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6" r:id="rId4"/>
    <p:sldId id="279" r:id="rId5"/>
    <p:sldId id="280" r:id="rId6"/>
    <p:sldId id="281" r:id="rId7"/>
    <p:sldId id="277" r:id="rId8"/>
    <p:sldId id="282" r:id="rId9"/>
    <p:sldId id="296" r:id="rId10"/>
    <p:sldId id="297" r:id="rId11"/>
    <p:sldId id="283" r:id="rId12"/>
    <p:sldId id="284" r:id="rId13"/>
    <p:sldId id="285" r:id="rId14"/>
    <p:sldId id="286" r:id="rId15"/>
    <p:sldId id="287" r:id="rId16"/>
    <p:sldId id="288" r:id="rId17"/>
    <p:sldId id="289" r:id="rId18"/>
    <p:sldId id="290" r:id="rId19"/>
    <p:sldId id="291" r:id="rId20"/>
    <p:sldId id="278" r:id="rId21"/>
    <p:sldId id="274" r:id="rId22"/>
    <p:sldId id="292" r:id="rId23"/>
    <p:sldId id="293" r:id="rId24"/>
    <p:sldId id="29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2/15/2021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hyperlink" Target="http://agendastudentiunipd.easystaff.it/"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https://elearning.unipd.it/scienzeumane/pluginfile.php/629360/mod_page/content/41/pianidistudio_disll_20202021.pdf"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elearning.unipd.it/scienzeumane/course/view.php?id=8722" TargetMode="External"/><Relationship Id="rId4" Type="http://schemas.openxmlformats.org/officeDocument/2006/relationships/hyperlink" Target="http://www.unipd.it/uniweb?target=Student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hyperlink" Target="mailto:zeudi.zilio@unipd.it"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hyperlink" Target="mailto:nome.cognome@studenti.unipd.it"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hyperlink" Target="https://elearning.unipd.it/scienzeumane/course/view.php?id=8722"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elearning.unipd.it/scienzeumane/course/view.php?id=8722"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4094" y="1377006"/>
            <a:ext cx="8625339" cy="3358205"/>
          </a:xfrm>
        </p:spPr>
        <p:txBody>
          <a:bodyPr>
            <a:noAutofit/>
          </a:bodyPr>
          <a:lstStyle/>
          <a:p>
            <a:r>
              <a:rPr lang="it-IT" sz="3200" b="1" dirty="0" smtClean="0">
                <a:effectLst>
                  <a:outerShdw blurRad="38100" dist="38100" dir="2700000" algn="tl">
                    <a:srgbClr val="000000">
                      <a:alpha val="43137"/>
                    </a:srgbClr>
                  </a:outerShdw>
                </a:effectLst>
              </a:rPr>
              <a:t>Corso </a:t>
            </a:r>
            <a:r>
              <a:rPr lang="it-IT" sz="3200" b="1" dirty="0">
                <a:effectLst>
                  <a:outerShdw blurRad="38100" dist="38100" dir="2700000" algn="tl">
                    <a:srgbClr val="000000">
                      <a:alpha val="43137"/>
                    </a:srgbClr>
                  </a:outerShdw>
                </a:effectLst>
              </a:rPr>
              <a:t>di laurea magistrale </a:t>
            </a:r>
            <a:r>
              <a:rPr lang="it-IT" sz="3200" b="1" dirty="0" smtClean="0">
                <a:effectLst>
                  <a:outerShdw blurRad="38100" dist="38100" dir="2700000" algn="tl">
                    <a:srgbClr val="000000">
                      <a:alpha val="43137"/>
                    </a:srgbClr>
                  </a:outerShdw>
                </a:effectLst>
              </a:rPr>
              <a:t>in Filologia moderna</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percorso </a:t>
            </a:r>
            <a:r>
              <a:rPr lang="it-IT" sz="3200" b="1" dirty="0" err="1">
                <a:effectLst>
                  <a:outerShdw blurRad="38100" dist="38100" dir="2700000" algn="tl">
                    <a:srgbClr val="000000">
                      <a:alpha val="43137"/>
                    </a:srgbClr>
                  </a:outerShdw>
                </a:effectLst>
              </a:rPr>
              <a:t>binazionale</a:t>
            </a:r>
            <a:r>
              <a:rPr lang="it-IT" sz="3200" b="1" dirty="0">
                <a:effectLst>
                  <a:outerShdw blurRad="38100" dist="38100" dir="2700000" algn="tl">
                    <a:srgbClr val="000000">
                      <a:alpha val="43137"/>
                    </a:srgbClr>
                  </a:outerShdw>
                </a:effectLst>
              </a:rPr>
              <a:t> a doppio </a:t>
            </a:r>
            <a:r>
              <a:rPr lang="it-IT" sz="3200" b="1" dirty="0" smtClean="0">
                <a:effectLst>
                  <a:outerShdw blurRad="38100" dist="38100" dir="2700000" algn="tl">
                    <a:srgbClr val="000000">
                      <a:alpha val="43137"/>
                    </a:srgbClr>
                  </a:outerShdw>
                </a:effectLst>
              </a:rPr>
              <a:t>titolo</a:t>
            </a:r>
            <a:r>
              <a:rPr lang="it-IT" sz="3300" b="1" dirty="0" smtClean="0">
                <a:effectLst>
                  <a:outerShdw blurRad="38100" dist="38100" dir="2700000" algn="tl">
                    <a:srgbClr val="000000">
                      <a:alpha val="43137"/>
                    </a:srgbClr>
                  </a:outerShdw>
                </a:effectLst>
              </a:rPr>
              <a:t/>
            </a:r>
            <a:br>
              <a:rPr lang="it-IT" sz="3300" b="1" dirty="0" smtClean="0">
                <a:effectLst>
                  <a:outerShdw blurRad="38100" dist="38100" dir="2700000" algn="tl">
                    <a:srgbClr val="000000">
                      <a:alpha val="43137"/>
                    </a:srgbClr>
                  </a:outerShdw>
                </a:effectLst>
              </a:rPr>
            </a:br>
            <a:r>
              <a:rPr lang="it-IT" sz="1000" b="1" dirty="0">
                <a:effectLst>
                  <a:outerShdw blurRad="38100" dist="38100" dir="2700000" algn="tl">
                    <a:srgbClr val="000000">
                      <a:alpha val="43137"/>
                    </a:srgbClr>
                  </a:outerShdw>
                </a:effectLst>
              </a:rPr>
              <a:t/>
            </a:r>
            <a:br>
              <a:rPr lang="it-IT" sz="1000" b="1" dirty="0">
                <a:effectLst>
                  <a:outerShdw blurRad="38100" dist="38100" dir="2700000" algn="tl">
                    <a:srgbClr val="000000">
                      <a:alpha val="43137"/>
                    </a:srgbClr>
                  </a:outerShdw>
                </a:effectLst>
              </a:rPr>
            </a:br>
            <a:r>
              <a:rPr lang="it-IT" sz="3600" b="1" dirty="0">
                <a:effectLst>
                  <a:outerShdw blurRad="38100" dist="38100" dir="2700000" algn="tl">
                    <a:srgbClr val="000000">
                      <a:alpha val="43137"/>
                    </a:srgbClr>
                  </a:outerShdw>
                </a:effectLst>
              </a:rPr>
              <a:t>Università degli studi di </a:t>
            </a:r>
            <a:r>
              <a:rPr lang="it-IT" sz="3600" b="1" dirty="0" smtClean="0">
                <a:effectLst>
                  <a:outerShdw blurRad="38100" dist="38100" dir="2700000" algn="tl">
                    <a:srgbClr val="000000">
                      <a:alpha val="43137"/>
                    </a:srgbClr>
                  </a:outerShdw>
                </a:effectLst>
              </a:rPr>
              <a:t>Padova </a:t>
            </a:r>
            <a:r>
              <a:rPr lang="it-IT" sz="3600" b="1" dirty="0" err="1">
                <a:effectLst>
                  <a:outerShdw blurRad="38100" dist="38100" dir="2700000" algn="tl">
                    <a:srgbClr val="000000">
                      <a:alpha val="43137"/>
                    </a:srgbClr>
                  </a:outerShdw>
                </a:effectLst>
              </a:rPr>
              <a:t>Université</a:t>
            </a:r>
            <a:r>
              <a:rPr lang="it-IT" sz="3600" b="1" dirty="0">
                <a:effectLst>
                  <a:outerShdw blurRad="38100" dist="38100" dir="2700000" algn="tl">
                    <a:srgbClr val="000000">
                      <a:alpha val="43137"/>
                    </a:srgbClr>
                  </a:outerShdw>
                </a:effectLst>
              </a:rPr>
              <a:t> Grenoble </a:t>
            </a:r>
            <a:r>
              <a:rPr lang="it-IT" sz="3600" b="1" dirty="0" smtClean="0">
                <a:effectLst>
                  <a:outerShdw blurRad="38100" dist="38100" dir="2700000" algn="tl">
                    <a:srgbClr val="000000">
                      <a:alpha val="43137"/>
                    </a:srgbClr>
                  </a:outerShdw>
                </a:effectLst>
              </a:rPr>
              <a:t>Alpes</a:t>
            </a:r>
            <a:endParaRPr lang="it-IT" sz="3600" b="1" dirty="0">
              <a:effectLst>
                <a:outerShdw blurRad="38100" dist="38100" dir="2700000" algn="tl">
                  <a:srgbClr val="000000">
                    <a:alpha val="43137"/>
                  </a:srgbClr>
                </a:outerShdw>
              </a:effectLst>
            </a:endParaRPr>
          </a:p>
        </p:txBody>
      </p:sp>
      <p:pic>
        <p:nvPicPr>
          <p:cNvPr id="10" name="Immagine 9"/>
          <p:cNvPicPr/>
          <p:nvPr/>
        </p:nvPicPr>
        <p:blipFill>
          <a:blip r:embed="rId2">
            <a:lum bright="-20000"/>
          </a:blip>
          <a:stretch>
            <a:fillRect/>
          </a:stretch>
        </p:blipFill>
        <p:spPr>
          <a:xfrm>
            <a:off x="468082" y="191134"/>
            <a:ext cx="4140000" cy="1116000"/>
          </a:xfrm>
          <a:prstGeom prst="rect">
            <a:avLst/>
          </a:prstGeom>
        </p:spPr>
      </p:pic>
      <p:pic>
        <p:nvPicPr>
          <p:cNvPr id="12" name="Immagine 11" descr="logo-UFR de Langues étrangères"/>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564582" y="5868532"/>
            <a:ext cx="1603310" cy="802800"/>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4"/>
          <a:stretch>
            <a:fillRect/>
          </a:stretch>
        </p:blipFill>
        <p:spPr>
          <a:xfrm>
            <a:off x="9228670" y="5866673"/>
            <a:ext cx="2788542" cy="804659"/>
          </a:xfrm>
          <a:prstGeom prst="rect">
            <a:avLst/>
          </a:prstGeom>
          <a:ln>
            <a:noFill/>
          </a:ln>
          <a:effectLst>
            <a:outerShdw blurRad="292100" dist="139700" dir="2700000" algn="tl" rotWithShape="0">
              <a:srgbClr val="333333">
                <a:alpha val="65000"/>
              </a:srgbClr>
            </a:outerShdw>
          </a:effectLst>
        </p:spPr>
      </p:pic>
      <p:pic>
        <p:nvPicPr>
          <p:cNvPr id="16" name="Immagine 15" descr="Logo de l'Université Grenoble Alpes"/>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8082" y="4984830"/>
            <a:ext cx="2289468" cy="16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079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765492" y="2131084"/>
            <a:ext cx="9295476" cy="3477875"/>
          </a:xfrm>
          <a:prstGeom prst="rect">
            <a:avLst/>
          </a:prstGeom>
          <a:noFill/>
        </p:spPr>
        <p:txBody>
          <a:bodyPr wrap="square" rtlCol="0">
            <a:spAutoFit/>
          </a:bodyPr>
          <a:lstStyle/>
          <a:p>
            <a:pPr algn="just"/>
            <a:r>
              <a:rPr lang="it-IT" sz="2000" dirty="0"/>
              <a:t>L’orario è stato pubblicato nel </a:t>
            </a:r>
            <a:r>
              <a:rPr lang="it-IT" sz="2000" dirty="0">
                <a:hlinkClick r:id="rId5"/>
              </a:rPr>
              <a:t>Portale degli Studenti</a:t>
            </a:r>
            <a:r>
              <a:rPr lang="it-IT" sz="2000" dirty="0"/>
              <a:t>, e </a:t>
            </a:r>
            <a:r>
              <a:rPr lang="it-IT" sz="2000" u="sng" dirty="0"/>
              <a:t>vi invitiamo a consultarlo periodicamente</a:t>
            </a:r>
            <a:r>
              <a:rPr lang="it-IT" sz="2000" dirty="0"/>
              <a:t> per rimanere aggiornati circa le possibili modifiche che questo potrebbe subire</a:t>
            </a:r>
            <a:r>
              <a:rPr lang="it-IT" sz="2000" dirty="0" smtClean="0"/>
              <a:t>.</a:t>
            </a:r>
          </a:p>
          <a:p>
            <a:pPr algn="just"/>
            <a:endParaRPr lang="it-IT" sz="2000" dirty="0"/>
          </a:p>
          <a:p>
            <a:pPr algn="just"/>
            <a:r>
              <a:rPr lang="it-IT" sz="2000" dirty="0"/>
              <a:t>Vi raccomandiamo di tracciare la vostra presenza alle lezioni, sia in aula sia on line, tramite </a:t>
            </a:r>
            <a:r>
              <a:rPr lang="it-IT" sz="2000" dirty="0" err="1"/>
              <a:t>Easybadge</a:t>
            </a:r>
            <a:r>
              <a:rPr lang="it-IT" sz="2000" dirty="0" smtClean="0"/>
              <a:t>.</a:t>
            </a:r>
          </a:p>
          <a:p>
            <a:pPr algn="just"/>
            <a:endParaRPr lang="it-IT" sz="2000" dirty="0"/>
          </a:p>
          <a:p>
            <a:pPr algn="just"/>
            <a:r>
              <a:rPr lang="it-IT" sz="2000" dirty="0"/>
              <a:t>Le lezioni degli Insegnamenti previsti per gli anni successivi al primo si svolgeranno, invece, in modalità online. Il docente comunicherà le modalità di erogazione (sincrona-asincrona) nella pagina </a:t>
            </a:r>
            <a:r>
              <a:rPr lang="it-IT" sz="2000" dirty="0" err="1"/>
              <a:t>Moodle</a:t>
            </a:r>
            <a:r>
              <a:rPr lang="it-IT" sz="2000" dirty="0"/>
              <a:t> del proprio Insegnamento</a:t>
            </a:r>
            <a:r>
              <a:rPr lang="it-IT" sz="2000" b="1" dirty="0"/>
              <a:t>.</a:t>
            </a:r>
            <a:endParaRPr lang="it-IT" sz="2000" dirty="0"/>
          </a:p>
        </p:txBody>
      </p:sp>
    </p:spTree>
    <p:extLst>
      <p:ext uri="{BB962C8B-B14F-4D97-AF65-F5344CB8AC3E}">
        <p14:creationId xmlns:p14="http://schemas.microsoft.com/office/powerpoint/2010/main" val="566180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7992223" y="226963"/>
            <a:ext cx="3852000" cy="1044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7342908" y="1376275"/>
            <a:ext cx="4605288" cy="2062103"/>
          </a:xfrm>
          <a:prstGeom prst="rect">
            <a:avLst/>
          </a:prstGeom>
          <a:noFill/>
        </p:spPr>
        <p:txBody>
          <a:bodyPr wrap="square" rtlCol="0">
            <a:spAutoFit/>
          </a:bodyPr>
          <a:lstStyle/>
          <a:p>
            <a:r>
              <a:rPr lang="it-IT" sz="6400" b="1" dirty="0" smtClean="0">
                <a:effectLst>
                  <a:outerShdw blurRad="38100" dist="38100" dir="2700000" algn="tl">
                    <a:srgbClr val="000000">
                      <a:alpha val="43137"/>
                    </a:srgbClr>
                  </a:outerShdw>
                </a:effectLst>
              </a:rPr>
              <a:t>Piano</a:t>
            </a:r>
          </a:p>
          <a:p>
            <a:r>
              <a:rPr lang="it-IT" sz="6400" b="1" dirty="0" smtClean="0">
                <a:effectLst>
                  <a:outerShdw blurRad="38100" dist="38100" dir="2700000" algn="tl">
                    <a:srgbClr val="000000">
                      <a:alpha val="43137"/>
                    </a:srgbClr>
                  </a:outerShdw>
                </a:effectLst>
              </a:rPr>
              <a:t>di studi</a:t>
            </a:r>
          </a:p>
        </p:txBody>
      </p:sp>
      <p:sp>
        <p:nvSpPr>
          <p:cNvPr id="7" name="Rettangolo 6"/>
          <p:cNvSpPr/>
          <p:nvPr/>
        </p:nvSpPr>
        <p:spPr>
          <a:xfrm>
            <a:off x="7389376" y="3500412"/>
            <a:ext cx="4521876" cy="3046988"/>
          </a:xfrm>
          <a:prstGeom prst="rect">
            <a:avLst/>
          </a:prstGeom>
          <a:solidFill>
            <a:schemeClr val="tx2"/>
          </a:solidFill>
          <a:ln>
            <a:noFill/>
          </a:ln>
          <a:effectLst>
            <a:outerShdw blurRad="50800" dist="38100" dir="2700000" algn="tl" rotWithShape="0">
              <a:prstClr val="black">
                <a:alpha val="40000"/>
              </a:prstClr>
            </a:outerShdw>
          </a:effectLst>
        </p:spPr>
        <p:txBody>
          <a:bodyPr wrap="square">
            <a:spAutoFit/>
          </a:bodyPr>
          <a:lstStyle/>
          <a:p>
            <a:r>
              <a:rPr lang="it-IT" sz="2400" b="1" dirty="0">
                <a:effectLst>
                  <a:outerShdw blurRad="38100" dist="38100" dir="2700000" algn="tl">
                    <a:srgbClr val="000000">
                      <a:alpha val="43137"/>
                    </a:srgbClr>
                  </a:outerShdw>
                </a:effectLst>
                <a:hlinkClick r:id="rId3"/>
              </a:rPr>
              <a:t>Modalità e Scadenze </a:t>
            </a:r>
            <a:r>
              <a:rPr lang="it-IT" sz="2400" b="1" dirty="0" err="1">
                <a:effectLst>
                  <a:outerShdw blurRad="38100" dist="38100" dir="2700000" algn="tl">
                    <a:srgbClr val="000000">
                      <a:alpha val="43137"/>
                    </a:srgbClr>
                  </a:outerShdw>
                </a:effectLst>
                <a:hlinkClick r:id="rId3"/>
              </a:rPr>
              <a:t>a.a</a:t>
            </a:r>
            <a:r>
              <a:rPr lang="it-IT" sz="2400" b="1" dirty="0">
                <a:effectLst>
                  <a:outerShdw blurRad="38100" dist="38100" dir="2700000" algn="tl">
                    <a:srgbClr val="000000">
                      <a:alpha val="43137"/>
                    </a:srgbClr>
                  </a:outerShdw>
                </a:effectLst>
                <a:hlinkClick r:id="rId3"/>
              </a:rPr>
              <a:t>. 2020/2021</a:t>
            </a:r>
            <a:br>
              <a:rPr lang="it-IT" sz="2400" b="1" dirty="0">
                <a:effectLst>
                  <a:outerShdw blurRad="38100" dist="38100" dir="2700000" algn="tl">
                    <a:srgbClr val="000000">
                      <a:alpha val="43137"/>
                    </a:srgbClr>
                  </a:outerShdw>
                </a:effectLst>
                <a:hlinkClick r:id="rId3"/>
              </a:rPr>
            </a:br>
            <a:r>
              <a:rPr lang="it-IT" sz="2400" b="1" dirty="0">
                <a:effectLst>
                  <a:outerShdw blurRad="38100" dist="38100" dir="2700000" algn="tl">
                    <a:srgbClr val="000000">
                      <a:alpha val="43137"/>
                    </a:srgbClr>
                  </a:outerShdw>
                </a:effectLst>
                <a:hlinkClick r:id="rId4"/>
              </a:rPr>
              <a:t>Compilazione del Piano di studio: Manuali </a:t>
            </a:r>
            <a:r>
              <a:rPr lang="it-IT" sz="2400" b="1" dirty="0" smtClean="0">
                <a:effectLst>
                  <a:outerShdw blurRad="38100" dist="38100" dir="2700000" algn="tl">
                    <a:srgbClr val="000000">
                      <a:alpha val="43137"/>
                    </a:srgbClr>
                  </a:outerShdw>
                </a:effectLst>
                <a:hlinkClick r:id="rId4"/>
              </a:rPr>
              <a:t>UNIWEB</a:t>
            </a:r>
            <a:endParaRPr lang="it-IT" sz="2400" b="1" dirty="0" smtClean="0">
              <a:effectLst>
                <a:outerShdw blurRad="38100" dist="38100" dir="2700000" algn="tl">
                  <a:srgbClr val="000000">
                    <a:alpha val="43137"/>
                  </a:srgbClr>
                </a:outerShdw>
              </a:effectLst>
            </a:endParaRPr>
          </a:p>
          <a:p>
            <a:endParaRPr lang="it-IT" sz="2400" b="1" dirty="0">
              <a:effectLst>
                <a:outerShdw blurRad="38100" dist="38100" dir="2700000" algn="tl">
                  <a:srgbClr val="000000">
                    <a:alpha val="43137"/>
                  </a:srgbClr>
                </a:outerShdw>
              </a:effectLst>
            </a:endParaRPr>
          </a:p>
          <a:p>
            <a:r>
              <a:rPr lang="it-IT" sz="2400" b="1" dirty="0">
                <a:effectLst>
                  <a:outerShdw blurRad="38100" dist="38100" dir="2700000" algn="tl">
                    <a:srgbClr val="000000">
                      <a:alpha val="43137"/>
                    </a:srgbClr>
                  </a:outerShdw>
                </a:effectLst>
                <a:hlinkClick r:id="rId5"/>
              </a:rPr>
              <a:t>https://</a:t>
            </a:r>
            <a:r>
              <a:rPr lang="it-IT" sz="2400" b="1" dirty="0" smtClean="0">
                <a:effectLst>
                  <a:outerShdw blurRad="38100" dist="38100" dir="2700000" algn="tl">
                    <a:srgbClr val="000000">
                      <a:alpha val="43137"/>
                    </a:srgbClr>
                  </a:outerShdw>
                </a:effectLst>
                <a:hlinkClick r:id="rId5"/>
              </a:rPr>
              <a:t>elearning.unipd.it/scienzeumane/course/view.php?id=8722</a:t>
            </a:r>
            <a:r>
              <a:rPr lang="it-IT" sz="2400" b="1" dirty="0" smtClean="0">
                <a:effectLst>
                  <a:outerShdw blurRad="38100" dist="38100" dir="2700000" algn="tl">
                    <a:srgbClr val="000000">
                      <a:alpha val="43137"/>
                    </a:srgbClr>
                  </a:outerShdw>
                </a:effectLst>
              </a:rPr>
              <a:t> </a:t>
            </a:r>
            <a:endParaRPr lang="it-IT" sz="2400" b="1" dirty="0">
              <a:effectLst>
                <a:outerShdw blurRad="38100" dist="38100" dir="2700000" algn="tl">
                  <a:srgbClr val="000000">
                    <a:alpha val="43137"/>
                  </a:srgbClr>
                </a:outerShdw>
              </a:effectLst>
            </a:endParaRPr>
          </a:p>
        </p:txBody>
      </p:sp>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671" y="226963"/>
            <a:ext cx="6960705" cy="6365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5268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283353" y="764409"/>
            <a:ext cx="11685615" cy="5583067"/>
          </a:xfrm>
          <a:prstGeom prst="rect">
            <a:avLst/>
          </a:prstGeom>
          <a:noFill/>
        </p:spPr>
        <p:txBody>
          <a:bodyPr wrap="square" rtlCol="0">
            <a:spAutoFit/>
          </a:bodyPr>
          <a:lstStyle/>
          <a:p>
            <a:r>
              <a:rPr lang="it-IT" sz="5400" b="1" dirty="0" smtClean="0">
                <a:effectLst>
                  <a:outerShdw blurRad="38100" dist="38100" dir="2700000" algn="tl">
                    <a:srgbClr val="000000">
                      <a:alpha val="43137"/>
                    </a:srgbClr>
                  </a:outerShdw>
                </a:effectLst>
              </a:rPr>
              <a:t>Piano di studi</a:t>
            </a:r>
          </a:p>
          <a:p>
            <a:pPr>
              <a:lnSpc>
                <a:spcPct val="107000"/>
              </a:lnSpc>
              <a:spcAft>
                <a:spcPts val="0"/>
              </a:spcAft>
            </a:pPr>
            <a:endParaRPr lang="it-IT" dirty="0" smtClean="0">
              <a:ea typeface="Calibri" panose="020F0502020204030204" pitchFamily="34" charset="0"/>
              <a:cs typeface="Times New Roman" panose="02020603050405020304" pitchFamily="18" charset="0"/>
            </a:endParaRPr>
          </a:p>
          <a:p>
            <a:pPr>
              <a:lnSpc>
                <a:spcPct val="107000"/>
              </a:lnSpc>
              <a:spcAft>
                <a:spcPts val="0"/>
              </a:spcAft>
            </a:pPr>
            <a:r>
              <a:rPr lang="it-IT" sz="2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120 </a:t>
            </a:r>
            <a:r>
              <a:rPr lang="it-IT"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CFU necessari per ottenere il titolo di dottore magistrale:</a:t>
            </a:r>
          </a:p>
          <a:p>
            <a:pPr marL="342900" lvl="0" indent="-342900">
              <a:lnSpc>
                <a:spcPct val="107000"/>
              </a:lnSpc>
              <a:spcAft>
                <a:spcPts val="0"/>
              </a:spcAft>
              <a:buFont typeface="Symbol" panose="05050102010706020507" pitchFamily="18" charset="2"/>
              <a:buChar char=""/>
            </a:pPr>
            <a:r>
              <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18 CFU italianistica</a:t>
            </a:r>
          </a:p>
          <a:p>
            <a:pPr marL="342900" lvl="0" indent="-342900">
              <a:lnSpc>
                <a:spcPct val="107000"/>
              </a:lnSpc>
              <a:spcAft>
                <a:spcPts val="0"/>
              </a:spcAft>
              <a:buFont typeface="Symbol" panose="05050102010706020507" pitchFamily="18" charset="2"/>
              <a:buChar char=""/>
            </a:pPr>
            <a:r>
              <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18 CFU francesistica</a:t>
            </a:r>
          </a:p>
          <a:p>
            <a:pPr marL="342900" lvl="0" indent="-342900">
              <a:lnSpc>
                <a:spcPct val="107000"/>
              </a:lnSpc>
              <a:spcAft>
                <a:spcPts val="0"/>
              </a:spcAft>
              <a:buFont typeface="Symbol" panose="05050102010706020507" pitchFamily="18" charset="2"/>
              <a:buChar char=""/>
            </a:pPr>
            <a:r>
              <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18 CFU discipline linguistiche, filologiche e metodologiche</a:t>
            </a:r>
          </a:p>
          <a:p>
            <a:pPr marL="342900" lvl="0" indent="-342900">
              <a:lnSpc>
                <a:spcPct val="107000"/>
              </a:lnSpc>
              <a:spcAft>
                <a:spcPts val="0"/>
              </a:spcAft>
              <a:buFont typeface="Symbol" panose="05050102010706020507" pitchFamily="18" charset="2"/>
              <a:buChar char=""/>
            </a:pPr>
            <a:r>
              <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12 CFU discipline affini (storia e storia dell’arte)</a:t>
            </a:r>
          </a:p>
          <a:p>
            <a:pPr marL="342900" lvl="0" indent="-342900">
              <a:lnSpc>
                <a:spcPct val="107000"/>
              </a:lnSpc>
              <a:spcAft>
                <a:spcPts val="0"/>
              </a:spcAft>
              <a:buFont typeface="Symbol" panose="05050102010706020507" pitchFamily="18" charset="2"/>
              <a:buChar char=""/>
            </a:pPr>
            <a:r>
              <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12 CFU liberi (di cui 3 obbligatori per il </a:t>
            </a:r>
            <a:r>
              <a:rPr lang="it-IT" sz="23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Seminario </a:t>
            </a:r>
            <a:r>
              <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franco-italiano </a:t>
            </a:r>
            <a:r>
              <a:rPr lang="it-IT" sz="23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di S10)</a:t>
            </a:r>
            <a:endPar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3 CFU Stage</a:t>
            </a:r>
          </a:p>
          <a:p>
            <a:pPr marL="342900" lvl="0" indent="-342900">
              <a:lnSpc>
                <a:spcPct val="107000"/>
              </a:lnSpc>
              <a:spcAft>
                <a:spcPts val="0"/>
              </a:spcAft>
              <a:buFont typeface="Symbol" panose="05050102010706020507" pitchFamily="18" charset="2"/>
              <a:buChar char=""/>
            </a:pPr>
            <a:r>
              <a:rPr lang="it-IT" sz="2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39 CFU per la tesi </a:t>
            </a:r>
            <a:r>
              <a:rPr lang="it-IT" sz="23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magistrale</a:t>
            </a:r>
          </a:p>
          <a:p>
            <a:pPr marL="342900" lvl="0" indent="-342900">
              <a:lnSpc>
                <a:spcPct val="107000"/>
              </a:lnSpc>
              <a:spcAft>
                <a:spcPts val="0"/>
              </a:spcAft>
              <a:buFont typeface="Symbol" panose="05050102010706020507" pitchFamily="18" charset="2"/>
              <a:buChar char=""/>
            </a:pPr>
            <a:endParaRPr lang="it-IT"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nSpc>
                <a:spcPct val="107000"/>
              </a:lnSpc>
              <a:spcAft>
                <a:spcPts val="0"/>
              </a:spcAft>
            </a:pPr>
            <a:r>
              <a:rPr lang="it-IT"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 120 CFU vanno TUTTI inseriti nel piano di studi </a:t>
            </a:r>
            <a:r>
              <a:rPr lang="it-IT" sz="22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italiano in uniweb.unipd.it, </a:t>
            </a:r>
            <a:r>
              <a:rPr lang="it-IT"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sia che </a:t>
            </a:r>
            <a:r>
              <a:rPr lang="it-IT" sz="22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gli </a:t>
            </a:r>
            <a:r>
              <a:rPr lang="it-IT"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esami vengano svolti a Padova, sia che gli esami vengano svolti a </a:t>
            </a:r>
            <a:r>
              <a:rPr lang="it-IT" sz="22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Grenoble Alpes </a:t>
            </a:r>
            <a:r>
              <a:rPr lang="it-IT"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 indipendentemente dal semestre in cui vengono </a:t>
            </a:r>
            <a:r>
              <a:rPr lang="it-IT" sz="22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sostenuti</a:t>
            </a:r>
            <a:endParaRPr lang="it-IT"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12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7703129" y="190025"/>
            <a:ext cx="3060000" cy="828000"/>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827582" y="180784"/>
            <a:ext cx="1152000" cy="828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190991" y="162317"/>
            <a:ext cx="11487468" cy="6544227"/>
          </a:xfrm>
          <a:prstGeom prst="rect">
            <a:avLst/>
          </a:prstGeom>
          <a:noFill/>
        </p:spPr>
        <p:txBody>
          <a:bodyPr wrap="square" rtlCol="0">
            <a:spAutoFit/>
          </a:bodyPr>
          <a:lstStyle/>
          <a:p>
            <a:r>
              <a:rPr lang="it-IT" sz="3600" b="1" u="sng" dirty="0" smtClean="0"/>
              <a:t>Piano di studi S8</a:t>
            </a:r>
          </a:p>
          <a:p>
            <a:pPr>
              <a:lnSpc>
                <a:spcPct val="107000"/>
              </a:lnSpc>
              <a:spcAft>
                <a:spcPts val="0"/>
              </a:spcAft>
            </a:pPr>
            <a:endParaRPr lang="it-IT" b="1" dirty="0" smtClean="0">
              <a:ea typeface="Calibri" panose="020F0502020204030204" pitchFamily="34" charset="0"/>
              <a:cs typeface="Times New Roman" panose="02020603050405020304" pitchFamily="18" charset="0"/>
            </a:endParaRPr>
          </a:p>
          <a:p>
            <a:r>
              <a:rPr lang="it-IT" sz="2800" b="1" dirty="0"/>
              <a:t>S</a:t>
            </a:r>
            <a:r>
              <a:rPr lang="it-IT" sz="2800" b="1" dirty="0" smtClean="0"/>
              <a:t>emestre </a:t>
            </a:r>
            <a:r>
              <a:rPr lang="it-IT" sz="2800" b="1" dirty="0"/>
              <a:t>8 a Padova per </a:t>
            </a:r>
            <a:r>
              <a:rPr lang="it-IT" sz="2800" b="1" dirty="0" smtClean="0"/>
              <a:t>le studentesse </a:t>
            </a:r>
            <a:r>
              <a:rPr lang="it-IT" sz="2800" b="1" dirty="0"/>
              <a:t>e </a:t>
            </a:r>
            <a:r>
              <a:rPr lang="it-IT" sz="2800" b="1" dirty="0" smtClean="0"/>
              <a:t>gli </a:t>
            </a:r>
            <a:r>
              <a:rPr lang="it-IT" sz="2800" b="1" dirty="0"/>
              <a:t>studenti che hanno Sede di prima iscrizione Grenoble </a:t>
            </a:r>
            <a:r>
              <a:rPr lang="it-IT" sz="2800" b="1" dirty="0" smtClean="0"/>
              <a:t>Alpes: 30 CFU</a:t>
            </a:r>
          </a:p>
          <a:p>
            <a:endParaRPr lang="it-IT" b="1" dirty="0"/>
          </a:p>
          <a:p>
            <a:r>
              <a:rPr lang="it-IT" b="1" dirty="0" smtClean="0"/>
              <a:t>	30 </a:t>
            </a:r>
            <a:r>
              <a:rPr lang="it-IT" b="1" dirty="0"/>
              <a:t>CFU da registrarsi a Padova nel semestre 8</a:t>
            </a:r>
            <a:r>
              <a:rPr lang="it-IT" b="1" dirty="0" smtClean="0"/>
              <a:t>:</a:t>
            </a:r>
          </a:p>
          <a:p>
            <a:endParaRPr lang="it-IT" b="1" dirty="0"/>
          </a:p>
          <a:p>
            <a:pPr lvl="0"/>
            <a:r>
              <a:rPr lang="it-IT" b="1" dirty="0" smtClean="0"/>
              <a:t>	9 </a:t>
            </a:r>
            <a:r>
              <a:rPr lang="it-IT" b="1" dirty="0"/>
              <a:t>CFU di </a:t>
            </a:r>
            <a:r>
              <a:rPr lang="it-IT" b="1" dirty="0" smtClean="0"/>
              <a:t>Italianistica</a:t>
            </a:r>
            <a:endParaRPr lang="it-IT" b="1" dirty="0"/>
          </a:p>
          <a:p>
            <a:pPr lvl="0"/>
            <a:r>
              <a:rPr lang="it-IT" b="1" dirty="0" smtClean="0"/>
              <a:t>	9 </a:t>
            </a:r>
            <a:r>
              <a:rPr lang="it-IT" b="1" dirty="0"/>
              <a:t>CFU di </a:t>
            </a:r>
            <a:r>
              <a:rPr lang="it-IT" b="1" dirty="0" smtClean="0"/>
              <a:t>Francesistica</a:t>
            </a:r>
            <a:endParaRPr lang="it-IT" b="1" dirty="0"/>
          </a:p>
          <a:p>
            <a:pPr lvl="0"/>
            <a:r>
              <a:rPr lang="it-IT" b="1" dirty="0" smtClean="0"/>
              <a:t>	6 </a:t>
            </a:r>
            <a:r>
              <a:rPr lang="it-IT" b="1" dirty="0"/>
              <a:t>CFU di </a:t>
            </a:r>
            <a:r>
              <a:rPr lang="it-IT" b="1" dirty="0" smtClean="0"/>
              <a:t>Storia </a:t>
            </a:r>
            <a:r>
              <a:rPr lang="it-IT" b="1" dirty="0"/>
              <a:t>e storia dell’arte</a:t>
            </a:r>
          </a:p>
          <a:p>
            <a:pPr lvl="0"/>
            <a:r>
              <a:rPr lang="it-IT" b="1" dirty="0" smtClean="0"/>
              <a:t>	3 </a:t>
            </a:r>
            <a:r>
              <a:rPr lang="it-IT" b="1" dirty="0"/>
              <a:t>CFU a scelta libera</a:t>
            </a:r>
          </a:p>
          <a:p>
            <a:pPr lvl="0"/>
            <a:r>
              <a:rPr lang="it-IT" b="1" dirty="0" smtClean="0"/>
              <a:t>	3 </a:t>
            </a:r>
            <a:r>
              <a:rPr lang="it-IT" b="1" dirty="0"/>
              <a:t>CFU di </a:t>
            </a:r>
            <a:r>
              <a:rPr lang="it-IT" b="1" dirty="0" smtClean="0"/>
              <a:t>Stage</a:t>
            </a:r>
          </a:p>
          <a:p>
            <a:pPr lvl="0"/>
            <a:endParaRPr lang="it-IT" b="1" dirty="0"/>
          </a:p>
          <a:p>
            <a:pPr lvl="0"/>
            <a:r>
              <a:rPr lang="it-IT" sz="3600" b="1" u="sng" dirty="0"/>
              <a:t>Piano di studi </a:t>
            </a:r>
            <a:r>
              <a:rPr lang="it-IT" sz="3600" b="1" u="sng" dirty="0" smtClean="0"/>
              <a:t>S10</a:t>
            </a:r>
            <a:endParaRPr lang="it-IT" sz="3600" b="1" u="sng" dirty="0"/>
          </a:p>
          <a:p>
            <a:r>
              <a:rPr lang="it-IT" b="1" dirty="0"/>
              <a:t> </a:t>
            </a:r>
          </a:p>
          <a:p>
            <a:r>
              <a:rPr lang="it-IT" sz="2800" b="1" dirty="0"/>
              <a:t>S</a:t>
            </a:r>
            <a:r>
              <a:rPr lang="it-IT" sz="2800" b="1" dirty="0" smtClean="0"/>
              <a:t>emestre </a:t>
            </a:r>
            <a:r>
              <a:rPr lang="it-IT" sz="2800" b="1" dirty="0"/>
              <a:t>10 a Padova per </a:t>
            </a:r>
            <a:r>
              <a:rPr lang="it-IT" sz="2800" b="1" dirty="0" smtClean="0"/>
              <a:t>studentesse e </a:t>
            </a:r>
            <a:r>
              <a:rPr lang="it-IT" sz="2800" b="1" dirty="0"/>
              <a:t>studenti con </a:t>
            </a:r>
            <a:r>
              <a:rPr lang="it-IT" sz="2800" b="1" dirty="0" smtClean="0"/>
              <a:t>Sede di prima iscrizione Grenoble Alpes: 3 CFU</a:t>
            </a:r>
          </a:p>
          <a:p>
            <a:endParaRPr lang="it-IT" b="1" dirty="0"/>
          </a:p>
          <a:p>
            <a:r>
              <a:rPr lang="it-IT" b="1" dirty="0" smtClean="0"/>
              <a:t>	3 </a:t>
            </a:r>
            <a:r>
              <a:rPr lang="it-IT" b="1" dirty="0"/>
              <a:t>CFU di Seminario franco-italiano, obbligatorio inserito nel piano di studio tra i crediti liberi</a:t>
            </a:r>
          </a:p>
        </p:txBody>
      </p:sp>
    </p:spTree>
    <p:extLst>
      <p:ext uri="{BB962C8B-B14F-4D97-AF65-F5344CB8AC3E}">
        <p14:creationId xmlns:p14="http://schemas.microsoft.com/office/powerpoint/2010/main" val="3335790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283354" y="792735"/>
            <a:ext cx="11487468" cy="5042599"/>
          </a:xfrm>
          <a:prstGeom prst="rect">
            <a:avLst/>
          </a:prstGeom>
          <a:noFill/>
        </p:spPr>
        <p:txBody>
          <a:bodyPr wrap="square" rtlCol="0">
            <a:spAutoFit/>
          </a:bodyPr>
          <a:lstStyle/>
          <a:p>
            <a:r>
              <a:rPr lang="it-IT" sz="4800" b="1" dirty="0" smtClean="0">
                <a:effectLst>
                  <a:outerShdw blurRad="38100" dist="38100" dir="2700000" algn="tl">
                    <a:srgbClr val="000000">
                      <a:alpha val="43137"/>
                    </a:srgbClr>
                  </a:outerShdw>
                </a:effectLst>
              </a:rPr>
              <a:t>Piano di studi</a:t>
            </a:r>
            <a:endParaRPr lang="it-IT" sz="3200" b="1" dirty="0" smtClean="0">
              <a:effectLst>
                <a:outerShdw blurRad="38100" dist="38100" dir="2700000" algn="tl">
                  <a:srgbClr val="000000">
                    <a:alpha val="43137"/>
                  </a:srgbClr>
                </a:outerShdw>
              </a:effectLst>
            </a:endParaRPr>
          </a:p>
          <a:p>
            <a:r>
              <a:rPr lang="it-IT" sz="3200" b="1" dirty="0" smtClean="0">
                <a:effectLst>
                  <a:outerShdw blurRad="38100" dist="38100" dir="2700000" algn="tl">
                    <a:srgbClr val="000000">
                      <a:alpha val="43137"/>
                    </a:srgbClr>
                  </a:outerShdw>
                </a:effectLst>
              </a:rPr>
              <a:t>Raccomandazioni:</a:t>
            </a:r>
          </a:p>
          <a:p>
            <a:pPr>
              <a:lnSpc>
                <a:spcPct val="107000"/>
              </a:lnSpc>
              <a:spcAft>
                <a:spcPts val="0"/>
              </a:spcAft>
            </a:pPr>
            <a:endParaRPr lang="it-IT" sz="2400" dirty="0" smtClean="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it-IT" sz="2400" dirty="0" smtClean="0"/>
              <a:t>non inserire esami delle Lauree triennali, se non in:</a:t>
            </a:r>
            <a:endParaRPr lang="it-IT" sz="2400" dirty="0"/>
          </a:p>
          <a:p>
            <a:pPr lvl="0"/>
            <a:r>
              <a:rPr lang="it-IT" sz="2400" b="1" dirty="0" smtClean="0">
                <a:effectLst>
                  <a:outerShdw blurRad="38100" dist="38100" dir="2700000" algn="tl">
                    <a:srgbClr val="000000">
                      <a:alpha val="43137"/>
                    </a:srgbClr>
                  </a:outerShdw>
                </a:effectLst>
              </a:rPr>
              <a:t>	3 </a:t>
            </a:r>
            <a:r>
              <a:rPr lang="it-IT" sz="2400" b="1" dirty="0">
                <a:effectLst>
                  <a:outerShdw blurRad="38100" dist="38100" dir="2700000" algn="tl">
                    <a:srgbClr val="000000">
                      <a:alpha val="43137"/>
                    </a:srgbClr>
                  </a:outerShdw>
                </a:effectLst>
              </a:rPr>
              <a:t>CFU a scelta </a:t>
            </a:r>
            <a:r>
              <a:rPr lang="it-IT" sz="2400" b="1" dirty="0" smtClean="0">
                <a:effectLst>
                  <a:outerShdw blurRad="38100" dist="38100" dir="2700000" algn="tl">
                    <a:srgbClr val="000000">
                      <a:alpha val="43137"/>
                    </a:srgbClr>
                  </a:outerShdw>
                </a:effectLst>
              </a:rPr>
              <a:t>libera</a:t>
            </a:r>
          </a:p>
          <a:p>
            <a:pPr marL="285750" lvl="0" indent="-285750">
              <a:buFont typeface="Wingdings" panose="05000000000000000000" pitchFamily="2" charset="2"/>
              <a:buChar char="§"/>
            </a:pPr>
            <a:endParaRPr lang="it-IT" sz="2400" dirty="0"/>
          </a:p>
          <a:p>
            <a:pPr marL="285750" lvl="0" indent="-285750">
              <a:buFont typeface="Wingdings" panose="05000000000000000000" pitchFamily="2" charset="2"/>
              <a:buChar char="§"/>
            </a:pPr>
            <a:r>
              <a:rPr lang="it-IT" sz="2400" dirty="0" smtClean="0"/>
              <a:t>informare la Segreteria del Corso di laurea circa la realizzazione del proprio stage in vista della verbalizzazione dei:</a:t>
            </a:r>
            <a:endParaRPr lang="it-IT" sz="2400" dirty="0"/>
          </a:p>
          <a:p>
            <a:pPr lvl="0"/>
            <a:r>
              <a:rPr lang="it-IT" sz="2400" b="1" dirty="0" smtClean="0">
                <a:effectLst>
                  <a:outerShdw blurRad="38100" dist="38100" dir="2700000" algn="tl">
                    <a:srgbClr val="000000">
                      <a:alpha val="43137"/>
                    </a:srgbClr>
                  </a:outerShdw>
                </a:effectLst>
              </a:rPr>
              <a:t>	3 </a:t>
            </a:r>
            <a:r>
              <a:rPr lang="it-IT" sz="2400" b="1" dirty="0">
                <a:effectLst>
                  <a:outerShdw blurRad="38100" dist="38100" dir="2700000" algn="tl">
                    <a:srgbClr val="000000">
                      <a:alpha val="43137"/>
                    </a:srgbClr>
                  </a:outerShdw>
                </a:effectLst>
              </a:rPr>
              <a:t>CFU di </a:t>
            </a:r>
            <a:r>
              <a:rPr lang="it-IT" sz="2400" b="1" dirty="0" smtClean="0">
                <a:effectLst>
                  <a:outerShdw blurRad="38100" dist="38100" dir="2700000" algn="tl">
                    <a:srgbClr val="000000">
                      <a:alpha val="43137"/>
                    </a:srgbClr>
                  </a:outerShdw>
                </a:effectLst>
              </a:rPr>
              <a:t>stage</a:t>
            </a:r>
            <a:endParaRPr lang="it-IT" sz="2400" b="1" dirty="0">
              <a:effectLst>
                <a:outerShdw blurRad="38100" dist="38100" dir="2700000" algn="tl">
                  <a:srgbClr val="000000">
                    <a:alpha val="43137"/>
                  </a:srgbClr>
                </a:outerShdw>
              </a:effectLst>
            </a:endParaRPr>
          </a:p>
          <a:p>
            <a:r>
              <a:rPr lang="it-IT" sz="2400" dirty="0" smtClean="0"/>
              <a:t>	la verbalizzazione viene fatta dal prof. Barbieri, con apertura in uniweb.unipd.it di appello per «Prova orale», nonostante non esista una prova orale a conclusione dello stage; la verbalizzazione non ha voto</a:t>
            </a:r>
            <a:endParaRPr lang="it-IT" sz="2400" dirty="0"/>
          </a:p>
        </p:txBody>
      </p:sp>
    </p:spTree>
    <p:extLst>
      <p:ext uri="{BB962C8B-B14F-4D97-AF65-F5344CB8AC3E}">
        <p14:creationId xmlns:p14="http://schemas.microsoft.com/office/powerpoint/2010/main" val="1073306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7703129" y="190025"/>
            <a:ext cx="3060000" cy="828000"/>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827582" y="180784"/>
            <a:ext cx="1152000" cy="828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190991" y="975118"/>
            <a:ext cx="11487468" cy="4862870"/>
          </a:xfrm>
          <a:prstGeom prst="rect">
            <a:avLst/>
          </a:prstGeom>
          <a:noFill/>
        </p:spPr>
        <p:txBody>
          <a:bodyPr wrap="square" rtlCol="0">
            <a:spAutoFit/>
          </a:bodyPr>
          <a:lstStyle/>
          <a:p>
            <a:r>
              <a:rPr lang="it-IT" sz="4800" b="1" i="1" dirty="0" smtClean="0"/>
              <a:t>Per la scelta degli insegnamenti</a:t>
            </a:r>
            <a:r>
              <a:rPr lang="it-IT" sz="4800" b="1" i="1" dirty="0"/>
              <a:t> </a:t>
            </a:r>
            <a:r>
              <a:rPr lang="it-IT" sz="4800" b="1" dirty="0" smtClean="0">
                <a:ea typeface="Calibri" panose="020F0502020204030204" pitchFamily="34" charset="0"/>
                <a:cs typeface="Times New Roman" panose="02020603050405020304" pitchFamily="18" charset="0"/>
              </a:rPr>
              <a:t>…</a:t>
            </a:r>
          </a:p>
          <a:p>
            <a:endParaRPr lang="it-IT" sz="2800" b="1" dirty="0" smtClean="0"/>
          </a:p>
          <a:p>
            <a:r>
              <a:rPr lang="it-IT" sz="2800" b="1" dirty="0" smtClean="0"/>
              <a:t>Semestre </a:t>
            </a:r>
            <a:r>
              <a:rPr lang="it-IT" sz="2800" b="1" dirty="0"/>
              <a:t>8 a Padova per </a:t>
            </a:r>
            <a:r>
              <a:rPr lang="it-IT" sz="2800" b="1" dirty="0" smtClean="0"/>
              <a:t>le studentesse </a:t>
            </a:r>
            <a:r>
              <a:rPr lang="it-IT" sz="2800" b="1" dirty="0"/>
              <a:t>e </a:t>
            </a:r>
            <a:r>
              <a:rPr lang="it-IT" sz="2800" b="1" dirty="0" smtClean="0"/>
              <a:t>gli </a:t>
            </a:r>
            <a:r>
              <a:rPr lang="it-IT" sz="2800" b="1" dirty="0"/>
              <a:t>studenti che hanno Sede di prima iscrizione Grenoble </a:t>
            </a:r>
            <a:r>
              <a:rPr lang="it-IT" sz="2800" b="1" dirty="0" smtClean="0"/>
              <a:t>Alpes: 30 CFU</a:t>
            </a:r>
          </a:p>
          <a:p>
            <a:endParaRPr lang="it-IT" b="1" dirty="0"/>
          </a:p>
          <a:p>
            <a:pPr lvl="0"/>
            <a:r>
              <a:rPr lang="it-IT" sz="3200" b="1" dirty="0" smtClean="0"/>
              <a:t>	9 </a:t>
            </a:r>
            <a:r>
              <a:rPr lang="it-IT" sz="3200" b="1" dirty="0"/>
              <a:t>CFU di </a:t>
            </a:r>
            <a:r>
              <a:rPr lang="it-IT" sz="3200" b="1" dirty="0" smtClean="0"/>
              <a:t>Italianistica</a:t>
            </a:r>
            <a:endParaRPr lang="it-IT" sz="3200" b="1" dirty="0"/>
          </a:p>
          <a:p>
            <a:pPr lvl="0"/>
            <a:r>
              <a:rPr lang="it-IT" sz="3200" b="1" dirty="0" smtClean="0"/>
              <a:t>	9 </a:t>
            </a:r>
            <a:r>
              <a:rPr lang="it-IT" sz="3200" b="1" dirty="0"/>
              <a:t>CFU di </a:t>
            </a:r>
            <a:r>
              <a:rPr lang="it-IT" sz="3200" b="1" dirty="0" smtClean="0"/>
              <a:t>Francesistica</a:t>
            </a:r>
            <a:endParaRPr lang="it-IT" sz="3200" b="1" dirty="0"/>
          </a:p>
          <a:p>
            <a:pPr lvl="0"/>
            <a:r>
              <a:rPr lang="it-IT" sz="3200" b="1" dirty="0" smtClean="0"/>
              <a:t>	6 </a:t>
            </a:r>
            <a:r>
              <a:rPr lang="it-IT" sz="3200" b="1" dirty="0"/>
              <a:t>CFU di </a:t>
            </a:r>
            <a:r>
              <a:rPr lang="it-IT" sz="3200" b="1" dirty="0" smtClean="0"/>
              <a:t>Storia </a:t>
            </a:r>
            <a:r>
              <a:rPr lang="it-IT" sz="3200" b="1" dirty="0"/>
              <a:t>e storia dell’arte</a:t>
            </a:r>
          </a:p>
          <a:p>
            <a:pPr lvl="0"/>
            <a:r>
              <a:rPr lang="it-IT" sz="3200" b="1" dirty="0" smtClean="0"/>
              <a:t>	3 </a:t>
            </a:r>
            <a:r>
              <a:rPr lang="it-IT" sz="3200" b="1" dirty="0"/>
              <a:t>CFU a scelta libera</a:t>
            </a:r>
          </a:p>
          <a:p>
            <a:pPr lvl="0"/>
            <a:r>
              <a:rPr lang="it-IT" sz="3200" b="1" dirty="0" smtClean="0"/>
              <a:t>	3 </a:t>
            </a:r>
            <a:r>
              <a:rPr lang="it-IT" sz="3200" b="1" dirty="0"/>
              <a:t>CFU di </a:t>
            </a:r>
            <a:r>
              <a:rPr lang="it-IT" sz="3200" b="1" dirty="0" smtClean="0"/>
              <a:t>Stage</a:t>
            </a:r>
            <a:endParaRPr lang="it-IT" sz="3200" b="1" dirty="0"/>
          </a:p>
        </p:txBody>
      </p:sp>
    </p:spTree>
    <p:extLst>
      <p:ext uri="{BB962C8B-B14F-4D97-AF65-F5344CB8AC3E}">
        <p14:creationId xmlns:p14="http://schemas.microsoft.com/office/powerpoint/2010/main" val="1794758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7703129" y="190025"/>
            <a:ext cx="3060000" cy="828000"/>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827582" y="180784"/>
            <a:ext cx="1152000" cy="828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190991" y="975118"/>
            <a:ext cx="11487468" cy="4001095"/>
          </a:xfrm>
          <a:prstGeom prst="rect">
            <a:avLst/>
          </a:prstGeom>
          <a:noFill/>
        </p:spPr>
        <p:txBody>
          <a:bodyPr wrap="square" rtlCol="0">
            <a:spAutoFit/>
          </a:bodyPr>
          <a:lstStyle/>
          <a:p>
            <a:r>
              <a:rPr lang="it-IT" sz="4800" b="1" i="1" dirty="0" smtClean="0"/>
              <a:t>Per la scelta degli insegnamenti</a:t>
            </a:r>
            <a:r>
              <a:rPr lang="it-IT" sz="4800" b="1" i="1" dirty="0"/>
              <a:t> </a:t>
            </a:r>
            <a:r>
              <a:rPr lang="it-IT" sz="4800" b="1" dirty="0" smtClean="0">
                <a:ea typeface="Calibri" panose="020F0502020204030204" pitchFamily="34" charset="0"/>
                <a:cs typeface="Times New Roman" panose="02020603050405020304" pitchFamily="18" charset="0"/>
              </a:rPr>
              <a:t>…</a:t>
            </a:r>
          </a:p>
          <a:p>
            <a:endParaRPr lang="it-IT" b="1" dirty="0"/>
          </a:p>
          <a:p>
            <a:pPr lvl="0"/>
            <a:r>
              <a:rPr lang="it-IT" sz="3200" b="1" dirty="0" smtClean="0"/>
              <a:t>	9 </a:t>
            </a:r>
            <a:r>
              <a:rPr lang="it-IT" sz="3200" b="1" dirty="0"/>
              <a:t>CFU di </a:t>
            </a:r>
            <a:r>
              <a:rPr lang="it-IT" sz="3200" b="1" dirty="0" smtClean="0"/>
              <a:t>Italianistica</a:t>
            </a:r>
            <a:endParaRPr lang="it-IT" sz="3200" b="1" dirty="0"/>
          </a:p>
          <a:p>
            <a:pPr lvl="0"/>
            <a:r>
              <a:rPr lang="it-IT" sz="3200" b="1" dirty="0" smtClean="0"/>
              <a:t>	9 </a:t>
            </a:r>
            <a:r>
              <a:rPr lang="it-IT" sz="3200" b="1" dirty="0"/>
              <a:t>CFU di </a:t>
            </a:r>
            <a:r>
              <a:rPr lang="it-IT" sz="3200" b="1" dirty="0" smtClean="0"/>
              <a:t>Francesistica</a:t>
            </a:r>
            <a:endParaRPr lang="it-IT" sz="3200" b="1" dirty="0"/>
          </a:p>
          <a:p>
            <a:pPr lvl="0"/>
            <a:r>
              <a:rPr lang="it-IT" sz="3200" b="1" dirty="0" smtClean="0"/>
              <a:t>	6 </a:t>
            </a:r>
            <a:r>
              <a:rPr lang="it-IT" sz="3200" b="1" dirty="0"/>
              <a:t>CFU di </a:t>
            </a:r>
            <a:r>
              <a:rPr lang="it-IT" sz="3200" b="1" dirty="0" smtClean="0"/>
              <a:t>Storia </a:t>
            </a:r>
            <a:r>
              <a:rPr lang="it-IT" sz="3200" b="1" dirty="0"/>
              <a:t>e storia dell’arte</a:t>
            </a:r>
          </a:p>
          <a:p>
            <a:pPr lvl="0"/>
            <a:r>
              <a:rPr lang="it-IT" sz="3200" b="1" dirty="0" smtClean="0"/>
              <a:t>	3 </a:t>
            </a:r>
            <a:r>
              <a:rPr lang="it-IT" sz="3200" b="1" dirty="0"/>
              <a:t>CFU a scelta </a:t>
            </a:r>
            <a:r>
              <a:rPr lang="it-IT" sz="3200" b="1" dirty="0" smtClean="0"/>
              <a:t>libera</a:t>
            </a:r>
          </a:p>
          <a:p>
            <a:pPr lvl="0"/>
            <a:endParaRPr lang="it-IT" sz="3200" b="1" dirty="0"/>
          </a:p>
          <a:p>
            <a:pPr lvl="0"/>
            <a:r>
              <a:rPr lang="it-IT" dirty="0" smtClean="0"/>
              <a:t>	</a:t>
            </a:r>
            <a:r>
              <a:rPr lang="it-IT" sz="2800" dirty="0" smtClean="0"/>
              <a:t>https</a:t>
            </a:r>
            <a:r>
              <a:rPr lang="it-IT" sz="2800" dirty="0"/>
              <a:t>://didattica.unipd.it/off/2020/LM/SU/IA2451</a:t>
            </a:r>
            <a:endParaRPr lang="it-IT" sz="2800" b="1" dirty="0"/>
          </a:p>
        </p:txBody>
      </p:sp>
    </p:spTree>
    <p:extLst>
      <p:ext uri="{BB962C8B-B14F-4D97-AF65-F5344CB8AC3E}">
        <p14:creationId xmlns:p14="http://schemas.microsoft.com/office/powerpoint/2010/main" val="1192954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1116" y="997528"/>
            <a:ext cx="9495538" cy="5662922"/>
          </a:xfrm>
          <a:prstGeom prst="rect">
            <a:avLst/>
          </a:prstGeom>
        </p:spPr>
      </p:pic>
      <p:sp>
        <p:nvSpPr>
          <p:cNvPr id="3" name="Rettangolo 2"/>
          <p:cNvSpPr/>
          <p:nvPr/>
        </p:nvSpPr>
        <p:spPr>
          <a:xfrm>
            <a:off x="7402526" y="0"/>
            <a:ext cx="4628255" cy="1077218"/>
          </a:xfrm>
          <a:prstGeom prst="rect">
            <a:avLst/>
          </a:prstGeom>
        </p:spPr>
        <p:txBody>
          <a:bodyPr wrap="none">
            <a:spAutoFit/>
          </a:bodyPr>
          <a:lstStyle/>
          <a:p>
            <a:pPr lvl="0" algn="r"/>
            <a:r>
              <a:rPr lang="it-IT" b="1" dirty="0"/>
              <a:t>	</a:t>
            </a:r>
            <a:r>
              <a:rPr lang="it-IT" sz="3200" b="1" dirty="0"/>
              <a:t>9 CFU di </a:t>
            </a:r>
            <a:r>
              <a:rPr lang="it-IT" sz="3200" b="1" dirty="0" smtClean="0"/>
              <a:t>Italianistica</a:t>
            </a:r>
          </a:p>
          <a:p>
            <a:pPr lvl="0" algn="r"/>
            <a:r>
              <a:rPr lang="it-IT" sz="3200" b="1" dirty="0" err="1" smtClean="0"/>
              <a:t>a.a</a:t>
            </a:r>
            <a:r>
              <a:rPr lang="it-IT" sz="3200" b="1" dirty="0" smtClean="0"/>
              <a:t>. 2020/21</a:t>
            </a:r>
            <a:endParaRPr lang="it-IT" sz="3200" b="1" dirty="0"/>
          </a:p>
        </p:txBody>
      </p:sp>
    </p:spTree>
    <p:extLst>
      <p:ext uri="{BB962C8B-B14F-4D97-AF65-F5344CB8AC3E}">
        <p14:creationId xmlns:p14="http://schemas.microsoft.com/office/powerpoint/2010/main" val="945374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6253" y="1154545"/>
            <a:ext cx="9855202" cy="5523346"/>
          </a:xfrm>
          <a:prstGeom prst="rect">
            <a:avLst/>
          </a:prstGeom>
        </p:spPr>
      </p:pic>
      <p:sp>
        <p:nvSpPr>
          <p:cNvPr id="3" name="Rettangolo 2"/>
          <p:cNvSpPr/>
          <p:nvPr/>
        </p:nvSpPr>
        <p:spPr>
          <a:xfrm>
            <a:off x="7065558" y="77327"/>
            <a:ext cx="4958473" cy="1077218"/>
          </a:xfrm>
          <a:prstGeom prst="rect">
            <a:avLst/>
          </a:prstGeom>
        </p:spPr>
        <p:txBody>
          <a:bodyPr wrap="none">
            <a:spAutoFit/>
          </a:bodyPr>
          <a:lstStyle/>
          <a:p>
            <a:pPr lvl="0" algn="r"/>
            <a:r>
              <a:rPr lang="it-IT" b="1" dirty="0"/>
              <a:t>	</a:t>
            </a:r>
            <a:r>
              <a:rPr lang="it-IT" sz="3200" b="1" dirty="0"/>
              <a:t>9 CFU di </a:t>
            </a:r>
            <a:r>
              <a:rPr lang="it-IT" sz="3200" b="1" dirty="0" smtClean="0"/>
              <a:t>Francesistica</a:t>
            </a:r>
          </a:p>
          <a:p>
            <a:pPr lvl="0" algn="r"/>
            <a:r>
              <a:rPr lang="it-IT" sz="3200" b="1" dirty="0" err="1" smtClean="0"/>
              <a:t>a.a</a:t>
            </a:r>
            <a:r>
              <a:rPr lang="it-IT" sz="3200" b="1" dirty="0" smtClean="0"/>
              <a:t>. 2020/21</a:t>
            </a:r>
            <a:endParaRPr lang="it-IT" sz="3200" b="1" dirty="0"/>
          </a:p>
        </p:txBody>
      </p:sp>
    </p:spTree>
    <p:extLst>
      <p:ext uri="{BB962C8B-B14F-4D97-AF65-F5344CB8AC3E}">
        <p14:creationId xmlns:p14="http://schemas.microsoft.com/office/powerpoint/2010/main" val="1577254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2812" y="196334"/>
            <a:ext cx="6319422" cy="1077218"/>
          </a:xfrm>
          <a:prstGeom prst="rect">
            <a:avLst/>
          </a:prstGeom>
        </p:spPr>
        <p:txBody>
          <a:bodyPr wrap="none">
            <a:spAutoFit/>
          </a:bodyPr>
          <a:lstStyle/>
          <a:p>
            <a:pPr algn="r"/>
            <a:r>
              <a:rPr lang="it-IT" sz="3200" b="1" dirty="0"/>
              <a:t>6 CFU di Storia e storia </a:t>
            </a:r>
            <a:r>
              <a:rPr lang="it-IT" sz="3200" b="1" dirty="0" smtClean="0"/>
              <a:t>dell’arte</a:t>
            </a:r>
          </a:p>
          <a:p>
            <a:pPr algn="r"/>
            <a:r>
              <a:rPr lang="it-IT" sz="3200" b="1" dirty="0" err="1" smtClean="0"/>
              <a:t>a.a</a:t>
            </a:r>
            <a:r>
              <a:rPr lang="it-IT" sz="3200" b="1" dirty="0" smtClean="0"/>
              <a:t>. 2020/21</a:t>
            </a:r>
            <a:endParaRPr lang="it-IT" sz="3200" dirty="0"/>
          </a:p>
        </p:txBody>
      </p:sp>
      <p:pic>
        <p:nvPicPr>
          <p:cNvPr id="3" name="Immagine 2"/>
          <p:cNvPicPr>
            <a:picLocks noChangeAspect="1"/>
          </p:cNvPicPr>
          <p:nvPr/>
        </p:nvPicPr>
        <p:blipFill>
          <a:blip r:embed="rId2"/>
          <a:stretch>
            <a:fillRect/>
          </a:stretch>
        </p:blipFill>
        <p:spPr>
          <a:xfrm>
            <a:off x="195186" y="2493818"/>
            <a:ext cx="7120013" cy="4185464"/>
          </a:xfrm>
          <a:prstGeom prst="rect">
            <a:avLst/>
          </a:prstGeom>
        </p:spPr>
      </p:pic>
      <p:pic>
        <p:nvPicPr>
          <p:cNvPr id="4" name="Immagine 3"/>
          <p:cNvPicPr>
            <a:picLocks noChangeAspect="1"/>
          </p:cNvPicPr>
          <p:nvPr/>
        </p:nvPicPr>
        <p:blipFill>
          <a:blip r:embed="rId3"/>
          <a:stretch>
            <a:fillRect/>
          </a:stretch>
        </p:blipFill>
        <p:spPr>
          <a:xfrm>
            <a:off x="195185" y="1012013"/>
            <a:ext cx="7120013" cy="1417587"/>
          </a:xfrm>
          <a:prstGeom prst="rect">
            <a:avLst/>
          </a:prstGeom>
        </p:spPr>
      </p:pic>
    </p:spTree>
    <p:extLst>
      <p:ext uri="{BB962C8B-B14F-4D97-AF65-F5344CB8AC3E}">
        <p14:creationId xmlns:p14="http://schemas.microsoft.com/office/powerpoint/2010/main" val="3136587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0910" y="2163410"/>
            <a:ext cx="10849955" cy="2308324"/>
          </a:xfrm>
          <a:prstGeom prst="rect">
            <a:avLst/>
          </a:prstGeom>
          <a:noFill/>
        </p:spPr>
        <p:txBody>
          <a:bodyPr wrap="square" rtlCol="0">
            <a:spAutoFit/>
          </a:bodyPr>
          <a:lstStyle/>
          <a:p>
            <a:pPr algn="ctr"/>
            <a:r>
              <a:rPr lang="it-IT" sz="4800" b="1" dirty="0" smtClean="0">
                <a:effectLst>
                  <a:outerShdw blurRad="38100" dist="38100" dir="2700000" algn="tl">
                    <a:srgbClr val="000000">
                      <a:alpha val="43137"/>
                    </a:srgbClr>
                  </a:outerShdw>
                </a:effectLst>
              </a:rPr>
              <a:t>riunione di avvio Semestre 8</a:t>
            </a:r>
          </a:p>
          <a:p>
            <a:pPr algn="ctr"/>
            <a:r>
              <a:rPr lang="it-IT" sz="4800" b="1" dirty="0" err="1" smtClean="0">
                <a:effectLst>
                  <a:outerShdw blurRad="38100" dist="38100" dir="2700000" algn="tl">
                    <a:srgbClr val="000000">
                      <a:alpha val="43137"/>
                    </a:srgbClr>
                  </a:outerShdw>
                </a:effectLst>
              </a:rPr>
              <a:t>a.a</a:t>
            </a:r>
            <a:r>
              <a:rPr lang="it-IT" sz="4800" b="1" dirty="0" smtClean="0">
                <a:effectLst>
                  <a:outerShdw blurRad="38100" dist="38100" dir="2700000" algn="tl">
                    <a:srgbClr val="000000">
                      <a:alpha val="43137"/>
                    </a:srgbClr>
                  </a:outerShdw>
                </a:effectLst>
              </a:rPr>
              <a:t>. 2020/21</a:t>
            </a:r>
          </a:p>
          <a:p>
            <a:pPr algn="ctr"/>
            <a:r>
              <a:rPr lang="it-IT" sz="4800" b="1" dirty="0" smtClean="0">
                <a:effectLst>
                  <a:outerShdw blurRad="38100" dist="38100" dir="2700000" algn="tl">
                    <a:srgbClr val="000000">
                      <a:alpha val="43137"/>
                    </a:srgbClr>
                  </a:outerShdw>
                </a:effectLst>
              </a:rPr>
              <a:t>martedì </a:t>
            </a:r>
            <a:r>
              <a:rPr lang="it-IT" sz="4800" b="1" dirty="0">
                <a:effectLst>
                  <a:outerShdw blurRad="38100" dist="38100" dir="2700000" algn="tl">
                    <a:srgbClr val="000000">
                      <a:alpha val="43137"/>
                    </a:srgbClr>
                  </a:outerShdw>
                </a:effectLst>
              </a:rPr>
              <a:t>16 </a:t>
            </a:r>
            <a:r>
              <a:rPr lang="it-IT" sz="4800" b="1" dirty="0" smtClean="0">
                <a:effectLst>
                  <a:outerShdw blurRad="38100" dist="38100" dir="2700000" algn="tl">
                    <a:srgbClr val="000000">
                      <a:alpha val="43137"/>
                    </a:srgbClr>
                  </a:outerShdw>
                </a:effectLst>
              </a:rPr>
              <a:t>febbraio, 10:30</a:t>
            </a:r>
            <a:endParaRPr lang="it-IT" sz="4800" b="1" dirty="0">
              <a:effectLst>
                <a:outerShdw blurRad="38100" dist="38100" dir="2700000" algn="tl">
                  <a:srgbClr val="000000">
                    <a:alpha val="43137"/>
                  </a:srgbClr>
                </a:outerShdw>
              </a:effectLst>
            </a:endParaRPr>
          </a:p>
        </p:txBody>
      </p:sp>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518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2" name="Rettangolo 1"/>
          <p:cNvSpPr/>
          <p:nvPr/>
        </p:nvSpPr>
        <p:spPr>
          <a:xfrm>
            <a:off x="434109" y="1522964"/>
            <a:ext cx="11405550" cy="3785652"/>
          </a:xfrm>
          <a:prstGeom prst="rect">
            <a:avLst/>
          </a:prstGeom>
        </p:spPr>
        <p:txBody>
          <a:bodyPr wrap="square">
            <a:spAutoFit/>
          </a:bodyPr>
          <a:lstStyle/>
          <a:p>
            <a:r>
              <a:rPr lang="it-IT" sz="5400" b="1" dirty="0" smtClean="0">
                <a:effectLst>
                  <a:outerShdw blurRad="38100" dist="38100" dir="2700000" algn="tl">
                    <a:srgbClr val="000000">
                      <a:alpha val="43137"/>
                    </a:srgbClr>
                  </a:outerShdw>
                </a:effectLst>
              </a:rPr>
              <a:t>Tesi di laurea, S10</a:t>
            </a:r>
            <a:endParaRPr lang="it-IT" sz="5400" b="1" dirty="0">
              <a:effectLst>
                <a:outerShdw blurRad="38100" dist="38100" dir="2700000" algn="tl">
                  <a:srgbClr val="000000">
                    <a:alpha val="43137"/>
                  </a:srgbClr>
                </a:outerShdw>
              </a:effectLst>
            </a:endParaRPr>
          </a:p>
          <a:p>
            <a:endParaRPr lang="it-IT" b="1" dirty="0">
              <a:effectLst>
                <a:outerShdw blurRad="38100" dist="38100" dir="2700000" algn="tl">
                  <a:srgbClr val="000000">
                    <a:alpha val="43137"/>
                  </a:srgbClr>
                </a:outerShdw>
              </a:effectLst>
            </a:endParaRPr>
          </a:p>
          <a:p>
            <a:r>
              <a:rPr lang="it-IT" sz="2800" b="1" dirty="0" smtClean="0">
                <a:effectLst>
                  <a:outerShdw blurRad="38100" dist="38100" dir="2700000" algn="tl">
                    <a:srgbClr val="000000">
                      <a:alpha val="43137"/>
                    </a:srgbClr>
                  </a:outerShdw>
                </a:effectLst>
              </a:rPr>
              <a:t>sarà sempre importante, anche se pare prematuro parlarne in S8, comunicare tempestivamente alla Segreteria del Corso di laurea (dott. Zilio, </a:t>
            </a:r>
            <a:r>
              <a:rPr lang="it-IT" sz="2800" b="1" dirty="0" smtClean="0">
                <a:effectLst>
                  <a:outerShdw blurRad="38100" dist="38100" dir="2700000" algn="tl">
                    <a:srgbClr val="000000">
                      <a:alpha val="43137"/>
                    </a:srgbClr>
                  </a:outerShdw>
                </a:effectLst>
                <a:hlinkClick r:id="rId5"/>
              </a:rPr>
              <a:t>zeudi.zilio@unipd.it</a:t>
            </a:r>
            <a:r>
              <a:rPr lang="it-IT" sz="2800" b="1" dirty="0" smtClean="0">
                <a:effectLst>
                  <a:outerShdw blurRad="38100" dist="38100" dir="2700000" algn="tl">
                    <a:srgbClr val="000000">
                      <a:alpha val="43137"/>
                    </a:srgbClr>
                  </a:outerShdw>
                </a:effectLst>
              </a:rPr>
              <a:t>) la scelta dei due relatori, di Grenoble Alpes e di Padova, destinati a seguire le studentesse e gli studenti nella redazione della Tesi. I nomi dei relatori devono esser noti per tempo alla Segreteria.</a:t>
            </a:r>
            <a:endParaRPr lang="it-IT"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2143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0910" y="676356"/>
            <a:ext cx="11738058" cy="6063198"/>
          </a:xfrm>
          <a:prstGeom prst="rect">
            <a:avLst/>
          </a:prstGeom>
          <a:noFill/>
        </p:spPr>
        <p:txBody>
          <a:bodyPr wrap="square" rtlCol="0">
            <a:spAutoFit/>
          </a:bodyPr>
          <a:lstStyle/>
          <a:p>
            <a:r>
              <a:rPr lang="it-IT" sz="5400" b="1" dirty="0" smtClean="0">
                <a:effectLst>
                  <a:outerShdw blurRad="38100" dist="38100" dir="2700000" algn="tl">
                    <a:srgbClr val="000000">
                      <a:alpha val="43137"/>
                    </a:srgbClr>
                  </a:outerShdw>
                </a:effectLst>
              </a:rPr>
              <a:t>Tesi di laurea, S8</a:t>
            </a:r>
          </a:p>
          <a:p>
            <a:endParaRPr lang="it-IT" sz="800" b="1" dirty="0" smtClean="0">
              <a:effectLst>
                <a:outerShdw blurRad="38100" dist="38100" dir="2700000" algn="tl">
                  <a:srgbClr val="000000">
                    <a:alpha val="43137"/>
                  </a:srgbClr>
                </a:outerShdw>
              </a:effectLst>
            </a:endParaRPr>
          </a:p>
          <a:p>
            <a:r>
              <a:rPr lang="it-IT" sz="4000" b="1" dirty="0" smtClean="0">
                <a:effectLst>
                  <a:outerShdw blurRad="38100" dist="38100" dir="2700000" algn="tl">
                    <a:srgbClr val="000000">
                      <a:alpha val="43137"/>
                    </a:srgbClr>
                  </a:outerShdw>
                </a:effectLst>
              </a:rPr>
              <a:t>compensazione CFU/ECTS per studentesse e studenti con Sede di prima iscrizione Padova:</a:t>
            </a:r>
            <a:endParaRPr lang="it-IT" sz="4000" b="1" dirty="0">
              <a:effectLst>
                <a:outerShdw blurRad="38100" dist="38100" dir="2700000" algn="tl">
                  <a:srgbClr val="000000">
                    <a:alpha val="43137"/>
                  </a:srgbClr>
                </a:outerShdw>
              </a:effectLst>
            </a:endParaRPr>
          </a:p>
          <a:p>
            <a:endParaRPr lang="it-IT" b="1" dirty="0" smtClean="0">
              <a:effectLst>
                <a:outerShdw blurRad="38100" dist="38100" dir="2700000" algn="tl">
                  <a:srgbClr val="000000">
                    <a:alpha val="43137"/>
                  </a:srgbClr>
                </a:outerShdw>
              </a:effectLst>
            </a:endParaRPr>
          </a:p>
          <a:p>
            <a:r>
              <a:rPr lang="it-IT" sz="2800" dirty="0" smtClean="0"/>
              <a:t>serve </a:t>
            </a:r>
            <a:r>
              <a:rPr lang="it-IT" sz="2800" b="1" dirty="0"/>
              <a:t>verbalizzare 6 CFU/ECTS da trasmettere a Grenoble per un computo di parte francese in fine S8</a:t>
            </a:r>
            <a:r>
              <a:rPr lang="it-IT" sz="2800" dirty="0"/>
              <a:t>, </a:t>
            </a:r>
            <a:r>
              <a:rPr lang="it-IT" sz="2800" dirty="0" smtClean="0"/>
              <a:t>per </a:t>
            </a:r>
            <a:r>
              <a:rPr lang="it-IT" sz="2800" dirty="0"/>
              <a:t>gli studenti con prima Sede </a:t>
            </a:r>
            <a:r>
              <a:rPr lang="it-IT" sz="2800" dirty="0" smtClean="0"/>
              <a:t>Padova. </a:t>
            </a:r>
            <a:r>
              <a:rPr lang="it-IT" sz="2800" dirty="0"/>
              <a:t>Tali 6 CFU/ECTS sono indispensabili </a:t>
            </a:r>
            <a:r>
              <a:rPr lang="it-IT" sz="2800" b="1" dirty="0"/>
              <a:t>per colmare il divario fra i due sistemi universitari italiano e francese nell’attribuzione numerica di CFU/ECTS al </a:t>
            </a:r>
            <a:r>
              <a:rPr lang="it-IT" sz="2800" b="1" dirty="0" err="1"/>
              <a:t>Mémoire</a:t>
            </a:r>
            <a:r>
              <a:rPr lang="it-IT" sz="2800" b="1" dirty="0"/>
              <a:t>/Tesi di Laurea</a:t>
            </a:r>
            <a:r>
              <a:rPr lang="it-IT" sz="2800" b="1" dirty="0" smtClean="0"/>
              <a:t>:</a:t>
            </a:r>
          </a:p>
          <a:p>
            <a:endParaRPr lang="it-IT" sz="2800" b="1" dirty="0" smtClean="0"/>
          </a:p>
          <a:p>
            <a:pPr algn="ctr"/>
            <a:r>
              <a:rPr lang="it-IT" sz="3000" b="1" dirty="0" smtClean="0"/>
              <a:t>ECTS </a:t>
            </a:r>
            <a:r>
              <a:rPr lang="it-IT" sz="3000" b="1" dirty="0" err="1"/>
              <a:t>Mémoire</a:t>
            </a:r>
            <a:r>
              <a:rPr lang="it-IT" sz="3000" b="1" dirty="0"/>
              <a:t> (F): 27</a:t>
            </a:r>
          </a:p>
          <a:p>
            <a:pPr algn="ctr"/>
            <a:r>
              <a:rPr lang="it-IT" sz="3000" b="1" dirty="0"/>
              <a:t>CFU Tesi di Laurea (I): </a:t>
            </a:r>
            <a:r>
              <a:rPr lang="it-IT" sz="3000" b="1" dirty="0" smtClean="0"/>
              <a:t>39</a:t>
            </a:r>
            <a:endParaRPr lang="it-IT" sz="3000" dirty="0"/>
          </a:p>
        </p:txBody>
      </p:sp>
      <p:pic>
        <p:nvPicPr>
          <p:cNvPr id="3" name="Immagine 2"/>
          <p:cNvPicPr/>
          <p:nvPr/>
        </p:nvPicPr>
        <p:blipFill>
          <a:blip r:embed="rId2">
            <a:lum bright="-20000"/>
          </a:blip>
          <a:stretch>
            <a:fillRect/>
          </a:stretch>
        </p:blipFill>
        <p:spPr>
          <a:xfrm>
            <a:off x="6271487" y="347037"/>
            <a:ext cx="3636000" cy="936000"/>
          </a:xfrm>
          <a:prstGeom prst="rect">
            <a:avLst/>
          </a:prstGeom>
        </p:spPr>
      </p:pic>
      <p:pic>
        <p:nvPicPr>
          <p:cNvPr id="4" name="Immagine 3" descr="Logo de l'Université Grenoble Alpes"/>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noFill/>
          <a:ln>
            <a:noFill/>
          </a:ln>
        </p:spPr>
      </p:pic>
    </p:spTree>
    <p:extLst>
      <p:ext uri="{BB962C8B-B14F-4D97-AF65-F5344CB8AC3E}">
        <p14:creationId xmlns:p14="http://schemas.microsoft.com/office/powerpoint/2010/main" val="2029280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0910" y="676356"/>
            <a:ext cx="11738058" cy="5478423"/>
          </a:xfrm>
          <a:prstGeom prst="rect">
            <a:avLst/>
          </a:prstGeom>
          <a:noFill/>
        </p:spPr>
        <p:txBody>
          <a:bodyPr wrap="square" rtlCol="0">
            <a:spAutoFit/>
          </a:bodyPr>
          <a:lstStyle/>
          <a:p>
            <a:r>
              <a:rPr lang="it-IT" sz="5400" b="1" dirty="0" smtClean="0">
                <a:effectLst>
                  <a:outerShdw blurRad="38100" dist="38100" dir="2700000" algn="tl">
                    <a:srgbClr val="000000">
                      <a:alpha val="43137"/>
                    </a:srgbClr>
                  </a:outerShdw>
                </a:effectLst>
              </a:rPr>
              <a:t>Tesi di laurea, S8</a:t>
            </a:r>
          </a:p>
          <a:p>
            <a:endParaRPr lang="it-IT" sz="800" b="1" dirty="0" smtClean="0">
              <a:effectLst>
                <a:outerShdw blurRad="38100" dist="38100" dir="2700000" algn="tl">
                  <a:srgbClr val="000000">
                    <a:alpha val="43137"/>
                  </a:srgbClr>
                </a:outerShdw>
              </a:effectLst>
            </a:endParaRPr>
          </a:p>
          <a:p>
            <a:r>
              <a:rPr lang="it-IT" sz="4000" b="1" dirty="0" smtClean="0">
                <a:effectLst>
                  <a:outerShdw blurRad="38100" dist="38100" dir="2700000" algn="tl">
                    <a:srgbClr val="000000">
                      <a:alpha val="43137"/>
                    </a:srgbClr>
                  </a:outerShdw>
                </a:effectLst>
              </a:rPr>
              <a:t>compensazione CFU/ECTS per studentesse e studenti con Sede di prima iscrizione Padova:</a:t>
            </a:r>
            <a:endParaRPr lang="it-IT" sz="4000" b="1" dirty="0">
              <a:effectLst>
                <a:outerShdw blurRad="38100" dist="38100" dir="2700000" algn="tl">
                  <a:srgbClr val="000000">
                    <a:alpha val="43137"/>
                  </a:srgbClr>
                </a:outerShdw>
              </a:effectLst>
            </a:endParaRPr>
          </a:p>
          <a:p>
            <a:pPr algn="ctr"/>
            <a:endParaRPr lang="it-IT" sz="2800" b="1" dirty="0"/>
          </a:p>
          <a:p>
            <a:r>
              <a:rPr lang="it-IT" sz="3000" b="1" dirty="0">
                <a:effectLst>
                  <a:outerShdw blurRad="38100" dist="38100" dir="2700000" algn="tl">
                    <a:srgbClr val="000000">
                      <a:alpha val="43137"/>
                    </a:srgbClr>
                  </a:outerShdw>
                </a:effectLst>
              </a:rPr>
              <a:t>Si tratterà, già dal presente Semestre 8 </a:t>
            </a:r>
            <a:r>
              <a:rPr lang="it-IT" sz="3000" b="1" dirty="0" err="1">
                <a:effectLst>
                  <a:outerShdw blurRad="38100" dist="38100" dir="2700000" algn="tl">
                    <a:srgbClr val="000000">
                      <a:alpha val="43137"/>
                    </a:srgbClr>
                  </a:outerShdw>
                </a:effectLst>
              </a:rPr>
              <a:t>a.a</a:t>
            </a:r>
            <a:r>
              <a:rPr lang="it-IT" sz="3000" b="1" dirty="0">
                <a:effectLst>
                  <a:outerShdw blurRad="38100" dist="38100" dir="2700000" algn="tl">
                    <a:srgbClr val="000000">
                      <a:alpha val="43137"/>
                    </a:srgbClr>
                  </a:outerShdw>
                </a:effectLst>
              </a:rPr>
              <a:t>. 2020/21 di 6 CFU di </a:t>
            </a:r>
            <a:r>
              <a:rPr lang="it-IT" sz="3000" b="1" i="1" dirty="0" err="1">
                <a:effectLst>
                  <a:outerShdw blurRad="38100" dist="38100" dir="2700000" algn="tl">
                    <a:srgbClr val="000000">
                      <a:alpha val="43137"/>
                    </a:srgbClr>
                  </a:outerShdw>
                </a:effectLst>
              </a:rPr>
              <a:t>Préparation</a:t>
            </a:r>
            <a:r>
              <a:rPr lang="it-IT" sz="3000" b="1" i="1" dirty="0">
                <a:effectLst>
                  <a:outerShdw blurRad="38100" dist="38100" dir="2700000" algn="tl">
                    <a:srgbClr val="000000">
                      <a:alpha val="43137"/>
                    </a:srgbClr>
                  </a:outerShdw>
                </a:effectLst>
              </a:rPr>
              <a:t> </a:t>
            </a:r>
            <a:r>
              <a:rPr lang="it-IT" sz="3000" b="1" i="1" dirty="0" err="1" smtClean="0">
                <a:effectLst>
                  <a:outerShdw blurRad="38100" dist="38100" dir="2700000" algn="tl">
                    <a:srgbClr val="000000">
                      <a:alpha val="43137"/>
                    </a:srgbClr>
                  </a:outerShdw>
                </a:effectLst>
              </a:rPr>
              <a:t>mémoire</a:t>
            </a:r>
            <a:r>
              <a:rPr lang="it-IT" sz="3000" b="1" dirty="0" smtClean="0">
                <a:effectLst>
                  <a:outerShdw blurRad="38100" dist="38100" dir="2700000" algn="tl">
                    <a:srgbClr val="000000">
                      <a:alpha val="43137"/>
                    </a:srgbClr>
                  </a:outerShdw>
                </a:effectLst>
              </a:rPr>
              <a:t>, certificati </a:t>
            </a:r>
            <a:r>
              <a:rPr lang="it-IT" sz="3000" b="1" dirty="0">
                <a:effectLst>
                  <a:outerShdw blurRad="38100" dist="38100" dir="2700000" algn="tl">
                    <a:srgbClr val="000000">
                      <a:alpha val="43137"/>
                    </a:srgbClr>
                  </a:outerShdw>
                </a:effectLst>
              </a:rPr>
              <a:t>dalla Presidente a seguito di </a:t>
            </a:r>
            <a:r>
              <a:rPr lang="it-IT" sz="3000" b="1" dirty="0" smtClean="0">
                <a:effectLst>
                  <a:outerShdw blurRad="38100" dist="38100" dir="2700000" algn="tl">
                    <a:srgbClr val="000000">
                      <a:alpha val="43137"/>
                    </a:srgbClr>
                  </a:outerShdw>
                </a:effectLst>
              </a:rPr>
              <a:t>colloquio </a:t>
            </a:r>
            <a:r>
              <a:rPr lang="it-IT" sz="3000" b="1" dirty="0">
                <a:effectLst>
                  <a:outerShdw blurRad="38100" dist="38100" dir="2700000" algn="tl">
                    <a:srgbClr val="000000">
                      <a:alpha val="43137"/>
                    </a:srgbClr>
                  </a:outerShdw>
                </a:effectLst>
              </a:rPr>
              <a:t>con gli </a:t>
            </a:r>
            <a:r>
              <a:rPr lang="it-IT" sz="3000" b="1" dirty="0" smtClean="0">
                <a:effectLst>
                  <a:outerShdw blurRad="38100" dist="38100" dir="2700000" algn="tl">
                    <a:srgbClr val="000000">
                      <a:alpha val="43137"/>
                    </a:srgbClr>
                  </a:outerShdw>
                </a:effectLst>
              </a:rPr>
              <a:t>studenti italiani </a:t>
            </a:r>
            <a:r>
              <a:rPr lang="it-IT" sz="3000" b="1" dirty="0">
                <a:effectLst>
                  <a:outerShdw blurRad="38100" dist="38100" dir="2700000" algn="tl">
                    <a:srgbClr val="000000">
                      <a:alpha val="43137"/>
                    </a:srgbClr>
                  </a:outerShdw>
                </a:effectLst>
              </a:rPr>
              <a:t>di S8 (secondo Semestre del 1° anno Magistrale): </a:t>
            </a:r>
            <a:r>
              <a:rPr lang="it-IT" sz="3000" b="1" dirty="0" smtClean="0">
                <a:effectLst>
                  <a:outerShdw blurRad="38100" dist="38100" dir="2700000" algn="tl">
                    <a:srgbClr val="000000">
                      <a:alpha val="43137"/>
                    </a:srgbClr>
                  </a:outerShdw>
                </a:effectLst>
              </a:rPr>
              <a:t>il colloquio deve </a:t>
            </a:r>
            <a:r>
              <a:rPr lang="it-IT" sz="3000" b="1" dirty="0">
                <a:effectLst>
                  <a:outerShdw blurRad="38100" dist="38100" dir="2700000" algn="tl">
                    <a:srgbClr val="000000">
                      <a:alpha val="43137"/>
                    </a:srgbClr>
                  </a:outerShdw>
                </a:effectLst>
              </a:rPr>
              <a:t>accertare l’orientamento </a:t>
            </a:r>
            <a:r>
              <a:rPr lang="it-IT" sz="3000" b="1" dirty="0" smtClean="0">
                <a:effectLst>
                  <a:outerShdw blurRad="38100" dist="38100" dir="2700000" algn="tl">
                    <a:srgbClr val="000000">
                      <a:alpha val="43137"/>
                    </a:srgbClr>
                  </a:outerShdw>
                </a:effectLst>
              </a:rPr>
              <a:t>della/o studente/essa </a:t>
            </a:r>
            <a:r>
              <a:rPr lang="it-IT" sz="3000" b="1" dirty="0">
                <a:effectLst>
                  <a:outerShdw blurRad="38100" dist="38100" dir="2700000" algn="tl">
                    <a:srgbClr val="000000">
                      <a:alpha val="43137"/>
                    </a:srgbClr>
                  </a:outerShdw>
                </a:effectLst>
              </a:rPr>
              <a:t>circa </a:t>
            </a:r>
            <a:r>
              <a:rPr lang="it-IT" sz="3000" b="1" dirty="0" smtClean="0">
                <a:effectLst>
                  <a:outerShdw blurRad="38100" dist="38100" dir="2700000" algn="tl">
                    <a:srgbClr val="000000">
                      <a:alpha val="43137"/>
                    </a:srgbClr>
                  </a:outerShdw>
                </a:effectLst>
              </a:rPr>
              <a:t>l’ambito </a:t>
            </a:r>
            <a:r>
              <a:rPr lang="it-IT" sz="3000" b="1" dirty="0">
                <a:effectLst>
                  <a:outerShdw blurRad="38100" dist="38100" dir="2700000" algn="tl">
                    <a:srgbClr val="000000">
                      <a:alpha val="43137"/>
                    </a:srgbClr>
                  </a:outerShdw>
                </a:effectLst>
              </a:rPr>
              <a:t>e </a:t>
            </a:r>
            <a:r>
              <a:rPr lang="it-IT" sz="3000" b="1" dirty="0" smtClean="0">
                <a:effectLst>
                  <a:outerShdw blurRad="38100" dist="38100" dir="2700000" algn="tl">
                    <a:srgbClr val="000000">
                      <a:alpha val="43137"/>
                    </a:srgbClr>
                  </a:outerShdw>
                </a:effectLst>
              </a:rPr>
              <a:t>l’argomento </a:t>
            </a:r>
            <a:r>
              <a:rPr lang="it-IT" sz="3000" b="1" dirty="0">
                <a:effectLst>
                  <a:outerShdw blurRad="38100" dist="38100" dir="2700000" algn="tl">
                    <a:srgbClr val="000000">
                      <a:alpha val="43137"/>
                    </a:srgbClr>
                  </a:outerShdw>
                </a:effectLst>
              </a:rPr>
              <a:t>della Tesi magistrale</a:t>
            </a:r>
            <a:r>
              <a:rPr lang="it-IT" sz="3000" b="1" dirty="0" smtClean="0">
                <a:effectLst>
                  <a:outerShdw blurRad="38100" dist="38100" dir="2700000" algn="tl">
                    <a:srgbClr val="000000">
                      <a:alpha val="43137"/>
                    </a:srgbClr>
                  </a:outerShdw>
                </a:effectLst>
              </a:rPr>
              <a:t>.</a:t>
            </a:r>
            <a:endParaRPr lang="it-IT" sz="3000" b="1" dirty="0">
              <a:effectLst>
                <a:outerShdw blurRad="38100" dist="38100" dir="2700000" algn="tl">
                  <a:srgbClr val="000000">
                    <a:alpha val="43137"/>
                  </a:srgbClr>
                </a:outerShdw>
              </a:effectLst>
            </a:endParaRPr>
          </a:p>
        </p:txBody>
      </p:sp>
      <p:pic>
        <p:nvPicPr>
          <p:cNvPr id="3" name="Immagine 2"/>
          <p:cNvPicPr/>
          <p:nvPr/>
        </p:nvPicPr>
        <p:blipFill>
          <a:blip r:embed="rId2">
            <a:lum bright="-20000"/>
          </a:blip>
          <a:stretch>
            <a:fillRect/>
          </a:stretch>
        </p:blipFill>
        <p:spPr>
          <a:xfrm>
            <a:off x="6271487" y="347037"/>
            <a:ext cx="3636000" cy="936000"/>
          </a:xfrm>
          <a:prstGeom prst="rect">
            <a:avLst/>
          </a:prstGeom>
        </p:spPr>
      </p:pic>
      <p:pic>
        <p:nvPicPr>
          <p:cNvPr id="4" name="Immagine 3" descr="Logo de l'Université Grenoble Alpes"/>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noFill/>
          <a:ln>
            <a:noFill/>
          </a:ln>
        </p:spPr>
      </p:pic>
    </p:spTree>
    <p:extLst>
      <p:ext uri="{BB962C8B-B14F-4D97-AF65-F5344CB8AC3E}">
        <p14:creationId xmlns:p14="http://schemas.microsoft.com/office/powerpoint/2010/main" val="2694120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0910" y="676356"/>
            <a:ext cx="11738058" cy="5847755"/>
          </a:xfrm>
          <a:prstGeom prst="rect">
            <a:avLst/>
          </a:prstGeom>
          <a:noFill/>
        </p:spPr>
        <p:txBody>
          <a:bodyPr wrap="square" rtlCol="0">
            <a:spAutoFit/>
          </a:bodyPr>
          <a:lstStyle/>
          <a:p>
            <a:r>
              <a:rPr lang="it-IT" sz="5400" b="1" dirty="0" smtClean="0">
                <a:effectLst>
                  <a:outerShdw blurRad="38100" dist="38100" dir="2700000" algn="tl">
                    <a:srgbClr val="000000">
                      <a:alpha val="43137"/>
                    </a:srgbClr>
                  </a:outerShdw>
                </a:effectLst>
              </a:rPr>
              <a:t>Tesi di laurea, S8</a:t>
            </a:r>
          </a:p>
          <a:p>
            <a:endParaRPr lang="it-IT" sz="800" b="1" dirty="0" smtClean="0">
              <a:effectLst>
                <a:outerShdw blurRad="38100" dist="38100" dir="2700000" algn="tl">
                  <a:srgbClr val="000000">
                    <a:alpha val="43137"/>
                  </a:srgbClr>
                </a:outerShdw>
              </a:effectLst>
            </a:endParaRPr>
          </a:p>
          <a:p>
            <a:r>
              <a:rPr lang="it-IT" sz="4000" b="1" dirty="0" smtClean="0">
                <a:effectLst>
                  <a:outerShdw blurRad="38100" dist="38100" dir="2700000" algn="tl">
                    <a:srgbClr val="000000">
                      <a:alpha val="43137"/>
                    </a:srgbClr>
                  </a:outerShdw>
                </a:effectLst>
              </a:rPr>
              <a:t>compensazione CFU/ECTS per studentesse e studenti con Sede di prima iscrizione Padova:</a:t>
            </a:r>
            <a:endParaRPr lang="it-IT" sz="4000" b="1" dirty="0">
              <a:effectLst>
                <a:outerShdw blurRad="38100" dist="38100" dir="2700000" algn="tl">
                  <a:srgbClr val="000000">
                    <a:alpha val="43137"/>
                  </a:srgbClr>
                </a:outerShdw>
              </a:effectLst>
            </a:endParaRPr>
          </a:p>
          <a:p>
            <a:pPr algn="ctr"/>
            <a:endParaRPr lang="it-IT" sz="2800" b="1" dirty="0"/>
          </a:p>
          <a:p>
            <a:r>
              <a:rPr lang="it-IT" sz="3200" b="1" dirty="0" smtClean="0">
                <a:effectLst>
                  <a:outerShdw blurRad="38100" dist="38100" dir="2700000" algn="tl">
                    <a:srgbClr val="000000">
                      <a:alpha val="43137"/>
                    </a:srgbClr>
                  </a:outerShdw>
                </a:effectLst>
              </a:rPr>
              <a:t>Il colloquio avrà luogo il venerdì 11 giugno 2021 alle ore 10:30.</a:t>
            </a:r>
          </a:p>
          <a:p>
            <a:endParaRPr lang="it-IT" sz="2800" dirty="0" smtClean="0">
              <a:effectLst>
                <a:outerShdw blurRad="38100" dist="38100" dir="2700000" algn="tl">
                  <a:srgbClr val="000000">
                    <a:alpha val="43137"/>
                  </a:srgbClr>
                </a:outerShdw>
              </a:effectLst>
            </a:endParaRPr>
          </a:p>
          <a:p>
            <a:r>
              <a:rPr lang="it-IT" sz="2800" dirty="0" smtClean="0">
                <a:effectLst>
                  <a:outerShdw blurRad="38100" dist="38100" dir="2700000" algn="tl">
                    <a:srgbClr val="000000">
                      <a:alpha val="43137"/>
                    </a:srgbClr>
                  </a:outerShdw>
                </a:effectLst>
              </a:rPr>
              <a:t>La </a:t>
            </a:r>
            <a:r>
              <a:rPr lang="it-IT" sz="2800" dirty="0">
                <a:effectLst>
                  <a:outerShdw blurRad="38100" dist="38100" dir="2700000" algn="tl">
                    <a:srgbClr val="000000">
                      <a:alpha val="43137"/>
                    </a:srgbClr>
                  </a:outerShdw>
                </a:effectLst>
              </a:rPr>
              <a:t>certificazione andrà inviata poi a cura della Presidente e della Segreteria del Corso di Laurea direttamente al Responsabile di parte francese, prof. Enzo </a:t>
            </a:r>
            <a:r>
              <a:rPr lang="it-IT" sz="2800" dirty="0" err="1">
                <a:effectLst>
                  <a:outerShdw blurRad="38100" dist="38100" dir="2700000" algn="tl">
                    <a:srgbClr val="000000">
                      <a:alpha val="43137"/>
                    </a:srgbClr>
                  </a:outerShdw>
                </a:effectLst>
              </a:rPr>
              <a:t>Neppi</a:t>
            </a:r>
            <a:r>
              <a:rPr lang="it-IT" sz="2800" dirty="0">
                <a:effectLst>
                  <a:outerShdw blurRad="38100" dist="38100" dir="2700000" algn="tl">
                    <a:srgbClr val="000000">
                      <a:alpha val="43137"/>
                    </a:srgbClr>
                  </a:outerShdw>
                </a:effectLst>
              </a:rPr>
              <a:t>, e alla Segretaria di Grenoble Alpes, dott.ssa Isabelle </a:t>
            </a:r>
            <a:r>
              <a:rPr lang="it-IT" sz="2800" dirty="0" err="1" smtClean="0">
                <a:effectLst>
                  <a:outerShdw blurRad="38100" dist="38100" dir="2700000" algn="tl">
                    <a:srgbClr val="000000">
                      <a:alpha val="43137"/>
                    </a:srgbClr>
                  </a:outerShdw>
                </a:effectLst>
              </a:rPr>
              <a:t>Mazzilli</a:t>
            </a:r>
            <a:r>
              <a:rPr lang="it-IT" sz="2800" dirty="0" smtClean="0">
                <a:effectLst>
                  <a:outerShdw blurRad="38100" dist="38100" dir="2700000" algn="tl">
                    <a:srgbClr val="000000">
                      <a:alpha val="43137"/>
                    </a:srgbClr>
                  </a:outerShdw>
                </a:effectLst>
              </a:rPr>
              <a:t>, nel seguente formato:</a:t>
            </a:r>
            <a:endParaRPr lang="it-IT" sz="2800" dirty="0">
              <a:effectLst>
                <a:outerShdw blurRad="38100" dist="38100" dir="2700000" algn="tl">
                  <a:srgbClr val="000000">
                    <a:alpha val="43137"/>
                  </a:srgbClr>
                </a:outerShdw>
              </a:effectLst>
            </a:endParaRPr>
          </a:p>
        </p:txBody>
      </p:sp>
      <p:pic>
        <p:nvPicPr>
          <p:cNvPr id="3" name="Immagine 2"/>
          <p:cNvPicPr/>
          <p:nvPr/>
        </p:nvPicPr>
        <p:blipFill>
          <a:blip r:embed="rId2">
            <a:lum bright="-20000"/>
          </a:blip>
          <a:stretch>
            <a:fillRect/>
          </a:stretch>
        </p:blipFill>
        <p:spPr>
          <a:xfrm>
            <a:off x="6271487" y="347037"/>
            <a:ext cx="3636000" cy="936000"/>
          </a:xfrm>
          <a:prstGeom prst="rect">
            <a:avLst/>
          </a:prstGeom>
        </p:spPr>
      </p:pic>
      <p:pic>
        <p:nvPicPr>
          <p:cNvPr id="4" name="Immagine 3" descr="Logo de l'Université Grenoble Alpes"/>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noFill/>
          <a:ln>
            <a:noFill/>
          </a:ln>
        </p:spPr>
      </p:pic>
    </p:spTree>
    <p:extLst>
      <p:ext uri="{BB962C8B-B14F-4D97-AF65-F5344CB8AC3E}">
        <p14:creationId xmlns:p14="http://schemas.microsoft.com/office/powerpoint/2010/main" val="3780147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95564" y="193549"/>
            <a:ext cx="7075053" cy="6455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658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230910" y="701295"/>
            <a:ext cx="11099337" cy="5109091"/>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rPr>
              <a:t>Comunicazioni</a:t>
            </a:r>
            <a:endParaRPr lang="it-IT" sz="4000" b="1" dirty="0">
              <a:effectLst>
                <a:outerShdw blurRad="38100" dist="38100" dir="2700000" algn="tl">
                  <a:srgbClr val="000000">
                    <a:alpha val="43137"/>
                  </a:srgbClr>
                </a:outerShdw>
              </a:effectLst>
            </a:endParaRPr>
          </a:p>
          <a:p>
            <a:endParaRPr lang="it-IT" sz="2600" b="1" dirty="0">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it-IT" sz="2600" b="1" dirty="0" smtClean="0">
                <a:effectLst>
                  <a:outerShdw blurRad="38100" dist="38100" dir="2700000" algn="tl">
                    <a:srgbClr val="000000">
                      <a:alpha val="43137"/>
                    </a:srgbClr>
                  </a:outerShdw>
                </a:effectLst>
              </a:rPr>
              <a:t>un benvenuto a Padova alle studentesse e agli studenti che hanno Sede di prima iscrizione Grenoble Alpes</a:t>
            </a:r>
          </a:p>
          <a:p>
            <a:pPr marL="285750" indent="-285750">
              <a:buFont typeface="Wingdings" panose="05000000000000000000" pitchFamily="2" charset="2"/>
              <a:buChar char="§"/>
            </a:pPr>
            <a:r>
              <a:rPr lang="it-IT" sz="2600" b="1" dirty="0" smtClean="0">
                <a:effectLst>
                  <a:outerShdw blurRad="38100" dist="38100" dir="2700000" algn="tl">
                    <a:srgbClr val="000000">
                      <a:alpha val="43137"/>
                    </a:srgbClr>
                  </a:outerShdw>
                </a:effectLst>
              </a:rPr>
              <a:t>un rinnovato augurio di buona continuazione alle studentesse e agli studenti che hanno Sede di prima iscrizione Padova</a:t>
            </a:r>
          </a:p>
          <a:p>
            <a:pPr marL="285750" indent="-285750">
              <a:buFont typeface="Wingdings" panose="05000000000000000000" pitchFamily="2" charset="2"/>
              <a:buChar char="§"/>
            </a:pPr>
            <a:endParaRPr lang="it-IT" sz="2600" b="1" dirty="0">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it-IT" sz="2600" b="1" dirty="0" smtClean="0">
                <a:effectLst>
                  <a:outerShdw blurRad="38100" dist="38100" dir="2700000" algn="tl">
                    <a:srgbClr val="000000">
                      <a:alpha val="43137"/>
                    </a:srgbClr>
                  </a:outerShdw>
                </a:effectLst>
              </a:rPr>
              <a:t>raccomandazione a tutti: utilizzare e controllare sempre l’account di posta elettronica istituzionale </a:t>
            </a:r>
            <a:r>
              <a:rPr lang="it-IT" sz="2600" b="1" dirty="0" smtClean="0">
                <a:effectLst>
                  <a:outerShdw blurRad="38100" dist="38100" dir="2700000" algn="tl">
                    <a:srgbClr val="000000">
                      <a:alpha val="43137"/>
                    </a:srgbClr>
                  </a:outerShdw>
                </a:effectLst>
                <a:hlinkClick r:id="rId5"/>
              </a:rPr>
              <a:t>nome.cognome@studenti.unipd.it</a:t>
            </a:r>
            <a:endParaRPr lang="it-IT" sz="2600" b="1" dirty="0">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it-IT" sz="2600" b="1" dirty="0" smtClean="0">
                <a:effectLst>
                  <a:outerShdw blurRad="38100" dist="38100" dir="2700000" algn="tl">
                    <a:srgbClr val="000000">
                      <a:alpha val="43137"/>
                    </a:srgbClr>
                  </a:outerShdw>
                </a:effectLst>
              </a:rPr>
              <a:t>tutte le comunicazioni, gli accessi alle piattaforme didattiche (</a:t>
            </a:r>
            <a:r>
              <a:rPr lang="it-IT" sz="2600" b="1" dirty="0" err="1" smtClean="0">
                <a:effectLst>
                  <a:outerShdw blurRad="38100" dist="38100" dir="2700000" algn="tl">
                    <a:srgbClr val="000000">
                      <a:alpha val="43137"/>
                    </a:srgbClr>
                  </a:outerShdw>
                </a:effectLst>
              </a:rPr>
              <a:t>Moodle</a:t>
            </a:r>
            <a:r>
              <a:rPr lang="it-IT" sz="2600" b="1" dirty="0" smtClean="0">
                <a:effectLst>
                  <a:outerShdw blurRad="38100" dist="38100" dir="2700000" algn="tl">
                    <a:srgbClr val="000000">
                      <a:alpha val="43137"/>
                    </a:srgbClr>
                  </a:outerShdw>
                </a:effectLst>
              </a:rPr>
              <a:t>) ed i contatti con la Sede di Padova avvengono tramite l’account </a:t>
            </a:r>
            <a:r>
              <a:rPr lang="it-IT" sz="2600" b="1" dirty="0" smtClean="0">
                <a:effectLst>
                  <a:outerShdw blurRad="38100" dist="38100" dir="2700000" algn="tl">
                    <a:srgbClr val="000000">
                      <a:alpha val="43137"/>
                    </a:srgbClr>
                  </a:outerShdw>
                </a:effectLst>
                <a:hlinkClick r:id="rId5"/>
              </a:rPr>
              <a:t>nome.cognome@studenti.unipd.it</a:t>
            </a:r>
            <a:r>
              <a:rPr lang="it-IT" sz="2600" b="1" dirty="0" smtClean="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7056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490450" y="1374626"/>
            <a:ext cx="9254633" cy="3570208"/>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rPr>
              <a:t>Richiesta di informazione</a:t>
            </a:r>
            <a:endParaRPr lang="it-IT" sz="4000" b="1" dirty="0">
              <a:effectLst>
                <a:outerShdw blurRad="38100" dist="38100" dir="2700000" algn="tl">
                  <a:srgbClr val="000000">
                    <a:alpha val="43137"/>
                  </a:srgbClr>
                </a:outerShdw>
              </a:effectLst>
            </a:endParaRPr>
          </a:p>
          <a:p>
            <a:endParaRPr lang="it-IT" sz="2600" b="1" dirty="0">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it-IT" sz="3200" b="1" dirty="0" smtClean="0">
                <a:effectLst>
                  <a:outerShdw blurRad="38100" dist="38100" dir="2700000" algn="tl">
                    <a:srgbClr val="000000">
                      <a:alpha val="43137"/>
                    </a:srgbClr>
                  </a:outerShdw>
                </a:effectLst>
              </a:rPr>
              <a:t>fra le studentesse e gli studenti che hanno Sede di prima iscrizione Grenoble Alpes: chi è fisicamente in mobilità a Padova e chi rimane per S8 2020/21 in connessione a distanza?</a:t>
            </a:r>
          </a:p>
        </p:txBody>
      </p:sp>
    </p:spTree>
    <p:extLst>
      <p:ext uri="{BB962C8B-B14F-4D97-AF65-F5344CB8AC3E}">
        <p14:creationId xmlns:p14="http://schemas.microsoft.com/office/powerpoint/2010/main" val="2906622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197659" y="975615"/>
            <a:ext cx="11099337" cy="3816429"/>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rPr>
              <a:t>Raccomandazioni</a:t>
            </a:r>
            <a:endParaRPr lang="it-IT" sz="4000" b="1" dirty="0">
              <a:effectLst>
                <a:outerShdw blurRad="38100" dist="38100" dir="2700000" algn="tl">
                  <a:srgbClr val="000000">
                    <a:alpha val="43137"/>
                  </a:srgbClr>
                </a:outerShdw>
              </a:effectLst>
            </a:endParaRPr>
          </a:p>
          <a:p>
            <a:endParaRPr lang="it-IT" sz="2600" b="1" dirty="0">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it-IT" sz="4400" b="1" dirty="0" smtClean="0">
                <a:effectLst>
                  <a:outerShdw blurRad="38100" dist="38100" dir="2700000" algn="tl">
                    <a:srgbClr val="000000">
                      <a:alpha val="43137"/>
                    </a:srgbClr>
                  </a:outerShdw>
                </a:effectLst>
              </a:rPr>
              <a:t>tenere come riferimento sempre la pagina web del Corso di Laurea</a:t>
            </a:r>
            <a:r>
              <a:rPr lang="it-IT" sz="4400" b="1" dirty="0">
                <a:effectLst>
                  <a:outerShdw blurRad="38100" dist="38100" dir="2700000" algn="tl">
                    <a:srgbClr val="000000">
                      <a:alpha val="43137"/>
                    </a:srgbClr>
                  </a:outerShdw>
                </a:effectLst>
              </a:rPr>
              <a:t>, </a:t>
            </a:r>
            <a:r>
              <a:rPr lang="it-IT" sz="4400" b="1" dirty="0">
                <a:effectLst>
                  <a:outerShdw blurRad="38100" dist="38100" dir="2700000" algn="tl">
                    <a:srgbClr val="000000">
                      <a:alpha val="43137"/>
                    </a:srgbClr>
                  </a:outerShdw>
                </a:effectLst>
                <a:hlinkClick r:id="rId5"/>
              </a:rPr>
              <a:t>https://</a:t>
            </a:r>
            <a:r>
              <a:rPr lang="it-IT" sz="4400" b="1" dirty="0" smtClean="0">
                <a:effectLst>
                  <a:outerShdw blurRad="38100" dist="38100" dir="2700000" algn="tl">
                    <a:srgbClr val="000000">
                      <a:alpha val="43137"/>
                    </a:srgbClr>
                  </a:outerShdw>
                </a:effectLst>
                <a:hlinkClick r:id="rId5"/>
              </a:rPr>
              <a:t>elearning.unipd.it/scienzeumane/course/view.php?id=8722</a:t>
            </a:r>
            <a:r>
              <a:rPr lang="it-IT" sz="4400" b="1" dirty="0" smtClean="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36632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197658" y="975615"/>
            <a:ext cx="11365345" cy="1877437"/>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rPr>
              <a:t>Raccomandazioni</a:t>
            </a:r>
            <a:endParaRPr lang="it-IT" sz="4000" b="1" dirty="0">
              <a:effectLst>
                <a:outerShdw blurRad="38100" dist="38100" dir="2700000" algn="tl">
                  <a:srgbClr val="000000">
                    <a:alpha val="43137"/>
                  </a:srgbClr>
                </a:outerShdw>
              </a:effectLst>
            </a:endParaRPr>
          </a:p>
          <a:p>
            <a:endParaRPr lang="it-IT" sz="2600" b="1" dirty="0">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it-IT" sz="2600" b="1" dirty="0" smtClean="0">
                <a:effectLst>
                  <a:outerShdw blurRad="38100" dist="38100" dir="2700000" algn="tl">
                    <a:srgbClr val="000000">
                      <a:alpha val="43137"/>
                    </a:srgbClr>
                  </a:outerShdw>
                </a:effectLst>
              </a:rPr>
              <a:t>tenere come riferimento sempre la pagina web del Corso di Laurea</a:t>
            </a:r>
            <a:r>
              <a:rPr lang="it-IT" sz="2600" b="1" dirty="0">
                <a:effectLst>
                  <a:outerShdw blurRad="38100" dist="38100" dir="2700000" algn="tl">
                    <a:srgbClr val="000000">
                      <a:alpha val="43137"/>
                    </a:srgbClr>
                  </a:outerShdw>
                </a:effectLst>
              </a:rPr>
              <a:t>, </a:t>
            </a:r>
            <a:r>
              <a:rPr lang="it-IT" sz="2400" b="1" dirty="0">
                <a:effectLst>
                  <a:outerShdw blurRad="38100" dist="38100" dir="2700000" algn="tl">
                    <a:srgbClr val="000000">
                      <a:alpha val="43137"/>
                    </a:srgbClr>
                  </a:outerShdw>
                </a:effectLst>
                <a:hlinkClick r:id="rId5"/>
              </a:rPr>
              <a:t>https://</a:t>
            </a:r>
            <a:r>
              <a:rPr lang="it-IT" sz="2400" b="1" dirty="0" smtClean="0">
                <a:effectLst>
                  <a:outerShdw blurRad="38100" dist="38100" dir="2700000" algn="tl">
                    <a:srgbClr val="000000">
                      <a:alpha val="43137"/>
                    </a:srgbClr>
                  </a:outerShdw>
                </a:effectLst>
                <a:hlinkClick r:id="rId5"/>
              </a:rPr>
              <a:t>elearning.unipd.it/scienzeumane/course/view.php?id=8722</a:t>
            </a:r>
            <a:r>
              <a:rPr lang="it-IT" sz="2400" b="1" dirty="0" smtClean="0">
                <a:effectLst>
                  <a:outerShdw blurRad="38100" dist="38100" dir="2700000" algn="tl">
                    <a:srgbClr val="000000">
                      <a:alpha val="43137"/>
                    </a:srgbClr>
                  </a:outerShdw>
                </a:effectLst>
              </a:rPr>
              <a:t> </a:t>
            </a:r>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948" y="2918273"/>
            <a:ext cx="5280764" cy="3744000"/>
          </a:xfrm>
          <a:prstGeom prst="rect">
            <a:avLst/>
          </a:prstGeom>
          <a:ln>
            <a:noFill/>
          </a:ln>
          <a:effectLst>
            <a:outerShdw blurRad="292100" dist="139700" dir="2700000" algn="tl" rotWithShape="0">
              <a:srgbClr val="333333">
                <a:alpha val="65000"/>
              </a:srgbClr>
            </a:outerShdw>
          </a:effectLst>
        </p:spPr>
      </p:pic>
      <p:sp>
        <p:nvSpPr>
          <p:cNvPr id="5" name="Freccia circolare a destra 4"/>
          <p:cNvSpPr/>
          <p:nvPr/>
        </p:nvSpPr>
        <p:spPr>
          <a:xfrm rot="19203699">
            <a:off x="787142" y="2953544"/>
            <a:ext cx="1352302" cy="3419243"/>
          </a:xfrm>
          <a:prstGeom prst="curved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521856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9772251" y="5212080"/>
            <a:ext cx="2251465" cy="631768"/>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897984" y="5962746"/>
            <a:ext cx="1170735" cy="729000"/>
          </a:xfrm>
          <a:prstGeom prst="rect">
            <a:avLst/>
          </a:prstGeom>
          <a:ln>
            <a:noFill/>
          </a:ln>
          <a:effectLst>
            <a:outerShdw blurRad="292100" dist="139700" dir="2700000" algn="tl" rotWithShape="0">
              <a:srgbClr val="333333">
                <a:alpha val="65000"/>
              </a:srgbClr>
            </a:outerShdw>
          </a:effectLst>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91" y="135246"/>
            <a:ext cx="8857056" cy="6398558"/>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9202189" y="2152996"/>
            <a:ext cx="2668385" cy="1384995"/>
          </a:xfrm>
          <a:prstGeom prst="rect">
            <a:avLst/>
          </a:prstGeom>
          <a:noFill/>
          <a:ln w="76200">
            <a:solidFill>
              <a:srgbClr val="92D050"/>
            </a:solidFill>
          </a:ln>
        </p:spPr>
        <p:txBody>
          <a:bodyPr wrap="square" rtlCol="0">
            <a:spAutoFit/>
          </a:bodyPr>
          <a:lstStyle/>
          <a:p>
            <a:r>
              <a:rPr lang="it-IT" sz="2800" b="1" dirty="0" smtClean="0">
                <a:effectLst>
                  <a:outerShdw blurRad="38100" dist="38100" dir="2700000" algn="tl">
                    <a:srgbClr val="000000">
                      <a:alpha val="43137"/>
                    </a:srgbClr>
                  </a:outerShdw>
                </a:effectLst>
              </a:rPr>
              <a:t>calendario accademico, </a:t>
            </a:r>
            <a:r>
              <a:rPr lang="it-IT" sz="2800" b="1" dirty="0" err="1" smtClean="0">
                <a:effectLst>
                  <a:outerShdw blurRad="38100" dist="38100" dir="2700000" algn="tl">
                    <a:srgbClr val="000000">
                      <a:alpha val="43137"/>
                    </a:srgbClr>
                  </a:outerShdw>
                </a:effectLst>
              </a:rPr>
              <a:t>a.a</a:t>
            </a:r>
            <a:r>
              <a:rPr lang="it-IT" sz="2800" b="1" dirty="0" smtClean="0">
                <a:effectLst>
                  <a:outerShdw blurRad="38100" dist="38100" dir="2700000" algn="tl">
                    <a:srgbClr val="000000">
                      <a:alpha val="43137"/>
                    </a:srgbClr>
                  </a:outerShdw>
                </a:effectLst>
              </a:rPr>
              <a:t>. 2020/21</a:t>
            </a:r>
            <a:endParaRPr lang="it-IT" sz="2800" b="1" dirty="0">
              <a:effectLst>
                <a:outerShdw blurRad="38100" dist="38100" dir="2700000" algn="tl">
                  <a:srgbClr val="000000">
                    <a:alpha val="43137"/>
                  </a:srgbClr>
                </a:outerShdw>
              </a:effectLst>
            </a:endParaRPr>
          </a:p>
        </p:txBody>
      </p:sp>
      <p:sp>
        <p:nvSpPr>
          <p:cNvPr id="6" name="Rettangolo arrotondato 5"/>
          <p:cNvSpPr/>
          <p:nvPr/>
        </p:nvSpPr>
        <p:spPr>
          <a:xfrm>
            <a:off x="6874625" y="3707475"/>
            <a:ext cx="2103120" cy="45720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circolare a destra 6"/>
          <p:cNvSpPr/>
          <p:nvPr/>
        </p:nvSpPr>
        <p:spPr>
          <a:xfrm rot="15117261">
            <a:off x="9878407" y="3207499"/>
            <a:ext cx="507640" cy="1966215"/>
          </a:xfrm>
          <a:prstGeom prst="curved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246546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765492" y="2131084"/>
            <a:ext cx="9295476" cy="2308324"/>
          </a:xfrm>
          <a:prstGeom prst="rect">
            <a:avLst/>
          </a:prstGeom>
          <a:noFill/>
        </p:spPr>
        <p:txBody>
          <a:bodyPr wrap="square" rtlCol="0">
            <a:spAutoFit/>
          </a:bodyPr>
          <a:lstStyle/>
          <a:p>
            <a:r>
              <a:rPr lang="it-IT" sz="4800" b="1" dirty="0" smtClean="0">
                <a:effectLst>
                  <a:outerShdw blurRad="38100" dist="38100" dir="2700000" algn="tl">
                    <a:srgbClr val="000000">
                      <a:alpha val="43137"/>
                    </a:srgbClr>
                  </a:outerShdw>
                </a:effectLst>
              </a:rPr>
              <a:t>lezioni S8 2020/21:</a:t>
            </a:r>
            <a:endParaRPr lang="it-IT" sz="4800" b="1" dirty="0">
              <a:effectLst>
                <a:outerShdw blurRad="38100" dist="38100" dir="2700000" algn="tl">
                  <a:srgbClr val="000000">
                    <a:alpha val="43137"/>
                  </a:srgbClr>
                </a:outerShdw>
              </a:effectLst>
            </a:endParaRPr>
          </a:p>
          <a:p>
            <a:endParaRPr lang="it-IT" sz="4800" b="1" dirty="0">
              <a:effectLst>
                <a:outerShdw blurRad="38100" dist="38100" dir="2700000" algn="tl">
                  <a:srgbClr val="000000">
                    <a:alpha val="43137"/>
                  </a:srgbClr>
                </a:outerShdw>
              </a:effectLst>
            </a:endParaRPr>
          </a:p>
          <a:p>
            <a:r>
              <a:rPr lang="it-IT" sz="4800" b="1" dirty="0" smtClean="0">
                <a:effectLst>
                  <a:outerShdw blurRad="38100" dist="38100" dir="2700000" algn="tl">
                    <a:srgbClr val="000000">
                      <a:alpha val="43137"/>
                    </a:srgbClr>
                  </a:outerShdw>
                </a:effectLst>
              </a:rPr>
              <a:t>1° marzo – 12 giugno 2021</a:t>
            </a:r>
          </a:p>
        </p:txBody>
      </p:sp>
    </p:spTree>
    <p:extLst>
      <p:ext uri="{BB962C8B-B14F-4D97-AF65-F5344CB8AC3E}">
        <p14:creationId xmlns:p14="http://schemas.microsoft.com/office/powerpoint/2010/main" val="269549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lum bright="-20000"/>
          </a:blip>
          <a:stretch>
            <a:fillRect/>
          </a:stretch>
        </p:blipFill>
        <p:spPr>
          <a:xfrm>
            <a:off x="6040582" y="347037"/>
            <a:ext cx="3866905" cy="1103072"/>
          </a:xfrm>
          <a:prstGeom prst="rect">
            <a:avLst/>
          </a:prstGeom>
          <a:ln>
            <a:noFill/>
          </a:ln>
          <a:effectLst>
            <a:outerShdw blurRad="292100" dist="139700" dir="2700000" algn="tl" rotWithShape="0">
              <a:srgbClr val="333333">
                <a:alpha val="65000"/>
              </a:srgbClr>
            </a:outerShdw>
          </a:effectLst>
        </p:spPr>
      </p:pic>
      <p:pic>
        <p:nvPicPr>
          <p:cNvPr id="4" name="Immagine 3" descr="Logo de l'Université Grenoble Alpes"/>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60968" y="226964"/>
            <a:ext cx="1908000" cy="1296000"/>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765492" y="1670745"/>
            <a:ext cx="9295476" cy="4247317"/>
          </a:xfrm>
          <a:prstGeom prst="rect">
            <a:avLst/>
          </a:prstGeom>
          <a:noFill/>
        </p:spPr>
        <p:txBody>
          <a:bodyPr wrap="square" rtlCol="0">
            <a:spAutoFit/>
          </a:bodyPr>
          <a:lstStyle/>
          <a:p>
            <a:r>
              <a:rPr lang="it-IT" sz="3000" b="1" dirty="0" smtClean="0">
                <a:effectLst>
                  <a:outerShdw blurRad="38100" dist="38100" dir="2700000" algn="tl">
                    <a:srgbClr val="000000">
                      <a:alpha val="43137"/>
                    </a:srgbClr>
                  </a:outerShdw>
                </a:effectLst>
              </a:rPr>
              <a:t>Indicazioni sulla modalità delle lezioni S8 2020/21</a:t>
            </a:r>
          </a:p>
          <a:p>
            <a:endParaRPr lang="it-IT" sz="2000" b="1" dirty="0">
              <a:effectLst>
                <a:outerShdw blurRad="38100" dist="38100" dir="2700000" algn="tl">
                  <a:srgbClr val="000000">
                    <a:alpha val="43137"/>
                  </a:srgbClr>
                </a:outerShdw>
              </a:effectLst>
            </a:endParaRPr>
          </a:p>
          <a:p>
            <a:pPr algn="just"/>
            <a:r>
              <a:rPr lang="it-IT" sz="2000" b="1" dirty="0"/>
              <a:t>La prima settimana di lezione sarà completamente online</a:t>
            </a:r>
            <a:r>
              <a:rPr lang="it-IT" sz="2000" dirty="0"/>
              <a:t> per </a:t>
            </a:r>
            <a:r>
              <a:rPr lang="it-IT" sz="2000" dirty="0" err="1"/>
              <a:t>per</a:t>
            </a:r>
            <a:r>
              <a:rPr lang="it-IT" sz="2000" dirty="0"/>
              <a:t> tutti gli insegnamenti (primi anni compresi, che poi continueranno in modalità duale), per permettere ai Docenti di calcolare le effettive presenze in aula ed organizzare di conseguenza eventuali turnazioni settimanali, secondo lo schema AL-MZ</a:t>
            </a:r>
            <a:r>
              <a:rPr lang="it-IT" sz="2000" dirty="0" smtClean="0"/>
              <a:t>.</a:t>
            </a:r>
          </a:p>
          <a:p>
            <a:endParaRPr lang="it-IT" sz="2000" dirty="0"/>
          </a:p>
          <a:p>
            <a:pPr algn="just"/>
            <a:r>
              <a:rPr lang="it-IT" sz="2000" dirty="0"/>
              <a:t>A tal fine vi invitiamo ad </a:t>
            </a:r>
            <a:r>
              <a:rPr lang="it-IT" sz="2000" b="1" dirty="0"/>
              <a:t>iscrivervi agli insegnamenti su </a:t>
            </a:r>
            <a:r>
              <a:rPr lang="it-IT" sz="2000" b="1" dirty="0" err="1"/>
              <a:t>Moodle</a:t>
            </a:r>
            <a:r>
              <a:rPr lang="it-IT" sz="2000" dirty="0"/>
              <a:t> (in fase di creazione) che intendete frequentare, e a compilare </a:t>
            </a:r>
            <a:r>
              <a:rPr lang="it-IT" sz="2000" u="sng" dirty="0"/>
              <a:t>non appena disponibili</a:t>
            </a:r>
            <a:r>
              <a:rPr lang="it-IT" sz="2000" dirty="0"/>
              <a:t> i </a:t>
            </a:r>
            <a:r>
              <a:rPr lang="it-IT" sz="2000" b="1" dirty="0"/>
              <a:t>sondaggi</a:t>
            </a:r>
            <a:r>
              <a:rPr lang="it-IT" sz="2000" dirty="0"/>
              <a:t> che i Docenti stanno predisponendo nei Corsi che saranno erogati in modalità duale. L’iscrizione è fondamentale anche per avere accesso ai </a:t>
            </a:r>
            <a:r>
              <a:rPr lang="it-IT" sz="2000" b="1" dirty="0"/>
              <a:t>meeting Zoom</a:t>
            </a:r>
            <a:r>
              <a:rPr lang="it-IT" sz="2000" dirty="0"/>
              <a:t> dedicati alle lezioni online.</a:t>
            </a:r>
          </a:p>
        </p:txBody>
      </p:sp>
    </p:spTree>
    <p:extLst>
      <p:ext uri="{BB962C8B-B14F-4D97-AF65-F5344CB8AC3E}">
        <p14:creationId xmlns:p14="http://schemas.microsoft.com/office/powerpoint/2010/main" val="3745432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ezione">
  <a:themeElements>
    <a:clrScheme name="Rosso viola">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381</TotalTime>
  <Words>1133</Words>
  <Application>Microsoft Office PowerPoint</Application>
  <PresentationFormat>Widescreen</PresentationFormat>
  <Paragraphs>123</Paragraphs>
  <Slides>24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Calibri</vt:lpstr>
      <vt:lpstr>Century Gothic</vt:lpstr>
      <vt:lpstr>Symbol</vt:lpstr>
      <vt:lpstr>Times New Roman</vt:lpstr>
      <vt:lpstr>Wingdings</vt:lpstr>
      <vt:lpstr>Wingdings 3</vt:lpstr>
      <vt:lpstr>Sezione</vt:lpstr>
      <vt:lpstr>Corso di laurea magistrale in Filologia moderna percorso binazionale a doppio titolo  Università degli studi di Padova Université Grenoble Alpes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Consiglio del Corso di laurea magistrale in Filologia moderna percorso binazionale a doppio titolo Università degli studi di Padova Université Grenoble Alpes</dc:title>
  <dc:creator>Anna Bettoni</dc:creator>
  <cp:lastModifiedBy>Anna Bettoni</cp:lastModifiedBy>
  <cp:revision>49</cp:revision>
  <dcterms:created xsi:type="dcterms:W3CDTF">2020-11-23T11:04:19Z</dcterms:created>
  <dcterms:modified xsi:type="dcterms:W3CDTF">2021-02-15T15:47:03Z</dcterms:modified>
</cp:coreProperties>
</file>