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6" r:id="rId2"/>
    <p:sldId id="293" r:id="rId3"/>
    <p:sldId id="294" r:id="rId4"/>
    <p:sldId id="295" r:id="rId5"/>
    <p:sldId id="296" r:id="rId6"/>
    <p:sldId id="297" r:id="rId7"/>
    <p:sldId id="299" r:id="rId8"/>
    <p:sldId id="300" r:id="rId9"/>
    <p:sldId id="303" r:id="rId10"/>
    <p:sldId id="304" r:id="rId11"/>
    <p:sldId id="305" r:id="rId12"/>
    <p:sldId id="306" r:id="rId13"/>
    <p:sldId id="307" r:id="rId14"/>
    <p:sldId id="308" r:id="rId15"/>
    <p:sldId id="309" r:id="rId16"/>
    <p:sldId id="310" r:id="rId17"/>
    <p:sldId id="311" r:id="rId18"/>
    <p:sldId id="312" r:id="rId19"/>
    <p:sldId id="313"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4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2"/>
    <p:restoredTop sz="94694"/>
  </p:normalViewPr>
  <p:slideViewPr>
    <p:cSldViewPr snapToGrid="0" snapToObjects="1">
      <p:cViewPr varScale="1">
        <p:scale>
          <a:sx n="119" d="100"/>
          <a:sy n="119" d="100"/>
        </p:scale>
        <p:origin x="208"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69F6A-BC48-EF48-BC6F-B90C3389D69B}" type="datetimeFigureOut">
              <a:rPr lang="it-IT" smtClean="0"/>
              <a:t>26/10/21</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19EDC-B85A-3F4A-837D-601FC7036E2E}" type="slidenum">
              <a:rPr lang="it-IT" smtClean="0"/>
              <a:t>‹N›</a:t>
            </a:fld>
            <a:endParaRPr lang="it-IT" dirty="0"/>
          </a:p>
        </p:txBody>
      </p:sp>
    </p:spTree>
    <p:extLst>
      <p:ext uri="{BB962C8B-B14F-4D97-AF65-F5344CB8AC3E}">
        <p14:creationId xmlns:p14="http://schemas.microsoft.com/office/powerpoint/2010/main" val="2611262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8F946-71E4-3B4B-8F31-F3ECFF669D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6BD8E6A-B1BF-C743-8CA6-3CE5D0433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45DF7C6-9C2E-0149-AFE1-368328A3EEAA}"/>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5" name="Segnaposto piè di pagina 4">
            <a:extLst>
              <a:ext uri="{FF2B5EF4-FFF2-40B4-BE49-F238E27FC236}">
                <a16:creationId xmlns:a16="http://schemas.microsoft.com/office/drawing/2014/main" id="{FE1916B9-7C3D-9D47-9FA4-451AFDC45120}"/>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52A9D6FF-4201-1F4F-8E81-76D451376D71}"/>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140663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CBB19-FCD6-9849-A2E8-21B5C37A296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B35F0B3-D348-E94E-8677-EE390D366A4A}"/>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A385DB4-18C1-B746-ACE9-C3D6987AE4DE}"/>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5" name="Segnaposto piè di pagina 4">
            <a:extLst>
              <a:ext uri="{FF2B5EF4-FFF2-40B4-BE49-F238E27FC236}">
                <a16:creationId xmlns:a16="http://schemas.microsoft.com/office/drawing/2014/main" id="{B40C97C4-ED77-AE40-9B13-680DD579CBA8}"/>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9FB4D70-6E44-D14D-9757-A55B34ADD08D}"/>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130164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7017897-A995-984A-863D-1BABBD21DA1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D0430A6-4386-6A47-BD72-43BB6932B339}"/>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0B09CE7-99EE-3242-95E6-2B2B11B7D018}"/>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5" name="Segnaposto piè di pagina 4">
            <a:extLst>
              <a:ext uri="{FF2B5EF4-FFF2-40B4-BE49-F238E27FC236}">
                <a16:creationId xmlns:a16="http://schemas.microsoft.com/office/drawing/2014/main" id="{13488864-230B-A34B-A343-509C70AD2DC2}"/>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0EEEC5DE-8819-F24A-86A2-42933666D8C8}"/>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180587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CE9327-BDE8-A34D-A89E-D7FC49ACE59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28E4222-BF1D-F143-811D-C9DCC8B732B4}"/>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2E86A69A-2CB7-EB4E-9EBF-A4994FB23C99}"/>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5" name="Segnaposto piè di pagina 4">
            <a:extLst>
              <a:ext uri="{FF2B5EF4-FFF2-40B4-BE49-F238E27FC236}">
                <a16:creationId xmlns:a16="http://schemas.microsoft.com/office/drawing/2014/main" id="{6296A71C-BC20-C247-A9EB-52529376FA3D}"/>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79487C80-3A71-2F4D-B5FA-3F113161724D}"/>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159373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93DF7-405B-F94A-AF22-9E953EFA582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E1C44EC-ED93-BC41-9E96-E32D86516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451E996-900C-1644-8B2E-A5D56437ABCE}"/>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5" name="Segnaposto piè di pagina 4">
            <a:extLst>
              <a:ext uri="{FF2B5EF4-FFF2-40B4-BE49-F238E27FC236}">
                <a16:creationId xmlns:a16="http://schemas.microsoft.com/office/drawing/2014/main" id="{B6830DA2-8237-8D48-9469-B829F364DFD4}"/>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E195953-537A-CA44-B600-1CEB7B41F5C5}"/>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82638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4DD6F0-F4E8-674C-BC60-293E4B369BB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679968-FCDB-9746-8873-55E23BCD75D5}"/>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34F51E6-42A9-B746-A93E-CC461FEC0DF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8E943FD-CB00-BE4A-BD5F-E4F68F698E2D}"/>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6" name="Segnaposto piè di pagina 5">
            <a:extLst>
              <a:ext uri="{FF2B5EF4-FFF2-40B4-BE49-F238E27FC236}">
                <a16:creationId xmlns:a16="http://schemas.microsoft.com/office/drawing/2014/main" id="{3E94F58D-F4A2-1948-AEC8-B63FB34AC9E7}"/>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FC9637E5-78EC-9745-A931-F36BACE7DDDD}"/>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262924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574890-B9F6-5C4D-9A12-E5D9D2C42D5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7034C9-4AA7-C747-BFD5-44B440A92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E5C1CC5C-0792-1145-8127-7A9AB3819404}"/>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10A84A3F-7737-2D4C-AC3A-9CFB885C3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6810E0C0-B116-1A4A-8FB2-ACE137E15787}"/>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E8E51A89-6E4A-F844-8316-25E1FF5E419A}"/>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8" name="Segnaposto piè di pagina 7">
            <a:extLst>
              <a:ext uri="{FF2B5EF4-FFF2-40B4-BE49-F238E27FC236}">
                <a16:creationId xmlns:a16="http://schemas.microsoft.com/office/drawing/2014/main" id="{687861D3-9294-2444-A790-769D88E4D41E}"/>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2E1251F0-7B91-FC41-9345-12566CFA07C6}"/>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3823500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8982D-DA02-814F-9BC0-B7C42AC534E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3D605A6-834C-4449-87DF-9C93F3A5A23D}"/>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4" name="Segnaposto piè di pagina 3">
            <a:extLst>
              <a:ext uri="{FF2B5EF4-FFF2-40B4-BE49-F238E27FC236}">
                <a16:creationId xmlns:a16="http://schemas.microsoft.com/office/drawing/2014/main" id="{FF422582-9FFF-C644-B26D-5E4A1590CDA6}"/>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248A12BB-2CF5-F845-B3F8-30588A0AFDB5}"/>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250130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5B2DD4A-4C13-6B44-B0B0-88113A0B4457}"/>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3" name="Segnaposto piè di pagina 2">
            <a:extLst>
              <a:ext uri="{FF2B5EF4-FFF2-40B4-BE49-F238E27FC236}">
                <a16:creationId xmlns:a16="http://schemas.microsoft.com/office/drawing/2014/main" id="{BFCD5DD5-A4BA-EE41-9408-6F071BBE847C}"/>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2CB8F4F8-6F23-8E4F-A29F-70484CBB4D44}"/>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135792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DFC06-5A47-1143-A090-A7528F4C3E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8CA952-7DE5-5444-84BA-22741C4F0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F0460B94-33FA-0C46-846C-1D1B8A908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06D861F5-79FE-C746-97D5-4F7A0A5F6C44}"/>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6" name="Segnaposto piè di pagina 5">
            <a:extLst>
              <a:ext uri="{FF2B5EF4-FFF2-40B4-BE49-F238E27FC236}">
                <a16:creationId xmlns:a16="http://schemas.microsoft.com/office/drawing/2014/main" id="{01208336-B08D-DE46-85C4-3BBD816191CA}"/>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C5DD2FA8-2FB5-0241-B4E7-9547121DA61A}"/>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82970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5F6E0F-02AC-6244-8BC5-ADB524B92A1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F226952-0FEC-044B-92E9-1BD24C108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E38BD0F5-62AD-334F-9E5D-CDC655D27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4227A92C-0CB4-A748-A5B3-0969A5616A03}"/>
              </a:ext>
            </a:extLst>
          </p:cNvPr>
          <p:cNvSpPr>
            <a:spLocks noGrp="1"/>
          </p:cNvSpPr>
          <p:nvPr>
            <p:ph type="dt" sz="half" idx="10"/>
          </p:nvPr>
        </p:nvSpPr>
        <p:spPr/>
        <p:txBody>
          <a:bodyPr/>
          <a:lstStyle/>
          <a:p>
            <a:fld id="{0DE35A8D-AFA1-CC45-9A34-FAAA6DD9C4D4}" type="datetimeFigureOut">
              <a:rPr lang="it-IT" smtClean="0"/>
              <a:t>26/10/21</a:t>
            </a:fld>
            <a:endParaRPr lang="it-IT" dirty="0"/>
          </a:p>
        </p:txBody>
      </p:sp>
      <p:sp>
        <p:nvSpPr>
          <p:cNvPr id="6" name="Segnaposto piè di pagina 5">
            <a:extLst>
              <a:ext uri="{FF2B5EF4-FFF2-40B4-BE49-F238E27FC236}">
                <a16:creationId xmlns:a16="http://schemas.microsoft.com/office/drawing/2014/main" id="{7C5BBB02-805F-F549-8063-D1819044BC40}"/>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89DC08A3-8593-7346-86CA-58C76FC40BC5}"/>
              </a:ext>
            </a:extLst>
          </p:cNvPr>
          <p:cNvSpPr>
            <a:spLocks noGrp="1"/>
          </p:cNvSpPr>
          <p:nvPr>
            <p:ph type="sldNum" sz="quarter" idx="12"/>
          </p:nvPr>
        </p:nvSpPr>
        <p:spPr/>
        <p:txBody>
          <a:bodyPr/>
          <a:lstStyle/>
          <a:p>
            <a:fld id="{F630D6FD-94B7-F142-B040-4BDB402AC09D}" type="slidenum">
              <a:rPr lang="it-IT" smtClean="0"/>
              <a:t>‹N›</a:t>
            </a:fld>
            <a:endParaRPr lang="it-IT" dirty="0"/>
          </a:p>
        </p:txBody>
      </p:sp>
    </p:spTree>
    <p:extLst>
      <p:ext uri="{BB962C8B-B14F-4D97-AF65-F5344CB8AC3E}">
        <p14:creationId xmlns:p14="http://schemas.microsoft.com/office/powerpoint/2010/main" val="394447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4A5C49A-7F22-1945-994F-B8D7C81AC6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AC351BF7-3FDD-114C-A931-9A91171E3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EE97F15-C2D3-7F48-873D-1AE9BDD69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Regular" panose="02020603050405020304" pitchFamily="18" charset="0"/>
              </a:defRPr>
            </a:lvl1pPr>
          </a:lstStyle>
          <a:p>
            <a:fld id="{0DE35A8D-AFA1-CC45-9A34-FAAA6DD9C4D4}" type="datetimeFigureOut">
              <a:rPr lang="it-IT" smtClean="0"/>
              <a:pPr/>
              <a:t>26/10/21</a:t>
            </a:fld>
            <a:endParaRPr lang="it-IT" dirty="0"/>
          </a:p>
        </p:txBody>
      </p:sp>
      <p:sp>
        <p:nvSpPr>
          <p:cNvPr id="5" name="Segnaposto piè di pagina 4">
            <a:extLst>
              <a:ext uri="{FF2B5EF4-FFF2-40B4-BE49-F238E27FC236}">
                <a16:creationId xmlns:a16="http://schemas.microsoft.com/office/drawing/2014/main" id="{37D1BF7F-5D19-F140-BA45-63C710E40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Regular" panose="02020603050405020304" pitchFamily="18" charset="0"/>
              </a:defRPr>
            </a:lvl1pPr>
          </a:lstStyle>
          <a:p>
            <a:endParaRPr lang="it-IT" dirty="0"/>
          </a:p>
        </p:txBody>
      </p:sp>
      <p:sp>
        <p:nvSpPr>
          <p:cNvPr id="6" name="Segnaposto numero diapositiva 5">
            <a:extLst>
              <a:ext uri="{FF2B5EF4-FFF2-40B4-BE49-F238E27FC236}">
                <a16:creationId xmlns:a16="http://schemas.microsoft.com/office/drawing/2014/main" id="{9A9B4C35-07C4-AC4B-989C-0575F05F0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Regular" panose="02020603050405020304" pitchFamily="18" charset="0"/>
              </a:defRPr>
            </a:lvl1pPr>
          </a:lstStyle>
          <a:p>
            <a:fld id="{F630D6FD-94B7-F142-B040-4BDB402AC09D}" type="slidenum">
              <a:rPr lang="it-IT" smtClean="0"/>
              <a:pPr/>
              <a:t>‹N›</a:t>
            </a:fld>
            <a:endParaRPr lang="it-IT" dirty="0"/>
          </a:p>
        </p:txBody>
      </p:sp>
    </p:spTree>
    <p:extLst>
      <p:ext uri="{BB962C8B-B14F-4D97-AF65-F5344CB8AC3E}">
        <p14:creationId xmlns:p14="http://schemas.microsoft.com/office/powerpoint/2010/main" val="3098470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Times New Roman Regular"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Regular"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adindex.ru/publication/gallery/2014/01/13/105597.p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17/06/relationships/model3d" Target="../media/model3d2.glb"/></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2.glb"/><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F642D7-FB8D-454B-9EA0-C4DE11C78641}"/>
              </a:ext>
            </a:extLst>
          </p:cNvPr>
          <p:cNvSpPr>
            <a:spLocks noGrp="1"/>
          </p:cNvSpPr>
          <p:nvPr>
            <p:ph type="title"/>
          </p:nvPr>
        </p:nvSpPr>
        <p:spPr>
          <a:xfrm>
            <a:off x="838200" y="365125"/>
            <a:ext cx="10515600" cy="777875"/>
          </a:xfrm>
        </p:spPr>
        <p:txBody>
          <a:bodyPr/>
          <a:lstStyle/>
          <a:p>
            <a:pPr algn="ctr"/>
            <a:r>
              <a:rPr lang="it-IT" dirty="0">
                <a:solidFill>
                  <a:schemeClr val="accent1"/>
                </a:solidFill>
              </a:rPr>
              <a:t>Postmodernismo</a:t>
            </a:r>
          </a:p>
        </p:txBody>
      </p:sp>
      <p:sp>
        <p:nvSpPr>
          <p:cNvPr id="3" name="Segnaposto contenuto 2">
            <a:extLst>
              <a:ext uri="{FF2B5EF4-FFF2-40B4-BE49-F238E27FC236}">
                <a16:creationId xmlns:a16="http://schemas.microsoft.com/office/drawing/2014/main" id="{458829B6-32DC-934F-9CC1-A93515574FAD}"/>
              </a:ext>
            </a:extLst>
          </p:cNvPr>
          <p:cNvSpPr>
            <a:spLocks noGrp="1"/>
          </p:cNvSpPr>
          <p:nvPr>
            <p:ph idx="1"/>
          </p:nvPr>
        </p:nvSpPr>
        <p:spPr>
          <a:xfrm>
            <a:off x="1360714" y="1143000"/>
            <a:ext cx="9133115" cy="5551714"/>
          </a:xfrm>
        </p:spPr>
        <p:txBody>
          <a:bodyPr>
            <a:normAutofit/>
          </a:bodyPr>
          <a:lstStyle/>
          <a:p>
            <a:pPr lvl="0"/>
            <a:r>
              <a:rPr lang="it-IT" sz="3600" dirty="0">
                <a:latin typeface="Times New Roman" panose="02020603050405020304" pitchFamily="18" charset="0"/>
                <a:cs typeface="Times New Roman" panose="02020603050405020304" pitchFamily="18" charset="0"/>
              </a:rPr>
              <a:t>Decanonizzazione e frammentazione; </a:t>
            </a:r>
          </a:p>
          <a:p>
            <a:pPr lvl="0"/>
            <a:r>
              <a:rPr lang="it-IT" sz="3600" dirty="0">
                <a:latin typeface="Times New Roman" panose="02020603050405020304" pitchFamily="18" charset="0"/>
                <a:cs typeface="Times New Roman" panose="02020603050405020304" pitchFamily="18" charset="0"/>
              </a:rPr>
              <a:t>Intertestualità (ibridazione, </a:t>
            </a:r>
            <a:r>
              <a:rPr lang="it-IT" sz="3600" i="1" dirty="0">
                <a:latin typeface="Times New Roman" panose="02020603050405020304" pitchFamily="18" charset="0"/>
                <a:cs typeface="Times New Roman" panose="02020603050405020304" pitchFamily="18" charset="0"/>
              </a:rPr>
              <a:t>pastiche</a:t>
            </a:r>
            <a:r>
              <a:rPr lang="it-IT" sz="3600" dirty="0">
                <a:latin typeface="Times New Roman" panose="02020603050405020304" pitchFamily="18" charset="0"/>
                <a:cs typeface="Times New Roman" panose="02020603050405020304" pitchFamily="18" charset="0"/>
              </a:rPr>
              <a:t>, collage, contaminazione, metatestualità); </a:t>
            </a:r>
          </a:p>
          <a:p>
            <a:pPr lvl="0"/>
            <a:r>
              <a:rPr lang="it-IT" sz="3600" dirty="0">
                <a:latin typeface="Times New Roman" panose="02020603050405020304" pitchFamily="18" charset="0"/>
                <a:cs typeface="Times New Roman" panose="02020603050405020304" pitchFamily="18" charset="0"/>
              </a:rPr>
              <a:t>Ironia e parodia; </a:t>
            </a:r>
          </a:p>
          <a:p>
            <a:pPr lvl="0"/>
            <a:r>
              <a:rPr lang="it-IT" sz="3600" i="1" dirty="0">
                <a:latin typeface="Times New Roman" panose="02020603050405020304" pitchFamily="18" charset="0"/>
                <a:cs typeface="Times New Roman" panose="02020603050405020304" pitchFamily="18" charset="0"/>
              </a:rPr>
              <a:t>Double coding</a:t>
            </a:r>
            <a:r>
              <a:rPr lang="it-IT" sz="3600" dirty="0">
                <a:latin typeface="Times New Roman" panose="02020603050405020304" pitchFamily="18" charset="0"/>
                <a:cs typeface="Times New Roman" panose="02020603050405020304" pitchFamily="18" charset="0"/>
              </a:rPr>
              <a:t>. </a:t>
            </a:r>
          </a:p>
          <a:p>
            <a:pPr lvl="0"/>
            <a:endParaRPr lang="it-IT" sz="3600" dirty="0">
              <a:latin typeface="Times New Roman" panose="02020603050405020304" pitchFamily="18" charset="0"/>
              <a:cs typeface="Times New Roman" panose="02020603050405020304" pitchFamily="18" charset="0"/>
            </a:endParaRPr>
          </a:p>
          <a:p>
            <a:pPr marL="0" lvl="0" indent="0">
              <a:buNone/>
            </a:pPr>
            <a:r>
              <a:rPr lang="it-IT" sz="3600" dirty="0">
                <a:latin typeface="Times New Roman" panose="02020603050405020304" pitchFamily="18" charset="0"/>
                <a:cs typeface="Times New Roman" panose="02020603050405020304" pitchFamily="18" charset="0"/>
              </a:rPr>
              <a:t>in generale, è la compresenza, in proporzioni variabili, di tutte queste categorie all’interno di uno stesso testo ad essere significativa </a:t>
            </a:r>
          </a:p>
        </p:txBody>
      </p:sp>
    </p:spTree>
    <p:extLst>
      <p:ext uri="{BB962C8B-B14F-4D97-AF65-F5344CB8AC3E}">
        <p14:creationId xmlns:p14="http://schemas.microsoft.com/office/powerpoint/2010/main" val="140029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231C0F-A1D2-E148-BDD4-104D2861AFD2}"/>
              </a:ext>
            </a:extLst>
          </p:cNvPr>
          <p:cNvSpPr>
            <a:spLocks noGrp="1"/>
          </p:cNvSpPr>
          <p:nvPr>
            <p:ph type="title"/>
          </p:nvPr>
        </p:nvSpPr>
        <p:spPr/>
        <p:txBody>
          <a:bodyPr>
            <a:normAutofit/>
          </a:bodyPr>
          <a:lstStyle/>
          <a:p>
            <a:r>
              <a:rPr lang="it-IT" sz="2800" cap="small" dirty="0"/>
              <a:t>G. Petronio</a:t>
            </a:r>
            <a:r>
              <a:rPr lang="it-IT" sz="2800" dirty="0"/>
              <a:t>, </a:t>
            </a:r>
            <a:r>
              <a:rPr lang="it-IT" sz="2800" i="1" dirty="0"/>
              <a:t>Letteratura di massa. Letteratura di consumo. Guida storica e critica</a:t>
            </a:r>
            <a:r>
              <a:rPr lang="it-IT" sz="2800" dirty="0"/>
              <a:t>, Bari, Laterza, 1979</a:t>
            </a:r>
          </a:p>
        </p:txBody>
      </p:sp>
      <p:sp>
        <p:nvSpPr>
          <p:cNvPr id="3" name="Segnaposto contenuto 2">
            <a:extLst>
              <a:ext uri="{FF2B5EF4-FFF2-40B4-BE49-F238E27FC236}">
                <a16:creationId xmlns:a16="http://schemas.microsoft.com/office/drawing/2014/main" id="{7031E482-601C-DA45-99ED-CED3116B00B7}"/>
              </a:ext>
            </a:extLst>
          </p:cNvPr>
          <p:cNvSpPr>
            <a:spLocks noGrp="1"/>
          </p:cNvSpPr>
          <p:nvPr>
            <p:ph idx="1"/>
          </p:nvPr>
        </p:nvSpPr>
        <p:spPr/>
        <p:txBody>
          <a:bodyPr>
            <a:normAutofit lnSpcReduction="10000"/>
          </a:bodyPr>
          <a:lstStyle/>
          <a:p>
            <a:pPr marL="0" indent="0">
              <a:buNone/>
            </a:pPr>
            <a:r>
              <a:rPr lang="it-IT" dirty="0"/>
              <a:t>“</a:t>
            </a:r>
            <a:r>
              <a:rPr lang="it-IT" sz="3200" dirty="0"/>
              <a:t>Letteratura di consumo” indicherebbe allora il fenomeno [...] per cui fatti di contenuto e fatti di forma (temi, personaggi, moduli narrativi, lingua, stilemi) si diffondono, si banalizzano, diventano fatti di costume e di moda, perdono di intensità e di tensione, vengono costruiti in serie, in modi industriali. […] “Letteratura di massa” indicherebbe invece la letteratura − cioè l’assieme dei fatti letterari − collegati al costituirsi e rafforzarsi di una società di massa, e sarebbe quindi un fatto cronologicamente determinato, collegato a tutti i fenomeni che hanno provocato e che caratterizzano la società di massa.</a:t>
            </a:r>
          </a:p>
          <a:p>
            <a:pPr marL="0" indent="0">
              <a:buNone/>
            </a:pPr>
            <a:endParaRPr lang="it-IT" dirty="0"/>
          </a:p>
        </p:txBody>
      </p:sp>
    </p:spTree>
    <p:extLst>
      <p:ext uri="{BB962C8B-B14F-4D97-AF65-F5344CB8AC3E}">
        <p14:creationId xmlns:p14="http://schemas.microsoft.com/office/powerpoint/2010/main" val="407401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C467F8-2EF1-B94A-B3B8-E019F2D09B01}"/>
              </a:ext>
            </a:extLst>
          </p:cNvPr>
          <p:cNvSpPr>
            <a:spLocks noGrp="1"/>
          </p:cNvSpPr>
          <p:nvPr>
            <p:ph type="title"/>
          </p:nvPr>
        </p:nvSpPr>
        <p:spPr/>
        <p:txBody>
          <a:bodyPr>
            <a:noAutofit/>
          </a:bodyPr>
          <a:lstStyle/>
          <a:p>
            <a:r>
              <a:rPr lang="it-IT" sz="2800" cap="small" dirty="0" err="1"/>
              <a:t>Ju</a:t>
            </a:r>
            <a:r>
              <a:rPr lang="ru-RU" sz="2800" cap="small" dirty="0"/>
              <a:t>. </a:t>
            </a:r>
            <a:r>
              <a:rPr lang="it-IT" sz="2800" cap="small" dirty="0" err="1"/>
              <a:t>Lotman</a:t>
            </a:r>
            <a:r>
              <a:rPr lang="ru-RU" sz="2800" dirty="0"/>
              <a:t>, </a:t>
            </a:r>
            <a:r>
              <a:rPr lang="it-IT" sz="2800" i="1" dirty="0"/>
              <a:t>O </a:t>
            </a:r>
            <a:r>
              <a:rPr lang="it-IT" sz="2800" i="1" dirty="0" err="1"/>
              <a:t>soder</a:t>
            </a:r>
            <a:r>
              <a:rPr lang="ru-RU" sz="2800" i="1" dirty="0" err="1"/>
              <a:t>ž</a:t>
            </a:r>
            <a:r>
              <a:rPr lang="it-IT" sz="2800" i="1" dirty="0" err="1"/>
              <a:t>anii</a:t>
            </a:r>
            <a:r>
              <a:rPr lang="it-IT" sz="2800" i="1" dirty="0"/>
              <a:t> i </a:t>
            </a:r>
            <a:r>
              <a:rPr lang="it-IT" sz="2800" i="1" dirty="0" err="1"/>
              <a:t>strukture</a:t>
            </a:r>
            <a:r>
              <a:rPr lang="it-IT" sz="2800" i="1" dirty="0"/>
              <a:t> </a:t>
            </a:r>
            <a:r>
              <a:rPr lang="it-IT" sz="2800" i="1" dirty="0" err="1"/>
              <a:t>ponjatija</a:t>
            </a:r>
            <a:r>
              <a:rPr lang="ru-RU" sz="2800" i="1" dirty="0"/>
              <a:t> “</a:t>
            </a:r>
            <a:r>
              <a:rPr lang="it-IT" sz="2800" i="1" dirty="0" err="1"/>
              <a:t>chudo</a:t>
            </a:r>
            <a:r>
              <a:rPr lang="ru-RU" sz="2800" i="1" dirty="0" err="1"/>
              <a:t>ž</a:t>
            </a:r>
            <a:r>
              <a:rPr lang="it-IT" sz="2800" i="1" dirty="0" err="1"/>
              <a:t>estvennaja</a:t>
            </a:r>
            <a:r>
              <a:rPr lang="it-IT" sz="2800" i="1" dirty="0"/>
              <a:t> </a:t>
            </a:r>
            <a:r>
              <a:rPr lang="it-IT" sz="2800" i="1" dirty="0" err="1"/>
              <a:t>literatura</a:t>
            </a:r>
            <a:r>
              <a:rPr lang="ru-RU" sz="2800" i="1" dirty="0"/>
              <a:t>”</a:t>
            </a:r>
            <a:r>
              <a:rPr lang="ru-RU" sz="2800" dirty="0"/>
              <a:t>,</a:t>
            </a:r>
            <a:r>
              <a:rPr lang="ru-RU" sz="2800" i="1" dirty="0"/>
              <a:t> </a:t>
            </a:r>
            <a:r>
              <a:rPr lang="it-IT" sz="2800" dirty="0"/>
              <a:t>in </a:t>
            </a:r>
            <a:r>
              <a:rPr lang="it-IT" sz="2800" cap="small" dirty="0"/>
              <a:t>Id</a:t>
            </a:r>
            <a:r>
              <a:rPr lang="ru-RU" sz="2800" cap="small" dirty="0"/>
              <a:t>.</a:t>
            </a:r>
            <a:r>
              <a:rPr lang="ru-RU" sz="2800" dirty="0"/>
              <a:t>, </a:t>
            </a:r>
            <a:r>
              <a:rPr lang="de-DE" sz="2800" i="1" dirty="0"/>
              <a:t>O </a:t>
            </a:r>
            <a:r>
              <a:rPr lang="de-DE" sz="2800" i="1" dirty="0" err="1"/>
              <a:t>russkoj</a:t>
            </a:r>
            <a:r>
              <a:rPr lang="de-DE" sz="2800" i="1" dirty="0"/>
              <a:t> </a:t>
            </a:r>
            <a:r>
              <a:rPr lang="de-DE" sz="2800" i="1" dirty="0" err="1"/>
              <a:t>literature</a:t>
            </a:r>
            <a:r>
              <a:rPr lang="ru-RU" sz="2800" dirty="0"/>
              <a:t>, </a:t>
            </a:r>
            <a:r>
              <a:rPr lang="de-DE" sz="2800" dirty="0"/>
              <a:t>Sankt</a:t>
            </a:r>
            <a:r>
              <a:rPr lang="ru-RU" sz="2800" dirty="0"/>
              <a:t>-</a:t>
            </a:r>
            <a:r>
              <a:rPr lang="de-DE" sz="2800" dirty="0"/>
              <a:t>Peterburg</a:t>
            </a:r>
            <a:r>
              <a:rPr lang="ru-RU" sz="2800" dirty="0"/>
              <a:t>, </a:t>
            </a:r>
            <a:r>
              <a:rPr lang="de-DE" sz="2800" dirty="0" err="1"/>
              <a:t>Iskusstvo</a:t>
            </a:r>
            <a:r>
              <a:rPr lang="ru-RU" sz="2800" dirty="0"/>
              <a:t>-</a:t>
            </a:r>
            <a:r>
              <a:rPr lang="de-DE" sz="2800" dirty="0" err="1"/>
              <a:t>SPb</a:t>
            </a:r>
            <a:r>
              <a:rPr lang="ru-RU" sz="2800" dirty="0"/>
              <a:t>, 1997</a:t>
            </a:r>
            <a:endParaRPr lang="it-IT" sz="2800" dirty="0"/>
          </a:p>
        </p:txBody>
      </p:sp>
      <p:sp>
        <p:nvSpPr>
          <p:cNvPr id="3" name="Segnaposto contenuto 2">
            <a:extLst>
              <a:ext uri="{FF2B5EF4-FFF2-40B4-BE49-F238E27FC236}">
                <a16:creationId xmlns:a16="http://schemas.microsoft.com/office/drawing/2014/main" id="{5F154CD5-AFFD-0140-9312-61EF8DE144EC}"/>
              </a:ext>
            </a:extLst>
          </p:cNvPr>
          <p:cNvSpPr>
            <a:spLocks noGrp="1"/>
          </p:cNvSpPr>
          <p:nvPr>
            <p:ph idx="1"/>
          </p:nvPr>
        </p:nvSpPr>
        <p:spPr/>
        <p:txBody>
          <a:bodyPr anchor="ctr">
            <a:normAutofit fontScale="77500" lnSpcReduction="20000"/>
          </a:bodyPr>
          <a:lstStyle/>
          <a:p>
            <a:pPr marL="0" indent="0">
              <a:lnSpc>
                <a:spcPct val="120000"/>
              </a:lnSpc>
              <a:buNone/>
            </a:pPr>
            <a:r>
              <a:rPr lang="it-IT" dirty="0"/>
              <a:t>Con letteratura di massa noi ci riferiremo alla formulazione impiegata da Petronio per la letteratura di consumo; ne discende che la letteratura di massa è saldamente ancorata ai gusti di una determinata epoca e muta quindi dinamicamente confini e sostanza in relazione al periodo considerato. A questa concezione è vicino anche </a:t>
            </a:r>
            <a:r>
              <a:rPr lang="it-IT" dirty="0" err="1"/>
              <a:t>Lotman</a:t>
            </a:r>
            <a:r>
              <a:rPr lang="it-IT" dirty="0"/>
              <a:t>: </a:t>
            </a:r>
          </a:p>
          <a:p>
            <a:pPr marL="0" indent="0">
              <a:lnSpc>
                <a:spcPct val="120000"/>
              </a:lnSpc>
              <a:buNone/>
            </a:pPr>
            <a:r>
              <a:rPr lang="it-IT" dirty="0"/>
              <a:t>«Il concetto di “letteratura di massa” [...] è un concetto sociologico e riguarda non tanto la struttura di questo o quel testo, quanto il suo funzionamento sociale all'interno del sistema generale dei testi che costituiscono una determinata cultura. In questo modo il concetto di “letteratura di massa” determina in primo luogo il rapporto di questo o quel collettivo con un determinato gruppo di testi. [...] Il testo non subisce modifiche, cambia unicamente la sua collocazione e funzione nel sistema generale». </a:t>
            </a:r>
          </a:p>
          <a:p>
            <a:pPr marL="0" indent="0">
              <a:buNone/>
            </a:pPr>
            <a:endParaRPr lang="it-IT" dirty="0"/>
          </a:p>
        </p:txBody>
      </p:sp>
    </p:spTree>
    <p:extLst>
      <p:ext uri="{BB962C8B-B14F-4D97-AF65-F5344CB8AC3E}">
        <p14:creationId xmlns:p14="http://schemas.microsoft.com/office/powerpoint/2010/main" val="186696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C3AA98-4BF6-0644-A540-9F14990AE50E}"/>
              </a:ext>
            </a:extLst>
          </p:cNvPr>
          <p:cNvSpPr>
            <a:spLocks noGrp="1"/>
          </p:cNvSpPr>
          <p:nvPr>
            <p:ph type="title"/>
          </p:nvPr>
        </p:nvSpPr>
        <p:spPr/>
        <p:txBody>
          <a:bodyPr anchor="ctr">
            <a:normAutofit fontScale="90000"/>
          </a:bodyPr>
          <a:lstStyle/>
          <a:p>
            <a:br>
              <a:rPr lang="it-IT" sz="3600" dirty="0"/>
            </a:br>
            <a:r>
              <a:rPr lang="it-IT" sz="3600" dirty="0"/>
              <a:t>E sempre </a:t>
            </a:r>
            <a:r>
              <a:rPr lang="it-IT" sz="3600" dirty="0" err="1"/>
              <a:t>Lotman</a:t>
            </a:r>
            <a:r>
              <a:rPr lang="it-IT" sz="3600" dirty="0"/>
              <a:t> dallo stesso testo:</a:t>
            </a:r>
            <a:br>
              <a:rPr lang="it-IT" dirty="0"/>
            </a:br>
            <a:endParaRPr lang="it-IT" dirty="0"/>
          </a:p>
        </p:txBody>
      </p:sp>
      <p:sp>
        <p:nvSpPr>
          <p:cNvPr id="3" name="Segnaposto contenuto 2">
            <a:extLst>
              <a:ext uri="{FF2B5EF4-FFF2-40B4-BE49-F238E27FC236}">
                <a16:creationId xmlns:a16="http://schemas.microsoft.com/office/drawing/2014/main" id="{04B1470B-A6F9-8748-B7F2-5C51EA83D5F9}"/>
              </a:ext>
            </a:extLst>
          </p:cNvPr>
          <p:cNvSpPr>
            <a:spLocks noGrp="1"/>
          </p:cNvSpPr>
          <p:nvPr>
            <p:ph idx="1"/>
          </p:nvPr>
        </p:nvSpPr>
        <p:spPr/>
        <p:txBody>
          <a:bodyPr>
            <a:normAutofit/>
          </a:bodyPr>
          <a:lstStyle/>
          <a:p>
            <a:pPr marL="0" indent="0">
              <a:buNone/>
            </a:pPr>
            <a:r>
              <a:rPr lang="it-IT" sz="3600" dirty="0"/>
              <a:t>E sempre </a:t>
            </a:r>
            <a:r>
              <a:rPr lang="it-IT" sz="3600" dirty="0" err="1"/>
              <a:t>Lotman</a:t>
            </a:r>
            <a:r>
              <a:rPr lang="it-IT" sz="3600" dirty="0"/>
              <a:t> dallo stesso testo:</a:t>
            </a:r>
          </a:p>
          <a:p>
            <a:pPr marL="0" indent="0">
              <a:buNone/>
            </a:pPr>
            <a:r>
              <a:rPr lang="it-IT" sz="3600" dirty="0"/>
              <a:t>«la letteratura “alta” e la letteratura “di massa”, singolarmente prese, possono acquisire in condizioni storiche concrete i più differenti significati sociali, estetici o generalmente filosofici. </a:t>
            </a:r>
            <a:r>
              <a:rPr lang="it-IT" sz="3600" b="1" dirty="0"/>
              <a:t>È costante solo la loro contrapposizione funzionale</a:t>
            </a:r>
            <a:r>
              <a:rPr lang="it-IT" sz="3600" dirty="0"/>
              <a:t>».</a:t>
            </a:r>
          </a:p>
        </p:txBody>
      </p:sp>
    </p:spTree>
    <p:extLst>
      <p:ext uri="{BB962C8B-B14F-4D97-AF65-F5344CB8AC3E}">
        <p14:creationId xmlns:p14="http://schemas.microsoft.com/office/powerpoint/2010/main" val="4058178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25372-9D8E-4943-8388-478E16FFE5D5}"/>
              </a:ext>
            </a:extLst>
          </p:cNvPr>
          <p:cNvSpPr>
            <a:spLocks noGrp="1"/>
          </p:cNvSpPr>
          <p:nvPr>
            <p:ph type="title"/>
          </p:nvPr>
        </p:nvSpPr>
        <p:spPr/>
        <p:txBody>
          <a:bodyPr>
            <a:normAutofit fontScale="90000"/>
          </a:bodyPr>
          <a:lstStyle/>
          <a:p>
            <a:br>
              <a:rPr lang="it-IT" sz="3200" dirty="0"/>
            </a:br>
            <a:r>
              <a:rPr lang="it-IT" sz="3200" dirty="0" err="1"/>
              <a:t>Cfr</a:t>
            </a:r>
            <a:r>
              <a:rPr lang="ru-RU" sz="3200" dirty="0"/>
              <a:t>. </a:t>
            </a:r>
            <a:r>
              <a:rPr lang="it-IT" sz="3200" cap="small" dirty="0"/>
              <a:t>G</a:t>
            </a:r>
            <a:r>
              <a:rPr lang="ru-RU" sz="3200" cap="small" dirty="0"/>
              <a:t>. </a:t>
            </a:r>
            <a:r>
              <a:rPr lang="it-IT" sz="3200" cap="small" dirty="0"/>
              <a:t>C</a:t>
            </a:r>
            <a:r>
              <a:rPr lang="ru-RU" sz="3200" cap="small" dirty="0"/>
              <a:t>. </a:t>
            </a:r>
            <a:r>
              <a:rPr lang="it-IT" sz="3200" cap="small" dirty="0"/>
              <a:t>Ferretti</a:t>
            </a:r>
            <a:r>
              <a:rPr lang="ru-RU" sz="3200" dirty="0"/>
              <a:t>,</a:t>
            </a:r>
            <a:r>
              <a:rPr lang="ru-RU" sz="3200" i="1" dirty="0"/>
              <a:t> </a:t>
            </a:r>
            <a:r>
              <a:rPr lang="it-IT" sz="3200" i="1" dirty="0"/>
              <a:t>La Fortuna letteraria</a:t>
            </a:r>
            <a:r>
              <a:rPr lang="ru-RU" sz="3200" dirty="0"/>
              <a:t>, </a:t>
            </a:r>
            <a:r>
              <a:rPr lang="it-IT" sz="3200" dirty="0"/>
              <a:t>Ancona</a:t>
            </a:r>
            <a:r>
              <a:rPr lang="ru-RU" sz="3200" dirty="0"/>
              <a:t>,</a:t>
            </a:r>
            <a:r>
              <a:rPr lang="ru-RU" sz="3200" i="1" dirty="0"/>
              <a:t> </a:t>
            </a:r>
            <a:r>
              <a:rPr lang="it-IT" sz="3200" dirty="0" err="1"/>
              <a:t>Transeuropa</a:t>
            </a:r>
            <a:r>
              <a:rPr lang="ru-RU" sz="3200" dirty="0"/>
              <a:t>, 1988.</a:t>
            </a:r>
            <a:br>
              <a:rPr lang="it-IT" sz="3200" dirty="0"/>
            </a:br>
            <a:endParaRPr lang="it-IT" sz="3200" dirty="0"/>
          </a:p>
        </p:txBody>
      </p:sp>
      <p:sp>
        <p:nvSpPr>
          <p:cNvPr id="3" name="Segnaposto contenuto 2">
            <a:extLst>
              <a:ext uri="{FF2B5EF4-FFF2-40B4-BE49-F238E27FC236}">
                <a16:creationId xmlns:a16="http://schemas.microsoft.com/office/drawing/2014/main" id="{BF19E382-3E40-524E-9000-B23FD9AD60CA}"/>
              </a:ext>
            </a:extLst>
          </p:cNvPr>
          <p:cNvSpPr>
            <a:spLocks noGrp="1"/>
          </p:cNvSpPr>
          <p:nvPr>
            <p:ph idx="1"/>
          </p:nvPr>
        </p:nvSpPr>
        <p:spPr/>
        <p:txBody>
          <a:bodyPr anchor="ctr">
            <a:normAutofit/>
          </a:bodyPr>
          <a:lstStyle/>
          <a:p>
            <a:pPr marL="0" indent="0">
              <a:buNone/>
            </a:pPr>
            <a:r>
              <a:rPr lang="it-IT" sz="3200" dirty="0"/>
              <a:t>come sottolinea Gian Carlo Ferretti nel suo libro </a:t>
            </a:r>
            <a:r>
              <a:rPr lang="it-IT" sz="3200" i="1" dirty="0"/>
              <a:t>La fortuna letteraria</a:t>
            </a:r>
            <a:r>
              <a:rPr lang="it-IT" sz="3200" dirty="0"/>
              <a:t>, in ogni opera moderna, “ricerca” e “consumo” con tutti i binomi impliciti, </a:t>
            </a:r>
            <a:r>
              <a:rPr lang="it-IT" sz="3200" i="1" dirty="0"/>
              <a:t>in primis</a:t>
            </a:r>
            <a:r>
              <a:rPr lang="it-IT" sz="3200" dirty="0"/>
              <a:t> la contrapposizione tra letteratura alta e bassa, sono sempre compresenti, anche se in proporzioni diverse. È quindi impossibile considerare questa coppia come un’antinomia assoluta, anche perché talvolta è difficile, soprattutto nella dimensione diacronica, discernere la ricerca dal consumo con chiarezza. </a:t>
            </a:r>
          </a:p>
        </p:txBody>
      </p:sp>
    </p:spTree>
    <p:extLst>
      <p:ext uri="{BB962C8B-B14F-4D97-AF65-F5344CB8AC3E}">
        <p14:creationId xmlns:p14="http://schemas.microsoft.com/office/powerpoint/2010/main" val="1577684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8F1209-BCDC-6041-9AFC-81BEF7674D05}"/>
              </a:ext>
            </a:extLst>
          </p:cNvPr>
          <p:cNvSpPr>
            <a:spLocks noGrp="1"/>
          </p:cNvSpPr>
          <p:nvPr>
            <p:ph type="title"/>
          </p:nvPr>
        </p:nvSpPr>
        <p:spPr/>
        <p:txBody>
          <a:bodyPr>
            <a:normAutofit/>
          </a:bodyPr>
          <a:lstStyle/>
          <a:p>
            <a:r>
              <a:rPr lang="it-IT" sz="3200" cap="small" dirty="0"/>
              <a:t>B. </a:t>
            </a:r>
            <a:r>
              <a:rPr lang="it-IT" sz="3200" cap="small" dirty="0" err="1"/>
              <a:t>Dubin</a:t>
            </a:r>
            <a:r>
              <a:rPr lang="it-IT" sz="3200" dirty="0"/>
              <a:t>, </a:t>
            </a:r>
            <a:r>
              <a:rPr lang="it-IT" sz="3200" i="1" dirty="0" err="1"/>
              <a:t>Klassika</a:t>
            </a:r>
            <a:r>
              <a:rPr lang="it-IT" sz="3200" i="1" dirty="0"/>
              <a:t>, </a:t>
            </a:r>
            <a:r>
              <a:rPr lang="it-IT" sz="3200" i="1" dirty="0" err="1"/>
              <a:t>posle</a:t>
            </a:r>
            <a:r>
              <a:rPr lang="it-IT" sz="3200" i="1" dirty="0"/>
              <a:t> i </a:t>
            </a:r>
            <a:r>
              <a:rPr lang="it-IT" sz="3200" i="1" dirty="0" err="1"/>
              <a:t>rjadom</a:t>
            </a:r>
            <a:r>
              <a:rPr lang="it-IT" sz="3200" i="1" dirty="0"/>
              <a:t>. </a:t>
            </a:r>
            <a:r>
              <a:rPr lang="it-IT" sz="3200" i="1" dirty="0" err="1"/>
              <a:t>Sociologičeskie</a:t>
            </a:r>
            <a:r>
              <a:rPr lang="it-IT" sz="3200" i="1" dirty="0"/>
              <a:t> </a:t>
            </a:r>
            <a:r>
              <a:rPr lang="it-IT" sz="3200" i="1" dirty="0" err="1"/>
              <a:t>očerki</a:t>
            </a:r>
            <a:r>
              <a:rPr lang="it-IT" sz="3200" i="1" dirty="0"/>
              <a:t> o </a:t>
            </a:r>
            <a:r>
              <a:rPr lang="it-IT" sz="3200" i="1" dirty="0" err="1"/>
              <a:t>literature</a:t>
            </a:r>
            <a:r>
              <a:rPr lang="it-IT" sz="3200" i="1" dirty="0"/>
              <a:t> i </a:t>
            </a:r>
            <a:r>
              <a:rPr lang="it-IT" sz="3200" i="1" dirty="0" err="1"/>
              <a:t>kul’ture</a:t>
            </a:r>
            <a:r>
              <a:rPr lang="it-IT" sz="3200" dirty="0"/>
              <a:t>, </a:t>
            </a:r>
            <a:r>
              <a:rPr lang="it-IT" sz="3200" dirty="0" err="1"/>
              <a:t>Moskva</a:t>
            </a:r>
            <a:r>
              <a:rPr lang="it-IT" sz="3200" dirty="0"/>
              <a:t>, NLO, 2010</a:t>
            </a:r>
          </a:p>
        </p:txBody>
      </p:sp>
      <p:sp>
        <p:nvSpPr>
          <p:cNvPr id="3" name="Segnaposto contenuto 2">
            <a:extLst>
              <a:ext uri="{FF2B5EF4-FFF2-40B4-BE49-F238E27FC236}">
                <a16:creationId xmlns:a16="http://schemas.microsoft.com/office/drawing/2014/main" id="{2177D9F8-3853-A349-8584-C78569B7681F}"/>
              </a:ext>
            </a:extLst>
          </p:cNvPr>
          <p:cNvSpPr>
            <a:spLocks noGrp="1"/>
          </p:cNvSpPr>
          <p:nvPr>
            <p:ph idx="1"/>
          </p:nvPr>
        </p:nvSpPr>
        <p:spPr/>
        <p:txBody>
          <a:bodyPr anchor="ctr"/>
          <a:lstStyle/>
          <a:p>
            <a:pPr marL="0" indent="0">
              <a:buNone/>
            </a:pPr>
            <a:r>
              <a:rPr lang="it-IT" sz="3600" dirty="0"/>
              <a:t>«i classici sono inseparabili dalla letteratura d’avanguardia e di massa. È all’interno dei processi di nascita di tali “eresie” (in relazione al canone) e nelle loro tese interrelazioni con i classici, che la letteratura si è formata come istituto». </a:t>
            </a:r>
          </a:p>
          <a:p>
            <a:pPr marL="0" indent="0">
              <a:buNone/>
            </a:pPr>
            <a:endParaRPr lang="it-IT" dirty="0"/>
          </a:p>
        </p:txBody>
      </p:sp>
    </p:spTree>
    <p:extLst>
      <p:ext uri="{BB962C8B-B14F-4D97-AF65-F5344CB8AC3E}">
        <p14:creationId xmlns:p14="http://schemas.microsoft.com/office/powerpoint/2010/main" val="3034093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2E308-A0F6-1D4C-903E-4AF572A87C9E}"/>
              </a:ext>
            </a:extLst>
          </p:cNvPr>
          <p:cNvSpPr>
            <a:spLocks noGrp="1"/>
          </p:cNvSpPr>
          <p:nvPr>
            <p:ph type="title"/>
          </p:nvPr>
        </p:nvSpPr>
        <p:spPr/>
        <p:txBody>
          <a:bodyPr>
            <a:noAutofit/>
          </a:bodyPr>
          <a:lstStyle/>
          <a:p>
            <a:r>
              <a:rPr lang="it-IT" sz="2400" cap="small" dirty="0"/>
              <a:t>Cfr. B. </a:t>
            </a:r>
            <a:r>
              <a:rPr lang="it-IT" sz="2400" cap="small" dirty="0" err="1"/>
              <a:t>Menzel</a:t>
            </a:r>
            <a:r>
              <a:rPr lang="it-IT" sz="2400" dirty="0"/>
              <a:t>, </a:t>
            </a:r>
            <a:r>
              <a:rPr lang="it-IT" sz="2400" i="1" dirty="0" err="1"/>
              <a:t>Writing</a:t>
            </a:r>
            <a:r>
              <a:rPr lang="it-IT" sz="2400" i="1" dirty="0"/>
              <a:t>, Reading and </a:t>
            </a:r>
            <a:r>
              <a:rPr lang="it-IT" sz="2400" i="1" dirty="0" err="1"/>
              <a:t>Selling</a:t>
            </a:r>
            <a:r>
              <a:rPr lang="it-IT" sz="2400" i="1" dirty="0"/>
              <a:t> </a:t>
            </a:r>
            <a:r>
              <a:rPr lang="it-IT" sz="2400" i="1" dirty="0" err="1"/>
              <a:t>Literature</a:t>
            </a:r>
            <a:r>
              <a:rPr lang="it-IT" sz="2400" i="1" dirty="0"/>
              <a:t> in Russia 1986-2004</a:t>
            </a:r>
            <a:r>
              <a:rPr lang="it-IT" sz="2400" dirty="0"/>
              <a:t>, in </a:t>
            </a:r>
            <a:r>
              <a:rPr lang="it-IT" sz="2400" i="1" dirty="0"/>
              <a:t>Reading for Entertainment in </a:t>
            </a:r>
            <a:r>
              <a:rPr lang="it-IT" sz="2400" i="1" dirty="0" err="1"/>
              <a:t>Contemporary</a:t>
            </a:r>
            <a:r>
              <a:rPr lang="it-IT" sz="2400" i="1" dirty="0"/>
              <a:t> Russia: Post-soviet </a:t>
            </a:r>
            <a:r>
              <a:rPr lang="it-IT" sz="2400" i="1" dirty="0" err="1"/>
              <a:t>popular</a:t>
            </a:r>
            <a:r>
              <a:rPr lang="it-IT" sz="2400" i="1" dirty="0"/>
              <a:t> </a:t>
            </a:r>
            <a:r>
              <a:rPr lang="it-IT" sz="2400" i="1" dirty="0" err="1"/>
              <a:t>literature</a:t>
            </a:r>
            <a:r>
              <a:rPr lang="it-IT" sz="2400" i="1" dirty="0"/>
              <a:t> in </a:t>
            </a:r>
            <a:r>
              <a:rPr lang="it-IT" sz="2400" i="1" dirty="0" err="1"/>
              <a:t>historical</a:t>
            </a:r>
            <a:r>
              <a:rPr lang="it-IT" sz="2400" i="1" dirty="0"/>
              <a:t> </a:t>
            </a:r>
            <a:r>
              <a:rPr lang="it-IT" sz="2400" i="1" dirty="0" err="1"/>
              <a:t>perspective</a:t>
            </a:r>
            <a:r>
              <a:rPr lang="it-IT" sz="2400" dirty="0"/>
              <a:t>, a cura di S. </a:t>
            </a:r>
            <a:r>
              <a:rPr lang="it-IT" sz="2400" dirty="0" err="1"/>
              <a:t>Lovell</a:t>
            </a:r>
            <a:r>
              <a:rPr lang="it-IT" sz="2400" dirty="0"/>
              <a:t> e B. </a:t>
            </a:r>
            <a:r>
              <a:rPr lang="it-IT" sz="2400" dirty="0" err="1"/>
              <a:t>Menzel</a:t>
            </a:r>
            <a:r>
              <a:rPr lang="it-IT" sz="2400" dirty="0"/>
              <a:t>, München, Otto </a:t>
            </a:r>
            <a:r>
              <a:rPr lang="it-IT" sz="2400" dirty="0" err="1"/>
              <a:t>Sagner</a:t>
            </a:r>
            <a:r>
              <a:rPr lang="it-IT" sz="2400" dirty="0"/>
              <a:t>, 2005.</a:t>
            </a:r>
          </a:p>
        </p:txBody>
      </p:sp>
      <p:sp>
        <p:nvSpPr>
          <p:cNvPr id="3" name="Segnaposto contenuto 2">
            <a:extLst>
              <a:ext uri="{FF2B5EF4-FFF2-40B4-BE49-F238E27FC236}">
                <a16:creationId xmlns:a16="http://schemas.microsoft.com/office/drawing/2014/main" id="{DB345506-66BA-EC45-B488-C4963C93338A}"/>
              </a:ext>
            </a:extLst>
          </p:cNvPr>
          <p:cNvSpPr>
            <a:spLocks noGrp="1"/>
          </p:cNvSpPr>
          <p:nvPr>
            <p:ph idx="1"/>
          </p:nvPr>
        </p:nvSpPr>
        <p:spPr/>
        <p:txBody>
          <a:bodyPr anchor="ctr">
            <a:normAutofit/>
          </a:bodyPr>
          <a:lstStyle/>
          <a:p>
            <a:pPr marL="0" indent="0">
              <a:buNone/>
            </a:pPr>
            <a:r>
              <a:rPr lang="it-IT" sz="3200" dirty="0"/>
              <a:t>Quattro cambiamenti principali hanno avuto luogo nelle condizioni di base della cultura: </a:t>
            </a:r>
          </a:p>
          <a:p>
            <a:pPr marL="0" indent="0">
              <a:buNone/>
            </a:pPr>
            <a:r>
              <a:rPr lang="it-IT" sz="3200" dirty="0"/>
              <a:t>1) l’erosione dell’</a:t>
            </a:r>
            <a:r>
              <a:rPr lang="it-IT" sz="3200" i="1" dirty="0" err="1"/>
              <a:t>intelligencija</a:t>
            </a:r>
            <a:r>
              <a:rPr lang="it-IT" sz="3200" dirty="0"/>
              <a:t>, cioè la perdita degli intellettuali del ruolo di </a:t>
            </a:r>
            <a:r>
              <a:rPr lang="it-IT" sz="3200" i="1" dirty="0"/>
              <a:t>trend-setter</a:t>
            </a:r>
            <a:r>
              <a:rPr lang="it-IT" sz="3200" dirty="0"/>
              <a:t>, </a:t>
            </a:r>
          </a:p>
          <a:p>
            <a:pPr marL="0" indent="0">
              <a:buNone/>
            </a:pPr>
            <a:r>
              <a:rPr lang="it-IT" sz="3200" dirty="0"/>
              <a:t>2) la dissoluzione di tutte le istituzioni statali, </a:t>
            </a:r>
          </a:p>
          <a:p>
            <a:pPr marL="0" indent="0">
              <a:buNone/>
            </a:pPr>
            <a:r>
              <a:rPr lang="it-IT" sz="3200" dirty="0"/>
              <a:t>3) la commercializzazione della cultura e </a:t>
            </a:r>
          </a:p>
          <a:p>
            <a:pPr marL="0" indent="0">
              <a:buNone/>
            </a:pPr>
            <a:r>
              <a:rPr lang="it-IT" sz="3200" dirty="0"/>
              <a:t>4) L’impatto dei mass-media e dal 1996 la </a:t>
            </a:r>
            <a:r>
              <a:rPr lang="it-IT" sz="3200" dirty="0" err="1"/>
              <a:t>Runet</a:t>
            </a:r>
            <a:r>
              <a:rPr lang="it-IT" sz="3200" dirty="0"/>
              <a:t> (la rete russa)</a:t>
            </a:r>
          </a:p>
        </p:txBody>
      </p:sp>
    </p:spTree>
    <p:extLst>
      <p:ext uri="{BB962C8B-B14F-4D97-AF65-F5344CB8AC3E}">
        <p14:creationId xmlns:p14="http://schemas.microsoft.com/office/powerpoint/2010/main" val="352249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98DC89-B960-F649-B2FA-D6A262D6386E}"/>
              </a:ext>
            </a:extLst>
          </p:cNvPr>
          <p:cNvSpPr>
            <a:spLocks noGrp="1"/>
          </p:cNvSpPr>
          <p:nvPr>
            <p:ph type="title"/>
          </p:nvPr>
        </p:nvSpPr>
        <p:spPr/>
        <p:txBody>
          <a:bodyPr>
            <a:normAutofit/>
          </a:bodyPr>
          <a:lstStyle/>
          <a:p>
            <a:r>
              <a:rPr lang="it-IT" sz="2800" dirty="0"/>
              <a:t>B. </a:t>
            </a:r>
            <a:r>
              <a:rPr lang="it-IT" sz="2800" dirty="0" err="1"/>
              <a:t>Dubin</a:t>
            </a:r>
            <a:r>
              <a:rPr lang="it-IT" sz="2800" dirty="0"/>
              <a:t>, </a:t>
            </a:r>
            <a:r>
              <a:rPr lang="it-IT" sz="2800" i="1" dirty="0" err="1"/>
              <a:t>Slovo</a:t>
            </a:r>
            <a:r>
              <a:rPr lang="it-IT" sz="2800" i="1" dirty="0"/>
              <a:t> - </a:t>
            </a:r>
            <a:r>
              <a:rPr lang="it-IT" sz="2800" i="1" dirty="0" err="1"/>
              <a:t>Pis’mo</a:t>
            </a:r>
            <a:r>
              <a:rPr lang="it-IT" sz="2800" i="1" dirty="0"/>
              <a:t> – </a:t>
            </a:r>
            <a:r>
              <a:rPr lang="it-IT" sz="2800" i="1" dirty="0" err="1"/>
              <a:t>Literatura</a:t>
            </a:r>
            <a:r>
              <a:rPr lang="it-IT" sz="2800" i="1" dirty="0"/>
              <a:t>. </a:t>
            </a:r>
            <a:r>
              <a:rPr lang="cs-CZ" sz="2800" i="1" dirty="0" err="1"/>
              <a:t>Očerki</a:t>
            </a:r>
            <a:r>
              <a:rPr lang="it-IT" sz="2800" i="1" dirty="0"/>
              <a:t> </a:t>
            </a:r>
            <a:r>
              <a:rPr lang="it-IT" sz="2800" i="1" dirty="0" err="1"/>
              <a:t>po</a:t>
            </a:r>
            <a:r>
              <a:rPr lang="it-IT" sz="2800" i="1" dirty="0"/>
              <a:t> </a:t>
            </a:r>
            <a:r>
              <a:rPr lang="it-IT" sz="2800" i="1" dirty="0" err="1"/>
              <a:t>sociologii</a:t>
            </a:r>
            <a:r>
              <a:rPr lang="it-IT" sz="2800" i="1" dirty="0"/>
              <a:t> </a:t>
            </a:r>
            <a:r>
              <a:rPr lang="it-IT" sz="2800" i="1" dirty="0" err="1"/>
              <a:t>sovremennoj</a:t>
            </a:r>
            <a:r>
              <a:rPr lang="it-IT" sz="2800" i="1" dirty="0"/>
              <a:t> </a:t>
            </a:r>
            <a:r>
              <a:rPr lang="it-IT" sz="2800" i="1" dirty="0" err="1"/>
              <a:t>kul’tury</a:t>
            </a:r>
            <a:r>
              <a:rPr lang="it-IT" sz="2800" dirty="0"/>
              <a:t>, </a:t>
            </a:r>
            <a:r>
              <a:rPr lang="it-IT" sz="2800" dirty="0" err="1"/>
              <a:t>Novoe</a:t>
            </a:r>
            <a:r>
              <a:rPr lang="it-IT" sz="2800" dirty="0"/>
              <a:t> </a:t>
            </a:r>
            <a:r>
              <a:rPr lang="it-IT" sz="2800" dirty="0" err="1"/>
              <a:t>literaturnoe</a:t>
            </a:r>
            <a:r>
              <a:rPr lang="it-IT" sz="2800" dirty="0"/>
              <a:t> </a:t>
            </a:r>
            <a:r>
              <a:rPr lang="it-IT" sz="2800" dirty="0" err="1"/>
              <a:t>obozrenie</a:t>
            </a:r>
            <a:r>
              <a:rPr lang="it-IT" sz="2800" dirty="0"/>
              <a:t>, </a:t>
            </a:r>
            <a:r>
              <a:rPr lang="it-IT" sz="2800" dirty="0" err="1"/>
              <a:t>Moskva</a:t>
            </a:r>
            <a:r>
              <a:rPr lang="it-IT" sz="2800" dirty="0"/>
              <a:t> 2001.</a:t>
            </a:r>
          </a:p>
        </p:txBody>
      </p:sp>
      <p:sp>
        <p:nvSpPr>
          <p:cNvPr id="3" name="Segnaposto contenuto 2">
            <a:extLst>
              <a:ext uri="{FF2B5EF4-FFF2-40B4-BE49-F238E27FC236}">
                <a16:creationId xmlns:a16="http://schemas.microsoft.com/office/drawing/2014/main" id="{32708405-E579-2544-81F2-7CA7899E181F}"/>
              </a:ext>
            </a:extLst>
          </p:cNvPr>
          <p:cNvSpPr>
            <a:spLocks noGrp="1"/>
          </p:cNvSpPr>
          <p:nvPr>
            <p:ph idx="1"/>
          </p:nvPr>
        </p:nvSpPr>
        <p:spPr/>
        <p:txBody>
          <a:bodyPr>
            <a:normAutofit/>
          </a:bodyPr>
          <a:lstStyle/>
          <a:p>
            <a:pPr marL="0" indent="0">
              <a:buNone/>
            </a:pPr>
            <a:r>
              <a:rPr lang="it-IT" dirty="0"/>
              <a:t>«Le attività ricreative, i gusti quotidiani, gli standard di valutazione dei cittadini russi istruiti, qualora non si tratti della difesa dimostrativa di simboli e relitti collettivi del passato, si sono sensibilmente avvicinati al livello usuale del consumatore medio, e inoltre, non di rado, agli stereotipi più conservatori e rutinari». </a:t>
            </a:r>
          </a:p>
          <a:p>
            <a:pPr marL="0" indent="0">
              <a:buNone/>
            </a:pPr>
            <a:endParaRPr lang="it-IT" dirty="0"/>
          </a:p>
          <a:p>
            <a:pPr marL="0" indent="0">
              <a:buNone/>
            </a:pPr>
            <a:r>
              <a:rPr lang="it-IT" dirty="0"/>
              <a:t>«Ha avuto luogo un chiaro avvicinamento dei “gruppi estremi”, i cui gusti in fatto di cultura e le pratiche di consumo culturale erano in precedenza distintamente contrapposte».</a:t>
            </a:r>
          </a:p>
        </p:txBody>
      </p:sp>
    </p:spTree>
    <p:extLst>
      <p:ext uri="{BB962C8B-B14F-4D97-AF65-F5344CB8AC3E}">
        <p14:creationId xmlns:p14="http://schemas.microsoft.com/office/powerpoint/2010/main" val="337400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D8590-440B-7240-B296-29FC39BCCCD1}"/>
              </a:ext>
            </a:extLst>
          </p:cNvPr>
          <p:cNvSpPr>
            <a:spLocks noGrp="1"/>
          </p:cNvSpPr>
          <p:nvPr>
            <p:ph type="title"/>
          </p:nvPr>
        </p:nvSpPr>
        <p:spPr/>
        <p:txBody>
          <a:bodyPr>
            <a:noAutofit/>
          </a:bodyPr>
          <a:lstStyle/>
          <a:p>
            <a:r>
              <a:rPr lang="it-IT" sz="2800" cap="small" dirty="0"/>
              <a:t>K. </a:t>
            </a:r>
            <a:r>
              <a:rPr lang="it-IT" sz="2800" cap="small" dirty="0" err="1"/>
              <a:t>Razlogov</a:t>
            </a:r>
            <a:r>
              <a:rPr lang="it-IT" sz="2800" cap="small" dirty="0"/>
              <a:t>, N. </a:t>
            </a:r>
            <a:r>
              <a:rPr lang="it-IT" sz="2800" cap="small" dirty="0" err="1"/>
              <a:t>Zorkaja</a:t>
            </a:r>
            <a:r>
              <a:rPr lang="it-IT" sz="2800" dirty="0"/>
              <a:t>,</a:t>
            </a:r>
            <a:r>
              <a:rPr lang="it-IT" sz="2800" i="1" dirty="0"/>
              <a:t> </a:t>
            </a:r>
            <a:r>
              <a:rPr lang="it-IT" sz="2800" i="1" dirty="0" err="1"/>
              <a:t>Dobro</a:t>
            </a:r>
            <a:r>
              <a:rPr lang="it-IT" sz="2800" i="1" dirty="0"/>
              <a:t> i </a:t>
            </a:r>
            <a:r>
              <a:rPr lang="it-IT" sz="2800" i="1" dirty="0" err="1"/>
              <a:t>zlo</a:t>
            </a:r>
            <a:r>
              <a:rPr lang="it-IT" sz="2800" i="1" dirty="0"/>
              <a:t> </a:t>
            </a:r>
            <a:r>
              <a:rPr lang="it-IT" sz="2800" i="1" dirty="0" err="1"/>
              <a:t>massovoj</a:t>
            </a:r>
            <a:r>
              <a:rPr lang="it-IT" sz="2800" i="1" dirty="0"/>
              <a:t> </a:t>
            </a:r>
            <a:r>
              <a:rPr lang="it-IT" sz="2800" i="1" dirty="0" err="1"/>
              <a:t>kul’tury</a:t>
            </a:r>
            <a:r>
              <a:rPr lang="it-IT" sz="2800" dirty="0"/>
              <a:t> (tavola rotonda del 5.3.2003), &lt;http://</a:t>
            </a:r>
            <a:r>
              <a:rPr lang="it-IT" sz="2800" dirty="0" err="1"/>
              <a:t>www.pseudology.org</a:t>
            </a:r>
            <a:r>
              <a:rPr lang="it-IT" sz="2800" dirty="0"/>
              <a:t>/</a:t>
            </a:r>
            <a:r>
              <a:rPr lang="it-IT" sz="2800" dirty="0" err="1"/>
              <a:t>Psyhology</a:t>
            </a:r>
            <a:r>
              <a:rPr lang="it-IT" sz="2800" dirty="0"/>
              <a:t>/</a:t>
            </a:r>
            <a:r>
              <a:rPr lang="it-IT" sz="2800" dirty="0" err="1"/>
              <a:t>MassovayaKultura.htm</a:t>
            </a:r>
            <a:r>
              <a:rPr lang="it-IT" sz="2800" dirty="0"/>
              <a:t>&gt;</a:t>
            </a:r>
          </a:p>
        </p:txBody>
      </p:sp>
      <p:sp>
        <p:nvSpPr>
          <p:cNvPr id="3" name="Segnaposto contenuto 2">
            <a:extLst>
              <a:ext uri="{FF2B5EF4-FFF2-40B4-BE49-F238E27FC236}">
                <a16:creationId xmlns:a16="http://schemas.microsoft.com/office/drawing/2014/main" id="{47162A3B-7C5D-1C43-B0FB-05815F0906FA}"/>
              </a:ext>
            </a:extLst>
          </p:cNvPr>
          <p:cNvSpPr>
            <a:spLocks noGrp="1"/>
          </p:cNvSpPr>
          <p:nvPr>
            <p:ph idx="1"/>
          </p:nvPr>
        </p:nvSpPr>
        <p:spPr/>
        <p:txBody>
          <a:bodyPr anchor="t">
            <a:normAutofit lnSpcReduction="10000"/>
          </a:bodyPr>
          <a:lstStyle/>
          <a:p>
            <a:pPr marL="0" indent="0">
              <a:buNone/>
            </a:pPr>
            <a:endParaRPr lang="it-IT" dirty="0"/>
          </a:p>
          <a:p>
            <a:pPr marL="0" indent="0">
              <a:buNone/>
            </a:pPr>
            <a:r>
              <a:rPr lang="it-IT" dirty="0"/>
              <a:t>Quando avevo 14 anni e leggevo estatico Marcel Proust disprezzavo profondamente mio padre che leggeva un romanzo su Perry Mason. Non riuscivo a immaginare che una persona adulta potesse perdere tempo con “quello”. Adesso, che sono persino più vecchio di quanto non fosse mio padre allora, capisco benissimo di essere in grado di leggere solo Perry Mason (convenzionalmente parlando) e Aleksandra Marinina. E tutto il resto, più serio, posso leggerlo solo per motivi di lavoro. E non si tratta di un aspetto che riguarda lo sviluppo dell’una o dell’altra persona. Riguarda un determinato ritmo di vita e le determinate situazioni sociali che ne derivano.</a:t>
            </a:r>
          </a:p>
          <a:p>
            <a:pPr marL="0" indent="0">
              <a:buNone/>
            </a:pPr>
            <a:endParaRPr lang="it-IT" dirty="0"/>
          </a:p>
        </p:txBody>
      </p:sp>
    </p:spTree>
    <p:extLst>
      <p:ext uri="{BB962C8B-B14F-4D97-AF65-F5344CB8AC3E}">
        <p14:creationId xmlns:p14="http://schemas.microsoft.com/office/powerpoint/2010/main" val="4235855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78394A-7297-454E-AC52-4A99FD2BE3DA}"/>
              </a:ext>
            </a:extLst>
          </p:cNvPr>
          <p:cNvSpPr>
            <a:spLocks noGrp="1"/>
          </p:cNvSpPr>
          <p:nvPr>
            <p:ph type="title"/>
          </p:nvPr>
        </p:nvSpPr>
        <p:spPr/>
        <p:txBody>
          <a:bodyPr>
            <a:normAutofit/>
          </a:bodyPr>
          <a:lstStyle/>
          <a:p>
            <a:r>
              <a:rPr lang="it-IT" sz="2800" cap="small" dirty="0"/>
              <a:t>S. </a:t>
            </a:r>
            <a:r>
              <a:rPr lang="cs-CZ" sz="2800" cap="small" dirty="0" err="1"/>
              <a:t>Č</a:t>
            </a:r>
            <a:r>
              <a:rPr lang="it-IT" sz="2800" cap="small" dirty="0" err="1"/>
              <a:t>uprinin</a:t>
            </a:r>
            <a:r>
              <a:rPr lang="it-IT" sz="2800" cap="small" dirty="0"/>
              <a:t>, </a:t>
            </a:r>
            <a:r>
              <a:rPr lang="it-IT" sz="2800" i="1" dirty="0" err="1"/>
              <a:t>Zvonom</a:t>
            </a:r>
            <a:r>
              <a:rPr lang="it-IT" sz="2800" i="1" dirty="0"/>
              <a:t> </a:t>
            </a:r>
            <a:r>
              <a:rPr lang="cs-CZ" sz="2800" i="1" dirty="0" err="1"/>
              <a:t>ščita</a:t>
            </a:r>
            <a:r>
              <a:rPr lang="cs-CZ" sz="2800" dirty="0"/>
              <a:t>, </a:t>
            </a:r>
            <a:r>
              <a:rPr lang="it-IT" sz="2800" dirty="0"/>
              <a:t>«</a:t>
            </a:r>
            <a:r>
              <a:rPr lang="it-IT" sz="2800" dirty="0" err="1"/>
              <a:t>Znamja</a:t>
            </a:r>
            <a:r>
              <a:rPr lang="it-IT" sz="2800" dirty="0"/>
              <a:t>», n. 11, 2004, &lt;</a:t>
            </a:r>
            <a:r>
              <a:rPr lang="it-IT" sz="2800" dirty="0" err="1"/>
              <a:t>https</a:t>
            </a:r>
            <a:r>
              <a:rPr lang="it-IT" sz="2800" dirty="0"/>
              <a:t>://</a:t>
            </a:r>
            <a:r>
              <a:rPr lang="it-IT" sz="2800" dirty="0" err="1"/>
              <a:t>znamlit.ru</a:t>
            </a:r>
            <a:r>
              <a:rPr lang="it-IT" sz="2800" dirty="0"/>
              <a:t>/</a:t>
            </a:r>
            <a:r>
              <a:rPr lang="it-IT" sz="2800" dirty="0" err="1"/>
              <a:t>publication.php?id</a:t>
            </a:r>
            <a:r>
              <a:rPr lang="it-IT" sz="2800" dirty="0"/>
              <a:t>=2500 &gt;</a:t>
            </a:r>
          </a:p>
        </p:txBody>
      </p:sp>
      <p:sp>
        <p:nvSpPr>
          <p:cNvPr id="3" name="Segnaposto contenuto 2">
            <a:extLst>
              <a:ext uri="{FF2B5EF4-FFF2-40B4-BE49-F238E27FC236}">
                <a16:creationId xmlns:a16="http://schemas.microsoft.com/office/drawing/2014/main" id="{AAA91AE3-424F-5A4D-9754-D4304D54E61D}"/>
              </a:ext>
            </a:extLst>
          </p:cNvPr>
          <p:cNvSpPr>
            <a:spLocks noGrp="1"/>
          </p:cNvSpPr>
          <p:nvPr>
            <p:ph idx="1"/>
          </p:nvPr>
        </p:nvSpPr>
        <p:spPr/>
        <p:txBody>
          <a:bodyPr anchor="ctr">
            <a:normAutofit/>
          </a:bodyPr>
          <a:lstStyle/>
          <a:p>
            <a:pPr marL="0" indent="0">
              <a:buNone/>
            </a:pPr>
            <a:endParaRPr lang="it-IT" dirty="0"/>
          </a:p>
          <a:p>
            <a:pPr marL="0" indent="0">
              <a:buNone/>
            </a:pPr>
            <a:r>
              <a:rPr lang="it-IT" dirty="0"/>
              <a:t>Un tipo di letteratura, che va a stratificarsi tra la letteratura alta, elitaria e quella di massa, d’intrattenimento, che è nata dalla loro interazione reciproca e che in sostanza cancella la loro secolare opposizione. In questa classe media possono rientrare a pari diritto sia varianti “alleggerite” di letteratura alta […], la cui assimilazione non richiede ai lettori particolari sforzi spirituali e intellettuali, sia quelle forme di letteratura di massa che si distinguono per l’alta qualità della realizzazione e che non sono affatto indirizzate unicamente a intrattenere il pubblico.</a:t>
            </a:r>
          </a:p>
          <a:p>
            <a:endParaRPr lang="it-IT" dirty="0"/>
          </a:p>
        </p:txBody>
      </p:sp>
    </p:spTree>
    <p:extLst>
      <p:ext uri="{BB962C8B-B14F-4D97-AF65-F5344CB8AC3E}">
        <p14:creationId xmlns:p14="http://schemas.microsoft.com/office/powerpoint/2010/main" val="138699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BC6CF6-15F1-764D-B259-6FC24FAA2D12}"/>
              </a:ext>
            </a:extLst>
          </p:cNvPr>
          <p:cNvSpPr>
            <a:spLocks noGrp="1"/>
          </p:cNvSpPr>
          <p:nvPr>
            <p:ph type="title"/>
          </p:nvPr>
        </p:nvSpPr>
        <p:spPr/>
        <p:txBody>
          <a:bodyPr>
            <a:normAutofit/>
          </a:bodyPr>
          <a:lstStyle/>
          <a:p>
            <a:r>
              <a:rPr lang="en-US" sz="2800" cap="small" dirty="0"/>
              <a:t>V</a:t>
            </a:r>
            <a:r>
              <a:rPr lang="ru-RU" sz="2800" cap="small" dirty="0"/>
              <a:t>. </a:t>
            </a:r>
            <a:r>
              <a:rPr lang="cs-CZ" sz="2800" cap="small" dirty="0" err="1"/>
              <a:t>Židkov</a:t>
            </a:r>
            <a:r>
              <a:rPr lang="cs-CZ" sz="2800" cap="small" dirty="0"/>
              <a:t>, K. Sokolov</a:t>
            </a:r>
            <a:r>
              <a:rPr lang="cs-CZ" sz="2800" dirty="0"/>
              <a:t>, </a:t>
            </a:r>
            <a:r>
              <a:rPr lang="cs-CZ" sz="2800" i="1" dirty="0" err="1"/>
              <a:t>Iskusstvo</a:t>
            </a:r>
            <a:r>
              <a:rPr lang="cs-CZ" sz="2800" i="1" dirty="0"/>
              <a:t> i </a:t>
            </a:r>
            <a:r>
              <a:rPr lang="cs-CZ" sz="2800" i="1" dirty="0" err="1"/>
              <a:t>obščestvo</a:t>
            </a:r>
            <a:r>
              <a:rPr lang="cs-CZ" sz="2800" dirty="0"/>
              <a:t>, </a:t>
            </a:r>
            <a:r>
              <a:rPr lang="cs-CZ" sz="2800" dirty="0" err="1"/>
              <a:t>Sankt-Peterburg</a:t>
            </a:r>
            <a:r>
              <a:rPr lang="cs-CZ" sz="2800" dirty="0"/>
              <a:t>, </a:t>
            </a:r>
            <a:r>
              <a:rPr lang="cs-CZ" sz="2800" dirty="0" err="1"/>
              <a:t>Aletejja</a:t>
            </a:r>
            <a:r>
              <a:rPr lang="cs-CZ" sz="2800" dirty="0"/>
              <a:t>, 2005</a:t>
            </a:r>
            <a:r>
              <a:rPr lang="it-IT" sz="2800" dirty="0"/>
              <a:t>.</a:t>
            </a:r>
          </a:p>
        </p:txBody>
      </p:sp>
      <p:sp>
        <p:nvSpPr>
          <p:cNvPr id="3" name="Segnaposto contenuto 2">
            <a:extLst>
              <a:ext uri="{FF2B5EF4-FFF2-40B4-BE49-F238E27FC236}">
                <a16:creationId xmlns:a16="http://schemas.microsoft.com/office/drawing/2014/main" id="{8F32B2AF-AEEE-0D42-820C-5147628F5884}"/>
              </a:ext>
            </a:extLst>
          </p:cNvPr>
          <p:cNvSpPr>
            <a:spLocks noGrp="1"/>
          </p:cNvSpPr>
          <p:nvPr>
            <p:ph idx="1"/>
          </p:nvPr>
        </p:nvSpPr>
        <p:spPr/>
        <p:txBody>
          <a:bodyPr>
            <a:normAutofit/>
          </a:bodyPr>
          <a:lstStyle/>
          <a:p>
            <a:pPr marL="0" indent="0">
              <a:buNone/>
            </a:pPr>
            <a:r>
              <a:rPr lang="it-IT" sz="3600" dirty="0"/>
              <a:t>A questo proposito vi sono tutte le ragioni per ritenere che nell’ambito delle preferenze di ogni determinata subcultura possa esistere un’arte di differenti livelli, di diversa qualità. Ma è evidente che soltanto i rappresentanti di quella subcultura hanno il diritto di decidere quale prodotto artistico sia loro necessario, che si tratti di romanzi classici o commedie oppure di romanzi gialli o racconti melodrammatici.</a:t>
            </a:r>
          </a:p>
          <a:p>
            <a:pPr marL="0" indent="0">
              <a:buNone/>
            </a:pPr>
            <a:endParaRPr lang="it-IT" dirty="0"/>
          </a:p>
        </p:txBody>
      </p:sp>
    </p:spTree>
    <p:extLst>
      <p:ext uri="{BB962C8B-B14F-4D97-AF65-F5344CB8AC3E}">
        <p14:creationId xmlns:p14="http://schemas.microsoft.com/office/powerpoint/2010/main" val="55302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0BE05A-2F17-264D-9A25-0538F3E54576}"/>
              </a:ext>
            </a:extLst>
          </p:cNvPr>
          <p:cNvSpPr>
            <a:spLocks noGrp="1"/>
          </p:cNvSpPr>
          <p:nvPr>
            <p:ph type="title"/>
          </p:nvPr>
        </p:nvSpPr>
        <p:spPr>
          <a:xfrm>
            <a:off x="838200" y="681037"/>
            <a:ext cx="10515600" cy="1009651"/>
          </a:xfrm>
        </p:spPr>
        <p:txBody>
          <a:bodyPr>
            <a:normAutofit fontScale="90000"/>
          </a:bodyPr>
          <a:lstStyle/>
          <a:p>
            <a:r>
              <a:rPr lang="it-IT" sz="3100" cap="small" dirty="0"/>
              <a:t>M</a:t>
            </a:r>
            <a:r>
              <a:rPr lang="ru-RU" sz="3100" cap="small" dirty="0"/>
              <a:t>. </a:t>
            </a:r>
            <a:r>
              <a:rPr lang="it-IT" sz="3100" cap="small" dirty="0"/>
              <a:t>Lipoveckij</a:t>
            </a:r>
            <a:r>
              <a:rPr lang="ru-RU" sz="3100" dirty="0"/>
              <a:t>, </a:t>
            </a:r>
            <a:r>
              <a:rPr lang="it-IT" sz="3100" i="1" dirty="0"/>
              <a:t>Russkij postmodernizm</a:t>
            </a:r>
            <a:r>
              <a:rPr lang="ru-RU" sz="3100" i="1" dirty="0"/>
              <a:t>: </a:t>
            </a:r>
            <a:r>
              <a:rPr lang="cs-CZ" sz="3100" i="1" dirty="0"/>
              <a:t>očerki istoričeskoj </a:t>
            </a:r>
            <a:r>
              <a:rPr lang="it-IT" sz="3100" i="1" dirty="0"/>
              <a:t>po</a:t>
            </a:r>
            <a:r>
              <a:rPr lang="ru-RU" sz="3100" i="1" dirty="0"/>
              <a:t>ė</a:t>
            </a:r>
            <a:r>
              <a:rPr lang="it-IT" sz="3100" i="1" dirty="0"/>
              <a:t>tiki</a:t>
            </a:r>
            <a:r>
              <a:rPr lang="ru-RU" sz="3100" dirty="0"/>
              <a:t>, </a:t>
            </a:r>
            <a:r>
              <a:rPr lang="it-IT" sz="3100" dirty="0"/>
              <a:t>Ekaterinburg</a:t>
            </a:r>
            <a:r>
              <a:rPr lang="ru-RU" sz="3100" dirty="0"/>
              <a:t>, </a:t>
            </a:r>
            <a:r>
              <a:rPr lang="it-IT" sz="3100" dirty="0"/>
              <a:t>Ural</a:t>
            </a:r>
            <a:r>
              <a:rPr lang="ru-RU" sz="3100" dirty="0"/>
              <a:t>'</a:t>
            </a:r>
            <a:r>
              <a:rPr lang="it-IT" sz="3100" dirty="0"/>
              <a:t>skij gosudarstvennyj pedagogi</a:t>
            </a:r>
            <a:r>
              <a:rPr lang="ru-RU" sz="3100" dirty="0"/>
              <a:t>č</a:t>
            </a:r>
            <a:r>
              <a:rPr lang="it-IT" sz="3100" dirty="0"/>
              <a:t>eskij universitet</a:t>
            </a:r>
            <a:r>
              <a:rPr lang="ru-RU" sz="3100" dirty="0"/>
              <a:t>, 1997.</a:t>
            </a:r>
            <a:br>
              <a:rPr lang="it-IT" sz="2800" dirty="0"/>
            </a:br>
            <a:endParaRPr lang="it-IT" sz="2800" dirty="0"/>
          </a:p>
        </p:txBody>
      </p:sp>
      <p:sp>
        <p:nvSpPr>
          <p:cNvPr id="3" name="Segnaposto contenuto 2">
            <a:extLst>
              <a:ext uri="{FF2B5EF4-FFF2-40B4-BE49-F238E27FC236}">
                <a16:creationId xmlns:a16="http://schemas.microsoft.com/office/drawing/2014/main" id="{05E469A5-9E2F-7A4E-B9DB-9F57CA02FDC8}"/>
              </a:ext>
            </a:extLst>
          </p:cNvPr>
          <p:cNvSpPr>
            <a:spLocks noGrp="1"/>
          </p:cNvSpPr>
          <p:nvPr>
            <p:ph idx="1"/>
          </p:nvPr>
        </p:nvSpPr>
        <p:spPr/>
        <p:txBody>
          <a:bodyPr>
            <a:normAutofit/>
          </a:bodyPr>
          <a:lstStyle/>
          <a:p>
            <a:pPr marL="0" indent="0">
              <a:lnSpc>
                <a:spcPct val="100000"/>
              </a:lnSpc>
              <a:buNone/>
            </a:pPr>
            <a:endParaRPr lang="it-IT" sz="3600" dirty="0"/>
          </a:p>
          <a:p>
            <a:pPr marL="0" indent="0">
              <a:lnSpc>
                <a:spcPct val="100000"/>
              </a:lnSpc>
              <a:buNone/>
            </a:pPr>
            <a:r>
              <a:rPr lang="it-IT" sz="3600" dirty="0"/>
              <a:t>«l’intertestualità non si riduce al semplice citazionismo. Il citazionismo è solo una delle manifestazioni stilistiche dell’intertestualità. Il mondo come testo, così è possibile designare questa concezione, che sfuma i tradizionali confini tra arte e realtà e, in definitiva, cancella la categoria della mimesi…»</a:t>
            </a:r>
          </a:p>
        </p:txBody>
      </p:sp>
    </p:spTree>
    <p:extLst>
      <p:ext uri="{BB962C8B-B14F-4D97-AF65-F5344CB8AC3E}">
        <p14:creationId xmlns:p14="http://schemas.microsoft.com/office/powerpoint/2010/main" val="16433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51621B-EC54-4F49-BD6A-8DF450E11A1F}"/>
              </a:ext>
            </a:extLst>
          </p:cNvPr>
          <p:cNvSpPr>
            <a:spLocks noGrp="1"/>
          </p:cNvSpPr>
          <p:nvPr>
            <p:ph type="title"/>
          </p:nvPr>
        </p:nvSpPr>
        <p:spPr/>
        <p:txBody>
          <a:bodyPr/>
          <a:lstStyle/>
          <a:p>
            <a:r>
              <a:rPr lang="it-IT" dirty="0"/>
              <a:t>https://adindex.ru/publication/gallery/2014/01/13/105597.phtml</a:t>
            </a:r>
          </a:p>
        </p:txBody>
      </p:sp>
      <p:sp>
        <p:nvSpPr>
          <p:cNvPr id="3" name="Segnaposto contenuto 2">
            <a:extLst>
              <a:ext uri="{FF2B5EF4-FFF2-40B4-BE49-F238E27FC236}">
                <a16:creationId xmlns:a16="http://schemas.microsoft.com/office/drawing/2014/main" id="{D3612D3A-F42D-2A48-B157-28CD056BDCF7}"/>
              </a:ext>
            </a:extLst>
          </p:cNvPr>
          <p:cNvSpPr>
            <a:spLocks noGrp="1"/>
          </p:cNvSpPr>
          <p:nvPr>
            <p:ph idx="1"/>
          </p:nvPr>
        </p:nvSpPr>
        <p:spPr/>
        <p:txBody>
          <a:bodyPr/>
          <a:lstStyle/>
          <a:p>
            <a:r>
              <a:rPr lang="it-IT" dirty="0">
                <a:hlinkClick r:id="rId2"/>
              </a:rPr>
              <a:t>Soc</a:t>
            </a:r>
            <a:r>
              <a:rPr lang="it-IT">
                <a:hlinkClick r:id="rId2"/>
              </a:rPr>
              <a:t>-art</a:t>
            </a:r>
            <a:endParaRPr lang="it-IT"/>
          </a:p>
        </p:txBody>
      </p:sp>
    </p:spTree>
    <p:extLst>
      <p:ext uri="{BB962C8B-B14F-4D97-AF65-F5344CB8AC3E}">
        <p14:creationId xmlns:p14="http://schemas.microsoft.com/office/powerpoint/2010/main" val="76893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661753-4875-8747-99C7-B655594E90CF}"/>
              </a:ext>
            </a:extLst>
          </p:cNvPr>
          <p:cNvSpPr>
            <a:spLocks noGrp="1"/>
          </p:cNvSpPr>
          <p:nvPr>
            <p:ph type="title"/>
          </p:nvPr>
        </p:nvSpPr>
        <p:spPr/>
        <p:txBody>
          <a:bodyPr>
            <a:normAutofit fontScale="90000"/>
          </a:bodyPr>
          <a:lstStyle/>
          <a:p>
            <a:r>
              <a:rPr lang="it-IT" sz="2000" cap="small" dirty="0"/>
              <a:t>D. Fokkema</a:t>
            </a:r>
            <a:r>
              <a:rPr lang="it-IT" sz="2000" dirty="0"/>
              <a:t>, </a:t>
            </a:r>
            <a:r>
              <a:rPr lang="it-IT" sz="2000" i="1" dirty="0"/>
              <a:t>The Semiotics of Literary Postmodernism</a:t>
            </a:r>
            <a:r>
              <a:rPr lang="it-IT" sz="2000" dirty="0"/>
              <a:t>, in </a:t>
            </a:r>
            <a:r>
              <a:rPr lang="it-IT" sz="2000" i="1" dirty="0"/>
              <a:t>International Postmodernism: Theory and Practice</a:t>
            </a:r>
            <a:r>
              <a:rPr lang="it-IT" sz="2000" dirty="0"/>
              <a:t>, a cura di </a:t>
            </a:r>
            <a:r>
              <a:rPr lang="it-IT" sz="2000" cap="small" dirty="0"/>
              <a:t>D. Fokkema </a:t>
            </a:r>
            <a:r>
              <a:rPr lang="it-IT" sz="2000" dirty="0"/>
              <a:t>e</a:t>
            </a:r>
            <a:r>
              <a:rPr lang="it-IT" sz="2000" cap="small" dirty="0"/>
              <a:t> H. Bertens, </a:t>
            </a:r>
            <a:r>
              <a:rPr lang="it-IT" sz="2000" dirty="0"/>
              <a:t>John Benjamin’s Publ., Amsterdam — Philadelphia 1997, cit. in </a:t>
            </a:r>
            <a:r>
              <a:rPr lang="en-US" sz="2000" cap="small" dirty="0"/>
              <a:t>M. Lipoveckij</a:t>
            </a:r>
            <a:r>
              <a:rPr lang="en-US" sz="2000" dirty="0"/>
              <a:t>, </a:t>
            </a:r>
            <a:r>
              <a:rPr lang="en-US" sz="2000" i="1" dirty="0"/>
              <a:t>Paralogii. Transformacija (post)modernistskogo diskursa v kul’ture 1920−2000-ch godov</a:t>
            </a:r>
            <a:r>
              <a:rPr lang="en-US" sz="2000" dirty="0"/>
              <a:t>, Moskva, NLO, 2008; trad. it a cura di M. Ghilarducci</a:t>
            </a:r>
            <a:r>
              <a:rPr lang="en-US" sz="2000" cap="small" dirty="0"/>
              <a:t>, </a:t>
            </a:r>
            <a:r>
              <a:rPr lang="en-US" sz="2000" i="1" dirty="0"/>
              <a:t>Paralogie. </a:t>
            </a:r>
            <a:r>
              <a:rPr lang="it-IT" sz="2000" i="1" dirty="0"/>
              <a:t>Trasformazione del discorso (post)modernista nella cultura russa dagli anni Venti al Duemila</a:t>
            </a:r>
            <a:r>
              <a:rPr lang="it-IT" sz="2000" dirty="0"/>
              <a:t>, Milano, Roma, Aracne, 2014</a:t>
            </a:r>
          </a:p>
        </p:txBody>
      </p:sp>
      <p:sp>
        <p:nvSpPr>
          <p:cNvPr id="3" name="Segnaposto contenuto 2">
            <a:extLst>
              <a:ext uri="{FF2B5EF4-FFF2-40B4-BE49-F238E27FC236}">
                <a16:creationId xmlns:a16="http://schemas.microsoft.com/office/drawing/2014/main" id="{5CCF26AF-8CD6-CF48-8A50-AA647D17B827}"/>
              </a:ext>
            </a:extLst>
          </p:cNvPr>
          <p:cNvSpPr>
            <a:spLocks noGrp="1"/>
          </p:cNvSpPr>
          <p:nvPr>
            <p:ph idx="1"/>
          </p:nvPr>
        </p:nvSpPr>
        <p:spPr>
          <a:xfrm>
            <a:off x="838200" y="2188029"/>
            <a:ext cx="10515600" cy="3988934"/>
          </a:xfrm>
        </p:spPr>
        <p:txBody>
          <a:bodyPr>
            <a:normAutofit fontScale="40000" lnSpcReduction="20000"/>
          </a:bodyPr>
          <a:lstStyle/>
          <a:p>
            <a:pPr marL="0" indent="0">
              <a:lnSpc>
                <a:spcPct val="120000"/>
              </a:lnSpc>
              <a:buNone/>
            </a:pPr>
            <a:r>
              <a:rPr lang="it-IT" sz="4400" dirty="0"/>
              <a:t>“Le loro [dei postmodernisti — </a:t>
            </a:r>
            <a:r>
              <a:rPr lang="it-IT" sz="4400" i="1" dirty="0"/>
              <a:t>N.d.A.</a:t>
            </a:r>
            <a:r>
              <a:rPr lang="it-IT" sz="4400" dirty="0"/>
              <a:t>] predilezioni stilistiche sono dettate dal rifiuto della stabilità (persino ipotetica) semantica e sintattica. L’indifferenza verso le aspirazioni moderniste verso l’esattezza e l’autenticità costringe i postmodernisti a essere o categoricamente imprecisi, o eccessivamente precisi, e a ricorrere o alla fabulazione fantastica o alla sperimentazione verso una “letteratura del silenzio”. Nei testi postmoderni si arriva di conseguenza all'unione di elementi che si contraddicono l'un l'altro [...]. Il “labirinto” e il “viaggio senza destinazione finale” sono diventati lo </a:t>
            </a:r>
            <a:r>
              <a:rPr lang="it-IT" sz="4400" i="1" dirty="0"/>
              <a:t>shibboleth </a:t>
            </a:r>
            <a:r>
              <a:rPr lang="it-IT" sz="4400" dirty="0"/>
              <a:t>dell'idioma postmoderno [...]. Dato che le regole logiche [tradizionali] e le congruenze narrative non sono applicabili, tutti i collegamenti tra le parti diventano, se non arbitrari, perlomeno instabili. Il principio di causalità viene sostituito dalla coerenza casuale. L'arbitrarietà dei collegamenti prende forma nella manipolazione matematica del testo, ad esempio in forma di riduplicazione e accrescimento [...], di sostituzione e di enumerazione. I finali molteplici diventano esemplari, come ne </a:t>
            </a:r>
            <a:r>
              <a:rPr lang="it-IT" sz="4400" i="1" dirty="0"/>
              <a:t>La donna del tenente francese </a:t>
            </a:r>
            <a:r>
              <a:rPr lang="it-IT" sz="4400" dirty="0"/>
              <a:t>di Fowles [...]. L'instabilità strutturale si manifesta in forma di discontinuità (un elemento che rifiuta l'esistenza della coerenza) o di tautologia (un elemento che sottintende un'eccessiva quantità di collegamenti)”.</a:t>
            </a:r>
          </a:p>
          <a:p>
            <a:pPr marL="0" indent="0">
              <a:buNone/>
            </a:pPr>
            <a:endParaRPr lang="it-IT" dirty="0"/>
          </a:p>
        </p:txBody>
      </p:sp>
    </p:spTree>
    <p:extLst>
      <p:ext uri="{BB962C8B-B14F-4D97-AF65-F5344CB8AC3E}">
        <p14:creationId xmlns:p14="http://schemas.microsoft.com/office/powerpoint/2010/main" val="55098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26E7D9-5CBE-9245-B0DB-F75D943B6DC4}"/>
              </a:ext>
            </a:extLst>
          </p:cNvPr>
          <p:cNvSpPr>
            <a:spLocks noGrp="1"/>
          </p:cNvSpPr>
          <p:nvPr>
            <p:ph type="title"/>
          </p:nvPr>
        </p:nvSpPr>
        <p:spPr/>
        <p:txBody>
          <a:bodyPr>
            <a:normAutofit fontScale="90000"/>
          </a:bodyPr>
          <a:lstStyle/>
          <a:p>
            <a:r>
              <a:rPr lang="en-US" sz="2400" cap="small" dirty="0"/>
              <a:t>M. Lipoveckij</a:t>
            </a:r>
            <a:r>
              <a:rPr lang="en-US" sz="2400" dirty="0"/>
              <a:t>, </a:t>
            </a:r>
            <a:r>
              <a:rPr lang="en-US" sz="2400" i="1" dirty="0"/>
              <a:t>Paralogii. Transformacija (post)modernistskogo diskursa v kul’ture 1920−2000-ch godov</a:t>
            </a:r>
            <a:r>
              <a:rPr lang="en-US" sz="2400" dirty="0"/>
              <a:t>, Moskva, NLO, 2008; trad. it a cura di M. Ghilarducci</a:t>
            </a:r>
            <a:r>
              <a:rPr lang="en-US" sz="2400" cap="small" dirty="0"/>
              <a:t>, </a:t>
            </a:r>
            <a:r>
              <a:rPr lang="en-US" sz="2400" i="1" dirty="0"/>
              <a:t>Paralogie. </a:t>
            </a:r>
            <a:r>
              <a:rPr lang="it-IT" sz="2400" i="1" dirty="0"/>
              <a:t>Trasformazione del discorso (post)modernista nella cultura russa dagli anni Venti al Duemila</a:t>
            </a:r>
            <a:r>
              <a:rPr lang="it-IT" sz="2400" dirty="0"/>
              <a:t>, Milano, Roma, Aracne, 2014</a:t>
            </a:r>
          </a:p>
        </p:txBody>
      </p:sp>
      <p:sp>
        <p:nvSpPr>
          <p:cNvPr id="3" name="Segnaposto contenuto 2">
            <a:extLst>
              <a:ext uri="{FF2B5EF4-FFF2-40B4-BE49-F238E27FC236}">
                <a16:creationId xmlns:a16="http://schemas.microsoft.com/office/drawing/2014/main" id="{BB6B9343-6950-4B4C-9BCB-03AAF86C8392}"/>
              </a:ext>
            </a:extLst>
          </p:cNvPr>
          <p:cNvSpPr>
            <a:spLocks noGrp="1"/>
          </p:cNvSpPr>
          <p:nvPr>
            <p:ph idx="1"/>
          </p:nvPr>
        </p:nvSpPr>
        <p:spPr/>
        <p:txBody>
          <a:bodyPr/>
          <a:lstStyle/>
          <a:p>
            <a:pPr marL="0" indent="0">
              <a:buNone/>
            </a:pPr>
            <a:r>
              <a:rPr lang="it-IT" dirty="0"/>
              <a:t>Diverse opere della letteratura russa possono illustrare in modo chiaro e semplice quanto appena detto: </a:t>
            </a:r>
            <a:r>
              <a:rPr lang="it-IT" i="1" dirty="0"/>
              <a:t>Mosca–Petuški </a:t>
            </a:r>
            <a:r>
              <a:rPr lang="it-IT" dirty="0"/>
              <a:t>di Venedikt Erofeev (si pensi ai grafici e alle ricette dei cocktail); </a:t>
            </a:r>
            <a:r>
              <a:rPr lang="it-IT" i="1" dirty="0"/>
              <a:t>La casa Puškin </a:t>
            </a:r>
            <a:r>
              <a:rPr lang="it-IT" dirty="0"/>
              <a:t>[</a:t>
            </a:r>
            <a:r>
              <a:rPr lang="it-IT" i="1" dirty="0"/>
              <a:t>Puškinskij dom</a:t>
            </a:r>
            <a:r>
              <a:rPr lang="it-IT" dirty="0"/>
              <a:t>] di Andrej Bitov (si considerino i frammenti delle opere scritte dai personaggi, che hanno finali diversi, e le considerazioni degli autori sull’impossibilità di costruire un romanzo “normale”); </a:t>
            </a:r>
            <a:r>
              <a:rPr lang="it-IT" i="1" dirty="0"/>
              <a:t>Tra cane e lupo </a:t>
            </a:r>
            <a:r>
              <a:rPr lang="it-IT" dirty="0"/>
              <a:t>[</a:t>
            </a:r>
            <a:r>
              <a:rPr lang="it-IT" i="1" dirty="0"/>
              <a:t>Meždu sobakoj i volkom</a:t>
            </a:r>
            <a:r>
              <a:rPr lang="it-IT" dirty="0"/>
              <a:t>] di Saša Sokolov (penso all’indeterminatezza di chi parla e alle continue trasformazioni dei personaggi, che hanno tratti semiparodistici e sembrano non avere niente a che fare col soggetto delle poesie incluse nell’opera)… </a:t>
            </a:r>
          </a:p>
          <a:p>
            <a:pPr marL="0" indent="0">
              <a:buNone/>
            </a:pPr>
            <a:endParaRPr lang="it-IT" dirty="0"/>
          </a:p>
        </p:txBody>
      </p:sp>
    </p:spTree>
    <p:extLst>
      <p:ext uri="{BB962C8B-B14F-4D97-AF65-F5344CB8AC3E}">
        <p14:creationId xmlns:p14="http://schemas.microsoft.com/office/powerpoint/2010/main" val="4133086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07E35-0512-854F-87E7-345CDA277B00}"/>
              </a:ext>
            </a:extLst>
          </p:cNvPr>
          <p:cNvSpPr>
            <a:spLocks noGrp="1"/>
          </p:cNvSpPr>
          <p:nvPr>
            <p:ph type="title"/>
          </p:nvPr>
        </p:nvSpPr>
        <p:spPr/>
        <p:txBody>
          <a:bodyPr>
            <a:normAutofit/>
          </a:bodyPr>
          <a:lstStyle/>
          <a:p>
            <a:r>
              <a:rPr lang="it-IT" sz="2800" cap="small" dirty="0"/>
              <a:t>M. Lipovetsky</a:t>
            </a:r>
            <a:r>
              <a:rPr lang="it-IT" sz="2800" dirty="0"/>
              <a:t>, </a:t>
            </a:r>
            <a:r>
              <a:rPr lang="it-IT" sz="2800" i="1" dirty="0"/>
              <a:t>Explosive Compromises of Russian Postmodernism</a:t>
            </a:r>
            <a:r>
              <a:rPr lang="it-IT" sz="2800" dirty="0"/>
              <a:t>, in </a:t>
            </a:r>
            <a:r>
              <a:rPr lang="it-IT" sz="2800" i="1" dirty="0"/>
              <a:t>Postmodernism and Postcolonialism</a:t>
            </a:r>
            <a:r>
              <a:rPr lang="it-IT" sz="2800" dirty="0"/>
              <a:t>, a cura di S. Albertazzi e D. Possamai, Padova, Il Poligrafo, 2002.</a:t>
            </a:r>
          </a:p>
        </p:txBody>
      </p:sp>
      <p:sp>
        <p:nvSpPr>
          <p:cNvPr id="3" name="Segnaposto contenuto 2">
            <a:extLst>
              <a:ext uri="{FF2B5EF4-FFF2-40B4-BE49-F238E27FC236}">
                <a16:creationId xmlns:a16="http://schemas.microsoft.com/office/drawing/2014/main" id="{9740E18D-54DC-BA4A-A83B-47EA55C90F11}"/>
              </a:ext>
            </a:extLst>
          </p:cNvPr>
          <p:cNvSpPr>
            <a:spLocks noGrp="1"/>
          </p:cNvSpPr>
          <p:nvPr>
            <p:ph idx="1"/>
          </p:nvPr>
        </p:nvSpPr>
        <p:spPr>
          <a:xfrm>
            <a:off x="838200" y="1825625"/>
            <a:ext cx="7892143" cy="4270375"/>
          </a:xfrm>
        </p:spPr>
        <p:txBody>
          <a:bodyPr>
            <a:normAutofit/>
          </a:bodyPr>
          <a:lstStyle/>
          <a:p>
            <a:pPr marL="0" indent="0">
              <a:buNone/>
            </a:pPr>
            <a:endParaRPr lang="it-IT" sz="4000" dirty="0"/>
          </a:p>
          <a:p>
            <a:pPr marL="0" indent="0">
              <a:buNone/>
            </a:pPr>
            <a:r>
              <a:rPr lang="it-IT" sz="4000" dirty="0"/>
              <a:t>Il postmodernismo russo è di fatto un compromesso paralogico ed esplosivo tra le premesse moderniste e postmoderniste</a:t>
            </a:r>
          </a:p>
        </p:txBody>
      </p:sp>
      <p:pic>
        <p:nvPicPr>
          <p:cNvPr id="4" name="Immagine 3">
            <a:extLst>
              <a:ext uri="{FF2B5EF4-FFF2-40B4-BE49-F238E27FC236}">
                <a16:creationId xmlns:a16="http://schemas.microsoft.com/office/drawing/2014/main" id="{58F775E8-F7B6-6147-8C14-2AE007ED67AE}"/>
              </a:ext>
            </a:extLst>
          </p:cNvPr>
          <p:cNvPicPr>
            <a:picLocks noChangeAspect="1"/>
          </p:cNvPicPr>
          <p:nvPr/>
        </p:nvPicPr>
        <p:blipFill>
          <a:blip r:embed="rId2"/>
          <a:stretch>
            <a:fillRect/>
          </a:stretch>
        </p:blipFill>
        <p:spPr>
          <a:xfrm>
            <a:off x="8946421" y="2757122"/>
            <a:ext cx="2407379" cy="2407379"/>
          </a:xfrm>
          <a:prstGeom prst="rect">
            <a:avLst/>
          </a:prstGeom>
        </p:spPr>
      </p:pic>
    </p:spTree>
    <p:extLst>
      <p:ext uri="{BB962C8B-B14F-4D97-AF65-F5344CB8AC3E}">
        <p14:creationId xmlns:p14="http://schemas.microsoft.com/office/powerpoint/2010/main" val="31403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remove" nodeType="click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500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CD4EBC-7020-724A-AA41-C76850383A6D}"/>
              </a:ext>
            </a:extLst>
          </p:cNvPr>
          <p:cNvSpPr>
            <a:spLocks noGrp="1"/>
          </p:cNvSpPr>
          <p:nvPr>
            <p:ph type="title"/>
          </p:nvPr>
        </p:nvSpPr>
        <p:spPr>
          <a:xfrm>
            <a:off x="3614059" y="1"/>
            <a:ext cx="8360227" cy="3243942"/>
          </a:xfrm>
          <a:gradFill>
            <a:gsLst>
              <a:gs pos="45000">
                <a:schemeClr val="accent1">
                  <a:lumMod val="5000"/>
                  <a:lumOff val="95000"/>
                </a:schemeClr>
              </a:gs>
              <a:gs pos="86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normAutofit/>
          </a:bodyPr>
          <a:lstStyle/>
          <a:p>
            <a:pPr>
              <a:lnSpc>
                <a:spcPct val="100000"/>
              </a:lnSpc>
            </a:pPr>
            <a:r>
              <a:rPr lang="it-IT" sz="2400" b="1" u="sng" dirty="0">
                <a:solidFill>
                  <a:srgbClr val="FF0000"/>
                </a:solidFill>
              </a:rPr>
              <a:t>La prima fase del Postmodernismo</a:t>
            </a:r>
            <a:r>
              <a:rPr lang="it-IT" sz="2400" u="sng" dirty="0">
                <a:solidFill>
                  <a:srgbClr val="FF0000"/>
                </a:solidFill>
              </a:rPr>
              <a:t> </a:t>
            </a:r>
            <a:r>
              <a:rPr lang="it-IT" sz="2000" dirty="0"/>
              <a:t>che potremmo definire “eroica” per il suo carattere </a:t>
            </a:r>
            <a:r>
              <a:rPr lang="it-IT" sz="2000" i="1" dirty="0"/>
              <a:t>underground</a:t>
            </a:r>
            <a:r>
              <a:rPr lang="it-IT" sz="2000" dirty="0"/>
              <a:t>, si estende dalla fine degli anni ’60 alla fine degli anni ’80 e reca ancora la forte impronta modernista di un’arte comunque elitaria e sperimentale. A questo passato prossimo possono essere ricondotti molti degli autori già citati: i concettualisti come Dmitrij Prigov e Lev Rubinštejn, nonché altri come Venedikt Erofeev, Saša Sokolov, Vasilij Aksënov, Andrej Bitov, Viktor Erofeev, per fare solo alcuni nomi. </a:t>
            </a:r>
          </a:p>
        </p:txBody>
      </p:sp>
      <mc:AlternateContent xmlns:mc="http://schemas.openxmlformats.org/markup-compatibility/2006">
        <mc:Choice xmlns:am3d="http://schemas.microsoft.com/office/drawing/2017/model3d" Requires="am3d">
          <p:graphicFrame>
            <p:nvGraphicFramePr>
              <p:cNvPr id="9" name="Segnaposto contenuto 8" descr="1">
                <a:extLst>
                  <a:ext uri="{FF2B5EF4-FFF2-40B4-BE49-F238E27FC236}">
                    <a16:creationId xmlns:a16="http://schemas.microsoft.com/office/drawing/2014/main" id="{380ED9AB-5F84-C749-AE5A-687A16E1E928}"/>
                  </a:ext>
                </a:extLst>
              </p:cNvPr>
              <p:cNvGraphicFramePr>
                <a:graphicFrameLocks noGrp="1" noChangeAspect="1"/>
              </p:cNvGraphicFramePr>
              <p:nvPr>
                <p:ph idx="1"/>
                <p:extLst>
                  <p:ext uri="{D42A27DB-BD31-4B8C-83A1-F6EECF244321}">
                    <p14:modId xmlns:p14="http://schemas.microsoft.com/office/powerpoint/2010/main" val="352598857"/>
                  </p:ext>
                </p:extLst>
              </p:nvPr>
            </p:nvGraphicFramePr>
            <p:xfrm>
              <a:off x="0" y="-1"/>
              <a:ext cx="3461657" cy="3462669"/>
            </p:xfrm>
            <a:graphic>
              <a:graphicData uri="http://schemas.microsoft.com/office/drawing/2017/model3d">
                <am3d:model3d r:embed="rId2">
                  <am3d:spPr>
                    <a:xfrm>
                      <a:off x="0" y="0"/>
                      <a:ext cx="3461657" cy="3462669"/>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m3d:postTrans dx="0" dy="0" dz="0"/>
                  </am3d:trans>
                  <am3d:raster rName="Office3DRenderer" rVer="16.0.8326">
                    <am3d:blip r:embed="rId3"/>
                  </am3d:raster>
                  <am3d:objViewport viewportSz="50793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Segnaposto contenuto 8" descr="1">
                <a:extLst>
                  <a:ext uri="{FF2B5EF4-FFF2-40B4-BE49-F238E27FC236}">
                    <a16:creationId xmlns:a16="http://schemas.microsoft.com/office/drawing/2014/main" id="{380ED9AB-5F84-C749-AE5A-687A16E1E928}"/>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3461657" cy="34626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Modello 3D 10" descr="2">
                <a:extLst>
                  <a:ext uri="{FF2B5EF4-FFF2-40B4-BE49-F238E27FC236}">
                    <a16:creationId xmlns:a16="http://schemas.microsoft.com/office/drawing/2014/main" id="{8CBF9F0B-1A01-F842-9B2F-5A1C19890F30}"/>
                  </a:ext>
                </a:extLst>
              </p:cNvPr>
              <p:cNvGraphicFramePr/>
              <p:nvPr>
                <p:extLst>
                  <p:ext uri="{D42A27DB-BD31-4B8C-83A1-F6EECF244321}">
                    <p14:modId xmlns:p14="http://schemas.microsoft.com/office/powerpoint/2010/main" val="767262047"/>
                  </p:ext>
                </p:extLst>
              </p:nvPr>
            </p:nvGraphicFramePr>
            <p:xfrm>
              <a:off x="38099" y="3349129"/>
              <a:ext cx="3423558" cy="3526968"/>
            </p:xfrm>
            <a:graphic>
              <a:graphicData uri="http://schemas.microsoft.com/office/drawing/2017/model3d">
                <am3d:model3d r:embed="rId4">
                  <am3d:spPr>
                    <a:xfrm>
                      <a:off x="0" y="0"/>
                      <a:ext cx="3423558" cy="3526968"/>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m3d:postTrans dx="0" dy="0" dz="0"/>
                  </am3d:trans>
                  <am3d:raster rName="Office3DRenderer" rVer="16.0.8326">
                    <am3d:blip r:embed="rId5"/>
                  </am3d:raster>
                  <am3d:objViewport viewportSz="5023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lo 3D 10" descr="2">
                <a:extLst>
                  <a:ext uri="{FF2B5EF4-FFF2-40B4-BE49-F238E27FC236}">
                    <a16:creationId xmlns:a16="http://schemas.microsoft.com/office/drawing/2014/main" id="{8CBF9F0B-1A01-F842-9B2F-5A1C19890F30}"/>
                  </a:ext>
                </a:extLst>
              </p:cNvPr>
              <p:cNvPicPr>
                <a:picLocks noGrp="1" noRot="1" noChangeAspect="1" noMove="1" noResize="1" noEditPoints="1" noAdjustHandles="1" noChangeArrowheads="1" noChangeShapeType="1" noCrop="1"/>
              </p:cNvPicPr>
              <p:nvPr/>
            </p:nvPicPr>
            <p:blipFill>
              <a:blip r:embed="rId5"/>
              <a:stretch>
                <a:fillRect/>
              </a:stretch>
            </p:blipFill>
            <p:spPr>
              <a:xfrm>
                <a:off x="38099" y="3349129"/>
                <a:ext cx="3423558" cy="3526968"/>
              </a:xfrm>
              <a:prstGeom prst="rect">
                <a:avLst/>
              </a:prstGeom>
            </p:spPr>
          </p:pic>
        </mc:Fallback>
      </mc:AlternateContent>
      <p:sp>
        <p:nvSpPr>
          <p:cNvPr id="13" name="CasellaDiTesto 12">
            <a:extLst>
              <a:ext uri="{FF2B5EF4-FFF2-40B4-BE49-F238E27FC236}">
                <a16:creationId xmlns:a16="http://schemas.microsoft.com/office/drawing/2014/main" id="{FB7856D3-1C05-5B4A-8E2A-D3443E6E6DDB}"/>
              </a:ext>
            </a:extLst>
          </p:cNvPr>
          <p:cNvSpPr txBox="1"/>
          <p:nvPr/>
        </p:nvSpPr>
        <p:spPr>
          <a:xfrm>
            <a:off x="3614058" y="3428999"/>
            <a:ext cx="8360227" cy="3200876"/>
          </a:xfrm>
          <a:prstGeom prst="rect">
            <a:avLst/>
          </a:prstGeom>
          <a:noFill/>
        </p:spPr>
        <p:txBody>
          <a:bodyPr wrap="square" rtlCol="0">
            <a:spAutoFit/>
          </a:bodyPr>
          <a:lstStyle/>
          <a:p>
            <a:r>
              <a:rPr lang="it-IT" sz="2400" b="1" u="sng" dirty="0">
                <a:solidFill>
                  <a:srgbClr val="0070C0"/>
                </a:solidFill>
                <a:latin typeface="Times New Roman" panose="02020603050405020304" pitchFamily="18" charset="0"/>
                <a:cs typeface="Times New Roman" panose="02020603050405020304" pitchFamily="18" charset="0"/>
              </a:rPr>
              <a:t>La seconda fase del Postmodernismo</a:t>
            </a:r>
            <a:r>
              <a:rPr lang="it-IT" sz="2000" dirty="0">
                <a:latin typeface="Times New Roman" panose="02020603050405020304" pitchFamily="18" charset="0"/>
                <a:cs typeface="Times New Roman" panose="02020603050405020304" pitchFamily="18" charset="0"/>
              </a:rPr>
              <a:t>, che prende l’avvio negli anni ’90 e acquista particolare evidenza nel nuovo millennio, vede uno slittamento verso il rifiuto dello sperimentalismo che aveva caratterizzato le opere del primo postmodernismo, debitore nei confronti del Modernismo. Cominciano a sfumare le vecchie categorie moderniste di valutazione del prodotto letterario articolate in opposizioni binarie: complesso </a:t>
            </a:r>
            <a:r>
              <a:rPr lang="it-IT" sz="2000" i="1" dirty="0">
                <a:latin typeface="Times New Roman" panose="02020603050405020304" pitchFamily="18" charset="0"/>
                <a:cs typeface="Times New Roman" panose="02020603050405020304" pitchFamily="18" charset="0"/>
              </a:rPr>
              <a:t>vs</a:t>
            </a:r>
            <a:r>
              <a:rPr lang="it-IT" sz="2000" dirty="0">
                <a:latin typeface="Times New Roman" panose="02020603050405020304" pitchFamily="18" charset="0"/>
                <a:cs typeface="Times New Roman" panose="02020603050405020304" pitchFamily="18" charset="0"/>
              </a:rPr>
              <a:t> semplice, nuovo </a:t>
            </a:r>
            <a:r>
              <a:rPr lang="it-IT" sz="2000" i="1" dirty="0">
                <a:latin typeface="Times New Roman" panose="02020603050405020304" pitchFamily="18" charset="0"/>
                <a:cs typeface="Times New Roman" panose="02020603050405020304" pitchFamily="18" charset="0"/>
              </a:rPr>
              <a:t>vs</a:t>
            </a:r>
            <a:r>
              <a:rPr lang="it-IT" sz="2000" dirty="0">
                <a:latin typeface="Times New Roman" panose="02020603050405020304" pitchFamily="18" charset="0"/>
                <a:cs typeface="Times New Roman" panose="02020603050405020304" pitchFamily="18" charset="0"/>
              </a:rPr>
              <a:t> vecchio, alto </a:t>
            </a:r>
            <a:r>
              <a:rPr lang="it-IT" sz="2000" i="1" dirty="0">
                <a:latin typeface="Times New Roman" panose="02020603050405020304" pitchFamily="18" charset="0"/>
                <a:cs typeface="Times New Roman" panose="02020603050405020304" pitchFamily="18" charset="0"/>
              </a:rPr>
              <a:t>vs</a:t>
            </a:r>
            <a:r>
              <a:rPr lang="it-IT" sz="2000" dirty="0">
                <a:latin typeface="Times New Roman" panose="02020603050405020304" pitchFamily="18" charset="0"/>
                <a:cs typeface="Times New Roman" panose="02020603050405020304" pitchFamily="18" charset="0"/>
              </a:rPr>
              <a:t> basso, elitario </a:t>
            </a:r>
            <a:r>
              <a:rPr lang="it-IT" sz="2000" i="1" dirty="0">
                <a:latin typeface="Times New Roman" panose="02020603050405020304" pitchFamily="18" charset="0"/>
                <a:cs typeface="Times New Roman" panose="02020603050405020304" pitchFamily="18" charset="0"/>
              </a:rPr>
              <a:t>vs </a:t>
            </a:r>
            <a:r>
              <a:rPr lang="it-IT" sz="2000" dirty="0">
                <a:latin typeface="Times New Roman" panose="02020603050405020304" pitchFamily="18" charset="0"/>
                <a:cs typeface="Times New Roman" panose="02020603050405020304" pitchFamily="18" charset="0"/>
              </a:rPr>
              <a:t>popolare, sperimentalismo </a:t>
            </a:r>
            <a:r>
              <a:rPr lang="it-IT" sz="2000" i="1" dirty="0">
                <a:latin typeface="Times New Roman" panose="02020603050405020304" pitchFamily="18" charset="0"/>
                <a:cs typeface="Times New Roman" panose="02020603050405020304" pitchFamily="18" charset="0"/>
              </a:rPr>
              <a:t>vs</a:t>
            </a:r>
            <a:r>
              <a:rPr lang="it-IT" sz="2000" dirty="0">
                <a:latin typeface="Times New Roman" panose="02020603050405020304" pitchFamily="18" charset="0"/>
                <a:cs typeface="Times New Roman" panose="02020603050405020304" pitchFamily="18" charset="0"/>
              </a:rPr>
              <a:t> intrattenimento, si procede, cioè, verso la riduzione dell’attrito esistente tra la letteratura bassa e la letteratura </a:t>
            </a:r>
            <a:r>
              <a:rPr lang="it-IT" sz="2000" i="1" dirty="0">
                <a:latin typeface="Times New Roman" panose="02020603050405020304" pitchFamily="18" charset="0"/>
                <a:cs typeface="Times New Roman" panose="02020603050405020304" pitchFamily="18" charset="0"/>
              </a:rPr>
              <a:t>high brow</a:t>
            </a:r>
            <a:r>
              <a:rPr lang="it-IT" sz="2000" dirty="0">
                <a:latin typeface="Times New Roman" panose="02020603050405020304" pitchFamily="18" charset="0"/>
                <a:cs typeface="Times New Roman" panose="02020603050405020304" pitchFamily="18" charset="0"/>
              </a:rPr>
              <a:t>, alta. </a:t>
            </a:r>
          </a:p>
          <a:p>
            <a:endParaRPr lang="it-IT" dirty="0"/>
          </a:p>
        </p:txBody>
      </p:sp>
    </p:spTree>
    <p:extLst>
      <p:ext uri="{BB962C8B-B14F-4D97-AF65-F5344CB8AC3E}">
        <p14:creationId xmlns:p14="http://schemas.microsoft.com/office/powerpoint/2010/main" val="174660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F968E36-8E8A-9E40-82F0-C8C5B77CCFAA}"/>
              </a:ext>
            </a:extLst>
          </p:cNvPr>
          <p:cNvSpPr>
            <a:spLocks noGrp="1"/>
          </p:cNvSpPr>
          <p:nvPr>
            <p:ph type="title"/>
          </p:nvPr>
        </p:nvSpPr>
        <p:spPr/>
        <p:txBody>
          <a:bodyPr>
            <a:normAutofit fontScale="90000"/>
          </a:bodyPr>
          <a:lstStyle/>
          <a:p>
            <a:pPr algn="ctr"/>
            <a:br>
              <a:rPr lang="it-IT" sz="4800" b="1" dirty="0">
                <a:solidFill>
                  <a:srgbClr val="FF0000"/>
                </a:solidFill>
              </a:rPr>
            </a:br>
            <a:br>
              <a:rPr lang="it-IT" sz="4800" b="1" dirty="0">
                <a:solidFill>
                  <a:srgbClr val="FF0000"/>
                </a:solidFill>
              </a:rPr>
            </a:br>
            <a:r>
              <a:rPr lang="it-IT" sz="4800" b="1" dirty="0">
                <a:solidFill>
                  <a:srgbClr val="FF0000"/>
                </a:solidFill>
              </a:rPr>
              <a:t>Surmodernismo</a:t>
            </a:r>
            <a:br>
              <a:rPr lang="it-IT" sz="4800" dirty="0"/>
            </a:br>
            <a:br>
              <a:rPr lang="it-IT" sz="4800" dirty="0"/>
            </a:br>
            <a:endParaRPr lang="it-IT" sz="4800" b="1" dirty="0">
              <a:solidFill>
                <a:srgbClr val="FF0000"/>
              </a:solidFill>
            </a:endParaRPr>
          </a:p>
        </p:txBody>
      </p:sp>
      <p:sp>
        <p:nvSpPr>
          <p:cNvPr id="8" name="Segnaposto testo 7">
            <a:extLst>
              <a:ext uri="{FF2B5EF4-FFF2-40B4-BE49-F238E27FC236}">
                <a16:creationId xmlns:a16="http://schemas.microsoft.com/office/drawing/2014/main" id="{2EDC493C-340B-A34B-8F54-E4584DB8D0C8}"/>
              </a:ext>
            </a:extLst>
          </p:cNvPr>
          <p:cNvSpPr>
            <a:spLocks noGrp="1"/>
          </p:cNvSpPr>
          <p:nvPr>
            <p:ph type="body" idx="1"/>
          </p:nvPr>
        </p:nvSpPr>
        <p:spPr>
          <a:xfrm>
            <a:off x="0" y="1401097"/>
            <a:ext cx="4421392" cy="929148"/>
          </a:xfrm>
        </p:spPr>
        <p:txBody>
          <a:bodyPr>
            <a:normAutofit/>
          </a:bodyPr>
          <a:lstStyle/>
          <a:p>
            <a:pPr algn="ctr"/>
            <a:r>
              <a:rPr lang="it-IT" u="sng" dirty="0">
                <a:solidFill>
                  <a:srgbClr val="FF0000"/>
                </a:solidFill>
              </a:rPr>
              <a:t>Prima fase del </a:t>
            </a:r>
          </a:p>
          <a:p>
            <a:pPr algn="ctr"/>
            <a:r>
              <a:rPr lang="it-IT" u="sng" dirty="0">
                <a:solidFill>
                  <a:srgbClr val="FF0000"/>
                </a:solidFill>
              </a:rPr>
              <a:t>Postmodernismo</a:t>
            </a:r>
            <a:endParaRPr lang="it-IT" dirty="0"/>
          </a:p>
        </p:txBody>
      </p:sp>
      <mc:AlternateContent xmlns:mc="http://schemas.openxmlformats.org/markup-compatibility/2006">
        <mc:Choice xmlns:am3d="http://schemas.microsoft.com/office/drawing/2017/model3d" Requires="am3d">
          <p:graphicFrame>
            <p:nvGraphicFramePr>
              <p:cNvPr id="7" name="Segnaposto contenuto 8" descr="1">
                <a:extLst>
                  <a:ext uri="{FF2B5EF4-FFF2-40B4-BE49-F238E27FC236}">
                    <a16:creationId xmlns:a16="http://schemas.microsoft.com/office/drawing/2014/main" id="{4E77756D-DC4C-8E4F-9584-8FEC1E485222}"/>
                  </a:ext>
                </a:extLst>
              </p:cNvPr>
              <p:cNvGraphicFramePr>
                <a:graphicFrameLocks noGrp="1" noChangeAspect="1"/>
              </p:cNvGraphicFramePr>
              <p:nvPr>
                <p:ph sz="half" idx="2"/>
                <p:extLst>
                  <p:ext uri="{D42A27DB-BD31-4B8C-83A1-F6EECF244321}">
                    <p14:modId xmlns:p14="http://schemas.microsoft.com/office/powerpoint/2010/main" val="1786610767"/>
                  </p:ext>
                </p:extLst>
              </p:nvPr>
            </p:nvGraphicFramePr>
            <p:xfrm>
              <a:off x="1" y="2505075"/>
              <a:ext cx="4421392" cy="3684588"/>
            </p:xfrm>
            <a:graphic>
              <a:graphicData uri="http://schemas.microsoft.com/office/drawing/2017/model3d">
                <am3d:model3d r:embed="rId2">
                  <am3d:spPr>
                    <a:xfrm>
                      <a:off x="0" y="0"/>
                      <a:ext cx="4421392" cy="3684588"/>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m3d:postTrans dx="0" dy="0" dz="0"/>
                  </am3d:trans>
                  <am3d:raster rName="Office3DRenderer" rVer="16.0.8326">
                    <am3d:blip r:embed="rId3"/>
                  </am3d:raster>
                  <am3d:objViewport viewportSz="5404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Segnaposto contenuto 8" descr="1">
                <a:extLst>
                  <a:ext uri="{FF2B5EF4-FFF2-40B4-BE49-F238E27FC236}">
                    <a16:creationId xmlns:a16="http://schemas.microsoft.com/office/drawing/2014/main" id="{4E77756D-DC4C-8E4F-9584-8FEC1E485222}"/>
                  </a:ext>
                </a:extLst>
              </p:cNvPr>
              <p:cNvPicPr>
                <a:picLocks noGrp="1" noRot="1" noChangeAspect="1" noMove="1" noResize="1" noEditPoints="1" noAdjustHandles="1" noChangeArrowheads="1" noChangeShapeType="1" noCrop="1"/>
              </p:cNvPicPr>
              <p:nvPr/>
            </p:nvPicPr>
            <p:blipFill>
              <a:blip r:embed="rId3"/>
              <a:stretch>
                <a:fillRect/>
              </a:stretch>
            </p:blipFill>
            <p:spPr>
              <a:xfrm>
                <a:off x="1" y="2505075"/>
                <a:ext cx="4421392" cy="3684588"/>
              </a:xfrm>
              <a:prstGeom prst="rect">
                <a:avLst/>
              </a:prstGeom>
            </p:spPr>
          </p:pic>
        </mc:Fallback>
      </mc:AlternateContent>
      <p:sp>
        <p:nvSpPr>
          <p:cNvPr id="9" name="Segnaposto testo 8">
            <a:extLst>
              <a:ext uri="{FF2B5EF4-FFF2-40B4-BE49-F238E27FC236}">
                <a16:creationId xmlns:a16="http://schemas.microsoft.com/office/drawing/2014/main" id="{88955B75-4D5D-BD45-95AC-06B403F415B4}"/>
              </a:ext>
            </a:extLst>
          </p:cNvPr>
          <p:cNvSpPr>
            <a:spLocks noGrp="1"/>
          </p:cNvSpPr>
          <p:nvPr>
            <p:ph type="body" sz="quarter" idx="3"/>
          </p:nvPr>
        </p:nvSpPr>
        <p:spPr>
          <a:xfrm>
            <a:off x="4421393" y="1401097"/>
            <a:ext cx="7417515" cy="929148"/>
          </a:xfrm>
        </p:spPr>
        <p:txBody>
          <a:bodyPr>
            <a:normAutofit/>
          </a:bodyPr>
          <a:lstStyle/>
          <a:p>
            <a:pPr algn="ctr"/>
            <a:r>
              <a:rPr lang="it-IT" dirty="0">
                <a:solidFill>
                  <a:srgbClr val="FF0000"/>
                </a:solidFill>
              </a:rPr>
              <a:t>Surmodernità  </a:t>
            </a:r>
          </a:p>
          <a:p>
            <a:pPr algn="ctr"/>
            <a:r>
              <a:rPr lang="it-IT" dirty="0">
                <a:solidFill>
                  <a:srgbClr val="FF0000"/>
                </a:solidFill>
              </a:rPr>
              <a:t>(Marc Augé) </a:t>
            </a:r>
            <a:endParaRPr lang="it-IT" dirty="0"/>
          </a:p>
        </p:txBody>
      </p:sp>
      <p:sp>
        <p:nvSpPr>
          <p:cNvPr id="10" name="Segnaposto contenuto 9">
            <a:extLst>
              <a:ext uri="{FF2B5EF4-FFF2-40B4-BE49-F238E27FC236}">
                <a16:creationId xmlns:a16="http://schemas.microsoft.com/office/drawing/2014/main" id="{DF37E0E2-C55D-F448-A5A4-974150FAA3B1}"/>
              </a:ext>
            </a:extLst>
          </p:cNvPr>
          <p:cNvSpPr>
            <a:spLocks noGrp="1"/>
          </p:cNvSpPr>
          <p:nvPr>
            <p:ph sz="quarter" idx="4"/>
          </p:nvPr>
        </p:nvSpPr>
        <p:spPr>
          <a:xfrm>
            <a:off x="4421392" y="2505075"/>
            <a:ext cx="7417516" cy="3987800"/>
          </a:xfrm>
        </p:spPr>
        <p:txBody>
          <a:bodyPr>
            <a:normAutofit fontScale="85000" lnSpcReduction="20000"/>
          </a:bodyPr>
          <a:lstStyle/>
          <a:p>
            <a:pPr marL="0" indent="0">
              <a:lnSpc>
                <a:spcPct val="110000"/>
              </a:lnSpc>
              <a:buNone/>
            </a:pPr>
            <a:r>
              <a:rPr lang="it-IT" dirty="0"/>
              <a:t>La surmodernità, per Augé, è caratterizzata da tre tipologie di eccesso: tempo, spazio e individualità. La prima (l’eccesso del tempo) è intesa come un accumulo ridondante di eventi nel presente, cosa che complica la nostra comprensione della storia; la seconda (l’eccesso dello spazio) è un accumulo eccedente di immagini e spazialità, che, in una sorta di ripiegamento, riducono il mondo a uno spazio strettamente individuale; la terza (l’eccesso dell’individualità) è la ridondanza delle coordinate personali, che porta alla necessità di elaborare da soli il nostro rapporto con la storia e il mondo.</a:t>
            </a:r>
          </a:p>
        </p:txBody>
      </p:sp>
    </p:spTree>
    <p:extLst>
      <p:ext uri="{BB962C8B-B14F-4D97-AF65-F5344CB8AC3E}">
        <p14:creationId xmlns:p14="http://schemas.microsoft.com/office/powerpoint/2010/main" val="354395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F968E36-8E8A-9E40-82F0-C8C5B77CCFAA}"/>
              </a:ext>
            </a:extLst>
          </p:cNvPr>
          <p:cNvSpPr>
            <a:spLocks noGrp="1"/>
          </p:cNvSpPr>
          <p:nvPr>
            <p:ph type="title"/>
          </p:nvPr>
        </p:nvSpPr>
        <p:spPr>
          <a:xfrm>
            <a:off x="839788" y="365126"/>
            <a:ext cx="10488014" cy="1035972"/>
          </a:xfrm>
        </p:spPr>
        <p:txBody>
          <a:bodyPr>
            <a:normAutofit fontScale="90000"/>
          </a:bodyPr>
          <a:lstStyle/>
          <a:p>
            <a:pPr algn="ctr"/>
            <a:br>
              <a:rPr lang="it-IT" sz="4800" b="1" dirty="0">
                <a:solidFill>
                  <a:srgbClr val="FF0000"/>
                </a:solidFill>
              </a:rPr>
            </a:br>
            <a:br>
              <a:rPr lang="it-IT" sz="4800" b="1" dirty="0">
                <a:solidFill>
                  <a:srgbClr val="FF0000"/>
                </a:solidFill>
              </a:rPr>
            </a:br>
            <a:r>
              <a:rPr lang="it-IT" sz="4800" b="1" i="1" dirty="0">
                <a:solidFill>
                  <a:schemeClr val="accent1"/>
                </a:solidFill>
                <a:latin typeface="Times New Roman" panose="02020603050405020304" pitchFamily="18" charset="0"/>
                <a:cs typeface="Times New Roman" panose="02020603050405020304" pitchFamily="18" charset="0"/>
              </a:rPr>
              <a:t>Cross the </a:t>
            </a:r>
            <a:r>
              <a:rPr lang="it-IT" sz="4800" b="1" i="1" dirty="0" err="1">
                <a:solidFill>
                  <a:schemeClr val="accent1"/>
                </a:solidFill>
                <a:latin typeface="Times New Roman" panose="02020603050405020304" pitchFamily="18" charset="0"/>
                <a:cs typeface="Times New Roman" panose="02020603050405020304" pitchFamily="18" charset="0"/>
              </a:rPr>
              <a:t>border</a:t>
            </a:r>
            <a:r>
              <a:rPr lang="it-IT" sz="4800" b="1" i="1" dirty="0">
                <a:solidFill>
                  <a:schemeClr val="accent1"/>
                </a:solidFill>
                <a:latin typeface="Times New Roman" panose="02020603050405020304" pitchFamily="18" charset="0"/>
                <a:cs typeface="Times New Roman" panose="02020603050405020304" pitchFamily="18" charset="0"/>
              </a:rPr>
              <a:t>, Close the gap</a:t>
            </a:r>
            <a:r>
              <a:rPr lang="it-IT" sz="4800" i="1" dirty="0">
                <a:solidFill>
                  <a:schemeClr val="accent1"/>
                </a:solidFill>
                <a:latin typeface="Times New Roman" panose="02020603050405020304" pitchFamily="18" charset="0"/>
                <a:cs typeface="Times New Roman" panose="02020603050405020304" pitchFamily="18" charset="0"/>
              </a:rPr>
              <a:t>…</a:t>
            </a:r>
            <a:br>
              <a:rPr lang="it-IT" sz="4800" dirty="0"/>
            </a:br>
            <a:br>
              <a:rPr lang="it-IT" sz="4800" dirty="0"/>
            </a:br>
            <a:endParaRPr lang="it-IT" sz="4800" b="1" dirty="0">
              <a:solidFill>
                <a:srgbClr val="FF0000"/>
              </a:solidFill>
            </a:endParaRPr>
          </a:p>
        </p:txBody>
      </p:sp>
      <p:sp>
        <p:nvSpPr>
          <p:cNvPr id="8" name="Segnaposto testo 7">
            <a:extLst>
              <a:ext uri="{FF2B5EF4-FFF2-40B4-BE49-F238E27FC236}">
                <a16:creationId xmlns:a16="http://schemas.microsoft.com/office/drawing/2014/main" id="{2EDC493C-340B-A34B-8F54-E4584DB8D0C8}"/>
              </a:ext>
            </a:extLst>
          </p:cNvPr>
          <p:cNvSpPr>
            <a:spLocks noGrp="1"/>
          </p:cNvSpPr>
          <p:nvPr>
            <p:ph type="body" idx="1"/>
          </p:nvPr>
        </p:nvSpPr>
        <p:spPr>
          <a:xfrm>
            <a:off x="0" y="1401097"/>
            <a:ext cx="4421392" cy="929148"/>
          </a:xfrm>
        </p:spPr>
        <p:txBody>
          <a:bodyPr>
            <a:normAutofit/>
          </a:bodyPr>
          <a:lstStyle/>
          <a:p>
            <a:pPr algn="ctr"/>
            <a:r>
              <a:rPr lang="it-IT" u="sng" dirty="0">
                <a:solidFill>
                  <a:schemeClr val="accent1"/>
                </a:solidFill>
              </a:rPr>
              <a:t>Seconda fase del </a:t>
            </a:r>
          </a:p>
          <a:p>
            <a:pPr algn="ctr"/>
            <a:r>
              <a:rPr lang="it-IT" u="sng" dirty="0">
                <a:solidFill>
                  <a:schemeClr val="accent1"/>
                </a:solidFill>
              </a:rPr>
              <a:t>Postmodernismo</a:t>
            </a:r>
            <a:endParaRPr lang="it-IT" dirty="0">
              <a:solidFill>
                <a:schemeClr val="accent1"/>
              </a:solidFill>
            </a:endParaRPr>
          </a:p>
        </p:txBody>
      </p:sp>
      <p:sp>
        <p:nvSpPr>
          <p:cNvPr id="9" name="Segnaposto testo 8">
            <a:extLst>
              <a:ext uri="{FF2B5EF4-FFF2-40B4-BE49-F238E27FC236}">
                <a16:creationId xmlns:a16="http://schemas.microsoft.com/office/drawing/2014/main" id="{88955B75-4D5D-BD45-95AC-06B403F415B4}"/>
              </a:ext>
            </a:extLst>
          </p:cNvPr>
          <p:cNvSpPr>
            <a:spLocks noGrp="1"/>
          </p:cNvSpPr>
          <p:nvPr>
            <p:ph type="body" sz="quarter" idx="3"/>
          </p:nvPr>
        </p:nvSpPr>
        <p:spPr>
          <a:xfrm>
            <a:off x="4421393" y="1401097"/>
            <a:ext cx="7417515" cy="492249"/>
          </a:xfrm>
        </p:spPr>
        <p:txBody>
          <a:bodyPr>
            <a:normAutofit/>
          </a:bodyPr>
          <a:lstStyle/>
          <a:p>
            <a:pPr algn="ctr"/>
            <a:r>
              <a:rPr lang="it-IT" dirty="0">
                <a:solidFill>
                  <a:schemeClr val="accent1"/>
                </a:solidFill>
              </a:rPr>
              <a:t>(Leslie </a:t>
            </a:r>
            <a:r>
              <a:rPr lang="it-IT" dirty="0" err="1">
                <a:solidFill>
                  <a:schemeClr val="accent1"/>
                </a:solidFill>
              </a:rPr>
              <a:t>Fiedler</a:t>
            </a:r>
            <a:r>
              <a:rPr lang="it-IT" dirty="0">
                <a:solidFill>
                  <a:schemeClr val="accent1"/>
                </a:solidFill>
              </a:rPr>
              <a:t>, Luigi Cazzato) </a:t>
            </a:r>
          </a:p>
        </p:txBody>
      </p:sp>
      <p:sp>
        <p:nvSpPr>
          <p:cNvPr id="10" name="Segnaposto contenuto 9">
            <a:extLst>
              <a:ext uri="{FF2B5EF4-FFF2-40B4-BE49-F238E27FC236}">
                <a16:creationId xmlns:a16="http://schemas.microsoft.com/office/drawing/2014/main" id="{DF37E0E2-C55D-F448-A5A4-974150FAA3B1}"/>
              </a:ext>
            </a:extLst>
          </p:cNvPr>
          <p:cNvSpPr>
            <a:spLocks noGrp="1"/>
          </p:cNvSpPr>
          <p:nvPr>
            <p:ph sz="quarter" idx="4"/>
          </p:nvPr>
        </p:nvSpPr>
        <p:spPr>
          <a:xfrm>
            <a:off x="4421392" y="2330246"/>
            <a:ext cx="7417516" cy="4527754"/>
          </a:xfrm>
        </p:spPr>
        <p:txBody>
          <a:bodyPr>
            <a:normAutofit fontScale="77500" lnSpcReduction="20000"/>
          </a:bodyPr>
          <a:lstStyle/>
          <a:p>
            <a:pPr marL="0" indent="0">
              <a:lnSpc>
                <a:spcPct val="120000"/>
              </a:lnSpc>
              <a:buNone/>
            </a:pPr>
            <a:r>
              <a:rPr lang="it-IT" dirty="0"/>
              <a:t>Le dinamiche del postmodernismo iniziano il recupero dei generi e l’estetica della contaminazione e dell’ibridazione, favorendo il ritorno verso narrazioni dall’intreccio solido e accattivante, per ritrovare e riscoprire, come afferma Luigi Cazzato, quanto «[era] rimasto sepolto sotto il moderno». Egli conia inoltre la felice espressione di “romanzo di recupero”: «Pertanto, il </a:t>
            </a:r>
            <a:r>
              <a:rPr lang="it-IT" i="1" dirty="0"/>
              <a:t>romanzo di recupero</a:t>
            </a:r>
            <a:r>
              <a:rPr lang="it-IT" dirty="0"/>
              <a:t> si contraddistingue sia per il ritorno ai generi e alle tecniche narrative di un passato rifiutato (gotico, storico, avventura, favola, fiaba...), sia per quello ai generi e alle tecniche narrative di un presente, o passato prossimo, emarginato (rosa, giallo, thriller, spionistico, fantascienza, fantasy, western, porno...)»</a:t>
            </a:r>
          </a:p>
        </p:txBody>
      </p:sp>
      <mc:AlternateContent xmlns:mc="http://schemas.openxmlformats.org/markup-compatibility/2006">
        <mc:Choice xmlns:am3d="http://schemas.microsoft.com/office/drawing/2017/model3d" Requires="am3d">
          <p:graphicFrame>
            <p:nvGraphicFramePr>
              <p:cNvPr id="11" name="Segnaposto contenuto 6" descr="2">
                <a:extLst>
                  <a:ext uri="{FF2B5EF4-FFF2-40B4-BE49-F238E27FC236}">
                    <a16:creationId xmlns:a16="http://schemas.microsoft.com/office/drawing/2014/main" id="{BB0BB5D6-F053-744C-B31B-EDE6F0D07C2A}"/>
                  </a:ext>
                </a:extLst>
              </p:cNvPr>
              <p:cNvGraphicFramePr>
                <a:graphicFrameLocks noGrp="1"/>
              </p:cNvGraphicFramePr>
              <p:nvPr>
                <p:ph sz="half" idx="2"/>
                <p:extLst>
                  <p:ext uri="{D42A27DB-BD31-4B8C-83A1-F6EECF244321}">
                    <p14:modId xmlns:p14="http://schemas.microsoft.com/office/powerpoint/2010/main" val="2187385280"/>
                  </p:ext>
                </p:extLst>
              </p:nvPr>
            </p:nvGraphicFramePr>
            <p:xfrm>
              <a:off x="0" y="2505075"/>
              <a:ext cx="4421392" cy="3684588"/>
            </p:xfrm>
            <a:graphic>
              <a:graphicData uri="http://schemas.microsoft.com/office/drawing/2017/model3d">
                <am3d:model3d r:embed="rId2">
                  <am3d:spPr>
                    <a:xfrm>
                      <a:off x="0" y="0"/>
                      <a:ext cx="4421392" cy="3684588"/>
                    </a:xfrm>
                    <a:prstGeom prst="rect">
                      <a:avLst/>
                    </a:prstGeom>
                  </am3d:spPr>
                  <am3d:camera>
                    <am3d:pos x="0" y="0" z="79883025"/>
                    <am3d:up dx="0" dy="36000000" dz="0"/>
                    <am3d:lookAt x="0" y="0" z="0"/>
                    <am3d:perspective fov="2700000"/>
                  </am3d:camera>
                  <am3d:trans>
                    <am3d:meterPerModelUnit n="6915056" d="1000000"/>
                    <am3d:preTrans dx="0" dy="-17468291" dz="0"/>
                    <am3d:scale>
                      <am3d:sx n="1000000" d="1000000"/>
                      <am3d:sy n="1000000" d="1000000"/>
                      <am3d:sz n="1000000" d="1000000"/>
                    </am3d:scale>
                    <am3d:rot/>
                    <am3d:postTrans dx="0" dy="0" dz="0"/>
                  </am3d:trans>
                  <am3d:raster rName="Office3DRenderer" rVer="16.0.8326">
                    <am3d:blip r:embed="rId3"/>
                  </am3d:raster>
                  <am3d:objViewport viewportSz="5404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Segnaposto contenuto 6" descr="2">
                <a:extLst>
                  <a:ext uri="{FF2B5EF4-FFF2-40B4-BE49-F238E27FC236}">
                    <a16:creationId xmlns:a16="http://schemas.microsoft.com/office/drawing/2014/main" id="{BB0BB5D6-F053-744C-B31B-EDE6F0D07C2A}"/>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05075"/>
                <a:ext cx="4421392" cy="3684588"/>
              </a:xfrm>
              <a:prstGeom prst="rect">
                <a:avLst/>
              </a:prstGeom>
            </p:spPr>
          </p:pic>
        </mc:Fallback>
      </mc:AlternateContent>
    </p:spTree>
    <p:extLst>
      <p:ext uri="{BB962C8B-B14F-4D97-AF65-F5344CB8AC3E}">
        <p14:creationId xmlns:p14="http://schemas.microsoft.com/office/powerpoint/2010/main" val="20695854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6944</TotalTime>
  <Words>2283</Words>
  <Application>Microsoft Macintosh PowerPoint</Application>
  <PresentationFormat>Widescreen</PresentationFormat>
  <Paragraphs>62</Paragraphs>
  <Slides>19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19</vt:i4>
      </vt:variant>
    </vt:vector>
  </HeadingPairs>
  <TitlesOfParts>
    <vt:vector size="24" baseType="lpstr">
      <vt:lpstr>Arial</vt:lpstr>
      <vt:lpstr>Calibri</vt:lpstr>
      <vt:lpstr>Times New Roman</vt:lpstr>
      <vt:lpstr>Times New Roman Regular</vt:lpstr>
      <vt:lpstr>Tema di Office</vt:lpstr>
      <vt:lpstr>Postmodernismo</vt:lpstr>
      <vt:lpstr>M. Lipoveckij, Russkij postmodernizm: očerki istoričeskoj poėtiki, Ekaterinburg, Ural'skij gosudarstvennyj pedagogičeskij universitet, 1997. </vt:lpstr>
      <vt:lpstr>https://adindex.ru/publication/gallery/2014/01/13/105597.phtml</vt:lpstr>
      <vt:lpstr>D. Fokkema, The Semiotics of Literary Postmodernism, in International Postmodernism: Theory and Practice, a cura di D. Fokkema e H. Bertens, John Benjamin’s Publ., Amsterdam — Philadelphia 1997, cit. in M. Lipoveckij, Paralogii. Transformacija (post)modernistskogo diskursa v kul’ture 1920−2000-ch godov, Moskva, NLO, 2008; trad. it a cura di M. Ghilarducci, Paralogie. Trasformazione del discorso (post)modernista nella cultura russa dagli anni Venti al Duemila, Milano, Roma, Aracne, 2014</vt:lpstr>
      <vt:lpstr>M. Lipoveckij, Paralogii. Transformacija (post)modernistskogo diskursa v kul’ture 1920−2000-ch godov, Moskva, NLO, 2008; trad. it a cura di M. Ghilarducci, Paralogie. Trasformazione del discorso (post)modernista nella cultura russa dagli anni Venti al Duemila, Milano, Roma, Aracne, 2014</vt:lpstr>
      <vt:lpstr>M. Lipovetsky, Explosive Compromises of Russian Postmodernism, in Postmodernism and Postcolonialism, a cura di S. Albertazzi e D. Possamai, Padova, Il Poligrafo, 2002.</vt:lpstr>
      <vt:lpstr>La prima fase del Postmodernismo che potremmo definire “eroica” per il suo carattere underground, si estende dalla fine degli anni ’60 alla fine degli anni ’80 e reca ancora la forte impronta modernista di un’arte comunque elitaria e sperimentale. A questo passato prossimo possono essere ricondotti molti degli autori già citati: i concettualisti come Dmitrij Prigov e Lev Rubinštejn, nonché altri come Venedikt Erofeev, Saša Sokolov, Vasilij Aksënov, Andrej Bitov, Viktor Erofeev, per fare solo alcuni nomi. </vt:lpstr>
      <vt:lpstr>  Surmodernismo  </vt:lpstr>
      <vt:lpstr>  Cross the border, Close the gap…  </vt:lpstr>
      <vt:lpstr>G. Petronio, Letteratura di massa. Letteratura di consumo. Guida storica e critica, Bari, Laterza, 1979</vt:lpstr>
      <vt:lpstr>Ju. Lotman, O soderžanii i strukture ponjatija “chudožestvennaja literatura”, in Id., O russkoj literature, Sankt-Peterburg, Iskusstvo-SPb, 1997</vt:lpstr>
      <vt:lpstr> E sempre Lotman dallo stesso testo: </vt:lpstr>
      <vt:lpstr> Cfr. G. C. Ferretti, La Fortuna letteraria, Ancona, Transeuropa, 1988. </vt:lpstr>
      <vt:lpstr>B. Dubin, Klassika, posle i rjadom. Sociologičeskie očerki o literature i kul’ture, Moskva, NLO, 2010</vt:lpstr>
      <vt:lpstr>Cfr. B. Menzel, Writing, Reading and Selling Literature in Russia 1986-2004, in Reading for Entertainment in Contemporary Russia: Post-soviet popular literature in historical perspective, a cura di S. Lovell e B. Menzel, München, Otto Sagner, 2005.</vt:lpstr>
      <vt:lpstr>B. Dubin, Slovo - Pis’mo – Literatura. Očerki po sociologii sovremennoj kul’tury, Novoe literaturnoe obozrenie, Moskva 2001.</vt:lpstr>
      <vt:lpstr>K. Razlogov, N. Zorkaja, Dobro i zlo massovoj kul’tury (tavola rotonda del 5.3.2003), &lt;http://www.pseudology.org/Psyhology/MassovayaKultura.htm&gt;</vt:lpstr>
      <vt:lpstr>S. Čuprinin, Zvonom ščita, «Znamja», n. 11, 2004, &lt;https://znamlit.ru/publication.php?id=2500 &gt;</vt:lpstr>
      <vt:lpstr>V. Židkov, K. Sokolov, Iskusstvo i obščestvo, Sankt-Peterburg, Aletejja, 2005.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Василий Аксенов и Евгения Гинзбург</dc:title>
  <dc:creator>Donatella Possamai</dc:creator>
  <cp:lastModifiedBy>Possamai Donatella</cp:lastModifiedBy>
  <cp:revision>148</cp:revision>
  <dcterms:created xsi:type="dcterms:W3CDTF">2019-03-20T10:33:35Z</dcterms:created>
  <dcterms:modified xsi:type="dcterms:W3CDTF">2021-10-26T09:33:40Z</dcterms:modified>
</cp:coreProperties>
</file>