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314" r:id="rId2"/>
    <p:sldId id="440" r:id="rId3"/>
    <p:sldId id="439" r:id="rId4"/>
    <p:sldId id="441" r:id="rId5"/>
    <p:sldId id="442" r:id="rId6"/>
    <p:sldId id="443" r:id="rId7"/>
    <p:sldId id="340" r:id="rId8"/>
    <p:sldId id="445" r:id="rId9"/>
    <p:sldId id="446" r:id="rId10"/>
    <p:sldId id="447" r:id="rId11"/>
    <p:sldId id="448" r:id="rId12"/>
    <p:sldId id="449" r:id="rId13"/>
    <p:sldId id="450" r:id="rId14"/>
    <p:sldId id="451" r:id="rId15"/>
    <p:sldId id="452" r:id="rId16"/>
    <p:sldId id="453" r:id="rId17"/>
    <p:sldId id="454" r:id="rId18"/>
    <p:sldId id="455" r:id="rId19"/>
    <p:sldId id="475" r:id="rId20"/>
    <p:sldId id="470" r:id="rId21"/>
    <p:sldId id="471" r:id="rId22"/>
    <p:sldId id="472" r:id="rId23"/>
    <p:sldId id="473" r:id="rId24"/>
    <p:sldId id="468" r:id="rId25"/>
    <p:sldId id="474" r:id="rId26"/>
    <p:sldId id="456" r:id="rId27"/>
  </p:sldIdLst>
  <p:sldSz cx="9144000" cy="6858000" type="screen4x3"/>
  <p:notesSz cx="6858000" cy="914400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00000"/>
    <a:srgbClr val="CC0099"/>
    <a:srgbClr val="663300"/>
    <a:srgbClr val="FF0000"/>
    <a:srgbClr val="FF9900"/>
    <a:srgbClr val="B3071B"/>
    <a:srgbClr val="006666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vertBarState="maximized">
    <p:restoredLeft sz="31838" autoAdjust="0"/>
    <p:restoredTop sz="94245" autoAdjust="0"/>
  </p:normalViewPr>
  <p:slideViewPr>
    <p:cSldViewPr>
      <p:cViewPr varScale="1">
        <p:scale>
          <a:sx n="84" d="100"/>
          <a:sy n="84" d="100"/>
        </p:scale>
        <p:origin x="96" y="4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ea typeface="+mn-ea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ea typeface="+mn-ea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noProof="0"/>
              <a:t>Fare clic per modificare gli stili del testo dello schema</a:t>
            </a:r>
          </a:p>
          <a:p>
            <a:pPr lvl="1"/>
            <a:r>
              <a:rPr lang="it-IT" noProof="0"/>
              <a:t>Secondo livello</a:t>
            </a:r>
          </a:p>
          <a:p>
            <a:pPr lvl="2"/>
            <a:r>
              <a:rPr lang="it-IT" noProof="0"/>
              <a:t>Terzo livello</a:t>
            </a:r>
          </a:p>
          <a:p>
            <a:pPr lvl="3"/>
            <a:r>
              <a:rPr lang="it-IT" noProof="0"/>
              <a:t>Quarto livello</a:t>
            </a:r>
          </a:p>
          <a:p>
            <a:pPr lvl="4"/>
            <a:r>
              <a:rPr lang="it-IT" noProof="0"/>
              <a:t>Quinto livello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ea typeface="+mn-ea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cs typeface="+mn-cs"/>
              </a:defRPr>
            </a:lvl1pPr>
          </a:lstStyle>
          <a:p>
            <a:pPr>
              <a:defRPr/>
            </a:pPr>
            <a:fld id="{CBD3AC85-C62C-9947-BD04-BC02280CDAFA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3460955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BD3AC85-C62C-9947-BD04-BC02280CDAFA}" type="slidenum">
              <a:rPr lang="it-IT" smtClean="0"/>
              <a:pPr>
                <a:defRPr/>
              </a:pPr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1083175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912887ED-245F-1B46-B495-EDB48E1DCE6A}" type="slidenum">
              <a:rPr lang="it-IT" sz="1200" b="0"/>
              <a:pPr eaLnBrk="1" hangingPunct="1"/>
              <a:t>16</a:t>
            </a:fld>
            <a:endParaRPr lang="it-IT" sz="1200" b="0"/>
          </a:p>
        </p:txBody>
      </p:sp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3233751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15F4A47-D512-AF48-828D-B5BC048B2C22}" type="slidenum">
              <a:rPr lang="it-IT" sz="1200" b="0"/>
              <a:pPr eaLnBrk="1" hangingPunct="1"/>
              <a:t>17</a:t>
            </a:fld>
            <a:endParaRPr lang="it-IT" sz="1200" b="0"/>
          </a:p>
        </p:txBody>
      </p:sp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9826243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912887ED-245F-1B46-B495-EDB48E1DCE6A}" type="slidenum">
              <a:rPr lang="it-IT" sz="1200" b="0"/>
              <a:pPr eaLnBrk="1" hangingPunct="1"/>
              <a:t>18</a:t>
            </a:fld>
            <a:endParaRPr lang="it-IT" sz="1200" b="0"/>
          </a:p>
        </p:txBody>
      </p:sp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0259387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15F4A47-D512-AF48-828D-B5BC048B2C22}" type="slidenum">
              <a:rPr lang="it-IT" sz="1200" b="0"/>
              <a:pPr eaLnBrk="1" hangingPunct="1"/>
              <a:t>19</a:t>
            </a:fld>
            <a:endParaRPr lang="it-IT" sz="1200" b="0"/>
          </a:p>
        </p:txBody>
      </p:sp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7829562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912887ED-245F-1B46-B495-EDB48E1DCE6A}" type="slidenum">
              <a:rPr lang="it-IT" sz="1200" b="0"/>
              <a:pPr eaLnBrk="1" hangingPunct="1"/>
              <a:t>20</a:t>
            </a:fld>
            <a:endParaRPr lang="it-IT" sz="1200" b="0"/>
          </a:p>
        </p:txBody>
      </p:sp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9533646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912887ED-245F-1B46-B495-EDB48E1DCE6A}" type="slidenum">
              <a:rPr lang="it-IT" sz="1200" b="0"/>
              <a:pPr eaLnBrk="1" hangingPunct="1"/>
              <a:t>21</a:t>
            </a:fld>
            <a:endParaRPr lang="it-IT" sz="1200" b="0"/>
          </a:p>
        </p:txBody>
      </p:sp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9235298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912887ED-245F-1B46-B495-EDB48E1DCE6A}" type="slidenum">
              <a:rPr lang="it-IT" sz="1200" b="0"/>
              <a:pPr eaLnBrk="1" hangingPunct="1"/>
              <a:t>22</a:t>
            </a:fld>
            <a:endParaRPr lang="it-IT" sz="1200" b="0"/>
          </a:p>
        </p:txBody>
      </p:sp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8601029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912887ED-245F-1B46-B495-EDB48E1DCE6A}" type="slidenum">
              <a:rPr lang="it-IT" sz="1200" b="0"/>
              <a:pPr eaLnBrk="1" hangingPunct="1"/>
              <a:t>23</a:t>
            </a:fld>
            <a:endParaRPr lang="it-IT" sz="1200" b="0"/>
          </a:p>
        </p:txBody>
      </p:sp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7816198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912887ED-245F-1B46-B495-EDB48E1DCE6A}" type="slidenum">
              <a:rPr lang="it-IT" sz="1200" b="0"/>
              <a:pPr eaLnBrk="1" hangingPunct="1"/>
              <a:t>25</a:t>
            </a:fld>
            <a:endParaRPr lang="it-IT" sz="1200" b="0"/>
          </a:p>
        </p:txBody>
      </p:sp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2163180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334FFB05-4DF9-5F48-94BD-0A67A2EC60B9}" type="slidenum">
              <a:rPr lang="it-IT" sz="1200" b="0"/>
              <a:pPr eaLnBrk="1" hangingPunct="1"/>
              <a:t>26</a:t>
            </a:fld>
            <a:endParaRPr lang="it-IT" sz="1200" b="0"/>
          </a:p>
        </p:txBody>
      </p:sp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3734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11E6800F-6AA5-1043-AF3A-C523736ACF5D}" type="slidenum">
              <a:rPr lang="it-IT" sz="1200" b="0"/>
              <a:pPr eaLnBrk="1" hangingPunct="1"/>
              <a:t>8</a:t>
            </a:fld>
            <a:endParaRPr lang="it-IT" sz="1200" b="0"/>
          </a:p>
        </p:txBody>
      </p:sp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072574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86037594-B835-E444-9ECC-56B7656B6A34}" type="slidenum">
              <a:rPr lang="it-IT" sz="1200" b="0"/>
              <a:pPr eaLnBrk="1" hangingPunct="1"/>
              <a:t>9</a:t>
            </a:fld>
            <a:endParaRPr lang="it-IT" sz="1200" b="0"/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466726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47C72FFC-8A95-6B4A-8993-07AD3F23B993}" type="slidenum">
              <a:rPr lang="it-IT" sz="1200" b="0"/>
              <a:pPr eaLnBrk="1" hangingPunct="1"/>
              <a:t>10</a:t>
            </a:fld>
            <a:endParaRPr lang="it-IT" sz="1200" b="0"/>
          </a:p>
        </p:txBody>
      </p:sp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054302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C5F640EB-18B5-0B43-BDFD-09A29A6164D0}" type="slidenum">
              <a:rPr lang="it-IT" sz="1200" b="0"/>
              <a:pPr eaLnBrk="1" hangingPunct="1"/>
              <a:t>11</a:t>
            </a:fld>
            <a:endParaRPr lang="it-IT" sz="1200" b="0"/>
          </a:p>
        </p:txBody>
      </p:sp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56644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912887ED-245F-1B46-B495-EDB48E1DCE6A}" type="slidenum">
              <a:rPr lang="it-IT" sz="1200" b="0"/>
              <a:pPr eaLnBrk="1" hangingPunct="1"/>
              <a:t>12</a:t>
            </a:fld>
            <a:endParaRPr lang="it-IT" sz="1200" b="0"/>
          </a:p>
        </p:txBody>
      </p:sp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280956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912887ED-245F-1B46-B495-EDB48E1DCE6A}" type="slidenum">
              <a:rPr lang="it-IT" sz="1200" b="0"/>
              <a:pPr eaLnBrk="1" hangingPunct="1"/>
              <a:t>13</a:t>
            </a:fld>
            <a:endParaRPr lang="it-IT" sz="1200" b="0"/>
          </a:p>
        </p:txBody>
      </p:sp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340700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912887ED-245F-1B46-B495-EDB48E1DCE6A}" type="slidenum">
              <a:rPr lang="it-IT" sz="1200" b="0"/>
              <a:pPr eaLnBrk="1" hangingPunct="1"/>
              <a:t>14</a:t>
            </a:fld>
            <a:endParaRPr lang="it-IT" sz="1200" b="0"/>
          </a:p>
        </p:txBody>
      </p:sp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179179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912887ED-245F-1B46-B495-EDB48E1DCE6A}" type="slidenum">
              <a:rPr lang="it-IT" sz="1200" b="0"/>
              <a:pPr eaLnBrk="1" hangingPunct="1"/>
              <a:t>15</a:t>
            </a:fld>
            <a:endParaRPr lang="it-IT" sz="1200" b="0"/>
          </a:p>
        </p:txBody>
      </p:sp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33449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935112-7376-7647-B10E-91F3F2AF5F68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476559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A34553-B6F2-B44C-899F-5C510BFC5CC4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372655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EB76CF-F1D2-4741-95CB-B31BD21CA4A5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580139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AD95EE-F50A-7144-911F-66A67A879812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401891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DBFB67-DFD1-9241-9A37-E77FC0AC709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253034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A05314-434D-2B43-BECB-36A38A5F56F7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581999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215859-2BD1-1B4D-828D-AEE476331C73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321984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1B6F44-AB91-6B4F-BF60-BF1ADD58003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637743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781FCC-77B8-334D-A1F6-FA699EB156B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08668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A9014-CE1C-EA4F-A604-01FE97BE03A7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1820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57DC8D-9350-C34F-AEF0-78AA8C16866C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395582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/>
              <a:t>Fare clic per modificare lo stile del titolo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ea typeface="+mn-ea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ea typeface="+mn-ea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cs typeface="+mn-cs"/>
              </a:defRPr>
            </a:lvl1pPr>
          </a:lstStyle>
          <a:p>
            <a:pPr>
              <a:defRPr/>
            </a:pPr>
            <a:fld id="{40DABCD4-C4DC-AB40-86B8-B259A31BD6F6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1" name="Rectangle 3"/>
          <p:cNvSpPr>
            <a:spLocks noChangeArrowheads="1"/>
          </p:cNvSpPr>
          <p:nvPr/>
        </p:nvSpPr>
        <p:spPr bwMode="auto">
          <a:xfrm>
            <a:off x="250825" y="20638"/>
            <a:ext cx="7772400" cy="305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it-IT" sz="6600">
              <a:solidFill>
                <a:schemeClr val="bg1"/>
              </a:solidFill>
            </a:endParaRPr>
          </a:p>
          <a:p>
            <a:pPr algn="ctr"/>
            <a:r>
              <a:rPr lang="it-IT" sz="6600">
                <a:solidFill>
                  <a:schemeClr val="bg1"/>
                </a:solidFill>
              </a:rPr>
              <a:t>Lauree magistrali</a:t>
            </a:r>
            <a:endParaRPr lang="it-IT" sz="4400">
              <a:solidFill>
                <a:schemeClr val="bg1"/>
              </a:solidFill>
            </a:endParaRPr>
          </a:p>
        </p:txBody>
      </p:sp>
      <p:sp>
        <p:nvSpPr>
          <p:cNvPr id="15363" name="CasellaDiTesto 1"/>
          <p:cNvSpPr txBox="1">
            <a:spLocks noChangeArrowheads="1"/>
          </p:cNvSpPr>
          <p:nvPr/>
        </p:nvSpPr>
        <p:spPr bwMode="auto">
          <a:xfrm>
            <a:off x="899592" y="2780928"/>
            <a:ext cx="6408712" cy="2646878"/>
          </a:xfrm>
          <a:prstGeom prst="rect">
            <a:avLst/>
          </a:prstGeom>
          <a:solidFill>
            <a:srgbClr val="B00000"/>
          </a:solidFill>
          <a:ln>
            <a:noFill/>
          </a:ln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defRPr/>
            </a:pPr>
            <a:r>
              <a:rPr lang="it-IT" sz="1660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1920</a:t>
            </a:r>
          </a:p>
        </p:txBody>
      </p:sp>
      <p:pic>
        <p:nvPicPr>
          <p:cNvPr id="6" name="Picture 3" descr="SigilloLogoLAST_WhiteOK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150" y="96838"/>
            <a:ext cx="2300288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5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5171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ChangeArrowheads="1"/>
          </p:cNvSpPr>
          <p:nvPr/>
        </p:nvSpPr>
        <p:spPr bwMode="auto">
          <a:xfrm>
            <a:off x="-96838" y="-100013"/>
            <a:ext cx="9251951" cy="1368426"/>
          </a:xfrm>
          <a:prstGeom prst="rect">
            <a:avLst/>
          </a:prstGeom>
          <a:solidFill>
            <a:srgbClr val="B3071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rIns="360000" anchor="ctr"/>
          <a:lstStyle/>
          <a:p>
            <a:pPr algn="r"/>
            <a:endParaRPr lang="it-IT" sz="2400">
              <a:solidFill>
                <a:schemeClr val="bg1"/>
              </a:solidFill>
            </a:endParaRPr>
          </a:p>
        </p:txBody>
      </p:sp>
      <p:pic>
        <p:nvPicPr>
          <p:cNvPr id="24578" name="Picture 3" descr="SigilloLogoLAST_WhiteOK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150" y="96838"/>
            <a:ext cx="2300288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79" name="Rectangle 4"/>
          <p:cNvSpPr>
            <a:spLocks noChangeArrowheads="1"/>
          </p:cNvSpPr>
          <p:nvPr/>
        </p:nvSpPr>
        <p:spPr bwMode="auto">
          <a:xfrm>
            <a:off x="179388" y="2301875"/>
            <a:ext cx="72009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endParaRPr lang="en-US" b="0"/>
          </a:p>
          <a:p>
            <a:endParaRPr lang="en-US" b="0"/>
          </a:p>
          <a:p>
            <a:endParaRPr lang="en-US" b="0"/>
          </a:p>
          <a:p>
            <a:endParaRPr lang="en-US" b="0"/>
          </a:p>
        </p:txBody>
      </p:sp>
      <p:sp>
        <p:nvSpPr>
          <p:cNvPr id="24580" name="Text Box 8"/>
          <p:cNvSpPr txBox="1">
            <a:spLocks noChangeArrowheads="1"/>
          </p:cNvSpPr>
          <p:nvPr/>
        </p:nvSpPr>
        <p:spPr bwMode="auto">
          <a:xfrm>
            <a:off x="6828356" y="188640"/>
            <a:ext cx="2282825" cy="892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endParaRPr lang="it-IT" sz="2800" b="0" dirty="0">
              <a:solidFill>
                <a:schemeClr val="bg1"/>
              </a:solidFill>
            </a:endParaRPr>
          </a:p>
          <a:p>
            <a:pPr algn="r" eaLnBrk="1" hangingPunct="1"/>
            <a:r>
              <a:rPr lang="it-IT" b="0" dirty="0">
                <a:solidFill>
                  <a:schemeClr val="bg1"/>
                </a:solidFill>
              </a:rPr>
              <a:t>LINGUISTICA </a:t>
            </a:r>
            <a:endParaRPr lang="it-IT" dirty="0">
              <a:solidFill>
                <a:schemeClr val="bg1"/>
              </a:solidFill>
            </a:endParaRPr>
          </a:p>
        </p:txBody>
      </p:sp>
      <p:sp>
        <p:nvSpPr>
          <p:cNvPr id="24581" name="CasellaDiTesto 3"/>
          <p:cNvSpPr txBox="1">
            <a:spLocks noChangeArrowheads="1"/>
          </p:cNvSpPr>
          <p:nvPr/>
        </p:nvSpPr>
        <p:spPr bwMode="auto">
          <a:xfrm>
            <a:off x="362717" y="1560877"/>
            <a:ext cx="8748464" cy="695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lnSpc>
                <a:spcPts val="3620"/>
              </a:lnSpc>
            </a:pPr>
            <a:r>
              <a:rPr lang="it-IT" sz="3200" dirty="0"/>
              <a:t>Oppure </a:t>
            </a:r>
            <a:r>
              <a:rPr lang="it-IT" sz="880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50</a:t>
            </a:r>
            <a:r>
              <a:rPr lang="it-IT" sz="4000" dirty="0"/>
              <a:t>cfu</a:t>
            </a:r>
            <a:r>
              <a:rPr lang="it-IT" sz="3200" dirty="0"/>
              <a:t> conseguiti nei settori di</a:t>
            </a:r>
            <a:endParaRPr lang="it-IT" sz="1800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560485" y="2060848"/>
            <a:ext cx="8352928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sz="2000" dirty="0">
              <a:solidFill>
                <a:srgbClr val="B00000"/>
              </a:solidFill>
            </a:endParaRPr>
          </a:p>
          <a:p>
            <a:r>
              <a:rPr lang="it-IT" sz="2400" dirty="0">
                <a:solidFill>
                  <a:srgbClr val="B00000"/>
                </a:solidFill>
              </a:rPr>
              <a:t>L-FIL-LET/01-15</a:t>
            </a:r>
            <a:endParaRPr lang="it-IT" sz="2400" dirty="0"/>
          </a:p>
          <a:p>
            <a:r>
              <a:rPr lang="it-IT" sz="2400" dirty="0">
                <a:solidFill>
                  <a:srgbClr val="B00000"/>
                </a:solidFill>
              </a:rPr>
              <a:t>L-LIN/01-21</a:t>
            </a:r>
          </a:p>
          <a:p>
            <a:r>
              <a:rPr lang="it-IT" sz="2400" dirty="0">
                <a:solidFill>
                  <a:srgbClr val="B00000"/>
                </a:solidFill>
              </a:rPr>
              <a:t>L-OR/21 </a:t>
            </a:r>
            <a:r>
              <a:rPr lang="it-IT" sz="2400" dirty="0"/>
              <a:t>letteratura o lingua cinese</a:t>
            </a:r>
          </a:p>
          <a:p>
            <a:r>
              <a:rPr lang="it-IT" sz="2400" dirty="0">
                <a:solidFill>
                  <a:srgbClr val="B00000"/>
                </a:solidFill>
              </a:rPr>
              <a:t>L-OR/18 </a:t>
            </a:r>
            <a:r>
              <a:rPr lang="it-IT" sz="2400" dirty="0"/>
              <a:t>letteratura e lingua sanscrita</a:t>
            </a:r>
          </a:p>
          <a:p>
            <a:r>
              <a:rPr lang="it-IT" sz="2400" dirty="0">
                <a:solidFill>
                  <a:srgbClr val="B00000"/>
                </a:solidFill>
              </a:rPr>
              <a:t>M-FIL/02</a:t>
            </a:r>
            <a:endParaRPr lang="it-IT" sz="2400" dirty="0"/>
          </a:p>
          <a:p>
            <a:r>
              <a:rPr lang="it-IT" sz="2400" dirty="0">
                <a:solidFill>
                  <a:srgbClr val="B00000"/>
                </a:solidFill>
              </a:rPr>
              <a:t>M-FIL/05</a:t>
            </a:r>
            <a:endParaRPr lang="it-IT" sz="2400" dirty="0"/>
          </a:p>
          <a:p>
            <a:endParaRPr lang="it-IT" sz="2800" dirty="0"/>
          </a:p>
          <a:p>
            <a:r>
              <a:rPr lang="it-IT" sz="2800" dirty="0"/>
              <a:t>in ogni caso lo studente deve aver conseguito almeno 15 </a:t>
            </a:r>
            <a:r>
              <a:rPr lang="it-IT" sz="2800" dirty="0" err="1"/>
              <a:t>cfu</a:t>
            </a:r>
            <a:r>
              <a:rPr lang="it-IT" sz="2800" dirty="0"/>
              <a:t> in </a:t>
            </a:r>
            <a:r>
              <a:rPr lang="it-IT" sz="2800" dirty="0">
                <a:solidFill>
                  <a:srgbClr val="B00000"/>
                </a:solidFill>
              </a:rPr>
              <a:t>L-LIN/01 </a:t>
            </a:r>
            <a:r>
              <a:rPr lang="it-IT" sz="2800" dirty="0"/>
              <a:t>Glottologia e linguistica </a:t>
            </a:r>
            <a:r>
              <a:rPr lang="it-IT" sz="2800" dirty="0">
                <a:solidFill>
                  <a:srgbClr val="000000"/>
                </a:solidFill>
              </a:rPr>
              <a:t>e/o </a:t>
            </a:r>
            <a:r>
              <a:rPr lang="it-IT" sz="2800" dirty="0">
                <a:solidFill>
                  <a:srgbClr val="B00000"/>
                </a:solidFill>
              </a:rPr>
              <a:t>L-FIL-LET/12</a:t>
            </a:r>
            <a:r>
              <a:rPr lang="it-IT" sz="2800" dirty="0">
                <a:solidFill>
                  <a:srgbClr val="000000"/>
                </a:solidFill>
              </a:rPr>
              <a:t> Linguistica Italiana</a:t>
            </a:r>
            <a:endParaRPr lang="it-IT" sz="2800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88205377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2"/>
          <p:cNvSpPr>
            <a:spLocks noChangeArrowheads="1"/>
          </p:cNvSpPr>
          <p:nvPr/>
        </p:nvSpPr>
        <p:spPr bwMode="auto">
          <a:xfrm>
            <a:off x="-96838" y="-100013"/>
            <a:ext cx="9251951" cy="1368426"/>
          </a:xfrm>
          <a:prstGeom prst="rect">
            <a:avLst/>
          </a:prstGeom>
          <a:solidFill>
            <a:srgbClr val="B3071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rIns="360000" anchor="ctr"/>
          <a:lstStyle/>
          <a:p>
            <a:pPr algn="r"/>
            <a:endParaRPr lang="it-IT" sz="2400">
              <a:solidFill>
                <a:schemeClr val="bg1"/>
              </a:solidFill>
            </a:endParaRPr>
          </a:p>
        </p:txBody>
      </p:sp>
      <p:pic>
        <p:nvPicPr>
          <p:cNvPr id="52226" name="Picture 3" descr="SigilloLogoLAST_WhiteOK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150" y="96838"/>
            <a:ext cx="2300288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2227" name="Rectangle 4"/>
          <p:cNvSpPr>
            <a:spLocks noChangeArrowheads="1"/>
          </p:cNvSpPr>
          <p:nvPr/>
        </p:nvSpPr>
        <p:spPr bwMode="auto">
          <a:xfrm>
            <a:off x="179388" y="2301875"/>
            <a:ext cx="72009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endParaRPr lang="en-US" b="0"/>
          </a:p>
          <a:p>
            <a:endParaRPr lang="en-US" b="0"/>
          </a:p>
          <a:p>
            <a:endParaRPr lang="en-US" b="0"/>
          </a:p>
          <a:p>
            <a:endParaRPr lang="en-US" b="0"/>
          </a:p>
        </p:txBody>
      </p:sp>
      <p:sp>
        <p:nvSpPr>
          <p:cNvPr id="52228" name="Text Box 8"/>
          <p:cNvSpPr txBox="1">
            <a:spLocks noChangeArrowheads="1"/>
          </p:cNvSpPr>
          <p:nvPr/>
        </p:nvSpPr>
        <p:spPr bwMode="auto">
          <a:xfrm>
            <a:off x="6156325" y="673532"/>
            <a:ext cx="266414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it-IT" sz="2800" b="0" dirty="0">
                <a:solidFill>
                  <a:schemeClr val="bg1"/>
                </a:solidFill>
              </a:rPr>
              <a:t>LINGUISTICA</a:t>
            </a:r>
            <a:endParaRPr lang="it-IT" sz="1400" dirty="0">
              <a:solidFill>
                <a:schemeClr val="bg1"/>
              </a:solidFill>
            </a:endParaRPr>
          </a:p>
        </p:txBody>
      </p:sp>
      <p:sp>
        <p:nvSpPr>
          <p:cNvPr id="52229" name="CasellaDiTesto 3"/>
          <p:cNvSpPr txBox="1">
            <a:spLocks noChangeArrowheads="1"/>
          </p:cNvSpPr>
          <p:nvPr/>
        </p:nvSpPr>
        <p:spPr bwMode="auto">
          <a:xfrm>
            <a:off x="395536" y="2596708"/>
            <a:ext cx="590550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it-IT" sz="4800" dirty="0"/>
              <a:t>Percorso formativo</a:t>
            </a:r>
          </a:p>
        </p:txBody>
      </p:sp>
      <p:sp>
        <p:nvSpPr>
          <p:cNvPr id="2" name="CasellaDiTesto 1"/>
          <p:cNvSpPr txBox="1"/>
          <p:nvPr/>
        </p:nvSpPr>
        <p:spPr>
          <a:xfrm>
            <a:off x="6183170" y="2041958"/>
            <a:ext cx="1825051" cy="36317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it-IT" sz="1150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19</a:t>
            </a:r>
          </a:p>
          <a:p>
            <a:pPr>
              <a:defRPr/>
            </a:pPr>
            <a:r>
              <a:rPr lang="it-IT" sz="1150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20</a:t>
            </a:r>
          </a:p>
        </p:txBody>
      </p:sp>
      <p:sp>
        <p:nvSpPr>
          <p:cNvPr id="52231" name="CasellaDiTesto 2"/>
          <p:cNvSpPr txBox="1">
            <a:spLocks noChangeArrowheads="1"/>
          </p:cNvSpPr>
          <p:nvPr/>
        </p:nvSpPr>
        <p:spPr bwMode="auto">
          <a:xfrm>
            <a:off x="1390555" y="3509625"/>
            <a:ext cx="432402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it-IT" sz="4800" dirty="0">
                <a:solidFill>
                  <a:srgbClr val="B3071B"/>
                </a:solidFill>
              </a:rPr>
              <a:t>insegnamenti</a:t>
            </a:r>
          </a:p>
          <a:p>
            <a:pPr algn="r" eaLnBrk="1" hangingPunct="1"/>
            <a:r>
              <a:rPr lang="it-IT" sz="4800" dirty="0">
                <a:solidFill>
                  <a:srgbClr val="B3071B"/>
                </a:solidFill>
              </a:rPr>
              <a:t>caratterizzanti</a:t>
            </a:r>
          </a:p>
        </p:txBody>
      </p:sp>
    </p:spTree>
    <p:extLst>
      <p:ext uri="{BB962C8B-B14F-4D97-AF65-F5344CB8AC3E}">
        <p14:creationId xmlns:p14="http://schemas.microsoft.com/office/powerpoint/2010/main" val="1672954665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2"/>
          <p:cNvSpPr>
            <a:spLocks noChangeArrowheads="1"/>
          </p:cNvSpPr>
          <p:nvPr/>
        </p:nvSpPr>
        <p:spPr bwMode="auto">
          <a:xfrm>
            <a:off x="-96838" y="-100013"/>
            <a:ext cx="9251951" cy="1368426"/>
          </a:xfrm>
          <a:prstGeom prst="rect">
            <a:avLst/>
          </a:prstGeom>
          <a:solidFill>
            <a:srgbClr val="B3071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rIns="360000" anchor="ctr"/>
          <a:lstStyle/>
          <a:p>
            <a:pPr algn="r"/>
            <a:endParaRPr lang="it-IT" sz="2400">
              <a:solidFill>
                <a:schemeClr val="bg1"/>
              </a:solidFill>
            </a:endParaRPr>
          </a:p>
        </p:txBody>
      </p:sp>
      <p:pic>
        <p:nvPicPr>
          <p:cNvPr id="54274" name="Picture 3" descr="SigilloLogoLAST_WhiteOK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150" y="96838"/>
            <a:ext cx="2300288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4275" name="Rectangle 4"/>
          <p:cNvSpPr>
            <a:spLocks noChangeArrowheads="1"/>
          </p:cNvSpPr>
          <p:nvPr/>
        </p:nvSpPr>
        <p:spPr bwMode="auto">
          <a:xfrm>
            <a:off x="179388" y="2301875"/>
            <a:ext cx="72009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endParaRPr lang="it-IT" sz="3600" dirty="0"/>
          </a:p>
          <a:p>
            <a:endParaRPr lang="en-US" b="0" dirty="0"/>
          </a:p>
          <a:p>
            <a:endParaRPr lang="en-US" b="0" dirty="0"/>
          </a:p>
        </p:txBody>
      </p:sp>
      <p:sp>
        <p:nvSpPr>
          <p:cNvPr id="54276" name="Text Box 8"/>
          <p:cNvSpPr txBox="1">
            <a:spLocks noChangeArrowheads="1"/>
          </p:cNvSpPr>
          <p:nvPr/>
        </p:nvSpPr>
        <p:spPr bwMode="auto">
          <a:xfrm>
            <a:off x="4932040" y="0"/>
            <a:ext cx="4083373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it-IT" sz="2800" b="0" dirty="0">
                <a:solidFill>
                  <a:schemeClr val="bg1"/>
                </a:solidFill>
              </a:rPr>
              <a:t>LINGUISTICA</a:t>
            </a:r>
            <a:r>
              <a:rPr lang="it-IT" sz="8800" dirty="0">
                <a:solidFill>
                  <a:schemeClr val="bg1"/>
                </a:solidFill>
              </a:rPr>
              <a:t>1-4</a:t>
            </a:r>
            <a:endParaRPr lang="it-IT" sz="1400" dirty="0">
              <a:solidFill>
                <a:schemeClr val="bg1"/>
              </a:solidFill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5824922" y="3179202"/>
            <a:ext cx="2808312" cy="18620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it-IT" sz="1150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6</a:t>
            </a:r>
            <a:r>
              <a:rPr lang="it-IT" sz="7200" dirty="0"/>
              <a:t> </a:t>
            </a:r>
            <a:r>
              <a:rPr lang="it-IT" sz="7200" dirty="0" err="1"/>
              <a:t>cfu</a:t>
            </a:r>
            <a:endParaRPr lang="it-IT" sz="7200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467544" y="1772816"/>
            <a:ext cx="5339122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3200" u="sng" dirty="0"/>
              <a:t>Quattro esami a scelta tra:</a:t>
            </a:r>
          </a:p>
        </p:txBody>
      </p:sp>
      <p:sp>
        <p:nvSpPr>
          <p:cNvPr id="4" name="CasellaDiTesto 3"/>
          <p:cNvSpPr txBox="1"/>
          <p:nvPr/>
        </p:nvSpPr>
        <p:spPr>
          <a:xfrm>
            <a:off x="827584" y="2490523"/>
            <a:ext cx="6696744" cy="36901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it-IT" sz="2000" dirty="0"/>
              <a:t>Fonetica e fonologia</a:t>
            </a:r>
            <a:r>
              <a:rPr lang="it-IT" sz="2000" dirty="0">
                <a:solidFill>
                  <a:srgbClr val="C00000"/>
                </a:solidFill>
              </a:rPr>
              <a:t> Laura Vanelli</a:t>
            </a:r>
          </a:p>
          <a:p>
            <a:pPr>
              <a:lnSpc>
                <a:spcPct val="200000"/>
              </a:lnSpc>
            </a:pPr>
            <a:r>
              <a:rPr lang="it-IT" sz="2000" dirty="0"/>
              <a:t>Morfologia </a:t>
            </a:r>
            <a:r>
              <a:rPr lang="it-IT" sz="2000" dirty="0">
                <a:solidFill>
                  <a:srgbClr val="B00000"/>
                </a:solidFill>
              </a:rPr>
              <a:t>Davide Bertocci</a:t>
            </a:r>
          </a:p>
          <a:p>
            <a:pPr>
              <a:lnSpc>
                <a:spcPct val="200000"/>
              </a:lnSpc>
            </a:pPr>
            <a:r>
              <a:rPr lang="it-IT" sz="2000" dirty="0" err="1"/>
              <a:t>Syntax</a:t>
            </a:r>
            <a:r>
              <a:rPr lang="it-IT" sz="2000" dirty="0"/>
              <a:t> </a:t>
            </a:r>
            <a:r>
              <a:rPr lang="it-IT" sz="2000" dirty="0">
                <a:solidFill>
                  <a:srgbClr val="C00000"/>
                </a:solidFill>
              </a:rPr>
              <a:t>Cecilia Poletto</a:t>
            </a:r>
          </a:p>
          <a:p>
            <a:pPr>
              <a:lnSpc>
                <a:spcPct val="200000"/>
              </a:lnSpc>
            </a:pPr>
            <a:r>
              <a:rPr lang="it-IT" sz="2000" dirty="0"/>
              <a:t>Pragmatica </a:t>
            </a:r>
            <a:r>
              <a:rPr lang="it-IT" sz="2000" dirty="0">
                <a:solidFill>
                  <a:srgbClr val="B00000"/>
                </a:solidFill>
              </a:rPr>
              <a:t>Sara Gesuato</a:t>
            </a:r>
          </a:p>
          <a:p>
            <a:pPr>
              <a:lnSpc>
                <a:spcPct val="200000"/>
              </a:lnSpc>
            </a:pPr>
            <a:r>
              <a:rPr lang="it-IT" sz="2000" dirty="0" err="1"/>
              <a:t>Semantics</a:t>
            </a:r>
            <a:r>
              <a:rPr lang="it-IT" sz="2000" dirty="0">
                <a:solidFill>
                  <a:srgbClr val="B00000"/>
                </a:solidFill>
              </a:rPr>
              <a:t> </a:t>
            </a:r>
            <a:r>
              <a:rPr lang="it-IT" sz="2000" dirty="0" err="1">
                <a:solidFill>
                  <a:srgbClr val="B00000"/>
                </a:solidFill>
              </a:rPr>
              <a:t>Pires</a:t>
            </a:r>
            <a:endParaRPr lang="it-IT" sz="2000" dirty="0">
              <a:solidFill>
                <a:srgbClr val="B00000"/>
              </a:solidFill>
            </a:endParaRPr>
          </a:p>
          <a:p>
            <a:pPr>
              <a:lnSpc>
                <a:spcPct val="200000"/>
              </a:lnSpc>
            </a:pPr>
            <a:r>
              <a:rPr lang="it-IT" sz="2000" dirty="0"/>
              <a:t>Linguistica storica </a:t>
            </a:r>
            <a:r>
              <a:rPr lang="it-IT" sz="2000" dirty="0">
                <a:solidFill>
                  <a:srgbClr val="C00000"/>
                </a:solidFill>
              </a:rPr>
              <a:t>Luca</a:t>
            </a:r>
            <a:r>
              <a:rPr lang="it-IT" sz="2000" dirty="0"/>
              <a:t> </a:t>
            </a:r>
            <a:r>
              <a:rPr lang="it-IT" sz="2000" dirty="0" err="1">
                <a:solidFill>
                  <a:srgbClr val="B00000"/>
                </a:solidFill>
              </a:rPr>
              <a:t>Rigobianco</a:t>
            </a:r>
            <a:endParaRPr lang="it-IT" sz="2000" dirty="0">
              <a:solidFill>
                <a:srgbClr val="B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9717453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2"/>
          <p:cNvSpPr>
            <a:spLocks noChangeArrowheads="1"/>
          </p:cNvSpPr>
          <p:nvPr/>
        </p:nvSpPr>
        <p:spPr bwMode="auto">
          <a:xfrm>
            <a:off x="-96838" y="-100013"/>
            <a:ext cx="9251951" cy="1368426"/>
          </a:xfrm>
          <a:prstGeom prst="rect">
            <a:avLst/>
          </a:prstGeom>
          <a:solidFill>
            <a:srgbClr val="B3071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rIns="360000" anchor="ctr"/>
          <a:lstStyle/>
          <a:p>
            <a:pPr algn="r"/>
            <a:endParaRPr lang="it-IT" sz="2400">
              <a:solidFill>
                <a:schemeClr val="bg1"/>
              </a:solidFill>
            </a:endParaRPr>
          </a:p>
        </p:txBody>
      </p:sp>
      <p:pic>
        <p:nvPicPr>
          <p:cNvPr id="54274" name="Picture 3" descr="SigilloLogoLAST_WhiteOK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150" y="96838"/>
            <a:ext cx="2300288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4275" name="Rectangle 4"/>
          <p:cNvSpPr>
            <a:spLocks noChangeArrowheads="1"/>
          </p:cNvSpPr>
          <p:nvPr/>
        </p:nvSpPr>
        <p:spPr bwMode="auto">
          <a:xfrm>
            <a:off x="179388" y="2301875"/>
            <a:ext cx="72009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endParaRPr lang="it-IT" sz="3600" dirty="0"/>
          </a:p>
          <a:p>
            <a:endParaRPr lang="en-US" b="0" dirty="0"/>
          </a:p>
          <a:p>
            <a:endParaRPr lang="en-US" b="0" dirty="0"/>
          </a:p>
        </p:txBody>
      </p:sp>
      <p:sp>
        <p:nvSpPr>
          <p:cNvPr id="54276" name="Text Box 8"/>
          <p:cNvSpPr txBox="1">
            <a:spLocks noChangeArrowheads="1"/>
          </p:cNvSpPr>
          <p:nvPr/>
        </p:nvSpPr>
        <p:spPr bwMode="auto">
          <a:xfrm>
            <a:off x="4932040" y="0"/>
            <a:ext cx="4083373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it-IT" sz="2800" b="0" dirty="0">
                <a:solidFill>
                  <a:schemeClr val="bg1"/>
                </a:solidFill>
              </a:rPr>
              <a:t>LINGUISTICA </a:t>
            </a:r>
            <a:r>
              <a:rPr lang="it-IT" sz="8800" dirty="0">
                <a:solidFill>
                  <a:schemeClr val="bg1"/>
                </a:solidFill>
              </a:rPr>
              <a:t>5</a:t>
            </a:r>
            <a:endParaRPr lang="it-IT" sz="1400" dirty="0">
              <a:solidFill>
                <a:schemeClr val="bg1"/>
              </a:solidFill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5407806" y="4995952"/>
            <a:ext cx="3131840" cy="18620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it-IT" sz="1150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9</a:t>
            </a:r>
            <a:r>
              <a:rPr lang="it-IT" sz="7200" dirty="0"/>
              <a:t> </a:t>
            </a:r>
            <a:r>
              <a:rPr lang="it-IT" sz="7200" dirty="0" err="1"/>
              <a:t>cfu</a:t>
            </a:r>
            <a:endParaRPr lang="it-IT" sz="7200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323528" y="1556792"/>
            <a:ext cx="4518585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3200" u="sng" dirty="0"/>
              <a:t>Un esame a scelta tra:</a:t>
            </a:r>
          </a:p>
        </p:txBody>
      </p:sp>
      <p:sp>
        <p:nvSpPr>
          <p:cNvPr id="4" name="CasellaDiTesto 3"/>
          <p:cNvSpPr txBox="1"/>
          <p:nvPr/>
        </p:nvSpPr>
        <p:spPr>
          <a:xfrm>
            <a:off x="524123" y="2019489"/>
            <a:ext cx="8619877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sz="2400" dirty="0"/>
          </a:p>
          <a:p>
            <a:r>
              <a:rPr lang="it-IT" sz="2400" dirty="0"/>
              <a:t>Storia della lingua italiana medievale e rinascimentale</a:t>
            </a:r>
          </a:p>
          <a:p>
            <a:r>
              <a:rPr lang="it-IT" sz="2400" dirty="0">
                <a:solidFill>
                  <a:srgbClr val="C00000"/>
                </a:solidFill>
              </a:rPr>
              <a:t>Luca Zuliani</a:t>
            </a:r>
          </a:p>
          <a:p>
            <a:r>
              <a:rPr lang="it-IT" sz="2400" dirty="0"/>
              <a:t>Storia della lingua italiana moderna e contemporanea</a:t>
            </a:r>
          </a:p>
          <a:p>
            <a:r>
              <a:rPr lang="it-IT" sz="2400" dirty="0">
                <a:solidFill>
                  <a:srgbClr val="B00000"/>
                </a:solidFill>
              </a:rPr>
              <a:t>Tobia Zanon</a:t>
            </a:r>
            <a:endParaRPr lang="it-IT" sz="2400" dirty="0"/>
          </a:p>
          <a:p>
            <a:pPr>
              <a:lnSpc>
                <a:spcPts val="3580"/>
              </a:lnSpc>
            </a:pPr>
            <a:r>
              <a:rPr lang="it-IT" sz="2400" dirty="0"/>
              <a:t>Dialettologia avanzato </a:t>
            </a:r>
            <a:r>
              <a:rPr lang="it-IT" sz="2400" dirty="0">
                <a:solidFill>
                  <a:srgbClr val="C00000"/>
                </a:solidFill>
              </a:rPr>
              <a:t>Jacopo </a:t>
            </a:r>
            <a:r>
              <a:rPr lang="it-IT" sz="2400" dirty="0" err="1">
                <a:solidFill>
                  <a:srgbClr val="B00000"/>
                </a:solidFill>
              </a:rPr>
              <a:t>Garzonio</a:t>
            </a:r>
            <a:endParaRPr lang="de-DE" sz="2400" dirty="0">
              <a:solidFill>
                <a:srgbClr val="FF0000"/>
              </a:solidFill>
            </a:endParaRPr>
          </a:p>
          <a:p>
            <a:pPr>
              <a:lnSpc>
                <a:spcPts val="3580"/>
              </a:lnSpc>
            </a:pPr>
            <a:r>
              <a:rPr lang="it-IT" sz="2400" dirty="0"/>
              <a:t>Language </a:t>
            </a:r>
            <a:r>
              <a:rPr lang="it-IT" sz="2400" dirty="0" err="1"/>
              <a:t>acquisition</a:t>
            </a:r>
            <a:r>
              <a:rPr lang="it-IT" sz="2400" dirty="0"/>
              <a:t> </a:t>
            </a:r>
            <a:r>
              <a:rPr lang="it-IT" sz="2400" dirty="0">
                <a:solidFill>
                  <a:srgbClr val="C00000"/>
                </a:solidFill>
              </a:rPr>
              <a:t>Emanuela</a:t>
            </a:r>
            <a:r>
              <a:rPr lang="it-IT" sz="2400" dirty="0"/>
              <a:t> </a:t>
            </a:r>
            <a:r>
              <a:rPr lang="it-IT" sz="2400" dirty="0" err="1">
                <a:solidFill>
                  <a:srgbClr val="C00000"/>
                </a:solidFill>
              </a:rPr>
              <a:t>Sanfelici</a:t>
            </a:r>
            <a:r>
              <a:rPr lang="it-IT" sz="2400" dirty="0">
                <a:solidFill>
                  <a:srgbClr val="C00000"/>
                </a:solidFill>
              </a:rPr>
              <a:t> </a:t>
            </a:r>
          </a:p>
          <a:p>
            <a:endParaRPr lang="it-IT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7006151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2"/>
          <p:cNvSpPr>
            <a:spLocks noChangeArrowheads="1"/>
          </p:cNvSpPr>
          <p:nvPr/>
        </p:nvSpPr>
        <p:spPr bwMode="auto">
          <a:xfrm>
            <a:off x="-96838" y="-100013"/>
            <a:ext cx="9251951" cy="1368426"/>
          </a:xfrm>
          <a:prstGeom prst="rect">
            <a:avLst/>
          </a:prstGeom>
          <a:solidFill>
            <a:srgbClr val="B3071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rIns="360000" anchor="ctr"/>
          <a:lstStyle/>
          <a:p>
            <a:pPr algn="r"/>
            <a:endParaRPr lang="it-IT" sz="2400">
              <a:solidFill>
                <a:schemeClr val="bg1"/>
              </a:solidFill>
            </a:endParaRPr>
          </a:p>
        </p:txBody>
      </p:sp>
      <p:pic>
        <p:nvPicPr>
          <p:cNvPr id="54274" name="Picture 3" descr="SigilloLogoLAST_WhiteOK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150" y="96838"/>
            <a:ext cx="2300288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4275" name="Rectangle 4"/>
          <p:cNvSpPr>
            <a:spLocks noChangeArrowheads="1"/>
          </p:cNvSpPr>
          <p:nvPr/>
        </p:nvSpPr>
        <p:spPr bwMode="auto">
          <a:xfrm>
            <a:off x="179388" y="2301875"/>
            <a:ext cx="72009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endParaRPr lang="it-IT" sz="3600" dirty="0"/>
          </a:p>
          <a:p>
            <a:endParaRPr lang="en-US" b="0" dirty="0"/>
          </a:p>
          <a:p>
            <a:endParaRPr lang="en-US" b="0" dirty="0"/>
          </a:p>
        </p:txBody>
      </p:sp>
      <p:sp>
        <p:nvSpPr>
          <p:cNvPr id="54276" name="Text Box 8"/>
          <p:cNvSpPr txBox="1">
            <a:spLocks noChangeArrowheads="1"/>
          </p:cNvSpPr>
          <p:nvPr/>
        </p:nvSpPr>
        <p:spPr bwMode="auto">
          <a:xfrm>
            <a:off x="4932040" y="0"/>
            <a:ext cx="4083373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it-IT" sz="2800" b="0" dirty="0">
                <a:solidFill>
                  <a:schemeClr val="bg1"/>
                </a:solidFill>
              </a:rPr>
              <a:t>LINGUISTICA </a:t>
            </a:r>
            <a:r>
              <a:rPr lang="it-IT" sz="8800" dirty="0">
                <a:solidFill>
                  <a:schemeClr val="bg1"/>
                </a:solidFill>
              </a:rPr>
              <a:t>6</a:t>
            </a:r>
            <a:endParaRPr lang="it-IT" sz="1400" dirty="0">
              <a:solidFill>
                <a:schemeClr val="bg1"/>
              </a:solidFill>
            </a:endParaRPr>
          </a:p>
        </p:txBody>
      </p:sp>
      <p:sp>
        <p:nvSpPr>
          <p:cNvPr id="2" name="CasellaDiTesto 1"/>
          <p:cNvSpPr txBox="1"/>
          <p:nvPr/>
        </p:nvSpPr>
        <p:spPr>
          <a:xfrm flipH="1">
            <a:off x="5404216" y="4623045"/>
            <a:ext cx="3139019" cy="18620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it-IT" sz="1150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6</a:t>
            </a:r>
            <a:r>
              <a:rPr lang="it-IT" sz="7200" dirty="0"/>
              <a:t> </a:t>
            </a:r>
            <a:r>
              <a:rPr lang="it-IT" sz="7200" dirty="0" err="1"/>
              <a:t>cfu</a:t>
            </a:r>
            <a:endParaRPr lang="it-IT" sz="7200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323528" y="1556792"/>
            <a:ext cx="4518585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3200" u="sng" dirty="0"/>
              <a:t>Un esame a scelta tra:</a:t>
            </a:r>
          </a:p>
        </p:txBody>
      </p:sp>
      <p:sp>
        <p:nvSpPr>
          <p:cNvPr id="4" name="CasellaDiTesto 3"/>
          <p:cNvSpPr txBox="1"/>
          <p:nvPr/>
        </p:nvSpPr>
        <p:spPr>
          <a:xfrm>
            <a:off x="467544" y="2267958"/>
            <a:ext cx="784887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it-IT" sz="2400" dirty="0"/>
              <a:t>Filologia germanica 2 	</a:t>
            </a:r>
            <a:r>
              <a:rPr lang="it-IT" sz="2400" dirty="0">
                <a:solidFill>
                  <a:srgbClr val="B00000"/>
                </a:solidFill>
              </a:rPr>
              <a:t>Meli</a:t>
            </a:r>
          </a:p>
          <a:p>
            <a:pPr>
              <a:lnSpc>
                <a:spcPct val="150000"/>
              </a:lnSpc>
            </a:pPr>
            <a:r>
              <a:rPr lang="it-IT" sz="2400" dirty="0"/>
              <a:t>Filosofia del linguaggio </a:t>
            </a:r>
            <a:r>
              <a:rPr lang="it-IT" sz="2400" dirty="0" err="1"/>
              <a:t>av</a:t>
            </a:r>
            <a:r>
              <a:rPr lang="it-IT" sz="2400" dirty="0"/>
              <a:t>. </a:t>
            </a:r>
            <a:r>
              <a:rPr lang="it-IT" sz="2400" dirty="0">
                <a:solidFill>
                  <a:srgbClr val="C00000"/>
                </a:solidFill>
              </a:rPr>
              <a:t>Carrara</a:t>
            </a:r>
          </a:p>
          <a:p>
            <a:pPr>
              <a:lnSpc>
                <a:spcPct val="150000"/>
              </a:lnSpc>
            </a:pPr>
            <a:r>
              <a:rPr lang="it-IT" sz="2400" dirty="0"/>
              <a:t>Metodi linguistici di analisi dei testi </a:t>
            </a:r>
            <a:r>
              <a:rPr lang="it-IT" sz="2400" dirty="0" err="1">
                <a:solidFill>
                  <a:srgbClr val="C00000"/>
                </a:solidFill>
              </a:rPr>
              <a:t>Cortelazzo</a:t>
            </a:r>
            <a:endParaRPr lang="it-IT" sz="2400" dirty="0">
              <a:solidFill>
                <a:srgbClr val="C00000"/>
              </a:solidFill>
            </a:endParaRPr>
          </a:p>
          <a:p>
            <a:pPr>
              <a:lnSpc>
                <a:spcPct val="150000"/>
              </a:lnSpc>
            </a:pPr>
            <a:r>
              <a:rPr lang="it-IT" sz="2400" dirty="0"/>
              <a:t>Glottodidattica (FIT)		</a:t>
            </a:r>
            <a:r>
              <a:rPr lang="it-IT" sz="2400" dirty="0">
                <a:solidFill>
                  <a:srgbClr val="B00000"/>
                </a:solidFill>
              </a:rPr>
              <a:t>Matteo </a:t>
            </a:r>
            <a:r>
              <a:rPr lang="it-IT" sz="2400" dirty="0" err="1">
                <a:solidFill>
                  <a:srgbClr val="B00000"/>
                </a:solidFill>
              </a:rPr>
              <a:t>Santipolo</a:t>
            </a:r>
            <a:endParaRPr lang="it-IT" sz="2400" dirty="0">
              <a:solidFill>
                <a:srgbClr val="B00000"/>
              </a:solidFill>
            </a:endParaRPr>
          </a:p>
          <a:p>
            <a:pPr>
              <a:lnSpc>
                <a:spcPct val="150000"/>
              </a:lnSpc>
            </a:pPr>
            <a:r>
              <a:rPr lang="de-DE" sz="2400" dirty="0"/>
              <a:t>Didattica </a:t>
            </a:r>
            <a:r>
              <a:rPr lang="de-DE" sz="2400" dirty="0" err="1"/>
              <a:t>dell‘italiano</a:t>
            </a:r>
            <a:r>
              <a:rPr lang="de-DE" sz="2400" dirty="0"/>
              <a:t> (FIT)</a:t>
            </a:r>
            <a:r>
              <a:rPr lang="de-DE" sz="2400" dirty="0">
                <a:solidFill>
                  <a:srgbClr val="B00000"/>
                </a:solidFill>
              </a:rPr>
              <a:t>	</a:t>
            </a:r>
            <a:r>
              <a:rPr lang="de-DE" sz="2400" dirty="0" err="1">
                <a:solidFill>
                  <a:srgbClr val="B00000"/>
                </a:solidFill>
              </a:rPr>
              <a:t>Duso</a:t>
            </a:r>
            <a:endParaRPr lang="de-DE" sz="2400" dirty="0">
              <a:solidFill>
                <a:srgbClr val="B00000"/>
              </a:solidFill>
            </a:endParaRPr>
          </a:p>
          <a:p>
            <a:pPr>
              <a:lnSpc>
                <a:spcPct val="150000"/>
              </a:lnSpc>
            </a:pPr>
            <a:endParaRPr lang="it-IT" sz="2400" dirty="0">
              <a:solidFill>
                <a:srgbClr val="B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5659456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2"/>
          <p:cNvSpPr>
            <a:spLocks noChangeArrowheads="1"/>
          </p:cNvSpPr>
          <p:nvPr/>
        </p:nvSpPr>
        <p:spPr bwMode="auto">
          <a:xfrm>
            <a:off x="-96838" y="-100013"/>
            <a:ext cx="9251951" cy="1368426"/>
          </a:xfrm>
          <a:prstGeom prst="rect">
            <a:avLst/>
          </a:prstGeom>
          <a:solidFill>
            <a:srgbClr val="B3071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rIns="360000" anchor="ctr"/>
          <a:lstStyle/>
          <a:p>
            <a:pPr algn="r"/>
            <a:endParaRPr lang="it-IT" sz="2400">
              <a:solidFill>
                <a:schemeClr val="bg1"/>
              </a:solidFill>
            </a:endParaRPr>
          </a:p>
        </p:txBody>
      </p:sp>
      <p:pic>
        <p:nvPicPr>
          <p:cNvPr id="54274" name="Picture 3" descr="SigilloLogoLAST_WhiteOK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150" y="96838"/>
            <a:ext cx="2300288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4275" name="Rectangle 4"/>
          <p:cNvSpPr>
            <a:spLocks noChangeArrowheads="1"/>
          </p:cNvSpPr>
          <p:nvPr/>
        </p:nvSpPr>
        <p:spPr bwMode="auto">
          <a:xfrm>
            <a:off x="179388" y="2301875"/>
            <a:ext cx="72009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endParaRPr lang="it-IT" sz="3600" dirty="0"/>
          </a:p>
          <a:p>
            <a:endParaRPr lang="en-US" b="0" dirty="0"/>
          </a:p>
          <a:p>
            <a:endParaRPr lang="en-US" b="0" dirty="0"/>
          </a:p>
        </p:txBody>
      </p:sp>
      <p:sp>
        <p:nvSpPr>
          <p:cNvPr id="54276" name="Text Box 8"/>
          <p:cNvSpPr txBox="1">
            <a:spLocks noChangeArrowheads="1"/>
          </p:cNvSpPr>
          <p:nvPr/>
        </p:nvSpPr>
        <p:spPr bwMode="auto">
          <a:xfrm>
            <a:off x="4932040" y="0"/>
            <a:ext cx="4083373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it-IT" sz="2800" b="0" dirty="0">
                <a:solidFill>
                  <a:schemeClr val="bg1"/>
                </a:solidFill>
              </a:rPr>
              <a:t>LINGUISTICA </a:t>
            </a:r>
            <a:r>
              <a:rPr lang="it-IT" sz="8800" dirty="0">
                <a:solidFill>
                  <a:schemeClr val="bg1"/>
                </a:solidFill>
              </a:rPr>
              <a:t>7</a:t>
            </a:r>
            <a:endParaRPr lang="it-IT" sz="1400" dirty="0">
              <a:solidFill>
                <a:schemeClr val="bg1"/>
              </a:solidFill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5529417" y="4369561"/>
            <a:ext cx="3701741" cy="186204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it-IT" sz="1150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9</a:t>
            </a:r>
            <a:r>
              <a:rPr lang="it-IT" sz="7200" dirty="0"/>
              <a:t> </a:t>
            </a:r>
            <a:r>
              <a:rPr lang="it-IT" sz="7200" dirty="0" err="1"/>
              <a:t>cfu</a:t>
            </a:r>
            <a:endParaRPr lang="it-IT" sz="7200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323528" y="1556792"/>
            <a:ext cx="4518585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3200" u="sng" dirty="0"/>
              <a:t>Un esame a scelta tra:</a:t>
            </a:r>
          </a:p>
        </p:txBody>
      </p:sp>
      <p:sp>
        <p:nvSpPr>
          <p:cNvPr id="4" name="CasellaDiTesto 3"/>
          <p:cNvSpPr txBox="1"/>
          <p:nvPr/>
        </p:nvSpPr>
        <p:spPr>
          <a:xfrm>
            <a:off x="323528" y="2302056"/>
            <a:ext cx="7601761" cy="41549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it-IT" sz="2400" dirty="0">
                <a:solidFill>
                  <a:srgbClr val="B00000"/>
                </a:solidFill>
              </a:rPr>
              <a:t>Lingua</a:t>
            </a:r>
            <a:r>
              <a:rPr lang="it-IT" sz="2400" dirty="0"/>
              <a:t> </a:t>
            </a:r>
            <a:r>
              <a:rPr lang="it-IT" sz="2400" dirty="0">
                <a:solidFill>
                  <a:srgbClr val="B00000"/>
                </a:solidFill>
              </a:rPr>
              <a:t>spagnola</a:t>
            </a:r>
            <a:r>
              <a:rPr lang="it-IT" sz="2400" dirty="0"/>
              <a:t>/francese/</a:t>
            </a:r>
            <a:r>
              <a:rPr lang="it-IT" sz="2400" dirty="0">
                <a:solidFill>
                  <a:srgbClr val="B00000"/>
                </a:solidFill>
              </a:rPr>
              <a:t>portoghese e brasiliana</a:t>
            </a:r>
            <a:r>
              <a:rPr lang="it-IT" sz="2400" dirty="0"/>
              <a:t>/</a:t>
            </a:r>
          </a:p>
          <a:p>
            <a:pPr>
              <a:lnSpc>
                <a:spcPct val="200000"/>
              </a:lnSpc>
            </a:pPr>
            <a:r>
              <a:rPr lang="it-IT" sz="2400" dirty="0"/>
              <a:t>tedesca/</a:t>
            </a:r>
            <a:r>
              <a:rPr lang="it-IT" sz="2400" dirty="0">
                <a:solidFill>
                  <a:srgbClr val="B00000"/>
                </a:solidFill>
              </a:rPr>
              <a:t>romena</a:t>
            </a:r>
            <a:r>
              <a:rPr lang="it-IT" sz="2400" dirty="0"/>
              <a:t>/ungherese/</a:t>
            </a:r>
            <a:r>
              <a:rPr lang="it-IT" sz="2400" dirty="0">
                <a:solidFill>
                  <a:srgbClr val="C00000"/>
                </a:solidFill>
              </a:rPr>
              <a:t>russa</a:t>
            </a:r>
            <a:r>
              <a:rPr lang="it-IT" sz="2400" dirty="0"/>
              <a:t> </a:t>
            </a:r>
          </a:p>
          <a:p>
            <a:pPr>
              <a:lnSpc>
                <a:spcPct val="200000"/>
              </a:lnSpc>
            </a:pPr>
            <a:r>
              <a:rPr lang="it-IT" sz="2400" dirty="0"/>
              <a:t>Fonetica acustica dell’italiano e dell’inglese </a:t>
            </a:r>
          </a:p>
          <a:p>
            <a:pPr>
              <a:lnSpc>
                <a:spcPct val="200000"/>
              </a:lnSpc>
            </a:pPr>
            <a:r>
              <a:rPr lang="it-IT" sz="2400" dirty="0"/>
              <a:t>Lingua e letteratura sanscrita </a:t>
            </a:r>
            <a:endParaRPr lang="it-IT" sz="2400" dirty="0">
              <a:solidFill>
                <a:srgbClr val="B00000"/>
              </a:solidFill>
            </a:endParaRPr>
          </a:p>
          <a:p>
            <a:pPr>
              <a:lnSpc>
                <a:spcPct val="200000"/>
              </a:lnSpc>
            </a:pPr>
            <a:r>
              <a:rPr lang="it-IT" sz="2400" dirty="0">
                <a:solidFill>
                  <a:srgbClr val="B00000"/>
                </a:solidFill>
              </a:rPr>
              <a:t>Filologia romanza </a:t>
            </a:r>
            <a:r>
              <a:rPr lang="it-IT" sz="2400" dirty="0" err="1">
                <a:solidFill>
                  <a:srgbClr val="B00000"/>
                </a:solidFill>
              </a:rPr>
              <a:t>av</a:t>
            </a:r>
            <a:r>
              <a:rPr lang="it-IT" sz="2400" dirty="0">
                <a:solidFill>
                  <a:srgbClr val="B00000"/>
                </a:solidFill>
              </a:rPr>
              <a:t>.</a:t>
            </a:r>
            <a:endParaRPr lang="it-IT" sz="2400" dirty="0"/>
          </a:p>
          <a:p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2123342452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2"/>
          <p:cNvSpPr>
            <a:spLocks noChangeArrowheads="1"/>
          </p:cNvSpPr>
          <p:nvPr/>
        </p:nvSpPr>
        <p:spPr bwMode="auto">
          <a:xfrm>
            <a:off x="-96838" y="-100013"/>
            <a:ext cx="9251951" cy="1368426"/>
          </a:xfrm>
          <a:prstGeom prst="rect">
            <a:avLst/>
          </a:prstGeom>
          <a:solidFill>
            <a:srgbClr val="B3071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rIns="360000" anchor="ctr"/>
          <a:lstStyle/>
          <a:p>
            <a:pPr algn="r"/>
            <a:endParaRPr lang="it-IT" sz="2400">
              <a:solidFill>
                <a:schemeClr val="bg1"/>
              </a:solidFill>
            </a:endParaRPr>
          </a:p>
        </p:txBody>
      </p:sp>
      <p:pic>
        <p:nvPicPr>
          <p:cNvPr id="54274" name="Picture 3" descr="SigilloLogoLAST_WhiteOK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150" y="96838"/>
            <a:ext cx="2300288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4275" name="Rectangle 4"/>
          <p:cNvSpPr>
            <a:spLocks noChangeArrowheads="1"/>
          </p:cNvSpPr>
          <p:nvPr/>
        </p:nvSpPr>
        <p:spPr bwMode="auto">
          <a:xfrm>
            <a:off x="179388" y="2301875"/>
            <a:ext cx="72009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endParaRPr lang="it-IT" sz="3600" dirty="0"/>
          </a:p>
          <a:p>
            <a:endParaRPr lang="en-US" b="0" dirty="0"/>
          </a:p>
          <a:p>
            <a:endParaRPr lang="en-US" b="0" dirty="0"/>
          </a:p>
        </p:txBody>
      </p:sp>
      <p:sp>
        <p:nvSpPr>
          <p:cNvPr id="54276" name="Text Box 8"/>
          <p:cNvSpPr txBox="1">
            <a:spLocks noChangeArrowheads="1"/>
          </p:cNvSpPr>
          <p:nvPr/>
        </p:nvSpPr>
        <p:spPr bwMode="auto">
          <a:xfrm>
            <a:off x="5060627" y="29800"/>
            <a:ext cx="4083373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it-IT" sz="2800" b="0" dirty="0">
                <a:solidFill>
                  <a:schemeClr val="bg1"/>
                </a:solidFill>
              </a:rPr>
              <a:t>LINGUISTICA </a:t>
            </a:r>
            <a:r>
              <a:rPr lang="it-IT" sz="8800" dirty="0">
                <a:solidFill>
                  <a:schemeClr val="bg1"/>
                </a:solidFill>
              </a:rPr>
              <a:t>8</a:t>
            </a:r>
            <a:endParaRPr lang="it-IT" sz="1400" dirty="0">
              <a:solidFill>
                <a:schemeClr val="bg1"/>
              </a:solidFill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5874307" y="3795971"/>
            <a:ext cx="3269693" cy="18620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it-IT" sz="1150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6</a:t>
            </a:r>
            <a:r>
              <a:rPr lang="it-IT" sz="7200" dirty="0"/>
              <a:t> </a:t>
            </a:r>
            <a:r>
              <a:rPr lang="it-IT" sz="7200" dirty="0" err="1"/>
              <a:t>cfu</a:t>
            </a:r>
            <a:endParaRPr lang="it-IT" sz="7200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310257" y="1345873"/>
            <a:ext cx="451117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3200" u="sng" dirty="0"/>
              <a:t>Un esame a scelta tra:</a:t>
            </a:r>
          </a:p>
        </p:txBody>
      </p:sp>
      <p:sp>
        <p:nvSpPr>
          <p:cNvPr id="4" name="CasellaDiTesto 3"/>
          <p:cNvSpPr txBox="1"/>
          <p:nvPr/>
        </p:nvSpPr>
        <p:spPr>
          <a:xfrm>
            <a:off x="310257" y="2008108"/>
            <a:ext cx="8499443" cy="455509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5780"/>
              </a:lnSpc>
            </a:pPr>
            <a:r>
              <a:rPr lang="it-IT" sz="2400" dirty="0"/>
              <a:t>Psicologia del linguaggio </a:t>
            </a:r>
            <a:endParaRPr lang="it-IT" sz="2400" dirty="0">
              <a:solidFill>
                <a:srgbClr val="B00000"/>
              </a:solidFill>
            </a:endParaRPr>
          </a:p>
          <a:p>
            <a:pPr>
              <a:lnSpc>
                <a:spcPts val="5780"/>
              </a:lnSpc>
            </a:pPr>
            <a:r>
              <a:rPr lang="it-IT" sz="2400" dirty="0"/>
              <a:t>Psicologia sociale e dello sviluppo  (FIT) </a:t>
            </a:r>
            <a:r>
              <a:rPr lang="it-IT" sz="2400" dirty="0">
                <a:solidFill>
                  <a:srgbClr val="C00000"/>
                </a:solidFill>
              </a:rPr>
              <a:t>A. M. </a:t>
            </a:r>
            <a:r>
              <a:rPr lang="it-IT" sz="2400" dirty="0">
                <a:solidFill>
                  <a:srgbClr val="B00000"/>
                </a:solidFill>
              </a:rPr>
              <a:t>Manganelli</a:t>
            </a:r>
          </a:p>
          <a:p>
            <a:pPr>
              <a:lnSpc>
                <a:spcPts val="5780"/>
              </a:lnSpc>
            </a:pPr>
            <a:r>
              <a:rPr lang="it-IT" sz="2400" dirty="0"/>
              <a:t>Logica </a:t>
            </a:r>
            <a:r>
              <a:rPr lang="it-IT" sz="2400" dirty="0">
                <a:solidFill>
                  <a:srgbClr val="C00000"/>
                </a:solidFill>
              </a:rPr>
              <a:t>Massimiliano Carrara</a:t>
            </a:r>
          </a:p>
          <a:p>
            <a:pPr>
              <a:lnSpc>
                <a:spcPts val="5780"/>
              </a:lnSpc>
            </a:pPr>
            <a:r>
              <a:rPr lang="it-IT" sz="2400" dirty="0" err="1"/>
              <a:t>Logic</a:t>
            </a:r>
            <a:r>
              <a:rPr lang="it-IT" sz="2400" dirty="0">
                <a:solidFill>
                  <a:srgbClr val="B00000"/>
                </a:solidFill>
              </a:rPr>
              <a:t> G. M. </a:t>
            </a:r>
            <a:r>
              <a:rPr lang="it-IT" sz="2400" dirty="0" err="1">
                <a:solidFill>
                  <a:srgbClr val="B00000"/>
                </a:solidFill>
              </a:rPr>
              <a:t>Spolaore</a:t>
            </a:r>
            <a:endParaRPr lang="it-IT" sz="2400" dirty="0">
              <a:solidFill>
                <a:srgbClr val="B00000"/>
              </a:solidFill>
            </a:endParaRPr>
          </a:p>
          <a:p>
            <a:pPr>
              <a:lnSpc>
                <a:spcPts val="5780"/>
              </a:lnSpc>
            </a:pPr>
            <a:r>
              <a:rPr lang="it-IT" sz="2400" dirty="0"/>
              <a:t>Codicologia </a:t>
            </a:r>
            <a:r>
              <a:rPr lang="it-IT" sz="2400" dirty="0">
                <a:solidFill>
                  <a:srgbClr val="B00000"/>
                </a:solidFill>
              </a:rPr>
              <a:t>Nicoletta </a:t>
            </a:r>
            <a:r>
              <a:rPr lang="it-IT" sz="2400" dirty="0" err="1">
                <a:solidFill>
                  <a:srgbClr val="B00000"/>
                </a:solidFill>
              </a:rPr>
              <a:t>Giovè</a:t>
            </a:r>
            <a:endParaRPr lang="it-IT" sz="2400" dirty="0">
              <a:solidFill>
                <a:srgbClr val="B00000"/>
              </a:solidFill>
            </a:endParaRPr>
          </a:p>
          <a:p>
            <a:pPr>
              <a:lnSpc>
                <a:spcPts val="5780"/>
              </a:lnSpc>
            </a:pPr>
            <a:r>
              <a:rPr lang="it-IT" sz="2400" dirty="0"/>
              <a:t>Paleografia</a:t>
            </a:r>
            <a:r>
              <a:rPr lang="it-IT" sz="2400" dirty="0">
                <a:solidFill>
                  <a:srgbClr val="B00000"/>
                </a:solidFill>
              </a:rPr>
              <a:t> </a:t>
            </a:r>
            <a:r>
              <a:rPr lang="it-IT" sz="2400" dirty="0"/>
              <a:t>Latina </a:t>
            </a:r>
            <a:r>
              <a:rPr lang="it-IT" sz="2400" dirty="0" err="1"/>
              <a:t>av</a:t>
            </a:r>
            <a:r>
              <a:rPr lang="it-IT" sz="2400" dirty="0"/>
              <a:t> </a:t>
            </a:r>
            <a:r>
              <a:rPr lang="it-IT" sz="2400" dirty="0">
                <a:solidFill>
                  <a:srgbClr val="B00000"/>
                </a:solidFill>
              </a:rPr>
              <a:t>Nicoletta </a:t>
            </a:r>
            <a:r>
              <a:rPr lang="it-IT" sz="2400" dirty="0" err="1">
                <a:solidFill>
                  <a:srgbClr val="B00000"/>
                </a:solidFill>
              </a:rPr>
              <a:t>Giovè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1302593005"/>
      </p:ext>
    </p:extLst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2"/>
          <p:cNvSpPr>
            <a:spLocks noChangeArrowheads="1"/>
          </p:cNvSpPr>
          <p:nvPr/>
        </p:nvSpPr>
        <p:spPr bwMode="auto">
          <a:xfrm>
            <a:off x="-96838" y="-100013"/>
            <a:ext cx="9251951" cy="1368426"/>
          </a:xfrm>
          <a:prstGeom prst="rect">
            <a:avLst/>
          </a:prstGeom>
          <a:solidFill>
            <a:srgbClr val="B3071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rIns="360000" anchor="ctr"/>
          <a:lstStyle/>
          <a:p>
            <a:pPr algn="r"/>
            <a:r>
              <a:rPr lang="it-IT" sz="2400" b="0" dirty="0">
                <a:solidFill>
                  <a:schemeClr val="bg1"/>
                </a:solidFill>
              </a:rPr>
              <a:t>LINGUISTICA </a:t>
            </a:r>
            <a:r>
              <a:rPr lang="it-IT" sz="8000" dirty="0">
                <a:solidFill>
                  <a:schemeClr val="bg1"/>
                </a:solidFill>
              </a:rPr>
              <a:t>9-10</a:t>
            </a:r>
            <a:endParaRPr lang="it-IT" sz="1200" dirty="0">
              <a:solidFill>
                <a:schemeClr val="bg1"/>
              </a:solidFill>
            </a:endParaRPr>
          </a:p>
        </p:txBody>
      </p:sp>
      <p:pic>
        <p:nvPicPr>
          <p:cNvPr id="40962" name="Picture 3" descr="SigilloLogoLAST_WhiteOK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150" y="96838"/>
            <a:ext cx="2300288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63" name="Rectangle 4"/>
          <p:cNvSpPr>
            <a:spLocks noChangeArrowheads="1"/>
          </p:cNvSpPr>
          <p:nvPr/>
        </p:nvSpPr>
        <p:spPr bwMode="auto">
          <a:xfrm>
            <a:off x="179388" y="1484313"/>
            <a:ext cx="7200900" cy="270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endParaRPr lang="it-IT" sz="2400"/>
          </a:p>
          <a:p>
            <a:endParaRPr lang="it-IT" sz="2400"/>
          </a:p>
          <a:p>
            <a:endParaRPr lang="it-IT" sz="2400"/>
          </a:p>
          <a:p>
            <a:endParaRPr lang="it-IT" sz="2400"/>
          </a:p>
          <a:p>
            <a:endParaRPr lang="it-IT" sz="2400"/>
          </a:p>
          <a:p>
            <a:endParaRPr lang="it-IT" sz="3200"/>
          </a:p>
          <a:p>
            <a:endParaRPr lang="en-US" b="0"/>
          </a:p>
        </p:txBody>
      </p:sp>
      <p:sp>
        <p:nvSpPr>
          <p:cNvPr id="40964" name="CasellaDiTesto 1"/>
          <p:cNvSpPr txBox="1">
            <a:spLocks noChangeArrowheads="1"/>
          </p:cNvSpPr>
          <p:nvPr/>
        </p:nvSpPr>
        <p:spPr bwMode="auto">
          <a:xfrm>
            <a:off x="323850" y="1628775"/>
            <a:ext cx="8640763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it-IT" sz="6000" dirty="0">
                <a:solidFill>
                  <a:srgbClr val="B00000"/>
                </a:solidFill>
              </a:rPr>
              <a:t>Affini e integrative</a:t>
            </a:r>
          </a:p>
        </p:txBody>
      </p:sp>
      <p:sp>
        <p:nvSpPr>
          <p:cNvPr id="3" name="Rettangolo 2"/>
          <p:cNvSpPr/>
          <p:nvPr/>
        </p:nvSpPr>
        <p:spPr>
          <a:xfrm>
            <a:off x="395536" y="3212976"/>
            <a:ext cx="7848872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it-IT" sz="960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6 + 6 </a:t>
            </a:r>
            <a:r>
              <a:rPr lang="it-IT" sz="4800" dirty="0" err="1"/>
              <a:t>cfu</a:t>
            </a:r>
            <a:r>
              <a:rPr lang="it-IT" sz="4800" dirty="0"/>
              <a:t> a scelta tra:</a:t>
            </a:r>
          </a:p>
        </p:txBody>
      </p:sp>
    </p:spTree>
    <p:extLst>
      <p:ext uri="{BB962C8B-B14F-4D97-AF65-F5344CB8AC3E}">
        <p14:creationId xmlns:p14="http://schemas.microsoft.com/office/powerpoint/2010/main" val="1564356551"/>
      </p:ext>
    </p:extLst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2"/>
          <p:cNvSpPr>
            <a:spLocks noChangeArrowheads="1"/>
          </p:cNvSpPr>
          <p:nvPr/>
        </p:nvSpPr>
        <p:spPr bwMode="auto">
          <a:xfrm>
            <a:off x="-96838" y="-100013"/>
            <a:ext cx="9251951" cy="1368426"/>
          </a:xfrm>
          <a:prstGeom prst="rect">
            <a:avLst/>
          </a:prstGeom>
          <a:solidFill>
            <a:srgbClr val="B3071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rIns="360000" anchor="ctr"/>
          <a:lstStyle/>
          <a:p>
            <a:pPr algn="r"/>
            <a:endParaRPr lang="it-IT" sz="2400">
              <a:solidFill>
                <a:schemeClr val="bg1"/>
              </a:solidFill>
            </a:endParaRPr>
          </a:p>
        </p:txBody>
      </p:sp>
      <p:pic>
        <p:nvPicPr>
          <p:cNvPr id="54274" name="Picture 3" descr="SigilloLogoLAST_WhiteOK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150" y="96838"/>
            <a:ext cx="2300288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4275" name="Rectangle 4"/>
          <p:cNvSpPr>
            <a:spLocks noChangeArrowheads="1"/>
          </p:cNvSpPr>
          <p:nvPr/>
        </p:nvSpPr>
        <p:spPr bwMode="auto">
          <a:xfrm>
            <a:off x="179388" y="2301875"/>
            <a:ext cx="72009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endParaRPr lang="it-IT" sz="3600" dirty="0"/>
          </a:p>
          <a:p>
            <a:endParaRPr lang="en-US" b="0" dirty="0"/>
          </a:p>
          <a:p>
            <a:endParaRPr lang="en-US" b="0" dirty="0"/>
          </a:p>
        </p:txBody>
      </p:sp>
      <p:sp>
        <p:nvSpPr>
          <p:cNvPr id="54276" name="Text Box 8"/>
          <p:cNvSpPr txBox="1">
            <a:spLocks noChangeArrowheads="1"/>
          </p:cNvSpPr>
          <p:nvPr/>
        </p:nvSpPr>
        <p:spPr bwMode="auto">
          <a:xfrm>
            <a:off x="4139952" y="0"/>
            <a:ext cx="4875461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it-IT" sz="2800" b="0" dirty="0">
                <a:solidFill>
                  <a:schemeClr val="bg1"/>
                </a:solidFill>
              </a:rPr>
              <a:t>LINGUISTICA </a:t>
            </a:r>
            <a:r>
              <a:rPr lang="it-IT" sz="8800" dirty="0">
                <a:solidFill>
                  <a:schemeClr val="bg1"/>
                </a:solidFill>
              </a:rPr>
              <a:t>9-10</a:t>
            </a:r>
            <a:endParaRPr lang="it-IT" sz="1400" dirty="0">
              <a:solidFill>
                <a:schemeClr val="bg1"/>
              </a:solidFill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467544" y="1546563"/>
            <a:ext cx="9155113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it-IT" sz="2400" dirty="0"/>
              <a:t>Progettazione di siti web </a:t>
            </a:r>
            <a:r>
              <a:rPr lang="it-IT" sz="2400" dirty="0">
                <a:solidFill>
                  <a:srgbClr val="B00000"/>
                </a:solidFill>
              </a:rPr>
              <a:t>Maristella Agosti</a:t>
            </a:r>
            <a:endParaRPr lang="it-IT" sz="2400" dirty="0"/>
          </a:p>
          <a:p>
            <a:pPr>
              <a:lnSpc>
                <a:spcPct val="150000"/>
              </a:lnSpc>
            </a:pPr>
            <a:r>
              <a:rPr lang="it-IT" sz="2400" dirty="0"/>
              <a:t>Lingua e letteratura galega </a:t>
            </a:r>
            <a:r>
              <a:rPr lang="it-IT" sz="2400" dirty="0">
                <a:solidFill>
                  <a:srgbClr val="B00000"/>
                </a:solidFill>
              </a:rPr>
              <a:t>Rachele </a:t>
            </a:r>
            <a:r>
              <a:rPr lang="it-IT" sz="2400" dirty="0" err="1">
                <a:solidFill>
                  <a:srgbClr val="B00000"/>
                </a:solidFill>
              </a:rPr>
              <a:t>Fassanelli</a:t>
            </a:r>
            <a:endParaRPr lang="it-IT" sz="2400" dirty="0"/>
          </a:p>
          <a:p>
            <a:pPr>
              <a:lnSpc>
                <a:spcPct val="150000"/>
              </a:lnSpc>
            </a:pPr>
            <a:r>
              <a:rPr lang="it-IT" sz="2400" dirty="0"/>
              <a:t>Lingua e letteratura provenzale </a:t>
            </a:r>
            <a:r>
              <a:rPr lang="it-IT" sz="2400" dirty="0">
                <a:solidFill>
                  <a:srgbClr val="B00000"/>
                </a:solidFill>
              </a:rPr>
              <a:t>Giosue </a:t>
            </a:r>
            <a:r>
              <a:rPr lang="it-IT" sz="2400" dirty="0" err="1">
                <a:solidFill>
                  <a:srgbClr val="B00000"/>
                </a:solidFill>
              </a:rPr>
              <a:t>Lachin</a:t>
            </a:r>
            <a:endParaRPr lang="it-IT" sz="2400" dirty="0"/>
          </a:p>
          <a:p>
            <a:pPr>
              <a:lnSpc>
                <a:spcPct val="150000"/>
              </a:lnSpc>
            </a:pPr>
            <a:r>
              <a:rPr lang="it-IT" sz="2400" dirty="0"/>
              <a:t>Antropologia culturale  (FIT) </a:t>
            </a:r>
            <a:r>
              <a:rPr lang="it-IT" sz="2400" dirty="0">
                <a:solidFill>
                  <a:srgbClr val="B00000"/>
                </a:solidFill>
              </a:rPr>
              <a:t>Paolo Grassi</a:t>
            </a:r>
            <a:endParaRPr lang="it-IT" sz="2400" dirty="0"/>
          </a:p>
          <a:p>
            <a:pPr>
              <a:lnSpc>
                <a:spcPct val="150000"/>
              </a:lnSpc>
            </a:pPr>
            <a:r>
              <a:rPr lang="it-IT" sz="2400" dirty="0"/>
              <a:t>Archivistica </a:t>
            </a:r>
            <a:r>
              <a:rPr lang="it-IT" sz="2400" dirty="0">
                <a:solidFill>
                  <a:srgbClr val="B00000"/>
                </a:solidFill>
              </a:rPr>
              <a:t>Mario Brogi</a:t>
            </a:r>
            <a:endParaRPr lang="it-IT" sz="2400" dirty="0"/>
          </a:p>
          <a:p>
            <a:pPr>
              <a:lnSpc>
                <a:spcPct val="150000"/>
              </a:lnSpc>
            </a:pPr>
            <a:r>
              <a:rPr lang="it-IT" sz="2400" dirty="0"/>
              <a:t>Psicologia della comunicazione </a:t>
            </a:r>
            <a:r>
              <a:rPr lang="it-IT" sz="2400" dirty="0">
                <a:solidFill>
                  <a:srgbClr val="B00000"/>
                </a:solidFill>
              </a:rPr>
              <a:t>Lorella Lotto</a:t>
            </a:r>
          </a:p>
          <a:p>
            <a:pPr>
              <a:lnSpc>
                <a:spcPct val="150000"/>
              </a:lnSpc>
            </a:pPr>
            <a:r>
              <a:rPr lang="it-IT" sz="2400" dirty="0"/>
              <a:t>Neuropsicologia </a:t>
            </a:r>
            <a:r>
              <a:rPr lang="it-IT" sz="2400" dirty="0">
                <a:solidFill>
                  <a:srgbClr val="B00000"/>
                </a:solidFill>
              </a:rPr>
              <a:t>Carlo Semenza</a:t>
            </a:r>
          </a:p>
          <a:p>
            <a:pPr>
              <a:lnSpc>
                <a:spcPct val="150000"/>
              </a:lnSpc>
            </a:pPr>
            <a:r>
              <a:rPr lang="it-IT" sz="2400" dirty="0"/>
              <a:t>Psicologia cognitiva </a:t>
            </a:r>
            <a:r>
              <a:rPr lang="it-IT" sz="2400" dirty="0">
                <a:solidFill>
                  <a:srgbClr val="C00000"/>
                </a:solidFill>
              </a:rPr>
              <a:t>Simone </a:t>
            </a:r>
            <a:r>
              <a:rPr lang="it-IT" sz="2400" dirty="0" err="1">
                <a:solidFill>
                  <a:srgbClr val="C00000"/>
                </a:solidFill>
              </a:rPr>
              <a:t>C</a:t>
            </a:r>
            <a:r>
              <a:rPr lang="it-IT" sz="2400" dirty="0" err="1">
                <a:solidFill>
                  <a:srgbClr val="B00000"/>
                </a:solidFill>
              </a:rPr>
              <a:t>utini</a:t>
            </a:r>
            <a:r>
              <a:rPr lang="it-IT" sz="2400" dirty="0">
                <a:solidFill>
                  <a:srgbClr val="B00000"/>
                </a:solidFill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it-IT" sz="2400" dirty="0"/>
              <a:t>Linguistica computazionale</a:t>
            </a:r>
          </a:p>
        </p:txBody>
      </p:sp>
    </p:spTree>
    <p:extLst>
      <p:ext uri="{BB962C8B-B14F-4D97-AF65-F5344CB8AC3E}">
        <p14:creationId xmlns:p14="http://schemas.microsoft.com/office/powerpoint/2010/main" val="1258022199"/>
      </p:ext>
    </p:extLst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2"/>
          <p:cNvSpPr>
            <a:spLocks noChangeArrowheads="1"/>
          </p:cNvSpPr>
          <p:nvPr/>
        </p:nvSpPr>
        <p:spPr bwMode="auto">
          <a:xfrm>
            <a:off x="-53977" y="-107345"/>
            <a:ext cx="9251951" cy="1368426"/>
          </a:xfrm>
          <a:prstGeom prst="rect">
            <a:avLst/>
          </a:prstGeom>
          <a:solidFill>
            <a:srgbClr val="B3071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rIns="360000" anchor="ctr"/>
          <a:lstStyle/>
          <a:p>
            <a:pPr algn="r"/>
            <a:r>
              <a:rPr lang="it-IT" sz="3600" b="0" dirty="0">
                <a:solidFill>
                  <a:schemeClr val="bg1"/>
                </a:solidFill>
              </a:rPr>
              <a:t>LINGUISTICA</a:t>
            </a:r>
            <a:endParaRPr lang="it-IT" sz="3600" dirty="0">
              <a:solidFill>
                <a:schemeClr val="bg1"/>
              </a:solidFill>
            </a:endParaRPr>
          </a:p>
        </p:txBody>
      </p:sp>
      <p:pic>
        <p:nvPicPr>
          <p:cNvPr id="40962" name="Picture 3" descr="SigilloLogoLAST_WhiteOK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150" y="96838"/>
            <a:ext cx="2300288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63" name="Rectangle 4"/>
          <p:cNvSpPr>
            <a:spLocks noChangeArrowheads="1"/>
          </p:cNvSpPr>
          <p:nvPr/>
        </p:nvSpPr>
        <p:spPr bwMode="auto">
          <a:xfrm>
            <a:off x="179388" y="1484313"/>
            <a:ext cx="7200900" cy="270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endParaRPr lang="it-IT" sz="2400"/>
          </a:p>
          <a:p>
            <a:endParaRPr lang="it-IT" sz="2400"/>
          </a:p>
          <a:p>
            <a:endParaRPr lang="it-IT" sz="2400"/>
          </a:p>
          <a:p>
            <a:endParaRPr lang="it-IT" sz="2400"/>
          </a:p>
          <a:p>
            <a:endParaRPr lang="it-IT" sz="2400"/>
          </a:p>
          <a:p>
            <a:endParaRPr lang="it-IT" sz="3200"/>
          </a:p>
          <a:p>
            <a:endParaRPr lang="en-US" b="0"/>
          </a:p>
        </p:txBody>
      </p:sp>
      <p:sp>
        <p:nvSpPr>
          <p:cNvPr id="40964" name="CasellaDiTesto 1"/>
          <p:cNvSpPr txBox="1">
            <a:spLocks noChangeArrowheads="1"/>
          </p:cNvSpPr>
          <p:nvPr/>
        </p:nvSpPr>
        <p:spPr bwMode="auto">
          <a:xfrm>
            <a:off x="323850" y="1628775"/>
            <a:ext cx="8640763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it-IT" sz="6000" dirty="0">
                <a:solidFill>
                  <a:srgbClr val="B00000"/>
                </a:solidFill>
              </a:rPr>
              <a:t>Stage e tirocinio</a:t>
            </a:r>
          </a:p>
        </p:txBody>
      </p:sp>
      <p:sp>
        <p:nvSpPr>
          <p:cNvPr id="3" name="Rettangolo 2"/>
          <p:cNvSpPr/>
          <p:nvPr/>
        </p:nvSpPr>
        <p:spPr>
          <a:xfrm>
            <a:off x="3246250" y="3552220"/>
            <a:ext cx="2651499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it-IT" sz="960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3 </a:t>
            </a:r>
            <a:r>
              <a:rPr lang="it-IT" sz="4800" dirty="0" err="1"/>
              <a:t>cfu</a:t>
            </a:r>
            <a:endParaRPr lang="it-IT" sz="4800" dirty="0"/>
          </a:p>
        </p:txBody>
      </p:sp>
    </p:spTree>
    <p:extLst>
      <p:ext uri="{BB962C8B-B14F-4D97-AF65-F5344CB8AC3E}">
        <p14:creationId xmlns:p14="http://schemas.microsoft.com/office/powerpoint/2010/main" val="1648339500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199" y="1465265"/>
            <a:ext cx="8229600" cy="667592"/>
          </a:xfrm>
        </p:spPr>
        <p:txBody>
          <a:bodyPr/>
          <a:lstStyle/>
          <a:p>
            <a:pPr marL="0" indent="0">
              <a:buClr>
                <a:srgbClr val="C00000"/>
              </a:buClr>
              <a:buNone/>
            </a:pPr>
            <a:r>
              <a:rPr lang="it-IT" sz="8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Iscrizioni</a:t>
            </a:r>
          </a:p>
          <a:p>
            <a:pPr marL="0" indent="0">
              <a:buClr>
                <a:srgbClr val="C00000"/>
              </a:buClr>
              <a:buNone/>
            </a:pPr>
            <a:endParaRPr lang="it-IT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8" name="Gruppo 7"/>
          <p:cNvGrpSpPr/>
          <p:nvPr/>
        </p:nvGrpSpPr>
        <p:grpSpPr>
          <a:xfrm>
            <a:off x="0" y="-24606"/>
            <a:ext cx="9138220" cy="1368426"/>
            <a:chOff x="-53976" y="-24606"/>
            <a:chExt cx="9251951" cy="1368426"/>
          </a:xfrm>
        </p:grpSpPr>
        <p:sp>
          <p:nvSpPr>
            <p:cNvPr id="9" name="Rectangle 2"/>
            <p:cNvSpPr>
              <a:spLocks noChangeArrowheads="1"/>
            </p:cNvSpPr>
            <p:nvPr/>
          </p:nvSpPr>
          <p:spPr bwMode="auto">
            <a:xfrm>
              <a:off x="-53976" y="-24606"/>
              <a:ext cx="9251951" cy="1368426"/>
            </a:xfrm>
            <a:prstGeom prst="rect">
              <a:avLst/>
            </a:prstGeom>
            <a:solidFill>
              <a:srgbClr val="B307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rIns="360000" anchor="ctr"/>
            <a:lstStyle/>
            <a:p>
              <a:pPr algn="r"/>
              <a:endParaRPr lang="it-IT" sz="1200" dirty="0">
                <a:solidFill>
                  <a:srgbClr val="FFFFFF"/>
                </a:solidFill>
              </a:endParaRPr>
            </a:p>
          </p:txBody>
        </p:sp>
        <p:pic>
          <p:nvPicPr>
            <p:cNvPr id="10" name="Picture 3" descr="SigilloLogoLAST_WhiteOK"/>
            <p:cNvPicPr>
              <a:picLocks noChangeAspect="1" noChangeArrowheads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4150" y="96838"/>
              <a:ext cx="2300288" cy="10287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4" name="CasellaDiTesto 3"/>
          <p:cNvSpPr txBox="1"/>
          <p:nvPr/>
        </p:nvSpPr>
        <p:spPr>
          <a:xfrm>
            <a:off x="539552" y="1988840"/>
            <a:ext cx="7416824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Clr>
                <a:srgbClr val="C00000"/>
              </a:buClr>
              <a:buNone/>
            </a:pPr>
            <a:endParaRPr lang="it-IT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Clr>
                <a:srgbClr val="C00000"/>
              </a:buClr>
              <a:buNone/>
            </a:pPr>
            <a:endParaRPr lang="it-IT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Clr>
                <a:srgbClr val="C00000"/>
              </a:buClr>
              <a:buNone/>
            </a:pPr>
            <a:endParaRPr lang="it-IT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Clr>
                <a:srgbClr val="C00000"/>
              </a:buClr>
              <a:buNone/>
            </a:pPr>
            <a:endParaRPr lang="it-IT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Clr>
                <a:srgbClr val="C00000"/>
              </a:buClr>
              <a:buNone/>
            </a:pPr>
            <a:endParaRPr lang="it-IT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it-IT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5004048" y="1343820"/>
            <a:ext cx="6029231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Clr>
                <a:srgbClr val="C00000"/>
              </a:buClr>
              <a:buNone/>
            </a:pPr>
            <a:r>
              <a:rPr lang="it-IT" sz="9600" dirty="0">
                <a:effectLst>
                  <a:reflection blurRad="6350" stA="55000" endA="300" endPos="45500" dir="5400000" sy="-100000" algn="bl" rotWithShape="0"/>
                </a:effectLst>
              </a:rPr>
              <a:t> </a:t>
            </a:r>
          </a:p>
          <a:p>
            <a:pPr marL="0" indent="0">
              <a:buClr>
                <a:srgbClr val="C00000"/>
              </a:buClr>
              <a:buNone/>
            </a:pPr>
            <a:r>
              <a:rPr lang="it-IT" sz="9600" dirty="0">
                <a:effectLst>
                  <a:reflection blurRad="6350" stA="55000" endA="300" endPos="45500" dir="5400000" sy="-100000" algn="bl" rotWithShape="0"/>
                </a:effectLst>
              </a:rPr>
              <a:t>19-20</a:t>
            </a:r>
            <a:r>
              <a:rPr lang="it-IT" dirty="0"/>
              <a:t> </a:t>
            </a:r>
          </a:p>
          <a:p>
            <a:endParaRPr lang="it-IT" dirty="0"/>
          </a:p>
        </p:txBody>
      </p:sp>
      <p:sp>
        <p:nvSpPr>
          <p:cNvPr id="2" name="CasellaDiTesto 1"/>
          <p:cNvSpPr txBox="1"/>
          <p:nvPr/>
        </p:nvSpPr>
        <p:spPr>
          <a:xfrm>
            <a:off x="539552" y="5191382"/>
            <a:ext cx="748883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600" dirty="0">
                <a:solidFill>
                  <a:srgbClr val="C00000"/>
                </a:solidFill>
              </a:rPr>
              <a:t>http://</a:t>
            </a:r>
            <a:r>
              <a:rPr lang="it-IT" sz="2600" dirty="0" err="1">
                <a:solidFill>
                  <a:srgbClr val="C00000"/>
                </a:solidFill>
              </a:rPr>
              <a:t>www.unipd.it</a:t>
            </a:r>
            <a:r>
              <a:rPr lang="it-IT" sz="2600" dirty="0">
                <a:solidFill>
                  <a:srgbClr val="C00000"/>
                </a:solidFill>
              </a:rPr>
              <a:t>/avvisi-ammissione-corsi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9882033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2"/>
          <p:cNvSpPr>
            <a:spLocks noChangeArrowheads="1"/>
          </p:cNvSpPr>
          <p:nvPr/>
        </p:nvSpPr>
        <p:spPr bwMode="auto">
          <a:xfrm>
            <a:off x="-96838" y="-100013"/>
            <a:ext cx="9251951" cy="1368426"/>
          </a:xfrm>
          <a:prstGeom prst="rect">
            <a:avLst/>
          </a:prstGeom>
          <a:solidFill>
            <a:srgbClr val="B3071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rIns="360000" anchor="ctr"/>
          <a:lstStyle/>
          <a:p>
            <a:pPr algn="r"/>
            <a:endParaRPr lang="it-IT" sz="2400">
              <a:solidFill>
                <a:schemeClr val="bg1"/>
              </a:solidFill>
            </a:endParaRPr>
          </a:p>
        </p:txBody>
      </p:sp>
      <p:pic>
        <p:nvPicPr>
          <p:cNvPr id="54274" name="Picture 3" descr="SigilloLogoLAST_WhiteOK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150" y="96838"/>
            <a:ext cx="2300288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4275" name="Rectangle 4"/>
          <p:cNvSpPr>
            <a:spLocks noChangeArrowheads="1"/>
          </p:cNvSpPr>
          <p:nvPr/>
        </p:nvSpPr>
        <p:spPr bwMode="auto">
          <a:xfrm>
            <a:off x="179388" y="2301875"/>
            <a:ext cx="72009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endParaRPr lang="it-IT" sz="3600" dirty="0"/>
          </a:p>
          <a:p>
            <a:endParaRPr lang="en-US" b="0" dirty="0"/>
          </a:p>
          <a:p>
            <a:endParaRPr lang="en-US" b="0" dirty="0"/>
          </a:p>
        </p:txBody>
      </p:sp>
      <p:sp>
        <p:nvSpPr>
          <p:cNvPr id="54276" name="Text Box 8"/>
          <p:cNvSpPr txBox="1">
            <a:spLocks noChangeArrowheads="1"/>
          </p:cNvSpPr>
          <p:nvPr/>
        </p:nvSpPr>
        <p:spPr bwMode="auto">
          <a:xfrm>
            <a:off x="2909915" y="249479"/>
            <a:ext cx="6475412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it-IT" sz="4000" b="0" dirty="0">
                <a:solidFill>
                  <a:schemeClr val="bg1"/>
                </a:solidFill>
              </a:rPr>
              <a:t>LINGUISTICA</a:t>
            </a:r>
            <a:endParaRPr lang="it-IT" sz="4000" dirty="0">
              <a:solidFill>
                <a:schemeClr val="bg1"/>
              </a:solidFill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333401" y="1424130"/>
            <a:ext cx="8631211" cy="6117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/>
              <a:t>Gli studenti possono scegliere uno </a:t>
            </a:r>
            <a:r>
              <a:rPr lang="it-IT" sz="2400" dirty="0">
                <a:solidFill>
                  <a:srgbClr val="C00000"/>
                </a:solidFill>
              </a:rPr>
              <a:t>stage interno</a:t>
            </a:r>
            <a:r>
              <a:rPr lang="it-IT" sz="2400" dirty="0"/>
              <a:t>. Al momento ne sono attivati quattro: </a:t>
            </a:r>
          </a:p>
          <a:p>
            <a:pPr marL="457200" indent="-457200">
              <a:lnSpc>
                <a:spcPct val="150000"/>
              </a:lnSpc>
              <a:buAutoNum type="alphaLcParenR"/>
            </a:pPr>
            <a:r>
              <a:rPr lang="it-IT" sz="2400" dirty="0">
                <a:solidFill>
                  <a:srgbClr val="C00000"/>
                </a:solidFill>
              </a:rPr>
              <a:t>Stage progetto </a:t>
            </a:r>
            <a:r>
              <a:rPr lang="it-IT" sz="2400" dirty="0" err="1">
                <a:solidFill>
                  <a:srgbClr val="C00000"/>
                </a:solidFill>
              </a:rPr>
              <a:t>ASIt</a:t>
            </a:r>
            <a:r>
              <a:rPr lang="it-IT" sz="2400" dirty="0">
                <a:solidFill>
                  <a:srgbClr val="C00000"/>
                </a:solidFill>
              </a:rPr>
              <a:t> </a:t>
            </a:r>
            <a:r>
              <a:rPr lang="it-IT" sz="2400" dirty="0"/>
              <a:t>(atlante sintattico dei dialetti d’Italia) di raccolta dati e inserimento dei dati raccolti nel data base con taggatura</a:t>
            </a:r>
          </a:p>
          <a:p>
            <a:pPr marL="457200" indent="-457200">
              <a:lnSpc>
                <a:spcPct val="150000"/>
              </a:lnSpc>
              <a:buAutoNum type="alphaLcParenR"/>
            </a:pPr>
            <a:r>
              <a:rPr lang="it-IT" sz="2400" dirty="0"/>
              <a:t>Stage progetto corpus sintatticamente annotato di italiano antico</a:t>
            </a:r>
          </a:p>
          <a:p>
            <a:pPr marL="457200" indent="-457200">
              <a:lnSpc>
                <a:spcPct val="150000"/>
              </a:lnSpc>
              <a:buAutoNum type="alphaLcParenR"/>
            </a:pPr>
            <a:r>
              <a:rPr lang="it-IT" sz="2400" dirty="0">
                <a:solidFill>
                  <a:srgbClr val="C00000"/>
                </a:solidFill>
              </a:rPr>
              <a:t>Stage progetto Gravo </a:t>
            </a:r>
            <a:r>
              <a:rPr lang="it-IT" sz="2400" dirty="0"/>
              <a:t>(Grammatica del veneto delle origini)</a:t>
            </a:r>
          </a:p>
          <a:p>
            <a:pPr marL="457200" indent="-457200">
              <a:lnSpc>
                <a:spcPct val="150000"/>
              </a:lnSpc>
              <a:buAutoNum type="alphaLcParenR"/>
            </a:pPr>
            <a:r>
              <a:rPr lang="it-IT" sz="2400" dirty="0"/>
              <a:t>Stage di acquisizione del linguaggio</a:t>
            </a:r>
          </a:p>
          <a:p>
            <a:pPr defTabSz="685800" fontAlgn="auto">
              <a:spcBef>
                <a:spcPts val="0"/>
              </a:spcBef>
              <a:spcAft>
                <a:spcPts val="0"/>
              </a:spcAft>
              <a:defRPr/>
            </a:pPr>
            <a:endParaRPr lang="it-IT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50000"/>
              </a:lnSpc>
            </a:pP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2043260958"/>
      </p:ext>
    </p:extLst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2"/>
          <p:cNvSpPr>
            <a:spLocks noChangeArrowheads="1"/>
          </p:cNvSpPr>
          <p:nvPr/>
        </p:nvSpPr>
        <p:spPr bwMode="auto">
          <a:xfrm>
            <a:off x="-96838" y="-100013"/>
            <a:ext cx="9251951" cy="1368426"/>
          </a:xfrm>
          <a:prstGeom prst="rect">
            <a:avLst/>
          </a:prstGeom>
          <a:solidFill>
            <a:srgbClr val="B3071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rIns="360000" anchor="ctr"/>
          <a:lstStyle/>
          <a:p>
            <a:pPr algn="r"/>
            <a:endParaRPr lang="it-IT" sz="2400">
              <a:solidFill>
                <a:schemeClr val="bg1"/>
              </a:solidFill>
            </a:endParaRPr>
          </a:p>
        </p:txBody>
      </p:sp>
      <p:pic>
        <p:nvPicPr>
          <p:cNvPr id="54274" name="Picture 3" descr="SigilloLogoLAST_WhiteOK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150" y="96838"/>
            <a:ext cx="2300288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4275" name="Rectangle 4"/>
          <p:cNvSpPr>
            <a:spLocks noChangeArrowheads="1"/>
          </p:cNvSpPr>
          <p:nvPr/>
        </p:nvSpPr>
        <p:spPr bwMode="auto">
          <a:xfrm>
            <a:off x="179388" y="2301875"/>
            <a:ext cx="72009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endParaRPr lang="it-IT" sz="3600" dirty="0"/>
          </a:p>
          <a:p>
            <a:endParaRPr lang="en-US" b="0" dirty="0"/>
          </a:p>
          <a:p>
            <a:endParaRPr lang="en-US" b="0" dirty="0"/>
          </a:p>
        </p:txBody>
      </p:sp>
      <p:sp>
        <p:nvSpPr>
          <p:cNvPr id="54276" name="Text Box 8"/>
          <p:cNvSpPr txBox="1">
            <a:spLocks noChangeArrowheads="1"/>
          </p:cNvSpPr>
          <p:nvPr/>
        </p:nvSpPr>
        <p:spPr bwMode="auto">
          <a:xfrm>
            <a:off x="3131840" y="384179"/>
            <a:ext cx="6475412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it-IT" sz="3600" b="0" dirty="0">
                <a:solidFill>
                  <a:schemeClr val="bg1"/>
                </a:solidFill>
              </a:rPr>
              <a:t>LINGUISTICA</a:t>
            </a:r>
            <a:endParaRPr lang="it-IT" sz="3600" dirty="0">
              <a:solidFill>
                <a:schemeClr val="bg1"/>
              </a:solidFill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333401" y="1424130"/>
            <a:ext cx="8631211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6000" dirty="0">
                <a:solidFill>
                  <a:srgbClr val="C00000"/>
                </a:solidFill>
              </a:rPr>
              <a:t>Altre attività</a:t>
            </a:r>
          </a:p>
          <a:p>
            <a:endParaRPr lang="it-IT" sz="2400" dirty="0"/>
          </a:p>
          <a:p>
            <a:endParaRPr lang="it-IT" sz="2400" dirty="0"/>
          </a:p>
          <a:p>
            <a:pPr algn="ctr">
              <a:lnSpc>
                <a:spcPct val="150000"/>
              </a:lnSpc>
            </a:pPr>
            <a:r>
              <a:rPr lang="it-IT" sz="2400" dirty="0"/>
              <a:t>Seminario di ricerca tutti i </a:t>
            </a:r>
            <a:r>
              <a:rPr lang="it-IT" sz="2400" dirty="0" smtClean="0"/>
              <a:t>venerdì </a:t>
            </a:r>
            <a:r>
              <a:rPr lang="it-IT" sz="2400" dirty="0"/>
              <a:t>alle 12,30 in aula L</a:t>
            </a:r>
          </a:p>
          <a:p>
            <a:pPr algn="ctr">
              <a:lnSpc>
                <a:spcPct val="150000"/>
              </a:lnSpc>
            </a:pPr>
            <a:endParaRPr lang="it-IT" sz="2400" dirty="0"/>
          </a:p>
          <a:p>
            <a:pPr algn="ctr">
              <a:lnSpc>
                <a:spcPct val="150000"/>
              </a:lnSpc>
            </a:pPr>
            <a:r>
              <a:rPr lang="it-IT" sz="2400" dirty="0"/>
              <a:t>Questi seminari valgono per il riconoscimento dei tre crediti (0,25 crediti a conferenza con relazione) </a:t>
            </a:r>
          </a:p>
          <a:p>
            <a:pPr algn="ctr">
              <a:lnSpc>
                <a:spcPct val="150000"/>
              </a:lnSpc>
            </a:pPr>
            <a:r>
              <a:rPr lang="it-IT" sz="2400" dirty="0"/>
              <a:t>  </a:t>
            </a:r>
          </a:p>
          <a:p>
            <a:pPr>
              <a:lnSpc>
                <a:spcPct val="150000"/>
              </a:lnSpc>
            </a:pP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1876119857"/>
      </p:ext>
    </p:extLst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2"/>
          <p:cNvSpPr>
            <a:spLocks noChangeArrowheads="1"/>
          </p:cNvSpPr>
          <p:nvPr/>
        </p:nvSpPr>
        <p:spPr bwMode="auto">
          <a:xfrm>
            <a:off x="-96838" y="-100013"/>
            <a:ext cx="9251951" cy="1368426"/>
          </a:xfrm>
          <a:prstGeom prst="rect">
            <a:avLst/>
          </a:prstGeom>
          <a:solidFill>
            <a:srgbClr val="B3071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rIns="360000" anchor="ctr"/>
          <a:lstStyle/>
          <a:p>
            <a:pPr algn="r"/>
            <a:endParaRPr lang="it-IT" sz="2400">
              <a:solidFill>
                <a:schemeClr val="bg1"/>
              </a:solidFill>
            </a:endParaRPr>
          </a:p>
        </p:txBody>
      </p:sp>
      <p:pic>
        <p:nvPicPr>
          <p:cNvPr id="54274" name="Picture 3" descr="SigilloLogoLAST_WhiteOK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150" y="96838"/>
            <a:ext cx="2300288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4275" name="Rectangle 4"/>
          <p:cNvSpPr>
            <a:spLocks noChangeArrowheads="1"/>
          </p:cNvSpPr>
          <p:nvPr/>
        </p:nvSpPr>
        <p:spPr bwMode="auto">
          <a:xfrm>
            <a:off x="179388" y="2301875"/>
            <a:ext cx="72009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endParaRPr lang="it-IT" sz="3600" dirty="0"/>
          </a:p>
          <a:p>
            <a:endParaRPr lang="en-US" b="0" dirty="0"/>
          </a:p>
          <a:p>
            <a:endParaRPr lang="en-US" b="0" dirty="0"/>
          </a:p>
        </p:txBody>
      </p:sp>
      <p:sp>
        <p:nvSpPr>
          <p:cNvPr id="54276" name="Text Box 8"/>
          <p:cNvSpPr txBox="1">
            <a:spLocks noChangeArrowheads="1"/>
          </p:cNvSpPr>
          <p:nvPr/>
        </p:nvSpPr>
        <p:spPr bwMode="auto">
          <a:xfrm>
            <a:off x="3131840" y="384179"/>
            <a:ext cx="6475412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it-IT" sz="3600" b="0" dirty="0">
                <a:solidFill>
                  <a:schemeClr val="bg1"/>
                </a:solidFill>
              </a:rPr>
              <a:t>LINGUISTICA</a:t>
            </a:r>
            <a:endParaRPr lang="it-IT" sz="3600" dirty="0">
              <a:solidFill>
                <a:schemeClr val="bg1"/>
              </a:solidFill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333401" y="1424130"/>
            <a:ext cx="8631211" cy="44558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6000" dirty="0">
                <a:solidFill>
                  <a:srgbClr val="C00000"/>
                </a:solidFill>
              </a:rPr>
              <a:t>Altre attività</a:t>
            </a:r>
          </a:p>
          <a:p>
            <a:endParaRPr lang="it-IT" sz="2400" dirty="0"/>
          </a:p>
          <a:p>
            <a:endParaRPr lang="it-IT" sz="2400" dirty="0"/>
          </a:p>
          <a:p>
            <a:pPr algn="ctr">
              <a:lnSpc>
                <a:spcPct val="200000"/>
              </a:lnSpc>
            </a:pPr>
            <a:r>
              <a:rPr lang="it-IT" sz="2400" dirty="0" err="1"/>
              <a:t>Teamworking</a:t>
            </a:r>
            <a:r>
              <a:rPr lang="it-IT" sz="2400" dirty="0"/>
              <a:t>: incontro quindicinale seminariale con presentazione tesi e articoli da parte degli studenti: giovedì ore 12,30 aula L.</a:t>
            </a:r>
          </a:p>
          <a:p>
            <a:pPr algn="ctr">
              <a:lnSpc>
                <a:spcPct val="150000"/>
              </a:lnSpc>
            </a:pP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4168982995"/>
      </p:ext>
    </p:extLst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2"/>
          <p:cNvSpPr>
            <a:spLocks noChangeArrowheads="1"/>
          </p:cNvSpPr>
          <p:nvPr/>
        </p:nvSpPr>
        <p:spPr bwMode="auto">
          <a:xfrm>
            <a:off x="-96838" y="-100013"/>
            <a:ext cx="9251951" cy="1368426"/>
          </a:xfrm>
          <a:prstGeom prst="rect">
            <a:avLst/>
          </a:prstGeom>
          <a:solidFill>
            <a:srgbClr val="B3071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rIns="360000" anchor="ctr"/>
          <a:lstStyle/>
          <a:p>
            <a:pPr algn="r"/>
            <a:endParaRPr lang="it-IT" sz="2400">
              <a:solidFill>
                <a:schemeClr val="bg1"/>
              </a:solidFill>
            </a:endParaRPr>
          </a:p>
        </p:txBody>
      </p:sp>
      <p:pic>
        <p:nvPicPr>
          <p:cNvPr id="54274" name="Picture 3" descr="SigilloLogoLAST_WhiteOK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150" y="96838"/>
            <a:ext cx="2300288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4275" name="Rectangle 4"/>
          <p:cNvSpPr>
            <a:spLocks noChangeArrowheads="1"/>
          </p:cNvSpPr>
          <p:nvPr/>
        </p:nvSpPr>
        <p:spPr bwMode="auto">
          <a:xfrm>
            <a:off x="179388" y="2301875"/>
            <a:ext cx="72009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endParaRPr lang="it-IT" sz="3600" dirty="0"/>
          </a:p>
          <a:p>
            <a:endParaRPr lang="en-US" b="0" dirty="0"/>
          </a:p>
          <a:p>
            <a:endParaRPr lang="en-US" b="0" dirty="0"/>
          </a:p>
        </p:txBody>
      </p:sp>
      <p:sp>
        <p:nvSpPr>
          <p:cNvPr id="54276" name="Text Box 8"/>
          <p:cNvSpPr txBox="1">
            <a:spLocks noChangeArrowheads="1"/>
          </p:cNvSpPr>
          <p:nvPr/>
        </p:nvSpPr>
        <p:spPr bwMode="auto">
          <a:xfrm>
            <a:off x="3131840" y="384179"/>
            <a:ext cx="6475412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it-IT" sz="3600" b="0" dirty="0">
                <a:solidFill>
                  <a:schemeClr val="bg1"/>
                </a:solidFill>
              </a:rPr>
              <a:t>LINGUISTICA</a:t>
            </a:r>
            <a:endParaRPr lang="it-IT" sz="3600" dirty="0">
              <a:solidFill>
                <a:schemeClr val="bg1"/>
              </a:solidFill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333401" y="1424130"/>
            <a:ext cx="8631211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6000" dirty="0">
                <a:solidFill>
                  <a:srgbClr val="C00000"/>
                </a:solidFill>
              </a:rPr>
              <a:t>Altre attività</a:t>
            </a:r>
          </a:p>
          <a:p>
            <a:endParaRPr lang="it-IT" sz="2400" dirty="0"/>
          </a:p>
          <a:p>
            <a:endParaRPr lang="it-IT" sz="2400" dirty="0"/>
          </a:p>
          <a:p>
            <a:pPr algn="ctr">
              <a:lnSpc>
                <a:spcPct val="200000"/>
              </a:lnSpc>
            </a:pPr>
            <a:r>
              <a:rPr lang="it-IT" sz="2400" dirty="0"/>
              <a:t>Seminari di Linguistica storica </a:t>
            </a:r>
          </a:p>
          <a:p>
            <a:pPr algn="ctr">
              <a:lnSpc>
                <a:spcPct val="200000"/>
              </a:lnSpc>
            </a:pPr>
            <a:r>
              <a:rPr lang="it-IT" sz="2400" dirty="0"/>
              <a:t>(responsabile prof. Bertocci)</a:t>
            </a:r>
          </a:p>
          <a:p>
            <a:pPr algn="ctr">
              <a:lnSpc>
                <a:spcPct val="200000"/>
              </a:lnSpc>
            </a:pP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3737265398"/>
      </p:ext>
    </p:extLst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0145" y="1071234"/>
            <a:ext cx="8623710" cy="4715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048115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2"/>
          <p:cNvSpPr>
            <a:spLocks noChangeArrowheads="1"/>
          </p:cNvSpPr>
          <p:nvPr/>
        </p:nvSpPr>
        <p:spPr bwMode="auto">
          <a:xfrm>
            <a:off x="-96838" y="-100013"/>
            <a:ext cx="9251951" cy="1368426"/>
          </a:xfrm>
          <a:prstGeom prst="rect">
            <a:avLst/>
          </a:prstGeom>
          <a:solidFill>
            <a:srgbClr val="B3071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rIns="360000" anchor="ctr"/>
          <a:lstStyle/>
          <a:p>
            <a:pPr algn="r"/>
            <a:endParaRPr lang="it-IT" sz="2400">
              <a:solidFill>
                <a:schemeClr val="bg1"/>
              </a:solidFill>
            </a:endParaRPr>
          </a:p>
        </p:txBody>
      </p:sp>
      <p:pic>
        <p:nvPicPr>
          <p:cNvPr id="54274" name="Picture 3" descr="SigilloLogoLAST_WhiteOK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150" y="96838"/>
            <a:ext cx="2300288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4275" name="Rectangle 4"/>
          <p:cNvSpPr>
            <a:spLocks noChangeArrowheads="1"/>
          </p:cNvSpPr>
          <p:nvPr/>
        </p:nvSpPr>
        <p:spPr bwMode="auto">
          <a:xfrm>
            <a:off x="179388" y="2301875"/>
            <a:ext cx="72009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endParaRPr lang="it-IT" sz="3600" dirty="0"/>
          </a:p>
          <a:p>
            <a:endParaRPr lang="en-US" b="0" dirty="0"/>
          </a:p>
          <a:p>
            <a:endParaRPr lang="en-US" b="0" dirty="0"/>
          </a:p>
        </p:txBody>
      </p:sp>
      <p:sp>
        <p:nvSpPr>
          <p:cNvPr id="54276" name="Text Box 8"/>
          <p:cNvSpPr txBox="1">
            <a:spLocks noChangeArrowheads="1"/>
          </p:cNvSpPr>
          <p:nvPr/>
        </p:nvSpPr>
        <p:spPr bwMode="auto">
          <a:xfrm>
            <a:off x="3131840" y="384179"/>
            <a:ext cx="6475412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it-IT" sz="3600" b="0" dirty="0">
                <a:solidFill>
                  <a:schemeClr val="bg1"/>
                </a:solidFill>
              </a:rPr>
              <a:t>LINGUISTICA</a:t>
            </a:r>
            <a:endParaRPr lang="it-IT" sz="3600" dirty="0">
              <a:solidFill>
                <a:schemeClr val="bg1"/>
              </a:solidFill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333401" y="1424130"/>
            <a:ext cx="8631211" cy="37171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6000" dirty="0">
                <a:solidFill>
                  <a:srgbClr val="C00000"/>
                </a:solidFill>
              </a:rPr>
              <a:t>Altre attività</a:t>
            </a:r>
          </a:p>
          <a:p>
            <a:pPr algn="ctr">
              <a:lnSpc>
                <a:spcPct val="150000"/>
              </a:lnSpc>
            </a:pPr>
            <a:endParaRPr lang="it-IT" sz="2400" dirty="0"/>
          </a:p>
          <a:p>
            <a:pPr algn="ctr">
              <a:lnSpc>
                <a:spcPct val="150000"/>
              </a:lnSpc>
            </a:pPr>
            <a:r>
              <a:rPr lang="it-IT" sz="2400" dirty="0"/>
              <a:t>45° Incontro di Grammatica Generativa &amp;</a:t>
            </a:r>
          </a:p>
          <a:p>
            <a:pPr algn="ctr">
              <a:lnSpc>
                <a:spcPct val="150000"/>
              </a:lnSpc>
            </a:pPr>
            <a:r>
              <a:rPr lang="it-IT" sz="2400" dirty="0"/>
              <a:t>TEAM (</a:t>
            </a:r>
            <a:r>
              <a:rPr lang="it-IT" sz="2400" dirty="0" err="1"/>
              <a:t>Theoretical</a:t>
            </a:r>
            <a:r>
              <a:rPr lang="it-IT" sz="2400" dirty="0"/>
              <a:t> and </a:t>
            </a:r>
            <a:r>
              <a:rPr lang="it-IT" sz="2400" dirty="0" err="1"/>
              <a:t>Empirical</a:t>
            </a:r>
            <a:r>
              <a:rPr lang="it-IT" sz="2400" dirty="0"/>
              <a:t> </a:t>
            </a:r>
            <a:r>
              <a:rPr lang="it-IT" sz="2400" dirty="0" err="1"/>
              <a:t>Approaches</a:t>
            </a:r>
            <a:r>
              <a:rPr lang="it-IT" sz="2400" dirty="0"/>
              <a:t> to </a:t>
            </a:r>
            <a:r>
              <a:rPr lang="it-IT" sz="2400" dirty="0" err="1"/>
              <a:t>Microvariation</a:t>
            </a:r>
            <a:r>
              <a:rPr lang="it-IT" sz="2400" dirty="0"/>
              <a:t>)</a:t>
            </a:r>
          </a:p>
          <a:p>
            <a:pPr algn="ctr">
              <a:lnSpc>
                <a:spcPct val="150000"/>
              </a:lnSpc>
            </a:pPr>
            <a:r>
              <a:rPr lang="it-IT" sz="2400" dirty="0"/>
              <a:t>21/23 Febbraio 2019 </a:t>
            </a:r>
          </a:p>
        </p:txBody>
      </p:sp>
      <p:pic>
        <p:nvPicPr>
          <p:cNvPr id="2" name="Immagine 1">
            <a:extLst>
              <a:ext uri="{FF2B5EF4-FFF2-40B4-BE49-F238E27FC236}">
                <a16:creationId xmlns:a16="http://schemas.microsoft.com/office/drawing/2014/main" id="{556872B3-DFFC-433F-95FA-2C96DC5A300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80112" y="5348428"/>
            <a:ext cx="2536156" cy="13412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6733304"/>
      </p:ext>
    </p:extLst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2"/>
          <p:cNvSpPr>
            <a:spLocks noChangeArrowheads="1"/>
          </p:cNvSpPr>
          <p:nvPr/>
        </p:nvSpPr>
        <p:spPr bwMode="auto">
          <a:xfrm>
            <a:off x="-96838" y="-100013"/>
            <a:ext cx="9251951" cy="1368426"/>
          </a:xfrm>
          <a:prstGeom prst="rect">
            <a:avLst/>
          </a:prstGeom>
          <a:solidFill>
            <a:srgbClr val="B3071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rIns="360000" anchor="ctr"/>
          <a:lstStyle/>
          <a:p>
            <a:pPr algn="r"/>
            <a:endParaRPr lang="it-IT" sz="2400">
              <a:solidFill>
                <a:schemeClr val="bg1"/>
              </a:solidFill>
            </a:endParaRPr>
          </a:p>
        </p:txBody>
      </p:sp>
      <p:pic>
        <p:nvPicPr>
          <p:cNvPr id="47106" name="Picture 3" descr="SigilloLogoLAST_WhiteOK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150" y="96838"/>
            <a:ext cx="2300288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7107" name="Rectangle 4"/>
          <p:cNvSpPr>
            <a:spLocks noChangeArrowheads="1"/>
          </p:cNvSpPr>
          <p:nvPr/>
        </p:nvSpPr>
        <p:spPr bwMode="auto">
          <a:xfrm>
            <a:off x="179388" y="1484313"/>
            <a:ext cx="7200900" cy="270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endParaRPr lang="it-IT" sz="2400"/>
          </a:p>
          <a:p>
            <a:endParaRPr lang="it-IT" sz="2400"/>
          </a:p>
          <a:p>
            <a:endParaRPr lang="it-IT" sz="2400"/>
          </a:p>
          <a:p>
            <a:endParaRPr lang="it-IT" sz="2400"/>
          </a:p>
          <a:p>
            <a:endParaRPr lang="it-IT" sz="2400"/>
          </a:p>
          <a:p>
            <a:endParaRPr lang="it-IT" sz="3200"/>
          </a:p>
          <a:p>
            <a:endParaRPr lang="en-US" b="0"/>
          </a:p>
        </p:txBody>
      </p:sp>
      <p:sp>
        <p:nvSpPr>
          <p:cNvPr id="47108" name="Text Box 8"/>
          <p:cNvSpPr txBox="1">
            <a:spLocks noChangeArrowheads="1"/>
          </p:cNvSpPr>
          <p:nvPr/>
        </p:nvSpPr>
        <p:spPr bwMode="auto">
          <a:xfrm>
            <a:off x="6411590" y="673532"/>
            <a:ext cx="244169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it-IT" sz="2800" b="0" dirty="0">
                <a:solidFill>
                  <a:schemeClr val="bg1"/>
                </a:solidFill>
              </a:rPr>
              <a:t>LINGUISTICA</a:t>
            </a:r>
            <a:endParaRPr lang="it-IT" sz="1400" b="0" dirty="0">
              <a:solidFill>
                <a:schemeClr val="bg1"/>
              </a:solidFill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323528" y="1628800"/>
            <a:ext cx="7632848" cy="156966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it-IT" sz="960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+12</a:t>
            </a:r>
            <a:r>
              <a:rPr lang="it-IT" sz="3600" dirty="0"/>
              <a:t> </a:t>
            </a:r>
            <a:r>
              <a:rPr lang="it-IT" sz="2800" dirty="0" err="1"/>
              <a:t>cfu</a:t>
            </a:r>
            <a:r>
              <a:rPr lang="it-IT" sz="2800" dirty="0"/>
              <a:t> a scelta dello studente</a:t>
            </a:r>
          </a:p>
        </p:txBody>
      </p:sp>
      <p:sp>
        <p:nvSpPr>
          <p:cNvPr id="3" name="CasellaDiTesto 2"/>
          <p:cNvSpPr txBox="1"/>
          <p:nvPr/>
        </p:nvSpPr>
        <p:spPr>
          <a:xfrm>
            <a:off x="395536" y="2636912"/>
            <a:ext cx="5990749" cy="184665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it-IT" sz="960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+ 39</a:t>
            </a:r>
            <a:r>
              <a:rPr lang="it-IT" dirty="0"/>
              <a:t> </a:t>
            </a:r>
            <a:r>
              <a:rPr lang="it-IT" sz="2800" dirty="0" err="1"/>
              <a:t>cfu</a:t>
            </a:r>
            <a:r>
              <a:rPr lang="it-IT" sz="2800" dirty="0"/>
              <a:t> la tesi di laurea</a:t>
            </a:r>
            <a:endParaRPr lang="it-IT" dirty="0"/>
          </a:p>
          <a:p>
            <a:pPr>
              <a:defRPr/>
            </a:pPr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467544" y="3645024"/>
            <a:ext cx="7302362" cy="156966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it-IT" sz="960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+ 3</a:t>
            </a:r>
            <a:r>
              <a:rPr lang="it-IT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it-IT" sz="2800" dirty="0" err="1"/>
              <a:t>cfu</a:t>
            </a:r>
            <a:r>
              <a:rPr lang="it-IT" sz="2800" dirty="0"/>
              <a:t> </a:t>
            </a:r>
            <a:r>
              <a:rPr lang="it-IT" sz="2800" dirty="0" err="1"/>
              <a:t>Stages</a:t>
            </a:r>
            <a:r>
              <a:rPr lang="it-IT" sz="2800" dirty="0"/>
              <a:t> e tirocini o seminari</a:t>
            </a:r>
          </a:p>
        </p:txBody>
      </p:sp>
      <p:sp>
        <p:nvSpPr>
          <p:cNvPr id="5" name="CasellaDiTesto 4"/>
          <p:cNvSpPr txBox="1"/>
          <p:nvPr/>
        </p:nvSpPr>
        <p:spPr>
          <a:xfrm>
            <a:off x="539552" y="4941168"/>
            <a:ext cx="6736189" cy="156966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it-IT" sz="3600" dirty="0">
                <a:solidFill>
                  <a:srgbClr val="B00000"/>
                </a:solidFill>
              </a:rPr>
              <a:t>Per un totale di</a:t>
            </a:r>
            <a:r>
              <a:rPr lang="it-IT" sz="3600" dirty="0"/>
              <a:t> </a:t>
            </a:r>
            <a:r>
              <a:rPr lang="it-IT" sz="960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120</a:t>
            </a:r>
            <a:r>
              <a:rPr lang="it-IT" sz="9600" dirty="0"/>
              <a:t> </a:t>
            </a:r>
            <a:r>
              <a:rPr lang="it-IT" sz="3600" dirty="0" err="1">
                <a:solidFill>
                  <a:srgbClr val="B00000"/>
                </a:solidFill>
              </a:rPr>
              <a:t>cfu</a:t>
            </a:r>
            <a:endParaRPr lang="it-IT" sz="3600" dirty="0">
              <a:solidFill>
                <a:srgbClr val="B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5406872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rgbClr val="C00000"/>
          </a:solidFill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txBody>
          <a:bodyPr/>
          <a:lstStyle/>
          <a:p>
            <a:r>
              <a:rPr lang="it-IT" sz="5400" b="1" dirty="0">
                <a:solidFill>
                  <a:schemeClr val="bg1"/>
                </a:solidFill>
                <a:effectLst>
                  <a:reflection blurRad="6350" stA="55000" endA="300" endPos="45500" dir="5400000" sy="-100000" algn="bl" rotWithShape="0"/>
                </a:effectLst>
              </a:rPr>
              <a:t>			</a:t>
            </a:r>
            <a:r>
              <a:rPr lang="it-IT" sz="4800" b="1" dirty="0" err="1">
                <a:solidFill>
                  <a:schemeClr val="bg1"/>
                </a:solidFill>
                <a:effectLst>
                  <a:reflection blurRad="6350" stA="55000" endA="300" endPos="45500" dir="5400000" sy="-100000" algn="bl" rotWithShape="0"/>
                </a:effectLst>
              </a:rPr>
              <a:t>Preimmatricolazioni</a:t>
            </a:r>
            <a:endParaRPr lang="it-IT" sz="4000" b="1" dirty="0">
              <a:solidFill>
                <a:schemeClr val="bg1"/>
              </a:solidFill>
              <a:effectLst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sz="4000" b="1" dirty="0"/>
              <a:t>17 giugno </a:t>
            </a:r>
            <a:r>
              <a:rPr lang="it-IT" sz="4000" b="1" dirty="0">
                <a:solidFill>
                  <a:srgbClr val="C00000"/>
                </a:solidFill>
              </a:rPr>
              <a:t>////</a:t>
            </a:r>
            <a:r>
              <a:rPr lang="it-IT" sz="4000" b="1" dirty="0"/>
              <a:t> 30 </a:t>
            </a:r>
            <a:r>
              <a:rPr lang="it-IT" sz="4000" b="1" dirty="0" smtClean="0"/>
              <a:t>settembre </a:t>
            </a:r>
            <a:r>
              <a:rPr lang="it-IT" sz="4000" b="1" dirty="0"/>
              <a:t>2019 						</a:t>
            </a:r>
            <a:endParaRPr lang="it-IT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it-IT" dirty="0"/>
              <a:t> </a:t>
            </a:r>
          </a:p>
          <a:p>
            <a:pPr marL="0" indent="0">
              <a:buNone/>
            </a:pPr>
            <a:r>
              <a:rPr lang="it-IT" b="1" dirty="0">
                <a:solidFill>
                  <a:srgbClr val="C00000"/>
                </a:solidFill>
              </a:rPr>
              <a:t>per gli studenti che prevedono di laurearsi entro il </a:t>
            </a:r>
            <a:r>
              <a:rPr lang="it-IT" b="1" dirty="0" smtClean="0">
                <a:solidFill>
                  <a:srgbClr val="C00000"/>
                </a:solidFill>
              </a:rPr>
              <a:t>31 dicembre </a:t>
            </a:r>
            <a:r>
              <a:rPr lang="it-IT" b="1" dirty="0">
                <a:solidFill>
                  <a:srgbClr val="C00000"/>
                </a:solidFill>
              </a:rPr>
              <a:t>2019</a:t>
            </a:r>
          </a:p>
          <a:p>
            <a:pPr marL="0" indent="0">
              <a:buNone/>
            </a:pPr>
            <a:r>
              <a:rPr lang="it-IT" sz="4000" b="1" dirty="0"/>
              <a:t>7 novembre – 10 gennaio</a:t>
            </a:r>
            <a:r>
              <a:rPr lang="it-IT" dirty="0"/>
              <a:t> </a:t>
            </a:r>
            <a:r>
              <a:rPr lang="it-IT" b="1" dirty="0">
                <a:solidFill>
                  <a:srgbClr val="C00000"/>
                </a:solidFill>
              </a:rPr>
              <a:t>ore 12.00</a:t>
            </a:r>
          </a:p>
          <a:p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6948264" y="2060848"/>
            <a:ext cx="303915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dirty="0">
                <a:solidFill>
                  <a:srgbClr val="C00000"/>
                </a:solidFill>
              </a:rPr>
              <a:t>ore 12.00</a:t>
            </a:r>
            <a:endParaRPr lang="it-IT" sz="3200" dirty="0"/>
          </a:p>
        </p:txBody>
      </p:sp>
      <p:pic>
        <p:nvPicPr>
          <p:cNvPr id="6" name="Picture 3" descr="SigilloLogoLAST_WhiteOK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2272011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689883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rgbClr val="C00000"/>
          </a:solidFill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txBody>
          <a:bodyPr/>
          <a:lstStyle/>
          <a:p>
            <a:r>
              <a:rPr lang="it-IT" sz="5400" b="1" dirty="0">
                <a:solidFill>
                  <a:schemeClr val="bg1"/>
                </a:solidFill>
                <a:effectLst>
                  <a:reflection blurRad="6350" stA="55000" endA="300" endPos="45500" dir="5400000" sy="-100000" algn="bl" rotWithShape="0"/>
                </a:effectLst>
              </a:rPr>
              <a:t>			Immatricolazioni_1</a:t>
            </a:r>
            <a:endParaRPr lang="it-IT" b="1" dirty="0">
              <a:solidFill>
                <a:schemeClr val="bg1"/>
              </a:solidFill>
              <a:effectLst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it-IT" b="1" dirty="0"/>
              <a:t>Per i laureati entro il 21 ottobre </a:t>
            </a:r>
          </a:p>
          <a:p>
            <a:pPr marL="0" indent="0" algn="just">
              <a:buNone/>
            </a:pPr>
            <a:endParaRPr lang="it-IT" b="1" dirty="0">
              <a:solidFill>
                <a:srgbClr val="C00000"/>
              </a:solidFill>
            </a:endParaRPr>
          </a:p>
          <a:p>
            <a:pPr marL="0" indent="0" algn="just">
              <a:buNone/>
            </a:pPr>
            <a:r>
              <a:rPr lang="it-IT" sz="3600" b="1" dirty="0">
                <a:solidFill>
                  <a:srgbClr val="C00000"/>
                </a:solidFill>
              </a:rPr>
              <a:t>dall’apertura della procedura</a:t>
            </a:r>
            <a:endParaRPr lang="it-IT" dirty="0"/>
          </a:p>
          <a:p>
            <a:pPr marL="0" indent="0" algn="just">
              <a:buNone/>
            </a:pPr>
            <a:r>
              <a:rPr lang="it-IT" sz="2400" dirty="0"/>
              <a:t>che avverrà a partire dal raggiungimento del numero minimo di preiscrizioni necessarie (che verrà reso noto http://</a:t>
            </a:r>
            <a:r>
              <a:rPr lang="it-IT" sz="2400" dirty="0" err="1"/>
              <a:t>www.unipd.it</a:t>
            </a:r>
            <a:r>
              <a:rPr lang="it-IT" sz="2400" dirty="0"/>
              <a:t>/avvisi-ammissione-corsi)</a:t>
            </a:r>
            <a:r>
              <a:rPr lang="it-IT" sz="2800" dirty="0"/>
              <a:t> </a:t>
            </a:r>
          </a:p>
          <a:p>
            <a:pPr marL="0" indent="0" algn="just">
              <a:buNone/>
            </a:pPr>
            <a:endParaRPr lang="it-IT" sz="2800" dirty="0"/>
          </a:p>
          <a:p>
            <a:pPr marL="0" indent="0">
              <a:buNone/>
            </a:pPr>
            <a:r>
              <a:rPr lang="it-IT" sz="3600" b="1" dirty="0">
                <a:solidFill>
                  <a:srgbClr val="C00000"/>
                </a:solidFill>
              </a:rPr>
              <a:t>fino al 25 ottobre 2019 </a:t>
            </a:r>
            <a:r>
              <a:rPr lang="it-IT" sz="2400" dirty="0">
                <a:solidFill>
                  <a:srgbClr val="C00000"/>
                </a:solidFill>
              </a:rPr>
              <a:t>ore 12.00</a:t>
            </a:r>
            <a:endParaRPr lang="it-IT" dirty="0"/>
          </a:p>
          <a:p>
            <a:pPr marL="0" indent="0">
              <a:buNone/>
            </a:pPr>
            <a:r>
              <a:rPr lang="it-IT" dirty="0"/>
              <a:t> </a:t>
            </a:r>
          </a:p>
          <a:p>
            <a:endParaRPr lang="it-IT" dirty="0"/>
          </a:p>
        </p:txBody>
      </p:sp>
      <p:pic>
        <p:nvPicPr>
          <p:cNvPr id="6" name="Picture 3" descr="SigilloLogoLAST_WhiteOK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199" y="96838"/>
            <a:ext cx="2272011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430297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rgbClr val="C00000"/>
          </a:solidFill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txBody>
          <a:bodyPr/>
          <a:lstStyle/>
          <a:p>
            <a:r>
              <a:rPr lang="it-IT" sz="5400" b="1" dirty="0">
                <a:solidFill>
                  <a:schemeClr val="bg1"/>
                </a:solidFill>
                <a:effectLst>
                  <a:reflection blurRad="6350" stA="55000" endA="300" endPos="45500" dir="5400000" sy="-100000" algn="bl" rotWithShape="0"/>
                </a:effectLst>
              </a:rPr>
              <a:t>			Immatricolazioni_2</a:t>
            </a:r>
            <a:endParaRPr lang="it-IT" b="1" dirty="0">
              <a:solidFill>
                <a:schemeClr val="bg1"/>
              </a:solidFill>
              <a:effectLst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it-IT" b="1" dirty="0"/>
              <a:t>Per i laureati in corso d’anno </a:t>
            </a:r>
          </a:p>
          <a:p>
            <a:pPr marL="0" indent="0" algn="ctr">
              <a:buNone/>
            </a:pPr>
            <a:r>
              <a:rPr lang="it-IT" b="1" dirty="0"/>
              <a:t>entro il 31 dicembre 2019: </a:t>
            </a:r>
          </a:p>
          <a:p>
            <a:pPr marL="0" indent="0" algn="ctr">
              <a:buNone/>
            </a:pPr>
            <a:endParaRPr lang="it-IT" b="1" dirty="0"/>
          </a:p>
          <a:p>
            <a:pPr marL="0" indent="0" algn="just">
              <a:buNone/>
            </a:pPr>
            <a:r>
              <a:rPr lang="it-IT" b="1" dirty="0">
                <a:solidFill>
                  <a:srgbClr val="C00000"/>
                </a:solidFill>
              </a:rPr>
              <a:t>11 novembre 2019 </a:t>
            </a:r>
            <a:r>
              <a:rPr lang="it-IT" b="1" dirty="0"/>
              <a:t>////</a:t>
            </a:r>
            <a:r>
              <a:rPr lang="it-IT" b="1" dirty="0">
                <a:solidFill>
                  <a:srgbClr val="C00000"/>
                </a:solidFill>
              </a:rPr>
              <a:t> 17 gennaio 2020. </a:t>
            </a:r>
          </a:p>
        </p:txBody>
      </p:sp>
      <p:pic>
        <p:nvPicPr>
          <p:cNvPr id="4" name="Picture 3" descr="SigilloLogoLAST_WhiteOK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199" y="96838"/>
            <a:ext cx="2272011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411301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rgbClr val="C00000"/>
          </a:solidFill>
        </p:spPr>
        <p:txBody>
          <a:bodyPr/>
          <a:lstStyle/>
          <a:p>
            <a:r>
              <a:rPr lang="it-IT" sz="6000" b="1" dirty="0">
                <a:solidFill>
                  <a:schemeClr val="bg1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reflection blurRad="6350" stA="55000" endA="300" endPos="45500" dir="5400000" sy="-100000" algn="bl" rotWithShape="0"/>
                </a:effectLst>
              </a:rPr>
              <a:t>		</a:t>
            </a:r>
            <a:r>
              <a:rPr lang="it-IT" sz="6000" b="1" u="sng" dirty="0">
                <a:solidFill>
                  <a:schemeClr val="bg1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reflection blurRad="6350" stA="55000" endA="300" endPos="45500" dir="5400000" sy="-100000" algn="bl" rotWithShape="0"/>
                </a:effectLst>
              </a:rPr>
              <a:t>	Attenzione</a:t>
            </a:r>
            <a:r>
              <a:rPr lang="it-IT" sz="6000" b="1" dirty="0">
                <a:solidFill>
                  <a:schemeClr val="bg1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reflection blurRad="6350" stA="55000" endA="300" endPos="45500" dir="5400000" sy="-100000" algn="bl" rotWithShape="0"/>
                </a:effectLst>
              </a:rPr>
              <a:t>!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/>
          <a:lstStyle/>
          <a:p>
            <a:pPr marL="0" indent="0" algn="just">
              <a:lnSpc>
                <a:spcPct val="150000"/>
              </a:lnSpc>
              <a:buNone/>
            </a:pPr>
            <a:r>
              <a:rPr lang="it-IT" b="1" dirty="0"/>
              <a:t>Dall’</a:t>
            </a:r>
            <a:r>
              <a:rPr lang="it-IT" b="1" dirty="0" err="1"/>
              <a:t>a.a</a:t>
            </a:r>
            <a:r>
              <a:rPr lang="it-IT" b="1" dirty="0"/>
              <a:t>. 2017-2018 non è più possibile iscriversi ai corsi magistrali laureandosi nella sessione di febbraio-marzo!!!</a:t>
            </a:r>
          </a:p>
          <a:p>
            <a:pPr marL="0" indent="0" algn="just">
              <a:buNone/>
            </a:pPr>
            <a:endParaRPr lang="it-IT" sz="2400" dirty="0">
              <a:solidFill>
                <a:srgbClr val="C00000"/>
              </a:solidFill>
            </a:endParaRPr>
          </a:p>
          <a:p>
            <a:pPr marL="0" indent="0" algn="just">
              <a:buNone/>
            </a:pPr>
            <a:r>
              <a:rPr lang="it-IT" sz="2800" b="1" dirty="0">
                <a:solidFill>
                  <a:srgbClr val="C00000"/>
                </a:solidFill>
              </a:rPr>
              <a:t>Ovvero non esiste più quanto segue:</a:t>
            </a:r>
            <a:r>
              <a:rPr lang="it-IT" sz="2800" dirty="0">
                <a:solidFill>
                  <a:srgbClr val="C00000"/>
                </a:solidFill>
              </a:rPr>
              <a:t> </a:t>
            </a:r>
          </a:p>
          <a:p>
            <a:pPr marL="0" indent="0" algn="just">
              <a:buNone/>
            </a:pPr>
            <a:r>
              <a:rPr lang="it-IT" sz="2400" dirty="0"/>
              <a:t>«I laureati in corso d’anno entro il 13 marzo 2017 potranno presentare la domanda di immatricolazione dal 13 febbraio fino al 20 marzo 2017» </a:t>
            </a:r>
            <a:r>
              <a:rPr lang="it-IT" sz="2400" dirty="0">
                <a:solidFill>
                  <a:srgbClr val="C00000"/>
                </a:solidFill>
              </a:rPr>
              <a:t>(dall’Avviso di ammissione 2016-2017.</a:t>
            </a:r>
          </a:p>
        </p:txBody>
      </p:sp>
      <p:pic>
        <p:nvPicPr>
          <p:cNvPr id="4" name="Picture 3" descr="SigilloLogoLAST_WhiteOK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199" y="96838"/>
            <a:ext cx="2272011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81238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1" name="Rectangle 3"/>
          <p:cNvSpPr>
            <a:spLocks noChangeArrowheads="1"/>
          </p:cNvSpPr>
          <p:nvPr/>
        </p:nvSpPr>
        <p:spPr bwMode="auto">
          <a:xfrm>
            <a:off x="250825" y="20638"/>
            <a:ext cx="7772400" cy="305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it-IT" sz="6600">
                <a:solidFill>
                  <a:schemeClr val="bg1"/>
                </a:solidFill>
              </a:rPr>
              <a:t>Lauree magistrali</a:t>
            </a:r>
            <a:endParaRPr lang="it-IT" sz="4400">
              <a:solidFill>
                <a:schemeClr val="bg1"/>
              </a:solidFill>
            </a:endParaRPr>
          </a:p>
        </p:txBody>
      </p:sp>
      <p:sp>
        <p:nvSpPr>
          <p:cNvPr id="15363" name="CasellaDiTesto 1"/>
          <p:cNvSpPr txBox="1">
            <a:spLocks noChangeArrowheads="1"/>
          </p:cNvSpPr>
          <p:nvPr/>
        </p:nvSpPr>
        <p:spPr bwMode="auto">
          <a:xfrm>
            <a:off x="900113" y="2565400"/>
            <a:ext cx="6624637" cy="1138773"/>
          </a:xfrm>
          <a:prstGeom prst="rect">
            <a:avLst/>
          </a:prstGeom>
          <a:solidFill>
            <a:srgbClr val="B00000"/>
          </a:solidFill>
          <a:ln>
            <a:noFill/>
          </a:ln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defRPr/>
            </a:pPr>
            <a:r>
              <a:rPr lang="it-IT" sz="4400" dirty="0">
                <a:effectLst>
                  <a:reflection blurRad="6350" stA="55000" endA="300" endPos="45500" dir="5400000" sy="-100000" algn="bl" rotWithShape="0"/>
                </a:effectLst>
              </a:rPr>
              <a:t>1</a:t>
            </a:r>
            <a:r>
              <a:rPr lang="it-IT" sz="3200" dirty="0">
                <a:solidFill>
                  <a:schemeClr val="bg1"/>
                </a:solidFill>
              </a:rPr>
              <a:t>	 Linguistica</a:t>
            </a:r>
            <a:endParaRPr lang="it-IT" dirty="0">
              <a:solidFill>
                <a:schemeClr val="bg1"/>
              </a:solidFill>
            </a:endParaRPr>
          </a:p>
          <a:p>
            <a:pPr eaLnBrk="1" hangingPunct="1">
              <a:defRPr/>
            </a:pPr>
            <a:endParaRPr lang="it-IT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5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517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ChangeArrowheads="1"/>
          </p:cNvSpPr>
          <p:nvPr/>
        </p:nvSpPr>
        <p:spPr bwMode="auto">
          <a:xfrm>
            <a:off x="-96838" y="-100013"/>
            <a:ext cx="9251951" cy="1368426"/>
          </a:xfrm>
          <a:prstGeom prst="rect">
            <a:avLst/>
          </a:prstGeom>
          <a:solidFill>
            <a:srgbClr val="B3071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rIns="360000" anchor="ctr"/>
          <a:lstStyle/>
          <a:p>
            <a:pPr algn="r"/>
            <a:endParaRPr lang="it-IT" sz="2400" b="0" dirty="0">
              <a:solidFill>
                <a:schemeClr val="bg1"/>
              </a:solidFill>
            </a:endParaRPr>
          </a:p>
          <a:p>
            <a:pPr algn="r"/>
            <a:endParaRPr lang="it-IT" sz="2400" b="0" dirty="0">
              <a:solidFill>
                <a:schemeClr val="bg1"/>
              </a:solidFill>
            </a:endParaRPr>
          </a:p>
          <a:p>
            <a:pPr algn="r"/>
            <a:r>
              <a:rPr lang="it-IT" sz="2400" b="0" dirty="0">
                <a:solidFill>
                  <a:schemeClr val="bg1"/>
                </a:solidFill>
              </a:rPr>
              <a:t>LINGUISTICA</a:t>
            </a:r>
            <a:endParaRPr lang="it-IT" sz="2400" dirty="0">
              <a:solidFill>
                <a:schemeClr val="bg1"/>
              </a:solidFill>
            </a:endParaRPr>
          </a:p>
        </p:txBody>
      </p:sp>
      <p:pic>
        <p:nvPicPr>
          <p:cNvPr id="20482" name="Picture 3" descr="SigilloLogoLAST_WhiteOK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150" y="96838"/>
            <a:ext cx="2300288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3" name="Rectangle 4"/>
          <p:cNvSpPr>
            <a:spLocks noChangeArrowheads="1"/>
          </p:cNvSpPr>
          <p:nvPr/>
        </p:nvSpPr>
        <p:spPr bwMode="auto">
          <a:xfrm>
            <a:off x="179388" y="2301875"/>
            <a:ext cx="72009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endParaRPr lang="en-US" b="0"/>
          </a:p>
          <a:p>
            <a:endParaRPr lang="en-US" b="0"/>
          </a:p>
          <a:p>
            <a:endParaRPr lang="en-US" b="0"/>
          </a:p>
          <a:p>
            <a:endParaRPr lang="en-US" b="0"/>
          </a:p>
        </p:txBody>
      </p:sp>
      <p:sp>
        <p:nvSpPr>
          <p:cNvPr id="20485" name="CasellaDiTesto 3"/>
          <p:cNvSpPr txBox="1">
            <a:spLocks noChangeArrowheads="1"/>
          </p:cNvSpPr>
          <p:nvPr/>
        </p:nvSpPr>
        <p:spPr bwMode="auto">
          <a:xfrm>
            <a:off x="395536" y="1412776"/>
            <a:ext cx="5451532" cy="861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it-IT" sz="3200" dirty="0"/>
              <a:t>Dipartimento di riferimento</a:t>
            </a:r>
          </a:p>
          <a:p>
            <a:pPr eaLnBrk="1" hangingPunct="1"/>
            <a:endParaRPr lang="it-IT" sz="1800" dirty="0"/>
          </a:p>
        </p:txBody>
      </p:sp>
      <p:sp>
        <p:nvSpPr>
          <p:cNvPr id="2" name="CasellaDiTesto 1"/>
          <p:cNvSpPr txBox="1"/>
          <p:nvPr/>
        </p:nvSpPr>
        <p:spPr>
          <a:xfrm>
            <a:off x="611561" y="2132856"/>
            <a:ext cx="8352928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1660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DISLL</a:t>
            </a:r>
          </a:p>
          <a:p>
            <a:pPr algn="r"/>
            <a:r>
              <a:rPr lang="it-IT" sz="240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it-IT" sz="320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C</a:t>
            </a:r>
            <a:r>
              <a:rPr lang="it-IT" sz="320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oordinatrice</a:t>
            </a:r>
            <a:r>
              <a:rPr lang="it-IT" sz="320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: </a:t>
            </a:r>
            <a:r>
              <a:rPr lang="it-IT" sz="320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Cecilia Poletto</a:t>
            </a:r>
            <a:r>
              <a:rPr lang="it-IT" sz="320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endParaRPr lang="it-IT" sz="2400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2831048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ChangeArrowheads="1"/>
          </p:cNvSpPr>
          <p:nvPr/>
        </p:nvSpPr>
        <p:spPr bwMode="auto">
          <a:xfrm>
            <a:off x="-96838" y="-100013"/>
            <a:ext cx="9251951" cy="1368426"/>
          </a:xfrm>
          <a:prstGeom prst="rect">
            <a:avLst/>
          </a:prstGeom>
          <a:solidFill>
            <a:srgbClr val="B3071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rIns="360000" anchor="ctr"/>
          <a:lstStyle/>
          <a:p>
            <a:pPr algn="r"/>
            <a:endParaRPr lang="it-IT" sz="2400" b="0" dirty="0">
              <a:solidFill>
                <a:schemeClr val="bg1"/>
              </a:solidFill>
            </a:endParaRPr>
          </a:p>
          <a:p>
            <a:pPr algn="r"/>
            <a:endParaRPr lang="it-IT" sz="2400" b="0" dirty="0">
              <a:solidFill>
                <a:schemeClr val="bg1"/>
              </a:solidFill>
            </a:endParaRPr>
          </a:p>
          <a:p>
            <a:pPr algn="r"/>
            <a:r>
              <a:rPr lang="it-IT" sz="2400" b="0" dirty="0">
                <a:solidFill>
                  <a:schemeClr val="bg1"/>
                </a:solidFill>
              </a:rPr>
              <a:t>LINGUISTICA </a:t>
            </a:r>
            <a:endParaRPr lang="it-IT" sz="2400" dirty="0">
              <a:solidFill>
                <a:schemeClr val="bg1"/>
              </a:solidFill>
            </a:endParaRPr>
          </a:p>
        </p:txBody>
      </p:sp>
      <p:pic>
        <p:nvPicPr>
          <p:cNvPr id="22530" name="Picture 3" descr="SigilloLogoLAST_WhiteOK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150" y="96838"/>
            <a:ext cx="2300288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1" name="Rectangle 4"/>
          <p:cNvSpPr>
            <a:spLocks noChangeArrowheads="1"/>
          </p:cNvSpPr>
          <p:nvPr/>
        </p:nvSpPr>
        <p:spPr bwMode="auto">
          <a:xfrm>
            <a:off x="179388" y="2301875"/>
            <a:ext cx="72009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endParaRPr lang="en-US" b="0"/>
          </a:p>
          <a:p>
            <a:endParaRPr lang="en-US" b="0"/>
          </a:p>
          <a:p>
            <a:endParaRPr lang="en-US" b="0"/>
          </a:p>
          <a:p>
            <a:endParaRPr lang="en-US" b="0"/>
          </a:p>
        </p:txBody>
      </p:sp>
      <p:sp>
        <p:nvSpPr>
          <p:cNvPr id="22533" name="CasellaDiTesto 3"/>
          <p:cNvSpPr txBox="1">
            <a:spLocks noChangeArrowheads="1"/>
          </p:cNvSpPr>
          <p:nvPr/>
        </p:nvSpPr>
        <p:spPr bwMode="auto">
          <a:xfrm>
            <a:off x="250825" y="1268413"/>
            <a:ext cx="4883150" cy="1416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it-IT" sz="3200"/>
              <a:t>Requisiti di ammissione</a:t>
            </a:r>
          </a:p>
          <a:p>
            <a:pPr eaLnBrk="1" hangingPunct="1"/>
            <a:endParaRPr lang="it-IT" sz="1800"/>
          </a:p>
          <a:p>
            <a:pPr eaLnBrk="1" hangingPunct="1"/>
            <a:endParaRPr lang="it-IT" sz="1800"/>
          </a:p>
          <a:p>
            <a:pPr eaLnBrk="1" hangingPunct="1"/>
            <a:endParaRPr lang="it-IT" sz="1800"/>
          </a:p>
        </p:txBody>
      </p:sp>
      <p:sp>
        <p:nvSpPr>
          <p:cNvPr id="3" name="CasellaDiTesto 2"/>
          <p:cNvSpPr txBox="1"/>
          <p:nvPr/>
        </p:nvSpPr>
        <p:spPr>
          <a:xfrm>
            <a:off x="323528" y="2492896"/>
            <a:ext cx="7255384" cy="33547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it-IT" sz="3200" dirty="0">
                <a:solidFill>
                  <a:srgbClr val="B00000"/>
                </a:solidFill>
              </a:rPr>
              <a:t>Voto di laurea minimo</a:t>
            </a:r>
            <a:r>
              <a:rPr lang="it-IT" sz="3200" dirty="0"/>
              <a:t> </a:t>
            </a:r>
            <a:r>
              <a:rPr lang="it-IT" sz="720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100</a:t>
            </a:r>
            <a:r>
              <a:rPr lang="it-IT" sz="480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/110</a:t>
            </a:r>
            <a:endParaRPr lang="it-IT" sz="4800" dirty="0"/>
          </a:p>
          <a:p>
            <a:pPr>
              <a:defRPr/>
            </a:pPr>
            <a:r>
              <a:rPr lang="it-IT" sz="2800" dirty="0">
                <a:solidFill>
                  <a:srgbClr val="000000"/>
                </a:solidFill>
              </a:rPr>
              <a:t>Laurea </a:t>
            </a:r>
            <a:r>
              <a:rPr lang="it-IT" sz="2800" dirty="0"/>
              <a:t>in </a:t>
            </a:r>
            <a:r>
              <a:rPr lang="it-IT" sz="2800" dirty="0">
                <a:solidFill>
                  <a:srgbClr val="B00000"/>
                </a:solidFill>
              </a:rPr>
              <a:t>Lettere antiche</a:t>
            </a:r>
          </a:p>
          <a:p>
            <a:pPr>
              <a:defRPr/>
            </a:pPr>
            <a:r>
              <a:rPr lang="it-IT" sz="2800" dirty="0"/>
              <a:t>o in Lettere moderne</a:t>
            </a:r>
          </a:p>
          <a:p>
            <a:pPr>
              <a:defRPr/>
            </a:pPr>
            <a:r>
              <a:rPr lang="it-IT" sz="2800" dirty="0"/>
              <a:t>o  in </a:t>
            </a:r>
            <a:r>
              <a:rPr lang="it-IT" sz="2800" dirty="0">
                <a:solidFill>
                  <a:srgbClr val="B00000"/>
                </a:solidFill>
              </a:rPr>
              <a:t>Lingue, letterature </a:t>
            </a:r>
          </a:p>
          <a:p>
            <a:pPr>
              <a:defRPr/>
            </a:pPr>
            <a:r>
              <a:rPr lang="it-IT" sz="2800" dirty="0">
                <a:solidFill>
                  <a:srgbClr val="B00000"/>
                </a:solidFill>
              </a:rPr>
              <a:t>e mediazione culturale</a:t>
            </a:r>
            <a:r>
              <a:rPr lang="it-IT" sz="2800" dirty="0"/>
              <a:t> </a:t>
            </a:r>
          </a:p>
          <a:p>
            <a:pPr>
              <a:defRPr/>
            </a:pPr>
            <a:r>
              <a:rPr lang="it-IT" sz="2800" dirty="0"/>
              <a:t>o Logopedia</a:t>
            </a:r>
          </a:p>
        </p:txBody>
      </p:sp>
      <p:sp>
        <p:nvSpPr>
          <p:cNvPr id="22535" name="CasellaDiTesto 3"/>
          <p:cNvSpPr txBox="1">
            <a:spLocks noChangeArrowheads="1"/>
          </p:cNvSpPr>
          <p:nvPr/>
        </p:nvSpPr>
        <p:spPr bwMode="auto">
          <a:xfrm>
            <a:off x="3923928" y="5445224"/>
            <a:ext cx="54006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it-IT" dirty="0">
                <a:solidFill>
                  <a:srgbClr val="C00000"/>
                </a:solidFill>
              </a:rPr>
              <a:t>15 </a:t>
            </a:r>
            <a:r>
              <a:rPr lang="it-IT" dirty="0" err="1">
                <a:solidFill>
                  <a:srgbClr val="C00000"/>
                </a:solidFill>
              </a:rPr>
              <a:t>Cfu</a:t>
            </a:r>
            <a:r>
              <a:rPr lang="it-IT" dirty="0">
                <a:solidFill>
                  <a:srgbClr val="C00000"/>
                </a:solidFill>
              </a:rPr>
              <a:t> in L-LIN/01 Glottologia e linguistica</a:t>
            </a:r>
          </a:p>
          <a:p>
            <a:pPr eaLnBrk="1" hangingPunct="1"/>
            <a:r>
              <a:rPr lang="it-IT" dirty="0">
                <a:solidFill>
                  <a:srgbClr val="C00000"/>
                </a:solidFill>
              </a:rPr>
              <a:t>o L-FIL-LET/12 Linguistica italiana </a:t>
            </a:r>
          </a:p>
        </p:txBody>
      </p:sp>
    </p:spTree>
    <p:extLst>
      <p:ext uri="{BB962C8B-B14F-4D97-AF65-F5344CB8AC3E}">
        <p14:creationId xmlns:p14="http://schemas.microsoft.com/office/powerpoint/2010/main" val="1921898507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Struttura predefinita">
  <a:themeElements>
    <a:clrScheme name="Struttura predefini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ruttura predefinit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644</Words>
  <Application>Microsoft Office PowerPoint</Application>
  <PresentationFormat>Presentazione su schermo (4:3)</PresentationFormat>
  <Paragraphs>223</Paragraphs>
  <Slides>26</Slides>
  <Notes>19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26</vt:i4>
      </vt:variant>
    </vt:vector>
  </HeadingPairs>
  <TitlesOfParts>
    <vt:vector size="29" baseType="lpstr">
      <vt:lpstr>ＭＳ Ｐゴシック</vt:lpstr>
      <vt:lpstr>Arial</vt:lpstr>
      <vt:lpstr>Struttura predefinita</vt:lpstr>
      <vt:lpstr>Presentazione standard di PowerPoint</vt:lpstr>
      <vt:lpstr>Presentazione standard di PowerPoint</vt:lpstr>
      <vt:lpstr>   Preimmatricolazioni</vt:lpstr>
      <vt:lpstr>   Immatricolazioni_1</vt:lpstr>
      <vt:lpstr>   Immatricolazioni_2</vt:lpstr>
      <vt:lpstr>   Attenzione!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Università degli Studi di Padova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utentecia1</dc:creator>
  <cp:lastModifiedBy>Erika Lucchese</cp:lastModifiedBy>
  <cp:revision>288</cp:revision>
  <cp:lastPrinted>2015-05-25T09:39:53Z</cp:lastPrinted>
  <dcterms:created xsi:type="dcterms:W3CDTF">2007-03-01T10:31:45Z</dcterms:created>
  <dcterms:modified xsi:type="dcterms:W3CDTF">2019-05-28T08:15:17Z</dcterms:modified>
</cp:coreProperties>
</file>