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14" r:id="rId2"/>
    <p:sldId id="440" r:id="rId3"/>
    <p:sldId id="439" r:id="rId4"/>
    <p:sldId id="441" r:id="rId5"/>
    <p:sldId id="442" r:id="rId6"/>
    <p:sldId id="443" r:id="rId7"/>
    <p:sldId id="340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75" r:id="rId20"/>
    <p:sldId id="470" r:id="rId21"/>
    <p:sldId id="471" r:id="rId22"/>
    <p:sldId id="472" r:id="rId23"/>
    <p:sldId id="473" r:id="rId24"/>
    <p:sldId id="468" r:id="rId25"/>
    <p:sldId id="474" r:id="rId26"/>
    <p:sldId id="456" r:id="rId2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CC0099"/>
    <a:srgbClr val="663300"/>
    <a:srgbClr val="FF0000"/>
    <a:srgbClr val="FF9900"/>
    <a:srgbClr val="B3071B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1838" autoAdjust="0"/>
    <p:restoredTop sz="94245" autoAdjust="0"/>
  </p:normalViewPr>
  <p:slideViewPr>
    <p:cSldViewPr>
      <p:cViewPr varScale="1">
        <p:scale>
          <a:sx n="84" d="100"/>
          <a:sy n="84" d="100"/>
        </p:scale>
        <p:origin x="96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CBD3AC85-C62C-9947-BD04-BC02280CDA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609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D3AC85-C62C-9947-BD04-BC02280CDAFA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831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16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337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5F4A47-D512-AF48-828D-B5BC048B2C22}" type="slidenum">
              <a:rPr lang="it-IT" sz="1200" b="0"/>
              <a:pPr eaLnBrk="1" hangingPunct="1"/>
              <a:t>17</a:t>
            </a:fld>
            <a:endParaRPr lang="it-IT" sz="1200" b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8262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18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59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5F4A47-D512-AF48-828D-B5BC048B2C22}" type="slidenum">
              <a:rPr lang="it-IT" sz="1200" b="0"/>
              <a:pPr eaLnBrk="1" hangingPunct="1"/>
              <a:t>19</a:t>
            </a:fld>
            <a:endParaRPr lang="it-IT" sz="1200" b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2956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20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336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21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352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22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010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23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1619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25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6318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4FFB05-4DF9-5F48-94BD-0A67A2EC60B9}" type="slidenum">
              <a:rPr lang="it-IT" sz="1200" b="0"/>
              <a:pPr eaLnBrk="1" hangingPunct="1"/>
              <a:t>26</a:t>
            </a:fld>
            <a:endParaRPr lang="it-IT" sz="1200" b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3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E6800F-6AA5-1043-AF3A-C523736ACF5D}" type="slidenum">
              <a:rPr lang="it-IT" sz="1200" b="0"/>
              <a:pPr eaLnBrk="1" hangingPunct="1"/>
              <a:t>8</a:t>
            </a:fld>
            <a:endParaRPr lang="it-IT" sz="1200" b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257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037594-B835-E444-9ECC-56B7656B6A34}" type="slidenum">
              <a:rPr lang="it-IT" sz="1200" b="0"/>
              <a:pPr eaLnBrk="1" hangingPunct="1"/>
              <a:t>9</a:t>
            </a:fld>
            <a:endParaRPr lang="it-IT" sz="1200" b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6672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7C72FFC-8A95-6B4A-8993-07AD3F23B993}" type="slidenum">
              <a:rPr lang="it-IT" sz="1200" b="0"/>
              <a:pPr eaLnBrk="1" hangingPunct="1"/>
              <a:t>10</a:t>
            </a:fld>
            <a:endParaRPr lang="it-IT" sz="1200" b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430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F640EB-18B5-0B43-BDFD-09A29A6164D0}" type="slidenum">
              <a:rPr lang="it-IT" sz="1200" b="0"/>
              <a:pPr eaLnBrk="1" hangingPunct="1"/>
              <a:t>11</a:t>
            </a:fld>
            <a:endParaRPr lang="it-IT" sz="1200" b="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6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12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095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13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0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14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91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2887ED-245F-1B46-B495-EDB48E1DCE6A}" type="slidenum">
              <a:rPr lang="it-IT" sz="1200" b="0"/>
              <a:pPr eaLnBrk="1" hangingPunct="1"/>
              <a:t>15</a:t>
            </a:fld>
            <a:endParaRPr lang="it-IT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4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35112-7376-7647-B10E-91F3F2AF5F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65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34553-B6F2-B44C-899F-5C510BFC5C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26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B76CF-F1D2-4741-95CB-B31BD21CA4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01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D95EE-F50A-7144-911F-66A67A8798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18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BFB67-DFD1-9241-9A37-E77FC0AC70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30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05314-434D-2B43-BECB-36A38A5F56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19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15859-2BD1-1B4D-828D-AEE476331C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19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B6F44-AB91-6B4F-BF60-BF1ADD5800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377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81FCC-77B8-334D-A1F6-FA699EB156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668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A9014-CE1C-EA4F-A604-01FE97BE03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7DC8D-9350-C34F-AEF0-78AA8C1686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55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cs typeface="+mn-cs"/>
              </a:defRPr>
            </a:lvl1pPr>
          </a:lstStyle>
          <a:p>
            <a:pPr>
              <a:defRPr/>
            </a:pPr>
            <a:fld id="{40DABCD4-C4DC-AB40-86B8-B259A31BD6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it-IT" sz="6600">
              <a:solidFill>
                <a:schemeClr val="bg1"/>
              </a:solidFill>
            </a:endParaRPr>
          </a:p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899592" y="2780928"/>
            <a:ext cx="6408712" cy="2646878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1920</a:t>
            </a:r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4578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4580" name="Text Box 8"/>
          <p:cNvSpPr txBox="1">
            <a:spLocks noChangeArrowheads="1"/>
          </p:cNvSpPr>
          <p:nvPr/>
        </p:nvSpPr>
        <p:spPr bwMode="auto">
          <a:xfrm>
            <a:off x="6828356" y="188640"/>
            <a:ext cx="22828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endParaRPr lang="it-IT" sz="2800" b="0" dirty="0">
              <a:solidFill>
                <a:schemeClr val="bg1"/>
              </a:solidFill>
            </a:endParaRPr>
          </a:p>
          <a:p>
            <a:pPr algn="r" eaLnBrk="1" hangingPunct="1"/>
            <a:r>
              <a:rPr lang="it-IT" b="0" dirty="0">
                <a:solidFill>
                  <a:schemeClr val="bg1"/>
                </a:solidFill>
              </a:rPr>
              <a:t>LINGUISTICA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24581" name="CasellaDiTesto 3"/>
          <p:cNvSpPr txBox="1">
            <a:spLocks noChangeArrowheads="1"/>
          </p:cNvSpPr>
          <p:nvPr/>
        </p:nvSpPr>
        <p:spPr bwMode="auto">
          <a:xfrm>
            <a:off x="362717" y="1560877"/>
            <a:ext cx="8748464" cy="69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3620"/>
              </a:lnSpc>
            </a:pPr>
            <a:r>
              <a:rPr lang="it-IT" sz="3200" dirty="0"/>
              <a:t>Oppure </a:t>
            </a:r>
            <a:r>
              <a:rPr lang="it-IT" sz="8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50</a:t>
            </a:r>
            <a:r>
              <a:rPr lang="it-IT" sz="4000" dirty="0"/>
              <a:t>cfu</a:t>
            </a:r>
            <a:r>
              <a:rPr lang="it-IT" sz="3200" dirty="0"/>
              <a:t> conseguiti nei settori di</a:t>
            </a:r>
            <a:endParaRPr lang="it-IT" sz="1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60485" y="2060848"/>
            <a:ext cx="8352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dirty="0">
              <a:solidFill>
                <a:srgbClr val="B00000"/>
              </a:solidFill>
            </a:endParaRPr>
          </a:p>
          <a:p>
            <a:r>
              <a:rPr lang="it-IT" sz="2400" dirty="0">
                <a:solidFill>
                  <a:srgbClr val="B00000"/>
                </a:solidFill>
              </a:rPr>
              <a:t>L-FIL-LET/01-15</a:t>
            </a:r>
            <a:endParaRPr lang="it-IT" sz="2400" dirty="0"/>
          </a:p>
          <a:p>
            <a:r>
              <a:rPr lang="it-IT" sz="2400" dirty="0">
                <a:solidFill>
                  <a:srgbClr val="B00000"/>
                </a:solidFill>
              </a:rPr>
              <a:t>L-LIN/01-21</a:t>
            </a:r>
          </a:p>
          <a:p>
            <a:r>
              <a:rPr lang="it-IT" sz="2400" dirty="0">
                <a:solidFill>
                  <a:srgbClr val="B00000"/>
                </a:solidFill>
              </a:rPr>
              <a:t>L-OR/21 </a:t>
            </a:r>
            <a:r>
              <a:rPr lang="it-IT" sz="2400" dirty="0"/>
              <a:t>letteratura o lingua cinese</a:t>
            </a:r>
          </a:p>
          <a:p>
            <a:r>
              <a:rPr lang="it-IT" sz="2400" dirty="0">
                <a:solidFill>
                  <a:srgbClr val="B00000"/>
                </a:solidFill>
              </a:rPr>
              <a:t>L-OR/18 </a:t>
            </a:r>
            <a:r>
              <a:rPr lang="it-IT" sz="2400" dirty="0"/>
              <a:t>letteratura e lingua sanscrita</a:t>
            </a:r>
          </a:p>
          <a:p>
            <a:r>
              <a:rPr lang="it-IT" sz="2400" dirty="0">
                <a:solidFill>
                  <a:srgbClr val="B00000"/>
                </a:solidFill>
              </a:rPr>
              <a:t>M-FIL/02</a:t>
            </a:r>
            <a:endParaRPr lang="it-IT" sz="2400" dirty="0"/>
          </a:p>
          <a:p>
            <a:r>
              <a:rPr lang="it-IT" sz="2400" dirty="0">
                <a:solidFill>
                  <a:srgbClr val="B00000"/>
                </a:solidFill>
              </a:rPr>
              <a:t>M-FIL/05</a:t>
            </a:r>
            <a:endParaRPr lang="it-IT" sz="2400" dirty="0"/>
          </a:p>
          <a:p>
            <a:endParaRPr lang="it-IT" sz="2800" dirty="0"/>
          </a:p>
          <a:p>
            <a:r>
              <a:rPr lang="it-IT" sz="2800" dirty="0"/>
              <a:t>in ogni caso lo studente deve aver conseguito almeno 15 </a:t>
            </a:r>
            <a:r>
              <a:rPr lang="it-IT" sz="2800" dirty="0" err="1"/>
              <a:t>cfu</a:t>
            </a:r>
            <a:r>
              <a:rPr lang="it-IT" sz="2800" dirty="0"/>
              <a:t> in </a:t>
            </a:r>
            <a:r>
              <a:rPr lang="it-IT" sz="2800" dirty="0">
                <a:solidFill>
                  <a:srgbClr val="B00000"/>
                </a:solidFill>
              </a:rPr>
              <a:t>L-LIN/01 </a:t>
            </a:r>
            <a:r>
              <a:rPr lang="it-IT" sz="2800" dirty="0"/>
              <a:t>Glottologia e linguistica </a:t>
            </a:r>
            <a:r>
              <a:rPr lang="it-IT" sz="2800" dirty="0">
                <a:solidFill>
                  <a:srgbClr val="000000"/>
                </a:solidFill>
              </a:rPr>
              <a:t>e/o </a:t>
            </a:r>
            <a:r>
              <a:rPr lang="it-IT" sz="2800" dirty="0">
                <a:solidFill>
                  <a:srgbClr val="B00000"/>
                </a:solidFill>
              </a:rPr>
              <a:t>L-FIL-LET/12</a:t>
            </a:r>
            <a:r>
              <a:rPr lang="it-IT" sz="2800" dirty="0">
                <a:solidFill>
                  <a:srgbClr val="000000"/>
                </a:solidFill>
              </a:rPr>
              <a:t> Linguistica Italiana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820537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222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52228" name="Text Box 8"/>
          <p:cNvSpPr txBox="1">
            <a:spLocks noChangeArrowheads="1"/>
          </p:cNvSpPr>
          <p:nvPr/>
        </p:nvSpPr>
        <p:spPr bwMode="auto">
          <a:xfrm>
            <a:off x="6156325" y="673532"/>
            <a:ext cx="2664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2229" name="CasellaDiTesto 3"/>
          <p:cNvSpPr txBox="1">
            <a:spLocks noChangeArrowheads="1"/>
          </p:cNvSpPr>
          <p:nvPr/>
        </p:nvSpPr>
        <p:spPr bwMode="auto">
          <a:xfrm>
            <a:off x="395536" y="2596708"/>
            <a:ext cx="59055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4800" dirty="0"/>
              <a:t>Percorso formativo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183170" y="2041958"/>
            <a:ext cx="1825051" cy="3631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</a:t>
            </a:r>
          </a:p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</a:t>
            </a:r>
          </a:p>
        </p:txBody>
      </p:sp>
      <p:sp>
        <p:nvSpPr>
          <p:cNvPr id="52231" name="CasellaDiTesto 2"/>
          <p:cNvSpPr txBox="1">
            <a:spLocks noChangeArrowheads="1"/>
          </p:cNvSpPr>
          <p:nvPr/>
        </p:nvSpPr>
        <p:spPr bwMode="auto">
          <a:xfrm>
            <a:off x="1390555" y="3509625"/>
            <a:ext cx="43240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4800" dirty="0">
                <a:solidFill>
                  <a:srgbClr val="B3071B"/>
                </a:solidFill>
              </a:rPr>
              <a:t>insegnamenti</a:t>
            </a:r>
          </a:p>
          <a:p>
            <a:pPr algn="r" eaLnBrk="1" hangingPunct="1"/>
            <a:r>
              <a:rPr lang="it-IT" sz="4800" dirty="0">
                <a:solidFill>
                  <a:srgbClr val="B3071B"/>
                </a:solidFill>
              </a:rPr>
              <a:t>caratterizzanti</a:t>
            </a:r>
          </a:p>
        </p:txBody>
      </p:sp>
    </p:spTree>
    <p:extLst>
      <p:ext uri="{BB962C8B-B14F-4D97-AF65-F5344CB8AC3E}">
        <p14:creationId xmlns:p14="http://schemas.microsoft.com/office/powerpoint/2010/main" val="167295466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4932040" y="0"/>
            <a:ext cx="408337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</a:t>
            </a:r>
            <a:r>
              <a:rPr lang="it-IT" sz="8800" dirty="0">
                <a:solidFill>
                  <a:schemeClr val="bg1"/>
                </a:solidFill>
              </a:rPr>
              <a:t>1-4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824922" y="3179202"/>
            <a:ext cx="280831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67544" y="1772816"/>
            <a:ext cx="53391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u="sng" dirty="0"/>
              <a:t>Quattro esami a scelta tra: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827584" y="2490523"/>
            <a:ext cx="6696744" cy="3690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2000" dirty="0"/>
              <a:t>Fonetica e fonologia</a:t>
            </a:r>
            <a:r>
              <a:rPr lang="it-IT" sz="2000" dirty="0">
                <a:solidFill>
                  <a:srgbClr val="C00000"/>
                </a:solidFill>
              </a:rPr>
              <a:t> Laura Vanelli</a:t>
            </a:r>
          </a:p>
          <a:p>
            <a:pPr>
              <a:lnSpc>
                <a:spcPct val="200000"/>
              </a:lnSpc>
            </a:pPr>
            <a:r>
              <a:rPr lang="it-IT" sz="2000" dirty="0"/>
              <a:t>Morfologia </a:t>
            </a:r>
            <a:r>
              <a:rPr lang="it-IT" sz="2000" dirty="0">
                <a:solidFill>
                  <a:srgbClr val="B00000"/>
                </a:solidFill>
              </a:rPr>
              <a:t>Davide Bertocci</a:t>
            </a:r>
          </a:p>
          <a:p>
            <a:pPr>
              <a:lnSpc>
                <a:spcPct val="200000"/>
              </a:lnSpc>
            </a:pPr>
            <a:r>
              <a:rPr lang="it-IT" sz="2000" dirty="0" err="1"/>
              <a:t>Syntax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C00000"/>
                </a:solidFill>
              </a:rPr>
              <a:t>Cecilia Poletto</a:t>
            </a:r>
          </a:p>
          <a:p>
            <a:pPr>
              <a:lnSpc>
                <a:spcPct val="200000"/>
              </a:lnSpc>
            </a:pPr>
            <a:r>
              <a:rPr lang="it-IT" sz="2000" dirty="0"/>
              <a:t>Pragmatica </a:t>
            </a:r>
            <a:r>
              <a:rPr lang="it-IT" sz="2000" dirty="0">
                <a:solidFill>
                  <a:srgbClr val="B00000"/>
                </a:solidFill>
              </a:rPr>
              <a:t>Sara Gesuato</a:t>
            </a:r>
          </a:p>
          <a:p>
            <a:pPr>
              <a:lnSpc>
                <a:spcPct val="200000"/>
              </a:lnSpc>
            </a:pPr>
            <a:r>
              <a:rPr lang="it-IT" sz="2000" dirty="0" err="1"/>
              <a:t>Semantics</a:t>
            </a:r>
            <a:r>
              <a:rPr lang="it-IT" sz="2000" dirty="0">
                <a:solidFill>
                  <a:srgbClr val="B00000"/>
                </a:solidFill>
              </a:rPr>
              <a:t> </a:t>
            </a:r>
            <a:r>
              <a:rPr lang="it-IT" sz="2000" dirty="0" err="1">
                <a:solidFill>
                  <a:srgbClr val="B00000"/>
                </a:solidFill>
              </a:rPr>
              <a:t>Pires</a:t>
            </a:r>
            <a:endParaRPr lang="it-IT" sz="2000" dirty="0">
              <a:solidFill>
                <a:srgbClr val="B00000"/>
              </a:solidFill>
            </a:endParaRPr>
          </a:p>
          <a:p>
            <a:pPr>
              <a:lnSpc>
                <a:spcPct val="200000"/>
              </a:lnSpc>
            </a:pPr>
            <a:r>
              <a:rPr lang="it-IT" sz="2000" dirty="0"/>
              <a:t>Linguistica storica </a:t>
            </a:r>
            <a:r>
              <a:rPr lang="it-IT" sz="2000" dirty="0">
                <a:solidFill>
                  <a:srgbClr val="C00000"/>
                </a:solidFill>
              </a:rPr>
              <a:t>Luca</a:t>
            </a:r>
            <a:r>
              <a:rPr lang="it-IT" sz="2000" dirty="0"/>
              <a:t> </a:t>
            </a:r>
            <a:r>
              <a:rPr lang="it-IT" sz="2000" dirty="0" err="1">
                <a:solidFill>
                  <a:srgbClr val="B00000"/>
                </a:solidFill>
              </a:rPr>
              <a:t>Rigobianco</a:t>
            </a:r>
            <a:endParaRPr lang="it-IT" sz="2000" dirty="0">
              <a:solidFill>
                <a:srgbClr val="B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71745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4932040" y="0"/>
            <a:ext cx="408337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 </a:t>
            </a:r>
            <a:r>
              <a:rPr lang="it-IT" sz="8800" dirty="0">
                <a:solidFill>
                  <a:schemeClr val="bg1"/>
                </a:solidFill>
              </a:rPr>
              <a:t>5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407806" y="4995952"/>
            <a:ext cx="313184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556792"/>
            <a:ext cx="45185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u="sng" dirty="0"/>
              <a:t>Un esame a scelta tra: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24123" y="2019489"/>
            <a:ext cx="861987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r>
              <a:rPr lang="it-IT" sz="2400" dirty="0"/>
              <a:t>Storia della lingua italiana medievale e rinascimentale</a:t>
            </a:r>
          </a:p>
          <a:p>
            <a:r>
              <a:rPr lang="it-IT" sz="2400" dirty="0">
                <a:solidFill>
                  <a:srgbClr val="C00000"/>
                </a:solidFill>
              </a:rPr>
              <a:t>Luca Zuliani</a:t>
            </a:r>
          </a:p>
          <a:p>
            <a:r>
              <a:rPr lang="it-IT" sz="2400" dirty="0"/>
              <a:t>Storia della lingua italiana moderna e contemporanea</a:t>
            </a:r>
          </a:p>
          <a:p>
            <a:r>
              <a:rPr lang="it-IT" sz="2400" dirty="0">
                <a:solidFill>
                  <a:srgbClr val="B00000"/>
                </a:solidFill>
              </a:rPr>
              <a:t>Tobia Zanon</a:t>
            </a:r>
            <a:endParaRPr lang="it-IT" sz="2400" dirty="0"/>
          </a:p>
          <a:p>
            <a:pPr>
              <a:lnSpc>
                <a:spcPts val="3580"/>
              </a:lnSpc>
            </a:pPr>
            <a:r>
              <a:rPr lang="it-IT" sz="2400" dirty="0"/>
              <a:t>Dialettologia avanzato </a:t>
            </a:r>
            <a:r>
              <a:rPr lang="it-IT" sz="2400" dirty="0">
                <a:solidFill>
                  <a:srgbClr val="C00000"/>
                </a:solidFill>
              </a:rPr>
              <a:t>Jacopo </a:t>
            </a:r>
            <a:r>
              <a:rPr lang="it-IT" sz="2400" dirty="0" err="1">
                <a:solidFill>
                  <a:srgbClr val="B00000"/>
                </a:solidFill>
              </a:rPr>
              <a:t>Garzonio</a:t>
            </a:r>
            <a:endParaRPr lang="de-DE" sz="2400" dirty="0">
              <a:solidFill>
                <a:srgbClr val="FF0000"/>
              </a:solidFill>
            </a:endParaRPr>
          </a:p>
          <a:p>
            <a:pPr>
              <a:lnSpc>
                <a:spcPts val="3580"/>
              </a:lnSpc>
            </a:pPr>
            <a:r>
              <a:rPr lang="it-IT" sz="2400" dirty="0"/>
              <a:t>Language </a:t>
            </a:r>
            <a:r>
              <a:rPr lang="it-IT" sz="2400" dirty="0" err="1"/>
              <a:t>acquisition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C00000"/>
                </a:solidFill>
              </a:rPr>
              <a:t>Emanuela</a:t>
            </a:r>
            <a:r>
              <a:rPr lang="it-IT" sz="2400" dirty="0"/>
              <a:t> </a:t>
            </a:r>
            <a:r>
              <a:rPr lang="it-IT" sz="2400" dirty="0" err="1">
                <a:solidFill>
                  <a:srgbClr val="C00000"/>
                </a:solidFill>
              </a:rPr>
              <a:t>Sanfelici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</a:p>
          <a:p>
            <a:endParaRPr lang="it-IT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0615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4932040" y="0"/>
            <a:ext cx="408337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 </a:t>
            </a:r>
            <a:r>
              <a:rPr lang="it-IT" sz="8800" dirty="0">
                <a:solidFill>
                  <a:schemeClr val="bg1"/>
                </a:solidFill>
              </a:rPr>
              <a:t>6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 flipH="1">
            <a:off x="5404216" y="4623045"/>
            <a:ext cx="313901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556792"/>
            <a:ext cx="45185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u="sng" dirty="0"/>
              <a:t>Un esame a scelta tra: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2267958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/>
              <a:t>Filologia germanica 2 	</a:t>
            </a:r>
            <a:r>
              <a:rPr lang="it-IT" sz="2400" dirty="0">
                <a:solidFill>
                  <a:srgbClr val="B00000"/>
                </a:solidFill>
              </a:rPr>
              <a:t>Meli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Filosofia del linguaggio </a:t>
            </a:r>
            <a:r>
              <a:rPr lang="it-IT" sz="2400" dirty="0" err="1"/>
              <a:t>av</a:t>
            </a:r>
            <a:r>
              <a:rPr lang="it-IT" sz="2400" dirty="0"/>
              <a:t>. </a:t>
            </a:r>
            <a:r>
              <a:rPr lang="it-IT" sz="2400" dirty="0">
                <a:solidFill>
                  <a:srgbClr val="C00000"/>
                </a:solidFill>
              </a:rPr>
              <a:t>Carrara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Metodi linguistici di analisi dei testi </a:t>
            </a:r>
            <a:r>
              <a:rPr lang="it-IT" sz="2400" dirty="0" err="1">
                <a:solidFill>
                  <a:srgbClr val="C00000"/>
                </a:solidFill>
              </a:rPr>
              <a:t>Cortelazzo</a:t>
            </a:r>
            <a:endParaRPr lang="it-IT" sz="24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2400" dirty="0"/>
              <a:t>Glottodidattica (FIT)		</a:t>
            </a:r>
            <a:r>
              <a:rPr lang="it-IT" sz="2400" dirty="0">
                <a:solidFill>
                  <a:srgbClr val="B00000"/>
                </a:solidFill>
              </a:rPr>
              <a:t>Matteo </a:t>
            </a:r>
            <a:r>
              <a:rPr lang="it-IT" sz="2400" dirty="0" err="1">
                <a:solidFill>
                  <a:srgbClr val="B00000"/>
                </a:solidFill>
              </a:rPr>
              <a:t>Santipolo</a:t>
            </a:r>
            <a:endParaRPr lang="it-IT" sz="2400" dirty="0">
              <a:solidFill>
                <a:srgbClr val="B00000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2400" dirty="0"/>
              <a:t>Didattica </a:t>
            </a:r>
            <a:r>
              <a:rPr lang="de-DE" sz="2400" dirty="0" err="1"/>
              <a:t>dell‘italiano</a:t>
            </a:r>
            <a:r>
              <a:rPr lang="de-DE" sz="2400" dirty="0"/>
              <a:t> (FIT)</a:t>
            </a:r>
            <a:r>
              <a:rPr lang="de-DE" sz="2400" dirty="0">
                <a:solidFill>
                  <a:srgbClr val="B00000"/>
                </a:solidFill>
              </a:rPr>
              <a:t>	</a:t>
            </a:r>
            <a:r>
              <a:rPr lang="de-DE" sz="2400" dirty="0" err="1">
                <a:solidFill>
                  <a:srgbClr val="B00000"/>
                </a:solidFill>
              </a:rPr>
              <a:t>Duso</a:t>
            </a:r>
            <a:endParaRPr lang="de-DE" sz="2400" dirty="0">
              <a:solidFill>
                <a:srgbClr val="B00000"/>
              </a:solidFill>
            </a:endParaRPr>
          </a:p>
          <a:p>
            <a:pPr>
              <a:lnSpc>
                <a:spcPct val="150000"/>
              </a:lnSpc>
            </a:pPr>
            <a:endParaRPr lang="it-IT" sz="2400" dirty="0">
              <a:solidFill>
                <a:srgbClr val="B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65945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4932040" y="0"/>
            <a:ext cx="408337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 </a:t>
            </a:r>
            <a:r>
              <a:rPr lang="it-IT" sz="8800" dirty="0">
                <a:solidFill>
                  <a:schemeClr val="bg1"/>
                </a:solidFill>
              </a:rPr>
              <a:t>7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29417" y="4369561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556792"/>
            <a:ext cx="45185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u="sng" dirty="0"/>
              <a:t>Un esame a scelta tra: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2302056"/>
            <a:ext cx="7601761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2400" dirty="0">
                <a:solidFill>
                  <a:srgbClr val="B00000"/>
                </a:solidFill>
              </a:rPr>
              <a:t>Lingua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B00000"/>
                </a:solidFill>
              </a:rPr>
              <a:t>spagnola</a:t>
            </a:r>
            <a:r>
              <a:rPr lang="it-IT" sz="2400" dirty="0"/>
              <a:t>/francese/</a:t>
            </a:r>
            <a:r>
              <a:rPr lang="it-IT" sz="2400" dirty="0">
                <a:solidFill>
                  <a:srgbClr val="B00000"/>
                </a:solidFill>
              </a:rPr>
              <a:t>portoghese e brasiliana</a:t>
            </a:r>
            <a:r>
              <a:rPr lang="it-IT" sz="2400" dirty="0"/>
              <a:t>/</a:t>
            </a:r>
          </a:p>
          <a:p>
            <a:pPr>
              <a:lnSpc>
                <a:spcPct val="200000"/>
              </a:lnSpc>
            </a:pPr>
            <a:r>
              <a:rPr lang="it-IT" sz="2400" dirty="0"/>
              <a:t>tedesca/</a:t>
            </a:r>
            <a:r>
              <a:rPr lang="it-IT" sz="2400" dirty="0">
                <a:solidFill>
                  <a:srgbClr val="B00000"/>
                </a:solidFill>
              </a:rPr>
              <a:t>romena</a:t>
            </a:r>
            <a:r>
              <a:rPr lang="it-IT" sz="2400" dirty="0"/>
              <a:t>/ungherese/</a:t>
            </a:r>
            <a:r>
              <a:rPr lang="it-IT" sz="2400" dirty="0">
                <a:solidFill>
                  <a:srgbClr val="C00000"/>
                </a:solidFill>
              </a:rPr>
              <a:t>russa</a:t>
            </a:r>
            <a:r>
              <a:rPr lang="it-IT" sz="2400" dirty="0"/>
              <a:t> </a:t>
            </a:r>
          </a:p>
          <a:p>
            <a:pPr>
              <a:lnSpc>
                <a:spcPct val="200000"/>
              </a:lnSpc>
            </a:pPr>
            <a:r>
              <a:rPr lang="it-IT" sz="2400" dirty="0"/>
              <a:t>Fonetica acustica dell’italiano e dell’inglese </a:t>
            </a:r>
          </a:p>
          <a:p>
            <a:pPr>
              <a:lnSpc>
                <a:spcPct val="200000"/>
              </a:lnSpc>
            </a:pPr>
            <a:r>
              <a:rPr lang="it-IT" sz="2400" dirty="0"/>
              <a:t>Lingua e letteratura sanscrita </a:t>
            </a:r>
            <a:endParaRPr lang="it-IT" sz="2400" dirty="0">
              <a:solidFill>
                <a:srgbClr val="B00000"/>
              </a:solidFill>
            </a:endParaRPr>
          </a:p>
          <a:p>
            <a:pPr>
              <a:lnSpc>
                <a:spcPct val="200000"/>
              </a:lnSpc>
            </a:pPr>
            <a:r>
              <a:rPr lang="it-IT" sz="2400" dirty="0">
                <a:solidFill>
                  <a:srgbClr val="B00000"/>
                </a:solidFill>
              </a:rPr>
              <a:t>Filologia romanza </a:t>
            </a:r>
            <a:r>
              <a:rPr lang="it-IT" sz="2400" dirty="0" err="1">
                <a:solidFill>
                  <a:srgbClr val="B00000"/>
                </a:solidFill>
              </a:rPr>
              <a:t>av</a:t>
            </a:r>
            <a:r>
              <a:rPr lang="it-IT" sz="2400" dirty="0">
                <a:solidFill>
                  <a:srgbClr val="B00000"/>
                </a:solidFill>
              </a:rPr>
              <a:t>.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233424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5060627" y="29800"/>
            <a:ext cx="408337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 </a:t>
            </a:r>
            <a:r>
              <a:rPr lang="it-IT" sz="8800" dirty="0">
                <a:solidFill>
                  <a:schemeClr val="bg1"/>
                </a:solidFill>
              </a:rPr>
              <a:t>8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874307" y="3795971"/>
            <a:ext cx="326969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10257" y="1345873"/>
            <a:ext cx="4511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u="sng" dirty="0"/>
              <a:t>Un esame a scelta tra: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10257" y="2008108"/>
            <a:ext cx="8499443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780"/>
              </a:lnSpc>
            </a:pPr>
            <a:r>
              <a:rPr lang="it-IT" sz="2400" dirty="0"/>
              <a:t>Psicologia del linguaggio </a:t>
            </a:r>
            <a:endParaRPr lang="it-IT" sz="2400" dirty="0">
              <a:solidFill>
                <a:srgbClr val="B00000"/>
              </a:solidFill>
            </a:endParaRPr>
          </a:p>
          <a:p>
            <a:pPr>
              <a:lnSpc>
                <a:spcPts val="5780"/>
              </a:lnSpc>
            </a:pPr>
            <a:r>
              <a:rPr lang="it-IT" sz="2400" dirty="0"/>
              <a:t>Psicologia sociale e dello sviluppo  (FIT) </a:t>
            </a:r>
            <a:r>
              <a:rPr lang="it-IT" sz="2400" dirty="0">
                <a:solidFill>
                  <a:srgbClr val="C00000"/>
                </a:solidFill>
              </a:rPr>
              <a:t>A. M. </a:t>
            </a:r>
            <a:r>
              <a:rPr lang="it-IT" sz="2400" dirty="0">
                <a:solidFill>
                  <a:srgbClr val="B00000"/>
                </a:solidFill>
              </a:rPr>
              <a:t>Manganelli</a:t>
            </a:r>
          </a:p>
          <a:p>
            <a:pPr>
              <a:lnSpc>
                <a:spcPts val="5780"/>
              </a:lnSpc>
            </a:pPr>
            <a:r>
              <a:rPr lang="it-IT" sz="2400" dirty="0"/>
              <a:t>Logica </a:t>
            </a:r>
            <a:r>
              <a:rPr lang="it-IT" sz="2400" dirty="0">
                <a:solidFill>
                  <a:srgbClr val="C00000"/>
                </a:solidFill>
              </a:rPr>
              <a:t>Massimiliano Carrara</a:t>
            </a:r>
          </a:p>
          <a:p>
            <a:pPr>
              <a:lnSpc>
                <a:spcPts val="5780"/>
              </a:lnSpc>
            </a:pPr>
            <a:r>
              <a:rPr lang="it-IT" sz="2400" dirty="0" err="1"/>
              <a:t>Logic</a:t>
            </a:r>
            <a:r>
              <a:rPr lang="it-IT" sz="2400" dirty="0">
                <a:solidFill>
                  <a:srgbClr val="B00000"/>
                </a:solidFill>
              </a:rPr>
              <a:t> G. M. </a:t>
            </a:r>
            <a:r>
              <a:rPr lang="it-IT" sz="2400" dirty="0" err="1">
                <a:solidFill>
                  <a:srgbClr val="B00000"/>
                </a:solidFill>
              </a:rPr>
              <a:t>Spolaore</a:t>
            </a:r>
            <a:endParaRPr lang="it-IT" sz="2400" dirty="0">
              <a:solidFill>
                <a:srgbClr val="B00000"/>
              </a:solidFill>
            </a:endParaRPr>
          </a:p>
          <a:p>
            <a:pPr>
              <a:lnSpc>
                <a:spcPts val="5780"/>
              </a:lnSpc>
            </a:pPr>
            <a:r>
              <a:rPr lang="it-IT" sz="2400" dirty="0"/>
              <a:t>Codicologia </a:t>
            </a:r>
            <a:r>
              <a:rPr lang="it-IT" sz="2400" dirty="0">
                <a:solidFill>
                  <a:srgbClr val="B00000"/>
                </a:solidFill>
              </a:rPr>
              <a:t>Nicoletta </a:t>
            </a:r>
            <a:r>
              <a:rPr lang="it-IT" sz="2400" dirty="0" err="1">
                <a:solidFill>
                  <a:srgbClr val="B00000"/>
                </a:solidFill>
              </a:rPr>
              <a:t>Giovè</a:t>
            </a:r>
            <a:endParaRPr lang="it-IT" sz="2400" dirty="0">
              <a:solidFill>
                <a:srgbClr val="B00000"/>
              </a:solidFill>
            </a:endParaRPr>
          </a:p>
          <a:p>
            <a:pPr>
              <a:lnSpc>
                <a:spcPts val="5780"/>
              </a:lnSpc>
            </a:pPr>
            <a:r>
              <a:rPr lang="it-IT" sz="2400" dirty="0"/>
              <a:t>Paleografia</a:t>
            </a:r>
            <a:r>
              <a:rPr lang="it-IT" sz="2400" dirty="0">
                <a:solidFill>
                  <a:srgbClr val="B00000"/>
                </a:solidFill>
              </a:rPr>
              <a:t> </a:t>
            </a:r>
            <a:r>
              <a:rPr lang="it-IT" sz="2400" dirty="0"/>
              <a:t>Latina </a:t>
            </a:r>
            <a:r>
              <a:rPr lang="it-IT" sz="2400" dirty="0" err="1"/>
              <a:t>av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B00000"/>
                </a:solidFill>
              </a:rPr>
              <a:t>Nicoletta </a:t>
            </a:r>
            <a:r>
              <a:rPr lang="it-IT" sz="2400" dirty="0" err="1">
                <a:solidFill>
                  <a:srgbClr val="B00000"/>
                </a:solidFill>
              </a:rPr>
              <a:t>Giovè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0259300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 dirty="0">
                <a:solidFill>
                  <a:schemeClr val="bg1"/>
                </a:solidFill>
              </a:rPr>
              <a:t>LINGUISTICA </a:t>
            </a:r>
            <a:r>
              <a:rPr lang="it-IT" sz="8000" dirty="0">
                <a:solidFill>
                  <a:schemeClr val="bg1"/>
                </a:solidFill>
              </a:rPr>
              <a:t>9-10</a:t>
            </a:r>
            <a:endParaRPr lang="it-IT" sz="1200" dirty="0">
              <a:solidFill>
                <a:schemeClr val="bg1"/>
              </a:solidFill>
            </a:endParaRPr>
          </a:p>
        </p:txBody>
      </p:sp>
      <p:pic>
        <p:nvPicPr>
          <p:cNvPr id="4096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0964" name="CasellaDiTesto 1"/>
          <p:cNvSpPr txBox="1">
            <a:spLocks noChangeArrowheads="1"/>
          </p:cNvSpPr>
          <p:nvPr/>
        </p:nvSpPr>
        <p:spPr bwMode="auto">
          <a:xfrm>
            <a:off x="323850" y="1628775"/>
            <a:ext cx="8640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6000" dirty="0">
                <a:solidFill>
                  <a:srgbClr val="B00000"/>
                </a:solidFill>
              </a:rPr>
              <a:t>Affini e integrative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95536" y="3212976"/>
            <a:ext cx="7848872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 + 6 </a:t>
            </a:r>
            <a:r>
              <a:rPr lang="it-IT" sz="4800" dirty="0" err="1"/>
              <a:t>cfu</a:t>
            </a:r>
            <a:r>
              <a:rPr lang="it-IT" sz="4800" dirty="0"/>
              <a:t> a scelta tra:</a:t>
            </a:r>
          </a:p>
        </p:txBody>
      </p:sp>
    </p:spTree>
    <p:extLst>
      <p:ext uri="{BB962C8B-B14F-4D97-AF65-F5344CB8AC3E}">
        <p14:creationId xmlns:p14="http://schemas.microsoft.com/office/powerpoint/2010/main" val="156435655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4139952" y="0"/>
            <a:ext cx="487546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 </a:t>
            </a:r>
            <a:r>
              <a:rPr lang="it-IT" sz="8800" dirty="0">
                <a:solidFill>
                  <a:schemeClr val="bg1"/>
                </a:solidFill>
              </a:rPr>
              <a:t>9-10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1546563"/>
            <a:ext cx="91551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/>
              <a:t>Progettazione di siti web </a:t>
            </a:r>
            <a:r>
              <a:rPr lang="it-IT" sz="2400" dirty="0">
                <a:solidFill>
                  <a:srgbClr val="B00000"/>
                </a:solidFill>
              </a:rPr>
              <a:t>Maristella Agosti</a:t>
            </a:r>
            <a:endParaRPr lang="it-IT" sz="2400" dirty="0"/>
          </a:p>
          <a:p>
            <a:pPr>
              <a:lnSpc>
                <a:spcPct val="150000"/>
              </a:lnSpc>
            </a:pPr>
            <a:r>
              <a:rPr lang="it-IT" sz="2400" dirty="0"/>
              <a:t>Lingua e letteratura galega </a:t>
            </a:r>
            <a:r>
              <a:rPr lang="it-IT" sz="2400" dirty="0">
                <a:solidFill>
                  <a:srgbClr val="B00000"/>
                </a:solidFill>
              </a:rPr>
              <a:t>Rachele </a:t>
            </a:r>
            <a:r>
              <a:rPr lang="it-IT" sz="2400" dirty="0" err="1">
                <a:solidFill>
                  <a:srgbClr val="B00000"/>
                </a:solidFill>
              </a:rPr>
              <a:t>Fassanelli</a:t>
            </a:r>
            <a:endParaRPr lang="it-IT" sz="2400" dirty="0"/>
          </a:p>
          <a:p>
            <a:pPr>
              <a:lnSpc>
                <a:spcPct val="150000"/>
              </a:lnSpc>
            </a:pPr>
            <a:r>
              <a:rPr lang="it-IT" sz="2400" dirty="0"/>
              <a:t>Lingua e letteratura provenzale </a:t>
            </a:r>
            <a:r>
              <a:rPr lang="it-IT" sz="2400" dirty="0">
                <a:solidFill>
                  <a:srgbClr val="B00000"/>
                </a:solidFill>
              </a:rPr>
              <a:t>Giosue </a:t>
            </a:r>
            <a:r>
              <a:rPr lang="it-IT" sz="2400" dirty="0" err="1">
                <a:solidFill>
                  <a:srgbClr val="B00000"/>
                </a:solidFill>
              </a:rPr>
              <a:t>Lachin</a:t>
            </a:r>
            <a:endParaRPr lang="it-IT" sz="2400" dirty="0"/>
          </a:p>
          <a:p>
            <a:pPr>
              <a:lnSpc>
                <a:spcPct val="150000"/>
              </a:lnSpc>
            </a:pPr>
            <a:r>
              <a:rPr lang="it-IT" sz="2400" dirty="0"/>
              <a:t>Antropologia culturale  (FIT) </a:t>
            </a:r>
            <a:r>
              <a:rPr lang="it-IT" sz="2400" dirty="0">
                <a:solidFill>
                  <a:srgbClr val="B00000"/>
                </a:solidFill>
              </a:rPr>
              <a:t>Paolo Grassi</a:t>
            </a:r>
            <a:endParaRPr lang="it-IT" sz="2400" dirty="0"/>
          </a:p>
          <a:p>
            <a:pPr>
              <a:lnSpc>
                <a:spcPct val="150000"/>
              </a:lnSpc>
            </a:pPr>
            <a:r>
              <a:rPr lang="it-IT" sz="2400" dirty="0"/>
              <a:t>Archivistica </a:t>
            </a:r>
            <a:r>
              <a:rPr lang="it-IT" sz="2400" dirty="0">
                <a:solidFill>
                  <a:srgbClr val="B00000"/>
                </a:solidFill>
              </a:rPr>
              <a:t>Mario Brogi</a:t>
            </a:r>
            <a:endParaRPr lang="it-IT" sz="2400" dirty="0"/>
          </a:p>
          <a:p>
            <a:pPr>
              <a:lnSpc>
                <a:spcPct val="150000"/>
              </a:lnSpc>
            </a:pPr>
            <a:r>
              <a:rPr lang="it-IT" sz="2400" dirty="0"/>
              <a:t>Psicologia della comunicazione </a:t>
            </a:r>
            <a:r>
              <a:rPr lang="it-IT" sz="2400" dirty="0">
                <a:solidFill>
                  <a:srgbClr val="B00000"/>
                </a:solidFill>
              </a:rPr>
              <a:t>Lorella Lotto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Neuropsicologia </a:t>
            </a:r>
            <a:r>
              <a:rPr lang="it-IT" sz="2400" dirty="0">
                <a:solidFill>
                  <a:srgbClr val="B00000"/>
                </a:solidFill>
              </a:rPr>
              <a:t>Carlo Semenza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Psicologia cognitiva </a:t>
            </a:r>
            <a:r>
              <a:rPr lang="it-IT" sz="2400" dirty="0">
                <a:solidFill>
                  <a:srgbClr val="C00000"/>
                </a:solidFill>
              </a:rPr>
              <a:t>Simone </a:t>
            </a:r>
            <a:r>
              <a:rPr lang="it-IT" sz="2400" dirty="0" err="1">
                <a:solidFill>
                  <a:srgbClr val="C00000"/>
                </a:solidFill>
              </a:rPr>
              <a:t>C</a:t>
            </a:r>
            <a:r>
              <a:rPr lang="it-IT" sz="2400" dirty="0" err="1">
                <a:solidFill>
                  <a:srgbClr val="B00000"/>
                </a:solidFill>
              </a:rPr>
              <a:t>utini</a:t>
            </a:r>
            <a:r>
              <a:rPr lang="it-IT" sz="2400" dirty="0">
                <a:solidFill>
                  <a:srgbClr val="B0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Linguistica computazionale</a:t>
            </a:r>
          </a:p>
        </p:txBody>
      </p:sp>
    </p:spTree>
    <p:extLst>
      <p:ext uri="{BB962C8B-B14F-4D97-AF65-F5344CB8AC3E}">
        <p14:creationId xmlns:p14="http://schemas.microsoft.com/office/powerpoint/2010/main" val="125802219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-53977" y="-107345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3600" b="0" dirty="0">
                <a:solidFill>
                  <a:schemeClr val="bg1"/>
                </a:solidFill>
              </a:rPr>
              <a:t>LINGUISTICA</a:t>
            </a:r>
            <a:endParaRPr lang="it-IT" sz="3600" dirty="0">
              <a:solidFill>
                <a:schemeClr val="bg1"/>
              </a:solidFill>
            </a:endParaRPr>
          </a:p>
        </p:txBody>
      </p:sp>
      <p:pic>
        <p:nvPicPr>
          <p:cNvPr id="4096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0964" name="CasellaDiTesto 1"/>
          <p:cNvSpPr txBox="1">
            <a:spLocks noChangeArrowheads="1"/>
          </p:cNvSpPr>
          <p:nvPr/>
        </p:nvSpPr>
        <p:spPr bwMode="auto">
          <a:xfrm>
            <a:off x="323850" y="1628775"/>
            <a:ext cx="8640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6000" dirty="0">
                <a:solidFill>
                  <a:srgbClr val="B00000"/>
                </a:solidFill>
              </a:rPr>
              <a:t>Stage e tirocinio</a:t>
            </a:r>
          </a:p>
        </p:txBody>
      </p:sp>
      <p:sp>
        <p:nvSpPr>
          <p:cNvPr id="3" name="Rettangolo 2"/>
          <p:cNvSpPr/>
          <p:nvPr/>
        </p:nvSpPr>
        <p:spPr>
          <a:xfrm>
            <a:off x="3246250" y="3552220"/>
            <a:ext cx="26514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 </a:t>
            </a:r>
            <a:r>
              <a:rPr lang="it-IT" sz="4800" dirty="0" err="1"/>
              <a:t>cfu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164833950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465265"/>
            <a:ext cx="8229600" cy="66759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it-IT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Iscrizioni</a:t>
            </a:r>
          </a:p>
          <a:p>
            <a:pPr marL="0" indent="0">
              <a:buClr>
                <a:srgbClr val="C00000"/>
              </a:buClr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0" y="-24606"/>
            <a:ext cx="9138220" cy="1368426"/>
            <a:chOff x="-53976" y="-24606"/>
            <a:chExt cx="9251951" cy="1368426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0" name="Picture 3" descr="SigilloLogoLAST_WhiteOK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CasellaDiTesto 3"/>
          <p:cNvSpPr txBox="1"/>
          <p:nvPr/>
        </p:nvSpPr>
        <p:spPr>
          <a:xfrm>
            <a:off x="539552" y="1988840"/>
            <a:ext cx="74168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343820"/>
            <a:ext cx="60292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sz="9600" dirty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it-IT" sz="9600" dirty="0">
                <a:effectLst>
                  <a:reflection blurRad="6350" stA="55000" endA="300" endPos="45500" dir="5400000" sy="-100000" algn="bl" rotWithShape="0"/>
                </a:effectLst>
              </a:rPr>
              <a:t>19-20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39552" y="5191382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C00000"/>
                </a:solidFill>
              </a:rPr>
              <a:t>http://</a:t>
            </a:r>
            <a:r>
              <a:rPr lang="it-IT" sz="2600" dirty="0" err="1">
                <a:solidFill>
                  <a:srgbClr val="C00000"/>
                </a:solidFill>
              </a:rPr>
              <a:t>www.unipd.it</a:t>
            </a:r>
            <a:r>
              <a:rPr lang="it-IT" sz="2600" dirty="0">
                <a:solidFill>
                  <a:srgbClr val="C00000"/>
                </a:solidFill>
              </a:rPr>
              <a:t>/avvisi-ammissione-corsi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8820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2909915" y="249479"/>
            <a:ext cx="64754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4000" b="0" dirty="0">
                <a:solidFill>
                  <a:schemeClr val="bg1"/>
                </a:solidFill>
              </a:rPr>
              <a:t>LINGUISTICA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3401" y="1424130"/>
            <a:ext cx="8631211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Gli studenti possono scegliere uno </a:t>
            </a:r>
            <a:r>
              <a:rPr lang="it-IT" sz="2400" dirty="0">
                <a:solidFill>
                  <a:srgbClr val="C00000"/>
                </a:solidFill>
              </a:rPr>
              <a:t>stage interno</a:t>
            </a:r>
            <a:r>
              <a:rPr lang="it-IT" sz="2400" dirty="0"/>
              <a:t>. Al momento ne sono attivati quattro: 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it-IT" sz="2400" dirty="0">
                <a:solidFill>
                  <a:srgbClr val="C00000"/>
                </a:solidFill>
              </a:rPr>
              <a:t>Stage progetto </a:t>
            </a:r>
            <a:r>
              <a:rPr lang="it-IT" sz="2400" dirty="0" err="1">
                <a:solidFill>
                  <a:srgbClr val="C00000"/>
                </a:solidFill>
              </a:rPr>
              <a:t>ASIt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(atlante sintattico dei dialetti d’Italia) di raccolta dati e inserimento dei dati raccolti nel data base con taggatura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it-IT" sz="2400" dirty="0"/>
              <a:t>Stage progetto corpus sintatticamente annotato di italiano antico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it-IT" sz="2400" dirty="0">
                <a:solidFill>
                  <a:srgbClr val="C00000"/>
                </a:solidFill>
              </a:rPr>
              <a:t>Stage progetto Gravo </a:t>
            </a:r>
            <a:r>
              <a:rPr lang="it-IT" sz="2400" dirty="0"/>
              <a:t>(Grammatica del veneto delle origini)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it-IT" sz="2400" dirty="0"/>
              <a:t>Stage di acquisizione del linguaggio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04326095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3131840" y="384179"/>
            <a:ext cx="64754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600" b="0" dirty="0">
                <a:solidFill>
                  <a:schemeClr val="bg1"/>
                </a:solidFill>
              </a:rPr>
              <a:t>LINGUISTICA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3401" y="1424130"/>
            <a:ext cx="86312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>
                <a:solidFill>
                  <a:srgbClr val="C00000"/>
                </a:solidFill>
              </a:rPr>
              <a:t>Altre attività</a:t>
            </a:r>
          </a:p>
          <a:p>
            <a:endParaRPr lang="it-IT" sz="2400" dirty="0"/>
          </a:p>
          <a:p>
            <a:endParaRPr lang="it-IT" sz="2400" dirty="0"/>
          </a:p>
          <a:p>
            <a:pPr algn="ctr">
              <a:lnSpc>
                <a:spcPct val="150000"/>
              </a:lnSpc>
            </a:pPr>
            <a:r>
              <a:rPr lang="it-IT" sz="2400" dirty="0"/>
              <a:t>Seminario di ricerca tutti i </a:t>
            </a:r>
            <a:r>
              <a:rPr lang="it-IT" sz="2400" dirty="0" smtClean="0"/>
              <a:t>venerdì </a:t>
            </a:r>
            <a:r>
              <a:rPr lang="it-IT" sz="2400" dirty="0"/>
              <a:t>alle 12,30 in aula L</a:t>
            </a:r>
          </a:p>
          <a:p>
            <a:pPr algn="ctr">
              <a:lnSpc>
                <a:spcPct val="150000"/>
              </a:lnSpc>
            </a:pPr>
            <a:endParaRPr lang="it-IT" sz="2400" dirty="0"/>
          </a:p>
          <a:p>
            <a:pPr algn="ctr">
              <a:lnSpc>
                <a:spcPct val="150000"/>
              </a:lnSpc>
            </a:pPr>
            <a:r>
              <a:rPr lang="it-IT" sz="2400" dirty="0"/>
              <a:t>Questi seminari valgono per il riconoscimento dei tre crediti (0,25 crediti a conferenza con relazione) </a:t>
            </a:r>
          </a:p>
          <a:p>
            <a:pPr algn="ctr">
              <a:lnSpc>
                <a:spcPct val="150000"/>
              </a:lnSpc>
            </a:pPr>
            <a:r>
              <a:rPr lang="it-IT" sz="2400" dirty="0"/>
              <a:t>  </a:t>
            </a:r>
          </a:p>
          <a:p>
            <a:pPr>
              <a:lnSpc>
                <a:spcPct val="150000"/>
              </a:lnSpc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7611985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3131840" y="384179"/>
            <a:ext cx="64754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600" b="0" dirty="0">
                <a:solidFill>
                  <a:schemeClr val="bg1"/>
                </a:solidFill>
              </a:rPr>
              <a:t>LINGUISTICA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3401" y="1424130"/>
            <a:ext cx="8631211" cy="445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>
                <a:solidFill>
                  <a:srgbClr val="C00000"/>
                </a:solidFill>
              </a:rPr>
              <a:t>Altre attività</a:t>
            </a:r>
          </a:p>
          <a:p>
            <a:endParaRPr lang="it-IT" sz="2400" dirty="0"/>
          </a:p>
          <a:p>
            <a:endParaRPr lang="it-IT" sz="2400" dirty="0"/>
          </a:p>
          <a:p>
            <a:pPr algn="ctr">
              <a:lnSpc>
                <a:spcPct val="200000"/>
              </a:lnSpc>
            </a:pPr>
            <a:r>
              <a:rPr lang="it-IT" sz="2400" dirty="0" err="1"/>
              <a:t>Teamworking</a:t>
            </a:r>
            <a:r>
              <a:rPr lang="it-IT" sz="2400" dirty="0"/>
              <a:t>: incontro quindicinale seminariale con presentazione tesi e articoli da parte degli studenti: giovedì ore 12,30 aula L.</a:t>
            </a:r>
          </a:p>
          <a:p>
            <a:pPr algn="ctr">
              <a:lnSpc>
                <a:spcPct val="150000"/>
              </a:lnSpc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6898299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3131840" y="384179"/>
            <a:ext cx="64754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600" b="0" dirty="0">
                <a:solidFill>
                  <a:schemeClr val="bg1"/>
                </a:solidFill>
              </a:rPr>
              <a:t>LINGUISTICA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3401" y="1424130"/>
            <a:ext cx="86312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>
                <a:solidFill>
                  <a:srgbClr val="C00000"/>
                </a:solidFill>
              </a:rPr>
              <a:t>Altre attività</a:t>
            </a:r>
          </a:p>
          <a:p>
            <a:endParaRPr lang="it-IT" sz="2400" dirty="0"/>
          </a:p>
          <a:p>
            <a:endParaRPr lang="it-IT" sz="2400" dirty="0"/>
          </a:p>
          <a:p>
            <a:pPr algn="ctr">
              <a:lnSpc>
                <a:spcPct val="200000"/>
              </a:lnSpc>
            </a:pPr>
            <a:r>
              <a:rPr lang="it-IT" sz="2400" dirty="0"/>
              <a:t>Seminari di Linguistica storica </a:t>
            </a:r>
          </a:p>
          <a:p>
            <a:pPr algn="ctr">
              <a:lnSpc>
                <a:spcPct val="200000"/>
              </a:lnSpc>
            </a:pPr>
            <a:r>
              <a:rPr lang="it-IT" sz="2400" dirty="0"/>
              <a:t>(responsabile prof. Bertocci)</a:t>
            </a:r>
          </a:p>
          <a:p>
            <a:pPr algn="ctr">
              <a:lnSpc>
                <a:spcPct val="200000"/>
              </a:lnSpc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3726539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45" y="1071234"/>
            <a:ext cx="8623710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81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542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36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3131840" y="384179"/>
            <a:ext cx="64754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600" b="0" dirty="0">
                <a:solidFill>
                  <a:schemeClr val="bg1"/>
                </a:solidFill>
              </a:rPr>
              <a:t>LINGUISTICA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3401" y="1424130"/>
            <a:ext cx="8631211" cy="371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>
                <a:solidFill>
                  <a:srgbClr val="C00000"/>
                </a:solidFill>
              </a:rPr>
              <a:t>Altre attività</a:t>
            </a:r>
          </a:p>
          <a:p>
            <a:pPr algn="ctr">
              <a:lnSpc>
                <a:spcPct val="150000"/>
              </a:lnSpc>
            </a:pPr>
            <a:endParaRPr lang="it-IT" sz="2400" dirty="0"/>
          </a:p>
          <a:p>
            <a:pPr algn="ctr">
              <a:lnSpc>
                <a:spcPct val="150000"/>
              </a:lnSpc>
            </a:pPr>
            <a:r>
              <a:rPr lang="it-IT" sz="2400" dirty="0"/>
              <a:t>45° Incontro di Grammatica Generativa &amp;</a:t>
            </a:r>
          </a:p>
          <a:p>
            <a:pPr algn="ctr">
              <a:lnSpc>
                <a:spcPct val="150000"/>
              </a:lnSpc>
            </a:pPr>
            <a:r>
              <a:rPr lang="it-IT" sz="2400" dirty="0"/>
              <a:t>TEAM (</a:t>
            </a:r>
            <a:r>
              <a:rPr lang="it-IT" sz="2400" dirty="0" err="1"/>
              <a:t>Theoretical</a:t>
            </a:r>
            <a:r>
              <a:rPr lang="it-IT" sz="2400" dirty="0"/>
              <a:t> and </a:t>
            </a:r>
            <a:r>
              <a:rPr lang="it-IT" sz="2400" dirty="0" err="1"/>
              <a:t>Empirical</a:t>
            </a:r>
            <a:r>
              <a:rPr lang="it-IT" sz="2400" dirty="0"/>
              <a:t> </a:t>
            </a:r>
            <a:r>
              <a:rPr lang="it-IT" sz="2400" dirty="0" err="1"/>
              <a:t>Approaches</a:t>
            </a:r>
            <a:r>
              <a:rPr lang="it-IT" sz="2400" dirty="0"/>
              <a:t> to </a:t>
            </a:r>
            <a:r>
              <a:rPr lang="it-IT" sz="2400" dirty="0" err="1"/>
              <a:t>Microvariation</a:t>
            </a:r>
            <a:r>
              <a:rPr lang="it-IT" sz="2400" dirty="0"/>
              <a:t>)</a:t>
            </a:r>
          </a:p>
          <a:p>
            <a:pPr algn="ctr">
              <a:lnSpc>
                <a:spcPct val="150000"/>
              </a:lnSpc>
            </a:pPr>
            <a:r>
              <a:rPr lang="it-IT" sz="2400" dirty="0"/>
              <a:t>21/23 Febbraio 2019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56872B3-DFFC-433F-95FA-2C96DC5A3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5348428"/>
            <a:ext cx="253615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3330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4710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7108" name="Text Box 8"/>
          <p:cNvSpPr txBox="1">
            <a:spLocks noChangeArrowheads="1"/>
          </p:cNvSpPr>
          <p:nvPr/>
        </p:nvSpPr>
        <p:spPr bwMode="auto">
          <a:xfrm>
            <a:off x="6411590" y="673532"/>
            <a:ext cx="2441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LINGUISTICA</a:t>
            </a:r>
            <a:endParaRPr lang="it-IT" sz="1400" b="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23528" y="1628800"/>
            <a:ext cx="763284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+12</a:t>
            </a:r>
            <a:r>
              <a:rPr lang="it-IT" sz="3600" dirty="0"/>
              <a:t> </a:t>
            </a:r>
            <a:r>
              <a:rPr lang="it-IT" sz="2800" dirty="0" err="1"/>
              <a:t>cfu</a:t>
            </a:r>
            <a:r>
              <a:rPr lang="it-IT" sz="2800" dirty="0"/>
              <a:t> a scelta dello studente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2636912"/>
            <a:ext cx="5990749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+ 39</a:t>
            </a:r>
            <a:r>
              <a:rPr lang="it-IT" dirty="0"/>
              <a:t> </a:t>
            </a:r>
            <a:r>
              <a:rPr lang="it-IT" sz="2800" dirty="0" err="1"/>
              <a:t>cfu</a:t>
            </a:r>
            <a:r>
              <a:rPr lang="it-IT" sz="2800" dirty="0"/>
              <a:t> la tesi di laurea</a:t>
            </a:r>
            <a:endParaRPr lang="it-IT" dirty="0"/>
          </a:p>
          <a:p>
            <a:pPr>
              <a:defRPr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7544" y="3645024"/>
            <a:ext cx="730236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</a:t>
            </a:r>
            <a:r>
              <a:rPr lang="it-IT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sz="2800" dirty="0" err="1"/>
              <a:t>cfu</a:t>
            </a:r>
            <a:r>
              <a:rPr lang="it-IT" sz="2800" dirty="0"/>
              <a:t> </a:t>
            </a:r>
            <a:r>
              <a:rPr lang="it-IT" sz="2800" dirty="0" err="1"/>
              <a:t>Stages</a:t>
            </a:r>
            <a:r>
              <a:rPr lang="it-IT" sz="2800" dirty="0"/>
              <a:t> e tirocini o seminari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39552" y="4941168"/>
            <a:ext cx="6736189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B00000"/>
                </a:solidFill>
              </a:rPr>
              <a:t>Per un totale di</a:t>
            </a:r>
            <a:r>
              <a:rPr lang="it-IT" sz="3600" dirty="0"/>
              <a:t> </a:t>
            </a: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120</a:t>
            </a:r>
            <a:r>
              <a:rPr lang="it-IT" sz="9600" dirty="0"/>
              <a:t> </a:t>
            </a:r>
            <a:r>
              <a:rPr lang="it-IT" sz="3600" dirty="0" err="1">
                <a:solidFill>
                  <a:srgbClr val="B00000"/>
                </a:solidFill>
              </a:rPr>
              <a:t>cfu</a:t>
            </a:r>
            <a:endParaRPr lang="it-IT" sz="3600" dirty="0">
              <a:solidFill>
                <a:srgbClr val="B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0687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</a:t>
            </a:r>
            <a:r>
              <a:rPr lang="it-IT" sz="4800" b="1" dirty="0" err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Preimmatricolazioni</a:t>
            </a:r>
            <a:endParaRPr lang="it-IT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4000" b="1" dirty="0"/>
              <a:t>17 giugno </a:t>
            </a:r>
            <a:r>
              <a:rPr lang="it-IT" sz="4000" b="1" dirty="0">
                <a:solidFill>
                  <a:srgbClr val="C00000"/>
                </a:solidFill>
              </a:rPr>
              <a:t>////</a:t>
            </a:r>
            <a:r>
              <a:rPr lang="it-IT" sz="4000" b="1" dirty="0"/>
              <a:t> 30 </a:t>
            </a:r>
            <a:r>
              <a:rPr lang="it-IT" sz="4000" b="1" dirty="0" smtClean="0"/>
              <a:t>settembre </a:t>
            </a:r>
            <a:r>
              <a:rPr lang="it-IT" sz="4000" b="1" dirty="0"/>
              <a:t>2019 						</a:t>
            </a:r>
            <a:endParaRPr lang="it-IT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b="1" dirty="0">
                <a:solidFill>
                  <a:srgbClr val="C00000"/>
                </a:solidFill>
              </a:rPr>
              <a:t>per gli studenti che prevedono di laurearsi entro il </a:t>
            </a:r>
            <a:r>
              <a:rPr lang="it-IT" b="1" dirty="0" smtClean="0">
                <a:solidFill>
                  <a:srgbClr val="C00000"/>
                </a:solidFill>
              </a:rPr>
              <a:t>31 dicembre </a:t>
            </a:r>
            <a:r>
              <a:rPr lang="it-IT" b="1" dirty="0">
                <a:solidFill>
                  <a:srgbClr val="C00000"/>
                </a:solidFill>
              </a:rPr>
              <a:t>2019</a:t>
            </a:r>
          </a:p>
          <a:p>
            <a:pPr marL="0" indent="0">
              <a:buNone/>
            </a:pPr>
            <a:r>
              <a:rPr lang="it-IT" sz="4000" b="1" dirty="0"/>
              <a:t>7 novembre – 10 gennaio</a:t>
            </a:r>
            <a:r>
              <a:rPr lang="it-IT" dirty="0"/>
              <a:t> </a:t>
            </a:r>
            <a:r>
              <a:rPr lang="it-IT" b="1" dirty="0">
                <a:solidFill>
                  <a:srgbClr val="C00000"/>
                </a:solidFill>
              </a:rPr>
              <a:t>ore 12.00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948264" y="2060848"/>
            <a:ext cx="3039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00000"/>
                </a:solidFill>
              </a:rPr>
              <a:t>ore 12.00</a:t>
            </a:r>
            <a:endParaRPr lang="it-IT" sz="3200" dirty="0"/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98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Immatricolazioni_1</a:t>
            </a:r>
            <a:endParaRPr lang="it-IT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Per i laureati entro il 21 ottobre </a:t>
            </a:r>
          </a:p>
          <a:p>
            <a:pPr marL="0" indent="0" algn="just">
              <a:buNone/>
            </a:pPr>
            <a:endParaRPr lang="it-IT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3600" b="1" dirty="0">
                <a:solidFill>
                  <a:srgbClr val="C00000"/>
                </a:solidFill>
              </a:rPr>
              <a:t>dall’apertura della procedura</a:t>
            </a:r>
            <a:endParaRPr lang="it-IT" dirty="0"/>
          </a:p>
          <a:p>
            <a:pPr marL="0" indent="0" algn="just">
              <a:buNone/>
            </a:pPr>
            <a:r>
              <a:rPr lang="it-IT" sz="2400" dirty="0"/>
              <a:t>che avverrà a partire dal raggiungimento del numero minimo di preiscrizioni necessarie (che verrà reso noto http://</a:t>
            </a:r>
            <a:r>
              <a:rPr lang="it-IT" sz="2400" dirty="0" err="1"/>
              <a:t>www.unipd.it</a:t>
            </a:r>
            <a:r>
              <a:rPr lang="it-IT" sz="2400" dirty="0"/>
              <a:t>/avvisi-ammissione-corsi)</a:t>
            </a:r>
            <a:r>
              <a:rPr lang="it-IT" sz="2800" dirty="0"/>
              <a:t> </a:t>
            </a:r>
          </a:p>
          <a:p>
            <a:pPr marL="0" indent="0" algn="just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3600" b="1" dirty="0">
                <a:solidFill>
                  <a:srgbClr val="C00000"/>
                </a:solidFill>
              </a:rPr>
              <a:t>fino al 25 ottobre 2019 </a:t>
            </a:r>
            <a:r>
              <a:rPr lang="it-IT" sz="2400" dirty="0">
                <a:solidFill>
                  <a:srgbClr val="C00000"/>
                </a:solidFill>
              </a:rPr>
              <a:t>ore 12.00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02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Immatricolazioni_2</a:t>
            </a:r>
            <a:endParaRPr lang="it-IT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Per i laureati in corso d’anno </a:t>
            </a:r>
          </a:p>
          <a:p>
            <a:pPr marL="0" indent="0" algn="ctr">
              <a:buNone/>
            </a:pPr>
            <a:r>
              <a:rPr lang="it-IT" b="1" dirty="0"/>
              <a:t>entro il 31 dicembre 2019: </a:t>
            </a:r>
          </a:p>
          <a:p>
            <a:pPr marL="0" indent="0" algn="ctr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>
                <a:solidFill>
                  <a:srgbClr val="C00000"/>
                </a:solidFill>
              </a:rPr>
              <a:t>11 novembre 2019 </a:t>
            </a:r>
            <a:r>
              <a:rPr lang="it-IT" b="1" dirty="0"/>
              <a:t>////</a:t>
            </a:r>
            <a:r>
              <a:rPr lang="it-IT" b="1" dirty="0">
                <a:solidFill>
                  <a:srgbClr val="C00000"/>
                </a:solidFill>
              </a:rPr>
              <a:t> 17 gennaio 2020. </a:t>
            </a:r>
          </a:p>
        </p:txBody>
      </p:sp>
      <p:pic>
        <p:nvPicPr>
          <p:cNvPr id="4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13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</p:spPr>
        <p:txBody>
          <a:bodyPr/>
          <a:lstStyle/>
          <a:p>
            <a:r>
              <a:rPr lang="it-IT" sz="6000" b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		</a:t>
            </a:r>
            <a:r>
              <a:rPr lang="it-IT" sz="6000" b="1" u="sng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	Attenzione</a:t>
            </a:r>
            <a:r>
              <a:rPr lang="it-IT" sz="6000" b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b="1" dirty="0"/>
              <a:t>Dall’</a:t>
            </a:r>
            <a:r>
              <a:rPr lang="it-IT" b="1" dirty="0" err="1"/>
              <a:t>a.a</a:t>
            </a:r>
            <a:r>
              <a:rPr lang="it-IT" b="1" dirty="0"/>
              <a:t>. 2017-2018 non è più possibile iscriversi ai corsi magistrali laureandosi nella sessione di febbraio-marzo!!!</a:t>
            </a:r>
          </a:p>
          <a:p>
            <a:pPr marL="0" indent="0" algn="just">
              <a:buNone/>
            </a:pPr>
            <a:endParaRPr lang="it-IT" sz="24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2800" b="1" dirty="0">
                <a:solidFill>
                  <a:srgbClr val="C00000"/>
                </a:solidFill>
              </a:rPr>
              <a:t>Ovvero non esiste più quanto segue: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it-IT" sz="2400" dirty="0"/>
              <a:t>«I laureati in corso d’anno entro il 13 marzo 2017 potranno presentare la domanda di immatricolazione dal 13 febbraio fino al 20 marzo 2017» </a:t>
            </a:r>
            <a:r>
              <a:rPr lang="it-IT" sz="2400" dirty="0">
                <a:solidFill>
                  <a:srgbClr val="C00000"/>
                </a:solidFill>
              </a:rPr>
              <a:t>(dall’Avviso di ammissione 2016-2017.</a:t>
            </a:r>
          </a:p>
        </p:txBody>
      </p:sp>
      <p:pic>
        <p:nvPicPr>
          <p:cNvPr id="4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23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900113" y="2565400"/>
            <a:ext cx="6624637" cy="1138773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4400" dirty="0">
                <a:effectLst>
                  <a:reflection blurRad="6350" stA="55000" endA="300" endPos="45500" dir="5400000" sy="-100000" algn="bl" rotWithShape="0"/>
                </a:effectLst>
              </a:rPr>
              <a:t>1</a:t>
            </a:r>
            <a:r>
              <a:rPr lang="it-IT" sz="3200" dirty="0">
                <a:solidFill>
                  <a:schemeClr val="bg1"/>
                </a:solidFill>
              </a:rPr>
              <a:t>	 Linguistica</a:t>
            </a:r>
            <a:endParaRPr lang="it-IT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r>
              <a:rPr lang="it-IT" sz="2400" b="0" dirty="0">
                <a:solidFill>
                  <a:schemeClr val="bg1"/>
                </a:solidFill>
              </a:rPr>
              <a:t>LINGUISTICA</a:t>
            </a:r>
            <a:endParaRPr lang="it-IT" sz="2400" dirty="0">
              <a:solidFill>
                <a:schemeClr val="bg1"/>
              </a:solidFill>
            </a:endParaRPr>
          </a:p>
        </p:txBody>
      </p:sp>
      <p:pic>
        <p:nvPicPr>
          <p:cNvPr id="2048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0485" name="CasellaDiTesto 3"/>
          <p:cNvSpPr txBox="1">
            <a:spLocks noChangeArrowheads="1"/>
          </p:cNvSpPr>
          <p:nvPr/>
        </p:nvSpPr>
        <p:spPr bwMode="auto">
          <a:xfrm>
            <a:off x="395536" y="1412776"/>
            <a:ext cx="545153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dirty="0"/>
              <a:t>Dipartimento di riferimento</a:t>
            </a:r>
          </a:p>
          <a:p>
            <a:pPr eaLnBrk="1" hangingPunct="1"/>
            <a:endParaRPr lang="it-IT" sz="1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11561" y="2132856"/>
            <a:ext cx="83529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DISLL</a:t>
            </a:r>
          </a:p>
          <a:p>
            <a:pPr algn="r"/>
            <a:r>
              <a:rPr lang="it-IT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oordinatrice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Cecilia Poletto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it-IT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8310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r>
              <a:rPr lang="it-IT" sz="2400" b="0" dirty="0">
                <a:solidFill>
                  <a:schemeClr val="bg1"/>
                </a:solidFill>
              </a:rPr>
              <a:t>LINGUISTICA </a:t>
            </a:r>
            <a:endParaRPr lang="it-IT" sz="2400" dirty="0">
              <a:solidFill>
                <a:schemeClr val="bg1"/>
              </a:solidFill>
            </a:endParaRPr>
          </a:p>
        </p:txBody>
      </p:sp>
      <p:pic>
        <p:nvPicPr>
          <p:cNvPr id="22530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2533" name="CasellaDiTesto 3"/>
          <p:cNvSpPr txBox="1">
            <a:spLocks noChangeArrowheads="1"/>
          </p:cNvSpPr>
          <p:nvPr/>
        </p:nvSpPr>
        <p:spPr bwMode="auto">
          <a:xfrm>
            <a:off x="250825" y="1268413"/>
            <a:ext cx="48831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/>
              <a:t>Requisiti di ammissione</a:t>
            </a:r>
          </a:p>
          <a:p>
            <a:pPr eaLnBrk="1" hangingPunct="1"/>
            <a:endParaRPr lang="it-IT" sz="1800"/>
          </a:p>
          <a:p>
            <a:pPr eaLnBrk="1" hangingPunct="1"/>
            <a:endParaRPr lang="it-IT" sz="1800"/>
          </a:p>
          <a:p>
            <a:pPr eaLnBrk="1" hangingPunct="1"/>
            <a:endParaRPr lang="it-IT" sz="180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2492896"/>
            <a:ext cx="7255384" cy="33547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 dirty="0">
                <a:solidFill>
                  <a:srgbClr val="B00000"/>
                </a:solidFill>
              </a:rPr>
              <a:t>Voto di laurea minimo</a:t>
            </a:r>
            <a:r>
              <a:rPr lang="it-IT" sz="3200" dirty="0"/>
              <a:t> </a:t>
            </a:r>
            <a:r>
              <a:rPr lang="it-IT" sz="7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</a:t>
            </a:r>
            <a:r>
              <a:rPr lang="it-IT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/110</a:t>
            </a:r>
            <a:endParaRPr lang="it-IT" sz="4800" dirty="0"/>
          </a:p>
          <a:p>
            <a:pPr>
              <a:defRPr/>
            </a:pPr>
            <a:r>
              <a:rPr lang="it-IT" sz="2800" dirty="0">
                <a:solidFill>
                  <a:srgbClr val="000000"/>
                </a:solidFill>
              </a:rPr>
              <a:t>Laurea </a:t>
            </a:r>
            <a:r>
              <a:rPr lang="it-IT" sz="2800" dirty="0"/>
              <a:t>in </a:t>
            </a:r>
            <a:r>
              <a:rPr lang="it-IT" sz="2800" dirty="0">
                <a:solidFill>
                  <a:srgbClr val="B00000"/>
                </a:solidFill>
              </a:rPr>
              <a:t>Lettere antiche</a:t>
            </a:r>
          </a:p>
          <a:p>
            <a:pPr>
              <a:defRPr/>
            </a:pPr>
            <a:r>
              <a:rPr lang="it-IT" sz="2800" dirty="0"/>
              <a:t>o in Lettere moderne</a:t>
            </a:r>
          </a:p>
          <a:p>
            <a:pPr>
              <a:defRPr/>
            </a:pPr>
            <a:r>
              <a:rPr lang="it-IT" sz="2800" dirty="0"/>
              <a:t>o  in </a:t>
            </a:r>
            <a:r>
              <a:rPr lang="it-IT" sz="2800" dirty="0">
                <a:solidFill>
                  <a:srgbClr val="B00000"/>
                </a:solidFill>
              </a:rPr>
              <a:t>Lingue, letterature </a:t>
            </a:r>
          </a:p>
          <a:p>
            <a:pPr>
              <a:defRPr/>
            </a:pPr>
            <a:r>
              <a:rPr lang="it-IT" sz="2800" dirty="0">
                <a:solidFill>
                  <a:srgbClr val="B00000"/>
                </a:solidFill>
              </a:rPr>
              <a:t>e mediazione culturale</a:t>
            </a:r>
            <a:r>
              <a:rPr lang="it-IT" sz="2800" dirty="0"/>
              <a:t> </a:t>
            </a:r>
          </a:p>
          <a:p>
            <a:pPr>
              <a:defRPr/>
            </a:pPr>
            <a:r>
              <a:rPr lang="it-IT" sz="2800" dirty="0"/>
              <a:t>o Logopedia</a:t>
            </a:r>
          </a:p>
        </p:txBody>
      </p:sp>
      <p:sp>
        <p:nvSpPr>
          <p:cNvPr id="22535" name="CasellaDiTesto 3"/>
          <p:cNvSpPr txBox="1">
            <a:spLocks noChangeArrowheads="1"/>
          </p:cNvSpPr>
          <p:nvPr/>
        </p:nvSpPr>
        <p:spPr bwMode="auto">
          <a:xfrm>
            <a:off x="3923928" y="5445224"/>
            <a:ext cx="5400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dirty="0">
                <a:solidFill>
                  <a:srgbClr val="C00000"/>
                </a:solidFill>
              </a:rPr>
              <a:t>15 </a:t>
            </a:r>
            <a:r>
              <a:rPr lang="it-IT" dirty="0" err="1">
                <a:solidFill>
                  <a:srgbClr val="C00000"/>
                </a:solidFill>
              </a:rPr>
              <a:t>Cfu</a:t>
            </a:r>
            <a:r>
              <a:rPr lang="it-IT" dirty="0">
                <a:solidFill>
                  <a:srgbClr val="C00000"/>
                </a:solidFill>
              </a:rPr>
              <a:t> in L-LIN/01 Glottologia e linguistica</a:t>
            </a:r>
          </a:p>
          <a:p>
            <a:pPr eaLnBrk="1" hangingPunct="1"/>
            <a:r>
              <a:rPr lang="it-IT" dirty="0">
                <a:solidFill>
                  <a:srgbClr val="C00000"/>
                </a:solidFill>
              </a:rPr>
              <a:t>o L-FIL-LET/12 Linguistica italiana </a:t>
            </a:r>
          </a:p>
        </p:txBody>
      </p:sp>
    </p:spTree>
    <p:extLst>
      <p:ext uri="{BB962C8B-B14F-4D97-AF65-F5344CB8AC3E}">
        <p14:creationId xmlns:p14="http://schemas.microsoft.com/office/powerpoint/2010/main" val="192189850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644</Words>
  <Application>Microsoft Office PowerPoint</Application>
  <PresentationFormat>Presentazione su schermo (4:3)</PresentationFormat>
  <Paragraphs>223</Paragraphs>
  <Slides>26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9" baseType="lpstr">
      <vt:lpstr>ＭＳ Ｐゴシック</vt:lpstr>
      <vt:lpstr>Arial</vt:lpstr>
      <vt:lpstr>Struttura predefinita</vt:lpstr>
      <vt:lpstr>Presentazione standard di PowerPoint</vt:lpstr>
      <vt:lpstr>Presentazione standard di PowerPoint</vt:lpstr>
      <vt:lpstr>   Preimmatricolazioni</vt:lpstr>
      <vt:lpstr>   Immatricolazioni_1</vt:lpstr>
      <vt:lpstr>   Immatricolazioni_2</vt:lpstr>
      <vt:lpstr>   Attenzione!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degli Studi di Padova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utentecia1</dc:creator>
  <cp:lastModifiedBy>Erika Lucchese</cp:lastModifiedBy>
  <cp:revision>288</cp:revision>
  <cp:lastPrinted>2015-05-25T09:39:53Z</cp:lastPrinted>
  <dcterms:created xsi:type="dcterms:W3CDTF">2007-03-01T10:31:45Z</dcterms:created>
  <dcterms:modified xsi:type="dcterms:W3CDTF">2019-05-28T08:15:17Z</dcterms:modified>
</cp:coreProperties>
</file>