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14" r:id="rId2"/>
    <p:sldId id="339" r:id="rId3"/>
    <p:sldId id="440" r:id="rId4"/>
    <p:sldId id="439" r:id="rId5"/>
    <p:sldId id="441" r:id="rId6"/>
    <p:sldId id="442" r:id="rId7"/>
    <p:sldId id="443" r:id="rId8"/>
    <p:sldId id="341" r:id="rId9"/>
    <p:sldId id="334" r:id="rId10"/>
    <p:sldId id="380" r:id="rId11"/>
    <p:sldId id="381" r:id="rId12"/>
    <p:sldId id="343" r:id="rId13"/>
    <p:sldId id="342" r:id="rId14"/>
    <p:sldId id="335" r:id="rId15"/>
    <p:sldId id="336" r:id="rId16"/>
    <p:sldId id="337" r:id="rId17"/>
    <p:sldId id="338" r:id="rId18"/>
    <p:sldId id="344" r:id="rId19"/>
    <p:sldId id="346" r:id="rId20"/>
    <p:sldId id="347" r:id="rId21"/>
    <p:sldId id="348" r:id="rId22"/>
    <p:sldId id="345" r:id="rId23"/>
    <p:sldId id="391" r:id="rId24"/>
    <p:sldId id="392" r:id="rId2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CC0099"/>
    <a:srgbClr val="663300"/>
    <a:srgbClr val="FF0000"/>
    <a:srgbClr val="FF9900"/>
    <a:srgbClr val="B3071B"/>
    <a:srgbClr val="0066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1838" autoAdjust="0"/>
    <p:restoredTop sz="94245" autoAdjust="0"/>
  </p:normalViewPr>
  <p:slideViewPr>
    <p:cSldViewPr>
      <p:cViewPr varScale="1">
        <p:scale>
          <a:sx n="84" d="100"/>
          <a:sy n="84" d="100"/>
        </p:scale>
        <p:origin x="9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BD3AC85-C62C-9947-BD04-BC02280CD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609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3AC85-C62C-9947-BD04-BC02280CDAFA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831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D6820E4-5C6B-6240-B6FF-3BF4588D2830}" type="slidenum">
              <a:rPr lang="it-IT" sz="1200" b="0"/>
              <a:pPr eaLnBrk="1" hangingPunct="1"/>
              <a:t>17</a:t>
            </a:fld>
            <a:endParaRPr lang="it-IT" sz="1200" b="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866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4B0D7E6-AB7C-5F43-8833-426AC9A84D5C}" type="slidenum">
              <a:rPr lang="it-IT" sz="1200" b="0"/>
              <a:pPr eaLnBrk="1" hangingPunct="1"/>
              <a:t>18</a:t>
            </a:fld>
            <a:endParaRPr lang="it-IT" sz="1200" b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2822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5F4A47-D512-AF48-828D-B5BC048B2C22}" type="slidenum">
              <a:rPr lang="it-IT" sz="1200" b="0"/>
              <a:pPr eaLnBrk="1" hangingPunct="1"/>
              <a:t>19</a:t>
            </a:fld>
            <a:endParaRPr lang="it-IT" sz="1200" b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0090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4B4906-D614-9A4F-81A1-06C372EFF288}" type="slidenum">
              <a:rPr lang="it-IT" sz="1200" b="0"/>
              <a:pPr eaLnBrk="1" hangingPunct="1"/>
              <a:t>20</a:t>
            </a:fld>
            <a:endParaRPr lang="it-IT" sz="1200" b="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784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585C19A-67F1-7440-946C-FBC3F097A096}" type="slidenum">
              <a:rPr lang="it-IT" sz="1200" b="0"/>
              <a:pPr eaLnBrk="1" hangingPunct="1"/>
              <a:t>21</a:t>
            </a:fld>
            <a:endParaRPr lang="it-IT" sz="1200" b="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519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4FFB05-4DF9-5F48-94BD-0A67A2EC60B9}" type="slidenum">
              <a:rPr lang="it-IT" sz="1200" b="0"/>
              <a:pPr eaLnBrk="1" hangingPunct="1"/>
              <a:t>22</a:t>
            </a:fld>
            <a:endParaRPr lang="it-IT" sz="1200" b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9633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4FFB05-4DF9-5F48-94BD-0A67A2EC60B9}" type="slidenum">
              <a:rPr lang="it-IT" sz="1200" b="0"/>
              <a:pPr eaLnBrk="1" hangingPunct="1"/>
              <a:t>23</a:t>
            </a:fld>
            <a:endParaRPr lang="it-IT" sz="1200" b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9208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4FFB05-4DF9-5F48-94BD-0A67A2EC60B9}" type="slidenum">
              <a:rPr lang="it-IT" sz="1200" b="0"/>
              <a:pPr eaLnBrk="1" hangingPunct="1"/>
              <a:t>24</a:t>
            </a:fld>
            <a:endParaRPr lang="it-IT" sz="1200" b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6271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E6800F-6AA5-1043-AF3A-C523736ACF5D}" type="slidenum">
              <a:rPr lang="it-IT" sz="1200" b="0"/>
              <a:pPr eaLnBrk="1" hangingPunct="1"/>
              <a:t>9</a:t>
            </a:fld>
            <a:endParaRPr lang="it-IT" sz="1200" b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9999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037594-B835-E444-9ECC-56B7656B6A34}" type="slidenum">
              <a:rPr lang="it-IT" sz="1200" b="0"/>
              <a:pPr eaLnBrk="1" hangingPunct="1"/>
              <a:t>10</a:t>
            </a:fld>
            <a:endParaRPr lang="it-IT" sz="1200" b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894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C72FFC-8A95-6B4A-8993-07AD3F23B993}" type="slidenum">
              <a:rPr lang="it-IT" sz="1200" b="0"/>
              <a:pPr eaLnBrk="1" hangingPunct="1"/>
              <a:t>11</a:t>
            </a:fld>
            <a:endParaRPr lang="it-IT" sz="1200" b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6671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D2FAF6-81AE-594A-B881-DEE2F49D6187}" type="slidenum">
              <a:rPr lang="it-IT" sz="1200" b="0"/>
              <a:pPr eaLnBrk="1" hangingPunct="1"/>
              <a:t>12</a:t>
            </a:fld>
            <a:endParaRPr lang="it-IT" sz="1200" b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9810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517D0C-BA8D-2F48-ACD0-AAE5D124F741}" type="slidenum">
              <a:rPr lang="it-IT" sz="1200" b="0"/>
              <a:pPr eaLnBrk="1" hangingPunct="1"/>
              <a:t>13</a:t>
            </a:fld>
            <a:endParaRPr lang="it-IT" sz="1200" b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567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1877794-BD48-EB45-A441-7CF659CE5E11}" type="slidenum">
              <a:rPr lang="it-IT" sz="1200" b="0"/>
              <a:pPr eaLnBrk="1" hangingPunct="1"/>
              <a:t>14</a:t>
            </a:fld>
            <a:endParaRPr lang="it-IT" sz="1200" b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394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08F756E-72CB-B044-99E7-F2DD21452032}" type="slidenum">
              <a:rPr lang="it-IT" sz="1200" b="0"/>
              <a:pPr eaLnBrk="1" hangingPunct="1"/>
              <a:t>15</a:t>
            </a:fld>
            <a:endParaRPr lang="it-IT" sz="1200" b="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7530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EFD56FD-3FCA-3242-B624-D1F8FDE50564}" type="slidenum">
              <a:rPr lang="it-IT" sz="1200" b="0"/>
              <a:pPr eaLnBrk="1" hangingPunct="1"/>
              <a:t>16</a:t>
            </a:fld>
            <a:endParaRPr lang="it-IT" sz="1200" b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93862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35112-7376-7647-B10E-91F3F2AF5F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65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34553-B6F2-B44C-899F-5C510BFC5C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26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B76CF-F1D2-4741-95CB-B31BD21CA4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01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D95EE-F50A-7144-911F-66A67A8798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18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BFB67-DFD1-9241-9A37-E77FC0AC70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30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5314-434D-2B43-BECB-36A38A5F56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1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15859-2BD1-1B4D-828D-AEE476331C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19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B6F44-AB91-6B4F-BF60-BF1ADD5800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77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81FCC-77B8-334D-A1F6-FA699EB156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66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A9014-CE1C-EA4F-A604-01FE97BE03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DC8D-9350-C34F-AEF0-78AA8C1686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5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40DABCD4-C4DC-AB40-86B8-B259A31BD6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50825" y="20638"/>
            <a:ext cx="77724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t-IT" sz="6600">
              <a:solidFill>
                <a:schemeClr val="bg1"/>
              </a:solidFill>
            </a:endParaRPr>
          </a:p>
          <a:p>
            <a:pPr algn="ctr"/>
            <a:r>
              <a:rPr lang="it-IT" sz="6600">
                <a:solidFill>
                  <a:schemeClr val="bg1"/>
                </a:solidFill>
              </a:rPr>
              <a:t>Lauree magistrali</a:t>
            </a:r>
            <a:endParaRPr lang="it-IT" sz="4400">
              <a:solidFill>
                <a:schemeClr val="bg1"/>
              </a:solidFill>
            </a:endParaRPr>
          </a:p>
        </p:txBody>
      </p:sp>
      <p:sp>
        <p:nvSpPr>
          <p:cNvPr id="15363" name="CasellaDiTesto 1"/>
          <p:cNvSpPr txBox="1">
            <a:spLocks noChangeArrowheads="1"/>
          </p:cNvSpPr>
          <p:nvPr/>
        </p:nvSpPr>
        <p:spPr bwMode="auto">
          <a:xfrm>
            <a:off x="899592" y="2780928"/>
            <a:ext cx="6408712" cy="2646878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it-IT" sz="1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1920</a:t>
            </a:r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r>
              <a:rPr lang="it-IT" sz="2800" b="0" dirty="0">
                <a:solidFill>
                  <a:schemeClr val="bg1"/>
                </a:solidFill>
              </a:rPr>
              <a:t>FIM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2530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2533" name="CasellaDiTesto 3"/>
          <p:cNvSpPr txBox="1">
            <a:spLocks noChangeArrowheads="1"/>
          </p:cNvSpPr>
          <p:nvPr/>
        </p:nvSpPr>
        <p:spPr bwMode="auto">
          <a:xfrm>
            <a:off x="250825" y="1268413"/>
            <a:ext cx="488315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3200"/>
              <a:t>Requisiti di ammissione</a:t>
            </a:r>
          </a:p>
          <a:p>
            <a:pPr eaLnBrk="1" hangingPunct="1"/>
            <a:endParaRPr lang="it-IT" sz="1800"/>
          </a:p>
          <a:p>
            <a:pPr eaLnBrk="1" hangingPunct="1"/>
            <a:endParaRPr lang="it-IT" sz="1800"/>
          </a:p>
          <a:p>
            <a:pPr eaLnBrk="1" hangingPunct="1"/>
            <a:endParaRPr lang="it-IT" sz="180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492896"/>
            <a:ext cx="7259469" cy="369331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200" dirty="0">
                <a:solidFill>
                  <a:srgbClr val="B00000"/>
                </a:solidFill>
              </a:rPr>
              <a:t>Voto di laurea minimo</a:t>
            </a:r>
            <a:r>
              <a:rPr lang="it-IT" sz="3200" dirty="0"/>
              <a:t> </a:t>
            </a:r>
            <a:r>
              <a:rPr lang="it-IT" sz="7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100</a:t>
            </a:r>
            <a:r>
              <a:rPr lang="it-IT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/110</a:t>
            </a:r>
            <a:endParaRPr lang="it-IT" sz="4800" dirty="0"/>
          </a:p>
          <a:p>
            <a:pPr>
              <a:defRPr/>
            </a:pPr>
            <a:endParaRPr lang="it-IT" sz="3200" dirty="0"/>
          </a:p>
          <a:p>
            <a:pPr>
              <a:defRPr/>
            </a:pPr>
            <a:endParaRPr lang="it-IT" sz="2800" dirty="0"/>
          </a:p>
          <a:p>
            <a:pPr>
              <a:defRPr/>
            </a:pPr>
            <a:r>
              <a:rPr lang="it-IT" sz="2800" dirty="0">
                <a:solidFill>
                  <a:srgbClr val="000000"/>
                </a:solidFill>
              </a:rPr>
              <a:t>Laurea </a:t>
            </a:r>
            <a:r>
              <a:rPr lang="it-IT" sz="2800" dirty="0"/>
              <a:t>in </a:t>
            </a:r>
            <a:r>
              <a:rPr lang="it-IT" sz="2800" dirty="0">
                <a:solidFill>
                  <a:srgbClr val="B00000"/>
                </a:solidFill>
              </a:rPr>
              <a:t>Lettere antiche</a:t>
            </a:r>
          </a:p>
          <a:p>
            <a:pPr>
              <a:defRPr/>
            </a:pPr>
            <a:r>
              <a:rPr lang="it-IT" sz="2800" dirty="0"/>
              <a:t>o Lettere moderne </a:t>
            </a:r>
          </a:p>
          <a:p>
            <a:pPr>
              <a:defRPr/>
            </a:pPr>
            <a:r>
              <a:rPr lang="it-IT" sz="2800" dirty="0"/>
              <a:t> </a:t>
            </a:r>
          </a:p>
          <a:p>
            <a:pPr>
              <a:defRPr/>
            </a:pPr>
            <a:endParaRPr lang="it-IT" dirty="0"/>
          </a:p>
        </p:txBody>
      </p:sp>
      <p:sp>
        <p:nvSpPr>
          <p:cNvPr id="22535" name="CasellaDiTesto 3"/>
          <p:cNvSpPr txBox="1">
            <a:spLocks noChangeArrowheads="1"/>
          </p:cNvSpPr>
          <p:nvPr/>
        </p:nvSpPr>
        <p:spPr bwMode="auto">
          <a:xfrm>
            <a:off x="4932040" y="4725144"/>
            <a:ext cx="288763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4800" dirty="0">
                <a:solidFill>
                  <a:srgbClr val="B00000"/>
                </a:solidFill>
              </a:rPr>
              <a:t>a Padova</a:t>
            </a:r>
          </a:p>
          <a:p>
            <a:pPr eaLnBrk="1" hangingPunct="1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72949056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24578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6516216" y="188640"/>
            <a:ext cx="2282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it-IT" sz="2800" b="0" dirty="0">
              <a:solidFill>
                <a:schemeClr val="bg1"/>
              </a:solidFill>
            </a:endParaRPr>
          </a:p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FIM 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4581" name="CasellaDiTesto 3"/>
          <p:cNvSpPr txBox="1">
            <a:spLocks noChangeArrowheads="1"/>
          </p:cNvSpPr>
          <p:nvPr/>
        </p:nvSpPr>
        <p:spPr bwMode="auto">
          <a:xfrm>
            <a:off x="395536" y="1916832"/>
            <a:ext cx="8748464" cy="203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620"/>
              </a:lnSpc>
            </a:pPr>
            <a:r>
              <a:rPr lang="it-IT" sz="3200" dirty="0"/>
              <a:t>Oppure </a:t>
            </a:r>
            <a:r>
              <a:rPr lang="it-IT" sz="8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50</a:t>
            </a:r>
            <a:r>
              <a:rPr lang="it-IT" sz="4000" dirty="0"/>
              <a:t>cfu</a:t>
            </a:r>
            <a:r>
              <a:rPr lang="it-IT" sz="3200" dirty="0"/>
              <a:t> conseguiti nei settori di</a:t>
            </a:r>
          </a:p>
          <a:p>
            <a:pPr eaLnBrk="1" hangingPunct="1">
              <a:lnSpc>
                <a:spcPts val="5040"/>
              </a:lnSpc>
            </a:pPr>
            <a:endParaRPr lang="it-IT" sz="32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67544" y="2492896"/>
            <a:ext cx="8352928" cy="4001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>
              <a:solidFill>
                <a:srgbClr val="B00000"/>
              </a:solidFill>
            </a:endParaRPr>
          </a:p>
          <a:p>
            <a:r>
              <a:rPr lang="it-IT" sz="2000" dirty="0">
                <a:solidFill>
                  <a:srgbClr val="B00000"/>
                </a:solidFill>
              </a:rPr>
              <a:t>L-FIL-LET/04</a:t>
            </a:r>
            <a:r>
              <a:rPr lang="it-IT" sz="2000" dirty="0"/>
              <a:t>	Lingua e letteratura latina</a:t>
            </a:r>
          </a:p>
          <a:p>
            <a:r>
              <a:rPr lang="it-IT" sz="2000" dirty="0">
                <a:solidFill>
                  <a:srgbClr val="B00000"/>
                </a:solidFill>
              </a:rPr>
              <a:t>L-FIL-LET/08</a:t>
            </a:r>
            <a:r>
              <a:rPr lang="it-IT" sz="2000" dirty="0"/>
              <a:t> 	Letteratura latina medievale e umanistica</a:t>
            </a:r>
          </a:p>
          <a:p>
            <a:r>
              <a:rPr lang="it-IT" sz="2000" dirty="0">
                <a:solidFill>
                  <a:srgbClr val="B00000"/>
                </a:solidFill>
              </a:rPr>
              <a:t>L-FIL-LET/09</a:t>
            </a:r>
            <a:r>
              <a:rPr lang="it-IT" sz="2000" dirty="0"/>
              <a:t>	Filologia e linguistica romanza</a:t>
            </a:r>
          </a:p>
          <a:p>
            <a:r>
              <a:rPr lang="it-IT" sz="2000" dirty="0">
                <a:solidFill>
                  <a:srgbClr val="B00000"/>
                </a:solidFill>
              </a:rPr>
              <a:t>L-FIL-LET/10</a:t>
            </a:r>
            <a:r>
              <a:rPr lang="it-IT" sz="2000" dirty="0"/>
              <a:t>	Letteratura italiana</a:t>
            </a:r>
          </a:p>
          <a:p>
            <a:r>
              <a:rPr lang="it-IT" sz="2000" dirty="0">
                <a:solidFill>
                  <a:srgbClr val="B00000"/>
                </a:solidFill>
              </a:rPr>
              <a:t>L-FIL-LET/11</a:t>
            </a:r>
            <a:r>
              <a:rPr lang="it-IT" sz="2000" dirty="0"/>
              <a:t>	Letteratura italiana contemporanea</a:t>
            </a:r>
          </a:p>
          <a:p>
            <a:r>
              <a:rPr lang="it-IT" sz="2000" dirty="0">
                <a:solidFill>
                  <a:srgbClr val="B00000"/>
                </a:solidFill>
              </a:rPr>
              <a:t>L-FIL-LET/12</a:t>
            </a:r>
            <a:r>
              <a:rPr lang="it-IT" sz="2000" dirty="0"/>
              <a:t>	Linguistica italiana</a:t>
            </a:r>
          </a:p>
          <a:p>
            <a:r>
              <a:rPr lang="it-IT" sz="2000" dirty="0">
                <a:solidFill>
                  <a:srgbClr val="B00000"/>
                </a:solidFill>
              </a:rPr>
              <a:t>L-FIL-LET/13</a:t>
            </a:r>
            <a:r>
              <a:rPr lang="it-IT" sz="2000" dirty="0"/>
              <a:t>	Filologia della letteratura italiana</a:t>
            </a:r>
          </a:p>
          <a:p>
            <a:r>
              <a:rPr lang="it-IT" sz="2000" dirty="0">
                <a:solidFill>
                  <a:srgbClr val="B00000"/>
                </a:solidFill>
              </a:rPr>
              <a:t>L-FIL-LET/14</a:t>
            </a:r>
            <a:r>
              <a:rPr lang="it-IT" sz="2000" dirty="0"/>
              <a:t>	Critica letteraria e letterature comparate</a:t>
            </a:r>
          </a:p>
          <a:p>
            <a:endParaRPr lang="it-IT" dirty="0"/>
          </a:p>
          <a:p>
            <a:endParaRPr lang="it-IT" sz="2800" dirty="0"/>
          </a:p>
          <a:p>
            <a:r>
              <a:rPr lang="it-IT" sz="2800" dirty="0"/>
              <a:t>di cui almeno 15 </a:t>
            </a:r>
            <a:r>
              <a:rPr lang="it-IT" sz="2800" dirty="0" err="1"/>
              <a:t>cfu</a:t>
            </a:r>
            <a:r>
              <a:rPr lang="it-IT" sz="2800" dirty="0"/>
              <a:t> nei settori </a:t>
            </a:r>
            <a:r>
              <a:rPr lang="it-IT" sz="2800" dirty="0">
                <a:solidFill>
                  <a:srgbClr val="B00000"/>
                </a:solidFill>
              </a:rPr>
              <a:t>L-FIL-LET/10-12</a:t>
            </a:r>
            <a:r>
              <a:rPr lang="it-IT" sz="2800" dirty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844921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2662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6156325" y="692150"/>
            <a:ext cx="228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>
                <a:solidFill>
                  <a:schemeClr val="bg1"/>
                </a:solidFill>
              </a:rPr>
              <a:t>FIM</a:t>
            </a:r>
            <a:endParaRPr lang="it-IT" sz="1400">
              <a:solidFill>
                <a:schemeClr val="bg1"/>
              </a:solidFill>
            </a:endParaRPr>
          </a:p>
        </p:txBody>
      </p:sp>
      <p:sp>
        <p:nvSpPr>
          <p:cNvPr id="26629" name="CasellaDiTesto 3"/>
          <p:cNvSpPr txBox="1">
            <a:spLocks noChangeArrowheads="1"/>
          </p:cNvSpPr>
          <p:nvPr/>
        </p:nvSpPr>
        <p:spPr bwMode="auto">
          <a:xfrm>
            <a:off x="395288" y="2017713"/>
            <a:ext cx="5905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4800"/>
              <a:t>Percorso formativo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724128" y="1196752"/>
            <a:ext cx="1825051" cy="36317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</a:t>
            </a:r>
          </a:p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</a:p>
        </p:txBody>
      </p:sp>
      <p:sp>
        <p:nvSpPr>
          <p:cNvPr id="26631" name="CasellaDiTesto 2"/>
          <p:cNvSpPr txBox="1">
            <a:spLocks noChangeArrowheads="1"/>
          </p:cNvSpPr>
          <p:nvPr/>
        </p:nvSpPr>
        <p:spPr bwMode="auto">
          <a:xfrm>
            <a:off x="1697368" y="2708275"/>
            <a:ext cx="43240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4800" dirty="0">
                <a:solidFill>
                  <a:srgbClr val="B3071B"/>
                </a:solidFill>
              </a:rPr>
              <a:t>Insegnamenti</a:t>
            </a:r>
          </a:p>
          <a:p>
            <a:pPr algn="r" eaLnBrk="1" hangingPunct="1"/>
            <a:r>
              <a:rPr lang="it-IT" sz="4800" dirty="0">
                <a:solidFill>
                  <a:srgbClr val="B3071B"/>
                </a:solidFill>
              </a:rPr>
              <a:t>caratterizzanti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286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84150" y="1643065"/>
            <a:ext cx="7196138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600" dirty="0"/>
              <a:t>Un esame di Letteratura italiana a scelta tra: </a:t>
            </a:r>
          </a:p>
          <a:p>
            <a:endParaRPr lang="it-IT" sz="2800" dirty="0">
              <a:solidFill>
                <a:srgbClr val="CC0000"/>
              </a:solidFill>
            </a:endParaRPr>
          </a:p>
          <a:p>
            <a:endParaRPr lang="it-IT" sz="2800" dirty="0">
              <a:solidFill>
                <a:srgbClr val="CC0000"/>
              </a:solidFill>
            </a:endParaRPr>
          </a:p>
          <a:p>
            <a:r>
              <a:rPr lang="it-IT" sz="2800" dirty="0">
                <a:solidFill>
                  <a:srgbClr val="000000"/>
                </a:solidFill>
              </a:rPr>
              <a:t>medievale		</a:t>
            </a:r>
            <a:r>
              <a:rPr lang="it-IT" sz="2800" dirty="0">
                <a:solidFill>
                  <a:srgbClr val="C00000"/>
                </a:solidFill>
              </a:rPr>
              <a:t>Elisabetta </a:t>
            </a:r>
            <a:r>
              <a:rPr lang="it-IT" sz="2800" dirty="0" err="1">
                <a:solidFill>
                  <a:srgbClr val="C00000"/>
                </a:solidFill>
              </a:rPr>
              <a:t>Selmi</a:t>
            </a:r>
            <a:endParaRPr lang="it-IT" sz="2800" dirty="0">
              <a:solidFill>
                <a:srgbClr val="B00000"/>
              </a:solidFill>
            </a:endParaRPr>
          </a:p>
          <a:p>
            <a:endParaRPr lang="it-IT" sz="2800" dirty="0">
              <a:solidFill>
                <a:srgbClr val="000000"/>
              </a:solidFill>
            </a:endParaRPr>
          </a:p>
          <a:p>
            <a:r>
              <a:rPr lang="it-IT" sz="2800" dirty="0">
                <a:solidFill>
                  <a:srgbClr val="000000"/>
                </a:solidFill>
              </a:rPr>
              <a:t>rinascimentale 	</a:t>
            </a:r>
            <a:r>
              <a:rPr lang="it-IT" sz="2800" dirty="0">
                <a:solidFill>
                  <a:srgbClr val="C00000"/>
                </a:solidFill>
              </a:rPr>
              <a:t> </a:t>
            </a:r>
            <a:r>
              <a:rPr lang="it-IT" sz="2800" dirty="0">
                <a:solidFill>
                  <a:srgbClr val="B00000"/>
                </a:solidFill>
              </a:rPr>
              <a:t>Franco</a:t>
            </a:r>
            <a:r>
              <a:rPr lang="it-IT" sz="2800" dirty="0">
                <a:solidFill>
                  <a:srgbClr val="000000"/>
                </a:solidFill>
              </a:rPr>
              <a:t> </a:t>
            </a:r>
            <a:r>
              <a:rPr lang="it-IT" sz="2800" dirty="0">
                <a:solidFill>
                  <a:srgbClr val="CC0000"/>
                </a:solidFill>
              </a:rPr>
              <a:t>Tomasi</a:t>
            </a:r>
          </a:p>
          <a:p>
            <a:endParaRPr lang="it-IT" sz="2800" dirty="0">
              <a:solidFill>
                <a:srgbClr val="000000"/>
              </a:solidFill>
            </a:endParaRPr>
          </a:p>
          <a:p>
            <a:r>
              <a:rPr lang="it-IT" sz="2800" dirty="0">
                <a:solidFill>
                  <a:srgbClr val="000000"/>
                </a:solidFill>
              </a:rPr>
              <a:t>moderna</a:t>
            </a:r>
            <a:r>
              <a:rPr lang="it-IT" sz="2800" dirty="0">
                <a:solidFill>
                  <a:srgbClr val="CC0000"/>
                </a:solidFill>
              </a:rPr>
              <a:t> 		</a:t>
            </a:r>
            <a:r>
              <a:rPr lang="it-IT" sz="2800" dirty="0">
                <a:solidFill>
                  <a:srgbClr val="B00000"/>
                </a:solidFill>
              </a:rPr>
              <a:t> </a:t>
            </a:r>
            <a:r>
              <a:rPr lang="it-IT" sz="2800" dirty="0"/>
              <a:t>tace</a:t>
            </a:r>
            <a:endParaRPr lang="en-US" sz="2800" b="0" dirty="0">
              <a:solidFill>
                <a:srgbClr val="CC0000"/>
              </a:solidFill>
            </a:endParaRP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28676" name="Text Box 8"/>
          <p:cNvSpPr txBox="1">
            <a:spLocks noChangeArrowheads="1"/>
          </p:cNvSpPr>
          <p:nvPr/>
        </p:nvSpPr>
        <p:spPr bwMode="auto">
          <a:xfrm>
            <a:off x="6732588" y="0"/>
            <a:ext cx="2282825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>
                <a:solidFill>
                  <a:schemeClr val="bg1"/>
                </a:solidFill>
              </a:rPr>
              <a:t>FIM </a:t>
            </a:r>
            <a:r>
              <a:rPr lang="it-IT" sz="8800">
                <a:solidFill>
                  <a:schemeClr val="bg1"/>
                </a:solidFill>
              </a:rPr>
              <a:t>1</a:t>
            </a:r>
            <a:endParaRPr lang="it-IT" sz="140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407696" y="3356992"/>
            <a:ext cx="2736304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>
                <a:solidFill>
                  <a:schemeClr val="bg1"/>
                </a:solidFill>
              </a:rPr>
              <a:t>FIM </a:t>
            </a:r>
            <a:r>
              <a:rPr lang="it-IT" sz="8000">
                <a:solidFill>
                  <a:schemeClr val="bg1"/>
                </a:solidFill>
              </a:rPr>
              <a:t>2</a:t>
            </a:r>
            <a:endParaRPr lang="it-IT" sz="1200">
              <a:solidFill>
                <a:schemeClr val="bg1"/>
              </a:solidFill>
            </a:endParaRPr>
          </a:p>
        </p:txBody>
      </p:sp>
      <p:pic>
        <p:nvPicPr>
          <p:cNvPr id="30722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4"/>
          <p:cNvSpPr>
            <a:spLocks noChangeArrowheads="1"/>
          </p:cNvSpPr>
          <p:nvPr/>
        </p:nvSpPr>
        <p:spPr bwMode="auto">
          <a:xfrm>
            <a:off x="179512" y="1916832"/>
            <a:ext cx="7200900" cy="6432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3600" dirty="0"/>
              <a:t>Un esame di Storia della lingua italiana a scelta tra: </a:t>
            </a:r>
          </a:p>
          <a:p>
            <a:endParaRPr lang="it-IT" sz="2800" dirty="0">
              <a:solidFill>
                <a:srgbClr val="000000"/>
              </a:solidFill>
            </a:endParaRPr>
          </a:p>
          <a:p>
            <a:r>
              <a:rPr lang="it-IT" sz="2800" dirty="0">
                <a:solidFill>
                  <a:srgbClr val="000000"/>
                </a:solidFill>
              </a:rPr>
              <a:t>medievale</a:t>
            </a:r>
            <a:r>
              <a:rPr lang="it-IT" sz="2800" dirty="0">
                <a:solidFill>
                  <a:srgbClr val="CC0000"/>
                </a:solidFill>
              </a:rPr>
              <a:t> </a:t>
            </a:r>
            <a:r>
              <a:rPr lang="it-IT" sz="2800" dirty="0">
                <a:solidFill>
                  <a:srgbClr val="000000"/>
                </a:solidFill>
              </a:rPr>
              <a:t>e rinascimentale</a:t>
            </a:r>
          </a:p>
          <a:p>
            <a:r>
              <a:rPr lang="it-IT" sz="2800" dirty="0">
                <a:solidFill>
                  <a:srgbClr val="CC0000"/>
                </a:solidFill>
              </a:rPr>
              <a:t>Luca Zuliani</a:t>
            </a:r>
          </a:p>
          <a:p>
            <a:endParaRPr lang="it-IT" sz="2800" dirty="0">
              <a:solidFill>
                <a:srgbClr val="CC0000"/>
              </a:solidFill>
            </a:endParaRPr>
          </a:p>
          <a:p>
            <a:endParaRPr lang="it-IT" sz="2800" dirty="0"/>
          </a:p>
          <a:p>
            <a:r>
              <a:rPr lang="it-IT" sz="2800" dirty="0"/>
              <a:t>moderna e contemporanea</a:t>
            </a:r>
          </a:p>
          <a:p>
            <a:r>
              <a:rPr lang="it-IT" sz="2800" dirty="0">
                <a:solidFill>
                  <a:srgbClr val="CC0000"/>
                </a:solidFill>
              </a:rPr>
              <a:t>Tobia Zanon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724128" y="3429000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>
                <a:solidFill>
                  <a:schemeClr val="bg1"/>
                </a:solidFill>
              </a:rPr>
              <a:t>FIM </a:t>
            </a:r>
            <a:r>
              <a:rPr lang="it-IT" sz="8000">
                <a:solidFill>
                  <a:schemeClr val="bg1"/>
                </a:solidFill>
              </a:rPr>
              <a:t>3</a:t>
            </a:r>
            <a:endParaRPr lang="it-IT" sz="1200">
              <a:solidFill>
                <a:schemeClr val="bg1"/>
              </a:solidFill>
            </a:endParaRPr>
          </a:p>
        </p:txBody>
      </p:sp>
      <p:pic>
        <p:nvPicPr>
          <p:cNvPr id="32770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523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2400" u="sng" dirty="0"/>
              <a:t>Un esame a scelta tra:</a:t>
            </a:r>
          </a:p>
          <a:p>
            <a:endParaRPr lang="it-IT" sz="2400" dirty="0"/>
          </a:p>
          <a:p>
            <a:r>
              <a:rPr lang="it-IT" sz="3200" dirty="0"/>
              <a:t>Letteratura italiana contemporanea:</a:t>
            </a:r>
          </a:p>
          <a:p>
            <a:r>
              <a:rPr lang="it-IT" sz="2400" dirty="0" err="1"/>
              <a:t>av</a:t>
            </a:r>
            <a:r>
              <a:rPr lang="it-IT" sz="2400" dirty="0"/>
              <a:t>. 1 1860-1945  </a:t>
            </a:r>
            <a:r>
              <a:rPr lang="it-IT" sz="2400" dirty="0">
                <a:solidFill>
                  <a:srgbClr val="CC0000"/>
                </a:solidFill>
              </a:rPr>
              <a:t>Fabio Magro</a:t>
            </a:r>
            <a:r>
              <a:rPr lang="it-IT" sz="2400" dirty="0"/>
              <a:t>  </a:t>
            </a:r>
          </a:p>
          <a:p>
            <a:r>
              <a:rPr lang="it-IT" sz="2400" dirty="0" err="1"/>
              <a:t>av</a:t>
            </a:r>
            <a:r>
              <a:rPr lang="it-IT" sz="2400" dirty="0"/>
              <a:t>. 2  1945-2015 </a:t>
            </a:r>
            <a:r>
              <a:rPr lang="it-IT" sz="2400" dirty="0">
                <a:solidFill>
                  <a:srgbClr val="CC0000"/>
                </a:solidFill>
              </a:rPr>
              <a:t>Emanuele Zinato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r>
              <a:rPr lang="it-IT" sz="3200" dirty="0"/>
              <a:t>Stilistica e metrica italiana: </a:t>
            </a:r>
          </a:p>
          <a:p>
            <a:r>
              <a:rPr lang="it-IT" sz="2400" dirty="0"/>
              <a:t>medievale e rinascimentale </a:t>
            </a:r>
            <a:r>
              <a:rPr lang="it-IT" sz="2400" dirty="0">
                <a:solidFill>
                  <a:srgbClr val="CC0000"/>
                </a:solidFill>
              </a:rPr>
              <a:t>Andrea Afribo</a:t>
            </a:r>
          </a:p>
          <a:p>
            <a:r>
              <a:rPr lang="it-IT" sz="2400" dirty="0"/>
              <a:t>moderna e contemporanea </a:t>
            </a:r>
            <a:r>
              <a:rPr lang="it-IT" sz="2400" dirty="0">
                <a:solidFill>
                  <a:srgbClr val="CC0000"/>
                </a:solidFill>
              </a:rPr>
              <a:t>Sergio Bozzola</a:t>
            </a:r>
            <a:endParaRPr lang="en-US" sz="2400" b="0" dirty="0">
              <a:solidFill>
                <a:srgbClr val="CC0000"/>
              </a:solidFill>
            </a:endParaRP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084168" y="2996952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>
                <a:solidFill>
                  <a:schemeClr val="bg1"/>
                </a:solidFill>
              </a:rPr>
              <a:t>FIM </a:t>
            </a:r>
            <a:r>
              <a:rPr lang="it-IT" sz="8000">
                <a:solidFill>
                  <a:schemeClr val="bg1"/>
                </a:solidFill>
              </a:rPr>
              <a:t>4</a:t>
            </a:r>
            <a:endParaRPr lang="it-IT" sz="1200">
              <a:solidFill>
                <a:schemeClr val="bg1"/>
              </a:solidFill>
            </a:endParaRPr>
          </a:p>
        </p:txBody>
      </p:sp>
      <p:pic>
        <p:nvPicPr>
          <p:cNvPr id="34818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179388" y="1484313"/>
            <a:ext cx="8424862" cy="4203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4875"/>
              </a:lnSpc>
            </a:pPr>
            <a:r>
              <a:rPr lang="it-IT" sz="2400" u="sng" dirty="0"/>
              <a:t>Un esame a scelta tra:</a:t>
            </a:r>
          </a:p>
          <a:p>
            <a:endParaRPr lang="it-IT" u="sng" dirty="0"/>
          </a:p>
          <a:p>
            <a:pPr>
              <a:lnSpc>
                <a:spcPts val="4875"/>
              </a:lnSpc>
            </a:pPr>
            <a:r>
              <a:rPr lang="it-IT" sz="2400" dirty="0"/>
              <a:t>Filologia romanza avanzato </a:t>
            </a:r>
            <a:r>
              <a:rPr lang="it-IT" sz="2400" dirty="0">
                <a:solidFill>
                  <a:srgbClr val="CC0000"/>
                </a:solidFill>
              </a:rPr>
              <a:t>Giovanni </a:t>
            </a:r>
            <a:r>
              <a:rPr lang="it-IT" sz="2400" dirty="0" err="1">
                <a:solidFill>
                  <a:srgbClr val="CC0000"/>
                </a:solidFill>
              </a:rPr>
              <a:t>Borriero</a:t>
            </a:r>
            <a:endParaRPr lang="it-IT" sz="2400" dirty="0">
              <a:solidFill>
                <a:srgbClr val="CC0000"/>
              </a:solidFill>
            </a:endParaRPr>
          </a:p>
          <a:p>
            <a:pPr>
              <a:lnSpc>
                <a:spcPts val="4875"/>
              </a:lnSpc>
            </a:pPr>
            <a:r>
              <a:rPr lang="it-IT" sz="2400" dirty="0"/>
              <a:t>Letterature romanze medievali </a:t>
            </a:r>
            <a:r>
              <a:rPr lang="it-IT" sz="2400" dirty="0">
                <a:solidFill>
                  <a:srgbClr val="CC0000"/>
                </a:solidFill>
              </a:rPr>
              <a:t>    </a:t>
            </a:r>
            <a:r>
              <a:rPr lang="it-IT" sz="2400" dirty="0"/>
              <a:t>tace</a:t>
            </a:r>
            <a:endParaRPr lang="it-IT" sz="2400" dirty="0">
              <a:solidFill>
                <a:srgbClr val="CC0000"/>
              </a:solidFill>
            </a:endParaRPr>
          </a:p>
          <a:p>
            <a:pPr>
              <a:lnSpc>
                <a:spcPts val="4875"/>
              </a:lnSpc>
            </a:pPr>
            <a:r>
              <a:rPr lang="it-IT" sz="2400" dirty="0"/>
              <a:t>Teoria della letteratura </a:t>
            </a:r>
            <a:r>
              <a:rPr lang="it-IT" sz="2400" dirty="0" err="1"/>
              <a:t>av</a:t>
            </a:r>
            <a:r>
              <a:rPr lang="it-IT" sz="2400" dirty="0"/>
              <a:t>. </a:t>
            </a:r>
            <a:r>
              <a:rPr lang="it-IT" sz="2400" dirty="0">
                <a:solidFill>
                  <a:srgbClr val="CC0000"/>
                </a:solidFill>
              </a:rPr>
              <a:t>Adone </a:t>
            </a:r>
            <a:r>
              <a:rPr lang="it-IT" sz="2400" dirty="0" err="1">
                <a:solidFill>
                  <a:srgbClr val="CC0000"/>
                </a:solidFill>
              </a:rPr>
              <a:t>Brandalise</a:t>
            </a:r>
            <a:endParaRPr lang="it-IT" sz="2400" dirty="0">
              <a:solidFill>
                <a:srgbClr val="CC0000"/>
              </a:solidFill>
            </a:endParaRPr>
          </a:p>
          <a:p>
            <a:pPr>
              <a:lnSpc>
                <a:spcPts val="4875"/>
              </a:lnSpc>
            </a:pPr>
            <a:r>
              <a:rPr lang="it-IT" sz="2400" dirty="0"/>
              <a:t>Letterature comparate </a:t>
            </a:r>
            <a:r>
              <a:rPr lang="it-IT" sz="2400" dirty="0" err="1"/>
              <a:t>av</a:t>
            </a:r>
            <a:r>
              <a:rPr lang="it-IT" sz="2400" dirty="0"/>
              <a:t>. </a:t>
            </a:r>
            <a:r>
              <a:rPr lang="it-IT" sz="2400" dirty="0">
                <a:solidFill>
                  <a:srgbClr val="C00000"/>
                </a:solidFill>
              </a:rPr>
              <a:t>Alessandro </a:t>
            </a:r>
            <a:r>
              <a:rPr lang="it-IT" sz="2400" dirty="0" err="1">
                <a:solidFill>
                  <a:srgbClr val="C00000"/>
                </a:solidFill>
              </a:rPr>
              <a:t>Metlica</a:t>
            </a:r>
            <a:endParaRPr lang="it-IT" sz="24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724128" y="4757004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>
                <a:solidFill>
                  <a:schemeClr val="bg1"/>
                </a:solidFill>
              </a:rPr>
              <a:t>FIM </a:t>
            </a:r>
            <a:r>
              <a:rPr lang="it-IT" sz="8000">
                <a:solidFill>
                  <a:schemeClr val="bg1"/>
                </a:solidFill>
              </a:rPr>
              <a:t>5</a:t>
            </a:r>
            <a:endParaRPr lang="it-IT" sz="1200">
              <a:solidFill>
                <a:schemeClr val="bg1"/>
              </a:solidFill>
            </a:endParaRPr>
          </a:p>
        </p:txBody>
      </p:sp>
      <p:pic>
        <p:nvPicPr>
          <p:cNvPr id="3686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179388" y="1484313"/>
            <a:ext cx="8569076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pPr algn="r"/>
            <a:r>
              <a:rPr lang="it-IT" sz="2400" u="sng" dirty="0"/>
              <a:t>Un esame a scelta tra:</a:t>
            </a:r>
          </a:p>
          <a:p>
            <a:endParaRPr lang="it-IT" sz="3200" dirty="0"/>
          </a:p>
          <a:p>
            <a:r>
              <a:rPr lang="it-IT" sz="3200" dirty="0"/>
              <a:t>Filologia medievale e umanistica </a:t>
            </a:r>
            <a:r>
              <a:rPr lang="it-IT" sz="3200" dirty="0" err="1"/>
              <a:t>av</a:t>
            </a:r>
            <a:r>
              <a:rPr lang="it-IT" sz="3200" dirty="0"/>
              <a:t>. </a:t>
            </a:r>
          </a:p>
          <a:p>
            <a:r>
              <a:rPr lang="it-IT" sz="3200" dirty="0">
                <a:solidFill>
                  <a:srgbClr val="CC0000"/>
                </a:solidFill>
              </a:rPr>
              <a:t>Docente a contratto da definire</a:t>
            </a:r>
          </a:p>
          <a:p>
            <a:r>
              <a:rPr lang="it-IT" sz="3200" dirty="0"/>
              <a:t>Filologia della letteratura italiana </a:t>
            </a:r>
            <a:r>
              <a:rPr lang="it-IT" sz="3200" dirty="0" err="1"/>
              <a:t>av</a:t>
            </a:r>
            <a:r>
              <a:rPr lang="it-IT" sz="3200" dirty="0"/>
              <a:t>.</a:t>
            </a:r>
          </a:p>
          <a:p>
            <a:r>
              <a:rPr lang="it-IT" sz="3200" dirty="0">
                <a:solidFill>
                  <a:srgbClr val="CC0000"/>
                </a:solidFill>
              </a:rPr>
              <a:t>Davide Cappi</a:t>
            </a:r>
            <a:r>
              <a:rPr lang="it-IT" sz="3200" dirty="0"/>
              <a:t> </a:t>
            </a:r>
            <a:endParaRPr lang="en-US" sz="2400" b="0" dirty="0"/>
          </a:p>
          <a:p>
            <a:endParaRPr lang="en-US" b="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268760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>
                <a:solidFill>
                  <a:schemeClr val="bg1"/>
                </a:solidFill>
              </a:rPr>
              <a:t>FIM </a:t>
            </a:r>
            <a:r>
              <a:rPr lang="it-IT" sz="8000">
                <a:solidFill>
                  <a:schemeClr val="bg1"/>
                </a:solidFill>
              </a:rPr>
              <a:t>6</a:t>
            </a:r>
            <a:endParaRPr lang="it-IT" sz="1200">
              <a:solidFill>
                <a:schemeClr val="bg1"/>
              </a:solidFill>
            </a:endParaRPr>
          </a:p>
        </p:txBody>
      </p:sp>
      <p:pic>
        <p:nvPicPr>
          <p:cNvPr id="3891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2" name="CasellaDiTesto 1"/>
          <p:cNvSpPr txBox="1"/>
          <p:nvPr/>
        </p:nvSpPr>
        <p:spPr>
          <a:xfrm>
            <a:off x="292057" y="1125538"/>
            <a:ext cx="74888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it-IT" sz="6600" dirty="0"/>
              <a:t> </a:t>
            </a:r>
            <a:r>
              <a:rPr lang="it-IT" sz="6600" dirty="0" err="1"/>
              <a:t>cfu</a:t>
            </a:r>
            <a:r>
              <a:rPr lang="it-IT" sz="6600" dirty="0"/>
              <a:t> </a:t>
            </a:r>
            <a:r>
              <a:rPr lang="it-IT" sz="2400" u="sng" dirty="0"/>
              <a:t>Un esame a scelta tra</a:t>
            </a:r>
            <a:r>
              <a:rPr lang="it-IT" sz="2400" dirty="0"/>
              <a:t>:</a:t>
            </a:r>
            <a:r>
              <a:rPr lang="it-IT" sz="7200" dirty="0"/>
              <a:t> </a:t>
            </a:r>
          </a:p>
        </p:txBody>
      </p:sp>
      <p:sp>
        <p:nvSpPr>
          <p:cNvPr id="38917" name="CasellaDiTesto 2"/>
          <p:cNvSpPr txBox="1">
            <a:spLocks noChangeArrowheads="1"/>
          </p:cNvSpPr>
          <p:nvPr/>
        </p:nvSpPr>
        <p:spPr bwMode="auto">
          <a:xfrm>
            <a:off x="1225550" y="5313363"/>
            <a:ext cx="185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endParaRPr lang="it-IT" sz="1800"/>
          </a:p>
        </p:txBody>
      </p:sp>
      <p:sp>
        <p:nvSpPr>
          <p:cNvPr id="38918" name="CasellaDiTesto 3"/>
          <p:cNvSpPr txBox="1">
            <a:spLocks noChangeArrowheads="1"/>
          </p:cNvSpPr>
          <p:nvPr/>
        </p:nvSpPr>
        <p:spPr bwMode="auto">
          <a:xfrm>
            <a:off x="280944" y="2180570"/>
            <a:ext cx="8863056" cy="4455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it-IT" dirty="0"/>
              <a:t>Storia dell’alto Medioevo (in inglese) </a:t>
            </a:r>
            <a:r>
              <a:rPr lang="it-IT" dirty="0">
                <a:solidFill>
                  <a:srgbClr val="B00000"/>
                </a:solidFill>
              </a:rPr>
              <a:t>C. La Rocca</a:t>
            </a:r>
            <a:endParaRPr lang="it-IT" dirty="0"/>
          </a:p>
          <a:p>
            <a:pPr eaLnBrk="1" hangingPunct="1">
              <a:lnSpc>
                <a:spcPct val="150000"/>
              </a:lnSpc>
            </a:pPr>
            <a:r>
              <a:rPr lang="it-IT" dirty="0"/>
              <a:t>Storia del basso Medioevo </a:t>
            </a:r>
            <a:r>
              <a:rPr lang="it-IT" dirty="0">
                <a:solidFill>
                  <a:srgbClr val="B00000"/>
                </a:solidFill>
              </a:rPr>
              <a:t>I. </a:t>
            </a:r>
            <a:r>
              <a:rPr lang="it-IT" dirty="0" err="1">
                <a:solidFill>
                  <a:srgbClr val="B00000"/>
                </a:solidFill>
              </a:rPr>
              <a:t>Chabot</a:t>
            </a:r>
            <a:endParaRPr lang="it-IT" dirty="0">
              <a:solidFill>
                <a:srgbClr val="B0000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it-IT" dirty="0"/>
              <a:t>Storia dell’Università  </a:t>
            </a:r>
            <a:r>
              <a:rPr lang="it-IT" dirty="0">
                <a:solidFill>
                  <a:srgbClr val="B00000"/>
                </a:solidFill>
              </a:rPr>
              <a:t>D. Gallo</a:t>
            </a:r>
            <a:r>
              <a:rPr lang="it-IT" dirty="0"/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it-IT" dirty="0"/>
              <a:t>Storia del Mediterraneo  </a:t>
            </a:r>
            <a:r>
              <a:rPr lang="it-IT" dirty="0">
                <a:solidFill>
                  <a:srgbClr val="B00000"/>
                </a:solidFill>
              </a:rPr>
              <a:t>G. </a:t>
            </a:r>
            <a:r>
              <a:rPr lang="it-IT" dirty="0" err="1">
                <a:solidFill>
                  <a:srgbClr val="B00000"/>
                </a:solidFill>
              </a:rPr>
              <a:t>Candiani</a:t>
            </a:r>
            <a:r>
              <a:rPr lang="it-IT" dirty="0">
                <a:solidFill>
                  <a:srgbClr val="B00000"/>
                </a:solidFill>
              </a:rPr>
              <a:t> </a:t>
            </a:r>
          </a:p>
          <a:p>
            <a:pPr eaLnBrk="1" hangingPunct="1">
              <a:lnSpc>
                <a:spcPct val="150000"/>
              </a:lnSpc>
            </a:pPr>
            <a:r>
              <a:rPr lang="it-IT" dirty="0"/>
              <a:t>Storia e teoria culturale </a:t>
            </a:r>
            <a:r>
              <a:rPr lang="it-IT" dirty="0">
                <a:solidFill>
                  <a:srgbClr val="B00000"/>
                </a:solidFill>
              </a:rPr>
              <a:t>C. Sorba</a:t>
            </a:r>
          </a:p>
          <a:p>
            <a:pPr eaLnBrk="1" hangingPunct="1">
              <a:lnSpc>
                <a:spcPct val="150000"/>
              </a:lnSpc>
            </a:pPr>
            <a:r>
              <a:rPr lang="it-IT" dirty="0"/>
              <a:t>Storia delle donne e di genere</a:t>
            </a:r>
            <a:r>
              <a:rPr lang="it-IT" dirty="0">
                <a:solidFill>
                  <a:srgbClr val="B00000"/>
                </a:solidFill>
              </a:rPr>
              <a:t> docente da definire</a:t>
            </a:r>
          </a:p>
          <a:p>
            <a:pPr eaLnBrk="1" hangingPunct="1">
              <a:lnSpc>
                <a:spcPct val="150000"/>
              </a:lnSpc>
            </a:pPr>
            <a:r>
              <a:rPr lang="it-IT" dirty="0"/>
              <a:t>Storia comparata dell’Europa contemporanea </a:t>
            </a:r>
            <a:r>
              <a:rPr lang="it-IT" dirty="0">
                <a:solidFill>
                  <a:srgbClr val="C00000"/>
                </a:solidFill>
              </a:rPr>
              <a:t>G. Albanese</a:t>
            </a:r>
          </a:p>
          <a:p>
            <a:pPr eaLnBrk="1" hangingPunct="1">
              <a:lnSpc>
                <a:spcPct val="150000"/>
              </a:lnSpc>
            </a:pPr>
            <a:r>
              <a:rPr lang="it-IT" dirty="0"/>
              <a:t>Storia dell’Europa moderna </a:t>
            </a:r>
            <a:r>
              <a:rPr lang="it-IT" dirty="0">
                <a:solidFill>
                  <a:srgbClr val="C00000"/>
                </a:solidFill>
              </a:rPr>
              <a:t>V. Feola</a:t>
            </a:r>
            <a:endParaRPr lang="it-IT" dirty="0"/>
          </a:p>
        </p:txBody>
      </p:sp>
      <p:sp>
        <p:nvSpPr>
          <p:cNvPr id="38919" name="CasellaDiTesto 4"/>
          <p:cNvSpPr txBox="1">
            <a:spLocks noChangeArrowheads="1"/>
          </p:cNvSpPr>
          <p:nvPr/>
        </p:nvSpPr>
        <p:spPr bwMode="auto">
          <a:xfrm>
            <a:off x="1620838" y="5256213"/>
            <a:ext cx="3762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dirty="0"/>
              <a:t>   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>
                <a:solidFill>
                  <a:schemeClr val="bg1"/>
                </a:solidFill>
              </a:rPr>
              <a:t>FIM </a:t>
            </a:r>
            <a:r>
              <a:rPr lang="it-IT" sz="8000">
                <a:solidFill>
                  <a:schemeClr val="bg1"/>
                </a:solidFill>
              </a:rPr>
              <a:t>7-8</a:t>
            </a:r>
            <a:endParaRPr lang="it-IT" sz="1200">
              <a:solidFill>
                <a:schemeClr val="bg1"/>
              </a:solidFill>
            </a:endParaRPr>
          </a:p>
        </p:txBody>
      </p:sp>
      <p:pic>
        <p:nvPicPr>
          <p:cNvPr id="40962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0964" name="CasellaDiTesto 1"/>
          <p:cNvSpPr txBox="1">
            <a:spLocks noChangeArrowheads="1"/>
          </p:cNvSpPr>
          <p:nvPr/>
        </p:nvSpPr>
        <p:spPr bwMode="auto">
          <a:xfrm>
            <a:off x="323850" y="1628775"/>
            <a:ext cx="86407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6000">
                <a:solidFill>
                  <a:srgbClr val="B00000"/>
                </a:solidFill>
              </a:rPr>
              <a:t>Affini e integrative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5536" y="3212976"/>
            <a:ext cx="7848872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9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+ 6 </a:t>
            </a:r>
            <a:r>
              <a:rPr lang="it-IT" sz="4800" dirty="0" err="1"/>
              <a:t>cfu</a:t>
            </a:r>
            <a:r>
              <a:rPr lang="it-IT" sz="4800" dirty="0"/>
              <a:t> a scelta tra: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50825" y="20638"/>
            <a:ext cx="77724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6600">
                <a:solidFill>
                  <a:schemeClr val="bg1"/>
                </a:solidFill>
              </a:rPr>
              <a:t>Lauree magistrali</a:t>
            </a:r>
            <a:endParaRPr lang="it-IT" sz="4400">
              <a:solidFill>
                <a:schemeClr val="bg1"/>
              </a:solidFill>
            </a:endParaRPr>
          </a:p>
        </p:txBody>
      </p:sp>
      <p:sp>
        <p:nvSpPr>
          <p:cNvPr id="15363" name="CasellaDiTesto 1"/>
          <p:cNvSpPr txBox="1">
            <a:spLocks noChangeArrowheads="1"/>
          </p:cNvSpPr>
          <p:nvPr/>
        </p:nvSpPr>
        <p:spPr bwMode="auto">
          <a:xfrm>
            <a:off x="900113" y="2565400"/>
            <a:ext cx="6624637" cy="3539430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it-IT" sz="4000" dirty="0"/>
              <a:t>	</a:t>
            </a:r>
            <a:r>
              <a:rPr lang="it-IT" dirty="0">
                <a:solidFill>
                  <a:schemeClr val="bg1"/>
                </a:solidFill>
              </a:rPr>
              <a:t>Linguistica</a:t>
            </a:r>
          </a:p>
          <a:p>
            <a:pPr eaLnBrk="1" hangingPunct="1">
              <a:defRPr/>
            </a:pPr>
            <a:r>
              <a:rPr lang="it-IT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it-IT" sz="4000" dirty="0"/>
              <a:t>	</a:t>
            </a:r>
            <a:r>
              <a:rPr lang="it-IT" dirty="0">
                <a:solidFill>
                  <a:srgbClr val="FFFFFF"/>
                </a:solidFill>
              </a:rPr>
              <a:t>Filo</a:t>
            </a:r>
            <a:r>
              <a:rPr lang="it-IT" dirty="0">
                <a:solidFill>
                  <a:schemeClr val="bg1"/>
                </a:solidFill>
              </a:rPr>
              <a:t>logia moderna. Francesistica e       	italianistica (Padova-Grenoble)</a:t>
            </a:r>
          </a:p>
          <a:p>
            <a:pPr eaLnBrk="1" hangingPunct="1">
              <a:defRPr/>
            </a:pPr>
            <a:r>
              <a:rPr lang="it-IT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it-IT" sz="4000" dirty="0"/>
              <a:t>	</a:t>
            </a:r>
            <a:r>
              <a:rPr lang="it-IT" dirty="0">
                <a:solidFill>
                  <a:srgbClr val="FFFFFF"/>
                </a:solidFill>
              </a:rPr>
              <a:t>Filologia moderna</a:t>
            </a:r>
          </a:p>
          <a:p>
            <a:pPr eaLnBrk="1" hangingPunct="1">
              <a:defRPr/>
            </a:pPr>
            <a:endParaRPr lang="it-IT" dirty="0">
              <a:solidFill>
                <a:srgbClr val="FFFFFF"/>
              </a:solidFill>
            </a:endParaRPr>
          </a:p>
          <a:p>
            <a:pPr eaLnBrk="1" hangingPunct="1">
              <a:defRPr/>
            </a:pPr>
            <a:r>
              <a:rPr lang="it-IT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it-IT" sz="4000" dirty="0"/>
              <a:t> 	</a:t>
            </a:r>
            <a:r>
              <a:rPr lang="it-IT" dirty="0">
                <a:solidFill>
                  <a:srgbClr val="FFFFFF"/>
                </a:solidFill>
              </a:rPr>
              <a:t> Lettere classiche e storia antica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>
                <a:solidFill>
                  <a:schemeClr val="bg1"/>
                </a:solidFill>
              </a:rPr>
              <a:t>FIM </a:t>
            </a:r>
            <a:r>
              <a:rPr lang="it-IT" sz="8000">
                <a:solidFill>
                  <a:schemeClr val="bg1"/>
                </a:solidFill>
              </a:rPr>
              <a:t>7-8</a:t>
            </a:r>
            <a:endParaRPr lang="it-IT" sz="1200">
              <a:solidFill>
                <a:schemeClr val="bg1"/>
              </a:solidFill>
            </a:endParaRPr>
          </a:p>
        </p:txBody>
      </p:sp>
      <p:pic>
        <p:nvPicPr>
          <p:cNvPr id="43010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3012" name="CasellaDiTesto 2"/>
          <p:cNvSpPr txBox="1">
            <a:spLocks noChangeArrowheads="1"/>
          </p:cNvSpPr>
          <p:nvPr/>
        </p:nvSpPr>
        <p:spPr bwMode="auto">
          <a:xfrm>
            <a:off x="1403350" y="1268413"/>
            <a:ext cx="6337300" cy="721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863"/>
              </a:lnSpc>
            </a:pPr>
            <a:endParaRPr lang="it-IT" sz="3200" dirty="0">
              <a:solidFill>
                <a:srgbClr val="B00000"/>
              </a:solidFill>
            </a:endParaRPr>
          </a:p>
          <a:p>
            <a:pPr eaLnBrk="1" hangingPunct="1">
              <a:lnSpc>
                <a:spcPts val="4338"/>
              </a:lnSpc>
            </a:pPr>
            <a:r>
              <a:rPr lang="it-IT" sz="3200" dirty="0">
                <a:solidFill>
                  <a:srgbClr val="B00000"/>
                </a:solidFill>
              </a:rPr>
              <a:t>Letterature straniere antiche e moderne</a:t>
            </a:r>
            <a:r>
              <a:rPr lang="it-IT" sz="2800" dirty="0"/>
              <a:t> </a:t>
            </a:r>
            <a:r>
              <a:rPr lang="it-IT" dirty="0"/>
              <a:t>(di genere, greca, latina, provenzale, galega, francese, tedesca, russa, spagnola, inglese, romena, polacca, portoghese e brasiliana, slovena, </a:t>
            </a:r>
            <a:r>
              <a:rPr lang="it-IT" dirty="0" err="1"/>
              <a:t>etc</a:t>
            </a:r>
            <a:r>
              <a:rPr lang="it-IT" dirty="0"/>
              <a:t>)</a:t>
            </a:r>
            <a:r>
              <a:rPr lang="it-IT" sz="2800" dirty="0"/>
              <a:t>; </a:t>
            </a:r>
            <a:r>
              <a:rPr lang="it-IT" sz="3200" dirty="0">
                <a:solidFill>
                  <a:srgbClr val="B00000"/>
                </a:solidFill>
              </a:rPr>
              <a:t>altre Filologie </a:t>
            </a:r>
            <a:r>
              <a:rPr lang="it-IT" sz="2800" dirty="0"/>
              <a:t>bizantina, germanica, galega; </a:t>
            </a:r>
          </a:p>
          <a:p>
            <a:pPr eaLnBrk="1" hangingPunct="1">
              <a:lnSpc>
                <a:spcPts val="4338"/>
              </a:lnSpc>
            </a:pPr>
            <a:r>
              <a:rPr lang="it-IT" sz="3200" dirty="0">
                <a:solidFill>
                  <a:srgbClr val="B00000"/>
                </a:solidFill>
              </a:rPr>
              <a:t>Paleografia latina; Codicologia</a:t>
            </a:r>
            <a:endParaRPr lang="it-IT" sz="2800" dirty="0">
              <a:solidFill>
                <a:srgbClr val="B00000"/>
              </a:solidFill>
            </a:endParaRPr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45058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5060" name="Text Box 8"/>
          <p:cNvSpPr txBox="1">
            <a:spLocks noChangeArrowheads="1"/>
          </p:cNvSpPr>
          <p:nvPr/>
        </p:nvSpPr>
        <p:spPr bwMode="auto">
          <a:xfrm>
            <a:off x="6858000" y="23813"/>
            <a:ext cx="2286000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b="0">
                <a:solidFill>
                  <a:schemeClr val="bg1"/>
                </a:solidFill>
              </a:rPr>
              <a:t>FIM</a:t>
            </a:r>
            <a:r>
              <a:rPr lang="it-IT" sz="1400" b="0">
                <a:solidFill>
                  <a:schemeClr val="bg1"/>
                </a:solidFill>
              </a:rPr>
              <a:t> </a:t>
            </a:r>
            <a:r>
              <a:rPr lang="it-IT" sz="8000">
                <a:solidFill>
                  <a:schemeClr val="bg1"/>
                </a:solidFill>
              </a:rPr>
              <a:t>7-8</a:t>
            </a:r>
          </a:p>
          <a:p>
            <a:pPr algn="r" eaLnBrk="1" hangingPunct="1"/>
            <a:endParaRPr lang="it-IT" sz="1400" b="0">
              <a:solidFill>
                <a:schemeClr val="bg1"/>
              </a:solidFill>
            </a:endParaRPr>
          </a:p>
        </p:txBody>
      </p:sp>
      <p:sp>
        <p:nvSpPr>
          <p:cNvPr id="45061" name="CasellaDiTesto 2"/>
          <p:cNvSpPr txBox="1">
            <a:spLocks noChangeArrowheads="1"/>
          </p:cNvSpPr>
          <p:nvPr/>
        </p:nvSpPr>
        <p:spPr bwMode="auto">
          <a:xfrm>
            <a:off x="323528" y="1740905"/>
            <a:ext cx="8424936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it-IT" sz="2800" dirty="0">
                <a:solidFill>
                  <a:srgbClr val="B00000"/>
                </a:solidFill>
              </a:rPr>
              <a:t>Teatro </a:t>
            </a:r>
            <a:r>
              <a:rPr lang="it-IT" sz="2800" dirty="0"/>
              <a:t>(Storia della letteratura teatrale medievale e rinascimentale; Linguaggi del teatro europeo; Filologia dei testi teatrali; Storia della danza); </a:t>
            </a:r>
            <a:r>
              <a:rPr lang="it-IT" sz="2800" dirty="0">
                <a:solidFill>
                  <a:srgbClr val="B00000"/>
                </a:solidFill>
              </a:rPr>
              <a:t>Musica;  Didattica dell’italiano; Didattica della letteratura italiana; Didattica del latino; Estetica; Antropologia culturale; Psicologia sociale e dello sviluppo</a:t>
            </a:r>
            <a:endParaRPr lang="it-IT" sz="1800" dirty="0"/>
          </a:p>
          <a:p>
            <a:pPr algn="ctr" eaLnBrk="1" hangingPunct="1"/>
            <a:endParaRPr lang="it-IT" sz="1800" dirty="0"/>
          </a:p>
          <a:p>
            <a:pPr algn="ctr" eaLnBrk="1" hangingPunct="1"/>
            <a:endParaRPr lang="it-IT" sz="1800" dirty="0"/>
          </a:p>
          <a:p>
            <a:pPr algn="ctr" eaLnBrk="1" hangingPunct="1"/>
            <a:endParaRPr lang="it-IT" sz="1800" dirty="0"/>
          </a:p>
          <a:p>
            <a:pPr algn="ctr" eaLnBrk="1" hangingPunct="1"/>
            <a:endParaRPr lang="it-IT" sz="1800" dirty="0"/>
          </a:p>
          <a:p>
            <a:pPr algn="ctr" eaLnBrk="1" hangingPunct="1"/>
            <a:endParaRPr lang="it-IT" sz="1800" dirty="0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4710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7108" name="Text Box 8"/>
          <p:cNvSpPr txBox="1">
            <a:spLocks noChangeArrowheads="1"/>
          </p:cNvSpPr>
          <p:nvPr/>
        </p:nvSpPr>
        <p:spPr bwMode="auto">
          <a:xfrm>
            <a:off x="7812360" y="692696"/>
            <a:ext cx="850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FIM</a:t>
            </a:r>
            <a:endParaRPr lang="it-IT" sz="1400" b="0" dirty="0">
              <a:solidFill>
                <a:schemeClr val="bg1"/>
              </a:solidFill>
            </a:endParaRPr>
          </a:p>
          <a:p>
            <a:pPr algn="r" eaLnBrk="1" hangingPunct="1"/>
            <a:endParaRPr lang="it-IT" sz="1400" b="0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1954" y="1641483"/>
            <a:ext cx="7632848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+15</a:t>
            </a:r>
            <a:r>
              <a:rPr lang="it-IT" sz="4800" dirty="0"/>
              <a:t> </a:t>
            </a:r>
            <a:r>
              <a:rPr lang="it-IT" sz="2800" dirty="0" err="1"/>
              <a:t>cfu</a:t>
            </a:r>
            <a:r>
              <a:rPr lang="it-IT" sz="2800" dirty="0"/>
              <a:t> a scelta dello studente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02301" y="2716746"/>
            <a:ext cx="5990749" cy="12618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+ 36</a:t>
            </a:r>
            <a:r>
              <a:rPr lang="it-IT" sz="4800" dirty="0"/>
              <a:t> </a:t>
            </a:r>
            <a:r>
              <a:rPr lang="it-IT" sz="2800" dirty="0" err="1"/>
              <a:t>cfu</a:t>
            </a:r>
            <a:r>
              <a:rPr lang="it-IT" sz="2800" dirty="0"/>
              <a:t> la tesi di laurea</a:t>
            </a:r>
          </a:p>
          <a:p>
            <a:pPr>
              <a:defRPr/>
            </a:pP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2301" y="3670111"/>
            <a:ext cx="649889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</a:t>
            </a:r>
            <a:r>
              <a:rPr lang="it-IT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sz="2800" dirty="0" err="1"/>
              <a:t>cfu</a:t>
            </a:r>
            <a:r>
              <a:rPr lang="it-IT" sz="2800" dirty="0"/>
              <a:t> </a:t>
            </a:r>
            <a:r>
              <a:rPr lang="it-IT" sz="2800" dirty="0" err="1"/>
              <a:t>Stages</a:t>
            </a:r>
            <a:r>
              <a:rPr lang="it-IT" sz="2800" dirty="0"/>
              <a:t> e tirocini o seminari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2411760" y="5545867"/>
            <a:ext cx="5989140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600" dirty="0">
                <a:solidFill>
                  <a:srgbClr val="B00000"/>
                </a:solidFill>
              </a:rPr>
              <a:t>Per un totale di</a:t>
            </a:r>
            <a:r>
              <a:rPr lang="it-IT" sz="3600" dirty="0"/>
              <a:t> </a:t>
            </a:r>
            <a:r>
              <a:rPr lang="it-IT" sz="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120</a:t>
            </a:r>
            <a:r>
              <a:rPr lang="it-IT" sz="6600" dirty="0"/>
              <a:t> </a:t>
            </a:r>
            <a:r>
              <a:rPr lang="it-IT" sz="3600" dirty="0" err="1">
                <a:solidFill>
                  <a:srgbClr val="B00000"/>
                </a:solidFill>
              </a:rPr>
              <a:t>cfu</a:t>
            </a:r>
            <a:endParaRPr lang="it-IT" sz="3600" dirty="0">
              <a:solidFill>
                <a:srgbClr val="B00000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2301" y="4532159"/>
            <a:ext cx="664156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</a:t>
            </a:r>
            <a:r>
              <a:rPr lang="it-IT" sz="3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sz="2800" dirty="0" err="1"/>
              <a:t>cfu</a:t>
            </a:r>
            <a:r>
              <a:rPr lang="it-IT" sz="2800" dirty="0"/>
              <a:t> Lingua straniera: Inglese B2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4710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7108" name="Text Box 8"/>
          <p:cNvSpPr txBox="1">
            <a:spLocks noChangeArrowheads="1"/>
          </p:cNvSpPr>
          <p:nvPr/>
        </p:nvSpPr>
        <p:spPr bwMode="auto">
          <a:xfrm>
            <a:off x="7812360" y="692696"/>
            <a:ext cx="850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FIM</a:t>
            </a:r>
            <a:endParaRPr lang="it-IT" sz="1400" b="0" dirty="0">
              <a:solidFill>
                <a:schemeClr val="bg1"/>
              </a:solidFill>
            </a:endParaRPr>
          </a:p>
          <a:p>
            <a:pPr algn="r" eaLnBrk="1" hangingPunct="1"/>
            <a:endParaRPr lang="it-IT" sz="1400" b="0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9388" y="2132856"/>
            <a:ext cx="7632972" cy="4126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it-IT" dirty="0"/>
              <a:t>Letteratura italiana contemporanea </a:t>
            </a:r>
            <a:r>
              <a:rPr lang="it-IT" dirty="0" err="1"/>
              <a:t>av</a:t>
            </a:r>
            <a:r>
              <a:rPr lang="it-IT" dirty="0"/>
              <a:t>. 1 </a:t>
            </a:r>
            <a:r>
              <a:rPr lang="it-IT" dirty="0">
                <a:solidFill>
                  <a:srgbClr val="B00000"/>
                </a:solidFill>
              </a:rPr>
              <a:t>Magro</a:t>
            </a:r>
          </a:p>
          <a:p>
            <a:pPr>
              <a:lnSpc>
                <a:spcPct val="250000"/>
              </a:lnSpc>
            </a:pPr>
            <a:r>
              <a:rPr lang="it-IT" dirty="0"/>
              <a:t>Stilistica e metrica italiana medievale e rinascimentale </a:t>
            </a:r>
            <a:r>
              <a:rPr lang="it-IT" dirty="0">
                <a:solidFill>
                  <a:srgbClr val="B00000"/>
                </a:solidFill>
              </a:rPr>
              <a:t>Afribo</a:t>
            </a:r>
          </a:p>
          <a:p>
            <a:pPr>
              <a:lnSpc>
                <a:spcPct val="250000"/>
              </a:lnSpc>
            </a:pPr>
            <a:r>
              <a:rPr lang="it-IT" dirty="0"/>
              <a:t>Stilistica e metrica italiana moderna e contemporanea </a:t>
            </a:r>
            <a:r>
              <a:rPr lang="it-IT" dirty="0">
                <a:solidFill>
                  <a:srgbClr val="B00000"/>
                </a:solidFill>
              </a:rPr>
              <a:t>Bozzola </a:t>
            </a:r>
            <a:r>
              <a:rPr lang="it-IT" dirty="0"/>
              <a:t>Storia della lingua italiana </a:t>
            </a:r>
            <a:r>
              <a:rPr lang="it-IT" dirty="0" err="1"/>
              <a:t>med</a:t>
            </a:r>
            <a:r>
              <a:rPr lang="it-IT" dirty="0"/>
              <a:t>. e </a:t>
            </a:r>
            <a:r>
              <a:rPr lang="it-IT" dirty="0" err="1"/>
              <a:t>rinasc</a:t>
            </a:r>
            <a:r>
              <a:rPr lang="it-IT" dirty="0"/>
              <a:t>. </a:t>
            </a:r>
            <a:r>
              <a:rPr lang="it-IT" dirty="0">
                <a:solidFill>
                  <a:srgbClr val="B00000"/>
                </a:solidFill>
              </a:rPr>
              <a:t>Zuliani</a:t>
            </a:r>
          </a:p>
          <a:p>
            <a:pPr>
              <a:lnSpc>
                <a:spcPct val="250000"/>
              </a:lnSpc>
            </a:pPr>
            <a:r>
              <a:rPr lang="it-IT" dirty="0"/>
              <a:t>Teoria della letteratura </a:t>
            </a:r>
            <a:r>
              <a:rPr lang="it-IT" dirty="0" err="1"/>
              <a:t>av</a:t>
            </a:r>
            <a:r>
              <a:rPr lang="it-IT" dirty="0"/>
              <a:t>. </a:t>
            </a:r>
            <a:r>
              <a:rPr lang="it-IT" dirty="0" err="1">
                <a:solidFill>
                  <a:srgbClr val="B00000"/>
                </a:solidFill>
              </a:rPr>
              <a:t>Brandalise</a:t>
            </a:r>
            <a:endParaRPr lang="it-IT" dirty="0">
              <a:solidFill>
                <a:srgbClr val="B00000"/>
              </a:solidFill>
            </a:endParaRPr>
          </a:p>
          <a:p>
            <a:pPr>
              <a:lnSpc>
                <a:spcPct val="250000"/>
              </a:lnSpc>
            </a:pPr>
            <a:r>
              <a:rPr lang="it-IT" dirty="0"/>
              <a:t>Filologia romanza avanzato </a:t>
            </a:r>
            <a:r>
              <a:rPr lang="it-IT" dirty="0" err="1">
                <a:solidFill>
                  <a:srgbClr val="B00000"/>
                </a:solidFill>
              </a:rPr>
              <a:t>Borriero</a:t>
            </a:r>
            <a:endParaRPr lang="it-IT" dirty="0">
              <a:solidFill>
                <a:srgbClr val="B00000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7504" y="908720"/>
            <a:ext cx="655339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800" u="sng" dirty="0"/>
          </a:p>
          <a:p>
            <a:r>
              <a:rPr lang="it-IT" sz="2800" u="sng" dirty="0"/>
              <a:t>Primo semestre </a:t>
            </a:r>
            <a:r>
              <a:rPr lang="it-IT" sz="3600" u="sng" dirty="0">
                <a:solidFill>
                  <a:srgbClr val="B00000"/>
                </a:solidFill>
              </a:rPr>
              <a:t>1920</a:t>
            </a:r>
            <a:r>
              <a:rPr lang="it-IT" sz="3600" u="sng" dirty="0"/>
              <a:t> </a:t>
            </a:r>
            <a:r>
              <a:rPr lang="it-IT" sz="2800" u="sng" dirty="0"/>
              <a:t>caratterizzanti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4475" y="5057031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7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esami</a:t>
            </a:r>
          </a:p>
        </p:txBody>
      </p:sp>
    </p:spTree>
    <p:extLst>
      <p:ext uri="{BB962C8B-B14F-4D97-AF65-F5344CB8AC3E}">
        <p14:creationId xmlns:p14="http://schemas.microsoft.com/office/powerpoint/2010/main" val="1143852329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4710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7108" name="Text Box 8"/>
          <p:cNvSpPr txBox="1">
            <a:spLocks noChangeArrowheads="1"/>
          </p:cNvSpPr>
          <p:nvPr/>
        </p:nvSpPr>
        <p:spPr bwMode="auto">
          <a:xfrm>
            <a:off x="7812360" y="692696"/>
            <a:ext cx="8501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FIM</a:t>
            </a:r>
            <a:endParaRPr lang="it-IT" sz="1400" b="0" dirty="0">
              <a:solidFill>
                <a:schemeClr val="bg1"/>
              </a:solidFill>
            </a:endParaRPr>
          </a:p>
          <a:p>
            <a:pPr algn="r" eaLnBrk="1" hangingPunct="1"/>
            <a:endParaRPr lang="it-IT" sz="1400" b="0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2132856"/>
            <a:ext cx="8280920" cy="3884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dirty="0"/>
              <a:t>Letteratura italiana rinascimentale </a:t>
            </a:r>
            <a:r>
              <a:rPr lang="it-IT" dirty="0">
                <a:solidFill>
                  <a:srgbClr val="B00000"/>
                </a:solidFill>
              </a:rPr>
              <a:t>Tomasi</a:t>
            </a:r>
          </a:p>
          <a:p>
            <a:pPr>
              <a:lnSpc>
                <a:spcPct val="200000"/>
              </a:lnSpc>
            </a:pPr>
            <a:r>
              <a:rPr lang="it-IT" dirty="0"/>
              <a:t>Letteratura italiana medievale </a:t>
            </a:r>
            <a:r>
              <a:rPr lang="it-IT" dirty="0" err="1">
                <a:solidFill>
                  <a:srgbClr val="B00000"/>
                </a:solidFill>
              </a:rPr>
              <a:t>Selmi</a:t>
            </a:r>
            <a:endParaRPr lang="it-IT" dirty="0">
              <a:solidFill>
                <a:srgbClr val="B00000"/>
              </a:solidFill>
            </a:endParaRPr>
          </a:p>
          <a:p>
            <a:pPr>
              <a:lnSpc>
                <a:spcPct val="200000"/>
              </a:lnSpc>
            </a:pPr>
            <a:r>
              <a:rPr lang="it-IT" dirty="0"/>
              <a:t>Storia della lingua italiana </a:t>
            </a:r>
            <a:r>
              <a:rPr lang="it-IT" dirty="0" err="1"/>
              <a:t>mod</a:t>
            </a:r>
            <a:r>
              <a:rPr lang="it-IT" dirty="0"/>
              <a:t>. e </a:t>
            </a:r>
            <a:r>
              <a:rPr lang="it-IT" dirty="0" err="1"/>
              <a:t>contemp</a:t>
            </a:r>
            <a:r>
              <a:rPr lang="it-IT" dirty="0"/>
              <a:t>. </a:t>
            </a:r>
            <a:r>
              <a:rPr lang="it-IT" dirty="0">
                <a:solidFill>
                  <a:srgbClr val="C00000"/>
                </a:solidFill>
              </a:rPr>
              <a:t>Zanon</a:t>
            </a:r>
          </a:p>
          <a:p>
            <a:pPr>
              <a:lnSpc>
                <a:spcPct val="200000"/>
              </a:lnSpc>
            </a:pPr>
            <a:r>
              <a:rPr lang="it-IT" dirty="0"/>
              <a:t>Letteratura italiana contemporanea </a:t>
            </a:r>
            <a:r>
              <a:rPr lang="it-IT" dirty="0" err="1"/>
              <a:t>av</a:t>
            </a:r>
            <a:r>
              <a:rPr lang="it-IT" dirty="0"/>
              <a:t>. 2 </a:t>
            </a:r>
            <a:r>
              <a:rPr lang="it-IT" dirty="0">
                <a:solidFill>
                  <a:srgbClr val="B00000"/>
                </a:solidFill>
              </a:rPr>
              <a:t>Zinato</a:t>
            </a:r>
          </a:p>
          <a:p>
            <a:pPr>
              <a:lnSpc>
                <a:spcPct val="200000"/>
              </a:lnSpc>
            </a:pPr>
            <a:r>
              <a:rPr lang="it-IT" dirty="0"/>
              <a:t>Letterature comparate </a:t>
            </a:r>
            <a:r>
              <a:rPr lang="it-IT" dirty="0" err="1"/>
              <a:t>av</a:t>
            </a:r>
            <a:r>
              <a:rPr lang="it-IT" dirty="0"/>
              <a:t>. </a:t>
            </a:r>
            <a:r>
              <a:rPr lang="it-IT" dirty="0" err="1">
                <a:solidFill>
                  <a:srgbClr val="B00000"/>
                </a:solidFill>
              </a:rPr>
              <a:t>Metlica</a:t>
            </a:r>
            <a:endParaRPr lang="it-IT" dirty="0">
              <a:solidFill>
                <a:srgbClr val="B00000"/>
              </a:solidFill>
            </a:endParaRPr>
          </a:p>
          <a:p>
            <a:pPr>
              <a:lnSpc>
                <a:spcPct val="200000"/>
              </a:lnSpc>
            </a:pPr>
            <a:r>
              <a:rPr lang="it-IT" dirty="0"/>
              <a:t>Filologia della letteratura italiana </a:t>
            </a:r>
            <a:r>
              <a:rPr lang="it-IT" dirty="0" err="1"/>
              <a:t>av</a:t>
            </a:r>
            <a:r>
              <a:rPr lang="it-IT" dirty="0"/>
              <a:t>. </a:t>
            </a:r>
            <a:r>
              <a:rPr lang="it-IT" dirty="0">
                <a:solidFill>
                  <a:srgbClr val="B00000"/>
                </a:solidFill>
              </a:rPr>
              <a:t>Cappi</a:t>
            </a:r>
          </a:p>
          <a:p>
            <a:pPr>
              <a:lnSpc>
                <a:spcPct val="200000"/>
              </a:lnSpc>
            </a:pPr>
            <a:r>
              <a:rPr lang="it-IT" dirty="0"/>
              <a:t>Filologia medievale e umanistica </a:t>
            </a:r>
            <a:r>
              <a:rPr lang="it-IT" dirty="0">
                <a:solidFill>
                  <a:srgbClr val="B00000"/>
                </a:solidFill>
              </a:rPr>
              <a:t>contratto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7504" y="908720"/>
            <a:ext cx="705513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sz="2800" u="sng" dirty="0"/>
          </a:p>
          <a:p>
            <a:r>
              <a:rPr lang="it-IT" sz="2800" u="sng" dirty="0"/>
              <a:t>Secondo semestre </a:t>
            </a:r>
            <a:r>
              <a:rPr lang="it-IT" sz="3600" u="sng" dirty="0">
                <a:solidFill>
                  <a:srgbClr val="B00000"/>
                </a:solidFill>
              </a:rPr>
              <a:t>1920</a:t>
            </a:r>
            <a:r>
              <a:rPr lang="it-IT" sz="3600" u="sng" dirty="0"/>
              <a:t> </a:t>
            </a:r>
            <a:r>
              <a:rPr lang="it-IT" sz="2800" u="sng" dirty="0"/>
              <a:t>caratterizzanti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506456" y="4653136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7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 </a:t>
            </a:r>
            <a:r>
              <a:rPr lang="it-IT" sz="5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esami</a:t>
            </a:r>
          </a:p>
        </p:txBody>
      </p:sp>
    </p:spTree>
    <p:extLst>
      <p:ext uri="{BB962C8B-B14F-4D97-AF65-F5344CB8AC3E}">
        <p14:creationId xmlns:p14="http://schemas.microsoft.com/office/powerpoint/2010/main" val="252056331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465265"/>
            <a:ext cx="8229600" cy="667592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it-IT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Iscrizioni</a:t>
            </a:r>
          </a:p>
          <a:p>
            <a:pPr marL="0" indent="0">
              <a:buClr>
                <a:srgbClr val="C00000"/>
              </a:buClr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4606"/>
            <a:ext cx="9138220" cy="1368426"/>
            <a:chOff x="-53976" y="-24606"/>
            <a:chExt cx="9251951" cy="1368426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0" name="Picture 3" descr="SigilloLogoLAST_WhiteOK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CasellaDiTesto 3"/>
          <p:cNvSpPr txBox="1"/>
          <p:nvPr/>
        </p:nvSpPr>
        <p:spPr>
          <a:xfrm>
            <a:off x="539552" y="1988840"/>
            <a:ext cx="741682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4048" y="1343820"/>
            <a:ext cx="602923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it-IT" sz="9600" dirty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it-IT" sz="9600" dirty="0">
                <a:effectLst>
                  <a:reflection blurRad="6350" stA="55000" endA="300" endPos="45500" dir="5400000" sy="-100000" algn="bl" rotWithShape="0"/>
                </a:effectLst>
              </a:rPr>
              <a:t>19-20</a:t>
            </a:r>
            <a:r>
              <a:rPr lang="it-IT" dirty="0"/>
              <a:t> </a:t>
            </a:r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9552" y="5191382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rgbClr val="C00000"/>
                </a:solidFill>
              </a:rPr>
              <a:t>http://</a:t>
            </a:r>
            <a:r>
              <a:rPr lang="it-IT" sz="2600" dirty="0" err="1">
                <a:solidFill>
                  <a:srgbClr val="C00000"/>
                </a:solidFill>
              </a:rPr>
              <a:t>www.unipd.it</a:t>
            </a:r>
            <a:r>
              <a:rPr lang="it-IT" sz="2600" dirty="0">
                <a:solidFill>
                  <a:srgbClr val="C00000"/>
                </a:solidFill>
              </a:rPr>
              <a:t>/avvisi-ammissione-corsi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8820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</a:t>
            </a:r>
            <a:r>
              <a:rPr lang="it-IT" sz="4800" b="1" dirty="0" err="1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Preimmatricolazioni</a:t>
            </a:r>
            <a:endParaRPr lang="it-IT" sz="40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b="1" dirty="0"/>
              <a:t>17 giugno </a:t>
            </a:r>
            <a:r>
              <a:rPr lang="it-IT" sz="4000" b="1" dirty="0">
                <a:solidFill>
                  <a:srgbClr val="C00000"/>
                </a:solidFill>
              </a:rPr>
              <a:t>////</a:t>
            </a:r>
            <a:r>
              <a:rPr lang="it-IT" sz="4000" b="1" dirty="0"/>
              <a:t> 30 </a:t>
            </a:r>
            <a:r>
              <a:rPr lang="it-IT" sz="4000" b="1" dirty="0" smtClean="0"/>
              <a:t>settembre </a:t>
            </a:r>
            <a:r>
              <a:rPr lang="it-IT" sz="4000" b="1" dirty="0"/>
              <a:t>2019 						</a:t>
            </a:r>
            <a:endParaRPr lang="it-IT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b="1" dirty="0">
                <a:solidFill>
                  <a:srgbClr val="C00000"/>
                </a:solidFill>
              </a:rPr>
              <a:t>per gli studenti che prevedono di laurearsi entro il </a:t>
            </a:r>
            <a:r>
              <a:rPr lang="it-IT" b="1" dirty="0" smtClean="0">
                <a:solidFill>
                  <a:srgbClr val="C00000"/>
                </a:solidFill>
              </a:rPr>
              <a:t>31 dicembre </a:t>
            </a:r>
            <a:r>
              <a:rPr lang="it-IT" b="1" dirty="0">
                <a:solidFill>
                  <a:srgbClr val="C00000"/>
                </a:solidFill>
              </a:rPr>
              <a:t>2019</a:t>
            </a:r>
          </a:p>
          <a:p>
            <a:pPr marL="0" indent="0">
              <a:buNone/>
            </a:pPr>
            <a:r>
              <a:rPr lang="it-IT" sz="4000" b="1" dirty="0"/>
              <a:t>7 novembre – 10 gennaio</a:t>
            </a:r>
            <a:r>
              <a:rPr lang="it-IT" dirty="0"/>
              <a:t> </a:t>
            </a:r>
            <a:r>
              <a:rPr lang="it-IT" b="1" dirty="0">
                <a:solidFill>
                  <a:srgbClr val="C00000"/>
                </a:solidFill>
              </a:rPr>
              <a:t>ore 12.00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948264" y="2060848"/>
            <a:ext cx="3039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</a:rPr>
              <a:t>ore 12.00</a:t>
            </a:r>
            <a:endParaRPr lang="it-IT" sz="3200" dirty="0"/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98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Immatricolazioni_1</a:t>
            </a:r>
            <a:endParaRPr lang="it-IT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Per i laureati entro il 21 ottobre </a:t>
            </a:r>
          </a:p>
          <a:p>
            <a:pPr marL="0" indent="0" algn="just">
              <a:buNone/>
            </a:pPr>
            <a:endParaRPr lang="it-IT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t-IT" sz="3600" b="1" dirty="0">
                <a:solidFill>
                  <a:srgbClr val="C00000"/>
                </a:solidFill>
              </a:rPr>
              <a:t>dall’apertura della procedura</a:t>
            </a:r>
            <a:endParaRPr lang="it-IT" dirty="0"/>
          </a:p>
          <a:p>
            <a:pPr marL="0" indent="0" algn="just">
              <a:buNone/>
            </a:pPr>
            <a:r>
              <a:rPr lang="it-IT" sz="2400" dirty="0"/>
              <a:t>che avverrà a partire dal raggiungimento del numero minimo di preiscrizioni necessarie (che verrà reso noto http://</a:t>
            </a:r>
            <a:r>
              <a:rPr lang="it-IT" sz="2400" dirty="0" err="1"/>
              <a:t>www.unipd.it</a:t>
            </a:r>
            <a:r>
              <a:rPr lang="it-IT" sz="2400" dirty="0"/>
              <a:t>/avvisi-ammissione-corsi)</a:t>
            </a:r>
            <a:r>
              <a:rPr lang="it-IT" sz="2800" dirty="0"/>
              <a:t> 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3600" b="1" dirty="0">
                <a:solidFill>
                  <a:srgbClr val="C00000"/>
                </a:solidFill>
              </a:rPr>
              <a:t>fino al 25 ottobre 2019 </a:t>
            </a:r>
            <a:r>
              <a:rPr lang="it-IT" sz="2400" dirty="0">
                <a:solidFill>
                  <a:srgbClr val="C00000"/>
                </a:solidFill>
              </a:rPr>
              <a:t>ore 12.00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029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Immatricolazioni_2</a:t>
            </a:r>
            <a:endParaRPr lang="it-IT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Per i laureati in corso d’anno </a:t>
            </a:r>
          </a:p>
          <a:p>
            <a:pPr marL="0" indent="0" algn="ctr">
              <a:buNone/>
            </a:pPr>
            <a:r>
              <a:rPr lang="it-IT" b="1" dirty="0"/>
              <a:t>entro il 31 dicembre 2019: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>
                <a:solidFill>
                  <a:srgbClr val="C00000"/>
                </a:solidFill>
              </a:rPr>
              <a:t>11 novembre 2019 </a:t>
            </a:r>
            <a:r>
              <a:rPr lang="it-IT" b="1" dirty="0"/>
              <a:t>////</a:t>
            </a:r>
            <a:r>
              <a:rPr lang="it-IT" b="1" dirty="0">
                <a:solidFill>
                  <a:srgbClr val="C00000"/>
                </a:solidFill>
              </a:rPr>
              <a:t> 17 gennaio 2020. </a:t>
            </a:r>
          </a:p>
        </p:txBody>
      </p:sp>
      <p:pic>
        <p:nvPicPr>
          <p:cNvPr id="4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13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</p:spPr>
        <p:txBody>
          <a:bodyPr/>
          <a:lstStyle/>
          <a:p>
            <a:r>
              <a:rPr lang="it-IT" sz="6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		</a:t>
            </a:r>
            <a:r>
              <a:rPr lang="it-IT" sz="6000" b="1" u="sng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	Attenzione</a:t>
            </a:r>
            <a:r>
              <a:rPr lang="it-IT" sz="6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b="1" dirty="0"/>
              <a:t>Dall’</a:t>
            </a:r>
            <a:r>
              <a:rPr lang="it-IT" b="1" dirty="0" err="1"/>
              <a:t>a.a</a:t>
            </a:r>
            <a:r>
              <a:rPr lang="it-IT" b="1" dirty="0"/>
              <a:t>. 2017-2018 non è più possibile iscriversi ai corsi magistrali laureandosi nella sessione di febbraio-marzo!!!</a:t>
            </a:r>
          </a:p>
          <a:p>
            <a:pPr marL="0" indent="0" algn="just">
              <a:buNone/>
            </a:pPr>
            <a:endParaRPr lang="it-IT" sz="24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t-IT" sz="2800" b="1" dirty="0">
                <a:solidFill>
                  <a:srgbClr val="C00000"/>
                </a:solidFill>
              </a:rPr>
              <a:t>Ovvero non esiste più quanto segue:</a:t>
            </a:r>
            <a:r>
              <a:rPr lang="it-IT" sz="2800" dirty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it-IT" sz="2400" dirty="0"/>
              <a:t>«I laureati in corso d’anno entro il 13 marzo 2017 potranno presentare la domanda di immatricolazione dal 13 febbraio fino al 20 marzo 2017» </a:t>
            </a:r>
            <a:r>
              <a:rPr lang="it-IT" sz="2400" dirty="0">
                <a:solidFill>
                  <a:srgbClr val="C00000"/>
                </a:solidFill>
              </a:rPr>
              <a:t>(dall’Avviso di ammissione 2016-2017.</a:t>
            </a:r>
          </a:p>
        </p:txBody>
      </p:sp>
      <p:pic>
        <p:nvPicPr>
          <p:cNvPr id="4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23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50825" y="20638"/>
            <a:ext cx="77724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6600">
                <a:solidFill>
                  <a:schemeClr val="bg1"/>
                </a:solidFill>
              </a:rPr>
              <a:t>Lauree magistrali</a:t>
            </a:r>
            <a:endParaRPr lang="it-IT" sz="4400">
              <a:solidFill>
                <a:schemeClr val="bg1"/>
              </a:solidFill>
            </a:endParaRPr>
          </a:p>
        </p:txBody>
      </p:sp>
      <p:sp>
        <p:nvSpPr>
          <p:cNvPr id="15363" name="CasellaDiTesto 1"/>
          <p:cNvSpPr txBox="1">
            <a:spLocks noChangeArrowheads="1"/>
          </p:cNvSpPr>
          <p:nvPr/>
        </p:nvSpPr>
        <p:spPr bwMode="auto">
          <a:xfrm>
            <a:off x="900113" y="2565400"/>
            <a:ext cx="6624637" cy="769441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it-IT" sz="4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</a:t>
            </a:r>
            <a:r>
              <a:rPr lang="it-IT" sz="4000" dirty="0"/>
              <a:t>	</a:t>
            </a:r>
            <a:r>
              <a:rPr lang="it-IT" dirty="0">
                <a:solidFill>
                  <a:schemeClr val="bg1"/>
                </a:solidFill>
              </a:rPr>
              <a:t>Filologia moderna.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20482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6732588" y="0"/>
            <a:ext cx="228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>
                <a:solidFill>
                  <a:schemeClr val="bg1"/>
                </a:solidFill>
              </a:rPr>
              <a:t>FIM</a:t>
            </a:r>
            <a:endParaRPr lang="it-IT" sz="1400">
              <a:solidFill>
                <a:schemeClr val="bg1"/>
              </a:solidFill>
            </a:endParaRPr>
          </a:p>
        </p:txBody>
      </p:sp>
      <p:sp>
        <p:nvSpPr>
          <p:cNvPr id="20485" name="CasellaDiTesto 3"/>
          <p:cNvSpPr txBox="1">
            <a:spLocks noChangeArrowheads="1"/>
          </p:cNvSpPr>
          <p:nvPr/>
        </p:nvSpPr>
        <p:spPr bwMode="auto">
          <a:xfrm>
            <a:off x="395536" y="1412776"/>
            <a:ext cx="545153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3200" dirty="0"/>
              <a:t>Dipartimento di riferimento</a:t>
            </a:r>
          </a:p>
          <a:p>
            <a:pPr eaLnBrk="1" hangingPunct="1"/>
            <a:endParaRPr lang="it-IT" sz="1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771800" y="2132856"/>
            <a:ext cx="629557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</a:t>
            </a:r>
            <a:r>
              <a:rPr lang="it-IT" sz="16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</a:t>
            </a:r>
            <a:r>
              <a:rPr lang="it-IT" sz="1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SLL</a:t>
            </a:r>
          </a:p>
          <a:p>
            <a:r>
              <a:rPr lang="it-IT" sz="2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oordinatore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A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lvaro 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arbieri</a:t>
            </a:r>
            <a:endParaRPr lang="it-IT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660</Words>
  <Application>Microsoft Office PowerPoint</Application>
  <PresentationFormat>Presentazione su schermo (4:3)</PresentationFormat>
  <Paragraphs>259</Paragraphs>
  <Slides>24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7" baseType="lpstr">
      <vt:lpstr>ＭＳ Ｐゴシック</vt:lpstr>
      <vt:lpstr>Arial</vt:lpstr>
      <vt:lpstr>Struttura predefinita</vt:lpstr>
      <vt:lpstr>Presentazione standard di PowerPoint</vt:lpstr>
      <vt:lpstr>Presentazione standard di PowerPoint</vt:lpstr>
      <vt:lpstr>Presentazione standard di PowerPoint</vt:lpstr>
      <vt:lpstr>   Preimmatricolazioni</vt:lpstr>
      <vt:lpstr>   Immatricolazioni_1</vt:lpstr>
      <vt:lpstr>   Immatricolazioni_2</vt:lpstr>
      <vt:lpstr>   Attenzione!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utentecia1</dc:creator>
  <cp:lastModifiedBy>Erika Lucchese</cp:lastModifiedBy>
  <cp:revision>288</cp:revision>
  <cp:lastPrinted>2015-05-25T09:39:53Z</cp:lastPrinted>
  <dcterms:created xsi:type="dcterms:W3CDTF">2007-03-01T10:31:45Z</dcterms:created>
  <dcterms:modified xsi:type="dcterms:W3CDTF">2019-05-28T09:31:01Z</dcterms:modified>
</cp:coreProperties>
</file>