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75" r:id="rId2"/>
    <p:sldId id="286" r:id="rId3"/>
    <p:sldId id="287" r:id="rId4"/>
    <p:sldId id="288" r:id="rId5"/>
    <p:sldId id="289" r:id="rId6"/>
    <p:sldId id="290" r:id="rId7"/>
    <p:sldId id="291" r:id="rId8"/>
    <p:sldId id="281" r:id="rId9"/>
    <p:sldId id="282" r:id="rId10"/>
    <p:sldId id="279" r:id="rId11"/>
    <p:sldId id="285" r:id="rId12"/>
    <p:sldId id="292" r:id="rId13"/>
    <p:sldId id="283" r:id="rId14"/>
    <p:sldId id="284"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187"/>
    <p:restoredTop sz="94694"/>
  </p:normalViewPr>
  <p:slideViewPr>
    <p:cSldViewPr snapToGrid="0" snapToObjects="1">
      <p:cViewPr varScale="1">
        <p:scale>
          <a:sx n="118" d="100"/>
          <a:sy n="118" d="100"/>
        </p:scale>
        <p:origin x="22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069F6A-BC48-EF48-BC6F-B90C3389D69B}" type="datetimeFigureOut">
              <a:rPr lang="it-IT" smtClean="0"/>
              <a:t>22/10/21</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it-IT"/>
              <a:t>Modifica gli stili del testo dello schema
Secondo livello
Terzo livello
Quarto livello
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119EDC-B85A-3F4A-837D-601FC7036E2E}" type="slidenum">
              <a:rPr lang="it-IT" smtClean="0"/>
              <a:t>‹N›</a:t>
            </a:fld>
            <a:endParaRPr lang="it-IT"/>
          </a:p>
        </p:txBody>
      </p:sp>
    </p:spTree>
    <p:extLst>
      <p:ext uri="{BB962C8B-B14F-4D97-AF65-F5344CB8AC3E}">
        <p14:creationId xmlns:p14="http://schemas.microsoft.com/office/powerpoint/2010/main" val="2611262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8F946-71E4-3B4B-8F31-F3ECFF669D4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6BD8E6A-B1BF-C743-8CA6-3CE5D0433C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45DF7C6-9C2E-0149-AFE1-368328A3EEAA}"/>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5" name="Segnaposto piè di pagina 4">
            <a:extLst>
              <a:ext uri="{FF2B5EF4-FFF2-40B4-BE49-F238E27FC236}">
                <a16:creationId xmlns:a16="http://schemas.microsoft.com/office/drawing/2014/main" id="{FE1916B9-7C3D-9D47-9FA4-451AFDC4512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2A9D6FF-4201-1F4F-8E81-76D451376D71}"/>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1406631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6CBB19-FCD6-9849-A2E8-21B5C37A2960}"/>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B35F0B3-D348-E94E-8677-EE390D366A4A}"/>
              </a:ext>
            </a:extLst>
          </p:cNvPr>
          <p:cNvSpPr>
            <a:spLocks noGrp="1"/>
          </p:cNvSpPr>
          <p:nvPr>
            <p:ph type="body" orient="vert" idx="1"/>
          </p:nvPr>
        </p:nvSpPr>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DA385DB4-18C1-B746-ACE9-C3D6987AE4DE}"/>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5" name="Segnaposto piè di pagina 4">
            <a:extLst>
              <a:ext uri="{FF2B5EF4-FFF2-40B4-BE49-F238E27FC236}">
                <a16:creationId xmlns:a16="http://schemas.microsoft.com/office/drawing/2014/main" id="{B40C97C4-ED77-AE40-9B13-680DD579CB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9FB4D70-6E44-D14D-9757-A55B34ADD08D}"/>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1301642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7017897-A995-984A-863D-1BABBD21DA1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D0430A6-4386-6A47-BD72-43BB6932B339}"/>
              </a:ext>
            </a:extLst>
          </p:cNvPr>
          <p:cNvSpPr>
            <a:spLocks noGrp="1"/>
          </p:cNvSpPr>
          <p:nvPr>
            <p:ph type="body" orient="vert" idx="1"/>
          </p:nvPr>
        </p:nvSpPr>
        <p:spPr>
          <a:xfrm>
            <a:off x="838200" y="365125"/>
            <a:ext cx="7734300" cy="5811838"/>
          </a:xfrm>
        </p:spPr>
        <p:txBody>
          <a:bodyPr vert="eaVert"/>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0B09CE7-99EE-3242-95E6-2B2B11B7D018}"/>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5" name="Segnaposto piè di pagina 4">
            <a:extLst>
              <a:ext uri="{FF2B5EF4-FFF2-40B4-BE49-F238E27FC236}">
                <a16:creationId xmlns:a16="http://schemas.microsoft.com/office/drawing/2014/main" id="{13488864-230B-A34B-A343-509C70AD2DC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EEEC5DE-8819-F24A-86A2-42933666D8C8}"/>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180587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CE9327-BDE8-A34D-A89E-D7FC49ACE59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28E4222-BF1D-F143-811D-C9DCC8B732B4}"/>
              </a:ext>
            </a:extLst>
          </p:cNvPr>
          <p:cNvSpPr>
            <a:spLocks noGrp="1"/>
          </p:cNvSpPr>
          <p:nvPr>
            <p:ph idx="1"/>
          </p:nvPr>
        </p:nvSpPr>
        <p:spPr/>
        <p:txBody>
          <a:body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2E86A69A-2CB7-EB4E-9EBF-A4994FB23C99}"/>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5" name="Segnaposto piè di pagina 4">
            <a:extLst>
              <a:ext uri="{FF2B5EF4-FFF2-40B4-BE49-F238E27FC236}">
                <a16:creationId xmlns:a16="http://schemas.microsoft.com/office/drawing/2014/main" id="{6296A71C-BC20-C247-A9EB-52529376FA3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9487C80-3A71-2F4D-B5FA-3F113161724D}"/>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1593734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E93DF7-405B-F94A-AF22-9E953EFA582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5E1C44EC-ED93-BC41-9E96-E32D865169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it-IT"/>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A451E996-900C-1644-8B2E-A5D56437ABCE}"/>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5" name="Segnaposto piè di pagina 4">
            <a:extLst>
              <a:ext uri="{FF2B5EF4-FFF2-40B4-BE49-F238E27FC236}">
                <a16:creationId xmlns:a16="http://schemas.microsoft.com/office/drawing/2014/main" id="{B6830DA2-8237-8D48-9469-B829F364DFD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E195953-537A-CA44-B600-1CEB7B41F5C5}"/>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826384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4DD6F0-F4E8-674C-BC60-293E4B369BB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679968-FCDB-9746-8873-55E23BCD75D5}"/>
              </a:ext>
            </a:extLst>
          </p:cNvPr>
          <p:cNvSpPr>
            <a:spLocks noGrp="1"/>
          </p:cNvSpPr>
          <p:nvPr>
            <p:ph sz="half" idx="1"/>
          </p:nvPr>
        </p:nvSpPr>
        <p:spPr>
          <a:xfrm>
            <a:off x="838200" y="1825625"/>
            <a:ext cx="5181600" cy="4351338"/>
          </a:xfrm>
        </p:spPr>
        <p:txBody>
          <a:body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A34F51E6-42A9-B746-A93E-CC461FEC0DFB}"/>
              </a:ext>
            </a:extLst>
          </p:cNvPr>
          <p:cNvSpPr>
            <a:spLocks noGrp="1"/>
          </p:cNvSpPr>
          <p:nvPr>
            <p:ph sz="half" idx="2"/>
          </p:nvPr>
        </p:nvSpPr>
        <p:spPr>
          <a:xfrm>
            <a:off x="6172200" y="1825625"/>
            <a:ext cx="5181600" cy="4351338"/>
          </a:xfrm>
        </p:spPr>
        <p:txBody>
          <a:body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98E943FD-CB00-BE4A-BD5F-E4F68F698E2D}"/>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6" name="Segnaposto piè di pagina 5">
            <a:extLst>
              <a:ext uri="{FF2B5EF4-FFF2-40B4-BE49-F238E27FC236}">
                <a16:creationId xmlns:a16="http://schemas.microsoft.com/office/drawing/2014/main" id="{3E94F58D-F4A2-1948-AEC8-B63FB34AC9E7}"/>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C9637E5-78EC-9745-A931-F36BACE7DDDD}"/>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2629245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574890-B9F6-5C4D-9A12-E5D9D2C42D5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7034C9-4AA7-C747-BFD5-44B440A923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4" name="Segnaposto contenuto 3">
            <a:extLst>
              <a:ext uri="{FF2B5EF4-FFF2-40B4-BE49-F238E27FC236}">
                <a16:creationId xmlns:a16="http://schemas.microsoft.com/office/drawing/2014/main" id="{E5C1CC5C-0792-1145-8127-7A9AB3819404}"/>
              </a:ext>
            </a:extLst>
          </p:cNvPr>
          <p:cNvSpPr>
            <a:spLocks noGrp="1"/>
          </p:cNvSpPr>
          <p:nvPr>
            <p:ph sz="half" idx="2"/>
          </p:nvPr>
        </p:nvSpPr>
        <p:spPr>
          <a:xfrm>
            <a:off x="839788" y="2505075"/>
            <a:ext cx="5157787" cy="3684588"/>
          </a:xfrm>
        </p:spPr>
        <p:txBody>
          <a:bodyPr/>
          <a:lstStyle/>
          <a:p>
            <a:r>
              <a:rPr lang="it-IT"/>
              <a:t>Modifica gli stili del testo dello schema
Secondo livello
Terzo livello
Quarto livello
Quinto livello</a:t>
            </a:r>
          </a:p>
        </p:txBody>
      </p:sp>
      <p:sp>
        <p:nvSpPr>
          <p:cNvPr id="5" name="Segnaposto testo 4">
            <a:extLst>
              <a:ext uri="{FF2B5EF4-FFF2-40B4-BE49-F238E27FC236}">
                <a16:creationId xmlns:a16="http://schemas.microsoft.com/office/drawing/2014/main" id="{10A84A3F-7737-2D4C-AC3A-9CFB885C3A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it-IT"/>
              <a:t>Modifica gli stili del testo dello schema
Secondo livello
Terzo livello
Quarto livello
Quinto livello</a:t>
            </a:r>
          </a:p>
        </p:txBody>
      </p:sp>
      <p:sp>
        <p:nvSpPr>
          <p:cNvPr id="6" name="Segnaposto contenuto 5">
            <a:extLst>
              <a:ext uri="{FF2B5EF4-FFF2-40B4-BE49-F238E27FC236}">
                <a16:creationId xmlns:a16="http://schemas.microsoft.com/office/drawing/2014/main" id="{6810E0C0-B116-1A4A-8FB2-ACE137E15787}"/>
              </a:ext>
            </a:extLst>
          </p:cNvPr>
          <p:cNvSpPr>
            <a:spLocks noGrp="1"/>
          </p:cNvSpPr>
          <p:nvPr>
            <p:ph sz="quarter" idx="4"/>
          </p:nvPr>
        </p:nvSpPr>
        <p:spPr>
          <a:xfrm>
            <a:off x="6172200" y="2505075"/>
            <a:ext cx="5183188" cy="3684588"/>
          </a:xfrm>
        </p:spPr>
        <p:txBody>
          <a:bodyPr/>
          <a:lstStyle/>
          <a:p>
            <a:r>
              <a:rPr lang="it-IT"/>
              <a:t>Modifica gli stili del testo dello schema
Secondo livello
Terzo livello
Quarto livello
Quinto livello</a:t>
            </a:r>
          </a:p>
        </p:txBody>
      </p:sp>
      <p:sp>
        <p:nvSpPr>
          <p:cNvPr id="7" name="Segnaposto data 6">
            <a:extLst>
              <a:ext uri="{FF2B5EF4-FFF2-40B4-BE49-F238E27FC236}">
                <a16:creationId xmlns:a16="http://schemas.microsoft.com/office/drawing/2014/main" id="{E8E51A89-6E4A-F844-8316-25E1FF5E419A}"/>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8" name="Segnaposto piè di pagina 7">
            <a:extLst>
              <a:ext uri="{FF2B5EF4-FFF2-40B4-BE49-F238E27FC236}">
                <a16:creationId xmlns:a16="http://schemas.microsoft.com/office/drawing/2014/main" id="{687861D3-9294-2444-A790-769D88E4D41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2E1251F0-7B91-FC41-9345-12566CFA07C6}"/>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3823500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18982D-DA02-814F-9BC0-B7C42AC534E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3D605A6-834C-4449-87DF-9C93F3A5A23D}"/>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4" name="Segnaposto piè di pagina 3">
            <a:extLst>
              <a:ext uri="{FF2B5EF4-FFF2-40B4-BE49-F238E27FC236}">
                <a16:creationId xmlns:a16="http://schemas.microsoft.com/office/drawing/2014/main" id="{FF422582-9FFF-C644-B26D-5E4A1590CDA6}"/>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48A12BB-2CF5-F845-B3F8-30588A0AFDB5}"/>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2501300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5B2DD4A-4C13-6B44-B0B0-88113A0B4457}"/>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3" name="Segnaposto piè di pagina 2">
            <a:extLst>
              <a:ext uri="{FF2B5EF4-FFF2-40B4-BE49-F238E27FC236}">
                <a16:creationId xmlns:a16="http://schemas.microsoft.com/office/drawing/2014/main" id="{BFCD5DD5-A4BA-EE41-9408-6F071BBE847C}"/>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CB8F4F8-6F23-8E4F-A29F-70484CBB4D44}"/>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1357926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BDFC06-5A47-1143-A090-A7528F4C3E9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A8CA952-7DE5-5444-84BA-22741C4F0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it-IT"/>
              <a:t>Modifica gli stili del testo dello schema
Secondo livello
Terzo livello
Quarto livello
Quinto livello</a:t>
            </a:r>
          </a:p>
        </p:txBody>
      </p:sp>
      <p:sp>
        <p:nvSpPr>
          <p:cNvPr id="4" name="Segnaposto testo 3">
            <a:extLst>
              <a:ext uri="{FF2B5EF4-FFF2-40B4-BE49-F238E27FC236}">
                <a16:creationId xmlns:a16="http://schemas.microsoft.com/office/drawing/2014/main" id="{F0460B94-33FA-0C46-846C-1D1B8A908F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06D861F5-79FE-C746-97D5-4F7A0A5F6C44}"/>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6" name="Segnaposto piè di pagina 5">
            <a:extLst>
              <a:ext uri="{FF2B5EF4-FFF2-40B4-BE49-F238E27FC236}">
                <a16:creationId xmlns:a16="http://schemas.microsoft.com/office/drawing/2014/main" id="{01208336-B08D-DE46-85C4-3BBD816191C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5DD2FA8-2FB5-0241-B4E7-9547121DA61A}"/>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829702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5F6E0F-02AC-6244-8BC5-ADB524B92A1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F226952-0FEC-044B-92E9-1BD24C1083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E38BD0F5-62AD-334F-9E5D-CDC655D277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it-IT"/>
              <a:t>Modifica gli stili del testo dello schema
Secondo livello
Terzo livello
Quarto livello
Quinto livello</a:t>
            </a:r>
          </a:p>
        </p:txBody>
      </p:sp>
      <p:sp>
        <p:nvSpPr>
          <p:cNvPr id="5" name="Segnaposto data 4">
            <a:extLst>
              <a:ext uri="{FF2B5EF4-FFF2-40B4-BE49-F238E27FC236}">
                <a16:creationId xmlns:a16="http://schemas.microsoft.com/office/drawing/2014/main" id="{4227A92C-0CB4-A748-A5B3-0969A5616A03}"/>
              </a:ext>
            </a:extLst>
          </p:cNvPr>
          <p:cNvSpPr>
            <a:spLocks noGrp="1"/>
          </p:cNvSpPr>
          <p:nvPr>
            <p:ph type="dt" sz="half" idx="10"/>
          </p:nvPr>
        </p:nvSpPr>
        <p:spPr/>
        <p:txBody>
          <a:bodyPr/>
          <a:lstStyle/>
          <a:p>
            <a:fld id="{0DE35A8D-AFA1-CC45-9A34-FAAA6DD9C4D4}" type="datetimeFigureOut">
              <a:rPr lang="it-IT" smtClean="0"/>
              <a:t>22/10/21</a:t>
            </a:fld>
            <a:endParaRPr lang="it-IT"/>
          </a:p>
        </p:txBody>
      </p:sp>
      <p:sp>
        <p:nvSpPr>
          <p:cNvPr id="6" name="Segnaposto piè di pagina 5">
            <a:extLst>
              <a:ext uri="{FF2B5EF4-FFF2-40B4-BE49-F238E27FC236}">
                <a16:creationId xmlns:a16="http://schemas.microsoft.com/office/drawing/2014/main" id="{7C5BBB02-805F-F549-8063-D1819044BC4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9DC08A3-8593-7346-86CA-58C76FC40BC5}"/>
              </a:ext>
            </a:extLst>
          </p:cNvPr>
          <p:cNvSpPr>
            <a:spLocks noGrp="1"/>
          </p:cNvSpPr>
          <p:nvPr>
            <p:ph type="sldNum" sz="quarter" idx="12"/>
          </p:nvPr>
        </p:nvSpPr>
        <p:spPr/>
        <p:txBody>
          <a:bodyPr/>
          <a:lstStyle/>
          <a:p>
            <a:fld id="{F630D6FD-94B7-F142-B040-4BDB402AC09D}" type="slidenum">
              <a:rPr lang="it-IT" smtClean="0"/>
              <a:t>‹N›</a:t>
            </a:fld>
            <a:endParaRPr lang="it-IT"/>
          </a:p>
        </p:txBody>
      </p:sp>
    </p:spTree>
    <p:extLst>
      <p:ext uri="{BB962C8B-B14F-4D97-AF65-F5344CB8AC3E}">
        <p14:creationId xmlns:p14="http://schemas.microsoft.com/office/powerpoint/2010/main" val="3944476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74A5C49A-7F22-1945-994F-B8D7C81AC6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AC351BF7-3FDD-114C-A931-9A91171E38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it-IT" dirty="0"/>
              <a:t>Modifica gli stili del testo dello schema
Secondo livello
Terzo livello
Quarto livello
Quinto livello</a:t>
            </a:r>
          </a:p>
        </p:txBody>
      </p:sp>
      <p:sp>
        <p:nvSpPr>
          <p:cNvPr id="4" name="Segnaposto data 3">
            <a:extLst>
              <a:ext uri="{FF2B5EF4-FFF2-40B4-BE49-F238E27FC236}">
                <a16:creationId xmlns:a16="http://schemas.microsoft.com/office/drawing/2014/main" id="{4EE97F15-C2D3-7F48-873D-1AE9BDD691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Times New Roman Regular" panose="02020603050405020304" pitchFamily="18" charset="0"/>
              </a:defRPr>
            </a:lvl1pPr>
          </a:lstStyle>
          <a:p>
            <a:fld id="{0DE35A8D-AFA1-CC45-9A34-FAAA6DD9C4D4}" type="datetimeFigureOut">
              <a:rPr lang="it-IT" smtClean="0"/>
              <a:pPr/>
              <a:t>22/10/21</a:t>
            </a:fld>
            <a:endParaRPr lang="it-IT"/>
          </a:p>
        </p:txBody>
      </p:sp>
      <p:sp>
        <p:nvSpPr>
          <p:cNvPr id="5" name="Segnaposto piè di pagina 4">
            <a:extLst>
              <a:ext uri="{FF2B5EF4-FFF2-40B4-BE49-F238E27FC236}">
                <a16:creationId xmlns:a16="http://schemas.microsoft.com/office/drawing/2014/main" id="{37D1BF7F-5D19-F140-BA45-63C710E40B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Times New Roman Regular" panose="02020603050405020304" pitchFamily="18" charset="0"/>
              </a:defRPr>
            </a:lvl1pPr>
          </a:lstStyle>
          <a:p>
            <a:endParaRPr lang="it-IT"/>
          </a:p>
        </p:txBody>
      </p:sp>
      <p:sp>
        <p:nvSpPr>
          <p:cNvPr id="6" name="Segnaposto numero diapositiva 5">
            <a:extLst>
              <a:ext uri="{FF2B5EF4-FFF2-40B4-BE49-F238E27FC236}">
                <a16:creationId xmlns:a16="http://schemas.microsoft.com/office/drawing/2014/main" id="{9A9B4C35-07C4-AC4B-989C-0575F05F0D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Times New Roman Regular" panose="02020603050405020304" pitchFamily="18" charset="0"/>
              </a:defRPr>
            </a:lvl1pPr>
          </a:lstStyle>
          <a:p>
            <a:fld id="{F630D6FD-94B7-F142-B040-4BDB402AC09D}" type="slidenum">
              <a:rPr lang="it-IT" smtClean="0"/>
              <a:pPr/>
              <a:t>‹N›</a:t>
            </a:fld>
            <a:endParaRPr lang="it-IT"/>
          </a:p>
        </p:txBody>
      </p:sp>
    </p:spTree>
    <p:extLst>
      <p:ext uri="{BB962C8B-B14F-4D97-AF65-F5344CB8AC3E}">
        <p14:creationId xmlns:p14="http://schemas.microsoft.com/office/powerpoint/2010/main" val="3098470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kern="1200">
          <a:solidFill>
            <a:schemeClr val="tx1"/>
          </a:solidFill>
          <a:latin typeface="Times New Roman Regular" panose="020206030504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Times New Roman Regular"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4777B0-17B0-0947-BB7B-113F84FD75DB}"/>
              </a:ext>
            </a:extLst>
          </p:cNvPr>
          <p:cNvSpPr>
            <a:spLocks noGrp="1"/>
          </p:cNvSpPr>
          <p:nvPr>
            <p:ph type="title"/>
          </p:nvPr>
        </p:nvSpPr>
        <p:spPr>
          <a:xfrm>
            <a:off x="838200" y="365125"/>
            <a:ext cx="10515600" cy="560161"/>
          </a:xfrm>
        </p:spPr>
        <p:txBody>
          <a:bodyPr>
            <a:noAutofit/>
          </a:bodyPr>
          <a:lstStyle/>
          <a:p>
            <a:pPr algn="ctr"/>
            <a:r>
              <a:rPr lang="it-IT" dirty="0">
                <a:solidFill>
                  <a:srgbClr val="FF0000"/>
                </a:solidFill>
              </a:rPr>
              <a:t>Modernismo</a:t>
            </a:r>
          </a:p>
        </p:txBody>
      </p:sp>
      <p:sp>
        <p:nvSpPr>
          <p:cNvPr id="3" name="Segnaposto contenuto 2">
            <a:extLst>
              <a:ext uri="{FF2B5EF4-FFF2-40B4-BE49-F238E27FC236}">
                <a16:creationId xmlns:a16="http://schemas.microsoft.com/office/drawing/2014/main" id="{EB256C9E-5FB9-C94C-A39E-6A3CD5C414A1}"/>
              </a:ext>
            </a:extLst>
          </p:cNvPr>
          <p:cNvSpPr>
            <a:spLocks noGrp="1"/>
          </p:cNvSpPr>
          <p:nvPr>
            <p:ph idx="1"/>
          </p:nvPr>
        </p:nvSpPr>
        <p:spPr>
          <a:xfrm>
            <a:off x="0" y="1175656"/>
            <a:ext cx="12192000" cy="5682343"/>
          </a:xfrm>
        </p:spPr>
        <p:txBody>
          <a:bodyPr>
            <a:normAutofit fontScale="77500" lnSpcReduction="20000"/>
          </a:bodyPr>
          <a:lstStyle/>
          <a:p>
            <a:pPr marL="336600" lvl="0">
              <a:spcBef>
                <a:spcPts val="1600"/>
              </a:spcBef>
            </a:pPr>
            <a:r>
              <a:rPr lang="it-IT" sz="4300" dirty="0"/>
              <a:t>rottura dei generi tradizionali;</a:t>
            </a:r>
          </a:p>
          <a:p>
            <a:pPr marL="336600" lvl="0">
              <a:spcBef>
                <a:spcPts val="1600"/>
              </a:spcBef>
            </a:pPr>
            <a:r>
              <a:rPr lang="it-IT" sz="4300" dirty="0"/>
              <a:t>frammentazione delle idee tradizionali di luogo e di tempo;</a:t>
            </a:r>
          </a:p>
          <a:p>
            <a:pPr marL="336600" lvl="0">
              <a:spcBef>
                <a:spcPts val="1600"/>
              </a:spcBef>
            </a:pPr>
            <a:r>
              <a:rPr lang="it-IT" sz="4300" dirty="0"/>
              <a:t>caduta dell’intreccio tradizionale: la storia non ha più un classico inizio e fine, così come i personaggi non sono definiti e delineati in modo tradizionale;</a:t>
            </a:r>
          </a:p>
          <a:p>
            <a:pPr marL="336600" lvl="0">
              <a:spcBef>
                <a:spcPts val="1600"/>
              </a:spcBef>
            </a:pPr>
            <a:r>
              <a:rPr lang="it-IT" sz="4300" dirty="0"/>
              <a:t>uso di un linguaggio complesso, che spesso sfida la sintassi tradizionale, la grammatica e la punteggiatura;</a:t>
            </a:r>
          </a:p>
          <a:p>
            <a:pPr marL="336600" lvl="0">
              <a:spcBef>
                <a:spcPts val="1600"/>
              </a:spcBef>
            </a:pPr>
            <a:r>
              <a:rPr lang="it-IT" sz="4300" dirty="0"/>
              <a:t>diffusione di una nuova idea delle funzioni rappresentative della letteratura, con enfasi sulla verità psicologica piuttosto che sui dettagli realistici;</a:t>
            </a:r>
          </a:p>
          <a:p>
            <a:pPr marL="336600" lvl="0">
              <a:spcBef>
                <a:spcPts val="1600"/>
              </a:spcBef>
            </a:pPr>
            <a:r>
              <a:rPr lang="it-IT" sz="4300" dirty="0"/>
              <a:t>uso eclettico del mito (uso di miti orientali, filosofie e tradizioni);</a:t>
            </a:r>
          </a:p>
          <a:p>
            <a:pPr marL="336600" lvl="0">
              <a:spcBef>
                <a:spcPts val="1600"/>
              </a:spcBef>
            </a:pPr>
            <a:r>
              <a:rPr lang="it-IT" sz="4300" dirty="0"/>
              <a:t>adozione, in poesia, del verso libero, al posto dei metri classici.</a:t>
            </a:r>
          </a:p>
          <a:p>
            <a:endParaRPr lang="it-IT" dirty="0"/>
          </a:p>
        </p:txBody>
      </p:sp>
    </p:spTree>
    <p:extLst>
      <p:ext uri="{BB962C8B-B14F-4D97-AF65-F5344CB8AC3E}">
        <p14:creationId xmlns:p14="http://schemas.microsoft.com/office/powerpoint/2010/main" val="2486247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a:extLst>
              <a:ext uri="{FF2B5EF4-FFF2-40B4-BE49-F238E27FC236}">
                <a16:creationId xmlns:a16="http://schemas.microsoft.com/office/drawing/2014/main" id="{921E87DD-7A71-0F48-8082-E32FB9D794F3}"/>
              </a:ext>
            </a:extLst>
          </p:cNvPr>
          <p:cNvPicPr>
            <a:picLocks noChangeAspect="1"/>
          </p:cNvPicPr>
          <p:nvPr/>
        </p:nvPicPr>
        <p:blipFill>
          <a:blip r:embed="rId2"/>
          <a:stretch>
            <a:fillRect/>
          </a:stretch>
        </p:blipFill>
        <p:spPr>
          <a:xfrm>
            <a:off x="1343479" y="400048"/>
            <a:ext cx="9694636" cy="6839208"/>
          </a:xfrm>
          <a:prstGeom prst="rect">
            <a:avLst/>
          </a:prstGeom>
        </p:spPr>
      </p:pic>
    </p:spTree>
    <p:extLst>
      <p:ext uri="{BB962C8B-B14F-4D97-AF65-F5344CB8AC3E}">
        <p14:creationId xmlns:p14="http://schemas.microsoft.com/office/powerpoint/2010/main" val="899123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magine 2">
            <a:extLst>
              <a:ext uri="{FF2B5EF4-FFF2-40B4-BE49-F238E27FC236}">
                <a16:creationId xmlns:a16="http://schemas.microsoft.com/office/drawing/2014/main" id="{62767E02-412A-BE4E-82FE-CB7E2B689EBF}"/>
              </a:ext>
            </a:extLst>
          </p:cNvPr>
          <p:cNvPicPr>
            <a:picLocks noChangeAspect="1"/>
          </p:cNvPicPr>
          <p:nvPr/>
        </p:nvPicPr>
        <p:blipFill>
          <a:blip r:embed="rId2"/>
          <a:stretch>
            <a:fillRect/>
          </a:stretch>
        </p:blipFill>
        <p:spPr>
          <a:xfrm>
            <a:off x="882313" y="457200"/>
            <a:ext cx="10427373" cy="5943600"/>
          </a:xfrm>
          <a:prstGeom prst="rect">
            <a:avLst/>
          </a:prstGeom>
        </p:spPr>
      </p:pic>
    </p:spTree>
    <p:extLst>
      <p:ext uri="{BB962C8B-B14F-4D97-AF65-F5344CB8AC3E}">
        <p14:creationId xmlns:p14="http://schemas.microsoft.com/office/powerpoint/2010/main" val="2352537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FEACC2-D554-504B-B3F0-838BF0AF1EEA}"/>
              </a:ext>
            </a:extLst>
          </p:cNvPr>
          <p:cNvSpPr>
            <a:spLocks noGrp="1"/>
          </p:cNvSpPr>
          <p:nvPr>
            <p:ph type="title"/>
          </p:nvPr>
        </p:nvSpPr>
        <p:spPr/>
        <p:txBody>
          <a:bodyPr>
            <a:noAutofit/>
          </a:bodyPr>
          <a:lstStyle/>
          <a:p>
            <a:r>
              <a:rPr lang="it-IT" sz="2800" cap="small"/>
              <a:t>D. </a:t>
            </a:r>
            <a:r>
              <a:rPr lang="it-IT" sz="2800" cap="small" err="1"/>
              <a:t>Possamai</a:t>
            </a:r>
            <a:r>
              <a:rPr lang="it-IT" sz="2800"/>
              <a:t>, </a:t>
            </a:r>
            <a:r>
              <a:rPr lang="it-IT" sz="2800" i="1"/>
              <a:t>Al crocevia dei due millenni. Viaggio nella letteratura russa contemporanea</a:t>
            </a:r>
            <a:r>
              <a:rPr lang="it-IT" sz="2800"/>
              <a:t>, Esedra editrice, Padova, 2018 </a:t>
            </a:r>
          </a:p>
        </p:txBody>
      </p:sp>
      <p:sp>
        <p:nvSpPr>
          <p:cNvPr id="3" name="Segnaposto contenuto 2">
            <a:extLst>
              <a:ext uri="{FF2B5EF4-FFF2-40B4-BE49-F238E27FC236}">
                <a16:creationId xmlns:a16="http://schemas.microsoft.com/office/drawing/2014/main" id="{0F4922CC-46D1-1F4C-96B0-FA638189B68C}"/>
              </a:ext>
            </a:extLst>
          </p:cNvPr>
          <p:cNvSpPr>
            <a:spLocks noGrp="1"/>
          </p:cNvSpPr>
          <p:nvPr>
            <p:ph idx="1"/>
          </p:nvPr>
        </p:nvSpPr>
        <p:spPr/>
        <p:txBody>
          <a:bodyPr>
            <a:normAutofit fontScale="70000" lnSpcReduction="20000"/>
          </a:bodyPr>
          <a:lstStyle/>
          <a:p>
            <a:pPr marL="0" indent="0">
              <a:lnSpc>
                <a:spcPct val="120000"/>
              </a:lnSpc>
              <a:buNone/>
            </a:pPr>
            <a:r>
              <a:rPr lang="it-IT"/>
              <a:t>In altri termini, per poter impiegare il concetto di postmodernismo in relazione alla Russia dobbiamo adottarlo nella sua accezione per così dire atemporale, nel senso cioè già condensato nella felice espressione coniata da Jean-Francois </a:t>
            </a:r>
            <a:r>
              <a:rPr lang="it-IT" err="1"/>
              <a:t>Lyotard</a:t>
            </a:r>
            <a:r>
              <a:rPr lang="it-IT"/>
              <a:t> di “condizione postmoderna”, che non a caso è priva di una connotazione temporalmente determinata. Ormai oltre trent’anni fa anche Umberto Eco invitava a considerare il postmodernismo come un </a:t>
            </a:r>
            <a:r>
              <a:rPr lang="it-IT" i="1" err="1"/>
              <a:t>Kunstwollen</a:t>
            </a:r>
            <a:r>
              <a:rPr lang="it-IT"/>
              <a:t>, un </a:t>
            </a:r>
            <a:r>
              <a:rPr lang="it-IT" i="1"/>
              <a:t>modus operandi</a:t>
            </a:r>
            <a:r>
              <a:rPr lang="it-IT"/>
              <a:t> non sottoposto a rigidi limiti cronologici e pertanto non vincolato a specifiche caratteristiche socio-storiche. Assumendo quindi il postmodernismo come una categoria quasi metastorica diviene ammissibile che situazioni ambientali e politiche radicalmente differenti possano dare esiti non dissimili sul piano culturale; ciò farebbe cadere molti degli ostacoli che costellano il nostro cammino interpretativo. </a:t>
            </a:r>
          </a:p>
          <a:p>
            <a:pPr marL="0" indent="0">
              <a:lnSpc>
                <a:spcPct val="120000"/>
              </a:lnSpc>
              <a:buNone/>
            </a:pPr>
            <a:r>
              <a:rPr lang="it-IT"/>
              <a:t>Dal titolo stesso della sua opera. </a:t>
            </a:r>
            <a:r>
              <a:rPr lang="it-IT" cap="small"/>
              <a:t>J-F. </a:t>
            </a:r>
            <a:r>
              <a:rPr lang="it-IT" cap="small" err="1"/>
              <a:t>Lyotard</a:t>
            </a:r>
            <a:r>
              <a:rPr lang="it-IT"/>
              <a:t>, </a:t>
            </a:r>
            <a:r>
              <a:rPr lang="it-IT" i="1"/>
              <a:t>La condizione postmoderna,</a:t>
            </a:r>
            <a:r>
              <a:rPr lang="it-IT"/>
              <a:t> Milano, Feltrinelli, 2004</a:t>
            </a:r>
            <a:r>
              <a:rPr lang="it-IT" baseline="30000"/>
              <a:t>15</a:t>
            </a:r>
            <a:r>
              <a:rPr lang="it-IT"/>
              <a:t>.</a:t>
            </a:r>
          </a:p>
          <a:p>
            <a:pPr marL="0" indent="0">
              <a:lnSpc>
                <a:spcPct val="120000"/>
              </a:lnSpc>
              <a:buNone/>
            </a:pPr>
            <a:r>
              <a:rPr lang="it-IT"/>
              <a:t>Cfr. </a:t>
            </a:r>
            <a:r>
              <a:rPr lang="it-IT" cap="small"/>
              <a:t>U. Eco</a:t>
            </a:r>
            <a:r>
              <a:rPr lang="it-IT"/>
              <a:t>, </a:t>
            </a:r>
            <a:r>
              <a:rPr lang="it-IT" i="1"/>
              <a:t>Postille a “Il nome della rosa”</a:t>
            </a:r>
            <a:r>
              <a:rPr lang="it-IT"/>
              <a:t>, in U. Eco, </a:t>
            </a:r>
            <a:r>
              <a:rPr lang="it-IT" i="1"/>
              <a:t>Il nome della Rosa</a:t>
            </a:r>
            <a:r>
              <a:rPr lang="it-IT"/>
              <a:t>, Milano, Bompiani, 1984, pp. 507-533.</a:t>
            </a:r>
          </a:p>
          <a:p>
            <a:pPr marL="0" indent="0">
              <a:buNone/>
            </a:pPr>
            <a:endParaRPr lang="it-IT"/>
          </a:p>
        </p:txBody>
      </p:sp>
    </p:spTree>
    <p:extLst>
      <p:ext uri="{BB962C8B-B14F-4D97-AF65-F5344CB8AC3E}">
        <p14:creationId xmlns:p14="http://schemas.microsoft.com/office/powerpoint/2010/main" val="1433647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28867B-E77C-514D-A9BF-3EA112CC08EE}"/>
              </a:ext>
            </a:extLst>
          </p:cNvPr>
          <p:cNvSpPr>
            <a:spLocks noGrp="1"/>
          </p:cNvSpPr>
          <p:nvPr>
            <p:ph type="title"/>
          </p:nvPr>
        </p:nvSpPr>
        <p:spPr/>
        <p:txBody>
          <a:bodyPr>
            <a:normAutofit/>
          </a:bodyPr>
          <a:lstStyle/>
          <a:p>
            <a:r>
              <a:rPr lang="it-IT" sz="2400" cap="small" err="1"/>
              <a:t>R</a:t>
            </a:r>
            <a:r>
              <a:rPr lang="it-IT" sz="2400" cap="small"/>
              <a:t>. </a:t>
            </a:r>
            <a:r>
              <a:rPr lang="it-IT" sz="2400" cap="small" err="1"/>
              <a:t>Ceserani</a:t>
            </a:r>
            <a:r>
              <a:rPr lang="it-IT" sz="2400" cap="small"/>
              <a:t>,</a:t>
            </a:r>
            <a:r>
              <a:rPr lang="it-IT" sz="2400"/>
              <a:t> </a:t>
            </a:r>
            <a:r>
              <a:rPr lang="it-IT" sz="2400" i="1"/>
              <a:t>Post-</a:t>
            </a:r>
            <a:r>
              <a:rPr lang="it-IT" sz="2400" i="1" err="1"/>
              <a:t>modernity</a:t>
            </a:r>
            <a:r>
              <a:rPr lang="it-IT" sz="2400" i="1"/>
              <a:t> and </a:t>
            </a:r>
            <a:r>
              <a:rPr lang="it-IT" sz="2400" i="1" err="1"/>
              <a:t>Globalisation</a:t>
            </a:r>
            <a:r>
              <a:rPr lang="it-IT" sz="2400"/>
              <a:t>, cit. p. 94 </a:t>
            </a:r>
          </a:p>
        </p:txBody>
      </p:sp>
      <p:sp>
        <p:nvSpPr>
          <p:cNvPr id="3" name="Segnaposto contenuto 2">
            <a:extLst>
              <a:ext uri="{FF2B5EF4-FFF2-40B4-BE49-F238E27FC236}">
                <a16:creationId xmlns:a16="http://schemas.microsoft.com/office/drawing/2014/main" id="{AB4FE895-738D-4744-9554-26E55C287986}"/>
              </a:ext>
            </a:extLst>
          </p:cNvPr>
          <p:cNvSpPr>
            <a:spLocks noGrp="1"/>
          </p:cNvSpPr>
          <p:nvPr>
            <p:ph idx="1"/>
          </p:nvPr>
        </p:nvSpPr>
        <p:spPr/>
        <p:txBody>
          <a:bodyPr>
            <a:normAutofit/>
          </a:bodyPr>
          <a:lstStyle/>
          <a:p>
            <a:r>
              <a:rPr lang="it-IT" sz="3200"/>
              <a:t>una diffusa incapacità di dare un nome distintivo al periodo, e probabilmente anche una difficoltà intrinseca in ogni tentativo di selezionare il tratto più importante del nuovo periodo per caratterizzarlo […] con l'implicita suggestione che esso tende al tempo stesso a rompere con la Modernità ma anche a mantenere una certa continuità con quel periodo. Potrebbe anche essere che il periodo stesso sia così complesso e variegato da non poter essere ridotto a un solo aspetto dominante </a:t>
            </a:r>
          </a:p>
        </p:txBody>
      </p:sp>
    </p:spTree>
    <p:extLst>
      <p:ext uri="{BB962C8B-B14F-4D97-AF65-F5344CB8AC3E}">
        <p14:creationId xmlns:p14="http://schemas.microsoft.com/office/powerpoint/2010/main" val="3576373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569D35-D25A-D141-97EC-7B4BFAD54602}"/>
              </a:ext>
            </a:extLst>
          </p:cNvPr>
          <p:cNvSpPr>
            <a:spLocks noGrp="1"/>
          </p:cNvSpPr>
          <p:nvPr>
            <p:ph type="title"/>
          </p:nvPr>
        </p:nvSpPr>
        <p:spPr>
          <a:xfrm>
            <a:off x="7303625" y="983848"/>
            <a:ext cx="4595149" cy="4641448"/>
          </a:xfrm>
        </p:spPr>
        <p:txBody>
          <a:bodyPr/>
          <a:lstStyle/>
          <a:p>
            <a:r>
              <a:rPr lang="ru-RU"/>
              <a:t>Потемкинские деревни</a:t>
            </a:r>
            <a:br>
              <a:rPr lang="it-IT"/>
            </a:br>
            <a:r>
              <a:rPr lang="it-IT"/>
              <a:t>I villaggi di </a:t>
            </a:r>
            <a:r>
              <a:rPr lang="it-IT" err="1"/>
              <a:t>Potemkin</a:t>
            </a:r>
            <a:endParaRPr lang="it-IT"/>
          </a:p>
        </p:txBody>
      </p:sp>
      <p:pic>
        <p:nvPicPr>
          <p:cNvPr id="5" name="Segnaposto contenuto 4">
            <a:extLst>
              <a:ext uri="{FF2B5EF4-FFF2-40B4-BE49-F238E27FC236}">
                <a16:creationId xmlns:a16="http://schemas.microsoft.com/office/drawing/2014/main" id="{6EFF4920-AA14-FE4C-90E6-023535B2D04B}"/>
              </a:ext>
            </a:extLst>
          </p:cNvPr>
          <p:cNvPicPr>
            <a:picLocks noGrp="1" noChangeAspect="1"/>
          </p:cNvPicPr>
          <p:nvPr>
            <p:ph idx="1"/>
          </p:nvPr>
        </p:nvPicPr>
        <p:blipFill>
          <a:blip r:embed="rId2"/>
          <a:stretch>
            <a:fillRect/>
          </a:stretch>
        </p:blipFill>
        <p:spPr>
          <a:xfrm>
            <a:off x="0" y="0"/>
            <a:ext cx="6831211" cy="6858000"/>
          </a:xfrm>
        </p:spPr>
      </p:pic>
    </p:spTree>
    <p:extLst>
      <p:ext uri="{BB962C8B-B14F-4D97-AF65-F5344CB8AC3E}">
        <p14:creationId xmlns:p14="http://schemas.microsoft.com/office/powerpoint/2010/main" val="924560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5D8180-7609-5942-A9C6-D08A0AC80326}"/>
              </a:ext>
            </a:extLst>
          </p:cNvPr>
          <p:cNvSpPr>
            <a:spLocks noGrp="1"/>
          </p:cNvSpPr>
          <p:nvPr>
            <p:ph type="title"/>
          </p:nvPr>
        </p:nvSpPr>
        <p:spPr/>
        <p:txBody>
          <a:bodyPr>
            <a:normAutofit fontScale="90000"/>
          </a:bodyPr>
          <a:lstStyle/>
          <a:p>
            <a:r>
              <a:rPr lang="it-IT" sz="2400" cap="small" dirty="0"/>
              <a:t>D</a:t>
            </a:r>
            <a:r>
              <a:rPr lang="ru-RU" sz="2400" cap="small" dirty="0"/>
              <a:t>. </a:t>
            </a:r>
            <a:r>
              <a:rPr lang="it-IT" sz="2400" cap="small" dirty="0" err="1"/>
              <a:t>Licha</a:t>
            </a:r>
            <a:r>
              <a:rPr lang="ru-RU" sz="2400" cap="small" err="1"/>
              <a:t>čë</a:t>
            </a:r>
            <a:r>
              <a:rPr lang="it-IT" sz="2400" cap="small"/>
              <a:t>v</a:t>
            </a:r>
            <a:r>
              <a:rPr lang="ru-RU" sz="2400"/>
              <a:t>, </a:t>
            </a:r>
            <a:r>
              <a:rPr lang="it-IT" sz="2400" i="1" err="1"/>
              <a:t>Kul</a:t>
            </a:r>
            <a:r>
              <a:rPr lang="ru-RU" sz="2400" i="1"/>
              <a:t>’</a:t>
            </a:r>
            <a:r>
              <a:rPr lang="it-IT" sz="2400" i="1"/>
              <a:t>tura </a:t>
            </a:r>
            <a:r>
              <a:rPr lang="it-IT" sz="2400" i="1" err="1"/>
              <a:t>pravdy</a:t>
            </a:r>
            <a:r>
              <a:rPr lang="ru-RU" sz="2400" i="1"/>
              <a:t> – </a:t>
            </a:r>
            <a:r>
              <a:rPr lang="ru-RU" sz="2400" i="1" err="1"/>
              <a:t>antikul'tura</a:t>
            </a:r>
            <a:r>
              <a:rPr lang="ru-RU" sz="2400" i="1"/>
              <a:t> </a:t>
            </a:r>
            <a:r>
              <a:rPr lang="ru-RU" sz="2400" i="1" err="1"/>
              <a:t>lži</a:t>
            </a:r>
            <a:r>
              <a:rPr lang="ru-RU" sz="2400"/>
              <a:t>, </a:t>
            </a:r>
            <a:r>
              <a:rPr lang="ru-RU" sz="2400" err="1"/>
              <a:t>in</a:t>
            </a:r>
            <a:r>
              <a:rPr lang="ru-RU" sz="2400"/>
              <a:t> </a:t>
            </a:r>
            <a:r>
              <a:rPr lang="ru-RU" sz="2400" i="1" err="1"/>
              <a:t>Krasnaja</a:t>
            </a:r>
            <a:r>
              <a:rPr lang="ru-RU" sz="2400" i="1"/>
              <a:t> </a:t>
            </a:r>
            <a:r>
              <a:rPr lang="ru-RU" sz="2400" i="1" err="1"/>
              <a:t>kniga</a:t>
            </a:r>
            <a:r>
              <a:rPr lang="ru-RU" sz="2400" i="1"/>
              <a:t> </a:t>
            </a:r>
            <a:r>
              <a:rPr lang="ru-RU" sz="2400" i="1" err="1"/>
              <a:t>kul'tury</a:t>
            </a:r>
            <a:r>
              <a:rPr lang="ru-RU" sz="2400" i="1"/>
              <a:t>? </a:t>
            </a:r>
            <a:r>
              <a:rPr lang="it-IT" sz="2400" i="1" err="1"/>
              <a:t>Red</a:t>
            </a:r>
            <a:r>
              <a:rPr lang="it-IT" sz="2400" i="1"/>
              <a:t> book of culture?</a:t>
            </a:r>
            <a:r>
              <a:rPr lang="it-IT" sz="2400"/>
              <a:t>, </a:t>
            </a:r>
            <a:r>
              <a:rPr lang="it-IT" sz="2400" err="1"/>
              <a:t>Moskva</a:t>
            </a:r>
            <a:r>
              <a:rPr lang="it-IT" sz="2400"/>
              <a:t>, </a:t>
            </a:r>
            <a:r>
              <a:rPr lang="it-IT" sz="2400" err="1"/>
              <a:t>Iskusstvo</a:t>
            </a:r>
            <a:r>
              <a:rPr lang="it-IT" sz="2400"/>
              <a:t>, 1989.</a:t>
            </a:r>
            <a:br>
              <a:rPr lang="it-IT"/>
            </a:br>
            <a:endParaRPr lang="it-IT"/>
          </a:p>
        </p:txBody>
      </p:sp>
      <p:sp>
        <p:nvSpPr>
          <p:cNvPr id="3" name="Segnaposto contenuto 2">
            <a:extLst>
              <a:ext uri="{FF2B5EF4-FFF2-40B4-BE49-F238E27FC236}">
                <a16:creationId xmlns:a16="http://schemas.microsoft.com/office/drawing/2014/main" id="{B23535C1-0BBB-0C40-953B-31EC4F4269E5}"/>
              </a:ext>
            </a:extLst>
          </p:cNvPr>
          <p:cNvSpPr>
            <a:spLocks noGrp="1"/>
          </p:cNvSpPr>
          <p:nvPr>
            <p:ph idx="1"/>
          </p:nvPr>
        </p:nvSpPr>
        <p:spPr/>
        <p:txBody>
          <a:bodyPr>
            <a:normAutofit lnSpcReduction="10000"/>
          </a:bodyPr>
          <a:lstStyle/>
          <a:p>
            <a:pPr marL="0" indent="0">
              <a:buNone/>
            </a:pPr>
            <a:r>
              <a:rPr lang="it-IT" sz="4000"/>
              <a:t>Guardate cosa sta avvenendo nella nostra vita letteraria, come si sta risvegliando: l’atmosfera sta cambiando molto rapidamente. Hanno iniziato a fare la loro comparsa opere di scrittori che per questa o quella ragione non sono state pubblicate per lungo tempo (non voglio dire che siano stati consegnati all’oblio, dimenticati non lo sono stati mai).</a:t>
            </a:r>
          </a:p>
          <a:p>
            <a:pPr marL="0" indent="0">
              <a:buNone/>
            </a:pPr>
            <a:endParaRPr lang="it-IT"/>
          </a:p>
        </p:txBody>
      </p:sp>
    </p:spTree>
    <p:extLst>
      <p:ext uri="{BB962C8B-B14F-4D97-AF65-F5344CB8AC3E}">
        <p14:creationId xmlns:p14="http://schemas.microsoft.com/office/powerpoint/2010/main" val="3696208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BE439-180A-0648-9090-2CF473039AE0}"/>
              </a:ext>
            </a:extLst>
          </p:cNvPr>
          <p:cNvSpPr>
            <a:spLocks noGrp="1"/>
          </p:cNvSpPr>
          <p:nvPr>
            <p:ph type="title"/>
          </p:nvPr>
        </p:nvSpPr>
        <p:spPr/>
        <p:txBody>
          <a:bodyPr>
            <a:normAutofit/>
          </a:bodyPr>
          <a:lstStyle/>
          <a:p>
            <a:r>
              <a:rPr lang="it-IT" sz="3200" cap="small" err="1"/>
              <a:t>R</a:t>
            </a:r>
            <a:r>
              <a:rPr lang="it-IT" sz="3200" cap="small"/>
              <a:t>. </a:t>
            </a:r>
            <a:r>
              <a:rPr lang="it-IT" sz="3200" cap="small" err="1"/>
              <a:t>Eshelman</a:t>
            </a:r>
            <a:r>
              <a:rPr lang="it-IT" sz="3200"/>
              <a:t>, </a:t>
            </a:r>
            <a:r>
              <a:rPr lang="it-IT" sz="3200" i="1" err="1"/>
              <a:t>Early</a:t>
            </a:r>
            <a:r>
              <a:rPr lang="it-IT" sz="3200" i="1"/>
              <a:t> Soviet </a:t>
            </a:r>
            <a:r>
              <a:rPr lang="it-IT" sz="3200" i="1" err="1"/>
              <a:t>Postmodernism</a:t>
            </a:r>
            <a:r>
              <a:rPr lang="it-IT" sz="3200"/>
              <a:t>, Frankfurt </a:t>
            </a:r>
            <a:r>
              <a:rPr lang="it-IT" sz="3200" err="1"/>
              <a:t>am</a:t>
            </a:r>
            <a:r>
              <a:rPr lang="it-IT" sz="3200"/>
              <a:t> </a:t>
            </a:r>
            <a:r>
              <a:rPr lang="it-IT" sz="3200" err="1"/>
              <a:t>Main</a:t>
            </a:r>
            <a:r>
              <a:rPr lang="it-IT" sz="3200"/>
              <a:t>, Peter Lang, 1997</a:t>
            </a:r>
          </a:p>
        </p:txBody>
      </p:sp>
      <p:sp>
        <p:nvSpPr>
          <p:cNvPr id="3" name="Segnaposto contenuto 2">
            <a:extLst>
              <a:ext uri="{FF2B5EF4-FFF2-40B4-BE49-F238E27FC236}">
                <a16:creationId xmlns:a16="http://schemas.microsoft.com/office/drawing/2014/main" id="{356C517C-4D3E-8848-8928-12767160453D}"/>
              </a:ext>
            </a:extLst>
          </p:cNvPr>
          <p:cNvSpPr>
            <a:spLocks noGrp="1"/>
          </p:cNvSpPr>
          <p:nvPr>
            <p:ph idx="1"/>
          </p:nvPr>
        </p:nvSpPr>
        <p:spPr>
          <a:xfrm>
            <a:off x="838200" y="1690688"/>
            <a:ext cx="10515600" cy="4486275"/>
          </a:xfrm>
        </p:spPr>
        <p:txBody>
          <a:bodyPr>
            <a:noAutofit/>
          </a:bodyPr>
          <a:lstStyle/>
          <a:p>
            <a:pPr marL="0" indent="0">
              <a:buNone/>
            </a:pPr>
            <a:r>
              <a:rPr lang="it-IT" sz="3600" i="1" err="1"/>
              <a:t>Deformation</a:t>
            </a:r>
            <a:r>
              <a:rPr lang="it-IT" sz="3600" i="1"/>
              <a:t> model</a:t>
            </a:r>
            <a:r>
              <a:rPr lang="it-IT" sz="3600"/>
              <a:t>, ossia quella opinione diffusa: </a:t>
            </a:r>
          </a:p>
          <a:p>
            <a:pPr marL="0" indent="0">
              <a:buNone/>
            </a:pPr>
            <a:r>
              <a:rPr lang="it-IT" sz="3600"/>
              <a:t> …che il consolidamento della letteratura sovietica sotto Stalin abbia portato ad una frattura con il modernismo e abbia varato uno sviluppo che non può essere descritto usando le abituali categorie di storia culturale. […] Il </a:t>
            </a:r>
            <a:r>
              <a:rPr lang="it-IT" sz="3600" err="1"/>
              <a:t>deformation</a:t>
            </a:r>
            <a:r>
              <a:rPr lang="it-IT" sz="3600"/>
              <a:t> model vede la letteratura sovietica come un sistema autarchico che genera una letteratura fondamentalmente diversa e che non può essere direttamente comparata a quella dell’Ovest.</a:t>
            </a:r>
          </a:p>
        </p:txBody>
      </p:sp>
    </p:spTree>
    <p:extLst>
      <p:ext uri="{BB962C8B-B14F-4D97-AF65-F5344CB8AC3E}">
        <p14:creationId xmlns:p14="http://schemas.microsoft.com/office/powerpoint/2010/main" val="255114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FEFDA1-8A6D-AC4B-A356-81330FBB607D}"/>
              </a:ext>
            </a:extLst>
          </p:cNvPr>
          <p:cNvSpPr>
            <a:spLocks noGrp="1"/>
          </p:cNvSpPr>
          <p:nvPr>
            <p:ph type="title"/>
          </p:nvPr>
        </p:nvSpPr>
        <p:spPr/>
        <p:txBody>
          <a:bodyPr>
            <a:normAutofit/>
          </a:bodyPr>
          <a:lstStyle/>
          <a:p>
            <a:r>
              <a:rPr lang="it-IT" sz="2800" cap="small" err="1"/>
              <a:t>Ju</a:t>
            </a:r>
            <a:r>
              <a:rPr lang="it-IT" sz="2800" cap="small"/>
              <a:t>. </a:t>
            </a:r>
            <a:r>
              <a:rPr lang="it-IT" sz="2800" cap="small" err="1"/>
              <a:t>Lotman</a:t>
            </a:r>
            <a:r>
              <a:rPr lang="it-IT" sz="2800"/>
              <a:t>, </a:t>
            </a:r>
            <a:r>
              <a:rPr lang="it-IT" sz="2800" i="1" err="1"/>
              <a:t>Kul’tura</a:t>
            </a:r>
            <a:r>
              <a:rPr lang="it-IT" sz="2800" i="1"/>
              <a:t> i </a:t>
            </a:r>
            <a:r>
              <a:rPr lang="it-IT" sz="2800" i="1" err="1"/>
              <a:t>vzryv</a:t>
            </a:r>
            <a:r>
              <a:rPr lang="it-IT" sz="2800"/>
              <a:t>, </a:t>
            </a:r>
            <a:r>
              <a:rPr lang="it-IT" sz="2800" err="1"/>
              <a:t>Moskva</a:t>
            </a:r>
            <a:r>
              <a:rPr lang="it-IT" sz="2800"/>
              <a:t>, </a:t>
            </a:r>
            <a:r>
              <a:rPr lang="it-IT" sz="2800" err="1"/>
              <a:t>Gnozis</a:t>
            </a:r>
            <a:r>
              <a:rPr lang="it-IT" sz="2800"/>
              <a:t>, 1992; </a:t>
            </a:r>
            <a:r>
              <a:rPr lang="it-IT" sz="2800" err="1"/>
              <a:t>trad</a:t>
            </a:r>
            <a:r>
              <a:rPr lang="it-IT" sz="2800"/>
              <a:t>. </a:t>
            </a:r>
            <a:r>
              <a:rPr lang="it-IT" sz="2800" err="1"/>
              <a:t>it</a:t>
            </a:r>
            <a:r>
              <a:rPr lang="it-IT" sz="2800"/>
              <a:t> a cura di C. Valentino,</a:t>
            </a:r>
            <a:r>
              <a:rPr lang="it-IT" sz="2800" i="1"/>
              <a:t> La cultura e l’esplosione. Prevedibilità e imprevedibilità</a:t>
            </a:r>
            <a:r>
              <a:rPr lang="it-IT" sz="2800"/>
              <a:t>, Milano, Feltrinelli, 1993</a:t>
            </a:r>
          </a:p>
        </p:txBody>
      </p:sp>
      <p:sp>
        <p:nvSpPr>
          <p:cNvPr id="3" name="Segnaposto contenuto 2">
            <a:extLst>
              <a:ext uri="{FF2B5EF4-FFF2-40B4-BE49-F238E27FC236}">
                <a16:creationId xmlns:a16="http://schemas.microsoft.com/office/drawing/2014/main" id="{73F0CEE3-B09B-BF48-B9EC-01893C535312}"/>
              </a:ext>
            </a:extLst>
          </p:cNvPr>
          <p:cNvSpPr>
            <a:spLocks noGrp="1"/>
          </p:cNvSpPr>
          <p:nvPr>
            <p:ph idx="1"/>
          </p:nvPr>
        </p:nvSpPr>
        <p:spPr/>
        <p:txBody>
          <a:bodyPr>
            <a:noAutofit/>
          </a:bodyPr>
          <a:lstStyle/>
          <a:p>
            <a:pPr marL="0" indent="0">
              <a:buNone/>
            </a:pPr>
            <a:r>
              <a:rPr lang="it-IT" sz="3200"/>
              <a:t>«Peculiare della cultura russa, con la sua struttura binaria, è una autovalutazione completamente diversa. Persino lì dove l’analisi empirica scopre processi multifattoriali e graduali, a livello dell’autocoscienza ci scontriamo con l’idea del pieno e incondizionato annientamento del vecchio e della nascita apocalittica del nuovo». </a:t>
            </a:r>
          </a:p>
          <a:p>
            <a:pPr marL="0" indent="0">
              <a:buNone/>
            </a:pPr>
            <a:r>
              <a:rPr lang="it-IT" sz="3200">
                <a:solidFill>
                  <a:srgbClr val="FF0000"/>
                </a:solidFill>
              </a:rPr>
              <a:t>E ancora: </a:t>
            </a:r>
          </a:p>
          <a:p>
            <a:pPr marL="0" indent="0">
              <a:buNone/>
            </a:pPr>
            <a:r>
              <a:rPr lang="it-IT" sz="3200"/>
              <a:t>«la cultura russa prende coscienza di se stessa nelle categorie dell’esplosione». </a:t>
            </a:r>
          </a:p>
          <a:p>
            <a:pPr marL="0" indent="0">
              <a:buNone/>
            </a:pPr>
            <a:endParaRPr lang="it-IT" sz="3200"/>
          </a:p>
        </p:txBody>
      </p:sp>
    </p:spTree>
    <p:extLst>
      <p:ext uri="{BB962C8B-B14F-4D97-AF65-F5344CB8AC3E}">
        <p14:creationId xmlns:p14="http://schemas.microsoft.com/office/powerpoint/2010/main" val="1855699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A14ACD-64C8-C04B-AC53-9E07B15C4FD5}"/>
              </a:ext>
            </a:extLst>
          </p:cNvPr>
          <p:cNvSpPr>
            <a:spLocks noGrp="1"/>
          </p:cNvSpPr>
          <p:nvPr>
            <p:ph type="title"/>
          </p:nvPr>
        </p:nvSpPr>
        <p:spPr/>
        <p:txBody>
          <a:bodyPr>
            <a:normAutofit fontScale="90000"/>
          </a:bodyPr>
          <a:lstStyle/>
          <a:p>
            <a:r>
              <a:rPr lang="it-IT" sz="3100" cap="small"/>
              <a:t>M. </a:t>
            </a:r>
            <a:r>
              <a:rPr lang="it-IT" sz="3100" cap="small" err="1"/>
              <a:t>Berg</a:t>
            </a:r>
            <a:r>
              <a:rPr lang="it-IT" sz="3100"/>
              <a:t>, </a:t>
            </a:r>
            <a:r>
              <a:rPr lang="it-IT" sz="3100" i="1"/>
              <a:t>Prefazione</a:t>
            </a:r>
            <a:r>
              <a:rPr lang="it-IT" sz="3100"/>
              <a:t>, in </a:t>
            </a:r>
            <a:r>
              <a:rPr lang="it-IT" sz="3100" cap="small"/>
              <a:t>D. </a:t>
            </a:r>
            <a:r>
              <a:rPr lang="it-IT" sz="3100" cap="small" err="1"/>
              <a:t>Possamai</a:t>
            </a:r>
            <a:r>
              <a:rPr lang="it-IT" sz="3100"/>
              <a:t>, </a:t>
            </a:r>
            <a:r>
              <a:rPr lang="it-IT" sz="3100" i="1"/>
              <a:t>Che cos’è il postmodernismo russo? Cinque percorsi interpretativi</a:t>
            </a:r>
            <a:r>
              <a:rPr lang="it-IT" sz="3100"/>
              <a:t>, Padova, Il Poligrafo, 2000.</a:t>
            </a:r>
            <a:br>
              <a:rPr lang="it-IT" sz="3200"/>
            </a:br>
            <a:endParaRPr lang="it-IT" sz="3200"/>
          </a:p>
        </p:txBody>
      </p:sp>
      <p:sp>
        <p:nvSpPr>
          <p:cNvPr id="3" name="Segnaposto contenuto 2">
            <a:extLst>
              <a:ext uri="{FF2B5EF4-FFF2-40B4-BE49-F238E27FC236}">
                <a16:creationId xmlns:a16="http://schemas.microsoft.com/office/drawing/2014/main" id="{1C49FE9F-C0EA-3949-B246-4545E2DFD650}"/>
              </a:ext>
            </a:extLst>
          </p:cNvPr>
          <p:cNvSpPr>
            <a:spLocks noGrp="1"/>
          </p:cNvSpPr>
          <p:nvPr>
            <p:ph idx="1"/>
          </p:nvPr>
        </p:nvSpPr>
        <p:spPr/>
        <p:txBody>
          <a:bodyPr>
            <a:normAutofit lnSpcReduction="10000"/>
          </a:bodyPr>
          <a:lstStyle/>
          <a:p>
            <a:pPr marL="0" indent="0">
              <a:buNone/>
            </a:pPr>
            <a:r>
              <a:rPr lang="it-IT" sz="3200"/>
              <a:t>Iniziamo dai confini temporali. Se la fase della genesi del </a:t>
            </a:r>
            <a:r>
              <a:rPr lang="it-IT" sz="3200" b="1"/>
              <a:t>postmodernismo</a:t>
            </a:r>
            <a:r>
              <a:rPr lang="it-IT" sz="3200"/>
              <a:t> in occidente è più o meno collocabile tra la fine degli anni ’50 e gli inizi degli anni ’60, in Russia molto spesso il nome di postmodernismo viene dato al “concettualismo moscovita”, che in letteratura si è formato come fenomeno visibile negli anni ’70-’80, ma che fino agli inizi degli anni ’90 non è mai stato denominato postmodernismo. In altri termini, vengono definite postmoderniste quelle pratiche che si sono formate e che hanno avuto successo al di fuori della teoria del postmodernismo.</a:t>
            </a:r>
            <a:r>
              <a:rPr lang="it-IT" sz="3200" baseline="30000"/>
              <a:t> </a:t>
            </a:r>
            <a:endParaRPr lang="it-IT" sz="3200"/>
          </a:p>
          <a:p>
            <a:pPr marL="0" indent="0">
              <a:buNone/>
            </a:pPr>
            <a:endParaRPr lang="it-IT"/>
          </a:p>
        </p:txBody>
      </p:sp>
    </p:spTree>
    <p:extLst>
      <p:ext uri="{BB962C8B-B14F-4D97-AF65-F5344CB8AC3E}">
        <p14:creationId xmlns:p14="http://schemas.microsoft.com/office/powerpoint/2010/main" val="765670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CCAFF7-B20A-3848-9AB2-2131597828C1}"/>
              </a:ext>
            </a:extLst>
          </p:cNvPr>
          <p:cNvSpPr>
            <a:spLocks noGrp="1"/>
          </p:cNvSpPr>
          <p:nvPr>
            <p:ph type="title"/>
          </p:nvPr>
        </p:nvSpPr>
        <p:spPr/>
        <p:txBody>
          <a:bodyPr>
            <a:normAutofit fontScale="90000"/>
          </a:bodyPr>
          <a:lstStyle/>
          <a:p>
            <a:r>
              <a:rPr lang="en-US" sz="2800" cap="small"/>
              <a:t>E. Clowes</a:t>
            </a:r>
            <a:r>
              <a:rPr lang="en-US" sz="2800"/>
              <a:t>, </a:t>
            </a:r>
            <a:r>
              <a:rPr lang="en-US" sz="2800" i="1"/>
              <a:t>Simulacrum as S(t)</a:t>
            </a:r>
            <a:r>
              <a:rPr lang="en-US" sz="2800" i="1" err="1"/>
              <a:t>imulation</a:t>
            </a:r>
            <a:r>
              <a:rPr lang="en-US" sz="2800" i="1"/>
              <a:t>? Postmodernist Theory and Russian Cultural Criticism</a:t>
            </a:r>
            <a:r>
              <a:rPr lang="en-US" sz="2800"/>
              <a:t>, «Slavic and East European Journal», vol. 39, n. 3, 1995.</a:t>
            </a:r>
            <a:br>
              <a:rPr lang="it-IT" sz="2800"/>
            </a:br>
            <a:endParaRPr lang="it-IT" sz="2800"/>
          </a:p>
        </p:txBody>
      </p:sp>
      <p:sp>
        <p:nvSpPr>
          <p:cNvPr id="3" name="Segnaposto contenuto 2">
            <a:extLst>
              <a:ext uri="{FF2B5EF4-FFF2-40B4-BE49-F238E27FC236}">
                <a16:creationId xmlns:a16="http://schemas.microsoft.com/office/drawing/2014/main" id="{F349DAAE-DFBC-F44D-BB1B-72DF23475610}"/>
              </a:ext>
            </a:extLst>
          </p:cNvPr>
          <p:cNvSpPr>
            <a:spLocks noGrp="1"/>
          </p:cNvSpPr>
          <p:nvPr>
            <p:ph idx="1"/>
          </p:nvPr>
        </p:nvSpPr>
        <p:spPr/>
        <p:txBody>
          <a:bodyPr>
            <a:normAutofit/>
          </a:bodyPr>
          <a:lstStyle/>
          <a:p>
            <a:pPr marL="0" indent="0">
              <a:buNone/>
            </a:pPr>
            <a:r>
              <a:rPr lang="it-IT" sz="3600"/>
              <a:t>La questione più importante è chiedersi se il pensiero postmoderno serva da stimolo per l’autodefinizione russa o se sia semplicemente un altro della lunga serie di </a:t>
            </a:r>
            <a:r>
              <a:rPr lang="it-IT" sz="3600" err="1"/>
              <a:t>simulacra</a:t>
            </a:r>
            <a:r>
              <a:rPr lang="it-IT" sz="3600"/>
              <a:t> che fissano e reprimono la mutevole e singolare esperienza russa in un modello teorico inadeguato. Il “postmodernismo” russo è allora solo un altro miraggio, un gioco di parole, un’etichetta senza referente? </a:t>
            </a:r>
          </a:p>
          <a:p>
            <a:endParaRPr lang="it-IT"/>
          </a:p>
        </p:txBody>
      </p:sp>
    </p:spTree>
    <p:extLst>
      <p:ext uri="{BB962C8B-B14F-4D97-AF65-F5344CB8AC3E}">
        <p14:creationId xmlns:p14="http://schemas.microsoft.com/office/powerpoint/2010/main" val="3817634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E0B0B7-B662-C940-BB2B-760AB64634EC}"/>
              </a:ext>
            </a:extLst>
          </p:cNvPr>
          <p:cNvSpPr>
            <a:spLocks noGrp="1"/>
          </p:cNvSpPr>
          <p:nvPr>
            <p:ph type="title"/>
          </p:nvPr>
        </p:nvSpPr>
        <p:spPr/>
        <p:txBody>
          <a:bodyPr>
            <a:normAutofit fontScale="90000"/>
          </a:bodyPr>
          <a:lstStyle/>
          <a:p>
            <a:br>
              <a:rPr lang="en-US" sz="1800" cap="small"/>
            </a:br>
            <a:br>
              <a:rPr lang="en-US" sz="1800" cap="small"/>
            </a:br>
            <a:br>
              <a:rPr lang="en-US" sz="1800" cap="small"/>
            </a:br>
            <a:r>
              <a:rPr lang="en-US" sz="1800" cap="small"/>
              <a:t>D. </a:t>
            </a:r>
            <a:r>
              <a:rPr lang="en-US" sz="1800" cap="small" err="1"/>
              <a:t>Fokkema</a:t>
            </a:r>
            <a:r>
              <a:rPr lang="en-US" sz="1800"/>
              <a:t>, </a:t>
            </a:r>
            <a:r>
              <a:rPr lang="en-US" sz="1800" i="1"/>
              <a:t>Postmodernist Impossibilities: Literary Conventions in Borges, Barthelme, Robbe-Grillet, </a:t>
            </a:r>
            <a:r>
              <a:rPr lang="en-US" sz="1800" i="1" err="1"/>
              <a:t>Hermans</a:t>
            </a:r>
            <a:r>
              <a:rPr lang="en-US" sz="1800" i="1"/>
              <a:t>, and others</a:t>
            </a:r>
            <a:r>
              <a:rPr lang="en-US" sz="1800"/>
              <a:t>, in </a:t>
            </a:r>
            <a:r>
              <a:rPr lang="en-US" sz="1800" cap="small"/>
              <a:t>Id.,</a:t>
            </a:r>
            <a:r>
              <a:rPr lang="en-US" sz="1800"/>
              <a:t> </a:t>
            </a:r>
            <a:r>
              <a:rPr lang="en-US" sz="1800" i="1"/>
              <a:t>Literary History, Modernism, and Postmodernism</a:t>
            </a:r>
            <a:r>
              <a:rPr lang="en-US" sz="1800"/>
              <a:t>, Amsterdam/Philadelphia, John Benjamins Publishing Company, 1984. </a:t>
            </a:r>
            <a:br>
              <a:rPr lang="en-US" sz="1800"/>
            </a:br>
            <a:r>
              <a:rPr lang="en-US" sz="1800" cap="small"/>
              <a:t>D. </a:t>
            </a:r>
            <a:r>
              <a:rPr lang="en-US" sz="1800" cap="small" err="1"/>
              <a:t>Fokkema</a:t>
            </a:r>
            <a:r>
              <a:rPr lang="en-US" sz="1800"/>
              <a:t>, </a:t>
            </a:r>
            <a:r>
              <a:rPr lang="en-US" sz="1800" i="1"/>
              <a:t>Concluding Observations: Is there a Future for Research on Postmodernism?</a:t>
            </a:r>
            <a:r>
              <a:rPr lang="en-US" sz="1800"/>
              <a:t>, in </a:t>
            </a:r>
            <a:r>
              <a:rPr lang="en-US" sz="1800" i="1"/>
              <a:t>Exploring Postmodernism</a:t>
            </a:r>
            <a:r>
              <a:rPr lang="en-US" sz="1800"/>
              <a:t>, a </a:t>
            </a:r>
            <a:r>
              <a:rPr lang="en-US" sz="1800" err="1"/>
              <a:t>cura</a:t>
            </a:r>
            <a:r>
              <a:rPr lang="en-US" sz="1800"/>
              <a:t> di M. </a:t>
            </a:r>
            <a:r>
              <a:rPr lang="en-US" sz="1800" err="1"/>
              <a:t>Calinescu</a:t>
            </a:r>
            <a:r>
              <a:rPr lang="en-US" sz="1800"/>
              <a:t> e D. </a:t>
            </a:r>
            <a:r>
              <a:rPr lang="en-US" sz="1800" err="1"/>
              <a:t>Fokkema</a:t>
            </a:r>
            <a:r>
              <a:rPr lang="en-US" sz="1800"/>
              <a:t>, Amsterdam-Philadelphia, John Benjamins Publishing Company, 1987, p. 234.</a:t>
            </a:r>
            <a:br>
              <a:rPr lang="it-IT" sz="2800"/>
            </a:br>
            <a:br>
              <a:rPr lang="it-IT" sz="2800"/>
            </a:br>
            <a:endParaRPr lang="it-IT" sz="2800"/>
          </a:p>
        </p:txBody>
      </p:sp>
      <p:sp>
        <p:nvSpPr>
          <p:cNvPr id="3" name="Segnaposto contenuto 2">
            <a:extLst>
              <a:ext uri="{FF2B5EF4-FFF2-40B4-BE49-F238E27FC236}">
                <a16:creationId xmlns:a16="http://schemas.microsoft.com/office/drawing/2014/main" id="{33294423-6FE3-C44C-9A0F-5AA78BF8B0E4}"/>
              </a:ext>
            </a:extLst>
          </p:cNvPr>
          <p:cNvSpPr>
            <a:spLocks noGrp="1"/>
          </p:cNvSpPr>
          <p:nvPr>
            <p:ph idx="1"/>
          </p:nvPr>
        </p:nvSpPr>
        <p:spPr/>
        <p:txBody>
          <a:bodyPr>
            <a:normAutofit/>
          </a:bodyPr>
          <a:lstStyle/>
          <a:p>
            <a:pPr marL="0" indent="0">
              <a:buNone/>
            </a:pPr>
            <a:r>
              <a:rPr lang="it-IT" sz="3200"/>
              <a:t>«L'appello postmoderno all'immaginazione è fuori luogo nel mondo di Ivan </a:t>
            </a:r>
            <a:r>
              <a:rPr lang="it-IT" sz="3200" err="1"/>
              <a:t>Denisovič</a:t>
            </a:r>
            <a:r>
              <a:rPr lang="it-IT" sz="3200"/>
              <a:t>, o nella Repubblica Popolare Cinese</a:t>
            </a:r>
            <a:r>
              <a:rPr lang="en-US" sz="3200"/>
              <a:t>»</a:t>
            </a:r>
            <a:r>
              <a:rPr lang="it-IT" sz="3200"/>
              <a:t>. </a:t>
            </a:r>
          </a:p>
          <a:p>
            <a:pPr marL="0" indent="0">
              <a:buNone/>
            </a:pPr>
            <a:r>
              <a:rPr lang="it-IT" sz="3200">
                <a:solidFill>
                  <a:srgbClr val="FF0000"/>
                </a:solidFill>
              </a:rPr>
              <a:t>Già solo tre anni più tardi: </a:t>
            </a:r>
          </a:p>
          <a:p>
            <a:pPr marL="0" indent="0">
              <a:buNone/>
            </a:pPr>
            <a:r>
              <a:rPr lang="it-IT" sz="3200"/>
              <a:t>«È davvero veritiero che il postmodernismo abbia propri confini geografici e sociologici? E che è incompatibile con il fondamentalismo religioso e il dogmatismo ideologico? Supponiamo che lo sia; una risposta certa si può dare solo quando la sociologia del postmodernismo […] sarà scritta</a:t>
            </a:r>
            <a:r>
              <a:rPr lang="en-US" sz="3200"/>
              <a:t>».</a:t>
            </a:r>
            <a:r>
              <a:rPr lang="it-IT" sz="3200"/>
              <a:t> </a:t>
            </a:r>
          </a:p>
          <a:p>
            <a:endParaRPr lang="it-IT"/>
          </a:p>
        </p:txBody>
      </p:sp>
    </p:spTree>
    <p:extLst>
      <p:ext uri="{BB962C8B-B14F-4D97-AF65-F5344CB8AC3E}">
        <p14:creationId xmlns:p14="http://schemas.microsoft.com/office/powerpoint/2010/main" val="340836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87CC01-A15F-DC44-BCA6-1E1E31C687E1}"/>
              </a:ext>
            </a:extLst>
          </p:cNvPr>
          <p:cNvSpPr>
            <a:spLocks noGrp="1"/>
          </p:cNvSpPr>
          <p:nvPr>
            <p:ph type="title"/>
          </p:nvPr>
        </p:nvSpPr>
        <p:spPr>
          <a:xfrm>
            <a:off x="838200" y="237804"/>
            <a:ext cx="10515600" cy="1587821"/>
          </a:xfrm>
        </p:spPr>
        <p:txBody>
          <a:bodyPr>
            <a:normAutofit fontScale="90000"/>
          </a:bodyPr>
          <a:lstStyle/>
          <a:p>
            <a:br>
              <a:rPr lang="en-US" sz="2200" cap="small"/>
            </a:br>
            <a:r>
              <a:rPr lang="en-US" sz="2700" cap="small"/>
              <a:t>M. </a:t>
            </a:r>
            <a:r>
              <a:rPr lang="en-US" sz="2700" cap="small" err="1"/>
              <a:t>Lipoveckij</a:t>
            </a:r>
            <a:r>
              <a:rPr lang="en-US" sz="2700"/>
              <a:t>, </a:t>
            </a:r>
            <a:r>
              <a:rPr lang="en-US" sz="2700" i="1" err="1"/>
              <a:t>Paralogii</a:t>
            </a:r>
            <a:r>
              <a:rPr lang="en-US" sz="2700" i="1"/>
              <a:t>. </a:t>
            </a:r>
            <a:r>
              <a:rPr lang="en-US" sz="2700" i="1" err="1"/>
              <a:t>Transformacija</a:t>
            </a:r>
            <a:r>
              <a:rPr lang="en-US" sz="2700" i="1"/>
              <a:t> (post)</a:t>
            </a:r>
            <a:r>
              <a:rPr lang="en-US" sz="2700" i="1" err="1"/>
              <a:t>modernistskogo</a:t>
            </a:r>
            <a:r>
              <a:rPr lang="en-US" sz="2700" i="1"/>
              <a:t> </a:t>
            </a:r>
            <a:r>
              <a:rPr lang="en-US" sz="2700" i="1" err="1"/>
              <a:t>diskursa</a:t>
            </a:r>
            <a:r>
              <a:rPr lang="en-US" sz="2700" i="1"/>
              <a:t> v </a:t>
            </a:r>
            <a:r>
              <a:rPr lang="en-US" sz="2700" i="1" err="1"/>
              <a:t>kul’ture</a:t>
            </a:r>
            <a:r>
              <a:rPr lang="en-US" sz="2700" i="1"/>
              <a:t> 1920−2000-ch </a:t>
            </a:r>
            <a:r>
              <a:rPr lang="en-US" sz="2700" i="1" err="1"/>
              <a:t>godov</a:t>
            </a:r>
            <a:r>
              <a:rPr lang="en-US" sz="2700"/>
              <a:t>, Moskva, NLO, p. 9; trad. it a </a:t>
            </a:r>
            <a:r>
              <a:rPr lang="en-US" sz="2700" err="1"/>
              <a:t>cura</a:t>
            </a:r>
            <a:r>
              <a:rPr lang="en-US" sz="2700"/>
              <a:t> di M. Ghilarducci</a:t>
            </a:r>
            <a:r>
              <a:rPr lang="en-US" sz="2700" cap="small"/>
              <a:t>, </a:t>
            </a:r>
            <a:r>
              <a:rPr lang="en-US" sz="2700" i="1" err="1"/>
              <a:t>Paralogie</a:t>
            </a:r>
            <a:r>
              <a:rPr lang="en-US" sz="2700" i="1"/>
              <a:t>. </a:t>
            </a:r>
            <a:r>
              <a:rPr lang="it-IT" sz="2700" i="1"/>
              <a:t>Trasformazione del discorso (post)modernista nella cultura russa dagli anni Venti al Duemila</a:t>
            </a:r>
            <a:r>
              <a:rPr lang="it-IT" sz="2700"/>
              <a:t>, Milano, Roma, </a:t>
            </a:r>
            <a:r>
              <a:rPr lang="it-IT" sz="2700" err="1"/>
              <a:t>Aracne</a:t>
            </a:r>
            <a:r>
              <a:rPr lang="it-IT" sz="2700"/>
              <a:t>, 2014</a:t>
            </a:r>
            <a:br>
              <a:rPr lang="it-IT"/>
            </a:br>
            <a:endParaRPr lang="it-IT"/>
          </a:p>
        </p:txBody>
      </p:sp>
      <p:sp>
        <p:nvSpPr>
          <p:cNvPr id="3" name="Segnaposto contenuto 2">
            <a:extLst>
              <a:ext uri="{FF2B5EF4-FFF2-40B4-BE49-F238E27FC236}">
                <a16:creationId xmlns:a16="http://schemas.microsoft.com/office/drawing/2014/main" id="{ED0E2D62-F2B2-1641-8D8F-F03C89CF63FC}"/>
              </a:ext>
            </a:extLst>
          </p:cNvPr>
          <p:cNvSpPr>
            <a:spLocks noGrp="1"/>
          </p:cNvSpPr>
          <p:nvPr>
            <p:ph idx="1"/>
          </p:nvPr>
        </p:nvSpPr>
        <p:spPr/>
        <p:txBody>
          <a:bodyPr>
            <a:normAutofit lnSpcReduction="10000"/>
          </a:bodyPr>
          <a:lstStyle/>
          <a:p>
            <a:pPr marL="0" indent="0">
              <a:buNone/>
            </a:pPr>
            <a:r>
              <a:rPr lang="it-IT" sz="3600"/>
              <a:t>Mi permetto soltanto di esprimere dubbi riguardo a ciò che accomuna questi giudizi: la fondatezza del passaggio dalla constatazione dell'incompatibilità del Postmodernismo russo con altri modelli culturali alla conclusione che questo fenomeno sia incompleto e inconsistente. Questa incompatibilità definisce proprio la specificità del Postmodernismo russo, che è molto rappresentativa del tipo della modernità russa (sovietica o </a:t>
            </a:r>
            <a:r>
              <a:rPr lang="it-IT" sz="3600" err="1"/>
              <a:t>postsovietica</a:t>
            </a:r>
            <a:r>
              <a:rPr lang="it-IT" sz="3600"/>
              <a:t>). </a:t>
            </a:r>
          </a:p>
          <a:p>
            <a:endParaRPr lang="it-IT"/>
          </a:p>
        </p:txBody>
      </p:sp>
    </p:spTree>
    <p:extLst>
      <p:ext uri="{BB962C8B-B14F-4D97-AF65-F5344CB8AC3E}">
        <p14:creationId xmlns:p14="http://schemas.microsoft.com/office/powerpoint/2010/main" val="1610632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964323-D5F3-B74C-871B-26AB2A7FF763}"/>
              </a:ext>
            </a:extLst>
          </p:cNvPr>
          <p:cNvSpPr>
            <a:spLocks noGrp="1"/>
          </p:cNvSpPr>
          <p:nvPr>
            <p:ph type="title"/>
          </p:nvPr>
        </p:nvSpPr>
        <p:spPr/>
        <p:txBody>
          <a:bodyPr>
            <a:normAutofit/>
          </a:bodyPr>
          <a:lstStyle/>
          <a:p>
            <a:r>
              <a:rPr lang="it-IT" sz="2400" cap="small" err="1"/>
              <a:t>R</a:t>
            </a:r>
            <a:r>
              <a:rPr lang="it-IT" sz="2400" cap="small"/>
              <a:t>. </a:t>
            </a:r>
            <a:r>
              <a:rPr lang="it-IT" sz="2400" cap="small" err="1"/>
              <a:t>Ceserani</a:t>
            </a:r>
            <a:r>
              <a:rPr lang="it-IT" sz="2400" cap="small"/>
              <a:t>,</a:t>
            </a:r>
            <a:r>
              <a:rPr lang="it-IT" sz="2400"/>
              <a:t> </a:t>
            </a:r>
            <a:r>
              <a:rPr lang="it-IT" sz="2400" i="1"/>
              <a:t>Post-</a:t>
            </a:r>
            <a:r>
              <a:rPr lang="it-IT" sz="2400" i="1" err="1"/>
              <a:t>modernity</a:t>
            </a:r>
            <a:r>
              <a:rPr lang="it-IT" sz="2400" i="1"/>
              <a:t> and </a:t>
            </a:r>
            <a:r>
              <a:rPr lang="it-IT" sz="2400" i="1" err="1"/>
              <a:t>Globalisation</a:t>
            </a:r>
            <a:r>
              <a:rPr lang="it-IT" sz="2400"/>
              <a:t>, in </a:t>
            </a:r>
            <a:r>
              <a:rPr lang="it-IT" sz="2400" i="1" err="1"/>
              <a:t>Postmodernism</a:t>
            </a:r>
            <a:r>
              <a:rPr lang="it-IT" sz="2400" i="1"/>
              <a:t> and </a:t>
            </a:r>
            <a:r>
              <a:rPr lang="it-IT" sz="2400" i="1" err="1"/>
              <a:t>Postcolonialism</a:t>
            </a:r>
            <a:r>
              <a:rPr lang="it-IT" sz="2400"/>
              <a:t>, a cura di S. Albertazzi e D. </a:t>
            </a:r>
            <a:r>
              <a:rPr lang="it-IT" sz="2400" err="1"/>
              <a:t>Possamai</a:t>
            </a:r>
            <a:r>
              <a:rPr lang="it-IT" sz="2400"/>
              <a:t>, Padova, Il Poligrafo, 2002, p. 93. </a:t>
            </a:r>
          </a:p>
        </p:txBody>
      </p:sp>
      <p:sp>
        <p:nvSpPr>
          <p:cNvPr id="3" name="Segnaposto contenuto 2">
            <a:extLst>
              <a:ext uri="{FF2B5EF4-FFF2-40B4-BE49-F238E27FC236}">
                <a16:creationId xmlns:a16="http://schemas.microsoft.com/office/drawing/2014/main" id="{05493542-FC1E-1C43-82C2-39FBBAF080D0}"/>
              </a:ext>
            </a:extLst>
          </p:cNvPr>
          <p:cNvSpPr>
            <a:spLocks noGrp="1"/>
          </p:cNvSpPr>
          <p:nvPr>
            <p:ph idx="1"/>
          </p:nvPr>
        </p:nvSpPr>
        <p:spPr/>
        <p:txBody>
          <a:bodyPr/>
          <a:lstStyle/>
          <a:p>
            <a:pPr marL="0" indent="0">
              <a:buNone/>
            </a:pPr>
            <a:r>
              <a:rPr lang="it-IT"/>
              <a:t>Quindi, ancora una volta, se accettiamo l'idea che nella seconda metà del Novecento sia avvenuto un grande cambiamento epocale, almeno nei paesi in cui il capitalismo ha raggiunto la sua fase più avanzata, dobbiamo, come nel caso della modernità, fare una distinzione tra Postmodernità, </a:t>
            </a:r>
            <a:r>
              <a:rPr lang="it-IT" err="1"/>
              <a:t>Postmodernizzazione</a:t>
            </a:r>
            <a:r>
              <a:rPr lang="it-IT"/>
              <a:t> e Postmodernismo, e ricordiamo che uno è l'etichetta con cui designiamo il periodo storico, uno il termine con cui descriviamo il processo storico, uno il termine con cui ci rivolgiamo all'ideologia e movimenti culturali che si sono consapevolmente impegnati a sostenere, incoraggiare e rappresentare il processo storico</a:t>
            </a:r>
            <a:r>
              <a:rPr lang="en-US"/>
              <a:t>. </a:t>
            </a:r>
            <a:endParaRPr lang="it-IT"/>
          </a:p>
        </p:txBody>
      </p:sp>
    </p:spTree>
    <p:extLst>
      <p:ext uri="{BB962C8B-B14F-4D97-AF65-F5344CB8AC3E}">
        <p14:creationId xmlns:p14="http://schemas.microsoft.com/office/powerpoint/2010/main" val="38609413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6740</TotalTime>
  <Words>1366</Words>
  <Application>Microsoft Macintosh PowerPoint</Application>
  <PresentationFormat>Widescreen</PresentationFormat>
  <Paragraphs>36</Paragraphs>
  <Slides>14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Times New Roman Regular</vt:lpstr>
      <vt:lpstr>Tema di Office</vt:lpstr>
      <vt:lpstr>Modernismo</vt:lpstr>
      <vt:lpstr>D. Lichačëv, Kul’tura pravdy – antikul'tura lži, in Krasnaja kniga kul'tury? Red book of culture?, Moskva, Iskusstvo, 1989. </vt:lpstr>
      <vt:lpstr>R. Eshelman, Early Soviet Postmodernism, Frankfurt am Main, Peter Lang, 1997</vt:lpstr>
      <vt:lpstr>Ju. Lotman, Kul’tura i vzryv, Moskva, Gnozis, 1992; trad. it a cura di C. Valentino, La cultura e l’esplosione. Prevedibilità e imprevedibilità, Milano, Feltrinelli, 1993</vt:lpstr>
      <vt:lpstr>M. Berg, Prefazione, in D. Possamai, Che cos’è il postmodernismo russo? Cinque percorsi interpretativi, Padova, Il Poligrafo, 2000. </vt:lpstr>
      <vt:lpstr>E. Clowes, Simulacrum as S(t)imulation? Postmodernist Theory and Russian Cultural Criticism, «Slavic and East European Journal», vol. 39, n. 3, 1995. </vt:lpstr>
      <vt:lpstr>   D. Fokkema, Postmodernist Impossibilities: Literary Conventions in Borges, Barthelme, Robbe-Grillet, Hermans, and others, in Id., Literary History, Modernism, and Postmodernism, Amsterdam/Philadelphia, John Benjamins Publishing Company, 1984.  D. Fokkema, Concluding Observations: Is there a Future for Research on Postmodernism?, in Exploring Postmodernism, a cura di M. Calinescu e D. Fokkema, Amsterdam-Philadelphia, John Benjamins Publishing Company, 1987, p. 234.  </vt:lpstr>
      <vt:lpstr> M. Lipoveckij, Paralogii. Transformacija (post)modernistskogo diskursa v kul’ture 1920−2000-ch godov, Moskva, NLO, p. 9; trad. it a cura di M. Ghilarducci, Paralogie. Trasformazione del discorso (post)modernista nella cultura russa dagli anni Venti al Duemila, Milano, Roma, Aracne, 2014 </vt:lpstr>
      <vt:lpstr>R. Ceserani, Post-modernity and Globalisation, in Postmodernism and Postcolonialism, a cura di S. Albertazzi e D. Possamai, Padova, Il Poligrafo, 2002, p. 93. </vt:lpstr>
      <vt:lpstr>Presentazione standard di PowerPoint</vt:lpstr>
      <vt:lpstr>Presentazione standard di PowerPoint</vt:lpstr>
      <vt:lpstr>D. Possamai, Al crocevia dei due millenni. Viaggio nella letteratura russa contemporanea, Esedra editrice, Padova, 2018 </vt:lpstr>
      <vt:lpstr>R. Ceserani, Post-modernity and Globalisation, cit. p. 94 </vt:lpstr>
      <vt:lpstr>Потемкинские деревни I villaggi di Potemkin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Василий Аксенов и Евгения Гинзбург</dc:title>
  <dc:creator>Donatella Possamai</dc:creator>
  <cp:lastModifiedBy>Possamai Donatella</cp:lastModifiedBy>
  <cp:revision>117</cp:revision>
  <dcterms:created xsi:type="dcterms:W3CDTF">2019-03-20T10:33:35Z</dcterms:created>
  <dcterms:modified xsi:type="dcterms:W3CDTF">2021-10-22T14:43:04Z</dcterms:modified>
</cp:coreProperties>
</file>