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sldIdLst>
    <p:sldId id="256" r:id="rId2"/>
    <p:sldId id="257" r:id="rId3"/>
    <p:sldId id="259" r:id="rId4"/>
    <p:sldId id="258" r:id="rId5"/>
    <p:sldId id="260" r:id="rId6"/>
    <p:sldId id="261" r:id="rId7"/>
    <p:sldId id="262" r:id="rId8"/>
    <p:sldId id="263" r:id="rId9"/>
    <p:sldId id="264" r:id="rId10"/>
    <p:sldId id="265" r:id="rId11"/>
    <p:sldId id="271" r:id="rId12"/>
    <p:sldId id="268" r:id="rId13"/>
    <p:sldId id="270" r:id="rId14"/>
    <p:sldId id="267" r:id="rId15"/>
    <p:sldId id="272" r:id="rId16"/>
    <p:sldId id="266" r:id="rId17"/>
    <p:sldId id="273" r:id="rId18"/>
    <p:sldId id="269"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840"/>
  </p:normalViewPr>
  <p:slideViewPr>
    <p:cSldViewPr snapToGrid="0" snapToObjects="1">
      <p:cViewPr varScale="1">
        <p:scale>
          <a:sx n="93" d="100"/>
          <a:sy n="93" d="100"/>
        </p:scale>
        <p:origin x="21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5/11/21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690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7922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772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432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5/11/21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6511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1388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780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874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6698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5/11/21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701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5/11/21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04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5/11/21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949173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28" r:id="rId4"/>
    <p:sldLayoutId id="2147483729" r:id="rId5"/>
    <p:sldLayoutId id="2147483735" r:id="rId6"/>
    <p:sldLayoutId id="2147483730"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73" name="Rectangle 72">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09F315-782F-3B42-8F34-420F5EACE479}"/>
              </a:ext>
            </a:extLst>
          </p:cNvPr>
          <p:cNvSpPr>
            <a:spLocks noGrp="1"/>
          </p:cNvSpPr>
          <p:nvPr>
            <p:ph type="ctrTitle"/>
          </p:nvPr>
        </p:nvSpPr>
        <p:spPr>
          <a:xfrm>
            <a:off x="1136849" y="1348843"/>
            <a:ext cx="5716338" cy="3578251"/>
          </a:xfrm>
        </p:spPr>
        <p:txBody>
          <a:bodyPr>
            <a:noAutofit/>
          </a:bodyPr>
          <a:lstStyle/>
          <a:p>
            <a:r>
              <a:rPr lang="en-GB" sz="4000" dirty="0"/>
              <a:t>Brief bestiaries: Animal encounters in the modernist short story</a:t>
            </a:r>
            <a:br>
              <a:rPr lang="en-GB" sz="4000" dirty="0"/>
            </a:br>
            <a:r>
              <a:rPr lang="en-GB" sz="100" dirty="0"/>
              <a:t> </a:t>
            </a:r>
            <a:r>
              <a:rPr lang="en-GB" sz="2800" dirty="0"/>
              <a:t> </a:t>
            </a:r>
            <a:br>
              <a:rPr lang="en-GB" sz="4800" dirty="0"/>
            </a:br>
            <a:r>
              <a:rPr lang="en-GB" sz="2800" b="1" dirty="0" err="1"/>
              <a:t>Seminario</a:t>
            </a:r>
            <a:r>
              <a:rPr lang="en-GB" sz="2800" b="1" dirty="0"/>
              <a:t> di </a:t>
            </a:r>
            <a:r>
              <a:rPr lang="en-GB" sz="2800" b="1" dirty="0" err="1"/>
              <a:t>anglistica</a:t>
            </a:r>
            <a:r>
              <a:rPr lang="en-GB" sz="2800" b="1" dirty="0"/>
              <a:t> e </a:t>
            </a:r>
            <a:r>
              <a:rPr lang="en-GB" sz="2800" b="1" dirty="0" err="1"/>
              <a:t>americanistica</a:t>
            </a:r>
            <a:r>
              <a:rPr lang="en-GB" sz="2800" b="1" dirty="0"/>
              <a:t> </a:t>
            </a:r>
            <a:br>
              <a:rPr lang="en-GB" sz="2800" dirty="0"/>
            </a:br>
            <a:r>
              <a:rPr lang="en-GB" sz="2800" dirty="0" err="1"/>
              <a:t>D</a:t>
            </a:r>
            <a:r>
              <a:rPr lang="en-GB" sz="2800" cap="none" dirty="0" err="1"/>
              <a:t>i</a:t>
            </a:r>
            <a:r>
              <a:rPr lang="en-GB" sz="2800" dirty="0" err="1"/>
              <a:t>ssl</a:t>
            </a:r>
            <a:br>
              <a:rPr lang="en-GB" sz="4000" dirty="0"/>
            </a:br>
            <a:endParaRPr lang="en-GB" sz="4000" dirty="0"/>
          </a:p>
        </p:txBody>
      </p:sp>
      <p:sp>
        <p:nvSpPr>
          <p:cNvPr id="3" name="Subtitle 2">
            <a:extLst>
              <a:ext uri="{FF2B5EF4-FFF2-40B4-BE49-F238E27FC236}">
                <a16:creationId xmlns:a16="http://schemas.microsoft.com/office/drawing/2014/main" id="{40502267-F9A5-8446-8982-5472175BCF40}"/>
              </a:ext>
            </a:extLst>
          </p:cNvPr>
          <p:cNvSpPr>
            <a:spLocks noGrp="1"/>
          </p:cNvSpPr>
          <p:nvPr>
            <p:ph type="subTitle" idx="1"/>
          </p:nvPr>
        </p:nvSpPr>
        <p:spPr>
          <a:xfrm>
            <a:off x="1317386" y="5018536"/>
            <a:ext cx="5355264" cy="950253"/>
          </a:xfrm>
        </p:spPr>
        <p:txBody>
          <a:bodyPr>
            <a:normAutofit/>
          </a:bodyPr>
          <a:lstStyle/>
          <a:p>
            <a:r>
              <a:rPr lang="en-GB" dirty="0"/>
              <a:t>PAOLO BUGLIANI</a:t>
            </a:r>
          </a:p>
          <a:p>
            <a:r>
              <a:rPr lang="en-GB" dirty="0" err="1"/>
              <a:t>paolo.bugliani@unipd.it</a:t>
            </a:r>
            <a:endParaRPr lang="en-GB" dirty="0"/>
          </a:p>
        </p:txBody>
      </p:sp>
      <p:sp>
        <p:nvSpPr>
          <p:cNvPr id="75" name="Rectangle 74">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Graham Sutherland: The Flea, from The Bestiary or the Procession of  Orpheus, 1978-9 etching &amp; aquatint | Abstract flower painting, Insect art,  Fleas">
            <a:extLst>
              <a:ext uri="{FF2B5EF4-FFF2-40B4-BE49-F238E27FC236}">
                <a16:creationId xmlns:a16="http://schemas.microsoft.com/office/drawing/2014/main" id="{D62B8AF9-6097-9E45-872B-0E270B0C5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 r="206"/>
          <a:stretch/>
        </p:blipFill>
        <p:spPr bwMode="auto">
          <a:xfrm>
            <a:off x="7228703" y="621792"/>
            <a:ext cx="4342547" cy="561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4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4" name="Picture 4" descr="Graham Sutherland, Hatching II">
            <a:extLst>
              <a:ext uri="{FF2B5EF4-FFF2-40B4-BE49-F238E27FC236}">
                <a16:creationId xmlns:a16="http://schemas.microsoft.com/office/drawing/2014/main" id="{BD556D06-7859-7941-A623-031B83DEA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95" b="11721"/>
          <a:stretch/>
        </p:blipFill>
        <p:spPr bwMode="auto">
          <a:xfrm>
            <a:off x="246150" y="642593"/>
            <a:ext cx="3996183" cy="5634419"/>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9B43094-C24E-0844-8DED-E2CBBC24382A}"/>
              </a:ext>
            </a:extLst>
          </p:cNvPr>
          <p:cNvSpPr>
            <a:spLocks noGrp="1"/>
          </p:cNvSpPr>
          <p:nvPr>
            <p:ph type="title"/>
          </p:nvPr>
        </p:nvSpPr>
        <p:spPr>
          <a:xfrm>
            <a:off x="4965192" y="642593"/>
            <a:ext cx="6280826" cy="623851"/>
          </a:xfrm>
        </p:spPr>
        <p:txBody>
          <a:bodyPr>
            <a:normAutofit/>
          </a:bodyPr>
          <a:lstStyle/>
          <a:p>
            <a:pPr algn="ctr"/>
            <a:r>
              <a:rPr lang="en-GB" sz="2400" cap="small" dirty="0"/>
              <a:t>“The Fly</a:t>
            </a:r>
            <a:r>
              <a:rPr lang="en-GB" sz="2400" dirty="0"/>
              <a:t>” [1922]</a:t>
            </a:r>
          </a:p>
        </p:txBody>
      </p:sp>
      <p:sp>
        <p:nvSpPr>
          <p:cNvPr id="10256" name="Content Placeholder 10245">
            <a:extLst>
              <a:ext uri="{FF2B5EF4-FFF2-40B4-BE49-F238E27FC236}">
                <a16:creationId xmlns:a16="http://schemas.microsoft.com/office/drawing/2014/main" id="{A4164608-8850-4357-BC65-A03EE7FDADBA}"/>
              </a:ext>
            </a:extLst>
          </p:cNvPr>
          <p:cNvSpPr>
            <a:spLocks noGrp="1"/>
          </p:cNvSpPr>
          <p:nvPr>
            <p:ph idx="1"/>
          </p:nvPr>
        </p:nvSpPr>
        <p:spPr>
          <a:xfrm>
            <a:off x="4965192" y="1403604"/>
            <a:ext cx="6280826" cy="4631436"/>
          </a:xfrm>
        </p:spPr>
        <p:txBody>
          <a:bodyPr>
            <a:normAutofit lnSpcReduction="10000"/>
          </a:bodyPr>
          <a:lstStyle/>
          <a:p>
            <a:r>
              <a:rPr lang="en-GB" dirty="0"/>
              <a:t>But just then the boss had an idea. He plunged his pen back into the ink, leaned his thick wrist on the blotting-paper, and as the fly tried its wings down came a great heavy blot. What would it make of that! What indeed! The little beggar seemed absolutely cowed, stunned, and afraid to move because of what would happen next. […]</a:t>
            </a:r>
          </a:p>
          <a:p>
            <a:r>
              <a:rPr lang="en-GB" dirty="0"/>
              <a:t>What about it this time? A painful moment of suspense followed. But behold, the front legs were again waving; the boss felt a rush of relief. He leaned over the fly and said to it tenderly, ‘You artful little b...’ And he actually had the brilliant notion of breathing on it to help the drying process. All the same, there was something timid and weak about its efforts now, and the boss decided that this time should be the last, as he dipped the pen deep into the inkpot.</a:t>
            </a:r>
            <a:endParaRPr lang="en-IT" dirty="0"/>
          </a:p>
          <a:p>
            <a:r>
              <a:rPr lang="en-GB" dirty="0"/>
              <a:t>It was. The last blot fell on the soaked blotting-paper, and the draggled fly lay in it and did not stir. The back legs were stuck to the body; the front legs were not to be seen.</a:t>
            </a:r>
            <a:endParaRPr lang="en-IT" dirty="0"/>
          </a:p>
          <a:p>
            <a:r>
              <a:rPr lang="en-GB" dirty="0"/>
              <a:t>‘Come on,’ said the boss. ‘Look sharp!’ And he stirred it with his pen in vain. Nothing happened or was likely to happen. The fly was dead.</a:t>
            </a:r>
            <a:endParaRPr lang="en-IT" dirty="0"/>
          </a:p>
          <a:p>
            <a:endParaRPr lang="en-US" dirty="0"/>
          </a:p>
        </p:txBody>
      </p:sp>
    </p:spTree>
    <p:extLst>
      <p:ext uri="{BB962C8B-B14F-4D97-AF65-F5344CB8AC3E}">
        <p14:creationId xmlns:p14="http://schemas.microsoft.com/office/powerpoint/2010/main" val="269136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Graham Sutherland, Hatching II">
            <a:extLst>
              <a:ext uri="{FF2B5EF4-FFF2-40B4-BE49-F238E27FC236}">
                <a16:creationId xmlns:a16="http://schemas.microsoft.com/office/drawing/2014/main" id="{BD556D06-7859-7941-A623-031B83DEA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t="25764" r="4" b="11772"/>
          <a:stretch/>
        </p:blipFill>
        <p:spPr bwMode="auto">
          <a:xfrm>
            <a:off x="-271463" y="-114664"/>
            <a:ext cx="8032291" cy="7324439"/>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43094-C24E-0844-8DED-E2CBBC24382A}"/>
              </a:ext>
            </a:extLst>
          </p:cNvPr>
          <p:cNvSpPr>
            <a:spLocks noGrp="1"/>
          </p:cNvSpPr>
          <p:nvPr>
            <p:ph type="title"/>
          </p:nvPr>
        </p:nvSpPr>
        <p:spPr>
          <a:xfrm>
            <a:off x="7152127" y="342900"/>
            <a:ext cx="4472921" cy="1371600"/>
          </a:xfrm>
        </p:spPr>
        <p:txBody>
          <a:bodyPr>
            <a:normAutofit/>
          </a:bodyPr>
          <a:lstStyle/>
          <a:p>
            <a:pPr algn="ctr"/>
            <a:r>
              <a:rPr lang="en-GB" sz="3200" cap="small" dirty="0"/>
              <a:t>“The Fly</a:t>
            </a:r>
            <a:r>
              <a:rPr lang="en-GB" sz="3200" dirty="0"/>
              <a:t>” [1922]</a:t>
            </a:r>
          </a:p>
        </p:txBody>
      </p:sp>
      <p:sp>
        <p:nvSpPr>
          <p:cNvPr id="10256" name="Content Placeholder 10245">
            <a:extLst>
              <a:ext uri="{FF2B5EF4-FFF2-40B4-BE49-F238E27FC236}">
                <a16:creationId xmlns:a16="http://schemas.microsoft.com/office/drawing/2014/main" id="{A4164608-8850-4357-BC65-A03EE7FDADBA}"/>
              </a:ext>
            </a:extLst>
          </p:cNvPr>
          <p:cNvSpPr>
            <a:spLocks noGrp="1"/>
          </p:cNvSpPr>
          <p:nvPr>
            <p:ph idx="1"/>
          </p:nvPr>
        </p:nvSpPr>
        <p:spPr>
          <a:xfrm>
            <a:off x="7064082" y="1714500"/>
            <a:ext cx="4472922" cy="4320540"/>
          </a:xfrm>
        </p:spPr>
        <p:txBody>
          <a:bodyPr>
            <a:normAutofit lnSpcReduction="10000"/>
          </a:bodyPr>
          <a:lstStyle/>
          <a:p>
            <a:r>
              <a:rPr lang="en-GB" sz="1800" dirty="0"/>
              <a:t>The boss lifted the corpse on the end of the paper-knife and flung it into the waste-paper basket. But such a grinding feeling of wretchedness seized him that he felt positively frightened. He started forward and pressed the bell for Macey.</a:t>
            </a:r>
            <a:endParaRPr lang="en-IT" sz="1800" dirty="0"/>
          </a:p>
          <a:p>
            <a:r>
              <a:rPr lang="en-GB" sz="1800" dirty="0"/>
              <a:t>‘Bring me some fresh blotting-paper,’ he said sternly, ‘and look sharp about it.’ And while the old dog padded away he fell to wondering what it was he had been thinking about before. What was it? It was... He took out his handkerchief and passed it inside his collar. For the life of him he could not remember.</a:t>
            </a:r>
            <a:endParaRPr lang="en-IT" sz="1800" dirty="0"/>
          </a:p>
        </p:txBody>
      </p:sp>
    </p:spTree>
    <p:extLst>
      <p:ext uri="{BB962C8B-B14F-4D97-AF65-F5344CB8AC3E}">
        <p14:creationId xmlns:p14="http://schemas.microsoft.com/office/powerpoint/2010/main" val="372097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362" name="Picture 2" descr="Graham Vivien Sutherland | &quot;Bird Form&quot; from the suite &quot;Bestiary and some  Correspondences&quot; (1968) | Available for Sale | Artsy">
            <a:extLst>
              <a:ext uri="{FF2B5EF4-FFF2-40B4-BE49-F238E27FC236}">
                <a16:creationId xmlns:a16="http://schemas.microsoft.com/office/drawing/2014/main" id="{B41A2FBC-4BCA-9447-A805-928085E82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48" r="9569"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9B43094-C24E-0844-8DED-E2CBBC24382A}"/>
              </a:ext>
            </a:extLst>
          </p:cNvPr>
          <p:cNvSpPr>
            <a:spLocks noGrp="1"/>
          </p:cNvSpPr>
          <p:nvPr>
            <p:ph type="title"/>
          </p:nvPr>
        </p:nvSpPr>
        <p:spPr>
          <a:xfrm>
            <a:off x="4965192" y="642593"/>
            <a:ext cx="6280826" cy="900457"/>
          </a:xfrm>
        </p:spPr>
        <p:txBody>
          <a:bodyPr>
            <a:normAutofit/>
          </a:bodyPr>
          <a:lstStyle/>
          <a:p>
            <a:pPr algn="ctr"/>
            <a:r>
              <a:rPr lang="en-GB" sz="2400" cap="small" dirty="0"/>
              <a:t>“The Canary”</a:t>
            </a:r>
            <a:r>
              <a:rPr lang="en-GB" sz="2400" dirty="0"/>
              <a:t> [1922]</a:t>
            </a:r>
          </a:p>
        </p:txBody>
      </p:sp>
      <p:sp>
        <p:nvSpPr>
          <p:cNvPr id="10256" name="Content Placeholder 10245">
            <a:extLst>
              <a:ext uri="{FF2B5EF4-FFF2-40B4-BE49-F238E27FC236}">
                <a16:creationId xmlns:a16="http://schemas.microsoft.com/office/drawing/2014/main" id="{A4164608-8850-4357-BC65-A03EE7FDADBA}"/>
              </a:ext>
            </a:extLst>
          </p:cNvPr>
          <p:cNvSpPr>
            <a:spLocks noGrp="1"/>
          </p:cNvSpPr>
          <p:nvPr>
            <p:ph idx="1"/>
          </p:nvPr>
        </p:nvSpPr>
        <p:spPr>
          <a:xfrm>
            <a:off x="4965192" y="1440180"/>
            <a:ext cx="6280826" cy="4594860"/>
          </a:xfrm>
        </p:spPr>
        <p:txBody>
          <a:bodyPr>
            <a:normAutofit/>
          </a:bodyPr>
          <a:lstStyle/>
          <a:p>
            <a:r>
              <a:rPr lang="en-US" dirty="0"/>
              <a:t>Perhaps it does not matter so very much what it is one loves in this world. </a:t>
            </a:r>
            <a:r>
              <a:rPr lang="en-US" b="1" dirty="0"/>
              <a:t>But love something one must</a:t>
            </a:r>
            <a:r>
              <a:rPr lang="en-US" dirty="0"/>
              <a:t>. Of course there was always my little house and the garden, but for some reason they were never enough. Flowers </a:t>
            </a:r>
            <a:r>
              <a:rPr lang="en-US" b="1" dirty="0"/>
              <a:t>respond</a:t>
            </a:r>
            <a:r>
              <a:rPr lang="en-US" dirty="0"/>
              <a:t> wonderfully, but they don’t </a:t>
            </a:r>
            <a:r>
              <a:rPr lang="en-US" b="1" dirty="0"/>
              <a:t>sympathize</a:t>
            </a:r>
            <a:r>
              <a:rPr lang="en-US" dirty="0"/>
              <a:t>. Then I loved the evening star. Does that sound foolish?</a:t>
            </a:r>
          </a:p>
          <a:p>
            <a:r>
              <a:rPr lang="en-US" i="1" dirty="0"/>
              <a:t>My heart felt hollow, as if it was his cage. </a:t>
            </a:r>
            <a:r>
              <a:rPr lang="en-US" dirty="0"/>
              <a:t>I shall get over it. Of course. I must. One can get over anything in time. And people always say I have a cheerful disposition. They are quite right. I thank my God I have. </a:t>
            </a:r>
          </a:p>
          <a:p>
            <a:r>
              <a:rPr lang="en-US" b="1" i="1" dirty="0"/>
              <a:t>All the same, without being morbid, and giving way to – memories and so on, </a:t>
            </a:r>
            <a:r>
              <a:rPr lang="en-GB" dirty="0"/>
              <a:t>I must confess that there does seem to me something sad in life. It is hard to say what it is. I don’t mean the sorrow that we all know, like illness and poverty and death. No, it is something different. It is there, deep down, deep down, part of one, like one’s breathing. However hard I work and tire myself I have only to stop to know it is there, waiting. I often wonder if everybody feels the same. One can never know. But isn’t it extraordinary that under his sweet, joyful little singing it was just this—sadness—ah, what is it?—that I heard</a:t>
            </a:r>
            <a:r>
              <a:rPr lang="en-IT" dirty="0"/>
              <a:t> </a:t>
            </a:r>
            <a:endParaRPr lang="en-US" dirty="0"/>
          </a:p>
        </p:txBody>
      </p:sp>
    </p:spTree>
    <p:extLst>
      <p:ext uri="{BB962C8B-B14F-4D97-AF65-F5344CB8AC3E}">
        <p14:creationId xmlns:p14="http://schemas.microsoft.com/office/powerpoint/2010/main" val="221343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362" name="Picture 2" descr="Graham Vivien Sutherland | &quot;Bird Form&quot; from the suite &quot;Bestiary and some  Correspondences&quot; (1968) | Available for Sale | Artsy">
            <a:extLst>
              <a:ext uri="{FF2B5EF4-FFF2-40B4-BE49-F238E27FC236}">
                <a16:creationId xmlns:a16="http://schemas.microsoft.com/office/drawing/2014/main" id="{B41A2FBC-4BCA-9447-A805-928085E82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48" r="9569"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9B43094-C24E-0844-8DED-E2CBBC24382A}"/>
              </a:ext>
            </a:extLst>
          </p:cNvPr>
          <p:cNvSpPr>
            <a:spLocks noGrp="1"/>
          </p:cNvSpPr>
          <p:nvPr>
            <p:ph type="title"/>
          </p:nvPr>
        </p:nvSpPr>
        <p:spPr>
          <a:xfrm>
            <a:off x="4965192" y="745004"/>
            <a:ext cx="6280826" cy="814733"/>
          </a:xfrm>
        </p:spPr>
        <p:txBody>
          <a:bodyPr>
            <a:normAutofit/>
          </a:bodyPr>
          <a:lstStyle/>
          <a:p>
            <a:pPr algn="ctr"/>
            <a:r>
              <a:rPr lang="en-GB" sz="2800" cap="small" dirty="0"/>
              <a:t>“The Canary”</a:t>
            </a:r>
            <a:r>
              <a:rPr lang="en-GB" sz="2800" dirty="0"/>
              <a:t> [1922]</a:t>
            </a:r>
          </a:p>
        </p:txBody>
      </p:sp>
      <p:sp>
        <p:nvSpPr>
          <p:cNvPr id="10256" name="Content Placeholder 10245">
            <a:extLst>
              <a:ext uri="{FF2B5EF4-FFF2-40B4-BE49-F238E27FC236}">
                <a16:creationId xmlns:a16="http://schemas.microsoft.com/office/drawing/2014/main" id="{A4164608-8850-4357-BC65-A03EE7FDADBA}"/>
              </a:ext>
            </a:extLst>
          </p:cNvPr>
          <p:cNvSpPr>
            <a:spLocks noGrp="1"/>
          </p:cNvSpPr>
          <p:nvPr>
            <p:ph idx="1"/>
          </p:nvPr>
        </p:nvSpPr>
        <p:spPr>
          <a:xfrm>
            <a:off x="4965192" y="1929837"/>
            <a:ext cx="6280826" cy="4105203"/>
          </a:xfrm>
        </p:spPr>
        <p:txBody>
          <a:bodyPr>
            <a:normAutofit/>
          </a:bodyPr>
          <a:lstStyle/>
          <a:p>
            <a:r>
              <a:rPr lang="en-US" dirty="0"/>
              <a:t>… You cannot imagine how wonderfully he sang. It was not like the singing of other canaries. And this isn’t just my fancy […] I suppose it sounds absurd to you – it wouldn’t if you had heard him – but it really seemed to me that he sang whole songs with a beginning and an end to them.</a:t>
            </a:r>
          </a:p>
          <a:p>
            <a:r>
              <a:rPr lang="en-US" dirty="0"/>
              <a:t>I remember one night. I had had a very awful dream – dreams can be dreadfully cruel – even after I had woken up I could not get over it. […] I suppose I was still half asleep, but through the kitchen window, […] it seemed to me the dark was staring in, spying. </a:t>
            </a:r>
            <a:r>
              <a:rPr lang="en-US" i="1" dirty="0"/>
              <a:t>And suddenly I felt it was unbearable that I had no one to whom I could say “I’ve had such a dreadful dream,” or – or “Hide me from the dark.”  </a:t>
            </a:r>
            <a:r>
              <a:rPr lang="en-US" dirty="0"/>
              <a:t> I even covered my face for a minute. And then there came a little “Sweet, Sweet!” […] ”Sweet sweet!” said the darling little fellow again, softly, </a:t>
            </a:r>
            <a:r>
              <a:rPr lang="en-US" b="1" dirty="0"/>
              <a:t>as much to say</a:t>
            </a:r>
            <a:r>
              <a:rPr lang="en-US" dirty="0"/>
              <a:t>, “I’m here Missus! I’m here!” That was so beautifully comforting that I nearly cried. </a:t>
            </a:r>
          </a:p>
        </p:txBody>
      </p:sp>
    </p:spTree>
    <p:extLst>
      <p:ext uri="{BB962C8B-B14F-4D97-AF65-F5344CB8AC3E}">
        <p14:creationId xmlns:p14="http://schemas.microsoft.com/office/powerpoint/2010/main" val="214877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8" name="Rectangle 136">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319" name="Rectangle 138">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320" name="Rectangle 140">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Rectangle 142">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3322" name="Rectangle 144">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0D7F027-A549-4D46-8F6E-2FD7BAF905A5}"/>
              </a:ext>
            </a:extLst>
          </p:cNvPr>
          <p:cNvSpPr>
            <a:spLocks noGrp="1"/>
          </p:cNvSpPr>
          <p:nvPr>
            <p:ph type="ctrTitle"/>
          </p:nvPr>
        </p:nvSpPr>
        <p:spPr>
          <a:xfrm>
            <a:off x="1256493" y="1559768"/>
            <a:ext cx="2978281" cy="3135379"/>
          </a:xfrm>
        </p:spPr>
        <p:txBody>
          <a:bodyPr>
            <a:normAutofit/>
          </a:bodyPr>
          <a:lstStyle/>
          <a:p>
            <a:r>
              <a:rPr lang="en-GB" sz="4100">
                <a:solidFill>
                  <a:schemeClr val="bg1"/>
                </a:solidFill>
              </a:rPr>
              <a:t>“I write stories as birds sing”:</a:t>
            </a:r>
            <a:br>
              <a:rPr lang="en-GB" sz="4100">
                <a:solidFill>
                  <a:schemeClr val="bg1"/>
                </a:solidFill>
              </a:rPr>
            </a:br>
            <a:r>
              <a:rPr lang="en-GB" sz="4100">
                <a:solidFill>
                  <a:schemeClr val="bg1"/>
                </a:solidFill>
              </a:rPr>
              <a:t>virginia woolf</a:t>
            </a:r>
          </a:p>
        </p:txBody>
      </p:sp>
      <p:sp>
        <p:nvSpPr>
          <p:cNvPr id="13323" name="Rectangle 146">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24" name="Straight Connector 148">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3316" name="Picture 4" descr="Graham Sutherland. Cyno Cephalus from the portfolio A Bestiary. (1968) |  MoMA">
            <a:extLst>
              <a:ext uri="{FF2B5EF4-FFF2-40B4-BE49-F238E27FC236}">
                <a16:creationId xmlns:a16="http://schemas.microsoft.com/office/drawing/2014/main" id="{17D7C999-C1D7-8D4A-ACC3-39503FC855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3117" y="645106"/>
            <a:ext cx="4229143" cy="556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092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613-52D2-B44C-8EE8-E4043B791752}"/>
              </a:ext>
            </a:extLst>
          </p:cNvPr>
          <p:cNvSpPr>
            <a:spLocks noGrp="1"/>
          </p:cNvSpPr>
          <p:nvPr>
            <p:ph type="title"/>
          </p:nvPr>
        </p:nvSpPr>
        <p:spPr/>
        <p:txBody>
          <a:bodyPr/>
          <a:lstStyle/>
          <a:p>
            <a:pPr algn="ctr"/>
            <a:r>
              <a:rPr lang="en-GB" dirty="0"/>
              <a:t>becoming animal</a:t>
            </a:r>
          </a:p>
        </p:txBody>
      </p:sp>
      <p:sp>
        <p:nvSpPr>
          <p:cNvPr id="3" name="Content Placeholder 2">
            <a:extLst>
              <a:ext uri="{FF2B5EF4-FFF2-40B4-BE49-F238E27FC236}">
                <a16:creationId xmlns:a16="http://schemas.microsoft.com/office/drawing/2014/main" id="{20D9247A-8F63-6F44-A46E-37C4DB6DD141}"/>
              </a:ext>
            </a:extLst>
          </p:cNvPr>
          <p:cNvSpPr>
            <a:spLocks noGrp="1"/>
          </p:cNvSpPr>
          <p:nvPr>
            <p:ph sz="half" idx="1"/>
          </p:nvPr>
        </p:nvSpPr>
        <p:spPr>
          <a:xfrm>
            <a:off x="1066800" y="2103120"/>
            <a:ext cx="4076700" cy="3749040"/>
          </a:xfrm>
        </p:spPr>
        <p:txBody>
          <a:bodyPr>
            <a:normAutofit fontScale="92500" lnSpcReduction="10000"/>
          </a:bodyPr>
          <a:lstStyle/>
          <a:p>
            <a:pPr marL="0" indent="0">
              <a:buNone/>
            </a:pPr>
            <a:r>
              <a:rPr lang="en-GB" sz="2000" dirty="0"/>
              <a:t>[She was] fascinated by all animals but her affection was </a:t>
            </a:r>
            <a:r>
              <a:rPr lang="en-GB" sz="2000" b="1" dirty="0"/>
              <a:t>odd </a:t>
            </a:r>
            <a:r>
              <a:rPr lang="en-GB" sz="2000" dirty="0"/>
              <a:t>and </a:t>
            </a:r>
            <a:r>
              <a:rPr lang="en-GB" sz="2000" b="1" dirty="0"/>
              <a:t>remote</a:t>
            </a:r>
            <a:r>
              <a:rPr lang="en-GB" sz="2000" dirty="0"/>
              <a:t>. She wanted to know what her dog was feeling … and perhaps the dogs were no more inscrutable than most humans. </a:t>
            </a:r>
            <a:r>
              <a:rPr lang="en-GB" sz="2000" i="1" dirty="0"/>
              <a:t>Flush </a:t>
            </a:r>
            <a:r>
              <a:rPr lang="en-GB" sz="2000" dirty="0"/>
              <a:t>is not so much a book by a dog lover as </a:t>
            </a:r>
            <a:r>
              <a:rPr lang="en-GB" sz="2000" b="1" dirty="0"/>
              <a:t>a book by someone who would love to be a dog</a:t>
            </a:r>
            <a:r>
              <a:rPr lang="en-GB" sz="2000" dirty="0"/>
              <a:t>.</a:t>
            </a:r>
          </a:p>
          <a:p>
            <a:pPr marL="0" indent="0">
              <a:buNone/>
            </a:pPr>
            <a:r>
              <a:rPr lang="en-GB" sz="2000" cap="small" dirty="0"/>
              <a:t>Quentin Bell</a:t>
            </a:r>
            <a:r>
              <a:rPr lang="en-GB" sz="2000" dirty="0"/>
              <a:t>, </a:t>
            </a:r>
            <a:r>
              <a:rPr lang="en-GB" sz="2000" i="1" dirty="0"/>
              <a:t>Virginia Woolf: A Biography </a:t>
            </a:r>
            <a:r>
              <a:rPr lang="en-GB" sz="2000" dirty="0"/>
              <a:t>(1972)</a:t>
            </a:r>
          </a:p>
        </p:txBody>
      </p:sp>
      <p:sp>
        <p:nvSpPr>
          <p:cNvPr id="4" name="Content Placeholder 3">
            <a:extLst>
              <a:ext uri="{FF2B5EF4-FFF2-40B4-BE49-F238E27FC236}">
                <a16:creationId xmlns:a16="http://schemas.microsoft.com/office/drawing/2014/main" id="{323E472F-03B1-4B40-93C9-DC26953855EE}"/>
              </a:ext>
            </a:extLst>
          </p:cNvPr>
          <p:cNvSpPr>
            <a:spLocks noGrp="1"/>
          </p:cNvSpPr>
          <p:nvPr>
            <p:ph sz="half" idx="2"/>
          </p:nvPr>
        </p:nvSpPr>
        <p:spPr>
          <a:xfrm>
            <a:off x="5737860" y="2103120"/>
            <a:ext cx="5387340" cy="3749040"/>
          </a:xfrm>
        </p:spPr>
        <p:txBody>
          <a:bodyPr>
            <a:normAutofit fontScale="92500" lnSpcReduction="10000"/>
          </a:bodyPr>
          <a:lstStyle/>
          <a:p>
            <a:pPr marL="0" indent="0">
              <a:buNone/>
            </a:pPr>
            <a:r>
              <a:rPr lang="en-GB" dirty="0"/>
              <a:t>She was growing old now and so was Flush. She bent down over him for a moment. Her face with its wide mouth and its great eyes and its heavy curls was still oddly like his. Broken asunder, yet made in the same mould, each, perhaps, completed what was dormant in the other. But she was woman; he was dog. Mrs. Browning went on reading. Then she looked at Flush again. But he did not look at her. An extraordinary change had come over him. “Flush!” she cried. But he was silent. He had been alive; he was now dead. That was all. The drawing-room table, strangely enough, stood perfectly still.</a:t>
            </a:r>
          </a:p>
          <a:p>
            <a:pPr marL="0" indent="0">
              <a:buNone/>
            </a:pPr>
            <a:r>
              <a:rPr lang="en-GB" cap="small" dirty="0"/>
              <a:t>Virginia Woolf</a:t>
            </a:r>
            <a:r>
              <a:rPr lang="en-GB" dirty="0"/>
              <a:t>, </a:t>
            </a:r>
            <a:r>
              <a:rPr lang="en-GB" i="1" dirty="0"/>
              <a:t>Flush: A Biography </a:t>
            </a:r>
            <a:r>
              <a:rPr lang="en-GB" dirty="0"/>
              <a:t>(1933)</a:t>
            </a:r>
          </a:p>
          <a:p>
            <a:pPr marL="0" indent="0">
              <a:buNone/>
            </a:pPr>
            <a:endParaRPr lang="en-GB" dirty="0"/>
          </a:p>
          <a:p>
            <a:endParaRPr lang="en-GB" dirty="0"/>
          </a:p>
        </p:txBody>
      </p:sp>
    </p:spTree>
    <p:extLst>
      <p:ext uri="{BB962C8B-B14F-4D97-AF65-F5344CB8AC3E}">
        <p14:creationId xmlns:p14="http://schemas.microsoft.com/office/powerpoint/2010/main" val="55150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290" name="Picture 2" descr="Bonhams : Graham Sutherland O.M. (British, 1903-1980) Owl (A Bestiary And  Some Correspondences)">
            <a:extLst>
              <a:ext uri="{FF2B5EF4-FFF2-40B4-BE49-F238E27FC236}">
                <a16:creationId xmlns:a16="http://schemas.microsoft.com/office/drawing/2014/main" id="{908F4F58-5428-CD41-8754-CA98AC1DB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68" r="5649" b="1"/>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9B43094-C24E-0844-8DED-E2CBBC24382A}"/>
              </a:ext>
            </a:extLst>
          </p:cNvPr>
          <p:cNvSpPr>
            <a:spLocks noGrp="1"/>
          </p:cNvSpPr>
          <p:nvPr>
            <p:ph type="title"/>
          </p:nvPr>
        </p:nvSpPr>
        <p:spPr>
          <a:xfrm>
            <a:off x="4965192" y="642593"/>
            <a:ext cx="6280826" cy="1058191"/>
          </a:xfrm>
        </p:spPr>
        <p:txBody>
          <a:bodyPr>
            <a:noAutofit/>
          </a:bodyPr>
          <a:lstStyle/>
          <a:p>
            <a:pPr algn="ctr"/>
            <a:r>
              <a:rPr lang="en-GB" sz="2400" cap="small" dirty="0"/>
              <a:t>“the widow and the parrot”</a:t>
            </a:r>
            <a:r>
              <a:rPr lang="en-GB" sz="2400" dirty="0"/>
              <a:t> [1924]</a:t>
            </a:r>
          </a:p>
        </p:txBody>
      </p:sp>
      <p:sp>
        <p:nvSpPr>
          <p:cNvPr id="10256" name="Content Placeholder 10245">
            <a:extLst>
              <a:ext uri="{FF2B5EF4-FFF2-40B4-BE49-F238E27FC236}">
                <a16:creationId xmlns:a16="http://schemas.microsoft.com/office/drawing/2014/main" id="{A4164608-8850-4357-BC65-A03EE7FDADBA}"/>
              </a:ext>
            </a:extLst>
          </p:cNvPr>
          <p:cNvSpPr>
            <a:spLocks noGrp="1"/>
          </p:cNvSpPr>
          <p:nvPr>
            <p:ph idx="1"/>
          </p:nvPr>
        </p:nvSpPr>
        <p:spPr>
          <a:xfrm>
            <a:off x="4965192" y="1938528"/>
            <a:ext cx="6280826" cy="4096512"/>
          </a:xfrm>
        </p:spPr>
        <p:txBody>
          <a:bodyPr>
            <a:normAutofit fontScale="92500" lnSpcReduction="20000"/>
          </a:bodyPr>
          <a:lstStyle/>
          <a:p>
            <a:r>
              <a:rPr lang="en-GB" dirty="0"/>
              <a:t>Some fifty years ago Mrs Gage, an elderly widow, was sitting in her cottage in a village called Spilsby in Yorkshire. Although lame, and rather short sighted she was doing her best to mend a pair of clogs, for she had only a few shillings a week to live on.</a:t>
            </a:r>
            <a:r>
              <a:rPr lang="en-IT" dirty="0"/>
              <a:t>  […] </a:t>
            </a:r>
          </a:p>
          <a:p>
            <a:r>
              <a:rPr lang="en-GB" dirty="0"/>
              <a:t>The most important of these [preparations] was the care of her dog Shag during her absence, for in spite of her poverty she was devoted to animals, and often went short herself ﻿rather than stint her dog of his bone. </a:t>
            </a:r>
          </a:p>
          <a:p>
            <a:endParaRPr lang="en-GB" dirty="0"/>
          </a:p>
          <a:p>
            <a:r>
              <a:rPr lang="en-GB" dirty="0"/>
              <a:t>He [Mrs Gage’s brother] was always a cruel little boy when we were children,’ she went on. ‘He liked </a:t>
            </a:r>
            <a:r>
              <a:rPr lang="en-GB" b="1" dirty="0"/>
              <a:t>worrying the poor insects</a:t>
            </a:r>
            <a:r>
              <a:rPr lang="en-GB" dirty="0"/>
              <a:t>, and I’ve known him trim a hairy caterpillar with a pair of scissors before my very eyes. He was such a miserly varmint too. He used to hide his pocket money in a tree, and if anyone gave him a piece of iced cake for tea, he cut the sugar off and kept it for his supper. </a:t>
            </a:r>
            <a:endParaRPr lang="en-US" dirty="0"/>
          </a:p>
          <a:p>
            <a:r>
              <a:rPr lang="en-GB" dirty="0"/>
              <a:t>Has anybody saved the parrot?’ she cried. ‘Be thankful you’re not inside yourself, Madam,’ said the Rev James </a:t>
            </a:r>
            <a:r>
              <a:rPr lang="en-GB" dirty="0" err="1"/>
              <a:t>Hawkesford</a:t>
            </a:r>
            <a:r>
              <a:rPr lang="en-GB" dirty="0"/>
              <a:t>, the clergyman. ‘Do not </a:t>
            </a:r>
            <a:r>
              <a:rPr lang="en-GB" b="1" dirty="0"/>
              <a:t>worry</a:t>
            </a:r>
            <a:r>
              <a:rPr lang="en-GB" dirty="0"/>
              <a:t> for the </a:t>
            </a:r>
            <a:r>
              <a:rPr lang="en-GB" b="1" dirty="0"/>
              <a:t>dumb</a:t>
            </a:r>
            <a:r>
              <a:rPr lang="en-GB" dirty="0"/>
              <a:t> creatures. I make no doubt the parrot was mercifully suffocated on his perch.’ But Mrs Gage was determined to see for herself</a:t>
            </a:r>
            <a:r>
              <a:rPr lang="en-IT" dirty="0"/>
              <a:t>.</a:t>
            </a:r>
          </a:p>
          <a:p>
            <a:endParaRPr lang="en-IT" dirty="0"/>
          </a:p>
        </p:txBody>
      </p:sp>
    </p:spTree>
    <p:extLst>
      <p:ext uri="{BB962C8B-B14F-4D97-AF65-F5344CB8AC3E}">
        <p14:creationId xmlns:p14="http://schemas.microsoft.com/office/powerpoint/2010/main" val="312313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Bonhams : Graham Sutherland O.M. (British, 1903-1980) Owl (A Bestiary And  Some Correspondences)">
            <a:extLst>
              <a:ext uri="{FF2B5EF4-FFF2-40B4-BE49-F238E27FC236}">
                <a16:creationId xmlns:a16="http://schemas.microsoft.com/office/drawing/2014/main" id="{908F4F58-5428-CD41-8754-CA98AC1DB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02" r="2" b="111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43094-C24E-0844-8DED-E2CBBC24382A}"/>
              </a:ext>
            </a:extLst>
          </p:cNvPr>
          <p:cNvSpPr>
            <a:spLocks noGrp="1"/>
          </p:cNvSpPr>
          <p:nvPr>
            <p:ph type="title"/>
          </p:nvPr>
        </p:nvSpPr>
        <p:spPr>
          <a:xfrm>
            <a:off x="7064082" y="642594"/>
            <a:ext cx="4472921" cy="1371600"/>
          </a:xfrm>
        </p:spPr>
        <p:txBody>
          <a:bodyPr>
            <a:normAutofit/>
          </a:bodyPr>
          <a:lstStyle/>
          <a:p>
            <a:pPr algn="ctr"/>
            <a:r>
              <a:rPr lang="en-GB" sz="2000" cap="small" dirty="0"/>
              <a:t>“the widow and the parrot”</a:t>
            </a:r>
            <a:r>
              <a:rPr lang="en-GB" sz="2000" dirty="0"/>
              <a:t> [1924]</a:t>
            </a:r>
          </a:p>
        </p:txBody>
      </p:sp>
      <p:sp>
        <p:nvSpPr>
          <p:cNvPr id="10256" name="Content Placeholder 10245">
            <a:extLst>
              <a:ext uri="{FF2B5EF4-FFF2-40B4-BE49-F238E27FC236}">
                <a16:creationId xmlns:a16="http://schemas.microsoft.com/office/drawing/2014/main" id="{A4164608-8850-4357-BC65-A03EE7FDADBA}"/>
              </a:ext>
            </a:extLst>
          </p:cNvPr>
          <p:cNvSpPr>
            <a:spLocks noGrp="1"/>
          </p:cNvSpPr>
          <p:nvPr>
            <p:ph idx="1"/>
          </p:nvPr>
        </p:nvSpPr>
        <p:spPr>
          <a:xfrm>
            <a:off x="7064082" y="2103120"/>
            <a:ext cx="4472922" cy="3931920"/>
          </a:xfrm>
        </p:spPr>
        <p:txBody>
          <a:bodyPr>
            <a:normAutofit/>
          </a:bodyPr>
          <a:lstStyle/>
          <a:p>
            <a:pPr marL="0" indent="0">
              <a:lnSpc>
                <a:spcPct val="100000"/>
              </a:lnSpc>
              <a:buNone/>
            </a:pPr>
            <a:r>
              <a:rPr lang="en-GB" dirty="0"/>
              <a:t>It now only remains to be said that Mrs Gage got back to Spilsby in safety; took her black box to the Bank; and lived with James the parrot and her dog Shag in great comfort and happiness to a very great age. It was not till she lay on her death bed that she told the clergyman (the son of the Rev Samuel Tallboys) the whole story, adding that she was quite sure that the house had been burnt on purpose by the parrot James, who, being aware of her danger on the river bank, flew into the scullery, and upset the oil stove which was keeping some scraps warm for her dinner. By this act, he not only saved her from drowning, but brought to light the three thousand pounds, which could have been found in no other manner. </a:t>
            </a:r>
            <a:r>
              <a:rPr lang="en-GB" b="1" dirty="0"/>
              <a:t>Such, she said, is the reward of kindness to animals. </a:t>
            </a:r>
            <a:endParaRPr lang="en-IT" b="1" dirty="0"/>
          </a:p>
        </p:txBody>
      </p:sp>
    </p:spTree>
    <p:extLst>
      <p:ext uri="{BB962C8B-B14F-4D97-AF65-F5344CB8AC3E}">
        <p14:creationId xmlns:p14="http://schemas.microsoft.com/office/powerpoint/2010/main" val="373099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386" name="Picture 2" descr="Graham Sutherland | Zebra One Gallery">
            <a:extLst>
              <a:ext uri="{FF2B5EF4-FFF2-40B4-BE49-F238E27FC236}">
                <a16:creationId xmlns:a16="http://schemas.microsoft.com/office/drawing/2014/main" id="{C2310712-1B1D-5B4C-8255-C7286D7DF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3" r="17362"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282A07C-C873-9245-8E68-85890379790E}"/>
              </a:ext>
            </a:extLst>
          </p:cNvPr>
          <p:cNvSpPr>
            <a:spLocks noGrp="1"/>
          </p:cNvSpPr>
          <p:nvPr>
            <p:ph type="title"/>
          </p:nvPr>
        </p:nvSpPr>
        <p:spPr>
          <a:xfrm>
            <a:off x="4965192" y="642593"/>
            <a:ext cx="6280826" cy="1014757"/>
          </a:xfrm>
        </p:spPr>
        <p:txBody>
          <a:bodyPr>
            <a:normAutofit/>
          </a:bodyPr>
          <a:lstStyle/>
          <a:p>
            <a:pPr algn="ctr"/>
            <a:r>
              <a:rPr lang="en-GB" sz="3200" cap="small" dirty="0"/>
              <a:t>“nurse </a:t>
            </a:r>
            <a:r>
              <a:rPr lang="en-GB" sz="3200" cap="small" dirty="0" err="1"/>
              <a:t>lugton’s</a:t>
            </a:r>
            <a:r>
              <a:rPr lang="en-GB" sz="3200" cap="small" dirty="0"/>
              <a:t> curtain”</a:t>
            </a:r>
            <a:r>
              <a:rPr lang="en-GB" sz="3200" dirty="0"/>
              <a:t> [1924]</a:t>
            </a:r>
          </a:p>
        </p:txBody>
      </p:sp>
      <p:sp>
        <p:nvSpPr>
          <p:cNvPr id="16390" name="Content Placeholder 16389">
            <a:extLst>
              <a:ext uri="{FF2B5EF4-FFF2-40B4-BE49-F238E27FC236}">
                <a16:creationId xmlns:a16="http://schemas.microsoft.com/office/drawing/2014/main" id="{9CF57158-3D74-4437-9254-A42DF9B7E67A}"/>
              </a:ext>
            </a:extLst>
          </p:cNvPr>
          <p:cNvSpPr>
            <a:spLocks noGrp="1"/>
          </p:cNvSpPr>
          <p:nvPr>
            <p:ph idx="1"/>
          </p:nvPr>
        </p:nvSpPr>
        <p:spPr>
          <a:xfrm>
            <a:off x="4965192" y="2386584"/>
            <a:ext cx="6280826" cy="3648456"/>
          </a:xfrm>
        </p:spPr>
        <p:txBody>
          <a:bodyPr>
            <a:normAutofit lnSpcReduction="10000"/>
          </a:bodyPr>
          <a:lstStyle/>
          <a:p>
            <a:r>
              <a:rPr lang="en-GB" dirty="0"/>
              <a:t>Nurse </a:t>
            </a:r>
            <a:r>
              <a:rPr lang="en-GB" dirty="0" err="1"/>
              <a:t>Lugton</a:t>
            </a:r>
            <a:r>
              <a:rPr lang="en-GB" dirty="0"/>
              <a:t> was asleep. She had given one great snore. She had dropped her head; thrust her spectacles up her forehead; and there she sat by the fender with her finger sticking up and a thimble on it; and her needle full of cotton hanging down; and she was snoring, snoring; and on her knees, covering the whole of her apron, was a large piece of figured blue stuff. The animals with which it was covered did not move till Nurse </a:t>
            </a:r>
            <a:r>
              <a:rPr lang="en-GB" dirty="0" err="1"/>
              <a:t>Lugton</a:t>
            </a:r>
            <a:r>
              <a:rPr lang="en-GB" dirty="0"/>
              <a:t> snored for the fifth time. One, two, three, four, five—ah, the old woman was at last asleep. </a:t>
            </a:r>
          </a:p>
          <a:p>
            <a:r>
              <a:rPr lang="en-GB" dirty="0"/>
              <a:t>Even a little black beetle made her jump. But Nurse </a:t>
            </a:r>
            <a:r>
              <a:rPr lang="en-GB" dirty="0" err="1"/>
              <a:t>Lugton</a:t>
            </a:r>
            <a:r>
              <a:rPr lang="en-GB" dirty="0"/>
              <a:t> slept; Nurse </a:t>
            </a:r>
            <a:r>
              <a:rPr lang="en-GB" dirty="0" err="1"/>
              <a:t>Lugton</a:t>
            </a:r>
            <a:r>
              <a:rPr lang="en-GB" dirty="0"/>
              <a:t> saw nothing at all. The elephants drank; and the giraffes snipped off the leaves on the highest tulip trees; and the people who crossed the bridges threw bananas at them, and tossed pineapples up into the air, and beautiful golden rolls stuffed with quinces and rose leaves, for the monkeys loved them.</a:t>
            </a:r>
            <a:r>
              <a:rPr lang="en-IT" dirty="0"/>
              <a:t> </a:t>
            </a:r>
            <a:endParaRPr lang="en-US" dirty="0"/>
          </a:p>
        </p:txBody>
      </p:sp>
    </p:spTree>
    <p:extLst>
      <p:ext uri="{BB962C8B-B14F-4D97-AF65-F5344CB8AC3E}">
        <p14:creationId xmlns:p14="http://schemas.microsoft.com/office/powerpoint/2010/main" val="72713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386" name="Picture 2" descr="Graham Sutherland | Zebra One Gallery">
            <a:extLst>
              <a:ext uri="{FF2B5EF4-FFF2-40B4-BE49-F238E27FC236}">
                <a16:creationId xmlns:a16="http://schemas.microsoft.com/office/drawing/2014/main" id="{C2310712-1B1D-5B4C-8255-C7286D7DF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3" r="17362"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282A07C-C873-9245-8E68-85890379790E}"/>
              </a:ext>
            </a:extLst>
          </p:cNvPr>
          <p:cNvSpPr>
            <a:spLocks noGrp="1"/>
          </p:cNvSpPr>
          <p:nvPr>
            <p:ph type="title"/>
          </p:nvPr>
        </p:nvSpPr>
        <p:spPr>
          <a:xfrm>
            <a:off x="4965192" y="642593"/>
            <a:ext cx="6280826" cy="1014757"/>
          </a:xfrm>
        </p:spPr>
        <p:txBody>
          <a:bodyPr>
            <a:normAutofit/>
          </a:bodyPr>
          <a:lstStyle/>
          <a:p>
            <a:pPr algn="ctr"/>
            <a:r>
              <a:rPr lang="en-GB" sz="3200" cap="small" dirty="0"/>
              <a:t>“nurse </a:t>
            </a:r>
            <a:r>
              <a:rPr lang="en-GB" sz="3200" cap="small" dirty="0" err="1"/>
              <a:t>lugton’s</a:t>
            </a:r>
            <a:r>
              <a:rPr lang="en-GB" sz="3200" cap="small" dirty="0"/>
              <a:t> curtain”</a:t>
            </a:r>
            <a:r>
              <a:rPr lang="en-GB" sz="3200" dirty="0"/>
              <a:t> [1924]</a:t>
            </a:r>
          </a:p>
        </p:txBody>
      </p:sp>
      <p:sp>
        <p:nvSpPr>
          <p:cNvPr id="16390" name="Content Placeholder 16389">
            <a:extLst>
              <a:ext uri="{FF2B5EF4-FFF2-40B4-BE49-F238E27FC236}">
                <a16:creationId xmlns:a16="http://schemas.microsoft.com/office/drawing/2014/main" id="{9CF57158-3D74-4437-9254-A42DF9B7E67A}"/>
              </a:ext>
            </a:extLst>
          </p:cNvPr>
          <p:cNvSpPr>
            <a:spLocks noGrp="1"/>
          </p:cNvSpPr>
          <p:nvPr>
            <p:ph idx="1"/>
          </p:nvPr>
        </p:nvSpPr>
        <p:spPr>
          <a:xfrm>
            <a:off x="4965192" y="2386584"/>
            <a:ext cx="6280826" cy="3648456"/>
          </a:xfrm>
        </p:spPr>
        <p:txBody>
          <a:bodyPr>
            <a:normAutofit/>
          </a:bodyPr>
          <a:lstStyle/>
          <a:p>
            <a:r>
              <a:rPr lang="en-GB" dirty="0"/>
              <a:t>The old Queen came by in her palanquin; the general of the army passed; so did the Prime Minister; the Admiral, the Executioner; and great dignitaries on business in the town, which was a very beautiful place called </a:t>
            </a:r>
            <a:r>
              <a:rPr lang="en-GB" dirty="0" err="1"/>
              <a:t>Millamarchmantopolis</a:t>
            </a:r>
            <a:r>
              <a:rPr lang="en-GB" dirty="0"/>
              <a:t>. Nobody harmed the lovely beasts; many pitied them; for it was well known that even the smallest monkey was enchanted. For a great ogress had them in her toils, the people knew; and the great ogress was called </a:t>
            </a:r>
            <a:r>
              <a:rPr lang="en-GB" dirty="0" err="1"/>
              <a:t>Lugton</a:t>
            </a:r>
            <a:r>
              <a:rPr lang="en-GB" dirty="0"/>
              <a:t>. They could see her, from their windows, towering over them. She had a face like the side of a mountain with great precipices and avalanches, and chasms for her eyes and hair and nose and teeth. And every animal which strayed into her territories she froze alive, so that all day they stood stock still on her knee, but when she fell asleep, then they were released, and down they came in the evening to </a:t>
            </a:r>
            <a:r>
              <a:rPr lang="en-GB" dirty="0" err="1"/>
              <a:t>Millamarchmantopolis</a:t>
            </a:r>
            <a:r>
              <a:rPr lang="en-GB" dirty="0"/>
              <a:t> to drink. </a:t>
            </a:r>
            <a:endParaRPr lang="en-US" dirty="0"/>
          </a:p>
        </p:txBody>
      </p:sp>
    </p:spTree>
    <p:extLst>
      <p:ext uri="{BB962C8B-B14F-4D97-AF65-F5344CB8AC3E}">
        <p14:creationId xmlns:p14="http://schemas.microsoft.com/office/powerpoint/2010/main" val="117149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E87D-7DA4-8D46-B31D-CD9A3A59405F}"/>
              </a:ext>
            </a:extLst>
          </p:cNvPr>
          <p:cNvSpPr>
            <a:spLocks noGrp="1"/>
          </p:cNvSpPr>
          <p:nvPr>
            <p:ph type="title"/>
          </p:nvPr>
        </p:nvSpPr>
        <p:spPr>
          <a:xfrm>
            <a:off x="6579450" y="727627"/>
            <a:ext cx="4957553" cy="1645920"/>
          </a:xfrm>
        </p:spPr>
        <p:txBody>
          <a:bodyPr>
            <a:normAutofit/>
          </a:bodyPr>
          <a:lstStyle/>
          <a:p>
            <a:r>
              <a:rPr lang="en-GB" dirty="0"/>
              <a:t>MINOR DWELLINGS: modern short stories</a:t>
            </a:r>
          </a:p>
        </p:txBody>
      </p:sp>
      <p:sp>
        <p:nvSpPr>
          <p:cNvPr id="71" name="Rectangle 7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2050" name="Picture 2" descr="5. The Mouse', Graham Sutherland OM, 1978–9 | Tate">
            <a:extLst>
              <a:ext uri="{FF2B5EF4-FFF2-40B4-BE49-F238E27FC236}">
                <a16:creationId xmlns:a16="http://schemas.microsoft.com/office/drawing/2014/main" id="{F36A3CB0-E006-614D-B844-B6A60B4621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2905" y="1206900"/>
            <a:ext cx="3659139" cy="44623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FAFDB4-13D2-5746-99B3-7E43E4013232}"/>
              </a:ext>
            </a:extLst>
          </p:cNvPr>
          <p:cNvSpPr>
            <a:spLocks noGrp="1"/>
          </p:cNvSpPr>
          <p:nvPr>
            <p:ph idx="1"/>
          </p:nvPr>
        </p:nvSpPr>
        <p:spPr>
          <a:xfrm>
            <a:off x="6579450" y="2538919"/>
            <a:ext cx="4957554" cy="3496120"/>
          </a:xfrm>
        </p:spPr>
        <p:txBody>
          <a:bodyPr>
            <a:normAutofit fontScale="92500" lnSpcReduction="20000"/>
          </a:bodyPr>
          <a:lstStyle/>
          <a:p>
            <a:pPr marL="0" indent="0">
              <a:lnSpc>
                <a:spcPct val="100000"/>
              </a:lnSpc>
              <a:buNone/>
            </a:pPr>
            <a:r>
              <a:rPr lang="en-GB" sz="1700" dirty="0"/>
              <a:t>In discussions of the modern novel we have come to talk of it as the novel without a hero. In fact, the short story has never had a hero. What it has instead is a submerged population group—a bad phrase which I have had to use for want of a better. That submerged population changes its character from writer to writer, from generation to generation. It may be Gogol’s officials, Turgenev’s serfs, Maupassant’s prostitutes, Chekhov’s doctors and teachers, Sherwood Anderson’s provincials, always dreaming of escape.  </a:t>
            </a:r>
            <a:endParaRPr lang="en-IT" sz="1700" dirty="0"/>
          </a:p>
          <a:p>
            <a:pPr marL="0" indent="0">
              <a:lnSpc>
                <a:spcPct val="100000"/>
              </a:lnSpc>
              <a:buNone/>
            </a:pPr>
            <a:r>
              <a:rPr lang="en-GB" sz="1700" dirty="0"/>
              <a:t>[…]  Always in the short story there is this sense of outlawed figures wandering about the fringes of society, superimposed sometimes on symbolic figures whom they caricature and echo—Christ, Socrates, Moses.</a:t>
            </a:r>
          </a:p>
          <a:p>
            <a:pPr marL="0" lvl="0" indent="0">
              <a:lnSpc>
                <a:spcPct val="100000"/>
              </a:lnSpc>
              <a:buNone/>
            </a:pPr>
            <a:r>
              <a:rPr lang="en-GB" sz="1700" cap="small" dirty="0"/>
              <a:t>frank </a:t>
            </a:r>
            <a:r>
              <a:rPr lang="en-GB" sz="1700" cap="small" dirty="0" err="1"/>
              <a:t>o’connor</a:t>
            </a:r>
            <a:r>
              <a:rPr lang="en-GB" sz="1700" cap="small" dirty="0"/>
              <a:t> </a:t>
            </a:r>
            <a:r>
              <a:rPr lang="en-GB" sz="1700" dirty="0"/>
              <a:t>The Lonely Voice [1963]</a:t>
            </a:r>
          </a:p>
          <a:p>
            <a:pPr marL="0" lvl="0" indent="0">
              <a:lnSpc>
                <a:spcPct val="100000"/>
              </a:lnSpc>
              <a:buNone/>
            </a:pPr>
            <a:endParaRPr lang="en-IT" sz="1200" dirty="0"/>
          </a:p>
          <a:p>
            <a:pPr>
              <a:lnSpc>
                <a:spcPct val="100000"/>
              </a:lnSpc>
            </a:pPr>
            <a:endParaRPr lang="en-GB" sz="1200" dirty="0"/>
          </a:p>
        </p:txBody>
      </p:sp>
    </p:spTree>
    <p:extLst>
      <p:ext uri="{BB962C8B-B14F-4D97-AF65-F5344CB8AC3E}">
        <p14:creationId xmlns:p14="http://schemas.microsoft.com/office/powerpoint/2010/main" val="407636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sutherland, graham a bestiary and ||| prints ||| sotheby's l15304lot6qqd6en">
            <a:extLst>
              <a:ext uri="{FF2B5EF4-FFF2-40B4-BE49-F238E27FC236}">
                <a16:creationId xmlns:a16="http://schemas.microsoft.com/office/drawing/2014/main" id="{A61B34F9-8840-7B4D-988B-A2CBCC07EB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7" r="12470"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74">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510E87D-7DA4-8D46-B31D-CD9A3A59405F}"/>
              </a:ext>
            </a:extLst>
          </p:cNvPr>
          <p:cNvSpPr>
            <a:spLocks noGrp="1"/>
          </p:cNvSpPr>
          <p:nvPr>
            <p:ph type="title"/>
          </p:nvPr>
        </p:nvSpPr>
        <p:spPr>
          <a:xfrm>
            <a:off x="4965192" y="642593"/>
            <a:ext cx="6280826" cy="1209067"/>
          </a:xfrm>
        </p:spPr>
        <p:txBody>
          <a:bodyPr>
            <a:normAutofit/>
          </a:bodyPr>
          <a:lstStyle/>
          <a:p>
            <a:r>
              <a:rPr lang="en-GB" dirty="0"/>
              <a:t>MINOR DWELLINGS: </a:t>
            </a:r>
            <a:br>
              <a:rPr lang="en-GB" dirty="0"/>
            </a:br>
            <a:r>
              <a:rPr lang="en-GB" dirty="0"/>
              <a:t>modern short stories</a:t>
            </a:r>
          </a:p>
        </p:txBody>
      </p:sp>
      <p:sp>
        <p:nvSpPr>
          <p:cNvPr id="3" name="Content Placeholder 2">
            <a:extLst>
              <a:ext uri="{FF2B5EF4-FFF2-40B4-BE49-F238E27FC236}">
                <a16:creationId xmlns:a16="http://schemas.microsoft.com/office/drawing/2014/main" id="{63FAFDB4-13D2-5746-99B3-7E43E4013232}"/>
              </a:ext>
            </a:extLst>
          </p:cNvPr>
          <p:cNvSpPr>
            <a:spLocks noGrp="1"/>
          </p:cNvSpPr>
          <p:nvPr>
            <p:ph idx="1"/>
          </p:nvPr>
        </p:nvSpPr>
        <p:spPr>
          <a:xfrm>
            <a:off x="4965192" y="2089404"/>
            <a:ext cx="6280826" cy="3945636"/>
          </a:xfrm>
        </p:spPr>
        <p:txBody>
          <a:bodyPr>
            <a:normAutofit/>
          </a:bodyPr>
          <a:lstStyle/>
          <a:p>
            <a:pPr marL="0" indent="0">
              <a:buNone/>
            </a:pPr>
            <a:r>
              <a:rPr lang="en-GB" dirty="0"/>
              <a:t>Animality is thus a critical ‘unknown’ in many registers. It presents, I think, a unique theoretical and ethical challenge to literary critics and to students of literature and culture. Animality should be understood as a privileged site of alterity that probes the postmodern relation to otherness beyond the easy boundaries of human fraternity. Its foreignness to the canonical treatment of humanism is […] maintained through disavowal. Humanity’s identity formation through difference from the animal, predicated as it often is upon a humanist relation to language, is arguably the most intractable of humanist dogmas. […] Indeed, the structuring of humanist identity through the abjection of animality continues to elicit defensive and reactionary dismissals of the species problem for critical theory. What this threat reveals, of course, is the deeply unquestioned marginalization of the animal in Western philosophy.</a:t>
            </a:r>
            <a:endParaRPr lang="en-IT" dirty="0"/>
          </a:p>
          <a:p>
            <a:pPr marL="0" indent="0">
              <a:buNone/>
            </a:pPr>
            <a:r>
              <a:rPr lang="en-GB" cap="small" dirty="0"/>
              <a:t>c</a:t>
            </a:r>
            <a:r>
              <a:rPr lang="en-IT" cap="small" dirty="0"/>
              <a:t>arrie rohman</a:t>
            </a:r>
            <a:r>
              <a:rPr lang="en-IT" dirty="0"/>
              <a:t>, </a:t>
            </a:r>
            <a:r>
              <a:rPr lang="en-IT" i="1" dirty="0"/>
              <a:t>Stalking the Subject: </a:t>
            </a:r>
            <a:r>
              <a:rPr lang="en-GB" i="1" dirty="0"/>
              <a:t>Modernism and the Animal</a:t>
            </a:r>
            <a:r>
              <a:rPr lang="en-GB" dirty="0"/>
              <a:t> (2008) 20</a:t>
            </a:r>
            <a:r>
              <a:rPr lang="en-IT" dirty="0"/>
              <a:t> </a:t>
            </a:r>
            <a:endParaRPr lang="en-GB" dirty="0"/>
          </a:p>
        </p:txBody>
      </p:sp>
    </p:spTree>
    <p:extLst>
      <p:ext uri="{BB962C8B-B14F-4D97-AF65-F5344CB8AC3E}">
        <p14:creationId xmlns:p14="http://schemas.microsoft.com/office/powerpoint/2010/main" val="163226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098" name="Picture 2">
            <a:extLst>
              <a:ext uri="{FF2B5EF4-FFF2-40B4-BE49-F238E27FC236}">
                <a16:creationId xmlns:a16="http://schemas.microsoft.com/office/drawing/2014/main" id="{3C8F5A7F-462D-CE45-8DC5-A76E7225CF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256" y="1512284"/>
            <a:ext cx="4414438" cy="38515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C52138-6F84-5E41-81C5-398857343236}"/>
              </a:ext>
            </a:extLst>
          </p:cNvPr>
          <p:cNvSpPr>
            <a:spLocks noGrp="1"/>
          </p:cNvSpPr>
          <p:nvPr>
            <p:ph idx="1"/>
          </p:nvPr>
        </p:nvSpPr>
        <p:spPr>
          <a:xfrm>
            <a:off x="6416039" y="2314575"/>
            <a:ext cx="5120965" cy="3720464"/>
          </a:xfrm>
        </p:spPr>
        <p:txBody>
          <a:bodyPr>
            <a:normAutofit/>
          </a:bodyPr>
          <a:lstStyle/>
          <a:p>
            <a:pPr marL="0" indent="0">
              <a:buNone/>
            </a:pPr>
            <a:r>
              <a:rPr lang="en-GB" sz="1800" dirty="0"/>
              <a:t>To become animal is to participate in movement, to stake out the path of escape in all its positivity, to cross a thresh- old, to reach a continuum of intensities that are valuable only in themselves, to find a world of pure intensities where all forms come undone, as do all the significations, signifiers, and </a:t>
            </a:r>
            <a:r>
              <a:rPr lang="en-GB" sz="1800" dirty="0" err="1"/>
              <a:t>signifieds</a:t>
            </a:r>
            <a:r>
              <a:rPr lang="en-GB" sz="1800" dirty="0"/>
              <a:t>, to the benefit of an unformed matter of de- territorialized flux, of nonsignifying signs.</a:t>
            </a:r>
          </a:p>
          <a:p>
            <a:pPr marL="0" indent="0">
              <a:buNone/>
            </a:pPr>
            <a:r>
              <a:rPr lang="en-GB" sz="1800" cap="small" dirty="0"/>
              <a:t>G. Deleuze – F. </a:t>
            </a:r>
            <a:r>
              <a:rPr lang="en-GB" sz="1800" cap="small" dirty="0" err="1"/>
              <a:t>Guattari</a:t>
            </a:r>
            <a:r>
              <a:rPr lang="en-GB" sz="1800" dirty="0"/>
              <a:t>, </a:t>
            </a:r>
            <a:r>
              <a:rPr lang="en-GB" sz="1800" i="1" dirty="0"/>
              <a:t>Kafka: Toward a Minor Literature </a:t>
            </a:r>
            <a:r>
              <a:rPr lang="en-GB" sz="1800" dirty="0"/>
              <a:t>ed. by R. </a:t>
            </a:r>
            <a:r>
              <a:rPr lang="en-GB" sz="1800" dirty="0" err="1"/>
              <a:t>Bensmaïa</a:t>
            </a:r>
            <a:r>
              <a:rPr lang="en-GB" sz="1800" i="1" dirty="0"/>
              <a:t> </a:t>
            </a:r>
            <a:r>
              <a:rPr lang="en-GB" sz="1800" dirty="0"/>
              <a:t>(1996): 13</a:t>
            </a:r>
            <a:endParaRPr lang="en-IT" sz="1800" dirty="0"/>
          </a:p>
        </p:txBody>
      </p:sp>
      <p:sp>
        <p:nvSpPr>
          <p:cNvPr id="9" name="Title 1">
            <a:extLst>
              <a:ext uri="{FF2B5EF4-FFF2-40B4-BE49-F238E27FC236}">
                <a16:creationId xmlns:a16="http://schemas.microsoft.com/office/drawing/2014/main" id="{EC8D1100-FE9F-D34B-A9C0-2834952371AB}"/>
              </a:ext>
            </a:extLst>
          </p:cNvPr>
          <p:cNvSpPr txBox="1">
            <a:spLocks/>
          </p:cNvSpPr>
          <p:nvPr/>
        </p:nvSpPr>
        <p:spPr>
          <a:xfrm>
            <a:off x="6416039" y="799510"/>
            <a:ext cx="6280826" cy="12090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r>
              <a:rPr lang="en-GB" dirty="0"/>
              <a:t>MINOR DWELLINGS: </a:t>
            </a:r>
            <a:br>
              <a:rPr lang="en-GB" dirty="0"/>
            </a:br>
            <a:r>
              <a:rPr lang="en-GB" dirty="0"/>
              <a:t>modern short stories</a:t>
            </a:r>
          </a:p>
        </p:txBody>
      </p:sp>
    </p:spTree>
    <p:extLst>
      <p:ext uri="{BB962C8B-B14F-4D97-AF65-F5344CB8AC3E}">
        <p14:creationId xmlns:p14="http://schemas.microsoft.com/office/powerpoint/2010/main" val="383925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10E87D-7DA4-8D46-B31D-CD9A3A59405F}"/>
              </a:ext>
            </a:extLst>
          </p:cNvPr>
          <p:cNvSpPr>
            <a:spLocks noGrp="1"/>
          </p:cNvSpPr>
          <p:nvPr>
            <p:ph type="title"/>
          </p:nvPr>
        </p:nvSpPr>
        <p:spPr>
          <a:xfrm>
            <a:off x="868680" y="642593"/>
            <a:ext cx="6281928" cy="1744183"/>
          </a:xfrm>
        </p:spPr>
        <p:txBody>
          <a:bodyPr>
            <a:normAutofit/>
          </a:bodyPr>
          <a:lstStyle/>
          <a:p>
            <a:r>
              <a:rPr lang="en-GB" dirty="0"/>
              <a:t>A MATTER OF THE AGE: </a:t>
            </a:r>
            <a:br>
              <a:rPr lang="en-GB" dirty="0"/>
            </a:br>
            <a:r>
              <a:rPr lang="en-GB" dirty="0"/>
              <a:t>modern animals</a:t>
            </a:r>
          </a:p>
        </p:txBody>
      </p:sp>
      <p:sp>
        <p:nvSpPr>
          <p:cNvPr id="3" name="Content Placeholder 2">
            <a:extLst>
              <a:ext uri="{FF2B5EF4-FFF2-40B4-BE49-F238E27FC236}">
                <a16:creationId xmlns:a16="http://schemas.microsoft.com/office/drawing/2014/main" id="{63FAFDB4-13D2-5746-99B3-7E43E4013232}"/>
              </a:ext>
            </a:extLst>
          </p:cNvPr>
          <p:cNvSpPr>
            <a:spLocks noGrp="1"/>
          </p:cNvSpPr>
          <p:nvPr>
            <p:ph idx="1"/>
          </p:nvPr>
        </p:nvSpPr>
        <p:spPr>
          <a:xfrm>
            <a:off x="868680" y="2386584"/>
            <a:ext cx="6281928" cy="3648456"/>
          </a:xfrm>
        </p:spPr>
        <p:txBody>
          <a:bodyPr>
            <a:normAutofit/>
          </a:bodyPr>
          <a:lstStyle/>
          <a:p>
            <a:pPr marL="0" indent="0">
              <a:buNone/>
            </a:pPr>
            <a:r>
              <a:rPr lang="en-GB" sz="1800" dirty="0"/>
              <a:t>I took the English book out of my pocket, laid it on the counterpane in front of Kafka, and told him about my latest conversation with Bachrach. When I said that Garnett’s book [</a:t>
            </a:r>
            <a:r>
              <a:rPr lang="en-GB" sz="1800" i="1" dirty="0"/>
              <a:t>Lady Into Fox</a:t>
            </a:r>
            <a:r>
              <a:rPr lang="en-GB" sz="1800" dirty="0"/>
              <a:t>] imitated the method of The Metamorphosis, he gave a tired smile, and with a faint dissenting movement of his head said: ‘But no! He didn’t get that from me. It’s a matter of the age. We both copied from that. Animals are closer to us than human beings. That’s where our prison bars lie. We find relations with animals easier than with men</a:t>
            </a:r>
            <a:r>
              <a:rPr lang="en-IT" sz="1800" dirty="0"/>
              <a:t> </a:t>
            </a:r>
          </a:p>
          <a:p>
            <a:pPr marL="0" indent="0">
              <a:buNone/>
            </a:pPr>
            <a:r>
              <a:rPr lang="en-GB" sz="1800" cap="small" dirty="0"/>
              <a:t>Gustav  </a:t>
            </a:r>
            <a:r>
              <a:rPr lang="en-GB" sz="1800" cap="small" dirty="0" err="1"/>
              <a:t>Janouch</a:t>
            </a:r>
            <a:r>
              <a:rPr lang="en-GB" sz="1800" dirty="0"/>
              <a:t>,  </a:t>
            </a:r>
            <a:r>
              <a:rPr lang="en-GB" sz="1800" i="1" dirty="0"/>
              <a:t>Conversations with Franz Kafka, </a:t>
            </a:r>
            <a:r>
              <a:rPr lang="en-GB" sz="1800" dirty="0"/>
              <a:t>trans. by G. Rees (2012): 21-22</a:t>
            </a:r>
            <a:r>
              <a:rPr lang="en-IT" sz="1800" dirty="0"/>
              <a:t> .</a:t>
            </a:r>
            <a:endParaRPr lang="en-GB" sz="1800" dirty="0"/>
          </a:p>
        </p:txBody>
      </p:sp>
      <p:pic>
        <p:nvPicPr>
          <p:cNvPr id="6146" name="Picture 2">
            <a:extLst>
              <a:ext uri="{FF2B5EF4-FFF2-40B4-BE49-F238E27FC236}">
                <a16:creationId xmlns:a16="http://schemas.microsoft.com/office/drawing/2014/main" id="{9CB97675-C010-4F40-9BDC-A996EC229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08" r="11557"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9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08E89-3D13-624F-A0F1-77026079E7F3}"/>
              </a:ext>
            </a:extLst>
          </p:cNvPr>
          <p:cNvSpPr>
            <a:spLocks noGrp="1"/>
          </p:cNvSpPr>
          <p:nvPr>
            <p:ph type="title"/>
          </p:nvPr>
        </p:nvSpPr>
        <p:spPr>
          <a:xfrm>
            <a:off x="868680" y="642593"/>
            <a:ext cx="6281928" cy="1744183"/>
          </a:xfrm>
        </p:spPr>
        <p:txBody>
          <a:bodyPr>
            <a:normAutofit/>
          </a:bodyPr>
          <a:lstStyle/>
          <a:p>
            <a:r>
              <a:rPr lang="en-GB" dirty="0"/>
              <a:t>A MATTER OF THE AGE: </a:t>
            </a:r>
            <a:br>
              <a:rPr lang="en-GB" dirty="0"/>
            </a:br>
            <a:r>
              <a:rPr lang="en-GB" dirty="0"/>
              <a:t>modern animals</a:t>
            </a:r>
          </a:p>
        </p:txBody>
      </p:sp>
      <p:sp>
        <p:nvSpPr>
          <p:cNvPr id="3" name="Content Placeholder 2">
            <a:extLst>
              <a:ext uri="{FF2B5EF4-FFF2-40B4-BE49-F238E27FC236}">
                <a16:creationId xmlns:a16="http://schemas.microsoft.com/office/drawing/2014/main" id="{44796193-6AC4-B144-8384-4A47C4DAB817}"/>
              </a:ext>
            </a:extLst>
          </p:cNvPr>
          <p:cNvSpPr>
            <a:spLocks noGrp="1"/>
          </p:cNvSpPr>
          <p:nvPr>
            <p:ph idx="1"/>
          </p:nvPr>
        </p:nvSpPr>
        <p:spPr>
          <a:xfrm>
            <a:off x="868680" y="2386584"/>
            <a:ext cx="6281928" cy="3648456"/>
          </a:xfrm>
        </p:spPr>
        <p:txBody>
          <a:bodyPr>
            <a:normAutofit/>
          </a:bodyPr>
          <a:lstStyle/>
          <a:p>
            <a:pPr marL="0" indent="0">
              <a:buNone/>
            </a:pPr>
            <a:r>
              <a:rPr lang="en-GB" sz="2000" dirty="0"/>
              <a:t>Modernist writers like Kafka and Garnett often draw attention to this paradoxical process of writing and reading about animals by attending to the tensions between literal and figurative language in order to unsettle the binary designation of the human creatures who write (as subjects who matter) and those animal creatures who are merely written about (as objects to explore human matters). </a:t>
            </a:r>
          </a:p>
          <a:p>
            <a:pPr marL="0" indent="0">
              <a:buNone/>
            </a:pPr>
            <a:r>
              <a:rPr lang="en-GB" cap="small" dirty="0"/>
              <a:t>Derek Ryan,</a:t>
            </a:r>
            <a:r>
              <a:rPr lang="en-GB" dirty="0"/>
              <a:t> “Literature”, in </a:t>
            </a:r>
            <a:r>
              <a:rPr lang="en-GB" i="1" dirty="0"/>
              <a:t>The Edinburgh Companion to Animal Studies</a:t>
            </a:r>
            <a:r>
              <a:rPr lang="en-GB" dirty="0"/>
              <a:t>, ed. by</a:t>
            </a:r>
            <a:r>
              <a:rPr lang="en-GB" i="1" dirty="0"/>
              <a:t> </a:t>
            </a:r>
            <a:r>
              <a:rPr lang="en-GB" dirty="0"/>
              <a:t>L. Turner, U. </a:t>
            </a:r>
            <a:r>
              <a:rPr lang="en-GB" dirty="0" err="1"/>
              <a:t>Sellbach</a:t>
            </a:r>
            <a:r>
              <a:rPr lang="en-GB" dirty="0"/>
              <a:t>, R. </a:t>
            </a:r>
            <a:r>
              <a:rPr lang="en-GB" dirty="0" err="1"/>
              <a:t>Broglio</a:t>
            </a:r>
            <a:r>
              <a:rPr lang="en-GB" dirty="0"/>
              <a:t> (2018):  Kindle edition</a:t>
            </a:r>
            <a:r>
              <a:rPr lang="en-IT" sz="2000" dirty="0"/>
              <a:t> </a:t>
            </a:r>
            <a:endParaRPr lang="en-GB" sz="2000" dirty="0"/>
          </a:p>
        </p:txBody>
      </p:sp>
      <p:pic>
        <p:nvPicPr>
          <p:cNvPr id="7170" name="Picture 2">
            <a:extLst>
              <a:ext uri="{FF2B5EF4-FFF2-40B4-BE49-F238E27FC236}">
                <a16:creationId xmlns:a16="http://schemas.microsoft.com/office/drawing/2014/main" id="{1C102F73-C36F-4B45-BDDB-CBE41398EF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16242" y="1022261"/>
            <a:ext cx="3322121" cy="481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9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197" name="Rectangle 72">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sp>
      <p:pic>
        <p:nvPicPr>
          <p:cNvPr id="8194" name="Picture 2">
            <a:extLst>
              <a:ext uri="{FF2B5EF4-FFF2-40B4-BE49-F238E27FC236}">
                <a16:creationId xmlns:a16="http://schemas.microsoft.com/office/drawing/2014/main" id="{769DB94D-9FC0-2F40-8DBD-63D4754D45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671" b="2"/>
          <a:stretch/>
        </p:blipFill>
        <p:spPr bwMode="auto">
          <a:xfrm>
            <a:off x="582639" y="578707"/>
            <a:ext cx="7904136" cy="5733288"/>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74">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9" name="Rectangle 76">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12DE5-E3A8-084F-8FFC-B169BFF91539}"/>
              </a:ext>
            </a:extLst>
          </p:cNvPr>
          <p:cNvSpPr>
            <a:spLocks noGrp="1"/>
          </p:cNvSpPr>
          <p:nvPr>
            <p:ph type="title"/>
          </p:nvPr>
        </p:nvSpPr>
        <p:spPr>
          <a:xfrm>
            <a:off x="9321801" y="612843"/>
            <a:ext cx="2312480" cy="1170237"/>
          </a:xfrm>
        </p:spPr>
        <p:txBody>
          <a:bodyPr anchor="b">
            <a:normAutofit/>
          </a:bodyPr>
          <a:lstStyle/>
          <a:p>
            <a:r>
              <a:rPr lang="en-GB" sz="2600" dirty="0"/>
              <a:t>A MATTER OF THE AGE: </a:t>
            </a:r>
            <a:br>
              <a:rPr lang="en-GB" sz="2600" dirty="0"/>
            </a:br>
            <a:r>
              <a:rPr lang="en-GB" sz="2600" dirty="0"/>
              <a:t>modern animals</a:t>
            </a:r>
          </a:p>
        </p:txBody>
      </p:sp>
      <p:sp>
        <p:nvSpPr>
          <p:cNvPr id="3" name="Content Placeholder 2">
            <a:extLst>
              <a:ext uri="{FF2B5EF4-FFF2-40B4-BE49-F238E27FC236}">
                <a16:creationId xmlns:a16="http://schemas.microsoft.com/office/drawing/2014/main" id="{8C402740-8BB2-3E4E-B752-EC23EAFF0F5D}"/>
              </a:ext>
            </a:extLst>
          </p:cNvPr>
          <p:cNvSpPr>
            <a:spLocks noGrp="1"/>
          </p:cNvSpPr>
          <p:nvPr>
            <p:ph idx="1"/>
          </p:nvPr>
        </p:nvSpPr>
        <p:spPr>
          <a:xfrm>
            <a:off x="9184978" y="1993587"/>
            <a:ext cx="2589375" cy="4484062"/>
          </a:xfrm>
        </p:spPr>
        <p:txBody>
          <a:bodyPr>
            <a:normAutofit lnSpcReduction="10000"/>
          </a:bodyPr>
          <a:lstStyle/>
          <a:p>
            <a:pPr marL="0" indent="0">
              <a:lnSpc>
                <a:spcPct val="100000"/>
              </a:lnSpc>
              <a:buNone/>
            </a:pPr>
            <a:r>
              <a:rPr lang="en-GB" sz="1600" dirty="0">
                <a:solidFill>
                  <a:schemeClr val="tx1">
                    <a:lumMod val="85000"/>
                    <a:lumOff val="15000"/>
                  </a:schemeClr>
                </a:solidFill>
              </a:rPr>
              <a:t>[animals are] figural and cultural representation which provoke powerful questions about how humans imagine themselves with and over against other animals and they are also literary entities who cannot be explained fully with traditional literary critical methods, creatures for whom literary imaginings have consequences, and who have lives that are deeply imbricated with those of humans </a:t>
            </a:r>
          </a:p>
          <a:p>
            <a:pPr marL="0" indent="0">
              <a:lnSpc>
                <a:spcPct val="100000"/>
              </a:lnSpc>
              <a:buNone/>
            </a:pPr>
            <a:r>
              <a:rPr lang="en-GB" sz="1600" cap="small" dirty="0">
                <a:solidFill>
                  <a:schemeClr val="tx1">
                    <a:lumMod val="85000"/>
                    <a:lumOff val="15000"/>
                  </a:schemeClr>
                </a:solidFill>
              </a:rPr>
              <a:t>Catherine Parry</a:t>
            </a:r>
            <a:r>
              <a:rPr lang="en-GB" sz="1600" dirty="0">
                <a:solidFill>
                  <a:schemeClr val="tx1">
                    <a:lumMod val="85000"/>
                    <a:lumOff val="15000"/>
                  </a:schemeClr>
                </a:solidFill>
              </a:rPr>
              <a:t> </a:t>
            </a:r>
            <a:r>
              <a:rPr lang="en-GB" sz="1600" i="1" dirty="0">
                <a:solidFill>
                  <a:schemeClr val="tx1">
                    <a:lumMod val="85000"/>
                    <a:lumOff val="15000"/>
                  </a:schemeClr>
                </a:solidFill>
              </a:rPr>
              <a:t>Other Animals in Twenty-First-Century Fiction</a:t>
            </a:r>
            <a:r>
              <a:rPr lang="en-GB" sz="1600" dirty="0">
                <a:solidFill>
                  <a:schemeClr val="tx1">
                    <a:lumMod val="85000"/>
                    <a:lumOff val="15000"/>
                  </a:schemeClr>
                </a:solidFill>
              </a:rPr>
              <a:t> (2017): 2.</a:t>
            </a:r>
            <a:endParaRPr lang="en-IT" sz="1600" dirty="0">
              <a:solidFill>
                <a:schemeClr val="tx1">
                  <a:lumMod val="85000"/>
                  <a:lumOff val="15000"/>
                </a:schemeClr>
              </a:solidFill>
            </a:endParaRPr>
          </a:p>
        </p:txBody>
      </p:sp>
    </p:spTree>
    <p:extLst>
      <p:ext uri="{BB962C8B-B14F-4D97-AF65-F5344CB8AC3E}">
        <p14:creationId xmlns:p14="http://schemas.microsoft.com/office/powerpoint/2010/main" val="355485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45" name="Rectangle 144">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0D7F027-A549-4D46-8F6E-2FD7BAF905A5}"/>
              </a:ext>
            </a:extLst>
          </p:cNvPr>
          <p:cNvSpPr>
            <a:spLocks noGrp="1"/>
          </p:cNvSpPr>
          <p:nvPr>
            <p:ph type="ctrTitle"/>
          </p:nvPr>
        </p:nvSpPr>
        <p:spPr>
          <a:xfrm>
            <a:off x="1238970" y="1858926"/>
            <a:ext cx="2978281" cy="3135379"/>
          </a:xfrm>
        </p:spPr>
        <p:txBody>
          <a:bodyPr>
            <a:normAutofit/>
          </a:bodyPr>
          <a:lstStyle/>
          <a:p>
            <a:r>
              <a:rPr lang="en-GB" sz="3700" dirty="0">
                <a:solidFill>
                  <a:schemeClr val="bg1"/>
                </a:solidFill>
              </a:rPr>
              <a:t>“a cage went in search of a bird”:</a:t>
            </a:r>
            <a:br>
              <a:rPr lang="en-GB" sz="3700" dirty="0">
                <a:solidFill>
                  <a:schemeClr val="bg1"/>
                </a:solidFill>
              </a:rPr>
            </a:br>
            <a:r>
              <a:rPr lang="en-GB" sz="3700" dirty="0">
                <a:solidFill>
                  <a:schemeClr val="bg1"/>
                </a:solidFill>
              </a:rPr>
              <a:t>Katherine Mansfield</a:t>
            </a:r>
          </a:p>
        </p:txBody>
      </p:sp>
      <p:sp>
        <p:nvSpPr>
          <p:cNvPr id="147" name="Rectangle 146">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9" name="Straight Connector 148">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9218" name="Picture 2">
            <a:extLst>
              <a:ext uri="{FF2B5EF4-FFF2-40B4-BE49-F238E27FC236}">
                <a16:creationId xmlns:a16="http://schemas.microsoft.com/office/drawing/2014/main" id="{F43F18EC-C037-9D4D-B6FA-BA08C68DC1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1" b="9800"/>
          <a:stretch/>
        </p:blipFill>
        <p:spPr bwMode="auto">
          <a:xfrm>
            <a:off x="5346570" y="1683051"/>
            <a:ext cx="6202238" cy="348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197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DA8253-DC9A-4A41-AC74-C730CAEE6F21}"/>
              </a:ext>
            </a:extLst>
          </p:cNvPr>
          <p:cNvSpPr>
            <a:spLocks noGrp="1"/>
          </p:cNvSpPr>
          <p:nvPr>
            <p:ph type="title"/>
          </p:nvPr>
        </p:nvSpPr>
        <p:spPr/>
        <p:txBody>
          <a:bodyPr/>
          <a:lstStyle/>
          <a:p>
            <a:pPr algn="ctr"/>
            <a:r>
              <a:rPr lang="en-GB" dirty="0"/>
              <a:t>a gradual absorption </a:t>
            </a:r>
          </a:p>
        </p:txBody>
      </p:sp>
      <p:sp>
        <p:nvSpPr>
          <p:cNvPr id="5" name="Content Placeholder 4">
            <a:extLst>
              <a:ext uri="{FF2B5EF4-FFF2-40B4-BE49-F238E27FC236}">
                <a16:creationId xmlns:a16="http://schemas.microsoft.com/office/drawing/2014/main" id="{9A756753-AE09-884D-BDD5-A79BD5FB84D7}"/>
              </a:ext>
            </a:extLst>
          </p:cNvPr>
          <p:cNvSpPr>
            <a:spLocks noGrp="1"/>
          </p:cNvSpPr>
          <p:nvPr>
            <p:ph sz="half" idx="1"/>
          </p:nvPr>
        </p:nvSpPr>
        <p:spPr/>
        <p:txBody>
          <a:bodyPr>
            <a:normAutofit fontScale="92500" lnSpcReduction="10000"/>
          </a:bodyPr>
          <a:lstStyle/>
          <a:p>
            <a:pPr marL="0" indent="0">
              <a:buNone/>
            </a:pPr>
            <a:r>
              <a:rPr lang="en-GB" dirty="0"/>
              <a:t>I am becoming absorbed in animals, not to watch only but to know how to care for them &amp; to know </a:t>
            </a:r>
            <a:r>
              <a:rPr lang="en-GB" i="1" dirty="0"/>
              <a:t>about </a:t>
            </a:r>
            <a:r>
              <a:rPr lang="en-GB" dirty="0"/>
              <a:t>them. Why does one live so far away from these things?</a:t>
            </a:r>
            <a:endParaRPr lang="en-IT" dirty="0"/>
          </a:p>
          <a:p>
            <a:pPr marL="0" indent="0">
              <a:buNone/>
            </a:pPr>
            <a:r>
              <a:rPr lang="en-GB" dirty="0"/>
              <a:t>To Murry 19.11.1922</a:t>
            </a:r>
          </a:p>
        </p:txBody>
      </p:sp>
      <p:sp>
        <p:nvSpPr>
          <p:cNvPr id="6" name="Content Placeholder 5">
            <a:extLst>
              <a:ext uri="{FF2B5EF4-FFF2-40B4-BE49-F238E27FC236}">
                <a16:creationId xmlns:a16="http://schemas.microsoft.com/office/drawing/2014/main" id="{86B3FE7F-79D0-D54D-86E5-0F04CC1B30DE}"/>
              </a:ext>
            </a:extLst>
          </p:cNvPr>
          <p:cNvSpPr>
            <a:spLocks noGrp="1"/>
          </p:cNvSpPr>
          <p:nvPr>
            <p:ph sz="half" idx="2"/>
          </p:nvPr>
        </p:nvSpPr>
        <p:spPr/>
        <p:txBody>
          <a:bodyPr>
            <a:normAutofit fontScale="92500" lnSpcReduction="10000"/>
          </a:bodyPr>
          <a:lstStyle/>
          <a:p>
            <a:pPr marL="0" indent="0">
              <a:buNone/>
            </a:pPr>
            <a:r>
              <a:rPr lang="en-GB" dirty="0"/>
              <a:t>When I write about ducks I swear that I am a white duck with a round eye, floating in a pond fringed with yellow blobs and taking an occasional dart at the other duck with the round eye […] in fact the whole process of becoming the duck … is so thrilling that I can hardly breathe, only to think about it. For although that is as far as most people can get, it is really only the ‘prelude’. There follows moments when you are </a:t>
            </a:r>
            <a:r>
              <a:rPr lang="en-GB" i="1" dirty="0"/>
              <a:t>more </a:t>
            </a:r>
            <a:r>
              <a:rPr lang="en-GB" dirty="0"/>
              <a:t>duck, </a:t>
            </a:r>
            <a:r>
              <a:rPr lang="en-GB" i="1" dirty="0"/>
              <a:t>more </a:t>
            </a:r>
            <a:r>
              <a:rPr lang="en-GB" dirty="0"/>
              <a:t>apple or </a:t>
            </a:r>
            <a:r>
              <a:rPr lang="en-GB" i="1" dirty="0"/>
              <a:t>more </a:t>
            </a:r>
            <a:r>
              <a:rPr lang="en-GB" dirty="0"/>
              <a:t>Natasha than any of these objects could ever possibly be, and so you </a:t>
            </a:r>
            <a:r>
              <a:rPr lang="en-GB" i="1" dirty="0"/>
              <a:t>create </a:t>
            </a:r>
            <a:r>
              <a:rPr lang="en-GB" dirty="0"/>
              <a:t>them anew</a:t>
            </a:r>
          </a:p>
          <a:p>
            <a:pPr marL="0" indent="0">
              <a:buNone/>
            </a:pPr>
            <a:r>
              <a:rPr lang="en-GB" dirty="0"/>
              <a:t>To Dorothy Brett 11.10.1917</a:t>
            </a:r>
            <a:endParaRPr lang="en-IT" dirty="0"/>
          </a:p>
          <a:p>
            <a:endParaRPr lang="en-GB" dirty="0"/>
          </a:p>
        </p:txBody>
      </p:sp>
    </p:spTree>
    <p:extLst>
      <p:ext uri="{BB962C8B-B14F-4D97-AF65-F5344CB8AC3E}">
        <p14:creationId xmlns:p14="http://schemas.microsoft.com/office/powerpoint/2010/main" val="829829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RightStep">
      <a:dk1>
        <a:srgbClr val="000000"/>
      </a:dk1>
      <a:lt1>
        <a:srgbClr val="FFFFFF"/>
      </a:lt1>
      <a:dk2>
        <a:srgbClr val="413424"/>
      </a:dk2>
      <a:lt2>
        <a:srgbClr val="E2E7E8"/>
      </a:lt2>
      <a:accent1>
        <a:srgbClr val="C35B4D"/>
      </a:accent1>
      <a:accent2>
        <a:srgbClr val="B17B3B"/>
      </a:accent2>
      <a:accent3>
        <a:srgbClr val="ABA643"/>
      </a:accent3>
      <a:accent4>
        <a:srgbClr val="85B13B"/>
      </a:accent4>
      <a:accent5>
        <a:srgbClr val="5FB647"/>
      </a:accent5>
      <a:accent6>
        <a:srgbClr val="3BB153"/>
      </a:accent6>
      <a:hlink>
        <a:srgbClr val="348F9C"/>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{98AC9745-D1FB-D14D-8DB0-CE1FF675B883}tf10001061</Template>
  <TotalTime>1721</TotalTime>
  <Words>2901</Words>
  <Application>Microsoft Macintosh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Garamond</vt:lpstr>
      <vt:lpstr>Selawik Light</vt:lpstr>
      <vt:lpstr>Speak Pro</vt:lpstr>
      <vt:lpstr>SavonVTI</vt:lpstr>
      <vt:lpstr>Brief bestiaries: Animal encounters in the modernist short story    Seminario di anglistica e americanistica  Dissl </vt:lpstr>
      <vt:lpstr>MINOR DWELLINGS: modern short stories</vt:lpstr>
      <vt:lpstr>MINOR DWELLINGS:  modern short stories</vt:lpstr>
      <vt:lpstr>PowerPoint Presentation</vt:lpstr>
      <vt:lpstr>A MATTER OF THE AGE:  modern animals</vt:lpstr>
      <vt:lpstr>A MATTER OF THE AGE:  modern animals</vt:lpstr>
      <vt:lpstr>A MATTER OF THE AGE:  modern animals</vt:lpstr>
      <vt:lpstr>“a cage went in search of a bird”: Katherine Mansfield</vt:lpstr>
      <vt:lpstr>a gradual absorption </vt:lpstr>
      <vt:lpstr>“The Fly” [1922]</vt:lpstr>
      <vt:lpstr>“The Fly” [1922]</vt:lpstr>
      <vt:lpstr>“The Canary” [1922]</vt:lpstr>
      <vt:lpstr>“The Canary” [1922]</vt:lpstr>
      <vt:lpstr>“I write stories as birds sing”: virginia woolf</vt:lpstr>
      <vt:lpstr>becoming animal</vt:lpstr>
      <vt:lpstr>“the widow and the parrot” [1924]</vt:lpstr>
      <vt:lpstr>“the widow and the parrot” [1924]</vt:lpstr>
      <vt:lpstr>“nurse lugton’s curtain” [1924]</vt:lpstr>
      <vt:lpstr>“nurse lugton’s curtain” [1924]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bestiaries: Animal encounters in the modernist short story paolo bugliani </dc:title>
  <dc:creator>Paolo Bugliani</dc:creator>
  <cp:lastModifiedBy>Paolo Bugliani</cp:lastModifiedBy>
  <cp:revision>17</cp:revision>
  <dcterms:created xsi:type="dcterms:W3CDTF">2021-05-11T09:57:17Z</dcterms:created>
  <dcterms:modified xsi:type="dcterms:W3CDTF">2021-05-12T14:39:00Z</dcterms:modified>
</cp:coreProperties>
</file>