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65" r:id="rId3"/>
    <p:sldId id="258" r:id="rId4"/>
    <p:sldId id="266" r:id="rId5"/>
    <p:sldId id="260" r:id="rId6"/>
    <p:sldId id="261" r:id="rId7"/>
    <p:sldId id="262" r:id="rId8"/>
    <p:sldId id="267" r:id="rId9"/>
    <p:sldId id="264" r:id="rId10"/>
    <p:sldId id="263" r:id="rId11"/>
    <p:sldId id="268" r:id="rId12"/>
    <p:sldId id="274" r:id="rId13"/>
    <p:sldId id="270" r:id="rId14"/>
    <p:sldId id="269" r:id="rId15"/>
    <p:sldId id="271" r:id="rId16"/>
    <p:sldId id="273"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5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C63C0-AD6F-1249-8B7D-567284074C86}" type="datetimeFigureOut">
              <a:rPr lang="it-IT" smtClean="0"/>
              <a:t>14/11/21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579B5-CCA1-EC44-8075-66150B4176AD}" type="slidenum">
              <a:rPr lang="it-IT" smtClean="0"/>
              <a:t>‹N›</a:t>
            </a:fld>
            <a:endParaRPr lang="it-IT" dirty="0"/>
          </a:p>
        </p:txBody>
      </p:sp>
    </p:spTree>
    <p:extLst>
      <p:ext uri="{BB962C8B-B14F-4D97-AF65-F5344CB8AC3E}">
        <p14:creationId xmlns:p14="http://schemas.microsoft.com/office/powerpoint/2010/main" val="380628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Dal minuto 3.38 e poi dal 7.54</a:t>
            </a:r>
          </a:p>
        </p:txBody>
      </p:sp>
      <p:sp>
        <p:nvSpPr>
          <p:cNvPr id="4" name="Segnaposto numero diapositiva 3"/>
          <p:cNvSpPr>
            <a:spLocks noGrp="1"/>
          </p:cNvSpPr>
          <p:nvPr>
            <p:ph type="sldNum" sz="quarter" idx="5"/>
          </p:nvPr>
        </p:nvSpPr>
        <p:spPr/>
        <p:txBody>
          <a:bodyPr/>
          <a:lstStyle/>
          <a:p>
            <a:fld id="{FC8579B5-CCA1-EC44-8075-66150B4176AD}" type="slidenum">
              <a:rPr lang="it-IT" smtClean="0"/>
              <a:t>10</a:t>
            </a:fld>
            <a:endParaRPr lang="it-IT" dirty="0"/>
          </a:p>
        </p:txBody>
      </p:sp>
    </p:spTree>
    <p:extLst>
      <p:ext uri="{BB962C8B-B14F-4D97-AF65-F5344CB8AC3E}">
        <p14:creationId xmlns:p14="http://schemas.microsoft.com/office/powerpoint/2010/main" val="265574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testo russo in apertura e alla fine</a:t>
            </a:r>
          </a:p>
        </p:txBody>
      </p:sp>
      <p:sp>
        <p:nvSpPr>
          <p:cNvPr id="4" name="Segnaposto numero diapositiva 3"/>
          <p:cNvSpPr>
            <a:spLocks noGrp="1"/>
          </p:cNvSpPr>
          <p:nvPr>
            <p:ph type="sldNum" sz="quarter" idx="5"/>
          </p:nvPr>
        </p:nvSpPr>
        <p:spPr/>
        <p:txBody>
          <a:bodyPr/>
          <a:lstStyle/>
          <a:p>
            <a:fld id="{FC8579B5-CCA1-EC44-8075-66150B4176AD}" type="slidenum">
              <a:rPr lang="it-IT" smtClean="0"/>
              <a:t>15</a:t>
            </a:fld>
            <a:endParaRPr lang="it-IT" dirty="0"/>
          </a:p>
        </p:txBody>
      </p:sp>
    </p:spTree>
    <p:extLst>
      <p:ext uri="{BB962C8B-B14F-4D97-AF65-F5344CB8AC3E}">
        <p14:creationId xmlns:p14="http://schemas.microsoft.com/office/powerpoint/2010/main" val="341290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testo italiano solo alla fine</a:t>
            </a:r>
          </a:p>
        </p:txBody>
      </p:sp>
      <p:sp>
        <p:nvSpPr>
          <p:cNvPr id="4" name="Segnaposto numero diapositiva 3"/>
          <p:cNvSpPr>
            <a:spLocks noGrp="1"/>
          </p:cNvSpPr>
          <p:nvPr>
            <p:ph type="sldNum" sz="quarter" idx="5"/>
          </p:nvPr>
        </p:nvSpPr>
        <p:spPr/>
        <p:txBody>
          <a:bodyPr/>
          <a:lstStyle/>
          <a:p>
            <a:fld id="{FC8579B5-CCA1-EC44-8075-66150B4176AD}" type="slidenum">
              <a:rPr lang="it-IT" smtClean="0"/>
              <a:t>16</a:t>
            </a:fld>
            <a:endParaRPr lang="it-IT" dirty="0"/>
          </a:p>
        </p:txBody>
      </p:sp>
    </p:spTree>
    <p:extLst>
      <p:ext uri="{BB962C8B-B14F-4D97-AF65-F5344CB8AC3E}">
        <p14:creationId xmlns:p14="http://schemas.microsoft.com/office/powerpoint/2010/main" val="23787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65FC3-4F5E-CA4B-BB25-80DD055E947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51F5185-9509-0842-9990-3D95E7B34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F10F5A2-1B1D-C84F-9BDD-C222CDF5F1E6}"/>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1A2DAF45-32C6-C54A-BFD9-E7800C167E1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F2369C52-843B-FA42-A207-5DB2E2545082}"/>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211577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D14D87-616C-5940-80E1-53833751FE6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8B8560-419C-854A-9124-E5C138D1466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43D88A-D95A-BD43-AA05-16B9394708EE}"/>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13579E38-C079-0F4F-9042-019534E8CC5A}"/>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4429E4A7-271F-3D48-B491-15C61FC58D46}"/>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366253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084FC81-FA39-0A4B-AA92-31C5C301BBC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2D2CA3-DD73-C64A-A9C5-8D238AC6C80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6FCF15-9ED0-1044-B25C-1388A8AF0024}"/>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37DBAF44-F815-0E40-9520-D87FD8E7C069}"/>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4C8E5818-D327-1443-9F70-96016627CC4B}"/>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349574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71BC77-2F32-0444-A214-EBC6BE8B44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DD748B-57FB-664C-A650-09F9DE0671A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F97693-5621-2E44-8DD6-1AFA8566F546}"/>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CCB439FB-03F2-AB48-AAAD-5F4239664E8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7363C3F7-7B93-C54D-B2DB-BBC25874FDB2}"/>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347143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06FCAF-27ED-E44C-A987-64A509F7928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1A78DC0-08F1-804F-9476-008DEBF10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5BE3DE7-2EDE-2546-880E-04D98C1ED4A5}"/>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42D8F575-1EF6-2C44-803F-9057E2C116E1}"/>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EB6FB15E-8046-B542-89DE-236BFE8BBA08}"/>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216792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93F209-C807-7F4D-AC03-F47E7B7E979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8DB0BFF-26D3-0D42-BA83-977CF7461C7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E1F2CB5-8EF5-4741-BE8D-1A20F061CE0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8A02150-93CC-3C44-9F8D-34CB53FE98F5}"/>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6" name="Segnaposto piè di pagina 5">
            <a:extLst>
              <a:ext uri="{FF2B5EF4-FFF2-40B4-BE49-F238E27FC236}">
                <a16:creationId xmlns:a16="http://schemas.microsoft.com/office/drawing/2014/main" id="{CED65313-8A56-4B45-9770-0B6CD4155119}"/>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E386D99D-026B-0949-84F1-E4C6B3D0E798}"/>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419138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7BC2A0-171B-D14F-88A1-438FC1E003D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F263A36-CE38-184A-AAE6-0480EC230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1FF95D1-C5E4-384A-ACA2-1A927890BB9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EE5ADAE-BDC2-C343-A4FA-B0FBD0D61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278AFF4-FA74-2E4E-97DC-FFC8041F939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B854252-0980-2644-9A87-618033E8C845}"/>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8" name="Segnaposto piè di pagina 7">
            <a:extLst>
              <a:ext uri="{FF2B5EF4-FFF2-40B4-BE49-F238E27FC236}">
                <a16:creationId xmlns:a16="http://schemas.microsoft.com/office/drawing/2014/main" id="{1154E9FA-AE73-8247-A716-01ED309C317E}"/>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E91C7421-F6B4-B446-9749-C6EFFFAE8E14}"/>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150199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07DA47-9E76-844C-B010-BF0DAF5C9BC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952C137-0776-F347-9EC9-8E42DFD9C5D2}"/>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4" name="Segnaposto piè di pagina 3">
            <a:extLst>
              <a:ext uri="{FF2B5EF4-FFF2-40B4-BE49-F238E27FC236}">
                <a16:creationId xmlns:a16="http://schemas.microsoft.com/office/drawing/2014/main" id="{F3C2D878-2815-C341-89CF-E24A7580D3FF}"/>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4A2EF033-D2DA-B14E-B01A-775FB3F266A1}"/>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181930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B98120F-C664-0447-BD49-08DCB3972EBC}"/>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3" name="Segnaposto piè di pagina 2">
            <a:extLst>
              <a:ext uri="{FF2B5EF4-FFF2-40B4-BE49-F238E27FC236}">
                <a16:creationId xmlns:a16="http://schemas.microsoft.com/office/drawing/2014/main" id="{D387C3D7-CE68-B84E-9CC7-334506510519}"/>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EF859A3F-9B5A-E74D-A216-0CD85CF4A38B}"/>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99575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EEDB2-02AC-9148-80D1-43C2DEFEA61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EB7727-F567-2A45-A065-45E27FE36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594A216-CEAD-BB47-AA1F-1E21F858A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6EEF71-013B-7342-B61A-38B537087F21}"/>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6" name="Segnaposto piè di pagina 5">
            <a:extLst>
              <a:ext uri="{FF2B5EF4-FFF2-40B4-BE49-F238E27FC236}">
                <a16:creationId xmlns:a16="http://schemas.microsoft.com/office/drawing/2014/main" id="{7943D0A8-5DC0-024A-8F40-759570CD4D82}"/>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62086393-6FDF-7C4C-8C56-40B04FD5D810}"/>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7450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D39BA1-8D75-3343-A5D6-42BEA788C6F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4842736-3CA2-5D4A-B690-0188C4415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1B36EDA-D2E5-CE49-8F2C-42C2061B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51B839-61D0-1D4D-A372-0FB67A96BFD5}"/>
              </a:ext>
            </a:extLst>
          </p:cNvPr>
          <p:cNvSpPr>
            <a:spLocks noGrp="1"/>
          </p:cNvSpPr>
          <p:nvPr>
            <p:ph type="dt" sz="half" idx="10"/>
          </p:nvPr>
        </p:nvSpPr>
        <p:spPr/>
        <p:txBody>
          <a:bodyPr/>
          <a:lstStyle/>
          <a:p>
            <a:fld id="{89BDF8A4-4978-6648-889D-BBCBE2A18974}" type="datetimeFigureOut">
              <a:rPr lang="it-IT" smtClean="0"/>
              <a:t>14/11/21</a:t>
            </a:fld>
            <a:endParaRPr lang="it-IT" dirty="0"/>
          </a:p>
        </p:txBody>
      </p:sp>
      <p:sp>
        <p:nvSpPr>
          <p:cNvPr id="6" name="Segnaposto piè di pagina 5">
            <a:extLst>
              <a:ext uri="{FF2B5EF4-FFF2-40B4-BE49-F238E27FC236}">
                <a16:creationId xmlns:a16="http://schemas.microsoft.com/office/drawing/2014/main" id="{F8A87705-9BA6-2742-B99A-DAA16BA73461}"/>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36312C5B-474A-734F-9407-E3B05752B369}"/>
              </a:ext>
            </a:extLst>
          </p:cNvPr>
          <p:cNvSpPr>
            <a:spLocks noGrp="1"/>
          </p:cNvSpPr>
          <p:nvPr>
            <p:ph type="sldNum" sz="quarter" idx="12"/>
          </p:nvPr>
        </p:nvSpPr>
        <p:spPr/>
        <p:txBody>
          <a:bodyPr/>
          <a:lstStyle/>
          <a:p>
            <a:fld id="{D827C623-D410-9347-B30B-8A0A0CD0B6B6}" type="slidenum">
              <a:rPr lang="it-IT" smtClean="0"/>
              <a:t>‹N›</a:t>
            </a:fld>
            <a:endParaRPr lang="it-IT" dirty="0"/>
          </a:p>
        </p:txBody>
      </p:sp>
    </p:spTree>
    <p:extLst>
      <p:ext uri="{BB962C8B-B14F-4D97-AF65-F5344CB8AC3E}">
        <p14:creationId xmlns:p14="http://schemas.microsoft.com/office/powerpoint/2010/main" val="55066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288BF15-EF11-6346-A77F-92EE4A85F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62E3C0C-CC38-0C42-9119-9F53EA92A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58A55-B68A-4F48-A248-000055D90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DF8A4-4978-6648-889D-BBCBE2A18974}" type="datetimeFigureOut">
              <a:rPr lang="it-IT" smtClean="0"/>
              <a:t>14/11/21</a:t>
            </a:fld>
            <a:endParaRPr lang="it-IT" dirty="0"/>
          </a:p>
        </p:txBody>
      </p:sp>
      <p:sp>
        <p:nvSpPr>
          <p:cNvPr id="5" name="Segnaposto piè di pagina 4">
            <a:extLst>
              <a:ext uri="{FF2B5EF4-FFF2-40B4-BE49-F238E27FC236}">
                <a16:creationId xmlns:a16="http://schemas.microsoft.com/office/drawing/2014/main" id="{FC5D5CBD-6E8D-B94F-AFA4-7B2C205D6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18E8DF75-0768-8A41-8C74-9984B490C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C623-D410-9347-B30B-8A0A0CD0B6B6}" type="slidenum">
              <a:rPr lang="it-IT" smtClean="0"/>
              <a:t>‹N›</a:t>
            </a:fld>
            <a:endParaRPr lang="it-IT" dirty="0"/>
          </a:p>
        </p:txBody>
      </p:sp>
    </p:spTree>
    <p:extLst>
      <p:ext uri="{BB962C8B-B14F-4D97-AF65-F5344CB8AC3E}">
        <p14:creationId xmlns:p14="http://schemas.microsoft.com/office/powerpoint/2010/main" val="298066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ki/%D0%A0%D1%8F%D0%B7%D0%B0%D0%BD%D1%81%D0%BA%D0%B0%D1%8F_%D0%BE%D0%B1%D0%BB%D0%B0%D1%81%D1%82%D1%8C" TargetMode="External"/><Relationship Id="rId2" Type="http://schemas.openxmlformats.org/officeDocument/2006/relationships/hyperlink" Target="https://ru.wikipedia.org/wiki/%D0%98%D0%BB%D1%8C%D0%B8%D0%BD%D0%BA%D0%B0_(%D0%A0%D1%8F%D0%B7%D0%B0%D0%BD%D1%81%D0%BA%D0%B0%D1%8F_%D0%BE%D0%B1%D0%BB%D0%B0%D1%81%D1%82%D1%8C)"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0A6C8C6-B8E5-1D42-8ED4-9E8BE3DA0358}"/>
              </a:ext>
            </a:extLst>
          </p:cNvPr>
          <p:cNvSpPr>
            <a:spLocks noGrp="1"/>
          </p:cNvSpPr>
          <p:nvPr>
            <p:ph type="title"/>
          </p:nvPr>
        </p:nvSpPr>
        <p:spPr>
          <a:xfrm>
            <a:off x="1001684" y="170411"/>
            <a:ext cx="10178934" cy="1682841"/>
          </a:xfrm>
        </p:spPr>
        <p:txBody>
          <a:bodyPr vert="horz" lIns="91440" tIns="45720" rIns="91440" bIns="45720" rtlCol="0" anchor="b">
            <a:normAutofit fontScale="90000"/>
          </a:bodyPr>
          <a:lstStyle/>
          <a:p>
            <a:pPr algn="ct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4800" kern="1200" dirty="0" err="1">
                <a:solidFill>
                  <a:schemeClr val="tx1"/>
                </a:solidFill>
                <a:latin typeface="Times New Roman" panose="02020603050405020304" pitchFamily="18" charset="0"/>
                <a:cs typeface="Times New Roman" panose="02020603050405020304" pitchFamily="18" charset="0"/>
              </a:rPr>
              <a:t>Евгений</a:t>
            </a:r>
            <a:r>
              <a:rPr lang="en-US" sz="4800" kern="1200" dirty="0">
                <a:solidFill>
                  <a:schemeClr val="tx1"/>
                </a:solidFill>
                <a:latin typeface="Times New Roman" panose="02020603050405020304" pitchFamily="18" charset="0"/>
                <a:cs typeface="Times New Roman" panose="02020603050405020304" pitchFamily="18" charset="0"/>
              </a:rPr>
              <a:t> </a:t>
            </a:r>
            <a:r>
              <a:rPr lang="en-US" sz="4800" kern="1200" dirty="0" err="1">
                <a:solidFill>
                  <a:schemeClr val="tx1"/>
                </a:solidFill>
                <a:latin typeface="Times New Roman" panose="02020603050405020304" pitchFamily="18" charset="0"/>
                <a:cs typeface="Times New Roman" panose="02020603050405020304" pitchFamily="18" charset="0"/>
              </a:rPr>
              <a:t>Водолазкин</a:t>
            </a:r>
            <a:r>
              <a:rPr lang="en-US" sz="4800" kern="1200" dirty="0">
                <a:solidFill>
                  <a:schemeClr val="tx1"/>
                </a:solidFill>
                <a:latin typeface="Times New Roman" panose="02020603050405020304" pitchFamily="18" charset="0"/>
                <a:cs typeface="Times New Roman" panose="02020603050405020304" pitchFamily="18" charset="0"/>
              </a:rPr>
              <a:t> </a:t>
            </a:r>
            <a:br>
              <a:rPr lang="en-US" sz="2100" kern="1200" dirty="0">
                <a:solidFill>
                  <a:schemeClr val="tx1"/>
                </a:solidFill>
                <a:latin typeface="Times New Roman" panose="02020603050405020304" pitchFamily="18" charset="0"/>
                <a:cs typeface="Times New Roman" panose="02020603050405020304" pitchFamily="18" charset="0"/>
              </a:rPr>
            </a:br>
            <a:r>
              <a:rPr lang="en-US" u="sng" kern="1200" dirty="0">
                <a:solidFill>
                  <a:schemeClr val="tx1"/>
                </a:solidFill>
                <a:latin typeface="Times New Roman" panose="02020603050405020304" pitchFamily="18" charset="0"/>
                <a:cs typeface="Times New Roman" panose="02020603050405020304" pitchFamily="18" charset="0"/>
              </a:rPr>
              <a:t>Kiev 1964</a:t>
            </a:r>
          </a:p>
        </p:txBody>
      </p:sp>
      <p:pic>
        <p:nvPicPr>
          <p:cNvPr id="7" name="Segnaposto contenuto 6">
            <a:extLst>
              <a:ext uri="{FF2B5EF4-FFF2-40B4-BE49-F238E27FC236}">
                <a16:creationId xmlns:a16="http://schemas.microsoft.com/office/drawing/2014/main" id="{DBF480D2-9AFB-6849-A0CA-5D692C54EE29}"/>
              </a:ext>
            </a:extLst>
          </p:cNvPr>
          <p:cNvPicPr>
            <a:picLocks noGrp="1" noChangeAspect="1"/>
          </p:cNvPicPr>
          <p:nvPr>
            <p:ph idx="1"/>
          </p:nvPr>
        </p:nvPicPr>
        <p:blipFill rotWithShape="1">
          <a:blip r:embed="rId2"/>
          <a:srcRect r="3785" b="1"/>
          <a:stretch/>
        </p:blipFill>
        <p:spPr>
          <a:xfrm>
            <a:off x="198741" y="2410448"/>
            <a:ext cx="5803323" cy="3890357"/>
          </a:xfrm>
          <a:prstGeom prst="rect">
            <a:avLst/>
          </a:prstGeom>
        </p:spPr>
      </p:pic>
      <p:pic>
        <p:nvPicPr>
          <p:cNvPr id="9" name="Immagine 8">
            <a:extLst>
              <a:ext uri="{FF2B5EF4-FFF2-40B4-BE49-F238E27FC236}">
                <a16:creationId xmlns:a16="http://schemas.microsoft.com/office/drawing/2014/main" id="{5F6D33EE-FB03-7C47-B174-A3825E5F6F5C}"/>
              </a:ext>
            </a:extLst>
          </p:cNvPr>
          <p:cNvPicPr>
            <a:picLocks noChangeAspect="1"/>
          </p:cNvPicPr>
          <p:nvPr/>
        </p:nvPicPr>
        <p:blipFill rotWithShape="1">
          <a:blip r:embed="rId3"/>
          <a:srcRect l="428" r="3" b="3"/>
          <a:stretch/>
        </p:blipFill>
        <p:spPr>
          <a:xfrm>
            <a:off x="6189934" y="2410448"/>
            <a:ext cx="5803323" cy="3890357"/>
          </a:xfrm>
          <a:prstGeom prst="rect">
            <a:avLst/>
          </a:prstGeom>
        </p:spPr>
      </p:pic>
    </p:spTree>
    <p:extLst>
      <p:ext uri="{BB962C8B-B14F-4D97-AF65-F5344CB8AC3E}">
        <p14:creationId xmlns:p14="http://schemas.microsoft.com/office/powerpoint/2010/main" val="364484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83509D5-215F-594D-A2F4-B86C98C44D5F}"/>
              </a:ext>
            </a:extLst>
          </p:cNvPr>
          <p:cNvSpPr>
            <a:spLocks noGrp="1"/>
          </p:cNvSpPr>
          <p:nvPr>
            <p:ph type="title"/>
          </p:nvPr>
        </p:nvSpPr>
        <p:spPr>
          <a:xfrm>
            <a:off x="841247" y="474146"/>
            <a:ext cx="10515593" cy="1197864"/>
          </a:xfrm>
        </p:spPr>
        <p:txBody>
          <a:bodyPr>
            <a:normAutofit/>
          </a:bodyPr>
          <a:lstStyle/>
          <a:p>
            <a:r>
              <a:rPr lang="ru-RU" sz="4000" dirty="0">
                <a:latin typeface="Times New Roman" panose="02020603050405020304" pitchFamily="18" charset="0"/>
                <a:cs typeface="Times New Roman" panose="02020603050405020304" pitchFamily="18" charset="0"/>
              </a:rPr>
              <a:t>Соловецкий Лагер Особого назначения</a:t>
            </a:r>
            <a:r>
              <a:rPr lang="it-IT" sz="4000"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СЛОН</a:t>
            </a:r>
            <a:br>
              <a:rPr lang="it-IT" sz="4000" dirty="0">
                <a:latin typeface="Times New Roman" panose="02020603050405020304" pitchFamily="18" charset="0"/>
                <a:cs typeface="Times New Roman" panose="02020603050405020304" pitchFamily="18" charset="0"/>
              </a:rPr>
            </a:br>
            <a:r>
              <a:rPr lang="it-IT" sz="3700" dirty="0">
                <a:latin typeface="Times New Roman" panose="02020603050405020304" pitchFamily="18" charset="0"/>
                <a:cs typeface="Times New Roman" panose="02020603050405020304" pitchFamily="18" charset="0"/>
              </a:rPr>
              <a:t>https://www.youtube.com/watch?v=2rJ6pBhA3Ec</a:t>
            </a:r>
          </a:p>
        </p:txBody>
      </p:sp>
      <p:sp>
        <p:nvSpPr>
          <p:cNvPr id="12"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6EC56ED2-0340-9E4C-AD5F-87D0556A5904}"/>
              </a:ext>
            </a:extLst>
          </p:cNvPr>
          <p:cNvPicPr>
            <a:picLocks noChangeAspect="1"/>
          </p:cNvPicPr>
          <p:nvPr/>
        </p:nvPicPr>
        <p:blipFill rotWithShape="1">
          <a:blip r:embed="rId3"/>
          <a:srcRect l="4086" r="12846" b="2"/>
          <a:stretch/>
        </p:blipFill>
        <p:spPr>
          <a:xfrm>
            <a:off x="835153" y="2002117"/>
            <a:ext cx="6215794" cy="4171569"/>
          </a:xfrm>
          <a:prstGeom prst="rect">
            <a:avLst/>
          </a:prstGeom>
        </p:spPr>
      </p:pic>
      <p:sp>
        <p:nvSpPr>
          <p:cNvPr id="3" name="Segnaposto contenuto 2">
            <a:extLst>
              <a:ext uri="{FF2B5EF4-FFF2-40B4-BE49-F238E27FC236}">
                <a16:creationId xmlns:a16="http://schemas.microsoft.com/office/drawing/2014/main" id="{A6A845D4-02E3-2741-85D8-5E7945EBF32A}"/>
              </a:ext>
            </a:extLst>
          </p:cNvPr>
          <p:cNvSpPr>
            <a:spLocks noGrp="1"/>
          </p:cNvSpPr>
          <p:nvPr>
            <p:ph idx="1"/>
          </p:nvPr>
        </p:nvSpPr>
        <p:spPr>
          <a:xfrm>
            <a:off x="7533314" y="1999578"/>
            <a:ext cx="3823525" cy="4171568"/>
          </a:xfrm>
        </p:spPr>
        <p:txBody>
          <a:bodyPr anchor="ctr">
            <a:normAutofit/>
          </a:bodyPr>
          <a:lstStyle/>
          <a:p>
            <a:pPr marL="0" indent="0">
              <a:buNone/>
            </a:pPr>
            <a:r>
              <a:rPr lang="ru-RU" dirty="0">
                <a:latin typeface="Times New Roman" panose="02020603050405020304" pitchFamily="18" charset="0"/>
                <a:cs typeface="Times New Roman" panose="02020603050405020304" pitchFamily="18" charset="0"/>
              </a:rPr>
              <a:t>Лозунг в Соловецком лагере особого назначения, 1937 год</a:t>
            </a:r>
          </a:p>
          <a:p>
            <a:pPr marL="0" indent="0">
              <a:buNone/>
            </a:pPr>
            <a:endParaRPr lang="it-IT" sz="2000" dirty="0"/>
          </a:p>
        </p:txBody>
      </p:sp>
    </p:spTree>
    <p:extLst>
      <p:ext uri="{BB962C8B-B14F-4D97-AF65-F5344CB8AC3E}">
        <p14:creationId xmlns:p14="http://schemas.microsoft.com/office/powerpoint/2010/main" val="23358419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37E269F5-F042-834C-8BC6-656A5A959C3A}"/>
              </a:ext>
            </a:extLst>
          </p:cNvPr>
          <p:cNvPicPr>
            <a:picLocks noGrp="1" noChangeAspect="1"/>
          </p:cNvPicPr>
          <p:nvPr>
            <p:ph idx="1"/>
          </p:nvPr>
        </p:nvPicPr>
        <p:blipFill rotWithShape="1">
          <a:blip r:embed="rId2"/>
          <a:srcRect l="3592" r="4852"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B3E9F71-D9EE-C440-AF23-92B734D60DD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https://www.youtube.com/watch?v=BXo2_NtAYYc</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100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7D0AF-7D7E-5942-B50D-1E5FBED6FC93}"/>
              </a:ext>
            </a:extLst>
          </p:cNvPr>
          <p:cNvSpPr>
            <a:spLocks noGrp="1"/>
          </p:cNvSpPr>
          <p:nvPr>
            <p:ph type="title"/>
          </p:nvPr>
        </p:nvSpPr>
        <p:spPr/>
        <p:txBody>
          <a:bodyPr>
            <a:normAutofit/>
          </a:bodyPr>
          <a:lstStyle/>
          <a:p>
            <a:r>
              <a:rPr lang="ru-RU" sz="1800" dirty="0">
                <a:latin typeface="Times New Roman" panose="02020603050405020304" pitchFamily="18" charset="0"/>
                <a:cs typeface="Times New Roman" panose="02020603050405020304" pitchFamily="18" charset="0"/>
              </a:rPr>
              <a:t>Сузи Франк </a:t>
            </a:r>
            <a:r>
              <a:rPr lang="it-IT" sz="1800" dirty="0">
                <a:latin typeface="Times New Roman" panose="02020603050405020304" pitchFamily="18" charset="0"/>
                <a:cs typeface="Times New Roman" panose="02020603050405020304" pitchFamily="18" charset="0"/>
              </a:rPr>
              <a:t>, </a:t>
            </a:r>
            <a:r>
              <a:rPr lang="it-IT" sz="1800" i="1" dirty="0">
                <a:latin typeface="Times New Roman" panose="02020603050405020304" pitchFamily="18" charset="0"/>
                <a:cs typeface="Times New Roman" panose="02020603050405020304" pitchFamily="18" charset="0"/>
              </a:rPr>
              <a:t>THE SOLOVKI TEXT. PART 2 </a:t>
            </a:r>
            <a:r>
              <a:rPr lang="it-IT" sz="1800" dirty="0">
                <a:latin typeface="Times New Roman" panose="02020603050405020304" pitchFamily="18" charset="0"/>
                <a:cs typeface="Times New Roman" panose="02020603050405020304" pitchFamily="18" charset="0"/>
              </a:rPr>
              <a:t>«Imagologija i komparativistika – Imagology and Comparative Studies», 2017, 8, pp. 158–189. DOI: 10.17223/24099554/8/9 </a:t>
            </a:r>
            <a:br>
              <a:rPr lang="it-IT" sz="1800" dirty="0">
                <a:latin typeface="Times New Roman" panose="02020603050405020304" pitchFamily="18" charset="0"/>
                <a:cs typeface="Times New Roman" panose="02020603050405020304" pitchFamily="18" charset="0"/>
              </a:rPr>
            </a:br>
            <a:r>
              <a:rPr lang="it-IT" sz="1800" dirty="0">
                <a:latin typeface="Times New Roman" panose="02020603050405020304" pitchFamily="18" charset="0"/>
                <a:cs typeface="Times New Roman" panose="02020603050405020304" pitchFamily="18" charset="0"/>
              </a:rPr>
              <a:t>Susanne K. Frank, Humboldt University of Berlin (Berlin, Germany)</a:t>
            </a:r>
            <a:br>
              <a:rPr lang="it-IT" sz="1800" dirty="0">
                <a:latin typeface="Times New Roman" panose="02020603050405020304" pitchFamily="18" charset="0"/>
                <a:cs typeface="Times New Roman" panose="02020603050405020304" pitchFamily="18" charset="0"/>
              </a:rPr>
            </a:br>
            <a:endParaRPr lang="it-IT" sz="18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2B547F8C-E533-8349-83C7-25710495BB85}"/>
              </a:ext>
            </a:extLst>
          </p:cNvPr>
          <p:cNvSpPr>
            <a:spLocks noGrp="1"/>
          </p:cNvSpPr>
          <p:nvPr>
            <p:ph idx="1"/>
          </p:nvPr>
        </p:nvSpPr>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...«соловецкий текст» конституирован и создан нарративом борьбы, конфронтации добра и зла, которая разворачивается или в пространстве противостояния центра и периферийных Соловков как равновесного противника этого центра, или во внутреннем пространстве самих Соловков, однако в обоих пространствах исход этой борьбы столь же непредсказуем.</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il "testo delle Solovki" è costituito e creato dalla narrazione di una lotta, di un confronto tra il bene e il male, che si dispiega o nello spazio della contrapposizione tra il centro e le periferiche Solovki, come avversario di uguale forza del centro, o nello spazio interno delle stesse Solovki; tuttavia in entrambi gli spazi l'esito di questa lotta è ugualmente imprevedibile.</a:t>
            </a:r>
          </a:p>
        </p:txBody>
      </p:sp>
    </p:spTree>
    <p:extLst>
      <p:ext uri="{BB962C8B-B14F-4D97-AF65-F5344CB8AC3E}">
        <p14:creationId xmlns:p14="http://schemas.microsoft.com/office/powerpoint/2010/main" val="183228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0E187D8-9AAE-7941-B624-9DD51C8A6A10}"/>
              </a:ext>
            </a:extLst>
          </p:cNvPr>
          <p:cNvSpPr>
            <a:spLocks noGrp="1"/>
          </p:cNvSpPr>
          <p:nvPr>
            <p:ph type="title"/>
          </p:nvPr>
        </p:nvSpPr>
        <p:spPr>
          <a:xfrm>
            <a:off x="643467" y="681037"/>
            <a:ext cx="10905066" cy="275404"/>
          </a:xfrm>
        </p:spPr>
        <p:txBody>
          <a:bodyPr>
            <a:noAutofit/>
          </a:bodyPr>
          <a:lstStyle/>
          <a:p>
            <a:pPr algn="ctr"/>
            <a:r>
              <a:rPr lang="ru-RU" dirty="0">
                <a:latin typeface="Times New Roman" panose="02020603050405020304" pitchFamily="18" charset="0"/>
                <a:cs typeface="Times New Roman" panose="02020603050405020304" pitchFamily="18" charset="0"/>
              </a:rPr>
              <a:t>Прилепин </a:t>
            </a:r>
            <a:r>
              <a:rPr lang="ru-RU" i="1" dirty="0">
                <a:solidFill>
                  <a:srgbClr val="FFC000"/>
                </a:solidFill>
                <a:latin typeface="Times New Roman" panose="02020603050405020304" pitchFamily="18" charset="0"/>
                <a:cs typeface="Times New Roman" panose="02020603050405020304" pitchFamily="18" charset="0"/>
              </a:rPr>
              <a:t>Обитель</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B8A433B4-40DF-034F-9746-E9275A4AF875}"/>
              </a:ext>
            </a:extLst>
          </p:cNvPr>
          <p:cNvSpPr>
            <a:spLocks noGrp="1"/>
          </p:cNvSpPr>
          <p:nvPr>
            <p:ph idx="1"/>
          </p:nvPr>
        </p:nvSpPr>
        <p:spPr>
          <a:xfrm>
            <a:off x="643467" y="956441"/>
            <a:ext cx="10905066" cy="5538952"/>
          </a:xfrm>
        </p:spPr>
        <p:txBody>
          <a:bodyPr>
            <a:normAutofit fontScale="85000" lnSpcReduction="20000"/>
          </a:bodyPr>
          <a:lstStyle/>
          <a:p>
            <a:pPr marL="0" indent="0" algn="just">
              <a:lnSpc>
                <a:spcPct val="120000"/>
              </a:lnSpc>
              <a:buNone/>
            </a:pPr>
            <a:r>
              <a:rPr lang="it-IT" sz="2400" dirty="0">
                <a:latin typeface="Times New Roman" panose="02020603050405020304" pitchFamily="18" charset="0"/>
                <a:cs typeface="Times New Roman" panose="02020603050405020304" pitchFamily="18" charset="0"/>
              </a:rPr>
              <a:t>Che il bisnonno fosse stato tre anni nei campi di lavoro delle isole Solovki lo venni a sapere quando ero ancora bambino. Per me era come se fosse andato in Persia a fare razzie al tempo dello zar Aleksej il Mite, o avesse raggiunto Tmutarakan’ col principe Svjatoslav dal cranio rasato.</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Non se ne parlava molto, ma di tanto in tanto il bisnonno nominava Ejchmanis, o il comandante di plotone Krapin, oppure il poeta Afanas’ev.</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Per molto tempo ho pensato che Mstislav Burcev e Kučerava fossero commilitoni del bisnonno, e solo più tardi ho capito che erano tutti detenuti.</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Quando mi capitarono fra le mani le foto delle Solovki, incredibilmente riconobbi subito Ejchmanis, e Burcev, e Afanas’ev.</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Avevo preso a considerarli quasi come parenti stretti, anche se non sempre buoni.</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Ripensandoci adesso, capisco quanto è breve la distanza tra noi e la storia: la storia è qui accanto. Io ho conosciuto il bisnonno, e il bisnonno aveva visto con i suoi occhi santi e demoni.</a:t>
            </a:r>
          </a:p>
          <a:p>
            <a:pPr marL="0" indent="0" algn="just">
              <a:lnSpc>
                <a:spcPct val="120000"/>
              </a:lnSpc>
              <a:buNone/>
            </a:pPr>
            <a:r>
              <a:rPr lang="it-IT" sz="2400" dirty="0">
                <a:latin typeface="Times New Roman" panose="02020603050405020304" pitchFamily="18" charset="0"/>
                <a:cs typeface="Times New Roman" panose="02020603050405020304" pitchFamily="18" charset="0"/>
              </a:rPr>
              <a:t>Ejchmanis lui lo chiamava sempre Fëdor Ivanovič, si avvertiva che nutriva nei suoi confronti un sentimento di tormentoso rispetto. Cerco a volte di immaginare come abbiano ucciso quell’uomo bello e non stupido, l’ideatore dei campi di concentramento della Russia sovietica.</a:t>
            </a:r>
          </a:p>
          <a:p>
            <a:endParaRPr lang="it-IT"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3098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C941265-F456-F34B-BC26-83E0422405E1}"/>
              </a:ext>
            </a:extLst>
          </p:cNvPr>
          <p:cNvSpPr txBox="1"/>
          <p:nvPr/>
        </p:nvSpPr>
        <p:spPr>
          <a:xfrm>
            <a:off x="136635" y="178676"/>
            <a:ext cx="11918731" cy="646331"/>
          </a:xfrm>
          <a:prstGeom prst="rect">
            <a:avLst/>
          </a:prstGeom>
          <a:noFill/>
        </p:spPr>
        <p:txBody>
          <a:bodyPr wrap="square" rtlCol="0">
            <a:spAutoFit/>
          </a:bodyPr>
          <a:lstStyle/>
          <a:p>
            <a:r>
              <a:rPr lang="ru-RU" dirty="0"/>
              <a:t> </a:t>
            </a:r>
            <a:endParaRPr lang="it-IT" dirty="0"/>
          </a:p>
          <a:p>
            <a:endParaRPr lang="it-IT" dirty="0"/>
          </a:p>
        </p:txBody>
      </p:sp>
      <p:sp>
        <p:nvSpPr>
          <p:cNvPr id="7" name="CasellaDiTesto 6">
            <a:extLst>
              <a:ext uri="{FF2B5EF4-FFF2-40B4-BE49-F238E27FC236}">
                <a16:creationId xmlns:a16="http://schemas.microsoft.com/office/drawing/2014/main" id="{A3B31C25-FC93-2343-BB6C-E8ACF9033C76}"/>
              </a:ext>
            </a:extLst>
          </p:cNvPr>
          <p:cNvSpPr txBox="1"/>
          <p:nvPr/>
        </p:nvSpPr>
        <p:spPr>
          <a:xfrm>
            <a:off x="283780" y="283779"/>
            <a:ext cx="11634952" cy="5909310"/>
          </a:xfrm>
          <a:prstGeom prst="rect">
            <a:avLst/>
          </a:prstGeom>
          <a:noFill/>
        </p:spPr>
        <p:txBody>
          <a:bodyPr wrap="square" rtlCol="0">
            <a:spAutoFit/>
          </a:bodyPr>
          <a:lstStyle/>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it-IT" sz="2000" dirty="0">
                <a:latin typeface="Times New Roman" panose="02020603050405020304" pitchFamily="18" charset="0"/>
                <a:cs typeface="Times New Roman" panose="02020603050405020304" pitchFamily="18" charset="0"/>
              </a:rPr>
              <a:t>Alcune delle storie del bisnonno il nonno le raccontava a modo suo, mio padre in una versione diversa, e il mio padrino in una terza maniera ancora. La nonna, invece, della vita del bisnonno alle Solovki parlava sempre con grande pena e in un’ottica femminile, a volte quasi in aperto contrasto col punto di vista degli uomini.</a:t>
            </a:r>
          </a:p>
          <a:p>
            <a:r>
              <a:rPr lang="it-IT" sz="2000" dirty="0">
                <a:latin typeface="Times New Roman" panose="02020603050405020304" pitchFamily="18" charset="0"/>
                <a:cs typeface="Times New Roman" panose="02020603050405020304" pitchFamily="18" charset="0"/>
              </a:rPr>
              <a:t>Tuttavia il quadro generale a poco a poco aveva cominciato a ricomporsi.</a:t>
            </a:r>
          </a:p>
          <a:p>
            <a:r>
              <a:rPr lang="it-IT" sz="2000" dirty="0">
                <a:latin typeface="Times New Roman" panose="02020603050405020304" pitchFamily="18" charset="0"/>
                <a:cs typeface="Times New Roman" panose="02020603050405020304" pitchFamily="18" charset="0"/>
              </a:rPr>
              <a:t>Di Galja e Artëm mio padre mi aveva raccontato quando avevo quindici anni: era cominciata proprio allora l’epoca delle rivelazioni e della folle autoflagellazione. Mio padre aveva accennato a grandi linee a questa vicenda, che già allora mi aveva colpito in maniera straordinaria.</a:t>
            </a:r>
          </a:p>
          <a:p>
            <a:r>
              <a:rPr lang="it-IT" sz="2000" dirty="0">
                <a:latin typeface="Times New Roman" panose="02020603050405020304" pitchFamily="18" charset="0"/>
                <a:cs typeface="Times New Roman" panose="02020603050405020304" pitchFamily="18" charset="0"/>
              </a:rPr>
              <a:t>Anche la nonna la conosceva.</a:t>
            </a:r>
          </a:p>
          <a:p>
            <a:r>
              <a:rPr lang="it-IT" sz="2000" dirty="0">
                <a:latin typeface="Times New Roman" panose="02020603050405020304" pitchFamily="18" charset="0"/>
                <a:cs typeface="Times New Roman" panose="02020603050405020304" pitchFamily="18" charset="0"/>
              </a:rPr>
              <a:t>Non riesco proprio a immaginare come e quando il bisnonno abbia confidato tutto questo a mio padre: di solito era uno di poche parole. Eppure, gliel’ha raccontato.</a:t>
            </a:r>
          </a:p>
          <a:p>
            <a:r>
              <a:rPr lang="it-IT" sz="2000" dirty="0">
                <a:latin typeface="Times New Roman" panose="02020603050405020304" pitchFamily="18" charset="0"/>
                <a:cs typeface="Times New Roman" panose="02020603050405020304" pitchFamily="18" charset="0"/>
              </a:rPr>
              <a:t>In seguito, riunificando tutti i racconti in un unico quadro e confrontandoli con ciò che doveva essere accaduto realmente, almeno in base ai resoconti conservati negli archivi, alle relazioni di servizio e ai rapporti, ho notato che nella mente del bisnonno alcuni avvenimenti si erano fusi insieme, e accadevano uno di seguito all’altro fatti che invece erano successi a distanza di un intero anno, e a volte anche di tre.</a:t>
            </a:r>
          </a:p>
          <a:p>
            <a:r>
              <a:rPr lang="it-IT" sz="2000" dirty="0">
                <a:latin typeface="Times New Roman" panose="02020603050405020304" pitchFamily="18" charset="0"/>
                <a:cs typeface="Times New Roman" panose="02020603050405020304" pitchFamily="18" charset="0"/>
              </a:rPr>
              <a:t>D’altronde cos’è la verità, se non ciò che si ricorda?</a:t>
            </a:r>
          </a:p>
          <a:p>
            <a:r>
              <a:rPr lang="it-IT" sz="2000" dirty="0">
                <a:latin typeface="Times New Roman" panose="02020603050405020304" pitchFamily="18" charset="0"/>
                <a:cs typeface="Times New Roman" panose="02020603050405020304" pitchFamily="18" charset="0"/>
              </a:rPr>
              <a:t>La verità è ciò che si ricorda.</a:t>
            </a:r>
          </a:p>
          <a:p>
            <a:endParaRPr lang="it-IT" dirty="0"/>
          </a:p>
        </p:txBody>
      </p:sp>
    </p:spTree>
    <p:extLst>
      <p:ext uri="{BB962C8B-B14F-4D97-AF65-F5344CB8AC3E}">
        <p14:creationId xmlns:p14="http://schemas.microsoft.com/office/powerpoint/2010/main" val="231538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0E187D8-9AAE-7941-B624-9DD51C8A6A10}"/>
              </a:ext>
            </a:extLst>
          </p:cNvPr>
          <p:cNvSpPr>
            <a:spLocks noGrp="1"/>
          </p:cNvSpPr>
          <p:nvPr>
            <p:ph type="title"/>
          </p:nvPr>
        </p:nvSpPr>
        <p:spPr>
          <a:xfrm>
            <a:off x="643467" y="681037"/>
            <a:ext cx="10905066" cy="275404"/>
          </a:xfrm>
        </p:spPr>
        <p:txBody>
          <a:bodyPr>
            <a:noAutofit/>
          </a:bodyPr>
          <a:lstStyle/>
          <a:p>
            <a:pPr algn="ctr"/>
            <a:r>
              <a:rPr lang="ru-RU" dirty="0">
                <a:latin typeface="Times New Roman" panose="02020603050405020304" pitchFamily="18" charset="0"/>
                <a:cs typeface="Times New Roman" panose="02020603050405020304" pitchFamily="18" charset="0"/>
              </a:rPr>
              <a:t>Водолазкин </a:t>
            </a:r>
            <a:r>
              <a:rPr lang="ru-RU" i="1" dirty="0">
                <a:solidFill>
                  <a:srgbClr val="FFC000"/>
                </a:solidFill>
                <a:latin typeface="Times New Roman" panose="02020603050405020304" pitchFamily="18" charset="0"/>
                <a:cs typeface="Times New Roman" panose="02020603050405020304" pitchFamily="18" charset="0"/>
              </a:rPr>
              <a:t>Авиатор</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B8A433B4-40DF-034F-9746-E9275A4AF875}"/>
              </a:ext>
            </a:extLst>
          </p:cNvPr>
          <p:cNvSpPr>
            <a:spLocks noGrp="1"/>
          </p:cNvSpPr>
          <p:nvPr>
            <p:ph idx="1"/>
          </p:nvPr>
        </p:nvSpPr>
        <p:spPr>
          <a:xfrm>
            <a:off x="643467" y="956441"/>
            <a:ext cx="10905066" cy="5538952"/>
          </a:xfrm>
        </p:spPr>
        <p:txBody>
          <a:bodyPr>
            <a:normAutofit fontScale="92500" lnSpcReduction="10000"/>
          </a:bodyPr>
          <a:lstStyle/>
          <a:p>
            <a:pPr marL="0" indent="0">
              <a:buNone/>
            </a:pPr>
            <a:r>
              <a:rPr lang="ru-RU" dirty="0">
                <a:latin typeface="Times New Roman" panose="02020603050405020304" pitchFamily="18" charset="0"/>
                <a:cs typeface="Times New Roman" panose="02020603050405020304" pitchFamily="18" charset="0"/>
              </a:rPr>
              <a:t>Моей дочери</a:t>
            </a:r>
            <a:endParaRPr lang="it-IT"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Что вы всё пишете?</a:t>
            </a:r>
            <a:endParaRPr lang="it-IT"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Описываю предметы, ощущения. Людей. Я теперь каждый день пишу, надеясь спасти их от забвения.</a:t>
            </a:r>
            <a:endParaRPr lang="it-IT"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Мир Божий слишком велик, чтобы рассчитывать здесь на успех.</a:t>
            </a:r>
            <a:endParaRPr lang="it-IT"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Знаете, если каждый опишет свою, пусть небольшую, частицу этого мира… Хотя почему, собственно, небольшую? Всегда ведь найдется тот, чей обзор достаточно широк.</a:t>
            </a:r>
            <a:endParaRPr lang="it-IT"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Например?</a:t>
            </a:r>
            <a:endParaRPr lang="it-IT"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Например, авиатор.</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ru-RU" i="1" dirty="0">
                <a:latin typeface="Times New Roman" panose="02020603050405020304" pitchFamily="18" charset="0"/>
                <a:cs typeface="Times New Roman" panose="02020603050405020304" pitchFamily="18" charset="0"/>
              </a:rPr>
              <a:t>Разговор в самолете</a:t>
            </a:r>
            <a:endParaRPr lang="it-IT" i="1" dirty="0">
              <a:latin typeface="Times New Roman" panose="02020603050405020304" pitchFamily="18" charset="0"/>
              <a:cs typeface="Times New Roman" panose="02020603050405020304" pitchFamily="18" charset="0"/>
            </a:endParaRPr>
          </a:p>
          <a:p>
            <a:endParaRPr lang="it-IT"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3538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C941265-F456-F34B-BC26-83E0422405E1}"/>
              </a:ext>
            </a:extLst>
          </p:cNvPr>
          <p:cNvSpPr txBox="1"/>
          <p:nvPr/>
        </p:nvSpPr>
        <p:spPr>
          <a:xfrm>
            <a:off x="136635" y="178676"/>
            <a:ext cx="11918731" cy="646331"/>
          </a:xfrm>
          <a:prstGeom prst="rect">
            <a:avLst/>
          </a:prstGeom>
          <a:noFill/>
        </p:spPr>
        <p:txBody>
          <a:bodyPr wrap="square" rtlCol="0">
            <a:spAutoFit/>
          </a:bodyPr>
          <a:lstStyle/>
          <a:p>
            <a:r>
              <a:rPr lang="ru-RU" dirty="0"/>
              <a:t> </a:t>
            </a:r>
            <a:endParaRPr lang="it-IT" dirty="0"/>
          </a:p>
          <a:p>
            <a:endParaRPr lang="it-IT" dirty="0"/>
          </a:p>
        </p:txBody>
      </p:sp>
      <p:sp>
        <p:nvSpPr>
          <p:cNvPr id="7" name="CasellaDiTesto 6">
            <a:extLst>
              <a:ext uri="{FF2B5EF4-FFF2-40B4-BE49-F238E27FC236}">
                <a16:creationId xmlns:a16="http://schemas.microsoft.com/office/drawing/2014/main" id="{A3B31C25-FC93-2343-BB6C-E8ACF9033C76}"/>
              </a:ext>
            </a:extLst>
          </p:cNvPr>
          <p:cNvSpPr txBox="1"/>
          <p:nvPr/>
        </p:nvSpPr>
        <p:spPr>
          <a:xfrm>
            <a:off x="283780" y="283779"/>
            <a:ext cx="11666482" cy="4247317"/>
          </a:xfrm>
          <a:prstGeom prst="rect">
            <a:avLst/>
          </a:prstGeom>
          <a:noFill/>
        </p:spPr>
        <p:txBody>
          <a:bodyPr wrap="square" rtlCol="0">
            <a:spAutoFit/>
          </a:bodyPr>
          <a:lstStyle/>
          <a:p>
            <a:pPr lvl="0"/>
            <a:r>
              <a:rPr lang="it-IT" sz="2800" dirty="0">
                <a:latin typeface="Times New Roman" panose="02020603050405020304" pitchFamily="18" charset="0"/>
                <a:cs typeface="Times New Roman" panose="02020603050405020304" pitchFamily="18" charset="0"/>
              </a:rPr>
              <a:t>Cos'è che continua a scrivere?</a:t>
            </a:r>
          </a:p>
          <a:p>
            <a:pPr lvl="0"/>
            <a:r>
              <a:rPr lang="it-IT" sz="2800" dirty="0">
                <a:latin typeface="Times New Roman" panose="02020603050405020304" pitchFamily="18" charset="0"/>
                <a:cs typeface="Times New Roman" panose="02020603050405020304" pitchFamily="18" charset="0"/>
              </a:rPr>
              <a:t>Descrivo oggetti, sensazioni. Persone. Adesso scrivo ogni giorno, sperando di salvare tutto questo dall'oblio.</a:t>
            </a:r>
          </a:p>
          <a:p>
            <a:pPr lvl="0"/>
            <a:r>
              <a:rPr lang="it-IT" sz="2800" dirty="0">
                <a:latin typeface="Times New Roman" panose="02020603050405020304" pitchFamily="18" charset="0"/>
                <a:cs typeface="Times New Roman" panose="02020603050405020304" pitchFamily="18" charset="0"/>
              </a:rPr>
              <a:t>Il mondo di Dio è troppo grande per sperare di riuscirci.</a:t>
            </a:r>
          </a:p>
          <a:p>
            <a:pPr lvl="0"/>
            <a:r>
              <a:rPr lang="it-IT" sz="2800" dirty="0">
                <a:latin typeface="Times New Roman" panose="02020603050405020304" pitchFamily="18" charset="0"/>
                <a:cs typeface="Times New Roman" panose="02020603050405020304" pitchFamily="18" charset="0"/>
              </a:rPr>
              <a:t>Lo sa se ognuno scrivesse la sua parte, per quanto piccola, di questo mondo… anche se, perché piccola, poi? Si troverà sempre chi gode di una visuale sufficientemente ampia.</a:t>
            </a:r>
          </a:p>
          <a:p>
            <a:pPr lvl="0"/>
            <a:r>
              <a:rPr lang="it-IT" sz="2800" dirty="0">
                <a:latin typeface="Times New Roman" panose="02020603050405020304" pitchFamily="18" charset="0"/>
                <a:cs typeface="Times New Roman" panose="02020603050405020304" pitchFamily="18" charset="0"/>
              </a:rPr>
              <a:t>Per esempio? </a:t>
            </a:r>
          </a:p>
          <a:p>
            <a:pPr lvl="0"/>
            <a:r>
              <a:rPr lang="it-IT" sz="2800" dirty="0">
                <a:latin typeface="Times New Roman" panose="02020603050405020304" pitchFamily="18" charset="0"/>
                <a:cs typeface="Times New Roman" panose="02020603050405020304" pitchFamily="18" charset="0"/>
              </a:rPr>
              <a:t>Un aviatore, per esempio.</a:t>
            </a:r>
          </a:p>
          <a:p>
            <a:endParaRPr lang="it-IT" dirty="0"/>
          </a:p>
        </p:txBody>
      </p:sp>
    </p:spTree>
    <p:extLst>
      <p:ext uri="{BB962C8B-B14F-4D97-AF65-F5344CB8AC3E}">
        <p14:creationId xmlns:p14="http://schemas.microsoft.com/office/powerpoint/2010/main" val="115263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C941265-F456-F34B-BC26-83E0422405E1}"/>
              </a:ext>
            </a:extLst>
          </p:cNvPr>
          <p:cNvSpPr txBox="1"/>
          <p:nvPr/>
        </p:nvSpPr>
        <p:spPr>
          <a:xfrm>
            <a:off x="136635" y="178676"/>
            <a:ext cx="11918731" cy="646331"/>
          </a:xfrm>
          <a:prstGeom prst="rect">
            <a:avLst/>
          </a:prstGeom>
          <a:noFill/>
        </p:spPr>
        <p:txBody>
          <a:bodyPr wrap="square" rtlCol="0">
            <a:spAutoFit/>
          </a:bodyPr>
          <a:lstStyle/>
          <a:p>
            <a:r>
              <a:rPr lang="ru-RU" dirty="0"/>
              <a:t> </a:t>
            </a:r>
            <a:endParaRPr lang="it-IT" dirty="0"/>
          </a:p>
          <a:p>
            <a:endParaRPr lang="it-IT" dirty="0"/>
          </a:p>
        </p:txBody>
      </p:sp>
      <p:sp>
        <p:nvSpPr>
          <p:cNvPr id="7" name="CasellaDiTesto 6">
            <a:extLst>
              <a:ext uri="{FF2B5EF4-FFF2-40B4-BE49-F238E27FC236}">
                <a16:creationId xmlns:a16="http://schemas.microsoft.com/office/drawing/2014/main" id="{A3B31C25-FC93-2343-BB6C-E8ACF9033C76}"/>
              </a:ext>
            </a:extLst>
          </p:cNvPr>
          <p:cNvSpPr txBox="1"/>
          <p:nvPr/>
        </p:nvSpPr>
        <p:spPr>
          <a:xfrm>
            <a:off x="283780" y="283779"/>
            <a:ext cx="11666482" cy="6524863"/>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La testa. Mi gira. Sono steso in un letto.</a:t>
            </a:r>
          </a:p>
          <a:p>
            <a:r>
              <a:rPr lang="it-IT" sz="1600" dirty="0">
                <a:latin typeface="Times New Roman" panose="02020603050405020304" pitchFamily="18" charset="0"/>
                <a:cs typeface="Times New Roman" panose="02020603050405020304" pitchFamily="18" charset="0"/>
              </a:rPr>
              <a:t>Dove mi trovo?</a:t>
            </a:r>
          </a:p>
          <a:p>
            <a:r>
              <a:rPr lang="it-IT" sz="1600" dirty="0">
                <a:latin typeface="Times New Roman" panose="02020603050405020304" pitchFamily="18" charset="0"/>
                <a:cs typeface="Times New Roman" panose="02020603050405020304" pitchFamily="18" charset="0"/>
              </a:rPr>
              <a:t>Dei passi.</a:t>
            </a:r>
          </a:p>
          <a:p>
            <a:r>
              <a:rPr lang="it-IT" sz="1600" dirty="0">
                <a:latin typeface="Times New Roman" panose="02020603050405020304" pitchFamily="18" charset="0"/>
                <a:cs typeface="Times New Roman" panose="02020603050405020304" pitchFamily="18" charset="0"/>
              </a:rPr>
              <a:t>È entrato uno sconosciuto con un camice bianco. Si è fermato, si è messo una mano sulle labbra, mi ha guardato e intanto nel vano della porta passavano le teste di altra gente. L’ho guardato anch’io, diciamo senza farmi vedere. Da sotto le ciglia, chiuse ma non proprio strette. Si è accorto che tremavano.</a:t>
            </a:r>
          </a:p>
          <a:p>
            <a:r>
              <a:rPr lang="it-IT" sz="1600" dirty="0">
                <a:latin typeface="Times New Roman" panose="02020603050405020304" pitchFamily="18" charset="0"/>
                <a:cs typeface="Times New Roman" panose="02020603050405020304" pitchFamily="18" charset="0"/>
              </a:rPr>
              <a:t>- È sveglio?</a:t>
            </a:r>
          </a:p>
          <a:p>
            <a:r>
              <a:rPr lang="it-IT" sz="1600" dirty="0">
                <a:latin typeface="Times New Roman" panose="02020603050405020304" pitchFamily="18" charset="0"/>
                <a:cs typeface="Times New Roman" panose="02020603050405020304" pitchFamily="18" charset="0"/>
              </a:rPr>
              <a:t>Ho aperto gli occhi. Lo sconosciuto si è avvicinato al letto e ha allungato una mano.</a:t>
            </a:r>
          </a:p>
          <a:p>
            <a:r>
              <a:rPr lang="it-IT" sz="1600" dirty="0">
                <a:latin typeface="Times New Roman" panose="02020603050405020304" pitchFamily="18" charset="0"/>
                <a:cs typeface="Times New Roman" panose="02020603050405020304" pitchFamily="18" charset="0"/>
              </a:rPr>
              <a:t>- Geiger. Il suo medico.</a:t>
            </a:r>
          </a:p>
          <a:p>
            <a:r>
              <a:rPr lang="it-IT" sz="1600" dirty="0">
                <a:latin typeface="Times New Roman" panose="02020603050405020304" pitchFamily="18" charset="0"/>
                <a:cs typeface="Times New Roman" panose="02020603050405020304" pitchFamily="18" charset="0"/>
              </a:rPr>
              <a:t>Da sotto la coperta ho tirato fuori la destra e ho sentito la stretta cauta della sua. Come si toccano le cose quando hai paura di romperle. Mi ha squadrato per un attimo e la porta si è chiusa sbattendo. Senza lasciarmi la mano, Geiger si è chinato su di me:</a:t>
            </a:r>
          </a:p>
          <a:p>
            <a:r>
              <a:rPr lang="it-IT" sz="1600" dirty="0">
                <a:latin typeface="Times New Roman" panose="02020603050405020304" pitchFamily="18" charset="0"/>
                <a:cs typeface="Times New Roman" panose="02020603050405020304" pitchFamily="18" charset="0"/>
              </a:rPr>
              <a:t>- E lei? Innokentij Petrovič Platonov, giusto?</a:t>
            </a:r>
          </a:p>
          <a:p>
            <a:r>
              <a:rPr lang="it-IT" sz="1600" dirty="0">
                <a:latin typeface="Times New Roman" panose="02020603050405020304" pitchFamily="18" charset="0"/>
                <a:cs typeface="Times New Roman" panose="02020603050405020304" pitchFamily="18" charset="0"/>
              </a:rPr>
              <a:t>Non ho potuto confermarglielo. Se lo dice lui, vuol dire che ne avrà motivo. Innokentij Petrovič… Senza dire una parola ho nascosto di nuovo la mano sotto la coperta.</a:t>
            </a:r>
          </a:p>
          <a:p>
            <a:r>
              <a:rPr lang="it-IT" sz="1600" dirty="0">
                <a:latin typeface="Times New Roman" panose="02020603050405020304" pitchFamily="18" charset="0"/>
                <a:cs typeface="Times New Roman" panose="02020603050405020304" pitchFamily="18" charset="0"/>
              </a:rPr>
              <a:t>- Non ricorda nulla? - mi ha chiesto Geiger.</a:t>
            </a:r>
          </a:p>
          <a:p>
            <a:r>
              <a:rPr lang="it-IT" sz="1600" dirty="0">
                <a:latin typeface="Times New Roman" panose="02020603050405020304" pitchFamily="18" charset="0"/>
                <a:cs typeface="Times New Roman" panose="02020603050405020304" pitchFamily="18" charset="0"/>
              </a:rPr>
              <a:t>Ho fatto di no con la testa. Innokentij Petrovič. Rispettabile. Magari un po’ letterario.</a:t>
            </a:r>
          </a:p>
          <a:p>
            <a:r>
              <a:rPr lang="it-IT" sz="1600" dirty="0">
                <a:latin typeface="Times New Roman" panose="02020603050405020304" pitchFamily="18" charset="0"/>
                <a:cs typeface="Times New Roman" panose="02020603050405020304" pitchFamily="18" charset="0"/>
              </a:rPr>
              <a:t>- Si ricorda quando mi sono avvicinato al letto adesso? Come ho detto di chiamarmi?</a:t>
            </a:r>
          </a:p>
          <a:p>
            <a:r>
              <a:rPr lang="it-IT" sz="1600" dirty="0">
                <a:latin typeface="Times New Roman" panose="02020603050405020304" pitchFamily="18" charset="0"/>
                <a:cs typeface="Times New Roman" panose="02020603050405020304" pitchFamily="18" charset="0"/>
              </a:rPr>
              <a:t>Perché fa così con me? O sono proprio messo male? Dopo una pausa squittisco un “mi ricordo”.</a:t>
            </a:r>
          </a:p>
          <a:p>
            <a:r>
              <a:rPr lang="it-IT" sz="1600" dirty="0">
                <a:latin typeface="Times New Roman" panose="02020603050405020304" pitchFamily="18" charset="0"/>
                <a:cs typeface="Times New Roman" panose="02020603050405020304" pitchFamily="18" charset="0"/>
              </a:rPr>
              <a:t>- E prima?</a:t>
            </a:r>
          </a:p>
          <a:p>
            <a:r>
              <a:rPr lang="it-IT" sz="1600" dirty="0">
                <a:latin typeface="Times New Roman" panose="02020603050405020304" pitchFamily="18" charset="0"/>
                <a:cs typeface="Times New Roman" panose="02020603050405020304" pitchFamily="18" charset="0"/>
              </a:rPr>
              <a:t>Ho sentito le lacrime soffocarmi. Sono scoppiate e ho cominciato a piangere a dirotto. Geiger ha preso una salvietta dal comodino accanto al letto e mi ha asciugato il viso.</a:t>
            </a:r>
          </a:p>
          <a:p>
            <a:r>
              <a:rPr lang="it-IT" sz="1600" dirty="0">
                <a:latin typeface="Times New Roman" panose="02020603050405020304" pitchFamily="18" charset="0"/>
                <a:cs typeface="Times New Roman" panose="02020603050405020304" pitchFamily="18" charset="0"/>
              </a:rPr>
              <a:t>- Ma no, Innokentij Petrovič. Al mondo sono così pochi i fatti di cui vale la pena ricordarsi e lei si affligge?</a:t>
            </a:r>
          </a:p>
          <a:p>
            <a:r>
              <a:rPr lang="it-IT" sz="1600" dirty="0">
                <a:latin typeface="Times New Roman" panose="02020603050405020304" pitchFamily="18" charset="0"/>
                <a:cs typeface="Times New Roman" panose="02020603050405020304" pitchFamily="18" charset="0"/>
              </a:rPr>
              <a:t>- Mi tornerà la memoria?</a:t>
            </a:r>
          </a:p>
          <a:p>
            <a:r>
              <a:rPr lang="it-IT" sz="1600" dirty="0">
                <a:latin typeface="Times New Roman" panose="02020603050405020304" pitchFamily="18" charset="0"/>
                <a:cs typeface="Times New Roman" panose="02020603050405020304" pitchFamily="18" charset="0"/>
              </a:rPr>
              <a:t>- Me lo auguro proprio. Il suo caso non permette di dire niente con certezza. - Mi ha messo un termometro. - Vede, adesso lei ricorda già un po’ di più, qui è importante il suo sforzo. È necessario che ricordi ogni cosa da solo.</a:t>
            </a:r>
          </a:p>
          <a:p>
            <a:endParaRPr lang="it-IT" dirty="0"/>
          </a:p>
        </p:txBody>
      </p:sp>
    </p:spTree>
    <p:extLst>
      <p:ext uri="{BB962C8B-B14F-4D97-AF65-F5344CB8AC3E}">
        <p14:creationId xmlns:p14="http://schemas.microsoft.com/office/powerpoint/2010/main" val="237452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C4FB45-6DD5-1C4D-AEAB-5DA608DAE30D}"/>
              </a:ext>
            </a:extLst>
          </p:cNvPr>
          <p:cNvSpPr>
            <a:spLocks noGrp="1"/>
          </p:cNvSpPr>
          <p:nvPr>
            <p:ph type="title"/>
          </p:nvPr>
        </p:nvSpPr>
        <p:spPr>
          <a:xfrm>
            <a:off x="9569004" y="399245"/>
            <a:ext cx="2622996" cy="6093629"/>
          </a:xfrm>
        </p:spPr>
        <p:txBody>
          <a:bodyPr>
            <a:normAutofit/>
          </a:bodyPr>
          <a:lstStyle/>
          <a:p>
            <a:pPr algn="ctr"/>
            <a:r>
              <a:rPr lang="it-IT" err="1">
                <a:latin typeface="Times New Roman" panose="02020603050405020304" pitchFamily="18" charset="0"/>
                <a:cs typeface="Times New Roman" panose="02020603050405020304" pitchFamily="18" charset="0"/>
              </a:rPr>
              <a:t>https</a:t>
            </a:r>
            <a:r>
              <a:rPr lang="it-IT">
                <a:latin typeface="Times New Roman" panose="02020603050405020304" pitchFamily="18" charset="0"/>
                <a:cs typeface="Times New Roman" panose="02020603050405020304" pitchFamily="18" charset="0"/>
              </a:rPr>
              <a:t>://</a:t>
            </a:r>
            <a:r>
              <a:rPr lang="it-IT" err="1">
                <a:latin typeface="Times New Roman" panose="02020603050405020304" pitchFamily="18" charset="0"/>
                <a:cs typeface="Times New Roman" panose="02020603050405020304" pitchFamily="18" charset="0"/>
              </a:rPr>
              <a:t>fantlab.ru</a:t>
            </a:r>
            <a:r>
              <a:rPr lang="it-IT">
                <a:latin typeface="Times New Roman" panose="02020603050405020304" pitchFamily="18" charset="0"/>
                <a:cs typeface="Times New Roman" panose="02020603050405020304" pitchFamily="18" charset="0"/>
              </a:rPr>
              <a:t>/autor14558</a:t>
            </a:r>
          </a:p>
        </p:txBody>
      </p:sp>
      <p:pic>
        <p:nvPicPr>
          <p:cNvPr id="5" name="Segnaposto contenuto 4">
            <a:extLst>
              <a:ext uri="{FF2B5EF4-FFF2-40B4-BE49-F238E27FC236}">
                <a16:creationId xmlns:a16="http://schemas.microsoft.com/office/drawing/2014/main" id="{21C56C10-DF1A-964F-8F23-05A668B31A61}"/>
              </a:ext>
            </a:extLst>
          </p:cNvPr>
          <p:cNvPicPr>
            <a:picLocks noGrp="1" noChangeAspect="1"/>
          </p:cNvPicPr>
          <p:nvPr>
            <p:ph idx="1"/>
          </p:nvPr>
        </p:nvPicPr>
        <p:blipFill>
          <a:blip r:embed="rId2"/>
          <a:stretch>
            <a:fillRect/>
          </a:stretch>
        </p:blipFill>
        <p:spPr>
          <a:xfrm>
            <a:off x="0" y="-41384"/>
            <a:ext cx="9569003" cy="6940767"/>
          </a:xfrm>
        </p:spPr>
      </p:pic>
    </p:spTree>
    <p:extLst>
      <p:ext uri="{BB962C8B-B14F-4D97-AF65-F5344CB8AC3E}">
        <p14:creationId xmlns:p14="http://schemas.microsoft.com/office/powerpoint/2010/main" val="195490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BF1A6B-7BCB-5840-A0D6-AE317612538B}"/>
              </a:ext>
            </a:extLst>
          </p:cNvPr>
          <p:cNvSpPr>
            <a:spLocks noGrp="1"/>
          </p:cNvSpPr>
          <p:nvPr>
            <p:ph type="title"/>
          </p:nvPr>
        </p:nvSpPr>
        <p:spPr>
          <a:xfrm>
            <a:off x="1001684" y="170411"/>
            <a:ext cx="10178934" cy="1682841"/>
          </a:xfrm>
        </p:spPr>
        <p:txBody>
          <a:bodyPr vert="horz" lIns="91440" tIns="45720" rIns="91440" bIns="45720" rtlCol="0" anchor="b">
            <a:normAutofit fontScale="90000"/>
          </a:bodyPr>
          <a:lstStyle/>
          <a:p>
            <a:pPr algn="ctr"/>
            <a:br>
              <a:rPr lang="ru-RU" sz="5200">
                <a:latin typeface="Times New Roman" panose="02020603050405020304" pitchFamily="18" charset="0"/>
                <a:cs typeface="Times New Roman" panose="02020603050405020304" pitchFamily="18" charset="0"/>
              </a:rPr>
            </a:br>
            <a:br>
              <a:rPr lang="ru-RU" sz="5200">
                <a:latin typeface="Times New Roman" panose="02020603050405020304" pitchFamily="18" charset="0"/>
                <a:cs typeface="Times New Roman" panose="02020603050405020304" pitchFamily="18" charset="0"/>
              </a:rPr>
            </a:br>
            <a:br>
              <a:rPr lang="ru-RU" sz="5200">
                <a:latin typeface="Times New Roman" panose="02020603050405020304" pitchFamily="18" charset="0"/>
                <a:cs typeface="Times New Roman" panose="02020603050405020304" pitchFamily="18" charset="0"/>
              </a:rPr>
            </a:br>
            <a:br>
              <a:rPr lang="ru-RU" sz="5200">
                <a:latin typeface="Times New Roman" panose="02020603050405020304" pitchFamily="18" charset="0"/>
                <a:cs typeface="Times New Roman" panose="02020603050405020304" pitchFamily="18" charset="0"/>
              </a:rPr>
            </a:br>
            <a:r>
              <a:rPr lang="ru-RU" sz="5200">
                <a:latin typeface="Times New Roman" panose="02020603050405020304" pitchFamily="18" charset="0"/>
                <a:cs typeface="Times New Roman" panose="02020603050405020304" pitchFamily="18" charset="0"/>
              </a:rPr>
              <a:t>Захар </a:t>
            </a:r>
            <a:r>
              <a:rPr lang="ru-RU" sz="5200" err="1">
                <a:latin typeface="Times New Roman" panose="02020603050405020304" pitchFamily="18" charset="0"/>
                <a:cs typeface="Times New Roman" panose="02020603050405020304" pitchFamily="18" charset="0"/>
              </a:rPr>
              <a:t>Прилепин</a:t>
            </a:r>
            <a:r>
              <a:rPr lang="ru-RU" sz="5200">
                <a:latin typeface="Times New Roman" panose="02020603050405020304" pitchFamily="18" charset="0"/>
                <a:cs typeface="Times New Roman" panose="02020603050405020304" pitchFamily="18" charset="0"/>
              </a:rPr>
              <a:t> </a:t>
            </a:r>
            <a:br>
              <a:rPr lang="it-IT" sz="5200">
                <a:latin typeface="Times New Roman" panose="02020603050405020304" pitchFamily="18" charset="0"/>
                <a:cs typeface="Times New Roman" panose="02020603050405020304" pitchFamily="18" charset="0"/>
              </a:rPr>
            </a:br>
            <a:r>
              <a:rPr lang="ru-RU" u="sng">
                <a:latin typeface="Times New Roman" panose="02020603050405020304" pitchFamily="18" charset="0"/>
                <a:cs typeface="Times New Roman" panose="02020603050405020304" pitchFamily="18" charset="0"/>
                <a:hlinkClick r:id="rId2" tooltip="Ильинка (Рязанская область)">
                  <a:extLst>
                    <a:ext uri="{A12FA001-AC4F-418D-AE19-62706E023703}">
                      <ahyp:hlinkClr xmlns:ahyp="http://schemas.microsoft.com/office/drawing/2018/hyperlinkcolor" val="tx"/>
                    </a:ext>
                  </a:extLst>
                </a:hlinkClick>
              </a:rPr>
              <a:t>Ильинка</a:t>
            </a:r>
            <a:r>
              <a:rPr lang="ru-RU" u="sng">
                <a:latin typeface="Times New Roman" panose="02020603050405020304" pitchFamily="18" charset="0"/>
                <a:cs typeface="Times New Roman" panose="02020603050405020304" pitchFamily="18" charset="0"/>
              </a:rPr>
              <a:t>, </a:t>
            </a:r>
            <a:r>
              <a:rPr lang="ru-RU" u="sng">
                <a:latin typeface="Times New Roman" panose="02020603050405020304" pitchFamily="18" charset="0"/>
                <a:cs typeface="Times New Roman" panose="02020603050405020304" pitchFamily="18" charset="0"/>
                <a:hlinkClick r:id="rId3" tooltip="Рязанская область">
                  <a:extLst>
                    <a:ext uri="{A12FA001-AC4F-418D-AE19-62706E023703}">
                      <ahyp:hlinkClr xmlns:ahyp="http://schemas.microsoft.com/office/drawing/2018/hyperlinkcolor" val="tx"/>
                    </a:ext>
                  </a:extLst>
                </a:hlinkClick>
              </a:rPr>
              <a:t>Рязанская область</a:t>
            </a:r>
            <a:r>
              <a:rPr lang="ru-RU" u="sng">
                <a:latin typeface="Times New Roman" panose="02020603050405020304" pitchFamily="18" charset="0"/>
                <a:cs typeface="Times New Roman" panose="02020603050405020304" pitchFamily="18" charset="0"/>
              </a:rPr>
              <a:t>1975</a:t>
            </a:r>
            <a:endParaRPr lang="en-US" u="sng" kern="1200">
              <a:latin typeface="Times New Roman" panose="02020603050405020304" pitchFamily="18" charset="0"/>
              <a:cs typeface="Times New Roman" panose="02020603050405020304" pitchFamily="18" charset="0"/>
            </a:endParaRPr>
          </a:p>
        </p:txBody>
      </p:sp>
      <p:pic>
        <p:nvPicPr>
          <p:cNvPr id="4" name="Segnaposto contenuto 3">
            <a:extLst>
              <a:ext uri="{FF2B5EF4-FFF2-40B4-BE49-F238E27FC236}">
                <a16:creationId xmlns:a16="http://schemas.microsoft.com/office/drawing/2014/main" id="{29F5C7D6-832B-5B4C-AA8E-719EA11A3B27}"/>
              </a:ext>
            </a:extLst>
          </p:cNvPr>
          <p:cNvPicPr>
            <a:picLocks noGrp="1" noChangeAspect="1"/>
          </p:cNvPicPr>
          <p:nvPr>
            <p:ph idx="1"/>
          </p:nvPr>
        </p:nvPicPr>
        <p:blipFill rotWithShape="1">
          <a:blip r:embed="rId4"/>
          <a:srcRect l="1945" r="5196"/>
          <a:stretch/>
        </p:blipFill>
        <p:spPr>
          <a:xfrm>
            <a:off x="198741" y="2410448"/>
            <a:ext cx="5803323" cy="3890357"/>
          </a:xfrm>
          <a:prstGeom prst="rect">
            <a:avLst/>
          </a:prstGeom>
        </p:spPr>
      </p:pic>
      <p:pic>
        <p:nvPicPr>
          <p:cNvPr id="5" name="Immagine 4">
            <a:extLst>
              <a:ext uri="{FF2B5EF4-FFF2-40B4-BE49-F238E27FC236}">
                <a16:creationId xmlns:a16="http://schemas.microsoft.com/office/drawing/2014/main" id="{60B07CB9-C0B0-0E40-8D31-093A0F860C9C}"/>
              </a:ext>
            </a:extLst>
          </p:cNvPr>
          <p:cNvPicPr>
            <a:picLocks noChangeAspect="1"/>
          </p:cNvPicPr>
          <p:nvPr/>
        </p:nvPicPr>
        <p:blipFill rotWithShape="1">
          <a:blip r:embed="rId5"/>
          <a:srcRect l="5193" r="2690" b="-3"/>
          <a:stretch/>
        </p:blipFill>
        <p:spPr>
          <a:xfrm>
            <a:off x="6189934" y="2410448"/>
            <a:ext cx="5803323" cy="3890357"/>
          </a:xfrm>
          <a:prstGeom prst="rect">
            <a:avLst/>
          </a:prstGeom>
        </p:spPr>
      </p:pic>
    </p:spTree>
    <p:extLst>
      <p:ext uri="{BB962C8B-B14F-4D97-AF65-F5344CB8AC3E}">
        <p14:creationId xmlns:p14="http://schemas.microsoft.com/office/powerpoint/2010/main" val="220515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E09A0-84B6-F845-AE85-EFD02AC76BA2}"/>
              </a:ext>
            </a:extLst>
          </p:cNvPr>
          <p:cNvSpPr>
            <a:spLocks noGrp="1"/>
          </p:cNvSpPr>
          <p:nvPr>
            <p:ph type="title"/>
          </p:nvPr>
        </p:nvSpPr>
        <p:spPr>
          <a:xfrm>
            <a:off x="128789" y="0"/>
            <a:ext cx="2369712" cy="6761408"/>
          </a:xfrm>
        </p:spPr>
        <p:txBody>
          <a:bodyPr>
            <a:normAutofit/>
          </a:bodyPr>
          <a:lstStyle/>
          <a:p>
            <a:r>
              <a:rPr lang="it-IT" sz="3600" err="1">
                <a:latin typeface="Times New Roman" panose="02020603050405020304" pitchFamily="18" charset="0"/>
                <a:cs typeface="Times New Roman" panose="02020603050405020304" pitchFamily="18" charset="0"/>
              </a:rPr>
              <a:t>https</a:t>
            </a:r>
            <a:r>
              <a:rPr lang="it-IT" sz="3600">
                <a:latin typeface="Times New Roman" panose="02020603050405020304" pitchFamily="18" charset="0"/>
                <a:cs typeface="Times New Roman" panose="02020603050405020304" pitchFamily="18" charset="0"/>
              </a:rPr>
              <a:t>://</a:t>
            </a:r>
            <a:r>
              <a:rPr lang="it-IT" sz="3600" err="1">
                <a:latin typeface="Times New Roman" panose="02020603050405020304" pitchFamily="18" charset="0"/>
                <a:cs typeface="Times New Roman" panose="02020603050405020304" pitchFamily="18" charset="0"/>
              </a:rPr>
              <a:t>bookmix.ru</a:t>
            </a:r>
            <a:r>
              <a:rPr lang="it-IT" sz="3600">
                <a:latin typeface="Times New Roman" panose="02020603050405020304" pitchFamily="18" charset="0"/>
                <a:cs typeface="Times New Roman" panose="02020603050405020304" pitchFamily="18" charset="0"/>
              </a:rPr>
              <a:t>/</a:t>
            </a:r>
            <a:r>
              <a:rPr lang="it-IT" sz="3600" err="1">
                <a:latin typeface="Times New Roman" panose="02020603050405020304" pitchFamily="18" charset="0"/>
                <a:cs typeface="Times New Roman" panose="02020603050405020304" pitchFamily="18" charset="0"/>
              </a:rPr>
              <a:t>authors</a:t>
            </a:r>
            <a:r>
              <a:rPr lang="it-IT" sz="3600">
                <a:latin typeface="Times New Roman" panose="02020603050405020304" pitchFamily="18" charset="0"/>
                <a:cs typeface="Times New Roman" panose="02020603050405020304" pitchFamily="18" charset="0"/>
              </a:rPr>
              <a:t>/</a:t>
            </a:r>
            <a:r>
              <a:rPr lang="it-IT" sz="3600" err="1">
                <a:latin typeface="Times New Roman" panose="02020603050405020304" pitchFamily="18" charset="0"/>
                <a:cs typeface="Times New Roman" panose="02020603050405020304" pitchFamily="18" charset="0"/>
              </a:rPr>
              <a:t>index.phtml?id</a:t>
            </a:r>
            <a:r>
              <a:rPr lang="it-IT" sz="3600">
                <a:latin typeface="Times New Roman" panose="02020603050405020304" pitchFamily="18" charset="0"/>
                <a:cs typeface="Times New Roman" panose="02020603050405020304" pitchFamily="18" charset="0"/>
              </a:rPr>
              <a:t>=407</a:t>
            </a:r>
          </a:p>
        </p:txBody>
      </p:sp>
      <p:pic>
        <p:nvPicPr>
          <p:cNvPr id="5" name="Segnaposto contenuto 4">
            <a:extLst>
              <a:ext uri="{FF2B5EF4-FFF2-40B4-BE49-F238E27FC236}">
                <a16:creationId xmlns:a16="http://schemas.microsoft.com/office/drawing/2014/main" id="{AFEEA01A-F45E-BD4F-91C9-4221CBADB1E7}"/>
              </a:ext>
            </a:extLst>
          </p:cNvPr>
          <p:cNvPicPr>
            <a:picLocks noGrp="1" noChangeAspect="1"/>
          </p:cNvPicPr>
          <p:nvPr>
            <p:ph idx="1"/>
          </p:nvPr>
        </p:nvPicPr>
        <p:blipFill>
          <a:blip r:embed="rId2"/>
          <a:stretch>
            <a:fillRect/>
          </a:stretch>
        </p:blipFill>
        <p:spPr>
          <a:xfrm>
            <a:off x="2749011" y="292994"/>
            <a:ext cx="9442989" cy="6272011"/>
          </a:xfrm>
        </p:spPr>
      </p:pic>
    </p:spTree>
    <p:extLst>
      <p:ext uri="{BB962C8B-B14F-4D97-AF65-F5344CB8AC3E}">
        <p14:creationId xmlns:p14="http://schemas.microsoft.com/office/powerpoint/2010/main" val="218613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FE90B1-BC24-D945-BB97-7C3D20CB8149}"/>
              </a:ext>
            </a:extLst>
          </p:cNvPr>
          <p:cNvSpPr>
            <a:spLocks noGrp="1"/>
          </p:cNvSpPr>
          <p:nvPr>
            <p:ph type="title"/>
          </p:nvPr>
        </p:nvSpPr>
        <p:spPr>
          <a:xfrm>
            <a:off x="714756" y="321211"/>
            <a:ext cx="10762488" cy="1207008"/>
          </a:xfrm>
        </p:spPr>
        <p:txBody>
          <a:bodyPr vert="horz" lIns="91440" tIns="45720" rIns="91440" bIns="45720" rtlCol="0" anchor="b">
            <a:normAutofit/>
          </a:bodyPr>
          <a:lstStyle/>
          <a:p>
            <a:pPr algn="ctr"/>
            <a:r>
              <a:rPr lang="en-US" sz="6000" kern="1200">
                <a:solidFill>
                  <a:schemeClr val="tx1"/>
                </a:solidFill>
                <a:latin typeface="+mj-lt"/>
                <a:ea typeface="+mj-ea"/>
                <a:cs typeface="+mj-cs"/>
              </a:rPr>
              <a:t>Соловецкиe островa </a:t>
            </a:r>
          </a:p>
        </p:txBody>
      </p:sp>
      <p:pic>
        <p:nvPicPr>
          <p:cNvPr id="10" name="Segnaposto contenuto 9">
            <a:extLst>
              <a:ext uri="{FF2B5EF4-FFF2-40B4-BE49-F238E27FC236}">
                <a16:creationId xmlns:a16="http://schemas.microsoft.com/office/drawing/2014/main" id="{A8516273-8179-7A4F-B19A-851BF9906326}"/>
              </a:ext>
            </a:extLst>
          </p:cNvPr>
          <p:cNvPicPr>
            <a:picLocks noGrp="1" noChangeAspect="1"/>
          </p:cNvPicPr>
          <p:nvPr>
            <p:ph idx="1"/>
          </p:nvPr>
        </p:nvPicPr>
        <p:blipFill rotWithShape="1">
          <a:blip r:embed="rId2"/>
          <a:srcRect t="8074" r="-2" b="-2"/>
          <a:stretch/>
        </p:blipFill>
        <p:spPr>
          <a:xfrm>
            <a:off x="-2847" y="1970468"/>
            <a:ext cx="5824527" cy="4310160"/>
          </a:xfrm>
          <a:prstGeom prst="rect">
            <a:avLst/>
          </a:prstGeom>
        </p:spPr>
      </p:pic>
      <p:cxnSp>
        <p:nvCxnSpPr>
          <p:cNvPr id="16" name="Straight Connector 15">
            <a:extLst>
              <a:ext uri="{FF2B5EF4-FFF2-40B4-BE49-F238E27FC236}">
                <a16:creationId xmlns:a16="http://schemas.microsoft.com/office/drawing/2014/main" id="{B6375111-306C-49EA-9DD1-79A2ED78FA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335477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Segnaposto contenuto 3">
            <a:extLst>
              <a:ext uri="{FF2B5EF4-FFF2-40B4-BE49-F238E27FC236}">
                <a16:creationId xmlns:a16="http://schemas.microsoft.com/office/drawing/2014/main" id="{6A237B5D-4A4E-3A4D-8027-4185B8506429}"/>
              </a:ext>
            </a:extLst>
          </p:cNvPr>
          <p:cNvPicPr>
            <a:picLocks noChangeAspect="1"/>
          </p:cNvPicPr>
          <p:nvPr/>
        </p:nvPicPr>
        <p:blipFill rotWithShape="1">
          <a:blip r:embed="rId3"/>
          <a:srcRect r="1369" b="1"/>
          <a:stretch/>
        </p:blipFill>
        <p:spPr>
          <a:xfrm>
            <a:off x="6370319" y="1970448"/>
            <a:ext cx="5823591" cy="4310160"/>
          </a:xfrm>
          <a:prstGeom prst="rect">
            <a:avLst/>
          </a:prstGeom>
        </p:spPr>
      </p:pic>
    </p:spTree>
    <p:extLst>
      <p:ext uri="{BB962C8B-B14F-4D97-AF65-F5344CB8AC3E}">
        <p14:creationId xmlns:p14="http://schemas.microsoft.com/office/powerpoint/2010/main" val="38263692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DC0C76-B0E9-2F4F-8815-99D178919F22}"/>
              </a:ext>
            </a:extLst>
          </p:cNvPr>
          <p:cNvSpPr>
            <a:spLocks noGrp="1"/>
          </p:cNvSpPr>
          <p:nvPr>
            <p:ph type="title"/>
          </p:nvPr>
        </p:nvSpPr>
        <p:spPr>
          <a:xfrm>
            <a:off x="836679" y="723898"/>
            <a:ext cx="6002110" cy="1495425"/>
          </a:xfrm>
        </p:spPr>
        <p:txBody>
          <a:bodyPr>
            <a:normAutofit/>
          </a:bodyPr>
          <a:lstStyle/>
          <a:p>
            <a:r>
              <a:rPr lang="it-IT" sz="4000">
                <a:latin typeface="Times New Roman" panose="02020603050405020304" pitchFamily="18" charset="0"/>
                <a:cs typeface="Times New Roman" panose="02020603050405020304" pitchFamily="18" charset="0"/>
              </a:rPr>
              <a:t>Foto a distanza di almeno cent’anni</a:t>
            </a:r>
          </a:p>
        </p:txBody>
      </p:sp>
      <p:sp>
        <p:nvSpPr>
          <p:cNvPr id="8" name="Content Placeholder 7">
            <a:extLst>
              <a:ext uri="{FF2B5EF4-FFF2-40B4-BE49-F238E27FC236}">
                <a16:creationId xmlns:a16="http://schemas.microsoft.com/office/drawing/2014/main" id="{B95B0924-1ED5-4DA9-B2EB-654880ACCB81}"/>
              </a:ext>
            </a:extLst>
          </p:cNvPr>
          <p:cNvSpPr>
            <a:spLocks noGrp="1"/>
          </p:cNvSpPr>
          <p:nvPr>
            <p:ph idx="1"/>
          </p:nvPr>
        </p:nvSpPr>
        <p:spPr>
          <a:xfrm>
            <a:off x="836680" y="2405067"/>
            <a:ext cx="6002110" cy="3729034"/>
          </a:xfrm>
        </p:spPr>
        <p:txBody>
          <a:bodyPr>
            <a:normAutofit/>
          </a:bodyPr>
          <a:lstStyle/>
          <a:p>
            <a:pPr marL="0" indent="0">
              <a:buNone/>
            </a:pPr>
            <a:r>
              <a:rPr lang="en-US" sz="3200">
                <a:latin typeface="Times New Roman" panose="02020603050405020304" pitchFamily="18" charset="0"/>
                <a:cs typeface="Times New Roman" panose="02020603050405020304" pitchFamily="18" charset="0"/>
              </a:rPr>
              <a:t>La </a:t>
            </a:r>
            <a:r>
              <a:rPr lang="en-US" sz="3200" err="1">
                <a:latin typeface="Times New Roman" panose="02020603050405020304" pitchFamily="18" charset="0"/>
                <a:cs typeface="Times New Roman" panose="02020603050405020304" pitchFamily="18" charset="0"/>
              </a:rPr>
              <a:t>diga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tra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l'isola</a:t>
            </a:r>
            <a:r>
              <a:rPr lang="en-US" sz="3200">
                <a:latin typeface="Times New Roman" panose="02020603050405020304" pitchFamily="18" charset="0"/>
                <a:cs typeface="Times New Roman" panose="02020603050405020304" pitchFamily="18" charset="0"/>
              </a:rPr>
              <a:t> di </a:t>
            </a:r>
            <a:r>
              <a:rPr lang="en-US" sz="3200" err="1">
                <a:latin typeface="Times New Roman" panose="02020603050405020304" pitchFamily="18" charset="0"/>
                <a:cs typeface="Times New Roman" panose="02020603050405020304" pitchFamily="18" charset="0"/>
              </a:rPr>
              <a:t>Soloveckij</a:t>
            </a:r>
            <a:r>
              <a:rPr lang="en-US" sz="3200">
                <a:latin typeface="Times New Roman" panose="02020603050405020304" pitchFamily="18" charset="0"/>
                <a:cs typeface="Times New Roman" panose="02020603050405020304" pitchFamily="18" charset="0"/>
              </a:rPr>
              <a:t> e la </a:t>
            </a:r>
            <a:r>
              <a:rPr lang="en-US" sz="3200" err="1">
                <a:latin typeface="Times New Roman" panose="02020603050405020304" pitchFamily="18" charset="0"/>
                <a:cs typeface="Times New Roman" panose="02020603050405020304" pitchFamily="18" charset="0"/>
              </a:rPr>
              <a:t>Bol’šaja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Muksalma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lunghezza</a:t>
            </a:r>
            <a:r>
              <a:rPr lang="en-US" sz="3200">
                <a:latin typeface="Times New Roman" panose="02020603050405020304" pitchFamily="18" charset="0"/>
                <a:cs typeface="Times New Roman" panose="02020603050405020304" pitchFamily="18" charset="0"/>
              </a:rPr>
              <a:t> 1,5 km, </a:t>
            </a:r>
            <a:r>
              <a:rPr lang="en-US" sz="3200" err="1">
                <a:latin typeface="Times New Roman" panose="02020603050405020304" pitchFamily="18" charset="0"/>
                <a:cs typeface="Times New Roman" panose="02020603050405020304" pitchFamily="18" charset="0"/>
              </a:rPr>
              <a:t>realizzata</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nel</a:t>
            </a:r>
            <a:r>
              <a:rPr lang="en-US" sz="3200">
                <a:latin typeface="Times New Roman" panose="02020603050405020304" pitchFamily="18" charset="0"/>
                <a:cs typeface="Times New Roman" panose="02020603050405020304" pitchFamily="18" charset="0"/>
              </a:rPr>
              <a:t> XIX </a:t>
            </a:r>
            <a:r>
              <a:rPr lang="en-US" sz="3200" err="1">
                <a:latin typeface="Times New Roman" panose="02020603050405020304" pitchFamily="18" charset="0"/>
                <a:cs typeface="Times New Roman" panose="02020603050405020304" pitchFamily="18" charset="0"/>
              </a:rPr>
              <a:t>secolo</a:t>
            </a:r>
            <a:r>
              <a:rPr lang="en-US" sz="3200">
                <a:latin typeface="Times New Roman" panose="02020603050405020304" pitchFamily="18" charset="0"/>
                <a:cs typeface="Times New Roman" panose="02020603050405020304" pitchFamily="18" charset="0"/>
              </a:rPr>
              <a:t> con le </a:t>
            </a:r>
            <a:r>
              <a:rPr lang="en-US" sz="3200" err="1">
                <a:latin typeface="Times New Roman" panose="02020603050405020304" pitchFamily="18" charset="0"/>
                <a:cs typeface="Times New Roman" panose="02020603050405020304" pitchFamily="18" charset="0"/>
              </a:rPr>
              <a:t>pietre</a:t>
            </a:r>
            <a:r>
              <a:rPr lang="en-US" sz="3200">
                <a:latin typeface="Times New Roman" panose="02020603050405020304" pitchFamily="18" charset="0"/>
                <a:cs typeface="Times New Roman" panose="02020603050405020304" pitchFamily="18" charset="0"/>
              </a:rPr>
              <a:t> da </a:t>
            </a:r>
            <a:r>
              <a:rPr lang="en-US" sz="3200" err="1">
                <a:latin typeface="Times New Roman" panose="02020603050405020304" pitchFamily="18" charset="0"/>
                <a:cs typeface="Times New Roman" panose="02020603050405020304" pitchFamily="18" charset="0"/>
              </a:rPr>
              <a:t>monaci</a:t>
            </a:r>
            <a:r>
              <a:rPr lang="en-US" sz="3200">
                <a:latin typeface="Times New Roman" panose="02020603050405020304" pitchFamily="18" charset="0"/>
                <a:cs typeface="Times New Roman" panose="02020603050405020304" pitchFamily="18" charset="0"/>
              </a:rPr>
              <a:t> e </a:t>
            </a:r>
            <a:r>
              <a:rPr lang="en-US" sz="3200" err="1">
                <a:latin typeface="Times New Roman" panose="02020603050405020304" pitchFamily="18" charset="0"/>
                <a:cs typeface="Times New Roman" panose="02020603050405020304" pitchFamily="18" charset="0"/>
              </a:rPr>
              <a:t>operai</a:t>
            </a:r>
            <a:r>
              <a:rPr lang="en-US" sz="3200">
                <a:latin typeface="Times New Roman" panose="02020603050405020304" pitchFamily="18" charset="0"/>
                <a:cs typeface="Times New Roman" panose="02020603050405020304" pitchFamily="18" charset="0"/>
              </a:rPr>
              <a:t>.</a:t>
            </a:r>
          </a:p>
        </p:txBody>
      </p:sp>
      <p:pic>
        <p:nvPicPr>
          <p:cNvPr id="4" name="Segnaposto contenuto 3">
            <a:extLst>
              <a:ext uri="{FF2B5EF4-FFF2-40B4-BE49-F238E27FC236}">
                <a16:creationId xmlns:a16="http://schemas.microsoft.com/office/drawing/2014/main" id="{CA5DC5E6-F9A6-E248-A6C3-29A07B647A64}"/>
              </a:ext>
            </a:extLst>
          </p:cNvPr>
          <p:cNvPicPr>
            <a:picLocks noChangeAspect="1"/>
          </p:cNvPicPr>
          <p:nvPr/>
        </p:nvPicPr>
        <p:blipFill rotWithShape="1">
          <a:blip r:embed="rId2"/>
          <a:srcRect t="4511" r="1" b="3799"/>
          <a:stretch/>
        </p:blipFill>
        <p:spPr>
          <a:xfrm>
            <a:off x="7199440" y="10"/>
            <a:ext cx="4992560" cy="6857990"/>
          </a:xfrm>
          <a:prstGeom prst="rect">
            <a:avLst/>
          </a:prstGeom>
          <a:effectLst/>
        </p:spPr>
      </p:pic>
    </p:spTree>
    <p:extLst>
      <p:ext uri="{BB962C8B-B14F-4D97-AF65-F5344CB8AC3E}">
        <p14:creationId xmlns:p14="http://schemas.microsoft.com/office/powerpoint/2010/main" val="253418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617A722-F2D7-B945-8F5B-54D1346AACE3}"/>
              </a:ext>
            </a:extLst>
          </p:cNvPr>
          <p:cNvSpPr>
            <a:spLocks noGrp="1"/>
          </p:cNvSpPr>
          <p:nvPr>
            <p:ph type="title"/>
          </p:nvPr>
        </p:nvSpPr>
        <p:spPr>
          <a:xfrm>
            <a:off x="360608" y="0"/>
            <a:ext cx="6478181" cy="1361747"/>
          </a:xfrm>
        </p:spPr>
        <p:txBody>
          <a:bodyPr>
            <a:normAutofit/>
          </a:bodyPr>
          <a:lstStyle/>
          <a:p>
            <a:r>
              <a:rPr lang="ru-RU" b="1">
                <a:latin typeface="Times New Roman" panose="02020603050405020304" pitchFamily="18" charset="0"/>
                <a:cs typeface="Times New Roman" panose="02020603050405020304" pitchFamily="18" charset="0"/>
              </a:rPr>
              <a:t>Соловецкий монастырь</a:t>
            </a:r>
            <a:endParaRPr lang="it-IT" sz="4000">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774257A9-B2B6-B344-929D-85B4D3E004E7}"/>
              </a:ext>
            </a:extLst>
          </p:cNvPr>
          <p:cNvPicPr>
            <a:picLocks noGrp="1" noChangeAspect="1"/>
          </p:cNvPicPr>
          <p:nvPr>
            <p:ph idx="1"/>
          </p:nvPr>
        </p:nvPicPr>
        <p:blipFill>
          <a:blip r:embed="rId2"/>
          <a:stretch>
            <a:fillRect/>
          </a:stretch>
        </p:blipFill>
        <p:spPr>
          <a:xfrm>
            <a:off x="1802286" y="1398764"/>
            <a:ext cx="3594824" cy="5471575"/>
          </a:xfrm>
        </p:spPr>
      </p:pic>
      <p:pic>
        <p:nvPicPr>
          <p:cNvPr id="4" name="Segnaposto contenuto 3">
            <a:extLst>
              <a:ext uri="{FF2B5EF4-FFF2-40B4-BE49-F238E27FC236}">
                <a16:creationId xmlns:a16="http://schemas.microsoft.com/office/drawing/2014/main" id="{896A8EB4-B786-A54E-B4C6-A873F060F1BD}"/>
              </a:ext>
            </a:extLst>
          </p:cNvPr>
          <p:cNvPicPr>
            <a:picLocks noChangeAspect="1"/>
          </p:cNvPicPr>
          <p:nvPr/>
        </p:nvPicPr>
        <p:blipFill rotWithShape="1">
          <a:blip r:embed="rId3"/>
          <a:srcRect t="7279"/>
          <a:stretch/>
        </p:blipFill>
        <p:spPr>
          <a:xfrm>
            <a:off x="7199440" y="10"/>
            <a:ext cx="4992560" cy="6857990"/>
          </a:xfrm>
          <a:prstGeom prst="rect">
            <a:avLst/>
          </a:prstGeom>
          <a:effectLst/>
        </p:spPr>
      </p:pic>
    </p:spTree>
    <p:extLst>
      <p:ext uri="{BB962C8B-B14F-4D97-AF65-F5344CB8AC3E}">
        <p14:creationId xmlns:p14="http://schemas.microsoft.com/office/powerpoint/2010/main" val="3753593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Segnaposto contenuto 4">
            <a:extLst>
              <a:ext uri="{FF2B5EF4-FFF2-40B4-BE49-F238E27FC236}">
                <a16:creationId xmlns:a16="http://schemas.microsoft.com/office/drawing/2014/main" id="{E51EABBD-65D5-9B42-9E12-73CB8785DD94}"/>
              </a:ext>
            </a:extLst>
          </p:cNvPr>
          <p:cNvPicPr>
            <a:picLocks noGrp="1" noChangeAspect="1"/>
          </p:cNvPicPr>
          <p:nvPr>
            <p:ph idx="1"/>
          </p:nvPr>
        </p:nvPicPr>
        <p:blipFill rotWithShape="1">
          <a:blip r:embed="rId2"/>
          <a:srcRect t="14831" b="10183"/>
          <a:stretch/>
        </p:blipFill>
        <p:spPr>
          <a:xfrm>
            <a:off x="20" y="1282"/>
            <a:ext cx="12191980" cy="6856718"/>
          </a:xfrm>
          <a:prstGeom prst="rect">
            <a:avLst/>
          </a:prstGeom>
        </p:spPr>
      </p:pic>
    </p:spTree>
    <p:extLst>
      <p:ext uri="{BB962C8B-B14F-4D97-AF65-F5344CB8AC3E}">
        <p14:creationId xmlns:p14="http://schemas.microsoft.com/office/powerpoint/2010/main" val="296694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FA1C1-0E47-874D-8AA6-1AC5F9FA9C6E}"/>
              </a:ext>
            </a:extLst>
          </p:cNvPr>
          <p:cNvSpPr>
            <a:spLocks noGrp="1"/>
          </p:cNvSpPr>
          <p:nvPr>
            <p:ph type="title"/>
          </p:nvPr>
        </p:nvSpPr>
        <p:spPr>
          <a:xfrm>
            <a:off x="346841" y="84084"/>
            <a:ext cx="11550869" cy="1030014"/>
          </a:xfrm>
        </p:spPr>
        <p:txBody>
          <a:bodyPr anchor="ctr">
            <a:normAutofit/>
          </a:bodyPr>
          <a:lstStyle/>
          <a:p>
            <a:pPr>
              <a:lnSpc>
                <a:spcPct val="100000"/>
              </a:lnSpc>
            </a:pPr>
            <a:r>
              <a:rPr lang="it-IT" sz="2000" dirty="0">
                <a:latin typeface="Times New Roman" panose="02020603050405020304" pitchFamily="18" charset="0"/>
                <a:cs typeface="Times New Roman" panose="02020603050405020304" pitchFamily="18" charset="0"/>
              </a:rPr>
              <a:t>La testimonianza più importante che abbiamo sulle isole </a:t>
            </a:r>
            <a:r>
              <a:rPr lang="it-IT" sz="2000" dirty="0" err="1">
                <a:latin typeface="Times New Roman" panose="02020603050405020304" pitchFamily="18" charset="0"/>
                <a:cs typeface="Times New Roman" panose="02020603050405020304" pitchFamily="18" charset="0"/>
              </a:rPr>
              <a:t>Solovki</a:t>
            </a:r>
            <a:r>
              <a:rPr lang="it-IT" sz="2000" dirty="0">
                <a:latin typeface="Times New Roman" panose="02020603050405020304" pitchFamily="18" charset="0"/>
                <a:cs typeface="Times New Roman" panose="02020603050405020304" pitchFamily="18" charset="0"/>
              </a:rPr>
              <a:t> ci è pervenuta da D.M. </a:t>
            </a:r>
            <a:r>
              <a:rPr lang="it-IT" sz="2000" dirty="0" err="1">
                <a:latin typeface="Times New Roman" panose="02020603050405020304" pitchFamily="18" charset="0"/>
                <a:cs typeface="Times New Roman" panose="02020603050405020304" pitchFamily="18" charset="0"/>
              </a:rPr>
              <a:t>Lichacev</a:t>
            </a:r>
            <a:r>
              <a:rPr lang="it-IT"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che fu arrestato nel 1928, ma pubblicò le sue memorie solo nel 1995. </a:t>
            </a:r>
            <a:r>
              <a:rPr lang="it-IT" sz="2000" b="1" dirty="0">
                <a:latin typeface="Times New Roman" panose="02020603050405020304" pitchFamily="18" charset="0"/>
                <a:cs typeface="Times New Roman" panose="02020603050405020304" pitchFamily="18" charset="0"/>
              </a:rPr>
              <a:t> </a:t>
            </a:r>
            <a:br>
              <a:rPr lang="ru-RU" sz="2000" b="1"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D.M. LICHACEV, </a:t>
            </a:r>
            <a:r>
              <a:rPr lang="it-IT" sz="2000" i="1" dirty="0">
                <a:latin typeface="Times New Roman" panose="02020603050405020304" pitchFamily="18" charset="0"/>
                <a:cs typeface="Times New Roman" panose="02020603050405020304" pitchFamily="18" charset="0"/>
              </a:rPr>
              <a:t>La mia Russia</a:t>
            </a:r>
            <a:r>
              <a:rPr lang="it-IT" sz="2000" dirty="0">
                <a:latin typeface="Times New Roman" panose="02020603050405020304" pitchFamily="18" charset="0"/>
                <a:cs typeface="Times New Roman" panose="02020603050405020304" pitchFamily="18" charset="0"/>
              </a:rPr>
              <a:t>, Torino, Einaudi, 1999, pp.138-143. Traduzione di C. Zonghetti</a:t>
            </a:r>
          </a:p>
        </p:txBody>
      </p:sp>
      <p:sp>
        <p:nvSpPr>
          <p:cNvPr id="3" name="Segnaposto contenuto 2">
            <a:extLst>
              <a:ext uri="{FF2B5EF4-FFF2-40B4-BE49-F238E27FC236}">
                <a16:creationId xmlns:a16="http://schemas.microsoft.com/office/drawing/2014/main" id="{D7D4820E-6927-8346-9C25-14859CA345BB}"/>
              </a:ext>
            </a:extLst>
          </p:cNvPr>
          <p:cNvSpPr>
            <a:spLocks noGrp="1"/>
          </p:cNvSpPr>
          <p:nvPr>
            <p:ph idx="1"/>
          </p:nvPr>
        </p:nvSpPr>
        <p:spPr>
          <a:xfrm>
            <a:off x="136634" y="1114098"/>
            <a:ext cx="11918732" cy="5580992"/>
          </a:xfrm>
        </p:spPr>
        <p:txBody>
          <a:bodyPr>
            <a:normAutofit fontScale="47500" lnSpcReduction="20000"/>
          </a:bodyPr>
          <a:lstStyle/>
          <a:p>
            <a:pPr marL="0" indent="0" algn="just">
              <a:lnSpc>
                <a:spcPct val="120000"/>
              </a:lnSpc>
              <a:spcBef>
                <a:spcPts val="0"/>
              </a:spcBef>
              <a:buNone/>
            </a:pPr>
            <a:endParaRPr lang="it-IT" sz="29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Dalle conversazioni del 1929 ricordo che la densità della «popolazione» delle Solovki era superiore a quella del Belgio, fermo restando che gli spazi sterminati dei boschi e delle paludi non solo non erano abitati, ma erano addirittura inesplorati.</a:t>
            </a:r>
            <a:endParaRPr lang="ru-RU" sz="29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Che cos'erano, dunque, le Solovki? Un enorme formicaio? Sì, tanto che era difficile passare tra gli edifici. Per entrare e uscire dalla baracca 13, accanto alla chiesa della Trasfigurazione, c'era sempre ressa. I detenuti-guardiani «mantenevano l'ordine» con i manganelli. Nel contempo l'accesso e l'uscita erano consentiti solo con gli «ordini», le disposizioni per il lavoro.</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La notte sui passaggi tra gli edifici scendeva il silenzio. Le mura erano imponenti: quelle di torri e chiese si allargavano verso il basso.</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Proverò ora a descrivere la dislocazione delle brigate nel lager. Nel Cremlino (così si chiamava la parte di edifici del monastero cinta da mura, massi giganteschi ricoperti di licheni color ruggine) c'erano quattordici brigate. La quindicesima, fuori del monastero, era per i detenuti che vivevano nelle diverse «tane» presso l'officina meccanica o la fabbrica di alabastro, presso il bagno numero 2, ecc. Il cimitero del lager veniva chiamato «brigata 16». Era una battuta, ma sta di fatto che, d'inverno, in alcune brigate i cadaveri restavano insepolti e svestiti.</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Perché i detenuti venivano suddivisi in brigate? Probabilmente dipendeva dal fatto che erano stati i militari prigionieri sull'isola a mantenere l'ordine tra i primi arrivati. I secondini non potevano, né tanto meno sapevano organizzare alcunché. In un primo momento l'unica forza organizzativa in grado di ripartire, sfamare e instaurare una primordiale forma di disciplina tra i detenuti che arrivavano sulle isole dell'arcipelago delle Solovki erano i militari, che si rifecero ai modelli di cui disponevano. [...]</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Di tutte le brigate la tredicesima era la più grande e la più tremenda. Vi venivano destinati i nuovi arrivi, lì inquadrati per spezzare ogni velleità di protesta, e poi spediti ai lavori pesanti. Chiunque giungesse alle Solovki era obbligato a trascorrere non meno di tre mesi nella brigata 13 detta, per l'appunto, &lt;&lt;di quarantena&gt;&gt;.</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La mattina ci facevano mettere in fila per l'appello lungo i corridoi che si snodavano intorno alle chiese della Trasfigurazione e della Trinità. Eravamo in file di dieci, ci si contava, e l'ultimo gridava «Centottantaduesimo per file di dieci!».</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È capitato che nella brigata tredici di quarantena si stipassero strette tre, quattro o anche cinquemila persone. Va da sé che avessimo tutti le pulci.</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Solo ricorrendo a raccomandazioni particolari si riusciva a lasciarla prima del tempo. [...]</a:t>
            </a:r>
          </a:p>
          <a:p>
            <a:pPr marL="0" indent="0" algn="just">
              <a:lnSpc>
                <a:spcPct val="120000"/>
              </a:lnSpc>
              <a:spcBef>
                <a:spcPts val="0"/>
              </a:spcBef>
              <a:buNone/>
            </a:pPr>
            <a:r>
              <a:rPr lang="it-IT" sz="2900" dirty="0">
                <a:latin typeface="Times New Roman" panose="02020603050405020304" pitchFamily="18" charset="0"/>
                <a:cs typeface="Times New Roman" panose="02020603050405020304" pitchFamily="18" charset="0"/>
              </a:rPr>
              <a:t>Le Solovki erano esattamente il luogo in cui l'uomo si trovava di fronte il prodigio e la quotidianità, il passato del monastero e il presente del lager, e gente di ogni morale, dalla più nobile alla più spregevole. [...] La vita alle Solovki era tanto assurda da non parere vera. «Qui tutto si confonde come in un incubo terribile», si cantava in una delle canzoni del lager.</a:t>
            </a:r>
          </a:p>
        </p:txBody>
      </p:sp>
    </p:spTree>
    <p:extLst>
      <p:ext uri="{BB962C8B-B14F-4D97-AF65-F5344CB8AC3E}">
        <p14:creationId xmlns:p14="http://schemas.microsoft.com/office/powerpoint/2010/main" val="8583196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TotalTime>
  <Words>1986</Words>
  <Application>Microsoft Macintosh PowerPoint</Application>
  <PresentationFormat>Widescreen</PresentationFormat>
  <Paragraphs>89</Paragraphs>
  <Slides>17</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Times New Roman</vt:lpstr>
      <vt:lpstr>Tema di Office</vt:lpstr>
      <vt:lpstr>  Евгений Водолазкин  Kiev 1964</vt:lpstr>
      <vt:lpstr>https://fantlab.ru/autor14558</vt:lpstr>
      <vt:lpstr>    Захар Прилепин  Ильинка, Рязанская область1975</vt:lpstr>
      <vt:lpstr>https://bookmix.ru/authors/index.phtml?id=407</vt:lpstr>
      <vt:lpstr>Соловецкиe островa </vt:lpstr>
      <vt:lpstr>Foto a distanza di almeno cent’anni</vt:lpstr>
      <vt:lpstr>Соловецкий монастырь</vt:lpstr>
      <vt:lpstr>Presentazione standard di PowerPoint</vt:lpstr>
      <vt:lpstr>La testimonianza più importante che abbiamo sulle isole Solovki ci è pervenuta da D.M. Lichacev, che fu arrestato nel 1928, ma pubblicò le sue memorie solo nel 1995.   D.M. LICHACEV, La mia Russia, Torino, Einaudi, 1999, pp.138-143. Traduzione di C. Zonghetti</vt:lpstr>
      <vt:lpstr>Соловецкий Лагер Особого назначения   СЛОН https://www.youtube.com/watch?v=2rJ6pBhA3Ec</vt:lpstr>
      <vt:lpstr>https://www.youtube.com/watch?v=BXo2_NtAYYc</vt:lpstr>
      <vt:lpstr>Сузи Франк , THE SOLOVKI TEXT. PART 2 «Imagologija i komparativistika – Imagology and Comparative Studies», 2017, 8, pp. 158–189. DOI: 10.17223/24099554/8/9  Susanne K. Frank, Humboldt University of Berlin (Berlin, Germany) </vt:lpstr>
      <vt:lpstr>Прилепин Обитель </vt:lpstr>
      <vt:lpstr>Presentazione standard di PowerPoint</vt:lpstr>
      <vt:lpstr>Водолазкин Авиатор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Possamai Donatella</dc:creator>
  <cp:lastModifiedBy>Possamai Donatella</cp:lastModifiedBy>
  <cp:revision>28</cp:revision>
  <dcterms:created xsi:type="dcterms:W3CDTF">2021-05-09T17:14:15Z</dcterms:created>
  <dcterms:modified xsi:type="dcterms:W3CDTF">2021-11-15T10:24:24Z</dcterms:modified>
</cp:coreProperties>
</file>