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85" r:id="rId5"/>
    <p:sldId id="288" r:id="rId6"/>
    <p:sldId id="264" r:id="rId7"/>
    <p:sldId id="265" r:id="rId8"/>
    <p:sldId id="266" r:id="rId9"/>
    <p:sldId id="286" r:id="rId10"/>
    <p:sldId id="267" r:id="rId11"/>
    <p:sldId id="268" r:id="rId12"/>
    <p:sldId id="284" r:id="rId13"/>
    <p:sldId id="269" r:id="rId14"/>
    <p:sldId id="272" r:id="rId15"/>
    <p:sldId id="270" r:id="rId16"/>
    <p:sldId id="273" r:id="rId17"/>
    <p:sldId id="274" r:id="rId18"/>
    <p:sldId id="287" r:id="rId19"/>
    <p:sldId id="289" r:id="rId20"/>
    <p:sldId id="275" r:id="rId21"/>
    <p:sldId id="276" r:id="rId22"/>
    <p:sldId id="278" r:id="rId23"/>
    <p:sldId id="279" r:id="rId24"/>
    <p:sldId id="277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8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20" y="-1536"/>
      </p:cViewPr>
      <p:guideLst>
        <p:guide orient="horz" pos="4319"/>
        <p:guide pos="24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7003F0-C5D3-48BC-ADB5-EFCF879697B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E396EF43-3DF5-459F-81C3-78FECF621958}">
      <dgm:prSet phldrT="[Testo]" custT="1"/>
      <dgm:spPr>
        <a:solidFill>
          <a:srgbClr val="8E0000"/>
        </a:solidFill>
      </dgm:spPr>
      <dgm:t>
        <a:bodyPr/>
        <a:lstStyle/>
        <a:p>
          <a:r>
            <a:rPr lang="it-IT" altLang="it-IT" sz="2000" dirty="0" err="1" smtClean="0">
              <a:latin typeface="Arial"/>
              <a:cs typeface="Arial"/>
            </a:rPr>
            <a:t>Communication</a:t>
          </a:r>
          <a:r>
            <a:rPr lang="it-IT" altLang="it-IT" sz="2000" dirty="0" smtClean="0">
              <a:latin typeface="Arial"/>
              <a:cs typeface="Arial"/>
            </a:rPr>
            <a:t> Coordinator | </a:t>
          </a:r>
          <a:r>
            <a:rPr lang="it-IT" altLang="it-IT" sz="2000" dirty="0" err="1" smtClean="0">
              <a:latin typeface="Arial"/>
              <a:cs typeface="Arial"/>
            </a:rPr>
            <a:t>Raasm</a:t>
          </a:r>
          <a:r>
            <a:rPr lang="it-IT" altLang="it-IT" sz="2000" dirty="0" smtClean="0">
              <a:latin typeface="Arial"/>
              <a:cs typeface="Arial"/>
            </a:rPr>
            <a:t> </a:t>
          </a:r>
          <a:r>
            <a:rPr lang="it-IT" altLang="it-IT" sz="2000" dirty="0" err="1" smtClean="0">
              <a:latin typeface="Arial"/>
              <a:cs typeface="Arial"/>
            </a:rPr>
            <a:t>SpA</a:t>
          </a:r>
          <a:endParaRPr lang="it-IT" sz="2000" dirty="0">
            <a:latin typeface="Arial"/>
            <a:cs typeface="Arial"/>
          </a:endParaRPr>
        </a:p>
      </dgm:t>
    </dgm:pt>
    <dgm:pt modelId="{280F6EEC-4AB3-4759-99BC-198FF693416B}" type="parTrans" cxnId="{41FB268A-EE1B-4871-9844-408039CBF068}">
      <dgm:prSet/>
      <dgm:spPr/>
      <dgm:t>
        <a:bodyPr/>
        <a:lstStyle/>
        <a:p>
          <a:endParaRPr lang="it-IT"/>
        </a:p>
      </dgm:t>
    </dgm:pt>
    <dgm:pt modelId="{755068B0-C2AB-48F9-9059-A613F4A87C97}" type="sibTrans" cxnId="{41FB268A-EE1B-4871-9844-408039CBF068}">
      <dgm:prSet/>
      <dgm:spPr/>
      <dgm:t>
        <a:bodyPr/>
        <a:lstStyle/>
        <a:p>
          <a:endParaRPr lang="it-IT"/>
        </a:p>
      </dgm:t>
    </dgm:pt>
    <dgm:pt modelId="{158F11DF-91DC-4B2C-97D8-86D16CF9771B}">
      <dgm:prSet phldrT="[Testo]" custT="1"/>
      <dgm:spPr>
        <a:solidFill>
          <a:srgbClr val="8E0000"/>
        </a:solidFill>
      </dgm:spPr>
      <dgm:t>
        <a:bodyPr/>
        <a:lstStyle/>
        <a:p>
          <a:r>
            <a:rPr lang="it-IT" altLang="it-IT" sz="2000" dirty="0" err="1" smtClean="0">
              <a:latin typeface="Arial"/>
              <a:cs typeface="Arial"/>
            </a:rPr>
            <a:t>Advertendo</a:t>
          </a:r>
          <a:r>
            <a:rPr lang="it-IT" altLang="it-IT" sz="2000" dirty="0" smtClean="0">
              <a:latin typeface="Arial"/>
              <a:cs typeface="Arial"/>
            </a:rPr>
            <a:t> S.r.l., </a:t>
          </a:r>
          <a:r>
            <a:rPr lang="it-IT" altLang="it-IT" sz="2000" dirty="0" err="1" smtClean="0">
              <a:latin typeface="Arial"/>
              <a:cs typeface="Arial"/>
            </a:rPr>
            <a:t>JoleFilm</a:t>
          </a:r>
          <a:r>
            <a:rPr lang="it-IT" altLang="it-IT" sz="2000" dirty="0" smtClean="0">
              <a:latin typeface="Arial"/>
              <a:cs typeface="Arial"/>
            </a:rPr>
            <a:t>, </a:t>
          </a:r>
          <a:r>
            <a:rPr lang="it-IT" altLang="it-IT" sz="2000" dirty="0" err="1" smtClean="0">
              <a:latin typeface="Arial"/>
              <a:cs typeface="Arial"/>
            </a:rPr>
            <a:t>BiBi</a:t>
          </a:r>
          <a:r>
            <a:rPr lang="it-IT" altLang="it-IT" sz="2000" dirty="0" smtClean="0">
              <a:latin typeface="Arial"/>
              <a:cs typeface="Arial"/>
            </a:rPr>
            <a:t> Film</a:t>
          </a:r>
          <a:endParaRPr lang="it-IT" sz="2000" dirty="0">
            <a:latin typeface="Arial"/>
            <a:cs typeface="Arial"/>
          </a:endParaRPr>
        </a:p>
      </dgm:t>
    </dgm:pt>
    <dgm:pt modelId="{F18AE371-083A-4EF7-8E13-29AB9C103B43}" type="parTrans" cxnId="{65E5FB82-7B4C-4728-AB6E-7041C680540F}">
      <dgm:prSet/>
      <dgm:spPr/>
      <dgm:t>
        <a:bodyPr/>
        <a:lstStyle/>
        <a:p>
          <a:endParaRPr lang="it-IT"/>
        </a:p>
      </dgm:t>
    </dgm:pt>
    <dgm:pt modelId="{F25608E5-6FC9-4CDF-A9C9-58B782469F02}" type="sibTrans" cxnId="{65E5FB82-7B4C-4728-AB6E-7041C680540F}">
      <dgm:prSet/>
      <dgm:spPr/>
      <dgm:t>
        <a:bodyPr/>
        <a:lstStyle/>
        <a:p>
          <a:endParaRPr lang="it-IT"/>
        </a:p>
      </dgm:t>
    </dgm:pt>
    <dgm:pt modelId="{D960A366-8310-4FDA-A99C-D2CB1EC90886}">
      <dgm:prSet phldrT="[Testo]" custT="1"/>
      <dgm:spPr>
        <a:solidFill>
          <a:srgbClr val="8E0000"/>
        </a:solidFill>
      </dgm:spPr>
      <dgm:t>
        <a:bodyPr/>
        <a:lstStyle/>
        <a:p>
          <a:r>
            <a:rPr lang="it-IT" altLang="it-IT" sz="2000" dirty="0" smtClean="0">
              <a:latin typeface="Arial"/>
              <a:cs typeface="Arial"/>
            </a:rPr>
            <a:t>Communications Manager </a:t>
          </a:r>
          <a:r>
            <a:rPr lang="it-IT" altLang="it-IT" sz="2000" dirty="0" err="1" smtClean="0">
              <a:latin typeface="Arial"/>
              <a:cs typeface="Arial"/>
            </a:rPr>
            <a:t>Italy</a:t>
          </a:r>
          <a:r>
            <a:rPr lang="it-IT" altLang="it-IT" sz="2000" dirty="0" smtClean="0">
              <a:latin typeface="Arial"/>
              <a:cs typeface="Arial"/>
            </a:rPr>
            <a:t> </a:t>
          </a:r>
          <a:r>
            <a:rPr lang="it-IT" altLang="it-IT" sz="2000" dirty="0" err="1" smtClean="0">
              <a:latin typeface="Arial"/>
              <a:cs typeface="Arial"/>
            </a:rPr>
            <a:t>at</a:t>
          </a:r>
          <a:r>
            <a:rPr lang="it-IT" altLang="it-IT" sz="2000" dirty="0" smtClean="0">
              <a:latin typeface="Arial"/>
              <a:cs typeface="Arial"/>
            </a:rPr>
            <a:t> </a:t>
          </a:r>
          <a:r>
            <a:rPr lang="it-IT" altLang="it-IT" sz="2000" dirty="0" err="1" smtClean="0">
              <a:latin typeface="Arial"/>
              <a:cs typeface="Arial"/>
            </a:rPr>
            <a:t>BlaBlaCar</a:t>
          </a:r>
          <a:endParaRPr lang="it-IT" sz="2000" dirty="0">
            <a:latin typeface="Arial"/>
            <a:cs typeface="Arial"/>
          </a:endParaRPr>
        </a:p>
      </dgm:t>
    </dgm:pt>
    <dgm:pt modelId="{E45202C3-F216-47C5-BAFE-CE5C30DFC9C3}" type="parTrans" cxnId="{D9A3BACA-C50B-4DBE-A273-B2B8716119C4}">
      <dgm:prSet/>
      <dgm:spPr/>
      <dgm:t>
        <a:bodyPr/>
        <a:lstStyle/>
        <a:p>
          <a:endParaRPr lang="it-IT"/>
        </a:p>
      </dgm:t>
    </dgm:pt>
    <dgm:pt modelId="{E4E52162-BFC4-4BE8-BA58-E2DBB616B6C6}" type="sibTrans" cxnId="{D9A3BACA-C50B-4DBE-A273-B2B8716119C4}">
      <dgm:prSet/>
      <dgm:spPr/>
      <dgm:t>
        <a:bodyPr/>
        <a:lstStyle/>
        <a:p>
          <a:endParaRPr lang="it-IT"/>
        </a:p>
      </dgm:t>
    </dgm:pt>
    <dgm:pt modelId="{78E45ED6-42BF-4762-BA24-C11DBEDE40E1}" type="pres">
      <dgm:prSet presAssocID="{D07003F0-C5D3-48BC-ADB5-EFCF879697B9}" presName="linearFlow" presStyleCnt="0">
        <dgm:presLayoutVars>
          <dgm:dir/>
          <dgm:resizeHandles val="exact"/>
        </dgm:presLayoutVars>
      </dgm:prSet>
      <dgm:spPr/>
    </dgm:pt>
    <dgm:pt modelId="{76A36A33-CD97-4E3C-BB93-B574F0D3F03C}" type="pres">
      <dgm:prSet presAssocID="{E396EF43-3DF5-459F-81C3-78FECF621958}" presName="composite" presStyleCnt="0"/>
      <dgm:spPr/>
    </dgm:pt>
    <dgm:pt modelId="{5CD1D6A5-7556-4D63-A410-56CA7F091730}" type="pres">
      <dgm:prSet presAssocID="{E396EF43-3DF5-459F-81C3-78FECF621958}" presName="imgShp" presStyleLbl="fgImgPlace1" presStyleIdx="0" presStyleCnt="3" custScaleX="123179" custScaleY="12317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461388A9-0728-4617-932D-A523F67F1377}" type="pres">
      <dgm:prSet presAssocID="{E396EF43-3DF5-459F-81C3-78FECF621958}" presName="txShp" presStyleLbl="node1" presStyleIdx="0" presStyleCnt="3" custScaleX="93607" custScaleY="79205" custLinFactNeighborX="554" custLinFactNeighborY="111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2ABA6BE-E551-4C89-BCAA-4415C81BF472}" type="pres">
      <dgm:prSet presAssocID="{755068B0-C2AB-48F9-9059-A613F4A87C97}" presName="spacing" presStyleCnt="0"/>
      <dgm:spPr/>
    </dgm:pt>
    <dgm:pt modelId="{D1EB3B86-20AA-49FD-8424-AA1551039C77}" type="pres">
      <dgm:prSet presAssocID="{158F11DF-91DC-4B2C-97D8-86D16CF9771B}" presName="composite" presStyleCnt="0"/>
      <dgm:spPr/>
    </dgm:pt>
    <dgm:pt modelId="{64D91EC4-1A9C-46C8-8835-F61A62C1B37D}" type="pres">
      <dgm:prSet presAssocID="{158F11DF-91DC-4B2C-97D8-86D16CF9771B}" presName="imgShp" presStyleLbl="fgImgPlace1" presStyleIdx="1" presStyleCnt="3" custScaleX="123558" custScaleY="12355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solidFill>
            <a:schemeClr val="tx1"/>
          </a:solidFill>
        </a:ln>
      </dgm:spPr>
    </dgm:pt>
    <dgm:pt modelId="{80851F08-AB8E-4D00-A6BA-11A46E83FEC7}" type="pres">
      <dgm:prSet presAssocID="{158F11DF-91DC-4B2C-97D8-86D16CF9771B}" presName="txShp" presStyleLbl="node1" presStyleIdx="1" presStyleCnt="3" custScaleX="92642" custScaleY="8784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48E2D26-0417-4697-B3FC-58D036309DE0}" type="pres">
      <dgm:prSet presAssocID="{F25608E5-6FC9-4CDF-A9C9-58B782469F02}" presName="spacing" presStyleCnt="0"/>
      <dgm:spPr/>
    </dgm:pt>
    <dgm:pt modelId="{E6CAEC0A-BA3C-4C9F-B89A-AE9E58D737B7}" type="pres">
      <dgm:prSet presAssocID="{D960A366-8310-4FDA-A99C-D2CB1EC90886}" presName="composite" presStyleCnt="0"/>
      <dgm:spPr/>
    </dgm:pt>
    <dgm:pt modelId="{0569D52F-EFFE-4E8B-AC1A-B6311706C94A}" type="pres">
      <dgm:prSet presAssocID="{D960A366-8310-4FDA-A99C-D2CB1EC90886}" presName="imgShp" presStyleLbl="fgImgPlace1" presStyleIdx="2" presStyleCnt="3" custScaleX="121537" custScaleY="1246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solidFill>
            <a:schemeClr val="tx1"/>
          </a:solidFill>
        </a:ln>
      </dgm:spPr>
    </dgm:pt>
    <dgm:pt modelId="{373C98F8-4887-4C75-9E74-79FB9A8371BD}" type="pres">
      <dgm:prSet presAssocID="{D960A366-8310-4FDA-A99C-D2CB1EC90886}" presName="txShp" presStyleLbl="node1" presStyleIdx="2" presStyleCnt="3" custScaleX="91531" custScaleY="932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9A3BACA-C50B-4DBE-A273-B2B8716119C4}" srcId="{D07003F0-C5D3-48BC-ADB5-EFCF879697B9}" destId="{D960A366-8310-4FDA-A99C-D2CB1EC90886}" srcOrd="2" destOrd="0" parTransId="{E45202C3-F216-47C5-BAFE-CE5C30DFC9C3}" sibTransId="{E4E52162-BFC4-4BE8-BA58-E2DBB616B6C6}"/>
    <dgm:cxn modelId="{1C05E48E-1981-489A-830A-E896CA319F80}" type="presOf" srcId="{E396EF43-3DF5-459F-81C3-78FECF621958}" destId="{461388A9-0728-4617-932D-A523F67F1377}" srcOrd="0" destOrd="0" presId="urn:microsoft.com/office/officeart/2005/8/layout/vList3"/>
    <dgm:cxn modelId="{65E5FB82-7B4C-4728-AB6E-7041C680540F}" srcId="{D07003F0-C5D3-48BC-ADB5-EFCF879697B9}" destId="{158F11DF-91DC-4B2C-97D8-86D16CF9771B}" srcOrd="1" destOrd="0" parTransId="{F18AE371-083A-4EF7-8E13-29AB9C103B43}" sibTransId="{F25608E5-6FC9-4CDF-A9C9-58B782469F02}"/>
    <dgm:cxn modelId="{41FB268A-EE1B-4871-9844-408039CBF068}" srcId="{D07003F0-C5D3-48BC-ADB5-EFCF879697B9}" destId="{E396EF43-3DF5-459F-81C3-78FECF621958}" srcOrd="0" destOrd="0" parTransId="{280F6EEC-4AB3-4759-99BC-198FF693416B}" sibTransId="{755068B0-C2AB-48F9-9059-A613F4A87C97}"/>
    <dgm:cxn modelId="{FBE6E258-5E44-4A27-833A-8CB3C0226AFA}" type="presOf" srcId="{158F11DF-91DC-4B2C-97D8-86D16CF9771B}" destId="{80851F08-AB8E-4D00-A6BA-11A46E83FEC7}" srcOrd="0" destOrd="0" presId="urn:microsoft.com/office/officeart/2005/8/layout/vList3"/>
    <dgm:cxn modelId="{3C6CDF4B-E97A-498F-A553-266E5AEC00A1}" type="presOf" srcId="{D960A366-8310-4FDA-A99C-D2CB1EC90886}" destId="{373C98F8-4887-4C75-9E74-79FB9A8371BD}" srcOrd="0" destOrd="0" presId="urn:microsoft.com/office/officeart/2005/8/layout/vList3"/>
    <dgm:cxn modelId="{E8F7F593-2FDD-4092-9EF5-C29694D9905D}" type="presOf" srcId="{D07003F0-C5D3-48BC-ADB5-EFCF879697B9}" destId="{78E45ED6-42BF-4762-BA24-C11DBEDE40E1}" srcOrd="0" destOrd="0" presId="urn:microsoft.com/office/officeart/2005/8/layout/vList3"/>
    <dgm:cxn modelId="{1CA4780B-66CA-477C-91E7-E2E0C6A2A5A5}" type="presParOf" srcId="{78E45ED6-42BF-4762-BA24-C11DBEDE40E1}" destId="{76A36A33-CD97-4E3C-BB93-B574F0D3F03C}" srcOrd="0" destOrd="0" presId="urn:microsoft.com/office/officeart/2005/8/layout/vList3"/>
    <dgm:cxn modelId="{7175A204-CFC9-4E9B-BEBA-50B476398C6F}" type="presParOf" srcId="{76A36A33-CD97-4E3C-BB93-B574F0D3F03C}" destId="{5CD1D6A5-7556-4D63-A410-56CA7F091730}" srcOrd="0" destOrd="0" presId="urn:microsoft.com/office/officeart/2005/8/layout/vList3"/>
    <dgm:cxn modelId="{B9325FF4-FF6C-4DAB-A8F1-A8C3E349E62E}" type="presParOf" srcId="{76A36A33-CD97-4E3C-BB93-B574F0D3F03C}" destId="{461388A9-0728-4617-932D-A523F67F1377}" srcOrd="1" destOrd="0" presId="urn:microsoft.com/office/officeart/2005/8/layout/vList3"/>
    <dgm:cxn modelId="{FD608FDD-4B90-463D-9519-F6CF8CE2327E}" type="presParOf" srcId="{78E45ED6-42BF-4762-BA24-C11DBEDE40E1}" destId="{22ABA6BE-E551-4C89-BCAA-4415C81BF472}" srcOrd="1" destOrd="0" presId="urn:microsoft.com/office/officeart/2005/8/layout/vList3"/>
    <dgm:cxn modelId="{47191AFA-6AAA-4537-89C9-DB9A757E3050}" type="presParOf" srcId="{78E45ED6-42BF-4762-BA24-C11DBEDE40E1}" destId="{D1EB3B86-20AA-49FD-8424-AA1551039C77}" srcOrd="2" destOrd="0" presId="urn:microsoft.com/office/officeart/2005/8/layout/vList3"/>
    <dgm:cxn modelId="{8506C744-EFF5-46AE-B7E0-C1B9A8895A69}" type="presParOf" srcId="{D1EB3B86-20AA-49FD-8424-AA1551039C77}" destId="{64D91EC4-1A9C-46C8-8835-F61A62C1B37D}" srcOrd="0" destOrd="0" presId="urn:microsoft.com/office/officeart/2005/8/layout/vList3"/>
    <dgm:cxn modelId="{A44CF995-4D5A-4D48-94E0-56484B74B7F3}" type="presParOf" srcId="{D1EB3B86-20AA-49FD-8424-AA1551039C77}" destId="{80851F08-AB8E-4D00-A6BA-11A46E83FEC7}" srcOrd="1" destOrd="0" presId="urn:microsoft.com/office/officeart/2005/8/layout/vList3"/>
    <dgm:cxn modelId="{D8847306-8A02-4B45-AC03-CA38304F75BF}" type="presParOf" srcId="{78E45ED6-42BF-4762-BA24-C11DBEDE40E1}" destId="{D48E2D26-0417-4697-B3FC-58D036309DE0}" srcOrd="3" destOrd="0" presId="urn:microsoft.com/office/officeart/2005/8/layout/vList3"/>
    <dgm:cxn modelId="{4FF1D539-673F-421F-BCBC-631D0747B628}" type="presParOf" srcId="{78E45ED6-42BF-4762-BA24-C11DBEDE40E1}" destId="{E6CAEC0A-BA3C-4C9F-B89A-AE9E58D737B7}" srcOrd="4" destOrd="0" presId="urn:microsoft.com/office/officeart/2005/8/layout/vList3"/>
    <dgm:cxn modelId="{C03DD789-8C38-4AD1-A4F6-8629F99255D2}" type="presParOf" srcId="{E6CAEC0A-BA3C-4C9F-B89A-AE9E58D737B7}" destId="{0569D52F-EFFE-4E8B-AC1A-B6311706C94A}" srcOrd="0" destOrd="0" presId="urn:microsoft.com/office/officeart/2005/8/layout/vList3"/>
    <dgm:cxn modelId="{D151ED74-ACC1-4674-B4B9-98B2E7E21C12}" type="presParOf" srcId="{E6CAEC0A-BA3C-4C9F-B89A-AE9E58D737B7}" destId="{373C98F8-4887-4C75-9E74-79FB9A8371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7003F0-C5D3-48BC-ADB5-EFCF879697B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E396EF43-3DF5-459F-81C3-78FECF621958}">
      <dgm:prSet phldrT="[Testo]" custT="1"/>
      <dgm:spPr>
        <a:solidFill>
          <a:srgbClr val="8E0000"/>
        </a:solidFill>
      </dgm:spPr>
      <dgm:t>
        <a:bodyPr/>
        <a:lstStyle/>
        <a:p>
          <a:r>
            <a:rPr lang="it-IT" altLang="it-IT" sz="2000" dirty="0" smtClean="0">
              <a:latin typeface="Arial"/>
              <a:cs typeface="Arial"/>
            </a:rPr>
            <a:t>Digital </a:t>
          </a:r>
          <a:r>
            <a:rPr lang="it-IT" altLang="it-IT" sz="2000" dirty="0" err="1" smtClean="0">
              <a:latin typeface="Arial"/>
              <a:cs typeface="Arial"/>
            </a:rPr>
            <a:t>Strategist</a:t>
          </a:r>
          <a:r>
            <a:rPr lang="it-IT" altLang="it-IT" sz="2000" dirty="0" smtClean="0">
              <a:latin typeface="Arial"/>
              <a:cs typeface="Arial"/>
            </a:rPr>
            <a:t> </a:t>
          </a:r>
          <a:r>
            <a:rPr lang="it-IT" altLang="it-IT" sz="2000" dirty="0" err="1" smtClean="0">
              <a:latin typeface="Arial"/>
              <a:cs typeface="Arial"/>
            </a:rPr>
            <a:t>at</a:t>
          </a:r>
          <a:r>
            <a:rPr lang="it-IT" altLang="it-IT" sz="2000" dirty="0" smtClean="0">
              <a:latin typeface="Arial"/>
              <a:cs typeface="Arial"/>
            </a:rPr>
            <a:t> H-ART</a:t>
          </a:r>
          <a:endParaRPr lang="it-IT" sz="2000" dirty="0">
            <a:latin typeface="Arial"/>
            <a:cs typeface="Arial"/>
          </a:endParaRPr>
        </a:p>
      </dgm:t>
    </dgm:pt>
    <dgm:pt modelId="{280F6EEC-4AB3-4759-99BC-198FF693416B}" type="parTrans" cxnId="{41FB268A-EE1B-4871-9844-408039CBF068}">
      <dgm:prSet/>
      <dgm:spPr/>
      <dgm:t>
        <a:bodyPr/>
        <a:lstStyle/>
        <a:p>
          <a:endParaRPr lang="it-IT"/>
        </a:p>
      </dgm:t>
    </dgm:pt>
    <dgm:pt modelId="{755068B0-C2AB-48F9-9059-A613F4A87C97}" type="sibTrans" cxnId="{41FB268A-EE1B-4871-9844-408039CBF068}">
      <dgm:prSet/>
      <dgm:spPr/>
      <dgm:t>
        <a:bodyPr/>
        <a:lstStyle/>
        <a:p>
          <a:endParaRPr lang="it-IT"/>
        </a:p>
      </dgm:t>
    </dgm:pt>
    <dgm:pt modelId="{158F11DF-91DC-4B2C-97D8-86D16CF9771B}">
      <dgm:prSet phldrT="[Testo]" custT="1"/>
      <dgm:spPr>
        <a:solidFill>
          <a:srgbClr val="8E0000"/>
        </a:solidFill>
      </dgm:spPr>
      <dgm:t>
        <a:bodyPr/>
        <a:lstStyle/>
        <a:p>
          <a:r>
            <a:rPr lang="it-IT" altLang="it-IT" sz="2000" dirty="0" smtClean="0">
              <a:latin typeface="Arial"/>
              <a:cs typeface="Arial"/>
            </a:rPr>
            <a:t>Platform Account Manager </a:t>
          </a:r>
          <a:r>
            <a:rPr lang="it-IT" altLang="it-IT" sz="2000" dirty="0" err="1" smtClean="0">
              <a:latin typeface="Arial"/>
              <a:cs typeface="Arial"/>
            </a:rPr>
            <a:t>at</a:t>
          </a:r>
          <a:r>
            <a:rPr lang="it-IT" altLang="it-IT" sz="2000" dirty="0" smtClean="0">
              <a:latin typeface="Arial"/>
              <a:cs typeface="Arial"/>
            </a:rPr>
            <a:t> </a:t>
          </a:r>
          <a:r>
            <a:rPr lang="it-IT" altLang="it-IT" sz="2000" dirty="0" err="1" smtClean="0">
              <a:latin typeface="Arial"/>
              <a:cs typeface="Arial"/>
            </a:rPr>
            <a:t>Nanigans</a:t>
          </a:r>
          <a:endParaRPr lang="it-IT" sz="2000" dirty="0">
            <a:latin typeface="Arial"/>
            <a:cs typeface="Arial"/>
          </a:endParaRPr>
        </a:p>
      </dgm:t>
    </dgm:pt>
    <dgm:pt modelId="{F18AE371-083A-4EF7-8E13-29AB9C103B43}" type="parTrans" cxnId="{65E5FB82-7B4C-4728-AB6E-7041C680540F}">
      <dgm:prSet/>
      <dgm:spPr/>
      <dgm:t>
        <a:bodyPr/>
        <a:lstStyle/>
        <a:p>
          <a:endParaRPr lang="it-IT"/>
        </a:p>
      </dgm:t>
    </dgm:pt>
    <dgm:pt modelId="{F25608E5-6FC9-4CDF-A9C9-58B782469F02}" type="sibTrans" cxnId="{65E5FB82-7B4C-4728-AB6E-7041C680540F}">
      <dgm:prSet/>
      <dgm:spPr/>
      <dgm:t>
        <a:bodyPr/>
        <a:lstStyle/>
        <a:p>
          <a:endParaRPr lang="it-IT"/>
        </a:p>
      </dgm:t>
    </dgm:pt>
    <dgm:pt modelId="{D960A366-8310-4FDA-A99C-D2CB1EC90886}">
      <dgm:prSet phldrT="[Testo]" custT="1"/>
      <dgm:spPr>
        <a:solidFill>
          <a:srgbClr val="8E0000"/>
        </a:solidFill>
      </dgm:spPr>
      <dgm:t>
        <a:bodyPr/>
        <a:lstStyle/>
        <a:p>
          <a:r>
            <a:rPr lang="it-IT" altLang="it-IT" sz="2000" dirty="0" smtClean="0">
              <a:latin typeface="Arial"/>
              <a:cs typeface="Arial"/>
            </a:rPr>
            <a:t>Marketing Communications Manager </a:t>
          </a:r>
          <a:r>
            <a:rPr lang="it-IT" altLang="it-IT" sz="2000" dirty="0" err="1" smtClean="0">
              <a:latin typeface="Arial"/>
              <a:cs typeface="Arial"/>
            </a:rPr>
            <a:t>at</a:t>
          </a:r>
          <a:r>
            <a:rPr lang="it-IT" altLang="it-IT" sz="2000" dirty="0" smtClean="0">
              <a:latin typeface="Arial"/>
              <a:cs typeface="Arial"/>
            </a:rPr>
            <a:t> DE MAJO</a:t>
          </a:r>
          <a:endParaRPr lang="it-IT" sz="2000" dirty="0">
            <a:latin typeface="Arial"/>
            <a:cs typeface="Arial"/>
          </a:endParaRPr>
        </a:p>
      </dgm:t>
    </dgm:pt>
    <dgm:pt modelId="{E45202C3-F216-47C5-BAFE-CE5C30DFC9C3}" type="parTrans" cxnId="{D9A3BACA-C50B-4DBE-A273-B2B8716119C4}">
      <dgm:prSet/>
      <dgm:spPr/>
      <dgm:t>
        <a:bodyPr/>
        <a:lstStyle/>
        <a:p>
          <a:endParaRPr lang="it-IT"/>
        </a:p>
      </dgm:t>
    </dgm:pt>
    <dgm:pt modelId="{E4E52162-BFC4-4BE8-BA58-E2DBB616B6C6}" type="sibTrans" cxnId="{D9A3BACA-C50B-4DBE-A273-B2B8716119C4}">
      <dgm:prSet/>
      <dgm:spPr/>
      <dgm:t>
        <a:bodyPr/>
        <a:lstStyle/>
        <a:p>
          <a:endParaRPr lang="it-IT"/>
        </a:p>
      </dgm:t>
    </dgm:pt>
    <dgm:pt modelId="{78E45ED6-42BF-4762-BA24-C11DBEDE40E1}" type="pres">
      <dgm:prSet presAssocID="{D07003F0-C5D3-48BC-ADB5-EFCF879697B9}" presName="linearFlow" presStyleCnt="0">
        <dgm:presLayoutVars>
          <dgm:dir/>
          <dgm:resizeHandles val="exact"/>
        </dgm:presLayoutVars>
      </dgm:prSet>
      <dgm:spPr/>
    </dgm:pt>
    <dgm:pt modelId="{76A36A33-CD97-4E3C-BB93-B574F0D3F03C}" type="pres">
      <dgm:prSet presAssocID="{E396EF43-3DF5-459F-81C3-78FECF621958}" presName="composite" presStyleCnt="0"/>
      <dgm:spPr/>
    </dgm:pt>
    <dgm:pt modelId="{5CD1D6A5-7556-4D63-A410-56CA7F091730}" type="pres">
      <dgm:prSet presAssocID="{E396EF43-3DF5-459F-81C3-78FECF621958}" presName="imgShp" presStyleLbl="fgImgPlace1" presStyleIdx="0" presStyleCnt="3" custScaleX="123179" custScaleY="12317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461388A9-0728-4617-932D-A523F67F1377}" type="pres">
      <dgm:prSet presAssocID="{E396EF43-3DF5-459F-81C3-78FECF621958}" presName="txShp" presStyleLbl="node1" presStyleIdx="0" presStyleCnt="3" custScaleX="93607" custScaleY="7920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2ABA6BE-E551-4C89-BCAA-4415C81BF472}" type="pres">
      <dgm:prSet presAssocID="{755068B0-C2AB-48F9-9059-A613F4A87C97}" presName="spacing" presStyleCnt="0"/>
      <dgm:spPr/>
    </dgm:pt>
    <dgm:pt modelId="{D1EB3B86-20AA-49FD-8424-AA1551039C77}" type="pres">
      <dgm:prSet presAssocID="{158F11DF-91DC-4B2C-97D8-86D16CF9771B}" presName="composite" presStyleCnt="0"/>
      <dgm:spPr/>
    </dgm:pt>
    <dgm:pt modelId="{64D91EC4-1A9C-46C8-8835-F61A62C1B37D}" type="pres">
      <dgm:prSet presAssocID="{158F11DF-91DC-4B2C-97D8-86D16CF9771B}" presName="imgShp" presStyleLbl="fgImgPlace1" presStyleIdx="1" presStyleCnt="3" custScaleX="123558" custScaleY="12355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80851F08-AB8E-4D00-A6BA-11A46E83FEC7}" type="pres">
      <dgm:prSet presAssocID="{158F11DF-91DC-4B2C-97D8-86D16CF9771B}" presName="txShp" presStyleLbl="node1" presStyleIdx="1" presStyleCnt="3" custScaleX="92642" custScaleY="87845" custLinFactNeighborX="1144" custLinFactNeighborY="73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48E2D26-0417-4697-B3FC-58D036309DE0}" type="pres">
      <dgm:prSet presAssocID="{F25608E5-6FC9-4CDF-A9C9-58B782469F02}" presName="spacing" presStyleCnt="0"/>
      <dgm:spPr/>
    </dgm:pt>
    <dgm:pt modelId="{E6CAEC0A-BA3C-4C9F-B89A-AE9E58D737B7}" type="pres">
      <dgm:prSet presAssocID="{D960A366-8310-4FDA-A99C-D2CB1EC90886}" presName="composite" presStyleCnt="0"/>
      <dgm:spPr/>
    </dgm:pt>
    <dgm:pt modelId="{0569D52F-EFFE-4E8B-AC1A-B6311706C94A}" type="pres">
      <dgm:prSet presAssocID="{D960A366-8310-4FDA-A99C-D2CB1EC90886}" presName="imgShp" presStyleLbl="fgImgPlace1" presStyleIdx="2" presStyleCnt="3" custScaleX="121537" custScaleY="12465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373C98F8-4887-4C75-9E74-79FB9A8371BD}" type="pres">
      <dgm:prSet presAssocID="{D960A366-8310-4FDA-A99C-D2CB1EC90886}" presName="txShp" presStyleLbl="node1" presStyleIdx="2" presStyleCnt="3" custScaleX="91531" custScaleY="932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9A3BACA-C50B-4DBE-A273-B2B8716119C4}" srcId="{D07003F0-C5D3-48BC-ADB5-EFCF879697B9}" destId="{D960A366-8310-4FDA-A99C-D2CB1EC90886}" srcOrd="2" destOrd="0" parTransId="{E45202C3-F216-47C5-BAFE-CE5C30DFC9C3}" sibTransId="{E4E52162-BFC4-4BE8-BA58-E2DBB616B6C6}"/>
    <dgm:cxn modelId="{1C05E48E-1981-489A-830A-E896CA319F80}" type="presOf" srcId="{E396EF43-3DF5-459F-81C3-78FECF621958}" destId="{461388A9-0728-4617-932D-A523F67F1377}" srcOrd="0" destOrd="0" presId="urn:microsoft.com/office/officeart/2005/8/layout/vList3"/>
    <dgm:cxn modelId="{65E5FB82-7B4C-4728-AB6E-7041C680540F}" srcId="{D07003F0-C5D3-48BC-ADB5-EFCF879697B9}" destId="{158F11DF-91DC-4B2C-97D8-86D16CF9771B}" srcOrd="1" destOrd="0" parTransId="{F18AE371-083A-4EF7-8E13-29AB9C103B43}" sibTransId="{F25608E5-6FC9-4CDF-A9C9-58B782469F02}"/>
    <dgm:cxn modelId="{41FB268A-EE1B-4871-9844-408039CBF068}" srcId="{D07003F0-C5D3-48BC-ADB5-EFCF879697B9}" destId="{E396EF43-3DF5-459F-81C3-78FECF621958}" srcOrd="0" destOrd="0" parTransId="{280F6EEC-4AB3-4759-99BC-198FF693416B}" sibTransId="{755068B0-C2AB-48F9-9059-A613F4A87C97}"/>
    <dgm:cxn modelId="{FBE6E258-5E44-4A27-833A-8CB3C0226AFA}" type="presOf" srcId="{158F11DF-91DC-4B2C-97D8-86D16CF9771B}" destId="{80851F08-AB8E-4D00-A6BA-11A46E83FEC7}" srcOrd="0" destOrd="0" presId="urn:microsoft.com/office/officeart/2005/8/layout/vList3"/>
    <dgm:cxn modelId="{3C6CDF4B-E97A-498F-A553-266E5AEC00A1}" type="presOf" srcId="{D960A366-8310-4FDA-A99C-D2CB1EC90886}" destId="{373C98F8-4887-4C75-9E74-79FB9A8371BD}" srcOrd="0" destOrd="0" presId="urn:microsoft.com/office/officeart/2005/8/layout/vList3"/>
    <dgm:cxn modelId="{E8F7F593-2FDD-4092-9EF5-C29694D9905D}" type="presOf" srcId="{D07003F0-C5D3-48BC-ADB5-EFCF879697B9}" destId="{78E45ED6-42BF-4762-BA24-C11DBEDE40E1}" srcOrd="0" destOrd="0" presId="urn:microsoft.com/office/officeart/2005/8/layout/vList3"/>
    <dgm:cxn modelId="{1CA4780B-66CA-477C-91E7-E2E0C6A2A5A5}" type="presParOf" srcId="{78E45ED6-42BF-4762-BA24-C11DBEDE40E1}" destId="{76A36A33-CD97-4E3C-BB93-B574F0D3F03C}" srcOrd="0" destOrd="0" presId="urn:microsoft.com/office/officeart/2005/8/layout/vList3"/>
    <dgm:cxn modelId="{7175A204-CFC9-4E9B-BEBA-50B476398C6F}" type="presParOf" srcId="{76A36A33-CD97-4E3C-BB93-B574F0D3F03C}" destId="{5CD1D6A5-7556-4D63-A410-56CA7F091730}" srcOrd="0" destOrd="0" presId="urn:microsoft.com/office/officeart/2005/8/layout/vList3"/>
    <dgm:cxn modelId="{B9325FF4-FF6C-4DAB-A8F1-A8C3E349E62E}" type="presParOf" srcId="{76A36A33-CD97-4E3C-BB93-B574F0D3F03C}" destId="{461388A9-0728-4617-932D-A523F67F1377}" srcOrd="1" destOrd="0" presId="urn:microsoft.com/office/officeart/2005/8/layout/vList3"/>
    <dgm:cxn modelId="{FD608FDD-4B90-463D-9519-F6CF8CE2327E}" type="presParOf" srcId="{78E45ED6-42BF-4762-BA24-C11DBEDE40E1}" destId="{22ABA6BE-E551-4C89-BCAA-4415C81BF472}" srcOrd="1" destOrd="0" presId="urn:microsoft.com/office/officeart/2005/8/layout/vList3"/>
    <dgm:cxn modelId="{47191AFA-6AAA-4537-89C9-DB9A757E3050}" type="presParOf" srcId="{78E45ED6-42BF-4762-BA24-C11DBEDE40E1}" destId="{D1EB3B86-20AA-49FD-8424-AA1551039C77}" srcOrd="2" destOrd="0" presId="urn:microsoft.com/office/officeart/2005/8/layout/vList3"/>
    <dgm:cxn modelId="{8506C744-EFF5-46AE-B7E0-C1B9A8895A69}" type="presParOf" srcId="{D1EB3B86-20AA-49FD-8424-AA1551039C77}" destId="{64D91EC4-1A9C-46C8-8835-F61A62C1B37D}" srcOrd="0" destOrd="0" presId="urn:microsoft.com/office/officeart/2005/8/layout/vList3"/>
    <dgm:cxn modelId="{A44CF995-4D5A-4D48-94E0-56484B74B7F3}" type="presParOf" srcId="{D1EB3B86-20AA-49FD-8424-AA1551039C77}" destId="{80851F08-AB8E-4D00-A6BA-11A46E83FEC7}" srcOrd="1" destOrd="0" presId="urn:microsoft.com/office/officeart/2005/8/layout/vList3"/>
    <dgm:cxn modelId="{D8847306-8A02-4B45-AC03-CA38304F75BF}" type="presParOf" srcId="{78E45ED6-42BF-4762-BA24-C11DBEDE40E1}" destId="{D48E2D26-0417-4697-B3FC-58D036309DE0}" srcOrd="3" destOrd="0" presId="urn:microsoft.com/office/officeart/2005/8/layout/vList3"/>
    <dgm:cxn modelId="{4FF1D539-673F-421F-BCBC-631D0747B628}" type="presParOf" srcId="{78E45ED6-42BF-4762-BA24-C11DBEDE40E1}" destId="{E6CAEC0A-BA3C-4C9F-B89A-AE9E58D737B7}" srcOrd="4" destOrd="0" presId="urn:microsoft.com/office/officeart/2005/8/layout/vList3"/>
    <dgm:cxn modelId="{C03DD789-8C38-4AD1-A4F6-8629F99255D2}" type="presParOf" srcId="{E6CAEC0A-BA3C-4C9F-B89A-AE9E58D737B7}" destId="{0569D52F-EFFE-4E8B-AC1A-B6311706C94A}" srcOrd="0" destOrd="0" presId="urn:microsoft.com/office/officeart/2005/8/layout/vList3"/>
    <dgm:cxn modelId="{D151ED74-ACC1-4674-B4B9-98B2E7E21C12}" type="presParOf" srcId="{E6CAEC0A-BA3C-4C9F-B89A-AE9E58D737B7}" destId="{373C98F8-4887-4C75-9E74-79FB9A8371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388A9-0728-4617-932D-A523F67F1377}">
      <dsp:nvSpPr>
        <dsp:cNvPr id="0" name=""/>
        <dsp:cNvSpPr/>
      </dsp:nvSpPr>
      <dsp:spPr>
        <a:xfrm rot="10800000">
          <a:off x="1684794" y="254374"/>
          <a:ext cx="4129874" cy="868151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3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 err="1" smtClean="0">
              <a:latin typeface="Arial"/>
              <a:cs typeface="Arial"/>
            </a:rPr>
            <a:t>Communication</a:t>
          </a:r>
          <a:r>
            <a:rPr lang="it-IT" altLang="it-IT" sz="2000" kern="1200" dirty="0" smtClean="0">
              <a:latin typeface="Arial"/>
              <a:cs typeface="Arial"/>
            </a:rPr>
            <a:t> Coordinator | </a:t>
          </a:r>
          <a:r>
            <a:rPr lang="it-IT" altLang="it-IT" sz="2000" kern="1200" dirty="0" err="1" smtClean="0">
              <a:latin typeface="Arial"/>
              <a:cs typeface="Arial"/>
            </a:rPr>
            <a:t>Raasm</a:t>
          </a:r>
          <a:r>
            <a:rPr lang="it-IT" altLang="it-IT" sz="2000" kern="1200" dirty="0" smtClean="0">
              <a:latin typeface="Arial"/>
              <a:cs typeface="Arial"/>
            </a:rPr>
            <a:t> </a:t>
          </a:r>
          <a:r>
            <a:rPr lang="it-IT" altLang="it-IT" sz="2000" kern="1200" dirty="0" err="1" smtClean="0">
              <a:latin typeface="Arial"/>
              <a:cs typeface="Arial"/>
            </a:rPr>
            <a:t>SpA</a:t>
          </a:r>
          <a:endParaRPr lang="it-IT" sz="2000" kern="1200" dirty="0">
            <a:latin typeface="Arial"/>
            <a:cs typeface="Arial"/>
          </a:endParaRPr>
        </a:p>
      </dsp:txBody>
      <dsp:txXfrm rot="10800000">
        <a:off x="1901832" y="254374"/>
        <a:ext cx="3912836" cy="868151"/>
      </dsp:txXfrm>
    </dsp:sp>
    <dsp:sp modelId="{5CD1D6A5-7556-4D63-A410-56CA7F091730}">
      <dsp:nvSpPr>
        <dsp:cNvPr id="0" name=""/>
        <dsp:cNvSpPr/>
      </dsp:nvSpPr>
      <dsp:spPr>
        <a:xfrm>
          <a:off x="844253" y="1168"/>
          <a:ext cx="1350143" cy="13501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51F08-AB8E-4D00-A6BA-11A46E83FEC7}">
      <dsp:nvSpPr>
        <dsp:cNvPr id="0" name=""/>
        <dsp:cNvSpPr/>
      </dsp:nvSpPr>
      <dsp:spPr>
        <a:xfrm rot="10800000">
          <a:off x="1693322" y="1874222"/>
          <a:ext cx="4087299" cy="962853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3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 err="1" smtClean="0">
              <a:latin typeface="Arial"/>
              <a:cs typeface="Arial"/>
            </a:rPr>
            <a:t>Advertendo</a:t>
          </a:r>
          <a:r>
            <a:rPr lang="it-IT" altLang="it-IT" sz="2000" kern="1200" dirty="0" smtClean="0">
              <a:latin typeface="Arial"/>
              <a:cs typeface="Arial"/>
            </a:rPr>
            <a:t> S.r.l., </a:t>
          </a:r>
          <a:r>
            <a:rPr lang="it-IT" altLang="it-IT" sz="2000" kern="1200" dirty="0" err="1" smtClean="0">
              <a:latin typeface="Arial"/>
              <a:cs typeface="Arial"/>
            </a:rPr>
            <a:t>JoleFilm</a:t>
          </a:r>
          <a:r>
            <a:rPr lang="it-IT" altLang="it-IT" sz="2000" kern="1200" dirty="0" smtClean="0">
              <a:latin typeface="Arial"/>
              <a:cs typeface="Arial"/>
            </a:rPr>
            <a:t>, </a:t>
          </a:r>
          <a:r>
            <a:rPr lang="it-IT" altLang="it-IT" sz="2000" kern="1200" dirty="0" err="1" smtClean="0">
              <a:latin typeface="Arial"/>
              <a:cs typeface="Arial"/>
            </a:rPr>
            <a:t>BiBi</a:t>
          </a:r>
          <a:r>
            <a:rPr lang="it-IT" altLang="it-IT" sz="2000" kern="1200" dirty="0" smtClean="0">
              <a:latin typeface="Arial"/>
              <a:cs typeface="Arial"/>
            </a:rPr>
            <a:t> Film</a:t>
          </a:r>
          <a:endParaRPr lang="it-IT" sz="2000" kern="1200" dirty="0">
            <a:latin typeface="Arial"/>
            <a:cs typeface="Arial"/>
          </a:endParaRPr>
        </a:p>
      </dsp:txBody>
      <dsp:txXfrm rot="10800000">
        <a:off x="1934035" y="1874222"/>
        <a:ext cx="3846586" cy="962853"/>
      </dsp:txXfrm>
    </dsp:sp>
    <dsp:sp modelId="{64D91EC4-1A9C-46C8-8835-F61A62C1B37D}">
      <dsp:nvSpPr>
        <dsp:cNvPr id="0" name=""/>
        <dsp:cNvSpPr/>
      </dsp:nvSpPr>
      <dsp:spPr>
        <a:xfrm>
          <a:off x="853858" y="1678500"/>
          <a:ext cx="1354297" cy="135429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C98F8-4887-4C75-9E74-79FB9A8371BD}">
      <dsp:nvSpPr>
        <dsp:cNvPr id="0" name=""/>
        <dsp:cNvSpPr/>
      </dsp:nvSpPr>
      <dsp:spPr>
        <a:xfrm rot="10800000">
          <a:off x="1724546" y="3532306"/>
          <a:ext cx="4038282" cy="1021658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3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 smtClean="0">
              <a:latin typeface="Arial"/>
              <a:cs typeface="Arial"/>
            </a:rPr>
            <a:t>Communications Manager </a:t>
          </a:r>
          <a:r>
            <a:rPr lang="it-IT" altLang="it-IT" sz="2000" kern="1200" dirty="0" err="1" smtClean="0">
              <a:latin typeface="Arial"/>
              <a:cs typeface="Arial"/>
            </a:rPr>
            <a:t>Italy</a:t>
          </a:r>
          <a:r>
            <a:rPr lang="it-IT" altLang="it-IT" sz="2000" kern="1200" dirty="0" smtClean="0">
              <a:latin typeface="Arial"/>
              <a:cs typeface="Arial"/>
            </a:rPr>
            <a:t> </a:t>
          </a:r>
          <a:r>
            <a:rPr lang="it-IT" altLang="it-IT" sz="2000" kern="1200" dirty="0" err="1" smtClean="0">
              <a:latin typeface="Arial"/>
              <a:cs typeface="Arial"/>
            </a:rPr>
            <a:t>at</a:t>
          </a:r>
          <a:r>
            <a:rPr lang="it-IT" altLang="it-IT" sz="2000" kern="1200" dirty="0" smtClean="0">
              <a:latin typeface="Arial"/>
              <a:cs typeface="Arial"/>
            </a:rPr>
            <a:t> </a:t>
          </a:r>
          <a:r>
            <a:rPr lang="it-IT" altLang="it-IT" sz="2000" kern="1200" dirty="0" err="1" smtClean="0">
              <a:latin typeface="Arial"/>
              <a:cs typeface="Arial"/>
            </a:rPr>
            <a:t>BlaBlaCar</a:t>
          </a:r>
          <a:endParaRPr lang="it-IT" sz="2000" kern="1200" dirty="0">
            <a:latin typeface="Arial"/>
            <a:cs typeface="Arial"/>
          </a:endParaRPr>
        </a:p>
      </dsp:txBody>
      <dsp:txXfrm rot="10800000">
        <a:off x="1979960" y="3532306"/>
        <a:ext cx="3782868" cy="1021658"/>
      </dsp:txXfrm>
    </dsp:sp>
    <dsp:sp modelId="{0569D52F-EFFE-4E8B-AC1A-B6311706C94A}">
      <dsp:nvSpPr>
        <dsp:cNvPr id="0" name=""/>
        <dsp:cNvSpPr/>
      </dsp:nvSpPr>
      <dsp:spPr>
        <a:xfrm>
          <a:off x="871650" y="3359986"/>
          <a:ext cx="1332145" cy="13662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388A9-0728-4617-932D-A523F67F1377}">
      <dsp:nvSpPr>
        <dsp:cNvPr id="0" name=""/>
        <dsp:cNvSpPr/>
      </dsp:nvSpPr>
      <dsp:spPr>
        <a:xfrm rot="10800000">
          <a:off x="1660352" y="242164"/>
          <a:ext cx="4129874" cy="868151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3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 smtClean="0">
              <a:latin typeface="Arial"/>
              <a:cs typeface="Arial"/>
            </a:rPr>
            <a:t>Digital </a:t>
          </a:r>
          <a:r>
            <a:rPr lang="it-IT" altLang="it-IT" sz="2000" kern="1200" dirty="0" err="1" smtClean="0">
              <a:latin typeface="Arial"/>
              <a:cs typeface="Arial"/>
            </a:rPr>
            <a:t>Strategist</a:t>
          </a:r>
          <a:r>
            <a:rPr lang="it-IT" altLang="it-IT" sz="2000" kern="1200" dirty="0" smtClean="0">
              <a:latin typeface="Arial"/>
              <a:cs typeface="Arial"/>
            </a:rPr>
            <a:t> </a:t>
          </a:r>
          <a:r>
            <a:rPr lang="it-IT" altLang="it-IT" sz="2000" kern="1200" dirty="0" err="1" smtClean="0">
              <a:latin typeface="Arial"/>
              <a:cs typeface="Arial"/>
            </a:rPr>
            <a:t>at</a:t>
          </a:r>
          <a:r>
            <a:rPr lang="it-IT" altLang="it-IT" sz="2000" kern="1200" dirty="0" smtClean="0">
              <a:latin typeface="Arial"/>
              <a:cs typeface="Arial"/>
            </a:rPr>
            <a:t> H-ART</a:t>
          </a:r>
          <a:endParaRPr lang="it-IT" sz="2000" kern="1200" dirty="0">
            <a:latin typeface="Arial"/>
            <a:cs typeface="Arial"/>
          </a:endParaRPr>
        </a:p>
      </dsp:txBody>
      <dsp:txXfrm rot="10800000">
        <a:off x="1877390" y="242164"/>
        <a:ext cx="3912836" cy="868151"/>
      </dsp:txXfrm>
    </dsp:sp>
    <dsp:sp modelId="{5CD1D6A5-7556-4D63-A410-56CA7F091730}">
      <dsp:nvSpPr>
        <dsp:cNvPr id="0" name=""/>
        <dsp:cNvSpPr/>
      </dsp:nvSpPr>
      <dsp:spPr>
        <a:xfrm>
          <a:off x="844253" y="1168"/>
          <a:ext cx="1350143" cy="135014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51F08-AB8E-4D00-A6BA-11A46E83FEC7}">
      <dsp:nvSpPr>
        <dsp:cNvPr id="0" name=""/>
        <dsp:cNvSpPr/>
      </dsp:nvSpPr>
      <dsp:spPr>
        <a:xfrm rot="10800000">
          <a:off x="1743794" y="1882300"/>
          <a:ext cx="4087299" cy="962853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3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 smtClean="0">
              <a:latin typeface="Arial"/>
              <a:cs typeface="Arial"/>
            </a:rPr>
            <a:t>Platform Account Manager </a:t>
          </a:r>
          <a:r>
            <a:rPr lang="it-IT" altLang="it-IT" sz="2000" kern="1200" dirty="0" err="1" smtClean="0">
              <a:latin typeface="Arial"/>
              <a:cs typeface="Arial"/>
            </a:rPr>
            <a:t>at</a:t>
          </a:r>
          <a:r>
            <a:rPr lang="it-IT" altLang="it-IT" sz="2000" kern="1200" dirty="0" smtClean="0">
              <a:latin typeface="Arial"/>
              <a:cs typeface="Arial"/>
            </a:rPr>
            <a:t> </a:t>
          </a:r>
          <a:r>
            <a:rPr lang="it-IT" altLang="it-IT" sz="2000" kern="1200" dirty="0" err="1" smtClean="0">
              <a:latin typeface="Arial"/>
              <a:cs typeface="Arial"/>
            </a:rPr>
            <a:t>Nanigans</a:t>
          </a:r>
          <a:endParaRPr lang="it-IT" sz="2000" kern="1200" dirty="0">
            <a:latin typeface="Arial"/>
            <a:cs typeface="Arial"/>
          </a:endParaRPr>
        </a:p>
      </dsp:txBody>
      <dsp:txXfrm rot="10800000">
        <a:off x="1984507" y="1882300"/>
        <a:ext cx="3846586" cy="962853"/>
      </dsp:txXfrm>
    </dsp:sp>
    <dsp:sp modelId="{64D91EC4-1A9C-46C8-8835-F61A62C1B37D}">
      <dsp:nvSpPr>
        <dsp:cNvPr id="0" name=""/>
        <dsp:cNvSpPr/>
      </dsp:nvSpPr>
      <dsp:spPr>
        <a:xfrm>
          <a:off x="853858" y="1678500"/>
          <a:ext cx="1354297" cy="13542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C98F8-4887-4C75-9E74-79FB9A8371BD}">
      <dsp:nvSpPr>
        <dsp:cNvPr id="0" name=""/>
        <dsp:cNvSpPr/>
      </dsp:nvSpPr>
      <dsp:spPr>
        <a:xfrm rot="10800000">
          <a:off x="1724546" y="3532306"/>
          <a:ext cx="4038282" cy="1021658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3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 smtClean="0">
              <a:latin typeface="Arial"/>
              <a:cs typeface="Arial"/>
            </a:rPr>
            <a:t>Marketing Communications Manager </a:t>
          </a:r>
          <a:r>
            <a:rPr lang="it-IT" altLang="it-IT" sz="2000" kern="1200" dirty="0" err="1" smtClean="0">
              <a:latin typeface="Arial"/>
              <a:cs typeface="Arial"/>
            </a:rPr>
            <a:t>at</a:t>
          </a:r>
          <a:r>
            <a:rPr lang="it-IT" altLang="it-IT" sz="2000" kern="1200" dirty="0" smtClean="0">
              <a:latin typeface="Arial"/>
              <a:cs typeface="Arial"/>
            </a:rPr>
            <a:t> DE MAJO</a:t>
          </a:r>
          <a:endParaRPr lang="it-IT" sz="2000" kern="1200" dirty="0">
            <a:latin typeface="Arial"/>
            <a:cs typeface="Arial"/>
          </a:endParaRPr>
        </a:p>
      </dsp:txBody>
      <dsp:txXfrm rot="10800000">
        <a:off x="1979960" y="3532306"/>
        <a:ext cx="3782868" cy="1021658"/>
      </dsp:txXfrm>
    </dsp:sp>
    <dsp:sp modelId="{0569D52F-EFFE-4E8B-AC1A-B6311706C94A}">
      <dsp:nvSpPr>
        <dsp:cNvPr id="0" name=""/>
        <dsp:cNvSpPr/>
      </dsp:nvSpPr>
      <dsp:spPr>
        <a:xfrm>
          <a:off x="871650" y="3359986"/>
          <a:ext cx="1332145" cy="136629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54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82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35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53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91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49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912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38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21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6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3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07980-D30B-44B7-8DC0-4F012DC1D7DE}" type="datetimeFigureOut">
              <a:rPr lang="it-IT" smtClean="0"/>
              <a:t>29/05/19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2DCF5-82CF-41EC-8AC3-895A12698F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93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file://localhost/Users/Grazia/Documents/Corsi%20%20di%20Laurea%20LTCOM%20e%20SGC/clip%202%20comunicazione%20integrata.mp4" TargetMode="External"/><Relationship Id="rId4" Type="http://schemas.openxmlformats.org/officeDocument/2006/relationships/video" Target="file://localhost/Users/Grazia/Documents/Corsi%20%20di%20Laurea%20LTCOM%20e%20SGC/clip%202%20comunicazione%20integrata.mp4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microsoft.com/office/2007/relationships/media" Target="file://localhost/Users/Grazia/Documents/Corsi%20%20di%20Laurea%20LTCOM%20e%20SGC/clip%201%20comunicazione%20integrata.mp4" TargetMode="External"/><Relationship Id="rId2" Type="http://schemas.openxmlformats.org/officeDocument/2006/relationships/video" Target="file://localhost/Users/Grazia/Documents/Corsi%20%20di%20Laurea%20LTCOM%20e%20SGC/clip%201%20comunicazione%20integrata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diagramData" Target="../diagrams/data2.xml"/><Relationship Id="rId10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95256" y="1449237"/>
            <a:ext cx="10742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smtClean="0">
                <a:solidFill>
                  <a:schemeClr val="bg1"/>
                </a:solidFill>
                <a:latin typeface="Arial"/>
                <a:cs typeface="Arial"/>
              </a:rPr>
              <a:t>STRATEGIE DI </a:t>
            </a:r>
            <a:r>
              <a:rPr lang="it-IT" sz="96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endParaRPr lang="it-IT" sz="9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81" y="4295955"/>
            <a:ext cx="2163010" cy="22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7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Rettangolo 2"/>
          <p:cNvSpPr/>
          <p:nvPr/>
        </p:nvSpPr>
        <p:spPr>
          <a:xfrm>
            <a:off x="3048000" y="2674948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6000" b="1" dirty="0" smtClean="0">
                <a:solidFill>
                  <a:prstClr val="black"/>
                </a:solidFill>
                <a:latin typeface="Arial"/>
                <a:cs typeface="Arial"/>
              </a:rPr>
              <a:t>COSA</a:t>
            </a:r>
            <a:r>
              <a:rPr lang="it-IT" sz="6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it-IT" sz="6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it-IT" sz="3200" dirty="0" smtClean="0">
                <a:solidFill>
                  <a:prstClr val="black"/>
                </a:solidFill>
                <a:latin typeface="Arial"/>
                <a:cs typeface="Arial"/>
              </a:rPr>
              <a:t>  si studia?</a:t>
            </a:r>
            <a:endParaRPr lang="it-IT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02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5" name="CasellaDiTesto 4"/>
          <p:cNvSpPr txBox="1"/>
          <p:nvPr/>
        </p:nvSpPr>
        <p:spPr>
          <a:xfrm>
            <a:off x="2141916" y="1098322"/>
            <a:ext cx="77374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Insegnamenti caratterizzanti</a:t>
            </a:r>
            <a:endParaRPr lang="it-IT" sz="3200" b="1" dirty="0">
              <a:solidFill>
                <a:srgbClr val="8E0000"/>
              </a:solidFill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4803" y="1972427"/>
            <a:ext cx="98500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it-IT" sz="3200" dirty="0" smtClean="0">
                <a:latin typeface="Arial"/>
                <a:cs typeface="Arial"/>
              </a:rPr>
              <a:t>Progettazione Siti Web</a:t>
            </a:r>
          </a:p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it-IT" sz="3200" dirty="0" smtClean="0">
                <a:latin typeface="Arial"/>
                <a:cs typeface="Arial"/>
              </a:rPr>
              <a:t>Radio, Televisione e Multimedialità </a:t>
            </a:r>
            <a:r>
              <a:rPr lang="it-IT" sz="3200" dirty="0" smtClean="0">
                <a:solidFill>
                  <a:srgbClr val="8E0000"/>
                </a:solidFill>
                <a:latin typeface="Arial"/>
                <a:cs typeface="Arial"/>
              </a:rPr>
              <a:t>o </a:t>
            </a:r>
            <a:r>
              <a:rPr lang="it-IT" sz="3200" dirty="0" smtClean="0">
                <a:latin typeface="Arial"/>
                <a:cs typeface="Arial"/>
              </a:rPr>
              <a:t>Cinema Contemporaneo e Nuove Tecnologie</a:t>
            </a:r>
          </a:p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it-IT" sz="3200" dirty="0" smtClean="0">
                <a:latin typeface="Arial"/>
                <a:cs typeface="Arial"/>
              </a:rPr>
              <a:t>Analisi dei testi (linguistica e statistica)</a:t>
            </a:r>
          </a:p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it-IT" sz="3200" dirty="0" smtClean="0">
                <a:latin typeface="Arial"/>
                <a:cs typeface="Arial"/>
              </a:rPr>
              <a:t>Comunicazione Integrata </a:t>
            </a:r>
            <a:r>
              <a:rPr lang="it-IT" sz="3200" dirty="0" smtClean="0">
                <a:solidFill>
                  <a:srgbClr val="8E0000"/>
                </a:solidFill>
                <a:latin typeface="Arial"/>
                <a:cs typeface="Arial"/>
              </a:rPr>
              <a:t>o </a:t>
            </a:r>
            <a:r>
              <a:rPr lang="it-IT" sz="3200" dirty="0" smtClean="0">
                <a:latin typeface="Arial"/>
                <a:cs typeface="Arial"/>
              </a:rPr>
              <a:t>comunicazione Sociale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0551244" y="2057903"/>
            <a:ext cx="12698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6</a:t>
            </a:r>
            <a:r>
              <a:rPr lang="it-IT" sz="3200" dirty="0" smtClean="0">
                <a:latin typeface="Arial"/>
                <a:cs typeface="Arial"/>
              </a:rPr>
              <a:t> </a:t>
            </a:r>
            <a:r>
              <a:rPr lang="it-IT" sz="3200" dirty="0" err="1" smtClean="0">
                <a:latin typeface="Arial"/>
                <a:cs typeface="Arial"/>
              </a:rPr>
              <a:t>cfu</a:t>
            </a:r>
            <a:endParaRPr lang="it-IT" sz="3200" dirty="0" smtClean="0">
              <a:latin typeface="Arial"/>
              <a:cs typeface="Arial"/>
            </a:endParaRPr>
          </a:p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9</a:t>
            </a:r>
            <a:r>
              <a:rPr lang="it-IT" sz="3200" dirty="0" smtClean="0">
                <a:latin typeface="Arial"/>
                <a:cs typeface="Arial"/>
              </a:rPr>
              <a:t> </a:t>
            </a:r>
            <a:r>
              <a:rPr lang="it-IT" sz="3200" dirty="0" err="1" smtClean="0">
                <a:latin typeface="Arial"/>
                <a:cs typeface="Arial"/>
              </a:rPr>
              <a:t>cfu</a:t>
            </a:r>
            <a:r>
              <a:rPr lang="it-IT" sz="3200" dirty="0">
                <a:latin typeface="Arial"/>
                <a:cs typeface="Arial"/>
              </a:rPr>
              <a:t/>
            </a:r>
            <a:br>
              <a:rPr lang="it-IT" sz="3200" dirty="0">
                <a:latin typeface="Arial"/>
                <a:cs typeface="Arial"/>
              </a:rPr>
            </a:br>
            <a:endParaRPr lang="it-IT" sz="3200" dirty="0" smtClean="0">
              <a:latin typeface="Arial"/>
              <a:cs typeface="Arial"/>
            </a:endParaRPr>
          </a:p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6</a:t>
            </a:r>
            <a:r>
              <a:rPr lang="it-IT" sz="3200" dirty="0" smtClean="0">
                <a:latin typeface="Arial"/>
                <a:cs typeface="Arial"/>
              </a:rPr>
              <a:t> </a:t>
            </a:r>
            <a:r>
              <a:rPr lang="it-IT" sz="3200" dirty="0" err="1" smtClean="0">
                <a:latin typeface="Arial"/>
                <a:cs typeface="Arial"/>
              </a:rPr>
              <a:t>cfu</a:t>
            </a:r>
            <a:endParaRPr lang="it-IT" sz="3200" dirty="0" smtClean="0">
              <a:latin typeface="Arial"/>
              <a:cs typeface="Arial"/>
            </a:endParaRPr>
          </a:p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9</a:t>
            </a:r>
            <a:r>
              <a:rPr lang="it-IT" sz="3200" dirty="0" smtClean="0">
                <a:solidFill>
                  <a:srgbClr val="8E0000"/>
                </a:solidFill>
                <a:latin typeface="Arial"/>
                <a:cs typeface="Arial"/>
              </a:rPr>
              <a:t> </a:t>
            </a:r>
            <a:r>
              <a:rPr lang="it-IT" sz="3200" dirty="0" err="1" smtClean="0">
                <a:latin typeface="Arial"/>
                <a:cs typeface="Arial"/>
              </a:rPr>
              <a:t>cfu</a:t>
            </a:r>
            <a:endParaRPr lang="it-IT" sz="3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50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</a:t>
            </a:r>
            <a:r>
              <a:rPr lang="it-IT" sz="5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NE</a:t>
            </a:r>
            <a:r>
              <a:rPr lang="it-IT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it-IT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5" name="CasellaDiTesto 4"/>
          <p:cNvSpPr txBox="1"/>
          <p:nvPr/>
        </p:nvSpPr>
        <p:spPr>
          <a:xfrm>
            <a:off x="2332463" y="1110533"/>
            <a:ext cx="8438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Insegnamenti caratterizzanti</a:t>
            </a:r>
            <a:endParaRPr lang="it-IT" sz="3200" b="1" dirty="0">
              <a:solidFill>
                <a:srgbClr val="8E0000"/>
              </a:solidFill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70972" y="2079738"/>
            <a:ext cx="929457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it-IT" sz="3200" dirty="0" smtClean="0">
                <a:latin typeface="Arial"/>
                <a:cs typeface="Arial"/>
              </a:rPr>
              <a:t>Psicologia della Comunicazione</a:t>
            </a:r>
          </a:p>
          <a:p>
            <a:pPr>
              <a:spcAft>
                <a:spcPts val="2000"/>
              </a:spcAft>
            </a:pPr>
            <a:r>
              <a:rPr lang="it-IT" sz="3200" dirty="0" smtClean="0">
                <a:latin typeface="Arial"/>
                <a:cs typeface="Arial"/>
              </a:rPr>
              <a:t>Scienza dell’opinione pubblica </a:t>
            </a:r>
            <a:r>
              <a:rPr lang="it-IT" sz="3200" dirty="0" smtClean="0">
                <a:solidFill>
                  <a:srgbClr val="8E0000"/>
                </a:solidFill>
                <a:latin typeface="Arial"/>
                <a:cs typeface="Arial"/>
              </a:rPr>
              <a:t>o </a:t>
            </a:r>
            <a:r>
              <a:rPr lang="it-IT" sz="3200" dirty="0" smtClean="0">
                <a:latin typeface="Arial"/>
                <a:cs typeface="Arial"/>
              </a:rPr>
              <a:t>International </a:t>
            </a:r>
            <a:r>
              <a:rPr lang="it-IT" sz="3200" dirty="0" err="1" smtClean="0">
                <a:latin typeface="Arial"/>
                <a:cs typeface="Arial"/>
              </a:rPr>
              <a:t>comunication</a:t>
            </a:r>
            <a:r>
              <a:rPr lang="it-IT" sz="3200" dirty="0" smtClean="0">
                <a:latin typeface="Arial"/>
                <a:cs typeface="Arial"/>
              </a:rPr>
              <a:t> </a:t>
            </a:r>
          </a:p>
          <a:p>
            <a:pPr>
              <a:spcAft>
                <a:spcPts val="2000"/>
              </a:spcAft>
            </a:pPr>
            <a:r>
              <a:rPr lang="it-IT" sz="3200" dirty="0" smtClean="0">
                <a:latin typeface="Arial"/>
                <a:cs typeface="Arial"/>
              </a:rPr>
              <a:t>Metodi statistici di analisi dei testi </a:t>
            </a:r>
            <a:r>
              <a:rPr lang="it-IT" sz="3200" dirty="0" smtClean="0">
                <a:solidFill>
                  <a:srgbClr val="8E0000"/>
                </a:solidFill>
                <a:latin typeface="Arial"/>
                <a:cs typeface="Arial"/>
              </a:rPr>
              <a:t>o </a:t>
            </a:r>
            <a:r>
              <a:rPr lang="it-IT" sz="3200" dirty="0" smtClean="0">
                <a:latin typeface="Arial"/>
                <a:cs typeface="Arial"/>
              </a:rPr>
              <a:t>Comunicazione politica</a:t>
            </a:r>
          </a:p>
          <a:p>
            <a:pPr marL="0" lvl="1">
              <a:spcAft>
                <a:spcPts val="2000"/>
              </a:spcAft>
            </a:pPr>
            <a:r>
              <a:rPr lang="it-IT" sz="3200" dirty="0">
                <a:solidFill>
                  <a:prstClr val="black"/>
                </a:solidFill>
                <a:latin typeface="Arial"/>
                <a:cs typeface="Arial"/>
              </a:rPr>
              <a:t>una Lingua </a:t>
            </a:r>
            <a:r>
              <a:rPr lang="it-IT" sz="3200" dirty="0" smtClean="0">
                <a:solidFill>
                  <a:prstClr val="black"/>
                </a:solidFill>
                <a:latin typeface="Arial"/>
                <a:cs typeface="Arial"/>
              </a:rPr>
              <a:t>straniera</a:t>
            </a:r>
            <a:endParaRPr lang="it-IT" sz="3200" dirty="0" smtClean="0">
              <a:latin typeface="Arial"/>
              <a:cs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315380" y="2055316"/>
            <a:ext cx="12269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</a:rPr>
              <a:t>6</a:t>
            </a:r>
            <a:r>
              <a:rPr lang="it-IT" sz="3200" dirty="0" smtClean="0">
                <a:solidFill>
                  <a:srgbClr val="8E0000"/>
                </a:solidFill>
                <a:latin typeface="Arial"/>
              </a:rPr>
              <a:t> </a:t>
            </a:r>
            <a:r>
              <a:rPr lang="it-IT" sz="3200" dirty="0" err="1" smtClean="0">
                <a:latin typeface="Arial"/>
              </a:rPr>
              <a:t>cfu</a:t>
            </a:r>
            <a:endParaRPr lang="it-IT" sz="3200" dirty="0" smtClean="0">
              <a:latin typeface="Arial"/>
            </a:endParaRPr>
          </a:p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</a:rPr>
              <a:t>6</a:t>
            </a:r>
            <a:r>
              <a:rPr lang="it-IT" sz="3200" dirty="0" smtClean="0">
                <a:latin typeface="Arial"/>
              </a:rPr>
              <a:t> </a:t>
            </a:r>
            <a:r>
              <a:rPr lang="it-IT" sz="3200" dirty="0" err="1" smtClean="0">
                <a:latin typeface="Arial"/>
              </a:rPr>
              <a:t>cfu</a:t>
            </a:r>
            <a:r>
              <a:rPr lang="it-IT" sz="3200" dirty="0" smtClean="0">
                <a:latin typeface="Arial"/>
              </a:rPr>
              <a:t/>
            </a:r>
            <a:br>
              <a:rPr lang="it-IT" sz="3200" dirty="0" smtClean="0">
                <a:latin typeface="Arial"/>
              </a:rPr>
            </a:br>
            <a:endParaRPr lang="it-IT" sz="3200" dirty="0" smtClean="0">
              <a:latin typeface="Arial"/>
            </a:endParaRPr>
          </a:p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</a:rPr>
              <a:t>6</a:t>
            </a:r>
            <a:r>
              <a:rPr lang="it-IT" sz="3200" dirty="0" smtClean="0">
                <a:latin typeface="Arial"/>
              </a:rPr>
              <a:t> </a:t>
            </a:r>
            <a:r>
              <a:rPr lang="it-IT" sz="3200" dirty="0" err="1" smtClean="0">
                <a:latin typeface="Arial"/>
              </a:rPr>
              <a:t>cfu</a:t>
            </a:r>
            <a:r>
              <a:rPr lang="it-IT" sz="3200" dirty="0" smtClean="0">
                <a:latin typeface="Arial"/>
              </a:rPr>
              <a:t/>
            </a:r>
            <a:br>
              <a:rPr lang="it-IT" sz="3200" dirty="0" smtClean="0">
                <a:latin typeface="Arial"/>
              </a:rPr>
            </a:br>
            <a:endParaRPr lang="it-IT" sz="3200" dirty="0" smtClean="0">
              <a:latin typeface="Arial"/>
            </a:endParaRPr>
          </a:p>
          <a:p>
            <a:pPr>
              <a:spcAft>
                <a:spcPts val="2000"/>
              </a:spcAft>
            </a:pPr>
            <a:r>
              <a:rPr lang="it-IT" sz="3200" b="1" dirty="0">
                <a:solidFill>
                  <a:srgbClr val="8E0000"/>
                </a:solidFill>
                <a:latin typeface="Arial"/>
              </a:rPr>
              <a:t>9</a:t>
            </a:r>
            <a:r>
              <a:rPr lang="it-IT" sz="3200" dirty="0">
                <a:latin typeface="Arial"/>
              </a:rPr>
              <a:t> </a:t>
            </a:r>
            <a:r>
              <a:rPr lang="it-IT" sz="3200" dirty="0" err="1" smtClean="0">
                <a:latin typeface="Arial"/>
              </a:rPr>
              <a:t>cfu</a:t>
            </a:r>
            <a:endParaRPr lang="it-IT" sz="3200" dirty="0">
              <a:latin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47539" y="4981992"/>
            <a:ext cx="36012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lnSpc>
                <a:spcPct val="250000"/>
              </a:lnSpc>
              <a:buFont typeface="+mj-lt"/>
              <a:buAutoNum type="arabicPeriod" startAt="8"/>
            </a:pPr>
            <a:endParaRPr lang="it-IT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584040" y="4842771"/>
            <a:ext cx="184666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</a:pPr>
            <a:endParaRPr lang="it-IT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7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592205" y="882952"/>
            <a:ext cx="60998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Insegnamenti a scelta</a:t>
            </a:r>
            <a:endParaRPr lang="it-IT" sz="3200" b="1" dirty="0">
              <a:solidFill>
                <a:srgbClr val="8E0000"/>
              </a:solidFill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2999" y="1621476"/>
            <a:ext cx="5593017" cy="482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Font typeface="Arial"/>
              <a:buChar char="•"/>
            </a:pPr>
            <a:r>
              <a:rPr lang="it-IT" altLang="it-IT" sz="3200" dirty="0" smtClean="0">
                <a:latin typeface="Arial"/>
                <a:cs typeface="Arial"/>
              </a:rPr>
              <a:t>Comunicazione </a:t>
            </a:r>
            <a:r>
              <a:rPr lang="it-IT" altLang="it-IT" sz="3200" dirty="0">
                <a:latin typeface="Arial"/>
                <a:cs typeface="Arial"/>
              </a:rPr>
              <a:t>e Innovazione di Impresa</a:t>
            </a:r>
          </a:p>
          <a:p>
            <a:pPr marL="457200" indent="-457200" algn="just">
              <a:spcAft>
                <a:spcPts val="2000"/>
              </a:spcAft>
              <a:buFont typeface="Arial"/>
              <a:buChar char="•"/>
            </a:pPr>
            <a:r>
              <a:rPr lang="it-IT" altLang="it-IT" sz="3200" dirty="0" smtClean="0">
                <a:latin typeface="Arial"/>
                <a:cs typeface="Arial"/>
              </a:rPr>
              <a:t>Marketing</a:t>
            </a:r>
            <a:endParaRPr lang="it-IT" altLang="it-IT" sz="3200" dirty="0">
              <a:latin typeface="Arial"/>
              <a:cs typeface="Arial"/>
            </a:endParaRPr>
          </a:p>
          <a:p>
            <a:pPr marL="457200" indent="-457200" algn="just">
              <a:spcAft>
                <a:spcPts val="2000"/>
              </a:spcAft>
              <a:buFont typeface="Arial"/>
              <a:buChar char="•"/>
            </a:pPr>
            <a:r>
              <a:rPr lang="it-IT" altLang="it-IT" sz="3200" dirty="0" smtClean="0">
                <a:latin typeface="Arial"/>
                <a:cs typeface="Arial"/>
              </a:rPr>
              <a:t>Relazioni </a:t>
            </a:r>
            <a:r>
              <a:rPr lang="it-IT" altLang="it-IT" sz="3200" dirty="0">
                <a:latin typeface="Arial"/>
                <a:cs typeface="Arial"/>
              </a:rPr>
              <a:t>Pubbliche</a:t>
            </a:r>
          </a:p>
          <a:p>
            <a:pPr marL="457200" indent="-457200" algn="just">
              <a:spcAft>
                <a:spcPts val="2000"/>
              </a:spcAft>
              <a:buFont typeface="Arial"/>
              <a:buChar char="•"/>
            </a:pPr>
            <a:r>
              <a:rPr lang="it-IT" altLang="it-IT" sz="3200" dirty="0" smtClean="0">
                <a:latin typeface="Arial"/>
                <a:cs typeface="Arial"/>
              </a:rPr>
              <a:t>Public </a:t>
            </a:r>
            <a:r>
              <a:rPr lang="it-IT" altLang="it-IT" sz="3200" dirty="0" err="1">
                <a:latin typeface="Arial"/>
                <a:cs typeface="Arial"/>
              </a:rPr>
              <a:t>Speaking</a:t>
            </a:r>
            <a:endParaRPr lang="it-IT" altLang="it-IT" sz="3200" dirty="0">
              <a:latin typeface="Arial"/>
              <a:cs typeface="Arial"/>
            </a:endParaRPr>
          </a:p>
          <a:p>
            <a:pPr marL="457200" indent="-457200" algn="just">
              <a:spcAft>
                <a:spcPts val="2000"/>
              </a:spcAft>
              <a:buFont typeface="Arial"/>
              <a:buChar char="•"/>
            </a:pPr>
            <a:r>
              <a:rPr lang="it-IT" altLang="it-IT" sz="3200" dirty="0" smtClean="0">
                <a:latin typeface="Arial"/>
                <a:cs typeface="Arial"/>
              </a:rPr>
              <a:t>Non </a:t>
            </a:r>
            <a:r>
              <a:rPr lang="it-IT" altLang="it-IT" sz="3200" dirty="0" err="1" smtClean="0">
                <a:latin typeface="Arial"/>
                <a:cs typeface="Arial"/>
              </a:rPr>
              <a:t>Verbal</a:t>
            </a:r>
            <a:r>
              <a:rPr lang="it-IT" altLang="it-IT" sz="3200" dirty="0" smtClean="0">
                <a:latin typeface="Arial"/>
                <a:cs typeface="Arial"/>
              </a:rPr>
              <a:t> </a:t>
            </a:r>
            <a:r>
              <a:rPr lang="it-IT" altLang="it-IT" sz="3200" dirty="0" err="1">
                <a:latin typeface="Arial"/>
                <a:cs typeface="Arial"/>
              </a:rPr>
              <a:t>Communication</a:t>
            </a:r>
            <a:endParaRPr lang="it-IT" altLang="it-IT" sz="3200" dirty="0">
              <a:latin typeface="Arial"/>
              <a:cs typeface="Arial"/>
            </a:endParaRPr>
          </a:p>
          <a:p>
            <a:pPr marL="457200" indent="-457200" algn="just">
              <a:spcAft>
                <a:spcPts val="2000"/>
              </a:spcAft>
              <a:buFont typeface="Arial"/>
              <a:buChar char="•"/>
            </a:pPr>
            <a:r>
              <a:rPr lang="it-IT" altLang="it-IT" sz="3200" dirty="0" smtClean="0">
                <a:latin typeface="Arial"/>
                <a:cs typeface="Arial"/>
              </a:rPr>
              <a:t>Storia dell’Impresa</a:t>
            </a:r>
            <a:endParaRPr lang="it-IT" altLang="it-IT" sz="3200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000592" y="978201"/>
            <a:ext cx="23550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6</a:t>
            </a:r>
            <a:r>
              <a:rPr lang="it-IT" sz="3200" b="1" dirty="0" smtClean="0">
                <a:latin typeface="Arial"/>
                <a:cs typeface="Arial"/>
              </a:rPr>
              <a:t>+</a:t>
            </a:r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6</a:t>
            </a:r>
            <a:r>
              <a:rPr lang="it-IT" sz="3200" b="1" dirty="0" smtClean="0">
                <a:latin typeface="Arial"/>
                <a:cs typeface="Arial"/>
              </a:rPr>
              <a:t> </a:t>
            </a:r>
            <a:r>
              <a:rPr lang="it-IT" sz="3200" dirty="0" err="1" smtClean="0">
                <a:latin typeface="Arial"/>
                <a:cs typeface="Arial"/>
              </a:rPr>
              <a:t>cfu</a:t>
            </a:r>
            <a:endParaRPr lang="it-IT" sz="3200" dirty="0">
              <a:latin typeface="Arial"/>
              <a:cs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214545" y="1548210"/>
            <a:ext cx="5777486" cy="531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000"/>
              </a:spcAft>
            </a:pPr>
            <a:r>
              <a:rPr lang="it-IT" altLang="it-IT" sz="3200" dirty="0">
                <a:latin typeface="Arial"/>
              </a:rPr>
              <a:t>Storia Globale del </a:t>
            </a:r>
            <a:r>
              <a:rPr lang="it-IT" altLang="it-IT" sz="3200" dirty="0" smtClean="0">
                <a:latin typeface="Arial"/>
              </a:rPr>
              <a:t>Lavoro</a:t>
            </a:r>
          </a:p>
          <a:p>
            <a:pPr algn="just">
              <a:spcAft>
                <a:spcPts val="2000"/>
              </a:spcAft>
            </a:pPr>
            <a:r>
              <a:rPr lang="it-IT" altLang="it-IT" sz="3200" dirty="0" smtClean="0">
                <a:latin typeface="Arial"/>
              </a:rPr>
              <a:t>Letteratura </a:t>
            </a:r>
            <a:r>
              <a:rPr lang="it-IT" altLang="it-IT" sz="3200" dirty="0">
                <a:latin typeface="Arial"/>
              </a:rPr>
              <a:t>Italiana di genere e delle </a:t>
            </a:r>
            <a:r>
              <a:rPr lang="it-IT" altLang="it-IT" sz="3200" dirty="0" smtClean="0">
                <a:latin typeface="Arial"/>
              </a:rPr>
              <a:t>donne </a:t>
            </a:r>
          </a:p>
          <a:p>
            <a:pPr>
              <a:spcAft>
                <a:spcPts val="2000"/>
              </a:spcAft>
            </a:pPr>
            <a:r>
              <a:rPr lang="it-IT" altLang="it-IT" sz="3200" dirty="0" smtClean="0">
                <a:latin typeface="Arial"/>
              </a:rPr>
              <a:t>Letteratura Italiana </a:t>
            </a:r>
            <a:r>
              <a:rPr lang="it-IT" altLang="it-IT" sz="3200" dirty="0" err="1" smtClean="0">
                <a:latin typeface="Arial"/>
              </a:rPr>
              <a:t>contemp</a:t>
            </a:r>
            <a:r>
              <a:rPr lang="it-IT" altLang="it-IT" sz="3200" dirty="0" smtClean="0">
                <a:latin typeface="Arial"/>
              </a:rPr>
              <a:t>. </a:t>
            </a:r>
            <a:endParaRPr lang="it-IT" altLang="it-IT" sz="3200" dirty="0">
              <a:latin typeface="Arial"/>
            </a:endParaRPr>
          </a:p>
          <a:p>
            <a:pPr>
              <a:spcAft>
                <a:spcPts val="2000"/>
              </a:spcAft>
            </a:pPr>
            <a:r>
              <a:rPr lang="it-IT" altLang="it-IT" sz="3200" dirty="0" smtClean="0">
                <a:latin typeface="Arial"/>
              </a:rPr>
              <a:t>Forme </a:t>
            </a:r>
            <a:r>
              <a:rPr lang="it-IT" altLang="it-IT" sz="3200" dirty="0">
                <a:latin typeface="Arial"/>
              </a:rPr>
              <a:t>della Narrazione Seriale</a:t>
            </a:r>
          </a:p>
          <a:p>
            <a:pPr>
              <a:spcAft>
                <a:spcPts val="2000"/>
              </a:spcAft>
            </a:pPr>
            <a:r>
              <a:rPr lang="it-IT" altLang="it-IT" sz="3200" dirty="0" err="1" smtClean="0">
                <a:latin typeface="Arial"/>
              </a:rPr>
              <a:t>Augmented</a:t>
            </a:r>
            <a:r>
              <a:rPr lang="it-IT" altLang="it-IT" sz="3200" dirty="0" smtClean="0">
                <a:latin typeface="Arial"/>
              </a:rPr>
              <a:t> and Virtual Reality</a:t>
            </a:r>
            <a:endParaRPr lang="it-IT" altLang="it-IT" sz="3200" dirty="0">
              <a:latin typeface="Arial"/>
            </a:endParaRPr>
          </a:p>
          <a:p>
            <a:pPr>
              <a:spcAft>
                <a:spcPts val="2000"/>
              </a:spcAft>
            </a:pPr>
            <a:r>
              <a:rPr lang="it-IT" altLang="it-IT" sz="3200" dirty="0" smtClean="0">
                <a:latin typeface="Arial"/>
              </a:rPr>
              <a:t> </a:t>
            </a:r>
            <a:r>
              <a:rPr lang="it-IT" altLang="it-IT" sz="3200" dirty="0">
                <a:latin typeface="Arial"/>
              </a:rPr>
              <a:t>Social Network </a:t>
            </a:r>
            <a:r>
              <a:rPr lang="it-IT" altLang="it-IT" sz="3200" dirty="0" smtClean="0">
                <a:latin typeface="Arial"/>
              </a:rPr>
              <a:t>Analysis</a:t>
            </a:r>
            <a:endParaRPr lang="it-IT" altLang="it-IT" sz="32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2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8" name="CasellaDiTesto 7"/>
          <p:cNvSpPr txBox="1"/>
          <p:nvPr/>
        </p:nvSpPr>
        <p:spPr>
          <a:xfrm>
            <a:off x="5038926" y="2515357"/>
            <a:ext cx="45107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>
                <a:latin typeface="Arial"/>
                <a:cs typeface="Arial"/>
              </a:rPr>
              <a:t>Progetti realizzati</a:t>
            </a:r>
            <a:br>
              <a:rPr lang="it-IT" sz="6000" dirty="0" smtClean="0">
                <a:latin typeface="Arial"/>
                <a:cs typeface="Arial"/>
              </a:rPr>
            </a:br>
            <a:r>
              <a:rPr lang="it-IT" sz="3200" dirty="0" smtClean="0">
                <a:latin typeface="Arial"/>
                <a:cs typeface="Arial"/>
              </a:rPr>
              <a:t>dagli studenti</a:t>
            </a:r>
            <a:endParaRPr lang="it-IT" sz="3200" dirty="0">
              <a:latin typeface="Arial"/>
              <a:cs typeface="Arial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89941" l="10059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6289">
            <a:off x="2069221" y="338801"/>
            <a:ext cx="7669532" cy="8555397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11924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734" y="3597636"/>
            <a:ext cx="4790062" cy="273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62" y="2450913"/>
            <a:ext cx="3518713" cy="229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4317980" y="1419688"/>
            <a:ext cx="6521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atin typeface="Arial"/>
                <a:cs typeface="Arial"/>
              </a:rPr>
              <a:t>Video in ricordo di </a:t>
            </a:r>
          </a:p>
          <a:p>
            <a:pPr algn="ctr"/>
            <a:r>
              <a:rPr lang="it-IT" sz="4000" dirty="0" smtClean="0">
                <a:latin typeface="Arial"/>
                <a:cs typeface="Arial"/>
              </a:rPr>
              <a:t>Elisa </a:t>
            </a:r>
            <a:r>
              <a:rPr lang="it-IT" sz="4000" dirty="0" err="1" smtClean="0">
                <a:latin typeface="Arial"/>
                <a:cs typeface="Arial"/>
              </a:rPr>
              <a:t>Valent</a:t>
            </a:r>
            <a:endParaRPr lang="it-IT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42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9" y="3111354"/>
            <a:ext cx="3494238" cy="181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39" y="4361745"/>
            <a:ext cx="3645277" cy="204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484" y="4361745"/>
            <a:ext cx="3705405" cy="204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8" name="CasellaDiTesto 7"/>
          <p:cNvSpPr txBox="1"/>
          <p:nvPr/>
        </p:nvSpPr>
        <p:spPr>
          <a:xfrm>
            <a:off x="2186211" y="970933"/>
            <a:ext cx="8218280" cy="1984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Video Abbracciamoci per </a:t>
            </a:r>
            <a:br>
              <a:rPr lang="it-IT" altLang="it-IT" sz="40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</a:br>
            <a:r>
              <a:rPr lang="it-IT" altLang="it-IT" sz="4000" dirty="0" smtClean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l’integrazione degli studenti </a:t>
            </a:r>
            <a:r>
              <a:rPr lang="it-IT" altLang="it-IT" sz="40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stranieri</a:t>
            </a:r>
            <a:endParaRPr lang="it-IT" altLang="it-IT" sz="4000" dirty="0">
              <a:solidFill>
                <a:srgbClr val="C20113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70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Rettangolo 2"/>
          <p:cNvSpPr/>
          <p:nvPr/>
        </p:nvSpPr>
        <p:spPr>
          <a:xfrm>
            <a:off x="204408" y="1268595"/>
            <a:ext cx="463148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Vincitori per il terzo anno consecutivo del premio di </a:t>
            </a:r>
            <a:br>
              <a:rPr lang="it-IT" altLang="it-IT" sz="32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</a:br>
            <a:r>
              <a:rPr lang="it-IT" altLang="it-IT" sz="3200" dirty="0" smtClean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Pubblicità - </a:t>
            </a:r>
            <a:r>
              <a:rPr lang="it-IT" altLang="it-IT" sz="32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Progresso On the </a:t>
            </a:r>
            <a:r>
              <a:rPr lang="it-IT" altLang="it-IT" sz="3200" dirty="0" err="1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Move</a:t>
            </a:r>
            <a:endParaRPr lang="it-IT" altLang="it-IT" sz="3200" dirty="0">
              <a:solidFill>
                <a:prstClr val="black"/>
              </a:solidFill>
              <a:latin typeface="Arial"/>
              <a:ea typeface="MS PGothic" panose="020B0600070205080204" pitchFamily="34" charset="-128"/>
              <a:cs typeface="Arial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(su 1000 studenti di 200 Università)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144" y="1054296"/>
            <a:ext cx="6194073" cy="32311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913" y="1837920"/>
            <a:ext cx="4166881" cy="312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302" y="4585956"/>
            <a:ext cx="2721396" cy="203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7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pic>
        <p:nvPicPr>
          <p:cNvPr id="8" name="clip 1 comunicazione integra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42708"/>
            <a:ext cx="6708769" cy="3770737"/>
          </a:xfrm>
          <a:prstGeom prst="rect">
            <a:avLst/>
          </a:prstGeom>
        </p:spPr>
      </p:pic>
      <p:pic>
        <p:nvPicPr>
          <p:cNvPr id="9" name="clip 2 comunicazione integrat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8856" y="903615"/>
            <a:ext cx="6713144" cy="37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7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6" name="CasellaDiTesto 5"/>
          <p:cNvSpPr txBox="1"/>
          <p:nvPr/>
        </p:nvSpPr>
        <p:spPr>
          <a:xfrm>
            <a:off x="2025109" y="1144623"/>
            <a:ext cx="8892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Stage e Laboratori di Tecniche Comunicative</a:t>
            </a:r>
            <a:endParaRPr lang="it-IT" sz="3200" b="1" dirty="0">
              <a:solidFill>
                <a:srgbClr val="8E0000"/>
              </a:solidFill>
              <a:latin typeface="Arial"/>
              <a:cs typeface="Aria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64" y="2498071"/>
            <a:ext cx="4803292" cy="229757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11332" y="2395020"/>
            <a:ext cx="5736359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12</a:t>
            </a:r>
            <a:r>
              <a:rPr lang="it-IT" sz="3200" b="1" dirty="0" smtClean="0">
                <a:latin typeface="Arial"/>
                <a:cs typeface="Arial"/>
              </a:rPr>
              <a:t> </a:t>
            </a:r>
            <a:r>
              <a:rPr lang="it-IT" sz="3200" b="1" dirty="0" err="1" smtClean="0">
                <a:latin typeface="Arial"/>
                <a:cs typeface="Arial"/>
              </a:rPr>
              <a:t>cfu</a:t>
            </a:r>
            <a:r>
              <a:rPr lang="it-IT" sz="3200" b="1" dirty="0" smtClean="0">
                <a:latin typeface="Arial"/>
                <a:cs typeface="Arial"/>
              </a:rPr>
              <a:t> </a:t>
            </a:r>
            <a:r>
              <a:rPr lang="it-IT" sz="3200" dirty="0" smtClean="0">
                <a:latin typeface="Arial"/>
                <a:cs typeface="Arial"/>
              </a:rPr>
              <a:t>di Esperienza pratica con:</a:t>
            </a:r>
          </a:p>
          <a:p>
            <a:pPr marL="742950" lvl="1" indent="-28575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it-IT" sz="3200" dirty="0" smtClean="0">
                <a:latin typeface="Arial"/>
                <a:cs typeface="Arial"/>
              </a:rPr>
              <a:t>mondo del lavoro</a:t>
            </a:r>
          </a:p>
          <a:p>
            <a:pPr marL="742950" lvl="1" indent="-28575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it-IT" sz="3200" dirty="0">
                <a:latin typeface="Arial"/>
                <a:cs typeface="Arial"/>
              </a:rPr>
              <a:t>s</a:t>
            </a:r>
            <a:r>
              <a:rPr lang="it-IT" sz="3200" dirty="0" smtClean="0">
                <a:latin typeface="Arial"/>
                <a:cs typeface="Arial"/>
              </a:rPr>
              <a:t>trumenti della comunicazione </a:t>
            </a:r>
            <a:endParaRPr lang="it-IT" sz="3200" dirty="0">
              <a:latin typeface="Arial"/>
              <a:cs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13250" y="5282924"/>
            <a:ext cx="5147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8E0000"/>
                </a:solidFill>
                <a:latin typeface="Arial"/>
                <a:cs typeface="Arial"/>
              </a:rPr>
              <a:t>Una Finestra sul Mondo del Lavoro!</a:t>
            </a:r>
            <a:endParaRPr lang="it-IT" sz="4000" b="1" dirty="0">
              <a:solidFill>
                <a:srgbClr val="8E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7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-63137" y="1152048"/>
            <a:ext cx="12318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>
                <a:latin typeface="Arial"/>
                <a:cs typeface="Arial"/>
              </a:rPr>
              <a:t>PERCHÉ</a:t>
            </a:r>
            <a:r>
              <a:rPr lang="it-IT" sz="8800" b="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it-IT" sz="3200" dirty="0" smtClean="0">
                <a:latin typeface="Arial"/>
                <a:cs typeface="Arial"/>
              </a:rPr>
              <a:t>iscriversi a Strategie di Comunicazione?</a:t>
            </a:r>
            <a:endParaRPr lang="it-IT" sz="3200" dirty="0">
              <a:latin typeface="Arial"/>
              <a:cs typeface="Aria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02" y="3565605"/>
            <a:ext cx="8429568" cy="320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6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10" name="Rettangolo 9"/>
          <p:cNvSpPr/>
          <p:nvPr/>
        </p:nvSpPr>
        <p:spPr>
          <a:xfrm>
            <a:off x="3048000" y="2706916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6000" b="1" dirty="0" smtClean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Quale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t</a:t>
            </a:r>
            <a:r>
              <a:rPr lang="it-IT" altLang="it-IT" sz="3200" dirty="0" smtClean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asso </a:t>
            </a:r>
            <a:r>
              <a:rPr lang="it-IT" altLang="it-IT" sz="3200" dirty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di occupazione dopo la </a:t>
            </a:r>
            <a:r>
              <a:rPr lang="it-IT" altLang="it-IT" sz="3200" dirty="0" smtClean="0">
                <a:solidFill>
                  <a:prstClr val="black"/>
                </a:solidFill>
                <a:latin typeface="Arial"/>
                <a:ea typeface="MS PGothic" panose="020B0600070205080204" pitchFamily="34" charset="-128"/>
                <a:cs typeface="Arial"/>
              </a:rPr>
              <a:t>Laurea?</a:t>
            </a:r>
            <a:endParaRPr lang="it-IT" altLang="it-IT" sz="3200" dirty="0">
              <a:solidFill>
                <a:srgbClr val="C20113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77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5" name="Stella a 32 punte 4"/>
          <p:cNvSpPr/>
          <p:nvPr/>
        </p:nvSpPr>
        <p:spPr>
          <a:xfrm>
            <a:off x="281436" y="1176851"/>
            <a:ext cx="3132000" cy="3132000"/>
          </a:xfrm>
          <a:prstGeom prst="star32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 smtClean="0">
                <a:latin typeface="Arial Narrow" panose="020B0606020202030204" pitchFamily="34" charset="0"/>
              </a:rPr>
              <a:t>88%</a:t>
            </a:r>
            <a:endParaRPr lang="it-IT" sz="6600" b="1" dirty="0">
              <a:latin typeface="Arial Narrow" panose="020B0606020202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059316" y="1056639"/>
            <a:ext cx="7737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Indagine fondazione </a:t>
            </a:r>
            <a:r>
              <a:rPr lang="it-IT" sz="3200" dirty="0" err="1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NordEst</a:t>
            </a:r>
            <a:r>
              <a:rPr lang="it-IT" sz="32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su un </a:t>
            </a:r>
            <a:r>
              <a:rPr lang="it-IT" sz="3200" dirty="0" smtClean="0">
                <a:latin typeface="Arial"/>
                <a:ea typeface="ＭＳ Ｐゴシック" charset="0"/>
                <a:cs typeface="Arial"/>
              </a:rPr>
              <a:t>campione di </a:t>
            </a:r>
            <a:r>
              <a:rPr lang="it-IT" sz="3200" dirty="0">
                <a:latin typeface="Arial"/>
                <a:ea typeface="ＭＳ Ｐゴシック" charset="0"/>
                <a:cs typeface="Arial"/>
              </a:rPr>
              <a:t>200 laureati negli ultimi 10 anni</a:t>
            </a:r>
          </a:p>
        </p:txBody>
      </p:sp>
      <p:sp>
        <p:nvSpPr>
          <p:cNvPr id="8" name="Rettangolo 7"/>
          <p:cNvSpPr/>
          <p:nvPr/>
        </p:nvSpPr>
        <p:spPr>
          <a:xfrm>
            <a:off x="4580970" y="265654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Principali sedi di lavoro: </a:t>
            </a:r>
            <a:r>
              <a:rPr lang="it-IT" sz="32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Veneto, area di Milano, Estero</a:t>
            </a:r>
            <a:endParaRPr lang="it-IT" sz="3200" b="1" dirty="0">
              <a:solidFill>
                <a:srgbClr val="A5002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669795" y="5052778"/>
            <a:ext cx="763974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Agenzie </a:t>
            </a:r>
            <a:r>
              <a:rPr lang="it-IT" sz="32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di </a:t>
            </a:r>
            <a:r>
              <a:rPr lang="it-IT" sz="32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Comunicazione</a:t>
            </a:r>
          </a:p>
          <a:p>
            <a:pPr marL="457200" indent="-4572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Ufficio Comunicazione delle </a:t>
            </a:r>
            <a:r>
              <a:rPr lang="it-IT" sz="32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Aziende</a:t>
            </a:r>
          </a:p>
          <a:p>
            <a:pPr marL="457200" lvl="0" indent="-457200" defTabSz="45720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Web </a:t>
            </a:r>
            <a:r>
              <a:rPr lang="it-IT" sz="32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Communications</a:t>
            </a:r>
            <a:endParaRPr lang="it-IT" sz="32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42760" y="4340041"/>
            <a:ext cx="3281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Tipologia:</a:t>
            </a:r>
            <a:endParaRPr lang="it-IT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61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844800" y="1117600"/>
            <a:ext cx="650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Arial"/>
                <a:cs typeface="Arial"/>
              </a:rPr>
              <a:t>Alcuni dei nostri ex-studenti</a:t>
            </a:r>
            <a:endParaRPr lang="it-IT" sz="3200" b="1" dirty="0">
              <a:latin typeface="Arial"/>
              <a:cs typeface="Arial"/>
            </a:endParaRP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4123065187"/>
              </p:ext>
            </p:extLst>
          </p:nvPr>
        </p:nvGraphicFramePr>
        <p:xfrm>
          <a:off x="-213360" y="1957826"/>
          <a:ext cx="6634480" cy="472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3909269935"/>
              </p:ext>
            </p:extLst>
          </p:nvPr>
        </p:nvGraphicFramePr>
        <p:xfrm>
          <a:off x="5689600" y="1957826"/>
          <a:ext cx="6634480" cy="472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8606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913678" y="2892619"/>
            <a:ext cx="511431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>
                <a:latin typeface="Arial"/>
                <a:cs typeface="Arial"/>
              </a:rPr>
              <a:t>Come</a:t>
            </a:r>
            <a:br>
              <a:rPr lang="it-IT" sz="6000" b="1" dirty="0" smtClean="0">
                <a:latin typeface="Arial"/>
                <a:cs typeface="Arial"/>
              </a:rPr>
            </a:b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sz="3200" dirty="0" smtClean="0">
                <a:latin typeface="Arial"/>
                <a:cs typeface="Arial"/>
              </a:rPr>
              <a:t>si accede?</a:t>
            </a:r>
            <a:endParaRPr lang="it-IT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06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7" name="CasellaDiTesto 6"/>
          <p:cNvSpPr txBox="1"/>
          <p:nvPr/>
        </p:nvSpPr>
        <p:spPr>
          <a:xfrm>
            <a:off x="883919" y="1739990"/>
            <a:ext cx="4025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 smtClean="0">
                <a:latin typeface="Arial"/>
                <a:cs typeface="Arial"/>
              </a:rPr>
              <a:t>Punteggio di laurea</a:t>
            </a:r>
            <a:endParaRPr lang="it-IT" sz="3200" dirty="0">
              <a:latin typeface="Arial"/>
              <a:cs typeface="Arial"/>
            </a:endParaRPr>
          </a:p>
        </p:txBody>
      </p:sp>
      <p:sp>
        <p:nvSpPr>
          <p:cNvPr id="8" name="Stella a 32 punte 7"/>
          <p:cNvSpPr/>
          <p:nvPr/>
        </p:nvSpPr>
        <p:spPr>
          <a:xfrm>
            <a:off x="5130720" y="1484675"/>
            <a:ext cx="1260000" cy="1260000"/>
          </a:xfrm>
          <a:prstGeom prst="star32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latin typeface="Arial"/>
                <a:cs typeface="Arial"/>
              </a:rPr>
              <a:t>99</a:t>
            </a:r>
            <a:endParaRPr lang="it-IT" sz="3200" b="1" dirty="0">
              <a:latin typeface="Arial"/>
              <a:cs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83919" y="3367201"/>
            <a:ext cx="10631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 smtClean="0">
                <a:latin typeface="Arial"/>
                <a:cs typeface="Arial"/>
              </a:rPr>
              <a:t>Accesso diretto dalle Lauree in </a:t>
            </a:r>
            <a:r>
              <a:rPr lang="it-IT" sz="3200" b="1" dirty="0" smtClean="0">
                <a:solidFill>
                  <a:srgbClr val="8E0000"/>
                </a:solidFill>
                <a:latin typeface="Arial"/>
                <a:cs typeface="Arial"/>
              </a:rPr>
              <a:t>Comunicazione (L-20; L-14)</a:t>
            </a:r>
            <a:endParaRPr lang="it-IT" sz="3200" b="1" dirty="0">
              <a:solidFill>
                <a:srgbClr val="8E0000"/>
              </a:solidFill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54400" y="4339241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/>
                <a:cs typeface="Arial"/>
              </a:rPr>
              <a:t>oppure</a:t>
            </a:r>
            <a:endParaRPr lang="it-IT" sz="2800" dirty="0">
              <a:latin typeface="Arial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39497" y="5261937"/>
            <a:ext cx="1130309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Requisiti richiesti per chi proviene dagli altri corsi di Laurea </a:t>
            </a:r>
          </a:p>
        </p:txBody>
      </p:sp>
    </p:spTree>
    <p:extLst>
      <p:ext uri="{BB962C8B-B14F-4D97-AF65-F5344CB8AC3E}">
        <p14:creationId xmlns:p14="http://schemas.microsoft.com/office/powerpoint/2010/main" val="114130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Rettangolo 2"/>
          <p:cNvSpPr/>
          <p:nvPr/>
        </p:nvSpPr>
        <p:spPr>
          <a:xfrm>
            <a:off x="447040" y="1277035"/>
            <a:ext cx="110198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it-IT" sz="3200" b="1" dirty="0">
                <a:solidFill>
                  <a:srgbClr val="8E0000"/>
                </a:solidFill>
                <a:latin typeface="Arial"/>
                <a:ea typeface="ＭＳ Ｐゴシック" charset="0"/>
                <a:cs typeface="Arial"/>
              </a:rPr>
              <a:t>Requisiti richiesti per chi proviene dagli altri corsi di Laurea</a:t>
            </a:r>
            <a:r>
              <a:rPr lang="it-IT" sz="2000" b="1" dirty="0">
                <a:solidFill>
                  <a:srgbClr val="8E0000"/>
                </a:solidFill>
                <a:latin typeface="Arial Narrow" panose="020B0606020202030204" pitchFamily="34" charset="0"/>
                <a:ea typeface="ＭＳ Ｐゴシック" charset="0"/>
                <a:cs typeface="Arial"/>
              </a:rPr>
              <a:t> </a:t>
            </a:r>
          </a:p>
        </p:txBody>
      </p:sp>
      <p:sp>
        <p:nvSpPr>
          <p:cNvPr id="5" name="Stella a 32 punte 4"/>
          <p:cNvSpPr/>
          <p:nvPr/>
        </p:nvSpPr>
        <p:spPr>
          <a:xfrm>
            <a:off x="792400" y="3119119"/>
            <a:ext cx="1620000" cy="1620000"/>
          </a:xfrm>
          <a:prstGeom prst="star32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latin typeface="Arial"/>
                <a:cs typeface="Arial"/>
              </a:rPr>
              <a:t>50 </a:t>
            </a:r>
            <a:r>
              <a:rPr lang="it-IT" sz="3200" b="1" dirty="0" err="1" smtClean="0">
                <a:latin typeface="Arial"/>
                <a:cs typeface="Arial"/>
              </a:rPr>
              <a:t>cfu</a:t>
            </a:r>
            <a:endParaRPr lang="it-IT" sz="3200" b="1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815042" y="6110237"/>
            <a:ext cx="22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/>
                <a:cs typeface="Arial"/>
              </a:rPr>
              <a:t>…inoltre…</a:t>
            </a:r>
            <a:endParaRPr lang="it-IT" sz="2800" dirty="0">
              <a:latin typeface="Arial"/>
              <a:cs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307840" y="1830063"/>
            <a:ext cx="5705872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 smtClean="0">
                <a:latin typeface="Arial"/>
                <a:cs typeface="Arial"/>
              </a:rPr>
              <a:t>L-FIL-LET/12</a:t>
            </a:r>
          </a:p>
          <a:p>
            <a:pPr>
              <a:lnSpc>
                <a:spcPct val="150000"/>
              </a:lnSpc>
            </a:pPr>
            <a:r>
              <a:rPr lang="it-IT" sz="2800" dirty="0" smtClean="0">
                <a:latin typeface="Arial"/>
                <a:cs typeface="Arial"/>
              </a:rPr>
              <a:t>L-LIN/12, M-PSI</a:t>
            </a:r>
          </a:p>
          <a:p>
            <a:pPr>
              <a:lnSpc>
                <a:spcPct val="150000"/>
              </a:lnSpc>
            </a:pPr>
            <a:r>
              <a:rPr lang="it-IT" sz="2800" dirty="0" smtClean="0">
                <a:latin typeface="Arial"/>
                <a:cs typeface="Arial"/>
              </a:rPr>
              <a:t>MSTO/02</a:t>
            </a:r>
            <a:r>
              <a:rPr lang="it-IT" sz="2800" dirty="0">
                <a:latin typeface="Arial"/>
                <a:cs typeface="Arial"/>
              </a:rPr>
              <a:t>, </a:t>
            </a:r>
            <a:r>
              <a:rPr lang="it-IT" sz="2800" dirty="0" smtClean="0">
                <a:latin typeface="Arial"/>
                <a:cs typeface="Arial"/>
              </a:rPr>
              <a:t>M-STO/04 </a:t>
            </a:r>
          </a:p>
          <a:p>
            <a:pPr>
              <a:lnSpc>
                <a:spcPct val="150000"/>
              </a:lnSpc>
            </a:pPr>
            <a:r>
              <a:rPr lang="it-IT" sz="2800" dirty="0" smtClean="0">
                <a:latin typeface="Arial"/>
                <a:cs typeface="Arial"/>
              </a:rPr>
              <a:t>SPS/04</a:t>
            </a:r>
            <a:r>
              <a:rPr lang="it-IT" sz="2800" dirty="0">
                <a:latin typeface="Arial"/>
                <a:cs typeface="Arial"/>
              </a:rPr>
              <a:t>, SPS/07, </a:t>
            </a:r>
            <a:r>
              <a:rPr lang="it-IT" sz="2800" dirty="0" smtClean="0">
                <a:latin typeface="Arial"/>
                <a:cs typeface="Arial"/>
              </a:rPr>
              <a:t>SPS/08</a:t>
            </a:r>
          </a:p>
          <a:p>
            <a:pPr>
              <a:lnSpc>
                <a:spcPct val="150000"/>
              </a:lnSpc>
            </a:pPr>
            <a:r>
              <a:rPr lang="it-IT" sz="2800" dirty="0" smtClean="0">
                <a:latin typeface="Arial"/>
                <a:cs typeface="Arial"/>
              </a:rPr>
              <a:t>SECS-P/01</a:t>
            </a:r>
            <a:r>
              <a:rPr lang="it-IT" sz="2800" dirty="0">
                <a:latin typeface="Arial"/>
                <a:cs typeface="Arial"/>
              </a:rPr>
              <a:t>, </a:t>
            </a:r>
            <a:r>
              <a:rPr lang="it-IT" sz="2800" dirty="0" smtClean="0">
                <a:latin typeface="Arial"/>
                <a:cs typeface="Arial"/>
              </a:rPr>
              <a:t>SECS-P/02</a:t>
            </a:r>
          </a:p>
          <a:p>
            <a:pPr>
              <a:lnSpc>
                <a:spcPct val="150000"/>
              </a:lnSpc>
            </a:pPr>
            <a:r>
              <a:rPr lang="it-IT" sz="2800" dirty="0" smtClean="0">
                <a:latin typeface="Arial"/>
                <a:cs typeface="Arial"/>
              </a:rPr>
              <a:t>ING-INF</a:t>
            </a:r>
            <a:r>
              <a:rPr lang="it-IT" sz="2800" dirty="0">
                <a:latin typeface="Arial"/>
                <a:cs typeface="Arial"/>
              </a:rPr>
              <a:t>, </a:t>
            </a:r>
            <a:r>
              <a:rPr lang="it-IT" sz="2800" dirty="0" smtClean="0">
                <a:latin typeface="Arial"/>
                <a:cs typeface="Arial"/>
              </a:rPr>
              <a:t>SECS-S</a:t>
            </a:r>
          </a:p>
          <a:p>
            <a:pPr>
              <a:lnSpc>
                <a:spcPct val="150000"/>
              </a:lnSpc>
            </a:pPr>
            <a:r>
              <a:rPr lang="it-IT" sz="2800" dirty="0" smtClean="0">
                <a:latin typeface="Arial"/>
                <a:cs typeface="Arial"/>
              </a:rPr>
              <a:t>IUS/01, IUS/02</a:t>
            </a:r>
            <a:r>
              <a:rPr lang="it-IT" sz="2800" dirty="0">
                <a:latin typeface="Arial"/>
                <a:cs typeface="Arial"/>
              </a:rPr>
              <a:t>, IUS/13, </a:t>
            </a:r>
            <a:r>
              <a:rPr lang="it-IT" sz="2800" dirty="0" smtClean="0">
                <a:latin typeface="Arial"/>
                <a:cs typeface="Arial"/>
              </a:rPr>
              <a:t>IUS/14</a:t>
            </a:r>
            <a:endParaRPr lang="it-IT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19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Rettangolo 2"/>
          <p:cNvSpPr/>
          <p:nvPr/>
        </p:nvSpPr>
        <p:spPr>
          <a:xfrm>
            <a:off x="4236720" y="1394250"/>
            <a:ext cx="7254240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nei </a:t>
            </a:r>
            <a:r>
              <a:rPr lang="it-IT" sz="32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SSD: </a:t>
            </a:r>
            <a:r>
              <a:rPr lang="it-IT" sz="32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32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L-FIL-LET/12</a:t>
            </a:r>
            <a:r>
              <a:rPr lang="it-IT" sz="32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it-IT" sz="32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M-PSI/01</a:t>
            </a:r>
            <a:endParaRPr lang="it-IT" sz="32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8777" y="1417115"/>
            <a:ext cx="18170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Almeno</a:t>
            </a:r>
            <a:endParaRPr lang="it-IT" sz="3200" dirty="0">
              <a:latin typeface="Arial"/>
              <a:cs typeface="Arial"/>
            </a:endParaRPr>
          </a:p>
        </p:txBody>
      </p:sp>
      <p:sp>
        <p:nvSpPr>
          <p:cNvPr id="6" name="Stella a 32 punte 5"/>
          <p:cNvSpPr/>
          <p:nvPr/>
        </p:nvSpPr>
        <p:spPr>
          <a:xfrm>
            <a:off x="2499360" y="1394250"/>
            <a:ext cx="1080000" cy="1080000"/>
          </a:xfrm>
          <a:prstGeom prst="star32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latin typeface="Arial"/>
                <a:cs typeface="Arial"/>
              </a:rPr>
              <a:t>9</a:t>
            </a:r>
            <a:endParaRPr lang="it-IT" sz="3200" b="1" dirty="0">
              <a:latin typeface="Arial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7231" y="4387179"/>
            <a:ext cx="157607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latin typeface="Arial"/>
                <a:cs typeface="Arial"/>
              </a:rPr>
              <a:t>Almeno</a:t>
            </a:r>
          </a:p>
        </p:txBody>
      </p:sp>
      <p:sp>
        <p:nvSpPr>
          <p:cNvPr id="9" name="Stella a 32 punte 8"/>
          <p:cNvSpPr/>
          <p:nvPr/>
        </p:nvSpPr>
        <p:spPr>
          <a:xfrm>
            <a:off x="2499360" y="4323277"/>
            <a:ext cx="1080000" cy="1080000"/>
          </a:xfrm>
          <a:prstGeom prst="star32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latin typeface="Arial"/>
                <a:cs typeface="Arial"/>
              </a:rPr>
              <a:t>9</a:t>
            </a:r>
            <a:endParaRPr lang="it-IT" sz="3200" b="1" dirty="0">
              <a:latin typeface="Arial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36720" y="4323277"/>
            <a:ext cx="7010389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nei SSD: </a:t>
            </a:r>
            <a:r>
              <a:rPr lang="it-IT" sz="2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	</a:t>
            </a:r>
            <a:r>
              <a:rPr lang="it-IT" sz="32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SPS/04</a:t>
            </a:r>
            <a:r>
              <a:rPr lang="it-IT" sz="32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, SPS/07, SPS/08</a:t>
            </a:r>
          </a:p>
        </p:txBody>
      </p:sp>
    </p:spTree>
    <p:extLst>
      <p:ext uri="{BB962C8B-B14F-4D97-AF65-F5344CB8AC3E}">
        <p14:creationId xmlns:p14="http://schemas.microsoft.com/office/powerpoint/2010/main" val="150058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5" name="CasellaDiTesto 4"/>
          <p:cNvSpPr txBox="1"/>
          <p:nvPr/>
        </p:nvSpPr>
        <p:spPr>
          <a:xfrm>
            <a:off x="2503053" y="1901499"/>
            <a:ext cx="686838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b="1" dirty="0" smtClean="0">
                <a:latin typeface="Arial"/>
                <a:cs typeface="Arial"/>
              </a:rPr>
              <a:t>Cosa fare</a:t>
            </a:r>
          </a:p>
          <a:p>
            <a:pPr algn="ctr"/>
            <a:r>
              <a:rPr lang="it-IT" sz="3200" dirty="0" smtClean="0">
                <a:latin typeface="Arial"/>
                <a:cs typeface="Arial"/>
              </a:rPr>
              <a:t>se non si è in possesso dei requisiti?</a:t>
            </a:r>
            <a:endParaRPr lang="it-IT" sz="3200" dirty="0"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455530" y="4615933"/>
            <a:ext cx="87024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Corsi </a:t>
            </a:r>
            <a:r>
              <a:rPr lang="it-IT" sz="3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singoli per colmare i CFU </a:t>
            </a:r>
            <a:r>
              <a:rPr lang="it-IT" sz="36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mancanti:</a:t>
            </a:r>
          </a:p>
          <a:p>
            <a:pPr>
              <a:defRPr/>
            </a:pPr>
            <a:r>
              <a:rPr lang="it-IT" sz="3600" dirty="0" err="1">
                <a:solidFill>
                  <a:srgbClr val="8E0000"/>
                </a:solidFill>
                <a:latin typeface="Arial"/>
                <a:ea typeface="ＭＳ Ｐゴシック" charset="0"/>
                <a:cs typeface="Arial"/>
              </a:rPr>
              <a:t>https</a:t>
            </a:r>
            <a:r>
              <a:rPr lang="it-IT" sz="3600" dirty="0">
                <a:solidFill>
                  <a:srgbClr val="8E0000"/>
                </a:solidFill>
                <a:latin typeface="Arial"/>
                <a:ea typeface="ＭＳ Ｐゴシック" charset="0"/>
                <a:cs typeface="Arial"/>
              </a:rPr>
              <a:t>://</a:t>
            </a:r>
            <a:r>
              <a:rPr lang="it-IT" sz="3600" dirty="0" err="1">
                <a:solidFill>
                  <a:srgbClr val="8E0000"/>
                </a:solidFill>
                <a:latin typeface="Arial"/>
                <a:ea typeface="ＭＳ Ｐゴシック" charset="0"/>
                <a:cs typeface="Arial"/>
              </a:rPr>
              <a:t>www.unipd.it</a:t>
            </a:r>
            <a:r>
              <a:rPr lang="it-IT" sz="3600" dirty="0">
                <a:solidFill>
                  <a:srgbClr val="8E0000"/>
                </a:solidFill>
                <a:latin typeface="Arial"/>
                <a:ea typeface="ＭＳ Ｐゴシック" charset="0"/>
                <a:cs typeface="Arial"/>
              </a:rPr>
              <a:t>/corsi-singoli</a:t>
            </a:r>
          </a:p>
        </p:txBody>
      </p:sp>
    </p:spTree>
    <p:extLst>
      <p:ext uri="{BB962C8B-B14F-4D97-AF65-F5344CB8AC3E}">
        <p14:creationId xmlns:p14="http://schemas.microsoft.com/office/powerpoint/2010/main" val="368048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it-IT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808816" y="2031929"/>
            <a:ext cx="78832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dirty="0">
                <a:latin typeface="Arial"/>
                <a:cs typeface="Arial"/>
              </a:rPr>
              <a:t>Ci vediamo </a:t>
            </a:r>
            <a:r>
              <a:rPr lang="it-IT" sz="4800" dirty="0" smtClean="0">
                <a:latin typeface="Arial"/>
                <a:cs typeface="Arial"/>
              </a:rPr>
              <a:t>a </a:t>
            </a:r>
            <a:br>
              <a:rPr lang="it-IT" sz="4800" dirty="0" smtClean="0">
                <a:latin typeface="Arial"/>
                <a:cs typeface="Arial"/>
              </a:rPr>
            </a:br>
            <a:r>
              <a:rPr lang="it-IT" sz="4800" dirty="0" smtClean="0">
                <a:latin typeface="Arial"/>
                <a:cs typeface="Arial"/>
              </a:rPr>
              <a:t>Strategie di Comunicazione!</a:t>
            </a:r>
            <a:endParaRPr lang="it-IT" sz="6000" dirty="0">
              <a:solidFill>
                <a:srgbClr val="A5002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15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6" name="CasellaDiTesto 5"/>
          <p:cNvSpPr txBox="1"/>
          <p:nvPr/>
        </p:nvSpPr>
        <p:spPr>
          <a:xfrm>
            <a:off x="1200121" y="1631599"/>
            <a:ext cx="10241804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it-IT" sz="3600" dirty="0" smtClean="0">
                <a:latin typeface="Arial"/>
                <a:cs typeface="Arial"/>
              </a:rPr>
              <a:t>La </a:t>
            </a:r>
            <a:r>
              <a:rPr lang="it-IT" altLang="it-IT" sz="3600" b="1" dirty="0" smtClean="0">
                <a:latin typeface="Arial"/>
                <a:cs typeface="Arial"/>
              </a:rPr>
              <a:t>rivoluzione dell’Information </a:t>
            </a:r>
            <a:r>
              <a:rPr lang="it-IT" altLang="it-IT" sz="3600" b="1" dirty="0">
                <a:latin typeface="Arial"/>
                <a:cs typeface="Arial"/>
              </a:rPr>
              <a:t>and </a:t>
            </a:r>
            <a:r>
              <a:rPr lang="it-IT" altLang="it-IT" sz="3600" b="1" dirty="0" err="1">
                <a:latin typeface="Arial"/>
                <a:cs typeface="Arial"/>
              </a:rPr>
              <a:t>Communication</a:t>
            </a:r>
            <a:r>
              <a:rPr lang="it-IT" altLang="it-IT" sz="3600" b="1" dirty="0">
                <a:latin typeface="Arial"/>
                <a:cs typeface="Arial"/>
              </a:rPr>
              <a:t> Technology </a:t>
            </a:r>
            <a:endParaRPr lang="it-IT" altLang="it-IT" sz="3600" b="1" dirty="0" smtClean="0">
              <a:latin typeface="Arial"/>
              <a:cs typeface="Arial"/>
            </a:endParaRP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it-IT" altLang="it-IT" sz="3600" dirty="0" smtClean="0">
                <a:latin typeface="Arial"/>
                <a:cs typeface="Arial"/>
              </a:rPr>
              <a:t>ha influenzato tutti </a:t>
            </a:r>
            <a:r>
              <a:rPr lang="it-IT" altLang="it-IT" sz="3600" dirty="0">
                <a:latin typeface="Arial"/>
                <a:cs typeface="Arial"/>
              </a:rPr>
              <a:t>gli ambiti della comunicazione e delle relazioni </a:t>
            </a:r>
            <a:r>
              <a:rPr lang="it-IT" altLang="it-IT" sz="3600" dirty="0" smtClean="0">
                <a:latin typeface="Arial"/>
                <a:cs typeface="Arial"/>
              </a:rPr>
              <a:t>interpersonali</a:t>
            </a:r>
          </a:p>
        </p:txBody>
      </p:sp>
    </p:spTree>
    <p:extLst>
      <p:ext uri="{BB962C8B-B14F-4D97-AF65-F5344CB8AC3E}">
        <p14:creationId xmlns:p14="http://schemas.microsoft.com/office/powerpoint/2010/main" val="40104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8" name="CasellaDiTesto 7"/>
          <p:cNvSpPr txBox="1"/>
          <p:nvPr/>
        </p:nvSpPr>
        <p:spPr>
          <a:xfrm>
            <a:off x="1907622" y="1383714"/>
            <a:ext cx="3859946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Arial"/>
                <a:cs typeface="Arial"/>
              </a:rPr>
              <a:t>Comprendere la comunicazione </a:t>
            </a:r>
            <a:r>
              <a:rPr lang="it-IT" sz="3200" dirty="0" smtClean="0">
                <a:latin typeface="Arial"/>
                <a:cs typeface="Arial"/>
              </a:rPr>
              <a:t>(</a:t>
            </a:r>
            <a:r>
              <a:rPr lang="it-IT" altLang="it-IT" sz="3200" dirty="0">
                <a:latin typeface="Arial"/>
                <a:cs typeface="Arial"/>
              </a:rPr>
              <a:t>Interpersonale, orale scritta, dei </a:t>
            </a:r>
            <a:r>
              <a:rPr lang="it-IT" altLang="it-IT" sz="3200" dirty="0" smtClean="0">
                <a:latin typeface="Arial"/>
                <a:cs typeface="Arial"/>
              </a:rPr>
              <a:t>media)</a:t>
            </a:r>
            <a:endParaRPr lang="it-IT" altLang="it-IT" sz="3200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061045" y="1363372"/>
            <a:ext cx="3960001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Arial"/>
                <a:cs typeface="Arial"/>
              </a:rPr>
              <a:t>Comprendere </a:t>
            </a:r>
            <a:r>
              <a:rPr lang="it-IT" sz="3200" dirty="0">
                <a:latin typeface="Arial"/>
                <a:cs typeface="Arial"/>
              </a:rPr>
              <a:t>come </a:t>
            </a:r>
            <a:r>
              <a:rPr lang="it-IT" sz="3200" dirty="0" smtClean="0">
                <a:latin typeface="Arial"/>
                <a:cs typeface="Arial"/>
              </a:rPr>
              <a:t>l’</a:t>
            </a:r>
            <a:r>
              <a:rPr lang="it-IT" sz="3200" b="1" dirty="0" smtClean="0">
                <a:latin typeface="Arial"/>
                <a:cs typeface="Arial"/>
              </a:rPr>
              <a:t>uso dei </a:t>
            </a:r>
            <a:r>
              <a:rPr lang="it-IT" sz="3200" b="1" dirty="0">
                <a:latin typeface="Arial"/>
                <a:cs typeface="Arial"/>
              </a:rPr>
              <a:t>nuovi media </a:t>
            </a:r>
            <a:r>
              <a:rPr lang="it-IT" sz="3200" dirty="0">
                <a:latin typeface="Arial"/>
                <a:cs typeface="Arial"/>
              </a:rPr>
              <a:t>sta </a:t>
            </a:r>
            <a:r>
              <a:rPr lang="it-IT" sz="3200" b="1" dirty="0">
                <a:latin typeface="Arial"/>
                <a:cs typeface="Arial"/>
              </a:rPr>
              <a:t>cambiando la comunicazione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910872" y="4159365"/>
            <a:ext cx="3868349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3200" dirty="0" smtClean="0">
                <a:latin typeface="Arial"/>
                <a:cs typeface="Arial"/>
              </a:rPr>
              <a:t>Imparare </a:t>
            </a:r>
            <a:r>
              <a:rPr lang="it-IT" altLang="it-IT" sz="3200" dirty="0">
                <a:latin typeface="Arial"/>
                <a:cs typeface="Arial"/>
              </a:rPr>
              <a:t>a utilizzare </a:t>
            </a:r>
            <a:r>
              <a:rPr lang="it-IT" altLang="it-IT" sz="3200" b="1" dirty="0">
                <a:latin typeface="Arial"/>
                <a:cs typeface="Arial"/>
              </a:rPr>
              <a:t>strumenti</a:t>
            </a:r>
            <a:r>
              <a:rPr lang="it-IT" altLang="it-IT" sz="3200" dirty="0">
                <a:latin typeface="Arial"/>
                <a:cs typeface="Arial"/>
              </a:rPr>
              <a:t> </a:t>
            </a:r>
            <a:r>
              <a:rPr lang="it-IT" altLang="it-IT" sz="3200" b="1" dirty="0">
                <a:latin typeface="Arial"/>
                <a:cs typeface="Arial"/>
              </a:rPr>
              <a:t>tecnologici</a:t>
            </a:r>
            <a:r>
              <a:rPr lang="it-IT" altLang="it-IT" sz="3200" dirty="0">
                <a:latin typeface="Arial"/>
                <a:cs typeface="Arial"/>
              </a:rPr>
              <a:t> e linguistici per la comunicazione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084347" y="4179926"/>
            <a:ext cx="3960001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3200" dirty="0" smtClean="0">
                <a:latin typeface="Arial"/>
                <a:cs typeface="Arial"/>
              </a:rPr>
              <a:t>Diventare </a:t>
            </a:r>
            <a:r>
              <a:rPr lang="it-IT" altLang="it-IT" sz="3200" b="1" dirty="0">
                <a:latin typeface="Arial"/>
                <a:cs typeface="Arial"/>
              </a:rPr>
              <a:t>professionisti della comunicazione </a:t>
            </a:r>
            <a:r>
              <a:rPr lang="it-IT" altLang="it-IT" sz="3200" dirty="0">
                <a:latin typeface="Arial"/>
                <a:cs typeface="Arial"/>
              </a:rPr>
              <a:t>nel </a:t>
            </a:r>
            <a:r>
              <a:rPr lang="it-IT" altLang="it-IT" sz="3200" dirty="0" smtClean="0">
                <a:latin typeface="Arial"/>
                <a:cs typeface="Arial"/>
              </a:rPr>
              <a:t>privato</a:t>
            </a:r>
            <a:r>
              <a:rPr lang="it-IT" altLang="it-IT" sz="3200" dirty="0">
                <a:latin typeface="Arial"/>
                <a:cs typeface="Arial"/>
              </a:rPr>
              <a:t>, </a:t>
            </a:r>
            <a:r>
              <a:rPr lang="it-IT" altLang="it-IT" sz="3200" dirty="0" smtClean="0">
                <a:latin typeface="Arial"/>
                <a:cs typeface="Arial"/>
              </a:rPr>
              <a:t>nel pubblico </a:t>
            </a:r>
            <a:r>
              <a:rPr lang="it-IT" altLang="it-IT" sz="3200" dirty="0">
                <a:latin typeface="Arial"/>
                <a:cs typeface="Arial"/>
              </a:rPr>
              <a:t>e nel terzo settore</a:t>
            </a:r>
            <a:endParaRPr lang="it-IT" sz="3200" dirty="0">
              <a:latin typeface="Arial"/>
              <a:cs typeface="Aria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6027" t="3950" r="4710" b="2122"/>
          <a:stretch/>
        </p:blipFill>
        <p:spPr>
          <a:xfrm>
            <a:off x="1922523" y="1328201"/>
            <a:ext cx="3834074" cy="263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4244" t="5786" r="2756" b="5982"/>
          <a:stretch/>
        </p:blipFill>
        <p:spPr>
          <a:xfrm>
            <a:off x="6084348" y="1328200"/>
            <a:ext cx="3960001" cy="263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l="5177" t="6501" r="7262" b="5962"/>
          <a:stretch/>
        </p:blipFill>
        <p:spPr>
          <a:xfrm>
            <a:off x="1930924" y="4144223"/>
            <a:ext cx="3848297" cy="2595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l="3203" t="4725" r="3698" b="4897"/>
          <a:stretch/>
        </p:blipFill>
        <p:spPr>
          <a:xfrm>
            <a:off x="6107650" y="4141639"/>
            <a:ext cx="3960000" cy="2580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54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8" name="CasellaDiTesto 7"/>
          <p:cNvSpPr txBox="1"/>
          <p:nvPr/>
        </p:nvSpPr>
        <p:spPr>
          <a:xfrm>
            <a:off x="1907622" y="1383714"/>
            <a:ext cx="3859946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Arial"/>
                <a:cs typeface="Arial"/>
              </a:rPr>
              <a:t>Comprendere la comunicazione </a:t>
            </a:r>
            <a:r>
              <a:rPr lang="it-IT" sz="3200" dirty="0" smtClean="0">
                <a:latin typeface="Arial"/>
                <a:cs typeface="Arial"/>
              </a:rPr>
              <a:t>(</a:t>
            </a:r>
            <a:r>
              <a:rPr lang="it-IT" altLang="it-IT" sz="3200" dirty="0">
                <a:latin typeface="Arial"/>
                <a:cs typeface="Arial"/>
              </a:rPr>
              <a:t>Interpersonale, orale scritta, dei </a:t>
            </a:r>
            <a:r>
              <a:rPr lang="it-IT" altLang="it-IT" sz="3200" dirty="0" smtClean="0">
                <a:latin typeface="Arial"/>
                <a:cs typeface="Arial"/>
              </a:rPr>
              <a:t>media)</a:t>
            </a:r>
            <a:endParaRPr lang="it-IT" altLang="it-IT" sz="3200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061045" y="1363372"/>
            <a:ext cx="3960001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Arial"/>
                <a:cs typeface="Arial"/>
              </a:rPr>
              <a:t>Comprendere </a:t>
            </a:r>
            <a:r>
              <a:rPr lang="it-IT" sz="3200" dirty="0">
                <a:latin typeface="Arial"/>
                <a:cs typeface="Arial"/>
              </a:rPr>
              <a:t>come </a:t>
            </a:r>
            <a:r>
              <a:rPr lang="it-IT" sz="3200" dirty="0" smtClean="0">
                <a:latin typeface="Arial"/>
                <a:cs typeface="Arial"/>
              </a:rPr>
              <a:t>l’</a:t>
            </a:r>
            <a:r>
              <a:rPr lang="it-IT" sz="3200" b="1" dirty="0" smtClean="0">
                <a:latin typeface="Arial"/>
                <a:cs typeface="Arial"/>
              </a:rPr>
              <a:t>uso dei </a:t>
            </a:r>
            <a:r>
              <a:rPr lang="it-IT" sz="3200" b="1" dirty="0">
                <a:latin typeface="Arial"/>
                <a:cs typeface="Arial"/>
              </a:rPr>
              <a:t>nuovi media </a:t>
            </a:r>
            <a:r>
              <a:rPr lang="it-IT" sz="3200" dirty="0">
                <a:latin typeface="Arial"/>
                <a:cs typeface="Arial"/>
              </a:rPr>
              <a:t>sta </a:t>
            </a:r>
            <a:r>
              <a:rPr lang="it-IT" sz="3200" b="1" dirty="0">
                <a:latin typeface="Arial"/>
                <a:cs typeface="Arial"/>
              </a:rPr>
              <a:t>cambiando la comunicazione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910872" y="4159365"/>
            <a:ext cx="3868349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3200" dirty="0" smtClean="0">
                <a:latin typeface="Arial"/>
                <a:cs typeface="Arial"/>
              </a:rPr>
              <a:t>Imparare </a:t>
            </a:r>
            <a:r>
              <a:rPr lang="it-IT" altLang="it-IT" sz="3200" dirty="0">
                <a:latin typeface="Arial"/>
                <a:cs typeface="Arial"/>
              </a:rPr>
              <a:t>a utilizzare </a:t>
            </a:r>
            <a:r>
              <a:rPr lang="it-IT" altLang="it-IT" sz="3200" b="1" dirty="0">
                <a:latin typeface="Arial"/>
                <a:cs typeface="Arial"/>
              </a:rPr>
              <a:t>strumenti</a:t>
            </a:r>
            <a:r>
              <a:rPr lang="it-IT" altLang="it-IT" sz="3200" dirty="0">
                <a:latin typeface="Arial"/>
                <a:cs typeface="Arial"/>
              </a:rPr>
              <a:t> </a:t>
            </a:r>
            <a:r>
              <a:rPr lang="it-IT" altLang="it-IT" sz="3200" b="1" dirty="0">
                <a:latin typeface="Arial"/>
                <a:cs typeface="Arial"/>
              </a:rPr>
              <a:t>tecnologici</a:t>
            </a:r>
            <a:r>
              <a:rPr lang="it-IT" altLang="it-IT" sz="3200" dirty="0">
                <a:latin typeface="Arial"/>
                <a:cs typeface="Arial"/>
              </a:rPr>
              <a:t> e linguistici per la comunicazione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084347" y="4179926"/>
            <a:ext cx="3960001" cy="2554545"/>
          </a:xfrm>
          <a:prstGeom prst="rect">
            <a:avLst/>
          </a:prstGeom>
          <a:noFill/>
          <a:ln w="38100">
            <a:solidFill>
              <a:srgbClr val="8E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3200" dirty="0" smtClean="0">
                <a:latin typeface="Arial"/>
                <a:cs typeface="Arial"/>
              </a:rPr>
              <a:t>Diventare </a:t>
            </a:r>
            <a:r>
              <a:rPr lang="it-IT" altLang="it-IT" sz="3200" b="1" dirty="0">
                <a:latin typeface="Arial"/>
                <a:cs typeface="Arial"/>
              </a:rPr>
              <a:t>professionisti della comunicazione </a:t>
            </a:r>
            <a:r>
              <a:rPr lang="it-IT" altLang="it-IT" sz="3200" dirty="0">
                <a:latin typeface="Arial"/>
                <a:cs typeface="Arial"/>
              </a:rPr>
              <a:t>nel </a:t>
            </a:r>
            <a:r>
              <a:rPr lang="it-IT" altLang="it-IT" sz="3200" dirty="0" smtClean="0">
                <a:latin typeface="Arial"/>
                <a:cs typeface="Arial"/>
              </a:rPr>
              <a:t>privato</a:t>
            </a:r>
            <a:r>
              <a:rPr lang="it-IT" altLang="it-IT" sz="3200" dirty="0">
                <a:latin typeface="Arial"/>
                <a:cs typeface="Arial"/>
              </a:rPr>
              <a:t>, </a:t>
            </a:r>
            <a:r>
              <a:rPr lang="it-IT" altLang="it-IT" sz="3200" dirty="0" smtClean="0">
                <a:latin typeface="Arial"/>
                <a:cs typeface="Arial"/>
              </a:rPr>
              <a:t>nel pubblico </a:t>
            </a:r>
            <a:r>
              <a:rPr lang="it-IT" altLang="it-IT" sz="3200" dirty="0">
                <a:latin typeface="Arial"/>
                <a:cs typeface="Arial"/>
              </a:rPr>
              <a:t>e nel terzo settore</a:t>
            </a:r>
            <a:endParaRPr lang="it-IT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79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5" name="CasellaDiTesto 4"/>
          <p:cNvSpPr txBox="1"/>
          <p:nvPr/>
        </p:nvSpPr>
        <p:spPr>
          <a:xfrm>
            <a:off x="545690" y="2880853"/>
            <a:ext cx="111006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>
                <a:latin typeface="Arial"/>
                <a:cs typeface="Arial"/>
              </a:rPr>
              <a:t>QUALI</a:t>
            </a:r>
            <a:r>
              <a:rPr lang="it-IT" sz="60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it-IT" sz="3200" dirty="0" smtClean="0">
                <a:latin typeface="Arial"/>
                <a:cs typeface="Arial"/>
              </a:rPr>
              <a:t>professioni dopo la Laurea?</a:t>
            </a:r>
            <a:endParaRPr lang="it-IT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30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10" name="Fumetto 3 9"/>
          <p:cNvSpPr/>
          <p:nvPr/>
        </p:nvSpPr>
        <p:spPr>
          <a:xfrm rot="19508641">
            <a:off x="1568975" y="4124171"/>
            <a:ext cx="3160147" cy="1835409"/>
          </a:xfrm>
          <a:prstGeom prst="wedgeEllipseCallout">
            <a:avLst>
              <a:gd name="adj1" fmla="val -18151"/>
              <a:gd name="adj2" fmla="val 47158"/>
            </a:avLst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atin typeface="Arial"/>
                <a:cs typeface="Arial"/>
              </a:rPr>
              <a:t>pubblicità</a:t>
            </a:r>
            <a:endParaRPr lang="it-IT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Fumetto 3 11"/>
          <p:cNvSpPr/>
          <p:nvPr/>
        </p:nvSpPr>
        <p:spPr>
          <a:xfrm rot="2008047">
            <a:off x="8675226" y="3238549"/>
            <a:ext cx="3034237" cy="1687925"/>
          </a:xfrm>
          <a:prstGeom prst="wedgeEllipseCallout">
            <a:avLst>
              <a:gd name="adj1" fmla="val -16332"/>
              <a:gd name="adj2" fmla="val 45877"/>
            </a:avLst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>
                <a:latin typeface="Arial"/>
                <a:cs typeface="Arial"/>
              </a:rPr>
              <a:t>r</a:t>
            </a:r>
            <a:r>
              <a:rPr lang="it-IT" sz="3200" dirty="0" smtClean="0">
                <a:latin typeface="Arial"/>
                <a:cs typeface="Arial"/>
              </a:rPr>
              <a:t>elazioni pubbliche</a:t>
            </a:r>
            <a:endParaRPr lang="it-IT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5561844" y="3922943"/>
            <a:ext cx="3215192" cy="1715256"/>
          </a:xfrm>
          <a:prstGeom prst="wedgeEllipseCallout">
            <a:avLst>
              <a:gd name="adj1" fmla="val -19694"/>
              <a:gd name="adj2" fmla="val 46838"/>
            </a:avLst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atin typeface="Arial"/>
                <a:cs typeface="Arial"/>
              </a:rPr>
              <a:t>vendite</a:t>
            </a:r>
            <a:endParaRPr lang="it-IT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Fumetto 3 13"/>
          <p:cNvSpPr/>
          <p:nvPr/>
        </p:nvSpPr>
        <p:spPr>
          <a:xfrm rot="20474521">
            <a:off x="1121661" y="1978329"/>
            <a:ext cx="3125143" cy="1865314"/>
          </a:xfrm>
          <a:prstGeom prst="wedgeEllipseCallout">
            <a:avLst>
              <a:gd name="adj1" fmla="val -18222"/>
              <a:gd name="adj2" fmla="val 45643"/>
            </a:avLst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/>
                <a:cs typeface="Arial"/>
              </a:rPr>
              <a:t>marketing</a:t>
            </a:r>
            <a:endParaRPr lang="it-IT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286368" y="6120768"/>
            <a:ext cx="300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Arial"/>
                <a:cs typeface="Arial"/>
              </a:rPr>
              <a:t>….e oltre…</a:t>
            </a:r>
            <a:endParaRPr lang="it-IT" sz="3600" dirty="0">
              <a:latin typeface="Arial"/>
              <a:cs typeface="Arial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4579443" y="1597949"/>
            <a:ext cx="4201990" cy="1865314"/>
          </a:xfrm>
          <a:prstGeom prst="wedgeEllipseCallout">
            <a:avLst>
              <a:gd name="adj1" fmla="val -19860"/>
              <a:gd name="adj2" fmla="val 46019"/>
            </a:avLst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atin typeface="Arial"/>
                <a:cs typeface="Arial"/>
              </a:rPr>
              <a:t>comunicazione</a:t>
            </a:r>
            <a:endParaRPr lang="it-IT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30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sp>
        <p:nvSpPr>
          <p:cNvPr id="3" name="Esplosione 1 2"/>
          <p:cNvSpPr/>
          <p:nvPr/>
        </p:nvSpPr>
        <p:spPr>
          <a:xfrm>
            <a:off x="2746920" y="1342663"/>
            <a:ext cx="6698160" cy="4780344"/>
          </a:xfrm>
          <a:prstGeom prst="irregularSeal1">
            <a:avLst/>
          </a:prstGeom>
          <a:solidFill>
            <a:srgbClr val="8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smtClean="0">
                <a:latin typeface="Arial"/>
                <a:cs typeface="Arial"/>
              </a:rPr>
              <a:t>Nuovi ambiti</a:t>
            </a:r>
            <a:endParaRPr lang="it-IT" sz="4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96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149"/>
          </a:xfrm>
          <a:solidFill>
            <a:srgbClr val="8E0000"/>
          </a:solidFill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	</a:t>
            </a:r>
            <a:r>
              <a:rPr lang="it-IT" sz="4000" dirty="0" smtClean="0">
                <a:solidFill>
                  <a:schemeClr val="bg1"/>
                </a:solidFill>
                <a:latin typeface="Arial"/>
                <a:cs typeface="Arial"/>
              </a:rPr>
              <a:t>Strategie di  </a:t>
            </a:r>
            <a:r>
              <a:rPr lang="it-IT" sz="5400" dirty="0" smtClean="0">
                <a:solidFill>
                  <a:schemeClr val="bg1"/>
                </a:solidFill>
                <a:latin typeface="Arial"/>
                <a:cs typeface="Arial"/>
              </a:rPr>
              <a:t>COMUNICAZIONE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it-IT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78000" contras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96" y="68011"/>
            <a:ext cx="737748" cy="759180"/>
          </a:xfrm>
          <a:effectLst>
            <a:reflection endPos="0" dist="939800" dir="5400000" sy="-100000" algn="bl" rotWithShape="0"/>
          </a:effectLst>
        </p:spPr>
      </p:pic>
      <p:grpSp>
        <p:nvGrpSpPr>
          <p:cNvPr id="8" name="Gruppo 7"/>
          <p:cNvGrpSpPr/>
          <p:nvPr/>
        </p:nvGrpSpPr>
        <p:grpSpPr>
          <a:xfrm>
            <a:off x="1324998" y="1470188"/>
            <a:ext cx="8652281" cy="5250427"/>
            <a:chOff x="1321515" y="0"/>
            <a:chExt cx="9021155" cy="685800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1515" y="3870864"/>
              <a:ext cx="3158002" cy="176799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3127" y="0"/>
              <a:ext cx="4139543" cy="2755631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9943" y="1990656"/>
              <a:ext cx="4435008" cy="2645183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5377" y="4873881"/>
              <a:ext cx="3527323" cy="1984119"/>
            </a:xfrm>
            <a:prstGeom prst="rect">
              <a:avLst/>
            </a:prstGeom>
          </p:spPr>
        </p:pic>
      </p:grpSp>
      <p:sp>
        <p:nvSpPr>
          <p:cNvPr id="10" name="Fumetto 3 9"/>
          <p:cNvSpPr/>
          <p:nvPr/>
        </p:nvSpPr>
        <p:spPr>
          <a:xfrm rot="20308695">
            <a:off x="1699079" y="1085315"/>
            <a:ext cx="3161093" cy="1835409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Arial Narrow" panose="020B0606020202030204" pitchFamily="34" charset="0"/>
              </a:rPr>
              <a:t>Brand/Product </a:t>
            </a:r>
            <a:r>
              <a:rPr lang="it-IT" sz="2800" dirty="0" smtClean="0">
                <a:latin typeface="Arial Narrow" panose="020B0606020202030204" pitchFamily="34" charset="0"/>
              </a:rPr>
              <a:t>manager</a:t>
            </a:r>
            <a:endParaRPr lang="it-IT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8782675" y="1333634"/>
            <a:ext cx="3034237" cy="1687925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latin typeface="Arial Narrow" panose="020B0606020202030204" pitchFamily="34" charset="0"/>
              </a:rPr>
              <a:t>Digital marketing manager</a:t>
            </a:r>
            <a:endParaRPr lang="it-IT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6758604" y="4216007"/>
            <a:ext cx="3215192" cy="1715256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Arial Narrow" panose="020B0606020202030204" pitchFamily="34" charset="0"/>
              </a:rPr>
              <a:t>Data </a:t>
            </a:r>
            <a:r>
              <a:rPr lang="it-IT" sz="2800" dirty="0" err="1">
                <a:latin typeface="Arial Narrow" panose="020B0606020202030204" pitchFamily="34" charset="0"/>
              </a:rPr>
              <a:t>analyst</a:t>
            </a:r>
            <a:endParaRPr lang="it-IT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Fumetto 3 13"/>
          <p:cNvSpPr/>
          <p:nvPr/>
        </p:nvSpPr>
        <p:spPr>
          <a:xfrm rot="17374400">
            <a:off x="-247635" y="3532935"/>
            <a:ext cx="3125143" cy="1865314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Social media manager</a:t>
            </a:r>
            <a:endParaRPr lang="it-IT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696204" y="6134549"/>
            <a:ext cx="24957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….e oltre…</a:t>
            </a:r>
            <a:endParaRPr lang="it-IT" sz="3200" dirty="0">
              <a:latin typeface="Arial"/>
              <a:cs typeface="Arial"/>
            </a:endParaRPr>
          </a:p>
        </p:txBody>
      </p:sp>
      <p:sp>
        <p:nvSpPr>
          <p:cNvPr id="16" name="Fumetto 3 15"/>
          <p:cNvSpPr/>
          <p:nvPr/>
        </p:nvSpPr>
        <p:spPr>
          <a:xfrm rot="21014734">
            <a:off x="4945916" y="1491397"/>
            <a:ext cx="3125143" cy="1865314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Arial Narrow" panose="020B0606020202030204" pitchFamily="34" charset="0"/>
              </a:rPr>
              <a:t>Content producer</a:t>
            </a:r>
            <a:endParaRPr lang="it-IT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1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571</Words>
  <Application>Microsoft Macintosh PowerPoint</Application>
  <PresentationFormat>Personalizzato</PresentationFormat>
  <Paragraphs>143</Paragraphs>
  <Slides>28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Presentazione di PowerPoint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  <vt:lpstr> Strategie di  COMUNICAZIONE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Erika Lucchese</dc:creator>
  <cp:lastModifiedBy>editore  1</cp:lastModifiedBy>
  <cp:revision>85</cp:revision>
  <dcterms:created xsi:type="dcterms:W3CDTF">2019-05-13T09:45:19Z</dcterms:created>
  <dcterms:modified xsi:type="dcterms:W3CDTF">2019-05-29T13:25:53Z</dcterms:modified>
</cp:coreProperties>
</file>