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14" d="100"/>
          <a:sy n="114" d="100"/>
        </p:scale>
        <p:origin x="-120" y="-488"/>
      </p:cViewPr>
      <p:guideLst>
        <p:guide orient="horz" pos="2160"/>
        <p:guide pos="275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621E-DA3C-8648-819F-46FD2E8436DB}" type="datetimeFigureOut">
              <a:rPr lang="it-IT" smtClean="0"/>
              <a:t>12/12/18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ADB6A-F2D4-E44E-BE7E-1EC328DE8A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909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621E-DA3C-8648-819F-46FD2E8436DB}" type="datetimeFigureOut">
              <a:rPr lang="it-IT" smtClean="0"/>
              <a:t>12/12/18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ADB6A-F2D4-E44E-BE7E-1EC328DE8A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0961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621E-DA3C-8648-819F-46FD2E8436DB}" type="datetimeFigureOut">
              <a:rPr lang="it-IT" smtClean="0"/>
              <a:t>12/12/18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ADB6A-F2D4-E44E-BE7E-1EC328DE8A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2344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621E-DA3C-8648-819F-46FD2E8436DB}" type="datetimeFigureOut">
              <a:rPr lang="it-IT" smtClean="0"/>
              <a:t>12/12/18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ADB6A-F2D4-E44E-BE7E-1EC328DE8A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2324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621E-DA3C-8648-819F-46FD2E8436DB}" type="datetimeFigureOut">
              <a:rPr lang="it-IT" smtClean="0"/>
              <a:t>12/12/18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ADB6A-F2D4-E44E-BE7E-1EC328DE8A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592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621E-DA3C-8648-819F-46FD2E8436DB}" type="datetimeFigureOut">
              <a:rPr lang="it-IT" smtClean="0"/>
              <a:t>12/12/18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ADB6A-F2D4-E44E-BE7E-1EC328DE8A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6567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621E-DA3C-8648-819F-46FD2E8436DB}" type="datetimeFigureOut">
              <a:rPr lang="it-IT" smtClean="0"/>
              <a:t>12/12/18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ADB6A-F2D4-E44E-BE7E-1EC328DE8A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7191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621E-DA3C-8648-819F-46FD2E8436DB}" type="datetimeFigureOut">
              <a:rPr lang="it-IT" smtClean="0"/>
              <a:t>12/12/18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ADB6A-F2D4-E44E-BE7E-1EC328DE8A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1951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621E-DA3C-8648-819F-46FD2E8436DB}" type="datetimeFigureOut">
              <a:rPr lang="it-IT" smtClean="0"/>
              <a:t>12/12/18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ADB6A-F2D4-E44E-BE7E-1EC328DE8A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9226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621E-DA3C-8648-819F-46FD2E8436DB}" type="datetimeFigureOut">
              <a:rPr lang="it-IT" smtClean="0"/>
              <a:t>12/12/18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ADB6A-F2D4-E44E-BE7E-1EC328DE8A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8990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621E-DA3C-8648-819F-46FD2E8436DB}" type="datetimeFigureOut">
              <a:rPr lang="it-IT" smtClean="0"/>
              <a:t>12/12/18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ADB6A-F2D4-E44E-BE7E-1EC328DE8A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4118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2621E-DA3C-8648-819F-46FD2E8436DB}" type="datetimeFigureOut">
              <a:rPr lang="it-IT" smtClean="0"/>
              <a:t>12/12/18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ADB6A-F2D4-E44E-BE7E-1EC328DE8A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5818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/>
              <a:t>Acoustic</a:t>
            </a:r>
            <a:r>
              <a:rPr lang="it-IT" dirty="0"/>
              <a:t> </a:t>
            </a:r>
            <a:r>
              <a:rPr lang="it-IT" dirty="0" err="1"/>
              <a:t>Phonetics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5959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>
                <a:solidFill>
                  <a:srgbClr val="0000FF"/>
                </a:solidFill>
              </a:rPr>
              <a:t>The </a:t>
            </a:r>
            <a:r>
              <a:rPr lang="it-IT" dirty="0" err="1" smtClean="0">
                <a:solidFill>
                  <a:srgbClr val="0000FF"/>
                </a:solidFill>
              </a:rPr>
              <a:t>project</a:t>
            </a:r>
            <a:endParaRPr lang="it-IT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5211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 smtClean="0">
                <a:solidFill>
                  <a:srgbClr val="0000FF"/>
                </a:solidFill>
              </a:rPr>
              <a:t>Structure</a:t>
            </a:r>
            <a:endParaRPr lang="it-IT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3900" dirty="0" err="1"/>
              <a:t>Introduction</a:t>
            </a:r>
            <a:endParaRPr lang="it-IT" sz="3900" dirty="0"/>
          </a:p>
          <a:p>
            <a:r>
              <a:rPr lang="it-IT" sz="3900" dirty="0" err="1" smtClean="0"/>
              <a:t>Hypothesis</a:t>
            </a:r>
            <a:endParaRPr lang="it-IT" sz="3900" dirty="0"/>
          </a:p>
          <a:p>
            <a:r>
              <a:rPr lang="it-IT" sz="3900" dirty="0" smtClean="0"/>
              <a:t>Experiment</a:t>
            </a:r>
            <a:endParaRPr lang="it-IT" sz="3900" dirty="0"/>
          </a:p>
          <a:p>
            <a:pPr marL="400050" lvl="1" indent="0">
              <a:buNone/>
            </a:pPr>
            <a:r>
              <a:rPr lang="it-IT" dirty="0"/>
              <a:t>– </a:t>
            </a:r>
            <a:r>
              <a:rPr lang="it-IT" sz="3000" dirty="0"/>
              <a:t>Corpus, speakers, </a:t>
            </a:r>
            <a:r>
              <a:rPr lang="it-IT" sz="3000" dirty="0" err="1"/>
              <a:t>number</a:t>
            </a:r>
            <a:r>
              <a:rPr lang="it-IT" sz="3000" dirty="0"/>
              <a:t> of </a:t>
            </a:r>
            <a:r>
              <a:rPr lang="it-IT" sz="3000" dirty="0" err="1"/>
              <a:t>repetitions</a:t>
            </a:r>
            <a:r>
              <a:rPr lang="it-IT" sz="3000" dirty="0"/>
              <a:t>,</a:t>
            </a:r>
          </a:p>
          <a:p>
            <a:pPr marL="400050" lvl="1" indent="0">
              <a:buNone/>
            </a:pPr>
            <a:r>
              <a:rPr lang="it-IT" sz="3000" dirty="0" smtClean="0"/>
              <a:t>   </a:t>
            </a:r>
            <a:r>
              <a:rPr lang="it-IT" sz="3000" dirty="0" err="1" smtClean="0"/>
              <a:t>recordings</a:t>
            </a:r>
            <a:r>
              <a:rPr lang="it-IT" sz="3000" dirty="0" smtClean="0"/>
              <a:t> </a:t>
            </a:r>
            <a:r>
              <a:rPr lang="it-IT" sz="3000" dirty="0"/>
              <a:t>procedure, </a:t>
            </a:r>
            <a:r>
              <a:rPr lang="it-IT" sz="3000" dirty="0" err="1"/>
              <a:t>instrumentation</a:t>
            </a:r>
            <a:r>
              <a:rPr lang="it-IT" sz="3000" dirty="0"/>
              <a:t> </a:t>
            </a:r>
            <a:r>
              <a:rPr lang="it-IT" sz="3000" dirty="0" err="1"/>
              <a:t>used</a:t>
            </a:r>
            <a:endParaRPr lang="it-IT" sz="3000" dirty="0"/>
          </a:p>
          <a:p>
            <a:pPr marL="400050" lvl="1" indent="0">
              <a:buNone/>
            </a:pPr>
            <a:r>
              <a:rPr lang="it-IT" sz="3000" dirty="0"/>
              <a:t>– </a:t>
            </a:r>
            <a:r>
              <a:rPr lang="it-IT" sz="3000" dirty="0" err="1"/>
              <a:t>Methods</a:t>
            </a:r>
            <a:r>
              <a:rPr lang="it-IT" sz="3000" dirty="0"/>
              <a:t> of </a:t>
            </a:r>
            <a:r>
              <a:rPr lang="it-IT" sz="3000" dirty="0" err="1"/>
              <a:t>analysis</a:t>
            </a:r>
            <a:endParaRPr lang="it-IT" sz="3000" dirty="0"/>
          </a:p>
          <a:p>
            <a:pPr marL="0" indent="0">
              <a:buNone/>
            </a:pPr>
            <a:r>
              <a:rPr lang="it-IT" dirty="0"/>
              <a:t>• </a:t>
            </a:r>
            <a:r>
              <a:rPr lang="it-IT" sz="3900" dirty="0" err="1"/>
              <a:t>Results</a:t>
            </a:r>
            <a:endParaRPr lang="it-IT" sz="3900" dirty="0"/>
          </a:p>
          <a:p>
            <a:pPr marL="0" indent="0">
              <a:buNone/>
            </a:pPr>
            <a:r>
              <a:rPr lang="it-IT" sz="3900" dirty="0"/>
              <a:t>• </a:t>
            </a:r>
            <a:r>
              <a:rPr lang="it-IT" sz="3900" dirty="0" err="1" smtClean="0"/>
              <a:t>Conclusions</a:t>
            </a:r>
            <a:endParaRPr lang="it-IT" sz="3900" dirty="0"/>
          </a:p>
        </p:txBody>
      </p:sp>
    </p:spTree>
    <p:extLst>
      <p:ext uri="{BB962C8B-B14F-4D97-AF65-F5344CB8AC3E}">
        <p14:creationId xmlns:p14="http://schemas.microsoft.com/office/powerpoint/2010/main" val="1880409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 smtClean="0">
                <a:solidFill>
                  <a:srgbClr val="0000FF"/>
                </a:solidFill>
              </a:rPr>
              <a:t>Introduction</a:t>
            </a:r>
            <a:endParaRPr lang="it-IT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The report </a:t>
            </a:r>
            <a:r>
              <a:rPr lang="it-IT" dirty="0" err="1"/>
              <a:t>should</a:t>
            </a:r>
            <a:r>
              <a:rPr lang="it-IT" dirty="0"/>
              <a:t> </a:t>
            </a:r>
            <a:r>
              <a:rPr lang="it-IT" dirty="0" err="1"/>
              <a:t>begin</a:t>
            </a:r>
            <a:r>
              <a:rPr lang="it-IT" dirty="0"/>
              <a:t> with a brief</a:t>
            </a:r>
          </a:p>
          <a:p>
            <a:pPr marL="0" indent="0">
              <a:buNone/>
            </a:pPr>
            <a:r>
              <a:rPr lang="it-IT" dirty="0" err="1"/>
              <a:t>introduction</a:t>
            </a:r>
            <a:r>
              <a:rPr lang="it-IT" dirty="0"/>
              <a:t> on </a:t>
            </a:r>
            <a:r>
              <a:rPr lang="it-IT" dirty="0" err="1"/>
              <a:t>what</a:t>
            </a:r>
            <a:r>
              <a:rPr lang="it-IT" dirty="0"/>
              <a:t> </a:t>
            </a:r>
            <a:r>
              <a:rPr lang="it-IT" dirty="0" err="1"/>
              <a:t>has</a:t>
            </a:r>
            <a:r>
              <a:rPr lang="it-IT" dirty="0"/>
              <a:t> led </a:t>
            </a:r>
            <a:r>
              <a:rPr lang="it-IT" dirty="0" err="1"/>
              <a:t>you</a:t>
            </a:r>
            <a:r>
              <a:rPr lang="it-IT" dirty="0"/>
              <a:t> to</a:t>
            </a:r>
          </a:p>
          <a:p>
            <a:pPr marL="0" indent="0">
              <a:buNone/>
            </a:pPr>
            <a:r>
              <a:rPr lang="it-IT" dirty="0" err="1"/>
              <a:t>conduct</a:t>
            </a:r>
            <a:r>
              <a:rPr lang="it-IT" dirty="0"/>
              <a:t> the </a:t>
            </a:r>
            <a:r>
              <a:rPr lang="it-IT" dirty="0" err="1"/>
              <a:t>hypothesis</a:t>
            </a:r>
            <a:r>
              <a:rPr lang="it-IT" dirty="0"/>
              <a:t> for the </a:t>
            </a:r>
            <a:r>
              <a:rPr lang="it-IT" dirty="0" err="1"/>
              <a:t>project</a:t>
            </a:r>
            <a:r>
              <a:rPr lang="it-IT" dirty="0"/>
              <a:t>.</a:t>
            </a:r>
          </a:p>
          <a:p>
            <a:pPr marL="0" indent="0">
              <a:buNone/>
            </a:pPr>
            <a:r>
              <a:rPr lang="it-IT" dirty="0" err="1"/>
              <a:t>You</a:t>
            </a:r>
            <a:r>
              <a:rPr lang="it-IT" dirty="0"/>
              <a:t> can base </a:t>
            </a:r>
            <a:r>
              <a:rPr lang="it-IT" dirty="0" err="1"/>
              <a:t>your</a:t>
            </a:r>
            <a:r>
              <a:rPr lang="it-IT" dirty="0"/>
              <a:t> </a:t>
            </a:r>
            <a:r>
              <a:rPr lang="it-IT" dirty="0" err="1"/>
              <a:t>introduction</a:t>
            </a:r>
            <a:r>
              <a:rPr lang="it-IT" dirty="0"/>
              <a:t> on </a:t>
            </a:r>
            <a:r>
              <a:rPr lang="it-IT" dirty="0" err="1"/>
              <a:t>your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personal </a:t>
            </a:r>
            <a:r>
              <a:rPr lang="it-IT" dirty="0" err="1"/>
              <a:t>observations</a:t>
            </a:r>
            <a:r>
              <a:rPr lang="it-IT" dirty="0"/>
              <a:t> and/or on </a:t>
            </a:r>
            <a:r>
              <a:rPr lang="it-IT" dirty="0" err="1"/>
              <a:t>any</a:t>
            </a:r>
            <a:endParaRPr lang="it-IT" dirty="0"/>
          </a:p>
          <a:p>
            <a:pPr marL="0" indent="0">
              <a:buNone/>
            </a:pPr>
            <a:r>
              <a:rPr lang="it-IT" dirty="0" err="1"/>
              <a:t>literature</a:t>
            </a:r>
            <a:r>
              <a:rPr lang="it-IT" dirty="0"/>
              <a:t> on the </a:t>
            </a:r>
            <a:r>
              <a:rPr lang="it-IT" dirty="0" err="1" smtClean="0"/>
              <a:t>subject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43369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>
                <a:solidFill>
                  <a:srgbClr val="0000FF"/>
                </a:solidFill>
              </a:rPr>
              <a:t>Hypothesis</a:t>
            </a:r>
            <a:endParaRPr lang="it-IT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199" y="1600200"/>
            <a:ext cx="8533611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The </a:t>
            </a:r>
            <a:r>
              <a:rPr lang="it-IT" dirty="0" err="1"/>
              <a:t>introduction</a:t>
            </a:r>
            <a:r>
              <a:rPr lang="it-IT" dirty="0"/>
              <a:t> </a:t>
            </a:r>
            <a:r>
              <a:rPr lang="it-IT" dirty="0" err="1"/>
              <a:t>should</a:t>
            </a:r>
            <a:r>
              <a:rPr lang="it-IT" dirty="0"/>
              <a:t> be </a:t>
            </a:r>
            <a:r>
              <a:rPr lang="it-IT" dirty="0" err="1"/>
              <a:t>leading</a:t>
            </a:r>
            <a:r>
              <a:rPr lang="it-IT" dirty="0"/>
              <a:t> to </a:t>
            </a:r>
            <a:r>
              <a:rPr lang="it-IT" dirty="0" err="1"/>
              <a:t>your</a:t>
            </a:r>
            <a:endParaRPr lang="it-IT" dirty="0"/>
          </a:p>
          <a:p>
            <a:pPr marL="0" indent="0">
              <a:buNone/>
            </a:pPr>
            <a:r>
              <a:rPr lang="it-IT" dirty="0" err="1"/>
              <a:t>hypothesis</a:t>
            </a:r>
            <a:r>
              <a:rPr lang="it-IT" dirty="0"/>
              <a:t>,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, </a:t>
            </a:r>
            <a:r>
              <a:rPr lang="it-IT" dirty="0" err="1"/>
              <a:t>what</a:t>
            </a:r>
            <a:r>
              <a:rPr lang="it-IT" dirty="0"/>
              <a:t> </a:t>
            </a:r>
            <a:r>
              <a:rPr lang="it-IT" dirty="0" err="1"/>
              <a:t>motivates</a:t>
            </a:r>
            <a:r>
              <a:rPr lang="it-IT" dirty="0"/>
              <a:t> </a:t>
            </a:r>
            <a:r>
              <a:rPr lang="it-IT" dirty="0" err="1"/>
              <a:t>your</a:t>
            </a:r>
            <a:endParaRPr lang="it-IT" dirty="0"/>
          </a:p>
          <a:p>
            <a:pPr marL="0" indent="0">
              <a:buNone/>
            </a:pPr>
            <a:r>
              <a:rPr lang="it-IT" dirty="0" err="1"/>
              <a:t>study</a:t>
            </a:r>
            <a:r>
              <a:rPr lang="it-IT" dirty="0"/>
              <a:t>. An </a:t>
            </a:r>
            <a:r>
              <a:rPr lang="it-IT" dirty="0" err="1"/>
              <a:t>example</a:t>
            </a:r>
            <a:r>
              <a:rPr lang="it-IT" dirty="0"/>
              <a:t> of a </a:t>
            </a:r>
            <a:r>
              <a:rPr lang="it-IT" dirty="0" err="1"/>
              <a:t>hypothesis</a:t>
            </a:r>
            <a:r>
              <a:rPr lang="it-IT" dirty="0"/>
              <a:t> </a:t>
            </a:r>
            <a:r>
              <a:rPr lang="it-IT" dirty="0" err="1"/>
              <a:t>could</a:t>
            </a:r>
            <a:r>
              <a:rPr lang="it-IT" dirty="0"/>
              <a:t> be:</a:t>
            </a:r>
          </a:p>
          <a:p>
            <a:pPr marL="0" indent="0">
              <a:buNone/>
            </a:pPr>
            <a:r>
              <a:rPr lang="it-IT" dirty="0"/>
              <a:t>On the </a:t>
            </a:r>
            <a:r>
              <a:rPr lang="it-IT" dirty="0" err="1"/>
              <a:t>basis</a:t>
            </a:r>
            <a:r>
              <a:rPr lang="it-IT" dirty="0"/>
              <a:t> of the </a:t>
            </a:r>
            <a:r>
              <a:rPr lang="it-IT" dirty="0" err="1"/>
              <a:t>reviewed</a:t>
            </a:r>
            <a:r>
              <a:rPr lang="it-IT" dirty="0"/>
              <a:t> </a:t>
            </a:r>
            <a:r>
              <a:rPr lang="it-IT" dirty="0" err="1"/>
              <a:t>literature</a:t>
            </a:r>
            <a:r>
              <a:rPr lang="it-IT" dirty="0"/>
              <a:t>,</a:t>
            </a:r>
          </a:p>
          <a:p>
            <a:pPr marL="0" indent="0">
              <a:buNone/>
            </a:pPr>
            <a:r>
              <a:rPr lang="it-IT" dirty="0" err="1"/>
              <a:t>Italians</a:t>
            </a:r>
            <a:r>
              <a:rPr lang="it-IT" dirty="0"/>
              <a:t> are </a:t>
            </a:r>
            <a:r>
              <a:rPr lang="it-IT" dirty="0" err="1"/>
              <a:t>likely</a:t>
            </a:r>
            <a:r>
              <a:rPr lang="it-IT" dirty="0"/>
              <a:t> to produce English</a:t>
            </a:r>
          </a:p>
          <a:p>
            <a:pPr marL="0" indent="0">
              <a:buNone/>
            </a:pPr>
            <a:r>
              <a:rPr lang="it-IT" dirty="0" err="1"/>
              <a:t>sentences</a:t>
            </a:r>
            <a:r>
              <a:rPr lang="it-IT" dirty="0"/>
              <a:t> with a </a:t>
            </a:r>
            <a:r>
              <a:rPr lang="it-IT" dirty="0" err="1"/>
              <a:t>syllable</a:t>
            </a:r>
            <a:r>
              <a:rPr lang="it-IT" dirty="0"/>
              <a:t> </a:t>
            </a:r>
            <a:r>
              <a:rPr lang="it-IT" dirty="0" err="1"/>
              <a:t>timed</a:t>
            </a:r>
            <a:r>
              <a:rPr lang="it-IT" dirty="0"/>
              <a:t> </a:t>
            </a:r>
            <a:r>
              <a:rPr lang="it-IT" dirty="0" err="1"/>
              <a:t>rhythm</a:t>
            </a:r>
            <a:r>
              <a:rPr lang="it-IT" dirty="0"/>
              <a:t>. </a:t>
            </a:r>
            <a:r>
              <a:rPr lang="it-IT" dirty="0" err="1"/>
              <a:t>This</a:t>
            </a:r>
            <a:endParaRPr lang="it-IT" dirty="0"/>
          </a:p>
          <a:p>
            <a:pPr marL="0" indent="0">
              <a:buNone/>
            </a:pPr>
            <a:r>
              <a:rPr lang="it-IT" dirty="0" err="1"/>
              <a:t>will</a:t>
            </a:r>
            <a:r>
              <a:rPr lang="it-IT" dirty="0"/>
              <a:t> be </a:t>
            </a:r>
            <a:r>
              <a:rPr lang="it-IT" dirty="0" err="1"/>
              <a:t>particularly</a:t>
            </a:r>
            <a:r>
              <a:rPr lang="it-IT" dirty="0"/>
              <a:t> </a:t>
            </a:r>
            <a:r>
              <a:rPr lang="it-IT" dirty="0" err="1"/>
              <a:t>clear</a:t>
            </a:r>
            <a:r>
              <a:rPr lang="it-IT" dirty="0"/>
              <a:t> in </a:t>
            </a:r>
            <a:r>
              <a:rPr lang="it-IT" dirty="0" err="1"/>
              <a:t>words</a:t>
            </a:r>
            <a:r>
              <a:rPr lang="it-IT" dirty="0"/>
              <a:t> of </a:t>
            </a:r>
            <a:r>
              <a:rPr lang="it-IT" dirty="0" err="1"/>
              <a:t>type</a:t>
            </a:r>
            <a:r>
              <a:rPr lang="it-IT" dirty="0"/>
              <a:t> </a:t>
            </a:r>
            <a:r>
              <a:rPr lang="it-IT" dirty="0" smtClean="0"/>
              <a:t>X </a:t>
            </a:r>
            <a:r>
              <a:rPr lang="it-IT" dirty="0" err="1"/>
              <a:t>produced</a:t>
            </a:r>
            <a:r>
              <a:rPr lang="it-IT" dirty="0"/>
              <a:t> in </a:t>
            </a:r>
            <a:r>
              <a:rPr lang="it-IT" dirty="0" err="1"/>
              <a:t>context</a:t>
            </a:r>
            <a:r>
              <a:rPr lang="it-IT" dirty="0"/>
              <a:t> Y by speakers of </a:t>
            </a:r>
            <a:r>
              <a:rPr lang="it-IT" dirty="0" err="1" smtClean="0"/>
              <a:t>type</a:t>
            </a:r>
            <a:r>
              <a:rPr lang="it-IT" dirty="0" smtClean="0"/>
              <a:t> </a:t>
            </a:r>
            <a:r>
              <a:rPr lang="it-IT" dirty="0" err="1" smtClean="0"/>
              <a:t>Z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8435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>
                <a:solidFill>
                  <a:srgbClr val="0000FF"/>
                </a:solidFill>
              </a:rPr>
              <a:t>Experiment</a:t>
            </a:r>
            <a:endParaRPr lang="it-IT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199" y="1600200"/>
            <a:ext cx="8555893" cy="452596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section</a:t>
            </a:r>
            <a:r>
              <a:rPr lang="it-IT" dirty="0"/>
              <a:t> </a:t>
            </a:r>
            <a:r>
              <a:rPr lang="it-IT" dirty="0" err="1"/>
              <a:t>should</a:t>
            </a:r>
            <a:r>
              <a:rPr lang="it-IT" dirty="0"/>
              <a:t> </a:t>
            </a:r>
            <a:r>
              <a:rPr lang="it-IT" dirty="0" err="1"/>
              <a:t>provide</a:t>
            </a:r>
            <a:r>
              <a:rPr lang="it-IT" dirty="0"/>
              <a:t> a </a:t>
            </a:r>
            <a:r>
              <a:rPr lang="it-IT" dirty="0" err="1"/>
              <a:t>description</a:t>
            </a:r>
            <a:r>
              <a:rPr lang="it-IT" dirty="0"/>
              <a:t> of </a:t>
            </a:r>
            <a:r>
              <a:rPr lang="it-IT" dirty="0" err="1"/>
              <a:t>all</a:t>
            </a:r>
            <a:endParaRPr lang="it-IT" dirty="0"/>
          </a:p>
          <a:p>
            <a:pPr marL="0" indent="0">
              <a:spcBef>
                <a:spcPts val="0"/>
              </a:spcBef>
              <a:buNone/>
            </a:pPr>
            <a:r>
              <a:rPr lang="it-IT" dirty="0"/>
              <a:t>the </a:t>
            </a:r>
            <a:r>
              <a:rPr lang="it-IT" dirty="0" err="1"/>
              <a:t>details</a:t>
            </a:r>
            <a:r>
              <a:rPr lang="it-IT" dirty="0"/>
              <a:t> of </a:t>
            </a:r>
            <a:r>
              <a:rPr lang="it-IT" dirty="0" err="1"/>
              <a:t>your</a:t>
            </a:r>
            <a:r>
              <a:rPr lang="it-IT" dirty="0"/>
              <a:t> </a:t>
            </a:r>
            <a:r>
              <a:rPr lang="it-IT" dirty="0" err="1"/>
              <a:t>experiment</a:t>
            </a:r>
            <a:r>
              <a:rPr lang="it-IT" dirty="0"/>
              <a:t>: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it-IT" sz="2400" dirty="0"/>
              <a:t>– </a:t>
            </a:r>
            <a:r>
              <a:rPr lang="it-IT" dirty="0"/>
              <a:t>corpus, speakers, </a:t>
            </a:r>
            <a:r>
              <a:rPr lang="it-IT" dirty="0" err="1"/>
              <a:t>number</a:t>
            </a:r>
            <a:r>
              <a:rPr lang="it-IT" dirty="0"/>
              <a:t> of </a:t>
            </a:r>
            <a:r>
              <a:rPr lang="it-IT" dirty="0" err="1"/>
              <a:t>repetitions</a:t>
            </a:r>
            <a:r>
              <a:rPr lang="it-IT" dirty="0"/>
              <a:t>, etc.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it-IT" dirty="0"/>
              <a:t>– the </a:t>
            </a:r>
            <a:r>
              <a:rPr lang="it-IT" dirty="0" err="1"/>
              <a:t>details</a:t>
            </a:r>
            <a:r>
              <a:rPr lang="it-IT" dirty="0"/>
              <a:t> of the way in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err="1"/>
              <a:t>obtained</a:t>
            </a:r>
            <a:r>
              <a:rPr lang="it-IT" dirty="0"/>
              <a:t> </a:t>
            </a:r>
            <a:r>
              <a:rPr lang="it-IT" dirty="0" err="1"/>
              <a:t>your</a:t>
            </a:r>
            <a:r>
              <a:rPr lang="it-IT" dirty="0"/>
              <a:t> </a:t>
            </a:r>
            <a:r>
              <a:rPr lang="it-IT" dirty="0" smtClean="0"/>
              <a:t>data (</a:t>
            </a:r>
            <a:r>
              <a:rPr lang="it-IT" dirty="0"/>
              <a:t>i.e., </a:t>
            </a:r>
            <a:r>
              <a:rPr lang="it-IT" dirty="0" err="1"/>
              <a:t>recordings</a:t>
            </a:r>
            <a:r>
              <a:rPr lang="it-IT" dirty="0"/>
              <a:t> procedure, </a:t>
            </a:r>
            <a:r>
              <a:rPr lang="it-IT" dirty="0" err="1"/>
              <a:t>instrumentation</a:t>
            </a:r>
            <a:r>
              <a:rPr lang="it-IT" dirty="0"/>
              <a:t> </a:t>
            </a:r>
            <a:r>
              <a:rPr lang="it-IT" dirty="0" err="1"/>
              <a:t>used</a:t>
            </a:r>
            <a:r>
              <a:rPr lang="it-IT" dirty="0"/>
              <a:t>, etc.),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it-IT" dirty="0"/>
              <a:t>– </a:t>
            </a:r>
            <a:r>
              <a:rPr lang="it-IT" dirty="0" err="1"/>
              <a:t>details</a:t>
            </a:r>
            <a:r>
              <a:rPr lang="it-IT" dirty="0"/>
              <a:t> of </a:t>
            </a:r>
            <a:r>
              <a:rPr lang="it-IT" sz="2400" dirty="0"/>
              <a:t>the way in </a:t>
            </a:r>
            <a:r>
              <a:rPr lang="it-IT" sz="2400" dirty="0" err="1"/>
              <a:t>which</a:t>
            </a:r>
            <a:r>
              <a:rPr lang="it-IT" sz="2400" dirty="0"/>
              <a:t> </a:t>
            </a:r>
            <a:r>
              <a:rPr lang="it-IT" sz="2400" dirty="0" err="1"/>
              <a:t>you</a:t>
            </a:r>
            <a:r>
              <a:rPr lang="it-IT" sz="2400" dirty="0"/>
              <a:t> </a:t>
            </a:r>
            <a:r>
              <a:rPr lang="it-IT" sz="2400" dirty="0" err="1"/>
              <a:t>analyzed</a:t>
            </a:r>
            <a:r>
              <a:rPr lang="it-IT" sz="2400" dirty="0"/>
              <a:t> </a:t>
            </a:r>
            <a:r>
              <a:rPr lang="it-IT" sz="2400" dirty="0" err="1"/>
              <a:t>them</a:t>
            </a:r>
            <a:r>
              <a:rPr lang="it-IT" sz="2400" dirty="0"/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it-IT" sz="900" dirty="0"/>
          </a:p>
          <a:p>
            <a:pPr marL="0" indent="0">
              <a:spcBef>
                <a:spcPts val="0"/>
              </a:spcBef>
              <a:buNone/>
            </a:pPr>
            <a:r>
              <a:rPr lang="it-IT" dirty="0" err="1" smtClean="0"/>
              <a:t>You</a:t>
            </a:r>
            <a:r>
              <a:rPr lang="it-IT" dirty="0" smtClean="0"/>
              <a:t>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dirty="0" err="1"/>
              <a:t>want</a:t>
            </a:r>
            <a:r>
              <a:rPr lang="it-IT" dirty="0"/>
              <a:t> to use </a:t>
            </a:r>
            <a:r>
              <a:rPr lang="it-IT" dirty="0" err="1"/>
              <a:t>subsections</a:t>
            </a:r>
            <a:r>
              <a:rPr lang="it-IT" dirty="0"/>
              <a:t> </a:t>
            </a:r>
            <a:r>
              <a:rPr lang="it-IT" dirty="0" err="1"/>
              <a:t>headings</a:t>
            </a:r>
            <a:r>
              <a:rPr lang="it-IT" dirty="0"/>
              <a:t>, for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dirty="0" err="1"/>
              <a:t>example</a:t>
            </a:r>
            <a:r>
              <a:rPr lang="it-IT" dirty="0"/>
              <a:t>: corpus; speakers; data </a:t>
            </a:r>
            <a:r>
              <a:rPr lang="it-IT" dirty="0" err="1"/>
              <a:t>recording</a:t>
            </a:r>
            <a:r>
              <a:rPr lang="it-IT" dirty="0"/>
              <a:t>; data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dirty="0" err="1"/>
              <a:t>analysis</a:t>
            </a:r>
            <a:r>
              <a:rPr lang="it-IT" dirty="0"/>
              <a:t>, etc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34074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 smtClean="0">
                <a:solidFill>
                  <a:srgbClr val="0000FF"/>
                </a:solidFill>
              </a:rPr>
              <a:t>Results</a:t>
            </a:r>
            <a:endParaRPr lang="it-IT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section</a:t>
            </a:r>
            <a:r>
              <a:rPr lang="it-IT" dirty="0"/>
              <a:t> </a:t>
            </a:r>
            <a:r>
              <a:rPr lang="it-IT" dirty="0" err="1"/>
              <a:t>should</a:t>
            </a:r>
            <a:r>
              <a:rPr lang="it-IT" dirty="0"/>
              <a:t> </a:t>
            </a:r>
            <a:r>
              <a:rPr lang="it-IT" dirty="0" err="1"/>
              <a:t>contain</a:t>
            </a:r>
            <a:r>
              <a:rPr lang="it-IT" dirty="0"/>
              <a:t> a </a:t>
            </a:r>
            <a:r>
              <a:rPr lang="it-IT" dirty="0" err="1"/>
              <a:t>description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and </a:t>
            </a:r>
            <a:r>
              <a:rPr lang="it-IT" dirty="0" err="1"/>
              <a:t>discussion</a:t>
            </a:r>
            <a:r>
              <a:rPr lang="it-IT" dirty="0"/>
              <a:t> of the </a:t>
            </a:r>
            <a:r>
              <a:rPr lang="it-IT" dirty="0" err="1"/>
              <a:t>results</a:t>
            </a:r>
            <a:r>
              <a:rPr lang="it-IT" dirty="0"/>
              <a:t> of the</a:t>
            </a:r>
          </a:p>
          <a:p>
            <a:pPr marL="0" indent="0">
              <a:buNone/>
            </a:pPr>
            <a:r>
              <a:rPr lang="it-IT" dirty="0" err="1"/>
              <a:t>analysis</a:t>
            </a:r>
            <a:r>
              <a:rPr lang="it-IT" dirty="0"/>
              <a:t>. </a:t>
            </a:r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use </a:t>
            </a:r>
            <a:r>
              <a:rPr lang="it-IT" dirty="0" err="1"/>
              <a:t>figures</a:t>
            </a:r>
            <a:r>
              <a:rPr lang="it-IT" dirty="0"/>
              <a:t>, data</a:t>
            </a:r>
          </a:p>
          <a:p>
            <a:pPr marL="0" indent="0">
              <a:buNone/>
            </a:pPr>
            <a:r>
              <a:rPr lang="it-IT" dirty="0" err="1"/>
              <a:t>tables</a:t>
            </a:r>
            <a:r>
              <a:rPr lang="it-IT" dirty="0"/>
              <a:t>, etc. to </a:t>
            </a:r>
            <a:r>
              <a:rPr lang="it-IT" dirty="0" err="1"/>
              <a:t>provide</a:t>
            </a:r>
            <a:r>
              <a:rPr lang="it-IT" dirty="0"/>
              <a:t> </a:t>
            </a:r>
            <a:r>
              <a:rPr lang="it-IT" dirty="0" err="1"/>
              <a:t>better</a:t>
            </a:r>
            <a:r>
              <a:rPr lang="it-IT" dirty="0"/>
              <a:t> </a:t>
            </a:r>
            <a:r>
              <a:rPr lang="it-IT" dirty="0" err="1"/>
              <a:t>explanations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of </a:t>
            </a:r>
            <a:r>
              <a:rPr lang="it-IT" dirty="0" err="1"/>
              <a:t>your</a:t>
            </a:r>
            <a:r>
              <a:rPr lang="it-IT" dirty="0"/>
              <a:t> </a:t>
            </a:r>
            <a:r>
              <a:rPr lang="it-IT" dirty="0" err="1"/>
              <a:t>results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30123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>
                <a:solidFill>
                  <a:srgbClr val="0000FF"/>
                </a:solidFill>
              </a:rPr>
              <a:t>Conclusions</a:t>
            </a:r>
            <a:endParaRPr lang="it-IT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/>
              <a:t>In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section</a:t>
            </a:r>
            <a:r>
              <a:rPr lang="it-IT" dirty="0"/>
              <a:t> </a:t>
            </a:r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err="1"/>
              <a:t>should</a:t>
            </a:r>
            <a:r>
              <a:rPr lang="it-IT" dirty="0"/>
              <a:t> </a:t>
            </a:r>
            <a:r>
              <a:rPr lang="it-IT" dirty="0" err="1"/>
              <a:t>summarize</a:t>
            </a:r>
            <a:r>
              <a:rPr lang="it-IT" dirty="0"/>
              <a:t> the </a:t>
            </a:r>
            <a:r>
              <a:rPr lang="it-IT" dirty="0" err="1"/>
              <a:t>main</a:t>
            </a:r>
            <a:endParaRPr lang="it-IT" dirty="0"/>
          </a:p>
          <a:p>
            <a:pPr marL="0" indent="0">
              <a:buNone/>
            </a:pPr>
            <a:r>
              <a:rPr lang="it-IT" dirty="0" err="1"/>
              <a:t>results</a:t>
            </a:r>
            <a:r>
              <a:rPr lang="it-IT" dirty="0"/>
              <a:t> of </a:t>
            </a:r>
            <a:r>
              <a:rPr lang="it-IT" dirty="0" err="1"/>
              <a:t>your</a:t>
            </a:r>
            <a:r>
              <a:rPr lang="it-IT" dirty="0"/>
              <a:t> </a:t>
            </a:r>
            <a:r>
              <a:rPr lang="it-IT" dirty="0" err="1"/>
              <a:t>study</a:t>
            </a:r>
            <a:r>
              <a:rPr lang="it-IT" dirty="0"/>
              <a:t>, relate </a:t>
            </a:r>
            <a:r>
              <a:rPr lang="it-IT" dirty="0" err="1"/>
              <a:t>them</a:t>
            </a:r>
            <a:r>
              <a:rPr lang="it-IT" dirty="0"/>
              <a:t> to the </a:t>
            </a:r>
            <a:r>
              <a:rPr lang="it-IT" dirty="0" err="1"/>
              <a:t>initial</a:t>
            </a:r>
            <a:endParaRPr lang="it-IT" dirty="0"/>
          </a:p>
          <a:p>
            <a:pPr marL="0" indent="0">
              <a:buNone/>
            </a:pPr>
            <a:r>
              <a:rPr lang="it-IT" dirty="0" err="1"/>
              <a:t>hypothesis</a:t>
            </a:r>
            <a:r>
              <a:rPr lang="it-IT" dirty="0"/>
              <a:t> (</a:t>
            </a:r>
            <a:r>
              <a:rPr lang="it-IT" dirty="0" err="1"/>
              <a:t>was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confirmed</a:t>
            </a:r>
            <a:r>
              <a:rPr lang="it-IT" dirty="0"/>
              <a:t> by the </a:t>
            </a:r>
            <a:r>
              <a:rPr lang="it-IT" dirty="0" err="1"/>
              <a:t>study</a:t>
            </a:r>
            <a:r>
              <a:rPr lang="it-IT" dirty="0"/>
              <a:t> or </a:t>
            </a:r>
            <a:r>
              <a:rPr lang="it-IT" dirty="0" err="1"/>
              <a:t>not</a:t>
            </a:r>
            <a:r>
              <a:rPr lang="it-IT" dirty="0"/>
              <a:t>?),</a:t>
            </a:r>
          </a:p>
          <a:p>
            <a:pPr marL="0" indent="0">
              <a:buNone/>
            </a:pP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well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draw</a:t>
            </a:r>
            <a:r>
              <a:rPr lang="it-IT" dirty="0"/>
              <a:t> some </a:t>
            </a:r>
            <a:r>
              <a:rPr lang="it-IT" dirty="0" err="1"/>
              <a:t>generalizations</a:t>
            </a:r>
            <a:r>
              <a:rPr lang="it-IT" dirty="0"/>
              <a:t> from </a:t>
            </a:r>
            <a:r>
              <a:rPr lang="it-IT" dirty="0" err="1"/>
              <a:t>your</a:t>
            </a:r>
            <a:endParaRPr lang="it-IT" dirty="0"/>
          </a:p>
          <a:p>
            <a:pPr marL="0" indent="0">
              <a:buNone/>
            </a:pPr>
            <a:r>
              <a:rPr lang="it-IT" dirty="0" err="1"/>
              <a:t>study</a:t>
            </a:r>
            <a:r>
              <a:rPr lang="it-IT" dirty="0"/>
              <a:t>, for </a:t>
            </a:r>
            <a:r>
              <a:rPr lang="it-IT" dirty="0" err="1"/>
              <a:t>example</a:t>
            </a:r>
            <a:r>
              <a:rPr lang="it-IT" dirty="0"/>
              <a:t> </a:t>
            </a:r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err="1"/>
              <a:t>could</a:t>
            </a:r>
            <a:r>
              <a:rPr lang="it-IT" dirty="0"/>
              <a:t> </a:t>
            </a:r>
            <a:r>
              <a:rPr lang="it-IT" dirty="0" err="1"/>
              <a:t>suggest</a:t>
            </a:r>
            <a:r>
              <a:rPr lang="it-IT" dirty="0"/>
              <a:t> </a:t>
            </a:r>
            <a:r>
              <a:rPr lang="it-IT" dirty="0" err="1"/>
              <a:t>what</a:t>
            </a:r>
            <a:r>
              <a:rPr lang="it-IT" dirty="0"/>
              <a:t> </a:t>
            </a:r>
            <a:r>
              <a:rPr lang="it-IT" dirty="0" err="1"/>
              <a:t>should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be </a:t>
            </a:r>
            <a:r>
              <a:rPr lang="it-IT" dirty="0" err="1"/>
              <a:t>done</a:t>
            </a:r>
            <a:r>
              <a:rPr lang="it-IT" dirty="0"/>
              <a:t> to </a:t>
            </a:r>
            <a:r>
              <a:rPr lang="it-IT" dirty="0" err="1"/>
              <a:t>improve</a:t>
            </a:r>
            <a:r>
              <a:rPr lang="it-IT" dirty="0"/>
              <a:t> the </a:t>
            </a:r>
            <a:r>
              <a:rPr lang="it-IT" dirty="0" err="1"/>
              <a:t>particular</a:t>
            </a:r>
            <a:r>
              <a:rPr lang="it-IT" dirty="0"/>
              <a:t> </a:t>
            </a:r>
            <a:r>
              <a:rPr lang="it-IT" dirty="0" err="1"/>
              <a:t>aspect</a:t>
            </a:r>
            <a:r>
              <a:rPr lang="it-IT" dirty="0"/>
              <a:t> of the</a:t>
            </a:r>
          </a:p>
          <a:p>
            <a:pPr marL="0" indent="0">
              <a:buNone/>
            </a:pPr>
            <a:r>
              <a:rPr lang="it-IT" dirty="0" err="1"/>
              <a:t>Italian</a:t>
            </a:r>
            <a:r>
              <a:rPr lang="it-IT" dirty="0"/>
              <a:t> </a:t>
            </a:r>
            <a:r>
              <a:rPr lang="it-IT" dirty="0" err="1"/>
              <a:t>pronunciation</a:t>
            </a:r>
            <a:r>
              <a:rPr lang="it-IT" dirty="0"/>
              <a:t> in English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you’ve</a:t>
            </a:r>
            <a:endParaRPr lang="it-IT" dirty="0"/>
          </a:p>
          <a:p>
            <a:pPr marL="0" indent="0">
              <a:buNone/>
            </a:pPr>
            <a:r>
              <a:rPr lang="it-IT" dirty="0" err="1"/>
              <a:t>analyzed</a:t>
            </a:r>
            <a:r>
              <a:rPr lang="it-IT" dirty="0"/>
              <a:t>. In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section</a:t>
            </a:r>
            <a:r>
              <a:rPr lang="it-IT" dirty="0"/>
              <a:t> </a:t>
            </a:r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err="1"/>
              <a:t>could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generalize</a:t>
            </a:r>
            <a:endParaRPr lang="it-IT" dirty="0"/>
          </a:p>
          <a:p>
            <a:pPr marL="0" indent="0">
              <a:buNone/>
            </a:pPr>
            <a:r>
              <a:rPr lang="it-IT" dirty="0" err="1"/>
              <a:t>as</a:t>
            </a:r>
            <a:r>
              <a:rPr lang="it-IT" dirty="0"/>
              <a:t> to the </a:t>
            </a:r>
            <a:r>
              <a:rPr lang="it-IT" dirty="0" err="1"/>
              <a:t>effectiveness</a:t>
            </a:r>
            <a:r>
              <a:rPr lang="it-IT" dirty="0"/>
              <a:t> of the use of Praat in</a:t>
            </a:r>
          </a:p>
          <a:p>
            <a:pPr marL="0" indent="0">
              <a:buNone/>
            </a:pPr>
            <a:r>
              <a:rPr lang="it-IT" dirty="0" err="1"/>
              <a:t>teaching</a:t>
            </a:r>
            <a:r>
              <a:rPr lang="it-IT" dirty="0"/>
              <a:t> </a:t>
            </a:r>
            <a:r>
              <a:rPr lang="it-IT" dirty="0" err="1"/>
              <a:t>pronunciation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140603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344</Words>
  <Application>Microsoft Macintosh PowerPoint</Application>
  <PresentationFormat>Presentazione su schermo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Acoustic Phonetics </vt:lpstr>
      <vt:lpstr>The project</vt:lpstr>
      <vt:lpstr>Structure</vt:lpstr>
      <vt:lpstr>Introduction</vt:lpstr>
      <vt:lpstr>Hypothesis</vt:lpstr>
      <vt:lpstr>Experiment</vt:lpstr>
      <vt:lpstr>Results</vt:lpstr>
      <vt:lpstr>Conclusions</vt:lpstr>
    </vt:vector>
  </TitlesOfParts>
  <Company>Università degli Studi di Padova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Acoustic Phonetics </dc:title>
  <dc:creator>editore  1</dc:creator>
  <cp:lastModifiedBy>editore  1</cp:lastModifiedBy>
  <cp:revision>3</cp:revision>
  <dcterms:created xsi:type="dcterms:W3CDTF">2018-12-12T20:51:11Z</dcterms:created>
  <dcterms:modified xsi:type="dcterms:W3CDTF">2018-12-12T21:00:30Z</dcterms:modified>
</cp:coreProperties>
</file>