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 showGuides="1">
      <p:cViewPr varScale="1">
        <p:scale>
          <a:sx n="114" d="100"/>
          <a:sy n="114" d="100"/>
        </p:scale>
        <p:origin x="-120" y="-488"/>
      </p:cViewPr>
      <p:guideLst>
        <p:guide orient="horz" pos="2160"/>
        <p:guide pos="275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printerSettings" Target="printerSettings/printerSettings1.bin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2621E-DA3C-8648-819F-46FD2E8436DB}" type="datetimeFigureOut">
              <a:rPr lang="it-IT" smtClean="0"/>
              <a:t>12/12/18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1ADB6A-F2D4-E44E-BE7E-1EC328DE8A63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890939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2621E-DA3C-8648-819F-46FD2E8436DB}" type="datetimeFigureOut">
              <a:rPr lang="it-IT" smtClean="0"/>
              <a:t>12/12/18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1ADB6A-F2D4-E44E-BE7E-1EC328DE8A63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009619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2621E-DA3C-8648-819F-46FD2E8436DB}" type="datetimeFigureOut">
              <a:rPr lang="it-IT" smtClean="0"/>
              <a:t>12/12/18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1ADB6A-F2D4-E44E-BE7E-1EC328DE8A63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123448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2621E-DA3C-8648-819F-46FD2E8436DB}" type="datetimeFigureOut">
              <a:rPr lang="it-IT" smtClean="0"/>
              <a:t>12/12/18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1ADB6A-F2D4-E44E-BE7E-1EC328DE8A63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223249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2621E-DA3C-8648-819F-46FD2E8436DB}" type="datetimeFigureOut">
              <a:rPr lang="it-IT" smtClean="0"/>
              <a:t>12/12/18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1ADB6A-F2D4-E44E-BE7E-1EC328DE8A63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0592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2621E-DA3C-8648-819F-46FD2E8436DB}" type="datetimeFigureOut">
              <a:rPr lang="it-IT" smtClean="0"/>
              <a:t>12/12/18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1ADB6A-F2D4-E44E-BE7E-1EC328DE8A63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465675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2621E-DA3C-8648-819F-46FD2E8436DB}" type="datetimeFigureOut">
              <a:rPr lang="it-IT" smtClean="0"/>
              <a:t>12/12/18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1ADB6A-F2D4-E44E-BE7E-1EC328DE8A63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071917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2621E-DA3C-8648-819F-46FD2E8436DB}" type="datetimeFigureOut">
              <a:rPr lang="it-IT" smtClean="0"/>
              <a:t>12/12/18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1ADB6A-F2D4-E44E-BE7E-1EC328DE8A63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419513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2621E-DA3C-8648-819F-46FD2E8436DB}" type="datetimeFigureOut">
              <a:rPr lang="it-IT" smtClean="0"/>
              <a:t>12/12/18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1ADB6A-F2D4-E44E-BE7E-1EC328DE8A63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392262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2621E-DA3C-8648-819F-46FD2E8436DB}" type="datetimeFigureOut">
              <a:rPr lang="it-IT" smtClean="0"/>
              <a:t>12/12/18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1ADB6A-F2D4-E44E-BE7E-1EC328DE8A63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889900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2621E-DA3C-8648-819F-46FD2E8436DB}" type="datetimeFigureOut">
              <a:rPr lang="it-IT" smtClean="0"/>
              <a:t>12/12/18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1ADB6A-F2D4-E44E-BE7E-1EC328DE8A63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041181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92621E-DA3C-8648-819F-46FD2E8436DB}" type="datetimeFigureOut">
              <a:rPr lang="it-IT" smtClean="0"/>
              <a:t>12/12/18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1ADB6A-F2D4-E44E-BE7E-1EC328DE8A63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658181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err="1"/>
              <a:t>Acoustic</a:t>
            </a:r>
            <a:r>
              <a:rPr lang="it-IT" dirty="0"/>
              <a:t> </a:t>
            </a:r>
            <a:r>
              <a:rPr lang="it-IT" dirty="0" err="1"/>
              <a:t>Phonetics</a:t>
            </a:r>
            <a:r>
              <a:rPr lang="it-IT" dirty="0"/>
              <a:t/>
            </a:r>
            <a:br>
              <a:rPr lang="it-IT" dirty="0"/>
            </a:b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659595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>
                <a:solidFill>
                  <a:srgbClr val="0000FF"/>
                </a:solidFill>
              </a:rPr>
              <a:t>The </a:t>
            </a:r>
            <a:r>
              <a:rPr lang="it-IT" dirty="0" err="1" smtClean="0">
                <a:solidFill>
                  <a:srgbClr val="0000FF"/>
                </a:solidFill>
              </a:rPr>
              <a:t>project</a:t>
            </a:r>
            <a:endParaRPr lang="it-IT" dirty="0">
              <a:solidFill>
                <a:srgbClr val="0000FF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452110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 err="1" smtClean="0">
                <a:solidFill>
                  <a:srgbClr val="0000FF"/>
                </a:solidFill>
              </a:rPr>
              <a:t>Structure</a:t>
            </a:r>
            <a:endParaRPr lang="it-IT" dirty="0">
              <a:solidFill>
                <a:srgbClr val="0000FF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sz="3900" dirty="0" err="1"/>
              <a:t>Introduction</a:t>
            </a:r>
            <a:endParaRPr lang="it-IT" sz="3900" dirty="0"/>
          </a:p>
          <a:p>
            <a:r>
              <a:rPr lang="it-IT" sz="3900" dirty="0" err="1" smtClean="0"/>
              <a:t>Hypothesis</a:t>
            </a:r>
            <a:endParaRPr lang="it-IT" sz="3900" dirty="0"/>
          </a:p>
          <a:p>
            <a:r>
              <a:rPr lang="it-IT" sz="3900" dirty="0" smtClean="0"/>
              <a:t>Experiment</a:t>
            </a:r>
            <a:endParaRPr lang="it-IT" sz="3900" dirty="0"/>
          </a:p>
          <a:p>
            <a:pPr marL="400050" lvl="1" indent="0">
              <a:buNone/>
            </a:pPr>
            <a:r>
              <a:rPr lang="it-IT" dirty="0"/>
              <a:t>– </a:t>
            </a:r>
            <a:r>
              <a:rPr lang="it-IT" sz="3000" dirty="0"/>
              <a:t>Corpus, speakers, </a:t>
            </a:r>
            <a:r>
              <a:rPr lang="it-IT" sz="3000" dirty="0" err="1"/>
              <a:t>number</a:t>
            </a:r>
            <a:r>
              <a:rPr lang="it-IT" sz="3000" dirty="0"/>
              <a:t> of </a:t>
            </a:r>
            <a:r>
              <a:rPr lang="it-IT" sz="3000" dirty="0" err="1"/>
              <a:t>repetitions</a:t>
            </a:r>
            <a:r>
              <a:rPr lang="it-IT" sz="3000" dirty="0"/>
              <a:t>,</a:t>
            </a:r>
          </a:p>
          <a:p>
            <a:pPr marL="400050" lvl="1" indent="0">
              <a:buNone/>
            </a:pPr>
            <a:r>
              <a:rPr lang="it-IT" sz="3000" dirty="0" smtClean="0"/>
              <a:t>   </a:t>
            </a:r>
            <a:r>
              <a:rPr lang="it-IT" sz="3000" dirty="0" err="1" smtClean="0"/>
              <a:t>recordings</a:t>
            </a:r>
            <a:r>
              <a:rPr lang="it-IT" sz="3000" dirty="0" smtClean="0"/>
              <a:t> </a:t>
            </a:r>
            <a:r>
              <a:rPr lang="it-IT" sz="3000" dirty="0"/>
              <a:t>procedure, </a:t>
            </a:r>
            <a:r>
              <a:rPr lang="it-IT" sz="3000" dirty="0" err="1"/>
              <a:t>instrumentation</a:t>
            </a:r>
            <a:r>
              <a:rPr lang="it-IT" sz="3000" dirty="0"/>
              <a:t> </a:t>
            </a:r>
            <a:r>
              <a:rPr lang="it-IT" sz="3000" dirty="0" err="1"/>
              <a:t>used</a:t>
            </a:r>
            <a:endParaRPr lang="it-IT" sz="3000" dirty="0"/>
          </a:p>
          <a:p>
            <a:pPr marL="400050" lvl="1" indent="0">
              <a:buNone/>
            </a:pPr>
            <a:r>
              <a:rPr lang="it-IT" sz="3000" dirty="0"/>
              <a:t>– </a:t>
            </a:r>
            <a:r>
              <a:rPr lang="it-IT" sz="3000" dirty="0" err="1"/>
              <a:t>Methods</a:t>
            </a:r>
            <a:r>
              <a:rPr lang="it-IT" sz="3000" dirty="0"/>
              <a:t> of </a:t>
            </a:r>
            <a:r>
              <a:rPr lang="it-IT" sz="3000" dirty="0" err="1"/>
              <a:t>analysis</a:t>
            </a:r>
            <a:endParaRPr lang="it-IT" sz="3000" dirty="0"/>
          </a:p>
          <a:p>
            <a:pPr marL="0" indent="0">
              <a:buNone/>
            </a:pPr>
            <a:r>
              <a:rPr lang="it-IT" dirty="0"/>
              <a:t>• </a:t>
            </a:r>
            <a:r>
              <a:rPr lang="it-IT" sz="3900" dirty="0" err="1"/>
              <a:t>Results</a:t>
            </a:r>
            <a:endParaRPr lang="it-IT" sz="3900" dirty="0"/>
          </a:p>
          <a:p>
            <a:pPr marL="0" indent="0">
              <a:buNone/>
            </a:pPr>
            <a:r>
              <a:rPr lang="it-IT" sz="3900" dirty="0"/>
              <a:t>• </a:t>
            </a:r>
            <a:r>
              <a:rPr lang="it-IT" sz="3900" dirty="0" err="1" smtClean="0"/>
              <a:t>Conclusions</a:t>
            </a:r>
            <a:endParaRPr lang="it-IT" sz="3900" dirty="0"/>
          </a:p>
        </p:txBody>
      </p:sp>
    </p:spTree>
    <p:extLst>
      <p:ext uri="{BB962C8B-B14F-4D97-AF65-F5344CB8AC3E}">
        <p14:creationId xmlns:p14="http://schemas.microsoft.com/office/powerpoint/2010/main" val="18804098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 err="1" smtClean="0">
                <a:solidFill>
                  <a:srgbClr val="0000FF"/>
                </a:solidFill>
              </a:rPr>
              <a:t>Introduction</a:t>
            </a:r>
            <a:endParaRPr lang="it-IT" dirty="0">
              <a:solidFill>
                <a:srgbClr val="0000FF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/>
              <a:t>The report </a:t>
            </a:r>
            <a:r>
              <a:rPr lang="it-IT" dirty="0" err="1"/>
              <a:t>should</a:t>
            </a:r>
            <a:r>
              <a:rPr lang="it-IT" dirty="0"/>
              <a:t> </a:t>
            </a:r>
            <a:r>
              <a:rPr lang="it-IT" dirty="0" err="1"/>
              <a:t>begin</a:t>
            </a:r>
            <a:r>
              <a:rPr lang="it-IT" dirty="0"/>
              <a:t> with a brief</a:t>
            </a:r>
          </a:p>
          <a:p>
            <a:pPr marL="0" indent="0">
              <a:buNone/>
            </a:pPr>
            <a:r>
              <a:rPr lang="it-IT" dirty="0" err="1"/>
              <a:t>introduction</a:t>
            </a:r>
            <a:r>
              <a:rPr lang="it-IT" dirty="0"/>
              <a:t> on </a:t>
            </a:r>
            <a:r>
              <a:rPr lang="it-IT" dirty="0" err="1"/>
              <a:t>what</a:t>
            </a:r>
            <a:r>
              <a:rPr lang="it-IT" dirty="0"/>
              <a:t> </a:t>
            </a:r>
            <a:r>
              <a:rPr lang="it-IT" dirty="0" err="1"/>
              <a:t>has</a:t>
            </a:r>
            <a:r>
              <a:rPr lang="it-IT" dirty="0"/>
              <a:t> led </a:t>
            </a:r>
            <a:r>
              <a:rPr lang="it-IT" dirty="0" err="1"/>
              <a:t>you</a:t>
            </a:r>
            <a:r>
              <a:rPr lang="it-IT" dirty="0"/>
              <a:t> to</a:t>
            </a:r>
          </a:p>
          <a:p>
            <a:pPr marL="0" indent="0">
              <a:buNone/>
            </a:pPr>
            <a:r>
              <a:rPr lang="it-IT" dirty="0" err="1"/>
              <a:t>conduct</a:t>
            </a:r>
            <a:r>
              <a:rPr lang="it-IT" dirty="0"/>
              <a:t> the </a:t>
            </a:r>
            <a:r>
              <a:rPr lang="it-IT" dirty="0" err="1"/>
              <a:t>hypothesis</a:t>
            </a:r>
            <a:r>
              <a:rPr lang="it-IT" dirty="0"/>
              <a:t> for the </a:t>
            </a:r>
            <a:r>
              <a:rPr lang="it-IT" dirty="0" err="1"/>
              <a:t>project</a:t>
            </a:r>
            <a:r>
              <a:rPr lang="it-IT" dirty="0"/>
              <a:t>.</a:t>
            </a:r>
          </a:p>
          <a:p>
            <a:pPr marL="0" indent="0">
              <a:buNone/>
            </a:pPr>
            <a:r>
              <a:rPr lang="it-IT" dirty="0" err="1"/>
              <a:t>You</a:t>
            </a:r>
            <a:r>
              <a:rPr lang="it-IT" dirty="0"/>
              <a:t> can base </a:t>
            </a:r>
            <a:r>
              <a:rPr lang="it-IT" dirty="0" err="1"/>
              <a:t>your</a:t>
            </a:r>
            <a:r>
              <a:rPr lang="it-IT" dirty="0"/>
              <a:t> </a:t>
            </a:r>
            <a:r>
              <a:rPr lang="it-IT" dirty="0" err="1"/>
              <a:t>introduction</a:t>
            </a:r>
            <a:r>
              <a:rPr lang="it-IT" dirty="0"/>
              <a:t> on </a:t>
            </a:r>
            <a:r>
              <a:rPr lang="it-IT" dirty="0" err="1"/>
              <a:t>your</a:t>
            </a:r>
            <a:endParaRPr lang="it-IT" dirty="0"/>
          </a:p>
          <a:p>
            <a:pPr marL="0" indent="0">
              <a:buNone/>
            </a:pPr>
            <a:r>
              <a:rPr lang="it-IT" dirty="0"/>
              <a:t>personal </a:t>
            </a:r>
            <a:r>
              <a:rPr lang="it-IT" dirty="0" err="1"/>
              <a:t>observations</a:t>
            </a:r>
            <a:r>
              <a:rPr lang="it-IT" dirty="0"/>
              <a:t> and/or on </a:t>
            </a:r>
            <a:r>
              <a:rPr lang="it-IT" dirty="0" err="1"/>
              <a:t>any</a:t>
            </a:r>
            <a:endParaRPr lang="it-IT" dirty="0"/>
          </a:p>
          <a:p>
            <a:pPr marL="0" indent="0">
              <a:buNone/>
            </a:pPr>
            <a:r>
              <a:rPr lang="it-IT" dirty="0" err="1"/>
              <a:t>literature</a:t>
            </a:r>
            <a:r>
              <a:rPr lang="it-IT" dirty="0"/>
              <a:t> on the </a:t>
            </a:r>
            <a:r>
              <a:rPr lang="it-IT" dirty="0" err="1" smtClean="0"/>
              <a:t>subject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433690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 err="1">
                <a:solidFill>
                  <a:srgbClr val="0000FF"/>
                </a:solidFill>
              </a:rPr>
              <a:t>Hypothesis</a:t>
            </a:r>
            <a:endParaRPr lang="it-IT" dirty="0">
              <a:solidFill>
                <a:srgbClr val="0000FF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199" y="1600200"/>
            <a:ext cx="8533611" cy="45259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dirty="0"/>
              <a:t>The </a:t>
            </a:r>
            <a:r>
              <a:rPr lang="it-IT" dirty="0" err="1"/>
              <a:t>introduction</a:t>
            </a:r>
            <a:r>
              <a:rPr lang="it-IT" dirty="0"/>
              <a:t> </a:t>
            </a:r>
            <a:r>
              <a:rPr lang="it-IT" dirty="0" err="1"/>
              <a:t>should</a:t>
            </a:r>
            <a:r>
              <a:rPr lang="it-IT" dirty="0"/>
              <a:t> be </a:t>
            </a:r>
            <a:r>
              <a:rPr lang="it-IT" dirty="0" err="1"/>
              <a:t>leading</a:t>
            </a:r>
            <a:r>
              <a:rPr lang="it-IT" dirty="0"/>
              <a:t> to </a:t>
            </a:r>
            <a:r>
              <a:rPr lang="it-IT" dirty="0" err="1"/>
              <a:t>your</a:t>
            </a:r>
            <a:endParaRPr lang="it-IT" dirty="0"/>
          </a:p>
          <a:p>
            <a:pPr marL="0" indent="0">
              <a:buNone/>
            </a:pPr>
            <a:r>
              <a:rPr lang="it-IT" dirty="0" err="1"/>
              <a:t>hypothesis</a:t>
            </a:r>
            <a:r>
              <a:rPr lang="it-IT" dirty="0"/>
              <a:t>, </a:t>
            </a:r>
            <a:r>
              <a:rPr lang="it-IT" dirty="0" err="1"/>
              <a:t>that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, </a:t>
            </a:r>
            <a:r>
              <a:rPr lang="it-IT" dirty="0" err="1"/>
              <a:t>what</a:t>
            </a:r>
            <a:r>
              <a:rPr lang="it-IT" dirty="0"/>
              <a:t> </a:t>
            </a:r>
            <a:r>
              <a:rPr lang="it-IT" dirty="0" err="1"/>
              <a:t>motivates</a:t>
            </a:r>
            <a:r>
              <a:rPr lang="it-IT" dirty="0"/>
              <a:t> </a:t>
            </a:r>
            <a:r>
              <a:rPr lang="it-IT" dirty="0" err="1"/>
              <a:t>your</a:t>
            </a:r>
            <a:endParaRPr lang="it-IT" dirty="0"/>
          </a:p>
          <a:p>
            <a:pPr marL="0" indent="0">
              <a:buNone/>
            </a:pPr>
            <a:r>
              <a:rPr lang="it-IT" dirty="0" err="1"/>
              <a:t>study</a:t>
            </a:r>
            <a:r>
              <a:rPr lang="it-IT" dirty="0"/>
              <a:t>. An </a:t>
            </a:r>
            <a:r>
              <a:rPr lang="it-IT" dirty="0" err="1"/>
              <a:t>example</a:t>
            </a:r>
            <a:r>
              <a:rPr lang="it-IT" dirty="0"/>
              <a:t> of a </a:t>
            </a:r>
            <a:r>
              <a:rPr lang="it-IT" dirty="0" err="1"/>
              <a:t>hypothesis</a:t>
            </a:r>
            <a:r>
              <a:rPr lang="it-IT" dirty="0"/>
              <a:t> </a:t>
            </a:r>
            <a:r>
              <a:rPr lang="it-IT" dirty="0" err="1"/>
              <a:t>could</a:t>
            </a:r>
            <a:r>
              <a:rPr lang="it-IT" dirty="0"/>
              <a:t> be:</a:t>
            </a:r>
          </a:p>
          <a:p>
            <a:pPr marL="0" indent="0">
              <a:buNone/>
            </a:pPr>
            <a:r>
              <a:rPr lang="it-IT" dirty="0"/>
              <a:t>On the </a:t>
            </a:r>
            <a:r>
              <a:rPr lang="it-IT" dirty="0" err="1"/>
              <a:t>basis</a:t>
            </a:r>
            <a:r>
              <a:rPr lang="it-IT" dirty="0"/>
              <a:t> of the </a:t>
            </a:r>
            <a:r>
              <a:rPr lang="it-IT" dirty="0" err="1"/>
              <a:t>reviewed</a:t>
            </a:r>
            <a:r>
              <a:rPr lang="it-IT" dirty="0"/>
              <a:t> </a:t>
            </a:r>
            <a:r>
              <a:rPr lang="it-IT" dirty="0" err="1"/>
              <a:t>literature</a:t>
            </a:r>
            <a:r>
              <a:rPr lang="it-IT" dirty="0"/>
              <a:t>,</a:t>
            </a:r>
          </a:p>
          <a:p>
            <a:pPr marL="0" indent="0">
              <a:buNone/>
            </a:pPr>
            <a:r>
              <a:rPr lang="it-IT" dirty="0" err="1"/>
              <a:t>Italians</a:t>
            </a:r>
            <a:r>
              <a:rPr lang="it-IT" dirty="0"/>
              <a:t> are </a:t>
            </a:r>
            <a:r>
              <a:rPr lang="it-IT" dirty="0" err="1"/>
              <a:t>likely</a:t>
            </a:r>
            <a:r>
              <a:rPr lang="it-IT" dirty="0"/>
              <a:t> to produce English</a:t>
            </a:r>
          </a:p>
          <a:p>
            <a:pPr marL="0" indent="0">
              <a:buNone/>
            </a:pPr>
            <a:r>
              <a:rPr lang="it-IT" dirty="0" err="1"/>
              <a:t>sentences</a:t>
            </a:r>
            <a:r>
              <a:rPr lang="it-IT" dirty="0"/>
              <a:t> with a </a:t>
            </a:r>
            <a:r>
              <a:rPr lang="it-IT" dirty="0" err="1"/>
              <a:t>syllable</a:t>
            </a:r>
            <a:r>
              <a:rPr lang="it-IT" dirty="0"/>
              <a:t> </a:t>
            </a:r>
            <a:r>
              <a:rPr lang="it-IT" dirty="0" err="1"/>
              <a:t>timed</a:t>
            </a:r>
            <a:r>
              <a:rPr lang="it-IT" dirty="0"/>
              <a:t> </a:t>
            </a:r>
            <a:r>
              <a:rPr lang="it-IT" dirty="0" err="1"/>
              <a:t>rhythm</a:t>
            </a:r>
            <a:r>
              <a:rPr lang="it-IT" dirty="0"/>
              <a:t>. </a:t>
            </a:r>
            <a:r>
              <a:rPr lang="it-IT" dirty="0" err="1"/>
              <a:t>This</a:t>
            </a:r>
            <a:endParaRPr lang="it-IT" dirty="0"/>
          </a:p>
          <a:p>
            <a:pPr marL="0" indent="0">
              <a:buNone/>
            </a:pPr>
            <a:r>
              <a:rPr lang="it-IT" dirty="0" err="1"/>
              <a:t>will</a:t>
            </a:r>
            <a:r>
              <a:rPr lang="it-IT" dirty="0"/>
              <a:t> be </a:t>
            </a:r>
            <a:r>
              <a:rPr lang="it-IT" dirty="0" err="1"/>
              <a:t>particularly</a:t>
            </a:r>
            <a:r>
              <a:rPr lang="it-IT" dirty="0"/>
              <a:t> </a:t>
            </a:r>
            <a:r>
              <a:rPr lang="it-IT" dirty="0" err="1"/>
              <a:t>clear</a:t>
            </a:r>
            <a:r>
              <a:rPr lang="it-IT" dirty="0"/>
              <a:t> in </a:t>
            </a:r>
            <a:r>
              <a:rPr lang="it-IT" dirty="0" err="1"/>
              <a:t>words</a:t>
            </a:r>
            <a:r>
              <a:rPr lang="it-IT" dirty="0"/>
              <a:t> of </a:t>
            </a:r>
            <a:r>
              <a:rPr lang="it-IT" dirty="0" err="1"/>
              <a:t>type</a:t>
            </a:r>
            <a:r>
              <a:rPr lang="it-IT" dirty="0"/>
              <a:t> </a:t>
            </a:r>
            <a:r>
              <a:rPr lang="it-IT" dirty="0" smtClean="0"/>
              <a:t>X </a:t>
            </a:r>
            <a:r>
              <a:rPr lang="it-IT" dirty="0" err="1"/>
              <a:t>produced</a:t>
            </a:r>
            <a:r>
              <a:rPr lang="it-IT" dirty="0"/>
              <a:t> in </a:t>
            </a:r>
            <a:r>
              <a:rPr lang="it-IT" dirty="0" err="1"/>
              <a:t>context</a:t>
            </a:r>
            <a:r>
              <a:rPr lang="it-IT" dirty="0"/>
              <a:t> Y by speakers of </a:t>
            </a:r>
            <a:r>
              <a:rPr lang="it-IT" dirty="0" err="1" smtClean="0"/>
              <a:t>type</a:t>
            </a:r>
            <a:r>
              <a:rPr lang="it-IT" dirty="0" smtClean="0"/>
              <a:t> </a:t>
            </a:r>
            <a:r>
              <a:rPr lang="it-IT" dirty="0" err="1" smtClean="0"/>
              <a:t>Z</a:t>
            </a:r>
            <a:r>
              <a:rPr lang="it-IT" dirty="0"/>
              <a:t>.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484352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 smtClean="0">
                <a:solidFill>
                  <a:srgbClr val="0000FF"/>
                </a:solidFill>
              </a:rPr>
              <a:t>Experiment</a:t>
            </a:r>
            <a:endParaRPr lang="it-IT" dirty="0">
              <a:solidFill>
                <a:srgbClr val="0000FF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199" y="1600200"/>
            <a:ext cx="8555893" cy="4525963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it-IT" dirty="0" err="1"/>
              <a:t>This</a:t>
            </a:r>
            <a:r>
              <a:rPr lang="it-IT" dirty="0"/>
              <a:t> </a:t>
            </a:r>
            <a:r>
              <a:rPr lang="it-IT" dirty="0" err="1"/>
              <a:t>section</a:t>
            </a:r>
            <a:r>
              <a:rPr lang="it-IT" dirty="0"/>
              <a:t> </a:t>
            </a:r>
            <a:r>
              <a:rPr lang="it-IT" dirty="0" err="1"/>
              <a:t>should</a:t>
            </a:r>
            <a:r>
              <a:rPr lang="it-IT" dirty="0"/>
              <a:t> </a:t>
            </a:r>
            <a:r>
              <a:rPr lang="it-IT" dirty="0" err="1"/>
              <a:t>provide</a:t>
            </a:r>
            <a:r>
              <a:rPr lang="it-IT" dirty="0"/>
              <a:t> a </a:t>
            </a:r>
            <a:r>
              <a:rPr lang="it-IT" dirty="0" err="1"/>
              <a:t>description</a:t>
            </a:r>
            <a:r>
              <a:rPr lang="it-IT" dirty="0"/>
              <a:t> of </a:t>
            </a:r>
            <a:r>
              <a:rPr lang="it-IT" dirty="0" err="1"/>
              <a:t>all</a:t>
            </a:r>
            <a:endParaRPr lang="it-IT" dirty="0"/>
          </a:p>
          <a:p>
            <a:pPr marL="0" indent="0">
              <a:spcBef>
                <a:spcPts val="0"/>
              </a:spcBef>
              <a:buNone/>
            </a:pPr>
            <a:r>
              <a:rPr lang="it-IT" dirty="0"/>
              <a:t>the </a:t>
            </a:r>
            <a:r>
              <a:rPr lang="it-IT" dirty="0" err="1"/>
              <a:t>details</a:t>
            </a:r>
            <a:r>
              <a:rPr lang="it-IT" dirty="0"/>
              <a:t> of </a:t>
            </a:r>
            <a:r>
              <a:rPr lang="it-IT" dirty="0" err="1"/>
              <a:t>your</a:t>
            </a:r>
            <a:r>
              <a:rPr lang="it-IT" dirty="0"/>
              <a:t> </a:t>
            </a:r>
            <a:r>
              <a:rPr lang="it-IT" dirty="0" err="1"/>
              <a:t>experiment</a:t>
            </a:r>
            <a:r>
              <a:rPr lang="it-IT" dirty="0"/>
              <a:t>: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it-IT" sz="2400" dirty="0"/>
              <a:t>– </a:t>
            </a:r>
            <a:r>
              <a:rPr lang="it-IT" dirty="0"/>
              <a:t>corpus, speakers, </a:t>
            </a:r>
            <a:r>
              <a:rPr lang="it-IT" dirty="0" err="1"/>
              <a:t>number</a:t>
            </a:r>
            <a:r>
              <a:rPr lang="it-IT" dirty="0"/>
              <a:t> of </a:t>
            </a:r>
            <a:r>
              <a:rPr lang="it-IT" dirty="0" err="1"/>
              <a:t>repetitions</a:t>
            </a:r>
            <a:r>
              <a:rPr lang="it-IT" dirty="0"/>
              <a:t>, etc.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it-IT" dirty="0"/>
              <a:t>– the </a:t>
            </a:r>
            <a:r>
              <a:rPr lang="it-IT" dirty="0" err="1"/>
              <a:t>details</a:t>
            </a:r>
            <a:r>
              <a:rPr lang="it-IT" dirty="0"/>
              <a:t> of the way in </a:t>
            </a:r>
            <a:r>
              <a:rPr lang="it-IT" dirty="0" err="1"/>
              <a:t>which</a:t>
            </a:r>
            <a:r>
              <a:rPr lang="it-IT" dirty="0"/>
              <a:t> </a:t>
            </a:r>
            <a:r>
              <a:rPr lang="it-IT" dirty="0" err="1"/>
              <a:t>you</a:t>
            </a:r>
            <a:r>
              <a:rPr lang="it-IT" dirty="0"/>
              <a:t> </a:t>
            </a:r>
            <a:r>
              <a:rPr lang="it-IT" dirty="0" err="1"/>
              <a:t>obtained</a:t>
            </a:r>
            <a:r>
              <a:rPr lang="it-IT" dirty="0"/>
              <a:t> </a:t>
            </a:r>
            <a:r>
              <a:rPr lang="it-IT" dirty="0" err="1"/>
              <a:t>your</a:t>
            </a:r>
            <a:r>
              <a:rPr lang="it-IT" dirty="0"/>
              <a:t> </a:t>
            </a:r>
            <a:r>
              <a:rPr lang="it-IT" dirty="0" smtClean="0"/>
              <a:t>data (</a:t>
            </a:r>
            <a:r>
              <a:rPr lang="it-IT" dirty="0"/>
              <a:t>i.e., </a:t>
            </a:r>
            <a:r>
              <a:rPr lang="it-IT" dirty="0" err="1"/>
              <a:t>recordings</a:t>
            </a:r>
            <a:r>
              <a:rPr lang="it-IT" dirty="0"/>
              <a:t> procedure, </a:t>
            </a:r>
            <a:r>
              <a:rPr lang="it-IT" dirty="0" err="1"/>
              <a:t>instrumentation</a:t>
            </a:r>
            <a:r>
              <a:rPr lang="it-IT" dirty="0"/>
              <a:t> </a:t>
            </a:r>
            <a:r>
              <a:rPr lang="it-IT" dirty="0" err="1"/>
              <a:t>used</a:t>
            </a:r>
            <a:r>
              <a:rPr lang="it-IT" dirty="0"/>
              <a:t>, etc.),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it-IT" dirty="0"/>
              <a:t>– </a:t>
            </a:r>
            <a:r>
              <a:rPr lang="it-IT" dirty="0" err="1"/>
              <a:t>details</a:t>
            </a:r>
            <a:r>
              <a:rPr lang="it-IT" dirty="0"/>
              <a:t> of </a:t>
            </a:r>
            <a:r>
              <a:rPr lang="it-IT" sz="2400" dirty="0"/>
              <a:t>the way in </a:t>
            </a:r>
            <a:r>
              <a:rPr lang="it-IT" sz="2400" dirty="0" err="1"/>
              <a:t>which</a:t>
            </a:r>
            <a:r>
              <a:rPr lang="it-IT" sz="2400" dirty="0"/>
              <a:t> </a:t>
            </a:r>
            <a:r>
              <a:rPr lang="it-IT" sz="2400" dirty="0" err="1"/>
              <a:t>you</a:t>
            </a:r>
            <a:r>
              <a:rPr lang="it-IT" sz="2400" dirty="0"/>
              <a:t> </a:t>
            </a:r>
            <a:r>
              <a:rPr lang="it-IT" sz="2400" dirty="0" err="1"/>
              <a:t>analyzed</a:t>
            </a:r>
            <a:r>
              <a:rPr lang="it-IT" sz="2400" dirty="0"/>
              <a:t> </a:t>
            </a:r>
            <a:r>
              <a:rPr lang="it-IT" sz="2400" dirty="0" err="1"/>
              <a:t>them</a:t>
            </a:r>
            <a:r>
              <a:rPr lang="it-IT" sz="2400" dirty="0"/>
              <a:t>.</a:t>
            </a:r>
          </a:p>
          <a:p>
            <a:pPr marL="0" indent="0">
              <a:spcBef>
                <a:spcPts val="0"/>
              </a:spcBef>
              <a:buNone/>
            </a:pPr>
            <a:endParaRPr lang="it-IT" sz="900" dirty="0"/>
          </a:p>
          <a:p>
            <a:pPr marL="0" indent="0">
              <a:spcBef>
                <a:spcPts val="0"/>
              </a:spcBef>
              <a:buNone/>
            </a:pPr>
            <a:r>
              <a:rPr lang="it-IT" dirty="0" err="1" smtClean="0"/>
              <a:t>You</a:t>
            </a:r>
            <a:r>
              <a:rPr lang="it-IT" dirty="0" smtClean="0"/>
              <a:t> </a:t>
            </a:r>
            <a:r>
              <a:rPr lang="it-IT" dirty="0" err="1"/>
              <a:t>may</a:t>
            </a:r>
            <a:r>
              <a:rPr lang="it-IT" dirty="0"/>
              <a:t> </a:t>
            </a:r>
            <a:r>
              <a:rPr lang="it-IT" dirty="0" err="1"/>
              <a:t>want</a:t>
            </a:r>
            <a:r>
              <a:rPr lang="it-IT" dirty="0"/>
              <a:t> to use </a:t>
            </a:r>
            <a:r>
              <a:rPr lang="it-IT" dirty="0" err="1"/>
              <a:t>subsections</a:t>
            </a:r>
            <a:r>
              <a:rPr lang="it-IT" dirty="0"/>
              <a:t> </a:t>
            </a:r>
            <a:r>
              <a:rPr lang="it-IT" dirty="0" err="1"/>
              <a:t>headings</a:t>
            </a:r>
            <a:r>
              <a:rPr lang="it-IT" dirty="0"/>
              <a:t>, for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dirty="0" err="1"/>
              <a:t>example</a:t>
            </a:r>
            <a:r>
              <a:rPr lang="it-IT" dirty="0"/>
              <a:t>: corpus; speakers; data </a:t>
            </a:r>
            <a:r>
              <a:rPr lang="it-IT" dirty="0" err="1"/>
              <a:t>recording</a:t>
            </a:r>
            <a:r>
              <a:rPr lang="it-IT" dirty="0"/>
              <a:t>; data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dirty="0" err="1"/>
              <a:t>analysis</a:t>
            </a:r>
            <a:r>
              <a:rPr lang="it-IT" dirty="0"/>
              <a:t>, etc</a:t>
            </a:r>
            <a:r>
              <a:rPr lang="it-IT" dirty="0" smtClean="0"/>
              <a:t>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340748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 err="1" smtClean="0">
                <a:solidFill>
                  <a:srgbClr val="0000FF"/>
                </a:solidFill>
              </a:rPr>
              <a:t>Results</a:t>
            </a:r>
            <a:endParaRPr lang="it-IT" dirty="0">
              <a:solidFill>
                <a:srgbClr val="0000FF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 err="1"/>
              <a:t>This</a:t>
            </a:r>
            <a:r>
              <a:rPr lang="it-IT" dirty="0"/>
              <a:t> </a:t>
            </a:r>
            <a:r>
              <a:rPr lang="it-IT" dirty="0" err="1"/>
              <a:t>section</a:t>
            </a:r>
            <a:r>
              <a:rPr lang="it-IT" dirty="0"/>
              <a:t> </a:t>
            </a:r>
            <a:r>
              <a:rPr lang="it-IT" dirty="0" err="1"/>
              <a:t>should</a:t>
            </a:r>
            <a:r>
              <a:rPr lang="it-IT" dirty="0"/>
              <a:t> </a:t>
            </a:r>
            <a:r>
              <a:rPr lang="it-IT" dirty="0" err="1"/>
              <a:t>contain</a:t>
            </a:r>
            <a:r>
              <a:rPr lang="it-IT" dirty="0"/>
              <a:t> a </a:t>
            </a:r>
            <a:r>
              <a:rPr lang="it-IT" dirty="0" err="1"/>
              <a:t>description</a:t>
            </a:r>
            <a:endParaRPr lang="it-IT" dirty="0"/>
          </a:p>
          <a:p>
            <a:pPr marL="0" indent="0">
              <a:buNone/>
            </a:pPr>
            <a:r>
              <a:rPr lang="it-IT" dirty="0"/>
              <a:t>and </a:t>
            </a:r>
            <a:r>
              <a:rPr lang="it-IT" dirty="0" err="1"/>
              <a:t>discussion</a:t>
            </a:r>
            <a:r>
              <a:rPr lang="it-IT" dirty="0"/>
              <a:t> of the </a:t>
            </a:r>
            <a:r>
              <a:rPr lang="it-IT" dirty="0" err="1"/>
              <a:t>results</a:t>
            </a:r>
            <a:r>
              <a:rPr lang="it-IT" dirty="0"/>
              <a:t> of the</a:t>
            </a:r>
          </a:p>
          <a:p>
            <a:pPr marL="0" indent="0">
              <a:buNone/>
            </a:pPr>
            <a:r>
              <a:rPr lang="it-IT" dirty="0" err="1"/>
              <a:t>analysis</a:t>
            </a:r>
            <a:r>
              <a:rPr lang="it-IT" dirty="0"/>
              <a:t>. </a:t>
            </a:r>
            <a:r>
              <a:rPr lang="it-IT" dirty="0" err="1"/>
              <a:t>You</a:t>
            </a:r>
            <a:r>
              <a:rPr lang="it-IT" dirty="0"/>
              <a:t> </a:t>
            </a:r>
            <a:r>
              <a:rPr lang="it-IT" dirty="0" err="1"/>
              <a:t>may</a:t>
            </a:r>
            <a:r>
              <a:rPr lang="it-IT" dirty="0"/>
              <a:t> use </a:t>
            </a:r>
            <a:r>
              <a:rPr lang="it-IT" dirty="0" err="1"/>
              <a:t>figures</a:t>
            </a:r>
            <a:r>
              <a:rPr lang="it-IT" dirty="0"/>
              <a:t>, data</a:t>
            </a:r>
          </a:p>
          <a:p>
            <a:pPr marL="0" indent="0">
              <a:buNone/>
            </a:pPr>
            <a:r>
              <a:rPr lang="it-IT" dirty="0" err="1"/>
              <a:t>tables</a:t>
            </a:r>
            <a:r>
              <a:rPr lang="it-IT" dirty="0"/>
              <a:t>, etc. to </a:t>
            </a:r>
            <a:r>
              <a:rPr lang="it-IT" dirty="0" err="1"/>
              <a:t>provide</a:t>
            </a:r>
            <a:r>
              <a:rPr lang="it-IT" dirty="0"/>
              <a:t> </a:t>
            </a:r>
            <a:r>
              <a:rPr lang="it-IT" dirty="0" err="1"/>
              <a:t>better</a:t>
            </a:r>
            <a:r>
              <a:rPr lang="it-IT" dirty="0"/>
              <a:t> </a:t>
            </a:r>
            <a:r>
              <a:rPr lang="it-IT" dirty="0" err="1"/>
              <a:t>explanations</a:t>
            </a:r>
            <a:endParaRPr lang="it-IT" dirty="0"/>
          </a:p>
          <a:p>
            <a:pPr marL="0" indent="0">
              <a:buNone/>
            </a:pPr>
            <a:r>
              <a:rPr lang="it-IT" dirty="0"/>
              <a:t>of </a:t>
            </a:r>
            <a:r>
              <a:rPr lang="it-IT" dirty="0" err="1"/>
              <a:t>your</a:t>
            </a:r>
            <a:r>
              <a:rPr lang="it-IT" dirty="0"/>
              <a:t> </a:t>
            </a:r>
            <a:r>
              <a:rPr lang="it-IT" dirty="0" err="1"/>
              <a:t>results</a:t>
            </a:r>
            <a:r>
              <a:rPr lang="it-IT" dirty="0"/>
              <a:t>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301237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 err="1">
                <a:solidFill>
                  <a:srgbClr val="0000FF"/>
                </a:solidFill>
              </a:rPr>
              <a:t>Conclusions</a:t>
            </a:r>
            <a:endParaRPr lang="it-IT" dirty="0">
              <a:solidFill>
                <a:srgbClr val="0000FF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it-IT" dirty="0"/>
              <a:t>In </a:t>
            </a:r>
            <a:r>
              <a:rPr lang="it-IT" dirty="0" err="1"/>
              <a:t>this</a:t>
            </a:r>
            <a:r>
              <a:rPr lang="it-IT" dirty="0"/>
              <a:t> </a:t>
            </a:r>
            <a:r>
              <a:rPr lang="it-IT" dirty="0" err="1"/>
              <a:t>section</a:t>
            </a:r>
            <a:r>
              <a:rPr lang="it-IT" dirty="0"/>
              <a:t> </a:t>
            </a:r>
            <a:r>
              <a:rPr lang="it-IT" dirty="0" err="1"/>
              <a:t>you</a:t>
            </a:r>
            <a:r>
              <a:rPr lang="it-IT" dirty="0"/>
              <a:t> </a:t>
            </a:r>
            <a:r>
              <a:rPr lang="it-IT" dirty="0" err="1"/>
              <a:t>should</a:t>
            </a:r>
            <a:r>
              <a:rPr lang="it-IT" dirty="0"/>
              <a:t> </a:t>
            </a:r>
            <a:r>
              <a:rPr lang="it-IT" dirty="0" err="1"/>
              <a:t>summarize</a:t>
            </a:r>
            <a:r>
              <a:rPr lang="it-IT" dirty="0"/>
              <a:t> the </a:t>
            </a:r>
            <a:r>
              <a:rPr lang="it-IT" dirty="0" err="1"/>
              <a:t>main</a:t>
            </a:r>
            <a:endParaRPr lang="it-IT" dirty="0"/>
          </a:p>
          <a:p>
            <a:pPr marL="0" indent="0">
              <a:buNone/>
            </a:pPr>
            <a:r>
              <a:rPr lang="it-IT" dirty="0" err="1"/>
              <a:t>results</a:t>
            </a:r>
            <a:r>
              <a:rPr lang="it-IT" dirty="0"/>
              <a:t> of </a:t>
            </a:r>
            <a:r>
              <a:rPr lang="it-IT" dirty="0" err="1"/>
              <a:t>your</a:t>
            </a:r>
            <a:r>
              <a:rPr lang="it-IT" dirty="0"/>
              <a:t> </a:t>
            </a:r>
            <a:r>
              <a:rPr lang="it-IT" dirty="0" err="1"/>
              <a:t>study</a:t>
            </a:r>
            <a:r>
              <a:rPr lang="it-IT" dirty="0"/>
              <a:t>, relate </a:t>
            </a:r>
            <a:r>
              <a:rPr lang="it-IT" dirty="0" err="1"/>
              <a:t>them</a:t>
            </a:r>
            <a:r>
              <a:rPr lang="it-IT" dirty="0"/>
              <a:t> to the </a:t>
            </a:r>
            <a:r>
              <a:rPr lang="it-IT" dirty="0" err="1"/>
              <a:t>initial</a:t>
            </a:r>
            <a:endParaRPr lang="it-IT" dirty="0"/>
          </a:p>
          <a:p>
            <a:pPr marL="0" indent="0">
              <a:buNone/>
            </a:pPr>
            <a:r>
              <a:rPr lang="it-IT" dirty="0" err="1"/>
              <a:t>hypothesis</a:t>
            </a:r>
            <a:r>
              <a:rPr lang="it-IT" dirty="0"/>
              <a:t> (</a:t>
            </a:r>
            <a:r>
              <a:rPr lang="it-IT" dirty="0" err="1"/>
              <a:t>was</a:t>
            </a:r>
            <a:r>
              <a:rPr lang="it-IT" dirty="0"/>
              <a:t> </a:t>
            </a:r>
            <a:r>
              <a:rPr lang="it-IT" dirty="0" err="1"/>
              <a:t>it</a:t>
            </a:r>
            <a:r>
              <a:rPr lang="it-IT" dirty="0"/>
              <a:t> </a:t>
            </a:r>
            <a:r>
              <a:rPr lang="it-IT" dirty="0" err="1"/>
              <a:t>confirmed</a:t>
            </a:r>
            <a:r>
              <a:rPr lang="it-IT" dirty="0"/>
              <a:t> by the </a:t>
            </a:r>
            <a:r>
              <a:rPr lang="it-IT" dirty="0" err="1"/>
              <a:t>study</a:t>
            </a:r>
            <a:r>
              <a:rPr lang="it-IT" dirty="0"/>
              <a:t> or </a:t>
            </a:r>
            <a:r>
              <a:rPr lang="it-IT" dirty="0" err="1"/>
              <a:t>not</a:t>
            </a:r>
            <a:r>
              <a:rPr lang="it-IT" dirty="0"/>
              <a:t>?),</a:t>
            </a:r>
          </a:p>
          <a:p>
            <a:pPr marL="0" indent="0">
              <a:buNone/>
            </a:pPr>
            <a:r>
              <a:rPr lang="it-IT" dirty="0" err="1"/>
              <a:t>as</a:t>
            </a:r>
            <a:r>
              <a:rPr lang="it-IT" dirty="0"/>
              <a:t> </a:t>
            </a:r>
            <a:r>
              <a:rPr lang="it-IT" dirty="0" err="1"/>
              <a:t>well</a:t>
            </a:r>
            <a:r>
              <a:rPr lang="it-IT" dirty="0"/>
              <a:t> </a:t>
            </a:r>
            <a:r>
              <a:rPr lang="it-IT" dirty="0" err="1"/>
              <a:t>as</a:t>
            </a:r>
            <a:r>
              <a:rPr lang="it-IT" dirty="0"/>
              <a:t> </a:t>
            </a:r>
            <a:r>
              <a:rPr lang="it-IT" dirty="0" err="1"/>
              <a:t>draw</a:t>
            </a:r>
            <a:r>
              <a:rPr lang="it-IT" dirty="0"/>
              <a:t> some </a:t>
            </a:r>
            <a:r>
              <a:rPr lang="it-IT" dirty="0" err="1"/>
              <a:t>generalizations</a:t>
            </a:r>
            <a:r>
              <a:rPr lang="it-IT" dirty="0"/>
              <a:t> from </a:t>
            </a:r>
            <a:r>
              <a:rPr lang="it-IT" dirty="0" err="1"/>
              <a:t>your</a:t>
            </a:r>
            <a:endParaRPr lang="it-IT" dirty="0"/>
          </a:p>
          <a:p>
            <a:pPr marL="0" indent="0">
              <a:buNone/>
            </a:pPr>
            <a:r>
              <a:rPr lang="it-IT" dirty="0" err="1"/>
              <a:t>study</a:t>
            </a:r>
            <a:r>
              <a:rPr lang="it-IT" dirty="0"/>
              <a:t>, for </a:t>
            </a:r>
            <a:r>
              <a:rPr lang="it-IT" dirty="0" err="1"/>
              <a:t>example</a:t>
            </a:r>
            <a:r>
              <a:rPr lang="it-IT" dirty="0"/>
              <a:t> </a:t>
            </a:r>
            <a:r>
              <a:rPr lang="it-IT" dirty="0" err="1"/>
              <a:t>you</a:t>
            </a:r>
            <a:r>
              <a:rPr lang="it-IT" dirty="0"/>
              <a:t> </a:t>
            </a:r>
            <a:r>
              <a:rPr lang="it-IT" dirty="0" err="1"/>
              <a:t>could</a:t>
            </a:r>
            <a:r>
              <a:rPr lang="it-IT" dirty="0"/>
              <a:t> </a:t>
            </a:r>
            <a:r>
              <a:rPr lang="it-IT" dirty="0" err="1"/>
              <a:t>suggest</a:t>
            </a:r>
            <a:r>
              <a:rPr lang="it-IT" dirty="0"/>
              <a:t> </a:t>
            </a:r>
            <a:r>
              <a:rPr lang="it-IT" dirty="0" err="1"/>
              <a:t>what</a:t>
            </a:r>
            <a:r>
              <a:rPr lang="it-IT" dirty="0"/>
              <a:t> </a:t>
            </a:r>
            <a:r>
              <a:rPr lang="it-IT" dirty="0" err="1"/>
              <a:t>should</a:t>
            </a:r>
            <a:endParaRPr lang="it-IT" dirty="0"/>
          </a:p>
          <a:p>
            <a:pPr marL="0" indent="0">
              <a:buNone/>
            </a:pPr>
            <a:r>
              <a:rPr lang="it-IT" dirty="0"/>
              <a:t>be </a:t>
            </a:r>
            <a:r>
              <a:rPr lang="it-IT" dirty="0" err="1"/>
              <a:t>done</a:t>
            </a:r>
            <a:r>
              <a:rPr lang="it-IT" dirty="0"/>
              <a:t> to </a:t>
            </a:r>
            <a:r>
              <a:rPr lang="it-IT" dirty="0" err="1"/>
              <a:t>improve</a:t>
            </a:r>
            <a:r>
              <a:rPr lang="it-IT" dirty="0"/>
              <a:t> the </a:t>
            </a:r>
            <a:r>
              <a:rPr lang="it-IT" dirty="0" err="1"/>
              <a:t>particular</a:t>
            </a:r>
            <a:r>
              <a:rPr lang="it-IT" dirty="0"/>
              <a:t> </a:t>
            </a:r>
            <a:r>
              <a:rPr lang="it-IT" dirty="0" err="1"/>
              <a:t>aspect</a:t>
            </a:r>
            <a:r>
              <a:rPr lang="it-IT" dirty="0"/>
              <a:t> of the</a:t>
            </a:r>
          </a:p>
          <a:p>
            <a:pPr marL="0" indent="0">
              <a:buNone/>
            </a:pPr>
            <a:r>
              <a:rPr lang="it-IT" dirty="0" err="1"/>
              <a:t>Italian</a:t>
            </a:r>
            <a:r>
              <a:rPr lang="it-IT" dirty="0"/>
              <a:t> </a:t>
            </a:r>
            <a:r>
              <a:rPr lang="it-IT" dirty="0" err="1"/>
              <a:t>pronunciation</a:t>
            </a:r>
            <a:r>
              <a:rPr lang="it-IT" dirty="0"/>
              <a:t> in English </a:t>
            </a:r>
            <a:r>
              <a:rPr lang="it-IT" dirty="0" err="1"/>
              <a:t>that</a:t>
            </a:r>
            <a:r>
              <a:rPr lang="it-IT" dirty="0"/>
              <a:t> </a:t>
            </a:r>
            <a:r>
              <a:rPr lang="it-IT" dirty="0" err="1"/>
              <a:t>you’ve</a:t>
            </a:r>
            <a:endParaRPr lang="it-IT" dirty="0"/>
          </a:p>
          <a:p>
            <a:pPr marL="0" indent="0">
              <a:buNone/>
            </a:pPr>
            <a:r>
              <a:rPr lang="it-IT" dirty="0" err="1"/>
              <a:t>analyzed</a:t>
            </a:r>
            <a:r>
              <a:rPr lang="it-IT" dirty="0"/>
              <a:t>. In </a:t>
            </a:r>
            <a:r>
              <a:rPr lang="it-IT" dirty="0" err="1"/>
              <a:t>this</a:t>
            </a:r>
            <a:r>
              <a:rPr lang="it-IT" dirty="0"/>
              <a:t> </a:t>
            </a:r>
            <a:r>
              <a:rPr lang="it-IT" dirty="0" err="1"/>
              <a:t>section</a:t>
            </a:r>
            <a:r>
              <a:rPr lang="it-IT" dirty="0"/>
              <a:t> </a:t>
            </a:r>
            <a:r>
              <a:rPr lang="it-IT" dirty="0" err="1"/>
              <a:t>you</a:t>
            </a:r>
            <a:r>
              <a:rPr lang="it-IT" dirty="0"/>
              <a:t> </a:t>
            </a:r>
            <a:r>
              <a:rPr lang="it-IT" dirty="0" err="1"/>
              <a:t>could</a:t>
            </a:r>
            <a:r>
              <a:rPr lang="it-IT" dirty="0"/>
              <a:t> </a:t>
            </a:r>
            <a:r>
              <a:rPr lang="it-IT" dirty="0" err="1"/>
              <a:t>also</a:t>
            </a:r>
            <a:r>
              <a:rPr lang="it-IT" dirty="0"/>
              <a:t> </a:t>
            </a:r>
            <a:r>
              <a:rPr lang="it-IT" dirty="0" err="1"/>
              <a:t>generalize</a:t>
            </a:r>
            <a:endParaRPr lang="it-IT" dirty="0"/>
          </a:p>
          <a:p>
            <a:pPr marL="0" indent="0">
              <a:buNone/>
            </a:pPr>
            <a:r>
              <a:rPr lang="it-IT" dirty="0" err="1"/>
              <a:t>as</a:t>
            </a:r>
            <a:r>
              <a:rPr lang="it-IT" dirty="0"/>
              <a:t> to the </a:t>
            </a:r>
            <a:r>
              <a:rPr lang="it-IT" dirty="0" err="1"/>
              <a:t>effectiveness</a:t>
            </a:r>
            <a:r>
              <a:rPr lang="it-IT" dirty="0"/>
              <a:t> of the use of Praat in</a:t>
            </a:r>
          </a:p>
          <a:p>
            <a:pPr marL="0" indent="0">
              <a:buNone/>
            </a:pPr>
            <a:r>
              <a:rPr lang="it-IT" dirty="0" err="1"/>
              <a:t>teaching</a:t>
            </a:r>
            <a:r>
              <a:rPr lang="it-IT" dirty="0"/>
              <a:t> </a:t>
            </a:r>
            <a:r>
              <a:rPr lang="it-IT" dirty="0" err="1"/>
              <a:t>pronunciation</a:t>
            </a:r>
            <a:r>
              <a:rPr lang="it-IT" dirty="0"/>
              <a:t>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1406037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344</Words>
  <Application>Microsoft Macintosh PowerPoint</Application>
  <PresentationFormat>Presentazione su schermo (4:3)</PresentationFormat>
  <Paragraphs>53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8</vt:i4>
      </vt:variant>
    </vt:vector>
  </HeadingPairs>
  <TitlesOfParts>
    <vt:vector size="9" baseType="lpstr">
      <vt:lpstr>Tema di Office</vt:lpstr>
      <vt:lpstr>Acoustic Phonetics </vt:lpstr>
      <vt:lpstr>The project</vt:lpstr>
      <vt:lpstr>Structure</vt:lpstr>
      <vt:lpstr>Introduction</vt:lpstr>
      <vt:lpstr>Hypothesis</vt:lpstr>
      <vt:lpstr>Experiment</vt:lpstr>
      <vt:lpstr>Results</vt:lpstr>
      <vt:lpstr>Conclusions</vt:lpstr>
    </vt:vector>
  </TitlesOfParts>
  <Company>Università degli Studi di Padova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Acoustic Phonetics </dc:title>
  <dc:creator>editore  1</dc:creator>
  <cp:lastModifiedBy>editore  1</cp:lastModifiedBy>
  <cp:revision>3</cp:revision>
  <dcterms:created xsi:type="dcterms:W3CDTF">2018-12-12T20:51:11Z</dcterms:created>
  <dcterms:modified xsi:type="dcterms:W3CDTF">2018-12-12T21:00:30Z</dcterms:modified>
</cp:coreProperties>
</file>