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72" r:id="rId3"/>
    <p:sldId id="274" r:id="rId4"/>
    <p:sldId id="294" r:id="rId5"/>
    <p:sldId id="291" r:id="rId6"/>
    <p:sldId id="292" r:id="rId7"/>
    <p:sldId id="298" r:id="rId8"/>
    <p:sldId id="293" r:id="rId9"/>
    <p:sldId id="295" r:id="rId10"/>
    <p:sldId id="258" r:id="rId11"/>
    <p:sldId id="259" r:id="rId12"/>
    <p:sldId id="260" r:id="rId13"/>
    <p:sldId id="264" r:id="rId14"/>
    <p:sldId id="261" r:id="rId15"/>
    <p:sldId id="262" r:id="rId16"/>
    <p:sldId id="265" r:id="rId17"/>
    <p:sldId id="263" r:id="rId18"/>
    <p:sldId id="266" r:id="rId19"/>
    <p:sldId id="296" r:id="rId20"/>
    <p:sldId id="256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8" autoAdjust="0"/>
    <p:restoredTop sz="86790" autoAdjust="0"/>
  </p:normalViewPr>
  <p:slideViewPr>
    <p:cSldViewPr snapToGrid="0" showGuides="1">
      <p:cViewPr varScale="1">
        <p:scale>
          <a:sx n="52" d="100"/>
          <a:sy n="52" d="100"/>
        </p:scale>
        <p:origin x="1092" y="6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17132-047A-4C30-97AD-7733762F554B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6B536-9FA3-4940-8C9D-ED9264FA1E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644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DE886-1573-40AC-9E09-050F9AC625A5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491ED-56D3-4375-977F-FA3F9F1C0D1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15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65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Preferire un carattere sans serif come Arial, </a:t>
            </a:r>
            <a:r>
              <a:rPr lang="it-IT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Helvetica</a:t>
            </a: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 Verdana. Font consigliabile da 30 a 40 </a:t>
            </a:r>
            <a:r>
              <a:rPr lang="it-IT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pt</a:t>
            </a: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Allineare i testi a sinistra, non giustificarli.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Utilizzare non più di tre blocchi di informazione per diapositiva.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evidenziare titoli o parole chiave, prediligere l’uso del grassetto a corsivo o colori. 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Evitare ombre, sfumature e gradazioni di grigio.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Prestare attenzione al contrasto tra sfondo e testo. Prediligere testo nero su sfondo bianco.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433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66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4491ED-56D3-4375-977F-FA3F9F1C0D19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32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98A6E1-DC11-C213-C49B-4CE1A884E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6C5EF09-4C5E-B147-BEF8-8B66FFFEA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774B46-543F-F0B0-1410-BF1E7177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1F3B55-F3E2-1A2D-7FD6-BEC64BED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3C2C70-ACDC-D114-6B42-27BE4C25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78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it-IT" altLang="it-IT" sz="2400" dirty="0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4" name="Immagine 6">
            <a:extLst>
              <a:ext uri="{FF2B5EF4-FFF2-40B4-BE49-F238E27FC236}">
                <a16:creationId xmlns:a16="http://schemas.microsoft.com/office/drawing/2014/main" id="{7A2A5C85-D8F9-95C2-D93A-D6AAA8D012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1397" y="1159933"/>
            <a:ext cx="4709206" cy="21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DE965153-D1B8-47F9-ECA7-A02B37578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593" y="3285951"/>
            <a:ext cx="9096815" cy="12903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6" name="Segnaposto testo 13">
            <a:extLst>
              <a:ext uri="{FF2B5EF4-FFF2-40B4-BE49-F238E27FC236}">
                <a16:creationId xmlns:a16="http://schemas.microsoft.com/office/drawing/2014/main" id="{1D13A2E7-1F45-2252-AAE6-76F193D9D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35526" y="4741032"/>
            <a:ext cx="6320949" cy="7580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69349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B4D642F2-5021-578D-0B5A-F0C9826C56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-1" y="0"/>
            <a:ext cx="12192001" cy="1138767"/>
          </a:xfrm>
          <a:prstGeom prst="rect">
            <a:avLst/>
          </a:prstGeom>
          <a:solidFill>
            <a:srgbClr val="AA0004"/>
          </a:solidFill>
          <a:ln w="9525">
            <a:noFill/>
            <a:miter lim="800000"/>
            <a:headEnd/>
            <a:tailEnd/>
          </a:ln>
        </p:spPr>
        <p:txBody>
          <a:bodyPr wrap="none" lIns="72000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3A4080AB-402D-FB91-8F6E-E1F4FB36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000" y="1153221"/>
            <a:ext cx="11736000" cy="1188000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0" hasCustomPrompt="1"/>
          </p:nvPr>
        </p:nvSpPr>
        <p:spPr>
          <a:xfrm>
            <a:off x="6179127" y="2592996"/>
            <a:ext cx="5663346" cy="385955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1" name="Segnaposto contenuto 2"/>
          <p:cNvSpPr>
            <a:spLocks noGrp="1"/>
          </p:cNvSpPr>
          <p:nvPr>
            <p:ph sz="quarter" idx="11" hasCustomPrompt="1"/>
          </p:nvPr>
        </p:nvSpPr>
        <p:spPr>
          <a:xfrm>
            <a:off x="1215640" y="2592996"/>
            <a:ext cx="3781233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sp>
        <p:nvSpPr>
          <p:cNvPr id="12" name="Segnaposto contenuto 2"/>
          <p:cNvSpPr>
            <a:spLocks noGrp="1"/>
          </p:cNvSpPr>
          <p:nvPr>
            <p:ph sz="quarter" idx="12" hasCustomPrompt="1"/>
          </p:nvPr>
        </p:nvSpPr>
        <p:spPr>
          <a:xfrm>
            <a:off x="1215640" y="4777396"/>
            <a:ext cx="3781234" cy="179427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it-IT" dirty="0"/>
              <a:t>Inserire testo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1A703DA-C362-E452-CF6A-3D365299A2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000" y="147563"/>
            <a:ext cx="1885998" cy="84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08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83B4F46-4564-BD98-9A70-890134ABAB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A0004"/>
          </a:solidFill>
          <a:ln>
            <a:noFill/>
          </a:ln>
        </p:spPr>
        <p:txBody>
          <a:bodyPr wrap="none" rIns="360000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6">
            <a:extLst>
              <a:ext uri="{FF2B5EF4-FFF2-40B4-BE49-F238E27FC236}">
                <a16:creationId xmlns:a16="http://schemas.microsoft.com/office/drawing/2014/main" id="{38BF697F-4C3F-B44D-F6C6-3D1E0DC619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01098" y="2269067"/>
            <a:ext cx="5189805" cy="231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627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70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2635D8-CCDF-6D38-8F13-A179A41E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434A56-224E-D866-A28F-911AF1B32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2815B5-BA9F-4BC1-142B-FB146E555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639FF7-9837-5485-22E6-98359CE2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BA95AF-CF08-9540-8958-30ECAA24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60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09B05C-6215-0CBC-7B82-45F3AB917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BDA081-A4AC-23E8-A80B-BB3EDFA46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0D27AD-7692-29FD-138C-8E2D277B0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FA7B6A-8E96-4A22-AC28-CC5D4A5F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1F665B-5DD5-68C7-A7BF-2101FC91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63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7E8C6D-2746-FE8C-D954-F04A0892A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C4DAC7-51DC-0512-D3C5-636DA9B67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C77EFD-F6AD-7E4A-2466-734F7D9F8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F64D86-9423-4050-EABD-82F754AC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F5BF3C-0092-1DEB-DF7D-873B0ECF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891FFC-8CE4-A06C-6922-845EBB33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570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1E9C76-ADD7-91FE-76C9-8E59F9462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A3DAC0-0839-47EF-03C6-93B46E1AE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8AAB33E-3013-3EE2-4E41-A18D1471D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8BE1D0-E709-E1B6-7882-A7C1F3F84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067025A-7024-FF82-2CD9-A169C692D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294965E-60D1-02D6-7D5B-78FA5B51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85446E-D0C3-EB44-D741-898EA10E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6CEDB29-873E-5535-846B-35B3DC35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89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31BEB9-DC85-61DC-2E70-EECA88267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784C7E1-3A6B-9BF3-9D7E-B84FBB4EA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14B297B-6060-AC1C-692E-69C528C0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92E7EA-01EC-8DA9-0AD8-097FF79E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379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D660FF-A924-B2C4-5D36-2548BC1C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8134CA-4890-3AD2-BFC1-635593B2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59B0E4-734C-4FB1-ABD0-43EBCEE40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620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AA02DE-EF25-8A34-A17C-9CF1E5385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EDFA90-A16F-D126-B45F-FA7913A1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07362F2-2D07-BADC-9028-5FF264BBC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E7C2D8-244A-8B91-1324-66BF5F72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F98A4E-3799-1101-A9C0-EA1E537A9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56DED9-3158-0431-69E5-757400DB0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42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170726-1E27-AA9F-3B2E-692DBC81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DA53B16-4FDD-45A1-11E9-42FB6DC889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374E34-1E69-D976-B1C5-8499B3A13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9DC378-0820-E023-FD20-90E7E384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4F833C-9ED4-C074-2B18-A66A6F9C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6D7FED-89C8-E0C9-1D82-94824333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50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8C73D6B-3B98-0B4D-3839-170A9073C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12E685-16F2-CD57-8F24-94C80A592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0F94EB-D8FF-46BD-0EB1-02B9720A4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F70D6-0EEB-48B5-B03E-48E409845EC4}" type="datetimeFigureOut">
              <a:rPr lang="it-IT" smtClean="0"/>
              <a:t>23/09/2024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E05C7A-E8F9-1686-FBF1-6D0625EB7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7E8887-8F71-A9F3-4692-499C4365B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EDDF-5A9A-47DE-A5A9-DE053ED61E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7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9" r:id="rId11"/>
    <p:sldLayoutId id="2147483658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ilvia.perugino@unipd.it" TargetMode="External"/><Relationship Id="rId2" Type="http://schemas.openxmlformats.org/officeDocument/2006/relationships/hyperlink" Target="mailto:didattica.fisppa@unipd.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sca.setiffi@unipd.i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niweb.unipd.it/Root.do" TargetMode="External"/><Relationship Id="rId3" Type="http://schemas.openxmlformats.org/officeDocument/2006/relationships/hyperlink" Target="https://agendastudentiunipd.easystaff.it/" TargetMode="External"/><Relationship Id="rId7" Type="http://schemas.openxmlformats.org/officeDocument/2006/relationships/hyperlink" Target="https://www.service4mobility.com/europe/PortalServlet?identifier=PADOVA01&amp;showPartner=0&amp;showAll=0&amp;preselectTab=ver_nav_button" TargetMode="External"/><Relationship Id="rId2" Type="http://schemas.openxmlformats.org/officeDocument/2006/relationships/hyperlink" Target="https://www.unipd.it/corsi?ss360Query=*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unipd.it/erasmus-studio" TargetMode="External"/><Relationship Id="rId5" Type="http://schemas.openxmlformats.org/officeDocument/2006/relationships/hyperlink" Target="https://bibliotecadigitale.cab.unipd.it/" TargetMode="External"/><Relationship Id="rId4" Type="http://schemas.openxmlformats.org/officeDocument/2006/relationships/hyperlink" Target="https://ssu.elearning.unipd.it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didattica.fisppa@unipd.it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smusplus.it/istruzione_superiore/mobilita/blended-intensive-programmes/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0B755A-178B-294C-A4BF-51D43D1E2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66" y="4181356"/>
            <a:ext cx="10953067" cy="129038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Scuola di Scienze Umane, Sociali e del Patrimonio Culturale</a:t>
            </a:r>
            <a:br>
              <a:rPr lang="it-IT" dirty="0"/>
            </a:br>
            <a:br>
              <a:rPr lang="it-IT" dirty="0"/>
            </a:br>
            <a:r>
              <a:rPr lang="it-IT" dirty="0"/>
              <a:t>A.A. 2024/2025</a:t>
            </a:r>
          </a:p>
        </p:txBody>
      </p:sp>
    </p:spTree>
    <p:extLst>
      <p:ext uri="{BB962C8B-B14F-4D97-AF65-F5344CB8AC3E}">
        <p14:creationId xmlns:p14="http://schemas.microsoft.com/office/powerpoint/2010/main" val="551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Secondo anno </a:t>
            </a:r>
            <a:r>
              <a:rPr lang="it-IT" sz="2800" dirty="0"/>
              <a:t>(</a:t>
            </a:r>
            <a:r>
              <a:rPr lang="it-IT" sz="2800" dirty="0" err="1"/>
              <a:t>a.a</a:t>
            </a:r>
            <a:r>
              <a:rPr lang="it-IT" sz="2800" dirty="0"/>
              <a:t>. 24-25)</a:t>
            </a:r>
            <a:br>
              <a:rPr lang="it-IT" sz="2800" dirty="0"/>
            </a:br>
            <a:r>
              <a:rPr lang="it-IT" sz="2800" b="1" dirty="0"/>
              <a:t>insegnamenti obbligatori: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199" y="1845635"/>
            <a:ext cx="10597587" cy="399958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Storia, politiche e istituzioni della globalizzazione (Corso Integrato) (12 CFU):</a:t>
            </a:r>
          </a:p>
          <a:p>
            <a:pPr marL="717550" indent="-92075"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Storia globale dell’età contemporanea (Mod A), 6 CFU.</a:t>
            </a:r>
          </a:p>
          <a:p>
            <a:pPr marL="717550" indent="-92075"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Istituzioni transnazionali e politiche dell’immigrazione (</a:t>
            </a:r>
            <a:r>
              <a:rPr lang="it-IT" sz="9600" dirty="0" err="1"/>
              <a:t>Mod</a:t>
            </a:r>
            <a:r>
              <a:rPr lang="it-IT" sz="9600" dirty="0"/>
              <a:t>. B), 6 CFU.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96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9600" dirty="0"/>
              <a:t>Pedagogia dell’alterità nell’educazione interculturale, 6 CFU.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9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9600" dirty="0"/>
              <a:t>Gli esami potranno essere inseriti in libretto a partire dal secondo anno di corso.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248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due</a:t>
            </a:r>
            <a:r>
              <a:rPr lang="it-IT" sz="2800" b="1" dirty="0"/>
              <a:t>: sarà possibile optare tra due insegnamenti a scelta tra il primo e il secondo anno (9 CFU)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Scienza , tecnologia e società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Pluralismo sociale e conflitti culturali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Immaginari dell’alterità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Sociologia del carcere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Sociologia dell’Islam</a:t>
            </a:r>
            <a:endParaRPr lang="it-IT" sz="2400" dirty="0">
              <a:solidFill>
                <a:srgbClr val="00B050"/>
              </a:solidFill>
            </a:endParaRPr>
          </a:p>
          <a:p>
            <a:pPr algn="just"/>
            <a:r>
              <a:rPr lang="it-IT" sz="2400" dirty="0"/>
              <a:t>Processi psico-sociali, pluralismo culturale e inclusione</a:t>
            </a:r>
            <a:endParaRPr lang="it-IT" sz="2400" dirty="0">
              <a:solidFill>
                <a:srgbClr val="00B05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852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2369"/>
            <a:ext cx="10515600" cy="1122854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tre</a:t>
            </a:r>
            <a:r>
              <a:rPr lang="it-IT" sz="2800" b="1" dirty="0"/>
              <a:t>: si potrà optare tra quattro insegnamenti a scelta tra il primo e il secondo anno (6 CFU)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4124" y="1615816"/>
            <a:ext cx="10515600" cy="5100493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/>
              <a:t>Salute, genere e migrazioni</a:t>
            </a:r>
          </a:p>
          <a:p>
            <a:r>
              <a:rPr lang="it-IT" sz="2400" dirty="0"/>
              <a:t>Stili di vita, consumi e identità</a:t>
            </a:r>
            <a:endParaRPr lang="it-IT" sz="2000" dirty="0">
              <a:solidFill>
                <a:srgbClr val="00B050"/>
              </a:solidFill>
            </a:endParaRPr>
          </a:p>
          <a:p>
            <a:r>
              <a:rPr lang="it-IT" sz="2400" dirty="0"/>
              <a:t>Sociologia delle mobilità umane</a:t>
            </a:r>
          </a:p>
          <a:p>
            <a:r>
              <a:rPr lang="it-IT" sz="2400" dirty="0"/>
              <a:t>Modelli familiari e transnazionalità</a:t>
            </a:r>
          </a:p>
          <a:p>
            <a:r>
              <a:rPr lang="it-IT" sz="2400" dirty="0"/>
              <a:t>Contemporary </a:t>
            </a:r>
            <a:r>
              <a:rPr lang="it-IT" sz="2400" dirty="0" err="1"/>
              <a:t>racisms</a:t>
            </a:r>
            <a:endParaRPr lang="it-IT" sz="2400" dirty="0"/>
          </a:p>
          <a:p>
            <a:r>
              <a:rPr lang="fr-FR" sz="2400" dirty="0"/>
              <a:t>Institutions Publiques, Diversité, Médiation interculturelle</a:t>
            </a:r>
          </a:p>
          <a:p>
            <a:r>
              <a:rPr lang="it-IT" sz="2400" dirty="0"/>
              <a:t>Social </a:t>
            </a:r>
            <a:r>
              <a:rPr lang="it-IT" sz="2400" dirty="0" err="1"/>
              <a:t>demography</a:t>
            </a:r>
            <a:endParaRPr lang="it-IT" sz="2400" dirty="0"/>
          </a:p>
          <a:p>
            <a:r>
              <a:rPr lang="it-IT" sz="2400" dirty="0"/>
              <a:t>Cultura, storia e società dei paesi musulmani</a:t>
            </a:r>
            <a:r>
              <a:rPr lang="it-IT" sz="2000" dirty="0">
                <a:solidFill>
                  <a:srgbClr val="00B050"/>
                </a:solidFill>
              </a:rPr>
              <a:t>.</a:t>
            </a:r>
          </a:p>
          <a:p>
            <a:r>
              <a:rPr lang="it-IT" sz="2400" dirty="0"/>
              <a:t>Mediazione didattica per l’inclusione</a:t>
            </a:r>
          </a:p>
          <a:p>
            <a:r>
              <a:rPr lang="it-IT" sz="2400" dirty="0"/>
              <a:t>Devianze e conflitti urbani</a:t>
            </a:r>
          </a:p>
          <a:p>
            <a:r>
              <a:rPr lang="it-IT" sz="2400" dirty="0"/>
              <a:t>Bioetica (mutuazione)</a:t>
            </a:r>
          </a:p>
          <a:p>
            <a:r>
              <a:rPr lang="it-IT" sz="2400" dirty="0"/>
              <a:t>Diritto dell’immigrazione (mutuazione)</a:t>
            </a:r>
          </a:p>
          <a:p>
            <a:r>
              <a:rPr lang="it-IT" sz="2400" dirty="0" err="1"/>
              <a:t>Politics</a:t>
            </a:r>
            <a:r>
              <a:rPr lang="it-IT" sz="2400" dirty="0"/>
              <a:t> and Social </a:t>
            </a:r>
            <a:r>
              <a:rPr lang="it-IT" sz="2400" dirty="0" err="1"/>
              <a:t>Movements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1154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quattro</a:t>
            </a:r>
            <a:r>
              <a:rPr lang="it-IT" sz="2800" b="1" dirty="0"/>
              <a:t>: vincolo crediti liberi per il piano automatico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007" y="1905216"/>
            <a:ext cx="10515600" cy="46368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Nei successivi due gruppi di scelte (regola numero cinque e regola numero sei) si potranno indicare insegnamenti non scelti in precedenza nel corso. Sarà possibile scegliere:</a:t>
            </a:r>
          </a:p>
          <a:p>
            <a:pPr algn="just"/>
            <a:r>
              <a:rPr lang="it-IT" sz="2400" dirty="0"/>
              <a:t> dal primo gruppo (regola numero cinque) un insegnamento da nove crediti o due insegnamenti da sei crediti e saltare la regola numero sei;</a:t>
            </a:r>
          </a:p>
          <a:p>
            <a:pPr algn="just"/>
            <a:r>
              <a:rPr lang="it-IT" sz="2400" dirty="0"/>
              <a:t> oppure scegliere un insegnamento da sei crediti nei due gruppi (regola numero cinque e regola numero sei);</a:t>
            </a:r>
          </a:p>
          <a:p>
            <a:pPr algn="just"/>
            <a:r>
              <a:rPr lang="it-IT" sz="2400" dirty="0"/>
              <a:t> o infine, saltando la regola numero cinque, scegliere dall’ultimo gruppo (regola numero sei) due insegnamenti da sei crediti o uno da nove crediti.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050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2987" y="207963"/>
            <a:ext cx="10890813" cy="1325563"/>
          </a:xfrm>
        </p:spPr>
        <p:txBody>
          <a:bodyPr>
            <a:normAutofit/>
          </a:bodyPr>
          <a:lstStyle/>
          <a:p>
            <a:pPr algn="ctr"/>
            <a:r>
              <a:rPr lang="it-IT" sz="2200" b="1" dirty="0"/>
              <a:t>Regola </a:t>
            </a:r>
            <a:r>
              <a:rPr lang="it-IT" sz="2200" b="1" dirty="0">
                <a:solidFill>
                  <a:schemeClr val="accent1"/>
                </a:solidFill>
              </a:rPr>
              <a:t>cinque</a:t>
            </a:r>
            <a:r>
              <a:rPr lang="it-IT" sz="2200" b="1" dirty="0"/>
              <a:t>: crediti liberi (piano automatico), insegnamenti non scelti in precedenza nel corso (si potrà scegliere un insegnamento da sei crediti, uno da nove crediti o due insegnamenti da sei crediti oppure saltare questa regola e scegliere da sei a dodici crediti dalla regola successiva)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2987" y="1903916"/>
            <a:ext cx="5556813" cy="4351338"/>
          </a:xfrm>
        </p:spPr>
        <p:txBody>
          <a:bodyPr>
            <a:noAutofit/>
          </a:bodyPr>
          <a:lstStyle/>
          <a:p>
            <a:pPr marL="144000"/>
            <a:r>
              <a:rPr lang="it-IT" sz="2200" dirty="0"/>
              <a:t>Sociologia dell’Islam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Diritto dell’immigrazione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Pluralismo sociale e conflitti culturali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Salute, genere e migrazioni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Stili di vita, consumi e identità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Sociologia delle mobilità umane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Modelli familiari e transnazionalità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Sociologia del carcere</a:t>
            </a:r>
            <a:endParaRPr lang="it-IT" sz="2200" dirty="0">
              <a:solidFill>
                <a:srgbClr val="C00000"/>
              </a:solidFill>
            </a:endParaRPr>
          </a:p>
          <a:p>
            <a:pPr marL="144000"/>
            <a:r>
              <a:rPr lang="it-IT" sz="2200" dirty="0"/>
              <a:t>Processi psico-sociali, pluralismo culturale e inclusione</a:t>
            </a:r>
          </a:p>
          <a:p>
            <a:pPr marL="144000"/>
            <a:r>
              <a:rPr lang="it-IT" sz="2200" dirty="0" err="1"/>
              <a:t>Politics</a:t>
            </a:r>
            <a:r>
              <a:rPr lang="it-IT" sz="2200" dirty="0"/>
              <a:t> and Social </a:t>
            </a:r>
            <a:r>
              <a:rPr lang="it-IT" sz="2200" dirty="0" err="1"/>
              <a:t>Movements</a:t>
            </a:r>
            <a:endParaRPr lang="it-IT" sz="2200" dirty="0"/>
          </a:p>
          <a:p>
            <a:pPr marL="144000"/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>
              <a:solidFill>
                <a:srgbClr val="C00000"/>
              </a:solidFill>
            </a:endParaRPr>
          </a:p>
          <a:p>
            <a:endParaRPr lang="it-IT" sz="2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F1F3AC-97A0-A93F-63E8-03580A088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09661"/>
            <a:ext cx="5714998" cy="4351338"/>
          </a:xfrm>
        </p:spPr>
        <p:txBody>
          <a:bodyPr>
            <a:noAutofit/>
          </a:bodyPr>
          <a:lstStyle/>
          <a:p>
            <a:pPr marL="144000"/>
            <a:r>
              <a:rPr lang="it-IT" sz="2200" dirty="0"/>
              <a:t>Scienza , tecnologia e società.</a:t>
            </a:r>
            <a:endParaRPr lang="it-IT" sz="2200" dirty="0">
              <a:solidFill>
                <a:srgbClr val="C00000"/>
              </a:solidFill>
            </a:endParaRPr>
          </a:p>
          <a:p>
            <a:pPr marL="144000"/>
            <a:r>
              <a:rPr lang="it-IT" sz="2200" dirty="0"/>
              <a:t>Contemporary </a:t>
            </a:r>
            <a:r>
              <a:rPr lang="it-IT" sz="2200" dirty="0" err="1"/>
              <a:t>racisms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fr-FR" sz="2200" dirty="0"/>
              <a:t>Institutions Publiques, Diversité, Médiation interculturelle</a:t>
            </a:r>
          </a:p>
          <a:p>
            <a:pPr marL="144000"/>
            <a:r>
              <a:rPr lang="it-IT" sz="2200" dirty="0"/>
              <a:t>Social </a:t>
            </a:r>
            <a:r>
              <a:rPr lang="it-IT" sz="2200" dirty="0" err="1"/>
              <a:t>demography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Cultura, storia e società dei paesi musulmani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Mediazione didattica per l’inclusione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Devianze e conflitti urbani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Bioetica</a:t>
            </a:r>
            <a:endParaRPr lang="it-IT" sz="2200" dirty="0">
              <a:solidFill>
                <a:srgbClr val="00B050"/>
              </a:solidFill>
            </a:endParaRPr>
          </a:p>
          <a:p>
            <a:pPr marL="144000"/>
            <a:r>
              <a:rPr lang="it-IT" sz="2200" dirty="0"/>
              <a:t>Immaginari dell’alterità</a:t>
            </a:r>
            <a:endParaRPr lang="it-IT" sz="2200" dirty="0">
              <a:solidFill>
                <a:srgbClr val="00B050"/>
              </a:solidFill>
            </a:endParaRPr>
          </a:p>
          <a:p>
            <a:endParaRPr lang="it-IT" sz="2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458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21548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sei</a:t>
            </a:r>
            <a:r>
              <a:rPr lang="it-IT" sz="2800" b="1" dirty="0"/>
              <a:t>: Rimanendo in uno schema di piano di studi automatico sarà possibile scegliere crediti liberi dall’offerta formativa di alcune Scuole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93283"/>
            <a:ext cx="10515600" cy="25526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Sarà possibile scegliere tra sei e dodici crediti dall’offerta formativa dei corsi di laurea Magistrali della Scuola di Scienze Umane e del Patrimonio Culturale e della Scuola di Economia e Scienze Politiche qualora non siano già stati saturati tutti i crediti liberi.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124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quattro</a:t>
            </a:r>
            <a:r>
              <a:rPr lang="it-IT" sz="2800" b="1" dirty="0"/>
              <a:t>: vincolo crediti liberi per il piano ad approvazione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961804"/>
            <a:ext cx="10515600" cy="4688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600" dirty="0"/>
              <a:t>In questi due gruppi di scelte (regola numero </a:t>
            </a:r>
            <a:r>
              <a:rPr lang="it-IT" sz="2600" dirty="0">
                <a:solidFill>
                  <a:srgbClr val="0070C0"/>
                </a:solidFill>
              </a:rPr>
              <a:t>cinque</a:t>
            </a:r>
            <a:r>
              <a:rPr lang="it-IT" sz="2600" dirty="0"/>
              <a:t> e regola numero </a:t>
            </a:r>
            <a:r>
              <a:rPr lang="it-IT" sz="2600" dirty="0">
                <a:solidFill>
                  <a:srgbClr val="0070C0"/>
                </a:solidFill>
              </a:rPr>
              <a:t>sei</a:t>
            </a:r>
            <a:r>
              <a:rPr lang="it-IT" sz="2600" dirty="0"/>
              <a:t>) si potranno indicare insegnamenti non scelti in precedenza nel corso. Sarà possibile scegliere:</a:t>
            </a:r>
          </a:p>
          <a:p>
            <a:pPr marL="0" indent="0" algn="ctr">
              <a:buNone/>
            </a:pPr>
            <a:endParaRPr lang="it-IT" sz="2600" dirty="0"/>
          </a:p>
          <a:p>
            <a:pPr algn="just"/>
            <a:r>
              <a:rPr lang="it-IT" sz="2600" dirty="0"/>
              <a:t> dal primo gruppo (regola numero cinque) due insegnamenti da sei crediti e saltare la regola numero sei;</a:t>
            </a:r>
          </a:p>
          <a:p>
            <a:pPr algn="just"/>
            <a:r>
              <a:rPr lang="it-IT" sz="2600" dirty="0"/>
              <a:t> oppure scegliere un insegnamento da sei crediti nei due gruppi (regola numero cinque e regola numero sei);</a:t>
            </a:r>
          </a:p>
          <a:p>
            <a:pPr algn="just"/>
            <a:r>
              <a:rPr lang="it-IT" sz="2600" dirty="0"/>
              <a:t> o infine, saltando la regola numero cinque, scegliere dall’ultimo gruppo (regola numero sei) due insegnamenti da sei crediti o uno da nove crediti.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5595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5115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/>
                </a:solidFill>
              </a:rPr>
              <a:t>cinque</a:t>
            </a:r>
            <a:r>
              <a:rPr lang="it-IT" sz="2800" b="1" dirty="0"/>
              <a:t>: crediti liberi piano ad approvazione, insegnamenti non scelti in precedenza nel corso (si potrà scegliere un insegnamento da sei crediti, oppure saltare questa regola e scegliere da sei a dodici crediti della regola successiva)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144000"/>
            <a:r>
              <a:rPr lang="fr-FR" sz="2800" dirty="0"/>
              <a:t>Institutions Publiques, Diversité, Médiation interculturelle</a:t>
            </a:r>
          </a:p>
          <a:p>
            <a:r>
              <a:rPr lang="it-IT" dirty="0"/>
              <a:t>Social </a:t>
            </a:r>
            <a:r>
              <a:rPr lang="it-IT" dirty="0" err="1"/>
              <a:t>demography</a:t>
            </a:r>
            <a:endParaRPr lang="it-IT" dirty="0"/>
          </a:p>
          <a:p>
            <a:r>
              <a:rPr lang="it-IT" dirty="0"/>
              <a:t>Cultura, storia e società dei paesi musulmani</a:t>
            </a:r>
          </a:p>
          <a:p>
            <a:r>
              <a:rPr lang="it-IT" dirty="0"/>
              <a:t>Mediazione didattica per l’inclusione</a:t>
            </a:r>
            <a:endParaRPr lang="it-IT" dirty="0">
              <a:solidFill>
                <a:srgbClr val="00B050"/>
              </a:solidFill>
            </a:endParaRPr>
          </a:p>
          <a:p>
            <a:r>
              <a:rPr lang="it-IT" dirty="0"/>
              <a:t>Devianze e conflitti urbani</a:t>
            </a:r>
          </a:p>
          <a:p>
            <a:r>
              <a:rPr lang="it-IT" dirty="0"/>
              <a:t>Bioetica</a:t>
            </a:r>
          </a:p>
          <a:p>
            <a:r>
              <a:rPr lang="it-IT" dirty="0"/>
              <a:t>Diritto dell’immigrazione</a:t>
            </a:r>
          </a:p>
          <a:p>
            <a:r>
              <a:rPr lang="it-IT" dirty="0"/>
              <a:t>Salute, genere e migrazioni</a:t>
            </a:r>
          </a:p>
          <a:p>
            <a:r>
              <a:rPr lang="it-IT" dirty="0"/>
              <a:t>Stili di vita, consumi e identità</a:t>
            </a:r>
          </a:p>
          <a:p>
            <a:r>
              <a:rPr lang="it-IT" dirty="0"/>
              <a:t>Sociologia delle mobilità umane</a:t>
            </a:r>
          </a:p>
          <a:p>
            <a:r>
              <a:rPr lang="it-IT" dirty="0"/>
              <a:t>Modelli familiari e transnazionalità</a:t>
            </a:r>
          </a:p>
          <a:p>
            <a:r>
              <a:rPr lang="it-IT" dirty="0"/>
              <a:t>Contemporary </a:t>
            </a:r>
            <a:r>
              <a:rPr lang="it-IT" dirty="0" err="1"/>
              <a:t>racisms</a:t>
            </a:r>
            <a:endParaRPr lang="it-IT" dirty="0">
              <a:solidFill>
                <a:srgbClr val="C00000"/>
              </a:solidFill>
            </a:endParaRPr>
          </a:p>
          <a:p>
            <a:r>
              <a:rPr lang="it-IT" sz="2900" dirty="0" err="1"/>
              <a:t>Politics</a:t>
            </a:r>
            <a:r>
              <a:rPr lang="it-IT" sz="2900" dirty="0"/>
              <a:t> and Social </a:t>
            </a:r>
            <a:r>
              <a:rPr lang="it-IT" sz="2900" dirty="0" err="1"/>
              <a:t>Movements</a:t>
            </a:r>
            <a:r>
              <a:rPr lang="it-IT" sz="2900" dirty="0"/>
              <a:t> </a:t>
            </a: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>
              <a:solidFill>
                <a:srgbClr val="C00000"/>
              </a:solidFill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292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Regola </a:t>
            </a:r>
            <a:r>
              <a:rPr lang="it-IT" dirty="0">
                <a:solidFill>
                  <a:schemeClr val="accent1"/>
                </a:solidFill>
              </a:rPr>
              <a:t>sei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/>
              <a:t>crediti liberi dall’offerta di Ateneo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984269"/>
            <a:ext cx="10515600" cy="31926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Con questa regola sarà possibile scegliere da sei a dodici crediti liberi (dodici se si è saltata la regola numero cinque) tra tutti gli insegnamenti offerti nei corsi di studio magistrali dell’Ateneo.</a:t>
            </a:r>
          </a:p>
          <a:p>
            <a:pPr marL="0" indent="0" algn="just">
              <a:buNone/>
            </a:pPr>
            <a:r>
              <a:rPr lang="it-IT" sz="2400" dirty="0"/>
              <a:t>Il piano verrà sottoposto ad approvazione della commissione del corso di studi. Conclusa la procedura si riceverà una notifica dell’avvenuta approvazione.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021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 eventuali richieste di chiarimento: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Settore Didattica – FISPPA – </a:t>
            </a:r>
            <a:r>
              <a:rPr lang="it-IT" dirty="0">
                <a:hlinkClick r:id="rId2"/>
              </a:rPr>
              <a:t>didattica.fisppa@unipd.it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Dott.ssa Silvia Perugino – </a:t>
            </a:r>
            <a:r>
              <a:rPr lang="it-IT" dirty="0">
                <a:hlinkClick r:id="rId3"/>
              </a:rPr>
              <a:t>silvia.perugino@unipd.it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Sede: Università degli Studi di Padova, Dipartimento di Filosofia, Sociologia, Pedagogia e Psicologia Applicata, P.zza Capitaniato, 3 Padova.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898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>
            <a:extLst>
              <a:ext uri="{FF2B5EF4-FFF2-40B4-BE49-F238E27FC236}">
                <a16:creationId xmlns:a16="http://schemas.microsoft.com/office/drawing/2014/main" id="{6EC8A253-5357-79D5-1779-06FCDBCF02F0}"/>
              </a:ext>
            </a:extLst>
          </p:cNvPr>
          <p:cNvSpPr txBox="1">
            <a:spLocks/>
          </p:cNvSpPr>
          <p:nvPr/>
        </p:nvSpPr>
        <p:spPr>
          <a:xfrm>
            <a:off x="1524000" y="156189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Pluralismo Culturale, </a:t>
            </a:r>
            <a:b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it-IT" sz="5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Mutamento Sociale e Migrazioni</a:t>
            </a:r>
            <a:br>
              <a:rPr kumimoji="0" lang="it-IT" sz="6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it-IT" sz="37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Classe:</a:t>
            </a:r>
            <a:r>
              <a:rPr kumimoji="0" lang="it-IT" sz="3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 LM-88 - Sociologia e Ricerca </a:t>
            </a:r>
            <a:r>
              <a:rPr lang="it-IT" sz="3700" dirty="0">
                <a:solidFill>
                  <a:sysClr val="windowText" lastClr="000000"/>
                </a:solidFill>
              </a:rPr>
              <a:t>S</a:t>
            </a:r>
            <a:r>
              <a:rPr kumimoji="0" lang="it-IT" sz="37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ociale</a:t>
            </a:r>
            <a:r>
              <a:rPr kumimoji="0" lang="it-IT" sz="6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F900F893-450F-4BF2-B701-DC9E9B8AC5BA}"/>
              </a:ext>
            </a:extLst>
          </p:cNvPr>
          <p:cNvSpPr txBox="1">
            <a:spLocks/>
          </p:cNvSpPr>
          <p:nvPr/>
        </p:nvSpPr>
        <p:spPr>
          <a:xfrm>
            <a:off x="1524000" y="499606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Presidente: Prof.ssa Francesca Setiffi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3800" dirty="0">
                <a:solidFill>
                  <a:sysClr val="windowText" lastClr="000000"/>
                </a:solidFill>
                <a:latin typeface="+mj-lt"/>
                <a:hlinkClick r:id="rId3"/>
              </a:rPr>
              <a:t>francesca.setiffi@unipd.it</a:t>
            </a:r>
            <a:r>
              <a:rPr lang="it-IT" sz="3800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9339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66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FAF1C-990D-6C48-8ACE-70EBEC54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54" y="904802"/>
            <a:ext cx="11736000" cy="11880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Cassetta degli attrezzi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C01053-0325-1941-9F25-C4E12B0464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177781" y="2813247"/>
            <a:ext cx="5663346" cy="3859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                                                                               </a:t>
            </a:r>
            <a:endParaRPr lang="en-US" sz="2200" dirty="0"/>
          </a:p>
          <a:p>
            <a:pPr marL="0" indent="0" algn="just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  <a:p>
            <a:pPr marL="0" indent="0" algn="ctr">
              <a:buNone/>
            </a:pPr>
            <a:endParaRPr lang="en-US" sz="2200" dirty="0">
              <a:hlinkClick r:id="rId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57A73F-398A-AF99-4E59-43487E2A22EC}"/>
              </a:ext>
            </a:extLst>
          </p:cNvPr>
          <p:cNvSpPr txBox="1"/>
          <p:nvPr/>
        </p:nvSpPr>
        <p:spPr>
          <a:xfrm>
            <a:off x="770836" y="2115726"/>
            <a:ext cx="1047723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Orario lezioni</a:t>
            </a:r>
          </a:p>
          <a:p>
            <a:r>
              <a:rPr lang="it-IT" dirty="0">
                <a:hlinkClick r:id="rId3"/>
              </a:rPr>
              <a:t>https://agendastudentiunipd.easystaff.it/</a:t>
            </a:r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Moodle Scuola di Scienze Umane e del Patrimonio Culturale</a:t>
            </a:r>
          </a:p>
          <a:p>
            <a:r>
              <a:rPr lang="it-IT" dirty="0">
                <a:hlinkClick r:id="rId4"/>
              </a:rPr>
              <a:t>https://ssu.elearning.unipd.it/</a:t>
            </a:r>
            <a:endParaRPr lang="it-IT" dirty="0"/>
          </a:p>
          <a:p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Sistema bibliotecario di Ateneo</a:t>
            </a:r>
          </a:p>
          <a:p>
            <a:r>
              <a:rPr lang="it-IT" dirty="0">
                <a:hlinkClick r:id="rId5"/>
              </a:rPr>
              <a:t>https://bibliotecadigitale.cab.unipd.it/</a:t>
            </a:r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Erasmus</a:t>
            </a:r>
          </a:p>
          <a:p>
            <a:r>
              <a:rPr lang="it-IT" dirty="0">
                <a:hlinkClick r:id="rId6"/>
              </a:rPr>
              <a:t>https://www.unipd.it/</a:t>
            </a:r>
            <a:r>
              <a:rPr lang="it-IT" dirty="0" err="1">
                <a:hlinkClick r:id="rId6"/>
              </a:rPr>
              <a:t>erasmus</a:t>
            </a:r>
            <a:r>
              <a:rPr lang="it-IT" dirty="0">
                <a:hlinkClick r:id="rId6"/>
              </a:rPr>
              <a:t>-studio</a:t>
            </a:r>
            <a:r>
              <a:rPr lang="it-IT" dirty="0"/>
              <a:t>;</a:t>
            </a:r>
          </a:p>
          <a:p>
            <a:r>
              <a:rPr lang="it-IT" dirty="0">
                <a:hlinkClick r:id="rId7"/>
              </a:rPr>
              <a:t>https://www.service4mobility.com/europe/PortalServlet?identifier=PADOVA01&amp;showPartner=0&amp;showAll=0&amp;preselectTab=ver_nav_button</a:t>
            </a:r>
            <a:endParaRPr lang="it-IT" dirty="0"/>
          </a:p>
          <a:p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Uniweb</a:t>
            </a:r>
          </a:p>
          <a:p>
            <a:r>
              <a:rPr lang="it-IT" dirty="0">
                <a:hlinkClick r:id="rId8"/>
              </a:rPr>
              <a:t>https://uniweb.unipd.it/Root.do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823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FAF1C-990D-6C48-8ACE-70EBEC54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54" y="904802"/>
            <a:ext cx="11736000" cy="11880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Welcome 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57A73F-398A-AF99-4E59-43487E2A22EC}"/>
              </a:ext>
            </a:extLst>
          </p:cNvPr>
          <p:cNvSpPr txBox="1"/>
          <p:nvPr/>
        </p:nvSpPr>
        <p:spPr>
          <a:xfrm>
            <a:off x="770836" y="2092802"/>
            <a:ext cx="1047723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Docenti: Prof. Devi Sacchetto e Prof. Luca </a:t>
            </a:r>
            <a:r>
              <a:rPr lang="it-IT" dirty="0" err="1"/>
              <a:t>Trappolin</a:t>
            </a:r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it-IT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it-IT" dirty="0"/>
              <a:t>Rappresentante del Corso di Laurea, dott.ssa Daniela Lombardo </a:t>
            </a:r>
          </a:p>
          <a:p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Piano di studi, dott.ssa Silvia Perugino. </a:t>
            </a:r>
          </a:p>
          <a:p>
            <a:r>
              <a:rPr lang="it-IT" dirty="0"/>
              <a:t>Contatto: </a:t>
            </a:r>
            <a:r>
              <a:rPr lang="it-IT" dirty="0">
                <a:hlinkClick r:id="rId2"/>
              </a:rPr>
              <a:t>didattica.fisppa@unipd.it</a:t>
            </a:r>
            <a:endParaRPr lang="it-IT" dirty="0"/>
          </a:p>
          <a:p>
            <a:endParaRPr lang="it-IT" dirty="0"/>
          </a:p>
          <a:p>
            <a:pPr marL="266700" indent="-266700" algn="just">
              <a:buFont typeface="Arial" panose="020B0604020202020204" pitchFamily="34" charset="0"/>
              <a:buChar char="•"/>
            </a:pPr>
            <a:r>
              <a:rPr lang="it-IT" dirty="0"/>
              <a:t>Iniziative del Corso di Studi: Seminari di Logica delle Scienze Sociali (Prof.ssa Anne-Iris </a:t>
            </a:r>
            <a:r>
              <a:rPr lang="it-IT" dirty="0" err="1"/>
              <a:t>Romens</a:t>
            </a:r>
            <a:r>
              <a:rPr lang="it-IT" dirty="0"/>
              <a:t>, in presenza) e Academic English in Sociology (Prof. Philip Harvey Allison, online); Didattica integrativa e Seminari previsti all’interno dei corsi.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25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map, text, atlas, diagram&#10;&#10;Description automatically generated">
            <a:extLst>
              <a:ext uri="{FF2B5EF4-FFF2-40B4-BE49-F238E27FC236}">
                <a16:creationId xmlns:a16="http://schemas.microsoft.com/office/drawing/2014/main" id="{8E258BA1-13EC-3242-8826-C172D6CC9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3" y="1945117"/>
            <a:ext cx="5791792" cy="4503117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pic>
        <p:nvPicPr>
          <p:cNvPr id="3" name="Picture 2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12CD2DDD-95A9-3D14-32D8-4942DFF61D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166"/>
          <a:stretch/>
        </p:blipFill>
        <p:spPr>
          <a:xfrm>
            <a:off x="6369512" y="1945117"/>
            <a:ext cx="5455138" cy="4503118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7EDD71FC-1FCE-3BDD-1507-614015A8B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289" y="1493134"/>
            <a:ext cx="5791792" cy="127322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/>
              <a:t>Erasmus</a:t>
            </a:r>
          </a:p>
        </p:txBody>
      </p:sp>
    </p:spTree>
    <p:extLst>
      <p:ext uri="{BB962C8B-B14F-4D97-AF65-F5344CB8AC3E}">
        <p14:creationId xmlns:p14="http://schemas.microsoft.com/office/powerpoint/2010/main" val="191184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994DB63C-34C4-8BF7-589B-BC4643F55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22" y="4564405"/>
            <a:ext cx="11436350" cy="2279650"/>
          </a:xfrm>
          <a:prstGeom prst="rect">
            <a:avLst/>
          </a:prstGeom>
        </p:spPr>
      </p:pic>
      <p:pic>
        <p:nvPicPr>
          <p:cNvPr id="9" name="Picture 8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BC70F474-602E-00AE-AA64-3E2E2EA3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" y="1635366"/>
            <a:ext cx="11417300" cy="24066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1484F6-72AD-3C0F-5EDB-980BF06F91F9}"/>
              </a:ext>
            </a:extLst>
          </p:cNvPr>
          <p:cNvSpPr txBox="1"/>
          <p:nvPr/>
        </p:nvSpPr>
        <p:spPr>
          <a:xfrm>
            <a:off x="5636871" y="1130452"/>
            <a:ext cx="197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Ulisse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CDC535-CD40-B235-7312-18113E74D6D6}"/>
              </a:ext>
            </a:extLst>
          </p:cNvPr>
          <p:cNvSpPr txBox="1"/>
          <p:nvPr/>
        </p:nvSpPr>
        <p:spPr>
          <a:xfrm>
            <a:off x="4727855" y="4077797"/>
            <a:ext cx="3987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Arqus, open mobility</a:t>
            </a:r>
          </a:p>
        </p:txBody>
      </p:sp>
    </p:spTree>
    <p:extLst>
      <p:ext uri="{BB962C8B-B14F-4D97-AF65-F5344CB8AC3E}">
        <p14:creationId xmlns:p14="http://schemas.microsoft.com/office/powerpoint/2010/main" val="297839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81484F6-72AD-3C0F-5EDB-980BF06F91F9}"/>
              </a:ext>
            </a:extLst>
          </p:cNvPr>
          <p:cNvSpPr txBox="1"/>
          <p:nvPr/>
        </p:nvSpPr>
        <p:spPr>
          <a:xfrm>
            <a:off x="599022" y="1287357"/>
            <a:ext cx="109545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Erasmus+ Blended Intensive </a:t>
            </a:r>
            <a:r>
              <a:rPr lang="it-IT" sz="2800" b="1" dirty="0" err="1"/>
              <a:t>Programmes</a:t>
            </a:r>
            <a:r>
              <a:rPr lang="it-IT" sz="2800" b="1" dirty="0"/>
              <a:t> - BIP</a:t>
            </a:r>
          </a:p>
          <a:p>
            <a:endParaRPr lang="it-IT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F8BBBF-356A-3ADE-F7CB-19616743C43E}"/>
              </a:ext>
            </a:extLst>
          </p:cNvPr>
          <p:cNvSpPr txBox="1"/>
          <p:nvPr/>
        </p:nvSpPr>
        <p:spPr>
          <a:xfrm>
            <a:off x="599022" y="2072203"/>
            <a:ext cx="1128817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100" dirty="0"/>
              <a:t>I </a:t>
            </a:r>
            <a:r>
              <a:rPr lang="it-IT" sz="2100" dirty="0">
                <a:hlinkClick r:id="rId2"/>
              </a:rPr>
              <a:t>Blended Intensive </a:t>
            </a:r>
            <a:r>
              <a:rPr lang="it-IT" sz="2100" dirty="0" err="1">
                <a:hlinkClick r:id="rId2"/>
              </a:rPr>
              <a:t>Programmes</a:t>
            </a:r>
            <a:r>
              <a:rPr lang="it-IT" sz="2100" dirty="0"/>
              <a:t> (BIP) sono un nuovo schema di finanziamento del Programma Erasmus+. Consistono in attività didattiche internazionali che combinano la collaborazione virtuale ed una breve mobilità fisica, proponendo attività di tipo “challenge-</a:t>
            </a:r>
            <a:r>
              <a:rPr lang="it-IT" sz="2100" dirty="0" err="1"/>
              <a:t>based</a:t>
            </a:r>
            <a:r>
              <a:rPr lang="it-IT" sz="2100" dirty="0"/>
              <a:t>”.</a:t>
            </a:r>
          </a:p>
          <a:p>
            <a:pPr algn="just"/>
            <a:r>
              <a:rPr lang="it-IT" sz="2100" dirty="0"/>
              <a:t>I programmi intensivi misti devono assegnare almeno 3 crediti ECTS alle studentesse e agli studenti, e prevedono la partecipazione di almeno tre atenei di altrettanti paesi europei.</a:t>
            </a:r>
          </a:p>
          <a:p>
            <a:pPr algn="just"/>
            <a:r>
              <a:rPr lang="it-IT" sz="2100" dirty="0"/>
              <a:t>L’Università di Padova promuove questo tipo di mobilità con diverse università partner, in Europa e nel mondo.</a:t>
            </a:r>
            <a:endParaRPr lang="it-IT" sz="2100" i="1" dirty="0"/>
          </a:p>
          <a:p>
            <a:pPr algn="just"/>
            <a:endParaRPr lang="it-IT" sz="2100" i="1" dirty="0"/>
          </a:p>
          <a:p>
            <a:r>
              <a:rPr lang="it-IT" sz="2100" i="1" dirty="0"/>
              <a:t>Contemporary Forms of </a:t>
            </a:r>
            <a:r>
              <a:rPr lang="it-IT" sz="2100" i="1" dirty="0" err="1"/>
              <a:t>Precarization</a:t>
            </a:r>
            <a:r>
              <a:rPr lang="it-IT" sz="2100" i="1" dirty="0"/>
              <a:t> in </a:t>
            </a:r>
            <a:r>
              <a:rPr lang="it-IT" sz="2100" i="1" dirty="0" err="1"/>
              <a:t>European</a:t>
            </a:r>
            <a:r>
              <a:rPr lang="it-IT" sz="2100" i="1" dirty="0"/>
              <a:t> Societies</a:t>
            </a:r>
            <a:br>
              <a:rPr lang="it-IT" sz="2100" dirty="0"/>
            </a:br>
            <a:r>
              <a:rPr lang="it-IT" sz="2100" dirty="0"/>
              <a:t>Referente: Francesca Setiffi (FISSPA)</a:t>
            </a:r>
            <a:br>
              <a:rPr lang="it-IT" sz="2100" dirty="0"/>
            </a:br>
            <a:r>
              <a:rPr lang="it-IT" sz="2100" dirty="0"/>
              <a:t>Università ospitante: </a:t>
            </a:r>
            <a:r>
              <a:rPr lang="it-IT" sz="2100" dirty="0" err="1"/>
              <a:t>Hochschule</a:t>
            </a:r>
            <a:r>
              <a:rPr lang="it-IT" sz="2100" dirty="0"/>
              <a:t> Fulda / University of Applied Sciences Fulda (DE)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7312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7159" y="365125"/>
            <a:ext cx="11331615" cy="1325563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Piano di Studio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b="1" dirty="0"/>
              <a:t>Possibilità: </a:t>
            </a:r>
          </a:p>
          <a:p>
            <a:r>
              <a:rPr lang="it-IT" sz="2400" dirty="0"/>
              <a:t>Piano ad </a:t>
            </a:r>
            <a:r>
              <a:rPr lang="it-IT" sz="2400" b="1" dirty="0"/>
              <a:t>approvazione automatica</a:t>
            </a:r>
          </a:p>
          <a:p>
            <a:r>
              <a:rPr lang="it-IT" sz="2400" dirty="0"/>
              <a:t>Piano ad </a:t>
            </a:r>
            <a:r>
              <a:rPr lang="it-IT" sz="2400" b="1" dirty="0"/>
              <a:t>approvazione della Presidente del Corso di Laurea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Tipologia di corsi: 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obbligatori</a:t>
            </a:r>
            <a:r>
              <a:rPr lang="it-IT" sz="2400" dirty="0"/>
              <a:t> (primo e secondo anno)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a scelta selezionabili da liste </a:t>
            </a:r>
            <a:r>
              <a:rPr lang="it-IT" sz="2400" dirty="0"/>
              <a:t>(primo e secondo anno)</a:t>
            </a:r>
          </a:p>
          <a:p>
            <a:r>
              <a:rPr lang="it-IT" sz="2400" dirty="0"/>
              <a:t>Insegnamenti </a:t>
            </a:r>
            <a:r>
              <a:rPr lang="it-IT" sz="2400" b="1" dirty="0"/>
              <a:t>a libera scelta </a:t>
            </a:r>
            <a:r>
              <a:rPr lang="it-IT" sz="2400" dirty="0"/>
              <a:t>(primo e secondo anno)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/>
              <a:t>Crediti: </a:t>
            </a:r>
            <a:r>
              <a:rPr lang="it-IT" sz="2400" dirty="0"/>
              <a:t>6 CFU, 42 ore di lezione; 9 CFU, 63 ore di lezione.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5629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7159" y="365125"/>
            <a:ext cx="11331615" cy="1325563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/>
              <a:t>Regola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uno</a:t>
            </a:r>
            <a:r>
              <a:rPr lang="it-IT" sz="2800" b="1" dirty="0"/>
              <a:t>: </a:t>
            </a:r>
            <a:br>
              <a:rPr lang="it-IT" sz="2800" b="1" dirty="0"/>
            </a:br>
            <a:r>
              <a:rPr lang="it-IT" sz="2800" b="1" dirty="0"/>
              <a:t>Primo anno </a:t>
            </a:r>
            <a:r>
              <a:rPr lang="it-IT" sz="2800" dirty="0"/>
              <a:t>(</a:t>
            </a:r>
            <a:r>
              <a:rPr lang="it-IT" sz="2800" dirty="0" err="1"/>
              <a:t>a.a</a:t>
            </a:r>
            <a:r>
              <a:rPr lang="it-IT" sz="2800" dirty="0"/>
              <a:t>. 24-25): </a:t>
            </a:r>
            <a:r>
              <a:rPr lang="it-IT" sz="2800" b="1" dirty="0"/>
              <a:t>insegnamenti obbligatori: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it-IT" sz="2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quantitativi e qualitativi per la ricerca sociale (Corso Integrato, 12 CFU):</a:t>
            </a:r>
          </a:p>
          <a:p>
            <a:pPr marL="890588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qualitativi e visuali per la ricerca sociale (modulo A). 6 CFU</a:t>
            </a:r>
          </a:p>
          <a:p>
            <a:pPr marL="890588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Metodi quantitativi: ricerca, interpretazione e produzione di dati statistici (modulo B). 6 CFU </a:t>
            </a:r>
          </a:p>
          <a:p>
            <a:pPr marL="66198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Differenze, alterità e riconoscimento. 9 CFU</a:t>
            </a:r>
          </a:p>
          <a:p>
            <a:pPr marL="1730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Sistemi lavorativi e migrazioni. 9 CFU</a:t>
            </a:r>
          </a:p>
          <a:p>
            <a:pPr marL="1730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/>
          </a:p>
          <a:p>
            <a:pPr marL="173038" indent="93663" algn="just">
              <a:lnSpc>
                <a:spcPct val="100000"/>
              </a:lnSpc>
              <a:spcBef>
                <a:spcPts val="0"/>
              </a:spcBef>
            </a:pPr>
            <a:r>
              <a:rPr lang="it-IT" sz="2400" dirty="0"/>
              <a:t>Lingua inglese (idoneità). 3 CFU.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0A6F-8315-4C56-B9B1-7A5BBB3DFCCF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357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</TotalTime>
  <Words>1466</Words>
  <Application>Microsoft Office PowerPoint</Application>
  <PresentationFormat>Widescreen</PresentationFormat>
  <Paragraphs>199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Tema di Office</vt:lpstr>
      <vt:lpstr>Scuola di Scienze Umane, Sociali e del Patrimonio Culturale  A.A. 2024/2025</vt:lpstr>
      <vt:lpstr>PowerPoint Presentation</vt:lpstr>
      <vt:lpstr>Cassetta degli attrezzi</vt:lpstr>
      <vt:lpstr>Welcome day</vt:lpstr>
      <vt:lpstr>Erasmus</vt:lpstr>
      <vt:lpstr>PowerPoint Presentation</vt:lpstr>
      <vt:lpstr>PowerPoint Presentation</vt:lpstr>
      <vt:lpstr>Piano di Studio</vt:lpstr>
      <vt:lpstr>Regola uno:  Primo anno (a.a. 24-25): insegnamenti obbligatori:</vt:lpstr>
      <vt:lpstr>Secondo anno (a.a. 24-25) insegnamenti obbligatori:</vt:lpstr>
      <vt:lpstr>Regola due: sarà possibile optare tra due insegnamenti a scelta tra il primo e il secondo anno (9 CFU)</vt:lpstr>
      <vt:lpstr>Regola tre: si potrà optare tra quattro insegnamenti a scelta tra il primo e il secondo anno (6 CFU)</vt:lpstr>
      <vt:lpstr>Regola quattro: vincolo crediti liberi per il piano automatico</vt:lpstr>
      <vt:lpstr>Regola cinque: crediti liberi (piano automatico), insegnamenti non scelti in precedenza nel corso (si potrà scegliere un insegnamento da sei crediti, uno da nove crediti o due insegnamenti da sei crediti oppure saltare questa regola e scegliere da sei a dodici crediti dalla regola successiva)</vt:lpstr>
      <vt:lpstr>Regola sei: Rimanendo in uno schema di piano di studi automatico sarà possibile scegliere crediti liberi dall’offerta formativa di alcune Scuole</vt:lpstr>
      <vt:lpstr>Regola quattro: vincolo crediti liberi per il piano ad approvazione</vt:lpstr>
      <vt:lpstr>Regola cinque: crediti liberi piano ad approvazione, insegnamenti non scelti in precedenza nel corso (si potrà scegliere un insegnamento da sei crediti, oppure saltare questa regola e scegliere da sei a dodici crediti della regola successiva)</vt:lpstr>
      <vt:lpstr>Regola sei:  crediti liberi dall’offerta di Ateneo</vt:lpstr>
      <vt:lpstr>Per eventuali richieste di chiarimento: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Bocchi Giuliano</dc:creator>
  <cp:lastModifiedBy>Francesca Setiffi</cp:lastModifiedBy>
  <cp:revision>137</cp:revision>
  <dcterms:created xsi:type="dcterms:W3CDTF">2022-07-26T10:43:33Z</dcterms:created>
  <dcterms:modified xsi:type="dcterms:W3CDTF">2024-09-23T20:05:11Z</dcterms:modified>
</cp:coreProperties>
</file>