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14" r:id="rId2"/>
    <p:sldId id="432" r:id="rId3"/>
    <p:sldId id="491" r:id="rId4"/>
    <p:sldId id="492" r:id="rId5"/>
    <p:sldId id="493" r:id="rId6"/>
    <p:sldId id="459" r:id="rId7"/>
    <p:sldId id="484" r:id="rId8"/>
    <p:sldId id="460" r:id="rId9"/>
    <p:sldId id="461" r:id="rId10"/>
    <p:sldId id="463" r:id="rId11"/>
    <p:sldId id="430" r:id="rId12"/>
    <p:sldId id="433" r:id="rId13"/>
    <p:sldId id="466" r:id="rId14"/>
    <p:sldId id="456" r:id="rId15"/>
    <p:sldId id="434" r:id="rId16"/>
    <p:sldId id="398" r:id="rId17"/>
    <p:sldId id="435" r:id="rId18"/>
    <p:sldId id="399" r:id="rId19"/>
    <p:sldId id="401" r:id="rId20"/>
    <p:sldId id="402" r:id="rId21"/>
    <p:sldId id="419" r:id="rId22"/>
    <p:sldId id="421" r:id="rId23"/>
    <p:sldId id="422" r:id="rId24"/>
    <p:sldId id="423" r:id="rId25"/>
    <p:sldId id="424" r:id="rId26"/>
    <p:sldId id="420" r:id="rId27"/>
    <p:sldId id="441" r:id="rId28"/>
    <p:sldId id="439" r:id="rId29"/>
    <p:sldId id="440" r:id="rId30"/>
    <p:sldId id="403" r:id="rId31"/>
    <p:sldId id="470" r:id="rId32"/>
    <p:sldId id="467" r:id="rId33"/>
    <p:sldId id="436" r:id="rId34"/>
    <p:sldId id="444" r:id="rId35"/>
    <p:sldId id="443" r:id="rId36"/>
    <p:sldId id="485" r:id="rId37"/>
    <p:sldId id="442" r:id="rId38"/>
    <p:sldId id="438" r:id="rId39"/>
    <p:sldId id="447" r:id="rId40"/>
    <p:sldId id="486" r:id="rId41"/>
    <p:sldId id="487" r:id="rId42"/>
    <p:sldId id="488" r:id="rId43"/>
    <p:sldId id="489" r:id="rId44"/>
    <p:sldId id="490" r:id="rId45"/>
    <p:sldId id="446" r:id="rId46"/>
    <p:sldId id="449" r:id="rId47"/>
    <p:sldId id="472" r:id="rId48"/>
    <p:sldId id="473" r:id="rId49"/>
    <p:sldId id="474" r:id="rId50"/>
    <p:sldId id="475" r:id="rId51"/>
    <p:sldId id="476" r:id="rId52"/>
    <p:sldId id="477" r:id="rId53"/>
    <p:sldId id="478" r:id="rId54"/>
    <p:sldId id="479" r:id="rId55"/>
    <p:sldId id="480" r:id="rId56"/>
    <p:sldId id="481" r:id="rId57"/>
    <p:sldId id="482" r:id="rId58"/>
    <p:sldId id="483" r:id="rId5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63300"/>
    <a:srgbClr val="FF0000"/>
    <a:srgbClr val="FF9900"/>
    <a:srgbClr val="B3071B"/>
    <a:srgbClr val="006666"/>
    <a:srgbClr val="B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60"/>
    <p:restoredTop sz="95970"/>
  </p:normalViewPr>
  <p:slideViewPr>
    <p:cSldViewPr>
      <p:cViewPr varScale="1">
        <p:scale>
          <a:sx n="111" d="100"/>
          <a:sy n="111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CBD3AC85-C62C-9947-BD04-BC02280CDA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2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737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11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42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12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34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13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994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14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665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15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40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16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256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17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471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18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7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19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645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349C09-0BD3-5547-952C-BC52FB5D827C}" type="slidenum">
              <a:rPr lang="it-IT" sz="1200" b="0"/>
              <a:pPr eaLnBrk="1" hangingPunct="1"/>
              <a:t>20</a:t>
            </a:fld>
            <a:endParaRPr lang="it-IT" sz="1200" b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3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664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5F4A47-D512-AF48-828D-B5BC048B2C22}" type="slidenum">
              <a:rPr lang="it-IT" sz="1200" b="0"/>
              <a:pPr eaLnBrk="1" hangingPunct="1"/>
              <a:t>21</a:t>
            </a:fld>
            <a:endParaRPr lang="it-IT" sz="1200" b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374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5F4A47-D512-AF48-828D-B5BC048B2C22}" type="slidenum">
              <a:rPr lang="it-IT" sz="1200" b="0"/>
              <a:pPr eaLnBrk="1" hangingPunct="1"/>
              <a:t>22</a:t>
            </a:fld>
            <a:endParaRPr lang="it-IT" sz="1200" b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25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5F4A47-D512-AF48-828D-B5BC048B2C22}" type="slidenum">
              <a:rPr lang="it-IT" sz="1200" b="0"/>
              <a:pPr eaLnBrk="1" hangingPunct="1"/>
              <a:t>23</a:t>
            </a:fld>
            <a:endParaRPr lang="it-IT" sz="1200" b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994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5F4A47-D512-AF48-828D-B5BC048B2C22}" type="slidenum">
              <a:rPr lang="it-IT" sz="1200" b="0"/>
              <a:pPr eaLnBrk="1" hangingPunct="1"/>
              <a:t>24</a:t>
            </a:fld>
            <a:endParaRPr lang="it-IT" sz="1200" b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89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5F4A47-D512-AF48-828D-B5BC048B2C22}" type="slidenum">
              <a:rPr lang="it-IT" sz="1200" b="0"/>
              <a:pPr eaLnBrk="1" hangingPunct="1"/>
              <a:t>25</a:t>
            </a:fld>
            <a:endParaRPr lang="it-IT" sz="1200" b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946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4FFB05-4DF9-5F48-94BD-0A67A2EC60B9}" type="slidenum">
              <a:rPr lang="it-IT" sz="1200" b="0"/>
              <a:pPr eaLnBrk="1" hangingPunct="1"/>
              <a:t>26</a:t>
            </a:fld>
            <a:endParaRPr lang="it-IT" sz="1200" b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889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27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70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28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79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29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323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30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4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8881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31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92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32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19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33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57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34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256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35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21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36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37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37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22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38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1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39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22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40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3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5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2458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41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385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42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91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43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017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44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773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45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374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46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268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47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96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48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538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49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786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50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0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6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800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51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056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52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635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53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825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54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983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55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916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56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671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57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009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58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0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7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247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8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09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9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64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10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54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35112-7376-7647-B10E-91F3F2AF5F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65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4553-B6F2-B44C-899F-5C510BFC5C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26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B76CF-F1D2-4741-95CB-B31BD21CA4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01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D95EE-F50A-7144-911F-66A67A8798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18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FB67-DFD1-9241-9A37-E77FC0AC70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30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5314-434D-2B43-BECB-36A38A5F56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19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15859-2BD1-1B4D-828D-AEE476331C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19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6F44-AB91-6B4F-BF60-BF1ADD5800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77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81FCC-77B8-334D-A1F6-FA699EB156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66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A9014-CE1C-EA4F-A604-01FE97BE03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7DC8D-9350-C34F-AEF0-78AA8C1686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40DABCD4-C4DC-AB40-86B8-B259A31BD6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learning.unipd.it/scienzeumane/course/view.php?id=7112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la.unipd.it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rasmus.scienzeumane@unipd.it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learning.unipd.it/scienzeumane/course/view.php?id=6328" TargetMode="External"/><Relationship Id="rId4" Type="http://schemas.openxmlformats.org/officeDocument/2006/relationships/hyperlink" Target="https://elearning.unipd.it/scienzeumane/course/view.php?id=632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learning.unipd.it/scienzeumane/course/view.php?id=73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683568" y="161823"/>
            <a:ext cx="77724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it-IT" sz="6600" dirty="0">
              <a:solidFill>
                <a:schemeClr val="bg1"/>
              </a:solidFill>
            </a:endParaRPr>
          </a:p>
          <a:p>
            <a:pPr algn="ctr"/>
            <a:r>
              <a:rPr lang="it-IT" sz="6600" dirty="0">
                <a:solidFill>
                  <a:schemeClr val="bg1"/>
                </a:solidFill>
              </a:rPr>
              <a:t>Corso di laurea </a:t>
            </a:r>
          </a:p>
          <a:p>
            <a:pPr algn="ctr"/>
            <a:r>
              <a:rPr lang="it-IT" sz="6600" dirty="0">
                <a:solidFill>
                  <a:schemeClr val="bg1"/>
                </a:solidFill>
              </a:rPr>
              <a:t>in Lettere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15363" name="CasellaDiTesto 1"/>
          <p:cNvSpPr txBox="1">
            <a:spLocks noChangeArrowheads="1"/>
          </p:cNvSpPr>
          <p:nvPr/>
        </p:nvSpPr>
        <p:spPr bwMode="auto">
          <a:xfrm>
            <a:off x="1365412" y="3501008"/>
            <a:ext cx="6408712" cy="2646878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1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19/20</a:t>
            </a:r>
            <a:endParaRPr lang="it-IT" sz="16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 descr="SigilloLogoLAST_WhiteO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352306"/>
            <a:ext cx="91081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lang="it-IT" sz="7200" dirty="0" smtClean="0">
                <a:latin typeface="Arial"/>
                <a:cs typeface="Arial"/>
              </a:rPr>
              <a:t>. </a:t>
            </a:r>
          </a:p>
          <a:p>
            <a:pPr algn="ctr"/>
            <a:r>
              <a:rPr lang="it-IT" sz="6600" dirty="0">
                <a:solidFill>
                  <a:srgbClr val="C00000"/>
                </a:solidFill>
              </a:rPr>
              <a:t>Il </a:t>
            </a:r>
            <a:r>
              <a:rPr lang="it-IT" sz="6600" dirty="0" smtClean="0">
                <a:solidFill>
                  <a:srgbClr val="C00000"/>
                </a:solidFill>
              </a:rPr>
              <a:t>D</a:t>
            </a:r>
            <a:r>
              <a:rPr lang="it-IT" sz="6000" dirty="0" smtClean="0">
                <a:solidFill>
                  <a:srgbClr val="C00000"/>
                </a:solidFill>
              </a:rPr>
              <a:t>IPARTIMENTO</a:t>
            </a:r>
            <a:endParaRPr lang="it-IT" sz="6000" dirty="0">
              <a:latin typeface="Arial"/>
              <a:cs typeface="Arial"/>
            </a:endParaRPr>
          </a:p>
          <a:p>
            <a:pPr algn="ctr"/>
            <a:endParaRPr lang="it-IT" sz="4400" dirty="0" smtClean="0">
              <a:latin typeface="Arial"/>
              <a:cs typeface="Arial"/>
            </a:endParaRPr>
          </a:p>
          <a:p>
            <a:pPr algn="ctr"/>
            <a:r>
              <a:rPr lang="it-IT" sz="4400" dirty="0" smtClean="0">
                <a:latin typeface="Arial"/>
                <a:cs typeface="Arial"/>
              </a:rPr>
              <a:t>www.disll.unipd.it</a:t>
            </a:r>
            <a:endParaRPr lang="it-IT" sz="4400" dirty="0">
              <a:latin typeface="Arial"/>
              <a:cs typeface="Arial"/>
            </a:endParaRPr>
          </a:p>
          <a:p>
            <a:endParaRPr lang="it-IT" sz="4400" dirty="0">
              <a:solidFill>
                <a:srgbClr val="B3071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484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556792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C00000"/>
                </a:solidFill>
              </a:rPr>
              <a:t>2</a:t>
            </a:r>
            <a:r>
              <a:rPr lang="it-IT" sz="6000" dirty="0" smtClean="0"/>
              <a:t>.</a:t>
            </a:r>
          </a:p>
          <a:p>
            <a:pPr algn="ctr"/>
            <a:r>
              <a:rPr lang="it-IT" sz="6600" dirty="0" smtClean="0">
                <a:solidFill>
                  <a:srgbClr val="C00000"/>
                </a:solidFill>
              </a:rPr>
              <a:t>LA D</a:t>
            </a:r>
            <a:r>
              <a:rPr lang="it-IT" sz="6000" dirty="0" smtClean="0">
                <a:solidFill>
                  <a:srgbClr val="C00000"/>
                </a:solidFill>
              </a:rPr>
              <a:t>IDATTICA</a:t>
            </a:r>
            <a:endParaRPr lang="it-IT" sz="6000" dirty="0"/>
          </a:p>
          <a:p>
            <a:pPr algn="ctr"/>
            <a:endParaRPr lang="it-IT" sz="4400" dirty="0" smtClean="0"/>
          </a:p>
          <a:p>
            <a:pPr algn="ctr"/>
            <a:r>
              <a:rPr lang="it-IT" sz="4400" dirty="0" smtClean="0"/>
              <a:t>www</a:t>
            </a:r>
            <a:r>
              <a:rPr lang="it-IT" sz="4400" dirty="0"/>
              <a:t>. </a:t>
            </a:r>
            <a:r>
              <a:rPr lang="it-IT" sz="4400" dirty="0" err="1"/>
              <a:t>didattica.unipd.it</a:t>
            </a:r>
            <a:endParaRPr lang="it-IT" sz="4400" dirty="0"/>
          </a:p>
          <a:p>
            <a:pPr algn="ctr"/>
            <a:endParaRPr lang="it-IT" sz="4000" dirty="0"/>
          </a:p>
          <a:p>
            <a:pPr algn="ctr"/>
            <a:r>
              <a:rPr lang="it-IT" sz="4400" dirty="0">
                <a:solidFill>
                  <a:srgbClr val="B3071B"/>
                </a:solidFill>
              </a:rPr>
              <a:t>S</a:t>
            </a:r>
            <a:r>
              <a:rPr lang="it-IT" sz="4400" dirty="0" smtClean="0"/>
              <a:t>cuola </a:t>
            </a:r>
            <a:r>
              <a:rPr lang="it-IT" sz="4400" dirty="0"/>
              <a:t>di scienze umane ecc. &gt;</a:t>
            </a:r>
          </a:p>
          <a:p>
            <a:pPr algn="ctr"/>
            <a:r>
              <a:rPr lang="it-IT" sz="4400" dirty="0">
                <a:solidFill>
                  <a:srgbClr val="B3071B"/>
                </a:solidFill>
              </a:rPr>
              <a:t>L</a:t>
            </a:r>
            <a:r>
              <a:rPr lang="it-IT" sz="4400" dirty="0" smtClean="0"/>
              <a:t>ettere</a:t>
            </a:r>
            <a:endParaRPr lang="it-IT" sz="4400" dirty="0"/>
          </a:p>
          <a:p>
            <a:endParaRPr lang="it-IT" sz="6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2066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844824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C00000"/>
                </a:solidFill>
              </a:rPr>
              <a:t>3</a:t>
            </a:r>
            <a:r>
              <a:rPr lang="it-IT" sz="6000" dirty="0" smtClean="0"/>
              <a:t>.</a:t>
            </a:r>
          </a:p>
          <a:p>
            <a:pPr algn="ctr"/>
            <a:r>
              <a:rPr lang="it-IT" sz="6000" dirty="0" smtClean="0">
                <a:solidFill>
                  <a:srgbClr val="C00000"/>
                </a:solidFill>
              </a:rPr>
              <a:t>Il M</a:t>
            </a:r>
            <a:r>
              <a:rPr lang="it-IT" sz="5400" dirty="0" smtClean="0">
                <a:solidFill>
                  <a:srgbClr val="C00000"/>
                </a:solidFill>
              </a:rPr>
              <a:t>OODLE</a:t>
            </a:r>
            <a:endParaRPr lang="it-IT" sz="5400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4400" dirty="0"/>
              <a:t>https://elearning.unipd.it/scienzeumane</a:t>
            </a:r>
            <a:r>
              <a:rPr lang="it-IT" sz="4400" dirty="0" smtClean="0"/>
              <a:t>/</a:t>
            </a:r>
          </a:p>
          <a:p>
            <a:pPr algn="ctr">
              <a:lnSpc>
                <a:spcPct val="150000"/>
              </a:lnSpc>
            </a:pPr>
            <a:endParaRPr lang="it-IT" sz="24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0716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556792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8800" dirty="0"/>
          </a:p>
          <a:p>
            <a:r>
              <a:rPr lang="it-IT" sz="8800" dirty="0"/>
              <a:t>  Provi</a:t>
            </a:r>
            <a:r>
              <a:rPr lang="it-IT" sz="8800" dirty="0">
                <a:solidFill>
                  <a:srgbClr val="C00000"/>
                </a:solidFill>
              </a:rPr>
              <a:t>amo!</a:t>
            </a:r>
            <a:r>
              <a:rPr lang="it-IT" sz="8800" dirty="0">
                <a:latin typeface="Arial"/>
                <a:cs typeface="Arial"/>
              </a:rPr>
              <a:t> </a:t>
            </a:r>
            <a:endParaRPr lang="it-IT" sz="8800" dirty="0" smtClean="0">
              <a:latin typeface="Arial"/>
              <a:cs typeface="Arial"/>
            </a:endParaRPr>
          </a:p>
          <a:p>
            <a:pPr algn="ctr"/>
            <a:r>
              <a:rPr lang="it-IT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it-IT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oodle</a:t>
            </a:r>
            <a:r>
              <a:rPr lang="it-IT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it-IT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cienze</a:t>
            </a:r>
            <a:r>
              <a:rPr lang="it-IT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U</a:t>
            </a:r>
            <a:r>
              <a:rPr lang="it-IT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mane</a:t>
            </a:r>
            <a:r>
              <a:rPr lang="it-IT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&gt; </a:t>
            </a:r>
            <a:r>
              <a:rPr lang="it-IT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it-IT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ettere </a:t>
            </a:r>
            <a:r>
              <a:rPr lang="it-IT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&gt; ecc.</a:t>
            </a:r>
            <a:endParaRPr lang="it-IT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it-IT" sz="8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285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3" name="CasellaDiTesto 2"/>
          <p:cNvSpPr txBox="1"/>
          <p:nvPr/>
        </p:nvSpPr>
        <p:spPr>
          <a:xfrm>
            <a:off x="-42863" y="1322389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C00000"/>
                </a:solidFill>
              </a:rPr>
              <a:t>Piano </a:t>
            </a:r>
            <a:r>
              <a:rPr lang="it-IT" sz="3600" dirty="0">
                <a:solidFill>
                  <a:srgbClr val="C00000"/>
                </a:solidFill>
              </a:rPr>
              <a:t>di </a:t>
            </a:r>
            <a:r>
              <a:rPr lang="it-IT" sz="3600" dirty="0" smtClean="0">
                <a:solidFill>
                  <a:srgbClr val="C00000"/>
                </a:solidFill>
              </a:rPr>
              <a:t>studio</a:t>
            </a:r>
          </a:p>
          <a:p>
            <a:endParaRPr lang="it-IT" sz="2800" dirty="0"/>
          </a:p>
          <a:p>
            <a:r>
              <a:rPr lang="it-IT" sz="2800" dirty="0"/>
              <a:t>F</a:t>
            </a:r>
            <a:r>
              <a:rPr lang="it-IT" sz="2800" dirty="0" smtClean="0"/>
              <a:t>inestra </a:t>
            </a:r>
            <a:r>
              <a:rPr lang="it-IT" sz="2800" dirty="0"/>
              <a:t>di compilazione</a:t>
            </a:r>
            <a:r>
              <a:rPr lang="it-IT" sz="2800" dirty="0">
                <a:solidFill>
                  <a:srgbClr val="C00000"/>
                </a:solidFill>
              </a:rPr>
              <a:t>: 1 ottobre</a:t>
            </a:r>
            <a:r>
              <a:rPr lang="it-IT" sz="2800" dirty="0"/>
              <a:t> </a:t>
            </a:r>
            <a:r>
              <a:rPr lang="it-IT" sz="2800" dirty="0" smtClean="0"/>
              <a:t>19 </a:t>
            </a:r>
            <a:r>
              <a:rPr lang="it-IT" sz="2800" dirty="0"/>
              <a:t>– </a:t>
            </a:r>
            <a:r>
              <a:rPr lang="it-IT" sz="2800" dirty="0" smtClean="0">
                <a:solidFill>
                  <a:srgbClr val="C00000"/>
                </a:solidFill>
              </a:rPr>
              <a:t>31 luglio</a:t>
            </a:r>
            <a:r>
              <a:rPr lang="it-IT" sz="2800" dirty="0" smtClean="0"/>
              <a:t> 20</a:t>
            </a:r>
            <a:endParaRPr lang="it-IT" sz="2800" dirty="0"/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Va compilato sulla base dell’</a:t>
            </a:r>
            <a:r>
              <a:rPr lang="it-IT" sz="2800" dirty="0" smtClean="0">
                <a:solidFill>
                  <a:srgbClr val="C00000"/>
                </a:solidFill>
              </a:rPr>
              <a:t>Allegato 2 </a:t>
            </a:r>
            <a:r>
              <a:rPr lang="it-IT" sz="2800" dirty="0" smtClean="0"/>
              <a:t>e si può modificare quante volte si vuole. 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 smtClean="0"/>
              <a:t>In caso di difficoltà</a:t>
            </a:r>
          </a:p>
          <a:p>
            <a:pPr algn="ctr"/>
            <a:r>
              <a:rPr lang="it-IT" sz="2800" dirty="0" smtClean="0"/>
              <a:t>un </a:t>
            </a:r>
            <a:r>
              <a:rPr lang="it-IT" sz="2800" dirty="0"/>
              <a:t>incontro ufficiale su </a:t>
            </a:r>
            <a:r>
              <a:rPr lang="it-IT" sz="2800" dirty="0">
                <a:solidFill>
                  <a:srgbClr val="C00000"/>
                </a:solidFill>
              </a:rPr>
              <a:t>«Come compilare un piano di studio»</a:t>
            </a:r>
            <a:r>
              <a:rPr lang="it-IT" sz="2800" dirty="0"/>
              <a:t> è previsto nella </a:t>
            </a:r>
            <a:r>
              <a:rPr lang="it-IT" sz="2800" dirty="0" smtClean="0">
                <a:solidFill>
                  <a:srgbClr val="C00000"/>
                </a:solidFill>
              </a:rPr>
              <a:t>durante la Settimana di Miglioramento della Didattica</a:t>
            </a:r>
            <a:endParaRPr lang="it-IT" sz="6000" dirty="0"/>
          </a:p>
          <a:p>
            <a:endParaRPr lang="it-IT" sz="6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111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2780928"/>
            <a:ext cx="94921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5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</a:t>
            </a:r>
            <a:r>
              <a:rPr lang="it-IT" sz="115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o.g</a:t>
            </a:r>
            <a:r>
              <a:rPr lang="it-IT" sz="115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enerali</a:t>
            </a:r>
            <a:endParaRPr lang="it-IT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95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1907704" y="2465794"/>
            <a:ext cx="504056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40"/>
              </a:lnSpc>
            </a:pPr>
            <a:r>
              <a:rPr lang="it-IT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 </a:t>
            </a:r>
            <a:r>
              <a:rPr lang="it-IT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settembre</a:t>
            </a:r>
          </a:p>
          <a:p>
            <a:pPr>
              <a:lnSpc>
                <a:spcPts val="6440"/>
              </a:lnSpc>
            </a:pPr>
            <a:r>
              <a:rPr lang="it-IT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18 gennaio</a:t>
            </a:r>
            <a:r>
              <a:rPr lang="it-IT" sz="7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59632" y="1125538"/>
            <a:ext cx="59811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dirty="0">
                <a:solidFill>
                  <a:srgbClr val="B3071B"/>
                </a:solidFill>
              </a:rPr>
              <a:t>D</a:t>
            </a:r>
            <a:r>
              <a:rPr lang="it-IT" sz="7200" dirty="0" smtClean="0"/>
              <a:t>ue </a:t>
            </a:r>
            <a:r>
              <a:rPr lang="it-IT" sz="7200" dirty="0"/>
              <a:t>semestri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2492896"/>
            <a:ext cx="869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dirty="0"/>
              <a:t>1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4797152"/>
            <a:ext cx="869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dirty="0">
                <a:solidFill>
                  <a:srgbClr val="B3071B"/>
                </a:solidFill>
              </a:rPr>
              <a:t>2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4897179"/>
            <a:ext cx="2698175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 marzo</a:t>
            </a:r>
          </a:p>
          <a:p>
            <a:endParaRPr lang="it-IT" sz="1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it-IT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12 </a:t>
            </a:r>
            <a:r>
              <a:rPr lang="it-IT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GIUGNO</a:t>
            </a:r>
          </a:p>
        </p:txBody>
      </p:sp>
    </p:spTree>
    <p:extLst>
      <p:ext uri="{BB962C8B-B14F-4D97-AF65-F5344CB8AC3E}">
        <p14:creationId xmlns:p14="http://schemas.microsoft.com/office/powerpoint/2010/main" val="3463472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539552" y="2132856"/>
            <a:ext cx="9649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7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it-IT" sz="7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196752"/>
            <a:ext cx="9075208" cy="4814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540"/>
              </a:lnSpc>
            </a:pPr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durat</a:t>
            </a:r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e o</a:t>
            </a:r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rario </a:t>
            </a:r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dei corsi</a:t>
            </a:r>
          </a:p>
          <a:p>
            <a:endParaRPr lang="it-IT" dirty="0"/>
          </a:p>
          <a:p>
            <a:endParaRPr lang="it-IT" sz="2800" dirty="0"/>
          </a:p>
          <a:p>
            <a:r>
              <a:rPr lang="it-IT" sz="5400" dirty="0"/>
              <a:t>42 ore (8 settimane) </a:t>
            </a:r>
            <a:r>
              <a:rPr lang="it-IT" sz="5400" dirty="0">
                <a:solidFill>
                  <a:srgbClr val="B3071B"/>
                </a:solidFill>
              </a:rPr>
              <a:t>6 </a:t>
            </a:r>
            <a:r>
              <a:rPr lang="it-IT" sz="5400" dirty="0" err="1">
                <a:solidFill>
                  <a:srgbClr val="B3071B"/>
                </a:solidFill>
              </a:rPr>
              <a:t>cfu</a:t>
            </a:r>
            <a:r>
              <a:rPr lang="it-IT" sz="5400" dirty="0"/>
              <a:t> </a:t>
            </a:r>
          </a:p>
          <a:p>
            <a:endParaRPr lang="it-IT" sz="5400" dirty="0"/>
          </a:p>
          <a:p>
            <a:r>
              <a:rPr lang="it-IT" sz="5400" dirty="0"/>
              <a:t>63 ore (12 settimane) </a:t>
            </a:r>
            <a:r>
              <a:rPr lang="it-IT" sz="5400" dirty="0">
                <a:solidFill>
                  <a:srgbClr val="B3071B"/>
                </a:solidFill>
              </a:rPr>
              <a:t>9 </a:t>
            </a:r>
            <a:r>
              <a:rPr lang="it-IT" sz="5400" dirty="0" err="1">
                <a:solidFill>
                  <a:srgbClr val="B3071B"/>
                </a:solidFill>
              </a:rPr>
              <a:t>cfu</a:t>
            </a:r>
            <a:endParaRPr lang="it-IT" sz="5400" dirty="0">
              <a:solidFill>
                <a:srgbClr val="B3071B"/>
              </a:solidFill>
            </a:endParaRPr>
          </a:p>
          <a:p>
            <a:pPr algn="ctr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430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539552" y="2132856"/>
            <a:ext cx="9649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7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it-IT" sz="7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196752"/>
            <a:ext cx="8854858" cy="3300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540"/>
              </a:lnSpc>
            </a:pPr>
            <a:r>
              <a:rPr lang="it-IT" sz="7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it-IT" sz="7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rario-tipo </a:t>
            </a:r>
            <a:r>
              <a:rPr lang="it-IT" sz="7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dei corsi</a:t>
            </a:r>
          </a:p>
          <a:p>
            <a:endParaRPr lang="it-IT" dirty="0"/>
          </a:p>
          <a:p>
            <a:endParaRPr lang="it-IT" sz="2800" dirty="0"/>
          </a:p>
          <a:p>
            <a:pPr algn="ctr"/>
            <a:r>
              <a:rPr lang="it-IT" sz="2800" dirty="0">
                <a:solidFill>
                  <a:srgbClr val="B3071B"/>
                </a:solidFill>
              </a:rPr>
              <a:t>cinque ore alla settimana distribuite su 3 giorni</a:t>
            </a:r>
          </a:p>
          <a:p>
            <a:pPr algn="ctr"/>
            <a:endParaRPr lang="it-IT" sz="2800" dirty="0">
              <a:solidFill>
                <a:srgbClr val="B3071B"/>
              </a:solidFill>
            </a:endParaRPr>
          </a:p>
          <a:p>
            <a:pPr algn="ctr">
              <a:lnSpc>
                <a:spcPts val="2660"/>
              </a:lnSpc>
            </a:pPr>
            <a:endParaRPr lang="it-IT" sz="2800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5898" y="4104373"/>
            <a:ext cx="4464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it-IT" sz="4000" dirty="0" smtClean="0"/>
              <a:t>mercoledì- </a:t>
            </a:r>
            <a:r>
              <a:rPr lang="it-IT" sz="4000" dirty="0" smtClean="0">
                <a:solidFill>
                  <a:srgbClr val="B3071B"/>
                </a:solidFill>
              </a:rPr>
              <a:t>1</a:t>
            </a:r>
            <a:r>
              <a:rPr lang="it-IT" sz="4000" dirty="0" smtClean="0"/>
              <a:t> </a:t>
            </a:r>
            <a:r>
              <a:rPr lang="it-IT" sz="4000" dirty="0"/>
              <a:t>	</a:t>
            </a:r>
          </a:p>
          <a:p>
            <a:pPr>
              <a:lnSpc>
                <a:spcPts val="4800"/>
              </a:lnSpc>
            </a:pPr>
            <a:r>
              <a:rPr lang="it-IT" sz="4000" dirty="0" smtClean="0"/>
              <a:t>giovedì- </a:t>
            </a:r>
            <a:r>
              <a:rPr lang="it-IT" sz="4000" dirty="0" smtClean="0">
                <a:solidFill>
                  <a:srgbClr val="B3071B"/>
                </a:solidFill>
              </a:rPr>
              <a:t>2</a:t>
            </a:r>
            <a:r>
              <a:rPr lang="it-IT" sz="4000" dirty="0" smtClean="0"/>
              <a:t> </a:t>
            </a:r>
            <a:r>
              <a:rPr lang="it-IT" sz="4000" dirty="0"/>
              <a:t>		</a:t>
            </a:r>
          </a:p>
          <a:p>
            <a:pPr>
              <a:lnSpc>
                <a:spcPts val="4800"/>
              </a:lnSpc>
            </a:pPr>
            <a:r>
              <a:rPr lang="it-IT" sz="4000" dirty="0" smtClean="0"/>
              <a:t>venerdì- </a:t>
            </a:r>
            <a:r>
              <a:rPr lang="it-IT" sz="4000" dirty="0" smtClean="0">
                <a:solidFill>
                  <a:srgbClr val="B3071B"/>
                </a:solidFill>
              </a:rPr>
              <a:t>2</a:t>
            </a:r>
            <a:r>
              <a:rPr lang="it-IT" sz="4000" dirty="0" smtClean="0"/>
              <a:t> </a:t>
            </a:r>
            <a:endParaRPr lang="it-IT" sz="4000" dirty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4139779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it-IT" sz="4000" dirty="0" smtClean="0"/>
              <a:t>lunedì- </a:t>
            </a:r>
            <a:r>
              <a:rPr lang="it-IT" sz="4000" dirty="0" smtClean="0">
                <a:solidFill>
                  <a:srgbClr val="B3071B"/>
                </a:solidFill>
              </a:rPr>
              <a:t>2</a:t>
            </a:r>
            <a:endParaRPr lang="it-IT" sz="4000" dirty="0"/>
          </a:p>
          <a:p>
            <a:pPr>
              <a:lnSpc>
                <a:spcPts val="4800"/>
              </a:lnSpc>
            </a:pPr>
            <a:r>
              <a:rPr lang="it-IT" sz="4000" dirty="0" smtClean="0"/>
              <a:t>martedì- </a:t>
            </a:r>
            <a:r>
              <a:rPr lang="it-IT" sz="4000" dirty="0" smtClean="0">
                <a:solidFill>
                  <a:srgbClr val="B3071B"/>
                </a:solidFill>
              </a:rPr>
              <a:t>2</a:t>
            </a:r>
            <a:r>
              <a:rPr lang="it-IT" sz="4000" dirty="0" smtClean="0"/>
              <a:t> </a:t>
            </a:r>
            <a:r>
              <a:rPr lang="it-IT" sz="4000" dirty="0"/>
              <a:t>	</a:t>
            </a:r>
          </a:p>
          <a:p>
            <a:pPr>
              <a:lnSpc>
                <a:spcPts val="4800"/>
              </a:lnSpc>
            </a:pPr>
            <a:r>
              <a:rPr lang="it-IT" sz="4000" dirty="0" smtClean="0"/>
              <a:t>mercoledì- </a:t>
            </a:r>
            <a:r>
              <a:rPr lang="it-IT" sz="4000" dirty="0" smtClean="0">
                <a:solidFill>
                  <a:srgbClr val="B3071B"/>
                </a:solidFill>
              </a:rPr>
              <a:t>1</a:t>
            </a:r>
            <a:endParaRPr lang="it-IT" sz="4000" dirty="0">
              <a:solidFill>
                <a:srgbClr val="B30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03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1628800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3" name="CasellaDiTesto 2"/>
          <p:cNvSpPr txBox="1"/>
          <p:nvPr/>
        </p:nvSpPr>
        <p:spPr>
          <a:xfrm>
            <a:off x="178661" y="1143121"/>
            <a:ext cx="8532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sessioni</a:t>
            </a:r>
            <a:r>
              <a:rPr lang="it-IT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it-IT" sz="8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esami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3717032"/>
            <a:ext cx="1846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8661" y="2589671"/>
            <a:ext cx="1030965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B3071B"/>
                </a:solidFill>
              </a:rPr>
              <a:t>1 invernale–febbraio </a:t>
            </a:r>
          </a:p>
          <a:p>
            <a:r>
              <a:rPr lang="it-IT" sz="2800" dirty="0" smtClean="0"/>
              <a:t>20 </a:t>
            </a:r>
            <a:r>
              <a:rPr lang="it-IT" sz="2800" dirty="0"/>
              <a:t>gennaio – </a:t>
            </a:r>
            <a:r>
              <a:rPr lang="it-IT" sz="2800" dirty="0" smtClean="0"/>
              <a:t>29 </a:t>
            </a:r>
            <a:r>
              <a:rPr lang="it-IT" sz="2800" dirty="0"/>
              <a:t>febbraio </a:t>
            </a:r>
            <a:r>
              <a:rPr lang="it-IT" sz="2800" dirty="0" smtClean="0"/>
              <a:t>2020 </a:t>
            </a:r>
            <a:endParaRPr lang="it-IT" sz="2800" dirty="0"/>
          </a:p>
          <a:p>
            <a:endParaRPr lang="it-IT" sz="3600" dirty="0">
              <a:solidFill>
                <a:srgbClr val="B3071B"/>
              </a:solidFill>
            </a:endParaRPr>
          </a:p>
          <a:p>
            <a:r>
              <a:rPr lang="it-IT" sz="3600" dirty="0">
                <a:solidFill>
                  <a:srgbClr val="B3071B"/>
                </a:solidFill>
              </a:rPr>
              <a:t>2 estiva-giugno e luglio</a:t>
            </a:r>
          </a:p>
          <a:p>
            <a:r>
              <a:rPr lang="it-IT" sz="2800" dirty="0" smtClean="0"/>
              <a:t>15 giugno </a:t>
            </a:r>
            <a:r>
              <a:rPr lang="it-IT" sz="2800" dirty="0"/>
              <a:t>– </a:t>
            </a:r>
            <a:r>
              <a:rPr lang="it-IT" sz="2800" dirty="0" smtClean="0"/>
              <a:t>18 </a:t>
            </a:r>
            <a:r>
              <a:rPr lang="it-IT" sz="2800" dirty="0"/>
              <a:t>luglio </a:t>
            </a:r>
            <a:r>
              <a:rPr lang="it-IT" sz="2800" dirty="0" smtClean="0"/>
              <a:t>2020</a:t>
            </a:r>
            <a:endParaRPr lang="it-IT" sz="2800" dirty="0"/>
          </a:p>
          <a:p>
            <a:endParaRPr lang="it-IT" sz="3600" dirty="0">
              <a:solidFill>
                <a:srgbClr val="B3071B"/>
              </a:solidFill>
            </a:endParaRPr>
          </a:p>
          <a:p>
            <a:r>
              <a:rPr lang="it-IT" sz="3600" dirty="0">
                <a:solidFill>
                  <a:srgbClr val="B3071B"/>
                </a:solidFill>
              </a:rPr>
              <a:t>3 autunnale–agosto e settembre</a:t>
            </a:r>
          </a:p>
          <a:p>
            <a:r>
              <a:rPr lang="it-IT" sz="2800" dirty="0" smtClean="0"/>
              <a:t>17 </a:t>
            </a:r>
            <a:r>
              <a:rPr lang="it-IT" sz="2800" dirty="0"/>
              <a:t>agosto – </a:t>
            </a:r>
            <a:r>
              <a:rPr lang="it-IT" sz="2800" dirty="0" smtClean="0"/>
              <a:t>19 </a:t>
            </a:r>
            <a:r>
              <a:rPr lang="it-IT" sz="2800" dirty="0"/>
              <a:t>settembre </a:t>
            </a:r>
            <a:r>
              <a:rPr lang="it-IT" sz="2800" dirty="0" smtClean="0"/>
              <a:t>2020</a:t>
            </a:r>
            <a:endParaRPr lang="it-IT" sz="2800" dirty="0"/>
          </a:p>
          <a:p>
            <a:endParaRPr lang="it-IT" sz="4400" dirty="0">
              <a:solidFill>
                <a:srgbClr val="B3071B"/>
              </a:solidFill>
            </a:endParaRPr>
          </a:p>
          <a:p>
            <a:endParaRPr lang="it-IT" sz="4400" dirty="0"/>
          </a:p>
          <a:p>
            <a:pPr marL="742950" indent="-742950">
              <a:buAutoNum type="arabicPeriod"/>
            </a:pPr>
            <a:endParaRPr lang="it-IT" sz="4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7701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Corso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56728" y="2204864"/>
            <a:ext cx="734481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rgbClr val="C00000"/>
                </a:solidFill>
                <a:latin typeface="Arial"/>
                <a:cs typeface="Arial"/>
              </a:rPr>
              <a:t>Di</a:t>
            </a:r>
            <a:r>
              <a:rPr lang="it-IT" sz="7200" dirty="0">
                <a:latin typeface="Arial"/>
                <a:cs typeface="Arial"/>
              </a:rPr>
              <a:t>partimento di </a:t>
            </a:r>
            <a:r>
              <a:rPr lang="it-IT" sz="72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it-IT" sz="7200" dirty="0">
                <a:latin typeface="Arial"/>
                <a:cs typeface="Arial"/>
              </a:rPr>
              <a:t>tudi </a:t>
            </a:r>
            <a:r>
              <a:rPr lang="it-IT" sz="72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lang="it-IT" sz="7200" dirty="0" smtClean="0">
                <a:latin typeface="Arial"/>
                <a:cs typeface="Arial"/>
              </a:rPr>
              <a:t>inguistici </a:t>
            </a:r>
            <a:r>
              <a:rPr lang="it-IT" sz="7200" dirty="0">
                <a:latin typeface="Arial"/>
                <a:cs typeface="Arial"/>
              </a:rPr>
              <a:t>e </a:t>
            </a:r>
            <a:r>
              <a:rPr lang="it-IT" sz="72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lang="it-IT" sz="7200" dirty="0" smtClean="0">
                <a:latin typeface="Arial"/>
                <a:cs typeface="Arial"/>
              </a:rPr>
              <a:t>etterari </a:t>
            </a:r>
            <a:endParaRPr lang="it-IT" sz="7200" dirty="0">
              <a:latin typeface="Arial"/>
              <a:cs typeface="Arial"/>
            </a:endParaRPr>
          </a:p>
          <a:p>
            <a:pPr algn="ctr"/>
            <a:endParaRPr lang="it-IT" sz="4400" dirty="0">
              <a:latin typeface="Arial"/>
              <a:cs typeface="Arial"/>
            </a:endParaRPr>
          </a:p>
          <a:p>
            <a:endParaRPr lang="it-IT" sz="3600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627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8435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18439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" name="CasellaDiTesto 1"/>
          <p:cNvSpPr txBox="1"/>
          <p:nvPr/>
        </p:nvSpPr>
        <p:spPr>
          <a:xfrm>
            <a:off x="107504" y="17766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/>
              <a:t>percors</a:t>
            </a:r>
            <a:r>
              <a:rPr lang="it-IT" sz="8000" dirty="0" smtClean="0">
                <a:solidFill>
                  <a:srgbClr val="B3071B"/>
                </a:solidFill>
              </a:rPr>
              <a:t>o </a:t>
            </a:r>
            <a:r>
              <a:rPr lang="it-IT" sz="8000" dirty="0">
                <a:solidFill>
                  <a:srgbClr val="B3071B"/>
                </a:solidFill>
              </a:rPr>
              <a:t>di</a:t>
            </a:r>
            <a:r>
              <a:rPr lang="it-IT" sz="8000" dirty="0"/>
              <a:t> laurea</a:t>
            </a:r>
            <a:endParaRPr lang="it-IT" sz="8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421188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…dal </a:t>
            </a:r>
            <a:r>
              <a:rPr lang="it-IT" sz="3200" dirty="0" smtClean="0">
                <a:solidFill>
                  <a:srgbClr val="C00000"/>
                </a:solidFill>
              </a:rPr>
              <a:t>P</a:t>
            </a:r>
            <a:r>
              <a:rPr lang="it-IT" sz="3200" dirty="0" smtClean="0"/>
              <a:t>iano delle </a:t>
            </a:r>
            <a:r>
              <a:rPr lang="it-IT" sz="3200" dirty="0" smtClean="0">
                <a:solidFill>
                  <a:srgbClr val="C00000"/>
                </a:solidFill>
              </a:rPr>
              <a:t>A</a:t>
            </a:r>
            <a:r>
              <a:rPr lang="it-IT" sz="3200" dirty="0" smtClean="0"/>
              <a:t>ttività </a:t>
            </a:r>
            <a:r>
              <a:rPr lang="it-IT" sz="3200" dirty="0" smtClean="0">
                <a:solidFill>
                  <a:srgbClr val="C00000"/>
                </a:solidFill>
              </a:rPr>
              <a:t>D</a:t>
            </a:r>
            <a:r>
              <a:rPr lang="it-IT" sz="3200" dirty="0" smtClean="0"/>
              <a:t>idattiche </a:t>
            </a:r>
          </a:p>
          <a:p>
            <a:pPr algn="ctr"/>
            <a:r>
              <a:rPr lang="it-IT" sz="3200" dirty="0" smtClean="0"/>
              <a:t>(</a:t>
            </a:r>
            <a:r>
              <a:rPr lang="it-IT" sz="3200" dirty="0" smtClean="0">
                <a:solidFill>
                  <a:srgbClr val="C00000"/>
                </a:solidFill>
              </a:rPr>
              <a:t>Allegato 2</a:t>
            </a:r>
            <a:r>
              <a:rPr lang="it-IT" sz="3200" dirty="0" smtClean="0"/>
              <a:t>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941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096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79388" y="1484313"/>
            <a:ext cx="7200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3200"/>
          </a:p>
          <a:p>
            <a:endParaRPr lang="en-US" b="0"/>
          </a:p>
        </p:txBody>
      </p:sp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0" y="1484784"/>
            <a:ext cx="86407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8000" dirty="0">
                <a:solidFill>
                  <a:srgbClr val="B00000"/>
                </a:solidFill>
              </a:rPr>
              <a:t>materie di base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3212976"/>
            <a:ext cx="784887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esami </a:t>
            </a:r>
          </a:p>
          <a:p>
            <a:pPr algn="ctr">
              <a:defRPr/>
            </a:pP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54</a:t>
            </a: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96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cfu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4009150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4096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79388" y="1484313"/>
            <a:ext cx="7200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3200"/>
          </a:p>
          <a:p>
            <a:endParaRPr lang="en-US" b="0"/>
          </a:p>
        </p:txBody>
      </p:sp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0" y="1628775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6600" dirty="0">
                <a:solidFill>
                  <a:srgbClr val="B00000"/>
                </a:solidFill>
              </a:rPr>
              <a:t>materie caratterizzanti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3212976"/>
            <a:ext cx="784887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9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 </a:t>
            </a: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esami</a:t>
            </a:r>
            <a:r>
              <a:rPr lang="it-IT" sz="9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r>
              <a:rPr lang="it-IT" sz="9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69</a:t>
            </a: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96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cfu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439867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096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79388" y="1484313"/>
            <a:ext cx="7200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3200"/>
          </a:p>
          <a:p>
            <a:endParaRPr lang="en-US" b="0"/>
          </a:p>
        </p:txBody>
      </p:sp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0" y="1412776"/>
            <a:ext cx="8964291" cy="168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it-IT" sz="6000" dirty="0">
                <a:solidFill>
                  <a:srgbClr val="B00000"/>
                </a:solidFill>
              </a:rPr>
              <a:t>materie </a:t>
            </a:r>
          </a:p>
          <a:p>
            <a:pPr eaLnBrk="1" hangingPunct="1">
              <a:lnSpc>
                <a:spcPts val="6000"/>
              </a:lnSpc>
            </a:pPr>
            <a:r>
              <a:rPr lang="it-IT" sz="6000" dirty="0">
                <a:solidFill>
                  <a:srgbClr val="B00000"/>
                </a:solidFill>
              </a:rPr>
              <a:t>affini e integrative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3356992"/>
            <a:ext cx="784887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9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esami</a:t>
            </a:r>
          </a:p>
          <a:p>
            <a:pPr algn="ctr">
              <a:defRPr/>
            </a:pP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18</a:t>
            </a: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96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cfu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25806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Corso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096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79388" y="1484313"/>
            <a:ext cx="7200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3200"/>
          </a:p>
          <a:p>
            <a:endParaRPr lang="en-US" b="0"/>
          </a:p>
        </p:txBody>
      </p:sp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323528" y="1412776"/>
            <a:ext cx="8640763" cy="165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it-IT" sz="6000" dirty="0">
                <a:solidFill>
                  <a:srgbClr val="B00000"/>
                </a:solidFill>
              </a:rPr>
              <a:t>a scelta </a:t>
            </a:r>
          </a:p>
          <a:p>
            <a:pPr eaLnBrk="1" hangingPunct="1">
              <a:lnSpc>
                <a:spcPts val="6000"/>
              </a:lnSpc>
            </a:pPr>
            <a:r>
              <a:rPr lang="it-IT" sz="6000" dirty="0">
                <a:solidFill>
                  <a:srgbClr val="B00000"/>
                </a:solidFill>
              </a:rPr>
              <a:t>dello studente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3212976"/>
            <a:ext cx="784887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o 3 esami</a:t>
            </a:r>
          </a:p>
          <a:p>
            <a:pPr algn="ctr">
              <a:defRPr/>
            </a:pP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18</a:t>
            </a: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96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cfu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748135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096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79388" y="1484313"/>
            <a:ext cx="7200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3200"/>
          </a:p>
          <a:p>
            <a:endParaRPr lang="en-US" b="0"/>
          </a:p>
        </p:txBody>
      </p:sp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323528" y="1412776"/>
            <a:ext cx="8640763" cy="8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it-IT" sz="6000" dirty="0">
                <a:solidFill>
                  <a:srgbClr val="B00000"/>
                </a:solidFill>
              </a:rPr>
              <a:t>altre attività </a:t>
            </a:r>
            <a:r>
              <a:rPr lang="it-IT" sz="4800" dirty="0"/>
              <a:t>(senza voto)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2564904"/>
            <a:ext cx="8748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5400" dirty="0">
                <a:solidFill>
                  <a:srgbClr val="B3071B"/>
                </a:solidFill>
              </a:rPr>
              <a:t>3</a:t>
            </a:r>
            <a:r>
              <a:rPr lang="it-IT" sz="4800" dirty="0"/>
              <a:t>cfu 	</a:t>
            </a:r>
            <a:r>
              <a:rPr lang="it-IT" sz="3600" dirty="0"/>
              <a:t>conoscenza dell’</a:t>
            </a:r>
            <a:r>
              <a:rPr lang="it-IT" sz="3600" dirty="0" err="1"/>
              <a:t>ital</a:t>
            </a:r>
            <a:r>
              <a:rPr lang="it-IT" sz="3600" dirty="0"/>
              <a:t>. scritto</a:t>
            </a:r>
            <a:r>
              <a:rPr lang="it-IT" sz="4800" dirty="0"/>
              <a:t> </a:t>
            </a:r>
          </a:p>
          <a:p>
            <a:pPr>
              <a:defRPr/>
            </a:pPr>
            <a:r>
              <a:rPr lang="it-IT" sz="5400" dirty="0">
                <a:solidFill>
                  <a:srgbClr val="B3071B"/>
                </a:solidFill>
              </a:rPr>
              <a:t>3</a:t>
            </a:r>
            <a:r>
              <a:rPr lang="it-IT" sz="4800" dirty="0"/>
              <a:t>cfu 	</a:t>
            </a:r>
            <a:r>
              <a:rPr lang="it-IT" sz="3600" dirty="0"/>
              <a:t>abilità informatiche </a:t>
            </a:r>
            <a:r>
              <a:rPr lang="it-IT" sz="3600" dirty="0" smtClean="0"/>
              <a:t>(</a:t>
            </a:r>
            <a:r>
              <a:rPr lang="it-IT" sz="3600" dirty="0" smtClean="0"/>
              <a:t>ACK</a:t>
            </a:r>
            <a:r>
              <a:rPr lang="it-IT" sz="3600" dirty="0" smtClean="0"/>
              <a:t>)</a:t>
            </a:r>
            <a:endParaRPr lang="it-IT" sz="4800" dirty="0"/>
          </a:p>
          <a:p>
            <a:pPr>
              <a:defRPr/>
            </a:pPr>
            <a:r>
              <a:rPr lang="it-IT" sz="5400" dirty="0">
                <a:solidFill>
                  <a:srgbClr val="B3071B"/>
                </a:solidFill>
              </a:rPr>
              <a:t>3</a:t>
            </a:r>
            <a:r>
              <a:rPr lang="it-IT" sz="4800" dirty="0"/>
              <a:t>cfu 	</a:t>
            </a:r>
            <a:r>
              <a:rPr lang="it-IT" sz="3600" dirty="0" err="1"/>
              <a:t>stages</a:t>
            </a:r>
            <a:r>
              <a:rPr lang="it-IT" sz="3600" dirty="0"/>
              <a:t>, </a:t>
            </a:r>
            <a:r>
              <a:rPr lang="it-IT" sz="3600" dirty="0" smtClean="0"/>
              <a:t>tirocini </a:t>
            </a:r>
            <a:r>
              <a:rPr lang="it-IT" sz="3600" dirty="0"/>
              <a:t>ecc.</a:t>
            </a:r>
            <a:endParaRPr lang="it-IT" sz="4800" dirty="0"/>
          </a:p>
          <a:p>
            <a:pPr>
              <a:defRPr/>
            </a:pPr>
            <a:r>
              <a:rPr lang="it-IT" sz="5400" dirty="0">
                <a:solidFill>
                  <a:srgbClr val="B3071B"/>
                </a:solidFill>
              </a:rPr>
              <a:t>3</a:t>
            </a:r>
            <a:r>
              <a:rPr lang="it-IT" sz="4800" dirty="0"/>
              <a:t>cfu 	</a:t>
            </a:r>
            <a:r>
              <a:rPr lang="it-IT" sz="3600" dirty="0"/>
              <a:t>lingua straniera</a:t>
            </a:r>
            <a:r>
              <a:rPr lang="it-IT" sz="4800" dirty="0"/>
              <a:t> </a:t>
            </a:r>
            <a:r>
              <a:rPr lang="it-IT" sz="3600" dirty="0" smtClean="0"/>
              <a:t>B1 (</a:t>
            </a:r>
            <a:r>
              <a:rPr lang="it-IT" sz="3600" dirty="0"/>
              <a:t>TAL)</a:t>
            </a:r>
          </a:p>
          <a:p>
            <a:pPr>
              <a:defRPr/>
            </a:pPr>
            <a:r>
              <a:rPr lang="it-IT" sz="5400" dirty="0">
                <a:solidFill>
                  <a:srgbClr val="B3071B"/>
                </a:solidFill>
              </a:rPr>
              <a:t>9</a:t>
            </a:r>
            <a:r>
              <a:rPr lang="it-IT" sz="4800" dirty="0"/>
              <a:t>cfu</a:t>
            </a:r>
            <a:r>
              <a:rPr lang="it-IT" sz="3600" dirty="0"/>
              <a:t> 	elaborato finale (tesina)</a:t>
            </a:r>
          </a:p>
        </p:txBody>
      </p:sp>
    </p:spTree>
    <p:extLst>
      <p:ext uri="{BB962C8B-B14F-4D97-AF65-F5344CB8AC3E}">
        <p14:creationId xmlns:p14="http://schemas.microsoft.com/office/powerpoint/2010/main" val="18390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47106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179388" y="1484313"/>
            <a:ext cx="7200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3200"/>
          </a:p>
          <a:p>
            <a:endParaRPr lang="en-US" b="0"/>
          </a:p>
        </p:txBody>
      </p:sp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4107888" y="188640"/>
            <a:ext cx="491679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32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1400" b="0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12713" y="1844824"/>
            <a:ext cx="7632848" cy="40010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it-IT" sz="6600" dirty="0">
                <a:latin typeface="Arial"/>
                <a:cs typeface="Arial"/>
              </a:rPr>
              <a:t>per un totale di </a:t>
            </a:r>
          </a:p>
          <a:p>
            <a:pPr algn="ctr" eaLnBrk="1" hangingPunct="1"/>
            <a:r>
              <a:rPr lang="it-IT" sz="8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180</a:t>
            </a:r>
            <a:r>
              <a:rPr lang="it-IT" sz="8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it-IT" sz="8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cfu</a:t>
            </a:r>
            <a:r>
              <a:rPr lang="it-IT" sz="8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</a:p>
          <a:p>
            <a:pPr eaLnBrk="1" hangingPunct="1"/>
            <a:endParaRPr lang="it-IT" sz="5400" dirty="0">
              <a:solidFill>
                <a:srgbClr val="B3071B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it-IT" sz="5400" dirty="0">
                <a:solidFill>
                  <a:srgbClr val="B3071B"/>
                </a:solidFill>
                <a:latin typeface="Arial"/>
                <a:cs typeface="Arial"/>
              </a:rPr>
              <a:t>(meno di 20 esami)</a:t>
            </a:r>
          </a:p>
        </p:txBody>
      </p:sp>
    </p:spTree>
    <p:extLst>
      <p:ext uri="{BB962C8B-B14F-4D97-AF65-F5344CB8AC3E}">
        <p14:creationId xmlns:p14="http://schemas.microsoft.com/office/powerpoint/2010/main" val="2659509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10938" y="223838"/>
            <a:ext cx="4404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988840"/>
            <a:ext cx="44759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60"/>
              </a:lnSpc>
            </a:pPr>
            <a:r>
              <a:rPr lang="it-IT" sz="11500" dirty="0">
                <a:solidFill>
                  <a:srgbClr val="B3071B"/>
                </a:solidFill>
              </a:rPr>
              <a:t>p</a:t>
            </a:r>
            <a:r>
              <a:rPr lang="it-IT" sz="11500" dirty="0"/>
              <a:t>rimo anno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92080" y="1628800"/>
            <a:ext cx="2153129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320"/>
              </a:lnSpc>
              <a:defRPr/>
            </a:pPr>
            <a:r>
              <a:rPr lang="it-IT" sz="13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</a:t>
            </a:r>
            <a:endParaRPr lang="it-IT" sz="13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9320"/>
              </a:lnSpc>
              <a:defRPr/>
            </a:pPr>
            <a:r>
              <a:rPr lang="it-IT" sz="13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it-IT" sz="13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B3071B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4642009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</a:t>
            </a:r>
            <a:r>
              <a:rPr lang="it-IT" sz="13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corsi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34756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11113" y="2961918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«istituzioni di linguistica» </a:t>
            </a:r>
            <a:r>
              <a:rPr lang="it-IT" sz="2800" dirty="0">
                <a:solidFill>
                  <a:srgbClr val="B3071B"/>
                </a:solidFill>
              </a:rPr>
              <a:t>C</a:t>
            </a:r>
            <a:r>
              <a:rPr lang="it-IT" sz="2800" dirty="0" smtClean="0">
                <a:solidFill>
                  <a:srgbClr val="B3071B"/>
                </a:solidFill>
              </a:rPr>
              <a:t>ecilia </a:t>
            </a:r>
            <a:r>
              <a:rPr lang="it-IT" sz="2800" dirty="0">
                <a:solidFill>
                  <a:srgbClr val="B3071B"/>
                </a:solidFill>
              </a:rPr>
              <a:t>P</a:t>
            </a:r>
            <a:r>
              <a:rPr lang="it-IT" sz="2800" dirty="0" smtClean="0">
                <a:solidFill>
                  <a:srgbClr val="B3071B"/>
                </a:solidFill>
              </a:rPr>
              <a:t>oletto</a:t>
            </a:r>
            <a:r>
              <a:rPr lang="it-IT" sz="2800" dirty="0" smtClean="0"/>
              <a:t> </a:t>
            </a:r>
            <a:r>
              <a:rPr lang="it-IT" sz="2800" dirty="0"/>
              <a:t>1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«letteratura </a:t>
            </a:r>
            <a:r>
              <a:rPr lang="it-IT" sz="2800" dirty="0" smtClean="0"/>
              <a:t>latina» </a:t>
            </a:r>
            <a:r>
              <a:rPr lang="it-IT" sz="2800" dirty="0" err="1" smtClean="0">
                <a:solidFill>
                  <a:srgbClr val="B3071B"/>
                </a:solidFill>
              </a:rPr>
              <a:t>Beltramini</a:t>
            </a:r>
            <a:r>
              <a:rPr lang="it-IT" sz="2800" dirty="0" smtClean="0">
                <a:solidFill>
                  <a:srgbClr val="B3071B"/>
                </a:solidFill>
              </a:rPr>
              <a:t> - </a:t>
            </a:r>
            <a:r>
              <a:rPr lang="it-IT" sz="2800" dirty="0" err="1" smtClean="0">
                <a:solidFill>
                  <a:srgbClr val="B3071B"/>
                </a:solidFill>
              </a:rPr>
              <a:t>Ricchieri</a:t>
            </a:r>
            <a:r>
              <a:rPr lang="it-IT" sz="2800" dirty="0" smtClean="0">
                <a:solidFill>
                  <a:srgbClr val="B3071B"/>
                </a:solidFill>
              </a:rPr>
              <a:t> </a:t>
            </a:r>
            <a:r>
              <a:rPr lang="it-IT" sz="2800" dirty="0" smtClean="0"/>
              <a:t> </a:t>
            </a:r>
            <a:r>
              <a:rPr lang="it-IT" sz="2800" dirty="0"/>
              <a:t>1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«filologia romanza» </a:t>
            </a:r>
            <a:r>
              <a:rPr lang="it-IT" sz="2800" dirty="0" smtClean="0">
                <a:solidFill>
                  <a:srgbClr val="B3071B"/>
                </a:solidFill>
              </a:rPr>
              <a:t>Alvaro Barbieri</a:t>
            </a:r>
            <a:r>
              <a:rPr lang="it-IT" sz="2800" dirty="0" smtClean="0"/>
              <a:t> 1 </a:t>
            </a:r>
            <a:r>
              <a:rPr lang="it-IT" sz="2800" dirty="0"/>
              <a:t>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 smtClean="0"/>
              <a:t>«</a:t>
            </a:r>
            <a:r>
              <a:rPr lang="it-IT" sz="2800" dirty="0"/>
              <a:t>geografia» </a:t>
            </a:r>
            <a:r>
              <a:rPr lang="it-IT" sz="2800" dirty="0">
                <a:solidFill>
                  <a:srgbClr val="B3071B"/>
                </a:solidFill>
              </a:rPr>
              <a:t>M</a:t>
            </a:r>
            <a:r>
              <a:rPr lang="it-IT" sz="2800" dirty="0" smtClean="0">
                <a:solidFill>
                  <a:srgbClr val="B3071B"/>
                </a:solidFill>
              </a:rPr>
              <a:t>auro </a:t>
            </a:r>
            <a:r>
              <a:rPr lang="it-IT" sz="2800" dirty="0" err="1">
                <a:solidFill>
                  <a:srgbClr val="B3071B"/>
                </a:solidFill>
              </a:rPr>
              <a:t>V</a:t>
            </a:r>
            <a:r>
              <a:rPr lang="it-IT" sz="2800" dirty="0" err="1" smtClean="0">
                <a:solidFill>
                  <a:srgbClr val="B3071B"/>
                </a:solidFill>
              </a:rPr>
              <a:t>arotto</a:t>
            </a:r>
            <a:r>
              <a:rPr lang="it-IT" sz="2800" dirty="0" smtClean="0"/>
              <a:t> </a:t>
            </a:r>
            <a:r>
              <a:rPr lang="it-IT" sz="2800" dirty="0"/>
              <a:t>2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«letteratura italiana»</a:t>
            </a:r>
            <a:r>
              <a:rPr lang="it-IT" sz="2800" dirty="0">
                <a:solidFill>
                  <a:srgbClr val="B3071B"/>
                </a:solidFill>
              </a:rPr>
              <a:t> </a:t>
            </a:r>
            <a:r>
              <a:rPr lang="it-IT" sz="2800" dirty="0" smtClean="0">
                <a:solidFill>
                  <a:srgbClr val="B3071B"/>
                </a:solidFill>
              </a:rPr>
              <a:t>Franco </a:t>
            </a:r>
            <a:r>
              <a:rPr lang="it-IT" sz="2800" dirty="0">
                <a:solidFill>
                  <a:srgbClr val="B3071B"/>
                </a:solidFill>
              </a:rPr>
              <a:t>T</a:t>
            </a:r>
            <a:r>
              <a:rPr lang="it-IT" sz="2800" dirty="0" smtClean="0">
                <a:solidFill>
                  <a:srgbClr val="B3071B"/>
                </a:solidFill>
              </a:rPr>
              <a:t>omasi</a:t>
            </a:r>
            <a:r>
              <a:rPr lang="it-IT" sz="2800" dirty="0" smtClean="0"/>
              <a:t> </a:t>
            </a:r>
            <a:r>
              <a:rPr lang="it-IT" sz="2800" dirty="0"/>
              <a:t>2 semestre </a:t>
            </a:r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 dirty="0"/>
          </a:p>
          <a:p>
            <a:pPr>
              <a:buClr>
                <a:srgbClr val="CC0000"/>
              </a:buClr>
            </a:pPr>
            <a:endParaRPr lang="it-IT" sz="2400" b="0" dirty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 dirty="0"/>
          </a:p>
          <a:p>
            <a:pPr>
              <a:buClr>
                <a:srgbClr val="CC0000"/>
              </a:buClr>
            </a:pPr>
            <a:r>
              <a:rPr lang="it-IT" sz="2400" b="0" dirty="0"/>
              <a:t> </a:t>
            </a:r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0" y="134076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lette</a:t>
            </a:r>
            <a:r>
              <a:rPr lang="it-IT" sz="6600" dirty="0">
                <a:latin typeface="Arial"/>
                <a:cs typeface="Arial"/>
              </a:rPr>
              <a:t>re</a:t>
            </a:r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 mod</a:t>
            </a:r>
            <a:r>
              <a:rPr lang="it-IT" sz="6600" dirty="0">
                <a:latin typeface="Arial"/>
                <a:cs typeface="Arial"/>
              </a:rPr>
              <a:t>erne</a:t>
            </a:r>
            <a:endParaRPr lang="it-IT" sz="6600" dirty="0">
              <a:solidFill>
                <a:srgbClr val="B3071B"/>
              </a:solidFill>
              <a:latin typeface="Arial"/>
              <a:cs typeface="Arial"/>
            </a:endParaRPr>
          </a:p>
          <a:p>
            <a:r>
              <a:rPr lang="it-IT" sz="2400" dirty="0">
                <a:solidFill>
                  <a:srgbClr val="C00000"/>
                </a:solidFill>
              </a:rPr>
              <a:t>m</a:t>
            </a:r>
            <a:r>
              <a:rPr lang="it-IT" sz="2400" dirty="0" smtClean="0">
                <a:solidFill>
                  <a:srgbClr val="C00000"/>
                </a:solidFill>
              </a:rPr>
              <a:t>aterie di base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41531" y="2725763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1</a:t>
            </a:r>
            <a:r>
              <a:rPr lang="it-IT" sz="2800" dirty="0" smtClean="0"/>
              <a:t> esame a scelta tra: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endParaRPr lang="it-IT" sz="2800" dirty="0"/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«storia medievale» </a:t>
            </a:r>
            <a:r>
              <a:rPr lang="it-IT" sz="2800" dirty="0">
                <a:solidFill>
                  <a:srgbClr val="C00000"/>
                </a:solidFill>
              </a:rPr>
              <a:t>I</a:t>
            </a:r>
            <a:r>
              <a:rPr lang="it-IT" sz="2800" dirty="0" smtClean="0">
                <a:solidFill>
                  <a:srgbClr val="C00000"/>
                </a:solidFill>
              </a:rPr>
              <a:t>sabelle </a:t>
            </a:r>
            <a:r>
              <a:rPr lang="it-IT" sz="2800" dirty="0" err="1">
                <a:solidFill>
                  <a:srgbClr val="C00000"/>
                </a:solidFill>
              </a:rPr>
              <a:t>C</a:t>
            </a:r>
            <a:r>
              <a:rPr lang="it-IT" sz="2800" dirty="0" err="1" smtClean="0">
                <a:solidFill>
                  <a:srgbClr val="C00000"/>
                </a:solidFill>
              </a:rPr>
              <a:t>habot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  <a:r>
              <a:rPr lang="it-IT" sz="2800" dirty="0"/>
              <a:t>2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«storia moderna» </a:t>
            </a:r>
            <a:r>
              <a:rPr lang="it-IT" sz="2800" dirty="0">
                <a:solidFill>
                  <a:srgbClr val="B3071B"/>
                </a:solidFill>
              </a:rPr>
              <a:t>E</a:t>
            </a:r>
            <a:r>
              <a:rPr lang="it-IT" sz="2800" dirty="0" smtClean="0">
                <a:solidFill>
                  <a:srgbClr val="B3071B"/>
                </a:solidFill>
              </a:rPr>
              <a:t>gidio</a:t>
            </a:r>
            <a:r>
              <a:rPr lang="it-IT" sz="2800" dirty="0" smtClean="0"/>
              <a:t> </a:t>
            </a:r>
            <a:r>
              <a:rPr lang="it-IT" sz="2800" dirty="0" err="1">
                <a:solidFill>
                  <a:srgbClr val="B3071B"/>
                </a:solidFill>
              </a:rPr>
              <a:t>I</a:t>
            </a:r>
            <a:r>
              <a:rPr lang="it-IT" sz="2800" dirty="0" err="1" smtClean="0">
                <a:solidFill>
                  <a:srgbClr val="B3071B"/>
                </a:solidFill>
              </a:rPr>
              <a:t>vetic</a:t>
            </a:r>
            <a:r>
              <a:rPr lang="it-IT" sz="2800" dirty="0" smtClean="0"/>
              <a:t> </a:t>
            </a:r>
            <a:r>
              <a:rPr lang="it-IT" sz="2800" dirty="0"/>
              <a:t>1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«storia contemporanea» </a:t>
            </a:r>
            <a:r>
              <a:rPr lang="it-IT" sz="2800" dirty="0">
                <a:solidFill>
                  <a:srgbClr val="B3071B"/>
                </a:solidFill>
              </a:rPr>
              <a:t>C</a:t>
            </a:r>
            <a:r>
              <a:rPr lang="it-IT" sz="2800" dirty="0" smtClean="0">
                <a:solidFill>
                  <a:srgbClr val="B3071B"/>
                </a:solidFill>
              </a:rPr>
              <a:t>arlo </a:t>
            </a:r>
            <a:r>
              <a:rPr lang="it-IT" sz="2800" dirty="0" err="1">
                <a:solidFill>
                  <a:srgbClr val="B3071B"/>
                </a:solidFill>
              </a:rPr>
              <a:t>F</a:t>
            </a:r>
            <a:r>
              <a:rPr lang="it-IT" sz="2800" dirty="0" err="1" smtClean="0">
                <a:solidFill>
                  <a:srgbClr val="B3071B"/>
                </a:solidFill>
              </a:rPr>
              <a:t>umian</a:t>
            </a:r>
            <a:r>
              <a:rPr lang="it-IT" sz="2800" dirty="0" smtClean="0"/>
              <a:t> </a:t>
            </a:r>
            <a:r>
              <a:rPr lang="it-IT" sz="2800" dirty="0"/>
              <a:t>1 semestre</a:t>
            </a:r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 dirty="0"/>
          </a:p>
          <a:p>
            <a:pPr>
              <a:buClr>
                <a:srgbClr val="CC0000"/>
              </a:buClr>
            </a:pPr>
            <a:endParaRPr lang="it-IT" sz="2400" b="0" dirty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 dirty="0"/>
          </a:p>
          <a:p>
            <a:pPr>
              <a:buClr>
                <a:srgbClr val="CC0000"/>
              </a:buClr>
            </a:pPr>
            <a:r>
              <a:rPr lang="it-IT" sz="2400" b="0" dirty="0"/>
              <a:t> </a:t>
            </a:r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0" y="134076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lette</a:t>
            </a:r>
            <a:r>
              <a:rPr lang="it-IT" sz="6600" dirty="0">
                <a:latin typeface="Arial"/>
                <a:cs typeface="Arial"/>
              </a:rPr>
              <a:t>re</a:t>
            </a:r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 mod</a:t>
            </a:r>
            <a:r>
              <a:rPr lang="it-IT" sz="6600" dirty="0">
                <a:latin typeface="Arial"/>
                <a:cs typeface="Arial"/>
              </a:rPr>
              <a:t>erne+</a:t>
            </a:r>
            <a:endParaRPr lang="it-IT" sz="6600" dirty="0">
              <a:solidFill>
                <a:srgbClr val="B3071B"/>
              </a:solidFill>
              <a:latin typeface="Arial"/>
              <a:cs typeface="Arial"/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materie caratterizzanti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Corso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56728" y="2204864"/>
            <a:ext cx="73448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400" dirty="0">
              <a:latin typeface="Arial"/>
              <a:cs typeface="Arial"/>
            </a:endParaRPr>
          </a:p>
          <a:p>
            <a:endParaRPr lang="it-IT" sz="3600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88676" y="2018457"/>
            <a:ext cx="82809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it-IT" sz="13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it-IT" sz="13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N</a:t>
            </a:r>
            <a:r>
              <a:rPr lang="it-IT" sz="13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uova</a:t>
            </a:r>
            <a:r>
              <a:rPr lang="it-IT" sz="13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13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it-IT" sz="13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ede</a:t>
            </a:r>
            <a:endParaRPr lang="it-IT" sz="13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415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10938" y="223838"/>
            <a:ext cx="4404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20977" y="2204864"/>
            <a:ext cx="91440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«istituzioni di linguistica» </a:t>
            </a:r>
            <a:r>
              <a:rPr lang="it-IT" sz="2800" dirty="0">
                <a:solidFill>
                  <a:srgbClr val="B3071B"/>
                </a:solidFill>
              </a:rPr>
              <a:t>C</a:t>
            </a:r>
            <a:r>
              <a:rPr lang="it-IT" sz="2800" dirty="0" smtClean="0">
                <a:solidFill>
                  <a:srgbClr val="B3071B"/>
                </a:solidFill>
              </a:rPr>
              <a:t>ecilia </a:t>
            </a:r>
            <a:r>
              <a:rPr lang="it-IT" sz="2800" dirty="0">
                <a:solidFill>
                  <a:srgbClr val="B3071B"/>
                </a:solidFill>
              </a:rPr>
              <a:t>P</a:t>
            </a:r>
            <a:r>
              <a:rPr lang="it-IT" sz="2800" dirty="0" smtClean="0">
                <a:solidFill>
                  <a:srgbClr val="B3071B"/>
                </a:solidFill>
              </a:rPr>
              <a:t>oletto</a:t>
            </a:r>
            <a:r>
              <a:rPr lang="it-IT" sz="2800" dirty="0" smtClean="0"/>
              <a:t> </a:t>
            </a:r>
            <a:r>
              <a:rPr lang="it-IT" sz="2800" dirty="0"/>
              <a:t>1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«letteratura latina 1» </a:t>
            </a:r>
            <a:r>
              <a:rPr lang="it-IT" sz="2800" dirty="0">
                <a:solidFill>
                  <a:srgbClr val="B3071B"/>
                </a:solidFill>
              </a:rPr>
              <a:t>G</a:t>
            </a:r>
            <a:r>
              <a:rPr lang="it-IT" sz="2800" dirty="0" smtClean="0">
                <a:solidFill>
                  <a:srgbClr val="B3071B"/>
                </a:solidFill>
              </a:rPr>
              <a:t>ianluigi </a:t>
            </a:r>
            <a:r>
              <a:rPr lang="it-IT" sz="2800" dirty="0">
                <a:solidFill>
                  <a:srgbClr val="B3071B"/>
                </a:solidFill>
              </a:rPr>
              <a:t>B</a:t>
            </a:r>
            <a:r>
              <a:rPr lang="it-IT" sz="2800" dirty="0" smtClean="0">
                <a:solidFill>
                  <a:srgbClr val="B3071B"/>
                </a:solidFill>
              </a:rPr>
              <a:t>aldo</a:t>
            </a:r>
            <a:r>
              <a:rPr lang="it-IT" sz="2800" dirty="0" smtClean="0"/>
              <a:t> </a:t>
            </a:r>
            <a:r>
              <a:rPr lang="it-IT" sz="2800" dirty="0"/>
              <a:t>1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«storia greca A» </a:t>
            </a:r>
            <a:r>
              <a:rPr lang="it-IT" dirty="0">
                <a:solidFill>
                  <a:srgbClr val="C00000"/>
                </a:solidFill>
              </a:rPr>
              <a:t>D</a:t>
            </a:r>
            <a:r>
              <a:rPr lang="it-IT" dirty="0" smtClean="0">
                <a:solidFill>
                  <a:srgbClr val="C00000"/>
                </a:solidFill>
              </a:rPr>
              <a:t>ocente da nominare </a:t>
            </a:r>
            <a:r>
              <a:rPr lang="it-IT" sz="2800" dirty="0" smtClean="0"/>
              <a:t>2</a:t>
            </a:r>
            <a:r>
              <a:rPr lang="it-IT" sz="2800" dirty="0" smtClean="0"/>
              <a:t> </a:t>
            </a:r>
            <a:r>
              <a:rPr lang="it-IT" sz="2800" dirty="0"/>
              <a:t>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strike="sngStrike" dirty="0"/>
              <a:t>«storia romana A» </a:t>
            </a:r>
            <a:r>
              <a:rPr lang="it-IT" sz="2800" strike="sngStrike" dirty="0">
                <a:solidFill>
                  <a:srgbClr val="B3071B"/>
                </a:solidFill>
              </a:rPr>
              <a:t>F</a:t>
            </a:r>
            <a:r>
              <a:rPr lang="it-IT" sz="2800" strike="sngStrike" dirty="0" smtClean="0">
                <a:solidFill>
                  <a:srgbClr val="B3071B"/>
                </a:solidFill>
              </a:rPr>
              <a:t>rancesca </a:t>
            </a:r>
            <a:r>
              <a:rPr lang="it-IT" sz="2800" strike="sngStrike" dirty="0" err="1">
                <a:solidFill>
                  <a:srgbClr val="B3071B"/>
                </a:solidFill>
              </a:rPr>
              <a:t>C</a:t>
            </a:r>
            <a:r>
              <a:rPr lang="it-IT" sz="2800" strike="sngStrike" dirty="0" err="1" smtClean="0">
                <a:solidFill>
                  <a:srgbClr val="B3071B"/>
                </a:solidFill>
              </a:rPr>
              <a:t>avaggioni</a:t>
            </a:r>
            <a:r>
              <a:rPr lang="it-IT" sz="2800" strike="sngStrike" dirty="0" smtClean="0"/>
              <a:t> </a:t>
            </a:r>
            <a:r>
              <a:rPr lang="it-IT" sz="2800" strike="sngStrike" dirty="0"/>
              <a:t>1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«geografia» </a:t>
            </a:r>
            <a:r>
              <a:rPr lang="it-IT" sz="2800" dirty="0">
                <a:solidFill>
                  <a:srgbClr val="B3071B"/>
                </a:solidFill>
              </a:rPr>
              <a:t>M</a:t>
            </a:r>
            <a:r>
              <a:rPr lang="it-IT" sz="2800" dirty="0" smtClean="0">
                <a:solidFill>
                  <a:srgbClr val="B3071B"/>
                </a:solidFill>
              </a:rPr>
              <a:t>auro </a:t>
            </a:r>
            <a:r>
              <a:rPr lang="it-IT" sz="2800" dirty="0" err="1">
                <a:solidFill>
                  <a:srgbClr val="B3071B"/>
                </a:solidFill>
              </a:rPr>
              <a:t>V</a:t>
            </a:r>
            <a:r>
              <a:rPr lang="it-IT" sz="2800" dirty="0" err="1" smtClean="0">
                <a:solidFill>
                  <a:srgbClr val="B3071B"/>
                </a:solidFill>
              </a:rPr>
              <a:t>arotto</a:t>
            </a:r>
            <a:r>
              <a:rPr lang="it-IT" sz="2800" dirty="0" smtClean="0"/>
              <a:t> </a:t>
            </a:r>
            <a:r>
              <a:rPr lang="it-IT" sz="2800" dirty="0"/>
              <a:t>2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«letteratura italiana»</a:t>
            </a:r>
            <a:r>
              <a:rPr lang="it-IT" sz="2800" dirty="0">
                <a:solidFill>
                  <a:srgbClr val="B3071B"/>
                </a:solidFill>
              </a:rPr>
              <a:t> </a:t>
            </a:r>
            <a:r>
              <a:rPr lang="it-IT" sz="2800" dirty="0" smtClean="0">
                <a:solidFill>
                  <a:srgbClr val="B3071B"/>
                </a:solidFill>
              </a:rPr>
              <a:t>Franco </a:t>
            </a:r>
            <a:r>
              <a:rPr lang="it-IT" sz="2800" dirty="0">
                <a:solidFill>
                  <a:srgbClr val="B3071B"/>
                </a:solidFill>
              </a:rPr>
              <a:t>T</a:t>
            </a:r>
            <a:r>
              <a:rPr lang="it-IT" sz="2800" dirty="0" smtClean="0">
                <a:solidFill>
                  <a:srgbClr val="B3071B"/>
                </a:solidFill>
              </a:rPr>
              <a:t>omasi</a:t>
            </a:r>
            <a:r>
              <a:rPr lang="it-IT" sz="2800" dirty="0" smtClean="0"/>
              <a:t> </a:t>
            </a:r>
            <a:r>
              <a:rPr lang="it-IT" sz="2800" dirty="0"/>
              <a:t>2 semestre </a:t>
            </a:r>
          </a:p>
          <a:p>
            <a:pPr>
              <a:buClr>
                <a:srgbClr val="CC0000"/>
              </a:buClr>
            </a:pPr>
            <a:r>
              <a:rPr lang="it-IT" sz="2800" dirty="0" smtClean="0"/>
              <a:t>«letteratura greca 1» </a:t>
            </a:r>
            <a:r>
              <a:rPr lang="it-IT" sz="2800" dirty="0" smtClean="0">
                <a:solidFill>
                  <a:srgbClr val="C00000"/>
                </a:solidFill>
              </a:rPr>
              <a:t>Davide </a:t>
            </a:r>
            <a:r>
              <a:rPr lang="it-IT" sz="2800" dirty="0" err="1" smtClean="0">
                <a:solidFill>
                  <a:srgbClr val="C00000"/>
                </a:solidFill>
              </a:rPr>
              <a:t>Susanetti</a:t>
            </a:r>
            <a:r>
              <a:rPr lang="it-IT" sz="2800" dirty="0" smtClean="0"/>
              <a:t> 2 semestre</a:t>
            </a:r>
            <a:endParaRPr lang="it-IT" sz="2800" dirty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 dirty="0"/>
          </a:p>
          <a:p>
            <a:pPr>
              <a:buClr>
                <a:srgbClr val="CC0000"/>
              </a:buClr>
            </a:pPr>
            <a:r>
              <a:rPr lang="it-IT" sz="2400" b="0" dirty="0"/>
              <a:t> </a:t>
            </a:r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34072" y="3859212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0" y="127091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lette</a:t>
            </a:r>
            <a:r>
              <a:rPr lang="it-IT" sz="6600" dirty="0">
                <a:latin typeface="Arial"/>
                <a:cs typeface="Arial"/>
              </a:rPr>
              <a:t>re a</a:t>
            </a:r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ntiche</a:t>
            </a:r>
          </a:p>
          <a:p>
            <a:endParaRPr lang="it-IT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79488" y="32766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10938" y="223838"/>
            <a:ext cx="4404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168076" y="2644909"/>
            <a:ext cx="9144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C0000"/>
              </a:buClr>
            </a:pPr>
            <a:r>
              <a:rPr lang="it-IT" sz="2800" dirty="0" smtClean="0"/>
              <a:t>«prova scritta di latino» </a:t>
            </a:r>
            <a:r>
              <a:rPr lang="it-IT" sz="2800" dirty="0" smtClean="0">
                <a:solidFill>
                  <a:srgbClr val="B3071B"/>
                </a:solidFill>
              </a:rPr>
              <a:t>Luigi </a:t>
            </a:r>
            <a:r>
              <a:rPr lang="it-IT" sz="2800" dirty="0" err="1" smtClean="0">
                <a:solidFill>
                  <a:srgbClr val="B3071B"/>
                </a:solidFill>
              </a:rPr>
              <a:t>Salvioni</a:t>
            </a:r>
            <a:r>
              <a:rPr lang="it-IT" sz="2800" dirty="0" smtClean="0"/>
              <a:t> annuale</a:t>
            </a:r>
            <a:endParaRPr lang="it-IT" sz="2800" dirty="0"/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endParaRPr lang="it-IT" sz="2800" dirty="0" smtClean="0"/>
          </a:p>
          <a:p>
            <a:pPr algn="ctr"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1</a:t>
            </a:r>
            <a:r>
              <a:rPr lang="it-IT" sz="2800" dirty="0" smtClean="0"/>
              <a:t> esame scelta tra: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 smtClean="0"/>
              <a:t>«grammatica latina» </a:t>
            </a:r>
            <a:r>
              <a:rPr lang="it-IT" sz="2800" dirty="0" smtClean="0">
                <a:solidFill>
                  <a:srgbClr val="B3071B"/>
                </a:solidFill>
              </a:rPr>
              <a:t>Antonella </a:t>
            </a:r>
            <a:r>
              <a:rPr lang="it-IT" sz="2800" dirty="0" err="1" smtClean="0">
                <a:solidFill>
                  <a:srgbClr val="B3071B"/>
                </a:solidFill>
              </a:rPr>
              <a:t>Duso</a:t>
            </a:r>
            <a:r>
              <a:rPr lang="it-IT" sz="2800" dirty="0" smtClean="0"/>
              <a:t> </a:t>
            </a:r>
            <a:r>
              <a:rPr lang="it-IT" sz="2800" dirty="0"/>
              <a:t>2</a:t>
            </a:r>
            <a:r>
              <a:rPr lang="it-IT" sz="2800" dirty="0" smtClean="0"/>
              <a:t> </a:t>
            </a:r>
            <a:r>
              <a:rPr lang="it-IT" sz="2800" dirty="0"/>
              <a:t>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 smtClean="0"/>
              <a:t>«filologia latina» </a:t>
            </a:r>
            <a:r>
              <a:rPr lang="it-IT" sz="2800" dirty="0" smtClean="0">
                <a:solidFill>
                  <a:srgbClr val="B3071B"/>
                </a:solidFill>
              </a:rPr>
              <a:t>Martina Elice</a:t>
            </a:r>
            <a:r>
              <a:rPr lang="it-IT" sz="2800" dirty="0" smtClean="0"/>
              <a:t> </a:t>
            </a:r>
            <a:r>
              <a:rPr lang="it-IT" sz="2800" dirty="0"/>
              <a:t>1 </a:t>
            </a:r>
            <a:r>
              <a:rPr lang="it-IT" sz="2800" dirty="0" smtClean="0"/>
              <a:t>semestre</a:t>
            </a:r>
            <a:endParaRPr lang="it-IT" sz="2400" b="0" dirty="0"/>
          </a:p>
          <a:p>
            <a:pPr>
              <a:buClr>
                <a:srgbClr val="CC0000"/>
              </a:buClr>
            </a:pPr>
            <a:r>
              <a:rPr lang="it-IT" sz="2400" b="0" dirty="0"/>
              <a:t> </a:t>
            </a:r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0" y="134076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lette</a:t>
            </a:r>
            <a:r>
              <a:rPr lang="it-IT" sz="6600" dirty="0">
                <a:latin typeface="Arial"/>
                <a:cs typeface="Arial"/>
              </a:rPr>
              <a:t>re a</a:t>
            </a:r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ntiche</a:t>
            </a:r>
          </a:p>
          <a:p>
            <a:endParaRPr lang="it-IT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79488" y="32766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334294" y="5683919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31888" y="34290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585995" y="223838"/>
            <a:ext cx="44294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0" y="2492896"/>
            <a:ext cx="9144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endParaRPr lang="it-IT" sz="2800" strike="sngStrike" dirty="0"/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strike="sngStrike" dirty="0"/>
              <a:t>«storia romana A» </a:t>
            </a:r>
            <a:r>
              <a:rPr lang="it-IT" sz="2800" strike="sngStrike" dirty="0">
                <a:solidFill>
                  <a:srgbClr val="B3071B"/>
                </a:solidFill>
              </a:rPr>
              <a:t>F</a:t>
            </a:r>
            <a:r>
              <a:rPr lang="it-IT" sz="2800" strike="sngStrike" dirty="0" smtClean="0">
                <a:solidFill>
                  <a:srgbClr val="B3071B"/>
                </a:solidFill>
              </a:rPr>
              <a:t>rancesca </a:t>
            </a:r>
            <a:r>
              <a:rPr lang="it-IT" sz="2800" strike="sngStrike" dirty="0" err="1">
                <a:solidFill>
                  <a:srgbClr val="B3071B"/>
                </a:solidFill>
              </a:rPr>
              <a:t>C</a:t>
            </a:r>
            <a:r>
              <a:rPr lang="it-IT" sz="2800" strike="sngStrike" dirty="0" err="1" smtClean="0">
                <a:solidFill>
                  <a:srgbClr val="B3071B"/>
                </a:solidFill>
              </a:rPr>
              <a:t>avaggioni</a:t>
            </a:r>
            <a:r>
              <a:rPr lang="it-IT" sz="2800" strike="sngStrike" dirty="0" smtClean="0"/>
              <a:t> </a:t>
            </a:r>
            <a:r>
              <a:rPr lang="it-IT" sz="2800" strike="sngStrike" dirty="0"/>
              <a:t>1 semestre</a:t>
            </a:r>
          </a:p>
          <a:p>
            <a:pPr>
              <a:buClr>
                <a:srgbClr val="CC0000"/>
              </a:buClr>
            </a:pPr>
            <a:r>
              <a:rPr lang="it-IT" sz="6600" dirty="0">
                <a:solidFill>
                  <a:srgbClr val="C00000"/>
                </a:solidFill>
              </a:rPr>
              <a:t>È </a:t>
            </a:r>
            <a:r>
              <a:rPr lang="it-IT" sz="3600" dirty="0"/>
              <a:t>vivamente consigliato </a:t>
            </a:r>
          </a:p>
          <a:p>
            <a:pPr>
              <a:buClr>
                <a:srgbClr val="CC0000"/>
              </a:buClr>
            </a:pPr>
            <a:r>
              <a:rPr lang="it-IT" sz="3600" dirty="0"/>
              <a:t>frequentarlo </a:t>
            </a:r>
            <a:r>
              <a:rPr lang="it-IT" sz="4400" u="sng" dirty="0">
                <a:solidFill>
                  <a:srgbClr val="C00000"/>
                </a:solidFill>
              </a:rPr>
              <a:t>al secondo anno</a:t>
            </a:r>
            <a:endParaRPr lang="it-IT" sz="3600" u="sng" dirty="0">
              <a:solidFill>
                <a:srgbClr val="C00000"/>
              </a:solidFill>
            </a:endParaRPr>
          </a:p>
          <a:p>
            <a:pPr>
              <a:buClr>
                <a:srgbClr val="CC0000"/>
              </a:buClr>
            </a:pPr>
            <a:endParaRPr lang="it-IT" sz="2400" b="0" dirty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 dirty="0"/>
          </a:p>
          <a:p>
            <a:pPr>
              <a:buClr>
                <a:srgbClr val="CC0000"/>
              </a:buClr>
            </a:pPr>
            <a:r>
              <a:rPr lang="it-IT" sz="2400" b="0" dirty="0"/>
              <a:t> </a:t>
            </a:r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0" y="134076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latin typeface="Arial"/>
                <a:cs typeface="Arial"/>
              </a:rPr>
              <a:t>Attenzione</a:t>
            </a:r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!</a:t>
            </a: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05DAFF6-1C56-BB4B-B7FA-89572FB6DEE2}"/>
              </a:ext>
            </a:extLst>
          </p:cNvPr>
          <p:cNvSpPr/>
          <p:nvPr/>
        </p:nvSpPr>
        <p:spPr>
          <a:xfrm>
            <a:off x="2286000" y="27672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43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988840"/>
            <a:ext cx="44759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60"/>
              </a:lnSpc>
            </a:pPr>
            <a:r>
              <a:rPr lang="it-IT" sz="11500" dirty="0">
                <a:solidFill>
                  <a:srgbClr val="B3071B"/>
                </a:solidFill>
              </a:rPr>
              <a:t>p</a:t>
            </a:r>
            <a:r>
              <a:rPr lang="it-IT" sz="11500" dirty="0"/>
              <a:t>rimo anno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92080" y="1628800"/>
            <a:ext cx="2153129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320"/>
              </a:lnSpc>
              <a:defRPr/>
            </a:pPr>
            <a:r>
              <a:rPr lang="it-IT" sz="13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</a:t>
            </a:r>
            <a:endParaRPr lang="it-IT" sz="13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9320"/>
              </a:lnSpc>
              <a:defRPr/>
            </a:pPr>
            <a:r>
              <a:rPr lang="it-IT" sz="13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it-IT" sz="13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B3071B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08520" y="3933056"/>
            <a:ext cx="903649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9900" dirty="0" err="1"/>
              <a:t>o</a:t>
            </a:r>
            <a:r>
              <a:rPr lang="it-IT" sz="19900" dirty="0" err="1">
                <a:solidFill>
                  <a:srgbClr val="B3071B"/>
                </a:solidFill>
              </a:rPr>
              <a:t>f</a:t>
            </a:r>
            <a:r>
              <a:rPr lang="it-IT" sz="19900" dirty="0" err="1"/>
              <a:t>a</a:t>
            </a:r>
            <a:endParaRPr lang="it-IT" sz="19900" dirty="0"/>
          </a:p>
        </p:txBody>
      </p:sp>
    </p:spTree>
    <p:extLst>
      <p:ext uri="{BB962C8B-B14F-4D97-AF65-F5344CB8AC3E}">
        <p14:creationId xmlns:p14="http://schemas.microsoft.com/office/powerpoint/2010/main" val="9643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6" name="CasellaDiTesto 5"/>
          <p:cNvSpPr txBox="1"/>
          <p:nvPr/>
        </p:nvSpPr>
        <p:spPr>
          <a:xfrm>
            <a:off x="150096" y="822932"/>
            <a:ext cx="81369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0" dirty="0" err="1" smtClean="0"/>
              <a:t>O</a:t>
            </a:r>
            <a:r>
              <a:rPr lang="it-IT" sz="15000" dirty="0" err="1" smtClean="0">
                <a:solidFill>
                  <a:srgbClr val="B3071B"/>
                </a:solidFill>
              </a:rPr>
              <a:t>f</a:t>
            </a:r>
            <a:r>
              <a:rPr lang="it-IT" sz="15000" dirty="0" err="1" smtClean="0"/>
              <a:t>a</a:t>
            </a:r>
            <a:r>
              <a:rPr lang="it-IT" sz="4400" dirty="0" err="1" smtClean="0"/>
              <a:t>lingua</a:t>
            </a:r>
            <a:r>
              <a:rPr lang="it-IT" sz="4400" dirty="0" smtClean="0"/>
              <a:t> </a:t>
            </a:r>
            <a:r>
              <a:rPr lang="it-IT" sz="4400" dirty="0"/>
              <a:t>latina  </a:t>
            </a:r>
            <a:endParaRPr lang="it-IT" sz="5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423" y="2996952"/>
            <a:ext cx="910169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superamento del test </a:t>
            </a:r>
          </a:p>
          <a:p>
            <a:r>
              <a:rPr lang="it-IT" sz="3600" dirty="0">
                <a:solidFill>
                  <a:srgbClr val="C00000"/>
                </a:solidFill>
              </a:rPr>
              <a:t>entro il 30 settembre </a:t>
            </a:r>
            <a:r>
              <a:rPr lang="it-IT" sz="3600" dirty="0" smtClean="0">
                <a:solidFill>
                  <a:srgbClr val="C00000"/>
                </a:solidFill>
              </a:rPr>
              <a:t>2020.</a:t>
            </a:r>
            <a:endParaRPr lang="it-IT" sz="3600" dirty="0">
              <a:solidFill>
                <a:srgbClr val="C00000"/>
              </a:solidFill>
            </a:endParaRPr>
          </a:p>
          <a:p>
            <a:r>
              <a:rPr lang="it-IT" sz="2400" dirty="0"/>
              <a:t>lo studente </a:t>
            </a:r>
            <a:r>
              <a:rPr lang="it-IT" sz="2400" dirty="0" smtClean="0"/>
              <a:t>pu</a:t>
            </a:r>
            <a:r>
              <a:rPr lang="it-IT" sz="2400" dirty="0"/>
              <a:t>ò</a:t>
            </a:r>
            <a:r>
              <a:rPr lang="it-IT" sz="2400" dirty="0" smtClean="0"/>
              <a:t> </a:t>
            </a:r>
            <a:r>
              <a:rPr lang="it-IT" sz="2400" dirty="0"/>
              <a:t>ripetere il primo anno di corso sino al completo assolvimento degli obblighi formativi aggiuntivi assegnati. </a:t>
            </a:r>
            <a:endParaRPr lang="it-IT" sz="2400" dirty="0" smtClean="0"/>
          </a:p>
          <a:p>
            <a:endParaRPr lang="it-IT" dirty="0"/>
          </a:p>
          <a:p>
            <a:r>
              <a:rPr lang="it-IT" sz="3600" dirty="0" smtClean="0">
                <a:solidFill>
                  <a:srgbClr val="C00000"/>
                </a:solidFill>
              </a:rPr>
              <a:t>Corso </a:t>
            </a:r>
            <a:r>
              <a:rPr lang="it-IT" sz="3600" dirty="0">
                <a:solidFill>
                  <a:srgbClr val="C00000"/>
                </a:solidFill>
              </a:rPr>
              <a:t>di latino base</a:t>
            </a:r>
            <a:r>
              <a:rPr lang="it-IT" sz="3600" dirty="0" smtClean="0">
                <a:solidFill>
                  <a:srgbClr val="C00000"/>
                </a:solidFill>
              </a:rPr>
              <a:t>!!!  &gt;&gt;&gt; </a:t>
            </a:r>
            <a:r>
              <a:rPr lang="it-IT" sz="3600" dirty="0" smtClean="0"/>
              <a:t>controllare le mail per sapere quando inizia!</a:t>
            </a:r>
            <a:endParaRPr lang="it-IT" sz="3600" dirty="0">
              <a:solidFill>
                <a:srgbClr val="C00000"/>
              </a:solidFill>
            </a:endParaRPr>
          </a:p>
          <a:p>
            <a:endParaRPr lang="it-IT" sz="2800" dirty="0">
              <a:solidFill>
                <a:srgbClr val="C00000"/>
              </a:solidFill>
            </a:endParaRP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36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67610" y="-59800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6" name="CasellaDiTesto 5"/>
          <p:cNvSpPr txBox="1"/>
          <p:nvPr/>
        </p:nvSpPr>
        <p:spPr>
          <a:xfrm>
            <a:off x="0" y="1002982"/>
            <a:ext cx="89644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dirty="0" err="1"/>
              <a:t>O</a:t>
            </a:r>
            <a:r>
              <a:rPr lang="it-IT" sz="13800" dirty="0" err="1">
                <a:solidFill>
                  <a:srgbClr val="B3071B"/>
                </a:solidFill>
              </a:rPr>
              <a:t>f</a:t>
            </a:r>
            <a:r>
              <a:rPr lang="it-IT" sz="13800" dirty="0" err="1"/>
              <a:t>a</a:t>
            </a:r>
            <a:r>
              <a:rPr lang="it-IT" sz="4400" b="0" dirty="0"/>
              <a:t> </a:t>
            </a:r>
          </a:p>
          <a:p>
            <a:r>
              <a:rPr lang="it-IT" sz="4400" b="0" dirty="0"/>
              <a:t>Comprensione dei testi in italiano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73888" y="4189531"/>
            <a:ext cx="85689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C00000"/>
                </a:solidFill>
              </a:rPr>
              <a:t>Competenze testuali per l’Università.</a:t>
            </a:r>
            <a:endParaRPr lang="it-IT" sz="3600" dirty="0">
              <a:solidFill>
                <a:srgbClr val="C00000"/>
              </a:solidFill>
            </a:endParaRPr>
          </a:p>
          <a:p>
            <a:endParaRPr lang="it-IT" sz="2800" dirty="0"/>
          </a:p>
          <a:p>
            <a:r>
              <a:rPr lang="it-IT" sz="2800" dirty="0"/>
              <a:t>lo studente può ripetere il primo anno di corso sino al completo assolvimento degli obblighi formativi aggiuntivi assegnati.</a:t>
            </a:r>
          </a:p>
          <a:p>
            <a:r>
              <a:rPr lang="it-IT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94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67610" y="-59800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6" name="CasellaDiTesto 5"/>
          <p:cNvSpPr txBox="1"/>
          <p:nvPr/>
        </p:nvSpPr>
        <p:spPr>
          <a:xfrm>
            <a:off x="0" y="1329660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err="1" smtClean="0"/>
              <a:t>O</a:t>
            </a:r>
            <a:r>
              <a:rPr lang="it-IT" sz="6000" dirty="0" err="1" smtClean="0">
                <a:solidFill>
                  <a:srgbClr val="B3071B"/>
                </a:solidFill>
              </a:rPr>
              <a:t>f</a:t>
            </a:r>
            <a:r>
              <a:rPr lang="it-IT" sz="6000" dirty="0" err="1" smtClean="0"/>
              <a:t>a</a:t>
            </a:r>
            <a:r>
              <a:rPr lang="it-IT" sz="4400" b="0" dirty="0"/>
              <a:t> </a:t>
            </a:r>
            <a:r>
              <a:rPr lang="it-IT" sz="3200" dirty="0" smtClean="0">
                <a:solidFill>
                  <a:srgbClr val="C00000"/>
                </a:solidFill>
              </a:rPr>
              <a:t>C</a:t>
            </a:r>
            <a:r>
              <a:rPr lang="it-IT" sz="3200" dirty="0" smtClean="0"/>
              <a:t>ompetenze </a:t>
            </a:r>
            <a:r>
              <a:rPr lang="it-IT" sz="3200" dirty="0" smtClean="0">
                <a:solidFill>
                  <a:srgbClr val="C00000"/>
                </a:solidFill>
              </a:rPr>
              <a:t>t</a:t>
            </a:r>
            <a:r>
              <a:rPr lang="it-IT" sz="3200" dirty="0" smtClean="0"/>
              <a:t>estuali </a:t>
            </a:r>
            <a:r>
              <a:rPr lang="it-IT" sz="3200" dirty="0" smtClean="0">
                <a:solidFill>
                  <a:srgbClr val="C00000"/>
                </a:solidFill>
              </a:rPr>
              <a:t>p</a:t>
            </a:r>
            <a:r>
              <a:rPr lang="it-IT" sz="3200" dirty="0" smtClean="0"/>
              <a:t>er </a:t>
            </a:r>
            <a:r>
              <a:rPr lang="it-IT" sz="3200" dirty="0" smtClean="0">
                <a:solidFill>
                  <a:srgbClr val="C00000"/>
                </a:solidFill>
              </a:rPr>
              <a:t>l’U</a:t>
            </a:r>
            <a:r>
              <a:rPr lang="it-IT" sz="3200" dirty="0" smtClean="0"/>
              <a:t>niversità</a:t>
            </a:r>
            <a:endParaRPr lang="it-IT" sz="3200" b="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5416" y="2237067"/>
            <a:ext cx="85689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Che cos’è?</a:t>
            </a:r>
          </a:p>
          <a:p>
            <a:r>
              <a:rPr lang="it-IT" sz="2400" dirty="0"/>
              <a:t>Un corso di 20 ore sulla comprensione </a:t>
            </a:r>
            <a:r>
              <a:rPr lang="it-IT" sz="2400" dirty="0" smtClean="0"/>
              <a:t>testuale</a:t>
            </a:r>
            <a:endParaRPr lang="it-IT" sz="2400" dirty="0"/>
          </a:p>
          <a:p>
            <a:r>
              <a:rPr lang="it-IT" dirty="0">
                <a:solidFill>
                  <a:srgbClr val="C00000"/>
                </a:solidFill>
              </a:rPr>
              <a:t>Chi deve frequentarlo?</a:t>
            </a:r>
          </a:p>
          <a:p>
            <a:r>
              <a:rPr lang="it-IT" sz="2400" dirty="0"/>
              <a:t>Chi ha avuto un punteggio inferiore a 19/40 nel test </a:t>
            </a:r>
            <a:r>
              <a:rPr lang="it-IT" sz="2400" dirty="0" smtClean="0"/>
              <a:t>d’ingresso</a:t>
            </a:r>
          </a:p>
          <a:p>
            <a:endParaRPr lang="it-IT" sz="2400" dirty="0"/>
          </a:p>
          <a:p>
            <a:r>
              <a:rPr lang="it-IT" dirty="0">
                <a:solidFill>
                  <a:srgbClr val="C00000"/>
                </a:solidFill>
              </a:rPr>
              <a:t>Dove e quando si svolge?</a:t>
            </a:r>
          </a:p>
          <a:p>
            <a:r>
              <a:rPr lang="it-IT" sz="2400" dirty="0">
                <a:hlinkClick r:id="rId4"/>
              </a:rPr>
              <a:t>https://</a:t>
            </a:r>
            <a:r>
              <a:rPr lang="it-IT" sz="2400" dirty="0" smtClean="0">
                <a:hlinkClick r:id="rId4"/>
              </a:rPr>
              <a:t>elearning.unipd.it/scienzeumane/course/view.php?id=7112</a:t>
            </a:r>
            <a:endParaRPr lang="it-IT" sz="2400" dirty="0"/>
          </a:p>
          <a:p>
            <a:r>
              <a:rPr lang="it-IT" dirty="0">
                <a:solidFill>
                  <a:srgbClr val="C00000"/>
                </a:solidFill>
              </a:rPr>
              <a:t>Come ci si iscrive?</a:t>
            </a:r>
          </a:p>
          <a:p>
            <a:r>
              <a:rPr lang="it-IT" sz="2400" dirty="0"/>
              <a:t>Sulla piattaforma </a:t>
            </a:r>
            <a:r>
              <a:rPr lang="it-IT" sz="2400" dirty="0" err="1"/>
              <a:t>Moodle</a:t>
            </a:r>
            <a:r>
              <a:rPr lang="it-IT" sz="2400" dirty="0"/>
              <a:t> </a:t>
            </a:r>
            <a:r>
              <a:rPr lang="it-IT" sz="3600" dirty="0"/>
              <a:t>entro il </a:t>
            </a:r>
            <a:r>
              <a:rPr lang="it-IT" sz="3600" dirty="0">
                <a:solidFill>
                  <a:srgbClr val="C00000"/>
                </a:solidFill>
              </a:rPr>
              <a:t>10 ottobre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/>
              <a:t>(max. 40 posti per corso)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34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988840"/>
            <a:ext cx="44759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60"/>
              </a:lnSpc>
            </a:pPr>
            <a:r>
              <a:rPr lang="it-IT" sz="11500" dirty="0">
                <a:solidFill>
                  <a:srgbClr val="B3071B"/>
                </a:solidFill>
              </a:rPr>
              <a:t>p</a:t>
            </a:r>
            <a:r>
              <a:rPr lang="it-IT" sz="11500" dirty="0"/>
              <a:t>rimo anno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92080" y="1628800"/>
            <a:ext cx="2153129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320"/>
              </a:lnSpc>
              <a:defRPr/>
            </a:pPr>
            <a:r>
              <a:rPr lang="it-IT" sz="13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</a:t>
            </a:r>
            <a:endParaRPr lang="it-IT" sz="13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9320"/>
              </a:lnSpc>
              <a:defRPr/>
            </a:pPr>
            <a:r>
              <a:rPr lang="it-IT" sz="13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it-IT" sz="13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B3071B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0773" y="5229200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600" dirty="0">
                <a:solidFill>
                  <a:srgbClr val="000000"/>
                </a:solidFill>
              </a:rPr>
              <a:t>3 </a:t>
            </a:r>
            <a:r>
              <a:rPr lang="it-IT" sz="9600" dirty="0" err="1">
                <a:solidFill>
                  <a:srgbClr val="000000"/>
                </a:solidFill>
              </a:rPr>
              <a:t>cfu</a:t>
            </a:r>
            <a:r>
              <a:rPr lang="it-IT" sz="9600" dirty="0">
                <a:solidFill>
                  <a:srgbClr val="000000"/>
                </a:solidFill>
              </a:rPr>
              <a:t> </a:t>
            </a:r>
            <a:r>
              <a:rPr lang="it-IT" sz="6000" dirty="0">
                <a:solidFill>
                  <a:srgbClr val="B3071B"/>
                </a:solidFill>
              </a:rPr>
              <a:t>a</a:t>
            </a:r>
            <a:r>
              <a:rPr lang="it-IT" sz="6000" dirty="0"/>
              <a:t>ltre </a:t>
            </a:r>
            <a:r>
              <a:rPr lang="it-IT" sz="6000" dirty="0">
                <a:solidFill>
                  <a:srgbClr val="B3071B"/>
                </a:solidFill>
              </a:rPr>
              <a:t>a</a:t>
            </a:r>
            <a:r>
              <a:rPr lang="it-IT" sz="6000" dirty="0"/>
              <a:t>ttività</a:t>
            </a:r>
          </a:p>
        </p:txBody>
      </p:sp>
    </p:spTree>
    <p:extLst>
      <p:ext uri="{BB962C8B-B14F-4D97-AF65-F5344CB8AC3E}">
        <p14:creationId xmlns:p14="http://schemas.microsoft.com/office/powerpoint/2010/main" val="1793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0" y="1556792"/>
            <a:ext cx="9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/>
              <a:t>conoscenz</a:t>
            </a:r>
            <a:r>
              <a:rPr lang="it-IT" sz="4800" dirty="0">
                <a:solidFill>
                  <a:srgbClr val="B3071B"/>
                </a:solidFill>
              </a:rPr>
              <a:t>a de</a:t>
            </a:r>
            <a:r>
              <a:rPr lang="it-IT" sz="4800" dirty="0"/>
              <a:t>ll’italiano scritto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90477" y="2783311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/>
              <a:t>stesura di un riassunto di un testo narrativo </a:t>
            </a:r>
          </a:p>
          <a:p>
            <a:pPr algn="r"/>
            <a:r>
              <a:rPr lang="it-IT" sz="2400" dirty="0"/>
              <a:t>di una sintesi di un articolo di giornale. </a:t>
            </a:r>
          </a:p>
          <a:p>
            <a:pPr algn="r"/>
            <a:endParaRPr lang="it-IT" dirty="0"/>
          </a:p>
          <a:p>
            <a:pPr algn="r"/>
            <a:r>
              <a:rPr lang="it-IT" sz="2400" dirty="0" smtClean="0"/>
              <a:t>prova </a:t>
            </a:r>
            <a:r>
              <a:rPr lang="it-IT" sz="2400" dirty="0"/>
              <a:t>riservata alle matricole: </a:t>
            </a:r>
            <a:r>
              <a:rPr lang="it-IT" sz="2400" dirty="0" smtClean="0">
                <a:solidFill>
                  <a:srgbClr val="C00000"/>
                </a:solidFill>
              </a:rPr>
              <a:t>19 ottobre </a:t>
            </a:r>
            <a:endParaRPr lang="it-IT" sz="2400" dirty="0">
              <a:solidFill>
                <a:srgbClr val="C00000"/>
              </a:solidFill>
            </a:endParaRPr>
          </a:p>
          <a:p>
            <a:pPr algn="r"/>
            <a:r>
              <a:rPr lang="it-IT" sz="2400" dirty="0"/>
              <a:t>Aule </a:t>
            </a:r>
            <a:r>
              <a:rPr lang="it-IT" sz="2400" dirty="0" smtClean="0"/>
              <a:t>del complesso Liviano</a:t>
            </a:r>
            <a:endParaRPr lang="it-IT" sz="2400" dirty="0"/>
          </a:p>
          <a:p>
            <a:pPr algn="r"/>
            <a:r>
              <a:rPr lang="it-IT" sz="2400" dirty="0">
                <a:solidFill>
                  <a:srgbClr val="C00000"/>
                </a:solidFill>
              </a:rPr>
              <a:t>Obbligatoria</a:t>
            </a:r>
            <a:r>
              <a:rPr lang="it-IT" sz="2400" dirty="0"/>
              <a:t> la compilazione del piano di studio</a:t>
            </a:r>
          </a:p>
          <a:p>
            <a:pPr algn="r"/>
            <a:endParaRPr lang="it-IT" sz="2400" dirty="0"/>
          </a:p>
          <a:p>
            <a:pPr algn="r"/>
            <a:r>
              <a:rPr lang="it-IT" sz="2400" dirty="0"/>
              <a:t>prova superata. registrazione sul libretto di 3 </a:t>
            </a:r>
            <a:r>
              <a:rPr lang="it-IT" sz="2400" dirty="0" err="1"/>
              <a:t>cfu</a:t>
            </a:r>
            <a:r>
              <a:rPr lang="it-IT" sz="2400" dirty="0"/>
              <a:t> </a:t>
            </a:r>
          </a:p>
          <a:p>
            <a:pPr algn="r"/>
            <a:r>
              <a:rPr lang="it-IT" sz="2400" dirty="0"/>
              <a:t>con dicitura «approvato». </a:t>
            </a:r>
          </a:p>
          <a:p>
            <a:pPr algn="r"/>
            <a:r>
              <a:rPr lang="it-IT" sz="2400" dirty="0"/>
              <a:t>docente registrazione. </a:t>
            </a:r>
            <a:r>
              <a:rPr lang="it-IT" sz="2400" dirty="0">
                <a:solidFill>
                  <a:srgbClr val="B3071B"/>
                </a:solidFill>
              </a:rPr>
              <a:t>F</a:t>
            </a:r>
            <a:r>
              <a:rPr lang="it-IT" sz="2400" dirty="0" smtClean="0">
                <a:solidFill>
                  <a:srgbClr val="B3071B"/>
                </a:solidFill>
              </a:rPr>
              <a:t>ranco </a:t>
            </a:r>
            <a:r>
              <a:rPr lang="it-IT" sz="2400" dirty="0">
                <a:solidFill>
                  <a:srgbClr val="B3071B"/>
                </a:solidFill>
              </a:rPr>
              <a:t>T</a:t>
            </a:r>
            <a:r>
              <a:rPr lang="it-IT" sz="2400" dirty="0" smtClean="0">
                <a:solidFill>
                  <a:srgbClr val="B3071B"/>
                </a:solidFill>
              </a:rPr>
              <a:t>omasi</a:t>
            </a:r>
            <a:endParaRPr lang="it-IT" sz="2400" dirty="0">
              <a:solidFill>
                <a:srgbClr val="B3071B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91680" y="2492896"/>
            <a:ext cx="8905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00685" y="3822819"/>
            <a:ext cx="8915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69156" y="5273844"/>
            <a:ext cx="8905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1329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70020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0" y="1268760"/>
            <a:ext cx="939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conoscenz</a:t>
            </a:r>
            <a:r>
              <a:rPr lang="it-IT" sz="3600" dirty="0">
                <a:solidFill>
                  <a:srgbClr val="B3071B"/>
                </a:solidFill>
              </a:rPr>
              <a:t>a de</a:t>
            </a:r>
            <a:r>
              <a:rPr lang="it-IT" sz="3600" dirty="0"/>
              <a:t>ll’italiano scritto</a:t>
            </a:r>
            <a:r>
              <a:rPr lang="it-IT" sz="5400" dirty="0"/>
              <a:t>+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2204864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rgbClr val="B3071B"/>
                </a:solidFill>
              </a:rPr>
              <a:t>se</a:t>
            </a:r>
            <a:r>
              <a:rPr lang="it-IT" sz="5400" dirty="0"/>
              <a:t> non si supera la prova.</a:t>
            </a:r>
          </a:p>
          <a:p>
            <a:endParaRPr lang="it-IT" dirty="0"/>
          </a:p>
          <a:p>
            <a:pPr algn="r"/>
            <a:endParaRPr lang="it-IT" sz="2800" dirty="0"/>
          </a:p>
          <a:p>
            <a:pPr algn="r"/>
            <a:endParaRPr lang="it-IT" sz="2800" dirty="0"/>
          </a:p>
          <a:p>
            <a:pPr algn="r"/>
            <a:r>
              <a:rPr lang="it-IT" sz="2800" dirty="0"/>
              <a:t>frequenza del «laboratorio di italiano scritto». </a:t>
            </a:r>
          </a:p>
          <a:p>
            <a:pPr algn="r"/>
            <a:r>
              <a:rPr lang="it-IT" sz="2800" dirty="0"/>
              <a:t>36 ore di didattica assistita. </a:t>
            </a:r>
          </a:p>
          <a:p>
            <a:pPr algn="r"/>
            <a:r>
              <a:rPr lang="it-IT" sz="2800" dirty="0">
                <a:solidFill>
                  <a:srgbClr val="B3071B"/>
                </a:solidFill>
              </a:rPr>
              <a:t>prova finale di accertamento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2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Corso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56728" y="2204864"/>
            <a:ext cx="73448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400" dirty="0">
              <a:latin typeface="Arial"/>
              <a:cs typeface="Arial"/>
            </a:endParaRPr>
          </a:p>
          <a:p>
            <a:endParaRPr lang="it-IT" sz="3600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2333" y="1301995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it-IT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ianta della nuova sede</a:t>
            </a:r>
            <a:r>
              <a:rPr lang="it-IT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sz="4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79" y="2132856"/>
            <a:ext cx="5998956" cy="448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7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70020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1" name="CasellaDiTesto 10"/>
          <p:cNvSpPr txBox="1"/>
          <p:nvPr/>
        </p:nvSpPr>
        <p:spPr>
          <a:xfrm>
            <a:off x="-2269" y="1415871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/>
              <a:t>t</a:t>
            </a:r>
            <a:r>
              <a:rPr lang="it-IT" sz="4800" dirty="0" smtClean="0"/>
              <a:t>est </a:t>
            </a:r>
            <a:r>
              <a:rPr lang="it-IT" sz="4800" dirty="0" smtClean="0">
                <a:solidFill>
                  <a:srgbClr val="C00000"/>
                </a:solidFill>
              </a:rPr>
              <a:t>di abi</a:t>
            </a:r>
            <a:r>
              <a:rPr lang="it-IT" sz="4800" dirty="0" smtClean="0"/>
              <a:t>lità </a:t>
            </a:r>
            <a:r>
              <a:rPr lang="it-IT" sz="4800" dirty="0" smtClean="0">
                <a:solidFill>
                  <a:srgbClr val="C00000"/>
                </a:solidFill>
              </a:rPr>
              <a:t>i</a:t>
            </a:r>
            <a:r>
              <a:rPr lang="it-IT" sz="4800" dirty="0" smtClean="0"/>
              <a:t>nformatiche</a:t>
            </a:r>
            <a:endParaRPr lang="it-IT" sz="4800" dirty="0"/>
          </a:p>
        </p:txBody>
      </p:sp>
      <p:sp>
        <p:nvSpPr>
          <p:cNvPr id="5" name="Rettangolo 4"/>
          <p:cNvSpPr/>
          <p:nvPr/>
        </p:nvSpPr>
        <p:spPr>
          <a:xfrm>
            <a:off x="184150" y="2119953"/>
            <a:ext cx="87638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Si utilizza una </a:t>
            </a:r>
            <a:r>
              <a:rPr lang="it-IT" sz="2000" dirty="0">
                <a:solidFill>
                  <a:srgbClr val="C00000"/>
                </a:solidFill>
              </a:rPr>
              <a:t>suite di software</a:t>
            </a:r>
            <a:r>
              <a:rPr lang="it-IT" sz="2000" dirty="0"/>
              <a:t>, sviluppata dal docente di riferimento, per lo svolgimento di attività in </a:t>
            </a:r>
            <a:r>
              <a:rPr lang="it-IT" sz="2000" dirty="0" smtClean="0"/>
              <a:t>autoapprendimento</a:t>
            </a:r>
          </a:p>
          <a:p>
            <a:endParaRPr lang="it-IT" sz="2000" dirty="0"/>
          </a:p>
          <a:p>
            <a:pPr lvl="1" algn="ctr"/>
            <a:r>
              <a:rPr lang="it-IT" sz="2000" i="1" dirty="0">
                <a:solidFill>
                  <a:srgbClr val="C00000"/>
                </a:solidFill>
              </a:rPr>
              <a:t>ACK</a:t>
            </a:r>
            <a:r>
              <a:rPr lang="it-IT" sz="2000" dirty="0">
                <a:solidFill>
                  <a:srgbClr val="C00000"/>
                </a:solidFill>
              </a:rPr>
              <a:t> = </a:t>
            </a:r>
            <a:r>
              <a:rPr lang="it-IT" sz="2000" dirty="0" err="1">
                <a:solidFill>
                  <a:srgbClr val="C00000"/>
                </a:solidFill>
              </a:rPr>
              <a:t>Automatically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Corrected</a:t>
            </a:r>
            <a:r>
              <a:rPr lang="it-IT" sz="2000" dirty="0">
                <a:solidFill>
                  <a:srgbClr val="C00000"/>
                </a:solidFill>
              </a:rPr>
              <a:t> Know-how</a:t>
            </a:r>
          </a:p>
          <a:p>
            <a:pPr lvl="2" algn="ctr"/>
            <a:r>
              <a:rPr lang="it-IT" sz="2000" dirty="0"/>
              <a:t>Il codice ACK in informatica indica una corretta ricezione (da </a:t>
            </a:r>
            <a:r>
              <a:rPr lang="it-IT" sz="2000" dirty="0" err="1"/>
              <a:t>ACKnowledgment</a:t>
            </a:r>
            <a:r>
              <a:rPr lang="it-IT" sz="2000" dirty="0" smtClean="0"/>
              <a:t>)</a:t>
            </a:r>
          </a:p>
          <a:p>
            <a:pPr lvl="2"/>
            <a:endParaRPr lang="it-IT" sz="2000" dirty="0"/>
          </a:p>
          <a:p>
            <a:r>
              <a:rPr lang="it-IT" sz="2000" dirty="0"/>
              <a:t>Agli studenti sarà proposta una serie di </a:t>
            </a:r>
            <a:r>
              <a:rPr lang="it-IT" sz="2000" dirty="0">
                <a:solidFill>
                  <a:srgbClr val="C00000"/>
                </a:solidFill>
              </a:rPr>
              <a:t>attività riguardanti la formattazione di </a:t>
            </a:r>
            <a:r>
              <a:rPr lang="it-IT" sz="2000" dirty="0" smtClean="0">
                <a:solidFill>
                  <a:srgbClr val="C00000"/>
                </a:solidFill>
              </a:rPr>
              <a:t>testi</a:t>
            </a:r>
            <a:r>
              <a:rPr lang="it-IT" sz="2000" dirty="0" smtClean="0"/>
              <a:t>:</a:t>
            </a:r>
            <a:endParaRPr lang="it-IT" sz="2000" dirty="0"/>
          </a:p>
          <a:p>
            <a:pPr lvl="1"/>
            <a:r>
              <a:rPr lang="it-IT" sz="2000" dirty="0"/>
              <a:t>Attività di difficoltà crescente</a:t>
            </a:r>
          </a:p>
          <a:p>
            <a:pPr lvl="2"/>
            <a:r>
              <a:rPr lang="it-IT" sz="2000" dirty="0"/>
              <a:t>Dalla semplice formattazione dei caratteri alla creazione di riferimenti incrociati</a:t>
            </a:r>
          </a:p>
          <a:p>
            <a:pPr lvl="1"/>
            <a:r>
              <a:rPr lang="it-IT" sz="2000" dirty="0"/>
              <a:t>Conoscenze che saranno utili per scrivere report, tesine e la tesi finale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5176" y="4823539"/>
            <a:ext cx="42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1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0626" y="528520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2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1628" y="5843621"/>
            <a:ext cx="28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3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70020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D50ADF0F-FFA2-134F-87EB-F45263175FFA}"/>
              </a:ext>
            </a:extLst>
          </p:cNvPr>
          <p:cNvSpPr txBox="1">
            <a:spLocks/>
          </p:cNvSpPr>
          <p:nvPr/>
        </p:nvSpPr>
        <p:spPr>
          <a:xfrm>
            <a:off x="107504" y="1209676"/>
            <a:ext cx="8831263" cy="8378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kern="0" dirty="0" smtClean="0">
                <a:solidFill>
                  <a:srgbClr val="C00000"/>
                </a:solidFill>
              </a:rPr>
              <a:t>ACK</a:t>
            </a:r>
            <a:r>
              <a:rPr lang="it-IT" sz="3600" kern="0" dirty="0" smtClean="0"/>
              <a:t> – </a:t>
            </a:r>
            <a:r>
              <a:rPr lang="it-IT" sz="3600" kern="0" dirty="0" smtClean="0">
                <a:solidFill>
                  <a:srgbClr val="C00000"/>
                </a:solidFill>
              </a:rPr>
              <a:t>F</a:t>
            </a:r>
            <a:r>
              <a:rPr lang="it-IT" sz="3600" kern="0" dirty="0" smtClean="0"/>
              <a:t>unzionamento </a:t>
            </a:r>
            <a:r>
              <a:rPr lang="it-IT" sz="3600" kern="0" dirty="0" smtClean="0">
                <a:solidFill>
                  <a:srgbClr val="C00000"/>
                </a:solidFill>
              </a:rPr>
              <a:t>g</a:t>
            </a:r>
            <a:r>
              <a:rPr lang="it-IT" sz="3600" kern="0" dirty="0" smtClean="0"/>
              <a:t>enerale</a:t>
            </a:r>
            <a:endParaRPr lang="it-IT" sz="3600" kern="0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D571197-2724-964C-8D90-FC83A1A10DF0}"/>
              </a:ext>
            </a:extLst>
          </p:cNvPr>
          <p:cNvSpPr txBox="1">
            <a:spLocks/>
          </p:cNvSpPr>
          <p:nvPr/>
        </p:nvSpPr>
        <p:spPr>
          <a:xfrm>
            <a:off x="99780" y="2125126"/>
            <a:ext cx="8915633" cy="454063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kern="0" dirty="0" smtClean="0"/>
              <a:t>Il software, una volta al giorno, </a:t>
            </a:r>
            <a:r>
              <a:rPr lang="it-IT" i="1" kern="0" dirty="0" smtClean="0">
                <a:solidFill>
                  <a:srgbClr val="C00000"/>
                </a:solidFill>
              </a:rPr>
              <a:t>invia una mail con la proposta di un’attività di impaginazione</a:t>
            </a:r>
            <a:r>
              <a:rPr lang="it-IT" kern="0" dirty="0" smtClean="0"/>
              <a:t>, allegando un file al quale applicarla</a:t>
            </a:r>
          </a:p>
          <a:p>
            <a:r>
              <a:rPr lang="it-IT" kern="0" dirty="0" smtClean="0"/>
              <a:t>Lo studente, quando vuole durante la giornata o anche nei giorni seguenti, </a:t>
            </a:r>
            <a:r>
              <a:rPr lang="it-IT" i="1" kern="0" dirty="0" smtClean="0">
                <a:solidFill>
                  <a:srgbClr val="C00000"/>
                </a:solidFill>
              </a:rPr>
              <a:t>svolge l’attività applicando la formattazione richiesta</a:t>
            </a:r>
            <a:r>
              <a:rPr lang="it-IT" kern="0" dirty="0" smtClean="0">
                <a:solidFill>
                  <a:srgbClr val="C00000"/>
                </a:solidFill>
              </a:rPr>
              <a:t> </a:t>
            </a:r>
            <a:r>
              <a:rPr lang="it-IT" kern="0" dirty="0" smtClean="0"/>
              <a:t>e invia il file al software</a:t>
            </a:r>
          </a:p>
          <a:p>
            <a:r>
              <a:rPr lang="it-IT" kern="0" dirty="0" smtClean="0"/>
              <a:t>Il software corregge subito l’attività</a:t>
            </a:r>
          </a:p>
          <a:p>
            <a:pPr lvl="1"/>
            <a:r>
              <a:rPr lang="it-IT" sz="4100" i="1" kern="0" dirty="0" smtClean="0">
                <a:solidFill>
                  <a:srgbClr val="C00000"/>
                </a:solidFill>
              </a:rPr>
              <a:t>Corretta?</a:t>
            </a:r>
          </a:p>
          <a:p>
            <a:pPr lvl="2"/>
            <a:r>
              <a:rPr lang="it-IT" kern="0" dirty="0" smtClean="0"/>
              <a:t>Invia conferma allo studente e il mattino seguente invierà una nuova attività</a:t>
            </a:r>
          </a:p>
          <a:p>
            <a:pPr lvl="1"/>
            <a:r>
              <a:rPr lang="it-IT" sz="4100" i="1" kern="0" dirty="0" smtClean="0">
                <a:solidFill>
                  <a:srgbClr val="C00000"/>
                </a:solidFill>
              </a:rPr>
              <a:t>Errata?</a:t>
            </a:r>
          </a:p>
          <a:p>
            <a:pPr lvl="2"/>
            <a:r>
              <a:rPr lang="it-IT" kern="0" dirty="0" smtClean="0"/>
              <a:t>Avvisa lo studente, che può rifarla quando vuole (anche subito), e attende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3168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70020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63BE1AA-6D7B-4646-BA10-B176833535E7}"/>
              </a:ext>
            </a:extLst>
          </p:cNvPr>
          <p:cNvSpPr txBox="1">
            <a:spLocks/>
          </p:cNvSpPr>
          <p:nvPr/>
        </p:nvSpPr>
        <p:spPr>
          <a:xfrm>
            <a:off x="11368" y="1292661"/>
            <a:ext cx="8831263" cy="7296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kern="0" dirty="0" smtClean="0">
                <a:solidFill>
                  <a:srgbClr val="C00000"/>
                </a:solidFill>
              </a:rPr>
              <a:t>ACK </a:t>
            </a:r>
            <a:r>
              <a:rPr lang="it-IT" sz="3600" kern="0" dirty="0" smtClean="0">
                <a:solidFill>
                  <a:schemeClr val="tx1"/>
                </a:solidFill>
              </a:rPr>
              <a:t>– </a:t>
            </a:r>
            <a:r>
              <a:rPr lang="it-IT" sz="3600" kern="0" dirty="0" smtClean="0">
                <a:solidFill>
                  <a:srgbClr val="C00000"/>
                </a:solidFill>
              </a:rPr>
              <a:t>C</a:t>
            </a:r>
            <a:r>
              <a:rPr lang="it-IT" sz="3600" kern="0" dirty="0" smtClean="0">
                <a:solidFill>
                  <a:schemeClr val="tx1"/>
                </a:solidFill>
              </a:rPr>
              <a:t>aratteristiche</a:t>
            </a:r>
            <a:endParaRPr lang="it-IT" sz="3600" kern="0" dirty="0">
              <a:solidFill>
                <a:schemeClr val="tx1"/>
              </a:solidFill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69F9988-ABA2-4841-B394-A89DB7B89EE1}"/>
              </a:ext>
            </a:extLst>
          </p:cNvPr>
          <p:cNvSpPr txBox="1">
            <a:spLocks/>
          </p:cNvSpPr>
          <p:nvPr/>
        </p:nvSpPr>
        <p:spPr>
          <a:xfrm>
            <a:off x="125233" y="2039494"/>
            <a:ext cx="8983822" cy="45030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it-IT" sz="2400" kern="0" dirty="0" smtClean="0">
                <a:solidFill>
                  <a:srgbClr val="C00000"/>
                </a:solidFill>
              </a:rPr>
              <a:t>C</a:t>
            </a:r>
            <a:r>
              <a:rPr lang="it-IT" sz="2400" kern="0" dirty="0" smtClean="0"/>
              <a:t>orrezione </a:t>
            </a:r>
            <a:r>
              <a:rPr lang="it-IT" sz="2400" i="1" kern="0" dirty="0" smtClean="0">
                <a:solidFill>
                  <a:srgbClr val="C00000"/>
                </a:solidFill>
              </a:rPr>
              <a:t>immediata</a:t>
            </a:r>
            <a:r>
              <a:rPr lang="it-IT" sz="2400" kern="0" dirty="0" smtClean="0"/>
              <a:t> delle attività</a:t>
            </a:r>
          </a:p>
          <a:p>
            <a:pPr marL="0" indent="0">
              <a:buNone/>
            </a:pPr>
            <a:r>
              <a:rPr lang="it-IT" sz="2400" kern="0" dirty="0" smtClean="0">
                <a:solidFill>
                  <a:srgbClr val="C00000"/>
                </a:solidFill>
              </a:rPr>
              <a:t>P</a:t>
            </a:r>
            <a:r>
              <a:rPr lang="it-IT" sz="2400" kern="0" dirty="0" smtClean="0"/>
              <a:t>ossibilità di </a:t>
            </a:r>
            <a:r>
              <a:rPr lang="it-IT" sz="2400" i="1" kern="0" dirty="0" smtClean="0">
                <a:solidFill>
                  <a:srgbClr val="C00000"/>
                </a:solidFill>
              </a:rPr>
              <a:t>rifare subito</a:t>
            </a:r>
            <a:r>
              <a:rPr lang="it-IT" sz="2400" kern="0" dirty="0" smtClean="0">
                <a:solidFill>
                  <a:srgbClr val="C00000"/>
                </a:solidFill>
              </a:rPr>
              <a:t> </a:t>
            </a:r>
            <a:r>
              <a:rPr lang="it-IT" sz="2400" kern="0" dirty="0" smtClean="0"/>
              <a:t>le attività sbagliate</a:t>
            </a:r>
          </a:p>
          <a:p>
            <a:pPr marL="0" indent="0">
              <a:buNone/>
            </a:pPr>
            <a:r>
              <a:rPr lang="it-IT" sz="2400" kern="0" dirty="0" smtClean="0">
                <a:solidFill>
                  <a:srgbClr val="C00000"/>
                </a:solidFill>
              </a:rPr>
              <a:t>V</a:t>
            </a:r>
            <a:r>
              <a:rPr lang="it-IT" sz="2400" kern="0" dirty="0" smtClean="0"/>
              <a:t>elocità di avanzamento nelle attività </a:t>
            </a:r>
            <a:r>
              <a:rPr lang="it-IT" sz="2400" i="1" kern="0" dirty="0" smtClean="0">
                <a:solidFill>
                  <a:srgbClr val="C00000"/>
                </a:solidFill>
              </a:rPr>
              <a:t>decisa dallo studente</a:t>
            </a:r>
          </a:p>
          <a:p>
            <a:pPr lvl="1"/>
            <a:r>
              <a:rPr lang="it-IT" sz="2400" kern="0" dirty="0" smtClean="0"/>
              <a:t>Se un giorno non si ha tempo il software attende</a:t>
            </a:r>
          </a:p>
          <a:p>
            <a:pPr lvl="1"/>
            <a:r>
              <a:rPr lang="it-IT" sz="2400" kern="0" dirty="0" smtClean="0"/>
              <a:t>Dopo alcuni giorni invia una mail di promemoria</a:t>
            </a:r>
          </a:p>
          <a:p>
            <a:pPr marL="0" indent="0">
              <a:buNone/>
            </a:pPr>
            <a:r>
              <a:rPr lang="it-IT" sz="2400" kern="0" dirty="0" smtClean="0">
                <a:solidFill>
                  <a:srgbClr val="C00000"/>
                </a:solidFill>
              </a:rPr>
              <a:t>L</a:t>
            </a:r>
            <a:r>
              <a:rPr lang="it-IT" sz="2400" kern="0" dirty="0" smtClean="0"/>
              <a:t>e attività possono essere svolte </a:t>
            </a:r>
            <a:r>
              <a:rPr lang="it-IT" sz="2400" kern="0" dirty="0" smtClean="0">
                <a:solidFill>
                  <a:srgbClr val="C00000"/>
                </a:solidFill>
              </a:rPr>
              <a:t>con </a:t>
            </a:r>
            <a:r>
              <a:rPr lang="it-IT" sz="2400" i="1" kern="0" dirty="0" smtClean="0">
                <a:solidFill>
                  <a:srgbClr val="C00000"/>
                </a:solidFill>
              </a:rPr>
              <a:t>PC, </a:t>
            </a:r>
            <a:r>
              <a:rPr lang="it-IT" sz="2400" i="1" kern="0" dirty="0" err="1" smtClean="0">
                <a:solidFill>
                  <a:srgbClr val="C00000"/>
                </a:solidFill>
              </a:rPr>
              <a:t>tablet</a:t>
            </a:r>
            <a:r>
              <a:rPr lang="it-IT" sz="2400" i="1" kern="0" dirty="0" smtClean="0">
                <a:solidFill>
                  <a:srgbClr val="C00000"/>
                </a:solidFill>
              </a:rPr>
              <a:t> o </a:t>
            </a:r>
            <a:r>
              <a:rPr lang="it-IT" sz="2400" i="1" kern="0" dirty="0" err="1" smtClean="0">
                <a:solidFill>
                  <a:srgbClr val="C00000"/>
                </a:solidFill>
              </a:rPr>
              <a:t>smartphone</a:t>
            </a:r>
            <a:endParaRPr lang="it-IT" sz="2400" i="1" kern="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kern="0" dirty="0" smtClean="0">
                <a:solidFill>
                  <a:srgbClr val="C00000"/>
                </a:solidFill>
              </a:rPr>
              <a:t>Si utilizza la </a:t>
            </a:r>
            <a:r>
              <a:rPr lang="it-IT" sz="2800" i="1" kern="0" dirty="0" smtClean="0">
                <a:solidFill>
                  <a:srgbClr val="C00000"/>
                </a:solidFill>
              </a:rPr>
              <a:t>piattaforma di </a:t>
            </a:r>
            <a:r>
              <a:rPr lang="it-IT" sz="2800" i="1" kern="0" dirty="0" err="1" smtClean="0">
                <a:solidFill>
                  <a:srgbClr val="C00000"/>
                </a:solidFill>
              </a:rPr>
              <a:t>eLearning</a:t>
            </a:r>
            <a:r>
              <a:rPr lang="it-IT" sz="2800" i="1" kern="0" dirty="0" smtClean="0">
                <a:solidFill>
                  <a:srgbClr val="C00000"/>
                </a:solidFill>
              </a:rPr>
              <a:t> </a:t>
            </a:r>
            <a:r>
              <a:rPr lang="it-IT" sz="2800" i="1" kern="0" dirty="0" err="1" smtClean="0">
                <a:solidFill>
                  <a:srgbClr val="C00000"/>
                </a:solidFill>
              </a:rPr>
              <a:t>Moodle</a:t>
            </a:r>
            <a:r>
              <a:rPr lang="it-IT" sz="2800" i="1" kern="0" dirty="0" smtClean="0">
                <a:solidFill>
                  <a:srgbClr val="C00000"/>
                </a:solidFill>
              </a:rPr>
              <a:t> </a:t>
            </a:r>
            <a:r>
              <a:rPr lang="it-IT" sz="2800" kern="0" dirty="0" smtClean="0">
                <a:solidFill>
                  <a:srgbClr val="C00000"/>
                </a:solidFill>
              </a:rPr>
              <a:t>per chiedere e dare aiuto per le attività più difficili</a:t>
            </a:r>
          </a:p>
          <a:p>
            <a:pPr marL="457200" lvl="1" indent="0" algn="ctr">
              <a:buNone/>
            </a:pPr>
            <a:r>
              <a:rPr lang="it-IT" kern="0" dirty="0" smtClean="0"/>
              <a:t>Forum, news, </a:t>
            </a:r>
            <a:r>
              <a:rPr lang="it-IT" kern="0" dirty="0" err="1" smtClean="0"/>
              <a:t>faq</a:t>
            </a:r>
            <a:r>
              <a:rPr lang="it-IT" kern="0" dirty="0" smtClean="0"/>
              <a:t>…</a:t>
            </a:r>
          </a:p>
          <a:p>
            <a:pPr marL="0" indent="0">
              <a:buNone/>
            </a:pPr>
            <a:endParaRPr lang="it-IT" b="0" kern="0" dirty="0" smtClean="0"/>
          </a:p>
          <a:p>
            <a:pPr marL="0" indent="0">
              <a:buNone/>
            </a:pPr>
            <a:endParaRPr lang="it-IT" b="0" kern="0" dirty="0"/>
          </a:p>
        </p:txBody>
      </p:sp>
    </p:spTree>
    <p:extLst>
      <p:ext uri="{BB962C8B-B14F-4D97-AF65-F5344CB8AC3E}">
        <p14:creationId xmlns:p14="http://schemas.microsoft.com/office/powerpoint/2010/main" val="2774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70020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4D6B2F3E-83A1-A24D-82CF-995C5DE78BA3}"/>
              </a:ext>
            </a:extLst>
          </p:cNvPr>
          <p:cNvSpPr txBox="1">
            <a:spLocks/>
          </p:cNvSpPr>
          <p:nvPr/>
        </p:nvSpPr>
        <p:spPr>
          <a:xfrm>
            <a:off x="-25115" y="1216601"/>
            <a:ext cx="9108504" cy="7816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kern="0" dirty="0" smtClean="0">
                <a:solidFill>
                  <a:srgbClr val="C00000"/>
                </a:solidFill>
              </a:rPr>
              <a:t>ACK</a:t>
            </a:r>
            <a:r>
              <a:rPr lang="it-IT" sz="3600" kern="0" dirty="0" smtClean="0"/>
              <a:t> – </a:t>
            </a:r>
            <a:r>
              <a:rPr lang="it-IT" sz="3600" kern="0" dirty="0" smtClean="0">
                <a:solidFill>
                  <a:srgbClr val="C00000"/>
                </a:solidFill>
              </a:rPr>
              <a:t>P</a:t>
            </a:r>
            <a:r>
              <a:rPr lang="it-IT" sz="3600" kern="0" dirty="0" smtClean="0"/>
              <a:t>rova finale</a:t>
            </a:r>
            <a:endParaRPr lang="it-IT" sz="3600" kern="0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2ABEBD44-FC04-C54F-B54A-AA6686471796}"/>
              </a:ext>
            </a:extLst>
          </p:cNvPr>
          <p:cNvSpPr txBox="1">
            <a:spLocks/>
          </p:cNvSpPr>
          <p:nvPr/>
        </p:nvSpPr>
        <p:spPr>
          <a:xfrm>
            <a:off x="-96839" y="1772816"/>
            <a:ext cx="9108504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it-IT" sz="2000" kern="0" dirty="0" smtClean="0"/>
              <a:t>Non sarebbe necessario svolgere una </a:t>
            </a:r>
            <a:r>
              <a:rPr lang="it-IT" sz="2000" kern="0" dirty="0" smtClean="0">
                <a:solidFill>
                  <a:srgbClr val="C00000"/>
                </a:solidFill>
              </a:rPr>
              <a:t>prova finale</a:t>
            </a:r>
            <a:r>
              <a:rPr lang="it-IT" sz="2000" kern="0" dirty="0" smtClean="0"/>
              <a:t>, dato che gli studenti hanno già dimostrato di aver acquisito il know-how</a:t>
            </a:r>
          </a:p>
          <a:p>
            <a:pPr lvl="1"/>
            <a:r>
              <a:rPr lang="it-IT" sz="2400" kern="0" dirty="0" smtClean="0">
                <a:solidFill>
                  <a:srgbClr val="C00000"/>
                </a:solidFill>
              </a:rPr>
              <a:t>Tuttavia</a:t>
            </a:r>
          </a:p>
          <a:p>
            <a:pPr lvl="2"/>
            <a:r>
              <a:rPr lang="it-IT" sz="1800" kern="0" dirty="0" smtClean="0"/>
              <a:t>Nonostante vengano fatti dei controlli incrociati è possibile che qualcuno copi</a:t>
            </a:r>
          </a:p>
          <a:p>
            <a:pPr lvl="2"/>
            <a:r>
              <a:rPr lang="it-IT" sz="1800" kern="0" dirty="0" smtClean="0"/>
              <a:t>Non è possibile controllare se uno studente si fa fare le attività da terze persone</a:t>
            </a:r>
          </a:p>
          <a:p>
            <a:pPr lvl="2"/>
            <a:r>
              <a:rPr lang="it-IT" sz="1800" kern="0" dirty="0" smtClean="0"/>
              <a:t>C’è la remota possibilità che qualcuno voglia </a:t>
            </a:r>
            <a:r>
              <a:rPr lang="it-IT" sz="1800" kern="0" dirty="0" err="1" smtClean="0"/>
              <a:t>hackerare</a:t>
            </a:r>
            <a:r>
              <a:rPr lang="it-IT" sz="1800" kern="0" dirty="0" smtClean="0"/>
              <a:t> il sistema</a:t>
            </a:r>
          </a:p>
          <a:p>
            <a:pPr lvl="1"/>
            <a:r>
              <a:rPr lang="it-IT" sz="2400" kern="0" dirty="0" smtClean="0">
                <a:solidFill>
                  <a:srgbClr val="C00000"/>
                </a:solidFill>
              </a:rPr>
              <a:t>Quindi</a:t>
            </a:r>
          </a:p>
          <a:p>
            <a:pPr lvl="2"/>
            <a:r>
              <a:rPr lang="it-IT" sz="1800" kern="0" dirty="0" smtClean="0"/>
              <a:t>Ci sarà una prova finale, a cui potranno partecipare </a:t>
            </a:r>
            <a:r>
              <a:rPr lang="it-IT" sz="1800" kern="0" dirty="0" smtClean="0">
                <a:solidFill>
                  <a:srgbClr val="C00000"/>
                </a:solidFill>
              </a:rPr>
              <a:t>solo</a:t>
            </a:r>
            <a:r>
              <a:rPr lang="it-IT" sz="1800" kern="0" dirty="0" smtClean="0"/>
              <a:t> gli studenti che </a:t>
            </a:r>
            <a:r>
              <a:rPr lang="it-IT" sz="1800" kern="0" dirty="0" smtClean="0">
                <a:solidFill>
                  <a:srgbClr val="C00000"/>
                </a:solidFill>
              </a:rPr>
              <a:t>hanno svolto </a:t>
            </a:r>
            <a:r>
              <a:rPr lang="it-IT" sz="1800" u="sng" kern="0" dirty="0" smtClean="0">
                <a:solidFill>
                  <a:srgbClr val="C00000"/>
                </a:solidFill>
              </a:rPr>
              <a:t>tutte</a:t>
            </a:r>
            <a:r>
              <a:rPr lang="it-IT" sz="1800" kern="0" dirty="0" smtClean="0">
                <a:solidFill>
                  <a:srgbClr val="C00000"/>
                </a:solidFill>
              </a:rPr>
              <a:t> le attività proposte </a:t>
            </a:r>
            <a:r>
              <a:rPr lang="it-IT" sz="1800" kern="0" dirty="0" smtClean="0"/>
              <a:t>(tra 50 e 60)</a:t>
            </a:r>
          </a:p>
          <a:p>
            <a:pPr lvl="2"/>
            <a:r>
              <a:rPr lang="it-IT" sz="1800" kern="0" dirty="0" smtClean="0"/>
              <a:t>La prova finale consisterà nello </a:t>
            </a:r>
            <a:r>
              <a:rPr lang="it-IT" sz="1800" kern="0" dirty="0" smtClean="0">
                <a:solidFill>
                  <a:srgbClr val="C00000"/>
                </a:solidFill>
              </a:rPr>
              <a:t>svolgere</a:t>
            </a:r>
            <a:r>
              <a:rPr lang="it-IT" sz="1800" kern="0" dirty="0" smtClean="0"/>
              <a:t>, in aula informatica, alcune delle </a:t>
            </a:r>
            <a:r>
              <a:rPr lang="it-IT" sz="1800" kern="0" dirty="0" smtClean="0">
                <a:solidFill>
                  <a:srgbClr val="C00000"/>
                </a:solidFill>
              </a:rPr>
              <a:t>attività già fatte</a:t>
            </a:r>
          </a:p>
          <a:p>
            <a:pPr lvl="2"/>
            <a:r>
              <a:rPr lang="it-IT" sz="1800" kern="0" dirty="0" smtClean="0"/>
              <a:t>Non è proprio una formalità, ma è veramente molto semplice per chi ha svolto personalmente tutte le attività</a:t>
            </a:r>
            <a:endParaRPr lang="it-IT" sz="1800" kern="0" dirty="0"/>
          </a:p>
        </p:txBody>
      </p:sp>
    </p:spTree>
    <p:extLst>
      <p:ext uri="{BB962C8B-B14F-4D97-AF65-F5344CB8AC3E}">
        <p14:creationId xmlns:p14="http://schemas.microsoft.com/office/powerpoint/2010/main" val="10310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70020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05B44C82-7C9E-CC4B-9AE1-757822D4CADF}"/>
              </a:ext>
            </a:extLst>
          </p:cNvPr>
          <p:cNvSpPr txBox="1">
            <a:spLocks/>
          </p:cNvSpPr>
          <p:nvPr/>
        </p:nvSpPr>
        <p:spPr>
          <a:xfrm>
            <a:off x="15288" y="1268414"/>
            <a:ext cx="9144000" cy="6630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b="0" kern="0" dirty="0" smtClean="0">
                <a:solidFill>
                  <a:srgbClr val="C00000"/>
                </a:solidFill>
              </a:rPr>
              <a:t>ACK</a:t>
            </a:r>
            <a:r>
              <a:rPr lang="it-IT" sz="3600" b="0" kern="0" dirty="0" smtClean="0"/>
              <a:t> – </a:t>
            </a:r>
            <a:r>
              <a:rPr lang="it-IT" sz="3600" b="0" kern="0" dirty="0" smtClean="0">
                <a:solidFill>
                  <a:srgbClr val="C00000"/>
                </a:solidFill>
              </a:rPr>
              <a:t>R</a:t>
            </a:r>
            <a:r>
              <a:rPr lang="it-IT" sz="3600" b="0" kern="0" dirty="0" smtClean="0"/>
              <a:t>isultati primo anno</a:t>
            </a:r>
            <a:endParaRPr lang="it-IT" sz="3600" b="0" kern="0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5C305916-E608-5E4B-9DA6-E4B584D89AF5}"/>
              </a:ext>
            </a:extLst>
          </p:cNvPr>
          <p:cNvSpPr txBox="1">
            <a:spLocks/>
          </p:cNvSpPr>
          <p:nvPr/>
        </p:nvSpPr>
        <p:spPr>
          <a:xfrm>
            <a:off x="15288" y="1931432"/>
            <a:ext cx="9144000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000" kern="0" dirty="0" smtClean="0"/>
              <a:t>Le attività sono iniziate nell’AA 2018/19</a:t>
            </a:r>
          </a:p>
          <a:p>
            <a:pPr lvl="1"/>
            <a:r>
              <a:rPr lang="it-IT" sz="2000" kern="0" dirty="0" smtClean="0"/>
              <a:t>Alla data del 23/09/2019</a:t>
            </a:r>
          </a:p>
          <a:p>
            <a:pPr lvl="2"/>
            <a:r>
              <a:rPr lang="it-IT" sz="2000" kern="0" dirty="0" smtClean="0"/>
              <a:t>1119 studenti si sono iscritti, di cui</a:t>
            </a:r>
          </a:p>
          <a:p>
            <a:pPr lvl="3"/>
            <a:r>
              <a:rPr lang="it-IT" kern="0" dirty="0" smtClean="0"/>
              <a:t>769 studenti hanno terminato le attività e registrato i 3 CFU</a:t>
            </a:r>
          </a:p>
          <a:p>
            <a:pPr lvl="3"/>
            <a:r>
              <a:rPr lang="it-IT" kern="0" dirty="0" smtClean="0"/>
              <a:t>34 studenti hanno terminato le attività e devono ancora registrare i 3 CFU</a:t>
            </a:r>
          </a:p>
          <a:p>
            <a:pPr lvl="3"/>
            <a:r>
              <a:rPr lang="it-IT" kern="0" dirty="0" smtClean="0"/>
              <a:t>58 studenti non hanno mai iniziato a svolgere le attività</a:t>
            </a:r>
          </a:p>
          <a:p>
            <a:pPr lvl="3"/>
            <a:r>
              <a:rPr lang="it-IT" kern="0" dirty="0" smtClean="0"/>
              <a:t>253 studenti hanno iniziato ma hanno poi abbandonato</a:t>
            </a:r>
          </a:p>
          <a:p>
            <a:pPr lvl="3"/>
            <a:r>
              <a:rPr lang="it-IT" kern="0" dirty="0" smtClean="0"/>
              <a:t>5 studenti hanno utilizzato una modalità diversa perché laureandi</a:t>
            </a:r>
          </a:p>
          <a:p>
            <a:pPr lvl="1"/>
            <a:r>
              <a:rPr lang="it-IT" sz="2000" kern="0" dirty="0" smtClean="0"/>
              <a:t>I forum hanno avuto centinaia di post</a:t>
            </a:r>
          </a:p>
          <a:p>
            <a:pPr lvl="1"/>
            <a:r>
              <a:rPr lang="it-IT" sz="2000" kern="0" dirty="0" smtClean="0"/>
              <a:t>Alla prova finale </a:t>
            </a:r>
            <a:r>
              <a:rPr lang="it-IT" sz="2200" kern="0" dirty="0" smtClean="0">
                <a:solidFill>
                  <a:srgbClr val="C00000"/>
                </a:solidFill>
              </a:rPr>
              <a:t>il 98,7% degli studenti ha superato la prova finale al primo tentativo, il 100% entro il secondo tentativo</a:t>
            </a:r>
            <a:endParaRPr lang="it-IT" sz="22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0" y="1268760"/>
            <a:ext cx="9217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/>
              <a:t>test di abilità linguistica (</a:t>
            </a:r>
            <a:r>
              <a:rPr lang="it-IT" sz="6000" dirty="0">
                <a:solidFill>
                  <a:srgbClr val="C00000"/>
                </a:solidFill>
              </a:rPr>
              <a:t>tal</a:t>
            </a:r>
            <a:r>
              <a:rPr lang="it-IT" sz="4800" dirty="0"/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852936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>
                <a:solidFill>
                  <a:srgbClr val="B3071B"/>
                </a:solidFill>
              </a:rPr>
              <a:t>Livello B1</a:t>
            </a:r>
            <a:r>
              <a:rPr lang="it-IT" sz="3600" dirty="0"/>
              <a:t> </a:t>
            </a:r>
          </a:p>
          <a:p>
            <a:pPr algn="r"/>
            <a:r>
              <a:rPr lang="it-IT" sz="3600" dirty="0"/>
              <a:t>Inglese francese spagnolo tedesco</a:t>
            </a:r>
          </a:p>
          <a:p>
            <a:pPr algn="r"/>
            <a:endParaRPr lang="it-IT" sz="3600" dirty="0"/>
          </a:p>
          <a:p>
            <a:pPr algn="r"/>
            <a:endParaRPr lang="it-IT" sz="3600" dirty="0"/>
          </a:p>
          <a:p>
            <a:r>
              <a:rPr lang="it-IT" sz="3600" dirty="0" smtClean="0"/>
              <a:t>Info </a:t>
            </a:r>
            <a:r>
              <a:rPr lang="it-IT" sz="3600" dirty="0"/>
              <a:t>calendario prove e altro: </a:t>
            </a:r>
            <a:r>
              <a:rPr lang="it-IT" sz="3600" dirty="0" smtClean="0">
                <a:solidFill>
                  <a:srgbClr val="C00000"/>
                </a:solidFill>
                <a:hlinkClick r:id="rId4"/>
              </a:rPr>
              <a:t>www.cla.unipd.it</a:t>
            </a:r>
            <a:r>
              <a:rPr lang="it-IT" sz="3600" dirty="0" smtClean="0">
                <a:solidFill>
                  <a:srgbClr val="B3071B"/>
                </a:solidFill>
              </a:rPr>
              <a:t>  &gt;&gt;&gt; </a:t>
            </a:r>
            <a:r>
              <a:rPr lang="it-IT" sz="2400" dirty="0" smtClean="0">
                <a:solidFill>
                  <a:srgbClr val="B3071B"/>
                </a:solidFill>
              </a:rPr>
              <a:t>link anche dal MOODLE</a:t>
            </a:r>
            <a:endParaRPr lang="it-IT" sz="2400" dirty="0">
              <a:solidFill>
                <a:srgbClr val="B3071B"/>
              </a:solidFill>
            </a:endParaRPr>
          </a:p>
          <a:p>
            <a:pPr algn="r"/>
            <a:endParaRPr lang="it-IT" sz="2400" dirty="0"/>
          </a:p>
          <a:p>
            <a:pPr algn="r"/>
            <a:r>
              <a:rPr lang="it-IT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04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7728" y="-609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0" y="1268760"/>
            <a:ext cx="9217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test di abilità linguistica (</a:t>
            </a:r>
            <a:r>
              <a:rPr lang="it-IT" sz="5400" dirty="0">
                <a:solidFill>
                  <a:srgbClr val="C00000"/>
                </a:solidFill>
              </a:rPr>
              <a:t>tal</a:t>
            </a:r>
            <a:r>
              <a:rPr lang="it-IT" sz="4400" dirty="0"/>
              <a:t>)</a:t>
            </a:r>
            <a:r>
              <a:rPr lang="it-IT" sz="6000" dirty="0"/>
              <a:t>+</a:t>
            </a:r>
            <a:endParaRPr lang="it-IT" sz="4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2852936"/>
            <a:ext cx="9036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/>
              <a:t>prova superata. registrazione sul libretto di 3 </a:t>
            </a:r>
            <a:r>
              <a:rPr lang="it-IT" sz="3600" dirty="0" err="1"/>
              <a:t>cfu</a:t>
            </a:r>
            <a:r>
              <a:rPr lang="it-IT" sz="3600" dirty="0"/>
              <a:t> con dicitura «approvato».</a:t>
            </a:r>
          </a:p>
          <a:p>
            <a:pPr algn="r"/>
            <a:endParaRPr lang="it-IT" sz="3600" dirty="0"/>
          </a:p>
          <a:p>
            <a:pPr algn="r"/>
            <a:r>
              <a:rPr lang="it-IT" sz="3600" dirty="0"/>
              <a:t>docente registrazione.</a:t>
            </a:r>
          </a:p>
          <a:p>
            <a:pPr algn="r"/>
            <a:r>
              <a:rPr lang="it-IT" sz="3600" dirty="0">
                <a:solidFill>
                  <a:srgbClr val="B3071B"/>
                </a:solidFill>
              </a:rPr>
              <a:t>L</a:t>
            </a:r>
            <a:r>
              <a:rPr lang="it-IT" sz="3600" dirty="0" smtClean="0">
                <a:solidFill>
                  <a:srgbClr val="B3071B"/>
                </a:solidFill>
              </a:rPr>
              <a:t>uciano </a:t>
            </a:r>
            <a:r>
              <a:rPr lang="it-IT" sz="3600" dirty="0" err="1">
                <a:solidFill>
                  <a:srgbClr val="B3071B"/>
                </a:solidFill>
              </a:rPr>
              <a:t>B</a:t>
            </a:r>
            <a:r>
              <a:rPr lang="it-IT" sz="3600" dirty="0" err="1" smtClean="0">
                <a:solidFill>
                  <a:srgbClr val="B3071B"/>
                </a:solidFill>
              </a:rPr>
              <a:t>ossina</a:t>
            </a:r>
            <a:endParaRPr lang="it-IT" sz="3600" dirty="0">
              <a:solidFill>
                <a:srgbClr val="B30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7728" y="-609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" name="Rettangolo 3"/>
          <p:cNvSpPr/>
          <p:nvPr/>
        </p:nvSpPr>
        <p:spPr>
          <a:xfrm>
            <a:off x="325797" y="1530091"/>
            <a:ext cx="8691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it-IT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obilità </a:t>
            </a:r>
            <a:r>
              <a:rPr lang="it-IT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it-IT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nternazionale</a:t>
            </a:r>
            <a:endParaRPr lang="it-IT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64628" y="5778000"/>
            <a:ext cx="900599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Un’opportunità </a:t>
            </a:r>
            <a:r>
              <a:rPr lang="it-IT" sz="4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da non perdere </a:t>
            </a:r>
            <a:endParaRPr lang="it-IT" sz="4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813" y="2862323"/>
            <a:ext cx="4096867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7728" y="-609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4" name="Rettangolo 1"/>
          <p:cNvSpPr>
            <a:spLocks noChangeArrowheads="1"/>
          </p:cNvSpPr>
          <p:nvPr/>
        </p:nvSpPr>
        <p:spPr bwMode="auto">
          <a:xfrm>
            <a:off x="467545" y="1524001"/>
            <a:ext cx="7632848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it-IT" altLang="it-IT" sz="2400" dirty="0">
                <a:solidFill>
                  <a:srgbClr val="C00000"/>
                </a:solidFill>
                <a:ea typeface="MS PGothic" panose="020B0600070205080204" pitchFamily="34" charset="-128"/>
              </a:rPr>
              <a:t>P</a:t>
            </a:r>
            <a:r>
              <a:rPr lang="it-IT" altLang="it-IT" sz="2400" dirty="0">
                <a:ea typeface="MS PGothic" panose="020B0600070205080204" pitchFamily="34" charset="-128"/>
              </a:rPr>
              <a:t>ROGRAMMI DI </a:t>
            </a:r>
            <a:r>
              <a:rPr lang="it-IT" altLang="it-IT" sz="2400" dirty="0">
                <a:solidFill>
                  <a:srgbClr val="C00000"/>
                </a:solidFill>
                <a:ea typeface="MS PGothic" panose="020B0600070205080204" pitchFamily="34" charset="-128"/>
              </a:rPr>
              <a:t>MOBILITA’</a:t>
            </a:r>
            <a:r>
              <a:rPr lang="it-IT" altLang="it-IT" sz="2400" dirty="0">
                <a:ea typeface="MS PGothic" panose="020B0600070205080204" pitchFamily="34" charset="-128"/>
              </a:rPr>
              <a:t> INTERNAZIONALE :</a:t>
            </a:r>
          </a:p>
          <a:p>
            <a:pPr algn="ctr">
              <a:spcAft>
                <a:spcPts val="800"/>
              </a:spcAft>
            </a:pPr>
            <a:r>
              <a:rPr lang="it-IT" altLang="it-IT" sz="2400" dirty="0">
                <a:ea typeface="MS PGothic" panose="020B0600070205080204" pitchFamily="34" charset="-128"/>
              </a:rPr>
              <a:t>Cosa sono</a:t>
            </a:r>
            <a:endParaRPr lang="it-IT" altLang="it-IT" sz="2133" dirty="0">
              <a:ea typeface="MS PGothic" panose="020B0600070205080204" pitchFamily="34" charset="-128"/>
            </a:endParaRPr>
          </a:p>
        </p:txBody>
      </p:sp>
      <p:pic>
        <p:nvPicPr>
          <p:cNvPr id="15" name="Picture 2" descr="https://encrypted-tbn2.gstatic.com/images?q=tbn:ANd9GcStHm67GeuRtHPi_pyo_aqC53QNZhoguq9tPSGb53zJSVKLTGi7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3507730"/>
            <a:ext cx="3046197" cy="2156297"/>
          </a:xfrm>
          <a:prstGeom prst="rect">
            <a:avLst/>
          </a:prstGeom>
          <a:noFill/>
          <a:effectLst>
            <a:softEdge rad="38100"/>
          </a:effec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230157" y="2619258"/>
            <a:ext cx="5604685" cy="9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800"/>
              </a:spcBef>
              <a:buClr>
                <a:srgbClr val="B3071B"/>
              </a:buClr>
              <a:buFont typeface="Wingdings" panose="05000000000000000000" pitchFamily="2" charset="2"/>
              <a:buChar char="Ø"/>
            </a:pPr>
            <a:r>
              <a:rPr lang="it-IT" altLang="it-IT" sz="1733" dirty="0">
                <a:ea typeface="MS PGothic" panose="020B0600070205080204" pitchFamily="34" charset="-128"/>
              </a:rPr>
              <a:t>Un periodo trascorso all’estero all’interno di un accordo internazionale tra il nostro Ateneo e l’università ospitante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308280" y="4258250"/>
            <a:ext cx="6144683" cy="16923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733" dirty="0"/>
              <a:t>Programmi:</a:t>
            </a:r>
          </a:p>
          <a:p>
            <a:pPr>
              <a:defRPr/>
            </a:pPr>
            <a:endParaRPr lang="it-IT" sz="1733" dirty="0"/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733" dirty="0">
                <a:solidFill>
                  <a:srgbClr val="C00000"/>
                </a:solidFill>
              </a:rPr>
              <a:t>E</a:t>
            </a:r>
            <a:r>
              <a:rPr lang="it-IT" sz="1733" dirty="0"/>
              <a:t>rasmus </a:t>
            </a:r>
            <a:r>
              <a:rPr lang="it-IT" sz="1733" dirty="0">
                <a:solidFill>
                  <a:srgbClr val="C00000"/>
                </a:solidFill>
              </a:rPr>
              <a:t>+</a:t>
            </a:r>
            <a:r>
              <a:rPr lang="it-IT" sz="1733" dirty="0"/>
              <a:t> Europa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733" dirty="0">
                <a:solidFill>
                  <a:srgbClr val="C00000"/>
                </a:solidFill>
              </a:rPr>
              <a:t>E</a:t>
            </a:r>
            <a:r>
              <a:rPr lang="it-IT" sz="1733" dirty="0"/>
              <a:t>rasmus </a:t>
            </a:r>
            <a:r>
              <a:rPr lang="it-IT" sz="1733" dirty="0">
                <a:solidFill>
                  <a:srgbClr val="C00000"/>
                </a:solidFill>
              </a:rPr>
              <a:t>+ Oltre</a:t>
            </a:r>
            <a:r>
              <a:rPr lang="it-IT" sz="1733" dirty="0"/>
              <a:t> l’Europa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733" dirty="0">
                <a:solidFill>
                  <a:srgbClr val="C00000"/>
                </a:solidFill>
              </a:rPr>
              <a:t>S</a:t>
            </a:r>
            <a:r>
              <a:rPr lang="it-IT" sz="1733" dirty="0"/>
              <a:t>EMP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733" dirty="0">
                <a:solidFill>
                  <a:srgbClr val="C00000"/>
                </a:solidFill>
              </a:rPr>
              <a:t>A</a:t>
            </a:r>
            <a:r>
              <a:rPr lang="it-IT" sz="1733" dirty="0"/>
              <a:t>ccordi </a:t>
            </a:r>
            <a:r>
              <a:rPr lang="it-IT" sz="1733" dirty="0">
                <a:solidFill>
                  <a:srgbClr val="C00000"/>
                </a:solidFill>
              </a:rPr>
              <a:t>b</a:t>
            </a:r>
            <a:r>
              <a:rPr lang="it-IT" sz="1733" dirty="0"/>
              <a:t>ilaterali</a:t>
            </a:r>
          </a:p>
        </p:txBody>
      </p:sp>
    </p:spTree>
    <p:extLst>
      <p:ext uri="{BB962C8B-B14F-4D97-AF65-F5344CB8AC3E}">
        <p14:creationId xmlns:p14="http://schemas.microsoft.com/office/powerpoint/2010/main" val="22671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7728" y="-609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6888" y="1463587"/>
            <a:ext cx="8743584" cy="466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67"/>
              </a:spcBef>
              <a:defRPr/>
            </a:pPr>
            <a:r>
              <a:rPr lang="it-IT" sz="2000" dirty="0">
                <a:solidFill>
                  <a:srgbClr val="C00000"/>
                </a:solidFill>
              </a:rPr>
              <a:t>PERCHE’</a:t>
            </a:r>
            <a:r>
              <a:rPr lang="it-IT" sz="2000" dirty="0"/>
              <a:t> ANDARE IN MOBILITA’?</a:t>
            </a:r>
          </a:p>
          <a:p>
            <a:pPr algn="just">
              <a:lnSpc>
                <a:spcPct val="110000"/>
              </a:lnSpc>
              <a:spcBef>
                <a:spcPts val="667"/>
              </a:spcBef>
              <a:defRPr/>
            </a:pPr>
            <a:r>
              <a:rPr lang="it-IT" sz="2000" b="1" i="1" dirty="0"/>
              <a:t>Da un </a:t>
            </a:r>
            <a:r>
              <a:rPr lang="it-IT" sz="2000" b="1" i="1" dirty="0">
                <a:solidFill>
                  <a:srgbClr val="C00000"/>
                </a:solidFill>
              </a:rPr>
              <a:t>punto di vista didattico</a:t>
            </a:r>
            <a:r>
              <a:rPr lang="it-IT" sz="2000" b="1" i="1" dirty="0"/>
              <a:t>…</a:t>
            </a:r>
          </a:p>
          <a:p>
            <a:pPr algn="just">
              <a:lnSpc>
                <a:spcPct val="110000"/>
              </a:lnSpc>
              <a:spcBef>
                <a:spcPts val="667"/>
              </a:spcBef>
              <a:defRPr/>
            </a:pPr>
            <a:endParaRPr lang="it-IT" sz="1733" i="1" dirty="0"/>
          </a:p>
          <a:p>
            <a:pPr marL="355591" indent="-241294" algn="just">
              <a:lnSpc>
                <a:spcPct val="110000"/>
              </a:lnSpc>
              <a:spcBef>
                <a:spcPts val="667"/>
              </a:spcBef>
              <a:buClr>
                <a:srgbClr val="B3071B"/>
              </a:buClr>
              <a:buFont typeface="Wingdings" pitchFamily="2" charset="2"/>
              <a:buChar char="Ø"/>
              <a:tabLst>
                <a:tab pos="241294" algn="l"/>
              </a:tabLst>
              <a:defRPr/>
            </a:pPr>
            <a:r>
              <a:rPr lang="it-IT" sz="1733" dirty="0"/>
              <a:t>Avrete un percorso di studi personalizzato che verrà riportato nel Diploma </a:t>
            </a:r>
            <a:r>
              <a:rPr lang="it-IT" sz="1733" dirty="0" err="1"/>
              <a:t>Supplement</a:t>
            </a:r>
            <a:endParaRPr lang="it-IT" sz="1733" dirty="0"/>
          </a:p>
          <a:p>
            <a:pPr marL="355591" indent="-241294" algn="just">
              <a:lnSpc>
                <a:spcPct val="110000"/>
              </a:lnSpc>
              <a:spcBef>
                <a:spcPts val="667"/>
              </a:spcBef>
              <a:buClr>
                <a:srgbClr val="B3071B"/>
              </a:buClr>
              <a:buFont typeface="Wingdings" pitchFamily="2" charset="2"/>
              <a:buChar char="Ø"/>
              <a:tabLst>
                <a:tab pos="241294" algn="l"/>
              </a:tabLst>
              <a:defRPr/>
            </a:pPr>
            <a:r>
              <a:rPr lang="it-IT" sz="1733" dirty="0"/>
              <a:t>Potrete studiare materie che non vengono erogate in questo Ateneo</a:t>
            </a:r>
          </a:p>
          <a:p>
            <a:pPr marL="355591" indent="-241294" algn="just">
              <a:lnSpc>
                <a:spcPct val="110000"/>
              </a:lnSpc>
              <a:spcBef>
                <a:spcPts val="667"/>
              </a:spcBef>
              <a:buClr>
                <a:srgbClr val="B3071B"/>
              </a:buClr>
              <a:buFont typeface="Wingdings" pitchFamily="2" charset="2"/>
              <a:buChar char="Ø"/>
              <a:tabLst>
                <a:tab pos="241294" algn="l"/>
              </a:tabLst>
              <a:defRPr/>
            </a:pPr>
            <a:r>
              <a:rPr lang="it-IT" sz="1733" dirty="0"/>
              <a:t>Potrete frequentare centri di eccellenza o specializzati senza ulteriori oneri economici </a:t>
            </a:r>
          </a:p>
          <a:p>
            <a:pPr marL="355591" indent="-241294" algn="just">
              <a:lnSpc>
                <a:spcPct val="110000"/>
              </a:lnSpc>
              <a:spcBef>
                <a:spcPts val="667"/>
              </a:spcBef>
              <a:buClr>
                <a:srgbClr val="B3071B"/>
              </a:buClr>
              <a:buFont typeface="Wingdings" pitchFamily="2" charset="2"/>
              <a:buChar char="Ø"/>
              <a:tabLst>
                <a:tab pos="241294" algn="l"/>
              </a:tabLst>
              <a:defRPr/>
            </a:pPr>
            <a:r>
              <a:rPr lang="it-IT" sz="1733" dirty="0"/>
              <a:t>Scoprirete modi diversi di studiare una materia </a:t>
            </a:r>
          </a:p>
          <a:p>
            <a:pPr marL="355591" indent="-241294" algn="just">
              <a:lnSpc>
                <a:spcPct val="110000"/>
              </a:lnSpc>
              <a:spcBef>
                <a:spcPts val="667"/>
              </a:spcBef>
              <a:buFont typeface="Wingdings" pitchFamily="2" charset="2"/>
              <a:buChar char="Ø"/>
              <a:tabLst>
                <a:tab pos="241294" algn="l"/>
              </a:tabLst>
              <a:defRPr/>
            </a:pPr>
            <a:endParaRPr lang="it-IT" sz="1733" dirty="0"/>
          </a:p>
          <a:p>
            <a:pPr marL="355591" indent="-241294" algn="just">
              <a:lnSpc>
                <a:spcPct val="110000"/>
              </a:lnSpc>
              <a:spcBef>
                <a:spcPts val="667"/>
              </a:spcBef>
              <a:buFont typeface="Wingdings" pitchFamily="2" charset="2"/>
              <a:buChar char="Ø"/>
              <a:tabLst>
                <a:tab pos="241294" algn="l"/>
              </a:tabLst>
              <a:defRPr/>
            </a:pPr>
            <a:endParaRPr lang="it-IT" sz="1733" dirty="0"/>
          </a:p>
          <a:p>
            <a:pPr algn="just">
              <a:defRPr/>
            </a:pPr>
            <a:endParaRPr lang="it-IT" sz="1733" dirty="0"/>
          </a:p>
          <a:p>
            <a:pPr algn="just">
              <a:defRPr/>
            </a:pPr>
            <a:endParaRPr lang="it-IT" sz="1733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165" y="5057403"/>
            <a:ext cx="3411670" cy="166792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265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Corso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56728" y="2204864"/>
            <a:ext cx="73448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400" dirty="0">
              <a:latin typeface="Arial"/>
              <a:cs typeface="Arial"/>
            </a:endParaRPr>
          </a:p>
          <a:p>
            <a:endParaRPr lang="it-IT" sz="3600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199316" y="1556792"/>
            <a:ext cx="26596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it-IT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it-IT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</a:t>
            </a:r>
            <a:r>
              <a:rPr lang="it-IT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ule</a:t>
            </a:r>
            <a:endParaRPr lang="it-IT" sz="5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8" y="2884923"/>
            <a:ext cx="8713092" cy="29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72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7728" y="-609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3999901" y="3377437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46844" y="1356163"/>
            <a:ext cx="5721299" cy="653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67"/>
              </a:spcBef>
              <a:defRPr/>
            </a:pPr>
            <a:r>
              <a:rPr lang="it-IT" sz="2000" b="1" i="1" dirty="0"/>
              <a:t>Da un </a:t>
            </a:r>
            <a:r>
              <a:rPr lang="it-IT" sz="2000" b="1" i="1" dirty="0">
                <a:solidFill>
                  <a:srgbClr val="C00000"/>
                </a:solidFill>
              </a:rPr>
              <a:t>punto di vista personale</a:t>
            </a:r>
            <a:r>
              <a:rPr lang="it-IT" sz="2000" b="1" i="1" dirty="0"/>
              <a:t>…</a:t>
            </a:r>
          </a:p>
          <a:p>
            <a:pPr algn="just">
              <a:lnSpc>
                <a:spcPct val="110000"/>
              </a:lnSpc>
              <a:spcBef>
                <a:spcPts val="667"/>
              </a:spcBef>
              <a:defRPr/>
            </a:pPr>
            <a:endParaRPr lang="it-IT" sz="1733" i="1" dirty="0"/>
          </a:p>
          <a:p>
            <a:pPr algn="just">
              <a:lnSpc>
                <a:spcPct val="110000"/>
              </a:lnSpc>
              <a:spcBef>
                <a:spcPts val="667"/>
              </a:spcBef>
              <a:defRPr/>
            </a:pPr>
            <a:r>
              <a:rPr lang="it-IT" sz="1733" dirty="0"/>
              <a:t>I programmi di mobilità ti permettono di:</a:t>
            </a:r>
          </a:p>
          <a:p>
            <a:pPr algn="just">
              <a:lnSpc>
                <a:spcPct val="110000"/>
              </a:lnSpc>
              <a:spcBef>
                <a:spcPts val="667"/>
              </a:spcBef>
              <a:defRPr/>
            </a:pPr>
            <a:endParaRPr lang="it-IT" sz="1733" dirty="0" smtClean="0"/>
          </a:p>
          <a:p>
            <a:pPr algn="just">
              <a:lnSpc>
                <a:spcPct val="110000"/>
              </a:lnSpc>
              <a:spcBef>
                <a:spcPts val="667"/>
              </a:spcBef>
              <a:defRPr/>
            </a:pPr>
            <a:endParaRPr lang="it-IT" sz="1733" dirty="0"/>
          </a:p>
          <a:p>
            <a:pPr marL="355591" indent="-241294" algn="just">
              <a:lnSpc>
                <a:spcPct val="110000"/>
              </a:lnSpc>
              <a:spcBef>
                <a:spcPts val="667"/>
              </a:spcBef>
              <a:buClr>
                <a:srgbClr val="B3071B"/>
              </a:buClr>
              <a:buFont typeface="Wingdings" pitchFamily="2" charset="2"/>
              <a:buChar char="Ø"/>
              <a:tabLst>
                <a:tab pos="241294" algn="l"/>
              </a:tabLst>
              <a:defRPr/>
            </a:pPr>
            <a:r>
              <a:rPr lang="it-IT" sz="1733" dirty="0"/>
              <a:t>Vivere nuove esperienze</a:t>
            </a:r>
          </a:p>
          <a:p>
            <a:pPr marL="355591" indent="-241294" algn="just">
              <a:lnSpc>
                <a:spcPct val="110000"/>
              </a:lnSpc>
              <a:spcBef>
                <a:spcPts val="667"/>
              </a:spcBef>
              <a:buClr>
                <a:srgbClr val="B3071B"/>
              </a:buClr>
              <a:buFont typeface="Wingdings" pitchFamily="2" charset="2"/>
              <a:buChar char="Ø"/>
              <a:tabLst>
                <a:tab pos="241294" algn="l"/>
              </a:tabLst>
              <a:defRPr/>
            </a:pPr>
            <a:r>
              <a:rPr lang="it-IT" sz="1733" dirty="0"/>
              <a:t>Conoscere nuove culture</a:t>
            </a:r>
          </a:p>
          <a:p>
            <a:pPr marL="355591" indent="-241294" algn="just">
              <a:lnSpc>
                <a:spcPct val="110000"/>
              </a:lnSpc>
              <a:spcBef>
                <a:spcPts val="667"/>
              </a:spcBef>
              <a:buClr>
                <a:srgbClr val="B3071B"/>
              </a:buClr>
              <a:buFont typeface="Wingdings" pitchFamily="2" charset="2"/>
              <a:buChar char="Ø"/>
              <a:tabLst>
                <a:tab pos="241294" algn="l"/>
              </a:tabLst>
              <a:defRPr/>
            </a:pPr>
            <a:r>
              <a:rPr lang="it-IT" sz="1733" dirty="0"/>
              <a:t>Migliorare le competenze linguistiche</a:t>
            </a:r>
          </a:p>
          <a:p>
            <a:pPr marL="355591" indent="-241294" algn="just">
              <a:lnSpc>
                <a:spcPct val="110000"/>
              </a:lnSpc>
              <a:spcBef>
                <a:spcPts val="667"/>
              </a:spcBef>
              <a:buClr>
                <a:srgbClr val="B3071B"/>
              </a:buClr>
              <a:buFont typeface="Wingdings" pitchFamily="2" charset="2"/>
              <a:buChar char="Ø"/>
              <a:tabLst>
                <a:tab pos="241294" algn="l"/>
              </a:tabLst>
              <a:defRPr/>
            </a:pPr>
            <a:r>
              <a:rPr lang="it-IT" sz="1733" dirty="0"/>
              <a:t>Sviluppare un’identità europea / internazionale</a:t>
            </a:r>
          </a:p>
          <a:p>
            <a:pPr marL="355591" indent="-241294" algn="just">
              <a:lnSpc>
                <a:spcPct val="110000"/>
              </a:lnSpc>
              <a:spcBef>
                <a:spcPts val="667"/>
              </a:spcBef>
              <a:buClr>
                <a:srgbClr val="B3071B"/>
              </a:buClr>
              <a:buFont typeface="Wingdings" pitchFamily="2" charset="2"/>
              <a:buChar char="Ø"/>
              <a:tabLst>
                <a:tab pos="241294" algn="l"/>
              </a:tabLst>
              <a:defRPr/>
            </a:pPr>
            <a:r>
              <a:rPr lang="it-IT" sz="1733" dirty="0"/>
              <a:t>Arricchire il curriculum</a:t>
            </a:r>
          </a:p>
          <a:p>
            <a:pPr marL="355591" indent="-241294" algn="just">
              <a:lnSpc>
                <a:spcPct val="110000"/>
              </a:lnSpc>
              <a:spcBef>
                <a:spcPts val="667"/>
              </a:spcBef>
              <a:buClr>
                <a:srgbClr val="B3071B"/>
              </a:buClr>
              <a:buFont typeface="Wingdings" pitchFamily="2" charset="2"/>
              <a:buChar char="Ø"/>
              <a:tabLst>
                <a:tab pos="241294" algn="l"/>
              </a:tabLst>
              <a:defRPr/>
            </a:pPr>
            <a:r>
              <a:rPr lang="it-IT" sz="1733" dirty="0"/>
              <a:t>Sviluppare competenze trasversali : </a:t>
            </a:r>
            <a:r>
              <a:rPr lang="it-IT" sz="1733" dirty="0" err="1"/>
              <a:t>problem</a:t>
            </a:r>
            <a:r>
              <a:rPr lang="it-IT" sz="1733" dirty="0"/>
              <a:t> </a:t>
            </a:r>
            <a:r>
              <a:rPr lang="it-IT" sz="1733" dirty="0" err="1"/>
              <a:t>solving</a:t>
            </a:r>
            <a:r>
              <a:rPr lang="it-IT" sz="1733" dirty="0"/>
              <a:t>, adattabilità, attitudine al lavoro di gruppo e a gestire le differenze culturali, etc. </a:t>
            </a:r>
          </a:p>
          <a:p>
            <a:pPr marL="114297" algn="just">
              <a:lnSpc>
                <a:spcPct val="110000"/>
              </a:lnSpc>
              <a:spcBef>
                <a:spcPts val="667"/>
              </a:spcBef>
              <a:tabLst>
                <a:tab pos="241294" algn="l"/>
              </a:tabLst>
              <a:defRPr/>
            </a:pPr>
            <a:endParaRPr lang="it-IT" sz="1733" dirty="0"/>
          </a:p>
          <a:p>
            <a:pPr marL="114297" algn="just">
              <a:lnSpc>
                <a:spcPct val="110000"/>
              </a:lnSpc>
              <a:spcBef>
                <a:spcPts val="667"/>
              </a:spcBef>
              <a:tabLst>
                <a:tab pos="241294" algn="l"/>
              </a:tabLst>
              <a:defRPr/>
            </a:pPr>
            <a:endParaRPr lang="it-IT" sz="1733" dirty="0"/>
          </a:p>
          <a:p>
            <a:pPr marL="355591" indent="-241294" algn="just">
              <a:lnSpc>
                <a:spcPct val="110000"/>
              </a:lnSpc>
              <a:spcBef>
                <a:spcPts val="667"/>
              </a:spcBef>
              <a:buFont typeface="Wingdings" pitchFamily="2" charset="2"/>
              <a:buChar char="Ø"/>
              <a:tabLst>
                <a:tab pos="241294" algn="l"/>
              </a:tabLst>
              <a:defRPr/>
            </a:pPr>
            <a:endParaRPr lang="it-IT" sz="1733" dirty="0"/>
          </a:p>
          <a:p>
            <a:pPr algn="just">
              <a:defRPr/>
            </a:pPr>
            <a:endParaRPr lang="it-IT" sz="1733" dirty="0"/>
          </a:p>
          <a:p>
            <a:pPr algn="just">
              <a:defRPr/>
            </a:pPr>
            <a:endParaRPr lang="it-IT" sz="1733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132856"/>
            <a:ext cx="2122729" cy="307991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3619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7728" y="-609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47309"/>
            <a:ext cx="3896931" cy="81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24200"/>
            <a:ext cx="4326804" cy="19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ERASMUSCUPIDO.bmp"/>
          <p:cNvPicPr>
            <a:picLocks noChangeAspect="1"/>
          </p:cNvPicPr>
          <p:nvPr/>
        </p:nvPicPr>
        <p:blipFill>
          <a:blip r:embed="rId6"/>
          <a:srcRect l="20863" t="34880" r="40550" b="22280"/>
          <a:stretch>
            <a:fillRect/>
          </a:stretch>
        </p:blipFill>
        <p:spPr>
          <a:xfrm>
            <a:off x="451272" y="4191791"/>
            <a:ext cx="3207307" cy="222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4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7728" y="-609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539751" y="1394885"/>
            <a:ext cx="521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2400" cap="small" dirty="0">
                <a:solidFill>
                  <a:srgbClr val="C00000"/>
                </a:solidFill>
              </a:rPr>
              <a:t>Erasmus + Studio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2235" y="1889102"/>
            <a:ext cx="8564676" cy="456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10000"/>
              </a:lnSpc>
              <a:spcBef>
                <a:spcPts val="8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2000" dirty="0"/>
              <a:t>Permette di trascorrere un </a:t>
            </a:r>
            <a:r>
              <a:rPr lang="it-IT" sz="2000" dirty="0">
                <a:solidFill>
                  <a:srgbClr val="C00000"/>
                </a:solidFill>
              </a:rPr>
              <a:t>periodo di studio </a:t>
            </a:r>
            <a:r>
              <a:rPr lang="it-IT" sz="2000" dirty="0"/>
              <a:t>(da 3 a 12 mesi) presso una delle Università convenzionate di uno dei paesi europei partecipanti al programma </a:t>
            </a:r>
          </a:p>
          <a:p>
            <a:pPr marL="457189" indent="-457189" algn="just">
              <a:lnSpc>
                <a:spcPct val="110000"/>
              </a:lnSpc>
              <a:spcBef>
                <a:spcPts val="8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2000" dirty="0"/>
              <a:t>È possibile effettuare la mobilità per ogni ciclo di studio, fino ad un </a:t>
            </a:r>
            <a:r>
              <a:rPr lang="it-IT" sz="2000" dirty="0">
                <a:solidFill>
                  <a:srgbClr val="C00000"/>
                </a:solidFill>
              </a:rPr>
              <a:t>massimo di 12 mesi per ogni ciclo di studio</a:t>
            </a:r>
          </a:p>
          <a:p>
            <a:pPr marL="457189" indent="-457189" algn="just">
              <a:lnSpc>
                <a:spcPct val="110000"/>
              </a:lnSpc>
              <a:spcBef>
                <a:spcPts val="8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000" dirty="0"/>
              <a:t>Lo studente in mobilità riceve </a:t>
            </a:r>
            <a:r>
              <a:rPr lang="it-IT" altLang="it-IT" sz="2000" dirty="0">
                <a:solidFill>
                  <a:srgbClr val="C00000"/>
                </a:solidFill>
              </a:rPr>
              <a:t>un contributo economico</a:t>
            </a:r>
            <a:r>
              <a:rPr lang="it-IT" altLang="it-IT" sz="2000" dirty="0"/>
              <a:t>, senza dover pagare ulteriori tasse di iscrizione, con la garanzia del pieno riconoscimento delle attività formative sostenute all’estero(con esito positivo), purché approvate prima della partenza</a:t>
            </a:r>
            <a:endParaRPr lang="it-IT" sz="2000" dirty="0">
              <a:ea typeface="ＭＳ Ｐゴシック" pitchFamily="1" charset="-128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buClr>
                <a:srgbClr val="C00000"/>
              </a:buClr>
              <a:defRPr/>
            </a:pPr>
            <a:endParaRPr lang="it-IT" sz="2000" dirty="0">
              <a:ea typeface="ＭＳ Ｐゴシック" pitchFamily="1" charset="-128"/>
            </a:endParaRPr>
          </a:p>
          <a:p>
            <a:pPr marL="380990" indent="-380990">
              <a:lnSpc>
                <a:spcPct val="110000"/>
              </a:lnSpc>
              <a:spcBef>
                <a:spcPts val="8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it-IT" sz="2000" dirty="0">
              <a:ea typeface="ＭＳ Ｐゴシック" pitchFamily="1" charset="-128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03" y="5191927"/>
            <a:ext cx="3157504" cy="9793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CasellaDiTesto 4"/>
          <p:cNvSpPr txBox="1">
            <a:spLocks noChangeArrowheads="1"/>
          </p:cNvSpPr>
          <p:nvPr/>
        </p:nvSpPr>
        <p:spPr bwMode="auto">
          <a:xfrm>
            <a:off x="395816" y="6249785"/>
            <a:ext cx="5088467" cy="359009"/>
          </a:xfrm>
          <a:prstGeom prst="rect">
            <a:avLst/>
          </a:prstGeom>
          <a:solidFill>
            <a:srgbClr val="AEF1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733" dirty="0">
                <a:ea typeface="MS PGothic" panose="020B0600070205080204" pitchFamily="34" charset="-128"/>
              </a:rPr>
              <a:t>Due bandi: Novembre e Aprile (posti vacanti)</a:t>
            </a:r>
          </a:p>
        </p:txBody>
      </p:sp>
    </p:spTree>
    <p:extLst>
      <p:ext uri="{BB962C8B-B14F-4D97-AF65-F5344CB8AC3E}">
        <p14:creationId xmlns:p14="http://schemas.microsoft.com/office/powerpoint/2010/main" val="21924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7728" y="-609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3" name="CasellaDiTesto 2"/>
          <p:cNvSpPr txBox="1">
            <a:spLocks noChangeArrowheads="1"/>
          </p:cNvSpPr>
          <p:nvPr/>
        </p:nvSpPr>
        <p:spPr bwMode="auto">
          <a:xfrm>
            <a:off x="228600" y="2173104"/>
            <a:ext cx="8304212" cy="394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dirty="0"/>
              <a:t>Un nuovo tipo di mobilità : stesse regole dell’Erasmus ma le sedi partner sono </a:t>
            </a:r>
            <a:r>
              <a:rPr lang="it-IT" altLang="it-IT" sz="2800" dirty="0">
                <a:solidFill>
                  <a:srgbClr val="C00000"/>
                </a:solidFill>
              </a:rPr>
              <a:t>fuori dai confini dell’Unione Europea</a:t>
            </a:r>
          </a:p>
          <a:p>
            <a:pPr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dirty="0"/>
              <a:t>Gli accordi sono pochi e specificatamente selezionati da due commissioni</a:t>
            </a:r>
          </a:p>
          <a:p>
            <a:pPr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2800" dirty="0"/>
              <a:t>Le </a:t>
            </a:r>
            <a:r>
              <a:rPr lang="it-IT" altLang="it-IT" sz="2800" dirty="0">
                <a:solidFill>
                  <a:srgbClr val="C00000"/>
                </a:solidFill>
              </a:rPr>
              <a:t>destinazioni cambiano </a:t>
            </a:r>
            <a:r>
              <a:rPr lang="it-IT" altLang="it-IT" sz="2800" dirty="0"/>
              <a:t>ogni anno</a:t>
            </a:r>
          </a:p>
          <a:p>
            <a:pPr marL="0" indent="0">
              <a:spcBef>
                <a:spcPts val="800"/>
              </a:spcBef>
              <a:buClr>
                <a:srgbClr val="C00000"/>
              </a:buClr>
              <a:defRPr/>
            </a:pPr>
            <a:endParaRPr lang="it-IT" altLang="it-IT" sz="2133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it-IT" altLang="it-IT" sz="2133" dirty="0"/>
          </a:p>
        </p:txBody>
      </p:sp>
      <p:pic>
        <p:nvPicPr>
          <p:cNvPr id="1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15" y="4221088"/>
            <a:ext cx="1868984" cy="243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4"/>
          <p:cNvSpPr txBox="1">
            <a:spLocks noChangeArrowheads="1"/>
          </p:cNvSpPr>
          <p:nvPr/>
        </p:nvSpPr>
        <p:spPr bwMode="auto">
          <a:xfrm>
            <a:off x="406402" y="5608702"/>
            <a:ext cx="5088467" cy="359009"/>
          </a:xfrm>
          <a:prstGeom prst="rect">
            <a:avLst/>
          </a:prstGeom>
          <a:solidFill>
            <a:srgbClr val="AEF1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733" dirty="0">
                <a:ea typeface="MS PGothic" panose="020B0600070205080204" pitchFamily="34" charset="-128"/>
              </a:rPr>
              <a:t>Uscita bando: novembre</a:t>
            </a:r>
          </a:p>
        </p:txBody>
      </p:sp>
      <p:sp>
        <p:nvSpPr>
          <p:cNvPr id="16" name="CasellaDiTesto 1"/>
          <p:cNvSpPr txBox="1">
            <a:spLocks noChangeArrowheads="1"/>
          </p:cNvSpPr>
          <p:nvPr/>
        </p:nvSpPr>
        <p:spPr bwMode="auto">
          <a:xfrm>
            <a:off x="406402" y="1532468"/>
            <a:ext cx="42462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t-IT" altLang="it-IT" sz="2400" cap="small" dirty="0">
                <a:solidFill>
                  <a:srgbClr val="C00000"/>
                </a:solidFill>
              </a:rPr>
              <a:t>Erasmus+ - Oltre l’Europa</a:t>
            </a:r>
          </a:p>
        </p:txBody>
      </p:sp>
    </p:spTree>
    <p:extLst>
      <p:ext uri="{BB962C8B-B14F-4D97-AF65-F5344CB8AC3E}">
        <p14:creationId xmlns:p14="http://schemas.microsoft.com/office/powerpoint/2010/main" val="789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7728" y="-609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-697376" y="1594489"/>
            <a:ext cx="8954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t-IT" altLang="it-IT" sz="2400" dirty="0">
                <a:solidFill>
                  <a:srgbClr val="C00000"/>
                </a:solidFill>
              </a:rPr>
              <a:t>SEMP –</a:t>
            </a:r>
            <a:r>
              <a:rPr lang="it-IT" altLang="it-IT" sz="2400" dirty="0"/>
              <a:t> </a:t>
            </a:r>
            <a:r>
              <a:rPr lang="it-IT" altLang="it-IT" sz="2400" cap="small" dirty="0">
                <a:solidFill>
                  <a:srgbClr val="C00000"/>
                </a:solidFill>
              </a:rPr>
              <a:t>S</a:t>
            </a:r>
            <a:r>
              <a:rPr lang="it-IT" altLang="it-IT" sz="2400" cap="small" dirty="0"/>
              <a:t>wiss </a:t>
            </a:r>
            <a:r>
              <a:rPr lang="it-IT" altLang="it-IT" sz="2400" cap="small" dirty="0" err="1">
                <a:solidFill>
                  <a:srgbClr val="C00000"/>
                </a:solidFill>
              </a:rPr>
              <a:t>E</a:t>
            </a:r>
            <a:r>
              <a:rPr lang="it-IT" altLang="it-IT" sz="2400" cap="small" dirty="0" err="1"/>
              <a:t>uropean</a:t>
            </a:r>
            <a:r>
              <a:rPr lang="it-IT" altLang="it-IT" sz="2400" cap="small" dirty="0"/>
              <a:t> </a:t>
            </a:r>
            <a:r>
              <a:rPr lang="it-IT" altLang="it-IT" sz="2400" cap="small" dirty="0" err="1">
                <a:solidFill>
                  <a:srgbClr val="C00000"/>
                </a:solidFill>
              </a:rPr>
              <a:t>M</a:t>
            </a:r>
            <a:r>
              <a:rPr lang="it-IT" altLang="it-IT" sz="2400" cap="small" dirty="0" err="1"/>
              <a:t>obility</a:t>
            </a:r>
            <a:r>
              <a:rPr lang="it-IT" altLang="it-IT" sz="2400" cap="small" dirty="0"/>
              <a:t> </a:t>
            </a:r>
            <a:r>
              <a:rPr lang="it-IT" altLang="it-IT" sz="2400" cap="small" dirty="0" err="1">
                <a:solidFill>
                  <a:srgbClr val="C00000"/>
                </a:solidFill>
              </a:rPr>
              <a:t>P</a:t>
            </a:r>
            <a:r>
              <a:rPr lang="it-IT" altLang="it-IT" sz="2400" cap="small" dirty="0" err="1"/>
              <a:t>rogramme</a:t>
            </a:r>
            <a:endParaRPr lang="it-IT" altLang="it-IT" sz="2400" cap="small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805357" y="3166979"/>
            <a:ext cx="50232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Le </a:t>
            </a:r>
            <a:r>
              <a:rPr lang="en-US" sz="2400" dirty="0" err="1"/>
              <a:t>regole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le </a:t>
            </a:r>
            <a:r>
              <a:rPr lang="en-US" sz="2400" dirty="0" err="1"/>
              <a:t>stesse</a:t>
            </a:r>
            <a:r>
              <a:rPr lang="en-US" sz="2400" dirty="0"/>
              <a:t> </a:t>
            </a:r>
            <a:r>
              <a:rPr lang="en-US" sz="2400" dirty="0" err="1"/>
              <a:t>dell’Erasmus</a:t>
            </a:r>
            <a:r>
              <a:rPr lang="en-US" sz="2400" dirty="0"/>
              <a:t>, ma in </a:t>
            </a:r>
            <a:r>
              <a:rPr lang="en-US" sz="2400" dirty="0" err="1"/>
              <a:t>Svizzera</a:t>
            </a:r>
            <a:endParaRPr lang="en-US" sz="2400" dirty="0"/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457189" indent="-457189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Le </a:t>
            </a:r>
            <a:r>
              <a:rPr lang="en-US" sz="2400" dirty="0" err="1"/>
              <a:t>borse</a:t>
            </a:r>
            <a:r>
              <a:rPr lang="en-US" sz="2400" dirty="0"/>
              <a:t> di </a:t>
            </a:r>
            <a:r>
              <a:rPr lang="en-US" sz="2400" dirty="0" err="1"/>
              <a:t>mobilità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fornite</a:t>
            </a:r>
            <a:r>
              <a:rPr lang="en-US" sz="2400" dirty="0"/>
              <a:t> dal </a:t>
            </a:r>
            <a:r>
              <a:rPr lang="en-US" sz="2400" dirty="0" err="1"/>
              <a:t>governo</a:t>
            </a:r>
            <a:r>
              <a:rPr lang="en-US" sz="2400" dirty="0"/>
              <a:t> </a:t>
            </a:r>
            <a:r>
              <a:rPr lang="en-US" sz="2400" dirty="0" err="1"/>
              <a:t>svizzero</a:t>
            </a:r>
            <a:endParaRPr lang="en-US" sz="2400" dirty="0"/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>
              <a:buClr>
                <a:srgbClr val="C00000"/>
              </a:buClr>
              <a:defRPr/>
            </a:pPr>
            <a:endParaRPr lang="en-US" sz="2400" dirty="0"/>
          </a:p>
          <a:p>
            <a:pPr marL="457189" indent="-457189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457189" indent="-457189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it-IT" sz="2400" dirty="0"/>
          </a:p>
        </p:txBody>
      </p:sp>
      <p:pic>
        <p:nvPicPr>
          <p:cNvPr id="12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8" y="3186758"/>
            <a:ext cx="2942167" cy="2207684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4"/>
          <p:cNvSpPr txBox="1">
            <a:spLocks noChangeArrowheads="1"/>
          </p:cNvSpPr>
          <p:nvPr/>
        </p:nvSpPr>
        <p:spPr bwMode="auto">
          <a:xfrm>
            <a:off x="3203848" y="5981249"/>
            <a:ext cx="5088467" cy="359009"/>
          </a:xfrm>
          <a:prstGeom prst="rect">
            <a:avLst/>
          </a:prstGeom>
          <a:solidFill>
            <a:srgbClr val="AEF1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733" dirty="0">
                <a:ea typeface="MS PGothic" panose="020B0600070205080204" pitchFamily="34" charset="-128"/>
              </a:rPr>
              <a:t>Uscita bando: novembre</a:t>
            </a:r>
          </a:p>
        </p:txBody>
      </p:sp>
    </p:spTree>
    <p:extLst>
      <p:ext uri="{BB962C8B-B14F-4D97-AF65-F5344CB8AC3E}">
        <p14:creationId xmlns:p14="http://schemas.microsoft.com/office/powerpoint/2010/main" val="33735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7728" y="-609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</a:pPr>
            <a:r>
              <a:rPr 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508104" y="3859212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395537" y="1644946"/>
            <a:ext cx="3384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it-IT" sz="2400" cap="small" dirty="0">
                <a:solidFill>
                  <a:srgbClr val="C00000"/>
                </a:solidFill>
              </a:rPr>
              <a:t>Accordi Bilaterali</a:t>
            </a:r>
            <a:endParaRPr lang="it-IT" altLang="it-IT" sz="2400" cap="small" dirty="0">
              <a:solidFill>
                <a:srgbClr val="C00000"/>
              </a:solidFill>
            </a:endParaRPr>
          </a:p>
        </p:txBody>
      </p:sp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395537" y="2623344"/>
            <a:ext cx="5325533" cy="238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B3071B"/>
              </a:buClr>
              <a:buFont typeface="Wingdings" panose="05000000000000000000" pitchFamily="2" charset="2"/>
              <a:buChar char="§"/>
            </a:pPr>
            <a:endParaRPr lang="en-US" altLang="it-IT" sz="2133" dirty="0"/>
          </a:p>
          <a:p>
            <a:pPr>
              <a:buClr>
                <a:srgbClr val="B3071B"/>
              </a:buClr>
              <a:buFont typeface="Wingdings" panose="05000000000000000000" pitchFamily="2" charset="2"/>
              <a:buChar char="§"/>
            </a:pPr>
            <a:r>
              <a:rPr lang="en-US" altLang="it-IT" sz="2133" dirty="0" err="1"/>
              <a:t>Accordi</a:t>
            </a:r>
            <a:r>
              <a:rPr lang="en-US" altLang="it-IT" sz="2133" dirty="0"/>
              <a:t> </a:t>
            </a:r>
            <a:r>
              <a:rPr lang="en-US" altLang="it-IT" sz="2133" dirty="0" err="1">
                <a:solidFill>
                  <a:srgbClr val="C00000"/>
                </a:solidFill>
              </a:rPr>
              <a:t>specifici</a:t>
            </a:r>
            <a:r>
              <a:rPr lang="en-US" altLang="it-IT" sz="2133" dirty="0">
                <a:solidFill>
                  <a:srgbClr val="C00000"/>
                </a:solidFill>
              </a:rPr>
              <a:t> </a:t>
            </a:r>
            <a:r>
              <a:rPr lang="en-US" altLang="it-IT" sz="2133" dirty="0"/>
              <a:t>con </a:t>
            </a:r>
            <a:r>
              <a:rPr lang="en-US" altLang="it-IT" sz="2133" dirty="0" err="1"/>
              <a:t>l’Università</a:t>
            </a:r>
            <a:r>
              <a:rPr lang="en-US" altLang="it-IT" sz="2133" dirty="0"/>
              <a:t> </a:t>
            </a:r>
            <a:r>
              <a:rPr lang="en-US" altLang="it-IT" sz="2133" dirty="0" err="1"/>
              <a:t>estera</a:t>
            </a:r>
            <a:endParaRPr lang="en-US" altLang="it-IT" sz="2133" dirty="0"/>
          </a:p>
          <a:p>
            <a:pPr>
              <a:buClr>
                <a:srgbClr val="B3071B"/>
              </a:buClr>
              <a:buFont typeface="Wingdings" panose="05000000000000000000" pitchFamily="2" charset="2"/>
              <a:buChar char="§"/>
            </a:pPr>
            <a:endParaRPr lang="en-US" altLang="it-IT" sz="2133" dirty="0"/>
          </a:p>
          <a:p>
            <a:pPr>
              <a:buClr>
                <a:srgbClr val="B3071B"/>
              </a:buClr>
              <a:buFont typeface="Wingdings" panose="05000000000000000000" pitchFamily="2" charset="2"/>
              <a:buChar char="§"/>
            </a:pPr>
            <a:r>
              <a:rPr lang="en-US" altLang="it-IT" sz="2133" dirty="0"/>
              <a:t>Vi </a:t>
            </a:r>
            <a:r>
              <a:rPr lang="en-US" altLang="it-IT" sz="2133" dirty="0" err="1"/>
              <a:t>sono</a:t>
            </a:r>
            <a:r>
              <a:rPr lang="en-US" altLang="it-IT" sz="2133" dirty="0"/>
              <a:t> </a:t>
            </a:r>
            <a:r>
              <a:rPr lang="en-US" altLang="it-IT" sz="2133" dirty="0" err="1"/>
              <a:t>accordi</a:t>
            </a:r>
            <a:r>
              <a:rPr lang="en-US" altLang="it-IT" sz="2133" dirty="0"/>
              <a:t> di </a:t>
            </a:r>
            <a:r>
              <a:rPr lang="en-US" altLang="it-IT" sz="2133" dirty="0" err="1">
                <a:solidFill>
                  <a:srgbClr val="C00000"/>
                </a:solidFill>
              </a:rPr>
              <a:t>Ateneo</a:t>
            </a:r>
            <a:r>
              <a:rPr lang="en-US" altLang="it-IT" sz="2133" dirty="0"/>
              <a:t> o di </a:t>
            </a:r>
            <a:r>
              <a:rPr lang="en-US" altLang="it-IT" sz="2133" dirty="0" err="1">
                <a:solidFill>
                  <a:srgbClr val="C00000"/>
                </a:solidFill>
              </a:rPr>
              <a:t>Dipartimento</a:t>
            </a:r>
            <a:endParaRPr lang="en-US" altLang="it-IT" sz="2133" dirty="0">
              <a:solidFill>
                <a:srgbClr val="C00000"/>
              </a:solidFill>
            </a:endParaRPr>
          </a:p>
          <a:p>
            <a:pPr>
              <a:buClr>
                <a:srgbClr val="B3071B"/>
              </a:buClr>
              <a:buFont typeface="Wingdings" panose="05000000000000000000" pitchFamily="2" charset="2"/>
              <a:buChar char="§"/>
            </a:pPr>
            <a:endParaRPr lang="en-US" altLang="it-IT" sz="2133" dirty="0"/>
          </a:p>
        </p:txBody>
      </p:sp>
      <p:sp>
        <p:nvSpPr>
          <p:cNvPr id="12" name="CasellaDiTesto 3"/>
          <p:cNvSpPr txBox="1">
            <a:spLocks noChangeArrowheads="1"/>
          </p:cNvSpPr>
          <p:nvPr/>
        </p:nvSpPr>
        <p:spPr bwMode="auto">
          <a:xfrm>
            <a:off x="1644121" y="5901315"/>
            <a:ext cx="5088467" cy="359009"/>
          </a:xfrm>
          <a:prstGeom prst="rect">
            <a:avLst/>
          </a:prstGeom>
          <a:solidFill>
            <a:srgbClr val="AEF1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733">
                <a:ea typeface="MS PGothic" panose="020B0600070205080204" pitchFamily="34" charset="-128"/>
                <a:cs typeface="Arial" panose="020B0604020202020204" pitchFamily="34" charset="0"/>
              </a:rPr>
              <a:t>Uscita bando: novembre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961" y="1720155"/>
            <a:ext cx="2705477" cy="1854459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2235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7728" y="-609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4" name="CasellaDiTesto 13"/>
          <p:cNvSpPr txBox="1"/>
          <p:nvPr/>
        </p:nvSpPr>
        <p:spPr>
          <a:xfrm>
            <a:off x="396712" y="2412746"/>
            <a:ext cx="82430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it-IT" sz="9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nternational</a:t>
            </a:r>
            <a:r>
              <a:rPr lang="it-IT" sz="9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O</a:t>
            </a:r>
            <a:r>
              <a:rPr lang="it-IT" sz="9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ffice</a:t>
            </a:r>
            <a:endParaRPr lang="it-IT" sz="9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8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7728" y="-609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</a:pP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</a:pPr>
            <a:r>
              <a:rPr 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3529" y="1676175"/>
            <a:ext cx="8387084" cy="496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4400" dirty="0">
                <a:solidFill>
                  <a:srgbClr val="C00000"/>
                </a:solidFill>
                <a:cs typeface="Arial" panose="020B0604020202020204" pitchFamily="34" charset="0"/>
              </a:rPr>
              <a:t>Tania Van </a:t>
            </a:r>
            <a:r>
              <a:rPr lang="it-IT" altLang="it-IT" sz="4400" dirty="0" err="1">
                <a:solidFill>
                  <a:srgbClr val="C00000"/>
                </a:solidFill>
                <a:cs typeface="Arial" panose="020B0604020202020204" pitchFamily="34" charset="0"/>
              </a:rPr>
              <a:t>Luyten</a:t>
            </a:r>
            <a:endParaRPr lang="it-IT" altLang="it-IT" sz="44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it-IT" altLang="it-IT" sz="1333" dirty="0">
              <a:cs typeface="Arial" panose="020B0604020202020204" pitchFamily="34" charset="0"/>
            </a:endParaRPr>
          </a:p>
          <a:p>
            <a:pPr algn="ctr"/>
            <a:r>
              <a:rPr lang="it-IT" altLang="it-IT" sz="2400" dirty="0">
                <a:cs typeface="Arial" panose="020B0604020202020204" pitchFamily="34" charset="0"/>
              </a:rPr>
              <a:t>Palazzo </a:t>
            </a:r>
            <a:r>
              <a:rPr lang="it-IT" altLang="it-IT" sz="2400" dirty="0" err="1">
                <a:cs typeface="Arial" panose="020B0604020202020204" pitchFamily="34" charset="0"/>
              </a:rPr>
              <a:t>Maldura</a:t>
            </a:r>
            <a:r>
              <a:rPr lang="it-IT" altLang="it-IT" sz="2400" dirty="0">
                <a:cs typeface="Arial" panose="020B0604020202020204" pitchFamily="34" charset="0"/>
              </a:rPr>
              <a:t> – Piano Terra</a:t>
            </a:r>
          </a:p>
          <a:p>
            <a:pPr algn="ctr"/>
            <a:r>
              <a:rPr lang="it-IT" altLang="it-IT" sz="2400" dirty="0">
                <a:cs typeface="Arial" panose="020B0604020202020204" pitchFamily="34" charset="0"/>
              </a:rPr>
              <a:t>Piazzetta Gianfranco Folena, Padova</a:t>
            </a:r>
          </a:p>
          <a:p>
            <a:endParaRPr lang="it-IT" altLang="it-IT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it-IT" altLang="it-IT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Ricevimento</a:t>
            </a:r>
            <a:r>
              <a:rPr lang="it-IT" altLang="it-IT" sz="2800" dirty="0" smtClean="0">
                <a:cs typeface="Arial" panose="020B0604020202020204" pitchFamily="34" charset="0"/>
              </a:rPr>
              <a:t> </a:t>
            </a:r>
            <a:r>
              <a:rPr lang="it-IT" altLang="it-IT" sz="2800" dirty="0">
                <a:cs typeface="Arial" panose="020B0604020202020204" pitchFamily="34" charset="0"/>
              </a:rPr>
              <a:t>(su appuntamento):</a:t>
            </a:r>
          </a:p>
          <a:p>
            <a:r>
              <a:rPr lang="it-IT" altLang="it-IT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L</a:t>
            </a:r>
            <a:r>
              <a:rPr lang="it-IT" altLang="it-IT" sz="2800" dirty="0" smtClean="0">
                <a:cs typeface="Arial" panose="020B0604020202020204" pitchFamily="34" charset="0"/>
              </a:rPr>
              <a:t>unedì </a:t>
            </a:r>
            <a:r>
              <a:rPr lang="it-IT" altLang="it-IT" sz="2800" dirty="0">
                <a:cs typeface="Arial" panose="020B0604020202020204" pitchFamily="34" charset="0"/>
              </a:rPr>
              <a:t>	</a:t>
            </a:r>
            <a:r>
              <a:rPr lang="it-IT" altLang="it-IT" sz="2800" dirty="0">
                <a:solidFill>
                  <a:srgbClr val="C00000"/>
                </a:solidFill>
                <a:cs typeface="Arial" panose="020B0604020202020204" pitchFamily="34" charset="0"/>
              </a:rPr>
              <a:t>9-12</a:t>
            </a:r>
          </a:p>
          <a:p>
            <a:r>
              <a:rPr lang="it-IT" altLang="it-IT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M</a:t>
            </a:r>
            <a:r>
              <a:rPr lang="it-IT" altLang="it-IT" sz="2800" dirty="0" smtClean="0">
                <a:cs typeface="Arial" panose="020B0604020202020204" pitchFamily="34" charset="0"/>
              </a:rPr>
              <a:t>artedì </a:t>
            </a:r>
            <a:r>
              <a:rPr lang="it-IT" altLang="it-IT" sz="2800" dirty="0">
                <a:cs typeface="Arial" panose="020B0604020202020204" pitchFamily="34" charset="0"/>
              </a:rPr>
              <a:t>	</a:t>
            </a:r>
            <a:r>
              <a:rPr lang="it-IT" altLang="it-IT" sz="2800" dirty="0">
                <a:solidFill>
                  <a:srgbClr val="C00000"/>
                </a:solidFill>
                <a:cs typeface="Arial" panose="020B0604020202020204" pitchFamily="34" charset="0"/>
              </a:rPr>
              <a:t>9-12   -  </a:t>
            </a:r>
            <a:r>
              <a:rPr lang="it-IT" altLang="it-IT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15- 16.30</a:t>
            </a:r>
            <a:endParaRPr lang="it-IT" altLang="it-IT" sz="28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it-IT" altLang="it-IT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M</a:t>
            </a:r>
            <a:r>
              <a:rPr lang="it-IT" altLang="it-IT" sz="2800" dirty="0" smtClean="0">
                <a:cs typeface="Arial" panose="020B0604020202020204" pitchFamily="34" charset="0"/>
              </a:rPr>
              <a:t>ercoledì</a:t>
            </a:r>
            <a:r>
              <a:rPr lang="it-IT" altLang="it-IT" sz="2800" dirty="0">
                <a:cs typeface="Arial" panose="020B0604020202020204" pitchFamily="34" charset="0"/>
              </a:rPr>
              <a:t>	</a:t>
            </a:r>
            <a:r>
              <a:rPr lang="it-IT" altLang="it-IT" sz="2800" dirty="0">
                <a:solidFill>
                  <a:srgbClr val="C00000"/>
                </a:solidFill>
                <a:cs typeface="Arial" panose="020B0604020202020204" pitchFamily="34" charset="0"/>
              </a:rPr>
              <a:t>9-12 </a:t>
            </a:r>
            <a:endParaRPr lang="it-IT" altLang="it-IT" sz="28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it-IT" altLang="it-IT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it-IT" altLang="it-IT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it-IT" altLang="it-IT" sz="800" dirty="0">
              <a:cs typeface="Arial" panose="020B0604020202020204" pitchFamily="34" charset="0"/>
            </a:endParaRPr>
          </a:p>
          <a:p>
            <a:r>
              <a:rPr lang="it-IT" altLang="it-IT" sz="2400" dirty="0" smtClean="0">
                <a:cs typeface="Arial" panose="020B0604020202020204" pitchFamily="34" charset="0"/>
              </a:rPr>
              <a:t>E-mail</a:t>
            </a:r>
            <a:r>
              <a:rPr lang="it-IT" altLang="it-IT" sz="2400" dirty="0">
                <a:cs typeface="Arial" panose="020B0604020202020204" pitchFamily="34" charset="0"/>
              </a:rPr>
              <a:t>: </a:t>
            </a:r>
            <a:r>
              <a:rPr lang="it-IT" altLang="it-IT" sz="2400" dirty="0" smtClean="0">
                <a:cs typeface="Arial" panose="020B0604020202020204" pitchFamily="34" charset="0"/>
              </a:rPr>
              <a:t>    </a:t>
            </a:r>
            <a:r>
              <a:rPr lang="it-IT" altLang="it-IT" sz="2400" dirty="0" smtClean="0">
                <a:cs typeface="Arial" panose="020B0604020202020204" pitchFamily="34" charset="0"/>
                <a:hlinkClick r:id="rId4"/>
              </a:rPr>
              <a:t>erasmus.scienzeumane@unipd.it</a:t>
            </a:r>
            <a:endParaRPr lang="it-IT" altLang="it-IT" sz="1333" dirty="0">
              <a:cs typeface="Arial" panose="020B0604020202020204" pitchFamily="34" charset="0"/>
            </a:endParaRPr>
          </a:p>
          <a:p>
            <a:endParaRPr lang="it-IT" altLang="it-IT" sz="1333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7728" y="-609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</a:pP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00"/>
              </a:buClr>
            </a:pPr>
            <a:r>
              <a:rPr 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3" name="Fumetto 3 3"/>
          <p:cNvSpPr>
            <a:spLocks noChangeArrowheads="1"/>
          </p:cNvSpPr>
          <p:nvPr/>
        </p:nvSpPr>
        <p:spPr bwMode="auto">
          <a:xfrm>
            <a:off x="7074760" y="1562031"/>
            <a:ext cx="1955825" cy="107380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4CBC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dirty="0" err="1">
                <a:cs typeface="Arial" panose="020B0604020202020204" pitchFamily="34" charset="0"/>
              </a:rPr>
              <a:t>Subscribe</a:t>
            </a:r>
            <a:r>
              <a:rPr lang="it-IT" altLang="it-IT" dirty="0"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it-IT" altLang="it-IT" dirty="0" err="1">
                <a:cs typeface="Arial" panose="020B0604020202020204" pitchFamily="34" charset="0"/>
              </a:rPr>
              <a:t>Now</a:t>
            </a:r>
            <a:endParaRPr lang="it-IT" altLang="it-IT" dirty="0">
              <a:cs typeface="Arial" panose="020B0604020202020204" pitchFamily="34" charset="0"/>
            </a:endParaRPr>
          </a:p>
        </p:txBody>
      </p:sp>
      <p:sp>
        <p:nvSpPr>
          <p:cNvPr id="15" name="CasellaDiTesto 3"/>
          <p:cNvSpPr txBox="1">
            <a:spLocks noChangeArrowheads="1"/>
          </p:cNvSpPr>
          <p:nvPr/>
        </p:nvSpPr>
        <p:spPr bwMode="auto">
          <a:xfrm>
            <a:off x="609600" y="2438400"/>
            <a:ext cx="7130752" cy="3416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400" dirty="0">
                <a:cs typeface="Arial" panose="020B0604020202020204" pitchFamily="34" charset="0"/>
              </a:rPr>
              <a:t>Informazioni dettagliate per studenti </a:t>
            </a:r>
            <a:r>
              <a:rPr lang="it-IT" altLang="it-IT" sz="2400" dirty="0">
                <a:solidFill>
                  <a:srgbClr val="C00000"/>
                </a:solidFill>
                <a:cs typeface="Arial" panose="020B0604020202020204" pitchFamily="34" charset="0"/>
              </a:rPr>
              <a:t>DBC, </a:t>
            </a:r>
            <a:r>
              <a:rPr lang="it-IT" altLang="it-IT" sz="2400" dirty="0" err="1">
                <a:solidFill>
                  <a:srgbClr val="C00000"/>
                </a:solidFill>
                <a:cs typeface="Arial" panose="020B0604020202020204" pitchFamily="34" charset="0"/>
              </a:rPr>
              <a:t>DiSSGea</a:t>
            </a:r>
            <a:r>
              <a:rPr lang="it-IT" altLang="it-IT" sz="2400" dirty="0">
                <a:solidFill>
                  <a:srgbClr val="C00000"/>
                </a:solidFill>
                <a:cs typeface="Arial" panose="020B0604020202020204" pitchFamily="34" charset="0"/>
              </a:rPr>
              <a:t> e </a:t>
            </a:r>
            <a:r>
              <a:rPr lang="it-IT" altLang="it-IT" sz="2400" dirty="0" err="1">
                <a:solidFill>
                  <a:srgbClr val="C00000"/>
                </a:solidFill>
                <a:cs typeface="Arial" panose="020B0604020202020204" pitchFamily="34" charset="0"/>
              </a:rPr>
              <a:t>DiSLL</a:t>
            </a:r>
            <a:r>
              <a:rPr lang="it-IT" altLang="it-IT" sz="2400" dirty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</a:p>
          <a:p>
            <a:r>
              <a:rPr lang="it-IT" altLang="it-IT" sz="2400" dirty="0">
                <a:cs typeface="Arial" panose="020B0604020202020204" pitchFamily="34" charset="0"/>
                <a:hlinkClick r:id="rId4"/>
              </a:rPr>
              <a:t>https://elearning.unipd.it/scienzeumane/course/view.php?id=6329</a:t>
            </a:r>
            <a:endParaRPr lang="it-IT" altLang="it-IT" sz="2400" dirty="0">
              <a:cs typeface="Arial" panose="020B0604020202020204" pitchFamily="34" charset="0"/>
            </a:endParaRPr>
          </a:p>
          <a:p>
            <a:endParaRPr lang="it-IT" altLang="it-IT" sz="2400" dirty="0">
              <a:cs typeface="Arial" panose="020B0604020202020204" pitchFamily="34" charset="0"/>
            </a:endParaRPr>
          </a:p>
          <a:p>
            <a:r>
              <a:rPr lang="it-IT" altLang="it-IT" sz="2400" dirty="0">
                <a:cs typeface="Arial" panose="020B0604020202020204" pitchFamily="34" charset="0"/>
              </a:rPr>
              <a:t>Informazioni dettagliate per studenti </a:t>
            </a:r>
            <a:r>
              <a:rPr lang="it-IT" altLang="it-IT" sz="2400" dirty="0">
                <a:solidFill>
                  <a:srgbClr val="C00000"/>
                </a:solidFill>
                <a:cs typeface="Arial" panose="020B0604020202020204" pitchFamily="34" charset="0"/>
              </a:rPr>
              <a:t>FISPPA:</a:t>
            </a:r>
          </a:p>
          <a:p>
            <a:r>
              <a:rPr lang="it-IT" altLang="it-IT" sz="2400" dirty="0">
                <a:cs typeface="Arial" panose="020B0604020202020204" pitchFamily="34" charset="0"/>
                <a:hlinkClick r:id="rId5"/>
              </a:rPr>
              <a:t>https://elearning.unipd.it/scienzeumane/course/view.php?id=6328</a:t>
            </a:r>
            <a:endParaRPr lang="it-IT" altLang="it-IT" sz="2400" dirty="0">
              <a:cs typeface="Arial" panose="020B0604020202020204" pitchFamily="34" charset="0"/>
            </a:endParaRPr>
          </a:p>
          <a:p>
            <a:endParaRPr lang="it-IT" altLang="it-IT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-171400"/>
            <a:ext cx="9144000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836712"/>
            <a:ext cx="91245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it-IT" sz="11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ersone</a:t>
            </a:r>
            <a:endParaRPr lang="it-IT" sz="5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4293096"/>
            <a:ext cx="87484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000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491" y="3706872"/>
            <a:ext cx="91245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Prof.ssa Carmen Castillo </a:t>
            </a:r>
            <a:r>
              <a:rPr lang="it-IT" sz="2400" dirty="0" err="1" smtClean="0"/>
              <a:t>Peña</a:t>
            </a:r>
            <a:r>
              <a:rPr lang="it-IT" sz="2400" dirty="0" smtClean="0"/>
              <a:t>: </a:t>
            </a:r>
            <a:r>
              <a:rPr lang="it-IT" sz="2400" dirty="0">
                <a:solidFill>
                  <a:srgbClr val="B3071B"/>
                </a:solidFill>
              </a:rPr>
              <a:t>R</a:t>
            </a:r>
            <a:r>
              <a:rPr lang="it-IT" sz="2400" dirty="0" smtClean="0">
                <a:solidFill>
                  <a:srgbClr val="B3071B"/>
                </a:solidFill>
              </a:rPr>
              <a:t>esponsabile </a:t>
            </a:r>
            <a:r>
              <a:rPr lang="it-IT" sz="2400" dirty="0">
                <a:solidFill>
                  <a:srgbClr val="B3071B"/>
                </a:solidFill>
              </a:rPr>
              <a:t>didattica DISLL</a:t>
            </a:r>
          </a:p>
          <a:p>
            <a:endParaRPr lang="it-IT" sz="2400" dirty="0"/>
          </a:p>
          <a:p>
            <a:r>
              <a:rPr lang="it-IT" sz="2400" dirty="0" smtClean="0"/>
              <a:t>Prof. Andrea </a:t>
            </a:r>
            <a:r>
              <a:rPr lang="it-IT" sz="2400" dirty="0" err="1"/>
              <a:t>A</a:t>
            </a:r>
            <a:r>
              <a:rPr lang="it-IT" sz="2400" dirty="0" err="1" smtClean="0"/>
              <a:t>fribo</a:t>
            </a:r>
            <a:r>
              <a:rPr lang="it-IT" sz="2400" dirty="0" smtClean="0"/>
              <a:t>       </a:t>
            </a:r>
            <a:r>
              <a:rPr lang="it-IT" sz="2400" dirty="0">
                <a:solidFill>
                  <a:srgbClr val="B3071B"/>
                </a:solidFill>
              </a:rPr>
              <a:t>P</a:t>
            </a:r>
            <a:r>
              <a:rPr lang="it-IT" sz="2400" dirty="0" smtClean="0">
                <a:solidFill>
                  <a:srgbClr val="B3071B"/>
                </a:solidFill>
              </a:rPr>
              <a:t>residente </a:t>
            </a:r>
            <a:r>
              <a:rPr lang="it-IT" sz="2400" dirty="0">
                <a:solidFill>
                  <a:srgbClr val="B3071B"/>
                </a:solidFill>
              </a:rPr>
              <a:t>del </a:t>
            </a:r>
            <a:r>
              <a:rPr lang="it-IT" sz="2400" dirty="0" smtClean="0">
                <a:solidFill>
                  <a:srgbClr val="B3071B"/>
                </a:solidFill>
              </a:rPr>
              <a:t>Corso </a:t>
            </a:r>
            <a:r>
              <a:rPr lang="it-IT" sz="2400" dirty="0">
                <a:solidFill>
                  <a:srgbClr val="B3071B"/>
                </a:solidFill>
              </a:rPr>
              <a:t>di </a:t>
            </a:r>
            <a:r>
              <a:rPr lang="it-IT" sz="2400" dirty="0" smtClean="0">
                <a:solidFill>
                  <a:srgbClr val="B3071B"/>
                </a:solidFill>
              </a:rPr>
              <a:t>Lettere</a:t>
            </a:r>
            <a:endParaRPr lang="it-IT" sz="2400" dirty="0">
              <a:solidFill>
                <a:srgbClr val="B3071B"/>
              </a:solidFill>
            </a:endParaRPr>
          </a:p>
          <a:p>
            <a:endParaRPr lang="it-IT" sz="2400" dirty="0">
              <a:solidFill>
                <a:srgbClr val="B3071B"/>
              </a:solidFill>
            </a:endParaRPr>
          </a:p>
          <a:p>
            <a:r>
              <a:rPr lang="it-IT" sz="2400" dirty="0" smtClean="0"/>
              <a:t>Prof.ssa Maria </a:t>
            </a:r>
            <a:r>
              <a:rPr lang="it-IT" sz="2400" dirty="0"/>
              <a:t>V</a:t>
            </a:r>
            <a:r>
              <a:rPr lang="it-IT" sz="2400" dirty="0" smtClean="0"/>
              <a:t>eronese</a:t>
            </a:r>
            <a:r>
              <a:rPr lang="it-IT" sz="2400" dirty="0" smtClean="0">
                <a:solidFill>
                  <a:srgbClr val="B3071B"/>
                </a:solidFill>
              </a:rPr>
              <a:t>   </a:t>
            </a:r>
            <a:r>
              <a:rPr lang="it-IT" sz="2400" dirty="0">
                <a:solidFill>
                  <a:srgbClr val="B3071B"/>
                </a:solidFill>
              </a:rPr>
              <a:t>C</a:t>
            </a:r>
            <a:r>
              <a:rPr lang="it-IT" sz="2400" dirty="0" smtClean="0">
                <a:solidFill>
                  <a:srgbClr val="B3071B"/>
                </a:solidFill>
              </a:rPr>
              <a:t>oordinatrice </a:t>
            </a:r>
            <a:r>
              <a:rPr lang="it-IT" sz="2400" dirty="0">
                <a:solidFill>
                  <a:srgbClr val="B3071B"/>
                </a:solidFill>
              </a:rPr>
              <a:t>del </a:t>
            </a:r>
            <a:r>
              <a:rPr lang="it-IT" sz="2400" dirty="0" err="1">
                <a:solidFill>
                  <a:srgbClr val="B3071B"/>
                </a:solidFill>
              </a:rPr>
              <a:t>curr</a:t>
            </a:r>
            <a:r>
              <a:rPr lang="it-IT" sz="2400" dirty="0">
                <a:solidFill>
                  <a:srgbClr val="B3071B"/>
                </a:solidFill>
              </a:rPr>
              <a:t>. </a:t>
            </a:r>
            <a:r>
              <a:rPr lang="it-IT" sz="2400" dirty="0" smtClean="0">
                <a:solidFill>
                  <a:srgbClr val="B3071B"/>
                </a:solidFill>
              </a:rPr>
              <a:t>di Antiche</a:t>
            </a:r>
            <a:endParaRPr lang="it-IT" sz="2800" dirty="0">
              <a:solidFill>
                <a:srgbClr val="C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6028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-171400"/>
            <a:ext cx="9144000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4293096"/>
            <a:ext cx="87484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000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2060848"/>
            <a:ext cx="884720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C00000"/>
                </a:solidFill>
              </a:rPr>
              <a:t>Segreteria Didattica </a:t>
            </a:r>
          </a:p>
          <a:p>
            <a:endParaRPr lang="it-IT" sz="2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 smtClean="0"/>
              <a:t>Filomena Soriano     </a:t>
            </a:r>
            <a:r>
              <a:rPr lang="it-IT" sz="2400" dirty="0" smtClean="0">
                <a:solidFill>
                  <a:srgbClr val="C00000"/>
                </a:solidFill>
              </a:rPr>
              <a:t>Responsabile della Segreteria 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Filomena Canonico          </a:t>
            </a:r>
            <a:r>
              <a:rPr lang="it-IT" sz="2400" dirty="0" smtClean="0">
                <a:solidFill>
                  <a:srgbClr val="C00000"/>
                </a:solidFill>
              </a:rPr>
              <a:t>Front-office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Marco Noventa              </a:t>
            </a:r>
            <a:r>
              <a:rPr lang="it-IT" sz="2400" dirty="0" err="1" smtClean="0">
                <a:solidFill>
                  <a:srgbClr val="C00000"/>
                </a:solidFill>
              </a:rPr>
              <a:t>Uniweb</a:t>
            </a:r>
            <a:r>
              <a:rPr lang="it-IT" sz="2400" dirty="0" smtClean="0">
                <a:solidFill>
                  <a:srgbClr val="C00000"/>
                </a:solidFill>
              </a:rPr>
              <a:t> e piani di studio 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Patrizia </a:t>
            </a:r>
            <a:r>
              <a:rPr lang="it-IT" sz="2400" dirty="0" err="1" smtClean="0"/>
              <a:t>Salmaso</a:t>
            </a:r>
            <a:r>
              <a:rPr lang="it-IT" sz="2400" dirty="0" smtClean="0"/>
              <a:t>                </a:t>
            </a:r>
            <a:r>
              <a:rPr lang="it-IT" sz="2400" dirty="0" smtClean="0">
                <a:solidFill>
                  <a:srgbClr val="C00000"/>
                </a:solidFill>
              </a:rPr>
              <a:t>Offerta formativa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Filippo </a:t>
            </a:r>
            <a:r>
              <a:rPr lang="it-IT" sz="2400" dirty="0" err="1" smtClean="0"/>
              <a:t>Zampiron</a:t>
            </a:r>
            <a:r>
              <a:rPr lang="it-IT" sz="2400" dirty="0" smtClean="0"/>
              <a:t>              </a:t>
            </a:r>
            <a:r>
              <a:rPr lang="it-IT" sz="2400" dirty="0" smtClean="0">
                <a:solidFill>
                  <a:srgbClr val="C00000"/>
                </a:solidFill>
              </a:rPr>
              <a:t>Esami 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Annamaria </a:t>
            </a:r>
            <a:r>
              <a:rPr lang="it-IT" sz="2400" smtClean="0"/>
              <a:t>Rosato                </a:t>
            </a:r>
            <a:r>
              <a:rPr lang="it-IT" sz="2400" smtClean="0">
                <a:solidFill>
                  <a:srgbClr val="C00000"/>
                </a:solidFill>
              </a:rPr>
              <a:t>Lauree </a:t>
            </a:r>
            <a:endParaRPr lang="it-IT" sz="2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 smtClean="0"/>
              <a:t>Zeudi Zilio                         </a:t>
            </a:r>
            <a:r>
              <a:rPr lang="it-IT" sz="2400" dirty="0" smtClean="0">
                <a:solidFill>
                  <a:srgbClr val="C00000"/>
                </a:solidFill>
              </a:rPr>
              <a:t>Dottorato </a:t>
            </a:r>
            <a:endParaRPr lang="it-IT" sz="24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endParaRPr lang="it-IT" sz="2400" dirty="0">
              <a:solidFill>
                <a:srgbClr val="C00000"/>
              </a:solidFill>
            </a:endParaRP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3660" y="1073420"/>
            <a:ext cx="471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ersone+</a:t>
            </a:r>
          </a:p>
        </p:txBody>
      </p:sp>
    </p:spTree>
    <p:extLst>
      <p:ext uri="{BB962C8B-B14F-4D97-AF65-F5344CB8AC3E}">
        <p14:creationId xmlns:p14="http://schemas.microsoft.com/office/powerpoint/2010/main" val="375080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-171400"/>
            <a:ext cx="9144000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014360"/>
            <a:ext cx="471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ersone+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4293096"/>
            <a:ext cx="87484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000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1701" y="2114548"/>
            <a:ext cx="88205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C00000"/>
                </a:solidFill>
              </a:rPr>
              <a:t>i tutors junior di lettere </a:t>
            </a:r>
          </a:p>
          <a:p>
            <a:pPr algn="ctr"/>
            <a:endParaRPr lang="it-IT" sz="2400" dirty="0"/>
          </a:p>
          <a:p>
            <a:pPr algn="ctr"/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Sulla </a:t>
            </a:r>
            <a:r>
              <a:rPr lang="it-IT" sz="2400" dirty="0"/>
              <a:t>pagina </a:t>
            </a:r>
            <a:r>
              <a:rPr lang="it-IT" sz="2400" dirty="0">
                <a:solidFill>
                  <a:srgbClr val="C00000"/>
                </a:solidFill>
              </a:rPr>
              <a:t>MOODLE Tutor Junior Scuola di Scienze Umane </a:t>
            </a:r>
            <a:r>
              <a:rPr lang="it-IT" sz="2400" dirty="0"/>
              <a:t>gli orari di </a:t>
            </a:r>
            <a:r>
              <a:rPr lang="it-IT" sz="2400" dirty="0" smtClean="0"/>
              <a:t>ricevimento e la mail. </a:t>
            </a:r>
          </a:p>
          <a:p>
            <a:pPr algn="ctr"/>
            <a:r>
              <a:rPr lang="it-IT" sz="2400" u="sng" dirty="0" smtClean="0"/>
              <a:t>Iscrivetevi</a:t>
            </a:r>
            <a:r>
              <a:rPr lang="it-IT" sz="2400" dirty="0" smtClean="0"/>
              <a:t> </a:t>
            </a:r>
            <a:r>
              <a:rPr lang="it-IT" sz="2400" dirty="0"/>
              <a:t>per </a:t>
            </a:r>
            <a:r>
              <a:rPr lang="it-IT" sz="2400" dirty="0">
                <a:solidFill>
                  <a:srgbClr val="C00000"/>
                </a:solidFill>
              </a:rPr>
              <a:t>r</a:t>
            </a:r>
            <a:r>
              <a:rPr lang="it-IT" sz="2400" dirty="0"/>
              <a:t>icevere le </a:t>
            </a:r>
            <a:r>
              <a:rPr lang="it-IT" sz="2400" dirty="0">
                <a:solidFill>
                  <a:srgbClr val="C00000"/>
                </a:solidFill>
              </a:rPr>
              <a:t>i</a:t>
            </a:r>
            <a:r>
              <a:rPr lang="it-IT" sz="2400" dirty="0"/>
              <a:t>nformazioni!</a:t>
            </a:r>
          </a:p>
          <a:p>
            <a:pPr algn="ctr"/>
            <a:endParaRPr lang="it-IT" sz="2400" dirty="0">
              <a:solidFill>
                <a:srgbClr val="C00000"/>
              </a:solidFill>
            </a:endParaRPr>
          </a:p>
          <a:p>
            <a:pPr algn="ctr"/>
            <a:r>
              <a:rPr lang="it-IT" sz="3200" dirty="0">
                <a:hlinkClick r:id="rId4"/>
              </a:rPr>
              <a:t>https://elearning.unipd.it/scienzeumane/course/view.php?id=736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565481"/>
            <a:ext cx="210333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C00000"/>
                </a:solidFill>
              </a:rPr>
              <a:t>Pietro </a:t>
            </a:r>
            <a:r>
              <a:rPr lang="it-IT" sz="2200" dirty="0">
                <a:solidFill>
                  <a:srgbClr val="C00000"/>
                </a:solidFill>
              </a:rPr>
              <a:t>O</a:t>
            </a:r>
            <a:r>
              <a:rPr lang="it-IT" sz="2200" dirty="0" smtClean="0">
                <a:solidFill>
                  <a:srgbClr val="C00000"/>
                </a:solidFill>
              </a:rPr>
              <a:t>rlandi </a:t>
            </a:r>
            <a:endParaRPr lang="it-IT" sz="2200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54587" y="3005806"/>
            <a:ext cx="2448272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dirty="0" smtClean="0"/>
              <a:t>Giulia Conserva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283968" y="3583309"/>
            <a:ext cx="2448272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C00000"/>
                </a:solidFill>
              </a:rPr>
              <a:t>Chiara Damasco</a:t>
            </a:r>
            <a:endParaRPr lang="it-IT" sz="2200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84168" y="3067897"/>
            <a:ext cx="2232248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dirty="0" smtClean="0"/>
              <a:t>Emma Dall’Oca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29159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orso </a:t>
            </a:r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ettere</a:t>
            </a:r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1141831" y="2780928"/>
            <a:ext cx="67746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it-IT" sz="13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iti </a:t>
            </a:r>
            <a:r>
              <a:rPr lang="it-IT" sz="13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</a:t>
            </a:r>
            <a:r>
              <a:rPr lang="it-IT" sz="13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tili</a:t>
            </a:r>
            <a:endParaRPr lang="it-IT" sz="13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48880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4553</TotalTime>
  <Words>2238</Words>
  <Application>Microsoft Office PowerPoint</Application>
  <PresentationFormat>Presentazione su schermo (4:3)</PresentationFormat>
  <Paragraphs>1085</Paragraphs>
  <Slides>58</Slides>
  <Notes>57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4" baseType="lpstr">
      <vt:lpstr>ＭＳ Ｐゴシック</vt:lpstr>
      <vt:lpstr>ＭＳ Ｐゴシック</vt:lpstr>
      <vt:lpstr>Arial</vt:lpstr>
      <vt:lpstr>Garamond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Padova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utentecia1</dc:creator>
  <cp:lastModifiedBy>Erika Lucchese</cp:lastModifiedBy>
  <cp:revision>328</cp:revision>
  <cp:lastPrinted>2016-09-16T09:00:53Z</cp:lastPrinted>
  <dcterms:created xsi:type="dcterms:W3CDTF">2007-03-01T10:31:45Z</dcterms:created>
  <dcterms:modified xsi:type="dcterms:W3CDTF">2019-09-24T08:55:24Z</dcterms:modified>
</cp:coreProperties>
</file>