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5" r:id="rId2"/>
    <p:sldId id="306" r:id="rId3"/>
    <p:sldId id="304" r:id="rId4"/>
    <p:sldId id="372" r:id="rId5"/>
    <p:sldId id="270" r:id="rId6"/>
    <p:sldId id="315" r:id="rId7"/>
    <p:sldId id="308" r:id="rId8"/>
    <p:sldId id="339" r:id="rId9"/>
    <p:sldId id="269" r:id="rId10"/>
    <p:sldId id="369" r:id="rId11"/>
    <p:sldId id="370" r:id="rId12"/>
    <p:sldId id="371" r:id="rId13"/>
    <p:sldId id="278" r:id="rId14"/>
    <p:sldId id="281" r:id="rId15"/>
    <p:sldId id="367" r:id="rId16"/>
    <p:sldId id="360" r:id="rId17"/>
    <p:sldId id="373" r:id="rId18"/>
    <p:sldId id="375" r:id="rId19"/>
    <p:sldId id="324" r:id="rId20"/>
    <p:sldId id="377" r:id="rId21"/>
    <p:sldId id="378" r:id="rId22"/>
    <p:sldId id="374" r:id="rId23"/>
    <p:sldId id="264" r:id="rId24"/>
    <p:sldId id="265" r:id="rId25"/>
    <p:sldId id="266" r:id="rId26"/>
    <p:sldId id="310" r:id="rId27"/>
    <p:sldId id="376" r:id="rId28"/>
    <p:sldId id="338" r:id="rId29"/>
    <p:sldId id="379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55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0EB92-40DC-EC4F-A715-BAC9C505EC0F}" type="datetimeFigureOut">
              <a:rPr lang="it-IT" smtClean="0"/>
              <a:t>17/03/25</a:t>
            </a:fld>
            <a:endParaRPr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18D54-7847-8042-A120-7EEB82BA2136}" type="slidenum">
              <a:rPr lang="it-IT" smtClean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33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400E688E-03EF-C24E-BFB1-F091F7316E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3C080271-02B5-EE4F-A7F5-81FE05173A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142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5C892462-93FF-4145-B1E7-DF6D4911F4F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966F140C-03F0-284A-9F87-DE7289EE98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841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6D2314C8-7E8B-5540-AC33-3430736F428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720E0D54-E116-6E47-B856-4077F6C0EB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460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BA41627C-901F-3847-BDCC-06F2881858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7908370-5CC4-1D47-AAD6-F741896E4F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347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8D889-6A7F-BC56-B50E-BE970A1CE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5BC954-A6CA-83DE-2C90-7CA093281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4D8BA0-BB24-B98B-8C55-D48AB4F8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051C3E-0D4A-2BB0-2698-0EDCFCF7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475C70-5EC5-C1EC-BA24-F46126C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74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B4692F-132C-8DAA-E843-CFCEB1B4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E71A26-64F6-0D85-8E39-6016CCFD4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E810D5-7473-FDFE-8411-A69F360B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254795-41C3-0F9E-D604-F8AA5D8A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46E879-8653-C295-2119-838329CF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26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E18F14-0A8C-B8CD-6DD5-0E131013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A5C4F9-39C6-FC84-83EA-B60EF8D2B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CFFC16-18BB-8592-FD5A-9941B2A5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2483E8-A9BD-7219-4EB7-4EF91466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B27667-F3F1-F1B8-D3FA-A52D471C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53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3B0FE-19EA-33FE-701F-59ADC81C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70AABD-4329-C32E-E596-BDE6841F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248CB6-18CD-4689-DDAF-2EECBBA2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1B6D2A-4D61-7584-FB10-E4BF7F6D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3587A0-FB40-EC53-190D-7BB90760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52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90A89-6BFD-2669-B0EF-2C95238C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B5E6B9-097F-7099-D790-78B7BDD0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8C0C3D-ED6A-6123-B7EA-32697B8B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66FD27-BAFE-E519-EBF8-9CF7F1EC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8E4DBD-B681-B19E-7BD4-812FCB71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8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8B5BB-312A-B6A2-1C31-2E390CE1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E7D328-3D08-AC14-D369-162D511BE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E39BC9-665E-98D9-CA1E-5E059C3C2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C7F328-264A-7C2C-F18A-1221A020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ECBF0-E8C2-19ED-DA09-EA7AC5EB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2D79E4-27E0-04CB-D1CD-29E68918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3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6E84A-0624-2B1A-0EBC-697F4B03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6BC5A2-C0D3-DF6E-A6B1-2220596EE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303582-40C6-D372-2F74-22EC50353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A78635-11BE-E059-EA55-F1B66EC51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C612E44-2525-7EFA-6715-1ECADA9FE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A3CF8B3-DA8C-7676-D9F2-9A357096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794148-192E-63FB-F7E5-52C8CB73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4DAC78-8E6D-F347-E52B-76E0B93D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86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8EFCD-3745-31ED-D002-A7FD5F15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7BA42E-60CC-6175-36F0-9D089887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8B6CFC-2B3A-EB27-F179-0189BB1E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360B06-47E4-1E97-D4FC-48494583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31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FAF667-09B9-214E-6104-CF560FB3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15DBF2-DFEB-F0A1-D564-D568A9AB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B9F054-E16D-D6A9-B274-500EE6E0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00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982A5-B974-5BDB-B4FC-20E83CE3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E31454-2635-DD2E-5E3A-33133440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879791-CE1E-9B10-CCB5-CB78E132D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871817-C7E9-1DE5-37C9-7ACA85EC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D872FA-6846-D7E9-0B2A-DD306267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92395B-23EF-D5DE-FEAD-A7FA67FA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59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A2D08-6045-4398-A05C-B3B1580A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ABBF66-FB16-754C-7659-2460448D2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42BB34-9D64-ABF9-72B7-58D34F8DF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C1E149-83BA-8E5D-4517-EF5F5D69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923-5DC4-7648-994A-514EBAB99BA2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0687EB-87FA-EFEA-927B-AD2C036F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D1CC03-17C8-984B-E384-1F76BE4B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CEB6-C78F-8542-8E5C-3F2B3B514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7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C3BADF-9031-DD5A-BD7B-2826D9ED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1057C8-6130-BA8A-428D-CD708F2D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64BFAA-9EC7-22AA-6FAD-0EBA1B1EE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3A3923-5DC4-7648-994A-514EBAB99BA2}" type="datetimeFigureOut">
              <a:rPr lang="it-IT" smtClean="0"/>
              <a:t>17/03/25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B0D7A6-3C4A-1742-2333-EDC8177A9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F79607-50AB-123F-4603-66A898DC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1CEB6-C78F-8542-8E5C-3F2B3B51446B}" type="slidenum">
              <a:rPr lang="it-IT" smtClean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62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tionsladecouverte.fr/auteur/celine_bessiere-511418.html" TargetMode="External"/><Relationship Id="rId2" Type="http://schemas.openxmlformats.org/officeDocument/2006/relationships/hyperlink" Target="https://www.editionsladecouverte.fr/auteur/sibylle_gollac-14623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7B809F-24F4-6F48-A4AB-DFE08419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Isabelle Chabot</a:t>
            </a:r>
            <a:br>
              <a:rPr lang="en-US" sz="4400" dirty="0">
                <a:latin typeface="Garamond" panose="02020404030301010803" pitchFamily="18" charset="0"/>
              </a:rPr>
            </a:br>
            <a:r>
              <a:rPr lang="it-IT" b="1" dirty="0">
                <a:latin typeface="Garamond" panose="02020404030301010803" pitchFamily="18" charset="0"/>
              </a:rPr>
              <a:t>La dote medievale:</a:t>
            </a:r>
            <a:br>
              <a:rPr lang="it-IT" sz="3600" dirty="0">
                <a:latin typeface="Garamond" panose="02020404030301010803" pitchFamily="18" charset="0"/>
              </a:rPr>
            </a:br>
            <a:r>
              <a:rPr lang="it-IT" sz="3600" b="1" dirty="0">
                <a:latin typeface="Garamond" panose="02020404030301010803" pitchFamily="18" charset="0"/>
              </a:rPr>
              <a:t>Un oggetto ‘patriarcale’</a:t>
            </a:r>
            <a:br>
              <a:rPr lang="it-IT" sz="3000" dirty="0">
                <a:latin typeface="Garamond" panose="02020404030301010803" pitchFamily="18" charset="0"/>
              </a:rPr>
            </a:br>
            <a:endParaRPr lang="it-IT" sz="3000" dirty="0">
              <a:latin typeface="Garamond" panose="02020404030301010803" pitchFamily="18" charset="0"/>
            </a:endParaRPr>
          </a:p>
        </p:txBody>
      </p:sp>
      <p:sp>
        <p:nvSpPr>
          <p:cNvPr id="61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2" name="Content Placeholder 6151">
            <a:extLst>
              <a:ext uri="{FF2B5EF4-FFF2-40B4-BE49-F238E27FC236}">
                <a16:creationId xmlns:a16="http://schemas.microsoft.com/office/drawing/2014/main" id="{85670849-48D0-4F8F-9AAD-EA76D514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i="1" dirty="0">
                <a:latin typeface="Garamond" panose="02020404030301010803" pitchFamily="18" charset="0"/>
              </a:rPr>
              <a:t>General course</a:t>
            </a:r>
          </a:p>
          <a:p>
            <a:pPr marL="0" indent="0">
              <a:buNone/>
            </a:pPr>
            <a:r>
              <a:rPr lang="en-US" sz="2400" dirty="0" err="1">
                <a:latin typeface="Garamond" panose="02020404030301010803" pitchFamily="18" charset="0"/>
              </a:rPr>
              <a:t>Generi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dirty="0" err="1">
                <a:latin typeface="Garamond" panose="02020404030301010803" pitchFamily="18" charset="0"/>
              </a:rPr>
              <a:t>saperi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dirty="0" err="1">
                <a:latin typeface="Garamond" panose="02020404030301010803" pitchFamily="18" charset="0"/>
              </a:rPr>
              <a:t>giustizia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sociali</a:t>
            </a: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La </a:t>
            </a:r>
            <a:r>
              <a:rPr lang="en-US" sz="2400" dirty="0" err="1">
                <a:latin typeface="Garamond" panose="02020404030301010803" pitchFamily="18" charset="0"/>
              </a:rPr>
              <a:t>costruzione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storica</a:t>
            </a:r>
            <a:r>
              <a:rPr lang="en-US" sz="2400" dirty="0">
                <a:latin typeface="Garamond" panose="02020404030301010803" pitchFamily="18" charset="0"/>
              </a:rPr>
              <a:t> del </a:t>
            </a:r>
            <a:r>
              <a:rPr lang="en-US" sz="2400" dirty="0" err="1">
                <a:latin typeface="Garamond" panose="02020404030301010803" pitchFamily="18" charset="0"/>
              </a:rPr>
              <a:t>femminile</a:t>
            </a:r>
            <a:r>
              <a:rPr lang="en-US" sz="2400" dirty="0">
                <a:latin typeface="Garamond" panose="02020404030301010803" pitchFamily="18" charset="0"/>
              </a:rPr>
              <a:t> e del </a:t>
            </a:r>
            <a:r>
              <a:rPr lang="en-US" sz="2400" dirty="0" err="1">
                <a:latin typeface="Garamond" panose="02020404030301010803" pitchFamily="18" charset="0"/>
              </a:rPr>
              <a:t>maschile</a:t>
            </a: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14 </a:t>
            </a:r>
            <a:r>
              <a:rPr lang="en-US" sz="2400" dirty="0" err="1">
                <a:latin typeface="Garamond" panose="02020404030301010803" pitchFamily="18" charset="0"/>
              </a:rPr>
              <a:t>marzo</a:t>
            </a:r>
            <a:r>
              <a:rPr lang="en-US" sz="2400" dirty="0">
                <a:latin typeface="Garamond" panose="02020404030301010803" pitchFamily="18" charset="0"/>
              </a:rPr>
              <a:t> 2025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148" name="Picture 4" descr="Immagine che contiene Viso umano, persona, vestiti, arte&#10;&#10;Descrizione generata automaticamente">
            <a:extLst>
              <a:ext uri="{FF2B5EF4-FFF2-40B4-BE49-F238E27FC236}">
                <a16:creationId xmlns:a16="http://schemas.microsoft.com/office/drawing/2014/main" id="{8F404792-54B9-AB4C-89E5-A790B1E64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b="92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21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0AC679-8C76-B3A1-2239-95359F06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  <a:t>«Agostino Chane a chui Dio perdoni»: </a:t>
            </a:r>
            <a:b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  <a:t>l’eredità di un grande usuraio fiorentino</a:t>
            </a:r>
            <a:b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  <a:t>(1397)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8124F3-08D5-B80E-FC48-B6748228B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Agostino di Dino Migliorelli era un usuraio conclamato che si era enormemente arricchito praticando il prestito a usura (un peccato mortale)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Quando Agostino morì, tra la fine del 1396 et il 1397, era sposato, aveva avuto due figlie, Alessandra (deceduta) e </a:t>
            </a:r>
            <a:r>
              <a:rPr lang="it-IT" sz="2000" dirty="0" err="1">
                <a:latin typeface="Garamond" panose="02020404030301010803" pitchFamily="18" charset="0"/>
              </a:rPr>
              <a:t>Zanobia</a:t>
            </a:r>
            <a:r>
              <a:rPr lang="it-IT" sz="2000" dirty="0">
                <a:latin typeface="Garamond" panose="02020404030301010803" pitchFamily="18" charset="0"/>
              </a:rPr>
              <a:t> ancora in vita alla morte del padre 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Il 13 giugno 1395, </a:t>
            </a:r>
            <a:r>
              <a:rPr lang="it-IT" sz="2000" dirty="0">
                <a:latin typeface="Garamond" panose="02020404030301010803" pitchFamily="18" charset="0"/>
              </a:rPr>
              <a:t>Agostino aveva dettato il suo </a:t>
            </a:r>
            <a:r>
              <a:rPr lang="it-IT" sz="2000" i="1" dirty="0">
                <a:latin typeface="Garamond" panose="02020404030301010803" pitchFamily="18" charset="0"/>
              </a:rPr>
              <a:t>testamento</a:t>
            </a:r>
            <a:r>
              <a:rPr lang="it-IT" sz="2000" dirty="0">
                <a:latin typeface="Garamond" panose="02020404030301010803" pitchFamily="18" charset="0"/>
              </a:rPr>
              <a:t> : l’atto non è conservato, ma abbiamo invece il </a:t>
            </a:r>
            <a:r>
              <a:rPr lang="it-IT" sz="2000" i="1" dirty="0">
                <a:latin typeface="Garamond" panose="02020404030301010803" pitchFamily="18" charset="0"/>
              </a:rPr>
              <a:t>libro dell’esecuzione della sua eredità  (febbraio 1397- 1403) </a:t>
            </a:r>
            <a:r>
              <a:rPr lang="it-IT" sz="2000" dirty="0">
                <a:latin typeface="Garamond" panose="02020404030301010803" pitchFamily="18" charset="0"/>
              </a:rPr>
              <a:t>dal quale</a:t>
            </a:r>
            <a:r>
              <a:rPr lang="it-IT" sz="2000" i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apprendiamo molte cose importanti: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Chi erano i suoi eredi testamentari: non avendo figli maschi, Agostino pensò alla salvezza della sua anima e  lasciò la metà dei suoi beni al Comune e l’altra metà all’ospedale di Santa Maria Nuova a condizione che fosse restituita tutta l’usura da lui estorta a tutti i suoi debitori.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L’ammontare delle doti della moglie e delle figlie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L’ammontare complessivo della sua colossale fortuna : </a:t>
            </a:r>
            <a:r>
              <a:rPr lang="it-IT" sz="2000" b="1" dirty="0">
                <a:latin typeface="Garamond" panose="02020404030301010803" pitchFamily="18" charset="0"/>
              </a:rPr>
              <a:t>45 000 fiorini </a:t>
            </a: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8467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D4BDB8-D519-42D5-301D-13A6C9F0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it-IT" sz="4100">
                <a:solidFill>
                  <a:srgbClr val="FFFFFF"/>
                </a:solidFill>
              </a:rPr>
            </a:br>
            <a: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  <a:t>Dote della moglie, doti delle figlie:</a:t>
            </a:r>
            <a:b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  <a:t>Il segno di una riuscita sociale</a:t>
            </a:r>
            <a:br>
              <a:rPr lang="it-IT" sz="410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it-IT" sz="41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A61BC9-D6B9-592A-6FC5-1C0C630B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/>
              <a:t> </a:t>
            </a:r>
            <a:r>
              <a:rPr lang="it-IT" dirty="0">
                <a:latin typeface="Garamond" panose="02020404030301010803" pitchFamily="18" charset="0"/>
              </a:rPr>
              <a:t>al momento del matrimonio (negli anni 1370 circa), la </a:t>
            </a:r>
            <a:r>
              <a:rPr lang="it-IT" b="1" dirty="0">
                <a:latin typeface="Garamond" panose="02020404030301010803" pitchFamily="18" charset="0"/>
              </a:rPr>
              <a:t>moglie</a:t>
            </a:r>
            <a:r>
              <a:rPr lang="it-IT" dirty="0">
                <a:latin typeface="Garamond" panose="02020404030301010803" pitchFamily="18" charset="0"/>
              </a:rPr>
              <a:t> aveva portato una mediocre dote di 213 fiorini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</a:rPr>
              <a:t>Quando Agostino aveva sposato le figlie, a due esponenti dell’élite fiorentina, aveva invece sborsato due cospicue doti:</a:t>
            </a:r>
          </a:p>
          <a:p>
            <a:pPr lvl="1"/>
            <a:r>
              <a:rPr lang="it-IT" b="1" dirty="0">
                <a:latin typeface="Garamond" panose="02020404030301010803" pitchFamily="18" charset="0"/>
              </a:rPr>
              <a:t>La figlia Alessandra</a:t>
            </a:r>
            <a:r>
              <a:rPr lang="it-IT" dirty="0">
                <a:latin typeface="Garamond" panose="02020404030301010803" pitchFamily="18" charset="0"/>
              </a:rPr>
              <a:t>, deceduta, aveva ricevuto una dote di </a:t>
            </a:r>
            <a:r>
              <a:rPr lang="it-IT" b="1" dirty="0">
                <a:latin typeface="Garamond" panose="02020404030301010803" pitchFamily="18" charset="0"/>
              </a:rPr>
              <a:t>1150 fiorini </a:t>
            </a:r>
            <a:r>
              <a:rPr lang="it-IT" dirty="0">
                <a:latin typeface="Garamond" panose="02020404030301010803" pitchFamily="18" charset="0"/>
              </a:rPr>
              <a:t>(2,5% della fortuna paterna)</a:t>
            </a:r>
          </a:p>
          <a:p>
            <a:pPr lvl="1"/>
            <a:r>
              <a:rPr lang="it-IT" dirty="0">
                <a:latin typeface="Garamond" panose="02020404030301010803" pitchFamily="18" charset="0"/>
              </a:rPr>
              <a:t>La </a:t>
            </a:r>
            <a:r>
              <a:rPr lang="it-IT" b="1" dirty="0">
                <a:latin typeface="Garamond" panose="02020404030301010803" pitchFamily="18" charset="0"/>
              </a:rPr>
              <a:t>figlia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b="1" dirty="0" err="1">
                <a:latin typeface="Garamond" panose="02020404030301010803" pitchFamily="18" charset="0"/>
              </a:rPr>
              <a:t>Zanobia</a:t>
            </a:r>
            <a:r>
              <a:rPr lang="it-IT" dirty="0">
                <a:latin typeface="Garamond" panose="02020404030301010803" pitchFamily="18" charset="0"/>
              </a:rPr>
              <a:t>, sposata con un setaiolo, aveva ricevuto una dota di </a:t>
            </a:r>
            <a:r>
              <a:rPr lang="it-IT" b="1" dirty="0">
                <a:latin typeface="Garamond" panose="02020404030301010803" pitchFamily="18" charset="0"/>
              </a:rPr>
              <a:t>1050 fiorini </a:t>
            </a:r>
            <a:r>
              <a:rPr lang="it-IT" dirty="0">
                <a:latin typeface="Garamond" panose="02020404030301010803" pitchFamily="18" charset="0"/>
              </a:rPr>
              <a:t>(2,33% della fortuna paterna)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64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F09759-BF01-E17E-0234-4A80F016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Garamond" panose="02020404030301010803" pitchFamily="18" charset="0"/>
              </a:rPr>
              <a:t>Dote </a:t>
            </a:r>
            <a:r>
              <a:rPr lang="it-IT" i="1" dirty="0">
                <a:solidFill>
                  <a:srgbClr val="FFFFFF"/>
                </a:solidFill>
                <a:latin typeface="Garamond" panose="02020404030301010803" pitchFamily="18" charset="0"/>
              </a:rPr>
              <a:t>versus</a:t>
            </a:r>
            <a:r>
              <a:rPr lang="it-IT" dirty="0">
                <a:solidFill>
                  <a:srgbClr val="FFFFFF"/>
                </a:solidFill>
                <a:latin typeface="Garamond" panose="02020404030301010803" pitchFamily="18" charset="0"/>
              </a:rPr>
              <a:t> legittima:</a:t>
            </a:r>
            <a:br>
              <a:rPr lang="it-IT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dirty="0">
                <a:solidFill>
                  <a:srgbClr val="FFFFFF"/>
                </a:solidFill>
                <a:latin typeface="Garamond" panose="02020404030301010803" pitchFamily="18" charset="0"/>
              </a:rPr>
              <a:t>la prova della ‘</a:t>
            </a:r>
            <a:r>
              <a:rPr lang="it-IT" dirty="0" err="1">
                <a:solidFill>
                  <a:srgbClr val="FFFFFF"/>
                </a:solidFill>
                <a:latin typeface="Garamond" panose="02020404030301010803" pitchFamily="18" charset="0"/>
              </a:rPr>
              <a:t>diseredità</a:t>
            </a:r>
            <a:r>
              <a:rPr lang="it-IT" dirty="0">
                <a:solidFill>
                  <a:srgbClr val="FFFFFF"/>
                </a:solidFill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9B2522-63F2-DC4B-F78C-F660574D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La figlia </a:t>
            </a:r>
            <a:r>
              <a:rPr lang="it-IT" dirty="0" err="1">
                <a:latin typeface="Garamond" panose="02020404030301010803" pitchFamily="18" charset="0"/>
              </a:rPr>
              <a:t>Zanobia</a:t>
            </a:r>
            <a:r>
              <a:rPr lang="it-IT" dirty="0">
                <a:latin typeface="Garamond" panose="02020404030301010803" pitchFamily="18" charset="0"/>
              </a:rPr>
              <a:t> e il nipote Piero (come erede della dote della madre Alessandra) impugnarono il testamento di Agostino rivendicando la loro identità di eredi del padre e del nonno e chiesero quindi il calcolo della </a:t>
            </a:r>
            <a:r>
              <a:rPr lang="it-IT" i="1" dirty="0">
                <a:latin typeface="Garamond" panose="02020404030301010803" pitchFamily="18" charset="0"/>
              </a:rPr>
              <a:t>legittima</a:t>
            </a:r>
            <a:r>
              <a:rPr lang="it-IT" dirty="0">
                <a:latin typeface="Garamond" panose="02020404030301010803" pitchFamily="18" charset="0"/>
              </a:rPr>
              <a:t>. Il giudice li dette ragione:</a:t>
            </a:r>
          </a:p>
          <a:p>
            <a:r>
              <a:rPr lang="it-IT" dirty="0">
                <a:latin typeface="Garamond" panose="02020404030301010803" pitchFamily="18" charset="0"/>
              </a:rPr>
              <a:t>A fronte de due </a:t>
            </a:r>
            <a:r>
              <a:rPr lang="it-IT" b="1" dirty="0">
                <a:latin typeface="Garamond" panose="02020404030301010803" pitchFamily="18" charset="0"/>
              </a:rPr>
              <a:t>doti di 1050 e 1150 fiorini </a:t>
            </a:r>
            <a:r>
              <a:rPr lang="it-IT" dirty="0">
                <a:latin typeface="Garamond" panose="02020404030301010803" pitchFamily="18" charset="0"/>
              </a:rPr>
              <a:t>che rappresentavano circa il 2,5% dell’eredità</a:t>
            </a:r>
          </a:p>
          <a:p>
            <a:r>
              <a:rPr lang="it-IT" dirty="0">
                <a:latin typeface="Garamond" panose="02020404030301010803" pitchFamily="18" charset="0"/>
              </a:rPr>
              <a:t>il giudice assegnò ad ognuno </a:t>
            </a:r>
            <a:r>
              <a:rPr lang="it-IT" b="1" dirty="0">
                <a:latin typeface="Garamond" panose="02020404030301010803" pitchFamily="18" charset="0"/>
              </a:rPr>
              <a:t>6181 fiorini di legittima </a:t>
            </a:r>
            <a:r>
              <a:rPr lang="it-IT" dirty="0">
                <a:latin typeface="Garamond" panose="02020404030301010803" pitchFamily="18" charset="0"/>
              </a:rPr>
              <a:t>(incluse le doti), ovvero il 13,73% dell’eredità.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73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3F4A5D-BD18-DB4E-8177-E3C7487A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  <a:latin typeface="Garamond" panose="02020404030301010803" pitchFamily="18" charset="0"/>
              </a:rPr>
              <a:t>Lavorare per farsi la dote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DC4212-27A3-2E4B-98C2-1D4CEACF5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600" i="1" dirty="0">
                <a:latin typeface="Garamond" panose="02020404030301010803" pitchFamily="18" charset="0"/>
              </a:rPr>
              <a:t>L'</a:t>
            </a:r>
            <a:r>
              <a:rPr lang="it-IT" sz="2600" i="1" dirty="0" err="1">
                <a:latin typeface="Garamond" panose="02020404030301010803" pitchFamily="18" charset="0"/>
              </a:rPr>
              <a:t>obrigho</a:t>
            </a:r>
            <a:r>
              <a:rPr lang="it-IT" sz="2600" i="1" dirty="0">
                <a:latin typeface="Garamond" panose="02020404030301010803" pitchFamily="18" charset="0"/>
              </a:rPr>
              <a:t> de la dote s'à ' dare a la Tita nostra serva</a:t>
            </a:r>
          </a:p>
          <a:p>
            <a:pPr marL="0" indent="0" algn="just">
              <a:buNone/>
            </a:pPr>
            <a:r>
              <a:rPr lang="it-IT" sz="2600" dirty="0">
                <a:latin typeface="Garamond" panose="02020404030301010803" pitchFamily="18" charset="0"/>
              </a:rPr>
              <a:t>A dì 14 d'</a:t>
            </a:r>
            <a:r>
              <a:rPr lang="it-IT" sz="2600" dirty="0" err="1">
                <a:latin typeface="Garamond" panose="02020404030301010803" pitchFamily="18" charset="0"/>
              </a:rPr>
              <a:t>aghosto</a:t>
            </a:r>
            <a:r>
              <a:rPr lang="it-IT" sz="2600" dirty="0">
                <a:latin typeface="Garamond" panose="02020404030301010803" pitchFamily="18" charset="0"/>
              </a:rPr>
              <a:t> 1488, ci venne </a:t>
            </a:r>
            <a:r>
              <a:rPr lang="it-IT" sz="2600" dirty="0" err="1">
                <a:latin typeface="Garamond" panose="02020404030301010803" pitchFamily="18" charset="0"/>
              </a:rPr>
              <a:t>el</a:t>
            </a:r>
            <a:r>
              <a:rPr lang="it-IT" sz="2600" dirty="0">
                <a:latin typeface="Garamond" panose="02020404030301010803" pitchFamily="18" charset="0"/>
              </a:rPr>
              <a:t> padre della </a:t>
            </a:r>
            <a:r>
              <a:rPr lang="it-IT" sz="2600" b="1" dirty="0">
                <a:latin typeface="Garamond" panose="02020404030301010803" pitchFamily="18" charset="0"/>
              </a:rPr>
              <a:t>Tita</a:t>
            </a:r>
            <a:r>
              <a:rPr lang="it-IT" sz="2600" dirty="0">
                <a:latin typeface="Garamond" panose="02020404030301010803" pitchFamily="18" charset="0"/>
              </a:rPr>
              <a:t> e </a:t>
            </a:r>
            <a:r>
              <a:rPr lang="it-IT" sz="2600" dirty="0" err="1">
                <a:latin typeface="Garamond" panose="02020404030301010803" pitchFamily="18" charset="0"/>
              </a:rPr>
              <a:t>j</a:t>
            </a:r>
            <a:r>
              <a:rPr lang="it-IT" sz="2600" dirty="0">
                <a:latin typeface="Garamond" panose="02020404030301010803" pitchFamily="18" charset="0"/>
              </a:rPr>
              <a:t>° suo </a:t>
            </a:r>
            <a:r>
              <a:rPr lang="it-IT" sz="2600" dirty="0" err="1">
                <a:latin typeface="Garamond" panose="02020404030301010803" pitchFamily="18" charset="0"/>
              </a:rPr>
              <a:t>fratelo</a:t>
            </a:r>
            <a:r>
              <a:rPr lang="it-IT" sz="2600" dirty="0">
                <a:latin typeface="Garamond" panose="02020404030301010803" pitchFamily="18" charset="0"/>
              </a:rPr>
              <a:t>, cioè de la serva </a:t>
            </a:r>
            <a:r>
              <a:rPr lang="it-IT" sz="2600" dirty="0" err="1">
                <a:latin typeface="Garamond" panose="02020404030301010803" pitchFamily="18" charset="0"/>
              </a:rPr>
              <a:t>tengniamo</a:t>
            </a:r>
            <a:r>
              <a:rPr lang="it-IT" sz="2600" dirty="0">
                <a:latin typeface="Garamond" panose="02020404030301010803" pitchFamily="18" charset="0"/>
              </a:rPr>
              <a:t>, e </a:t>
            </a:r>
            <a:r>
              <a:rPr lang="it-IT" sz="2600" dirty="0" err="1">
                <a:latin typeface="Garamond" panose="02020404030301010803" pitchFamily="18" charset="0"/>
              </a:rPr>
              <a:t>rimanemo</a:t>
            </a:r>
            <a:r>
              <a:rPr lang="it-IT" sz="2600" dirty="0">
                <a:latin typeface="Garamond" panose="02020404030301010803" pitchFamily="18" charset="0"/>
              </a:rPr>
              <a:t> d'</a:t>
            </a:r>
            <a:r>
              <a:rPr lang="it-IT" sz="2600" dirty="0" err="1">
                <a:latin typeface="Garamond" panose="02020404030301010803" pitchFamily="18" charset="0"/>
              </a:rPr>
              <a:t>achordo</a:t>
            </a:r>
            <a:r>
              <a:rPr lang="it-IT" sz="2600" dirty="0">
                <a:latin typeface="Garamond" panose="02020404030301010803" pitchFamily="18" charset="0"/>
              </a:rPr>
              <a:t> del tempo </a:t>
            </a:r>
            <a:r>
              <a:rPr lang="it-IT" sz="2600" dirty="0" err="1">
                <a:latin typeface="Garamond" panose="02020404030301010803" pitchFamily="18" charset="0"/>
              </a:rPr>
              <a:t>aviamo</a:t>
            </a:r>
            <a:r>
              <a:rPr lang="it-IT" sz="2600" dirty="0">
                <a:latin typeface="Garamond" panose="02020404030301010803" pitchFamily="18" charset="0"/>
              </a:rPr>
              <a:t> a </a:t>
            </a:r>
            <a:r>
              <a:rPr lang="it-IT" sz="2600" dirty="0" err="1">
                <a:latin typeface="Garamond" panose="02020404030301010803" pitchFamily="18" charset="0"/>
              </a:rPr>
              <a:t>ttenerla</a:t>
            </a:r>
            <a:r>
              <a:rPr lang="it-IT" sz="2600" dirty="0">
                <a:latin typeface="Garamond" panose="02020404030301010803" pitchFamily="18" charset="0"/>
              </a:rPr>
              <a:t>, cioè l'</a:t>
            </a:r>
            <a:r>
              <a:rPr lang="it-IT" sz="2600" dirty="0" err="1">
                <a:latin typeface="Garamond" panose="02020404030301010803" pitchFamily="18" charset="0"/>
              </a:rPr>
              <a:t>aviamo</a:t>
            </a:r>
            <a:r>
              <a:rPr lang="it-IT" sz="2600" dirty="0">
                <a:latin typeface="Garamond" panose="02020404030301010803" pitchFamily="18" charset="0"/>
              </a:rPr>
              <a:t> a </a:t>
            </a:r>
            <a:r>
              <a:rPr lang="it-IT" sz="2600" dirty="0" err="1">
                <a:latin typeface="Garamond" panose="02020404030301010803" pitchFamily="18" charset="0"/>
              </a:rPr>
              <a:t>ttennere</a:t>
            </a:r>
            <a:r>
              <a:rPr lang="it-IT" sz="2600" dirty="0">
                <a:latin typeface="Garamond" panose="02020404030301010803" pitchFamily="18" charset="0"/>
              </a:rPr>
              <a:t> </a:t>
            </a:r>
            <a:r>
              <a:rPr lang="it-IT" sz="2600" b="1" dirty="0">
                <a:latin typeface="Garamond" panose="02020404030301010803" pitchFamily="18" charset="0"/>
              </a:rPr>
              <a:t>anni otto </a:t>
            </a:r>
            <a:r>
              <a:rPr lang="it-IT" sz="2600" dirty="0">
                <a:latin typeface="Garamond" panose="02020404030301010803" pitchFamily="18" charset="0"/>
              </a:rPr>
              <a:t>prossimi a venire da oggi detto e, </a:t>
            </a:r>
            <a:r>
              <a:rPr lang="it-IT" sz="2600" b="1" i="1" dirty="0">
                <a:latin typeface="Garamond" panose="02020404030301010803" pitchFamily="18" charset="0"/>
              </a:rPr>
              <a:t>per suo salare e dota</a:t>
            </a:r>
            <a:r>
              <a:rPr lang="it-IT" sz="2600" dirty="0">
                <a:latin typeface="Garamond" panose="02020404030301010803" pitchFamily="18" charset="0"/>
              </a:rPr>
              <a:t>, non ci potendo mai altro </a:t>
            </a:r>
            <a:r>
              <a:rPr lang="it-IT" sz="2600" dirty="0" err="1">
                <a:latin typeface="Garamond" panose="02020404030301010803" pitchFamily="18" charset="0"/>
              </a:rPr>
              <a:t>salaro</a:t>
            </a:r>
            <a:r>
              <a:rPr lang="it-IT" sz="2600" dirty="0">
                <a:latin typeface="Garamond" panose="02020404030301010803" pitchFamily="18" charset="0"/>
              </a:rPr>
              <a:t> </a:t>
            </a:r>
            <a:r>
              <a:rPr lang="it-IT" sz="2600" dirty="0" err="1">
                <a:latin typeface="Garamond" panose="02020404030301010803" pitchFamily="18" charset="0"/>
              </a:rPr>
              <a:t>adimandare</a:t>
            </a:r>
            <a:r>
              <a:rPr lang="it-IT" sz="2600" dirty="0">
                <a:latin typeface="Garamond" panose="02020404030301010803" pitchFamily="18" charset="0"/>
              </a:rPr>
              <a:t>, se none </a:t>
            </a:r>
            <a:r>
              <a:rPr lang="it-IT" sz="2600" b="1" dirty="0">
                <a:latin typeface="Garamond" panose="02020404030301010803" pitchFamily="18" charset="0"/>
              </a:rPr>
              <a:t>lb. </a:t>
            </a:r>
            <a:r>
              <a:rPr lang="it-IT" sz="2600" b="1" dirty="0" err="1">
                <a:latin typeface="Garamond" panose="02020404030301010803" pitchFamily="18" charset="0"/>
              </a:rPr>
              <a:t>sesanta</a:t>
            </a:r>
            <a:r>
              <a:rPr lang="it-IT" sz="2600" b="1" dirty="0">
                <a:latin typeface="Garamond" panose="02020404030301010803" pitchFamily="18" charset="0"/>
              </a:rPr>
              <a:t> di d</a:t>
            </a:r>
            <a:r>
              <a:rPr lang="it-IT" sz="2600" b="1" i="1" dirty="0">
                <a:latin typeface="Garamond" panose="02020404030301010803" pitchFamily="18" charset="0"/>
              </a:rPr>
              <a:t>enari</a:t>
            </a:r>
            <a:r>
              <a:rPr lang="it-IT" sz="2600" b="1" dirty="0">
                <a:latin typeface="Garamond" panose="02020404030301010803" pitchFamily="18" charset="0"/>
              </a:rPr>
              <a:t> </a:t>
            </a:r>
            <a:r>
              <a:rPr lang="it-IT" sz="2600" b="1" dirty="0" err="1">
                <a:latin typeface="Garamond" panose="02020404030301010803" pitchFamily="18" charset="0"/>
              </a:rPr>
              <a:t>chontanti</a:t>
            </a:r>
            <a:r>
              <a:rPr lang="it-IT" sz="2600" dirty="0">
                <a:latin typeface="Garamond" panose="02020404030301010803" pitchFamily="18" charset="0"/>
              </a:rPr>
              <a:t>; e detti d</a:t>
            </a:r>
            <a:r>
              <a:rPr lang="it-IT" sz="2600" i="1" dirty="0">
                <a:latin typeface="Garamond" panose="02020404030301010803" pitchFamily="18" charset="0"/>
              </a:rPr>
              <a:t>enari</a:t>
            </a:r>
            <a:r>
              <a:rPr lang="it-IT" sz="2600" dirty="0">
                <a:latin typeface="Garamond" panose="02020404030301010803" pitchFamily="18" charset="0"/>
              </a:rPr>
              <a:t> le </a:t>
            </a:r>
            <a:r>
              <a:rPr lang="it-IT" sz="2600" dirty="0" err="1">
                <a:latin typeface="Garamond" panose="02020404030301010803" pitchFamily="18" charset="0"/>
              </a:rPr>
              <a:t>doviamo</a:t>
            </a:r>
            <a:r>
              <a:rPr lang="it-IT" sz="2600" dirty="0">
                <a:latin typeface="Garamond" panose="02020404030301010803" pitchFamily="18" charset="0"/>
              </a:rPr>
              <a:t> dare di dota, cioè per sua dota, e dal dì che 'l padre o fratelli, in detto tempo finito, l'</a:t>
            </a:r>
            <a:r>
              <a:rPr lang="it-IT" sz="2600" dirty="0" err="1">
                <a:latin typeface="Garamond" panose="02020404030301010803" pitchFamily="18" charset="0"/>
              </a:rPr>
              <a:t>avesino</a:t>
            </a:r>
            <a:r>
              <a:rPr lang="it-IT" sz="2600" dirty="0">
                <a:latin typeface="Garamond" panose="02020404030301010803" pitchFamily="18" charset="0"/>
              </a:rPr>
              <a:t> maritata, </a:t>
            </a:r>
            <a:r>
              <a:rPr lang="it-IT" sz="2600" dirty="0" err="1">
                <a:latin typeface="Garamond" panose="02020404030301010803" pitchFamily="18" charset="0"/>
              </a:rPr>
              <a:t>aviamo</a:t>
            </a:r>
            <a:r>
              <a:rPr lang="it-IT" sz="2600" dirty="0">
                <a:latin typeface="Garamond" panose="02020404030301010803" pitchFamily="18" charset="0"/>
              </a:rPr>
              <a:t> tempo 4 mesi prossimi dal dì ch'</a:t>
            </a:r>
            <a:r>
              <a:rPr lang="it-IT" sz="2600" dirty="0" err="1">
                <a:latin typeface="Garamond" panose="02020404030301010803" pitchFamily="18" charset="0"/>
              </a:rPr>
              <a:t>el'à</a:t>
            </a:r>
            <a:r>
              <a:rPr lang="it-IT" sz="2600" dirty="0">
                <a:latin typeface="Garamond" panose="02020404030301010803" pitchFamily="18" charset="0"/>
              </a:rPr>
              <a:t> l'anello a darle detti denari per sua dota; e </a:t>
            </a:r>
            <a:r>
              <a:rPr lang="it-IT" sz="2600" dirty="0" err="1">
                <a:latin typeface="Garamond" panose="02020404030301010803" pitchFamily="18" charset="0"/>
              </a:rPr>
              <a:t>chosì</a:t>
            </a:r>
            <a:r>
              <a:rPr lang="it-IT" sz="2600" dirty="0">
                <a:latin typeface="Garamond" panose="02020404030301010803" pitchFamily="18" charset="0"/>
              </a:rPr>
              <a:t> </a:t>
            </a:r>
            <a:r>
              <a:rPr lang="it-IT" sz="2600" dirty="0" err="1">
                <a:latin typeface="Garamond" panose="02020404030301010803" pitchFamily="18" charset="0"/>
              </a:rPr>
              <a:t>debbesi</a:t>
            </a:r>
            <a:r>
              <a:rPr lang="it-IT" sz="2600" dirty="0">
                <a:latin typeface="Garamond" panose="02020404030301010803" pitchFamily="18" charset="0"/>
              </a:rPr>
              <a:t> </a:t>
            </a:r>
            <a:r>
              <a:rPr lang="it-IT" sz="2600" dirty="0" err="1">
                <a:latin typeface="Garamond" panose="02020404030301010803" pitchFamily="18" charset="0"/>
              </a:rPr>
              <a:t>chontare</a:t>
            </a:r>
            <a:r>
              <a:rPr lang="it-IT" sz="2600" dirty="0">
                <a:latin typeface="Garamond" panose="02020404030301010803" pitchFamily="18" charset="0"/>
              </a:rPr>
              <a:t> al marito suo per dota </a:t>
            </a:r>
            <a:r>
              <a:rPr lang="it-IT" sz="2600" b="1" dirty="0">
                <a:latin typeface="Garamond" panose="02020404030301010803" pitchFamily="18" charset="0"/>
              </a:rPr>
              <a:t>tutti </a:t>
            </a:r>
            <a:r>
              <a:rPr lang="it-IT" sz="2600" b="1" dirty="0" err="1">
                <a:latin typeface="Garamond" panose="02020404030301010803" pitchFamily="18" charset="0"/>
              </a:rPr>
              <a:t>que</a:t>
            </a:r>
            <a:r>
              <a:rPr lang="it-IT" sz="2600" b="1" dirty="0">
                <a:latin typeface="Garamond" panose="02020404030301010803" pitchFamily="18" charset="0"/>
              </a:rPr>
              <a:t>' panni che parà e </a:t>
            </a:r>
            <a:r>
              <a:rPr lang="it-IT" sz="2600" b="1" dirty="0" err="1">
                <a:latin typeface="Garamond" panose="02020404030301010803" pitchFamily="18" charset="0"/>
              </a:rPr>
              <a:t>piacierà</a:t>
            </a:r>
            <a:r>
              <a:rPr lang="it-IT" sz="2600" b="1" dirty="0">
                <a:latin typeface="Garamond" panose="02020404030301010803" pitchFamily="18" charset="0"/>
              </a:rPr>
              <a:t> di darle a la detta Tita mona Piera mia madre, e </a:t>
            </a:r>
            <a:r>
              <a:rPr lang="it-IT" sz="2600" b="1" dirty="0" err="1">
                <a:latin typeface="Garamond" panose="02020404030301010803" pitchFamily="18" charset="0"/>
              </a:rPr>
              <a:t>chosì</a:t>
            </a:r>
            <a:r>
              <a:rPr lang="it-IT" sz="2600" b="1" dirty="0">
                <a:latin typeface="Garamond" panose="02020404030301010803" pitchFamily="18" charset="0"/>
              </a:rPr>
              <a:t> ciò che le dessi la Nannina mia donna</a:t>
            </a:r>
            <a:r>
              <a:rPr lang="it-IT" sz="2600" dirty="0">
                <a:latin typeface="Garamond" panose="02020404030301010803" pitchFamily="18" charset="0"/>
              </a:rPr>
              <a:t>, non '</a:t>
            </a:r>
            <a:r>
              <a:rPr lang="it-IT" sz="2600" dirty="0" err="1">
                <a:latin typeface="Garamond" panose="02020404030301010803" pitchFamily="18" charset="0"/>
              </a:rPr>
              <a:t>sendo</a:t>
            </a:r>
            <a:r>
              <a:rPr lang="it-IT" sz="2600" dirty="0">
                <a:latin typeface="Garamond" panose="02020404030301010803" pitchFamily="18" charset="0"/>
              </a:rPr>
              <a:t> viva monna Piera a detto tempo.</a:t>
            </a:r>
          </a:p>
          <a:p>
            <a:pPr marL="0" indent="0" algn="just">
              <a:buNone/>
            </a:pPr>
            <a:r>
              <a:rPr lang="it-IT" sz="2600" dirty="0">
                <a:latin typeface="Garamond" panose="02020404030301010803" pitchFamily="18" charset="0"/>
              </a:rPr>
              <a:t>Di questo </a:t>
            </a:r>
            <a:r>
              <a:rPr lang="it-IT" sz="2600" dirty="0" err="1">
                <a:latin typeface="Garamond" panose="02020404030301010803" pitchFamily="18" charset="0"/>
              </a:rPr>
              <a:t>achordo</a:t>
            </a:r>
            <a:r>
              <a:rPr lang="it-IT" sz="2600" dirty="0">
                <a:latin typeface="Garamond" panose="02020404030301010803" pitchFamily="18" charset="0"/>
              </a:rPr>
              <a:t> ne fu </a:t>
            </a:r>
            <a:r>
              <a:rPr lang="it-IT" sz="2600" dirty="0" err="1">
                <a:latin typeface="Garamond" panose="02020404030301010803" pitchFamily="18" charset="0"/>
              </a:rPr>
              <a:t>roghato</a:t>
            </a:r>
            <a:r>
              <a:rPr lang="it-IT" sz="2600" dirty="0">
                <a:latin typeface="Garamond" panose="02020404030301010803" pitchFamily="18" charset="0"/>
              </a:rPr>
              <a:t> ser </a:t>
            </a:r>
            <a:r>
              <a:rPr lang="it-IT" sz="2600" dirty="0" err="1">
                <a:latin typeface="Garamond" panose="02020404030301010803" pitchFamily="18" charset="0"/>
              </a:rPr>
              <a:t>Lucha</a:t>
            </a:r>
            <a:r>
              <a:rPr lang="it-IT" sz="2600" dirty="0">
                <a:latin typeface="Garamond" panose="02020404030301010803" pitchFamily="18" charset="0"/>
              </a:rPr>
              <a:t> </a:t>
            </a:r>
            <a:r>
              <a:rPr lang="it-IT" sz="2600" dirty="0" err="1">
                <a:latin typeface="Garamond" panose="02020404030301010803" pitchFamily="18" charset="0"/>
              </a:rPr>
              <a:t>Charucci</a:t>
            </a:r>
            <a:r>
              <a:rPr lang="it-IT" sz="2600" dirty="0">
                <a:latin typeface="Garamond" panose="02020404030301010803" pitchFamily="18" charset="0"/>
              </a:rPr>
              <a:t>, cioè sono in tutto lb. 60 s.  d.</a:t>
            </a:r>
            <a:endParaRPr lang="it-IT" sz="26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i="1" dirty="0">
                <a:latin typeface="Garamond" panose="02020404030301010803" pitchFamily="18" charset="0"/>
              </a:rPr>
              <a:t>Ricordanze</a:t>
            </a:r>
            <a:r>
              <a:rPr lang="it-IT" sz="2000" dirty="0">
                <a:latin typeface="Garamond" panose="02020404030301010803" pitchFamily="18" charset="0"/>
              </a:rPr>
              <a:t> di </a:t>
            </a:r>
            <a:r>
              <a:rPr lang="it-IT" sz="2000" dirty="0" err="1">
                <a:latin typeface="Garamond" panose="02020404030301010803" pitchFamily="18" charset="0"/>
              </a:rPr>
              <a:t>Tribaldo</a:t>
            </a:r>
            <a:r>
              <a:rPr lang="it-IT" sz="2000" dirty="0">
                <a:latin typeface="Garamond" panose="02020404030301010803" pitchFamily="18" charset="0"/>
              </a:rPr>
              <a:t> de' Rossi (c. 47</a:t>
            </a:r>
            <a:r>
              <a:rPr lang="it-IT" sz="2000" i="1" dirty="0">
                <a:latin typeface="Garamond" panose="02020404030301010803" pitchFamily="18" charset="0"/>
              </a:rPr>
              <a:t>r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037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163F2D-C55F-BA44-B540-B697DE00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  <a:latin typeface="Garamond" panose="02020404030301010803" pitchFamily="18" charset="0"/>
              </a:rPr>
              <a:t>Lavorare per rifarsi una dote</a:t>
            </a: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0AA2FA-7F67-CB4A-848E-8C46D68B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Betta</a:t>
            </a:r>
            <a:r>
              <a:rPr lang="it-IT" sz="2000" dirty="0">
                <a:latin typeface="Garamond" panose="02020404030301010803" pitchFamily="18" charset="0"/>
              </a:rPr>
              <a:t>, vedova di Giovanni di Bindello (1427)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</a:t>
            </a:r>
            <a:r>
              <a:rPr lang="it-IT" sz="2000" dirty="0" err="1">
                <a:latin typeface="Garamond" panose="02020404030301010803" pitchFamily="18" charset="0"/>
              </a:rPr>
              <a:t>I'ò</a:t>
            </a:r>
            <a:r>
              <a:rPr lang="it-IT" sz="2000" dirty="0">
                <a:latin typeface="Garamond" panose="02020404030301010803" pitchFamily="18" charset="0"/>
              </a:rPr>
              <a:t> a 'vere da Piero di Iacopo Martini. </a:t>
            </a:r>
            <a:r>
              <a:rPr lang="it-IT" sz="2000" dirty="0" err="1">
                <a:latin typeface="Garamond" panose="02020404030301010803" pitchFamily="18" charset="0"/>
              </a:rPr>
              <a:t>e'</a:t>
            </a:r>
            <a:r>
              <a:rPr lang="it-IT" sz="2000" dirty="0">
                <a:latin typeface="Garamond" panose="02020404030301010803" pitchFamily="18" charset="0"/>
              </a:rPr>
              <a:t> quali danari </a:t>
            </a:r>
            <a:r>
              <a:rPr lang="it-IT" sz="2000" dirty="0" err="1">
                <a:latin typeface="Garamond" panose="02020404030301010803" pitchFamily="18" charset="0"/>
              </a:rPr>
              <a:t>ò</a:t>
            </a:r>
            <a:r>
              <a:rPr lang="it-IT" sz="2000" dirty="0">
                <a:latin typeface="Garamond" panose="02020404030301010803" pitchFamily="18" charset="0"/>
              </a:rPr>
              <a:t> </a:t>
            </a:r>
            <a:r>
              <a:rPr lang="it-IT" sz="2000" dirty="0" err="1">
                <a:latin typeface="Garamond" panose="02020404030301010803" pitchFamily="18" charset="0"/>
              </a:rPr>
              <a:t>ghuadagniati</a:t>
            </a:r>
            <a:r>
              <a:rPr lang="it-IT" sz="2000" dirty="0">
                <a:latin typeface="Garamond" panose="02020404030301010803" pitchFamily="18" charset="0"/>
              </a:rPr>
              <a:t> la maggiore parte e anche </a:t>
            </a:r>
            <a:r>
              <a:rPr lang="it-IT" sz="2000" dirty="0" err="1">
                <a:latin typeface="Garamond" panose="02020404030301010803" pitchFamily="18" charset="0"/>
              </a:rPr>
              <a:t>alchuno</a:t>
            </a:r>
            <a:r>
              <a:rPr lang="it-IT" sz="2000" dirty="0">
                <a:latin typeface="Garamond" panose="02020404030301010803" pitchFamily="18" charset="0"/>
              </a:rPr>
              <a:t> glie n'</a:t>
            </a:r>
            <a:r>
              <a:rPr lang="it-IT" sz="2000" dirty="0" err="1">
                <a:latin typeface="Garamond" panose="02020404030301010803" pitchFamily="18" charset="0"/>
              </a:rPr>
              <a:t>ò</a:t>
            </a:r>
            <a:r>
              <a:rPr lang="it-IT" sz="2000" dirty="0">
                <a:latin typeface="Garamond" panose="02020404030301010803" pitchFamily="18" charset="0"/>
              </a:rPr>
              <a:t> dato, insino nella somma di fiorini 37, </a:t>
            </a:r>
            <a:r>
              <a:rPr lang="it-IT" sz="2000" dirty="0" err="1">
                <a:latin typeface="Garamond" panose="02020404030301010803" pitchFamily="18" charset="0"/>
              </a:rPr>
              <a:t>e'</a:t>
            </a:r>
            <a:r>
              <a:rPr lang="it-IT" sz="2000" dirty="0">
                <a:latin typeface="Garamond" panose="02020404030301010803" pitchFamily="18" charset="0"/>
              </a:rPr>
              <a:t> quali danari se ne fa </a:t>
            </a:r>
            <a:r>
              <a:rPr lang="it-IT" sz="2000" dirty="0" err="1">
                <a:latin typeface="Garamond" panose="02020404030301010803" pitchFamily="18" charset="0"/>
              </a:rPr>
              <a:t>raghunata</a:t>
            </a:r>
            <a:r>
              <a:rPr lang="it-IT" sz="2000" dirty="0">
                <a:latin typeface="Garamond" panose="02020404030301010803" pitchFamily="18" charset="0"/>
              </a:rPr>
              <a:t> per maritarsi.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E più </a:t>
            </a:r>
            <a:r>
              <a:rPr lang="it-IT" sz="2000" dirty="0" err="1">
                <a:latin typeface="Garamond" panose="02020404030301010803" pitchFamily="18" charset="0"/>
              </a:rPr>
              <a:t>ò</a:t>
            </a:r>
            <a:r>
              <a:rPr lang="it-IT" sz="2000" dirty="0">
                <a:latin typeface="Garamond" panose="02020404030301010803" pitchFamily="18" charset="0"/>
              </a:rPr>
              <a:t> </a:t>
            </a:r>
            <a:r>
              <a:rPr lang="it-IT" sz="2000" dirty="0" err="1">
                <a:latin typeface="Garamond" panose="02020404030301010803" pitchFamily="18" charset="0"/>
              </a:rPr>
              <a:t>a'</a:t>
            </a:r>
            <a:r>
              <a:rPr lang="it-IT" sz="2000" dirty="0">
                <a:latin typeface="Garamond" panose="02020404030301010803" pitchFamily="18" charset="0"/>
              </a:rPr>
              <a:t> vere fiorini venti d'Antonio di Fino d'</a:t>
            </a:r>
            <a:r>
              <a:rPr lang="it-IT" sz="2000" dirty="0" err="1">
                <a:latin typeface="Garamond" panose="02020404030301010803" pitchFamily="18" charset="0"/>
              </a:rPr>
              <a:t>Arezo</a:t>
            </a:r>
            <a:r>
              <a:rPr lang="it-IT" sz="2000" dirty="0">
                <a:latin typeface="Garamond" panose="02020404030301010803" pitchFamily="18" charset="0"/>
              </a:rPr>
              <a:t> soldato, </a:t>
            </a:r>
            <a:r>
              <a:rPr lang="it-IT" sz="2000" dirty="0" err="1">
                <a:latin typeface="Garamond" panose="02020404030301010803" pitchFamily="18" charset="0"/>
              </a:rPr>
              <a:t>e'</a:t>
            </a:r>
            <a:r>
              <a:rPr lang="it-IT" sz="2000" dirty="0">
                <a:latin typeface="Garamond" panose="02020404030301010803" pitchFamily="18" charset="0"/>
              </a:rPr>
              <a:t> quali danari pigliò per la detta monna Betta di danari ch'ella </a:t>
            </a:r>
            <a:r>
              <a:rPr lang="it-IT" sz="2000" dirty="0" err="1">
                <a:latin typeface="Garamond" panose="02020404030301010803" pitchFamily="18" charset="0"/>
              </a:rPr>
              <a:t>avea</a:t>
            </a:r>
            <a:r>
              <a:rPr lang="it-IT" sz="2000" dirty="0">
                <a:latin typeface="Garamond" panose="02020404030301010803" pitchFamily="18" charset="0"/>
              </a:rPr>
              <a:t> a 'vere da </a:t>
            </a:r>
            <a:r>
              <a:rPr lang="it-IT" sz="2000" dirty="0" err="1">
                <a:latin typeface="Garamond" panose="02020404030301010803" pitchFamily="18" charset="0"/>
              </a:rPr>
              <a:t>Ghabriello</a:t>
            </a:r>
            <a:r>
              <a:rPr lang="it-IT" sz="2000" dirty="0">
                <a:latin typeface="Garamond" panose="02020404030301010803" pitchFamily="18" charset="0"/>
              </a:rPr>
              <a:t> </a:t>
            </a:r>
            <a:r>
              <a:rPr lang="it-IT" sz="2000" dirty="0" err="1">
                <a:latin typeface="Garamond" panose="02020404030301010803" pitchFamily="18" charset="0"/>
              </a:rPr>
              <a:t>Panciatichi</a:t>
            </a:r>
            <a:r>
              <a:rPr lang="it-IT" sz="2000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E più </a:t>
            </a:r>
            <a:r>
              <a:rPr lang="it-IT" sz="2000" dirty="0" err="1">
                <a:latin typeface="Garamond" panose="02020404030301010803" pitchFamily="18" charset="0"/>
              </a:rPr>
              <a:t>ò</a:t>
            </a:r>
            <a:r>
              <a:rPr lang="it-IT" sz="2000" dirty="0">
                <a:latin typeface="Garamond" panose="02020404030301010803" pitchFamily="18" charset="0"/>
              </a:rPr>
              <a:t> a 'vere dalle rede di ser Bonifazio di </a:t>
            </a:r>
            <a:r>
              <a:rPr lang="it-IT" sz="2000" dirty="0" err="1">
                <a:latin typeface="Garamond" panose="02020404030301010803" pitchFamily="18" charset="0"/>
              </a:rPr>
              <a:t>messer</a:t>
            </a:r>
            <a:r>
              <a:rPr lang="it-IT" sz="2000" dirty="0">
                <a:latin typeface="Garamond" panose="02020404030301010803" pitchFamily="18" charset="0"/>
              </a:rPr>
              <a:t> </a:t>
            </a:r>
            <a:r>
              <a:rPr lang="it-IT" sz="2000" dirty="0" err="1">
                <a:latin typeface="Garamond" panose="02020404030301010803" pitchFamily="18" charset="0"/>
              </a:rPr>
              <a:t>Choluccio</a:t>
            </a:r>
            <a:r>
              <a:rPr lang="it-IT" sz="2000" dirty="0">
                <a:latin typeface="Garamond" panose="02020404030301010803" pitchFamily="18" charset="0"/>
              </a:rPr>
              <a:t> fiorini tredici, </a:t>
            </a:r>
            <a:r>
              <a:rPr lang="it-IT" sz="2000" dirty="0" err="1">
                <a:latin typeface="Garamond" panose="02020404030301010803" pitchFamily="18" charset="0"/>
              </a:rPr>
              <a:t>e'</a:t>
            </a:r>
            <a:r>
              <a:rPr lang="it-IT" sz="2000" dirty="0">
                <a:latin typeface="Garamond" panose="02020404030301010803" pitchFamily="18" charset="0"/>
              </a:rPr>
              <a:t> quali mi </a:t>
            </a:r>
            <a:r>
              <a:rPr lang="it-IT" sz="2000" dirty="0" err="1">
                <a:latin typeface="Garamond" panose="02020404030301010803" pitchFamily="18" charset="0"/>
              </a:rPr>
              <a:t>ghuadagniai</a:t>
            </a:r>
            <a:r>
              <a:rPr lang="it-IT" sz="2000" dirty="0">
                <a:latin typeface="Garamond" panose="02020404030301010803" pitchFamily="18" charset="0"/>
              </a:rPr>
              <a:t> quando stetti </a:t>
            </a:r>
            <a:r>
              <a:rPr lang="it-IT" sz="2000" dirty="0" err="1">
                <a:latin typeface="Garamond" panose="02020404030301010803" pitchFamily="18" charset="0"/>
              </a:rPr>
              <a:t>cho</a:t>
            </a:r>
            <a:r>
              <a:rPr lang="it-IT" sz="2000" dirty="0">
                <a:latin typeface="Garamond" panose="02020404030301010803" pitchFamily="18" charset="0"/>
              </a:rPr>
              <a:t>' lui per fante, e </a:t>
            </a:r>
            <a:r>
              <a:rPr lang="it-IT" sz="2000" dirty="0" err="1">
                <a:latin typeface="Garamond" panose="02020404030301010803" pitchFamily="18" charset="0"/>
              </a:rPr>
              <a:t>ò</a:t>
            </a:r>
            <a:r>
              <a:rPr lang="it-IT" sz="2000" dirty="0">
                <a:latin typeface="Garamond" panose="02020404030301010803" pitchFamily="18" charset="0"/>
              </a:rPr>
              <a:t> a 'vere fiorini 13 </a:t>
            </a:r>
            <a:r>
              <a:rPr lang="it-IT" sz="2000" dirty="0" err="1">
                <a:latin typeface="Garamond" panose="02020404030301010803" pitchFamily="18" charset="0"/>
              </a:rPr>
              <a:t>solvando</a:t>
            </a:r>
            <a:r>
              <a:rPr lang="it-IT" sz="2000" dirty="0">
                <a:latin typeface="Garamond" panose="02020404030301010803" pitchFamily="18" charset="0"/>
              </a:rPr>
              <a:t> ogni mie ragioni.</a:t>
            </a:r>
          </a:p>
          <a:p>
            <a:pPr marL="0" indent="0">
              <a:buNone/>
            </a:pPr>
            <a:r>
              <a:rPr lang="it-IT" sz="2000" dirty="0" err="1">
                <a:latin typeface="Garamond" panose="02020404030301010803" pitchFamily="18" charset="0"/>
              </a:rPr>
              <a:t>I'ò</a:t>
            </a:r>
            <a:r>
              <a:rPr lang="it-IT" sz="2000" dirty="0">
                <a:latin typeface="Garamond" panose="02020404030301010803" pitchFamily="18" charset="0"/>
              </a:rPr>
              <a:t> uno figliuolo d'età d'anni xii e </a:t>
            </a:r>
            <a:r>
              <a:rPr lang="it-IT" sz="2000" dirty="0" err="1">
                <a:latin typeface="Garamond" panose="02020404030301010803" pitchFamily="18" charset="0"/>
              </a:rPr>
              <a:t>ò</a:t>
            </a:r>
            <a:r>
              <a:rPr lang="it-IT" sz="2000" dirty="0">
                <a:latin typeface="Garamond" panose="02020404030301010803" pitchFamily="18" charset="0"/>
              </a:rPr>
              <a:t> uno fanciullino di mesi 18.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I detti danari </a:t>
            </a:r>
            <a:r>
              <a:rPr lang="it-IT" sz="2000" b="1" dirty="0" err="1">
                <a:latin typeface="Garamond" panose="02020404030301010803" pitchFamily="18" charset="0"/>
              </a:rPr>
              <a:t>ò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b="1" dirty="0" err="1">
                <a:latin typeface="Garamond" panose="02020404030301010803" pitchFamily="18" charset="0"/>
              </a:rPr>
              <a:t>ghuadangniati</a:t>
            </a:r>
            <a:r>
              <a:rPr lang="it-IT" sz="2000" b="1" dirty="0">
                <a:latin typeface="Garamond" panose="02020404030301010803" pitchFamily="18" charset="0"/>
              </a:rPr>
              <a:t> e </a:t>
            </a:r>
            <a:r>
              <a:rPr lang="it-IT" sz="2000" b="1" dirty="0" err="1">
                <a:latin typeface="Garamond" panose="02020404030301010803" pitchFamily="18" charset="0"/>
              </a:rPr>
              <a:t>afatichatomi</a:t>
            </a:r>
            <a:r>
              <a:rPr lang="it-IT" sz="2000" b="1" dirty="0">
                <a:latin typeface="Garamond" panose="02020404030301010803" pitchFamily="18" charset="0"/>
              </a:rPr>
              <a:t> per istare per fante e per balia solo per potermi maritare</a:t>
            </a:r>
            <a:r>
              <a:rPr lang="it-IT" sz="2000" dirty="0">
                <a:latin typeface="Garamond" panose="02020404030301010803" pitchFamily="18" charset="0"/>
              </a:rPr>
              <a:t>. </a:t>
            </a:r>
            <a:r>
              <a:rPr lang="it-IT" sz="2000" dirty="0" err="1">
                <a:latin typeface="Garamond" panose="02020404030301010803" pitchFamily="18" charset="0"/>
              </a:rPr>
              <a:t>Prieghovi</a:t>
            </a:r>
            <a:r>
              <a:rPr lang="it-IT" sz="2000" dirty="0">
                <a:latin typeface="Garamond" panose="02020404030301010803" pitchFamily="18" charset="0"/>
              </a:rPr>
              <a:t> che sopra ciò </a:t>
            </a:r>
            <a:r>
              <a:rPr lang="it-IT" sz="2000" dirty="0" err="1">
                <a:latin typeface="Garamond" panose="02020404030301010803" pitchFamily="18" charset="0"/>
              </a:rPr>
              <a:t>abiate</a:t>
            </a:r>
            <a:r>
              <a:rPr lang="it-IT" sz="2000" dirty="0">
                <a:latin typeface="Garamond" panose="02020404030301010803" pitchFamily="18" charset="0"/>
              </a:rPr>
              <a:t> buona discrezione».</a:t>
            </a:r>
          </a:p>
          <a:p>
            <a:pPr marL="0" indent="0">
              <a:buNone/>
            </a:pPr>
            <a:r>
              <a:rPr lang="it-IT" sz="2000" i="1" dirty="0">
                <a:latin typeface="Garamond" panose="02020404030301010803" pitchFamily="18" charset="0"/>
              </a:rPr>
              <a:t>Catasto</a:t>
            </a:r>
            <a:r>
              <a:rPr lang="it-IT" sz="2000" dirty="0">
                <a:latin typeface="Garamond" panose="02020404030301010803" pitchFamily="18" charset="0"/>
              </a:rPr>
              <a:t> 56, c. 574r: </a:t>
            </a:r>
          </a:p>
        </p:txBody>
      </p:sp>
    </p:spTree>
    <p:extLst>
      <p:ext uri="{BB962C8B-B14F-4D97-AF65-F5344CB8AC3E}">
        <p14:creationId xmlns:p14="http://schemas.microsoft.com/office/powerpoint/2010/main" val="344800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D40A80D-1AFD-5625-1C87-2512BF87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La carità dotale</a:t>
            </a:r>
          </a:p>
        </p:txBody>
      </p:sp>
      <p:pic>
        <p:nvPicPr>
          <p:cNvPr id="8" name="Segnaposto immagine 7" descr="Immagine che contiene testo, parecchi&#10;&#10;Descrizione generata automaticamente">
            <a:extLst>
              <a:ext uri="{FF2B5EF4-FFF2-40B4-BE49-F238E27FC236}">
                <a16:creationId xmlns:a16="http://schemas.microsoft.com/office/drawing/2014/main" id="{2750DEAC-D843-3BE6-98CA-FE833A33A9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30" b="7230"/>
          <a:stretch>
            <a:fillRect/>
          </a:stretch>
        </p:blipFill>
        <p:spPr>
          <a:xfrm>
            <a:off x="5313817" y="761794"/>
            <a:ext cx="6172200" cy="4873625"/>
          </a:xfr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499E7C-DA20-E100-3B47-7CEE97F33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it-IT" sz="3400" dirty="0">
                <a:latin typeface="Garamond" panose="02020404030301010803" pitchFamily="18" charset="0"/>
                <a:cs typeface="Calibri" panose="020F0502020204030204" pitchFamily="34" charset="0"/>
              </a:rPr>
              <a:t>La Compagnia dell’Annunziata in Santa Maria sopra Minerva, a Roma: </a:t>
            </a:r>
          </a:p>
          <a:p>
            <a:pPr>
              <a:lnSpc>
                <a:spcPct val="170000"/>
              </a:lnSpc>
            </a:pPr>
            <a:r>
              <a:rPr lang="it-IT" sz="3400" dirty="0">
                <a:latin typeface="Garamond" panose="02020404030301010803" pitchFamily="18" charset="0"/>
                <a:cs typeface="Calibri" panose="020F0502020204030204" pitchFamily="34" charset="0"/>
              </a:rPr>
              <a:t>una confraternita fondata dal Cardinal Juan de Torquemada (1388-1468) con l’esclusiva vocazione di soccorrere le povere fanciulle da maritare</a:t>
            </a:r>
          </a:p>
          <a:p>
            <a:endParaRPr lang="it-IT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it-IT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it-IT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it-IT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r>
              <a:rPr lang="it-IT" sz="2200" dirty="0">
                <a:latin typeface="Garamond" panose="02020404030301010803" pitchFamily="18" charset="0"/>
                <a:cs typeface="Calibri" panose="020F0502020204030204" pitchFamily="34" charset="0"/>
              </a:rPr>
              <a:t>Antoniazzo Romano, </a:t>
            </a:r>
            <a:r>
              <a:rPr lang="it-IT" sz="2200" i="1" dirty="0">
                <a:latin typeface="Garamond" panose="02020404030301010803" pitchFamily="18" charset="0"/>
                <a:cs typeface="Calibri" panose="020F0502020204030204" pitchFamily="34" charset="0"/>
              </a:rPr>
              <a:t>Annunciazione</a:t>
            </a:r>
          </a:p>
          <a:p>
            <a:r>
              <a:rPr lang="it-IT" sz="2200" dirty="0">
                <a:latin typeface="Garamond" panose="02020404030301010803" pitchFamily="18" charset="0"/>
                <a:cs typeface="Calibri" panose="020F0502020204030204" pitchFamily="34" charset="0"/>
              </a:rPr>
              <a:t>(1499-1500)</a:t>
            </a:r>
          </a:p>
          <a:p>
            <a:r>
              <a:rPr lang="it-IT" sz="2200" dirty="0">
                <a:latin typeface="Garamond" panose="02020404030301010803" pitchFamily="18" charset="0"/>
                <a:cs typeface="Calibri" panose="020F0502020204030204" pitchFamily="34" charset="0"/>
              </a:rPr>
              <a:t>Roma, Santa Maria sopra Minerva</a:t>
            </a:r>
          </a:p>
          <a:p>
            <a:r>
              <a:rPr lang="it-IT" sz="2200" dirty="0">
                <a:latin typeface="Garamond" panose="02020404030301010803" pitchFamily="18" charset="0"/>
                <a:cs typeface="Calibri" panose="020F0502020204030204" pitchFamily="34" charset="0"/>
              </a:rPr>
              <a:t>Cappella dell’Annunciazione</a:t>
            </a:r>
          </a:p>
        </p:txBody>
      </p:sp>
    </p:spTree>
    <p:extLst>
      <p:ext uri="{BB962C8B-B14F-4D97-AF65-F5344CB8AC3E}">
        <p14:creationId xmlns:p14="http://schemas.microsoft.com/office/powerpoint/2010/main" val="347155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070A7-BF7D-FE49-97F7-AB39532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Garamond" panose="02020404030301010803" pitchFamily="18" charset="0"/>
              </a:rPr>
              <a:t>San Nicola da </a:t>
            </a:r>
            <a:r>
              <a:rPr lang="en-US" dirty="0">
                <a:latin typeface="Garamond" panose="02020404030301010803" pitchFamily="18" charset="0"/>
              </a:rPr>
              <a:t>B</a:t>
            </a:r>
            <a:r>
              <a:rPr lang="en-US" kern="1200" dirty="0">
                <a:solidFill>
                  <a:schemeClr val="tx1"/>
                </a:solidFill>
                <a:latin typeface="Garamond" panose="02020404030301010803" pitchFamily="18" charset="0"/>
              </a:rPr>
              <a:t>ari </a:t>
            </a:r>
            <a:r>
              <a:rPr lang="en-US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dota</a:t>
            </a:r>
            <a:r>
              <a:rPr lang="en-US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tre</a:t>
            </a:r>
            <a:r>
              <a:rPr lang="en-US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fanciulle</a:t>
            </a:r>
            <a:r>
              <a:rPr lang="en-US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povere</a:t>
            </a:r>
            <a:endParaRPr lang="en-US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3BD655-EE05-00F5-5C25-B0B755C2AE1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9DFE8C-5773-8041-A0CC-7C61FF3C6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55145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it-IT" dirty="0">
                <a:latin typeface="Garamond" panose="02020404030301010803" pitchFamily="18" charset="0"/>
              </a:rPr>
              <a:t>La dotazione di tre fanciulle povere è uno dei più noti episodi della vita di san Nicola da Bari. Secondo la tradizione agiografica, san Nicola era venuto a conoscenza di un suo vicino, caduto improvvisamente in miseria, che aveva deciso di prostituire le tre giovani figlie in età da marito. </a:t>
            </a:r>
          </a:p>
          <a:p>
            <a:pPr fontAlgn="base"/>
            <a:r>
              <a:rPr lang="it-IT" dirty="0">
                <a:latin typeface="Garamond" panose="02020404030301010803" pitchFamily="18" charset="0"/>
              </a:rPr>
              <a:t>Il santo decise di sottrarre le ragazze a un tale destino con un dono caritatevole: di notte, per nascondere il suo gesto, gettò per ben tre volte attraverso la finestra della casa dell’uomo un sacchetto di monete d’oro; uno per ciascuna ragazza. </a:t>
            </a:r>
          </a:p>
          <a:p>
            <a:pPr fontAlgn="base"/>
            <a:r>
              <a:rPr lang="en-US" dirty="0" err="1">
                <a:latin typeface="Garamond" panose="02020404030301010803" pitchFamily="18" charset="0"/>
              </a:rPr>
              <a:t>L’iconografia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rappresenta</a:t>
            </a:r>
            <a:r>
              <a:rPr lang="en-US" dirty="0">
                <a:latin typeface="Garamond" panose="02020404030301010803" pitchFamily="18" charset="0"/>
              </a:rPr>
              <a:t> il santo </a:t>
            </a:r>
            <a:r>
              <a:rPr lang="en-US" dirty="0" err="1">
                <a:latin typeface="Garamond" panose="02020404030301010803" pitchFamily="18" charset="0"/>
              </a:rPr>
              <a:t>che</a:t>
            </a:r>
            <a:r>
              <a:rPr lang="en-US" dirty="0">
                <a:latin typeface="Garamond" panose="02020404030301010803" pitchFamily="18" charset="0"/>
              </a:rPr>
              <a:t>, di </a:t>
            </a:r>
            <a:r>
              <a:rPr lang="en-US" dirty="0" err="1">
                <a:latin typeface="Garamond" panose="02020404030301010803" pitchFamily="18" charset="0"/>
              </a:rPr>
              <a:t>notte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getta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delle</a:t>
            </a:r>
            <a:r>
              <a:rPr lang="en-US" dirty="0">
                <a:latin typeface="Garamond" panose="02020404030301010803" pitchFamily="18" charset="0"/>
              </a:rPr>
              <a:t> ‘</a:t>
            </a:r>
            <a:r>
              <a:rPr lang="en-US" dirty="0" err="1">
                <a:latin typeface="Garamond" panose="02020404030301010803" pitchFamily="18" charset="0"/>
              </a:rPr>
              <a:t>monete</a:t>
            </a:r>
            <a:r>
              <a:rPr lang="en-US" dirty="0">
                <a:latin typeface="Garamond" panose="02020404030301010803" pitchFamily="18" charset="0"/>
              </a:rPr>
              <a:t>’ </a:t>
            </a:r>
            <a:r>
              <a:rPr lang="en-US" dirty="0" err="1">
                <a:latin typeface="Garamond" panose="02020404030301010803" pitchFamily="18" charset="0"/>
              </a:rPr>
              <a:t>d’oro</a:t>
            </a:r>
            <a:r>
              <a:rPr lang="en-US" dirty="0">
                <a:latin typeface="Garamond" panose="02020404030301010803" pitchFamily="18" charset="0"/>
              </a:rPr>
              <a:t> (</a:t>
            </a:r>
            <a:r>
              <a:rPr lang="en-US" dirty="0" err="1">
                <a:latin typeface="Garamond" panose="02020404030301010803" pitchFamily="18" charset="0"/>
              </a:rPr>
              <a:t>simbolo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della</a:t>
            </a:r>
            <a:r>
              <a:rPr lang="en-US" dirty="0">
                <a:latin typeface="Garamond" panose="02020404030301010803" pitchFamily="18" charset="0"/>
              </a:rPr>
              <a:t> dote)</a:t>
            </a:r>
          </a:p>
          <a:p>
            <a:pPr fontAlgn="base"/>
            <a:r>
              <a:rPr lang="en-US" sz="1200" dirty="0" err="1">
                <a:latin typeface="Garamond" panose="02020404030301010803" pitchFamily="18" charset="0"/>
              </a:rPr>
              <a:t>Bicci</a:t>
            </a:r>
            <a:r>
              <a:rPr lang="en-US" sz="1200" dirty="0">
                <a:latin typeface="Garamond" panose="02020404030301010803" pitchFamily="18" charset="0"/>
              </a:rPr>
              <a:t> di Lorenzo (1373-1452), Metropolitan New York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676EC0-D6D7-3F47-BEF8-224E2212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262" y="818022"/>
            <a:ext cx="6845650" cy="51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9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C128AF5-2E23-77E3-2E4C-CC9F7EBBF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latin typeface="Garamond" panose="02020404030301010803" pitchFamily="18" charset="0"/>
              </a:rPr>
              <a:t>2. Violenza economica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6A15C50-B1A7-E2DB-CAAE-D48A28B1D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Garamond" panose="02020404030301010803" pitchFamily="18" charset="0"/>
              </a:rPr>
              <a:t>Potere e controllo</a:t>
            </a:r>
          </a:p>
        </p:txBody>
      </p:sp>
    </p:spTree>
    <p:extLst>
      <p:ext uri="{BB962C8B-B14F-4D97-AF65-F5344CB8AC3E}">
        <p14:creationId xmlns:p14="http://schemas.microsoft.com/office/powerpoint/2010/main" val="42415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678B237-F3DA-045D-2B1D-432B9597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it-IT" sz="5000" dirty="0">
                <a:solidFill>
                  <a:srgbClr val="FFFFFF"/>
                </a:solidFill>
                <a:latin typeface="Garamond" panose="02020404030301010803" pitchFamily="18" charset="0"/>
              </a:rPr>
              <a:t>L’impossibile salario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4B3E96-776B-66D7-E1BA-2013E459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Garamond" panose="02020404030301010803" pitchFamily="18" charset="0"/>
              </a:rPr>
              <a:t>Per una giovane  apprendista oppure per  una serva</a:t>
            </a:r>
          </a:p>
          <a:p>
            <a:pPr algn="just"/>
            <a:r>
              <a:rPr lang="it-IT" sz="2400" dirty="0">
                <a:latin typeface="Garamond" panose="02020404030301010803" pitchFamily="18" charset="0"/>
              </a:rPr>
              <a:t>la remunerazione di anni di lavoro (in media 8 anni) prima del matrimonio non è concepito come un salario ma come una dote, che spesso si avvicina a un’elemosina del padre/padrone che la verserà al marito</a:t>
            </a:r>
          </a:p>
          <a:p>
            <a:pPr algn="just"/>
            <a:r>
              <a:rPr lang="it-IT" sz="2400" dirty="0">
                <a:latin typeface="Garamond" panose="02020404030301010803" pitchFamily="18" charset="0"/>
              </a:rPr>
              <a:t>Se la serva se ne va prima di sposarsi, perde la dote promessa</a:t>
            </a:r>
          </a:p>
          <a:p>
            <a:pPr algn="just"/>
            <a:r>
              <a:rPr lang="it-IT" sz="2400" dirty="0">
                <a:latin typeface="Garamond" panose="02020404030301010803" pitchFamily="18" charset="0"/>
              </a:rPr>
              <a:t>Moralizzazione del ‘salario’ delle domestiche</a:t>
            </a:r>
          </a:p>
        </p:txBody>
      </p:sp>
    </p:spTree>
    <p:extLst>
      <p:ext uri="{BB962C8B-B14F-4D97-AF65-F5344CB8AC3E}">
        <p14:creationId xmlns:p14="http://schemas.microsoft.com/office/powerpoint/2010/main" val="224975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AD39697-D0C7-C046-8204-CE783C2F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it-IT" altLang="it-IT" sz="40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it-IT" altLang="it-IT" sz="40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altLang="it-IT" sz="4000" b="1" dirty="0">
                <a:solidFill>
                  <a:srgbClr val="FFFFFF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Rapporti di dominazione economica all’interno della coppia</a:t>
            </a:r>
            <a:br>
              <a:rPr lang="it-IT" altLang="it-IT" sz="40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6F01EC-9661-7B42-A335-0E72B202A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1250"/>
              </a:spcBef>
              <a:buNone/>
            </a:pPr>
            <a:r>
              <a:rPr lang="en-US" altLang="it-IT" sz="2400" b="1" dirty="0">
                <a:latin typeface="Garamond" panose="02020404030301010803" pitchFamily="18" charset="0"/>
              </a:rPr>
              <a:t>1. </a:t>
            </a:r>
            <a:r>
              <a:rPr lang="it-IT" altLang="it-IT" sz="2400" b="1" i="1" dirty="0">
                <a:latin typeface="Garamond" panose="02020404030301010803" pitchFamily="18" charset="0"/>
              </a:rPr>
              <a:t>Donativi maritali</a:t>
            </a:r>
          </a:p>
          <a:p>
            <a:pPr>
              <a:spcBef>
                <a:spcPts val="1250"/>
              </a:spcBef>
            </a:pPr>
            <a:r>
              <a:rPr lang="it-IT" altLang="it-IT" sz="2400" i="1" dirty="0" err="1">
                <a:latin typeface="Garamond" panose="02020404030301010803" pitchFamily="18" charset="0"/>
              </a:rPr>
              <a:t>donatio</a:t>
            </a:r>
            <a:r>
              <a:rPr lang="it-IT" altLang="it-IT" sz="2400" i="1" dirty="0">
                <a:latin typeface="Garamond" panose="02020404030301010803" pitchFamily="18" charset="0"/>
              </a:rPr>
              <a:t> </a:t>
            </a:r>
            <a:r>
              <a:rPr lang="it-IT" altLang="it-IT" sz="2400" i="1" dirty="0" err="1">
                <a:latin typeface="Garamond" panose="02020404030301010803" pitchFamily="18" charset="0"/>
              </a:rPr>
              <a:t>proter</a:t>
            </a:r>
            <a:r>
              <a:rPr lang="it-IT" altLang="it-IT" sz="2400" i="1" dirty="0">
                <a:latin typeface="Garamond" panose="02020404030301010803" pitchFamily="18" charset="0"/>
              </a:rPr>
              <a:t> </a:t>
            </a:r>
            <a:r>
              <a:rPr lang="it-IT" altLang="it-IT" sz="2400" i="1" dirty="0" err="1">
                <a:latin typeface="Garamond" panose="02020404030301010803" pitchFamily="18" charset="0"/>
              </a:rPr>
              <a:t>nuptias</a:t>
            </a:r>
            <a:r>
              <a:rPr lang="it-IT" altLang="it-IT" sz="2400" dirty="0">
                <a:latin typeface="Garamond" panose="02020404030301010803" pitchFamily="18" charset="0"/>
              </a:rPr>
              <a:t> (</a:t>
            </a:r>
            <a:r>
              <a:rPr lang="it-IT" altLang="it-IT" sz="2400" i="1" dirty="0" err="1">
                <a:latin typeface="Garamond" panose="02020404030301010803" pitchFamily="18" charset="0"/>
              </a:rPr>
              <a:t>antefacto</a:t>
            </a:r>
            <a:r>
              <a:rPr lang="it-IT" altLang="it-IT" sz="2400" dirty="0">
                <a:latin typeface="Garamond" panose="02020404030301010803" pitchFamily="18" charset="0"/>
              </a:rPr>
              <a:t> ecc.) di un valore stabilito o limitato dagli statuti</a:t>
            </a:r>
          </a:p>
          <a:p>
            <a:pPr>
              <a:spcBef>
                <a:spcPts val="125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 condizione per la sua riscossione: essere vedova senza figli</a:t>
            </a:r>
          </a:p>
          <a:p>
            <a:pPr marL="0" indent="0">
              <a:spcBef>
                <a:spcPts val="1250"/>
              </a:spcBef>
              <a:buNone/>
            </a:pPr>
            <a:r>
              <a:rPr lang="it-IT" altLang="it-IT" sz="2400" b="1" dirty="0">
                <a:latin typeface="Garamond" panose="02020404030301010803" pitchFamily="18" charset="0"/>
              </a:rPr>
              <a:t>2. </a:t>
            </a:r>
            <a:r>
              <a:rPr lang="it-IT" altLang="it-IT" sz="2400" b="1" i="1" dirty="0">
                <a:latin typeface="Garamond" panose="02020404030301010803" pitchFamily="18" charset="0"/>
              </a:rPr>
              <a:t>Gestione maritale dei beni della moglie</a:t>
            </a:r>
          </a:p>
          <a:p>
            <a:pPr>
              <a:spcBef>
                <a:spcPts val="125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 gestione maritale esclusiva della dote durante il matrimonio, ma come un bene che potrebbe essere restituito</a:t>
            </a:r>
          </a:p>
          <a:p>
            <a:pPr>
              <a:spcBef>
                <a:spcPts val="125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Progressivamente gestione maritale </a:t>
            </a:r>
            <a:r>
              <a:rPr lang="it-IT" altLang="it-IT" sz="2400" i="1" dirty="0">
                <a:latin typeface="Garamond" panose="02020404030301010803" pitchFamily="18" charset="0"/>
              </a:rPr>
              <a:t>anche</a:t>
            </a:r>
            <a:r>
              <a:rPr lang="it-IT" altLang="it-IT" sz="2400" dirty="0">
                <a:latin typeface="Garamond" panose="02020404030301010803" pitchFamily="18" charset="0"/>
              </a:rPr>
              <a:t> dei beni non dotali </a:t>
            </a:r>
          </a:p>
          <a:p>
            <a:pPr>
              <a:spcBef>
                <a:spcPts val="125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MA il consenso della moglie è obbligatorio per alienazione di un bene del marito (a tutela della dote)</a:t>
            </a:r>
          </a:p>
        </p:txBody>
      </p:sp>
    </p:spTree>
    <p:extLst>
      <p:ext uri="{BB962C8B-B14F-4D97-AF65-F5344CB8AC3E}">
        <p14:creationId xmlns:p14="http://schemas.microsoft.com/office/powerpoint/2010/main" val="4011375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7B809F-24F4-6F48-A4AB-DFE08419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208344"/>
            <a:ext cx="5323715" cy="193664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La dote</a:t>
            </a:r>
            <a:br>
              <a:rPr lang="en-US" sz="2800" kern="12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en-US" sz="28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152" name="Content Placeholder 6151">
            <a:extLst>
              <a:ext uri="{FF2B5EF4-FFF2-40B4-BE49-F238E27FC236}">
                <a16:creationId xmlns:a16="http://schemas.microsoft.com/office/drawing/2014/main" id="{85670849-48D0-4F8F-9AAD-EA76D5143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923" y="1770436"/>
            <a:ext cx="5315189" cy="4170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-342900">
              <a:buFont typeface="Wingdings" pitchFamily="2" charset="2"/>
              <a:buChar char="v"/>
            </a:pPr>
            <a:r>
              <a:rPr lang="it-IT" sz="2400" kern="1200" dirty="0">
                <a:solidFill>
                  <a:schemeClr val="tx1"/>
                </a:solidFill>
                <a:latin typeface="Garamond" panose="02020404030301010803" pitchFamily="18" charset="0"/>
              </a:rPr>
              <a:t>una rivoluzione giuridica medievale</a:t>
            </a:r>
            <a:endParaRPr lang="it-IT" sz="2400" dirty="0">
              <a:latin typeface="Garamond" panose="02020404030301010803" pitchFamily="18" charset="0"/>
            </a:endParaRPr>
          </a:p>
          <a:p>
            <a:pPr marL="114300" indent="-342900">
              <a:buFont typeface="Wingdings" pitchFamily="2" charset="2"/>
              <a:buChar char="v"/>
            </a:pPr>
            <a:r>
              <a:rPr lang="it-IT" sz="2400" dirty="0">
                <a:latin typeface="Garamond" panose="02020404030301010803" pitchFamily="18" charset="0"/>
              </a:rPr>
              <a:t>Un fatto sociale totalizzante</a:t>
            </a:r>
          </a:p>
          <a:p>
            <a:pPr marL="114300" indent="-342900">
              <a:buFont typeface="Wingdings" pitchFamily="2" charset="2"/>
              <a:buChar char="v"/>
            </a:pPr>
            <a:r>
              <a:rPr lang="it-IT" sz="2400" dirty="0">
                <a:latin typeface="Garamond" panose="02020404030301010803" pitchFamily="18" charset="0"/>
              </a:rPr>
              <a:t>Un oggetto politico</a:t>
            </a:r>
          </a:p>
          <a:p>
            <a:pPr marL="114300" indent="-342900">
              <a:buFont typeface="Wingdings" pitchFamily="2" charset="2"/>
              <a:buChar char="v"/>
            </a:pPr>
            <a:r>
              <a:rPr lang="it-IT" sz="2400" dirty="0">
                <a:latin typeface="Garamond" panose="02020404030301010803" pitchFamily="18" charset="0"/>
              </a:rPr>
              <a:t>Una violenza patrimoniale ed economica iniziale che porta con sé una visione della società e del posto delle donne nelle strategie familiari</a:t>
            </a:r>
          </a:p>
          <a:p>
            <a:pPr marL="114300" indent="-342900">
              <a:buFont typeface="Wingdings" pitchFamily="2" charset="2"/>
              <a:buChar char="v"/>
            </a:pPr>
            <a:r>
              <a:rPr lang="it-IT" sz="2400" b="1" dirty="0">
                <a:latin typeface="Garamond" panose="02020404030301010803" pitchFamily="18" charset="0"/>
              </a:rPr>
              <a:t>Il segno tangibile di un riordino della società in senso patrilineare, patriarcale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F404792-54B9-AB4C-89E5-A790B1E64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249"/>
          <a:stretch/>
        </p:blipFill>
        <p:spPr>
          <a:xfrm>
            <a:off x="7075967" y="1359675"/>
            <a:ext cx="4170530" cy="41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6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AB2E24-31A2-055A-47A9-17C81F2B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  <a:t>Nella pratica…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4A46C4-35B7-79DA-B7FE-858A8E2E2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it-IT" sz="2400" b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Sandra di Paolo Morelli, nata a Firenze nel 1369</a:t>
            </a:r>
            <a:endParaRPr lang="it-IT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«Fu saputa di ciò s’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apartiene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donna da bene: seppe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richamare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2400" i="1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legiere</a:t>
            </a:r>
            <a:r>
              <a:rPr lang="it-IT" sz="2400" i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scrivere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fu molto eloquente, grande parlatore e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sapea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bene dire quello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volea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baldanzosamente».</a:t>
            </a:r>
            <a:endParaRPr lang="it-IT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Nel 1385, Sandra è data in sposa a un mercante, Iacopo di Zanobi Arnolfi, con una cospicua dote di 1500 fiorini d’oro: ma quando rimane vedova, nel 1400, di questa dote è rimasto ben poco.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400" kern="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marito ha fatto cattivi affari e per saldare i suoi debiti ha venduto dei beni che erano ipotecati a garanzia della dote della moglie. Per questo, aveva bisogna della sua «parola», del suo consenso formale, che riuscì a estorcere così, secondo il racconto di Giovanni Morelli, fratello di Sandra, nel suo libro di ricordi:</a:t>
            </a:r>
            <a:endParaRPr lang="it-IT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E673F3-020A-F699-7FA2-4B06E945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kern="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“Dì di sì!”</a:t>
            </a:r>
            <a:endParaRPr lang="it-IT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C45A26-1DD2-41AC-8BD4-921D9516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 quest’è suto principalmente per difetto d’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Iachopo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pel suo male istato, e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apresso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per difetto e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sciocheza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della Sandra; la quale, </a:t>
            </a:r>
            <a:r>
              <a:rPr lang="it-IT" sz="2400" b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 ubbidire al suo marito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vedutolo in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bisongnio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in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nicistà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l’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ubidì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troppo, il perché </a:t>
            </a:r>
            <a:r>
              <a:rPr lang="it-IT" sz="2400" b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venne a dare parola a più poderi i quai </a:t>
            </a:r>
            <a:r>
              <a:rPr lang="it-IT" sz="2400" b="1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principalemente</a:t>
            </a:r>
            <a:r>
              <a:rPr lang="it-IT" sz="2400" b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lei erano </a:t>
            </a:r>
            <a:r>
              <a:rPr lang="it-IT" sz="2400" b="1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obrighati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e questo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fecie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sanza parola di noi suoi fratelli o di niuno altro suo parente o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amicho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E questo fu pure per difetto d’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Iachopo</a:t>
            </a:r>
            <a:r>
              <a:rPr lang="it-IT" sz="2400" kern="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ché egli, avendola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chonosciuta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dolcie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chondizione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ubidente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no.ll’avisava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innanzi, ma di tratto,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chome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reo,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giungnieva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llei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chol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notaio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e’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testimoni, e diceva: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“Dì di sì!”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chon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turbato volto.</a:t>
            </a:r>
            <a:endParaRPr lang="it-IT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perché ella, </a:t>
            </a:r>
            <a:r>
              <a:rPr lang="it-IT" sz="2400" b="1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verghongniandosi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non disdire al suo marito in presenza d’altri, diceva quello l’era detto, bene che a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llei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paresse errare, ma per </a:t>
            </a:r>
            <a:r>
              <a:rPr lang="it-IT" sz="2400" b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paura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per </a:t>
            </a:r>
            <a:r>
              <a:rPr lang="it-IT" sz="2400" b="1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ubidenza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it-IT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perché è seguito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ell’è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giovane e vedova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chon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un suo figliuolo d’anni 12 e sanza dota, in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chasa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nostra istata e per istare più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tenpo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se Idio non ci manda altro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socchorso</a:t>
            </a:r>
            <a:r>
              <a:rPr lang="it-IT" sz="24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it-IT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4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43132C-7E59-FAA6-40F1-D748F07F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altLang="it-IT" sz="40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it-IT" altLang="it-IT" sz="40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altLang="it-IT" sz="40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Il «lucro» dotale del vedovo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A04C79-F875-97C0-91D8-F75F531D0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50"/>
              </a:spcBef>
              <a:buNone/>
            </a:pPr>
            <a:r>
              <a:rPr lang="en-US" altLang="it-IT" sz="2000" u="sng" dirty="0">
                <a:solidFill>
                  <a:schemeClr val="tx1">
                    <a:alpha val="80000"/>
                  </a:schemeClr>
                </a:solidFill>
              </a:rPr>
              <a:t>1. </a:t>
            </a:r>
            <a:r>
              <a:rPr lang="en-US" altLang="it-IT" sz="2000" u="sng" dirty="0" err="1">
                <a:solidFill>
                  <a:schemeClr val="tx1">
                    <a:alpha val="80000"/>
                  </a:schemeClr>
                </a:solidFill>
              </a:rPr>
              <a:t>Successione</a:t>
            </a:r>
            <a:r>
              <a:rPr lang="en-US" altLang="it-IT" sz="20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i="1" u="sng" dirty="0">
                <a:solidFill>
                  <a:schemeClr val="tx1">
                    <a:alpha val="80000"/>
                  </a:schemeClr>
                </a:solidFill>
              </a:rPr>
              <a:t>ab </a:t>
            </a:r>
            <a:r>
              <a:rPr lang="en-US" altLang="it-IT" sz="2000" i="1" u="sng" dirty="0" err="1">
                <a:solidFill>
                  <a:schemeClr val="tx1">
                    <a:alpha val="80000"/>
                  </a:schemeClr>
                </a:solidFill>
              </a:rPr>
              <a:t>intestato</a:t>
            </a:r>
            <a:r>
              <a:rPr lang="en-US" altLang="it-IT" sz="20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u="sng" dirty="0" err="1">
                <a:solidFill>
                  <a:schemeClr val="tx1">
                    <a:alpha val="80000"/>
                  </a:schemeClr>
                </a:solidFill>
              </a:rPr>
              <a:t>della</a:t>
            </a:r>
            <a:r>
              <a:rPr lang="en-US" altLang="it-IT" sz="20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u="sng" dirty="0" err="1">
                <a:solidFill>
                  <a:schemeClr val="tx1">
                    <a:alpha val="80000"/>
                  </a:schemeClr>
                </a:solidFill>
              </a:rPr>
              <a:t>moglie</a:t>
            </a:r>
            <a:r>
              <a:rPr lang="en-US" altLang="it-IT" sz="20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u="sng" dirty="0" err="1">
                <a:solidFill>
                  <a:schemeClr val="tx1">
                    <a:alpha val="80000"/>
                  </a:schemeClr>
                </a:solidFill>
              </a:rPr>
              <a:t>deceduta</a:t>
            </a:r>
            <a:r>
              <a:rPr lang="en-US" altLang="it-IT" sz="2000" u="sng" dirty="0">
                <a:solidFill>
                  <a:schemeClr val="tx1">
                    <a:alpha val="80000"/>
                  </a:schemeClr>
                </a:solidFill>
              </a:rPr>
              <a:t> senza </a:t>
            </a:r>
            <a:r>
              <a:rPr lang="en-US" altLang="it-IT" sz="2000" u="sng" dirty="0" err="1">
                <a:solidFill>
                  <a:schemeClr val="tx1">
                    <a:alpha val="80000"/>
                  </a:schemeClr>
                </a:solidFill>
              </a:rPr>
              <a:t>figli</a:t>
            </a:r>
            <a:endParaRPr lang="en-US" altLang="it-IT" sz="2000" u="sng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spcBef>
                <a:spcPts val="1250"/>
              </a:spcBef>
              <a:buNone/>
            </a:pP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 1.1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ritorno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della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dote al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dotante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famiglia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di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origine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): un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diritto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eroso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dal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lucro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vedovile</a:t>
            </a:r>
            <a:endParaRPr lang="en-US" altLang="it-IT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spcBef>
                <a:spcPts val="1250"/>
              </a:spcBef>
              <a:buNone/>
            </a:pP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1.2 </a:t>
            </a:r>
            <a:r>
              <a:rPr lang="en-US" altLang="it-IT" sz="2000" i="1" dirty="0">
                <a:solidFill>
                  <a:schemeClr val="tx1">
                    <a:alpha val="80000"/>
                  </a:schemeClr>
                </a:solidFill>
              </a:rPr>
              <a:t>lucrum </a:t>
            </a:r>
            <a:r>
              <a:rPr lang="en-US" altLang="it-IT" sz="2000" i="1" dirty="0" err="1">
                <a:solidFill>
                  <a:schemeClr val="tx1">
                    <a:alpha val="80000"/>
                  </a:schemeClr>
                </a:solidFill>
              </a:rPr>
              <a:t>dotis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lucro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vedovile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):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diritto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del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vedovo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di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ereditare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una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parte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o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tutta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la dote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della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moglie</a:t>
            </a:r>
            <a:endParaRPr lang="en-US" altLang="it-IT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	a) salvo in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presenza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di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figli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di primo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letto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della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defunta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che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ereditano</a:t>
            </a:r>
            <a:endParaRPr lang="en-US" altLang="it-IT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	b)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insieme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ai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figli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di 1°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letto</a:t>
            </a:r>
            <a:endParaRPr lang="en-US" altLang="it-IT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	c)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nonostante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la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presenza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 di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figli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di primo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letto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della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it-IT" sz="2000" dirty="0" err="1">
                <a:solidFill>
                  <a:schemeClr val="tx1">
                    <a:alpha val="80000"/>
                  </a:schemeClr>
                </a:solidFill>
              </a:rPr>
              <a:t>defunta</a:t>
            </a:r>
            <a:r>
              <a:rPr lang="en-US" altLang="it-IT" sz="2000" dirty="0">
                <a:solidFill>
                  <a:schemeClr val="tx1">
                    <a:alpha val="80000"/>
                  </a:schemeClr>
                </a:solidFill>
              </a:rPr>
              <a:t> (Firenze, 1415)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47938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C0595C-914C-4747-9A43-DF3ADEA8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381965"/>
            <a:ext cx="3201366" cy="35923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it-IT" altLang="it-IT" sz="22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altLang="it-IT" sz="3600" b="1" dirty="0">
                <a:solidFill>
                  <a:srgbClr val="FFFFFF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Limitare e controllare:  </a:t>
            </a:r>
            <a:br>
              <a:rPr lang="it-IT" altLang="it-IT" sz="3600" b="1" dirty="0">
                <a:solidFill>
                  <a:srgbClr val="FFFFFF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it-IT" altLang="it-IT" sz="3600" b="1" dirty="0">
                <a:solidFill>
                  <a:srgbClr val="FFFFFF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altLang="it-IT" sz="3600" b="1" dirty="0">
                <a:solidFill>
                  <a:srgbClr val="FFFFFF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capacità di agire sui beni </a:t>
            </a:r>
            <a:br>
              <a:rPr lang="it-IT" altLang="it-IT" sz="3600" b="1" dirty="0">
                <a:solidFill>
                  <a:srgbClr val="FFFFFF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it-IT" altLang="it-IT" sz="3600" b="1" dirty="0">
                <a:solidFill>
                  <a:srgbClr val="FFFFFF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altLang="it-IT" sz="3600" b="1" dirty="0">
                <a:solidFill>
                  <a:srgbClr val="FFFFFF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libertà di testare</a:t>
            </a: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5514FA-C04C-B340-B57B-9211E326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ts val="1500"/>
              </a:spcBef>
              <a:buAutoNum type="arabicPeriod"/>
            </a:pPr>
            <a:r>
              <a:rPr lang="en-US" altLang="it-IT" sz="2400" b="1" dirty="0" err="1">
                <a:latin typeface="Garamond" panose="02020404030301010803" pitchFamily="18" charset="0"/>
              </a:rPr>
              <a:t>Limitare</a:t>
            </a:r>
            <a:r>
              <a:rPr lang="en-US" altLang="it-IT" sz="2400" b="1" dirty="0">
                <a:latin typeface="Garamond" panose="02020404030301010803" pitchFamily="18" charset="0"/>
              </a:rPr>
              <a:t> la </a:t>
            </a:r>
            <a:r>
              <a:rPr lang="en-US" altLang="it-IT" sz="2400" b="1" dirty="0" err="1">
                <a:latin typeface="Garamond" panose="02020404030301010803" pitchFamily="18" charset="0"/>
              </a:rPr>
              <a:t>capacità</a:t>
            </a:r>
            <a:r>
              <a:rPr lang="en-US" altLang="it-IT" sz="2400" b="1" dirty="0">
                <a:latin typeface="Garamond" panose="02020404030301010803" pitchFamily="18" charset="0"/>
              </a:rPr>
              <a:t> </a:t>
            </a:r>
            <a:r>
              <a:rPr lang="en-US" altLang="it-IT" sz="2400" b="1" dirty="0" err="1">
                <a:latin typeface="Garamond" panose="02020404030301010803" pitchFamily="18" charset="0"/>
              </a:rPr>
              <a:t>contrattuale</a:t>
            </a:r>
            <a:r>
              <a:rPr lang="en-US" altLang="it-IT" sz="2400" b="1" dirty="0">
                <a:latin typeface="Garamond" panose="02020404030301010803" pitchFamily="18" charset="0"/>
              </a:rPr>
              <a:t> </a:t>
            </a:r>
            <a:r>
              <a:rPr lang="en-US" altLang="it-IT" sz="2400" b="1" dirty="0" err="1">
                <a:latin typeface="Garamond" panose="02020404030301010803" pitchFamily="18" charset="0"/>
              </a:rPr>
              <a:t>delle</a:t>
            </a:r>
            <a:r>
              <a:rPr lang="en-US" altLang="it-IT" sz="2400" b="1" dirty="0">
                <a:latin typeface="Garamond" panose="02020404030301010803" pitchFamily="18" charset="0"/>
              </a:rPr>
              <a:t> </a:t>
            </a:r>
            <a:r>
              <a:rPr lang="en-US" altLang="it-IT" sz="2400" b="1" dirty="0" err="1">
                <a:latin typeface="Garamond" panose="02020404030301010803" pitchFamily="18" charset="0"/>
              </a:rPr>
              <a:t>donne</a:t>
            </a:r>
            <a:r>
              <a:rPr lang="en-US" altLang="it-IT" sz="2400" b="1" dirty="0">
                <a:latin typeface="Garamond" panose="02020404030301010803" pitchFamily="18" charset="0"/>
              </a:rPr>
              <a:t>: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it-IT" altLang="it-IT" sz="2400" dirty="0">
                <a:latin typeface="Garamond" panose="02020404030301010803" pitchFamily="18" charset="0"/>
              </a:rPr>
              <a:t>Per disporre di beni non dotali, la moglie ha bisogno dell’autorizzazione maritale</a:t>
            </a:r>
          </a:p>
          <a:p>
            <a:pPr marL="0" indent="0">
              <a:spcBef>
                <a:spcPts val="1500"/>
              </a:spcBef>
              <a:buNone/>
            </a:pPr>
            <a:endParaRPr lang="it-IT" altLang="it-IT" sz="2400" u="sng" dirty="0">
              <a:latin typeface="Garamond" panose="02020404030301010803" pitchFamily="18" charset="0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it-IT" altLang="it-IT" sz="2400" b="1" dirty="0">
                <a:latin typeface="Garamond" panose="02020404030301010803" pitchFamily="18" charset="0"/>
              </a:rPr>
              <a:t>2. Controllare la successione testata della moglie</a:t>
            </a:r>
          </a:p>
          <a:p>
            <a:pPr>
              <a:spcBef>
                <a:spcPts val="150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Serve l’autorizzazione maritale per dettare un testamento ( </a:t>
            </a:r>
            <a:r>
              <a:rPr lang="it-IT" altLang="it-IT" sz="2400" i="1" dirty="0" err="1">
                <a:latin typeface="Garamond" panose="02020404030301010803" pitchFamily="18" charset="0"/>
              </a:rPr>
              <a:t>licentia</a:t>
            </a:r>
            <a:r>
              <a:rPr lang="it-IT" altLang="it-IT" sz="2400" i="1" dirty="0">
                <a:latin typeface="Garamond" panose="02020404030301010803" pitchFamily="18" charset="0"/>
              </a:rPr>
              <a:t> </a:t>
            </a:r>
            <a:r>
              <a:rPr lang="it-IT" altLang="it-IT" sz="2400" i="1" dirty="0" err="1">
                <a:latin typeface="Garamond" panose="02020404030301010803" pitchFamily="18" charset="0"/>
              </a:rPr>
              <a:t>testandi</a:t>
            </a:r>
            <a:r>
              <a:rPr lang="it-IT" altLang="it-IT" sz="2400" dirty="0">
                <a:latin typeface="Garamond" panose="02020404030301010803" pitchFamily="18" charset="0"/>
              </a:rPr>
              <a:t> )</a:t>
            </a:r>
          </a:p>
          <a:p>
            <a:pPr>
              <a:spcBef>
                <a:spcPts val="150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Gli statuti limitano la quota di patrimonio disponibile per testamento, in presenza del marito, in presenza di figli</a:t>
            </a:r>
          </a:p>
          <a:p>
            <a:pPr>
              <a:spcBef>
                <a:spcPts val="1500"/>
              </a:spcBef>
            </a:pPr>
            <a:endParaRPr lang="en-US" altLang="it-IT" sz="2000" dirty="0"/>
          </a:p>
        </p:txBody>
      </p:sp>
    </p:spTree>
    <p:extLst>
      <p:ext uri="{BB962C8B-B14F-4D97-AF65-F5344CB8AC3E}">
        <p14:creationId xmlns:p14="http://schemas.microsoft.com/office/powerpoint/2010/main" val="842262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6" name="Rectangle 1230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8" name="Rectangle 1230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10" name="Rectangle 1230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2" name="Rectangle 1231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14" name="Freeform: Shape 1231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291" name="Titolo 1">
            <a:extLst>
              <a:ext uri="{FF2B5EF4-FFF2-40B4-BE49-F238E27FC236}">
                <a16:creationId xmlns:a16="http://schemas.microsoft.com/office/drawing/2014/main" id="{2DBD1F9A-0782-5249-880C-DA8B8122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Il controllo maritale sui beni dotali (e non) della moglie negli statuti comunali: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XIII-XIV secc.</a:t>
            </a:r>
          </a:p>
        </p:txBody>
      </p:sp>
      <p:pic>
        <p:nvPicPr>
          <p:cNvPr id="12289" name="Picture 1">
            <a:extLst>
              <a:ext uri="{FF2B5EF4-FFF2-40B4-BE49-F238E27FC236}">
                <a16:creationId xmlns:a16="http://schemas.microsoft.com/office/drawing/2014/main" id="{31BE04E8-2D8C-4D4C-BEBE-787DF3E41E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37"/>
          <a:stretch/>
        </p:blipFill>
        <p:spPr bwMode="auto">
          <a:xfrm>
            <a:off x="6113302" y="467208"/>
            <a:ext cx="4004000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447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8" name="Rectangle 133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0" name="Rectangle 133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32" name="Rectangle 133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4" name="Rectangle 133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36" name="Freeform: Shape 133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DCBB0C-2AA4-CA4F-AD58-ACF56250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Il controllo maritale sui beni dotali (e non) della moglie negli statuti comunali: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XV-XVII secc.</a:t>
            </a:r>
          </a:p>
        </p:txBody>
      </p:sp>
      <p:pic>
        <p:nvPicPr>
          <p:cNvPr id="13313" name="Picture 1">
            <a:extLst>
              <a:ext uri="{FF2B5EF4-FFF2-40B4-BE49-F238E27FC236}">
                <a16:creationId xmlns:a16="http://schemas.microsoft.com/office/drawing/2014/main" id="{CD851266-0165-3E41-89D6-8F6BEAA256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542" y="467208"/>
            <a:ext cx="3835520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344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550BEB-1EB0-EF46-A265-B0AE5D38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  <a:latin typeface="Garamond" panose="02020404030301010803" pitchFamily="18" charset="0"/>
              </a:rPr>
              <a:t>Un lungo Medioevo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B19067-10E6-BC40-9581-55CB8EE2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>
                <a:latin typeface="Garamond" panose="02020404030301010803" pitchFamily="18" charset="0"/>
              </a:rPr>
              <a:t>Nei tre secoli finali del Medioevo, la transizione dotale è compiuta: il diritto statutario dei comuni ne ha fissato i contorni, </a:t>
            </a:r>
          </a:p>
          <a:p>
            <a:pPr marL="0" indent="0" algn="just">
              <a:buNone/>
            </a:pPr>
            <a:r>
              <a:rPr lang="it-IT" dirty="0">
                <a:latin typeface="Garamond" panose="02020404030301010803" pitchFamily="18" charset="0"/>
              </a:rPr>
              <a:t>Gli statuti medievali rimangono in vigore fino alla fine del XVIII secolo (e dopo la Restaurazione): </a:t>
            </a:r>
          </a:p>
          <a:p>
            <a:r>
              <a:rPr lang="it-IT" dirty="0">
                <a:latin typeface="Garamond" panose="02020404030301010803" pitchFamily="18" charset="0"/>
              </a:rPr>
              <a:t>La dote si è imposta come unico trasferimento necessario e sufficiente alle donne</a:t>
            </a:r>
          </a:p>
          <a:p>
            <a:r>
              <a:rPr lang="it-IT" dirty="0">
                <a:latin typeface="Garamond" panose="02020404030301010803" pitchFamily="18" charset="0"/>
              </a:rPr>
              <a:t>Numerose e varie disposizioni limitano la capacità contrattuale delle donne </a:t>
            </a:r>
          </a:p>
          <a:p>
            <a:pPr marL="0" indent="0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1804</a:t>
            </a:r>
            <a:r>
              <a:rPr lang="it-IT" dirty="0">
                <a:latin typeface="Garamond" panose="02020404030301010803" pitchFamily="18" charset="0"/>
              </a:rPr>
              <a:t>: Istituto dell'</a:t>
            </a:r>
            <a:r>
              <a:rPr lang="it-IT" b="1" dirty="0">
                <a:latin typeface="Garamond" panose="02020404030301010803" pitchFamily="18" charset="0"/>
              </a:rPr>
              <a:t>autorizzazione maritale (</a:t>
            </a:r>
            <a:r>
              <a:rPr lang="it-IT" dirty="0">
                <a:latin typeface="Garamond" panose="02020404030301010803" pitchFamily="18" charset="0"/>
              </a:rPr>
              <a:t>Code </a:t>
            </a:r>
            <a:r>
              <a:rPr lang="it-IT" dirty="0" err="1">
                <a:latin typeface="Garamond" panose="02020404030301010803" pitchFamily="18" charset="0"/>
              </a:rPr>
              <a:t>Napoléon</a:t>
            </a:r>
            <a:r>
              <a:rPr lang="it-IT" dirty="0">
                <a:latin typeface="Garamond" panose="02020404030301010803" pitchFamily="18" charset="0"/>
              </a:rPr>
              <a:t>) </a:t>
            </a:r>
          </a:p>
          <a:p>
            <a:pPr marL="0" indent="0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1815: Restaurazione (si ritorna alla legislazione statutaria medievale)</a:t>
            </a:r>
          </a:p>
          <a:p>
            <a:pPr marL="0" indent="0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1865</a:t>
            </a:r>
            <a:r>
              <a:rPr lang="it-IT" dirty="0">
                <a:latin typeface="Garamond" panose="02020404030301010803" pitchFamily="18" charset="0"/>
              </a:rPr>
              <a:t>: Il codice civile italiano (detto anche </a:t>
            </a:r>
            <a:r>
              <a:rPr lang="it-IT" b="1" dirty="0">
                <a:latin typeface="Garamond" panose="02020404030301010803" pitchFamily="18" charset="0"/>
              </a:rPr>
              <a:t>codice Pisanelli</a:t>
            </a:r>
            <a:r>
              <a:rPr lang="it-IT" dirty="0">
                <a:latin typeface="Garamond" panose="02020404030301010803" pitchFamily="18" charset="0"/>
              </a:rPr>
              <a:t>), il primo codice civile </a:t>
            </a:r>
            <a:r>
              <a:rPr lang="it-IT" dirty="0">
                <a:latin typeface="Garamond" panose="02020404030301010803" pitchFamily="18" charset="0"/>
                <a:sym typeface="Wingdings" pitchFamily="2" charset="2"/>
              </a:rPr>
              <a:t>dell’Italia unita, ripristina l’egualitarismo successorio romano abolendo di fatto l’istituto della dote (ma nella pratica, resiste) 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53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FCE127-E13D-1A7D-F95B-CADCA535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  <a:t>Le conquiste del Novecento: 1919</a:t>
            </a:r>
            <a:b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  <a:t>1963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69856C-F4FD-5543-1A39-9CBCBCEE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L'istituto dell'</a:t>
            </a:r>
            <a:r>
              <a:rPr lang="it-IT" b="1" dirty="0">
                <a:latin typeface="Garamond" panose="02020404030301010803" pitchFamily="18" charset="0"/>
              </a:rPr>
              <a:t>autorizzazione maritale </a:t>
            </a:r>
            <a:r>
              <a:rPr lang="it-IT" dirty="0">
                <a:latin typeface="Garamond" panose="02020404030301010803" pitchFamily="18" charset="0"/>
              </a:rPr>
              <a:t>(stabilito nel Code </a:t>
            </a:r>
            <a:r>
              <a:rPr lang="it-IT" dirty="0" err="1">
                <a:latin typeface="Garamond" panose="02020404030301010803" pitchFamily="18" charset="0"/>
              </a:rPr>
              <a:t>Napoléon</a:t>
            </a:r>
            <a:r>
              <a:rPr lang="it-IT" dirty="0">
                <a:latin typeface="Garamond" panose="02020404030301010803" pitchFamily="18" charset="0"/>
              </a:rPr>
              <a:t>) è abrogato per opera della </a:t>
            </a:r>
            <a:r>
              <a:rPr lang="it-IT" b="1" dirty="0">
                <a:latin typeface="Garamond" panose="02020404030301010803" pitchFamily="18" charset="0"/>
              </a:rPr>
              <a:t>Legge n. 1176 del 17 luglio 1919 </a:t>
            </a:r>
            <a:r>
              <a:rPr lang="it-IT" dirty="0">
                <a:latin typeface="Garamond" panose="02020404030301010803" pitchFamily="18" charset="0"/>
              </a:rPr>
              <a:t>, «Norme circa la capacità giuridica della donna» </a:t>
            </a:r>
          </a:p>
          <a:p>
            <a:r>
              <a:rPr lang="it-IT" dirty="0">
                <a:latin typeface="Garamond" panose="02020404030301010803" pitchFamily="18" charset="0"/>
              </a:rPr>
              <a:t>che inoltre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 sancisce che le donne sono ammesse a pari titolo degli uomini all'esercizio di tutte le professioni e a coprire tutti gli impieghi </a:t>
            </a:r>
            <a:r>
              <a:rPr lang="it-IT" b="0" i="1" dirty="0">
                <a:effectLst/>
                <a:latin typeface="Garamond" panose="02020404030301010803" pitchFamily="18" charset="0"/>
              </a:rPr>
              <a:t>fatta eccezione 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di quelle che implicano poteri pubblici giurisdizionali, politici o militari.</a:t>
            </a:r>
          </a:p>
          <a:p>
            <a:r>
              <a:rPr lang="it-IT" dirty="0">
                <a:latin typeface="Garamond" panose="02020404030301010803" pitchFamily="18" charset="0"/>
              </a:rPr>
              <a:t>Le donne potranno entrare in magistratura solo nel </a:t>
            </a:r>
            <a:r>
              <a:rPr lang="it-IT" b="1" dirty="0">
                <a:latin typeface="Garamond" panose="02020404030301010803" pitchFamily="18" charset="0"/>
              </a:rPr>
              <a:t>1963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2942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6EB3EA-E1FF-6C25-4128-21E5961A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  <a:t>1975: </a:t>
            </a:r>
            <a:b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  <a:t>«È nulla ogni convenzione che tenda alla costituzione di beni in dote»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845431-2E69-CDBD-7253-B39A02B5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La dote in Italia era stata formalmente abolita eppure, significativamente, è stato necessario ribadire la sua abolizione con la </a:t>
            </a:r>
            <a:r>
              <a:rPr lang="it-IT" sz="2000" b="1" dirty="0">
                <a:latin typeface="Garamond" panose="02020404030301010803" pitchFamily="18" charset="0"/>
              </a:rPr>
              <a:t>riforma del diritto di famiglia del 1975:</a:t>
            </a: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inserendo nel </a:t>
            </a:r>
            <a:r>
              <a:rPr lang="it-IT" sz="2000" b="1" dirty="0">
                <a:latin typeface="Garamond" panose="02020404030301010803" pitchFamily="18" charset="0"/>
              </a:rPr>
              <a:t>Codice civile, </a:t>
            </a:r>
            <a:r>
              <a:rPr lang="it-IT" sz="2000" dirty="0">
                <a:latin typeface="Garamond" panose="02020404030301010803" pitchFamily="18" charset="0"/>
              </a:rPr>
              <a:t>Libro I </a:t>
            </a:r>
            <a:r>
              <a:rPr lang="it-IT" sz="2000" i="1" dirty="0">
                <a:latin typeface="Garamond" panose="02020404030301010803" pitchFamily="18" charset="0"/>
              </a:rPr>
              <a:t>Delle persone e della famiglia</a:t>
            </a:r>
            <a:r>
              <a:rPr lang="it-IT" sz="2000" dirty="0">
                <a:latin typeface="Garamond" panose="02020404030301010803" pitchFamily="18" charset="0"/>
              </a:rPr>
              <a:t>, Titolo VI </a:t>
            </a:r>
            <a:r>
              <a:rPr lang="it-IT" sz="2000" i="1" dirty="0">
                <a:latin typeface="Garamond" panose="02020404030301010803" pitchFamily="18" charset="0"/>
              </a:rPr>
              <a:t>Del matrimonio</a:t>
            </a:r>
            <a:r>
              <a:rPr lang="it-IT" sz="2000" dirty="0">
                <a:latin typeface="Garamond" panose="02020404030301010803" pitchFamily="18" charset="0"/>
              </a:rPr>
              <a:t>, Capo VI </a:t>
            </a:r>
            <a:r>
              <a:rPr lang="it-IT" sz="2000" i="1" dirty="0">
                <a:latin typeface="Garamond" panose="02020404030301010803" pitchFamily="18" charset="0"/>
              </a:rPr>
              <a:t>del regime patrimoniale della famiglia</a:t>
            </a:r>
            <a:r>
              <a:rPr lang="it-IT" sz="2000" dirty="0">
                <a:latin typeface="Garamond" panose="02020404030301010803" pitchFamily="18" charset="0"/>
              </a:rPr>
              <a:t>, Sezione I</a:t>
            </a:r>
            <a:r>
              <a:rPr lang="it-IT" sz="2000" b="1" dirty="0"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l’art. 166-bis </a:t>
            </a:r>
            <a:r>
              <a:rPr lang="it-IT" sz="2000" dirty="0">
                <a:latin typeface="Garamond" panose="02020404030301010803" pitchFamily="18" charset="0"/>
              </a:rPr>
              <a:t>in cui è stabilito il divieto di costituzione di dote: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latin typeface="Garamond" panose="02020404030301010803" pitchFamily="18" charset="0"/>
              </a:rPr>
              <a:t>«È nulla ogni convenzione che tenda alla costituzione di beni in dote».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0237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5A4778-8C81-DE03-9463-93AEAC44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Il capitale ha un genere : 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come la famiglia riproduce le disuguaglianze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88B39C-1364-B0D7-3035-A6B4399C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45477"/>
            <a:ext cx="6906491" cy="60934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500" b="1" i="0" u="none" strike="noStrike" dirty="0">
                <a:effectLst/>
                <a:latin typeface="Garamond" panose="02020404030301010803" pitchFamily="18" charset="0"/>
                <a:hlinkClick r:id="rId2"/>
              </a:rPr>
              <a:t>Sibylle Gollac</a:t>
            </a:r>
            <a:r>
              <a:rPr lang="fr-FR" sz="1500" b="1" i="0" dirty="0">
                <a:effectLst/>
                <a:latin typeface="Garamond" panose="02020404030301010803" pitchFamily="18" charset="0"/>
              </a:rPr>
              <a:t>, </a:t>
            </a:r>
            <a:r>
              <a:rPr lang="fr-FR" sz="1500" b="1" i="0" u="none" strike="noStrike" dirty="0">
                <a:effectLst/>
                <a:latin typeface="Garamond" panose="02020404030301010803" pitchFamily="18" charset="0"/>
                <a:hlinkClick r:id="rId3"/>
              </a:rPr>
              <a:t>Céline Bessière</a:t>
            </a:r>
            <a:r>
              <a:rPr lang="fr-FR" sz="1500" b="1" i="0" u="none" strike="noStrike" dirty="0">
                <a:effectLst/>
                <a:latin typeface="Garamond" panose="02020404030301010803" pitchFamily="18" charset="0"/>
              </a:rPr>
              <a:t>, </a:t>
            </a:r>
            <a:r>
              <a:rPr lang="fr-FR" sz="1500" b="1" i="0" dirty="0">
                <a:effectLst/>
                <a:latin typeface="Garamond" panose="02020404030301010803" pitchFamily="18" charset="0"/>
              </a:rPr>
              <a:t>Le genre du capital. Comment la famille reproduit les inégalités</a:t>
            </a:r>
          </a:p>
          <a:p>
            <a:pPr marL="0" indent="0">
              <a:buNone/>
            </a:pPr>
            <a:r>
              <a:rPr lang="it-IT" sz="1600" dirty="0">
                <a:latin typeface="Garamond" panose="02020404030301010803" pitchFamily="18" charset="0"/>
              </a:rPr>
              <a:t>Sappiamo che il capitalismo del XXI secolo è sinonimo di crescenti disuguaglianze tra le classi sociali. </a:t>
            </a:r>
          </a:p>
          <a:p>
            <a:pPr marL="0" indent="0">
              <a:buNone/>
            </a:pPr>
            <a:r>
              <a:rPr lang="it-IT" sz="1600" dirty="0">
                <a:latin typeface="Garamond" panose="02020404030301010803" pitchFamily="18" charset="0"/>
              </a:rPr>
              <a:t>Ciò che è meno noto è che anche </a:t>
            </a:r>
            <a:r>
              <a:rPr lang="it-IT" sz="1600" b="1" dirty="0">
                <a:latin typeface="Garamond" panose="02020404030301010803" pitchFamily="18" charset="0"/>
              </a:rPr>
              <a:t>la disuguaglianza di ricchezza tra uomini e donne sta aumentando</a:t>
            </a:r>
            <a:r>
              <a:rPr lang="it-IT" sz="1600" dirty="0">
                <a:latin typeface="Garamond" panose="02020404030301010803" pitchFamily="18" charset="0"/>
              </a:rPr>
              <a:t>, nonostante </a:t>
            </a:r>
          </a:p>
          <a:p>
            <a:r>
              <a:rPr lang="it-IT" sz="1600" dirty="0">
                <a:latin typeface="Garamond" panose="02020404030301010803" pitchFamily="18" charset="0"/>
              </a:rPr>
              <a:t>la parità formale di diritti </a:t>
            </a:r>
          </a:p>
          <a:p>
            <a:r>
              <a:rPr lang="it-IT" sz="1600" dirty="0">
                <a:latin typeface="Garamond" panose="02020404030301010803" pitchFamily="18" charset="0"/>
              </a:rPr>
              <a:t>la convinzione che, entrando nel mercato del lavoro, le donne abbiano acquisito autonomia. </a:t>
            </a:r>
          </a:p>
          <a:p>
            <a:pPr marL="0" indent="0" algn="just">
              <a:buNone/>
            </a:pPr>
            <a:r>
              <a:rPr lang="it-IT" sz="1600" dirty="0">
                <a:latin typeface="Garamond" panose="02020404030301010803" pitchFamily="18" charset="0"/>
              </a:rPr>
              <a:t>Per capire perché, occorre indagare su ciò che accade nelle famiglie, che accumulano e trasmettono il capitale economico per consolidare la propria posizione sociale da una generazione all'altra. </a:t>
            </a:r>
          </a:p>
          <a:p>
            <a:pPr marL="0" indent="0" algn="just">
              <a:buNone/>
            </a:pPr>
            <a:r>
              <a:rPr lang="it-IT" sz="1600" dirty="0">
                <a:latin typeface="Garamond" panose="02020404030301010803" pitchFamily="18" charset="0"/>
              </a:rPr>
              <a:t>Coniugi, fratelli e sorelle, padri e madri non occupano le stesse posizioni nelle strategie di riproduzione familiare e non ne traggono gli stessi benefici. </a:t>
            </a:r>
          </a:p>
          <a:p>
            <a:pPr marL="0" indent="0" algn="just">
              <a:buNone/>
            </a:pPr>
            <a:r>
              <a:rPr lang="it-IT" sz="1600" dirty="0">
                <a:latin typeface="Garamond" panose="02020404030301010803" pitchFamily="18" charset="0"/>
              </a:rPr>
              <a:t>Il libro dimostra che il capitale ha un genere: Le autrici indagano sui calcoli, le divisioni e i conflitti che sorgono al momento delle separazioni coniugali e delle eredità, con l'aiuto delle professioni della legge (avvocati e notai). </a:t>
            </a:r>
          </a:p>
          <a:p>
            <a:pPr marL="0" indent="0" algn="just">
              <a:buNone/>
            </a:pPr>
            <a:r>
              <a:rPr lang="it-IT" sz="1600" dirty="0">
                <a:latin typeface="Garamond" panose="02020404030301010803" pitchFamily="18" charset="0"/>
              </a:rPr>
              <a:t>i meccanismi di controllo e distribuzione del capitale variano a seconda della classe sociale, ma si traducono sempre nell'espropriazione delle donne.</a:t>
            </a:r>
          </a:p>
          <a:p>
            <a:pPr marL="0" indent="0" algn="just">
              <a:buNone/>
            </a:pPr>
            <a:r>
              <a:rPr lang="it-IT" sz="1600" dirty="0">
                <a:latin typeface="Garamond" panose="02020404030301010803" pitchFamily="18" charset="0"/>
              </a:rPr>
              <a:t>Questo libro analizza come </a:t>
            </a:r>
            <a:r>
              <a:rPr lang="it-IT" sz="1600" b="1" dirty="0">
                <a:latin typeface="Garamond" panose="02020404030301010803" pitchFamily="18" charset="0"/>
              </a:rPr>
              <a:t>la società di classe si riproduca attraverso l'appropriazione maschile del capitale.</a:t>
            </a:r>
          </a:p>
        </p:txBody>
      </p:sp>
    </p:spTree>
    <p:extLst>
      <p:ext uri="{BB962C8B-B14F-4D97-AF65-F5344CB8AC3E}">
        <p14:creationId xmlns:p14="http://schemas.microsoft.com/office/powerpoint/2010/main" val="95613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C34D1A8-2336-FA44-9819-7588324A2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7329" y="640080"/>
            <a:ext cx="6274590" cy="495753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altLang="it-IT" sz="2700" b="1" dirty="0">
                <a:latin typeface="Garamond" panose="02020404030301010803" pitchFamily="18" charset="0"/>
              </a:rPr>
              <a:t>Di padre in figlio</a:t>
            </a:r>
            <a:br>
              <a:rPr lang="it-IT" altLang="it-IT" sz="2200" dirty="0">
                <a:latin typeface="Garamond" panose="02020404030301010803" pitchFamily="18" charset="0"/>
              </a:rPr>
            </a:br>
            <a:br>
              <a:rPr lang="it-IT" altLang="it-IT" sz="2200" dirty="0">
                <a:latin typeface="Garamond" panose="02020404030301010803" pitchFamily="18" charset="0"/>
              </a:rPr>
            </a:br>
            <a:r>
              <a:rPr lang="it-IT" altLang="it-IT" sz="2200" b="1" dirty="0">
                <a:latin typeface="Garamond" panose="02020404030301010803" pitchFamily="18" charset="0"/>
              </a:rPr>
              <a:t>L’</a:t>
            </a:r>
            <a:r>
              <a:rPr lang="it-IT" altLang="it-IT" sz="2200" b="1" i="1" dirty="0" err="1">
                <a:latin typeface="Garamond" panose="02020404030301010803" pitchFamily="18" charset="0"/>
              </a:rPr>
              <a:t>agnatio</a:t>
            </a:r>
            <a:r>
              <a:rPr lang="it-IT" altLang="it-IT" sz="2200" dirty="0">
                <a:latin typeface="Garamond" panose="02020404030301010803" pitchFamily="18" charset="0"/>
              </a:rPr>
              <a:t> è un legame di parentela che solo un uomo può creare: è fondamentalmente </a:t>
            </a:r>
            <a:r>
              <a:rPr lang="it-IT" altLang="it-IT" sz="2200" b="1" dirty="0">
                <a:latin typeface="Garamond" panose="02020404030301010803" pitchFamily="18" charset="0"/>
              </a:rPr>
              <a:t>un concetto di genere</a:t>
            </a:r>
            <a:br>
              <a:rPr lang="it-IT" altLang="it-IT" sz="2200" dirty="0">
                <a:latin typeface="Garamond" panose="02020404030301010803" pitchFamily="18" charset="0"/>
              </a:rPr>
            </a:br>
            <a:br>
              <a:rPr lang="it-IT" altLang="it-IT" sz="2200" dirty="0">
                <a:latin typeface="Garamond" panose="02020404030301010803" pitchFamily="18" charset="0"/>
              </a:rPr>
            </a:br>
            <a:r>
              <a:rPr lang="it-IT" altLang="it-IT" sz="2200" dirty="0">
                <a:latin typeface="Garamond" panose="02020404030301010803" pitchFamily="18" charset="0"/>
              </a:rPr>
              <a:t>Comprendere l’impalcatura giuridica, culturale, sociale dell’</a:t>
            </a:r>
            <a:r>
              <a:rPr lang="it-IT" altLang="it-IT" sz="2200" i="1" dirty="0" err="1">
                <a:solidFill>
                  <a:srgbClr val="FF0000"/>
                </a:solidFill>
                <a:latin typeface="Garamond" panose="02020404030301010803" pitchFamily="18" charset="0"/>
              </a:rPr>
              <a:t>agnatio</a:t>
            </a:r>
            <a:r>
              <a:rPr lang="it-IT" altLang="it-IT" sz="2200" dirty="0">
                <a:latin typeface="Garamond" panose="02020404030301010803" pitchFamily="18" charset="0"/>
              </a:rPr>
              <a:t>, della </a:t>
            </a: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patrilinearità</a:t>
            </a:r>
            <a:br>
              <a:rPr lang="it-IT" altLang="it-IT" sz="2200" dirty="0">
                <a:latin typeface="Garamond" panose="02020404030301010803" pitchFamily="18" charset="0"/>
              </a:rPr>
            </a:br>
            <a:br>
              <a:rPr lang="it-IT" altLang="it-IT" sz="2200" dirty="0">
                <a:latin typeface="Garamond" panose="02020404030301010803" pitchFamily="18" charset="0"/>
              </a:rPr>
            </a:br>
            <a:r>
              <a:rPr lang="it-IT" altLang="it-IT" sz="2200" dirty="0">
                <a:latin typeface="Garamond" panose="02020404030301010803" pitchFamily="18" charset="0"/>
              </a:rPr>
              <a:t>- Come si costruiscono e come evolvono le gerarchie di genere all’interno della famiglia?</a:t>
            </a:r>
            <a:br>
              <a:rPr lang="it-IT" altLang="it-IT" sz="2200" dirty="0">
                <a:latin typeface="Garamond" panose="02020404030301010803" pitchFamily="18" charset="0"/>
              </a:rPr>
            </a:br>
            <a:br>
              <a:rPr lang="it-IT" altLang="it-IT" sz="2200" dirty="0">
                <a:latin typeface="Garamond" panose="02020404030301010803" pitchFamily="18" charset="0"/>
              </a:rPr>
            </a:br>
            <a:r>
              <a:rPr lang="it-IT" altLang="it-IT" sz="2200" dirty="0">
                <a:latin typeface="Garamond" panose="02020404030301010803" pitchFamily="18" charset="0"/>
              </a:rPr>
              <a:t>- Come si costruisce giuridicamente l’esclusione delle donne?</a:t>
            </a:r>
            <a:br>
              <a:rPr lang="it-IT" altLang="it-IT" sz="2200" dirty="0">
                <a:latin typeface="Garamond" panose="02020404030301010803" pitchFamily="18" charset="0"/>
              </a:rPr>
            </a:br>
            <a:br>
              <a:rPr lang="it-IT" altLang="it-IT" sz="2200" dirty="0">
                <a:latin typeface="Garamond" panose="02020404030301010803" pitchFamily="18" charset="0"/>
              </a:rPr>
            </a:br>
            <a:r>
              <a:rPr lang="it-IT" altLang="it-IT" sz="2200" dirty="0">
                <a:latin typeface="Garamond" panose="02020404030301010803" pitchFamily="18" charset="0"/>
              </a:rPr>
              <a:t>- Come le donne reagiscono alle regole dell’</a:t>
            </a:r>
            <a:r>
              <a:rPr lang="it-IT" altLang="it-IT" sz="2200" i="1" dirty="0" err="1">
                <a:latin typeface="Garamond" panose="02020404030301010803" pitchFamily="18" charset="0"/>
              </a:rPr>
              <a:t>agnatio</a:t>
            </a:r>
            <a:r>
              <a:rPr lang="it-IT" altLang="it-IT" sz="2200" dirty="0">
                <a:latin typeface="Garamond" panose="02020404030301010803" pitchFamily="18" charset="0"/>
              </a:rPr>
              <a:t>?</a:t>
            </a:r>
            <a:br>
              <a:rPr lang="it-IT" altLang="it-IT" sz="2200" dirty="0">
                <a:latin typeface="Garamond" panose="02020404030301010803" pitchFamily="18" charset="0"/>
              </a:rPr>
            </a:br>
            <a:br>
              <a:rPr lang="it-IT" altLang="it-IT" sz="29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Gian Lorenzo Bernini, </a:t>
            </a:r>
            <a:r>
              <a:rPr lang="it-IT" sz="1800" i="1" dirty="0">
                <a:latin typeface="Garamond" panose="02020404030301010803" pitchFamily="18" charset="0"/>
              </a:rPr>
              <a:t>Enea, con il padre Anchise (che porta l’urna con le ceneri degli antenati, i Lari tutelari), e il figlio Ascanio, in fuga dalla città di Troia in fiamme </a:t>
            </a:r>
            <a:br>
              <a:rPr lang="it-IT" sz="1800" i="1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(c. 1618-19), Roma, Galleria Borghese</a:t>
            </a:r>
            <a:endParaRPr lang="it-IT" altLang="it-IT" sz="1800" dirty="0">
              <a:latin typeface="Garamond" panose="02020404030301010803" pitchFamily="18" charset="0"/>
            </a:endParaRPr>
          </a:p>
        </p:txBody>
      </p:sp>
      <p:pic>
        <p:nvPicPr>
          <p:cNvPr id="27651" name="Picture 3" descr="Immagine che contiene edificio, interni, armadietto, inpiedi&#10;&#10;Descrizione generata automaticamente">
            <a:extLst>
              <a:ext uri="{FF2B5EF4-FFF2-40B4-BE49-F238E27FC236}">
                <a16:creationId xmlns:a16="http://schemas.microsoft.com/office/drawing/2014/main" id="{CCEB1552-59EE-9E48-B1F0-47258599C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1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3476201-5E1C-1A87-30E7-7058D5BA0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latin typeface="Garamond" panose="02020404030301010803" pitchFamily="18" charset="0"/>
              </a:rPr>
              <a:t>1. Violenza patrimoniale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B524DBA5-104F-84A8-CA2D-76FF109B1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r>
              <a:rPr lang="it-IT" sz="2200" dirty="0">
                <a:latin typeface="Garamond" panose="02020404030301010803" pitchFamily="18" charset="0"/>
              </a:rPr>
              <a:t>La costruzione giuridica di una nuova disuguaglianza di genere </a:t>
            </a:r>
          </a:p>
          <a:p>
            <a:r>
              <a:rPr lang="it-IT" sz="2200" dirty="0">
                <a:latin typeface="Garamond" panose="02020404030301010803" pitchFamily="18" charset="0"/>
              </a:rPr>
              <a:t>davanti all’eredità</a:t>
            </a:r>
          </a:p>
        </p:txBody>
      </p:sp>
    </p:spTree>
    <p:extLst>
      <p:ext uri="{BB962C8B-B14F-4D97-AF65-F5344CB8AC3E}">
        <p14:creationId xmlns:p14="http://schemas.microsoft.com/office/powerpoint/2010/main" val="176562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8ACED-2230-944E-A261-A36B7EF6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72" y="649480"/>
            <a:ext cx="3201366" cy="4424983"/>
          </a:xfrm>
        </p:spPr>
        <p:txBody>
          <a:bodyPr anchor="b">
            <a:noAutofit/>
          </a:bodyPr>
          <a:lstStyle/>
          <a:p>
            <a:pPr algn="r"/>
            <a:r>
              <a:rPr lang="it-IT" sz="3200" dirty="0">
                <a:solidFill>
                  <a:srgbClr val="FFFFFF"/>
                </a:solidFill>
                <a:latin typeface="Garamond" panose="02020404030301010803" pitchFamily="18" charset="0"/>
              </a:rPr>
              <a:t>Tra XII e XV secolo:</a:t>
            </a:r>
            <a:br>
              <a:rPr lang="it-IT" sz="32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br>
              <a:rPr lang="it-IT" sz="32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sz="3200" dirty="0">
                <a:solidFill>
                  <a:srgbClr val="FFFFFF"/>
                </a:solidFill>
                <a:latin typeface="Garamond" panose="02020404030301010803" pitchFamily="18" charset="0"/>
              </a:rPr>
              <a:t>Un diritto in costruzione per stabilire una nuova disuguaglianza di genere davanti all’eredità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F38652-9159-A548-A544-79F5872F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913366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it-IT" sz="2400" dirty="0">
                <a:latin typeface="Garamond" panose="02020404030301010803" pitchFamily="18" charset="0"/>
              </a:rPr>
              <a:t>Le regole della trasmissione dei beni tra le generazioni, iscritte negli </a:t>
            </a:r>
            <a:r>
              <a:rPr lang="it-IT" sz="2400" b="1" dirty="0">
                <a:latin typeface="Garamond" panose="02020404030301010803" pitchFamily="18" charset="0"/>
              </a:rPr>
              <a:t>statuti comunali medievali</a:t>
            </a:r>
            <a:r>
              <a:rPr lang="it-IT" sz="2400" dirty="0">
                <a:latin typeface="Garamond" panose="02020404030301010803" pitchFamily="18" charset="0"/>
              </a:rPr>
              <a:t>, tracciano una linea di demarcazione molto chiara tra uomini e donne:</a:t>
            </a:r>
          </a:p>
          <a:p>
            <a:pPr lvl="1"/>
            <a:r>
              <a:rPr lang="it-IT" dirty="0">
                <a:solidFill>
                  <a:srgbClr val="FF0000"/>
                </a:solidFill>
                <a:latin typeface="Garamond" panose="02020404030301010803" pitchFamily="18" charset="0"/>
              </a:rPr>
              <a:t>tra coloro che ereditano (i figli, gli agnati maschi)</a:t>
            </a:r>
          </a:p>
          <a:p>
            <a:pPr lvl="1"/>
            <a:r>
              <a:rPr lang="it-IT" dirty="0">
                <a:latin typeface="Garamond" panose="02020404030301010803" pitchFamily="18" charset="0"/>
              </a:rPr>
              <a:t>e coloro che, attraverso la dote (e soprattutto la regola dell’</a:t>
            </a:r>
            <a:r>
              <a:rPr lang="it-IT" i="1" dirty="0" err="1">
                <a:latin typeface="Garamond" panose="02020404030301010803" pitchFamily="18" charset="0"/>
              </a:rPr>
              <a:t>exclusio</a:t>
            </a:r>
            <a:r>
              <a:rPr lang="it-IT" i="1" dirty="0">
                <a:latin typeface="Garamond" panose="02020404030301010803" pitchFamily="18" charset="0"/>
              </a:rPr>
              <a:t> </a:t>
            </a:r>
            <a:r>
              <a:rPr lang="it-IT" i="1" dirty="0" err="1">
                <a:latin typeface="Garamond" panose="02020404030301010803" pitchFamily="18" charset="0"/>
              </a:rPr>
              <a:t>propter</a:t>
            </a:r>
            <a:r>
              <a:rPr lang="it-IT" i="1" dirty="0">
                <a:latin typeface="Garamond" panose="02020404030301010803" pitchFamily="18" charset="0"/>
              </a:rPr>
              <a:t> </a:t>
            </a:r>
            <a:r>
              <a:rPr lang="it-IT" i="1" dirty="0" err="1">
                <a:latin typeface="Garamond" panose="02020404030301010803" pitchFamily="18" charset="0"/>
              </a:rPr>
              <a:t>dotem</a:t>
            </a:r>
            <a:r>
              <a:rPr lang="it-IT" dirty="0">
                <a:latin typeface="Garamond" panose="02020404030301010803" pitchFamily="18" charset="0"/>
              </a:rPr>
              <a:t>), perdono questo status di erede (le figlie, le </a:t>
            </a:r>
            <a:r>
              <a:rPr lang="it-IT" dirty="0" err="1">
                <a:latin typeface="Garamond" panose="02020404030301010803" pitchFamily="18" charset="0"/>
              </a:rPr>
              <a:t>agnate</a:t>
            </a:r>
            <a:r>
              <a:rPr lang="it-IT" dirty="0">
                <a:latin typeface="Garamond" panose="02020404030301010803" pitchFamily="18" charset="0"/>
              </a:rPr>
              <a:t>)</a:t>
            </a:r>
          </a:p>
          <a:p>
            <a:pPr lvl="1"/>
            <a:endParaRPr lang="it-IT" dirty="0">
              <a:latin typeface="Garamond" panose="02020404030301010803" pitchFamily="18" charset="0"/>
            </a:endParaRPr>
          </a:p>
          <a:p>
            <a:pPr lvl="1"/>
            <a:r>
              <a:rPr lang="it-IT" dirty="0">
                <a:solidFill>
                  <a:srgbClr val="FF0000"/>
                </a:solidFill>
                <a:latin typeface="Garamond" panose="02020404030301010803" pitchFamily="18" charset="0"/>
              </a:rPr>
              <a:t>tra coloro che ricevono, possiedono e trasmettono i beni strategici del patrimonio familiare (case, terre, botteghe ecc.)</a:t>
            </a:r>
          </a:p>
          <a:p>
            <a:pPr lvl="1"/>
            <a:r>
              <a:rPr lang="it-IT" dirty="0">
                <a:latin typeface="Garamond" panose="02020404030301010803" pitchFamily="18" charset="0"/>
              </a:rPr>
              <a:t>e coloro che, </a:t>
            </a:r>
            <a:r>
              <a:rPr lang="it-IT" i="1" dirty="0">
                <a:latin typeface="Garamond" panose="02020404030301010803" pitchFamily="18" charset="0"/>
              </a:rPr>
              <a:t>non</a:t>
            </a:r>
            <a:r>
              <a:rPr lang="it-IT" dirty="0">
                <a:latin typeface="Garamond" panose="02020404030301010803" pitchFamily="18" charset="0"/>
              </a:rPr>
              <a:t> dovendo ereditare, sono generalmente ‘compensati’ con una somma di denaro (la dote) di cui dovrebbero, se possibile, rimanere creditrici.</a:t>
            </a:r>
          </a:p>
        </p:txBody>
      </p:sp>
    </p:spTree>
    <p:extLst>
      <p:ext uri="{BB962C8B-B14F-4D97-AF65-F5344CB8AC3E}">
        <p14:creationId xmlns:p14="http://schemas.microsoft.com/office/powerpoint/2010/main" val="69044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74" name="Rectangle 112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2" name="Freeform: Shape 112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0611773-F899-1547-9E48-0512548A2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altLang="it-IT" sz="3400" dirty="0">
                <a:solidFill>
                  <a:srgbClr val="FFFFFF"/>
                </a:solidFill>
                <a:latin typeface="Garamond" panose="02020404030301010803" pitchFamily="18" charset="0"/>
              </a:rPr>
              <a:t>Che cos’è la dote?</a:t>
            </a:r>
            <a:br>
              <a:rPr lang="it-IT" altLang="it-IT" sz="34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br>
              <a:rPr lang="it-IT" altLang="it-IT" sz="34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altLang="it-IT" sz="3400" dirty="0">
                <a:solidFill>
                  <a:srgbClr val="FFFFFF"/>
                </a:solidFill>
                <a:latin typeface="Garamond" panose="02020404030301010803" pitchFamily="18" charset="0"/>
              </a:rPr>
              <a:t>Una ’eredità’ che ‘disereda’</a:t>
            </a:r>
            <a:br>
              <a:rPr lang="it-IT" altLang="it-IT" sz="34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br>
              <a:rPr lang="it-IT" altLang="it-IT" sz="3400" b="1" dirty="0">
                <a:solidFill>
                  <a:srgbClr val="FFFFFF"/>
                </a:solidFill>
              </a:rPr>
            </a:br>
            <a:endParaRPr lang="it-IT" altLang="it-IT" sz="3400" b="1" dirty="0">
              <a:solidFill>
                <a:srgbClr val="FFFFFF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3AEA59-EA23-6D4E-AD95-CB67CE438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altLang="it-IT" sz="2000" dirty="0"/>
              <a:t>Un diritto delle figlie</a:t>
            </a:r>
          </a:p>
          <a:p>
            <a:pPr>
              <a:buFont typeface="Wingdings" pitchFamily="2" charset="2"/>
              <a:buChar char="v"/>
            </a:pPr>
            <a:r>
              <a:rPr lang="it-IT" altLang="it-IT" sz="2000" dirty="0"/>
              <a:t>Un obbligo per i  padri</a:t>
            </a:r>
          </a:p>
          <a:p>
            <a:pPr>
              <a:buFont typeface="Wingdings" pitchFamily="2" charset="2"/>
              <a:buChar char="v"/>
            </a:pPr>
            <a:r>
              <a:rPr lang="it-IT" altLang="it-IT" sz="2000" dirty="0"/>
              <a:t>La sola quota di eredità paterna (e talvolta anche materna) spettante alle figlie in base alla regola </a:t>
            </a:r>
            <a:r>
              <a:rPr lang="it-IT" altLang="it-IT" sz="2000" dirty="0" err="1"/>
              <a:t>dell</a:t>
            </a:r>
            <a:r>
              <a:rPr lang="it-IT" altLang="it-IT" sz="2000" dirty="0"/>
              <a:t> «esclusione per causa di dote» (</a:t>
            </a:r>
            <a:r>
              <a:rPr lang="it-IT" altLang="it-IT" sz="2000" i="1" dirty="0" err="1"/>
              <a:t>exclusio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propter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dotem</a:t>
            </a:r>
            <a:r>
              <a:rPr lang="it-IT" altLang="it-IT" sz="2000" i="1" dirty="0"/>
              <a:t>)</a:t>
            </a:r>
            <a:endParaRPr lang="it-IT" altLang="it-IT" sz="2000" dirty="0"/>
          </a:p>
          <a:p>
            <a:pPr>
              <a:buFont typeface="Wingdings" pitchFamily="2" charset="2"/>
              <a:buChar char="v"/>
            </a:pPr>
            <a:r>
              <a:rPr lang="it-IT" altLang="it-IT" sz="2000" dirty="0"/>
              <a:t> la dote si sostituisce alla </a:t>
            </a:r>
            <a:r>
              <a:rPr lang="it-IT" altLang="it-IT" sz="2000" i="1" dirty="0"/>
              <a:t>legittima</a:t>
            </a:r>
            <a:r>
              <a:rPr lang="it-IT" altLang="it-IT" sz="2000" dirty="0"/>
              <a:t> ma non è proporzionale all’entità del patrimonio: è un’eredità che disereda</a:t>
            </a:r>
          </a:p>
          <a:p>
            <a:pPr>
              <a:buFont typeface="Wingdings" pitchFamily="2" charset="2"/>
              <a:buChar char="v"/>
            </a:pPr>
            <a:r>
              <a:rPr lang="it-IT" altLang="it-IT" sz="2000" dirty="0"/>
              <a:t>Un bene mobile (generalmente in denaro)</a:t>
            </a:r>
          </a:p>
          <a:p>
            <a:pPr>
              <a:buFont typeface="Wingdings" pitchFamily="2" charset="2"/>
              <a:buChar char="v"/>
            </a:pPr>
            <a:r>
              <a:rPr lang="it-IT" altLang="it-IT" sz="2000" dirty="0"/>
              <a:t>Una proprietà femminile (spesso l’unica) di cui il marito è debitore e amministratore durante il matrimonio</a:t>
            </a:r>
          </a:p>
          <a:p>
            <a:pPr marL="0" indent="0">
              <a:buNone/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55184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>
            <a:extLst>
              <a:ext uri="{FF2B5EF4-FFF2-40B4-BE49-F238E27FC236}">
                <a16:creationId xmlns:a16="http://schemas.microsoft.com/office/drawing/2014/main" id="{B8287ED8-74DA-6842-A29E-9D29E723B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009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235DA2F1-A99C-1245-B9E8-32BB491320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/>
          <a:stretch/>
        </p:blipFill>
        <p:spPr>
          <a:xfrm>
            <a:off x="3119360" y="333650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EAD27AD3-2460-5640-8175-66632FD4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it-IT" sz="28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La dote </a:t>
            </a:r>
            <a:r>
              <a:rPr lang="en-US" altLang="it-IT" sz="2800" b="1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è</a:t>
            </a:r>
            <a:r>
              <a:rPr lang="en-US" altLang="it-IT" sz="28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 mobile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68A595A-5697-314C-AB5B-3827865C6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1666754"/>
            <a:ext cx="2804504" cy="451020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endParaRPr lang="it-IT" sz="1800" dirty="0"/>
          </a:p>
          <a:p>
            <a:pPr>
              <a:buFont typeface="Wingdings" pitchFamily="2" charset="2"/>
              <a:buChar char="v"/>
            </a:pPr>
            <a:r>
              <a:rPr lang="it-IT" sz="2200" dirty="0">
                <a:latin typeface="Garamond" panose="02020404030301010803" pitchFamily="18" charset="0"/>
              </a:rPr>
              <a:t>La dote è generalmente costituita in denaro</a:t>
            </a:r>
          </a:p>
          <a:p>
            <a:pPr>
              <a:buFont typeface="Wingdings" pitchFamily="2" charset="2"/>
              <a:buChar char="v"/>
            </a:pPr>
            <a:r>
              <a:rPr lang="it-IT" sz="2200" dirty="0">
                <a:latin typeface="Garamond" panose="02020404030301010803" pitchFamily="18" charset="0"/>
              </a:rPr>
              <a:t>Un capitale  ad alto rischio (nonostante l’ipoteca tacita sui beni del marito a garanzia della sua restituzione)</a:t>
            </a:r>
          </a:p>
          <a:p>
            <a:pPr>
              <a:buFont typeface="Wingdings" pitchFamily="2" charset="2"/>
              <a:buChar char="v"/>
            </a:pPr>
            <a:r>
              <a:rPr lang="it-IT" sz="2200" dirty="0">
                <a:latin typeface="Garamond" panose="02020404030301010803" pitchFamily="18" charset="0"/>
              </a:rPr>
              <a:t>Un capitale volatile</a:t>
            </a:r>
          </a:p>
          <a:p>
            <a:pPr>
              <a:buFont typeface="Wingdings" pitchFamily="2" charset="2"/>
              <a:buChar char="v"/>
            </a:pPr>
            <a:endParaRPr lang="it-IT" sz="2200" dirty="0">
              <a:latin typeface="Garamond" panose="02020404030301010803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200" dirty="0">
                <a:latin typeface="Garamond" panose="02020404030301010803" pitchFamily="18" charset="0"/>
              </a:rPr>
              <a:t>Conflittualità</a:t>
            </a:r>
          </a:p>
          <a:p>
            <a:pPr>
              <a:buFont typeface="Wingdings" pitchFamily="2" charset="2"/>
              <a:buChar char="v"/>
            </a:pPr>
            <a:r>
              <a:rPr lang="it-IT" sz="2200" dirty="0">
                <a:latin typeface="Garamond" panose="02020404030301010803" pitchFamily="18" charset="0"/>
              </a:rPr>
              <a:t>Una grande richiesta di giustizia dotale: le mogli e le vedove ricorrono ai tribunali</a:t>
            </a: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80662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E6CCD4-7497-A614-B0FD-5B6720E3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A cosa serve la dote?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743D0F-65CF-F93A-C819-3858DB5D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t-IT" i="1" dirty="0">
                <a:latin typeface="Garamond" panose="02020404030301010803" pitchFamily="18" charset="0"/>
              </a:rPr>
              <a:t>Conditio sine qua non</a:t>
            </a:r>
            <a:r>
              <a:rPr lang="it-IT" dirty="0">
                <a:latin typeface="Garamond" panose="02020404030301010803" pitchFamily="18" charset="0"/>
              </a:rPr>
              <a:t> del matrimonio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latin typeface="Garamond" panose="02020404030301010803" pitchFamily="18" charset="0"/>
              </a:rPr>
              <a:t>Legittima il matrimonio (le concubine non hanno una dote)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latin typeface="Garamond" panose="02020404030301010803" pitchFamily="18" charset="0"/>
              </a:rPr>
              <a:t>Il contributo della moglie agli oneri del matrimonio</a:t>
            </a:r>
          </a:p>
          <a:p>
            <a:pPr algn="just">
              <a:buFont typeface="Wingdings" pitchFamily="2" charset="2"/>
              <a:buChar char="v"/>
            </a:pPr>
            <a:r>
              <a:rPr lang="it-IT" dirty="0">
                <a:latin typeface="Garamond" panose="02020404030301010803" pitchFamily="18" charset="0"/>
              </a:rPr>
              <a:t>Un pretesto per escludere le figlie dall’eredità paterna (e spesso anche materna): una manipolazione del diritto romano che serve l’interesse delle famiglie per evitare la dispersione del patrimonio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latin typeface="Garamond" panose="02020404030301010803" pitchFamily="18" charset="0"/>
              </a:rPr>
              <a:t>Un marcatore sociale e simbolico del rango e della reputazione delle famiglie che partecipa alla riproduzione delle gerarchie sociali</a:t>
            </a:r>
          </a:p>
        </p:txBody>
      </p:sp>
    </p:spTree>
    <p:extLst>
      <p:ext uri="{BB962C8B-B14F-4D97-AF65-F5344CB8AC3E}">
        <p14:creationId xmlns:p14="http://schemas.microsoft.com/office/powerpoint/2010/main" val="383119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A49992-B224-A148-96E5-7F66AA32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  <a:t>Perché la dote medievale non può essere considerata una quota di </a:t>
            </a:r>
            <a:b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it-IT" sz="4000" dirty="0">
                <a:solidFill>
                  <a:srgbClr val="FFFFFF"/>
                </a:solidFill>
                <a:latin typeface="Garamond" panose="02020404030301010803" pitchFamily="18" charset="0"/>
              </a:rPr>
              <a:t>eredità delle figlie?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74F378-2182-584A-BE52-476A40529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Garamond" panose="02020404030301010803" pitchFamily="18" charset="0"/>
              </a:rPr>
              <a:t>Nel diritto statutario dei comuni  medievali come nella pratica dotale:</a:t>
            </a:r>
          </a:p>
          <a:p>
            <a:pPr algn="just">
              <a:buFont typeface="Wingdings" pitchFamily="2" charset="2"/>
              <a:buChar char="v"/>
            </a:pPr>
            <a:r>
              <a:rPr lang="it-IT" sz="2400" dirty="0">
                <a:latin typeface="Garamond" panose="02020404030301010803" pitchFamily="18" charset="0"/>
              </a:rPr>
              <a:t>Il valore della dote non è proporzionale all’entità del patrimonio paterno</a:t>
            </a:r>
          </a:p>
          <a:p>
            <a:pPr algn="just">
              <a:buFont typeface="Wingdings" pitchFamily="2" charset="2"/>
              <a:buChar char="v"/>
            </a:pPr>
            <a:r>
              <a:rPr lang="it-IT" sz="2400" dirty="0">
                <a:latin typeface="Garamond" panose="02020404030301010803" pitchFamily="18" charset="0"/>
              </a:rPr>
              <a:t>La dote non è neanche equivalente alla </a:t>
            </a:r>
            <a:r>
              <a:rPr lang="it-IT" sz="2400" i="1" dirty="0">
                <a:latin typeface="Garamond" panose="02020404030301010803" pitchFamily="18" charset="0"/>
              </a:rPr>
              <a:t>legittima</a:t>
            </a:r>
            <a:r>
              <a:rPr lang="it-IT" sz="2400" dirty="0">
                <a:latin typeface="Garamond" panose="02020404030301010803" pitchFamily="18" charset="0"/>
              </a:rPr>
              <a:t> (la quota minima che, in diritto romano, era dovuta agli eredi naturali di entrambi e sessi, in funzione del numero di figli) </a:t>
            </a:r>
          </a:p>
          <a:p>
            <a:pPr algn="just">
              <a:buFont typeface="Wingdings" pitchFamily="2" charset="2"/>
              <a:buChar char="v"/>
            </a:pPr>
            <a:r>
              <a:rPr lang="it-IT" sz="2400" dirty="0">
                <a:latin typeface="Garamond" panose="02020404030301010803" pitchFamily="18" charset="0"/>
              </a:rPr>
              <a:t>Quando si riesce a valutare il rapporto tra dote femminile ed eredità maschile si stima che la dote di una figlia equivale a meno del 10% della quota successoria di un figlio</a:t>
            </a:r>
          </a:p>
        </p:txBody>
      </p:sp>
    </p:spTree>
    <p:extLst>
      <p:ext uri="{BB962C8B-B14F-4D97-AF65-F5344CB8AC3E}">
        <p14:creationId xmlns:p14="http://schemas.microsoft.com/office/powerpoint/2010/main" val="1330653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8016</TotalTime>
  <Words>2966</Words>
  <Application>Microsoft Macintosh PowerPoint</Application>
  <PresentationFormat>Widescreen</PresentationFormat>
  <Paragraphs>170</Paragraphs>
  <Slides>29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 Unicode MS</vt:lpstr>
      <vt:lpstr>Aptos</vt:lpstr>
      <vt:lpstr>Aptos Display</vt:lpstr>
      <vt:lpstr>Arial</vt:lpstr>
      <vt:lpstr>Calibri</vt:lpstr>
      <vt:lpstr>Garamond</vt:lpstr>
      <vt:lpstr>Wingdings</vt:lpstr>
      <vt:lpstr>Tema di Office</vt:lpstr>
      <vt:lpstr>Isabelle Chabot La dote medievale: Un oggetto ‘patriarcale’ </vt:lpstr>
      <vt:lpstr>La dote  </vt:lpstr>
      <vt:lpstr>Di padre in figlio  L’agnatio è un legame di parentela che solo un uomo può creare: è fondamentalmente un concetto di genere  Comprendere l’impalcatura giuridica, culturale, sociale dell’agnatio, della patrilinearità  - Come si costruiscono e come evolvono le gerarchie di genere all’interno della famiglia?  - Come si costruisce giuridicamente l’esclusione delle donne?  - Come le donne reagiscono alle regole dell’agnatio?  Gian Lorenzo Bernini, Enea, con il padre Anchise (che porta l’urna con le ceneri degli antenati, i Lari tutelari), e il figlio Ascanio, in fuga dalla città di Troia in fiamme  (c. 1618-19), Roma, Galleria Borghese</vt:lpstr>
      <vt:lpstr>1. Violenza patrimoniale</vt:lpstr>
      <vt:lpstr>Tra XII e XV secolo:  Un diritto in costruzione per stabilire una nuova disuguaglianza di genere davanti all’eredità</vt:lpstr>
      <vt:lpstr>Che cos’è la dote?  Una ’eredità’ che ‘disereda’  </vt:lpstr>
      <vt:lpstr>La dote è mobile</vt:lpstr>
      <vt:lpstr>A cosa serve la dote?</vt:lpstr>
      <vt:lpstr>Perché la dote medievale non può essere considerata una quota di  eredità delle figlie?</vt:lpstr>
      <vt:lpstr>«Agostino Chane a chui Dio perdoni»:  l’eredità di un grande usuraio fiorentino (1397)</vt:lpstr>
      <vt:lpstr> Dote della moglie, doti delle figlie: Il segno di una riuscita sociale </vt:lpstr>
      <vt:lpstr>Dote versus legittima: la prova della ‘diseredità’</vt:lpstr>
      <vt:lpstr>Lavorare per farsi la dote</vt:lpstr>
      <vt:lpstr>Lavorare per rifarsi una dote</vt:lpstr>
      <vt:lpstr>La carità dotale</vt:lpstr>
      <vt:lpstr>San Nicola da Bari dota tre fanciulle povere</vt:lpstr>
      <vt:lpstr>2. Violenza economica</vt:lpstr>
      <vt:lpstr>L’impossibile salario</vt:lpstr>
      <vt:lpstr>  Rapporti di dominazione economica all’interno della coppia </vt:lpstr>
      <vt:lpstr>Nella pratica…</vt:lpstr>
      <vt:lpstr>“Dì di sì!”</vt:lpstr>
      <vt:lpstr>  Il «lucro» dotale del vedovo</vt:lpstr>
      <vt:lpstr> Limitare e controllare:    La capacità di agire sui beni   La libertà di testare</vt:lpstr>
      <vt:lpstr>1. Il controllo maritale sui beni dotali (e non) della moglie negli statuti comunali:  XIII-XIV secc.</vt:lpstr>
      <vt:lpstr>2. Il controllo maritale sui beni dotali (e non) della moglie negli statuti comunali:  XV-XVII secc.</vt:lpstr>
      <vt:lpstr>Un lungo Medioevo</vt:lpstr>
      <vt:lpstr>Le conquiste del Novecento: 1919 1963</vt:lpstr>
      <vt:lpstr>1975:  «È nulla ogni convenzione che tenda alla costituzione di beni in dote»</vt:lpstr>
      <vt:lpstr>Il capitale ha un genere :  come la famiglia riproduce le disuguaglianze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Chabot Isabelle</dc:creator>
  <cp:lastModifiedBy>Isabelle Chabot</cp:lastModifiedBy>
  <cp:revision>24</cp:revision>
  <dcterms:created xsi:type="dcterms:W3CDTF">2024-03-06T09:52:43Z</dcterms:created>
  <dcterms:modified xsi:type="dcterms:W3CDTF">2025-03-17T14:18:20Z</dcterms:modified>
</cp:coreProperties>
</file>