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14" r:id="rId2"/>
    <p:sldId id="440" r:id="rId3"/>
    <p:sldId id="439" r:id="rId4"/>
    <p:sldId id="441" r:id="rId5"/>
    <p:sldId id="442" r:id="rId6"/>
    <p:sldId id="443" r:id="rId7"/>
    <p:sldId id="476" r:id="rId8"/>
    <p:sldId id="382" r:id="rId9"/>
    <p:sldId id="398" r:id="rId10"/>
    <p:sldId id="461" r:id="rId11"/>
    <p:sldId id="415" r:id="rId12"/>
    <p:sldId id="399" r:id="rId13"/>
    <p:sldId id="412" r:id="rId14"/>
    <p:sldId id="413" r:id="rId15"/>
    <p:sldId id="401" r:id="rId16"/>
    <p:sldId id="416" r:id="rId17"/>
    <p:sldId id="403" r:id="rId18"/>
    <p:sldId id="404" r:id="rId19"/>
    <p:sldId id="463" r:id="rId20"/>
    <p:sldId id="405" r:id="rId21"/>
    <p:sldId id="462" r:id="rId22"/>
    <p:sldId id="409" r:id="rId2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CC0099"/>
    <a:srgbClr val="663300"/>
    <a:srgbClr val="FF0000"/>
    <a:srgbClr val="FF9900"/>
    <a:srgbClr val="B3071B"/>
    <a:srgbClr val="0066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1838" autoAdjust="0"/>
    <p:restoredTop sz="94245" autoAdjust="0"/>
  </p:normalViewPr>
  <p:slideViewPr>
    <p:cSldViewPr>
      <p:cViewPr varScale="1">
        <p:scale>
          <a:sx n="84" d="100"/>
          <a:sy n="84" d="100"/>
        </p:scale>
        <p:origin x="96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BD3AC85-C62C-9947-BD04-BC02280CDA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609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3AC85-C62C-9947-BD04-BC02280CDAFA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831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3517D0C-BA8D-2F48-ACD0-AAE5D124F741}" type="slidenum">
              <a:rPr lang="it-IT" sz="1200" b="0">
                <a:solidFill>
                  <a:prstClr val="black"/>
                </a:solidFill>
              </a:rPr>
              <a:pPr eaLnBrk="1" hangingPunct="1"/>
              <a:t>18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560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3517D0C-BA8D-2F48-ACD0-AAE5D124F741}" type="slidenum">
              <a:rPr lang="it-IT" sz="1200" b="0">
                <a:solidFill>
                  <a:prstClr val="black"/>
                </a:solidFill>
              </a:rPr>
              <a:pPr eaLnBrk="1" hangingPunct="1"/>
              <a:t>19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3272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5F4A47-D512-AF48-828D-B5BC048B2C22}" type="slidenum">
              <a:rPr lang="it-IT" sz="1200" b="0">
                <a:solidFill>
                  <a:prstClr val="black"/>
                </a:solidFill>
              </a:rPr>
              <a:pPr eaLnBrk="1" hangingPunct="1"/>
              <a:t>20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415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5F4A47-D512-AF48-828D-B5BC048B2C22}" type="slidenum">
              <a:rPr lang="it-IT" sz="1200" b="0">
                <a:solidFill>
                  <a:prstClr val="black"/>
                </a:solidFill>
              </a:rPr>
              <a:pPr eaLnBrk="1" hangingPunct="1"/>
              <a:t>21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99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4FFB05-4DF9-5F48-94BD-0A67A2EC60B9}" type="slidenum">
              <a:rPr lang="it-IT" sz="1200" b="0">
                <a:solidFill>
                  <a:prstClr val="black"/>
                </a:solidFill>
              </a:rPr>
              <a:pPr eaLnBrk="1" hangingPunct="1"/>
              <a:t>22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1729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1E6800F-6AA5-1043-AF3A-C523736ACF5D}" type="slidenum">
              <a:rPr lang="it-IT" sz="1200" b="0"/>
              <a:pPr eaLnBrk="1" hangingPunct="1"/>
              <a:t>8</a:t>
            </a:fld>
            <a:endParaRPr lang="it-IT" sz="1200" b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8091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3AC85-C62C-9947-BD04-BC02280CDAFA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36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3AC85-C62C-9947-BD04-BC02280CDAFA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213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3AC85-C62C-9947-BD04-BC02280CDAFA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9260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6037594-B835-E444-9ECC-56B7656B6A34}" type="slidenum">
              <a:rPr lang="it-IT" sz="1200" b="0"/>
              <a:pPr eaLnBrk="1" hangingPunct="1"/>
              <a:t>14</a:t>
            </a:fld>
            <a:endParaRPr lang="it-IT" sz="1200" b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6951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7C72FFC-8A95-6B4A-8993-07AD3F23B993}" type="slidenum">
              <a:rPr lang="it-IT" sz="1200" b="0">
                <a:solidFill>
                  <a:prstClr val="black"/>
                </a:solidFill>
              </a:rPr>
              <a:pPr eaLnBrk="1" hangingPunct="1"/>
              <a:t>15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9830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CD2FAF6-81AE-594A-B881-DEE2F49D6187}" type="slidenum">
              <a:rPr lang="it-IT" sz="1200" b="0"/>
              <a:pPr eaLnBrk="1" hangingPunct="1"/>
              <a:t>16</a:t>
            </a:fld>
            <a:endParaRPr lang="it-IT" sz="1200" b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0029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3517D0C-BA8D-2F48-ACD0-AAE5D124F741}" type="slidenum">
              <a:rPr lang="it-IT" sz="1200" b="0">
                <a:solidFill>
                  <a:prstClr val="black"/>
                </a:solidFill>
              </a:rPr>
              <a:pPr eaLnBrk="1" hangingPunct="1"/>
              <a:t>17</a:t>
            </a:fld>
            <a:endParaRPr lang="it-IT" sz="1200" b="0">
              <a:solidFill>
                <a:prstClr val="black"/>
              </a:solidFill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990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35112-7376-7647-B10E-91F3F2AF5F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65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34553-B6F2-B44C-899F-5C510BFC5C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726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B76CF-F1D2-4741-95CB-B31BD21CA4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01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D95EE-F50A-7144-911F-66A67A8798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018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BFB67-DFD1-9241-9A37-E77FC0AC70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30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5314-434D-2B43-BECB-36A38A5F56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819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15859-2BD1-1B4D-828D-AEE476331C7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19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B6F44-AB91-6B4F-BF60-BF1ADD5800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77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81FCC-77B8-334D-A1F6-FA699EB156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66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9014-CE1C-EA4F-A604-01FE97BE03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7DC8D-9350-C34F-AEF0-78AA8C1686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55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cs typeface="+mn-cs"/>
              </a:defRPr>
            </a:lvl1pPr>
          </a:lstStyle>
          <a:p>
            <a:pPr>
              <a:defRPr/>
            </a:pPr>
            <a:fld id="{40DABCD4-C4DC-AB40-86B8-B259A31BD6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it-IT" sz="6600">
              <a:solidFill>
                <a:schemeClr val="bg1"/>
              </a:solidFill>
            </a:endParaRPr>
          </a:p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899592" y="2780928"/>
            <a:ext cx="6408712" cy="2646878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1920</a:t>
            </a:r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84150" y="1535113"/>
            <a:ext cx="5828010" cy="639762"/>
          </a:xfrm>
        </p:spPr>
        <p:txBody>
          <a:bodyPr/>
          <a:lstStyle/>
          <a:p>
            <a:r>
              <a:rPr lang="it-IT" sz="5400" dirty="0">
                <a:effectLst>
                  <a:reflection blurRad="6350" stA="55000" endA="300" endPos="45500" dir="5400000" sy="-100000" algn="bl" rotWithShape="0"/>
                </a:effectLst>
              </a:rPr>
              <a:t>Studenti italiani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84150" y="3140967"/>
            <a:ext cx="8959850" cy="1008113"/>
          </a:xfrm>
        </p:spPr>
        <p:txBody>
          <a:bodyPr/>
          <a:lstStyle/>
          <a:p>
            <a:pPr marL="0" indent="0">
              <a:buNone/>
            </a:pPr>
            <a:endParaRPr lang="it-IT" sz="2300" b="1" dirty="0">
              <a:solidFill>
                <a:srgbClr val="B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grpSp>
        <p:nvGrpSpPr>
          <p:cNvPr id="13" name="Gruppo 12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4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5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Immagine 15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CasellaDiTesto 1"/>
          <p:cNvSpPr txBox="1"/>
          <p:nvPr/>
        </p:nvSpPr>
        <p:spPr>
          <a:xfrm>
            <a:off x="457200" y="2299531"/>
            <a:ext cx="806489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800" dirty="0">
              <a:solidFill>
                <a:srgbClr val="C00000"/>
              </a:solidFill>
            </a:endParaRPr>
          </a:p>
          <a:p>
            <a:r>
              <a:rPr lang="it-IT" sz="4800" dirty="0">
                <a:solidFill>
                  <a:srgbClr val="C00000"/>
                </a:solidFill>
              </a:rPr>
              <a:t>primo anno </a:t>
            </a:r>
            <a:r>
              <a:rPr lang="it-IT" sz="2800" dirty="0"/>
              <a:t>di corso presso l’Università degli Studi di Padova</a:t>
            </a:r>
          </a:p>
          <a:p>
            <a:endParaRPr lang="it-IT" sz="4800" dirty="0">
              <a:solidFill>
                <a:srgbClr val="C00000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57200" y="4610100"/>
            <a:ext cx="728315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>
                <a:solidFill>
                  <a:srgbClr val="C00000"/>
                </a:solidFill>
              </a:rPr>
              <a:t>secondo anno</a:t>
            </a:r>
            <a:r>
              <a:rPr lang="it-IT" sz="4800" dirty="0"/>
              <a:t> </a:t>
            </a:r>
            <a:r>
              <a:rPr lang="it-IT" sz="2800" dirty="0"/>
              <a:t>di corso presso </a:t>
            </a:r>
            <a:r>
              <a:rPr lang="it-IT" sz="2800" dirty="0" err="1"/>
              <a:t>Universitè</a:t>
            </a:r>
            <a:r>
              <a:rPr lang="it-IT" sz="2800" dirty="0"/>
              <a:t> Grenoble Alpes.</a:t>
            </a:r>
          </a:p>
          <a:p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1763899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84150" y="1535113"/>
            <a:ext cx="5828010" cy="639762"/>
          </a:xfrm>
        </p:spPr>
        <p:txBody>
          <a:bodyPr/>
          <a:lstStyle/>
          <a:p>
            <a:r>
              <a:rPr lang="it-IT" sz="5400" dirty="0">
                <a:effectLst>
                  <a:reflection blurRad="6350" stA="55000" endA="300" endPos="45500" dir="5400000" sy="-100000" algn="bl" rotWithShape="0"/>
                </a:effectLst>
              </a:rPr>
              <a:t>Studenti francesi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84150" y="3140967"/>
            <a:ext cx="8959850" cy="1008113"/>
          </a:xfrm>
        </p:spPr>
        <p:txBody>
          <a:bodyPr/>
          <a:lstStyle/>
          <a:p>
            <a:pPr marL="0" indent="0">
              <a:buNone/>
            </a:pPr>
            <a:endParaRPr lang="it-IT" sz="2300" b="1" dirty="0">
              <a:solidFill>
                <a:srgbClr val="B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grpSp>
        <p:nvGrpSpPr>
          <p:cNvPr id="13" name="Gruppo 12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4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5" name="Picture 3" descr="SigilloLogoLAST_WhiteOK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Immagine 15" descr="C:\Users\canesso.MALDURA\Desktop\logo-uga-vo-cmjn.jpg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CasellaDiTesto 1"/>
          <p:cNvSpPr txBox="1"/>
          <p:nvPr/>
        </p:nvSpPr>
        <p:spPr>
          <a:xfrm>
            <a:off x="395536" y="2174875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800" dirty="0">
              <a:solidFill>
                <a:srgbClr val="C00000"/>
              </a:solidFill>
            </a:endParaRPr>
          </a:p>
          <a:p>
            <a:r>
              <a:rPr lang="it-IT" sz="4800" dirty="0">
                <a:solidFill>
                  <a:srgbClr val="C00000"/>
                </a:solidFill>
              </a:rPr>
              <a:t>primo semestre </a:t>
            </a:r>
            <a:r>
              <a:rPr lang="it-IT" sz="2800" dirty="0"/>
              <a:t>Grenoble </a:t>
            </a:r>
          </a:p>
          <a:p>
            <a:r>
              <a:rPr lang="it-IT" sz="4800" dirty="0"/>
              <a:t>secondo semestre</a:t>
            </a:r>
            <a:r>
              <a:rPr lang="it-IT" sz="2800" dirty="0"/>
              <a:t> </a:t>
            </a:r>
            <a:r>
              <a:rPr lang="it-IT" sz="2800" dirty="0">
                <a:solidFill>
                  <a:srgbClr val="C00000"/>
                </a:solidFill>
              </a:rPr>
              <a:t>Padova</a:t>
            </a:r>
          </a:p>
          <a:p>
            <a:r>
              <a:rPr lang="it-IT" sz="4800" dirty="0">
                <a:solidFill>
                  <a:srgbClr val="C00000"/>
                </a:solidFill>
              </a:rPr>
              <a:t>terzo semestre</a:t>
            </a:r>
            <a:r>
              <a:rPr lang="it-IT" sz="2800" dirty="0"/>
              <a:t> Grenoble</a:t>
            </a:r>
          </a:p>
          <a:p>
            <a:r>
              <a:rPr lang="it-IT" sz="4800" dirty="0"/>
              <a:t>quarto semestre</a:t>
            </a:r>
            <a:r>
              <a:rPr lang="it-IT" sz="2800" dirty="0"/>
              <a:t> </a:t>
            </a:r>
            <a:r>
              <a:rPr lang="it-IT" sz="2800" dirty="0">
                <a:solidFill>
                  <a:srgbClr val="C00000"/>
                </a:solidFill>
              </a:rPr>
              <a:t>Padova</a:t>
            </a:r>
          </a:p>
          <a:p>
            <a:endParaRPr lang="it-IT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47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8" y="1010024"/>
            <a:ext cx="8229600" cy="667592"/>
          </a:xfrm>
        </p:spPr>
        <p:txBody>
          <a:bodyPr/>
          <a:lstStyle/>
          <a:p>
            <a:pPr marL="0" indent="0">
              <a:buClr>
                <a:srgbClr val="C00000"/>
              </a:buClr>
              <a:buNone/>
            </a:pPr>
            <a:endParaRPr lang="it-IT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Borsa di studio</a:t>
            </a:r>
          </a:p>
          <a:p>
            <a:pPr marL="0" indent="0">
              <a:buClr>
                <a:srgbClr val="C00000"/>
              </a:buClr>
              <a:buNone/>
            </a:pP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0" name="Picture 3" descr="SigilloLogoLAST_WhiteOK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magine 10" descr="C:\Users\canesso.MALDURA\Desktop\logo-uga-vo-cmjn.jpg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" name="CasellaDiTesto 3"/>
          <p:cNvSpPr txBox="1"/>
          <p:nvPr/>
        </p:nvSpPr>
        <p:spPr>
          <a:xfrm>
            <a:off x="611560" y="2724459"/>
            <a:ext cx="53486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r>
              <a:rPr lang="it-IT" sz="3200" dirty="0"/>
              <a:t>per l’intero periodo di permanenza in Francia, </a:t>
            </a:r>
          </a:p>
          <a:p>
            <a:pPr marL="0" indent="0">
              <a:buClr>
                <a:srgbClr val="C00000"/>
              </a:buClr>
              <a:buNone/>
            </a:pPr>
            <a:endParaRPr lang="it-IT" sz="3200" dirty="0"/>
          </a:p>
          <a:p>
            <a:pPr marL="0" indent="0">
              <a:buClr>
                <a:srgbClr val="C00000"/>
              </a:buClr>
              <a:buNone/>
            </a:pPr>
            <a:r>
              <a:rPr lang="it-IT" sz="3200" dirty="0"/>
              <a:t>con un rimborso viaggio di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758815" y="1727361"/>
            <a:ext cx="28111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it-IT" sz="8800" dirty="0">
                <a:effectLst>
                  <a:reflection blurRad="6350" stA="55000" endA="300" endPos="45500" dir="5400000" sy="-100000" algn="bl" rotWithShape="0"/>
                </a:effectLst>
              </a:rPr>
              <a:t>700</a:t>
            </a:r>
            <a:r>
              <a:rPr lang="it-IT" sz="7200" dirty="0"/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it-IT" sz="3200" dirty="0"/>
              <a:t>euro mensili</a:t>
            </a:r>
            <a:r>
              <a:rPr lang="it-IT" dirty="0"/>
              <a:t> </a:t>
            </a:r>
          </a:p>
          <a:p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5789647" y="4509120"/>
            <a:ext cx="229503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it-IT" sz="8800" dirty="0">
                <a:effectLst>
                  <a:reflection blurRad="6350" stA="55000" endA="300" endPos="45500" dir="5400000" sy="-100000" algn="bl" rotWithShape="0"/>
                </a:effectLst>
              </a:rPr>
              <a:t>400</a:t>
            </a:r>
            <a:r>
              <a:rPr lang="it-IT" sz="8800" dirty="0"/>
              <a:t> </a:t>
            </a:r>
          </a:p>
          <a:p>
            <a:pPr marL="0" indent="0" algn="ctr">
              <a:buClr>
                <a:srgbClr val="C00000"/>
              </a:buClr>
              <a:buNone/>
            </a:pPr>
            <a:r>
              <a:rPr lang="it-IT" dirty="0"/>
              <a:t>Euro (forfettario)</a:t>
            </a:r>
          </a:p>
        </p:txBody>
      </p:sp>
    </p:spTree>
    <p:extLst>
      <p:ext uri="{BB962C8B-B14F-4D97-AF65-F5344CB8AC3E}">
        <p14:creationId xmlns:p14="http://schemas.microsoft.com/office/powerpoint/2010/main" val="1925914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65265"/>
            <a:ext cx="8686799" cy="667592"/>
          </a:xfrm>
        </p:spPr>
        <p:txBody>
          <a:bodyPr/>
          <a:lstStyle/>
          <a:p>
            <a:pPr marL="0" indent="0">
              <a:buClr>
                <a:srgbClr val="C00000"/>
              </a:buClr>
              <a:buNone/>
            </a:pPr>
            <a:r>
              <a:rPr lang="it-IT" sz="4800" b="1" dirty="0">
                <a:solidFill>
                  <a:srgbClr val="C00000"/>
                </a:solidFill>
              </a:rPr>
              <a:t>Obblighi formativi</a:t>
            </a:r>
          </a:p>
          <a:p>
            <a:pPr marL="0" indent="0">
              <a:buClr>
                <a:srgbClr val="C00000"/>
              </a:buClr>
              <a:buNone/>
            </a:pP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0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Immagine 10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" name="CasellaDiTesto 3"/>
          <p:cNvSpPr txBox="1"/>
          <p:nvPr/>
        </p:nvSpPr>
        <p:spPr>
          <a:xfrm>
            <a:off x="184150" y="2184698"/>
            <a:ext cx="77722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r>
              <a:rPr lang="it-IT" sz="3200" dirty="0"/>
              <a:t>da conseguire nel primo anno di corso.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148064" y="1343820"/>
            <a:ext cx="588521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it-IT" sz="1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54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it-IT" sz="3200" dirty="0" err="1"/>
              <a:t>cfu</a:t>
            </a:r>
            <a:r>
              <a:rPr lang="it-IT" dirty="0"/>
              <a:t> </a:t>
            </a:r>
            <a:r>
              <a:rPr lang="it-IT" sz="3200" dirty="0"/>
              <a:t>(come minimo!)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3952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2530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2533" name="CasellaDiTesto 3"/>
          <p:cNvSpPr txBox="1">
            <a:spLocks noChangeArrowheads="1"/>
          </p:cNvSpPr>
          <p:nvPr/>
        </p:nvSpPr>
        <p:spPr bwMode="auto">
          <a:xfrm>
            <a:off x="250825" y="1268413"/>
            <a:ext cx="488315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3200" dirty="0"/>
              <a:t>Requisiti di ammissione</a:t>
            </a:r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0826" y="1844824"/>
            <a:ext cx="761034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800" dirty="0">
                <a:solidFill>
                  <a:srgbClr val="000000"/>
                </a:solidFill>
              </a:rPr>
              <a:t>Laurea triennale </a:t>
            </a:r>
            <a:r>
              <a:rPr lang="it-IT" sz="2800" dirty="0"/>
              <a:t>in </a:t>
            </a:r>
          </a:p>
          <a:p>
            <a:pPr>
              <a:defRPr/>
            </a:pPr>
            <a:r>
              <a:rPr lang="it-IT" sz="2800" dirty="0">
                <a:solidFill>
                  <a:srgbClr val="B00000"/>
                </a:solidFill>
              </a:rPr>
              <a:t>Lettere antiche</a:t>
            </a:r>
          </a:p>
          <a:p>
            <a:pPr>
              <a:defRPr/>
            </a:pPr>
            <a:r>
              <a:rPr lang="it-IT" sz="2800" dirty="0"/>
              <a:t>o Lettere moderne; </a:t>
            </a:r>
          </a:p>
          <a:p>
            <a:pPr>
              <a:defRPr/>
            </a:pPr>
            <a:r>
              <a:rPr lang="it-IT" sz="2800" dirty="0"/>
              <a:t>o </a:t>
            </a:r>
            <a:r>
              <a:rPr lang="it-IT" sz="2800" dirty="0">
                <a:solidFill>
                  <a:srgbClr val="C00000"/>
                </a:solidFill>
              </a:rPr>
              <a:t>Lingue</a:t>
            </a:r>
            <a:r>
              <a:rPr lang="it-IT" sz="2800" dirty="0"/>
              <a:t> o Mediazione </a:t>
            </a:r>
          </a:p>
          <a:p>
            <a:pPr>
              <a:defRPr/>
            </a:pPr>
            <a:endParaRPr lang="it-IT" sz="2800" dirty="0"/>
          </a:p>
          <a:p>
            <a:pPr>
              <a:defRPr/>
            </a:pPr>
            <a:r>
              <a:rPr lang="it-IT" sz="2800" dirty="0">
                <a:solidFill>
                  <a:srgbClr val="B00000"/>
                </a:solidFill>
              </a:rPr>
              <a:t>Competenza linguistica italiano e francese </a:t>
            </a:r>
          </a:p>
          <a:p>
            <a:pPr>
              <a:defRPr/>
            </a:pPr>
            <a:r>
              <a:rPr lang="it-IT" sz="2800" dirty="0">
                <a:solidFill>
                  <a:srgbClr val="B00000"/>
                </a:solidFill>
              </a:rPr>
              <a:t>di almeno livello B1</a:t>
            </a:r>
            <a:endParaRPr lang="it-IT" sz="2800" dirty="0"/>
          </a:p>
          <a:p>
            <a:pPr>
              <a:defRPr/>
            </a:pPr>
            <a:endParaRPr lang="it-IT" sz="2800" dirty="0"/>
          </a:p>
          <a:p>
            <a:pPr>
              <a:defRPr/>
            </a:pPr>
            <a:endParaRPr lang="it-IT" sz="2800" dirty="0"/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39842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>
              <a:solidFill>
                <a:srgbClr val="000000"/>
              </a:solidFill>
            </a:endParaRPr>
          </a:p>
          <a:p>
            <a:endParaRPr lang="en-US" b="0">
              <a:solidFill>
                <a:srgbClr val="000000"/>
              </a:solidFill>
            </a:endParaRPr>
          </a:p>
          <a:p>
            <a:endParaRPr lang="en-US" b="0">
              <a:solidFill>
                <a:srgbClr val="000000"/>
              </a:solidFill>
            </a:endParaRPr>
          </a:p>
          <a:p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24581" name="CasellaDiTesto 3"/>
          <p:cNvSpPr txBox="1">
            <a:spLocks noChangeArrowheads="1"/>
          </p:cNvSpPr>
          <p:nvPr/>
        </p:nvSpPr>
        <p:spPr bwMode="auto">
          <a:xfrm>
            <a:off x="388067" y="1885005"/>
            <a:ext cx="8748464" cy="2033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3620"/>
              </a:lnSpc>
            </a:pPr>
            <a:r>
              <a:rPr lang="it-IT" sz="3200" dirty="0">
                <a:solidFill>
                  <a:srgbClr val="000000"/>
                </a:solidFill>
              </a:rPr>
              <a:t>Oppure </a:t>
            </a:r>
            <a:r>
              <a:rPr lang="it-IT" sz="88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54</a:t>
            </a:r>
            <a:r>
              <a:rPr lang="it-IT" sz="4000" dirty="0">
                <a:solidFill>
                  <a:srgbClr val="000000"/>
                </a:solidFill>
              </a:rPr>
              <a:t>cfu</a:t>
            </a:r>
            <a:r>
              <a:rPr lang="it-IT" sz="3200" dirty="0">
                <a:solidFill>
                  <a:srgbClr val="000000"/>
                </a:solidFill>
              </a:rPr>
              <a:t> conseguiti nei settori di</a:t>
            </a:r>
          </a:p>
          <a:p>
            <a:pPr eaLnBrk="1" hangingPunct="1">
              <a:lnSpc>
                <a:spcPts val="5040"/>
              </a:lnSpc>
            </a:pPr>
            <a:endParaRPr lang="it-IT" sz="3200" dirty="0">
              <a:solidFill>
                <a:srgbClr val="000000"/>
              </a:solidFill>
            </a:endParaRPr>
          </a:p>
          <a:p>
            <a:pPr eaLnBrk="1" hangingPunct="1"/>
            <a:endParaRPr lang="it-IT" sz="1800" dirty="0">
              <a:solidFill>
                <a:srgbClr val="000000"/>
              </a:solidFill>
            </a:endParaRPr>
          </a:p>
          <a:p>
            <a:pPr eaLnBrk="1" hangingPunct="1"/>
            <a:endParaRPr lang="it-IT" sz="1800" dirty="0">
              <a:solidFill>
                <a:srgbClr val="000000"/>
              </a:solidFill>
            </a:endParaRPr>
          </a:p>
          <a:p>
            <a:pPr eaLnBrk="1" hangingPunct="1"/>
            <a:endParaRPr lang="it-IT" sz="1800" dirty="0">
              <a:solidFill>
                <a:srgbClr val="00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9388" y="2492896"/>
            <a:ext cx="88922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L-FIL-LET/04</a:t>
            </a:r>
            <a:r>
              <a:rPr lang="it-IT" sz="2400" dirty="0">
                <a:solidFill>
                  <a:srgbClr val="000000"/>
                </a:solidFill>
              </a:rPr>
              <a:t>	Lingua e letteratura latina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L-FIL-LET/08</a:t>
            </a:r>
            <a:r>
              <a:rPr lang="it-IT" sz="2400" dirty="0">
                <a:solidFill>
                  <a:srgbClr val="000000"/>
                </a:solidFill>
              </a:rPr>
              <a:t> 	Letteratura latina medievale e umanistica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L-FIL-LET/09</a:t>
            </a:r>
            <a:r>
              <a:rPr lang="it-IT" sz="2400" dirty="0">
                <a:solidFill>
                  <a:srgbClr val="000000"/>
                </a:solidFill>
              </a:rPr>
              <a:t>	Filologia e linguistica romanza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L-FIL-LET/10</a:t>
            </a:r>
            <a:r>
              <a:rPr lang="it-IT" sz="2400" dirty="0">
                <a:solidFill>
                  <a:srgbClr val="000000"/>
                </a:solidFill>
              </a:rPr>
              <a:t>	Letteratura italiana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L-FIL-LET/11</a:t>
            </a:r>
            <a:r>
              <a:rPr lang="it-IT" sz="2400" dirty="0">
                <a:solidFill>
                  <a:srgbClr val="000000"/>
                </a:solidFill>
              </a:rPr>
              <a:t>		Letteratura italiana contemporanea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L-FIL-LET/12</a:t>
            </a:r>
            <a:r>
              <a:rPr lang="it-IT" sz="2400" dirty="0">
                <a:solidFill>
                  <a:srgbClr val="000000"/>
                </a:solidFill>
              </a:rPr>
              <a:t>	Linguistica italiana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L-FIL-LET/13</a:t>
            </a:r>
            <a:r>
              <a:rPr lang="it-IT" sz="2400" dirty="0">
                <a:solidFill>
                  <a:srgbClr val="000000"/>
                </a:solidFill>
              </a:rPr>
              <a:t>	Filologia della letteratura italiana</a:t>
            </a:r>
          </a:p>
          <a:p>
            <a:pPr>
              <a:buClr>
                <a:schemeClr val="tx1"/>
              </a:buClr>
            </a:pPr>
            <a:r>
              <a:rPr lang="it-IT" sz="2400" dirty="0">
                <a:solidFill>
                  <a:srgbClr val="B00000"/>
                </a:solidFill>
              </a:rPr>
              <a:t>L-FIL-LET/14</a:t>
            </a:r>
            <a:r>
              <a:rPr lang="it-IT" sz="2400" dirty="0">
                <a:solidFill>
                  <a:srgbClr val="000000"/>
                </a:solidFill>
              </a:rPr>
              <a:t>	Critica letteraria e letterature comparate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it-IT" dirty="0">
              <a:solidFill>
                <a:srgbClr val="000000"/>
              </a:solidFill>
            </a:endParaRPr>
          </a:p>
          <a:p>
            <a:r>
              <a:rPr lang="it-IT" sz="2800" dirty="0">
                <a:solidFill>
                  <a:srgbClr val="000000"/>
                </a:solidFill>
              </a:rPr>
              <a:t>di cui almeno 15 </a:t>
            </a:r>
            <a:r>
              <a:rPr lang="it-IT" sz="2800" dirty="0" err="1">
                <a:solidFill>
                  <a:srgbClr val="000000"/>
                </a:solidFill>
              </a:rPr>
              <a:t>cfu</a:t>
            </a:r>
            <a:r>
              <a:rPr lang="it-IT" sz="2800" dirty="0">
                <a:solidFill>
                  <a:srgbClr val="000000"/>
                </a:solidFill>
              </a:rPr>
              <a:t> nei settori </a:t>
            </a:r>
            <a:r>
              <a:rPr lang="it-IT" sz="2800" dirty="0">
                <a:solidFill>
                  <a:srgbClr val="B00000"/>
                </a:solidFill>
              </a:rPr>
              <a:t>L-FIL-LET/10-12</a:t>
            </a:r>
            <a:r>
              <a:rPr lang="it-IT" sz="2800" dirty="0">
                <a:solidFill>
                  <a:srgbClr val="000000"/>
                </a:solidFill>
              </a:rPr>
              <a:t> </a:t>
            </a:r>
            <a:endParaRPr lang="it-IT" dirty="0">
              <a:solidFill>
                <a:srgbClr val="000000"/>
              </a:solidFill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0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1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Immagine 11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8174926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662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6156325" y="692150"/>
            <a:ext cx="2282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6629" name="CasellaDiTesto 3"/>
          <p:cNvSpPr txBox="1">
            <a:spLocks noChangeArrowheads="1"/>
          </p:cNvSpPr>
          <p:nvPr/>
        </p:nvSpPr>
        <p:spPr bwMode="auto">
          <a:xfrm>
            <a:off x="395288" y="2017713"/>
            <a:ext cx="5905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4800"/>
              <a:t>Percorso formativo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724128" y="1196752"/>
            <a:ext cx="1825051" cy="36317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19</a:t>
            </a:r>
          </a:p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</a:p>
        </p:txBody>
      </p:sp>
      <p:sp>
        <p:nvSpPr>
          <p:cNvPr id="26631" name="CasellaDiTesto 2"/>
          <p:cNvSpPr txBox="1">
            <a:spLocks noChangeArrowheads="1"/>
          </p:cNvSpPr>
          <p:nvPr/>
        </p:nvSpPr>
        <p:spPr bwMode="auto">
          <a:xfrm>
            <a:off x="1697368" y="2708275"/>
            <a:ext cx="432402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4800" dirty="0">
                <a:solidFill>
                  <a:srgbClr val="B3071B"/>
                </a:solidFill>
              </a:rPr>
              <a:t>Insegnamenti</a:t>
            </a:r>
          </a:p>
          <a:p>
            <a:pPr algn="r" eaLnBrk="1" hangingPunct="1"/>
            <a:r>
              <a:rPr lang="it-IT" sz="4800" dirty="0">
                <a:solidFill>
                  <a:srgbClr val="B3071B"/>
                </a:solidFill>
              </a:rPr>
              <a:t>caratterizzanti</a:t>
            </a:r>
          </a:p>
        </p:txBody>
      </p:sp>
      <p:pic>
        <p:nvPicPr>
          <p:cNvPr id="9" name="Immagine 8" descr="C:\Users\canesso.MALDURA\Desktop\logo-uga-vo-cmjn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6838"/>
            <a:ext cx="1979309" cy="11255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204036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1592902" y="1484784"/>
            <a:ext cx="5958193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it-IT" sz="3600" dirty="0">
                <a:solidFill>
                  <a:srgbClr val="000000"/>
                </a:solidFill>
              </a:rPr>
              <a:t>Esami di Francesistica</a:t>
            </a:r>
          </a:p>
          <a:p>
            <a:endParaRPr lang="it-IT" sz="280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3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magine 13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" name="CasellaDiTesto 5"/>
          <p:cNvSpPr txBox="1"/>
          <p:nvPr/>
        </p:nvSpPr>
        <p:spPr>
          <a:xfrm>
            <a:off x="430908" y="3345144"/>
            <a:ext cx="87130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it-IT" sz="2400" dirty="0">
                <a:solidFill>
                  <a:srgbClr val="C00000"/>
                </a:solidFill>
              </a:rPr>
              <a:t>Lingua Francese</a:t>
            </a:r>
            <a:endParaRPr lang="it-IT" sz="2400" dirty="0"/>
          </a:p>
          <a:p>
            <a:pPr marL="285750" indent="-285750" fontAlgn="b">
              <a:buFont typeface="Wingdings" panose="05000000000000000000" pitchFamily="2" charset="2"/>
              <a:buChar char="Ø"/>
            </a:pPr>
            <a:endParaRPr lang="it-IT" sz="2400" dirty="0"/>
          </a:p>
          <a:p>
            <a:pPr fontAlgn="b"/>
            <a:r>
              <a:rPr lang="it-IT" sz="2400" dirty="0"/>
              <a:t>Letteratura Francese</a:t>
            </a:r>
          </a:p>
          <a:p>
            <a:pPr fontAlgn="b"/>
            <a:endParaRPr lang="it-IT" sz="2400" dirty="0"/>
          </a:p>
          <a:p>
            <a:pPr fontAlgn="b"/>
            <a:r>
              <a:rPr lang="it-IT" sz="2400" dirty="0">
                <a:solidFill>
                  <a:srgbClr val="C00000"/>
                </a:solidFill>
              </a:rPr>
              <a:t>Traduzione Francese</a:t>
            </a:r>
          </a:p>
          <a:p>
            <a:pPr fontAlgn="b"/>
            <a:endParaRPr lang="it-IT" b="0" dirty="0">
              <a:latin typeface="Arial"/>
            </a:endParaRPr>
          </a:p>
          <a:p>
            <a:pPr fontAlgn="b"/>
            <a:endParaRPr lang="it-IT" b="0" dirty="0">
              <a:latin typeface="Arial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011348" y="3345144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  <a:r>
              <a:rPr lang="it-IT" sz="7200" dirty="0">
                <a:solidFill>
                  <a:srgbClr val="000000"/>
                </a:solidFill>
              </a:rPr>
              <a:t> </a:t>
            </a:r>
            <a:r>
              <a:rPr lang="it-IT" sz="7200" dirty="0" err="1">
                <a:solidFill>
                  <a:srgbClr val="000000"/>
                </a:solidFill>
              </a:rPr>
              <a:t>cfu</a:t>
            </a:r>
            <a:endParaRPr lang="it-IT" sz="7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9204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971549" y="1484784"/>
            <a:ext cx="7200900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600" dirty="0">
                <a:solidFill>
                  <a:srgbClr val="000000"/>
                </a:solidFill>
              </a:rPr>
              <a:t>Esami di Italianistica</a:t>
            </a:r>
          </a:p>
          <a:p>
            <a:endParaRPr lang="it-IT" sz="280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196782" y="3482280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  <a:r>
              <a:rPr lang="it-IT" sz="7200" dirty="0">
                <a:solidFill>
                  <a:srgbClr val="000000"/>
                </a:solidFill>
              </a:rPr>
              <a:t> </a:t>
            </a:r>
            <a:r>
              <a:rPr lang="it-IT" sz="7200" dirty="0" err="1">
                <a:solidFill>
                  <a:srgbClr val="000000"/>
                </a:solidFill>
              </a:rPr>
              <a:t>cfu</a:t>
            </a:r>
            <a:endParaRPr lang="it-IT" sz="7200" dirty="0">
              <a:solidFill>
                <a:srgbClr val="000000"/>
              </a:solidFill>
            </a:endParaRPr>
          </a:p>
        </p:txBody>
      </p:sp>
      <p:pic>
        <p:nvPicPr>
          <p:cNvPr id="18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" y="16712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uppo 11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3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4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Immagine 14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CasellaDiTesto 7"/>
          <p:cNvSpPr txBox="1"/>
          <p:nvPr/>
        </p:nvSpPr>
        <p:spPr>
          <a:xfrm>
            <a:off x="611560" y="3212976"/>
            <a:ext cx="82809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>
              <a:lnSpc>
                <a:spcPts val="3580"/>
              </a:lnSpc>
            </a:pPr>
            <a:r>
              <a:rPr lang="it-IT" sz="2400" dirty="0">
                <a:solidFill>
                  <a:srgbClr val="C00000"/>
                </a:solidFill>
              </a:rPr>
              <a:t>Letteratura Italiana</a:t>
            </a:r>
          </a:p>
          <a:p>
            <a:pPr fontAlgn="b">
              <a:lnSpc>
                <a:spcPts val="3580"/>
              </a:lnSpc>
            </a:pPr>
            <a:endParaRPr lang="it-IT" sz="2400" dirty="0">
              <a:solidFill>
                <a:srgbClr val="C00000"/>
              </a:solidFill>
            </a:endParaRPr>
          </a:p>
          <a:p>
            <a:pPr fontAlgn="b">
              <a:lnSpc>
                <a:spcPts val="3580"/>
              </a:lnSpc>
            </a:pPr>
            <a:r>
              <a:rPr lang="it-IT" sz="2400" dirty="0"/>
              <a:t>Stilistica e Metrica Italiana</a:t>
            </a:r>
          </a:p>
          <a:p>
            <a:pPr fontAlgn="b">
              <a:lnSpc>
                <a:spcPts val="3580"/>
              </a:lnSpc>
            </a:pPr>
            <a:endParaRPr lang="it-IT" sz="2400" dirty="0"/>
          </a:p>
          <a:p>
            <a:pPr fontAlgn="b">
              <a:lnSpc>
                <a:spcPts val="3580"/>
              </a:lnSpc>
            </a:pPr>
            <a:r>
              <a:rPr lang="it-IT" sz="2200" dirty="0">
                <a:solidFill>
                  <a:srgbClr val="C00000"/>
                </a:solidFill>
              </a:rPr>
              <a:t>Stilistica e Metrica Italiana</a:t>
            </a:r>
            <a:endParaRPr lang="it-IT" b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72887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971549" y="1484784"/>
            <a:ext cx="7200900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600" dirty="0">
                <a:solidFill>
                  <a:srgbClr val="000000"/>
                </a:solidFill>
              </a:rPr>
              <a:t>Esami di Italianistica</a:t>
            </a:r>
          </a:p>
          <a:p>
            <a:endParaRPr lang="it-IT" sz="280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  <a:p>
            <a:endParaRPr lang="en-US" b="0" dirty="0">
              <a:solidFill>
                <a:srgbClr val="00000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148064" y="2783980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  <a:r>
              <a:rPr lang="it-IT" sz="7200" dirty="0">
                <a:solidFill>
                  <a:srgbClr val="000000"/>
                </a:solidFill>
              </a:rPr>
              <a:t> </a:t>
            </a:r>
            <a:r>
              <a:rPr lang="it-IT" sz="7200" dirty="0" err="1">
                <a:solidFill>
                  <a:srgbClr val="000000"/>
                </a:solidFill>
              </a:rPr>
              <a:t>cfu</a:t>
            </a:r>
            <a:endParaRPr lang="it-IT" sz="7200" dirty="0">
              <a:solidFill>
                <a:srgbClr val="000000"/>
              </a:solidFill>
            </a:endParaRPr>
          </a:p>
        </p:txBody>
      </p:sp>
      <p:pic>
        <p:nvPicPr>
          <p:cNvPr id="18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" y="16712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uppo 11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3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4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Immagine 14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CasellaDiTesto 7"/>
          <p:cNvSpPr txBox="1"/>
          <p:nvPr/>
        </p:nvSpPr>
        <p:spPr>
          <a:xfrm>
            <a:off x="431539" y="2924944"/>
            <a:ext cx="82809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>
              <a:lnSpc>
                <a:spcPts val="3580"/>
              </a:lnSpc>
            </a:pPr>
            <a:r>
              <a:rPr lang="it-IT" sz="2400" dirty="0">
                <a:solidFill>
                  <a:srgbClr val="C00000"/>
                </a:solidFill>
              </a:rPr>
              <a:t>Filologia Italiana</a:t>
            </a:r>
          </a:p>
          <a:p>
            <a:pPr fontAlgn="b">
              <a:lnSpc>
                <a:spcPts val="3580"/>
              </a:lnSpc>
            </a:pPr>
            <a:endParaRPr lang="it-IT" sz="2400" dirty="0">
              <a:solidFill>
                <a:srgbClr val="C00000"/>
              </a:solidFill>
            </a:endParaRPr>
          </a:p>
          <a:p>
            <a:pPr fontAlgn="b">
              <a:lnSpc>
                <a:spcPts val="3580"/>
              </a:lnSpc>
            </a:pPr>
            <a:r>
              <a:rPr lang="it-IT" sz="2400" dirty="0"/>
              <a:t>Filologia Romanza</a:t>
            </a:r>
          </a:p>
          <a:p>
            <a:pPr fontAlgn="b">
              <a:lnSpc>
                <a:spcPts val="3580"/>
              </a:lnSpc>
            </a:pPr>
            <a:endParaRPr lang="it-IT" sz="2400" dirty="0"/>
          </a:p>
          <a:p>
            <a:pPr fontAlgn="b">
              <a:lnSpc>
                <a:spcPts val="3580"/>
              </a:lnSpc>
            </a:pPr>
            <a:r>
              <a:rPr lang="it-IT" sz="2400" dirty="0">
                <a:solidFill>
                  <a:srgbClr val="C00000"/>
                </a:solidFill>
              </a:rPr>
              <a:t>Letterature romanze medievali</a:t>
            </a:r>
          </a:p>
        </p:txBody>
      </p:sp>
    </p:spTree>
    <p:extLst>
      <p:ext uri="{BB962C8B-B14F-4D97-AF65-F5344CB8AC3E}">
        <p14:creationId xmlns:p14="http://schemas.microsoft.com/office/powerpoint/2010/main" val="270736001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9" y="1465265"/>
            <a:ext cx="8229600" cy="667592"/>
          </a:xfrm>
        </p:spPr>
        <p:txBody>
          <a:bodyPr/>
          <a:lstStyle/>
          <a:p>
            <a:pPr marL="0" indent="0">
              <a:buClr>
                <a:srgbClr val="C00000"/>
              </a:buClr>
              <a:buNone/>
            </a:pPr>
            <a:r>
              <a:rPr lang="it-IT" sz="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Iscrizioni</a:t>
            </a:r>
          </a:p>
          <a:p>
            <a:pPr marL="0" indent="0">
              <a:buClr>
                <a:srgbClr val="C00000"/>
              </a:buClr>
              <a:buNone/>
            </a:pP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0" y="-24606"/>
            <a:ext cx="9138220" cy="1368426"/>
            <a:chOff x="-53976" y="-24606"/>
            <a:chExt cx="9251951" cy="1368426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0" name="Picture 3" descr="SigilloLogoLAST_WhiteOK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CasellaDiTesto 3"/>
          <p:cNvSpPr txBox="1"/>
          <p:nvPr/>
        </p:nvSpPr>
        <p:spPr>
          <a:xfrm>
            <a:off x="539552" y="1988840"/>
            <a:ext cx="74168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004048" y="1343820"/>
            <a:ext cx="602923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it-IT" sz="9600" dirty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it-IT" sz="9600" dirty="0">
                <a:effectLst>
                  <a:reflection blurRad="6350" stA="55000" endA="300" endPos="45500" dir="5400000" sy="-100000" algn="bl" rotWithShape="0"/>
                </a:effectLst>
              </a:rPr>
              <a:t>19-20</a:t>
            </a:r>
            <a:r>
              <a:rPr lang="it-IT" dirty="0"/>
              <a:t> </a:t>
            </a:r>
          </a:p>
          <a:p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39552" y="5191382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rgbClr val="C00000"/>
                </a:solidFill>
              </a:rPr>
              <a:t>http://</a:t>
            </a:r>
            <a:r>
              <a:rPr lang="it-IT" sz="2600" dirty="0" err="1">
                <a:solidFill>
                  <a:srgbClr val="C00000"/>
                </a:solidFill>
              </a:rPr>
              <a:t>www.unipd.it</a:t>
            </a:r>
            <a:r>
              <a:rPr lang="it-IT" sz="2600" dirty="0">
                <a:solidFill>
                  <a:srgbClr val="C00000"/>
                </a:solidFill>
              </a:rPr>
              <a:t>/avvisi-ammissione-corsi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8820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3200">
              <a:solidFill>
                <a:srgbClr val="000000"/>
              </a:solidFill>
            </a:endParaRPr>
          </a:p>
          <a:p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40964" name="CasellaDiTesto 1"/>
          <p:cNvSpPr txBox="1">
            <a:spLocks noChangeArrowheads="1"/>
          </p:cNvSpPr>
          <p:nvPr/>
        </p:nvSpPr>
        <p:spPr bwMode="auto">
          <a:xfrm>
            <a:off x="323850" y="1628775"/>
            <a:ext cx="86407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6000" dirty="0">
                <a:solidFill>
                  <a:srgbClr val="B00000"/>
                </a:solidFill>
              </a:rPr>
              <a:t>Affini e integrative</a:t>
            </a:r>
          </a:p>
        </p:txBody>
      </p:sp>
      <p:sp>
        <p:nvSpPr>
          <p:cNvPr id="3" name="Rettangolo 2"/>
          <p:cNvSpPr/>
          <p:nvPr/>
        </p:nvSpPr>
        <p:spPr>
          <a:xfrm>
            <a:off x="322943" y="3140968"/>
            <a:ext cx="84662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4800" dirty="0">
                <a:solidFill>
                  <a:srgbClr val="C00000"/>
                </a:solidFill>
              </a:rPr>
              <a:t>12 </a:t>
            </a:r>
            <a:r>
              <a:rPr lang="it-IT" sz="4800" dirty="0" err="1">
                <a:solidFill>
                  <a:srgbClr val="C00000"/>
                </a:solidFill>
              </a:rPr>
              <a:t>cfu</a:t>
            </a:r>
            <a:r>
              <a:rPr lang="it-IT" sz="4800" dirty="0">
                <a:solidFill>
                  <a:srgbClr val="C00000"/>
                </a:solidFill>
              </a:rPr>
              <a:t> </a:t>
            </a:r>
            <a:r>
              <a:rPr lang="it-IT" sz="4800" dirty="0"/>
              <a:t>di cui almeno </a:t>
            </a:r>
            <a:r>
              <a:rPr lang="it-IT" sz="4800" dirty="0">
                <a:solidFill>
                  <a:srgbClr val="C00000"/>
                </a:solidFill>
              </a:rPr>
              <a:t>6 </a:t>
            </a:r>
            <a:r>
              <a:rPr lang="it-IT" sz="4800" dirty="0" err="1">
                <a:solidFill>
                  <a:srgbClr val="C00000"/>
                </a:solidFill>
              </a:rPr>
              <a:t>cfu</a:t>
            </a:r>
            <a:r>
              <a:rPr lang="it-IT" sz="4800" dirty="0"/>
              <a:t> nei SSD </a:t>
            </a:r>
            <a:r>
              <a:rPr lang="it-IT" sz="4800" dirty="0">
                <a:solidFill>
                  <a:srgbClr val="C00000"/>
                </a:solidFill>
              </a:rPr>
              <a:t>M-STO</a:t>
            </a:r>
            <a:r>
              <a:rPr lang="it-IT" sz="4800" dirty="0"/>
              <a:t> e </a:t>
            </a:r>
            <a:r>
              <a:rPr lang="it-IT" sz="4800" dirty="0">
                <a:solidFill>
                  <a:srgbClr val="C00000"/>
                </a:solidFill>
              </a:rPr>
              <a:t>L-ART</a:t>
            </a:r>
            <a:endParaRPr lang="it-IT" sz="4800" dirty="0">
              <a:solidFill>
                <a:srgbClr val="C00000"/>
              </a:solidFill>
              <a:effectLst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3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magine 13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02056006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3200">
              <a:solidFill>
                <a:srgbClr val="000000"/>
              </a:solidFill>
            </a:endParaRPr>
          </a:p>
          <a:p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40964" name="CasellaDiTesto 1"/>
          <p:cNvSpPr txBox="1">
            <a:spLocks noChangeArrowheads="1"/>
          </p:cNvSpPr>
          <p:nvPr/>
        </p:nvSpPr>
        <p:spPr bwMode="auto">
          <a:xfrm>
            <a:off x="251617" y="1452755"/>
            <a:ext cx="86407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3200" dirty="0">
                <a:solidFill>
                  <a:srgbClr val="B00000"/>
                </a:solidFill>
              </a:rPr>
              <a:t>Affini e integrative</a:t>
            </a:r>
          </a:p>
        </p:txBody>
      </p:sp>
      <p:sp>
        <p:nvSpPr>
          <p:cNvPr id="3" name="Rettangolo 2"/>
          <p:cNvSpPr/>
          <p:nvPr/>
        </p:nvSpPr>
        <p:spPr>
          <a:xfrm>
            <a:off x="171167" y="2215385"/>
            <a:ext cx="84662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3600" dirty="0"/>
              <a:t>Oltre ai settori M-STO e L-ART troviamo:</a:t>
            </a:r>
          </a:p>
          <a:p>
            <a:pPr algn="ctr">
              <a:defRPr/>
            </a:pPr>
            <a:endParaRPr lang="it-IT" sz="2000" dirty="0"/>
          </a:p>
          <a:p>
            <a:pPr algn="ctr">
              <a:defRPr/>
            </a:pPr>
            <a:r>
              <a:rPr lang="it-IT" sz="3600" dirty="0"/>
              <a:t> </a:t>
            </a:r>
            <a:r>
              <a:rPr lang="it-IT" sz="3200" dirty="0"/>
              <a:t>Antropologia culturale, </a:t>
            </a:r>
            <a:r>
              <a:rPr lang="it-IT" sz="3200" dirty="0">
                <a:solidFill>
                  <a:srgbClr val="C00000"/>
                </a:solidFill>
              </a:rPr>
              <a:t>Letteratura Latina</a:t>
            </a:r>
            <a:r>
              <a:rPr lang="it-IT" sz="3200" dirty="0"/>
              <a:t>, Letterature comparate, </a:t>
            </a:r>
            <a:r>
              <a:rPr lang="it-IT" sz="3200" dirty="0">
                <a:solidFill>
                  <a:srgbClr val="C00000"/>
                </a:solidFill>
              </a:rPr>
              <a:t>Teoria della letteratura</a:t>
            </a:r>
            <a:r>
              <a:rPr lang="it-IT" sz="3200" dirty="0"/>
              <a:t>, Didattica della Lingua Inglese, </a:t>
            </a:r>
            <a:r>
              <a:rPr lang="it-IT" sz="3200" dirty="0">
                <a:solidFill>
                  <a:srgbClr val="C00000"/>
                </a:solidFill>
              </a:rPr>
              <a:t>Glottodidattica</a:t>
            </a:r>
            <a:r>
              <a:rPr lang="it-IT" sz="3200" dirty="0"/>
              <a:t>, Psicologia cognitiva, </a:t>
            </a:r>
            <a:r>
              <a:rPr lang="it-IT" sz="3200" dirty="0">
                <a:solidFill>
                  <a:srgbClr val="C00000"/>
                </a:solidFill>
              </a:rPr>
              <a:t>Psicologia del linguaggio</a:t>
            </a:r>
            <a:endParaRPr lang="it-IT" sz="3200" dirty="0">
              <a:solidFill>
                <a:srgbClr val="C00000"/>
              </a:solidFill>
              <a:effectLst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3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magine 13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1525256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2400">
              <a:solidFill>
                <a:srgbClr val="000000"/>
              </a:solidFill>
            </a:endParaRPr>
          </a:p>
          <a:p>
            <a:endParaRPr lang="it-IT" sz="3200">
              <a:solidFill>
                <a:srgbClr val="000000"/>
              </a:solidFill>
            </a:endParaRPr>
          </a:p>
          <a:p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475656" y="1378211"/>
            <a:ext cx="636002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72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+ </a:t>
            </a:r>
            <a:r>
              <a:rPr lang="it-IT" sz="72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12/15</a:t>
            </a:r>
            <a:r>
              <a:rPr lang="it-IT" sz="2400" dirty="0">
                <a:solidFill>
                  <a:srgbClr val="000000"/>
                </a:solidFill>
              </a:rPr>
              <a:t> </a:t>
            </a:r>
            <a:r>
              <a:rPr lang="it-IT" dirty="0" err="1">
                <a:solidFill>
                  <a:srgbClr val="000000"/>
                </a:solidFill>
              </a:rPr>
              <a:t>cfu</a:t>
            </a:r>
            <a:r>
              <a:rPr lang="it-IT" dirty="0">
                <a:solidFill>
                  <a:srgbClr val="000000"/>
                </a:solidFill>
              </a:rPr>
              <a:t> a scelta dello studente</a:t>
            </a:r>
          </a:p>
          <a:p>
            <a:pPr>
              <a:defRPr/>
            </a:pPr>
            <a:r>
              <a:rPr lang="it-IT" sz="72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+ 39</a:t>
            </a:r>
            <a:r>
              <a:rPr lang="it-IT" dirty="0">
                <a:solidFill>
                  <a:srgbClr val="000000"/>
                </a:solidFill>
              </a:rPr>
              <a:t> </a:t>
            </a:r>
            <a:r>
              <a:rPr lang="it-IT" dirty="0" err="1">
                <a:solidFill>
                  <a:srgbClr val="000000"/>
                </a:solidFill>
              </a:rPr>
              <a:t>cfu</a:t>
            </a:r>
            <a:r>
              <a:rPr lang="it-IT" dirty="0">
                <a:solidFill>
                  <a:srgbClr val="000000"/>
                </a:solidFill>
              </a:rPr>
              <a:t> la tesi di laurea</a:t>
            </a:r>
          </a:p>
          <a:p>
            <a:pPr>
              <a:defRPr/>
            </a:pPr>
            <a:r>
              <a:rPr lang="it-IT" sz="72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</a:t>
            </a:r>
            <a:r>
              <a:rPr lang="it-IT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dirty="0" err="1">
                <a:solidFill>
                  <a:srgbClr val="000000"/>
                </a:solidFill>
              </a:rPr>
              <a:t>cfu</a:t>
            </a:r>
            <a:r>
              <a:rPr lang="it-IT" dirty="0">
                <a:solidFill>
                  <a:srgbClr val="000000"/>
                </a:solidFill>
              </a:rPr>
              <a:t> </a:t>
            </a:r>
            <a:r>
              <a:rPr lang="it-IT" dirty="0" err="1">
                <a:solidFill>
                  <a:srgbClr val="000000"/>
                </a:solidFill>
              </a:rPr>
              <a:t>Stages</a:t>
            </a:r>
            <a:r>
              <a:rPr lang="it-IT" dirty="0">
                <a:solidFill>
                  <a:srgbClr val="000000"/>
                </a:solidFill>
              </a:rPr>
              <a:t> e tirocini o seminari</a:t>
            </a:r>
          </a:p>
          <a:p>
            <a:pPr>
              <a:defRPr/>
            </a:pPr>
            <a:endParaRPr lang="it-IT" sz="2800" dirty="0">
              <a:solidFill>
                <a:srgbClr val="000000"/>
              </a:solidFill>
            </a:endParaRPr>
          </a:p>
          <a:p>
            <a:pPr>
              <a:defRPr/>
            </a:pPr>
            <a:endParaRPr lang="it-IT" sz="2800" dirty="0">
              <a:solidFill>
                <a:srgbClr val="000000"/>
              </a:solidFill>
            </a:endParaRPr>
          </a:p>
          <a:p>
            <a:pPr>
              <a:defRPr/>
            </a:pPr>
            <a:endParaRPr lang="it-IT" sz="2800" dirty="0">
              <a:solidFill>
                <a:srgbClr val="00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-6900022" y="4506621"/>
            <a:ext cx="29030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</a:t>
            </a:r>
            <a:r>
              <a:rPr lang="it-IT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sz="2800" dirty="0" err="1">
                <a:solidFill>
                  <a:srgbClr val="000000"/>
                </a:solidFill>
              </a:rPr>
              <a:t>cfu</a:t>
            </a:r>
            <a:r>
              <a:rPr lang="it-IT" sz="2800" dirty="0">
                <a:solidFill>
                  <a:srgbClr val="000000"/>
                </a:solidFill>
              </a:rPr>
              <a:t> </a:t>
            </a:r>
            <a:r>
              <a:rPr lang="it-IT" sz="2800" dirty="0" err="1">
                <a:solidFill>
                  <a:srgbClr val="000000"/>
                </a:solidFill>
              </a:rPr>
              <a:t>Stages</a:t>
            </a:r>
            <a:r>
              <a:rPr lang="it-IT" sz="2800" dirty="0">
                <a:solidFill>
                  <a:srgbClr val="000000"/>
                </a:solidFill>
              </a:rPr>
              <a:t> e tirocini o seminari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39552" y="4941168"/>
            <a:ext cx="673618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3600" dirty="0">
                <a:solidFill>
                  <a:srgbClr val="B00000"/>
                </a:solidFill>
              </a:rPr>
              <a:t>Per un totale di</a:t>
            </a:r>
            <a:r>
              <a:rPr lang="it-IT" sz="3600" dirty="0">
                <a:solidFill>
                  <a:srgbClr val="000000"/>
                </a:solidFill>
              </a:rPr>
              <a:t> </a:t>
            </a:r>
            <a:r>
              <a:rPr lang="it-IT" sz="9600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120</a:t>
            </a:r>
            <a:r>
              <a:rPr lang="it-IT" sz="9600" dirty="0">
                <a:solidFill>
                  <a:srgbClr val="000000"/>
                </a:solidFill>
              </a:rPr>
              <a:t> </a:t>
            </a:r>
            <a:r>
              <a:rPr lang="it-IT" sz="3600" dirty="0" err="1">
                <a:solidFill>
                  <a:srgbClr val="B00000"/>
                </a:solidFill>
              </a:rPr>
              <a:t>cfu</a:t>
            </a:r>
            <a:endParaRPr lang="it-IT" sz="3600" dirty="0">
              <a:solidFill>
                <a:srgbClr val="B00000"/>
              </a:solidFill>
            </a:endParaRPr>
          </a:p>
        </p:txBody>
      </p:sp>
      <p:grpSp>
        <p:nvGrpSpPr>
          <p:cNvPr id="10" name="Gruppo 9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3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magine 13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0270368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</a:t>
            </a:r>
            <a:r>
              <a:rPr lang="it-IT" sz="4800" b="1" dirty="0" err="1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Preimmatricolazioni</a:t>
            </a:r>
            <a:endParaRPr lang="it-IT" sz="4000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4000" b="1" dirty="0"/>
              <a:t>17 giugno </a:t>
            </a:r>
            <a:r>
              <a:rPr lang="it-IT" sz="4000" b="1" dirty="0">
                <a:solidFill>
                  <a:srgbClr val="C00000"/>
                </a:solidFill>
              </a:rPr>
              <a:t>////</a:t>
            </a:r>
            <a:r>
              <a:rPr lang="it-IT" sz="4000" b="1" dirty="0"/>
              <a:t> 30 </a:t>
            </a:r>
            <a:r>
              <a:rPr lang="it-IT" sz="4000" b="1" dirty="0" smtClean="0"/>
              <a:t>settembre </a:t>
            </a:r>
            <a:r>
              <a:rPr lang="it-IT" sz="4000" b="1" dirty="0"/>
              <a:t>2019 						</a:t>
            </a:r>
            <a:endParaRPr lang="it-IT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b="1" dirty="0">
                <a:solidFill>
                  <a:srgbClr val="C00000"/>
                </a:solidFill>
              </a:rPr>
              <a:t>per gli studenti che prevedono di laurearsi entro il </a:t>
            </a:r>
            <a:r>
              <a:rPr lang="it-IT" b="1" dirty="0" smtClean="0">
                <a:solidFill>
                  <a:srgbClr val="C00000"/>
                </a:solidFill>
              </a:rPr>
              <a:t>31 dicembre </a:t>
            </a:r>
            <a:r>
              <a:rPr lang="it-IT" b="1" dirty="0">
                <a:solidFill>
                  <a:srgbClr val="C00000"/>
                </a:solidFill>
              </a:rPr>
              <a:t>2019</a:t>
            </a:r>
          </a:p>
          <a:p>
            <a:pPr marL="0" indent="0">
              <a:buNone/>
            </a:pPr>
            <a:r>
              <a:rPr lang="it-IT" sz="4000" b="1" dirty="0"/>
              <a:t>7 novembre – 10 gennaio</a:t>
            </a:r>
            <a:r>
              <a:rPr lang="it-IT" dirty="0"/>
              <a:t> </a:t>
            </a:r>
            <a:r>
              <a:rPr lang="it-IT" b="1" dirty="0">
                <a:solidFill>
                  <a:srgbClr val="C00000"/>
                </a:solidFill>
              </a:rPr>
              <a:t>ore 12.00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948264" y="2060848"/>
            <a:ext cx="3039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C00000"/>
                </a:solidFill>
              </a:rPr>
              <a:t>ore 12.00</a:t>
            </a:r>
            <a:endParaRPr lang="it-IT" sz="3200" dirty="0"/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988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Immatricolazioni_1</a:t>
            </a:r>
            <a:endParaRPr lang="it-IT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Per i laureati entro il 21 ottobre </a:t>
            </a:r>
          </a:p>
          <a:p>
            <a:pPr marL="0" indent="0" algn="just">
              <a:buNone/>
            </a:pPr>
            <a:endParaRPr lang="it-IT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3600" b="1" dirty="0">
                <a:solidFill>
                  <a:srgbClr val="C00000"/>
                </a:solidFill>
              </a:rPr>
              <a:t>dall’apertura della procedura</a:t>
            </a:r>
            <a:endParaRPr lang="it-IT" dirty="0"/>
          </a:p>
          <a:p>
            <a:pPr marL="0" indent="0" algn="just">
              <a:buNone/>
            </a:pPr>
            <a:r>
              <a:rPr lang="it-IT" sz="2400" dirty="0"/>
              <a:t>che avverrà a partire dal raggiungimento del numero minimo di preiscrizioni necessarie (che verrà reso noto http://</a:t>
            </a:r>
            <a:r>
              <a:rPr lang="it-IT" sz="2400" dirty="0" err="1"/>
              <a:t>www.unipd.it</a:t>
            </a:r>
            <a:r>
              <a:rPr lang="it-IT" sz="2400" dirty="0"/>
              <a:t>/avvisi-ammissione-corsi)</a:t>
            </a:r>
            <a:r>
              <a:rPr lang="it-IT" sz="2800" dirty="0"/>
              <a:t> 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3600" b="1" dirty="0">
                <a:solidFill>
                  <a:srgbClr val="C00000"/>
                </a:solidFill>
              </a:rPr>
              <a:t>fino al 25 ottobre 2019 </a:t>
            </a:r>
            <a:r>
              <a:rPr lang="it-IT" sz="2400" dirty="0">
                <a:solidFill>
                  <a:srgbClr val="C00000"/>
                </a:solidFill>
              </a:rPr>
              <a:t>ore 12.00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02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Immatricolazioni_2</a:t>
            </a:r>
            <a:endParaRPr lang="it-IT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Per i laureati in corso d’anno </a:t>
            </a:r>
          </a:p>
          <a:p>
            <a:pPr marL="0" indent="0" algn="ctr">
              <a:buNone/>
            </a:pPr>
            <a:r>
              <a:rPr lang="it-IT" b="1" dirty="0"/>
              <a:t>entro il 31 dicembre 2019: 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>
                <a:solidFill>
                  <a:srgbClr val="C00000"/>
                </a:solidFill>
              </a:rPr>
              <a:t>11 novembre 2019 </a:t>
            </a:r>
            <a:r>
              <a:rPr lang="it-IT" b="1" dirty="0"/>
              <a:t>////</a:t>
            </a:r>
            <a:r>
              <a:rPr lang="it-IT" b="1" dirty="0">
                <a:solidFill>
                  <a:srgbClr val="C00000"/>
                </a:solidFill>
              </a:rPr>
              <a:t> 17 gennaio 2020. </a:t>
            </a:r>
          </a:p>
        </p:txBody>
      </p:sp>
      <p:pic>
        <p:nvPicPr>
          <p:cNvPr id="4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13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</p:spPr>
        <p:txBody>
          <a:bodyPr/>
          <a:lstStyle/>
          <a:p>
            <a:r>
              <a:rPr lang="it-IT" sz="60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		</a:t>
            </a:r>
            <a:r>
              <a:rPr lang="it-IT" sz="6000" b="1" u="sng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	Attenzione</a:t>
            </a:r>
            <a:r>
              <a:rPr lang="it-IT" sz="60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!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b="1" dirty="0"/>
              <a:t>Dall’</a:t>
            </a:r>
            <a:r>
              <a:rPr lang="it-IT" b="1" dirty="0" err="1"/>
              <a:t>a.a</a:t>
            </a:r>
            <a:r>
              <a:rPr lang="it-IT" b="1" dirty="0"/>
              <a:t>. 2017-2018 non è più possibile iscriversi ai corsi magistrali laureandosi nella sessione di febbraio-marzo!!!</a:t>
            </a:r>
          </a:p>
          <a:p>
            <a:pPr marL="0" indent="0" algn="just">
              <a:buNone/>
            </a:pPr>
            <a:endParaRPr lang="it-IT" sz="24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2800" b="1" dirty="0">
                <a:solidFill>
                  <a:srgbClr val="C00000"/>
                </a:solidFill>
              </a:rPr>
              <a:t>Ovvero non esiste più quanto segue:</a:t>
            </a:r>
            <a:r>
              <a:rPr lang="it-IT" sz="2800" dirty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it-IT" sz="2400" dirty="0"/>
              <a:t>«I laureati in corso d’anno entro il 13 marzo 2017 potranno presentare la domanda di immatricolazione dal 13 febbraio fino al 20 marzo 2017» </a:t>
            </a:r>
            <a:r>
              <a:rPr lang="it-IT" sz="2400" dirty="0">
                <a:solidFill>
                  <a:srgbClr val="C00000"/>
                </a:solidFill>
              </a:rPr>
              <a:t>(dall’Avviso di ammissione 2016-2017.</a:t>
            </a:r>
          </a:p>
        </p:txBody>
      </p:sp>
      <p:pic>
        <p:nvPicPr>
          <p:cNvPr id="4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2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900113" y="2565400"/>
            <a:ext cx="6624637" cy="2985433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it-IT" sz="4400" dirty="0">
                <a:effectLst>
                  <a:reflection blurRad="6350" stA="55000" endA="300" endPos="45500" dir="5400000" sy="-100000" algn="bl" rotWithShape="0"/>
                </a:effectLst>
              </a:rPr>
              <a:t>2</a:t>
            </a:r>
            <a:r>
              <a:rPr lang="it-IT" sz="3200" dirty="0">
                <a:solidFill>
                  <a:schemeClr val="bg1"/>
                </a:solidFill>
              </a:rPr>
              <a:t>	 Filologia moderna. Francesistica e italianistica</a:t>
            </a:r>
            <a:r>
              <a:rPr lang="it-IT" dirty="0">
                <a:solidFill>
                  <a:schemeClr val="bg1"/>
                </a:solidFill>
              </a:rPr>
              <a:t> </a:t>
            </a:r>
          </a:p>
          <a:p>
            <a:pPr algn="ctr" eaLnBrk="1" hangingPunct="1">
              <a:defRPr/>
            </a:pPr>
            <a:r>
              <a:rPr lang="it-IT" dirty="0">
                <a:solidFill>
                  <a:schemeClr val="bg1"/>
                </a:solidFill>
              </a:rPr>
              <a:t>(Padova-Grenoble).</a:t>
            </a:r>
          </a:p>
          <a:p>
            <a:pPr algn="ctr" eaLnBrk="1" hangingPunct="1">
              <a:defRPr/>
            </a:pPr>
            <a:endParaRPr lang="it-IT" sz="3200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it-IT" sz="3200" dirty="0">
                <a:solidFill>
                  <a:schemeClr val="bg1"/>
                </a:solidFill>
              </a:rPr>
              <a:t>Doppio titolo.</a:t>
            </a:r>
            <a:endParaRPr lang="it-IT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03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048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6859520" y="260648"/>
            <a:ext cx="22828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endParaRPr lang="it-IT" sz="2800" b="0" dirty="0">
              <a:solidFill>
                <a:schemeClr val="bg1"/>
              </a:solidFill>
            </a:endParaRPr>
          </a:p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0485" name="CasellaDiTesto 3"/>
          <p:cNvSpPr txBox="1">
            <a:spLocks noChangeArrowheads="1"/>
          </p:cNvSpPr>
          <p:nvPr/>
        </p:nvSpPr>
        <p:spPr bwMode="auto">
          <a:xfrm>
            <a:off x="395536" y="1412776"/>
            <a:ext cx="545153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3200" dirty="0"/>
              <a:t>Dipartimento di riferimento</a:t>
            </a:r>
          </a:p>
          <a:p>
            <a:pPr eaLnBrk="1" hangingPunct="1"/>
            <a:endParaRPr lang="it-IT" sz="18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79388" y="2132856"/>
            <a:ext cx="929969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DISLL</a:t>
            </a:r>
          </a:p>
          <a:p>
            <a:r>
              <a:rPr lang="it-IT" sz="2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oordinatori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	Alvaro Barbieri – </a:t>
            </a:r>
          </a:p>
          <a:p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				Franco Tomasi</a:t>
            </a:r>
          </a:p>
          <a:p>
            <a:endParaRPr lang="it-IT" sz="32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Referente amministrativo: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dott. Pietro Ficarra</a:t>
            </a:r>
          </a:p>
          <a:p>
            <a:endParaRPr lang="it-IT" sz="2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Immagine 7" descr="C:\Users\canesso.MALDURA\Desktop\logo-uga-vo-cmjn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7" y="96838"/>
            <a:ext cx="1691301" cy="11255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862012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84150" y="1535113"/>
            <a:ext cx="8060258" cy="1144834"/>
          </a:xfrm>
        </p:spPr>
        <p:txBody>
          <a:bodyPr/>
          <a:lstStyle/>
          <a:p>
            <a:endParaRPr lang="it-IT" sz="5400" dirty="0"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it-IT" sz="5400" dirty="0"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it-IT" sz="4400" dirty="0">
                <a:effectLst>
                  <a:reflection blurRad="6350" stA="55000" endA="300" endPos="45500" dir="5400000" sy="-100000" algn="bl" rotWithShape="0"/>
                </a:effectLst>
              </a:rPr>
              <a:t>Presentazione candidature</a:t>
            </a:r>
            <a:r>
              <a:rPr lang="it-IT" sz="7200" dirty="0">
                <a:effectLst>
                  <a:reflection blurRad="6350" stA="55000" endA="300" endPos="45500" dir="5400000" sy="-100000" algn="bl" rotWithShape="0"/>
                </a:effectLst>
              </a:rPr>
              <a:t> 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84150" y="3140967"/>
            <a:ext cx="8959850" cy="1008113"/>
          </a:xfrm>
        </p:spPr>
        <p:txBody>
          <a:bodyPr/>
          <a:lstStyle/>
          <a:p>
            <a:pPr marL="0" indent="0">
              <a:buNone/>
            </a:pPr>
            <a:endParaRPr lang="it-IT" sz="2300" b="1" dirty="0">
              <a:solidFill>
                <a:srgbClr val="B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grpSp>
        <p:nvGrpSpPr>
          <p:cNvPr id="13" name="Gruppo 12"/>
          <p:cNvGrpSpPr/>
          <p:nvPr/>
        </p:nvGrpSpPr>
        <p:grpSpPr>
          <a:xfrm>
            <a:off x="-53976" y="-24606"/>
            <a:ext cx="9251951" cy="1368426"/>
            <a:chOff x="-53976" y="-24606"/>
            <a:chExt cx="9251951" cy="1368426"/>
          </a:xfrm>
        </p:grpSpPr>
        <p:sp>
          <p:nvSpPr>
            <p:cNvPr id="14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5" name="Picture 3" descr="SigilloLogoLAST_WhiteOK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Immagine 15" descr="C:\Users\canesso.MALDURA\Desktop\logo-uga-vo-cmjn.jpg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287" y="96838"/>
              <a:ext cx="1691301" cy="112553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CasellaDiTesto 1"/>
          <p:cNvSpPr txBox="1"/>
          <p:nvPr/>
        </p:nvSpPr>
        <p:spPr>
          <a:xfrm>
            <a:off x="457200" y="2299531"/>
            <a:ext cx="80648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800" dirty="0">
              <a:solidFill>
                <a:srgbClr val="C00000"/>
              </a:solidFill>
            </a:endParaRPr>
          </a:p>
          <a:p>
            <a:r>
              <a:rPr lang="it-IT" sz="4800" dirty="0">
                <a:solidFill>
                  <a:srgbClr val="C00000"/>
                </a:solidFill>
              </a:rPr>
              <a:t>Secondo periodo</a:t>
            </a:r>
            <a:endParaRPr lang="it-IT" sz="28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199" y="4610100"/>
            <a:ext cx="8064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/>
              <a:t>Dal </a:t>
            </a:r>
            <a:r>
              <a:rPr lang="it-IT" sz="4000" dirty="0">
                <a:solidFill>
                  <a:srgbClr val="C00000"/>
                </a:solidFill>
              </a:rPr>
              <a:t>17 giugno al 23 agosto 2019</a:t>
            </a:r>
            <a:endParaRPr lang="it-IT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460469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409</Words>
  <Application>Microsoft Office PowerPoint</Application>
  <PresentationFormat>Presentazione su schermo (4:3)</PresentationFormat>
  <Paragraphs>195</Paragraphs>
  <Slides>22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6" baseType="lpstr">
      <vt:lpstr>ＭＳ Ｐゴシック</vt:lpstr>
      <vt:lpstr>Arial</vt:lpstr>
      <vt:lpstr>Wingdings</vt:lpstr>
      <vt:lpstr>Struttura predefinita</vt:lpstr>
      <vt:lpstr>Presentazione standard di PowerPoint</vt:lpstr>
      <vt:lpstr>Presentazione standard di PowerPoint</vt:lpstr>
      <vt:lpstr>   Preimmatricolazioni</vt:lpstr>
      <vt:lpstr>   Immatricolazioni_1</vt:lpstr>
      <vt:lpstr>   Immatricolazioni_2</vt:lpstr>
      <vt:lpstr>   Attenzione!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degli Studi di Padova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utentecia1</dc:creator>
  <cp:lastModifiedBy>Erika Lucchese</cp:lastModifiedBy>
  <cp:revision>288</cp:revision>
  <cp:lastPrinted>2015-05-25T09:39:53Z</cp:lastPrinted>
  <dcterms:created xsi:type="dcterms:W3CDTF">2007-03-01T10:31:45Z</dcterms:created>
  <dcterms:modified xsi:type="dcterms:W3CDTF">2019-05-28T09:26:36Z</dcterms:modified>
</cp:coreProperties>
</file>