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538" r:id="rId2"/>
    <p:sldId id="537" r:id="rId3"/>
    <p:sldId id="355" r:id="rId4"/>
    <p:sldId id="540" r:id="rId5"/>
    <p:sldId id="531" r:id="rId6"/>
    <p:sldId id="256" r:id="rId7"/>
    <p:sldId id="257" r:id="rId8"/>
    <p:sldId id="271" r:id="rId9"/>
    <p:sldId id="259" r:id="rId10"/>
    <p:sldId id="274" r:id="rId11"/>
    <p:sldId id="275" r:id="rId12"/>
    <p:sldId id="276" r:id="rId13"/>
    <p:sldId id="277" r:id="rId14"/>
    <p:sldId id="260" r:id="rId15"/>
    <p:sldId id="279" r:id="rId16"/>
    <p:sldId id="280" r:id="rId17"/>
    <p:sldId id="281" r:id="rId18"/>
    <p:sldId id="282" r:id="rId19"/>
    <p:sldId id="283" r:id="rId20"/>
    <p:sldId id="284" r:id="rId21"/>
    <p:sldId id="285" r:id="rId22"/>
    <p:sldId id="286" r:id="rId23"/>
    <p:sldId id="289" r:id="rId24"/>
    <p:sldId id="287" r:id="rId25"/>
    <p:sldId id="288" r:id="rId26"/>
    <p:sldId id="261" r:id="rId27"/>
    <p:sldId id="262" r:id="rId28"/>
    <p:sldId id="273" r:id="rId29"/>
    <p:sldId id="258" r:id="rId30"/>
    <p:sldId id="272" r:id="rId31"/>
    <p:sldId id="278" r:id="rId32"/>
    <p:sldId id="263" r:id="rId33"/>
    <p:sldId id="264" r:id="rId34"/>
    <p:sldId id="265" r:id="rId35"/>
    <p:sldId id="266" r:id="rId36"/>
    <p:sldId id="269" r:id="rId37"/>
    <p:sldId id="268" r:id="rId38"/>
    <p:sldId id="267" r:id="rId39"/>
    <p:sldId id="541" r:id="rId40"/>
    <p:sldId id="447" r:id="rId41"/>
    <p:sldId id="445" r:id="rId42"/>
    <p:sldId id="525" r:id="rId43"/>
    <p:sldId id="449" r:id="rId44"/>
    <p:sldId id="446" r:id="rId45"/>
    <p:sldId id="448" r:id="rId46"/>
    <p:sldId id="533" r:id="rId47"/>
    <p:sldId id="450" r:id="rId48"/>
    <p:sldId id="535" r:id="rId49"/>
    <p:sldId id="534" r:id="rId50"/>
    <p:sldId id="516" r:id="rId51"/>
    <p:sldId id="517" r:id="rId52"/>
    <p:sldId id="536" r:id="rId53"/>
    <p:sldId id="518" r:id="rId54"/>
    <p:sldId id="327" r:id="rId55"/>
    <p:sldId id="532" r:id="rId5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p:restoredTop sz="83642"/>
  </p:normalViewPr>
  <p:slideViewPr>
    <p:cSldViewPr snapToGrid="0" snapToObjects="1">
      <p:cViewPr varScale="1">
        <p:scale>
          <a:sx n="92" d="100"/>
          <a:sy n="92" d="100"/>
        </p:scale>
        <p:origin x="217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DCA3F-139D-4041-83EF-BD485AD23058}" type="datetimeFigureOut">
              <a:rPr lang="it-IT" smtClean="0"/>
              <a:t>01/11/23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5FAF9-0FB4-CF4B-9937-6B5C438EE4B4}" type="slidenum">
              <a:rPr lang="it-IT" smtClean="0"/>
              <a:t>‹#›</a:t>
            </a:fld>
            <a:endParaRPr lang="it-IT"/>
          </a:p>
        </p:txBody>
      </p:sp>
    </p:spTree>
    <p:extLst>
      <p:ext uri="{BB962C8B-B14F-4D97-AF65-F5344CB8AC3E}">
        <p14:creationId xmlns:p14="http://schemas.microsoft.com/office/powerpoint/2010/main" val="2270313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The </a:t>
            </a:r>
            <a:r>
              <a:rPr lang="it-IT" sz="1200" b="0" i="0" kern="1200" dirty="0" err="1">
                <a:solidFill>
                  <a:schemeClr val="tx1"/>
                </a:solidFill>
                <a:effectLst/>
                <a:latin typeface="+mn-lt"/>
                <a:ea typeface="+mn-ea"/>
                <a:cs typeface="+mn-cs"/>
              </a:rPr>
              <a:t>cycle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not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necessarily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sequential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you</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will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need</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move</a:t>
            </a:r>
            <a:r>
              <a:rPr lang="it-IT" sz="1200" b="0" i="0" kern="1200" dirty="0">
                <a:solidFill>
                  <a:schemeClr val="tx1"/>
                </a:solidFill>
                <a:effectLst/>
                <a:latin typeface="+mn-lt"/>
                <a:ea typeface="+mn-ea"/>
                <a:cs typeface="+mn-cs"/>
              </a:rPr>
              <a:t> back and </a:t>
            </a:r>
            <a:r>
              <a:rPr lang="it-IT" sz="1200" b="0" i="0" kern="1200" dirty="0" err="1">
                <a:solidFill>
                  <a:schemeClr val="tx1"/>
                </a:solidFill>
                <a:effectLst/>
                <a:latin typeface="+mn-lt"/>
                <a:ea typeface="+mn-ea"/>
                <a:cs typeface="+mn-cs"/>
              </a:rPr>
              <a:t>forth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between</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these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steps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your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search</a:t>
            </a:r>
            <a:r>
              <a:rPr lang="it-IT" sz="1200" b="0" i="0" kern="1200" dirty="0">
                <a:solidFill>
                  <a:schemeClr val="tx1"/>
                </a:solidFill>
                <a:effectLst/>
                <a:latin typeface="+mn-lt"/>
                <a:ea typeface="+mn-ea"/>
                <a:cs typeface="+mn-cs"/>
              </a:rPr>
              <a:t> for information </a:t>
            </a:r>
            <a:r>
              <a:rPr lang="it-IT" sz="1200" b="0" i="0" kern="1200" dirty="0" err="1">
                <a:solidFill>
                  <a:schemeClr val="tx1"/>
                </a:solidFill>
                <a:effectLst/>
                <a:latin typeface="+mn-lt"/>
                <a:ea typeface="+mn-ea"/>
                <a:cs typeface="+mn-cs"/>
              </a:rPr>
              <a:t>develops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However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important</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have</a:t>
            </a:r>
            <a:r>
              <a:rPr lang="it-IT" sz="1200" b="0" i="0" kern="1200" dirty="0">
                <a:solidFill>
                  <a:schemeClr val="tx1"/>
                </a:solidFill>
                <a:effectLst/>
                <a:latin typeface="+mn-lt"/>
                <a:ea typeface="+mn-ea"/>
                <a:cs typeface="+mn-cs"/>
              </a:rPr>
              <a:t> a </a:t>
            </a:r>
            <a:r>
              <a:rPr lang="it-IT" sz="1200" b="0" i="0" kern="1200" dirty="0" err="1">
                <a:solidFill>
                  <a:schemeClr val="tx1"/>
                </a:solidFill>
                <a:effectLst/>
                <a:latin typeface="+mn-lt"/>
                <a:ea typeface="+mn-ea"/>
                <a:cs typeface="+mn-cs"/>
              </a:rPr>
              <a:t>good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plan</a:t>
            </a:r>
            <a:r>
              <a:rPr lang="it-IT" sz="1200" b="0" i="0" kern="1200" dirty="0">
                <a:solidFill>
                  <a:schemeClr val="tx1"/>
                </a:solidFill>
                <a:effectLst/>
                <a:latin typeface="+mn-lt"/>
                <a:ea typeface="+mn-ea"/>
                <a:cs typeface="+mn-cs"/>
              </a:rPr>
              <a:t> in </a:t>
            </a:r>
            <a:r>
              <a:rPr lang="it-IT" sz="1200" b="0" i="0" kern="1200" dirty="0" err="1">
                <a:solidFill>
                  <a:schemeClr val="tx1"/>
                </a:solidFill>
                <a:effectLst/>
                <a:latin typeface="+mn-lt"/>
                <a:ea typeface="+mn-ea"/>
                <a:cs typeface="+mn-cs"/>
              </a:rPr>
              <a:t>place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at</a:t>
            </a:r>
            <a:r>
              <a:rPr lang="it-IT" sz="1200" b="0" i="0" kern="1200" dirty="0">
                <a:solidFill>
                  <a:schemeClr val="tx1"/>
                </a:solidFill>
                <a:effectLst/>
                <a:latin typeface="+mn-lt"/>
                <a:ea typeface="+mn-ea"/>
                <a:cs typeface="+mn-cs"/>
              </a:rPr>
              <a:t> the </a:t>
            </a:r>
            <a:r>
              <a:rPr lang="it-IT" sz="1200" b="0" i="0" kern="1200" dirty="0" err="1">
                <a:solidFill>
                  <a:schemeClr val="tx1"/>
                </a:solidFill>
                <a:effectLst/>
                <a:latin typeface="+mn-lt"/>
                <a:ea typeface="+mn-ea"/>
                <a:cs typeface="+mn-cs"/>
              </a:rPr>
              <a:t>beginning</a:t>
            </a:r>
            <a:r>
              <a:rPr lang="it-IT" sz="1200" b="0" i="0" kern="1200" dirty="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5"/>
          </p:nvPr>
        </p:nvSpPr>
        <p:spPr/>
        <p:txBody>
          <a:bodyPr/>
          <a:lstStyle/>
          <a:p>
            <a:fld id="{A115FAF9-0FB4-CF4B-9937-6B5C438EE4B4}" type="slidenum">
              <a:rPr lang="it-IT" smtClean="0"/>
              <a:t>11</a:t>
            </a:fld>
            <a:endParaRPr lang="it-IT"/>
          </a:p>
        </p:txBody>
      </p:sp>
    </p:spTree>
    <p:extLst>
      <p:ext uri="{BB962C8B-B14F-4D97-AF65-F5344CB8AC3E}">
        <p14:creationId xmlns:p14="http://schemas.microsoft.com/office/powerpoint/2010/main" val="71497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 33 libro</a:t>
            </a:r>
            <a:r>
              <a:rPr lang="it-IT" baseline="0" dirty="0"/>
              <a:t> Scott</a:t>
            </a:r>
            <a:endParaRPr lang="it-IT" dirty="0"/>
          </a:p>
        </p:txBody>
      </p:sp>
      <p:sp>
        <p:nvSpPr>
          <p:cNvPr id="4" name="Segnaposto numero diapositiva 3"/>
          <p:cNvSpPr>
            <a:spLocks noGrp="1"/>
          </p:cNvSpPr>
          <p:nvPr>
            <p:ph type="sldNum" sz="quarter" idx="10"/>
          </p:nvPr>
        </p:nvSpPr>
        <p:spPr/>
        <p:txBody>
          <a:bodyPr/>
          <a:lstStyle/>
          <a:p>
            <a:fld id="{73E9B62D-7283-6745-929D-DFEC754CB847}" type="slidenum">
              <a:rPr lang="en-US" smtClean="0"/>
              <a:t>44</a:t>
            </a:fld>
            <a:endParaRPr lang="en-US"/>
          </a:p>
        </p:txBody>
      </p:sp>
    </p:spTree>
    <p:extLst>
      <p:ext uri="{BB962C8B-B14F-4D97-AF65-F5344CB8AC3E}">
        <p14:creationId xmlns:p14="http://schemas.microsoft.com/office/powerpoint/2010/main" val="2646854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FF899C4-3BFF-1249-90F4-F296143AA831}" type="datetimeFigureOut">
              <a:rPr lang="it-IT" smtClean="0"/>
              <a:t>01/11/23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345811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F899C4-3BFF-1249-90F4-F296143AA831}" type="datetimeFigureOut">
              <a:rPr lang="it-IT" smtClean="0"/>
              <a:t>01/11/23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293564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F899C4-3BFF-1249-90F4-F296143AA831}" type="datetimeFigureOut">
              <a:rPr lang="it-IT" smtClean="0"/>
              <a:t>01/11/23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211015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F899C4-3BFF-1249-90F4-F296143AA831}" type="datetimeFigureOut">
              <a:rPr lang="it-IT" smtClean="0"/>
              <a:t>01/11/23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2620782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FF899C4-3BFF-1249-90F4-F296143AA831}" type="datetimeFigureOut">
              <a:rPr lang="it-IT" smtClean="0"/>
              <a:t>01/11/23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1754684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F899C4-3BFF-1249-90F4-F296143AA831}" type="datetimeFigureOut">
              <a:rPr lang="it-IT" smtClean="0"/>
              <a:t>01/11/23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172816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FF899C4-3BFF-1249-90F4-F296143AA831}" type="datetimeFigureOut">
              <a:rPr lang="it-IT" smtClean="0"/>
              <a:t>01/11/23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359948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FF899C4-3BFF-1249-90F4-F296143AA831}" type="datetimeFigureOut">
              <a:rPr lang="it-IT" smtClean="0"/>
              <a:t>01/11/23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255562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F899C4-3BFF-1249-90F4-F296143AA831}" type="datetimeFigureOut">
              <a:rPr lang="it-IT" smtClean="0"/>
              <a:t>01/11/23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3060424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FF899C4-3BFF-1249-90F4-F296143AA831}" type="datetimeFigureOut">
              <a:rPr lang="it-IT" smtClean="0"/>
              <a:t>01/11/23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51861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FF899C4-3BFF-1249-90F4-F296143AA831}" type="datetimeFigureOut">
              <a:rPr lang="it-IT" smtClean="0"/>
              <a:t>01/11/23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B1CC6F8-5D53-AF4B-B776-F09F89A7A0DB}" type="slidenum">
              <a:rPr lang="it-IT" smtClean="0"/>
              <a:t>‹#›</a:t>
            </a:fld>
            <a:endParaRPr lang="it-IT"/>
          </a:p>
        </p:txBody>
      </p:sp>
    </p:spTree>
    <p:extLst>
      <p:ext uri="{BB962C8B-B14F-4D97-AF65-F5344CB8AC3E}">
        <p14:creationId xmlns:p14="http://schemas.microsoft.com/office/powerpoint/2010/main" val="427666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899C4-3BFF-1249-90F4-F296143AA831}" type="datetimeFigureOut">
              <a:rPr lang="it-IT" smtClean="0"/>
              <a:t>01/11/23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CC6F8-5D53-AF4B-B776-F09F89A7A0DB}" type="slidenum">
              <a:rPr lang="it-IT" smtClean="0"/>
              <a:t>‹#›</a:t>
            </a:fld>
            <a:endParaRPr lang="it-IT"/>
          </a:p>
        </p:txBody>
      </p:sp>
    </p:spTree>
    <p:extLst>
      <p:ext uri="{BB962C8B-B14F-4D97-AF65-F5344CB8AC3E}">
        <p14:creationId xmlns:p14="http://schemas.microsoft.com/office/powerpoint/2010/main" val="2993455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www.wooclap.com/RPMHZB"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xerte.cardiff.ac.uk/play_409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7F266EEC-DA97-D547-A8F8-536621D3178E}"/>
              </a:ext>
            </a:extLst>
          </p:cNvPr>
          <p:cNvSpPr txBox="1"/>
          <p:nvPr/>
        </p:nvSpPr>
        <p:spPr>
          <a:xfrm>
            <a:off x="1897763" y="260345"/>
            <a:ext cx="3359115" cy="646331"/>
          </a:xfrm>
          <a:prstGeom prst="rect">
            <a:avLst/>
          </a:prstGeom>
          <a:noFill/>
          <a:ln w="38100">
            <a:solidFill>
              <a:srgbClr val="FF2F92"/>
            </a:solidFill>
          </a:ln>
        </p:spPr>
        <p:txBody>
          <a:bodyPr wrap="square" rtlCol="0">
            <a:spAutoFit/>
          </a:bodyPr>
          <a:lstStyle/>
          <a:p>
            <a:r>
              <a:rPr lang="it-IT" b="1" dirty="0"/>
              <a:t>Project </a:t>
            </a:r>
            <a:r>
              <a:rPr lang="it-IT" b="1" dirty="0" err="1"/>
              <a:t>presentation</a:t>
            </a:r>
            <a:r>
              <a:rPr lang="it-IT" dirty="0"/>
              <a:t>: date to be </a:t>
            </a:r>
            <a:r>
              <a:rPr lang="it-IT" dirty="0" err="1"/>
              <a:t>decided</a:t>
            </a:r>
            <a:r>
              <a:rPr lang="it-IT" dirty="0"/>
              <a:t> (</a:t>
            </a:r>
            <a:r>
              <a:rPr lang="it-IT" dirty="0" err="1"/>
              <a:t>roughly</a:t>
            </a:r>
            <a:r>
              <a:rPr lang="it-IT" dirty="0"/>
              <a:t> end of </a:t>
            </a:r>
            <a:r>
              <a:rPr lang="it-IT" dirty="0" err="1"/>
              <a:t>January</a:t>
            </a:r>
            <a:r>
              <a:rPr lang="it-IT" dirty="0"/>
              <a:t>)</a:t>
            </a:r>
          </a:p>
        </p:txBody>
      </p:sp>
      <p:pic>
        <p:nvPicPr>
          <p:cNvPr id="2" name="Picture 1">
            <a:extLst>
              <a:ext uri="{FF2B5EF4-FFF2-40B4-BE49-F238E27FC236}">
                <a16:creationId xmlns:a16="http://schemas.microsoft.com/office/drawing/2014/main" id="{202A0FF8-8089-7248-B92E-ABAA1E5062A2}"/>
              </a:ext>
            </a:extLst>
          </p:cNvPr>
          <p:cNvPicPr>
            <a:picLocks noChangeAspect="1"/>
          </p:cNvPicPr>
          <p:nvPr/>
        </p:nvPicPr>
        <p:blipFill>
          <a:blip r:embed="rId2"/>
          <a:stretch>
            <a:fillRect/>
          </a:stretch>
        </p:blipFill>
        <p:spPr>
          <a:xfrm>
            <a:off x="0" y="1372284"/>
            <a:ext cx="8811450" cy="5074235"/>
          </a:xfrm>
          <a:prstGeom prst="rect">
            <a:avLst/>
          </a:prstGeom>
        </p:spPr>
      </p:pic>
    </p:spTree>
    <p:extLst>
      <p:ext uri="{BB962C8B-B14F-4D97-AF65-F5344CB8AC3E}">
        <p14:creationId xmlns:p14="http://schemas.microsoft.com/office/powerpoint/2010/main" val="366738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D160C1-7996-EE46-A77F-5B54562E73B5}"/>
              </a:ext>
            </a:extLst>
          </p:cNvPr>
          <p:cNvSpPr>
            <a:spLocks noGrp="1"/>
          </p:cNvSpPr>
          <p:nvPr>
            <p:ph type="title"/>
          </p:nvPr>
        </p:nvSpPr>
        <p:spPr/>
        <p:txBody>
          <a:bodyPr>
            <a:normAutofit fontScale="90000"/>
          </a:bodyPr>
          <a:lstStyle/>
          <a:p>
            <a:r>
              <a:rPr lang="it-IT" b="1" dirty="0" err="1"/>
              <a:t>Identifying</a:t>
            </a:r>
            <a:r>
              <a:rPr lang="it-IT" b="1" dirty="0"/>
              <a:t> the </a:t>
            </a:r>
            <a:r>
              <a:rPr lang="it-IT" b="1" dirty="0" err="1"/>
              <a:t>key</a:t>
            </a:r>
            <a:r>
              <a:rPr lang="it-IT" b="1" dirty="0"/>
              <a:t> </a:t>
            </a:r>
            <a:r>
              <a:rPr lang="it-IT" b="1" dirty="0" err="1"/>
              <a:t>ideas</a:t>
            </a:r>
            <a:r>
              <a:rPr lang="it-IT" b="1" dirty="0"/>
              <a:t> to </a:t>
            </a:r>
            <a:r>
              <a:rPr lang="it-IT" b="1" dirty="0" err="1"/>
              <a:t>research</a:t>
            </a:r>
            <a:endParaRPr lang="it-IT" dirty="0"/>
          </a:p>
        </p:txBody>
      </p:sp>
      <p:sp>
        <p:nvSpPr>
          <p:cNvPr id="3" name="Segnaposto contenuto 2">
            <a:extLst>
              <a:ext uri="{FF2B5EF4-FFF2-40B4-BE49-F238E27FC236}">
                <a16:creationId xmlns:a16="http://schemas.microsoft.com/office/drawing/2014/main" id="{CF390865-9924-EC4F-8BE5-88CDFCF520BF}"/>
              </a:ext>
            </a:extLst>
          </p:cNvPr>
          <p:cNvSpPr>
            <a:spLocks noGrp="1"/>
          </p:cNvSpPr>
          <p:nvPr>
            <p:ph idx="1"/>
          </p:nvPr>
        </p:nvSpPr>
        <p:spPr/>
        <p:txBody>
          <a:bodyPr/>
          <a:lstStyle/>
          <a:p>
            <a:r>
              <a:rPr lang="it-IT" dirty="0" err="1"/>
              <a:t>What</a:t>
            </a:r>
            <a:r>
              <a:rPr lang="it-IT" dirty="0"/>
              <a:t> do I </a:t>
            </a:r>
            <a:r>
              <a:rPr lang="it-IT" dirty="0" err="1"/>
              <a:t>need</a:t>
            </a:r>
            <a:r>
              <a:rPr lang="it-IT" dirty="0"/>
              <a:t> to </a:t>
            </a:r>
            <a:r>
              <a:rPr lang="it-IT" dirty="0" err="1"/>
              <a:t>find</a:t>
            </a:r>
            <a:r>
              <a:rPr lang="it-IT" dirty="0"/>
              <a:t> out?</a:t>
            </a:r>
          </a:p>
          <a:p>
            <a:r>
              <a:rPr lang="it-IT" dirty="0" err="1"/>
              <a:t>What</a:t>
            </a:r>
            <a:r>
              <a:rPr lang="it-IT" dirty="0"/>
              <a:t> are the </a:t>
            </a:r>
            <a:r>
              <a:rPr lang="it-IT" dirty="0" err="1"/>
              <a:t>key</a:t>
            </a:r>
            <a:r>
              <a:rPr lang="it-IT" dirty="0"/>
              <a:t> </a:t>
            </a:r>
            <a:r>
              <a:rPr lang="it-IT" dirty="0" err="1"/>
              <a:t>concepts</a:t>
            </a:r>
            <a:r>
              <a:rPr lang="it-IT" dirty="0"/>
              <a:t> or </a:t>
            </a:r>
            <a:r>
              <a:rPr lang="it-IT" dirty="0" err="1"/>
              <a:t>ideas</a:t>
            </a:r>
            <a:r>
              <a:rPr lang="it-IT" dirty="0"/>
              <a:t> in the </a:t>
            </a:r>
            <a:r>
              <a:rPr lang="it-IT" dirty="0" err="1"/>
              <a:t>assessment</a:t>
            </a:r>
            <a:r>
              <a:rPr lang="it-IT" dirty="0"/>
              <a:t> </a:t>
            </a:r>
            <a:r>
              <a:rPr lang="it-IT" dirty="0" err="1"/>
              <a:t>which</a:t>
            </a:r>
            <a:r>
              <a:rPr lang="it-IT" dirty="0"/>
              <a:t> I </a:t>
            </a:r>
            <a:r>
              <a:rPr lang="it-IT" dirty="0" err="1"/>
              <a:t>need</a:t>
            </a:r>
            <a:r>
              <a:rPr lang="it-IT" dirty="0"/>
              <a:t> to </a:t>
            </a:r>
            <a:r>
              <a:rPr lang="it-IT" dirty="0" err="1"/>
              <a:t>explore</a:t>
            </a:r>
            <a:r>
              <a:rPr lang="it-IT" dirty="0"/>
              <a:t>?</a:t>
            </a:r>
          </a:p>
          <a:p>
            <a:r>
              <a:rPr lang="it-IT" dirty="0" err="1"/>
              <a:t>What</a:t>
            </a:r>
            <a:r>
              <a:rPr lang="it-IT" dirty="0"/>
              <a:t> </a:t>
            </a:r>
            <a:r>
              <a:rPr lang="it-IT" dirty="0" err="1"/>
              <a:t>search</a:t>
            </a:r>
            <a:r>
              <a:rPr lang="it-IT" dirty="0"/>
              <a:t> </a:t>
            </a:r>
            <a:r>
              <a:rPr lang="it-IT" dirty="0" err="1"/>
              <a:t>terms</a:t>
            </a:r>
            <a:r>
              <a:rPr lang="it-IT" dirty="0"/>
              <a:t> </a:t>
            </a:r>
            <a:r>
              <a:rPr lang="it-IT" dirty="0" err="1"/>
              <a:t>will</a:t>
            </a:r>
            <a:r>
              <a:rPr lang="it-IT" dirty="0"/>
              <a:t> be </a:t>
            </a:r>
            <a:r>
              <a:rPr lang="it-IT" dirty="0" err="1"/>
              <a:t>effective</a:t>
            </a:r>
            <a:r>
              <a:rPr lang="it-IT" dirty="0"/>
              <a:t> in </a:t>
            </a:r>
            <a:r>
              <a:rPr lang="it-IT" dirty="0" err="1"/>
              <a:t>helping</a:t>
            </a:r>
            <a:r>
              <a:rPr lang="it-IT" dirty="0"/>
              <a:t> me </a:t>
            </a:r>
            <a:r>
              <a:rPr lang="it-IT" dirty="0" err="1"/>
              <a:t>find</a:t>
            </a:r>
            <a:r>
              <a:rPr lang="it-IT" dirty="0"/>
              <a:t> </a:t>
            </a:r>
            <a:r>
              <a:rPr lang="it-IT" dirty="0" err="1"/>
              <a:t>what</a:t>
            </a:r>
            <a:r>
              <a:rPr lang="it-IT" dirty="0"/>
              <a:t> I </a:t>
            </a:r>
            <a:r>
              <a:rPr lang="it-IT" dirty="0" err="1"/>
              <a:t>need</a:t>
            </a:r>
            <a:r>
              <a:rPr lang="it-IT" dirty="0"/>
              <a:t>?</a:t>
            </a:r>
          </a:p>
          <a:p>
            <a:r>
              <a:rPr lang="it-IT" dirty="0" err="1"/>
              <a:t>What</a:t>
            </a:r>
            <a:r>
              <a:rPr lang="it-IT" dirty="0"/>
              <a:t> </a:t>
            </a:r>
            <a:r>
              <a:rPr lang="it-IT" dirty="0" err="1"/>
              <a:t>types</a:t>
            </a:r>
            <a:r>
              <a:rPr lang="it-IT" dirty="0"/>
              <a:t> of information </a:t>
            </a:r>
            <a:r>
              <a:rPr lang="it-IT" dirty="0" err="1"/>
              <a:t>will</a:t>
            </a:r>
            <a:r>
              <a:rPr lang="it-IT" dirty="0"/>
              <a:t> I </a:t>
            </a:r>
            <a:r>
              <a:rPr lang="it-IT" dirty="0" err="1"/>
              <a:t>need</a:t>
            </a:r>
            <a:r>
              <a:rPr lang="it-IT" dirty="0"/>
              <a:t> to </a:t>
            </a:r>
            <a:r>
              <a:rPr lang="it-IT" dirty="0" err="1"/>
              <a:t>answer</a:t>
            </a:r>
            <a:r>
              <a:rPr lang="it-IT" dirty="0"/>
              <a:t> the </a:t>
            </a:r>
            <a:r>
              <a:rPr lang="it-IT" dirty="0" err="1"/>
              <a:t>question</a:t>
            </a:r>
            <a:r>
              <a:rPr lang="it-IT" dirty="0"/>
              <a:t>?</a:t>
            </a:r>
          </a:p>
          <a:p>
            <a:endParaRPr lang="it-IT" b="1" dirty="0"/>
          </a:p>
        </p:txBody>
      </p:sp>
    </p:spTree>
    <p:extLst>
      <p:ext uri="{BB962C8B-B14F-4D97-AF65-F5344CB8AC3E}">
        <p14:creationId xmlns:p14="http://schemas.microsoft.com/office/powerpoint/2010/main" val="412712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33AC38-23BC-7044-B6DA-93FB2A99F994}"/>
              </a:ext>
            </a:extLst>
          </p:cNvPr>
          <p:cNvSpPr>
            <a:spLocks noGrp="1"/>
          </p:cNvSpPr>
          <p:nvPr>
            <p:ph type="title"/>
          </p:nvPr>
        </p:nvSpPr>
        <p:spPr/>
        <p:txBody>
          <a:bodyPr>
            <a:normAutofit fontScale="90000"/>
          </a:bodyPr>
          <a:lstStyle/>
          <a:p>
            <a:r>
              <a:rPr lang="it-IT" dirty="0"/>
              <a:t>The </a:t>
            </a:r>
            <a:r>
              <a:rPr lang="it-IT" dirty="0" err="1"/>
              <a:t>literature</a:t>
            </a:r>
            <a:r>
              <a:rPr lang="it-IT" dirty="0"/>
              <a:t> </a:t>
            </a:r>
            <a:r>
              <a:rPr lang="it-IT" dirty="0" err="1"/>
              <a:t>searching</a:t>
            </a:r>
            <a:r>
              <a:rPr lang="it-IT" dirty="0"/>
              <a:t> </a:t>
            </a:r>
            <a:r>
              <a:rPr lang="it-IT" dirty="0" err="1"/>
              <a:t>cycle</a:t>
            </a:r>
            <a:br>
              <a:rPr lang="it-IT" dirty="0"/>
            </a:br>
            <a:endParaRPr lang="it-IT" dirty="0"/>
          </a:p>
        </p:txBody>
      </p:sp>
      <p:pic>
        <p:nvPicPr>
          <p:cNvPr id="5" name="Segnaposto contenuto 4">
            <a:extLst>
              <a:ext uri="{FF2B5EF4-FFF2-40B4-BE49-F238E27FC236}">
                <a16:creationId xmlns:a16="http://schemas.microsoft.com/office/drawing/2014/main" id="{A6257B84-21ED-A145-942D-8E7C46A8E52F}"/>
              </a:ext>
            </a:extLst>
          </p:cNvPr>
          <p:cNvPicPr>
            <a:picLocks noGrp="1" noChangeAspect="1"/>
          </p:cNvPicPr>
          <p:nvPr>
            <p:ph idx="1"/>
          </p:nvPr>
        </p:nvPicPr>
        <p:blipFill>
          <a:blip r:embed="rId3"/>
          <a:stretch>
            <a:fillRect/>
          </a:stretch>
        </p:blipFill>
        <p:spPr>
          <a:xfrm>
            <a:off x="2170591" y="1600200"/>
            <a:ext cx="4802817" cy="4525963"/>
          </a:xfrm>
        </p:spPr>
      </p:pic>
    </p:spTree>
    <p:extLst>
      <p:ext uri="{BB962C8B-B14F-4D97-AF65-F5344CB8AC3E}">
        <p14:creationId xmlns:p14="http://schemas.microsoft.com/office/powerpoint/2010/main" val="211871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03A0AC-529D-734D-9735-C70FDFA823B2}"/>
              </a:ext>
            </a:extLst>
          </p:cNvPr>
          <p:cNvSpPr>
            <a:spLocks noGrp="1"/>
          </p:cNvSpPr>
          <p:nvPr>
            <p:ph type="title"/>
          </p:nvPr>
        </p:nvSpPr>
        <p:spPr/>
        <p:txBody>
          <a:bodyPr/>
          <a:lstStyle/>
          <a:p>
            <a:r>
              <a:rPr lang="it-IT" dirty="0" err="1"/>
              <a:t>Search</a:t>
            </a:r>
            <a:r>
              <a:rPr lang="it-IT" dirty="0"/>
              <a:t>… </a:t>
            </a:r>
            <a:r>
              <a:rPr lang="it-IT" dirty="0" err="1"/>
              <a:t>what</a:t>
            </a:r>
            <a:r>
              <a:rPr lang="it-IT" dirty="0"/>
              <a:t>?</a:t>
            </a:r>
          </a:p>
        </p:txBody>
      </p:sp>
      <p:sp>
        <p:nvSpPr>
          <p:cNvPr id="3" name="Segnaposto contenuto 2">
            <a:extLst>
              <a:ext uri="{FF2B5EF4-FFF2-40B4-BE49-F238E27FC236}">
                <a16:creationId xmlns:a16="http://schemas.microsoft.com/office/drawing/2014/main" id="{8B427ADA-BDB5-0D46-BB03-34534FE30FF3}"/>
              </a:ext>
            </a:extLst>
          </p:cNvPr>
          <p:cNvSpPr>
            <a:spLocks noGrp="1"/>
          </p:cNvSpPr>
          <p:nvPr>
            <p:ph idx="1"/>
          </p:nvPr>
        </p:nvSpPr>
        <p:spPr/>
        <p:txBody>
          <a:bodyPr/>
          <a:lstStyle/>
          <a:p>
            <a:pPr marL="0" indent="0">
              <a:buNone/>
            </a:pPr>
            <a:r>
              <a:rPr lang="it-IT" dirty="0"/>
              <a:t>Keyword planning</a:t>
            </a:r>
          </a:p>
          <a:p>
            <a:pPr marL="0" indent="0">
              <a:buNone/>
            </a:pPr>
            <a:endParaRPr lang="it-IT" dirty="0"/>
          </a:p>
          <a:p>
            <a:pPr marL="0" indent="0">
              <a:buNone/>
            </a:pPr>
            <a:r>
              <a:rPr lang="it-IT" dirty="0" err="1"/>
              <a:t>It</a:t>
            </a:r>
            <a:r>
              <a:rPr lang="it-IT" dirty="0"/>
              <a:t> </a:t>
            </a:r>
            <a:r>
              <a:rPr lang="it-IT" dirty="0" err="1"/>
              <a:t>may</a:t>
            </a:r>
            <a:r>
              <a:rPr lang="it-IT" dirty="0"/>
              <a:t> be </a:t>
            </a:r>
            <a:r>
              <a:rPr lang="it-IT" dirty="0" err="1"/>
              <a:t>that</a:t>
            </a:r>
            <a:r>
              <a:rPr lang="it-IT" dirty="0"/>
              <a:t> </a:t>
            </a:r>
            <a:r>
              <a:rPr lang="it-IT" dirty="0" err="1"/>
              <a:t>you</a:t>
            </a:r>
            <a:r>
              <a:rPr lang="it-IT" dirty="0"/>
              <a:t> </a:t>
            </a:r>
            <a:r>
              <a:rPr lang="it-IT" dirty="0" err="1"/>
              <a:t>don’t</a:t>
            </a:r>
            <a:r>
              <a:rPr lang="it-IT" dirty="0"/>
              <a:t> come up with </a:t>
            </a:r>
            <a:r>
              <a:rPr lang="it-IT" dirty="0" err="1"/>
              <a:t>all</a:t>
            </a:r>
            <a:r>
              <a:rPr lang="it-IT" dirty="0"/>
              <a:t> the </a:t>
            </a:r>
            <a:r>
              <a:rPr lang="it-IT" dirty="0" err="1"/>
              <a:t>necessary</a:t>
            </a:r>
            <a:r>
              <a:rPr lang="it-IT" dirty="0"/>
              <a:t> </a:t>
            </a:r>
            <a:r>
              <a:rPr lang="it-IT" dirty="0" err="1"/>
              <a:t>keywords</a:t>
            </a:r>
            <a:r>
              <a:rPr lang="it-IT" dirty="0"/>
              <a:t> on </a:t>
            </a:r>
            <a:r>
              <a:rPr lang="it-IT" dirty="0" err="1"/>
              <a:t>your</a:t>
            </a:r>
            <a:r>
              <a:rPr lang="it-IT" dirty="0"/>
              <a:t> first </a:t>
            </a:r>
            <a:r>
              <a:rPr lang="it-IT" dirty="0" err="1"/>
              <a:t>plan</a:t>
            </a:r>
            <a:r>
              <a:rPr lang="it-IT" dirty="0"/>
              <a:t>, </a:t>
            </a:r>
            <a:r>
              <a:rPr lang="it-IT" dirty="0" err="1"/>
              <a:t>but</a:t>
            </a:r>
            <a:r>
              <a:rPr lang="it-IT" dirty="0"/>
              <a:t> </a:t>
            </a:r>
            <a:r>
              <a:rPr lang="it-IT" dirty="0" err="1"/>
              <a:t>remember</a:t>
            </a:r>
            <a:r>
              <a:rPr lang="it-IT" dirty="0"/>
              <a:t> </a:t>
            </a:r>
            <a:r>
              <a:rPr lang="it-IT" dirty="0" err="1"/>
              <a:t>that</a:t>
            </a:r>
            <a:r>
              <a:rPr lang="it-IT" dirty="0"/>
              <a:t> </a:t>
            </a:r>
            <a:r>
              <a:rPr lang="it-IT" dirty="0" err="1"/>
              <a:t>you</a:t>
            </a:r>
            <a:r>
              <a:rPr lang="it-IT" dirty="0"/>
              <a:t> can continue to </a:t>
            </a:r>
            <a:r>
              <a:rPr lang="it-IT" dirty="0" err="1"/>
              <a:t>add</a:t>
            </a:r>
            <a:r>
              <a:rPr lang="it-IT" dirty="0"/>
              <a:t> new </a:t>
            </a:r>
            <a:r>
              <a:rPr lang="it-IT" dirty="0" err="1"/>
              <a:t>words</a:t>
            </a:r>
            <a:r>
              <a:rPr lang="it-IT" dirty="0"/>
              <a:t> to </a:t>
            </a:r>
            <a:r>
              <a:rPr lang="it-IT" dirty="0" err="1"/>
              <a:t>your</a:t>
            </a:r>
            <a:r>
              <a:rPr lang="it-IT" dirty="0"/>
              <a:t> list </a:t>
            </a:r>
            <a:r>
              <a:rPr lang="it-IT" dirty="0" err="1"/>
              <a:t>as</a:t>
            </a:r>
            <a:r>
              <a:rPr lang="it-IT" dirty="0"/>
              <a:t> </a:t>
            </a:r>
            <a:r>
              <a:rPr lang="it-IT" dirty="0" err="1"/>
              <a:t>you</a:t>
            </a:r>
            <a:r>
              <a:rPr lang="it-IT" dirty="0"/>
              <a:t> </a:t>
            </a:r>
            <a:r>
              <a:rPr lang="it-IT" dirty="0" err="1"/>
              <a:t>read</a:t>
            </a:r>
            <a:r>
              <a:rPr lang="it-IT" dirty="0"/>
              <a:t> more </a:t>
            </a:r>
            <a:r>
              <a:rPr lang="it-IT" dirty="0" err="1"/>
              <a:t>about</a:t>
            </a:r>
            <a:r>
              <a:rPr lang="it-IT" dirty="0"/>
              <a:t> the </a:t>
            </a:r>
            <a:r>
              <a:rPr lang="it-IT" dirty="0" err="1"/>
              <a:t>topic</a:t>
            </a:r>
            <a:r>
              <a:rPr lang="it-IT" dirty="0"/>
              <a:t>.</a:t>
            </a:r>
          </a:p>
          <a:p>
            <a:endParaRPr lang="it-IT" dirty="0"/>
          </a:p>
        </p:txBody>
      </p:sp>
    </p:spTree>
    <p:extLst>
      <p:ext uri="{BB962C8B-B14F-4D97-AF65-F5344CB8AC3E}">
        <p14:creationId xmlns:p14="http://schemas.microsoft.com/office/powerpoint/2010/main" val="2741280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23C953-CF19-7D4F-9512-749C8D2E5DB8}"/>
              </a:ext>
            </a:extLst>
          </p:cNvPr>
          <p:cNvSpPr>
            <a:spLocks noGrp="1"/>
          </p:cNvSpPr>
          <p:nvPr>
            <p:ph type="title"/>
          </p:nvPr>
        </p:nvSpPr>
        <p:spPr/>
        <p:txBody>
          <a:bodyPr/>
          <a:lstStyle/>
          <a:p>
            <a:r>
              <a:rPr lang="it-IT" dirty="0" err="1"/>
              <a:t>Keywords</a:t>
            </a:r>
            <a:r>
              <a:rPr lang="it-IT" dirty="0"/>
              <a:t> </a:t>
            </a:r>
            <a:r>
              <a:rPr lang="it-IT" dirty="0" err="1"/>
              <a:t>tips</a:t>
            </a:r>
            <a:endParaRPr lang="it-IT" dirty="0"/>
          </a:p>
        </p:txBody>
      </p:sp>
      <p:sp>
        <p:nvSpPr>
          <p:cNvPr id="3" name="Segnaposto contenuto 2">
            <a:extLst>
              <a:ext uri="{FF2B5EF4-FFF2-40B4-BE49-F238E27FC236}">
                <a16:creationId xmlns:a16="http://schemas.microsoft.com/office/drawing/2014/main" id="{7EEF6723-CF95-D747-9217-8EF0CE7A3BF5}"/>
              </a:ext>
            </a:extLst>
          </p:cNvPr>
          <p:cNvSpPr>
            <a:spLocks noGrp="1"/>
          </p:cNvSpPr>
          <p:nvPr>
            <p:ph idx="1"/>
          </p:nvPr>
        </p:nvSpPr>
        <p:spPr/>
        <p:txBody>
          <a:bodyPr>
            <a:normAutofit fontScale="85000" lnSpcReduction="10000"/>
          </a:bodyPr>
          <a:lstStyle/>
          <a:p>
            <a:r>
              <a:rPr lang="it-IT" dirty="0" err="1"/>
              <a:t>Think</a:t>
            </a:r>
            <a:r>
              <a:rPr lang="it-IT" dirty="0"/>
              <a:t> of </a:t>
            </a:r>
            <a:r>
              <a:rPr lang="it-IT" dirty="0" err="1"/>
              <a:t>as</a:t>
            </a:r>
            <a:r>
              <a:rPr lang="it-IT" dirty="0"/>
              <a:t> </a:t>
            </a:r>
            <a:r>
              <a:rPr lang="it-IT" dirty="0" err="1"/>
              <a:t>many</a:t>
            </a:r>
            <a:r>
              <a:rPr lang="it-IT" dirty="0"/>
              <a:t> </a:t>
            </a:r>
            <a:r>
              <a:rPr lang="it-IT" b="1" dirty="0" err="1"/>
              <a:t>synonyms</a:t>
            </a:r>
            <a:r>
              <a:rPr lang="it-IT" dirty="0"/>
              <a:t> </a:t>
            </a:r>
            <a:r>
              <a:rPr lang="it-IT" dirty="0" err="1"/>
              <a:t>as</a:t>
            </a:r>
            <a:r>
              <a:rPr lang="it-IT" dirty="0"/>
              <a:t> </a:t>
            </a:r>
            <a:r>
              <a:rPr lang="it-IT" dirty="0" err="1"/>
              <a:t>you</a:t>
            </a:r>
            <a:r>
              <a:rPr lang="it-IT" dirty="0"/>
              <a:t> can, i.e. </a:t>
            </a:r>
            <a:r>
              <a:rPr lang="it-IT" dirty="0" err="1"/>
              <a:t>words</a:t>
            </a:r>
            <a:r>
              <a:rPr lang="it-IT" dirty="0"/>
              <a:t> </a:t>
            </a:r>
            <a:r>
              <a:rPr lang="it-IT" dirty="0" err="1"/>
              <a:t>which</a:t>
            </a:r>
            <a:r>
              <a:rPr lang="it-IT" dirty="0"/>
              <a:t> </a:t>
            </a:r>
            <a:r>
              <a:rPr lang="it-IT" dirty="0" err="1"/>
              <a:t>have</a:t>
            </a:r>
            <a:r>
              <a:rPr lang="it-IT" dirty="0"/>
              <a:t> </a:t>
            </a:r>
            <a:r>
              <a:rPr lang="it-IT" dirty="0" err="1"/>
              <a:t>similar</a:t>
            </a:r>
            <a:r>
              <a:rPr lang="it-IT" dirty="0"/>
              <a:t> </a:t>
            </a:r>
            <a:r>
              <a:rPr lang="it-IT" dirty="0" err="1"/>
              <a:t>meanings</a:t>
            </a:r>
            <a:r>
              <a:rPr lang="it-IT" dirty="0"/>
              <a:t>, </a:t>
            </a:r>
            <a:r>
              <a:rPr lang="it-IT" dirty="0" err="1"/>
              <a:t>such</a:t>
            </a:r>
            <a:r>
              <a:rPr lang="it-IT" dirty="0"/>
              <a:t> </a:t>
            </a:r>
            <a:r>
              <a:rPr lang="it-IT" dirty="0" err="1"/>
              <a:t>as</a:t>
            </a:r>
            <a:r>
              <a:rPr lang="it-IT" dirty="0"/>
              <a:t> </a:t>
            </a:r>
            <a:r>
              <a:rPr lang="it-IT" dirty="0" err="1"/>
              <a:t>centrality</a:t>
            </a:r>
            <a:r>
              <a:rPr lang="it-IT" dirty="0"/>
              <a:t>, </a:t>
            </a:r>
            <a:r>
              <a:rPr lang="it-IT" dirty="0" err="1"/>
              <a:t>density</a:t>
            </a:r>
            <a:r>
              <a:rPr lang="it-IT" dirty="0"/>
              <a:t>, </a:t>
            </a:r>
            <a:r>
              <a:rPr lang="it-IT" dirty="0" err="1"/>
              <a:t>betwenness</a:t>
            </a:r>
            <a:endParaRPr lang="it-IT" dirty="0"/>
          </a:p>
          <a:p>
            <a:r>
              <a:rPr lang="it-IT" dirty="0" err="1"/>
              <a:t>If</a:t>
            </a:r>
            <a:r>
              <a:rPr lang="it-IT" dirty="0"/>
              <a:t> </a:t>
            </a:r>
            <a:r>
              <a:rPr lang="it-IT" dirty="0" err="1"/>
              <a:t>you</a:t>
            </a:r>
            <a:r>
              <a:rPr lang="it-IT" dirty="0"/>
              <a:t> are </a:t>
            </a:r>
            <a:r>
              <a:rPr lang="it-IT" dirty="0" err="1"/>
              <a:t>unsure</a:t>
            </a:r>
            <a:r>
              <a:rPr lang="it-IT" dirty="0"/>
              <a:t> of </a:t>
            </a:r>
            <a:r>
              <a:rPr lang="it-IT" dirty="0" err="1"/>
              <a:t>ideas</a:t>
            </a:r>
            <a:r>
              <a:rPr lang="it-IT" dirty="0"/>
              <a:t> for </a:t>
            </a:r>
            <a:r>
              <a:rPr lang="it-IT" dirty="0" err="1"/>
              <a:t>keywords</a:t>
            </a:r>
            <a:r>
              <a:rPr lang="it-IT" dirty="0"/>
              <a:t>, </a:t>
            </a:r>
            <a:r>
              <a:rPr lang="it-IT" dirty="0" err="1"/>
              <a:t>you</a:t>
            </a:r>
            <a:r>
              <a:rPr lang="it-IT" dirty="0"/>
              <a:t> </a:t>
            </a:r>
            <a:r>
              <a:rPr lang="it-IT" dirty="0" err="1"/>
              <a:t>could</a:t>
            </a:r>
            <a:r>
              <a:rPr lang="it-IT" dirty="0"/>
              <a:t> </a:t>
            </a:r>
            <a:r>
              <a:rPr lang="it-IT" b="1" dirty="0"/>
              <a:t>use a thesaurus</a:t>
            </a:r>
            <a:r>
              <a:rPr lang="it-IT" dirty="0"/>
              <a:t> or take a </a:t>
            </a:r>
            <a:r>
              <a:rPr lang="it-IT" dirty="0" err="1"/>
              <a:t>quick</a:t>
            </a:r>
            <a:r>
              <a:rPr lang="it-IT" dirty="0"/>
              <a:t> look </a:t>
            </a:r>
            <a:r>
              <a:rPr lang="it-IT" dirty="0" err="1"/>
              <a:t>at</a:t>
            </a:r>
            <a:r>
              <a:rPr lang="it-IT" dirty="0"/>
              <a:t> a </a:t>
            </a:r>
            <a:r>
              <a:rPr lang="it-IT" dirty="0" err="1"/>
              <a:t>resource</a:t>
            </a:r>
            <a:r>
              <a:rPr lang="it-IT" dirty="0"/>
              <a:t> </a:t>
            </a:r>
            <a:r>
              <a:rPr lang="it-IT" dirty="0" err="1"/>
              <a:t>like</a:t>
            </a:r>
            <a:r>
              <a:rPr lang="it-IT" dirty="0"/>
              <a:t> Wikipedia to </a:t>
            </a:r>
            <a:r>
              <a:rPr lang="it-IT" dirty="0" err="1"/>
              <a:t>get</a:t>
            </a:r>
            <a:r>
              <a:rPr lang="it-IT" dirty="0"/>
              <a:t> an </a:t>
            </a:r>
            <a:r>
              <a:rPr lang="it-IT" dirty="0" err="1"/>
              <a:t>overview</a:t>
            </a:r>
            <a:r>
              <a:rPr lang="it-IT" dirty="0"/>
              <a:t> of the </a:t>
            </a:r>
            <a:r>
              <a:rPr lang="it-IT" dirty="0" err="1"/>
              <a:t>topic</a:t>
            </a:r>
            <a:endParaRPr lang="it-IT" dirty="0"/>
          </a:p>
          <a:p>
            <a:r>
              <a:rPr lang="it-IT" dirty="0" err="1"/>
              <a:t>Consider</a:t>
            </a:r>
            <a:r>
              <a:rPr lang="it-IT" dirty="0"/>
              <a:t> </a:t>
            </a:r>
            <a:r>
              <a:rPr lang="it-IT" dirty="0" err="1"/>
              <a:t>whether</a:t>
            </a:r>
            <a:r>
              <a:rPr lang="it-IT" dirty="0"/>
              <a:t> </a:t>
            </a:r>
            <a:r>
              <a:rPr lang="it-IT" dirty="0" err="1"/>
              <a:t>your</a:t>
            </a:r>
            <a:r>
              <a:rPr lang="it-IT" dirty="0"/>
              <a:t> </a:t>
            </a:r>
            <a:r>
              <a:rPr lang="it-IT" dirty="0" err="1"/>
              <a:t>keywords</a:t>
            </a:r>
            <a:r>
              <a:rPr lang="it-IT" dirty="0"/>
              <a:t> </a:t>
            </a:r>
            <a:r>
              <a:rPr lang="it-IT" dirty="0" err="1"/>
              <a:t>might</a:t>
            </a:r>
            <a:r>
              <a:rPr lang="it-IT" dirty="0"/>
              <a:t> </a:t>
            </a:r>
            <a:r>
              <a:rPr lang="it-IT" dirty="0" err="1"/>
              <a:t>also</a:t>
            </a:r>
            <a:r>
              <a:rPr lang="it-IT" dirty="0"/>
              <a:t> </a:t>
            </a:r>
            <a:r>
              <a:rPr lang="it-IT" dirty="0" err="1"/>
              <a:t>have</a:t>
            </a:r>
            <a:r>
              <a:rPr lang="it-IT" dirty="0"/>
              <a:t> </a:t>
            </a:r>
            <a:r>
              <a:rPr lang="it-IT" b="1" dirty="0" err="1"/>
              <a:t>plural</a:t>
            </a:r>
            <a:r>
              <a:rPr lang="it-IT" b="1" dirty="0"/>
              <a:t> </a:t>
            </a:r>
            <a:r>
              <a:rPr lang="it-IT" dirty="0"/>
              <a:t>or </a:t>
            </a:r>
            <a:r>
              <a:rPr lang="it-IT" b="1" dirty="0"/>
              <a:t>alternative </a:t>
            </a:r>
            <a:r>
              <a:rPr lang="it-IT" b="1" dirty="0" err="1"/>
              <a:t>endings</a:t>
            </a:r>
            <a:r>
              <a:rPr lang="it-IT" dirty="0"/>
              <a:t>, e.g. city/</a:t>
            </a:r>
            <a:r>
              <a:rPr lang="it-IT" dirty="0" err="1"/>
              <a:t>cities</a:t>
            </a:r>
            <a:r>
              <a:rPr lang="it-IT" dirty="0"/>
              <a:t>, motivate/</a:t>
            </a:r>
            <a:r>
              <a:rPr lang="it-IT" dirty="0" err="1"/>
              <a:t>motivation</a:t>
            </a:r>
            <a:endParaRPr lang="it-IT" dirty="0"/>
          </a:p>
          <a:p>
            <a:r>
              <a:rPr lang="it-IT" dirty="0" err="1"/>
              <a:t>Consider</a:t>
            </a:r>
            <a:r>
              <a:rPr lang="it-IT" dirty="0"/>
              <a:t> </a:t>
            </a:r>
            <a:r>
              <a:rPr lang="it-IT" b="1" dirty="0"/>
              <a:t>alternative </a:t>
            </a:r>
            <a:r>
              <a:rPr lang="it-IT" b="1" dirty="0" err="1"/>
              <a:t>spellings</a:t>
            </a:r>
            <a:r>
              <a:rPr lang="it-IT" dirty="0"/>
              <a:t>, e.g. color/</a:t>
            </a:r>
            <a:r>
              <a:rPr lang="it-IT" dirty="0" err="1"/>
              <a:t>colour</a:t>
            </a:r>
            <a:r>
              <a:rPr lang="it-IT" dirty="0"/>
              <a:t>, </a:t>
            </a:r>
            <a:r>
              <a:rPr lang="it-IT" dirty="0" err="1"/>
              <a:t>aeroplane</a:t>
            </a:r>
            <a:r>
              <a:rPr lang="it-IT" dirty="0"/>
              <a:t>/</a:t>
            </a:r>
            <a:r>
              <a:rPr lang="it-IT" dirty="0" err="1"/>
              <a:t>airplane</a:t>
            </a:r>
            <a:endParaRPr lang="it-IT" dirty="0"/>
          </a:p>
          <a:p>
            <a:endParaRPr lang="it-IT" dirty="0"/>
          </a:p>
        </p:txBody>
      </p:sp>
    </p:spTree>
    <p:extLst>
      <p:ext uri="{BB962C8B-B14F-4D97-AF65-F5344CB8AC3E}">
        <p14:creationId xmlns:p14="http://schemas.microsoft.com/office/powerpoint/2010/main" val="360998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Where</a:t>
            </a:r>
            <a:r>
              <a:rPr lang="it-IT" dirty="0"/>
              <a:t> to look for </a:t>
            </a:r>
          </a:p>
        </p:txBody>
      </p:sp>
      <p:sp>
        <p:nvSpPr>
          <p:cNvPr id="3" name="Segnaposto contenuto 2"/>
          <p:cNvSpPr>
            <a:spLocks noGrp="1"/>
          </p:cNvSpPr>
          <p:nvPr>
            <p:ph idx="1"/>
          </p:nvPr>
        </p:nvSpPr>
        <p:spPr/>
        <p:txBody>
          <a:bodyPr/>
          <a:lstStyle/>
          <a:p>
            <a:r>
              <a:rPr lang="it-IT" dirty="0"/>
              <a:t>Google </a:t>
            </a:r>
            <a:r>
              <a:rPr lang="it-IT" dirty="0" err="1"/>
              <a:t>Scholar</a:t>
            </a:r>
            <a:endParaRPr lang="it-IT" dirty="0"/>
          </a:p>
          <a:p>
            <a:r>
              <a:rPr lang="it-IT" dirty="0" err="1"/>
              <a:t>Psych</a:t>
            </a:r>
            <a:r>
              <a:rPr lang="it-IT" dirty="0"/>
              <a:t> Info</a:t>
            </a:r>
          </a:p>
          <a:p>
            <a:r>
              <a:rPr lang="it-IT" dirty="0"/>
              <a:t>Web of Knowledge</a:t>
            </a:r>
          </a:p>
          <a:p>
            <a:r>
              <a:rPr lang="it-IT" dirty="0" err="1"/>
              <a:t>PubMed</a:t>
            </a:r>
            <a:endParaRPr lang="it-IT" dirty="0"/>
          </a:p>
          <a:p>
            <a:r>
              <a:rPr lang="it-IT" dirty="0" err="1"/>
              <a:t>Etc</a:t>
            </a:r>
            <a:r>
              <a:rPr lang="it-IT" dirty="0"/>
              <a:t>…</a:t>
            </a:r>
          </a:p>
          <a:p>
            <a:endParaRPr lang="it-IT" dirty="0"/>
          </a:p>
        </p:txBody>
      </p:sp>
    </p:spTree>
    <p:extLst>
      <p:ext uri="{BB962C8B-B14F-4D97-AF65-F5344CB8AC3E}">
        <p14:creationId xmlns:p14="http://schemas.microsoft.com/office/powerpoint/2010/main" val="870449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A412D6-FF0D-6C42-9421-3E15118F7FA2}"/>
              </a:ext>
            </a:extLst>
          </p:cNvPr>
          <p:cNvSpPr>
            <a:spLocks noGrp="1"/>
          </p:cNvSpPr>
          <p:nvPr>
            <p:ph type="title"/>
          </p:nvPr>
        </p:nvSpPr>
        <p:spPr/>
        <p:txBody>
          <a:bodyPr/>
          <a:lstStyle/>
          <a:p>
            <a:endParaRPr lang="it-IT"/>
          </a:p>
        </p:txBody>
      </p:sp>
      <p:sp>
        <p:nvSpPr>
          <p:cNvPr id="4" name="Rettangolo 3">
            <a:extLst>
              <a:ext uri="{FF2B5EF4-FFF2-40B4-BE49-F238E27FC236}">
                <a16:creationId xmlns:a16="http://schemas.microsoft.com/office/drawing/2014/main" id="{66A51BE2-095B-B146-A05E-228D4EF4429D}"/>
              </a:ext>
            </a:extLst>
          </p:cNvPr>
          <p:cNvSpPr/>
          <p:nvPr/>
        </p:nvSpPr>
        <p:spPr>
          <a:xfrm>
            <a:off x="1024759" y="2443655"/>
            <a:ext cx="6747641" cy="3036344"/>
          </a:xfrm>
          <a:prstGeom prst="rect">
            <a:avLst/>
          </a:prstGeom>
        </p:spPr>
        <p:txBody>
          <a:bodyPr wrap="square">
            <a:spAutoFit/>
          </a:bodyPr>
          <a:lstStyle/>
          <a:p>
            <a:pPr>
              <a:lnSpc>
                <a:spcPct val="115000"/>
              </a:lnSpc>
              <a:spcAft>
                <a:spcPts val="0"/>
              </a:spcAft>
            </a:pPr>
            <a:r>
              <a:rPr lang="en-GB" sz="2800" dirty="0">
                <a:latin typeface="Calibri" panose="020F0502020204030204" pitchFamily="34" charset="0"/>
                <a:ea typeface="Calibri" panose="020F0502020204030204" pitchFamily="34" charset="0"/>
                <a:cs typeface="Times New Roman" panose="02020603050405020304" pitchFamily="18" charset="0"/>
              </a:rPr>
              <a:t>You can use Google Scholar to search for:</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2800" dirty="0">
                <a:latin typeface="Calibri" panose="020F0502020204030204" pitchFamily="34" charset="0"/>
                <a:ea typeface="Calibri" panose="020F0502020204030204" pitchFamily="34" charset="0"/>
                <a:cs typeface="Times New Roman" panose="02020603050405020304" pitchFamily="18" charset="0"/>
              </a:rPr>
              <a:t> </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itchFamily="2" charset="2"/>
              <a:buChar char=""/>
            </a:pPr>
            <a:r>
              <a:rPr lang="en-GB" sz="2800" dirty="0">
                <a:latin typeface="Calibri" panose="020F0502020204030204" pitchFamily="34" charset="0"/>
                <a:ea typeface="Calibri" panose="020F0502020204030204" pitchFamily="34" charset="0"/>
                <a:cs typeface="Times New Roman" panose="02020603050405020304" pitchFamily="18" charset="0"/>
              </a:rPr>
              <a:t>books</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itchFamily="2" charset="2"/>
              <a:buChar char=""/>
            </a:pPr>
            <a:r>
              <a:rPr lang="en-GB" sz="2800" dirty="0">
                <a:latin typeface="Calibri" panose="020F0502020204030204" pitchFamily="34" charset="0"/>
                <a:ea typeface="Calibri" panose="020F0502020204030204" pitchFamily="34" charset="0"/>
                <a:cs typeface="Times New Roman" panose="02020603050405020304" pitchFamily="18" charset="0"/>
              </a:rPr>
              <a:t>journal articles</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itchFamily="2" charset="2"/>
              <a:buChar char=""/>
            </a:pPr>
            <a:r>
              <a:rPr lang="en-GB" sz="2800" dirty="0">
                <a:latin typeface="Calibri" panose="020F0502020204030204" pitchFamily="34" charset="0"/>
                <a:ea typeface="Calibri" panose="020F0502020204030204" pitchFamily="34" charset="0"/>
                <a:cs typeface="Times New Roman" panose="02020603050405020304" pitchFamily="18" charset="0"/>
              </a:rPr>
              <a:t>conference proceedings</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itchFamily="2" charset="2"/>
              <a:buChar char=""/>
            </a:pPr>
            <a:r>
              <a:rPr lang="en-GB" sz="2800" dirty="0">
                <a:latin typeface="Calibri" panose="020F0502020204030204" pitchFamily="34" charset="0"/>
                <a:ea typeface="Calibri" panose="020F0502020204030204" pitchFamily="34" charset="0"/>
                <a:cs typeface="Times New Roman" panose="02020603050405020304" pitchFamily="18" charset="0"/>
              </a:rPr>
              <a:t>other scholarly publications.</a:t>
            </a:r>
            <a:endParaRPr lang="it-IT"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67A25A06-1C15-5A45-8FCD-487FDF0416A2}"/>
              </a:ext>
            </a:extLst>
          </p:cNvPr>
          <p:cNvPicPr>
            <a:picLocks noChangeAspect="1"/>
          </p:cNvPicPr>
          <p:nvPr/>
        </p:nvPicPr>
        <p:blipFill rotWithShape="1">
          <a:blip r:embed="rId2"/>
          <a:srcRect t="9613" b="53210"/>
          <a:stretch/>
        </p:blipFill>
        <p:spPr>
          <a:xfrm>
            <a:off x="0" y="409904"/>
            <a:ext cx="9144000" cy="1616364"/>
          </a:xfrm>
          <a:prstGeom prst="rect">
            <a:avLst/>
          </a:prstGeom>
        </p:spPr>
      </p:pic>
    </p:spTree>
    <p:extLst>
      <p:ext uri="{BB962C8B-B14F-4D97-AF65-F5344CB8AC3E}">
        <p14:creationId xmlns:p14="http://schemas.microsoft.com/office/powerpoint/2010/main" val="31883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DDF275-5A58-D844-A8B0-2F908B149235}"/>
              </a:ext>
            </a:extLst>
          </p:cNvPr>
          <p:cNvSpPr>
            <a:spLocks noGrp="1"/>
          </p:cNvSpPr>
          <p:nvPr>
            <p:ph type="title"/>
          </p:nvPr>
        </p:nvSpPr>
        <p:spPr/>
        <p:txBody>
          <a:bodyPr/>
          <a:lstStyle/>
          <a:p>
            <a:r>
              <a:rPr lang="it-IT" dirty="0" err="1"/>
              <a:t>Evaluate</a:t>
            </a:r>
            <a:endParaRPr lang="it-IT" dirty="0"/>
          </a:p>
        </p:txBody>
      </p:sp>
      <p:sp>
        <p:nvSpPr>
          <p:cNvPr id="3" name="Segnaposto contenuto 2">
            <a:extLst>
              <a:ext uri="{FF2B5EF4-FFF2-40B4-BE49-F238E27FC236}">
                <a16:creationId xmlns:a16="http://schemas.microsoft.com/office/drawing/2014/main" id="{41D3D5E3-4E45-DE4A-88B0-535451910ADD}"/>
              </a:ext>
            </a:extLst>
          </p:cNvPr>
          <p:cNvSpPr>
            <a:spLocks noGrp="1"/>
          </p:cNvSpPr>
          <p:nvPr>
            <p:ph idx="1"/>
          </p:nvPr>
        </p:nvSpPr>
        <p:spPr/>
        <p:txBody>
          <a:bodyPr>
            <a:normAutofit fontScale="85000" lnSpcReduction="20000"/>
          </a:bodyPr>
          <a:lstStyle/>
          <a:p>
            <a:pPr marL="0" indent="0">
              <a:buNone/>
            </a:pPr>
            <a:r>
              <a:rPr lang="it-IT" dirty="0"/>
              <a:t>How to </a:t>
            </a:r>
            <a:r>
              <a:rPr lang="it-IT" dirty="0" err="1"/>
              <a:t>establish</a:t>
            </a:r>
            <a:r>
              <a:rPr lang="it-IT" dirty="0"/>
              <a:t> the </a:t>
            </a:r>
            <a:r>
              <a:rPr lang="it-IT" dirty="0" err="1"/>
              <a:t>credibility</a:t>
            </a:r>
            <a:r>
              <a:rPr lang="it-IT" dirty="0"/>
              <a:t> of the information </a:t>
            </a:r>
            <a:r>
              <a:rPr lang="it-IT" dirty="0" err="1"/>
              <a:t>you</a:t>
            </a:r>
            <a:r>
              <a:rPr lang="it-IT" dirty="0"/>
              <a:t> </a:t>
            </a:r>
            <a:r>
              <a:rPr lang="it-IT" dirty="0" err="1"/>
              <a:t>have</a:t>
            </a:r>
            <a:r>
              <a:rPr lang="it-IT" dirty="0"/>
              <a:t> </a:t>
            </a:r>
            <a:r>
              <a:rPr lang="it-IT" dirty="0" err="1"/>
              <a:t>found</a:t>
            </a:r>
            <a:endParaRPr lang="it-IT" dirty="0"/>
          </a:p>
          <a:p>
            <a:r>
              <a:rPr lang="it-IT" dirty="0" err="1"/>
              <a:t>Is</a:t>
            </a:r>
            <a:r>
              <a:rPr lang="it-IT" dirty="0"/>
              <a:t> </a:t>
            </a:r>
            <a:r>
              <a:rPr lang="it-IT" dirty="0" err="1"/>
              <a:t>there</a:t>
            </a:r>
            <a:r>
              <a:rPr lang="it-IT" dirty="0"/>
              <a:t> a </a:t>
            </a:r>
            <a:r>
              <a:rPr lang="it-IT" dirty="0" err="1"/>
              <a:t>publication</a:t>
            </a:r>
            <a:r>
              <a:rPr lang="it-IT" dirty="0"/>
              <a:t> date?</a:t>
            </a:r>
          </a:p>
          <a:p>
            <a:r>
              <a:rPr lang="it-IT" dirty="0" err="1"/>
              <a:t>Is</a:t>
            </a:r>
            <a:r>
              <a:rPr lang="it-IT" dirty="0"/>
              <a:t> </a:t>
            </a:r>
            <a:r>
              <a:rPr lang="it-IT" dirty="0" err="1"/>
              <a:t>there</a:t>
            </a:r>
            <a:r>
              <a:rPr lang="it-IT" dirty="0"/>
              <a:t> </a:t>
            </a:r>
            <a:r>
              <a:rPr lang="it-IT" dirty="0" err="1"/>
              <a:t>any</a:t>
            </a:r>
            <a:r>
              <a:rPr lang="it-IT" dirty="0"/>
              <a:t> </a:t>
            </a:r>
            <a:r>
              <a:rPr lang="it-IT" dirty="0" err="1"/>
              <a:t>indication</a:t>
            </a:r>
            <a:r>
              <a:rPr lang="it-IT" dirty="0"/>
              <a:t> of </a:t>
            </a:r>
            <a:r>
              <a:rPr lang="it-IT" dirty="0" err="1"/>
              <a:t>when</a:t>
            </a:r>
            <a:r>
              <a:rPr lang="it-IT" dirty="0"/>
              <a:t> the information </a:t>
            </a:r>
            <a:r>
              <a:rPr lang="it-IT" dirty="0" err="1"/>
              <a:t>was</a:t>
            </a:r>
            <a:r>
              <a:rPr lang="it-IT" dirty="0"/>
              <a:t> last </a:t>
            </a:r>
            <a:r>
              <a:rPr lang="it-IT" dirty="0" err="1"/>
              <a:t>updated</a:t>
            </a:r>
            <a:r>
              <a:rPr lang="it-IT" dirty="0"/>
              <a:t>?</a:t>
            </a:r>
          </a:p>
          <a:p>
            <a:r>
              <a:rPr lang="it-IT" dirty="0" err="1"/>
              <a:t>Does</a:t>
            </a:r>
            <a:r>
              <a:rPr lang="it-IT" dirty="0"/>
              <a:t> the date of </a:t>
            </a:r>
            <a:r>
              <a:rPr lang="it-IT" dirty="0" err="1"/>
              <a:t>publication</a:t>
            </a:r>
            <a:r>
              <a:rPr lang="it-IT" dirty="0"/>
              <a:t> </a:t>
            </a:r>
            <a:r>
              <a:rPr lang="it-IT" dirty="0" err="1"/>
              <a:t>actually</a:t>
            </a:r>
            <a:r>
              <a:rPr lang="it-IT" dirty="0"/>
              <a:t> </a:t>
            </a:r>
            <a:r>
              <a:rPr lang="it-IT" dirty="0" err="1"/>
              <a:t>reflect</a:t>
            </a:r>
            <a:r>
              <a:rPr lang="it-IT" dirty="0"/>
              <a:t> the date the information </a:t>
            </a:r>
            <a:r>
              <a:rPr lang="it-IT" dirty="0" err="1"/>
              <a:t>was</a:t>
            </a:r>
            <a:r>
              <a:rPr lang="it-IT" dirty="0"/>
              <a:t> </a:t>
            </a:r>
            <a:r>
              <a:rPr lang="it-IT" dirty="0" err="1"/>
              <a:t>produced</a:t>
            </a:r>
            <a:r>
              <a:rPr lang="it-IT" dirty="0"/>
              <a:t>?</a:t>
            </a:r>
          </a:p>
          <a:p>
            <a:r>
              <a:rPr lang="it-IT" dirty="0" err="1"/>
              <a:t>Even</a:t>
            </a:r>
            <a:r>
              <a:rPr lang="it-IT" dirty="0"/>
              <a:t> </a:t>
            </a:r>
            <a:r>
              <a:rPr lang="it-IT" dirty="0" err="1"/>
              <a:t>if</a:t>
            </a:r>
            <a:r>
              <a:rPr lang="it-IT" dirty="0"/>
              <a:t> </a:t>
            </a:r>
            <a:r>
              <a:rPr lang="it-IT" dirty="0" err="1"/>
              <a:t>published</a:t>
            </a:r>
            <a:r>
              <a:rPr lang="it-IT" dirty="0"/>
              <a:t> </a:t>
            </a:r>
            <a:r>
              <a:rPr lang="it-IT" dirty="0" err="1"/>
              <a:t>very</a:t>
            </a:r>
            <a:r>
              <a:rPr lang="it-IT" dirty="0"/>
              <a:t> </a:t>
            </a:r>
            <a:r>
              <a:rPr lang="it-IT" dirty="0" err="1"/>
              <a:t>recently</a:t>
            </a:r>
            <a:r>
              <a:rPr lang="it-IT" dirty="0"/>
              <a:t>, </a:t>
            </a:r>
            <a:r>
              <a:rPr lang="it-IT" dirty="0" err="1"/>
              <a:t>has</a:t>
            </a:r>
            <a:r>
              <a:rPr lang="it-IT" dirty="0"/>
              <a:t> the information </a:t>
            </a:r>
            <a:r>
              <a:rPr lang="it-IT" dirty="0" err="1"/>
              <a:t>been</a:t>
            </a:r>
            <a:r>
              <a:rPr lang="it-IT" dirty="0"/>
              <a:t> </a:t>
            </a:r>
            <a:r>
              <a:rPr lang="it-IT" dirty="0" err="1"/>
              <a:t>superseded</a:t>
            </a:r>
            <a:r>
              <a:rPr lang="it-IT" dirty="0"/>
              <a:t>?</a:t>
            </a:r>
          </a:p>
          <a:p>
            <a:r>
              <a:rPr lang="it-IT" dirty="0" err="1"/>
              <a:t>If</a:t>
            </a:r>
            <a:r>
              <a:rPr lang="it-IT" dirty="0"/>
              <a:t> </a:t>
            </a:r>
            <a:r>
              <a:rPr lang="it-IT" dirty="0" err="1"/>
              <a:t>published</a:t>
            </a:r>
            <a:r>
              <a:rPr lang="it-IT" dirty="0"/>
              <a:t> </a:t>
            </a:r>
            <a:r>
              <a:rPr lang="it-IT" dirty="0" err="1"/>
              <a:t>very</a:t>
            </a:r>
            <a:r>
              <a:rPr lang="it-IT" dirty="0"/>
              <a:t> </a:t>
            </a:r>
            <a:r>
              <a:rPr lang="it-IT" dirty="0" err="1"/>
              <a:t>recently</a:t>
            </a:r>
            <a:r>
              <a:rPr lang="it-IT" dirty="0"/>
              <a:t>, </a:t>
            </a:r>
            <a:r>
              <a:rPr lang="it-IT" dirty="0" err="1"/>
              <a:t>has</a:t>
            </a:r>
            <a:r>
              <a:rPr lang="it-IT" dirty="0"/>
              <a:t> </a:t>
            </a:r>
            <a:r>
              <a:rPr lang="it-IT" dirty="0" err="1"/>
              <a:t>it</a:t>
            </a:r>
            <a:r>
              <a:rPr lang="it-IT" dirty="0"/>
              <a:t> </a:t>
            </a:r>
            <a:r>
              <a:rPr lang="it-IT" dirty="0" err="1"/>
              <a:t>been</a:t>
            </a:r>
            <a:r>
              <a:rPr lang="it-IT" dirty="0"/>
              <a:t> </a:t>
            </a:r>
            <a:r>
              <a:rPr lang="it-IT" dirty="0" err="1"/>
              <a:t>properly</a:t>
            </a:r>
            <a:r>
              <a:rPr lang="it-IT" dirty="0"/>
              <a:t> </a:t>
            </a:r>
            <a:r>
              <a:rPr lang="it-IT" dirty="0" err="1"/>
              <a:t>peer-reviewed</a:t>
            </a:r>
            <a:r>
              <a:rPr lang="it-IT" dirty="0"/>
              <a:t>?</a:t>
            </a:r>
          </a:p>
          <a:p>
            <a:endParaRPr lang="it-IT" dirty="0"/>
          </a:p>
        </p:txBody>
      </p:sp>
    </p:spTree>
    <p:extLst>
      <p:ext uri="{BB962C8B-B14F-4D97-AF65-F5344CB8AC3E}">
        <p14:creationId xmlns:p14="http://schemas.microsoft.com/office/powerpoint/2010/main" val="152518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EFC86C-B543-9D41-B020-93BBAB3450DF}"/>
              </a:ext>
            </a:extLst>
          </p:cNvPr>
          <p:cNvSpPr>
            <a:spLocks noGrp="1"/>
          </p:cNvSpPr>
          <p:nvPr>
            <p:ph type="title"/>
          </p:nvPr>
        </p:nvSpPr>
        <p:spPr>
          <a:xfrm>
            <a:off x="457200" y="457200"/>
            <a:ext cx="8229600" cy="1143000"/>
          </a:xfrm>
        </p:spPr>
        <p:txBody>
          <a:bodyPr/>
          <a:lstStyle/>
          <a:p>
            <a:r>
              <a:rPr lang="it-IT" dirty="0" err="1"/>
              <a:t>Evaluate</a:t>
            </a:r>
            <a:endParaRPr lang="it-IT" dirty="0"/>
          </a:p>
        </p:txBody>
      </p:sp>
      <p:sp>
        <p:nvSpPr>
          <p:cNvPr id="4" name="Rettangolo 3">
            <a:extLst>
              <a:ext uri="{FF2B5EF4-FFF2-40B4-BE49-F238E27FC236}">
                <a16:creationId xmlns:a16="http://schemas.microsoft.com/office/drawing/2014/main" id="{BC496ACF-E2E1-D248-8B51-EA58D4D18E60}"/>
              </a:ext>
            </a:extLst>
          </p:cNvPr>
          <p:cNvSpPr/>
          <p:nvPr/>
        </p:nvSpPr>
        <p:spPr>
          <a:xfrm>
            <a:off x="835573" y="1600200"/>
            <a:ext cx="4572000" cy="3785652"/>
          </a:xfrm>
          <a:prstGeom prst="rect">
            <a:avLst/>
          </a:prstGeom>
        </p:spPr>
        <p:txBody>
          <a:bodyPr>
            <a:spAutoFit/>
          </a:bodyPr>
          <a:lstStyle/>
          <a:p>
            <a:r>
              <a:rPr lang="it-IT" sz="4000" dirty="0">
                <a:solidFill>
                  <a:srgbClr val="E65D5D"/>
                </a:solidFill>
                <a:latin typeface="Roboto"/>
              </a:rPr>
              <a:t> </a:t>
            </a:r>
            <a:r>
              <a:rPr lang="it-IT" sz="4000" dirty="0" err="1">
                <a:solidFill>
                  <a:srgbClr val="E65D5D"/>
                </a:solidFill>
                <a:latin typeface="Roboto"/>
              </a:rPr>
              <a:t>Intention</a:t>
            </a:r>
            <a:endParaRPr lang="it-IT" sz="4000" dirty="0">
              <a:solidFill>
                <a:srgbClr val="E65D5D"/>
              </a:solidFill>
              <a:latin typeface="Roboto"/>
            </a:endParaRPr>
          </a:p>
          <a:p>
            <a:r>
              <a:rPr lang="it-IT" sz="4000" dirty="0">
                <a:solidFill>
                  <a:srgbClr val="E65D5D"/>
                </a:solidFill>
                <a:latin typeface="Roboto"/>
              </a:rPr>
              <a:t> </a:t>
            </a:r>
            <a:r>
              <a:rPr lang="it-IT" sz="4000" dirty="0" err="1">
                <a:solidFill>
                  <a:srgbClr val="E65D5D"/>
                </a:solidFill>
                <a:latin typeface="Roboto"/>
              </a:rPr>
              <a:t>Viewpoint</a:t>
            </a:r>
            <a:endParaRPr lang="it-IT" sz="4000" dirty="0">
              <a:solidFill>
                <a:srgbClr val="E65D5D"/>
              </a:solidFill>
              <a:latin typeface="Roboto"/>
            </a:endParaRPr>
          </a:p>
          <a:p>
            <a:r>
              <a:rPr lang="it-IT" sz="4000" dirty="0">
                <a:solidFill>
                  <a:srgbClr val="E65D5D"/>
                </a:solidFill>
                <a:latin typeface="Roboto"/>
              </a:rPr>
              <a:t> Audience</a:t>
            </a:r>
          </a:p>
          <a:p>
            <a:r>
              <a:rPr lang="it-IT" sz="4000" dirty="0">
                <a:solidFill>
                  <a:srgbClr val="E65D5D"/>
                </a:solidFill>
                <a:latin typeface="Roboto"/>
              </a:rPr>
              <a:t> Opinion</a:t>
            </a:r>
          </a:p>
          <a:p>
            <a:r>
              <a:rPr lang="it-IT" sz="4000" dirty="0">
                <a:solidFill>
                  <a:srgbClr val="E65D5D"/>
                </a:solidFill>
                <a:latin typeface="Roboto"/>
              </a:rPr>
              <a:t> Language</a:t>
            </a:r>
          </a:p>
          <a:p>
            <a:r>
              <a:rPr lang="it-IT" sz="4000" dirty="0">
                <a:solidFill>
                  <a:srgbClr val="E65D5D"/>
                </a:solidFill>
                <a:latin typeface="Roboto"/>
              </a:rPr>
              <a:t> </a:t>
            </a:r>
            <a:endParaRPr lang="it-IT" sz="4000" b="0" dirty="0">
              <a:solidFill>
                <a:srgbClr val="E65D5D"/>
              </a:solidFill>
              <a:effectLst/>
              <a:latin typeface="Roboto"/>
            </a:endParaRPr>
          </a:p>
        </p:txBody>
      </p:sp>
    </p:spTree>
    <p:extLst>
      <p:ext uri="{BB962C8B-B14F-4D97-AF65-F5344CB8AC3E}">
        <p14:creationId xmlns:p14="http://schemas.microsoft.com/office/powerpoint/2010/main" val="3859361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EFC86C-B543-9D41-B020-93BBAB3450DF}"/>
              </a:ext>
            </a:extLst>
          </p:cNvPr>
          <p:cNvSpPr>
            <a:spLocks noGrp="1"/>
          </p:cNvSpPr>
          <p:nvPr>
            <p:ph type="title"/>
          </p:nvPr>
        </p:nvSpPr>
        <p:spPr/>
        <p:txBody>
          <a:bodyPr/>
          <a:lstStyle/>
          <a:p>
            <a:r>
              <a:rPr lang="it-IT" dirty="0" err="1"/>
              <a:t>Evaluate</a:t>
            </a:r>
            <a:endParaRPr lang="it-IT" dirty="0"/>
          </a:p>
        </p:txBody>
      </p:sp>
      <p:sp>
        <p:nvSpPr>
          <p:cNvPr id="4" name="Rettangolo 3">
            <a:extLst>
              <a:ext uri="{FF2B5EF4-FFF2-40B4-BE49-F238E27FC236}">
                <a16:creationId xmlns:a16="http://schemas.microsoft.com/office/drawing/2014/main" id="{BC496ACF-E2E1-D248-8B51-EA58D4D18E60}"/>
              </a:ext>
            </a:extLst>
          </p:cNvPr>
          <p:cNvSpPr/>
          <p:nvPr/>
        </p:nvSpPr>
        <p:spPr>
          <a:xfrm>
            <a:off x="835573" y="1600200"/>
            <a:ext cx="4572000" cy="3785652"/>
          </a:xfrm>
          <a:prstGeom prst="rect">
            <a:avLst/>
          </a:prstGeom>
        </p:spPr>
        <p:txBody>
          <a:bodyPr>
            <a:spAutoFit/>
          </a:bodyPr>
          <a:lstStyle/>
          <a:p>
            <a:r>
              <a:rPr lang="it-IT" sz="4000" dirty="0">
                <a:solidFill>
                  <a:srgbClr val="E65D5D"/>
                </a:solidFill>
                <a:latin typeface="Roboto"/>
              </a:rPr>
              <a:t> </a:t>
            </a:r>
            <a:r>
              <a:rPr lang="it-IT" sz="4000" b="1" dirty="0" err="1">
                <a:solidFill>
                  <a:srgbClr val="E65D5D"/>
                </a:solidFill>
                <a:latin typeface="Roboto"/>
              </a:rPr>
              <a:t>Intention</a:t>
            </a:r>
            <a:endParaRPr lang="it-IT" sz="4000" b="1" dirty="0">
              <a:solidFill>
                <a:srgbClr val="E65D5D"/>
              </a:solidFill>
              <a:latin typeface="Roboto"/>
            </a:endParaRPr>
          </a:p>
          <a:p>
            <a:r>
              <a:rPr lang="it-IT" sz="4000" dirty="0">
                <a:solidFill>
                  <a:srgbClr val="E65D5D"/>
                </a:solidFill>
                <a:latin typeface="Roboto"/>
              </a:rPr>
              <a:t> </a:t>
            </a:r>
            <a:r>
              <a:rPr lang="it-IT" sz="4000" dirty="0" err="1">
                <a:solidFill>
                  <a:srgbClr val="E65D5D"/>
                </a:solidFill>
                <a:latin typeface="Roboto"/>
              </a:rPr>
              <a:t>Viewpoint</a:t>
            </a:r>
            <a:endParaRPr lang="it-IT" sz="4000" dirty="0">
              <a:solidFill>
                <a:srgbClr val="E65D5D"/>
              </a:solidFill>
              <a:latin typeface="Roboto"/>
            </a:endParaRPr>
          </a:p>
          <a:p>
            <a:r>
              <a:rPr lang="it-IT" sz="4000" dirty="0">
                <a:solidFill>
                  <a:srgbClr val="E65D5D"/>
                </a:solidFill>
                <a:latin typeface="Roboto"/>
              </a:rPr>
              <a:t> Audience</a:t>
            </a:r>
          </a:p>
          <a:p>
            <a:r>
              <a:rPr lang="it-IT" sz="4000" dirty="0">
                <a:solidFill>
                  <a:srgbClr val="E65D5D"/>
                </a:solidFill>
                <a:latin typeface="Roboto"/>
              </a:rPr>
              <a:t> Opinion</a:t>
            </a:r>
          </a:p>
          <a:p>
            <a:r>
              <a:rPr lang="it-IT" sz="4000" dirty="0">
                <a:solidFill>
                  <a:srgbClr val="E65D5D"/>
                </a:solidFill>
                <a:latin typeface="Roboto"/>
              </a:rPr>
              <a:t> Language</a:t>
            </a:r>
          </a:p>
          <a:p>
            <a:r>
              <a:rPr lang="it-IT" sz="4000" dirty="0">
                <a:solidFill>
                  <a:srgbClr val="E65D5D"/>
                </a:solidFill>
                <a:latin typeface="Roboto"/>
              </a:rPr>
              <a:t> </a:t>
            </a:r>
            <a:endParaRPr lang="it-IT" sz="4000" b="0" dirty="0">
              <a:solidFill>
                <a:srgbClr val="E65D5D"/>
              </a:solidFill>
              <a:effectLst/>
              <a:latin typeface="Roboto"/>
            </a:endParaRPr>
          </a:p>
        </p:txBody>
      </p:sp>
      <p:sp>
        <p:nvSpPr>
          <p:cNvPr id="3" name="Rettangolo 2">
            <a:extLst>
              <a:ext uri="{FF2B5EF4-FFF2-40B4-BE49-F238E27FC236}">
                <a16:creationId xmlns:a16="http://schemas.microsoft.com/office/drawing/2014/main" id="{96476CF7-0472-5F46-A80C-DCDF36D59BE0}"/>
              </a:ext>
            </a:extLst>
          </p:cNvPr>
          <p:cNvSpPr/>
          <p:nvPr/>
        </p:nvSpPr>
        <p:spPr>
          <a:xfrm>
            <a:off x="4020206" y="2031087"/>
            <a:ext cx="4556235" cy="3539430"/>
          </a:xfrm>
          <a:prstGeom prst="rect">
            <a:avLst/>
          </a:prstGeom>
        </p:spPr>
        <p:txBody>
          <a:bodyPr wrap="square">
            <a:spAutoFit/>
          </a:bodyPr>
          <a:lstStyle/>
          <a:p>
            <a:r>
              <a:rPr lang="it-IT" sz="2800" dirty="0" err="1">
                <a:solidFill>
                  <a:srgbClr val="333333"/>
                </a:solidFill>
                <a:latin typeface="Roboto"/>
              </a:rPr>
              <a:t>What</a:t>
            </a:r>
            <a:r>
              <a:rPr lang="it-IT" sz="2800" dirty="0">
                <a:solidFill>
                  <a:srgbClr val="333333"/>
                </a:solidFill>
                <a:latin typeface="Roboto"/>
              </a:rPr>
              <a:t> </a:t>
            </a:r>
            <a:r>
              <a:rPr lang="it-IT" sz="2800" dirty="0" err="1">
                <a:solidFill>
                  <a:srgbClr val="333333"/>
                </a:solidFill>
                <a:latin typeface="Roboto"/>
              </a:rPr>
              <a:t>is</a:t>
            </a:r>
            <a:r>
              <a:rPr lang="it-IT" sz="2800" dirty="0">
                <a:solidFill>
                  <a:srgbClr val="333333"/>
                </a:solidFill>
                <a:latin typeface="Roboto"/>
              </a:rPr>
              <a:t> the </a:t>
            </a:r>
            <a:r>
              <a:rPr lang="it-IT" sz="2800" b="1" dirty="0" err="1">
                <a:solidFill>
                  <a:srgbClr val="333333"/>
                </a:solidFill>
                <a:latin typeface="Roboto"/>
              </a:rPr>
              <a:t>intention</a:t>
            </a:r>
            <a:r>
              <a:rPr lang="it-IT" sz="2800" dirty="0">
                <a:solidFill>
                  <a:srgbClr val="333333"/>
                </a:solidFill>
                <a:latin typeface="Roboto"/>
              </a:rPr>
              <a:t>? </a:t>
            </a:r>
            <a:r>
              <a:rPr lang="it-IT" sz="2800" dirty="0" err="1">
                <a:solidFill>
                  <a:srgbClr val="333333"/>
                </a:solidFill>
                <a:latin typeface="Roboto"/>
              </a:rPr>
              <a:t>Everything</a:t>
            </a:r>
            <a:r>
              <a:rPr lang="it-IT" sz="2800" dirty="0">
                <a:solidFill>
                  <a:srgbClr val="333333"/>
                </a:solidFill>
                <a:latin typeface="Roboto"/>
              </a:rPr>
              <a:t> </a:t>
            </a:r>
            <a:r>
              <a:rPr lang="it-IT" sz="2800" dirty="0" err="1">
                <a:solidFill>
                  <a:srgbClr val="333333"/>
                </a:solidFill>
                <a:latin typeface="Roboto"/>
              </a:rPr>
              <a:t>is</a:t>
            </a:r>
            <a:r>
              <a:rPr lang="it-IT" sz="2800" dirty="0">
                <a:solidFill>
                  <a:srgbClr val="333333"/>
                </a:solidFill>
                <a:latin typeface="Roboto"/>
              </a:rPr>
              <a:t> </a:t>
            </a:r>
            <a:r>
              <a:rPr lang="it-IT" sz="2800" dirty="0" err="1">
                <a:solidFill>
                  <a:srgbClr val="333333"/>
                </a:solidFill>
                <a:latin typeface="Roboto"/>
              </a:rPr>
              <a:t>produced</a:t>
            </a:r>
            <a:r>
              <a:rPr lang="it-IT" sz="2800" dirty="0">
                <a:solidFill>
                  <a:srgbClr val="333333"/>
                </a:solidFill>
                <a:latin typeface="Roboto"/>
              </a:rPr>
              <a:t> for a </a:t>
            </a:r>
            <a:r>
              <a:rPr lang="it-IT" sz="2800" dirty="0" err="1">
                <a:solidFill>
                  <a:srgbClr val="333333"/>
                </a:solidFill>
                <a:latin typeface="Roboto"/>
              </a:rPr>
              <a:t>reason</a:t>
            </a:r>
            <a:r>
              <a:rPr lang="it-IT" sz="2800" dirty="0">
                <a:solidFill>
                  <a:srgbClr val="333333"/>
                </a:solidFill>
                <a:latin typeface="Roboto"/>
              </a:rPr>
              <a:t>, be </a:t>
            </a:r>
            <a:r>
              <a:rPr lang="it-IT" sz="2800" dirty="0" err="1">
                <a:solidFill>
                  <a:srgbClr val="333333"/>
                </a:solidFill>
                <a:latin typeface="Roboto"/>
              </a:rPr>
              <a:t>it</a:t>
            </a:r>
            <a:r>
              <a:rPr lang="it-IT" sz="2800" dirty="0">
                <a:solidFill>
                  <a:srgbClr val="333333"/>
                </a:solidFill>
                <a:latin typeface="Roboto"/>
              </a:rPr>
              <a:t> to educate, to </a:t>
            </a:r>
            <a:r>
              <a:rPr lang="it-IT" sz="2800" dirty="0" err="1">
                <a:solidFill>
                  <a:srgbClr val="333333"/>
                </a:solidFill>
                <a:latin typeface="Roboto"/>
              </a:rPr>
              <a:t>entertain</a:t>
            </a:r>
            <a:r>
              <a:rPr lang="it-IT" sz="2800" dirty="0">
                <a:solidFill>
                  <a:srgbClr val="333333"/>
                </a:solidFill>
                <a:latin typeface="Roboto"/>
              </a:rPr>
              <a:t> or to </a:t>
            </a:r>
            <a:r>
              <a:rPr lang="it-IT" sz="2800" dirty="0" err="1">
                <a:solidFill>
                  <a:srgbClr val="333333"/>
                </a:solidFill>
                <a:latin typeface="Roboto"/>
              </a:rPr>
              <a:t>make</a:t>
            </a:r>
            <a:r>
              <a:rPr lang="it-IT" sz="2800" dirty="0">
                <a:solidFill>
                  <a:srgbClr val="333333"/>
                </a:solidFill>
                <a:latin typeface="Roboto"/>
              </a:rPr>
              <a:t> </a:t>
            </a:r>
            <a:r>
              <a:rPr lang="it-IT" sz="2800" dirty="0" err="1">
                <a:solidFill>
                  <a:srgbClr val="333333"/>
                </a:solidFill>
                <a:latin typeface="Roboto"/>
              </a:rPr>
              <a:t>money</a:t>
            </a:r>
            <a:r>
              <a:rPr lang="it-IT" sz="2800" dirty="0">
                <a:solidFill>
                  <a:srgbClr val="333333"/>
                </a:solidFill>
                <a:latin typeface="Roboto"/>
              </a:rPr>
              <a:t>. </a:t>
            </a:r>
            <a:r>
              <a:rPr lang="it-IT" sz="2800" dirty="0" err="1">
                <a:solidFill>
                  <a:srgbClr val="333333"/>
                </a:solidFill>
                <a:latin typeface="Roboto"/>
              </a:rPr>
              <a:t>Understanding</a:t>
            </a:r>
            <a:r>
              <a:rPr lang="it-IT" sz="2800" dirty="0">
                <a:solidFill>
                  <a:srgbClr val="333333"/>
                </a:solidFill>
                <a:latin typeface="Roboto"/>
              </a:rPr>
              <a:t> the </a:t>
            </a:r>
            <a:r>
              <a:rPr lang="it-IT" sz="2800" dirty="0" err="1">
                <a:solidFill>
                  <a:srgbClr val="333333"/>
                </a:solidFill>
                <a:latin typeface="Roboto"/>
              </a:rPr>
              <a:t>motivation</a:t>
            </a:r>
            <a:r>
              <a:rPr lang="it-IT" sz="2800" dirty="0">
                <a:solidFill>
                  <a:srgbClr val="333333"/>
                </a:solidFill>
                <a:latin typeface="Roboto"/>
              </a:rPr>
              <a:t> </a:t>
            </a:r>
            <a:r>
              <a:rPr lang="it-IT" sz="2800" dirty="0" err="1">
                <a:solidFill>
                  <a:srgbClr val="333333"/>
                </a:solidFill>
                <a:latin typeface="Roboto"/>
              </a:rPr>
              <a:t>behind</a:t>
            </a:r>
            <a:r>
              <a:rPr lang="it-IT" sz="2800" dirty="0">
                <a:solidFill>
                  <a:srgbClr val="333333"/>
                </a:solidFill>
                <a:latin typeface="Roboto"/>
              </a:rPr>
              <a:t> a </a:t>
            </a:r>
            <a:r>
              <a:rPr lang="it-IT" sz="2800" dirty="0" err="1">
                <a:solidFill>
                  <a:srgbClr val="333333"/>
                </a:solidFill>
                <a:latin typeface="Roboto"/>
              </a:rPr>
              <a:t>piece</a:t>
            </a:r>
            <a:r>
              <a:rPr lang="it-IT" sz="2800" dirty="0">
                <a:solidFill>
                  <a:srgbClr val="333333"/>
                </a:solidFill>
                <a:latin typeface="Roboto"/>
              </a:rPr>
              <a:t> of work can </a:t>
            </a:r>
            <a:r>
              <a:rPr lang="it-IT" sz="2800" dirty="0" err="1">
                <a:solidFill>
                  <a:srgbClr val="333333"/>
                </a:solidFill>
                <a:latin typeface="Roboto"/>
              </a:rPr>
              <a:t>shed</a:t>
            </a:r>
            <a:r>
              <a:rPr lang="it-IT" sz="2800" dirty="0">
                <a:solidFill>
                  <a:srgbClr val="333333"/>
                </a:solidFill>
                <a:latin typeface="Roboto"/>
              </a:rPr>
              <a:t> light on </a:t>
            </a:r>
            <a:r>
              <a:rPr lang="it-IT" sz="2800" dirty="0" err="1">
                <a:solidFill>
                  <a:srgbClr val="333333"/>
                </a:solidFill>
                <a:latin typeface="Roboto"/>
              </a:rPr>
              <a:t>potential</a:t>
            </a:r>
            <a:r>
              <a:rPr lang="it-IT" sz="2800" dirty="0">
                <a:solidFill>
                  <a:srgbClr val="333333"/>
                </a:solidFill>
                <a:latin typeface="Roboto"/>
              </a:rPr>
              <a:t> </a:t>
            </a:r>
            <a:r>
              <a:rPr lang="it-IT" sz="2800" dirty="0" err="1">
                <a:solidFill>
                  <a:srgbClr val="333333"/>
                </a:solidFill>
                <a:latin typeface="Roboto"/>
              </a:rPr>
              <a:t>bias</a:t>
            </a:r>
            <a:r>
              <a:rPr lang="it-IT" sz="2800" dirty="0">
                <a:solidFill>
                  <a:srgbClr val="333333"/>
                </a:solidFill>
                <a:latin typeface="Roboto"/>
              </a:rPr>
              <a:t>.</a:t>
            </a:r>
            <a:endParaRPr lang="it-IT" sz="2800" dirty="0"/>
          </a:p>
        </p:txBody>
      </p:sp>
    </p:spTree>
    <p:extLst>
      <p:ext uri="{BB962C8B-B14F-4D97-AF65-F5344CB8AC3E}">
        <p14:creationId xmlns:p14="http://schemas.microsoft.com/office/powerpoint/2010/main" val="1684840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EFC86C-B543-9D41-B020-93BBAB3450DF}"/>
              </a:ext>
            </a:extLst>
          </p:cNvPr>
          <p:cNvSpPr>
            <a:spLocks noGrp="1"/>
          </p:cNvSpPr>
          <p:nvPr>
            <p:ph type="title"/>
          </p:nvPr>
        </p:nvSpPr>
        <p:spPr/>
        <p:txBody>
          <a:bodyPr/>
          <a:lstStyle/>
          <a:p>
            <a:r>
              <a:rPr lang="it-IT" dirty="0" err="1"/>
              <a:t>Evaluate</a:t>
            </a:r>
            <a:endParaRPr lang="it-IT" dirty="0"/>
          </a:p>
        </p:txBody>
      </p:sp>
      <p:sp>
        <p:nvSpPr>
          <p:cNvPr id="4" name="Rettangolo 3">
            <a:extLst>
              <a:ext uri="{FF2B5EF4-FFF2-40B4-BE49-F238E27FC236}">
                <a16:creationId xmlns:a16="http://schemas.microsoft.com/office/drawing/2014/main" id="{BC496ACF-E2E1-D248-8B51-EA58D4D18E60}"/>
              </a:ext>
            </a:extLst>
          </p:cNvPr>
          <p:cNvSpPr/>
          <p:nvPr/>
        </p:nvSpPr>
        <p:spPr>
          <a:xfrm>
            <a:off x="835573" y="1600200"/>
            <a:ext cx="4572000" cy="3785652"/>
          </a:xfrm>
          <a:prstGeom prst="rect">
            <a:avLst/>
          </a:prstGeom>
        </p:spPr>
        <p:txBody>
          <a:bodyPr>
            <a:spAutoFit/>
          </a:bodyPr>
          <a:lstStyle/>
          <a:p>
            <a:r>
              <a:rPr lang="it-IT" sz="4000" dirty="0">
                <a:solidFill>
                  <a:srgbClr val="E65D5D"/>
                </a:solidFill>
                <a:latin typeface="Roboto"/>
              </a:rPr>
              <a:t> </a:t>
            </a:r>
            <a:r>
              <a:rPr lang="it-IT" sz="4000" dirty="0" err="1">
                <a:solidFill>
                  <a:srgbClr val="E65D5D"/>
                </a:solidFill>
                <a:latin typeface="Roboto"/>
              </a:rPr>
              <a:t>Intention</a:t>
            </a:r>
            <a:endParaRPr lang="it-IT" sz="4000" dirty="0">
              <a:solidFill>
                <a:srgbClr val="E65D5D"/>
              </a:solidFill>
              <a:latin typeface="Roboto"/>
            </a:endParaRPr>
          </a:p>
          <a:p>
            <a:r>
              <a:rPr lang="it-IT" sz="4000" dirty="0">
                <a:solidFill>
                  <a:srgbClr val="E65D5D"/>
                </a:solidFill>
                <a:latin typeface="Roboto"/>
              </a:rPr>
              <a:t> </a:t>
            </a:r>
            <a:r>
              <a:rPr lang="it-IT" sz="4000" b="1" dirty="0" err="1">
                <a:solidFill>
                  <a:srgbClr val="E65D5D"/>
                </a:solidFill>
                <a:latin typeface="Roboto"/>
              </a:rPr>
              <a:t>Viewpoint</a:t>
            </a:r>
            <a:endParaRPr lang="it-IT" sz="4000" b="1" dirty="0">
              <a:solidFill>
                <a:srgbClr val="E65D5D"/>
              </a:solidFill>
              <a:latin typeface="Roboto"/>
            </a:endParaRPr>
          </a:p>
          <a:p>
            <a:r>
              <a:rPr lang="it-IT" sz="4000" dirty="0">
                <a:solidFill>
                  <a:srgbClr val="E65D5D"/>
                </a:solidFill>
                <a:latin typeface="Roboto"/>
              </a:rPr>
              <a:t> Audience</a:t>
            </a:r>
          </a:p>
          <a:p>
            <a:r>
              <a:rPr lang="it-IT" sz="4000" dirty="0">
                <a:solidFill>
                  <a:srgbClr val="E65D5D"/>
                </a:solidFill>
                <a:latin typeface="Roboto"/>
              </a:rPr>
              <a:t> Opinion</a:t>
            </a:r>
          </a:p>
          <a:p>
            <a:r>
              <a:rPr lang="it-IT" sz="4000" dirty="0">
                <a:solidFill>
                  <a:srgbClr val="E65D5D"/>
                </a:solidFill>
                <a:latin typeface="Roboto"/>
              </a:rPr>
              <a:t> Language</a:t>
            </a:r>
          </a:p>
          <a:p>
            <a:r>
              <a:rPr lang="it-IT" sz="4000" dirty="0">
                <a:solidFill>
                  <a:srgbClr val="E65D5D"/>
                </a:solidFill>
                <a:latin typeface="Roboto"/>
              </a:rPr>
              <a:t> </a:t>
            </a:r>
            <a:endParaRPr lang="it-IT" sz="4000" b="0" dirty="0">
              <a:solidFill>
                <a:srgbClr val="E65D5D"/>
              </a:solidFill>
              <a:effectLst/>
              <a:latin typeface="Roboto"/>
            </a:endParaRPr>
          </a:p>
        </p:txBody>
      </p:sp>
      <p:sp>
        <p:nvSpPr>
          <p:cNvPr id="3" name="Rettangolo 2">
            <a:extLst>
              <a:ext uri="{FF2B5EF4-FFF2-40B4-BE49-F238E27FC236}">
                <a16:creationId xmlns:a16="http://schemas.microsoft.com/office/drawing/2014/main" id="{7404744B-5F0B-0840-B8C0-1D35EB02F470}"/>
              </a:ext>
            </a:extLst>
          </p:cNvPr>
          <p:cNvSpPr/>
          <p:nvPr/>
        </p:nvSpPr>
        <p:spPr>
          <a:xfrm>
            <a:off x="3957145" y="2600473"/>
            <a:ext cx="4572000" cy="2677656"/>
          </a:xfrm>
          <a:prstGeom prst="rect">
            <a:avLst/>
          </a:prstGeom>
        </p:spPr>
        <p:txBody>
          <a:bodyPr>
            <a:spAutoFit/>
          </a:bodyPr>
          <a:lstStyle/>
          <a:p>
            <a:r>
              <a:rPr lang="it-IT" sz="2800" dirty="0" err="1">
                <a:solidFill>
                  <a:srgbClr val="333333"/>
                </a:solidFill>
                <a:latin typeface="Roboto"/>
              </a:rPr>
              <a:t>What</a:t>
            </a:r>
            <a:r>
              <a:rPr lang="it-IT" sz="2800" dirty="0">
                <a:solidFill>
                  <a:srgbClr val="333333"/>
                </a:solidFill>
                <a:latin typeface="Roboto"/>
              </a:rPr>
              <a:t> </a:t>
            </a:r>
            <a:r>
              <a:rPr lang="it-IT" sz="2800" b="1" dirty="0">
                <a:solidFill>
                  <a:srgbClr val="333333"/>
                </a:solidFill>
                <a:latin typeface="Roboto"/>
              </a:rPr>
              <a:t>position</a:t>
            </a:r>
            <a:r>
              <a:rPr lang="it-IT" sz="2800" dirty="0">
                <a:solidFill>
                  <a:srgbClr val="333333"/>
                </a:solidFill>
                <a:latin typeface="Roboto"/>
              </a:rPr>
              <a:t> </a:t>
            </a:r>
            <a:r>
              <a:rPr lang="it-IT" sz="2800" dirty="0" err="1">
                <a:solidFill>
                  <a:srgbClr val="333333"/>
                </a:solidFill>
                <a:latin typeface="Roboto"/>
              </a:rPr>
              <a:t>does</a:t>
            </a:r>
            <a:r>
              <a:rPr lang="it-IT" sz="2800" dirty="0">
                <a:solidFill>
                  <a:srgbClr val="333333"/>
                </a:solidFill>
                <a:latin typeface="Roboto"/>
              </a:rPr>
              <a:t> the </a:t>
            </a:r>
            <a:r>
              <a:rPr lang="it-IT" sz="2800" dirty="0" err="1">
                <a:solidFill>
                  <a:srgbClr val="333333"/>
                </a:solidFill>
                <a:latin typeface="Roboto"/>
              </a:rPr>
              <a:t>author</a:t>
            </a:r>
            <a:r>
              <a:rPr lang="it-IT" sz="2800" dirty="0">
                <a:solidFill>
                  <a:srgbClr val="333333"/>
                </a:solidFill>
                <a:latin typeface="Roboto"/>
              </a:rPr>
              <a:t> take? </a:t>
            </a:r>
            <a:r>
              <a:rPr lang="it-IT" sz="2800" dirty="0" err="1">
                <a:solidFill>
                  <a:srgbClr val="333333"/>
                </a:solidFill>
                <a:latin typeface="Roboto"/>
              </a:rPr>
              <a:t>Reliable</a:t>
            </a:r>
            <a:r>
              <a:rPr lang="it-IT" sz="2800" dirty="0">
                <a:solidFill>
                  <a:srgbClr val="333333"/>
                </a:solidFill>
                <a:latin typeface="Roboto"/>
              </a:rPr>
              <a:t> </a:t>
            </a:r>
            <a:r>
              <a:rPr lang="it-IT" sz="2800" dirty="0" err="1">
                <a:solidFill>
                  <a:srgbClr val="333333"/>
                </a:solidFill>
                <a:latin typeface="Roboto"/>
              </a:rPr>
              <a:t>authors</a:t>
            </a:r>
            <a:r>
              <a:rPr lang="it-IT" sz="2800" dirty="0">
                <a:solidFill>
                  <a:srgbClr val="333333"/>
                </a:solidFill>
                <a:latin typeface="Roboto"/>
              </a:rPr>
              <a:t> </a:t>
            </a:r>
            <a:r>
              <a:rPr lang="it-IT" sz="2800" dirty="0" err="1">
                <a:solidFill>
                  <a:srgbClr val="333333"/>
                </a:solidFill>
                <a:latin typeface="Roboto"/>
              </a:rPr>
              <a:t>will</a:t>
            </a:r>
            <a:r>
              <a:rPr lang="it-IT" sz="2800" dirty="0">
                <a:solidFill>
                  <a:srgbClr val="333333"/>
                </a:solidFill>
                <a:latin typeface="Roboto"/>
              </a:rPr>
              <a:t> </a:t>
            </a:r>
            <a:r>
              <a:rPr lang="it-IT" sz="2800" dirty="0" err="1">
                <a:solidFill>
                  <a:srgbClr val="333333"/>
                </a:solidFill>
                <a:latin typeface="Roboto"/>
              </a:rPr>
              <a:t>generally</a:t>
            </a:r>
            <a:r>
              <a:rPr lang="it-IT" sz="2800" dirty="0">
                <a:solidFill>
                  <a:srgbClr val="333333"/>
                </a:solidFill>
                <a:latin typeface="Roboto"/>
              </a:rPr>
              <a:t> </a:t>
            </a:r>
            <a:r>
              <a:rPr lang="it-IT" sz="2800" dirty="0" err="1">
                <a:solidFill>
                  <a:srgbClr val="333333"/>
                </a:solidFill>
                <a:latin typeface="Roboto"/>
              </a:rPr>
              <a:t>make</a:t>
            </a:r>
            <a:r>
              <a:rPr lang="it-IT" sz="2800" dirty="0">
                <a:solidFill>
                  <a:srgbClr val="333333"/>
                </a:solidFill>
                <a:latin typeface="Roboto"/>
              </a:rPr>
              <a:t> </a:t>
            </a:r>
            <a:r>
              <a:rPr lang="it-IT" sz="2800" dirty="0" err="1">
                <a:solidFill>
                  <a:srgbClr val="333333"/>
                </a:solidFill>
                <a:latin typeface="Roboto"/>
              </a:rPr>
              <a:t>their</a:t>
            </a:r>
            <a:r>
              <a:rPr lang="it-IT" sz="2800" dirty="0">
                <a:solidFill>
                  <a:srgbClr val="333333"/>
                </a:solidFill>
                <a:latin typeface="Roboto"/>
              </a:rPr>
              <a:t> </a:t>
            </a:r>
            <a:r>
              <a:rPr lang="it-IT" sz="2800" dirty="0" err="1">
                <a:solidFill>
                  <a:srgbClr val="333333"/>
                </a:solidFill>
                <a:latin typeface="Roboto"/>
              </a:rPr>
              <a:t>point</a:t>
            </a:r>
            <a:r>
              <a:rPr lang="it-IT" sz="2800" dirty="0">
                <a:solidFill>
                  <a:srgbClr val="333333"/>
                </a:solidFill>
                <a:latin typeface="Roboto"/>
              </a:rPr>
              <a:t> of </a:t>
            </a:r>
            <a:r>
              <a:rPr lang="it-IT" sz="2800" dirty="0" err="1">
                <a:solidFill>
                  <a:srgbClr val="333333"/>
                </a:solidFill>
                <a:latin typeface="Roboto"/>
              </a:rPr>
              <a:t>view</a:t>
            </a:r>
            <a:r>
              <a:rPr lang="it-IT" sz="2800" dirty="0">
                <a:solidFill>
                  <a:srgbClr val="333333"/>
                </a:solidFill>
                <a:latin typeface="Roboto"/>
              </a:rPr>
              <a:t> </a:t>
            </a:r>
            <a:r>
              <a:rPr lang="it-IT" sz="2800" dirty="0" err="1">
                <a:solidFill>
                  <a:srgbClr val="333333"/>
                </a:solidFill>
                <a:latin typeface="Roboto"/>
              </a:rPr>
              <a:t>clear</a:t>
            </a:r>
            <a:r>
              <a:rPr lang="it-IT" sz="2800" dirty="0">
                <a:solidFill>
                  <a:srgbClr val="333333"/>
                </a:solidFill>
                <a:latin typeface="Roboto"/>
              </a:rPr>
              <a:t> and </a:t>
            </a:r>
            <a:r>
              <a:rPr lang="it-IT" sz="2800" dirty="0" err="1">
                <a:solidFill>
                  <a:srgbClr val="333333"/>
                </a:solidFill>
                <a:latin typeface="Roboto"/>
              </a:rPr>
              <a:t>seek</a:t>
            </a:r>
            <a:r>
              <a:rPr lang="it-IT" sz="2800" dirty="0">
                <a:solidFill>
                  <a:srgbClr val="333333"/>
                </a:solidFill>
                <a:latin typeface="Roboto"/>
              </a:rPr>
              <a:t> to </a:t>
            </a:r>
            <a:r>
              <a:rPr lang="it-IT" sz="2800" dirty="0" err="1">
                <a:solidFill>
                  <a:srgbClr val="333333"/>
                </a:solidFill>
                <a:latin typeface="Roboto"/>
              </a:rPr>
              <a:t>support</a:t>
            </a:r>
            <a:r>
              <a:rPr lang="it-IT" sz="2800" dirty="0">
                <a:solidFill>
                  <a:srgbClr val="333333"/>
                </a:solidFill>
                <a:latin typeface="Roboto"/>
              </a:rPr>
              <a:t> </a:t>
            </a:r>
            <a:r>
              <a:rPr lang="it-IT" sz="2800" dirty="0" err="1">
                <a:solidFill>
                  <a:srgbClr val="333333"/>
                </a:solidFill>
                <a:latin typeface="Roboto"/>
              </a:rPr>
              <a:t>it</a:t>
            </a:r>
            <a:r>
              <a:rPr lang="it-IT" sz="2800" dirty="0">
                <a:solidFill>
                  <a:srgbClr val="333333"/>
                </a:solidFill>
                <a:latin typeface="Roboto"/>
              </a:rPr>
              <a:t> with </a:t>
            </a:r>
            <a:r>
              <a:rPr lang="it-IT" sz="2800" dirty="0" err="1">
                <a:solidFill>
                  <a:srgbClr val="333333"/>
                </a:solidFill>
                <a:latin typeface="Roboto"/>
              </a:rPr>
              <a:t>valid</a:t>
            </a:r>
            <a:r>
              <a:rPr lang="it-IT" sz="2800" dirty="0">
                <a:solidFill>
                  <a:srgbClr val="333333"/>
                </a:solidFill>
                <a:latin typeface="Roboto"/>
              </a:rPr>
              <a:t> </a:t>
            </a:r>
            <a:r>
              <a:rPr lang="it-IT" sz="2800" dirty="0" err="1">
                <a:solidFill>
                  <a:srgbClr val="333333"/>
                </a:solidFill>
                <a:latin typeface="Roboto"/>
              </a:rPr>
              <a:t>evidence</a:t>
            </a:r>
            <a:r>
              <a:rPr lang="it-IT" sz="2800" dirty="0">
                <a:solidFill>
                  <a:srgbClr val="333333"/>
                </a:solidFill>
                <a:latin typeface="Roboto"/>
              </a:rPr>
              <a:t>.</a:t>
            </a:r>
            <a:endParaRPr lang="it-IT" sz="2800" dirty="0"/>
          </a:p>
        </p:txBody>
      </p:sp>
    </p:spTree>
    <p:extLst>
      <p:ext uri="{BB962C8B-B14F-4D97-AF65-F5344CB8AC3E}">
        <p14:creationId xmlns:p14="http://schemas.microsoft.com/office/powerpoint/2010/main" val="315514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8E072-06A9-4B49-9A98-31C118E84AEE}"/>
              </a:ext>
            </a:extLst>
          </p:cNvPr>
          <p:cNvSpPr>
            <a:spLocks noGrp="1"/>
          </p:cNvSpPr>
          <p:nvPr>
            <p:ph type="title"/>
          </p:nvPr>
        </p:nvSpPr>
        <p:spPr/>
        <p:txBody>
          <a:bodyPr/>
          <a:lstStyle/>
          <a:p>
            <a:r>
              <a:rPr lang="it-IT" dirty="0" err="1"/>
              <a:t>Get</a:t>
            </a:r>
            <a:r>
              <a:rPr lang="it-IT" dirty="0"/>
              <a:t> ready for </a:t>
            </a:r>
            <a:r>
              <a:rPr lang="it-IT" dirty="0" err="1"/>
              <a:t>tomorrow</a:t>
            </a:r>
            <a:endParaRPr lang="it-IT" dirty="0"/>
          </a:p>
        </p:txBody>
      </p:sp>
      <p:sp>
        <p:nvSpPr>
          <p:cNvPr id="3" name="Segnaposto contenuto 2">
            <a:extLst>
              <a:ext uri="{FF2B5EF4-FFF2-40B4-BE49-F238E27FC236}">
                <a16:creationId xmlns:a16="http://schemas.microsoft.com/office/drawing/2014/main" id="{70FDDE0C-A3D8-8B4F-8E8E-3CA608C98770}"/>
              </a:ext>
            </a:extLst>
          </p:cNvPr>
          <p:cNvSpPr>
            <a:spLocks noGrp="1"/>
          </p:cNvSpPr>
          <p:nvPr>
            <p:ph idx="1"/>
          </p:nvPr>
        </p:nvSpPr>
        <p:spPr/>
        <p:txBody>
          <a:bodyPr/>
          <a:lstStyle/>
          <a:p>
            <a:r>
              <a:rPr lang="it-IT" dirty="0"/>
              <a:t>delivery of </a:t>
            </a:r>
            <a:r>
              <a:rPr lang="it-IT" dirty="0" err="1"/>
              <a:t>assignment</a:t>
            </a:r>
            <a:r>
              <a:rPr lang="it-IT" dirty="0"/>
              <a:t> N°1( 2 </a:t>
            </a:r>
            <a:r>
              <a:rPr lang="it-IT" dirty="0" err="1"/>
              <a:t>slides</a:t>
            </a:r>
            <a:r>
              <a:rPr lang="it-IT" dirty="0"/>
              <a:t> with 1) </a:t>
            </a:r>
            <a:r>
              <a:rPr lang="it-IT" dirty="0" err="1"/>
              <a:t>group</a:t>
            </a:r>
            <a:r>
              <a:rPr lang="it-IT" dirty="0"/>
              <a:t> </a:t>
            </a:r>
            <a:r>
              <a:rPr lang="it-IT" dirty="0" err="1"/>
              <a:t>members</a:t>
            </a:r>
            <a:r>
              <a:rPr lang="it-IT" dirty="0"/>
              <a:t>, 2) </a:t>
            </a:r>
            <a:r>
              <a:rPr lang="it-IT" dirty="0" err="1"/>
              <a:t>topic</a:t>
            </a:r>
            <a:r>
              <a:rPr lang="it-IT" dirty="0"/>
              <a:t> and </a:t>
            </a:r>
            <a:r>
              <a:rPr lang="it-IT" dirty="0" err="1"/>
              <a:t>very</a:t>
            </a:r>
            <a:r>
              <a:rPr lang="it-IT" dirty="0"/>
              <a:t> </a:t>
            </a:r>
            <a:r>
              <a:rPr lang="it-IT" dirty="0" err="1"/>
              <a:t>broad</a:t>
            </a:r>
            <a:r>
              <a:rPr lang="it-IT" dirty="0"/>
              <a:t> </a:t>
            </a:r>
            <a:r>
              <a:rPr lang="it-IT" dirty="0" err="1"/>
              <a:t>research</a:t>
            </a:r>
            <a:r>
              <a:rPr lang="it-IT" dirty="0"/>
              <a:t> </a:t>
            </a:r>
            <a:r>
              <a:rPr lang="it-IT" dirty="0" err="1"/>
              <a:t>question</a:t>
            </a:r>
            <a:endParaRPr lang="it-IT" dirty="0"/>
          </a:p>
        </p:txBody>
      </p:sp>
    </p:spTree>
    <p:extLst>
      <p:ext uri="{BB962C8B-B14F-4D97-AF65-F5344CB8AC3E}">
        <p14:creationId xmlns:p14="http://schemas.microsoft.com/office/powerpoint/2010/main" val="3678605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EFC86C-B543-9D41-B020-93BBAB3450DF}"/>
              </a:ext>
            </a:extLst>
          </p:cNvPr>
          <p:cNvSpPr>
            <a:spLocks noGrp="1"/>
          </p:cNvSpPr>
          <p:nvPr>
            <p:ph type="title"/>
          </p:nvPr>
        </p:nvSpPr>
        <p:spPr/>
        <p:txBody>
          <a:bodyPr/>
          <a:lstStyle/>
          <a:p>
            <a:r>
              <a:rPr lang="it-IT" dirty="0" err="1"/>
              <a:t>Evaluate</a:t>
            </a:r>
            <a:endParaRPr lang="it-IT" dirty="0"/>
          </a:p>
        </p:txBody>
      </p:sp>
      <p:sp>
        <p:nvSpPr>
          <p:cNvPr id="4" name="Rettangolo 3">
            <a:extLst>
              <a:ext uri="{FF2B5EF4-FFF2-40B4-BE49-F238E27FC236}">
                <a16:creationId xmlns:a16="http://schemas.microsoft.com/office/drawing/2014/main" id="{BC496ACF-E2E1-D248-8B51-EA58D4D18E60}"/>
              </a:ext>
            </a:extLst>
          </p:cNvPr>
          <p:cNvSpPr/>
          <p:nvPr/>
        </p:nvSpPr>
        <p:spPr>
          <a:xfrm>
            <a:off x="835573" y="1600200"/>
            <a:ext cx="4572000" cy="3785652"/>
          </a:xfrm>
          <a:prstGeom prst="rect">
            <a:avLst/>
          </a:prstGeom>
        </p:spPr>
        <p:txBody>
          <a:bodyPr>
            <a:spAutoFit/>
          </a:bodyPr>
          <a:lstStyle/>
          <a:p>
            <a:r>
              <a:rPr lang="it-IT" sz="4000" dirty="0">
                <a:solidFill>
                  <a:srgbClr val="E65D5D"/>
                </a:solidFill>
                <a:latin typeface="Roboto"/>
              </a:rPr>
              <a:t> </a:t>
            </a:r>
            <a:r>
              <a:rPr lang="it-IT" sz="4000" dirty="0" err="1">
                <a:solidFill>
                  <a:srgbClr val="E65D5D"/>
                </a:solidFill>
                <a:latin typeface="Roboto"/>
              </a:rPr>
              <a:t>Intention</a:t>
            </a:r>
            <a:endParaRPr lang="it-IT" sz="4000" dirty="0">
              <a:solidFill>
                <a:srgbClr val="E65D5D"/>
              </a:solidFill>
              <a:latin typeface="Roboto"/>
            </a:endParaRPr>
          </a:p>
          <a:p>
            <a:r>
              <a:rPr lang="it-IT" sz="4000" dirty="0">
                <a:solidFill>
                  <a:srgbClr val="E65D5D"/>
                </a:solidFill>
                <a:latin typeface="Roboto"/>
              </a:rPr>
              <a:t> </a:t>
            </a:r>
            <a:r>
              <a:rPr lang="it-IT" sz="4000" dirty="0" err="1">
                <a:solidFill>
                  <a:srgbClr val="E65D5D"/>
                </a:solidFill>
                <a:latin typeface="Roboto"/>
              </a:rPr>
              <a:t>Viewpoint</a:t>
            </a:r>
            <a:endParaRPr lang="it-IT" sz="4000" dirty="0">
              <a:solidFill>
                <a:srgbClr val="E65D5D"/>
              </a:solidFill>
              <a:latin typeface="Roboto"/>
            </a:endParaRPr>
          </a:p>
          <a:p>
            <a:r>
              <a:rPr lang="it-IT" sz="4000" dirty="0">
                <a:solidFill>
                  <a:srgbClr val="E65D5D"/>
                </a:solidFill>
                <a:latin typeface="Roboto"/>
              </a:rPr>
              <a:t> </a:t>
            </a:r>
            <a:r>
              <a:rPr lang="it-IT" sz="4000" b="1" dirty="0">
                <a:solidFill>
                  <a:srgbClr val="E65D5D"/>
                </a:solidFill>
                <a:latin typeface="Roboto"/>
              </a:rPr>
              <a:t>Audience</a:t>
            </a:r>
          </a:p>
          <a:p>
            <a:r>
              <a:rPr lang="it-IT" sz="4000" dirty="0">
                <a:solidFill>
                  <a:srgbClr val="E65D5D"/>
                </a:solidFill>
                <a:latin typeface="Roboto"/>
              </a:rPr>
              <a:t> Opinion</a:t>
            </a:r>
          </a:p>
          <a:p>
            <a:r>
              <a:rPr lang="it-IT" sz="4000" dirty="0">
                <a:solidFill>
                  <a:srgbClr val="E65D5D"/>
                </a:solidFill>
                <a:latin typeface="Roboto"/>
              </a:rPr>
              <a:t> Language</a:t>
            </a:r>
          </a:p>
          <a:p>
            <a:r>
              <a:rPr lang="it-IT" sz="4000" dirty="0">
                <a:solidFill>
                  <a:srgbClr val="E65D5D"/>
                </a:solidFill>
                <a:latin typeface="Roboto"/>
              </a:rPr>
              <a:t> </a:t>
            </a:r>
            <a:endParaRPr lang="it-IT" sz="4000" b="0" dirty="0">
              <a:solidFill>
                <a:srgbClr val="E65D5D"/>
              </a:solidFill>
              <a:effectLst/>
              <a:latin typeface="Roboto"/>
            </a:endParaRPr>
          </a:p>
        </p:txBody>
      </p:sp>
      <p:sp>
        <p:nvSpPr>
          <p:cNvPr id="3" name="Rettangolo 2">
            <a:extLst>
              <a:ext uri="{FF2B5EF4-FFF2-40B4-BE49-F238E27FC236}">
                <a16:creationId xmlns:a16="http://schemas.microsoft.com/office/drawing/2014/main" id="{F63AEDAF-CBDC-8046-829C-5298799E3074}"/>
              </a:ext>
            </a:extLst>
          </p:cNvPr>
          <p:cNvSpPr/>
          <p:nvPr/>
        </p:nvSpPr>
        <p:spPr>
          <a:xfrm>
            <a:off x="4666593" y="1417638"/>
            <a:ext cx="3594537" cy="3970318"/>
          </a:xfrm>
          <a:prstGeom prst="rect">
            <a:avLst/>
          </a:prstGeom>
        </p:spPr>
        <p:txBody>
          <a:bodyPr wrap="square">
            <a:spAutoFit/>
          </a:bodyPr>
          <a:lstStyle/>
          <a:p>
            <a:r>
              <a:rPr lang="it-IT" sz="2800" dirty="0" err="1">
                <a:solidFill>
                  <a:srgbClr val="333333"/>
                </a:solidFill>
                <a:latin typeface="Roboto"/>
              </a:rPr>
              <a:t>Who</a:t>
            </a:r>
            <a:r>
              <a:rPr lang="it-IT" sz="2800" dirty="0">
                <a:solidFill>
                  <a:srgbClr val="333333"/>
                </a:solidFill>
                <a:latin typeface="Roboto"/>
              </a:rPr>
              <a:t> </a:t>
            </a:r>
            <a:r>
              <a:rPr lang="it-IT" sz="2800" dirty="0" err="1">
                <a:solidFill>
                  <a:srgbClr val="333333"/>
                </a:solidFill>
                <a:latin typeface="Roboto"/>
              </a:rPr>
              <a:t>is</a:t>
            </a:r>
            <a:r>
              <a:rPr lang="it-IT" sz="2800" dirty="0">
                <a:solidFill>
                  <a:srgbClr val="333333"/>
                </a:solidFill>
                <a:latin typeface="Roboto"/>
              </a:rPr>
              <a:t> the </a:t>
            </a:r>
            <a:r>
              <a:rPr lang="it-IT" sz="2800" dirty="0" err="1">
                <a:solidFill>
                  <a:srgbClr val="333333"/>
                </a:solidFill>
                <a:latin typeface="Roboto"/>
              </a:rPr>
              <a:t>intended</a:t>
            </a:r>
            <a:r>
              <a:rPr lang="it-IT" sz="2800" dirty="0">
                <a:solidFill>
                  <a:srgbClr val="333333"/>
                </a:solidFill>
                <a:latin typeface="Roboto"/>
              </a:rPr>
              <a:t> </a:t>
            </a:r>
            <a:r>
              <a:rPr lang="it-IT" sz="2800" b="1" dirty="0">
                <a:solidFill>
                  <a:srgbClr val="333333"/>
                </a:solidFill>
                <a:latin typeface="Roboto"/>
              </a:rPr>
              <a:t>audience</a:t>
            </a:r>
            <a:r>
              <a:rPr lang="it-IT" sz="2800" dirty="0">
                <a:solidFill>
                  <a:srgbClr val="333333"/>
                </a:solidFill>
                <a:latin typeface="Roboto"/>
              </a:rPr>
              <a:t>? </a:t>
            </a:r>
            <a:r>
              <a:rPr lang="it-IT" sz="2800" dirty="0" err="1">
                <a:solidFill>
                  <a:srgbClr val="333333"/>
                </a:solidFill>
                <a:latin typeface="Roboto"/>
              </a:rPr>
              <a:t>Something</a:t>
            </a:r>
            <a:r>
              <a:rPr lang="it-IT" sz="2800" dirty="0">
                <a:solidFill>
                  <a:srgbClr val="333333"/>
                </a:solidFill>
                <a:latin typeface="Roboto"/>
              </a:rPr>
              <a:t> </a:t>
            </a:r>
            <a:r>
              <a:rPr lang="it-IT" sz="2800" dirty="0" err="1">
                <a:solidFill>
                  <a:srgbClr val="333333"/>
                </a:solidFill>
                <a:latin typeface="Roboto"/>
              </a:rPr>
              <a:t>designed</a:t>
            </a:r>
            <a:r>
              <a:rPr lang="it-IT" sz="2800" dirty="0">
                <a:solidFill>
                  <a:srgbClr val="333333"/>
                </a:solidFill>
                <a:latin typeface="Roboto"/>
              </a:rPr>
              <a:t> to be </a:t>
            </a:r>
            <a:r>
              <a:rPr lang="it-IT" sz="2800" dirty="0" err="1">
                <a:solidFill>
                  <a:srgbClr val="333333"/>
                </a:solidFill>
                <a:latin typeface="Roboto"/>
              </a:rPr>
              <a:t>read</a:t>
            </a:r>
            <a:r>
              <a:rPr lang="it-IT" sz="2800" dirty="0">
                <a:solidFill>
                  <a:srgbClr val="333333"/>
                </a:solidFill>
                <a:latin typeface="Roboto"/>
              </a:rPr>
              <a:t> by the general public </a:t>
            </a:r>
            <a:r>
              <a:rPr lang="it-IT" sz="2800" dirty="0" err="1">
                <a:solidFill>
                  <a:srgbClr val="333333"/>
                </a:solidFill>
                <a:latin typeface="Roboto"/>
              </a:rPr>
              <a:t>may</a:t>
            </a:r>
            <a:r>
              <a:rPr lang="it-IT" sz="2800" dirty="0">
                <a:solidFill>
                  <a:srgbClr val="333333"/>
                </a:solidFill>
                <a:latin typeface="Roboto"/>
              </a:rPr>
              <a:t> </a:t>
            </a:r>
            <a:r>
              <a:rPr lang="it-IT" sz="2800" dirty="0" err="1">
                <a:solidFill>
                  <a:srgbClr val="333333"/>
                </a:solidFill>
                <a:latin typeface="Roboto"/>
              </a:rPr>
              <a:t>differ</a:t>
            </a:r>
            <a:r>
              <a:rPr lang="it-IT" sz="2800" dirty="0">
                <a:solidFill>
                  <a:srgbClr val="333333"/>
                </a:solidFill>
                <a:latin typeface="Roboto"/>
              </a:rPr>
              <a:t> </a:t>
            </a:r>
            <a:r>
              <a:rPr lang="it-IT" sz="2800" dirty="0" err="1">
                <a:solidFill>
                  <a:srgbClr val="333333"/>
                </a:solidFill>
                <a:latin typeface="Roboto"/>
              </a:rPr>
              <a:t>greatly</a:t>
            </a:r>
            <a:r>
              <a:rPr lang="it-IT" sz="2800" dirty="0">
                <a:solidFill>
                  <a:srgbClr val="333333"/>
                </a:solidFill>
                <a:latin typeface="Roboto"/>
              </a:rPr>
              <a:t> in </a:t>
            </a:r>
            <a:r>
              <a:rPr lang="it-IT" sz="2800" dirty="0" err="1">
                <a:solidFill>
                  <a:srgbClr val="333333"/>
                </a:solidFill>
                <a:latin typeface="Roboto"/>
              </a:rPr>
              <a:t>detail</a:t>
            </a:r>
            <a:r>
              <a:rPr lang="it-IT" sz="2800" dirty="0">
                <a:solidFill>
                  <a:srgbClr val="333333"/>
                </a:solidFill>
                <a:latin typeface="Roboto"/>
              </a:rPr>
              <a:t> from </a:t>
            </a:r>
            <a:r>
              <a:rPr lang="it-IT" sz="2800" dirty="0" err="1">
                <a:solidFill>
                  <a:srgbClr val="333333"/>
                </a:solidFill>
                <a:latin typeface="Roboto"/>
              </a:rPr>
              <a:t>something</a:t>
            </a:r>
            <a:r>
              <a:rPr lang="it-IT" sz="2800" dirty="0">
                <a:solidFill>
                  <a:srgbClr val="333333"/>
                </a:solidFill>
                <a:latin typeface="Roboto"/>
              </a:rPr>
              <a:t> </a:t>
            </a:r>
            <a:r>
              <a:rPr lang="it-IT" sz="2800" dirty="0" err="1">
                <a:solidFill>
                  <a:srgbClr val="333333"/>
                </a:solidFill>
                <a:latin typeface="Roboto"/>
              </a:rPr>
              <a:t>aimed</a:t>
            </a:r>
            <a:r>
              <a:rPr lang="it-IT" sz="2800" dirty="0">
                <a:solidFill>
                  <a:srgbClr val="333333"/>
                </a:solidFill>
                <a:latin typeface="Roboto"/>
              </a:rPr>
              <a:t> </a:t>
            </a:r>
            <a:r>
              <a:rPr lang="it-IT" sz="2800" dirty="0" err="1">
                <a:solidFill>
                  <a:srgbClr val="333333"/>
                </a:solidFill>
                <a:latin typeface="Roboto"/>
              </a:rPr>
              <a:t>at</a:t>
            </a:r>
            <a:r>
              <a:rPr lang="it-IT" sz="2800" dirty="0">
                <a:solidFill>
                  <a:srgbClr val="333333"/>
                </a:solidFill>
                <a:latin typeface="Roboto"/>
              </a:rPr>
              <a:t> </a:t>
            </a:r>
            <a:r>
              <a:rPr lang="it-IT" sz="2800" dirty="0" err="1">
                <a:solidFill>
                  <a:srgbClr val="333333"/>
                </a:solidFill>
                <a:latin typeface="Roboto"/>
              </a:rPr>
              <a:t>academics</a:t>
            </a:r>
            <a:r>
              <a:rPr lang="it-IT" sz="2800" dirty="0">
                <a:solidFill>
                  <a:srgbClr val="333333"/>
                </a:solidFill>
                <a:latin typeface="Roboto"/>
              </a:rPr>
              <a:t> or </a:t>
            </a:r>
            <a:r>
              <a:rPr lang="it-IT" sz="2800" dirty="0" err="1">
                <a:solidFill>
                  <a:srgbClr val="333333"/>
                </a:solidFill>
                <a:latin typeface="Roboto"/>
              </a:rPr>
              <a:t>researchers</a:t>
            </a:r>
            <a:r>
              <a:rPr lang="it-IT" sz="2800" dirty="0">
                <a:solidFill>
                  <a:srgbClr val="333333"/>
                </a:solidFill>
                <a:latin typeface="Roboto"/>
              </a:rPr>
              <a:t>.</a:t>
            </a:r>
            <a:endParaRPr lang="it-IT" sz="2800" dirty="0"/>
          </a:p>
        </p:txBody>
      </p:sp>
    </p:spTree>
    <p:extLst>
      <p:ext uri="{BB962C8B-B14F-4D97-AF65-F5344CB8AC3E}">
        <p14:creationId xmlns:p14="http://schemas.microsoft.com/office/powerpoint/2010/main" val="1512654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EFC86C-B543-9D41-B020-93BBAB3450DF}"/>
              </a:ext>
            </a:extLst>
          </p:cNvPr>
          <p:cNvSpPr>
            <a:spLocks noGrp="1"/>
          </p:cNvSpPr>
          <p:nvPr>
            <p:ph type="title"/>
          </p:nvPr>
        </p:nvSpPr>
        <p:spPr/>
        <p:txBody>
          <a:bodyPr/>
          <a:lstStyle/>
          <a:p>
            <a:r>
              <a:rPr lang="it-IT" dirty="0" err="1"/>
              <a:t>Evaluate</a:t>
            </a:r>
            <a:endParaRPr lang="it-IT" dirty="0"/>
          </a:p>
        </p:txBody>
      </p:sp>
      <p:sp>
        <p:nvSpPr>
          <p:cNvPr id="4" name="Rettangolo 3">
            <a:extLst>
              <a:ext uri="{FF2B5EF4-FFF2-40B4-BE49-F238E27FC236}">
                <a16:creationId xmlns:a16="http://schemas.microsoft.com/office/drawing/2014/main" id="{BC496ACF-E2E1-D248-8B51-EA58D4D18E60}"/>
              </a:ext>
            </a:extLst>
          </p:cNvPr>
          <p:cNvSpPr/>
          <p:nvPr/>
        </p:nvSpPr>
        <p:spPr>
          <a:xfrm>
            <a:off x="835573" y="1600200"/>
            <a:ext cx="4572000" cy="3785652"/>
          </a:xfrm>
          <a:prstGeom prst="rect">
            <a:avLst/>
          </a:prstGeom>
        </p:spPr>
        <p:txBody>
          <a:bodyPr>
            <a:spAutoFit/>
          </a:bodyPr>
          <a:lstStyle/>
          <a:p>
            <a:r>
              <a:rPr lang="it-IT" sz="4000" dirty="0">
                <a:solidFill>
                  <a:srgbClr val="E65D5D"/>
                </a:solidFill>
                <a:latin typeface="Roboto"/>
              </a:rPr>
              <a:t> </a:t>
            </a:r>
            <a:r>
              <a:rPr lang="it-IT" sz="4000" dirty="0" err="1">
                <a:solidFill>
                  <a:srgbClr val="E65D5D"/>
                </a:solidFill>
                <a:latin typeface="Roboto"/>
              </a:rPr>
              <a:t>Intention</a:t>
            </a:r>
            <a:endParaRPr lang="it-IT" sz="4000" dirty="0">
              <a:solidFill>
                <a:srgbClr val="E65D5D"/>
              </a:solidFill>
              <a:latin typeface="Roboto"/>
            </a:endParaRPr>
          </a:p>
          <a:p>
            <a:r>
              <a:rPr lang="it-IT" sz="4000" dirty="0">
                <a:solidFill>
                  <a:srgbClr val="E65D5D"/>
                </a:solidFill>
                <a:latin typeface="Roboto"/>
              </a:rPr>
              <a:t> </a:t>
            </a:r>
            <a:r>
              <a:rPr lang="it-IT" sz="4000" dirty="0" err="1">
                <a:solidFill>
                  <a:srgbClr val="E65D5D"/>
                </a:solidFill>
                <a:latin typeface="Roboto"/>
              </a:rPr>
              <a:t>Viewpoint</a:t>
            </a:r>
            <a:endParaRPr lang="it-IT" sz="4000" dirty="0">
              <a:solidFill>
                <a:srgbClr val="E65D5D"/>
              </a:solidFill>
              <a:latin typeface="Roboto"/>
            </a:endParaRPr>
          </a:p>
          <a:p>
            <a:r>
              <a:rPr lang="it-IT" sz="4000" dirty="0">
                <a:solidFill>
                  <a:srgbClr val="E65D5D"/>
                </a:solidFill>
                <a:latin typeface="Roboto"/>
              </a:rPr>
              <a:t> Audience</a:t>
            </a:r>
          </a:p>
          <a:p>
            <a:r>
              <a:rPr lang="it-IT" sz="4000" dirty="0">
                <a:solidFill>
                  <a:srgbClr val="E65D5D"/>
                </a:solidFill>
                <a:latin typeface="Roboto"/>
              </a:rPr>
              <a:t> </a:t>
            </a:r>
            <a:r>
              <a:rPr lang="it-IT" sz="4000" b="1" dirty="0">
                <a:solidFill>
                  <a:srgbClr val="E65D5D"/>
                </a:solidFill>
                <a:latin typeface="Roboto"/>
              </a:rPr>
              <a:t>Opinion</a:t>
            </a:r>
          </a:p>
          <a:p>
            <a:r>
              <a:rPr lang="it-IT" sz="4000" dirty="0">
                <a:solidFill>
                  <a:srgbClr val="E65D5D"/>
                </a:solidFill>
                <a:latin typeface="Roboto"/>
              </a:rPr>
              <a:t> Language</a:t>
            </a:r>
          </a:p>
          <a:p>
            <a:r>
              <a:rPr lang="it-IT" sz="4000" dirty="0">
                <a:solidFill>
                  <a:srgbClr val="E65D5D"/>
                </a:solidFill>
                <a:latin typeface="Roboto"/>
              </a:rPr>
              <a:t> </a:t>
            </a:r>
            <a:endParaRPr lang="it-IT" sz="4000" b="0" dirty="0">
              <a:solidFill>
                <a:srgbClr val="E65D5D"/>
              </a:solidFill>
              <a:effectLst/>
              <a:latin typeface="Roboto"/>
            </a:endParaRPr>
          </a:p>
        </p:txBody>
      </p:sp>
      <p:sp>
        <p:nvSpPr>
          <p:cNvPr id="3" name="Rettangolo 2">
            <a:extLst>
              <a:ext uri="{FF2B5EF4-FFF2-40B4-BE49-F238E27FC236}">
                <a16:creationId xmlns:a16="http://schemas.microsoft.com/office/drawing/2014/main" id="{EE80A0C2-2D38-1444-B189-DA8AB3357CE0}"/>
              </a:ext>
            </a:extLst>
          </p:cNvPr>
          <p:cNvSpPr/>
          <p:nvPr/>
        </p:nvSpPr>
        <p:spPr>
          <a:xfrm>
            <a:off x="4256690" y="2031087"/>
            <a:ext cx="3783726" cy="3539430"/>
          </a:xfrm>
          <a:prstGeom prst="rect">
            <a:avLst/>
          </a:prstGeom>
        </p:spPr>
        <p:txBody>
          <a:bodyPr wrap="square">
            <a:spAutoFit/>
          </a:bodyPr>
          <a:lstStyle/>
          <a:p>
            <a:r>
              <a:rPr lang="it-IT" sz="2800" dirty="0" err="1">
                <a:solidFill>
                  <a:srgbClr val="333333"/>
                </a:solidFill>
                <a:latin typeface="Roboto"/>
              </a:rPr>
              <a:t>Is</a:t>
            </a:r>
            <a:r>
              <a:rPr lang="it-IT" sz="2800" dirty="0">
                <a:solidFill>
                  <a:srgbClr val="333333"/>
                </a:solidFill>
                <a:latin typeface="Roboto"/>
              </a:rPr>
              <a:t> </a:t>
            </a:r>
            <a:r>
              <a:rPr lang="it-IT" sz="2800" b="1" dirty="0">
                <a:solidFill>
                  <a:srgbClr val="333333"/>
                </a:solidFill>
                <a:latin typeface="Roboto"/>
              </a:rPr>
              <a:t>opinion</a:t>
            </a:r>
            <a:r>
              <a:rPr lang="it-IT" sz="2800" dirty="0">
                <a:solidFill>
                  <a:srgbClr val="333333"/>
                </a:solidFill>
                <a:latin typeface="Roboto"/>
              </a:rPr>
              <a:t> </a:t>
            </a:r>
            <a:r>
              <a:rPr lang="it-IT" sz="2800" dirty="0" err="1">
                <a:solidFill>
                  <a:srgbClr val="333333"/>
                </a:solidFill>
                <a:latin typeface="Roboto"/>
              </a:rPr>
              <a:t>being</a:t>
            </a:r>
            <a:r>
              <a:rPr lang="it-IT" sz="2800" dirty="0">
                <a:solidFill>
                  <a:srgbClr val="333333"/>
                </a:solidFill>
                <a:latin typeface="Roboto"/>
              </a:rPr>
              <a:t> </a:t>
            </a:r>
            <a:r>
              <a:rPr lang="it-IT" sz="2800" dirty="0" err="1">
                <a:solidFill>
                  <a:srgbClr val="333333"/>
                </a:solidFill>
                <a:latin typeface="Roboto"/>
              </a:rPr>
              <a:t>presented</a:t>
            </a:r>
            <a:r>
              <a:rPr lang="it-IT" sz="2800" dirty="0">
                <a:solidFill>
                  <a:srgbClr val="333333"/>
                </a:solidFill>
                <a:latin typeface="Roboto"/>
              </a:rPr>
              <a:t> </a:t>
            </a:r>
            <a:r>
              <a:rPr lang="it-IT" sz="2800" dirty="0" err="1">
                <a:solidFill>
                  <a:srgbClr val="333333"/>
                </a:solidFill>
                <a:latin typeface="Roboto"/>
              </a:rPr>
              <a:t>as</a:t>
            </a:r>
            <a:r>
              <a:rPr lang="it-IT" sz="2800" dirty="0">
                <a:solidFill>
                  <a:srgbClr val="333333"/>
                </a:solidFill>
                <a:latin typeface="Roboto"/>
              </a:rPr>
              <a:t> </a:t>
            </a:r>
            <a:r>
              <a:rPr lang="it-IT" sz="2800" dirty="0" err="1">
                <a:solidFill>
                  <a:srgbClr val="333333"/>
                </a:solidFill>
                <a:latin typeface="Roboto"/>
              </a:rPr>
              <a:t>fact</a:t>
            </a:r>
            <a:r>
              <a:rPr lang="it-IT" sz="2800" dirty="0">
                <a:solidFill>
                  <a:srgbClr val="333333"/>
                </a:solidFill>
                <a:latin typeface="Roboto"/>
              </a:rPr>
              <a:t>? </a:t>
            </a:r>
            <a:r>
              <a:rPr lang="it-IT" sz="2800" dirty="0" err="1">
                <a:solidFill>
                  <a:srgbClr val="333333"/>
                </a:solidFill>
                <a:latin typeface="Roboto"/>
              </a:rPr>
              <a:t>Academic</a:t>
            </a:r>
            <a:r>
              <a:rPr lang="it-IT" sz="2800" dirty="0">
                <a:solidFill>
                  <a:srgbClr val="333333"/>
                </a:solidFill>
                <a:latin typeface="Roboto"/>
              </a:rPr>
              <a:t> </a:t>
            </a:r>
            <a:r>
              <a:rPr lang="it-IT" sz="2800" dirty="0" err="1">
                <a:solidFill>
                  <a:srgbClr val="333333"/>
                </a:solidFill>
                <a:latin typeface="Roboto"/>
              </a:rPr>
              <a:t>articles</a:t>
            </a:r>
            <a:r>
              <a:rPr lang="it-IT" sz="2800" dirty="0">
                <a:solidFill>
                  <a:srgbClr val="333333"/>
                </a:solidFill>
                <a:latin typeface="Roboto"/>
              </a:rPr>
              <a:t> </a:t>
            </a:r>
            <a:r>
              <a:rPr lang="it-IT" sz="2800" dirty="0" err="1">
                <a:solidFill>
                  <a:srgbClr val="333333"/>
                </a:solidFill>
                <a:latin typeface="Roboto"/>
              </a:rPr>
              <a:t>will</a:t>
            </a:r>
            <a:r>
              <a:rPr lang="it-IT" sz="2800" dirty="0">
                <a:solidFill>
                  <a:srgbClr val="333333"/>
                </a:solidFill>
                <a:latin typeface="Roboto"/>
              </a:rPr>
              <a:t> </a:t>
            </a:r>
            <a:r>
              <a:rPr lang="it-IT" sz="2800" dirty="0" err="1">
                <a:solidFill>
                  <a:srgbClr val="333333"/>
                </a:solidFill>
                <a:latin typeface="Roboto"/>
              </a:rPr>
              <a:t>often</a:t>
            </a:r>
            <a:r>
              <a:rPr lang="it-IT" sz="2800" dirty="0">
                <a:solidFill>
                  <a:srgbClr val="333333"/>
                </a:solidFill>
                <a:latin typeface="Roboto"/>
              </a:rPr>
              <a:t> </a:t>
            </a:r>
            <a:r>
              <a:rPr lang="it-IT" sz="2800" dirty="0" err="1">
                <a:solidFill>
                  <a:srgbClr val="333333"/>
                </a:solidFill>
                <a:latin typeface="Roboto"/>
              </a:rPr>
              <a:t>present</a:t>
            </a:r>
            <a:r>
              <a:rPr lang="it-IT" sz="2800" dirty="0">
                <a:solidFill>
                  <a:srgbClr val="333333"/>
                </a:solidFill>
                <a:latin typeface="Roboto"/>
              </a:rPr>
              <a:t> </a:t>
            </a:r>
            <a:r>
              <a:rPr lang="it-IT" sz="2800" dirty="0" err="1">
                <a:solidFill>
                  <a:srgbClr val="333333"/>
                </a:solidFill>
                <a:latin typeface="Roboto"/>
              </a:rPr>
              <a:t>unsubstantiated</a:t>
            </a:r>
            <a:r>
              <a:rPr lang="it-IT" sz="2800" dirty="0">
                <a:solidFill>
                  <a:srgbClr val="333333"/>
                </a:solidFill>
                <a:latin typeface="Roboto"/>
              </a:rPr>
              <a:t> </a:t>
            </a:r>
            <a:r>
              <a:rPr lang="it-IT" sz="2800" dirty="0" err="1">
                <a:solidFill>
                  <a:srgbClr val="333333"/>
                </a:solidFill>
                <a:latin typeface="Roboto"/>
              </a:rPr>
              <a:t>theories</a:t>
            </a:r>
            <a:r>
              <a:rPr lang="it-IT" sz="2800" dirty="0">
                <a:solidFill>
                  <a:srgbClr val="333333"/>
                </a:solidFill>
                <a:latin typeface="Roboto"/>
              </a:rPr>
              <a:t> for </a:t>
            </a:r>
            <a:r>
              <a:rPr lang="it-IT" sz="2800" dirty="0" err="1">
                <a:solidFill>
                  <a:srgbClr val="333333"/>
                </a:solidFill>
                <a:latin typeface="Roboto"/>
              </a:rPr>
              <a:t>debate</a:t>
            </a:r>
            <a:r>
              <a:rPr lang="it-IT" sz="2800" dirty="0">
                <a:solidFill>
                  <a:srgbClr val="333333"/>
                </a:solidFill>
                <a:latin typeface="Roboto"/>
              </a:rPr>
              <a:t>, </a:t>
            </a:r>
            <a:r>
              <a:rPr lang="it-IT" sz="2800" dirty="0" err="1">
                <a:solidFill>
                  <a:srgbClr val="333333"/>
                </a:solidFill>
                <a:latin typeface="Roboto"/>
              </a:rPr>
              <a:t>but</a:t>
            </a:r>
            <a:r>
              <a:rPr lang="it-IT" sz="2800" dirty="0">
                <a:solidFill>
                  <a:srgbClr val="333333"/>
                </a:solidFill>
                <a:latin typeface="Roboto"/>
              </a:rPr>
              <a:t> </a:t>
            </a:r>
            <a:r>
              <a:rPr lang="it-IT" sz="2800" dirty="0" err="1">
                <a:solidFill>
                  <a:srgbClr val="333333"/>
                </a:solidFill>
                <a:latin typeface="Roboto"/>
              </a:rPr>
              <a:t>this</a:t>
            </a:r>
            <a:r>
              <a:rPr lang="it-IT" sz="2800" dirty="0">
                <a:solidFill>
                  <a:srgbClr val="333333"/>
                </a:solidFill>
                <a:latin typeface="Roboto"/>
              </a:rPr>
              <a:t> </a:t>
            </a:r>
            <a:r>
              <a:rPr lang="it-IT" sz="2800" dirty="0" err="1">
                <a:solidFill>
                  <a:srgbClr val="333333"/>
                </a:solidFill>
                <a:latin typeface="Roboto"/>
              </a:rPr>
              <a:t>should</a:t>
            </a:r>
            <a:r>
              <a:rPr lang="it-IT" sz="2800" dirty="0">
                <a:solidFill>
                  <a:srgbClr val="333333"/>
                </a:solidFill>
                <a:latin typeface="Roboto"/>
              </a:rPr>
              <a:t> be made </a:t>
            </a:r>
            <a:r>
              <a:rPr lang="it-IT" sz="2800" dirty="0" err="1">
                <a:solidFill>
                  <a:srgbClr val="333333"/>
                </a:solidFill>
                <a:latin typeface="Roboto"/>
              </a:rPr>
              <a:t>clear</a:t>
            </a:r>
            <a:r>
              <a:rPr lang="it-IT" sz="2800" dirty="0">
                <a:solidFill>
                  <a:srgbClr val="333333"/>
                </a:solidFill>
                <a:latin typeface="Roboto"/>
              </a:rPr>
              <a:t>.</a:t>
            </a:r>
            <a:endParaRPr lang="it-IT" sz="2800" dirty="0"/>
          </a:p>
        </p:txBody>
      </p:sp>
    </p:spTree>
    <p:extLst>
      <p:ext uri="{BB962C8B-B14F-4D97-AF65-F5344CB8AC3E}">
        <p14:creationId xmlns:p14="http://schemas.microsoft.com/office/powerpoint/2010/main" val="1569564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EFC86C-B543-9D41-B020-93BBAB3450DF}"/>
              </a:ext>
            </a:extLst>
          </p:cNvPr>
          <p:cNvSpPr>
            <a:spLocks noGrp="1"/>
          </p:cNvSpPr>
          <p:nvPr>
            <p:ph type="title"/>
          </p:nvPr>
        </p:nvSpPr>
        <p:spPr>
          <a:xfrm>
            <a:off x="378373" y="0"/>
            <a:ext cx="8229600" cy="1143000"/>
          </a:xfrm>
        </p:spPr>
        <p:txBody>
          <a:bodyPr/>
          <a:lstStyle/>
          <a:p>
            <a:r>
              <a:rPr lang="it-IT" dirty="0" err="1"/>
              <a:t>Evaluate</a:t>
            </a:r>
            <a:endParaRPr lang="it-IT" dirty="0"/>
          </a:p>
        </p:txBody>
      </p:sp>
      <p:sp>
        <p:nvSpPr>
          <p:cNvPr id="4" name="Rettangolo 3">
            <a:extLst>
              <a:ext uri="{FF2B5EF4-FFF2-40B4-BE49-F238E27FC236}">
                <a16:creationId xmlns:a16="http://schemas.microsoft.com/office/drawing/2014/main" id="{BC496ACF-E2E1-D248-8B51-EA58D4D18E60}"/>
              </a:ext>
            </a:extLst>
          </p:cNvPr>
          <p:cNvSpPr/>
          <p:nvPr/>
        </p:nvSpPr>
        <p:spPr>
          <a:xfrm>
            <a:off x="835573" y="1600200"/>
            <a:ext cx="4572000" cy="3785652"/>
          </a:xfrm>
          <a:prstGeom prst="rect">
            <a:avLst/>
          </a:prstGeom>
        </p:spPr>
        <p:txBody>
          <a:bodyPr>
            <a:spAutoFit/>
          </a:bodyPr>
          <a:lstStyle/>
          <a:p>
            <a:r>
              <a:rPr lang="it-IT" sz="4000" dirty="0">
                <a:solidFill>
                  <a:srgbClr val="E65D5D"/>
                </a:solidFill>
                <a:latin typeface="Roboto"/>
              </a:rPr>
              <a:t> </a:t>
            </a:r>
            <a:r>
              <a:rPr lang="it-IT" sz="4000" dirty="0" err="1">
                <a:solidFill>
                  <a:srgbClr val="E65D5D"/>
                </a:solidFill>
                <a:latin typeface="Roboto"/>
              </a:rPr>
              <a:t>Intention</a:t>
            </a:r>
            <a:endParaRPr lang="it-IT" sz="4000" dirty="0">
              <a:solidFill>
                <a:srgbClr val="E65D5D"/>
              </a:solidFill>
              <a:latin typeface="Roboto"/>
            </a:endParaRPr>
          </a:p>
          <a:p>
            <a:r>
              <a:rPr lang="it-IT" sz="4000" dirty="0">
                <a:solidFill>
                  <a:srgbClr val="E65D5D"/>
                </a:solidFill>
                <a:latin typeface="Roboto"/>
              </a:rPr>
              <a:t> </a:t>
            </a:r>
            <a:r>
              <a:rPr lang="it-IT" sz="4000" dirty="0" err="1">
                <a:solidFill>
                  <a:srgbClr val="E65D5D"/>
                </a:solidFill>
                <a:latin typeface="Roboto"/>
              </a:rPr>
              <a:t>Viewpoint</a:t>
            </a:r>
            <a:endParaRPr lang="it-IT" sz="4000" dirty="0">
              <a:solidFill>
                <a:srgbClr val="E65D5D"/>
              </a:solidFill>
              <a:latin typeface="Roboto"/>
            </a:endParaRPr>
          </a:p>
          <a:p>
            <a:r>
              <a:rPr lang="it-IT" sz="4000" dirty="0">
                <a:solidFill>
                  <a:srgbClr val="E65D5D"/>
                </a:solidFill>
                <a:latin typeface="Roboto"/>
              </a:rPr>
              <a:t> Audience</a:t>
            </a:r>
          </a:p>
          <a:p>
            <a:r>
              <a:rPr lang="it-IT" sz="4000" dirty="0">
                <a:solidFill>
                  <a:srgbClr val="E65D5D"/>
                </a:solidFill>
                <a:latin typeface="Roboto"/>
              </a:rPr>
              <a:t> Opinion</a:t>
            </a:r>
          </a:p>
          <a:p>
            <a:r>
              <a:rPr lang="it-IT" sz="4000" dirty="0">
                <a:solidFill>
                  <a:srgbClr val="E65D5D"/>
                </a:solidFill>
                <a:latin typeface="Roboto"/>
              </a:rPr>
              <a:t> </a:t>
            </a:r>
            <a:r>
              <a:rPr lang="it-IT" sz="4000" b="1" dirty="0">
                <a:solidFill>
                  <a:srgbClr val="E65D5D"/>
                </a:solidFill>
                <a:latin typeface="Roboto"/>
              </a:rPr>
              <a:t>Language</a:t>
            </a:r>
          </a:p>
          <a:p>
            <a:endParaRPr lang="it-IT" sz="4000" b="0" dirty="0">
              <a:solidFill>
                <a:srgbClr val="E65D5D"/>
              </a:solidFill>
              <a:effectLst/>
              <a:latin typeface="Roboto"/>
            </a:endParaRPr>
          </a:p>
        </p:txBody>
      </p:sp>
      <p:sp>
        <p:nvSpPr>
          <p:cNvPr id="3" name="Rettangolo 2">
            <a:extLst>
              <a:ext uri="{FF2B5EF4-FFF2-40B4-BE49-F238E27FC236}">
                <a16:creationId xmlns:a16="http://schemas.microsoft.com/office/drawing/2014/main" id="{847A4550-E86D-A547-92D9-83BC9B4A3AED}"/>
              </a:ext>
            </a:extLst>
          </p:cNvPr>
          <p:cNvSpPr/>
          <p:nvPr/>
        </p:nvSpPr>
        <p:spPr>
          <a:xfrm>
            <a:off x="4022176" y="1238250"/>
            <a:ext cx="4874174" cy="4832092"/>
          </a:xfrm>
          <a:prstGeom prst="rect">
            <a:avLst/>
          </a:prstGeom>
        </p:spPr>
        <p:txBody>
          <a:bodyPr wrap="square">
            <a:spAutoFit/>
          </a:bodyPr>
          <a:lstStyle/>
          <a:p>
            <a:r>
              <a:rPr lang="it-IT" sz="2800" dirty="0" err="1">
                <a:solidFill>
                  <a:srgbClr val="333333"/>
                </a:solidFill>
                <a:latin typeface="Roboto"/>
              </a:rPr>
              <a:t>Does</a:t>
            </a:r>
            <a:r>
              <a:rPr lang="it-IT" sz="2800" dirty="0">
                <a:solidFill>
                  <a:srgbClr val="333333"/>
                </a:solidFill>
                <a:latin typeface="Roboto"/>
              </a:rPr>
              <a:t> the </a:t>
            </a:r>
            <a:r>
              <a:rPr lang="it-IT" sz="2800" b="1" dirty="0" err="1">
                <a:solidFill>
                  <a:srgbClr val="333333"/>
                </a:solidFill>
                <a:latin typeface="Roboto"/>
              </a:rPr>
              <a:t>language</a:t>
            </a:r>
            <a:r>
              <a:rPr lang="it-IT" sz="2800" dirty="0">
                <a:solidFill>
                  <a:srgbClr val="333333"/>
                </a:solidFill>
                <a:latin typeface="Roboto"/>
              </a:rPr>
              <a:t> </a:t>
            </a:r>
            <a:r>
              <a:rPr lang="it-IT" sz="2800" dirty="0" err="1">
                <a:solidFill>
                  <a:srgbClr val="333333"/>
                </a:solidFill>
                <a:latin typeface="Roboto"/>
              </a:rPr>
              <a:t>seem</a:t>
            </a:r>
            <a:r>
              <a:rPr lang="it-IT" sz="2800" dirty="0">
                <a:solidFill>
                  <a:srgbClr val="333333"/>
                </a:solidFill>
                <a:latin typeface="Roboto"/>
              </a:rPr>
              <a:t> appropriate? </a:t>
            </a:r>
          </a:p>
          <a:p>
            <a:endParaRPr lang="it-IT" sz="2800" dirty="0">
              <a:solidFill>
                <a:srgbClr val="333333"/>
              </a:solidFill>
              <a:latin typeface="Roboto"/>
            </a:endParaRPr>
          </a:p>
          <a:p>
            <a:r>
              <a:rPr lang="it-IT" sz="2800" dirty="0" err="1">
                <a:solidFill>
                  <a:srgbClr val="333333"/>
                </a:solidFill>
                <a:latin typeface="Roboto"/>
              </a:rPr>
              <a:t>Emotionally</a:t>
            </a:r>
            <a:r>
              <a:rPr lang="it-IT" sz="2800" dirty="0">
                <a:solidFill>
                  <a:srgbClr val="333333"/>
                </a:solidFill>
                <a:latin typeface="Roboto"/>
              </a:rPr>
              <a:t> </a:t>
            </a:r>
            <a:r>
              <a:rPr lang="it-IT" sz="2800" dirty="0" err="1">
                <a:solidFill>
                  <a:srgbClr val="333333"/>
                </a:solidFill>
                <a:latin typeface="Roboto"/>
              </a:rPr>
              <a:t>charged</a:t>
            </a:r>
            <a:r>
              <a:rPr lang="it-IT" sz="2800" dirty="0">
                <a:solidFill>
                  <a:srgbClr val="333333"/>
                </a:solidFill>
                <a:latin typeface="Roboto"/>
              </a:rPr>
              <a:t> </a:t>
            </a:r>
            <a:r>
              <a:rPr lang="it-IT" sz="2800" dirty="0" err="1">
                <a:solidFill>
                  <a:srgbClr val="333333"/>
                </a:solidFill>
                <a:latin typeface="Roboto"/>
              </a:rPr>
              <a:t>language</a:t>
            </a:r>
            <a:r>
              <a:rPr lang="it-IT" sz="2800" dirty="0">
                <a:solidFill>
                  <a:srgbClr val="333333"/>
                </a:solidFill>
                <a:latin typeface="Roboto"/>
              </a:rPr>
              <a:t> </a:t>
            </a:r>
            <a:r>
              <a:rPr lang="it-IT" sz="2800" dirty="0" err="1">
                <a:solidFill>
                  <a:srgbClr val="333333"/>
                </a:solidFill>
                <a:latin typeface="Roboto"/>
              </a:rPr>
              <a:t>is</a:t>
            </a:r>
            <a:r>
              <a:rPr lang="it-IT" sz="2800" dirty="0">
                <a:solidFill>
                  <a:srgbClr val="333333"/>
                </a:solidFill>
                <a:latin typeface="Roboto"/>
              </a:rPr>
              <a:t> </a:t>
            </a:r>
            <a:r>
              <a:rPr lang="it-IT" sz="2800" dirty="0" err="1">
                <a:solidFill>
                  <a:srgbClr val="333333"/>
                </a:solidFill>
                <a:latin typeface="Roboto"/>
              </a:rPr>
              <a:t>often</a:t>
            </a:r>
            <a:r>
              <a:rPr lang="it-IT" sz="2800" dirty="0">
                <a:solidFill>
                  <a:srgbClr val="333333"/>
                </a:solidFill>
                <a:latin typeface="Roboto"/>
              </a:rPr>
              <a:t> </a:t>
            </a:r>
            <a:r>
              <a:rPr lang="it-IT" sz="2800" dirty="0" err="1">
                <a:solidFill>
                  <a:srgbClr val="333333"/>
                </a:solidFill>
                <a:latin typeface="Roboto"/>
              </a:rPr>
              <a:t>used</a:t>
            </a:r>
            <a:r>
              <a:rPr lang="it-IT" sz="2800" dirty="0">
                <a:solidFill>
                  <a:srgbClr val="333333"/>
                </a:solidFill>
                <a:latin typeface="Roboto"/>
              </a:rPr>
              <a:t> to persuade in the </a:t>
            </a:r>
            <a:r>
              <a:rPr lang="it-IT" sz="2800" dirty="0" err="1">
                <a:solidFill>
                  <a:srgbClr val="333333"/>
                </a:solidFill>
                <a:latin typeface="Roboto"/>
              </a:rPr>
              <a:t>absence</a:t>
            </a:r>
            <a:r>
              <a:rPr lang="it-IT" sz="2800" dirty="0">
                <a:solidFill>
                  <a:srgbClr val="333333"/>
                </a:solidFill>
                <a:latin typeface="Roboto"/>
              </a:rPr>
              <a:t> of </a:t>
            </a:r>
            <a:r>
              <a:rPr lang="it-IT" sz="2800" dirty="0" err="1">
                <a:solidFill>
                  <a:srgbClr val="333333"/>
                </a:solidFill>
                <a:latin typeface="Roboto"/>
              </a:rPr>
              <a:t>evidence</a:t>
            </a:r>
            <a:r>
              <a:rPr lang="it-IT" sz="2800" dirty="0">
                <a:solidFill>
                  <a:srgbClr val="333333"/>
                </a:solidFill>
                <a:latin typeface="Roboto"/>
              </a:rPr>
              <a:t>. </a:t>
            </a:r>
          </a:p>
          <a:p>
            <a:endParaRPr lang="it-IT" sz="2800" dirty="0">
              <a:solidFill>
                <a:srgbClr val="333333"/>
              </a:solidFill>
              <a:latin typeface="Roboto"/>
            </a:endParaRPr>
          </a:p>
          <a:p>
            <a:r>
              <a:rPr lang="it-IT" sz="2800" dirty="0">
                <a:solidFill>
                  <a:srgbClr val="333333"/>
                </a:solidFill>
                <a:latin typeface="Roboto"/>
              </a:rPr>
              <a:t>Language </a:t>
            </a:r>
            <a:r>
              <a:rPr lang="it-IT" sz="2800" dirty="0" err="1">
                <a:solidFill>
                  <a:srgbClr val="333333"/>
                </a:solidFill>
                <a:latin typeface="Roboto"/>
              </a:rPr>
              <a:t>that</a:t>
            </a:r>
            <a:r>
              <a:rPr lang="it-IT" sz="2800" dirty="0">
                <a:solidFill>
                  <a:srgbClr val="333333"/>
                </a:solidFill>
                <a:latin typeface="Roboto"/>
              </a:rPr>
              <a:t> </a:t>
            </a:r>
            <a:r>
              <a:rPr lang="it-IT" sz="2800" dirty="0" err="1">
                <a:solidFill>
                  <a:srgbClr val="333333"/>
                </a:solidFill>
                <a:latin typeface="Roboto"/>
              </a:rPr>
              <a:t>is</a:t>
            </a:r>
            <a:r>
              <a:rPr lang="it-IT" sz="2800" dirty="0">
                <a:solidFill>
                  <a:srgbClr val="333333"/>
                </a:solidFill>
                <a:latin typeface="Roboto"/>
              </a:rPr>
              <a:t> </a:t>
            </a:r>
            <a:r>
              <a:rPr lang="it-IT" sz="2800" dirty="0" err="1">
                <a:solidFill>
                  <a:srgbClr val="333333"/>
                </a:solidFill>
                <a:latin typeface="Roboto"/>
              </a:rPr>
              <a:t>very</a:t>
            </a:r>
            <a:r>
              <a:rPr lang="it-IT" sz="2800" dirty="0">
                <a:solidFill>
                  <a:srgbClr val="333333"/>
                </a:solidFill>
                <a:latin typeface="Roboto"/>
              </a:rPr>
              <a:t> </a:t>
            </a:r>
            <a:r>
              <a:rPr lang="it-IT" sz="2800" dirty="0" err="1">
                <a:solidFill>
                  <a:srgbClr val="333333"/>
                </a:solidFill>
                <a:latin typeface="Roboto"/>
              </a:rPr>
              <a:t>vague</a:t>
            </a:r>
            <a:r>
              <a:rPr lang="it-IT" sz="2800" dirty="0">
                <a:solidFill>
                  <a:srgbClr val="333333"/>
                </a:solidFill>
                <a:latin typeface="Roboto"/>
              </a:rPr>
              <a:t> can be </a:t>
            </a:r>
            <a:r>
              <a:rPr lang="it-IT" sz="2800" dirty="0" err="1">
                <a:solidFill>
                  <a:srgbClr val="333333"/>
                </a:solidFill>
                <a:latin typeface="Roboto"/>
              </a:rPr>
              <a:t>used</a:t>
            </a:r>
            <a:r>
              <a:rPr lang="it-IT" sz="2800" dirty="0">
                <a:solidFill>
                  <a:srgbClr val="333333"/>
                </a:solidFill>
                <a:latin typeface="Roboto"/>
              </a:rPr>
              <a:t> to </a:t>
            </a:r>
            <a:r>
              <a:rPr lang="it-IT" sz="2800" dirty="0" err="1">
                <a:solidFill>
                  <a:srgbClr val="333333"/>
                </a:solidFill>
                <a:latin typeface="Roboto"/>
              </a:rPr>
              <a:t>gloss</a:t>
            </a:r>
            <a:r>
              <a:rPr lang="it-IT" sz="2800" dirty="0">
                <a:solidFill>
                  <a:srgbClr val="333333"/>
                </a:solidFill>
                <a:latin typeface="Roboto"/>
              </a:rPr>
              <a:t> over </a:t>
            </a:r>
            <a:r>
              <a:rPr lang="it-IT" sz="2800" dirty="0" err="1">
                <a:solidFill>
                  <a:srgbClr val="333333"/>
                </a:solidFill>
                <a:latin typeface="Roboto"/>
              </a:rPr>
              <a:t>flaws</a:t>
            </a:r>
            <a:r>
              <a:rPr lang="it-IT" sz="2800" dirty="0">
                <a:solidFill>
                  <a:srgbClr val="333333"/>
                </a:solidFill>
                <a:latin typeface="Roboto"/>
              </a:rPr>
              <a:t> in an </a:t>
            </a:r>
            <a:r>
              <a:rPr lang="it-IT" sz="2800" dirty="0" err="1">
                <a:solidFill>
                  <a:srgbClr val="333333"/>
                </a:solidFill>
                <a:latin typeface="Roboto"/>
              </a:rPr>
              <a:t>argument</a:t>
            </a:r>
            <a:r>
              <a:rPr lang="it-IT" sz="2800" dirty="0">
                <a:solidFill>
                  <a:srgbClr val="333333"/>
                </a:solidFill>
                <a:latin typeface="Roboto"/>
              </a:rPr>
              <a:t>.</a:t>
            </a:r>
            <a:endParaRPr lang="it-IT" sz="2800" dirty="0"/>
          </a:p>
        </p:txBody>
      </p:sp>
    </p:spTree>
    <p:extLst>
      <p:ext uri="{BB962C8B-B14F-4D97-AF65-F5344CB8AC3E}">
        <p14:creationId xmlns:p14="http://schemas.microsoft.com/office/powerpoint/2010/main" val="61940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9C7DF5F-7B01-4648-B204-174CC5577DA8}"/>
              </a:ext>
            </a:extLst>
          </p:cNvPr>
          <p:cNvSpPr/>
          <p:nvPr/>
        </p:nvSpPr>
        <p:spPr>
          <a:xfrm>
            <a:off x="660400" y="1760170"/>
            <a:ext cx="7518400" cy="2554545"/>
          </a:xfrm>
          <a:prstGeom prst="rect">
            <a:avLst/>
          </a:prstGeom>
        </p:spPr>
        <p:txBody>
          <a:bodyPr wrap="square">
            <a:spAutoFit/>
          </a:bodyPr>
          <a:lstStyle/>
          <a:p>
            <a:r>
              <a:rPr lang="it-IT" sz="3200" dirty="0">
                <a:solidFill>
                  <a:srgbClr val="333333"/>
                </a:solidFill>
                <a:latin typeface="Roboto"/>
              </a:rPr>
              <a:t>Critical </a:t>
            </a:r>
            <a:r>
              <a:rPr lang="it-IT" sz="3200" dirty="0" err="1">
                <a:solidFill>
                  <a:srgbClr val="333333"/>
                </a:solidFill>
                <a:latin typeface="Roboto"/>
              </a:rPr>
              <a:t>appraisal</a:t>
            </a:r>
            <a:r>
              <a:rPr lang="it-IT" sz="3200" dirty="0">
                <a:solidFill>
                  <a:srgbClr val="333333"/>
                </a:solidFill>
                <a:latin typeface="Roboto"/>
              </a:rPr>
              <a:t> </a:t>
            </a:r>
            <a:r>
              <a:rPr lang="it-IT" sz="3200" dirty="0" err="1">
                <a:solidFill>
                  <a:srgbClr val="333333"/>
                </a:solidFill>
                <a:latin typeface="Roboto"/>
              </a:rPr>
              <a:t>is</a:t>
            </a:r>
            <a:r>
              <a:rPr lang="it-IT" sz="3200" dirty="0">
                <a:solidFill>
                  <a:srgbClr val="333333"/>
                </a:solidFill>
                <a:latin typeface="Roboto"/>
              </a:rPr>
              <a:t> "</a:t>
            </a:r>
            <a:r>
              <a:rPr lang="it-IT" sz="3200" b="1" dirty="0">
                <a:solidFill>
                  <a:srgbClr val="333333"/>
                </a:solidFill>
                <a:latin typeface="Roboto"/>
              </a:rPr>
              <a:t>the </a:t>
            </a:r>
            <a:r>
              <a:rPr lang="it-IT" sz="3200" b="1" dirty="0" err="1">
                <a:solidFill>
                  <a:srgbClr val="333333"/>
                </a:solidFill>
                <a:latin typeface="Roboto"/>
              </a:rPr>
              <a:t>process</a:t>
            </a:r>
            <a:r>
              <a:rPr lang="it-IT" sz="3200" b="1" dirty="0">
                <a:solidFill>
                  <a:srgbClr val="333333"/>
                </a:solidFill>
                <a:latin typeface="Roboto"/>
              </a:rPr>
              <a:t> of </a:t>
            </a:r>
            <a:r>
              <a:rPr lang="it-IT" sz="3200" b="1" dirty="0" err="1">
                <a:solidFill>
                  <a:srgbClr val="333333"/>
                </a:solidFill>
                <a:latin typeface="Roboto"/>
              </a:rPr>
              <a:t>assessing</a:t>
            </a:r>
            <a:r>
              <a:rPr lang="it-IT" sz="3200" b="1" dirty="0">
                <a:solidFill>
                  <a:srgbClr val="333333"/>
                </a:solidFill>
                <a:latin typeface="Roboto"/>
              </a:rPr>
              <a:t> and </a:t>
            </a:r>
            <a:r>
              <a:rPr lang="it-IT" sz="3200" b="1" dirty="0" err="1">
                <a:solidFill>
                  <a:srgbClr val="333333"/>
                </a:solidFill>
                <a:latin typeface="Roboto"/>
              </a:rPr>
              <a:t>interpreting</a:t>
            </a:r>
            <a:r>
              <a:rPr lang="it-IT" sz="3200" b="1" dirty="0">
                <a:solidFill>
                  <a:srgbClr val="333333"/>
                </a:solidFill>
                <a:latin typeface="Roboto"/>
              </a:rPr>
              <a:t> </a:t>
            </a:r>
            <a:r>
              <a:rPr lang="it-IT" sz="3200" b="1" dirty="0" err="1">
                <a:solidFill>
                  <a:srgbClr val="333333"/>
                </a:solidFill>
                <a:latin typeface="Roboto"/>
              </a:rPr>
              <a:t>evidence</a:t>
            </a:r>
            <a:r>
              <a:rPr lang="it-IT" sz="3200" b="1" dirty="0">
                <a:solidFill>
                  <a:srgbClr val="333333"/>
                </a:solidFill>
                <a:latin typeface="Roboto"/>
              </a:rPr>
              <a:t> by </a:t>
            </a:r>
            <a:r>
              <a:rPr lang="it-IT" sz="3200" b="1" dirty="0" err="1">
                <a:solidFill>
                  <a:srgbClr val="333333"/>
                </a:solidFill>
                <a:latin typeface="Roboto"/>
              </a:rPr>
              <a:t>systematically</a:t>
            </a:r>
            <a:r>
              <a:rPr lang="it-IT" sz="3200" b="1" dirty="0">
                <a:solidFill>
                  <a:srgbClr val="333333"/>
                </a:solidFill>
                <a:latin typeface="Roboto"/>
              </a:rPr>
              <a:t> </a:t>
            </a:r>
            <a:r>
              <a:rPr lang="it-IT" sz="3200" b="1" dirty="0" err="1">
                <a:solidFill>
                  <a:srgbClr val="333333"/>
                </a:solidFill>
                <a:latin typeface="Roboto"/>
              </a:rPr>
              <a:t>considering</a:t>
            </a:r>
            <a:r>
              <a:rPr lang="it-IT" sz="3200" b="1" dirty="0">
                <a:solidFill>
                  <a:srgbClr val="333333"/>
                </a:solidFill>
                <a:latin typeface="Roboto"/>
              </a:rPr>
              <a:t> </a:t>
            </a:r>
            <a:r>
              <a:rPr lang="it-IT" sz="3200" b="1" dirty="0" err="1">
                <a:solidFill>
                  <a:srgbClr val="333333"/>
                </a:solidFill>
                <a:latin typeface="Roboto"/>
              </a:rPr>
              <a:t>its</a:t>
            </a:r>
            <a:r>
              <a:rPr lang="it-IT" sz="3200" b="1" dirty="0">
                <a:solidFill>
                  <a:srgbClr val="333333"/>
                </a:solidFill>
                <a:latin typeface="Roboto"/>
              </a:rPr>
              <a:t> </a:t>
            </a:r>
            <a:r>
              <a:rPr lang="it-IT" sz="3200" b="1" dirty="0" err="1">
                <a:solidFill>
                  <a:srgbClr val="333333"/>
                </a:solidFill>
                <a:latin typeface="Roboto"/>
              </a:rPr>
              <a:t>validity</a:t>
            </a:r>
            <a:r>
              <a:rPr lang="it-IT" sz="3200" b="1" dirty="0">
                <a:solidFill>
                  <a:srgbClr val="333333"/>
                </a:solidFill>
                <a:latin typeface="Roboto"/>
              </a:rPr>
              <a:t>, </a:t>
            </a:r>
            <a:r>
              <a:rPr lang="it-IT" sz="3200" b="1" dirty="0" err="1">
                <a:solidFill>
                  <a:srgbClr val="333333"/>
                </a:solidFill>
                <a:latin typeface="Roboto"/>
              </a:rPr>
              <a:t>results</a:t>
            </a:r>
            <a:r>
              <a:rPr lang="it-IT" sz="3200" b="1" dirty="0">
                <a:solidFill>
                  <a:srgbClr val="333333"/>
                </a:solidFill>
                <a:latin typeface="Roboto"/>
              </a:rPr>
              <a:t>, and </a:t>
            </a:r>
            <a:r>
              <a:rPr lang="it-IT" sz="3200" b="1" dirty="0" err="1">
                <a:solidFill>
                  <a:srgbClr val="333333"/>
                </a:solidFill>
                <a:latin typeface="Roboto"/>
              </a:rPr>
              <a:t>relevance</a:t>
            </a:r>
            <a:r>
              <a:rPr lang="it-IT" sz="3200" dirty="0">
                <a:solidFill>
                  <a:srgbClr val="333333"/>
                </a:solidFill>
                <a:latin typeface="Roboto"/>
              </a:rPr>
              <a:t>" </a:t>
            </a:r>
          </a:p>
          <a:p>
            <a:r>
              <a:rPr lang="it-IT" sz="3200" dirty="0">
                <a:solidFill>
                  <a:srgbClr val="333333"/>
                </a:solidFill>
                <a:latin typeface="Roboto"/>
              </a:rPr>
              <a:t>(</a:t>
            </a:r>
            <a:r>
              <a:rPr lang="it-IT" sz="3200" dirty="0" err="1">
                <a:solidFill>
                  <a:srgbClr val="333333"/>
                </a:solidFill>
                <a:latin typeface="Roboto"/>
              </a:rPr>
              <a:t>Cochrane</a:t>
            </a:r>
            <a:r>
              <a:rPr lang="it-IT" sz="3200" dirty="0">
                <a:solidFill>
                  <a:srgbClr val="333333"/>
                </a:solidFill>
                <a:latin typeface="Roboto"/>
              </a:rPr>
              <a:t> Community, 2018).</a:t>
            </a:r>
            <a:endParaRPr lang="it-IT" sz="3200" dirty="0"/>
          </a:p>
        </p:txBody>
      </p:sp>
    </p:spTree>
    <p:extLst>
      <p:ext uri="{BB962C8B-B14F-4D97-AF65-F5344CB8AC3E}">
        <p14:creationId xmlns:p14="http://schemas.microsoft.com/office/powerpoint/2010/main" val="3632626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D8E79-EB33-3143-8EE5-387B281CF91E}"/>
              </a:ext>
            </a:extLst>
          </p:cNvPr>
          <p:cNvSpPr>
            <a:spLocks noGrp="1"/>
          </p:cNvSpPr>
          <p:nvPr>
            <p:ph type="title"/>
          </p:nvPr>
        </p:nvSpPr>
        <p:spPr/>
        <p:txBody>
          <a:bodyPr/>
          <a:lstStyle/>
          <a:p>
            <a:r>
              <a:rPr lang="it-IT" dirty="0" err="1"/>
              <a:t>Evaluate</a:t>
            </a:r>
            <a:r>
              <a:rPr lang="it-IT" dirty="0"/>
              <a:t> </a:t>
            </a:r>
            <a:r>
              <a:rPr lang="it-IT" dirty="0" err="1"/>
              <a:t>content</a:t>
            </a:r>
            <a:endParaRPr lang="it-IT" dirty="0"/>
          </a:p>
        </p:txBody>
      </p:sp>
      <p:sp>
        <p:nvSpPr>
          <p:cNvPr id="3" name="Segnaposto contenuto 2">
            <a:extLst>
              <a:ext uri="{FF2B5EF4-FFF2-40B4-BE49-F238E27FC236}">
                <a16:creationId xmlns:a16="http://schemas.microsoft.com/office/drawing/2014/main" id="{3BA7BD30-01ED-9645-B29F-5156DA361895}"/>
              </a:ext>
            </a:extLst>
          </p:cNvPr>
          <p:cNvSpPr>
            <a:spLocks noGrp="1"/>
          </p:cNvSpPr>
          <p:nvPr>
            <p:ph idx="1"/>
          </p:nvPr>
        </p:nvSpPr>
        <p:spPr/>
        <p:txBody>
          <a:bodyPr>
            <a:normAutofit fontScale="92500"/>
          </a:bodyPr>
          <a:lstStyle/>
          <a:p>
            <a:r>
              <a:rPr lang="it-IT" b="1" dirty="0" err="1"/>
              <a:t>read</a:t>
            </a:r>
            <a:r>
              <a:rPr lang="it-IT" b="1" dirty="0"/>
              <a:t> the MS more </a:t>
            </a:r>
            <a:r>
              <a:rPr lang="it-IT" b="1" dirty="0" err="1"/>
              <a:t>carefully</a:t>
            </a:r>
            <a:r>
              <a:rPr lang="it-IT" dirty="0"/>
              <a:t> to </a:t>
            </a:r>
            <a:r>
              <a:rPr lang="it-IT" dirty="0" err="1"/>
              <a:t>judge</a:t>
            </a:r>
            <a:r>
              <a:rPr lang="it-IT" dirty="0"/>
              <a:t> the </a:t>
            </a:r>
            <a:r>
              <a:rPr lang="it-IT" dirty="0" err="1"/>
              <a:t>quality</a:t>
            </a:r>
            <a:r>
              <a:rPr lang="it-IT" dirty="0"/>
              <a:t> of the </a:t>
            </a:r>
            <a:r>
              <a:rPr lang="it-IT" b="1" dirty="0" err="1"/>
              <a:t>arguments</a:t>
            </a:r>
            <a:r>
              <a:rPr lang="it-IT" dirty="0"/>
              <a:t> and </a:t>
            </a:r>
            <a:r>
              <a:rPr lang="it-IT" b="1" dirty="0" err="1"/>
              <a:t>evidence</a:t>
            </a:r>
            <a:r>
              <a:rPr lang="it-IT" dirty="0"/>
              <a:t> </a:t>
            </a:r>
            <a:r>
              <a:rPr lang="it-IT" dirty="0" err="1"/>
              <a:t>presented</a:t>
            </a:r>
            <a:r>
              <a:rPr lang="it-IT" dirty="0"/>
              <a:t>.</a:t>
            </a:r>
          </a:p>
          <a:p>
            <a:r>
              <a:rPr lang="it-IT" dirty="0" err="1"/>
              <a:t>What</a:t>
            </a:r>
            <a:r>
              <a:rPr lang="it-IT" dirty="0"/>
              <a:t> </a:t>
            </a:r>
            <a:r>
              <a:rPr lang="it-IT" dirty="0" err="1"/>
              <a:t>is</a:t>
            </a:r>
            <a:r>
              <a:rPr lang="it-IT" dirty="0"/>
              <a:t> the </a:t>
            </a:r>
            <a:r>
              <a:rPr lang="it-IT" dirty="0" err="1"/>
              <a:t>main</a:t>
            </a:r>
            <a:r>
              <a:rPr lang="it-IT" dirty="0"/>
              <a:t> </a:t>
            </a:r>
            <a:r>
              <a:rPr lang="it-IT" dirty="0" err="1"/>
              <a:t>argument</a:t>
            </a:r>
            <a:r>
              <a:rPr lang="it-IT" dirty="0"/>
              <a:t> </a:t>
            </a:r>
            <a:r>
              <a:rPr lang="it-IT" dirty="0" err="1"/>
              <a:t>being</a:t>
            </a:r>
            <a:r>
              <a:rPr lang="it-IT" dirty="0"/>
              <a:t> </a:t>
            </a:r>
            <a:r>
              <a:rPr lang="it-IT" dirty="0" err="1"/>
              <a:t>presented</a:t>
            </a:r>
            <a:r>
              <a:rPr lang="it-IT" dirty="0"/>
              <a:t>?</a:t>
            </a:r>
          </a:p>
          <a:p>
            <a:r>
              <a:rPr lang="it-IT" dirty="0" err="1"/>
              <a:t>What</a:t>
            </a:r>
            <a:r>
              <a:rPr lang="it-IT" dirty="0"/>
              <a:t> are the </a:t>
            </a:r>
            <a:r>
              <a:rPr lang="it-IT" dirty="0" err="1"/>
              <a:t>strengths</a:t>
            </a:r>
            <a:r>
              <a:rPr lang="it-IT" dirty="0"/>
              <a:t> and </a:t>
            </a:r>
            <a:r>
              <a:rPr lang="it-IT" dirty="0" err="1"/>
              <a:t>weaknesses</a:t>
            </a:r>
            <a:r>
              <a:rPr lang="it-IT" dirty="0"/>
              <a:t> of </a:t>
            </a:r>
            <a:r>
              <a:rPr lang="it-IT" dirty="0" err="1"/>
              <a:t>this</a:t>
            </a:r>
            <a:r>
              <a:rPr lang="it-IT" dirty="0"/>
              <a:t> </a:t>
            </a:r>
            <a:r>
              <a:rPr lang="it-IT" dirty="0" err="1"/>
              <a:t>argument</a:t>
            </a:r>
            <a:r>
              <a:rPr lang="it-IT" dirty="0"/>
              <a:t>? </a:t>
            </a:r>
            <a:r>
              <a:rPr lang="it-IT" dirty="0" err="1"/>
              <a:t>Consider</a:t>
            </a:r>
            <a:r>
              <a:rPr lang="it-IT" dirty="0"/>
              <a:t> </a:t>
            </a:r>
            <a:r>
              <a:rPr lang="it-IT" dirty="0" err="1"/>
              <a:t>whether</a:t>
            </a:r>
            <a:r>
              <a:rPr lang="it-IT" dirty="0"/>
              <a:t> the </a:t>
            </a:r>
            <a:r>
              <a:rPr lang="it-IT" dirty="0" err="1"/>
              <a:t>arguments</a:t>
            </a:r>
            <a:r>
              <a:rPr lang="it-IT" dirty="0"/>
              <a:t> are </a:t>
            </a:r>
            <a:r>
              <a:rPr lang="it-IT" dirty="0" err="1"/>
              <a:t>supported</a:t>
            </a:r>
            <a:r>
              <a:rPr lang="it-IT" dirty="0"/>
              <a:t>/</a:t>
            </a:r>
            <a:r>
              <a:rPr lang="it-IT" dirty="0" err="1"/>
              <a:t>warranted</a:t>
            </a:r>
            <a:r>
              <a:rPr lang="it-IT" dirty="0"/>
              <a:t> by </a:t>
            </a:r>
            <a:r>
              <a:rPr lang="it-IT" dirty="0" err="1"/>
              <a:t>credible</a:t>
            </a:r>
            <a:r>
              <a:rPr lang="it-IT" dirty="0"/>
              <a:t> </a:t>
            </a:r>
            <a:r>
              <a:rPr lang="it-IT" dirty="0" err="1"/>
              <a:t>evidence</a:t>
            </a:r>
            <a:r>
              <a:rPr lang="it-IT" dirty="0"/>
              <a:t> or are </a:t>
            </a:r>
            <a:r>
              <a:rPr lang="it-IT" dirty="0" err="1"/>
              <a:t>they</a:t>
            </a:r>
            <a:r>
              <a:rPr lang="it-IT" dirty="0"/>
              <a:t> just opinion?</a:t>
            </a:r>
          </a:p>
          <a:p>
            <a:r>
              <a:rPr lang="it-IT" dirty="0"/>
              <a:t>Can </a:t>
            </a:r>
            <a:r>
              <a:rPr lang="it-IT" dirty="0" err="1"/>
              <a:t>you</a:t>
            </a:r>
            <a:r>
              <a:rPr lang="it-IT" dirty="0"/>
              <a:t> </a:t>
            </a:r>
            <a:r>
              <a:rPr lang="it-IT" dirty="0" err="1"/>
              <a:t>think</a:t>
            </a:r>
            <a:r>
              <a:rPr lang="it-IT" dirty="0"/>
              <a:t> </a:t>
            </a:r>
            <a:r>
              <a:rPr lang="it-IT" dirty="0" err="1"/>
              <a:t>what</a:t>
            </a:r>
            <a:r>
              <a:rPr lang="it-IT" dirty="0"/>
              <a:t> the </a:t>
            </a:r>
            <a:r>
              <a:rPr lang="it-IT" dirty="0" err="1"/>
              <a:t>counter</a:t>
            </a:r>
            <a:r>
              <a:rPr lang="it-IT" dirty="0"/>
              <a:t> </a:t>
            </a:r>
            <a:r>
              <a:rPr lang="it-IT" dirty="0" err="1"/>
              <a:t>arguments</a:t>
            </a:r>
            <a:r>
              <a:rPr lang="it-IT" dirty="0"/>
              <a:t> </a:t>
            </a:r>
            <a:r>
              <a:rPr lang="it-IT" dirty="0" err="1"/>
              <a:t>might</a:t>
            </a:r>
            <a:r>
              <a:rPr lang="it-IT" dirty="0"/>
              <a:t> be?</a:t>
            </a:r>
          </a:p>
          <a:p>
            <a:endParaRPr lang="it-IT" dirty="0"/>
          </a:p>
        </p:txBody>
      </p:sp>
    </p:spTree>
    <p:extLst>
      <p:ext uri="{BB962C8B-B14F-4D97-AF65-F5344CB8AC3E}">
        <p14:creationId xmlns:p14="http://schemas.microsoft.com/office/powerpoint/2010/main" val="2966239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0F1C37-5DCF-ED4F-9F8B-CCFA5260F6F0}"/>
              </a:ext>
            </a:extLst>
          </p:cNvPr>
          <p:cNvSpPr>
            <a:spLocks noGrp="1"/>
          </p:cNvSpPr>
          <p:nvPr>
            <p:ph type="title"/>
          </p:nvPr>
        </p:nvSpPr>
        <p:spPr/>
        <p:txBody>
          <a:bodyPr/>
          <a:lstStyle/>
          <a:p>
            <a:r>
              <a:rPr lang="it-IT" dirty="0" err="1"/>
              <a:t>Manage</a:t>
            </a:r>
            <a:r>
              <a:rPr lang="it-IT" dirty="0"/>
              <a:t> </a:t>
            </a:r>
            <a:r>
              <a:rPr lang="it-IT" dirty="0" err="1"/>
              <a:t>content</a:t>
            </a:r>
            <a:endParaRPr lang="it-IT" dirty="0"/>
          </a:p>
        </p:txBody>
      </p:sp>
      <p:sp>
        <p:nvSpPr>
          <p:cNvPr id="3" name="Segnaposto contenuto 2">
            <a:extLst>
              <a:ext uri="{FF2B5EF4-FFF2-40B4-BE49-F238E27FC236}">
                <a16:creationId xmlns:a16="http://schemas.microsoft.com/office/drawing/2014/main" id="{2505B26D-1F3D-A940-BFC9-0A1E43CC3EDE}"/>
              </a:ext>
            </a:extLst>
          </p:cNvPr>
          <p:cNvSpPr>
            <a:spLocks noGrp="1"/>
          </p:cNvSpPr>
          <p:nvPr>
            <p:ph idx="1"/>
          </p:nvPr>
        </p:nvSpPr>
        <p:spPr/>
        <p:txBody>
          <a:bodyPr/>
          <a:lstStyle/>
          <a:p>
            <a:r>
              <a:rPr lang="it-IT" dirty="0"/>
              <a:t>How </a:t>
            </a:r>
            <a:r>
              <a:rPr lang="it-IT" dirty="0" err="1"/>
              <a:t>does</a:t>
            </a:r>
            <a:r>
              <a:rPr lang="it-IT" dirty="0"/>
              <a:t> the information relate to </a:t>
            </a:r>
            <a:r>
              <a:rPr lang="it-IT" dirty="0" err="1"/>
              <a:t>other</a:t>
            </a:r>
            <a:r>
              <a:rPr lang="it-IT" dirty="0"/>
              <a:t> </a:t>
            </a:r>
            <a:r>
              <a:rPr lang="it-IT" dirty="0" err="1"/>
              <a:t>sources</a:t>
            </a:r>
            <a:r>
              <a:rPr lang="it-IT" dirty="0"/>
              <a:t> on the </a:t>
            </a:r>
            <a:r>
              <a:rPr lang="it-IT" dirty="0" err="1"/>
              <a:t>same</a:t>
            </a:r>
            <a:r>
              <a:rPr lang="it-IT" dirty="0"/>
              <a:t> </a:t>
            </a:r>
            <a:r>
              <a:rPr lang="it-IT" dirty="0" err="1"/>
              <a:t>subject</a:t>
            </a:r>
            <a:r>
              <a:rPr lang="it-IT" dirty="0"/>
              <a:t>?</a:t>
            </a:r>
          </a:p>
          <a:p>
            <a:r>
              <a:rPr lang="it-IT" dirty="0" err="1"/>
              <a:t>Which</a:t>
            </a:r>
            <a:r>
              <a:rPr lang="it-IT" dirty="0"/>
              <a:t> are the </a:t>
            </a:r>
            <a:r>
              <a:rPr lang="it-IT" dirty="0" err="1"/>
              <a:t>implications</a:t>
            </a:r>
            <a:r>
              <a:rPr lang="it-IT" dirty="0"/>
              <a:t> for </a:t>
            </a:r>
            <a:r>
              <a:rPr lang="it-IT" dirty="0" err="1"/>
              <a:t>your</a:t>
            </a:r>
            <a:r>
              <a:rPr lang="it-IT" dirty="0"/>
              <a:t> </a:t>
            </a:r>
            <a:r>
              <a:rPr lang="it-IT" dirty="0" err="1"/>
              <a:t>project</a:t>
            </a:r>
            <a:r>
              <a:rPr lang="it-IT" dirty="0"/>
              <a:t>?</a:t>
            </a:r>
          </a:p>
          <a:p>
            <a:r>
              <a:rPr lang="it-IT" dirty="0" err="1"/>
              <a:t>Which</a:t>
            </a:r>
            <a:r>
              <a:rPr lang="it-IT" dirty="0"/>
              <a:t> </a:t>
            </a:r>
            <a:r>
              <a:rPr lang="it-IT" dirty="0" err="1"/>
              <a:t>questions</a:t>
            </a:r>
            <a:r>
              <a:rPr lang="it-IT" dirty="0"/>
              <a:t> </a:t>
            </a:r>
            <a:r>
              <a:rPr lang="it-IT" dirty="0" err="1"/>
              <a:t>is</a:t>
            </a:r>
            <a:r>
              <a:rPr lang="it-IT" dirty="0"/>
              <a:t> the </a:t>
            </a:r>
            <a:r>
              <a:rPr lang="it-IT" dirty="0" err="1"/>
              <a:t>literature</a:t>
            </a:r>
            <a:r>
              <a:rPr lang="it-IT" dirty="0"/>
              <a:t> </a:t>
            </a:r>
            <a:r>
              <a:rPr lang="it-IT" dirty="0" err="1"/>
              <a:t>rising</a:t>
            </a:r>
            <a:r>
              <a:rPr lang="it-IT" dirty="0"/>
              <a:t>?</a:t>
            </a:r>
          </a:p>
        </p:txBody>
      </p:sp>
    </p:spTree>
    <p:extLst>
      <p:ext uri="{BB962C8B-B14F-4D97-AF65-F5344CB8AC3E}">
        <p14:creationId xmlns:p14="http://schemas.microsoft.com/office/powerpoint/2010/main" val="1119986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Google </a:t>
            </a:r>
            <a:r>
              <a:rPr lang="it-IT" dirty="0" err="1"/>
              <a:t>Scholar</a:t>
            </a:r>
            <a:endParaRPr lang="it-IT" dirty="0"/>
          </a:p>
        </p:txBody>
      </p:sp>
      <p:sp>
        <p:nvSpPr>
          <p:cNvPr id="3" name="Segnaposto contenuto 2"/>
          <p:cNvSpPr>
            <a:spLocks noGrp="1"/>
          </p:cNvSpPr>
          <p:nvPr>
            <p:ph idx="1"/>
          </p:nvPr>
        </p:nvSpPr>
        <p:spPr>
          <a:xfrm>
            <a:off x="457200" y="1891002"/>
            <a:ext cx="8229600" cy="4525963"/>
          </a:xfrm>
        </p:spPr>
        <p:txBody>
          <a:bodyPr/>
          <a:lstStyle/>
          <a:p>
            <a:r>
              <a:rPr lang="it-IT" dirty="0"/>
              <a:t>The </a:t>
            </a:r>
            <a:r>
              <a:rPr lang="it-IT" dirty="0" err="1"/>
              <a:t>easiest</a:t>
            </a:r>
            <a:endParaRPr lang="it-IT" dirty="0"/>
          </a:p>
          <a:p>
            <a:r>
              <a:rPr lang="it-IT" dirty="0" err="1"/>
              <a:t>Remember</a:t>
            </a:r>
            <a:r>
              <a:rPr lang="it-IT" dirty="0"/>
              <a:t> </a:t>
            </a:r>
            <a:r>
              <a:rPr lang="it-IT" dirty="0" err="1"/>
              <a:t>few</a:t>
            </a:r>
            <a:r>
              <a:rPr lang="it-IT" dirty="0"/>
              <a:t> </a:t>
            </a:r>
            <a:r>
              <a:rPr lang="it-IT" dirty="0" err="1"/>
              <a:t>tricks</a:t>
            </a:r>
            <a:endParaRPr lang="it-IT" dirty="0"/>
          </a:p>
          <a:p>
            <a:pPr lvl="1"/>
            <a:r>
              <a:rPr lang="it-IT" dirty="0"/>
              <a:t>Check the reliability of the journal (Impact </a:t>
            </a:r>
            <a:r>
              <a:rPr lang="it-IT" dirty="0" err="1"/>
              <a:t>factor</a:t>
            </a:r>
            <a:r>
              <a:rPr lang="it-IT" dirty="0"/>
              <a:t> of the journal-by RANK_ </a:t>
            </a:r>
            <a:r>
              <a:rPr lang="it-IT" dirty="0" err="1"/>
              <a:t>Webofscience</a:t>
            </a:r>
            <a:r>
              <a:rPr lang="it-IT" dirty="0"/>
              <a:t>/</a:t>
            </a:r>
            <a:r>
              <a:rPr lang="it-IT" dirty="0" err="1"/>
              <a:t>Scimago</a:t>
            </a:r>
            <a:r>
              <a:rPr lang="it-IT" dirty="0"/>
              <a:t>)</a:t>
            </a:r>
          </a:p>
          <a:p>
            <a:pPr lvl="1"/>
            <a:r>
              <a:rPr lang="it-IT" dirty="0" err="1"/>
              <a:t>Check</a:t>
            </a:r>
            <a:r>
              <a:rPr lang="it-IT" dirty="0"/>
              <a:t> the success of the </a:t>
            </a:r>
            <a:r>
              <a:rPr lang="it-IT" dirty="0" err="1"/>
              <a:t>paper</a:t>
            </a:r>
            <a:r>
              <a:rPr lang="it-IT" dirty="0"/>
              <a:t> (n° of </a:t>
            </a:r>
            <a:r>
              <a:rPr lang="it-IT" dirty="0" err="1"/>
              <a:t>citations</a:t>
            </a:r>
            <a:r>
              <a:rPr lang="it-IT" dirty="0"/>
              <a:t>)</a:t>
            </a:r>
          </a:p>
        </p:txBody>
      </p:sp>
      <p:pic>
        <p:nvPicPr>
          <p:cNvPr id="4" name="Immagine 3"/>
          <p:cNvPicPr>
            <a:picLocks noChangeAspect="1"/>
          </p:cNvPicPr>
          <p:nvPr/>
        </p:nvPicPr>
        <p:blipFill rotWithShape="1">
          <a:blip r:embed="rId2"/>
          <a:srcRect t="9613" b="53210"/>
          <a:stretch/>
        </p:blipFill>
        <p:spPr>
          <a:xfrm>
            <a:off x="135466" y="274638"/>
            <a:ext cx="9144000" cy="1616364"/>
          </a:xfrm>
          <a:prstGeom prst="rect">
            <a:avLst/>
          </a:prstGeom>
        </p:spPr>
      </p:pic>
    </p:spTree>
    <p:extLst>
      <p:ext uri="{BB962C8B-B14F-4D97-AF65-F5344CB8AC3E}">
        <p14:creationId xmlns:p14="http://schemas.microsoft.com/office/powerpoint/2010/main" val="4126716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7461" r="7461"/>
          <a:stretch>
            <a:fillRect/>
          </a:stretch>
        </p:blipFill>
        <p:spPr/>
      </p:pic>
      <p:sp>
        <p:nvSpPr>
          <p:cNvPr id="3" name="Donut 2">
            <a:extLst>
              <a:ext uri="{FF2B5EF4-FFF2-40B4-BE49-F238E27FC236}">
                <a16:creationId xmlns:a16="http://schemas.microsoft.com/office/drawing/2014/main" id="{238418E2-0302-384E-89E2-A58C2D95F327}"/>
              </a:ext>
            </a:extLst>
          </p:cNvPr>
          <p:cNvSpPr/>
          <p:nvPr/>
        </p:nvSpPr>
        <p:spPr>
          <a:xfrm>
            <a:off x="1415332" y="2965836"/>
            <a:ext cx="1550505" cy="683813"/>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948986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51A4-7C3B-304D-ADC7-B36AA5E9AFF3}"/>
              </a:ext>
            </a:extLst>
          </p:cNvPr>
          <p:cNvSpPr>
            <a:spLocks noGrp="1"/>
          </p:cNvSpPr>
          <p:nvPr>
            <p:ph type="title"/>
          </p:nvPr>
        </p:nvSpPr>
        <p:spPr/>
        <p:txBody>
          <a:bodyPr>
            <a:normAutofit fontScale="90000"/>
          </a:bodyPr>
          <a:lstStyle/>
          <a:p>
            <a:r>
              <a:rPr lang="it-IT" dirty="0" err="1"/>
              <a:t>Get</a:t>
            </a:r>
            <a:r>
              <a:rPr lang="it-IT" dirty="0"/>
              <a:t> the </a:t>
            </a:r>
            <a:r>
              <a:rPr lang="it-IT" dirty="0" err="1"/>
              <a:t>reference</a:t>
            </a:r>
            <a:r>
              <a:rPr lang="it-IT" dirty="0"/>
              <a:t> for </a:t>
            </a:r>
            <a:r>
              <a:rPr lang="it-IT" dirty="0" err="1"/>
              <a:t>your</a:t>
            </a:r>
            <a:r>
              <a:rPr lang="it-IT" dirty="0"/>
              <a:t> </a:t>
            </a:r>
            <a:r>
              <a:rPr lang="it-IT" dirty="0" err="1"/>
              <a:t>reference</a:t>
            </a:r>
            <a:r>
              <a:rPr lang="it-IT" dirty="0"/>
              <a:t> list</a:t>
            </a:r>
          </a:p>
        </p:txBody>
      </p:sp>
      <p:pic>
        <p:nvPicPr>
          <p:cNvPr id="10" name="Content Placeholder 9">
            <a:extLst>
              <a:ext uri="{FF2B5EF4-FFF2-40B4-BE49-F238E27FC236}">
                <a16:creationId xmlns:a16="http://schemas.microsoft.com/office/drawing/2014/main" id="{9BDB7F21-2388-284A-A64A-F9BBEFD49579}"/>
              </a:ext>
            </a:extLst>
          </p:cNvPr>
          <p:cNvPicPr>
            <a:picLocks noGrp="1" noChangeAspect="1"/>
          </p:cNvPicPr>
          <p:nvPr>
            <p:ph idx="1"/>
          </p:nvPr>
        </p:nvPicPr>
        <p:blipFill>
          <a:blip r:embed="rId2"/>
          <a:stretch>
            <a:fillRect/>
          </a:stretch>
        </p:blipFill>
        <p:spPr>
          <a:xfrm>
            <a:off x="1315697" y="1600200"/>
            <a:ext cx="6512606" cy="4525963"/>
          </a:xfrm>
        </p:spPr>
      </p:pic>
      <p:sp>
        <p:nvSpPr>
          <p:cNvPr id="11" name="Rectangle 10">
            <a:extLst>
              <a:ext uri="{FF2B5EF4-FFF2-40B4-BE49-F238E27FC236}">
                <a16:creationId xmlns:a16="http://schemas.microsoft.com/office/drawing/2014/main" id="{6E45AF92-596A-FC40-AC92-A49C322FC44D}"/>
              </a:ext>
            </a:extLst>
          </p:cNvPr>
          <p:cNvSpPr/>
          <p:nvPr/>
        </p:nvSpPr>
        <p:spPr>
          <a:xfrm>
            <a:off x="5104737" y="4969565"/>
            <a:ext cx="2146853" cy="3339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7960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http://</a:t>
            </a:r>
            <a:r>
              <a:rPr lang="it-IT" dirty="0" err="1"/>
              <a:t>bibliotecapsicologia.cab.unipd.it</a:t>
            </a:r>
            <a:r>
              <a:rPr lang="it-IT" dirty="0"/>
              <a:t>/</a:t>
            </a:r>
          </a:p>
        </p:txBody>
      </p:sp>
      <p:pic>
        <p:nvPicPr>
          <p:cNvPr id="4" name="Immagine 3"/>
          <p:cNvPicPr>
            <a:picLocks noChangeAspect="1"/>
          </p:cNvPicPr>
          <p:nvPr/>
        </p:nvPicPr>
        <p:blipFill>
          <a:blip r:embed="rId2"/>
          <a:stretch>
            <a:fillRect/>
          </a:stretch>
        </p:blipFill>
        <p:spPr>
          <a:xfrm>
            <a:off x="1117599" y="1543666"/>
            <a:ext cx="6824133" cy="5412244"/>
          </a:xfrm>
          <a:prstGeom prst="rect">
            <a:avLst/>
          </a:prstGeom>
        </p:spPr>
      </p:pic>
      <p:sp>
        <p:nvSpPr>
          <p:cNvPr id="5" name="Ovale 4"/>
          <p:cNvSpPr/>
          <p:nvPr/>
        </p:nvSpPr>
        <p:spPr>
          <a:xfrm>
            <a:off x="1240367" y="4250267"/>
            <a:ext cx="1350434" cy="79586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53438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D132FD2-6911-9A4E-831A-C3E6895C593A}"/>
              </a:ext>
            </a:extLst>
          </p:cNvPr>
          <p:cNvPicPr>
            <a:picLocks noChangeAspect="1"/>
          </p:cNvPicPr>
          <p:nvPr/>
        </p:nvPicPr>
        <p:blipFill rotWithShape="1">
          <a:blip r:embed="rId2"/>
          <a:srcRect b="4647"/>
          <a:stretch/>
        </p:blipFill>
        <p:spPr>
          <a:xfrm>
            <a:off x="1391390" y="1692859"/>
            <a:ext cx="4074000" cy="4307891"/>
          </a:xfrm>
          <a:prstGeom prst="rect">
            <a:avLst/>
          </a:prstGeom>
        </p:spPr>
      </p:pic>
      <p:sp>
        <p:nvSpPr>
          <p:cNvPr id="9" name="Titolo 1">
            <a:extLst>
              <a:ext uri="{FF2B5EF4-FFF2-40B4-BE49-F238E27FC236}">
                <a16:creationId xmlns:a16="http://schemas.microsoft.com/office/drawing/2014/main" id="{02B80803-3AD9-BE4F-B1C6-E9D167853E45}"/>
              </a:ext>
            </a:extLst>
          </p:cNvPr>
          <p:cNvSpPr txBox="1">
            <a:spLocks/>
          </p:cNvSpPr>
          <p:nvPr/>
        </p:nvSpPr>
        <p:spPr>
          <a:xfrm>
            <a:off x="1143000" y="1082558"/>
            <a:ext cx="5866040" cy="538844"/>
          </a:xfrm>
          <a:prstGeom prst="rect">
            <a:avLst/>
          </a:prstGeom>
          <a:solidFill>
            <a:srgbClr val="002060"/>
          </a:solidFill>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solidFill>
                  <a:schemeClr val="bg1"/>
                </a:solidFill>
              </a:rPr>
              <a:t>  The process of a network project</a:t>
            </a:r>
          </a:p>
        </p:txBody>
      </p:sp>
      <p:sp>
        <p:nvSpPr>
          <p:cNvPr id="4" name="Slide Number Placeholder 3">
            <a:extLst>
              <a:ext uri="{FF2B5EF4-FFF2-40B4-BE49-F238E27FC236}">
                <a16:creationId xmlns:a16="http://schemas.microsoft.com/office/drawing/2014/main" id="{618D170E-E1E8-9B4F-9D84-05FA36FDB5E3}"/>
              </a:ext>
            </a:extLst>
          </p:cNvPr>
          <p:cNvSpPr>
            <a:spLocks noGrp="1"/>
          </p:cNvSpPr>
          <p:nvPr>
            <p:ph type="sldNum" sz="quarter" idx="12"/>
          </p:nvPr>
        </p:nvSpPr>
        <p:spPr/>
        <p:txBody>
          <a:bodyPr/>
          <a:lstStyle/>
          <a:p>
            <a:fld id="{CBC2AC96-EF0A-A54A-933E-1317D8E2E233}" type="slidenum">
              <a:rPr lang="en-US" smtClean="0"/>
              <a:t>3</a:t>
            </a:fld>
            <a:endParaRPr lang="en-US"/>
          </a:p>
        </p:txBody>
      </p:sp>
      <p:pic>
        <p:nvPicPr>
          <p:cNvPr id="11" name="Picture 10">
            <a:extLst>
              <a:ext uri="{FF2B5EF4-FFF2-40B4-BE49-F238E27FC236}">
                <a16:creationId xmlns:a16="http://schemas.microsoft.com/office/drawing/2014/main" id="{A33E929B-FDC8-B643-BFAA-86B4FA59AF45}"/>
              </a:ext>
            </a:extLst>
          </p:cNvPr>
          <p:cNvPicPr>
            <a:picLocks noChangeAspect="1"/>
          </p:cNvPicPr>
          <p:nvPr/>
        </p:nvPicPr>
        <p:blipFill>
          <a:blip r:embed="rId3"/>
          <a:stretch>
            <a:fillRect/>
          </a:stretch>
        </p:blipFill>
        <p:spPr>
          <a:xfrm>
            <a:off x="6420613" y="1686441"/>
            <a:ext cx="1379825" cy="1255641"/>
          </a:xfrm>
          <a:prstGeom prst="rect">
            <a:avLst/>
          </a:prstGeom>
        </p:spPr>
      </p:pic>
      <p:pic>
        <p:nvPicPr>
          <p:cNvPr id="3" name="Picture 2">
            <a:extLst>
              <a:ext uri="{FF2B5EF4-FFF2-40B4-BE49-F238E27FC236}">
                <a16:creationId xmlns:a16="http://schemas.microsoft.com/office/drawing/2014/main" id="{E8F364EB-1BD6-2648-A06E-A835E09C3BF3}"/>
              </a:ext>
            </a:extLst>
          </p:cNvPr>
          <p:cNvPicPr>
            <a:picLocks noChangeAspect="1"/>
          </p:cNvPicPr>
          <p:nvPr/>
        </p:nvPicPr>
        <p:blipFill>
          <a:blip r:embed="rId4"/>
          <a:stretch>
            <a:fillRect/>
          </a:stretch>
        </p:blipFill>
        <p:spPr>
          <a:xfrm>
            <a:off x="4862247" y="4303833"/>
            <a:ext cx="2938190" cy="972911"/>
          </a:xfrm>
          <a:prstGeom prst="rect">
            <a:avLst/>
          </a:prstGeom>
        </p:spPr>
      </p:pic>
      <p:sp>
        <p:nvSpPr>
          <p:cNvPr id="5" name="Rectangle 4">
            <a:extLst>
              <a:ext uri="{FF2B5EF4-FFF2-40B4-BE49-F238E27FC236}">
                <a16:creationId xmlns:a16="http://schemas.microsoft.com/office/drawing/2014/main" id="{D6A343E2-6299-1940-BC4D-CE6B004DFCEF}"/>
              </a:ext>
            </a:extLst>
          </p:cNvPr>
          <p:cNvSpPr/>
          <p:nvPr/>
        </p:nvSpPr>
        <p:spPr>
          <a:xfrm>
            <a:off x="6010957" y="4196443"/>
            <a:ext cx="61028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a:extLst>
              <a:ext uri="{FF2B5EF4-FFF2-40B4-BE49-F238E27FC236}">
                <a16:creationId xmlns:a16="http://schemas.microsoft.com/office/drawing/2014/main" id="{E3562635-CCF6-574C-9D99-AF2DC731ABFC}"/>
              </a:ext>
            </a:extLst>
          </p:cNvPr>
          <p:cNvSpPr/>
          <p:nvPr/>
        </p:nvSpPr>
        <p:spPr>
          <a:xfrm>
            <a:off x="7263574" y="5046497"/>
            <a:ext cx="314925" cy="26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3" name="Picture 12">
            <a:extLst>
              <a:ext uri="{FF2B5EF4-FFF2-40B4-BE49-F238E27FC236}">
                <a16:creationId xmlns:a16="http://schemas.microsoft.com/office/drawing/2014/main" id="{902F259C-70F4-4F4B-A2E4-BCB8DBD2B7BA}"/>
              </a:ext>
            </a:extLst>
          </p:cNvPr>
          <p:cNvPicPr>
            <a:picLocks noChangeAspect="1"/>
          </p:cNvPicPr>
          <p:nvPr/>
        </p:nvPicPr>
        <p:blipFill>
          <a:blip r:embed="rId5"/>
          <a:stretch>
            <a:fillRect/>
          </a:stretch>
        </p:blipFill>
        <p:spPr>
          <a:xfrm>
            <a:off x="1495030" y="5624513"/>
            <a:ext cx="937928" cy="230760"/>
          </a:xfrm>
          <a:prstGeom prst="rect">
            <a:avLst/>
          </a:prstGeom>
        </p:spPr>
      </p:pic>
    </p:spTree>
    <p:extLst>
      <p:ext uri="{BB962C8B-B14F-4D97-AF65-F5344CB8AC3E}">
        <p14:creationId xmlns:p14="http://schemas.microsoft.com/office/powerpoint/2010/main" val="1903169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76080-BF1C-8445-9B24-0D13874505B9}"/>
              </a:ext>
            </a:extLst>
          </p:cNvPr>
          <p:cNvSpPr>
            <a:spLocks noGrp="1"/>
          </p:cNvSpPr>
          <p:nvPr>
            <p:ph idx="1"/>
          </p:nvPr>
        </p:nvSpPr>
        <p:spPr/>
        <p:txBody>
          <a:bodyPr/>
          <a:lstStyle/>
          <a:p>
            <a:r>
              <a:rPr lang="it-IT" dirty="0" err="1"/>
              <a:t>Have</a:t>
            </a:r>
            <a:r>
              <a:rPr lang="it-IT" dirty="0"/>
              <a:t> a go:</a:t>
            </a:r>
          </a:p>
          <a:p>
            <a:endParaRPr lang="it-IT" dirty="0"/>
          </a:p>
          <a:p>
            <a:pPr lvl="1"/>
            <a:endParaRPr lang="it-IT" b="1" dirty="0"/>
          </a:p>
          <a:p>
            <a:pPr lvl="1"/>
            <a:endParaRPr lang="it-IT" b="1" dirty="0"/>
          </a:p>
          <a:p>
            <a:pPr lvl="1"/>
            <a:r>
              <a:rPr lang="it-IT" b="1" dirty="0" err="1"/>
              <a:t>Identify</a:t>
            </a:r>
            <a:r>
              <a:rPr lang="it-IT" b="1" dirty="0"/>
              <a:t> </a:t>
            </a:r>
            <a:r>
              <a:rPr lang="it-IT" b="1" dirty="0" err="1"/>
              <a:t>your</a:t>
            </a:r>
            <a:r>
              <a:rPr lang="it-IT" b="1" dirty="0"/>
              <a:t> </a:t>
            </a:r>
            <a:r>
              <a:rPr lang="it-IT" b="1" dirty="0" err="1"/>
              <a:t>question</a:t>
            </a:r>
            <a:r>
              <a:rPr lang="it-IT" b="1" dirty="0"/>
              <a:t>, look for </a:t>
            </a:r>
            <a:r>
              <a:rPr lang="it-IT" b="1" dirty="0" err="1"/>
              <a:t>relevant</a:t>
            </a:r>
            <a:r>
              <a:rPr lang="it-IT" b="1" dirty="0"/>
              <a:t> </a:t>
            </a:r>
            <a:r>
              <a:rPr lang="it-IT" b="1" dirty="0" err="1"/>
              <a:t>literature</a:t>
            </a:r>
            <a:r>
              <a:rPr lang="it-IT" b="1" dirty="0"/>
              <a:t> in </a:t>
            </a:r>
            <a:r>
              <a:rPr lang="it-IT" b="1" dirty="0" err="1"/>
              <a:t>google</a:t>
            </a:r>
            <a:r>
              <a:rPr lang="it-IT" b="1" dirty="0"/>
              <a:t>, </a:t>
            </a:r>
            <a:r>
              <a:rPr lang="it-IT" b="1" dirty="0" err="1"/>
              <a:t>select</a:t>
            </a:r>
            <a:r>
              <a:rPr lang="it-IT" b="1" dirty="0"/>
              <a:t> a </a:t>
            </a:r>
            <a:r>
              <a:rPr lang="it-IT" b="1" dirty="0" err="1"/>
              <a:t>good</a:t>
            </a:r>
            <a:r>
              <a:rPr lang="it-IT" b="1" dirty="0"/>
              <a:t> </a:t>
            </a:r>
            <a:r>
              <a:rPr lang="it-IT" b="1" dirty="0" err="1"/>
              <a:t>one</a:t>
            </a:r>
            <a:r>
              <a:rPr lang="it-IT" b="1" dirty="0"/>
              <a:t>, </a:t>
            </a:r>
            <a:r>
              <a:rPr lang="it-IT" b="1" dirty="0" err="1"/>
              <a:t>type</a:t>
            </a:r>
            <a:r>
              <a:rPr lang="it-IT" b="1" dirty="0"/>
              <a:t> </a:t>
            </a:r>
            <a:r>
              <a:rPr lang="it-IT" b="1" dirty="0" err="1"/>
              <a:t>your</a:t>
            </a:r>
            <a:r>
              <a:rPr lang="it-IT" b="1" dirty="0"/>
              <a:t> </a:t>
            </a:r>
            <a:r>
              <a:rPr lang="it-IT" b="1" dirty="0" err="1"/>
              <a:t>preliminary</a:t>
            </a:r>
            <a:r>
              <a:rPr lang="it-IT" b="1" dirty="0"/>
              <a:t> </a:t>
            </a:r>
            <a:r>
              <a:rPr lang="it-IT" b="1" dirty="0" err="1"/>
              <a:t>answer</a:t>
            </a:r>
            <a:endParaRPr lang="it-IT" dirty="0"/>
          </a:p>
        </p:txBody>
      </p:sp>
      <p:sp>
        <p:nvSpPr>
          <p:cNvPr id="8" name="Rettangolo 4">
            <a:extLst>
              <a:ext uri="{FF2B5EF4-FFF2-40B4-BE49-F238E27FC236}">
                <a16:creationId xmlns:a16="http://schemas.microsoft.com/office/drawing/2014/main" id="{C1A0DFEA-B712-1243-9EDD-A4DE8A5D7542}"/>
              </a:ext>
            </a:extLst>
          </p:cNvPr>
          <p:cNvSpPr/>
          <p:nvPr/>
        </p:nvSpPr>
        <p:spPr>
          <a:xfrm>
            <a:off x="1002030" y="2825234"/>
            <a:ext cx="2956002" cy="369332"/>
          </a:xfrm>
          <a:prstGeom prst="rect">
            <a:avLst/>
          </a:prstGeom>
        </p:spPr>
        <p:txBody>
          <a:bodyPr wrap="none">
            <a:spAutoFit/>
          </a:bodyPr>
          <a:lstStyle/>
          <a:p>
            <a:r>
              <a:rPr lang="it-IT" b="1" dirty="0">
                <a:hlinkClick r:id="rId2"/>
              </a:rPr>
              <a:t>www.wooclap.com/RPMHZB</a:t>
            </a:r>
            <a:endParaRPr lang="it-IT" dirty="0"/>
          </a:p>
        </p:txBody>
      </p:sp>
      <p:pic>
        <p:nvPicPr>
          <p:cNvPr id="9" name="Picture 8">
            <a:extLst>
              <a:ext uri="{FF2B5EF4-FFF2-40B4-BE49-F238E27FC236}">
                <a16:creationId xmlns:a16="http://schemas.microsoft.com/office/drawing/2014/main" id="{71D9C702-7803-6E42-BB86-1AB5D3384B78}"/>
              </a:ext>
            </a:extLst>
          </p:cNvPr>
          <p:cNvPicPr>
            <a:picLocks noChangeAspect="1"/>
          </p:cNvPicPr>
          <p:nvPr/>
        </p:nvPicPr>
        <p:blipFill>
          <a:blip r:embed="rId3"/>
          <a:stretch>
            <a:fillRect/>
          </a:stretch>
        </p:blipFill>
        <p:spPr>
          <a:xfrm>
            <a:off x="6006442" y="190500"/>
            <a:ext cx="2819400" cy="2819400"/>
          </a:xfrm>
          <a:prstGeom prst="rect">
            <a:avLst/>
          </a:prstGeom>
        </p:spPr>
      </p:pic>
    </p:spTree>
    <p:extLst>
      <p:ext uri="{BB962C8B-B14F-4D97-AF65-F5344CB8AC3E}">
        <p14:creationId xmlns:p14="http://schemas.microsoft.com/office/powerpoint/2010/main" val="1260868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CD3DE6-F379-8E4B-9D01-E18CC5B84103}"/>
              </a:ext>
            </a:extLst>
          </p:cNvPr>
          <p:cNvSpPr>
            <a:spLocks noGrp="1"/>
          </p:cNvSpPr>
          <p:nvPr>
            <p:ph type="title"/>
          </p:nvPr>
        </p:nvSpPr>
        <p:spPr/>
        <p:txBody>
          <a:bodyPr/>
          <a:lstStyle/>
          <a:p>
            <a:endParaRPr lang="it-IT"/>
          </a:p>
        </p:txBody>
      </p:sp>
      <p:graphicFrame>
        <p:nvGraphicFramePr>
          <p:cNvPr id="4" name="Segnaposto contenuto 3">
            <a:extLst>
              <a:ext uri="{FF2B5EF4-FFF2-40B4-BE49-F238E27FC236}">
                <a16:creationId xmlns:a16="http://schemas.microsoft.com/office/drawing/2014/main" id="{F24B7F2F-6305-9649-BB26-C922B1E68250}"/>
              </a:ext>
            </a:extLst>
          </p:cNvPr>
          <p:cNvGraphicFramePr>
            <a:graphicFrameLocks noGrp="1"/>
          </p:cNvGraphicFramePr>
          <p:nvPr>
            <p:ph idx="1"/>
          </p:nvPr>
        </p:nvGraphicFramePr>
        <p:xfrm>
          <a:off x="457200" y="1782921"/>
          <a:ext cx="8229600" cy="4160520"/>
        </p:xfrm>
        <a:graphic>
          <a:graphicData uri="http://schemas.openxmlformats.org/drawingml/2006/table">
            <a:tbl>
              <a:tblPr/>
              <a:tblGrid>
                <a:gridCol w="4114800">
                  <a:extLst>
                    <a:ext uri="{9D8B030D-6E8A-4147-A177-3AD203B41FA5}">
                      <a16:colId xmlns:a16="http://schemas.microsoft.com/office/drawing/2014/main" val="2261167170"/>
                    </a:ext>
                  </a:extLst>
                </a:gridCol>
                <a:gridCol w="4114800">
                  <a:extLst>
                    <a:ext uri="{9D8B030D-6E8A-4147-A177-3AD203B41FA5}">
                      <a16:colId xmlns:a16="http://schemas.microsoft.com/office/drawing/2014/main" val="2276615385"/>
                    </a:ext>
                  </a:extLst>
                </a:gridCol>
              </a:tblGrid>
              <a:tr h="0">
                <a:tc>
                  <a:txBody>
                    <a:bodyPr/>
                    <a:lstStyle/>
                    <a:p>
                      <a:pPr fontAlgn="t"/>
                      <a:r>
                        <a:rPr lang="it-IT">
                          <a:solidFill>
                            <a:srgbClr val="FFFFFF"/>
                          </a:solidFill>
                          <a:effectLst/>
                        </a:rPr>
                        <a:t>Results too broad and general?</a:t>
                      </a:r>
                    </a:p>
                  </a:txBody>
                  <a:tcPr marL="95250" marR="95250" marT="95250" marB="95250">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68C0E4"/>
                    </a:solidFill>
                  </a:tcPr>
                </a:tc>
                <a:tc>
                  <a:txBody>
                    <a:bodyPr/>
                    <a:lstStyle/>
                    <a:p>
                      <a:pPr fontAlgn="t"/>
                      <a:r>
                        <a:rPr lang="it-IT">
                          <a:solidFill>
                            <a:srgbClr val="FFFFFF"/>
                          </a:solidFill>
                          <a:effectLst/>
                        </a:rPr>
                        <a:t>Too few results to support arguments for a paper?</a:t>
                      </a:r>
                    </a:p>
                  </a:txBody>
                  <a:tcPr marL="95250" marR="95250" marT="95250" marB="95250">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68C0E4"/>
                    </a:solidFill>
                  </a:tcPr>
                </a:tc>
                <a:extLst>
                  <a:ext uri="{0D108BD9-81ED-4DB2-BD59-A6C34878D82A}">
                    <a16:rowId xmlns:a16="http://schemas.microsoft.com/office/drawing/2014/main" val="2109825770"/>
                  </a:ext>
                </a:extLst>
              </a:tr>
              <a:tr h="0">
                <a:tc>
                  <a:txBody>
                    <a:bodyPr/>
                    <a:lstStyle/>
                    <a:p>
                      <a:pPr fontAlgn="t"/>
                      <a:r>
                        <a:rPr lang="it-IT">
                          <a:effectLst/>
                        </a:rPr>
                        <a:t>Use more specific subject terms</a:t>
                      </a:r>
                    </a:p>
                  </a:txBody>
                  <a:tcPr marL="95250" marR="95250" marT="95250" marB="9525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F0F5"/>
                    </a:solidFill>
                  </a:tcPr>
                </a:tc>
                <a:tc>
                  <a:txBody>
                    <a:bodyPr/>
                    <a:lstStyle/>
                    <a:p>
                      <a:pPr fontAlgn="t"/>
                      <a:r>
                        <a:rPr lang="it-IT">
                          <a:effectLst/>
                        </a:rPr>
                        <a:t>Use broader subject terms</a:t>
                      </a:r>
                    </a:p>
                  </a:txBody>
                  <a:tcPr marL="95250" marR="95250" marT="95250" marB="9525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F0F5"/>
                    </a:solidFill>
                  </a:tcPr>
                </a:tc>
                <a:extLst>
                  <a:ext uri="{0D108BD9-81ED-4DB2-BD59-A6C34878D82A}">
                    <a16:rowId xmlns:a16="http://schemas.microsoft.com/office/drawing/2014/main" val="705480498"/>
                  </a:ext>
                </a:extLst>
              </a:tr>
              <a:tr h="0">
                <a:tc>
                  <a:txBody>
                    <a:bodyPr/>
                    <a:lstStyle/>
                    <a:p>
                      <a:pPr fontAlgn="t"/>
                      <a:r>
                        <a:rPr lang="it-IT">
                          <a:effectLst/>
                        </a:rPr>
                        <a:t>Search in narrow fields (e.g. Title, rather than searching anywhere)</a:t>
                      </a:r>
                    </a:p>
                  </a:txBody>
                  <a:tcPr marL="95250" marR="95250" marT="95250" marB="9525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0F8FF"/>
                    </a:solidFill>
                  </a:tcPr>
                </a:tc>
                <a:tc>
                  <a:txBody>
                    <a:bodyPr/>
                    <a:lstStyle/>
                    <a:p>
                      <a:pPr fontAlgn="t"/>
                      <a:r>
                        <a:rPr lang="it-IT">
                          <a:effectLst/>
                        </a:rPr>
                        <a:t>Search in broad fields (keyword, abstract)</a:t>
                      </a:r>
                    </a:p>
                  </a:txBody>
                  <a:tcPr marL="95250" marR="95250" marT="95250" marB="9525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0F8FF"/>
                    </a:solidFill>
                  </a:tcPr>
                </a:tc>
                <a:extLst>
                  <a:ext uri="{0D108BD9-81ED-4DB2-BD59-A6C34878D82A}">
                    <a16:rowId xmlns:a16="http://schemas.microsoft.com/office/drawing/2014/main" val="1374271646"/>
                  </a:ext>
                </a:extLst>
              </a:tr>
              <a:tr h="0">
                <a:tc>
                  <a:txBody>
                    <a:bodyPr/>
                    <a:lstStyle/>
                    <a:p>
                      <a:pPr fontAlgn="t"/>
                      <a:r>
                        <a:rPr lang="it-IT">
                          <a:effectLst/>
                        </a:rPr>
                        <a:t>Use </a:t>
                      </a:r>
                      <a:r>
                        <a:rPr lang="it-IT" b="1">
                          <a:effectLst/>
                        </a:rPr>
                        <a:t>AND</a:t>
                      </a:r>
                      <a:r>
                        <a:rPr lang="it-IT">
                          <a:effectLst/>
                        </a:rPr>
                        <a:t> to combine different concepts</a:t>
                      </a:r>
                    </a:p>
                  </a:txBody>
                  <a:tcPr marL="95250" marR="95250" marT="95250" marB="9525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F0F5"/>
                    </a:solidFill>
                  </a:tcPr>
                </a:tc>
                <a:tc>
                  <a:txBody>
                    <a:bodyPr/>
                    <a:lstStyle/>
                    <a:p>
                      <a:pPr fontAlgn="t"/>
                      <a:r>
                        <a:rPr lang="it-IT">
                          <a:effectLst/>
                        </a:rPr>
                        <a:t>Use </a:t>
                      </a:r>
                      <a:r>
                        <a:rPr lang="it-IT" b="1">
                          <a:effectLst/>
                        </a:rPr>
                        <a:t>OR</a:t>
                      </a:r>
                      <a:r>
                        <a:rPr lang="it-IT">
                          <a:effectLst/>
                        </a:rPr>
                        <a:t> to combine alternative terms for a concept</a:t>
                      </a:r>
                    </a:p>
                  </a:txBody>
                  <a:tcPr marL="95250" marR="95250" marT="95250" marB="9525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6F0F5"/>
                    </a:solidFill>
                  </a:tcPr>
                </a:tc>
                <a:extLst>
                  <a:ext uri="{0D108BD9-81ED-4DB2-BD59-A6C34878D82A}">
                    <a16:rowId xmlns:a16="http://schemas.microsoft.com/office/drawing/2014/main" val="2699089409"/>
                  </a:ext>
                </a:extLst>
              </a:tr>
              <a:tr h="0">
                <a:tc>
                  <a:txBody>
                    <a:bodyPr/>
                    <a:lstStyle/>
                    <a:p>
                      <a:pPr fontAlgn="t"/>
                      <a:r>
                        <a:rPr lang="it-IT">
                          <a:effectLst/>
                        </a:rPr>
                        <a:t>Apply limits (e.g. publication date)</a:t>
                      </a:r>
                    </a:p>
                  </a:txBody>
                  <a:tcPr marL="95250" marR="95250" marT="95250" marB="9525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0F8FF"/>
                    </a:solidFill>
                  </a:tcPr>
                </a:tc>
                <a:tc>
                  <a:txBody>
                    <a:bodyPr/>
                    <a:lstStyle/>
                    <a:p>
                      <a:pPr fontAlgn="t"/>
                      <a:r>
                        <a:rPr lang="it-IT">
                          <a:effectLst/>
                        </a:rPr>
                        <a:t>Use truncation (</a:t>
                      </a:r>
                      <a:r>
                        <a:rPr lang="it-IT" b="1">
                          <a:effectLst/>
                        </a:rPr>
                        <a:t>*</a:t>
                      </a:r>
                      <a:r>
                        <a:rPr lang="it-IT">
                          <a:effectLst/>
                        </a:rPr>
                        <a:t>) e.g. agricult* and wildcard (?) symbols e.g. wom?n</a:t>
                      </a:r>
                    </a:p>
                  </a:txBody>
                  <a:tcPr marL="95250" marR="95250" marT="95250" marB="9525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0F8FF"/>
                    </a:solidFill>
                  </a:tcPr>
                </a:tc>
                <a:extLst>
                  <a:ext uri="{0D108BD9-81ED-4DB2-BD59-A6C34878D82A}">
                    <a16:rowId xmlns:a16="http://schemas.microsoft.com/office/drawing/2014/main" val="436489434"/>
                  </a:ext>
                </a:extLst>
              </a:tr>
              <a:tr h="0">
                <a:tc>
                  <a:txBody>
                    <a:bodyPr/>
                    <a:lstStyle/>
                    <a:p>
                      <a:pPr fontAlgn="t"/>
                      <a:r>
                        <a:rPr lang="it-IT">
                          <a:effectLst/>
                        </a:rPr>
                        <a:t>If possible, limit by material type, e.g. peer reviewed articles only</a:t>
                      </a:r>
                    </a:p>
                  </a:txBody>
                  <a:tcPr marL="95250" marR="95250" marT="95250" marB="95250">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E6F0F5"/>
                    </a:solidFill>
                  </a:tcPr>
                </a:tc>
                <a:tc>
                  <a:txBody>
                    <a:bodyPr/>
                    <a:lstStyle/>
                    <a:p>
                      <a:pPr fontAlgn="t"/>
                      <a:r>
                        <a:rPr lang="it-IT" dirty="0" err="1">
                          <a:effectLst/>
                        </a:rPr>
                        <a:t>Check</a:t>
                      </a:r>
                      <a:r>
                        <a:rPr lang="it-IT" dirty="0">
                          <a:effectLst/>
                        </a:rPr>
                        <a:t> </a:t>
                      </a:r>
                      <a:r>
                        <a:rPr lang="it-IT" dirty="0" err="1">
                          <a:effectLst/>
                        </a:rPr>
                        <a:t>results</a:t>
                      </a:r>
                      <a:r>
                        <a:rPr lang="it-IT" dirty="0">
                          <a:effectLst/>
                        </a:rPr>
                        <a:t> for more alternative </a:t>
                      </a:r>
                      <a:r>
                        <a:rPr lang="it-IT" dirty="0" err="1">
                          <a:effectLst/>
                        </a:rPr>
                        <a:t>terms</a:t>
                      </a:r>
                      <a:endParaRPr lang="it-IT" dirty="0">
                        <a:effectLst/>
                      </a:endParaRPr>
                    </a:p>
                  </a:txBody>
                  <a:tcPr marL="95250" marR="95250" marT="95250" marB="95250">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a:noFill/>
                    </a:lnB>
                    <a:solidFill>
                      <a:srgbClr val="E6F0F5"/>
                    </a:solidFill>
                  </a:tcPr>
                </a:tc>
                <a:extLst>
                  <a:ext uri="{0D108BD9-81ED-4DB2-BD59-A6C34878D82A}">
                    <a16:rowId xmlns:a16="http://schemas.microsoft.com/office/drawing/2014/main" val="2137102320"/>
                  </a:ext>
                </a:extLst>
              </a:tr>
            </a:tbl>
          </a:graphicData>
        </a:graphic>
      </p:graphicFrame>
    </p:spTree>
    <p:extLst>
      <p:ext uri="{BB962C8B-B14F-4D97-AF65-F5344CB8AC3E}">
        <p14:creationId xmlns:p14="http://schemas.microsoft.com/office/powerpoint/2010/main" val="1851176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Psych</a:t>
            </a:r>
            <a:r>
              <a:rPr lang="it-IT" dirty="0"/>
              <a:t> Info</a:t>
            </a:r>
          </a:p>
        </p:txBody>
      </p:sp>
      <p:pic>
        <p:nvPicPr>
          <p:cNvPr id="4" name="Immagine 3"/>
          <p:cNvPicPr>
            <a:picLocks noChangeAspect="1"/>
          </p:cNvPicPr>
          <p:nvPr/>
        </p:nvPicPr>
        <p:blipFill>
          <a:blip r:embed="rId2"/>
          <a:stretch>
            <a:fillRect/>
          </a:stretch>
        </p:blipFill>
        <p:spPr>
          <a:xfrm>
            <a:off x="0" y="1676400"/>
            <a:ext cx="9144000" cy="3499884"/>
          </a:xfrm>
          <a:prstGeom prst="rect">
            <a:avLst/>
          </a:prstGeom>
        </p:spPr>
      </p:pic>
    </p:spTree>
    <p:extLst>
      <p:ext uri="{BB962C8B-B14F-4D97-AF65-F5344CB8AC3E}">
        <p14:creationId xmlns:p14="http://schemas.microsoft.com/office/powerpoint/2010/main" val="2640954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rcRect t="7744" b="7744"/>
          <a:stretch>
            <a:fillRect/>
          </a:stretch>
        </p:blipFill>
        <p:spPr/>
      </p:pic>
    </p:spTree>
    <p:extLst>
      <p:ext uri="{BB962C8B-B14F-4D97-AF65-F5344CB8AC3E}">
        <p14:creationId xmlns:p14="http://schemas.microsoft.com/office/powerpoint/2010/main" val="3422815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Web of Knowledge</a:t>
            </a:r>
          </a:p>
        </p:txBody>
      </p:sp>
      <p:sp>
        <p:nvSpPr>
          <p:cNvPr id="3" name="Segnaposto contenuto 2"/>
          <p:cNvSpPr>
            <a:spLocks noGrp="1"/>
          </p:cNvSpPr>
          <p:nvPr>
            <p:ph idx="1"/>
          </p:nvPr>
        </p:nvSpPr>
        <p:spPr/>
        <p:txBody>
          <a:bodyPr/>
          <a:lstStyle/>
          <a:p>
            <a:r>
              <a:rPr lang="it-IT" dirty="0" err="1"/>
              <a:t>https</a:t>
            </a:r>
            <a:r>
              <a:rPr lang="it-IT" dirty="0"/>
              <a:t>://</a:t>
            </a:r>
            <a:r>
              <a:rPr lang="it-IT" dirty="0" err="1"/>
              <a:t>apps.webofknowledge.com</a:t>
            </a:r>
            <a:r>
              <a:rPr lang="it-IT" dirty="0"/>
              <a:t>/</a:t>
            </a:r>
          </a:p>
        </p:txBody>
      </p:sp>
    </p:spTree>
    <p:extLst>
      <p:ext uri="{BB962C8B-B14F-4D97-AF65-F5344CB8AC3E}">
        <p14:creationId xmlns:p14="http://schemas.microsoft.com/office/powerpoint/2010/main" val="4280614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3712" r="3712"/>
          <a:stretch>
            <a:fillRect/>
          </a:stretch>
        </p:blipFill>
        <p:spPr/>
      </p:pic>
      <p:sp>
        <p:nvSpPr>
          <p:cNvPr id="5" name="Ovale 4"/>
          <p:cNvSpPr/>
          <p:nvPr/>
        </p:nvSpPr>
        <p:spPr>
          <a:xfrm>
            <a:off x="1240367" y="1600200"/>
            <a:ext cx="1350434" cy="79586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54921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rcRect l="13253" r="13253"/>
          <a:stretch>
            <a:fillRect/>
          </a:stretch>
        </p:blipFill>
        <p:spPr/>
      </p:pic>
    </p:spTree>
    <p:extLst>
      <p:ext uri="{BB962C8B-B14F-4D97-AF65-F5344CB8AC3E}">
        <p14:creationId xmlns:p14="http://schemas.microsoft.com/office/powerpoint/2010/main" val="3414542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0" name="Immagine 9"/>
          <p:cNvPicPr>
            <a:picLocks noChangeAspect="1"/>
          </p:cNvPicPr>
          <p:nvPr/>
        </p:nvPicPr>
        <p:blipFill>
          <a:blip r:embed="rId2"/>
          <a:stretch>
            <a:fillRect/>
          </a:stretch>
        </p:blipFill>
        <p:spPr>
          <a:xfrm>
            <a:off x="0" y="2324100"/>
            <a:ext cx="9144000" cy="2209177"/>
          </a:xfrm>
          <a:prstGeom prst="rect">
            <a:avLst/>
          </a:prstGeom>
        </p:spPr>
      </p:pic>
    </p:spTree>
    <p:extLst>
      <p:ext uri="{BB962C8B-B14F-4D97-AF65-F5344CB8AC3E}">
        <p14:creationId xmlns:p14="http://schemas.microsoft.com/office/powerpoint/2010/main" val="3698242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 name="Immagine 7"/>
          <p:cNvPicPr>
            <a:picLocks noChangeAspect="1"/>
          </p:cNvPicPr>
          <p:nvPr/>
        </p:nvPicPr>
        <p:blipFill>
          <a:blip r:embed="rId2"/>
          <a:stretch>
            <a:fillRect/>
          </a:stretch>
        </p:blipFill>
        <p:spPr>
          <a:xfrm>
            <a:off x="0" y="1676400"/>
            <a:ext cx="9144000" cy="3488924"/>
          </a:xfrm>
          <a:prstGeom prst="rect">
            <a:avLst/>
          </a:prstGeom>
        </p:spPr>
      </p:pic>
    </p:spTree>
    <p:extLst>
      <p:ext uri="{BB962C8B-B14F-4D97-AF65-F5344CB8AC3E}">
        <p14:creationId xmlns:p14="http://schemas.microsoft.com/office/powerpoint/2010/main" val="2628799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F263-6B48-5248-ABAF-548D53C2FE21}"/>
              </a:ext>
            </a:extLst>
          </p:cNvPr>
          <p:cNvSpPr>
            <a:spLocks noGrp="1"/>
          </p:cNvSpPr>
          <p:nvPr>
            <p:ph type="title"/>
          </p:nvPr>
        </p:nvSpPr>
        <p:spPr/>
        <p:txBody>
          <a:bodyPr/>
          <a:lstStyle/>
          <a:p>
            <a:endParaRPr lang="it-IT"/>
          </a:p>
        </p:txBody>
      </p:sp>
      <p:sp>
        <p:nvSpPr>
          <p:cNvPr id="3" name="Content Placeholder 2">
            <a:extLst>
              <a:ext uri="{FF2B5EF4-FFF2-40B4-BE49-F238E27FC236}">
                <a16:creationId xmlns:a16="http://schemas.microsoft.com/office/drawing/2014/main" id="{7BE3BCBE-AA3A-7549-BF18-4F3BFE4392B1}"/>
              </a:ext>
            </a:extLst>
          </p:cNvPr>
          <p:cNvSpPr>
            <a:spLocks noGrp="1"/>
          </p:cNvSpPr>
          <p:nvPr>
            <p:ph idx="1"/>
          </p:nvPr>
        </p:nvSpPr>
        <p:spPr/>
        <p:txBody>
          <a:bodyPr>
            <a:normAutofit/>
          </a:bodyPr>
          <a:lstStyle/>
          <a:p>
            <a:pPr marL="0" indent="0">
              <a:buNone/>
            </a:pPr>
            <a:r>
              <a:rPr lang="it-IT" sz="6000" cap="all" dirty="0"/>
              <a:t>631242</a:t>
            </a:r>
            <a:endParaRPr lang="it-IT" sz="6000" dirty="0"/>
          </a:p>
        </p:txBody>
      </p:sp>
    </p:spTree>
    <p:extLst>
      <p:ext uri="{BB962C8B-B14F-4D97-AF65-F5344CB8AC3E}">
        <p14:creationId xmlns:p14="http://schemas.microsoft.com/office/powerpoint/2010/main" val="3119578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F3B34-CBA2-6E43-B5EC-E0BDC8E3A0FD}"/>
              </a:ext>
            </a:extLst>
          </p:cNvPr>
          <p:cNvSpPr>
            <a:spLocks noGrp="1"/>
          </p:cNvSpPr>
          <p:nvPr>
            <p:ph type="title"/>
          </p:nvPr>
        </p:nvSpPr>
        <p:spPr>
          <a:xfrm>
            <a:off x="746140" y="667704"/>
            <a:ext cx="7200900" cy="1114425"/>
          </a:xfrm>
        </p:spPr>
        <p:txBody>
          <a:bodyPr/>
          <a:lstStyle/>
          <a:p>
            <a:r>
              <a:rPr lang="it-IT" dirty="0" err="1"/>
              <a:t>Define</a:t>
            </a:r>
            <a:r>
              <a:rPr lang="it-IT" dirty="0"/>
              <a:t> </a:t>
            </a:r>
            <a:r>
              <a:rPr lang="it-IT" dirty="0" err="1"/>
              <a:t>Problem</a:t>
            </a:r>
            <a:r>
              <a:rPr lang="it-IT" dirty="0"/>
              <a:t> and </a:t>
            </a:r>
            <a:r>
              <a:rPr lang="it-IT" dirty="0" err="1"/>
              <a:t>Purpose</a:t>
            </a:r>
            <a:endParaRPr lang="it-IT" dirty="0"/>
          </a:p>
        </p:txBody>
      </p:sp>
      <p:sp>
        <p:nvSpPr>
          <p:cNvPr id="3" name="Segnaposto contenuto 2">
            <a:extLst>
              <a:ext uri="{FF2B5EF4-FFF2-40B4-BE49-F238E27FC236}">
                <a16:creationId xmlns:a16="http://schemas.microsoft.com/office/drawing/2014/main" id="{2244B8C0-E23E-C045-A03C-4FFCC7E351F4}"/>
              </a:ext>
            </a:extLst>
          </p:cNvPr>
          <p:cNvSpPr>
            <a:spLocks noGrp="1"/>
          </p:cNvSpPr>
          <p:nvPr>
            <p:ph idx="1"/>
          </p:nvPr>
        </p:nvSpPr>
        <p:spPr>
          <a:xfrm>
            <a:off x="746140" y="2688507"/>
            <a:ext cx="7600712" cy="3639141"/>
          </a:xfrm>
        </p:spPr>
        <p:txBody>
          <a:bodyPr>
            <a:noAutofit/>
          </a:bodyPr>
          <a:lstStyle/>
          <a:p>
            <a:r>
              <a:rPr lang="it-IT" dirty="0" err="1"/>
              <a:t>description</a:t>
            </a:r>
            <a:r>
              <a:rPr lang="it-IT" dirty="0"/>
              <a:t> of the </a:t>
            </a:r>
            <a:r>
              <a:rPr lang="it-IT" dirty="0" err="1"/>
              <a:t>problem</a:t>
            </a:r>
            <a:r>
              <a:rPr lang="it-IT" dirty="0"/>
              <a:t> </a:t>
            </a:r>
            <a:r>
              <a:rPr lang="it-IT" dirty="0" err="1"/>
              <a:t>at</a:t>
            </a:r>
            <a:r>
              <a:rPr lang="it-IT" dirty="0"/>
              <a:t> </a:t>
            </a:r>
            <a:r>
              <a:rPr lang="it-IT" dirty="0" err="1"/>
              <a:t>hand</a:t>
            </a:r>
            <a:endParaRPr lang="it-IT" dirty="0"/>
          </a:p>
          <a:p>
            <a:r>
              <a:rPr lang="it-IT" dirty="0" err="1"/>
              <a:t>contextualization</a:t>
            </a:r>
            <a:r>
              <a:rPr lang="it-IT" dirty="0"/>
              <a:t>: </a:t>
            </a:r>
            <a:r>
              <a:rPr lang="it-IT" dirty="0" err="1"/>
              <a:t>provide</a:t>
            </a:r>
            <a:r>
              <a:rPr lang="it-IT" dirty="0"/>
              <a:t> a background</a:t>
            </a:r>
          </a:p>
          <a:p>
            <a:r>
              <a:rPr lang="it-IT" dirty="0"/>
              <a:t>an </a:t>
            </a:r>
            <a:r>
              <a:rPr lang="it-IT" dirty="0" err="1"/>
              <a:t>outline</a:t>
            </a:r>
            <a:r>
              <a:rPr lang="it-IT" dirty="0"/>
              <a:t> of </a:t>
            </a:r>
            <a:r>
              <a:rPr lang="it-IT" dirty="0" err="1"/>
              <a:t>your</a:t>
            </a:r>
            <a:r>
              <a:rPr lang="it-IT" dirty="0"/>
              <a:t> </a:t>
            </a:r>
            <a:r>
              <a:rPr lang="it-IT" dirty="0" err="1"/>
              <a:t>objectives</a:t>
            </a:r>
            <a:r>
              <a:rPr lang="it-IT" dirty="0"/>
              <a:t> and </a:t>
            </a:r>
            <a:r>
              <a:rPr lang="it-IT" dirty="0" err="1"/>
              <a:t>their</a:t>
            </a:r>
            <a:r>
              <a:rPr lang="it-IT" dirty="0"/>
              <a:t> </a:t>
            </a:r>
            <a:r>
              <a:rPr lang="it-IT" dirty="0" err="1"/>
              <a:t>implications</a:t>
            </a:r>
            <a:endParaRPr lang="it-IT" dirty="0"/>
          </a:p>
        </p:txBody>
      </p:sp>
    </p:spTree>
    <p:extLst>
      <p:ext uri="{BB962C8B-B14F-4D97-AF65-F5344CB8AC3E}">
        <p14:creationId xmlns:p14="http://schemas.microsoft.com/office/powerpoint/2010/main" val="1686904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8145" y="46623"/>
            <a:ext cx="8229600" cy="1143000"/>
          </a:xfrm>
        </p:spPr>
        <p:txBody>
          <a:bodyPr/>
          <a:lstStyle/>
          <a:p>
            <a:r>
              <a:rPr lang="it-IT" dirty="0" err="1"/>
              <a:t>Selecting</a:t>
            </a:r>
            <a:r>
              <a:rPr lang="it-IT" dirty="0"/>
              <a:t> the data</a:t>
            </a:r>
          </a:p>
        </p:txBody>
      </p:sp>
      <p:sp>
        <p:nvSpPr>
          <p:cNvPr id="3" name="Segnaposto contenuto 2"/>
          <p:cNvSpPr>
            <a:spLocks noGrp="1"/>
          </p:cNvSpPr>
          <p:nvPr>
            <p:ph idx="1"/>
          </p:nvPr>
        </p:nvSpPr>
        <p:spPr>
          <a:xfrm>
            <a:off x="250681" y="1236245"/>
            <a:ext cx="4467726" cy="4118810"/>
          </a:xfrm>
        </p:spPr>
        <p:txBody>
          <a:bodyPr>
            <a:noAutofit/>
          </a:bodyPr>
          <a:lstStyle/>
          <a:p>
            <a:r>
              <a:rPr lang="it-IT" sz="2800" dirty="0"/>
              <a:t>Definition of the social network</a:t>
            </a:r>
          </a:p>
          <a:p>
            <a:r>
              <a:rPr lang="it-IT" sz="2800" dirty="0"/>
              <a:t>Definition of network </a:t>
            </a:r>
            <a:r>
              <a:rPr lang="it-IT" sz="2800" dirty="0" err="1"/>
              <a:t>boundaries</a:t>
            </a:r>
            <a:endParaRPr lang="it-IT" sz="2800" dirty="0"/>
          </a:p>
          <a:p>
            <a:r>
              <a:rPr lang="it-IT" sz="2800" dirty="0" err="1"/>
              <a:t>Selecting</a:t>
            </a:r>
            <a:r>
              <a:rPr lang="it-IT" sz="2800" dirty="0"/>
              <a:t> </a:t>
            </a:r>
            <a:r>
              <a:rPr lang="it-IT" sz="2800" dirty="0" err="1"/>
              <a:t>within</a:t>
            </a:r>
            <a:r>
              <a:rPr lang="it-IT" sz="2800" dirty="0"/>
              <a:t> the </a:t>
            </a:r>
            <a:r>
              <a:rPr lang="it-IT" sz="2800" dirty="0" err="1"/>
              <a:t>boundaries</a:t>
            </a:r>
            <a:endParaRPr lang="it-IT" sz="2800" dirty="0"/>
          </a:p>
          <a:p>
            <a:r>
              <a:rPr lang="it-IT" sz="2800" dirty="0" err="1"/>
              <a:t>Sampling</a:t>
            </a:r>
            <a:r>
              <a:rPr lang="it-IT" sz="2800" dirty="0"/>
              <a:t> </a:t>
            </a:r>
            <a:r>
              <a:rPr lang="it-IT" sz="2800" dirty="0" err="1"/>
              <a:t>within</a:t>
            </a:r>
            <a:r>
              <a:rPr lang="it-IT" sz="2800" dirty="0"/>
              <a:t> the </a:t>
            </a:r>
            <a:r>
              <a:rPr lang="it-IT" sz="2800" dirty="0" err="1"/>
              <a:t>boundaries</a:t>
            </a:r>
            <a:endParaRPr lang="it-IT" sz="2800" dirty="0"/>
          </a:p>
        </p:txBody>
      </p:sp>
      <p:pic>
        <p:nvPicPr>
          <p:cNvPr id="4" name="Picture 17">
            <a:extLst>
              <a:ext uri="{FF2B5EF4-FFF2-40B4-BE49-F238E27FC236}">
                <a16:creationId xmlns:a16="http://schemas.microsoft.com/office/drawing/2014/main" id="{99E63489-4AC0-8840-9911-EE2173F087A7}"/>
              </a:ext>
            </a:extLst>
          </p:cNvPr>
          <p:cNvPicPr>
            <a:picLocks noChangeAspect="1"/>
          </p:cNvPicPr>
          <p:nvPr/>
        </p:nvPicPr>
        <p:blipFill rotWithShape="1">
          <a:blip r:embed="rId2"/>
          <a:srcRect b="4647"/>
          <a:stretch/>
        </p:blipFill>
        <p:spPr>
          <a:xfrm>
            <a:off x="4372715" y="1371600"/>
            <a:ext cx="4074000" cy="4307891"/>
          </a:xfrm>
          <a:prstGeom prst="rect">
            <a:avLst/>
          </a:prstGeom>
        </p:spPr>
      </p:pic>
      <p:cxnSp>
        <p:nvCxnSpPr>
          <p:cNvPr id="6" name="Connettore 2 5">
            <a:extLst>
              <a:ext uri="{FF2B5EF4-FFF2-40B4-BE49-F238E27FC236}">
                <a16:creationId xmlns:a16="http://schemas.microsoft.com/office/drawing/2014/main" id="{DC5C60BD-FA9F-1C4D-8CAA-00FD70DAAAB3}"/>
              </a:ext>
            </a:extLst>
          </p:cNvPr>
          <p:cNvCxnSpPr>
            <a:cxnSpLocks/>
          </p:cNvCxnSpPr>
          <p:nvPr/>
        </p:nvCxnSpPr>
        <p:spPr>
          <a:xfrm flipV="1">
            <a:off x="4090737" y="1600201"/>
            <a:ext cx="947988" cy="37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41053561-96CE-984C-9776-C54A4B10B92E}"/>
              </a:ext>
            </a:extLst>
          </p:cNvPr>
          <p:cNvCxnSpPr>
            <a:cxnSpLocks/>
          </p:cNvCxnSpPr>
          <p:nvPr/>
        </p:nvCxnSpPr>
        <p:spPr>
          <a:xfrm>
            <a:off x="4090737" y="1832561"/>
            <a:ext cx="1367088" cy="3867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91FEEF46-FA3F-DA49-9ED6-FC1984092E9B}"/>
              </a:ext>
            </a:extLst>
          </p:cNvPr>
          <p:cNvCxnSpPr>
            <a:cxnSpLocks/>
          </p:cNvCxnSpPr>
          <p:nvPr/>
        </p:nvCxnSpPr>
        <p:spPr>
          <a:xfrm flipV="1">
            <a:off x="3869041" y="2714625"/>
            <a:ext cx="1407809" cy="5810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85A6EF6B-F9B3-E848-BF4B-B9B5833999A5}"/>
              </a:ext>
            </a:extLst>
          </p:cNvPr>
          <p:cNvCxnSpPr>
            <a:cxnSpLocks/>
          </p:cNvCxnSpPr>
          <p:nvPr/>
        </p:nvCxnSpPr>
        <p:spPr>
          <a:xfrm flipV="1">
            <a:off x="3641558" y="2705102"/>
            <a:ext cx="1635292" cy="17225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89031B55-D92E-FC44-8F03-785EEB9B7924}"/>
              </a:ext>
            </a:extLst>
          </p:cNvPr>
          <p:cNvSpPr/>
          <p:nvPr/>
        </p:nvSpPr>
        <p:spPr>
          <a:xfrm>
            <a:off x="755870" y="5102167"/>
            <a:ext cx="4572000" cy="1477328"/>
          </a:xfrm>
          <a:prstGeom prst="rect">
            <a:avLst/>
          </a:prstGeom>
        </p:spPr>
        <p:txBody>
          <a:bodyPr>
            <a:spAutoFit/>
          </a:bodyPr>
          <a:lstStyle/>
          <a:p>
            <a:endParaRPr lang="it-IT" dirty="0"/>
          </a:p>
          <a:p>
            <a:r>
              <a:rPr lang="it-IT" dirty="0" err="1"/>
              <a:t>Pag</a:t>
            </a:r>
            <a:r>
              <a:rPr lang="it-IT" dirty="0"/>
              <a:t> 53-62 </a:t>
            </a:r>
          </a:p>
          <a:p>
            <a:r>
              <a:rPr lang="it-IT" dirty="0"/>
              <a:t>John Scott </a:t>
            </a:r>
          </a:p>
          <a:p>
            <a:r>
              <a:rPr lang="it-IT" dirty="0"/>
              <a:t>Social Network Analysis</a:t>
            </a:r>
          </a:p>
          <a:p>
            <a:r>
              <a:rPr lang="it-IT" dirty="0" err="1"/>
              <a:t>Sage</a:t>
            </a:r>
            <a:r>
              <a:rPr lang="it-IT" dirty="0"/>
              <a:t> Publications (</a:t>
            </a:r>
            <a:r>
              <a:rPr lang="it-IT" dirty="0" err="1"/>
              <a:t>see</a:t>
            </a:r>
            <a:r>
              <a:rPr lang="it-IT" dirty="0"/>
              <a:t> </a:t>
            </a:r>
            <a:r>
              <a:rPr lang="it-IT" dirty="0" err="1"/>
              <a:t>Moodle</a:t>
            </a:r>
            <a:r>
              <a:rPr lang="it-IT" dirty="0"/>
              <a:t>)</a:t>
            </a:r>
          </a:p>
        </p:txBody>
      </p:sp>
    </p:spTree>
    <p:extLst>
      <p:ext uri="{BB962C8B-B14F-4D97-AF65-F5344CB8AC3E}">
        <p14:creationId xmlns:p14="http://schemas.microsoft.com/office/powerpoint/2010/main" val="4027200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8700" y="929046"/>
            <a:ext cx="7200900" cy="601658"/>
          </a:xfrm>
        </p:spPr>
        <p:txBody>
          <a:bodyPr>
            <a:normAutofit fontScale="90000"/>
          </a:bodyPr>
          <a:lstStyle/>
          <a:p>
            <a:r>
              <a:rPr lang="it-IT" dirty="0"/>
              <a:t>Definition of the network</a:t>
            </a:r>
          </a:p>
        </p:txBody>
      </p:sp>
      <p:sp>
        <p:nvSpPr>
          <p:cNvPr id="3" name="Segnaposto contenuto 2"/>
          <p:cNvSpPr>
            <a:spLocks noGrp="1"/>
          </p:cNvSpPr>
          <p:nvPr>
            <p:ph idx="1"/>
          </p:nvPr>
        </p:nvSpPr>
        <p:spPr>
          <a:xfrm>
            <a:off x="412746" y="2282677"/>
            <a:ext cx="8432808" cy="3859466"/>
          </a:xfrm>
        </p:spPr>
        <p:txBody>
          <a:bodyPr>
            <a:noAutofit/>
          </a:bodyPr>
          <a:lstStyle/>
          <a:p>
            <a:pPr marL="0" indent="0">
              <a:buNone/>
            </a:pPr>
            <a:r>
              <a:rPr lang="it-IT" sz="2100" dirty="0" err="1"/>
              <a:t>Theoretical</a:t>
            </a:r>
            <a:r>
              <a:rPr lang="it-IT" sz="2100" dirty="0"/>
              <a:t> </a:t>
            </a:r>
            <a:r>
              <a:rPr lang="it-IT" sz="2100" dirty="0" err="1"/>
              <a:t>definition</a:t>
            </a:r>
            <a:r>
              <a:rPr lang="it-IT" sz="2100" dirty="0"/>
              <a:t>&gt;</a:t>
            </a:r>
            <a:r>
              <a:rPr lang="it-IT" sz="2100" dirty="0" err="1"/>
              <a:t>operationalization</a:t>
            </a:r>
            <a:endParaRPr lang="it-IT" sz="2100" dirty="0"/>
          </a:p>
          <a:p>
            <a:pPr marL="0" indent="0">
              <a:buNone/>
            </a:pPr>
            <a:endParaRPr lang="it-IT" sz="2100" dirty="0"/>
          </a:p>
          <a:p>
            <a:pPr marL="0" indent="0">
              <a:buNone/>
            </a:pPr>
            <a:r>
              <a:rPr lang="it-IT" sz="2100" dirty="0" err="1"/>
              <a:t>When</a:t>
            </a:r>
            <a:r>
              <a:rPr lang="it-IT" sz="2100" dirty="0"/>
              <a:t> </a:t>
            </a:r>
            <a:r>
              <a:rPr lang="it-IT" sz="2100" dirty="0" err="1"/>
              <a:t>we</a:t>
            </a:r>
            <a:r>
              <a:rPr lang="it-IT" sz="2100" dirty="0"/>
              <a:t> </a:t>
            </a:r>
            <a:r>
              <a:rPr lang="it-IT" sz="2100" dirty="0" err="1"/>
              <a:t>want</a:t>
            </a:r>
            <a:r>
              <a:rPr lang="it-IT" sz="2100" dirty="0"/>
              <a:t> to </a:t>
            </a:r>
            <a:r>
              <a:rPr lang="it-IT" sz="2100" dirty="0" err="1"/>
              <a:t>study</a:t>
            </a:r>
            <a:r>
              <a:rPr lang="it-IT" sz="2100" dirty="0"/>
              <a:t> a social network the first </a:t>
            </a:r>
            <a:r>
              <a:rPr lang="it-IT" sz="2100" dirty="0" err="1"/>
              <a:t>step</a:t>
            </a:r>
            <a:r>
              <a:rPr lang="it-IT" sz="2100" dirty="0"/>
              <a:t> </a:t>
            </a:r>
            <a:r>
              <a:rPr lang="it-IT" sz="2100" dirty="0" err="1"/>
              <a:t>is</a:t>
            </a:r>
            <a:r>
              <a:rPr lang="it-IT" sz="2100" dirty="0"/>
              <a:t> to </a:t>
            </a:r>
            <a:r>
              <a:rPr lang="it-IT" sz="2100" dirty="0" err="1"/>
              <a:t>define</a:t>
            </a:r>
            <a:r>
              <a:rPr lang="it-IT" sz="2100" dirty="0"/>
              <a:t>  </a:t>
            </a:r>
            <a:r>
              <a:rPr lang="it-IT" sz="2100" dirty="0" err="1"/>
              <a:t>it</a:t>
            </a:r>
            <a:r>
              <a:rPr lang="it-IT" sz="2100" dirty="0"/>
              <a:t>.</a:t>
            </a:r>
          </a:p>
          <a:p>
            <a:pPr marL="0" indent="0">
              <a:buNone/>
            </a:pPr>
            <a:endParaRPr lang="it-IT" sz="2100" dirty="0"/>
          </a:p>
          <a:p>
            <a:pPr marL="0" indent="0">
              <a:buNone/>
            </a:pPr>
            <a:r>
              <a:rPr lang="it-IT" sz="2100" dirty="0"/>
              <a:t>NODES=???</a:t>
            </a:r>
          </a:p>
          <a:p>
            <a:pPr marL="0" indent="0">
              <a:buNone/>
            </a:pPr>
            <a:r>
              <a:rPr lang="it-IT" sz="2100" dirty="0"/>
              <a:t>LINKS=????</a:t>
            </a:r>
          </a:p>
          <a:p>
            <a:pPr lvl="1"/>
            <a:endParaRPr lang="it-IT" sz="2100" dirty="0"/>
          </a:p>
        </p:txBody>
      </p:sp>
    </p:spTree>
    <p:extLst>
      <p:ext uri="{BB962C8B-B14F-4D97-AF65-F5344CB8AC3E}">
        <p14:creationId xmlns:p14="http://schemas.microsoft.com/office/powerpoint/2010/main" val="3690120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8700" y="335488"/>
            <a:ext cx="7200900" cy="601658"/>
          </a:xfrm>
        </p:spPr>
        <p:txBody>
          <a:bodyPr>
            <a:normAutofit fontScale="90000"/>
          </a:bodyPr>
          <a:lstStyle/>
          <a:p>
            <a:r>
              <a:rPr lang="it-IT" dirty="0"/>
              <a:t>Definition of the network: e.g. networks of </a:t>
            </a:r>
            <a:r>
              <a:rPr lang="it-IT" dirty="0" err="1"/>
              <a:t>people</a:t>
            </a:r>
            <a:endParaRPr lang="it-IT" dirty="0"/>
          </a:p>
        </p:txBody>
      </p:sp>
      <p:sp>
        <p:nvSpPr>
          <p:cNvPr id="3" name="Segnaposto contenuto 2"/>
          <p:cNvSpPr>
            <a:spLocks noGrp="1"/>
          </p:cNvSpPr>
          <p:nvPr>
            <p:ph idx="1"/>
          </p:nvPr>
        </p:nvSpPr>
        <p:spPr>
          <a:xfrm>
            <a:off x="208547" y="1294082"/>
            <a:ext cx="8813470" cy="3859466"/>
          </a:xfrm>
        </p:spPr>
        <p:txBody>
          <a:bodyPr>
            <a:noAutofit/>
          </a:bodyPr>
          <a:lstStyle/>
          <a:p>
            <a:r>
              <a:rPr lang="it-IT" sz="2800" dirty="0" err="1"/>
              <a:t>Maybe</a:t>
            </a:r>
            <a:r>
              <a:rPr lang="it-IT" sz="2800" dirty="0"/>
              <a:t> </a:t>
            </a:r>
            <a:r>
              <a:rPr lang="it-IT" sz="2800" dirty="0" err="1"/>
              <a:t>participanst</a:t>
            </a:r>
            <a:r>
              <a:rPr lang="it-IT" sz="2800" dirty="0"/>
              <a:t> are </a:t>
            </a:r>
            <a:r>
              <a:rPr lang="it-IT" sz="2800" dirty="0" err="1"/>
              <a:t>not</a:t>
            </a:r>
            <a:r>
              <a:rPr lang="it-IT" sz="2800" dirty="0"/>
              <a:t> </a:t>
            </a:r>
            <a:r>
              <a:rPr lang="it-IT" sz="2800" dirty="0" err="1"/>
              <a:t>aware</a:t>
            </a:r>
            <a:r>
              <a:rPr lang="it-IT" sz="2800" dirty="0"/>
              <a:t> of </a:t>
            </a:r>
            <a:r>
              <a:rPr lang="it-IT" sz="2800" dirty="0" err="1"/>
              <a:t>ties</a:t>
            </a:r>
            <a:r>
              <a:rPr lang="it-IT" sz="2800" dirty="0"/>
              <a:t> </a:t>
            </a:r>
            <a:r>
              <a:rPr lang="it-IT" sz="2800" dirty="0" err="1"/>
              <a:t>between</a:t>
            </a:r>
            <a:r>
              <a:rPr lang="it-IT" sz="2800" dirty="0"/>
              <a:t> </a:t>
            </a:r>
            <a:r>
              <a:rPr lang="it-IT" sz="2800" dirty="0" err="1"/>
              <a:t>their</a:t>
            </a:r>
            <a:r>
              <a:rPr lang="it-IT" sz="2800" dirty="0"/>
              <a:t> social supporters</a:t>
            </a:r>
          </a:p>
          <a:p>
            <a:r>
              <a:rPr lang="it-IT" sz="2800" dirty="0"/>
              <a:t>Solution: </a:t>
            </a:r>
            <a:r>
              <a:rPr lang="it-IT" sz="2800" dirty="0" err="1"/>
              <a:t>objective</a:t>
            </a:r>
            <a:r>
              <a:rPr lang="it-IT" sz="2800" dirty="0"/>
              <a:t> </a:t>
            </a:r>
            <a:r>
              <a:rPr lang="it-IT" sz="2800" dirty="0" err="1"/>
              <a:t>measures</a:t>
            </a:r>
            <a:r>
              <a:rPr lang="it-IT" sz="2800" dirty="0"/>
              <a:t> (e.g., co-</a:t>
            </a:r>
            <a:r>
              <a:rPr lang="it-IT" sz="2800" dirty="0" err="1"/>
              <a:t>publications</a:t>
            </a:r>
            <a:r>
              <a:rPr lang="it-IT" sz="2800" dirty="0"/>
              <a:t> of supporters)</a:t>
            </a:r>
          </a:p>
          <a:p>
            <a:r>
              <a:rPr lang="it-IT" sz="2800" dirty="0"/>
              <a:t>Class </a:t>
            </a:r>
            <a:r>
              <a:rPr lang="it-IT" sz="2800" dirty="0" err="1"/>
              <a:t>mates</a:t>
            </a:r>
            <a:endParaRPr lang="it-IT" sz="2800" dirty="0"/>
          </a:p>
          <a:p>
            <a:r>
              <a:rPr lang="it-IT" sz="2800" dirty="0" err="1"/>
              <a:t>Colleagues</a:t>
            </a:r>
            <a:r>
              <a:rPr lang="it-IT" sz="2800" dirty="0"/>
              <a:t>: </a:t>
            </a:r>
            <a:r>
              <a:rPr lang="it-IT" sz="2800" dirty="0" err="1"/>
              <a:t>belonging</a:t>
            </a:r>
            <a:r>
              <a:rPr lang="it-IT" sz="2800" dirty="0"/>
              <a:t> to </a:t>
            </a:r>
            <a:r>
              <a:rPr lang="it-IT" sz="2800" dirty="0" err="1"/>
              <a:t>same</a:t>
            </a:r>
            <a:r>
              <a:rPr lang="it-IT" sz="2800" dirty="0"/>
              <a:t> </a:t>
            </a:r>
            <a:r>
              <a:rPr lang="it-IT" sz="2800" dirty="0" err="1"/>
              <a:t>organization</a:t>
            </a:r>
            <a:endParaRPr lang="it-IT" sz="2800" dirty="0"/>
          </a:p>
          <a:p>
            <a:r>
              <a:rPr lang="it-IT" sz="2800" dirty="0" err="1"/>
              <a:t>Political</a:t>
            </a:r>
            <a:r>
              <a:rPr lang="it-IT" sz="2800" dirty="0"/>
              <a:t> </a:t>
            </a:r>
            <a:r>
              <a:rPr lang="it-IT" sz="2800" dirty="0" err="1"/>
              <a:t>affiliation</a:t>
            </a:r>
            <a:r>
              <a:rPr lang="it-IT" sz="2800" dirty="0"/>
              <a:t>: </a:t>
            </a:r>
            <a:r>
              <a:rPr lang="it-IT" sz="2800" dirty="0" err="1"/>
              <a:t>enroled</a:t>
            </a:r>
            <a:r>
              <a:rPr lang="it-IT" sz="2800" dirty="0"/>
              <a:t> in a party???</a:t>
            </a:r>
          </a:p>
          <a:p>
            <a:r>
              <a:rPr lang="it-IT" sz="2800" dirty="0" err="1"/>
              <a:t>Collaborators</a:t>
            </a:r>
            <a:r>
              <a:rPr lang="it-IT" sz="2800" dirty="0"/>
              <a:t>: </a:t>
            </a:r>
            <a:r>
              <a:rPr lang="it-IT" sz="2800" dirty="0" err="1"/>
              <a:t>working</a:t>
            </a:r>
            <a:r>
              <a:rPr lang="it-IT" sz="2800" dirty="0"/>
              <a:t> to the </a:t>
            </a:r>
            <a:r>
              <a:rPr lang="it-IT" sz="2800" dirty="0" err="1"/>
              <a:t>same</a:t>
            </a:r>
            <a:r>
              <a:rPr lang="it-IT" sz="2800" dirty="0"/>
              <a:t> </a:t>
            </a:r>
            <a:r>
              <a:rPr lang="it-IT" sz="2800" dirty="0" err="1"/>
              <a:t>project</a:t>
            </a:r>
            <a:r>
              <a:rPr lang="it-IT" sz="2800" dirty="0"/>
              <a:t>? Co-</a:t>
            </a:r>
            <a:r>
              <a:rPr lang="it-IT" sz="2800" dirty="0" err="1"/>
              <a:t>authors</a:t>
            </a:r>
            <a:r>
              <a:rPr lang="it-IT" sz="2800" dirty="0"/>
              <a:t>?</a:t>
            </a:r>
          </a:p>
          <a:p>
            <a:r>
              <a:rPr lang="it-IT" sz="2800" dirty="0"/>
              <a:t>Friends: </a:t>
            </a:r>
            <a:r>
              <a:rPr lang="it-IT" sz="2800" dirty="0" err="1"/>
              <a:t>how</a:t>
            </a:r>
            <a:r>
              <a:rPr lang="it-IT" sz="2800" dirty="0"/>
              <a:t> do </a:t>
            </a:r>
            <a:r>
              <a:rPr lang="it-IT" sz="2800" dirty="0" err="1"/>
              <a:t>you</a:t>
            </a:r>
            <a:r>
              <a:rPr lang="it-IT" sz="2800" dirty="0"/>
              <a:t> </a:t>
            </a:r>
            <a:r>
              <a:rPr lang="it-IT" sz="2800" dirty="0" err="1"/>
              <a:t>define</a:t>
            </a:r>
            <a:r>
              <a:rPr lang="it-IT" sz="2800" dirty="0"/>
              <a:t> </a:t>
            </a:r>
            <a:r>
              <a:rPr lang="it-IT" sz="2800" dirty="0" err="1"/>
              <a:t>friendship</a:t>
            </a:r>
            <a:r>
              <a:rPr lang="it-IT" sz="2800" dirty="0"/>
              <a:t>? </a:t>
            </a:r>
          </a:p>
          <a:p>
            <a:pPr lvl="1"/>
            <a:r>
              <a:rPr lang="it-IT" dirty="0"/>
              <a:t>CRITERIA: </a:t>
            </a:r>
            <a:r>
              <a:rPr lang="it-IT" dirty="0" err="1"/>
              <a:t>number</a:t>
            </a:r>
            <a:r>
              <a:rPr lang="it-IT" dirty="0"/>
              <a:t> of </a:t>
            </a:r>
            <a:r>
              <a:rPr lang="it-IT" dirty="0" err="1"/>
              <a:t>interactions</a:t>
            </a:r>
            <a:r>
              <a:rPr lang="it-IT" dirty="0"/>
              <a:t>? </a:t>
            </a:r>
            <a:r>
              <a:rPr lang="it-IT" dirty="0" err="1"/>
              <a:t>Quality</a:t>
            </a:r>
            <a:r>
              <a:rPr lang="it-IT" dirty="0"/>
              <a:t> of the </a:t>
            </a:r>
            <a:r>
              <a:rPr lang="it-IT" dirty="0" err="1"/>
              <a:t>relationship</a:t>
            </a:r>
            <a:r>
              <a:rPr lang="it-IT" dirty="0"/>
              <a:t>? Self </a:t>
            </a:r>
            <a:r>
              <a:rPr lang="it-IT" dirty="0" err="1"/>
              <a:t>determination</a:t>
            </a:r>
            <a:r>
              <a:rPr lang="it-IT" dirty="0"/>
              <a:t>? Top 5? Top 3? </a:t>
            </a:r>
          </a:p>
          <a:p>
            <a:pPr lvl="1"/>
            <a:endParaRPr lang="it-IT" dirty="0"/>
          </a:p>
        </p:txBody>
      </p:sp>
    </p:spTree>
    <p:extLst>
      <p:ext uri="{BB962C8B-B14F-4D97-AF65-F5344CB8AC3E}">
        <p14:creationId xmlns:p14="http://schemas.microsoft.com/office/powerpoint/2010/main" val="1054626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8700" y="1371600"/>
            <a:ext cx="7200900" cy="649763"/>
          </a:xfrm>
        </p:spPr>
        <p:txBody>
          <a:bodyPr>
            <a:normAutofit fontScale="90000"/>
          </a:bodyPr>
          <a:lstStyle/>
          <a:p>
            <a:r>
              <a:rPr lang="it-IT" dirty="0" err="1"/>
              <a:t>Identification</a:t>
            </a:r>
            <a:r>
              <a:rPr lang="it-IT" dirty="0"/>
              <a:t> of Network </a:t>
            </a:r>
            <a:r>
              <a:rPr lang="it-IT" dirty="0" err="1"/>
              <a:t>Boundaries</a:t>
            </a:r>
            <a:endParaRPr lang="it-IT" dirty="0"/>
          </a:p>
        </p:txBody>
      </p:sp>
      <p:sp>
        <p:nvSpPr>
          <p:cNvPr id="3" name="Segnaposto contenuto 2"/>
          <p:cNvSpPr>
            <a:spLocks noGrp="1"/>
          </p:cNvSpPr>
          <p:nvPr>
            <p:ph idx="1"/>
          </p:nvPr>
        </p:nvSpPr>
        <p:spPr>
          <a:xfrm>
            <a:off x="1028700" y="2167678"/>
            <a:ext cx="7200900" cy="2686050"/>
          </a:xfrm>
        </p:spPr>
        <p:txBody>
          <a:bodyPr>
            <a:noAutofit/>
          </a:bodyPr>
          <a:lstStyle/>
          <a:p>
            <a:endParaRPr lang="it-IT" sz="2800" dirty="0"/>
          </a:p>
          <a:p>
            <a:pPr marL="0" indent="0">
              <a:buNone/>
            </a:pPr>
            <a:r>
              <a:rPr lang="it-IT" sz="2800" dirty="0" err="1"/>
              <a:t>Formal</a:t>
            </a:r>
            <a:r>
              <a:rPr lang="it-IT" sz="2800" dirty="0"/>
              <a:t> vs. </a:t>
            </a:r>
            <a:r>
              <a:rPr lang="it-IT" sz="2800" dirty="0" err="1"/>
              <a:t>informal</a:t>
            </a:r>
            <a:r>
              <a:rPr lang="it-IT" sz="2800" dirty="0"/>
              <a:t> </a:t>
            </a:r>
            <a:r>
              <a:rPr lang="it-IT" sz="2800" dirty="0" err="1"/>
              <a:t>group</a:t>
            </a:r>
            <a:endParaRPr lang="it-IT" sz="2800" dirty="0"/>
          </a:p>
          <a:p>
            <a:pPr marL="0" indent="0">
              <a:buNone/>
            </a:pPr>
            <a:r>
              <a:rPr lang="it-IT" sz="2800" dirty="0" err="1"/>
              <a:t>Risk</a:t>
            </a:r>
            <a:r>
              <a:rPr lang="it-IT" sz="2800" dirty="0"/>
              <a:t>: ARTIFICIAL </a:t>
            </a:r>
            <a:r>
              <a:rPr lang="it-IT" sz="2800" dirty="0" err="1"/>
              <a:t>boundaries</a:t>
            </a:r>
            <a:endParaRPr lang="it-IT" sz="2800" dirty="0"/>
          </a:p>
          <a:p>
            <a:endParaRPr lang="it-IT" sz="2800" dirty="0"/>
          </a:p>
          <a:p>
            <a:pPr marL="0" lvl="1" indent="0">
              <a:spcBef>
                <a:spcPts val="750"/>
              </a:spcBef>
              <a:buNone/>
            </a:pPr>
            <a:r>
              <a:rPr lang="it-IT" dirty="0"/>
              <a:t>From </a:t>
            </a:r>
            <a:r>
              <a:rPr lang="it-IT" dirty="0" err="1"/>
              <a:t>theoretical</a:t>
            </a:r>
            <a:r>
              <a:rPr lang="it-IT" dirty="0"/>
              <a:t> </a:t>
            </a:r>
            <a:r>
              <a:rPr lang="it-IT" dirty="0" err="1"/>
              <a:t>definition</a:t>
            </a:r>
            <a:r>
              <a:rPr lang="it-IT" dirty="0"/>
              <a:t> to </a:t>
            </a:r>
            <a:r>
              <a:rPr lang="it-IT" dirty="0" err="1"/>
              <a:t>empirical</a:t>
            </a:r>
            <a:r>
              <a:rPr lang="it-IT" dirty="0"/>
              <a:t> </a:t>
            </a:r>
            <a:r>
              <a:rPr lang="it-IT" dirty="0" err="1"/>
              <a:t>criteria</a:t>
            </a:r>
            <a:endParaRPr lang="it-IT" dirty="0"/>
          </a:p>
          <a:p>
            <a:pPr marL="0" lvl="1" indent="0">
              <a:spcBef>
                <a:spcPts val="750"/>
              </a:spcBef>
              <a:buNone/>
            </a:pPr>
            <a:r>
              <a:rPr lang="it-IT" dirty="0"/>
              <a:t>-&gt; </a:t>
            </a:r>
            <a:r>
              <a:rPr lang="it-IT" dirty="0" err="1"/>
              <a:t>transparent</a:t>
            </a:r>
            <a:r>
              <a:rPr lang="it-IT" dirty="0"/>
              <a:t> </a:t>
            </a:r>
            <a:r>
              <a:rPr lang="it-IT" dirty="0" err="1"/>
              <a:t>inclusion</a:t>
            </a:r>
            <a:r>
              <a:rPr lang="it-IT" dirty="0"/>
              <a:t>/</a:t>
            </a:r>
            <a:r>
              <a:rPr lang="it-IT" dirty="0" err="1"/>
              <a:t>exclusion</a:t>
            </a:r>
            <a:r>
              <a:rPr lang="it-IT" dirty="0"/>
              <a:t> </a:t>
            </a:r>
            <a:r>
              <a:rPr lang="it-IT" dirty="0" err="1"/>
              <a:t>criteria</a:t>
            </a:r>
            <a:r>
              <a:rPr lang="it-IT" dirty="0"/>
              <a:t> </a:t>
            </a:r>
            <a:r>
              <a:rPr lang="it-IT" dirty="0" err="1"/>
              <a:t>allow</a:t>
            </a:r>
            <a:r>
              <a:rPr lang="it-IT" dirty="0"/>
              <a:t>:</a:t>
            </a:r>
          </a:p>
          <a:p>
            <a:pPr marL="0" lvl="1" indent="0">
              <a:spcBef>
                <a:spcPts val="750"/>
              </a:spcBef>
              <a:buNone/>
            </a:pPr>
            <a:r>
              <a:rPr lang="it-IT" dirty="0"/>
              <a:t>- </a:t>
            </a:r>
            <a:r>
              <a:rPr lang="it-IT" dirty="0" err="1"/>
              <a:t>replicability</a:t>
            </a:r>
            <a:r>
              <a:rPr lang="it-IT" dirty="0"/>
              <a:t> of the </a:t>
            </a:r>
            <a:r>
              <a:rPr lang="it-IT" dirty="0" err="1"/>
              <a:t>results</a:t>
            </a:r>
            <a:endParaRPr lang="it-IT" dirty="0"/>
          </a:p>
          <a:p>
            <a:pPr marL="0" lvl="1" indent="0">
              <a:spcBef>
                <a:spcPts val="750"/>
              </a:spcBef>
              <a:buNone/>
            </a:pPr>
            <a:r>
              <a:rPr lang="it-IT" dirty="0"/>
              <a:t>- </a:t>
            </a:r>
            <a:r>
              <a:rPr lang="it-IT" dirty="0" err="1"/>
              <a:t>generealizability</a:t>
            </a:r>
            <a:r>
              <a:rPr lang="it-IT" dirty="0"/>
              <a:t> of the </a:t>
            </a:r>
            <a:r>
              <a:rPr lang="it-IT" dirty="0" err="1"/>
              <a:t>findings</a:t>
            </a:r>
            <a:endParaRPr lang="it-IT" dirty="0"/>
          </a:p>
          <a:p>
            <a:pPr marL="0" indent="0">
              <a:buNone/>
            </a:pPr>
            <a:endParaRPr lang="it-IT" sz="2800" dirty="0"/>
          </a:p>
        </p:txBody>
      </p:sp>
    </p:spTree>
    <p:extLst>
      <p:ext uri="{BB962C8B-B14F-4D97-AF65-F5344CB8AC3E}">
        <p14:creationId xmlns:p14="http://schemas.microsoft.com/office/powerpoint/2010/main" val="3480277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Selecting</a:t>
            </a:r>
            <a:r>
              <a:rPr lang="it-IT" dirty="0"/>
              <a:t> </a:t>
            </a:r>
            <a:r>
              <a:rPr lang="it-IT" dirty="0" err="1"/>
              <a:t>within</a:t>
            </a:r>
            <a:r>
              <a:rPr lang="it-IT" dirty="0"/>
              <a:t> the </a:t>
            </a:r>
            <a:r>
              <a:rPr lang="it-IT" dirty="0" err="1"/>
              <a:t>boundaries</a:t>
            </a:r>
            <a:endParaRPr lang="it-IT" dirty="0"/>
          </a:p>
        </p:txBody>
      </p:sp>
      <p:sp>
        <p:nvSpPr>
          <p:cNvPr id="3" name="Segnaposto contenuto 2"/>
          <p:cNvSpPr>
            <a:spLocks noGrp="1"/>
          </p:cNvSpPr>
          <p:nvPr>
            <p:ph idx="1"/>
          </p:nvPr>
        </p:nvSpPr>
        <p:spPr/>
        <p:txBody>
          <a:bodyPr>
            <a:normAutofit/>
          </a:bodyPr>
          <a:lstStyle/>
          <a:p>
            <a:pPr marL="0" indent="0">
              <a:buNone/>
            </a:pPr>
            <a:r>
              <a:rPr lang="it-IT" sz="2800" dirty="0" err="1"/>
              <a:t>Two</a:t>
            </a:r>
            <a:r>
              <a:rPr lang="it-IT" sz="2800" dirty="0"/>
              <a:t> </a:t>
            </a:r>
            <a:r>
              <a:rPr lang="it-IT" sz="2800" dirty="0" err="1"/>
              <a:t>main</a:t>
            </a:r>
            <a:r>
              <a:rPr lang="it-IT" sz="2800" dirty="0"/>
              <a:t> </a:t>
            </a:r>
            <a:r>
              <a:rPr lang="it-IT" sz="2800" dirty="0" err="1"/>
              <a:t>stategies</a:t>
            </a:r>
            <a:r>
              <a:rPr lang="it-IT" sz="2800" dirty="0"/>
              <a:t>:</a:t>
            </a:r>
          </a:p>
          <a:p>
            <a:r>
              <a:rPr lang="it-IT" sz="2800" dirty="0" err="1"/>
              <a:t>Positional</a:t>
            </a:r>
            <a:r>
              <a:rPr lang="it-IT" sz="2800" dirty="0"/>
              <a:t> </a:t>
            </a:r>
            <a:r>
              <a:rPr lang="it-IT" sz="2800" dirty="0" err="1"/>
              <a:t>approach</a:t>
            </a:r>
            <a:endParaRPr lang="it-IT" sz="2800" dirty="0"/>
          </a:p>
          <a:p>
            <a:r>
              <a:rPr lang="it-IT" sz="2800" dirty="0" err="1"/>
              <a:t>Reputational</a:t>
            </a:r>
            <a:r>
              <a:rPr lang="it-IT" sz="2800" dirty="0"/>
              <a:t> </a:t>
            </a:r>
            <a:r>
              <a:rPr lang="it-IT" sz="2800" dirty="0" err="1"/>
              <a:t>approach</a:t>
            </a:r>
            <a:endParaRPr lang="it-IT" sz="2800" dirty="0"/>
          </a:p>
          <a:p>
            <a:endParaRPr lang="it-IT" sz="2800" dirty="0"/>
          </a:p>
        </p:txBody>
      </p:sp>
    </p:spTree>
    <p:extLst>
      <p:ext uri="{BB962C8B-B14F-4D97-AF65-F5344CB8AC3E}">
        <p14:creationId xmlns:p14="http://schemas.microsoft.com/office/powerpoint/2010/main" val="759732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dirty="0" err="1"/>
              <a:t>Sampling</a:t>
            </a:r>
            <a:r>
              <a:rPr lang="it-IT" dirty="0"/>
              <a:t>: </a:t>
            </a:r>
            <a:r>
              <a:rPr lang="it-IT" dirty="0" err="1"/>
              <a:t>positional</a:t>
            </a:r>
            <a:r>
              <a:rPr lang="it-IT" dirty="0"/>
              <a:t> </a:t>
            </a:r>
            <a:r>
              <a:rPr lang="it-IT" dirty="0" err="1"/>
              <a:t>approach</a:t>
            </a:r>
            <a:endParaRPr lang="it-IT" dirty="0"/>
          </a:p>
        </p:txBody>
      </p:sp>
      <p:sp>
        <p:nvSpPr>
          <p:cNvPr id="3" name="Segnaposto contenuto 2"/>
          <p:cNvSpPr>
            <a:spLocks noGrp="1"/>
          </p:cNvSpPr>
          <p:nvPr>
            <p:ph idx="1"/>
          </p:nvPr>
        </p:nvSpPr>
        <p:spPr>
          <a:xfrm>
            <a:off x="457200" y="998621"/>
            <a:ext cx="8450317" cy="5670193"/>
          </a:xfrm>
        </p:spPr>
        <p:txBody>
          <a:bodyPr>
            <a:noAutofit/>
          </a:bodyPr>
          <a:lstStyle/>
          <a:p>
            <a:r>
              <a:rPr lang="en-US" sz="2800" dirty="0"/>
              <a:t>Premise: you have a list of the entire population</a:t>
            </a:r>
          </a:p>
          <a:p>
            <a:r>
              <a:rPr lang="en-US" sz="2800" dirty="0"/>
              <a:t>Make an ordered list  of possible participants (possible nodes), namely list the entire target  population </a:t>
            </a:r>
          </a:p>
          <a:p>
            <a:pPr lvl="1"/>
            <a:r>
              <a:rPr lang="en-US" sz="2400" dirty="0"/>
              <a:t>E.g.: I make the list of the athletes taking a knee for </a:t>
            </a:r>
            <a:r>
              <a:rPr lang="en-US" sz="2400" dirty="0" err="1"/>
              <a:t>Blacklives</a:t>
            </a:r>
            <a:r>
              <a:rPr lang="en-US" sz="2400" dirty="0"/>
              <a:t> matter</a:t>
            </a:r>
          </a:p>
          <a:p>
            <a:pPr lvl="1"/>
            <a:r>
              <a:rPr lang="en-US" sz="2400" dirty="0"/>
              <a:t>E.g.: I make the list of the political leaders</a:t>
            </a:r>
          </a:p>
          <a:p>
            <a:r>
              <a:rPr lang="en-US" sz="2800" dirty="0"/>
              <a:t>Rank the list according to a meaningful criterion</a:t>
            </a:r>
          </a:p>
          <a:p>
            <a:pPr lvl="1"/>
            <a:r>
              <a:rPr lang="en-US" sz="2400" dirty="0"/>
              <a:t>E.g.: Rank the list of athletes by </a:t>
            </a:r>
            <a:r>
              <a:rPr lang="en-US" sz="2400" dirty="0" err="1"/>
              <a:t>N°of</a:t>
            </a:r>
            <a:r>
              <a:rPr lang="en-US" sz="2400" dirty="0"/>
              <a:t> followers in tweeters</a:t>
            </a:r>
          </a:p>
          <a:p>
            <a:pPr lvl="1"/>
            <a:r>
              <a:rPr lang="en-US" sz="2400" dirty="0"/>
              <a:t>E.g.: Rank the leaders according to number of votes</a:t>
            </a:r>
          </a:p>
          <a:p>
            <a:r>
              <a:rPr lang="en-US" sz="2800" dirty="0"/>
              <a:t>Select cut off		</a:t>
            </a:r>
          </a:p>
          <a:p>
            <a:r>
              <a:rPr lang="en-US" sz="2400" dirty="0"/>
              <a:t>E.g.: top 10, top 100</a:t>
            </a:r>
          </a:p>
          <a:p>
            <a:pPr marL="0" indent="0">
              <a:buNone/>
            </a:pPr>
            <a:endParaRPr lang="en-US" sz="2800" dirty="0"/>
          </a:p>
          <a:p>
            <a:endParaRPr lang="en-US" sz="2800" dirty="0"/>
          </a:p>
        </p:txBody>
      </p:sp>
    </p:spTree>
    <p:extLst>
      <p:ext uri="{BB962C8B-B14F-4D97-AF65-F5344CB8AC3E}">
        <p14:creationId xmlns:p14="http://schemas.microsoft.com/office/powerpoint/2010/main" val="3714818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dirty="0" err="1"/>
              <a:t>Sampling</a:t>
            </a:r>
            <a:r>
              <a:rPr lang="it-IT" dirty="0"/>
              <a:t>: </a:t>
            </a:r>
            <a:r>
              <a:rPr lang="it-IT" dirty="0" err="1"/>
              <a:t>positional</a:t>
            </a:r>
            <a:r>
              <a:rPr lang="it-IT" dirty="0"/>
              <a:t> </a:t>
            </a:r>
            <a:r>
              <a:rPr lang="it-IT" dirty="0" err="1"/>
              <a:t>approach</a:t>
            </a:r>
            <a:endParaRPr lang="it-IT" dirty="0"/>
          </a:p>
        </p:txBody>
      </p:sp>
      <p:sp>
        <p:nvSpPr>
          <p:cNvPr id="3" name="Segnaposto contenuto 2"/>
          <p:cNvSpPr>
            <a:spLocks noGrp="1"/>
          </p:cNvSpPr>
          <p:nvPr>
            <p:ph idx="1"/>
          </p:nvPr>
        </p:nvSpPr>
        <p:spPr>
          <a:xfrm>
            <a:off x="457200" y="998621"/>
            <a:ext cx="8435303" cy="3308055"/>
          </a:xfrm>
        </p:spPr>
        <p:txBody>
          <a:bodyPr>
            <a:noAutofit/>
          </a:bodyPr>
          <a:lstStyle/>
          <a:p>
            <a:r>
              <a:rPr lang="en-US" sz="2800" dirty="0"/>
              <a:t>Problem: justify your cut off: a cut off implies that you have subgroups</a:t>
            </a:r>
          </a:p>
          <a:p>
            <a:pPr marL="0" indent="0">
              <a:buNone/>
            </a:pPr>
            <a:r>
              <a:rPr lang="en-US" sz="2400" dirty="0"/>
              <a:t>E.g. top 10 are one group, from the 11</a:t>
            </a:r>
            <a:r>
              <a:rPr lang="en-US" sz="2400" baseline="30000" dirty="0"/>
              <a:t>th</a:t>
            </a:r>
            <a:r>
              <a:rPr lang="en-US" sz="2400" dirty="0"/>
              <a:t>  they belong to a different group</a:t>
            </a:r>
          </a:p>
          <a:p>
            <a:r>
              <a:rPr lang="en-US" sz="2800" dirty="0"/>
              <a:t>The better you initially  define your network, the less problems you will encounter in arguing and identifying the inclusion/exclusion criteria</a:t>
            </a:r>
          </a:p>
          <a:p>
            <a:pPr marL="0" indent="0">
              <a:buNone/>
            </a:pPr>
            <a:endParaRPr lang="en-US" sz="2800" dirty="0"/>
          </a:p>
          <a:p>
            <a:endParaRPr lang="en-US" sz="2800" dirty="0"/>
          </a:p>
        </p:txBody>
      </p:sp>
    </p:spTree>
    <p:extLst>
      <p:ext uri="{BB962C8B-B14F-4D97-AF65-F5344CB8AC3E}">
        <p14:creationId xmlns:p14="http://schemas.microsoft.com/office/powerpoint/2010/main" val="3756320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2819" y="0"/>
            <a:ext cx="7200900" cy="1114425"/>
          </a:xfrm>
        </p:spPr>
        <p:txBody>
          <a:bodyPr>
            <a:normAutofit fontScale="90000"/>
          </a:bodyPr>
          <a:lstStyle/>
          <a:p>
            <a:r>
              <a:rPr lang="en-US" dirty="0"/>
              <a:t>Selecting: reputational approach</a:t>
            </a:r>
          </a:p>
        </p:txBody>
      </p:sp>
      <p:sp>
        <p:nvSpPr>
          <p:cNvPr id="3" name="Segnaposto contenuto 2"/>
          <p:cNvSpPr>
            <a:spLocks noGrp="1"/>
          </p:cNvSpPr>
          <p:nvPr>
            <p:ph idx="1"/>
          </p:nvPr>
        </p:nvSpPr>
        <p:spPr>
          <a:xfrm>
            <a:off x="293959" y="864111"/>
            <a:ext cx="8139760" cy="4075595"/>
          </a:xfrm>
        </p:spPr>
        <p:txBody>
          <a:bodyPr>
            <a:noAutofit/>
          </a:bodyPr>
          <a:lstStyle/>
          <a:p>
            <a:pPr marL="0" indent="0">
              <a:buNone/>
            </a:pPr>
            <a:r>
              <a:rPr lang="en-US" sz="2800" dirty="0"/>
              <a:t>Premise: you do </a:t>
            </a:r>
            <a:r>
              <a:rPr lang="en-US" sz="2800" b="1" dirty="0"/>
              <a:t>not</a:t>
            </a:r>
            <a:r>
              <a:rPr lang="en-US" sz="2800" dirty="0"/>
              <a:t> have a list of the entire population</a:t>
            </a:r>
          </a:p>
          <a:p>
            <a:r>
              <a:rPr lang="en-US" sz="2800" dirty="0"/>
              <a:t>The list is created starting by a group of judges (nominees), that are asked nominate the member of the target population (i.e., the nodes of the network)</a:t>
            </a:r>
          </a:p>
          <a:p>
            <a:pPr lvl="1"/>
            <a:r>
              <a:rPr lang="en-US" dirty="0"/>
              <a:t>knowledgeable informants </a:t>
            </a:r>
          </a:p>
          <a:p>
            <a:pPr lvl="1"/>
            <a:r>
              <a:rPr lang="en-US" dirty="0"/>
              <a:t>a sample of «users»</a:t>
            </a:r>
          </a:p>
          <a:p>
            <a:endParaRPr lang="en-US" sz="2800" dirty="0"/>
          </a:p>
        </p:txBody>
      </p:sp>
    </p:spTree>
    <p:extLst>
      <p:ext uri="{BB962C8B-B14F-4D97-AF65-F5344CB8AC3E}">
        <p14:creationId xmlns:p14="http://schemas.microsoft.com/office/powerpoint/2010/main" val="1815530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2819" y="1"/>
            <a:ext cx="7200900" cy="657726"/>
          </a:xfrm>
        </p:spPr>
        <p:txBody>
          <a:bodyPr>
            <a:normAutofit fontScale="90000"/>
          </a:bodyPr>
          <a:lstStyle/>
          <a:p>
            <a:r>
              <a:rPr lang="en-US" dirty="0"/>
              <a:t>Selecting: reputational approach</a:t>
            </a:r>
          </a:p>
        </p:txBody>
      </p:sp>
      <p:sp>
        <p:nvSpPr>
          <p:cNvPr id="3" name="Segnaposto contenuto 2"/>
          <p:cNvSpPr>
            <a:spLocks noGrp="1"/>
          </p:cNvSpPr>
          <p:nvPr>
            <p:ph idx="1"/>
          </p:nvPr>
        </p:nvSpPr>
        <p:spPr>
          <a:xfrm>
            <a:off x="293959" y="657727"/>
            <a:ext cx="8737746" cy="4075595"/>
          </a:xfrm>
        </p:spPr>
        <p:txBody>
          <a:bodyPr>
            <a:noAutofit/>
          </a:bodyPr>
          <a:lstStyle/>
          <a:p>
            <a:r>
              <a:rPr lang="en-US" sz="2800" dirty="0"/>
              <a:t>OPTION 1: The nominees  are independent from social relations under investigation (this eliminates a methodological circularity)</a:t>
            </a:r>
          </a:p>
          <a:p>
            <a:pPr marL="0" indent="0">
              <a:buNone/>
            </a:pPr>
            <a:r>
              <a:rPr lang="en-US" sz="2400" dirty="0"/>
              <a:t>e.g. A group of students nominates all the athletes that comes into their mind. Those athletes are the target network  </a:t>
            </a:r>
          </a:p>
          <a:p>
            <a:pPr marL="0" indent="0">
              <a:buNone/>
            </a:pPr>
            <a:r>
              <a:rPr lang="en-US" sz="2400" dirty="0"/>
              <a:t>e.g. A group of athletes nominates all the sport brands that sponsor them.</a:t>
            </a:r>
          </a:p>
          <a:p>
            <a:pPr marL="0" indent="0">
              <a:buNone/>
            </a:pPr>
            <a:r>
              <a:rPr lang="en-US" sz="2400" dirty="0"/>
              <a:t>e.g.  A group of real estates agents nominates the most promising spots in the city. The houses for sell in that spots could be in the network, and you can build a network based on co-visits to implement marketing strategies</a:t>
            </a:r>
            <a:endParaRPr lang="en-US" sz="2800" dirty="0"/>
          </a:p>
        </p:txBody>
      </p:sp>
    </p:spTree>
    <p:extLst>
      <p:ext uri="{BB962C8B-B14F-4D97-AF65-F5344CB8AC3E}">
        <p14:creationId xmlns:p14="http://schemas.microsoft.com/office/powerpoint/2010/main" val="2564035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2819" y="1"/>
            <a:ext cx="7200900" cy="657726"/>
          </a:xfrm>
        </p:spPr>
        <p:txBody>
          <a:bodyPr>
            <a:normAutofit fontScale="90000"/>
          </a:bodyPr>
          <a:lstStyle/>
          <a:p>
            <a:r>
              <a:rPr lang="en-US" dirty="0"/>
              <a:t>Selecting: reputational approach</a:t>
            </a:r>
          </a:p>
        </p:txBody>
      </p:sp>
      <p:sp>
        <p:nvSpPr>
          <p:cNvPr id="3" name="Segnaposto contenuto 2"/>
          <p:cNvSpPr>
            <a:spLocks noGrp="1"/>
          </p:cNvSpPr>
          <p:nvPr>
            <p:ph idx="1"/>
          </p:nvPr>
        </p:nvSpPr>
        <p:spPr>
          <a:xfrm>
            <a:off x="181664" y="1427748"/>
            <a:ext cx="8737746" cy="4075595"/>
          </a:xfrm>
        </p:spPr>
        <p:txBody>
          <a:bodyPr>
            <a:noAutofit/>
          </a:bodyPr>
          <a:lstStyle/>
          <a:p>
            <a:r>
              <a:rPr lang="en-US" sz="2800" dirty="0"/>
              <a:t>OPTION 2: Snow ball: Every Judge nominates 3 further judges </a:t>
            </a:r>
          </a:p>
          <a:p>
            <a:endParaRPr lang="en-US" sz="2800" dirty="0"/>
          </a:p>
          <a:p>
            <a:pPr marL="0" indent="0">
              <a:buNone/>
            </a:pPr>
            <a:r>
              <a:rPr lang="it-IT" sz="2800" dirty="0"/>
              <a:t>In </a:t>
            </a:r>
            <a:r>
              <a:rPr lang="it-IT" sz="2800" dirty="0" err="1"/>
              <a:t>this</a:t>
            </a:r>
            <a:r>
              <a:rPr lang="it-IT" sz="2800" dirty="0"/>
              <a:t> case the </a:t>
            </a:r>
            <a:r>
              <a:rPr lang="it-IT" sz="2800" dirty="0" err="1"/>
              <a:t>shape</a:t>
            </a:r>
            <a:r>
              <a:rPr lang="it-IT" sz="2800" dirty="0"/>
              <a:t> of the </a:t>
            </a:r>
            <a:r>
              <a:rPr lang="it-IT" sz="2800" dirty="0" err="1"/>
              <a:t>outcome</a:t>
            </a:r>
            <a:r>
              <a:rPr lang="it-IT" sz="2800" dirty="0"/>
              <a:t> network </a:t>
            </a:r>
            <a:r>
              <a:rPr lang="it-IT" sz="2800" dirty="0" err="1"/>
              <a:t>will</a:t>
            </a:r>
            <a:r>
              <a:rPr lang="it-IT" sz="2800" dirty="0"/>
              <a:t> be </a:t>
            </a:r>
            <a:r>
              <a:rPr lang="it-IT" sz="2800" dirty="0" err="1"/>
              <a:t>highly</a:t>
            </a:r>
            <a:r>
              <a:rPr lang="it-IT" sz="2800" dirty="0"/>
              <a:t> </a:t>
            </a:r>
            <a:r>
              <a:rPr lang="it-IT" sz="2800" dirty="0" err="1"/>
              <a:t>contaminated</a:t>
            </a:r>
            <a:r>
              <a:rPr lang="it-IT" sz="2800" dirty="0"/>
              <a:t> by the </a:t>
            </a:r>
            <a:r>
              <a:rPr lang="it-IT" sz="2800" dirty="0" err="1"/>
              <a:t>initial</a:t>
            </a:r>
            <a:r>
              <a:rPr lang="it-IT" sz="2800" dirty="0"/>
              <a:t> </a:t>
            </a:r>
            <a:r>
              <a:rPr lang="it-IT" sz="2800" dirty="0" err="1"/>
              <a:t>selection</a:t>
            </a:r>
            <a:r>
              <a:rPr lang="it-IT" sz="2800" dirty="0"/>
              <a:t>. </a:t>
            </a:r>
            <a:r>
              <a:rPr lang="it-IT" sz="2800" dirty="0" err="1"/>
              <a:t>But</a:t>
            </a:r>
            <a:r>
              <a:rPr lang="it-IT" sz="2800" dirty="0"/>
              <a:t> </a:t>
            </a:r>
            <a:r>
              <a:rPr lang="it-IT" sz="2800" dirty="0" err="1"/>
              <a:t>this</a:t>
            </a:r>
            <a:r>
              <a:rPr lang="it-IT" sz="2800" dirty="0"/>
              <a:t> can work in </a:t>
            </a:r>
            <a:r>
              <a:rPr lang="it-IT" sz="2800" dirty="0" err="1"/>
              <a:t>specific</a:t>
            </a:r>
            <a:r>
              <a:rPr lang="it-IT" sz="2800" dirty="0"/>
              <a:t> </a:t>
            </a:r>
            <a:r>
              <a:rPr lang="it-IT" sz="2800" dirty="0" err="1"/>
              <a:t>cases</a:t>
            </a:r>
            <a:r>
              <a:rPr lang="it-IT" sz="2800" dirty="0"/>
              <a:t> (for </a:t>
            </a:r>
            <a:r>
              <a:rPr lang="it-IT" sz="2800" dirty="0" err="1"/>
              <a:t>example</a:t>
            </a:r>
            <a:r>
              <a:rPr lang="it-IT" sz="2800" dirty="0"/>
              <a:t>, the </a:t>
            </a:r>
            <a:r>
              <a:rPr lang="it-IT" sz="2800" dirty="0" err="1"/>
              <a:t>initial</a:t>
            </a:r>
            <a:r>
              <a:rPr lang="it-IT" sz="2800" dirty="0"/>
              <a:t> </a:t>
            </a:r>
            <a:r>
              <a:rPr lang="it-IT" sz="2800" dirty="0" err="1"/>
              <a:t>selection</a:t>
            </a:r>
            <a:r>
              <a:rPr lang="it-IT" sz="2800" dirty="0"/>
              <a:t> </a:t>
            </a:r>
            <a:r>
              <a:rPr lang="it-IT" sz="2800" dirty="0" err="1"/>
              <a:t>involves</a:t>
            </a:r>
            <a:r>
              <a:rPr lang="it-IT" sz="2800" dirty="0"/>
              <a:t> a </a:t>
            </a:r>
            <a:r>
              <a:rPr lang="it-IT" sz="2800" dirty="0" err="1"/>
              <a:t>very</a:t>
            </a:r>
            <a:r>
              <a:rPr lang="it-IT" sz="2800" dirty="0"/>
              <a:t> </a:t>
            </a:r>
            <a:r>
              <a:rPr lang="it-IT" sz="2800" dirty="0" err="1"/>
              <a:t>influential</a:t>
            </a:r>
            <a:r>
              <a:rPr lang="it-IT" sz="2800" dirty="0"/>
              <a:t> / </a:t>
            </a:r>
            <a:r>
              <a:rPr lang="it-IT" sz="2800" dirty="0" err="1"/>
              <a:t>important</a:t>
            </a:r>
            <a:r>
              <a:rPr lang="it-IT" sz="2800" dirty="0"/>
              <a:t> </a:t>
            </a:r>
            <a:r>
              <a:rPr lang="it-IT" sz="2800" dirty="0" err="1"/>
              <a:t>person</a:t>
            </a:r>
            <a:r>
              <a:rPr lang="it-IT" sz="2800" dirty="0"/>
              <a:t> </a:t>
            </a:r>
            <a:r>
              <a:rPr lang="it-IT" sz="2800" dirty="0" err="1"/>
              <a:t>as</a:t>
            </a:r>
            <a:r>
              <a:rPr lang="it-IT" sz="2800" dirty="0"/>
              <a:t> the </a:t>
            </a:r>
            <a:r>
              <a:rPr lang="it-IT" sz="2800" dirty="0" err="1"/>
              <a:t>starting</a:t>
            </a:r>
            <a:r>
              <a:rPr lang="it-IT" sz="2800" dirty="0"/>
              <a:t> </a:t>
            </a:r>
            <a:r>
              <a:rPr lang="it-IT" sz="2800" dirty="0" err="1"/>
              <a:t>point</a:t>
            </a:r>
            <a:r>
              <a:rPr lang="it-IT" sz="2800" dirty="0"/>
              <a:t>)</a:t>
            </a:r>
          </a:p>
          <a:p>
            <a:endParaRPr lang="en-US" sz="2800" dirty="0"/>
          </a:p>
        </p:txBody>
      </p:sp>
    </p:spTree>
    <p:extLst>
      <p:ext uri="{BB962C8B-B14F-4D97-AF65-F5344CB8AC3E}">
        <p14:creationId xmlns:p14="http://schemas.microsoft.com/office/powerpoint/2010/main" val="1339796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F3B34-CBA2-6E43-B5EC-E0BDC8E3A0FD}"/>
              </a:ext>
            </a:extLst>
          </p:cNvPr>
          <p:cNvSpPr>
            <a:spLocks noGrp="1"/>
          </p:cNvSpPr>
          <p:nvPr>
            <p:ph type="title"/>
          </p:nvPr>
        </p:nvSpPr>
        <p:spPr>
          <a:xfrm>
            <a:off x="1145952" y="375096"/>
            <a:ext cx="7200900" cy="1114425"/>
          </a:xfrm>
        </p:spPr>
        <p:txBody>
          <a:bodyPr/>
          <a:lstStyle/>
          <a:p>
            <a:r>
              <a:rPr lang="it-IT" dirty="0" err="1"/>
              <a:t>Contextualize</a:t>
            </a:r>
            <a:r>
              <a:rPr lang="it-IT" dirty="0"/>
              <a:t> </a:t>
            </a:r>
            <a:r>
              <a:rPr lang="it-IT" dirty="0" err="1"/>
              <a:t>Problem</a:t>
            </a:r>
            <a:endParaRPr lang="it-IT" dirty="0"/>
          </a:p>
        </p:txBody>
      </p:sp>
      <p:sp>
        <p:nvSpPr>
          <p:cNvPr id="6" name="Segnaposto contenuto 2">
            <a:extLst>
              <a:ext uri="{FF2B5EF4-FFF2-40B4-BE49-F238E27FC236}">
                <a16:creationId xmlns:a16="http://schemas.microsoft.com/office/drawing/2014/main" id="{66307537-1D50-9043-AB5B-05B7E38281AE}"/>
              </a:ext>
            </a:extLst>
          </p:cNvPr>
          <p:cNvSpPr txBox="1">
            <a:spLocks/>
          </p:cNvSpPr>
          <p:nvPr/>
        </p:nvSpPr>
        <p:spPr>
          <a:xfrm>
            <a:off x="547001" y="1970028"/>
            <a:ext cx="8398802" cy="1295401"/>
          </a:xfrm>
          <a:prstGeom prst="rect">
            <a:avLst/>
          </a:prstGeom>
        </p:spPr>
        <p:txBody>
          <a:bodyPr vert="horz" lIns="68580" tIns="34290" rIns="68580" bIns="3429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it-IT" sz="2800" dirty="0" err="1"/>
              <a:t>Make</a:t>
            </a:r>
            <a:r>
              <a:rPr lang="it-IT" sz="2800" dirty="0"/>
              <a:t> a </a:t>
            </a:r>
            <a:r>
              <a:rPr lang="it-IT" sz="2800" dirty="0" err="1"/>
              <a:t>literature</a:t>
            </a:r>
            <a:r>
              <a:rPr lang="it-IT" sz="2800" dirty="0"/>
              <a:t> </a:t>
            </a:r>
            <a:r>
              <a:rPr lang="it-IT" sz="2800" dirty="0" err="1"/>
              <a:t>search</a:t>
            </a:r>
            <a:endParaRPr lang="it-IT" sz="2800" dirty="0"/>
          </a:p>
          <a:p>
            <a:r>
              <a:rPr lang="it-IT" sz="2800" dirty="0" err="1"/>
              <a:t>Identify</a:t>
            </a:r>
            <a:r>
              <a:rPr lang="it-IT" sz="2800" dirty="0"/>
              <a:t> </a:t>
            </a:r>
            <a:r>
              <a:rPr lang="it-IT" sz="2800" dirty="0" err="1"/>
              <a:t>relevant</a:t>
            </a:r>
            <a:r>
              <a:rPr lang="it-IT" sz="2800" dirty="0"/>
              <a:t> theories and </a:t>
            </a:r>
            <a:r>
              <a:rPr lang="it-IT" sz="2800" dirty="0" err="1"/>
              <a:t>evidence</a:t>
            </a:r>
            <a:endParaRPr lang="it-IT" sz="2800" dirty="0"/>
          </a:p>
          <a:p>
            <a:pPr lvl="1"/>
            <a:r>
              <a:rPr lang="it-IT" sz="2800" dirty="0"/>
              <a:t>-&gt;master the </a:t>
            </a:r>
            <a:r>
              <a:rPr lang="it-IT" sz="2800" dirty="0" err="1"/>
              <a:t>subject</a:t>
            </a:r>
            <a:r>
              <a:rPr lang="it-IT" sz="2800" dirty="0"/>
              <a:t>!!!</a:t>
            </a:r>
          </a:p>
          <a:p>
            <a:r>
              <a:rPr lang="it-IT" sz="2800" dirty="0" err="1"/>
              <a:t>address</a:t>
            </a:r>
            <a:r>
              <a:rPr lang="it-IT" sz="2800" dirty="0"/>
              <a:t> alternative </a:t>
            </a:r>
            <a:r>
              <a:rPr lang="it-IT" sz="2800" dirty="0" err="1"/>
              <a:t>perspectives</a:t>
            </a:r>
            <a:endParaRPr lang="it-IT" sz="2800" dirty="0"/>
          </a:p>
          <a:p>
            <a:r>
              <a:rPr lang="it-IT" sz="2800" dirty="0" err="1"/>
              <a:t>make</a:t>
            </a:r>
            <a:r>
              <a:rPr lang="it-IT" sz="2800" dirty="0"/>
              <a:t> </a:t>
            </a:r>
            <a:r>
              <a:rPr lang="it-IT" sz="2800" dirty="0" err="1"/>
              <a:t>connections</a:t>
            </a:r>
            <a:r>
              <a:rPr lang="it-IT" sz="2800" dirty="0"/>
              <a:t> </a:t>
            </a:r>
            <a:r>
              <a:rPr lang="it-IT" sz="2800" dirty="0" err="1"/>
              <a:t>between</a:t>
            </a:r>
            <a:r>
              <a:rPr lang="it-IT" sz="2800" dirty="0"/>
              <a:t> </a:t>
            </a:r>
            <a:r>
              <a:rPr lang="it-IT" sz="2800" dirty="0" err="1"/>
              <a:t>different</a:t>
            </a:r>
            <a:r>
              <a:rPr lang="it-IT" sz="2800" dirty="0"/>
              <a:t> </a:t>
            </a:r>
            <a:r>
              <a:rPr lang="it-IT" sz="2800" dirty="0" err="1"/>
              <a:t>sources</a:t>
            </a:r>
            <a:endParaRPr lang="it-IT" sz="2800" dirty="0"/>
          </a:p>
          <a:p>
            <a:r>
              <a:rPr lang="it-IT" sz="2800" dirty="0" err="1"/>
              <a:t>offer</a:t>
            </a:r>
            <a:r>
              <a:rPr lang="it-IT" sz="2800" dirty="0"/>
              <a:t> new </a:t>
            </a:r>
            <a:r>
              <a:rPr lang="it-IT" sz="2800" dirty="0" err="1"/>
              <a:t>insights</a:t>
            </a:r>
            <a:r>
              <a:rPr lang="it-IT" sz="2800" dirty="0"/>
              <a:t>.</a:t>
            </a:r>
          </a:p>
          <a:p>
            <a:endParaRPr lang="it-IT" sz="2800" dirty="0"/>
          </a:p>
          <a:p>
            <a:endParaRPr lang="it-IT" sz="2800" dirty="0"/>
          </a:p>
        </p:txBody>
      </p:sp>
      <p:sp>
        <p:nvSpPr>
          <p:cNvPr id="7" name="Rettangolo 6">
            <a:extLst>
              <a:ext uri="{FF2B5EF4-FFF2-40B4-BE49-F238E27FC236}">
                <a16:creationId xmlns:a16="http://schemas.microsoft.com/office/drawing/2014/main" id="{87567329-987B-EE48-8DD0-10429B4A1417}"/>
              </a:ext>
            </a:extLst>
          </p:cNvPr>
          <p:cNvSpPr/>
          <p:nvPr/>
        </p:nvSpPr>
        <p:spPr>
          <a:xfrm>
            <a:off x="741610" y="6216692"/>
            <a:ext cx="7042377" cy="523220"/>
          </a:xfrm>
          <a:prstGeom prst="rect">
            <a:avLst/>
          </a:prstGeom>
        </p:spPr>
        <p:txBody>
          <a:bodyPr wrap="none">
            <a:spAutoFit/>
          </a:bodyPr>
          <a:lstStyle/>
          <a:p>
            <a:r>
              <a:rPr lang="it-IT" sz="2800" dirty="0"/>
              <a:t>an </a:t>
            </a:r>
            <a:r>
              <a:rPr lang="it-IT" sz="2800" dirty="0" err="1"/>
              <a:t>outline</a:t>
            </a:r>
            <a:r>
              <a:rPr lang="it-IT" sz="2800" dirty="0"/>
              <a:t> of </a:t>
            </a:r>
            <a:r>
              <a:rPr lang="it-IT" sz="2800" dirty="0" err="1"/>
              <a:t>your</a:t>
            </a:r>
            <a:r>
              <a:rPr lang="it-IT" sz="2800" dirty="0"/>
              <a:t> </a:t>
            </a:r>
            <a:r>
              <a:rPr lang="it-IT" sz="2800" dirty="0" err="1"/>
              <a:t>main</a:t>
            </a:r>
            <a:r>
              <a:rPr lang="it-IT" sz="2800" dirty="0"/>
              <a:t> </a:t>
            </a:r>
            <a:r>
              <a:rPr lang="it-IT" sz="2800" dirty="0" err="1"/>
              <a:t>arguments</a:t>
            </a:r>
            <a:r>
              <a:rPr lang="it-IT" sz="2800" dirty="0"/>
              <a:t>/</a:t>
            </a:r>
            <a:r>
              <a:rPr lang="it-IT" sz="2800" dirty="0" err="1"/>
              <a:t>hypotheses</a:t>
            </a:r>
            <a:endParaRPr lang="it-IT" sz="2800" dirty="0"/>
          </a:p>
        </p:txBody>
      </p:sp>
      <p:sp>
        <p:nvSpPr>
          <p:cNvPr id="8" name="Rettangolo 7">
            <a:extLst>
              <a:ext uri="{FF2B5EF4-FFF2-40B4-BE49-F238E27FC236}">
                <a16:creationId xmlns:a16="http://schemas.microsoft.com/office/drawing/2014/main" id="{344EDB69-C9FD-F54C-B87E-ABDF95C0E1DD}"/>
              </a:ext>
            </a:extLst>
          </p:cNvPr>
          <p:cNvSpPr/>
          <p:nvPr/>
        </p:nvSpPr>
        <p:spPr>
          <a:xfrm>
            <a:off x="3559795" y="5260697"/>
            <a:ext cx="1819281" cy="769441"/>
          </a:xfrm>
          <a:prstGeom prst="rect">
            <a:avLst/>
          </a:prstGeom>
        </p:spPr>
        <p:txBody>
          <a:bodyPr wrap="none">
            <a:spAutoFit/>
          </a:bodyPr>
          <a:lstStyle/>
          <a:p>
            <a:r>
              <a:rPr lang="it-IT" sz="4400" dirty="0" err="1"/>
              <a:t>Specify</a:t>
            </a:r>
            <a:endParaRPr lang="it-IT" sz="4400" dirty="0"/>
          </a:p>
        </p:txBody>
      </p:sp>
    </p:spTree>
    <p:extLst>
      <p:ext uri="{BB962C8B-B14F-4D97-AF65-F5344CB8AC3E}">
        <p14:creationId xmlns:p14="http://schemas.microsoft.com/office/powerpoint/2010/main" val="2726558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4A02-BCE9-9846-A8CF-A85605E0AEBD}"/>
              </a:ext>
            </a:extLst>
          </p:cNvPr>
          <p:cNvSpPr>
            <a:spLocks noGrp="1"/>
          </p:cNvSpPr>
          <p:nvPr>
            <p:ph type="title"/>
          </p:nvPr>
        </p:nvSpPr>
        <p:spPr>
          <a:xfrm>
            <a:off x="1028700" y="1068572"/>
            <a:ext cx="7200900" cy="1114425"/>
          </a:xfrm>
        </p:spPr>
        <p:txBody>
          <a:bodyPr/>
          <a:lstStyle/>
          <a:p>
            <a:r>
              <a:rPr lang="en-US" dirty="0"/>
              <a:t>Statistical sampling problems</a:t>
            </a:r>
          </a:p>
        </p:txBody>
      </p:sp>
      <p:sp>
        <p:nvSpPr>
          <p:cNvPr id="3" name="Content Placeholder 2">
            <a:extLst>
              <a:ext uri="{FF2B5EF4-FFF2-40B4-BE49-F238E27FC236}">
                <a16:creationId xmlns:a16="http://schemas.microsoft.com/office/drawing/2014/main" id="{7C44EC66-83BE-914A-BA74-D2A038EE0585}"/>
              </a:ext>
            </a:extLst>
          </p:cNvPr>
          <p:cNvSpPr>
            <a:spLocks noGrp="1"/>
          </p:cNvSpPr>
          <p:nvPr>
            <p:ph idx="1"/>
          </p:nvPr>
        </p:nvSpPr>
        <p:spPr>
          <a:xfrm>
            <a:off x="757569" y="2593015"/>
            <a:ext cx="7743161" cy="4264985"/>
          </a:xfrm>
        </p:spPr>
        <p:txBody>
          <a:bodyPr>
            <a:normAutofit/>
          </a:bodyPr>
          <a:lstStyle/>
          <a:p>
            <a:r>
              <a:rPr lang="en-US" sz="2800" dirty="0"/>
              <a:t>Representative samples</a:t>
            </a:r>
          </a:p>
          <a:p>
            <a:r>
              <a:rPr lang="en-US" sz="2800" dirty="0"/>
              <a:t>Snowball procedure</a:t>
            </a:r>
          </a:p>
          <a:p>
            <a:r>
              <a:rPr lang="en-US" sz="2800" dirty="0"/>
              <a:t>Identification of roles: positions or structural locations</a:t>
            </a:r>
          </a:p>
        </p:txBody>
      </p:sp>
    </p:spTree>
    <p:extLst>
      <p:ext uri="{BB962C8B-B14F-4D97-AF65-F5344CB8AC3E}">
        <p14:creationId xmlns:p14="http://schemas.microsoft.com/office/powerpoint/2010/main" val="3703775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4A02-BCE9-9846-A8CF-A85605E0AEBD}"/>
              </a:ext>
            </a:extLst>
          </p:cNvPr>
          <p:cNvSpPr>
            <a:spLocks noGrp="1"/>
          </p:cNvSpPr>
          <p:nvPr>
            <p:ph type="title"/>
          </p:nvPr>
        </p:nvSpPr>
        <p:spPr>
          <a:xfrm>
            <a:off x="1052624" y="218341"/>
            <a:ext cx="7200900" cy="851141"/>
          </a:xfrm>
        </p:spPr>
        <p:txBody>
          <a:bodyPr/>
          <a:lstStyle/>
          <a:p>
            <a:r>
              <a:rPr lang="en-US" dirty="0"/>
              <a:t>Statistical sampling problems</a:t>
            </a:r>
          </a:p>
        </p:txBody>
      </p:sp>
      <p:sp>
        <p:nvSpPr>
          <p:cNvPr id="3" name="Content Placeholder 2">
            <a:extLst>
              <a:ext uri="{FF2B5EF4-FFF2-40B4-BE49-F238E27FC236}">
                <a16:creationId xmlns:a16="http://schemas.microsoft.com/office/drawing/2014/main" id="{7C44EC66-83BE-914A-BA74-D2A038EE0585}"/>
              </a:ext>
            </a:extLst>
          </p:cNvPr>
          <p:cNvSpPr>
            <a:spLocks noGrp="1"/>
          </p:cNvSpPr>
          <p:nvPr>
            <p:ph idx="1"/>
          </p:nvPr>
        </p:nvSpPr>
        <p:spPr>
          <a:xfrm>
            <a:off x="256674" y="1069482"/>
            <a:ext cx="8646694" cy="5788518"/>
          </a:xfrm>
        </p:spPr>
        <p:txBody>
          <a:bodyPr>
            <a:noAutofit/>
          </a:bodyPr>
          <a:lstStyle/>
          <a:p>
            <a:r>
              <a:rPr lang="en-US" sz="2800" dirty="0"/>
              <a:t>Representative sample: reproduces the relevant characteristics of the reference population (age, gender, level of education, socio-economic, political orientation ...) </a:t>
            </a:r>
          </a:p>
          <a:p>
            <a:r>
              <a:rPr lang="en-US" sz="2800" dirty="0"/>
              <a:t>BUT a representative sample of individual respondents does not correspond to a sample representation of their relationships !!!!</a:t>
            </a:r>
          </a:p>
          <a:p>
            <a:r>
              <a:rPr lang="en-US" sz="2800" dirty="0"/>
              <a:t> At most I can get basic and self-centered info: </a:t>
            </a:r>
          </a:p>
          <a:p>
            <a:pPr marL="0" indent="0">
              <a:buNone/>
            </a:pPr>
            <a:r>
              <a:rPr lang="en-US" sz="2400" dirty="0"/>
              <a:t>E.g.  We could get info on the density of the Italians' network of friends by asking a representative sample how many "friends" they have, but you cannot know for example anything about reciprocity or the level of cohesion of the group of friends </a:t>
            </a:r>
          </a:p>
          <a:p>
            <a:pPr marL="0" indent="0">
              <a:buNone/>
            </a:pPr>
            <a:endParaRPr lang="en-US" sz="2800" dirty="0"/>
          </a:p>
        </p:txBody>
      </p:sp>
    </p:spTree>
    <p:extLst>
      <p:ext uri="{BB962C8B-B14F-4D97-AF65-F5344CB8AC3E}">
        <p14:creationId xmlns:p14="http://schemas.microsoft.com/office/powerpoint/2010/main" val="4050180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4A02-BCE9-9846-A8CF-A85605E0AEBD}"/>
              </a:ext>
            </a:extLst>
          </p:cNvPr>
          <p:cNvSpPr>
            <a:spLocks noGrp="1"/>
          </p:cNvSpPr>
          <p:nvPr>
            <p:ph type="title"/>
          </p:nvPr>
        </p:nvSpPr>
        <p:spPr>
          <a:xfrm>
            <a:off x="781494" y="0"/>
            <a:ext cx="7200900" cy="851141"/>
          </a:xfrm>
        </p:spPr>
        <p:txBody>
          <a:bodyPr/>
          <a:lstStyle/>
          <a:p>
            <a:r>
              <a:rPr lang="en-US" dirty="0"/>
              <a:t>Statistical sampling problems</a:t>
            </a:r>
          </a:p>
        </p:txBody>
      </p:sp>
      <p:sp>
        <p:nvSpPr>
          <p:cNvPr id="3" name="Content Placeholder 2">
            <a:extLst>
              <a:ext uri="{FF2B5EF4-FFF2-40B4-BE49-F238E27FC236}">
                <a16:creationId xmlns:a16="http://schemas.microsoft.com/office/drawing/2014/main" id="{7C44EC66-83BE-914A-BA74-D2A038EE0585}"/>
              </a:ext>
            </a:extLst>
          </p:cNvPr>
          <p:cNvSpPr>
            <a:spLocks noGrp="1"/>
          </p:cNvSpPr>
          <p:nvPr>
            <p:ph idx="1"/>
          </p:nvPr>
        </p:nvSpPr>
        <p:spPr>
          <a:xfrm>
            <a:off x="208548" y="851141"/>
            <a:ext cx="8614610" cy="4384834"/>
          </a:xfrm>
        </p:spPr>
        <p:txBody>
          <a:bodyPr>
            <a:noAutofit/>
          </a:bodyPr>
          <a:lstStyle/>
          <a:p>
            <a:r>
              <a:rPr lang="en-US" sz="2800" dirty="0"/>
              <a:t>Possible solution: snowballing starting from the initial sample. This allows the indirect contacts of the initial sample to be studied. Problem: when to stop? When the number of new members tends not to increase much. </a:t>
            </a:r>
          </a:p>
          <a:p>
            <a:r>
              <a:rPr lang="en-US" sz="2800" dirty="0"/>
              <a:t>Limit: the structure of the network is defined very much by the snowballing procedure </a:t>
            </a:r>
          </a:p>
          <a:p>
            <a:r>
              <a:rPr lang="en-US" sz="2800" dirty="0"/>
              <a:t>The snowball procedure could be improved by trying to have preliminary information on how the network structure is and the roles / positions assumed by the members. </a:t>
            </a:r>
            <a:endParaRPr lang="en-US" sz="2400" dirty="0"/>
          </a:p>
          <a:p>
            <a:pPr marL="0" indent="0">
              <a:buNone/>
            </a:pPr>
            <a:r>
              <a:rPr lang="en-US" sz="2400" dirty="0"/>
              <a:t>E.g. To compare the interactional and national networks of potential customers, the contacts of foreign vs. national salesmen could be studied</a:t>
            </a:r>
            <a:r>
              <a:rPr lang="en-US" sz="2800" dirty="0"/>
              <a:t>.</a:t>
            </a:r>
          </a:p>
        </p:txBody>
      </p:sp>
    </p:spTree>
    <p:extLst>
      <p:ext uri="{BB962C8B-B14F-4D97-AF65-F5344CB8AC3E}">
        <p14:creationId xmlns:p14="http://schemas.microsoft.com/office/powerpoint/2010/main" val="924212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EE50-56B5-BE4B-85E5-1395D9FBFDFE}"/>
              </a:ext>
            </a:extLst>
          </p:cNvPr>
          <p:cNvSpPr>
            <a:spLocks noGrp="1"/>
          </p:cNvSpPr>
          <p:nvPr>
            <p:ph type="title"/>
          </p:nvPr>
        </p:nvSpPr>
        <p:spPr/>
        <p:txBody>
          <a:bodyPr>
            <a:normAutofit fontScale="90000"/>
          </a:bodyPr>
          <a:lstStyle/>
          <a:p>
            <a:r>
              <a:rPr lang="it-IT" dirty="0" err="1"/>
              <a:t>Identification</a:t>
            </a:r>
            <a:r>
              <a:rPr lang="it-IT" dirty="0"/>
              <a:t> of positions or </a:t>
            </a:r>
            <a:r>
              <a:rPr lang="it-IT" dirty="0" err="1"/>
              <a:t>structural</a:t>
            </a:r>
            <a:r>
              <a:rPr lang="it-IT" dirty="0"/>
              <a:t> </a:t>
            </a:r>
            <a:r>
              <a:rPr lang="it-IT" dirty="0" err="1"/>
              <a:t>locations</a:t>
            </a:r>
            <a:endParaRPr lang="it-IT" dirty="0"/>
          </a:p>
        </p:txBody>
      </p:sp>
      <p:sp>
        <p:nvSpPr>
          <p:cNvPr id="3" name="Content Placeholder 2">
            <a:extLst>
              <a:ext uri="{FF2B5EF4-FFF2-40B4-BE49-F238E27FC236}">
                <a16:creationId xmlns:a16="http://schemas.microsoft.com/office/drawing/2014/main" id="{F230726E-D0F3-1348-B280-B668DD4069E4}"/>
              </a:ext>
            </a:extLst>
          </p:cNvPr>
          <p:cNvSpPr>
            <a:spLocks noGrp="1"/>
          </p:cNvSpPr>
          <p:nvPr>
            <p:ph idx="1"/>
          </p:nvPr>
        </p:nvSpPr>
        <p:spPr/>
        <p:txBody>
          <a:bodyPr>
            <a:normAutofit/>
          </a:bodyPr>
          <a:lstStyle/>
          <a:p>
            <a:r>
              <a:rPr lang="it-IT" dirty="0" err="1"/>
              <a:t>Assumption</a:t>
            </a:r>
            <a:r>
              <a:rPr lang="it-IT" dirty="0"/>
              <a:t>: agents in a </a:t>
            </a:r>
            <a:r>
              <a:rPr lang="it-IT" dirty="0" err="1"/>
              <a:t>similar</a:t>
            </a:r>
            <a:r>
              <a:rPr lang="it-IT" dirty="0"/>
              <a:t> </a:t>
            </a:r>
            <a:r>
              <a:rPr lang="it-IT" dirty="0" err="1"/>
              <a:t>structural</a:t>
            </a:r>
            <a:r>
              <a:rPr lang="it-IT" dirty="0"/>
              <a:t> location </a:t>
            </a:r>
            <a:r>
              <a:rPr lang="it-IT" dirty="0" err="1"/>
              <a:t>within</a:t>
            </a:r>
            <a:r>
              <a:rPr lang="it-IT" dirty="0"/>
              <a:t> the NTW share social </a:t>
            </a:r>
            <a:r>
              <a:rPr lang="it-IT" dirty="0" err="1"/>
              <a:t>attributes</a:t>
            </a:r>
            <a:endParaRPr lang="it-IT" dirty="0"/>
          </a:p>
          <a:p>
            <a:r>
              <a:rPr lang="it-IT" dirty="0" err="1"/>
              <a:t>Eg</a:t>
            </a:r>
            <a:r>
              <a:rPr lang="it-IT" dirty="0"/>
              <a:t>: I </a:t>
            </a:r>
            <a:r>
              <a:rPr lang="it-IT" dirty="0" err="1"/>
              <a:t>expect</a:t>
            </a:r>
            <a:r>
              <a:rPr lang="it-IT" dirty="0"/>
              <a:t> the </a:t>
            </a:r>
            <a:r>
              <a:rPr lang="it-IT" dirty="0" err="1"/>
              <a:t>hubs</a:t>
            </a:r>
            <a:r>
              <a:rPr lang="it-IT" dirty="0"/>
              <a:t>/brokers in the network (e.g., </a:t>
            </a:r>
            <a:r>
              <a:rPr lang="it-IT" dirty="0" err="1"/>
              <a:t>athletes</a:t>
            </a:r>
            <a:r>
              <a:rPr lang="it-IT" dirty="0"/>
              <a:t> </a:t>
            </a:r>
            <a:r>
              <a:rPr lang="it-IT" dirty="0" err="1"/>
              <a:t>taking</a:t>
            </a:r>
            <a:r>
              <a:rPr lang="it-IT" dirty="0"/>
              <a:t> a </a:t>
            </a:r>
            <a:r>
              <a:rPr lang="it-IT" dirty="0" err="1"/>
              <a:t>klnee</a:t>
            </a:r>
            <a:r>
              <a:rPr lang="it-IT" dirty="0"/>
              <a:t>) to be </a:t>
            </a:r>
            <a:r>
              <a:rPr lang="it-IT" dirty="0" err="1"/>
              <a:t>black</a:t>
            </a:r>
            <a:r>
              <a:rPr lang="it-IT" dirty="0"/>
              <a:t> male.</a:t>
            </a:r>
          </a:p>
          <a:p>
            <a:r>
              <a:rPr lang="it-IT" dirty="0"/>
              <a:t>E.g. </a:t>
            </a:r>
            <a:r>
              <a:rPr lang="it-IT" dirty="0" err="1"/>
              <a:t>identify</a:t>
            </a:r>
            <a:r>
              <a:rPr lang="it-IT" dirty="0"/>
              <a:t> the </a:t>
            </a:r>
            <a:r>
              <a:rPr lang="it-IT" dirty="0" err="1"/>
              <a:t>hubs</a:t>
            </a:r>
            <a:r>
              <a:rPr lang="it-IT" dirty="0"/>
              <a:t>/brokers in the networks and </a:t>
            </a:r>
            <a:r>
              <a:rPr lang="it-IT" dirty="0" err="1"/>
              <a:t>then</a:t>
            </a:r>
            <a:r>
              <a:rPr lang="it-IT" dirty="0"/>
              <a:t> I code </a:t>
            </a:r>
            <a:r>
              <a:rPr lang="it-IT" dirty="0" err="1"/>
              <a:t>their</a:t>
            </a:r>
            <a:r>
              <a:rPr lang="it-IT" dirty="0"/>
              <a:t> socio-</a:t>
            </a:r>
            <a:r>
              <a:rPr lang="it-IT" dirty="0" err="1"/>
              <a:t>demographic</a:t>
            </a:r>
            <a:r>
              <a:rPr lang="it-IT" dirty="0"/>
              <a:t> </a:t>
            </a:r>
            <a:r>
              <a:rPr lang="it-IT" dirty="0" err="1"/>
              <a:t>characteristics</a:t>
            </a:r>
            <a:r>
              <a:rPr lang="it-IT" dirty="0"/>
              <a:t>. </a:t>
            </a:r>
          </a:p>
        </p:txBody>
      </p:sp>
    </p:spTree>
    <p:extLst>
      <p:ext uri="{BB962C8B-B14F-4D97-AF65-F5344CB8AC3E}">
        <p14:creationId xmlns:p14="http://schemas.microsoft.com/office/powerpoint/2010/main" val="1034624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1872E1-BE1A-734A-BDB8-43B497110471}"/>
              </a:ext>
            </a:extLst>
          </p:cNvPr>
          <p:cNvPicPr>
            <a:picLocks noChangeAspect="1"/>
          </p:cNvPicPr>
          <p:nvPr/>
        </p:nvPicPr>
        <p:blipFill rotWithShape="1">
          <a:blip r:embed="rId2"/>
          <a:srcRect l="-1" r="30835"/>
          <a:stretch/>
        </p:blipFill>
        <p:spPr>
          <a:xfrm>
            <a:off x="-95250" y="685800"/>
            <a:ext cx="9239250" cy="6939197"/>
          </a:xfrm>
          <a:prstGeom prst="rect">
            <a:avLst/>
          </a:prstGeom>
        </p:spPr>
      </p:pic>
      <p:sp>
        <p:nvSpPr>
          <p:cNvPr id="9" name="Titolo 1">
            <a:extLst>
              <a:ext uri="{FF2B5EF4-FFF2-40B4-BE49-F238E27FC236}">
                <a16:creationId xmlns:a16="http://schemas.microsoft.com/office/drawing/2014/main" id="{02B80803-3AD9-BE4F-B1C6-E9D167853E45}"/>
              </a:ext>
            </a:extLst>
          </p:cNvPr>
          <p:cNvSpPr txBox="1">
            <a:spLocks/>
          </p:cNvSpPr>
          <p:nvPr/>
        </p:nvSpPr>
        <p:spPr>
          <a:xfrm>
            <a:off x="180975" y="1234958"/>
            <a:ext cx="8734425" cy="746242"/>
          </a:xfrm>
          <a:prstGeom prst="rect">
            <a:avLst/>
          </a:prstGeom>
          <a:solidFill>
            <a:srgbClr val="002060"/>
          </a:solidFill>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solidFill>
                  <a:schemeClr val="bg1"/>
                </a:solidFill>
              </a:rPr>
              <a:t>  Questions ?</a:t>
            </a:r>
          </a:p>
        </p:txBody>
      </p:sp>
      <p:sp>
        <p:nvSpPr>
          <p:cNvPr id="4" name="Slide Number Placeholder 3">
            <a:extLst>
              <a:ext uri="{FF2B5EF4-FFF2-40B4-BE49-F238E27FC236}">
                <a16:creationId xmlns:a16="http://schemas.microsoft.com/office/drawing/2014/main" id="{18DC0B4C-EBBA-8A44-8989-A48FDCB8DCB0}"/>
              </a:ext>
            </a:extLst>
          </p:cNvPr>
          <p:cNvSpPr>
            <a:spLocks noGrp="1"/>
          </p:cNvSpPr>
          <p:nvPr>
            <p:ph type="sldNum" sz="quarter" idx="12"/>
          </p:nvPr>
        </p:nvSpPr>
        <p:spPr/>
        <p:txBody>
          <a:bodyPr/>
          <a:lstStyle/>
          <a:p>
            <a:fld id="{CBC2AC96-EF0A-A54A-933E-1317D8E2E233}" type="slidenum">
              <a:rPr lang="en-US" smtClean="0"/>
              <a:t>54</a:t>
            </a:fld>
            <a:endParaRPr lang="en-US" dirty="0"/>
          </a:p>
        </p:txBody>
      </p:sp>
    </p:spTree>
    <p:extLst>
      <p:ext uri="{BB962C8B-B14F-4D97-AF65-F5344CB8AC3E}">
        <p14:creationId xmlns:p14="http://schemas.microsoft.com/office/powerpoint/2010/main" val="1457284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EE36B9-1DF3-B54B-B8D5-F85485E5B1C0}"/>
              </a:ext>
            </a:extLst>
          </p:cNvPr>
          <p:cNvSpPr>
            <a:spLocks noGrp="1"/>
          </p:cNvSpPr>
          <p:nvPr>
            <p:ph type="title"/>
          </p:nvPr>
        </p:nvSpPr>
        <p:spPr/>
        <p:txBody>
          <a:bodyPr>
            <a:normAutofit fontScale="90000"/>
          </a:bodyPr>
          <a:lstStyle/>
          <a:p>
            <a:r>
              <a:rPr lang="it-IT" dirty="0" err="1"/>
              <a:t>Thank</a:t>
            </a:r>
            <a:r>
              <a:rPr lang="it-IT" dirty="0"/>
              <a:t> </a:t>
            </a:r>
            <a:r>
              <a:rPr lang="it-IT" dirty="0" err="1"/>
              <a:t>you</a:t>
            </a:r>
            <a:r>
              <a:rPr lang="it-IT" dirty="0"/>
              <a:t> Cardiff:</a:t>
            </a:r>
            <a:br>
              <a:rPr lang="it-IT" dirty="0"/>
            </a:br>
            <a:r>
              <a:rPr lang="it-IT" dirty="0" err="1"/>
              <a:t>https</a:t>
            </a:r>
            <a:r>
              <a:rPr lang="it-IT" dirty="0"/>
              <a:t>://</a:t>
            </a:r>
            <a:r>
              <a:rPr lang="it-IT" dirty="0" err="1"/>
              <a:t>xerte.cardiff.ac.uk</a:t>
            </a:r>
            <a:r>
              <a:rPr lang="it-IT" dirty="0"/>
              <a:t>/play_4095</a:t>
            </a:r>
          </a:p>
        </p:txBody>
      </p:sp>
      <p:sp>
        <p:nvSpPr>
          <p:cNvPr id="3" name="Segnaposto contenuto 2">
            <a:extLst>
              <a:ext uri="{FF2B5EF4-FFF2-40B4-BE49-F238E27FC236}">
                <a16:creationId xmlns:a16="http://schemas.microsoft.com/office/drawing/2014/main" id="{7F821B5D-1A28-744A-BDCD-CAB9412402B0}"/>
              </a:ext>
            </a:extLst>
          </p:cNvPr>
          <p:cNvSpPr>
            <a:spLocks noGrp="1"/>
          </p:cNvSpPr>
          <p:nvPr>
            <p:ph idx="1"/>
          </p:nvPr>
        </p:nvSpPr>
        <p:spPr/>
        <p:txBody>
          <a:bodyPr/>
          <a:lstStyle/>
          <a:p>
            <a:r>
              <a:rPr lang="it-IT" dirty="0"/>
              <a:t>Write </a:t>
            </a:r>
            <a:r>
              <a:rPr lang="it-IT" dirty="0" err="1"/>
              <a:t>your</a:t>
            </a:r>
            <a:r>
              <a:rPr lang="it-IT" dirty="0"/>
              <a:t> </a:t>
            </a:r>
            <a:r>
              <a:rPr lang="it-IT" dirty="0" err="1"/>
              <a:t>essay</a:t>
            </a:r>
            <a:r>
              <a:rPr lang="it-IT" dirty="0"/>
              <a:t>:</a:t>
            </a:r>
          </a:p>
          <a:p>
            <a:r>
              <a:rPr lang="it-IT" dirty="0">
                <a:hlinkClick r:id="rId2"/>
              </a:rPr>
              <a:t>https://xerte.cardiff.ac.uk/play_4094</a:t>
            </a:r>
            <a:endParaRPr lang="it-IT" dirty="0"/>
          </a:p>
          <a:p>
            <a:endParaRPr lang="it-IT" dirty="0"/>
          </a:p>
          <a:p>
            <a:r>
              <a:rPr lang="it-IT" dirty="0" err="1"/>
              <a:t>https</a:t>
            </a:r>
            <a:r>
              <a:rPr lang="it-IT" dirty="0"/>
              <a:t>://</a:t>
            </a:r>
            <a:r>
              <a:rPr lang="it-IT" dirty="0" err="1"/>
              <a:t>xerte.cardiff.ac.uk</a:t>
            </a:r>
            <a:r>
              <a:rPr lang="it-IT" dirty="0"/>
              <a:t>/play_4216</a:t>
            </a:r>
          </a:p>
        </p:txBody>
      </p:sp>
    </p:spTree>
    <p:extLst>
      <p:ext uri="{BB962C8B-B14F-4D97-AF65-F5344CB8AC3E}">
        <p14:creationId xmlns:p14="http://schemas.microsoft.com/office/powerpoint/2010/main" val="545784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53995" y="842313"/>
            <a:ext cx="7772400" cy="1470025"/>
          </a:xfrm>
        </p:spPr>
        <p:txBody>
          <a:bodyPr/>
          <a:lstStyle/>
          <a:p>
            <a:r>
              <a:rPr lang="it-IT" dirty="0" err="1"/>
              <a:t>Theoretical</a:t>
            </a:r>
            <a:r>
              <a:rPr lang="it-IT" dirty="0"/>
              <a:t> </a:t>
            </a:r>
            <a:r>
              <a:rPr lang="it-IT" dirty="0" err="1"/>
              <a:t>grounding</a:t>
            </a:r>
            <a:endParaRPr lang="it-IT" dirty="0"/>
          </a:p>
        </p:txBody>
      </p:sp>
      <p:pic>
        <p:nvPicPr>
          <p:cNvPr id="4" name="Picture 3">
            <a:extLst>
              <a:ext uri="{FF2B5EF4-FFF2-40B4-BE49-F238E27FC236}">
                <a16:creationId xmlns:a16="http://schemas.microsoft.com/office/drawing/2014/main" id="{818EA53C-C7CF-8A44-982E-93A2784D08B6}"/>
              </a:ext>
            </a:extLst>
          </p:cNvPr>
          <p:cNvPicPr>
            <a:picLocks noChangeAspect="1"/>
          </p:cNvPicPr>
          <p:nvPr/>
        </p:nvPicPr>
        <p:blipFill>
          <a:blip r:embed="rId2"/>
          <a:stretch>
            <a:fillRect/>
          </a:stretch>
        </p:blipFill>
        <p:spPr>
          <a:xfrm>
            <a:off x="2075290" y="2613196"/>
            <a:ext cx="5128591" cy="3077155"/>
          </a:xfrm>
          <a:prstGeom prst="rect">
            <a:avLst/>
          </a:prstGeom>
        </p:spPr>
      </p:pic>
    </p:spTree>
    <p:extLst>
      <p:ext uri="{BB962C8B-B14F-4D97-AF65-F5344CB8AC3E}">
        <p14:creationId xmlns:p14="http://schemas.microsoft.com/office/powerpoint/2010/main" val="107062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err="1"/>
              <a:t>Why</a:t>
            </a:r>
            <a:r>
              <a:rPr lang="it-IT" dirty="0"/>
              <a:t> </a:t>
            </a:r>
            <a:r>
              <a:rPr lang="it-IT" dirty="0" err="1"/>
              <a:t>this</a:t>
            </a:r>
            <a:r>
              <a:rPr lang="it-IT" dirty="0"/>
              <a:t> </a:t>
            </a:r>
            <a:r>
              <a:rPr lang="it-IT" dirty="0" err="1"/>
              <a:t>question</a:t>
            </a:r>
            <a:r>
              <a:rPr lang="it-IT" dirty="0"/>
              <a:t>?</a:t>
            </a:r>
          </a:p>
          <a:p>
            <a:r>
              <a:rPr lang="it-IT" dirty="0" err="1"/>
              <a:t>Why</a:t>
            </a:r>
            <a:r>
              <a:rPr lang="it-IT" dirty="0"/>
              <a:t> </a:t>
            </a:r>
            <a:r>
              <a:rPr lang="it-IT" dirty="0" err="1"/>
              <a:t>this</a:t>
            </a:r>
            <a:r>
              <a:rPr lang="it-IT" dirty="0"/>
              <a:t> network?</a:t>
            </a:r>
          </a:p>
          <a:p>
            <a:r>
              <a:rPr lang="it-IT" dirty="0" err="1"/>
              <a:t>Which</a:t>
            </a:r>
            <a:r>
              <a:rPr lang="it-IT" dirty="0"/>
              <a:t> </a:t>
            </a:r>
            <a:r>
              <a:rPr lang="it-IT" dirty="0" err="1"/>
              <a:t>previous</a:t>
            </a:r>
            <a:r>
              <a:rPr lang="it-IT" dirty="0"/>
              <a:t> </a:t>
            </a:r>
            <a:r>
              <a:rPr lang="it-IT" dirty="0" err="1"/>
              <a:t>evidence</a:t>
            </a:r>
            <a:r>
              <a:rPr lang="it-IT" dirty="0"/>
              <a:t>?</a:t>
            </a:r>
          </a:p>
          <a:p>
            <a:r>
              <a:rPr lang="it-IT" dirty="0" err="1"/>
              <a:t>Which</a:t>
            </a:r>
            <a:r>
              <a:rPr lang="it-IT" dirty="0"/>
              <a:t> </a:t>
            </a:r>
            <a:r>
              <a:rPr lang="it-IT" dirty="0" err="1"/>
              <a:t>theoretical</a:t>
            </a:r>
            <a:r>
              <a:rPr lang="it-IT" dirty="0"/>
              <a:t> model?</a:t>
            </a:r>
          </a:p>
          <a:p>
            <a:r>
              <a:rPr lang="it-IT" dirty="0" err="1"/>
              <a:t>Which</a:t>
            </a:r>
            <a:r>
              <a:rPr lang="it-IT" dirty="0"/>
              <a:t> </a:t>
            </a:r>
            <a:r>
              <a:rPr lang="it-IT" dirty="0" err="1"/>
              <a:t>hypotheses</a:t>
            </a:r>
            <a:r>
              <a:rPr lang="it-IT" dirty="0"/>
              <a:t>?</a:t>
            </a:r>
          </a:p>
          <a:p>
            <a:endParaRPr lang="it-IT" dirty="0"/>
          </a:p>
        </p:txBody>
      </p:sp>
    </p:spTree>
    <p:extLst>
      <p:ext uri="{BB962C8B-B14F-4D97-AF65-F5344CB8AC3E}">
        <p14:creationId xmlns:p14="http://schemas.microsoft.com/office/powerpoint/2010/main" val="3350691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53B9530-4FAC-A74F-B781-A45F6FB8CB33}"/>
              </a:ext>
            </a:extLst>
          </p:cNvPr>
          <p:cNvSpPr/>
          <p:nvPr/>
        </p:nvSpPr>
        <p:spPr>
          <a:xfrm>
            <a:off x="597877" y="1032933"/>
            <a:ext cx="8173590" cy="3416320"/>
          </a:xfrm>
          <a:prstGeom prst="rect">
            <a:avLst/>
          </a:prstGeom>
        </p:spPr>
        <p:txBody>
          <a:bodyPr wrap="square">
            <a:spAutoFit/>
          </a:bodyPr>
          <a:lstStyle/>
          <a:p>
            <a:r>
              <a:rPr lang="en-US" dirty="0">
                <a:latin typeface="Arial" panose="020B0604020202020204" pitchFamily="34" charset="0"/>
                <a:ea typeface="Arial" panose="020B0604020202020204" pitchFamily="34" charset="0"/>
              </a:rPr>
              <a:t>Provide an explicit statement of the questions and objectives being addressed with reference to their key elements (e.g., population or participants, concepts, and context) or other relevant key elements used to conceptualize the review questions and/or objectives. </a:t>
            </a:r>
          </a:p>
          <a:p>
            <a:endParaRPr lang="en-US" dirty="0">
              <a:latin typeface="Arial" panose="020B0604020202020204" pitchFamily="34" charset="0"/>
            </a:endParaRPr>
          </a:p>
          <a:p>
            <a:r>
              <a:rPr lang="en-US" dirty="0">
                <a:latin typeface="Arial" panose="020B0604020202020204" pitchFamily="34" charset="0"/>
              </a:rPr>
              <a:t>What the literature is already showing?</a:t>
            </a:r>
          </a:p>
          <a:p>
            <a:r>
              <a:rPr lang="en-US" dirty="0">
                <a:latin typeface="Arial" panose="020B0604020202020204" pitchFamily="34" charset="0"/>
              </a:rPr>
              <a:t>Which methods were applied?</a:t>
            </a:r>
          </a:p>
          <a:p>
            <a:r>
              <a:rPr lang="en-US" dirty="0">
                <a:latin typeface="Arial" panose="020B0604020202020204" pitchFamily="34" charset="0"/>
              </a:rPr>
              <a:t>Which sample/data? </a:t>
            </a:r>
          </a:p>
          <a:p>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https://</a:t>
            </a:r>
            <a:r>
              <a:rPr lang="en-US" dirty="0" err="1">
                <a:latin typeface="Arial" panose="020B0604020202020204" pitchFamily="34" charset="0"/>
              </a:rPr>
              <a:t>www.psychology.org</a:t>
            </a:r>
            <a:r>
              <a:rPr lang="en-US" dirty="0">
                <a:latin typeface="Arial" panose="020B0604020202020204" pitchFamily="34" charset="0"/>
              </a:rPr>
              <a:t>/resources/online-research-guide/</a:t>
            </a:r>
          </a:p>
          <a:p>
            <a:endParaRPr lang="it-IT" dirty="0"/>
          </a:p>
        </p:txBody>
      </p:sp>
    </p:spTree>
    <p:extLst>
      <p:ext uri="{BB962C8B-B14F-4D97-AF65-F5344CB8AC3E}">
        <p14:creationId xmlns:p14="http://schemas.microsoft.com/office/powerpoint/2010/main" val="11179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How to do a </a:t>
            </a:r>
            <a:r>
              <a:rPr lang="it-IT" dirty="0" err="1"/>
              <a:t>literature</a:t>
            </a:r>
            <a:r>
              <a:rPr lang="it-IT" dirty="0"/>
              <a:t> </a:t>
            </a:r>
            <a:r>
              <a:rPr lang="it-IT" dirty="0" err="1"/>
              <a:t>search</a:t>
            </a:r>
            <a:endParaRPr lang="it-IT" dirty="0"/>
          </a:p>
        </p:txBody>
      </p:sp>
      <p:sp>
        <p:nvSpPr>
          <p:cNvPr id="3" name="Segnaposto contenuto 2"/>
          <p:cNvSpPr>
            <a:spLocks noGrp="1"/>
          </p:cNvSpPr>
          <p:nvPr>
            <p:ph idx="1"/>
          </p:nvPr>
        </p:nvSpPr>
        <p:spPr>
          <a:xfrm>
            <a:off x="2508636" y="1193359"/>
            <a:ext cx="6335819" cy="4525963"/>
          </a:xfrm>
        </p:spPr>
        <p:txBody>
          <a:bodyPr>
            <a:noAutofit/>
          </a:bodyPr>
          <a:lstStyle/>
          <a:p>
            <a:pPr marL="0" indent="0">
              <a:buNone/>
            </a:pPr>
            <a:endParaRPr lang="it-IT" sz="2800" dirty="0"/>
          </a:p>
          <a:p>
            <a:r>
              <a:rPr lang="it-IT" dirty="0" err="1"/>
              <a:t>Relevant</a:t>
            </a:r>
            <a:r>
              <a:rPr lang="it-IT" dirty="0"/>
              <a:t> MS</a:t>
            </a:r>
          </a:p>
          <a:p>
            <a:r>
              <a:rPr lang="it-IT" sz="2800" b="1" dirty="0"/>
              <a:t>Plan</a:t>
            </a:r>
            <a:r>
              <a:rPr lang="it-IT" sz="2800" dirty="0"/>
              <a:t> </a:t>
            </a:r>
            <a:r>
              <a:rPr lang="it-IT" sz="2800" dirty="0" err="1"/>
              <a:t>your</a:t>
            </a:r>
            <a:r>
              <a:rPr lang="it-IT" sz="2800" dirty="0"/>
              <a:t> </a:t>
            </a:r>
            <a:r>
              <a:rPr lang="it-IT" sz="2800" dirty="0" err="1"/>
              <a:t>search</a:t>
            </a:r>
            <a:r>
              <a:rPr lang="it-IT" sz="2800" dirty="0"/>
              <a:t> for information by </a:t>
            </a:r>
            <a:r>
              <a:rPr lang="it-IT" sz="2800" dirty="0" err="1"/>
              <a:t>defining</a:t>
            </a:r>
            <a:r>
              <a:rPr lang="it-IT" sz="2800" dirty="0"/>
              <a:t> </a:t>
            </a:r>
            <a:r>
              <a:rPr lang="it-IT" sz="2800" dirty="0" err="1"/>
              <a:t>relevant</a:t>
            </a:r>
            <a:r>
              <a:rPr lang="it-IT" sz="2800" dirty="0"/>
              <a:t> </a:t>
            </a:r>
            <a:r>
              <a:rPr lang="it-IT" sz="2800" dirty="0" err="1"/>
              <a:t>keywords</a:t>
            </a:r>
            <a:r>
              <a:rPr lang="it-IT" sz="2800" dirty="0"/>
              <a:t> on </a:t>
            </a:r>
            <a:r>
              <a:rPr lang="it-IT" sz="2800" dirty="0" err="1"/>
              <a:t>your</a:t>
            </a:r>
            <a:r>
              <a:rPr lang="it-IT" sz="2800" dirty="0"/>
              <a:t> </a:t>
            </a:r>
            <a:r>
              <a:rPr lang="it-IT" sz="2800" dirty="0" err="1"/>
              <a:t>topic</a:t>
            </a:r>
            <a:endParaRPr lang="it-IT" sz="2800" dirty="0"/>
          </a:p>
          <a:p>
            <a:endParaRPr lang="it-IT" sz="2800" dirty="0"/>
          </a:p>
          <a:p>
            <a:r>
              <a:rPr lang="it-IT" dirty="0" err="1"/>
              <a:t>Reliable</a:t>
            </a:r>
            <a:r>
              <a:rPr lang="it-IT" dirty="0"/>
              <a:t> MS</a:t>
            </a:r>
          </a:p>
          <a:p>
            <a:r>
              <a:rPr lang="it-IT" sz="2800" b="1" dirty="0" err="1"/>
              <a:t>Identify</a:t>
            </a:r>
            <a:r>
              <a:rPr lang="it-IT" sz="2800" dirty="0"/>
              <a:t> the </a:t>
            </a:r>
            <a:r>
              <a:rPr lang="it-IT" sz="2800" dirty="0" err="1"/>
              <a:t>key</a:t>
            </a:r>
            <a:r>
              <a:rPr lang="it-IT" sz="2800" dirty="0"/>
              <a:t> information </a:t>
            </a:r>
            <a:r>
              <a:rPr lang="it-IT" sz="2800" dirty="0" err="1"/>
              <a:t>resources</a:t>
            </a:r>
            <a:r>
              <a:rPr lang="it-IT" sz="2800" dirty="0"/>
              <a:t> for </a:t>
            </a:r>
            <a:r>
              <a:rPr lang="it-IT" sz="2800" dirty="0" err="1"/>
              <a:t>your</a:t>
            </a:r>
            <a:r>
              <a:rPr lang="it-IT" sz="2800" dirty="0"/>
              <a:t> </a:t>
            </a:r>
            <a:r>
              <a:rPr lang="it-IT" sz="2800" dirty="0" err="1"/>
              <a:t>subject</a:t>
            </a:r>
            <a:endParaRPr lang="it-IT" sz="2800" dirty="0"/>
          </a:p>
        </p:txBody>
      </p:sp>
      <p:pic>
        <p:nvPicPr>
          <p:cNvPr id="4" name="Picture 3">
            <a:extLst>
              <a:ext uri="{FF2B5EF4-FFF2-40B4-BE49-F238E27FC236}">
                <a16:creationId xmlns:a16="http://schemas.microsoft.com/office/drawing/2014/main" id="{F9BC4298-79E0-BA4D-8AFE-359553581F55}"/>
              </a:ext>
            </a:extLst>
          </p:cNvPr>
          <p:cNvPicPr>
            <a:picLocks noChangeAspect="1"/>
          </p:cNvPicPr>
          <p:nvPr/>
        </p:nvPicPr>
        <p:blipFill>
          <a:blip r:embed="rId2"/>
          <a:stretch>
            <a:fillRect/>
          </a:stretch>
        </p:blipFill>
        <p:spPr>
          <a:xfrm>
            <a:off x="705184" y="1777780"/>
            <a:ext cx="2019300" cy="1003300"/>
          </a:xfrm>
          <a:prstGeom prst="rect">
            <a:avLst/>
          </a:prstGeom>
        </p:spPr>
      </p:pic>
      <p:pic>
        <p:nvPicPr>
          <p:cNvPr id="5" name="Picture 4">
            <a:extLst>
              <a:ext uri="{FF2B5EF4-FFF2-40B4-BE49-F238E27FC236}">
                <a16:creationId xmlns:a16="http://schemas.microsoft.com/office/drawing/2014/main" id="{70E56B84-6601-C644-B4DF-AFB9CE96CFC3}"/>
              </a:ext>
            </a:extLst>
          </p:cNvPr>
          <p:cNvPicPr>
            <a:picLocks noChangeAspect="1"/>
          </p:cNvPicPr>
          <p:nvPr/>
        </p:nvPicPr>
        <p:blipFill>
          <a:blip r:embed="rId2"/>
          <a:stretch>
            <a:fillRect/>
          </a:stretch>
        </p:blipFill>
        <p:spPr>
          <a:xfrm>
            <a:off x="705184" y="4385751"/>
            <a:ext cx="2019300" cy="1003300"/>
          </a:xfrm>
          <a:prstGeom prst="rect">
            <a:avLst/>
          </a:prstGeom>
        </p:spPr>
      </p:pic>
    </p:spTree>
    <p:extLst>
      <p:ext uri="{BB962C8B-B14F-4D97-AF65-F5344CB8AC3E}">
        <p14:creationId xmlns:p14="http://schemas.microsoft.com/office/powerpoint/2010/main" val="239653182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5738</TotalTime>
  <Words>2098</Words>
  <Application>Microsoft Macintosh PowerPoint</Application>
  <PresentationFormat>On-screen Show (4:3)</PresentationFormat>
  <Paragraphs>259</Paragraphs>
  <Slides>55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Franklin Gothic Book</vt:lpstr>
      <vt:lpstr>Roboto</vt:lpstr>
      <vt:lpstr>Symbol</vt:lpstr>
      <vt:lpstr>Tema di Office</vt:lpstr>
      <vt:lpstr>PowerPoint Presentation</vt:lpstr>
      <vt:lpstr>Get ready for tomorrow</vt:lpstr>
      <vt:lpstr>PowerPoint Presentation</vt:lpstr>
      <vt:lpstr>Define Problem and Purpose</vt:lpstr>
      <vt:lpstr>Contextualize Problem</vt:lpstr>
      <vt:lpstr>Theoretical grounding</vt:lpstr>
      <vt:lpstr>PowerPoint Presentation</vt:lpstr>
      <vt:lpstr>PowerPoint Presentation</vt:lpstr>
      <vt:lpstr>How to do a literature search</vt:lpstr>
      <vt:lpstr>Identifying the key ideas to research</vt:lpstr>
      <vt:lpstr>The literature searching cycle </vt:lpstr>
      <vt:lpstr>Search… what?</vt:lpstr>
      <vt:lpstr>Keywords tips</vt:lpstr>
      <vt:lpstr>Where to look for </vt:lpstr>
      <vt:lpstr>PowerPoint Presentation</vt:lpstr>
      <vt:lpstr>Evaluate</vt:lpstr>
      <vt:lpstr>Evaluate</vt:lpstr>
      <vt:lpstr>Evaluate</vt:lpstr>
      <vt:lpstr>Evaluate</vt:lpstr>
      <vt:lpstr>Evaluate</vt:lpstr>
      <vt:lpstr>Evaluate</vt:lpstr>
      <vt:lpstr>Evaluate</vt:lpstr>
      <vt:lpstr>PowerPoint Presentation</vt:lpstr>
      <vt:lpstr>Evaluate content</vt:lpstr>
      <vt:lpstr>Manage content</vt:lpstr>
      <vt:lpstr>Google Scholar</vt:lpstr>
      <vt:lpstr>PowerPoint Presentation</vt:lpstr>
      <vt:lpstr>Get the reference for your reference list</vt:lpstr>
      <vt:lpstr>http://bibliotecapsicologia.cab.unipd.it/</vt:lpstr>
      <vt:lpstr>PowerPoint Presentation</vt:lpstr>
      <vt:lpstr>PowerPoint Presentation</vt:lpstr>
      <vt:lpstr>Psych Info</vt:lpstr>
      <vt:lpstr>PowerPoint Presentation</vt:lpstr>
      <vt:lpstr>Web of Knowledge</vt:lpstr>
      <vt:lpstr>PowerPoint Presentation</vt:lpstr>
      <vt:lpstr>PowerPoint Presentation</vt:lpstr>
      <vt:lpstr>PowerPoint Presentation</vt:lpstr>
      <vt:lpstr>PowerPoint Presentation</vt:lpstr>
      <vt:lpstr>PowerPoint Presentation</vt:lpstr>
      <vt:lpstr>Selecting the data</vt:lpstr>
      <vt:lpstr>Definition of the network</vt:lpstr>
      <vt:lpstr>Definition of the network: e.g. networks of people</vt:lpstr>
      <vt:lpstr>Identification of Network Boundaries</vt:lpstr>
      <vt:lpstr>Selecting within the boundaries</vt:lpstr>
      <vt:lpstr>Sampling: positional approach</vt:lpstr>
      <vt:lpstr>Sampling: positional approach</vt:lpstr>
      <vt:lpstr>Selecting: reputational approach</vt:lpstr>
      <vt:lpstr>Selecting: reputational approach</vt:lpstr>
      <vt:lpstr>Selecting: reputational approach</vt:lpstr>
      <vt:lpstr>Statistical sampling problems</vt:lpstr>
      <vt:lpstr>Statistical sampling problems</vt:lpstr>
      <vt:lpstr>Statistical sampling problems</vt:lpstr>
      <vt:lpstr>Identification of positions or structural locations</vt:lpstr>
      <vt:lpstr>PowerPoint Presentation</vt:lpstr>
      <vt:lpstr>Thank you Cardiff: https://xerte.cardiff.ac.uk/play_4095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Theoretical grounding</dc:title>
  <dc:creator>cate</dc:creator>
  <cp:lastModifiedBy>Suitner Caterina</cp:lastModifiedBy>
  <cp:revision>41</cp:revision>
  <cp:lastPrinted>2021-10-21T10:41:28Z</cp:lastPrinted>
  <dcterms:created xsi:type="dcterms:W3CDTF">2019-11-29T08:17:11Z</dcterms:created>
  <dcterms:modified xsi:type="dcterms:W3CDTF">2023-11-03T09:06:35Z</dcterms:modified>
</cp:coreProperties>
</file>