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0"/>
  </p:normalViewPr>
  <p:slideViewPr>
    <p:cSldViewPr snapToGrid="0" snapToObjects="1">
      <p:cViewPr varScale="1">
        <p:scale>
          <a:sx n="59" d="100"/>
          <a:sy n="59" d="100"/>
        </p:scale>
        <p:origin x="8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058BF-C5E1-4B52-BD8A-FD1AD5779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D51F7-3CC3-4BB7-8291-B1789482E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20447-D6C7-43E1-AE88-1FB66CC9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76A3-ADC8-4477-8FC1-B9DD55D84908}" type="datetime1">
              <a:rPr lang="en-US" smtClean="0"/>
              <a:t>9/29/2023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E17B6-E7FC-473A-8D5F-0E6B838E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F4E0-FDDB-42B9-862C-7BBC501C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02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922F-6166-4009-A42D-027DC718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791CF-167D-446D-9F99-6976C986E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CA422-E040-4DE1-9DA5-C8D37C11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2538-DC4D-4667-96E5-B3278DDF8B12}" type="datetime1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13B0B-60E7-494E-91CB-055BC269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8C554-7C1B-4D8F-9B6B-04492656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63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66EF0-6ED8-49A7-BDAD-E20A143FA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CE9CD-90A9-44BA-B293-0662E077D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7DAE0-05C4-460B-B96D-BD183ED0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0548-5C08-4BE3-B63E-F2BB63B0B00C}" type="datetime1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3CA93-55C9-4AA3-89A0-55490F74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FD820-FF26-4325-816F-310C30F8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53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6C8-0B4F-4655-A630-0B1D2540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8B888-85E0-4D92-903E-C3FE7E870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48916-250B-4232-BD7D-571FDE79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49BE-398D-479A-8A7E-5DDBCA61EDCB}" type="datetime1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8BFB4-647C-4104-B6D4-3346051C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FA73F-2BE8-4370-AE90-58F4CE51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05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1446D-9FAC-4157-A41A-51675C8B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1709738"/>
            <a:ext cx="10570210" cy="275889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F8D4A-8F93-4399-9546-64F286400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4589463"/>
            <a:ext cx="1057021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2FD4-BF96-470C-8247-20DFAE1C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C193-4974-4A1F-9C63-07D595E30D66}" type="datetime1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75A2D-86C4-4467-BAB8-E9ED004D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42A4D-D9B2-4C82-95E4-B86F9F5F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63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6B3AA-8C30-429E-B934-AF122043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5834E-691F-4728-88F5-A0C469669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825625"/>
            <a:ext cx="52425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76374-880F-4E25-9F88-79E3C1AB1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9BD69-B509-4FCE-95A8-ED03FFC8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A87F-28D4-4BF0-B81F-877A89DFD5AC}" type="datetime1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C287B-AE5B-490B-BF81-A50D7A2E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C2246-303C-4A29-B6EA-E62CEDE6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967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2FE79-D5BE-43E8-B6C5-2675B7F4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57814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D3A07-BA51-4113-902E-830A887D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01812"/>
            <a:ext cx="5220335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320A9-E274-4E1B-B02D-9A3F510A1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240" y="2825749"/>
            <a:ext cx="5220335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80D3A-C2A8-4B78-B7E2-4908C74B1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01812"/>
            <a:ext cx="5183188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5D84DD-9460-4B08-86AD-27486A940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25749"/>
            <a:ext cx="5183188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B0B7F8-282C-4210-AE7D-F35228BA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1F3-208B-49A3-B337-9C8ACEB3E0E1}" type="datetime1">
              <a:rPr lang="en-US" smtClean="0"/>
              <a:t>9/29/2023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E343A9-1067-4DCF-BACC-1F7F3805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84E471-04DB-4DB5-8CC5-16B3FC88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11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87C0-272E-4E50-A316-78079B2B9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06C1C9-1F69-432A-858C-D828B56E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6CA6-7293-4AA2-A0E0-A3BF4416E786}" type="datetime1">
              <a:rPr lang="en-US" smtClean="0"/>
              <a:t>9/29/2023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D9A1B-D149-4B97-B161-3D7C9ADB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B3722F-8C88-4E54-8CD6-12D31A05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93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9/29/2023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960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35BB-74CC-43E9-B71F-A5C05D17E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19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ADC9E-7845-4DB1-87E3-6FBFB2B03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925A8-2A07-43B9-B549-061F36849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92450"/>
            <a:ext cx="3994785" cy="27765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A9037-0564-43A1-8156-1D9932E1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7011-1FFC-4EF8-9A2E-53B4AD2ADBD4}" type="datetime1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F0D40-D0E1-49C9-BE47-91BBC50A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129BD-890D-412E-9805-D29F4A0D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18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8ADB4-BA7B-42C2-9C6C-58B2763F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5456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519B58-B546-4E6B-BE00-3D1D64DA8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A0AB8-41A9-4548-9B83-3EFF79A00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81275"/>
            <a:ext cx="3994785" cy="277977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B33ED-A015-4992-A004-33D41CFF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EB47-45B4-4EF5-A743-B4885DD2F060}" type="datetime1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29CDA-E85F-47D1-83B7-02A50DEB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9625F-5352-4136-8AC4-F8899D00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11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99B5B3C5-A599-465B-B2B9-866E8B2087CE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5C84982-7DD0-43B1-8A2D-BFA4DF1B4E60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8" name="Decorative Circles">
            <a:extLst>
              <a:ext uri="{FF2B5EF4-FFF2-40B4-BE49-F238E27FC236}">
                <a16:creationId xmlns:a16="http://schemas.microsoft.com/office/drawing/2014/main" id="{1D912E1C-3BBA-42F0-A3EE-FEC382E7230A}"/>
              </a:ext>
            </a:extLst>
          </p:cNvPr>
          <p:cNvGrpSpPr/>
          <p:nvPr/>
        </p:nvGrpSpPr>
        <p:grpSpPr>
          <a:xfrm>
            <a:off x="-1" y="-1"/>
            <a:ext cx="12192001" cy="6858001"/>
            <a:chOff x="-1" y="-1"/>
            <a:chExt cx="12192001" cy="6858001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FEEAC76-E273-46A8-8F8E-CE59860FE70D}"/>
                </a:ext>
              </a:extLst>
            </p:cNvPr>
            <p:cNvSpPr/>
            <p:nvPr/>
          </p:nvSpPr>
          <p:spPr>
            <a:xfrm>
              <a:off x="209098" y="727602"/>
              <a:ext cx="172408" cy="1724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6594A0E-9400-45AD-A431-1DA1C0B28966}"/>
                </a:ext>
              </a:extLst>
            </p:cNvPr>
            <p:cNvSpPr/>
            <p:nvPr/>
          </p:nvSpPr>
          <p:spPr>
            <a:xfrm>
              <a:off x="949947" y="136523"/>
              <a:ext cx="113367" cy="113367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0916D6C-D32F-42B6-8512-CD5EDB8F2B9B}"/>
                </a:ext>
              </a:extLst>
            </p:cNvPr>
            <p:cNvSpPr/>
            <p:nvPr/>
          </p:nvSpPr>
          <p:spPr>
            <a:xfrm>
              <a:off x="11575290" y="5859047"/>
              <a:ext cx="305780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834846D-59C6-40F4-907C-F1A4689B58F1}"/>
                </a:ext>
              </a:extLst>
            </p:cNvPr>
            <p:cNvSpPr/>
            <p:nvPr/>
          </p:nvSpPr>
          <p:spPr>
            <a:xfrm>
              <a:off x="95730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5A257CDF-2E36-4DC7-8EE4-5CD8F8ECAC87}"/>
                </a:ext>
              </a:extLst>
            </p:cNvPr>
            <p:cNvSpPr/>
            <p:nvPr/>
          </p:nvSpPr>
          <p:spPr>
            <a:xfrm>
              <a:off x="11536830" y="554419"/>
              <a:ext cx="382700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5B26E0E-A115-4AE2-82D8-76BB93CC494F}"/>
                </a:ext>
              </a:extLst>
            </p:cNvPr>
            <p:cNvSpPr/>
            <p:nvPr/>
          </p:nvSpPr>
          <p:spPr>
            <a:xfrm>
              <a:off x="1122430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55058DB-7E01-4E95-BF59-983AA1BBB38E}"/>
                </a:ext>
              </a:extLst>
            </p:cNvPr>
            <p:cNvSpPr/>
            <p:nvPr/>
          </p:nvSpPr>
          <p:spPr>
            <a:xfrm>
              <a:off x="11629630" y="5482355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A810F7E2-23F3-44D6-B09E-71E556536052}"/>
                </a:ext>
              </a:extLst>
            </p:cNvPr>
            <p:cNvSpPr/>
            <p:nvPr/>
          </p:nvSpPr>
          <p:spPr>
            <a:xfrm>
              <a:off x="1041532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9D5C391-E1DB-410A-A78C-ED3BBDFF0758}"/>
                </a:ext>
              </a:extLst>
            </p:cNvPr>
            <p:cNvSpPr/>
            <p:nvPr/>
          </p:nvSpPr>
          <p:spPr>
            <a:xfrm>
              <a:off x="10120382" y="6255986"/>
              <a:ext cx="305780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77C4944D-9373-4283-BCAA-927A0316659E}"/>
                </a:ext>
              </a:extLst>
            </p:cNvPr>
            <p:cNvSpPr/>
            <p:nvPr/>
          </p:nvSpPr>
          <p:spPr>
            <a:xfrm>
              <a:off x="9934343" y="6204350"/>
              <a:ext cx="113367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804C521-2D9F-4CE4-AFD3-D4F1551FEC6A}"/>
                </a:ext>
              </a:extLst>
            </p:cNvPr>
            <p:cNvSpPr/>
            <p:nvPr/>
          </p:nvSpPr>
          <p:spPr>
            <a:xfrm>
              <a:off x="11642244" y="6317718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55AC65C-13EF-4182-AA3C-62BE165CC033}"/>
                </a:ext>
              </a:extLst>
            </p:cNvPr>
            <p:cNvSpPr/>
            <p:nvPr/>
          </p:nvSpPr>
          <p:spPr>
            <a:xfrm>
              <a:off x="-1" y="-1"/>
              <a:ext cx="510196" cy="538336"/>
            </a:xfrm>
            <a:custGeom>
              <a:avLst/>
              <a:gdLst>
                <a:gd name="connsiteX0" fmla="*/ 0 w 510196"/>
                <a:gd name="connsiteY0" fmla="*/ 0 h 538336"/>
                <a:gd name="connsiteX1" fmla="*/ 459276 w 510196"/>
                <a:gd name="connsiteY1" fmla="*/ 0 h 538336"/>
                <a:gd name="connsiteX2" fmla="*/ 482126 w 510196"/>
                <a:gd name="connsiteY2" fmla="*/ 42098 h 538336"/>
                <a:gd name="connsiteX3" fmla="*/ 510196 w 510196"/>
                <a:gd name="connsiteY3" fmla="*/ 181136 h 538336"/>
                <a:gd name="connsiteX4" fmla="*/ 152996 w 510196"/>
                <a:gd name="connsiteY4" fmla="*/ 538336 h 538336"/>
                <a:gd name="connsiteX5" fmla="*/ 13958 w 510196"/>
                <a:gd name="connsiteY5" fmla="*/ 510266 h 538336"/>
                <a:gd name="connsiteX6" fmla="*/ 0 w 510196"/>
                <a:gd name="connsiteY6" fmla="*/ 502690 h 53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6" h="53833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40DA8D2-FA4B-4282-9D44-48C27B63A153}"/>
                </a:ext>
              </a:extLst>
            </p:cNvPr>
            <p:cNvSpPr/>
            <p:nvPr/>
          </p:nvSpPr>
          <p:spPr>
            <a:xfrm>
              <a:off x="10528695" y="1"/>
              <a:ext cx="554074" cy="282754"/>
            </a:xfrm>
            <a:custGeom>
              <a:avLst/>
              <a:gdLst>
                <a:gd name="connsiteX0" fmla="*/ 644 w 309162"/>
                <a:gd name="connsiteY0" fmla="*/ 0 h 157771"/>
                <a:gd name="connsiteX1" fmla="*/ 308518 w 309162"/>
                <a:gd name="connsiteY1" fmla="*/ 0 h 157771"/>
                <a:gd name="connsiteX2" fmla="*/ 309162 w 309162"/>
                <a:gd name="connsiteY2" fmla="*/ 3190 h 157771"/>
                <a:gd name="connsiteX3" fmla="*/ 154581 w 309162"/>
                <a:gd name="connsiteY3" fmla="*/ 157771 h 157771"/>
                <a:gd name="connsiteX4" fmla="*/ 0 w 309162"/>
                <a:gd name="connsiteY4" fmla="*/ 3190 h 1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162" h="157771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9065014-CB18-414D-A527-31ECC45700AB}"/>
                </a:ext>
              </a:extLst>
            </p:cNvPr>
            <p:cNvSpPr/>
            <p:nvPr/>
          </p:nvSpPr>
          <p:spPr>
            <a:xfrm>
              <a:off x="504140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F39E27A-56C1-4328-8DF1-2DA147C78483}"/>
                </a:ext>
              </a:extLst>
            </p:cNvPr>
            <p:cNvSpPr/>
            <p:nvPr/>
          </p:nvSpPr>
          <p:spPr>
            <a:xfrm>
              <a:off x="12051348" y="5576515"/>
              <a:ext cx="137603" cy="210490"/>
            </a:xfrm>
            <a:custGeom>
              <a:avLst/>
              <a:gdLst>
                <a:gd name="connsiteX0" fmla="*/ 105245 w 137603"/>
                <a:gd name="connsiteY0" fmla="*/ 0 h 210490"/>
                <a:gd name="connsiteX1" fmla="*/ 137603 w 137603"/>
                <a:gd name="connsiteY1" fmla="*/ 6533 h 210490"/>
                <a:gd name="connsiteX2" fmla="*/ 137603 w 137603"/>
                <a:gd name="connsiteY2" fmla="*/ 203957 h 210490"/>
                <a:gd name="connsiteX3" fmla="*/ 105245 w 137603"/>
                <a:gd name="connsiteY3" fmla="*/ 210490 h 210490"/>
                <a:gd name="connsiteX4" fmla="*/ 0 w 137603"/>
                <a:gd name="connsiteY4" fmla="*/ 105245 h 210490"/>
                <a:gd name="connsiteX5" fmla="*/ 105245 w 137603"/>
                <a:gd name="connsiteY5" fmla="*/ 0 h 21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03" h="210490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C5EC6-E331-4312-AC12-56D55F7D2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D24A4-5FEC-4062-8995-EB21925B3B40}" type="datetime1">
              <a:rPr lang="en-US" smtClean="0"/>
              <a:t>9/29/2023</a:t>
            </a:fld>
            <a:endParaRPr lang="en-US" sz="1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7FC5D-92B2-4B4D-8111-6EDEF2806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8268"/>
            <a:ext cx="41148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A104D-C777-4A6E-8A43-F94028E5E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9315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D3A74F-6169-4D30-A245-B46D738B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77E64-7A05-44DA-81FA-6EF4806BB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25625"/>
            <a:ext cx="1065911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4234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la.unipd.it/" TargetMode="External"/><Relationship Id="rId2" Type="http://schemas.openxmlformats.org/officeDocument/2006/relationships/hyperlink" Target="https://www.unipd.it/riconoscimento-certificazioni-estern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francesca.setiffi@unipd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25">
            <a:extLst>
              <a:ext uri="{FF2B5EF4-FFF2-40B4-BE49-F238E27FC236}">
                <a16:creationId xmlns:a16="http://schemas.microsoft.com/office/drawing/2014/main" id="{E2748806-3AF5-4078-830A-C1F26BF1B2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" name="Picture 3" descr="Un gruppo di figure stilizzate di legno colorate">
            <a:extLst>
              <a:ext uri="{FF2B5EF4-FFF2-40B4-BE49-F238E27FC236}">
                <a16:creationId xmlns:a16="http://schemas.microsoft.com/office/drawing/2014/main" id="{438D627F-5778-40B7-9996-D5788F5422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1531" b="724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 useBgFill="1">
        <p:nvSpPr>
          <p:cNvPr id="41" name="Rectangle 27">
            <a:extLst>
              <a:ext uri="{FF2B5EF4-FFF2-40B4-BE49-F238E27FC236}">
                <a16:creationId xmlns:a16="http://schemas.microsoft.com/office/drawing/2014/main" id="{EA095E96-319D-4055-AD99-41FEB4030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2496"/>
            <a:ext cx="6327657" cy="36848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51EC9C3-1BBA-8746-84A9-5E779848B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7240" y="2301530"/>
            <a:ext cx="4887459" cy="1826983"/>
          </a:xfrm>
        </p:spPr>
        <p:txBody>
          <a:bodyPr anchor="t">
            <a:normAutofit/>
          </a:bodyPr>
          <a:lstStyle/>
          <a:p>
            <a:pPr algn="l"/>
            <a:r>
              <a:rPr lang="it-US" sz="4200" dirty="0"/>
              <a:t>Pluralismo Culturale, Mutamento Sociale e Migrazioni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3F2A6D2-BAF1-3341-B5BF-11F2FD4ABC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7240" y="4310561"/>
            <a:ext cx="4887458" cy="747817"/>
          </a:xfrm>
        </p:spPr>
        <p:txBody>
          <a:bodyPr anchor="t">
            <a:normAutofit fontScale="77500" lnSpcReduction="20000"/>
          </a:bodyPr>
          <a:lstStyle/>
          <a:p>
            <a:pPr algn="l"/>
            <a:r>
              <a:rPr lang="it-US" sz="4200" dirty="0">
                <a:latin typeface="+mj-lt"/>
                <a:ea typeface="+mj-ea"/>
                <a:cs typeface="+mj-cs"/>
              </a:rPr>
              <a:t>Prof.</a:t>
            </a:r>
            <a:r>
              <a:rPr lang="it-IT" sz="4200" dirty="0">
                <a:latin typeface="+mj-lt"/>
                <a:ea typeface="+mj-ea"/>
                <a:cs typeface="+mj-cs"/>
              </a:rPr>
              <a:t>ssa</a:t>
            </a:r>
            <a:r>
              <a:rPr lang="it-US" sz="4200" dirty="0">
                <a:latin typeface="+mj-lt"/>
                <a:ea typeface="+mj-ea"/>
                <a:cs typeface="+mj-cs"/>
              </a:rPr>
              <a:t> </a:t>
            </a:r>
            <a:r>
              <a:rPr lang="it-IT" sz="4200" dirty="0">
                <a:latin typeface="+mj-lt"/>
                <a:ea typeface="+mj-ea"/>
                <a:cs typeface="+mj-cs"/>
              </a:rPr>
              <a:t>Francesca Setiffi</a:t>
            </a:r>
            <a:endParaRPr lang="it-US" sz="4200" dirty="0">
              <a:latin typeface="+mj-lt"/>
              <a:ea typeface="+mj-ea"/>
              <a:cs typeface="+mj-cs"/>
            </a:endParaRPr>
          </a:p>
          <a:p>
            <a:pPr algn="l"/>
            <a:r>
              <a:rPr lang="it-US" sz="1900" b="1" dirty="0"/>
              <a:t>LINGUA INGLESE B2</a:t>
            </a:r>
          </a:p>
        </p:txBody>
      </p:sp>
    </p:spTree>
    <p:extLst>
      <p:ext uri="{BB962C8B-B14F-4D97-AF65-F5344CB8AC3E}">
        <p14:creationId xmlns:p14="http://schemas.microsoft.com/office/powerpoint/2010/main" val="4096904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EB91BD-C897-EB47-9463-7A14BE0B9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US" dirty="0"/>
              <a:t>LINGUA INGLESE B2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969026AA-869B-5045-953D-04518208D612}"/>
              </a:ext>
            </a:extLst>
          </p:cNvPr>
          <p:cNvCxnSpPr/>
          <p:nvPr/>
        </p:nvCxnSpPr>
        <p:spPr>
          <a:xfrm>
            <a:off x="8193282" y="1597112"/>
            <a:ext cx="902524" cy="6768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B377E97F-5BE8-D443-9EA7-7E27B41CFCD9}"/>
              </a:ext>
            </a:extLst>
          </p:cNvPr>
          <p:cNvCxnSpPr>
            <a:cxnSpLocks/>
          </p:cNvCxnSpPr>
          <p:nvPr/>
        </p:nvCxnSpPr>
        <p:spPr>
          <a:xfrm flipH="1">
            <a:off x="3168189" y="1614003"/>
            <a:ext cx="665019" cy="6768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60C6287-4522-AA4D-8083-08C4633BD765}"/>
              </a:ext>
            </a:extLst>
          </p:cNvPr>
          <p:cNvSpPr txBox="1"/>
          <p:nvPr/>
        </p:nvSpPr>
        <p:spPr>
          <a:xfrm>
            <a:off x="7711281" y="2686630"/>
            <a:ext cx="32594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US" b="1" dirty="0"/>
              <a:t>Devo sostenere l’esame previsto</a:t>
            </a:r>
          </a:p>
          <a:p>
            <a:pPr algn="ctr"/>
            <a:r>
              <a:rPr lang="it-US" b="1" dirty="0"/>
              <a:t>dal piano di studi?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9956C46-676B-B045-BAE0-C7BA34411DED}"/>
              </a:ext>
            </a:extLst>
          </p:cNvPr>
          <p:cNvSpPr txBox="1"/>
          <p:nvPr/>
        </p:nvSpPr>
        <p:spPr>
          <a:xfrm>
            <a:off x="950888" y="2616326"/>
            <a:ext cx="3590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US" b="1" dirty="0"/>
              <a:t>Devo richiedere il riconoscimento </a:t>
            </a:r>
          </a:p>
          <a:p>
            <a:pPr algn="ctr"/>
            <a:r>
              <a:rPr lang="it-US" b="1" dirty="0"/>
              <a:t>di una certificazione di pari livello?</a:t>
            </a:r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57C8B86D-3773-0648-A8B6-02C874F7CF58}"/>
              </a:ext>
            </a:extLst>
          </p:cNvPr>
          <p:cNvCxnSpPr>
            <a:cxnSpLocks/>
          </p:cNvCxnSpPr>
          <p:nvPr/>
        </p:nvCxnSpPr>
        <p:spPr>
          <a:xfrm>
            <a:off x="9447047" y="3320360"/>
            <a:ext cx="0" cy="5626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34E4D2F8-9039-C449-94AE-AE938C63F8FB}"/>
              </a:ext>
            </a:extLst>
          </p:cNvPr>
          <p:cNvCxnSpPr>
            <a:cxnSpLocks/>
          </p:cNvCxnSpPr>
          <p:nvPr/>
        </p:nvCxnSpPr>
        <p:spPr>
          <a:xfrm>
            <a:off x="2746380" y="3262657"/>
            <a:ext cx="0" cy="620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9E2A02CA-913E-5646-AEF2-9FC3E4B1E93F}"/>
              </a:ext>
            </a:extLst>
          </p:cNvPr>
          <p:cNvSpPr txBox="1"/>
          <p:nvPr/>
        </p:nvSpPr>
        <p:spPr>
          <a:xfrm>
            <a:off x="162295" y="4062299"/>
            <a:ext cx="506691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US" sz="1600" b="1" dirty="0"/>
              <a:t>Mettersi in contatto con le segreterie studenti</a:t>
            </a:r>
            <a:r>
              <a:rPr lang="it-IT" sz="1600" b="1" dirty="0"/>
              <a:t> della Scuola di Scienze Umane</a:t>
            </a:r>
            <a:endParaRPr lang="it-US" sz="1600" b="1" dirty="0"/>
          </a:p>
          <a:p>
            <a:pPr algn="ctr"/>
            <a:r>
              <a:rPr lang="it-US" sz="1600" b="1" dirty="0"/>
              <a:t>Qui la procedura</a:t>
            </a:r>
            <a:r>
              <a:rPr lang="it-US" sz="1600" b="1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it-IT" sz="1600" b="1" dirty="0">
                <a:solidFill>
                  <a:schemeClr val="accent2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https://www.unipd.it/riconoscimento-certificazioni-esterne</a:t>
            </a:r>
            <a:endParaRPr lang="it-IT" sz="16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it-US" b="1" dirty="0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2A5CC1F2-981F-4D4F-83B0-5EB52FA6C974}"/>
              </a:ext>
            </a:extLst>
          </p:cNvPr>
          <p:cNvSpPr txBox="1"/>
          <p:nvPr/>
        </p:nvSpPr>
        <p:spPr>
          <a:xfrm>
            <a:off x="6489980" y="4062299"/>
            <a:ext cx="57020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US" sz="1600" b="1" dirty="0"/>
              <a:t>È  necessario consultare il sito del Centro Linguistico di Ateneo</a:t>
            </a:r>
          </a:p>
          <a:p>
            <a:pPr algn="ctr"/>
            <a:r>
              <a:rPr lang="it-US" sz="1600" b="1" dirty="0"/>
              <a:t>che organizza corsi in presenza e online per prepararsi a sostenere il B2 (TAL, Abilità linguistica). </a:t>
            </a:r>
          </a:p>
          <a:p>
            <a:pPr algn="ctr"/>
            <a:r>
              <a:rPr lang="it-US" sz="1600" b="1" dirty="0"/>
              <a:t>Qui le informazioni: </a:t>
            </a:r>
            <a:r>
              <a:rPr lang="it-IT" sz="1600" b="1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https://cla.unipd.it/</a:t>
            </a:r>
            <a:endParaRPr lang="it-IT" sz="16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it-US" sz="1600" b="1" dirty="0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EBE0DBDD-4A74-4D4A-B9F3-3054260AB8DC}"/>
              </a:ext>
            </a:extLst>
          </p:cNvPr>
          <p:cNvSpPr txBox="1"/>
          <p:nvPr/>
        </p:nvSpPr>
        <p:spPr>
          <a:xfrm>
            <a:off x="162295" y="5920457"/>
            <a:ext cx="12029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US" dirty="0"/>
              <a:t>In entrambi i casi la registrazione verrà fatta dalla Struttura competente.</a:t>
            </a:r>
            <a:endParaRPr lang="it-IT" dirty="0"/>
          </a:p>
          <a:p>
            <a:pPr algn="ctr"/>
            <a:endParaRPr lang="it-US" dirty="0"/>
          </a:p>
          <a:p>
            <a:pPr algn="ctr"/>
            <a:r>
              <a:rPr lang="it-US" dirty="0"/>
              <a:t>In caso di necessità, contattare la </a:t>
            </a:r>
            <a:r>
              <a:rPr lang="it-IT" dirty="0"/>
              <a:t>Prof</a:t>
            </a:r>
            <a:r>
              <a:rPr lang="it-US" dirty="0"/>
              <a:t>.ssa Francesca Setiffi: </a:t>
            </a:r>
            <a:r>
              <a:rPr lang="it-US" dirty="0">
                <a:solidFill>
                  <a:schemeClr val="accent2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francesca.setiffi@unipd.it</a:t>
            </a:r>
            <a:r>
              <a:rPr lang="it-US" dirty="0">
                <a:solidFill>
                  <a:schemeClr val="accent2">
                    <a:lumMod val="75000"/>
                  </a:schemeClr>
                </a:solidFill>
              </a:rPr>
              <a:t>  </a:t>
            </a:r>
          </a:p>
        </p:txBody>
      </p: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2C9A3195-E4F1-764F-931D-17C753146DDC}"/>
              </a:ext>
            </a:extLst>
          </p:cNvPr>
          <p:cNvCxnSpPr>
            <a:cxnSpLocks/>
          </p:cNvCxnSpPr>
          <p:nvPr/>
        </p:nvCxnSpPr>
        <p:spPr>
          <a:xfrm>
            <a:off x="8895565" y="5224437"/>
            <a:ext cx="0" cy="5626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8C3B10BF-1026-9345-A5ED-EE7CB59537E5}"/>
              </a:ext>
            </a:extLst>
          </p:cNvPr>
          <p:cNvCxnSpPr>
            <a:cxnSpLocks/>
          </p:cNvCxnSpPr>
          <p:nvPr/>
        </p:nvCxnSpPr>
        <p:spPr>
          <a:xfrm>
            <a:off x="3041485" y="5190979"/>
            <a:ext cx="0" cy="5626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0188493"/>
      </p:ext>
    </p:extLst>
  </p:cSld>
  <p:clrMapOvr>
    <a:masterClrMapping/>
  </p:clrMapOvr>
</p:sld>
</file>

<file path=ppt/theme/theme1.xml><?xml version="1.0" encoding="utf-8"?>
<a:theme xmlns:a="http://schemas.openxmlformats.org/drawingml/2006/main" name="ConfettiVTI">
  <a:themeElements>
    <a:clrScheme name="AnalogousFromRegularSeed_2SEEDS">
      <a:dk1>
        <a:srgbClr val="000000"/>
      </a:dk1>
      <a:lt1>
        <a:srgbClr val="FFFFFF"/>
      </a:lt1>
      <a:dk2>
        <a:srgbClr val="36221E"/>
      </a:dk2>
      <a:lt2>
        <a:srgbClr val="E8E3E2"/>
      </a:lt2>
      <a:accent1>
        <a:srgbClr val="3BA7B1"/>
      </a:accent1>
      <a:accent2>
        <a:srgbClr val="46B28F"/>
      </a:accent2>
      <a:accent3>
        <a:srgbClr val="4D87C3"/>
      </a:accent3>
      <a:accent4>
        <a:srgbClr val="B13B65"/>
      </a:accent4>
      <a:accent5>
        <a:srgbClr val="C3534D"/>
      </a:accent5>
      <a:accent6>
        <a:srgbClr val="B1733B"/>
      </a:accent6>
      <a:hlink>
        <a:srgbClr val="BF4B3F"/>
      </a:hlink>
      <a:folHlink>
        <a:srgbClr val="7F7F7F"/>
      </a:folHlink>
    </a:clrScheme>
    <a:fontScheme name="Custom 10">
      <a:majorFont>
        <a:latin typeface="Gill Sans Nov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fettiVTI" id="{B5618F7C-B4F0-4D28-83B4-440D0519681F}" vid="{5F84EFDF-E14E-48C6-955C-990A32085A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136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AvenirNext LT Pro Medium</vt:lpstr>
      <vt:lpstr>Calibri</vt:lpstr>
      <vt:lpstr>Gill Sans Nova</vt:lpstr>
      <vt:lpstr>ConfettiVTI</vt:lpstr>
      <vt:lpstr>Pluralismo Culturale, Mutamento Sociale e Migrazioni</vt:lpstr>
      <vt:lpstr>LINGUA INGLESE B2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Pluralismo Culturale, Mutamento Sociale e Migrazioni</dc:title>
  <dc:creator>Francesca Setiffi</dc:creator>
  <cp:lastModifiedBy>Setiffi Francesca</cp:lastModifiedBy>
  <cp:revision>6</cp:revision>
  <dcterms:created xsi:type="dcterms:W3CDTF">2022-02-10T17:55:05Z</dcterms:created>
  <dcterms:modified xsi:type="dcterms:W3CDTF">2023-09-29T10:22:09Z</dcterms:modified>
</cp:coreProperties>
</file>