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 snapToObjects="1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9/29/2023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2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3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5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0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6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1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9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9/29/2023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60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1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9/29/2023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423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a.unipd.it/" TargetMode="External"/><Relationship Id="rId2" Type="http://schemas.openxmlformats.org/officeDocument/2006/relationships/hyperlink" Target="https://www.unipd.it/riconoscimento-certificazioni-ester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rancesca.setiffi@unipd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5">
            <a:extLst>
              <a:ext uri="{FF2B5EF4-FFF2-40B4-BE49-F238E27FC236}">
                <a16:creationId xmlns:a16="http://schemas.microsoft.com/office/drawing/2014/main" id="{E2748806-3AF5-4078-830A-C1F26BF1B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Un gruppo di figure stilizzate di legno colorate">
            <a:extLst>
              <a:ext uri="{FF2B5EF4-FFF2-40B4-BE49-F238E27FC236}">
                <a16:creationId xmlns:a16="http://schemas.microsoft.com/office/drawing/2014/main" id="{438D627F-5778-40B7-9996-D5788F5422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1531" b="724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41" name="Rectangle 27">
            <a:extLst>
              <a:ext uri="{FF2B5EF4-FFF2-40B4-BE49-F238E27FC236}">
                <a16:creationId xmlns:a16="http://schemas.microsoft.com/office/drawing/2014/main" id="{EA095E96-319D-4055-AD99-41FEB4030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2496"/>
            <a:ext cx="6327657" cy="36848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51EC9C3-1BBA-8746-84A9-5E779848B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240" y="2301530"/>
            <a:ext cx="4887459" cy="1826983"/>
          </a:xfrm>
        </p:spPr>
        <p:txBody>
          <a:bodyPr anchor="t">
            <a:normAutofit/>
          </a:bodyPr>
          <a:lstStyle/>
          <a:p>
            <a:pPr algn="l"/>
            <a:r>
              <a:rPr lang="it-US" sz="4200" dirty="0"/>
              <a:t>Pluralismo Culturale, Mutamento Sociale e Migrazioni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3F2A6D2-BAF1-3341-B5BF-11F2FD4ABC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240" y="4310561"/>
            <a:ext cx="4887458" cy="747817"/>
          </a:xfrm>
        </p:spPr>
        <p:txBody>
          <a:bodyPr anchor="t">
            <a:normAutofit fontScale="77500" lnSpcReduction="20000"/>
          </a:bodyPr>
          <a:lstStyle/>
          <a:p>
            <a:pPr algn="l"/>
            <a:r>
              <a:rPr lang="it-US" sz="4200" dirty="0">
                <a:latin typeface="+mj-lt"/>
                <a:ea typeface="+mj-ea"/>
                <a:cs typeface="+mj-cs"/>
              </a:rPr>
              <a:t>Prof.</a:t>
            </a:r>
            <a:r>
              <a:rPr lang="it-IT" sz="4200" dirty="0">
                <a:latin typeface="+mj-lt"/>
                <a:ea typeface="+mj-ea"/>
                <a:cs typeface="+mj-cs"/>
              </a:rPr>
              <a:t>ssa</a:t>
            </a:r>
            <a:r>
              <a:rPr lang="it-US" sz="4200" dirty="0">
                <a:latin typeface="+mj-lt"/>
                <a:ea typeface="+mj-ea"/>
                <a:cs typeface="+mj-cs"/>
              </a:rPr>
              <a:t> </a:t>
            </a:r>
            <a:r>
              <a:rPr lang="it-IT" sz="4200" dirty="0">
                <a:latin typeface="+mj-lt"/>
                <a:ea typeface="+mj-ea"/>
                <a:cs typeface="+mj-cs"/>
              </a:rPr>
              <a:t>Francesca Setiffi</a:t>
            </a:r>
            <a:endParaRPr lang="it-US" sz="4200" dirty="0">
              <a:latin typeface="+mj-lt"/>
              <a:ea typeface="+mj-ea"/>
              <a:cs typeface="+mj-cs"/>
            </a:endParaRPr>
          </a:p>
          <a:p>
            <a:pPr algn="l"/>
            <a:r>
              <a:rPr lang="it-US" sz="1900" b="1" dirty="0"/>
              <a:t>LINGUA INGLESE B2</a:t>
            </a:r>
          </a:p>
        </p:txBody>
      </p:sp>
    </p:spTree>
    <p:extLst>
      <p:ext uri="{BB962C8B-B14F-4D97-AF65-F5344CB8AC3E}">
        <p14:creationId xmlns:p14="http://schemas.microsoft.com/office/powerpoint/2010/main" val="409690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EB91BD-C897-EB47-9463-7A14BE0B9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US" dirty="0"/>
              <a:t>LINGUA INGLESE B2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969026AA-869B-5045-953D-04518208D612}"/>
              </a:ext>
            </a:extLst>
          </p:cNvPr>
          <p:cNvCxnSpPr/>
          <p:nvPr/>
        </p:nvCxnSpPr>
        <p:spPr>
          <a:xfrm>
            <a:off x="8193282" y="1597112"/>
            <a:ext cx="902524" cy="676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B377E97F-5BE8-D443-9EA7-7E27B41CFCD9}"/>
              </a:ext>
            </a:extLst>
          </p:cNvPr>
          <p:cNvCxnSpPr>
            <a:cxnSpLocks/>
          </p:cNvCxnSpPr>
          <p:nvPr/>
        </p:nvCxnSpPr>
        <p:spPr>
          <a:xfrm flipH="1">
            <a:off x="3168189" y="1614003"/>
            <a:ext cx="665019" cy="676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60C6287-4522-AA4D-8083-08C4633BD765}"/>
              </a:ext>
            </a:extLst>
          </p:cNvPr>
          <p:cNvSpPr txBox="1"/>
          <p:nvPr/>
        </p:nvSpPr>
        <p:spPr>
          <a:xfrm>
            <a:off x="7711281" y="2686630"/>
            <a:ext cx="3259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US" b="1" dirty="0"/>
              <a:t>Devo sostenere l’esame previsto</a:t>
            </a:r>
          </a:p>
          <a:p>
            <a:pPr algn="ctr"/>
            <a:r>
              <a:rPr lang="it-US" b="1" dirty="0"/>
              <a:t>dal piano di studi?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9956C46-676B-B045-BAE0-C7BA34411DED}"/>
              </a:ext>
            </a:extLst>
          </p:cNvPr>
          <p:cNvSpPr txBox="1"/>
          <p:nvPr/>
        </p:nvSpPr>
        <p:spPr>
          <a:xfrm>
            <a:off x="950888" y="2616326"/>
            <a:ext cx="35909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US" b="1" dirty="0"/>
              <a:t>Devo richiedere il riconoscimento </a:t>
            </a:r>
          </a:p>
          <a:p>
            <a:pPr algn="ctr"/>
            <a:r>
              <a:rPr lang="it-US" b="1" dirty="0"/>
              <a:t>di una certificazione di pari livello?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57C8B86D-3773-0648-A8B6-02C874F7CF58}"/>
              </a:ext>
            </a:extLst>
          </p:cNvPr>
          <p:cNvCxnSpPr>
            <a:cxnSpLocks/>
          </p:cNvCxnSpPr>
          <p:nvPr/>
        </p:nvCxnSpPr>
        <p:spPr>
          <a:xfrm>
            <a:off x="9447047" y="3320360"/>
            <a:ext cx="0" cy="562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34E4D2F8-9039-C449-94AE-AE938C63F8FB}"/>
              </a:ext>
            </a:extLst>
          </p:cNvPr>
          <p:cNvCxnSpPr>
            <a:cxnSpLocks/>
          </p:cNvCxnSpPr>
          <p:nvPr/>
        </p:nvCxnSpPr>
        <p:spPr>
          <a:xfrm>
            <a:off x="2746380" y="3262657"/>
            <a:ext cx="0" cy="620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9E2A02CA-913E-5646-AEF2-9FC3E4B1E93F}"/>
              </a:ext>
            </a:extLst>
          </p:cNvPr>
          <p:cNvSpPr txBox="1"/>
          <p:nvPr/>
        </p:nvSpPr>
        <p:spPr>
          <a:xfrm>
            <a:off x="162295" y="4062299"/>
            <a:ext cx="506691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US" sz="1600" b="1" dirty="0"/>
              <a:t>Mettersi in contatto con le segreterie studenti</a:t>
            </a:r>
            <a:r>
              <a:rPr lang="it-IT" sz="1600" b="1" dirty="0"/>
              <a:t> della Scuola di Scienze Umane</a:t>
            </a:r>
            <a:endParaRPr lang="it-US" sz="1600" b="1" dirty="0"/>
          </a:p>
          <a:p>
            <a:pPr algn="ctr"/>
            <a:r>
              <a:rPr lang="it-US" sz="1600" b="1" dirty="0"/>
              <a:t>Qui la procedura</a:t>
            </a:r>
            <a:r>
              <a:rPr lang="it-US" sz="16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it-IT" sz="1600" b="1" dirty="0">
                <a:solidFill>
                  <a:schemeClr val="accent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https://www.unipd.it/riconoscimento-certificazioni-esterne</a:t>
            </a:r>
            <a:endParaRPr 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it-US" b="1" dirty="0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2A5CC1F2-981F-4D4F-83B0-5EB52FA6C974}"/>
              </a:ext>
            </a:extLst>
          </p:cNvPr>
          <p:cNvSpPr txBox="1"/>
          <p:nvPr/>
        </p:nvSpPr>
        <p:spPr>
          <a:xfrm>
            <a:off x="6489980" y="4062299"/>
            <a:ext cx="57020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US" sz="1600" b="1" dirty="0"/>
              <a:t>È  necessario consultare il sito del Centro Linguistico di Ateneo</a:t>
            </a:r>
          </a:p>
          <a:p>
            <a:pPr algn="ctr"/>
            <a:r>
              <a:rPr lang="it-US" sz="1600" b="1" dirty="0"/>
              <a:t>che organizza corsi in presenza e online per prepararsi a sostenere il B2 (TAL, Abilità linguistica). </a:t>
            </a:r>
          </a:p>
          <a:p>
            <a:pPr algn="ctr"/>
            <a:r>
              <a:rPr lang="it-US" sz="1600" b="1" dirty="0"/>
              <a:t>Qui le informazioni: </a:t>
            </a:r>
            <a:r>
              <a:rPr lang="it-IT" sz="1600" b="1" dirty="0">
                <a:solidFill>
                  <a:schemeClr val="accent2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https://cla.unipd.it/</a:t>
            </a:r>
            <a:endParaRPr 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it-US" sz="1600" b="1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BE0DBDD-4A74-4D4A-B9F3-3054260AB8DC}"/>
              </a:ext>
            </a:extLst>
          </p:cNvPr>
          <p:cNvSpPr txBox="1"/>
          <p:nvPr/>
        </p:nvSpPr>
        <p:spPr>
          <a:xfrm>
            <a:off x="162295" y="5920457"/>
            <a:ext cx="12029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US" dirty="0"/>
              <a:t>In entrambi i casi la registrazione verrà fatta dalla Struttura competente.</a:t>
            </a:r>
            <a:endParaRPr lang="it-IT" dirty="0"/>
          </a:p>
          <a:p>
            <a:pPr algn="ctr"/>
            <a:endParaRPr lang="it-US" dirty="0"/>
          </a:p>
          <a:p>
            <a:pPr algn="ctr"/>
            <a:r>
              <a:rPr lang="it-US" dirty="0"/>
              <a:t>In caso di necessità, contattare la </a:t>
            </a:r>
            <a:r>
              <a:rPr lang="it-IT" dirty="0"/>
              <a:t>Prof</a:t>
            </a:r>
            <a:r>
              <a:rPr lang="it-US" dirty="0"/>
              <a:t>.ssa Francesca Setiffi: </a:t>
            </a:r>
            <a:r>
              <a:rPr lang="it-US" dirty="0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francesca.setiffi@unipd.it</a:t>
            </a:r>
            <a:r>
              <a:rPr lang="it-US" dirty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</p:txBody>
      </p:sp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2C9A3195-E4F1-764F-931D-17C753146DDC}"/>
              </a:ext>
            </a:extLst>
          </p:cNvPr>
          <p:cNvCxnSpPr>
            <a:cxnSpLocks/>
          </p:cNvCxnSpPr>
          <p:nvPr/>
        </p:nvCxnSpPr>
        <p:spPr>
          <a:xfrm>
            <a:off x="8895565" y="5224437"/>
            <a:ext cx="0" cy="562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>
            <a:extLst>
              <a:ext uri="{FF2B5EF4-FFF2-40B4-BE49-F238E27FC236}">
                <a16:creationId xmlns:a16="http://schemas.microsoft.com/office/drawing/2014/main" id="{8C3B10BF-1026-9345-A5ED-EE7CB59537E5}"/>
              </a:ext>
            </a:extLst>
          </p:cNvPr>
          <p:cNvCxnSpPr>
            <a:cxnSpLocks/>
          </p:cNvCxnSpPr>
          <p:nvPr/>
        </p:nvCxnSpPr>
        <p:spPr>
          <a:xfrm>
            <a:off x="3041485" y="5190979"/>
            <a:ext cx="0" cy="562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0188493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RegularSeed_2SEEDS">
      <a:dk1>
        <a:srgbClr val="000000"/>
      </a:dk1>
      <a:lt1>
        <a:srgbClr val="FFFFFF"/>
      </a:lt1>
      <a:dk2>
        <a:srgbClr val="36221E"/>
      </a:dk2>
      <a:lt2>
        <a:srgbClr val="E8E3E2"/>
      </a:lt2>
      <a:accent1>
        <a:srgbClr val="3BA7B1"/>
      </a:accent1>
      <a:accent2>
        <a:srgbClr val="46B28F"/>
      </a:accent2>
      <a:accent3>
        <a:srgbClr val="4D87C3"/>
      </a:accent3>
      <a:accent4>
        <a:srgbClr val="B13B65"/>
      </a:accent4>
      <a:accent5>
        <a:srgbClr val="C3534D"/>
      </a:accent5>
      <a:accent6>
        <a:srgbClr val="B1733B"/>
      </a:accent6>
      <a:hlink>
        <a:srgbClr val="BF4B3F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136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AvenirNext LT Pro Medium</vt:lpstr>
      <vt:lpstr>Calibri</vt:lpstr>
      <vt:lpstr>Gill Sans Nova</vt:lpstr>
      <vt:lpstr>ConfettiVTI</vt:lpstr>
      <vt:lpstr>Pluralismo Culturale, Mutamento Sociale e Migrazioni</vt:lpstr>
      <vt:lpstr>LINGUA INGLESE B2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Pluralismo Culturale, Mutamento Sociale e Migrazioni</dc:title>
  <dc:creator>Francesca Setiffi</dc:creator>
  <cp:lastModifiedBy>Setiffi Francesca</cp:lastModifiedBy>
  <cp:revision>6</cp:revision>
  <dcterms:created xsi:type="dcterms:W3CDTF">2022-02-10T17:55:05Z</dcterms:created>
  <dcterms:modified xsi:type="dcterms:W3CDTF">2023-09-29T10:22:09Z</dcterms:modified>
</cp:coreProperties>
</file>