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4"/>
  </p:notesMasterIdLst>
  <p:sldIdLst>
    <p:sldId id="256" r:id="rId3"/>
    <p:sldId id="336" r:id="rId4"/>
    <p:sldId id="339" r:id="rId5"/>
    <p:sldId id="340" r:id="rId6"/>
    <p:sldId id="341" r:id="rId7"/>
    <p:sldId id="342" r:id="rId8"/>
    <p:sldId id="343" r:id="rId9"/>
    <p:sldId id="344" r:id="rId10"/>
    <p:sldId id="345" r:id="rId11"/>
    <p:sldId id="346" r:id="rId12"/>
    <p:sldId id="347" r:id="rId13"/>
    <p:sldId id="349" r:id="rId14"/>
    <p:sldId id="350" r:id="rId15"/>
    <p:sldId id="351" r:id="rId16"/>
    <p:sldId id="352" r:id="rId17"/>
    <p:sldId id="353" r:id="rId18"/>
    <p:sldId id="385"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35" r:id="rId33"/>
  </p:sldIdLst>
  <p:sldSz cx="9144000" cy="5145088"/>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27"/>
  </p:normalViewPr>
  <p:slideViewPr>
    <p:cSldViewPr snapToGrid="0" snapToObjects="1">
      <p:cViewPr varScale="1">
        <p:scale>
          <a:sx n="144" d="100"/>
          <a:sy n="144" d="100"/>
        </p:scale>
        <p:origin x="6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6"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pPr algn="ctr"/>
            <a:r>
              <a:rPr lang="it-IT" sz="4400" b="0" strike="noStrike" spc="-1">
                <a:latin typeface="Arial"/>
              </a:rPr>
              <a:t>Fai clic per spostare la diapositiva</a:t>
            </a:r>
          </a:p>
        </p:txBody>
      </p:sp>
      <p:sp>
        <p:nvSpPr>
          <p:cNvPr id="197" name="PlaceHolder 2"/>
          <p:cNvSpPr>
            <a:spLocks noGrp="1"/>
          </p:cNvSpPr>
          <p:nvPr>
            <p:ph type="body"/>
          </p:nvPr>
        </p:nvSpPr>
        <p:spPr>
          <a:xfrm>
            <a:off x="756000" y="5078520"/>
            <a:ext cx="6047640" cy="4811040"/>
          </a:xfrm>
          <a:prstGeom prst="rect">
            <a:avLst/>
          </a:prstGeom>
        </p:spPr>
        <p:txBody>
          <a:bodyPr lIns="0" tIns="0" rIns="0" bIns="0"/>
          <a:lstStyle/>
          <a:p>
            <a:r>
              <a:rPr lang="it-IT" sz="2000" b="0" strike="noStrike" spc="-1">
                <a:latin typeface="Arial"/>
              </a:rPr>
              <a:t>Fai clic per modificare il formato delle note</a:t>
            </a:r>
          </a:p>
        </p:txBody>
      </p:sp>
      <p:sp>
        <p:nvSpPr>
          <p:cNvPr id="198" name="PlaceHolder 3"/>
          <p:cNvSpPr>
            <a:spLocks noGrp="1"/>
          </p:cNvSpPr>
          <p:nvPr>
            <p:ph type="hdr"/>
          </p:nvPr>
        </p:nvSpPr>
        <p:spPr>
          <a:xfrm>
            <a:off x="0" y="0"/>
            <a:ext cx="3280680" cy="534240"/>
          </a:xfrm>
          <a:prstGeom prst="rect">
            <a:avLst/>
          </a:prstGeom>
        </p:spPr>
        <p:txBody>
          <a:bodyPr lIns="0" tIns="0" rIns="0" bIns="0"/>
          <a:lstStyle/>
          <a:p>
            <a:r>
              <a:rPr lang="it-IT" sz="1400" b="0" strike="noStrike" spc="-1">
                <a:latin typeface="Times New Roman"/>
              </a:rPr>
              <a:t> </a:t>
            </a:r>
          </a:p>
        </p:txBody>
      </p:sp>
      <p:sp>
        <p:nvSpPr>
          <p:cNvPr id="199" name="PlaceHolder 4"/>
          <p:cNvSpPr>
            <a:spLocks noGrp="1"/>
          </p:cNvSpPr>
          <p:nvPr>
            <p:ph type="dt"/>
          </p:nvPr>
        </p:nvSpPr>
        <p:spPr>
          <a:xfrm>
            <a:off x="4278960" y="0"/>
            <a:ext cx="3280680" cy="534240"/>
          </a:xfrm>
          <a:prstGeom prst="rect">
            <a:avLst/>
          </a:prstGeom>
        </p:spPr>
        <p:txBody>
          <a:bodyPr lIns="0" tIns="0" rIns="0" bIns="0"/>
          <a:lstStyle/>
          <a:p>
            <a:pPr algn="r"/>
            <a:r>
              <a:rPr lang="it-IT" sz="1400" b="0" strike="noStrike" spc="-1">
                <a:latin typeface="Times New Roman"/>
              </a:rPr>
              <a:t> </a:t>
            </a:r>
          </a:p>
        </p:txBody>
      </p:sp>
      <p:sp>
        <p:nvSpPr>
          <p:cNvPr id="200" name="PlaceHolder 5"/>
          <p:cNvSpPr>
            <a:spLocks noGrp="1"/>
          </p:cNvSpPr>
          <p:nvPr>
            <p:ph type="ftr"/>
          </p:nvPr>
        </p:nvSpPr>
        <p:spPr>
          <a:xfrm>
            <a:off x="0" y="10157400"/>
            <a:ext cx="3280680" cy="534240"/>
          </a:xfrm>
          <a:prstGeom prst="rect">
            <a:avLst/>
          </a:prstGeom>
        </p:spPr>
        <p:txBody>
          <a:bodyPr lIns="0" tIns="0" rIns="0" bIns="0" anchor="b"/>
          <a:lstStyle/>
          <a:p>
            <a:r>
              <a:rPr lang="it-IT" sz="1400" b="0" strike="noStrike" spc="-1">
                <a:latin typeface="Times New Roman"/>
              </a:rPr>
              <a:t> </a:t>
            </a:r>
          </a:p>
        </p:txBody>
      </p:sp>
      <p:sp>
        <p:nvSpPr>
          <p:cNvPr id="201" name="PlaceHolder 6"/>
          <p:cNvSpPr>
            <a:spLocks noGrp="1"/>
          </p:cNvSpPr>
          <p:nvPr>
            <p:ph type="sldNum"/>
          </p:nvPr>
        </p:nvSpPr>
        <p:spPr>
          <a:xfrm>
            <a:off x="4278960" y="10157400"/>
            <a:ext cx="3280680" cy="534240"/>
          </a:xfrm>
          <a:prstGeom prst="rect">
            <a:avLst/>
          </a:prstGeom>
        </p:spPr>
        <p:txBody>
          <a:bodyPr lIns="0" tIns="0" rIns="0" bIns="0" anchor="b"/>
          <a:lstStyle/>
          <a:p>
            <a:pPr algn="r"/>
            <a:fld id="{E502B7F0-2B8A-4C6B-9CA8-9D2CA1D98E78}" type="slidenum">
              <a:rPr lang="it-IT" sz="1400" b="0" strike="noStrike" spc="-1">
                <a:latin typeface="Times New Roman"/>
              </a:rPr>
              <a:t>‹N›</a:t>
            </a:fld>
            <a:endParaRPr lang="it-IT"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
        <p:nvSpPr>
          <p:cNvPr id="25" name="PlaceHolder 2"/>
          <p:cNvSpPr>
            <a:spLocks noGrp="1"/>
          </p:cNvSpPr>
          <p:nvPr>
            <p:ph type="body"/>
          </p:nvPr>
        </p:nvSpPr>
        <p:spPr>
          <a:xfrm>
            <a:off x="457200" y="1203840"/>
            <a:ext cx="8229240" cy="1423080"/>
          </a:xfrm>
          <a:prstGeom prst="rect">
            <a:avLst/>
          </a:prstGeom>
        </p:spPr>
        <p:txBody>
          <a:bodyPr lIns="0" tIns="0" rIns="0" bIns="0">
            <a:normAutofit/>
          </a:bodyPr>
          <a:lstStyle/>
          <a:p>
            <a:endParaRPr lang="it-IT" sz="3200" b="0" strike="noStrike" spc="-1">
              <a:latin typeface="Arial"/>
            </a:endParaRPr>
          </a:p>
        </p:txBody>
      </p:sp>
      <p:sp>
        <p:nvSpPr>
          <p:cNvPr id="26" name="PlaceHolder 3"/>
          <p:cNvSpPr>
            <a:spLocks noGrp="1"/>
          </p:cNvSpPr>
          <p:nvPr>
            <p:ph type="body"/>
          </p:nvPr>
        </p:nvSpPr>
        <p:spPr>
          <a:xfrm>
            <a:off x="457200" y="2762640"/>
            <a:ext cx="8229240" cy="14230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
        <p:nvSpPr>
          <p:cNvPr id="28" name="PlaceHolder 2"/>
          <p:cNvSpPr>
            <a:spLocks noGrp="1"/>
          </p:cNvSpPr>
          <p:nvPr>
            <p:ph type="body"/>
          </p:nvPr>
        </p:nvSpPr>
        <p:spPr>
          <a:xfrm>
            <a:off x="457200" y="1203840"/>
            <a:ext cx="4015800" cy="1423080"/>
          </a:xfrm>
          <a:prstGeom prst="rect">
            <a:avLst/>
          </a:prstGeom>
        </p:spPr>
        <p:txBody>
          <a:bodyPr lIns="0" tIns="0" rIns="0" bIns="0">
            <a:normAutofit/>
          </a:bodyPr>
          <a:lstStyle/>
          <a:p>
            <a:endParaRPr lang="it-IT" sz="3200" b="0" strike="noStrike" spc="-1">
              <a:latin typeface="Arial"/>
            </a:endParaRPr>
          </a:p>
        </p:txBody>
      </p:sp>
      <p:sp>
        <p:nvSpPr>
          <p:cNvPr id="29" name="PlaceHolder 3"/>
          <p:cNvSpPr>
            <a:spLocks noGrp="1"/>
          </p:cNvSpPr>
          <p:nvPr>
            <p:ph type="body"/>
          </p:nvPr>
        </p:nvSpPr>
        <p:spPr>
          <a:xfrm>
            <a:off x="4674240" y="1203840"/>
            <a:ext cx="4015800" cy="1423080"/>
          </a:xfrm>
          <a:prstGeom prst="rect">
            <a:avLst/>
          </a:prstGeom>
        </p:spPr>
        <p:txBody>
          <a:bodyPr lIns="0" tIns="0" rIns="0" bIns="0">
            <a:normAutofit/>
          </a:bodyPr>
          <a:lstStyle/>
          <a:p>
            <a:endParaRPr lang="it-IT" sz="3200" b="0" strike="noStrike" spc="-1">
              <a:latin typeface="Arial"/>
            </a:endParaRPr>
          </a:p>
        </p:txBody>
      </p:sp>
      <p:sp>
        <p:nvSpPr>
          <p:cNvPr id="30" name="PlaceHolder 4"/>
          <p:cNvSpPr>
            <a:spLocks noGrp="1"/>
          </p:cNvSpPr>
          <p:nvPr>
            <p:ph type="body"/>
          </p:nvPr>
        </p:nvSpPr>
        <p:spPr>
          <a:xfrm>
            <a:off x="457200" y="2762640"/>
            <a:ext cx="4015800" cy="1423080"/>
          </a:xfrm>
          <a:prstGeom prst="rect">
            <a:avLst/>
          </a:prstGeom>
        </p:spPr>
        <p:txBody>
          <a:bodyPr lIns="0" tIns="0" rIns="0" bIns="0">
            <a:normAutofit/>
          </a:bodyPr>
          <a:lstStyle/>
          <a:p>
            <a:endParaRPr lang="it-IT" sz="3200" b="0" strike="noStrike" spc="-1">
              <a:latin typeface="Arial"/>
            </a:endParaRPr>
          </a:p>
        </p:txBody>
      </p:sp>
      <p:sp>
        <p:nvSpPr>
          <p:cNvPr id="31" name="PlaceHolder 5"/>
          <p:cNvSpPr>
            <a:spLocks noGrp="1"/>
          </p:cNvSpPr>
          <p:nvPr>
            <p:ph type="body"/>
          </p:nvPr>
        </p:nvSpPr>
        <p:spPr>
          <a:xfrm>
            <a:off x="4674240" y="2762640"/>
            <a:ext cx="4015800" cy="14230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
        <p:nvSpPr>
          <p:cNvPr id="33" name="PlaceHolder 2"/>
          <p:cNvSpPr>
            <a:spLocks noGrp="1"/>
          </p:cNvSpPr>
          <p:nvPr>
            <p:ph type="body"/>
          </p:nvPr>
        </p:nvSpPr>
        <p:spPr>
          <a:xfrm>
            <a:off x="457200" y="1203840"/>
            <a:ext cx="2649600" cy="1423080"/>
          </a:xfrm>
          <a:prstGeom prst="rect">
            <a:avLst/>
          </a:prstGeom>
        </p:spPr>
        <p:txBody>
          <a:bodyPr lIns="0" tIns="0" rIns="0" bIns="0">
            <a:normAutofit/>
          </a:bodyPr>
          <a:lstStyle/>
          <a:p>
            <a:endParaRPr lang="it-IT" sz="3200" b="0" strike="noStrike" spc="-1">
              <a:latin typeface="Arial"/>
            </a:endParaRPr>
          </a:p>
        </p:txBody>
      </p:sp>
      <p:sp>
        <p:nvSpPr>
          <p:cNvPr id="34" name="PlaceHolder 3"/>
          <p:cNvSpPr>
            <a:spLocks noGrp="1"/>
          </p:cNvSpPr>
          <p:nvPr>
            <p:ph type="body"/>
          </p:nvPr>
        </p:nvSpPr>
        <p:spPr>
          <a:xfrm>
            <a:off x="3239640" y="1203840"/>
            <a:ext cx="2649600" cy="1423080"/>
          </a:xfrm>
          <a:prstGeom prst="rect">
            <a:avLst/>
          </a:prstGeom>
        </p:spPr>
        <p:txBody>
          <a:bodyPr lIns="0" tIns="0" rIns="0" bIns="0">
            <a:normAutofit/>
          </a:bodyPr>
          <a:lstStyle/>
          <a:p>
            <a:endParaRPr lang="it-IT" sz="3200" b="0" strike="noStrike" spc="-1">
              <a:latin typeface="Arial"/>
            </a:endParaRPr>
          </a:p>
        </p:txBody>
      </p:sp>
      <p:sp>
        <p:nvSpPr>
          <p:cNvPr id="35" name="PlaceHolder 4"/>
          <p:cNvSpPr>
            <a:spLocks noGrp="1"/>
          </p:cNvSpPr>
          <p:nvPr>
            <p:ph type="body"/>
          </p:nvPr>
        </p:nvSpPr>
        <p:spPr>
          <a:xfrm>
            <a:off x="6022080" y="1203840"/>
            <a:ext cx="2649600" cy="1423080"/>
          </a:xfrm>
          <a:prstGeom prst="rect">
            <a:avLst/>
          </a:prstGeom>
        </p:spPr>
        <p:txBody>
          <a:bodyPr lIns="0" tIns="0" rIns="0" bIns="0">
            <a:normAutofit/>
          </a:bodyPr>
          <a:lstStyle/>
          <a:p>
            <a:endParaRPr lang="it-IT" sz="3200" b="0" strike="noStrike" spc="-1">
              <a:latin typeface="Arial"/>
            </a:endParaRPr>
          </a:p>
        </p:txBody>
      </p:sp>
      <p:sp>
        <p:nvSpPr>
          <p:cNvPr id="36" name="PlaceHolder 5"/>
          <p:cNvSpPr>
            <a:spLocks noGrp="1"/>
          </p:cNvSpPr>
          <p:nvPr>
            <p:ph type="body"/>
          </p:nvPr>
        </p:nvSpPr>
        <p:spPr>
          <a:xfrm>
            <a:off x="457200" y="2762640"/>
            <a:ext cx="2649600" cy="1423080"/>
          </a:xfrm>
          <a:prstGeom prst="rect">
            <a:avLst/>
          </a:prstGeom>
        </p:spPr>
        <p:txBody>
          <a:bodyPr lIns="0" tIns="0" rIns="0" bIns="0">
            <a:normAutofit/>
          </a:bodyPr>
          <a:lstStyle/>
          <a:p>
            <a:endParaRPr lang="it-IT" sz="3200" b="0" strike="noStrike" spc="-1">
              <a:latin typeface="Arial"/>
            </a:endParaRPr>
          </a:p>
        </p:txBody>
      </p:sp>
      <p:sp>
        <p:nvSpPr>
          <p:cNvPr id="37" name="PlaceHolder 6"/>
          <p:cNvSpPr>
            <a:spLocks noGrp="1"/>
          </p:cNvSpPr>
          <p:nvPr>
            <p:ph type="body"/>
          </p:nvPr>
        </p:nvSpPr>
        <p:spPr>
          <a:xfrm>
            <a:off x="3239640" y="2762640"/>
            <a:ext cx="2649600" cy="1423080"/>
          </a:xfrm>
          <a:prstGeom prst="rect">
            <a:avLst/>
          </a:prstGeom>
        </p:spPr>
        <p:txBody>
          <a:bodyPr lIns="0" tIns="0" rIns="0" bIns="0">
            <a:normAutofit/>
          </a:bodyPr>
          <a:lstStyle/>
          <a:p>
            <a:endParaRPr lang="it-IT" sz="3200" b="0" strike="noStrike" spc="-1">
              <a:latin typeface="Arial"/>
            </a:endParaRPr>
          </a:p>
        </p:txBody>
      </p:sp>
      <p:sp>
        <p:nvSpPr>
          <p:cNvPr id="38" name="PlaceHolder 7"/>
          <p:cNvSpPr>
            <a:spLocks noGrp="1"/>
          </p:cNvSpPr>
          <p:nvPr>
            <p:ph type="body"/>
          </p:nvPr>
        </p:nvSpPr>
        <p:spPr>
          <a:xfrm>
            <a:off x="6022080" y="2762640"/>
            <a:ext cx="2649600" cy="14230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7A2E8E0-75A4-42E5-9DEE-21DD7E02791F}" type="datetimeFigureOut">
              <a:rPr lang="it-IT" smtClean="0"/>
              <a:t>20/03/2025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C17BC47-8157-410C-A44B-CF8B9ABE2692}" type="slidenum">
              <a:rPr lang="it-IT" smtClean="0"/>
              <a:t>‹N›</a:t>
            </a:fld>
            <a:endParaRPr lang="it-IT"/>
          </a:p>
        </p:txBody>
      </p:sp>
    </p:spTree>
    <p:extLst>
      <p:ext uri="{BB962C8B-B14F-4D97-AF65-F5344CB8AC3E}">
        <p14:creationId xmlns:p14="http://schemas.microsoft.com/office/powerpoint/2010/main" val="2835117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
        <p:nvSpPr>
          <p:cNvPr id="44" name="PlaceHolder 2"/>
          <p:cNvSpPr>
            <a:spLocks noGrp="1"/>
          </p:cNvSpPr>
          <p:nvPr>
            <p:ph type="subTitle"/>
          </p:nvPr>
        </p:nvSpPr>
        <p:spPr>
          <a:xfrm>
            <a:off x="457200" y="1203840"/>
            <a:ext cx="8229240" cy="298368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
        <p:nvSpPr>
          <p:cNvPr id="46" name="PlaceHolder 2"/>
          <p:cNvSpPr>
            <a:spLocks noGrp="1"/>
          </p:cNvSpPr>
          <p:nvPr>
            <p:ph type="body"/>
          </p:nvPr>
        </p:nvSpPr>
        <p:spPr>
          <a:xfrm>
            <a:off x="457200" y="1203840"/>
            <a:ext cx="8229240" cy="29836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
        <p:nvSpPr>
          <p:cNvPr id="48" name="PlaceHolder 2"/>
          <p:cNvSpPr>
            <a:spLocks noGrp="1"/>
          </p:cNvSpPr>
          <p:nvPr>
            <p:ph type="body"/>
          </p:nvPr>
        </p:nvSpPr>
        <p:spPr>
          <a:xfrm>
            <a:off x="457200" y="1203840"/>
            <a:ext cx="4015800" cy="2983680"/>
          </a:xfrm>
          <a:prstGeom prst="rect">
            <a:avLst/>
          </a:prstGeom>
        </p:spPr>
        <p:txBody>
          <a:bodyPr lIns="0" tIns="0" rIns="0" bIns="0">
            <a:normAutofit/>
          </a:bodyPr>
          <a:lstStyle/>
          <a:p>
            <a:endParaRPr lang="it-IT" sz="3200" b="0" strike="noStrike" spc="-1">
              <a:latin typeface="Arial"/>
            </a:endParaRPr>
          </a:p>
        </p:txBody>
      </p:sp>
      <p:sp>
        <p:nvSpPr>
          <p:cNvPr id="49" name="PlaceHolder 3"/>
          <p:cNvSpPr>
            <a:spLocks noGrp="1"/>
          </p:cNvSpPr>
          <p:nvPr>
            <p:ph type="body"/>
          </p:nvPr>
        </p:nvSpPr>
        <p:spPr>
          <a:xfrm>
            <a:off x="4674240" y="1203840"/>
            <a:ext cx="4015800" cy="29836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57200" y="205200"/>
            <a:ext cx="8229240" cy="398124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
        <p:nvSpPr>
          <p:cNvPr id="4" name="PlaceHolder 2"/>
          <p:cNvSpPr>
            <a:spLocks noGrp="1"/>
          </p:cNvSpPr>
          <p:nvPr>
            <p:ph type="subTitle"/>
          </p:nvPr>
        </p:nvSpPr>
        <p:spPr>
          <a:xfrm>
            <a:off x="457200" y="1203840"/>
            <a:ext cx="8229240" cy="298368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
        <p:nvSpPr>
          <p:cNvPr id="53" name="PlaceHolder 2"/>
          <p:cNvSpPr>
            <a:spLocks noGrp="1"/>
          </p:cNvSpPr>
          <p:nvPr>
            <p:ph type="body"/>
          </p:nvPr>
        </p:nvSpPr>
        <p:spPr>
          <a:xfrm>
            <a:off x="457200" y="1203840"/>
            <a:ext cx="4015800" cy="1423080"/>
          </a:xfrm>
          <a:prstGeom prst="rect">
            <a:avLst/>
          </a:prstGeom>
        </p:spPr>
        <p:txBody>
          <a:bodyPr lIns="0" tIns="0" rIns="0" bIns="0">
            <a:normAutofit/>
          </a:bodyPr>
          <a:lstStyle/>
          <a:p>
            <a:endParaRPr lang="it-IT" sz="3200" b="0" strike="noStrike" spc="-1">
              <a:latin typeface="Arial"/>
            </a:endParaRPr>
          </a:p>
        </p:txBody>
      </p:sp>
      <p:sp>
        <p:nvSpPr>
          <p:cNvPr id="54" name="PlaceHolder 3"/>
          <p:cNvSpPr>
            <a:spLocks noGrp="1"/>
          </p:cNvSpPr>
          <p:nvPr>
            <p:ph type="body"/>
          </p:nvPr>
        </p:nvSpPr>
        <p:spPr>
          <a:xfrm>
            <a:off x="4674240" y="1203840"/>
            <a:ext cx="4015800" cy="2983680"/>
          </a:xfrm>
          <a:prstGeom prst="rect">
            <a:avLst/>
          </a:prstGeom>
        </p:spPr>
        <p:txBody>
          <a:bodyPr lIns="0" tIns="0" rIns="0" bIns="0">
            <a:normAutofit/>
          </a:bodyPr>
          <a:lstStyle/>
          <a:p>
            <a:endParaRPr lang="it-IT" sz="3200" b="0" strike="noStrike" spc="-1">
              <a:latin typeface="Arial"/>
            </a:endParaRPr>
          </a:p>
        </p:txBody>
      </p:sp>
      <p:sp>
        <p:nvSpPr>
          <p:cNvPr id="55" name="PlaceHolder 4"/>
          <p:cNvSpPr>
            <a:spLocks noGrp="1"/>
          </p:cNvSpPr>
          <p:nvPr>
            <p:ph type="body"/>
          </p:nvPr>
        </p:nvSpPr>
        <p:spPr>
          <a:xfrm>
            <a:off x="457200" y="2762640"/>
            <a:ext cx="4015800" cy="14230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
        <p:nvSpPr>
          <p:cNvPr id="57" name="PlaceHolder 2"/>
          <p:cNvSpPr>
            <a:spLocks noGrp="1"/>
          </p:cNvSpPr>
          <p:nvPr>
            <p:ph type="body"/>
          </p:nvPr>
        </p:nvSpPr>
        <p:spPr>
          <a:xfrm>
            <a:off x="457200" y="1203840"/>
            <a:ext cx="4015800" cy="2983680"/>
          </a:xfrm>
          <a:prstGeom prst="rect">
            <a:avLst/>
          </a:prstGeom>
        </p:spPr>
        <p:txBody>
          <a:bodyPr lIns="0" tIns="0" rIns="0" bIns="0">
            <a:normAutofit/>
          </a:bodyPr>
          <a:lstStyle/>
          <a:p>
            <a:endParaRPr lang="it-IT" sz="3200" b="0" strike="noStrike" spc="-1">
              <a:latin typeface="Arial"/>
            </a:endParaRPr>
          </a:p>
        </p:txBody>
      </p:sp>
      <p:sp>
        <p:nvSpPr>
          <p:cNvPr id="58" name="PlaceHolder 3"/>
          <p:cNvSpPr>
            <a:spLocks noGrp="1"/>
          </p:cNvSpPr>
          <p:nvPr>
            <p:ph type="body"/>
          </p:nvPr>
        </p:nvSpPr>
        <p:spPr>
          <a:xfrm>
            <a:off x="4674240" y="1203840"/>
            <a:ext cx="4015800" cy="1423080"/>
          </a:xfrm>
          <a:prstGeom prst="rect">
            <a:avLst/>
          </a:prstGeom>
        </p:spPr>
        <p:txBody>
          <a:bodyPr lIns="0" tIns="0" rIns="0" bIns="0">
            <a:normAutofit/>
          </a:bodyPr>
          <a:lstStyle/>
          <a:p>
            <a:endParaRPr lang="it-IT" sz="3200" b="0" strike="noStrike" spc="-1">
              <a:latin typeface="Arial"/>
            </a:endParaRPr>
          </a:p>
        </p:txBody>
      </p:sp>
      <p:sp>
        <p:nvSpPr>
          <p:cNvPr id="59" name="PlaceHolder 4"/>
          <p:cNvSpPr>
            <a:spLocks noGrp="1"/>
          </p:cNvSpPr>
          <p:nvPr>
            <p:ph type="body"/>
          </p:nvPr>
        </p:nvSpPr>
        <p:spPr>
          <a:xfrm>
            <a:off x="4674240" y="2762640"/>
            <a:ext cx="4015800" cy="14230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
        <p:nvSpPr>
          <p:cNvPr id="61" name="PlaceHolder 2"/>
          <p:cNvSpPr>
            <a:spLocks noGrp="1"/>
          </p:cNvSpPr>
          <p:nvPr>
            <p:ph type="body"/>
          </p:nvPr>
        </p:nvSpPr>
        <p:spPr>
          <a:xfrm>
            <a:off x="457200" y="1203840"/>
            <a:ext cx="4015800" cy="1423080"/>
          </a:xfrm>
          <a:prstGeom prst="rect">
            <a:avLst/>
          </a:prstGeom>
        </p:spPr>
        <p:txBody>
          <a:bodyPr lIns="0" tIns="0" rIns="0" bIns="0">
            <a:normAutofit/>
          </a:bodyPr>
          <a:lstStyle/>
          <a:p>
            <a:endParaRPr lang="it-IT" sz="3200" b="0" strike="noStrike" spc="-1">
              <a:latin typeface="Arial"/>
            </a:endParaRPr>
          </a:p>
        </p:txBody>
      </p:sp>
      <p:sp>
        <p:nvSpPr>
          <p:cNvPr id="62" name="PlaceHolder 3"/>
          <p:cNvSpPr>
            <a:spLocks noGrp="1"/>
          </p:cNvSpPr>
          <p:nvPr>
            <p:ph type="body"/>
          </p:nvPr>
        </p:nvSpPr>
        <p:spPr>
          <a:xfrm>
            <a:off x="4674240" y="1203840"/>
            <a:ext cx="4015800" cy="1423080"/>
          </a:xfrm>
          <a:prstGeom prst="rect">
            <a:avLst/>
          </a:prstGeom>
        </p:spPr>
        <p:txBody>
          <a:bodyPr lIns="0" tIns="0" rIns="0" bIns="0">
            <a:normAutofit/>
          </a:bodyPr>
          <a:lstStyle/>
          <a:p>
            <a:endParaRPr lang="it-IT" sz="3200" b="0" strike="noStrike" spc="-1">
              <a:latin typeface="Arial"/>
            </a:endParaRPr>
          </a:p>
        </p:txBody>
      </p:sp>
      <p:sp>
        <p:nvSpPr>
          <p:cNvPr id="63" name="PlaceHolder 4"/>
          <p:cNvSpPr>
            <a:spLocks noGrp="1"/>
          </p:cNvSpPr>
          <p:nvPr>
            <p:ph type="body"/>
          </p:nvPr>
        </p:nvSpPr>
        <p:spPr>
          <a:xfrm>
            <a:off x="457200" y="2762640"/>
            <a:ext cx="8229240" cy="14230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
        <p:nvSpPr>
          <p:cNvPr id="65" name="PlaceHolder 2"/>
          <p:cNvSpPr>
            <a:spLocks noGrp="1"/>
          </p:cNvSpPr>
          <p:nvPr>
            <p:ph type="body"/>
          </p:nvPr>
        </p:nvSpPr>
        <p:spPr>
          <a:xfrm>
            <a:off x="457200" y="1203840"/>
            <a:ext cx="8229240" cy="1423080"/>
          </a:xfrm>
          <a:prstGeom prst="rect">
            <a:avLst/>
          </a:prstGeom>
        </p:spPr>
        <p:txBody>
          <a:bodyPr lIns="0" tIns="0" rIns="0" bIns="0">
            <a:normAutofit/>
          </a:bodyPr>
          <a:lstStyle/>
          <a:p>
            <a:endParaRPr lang="it-IT" sz="3200" b="0" strike="noStrike" spc="-1">
              <a:latin typeface="Arial"/>
            </a:endParaRPr>
          </a:p>
        </p:txBody>
      </p:sp>
      <p:sp>
        <p:nvSpPr>
          <p:cNvPr id="66" name="PlaceHolder 3"/>
          <p:cNvSpPr>
            <a:spLocks noGrp="1"/>
          </p:cNvSpPr>
          <p:nvPr>
            <p:ph type="body"/>
          </p:nvPr>
        </p:nvSpPr>
        <p:spPr>
          <a:xfrm>
            <a:off x="457200" y="2762640"/>
            <a:ext cx="8229240" cy="14230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
        <p:nvSpPr>
          <p:cNvPr id="68" name="PlaceHolder 2"/>
          <p:cNvSpPr>
            <a:spLocks noGrp="1"/>
          </p:cNvSpPr>
          <p:nvPr>
            <p:ph type="body"/>
          </p:nvPr>
        </p:nvSpPr>
        <p:spPr>
          <a:xfrm>
            <a:off x="457200" y="1203840"/>
            <a:ext cx="4015800" cy="1423080"/>
          </a:xfrm>
          <a:prstGeom prst="rect">
            <a:avLst/>
          </a:prstGeom>
        </p:spPr>
        <p:txBody>
          <a:bodyPr lIns="0" tIns="0" rIns="0" bIns="0">
            <a:normAutofit/>
          </a:bodyPr>
          <a:lstStyle/>
          <a:p>
            <a:endParaRPr lang="it-IT" sz="3200" b="0" strike="noStrike" spc="-1">
              <a:latin typeface="Arial"/>
            </a:endParaRPr>
          </a:p>
        </p:txBody>
      </p:sp>
      <p:sp>
        <p:nvSpPr>
          <p:cNvPr id="69" name="PlaceHolder 3"/>
          <p:cNvSpPr>
            <a:spLocks noGrp="1"/>
          </p:cNvSpPr>
          <p:nvPr>
            <p:ph type="body"/>
          </p:nvPr>
        </p:nvSpPr>
        <p:spPr>
          <a:xfrm>
            <a:off x="4674240" y="1203840"/>
            <a:ext cx="4015800" cy="1423080"/>
          </a:xfrm>
          <a:prstGeom prst="rect">
            <a:avLst/>
          </a:prstGeom>
        </p:spPr>
        <p:txBody>
          <a:bodyPr lIns="0" tIns="0" rIns="0" bIns="0">
            <a:normAutofit/>
          </a:bodyPr>
          <a:lstStyle/>
          <a:p>
            <a:endParaRPr lang="it-IT" sz="3200" b="0" strike="noStrike" spc="-1">
              <a:latin typeface="Arial"/>
            </a:endParaRPr>
          </a:p>
        </p:txBody>
      </p:sp>
      <p:sp>
        <p:nvSpPr>
          <p:cNvPr id="70" name="PlaceHolder 4"/>
          <p:cNvSpPr>
            <a:spLocks noGrp="1"/>
          </p:cNvSpPr>
          <p:nvPr>
            <p:ph type="body"/>
          </p:nvPr>
        </p:nvSpPr>
        <p:spPr>
          <a:xfrm>
            <a:off x="457200" y="2762640"/>
            <a:ext cx="4015800" cy="1423080"/>
          </a:xfrm>
          <a:prstGeom prst="rect">
            <a:avLst/>
          </a:prstGeom>
        </p:spPr>
        <p:txBody>
          <a:bodyPr lIns="0" tIns="0" rIns="0" bIns="0">
            <a:normAutofit/>
          </a:bodyPr>
          <a:lstStyle/>
          <a:p>
            <a:endParaRPr lang="it-IT" sz="3200" b="0" strike="noStrike" spc="-1">
              <a:latin typeface="Arial"/>
            </a:endParaRPr>
          </a:p>
        </p:txBody>
      </p:sp>
      <p:sp>
        <p:nvSpPr>
          <p:cNvPr id="71" name="PlaceHolder 5"/>
          <p:cNvSpPr>
            <a:spLocks noGrp="1"/>
          </p:cNvSpPr>
          <p:nvPr>
            <p:ph type="body"/>
          </p:nvPr>
        </p:nvSpPr>
        <p:spPr>
          <a:xfrm>
            <a:off x="4674240" y="2762640"/>
            <a:ext cx="4015800" cy="14230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
        <p:nvSpPr>
          <p:cNvPr id="73" name="PlaceHolder 2"/>
          <p:cNvSpPr>
            <a:spLocks noGrp="1"/>
          </p:cNvSpPr>
          <p:nvPr>
            <p:ph type="body"/>
          </p:nvPr>
        </p:nvSpPr>
        <p:spPr>
          <a:xfrm>
            <a:off x="457200" y="1203840"/>
            <a:ext cx="2649600" cy="1423080"/>
          </a:xfrm>
          <a:prstGeom prst="rect">
            <a:avLst/>
          </a:prstGeom>
        </p:spPr>
        <p:txBody>
          <a:bodyPr lIns="0" tIns="0" rIns="0" bIns="0">
            <a:normAutofit/>
          </a:bodyPr>
          <a:lstStyle/>
          <a:p>
            <a:endParaRPr lang="it-IT" sz="3200" b="0" strike="noStrike" spc="-1">
              <a:latin typeface="Arial"/>
            </a:endParaRPr>
          </a:p>
        </p:txBody>
      </p:sp>
      <p:sp>
        <p:nvSpPr>
          <p:cNvPr id="74" name="PlaceHolder 3"/>
          <p:cNvSpPr>
            <a:spLocks noGrp="1"/>
          </p:cNvSpPr>
          <p:nvPr>
            <p:ph type="body"/>
          </p:nvPr>
        </p:nvSpPr>
        <p:spPr>
          <a:xfrm>
            <a:off x="3239640" y="1203840"/>
            <a:ext cx="2649600" cy="1423080"/>
          </a:xfrm>
          <a:prstGeom prst="rect">
            <a:avLst/>
          </a:prstGeom>
        </p:spPr>
        <p:txBody>
          <a:bodyPr lIns="0" tIns="0" rIns="0" bIns="0">
            <a:normAutofit/>
          </a:bodyPr>
          <a:lstStyle/>
          <a:p>
            <a:endParaRPr lang="it-IT" sz="3200" b="0" strike="noStrike" spc="-1">
              <a:latin typeface="Arial"/>
            </a:endParaRPr>
          </a:p>
        </p:txBody>
      </p:sp>
      <p:sp>
        <p:nvSpPr>
          <p:cNvPr id="75" name="PlaceHolder 4"/>
          <p:cNvSpPr>
            <a:spLocks noGrp="1"/>
          </p:cNvSpPr>
          <p:nvPr>
            <p:ph type="body"/>
          </p:nvPr>
        </p:nvSpPr>
        <p:spPr>
          <a:xfrm>
            <a:off x="6022080" y="1203840"/>
            <a:ext cx="2649600" cy="1423080"/>
          </a:xfrm>
          <a:prstGeom prst="rect">
            <a:avLst/>
          </a:prstGeom>
        </p:spPr>
        <p:txBody>
          <a:bodyPr lIns="0" tIns="0" rIns="0" bIns="0">
            <a:normAutofit/>
          </a:bodyPr>
          <a:lstStyle/>
          <a:p>
            <a:endParaRPr lang="it-IT" sz="3200" b="0" strike="noStrike" spc="-1">
              <a:latin typeface="Arial"/>
            </a:endParaRPr>
          </a:p>
        </p:txBody>
      </p:sp>
      <p:sp>
        <p:nvSpPr>
          <p:cNvPr id="76" name="PlaceHolder 5"/>
          <p:cNvSpPr>
            <a:spLocks noGrp="1"/>
          </p:cNvSpPr>
          <p:nvPr>
            <p:ph type="body"/>
          </p:nvPr>
        </p:nvSpPr>
        <p:spPr>
          <a:xfrm>
            <a:off x="457200" y="2762640"/>
            <a:ext cx="2649600" cy="1423080"/>
          </a:xfrm>
          <a:prstGeom prst="rect">
            <a:avLst/>
          </a:prstGeom>
        </p:spPr>
        <p:txBody>
          <a:bodyPr lIns="0" tIns="0" rIns="0" bIns="0">
            <a:normAutofit/>
          </a:bodyPr>
          <a:lstStyle/>
          <a:p>
            <a:endParaRPr lang="it-IT" sz="3200" b="0" strike="noStrike" spc="-1">
              <a:latin typeface="Arial"/>
            </a:endParaRPr>
          </a:p>
        </p:txBody>
      </p:sp>
      <p:sp>
        <p:nvSpPr>
          <p:cNvPr id="77" name="PlaceHolder 6"/>
          <p:cNvSpPr>
            <a:spLocks noGrp="1"/>
          </p:cNvSpPr>
          <p:nvPr>
            <p:ph type="body"/>
          </p:nvPr>
        </p:nvSpPr>
        <p:spPr>
          <a:xfrm>
            <a:off x="3239640" y="2762640"/>
            <a:ext cx="2649600" cy="1423080"/>
          </a:xfrm>
          <a:prstGeom prst="rect">
            <a:avLst/>
          </a:prstGeom>
        </p:spPr>
        <p:txBody>
          <a:bodyPr lIns="0" tIns="0" rIns="0" bIns="0">
            <a:normAutofit/>
          </a:bodyPr>
          <a:lstStyle/>
          <a:p>
            <a:endParaRPr lang="it-IT" sz="3200" b="0" strike="noStrike" spc="-1">
              <a:latin typeface="Arial"/>
            </a:endParaRPr>
          </a:p>
        </p:txBody>
      </p:sp>
      <p:sp>
        <p:nvSpPr>
          <p:cNvPr id="78" name="PlaceHolder 7"/>
          <p:cNvSpPr>
            <a:spLocks noGrp="1"/>
          </p:cNvSpPr>
          <p:nvPr>
            <p:ph type="body"/>
          </p:nvPr>
        </p:nvSpPr>
        <p:spPr>
          <a:xfrm>
            <a:off x="6022080" y="2762640"/>
            <a:ext cx="2649600" cy="14230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7A2E8E0-75A4-42E5-9DEE-21DD7E02791F}" type="datetimeFigureOut">
              <a:rPr lang="it-IT" smtClean="0"/>
              <a:t>20/03/2025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C17BC47-8157-410C-A44B-CF8B9ABE2692}" type="slidenum">
              <a:rPr lang="it-IT" smtClean="0"/>
              <a:t>‹N›</a:t>
            </a:fld>
            <a:endParaRPr lang="it-IT"/>
          </a:p>
        </p:txBody>
      </p:sp>
    </p:spTree>
    <p:extLst>
      <p:ext uri="{BB962C8B-B14F-4D97-AF65-F5344CB8AC3E}">
        <p14:creationId xmlns:p14="http://schemas.microsoft.com/office/powerpoint/2010/main" val="1221039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
        <p:nvSpPr>
          <p:cNvPr id="6" name="PlaceHolder 2"/>
          <p:cNvSpPr>
            <a:spLocks noGrp="1"/>
          </p:cNvSpPr>
          <p:nvPr>
            <p:ph type="body"/>
          </p:nvPr>
        </p:nvSpPr>
        <p:spPr>
          <a:xfrm>
            <a:off x="457200" y="1203840"/>
            <a:ext cx="8229240" cy="29836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
        <p:nvSpPr>
          <p:cNvPr id="8" name="PlaceHolder 2"/>
          <p:cNvSpPr>
            <a:spLocks noGrp="1"/>
          </p:cNvSpPr>
          <p:nvPr>
            <p:ph type="body"/>
          </p:nvPr>
        </p:nvSpPr>
        <p:spPr>
          <a:xfrm>
            <a:off x="457200" y="1203840"/>
            <a:ext cx="4015800" cy="2983680"/>
          </a:xfrm>
          <a:prstGeom prst="rect">
            <a:avLst/>
          </a:prstGeom>
        </p:spPr>
        <p:txBody>
          <a:bodyPr lIns="0" tIns="0" rIns="0" bIns="0">
            <a:normAutofit/>
          </a:bodyPr>
          <a:lstStyle/>
          <a:p>
            <a:endParaRPr lang="it-IT" sz="3200" b="0" strike="noStrike" spc="-1">
              <a:latin typeface="Arial"/>
            </a:endParaRPr>
          </a:p>
        </p:txBody>
      </p:sp>
      <p:sp>
        <p:nvSpPr>
          <p:cNvPr id="9" name="PlaceHolder 3"/>
          <p:cNvSpPr>
            <a:spLocks noGrp="1"/>
          </p:cNvSpPr>
          <p:nvPr>
            <p:ph type="body"/>
          </p:nvPr>
        </p:nvSpPr>
        <p:spPr>
          <a:xfrm>
            <a:off x="4674240" y="1203840"/>
            <a:ext cx="4015800" cy="29836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05200"/>
            <a:ext cx="8229240" cy="398124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
        <p:nvSpPr>
          <p:cNvPr id="13" name="PlaceHolder 2"/>
          <p:cNvSpPr>
            <a:spLocks noGrp="1"/>
          </p:cNvSpPr>
          <p:nvPr>
            <p:ph type="body"/>
          </p:nvPr>
        </p:nvSpPr>
        <p:spPr>
          <a:xfrm>
            <a:off x="457200" y="1203840"/>
            <a:ext cx="4015800" cy="1423080"/>
          </a:xfrm>
          <a:prstGeom prst="rect">
            <a:avLst/>
          </a:prstGeom>
        </p:spPr>
        <p:txBody>
          <a:bodyPr lIns="0" tIns="0" rIns="0" bIns="0">
            <a:normAutofit/>
          </a:bodyPr>
          <a:lstStyle/>
          <a:p>
            <a:endParaRPr lang="it-IT" sz="3200" b="0" strike="noStrike" spc="-1">
              <a:latin typeface="Arial"/>
            </a:endParaRPr>
          </a:p>
        </p:txBody>
      </p:sp>
      <p:sp>
        <p:nvSpPr>
          <p:cNvPr id="14" name="PlaceHolder 3"/>
          <p:cNvSpPr>
            <a:spLocks noGrp="1"/>
          </p:cNvSpPr>
          <p:nvPr>
            <p:ph type="body"/>
          </p:nvPr>
        </p:nvSpPr>
        <p:spPr>
          <a:xfrm>
            <a:off x="4674240" y="1203840"/>
            <a:ext cx="4015800" cy="2983680"/>
          </a:xfrm>
          <a:prstGeom prst="rect">
            <a:avLst/>
          </a:prstGeom>
        </p:spPr>
        <p:txBody>
          <a:bodyPr lIns="0" tIns="0" rIns="0" bIns="0">
            <a:normAutofit/>
          </a:bodyPr>
          <a:lstStyle/>
          <a:p>
            <a:endParaRPr lang="it-IT" sz="3200" b="0" strike="noStrike" spc="-1">
              <a:latin typeface="Arial"/>
            </a:endParaRPr>
          </a:p>
        </p:txBody>
      </p:sp>
      <p:sp>
        <p:nvSpPr>
          <p:cNvPr id="15" name="PlaceHolder 4"/>
          <p:cNvSpPr>
            <a:spLocks noGrp="1"/>
          </p:cNvSpPr>
          <p:nvPr>
            <p:ph type="body"/>
          </p:nvPr>
        </p:nvSpPr>
        <p:spPr>
          <a:xfrm>
            <a:off x="457200" y="2762640"/>
            <a:ext cx="4015800" cy="14230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
        <p:nvSpPr>
          <p:cNvPr id="17" name="PlaceHolder 2"/>
          <p:cNvSpPr>
            <a:spLocks noGrp="1"/>
          </p:cNvSpPr>
          <p:nvPr>
            <p:ph type="body"/>
          </p:nvPr>
        </p:nvSpPr>
        <p:spPr>
          <a:xfrm>
            <a:off x="457200" y="1203840"/>
            <a:ext cx="4015800" cy="2983680"/>
          </a:xfrm>
          <a:prstGeom prst="rect">
            <a:avLst/>
          </a:prstGeom>
        </p:spPr>
        <p:txBody>
          <a:bodyPr lIns="0" tIns="0" rIns="0" bIns="0">
            <a:normAutofit/>
          </a:bodyPr>
          <a:lstStyle/>
          <a:p>
            <a:endParaRPr lang="it-IT" sz="3200" b="0" strike="noStrike" spc="-1">
              <a:latin typeface="Arial"/>
            </a:endParaRPr>
          </a:p>
        </p:txBody>
      </p:sp>
      <p:sp>
        <p:nvSpPr>
          <p:cNvPr id="18" name="PlaceHolder 3"/>
          <p:cNvSpPr>
            <a:spLocks noGrp="1"/>
          </p:cNvSpPr>
          <p:nvPr>
            <p:ph type="body"/>
          </p:nvPr>
        </p:nvSpPr>
        <p:spPr>
          <a:xfrm>
            <a:off x="4674240" y="1203840"/>
            <a:ext cx="4015800" cy="1423080"/>
          </a:xfrm>
          <a:prstGeom prst="rect">
            <a:avLst/>
          </a:prstGeom>
        </p:spPr>
        <p:txBody>
          <a:bodyPr lIns="0" tIns="0" rIns="0" bIns="0">
            <a:normAutofit/>
          </a:bodyPr>
          <a:lstStyle/>
          <a:p>
            <a:endParaRPr lang="it-IT" sz="3200" b="0" strike="noStrike" spc="-1">
              <a:latin typeface="Arial"/>
            </a:endParaRPr>
          </a:p>
        </p:txBody>
      </p:sp>
      <p:sp>
        <p:nvSpPr>
          <p:cNvPr id="19" name="PlaceHolder 4"/>
          <p:cNvSpPr>
            <a:spLocks noGrp="1"/>
          </p:cNvSpPr>
          <p:nvPr>
            <p:ph type="body"/>
          </p:nvPr>
        </p:nvSpPr>
        <p:spPr>
          <a:xfrm>
            <a:off x="4674240" y="2762640"/>
            <a:ext cx="4015800" cy="14230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
        <p:nvSpPr>
          <p:cNvPr id="21" name="PlaceHolder 2"/>
          <p:cNvSpPr>
            <a:spLocks noGrp="1"/>
          </p:cNvSpPr>
          <p:nvPr>
            <p:ph type="body"/>
          </p:nvPr>
        </p:nvSpPr>
        <p:spPr>
          <a:xfrm>
            <a:off x="457200" y="1203840"/>
            <a:ext cx="4015800" cy="1423080"/>
          </a:xfrm>
          <a:prstGeom prst="rect">
            <a:avLst/>
          </a:prstGeom>
        </p:spPr>
        <p:txBody>
          <a:bodyPr lIns="0" tIns="0" rIns="0" bIns="0">
            <a:normAutofit/>
          </a:bodyPr>
          <a:lstStyle/>
          <a:p>
            <a:endParaRPr lang="it-IT" sz="3200" b="0" strike="noStrike" spc="-1">
              <a:latin typeface="Arial"/>
            </a:endParaRPr>
          </a:p>
        </p:txBody>
      </p:sp>
      <p:sp>
        <p:nvSpPr>
          <p:cNvPr id="22" name="PlaceHolder 3"/>
          <p:cNvSpPr>
            <a:spLocks noGrp="1"/>
          </p:cNvSpPr>
          <p:nvPr>
            <p:ph type="body"/>
          </p:nvPr>
        </p:nvSpPr>
        <p:spPr>
          <a:xfrm>
            <a:off x="4674240" y="1203840"/>
            <a:ext cx="4015800" cy="1423080"/>
          </a:xfrm>
          <a:prstGeom prst="rect">
            <a:avLst/>
          </a:prstGeom>
        </p:spPr>
        <p:txBody>
          <a:bodyPr lIns="0" tIns="0" rIns="0" bIns="0">
            <a:normAutofit/>
          </a:bodyPr>
          <a:lstStyle/>
          <a:p>
            <a:endParaRPr lang="it-IT" sz="3200" b="0" strike="noStrike" spc="-1">
              <a:latin typeface="Arial"/>
            </a:endParaRPr>
          </a:p>
        </p:txBody>
      </p:sp>
      <p:sp>
        <p:nvSpPr>
          <p:cNvPr id="23" name="PlaceHolder 4"/>
          <p:cNvSpPr>
            <a:spLocks noGrp="1"/>
          </p:cNvSpPr>
          <p:nvPr>
            <p:ph type="body"/>
          </p:nvPr>
        </p:nvSpPr>
        <p:spPr>
          <a:xfrm>
            <a:off x="457200" y="2762640"/>
            <a:ext cx="8229240" cy="14230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w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ustomShape 1"/>
          <p:cNvSpPr/>
          <p:nvPr/>
        </p:nvSpPr>
        <p:spPr>
          <a:xfrm>
            <a:off x="0" y="0"/>
            <a:ext cx="9143640" cy="5143320"/>
          </a:xfrm>
          <a:prstGeom prst="rect">
            <a:avLst/>
          </a:prstGeom>
          <a:solidFill>
            <a:srgbClr val="B3071B"/>
          </a:solidFill>
          <a:ln>
            <a:noFill/>
          </a:ln>
        </p:spPr>
        <p:style>
          <a:lnRef idx="0">
            <a:scrgbClr r="0" g="0" b="0"/>
          </a:lnRef>
          <a:fillRef idx="0">
            <a:scrgbClr r="0" g="0" b="0"/>
          </a:fillRef>
          <a:effectRef idx="0">
            <a:scrgbClr r="0" g="0" b="0"/>
          </a:effectRef>
          <a:fontRef idx="minor"/>
        </p:style>
      </p:sp>
      <p:sp>
        <p:nvSpPr>
          <p:cNvPr id="4" name="PlaceHolder 2"/>
          <p:cNvSpPr>
            <a:spLocks noGrp="1"/>
          </p:cNvSpPr>
          <p:nvPr>
            <p:ph type="title"/>
          </p:nvPr>
        </p:nvSpPr>
        <p:spPr>
          <a:xfrm>
            <a:off x="457200" y="205200"/>
            <a:ext cx="8229240" cy="858600"/>
          </a:xfrm>
          <a:prstGeom prst="rect">
            <a:avLst/>
          </a:prstGeom>
        </p:spPr>
        <p:txBody>
          <a:bodyPr lIns="0" tIns="0" rIns="0" bIns="0" anchor="ctr"/>
          <a:lstStyle/>
          <a:p>
            <a:pPr algn="ctr"/>
            <a:r>
              <a:rPr lang="it-IT" sz="4400" b="0" strike="noStrike" spc="-1">
                <a:latin typeface="Arial"/>
              </a:rPr>
              <a:t>Fai clic per modificare il formato del testo del titolo</a:t>
            </a:r>
          </a:p>
        </p:txBody>
      </p:sp>
      <p:sp>
        <p:nvSpPr>
          <p:cNvPr id="2" name="PlaceHolder 3"/>
          <p:cNvSpPr>
            <a:spLocks noGrp="1"/>
          </p:cNvSpPr>
          <p:nvPr>
            <p:ph type="body"/>
          </p:nvPr>
        </p:nvSpPr>
        <p:spPr>
          <a:xfrm>
            <a:off x="457200" y="1203840"/>
            <a:ext cx="8229240" cy="29836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CustomShape 1"/>
          <p:cNvSpPr/>
          <p:nvPr/>
        </p:nvSpPr>
        <p:spPr>
          <a:xfrm>
            <a:off x="-96840" y="0"/>
            <a:ext cx="9348480" cy="855360"/>
          </a:xfrm>
          <a:prstGeom prst="rect">
            <a:avLst/>
          </a:prstGeom>
          <a:solidFill>
            <a:srgbClr val="B3071B"/>
          </a:solidFill>
          <a:ln>
            <a:noFill/>
          </a:ln>
        </p:spPr>
        <p:style>
          <a:lnRef idx="0">
            <a:scrgbClr r="0" g="0" b="0"/>
          </a:lnRef>
          <a:fillRef idx="0">
            <a:scrgbClr r="0" g="0" b="0"/>
          </a:fillRef>
          <a:effectRef idx="0">
            <a:scrgbClr r="0" g="0" b="0"/>
          </a:effectRef>
          <a:fontRef idx="minor"/>
        </p:style>
      </p:sp>
      <p:pic>
        <p:nvPicPr>
          <p:cNvPr id="40" name="Immagine 39"/>
          <p:cNvPicPr/>
          <p:nvPr/>
        </p:nvPicPr>
        <p:blipFill>
          <a:blip r:embed="rId15"/>
          <a:stretch/>
        </p:blipFill>
        <p:spPr>
          <a:xfrm>
            <a:off x="250920" y="152280"/>
            <a:ext cx="2145960" cy="596520"/>
          </a:xfrm>
          <a:prstGeom prst="rect">
            <a:avLst/>
          </a:prstGeom>
          <a:ln>
            <a:noFill/>
          </a:ln>
        </p:spPr>
      </p:pic>
      <p:sp>
        <p:nvSpPr>
          <p:cNvPr id="41" name="PlaceHolder 2"/>
          <p:cNvSpPr>
            <a:spLocks noGrp="1"/>
          </p:cNvSpPr>
          <p:nvPr>
            <p:ph type="title"/>
          </p:nvPr>
        </p:nvSpPr>
        <p:spPr>
          <a:xfrm>
            <a:off x="457200" y="205200"/>
            <a:ext cx="8229240" cy="858600"/>
          </a:xfrm>
          <a:prstGeom prst="rect">
            <a:avLst/>
          </a:prstGeom>
        </p:spPr>
        <p:txBody>
          <a:bodyPr lIns="0" tIns="0" rIns="0" bIns="0" anchor="ctr"/>
          <a:lstStyle/>
          <a:p>
            <a:pPr algn="ctr"/>
            <a:r>
              <a:rPr lang="it-IT" sz="4400" b="0" strike="noStrike" spc="-1">
                <a:latin typeface="Arial"/>
              </a:rPr>
              <a:t>Fai clic per modificare il formato del testo del titolo</a:t>
            </a:r>
          </a:p>
        </p:txBody>
      </p:sp>
      <p:sp>
        <p:nvSpPr>
          <p:cNvPr id="42" name="PlaceHolder 3"/>
          <p:cNvSpPr>
            <a:spLocks noGrp="1"/>
          </p:cNvSpPr>
          <p:nvPr>
            <p:ph type="body"/>
          </p:nvPr>
        </p:nvSpPr>
        <p:spPr>
          <a:xfrm>
            <a:off x="457200" y="1203840"/>
            <a:ext cx="8229240" cy="29836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2" name="Immagine 201"/>
          <p:cNvPicPr/>
          <p:nvPr/>
        </p:nvPicPr>
        <p:blipFill>
          <a:blip r:embed="rId2"/>
          <a:stretch/>
        </p:blipFill>
        <p:spPr>
          <a:xfrm>
            <a:off x="-23760" y="-482760"/>
            <a:ext cx="9267480" cy="6108480"/>
          </a:xfrm>
          <a:prstGeom prst="rect">
            <a:avLst/>
          </a:prstGeom>
          <a:ln>
            <a:noFill/>
          </a:ln>
        </p:spPr>
      </p:pic>
      <p:sp>
        <p:nvSpPr>
          <p:cNvPr id="203" name="CustomShape 1"/>
          <p:cNvSpPr/>
          <p:nvPr/>
        </p:nvSpPr>
        <p:spPr>
          <a:xfrm>
            <a:off x="1413000" y="1525680"/>
            <a:ext cx="7117920" cy="2439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1400" b="1" i="1" strike="noStrike" spc="-1" dirty="0">
                <a:solidFill>
                  <a:srgbClr val="FFFFFF"/>
                </a:solidFill>
                <a:latin typeface="Arial"/>
                <a:ea typeface="DejaVu Sans"/>
              </a:rPr>
              <a:t>General </a:t>
            </a:r>
            <a:r>
              <a:rPr lang="it-IT" sz="1400" b="1" i="1" strike="noStrike" spc="-1" dirty="0" err="1">
                <a:solidFill>
                  <a:srgbClr val="FFFFFF"/>
                </a:solidFill>
                <a:latin typeface="Arial"/>
                <a:ea typeface="DejaVu Sans"/>
              </a:rPr>
              <a:t>course</a:t>
            </a:r>
            <a:r>
              <a:rPr lang="it-IT" sz="1400" b="1" i="1" strike="noStrike" spc="-1" dirty="0">
                <a:solidFill>
                  <a:srgbClr val="FFFFFF"/>
                </a:solidFill>
                <a:latin typeface="Arial"/>
                <a:ea typeface="DejaVu Sans"/>
              </a:rPr>
              <a:t> </a:t>
            </a:r>
            <a:r>
              <a:rPr lang="it-IT" sz="1400" b="1" strike="noStrike" spc="-1" dirty="0">
                <a:solidFill>
                  <a:srgbClr val="FFFFFF"/>
                </a:solidFill>
                <a:latin typeface="Arial"/>
                <a:ea typeface="DejaVu Sans"/>
              </a:rPr>
              <a:t>Generi, </a:t>
            </a:r>
            <a:r>
              <a:rPr lang="it-IT" sz="1400" b="1" strike="noStrike" spc="-1" dirty="0" err="1">
                <a:solidFill>
                  <a:srgbClr val="FFFFFF"/>
                </a:solidFill>
                <a:latin typeface="Arial"/>
                <a:ea typeface="DejaVu Sans"/>
              </a:rPr>
              <a:t>saperi</a:t>
            </a:r>
            <a:r>
              <a:rPr lang="it-IT" sz="1400" b="1" strike="noStrike" spc="-1" dirty="0">
                <a:solidFill>
                  <a:srgbClr val="FFFFFF"/>
                </a:solidFill>
                <a:latin typeface="Arial"/>
                <a:ea typeface="DejaVu Sans"/>
              </a:rPr>
              <a:t> e giustizia sociale</a:t>
            </a:r>
            <a:endParaRPr lang="it-IT" sz="1400" b="0" strike="noStrike" spc="-1" dirty="0">
              <a:latin typeface="Arial"/>
            </a:endParaRPr>
          </a:p>
          <a:p>
            <a:pPr>
              <a:lnSpc>
                <a:spcPct val="100000"/>
              </a:lnSpc>
            </a:pPr>
            <a:r>
              <a:rPr lang="it-IT" sz="2800" b="1" strike="noStrike" spc="-1" dirty="0">
                <a:solidFill>
                  <a:srgbClr val="FFFFFF"/>
                </a:solidFill>
                <a:latin typeface="Arial"/>
                <a:ea typeface="DejaVu Sans"/>
              </a:rPr>
              <a:t>LA COSTRUZIONE STORICA</a:t>
            </a:r>
            <a:endParaRPr lang="it-IT" sz="2800" b="0" strike="noStrike" spc="-1" dirty="0">
              <a:latin typeface="Arial"/>
            </a:endParaRPr>
          </a:p>
          <a:p>
            <a:pPr>
              <a:lnSpc>
                <a:spcPct val="100000"/>
              </a:lnSpc>
            </a:pPr>
            <a:r>
              <a:rPr lang="it-IT" sz="2800" b="1" strike="noStrike" spc="-1" dirty="0">
                <a:solidFill>
                  <a:srgbClr val="FFFFFF"/>
                </a:solidFill>
                <a:latin typeface="Arial"/>
                <a:ea typeface="DejaVu Sans"/>
              </a:rPr>
              <a:t>DEL FEMMINILE E DEL MASCHILE</a:t>
            </a:r>
            <a:endParaRPr lang="it-IT" sz="2800" b="0" strike="noStrike" spc="-1" dirty="0">
              <a:latin typeface="Arial"/>
            </a:endParaRPr>
          </a:p>
          <a:p>
            <a:pPr>
              <a:lnSpc>
                <a:spcPct val="100000"/>
              </a:lnSpc>
            </a:pPr>
            <a:r>
              <a:rPr lang="it-IT" sz="2800" b="1" strike="noStrike" spc="-1" dirty="0">
                <a:solidFill>
                  <a:srgbClr val="FFFFFF"/>
                </a:solidFill>
                <a:latin typeface="Arial"/>
                <a:ea typeface="DejaVu Sans"/>
              </a:rPr>
              <a:t>IN OCCIDENTE</a:t>
            </a:r>
            <a:endParaRPr lang="it-IT" sz="2800" b="0" strike="noStrike" spc="-1" dirty="0">
              <a:latin typeface="Arial"/>
            </a:endParaRPr>
          </a:p>
          <a:p>
            <a:pPr>
              <a:lnSpc>
                <a:spcPct val="100000"/>
              </a:lnSpc>
            </a:pPr>
            <a:r>
              <a:rPr lang="it-IT" sz="1400" b="1" spc="-1" dirty="0">
                <a:solidFill>
                  <a:srgbClr val="FFFFFF"/>
                </a:solidFill>
              </a:rPr>
              <a:t>Isabelle </a:t>
            </a:r>
            <a:r>
              <a:rPr lang="it-IT" sz="1400" b="1" spc="-1" dirty="0" err="1">
                <a:solidFill>
                  <a:srgbClr val="FFFFFF"/>
                </a:solidFill>
              </a:rPr>
              <a:t>Chabot</a:t>
            </a:r>
            <a:r>
              <a:rPr lang="it-IT" sz="1400" b="1" spc="-1" dirty="0">
                <a:solidFill>
                  <a:srgbClr val="FFFFFF"/>
                </a:solidFill>
              </a:rPr>
              <a:t>, </a:t>
            </a:r>
            <a:r>
              <a:rPr lang="it-IT" sz="1400" b="1" strike="noStrike" spc="-1" dirty="0">
                <a:solidFill>
                  <a:srgbClr val="FFFFFF"/>
                </a:solidFill>
                <a:latin typeface="Arial"/>
                <a:ea typeface="DejaVu Sans"/>
              </a:rPr>
              <a:t>Maria Cristina La Rocca,  Laura Schettini</a:t>
            </a:r>
            <a:endParaRPr lang="it-IT" sz="1400" b="0" strike="noStrike" spc="-1" dirty="0">
              <a:latin typeface="Arial"/>
            </a:endParaRPr>
          </a:p>
          <a:p>
            <a:pPr>
              <a:lnSpc>
                <a:spcPct val="100000"/>
              </a:lnSpc>
            </a:pPr>
            <a:endParaRPr lang="it-IT" sz="1400" b="0" strike="noStrike" spc="-1" dirty="0">
              <a:latin typeface="Arial"/>
            </a:endParaRPr>
          </a:p>
          <a:p>
            <a:pPr>
              <a:lnSpc>
                <a:spcPct val="100000"/>
              </a:lnSpc>
            </a:pPr>
            <a:r>
              <a:rPr lang="it-IT" sz="1400" b="1" spc="-1" dirty="0">
                <a:solidFill>
                  <a:srgbClr val="FFFFFF"/>
                </a:solidFill>
                <a:latin typeface="Arial"/>
                <a:ea typeface="DejaVu Sans"/>
              </a:rPr>
              <a:t>14</a:t>
            </a:r>
            <a:r>
              <a:rPr lang="it-IT" sz="1400" b="1" strike="noStrike" spc="-1" dirty="0">
                <a:solidFill>
                  <a:srgbClr val="FFFFFF"/>
                </a:solidFill>
                <a:latin typeface="Arial"/>
                <a:ea typeface="DejaVu Sans"/>
              </a:rPr>
              <a:t> marzo 2025</a:t>
            </a:r>
            <a:endParaRPr lang="it-IT" sz="1400" b="0" strike="noStrike" spc="-1" dirty="0">
              <a:latin typeface="Arial"/>
            </a:endParaRPr>
          </a:p>
          <a:p>
            <a:pPr>
              <a:lnSpc>
                <a:spcPct val="100000"/>
              </a:lnSpc>
            </a:pPr>
            <a:endParaRPr lang="it-IT" sz="14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437322" y="788504"/>
            <a:ext cx="8249477" cy="3918296"/>
          </a:xfrm>
        </p:spPr>
        <p:txBody>
          <a:bodyPr>
            <a:normAutofit fontScale="77500" lnSpcReduction="20000"/>
          </a:bodyPr>
          <a:lstStyle/>
          <a:p>
            <a:pPr marL="0" indent="0">
              <a:buNone/>
            </a:pPr>
            <a:endParaRPr lang="en-US" dirty="0"/>
          </a:p>
          <a:p>
            <a:pPr marL="0" indent="0">
              <a:buNone/>
            </a:pPr>
            <a:r>
              <a:rPr lang="it-IT" dirty="0"/>
              <a:t>Nella narrazione di Procopio dei singoli eventi che precedono e accompagnano i lunghi anni della guerra gotica, entrambe le linee tradizionali di strutturazione delle unioni matrimoniali vengono in qualche modo messe in discussione. </a:t>
            </a:r>
          </a:p>
          <a:p>
            <a:pPr marL="0" indent="0">
              <a:buNone/>
            </a:pPr>
            <a:r>
              <a:rPr lang="it-IT" dirty="0"/>
              <a:t>Egli sottolinea la </a:t>
            </a:r>
          </a:p>
          <a:p>
            <a:pPr>
              <a:buFont typeface="Wingdings" panose="05000000000000000000" pitchFamily="2" charset="2"/>
              <a:buChar char="§"/>
            </a:pPr>
            <a:r>
              <a:rPr lang="it-IT" dirty="0"/>
              <a:t>La diffusione di alleanze matrimoniali </a:t>
            </a:r>
            <a:r>
              <a:rPr lang="it-IT" dirty="0">
                <a:solidFill>
                  <a:schemeClr val="accent1">
                    <a:lumMod val="75000"/>
                  </a:schemeClr>
                </a:solidFill>
              </a:rPr>
              <a:t>uxorilocali</a:t>
            </a:r>
            <a:r>
              <a:rPr lang="it-IT" dirty="0"/>
              <a:t> - in cui è l'uomo a spostarsi e a risiedere all'interno del nucleo familiare femminile;</a:t>
            </a:r>
          </a:p>
          <a:p>
            <a:pPr>
              <a:buFont typeface="Wingdings" panose="05000000000000000000" pitchFamily="2" charset="2"/>
              <a:buChar char="§"/>
            </a:pPr>
            <a:r>
              <a:rPr lang="it-IT" dirty="0"/>
              <a:t>la fortuna dei soldati che, approfittando delle loro conquiste in guerra, intrecciano relazioni matrimoniali con ricche donne locali, permettendo loro di migliorare le proprie condizioni sociali e patrimoniali.</a:t>
            </a:r>
          </a:p>
        </p:txBody>
      </p:sp>
    </p:spTree>
    <p:extLst>
      <p:ext uri="{BB962C8B-B14F-4D97-AF65-F5344CB8AC3E}">
        <p14:creationId xmlns:p14="http://schemas.microsoft.com/office/powerpoint/2010/main" val="278995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b="1" dirty="0">
                <a:solidFill>
                  <a:schemeClr val="accent1">
                    <a:lumMod val="50000"/>
                  </a:schemeClr>
                </a:solidFill>
              </a:rPr>
              <a:t>nella</a:t>
            </a:r>
          </a:p>
        </p:txBody>
      </p:sp>
      <p:sp>
        <p:nvSpPr>
          <p:cNvPr id="3" name="Segnaposto contenuto 2"/>
          <p:cNvSpPr>
            <a:spLocks noGrp="1"/>
          </p:cNvSpPr>
          <p:nvPr>
            <p:ph idx="4294967295"/>
          </p:nvPr>
        </p:nvSpPr>
        <p:spPr>
          <a:xfrm>
            <a:off x="457200" y="1341921"/>
            <a:ext cx="8123582" cy="3417888"/>
          </a:xfrm>
        </p:spPr>
        <p:txBody>
          <a:bodyPr>
            <a:normAutofit fontScale="62500" lnSpcReduction="20000"/>
          </a:bodyPr>
          <a:lstStyle/>
          <a:p>
            <a:pPr marL="0" indent="0">
              <a:buNone/>
            </a:pPr>
            <a:r>
              <a:rPr lang="it-IT" sz="5800" b="1" dirty="0" err="1">
                <a:solidFill>
                  <a:schemeClr val="accent1">
                    <a:lumMod val="50000"/>
                  </a:schemeClr>
                </a:solidFill>
              </a:rPr>
              <a:t>Theudi</a:t>
            </a:r>
            <a:endParaRPr lang="it-IT" sz="5800" dirty="0"/>
          </a:p>
          <a:p>
            <a:pPr marL="0" indent="0">
              <a:buNone/>
            </a:pPr>
            <a:r>
              <a:rPr lang="it-IT" dirty="0"/>
              <a:t>Dopo il 508, </a:t>
            </a:r>
            <a:r>
              <a:rPr lang="it-IT" dirty="0" err="1"/>
              <a:t>Teoderico</a:t>
            </a:r>
            <a:r>
              <a:rPr lang="it-IT" dirty="0"/>
              <a:t> estende il suo potere nell’</a:t>
            </a:r>
            <a:r>
              <a:rPr lang="it-IT" i="1" dirty="0" err="1"/>
              <a:t>Hispania</a:t>
            </a:r>
            <a:r>
              <a:rPr lang="it-IT" dirty="0"/>
              <a:t> visigota, in quanto nonno del minore </a:t>
            </a:r>
            <a:r>
              <a:rPr lang="it-IT" dirty="0" err="1"/>
              <a:t>Amalarico</a:t>
            </a:r>
            <a:r>
              <a:rPr lang="it-IT" dirty="0"/>
              <a:t>.</a:t>
            </a:r>
          </a:p>
          <a:p>
            <a:pPr marL="0" indent="0">
              <a:buNone/>
            </a:pPr>
            <a:endParaRPr lang="it-IT" dirty="0"/>
          </a:p>
          <a:p>
            <a:pPr marL="0" indent="0">
              <a:buNone/>
            </a:pPr>
            <a:r>
              <a:rPr lang="en-US" dirty="0"/>
              <a:t>“[ 50] </a:t>
            </a:r>
            <a:r>
              <a:rPr lang="en-US" dirty="0" err="1"/>
              <a:t>Più</a:t>
            </a:r>
            <a:r>
              <a:rPr lang="en-US" dirty="0"/>
              <a:t> </a:t>
            </a:r>
            <a:r>
              <a:rPr lang="en-US" dirty="0" err="1"/>
              <a:t>tardi</a:t>
            </a:r>
            <a:r>
              <a:rPr lang="en-US" dirty="0"/>
              <a:t> </a:t>
            </a:r>
            <a:r>
              <a:rPr lang="en-US" dirty="0" err="1"/>
              <a:t>avvenne</a:t>
            </a:r>
            <a:r>
              <a:rPr lang="en-US" dirty="0"/>
              <a:t> </a:t>
            </a:r>
            <a:r>
              <a:rPr lang="en-US" dirty="0" err="1"/>
              <a:t>però</a:t>
            </a:r>
            <a:r>
              <a:rPr lang="en-US" dirty="0"/>
              <a:t> </a:t>
            </a:r>
            <a:r>
              <a:rPr lang="en-US" dirty="0" err="1"/>
              <a:t>che</a:t>
            </a:r>
            <a:r>
              <a:rPr lang="en-US" dirty="0"/>
              <a:t> </a:t>
            </a:r>
            <a:r>
              <a:rPr lang="en-US" dirty="0" err="1"/>
              <a:t>Teudi</a:t>
            </a:r>
            <a:r>
              <a:rPr lang="en-US" dirty="0"/>
              <a:t>, un </a:t>
            </a:r>
            <a:r>
              <a:rPr lang="en-US" dirty="0" err="1"/>
              <a:t>generale</a:t>
            </a:r>
            <a:r>
              <a:rPr lang="en-US" dirty="0"/>
              <a:t> </a:t>
            </a:r>
            <a:r>
              <a:rPr lang="en-US" dirty="0" err="1"/>
              <a:t>goto</a:t>
            </a:r>
            <a:r>
              <a:rPr lang="en-US" dirty="0"/>
              <a:t> </a:t>
            </a:r>
            <a:r>
              <a:rPr lang="en-US" dirty="0" err="1"/>
              <a:t>che</a:t>
            </a:r>
            <a:r>
              <a:rPr lang="en-US" dirty="0"/>
              <a:t> </a:t>
            </a:r>
            <a:r>
              <a:rPr lang="en-US" dirty="0" err="1"/>
              <a:t>Teoderico</a:t>
            </a:r>
            <a:r>
              <a:rPr lang="en-US" dirty="0"/>
              <a:t> </a:t>
            </a:r>
            <a:r>
              <a:rPr lang="en-US" dirty="0" err="1"/>
              <a:t>aveva</a:t>
            </a:r>
            <a:r>
              <a:rPr lang="en-US" dirty="0"/>
              <a:t> </a:t>
            </a:r>
            <a:r>
              <a:rPr lang="en-US" dirty="0" err="1"/>
              <a:t>mandato</a:t>
            </a:r>
            <a:r>
              <a:rPr lang="en-US" dirty="0"/>
              <a:t> a </a:t>
            </a:r>
            <a:r>
              <a:rPr lang="en-US" dirty="0" err="1"/>
              <a:t>comandare</a:t>
            </a:r>
            <a:r>
              <a:rPr lang="en-US" dirty="0"/>
              <a:t> </a:t>
            </a:r>
            <a:r>
              <a:rPr lang="en-US" dirty="0" err="1"/>
              <a:t>l’esercito</a:t>
            </a:r>
            <a:r>
              <a:rPr lang="en-US" dirty="0"/>
              <a:t> prese in </a:t>
            </a:r>
            <a:r>
              <a:rPr lang="en-US" dirty="0" err="1"/>
              <a:t>moglie</a:t>
            </a:r>
            <a:r>
              <a:rPr lang="en-US" dirty="0"/>
              <a:t> una donna di </a:t>
            </a:r>
            <a:r>
              <a:rPr lang="en-US" dirty="0" err="1"/>
              <a:t>Spagna</a:t>
            </a:r>
            <a:r>
              <a:rPr lang="en-US" dirty="0"/>
              <a:t>, non di </a:t>
            </a:r>
            <a:r>
              <a:rPr lang="en-US" dirty="0" err="1"/>
              <a:t>origine</a:t>
            </a:r>
            <a:r>
              <a:rPr lang="en-US" dirty="0"/>
              <a:t> </a:t>
            </a:r>
            <a:r>
              <a:rPr lang="en-US" dirty="0" err="1"/>
              <a:t>visigota</a:t>
            </a:r>
            <a:r>
              <a:rPr lang="en-US" dirty="0"/>
              <a:t>, ma </a:t>
            </a:r>
            <a:r>
              <a:rPr lang="en-US" dirty="0" err="1"/>
              <a:t>appartenente</a:t>
            </a:r>
            <a:r>
              <a:rPr lang="en-US" dirty="0"/>
              <a:t> </a:t>
            </a:r>
            <a:r>
              <a:rPr lang="en-US" dirty="0" err="1"/>
              <a:t>alla</a:t>
            </a:r>
            <a:r>
              <a:rPr lang="en-US" dirty="0"/>
              <a:t> </a:t>
            </a:r>
            <a:r>
              <a:rPr lang="en-US" dirty="0" err="1"/>
              <a:t>famiglia</a:t>
            </a:r>
            <a:r>
              <a:rPr lang="en-US" dirty="0"/>
              <a:t> di un </a:t>
            </a:r>
            <a:r>
              <a:rPr lang="en-US" dirty="0" err="1"/>
              <a:t>benestante</a:t>
            </a:r>
            <a:r>
              <a:rPr lang="en-US" dirty="0"/>
              <a:t> </a:t>
            </a:r>
            <a:r>
              <a:rPr lang="en-US" dirty="0" err="1"/>
              <a:t>nativo</a:t>
            </a:r>
            <a:r>
              <a:rPr lang="en-US" dirty="0"/>
              <a:t> del </a:t>
            </a:r>
            <a:r>
              <a:rPr lang="en-US" dirty="0" err="1"/>
              <a:t>luogo</a:t>
            </a:r>
            <a:r>
              <a:rPr lang="en-US" dirty="0"/>
              <a:t>, non solo </a:t>
            </a:r>
            <a:r>
              <a:rPr lang="en-US" dirty="0" err="1"/>
              <a:t>fornita</a:t>
            </a:r>
            <a:r>
              <a:rPr lang="en-US" dirty="0"/>
              <a:t> di </a:t>
            </a:r>
            <a:r>
              <a:rPr lang="en-US" dirty="0" err="1"/>
              <a:t>abbondanti</a:t>
            </a:r>
            <a:r>
              <a:rPr lang="en-US" dirty="0"/>
              <a:t> </a:t>
            </a:r>
            <a:r>
              <a:rPr lang="en-US" dirty="0" err="1"/>
              <a:t>ricchezze</a:t>
            </a:r>
            <a:r>
              <a:rPr lang="en-US" dirty="0"/>
              <a:t>, ma </a:t>
            </a:r>
            <a:r>
              <a:rPr lang="en-US" dirty="0" err="1"/>
              <a:t>anche</a:t>
            </a:r>
            <a:r>
              <a:rPr lang="en-US" dirty="0"/>
              <a:t> </a:t>
            </a:r>
            <a:r>
              <a:rPr lang="en-US" dirty="0" err="1"/>
              <a:t>proprietaria</a:t>
            </a:r>
            <a:r>
              <a:rPr lang="en-US" dirty="0"/>
              <a:t> di </a:t>
            </a:r>
            <a:r>
              <a:rPr lang="en-US" dirty="0" err="1"/>
              <a:t>vasti</a:t>
            </a:r>
            <a:r>
              <a:rPr lang="en-US" dirty="0"/>
              <a:t> </a:t>
            </a:r>
            <a:r>
              <a:rPr lang="en-US" dirty="0" err="1"/>
              <a:t>terreni</a:t>
            </a:r>
            <a:r>
              <a:rPr lang="en-US" dirty="0"/>
              <a:t>. </a:t>
            </a:r>
          </a:p>
          <a:p>
            <a:pPr marL="0" indent="0">
              <a:buNone/>
            </a:pPr>
            <a:r>
              <a:rPr lang="en-US" dirty="0"/>
              <a:t>[51] Da quelle </a:t>
            </a:r>
            <a:r>
              <a:rPr lang="en-US" dirty="0" err="1"/>
              <a:t>campagne</a:t>
            </a:r>
            <a:r>
              <a:rPr lang="en-US" dirty="0"/>
              <a:t> </a:t>
            </a:r>
            <a:r>
              <a:rPr lang="en-US" dirty="0" err="1"/>
              <a:t>egli</a:t>
            </a:r>
            <a:r>
              <a:rPr lang="en-US" dirty="0"/>
              <a:t> </a:t>
            </a:r>
            <a:r>
              <a:rPr lang="en-US" dirty="0" err="1"/>
              <a:t>raccolse</a:t>
            </a:r>
            <a:r>
              <a:rPr lang="en-US" dirty="0"/>
              <a:t> circa </a:t>
            </a:r>
            <a:r>
              <a:rPr lang="en-US" dirty="0" err="1"/>
              <a:t>duemila</a:t>
            </a:r>
            <a:r>
              <a:rPr lang="en-US" dirty="0"/>
              <a:t> </a:t>
            </a:r>
            <a:r>
              <a:rPr lang="en-US" dirty="0" err="1"/>
              <a:t>soldati</a:t>
            </a:r>
            <a:r>
              <a:rPr lang="en-US" dirty="0"/>
              <a:t> e, </a:t>
            </a:r>
            <a:r>
              <a:rPr lang="en-US" dirty="0" err="1"/>
              <a:t>circondatosi</a:t>
            </a:r>
            <a:r>
              <a:rPr lang="en-US" dirty="0"/>
              <a:t> di una forte </a:t>
            </a:r>
            <a:r>
              <a:rPr lang="en-US" dirty="0" err="1"/>
              <a:t>guardia</a:t>
            </a:r>
            <a:r>
              <a:rPr lang="en-US" dirty="0"/>
              <a:t> del </a:t>
            </a:r>
            <a:r>
              <a:rPr lang="en-US" dirty="0" err="1"/>
              <a:t>corpo</a:t>
            </a:r>
            <a:r>
              <a:rPr lang="en-US" dirty="0"/>
              <a:t>, </a:t>
            </a:r>
            <a:r>
              <a:rPr lang="en-US" dirty="0" err="1"/>
              <a:t>nominalmente</a:t>
            </a:r>
            <a:r>
              <a:rPr lang="en-US" dirty="0"/>
              <a:t> </a:t>
            </a:r>
            <a:r>
              <a:rPr lang="en-US" dirty="0" err="1"/>
              <a:t>continuava</a:t>
            </a:r>
            <a:r>
              <a:rPr lang="en-US" dirty="0"/>
              <a:t> a </a:t>
            </a:r>
            <a:r>
              <a:rPr lang="en-US" dirty="0" err="1"/>
              <a:t>essere</a:t>
            </a:r>
            <a:r>
              <a:rPr lang="en-US" dirty="0"/>
              <a:t> un </a:t>
            </a:r>
            <a:r>
              <a:rPr lang="en-US" dirty="0" err="1"/>
              <a:t>generale</a:t>
            </a:r>
            <a:r>
              <a:rPr lang="en-US" dirty="0"/>
              <a:t> </a:t>
            </a:r>
            <a:r>
              <a:rPr lang="en-US" dirty="0" err="1"/>
              <a:t>dei</a:t>
            </a:r>
            <a:r>
              <a:rPr lang="en-US" dirty="0"/>
              <a:t> </a:t>
            </a:r>
            <a:r>
              <a:rPr lang="en-US" dirty="0" err="1"/>
              <a:t>Goti</a:t>
            </a:r>
            <a:r>
              <a:rPr lang="en-US" dirty="0"/>
              <a:t> per </a:t>
            </a:r>
            <a:r>
              <a:rPr lang="en-US" dirty="0" err="1"/>
              <a:t>incarico</a:t>
            </a:r>
            <a:r>
              <a:rPr lang="en-US" dirty="0"/>
              <a:t> di </a:t>
            </a:r>
            <a:r>
              <a:rPr lang="en-US" dirty="0" err="1"/>
              <a:t>Teoderico</a:t>
            </a:r>
            <a:r>
              <a:rPr lang="en-US" dirty="0"/>
              <a:t>, ma di </a:t>
            </a:r>
            <a:r>
              <a:rPr lang="en-US" dirty="0" err="1"/>
              <a:t>fatto</a:t>
            </a:r>
            <a:r>
              <a:rPr lang="en-US" dirty="0"/>
              <a:t> </a:t>
            </a:r>
            <a:r>
              <a:rPr lang="en-US" dirty="0" smtClean="0"/>
              <a:t>era </a:t>
            </a:r>
            <a:r>
              <a:rPr lang="en-US" dirty="0" err="1" smtClean="0"/>
              <a:t>indipendente</a:t>
            </a:r>
            <a:r>
              <a:rPr lang="en-US" dirty="0"/>
              <a:t>”.</a:t>
            </a:r>
          </a:p>
          <a:p>
            <a:pPr marL="0" indent="0">
              <a:buNone/>
            </a:pPr>
            <a:r>
              <a:rPr lang="it-IT" sz="2800" dirty="0">
                <a:solidFill>
                  <a:schemeClr val="accent1">
                    <a:lumMod val="50000"/>
                  </a:schemeClr>
                </a:solidFill>
              </a:rPr>
              <a:t>Guerra Gotica V, 12, 50-2 a. 508</a:t>
            </a:r>
            <a:r>
              <a:rPr lang="en-US" dirty="0"/>
              <a:t> </a:t>
            </a:r>
          </a:p>
          <a:p>
            <a:pPr marL="0" indent="0">
              <a:buNone/>
            </a:pPr>
            <a:endParaRPr lang="it-IT" dirty="0">
              <a:solidFill>
                <a:schemeClr val="accent6"/>
              </a:solidFill>
            </a:endParaRPr>
          </a:p>
        </p:txBody>
      </p:sp>
    </p:spTree>
    <p:extLst>
      <p:ext uri="{BB962C8B-B14F-4D97-AF65-F5344CB8AC3E}">
        <p14:creationId xmlns:p14="http://schemas.microsoft.com/office/powerpoint/2010/main" val="1316429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28122" y="205200"/>
            <a:ext cx="5658318" cy="397774"/>
          </a:xfrm>
        </p:spPr>
        <p:txBody>
          <a:bodyPr>
            <a:normAutofit fontScale="90000"/>
          </a:bodyPr>
          <a:lstStyle/>
          <a:p>
            <a:pPr algn="ctr"/>
            <a:r>
              <a:rPr lang="it-IT" b="1" dirty="0">
                <a:solidFill>
                  <a:schemeClr val="accent1">
                    <a:lumMod val="50000"/>
                  </a:schemeClr>
                </a:solidFill>
              </a:rPr>
              <a:t/>
            </a:r>
            <a:br>
              <a:rPr lang="it-IT" b="1" dirty="0">
                <a:solidFill>
                  <a:schemeClr val="accent1">
                    <a:lumMod val="50000"/>
                  </a:schemeClr>
                </a:solidFill>
              </a:rPr>
            </a:br>
            <a:r>
              <a:rPr lang="it-IT" b="1" dirty="0">
                <a:solidFill>
                  <a:schemeClr val="accent1">
                    <a:lumMod val="50000"/>
                  </a:schemeClr>
                </a:solidFill>
              </a:rPr>
              <a:t> </a:t>
            </a:r>
            <a:endParaRPr lang="it-IT" sz="2700" b="1" dirty="0">
              <a:solidFill>
                <a:schemeClr val="accent1">
                  <a:lumMod val="50000"/>
                </a:schemeClr>
              </a:solidFill>
            </a:endParaRPr>
          </a:p>
        </p:txBody>
      </p:sp>
      <p:sp>
        <p:nvSpPr>
          <p:cNvPr id="3" name="Segnaposto contenuto 2"/>
          <p:cNvSpPr>
            <a:spLocks noGrp="1"/>
          </p:cNvSpPr>
          <p:nvPr>
            <p:ph idx="4294967295"/>
          </p:nvPr>
        </p:nvSpPr>
        <p:spPr>
          <a:xfrm>
            <a:off x="384312" y="1212574"/>
            <a:ext cx="8302127" cy="2988366"/>
          </a:xfrm>
        </p:spPr>
        <p:txBody>
          <a:bodyPr>
            <a:normAutofit fontScale="70000" lnSpcReduction="20000"/>
          </a:bodyPr>
          <a:lstStyle/>
          <a:p>
            <a:pPr marL="0" indent="0">
              <a:buNone/>
            </a:pPr>
            <a:r>
              <a:rPr lang="en-US" dirty="0"/>
              <a:t>“[4] </a:t>
            </a:r>
            <a:r>
              <a:rPr lang="en-US" dirty="0" err="1"/>
              <a:t>Amalarico</a:t>
            </a:r>
            <a:r>
              <a:rPr lang="en-US" dirty="0"/>
              <a:t>, il re </a:t>
            </a:r>
            <a:r>
              <a:rPr lang="en-US" dirty="0" err="1"/>
              <a:t>dei</a:t>
            </a:r>
            <a:r>
              <a:rPr lang="en-US" dirty="0"/>
              <a:t> </a:t>
            </a:r>
            <a:r>
              <a:rPr lang="en-US" dirty="0" err="1"/>
              <a:t>Visigoti</a:t>
            </a:r>
            <a:r>
              <a:rPr lang="en-US" dirty="0"/>
              <a:t>, </a:t>
            </a:r>
            <a:r>
              <a:rPr lang="en-US" dirty="0" err="1"/>
              <a:t>diventato</a:t>
            </a:r>
            <a:r>
              <a:rPr lang="en-US" dirty="0"/>
              <a:t> </a:t>
            </a:r>
            <a:r>
              <a:rPr lang="en-US" dirty="0" err="1"/>
              <a:t>adulto</a:t>
            </a:r>
            <a:r>
              <a:rPr lang="en-US" dirty="0"/>
              <a:t>, </a:t>
            </a:r>
            <a:r>
              <a:rPr lang="en-US" dirty="0" err="1"/>
              <a:t>poiché</a:t>
            </a:r>
            <a:r>
              <a:rPr lang="en-US" dirty="0"/>
              <a:t> </a:t>
            </a:r>
            <a:r>
              <a:rPr lang="en-US" dirty="0" err="1"/>
              <a:t>temeva</a:t>
            </a:r>
            <a:r>
              <a:rPr lang="en-US" dirty="0"/>
              <a:t> molto la </a:t>
            </a:r>
            <a:r>
              <a:rPr lang="en-US" dirty="0" err="1" smtClean="0"/>
              <a:t>potenza</a:t>
            </a:r>
            <a:r>
              <a:rPr lang="en-US" dirty="0" smtClean="0"/>
              <a:t> </a:t>
            </a:r>
            <a:r>
              <a:rPr lang="en-US" dirty="0" err="1"/>
              <a:t>dei</a:t>
            </a:r>
            <a:r>
              <a:rPr lang="en-US" dirty="0"/>
              <a:t> Franchi, prese in </a:t>
            </a:r>
            <a:r>
              <a:rPr lang="en-US" dirty="0" err="1"/>
              <a:t>moglie</a:t>
            </a:r>
            <a:r>
              <a:rPr lang="en-US" dirty="0"/>
              <a:t> la </a:t>
            </a:r>
            <a:r>
              <a:rPr lang="en-US" dirty="0" err="1"/>
              <a:t>sorella</a:t>
            </a:r>
            <a:r>
              <a:rPr lang="en-US" dirty="0"/>
              <a:t> di re </a:t>
            </a:r>
            <a:r>
              <a:rPr lang="en-US" dirty="0" err="1"/>
              <a:t>Teodeberto</a:t>
            </a:r>
            <a:r>
              <a:rPr lang="en-US" dirty="0"/>
              <a:t>, re </a:t>
            </a:r>
            <a:r>
              <a:rPr lang="en-US" dirty="0" err="1"/>
              <a:t>dei</a:t>
            </a:r>
            <a:r>
              <a:rPr lang="en-US" dirty="0"/>
              <a:t> Franchi e </a:t>
            </a:r>
            <a:r>
              <a:rPr lang="en-US" dirty="0" err="1"/>
              <a:t>si</a:t>
            </a:r>
            <a:r>
              <a:rPr lang="en-US" dirty="0"/>
              <a:t> </a:t>
            </a:r>
            <a:r>
              <a:rPr lang="en-US" dirty="0" err="1"/>
              <a:t>divise</a:t>
            </a:r>
            <a:r>
              <a:rPr lang="en-US" dirty="0"/>
              <a:t> il </a:t>
            </a:r>
            <a:r>
              <a:rPr lang="en-US" dirty="0" err="1"/>
              <a:t>dominio</a:t>
            </a:r>
            <a:r>
              <a:rPr lang="en-US" dirty="0"/>
              <a:t> </a:t>
            </a:r>
            <a:r>
              <a:rPr lang="en-US" dirty="0" err="1"/>
              <a:t>della</a:t>
            </a:r>
            <a:r>
              <a:rPr lang="en-US" dirty="0"/>
              <a:t> Gallia con </a:t>
            </a:r>
            <a:r>
              <a:rPr lang="en-US" dirty="0" err="1"/>
              <a:t>suo</a:t>
            </a:r>
            <a:r>
              <a:rPr lang="en-US" dirty="0"/>
              <a:t> </a:t>
            </a:r>
            <a:r>
              <a:rPr lang="en-US" dirty="0" err="1"/>
              <a:t>cugino</a:t>
            </a:r>
            <a:r>
              <a:rPr lang="en-US" dirty="0"/>
              <a:t> </a:t>
            </a:r>
            <a:r>
              <a:rPr lang="en-US" dirty="0" err="1"/>
              <a:t>Atalarico</a:t>
            </a:r>
            <a:r>
              <a:rPr lang="en-US" dirty="0"/>
              <a:t>, re </a:t>
            </a:r>
            <a:r>
              <a:rPr lang="en-US" dirty="0" err="1"/>
              <a:t>dei</a:t>
            </a:r>
            <a:r>
              <a:rPr lang="en-US" dirty="0"/>
              <a:t> </a:t>
            </a:r>
            <a:r>
              <a:rPr lang="en-US" dirty="0" err="1"/>
              <a:t>Goti</a:t>
            </a:r>
            <a:r>
              <a:rPr lang="en-US" dirty="0"/>
              <a:t>. [5] I </a:t>
            </a:r>
            <a:r>
              <a:rPr lang="en-US" dirty="0" err="1"/>
              <a:t>Goti</a:t>
            </a:r>
            <a:r>
              <a:rPr lang="en-US" dirty="0"/>
              <a:t> </a:t>
            </a:r>
            <a:r>
              <a:rPr lang="en-US" dirty="0" err="1"/>
              <a:t>ebbero</a:t>
            </a:r>
            <a:r>
              <a:rPr lang="en-US" dirty="0"/>
              <a:t> la </a:t>
            </a:r>
            <a:r>
              <a:rPr lang="en-US" dirty="0" err="1"/>
              <a:t>parte</a:t>
            </a:r>
            <a:r>
              <a:rPr lang="en-US" dirty="0"/>
              <a:t> al di qua del </a:t>
            </a:r>
            <a:r>
              <a:rPr lang="en-US" dirty="0" err="1"/>
              <a:t>fiume</a:t>
            </a:r>
            <a:r>
              <a:rPr lang="en-US" dirty="0"/>
              <a:t> </a:t>
            </a:r>
            <a:r>
              <a:rPr lang="en-US" dirty="0" err="1"/>
              <a:t>Rodano</a:t>
            </a:r>
            <a:r>
              <a:rPr lang="en-US" dirty="0"/>
              <a:t>, </a:t>
            </a:r>
            <a:r>
              <a:rPr lang="en-US" dirty="0" err="1"/>
              <a:t>mentre</a:t>
            </a:r>
            <a:r>
              <a:rPr lang="en-US" dirty="0"/>
              <a:t> </a:t>
            </a:r>
            <a:r>
              <a:rPr lang="en-US" dirty="0" err="1"/>
              <a:t>quella</a:t>
            </a:r>
            <a:r>
              <a:rPr lang="en-US" dirty="0"/>
              <a:t> al di </a:t>
            </a:r>
            <a:r>
              <a:rPr lang="en-US" dirty="0" err="1"/>
              <a:t>là</a:t>
            </a:r>
            <a:r>
              <a:rPr lang="en-US" dirty="0"/>
              <a:t> </a:t>
            </a:r>
            <a:r>
              <a:rPr lang="en-US" dirty="0" err="1"/>
              <a:t>divenne</a:t>
            </a:r>
            <a:r>
              <a:rPr lang="en-US" dirty="0"/>
              <a:t> </a:t>
            </a:r>
            <a:r>
              <a:rPr lang="en-US" dirty="0" err="1"/>
              <a:t>possesso</a:t>
            </a:r>
            <a:r>
              <a:rPr lang="en-US" dirty="0"/>
              <a:t> </a:t>
            </a:r>
            <a:r>
              <a:rPr lang="en-US" dirty="0" err="1"/>
              <a:t>dei</a:t>
            </a:r>
            <a:r>
              <a:rPr lang="en-US" dirty="0"/>
              <a:t> </a:t>
            </a:r>
            <a:r>
              <a:rPr lang="en-US" dirty="0" err="1"/>
              <a:t>Visigoti</a:t>
            </a:r>
            <a:r>
              <a:rPr lang="en-US" dirty="0"/>
              <a:t>.</a:t>
            </a:r>
          </a:p>
          <a:p>
            <a:pPr marL="0" indent="0">
              <a:buNone/>
            </a:pPr>
            <a:r>
              <a:rPr lang="en-US" dirty="0"/>
              <a:t>[7] </a:t>
            </a:r>
            <a:r>
              <a:rPr lang="en-US" dirty="0" err="1"/>
              <a:t>Inoltre</a:t>
            </a:r>
            <a:r>
              <a:rPr lang="en-US" dirty="0"/>
              <a:t>, </a:t>
            </a:r>
            <a:r>
              <a:rPr lang="en-US" dirty="0" err="1"/>
              <a:t>poiché</a:t>
            </a:r>
            <a:r>
              <a:rPr lang="en-US" dirty="0"/>
              <a:t> le due </a:t>
            </a:r>
            <a:r>
              <a:rPr lang="en-US" dirty="0" err="1"/>
              <a:t>nazioni</a:t>
            </a:r>
            <a:r>
              <a:rPr lang="en-US" dirty="0"/>
              <a:t> </a:t>
            </a:r>
            <a:r>
              <a:rPr lang="en-US" dirty="0" err="1"/>
              <a:t>si</a:t>
            </a:r>
            <a:r>
              <a:rPr lang="en-US" dirty="0"/>
              <a:t> </a:t>
            </a:r>
            <a:r>
              <a:rPr lang="en-US" dirty="0" err="1"/>
              <a:t>trovavano</a:t>
            </a:r>
            <a:r>
              <a:rPr lang="en-US" dirty="0"/>
              <a:t> </a:t>
            </a:r>
            <a:r>
              <a:rPr lang="en-US" dirty="0" err="1"/>
              <a:t>ormai</a:t>
            </a:r>
            <a:r>
              <a:rPr lang="en-US" dirty="0"/>
              <a:t> </a:t>
            </a:r>
            <a:r>
              <a:rPr lang="en-US" dirty="0" err="1"/>
              <a:t>imparentate</a:t>
            </a:r>
            <a:r>
              <a:rPr lang="en-US" dirty="0"/>
              <a:t> </a:t>
            </a:r>
            <a:r>
              <a:rPr lang="en-US" dirty="0" err="1"/>
              <a:t>tra</a:t>
            </a:r>
            <a:r>
              <a:rPr lang="en-US" dirty="0"/>
              <a:t> di </a:t>
            </a:r>
            <a:r>
              <a:rPr lang="en-US" dirty="0" err="1"/>
              <a:t>loro</a:t>
            </a:r>
            <a:r>
              <a:rPr lang="en-US" dirty="0"/>
              <a:t>, fu </a:t>
            </a:r>
            <a:r>
              <a:rPr lang="en-US" dirty="0" err="1"/>
              <a:t>lasciata</a:t>
            </a:r>
            <a:r>
              <a:rPr lang="en-US" dirty="0"/>
              <a:t> </a:t>
            </a:r>
            <a:r>
              <a:rPr lang="en-US" dirty="0" err="1"/>
              <a:t>facoltà</a:t>
            </a:r>
            <a:r>
              <a:rPr lang="en-US" dirty="0"/>
              <a:t> a </a:t>
            </a:r>
            <a:r>
              <a:rPr lang="en-US" dirty="0" err="1"/>
              <a:t>ciascun</a:t>
            </a:r>
            <a:r>
              <a:rPr lang="en-US" dirty="0"/>
              <a:t> </a:t>
            </a:r>
            <a:r>
              <a:rPr lang="en-US" dirty="0" err="1"/>
              <a:t>uomo</a:t>
            </a:r>
            <a:r>
              <a:rPr lang="en-US" dirty="0"/>
              <a:t> </a:t>
            </a:r>
            <a:r>
              <a:rPr lang="en-US" dirty="0" err="1"/>
              <a:t>che</a:t>
            </a:r>
            <a:r>
              <a:rPr lang="en-US" dirty="0"/>
              <a:t> </a:t>
            </a:r>
            <a:r>
              <a:rPr lang="en-US" dirty="0" err="1"/>
              <a:t>avesse</a:t>
            </a:r>
            <a:r>
              <a:rPr lang="en-US" dirty="0"/>
              <a:t> </a:t>
            </a:r>
            <a:r>
              <a:rPr lang="en-US" dirty="0" err="1"/>
              <a:t>contratto</a:t>
            </a:r>
            <a:r>
              <a:rPr lang="en-US" dirty="0"/>
              <a:t> </a:t>
            </a:r>
            <a:r>
              <a:rPr lang="en-US" dirty="0" err="1"/>
              <a:t>matrimonio</a:t>
            </a:r>
            <a:r>
              <a:rPr lang="en-US" dirty="0"/>
              <a:t> con una donna </a:t>
            </a:r>
            <a:r>
              <a:rPr lang="en-US" dirty="0" err="1"/>
              <a:t>dell’altro</a:t>
            </a:r>
            <a:r>
              <a:rPr lang="en-US" dirty="0"/>
              <a:t> </a:t>
            </a:r>
            <a:r>
              <a:rPr lang="en-US" dirty="0" err="1"/>
              <a:t>popolo</a:t>
            </a:r>
            <a:r>
              <a:rPr lang="en-US" dirty="0"/>
              <a:t> o di </a:t>
            </a:r>
            <a:r>
              <a:rPr lang="en-US" dirty="0" err="1"/>
              <a:t>seguire</a:t>
            </a:r>
            <a:r>
              <a:rPr lang="en-US" dirty="0"/>
              <a:t> la </a:t>
            </a:r>
            <a:r>
              <a:rPr lang="en-US" dirty="0" err="1"/>
              <a:t>moglie</a:t>
            </a:r>
            <a:r>
              <a:rPr lang="en-US" dirty="0"/>
              <a:t> </a:t>
            </a:r>
            <a:r>
              <a:rPr lang="en-US" dirty="0" err="1"/>
              <a:t>nella</a:t>
            </a:r>
            <a:r>
              <a:rPr lang="en-US" dirty="0"/>
              <a:t> </a:t>
            </a:r>
            <a:r>
              <a:rPr lang="en-US" dirty="0" err="1"/>
              <a:t>residenza</a:t>
            </a:r>
            <a:r>
              <a:rPr lang="en-US" dirty="0"/>
              <a:t> di lei o, se </a:t>
            </a:r>
            <a:r>
              <a:rPr lang="en-US" dirty="0" err="1"/>
              <a:t>preferiva</a:t>
            </a:r>
            <a:r>
              <a:rPr lang="en-US" dirty="0"/>
              <a:t>, di </a:t>
            </a:r>
            <a:r>
              <a:rPr lang="en-US" dirty="0" err="1"/>
              <a:t>condurla</a:t>
            </a:r>
            <a:r>
              <a:rPr lang="en-US" dirty="0"/>
              <a:t> </a:t>
            </a:r>
            <a:r>
              <a:rPr lang="en-US" dirty="0" err="1"/>
              <a:t>tra</a:t>
            </a:r>
            <a:r>
              <a:rPr lang="en-US" dirty="0"/>
              <a:t> la propria </a:t>
            </a:r>
            <a:r>
              <a:rPr lang="en-US" dirty="0" err="1"/>
              <a:t>gente</a:t>
            </a:r>
            <a:r>
              <a:rPr lang="en-US" dirty="0"/>
              <a:t>. </a:t>
            </a:r>
          </a:p>
          <a:p>
            <a:pPr marL="0" indent="0">
              <a:buNone/>
            </a:pPr>
            <a:r>
              <a:rPr lang="en-US" dirty="0"/>
              <a:t>[8] </a:t>
            </a:r>
            <a:r>
              <a:rPr lang="en-US" dirty="0" err="1"/>
              <a:t>Furono</a:t>
            </a:r>
            <a:r>
              <a:rPr lang="en-US" dirty="0"/>
              <a:t> </a:t>
            </a:r>
            <a:r>
              <a:rPr lang="en-US" dirty="0" err="1"/>
              <a:t>pertanto</a:t>
            </a:r>
            <a:r>
              <a:rPr lang="en-US" dirty="0"/>
              <a:t> </a:t>
            </a:r>
            <a:r>
              <a:rPr lang="en-US" dirty="0" err="1"/>
              <a:t>numerosi</a:t>
            </a:r>
            <a:r>
              <a:rPr lang="en-US" dirty="0"/>
              <a:t> </a:t>
            </a:r>
            <a:r>
              <a:rPr lang="en-US" dirty="0" err="1"/>
              <a:t>sia</a:t>
            </a:r>
            <a:r>
              <a:rPr lang="en-US" dirty="0"/>
              <a:t> </a:t>
            </a:r>
            <a:r>
              <a:rPr lang="en-US" dirty="0" err="1"/>
              <a:t>quelli</a:t>
            </a:r>
            <a:r>
              <a:rPr lang="en-US" dirty="0"/>
              <a:t> </a:t>
            </a:r>
            <a:r>
              <a:rPr lang="en-US" dirty="0" err="1"/>
              <a:t>che</a:t>
            </a:r>
            <a:r>
              <a:rPr lang="en-US" dirty="0"/>
              <a:t> </a:t>
            </a:r>
            <a:r>
              <a:rPr lang="en-US" dirty="0" err="1"/>
              <a:t>condussero</a:t>
            </a:r>
            <a:r>
              <a:rPr lang="en-US" dirty="0"/>
              <a:t> le </a:t>
            </a:r>
            <a:r>
              <a:rPr lang="en-US" dirty="0" err="1"/>
              <a:t>mogli</a:t>
            </a:r>
            <a:r>
              <a:rPr lang="en-US" dirty="0"/>
              <a:t> dove </a:t>
            </a:r>
            <a:r>
              <a:rPr lang="en-US" dirty="0" err="1"/>
              <a:t>essi</a:t>
            </a:r>
            <a:r>
              <a:rPr lang="en-US" dirty="0"/>
              <a:t> </a:t>
            </a:r>
            <a:r>
              <a:rPr lang="en-US" dirty="0" err="1"/>
              <a:t>volevano</a:t>
            </a:r>
            <a:r>
              <a:rPr lang="en-US" dirty="0"/>
              <a:t>, </a:t>
            </a:r>
            <a:r>
              <a:rPr lang="en-US" dirty="0" err="1"/>
              <a:t>sia</a:t>
            </a:r>
            <a:r>
              <a:rPr lang="en-US" dirty="0"/>
              <a:t> </a:t>
            </a:r>
            <a:r>
              <a:rPr lang="en-US" dirty="0" err="1"/>
              <a:t>quelli</a:t>
            </a:r>
            <a:r>
              <a:rPr lang="en-US" dirty="0"/>
              <a:t> </a:t>
            </a:r>
            <a:r>
              <a:rPr lang="en-US" dirty="0" err="1"/>
              <a:t>che</a:t>
            </a:r>
            <a:r>
              <a:rPr lang="en-US" dirty="0"/>
              <a:t> </a:t>
            </a:r>
            <a:r>
              <a:rPr lang="en-US" dirty="0" err="1"/>
              <a:t>andarono</a:t>
            </a:r>
            <a:r>
              <a:rPr lang="en-US" dirty="0"/>
              <a:t> a </a:t>
            </a:r>
            <a:r>
              <a:rPr lang="en-US" dirty="0" err="1"/>
              <a:t>stabilirsi</a:t>
            </a:r>
            <a:r>
              <a:rPr lang="en-US" dirty="0"/>
              <a:t> </a:t>
            </a:r>
            <a:r>
              <a:rPr lang="en-US" dirty="0" err="1"/>
              <a:t>nel</a:t>
            </a:r>
            <a:r>
              <a:rPr lang="en-US" dirty="0"/>
              <a:t> </a:t>
            </a:r>
            <a:r>
              <a:rPr lang="en-US" dirty="0" err="1"/>
              <a:t>paese</a:t>
            </a:r>
            <a:r>
              <a:rPr lang="en-US" dirty="0"/>
              <a:t> </a:t>
            </a:r>
            <a:r>
              <a:rPr lang="en-US" dirty="0" err="1"/>
              <a:t>delle</a:t>
            </a:r>
            <a:r>
              <a:rPr lang="en-US" dirty="0"/>
              <a:t> </a:t>
            </a:r>
            <a:r>
              <a:rPr lang="en-US" dirty="0" err="1"/>
              <a:t>mogli</a:t>
            </a:r>
            <a:r>
              <a:rPr lang="en-US" dirty="0"/>
              <a:t>.” (Guerra </a:t>
            </a:r>
            <a:r>
              <a:rPr lang="en-US" dirty="0" err="1"/>
              <a:t>Gotica</a:t>
            </a:r>
            <a:r>
              <a:rPr lang="en-US" dirty="0"/>
              <a:t>, V, 13 7-8)</a:t>
            </a:r>
            <a:endParaRPr lang="it-IT" dirty="0"/>
          </a:p>
        </p:txBody>
      </p:sp>
      <p:sp>
        <p:nvSpPr>
          <p:cNvPr id="6" name="CasellaDiTesto 5">
            <a:extLst>
              <a:ext uri="{FF2B5EF4-FFF2-40B4-BE49-F238E27FC236}">
                <a16:creationId xmlns:a16="http://schemas.microsoft.com/office/drawing/2014/main" id="{05D9D7AF-F716-4B36-937E-90B13E228DB1}"/>
              </a:ext>
            </a:extLst>
          </p:cNvPr>
          <p:cNvSpPr txBox="1"/>
          <p:nvPr/>
        </p:nvSpPr>
        <p:spPr>
          <a:xfrm>
            <a:off x="3193774" y="142477"/>
            <a:ext cx="5670720" cy="523220"/>
          </a:xfrm>
          <a:prstGeom prst="rect">
            <a:avLst/>
          </a:prstGeom>
          <a:noFill/>
        </p:spPr>
        <p:txBody>
          <a:bodyPr wrap="none" rtlCol="0">
            <a:spAutoFit/>
          </a:bodyPr>
          <a:lstStyle/>
          <a:p>
            <a:r>
              <a:rPr lang="it-IT" sz="2800" b="1" dirty="0">
                <a:solidFill>
                  <a:schemeClr val="accent1">
                    <a:lumMod val="50000"/>
                  </a:schemeClr>
                </a:solidFill>
              </a:rPr>
              <a:t>Il patto tra </a:t>
            </a:r>
            <a:r>
              <a:rPr lang="it-IT" sz="2800" b="1" dirty="0" err="1">
                <a:solidFill>
                  <a:schemeClr val="accent1">
                    <a:lumMod val="50000"/>
                  </a:schemeClr>
                </a:solidFill>
              </a:rPr>
              <a:t>Amalarico</a:t>
            </a:r>
            <a:r>
              <a:rPr lang="it-IT" sz="2800" b="1" dirty="0">
                <a:solidFill>
                  <a:schemeClr val="accent1">
                    <a:lumMod val="50000"/>
                  </a:schemeClr>
                </a:solidFill>
              </a:rPr>
              <a:t> e Atalarico</a:t>
            </a:r>
            <a:endParaRPr lang="it-IT" sz="2800" dirty="0"/>
          </a:p>
        </p:txBody>
      </p:sp>
    </p:spTree>
    <p:extLst>
      <p:ext uri="{BB962C8B-B14F-4D97-AF65-F5344CB8AC3E}">
        <p14:creationId xmlns:p14="http://schemas.microsoft.com/office/powerpoint/2010/main" val="208171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7684" y="879665"/>
            <a:ext cx="8229240" cy="858600"/>
          </a:xfrm>
        </p:spPr>
        <p:txBody>
          <a:bodyPr>
            <a:normAutofit/>
          </a:bodyPr>
          <a:lstStyle/>
          <a:p>
            <a:r>
              <a:rPr lang="it-IT" sz="3000" b="1" dirty="0">
                <a:solidFill>
                  <a:schemeClr val="accent1">
                    <a:lumMod val="50000"/>
                  </a:schemeClr>
                </a:solidFill>
              </a:rPr>
              <a:t>Soldati romani che sposano vedove Vandale </a:t>
            </a:r>
            <a:br>
              <a:rPr lang="it-IT" sz="3000" b="1" dirty="0">
                <a:solidFill>
                  <a:schemeClr val="accent1">
                    <a:lumMod val="50000"/>
                  </a:schemeClr>
                </a:solidFill>
              </a:rPr>
            </a:br>
            <a:r>
              <a:rPr lang="it-IT" sz="3000" b="1" dirty="0">
                <a:solidFill>
                  <a:schemeClr val="accent1">
                    <a:lumMod val="50000"/>
                  </a:schemeClr>
                </a:solidFill>
              </a:rPr>
              <a:t>a. 533.</a:t>
            </a:r>
          </a:p>
        </p:txBody>
      </p:sp>
      <p:sp>
        <p:nvSpPr>
          <p:cNvPr id="3" name="Segnaposto contenuto 2"/>
          <p:cNvSpPr>
            <a:spLocks noGrp="1"/>
          </p:cNvSpPr>
          <p:nvPr>
            <p:ph idx="4294967295"/>
          </p:nvPr>
        </p:nvSpPr>
        <p:spPr>
          <a:xfrm>
            <a:off x="278296" y="1493100"/>
            <a:ext cx="8514521" cy="3296388"/>
          </a:xfrm>
        </p:spPr>
        <p:txBody>
          <a:bodyPr>
            <a:normAutofit fontScale="70000" lnSpcReduction="20000"/>
          </a:bodyPr>
          <a:lstStyle/>
          <a:p>
            <a:pPr marL="0" indent="0">
              <a:buNone/>
            </a:pPr>
            <a:endParaRPr lang="en-US" dirty="0"/>
          </a:p>
          <a:p>
            <a:pPr marL="0" indent="0">
              <a:buNone/>
            </a:pPr>
            <a:r>
              <a:rPr lang="en-US" dirty="0"/>
              <a:t>[8] Dopo </a:t>
            </a:r>
            <a:r>
              <a:rPr lang="en-US" dirty="0" err="1"/>
              <a:t>che</a:t>
            </a:r>
            <a:r>
              <a:rPr lang="en-US" dirty="0"/>
              <a:t> I </a:t>
            </a:r>
            <a:r>
              <a:rPr lang="en-US" dirty="0" err="1"/>
              <a:t>Vandali</a:t>
            </a:r>
            <a:r>
              <a:rPr lang="en-US" dirty="0"/>
              <a:t> </a:t>
            </a:r>
            <a:r>
              <a:rPr lang="en-US" dirty="0" err="1"/>
              <a:t>furono</a:t>
            </a:r>
            <a:r>
              <a:rPr lang="en-US" dirty="0"/>
              <a:t> </a:t>
            </a:r>
            <a:r>
              <a:rPr lang="en-US" dirty="0" err="1"/>
              <a:t>annientati</a:t>
            </a:r>
            <a:r>
              <a:rPr lang="en-US" dirty="0"/>
              <a:t> in </a:t>
            </a:r>
            <a:r>
              <a:rPr lang="en-US" dirty="0" err="1" smtClean="0"/>
              <a:t>guerra</a:t>
            </a:r>
            <a:r>
              <a:rPr lang="en-US" dirty="0"/>
              <a:t>, </a:t>
            </a:r>
            <a:r>
              <a:rPr lang="en-US" dirty="0" err="1"/>
              <a:t>i</a:t>
            </a:r>
            <a:r>
              <a:rPr lang="en-US" dirty="0"/>
              <a:t> </a:t>
            </a:r>
            <a:r>
              <a:rPr lang="en-US" dirty="0" err="1"/>
              <a:t>soldati</a:t>
            </a:r>
            <a:r>
              <a:rPr lang="en-US" dirty="0"/>
              <a:t> </a:t>
            </a:r>
            <a:r>
              <a:rPr lang="en-US" dirty="0" err="1"/>
              <a:t>romani</a:t>
            </a:r>
            <a:r>
              <a:rPr lang="en-US" dirty="0"/>
              <a:t> </a:t>
            </a:r>
            <a:r>
              <a:rPr lang="en-US" dirty="0" err="1"/>
              <a:t>si</a:t>
            </a:r>
            <a:r>
              <a:rPr lang="en-US" dirty="0"/>
              <a:t> </a:t>
            </a:r>
            <a:r>
              <a:rPr lang="en-US" dirty="0" err="1"/>
              <a:t>presero</a:t>
            </a:r>
            <a:r>
              <a:rPr lang="en-US" dirty="0"/>
              <a:t> le </a:t>
            </a:r>
            <a:r>
              <a:rPr lang="en-US" dirty="0" err="1"/>
              <a:t>loro</a:t>
            </a:r>
            <a:r>
              <a:rPr lang="en-US" dirty="0"/>
              <a:t> </a:t>
            </a:r>
            <a:r>
              <a:rPr lang="en-US" dirty="0" err="1"/>
              <a:t>figlie</a:t>
            </a:r>
            <a:r>
              <a:rPr lang="en-US" dirty="0"/>
              <a:t> e le </a:t>
            </a:r>
            <a:r>
              <a:rPr lang="en-US" dirty="0" err="1"/>
              <a:t>loro</a:t>
            </a:r>
            <a:r>
              <a:rPr lang="en-US" dirty="0"/>
              <a:t> </a:t>
            </a:r>
            <a:r>
              <a:rPr lang="en-US" dirty="0" err="1"/>
              <a:t>mogli</a:t>
            </a:r>
            <a:r>
              <a:rPr lang="en-US" dirty="0"/>
              <a:t> in </a:t>
            </a:r>
            <a:r>
              <a:rPr lang="en-US" dirty="0" err="1"/>
              <a:t>legale</a:t>
            </a:r>
            <a:r>
              <a:rPr lang="en-US" dirty="0"/>
              <a:t> </a:t>
            </a:r>
            <a:r>
              <a:rPr lang="en-US" dirty="0" err="1"/>
              <a:t>matrimonio</a:t>
            </a:r>
            <a:r>
              <a:rPr lang="en-US" dirty="0"/>
              <a:t>. </a:t>
            </a:r>
          </a:p>
          <a:p>
            <a:pPr marL="0" indent="0">
              <a:buNone/>
            </a:pPr>
            <a:r>
              <a:rPr lang="en-US" dirty="0"/>
              <a:t>[9] </a:t>
            </a:r>
            <a:r>
              <a:rPr lang="en-US" dirty="0" err="1"/>
              <a:t>Ciascuna</a:t>
            </a:r>
            <a:r>
              <a:rPr lang="en-US" dirty="0"/>
              <a:t> di </a:t>
            </a:r>
            <a:r>
              <a:rPr lang="en-US" dirty="0" err="1"/>
              <a:t>esse</a:t>
            </a:r>
            <a:r>
              <a:rPr lang="en-US" dirty="0"/>
              <a:t>, </a:t>
            </a:r>
            <a:r>
              <a:rPr lang="en-US" dirty="0" err="1"/>
              <a:t>perciò</a:t>
            </a:r>
            <a:r>
              <a:rPr lang="en-US" dirty="0"/>
              <a:t>, </a:t>
            </a:r>
            <a:r>
              <a:rPr lang="en-US" dirty="0" err="1"/>
              <a:t>si</a:t>
            </a:r>
            <a:r>
              <a:rPr lang="en-US" dirty="0"/>
              <a:t> </a:t>
            </a:r>
            <a:r>
              <a:rPr lang="en-US" dirty="0" err="1"/>
              <a:t>diede</a:t>
            </a:r>
            <a:r>
              <a:rPr lang="en-US" dirty="0"/>
              <a:t> a far </a:t>
            </a:r>
            <a:r>
              <a:rPr lang="en-US" dirty="0" err="1"/>
              <a:t>pressione</a:t>
            </a:r>
            <a:r>
              <a:rPr lang="en-US" dirty="0"/>
              <a:t> </a:t>
            </a:r>
            <a:r>
              <a:rPr lang="en-US" dirty="0" err="1"/>
              <a:t>sul</a:t>
            </a:r>
            <a:r>
              <a:rPr lang="en-US" dirty="0"/>
              <a:t> proprio </a:t>
            </a:r>
            <a:r>
              <a:rPr lang="en-US" dirty="0" err="1"/>
              <a:t>marito</a:t>
            </a:r>
            <a:r>
              <a:rPr lang="en-US" dirty="0"/>
              <a:t> </a:t>
            </a:r>
            <a:r>
              <a:rPr lang="en-US" dirty="0" err="1"/>
              <a:t>perché</a:t>
            </a:r>
            <a:r>
              <a:rPr lang="en-US" dirty="0"/>
              <a:t> </a:t>
            </a:r>
            <a:r>
              <a:rPr lang="en-US" dirty="0" err="1"/>
              <a:t>reclamasse</a:t>
            </a:r>
            <a:r>
              <a:rPr lang="en-US" dirty="0"/>
              <a:t> il </a:t>
            </a:r>
            <a:r>
              <a:rPr lang="en-US" dirty="0" err="1"/>
              <a:t>possesso</a:t>
            </a:r>
            <a:r>
              <a:rPr lang="en-US" dirty="0"/>
              <a:t> di </a:t>
            </a:r>
            <a:r>
              <a:rPr lang="en-US" dirty="0" err="1" smtClean="0"/>
              <a:t>quelle</a:t>
            </a:r>
            <a:r>
              <a:rPr lang="en-US" dirty="0" smtClean="0"/>
              <a:t> </a:t>
            </a:r>
            <a:r>
              <a:rPr lang="en-US" dirty="0" err="1" smtClean="0"/>
              <a:t>terre</a:t>
            </a:r>
            <a:r>
              <a:rPr lang="en-US" dirty="0" smtClean="0"/>
              <a:t> </a:t>
            </a:r>
            <a:r>
              <a:rPr lang="en-US" dirty="0"/>
              <a:t>di cui </a:t>
            </a:r>
            <a:r>
              <a:rPr lang="en-US" dirty="0" err="1"/>
              <a:t>essa</a:t>
            </a:r>
            <a:r>
              <a:rPr lang="en-US" dirty="0"/>
              <a:t> </a:t>
            </a:r>
            <a:r>
              <a:rPr lang="en-US" dirty="0" err="1"/>
              <a:t>stessa</a:t>
            </a:r>
            <a:r>
              <a:rPr lang="en-US" dirty="0"/>
              <a:t> era </a:t>
            </a:r>
            <a:r>
              <a:rPr lang="en-US" dirty="0" err="1"/>
              <a:t>stata</a:t>
            </a:r>
            <a:r>
              <a:rPr lang="en-US" dirty="0"/>
              <a:t> prima </a:t>
            </a:r>
            <a:r>
              <a:rPr lang="en-US" dirty="0" err="1"/>
              <a:t>proprietaria</a:t>
            </a:r>
            <a:r>
              <a:rPr lang="en-US" dirty="0"/>
              <a:t>, </a:t>
            </a:r>
            <a:r>
              <a:rPr lang="en-US" dirty="0" err="1"/>
              <a:t>affermando</a:t>
            </a:r>
            <a:r>
              <a:rPr lang="en-US" dirty="0"/>
              <a:t> </a:t>
            </a:r>
            <a:r>
              <a:rPr lang="en-US" dirty="0" err="1"/>
              <a:t>che</a:t>
            </a:r>
            <a:r>
              <a:rPr lang="en-US" dirty="0"/>
              <a:t> non era giusto </a:t>
            </a:r>
            <a:r>
              <a:rPr lang="en-US" dirty="0" err="1"/>
              <a:t>che</a:t>
            </a:r>
            <a:r>
              <a:rPr lang="en-US" dirty="0"/>
              <a:t>, se </a:t>
            </a:r>
            <a:r>
              <a:rPr lang="en-US" dirty="0" err="1"/>
              <a:t>esse</a:t>
            </a:r>
            <a:r>
              <a:rPr lang="en-US" dirty="0"/>
              <a:t> </a:t>
            </a:r>
            <a:r>
              <a:rPr lang="en-US" dirty="0" err="1"/>
              <a:t>avevano</a:t>
            </a:r>
            <a:r>
              <a:rPr lang="en-US" dirty="0"/>
              <a:t> </a:t>
            </a:r>
            <a:r>
              <a:rPr lang="en-US" dirty="0" err="1"/>
              <a:t>goduto</a:t>
            </a:r>
            <a:r>
              <a:rPr lang="en-US" dirty="0"/>
              <a:t> di </a:t>
            </a:r>
            <a:r>
              <a:rPr lang="en-US" dirty="0" err="1"/>
              <a:t>quei</a:t>
            </a:r>
            <a:r>
              <a:rPr lang="en-US" dirty="0"/>
              <a:t> </a:t>
            </a:r>
            <a:r>
              <a:rPr lang="en-US" dirty="0" err="1"/>
              <a:t>beni</a:t>
            </a:r>
            <a:r>
              <a:rPr lang="en-US" dirty="0"/>
              <a:t> </a:t>
            </a:r>
            <a:r>
              <a:rPr lang="en-US" dirty="0" err="1"/>
              <a:t>finché</a:t>
            </a:r>
            <a:r>
              <a:rPr lang="en-US" dirty="0"/>
              <a:t> </a:t>
            </a:r>
            <a:r>
              <a:rPr lang="en-US" dirty="0" err="1"/>
              <a:t>avevano</a:t>
            </a:r>
            <a:r>
              <a:rPr lang="en-US" dirty="0"/>
              <a:t> </a:t>
            </a:r>
            <a:r>
              <a:rPr lang="en-US" dirty="0" err="1"/>
              <a:t>convissuto</a:t>
            </a:r>
            <a:r>
              <a:rPr lang="en-US" dirty="0"/>
              <a:t> con </a:t>
            </a:r>
            <a:r>
              <a:rPr lang="en-US" dirty="0" err="1" smtClean="0"/>
              <a:t>i</a:t>
            </a:r>
            <a:r>
              <a:rPr lang="en-US" dirty="0" smtClean="0"/>
              <a:t> </a:t>
            </a:r>
            <a:r>
              <a:rPr lang="en-US" dirty="0" err="1"/>
              <a:t>Vandali</a:t>
            </a:r>
            <a:r>
              <a:rPr lang="en-US" dirty="0"/>
              <a:t>, </a:t>
            </a:r>
            <a:r>
              <a:rPr lang="en-US" dirty="0" err="1"/>
              <a:t>ora</a:t>
            </a:r>
            <a:r>
              <a:rPr lang="en-US" dirty="0"/>
              <a:t> </a:t>
            </a:r>
            <a:r>
              <a:rPr lang="en-US" dirty="0" err="1"/>
              <a:t>che</a:t>
            </a:r>
            <a:r>
              <a:rPr lang="en-US" dirty="0"/>
              <a:t> </a:t>
            </a:r>
            <a:r>
              <a:rPr lang="en-US" dirty="0" err="1"/>
              <a:t>erano</a:t>
            </a:r>
            <a:r>
              <a:rPr lang="en-US" dirty="0"/>
              <a:t> </a:t>
            </a:r>
            <a:r>
              <a:rPr lang="en-US" dirty="0" err="1"/>
              <a:t>passate</a:t>
            </a:r>
            <a:r>
              <a:rPr lang="en-US" dirty="0"/>
              <a:t> a </a:t>
            </a:r>
            <a:r>
              <a:rPr lang="en-US" dirty="0" err="1"/>
              <a:t>nozze</a:t>
            </a:r>
            <a:r>
              <a:rPr lang="en-US" dirty="0"/>
              <a:t> con </a:t>
            </a:r>
            <a:r>
              <a:rPr lang="en-US" dirty="0" err="1" smtClean="0"/>
              <a:t>i</a:t>
            </a:r>
            <a:r>
              <a:rPr lang="en-US" dirty="0" smtClean="0"/>
              <a:t> </a:t>
            </a:r>
            <a:r>
              <a:rPr lang="en-US" dirty="0" err="1"/>
              <a:t>loro</a:t>
            </a:r>
            <a:r>
              <a:rPr lang="en-US" dirty="0"/>
              <a:t> </a:t>
            </a:r>
            <a:r>
              <a:rPr lang="en-US" dirty="0" err="1"/>
              <a:t>vincitori</a:t>
            </a:r>
            <a:r>
              <a:rPr lang="en-US" dirty="0"/>
              <a:t> </a:t>
            </a:r>
            <a:r>
              <a:rPr lang="en-US" dirty="0" err="1"/>
              <a:t>venissero</a:t>
            </a:r>
            <a:r>
              <a:rPr lang="en-US" dirty="0"/>
              <a:t> private </a:t>
            </a:r>
            <a:r>
              <a:rPr lang="en-US" dirty="0" err="1"/>
              <a:t>delle</a:t>
            </a:r>
            <a:r>
              <a:rPr lang="en-US" dirty="0"/>
              <a:t> </a:t>
            </a:r>
            <a:r>
              <a:rPr lang="en-US" dirty="0" err="1"/>
              <a:t>loro</a:t>
            </a:r>
            <a:r>
              <a:rPr lang="en-US" dirty="0"/>
              <a:t> </a:t>
            </a:r>
            <a:r>
              <a:rPr lang="en-US" dirty="0" err="1"/>
              <a:t>proprietà</a:t>
            </a:r>
            <a:r>
              <a:rPr lang="en-US" dirty="0"/>
              <a:t>. </a:t>
            </a:r>
          </a:p>
          <a:p>
            <a:pPr marL="0" indent="0">
              <a:buNone/>
            </a:pPr>
            <a:r>
              <a:rPr lang="en-US" dirty="0"/>
              <a:t>[10] </a:t>
            </a:r>
            <a:r>
              <a:rPr lang="en-US" dirty="0" err="1"/>
              <a:t>Avendo</a:t>
            </a:r>
            <a:r>
              <a:rPr lang="en-US" dirty="0"/>
              <a:t> in </a:t>
            </a:r>
            <a:r>
              <a:rPr lang="en-US" dirty="0" err="1"/>
              <a:t>mente</a:t>
            </a:r>
            <a:r>
              <a:rPr lang="en-US" dirty="0"/>
              <a:t> </a:t>
            </a:r>
            <a:r>
              <a:rPr lang="en-US" dirty="0" err="1"/>
              <a:t>queste</a:t>
            </a:r>
            <a:r>
              <a:rPr lang="en-US" dirty="0"/>
              <a:t> </a:t>
            </a:r>
            <a:r>
              <a:rPr lang="en-US" dirty="0" err="1"/>
              <a:t>rivendicazioni</a:t>
            </a:r>
            <a:r>
              <a:rPr lang="en-US" dirty="0"/>
              <a:t>, </a:t>
            </a:r>
            <a:r>
              <a:rPr lang="en-US" dirty="0" err="1"/>
              <a:t>i</a:t>
            </a:r>
            <a:r>
              <a:rPr lang="en-US" dirty="0"/>
              <a:t> </a:t>
            </a:r>
            <a:r>
              <a:rPr lang="en-US" dirty="0" err="1"/>
              <a:t>soldati</a:t>
            </a:r>
            <a:r>
              <a:rPr lang="en-US" dirty="0"/>
              <a:t> non </a:t>
            </a:r>
            <a:r>
              <a:rPr lang="en-US" dirty="0" err="1"/>
              <a:t>si</a:t>
            </a:r>
            <a:r>
              <a:rPr lang="en-US" dirty="0"/>
              <a:t> </a:t>
            </a:r>
            <a:r>
              <a:rPr lang="en-US" dirty="0" err="1"/>
              <a:t>rendevano</a:t>
            </a:r>
            <a:r>
              <a:rPr lang="en-US" dirty="0"/>
              <a:t> </a:t>
            </a:r>
            <a:r>
              <a:rPr lang="en-US" dirty="0" err="1"/>
              <a:t>conto</a:t>
            </a:r>
            <a:r>
              <a:rPr lang="en-US" dirty="0"/>
              <a:t> </a:t>
            </a:r>
            <a:r>
              <a:rPr lang="en-US" dirty="0" err="1"/>
              <a:t>che</a:t>
            </a:r>
            <a:r>
              <a:rPr lang="en-US" dirty="0"/>
              <a:t> </a:t>
            </a:r>
            <a:r>
              <a:rPr lang="en-US" dirty="0" err="1"/>
              <a:t>dei</a:t>
            </a:r>
            <a:r>
              <a:rPr lang="en-US" dirty="0"/>
              <a:t> </a:t>
            </a:r>
            <a:r>
              <a:rPr lang="en-US" dirty="0" err="1"/>
              <a:t>territori</a:t>
            </a:r>
            <a:r>
              <a:rPr lang="en-US" dirty="0"/>
              <a:t> </a:t>
            </a:r>
            <a:r>
              <a:rPr lang="en-US" dirty="0" err="1"/>
              <a:t>dei</a:t>
            </a:r>
            <a:r>
              <a:rPr lang="en-US" dirty="0"/>
              <a:t> </a:t>
            </a:r>
            <a:r>
              <a:rPr lang="en-US" dirty="0" err="1"/>
              <a:t>Vandali</a:t>
            </a:r>
            <a:r>
              <a:rPr lang="en-US" dirty="0"/>
              <a:t> </a:t>
            </a:r>
            <a:r>
              <a:rPr lang="en-US" dirty="0" err="1"/>
              <a:t>toccava</a:t>
            </a:r>
            <a:r>
              <a:rPr lang="en-US" dirty="0"/>
              <a:t> </a:t>
            </a:r>
            <a:r>
              <a:rPr lang="en-US" dirty="0" err="1"/>
              <a:t>disporre</a:t>
            </a:r>
            <a:r>
              <a:rPr lang="en-US" dirty="0"/>
              <a:t> a </a:t>
            </a:r>
            <a:r>
              <a:rPr lang="en-US" dirty="0" err="1"/>
              <a:t>Salomone</a:t>
            </a:r>
            <a:r>
              <a:rPr lang="en-US" dirty="0"/>
              <a:t>, il quale </a:t>
            </a:r>
            <a:r>
              <a:rPr lang="en-US" dirty="0" err="1"/>
              <a:t>doveva</a:t>
            </a:r>
            <a:r>
              <a:rPr lang="en-US" dirty="0"/>
              <a:t> </a:t>
            </a:r>
            <a:r>
              <a:rPr lang="en-US" dirty="0" err="1"/>
              <a:t>farli</a:t>
            </a:r>
            <a:r>
              <a:rPr lang="en-US" dirty="0"/>
              <a:t> registrar </a:t>
            </a:r>
            <a:r>
              <a:rPr lang="en-US" dirty="0" err="1"/>
              <a:t>nel</a:t>
            </a:r>
            <a:r>
              <a:rPr lang="en-US" dirty="0"/>
              <a:t> </a:t>
            </a:r>
            <a:r>
              <a:rPr lang="en-US" dirty="0" err="1"/>
              <a:t>demanio</a:t>
            </a:r>
            <a:r>
              <a:rPr lang="en-US" dirty="0"/>
              <a:t>, come </a:t>
            </a:r>
            <a:r>
              <a:rPr lang="en-US" dirty="0" err="1"/>
              <a:t>patrimonio</a:t>
            </a:r>
            <a:r>
              <a:rPr lang="en-US" dirty="0"/>
              <a:t> </a:t>
            </a:r>
            <a:r>
              <a:rPr lang="en-US" dirty="0" err="1"/>
              <a:t>della</a:t>
            </a:r>
            <a:r>
              <a:rPr lang="en-US" dirty="0"/>
              <a:t> casa </a:t>
            </a:r>
            <a:r>
              <a:rPr lang="en-US" dirty="0" err="1"/>
              <a:t>imperiale</a:t>
            </a:r>
            <a:r>
              <a:rPr lang="it-IT" dirty="0" smtClean="0"/>
              <a:t>»</a:t>
            </a:r>
          </a:p>
          <a:p>
            <a:pPr marL="0" indent="0">
              <a:buNone/>
            </a:pPr>
            <a:r>
              <a:rPr lang="it-IT" dirty="0" smtClean="0"/>
              <a:t> </a:t>
            </a:r>
            <a:r>
              <a:rPr lang="it-IT" dirty="0"/>
              <a:t>(Guerra vandalica, 2, 14, 7-9).</a:t>
            </a:r>
          </a:p>
        </p:txBody>
      </p:sp>
    </p:spTree>
    <p:extLst>
      <p:ext uri="{BB962C8B-B14F-4D97-AF65-F5344CB8AC3E}">
        <p14:creationId xmlns:p14="http://schemas.microsoft.com/office/powerpoint/2010/main" val="54708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887896"/>
            <a:ext cx="8229240" cy="702364"/>
          </a:xfrm>
        </p:spPr>
        <p:txBody>
          <a:bodyPr>
            <a:noAutofit/>
          </a:bodyPr>
          <a:lstStyle/>
          <a:p>
            <a:r>
              <a:rPr lang="it-IT" sz="2800" b="1" dirty="0">
                <a:solidFill>
                  <a:schemeClr val="accent1">
                    <a:lumMod val="50000"/>
                  </a:schemeClr>
                </a:solidFill>
              </a:rPr>
              <a:t>Uxorilocalità: una fonte di confusione per la gerarchia del gruppo familiare.</a:t>
            </a:r>
          </a:p>
        </p:txBody>
      </p:sp>
      <p:sp>
        <p:nvSpPr>
          <p:cNvPr id="3" name="Segnaposto contenuto 2"/>
          <p:cNvSpPr>
            <a:spLocks noGrp="1"/>
          </p:cNvSpPr>
          <p:nvPr>
            <p:ph idx="4294967295"/>
          </p:nvPr>
        </p:nvSpPr>
        <p:spPr>
          <a:xfrm>
            <a:off x="457199" y="1643270"/>
            <a:ext cx="8328991" cy="3222556"/>
          </a:xfrm>
        </p:spPr>
        <p:txBody>
          <a:bodyPr>
            <a:normAutofit fontScale="77500" lnSpcReduction="20000"/>
          </a:bodyPr>
          <a:lstStyle/>
          <a:p>
            <a:pPr marL="0" indent="0">
              <a:buNone/>
            </a:pPr>
            <a:r>
              <a:rPr lang="it-IT" dirty="0"/>
              <a:t>Il sovvertimento della regola della virilocalità è fonte di disordine e caos sotto tutti i punti di vista, a partire dalla gerarchia all'interno delle coppie sposate. </a:t>
            </a:r>
          </a:p>
          <a:p>
            <a:pPr marL="0" indent="0">
              <a:buNone/>
            </a:pPr>
            <a:r>
              <a:rPr lang="it-IT" dirty="0"/>
              <a:t>Tali unioni asimmetriche ponevano i mariti in una posizione inedita: il fatto di non potersi presentare come fonte di sostentamento del gruppo familiare li costringeva a riscattare la propria mascolinità con azioni esagerate e ostentate, se non addirittura con un'aperta ribellione all'autorità. </a:t>
            </a:r>
          </a:p>
          <a:p>
            <a:pPr marL="0" indent="0">
              <a:buNone/>
            </a:pPr>
            <a:r>
              <a:rPr lang="it-IT" dirty="0" err="1"/>
              <a:t>Teudi</a:t>
            </a:r>
            <a:r>
              <a:rPr lang="it-IT" dirty="0"/>
              <a:t>: la sua unione con una donna del luogo gli aveva permesso di accrescere il suo potere fino a costituire una propria milizia e a presentarsi come contraltare </a:t>
            </a:r>
            <a:r>
              <a:rPr lang="it-IT" dirty="0" smtClean="0"/>
              <a:t>locale di </a:t>
            </a:r>
            <a:r>
              <a:rPr lang="it-IT" dirty="0" err="1"/>
              <a:t>Teoderico</a:t>
            </a:r>
            <a:r>
              <a:rPr lang="it-IT" dirty="0"/>
              <a:t>, il suo re.</a:t>
            </a:r>
          </a:p>
        </p:txBody>
      </p:sp>
    </p:spTree>
    <p:extLst>
      <p:ext uri="{BB962C8B-B14F-4D97-AF65-F5344CB8AC3E}">
        <p14:creationId xmlns:p14="http://schemas.microsoft.com/office/powerpoint/2010/main" val="360095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1060" y="768417"/>
            <a:ext cx="8229240" cy="858600"/>
          </a:xfrm>
        </p:spPr>
        <p:txBody>
          <a:bodyPr>
            <a:normAutofit/>
          </a:bodyPr>
          <a:lstStyle/>
          <a:p>
            <a:r>
              <a:rPr lang="it-IT" sz="3000" b="1" dirty="0">
                <a:solidFill>
                  <a:schemeClr val="accent1">
                    <a:lumMod val="50000"/>
                  </a:schemeClr>
                </a:solidFill>
              </a:rPr>
              <a:t>Atalarico e </a:t>
            </a:r>
            <a:r>
              <a:rPr lang="it-IT" sz="3000" b="1" dirty="0" err="1">
                <a:solidFill>
                  <a:schemeClr val="accent1">
                    <a:lumMod val="50000"/>
                  </a:schemeClr>
                </a:solidFill>
              </a:rPr>
              <a:t>Amalarico</a:t>
            </a:r>
            <a:r>
              <a:rPr lang="it-IT" sz="3000" b="1" dirty="0">
                <a:solidFill>
                  <a:schemeClr val="accent1">
                    <a:lumMod val="50000"/>
                  </a:schemeClr>
                </a:solidFill>
              </a:rPr>
              <a:t>: due adolescenti orfani di padre</a:t>
            </a:r>
          </a:p>
        </p:txBody>
      </p:sp>
      <p:sp>
        <p:nvSpPr>
          <p:cNvPr id="3" name="Segnaposto contenuto 2"/>
          <p:cNvSpPr>
            <a:spLocks noGrp="1"/>
          </p:cNvSpPr>
          <p:nvPr>
            <p:ph idx="4294967295"/>
          </p:nvPr>
        </p:nvSpPr>
        <p:spPr>
          <a:xfrm>
            <a:off x="371060" y="1676400"/>
            <a:ext cx="8176591" cy="3352800"/>
          </a:xfrm>
        </p:spPr>
        <p:txBody>
          <a:bodyPr>
            <a:normAutofit fontScale="70000" lnSpcReduction="20000"/>
          </a:bodyPr>
          <a:lstStyle/>
          <a:p>
            <a:pPr marL="0" indent="0">
              <a:buNone/>
            </a:pPr>
            <a:r>
              <a:rPr lang="it-IT" dirty="0"/>
              <a:t>Solo l'inesperienza di </a:t>
            </a:r>
            <a:r>
              <a:rPr lang="it-IT" dirty="0" err="1"/>
              <a:t>Amalarico</a:t>
            </a:r>
            <a:r>
              <a:rPr lang="it-IT" dirty="0"/>
              <a:t> e </a:t>
            </a:r>
            <a:r>
              <a:rPr lang="it-IT" dirty="0" err="1"/>
              <a:t>Atalarico</a:t>
            </a:r>
            <a:r>
              <a:rPr lang="it-IT" dirty="0"/>
              <a:t> - due giovani adolescenti, orfani di padre - poteva indurli a immaginare di organizzare sistematicamente un regime matrimoniale in cui donne e uomini potevano indifferentemente spostarsi dopo il matrimonio. </a:t>
            </a:r>
          </a:p>
          <a:p>
            <a:pPr>
              <a:buFont typeface="Wingdings" panose="05000000000000000000" pitchFamily="2" charset="2"/>
              <a:buChar char="§"/>
            </a:pPr>
            <a:r>
              <a:rPr lang="it-IT" dirty="0"/>
              <a:t>Secondo Procopio, Atalarico era un adolescente presuntuoso e ribelle: dopo essersi opposto in modo sciocco ai consigli della madre sulla sua educazione, scelse una vita dissoluta al fianco dei "Goti" e morì in modo disonorevole.</a:t>
            </a:r>
          </a:p>
          <a:p>
            <a:pPr>
              <a:buFont typeface="Wingdings" panose="05000000000000000000" pitchFamily="2" charset="2"/>
              <a:buChar char="§"/>
            </a:pPr>
            <a:r>
              <a:rPr lang="it-IT" dirty="0" err="1"/>
              <a:t>Amalarico</a:t>
            </a:r>
            <a:r>
              <a:rPr lang="it-IT" dirty="0"/>
              <a:t> appare del tutto ignaro di come comportarsi correttamente nei confronti della famiglia della moglie franca: dopo il matrimonio egli avrebbe impedito alla donna di professare liberamente la propria fede cattolica, vessandola in ogni modo, spingendola così a invocare l'intervento dei fratelli Merovingi. </a:t>
            </a:r>
          </a:p>
        </p:txBody>
      </p:sp>
    </p:spTree>
    <p:extLst>
      <p:ext uri="{BB962C8B-B14F-4D97-AF65-F5344CB8AC3E}">
        <p14:creationId xmlns:p14="http://schemas.microsoft.com/office/powerpoint/2010/main" val="224716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152400" y="1110542"/>
            <a:ext cx="8348870" cy="3747208"/>
          </a:xfrm>
        </p:spPr>
        <p:txBody>
          <a:bodyPr>
            <a:normAutofit fontScale="92500" lnSpcReduction="10000"/>
          </a:bodyPr>
          <a:lstStyle/>
          <a:p>
            <a:pPr marL="0" indent="0">
              <a:buNone/>
            </a:pPr>
            <a:r>
              <a:rPr lang="it-IT" dirty="0"/>
              <a:t>La spiegazione che Procopio dà della sconfitta dei Visigoti a Narbona nel 531 è legata alla vendetta dei re franchi per l'umiliazione inflitta alla loro sorella. E</a:t>
            </a:r>
            <a:r>
              <a:rPr lang="it-IT" dirty="0" smtClean="0"/>
              <a:t>’ puntualmente </a:t>
            </a:r>
            <a:r>
              <a:rPr lang="it-IT" dirty="0"/>
              <a:t>legata all'incomprensione da parte di </a:t>
            </a:r>
            <a:r>
              <a:rPr lang="it-IT" dirty="0" err="1"/>
              <a:t>Amalarico</a:t>
            </a:r>
            <a:r>
              <a:rPr lang="it-IT" dirty="0"/>
              <a:t> delle regole elementari del gioco: </a:t>
            </a:r>
          </a:p>
          <a:p>
            <a:pPr>
              <a:buFont typeface="Wingdings" panose="05000000000000000000" pitchFamily="2" charset="2"/>
              <a:buChar char="§"/>
            </a:pPr>
            <a:r>
              <a:rPr lang="it-IT" dirty="0"/>
              <a:t>la figlia di un re straniero fungeva da sua emissaria e, come nel caso delle parenti femminili di </a:t>
            </a:r>
            <a:r>
              <a:rPr lang="it-IT" dirty="0" err="1"/>
              <a:t>Teoderico</a:t>
            </a:r>
            <a:r>
              <a:rPr lang="it-IT" dirty="0"/>
              <a:t>, la sua presenza in </a:t>
            </a:r>
            <a:r>
              <a:rPr lang="it-IT" i="1" dirty="0" err="1"/>
              <a:t>Hispania</a:t>
            </a:r>
            <a:r>
              <a:rPr lang="it-IT" dirty="0"/>
              <a:t> doveva essere interpretata non solo come un dono preziosissimo, ma come una testimonianza della schiacciante superiorità della sua famiglia d'origine.</a:t>
            </a:r>
          </a:p>
        </p:txBody>
      </p:sp>
    </p:spTree>
    <p:extLst>
      <p:ext uri="{BB962C8B-B14F-4D97-AF65-F5344CB8AC3E}">
        <p14:creationId xmlns:p14="http://schemas.microsoft.com/office/powerpoint/2010/main" val="1748585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4F9C6371-602D-4AB5-A029-21FF77784C7F}"/>
              </a:ext>
            </a:extLst>
          </p:cNvPr>
          <p:cNvSpPr>
            <a:spLocks noGrp="1"/>
          </p:cNvSpPr>
          <p:nvPr>
            <p:ph type="body"/>
          </p:nvPr>
        </p:nvSpPr>
        <p:spPr>
          <a:xfrm>
            <a:off x="251796" y="1435728"/>
            <a:ext cx="5794024" cy="3427820"/>
          </a:xfrm>
        </p:spPr>
        <p:txBody>
          <a:bodyPr>
            <a:normAutofit fontScale="77500" lnSpcReduction="20000"/>
          </a:bodyPr>
          <a:lstStyle/>
          <a:p>
            <a:pPr marL="0" indent="0">
              <a:lnSpc>
                <a:spcPct val="100000"/>
              </a:lnSpc>
              <a:spcBef>
                <a:spcPts val="0"/>
              </a:spcBef>
              <a:buNone/>
            </a:pPr>
            <a:r>
              <a:rPr lang="en-US" sz="2800" dirty="0"/>
              <a:t>“vi </a:t>
            </a:r>
            <a:r>
              <a:rPr lang="en-US" sz="2800" dirty="0" err="1"/>
              <a:t>uniamo</a:t>
            </a:r>
            <a:r>
              <a:rPr lang="en-US" sz="2800" dirty="0"/>
              <a:t> al </a:t>
            </a:r>
            <a:r>
              <a:rPr lang="en-US" sz="2800" dirty="0" err="1"/>
              <a:t>caro</a:t>
            </a:r>
            <a:r>
              <a:rPr lang="en-US" sz="2800" dirty="0"/>
              <a:t> </a:t>
            </a:r>
            <a:r>
              <a:rPr lang="en-US" sz="2800" dirty="0" err="1"/>
              <a:t>pegno</a:t>
            </a:r>
            <a:r>
              <a:rPr lang="en-US" sz="2800" dirty="0"/>
              <a:t> di nostra </a:t>
            </a:r>
            <a:r>
              <a:rPr lang="en-US" sz="2800" dirty="0" err="1"/>
              <a:t>nipote</a:t>
            </a:r>
            <a:r>
              <a:rPr lang="en-US" sz="2800" dirty="0"/>
              <a:t>, </a:t>
            </a:r>
            <a:r>
              <a:rPr lang="en-US" sz="2800" dirty="0" err="1"/>
              <a:t>perché</a:t>
            </a:r>
            <a:r>
              <a:rPr lang="en-US" sz="2800" dirty="0"/>
              <a:t> </a:t>
            </a:r>
            <a:r>
              <a:rPr lang="en-US" sz="2800" dirty="0" err="1"/>
              <a:t>voi</a:t>
            </a:r>
            <a:r>
              <a:rPr lang="en-US" sz="2800" dirty="0"/>
              <a:t>, </a:t>
            </a:r>
            <a:r>
              <a:rPr lang="en-US" sz="2800" dirty="0" err="1"/>
              <a:t>che</a:t>
            </a:r>
            <a:r>
              <a:rPr lang="en-US" sz="2800" dirty="0"/>
              <a:t> </a:t>
            </a:r>
            <a:r>
              <a:rPr lang="en-US" sz="2800" dirty="0" err="1"/>
              <a:t>discendete</a:t>
            </a:r>
            <a:r>
              <a:rPr lang="en-US" sz="2800" dirty="0"/>
              <a:t> da </a:t>
            </a:r>
            <a:r>
              <a:rPr lang="en-US" sz="2800" dirty="0" err="1"/>
              <a:t>stirpe</a:t>
            </a:r>
            <a:r>
              <a:rPr lang="en-US" sz="2800" dirty="0"/>
              <a:t> regia, </a:t>
            </a:r>
            <a:r>
              <a:rPr lang="en-US" sz="2800" dirty="0" err="1"/>
              <a:t>possiate</a:t>
            </a:r>
            <a:r>
              <a:rPr lang="en-US" sz="2800" dirty="0"/>
              <a:t> </a:t>
            </a:r>
            <a:r>
              <a:rPr lang="en-US" sz="2800" dirty="0" err="1"/>
              <a:t>ora</a:t>
            </a:r>
            <a:r>
              <a:rPr lang="en-US" sz="2800" dirty="0"/>
              <a:t> </a:t>
            </a:r>
            <a:r>
              <a:rPr lang="en-US" sz="2800" dirty="0" err="1"/>
              <a:t>rifulgere</a:t>
            </a:r>
            <a:r>
              <a:rPr lang="en-US" sz="2800" dirty="0"/>
              <a:t> </a:t>
            </a:r>
            <a:r>
              <a:rPr lang="en-US" sz="2800" dirty="0" err="1"/>
              <a:t>ancora</a:t>
            </a:r>
            <a:r>
              <a:rPr lang="en-US" sz="2800" dirty="0"/>
              <a:t> di </a:t>
            </a:r>
            <a:r>
              <a:rPr lang="en-US" sz="2800" dirty="0" err="1"/>
              <a:t>più</a:t>
            </a:r>
            <a:r>
              <a:rPr lang="en-US" sz="2800" dirty="0"/>
              <a:t> </a:t>
            </a:r>
            <a:r>
              <a:rPr lang="en-US" sz="2800" dirty="0" err="1"/>
              <a:t>grazie</a:t>
            </a:r>
            <a:r>
              <a:rPr lang="en-US" sz="2800" dirty="0"/>
              <a:t> </a:t>
            </a:r>
            <a:r>
              <a:rPr lang="en-US" sz="2800" dirty="0" err="1"/>
              <a:t>allo</a:t>
            </a:r>
            <a:r>
              <a:rPr lang="en-US" sz="2800" dirty="0"/>
              <a:t> </a:t>
            </a:r>
            <a:r>
              <a:rPr lang="en-US" sz="2800" dirty="0" err="1"/>
              <a:t>splendore</a:t>
            </a:r>
            <a:r>
              <a:rPr lang="en-US" sz="2800" dirty="0"/>
              <a:t> del </a:t>
            </a:r>
            <a:r>
              <a:rPr lang="en-US" sz="2800" dirty="0" err="1"/>
              <a:t>sangue</a:t>
            </a:r>
            <a:r>
              <a:rPr lang="en-US" sz="2800" dirty="0"/>
              <a:t> </a:t>
            </a:r>
            <a:r>
              <a:rPr lang="en-US" sz="2800" dirty="0" err="1"/>
              <a:t>amalo</a:t>
            </a:r>
            <a:r>
              <a:rPr lang="en-US" sz="2800" dirty="0"/>
              <a:t>. </a:t>
            </a:r>
            <a:r>
              <a:rPr lang="en-US" sz="2800" dirty="0" err="1"/>
              <a:t>Mandiamo</a:t>
            </a:r>
            <a:r>
              <a:rPr lang="en-US" sz="2800" dirty="0"/>
              <a:t> a </a:t>
            </a:r>
            <a:r>
              <a:rPr lang="en-US" sz="2800" dirty="0" err="1"/>
              <a:t>voi</a:t>
            </a:r>
            <a:r>
              <a:rPr lang="en-US" sz="2800" dirty="0"/>
              <a:t> </a:t>
            </a:r>
            <a:r>
              <a:rPr lang="en-US" sz="2800" dirty="0" err="1"/>
              <a:t>l’ornamento</a:t>
            </a:r>
            <a:r>
              <a:rPr lang="en-US" sz="2800" dirty="0"/>
              <a:t> </a:t>
            </a:r>
            <a:r>
              <a:rPr lang="en-US" sz="2800" dirty="0" err="1"/>
              <a:t>della</a:t>
            </a:r>
            <a:r>
              <a:rPr lang="en-US" sz="2800" dirty="0"/>
              <a:t> casa </a:t>
            </a:r>
            <a:r>
              <a:rPr lang="en-US" sz="2800" dirty="0" err="1"/>
              <a:t>reale</a:t>
            </a:r>
            <a:r>
              <a:rPr lang="en-US" sz="2800" dirty="0"/>
              <a:t>, </a:t>
            </a:r>
            <a:r>
              <a:rPr lang="en-US" sz="2800" dirty="0" err="1"/>
              <a:t>l’accrescimento</a:t>
            </a:r>
            <a:r>
              <a:rPr lang="en-US" sz="2800" dirty="0"/>
              <a:t> </a:t>
            </a:r>
            <a:r>
              <a:rPr lang="en-US" sz="2800" dirty="0" err="1"/>
              <a:t>della</a:t>
            </a:r>
            <a:r>
              <a:rPr lang="en-US" sz="2800" dirty="0"/>
              <a:t> </a:t>
            </a:r>
            <a:r>
              <a:rPr lang="en-US" sz="2800" dirty="0" err="1"/>
              <a:t>stirpe</a:t>
            </a:r>
            <a:r>
              <a:rPr lang="en-US" sz="2800" dirty="0"/>
              <a:t>, il </a:t>
            </a:r>
            <a:r>
              <a:rPr lang="en-US" sz="2800" dirty="0" err="1"/>
              <a:t>conforto</a:t>
            </a:r>
            <a:r>
              <a:rPr lang="en-US" sz="2800" dirty="0"/>
              <a:t> di </a:t>
            </a:r>
            <a:r>
              <a:rPr lang="en-US" sz="2800" dirty="0" err="1"/>
              <a:t>una</a:t>
            </a:r>
            <a:r>
              <a:rPr lang="en-US" sz="2800" dirty="0"/>
              <a:t> </a:t>
            </a:r>
            <a:r>
              <a:rPr lang="en-US" sz="2800" dirty="0" err="1" smtClean="0"/>
              <a:t>fedele</a:t>
            </a:r>
            <a:r>
              <a:rPr lang="en-US" sz="2800" dirty="0" smtClean="0"/>
              <a:t> </a:t>
            </a:r>
            <a:r>
              <a:rPr lang="en-US" sz="2800" dirty="0" err="1"/>
              <a:t>consigliera</a:t>
            </a:r>
            <a:r>
              <a:rPr lang="en-US" sz="2800" dirty="0"/>
              <a:t>, la </a:t>
            </a:r>
            <a:r>
              <a:rPr lang="en-US" sz="2800" dirty="0" err="1"/>
              <a:t>dolcezza</a:t>
            </a:r>
            <a:r>
              <a:rPr lang="en-US" sz="2800" dirty="0"/>
              <a:t> di </a:t>
            </a:r>
            <a:r>
              <a:rPr lang="en-US" sz="2800" dirty="0" err="1" smtClean="0"/>
              <a:t>un’amabilissima</a:t>
            </a:r>
            <a:r>
              <a:rPr lang="en-US" sz="2800" dirty="0" smtClean="0"/>
              <a:t> </a:t>
            </a:r>
            <a:r>
              <a:rPr lang="en-US" sz="2800" dirty="0" err="1"/>
              <a:t>sposa</a:t>
            </a:r>
            <a:r>
              <a:rPr lang="en-US" sz="2800" dirty="0"/>
              <a:t>, </a:t>
            </a:r>
            <a:r>
              <a:rPr lang="en-US" sz="2800" dirty="0" err="1"/>
              <a:t>che</a:t>
            </a:r>
            <a:r>
              <a:rPr lang="en-US" sz="2800" dirty="0"/>
              <a:t> </a:t>
            </a:r>
            <a:r>
              <a:rPr lang="en-US" sz="2800" dirty="0" err="1"/>
              <a:t>affiancandosi</a:t>
            </a:r>
            <a:r>
              <a:rPr lang="en-US" sz="2800" dirty="0"/>
              <a:t> a </a:t>
            </a:r>
            <a:r>
              <a:rPr lang="en-US" sz="2800" dirty="0" err="1"/>
              <a:t>voi</a:t>
            </a:r>
            <a:r>
              <a:rPr lang="en-US" sz="2800" dirty="0"/>
              <a:t> </a:t>
            </a:r>
            <a:r>
              <a:rPr lang="en-US" sz="2800" dirty="0" err="1"/>
              <a:t>legittimamente</a:t>
            </a:r>
            <a:r>
              <a:rPr lang="en-US" sz="2800" dirty="0"/>
              <a:t> </a:t>
            </a:r>
            <a:r>
              <a:rPr lang="en-US" sz="2800" dirty="0" err="1"/>
              <a:t>ricopra</a:t>
            </a:r>
            <a:r>
              <a:rPr lang="en-US" sz="2800" dirty="0"/>
              <a:t> il </a:t>
            </a:r>
            <a:r>
              <a:rPr lang="en-US" sz="2800" dirty="0" err="1"/>
              <a:t>ruolo</a:t>
            </a:r>
            <a:r>
              <a:rPr lang="en-US" sz="2800" dirty="0"/>
              <a:t> di </a:t>
            </a:r>
            <a:r>
              <a:rPr lang="en-US" sz="2800" dirty="0" err="1"/>
              <a:t>sovrana</a:t>
            </a:r>
            <a:r>
              <a:rPr lang="en-US" sz="2800" dirty="0"/>
              <a:t> e </a:t>
            </a:r>
            <a:r>
              <a:rPr lang="en-US" sz="2800" dirty="0" err="1" smtClean="0"/>
              <a:t>armonizzi</a:t>
            </a:r>
            <a:r>
              <a:rPr lang="en-US" sz="2800" dirty="0" smtClean="0"/>
              <a:t> </a:t>
            </a:r>
            <a:r>
              <a:rPr lang="en-US" sz="2800" dirty="0"/>
              <a:t>con un </a:t>
            </a:r>
            <a:r>
              <a:rPr lang="en-US" sz="2800" dirty="0" err="1"/>
              <a:t>ordine</a:t>
            </a:r>
            <a:r>
              <a:rPr lang="en-US" sz="2800" dirty="0"/>
              <a:t> </a:t>
            </a:r>
            <a:r>
              <a:rPr lang="en-US" sz="2800" dirty="0" err="1"/>
              <a:t>migliore</a:t>
            </a:r>
            <a:r>
              <a:rPr lang="en-US" sz="2800" dirty="0"/>
              <a:t> la vita del vostro </a:t>
            </a:r>
            <a:r>
              <a:rPr lang="en-US" sz="2800" dirty="0" err="1"/>
              <a:t>popolo</a:t>
            </a:r>
            <a:r>
              <a:rPr lang="en-US" sz="2800" dirty="0"/>
              <a:t>”.</a:t>
            </a:r>
          </a:p>
          <a:p>
            <a:pPr marL="0" indent="0">
              <a:lnSpc>
                <a:spcPct val="100000"/>
              </a:lnSpc>
              <a:spcBef>
                <a:spcPts val="0"/>
              </a:spcBef>
              <a:buNone/>
            </a:pPr>
            <a:r>
              <a:rPr lang="en-US" sz="2800" dirty="0"/>
              <a:t> </a:t>
            </a:r>
            <a:r>
              <a:rPr lang="en-US" sz="2300" dirty="0"/>
              <a:t>(</a:t>
            </a:r>
            <a:r>
              <a:rPr lang="en-US" sz="2300" i="1" dirty="0" err="1"/>
              <a:t>Variae</a:t>
            </a:r>
            <a:r>
              <a:rPr lang="en-US" sz="2300" dirty="0"/>
              <a:t> IV.1: </a:t>
            </a:r>
            <a:r>
              <a:rPr lang="en-US" sz="2300" dirty="0" err="1"/>
              <a:t>Teoderico</a:t>
            </a:r>
            <a:r>
              <a:rPr lang="en-US" sz="2300" dirty="0"/>
              <a:t> al re </a:t>
            </a:r>
            <a:r>
              <a:rPr lang="en-US" sz="2300" dirty="0" err="1"/>
              <a:t>dei</a:t>
            </a:r>
            <a:r>
              <a:rPr lang="en-US" sz="2300" dirty="0"/>
              <a:t> </a:t>
            </a:r>
            <a:r>
              <a:rPr lang="en-US" sz="2300" dirty="0" err="1"/>
              <a:t>Turingi</a:t>
            </a:r>
            <a:r>
              <a:rPr lang="en-US" sz="2300" dirty="0"/>
              <a:t>).</a:t>
            </a:r>
            <a:endParaRPr lang="it-IT" sz="2300" dirty="0"/>
          </a:p>
        </p:txBody>
      </p:sp>
      <p:pic>
        <p:nvPicPr>
          <p:cNvPr id="4" name="Segnaposto contenuto 9" descr="Untitled-1.png">
            <a:extLst>
              <a:ext uri="{FF2B5EF4-FFF2-40B4-BE49-F238E27FC236}">
                <a16:creationId xmlns:a16="http://schemas.microsoft.com/office/drawing/2014/main" id="{605D3BCE-3807-42E3-9E98-2BE9EC1B7CCF}"/>
              </a:ext>
            </a:extLst>
          </p:cNvPr>
          <p:cNvPicPr>
            <a:picLocks noChangeAspect="1"/>
          </p:cNvPicPr>
          <p:nvPr/>
        </p:nvPicPr>
        <p:blipFill>
          <a:blip r:embed="rId2">
            <a:extLst>
              <a:ext uri="{28A0092B-C50C-407E-A947-70E740481C1C}">
                <a14:useLocalDpi xmlns:a14="http://schemas.microsoft.com/office/drawing/2010/main" val="0"/>
              </a:ext>
            </a:extLst>
          </a:blip>
          <a:srcRect l="-3671" r="-928"/>
          <a:stretch>
            <a:fillRect/>
          </a:stretch>
        </p:blipFill>
        <p:spPr>
          <a:xfrm>
            <a:off x="6100240" y="2800106"/>
            <a:ext cx="2987648" cy="2169623"/>
          </a:xfrm>
          <a:prstGeom prst="rect">
            <a:avLst/>
          </a:prstGeom>
          <a:ln w="12700">
            <a:solidFill>
              <a:schemeClr val="tx1"/>
            </a:solidFill>
            <a:miter lim="800000"/>
            <a:headEnd/>
            <a:tailEnd/>
          </a:ln>
        </p:spPr>
      </p:pic>
      <p:cxnSp>
        <p:nvCxnSpPr>
          <p:cNvPr id="5" name="Connettore 2 4">
            <a:extLst>
              <a:ext uri="{FF2B5EF4-FFF2-40B4-BE49-F238E27FC236}">
                <a16:creationId xmlns:a16="http://schemas.microsoft.com/office/drawing/2014/main" id="{568AC1F1-449D-4153-951E-6C2836E3BE25}"/>
              </a:ext>
            </a:extLst>
          </p:cNvPr>
          <p:cNvCxnSpPr/>
          <p:nvPr/>
        </p:nvCxnSpPr>
        <p:spPr>
          <a:xfrm flipH="1">
            <a:off x="7331826" y="3797632"/>
            <a:ext cx="380307" cy="72320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 name="Connettore 2 5">
            <a:extLst>
              <a:ext uri="{FF2B5EF4-FFF2-40B4-BE49-F238E27FC236}">
                <a16:creationId xmlns:a16="http://schemas.microsoft.com/office/drawing/2014/main" id="{2CB19F55-76EC-4082-AC01-9C1051925C25}"/>
              </a:ext>
            </a:extLst>
          </p:cNvPr>
          <p:cNvCxnSpPr/>
          <p:nvPr/>
        </p:nvCxnSpPr>
        <p:spPr>
          <a:xfrm flipH="1">
            <a:off x="6752014" y="3778929"/>
            <a:ext cx="947650" cy="255617"/>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Connettore 2 6">
            <a:extLst>
              <a:ext uri="{FF2B5EF4-FFF2-40B4-BE49-F238E27FC236}">
                <a16:creationId xmlns:a16="http://schemas.microsoft.com/office/drawing/2014/main" id="{4E4655F8-E745-4240-A489-4A9B4C788DF8}"/>
              </a:ext>
            </a:extLst>
          </p:cNvPr>
          <p:cNvCxnSpPr>
            <a:cxnSpLocks/>
          </p:cNvCxnSpPr>
          <p:nvPr/>
        </p:nvCxnSpPr>
        <p:spPr>
          <a:xfrm flipH="1" flipV="1">
            <a:off x="7219610" y="3467207"/>
            <a:ext cx="526286" cy="28978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Connettore 2 8">
            <a:extLst>
              <a:ext uri="{FF2B5EF4-FFF2-40B4-BE49-F238E27FC236}">
                <a16:creationId xmlns:a16="http://schemas.microsoft.com/office/drawing/2014/main" id="{5712BA3E-59AE-4DD1-9C12-A599C990FEBF}"/>
              </a:ext>
            </a:extLst>
          </p:cNvPr>
          <p:cNvCxnSpPr/>
          <p:nvPr/>
        </p:nvCxnSpPr>
        <p:spPr>
          <a:xfrm flipH="1" flipV="1">
            <a:off x="7512629" y="3055723"/>
            <a:ext cx="211973" cy="7107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12438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p:nvPr>
        </p:nvSpPr>
        <p:spPr>
          <a:xfrm>
            <a:off x="457200" y="900939"/>
            <a:ext cx="8229240" cy="858600"/>
          </a:xfrm>
        </p:spPr>
        <p:txBody>
          <a:bodyPr/>
          <a:lstStyle/>
          <a:p>
            <a:r>
              <a:rPr lang="it-IT" sz="2800" b="1" dirty="0"/>
              <a:t>Un modello positivo: i Rugi</a:t>
            </a:r>
          </a:p>
        </p:txBody>
      </p:sp>
      <p:sp>
        <p:nvSpPr>
          <p:cNvPr id="3" name="Segnaposto contenuto 2"/>
          <p:cNvSpPr>
            <a:spLocks noGrp="1"/>
          </p:cNvSpPr>
          <p:nvPr>
            <p:ph idx="4294967295"/>
          </p:nvPr>
        </p:nvSpPr>
        <p:spPr>
          <a:xfrm>
            <a:off x="702365" y="1690688"/>
            <a:ext cx="7230717" cy="3159608"/>
          </a:xfrm>
        </p:spPr>
        <p:txBody>
          <a:bodyPr>
            <a:normAutofit lnSpcReduction="10000"/>
          </a:bodyPr>
          <a:lstStyle/>
          <a:p>
            <a:pPr marL="0" indent="0">
              <a:buNone/>
            </a:pPr>
            <a:r>
              <a:rPr lang="en-US" dirty="0"/>
              <a:t>“[1] I </a:t>
            </a:r>
            <a:r>
              <a:rPr lang="en-US" dirty="0" err="1"/>
              <a:t>Rugi</a:t>
            </a:r>
            <a:r>
              <a:rPr lang="en-US" dirty="0"/>
              <a:t> </a:t>
            </a:r>
            <a:r>
              <a:rPr lang="en-US" dirty="0" err="1"/>
              <a:t>sono</a:t>
            </a:r>
            <a:r>
              <a:rPr lang="en-US" dirty="0"/>
              <a:t> </a:t>
            </a:r>
            <a:r>
              <a:rPr lang="en-US" dirty="0" err="1"/>
              <a:t>essi</a:t>
            </a:r>
            <a:r>
              <a:rPr lang="en-US" dirty="0"/>
              <a:t> pure di </a:t>
            </a:r>
            <a:r>
              <a:rPr lang="en-US" dirty="0" err="1"/>
              <a:t>stirpe</a:t>
            </a:r>
            <a:r>
              <a:rPr lang="en-US" dirty="0"/>
              <a:t> </a:t>
            </a:r>
            <a:r>
              <a:rPr lang="en-US" dirty="0" err="1"/>
              <a:t>gotica</a:t>
            </a:r>
            <a:r>
              <a:rPr lang="en-US" dirty="0"/>
              <a:t>, ma in antico </a:t>
            </a:r>
            <a:r>
              <a:rPr lang="en-US" dirty="0" err="1"/>
              <a:t>vivevano</a:t>
            </a:r>
            <a:r>
              <a:rPr lang="en-US" dirty="0"/>
              <a:t> </a:t>
            </a:r>
            <a:r>
              <a:rPr lang="en-US" dirty="0" err="1"/>
              <a:t>indipendenti</a:t>
            </a:r>
            <a:r>
              <a:rPr lang="en-US" dirty="0"/>
              <a:t>. [2] </a:t>
            </a:r>
            <a:r>
              <a:rPr lang="en-US" dirty="0" err="1"/>
              <a:t>finché</a:t>
            </a:r>
            <a:r>
              <a:rPr lang="en-US" dirty="0"/>
              <a:t> </a:t>
            </a:r>
            <a:r>
              <a:rPr lang="en-US" dirty="0" err="1"/>
              <a:t>Teoderico</a:t>
            </a:r>
            <a:r>
              <a:rPr lang="en-US" dirty="0"/>
              <a:t> li </a:t>
            </a:r>
            <a:r>
              <a:rPr lang="en-US" dirty="0" err="1"/>
              <a:t>aveva</a:t>
            </a:r>
            <a:r>
              <a:rPr lang="en-US" dirty="0"/>
              <a:t> </a:t>
            </a:r>
            <a:r>
              <a:rPr lang="en-US" dirty="0" err="1"/>
              <a:t>indotti</a:t>
            </a:r>
            <a:r>
              <a:rPr lang="en-US" dirty="0"/>
              <a:t> ad </a:t>
            </a:r>
            <a:r>
              <a:rPr lang="en-US" dirty="0" err="1"/>
              <a:t>allearsi</a:t>
            </a:r>
            <a:r>
              <a:rPr lang="en-US" dirty="0"/>
              <a:t> con </a:t>
            </a:r>
            <a:r>
              <a:rPr lang="en-US" dirty="0" err="1"/>
              <a:t>lui</a:t>
            </a:r>
            <a:r>
              <a:rPr lang="en-US" dirty="0"/>
              <a:t>. [3] Ma </a:t>
            </a:r>
            <a:r>
              <a:rPr lang="en-US" dirty="0" err="1"/>
              <a:t>siccome</a:t>
            </a:r>
            <a:r>
              <a:rPr lang="en-US" dirty="0"/>
              <a:t> non </a:t>
            </a:r>
            <a:r>
              <a:rPr lang="en-US" dirty="0" err="1"/>
              <a:t>si</a:t>
            </a:r>
            <a:r>
              <a:rPr lang="en-US" dirty="0"/>
              <a:t> </a:t>
            </a:r>
            <a:r>
              <a:rPr lang="en-US" dirty="0" err="1"/>
              <a:t>erano</a:t>
            </a:r>
            <a:r>
              <a:rPr lang="en-US" dirty="0"/>
              <a:t> </a:t>
            </a:r>
            <a:r>
              <a:rPr lang="en-US" dirty="0" err="1"/>
              <a:t>mai</a:t>
            </a:r>
            <a:r>
              <a:rPr lang="en-US" dirty="0"/>
              <a:t> </a:t>
            </a:r>
            <a:r>
              <a:rPr lang="en-US" dirty="0" err="1"/>
              <a:t>congiunti</a:t>
            </a:r>
            <a:r>
              <a:rPr lang="en-US" dirty="0"/>
              <a:t> in </a:t>
            </a:r>
            <a:r>
              <a:rPr lang="en-US" dirty="0" err="1"/>
              <a:t>matrimonio</a:t>
            </a:r>
            <a:r>
              <a:rPr lang="en-US" dirty="0"/>
              <a:t> con </a:t>
            </a:r>
            <a:r>
              <a:rPr lang="en-US" dirty="0" err="1"/>
              <a:t>donne</a:t>
            </a:r>
            <a:r>
              <a:rPr lang="en-US" dirty="0"/>
              <a:t> </a:t>
            </a:r>
            <a:r>
              <a:rPr lang="en-US" dirty="0" err="1"/>
              <a:t>straniere</a:t>
            </a:r>
            <a:r>
              <a:rPr lang="en-US" dirty="0"/>
              <a:t>, </a:t>
            </a:r>
            <a:r>
              <a:rPr lang="en-US" dirty="0" err="1"/>
              <a:t>anche</a:t>
            </a:r>
            <a:r>
              <a:rPr lang="en-US" dirty="0"/>
              <a:t> le successive </a:t>
            </a:r>
            <a:r>
              <a:rPr lang="en-US" dirty="0" err="1"/>
              <a:t>generazioni</a:t>
            </a:r>
            <a:r>
              <a:rPr lang="en-US" dirty="0"/>
              <a:t> di </a:t>
            </a:r>
            <a:r>
              <a:rPr lang="en-US" dirty="0" err="1"/>
              <a:t>figli</a:t>
            </a:r>
            <a:r>
              <a:rPr lang="en-US" dirty="0"/>
              <a:t> non </a:t>
            </a:r>
            <a:r>
              <a:rPr lang="en-US" dirty="0" err="1"/>
              <a:t>erano</a:t>
            </a:r>
            <a:r>
              <a:rPr lang="en-US" dirty="0"/>
              <a:t> di </a:t>
            </a:r>
            <a:r>
              <a:rPr lang="en-US" dirty="0" err="1"/>
              <a:t>sangue</a:t>
            </a:r>
            <a:r>
              <a:rPr lang="en-US" dirty="0"/>
              <a:t> misto, e per tale </a:t>
            </a:r>
            <a:r>
              <a:rPr lang="en-US" dirty="0" err="1" smtClean="0"/>
              <a:t>motivo</a:t>
            </a:r>
            <a:r>
              <a:rPr lang="en-US" dirty="0" smtClean="0"/>
              <a:t> </a:t>
            </a:r>
            <a:r>
              <a:rPr lang="en-US" dirty="0" err="1"/>
              <a:t>essi</a:t>
            </a:r>
            <a:r>
              <a:rPr lang="en-US" dirty="0"/>
              <a:t> </a:t>
            </a:r>
            <a:r>
              <a:rPr lang="en-US" dirty="0" err="1"/>
              <a:t>avevano</a:t>
            </a:r>
            <a:r>
              <a:rPr lang="en-US" dirty="0"/>
              <a:t> </a:t>
            </a:r>
            <a:r>
              <a:rPr lang="en-US" dirty="0" err="1"/>
              <a:t>conservato</a:t>
            </a:r>
            <a:r>
              <a:rPr lang="en-US" dirty="0"/>
              <a:t> la </a:t>
            </a:r>
            <a:r>
              <a:rPr lang="en-US" dirty="0" err="1"/>
              <a:t>loro</a:t>
            </a:r>
            <a:r>
              <a:rPr lang="en-US" dirty="0"/>
              <a:t> </a:t>
            </a:r>
            <a:r>
              <a:rPr lang="en-US" dirty="0" err="1"/>
              <a:t>caratteristica</a:t>
            </a:r>
            <a:r>
              <a:rPr lang="en-US" dirty="0"/>
              <a:t> di </a:t>
            </a:r>
            <a:r>
              <a:rPr lang="en-US" dirty="0" err="1"/>
              <a:t>nazione</a:t>
            </a:r>
            <a:r>
              <a:rPr lang="en-US" dirty="0"/>
              <a:t>”.</a:t>
            </a:r>
          </a:p>
          <a:p>
            <a:pPr marL="0" indent="0">
              <a:buNone/>
            </a:pPr>
            <a:r>
              <a:rPr lang="en-US" sz="2000" dirty="0"/>
              <a:t>(Guerra </a:t>
            </a:r>
            <a:r>
              <a:rPr lang="en-US" sz="2000" dirty="0" err="1"/>
              <a:t>Gotica</a:t>
            </a:r>
            <a:r>
              <a:rPr lang="en-US" sz="2000" dirty="0"/>
              <a:t>, III, 2, 2-3)</a:t>
            </a:r>
            <a:endParaRPr lang="it-IT" sz="2000" dirty="0"/>
          </a:p>
        </p:txBody>
      </p:sp>
    </p:spTree>
    <p:extLst>
      <p:ext uri="{BB962C8B-B14F-4D97-AF65-F5344CB8AC3E}">
        <p14:creationId xmlns:p14="http://schemas.microsoft.com/office/powerpoint/2010/main" val="3766651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1299" y="955968"/>
            <a:ext cx="8229240" cy="215661"/>
          </a:xfrm>
        </p:spPr>
        <p:txBody>
          <a:bodyPr>
            <a:noAutofit/>
          </a:bodyPr>
          <a:lstStyle/>
          <a:p>
            <a:r>
              <a:rPr lang="it-IT" sz="2800" b="1" dirty="0">
                <a:solidFill>
                  <a:schemeClr val="accent1">
                    <a:lumMod val="50000"/>
                  </a:schemeClr>
                </a:solidFill>
              </a:rPr>
              <a:t>Pratiche di mobilità sociale</a:t>
            </a:r>
          </a:p>
        </p:txBody>
      </p:sp>
      <p:sp>
        <p:nvSpPr>
          <p:cNvPr id="3" name="Segnaposto contenuto 2"/>
          <p:cNvSpPr>
            <a:spLocks noGrp="1"/>
          </p:cNvSpPr>
          <p:nvPr>
            <p:ph idx="4294967295"/>
          </p:nvPr>
        </p:nvSpPr>
        <p:spPr>
          <a:xfrm>
            <a:off x="391299" y="1318591"/>
            <a:ext cx="8229240" cy="3749644"/>
          </a:xfrm>
        </p:spPr>
        <p:txBody>
          <a:bodyPr>
            <a:normAutofit fontScale="55000" lnSpcReduction="20000"/>
          </a:bodyPr>
          <a:lstStyle/>
          <a:p>
            <a:pPr marL="0" indent="0">
              <a:buNone/>
            </a:pPr>
            <a:r>
              <a:rPr lang="it-IT" dirty="0"/>
              <a:t>Le ricerche nel campo della storia sociale e della storia della famiglia hanno sottolineato come, a partire dal IV secolo, le trasformazioni dei rapporti tra il centro e la periferia dell'impero avessero alterato le pratiche delle alleanze matrimoniali, e si </a:t>
            </a:r>
            <a:r>
              <a:rPr lang="it-IT" dirty="0" smtClean="0"/>
              <a:t>fossero </a:t>
            </a:r>
            <a:r>
              <a:rPr lang="it-IT" dirty="0"/>
              <a:t>orientate a favorire unioni socialmente squilibrate. </a:t>
            </a:r>
          </a:p>
          <a:p>
            <a:pPr>
              <a:buFont typeface="Wingdings" panose="05000000000000000000" pitchFamily="2" charset="2"/>
              <a:buChar char="§"/>
            </a:pPr>
            <a:r>
              <a:rPr lang="it-IT" dirty="0"/>
              <a:t>L'accentuazione del ruolo della corte imperiale e la perdita di rilevanza dei contesti locali avevano favorito l'ascesa sociale di individui giovani, disponibili alla mobilità e ad assumere ruoli e funzioni ovunque fosse necessario. </a:t>
            </a:r>
          </a:p>
          <a:p>
            <a:pPr marL="0" indent="0">
              <a:buNone/>
            </a:pPr>
            <a:r>
              <a:rPr lang="it-IT" dirty="0"/>
              <a:t>La disponibilità degli uomini a cambiare contesto abitativo e a radicarsi altrove implicava sia il distacco dal luogo originario sia l'attuazione di vere e proprie "strategie" matrimoniali innovative. </a:t>
            </a:r>
          </a:p>
          <a:p>
            <a:pPr>
              <a:buFont typeface="Wingdings" panose="05000000000000000000" pitchFamily="2" charset="2"/>
              <a:buChar char="§"/>
            </a:pPr>
            <a:r>
              <a:rPr lang="it-IT" dirty="0"/>
              <a:t>il rapporto precario e non vincolante con il luogo d'origine aveva favorito matrimoni </a:t>
            </a:r>
            <a:r>
              <a:rPr lang="it-IT" i="1" dirty="0"/>
              <a:t>in loco </a:t>
            </a:r>
            <a:r>
              <a:rPr lang="it-IT" dirty="0"/>
              <a:t>con donne di status sociale inferiore che potevano essere scartate con relativa facilità, senza creare tensioni rilevanti: una modalità </a:t>
            </a:r>
            <a:r>
              <a:rPr lang="it-IT" dirty="0" err="1"/>
              <a:t>ipogamica</a:t>
            </a:r>
            <a:r>
              <a:rPr lang="it-IT" dirty="0"/>
              <a:t> maschile.</a:t>
            </a:r>
          </a:p>
          <a:p>
            <a:pPr>
              <a:buFont typeface="Wingdings" panose="05000000000000000000" pitchFamily="2" charset="2"/>
              <a:buChar char="§"/>
            </a:pPr>
            <a:r>
              <a:rPr lang="it-IT" dirty="0"/>
              <a:t>In direzione diametralmente opposta, gli stessi uomini "in carriera", una volta </a:t>
            </a:r>
            <a:r>
              <a:rPr lang="it-IT" dirty="0" smtClean="0"/>
              <a:t>trasferiti, </a:t>
            </a:r>
            <a:r>
              <a:rPr lang="it-IT" dirty="0"/>
              <a:t>erano pronti a intraprendere relazioni </a:t>
            </a:r>
            <a:r>
              <a:rPr lang="it-IT" dirty="0" err="1"/>
              <a:t>ipergamiche</a:t>
            </a:r>
            <a:r>
              <a:rPr lang="it-IT" dirty="0"/>
              <a:t> con donne di status sociale più elevato, che li avrebbero aiutati a integrarsi nel nuovo contesto. </a:t>
            </a:r>
          </a:p>
          <a:p>
            <a:pPr marL="0" indent="0">
              <a:buNone/>
            </a:pPr>
            <a:r>
              <a:rPr lang="it-IT" dirty="0"/>
              <a:t>Questi </a:t>
            </a:r>
            <a:r>
              <a:rPr lang="it-IT" dirty="0" smtClean="0"/>
              <a:t>cambiamenti, </a:t>
            </a:r>
            <a:r>
              <a:rPr lang="it-IT" dirty="0"/>
              <a:t>guidati dalla possibilità concreta di aumentare lo status individuale </a:t>
            </a:r>
            <a:r>
              <a:rPr lang="it-IT" dirty="0" smtClean="0"/>
              <a:t>maschile, </a:t>
            </a:r>
            <a:r>
              <a:rPr lang="it-IT" dirty="0"/>
              <a:t>costituivano un'importante trasformazione a lungo termine. </a:t>
            </a:r>
          </a:p>
        </p:txBody>
      </p:sp>
    </p:spTree>
    <p:extLst>
      <p:ext uri="{BB962C8B-B14F-4D97-AF65-F5344CB8AC3E}">
        <p14:creationId xmlns:p14="http://schemas.microsoft.com/office/powerpoint/2010/main" val="267562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861391"/>
            <a:ext cx="8229600" cy="711822"/>
          </a:xfrm>
        </p:spPr>
        <p:txBody>
          <a:bodyPr/>
          <a:lstStyle/>
          <a:p>
            <a:r>
              <a:rPr lang="it-IT" b="1" dirty="0"/>
              <a:t>Perché </a:t>
            </a:r>
            <a:r>
              <a:rPr lang="it-IT" b="1" dirty="0" smtClean="0"/>
              <a:t>«tempi </a:t>
            </a:r>
            <a:r>
              <a:rPr lang="it-IT" b="1" dirty="0"/>
              <a:t>di </a:t>
            </a:r>
            <a:r>
              <a:rPr lang="it-IT" b="1" dirty="0" smtClean="0"/>
              <a:t>guerra»?</a:t>
            </a:r>
            <a:endParaRPr lang="it-IT" b="1" dirty="0"/>
          </a:p>
        </p:txBody>
      </p:sp>
      <p:sp>
        <p:nvSpPr>
          <p:cNvPr id="3" name="Segnaposto contenuto 2"/>
          <p:cNvSpPr>
            <a:spLocks noGrp="1"/>
          </p:cNvSpPr>
          <p:nvPr>
            <p:ph idx="4294967295"/>
          </p:nvPr>
        </p:nvSpPr>
        <p:spPr>
          <a:xfrm>
            <a:off x="344557" y="1573213"/>
            <a:ext cx="8620539" cy="3517900"/>
          </a:xfrm>
        </p:spPr>
        <p:txBody>
          <a:bodyPr>
            <a:normAutofit fontScale="77500" lnSpcReduction="20000"/>
          </a:bodyPr>
          <a:lstStyle/>
          <a:p>
            <a:pPr marL="0" indent="0">
              <a:buNone/>
            </a:pPr>
            <a:r>
              <a:rPr lang="en-US" dirty="0"/>
              <a:t>Scott, J.W. 1984, ‘Women and war: A focus for rewriting history’, </a:t>
            </a:r>
            <a:r>
              <a:rPr lang="en-US" i="1" dirty="0"/>
              <a:t>Women’s Studies Quarterly</a:t>
            </a:r>
            <a:r>
              <a:rPr lang="en-US" dirty="0"/>
              <a:t> 12, 2-6:  4.</a:t>
            </a:r>
          </a:p>
          <a:p>
            <a:pPr marL="0" indent="0">
              <a:buNone/>
            </a:pPr>
            <a:r>
              <a:rPr lang="en-US" dirty="0"/>
              <a:t>«(In tempo di </a:t>
            </a:r>
            <a:r>
              <a:rPr lang="en-US" dirty="0" err="1" smtClean="0"/>
              <a:t>guerra</a:t>
            </a:r>
            <a:r>
              <a:rPr lang="en-US" dirty="0"/>
              <a:t>) gender relationships, the traits and behaviors of male and female, are assigned a timeless quality, outside social and political systems. The turmoil of politics is then depicted as an overturning or inversion of the "natural" order: men are weak and impotent, "cut-off" and rendered unmanly; while women are strong, taking over public life, abandoning husbands and children, ugly, domineer […]. </a:t>
            </a:r>
          </a:p>
          <a:p>
            <a:pPr marL="0" indent="0">
              <a:buNone/>
            </a:pPr>
            <a:r>
              <a:rPr lang="en-US" dirty="0"/>
              <a:t>War is represented as a disorder; disorder is represented as sexual disorder. Peace thus implies a return to "known" or "traditional" gender relationships, the familiar and natural order of families, men in public roles, women at home».</a:t>
            </a:r>
            <a:endParaRPr lang="it-IT" dirty="0"/>
          </a:p>
        </p:txBody>
      </p:sp>
    </p:spTree>
    <p:extLst>
      <p:ext uri="{BB962C8B-B14F-4D97-AF65-F5344CB8AC3E}">
        <p14:creationId xmlns:p14="http://schemas.microsoft.com/office/powerpoint/2010/main" val="263333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27442" y="205200"/>
            <a:ext cx="4458997" cy="858600"/>
          </a:xfrm>
        </p:spPr>
        <p:txBody>
          <a:bodyPr>
            <a:normAutofit/>
          </a:bodyPr>
          <a:lstStyle/>
          <a:p>
            <a:r>
              <a:rPr lang="it-IT" sz="3000" b="1" dirty="0">
                <a:solidFill>
                  <a:schemeClr val="accent1">
                    <a:lumMod val="50000"/>
                  </a:schemeClr>
                </a:solidFill>
              </a:rPr>
              <a:t>Cambiamenti giuridici.</a:t>
            </a:r>
          </a:p>
        </p:txBody>
      </p:sp>
      <p:sp>
        <p:nvSpPr>
          <p:cNvPr id="3" name="Segnaposto contenuto 2"/>
          <p:cNvSpPr>
            <a:spLocks noGrp="1"/>
          </p:cNvSpPr>
          <p:nvPr>
            <p:ph idx="4294967295"/>
          </p:nvPr>
        </p:nvSpPr>
        <p:spPr>
          <a:xfrm>
            <a:off x="457200" y="1173369"/>
            <a:ext cx="7886700" cy="3438525"/>
          </a:xfrm>
        </p:spPr>
        <p:txBody>
          <a:bodyPr>
            <a:normAutofit fontScale="62500" lnSpcReduction="20000"/>
          </a:bodyPr>
          <a:lstStyle/>
          <a:p>
            <a:pPr marL="0" indent="0">
              <a:buNone/>
            </a:pPr>
            <a:r>
              <a:rPr lang="it-IT" dirty="0"/>
              <a:t>La diffusione di questi legami </a:t>
            </a:r>
            <a:r>
              <a:rPr lang="it-IT" dirty="0" smtClean="0"/>
              <a:t>matrimoniali squilibrati </a:t>
            </a:r>
            <a:r>
              <a:rPr lang="it-IT" dirty="0"/>
              <a:t>e gli sforzi per fermarli sono considerati all'origine dei vari interventi legislativi in materia matrimoniale, attuati da Costantino e proseguiti fino all'epoca di Giustiniano. </a:t>
            </a:r>
          </a:p>
          <a:p>
            <a:pPr marL="0" indent="0">
              <a:buNone/>
            </a:pPr>
            <a:r>
              <a:rPr lang="it-IT" dirty="0"/>
              <a:t>Questi cambiamenti si concentrarono </a:t>
            </a:r>
          </a:p>
          <a:p>
            <a:pPr>
              <a:buFont typeface="Wingdings" panose="05000000000000000000" pitchFamily="2" charset="2"/>
              <a:buChar char="§"/>
            </a:pPr>
            <a:r>
              <a:rPr lang="it-IT" dirty="0"/>
              <a:t>sui modi in cui il matrimonio poteva essere interrotto, </a:t>
            </a:r>
            <a:r>
              <a:rPr lang="it-IT" dirty="0" smtClean="0"/>
              <a:t>limitando </a:t>
            </a:r>
            <a:r>
              <a:rPr lang="it-IT" dirty="0"/>
              <a:t>le occasioni in cui il divorzio era considerato </a:t>
            </a:r>
            <a:r>
              <a:rPr lang="it-IT" dirty="0" smtClean="0"/>
              <a:t>possibile; </a:t>
            </a:r>
            <a:endParaRPr lang="it-IT" dirty="0"/>
          </a:p>
          <a:p>
            <a:pPr>
              <a:buFont typeface="Wingdings" panose="05000000000000000000" pitchFamily="2" charset="2"/>
              <a:buChar char="§"/>
            </a:pPr>
            <a:r>
              <a:rPr lang="it-IT" dirty="0"/>
              <a:t>sulla definizione più precisa della differenza di status tra mogli e concubine (soprattutto per quanto riguarda il diritto all'eredità dei figli</a:t>
            </a:r>
            <a:r>
              <a:rPr lang="it-IT" dirty="0" smtClean="0"/>
              <a:t>); </a:t>
            </a:r>
            <a:endParaRPr lang="it-IT" dirty="0"/>
          </a:p>
          <a:p>
            <a:pPr>
              <a:buFont typeface="Wingdings" panose="05000000000000000000" pitchFamily="2" charset="2"/>
              <a:buChar char="§"/>
            </a:pPr>
            <a:r>
              <a:rPr lang="it-IT" dirty="0"/>
              <a:t>s</a:t>
            </a:r>
            <a:r>
              <a:rPr lang="it-IT" dirty="0" smtClean="0"/>
              <a:t>ullo scoraggiare </a:t>
            </a:r>
            <a:r>
              <a:rPr lang="it-IT" dirty="0"/>
              <a:t>le unioni tra gruppi di status </a:t>
            </a:r>
            <a:r>
              <a:rPr lang="it-IT" dirty="0" smtClean="0"/>
              <a:t>sociale diverso. </a:t>
            </a:r>
            <a:endParaRPr lang="it-IT" dirty="0"/>
          </a:p>
          <a:p>
            <a:pPr>
              <a:buFont typeface="Wingdings" panose="05000000000000000000" pitchFamily="2" charset="2"/>
              <a:buChar char="§"/>
            </a:pPr>
            <a:r>
              <a:rPr lang="it-IT" dirty="0"/>
              <a:t>si </a:t>
            </a:r>
            <a:r>
              <a:rPr lang="it-IT" dirty="0" smtClean="0"/>
              <a:t>sottolineava:</a:t>
            </a:r>
          </a:p>
          <a:p>
            <a:pPr marL="0" indent="0">
              <a:buNone/>
            </a:pPr>
            <a:r>
              <a:rPr lang="it-IT" dirty="0" smtClean="0"/>
              <a:t>l'obbedienza </a:t>
            </a:r>
            <a:r>
              <a:rPr lang="it-IT" dirty="0"/>
              <a:t>che la moglie doveva al marito </a:t>
            </a:r>
          </a:p>
          <a:p>
            <a:pPr marL="0" indent="0">
              <a:buNone/>
            </a:pPr>
            <a:r>
              <a:rPr lang="it-IT" dirty="0"/>
              <a:t>progressiva attenuazione della dipendenza della moglie dalla famiglia di origine. </a:t>
            </a:r>
          </a:p>
        </p:txBody>
      </p:sp>
    </p:spTree>
    <p:extLst>
      <p:ext uri="{BB962C8B-B14F-4D97-AF65-F5344CB8AC3E}">
        <p14:creationId xmlns:p14="http://schemas.microsoft.com/office/powerpoint/2010/main" val="36703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7686" y="841305"/>
            <a:ext cx="8229240" cy="656191"/>
          </a:xfrm>
        </p:spPr>
        <p:txBody>
          <a:bodyPr>
            <a:normAutofit/>
          </a:bodyPr>
          <a:lstStyle/>
          <a:p>
            <a:r>
              <a:rPr lang="en-US" sz="2800" b="1" dirty="0">
                <a:solidFill>
                  <a:schemeClr val="accent1">
                    <a:lumMod val="50000"/>
                  </a:schemeClr>
                </a:solidFill>
              </a:rPr>
              <a:t>Il </a:t>
            </a:r>
            <a:r>
              <a:rPr lang="en-US" sz="2800" b="1" dirty="0" err="1">
                <a:solidFill>
                  <a:schemeClr val="accent1">
                    <a:lumMod val="50000"/>
                  </a:schemeClr>
                </a:solidFill>
              </a:rPr>
              <a:t>capovolgimento</a:t>
            </a:r>
            <a:r>
              <a:rPr lang="en-US" sz="2800" b="1" dirty="0">
                <a:solidFill>
                  <a:schemeClr val="accent1">
                    <a:lumMod val="50000"/>
                  </a:schemeClr>
                </a:solidFill>
              </a:rPr>
              <a:t> </a:t>
            </a:r>
            <a:r>
              <a:rPr lang="en-US" sz="2800" b="1" dirty="0" err="1">
                <a:solidFill>
                  <a:schemeClr val="accent1">
                    <a:lumMod val="50000"/>
                  </a:schemeClr>
                </a:solidFill>
              </a:rPr>
              <a:t>dei</a:t>
            </a:r>
            <a:r>
              <a:rPr lang="en-US" sz="2800" b="1" dirty="0">
                <a:solidFill>
                  <a:schemeClr val="accent1">
                    <a:lumMod val="50000"/>
                  </a:schemeClr>
                </a:solidFill>
              </a:rPr>
              <a:t> </a:t>
            </a:r>
            <a:r>
              <a:rPr lang="en-US" sz="2800" b="1" dirty="0" err="1">
                <a:solidFill>
                  <a:schemeClr val="accent1">
                    <a:lumMod val="50000"/>
                  </a:schemeClr>
                </a:solidFill>
              </a:rPr>
              <a:t>ruoli</a:t>
            </a:r>
            <a:r>
              <a:rPr lang="en-US" sz="2800" b="1" dirty="0">
                <a:solidFill>
                  <a:schemeClr val="accent1">
                    <a:lumMod val="50000"/>
                  </a:schemeClr>
                </a:solidFill>
              </a:rPr>
              <a:t> di </a:t>
            </a:r>
            <a:r>
              <a:rPr lang="en-US" sz="2800" b="1" dirty="0" err="1">
                <a:solidFill>
                  <a:schemeClr val="accent1">
                    <a:lumMod val="50000"/>
                  </a:schemeClr>
                </a:solidFill>
              </a:rPr>
              <a:t>genere</a:t>
            </a:r>
            <a:endParaRPr lang="it-IT" sz="2800" b="1" dirty="0">
              <a:solidFill>
                <a:schemeClr val="accent1">
                  <a:lumMod val="50000"/>
                </a:schemeClr>
              </a:solidFill>
            </a:endParaRPr>
          </a:p>
        </p:txBody>
      </p:sp>
      <p:sp>
        <p:nvSpPr>
          <p:cNvPr id="3" name="Segnaposto contenuto 2"/>
          <p:cNvSpPr>
            <a:spLocks noGrp="1"/>
          </p:cNvSpPr>
          <p:nvPr>
            <p:ph idx="4294967295"/>
          </p:nvPr>
        </p:nvSpPr>
        <p:spPr>
          <a:xfrm>
            <a:off x="377686" y="1497496"/>
            <a:ext cx="8587409" cy="3309454"/>
          </a:xfrm>
        </p:spPr>
        <p:txBody>
          <a:bodyPr>
            <a:normAutofit fontScale="70000" lnSpcReduction="20000"/>
          </a:bodyPr>
          <a:lstStyle/>
          <a:p>
            <a:pPr marL="0" indent="0">
              <a:buNone/>
            </a:pPr>
            <a:r>
              <a:rPr lang="it-IT" dirty="0"/>
              <a:t>Una delle conseguenze dell'</a:t>
            </a:r>
            <a:r>
              <a:rPr lang="it-IT" dirty="0" err="1"/>
              <a:t>ipergamia</a:t>
            </a:r>
            <a:r>
              <a:rPr lang="it-IT" dirty="0"/>
              <a:t> è la confusione dei ruoli tra uomini e donne, che emerge nella visibilità pubblica delle donne e negli spazi in cui vengono rappresentate le loro azioni. </a:t>
            </a:r>
          </a:p>
          <a:p>
            <a:pPr marL="0" indent="0">
              <a:buNone/>
            </a:pPr>
            <a:r>
              <a:rPr lang="it-IT" dirty="0"/>
              <a:t>Negli spazi collettivi delle città, le donne </a:t>
            </a:r>
            <a:r>
              <a:rPr lang="it-IT" dirty="0" smtClean="0"/>
              <a:t>si </a:t>
            </a:r>
            <a:r>
              <a:rPr lang="it-IT" dirty="0"/>
              <a:t>comportano </a:t>
            </a:r>
            <a:r>
              <a:rPr lang="it-IT" dirty="0"/>
              <a:t>in gruppo in </a:t>
            </a:r>
            <a:r>
              <a:rPr lang="it-IT" dirty="0"/>
              <a:t>modo ostile e aggressivo nei confronti dei mariti, che a loro volta non sembrano in grado di elaborare un'azione efficace e appaiono completamente asserviti ai loro desideri e alla loro ostinazione. </a:t>
            </a:r>
            <a:r>
              <a:rPr lang="it-IT" dirty="0" smtClean="0"/>
              <a:t>Sono n</a:t>
            </a:r>
            <a:r>
              <a:rPr lang="it-IT" sz="2800" dirty="0" smtClean="0">
                <a:latin typeface="Arial" panose="020B0604020202020204" pitchFamily="34" charset="0"/>
                <a:cs typeface="Arial" panose="020B0604020202020204" pitchFamily="34" charset="0"/>
              </a:rPr>
              <a:t>arrazioni </a:t>
            </a:r>
            <a:r>
              <a:rPr lang="it-IT" sz="2800" dirty="0">
                <a:latin typeface="Arial" panose="020B0604020202020204" pitchFamily="34" charset="0"/>
                <a:cs typeface="Arial" panose="020B0604020202020204" pitchFamily="34" charset="0"/>
              </a:rPr>
              <a:t>di gruppi di donne, di solito </a:t>
            </a:r>
            <a:r>
              <a:rPr lang="it-IT" sz="2800" dirty="0" smtClean="0">
                <a:latin typeface="Arial" panose="020B0604020202020204" pitchFamily="34" charset="0"/>
                <a:cs typeface="Arial" panose="020B0604020202020204" pitchFamily="34" charset="0"/>
              </a:rPr>
              <a:t>prive di </a:t>
            </a:r>
            <a:r>
              <a:rPr lang="it-IT" sz="2800" dirty="0">
                <a:latin typeface="Arial" panose="020B0604020202020204" pitchFamily="34" charset="0"/>
                <a:cs typeface="Arial" panose="020B0604020202020204" pitchFamily="34" charset="0"/>
              </a:rPr>
              <a:t>identità individuali, che agiscono collettivamente in luoghi pubblici.</a:t>
            </a:r>
          </a:p>
          <a:p>
            <a:pPr marL="0" indent="0">
              <a:buNone/>
            </a:pPr>
            <a:r>
              <a:rPr lang="it-IT" dirty="0"/>
              <a:t>Le occasioni pubbliche in cui i conflitti tra mogli e mariti sono rappresentati da Procopio, sembrano evidenziare il fatto quasi impensabile che le mogli, collettivamente, fossero state in grado di elaborare una sorta di consapevolezza corale di aperto disprezzo nei confronti dei loro mariti, la cui autorevolezza appariva messa in discussione e contestata. </a:t>
            </a:r>
          </a:p>
        </p:txBody>
      </p:sp>
    </p:spTree>
    <p:extLst>
      <p:ext uri="{BB962C8B-B14F-4D97-AF65-F5344CB8AC3E}">
        <p14:creationId xmlns:p14="http://schemas.microsoft.com/office/powerpoint/2010/main" val="3646163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74434" y="675652"/>
            <a:ext cx="4207565" cy="858600"/>
          </a:xfrm>
        </p:spPr>
        <p:txBody>
          <a:bodyPr>
            <a:normAutofit/>
          </a:bodyPr>
          <a:lstStyle/>
          <a:p>
            <a:r>
              <a:rPr lang="it-IT" sz="2700" b="1" dirty="0">
                <a:solidFill>
                  <a:schemeClr val="accent1">
                    <a:lumMod val="50000"/>
                  </a:schemeClr>
                </a:solidFill>
              </a:rPr>
              <a:t>La rivolta di </a:t>
            </a:r>
            <a:r>
              <a:rPr lang="it-IT" sz="2700" b="1" dirty="0" err="1">
                <a:solidFill>
                  <a:schemeClr val="accent1">
                    <a:lumMod val="50000"/>
                  </a:schemeClr>
                </a:solidFill>
              </a:rPr>
              <a:t>Nikà</a:t>
            </a:r>
            <a:r>
              <a:rPr lang="it-IT" sz="2700" b="1" dirty="0">
                <a:solidFill>
                  <a:schemeClr val="accent1">
                    <a:lumMod val="50000"/>
                  </a:schemeClr>
                </a:solidFill>
              </a:rPr>
              <a:t> (a. 531)</a:t>
            </a:r>
          </a:p>
        </p:txBody>
      </p:sp>
      <p:sp>
        <p:nvSpPr>
          <p:cNvPr id="3" name="Segnaposto contenuto 2"/>
          <p:cNvSpPr>
            <a:spLocks noGrp="1"/>
          </p:cNvSpPr>
          <p:nvPr>
            <p:ph idx="4294967295"/>
          </p:nvPr>
        </p:nvSpPr>
        <p:spPr>
          <a:xfrm>
            <a:off x="284922" y="1298714"/>
            <a:ext cx="8580782" cy="3792400"/>
          </a:xfrm>
        </p:spPr>
        <p:txBody>
          <a:bodyPr>
            <a:normAutofit fontScale="70000" lnSpcReduction="20000"/>
          </a:bodyPr>
          <a:lstStyle/>
          <a:p>
            <a:pPr marL="0" indent="0">
              <a:buNone/>
            </a:pPr>
            <a:r>
              <a:rPr lang="it-IT" sz="2600" dirty="0"/>
              <a:t>Dopo aver tracciato un quadro drammatico della violenza urbana provocata a Costantinopoli dalle gare equestri nell'ippodromo tra Verdi e Blu, e aver descritto in termini estremi il punto di settarismo raggiunto dalle tifoserie, Procopio sottolinea che la pervasività dei litigi è tale da coinvolgere anche le donne.</a:t>
            </a:r>
            <a:r>
              <a:rPr lang="it-IT" sz="2600" dirty="0">
                <a:cs typeface="Arial" panose="020B0604020202020204" pitchFamily="34" charset="0"/>
              </a:rPr>
              <a:t> </a:t>
            </a:r>
            <a:endParaRPr lang="it-IT" sz="2600" dirty="0" smtClean="0">
              <a:cs typeface="Arial" panose="020B0604020202020204" pitchFamily="34" charset="0"/>
            </a:endParaRPr>
          </a:p>
          <a:p>
            <a:pPr marL="0" indent="0">
              <a:buNone/>
            </a:pPr>
            <a:r>
              <a:rPr lang="it-IT" sz="2600" dirty="0" smtClean="0">
                <a:cs typeface="Arial" panose="020B0604020202020204" pitchFamily="34" charset="0"/>
              </a:rPr>
              <a:t>I </a:t>
            </a:r>
            <a:r>
              <a:rPr lang="it-IT" sz="2600" dirty="0">
                <a:cs typeface="Arial" panose="020B0604020202020204" pitchFamily="34" charset="0"/>
              </a:rPr>
              <a:t>litigi domestici trovano le loro ragioni nella sfera delle tensioni legate a uno spazio collettivo e maschile che, in linea di principio, non dovrebbe riguardarle. </a:t>
            </a:r>
          </a:p>
          <a:p>
            <a:pPr marL="0" indent="0">
              <a:buNone/>
            </a:pPr>
            <a:endParaRPr lang="en-US" dirty="0"/>
          </a:p>
          <a:p>
            <a:pPr marL="0" indent="0">
              <a:buNone/>
            </a:pPr>
            <a:r>
              <a:rPr lang="en-US" dirty="0"/>
              <a:t>“[6] Né da tale </a:t>
            </a:r>
            <a:r>
              <a:rPr lang="en-US" dirty="0" err="1"/>
              <a:t>fanatismo</a:t>
            </a:r>
            <a:r>
              <a:rPr lang="en-US" dirty="0"/>
              <a:t> </a:t>
            </a:r>
            <a:r>
              <a:rPr lang="en-US" dirty="0" err="1"/>
              <a:t>vanno</a:t>
            </a:r>
            <a:r>
              <a:rPr lang="en-US" dirty="0"/>
              <a:t> </a:t>
            </a:r>
            <a:r>
              <a:rPr lang="en-US" dirty="0" err="1"/>
              <a:t>esenti</a:t>
            </a:r>
            <a:r>
              <a:rPr lang="en-US" dirty="0"/>
              <a:t> le </a:t>
            </a:r>
            <a:r>
              <a:rPr lang="en-US" dirty="0" err="1"/>
              <a:t>donne</a:t>
            </a:r>
            <a:r>
              <a:rPr lang="en-US" dirty="0"/>
              <a:t>, </a:t>
            </a:r>
            <a:r>
              <a:rPr lang="en-US" dirty="0" err="1"/>
              <a:t>che</a:t>
            </a:r>
            <a:r>
              <a:rPr lang="en-US" dirty="0"/>
              <a:t> </a:t>
            </a:r>
            <a:r>
              <a:rPr lang="en-US" dirty="0" err="1"/>
              <a:t>anzi</a:t>
            </a:r>
            <a:r>
              <a:rPr lang="en-US" dirty="0"/>
              <a:t> non solo </a:t>
            </a:r>
            <a:r>
              <a:rPr lang="en-US" dirty="0" err="1"/>
              <a:t>si</a:t>
            </a:r>
            <a:r>
              <a:rPr lang="en-US" dirty="0"/>
              <a:t> </a:t>
            </a:r>
            <a:r>
              <a:rPr lang="en-US" dirty="0" err="1"/>
              <a:t>associano</a:t>
            </a:r>
            <a:r>
              <a:rPr lang="en-US" dirty="0"/>
              <a:t> ai </a:t>
            </a:r>
            <a:r>
              <a:rPr lang="en-US" dirty="0" err="1"/>
              <a:t>propri</a:t>
            </a:r>
            <a:r>
              <a:rPr lang="en-US" dirty="0"/>
              <a:t> </a:t>
            </a:r>
            <a:r>
              <a:rPr lang="en-US" dirty="0" err="1"/>
              <a:t>mariti</a:t>
            </a:r>
            <a:r>
              <a:rPr lang="en-US" dirty="0"/>
              <a:t>, ma </a:t>
            </a:r>
            <a:r>
              <a:rPr lang="en-US" dirty="0" err="1"/>
              <a:t>litigano</a:t>
            </a:r>
            <a:r>
              <a:rPr lang="en-US" dirty="0"/>
              <a:t> con </a:t>
            </a:r>
            <a:r>
              <a:rPr lang="en-US" dirty="0" err="1"/>
              <a:t>loro</a:t>
            </a:r>
            <a:r>
              <a:rPr lang="en-US" dirty="0"/>
              <a:t>, se </a:t>
            </a:r>
            <a:r>
              <a:rPr lang="en-US" dirty="0" err="1"/>
              <a:t>si</a:t>
            </a:r>
            <a:r>
              <a:rPr lang="en-US" dirty="0"/>
              <a:t> </a:t>
            </a:r>
            <a:r>
              <a:rPr lang="en-US" dirty="0" err="1"/>
              <a:t>presenta</a:t>
            </a:r>
            <a:r>
              <a:rPr lang="en-US" dirty="0"/>
              <a:t> il </a:t>
            </a:r>
            <a:r>
              <a:rPr lang="en-US" dirty="0" err="1"/>
              <a:t>caso</a:t>
            </a:r>
            <a:r>
              <a:rPr lang="en-US" dirty="0"/>
              <a:t>, </a:t>
            </a:r>
            <a:r>
              <a:rPr lang="en-US" dirty="0" err="1"/>
              <a:t>sebbene</a:t>
            </a:r>
            <a:r>
              <a:rPr lang="en-US" dirty="0"/>
              <a:t> </a:t>
            </a:r>
            <a:r>
              <a:rPr lang="en-US" dirty="0" err="1"/>
              <a:t>esse</a:t>
            </a:r>
            <a:r>
              <a:rPr lang="en-US" dirty="0"/>
              <a:t> non </a:t>
            </a:r>
            <a:r>
              <a:rPr lang="en-US" dirty="0" err="1"/>
              <a:t>vadano</a:t>
            </a:r>
            <a:r>
              <a:rPr lang="en-US" dirty="0"/>
              <a:t> </a:t>
            </a:r>
            <a:r>
              <a:rPr lang="en-US" dirty="0" err="1"/>
              <a:t>mai</a:t>
            </a:r>
            <a:r>
              <a:rPr lang="en-US" dirty="0"/>
              <a:t> </a:t>
            </a:r>
            <a:r>
              <a:rPr lang="en-US" dirty="0" err="1"/>
              <a:t>agli</a:t>
            </a:r>
            <a:r>
              <a:rPr lang="en-US" dirty="0"/>
              <a:t> </a:t>
            </a:r>
            <a:r>
              <a:rPr lang="en-US" dirty="0" err="1"/>
              <a:t>spettacoli</a:t>
            </a:r>
            <a:r>
              <a:rPr lang="en-US" dirty="0"/>
              <a:t> del </a:t>
            </a:r>
            <a:r>
              <a:rPr lang="en-US" dirty="0" err="1"/>
              <a:t>circo</a:t>
            </a:r>
            <a:r>
              <a:rPr lang="en-US" dirty="0"/>
              <a:t> e non </a:t>
            </a:r>
            <a:r>
              <a:rPr lang="en-US" dirty="0" err="1"/>
              <a:t>abbiano</a:t>
            </a:r>
            <a:r>
              <a:rPr lang="en-US" dirty="0"/>
              <a:t> </a:t>
            </a:r>
            <a:r>
              <a:rPr lang="en-US" dirty="0" err="1"/>
              <a:t>altro</a:t>
            </a:r>
            <a:r>
              <a:rPr lang="en-US" dirty="0"/>
              <a:t> </a:t>
            </a:r>
            <a:r>
              <a:rPr lang="en-US" dirty="0" err="1"/>
              <a:t>giustificato</a:t>
            </a:r>
            <a:r>
              <a:rPr lang="en-US" dirty="0"/>
              <a:t> </a:t>
            </a:r>
            <a:r>
              <a:rPr lang="en-US" dirty="0" err="1" smtClean="0"/>
              <a:t>motivo</a:t>
            </a:r>
            <a:r>
              <a:rPr lang="en-US" dirty="0" smtClean="0"/>
              <a:t>. </a:t>
            </a:r>
            <a:r>
              <a:rPr lang="en-US" dirty="0"/>
              <a:t>A </a:t>
            </a:r>
            <a:r>
              <a:rPr lang="en-US" dirty="0" err="1"/>
              <a:t>mio</a:t>
            </a:r>
            <a:r>
              <a:rPr lang="en-US" dirty="0"/>
              <a:t> </a:t>
            </a:r>
            <a:r>
              <a:rPr lang="en-US" dirty="0" err="1"/>
              <a:t>parere</a:t>
            </a:r>
            <a:r>
              <a:rPr lang="en-US" dirty="0"/>
              <a:t> non </a:t>
            </a:r>
            <a:r>
              <a:rPr lang="en-US" dirty="0" err="1"/>
              <a:t>si</a:t>
            </a:r>
            <a:r>
              <a:rPr lang="en-US" dirty="0"/>
              <a:t> </a:t>
            </a:r>
            <a:r>
              <a:rPr lang="en-US" dirty="0" err="1"/>
              <a:t>può</a:t>
            </a:r>
            <a:r>
              <a:rPr lang="en-US" dirty="0"/>
              <a:t> </a:t>
            </a:r>
            <a:r>
              <a:rPr lang="en-US" dirty="0" err="1"/>
              <a:t>definire</a:t>
            </a:r>
            <a:r>
              <a:rPr lang="en-US" dirty="0"/>
              <a:t> </a:t>
            </a:r>
            <a:r>
              <a:rPr lang="en-US" dirty="0" err="1"/>
              <a:t>questo</a:t>
            </a:r>
            <a:r>
              <a:rPr lang="en-US" dirty="0"/>
              <a:t> se non un </a:t>
            </a:r>
            <a:r>
              <a:rPr lang="en-US" dirty="0" err="1"/>
              <a:t>pervertimento</a:t>
            </a:r>
            <a:r>
              <a:rPr lang="en-US" dirty="0"/>
              <a:t> </a:t>
            </a:r>
            <a:r>
              <a:rPr lang="en-US" dirty="0" err="1"/>
              <a:t>mentale</a:t>
            </a:r>
            <a:r>
              <a:rPr lang="en-US" dirty="0"/>
              <a:t>. </a:t>
            </a:r>
            <a:r>
              <a:rPr lang="en-US" dirty="0" err="1"/>
              <a:t>Eppure</a:t>
            </a:r>
            <a:r>
              <a:rPr lang="en-US" dirty="0"/>
              <a:t>, proprio in </a:t>
            </a:r>
            <a:r>
              <a:rPr lang="en-US" dirty="0" err="1"/>
              <a:t>questo</a:t>
            </a:r>
            <a:r>
              <a:rPr lang="en-US" dirty="0"/>
              <a:t> modo </a:t>
            </a:r>
            <a:r>
              <a:rPr lang="en-US" dirty="0" err="1"/>
              <a:t>vanno</a:t>
            </a:r>
            <a:r>
              <a:rPr lang="en-US" dirty="0"/>
              <a:t> le </a:t>
            </a:r>
            <a:r>
              <a:rPr lang="en-US" dirty="0" err="1"/>
              <a:t>cose</a:t>
            </a:r>
            <a:r>
              <a:rPr lang="en-US" dirty="0"/>
              <a:t> </a:t>
            </a:r>
            <a:r>
              <a:rPr lang="en-US" dirty="0" err="1"/>
              <a:t>fra</a:t>
            </a:r>
            <a:r>
              <a:rPr lang="en-US" dirty="0"/>
              <a:t> le masse </a:t>
            </a:r>
            <a:r>
              <a:rPr lang="en-US" dirty="0" err="1"/>
              <a:t>popolari</a:t>
            </a:r>
            <a:r>
              <a:rPr lang="en-US" dirty="0"/>
              <a:t> </a:t>
            </a:r>
            <a:r>
              <a:rPr lang="en-US" dirty="0" err="1"/>
              <a:t>delle</a:t>
            </a:r>
            <a:r>
              <a:rPr lang="en-US" dirty="0"/>
              <a:t> </a:t>
            </a:r>
            <a:r>
              <a:rPr lang="en-US" dirty="0" err="1"/>
              <a:t>città</a:t>
            </a:r>
            <a:r>
              <a:rPr lang="en-US" dirty="0"/>
              <a:t>”.</a:t>
            </a:r>
          </a:p>
          <a:p>
            <a:pPr marL="0" indent="0">
              <a:buNone/>
            </a:pPr>
            <a:r>
              <a:rPr lang="en-US" sz="2800" i="1" dirty="0"/>
              <a:t>Guerra Persiana, </a:t>
            </a:r>
            <a:r>
              <a:rPr lang="en-US" sz="2800" dirty="0"/>
              <a:t>I, 24,6 (531)</a:t>
            </a:r>
          </a:p>
          <a:p>
            <a:pPr marL="0" indent="0">
              <a:buNone/>
            </a:pPr>
            <a:endParaRPr lang="it-IT" dirty="0"/>
          </a:p>
        </p:txBody>
      </p:sp>
    </p:spTree>
    <p:extLst>
      <p:ext uri="{BB962C8B-B14F-4D97-AF65-F5344CB8AC3E}">
        <p14:creationId xmlns:p14="http://schemas.microsoft.com/office/powerpoint/2010/main" val="2172647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1670" y="907774"/>
            <a:ext cx="8567528" cy="768626"/>
          </a:xfrm>
        </p:spPr>
        <p:txBody>
          <a:bodyPr>
            <a:noAutofit/>
          </a:bodyPr>
          <a:lstStyle/>
          <a:p>
            <a:r>
              <a:rPr lang="it-IT" sz="2700" b="1" dirty="0">
                <a:solidFill>
                  <a:schemeClr val="accent1">
                    <a:lumMod val="50000"/>
                  </a:schemeClr>
                </a:solidFill>
              </a:rPr>
              <a:t>L’ingresso dell’esercito imperiale a Ravenna (a. 540)</a:t>
            </a:r>
          </a:p>
        </p:txBody>
      </p:sp>
      <p:sp>
        <p:nvSpPr>
          <p:cNvPr id="3" name="Segnaposto contenuto 2"/>
          <p:cNvSpPr>
            <a:spLocks noGrp="1"/>
          </p:cNvSpPr>
          <p:nvPr>
            <p:ph idx="4294967295"/>
          </p:nvPr>
        </p:nvSpPr>
        <p:spPr>
          <a:xfrm>
            <a:off x="218659" y="1537253"/>
            <a:ext cx="8620539" cy="3200399"/>
          </a:xfrm>
        </p:spPr>
        <p:txBody>
          <a:bodyPr>
            <a:normAutofit fontScale="55000" lnSpcReduction="20000"/>
          </a:bodyPr>
          <a:lstStyle/>
          <a:p>
            <a:pPr marL="0" indent="0">
              <a:buNone/>
            </a:pPr>
            <a:endParaRPr lang="en-US" dirty="0"/>
          </a:p>
          <a:p>
            <a:pPr marL="0" indent="0">
              <a:buNone/>
            </a:pPr>
            <a:r>
              <a:rPr lang="en-US" sz="3150" dirty="0">
                <a:latin typeface="Arial" panose="020B0604020202020204" pitchFamily="34" charset="0"/>
                <a:cs typeface="Arial" panose="020B0604020202020204" pitchFamily="34" charset="0"/>
              </a:rPr>
              <a:t>[32]“</a:t>
            </a:r>
            <a:r>
              <a:rPr lang="en-US" sz="3150" dirty="0" err="1">
                <a:latin typeface="Arial" panose="020B0604020202020204" pitchFamily="34" charset="0"/>
                <a:cs typeface="Arial" panose="020B0604020202020204" pitchFamily="34" charset="0"/>
              </a:rPr>
              <a:t>Quel</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giorno</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quando</a:t>
            </a:r>
            <a:r>
              <a:rPr lang="en-US" sz="3150" dirty="0">
                <a:latin typeface="Arial" panose="020B0604020202020204" pitchFamily="34" charset="0"/>
                <a:cs typeface="Arial" panose="020B0604020202020204" pitchFamily="34" charset="0"/>
              </a:rPr>
              <a:t> ho visto </a:t>
            </a:r>
            <a:r>
              <a:rPr lang="en-US" sz="3150" dirty="0" err="1">
                <a:latin typeface="Arial" panose="020B0604020202020204" pitchFamily="34" charset="0"/>
                <a:cs typeface="Arial" panose="020B0604020202020204" pitchFamily="34" charset="0"/>
              </a:rPr>
              <a:t>l’esercito</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romano</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entrare</a:t>
            </a:r>
            <a:r>
              <a:rPr lang="en-US" sz="3150" dirty="0">
                <a:latin typeface="Arial" panose="020B0604020202020204" pitchFamily="34" charset="0"/>
                <a:cs typeface="Arial" panose="020B0604020202020204" pitchFamily="34" charset="0"/>
              </a:rPr>
              <a:t> in Ravenna, ho </a:t>
            </a:r>
            <a:r>
              <a:rPr lang="en-US" sz="3150" dirty="0" err="1">
                <a:latin typeface="Arial" panose="020B0604020202020204" pitchFamily="34" charset="0"/>
                <a:cs typeface="Arial" panose="020B0604020202020204" pitchFamily="34" charset="0"/>
              </a:rPr>
              <a:t>pensato</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che</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anche</a:t>
            </a:r>
            <a:r>
              <a:rPr lang="en-US" sz="3150" dirty="0">
                <a:latin typeface="Arial" panose="020B0604020202020204" pitchFamily="34" charset="0"/>
                <a:cs typeface="Arial" panose="020B0604020202020204" pitchFamily="34" charset="0"/>
              </a:rPr>
              <a:t> le </a:t>
            </a:r>
            <a:r>
              <a:rPr lang="en-US" sz="3150" dirty="0" err="1">
                <a:latin typeface="Arial" panose="020B0604020202020204" pitchFamily="34" charset="0"/>
                <a:cs typeface="Arial" panose="020B0604020202020204" pitchFamily="34" charset="0"/>
              </a:rPr>
              <a:t>più</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grandi</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imprese</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degli</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uomini</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dipendono</a:t>
            </a:r>
            <a:r>
              <a:rPr lang="en-US" sz="3150" dirty="0">
                <a:latin typeface="Arial" panose="020B0604020202020204" pitchFamily="34" charset="0"/>
                <a:cs typeface="Arial" panose="020B0604020202020204" pitchFamily="34" charset="0"/>
              </a:rPr>
              <a:t> molto poco </a:t>
            </a:r>
            <a:r>
              <a:rPr lang="en-US" sz="3150" dirty="0" err="1">
                <a:latin typeface="Arial" panose="020B0604020202020204" pitchFamily="34" charset="0"/>
                <a:cs typeface="Arial" panose="020B0604020202020204" pitchFamily="34" charset="0"/>
              </a:rPr>
              <a:t>dalla</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loro</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abilità</a:t>
            </a:r>
            <a:r>
              <a:rPr lang="en-US" sz="3150" dirty="0">
                <a:latin typeface="Arial" panose="020B0604020202020204" pitchFamily="34" charset="0"/>
                <a:cs typeface="Arial" panose="020B0604020202020204" pitchFamily="34" charset="0"/>
              </a:rPr>
              <a:t> o da </a:t>
            </a:r>
            <a:r>
              <a:rPr lang="en-US" sz="3150" dirty="0" err="1">
                <a:latin typeface="Arial" panose="020B0604020202020204" pitchFamily="34" charset="0"/>
                <a:cs typeface="Arial" panose="020B0604020202020204" pitchFamily="34" charset="0"/>
              </a:rPr>
              <a:t>altre</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doti</a:t>
            </a:r>
            <a:r>
              <a:rPr lang="en-US" sz="3150" dirty="0">
                <a:latin typeface="Arial" panose="020B0604020202020204" pitchFamily="34" charset="0"/>
                <a:cs typeface="Arial" panose="020B0604020202020204" pitchFamily="34" charset="0"/>
              </a:rPr>
              <a:t>, ma </a:t>
            </a:r>
            <a:r>
              <a:rPr lang="en-US" sz="3150" dirty="0" err="1">
                <a:latin typeface="Arial" panose="020B0604020202020204" pitchFamily="34" charset="0"/>
                <a:cs typeface="Arial" panose="020B0604020202020204" pitchFamily="34" charset="0"/>
              </a:rPr>
              <a:t>che</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c’è</a:t>
            </a:r>
            <a:r>
              <a:rPr lang="en-US" sz="3150" dirty="0">
                <a:latin typeface="Arial" panose="020B0604020202020204" pitchFamily="34" charset="0"/>
                <a:cs typeface="Arial" panose="020B0604020202020204" pitchFamily="34" charset="0"/>
              </a:rPr>
              <a:t> sempre una </a:t>
            </a:r>
            <a:r>
              <a:rPr lang="en-US" sz="3150" dirty="0" err="1">
                <a:latin typeface="Arial" panose="020B0604020202020204" pitchFamily="34" charset="0"/>
                <a:cs typeface="Arial" panose="020B0604020202020204" pitchFamily="34" charset="0"/>
              </a:rPr>
              <a:t>volontà</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divina</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che</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guida</a:t>
            </a:r>
            <a:r>
              <a:rPr lang="en-US" sz="3150" dirty="0">
                <a:latin typeface="Arial" panose="020B0604020202020204" pitchFamily="34" charset="0"/>
                <a:cs typeface="Arial" panose="020B0604020202020204" pitchFamily="34" charset="0"/>
              </a:rPr>
              <a:t> le </a:t>
            </a:r>
            <a:r>
              <a:rPr lang="en-US" sz="3150" dirty="0" err="1">
                <a:latin typeface="Arial" panose="020B0604020202020204" pitchFamily="34" charset="0"/>
                <a:cs typeface="Arial" panose="020B0604020202020204" pitchFamily="34" charset="0"/>
              </a:rPr>
              <a:t>loro</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intenzioni</a:t>
            </a:r>
            <a:r>
              <a:rPr lang="en-US" sz="3150" dirty="0">
                <a:latin typeface="Arial" panose="020B0604020202020204" pitchFamily="34" charset="0"/>
                <a:cs typeface="Arial" panose="020B0604020202020204" pitchFamily="34" charset="0"/>
              </a:rPr>
              <a:t>. [33] </a:t>
            </a:r>
            <a:r>
              <a:rPr lang="en-US" sz="3150" dirty="0" err="1">
                <a:latin typeface="Arial" panose="020B0604020202020204" pitchFamily="34" charset="0"/>
                <a:cs typeface="Arial" panose="020B0604020202020204" pitchFamily="34" charset="0"/>
              </a:rPr>
              <a:t>Sebbene</a:t>
            </a:r>
            <a:r>
              <a:rPr lang="en-US" sz="3150" dirty="0">
                <a:latin typeface="Arial" panose="020B0604020202020204" pitchFamily="34" charset="0"/>
                <a:cs typeface="Arial" panose="020B0604020202020204" pitchFamily="34" charset="0"/>
              </a:rPr>
              <a:t> I </a:t>
            </a:r>
            <a:r>
              <a:rPr lang="en-US" sz="3150" dirty="0" err="1">
                <a:latin typeface="Arial" panose="020B0604020202020204" pitchFamily="34" charset="0"/>
                <a:cs typeface="Arial" panose="020B0604020202020204" pitchFamily="34" charset="0"/>
              </a:rPr>
              <a:t>Goti</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fossero</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superiori</a:t>
            </a:r>
            <a:r>
              <a:rPr lang="en-US" sz="3150" dirty="0">
                <a:latin typeface="Arial" panose="020B0604020202020204" pitchFamily="34" charset="0"/>
                <a:cs typeface="Arial" panose="020B0604020202020204" pitchFamily="34" charset="0"/>
              </a:rPr>
              <a:t> di </a:t>
            </a:r>
            <a:r>
              <a:rPr lang="en-US" sz="3150" dirty="0" err="1">
                <a:latin typeface="Arial" panose="020B0604020202020204" pitchFamily="34" charset="0"/>
                <a:cs typeface="Arial" panose="020B0604020202020204" pitchFamily="34" charset="0"/>
              </a:rPr>
              <a:t>numero</a:t>
            </a:r>
            <a:r>
              <a:rPr lang="en-US" sz="3150" dirty="0">
                <a:latin typeface="Arial" panose="020B0604020202020204" pitchFamily="34" charset="0"/>
                <a:cs typeface="Arial" panose="020B0604020202020204" pitchFamily="34" charset="0"/>
              </a:rPr>
              <a:t> e di </a:t>
            </a:r>
            <a:r>
              <a:rPr lang="en-US" sz="3150" dirty="0" err="1">
                <a:latin typeface="Arial" panose="020B0604020202020204" pitchFamily="34" charset="0"/>
                <a:cs typeface="Arial" panose="020B0604020202020204" pitchFamily="34" charset="0"/>
              </a:rPr>
              <a:t>mezzi</a:t>
            </a:r>
            <a:r>
              <a:rPr lang="en-US" sz="3150" dirty="0">
                <a:latin typeface="Arial" panose="020B0604020202020204" pitchFamily="34" charset="0"/>
                <a:cs typeface="Arial" panose="020B0604020202020204" pitchFamily="34" charset="0"/>
              </a:rPr>
              <a:t>, e </a:t>
            </a:r>
            <a:r>
              <a:rPr lang="en-US" sz="3150" dirty="0" err="1">
                <a:latin typeface="Arial" panose="020B0604020202020204" pitchFamily="34" charset="0"/>
                <a:cs typeface="Arial" panose="020B0604020202020204" pitchFamily="34" charset="0"/>
              </a:rPr>
              <a:t>che</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mai</a:t>
            </a:r>
            <a:r>
              <a:rPr lang="en-US" sz="3150" dirty="0">
                <a:latin typeface="Arial" panose="020B0604020202020204" pitchFamily="34" charset="0"/>
                <a:cs typeface="Arial" panose="020B0604020202020204" pitchFamily="34" charset="0"/>
              </a:rPr>
              <a:t>, da </a:t>
            </a:r>
            <a:r>
              <a:rPr lang="en-US" sz="3150" dirty="0" err="1">
                <a:latin typeface="Arial" panose="020B0604020202020204" pitchFamily="34" charset="0"/>
                <a:cs typeface="Arial" panose="020B0604020202020204" pitchFamily="34" charset="0"/>
              </a:rPr>
              <a:t>quando</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erano</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entrati</a:t>
            </a:r>
            <a:r>
              <a:rPr lang="en-US" sz="3150" dirty="0">
                <a:latin typeface="Arial" panose="020B0604020202020204" pitchFamily="34" charset="0"/>
                <a:cs typeface="Arial" panose="020B0604020202020204" pitchFamily="34" charset="0"/>
              </a:rPr>
              <a:t> in Ravenna, </a:t>
            </a:r>
            <a:r>
              <a:rPr lang="en-US" sz="3150" dirty="0" err="1">
                <a:latin typeface="Arial" panose="020B0604020202020204" pitchFamily="34" charset="0"/>
                <a:cs typeface="Arial" panose="020B0604020202020204" pitchFamily="34" charset="0"/>
              </a:rPr>
              <a:t>avevano</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dovuto</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subire</a:t>
            </a:r>
            <a:r>
              <a:rPr lang="en-US" sz="3150" dirty="0">
                <a:latin typeface="Arial" panose="020B0604020202020204" pitchFamily="34" charset="0"/>
                <a:cs typeface="Arial" panose="020B0604020202020204" pitchFamily="34" charset="0"/>
              </a:rPr>
              <a:t> alcuna </a:t>
            </a:r>
            <a:r>
              <a:rPr lang="en-US" sz="3150" dirty="0" err="1">
                <a:latin typeface="Arial" panose="020B0604020202020204" pitchFamily="34" charset="0"/>
                <a:cs typeface="Arial" panose="020B0604020202020204" pitchFamily="34" charset="0"/>
              </a:rPr>
              <a:t>battaglia</a:t>
            </a:r>
            <a:r>
              <a:rPr lang="en-US" sz="3150" dirty="0">
                <a:latin typeface="Arial" panose="020B0604020202020204" pitchFamily="34" charset="0"/>
                <a:cs typeface="Arial" panose="020B0604020202020204" pitchFamily="34" charset="0"/>
              </a:rPr>
              <a:t> né </a:t>
            </a:r>
            <a:r>
              <a:rPr lang="en-US" sz="3150" dirty="0" err="1">
                <a:latin typeface="Arial" panose="020B0604020202020204" pitchFamily="34" charset="0"/>
                <a:cs typeface="Arial" panose="020B0604020202020204" pitchFamily="34" charset="0"/>
              </a:rPr>
              <a:t>erano</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stati</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colpiti</a:t>
            </a:r>
            <a:r>
              <a:rPr lang="en-US" sz="3150" dirty="0">
                <a:latin typeface="Arial" panose="020B0604020202020204" pitchFamily="34" charset="0"/>
                <a:cs typeface="Arial" panose="020B0604020202020204" pitchFamily="34" charset="0"/>
              </a:rPr>
              <a:t> da </a:t>
            </a:r>
            <a:r>
              <a:rPr lang="en-US" sz="3150" dirty="0" err="1">
                <a:latin typeface="Arial" panose="020B0604020202020204" pitchFamily="34" charset="0"/>
                <a:cs typeface="Arial" panose="020B0604020202020204" pitchFamily="34" charset="0"/>
              </a:rPr>
              <a:t>alcun</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rovescio</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ora</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stavano</a:t>
            </a:r>
            <a:r>
              <a:rPr lang="en-US" sz="3150" dirty="0">
                <a:latin typeface="Arial" panose="020B0604020202020204" pitchFamily="34" charset="0"/>
                <a:cs typeface="Arial" panose="020B0604020202020204" pitchFamily="34" charset="0"/>
              </a:rPr>
              <a:t> per </a:t>
            </a:r>
            <a:r>
              <a:rPr lang="en-US" sz="3150" dirty="0" err="1">
                <a:latin typeface="Arial" panose="020B0604020202020204" pitchFamily="34" charset="0"/>
                <a:cs typeface="Arial" panose="020B0604020202020204" pitchFamily="34" charset="0"/>
              </a:rPr>
              <a:t>essere</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resi</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schiavi</a:t>
            </a:r>
            <a:r>
              <a:rPr lang="en-US" sz="3150" dirty="0">
                <a:latin typeface="Arial" panose="020B0604020202020204" pitchFamily="34" charset="0"/>
                <a:cs typeface="Arial" panose="020B0604020202020204" pitchFamily="34" charset="0"/>
              </a:rPr>
              <a:t> da </a:t>
            </a:r>
            <a:r>
              <a:rPr lang="en-US" sz="3150" dirty="0" err="1">
                <a:latin typeface="Arial" panose="020B0604020202020204" pitchFamily="34" charset="0"/>
                <a:cs typeface="Arial" panose="020B0604020202020204" pitchFamily="34" charset="0"/>
              </a:rPr>
              <a:t>uomini</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meno</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forti</a:t>
            </a:r>
            <a:r>
              <a:rPr lang="en-US" sz="3150" dirty="0">
                <a:latin typeface="Arial" panose="020B0604020202020204" pitchFamily="34" charset="0"/>
                <a:cs typeface="Arial" panose="020B0604020202020204" pitchFamily="34" charset="0"/>
              </a:rPr>
              <a:t> di </a:t>
            </a:r>
            <a:r>
              <a:rPr lang="en-US" sz="3150" dirty="0" err="1">
                <a:latin typeface="Arial" panose="020B0604020202020204" pitchFamily="34" charset="0"/>
                <a:cs typeface="Arial" panose="020B0604020202020204" pitchFamily="34" charset="0"/>
              </a:rPr>
              <a:t>loro</a:t>
            </a:r>
            <a:r>
              <a:rPr lang="en-US" sz="3150" dirty="0">
                <a:latin typeface="Arial" panose="020B0604020202020204" pitchFamily="34" charset="0"/>
                <a:cs typeface="Arial" panose="020B0604020202020204" pitchFamily="34" charset="0"/>
              </a:rPr>
              <a:t>, né </a:t>
            </a:r>
            <a:r>
              <a:rPr lang="en-US" sz="3150" dirty="0" err="1">
                <a:latin typeface="Arial" panose="020B0604020202020204" pitchFamily="34" charset="0"/>
                <a:cs typeface="Arial" panose="020B0604020202020204" pitchFamily="34" charset="0"/>
              </a:rPr>
              <a:t>consideravano</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un’umiliazione</a:t>
            </a:r>
            <a:r>
              <a:rPr lang="en-US" sz="3150" dirty="0">
                <a:latin typeface="Arial" panose="020B0604020202020204" pitchFamily="34" charset="0"/>
                <a:cs typeface="Arial" panose="020B0604020202020204" pitchFamily="34" charset="0"/>
              </a:rPr>
              <a:t> la propria </a:t>
            </a:r>
            <a:r>
              <a:rPr lang="en-US" sz="3150" dirty="0" err="1">
                <a:latin typeface="Arial" panose="020B0604020202020204" pitchFamily="34" charset="0"/>
                <a:cs typeface="Arial" panose="020B0604020202020204" pitchFamily="34" charset="0"/>
              </a:rPr>
              <a:t>schiavitù</a:t>
            </a:r>
            <a:r>
              <a:rPr lang="en-US" sz="3150" dirty="0">
                <a:latin typeface="Arial" panose="020B0604020202020204" pitchFamily="34" charset="0"/>
                <a:cs typeface="Arial" panose="020B0604020202020204" pitchFamily="34" charset="0"/>
              </a:rPr>
              <a:t>. [34] Ma le </a:t>
            </a:r>
            <a:r>
              <a:rPr lang="en-US" sz="3150" dirty="0" err="1">
                <a:latin typeface="Arial" panose="020B0604020202020204" pitchFamily="34" charset="0"/>
                <a:cs typeface="Arial" panose="020B0604020202020204" pitchFamily="34" charset="0"/>
              </a:rPr>
              <a:t>donne</a:t>
            </a:r>
            <a:r>
              <a:rPr lang="en-US" sz="3150" dirty="0">
                <a:latin typeface="Arial" panose="020B0604020202020204" pitchFamily="34" charset="0"/>
                <a:cs typeface="Arial" panose="020B0604020202020204" pitchFamily="34" charset="0"/>
              </a:rPr>
              <a:t>, le </a:t>
            </a:r>
            <a:r>
              <a:rPr lang="en-US" sz="3150" dirty="0" err="1">
                <a:latin typeface="Arial" panose="020B0604020202020204" pitchFamily="34" charset="0"/>
                <a:cs typeface="Arial" panose="020B0604020202020204" pitchFamily="34" charset="0"/>
              </a:rPr>
              <a:t>quali</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avevano</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udito</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dai</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loro</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mariti</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che</a:t>
            </a:r>
            <a:r>
              <a:rPr lang="en-US" sz="3150" dirty="0">
                <a:latin typeface="Arial" panose="020B0604020202020204" pitchFamily="34" charset="0"/>
                <a:cs typeface="Arial" panose="020B0604020202020204" pitchFamily="34" charset="0"/>
              </a:rPr>
              <a:t> </a:t>
            </a:r>
            <a:r>
              <a:rPr lang="en-US" sz="3150" dirty="0" err="1" smtClean="0">
                <a:latin typeface="Arial" panose="020B0604020202020204" pitchFamily="34" charset="0"/>
                <a:cs typeface="Arial" panose="020B0604020202020204" pitchFamily="34" charset="0"/>
              </a:rPr>
              <a:t>i</a:t>
            </a:r>
            <a:r>
              <a:rPr lang="en-US" sz="3150" dirty="0" smtClean="0">
                <a:latin typeface="Arial" panose="020B0604020202020204" pitchFamily="34" charset="0"/>
                <a:cs typeface="Arial" panose="020B0604020202020204" pitchFamily="34" charset="0"/>
              </a:rPr>
              <a:t> </a:t>
            </a:r>
            <a:r>
              <a:rPr lang="en-US" sz="3150" dirty="0" err="1" smtClean="0">
                <a:latin typeface="Arial" panose="020B0604020202020204" pitchFamily="34" charset="0"/>
                <a:cs typeface="Arial" panose="020B0604020202020204" pitchFamily="34" charset="0"/>
              </a:rPr>
              <a:t>nemici</a:t>
            </a:r>
            <a:r>
              <a:rPr lang="en-US" sz="3150" dirty="0" smtClean="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erano</a:t>
            </a:r>
            <a:r>
              <a:rPr lang="en-US" sz="3150" dirty="0">
                <a:latin typeface="Arial" panose="020B0604020202020204" pitchFamily="34" charset="0"/>
                <a:cs typeface="Arial" panose="020B0604020202020204" pitchFamily="34" charset="0"/>
              </a:rPr>
              <a:t> tutti di </a:t>
            </a:r>
            <a:r>
              <a:rPr lang="en-US" sz="3150" dirty="0" err="1">
                <a:latin typeface="Arial" panose="020B0604020202020204" pitchFamily="34" charset="0"/>
                <a:cs typeface="Arial" panose="020B0604020202020204" pitchFamily="34" charset="0"/>
              </a:rPr>
              <a:t>statura</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gigantesca</a:t>
            </a:r>
            <a:r>
              <a:rPr lang="en-US" sz="3150" dirty="0">
                <a:latin typeface="Arial" panose="020B0604020202020204" pitchFamily="34" charset="0"/>
                <a:cs typeface="Arial" panose="020B0604020202020204" pitchFamily="34" charset="0"/>
              </a:rPr>
              <a:t> e </a:t>
            </a:r>
            <a:r>
              <a:rPr lang="en-US" sz="3150" dirty="0" err="1">
                <a:latin typeface="Arial" panose="020B0604020202020204" pitchFamily="34" charset="0"/>
                <a:cs typeface="Arial" panose="020B0604020202020204" pitchFamily="34" charset="0"/>
              </a:rPr>
              <a:t>così</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numerosi</a:t>
            </a:r>
            <a:r>
              <a:rPr lang="en-US" sz="3150" dirty="0">
                <a:latin typeface="Arial" panose="020B0604020202020204" pitchFamily="34" charset="0"/>
                <a:cs typeface="Arial" panose="020B0604020202020204" pitchFamily="34" charset="0"/>
              </a:rPr>
              <a:t> da non </a:t>
            </a:r>
            <a:r>
              <a:rPr lang="en-US" sz="3150" dirty="0" err="1">
                <a:latin typeface="Arial" panose="020B0604020202020204" pitchFamily="34" charset="0"/>
                <a:cs typeface="Arial" panose="020B0604020202020204" pitchFamily="34" charset="0"/>
              </a:rPr>
              <a:t>potersi</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contare</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quando</a:t>
            </a:r>
            <a:r>
              <a:rPr lang="en-US" sz="3150" dirty="0">
                <a:latin typeface="Arial" panose="020B0604020202020204" pitchFamily="34" charset="0"/>
                <a:cs typeface="Arial" panose="020B0604020202020204" pitchFamily="34" charset="0"/>
              </a:rPr>
              <a:t> li </a:t>
            </a:r>
            <a:r>
              <a:rPr lang="en-US" sz="3150" dirty="0" err="1">
                <a:latin typeface="Arial" panose="020B0604020202020204" pitchFamily="34" charset="0"/>
                <a:cs typeface="Arial" panose="020B0604020202020204" pitchFamily="34" charset="0"/>
              </a:rPr>
              <a:t>videro</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com’erano</a:t>
            </a:r>
            <a:r>
              <a:rPr lang="en-US" sz="3150" dirty="0">
                <a:latin typeface="Arial" panose="020B0604020202020204" pitchFamily="34" charset="0"/>
                <a:cs typeface="Arial" panose="020B0604020202020204" pitchFamily="34" charset="0"/>
              </a:rPr>
              <a:t> in </a:t>
            </a:r>
            <a:r>
              <a:rPr lang="en-US" sz="3150" dirty="0" err="1">
                <a:latin typeface="Arial" panose="020B0604020202020204" pitchFamily="34" charset="0"/>
                <a:cs typeface="Arial" panose="020B0604020202020204" pitchFamily="34" charset="0"/>
              </a:rPr>
              <a:t>realtà</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stando</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presso</a:t>
            </a:r>
            <a:r>
              <a:rPr lang="en-US" sz="3150" dirty="0">
                <a:latin typeface="Arial" panose="020B0604020202020204" pitchFamily="34" charset="0"/>
                <a:cs typeface="Arial" panose="020B0604020202020204" pitchFamily="34" charset="0"/>
              </a:rPr>
              <a:t> le </a:t>
            </a:r>
            <a:r>
              <a:rPr lang="en-US" sz="3150" dirty="0" err="1">
                <a:latin typeface="Arial" panose="020B0604020202020204" pitchFamily="34" charset="0"/>
                <a:cs typeface="Arial" panose="020B0604020202020204" pitchFamily="34" charset="0"/>
              </a:rPr>
              <a:t>porte</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sputarono</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tutte</a:t>
            </a:r>
            <a:r>
              <a:rPr lang="en-US" sz="3150" dirty="0">
                <a:latin typeface="Arial" panose="020B0604020202020204" pitchFamily="34" charset="0"/>
                <a:cs typeface="Arial" panose="020B0604020202020204" pitchFamily="34" charset="0"/>
              </a:rPr>
              <a:t> in facia ai </a:t>
            </a:r>
            <a:r>
              <a:rPr lang="en-US" sz="3150" dirty="0" err="1">
                <a:latin typeface="Arial" panose="020B0604020202020204" pitchFamily="34" charset="0"/>
                <a:cs typeface="Arial" panose="020B0604020202020204" pitchFamily="34" charset="0"/>
              </a:rPr>
              <a:t>loro</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mariti</a:t>
            </a:r>
            <a:r>
              <a:rPr lang="en-US" sz="3150" dirty="0">
                <a:latin typeface="Arial" panose="020B0604020202020204" pitchFamily="34" charset="0"/>
                <a:cs typeface="Arial" panose="020B0604020202020204" pitchFamily="34" charset="0"/>
              </a:rPr>
              <a:t> e, </a:t>
            </a:r>
            <a:r>
              <a:rPr lang="en-US" sz="3150" dirty="0" err="1">
                <a:latin typeface="Arial" panose="020B0604020202020204" pitchFamily="34" charset="0"/>
                <a:cs typeface="Arial" panose="020B0604020202020204" pitchFamily="34" charset="0"/>
              </a:rPr>
              <a:t>indicando</a:t>
            </a:r>
            <a:r>
              <a:rPr lang="en-US" sz="3150" dirty="0">
                <a:latin typeface="Arial" panose="020B0604020202020204" pitchFamily="34" charset="0"/>
                <a:cs typeface="Arial" panose="020B0604020202020204" pitchFamily="34" charset="0"/>
              </a:rPr>
              <a:t> con la mano </a:t>
            </a:r>
            <a:r>
              <a:rPr lang="en-US" sz="3150" dirty="0" err="1">
                <a:latin typeface="Arial" panose="020B0604020202020204" pitchFamily="34" charset="0"/>
                <a:cs typeface="Arial" panose="020B0604020202020204" pitchFamily="34" charset="0"/>
              </a:rPr>
              <a:t>i</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vincitori</a:t>
            </a:r>
            <a:r>
              <a:rPr lang="en-US" sz="3150" dirty="0">
                <a:latin typeface="Arial" panose="020B0604020202020204" pitchFamily="34" charset="0"/>
                <a:cs typeface="Arial" panose="020B0604020202020204" pitchFamily="34" charset="0"/>
              </a:rPr>
              <a:t>, li </a:t>
            </a:r>
            <a:r>
              <a:rPr lang="en-US" sz="3150" dirty="0" err="1">
                <a:latin typeface="Arial" panose="020B0604020202020204" pitchFamily="34" charset="0"/>
                <a:cs typeface="Arial" panose="020B0604020202020204" pitchFamily="34" charset="0"/>
              </a:rPr>
              <a:t>disprezzarono</a:t>
            </a:r>
            <a:r>
              <a:rPr lang="en-US" sz="3150" dirty="0">
                <a:latin typeface="Arial" panose="020B0604020202020204" pitchFamily="34" charset="0"/>
                <a:cs typeface="Arial" panose="020B0604020202020204" pitchFamily="34" charset="0"/>
              </a:rPr>
              <a:t> per la </a:t>
            </a:r>
            <a:r>
              <a:rPr lang="en-US" sz="3150" dirty="0" err="1">
                <a:latin typeface="Arial" panose="020B0604020202020204" pitchFamily="34" charset="0"/>
                <a:cs typeface="Arial" panose="020B0604020202020204" pitchFamily="34" charset="0"/>
              </a:rPr>
              <a:t>loro</a:t>
            </a:r>
            <a:r>
              <a:rPr lang="en-US" sz="3150" dirty="0">
                <a:latin typeface="Arial" panose="020B0604020202020204" pitchFamily="34" charset="0"/>
                <a:cs typeface="Arial" panose="020B0604020202020204" pitchFamily="34" charset="0"/>
              </a:rPr>
              <a:t> </a:t>
            </a:r>
            <a:r>
              <a:rPr lang="en-US" sz="3150" dirty="0" err="1">
                <a:latin typeface="Arial" panose="020B0604020202020204" pitchFamily="34" charset="0"/>
                <a:cs typeface="Arial" panose="020B0604020202020204" pitchFamily="34" charset="0"/>
              </a:rPr>
              <a:t>vigliaccheria</a:t>
            </a:r>
            <a:r>
              <a:rPr lang="en-US" sz="3150" dirty="0">
                <a:latin typeface="Arial" panose="020B0604020202020204" pitchFamily="34" charset="0"/>
                <a:cs typeface="Arial" panose="020B0604020202020204" pitchFamily="34" charset="0"/>
              </a:rPr>
              <a:t>.” </a:t>
            </a:r>
            <a:endParaRPr lang="en-US" sz="3150" dirty="0" smtClean="0">
              <a:latin typeface="Arial" panose="020B0604020202020204" pitchFamily="34" charset="0"/>
              <a:cs typeface="Arial" panose="020B0604020202020204" pitchFamily="34" charset="0"/>
            </a:endParaRPr>
          </a:p>
          <a:p>
            <a:pPr marL="0" indent="0">
              <a:buNone/>
            </a:pPr>
            <a:endParaRPr lang="en-US" sz="3150" dirty="0" smtClean="0">
              <a:latin typeface="Arial" panose="020B0604020202020204" pitchFamily="34" charset="0"/>
              <a:cs typeface="Arial" panose="020B0604020202020204" pitchFamily="34" charset="0"/>
            </a:endParaRPr>
          </a:p>
          <a:p>
            <a:pPr marL="0" indent="0">
              <a:buNone/>
            </a:pPr>
            <a:r>
              <a:rPr lang="en-US" sz="3150" dirty="0" smtClean="0">
                <a:latin typeface="Arial" panose="020B0604020202020204" pitchFamily="34" charset="0"/>
                <a:cs typeface="Arial" panose="020B0604020202020204" pitchFamily="34" charset="0"/>
              </a:rPr>
              <a:t>(Guerra </a:t>
            </a:r>
            <a:r>
              <a:rPr lang="en-US" sz="3150" dirty="0" err="1" smtClean="0">
                <a:latin typeface="Arial" panose="020B0604020202020204" pitchFamily="34" charset="0"/>
                <a:cs typeface="Arial" panose="020B0604020202020204" pitchFamily="34" charset="0"/>
              </a:rPr>
              <a:t>Gotica</a:t>
            </a:r>
            <a:r>
              <a:rPr lang="en-US" sz="3150" dirty="0" smtClean="0">
                <a:latin typeface="Arial" panose="020B0604020202020204" pitchFamily="34" charset="0"/>
                <a:cs typeface="Arial" panose="020B0604020202020204" pitchFamily="34" charset="0"/>
              </a:rPr>
              <a:t>, </a:t>
            </a:r>
            <a:r>
              <a:rPr lang="en-US" sz="3150" dirty="0">
                <a:latin typeface="Arial" panose="020B0604020202020204" pitchFamily="34" charset="0"/>
                <a:cs typeface="Arial" panose="020B0604020202020204" pitchFamily="34" charset="0"/>
              </a:rPr>
              <a:t>VI, 30, 32-34).</a:t>
            </a:r>
            <a:endParaRPr lang="it-IT" sz="31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0519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837582" y="205200"/>
            <a:ext cx="2848857" cy="858600"/>
          </a:xfrm>
        </p:spPr>
        <p:txBody>
          <a:bodyPr>
            <a:normAutofit/>
          </a:bodyPr>
          <a:lstStyle/>
          <a:p>
            <a:r>
              <a:rPr lang="it-IT" sz="2700" b="1" dirty="0">
                <a:solidFill>
                  <a:schemeClr val="accent1">
                    <a:lumMod val="50000"/>
                  </a:schemeClr>
                </a:solidFill>
              </a:rPr>
              <a:t>La peste nel 538</a:t>
            </a:r>
          </a:p>
        </p:txBody>
      </p:sp>
      <p:sp>
        <p:nvSpPr>
          <p:cNvPr id="3" name="Segnaposto contenuto 2"/>
          <p:cNvSpPr>
            <a:spLocks noGrp="1"/>
          </p:cNvSpPr>
          <p:nvPr>
            <p:ph idx="4294967295"/>
          </p:nvPr>
        </p:nvSpPr>
        <p:spPr>
          <a:xfrm>
            <a:off x="490330" y="954088"/>
            <a:ext cx="8302486" cy="3679825"/>
          </a:xfrm>
        </p:spPr>
        <p:txBody>
          <a:bodyPr>
            <a:normAutofit fontScale="70000" lnSpcReduction="20000"/>
          </a:bodyPr>
          <a:lstStyle/>
          <a:p>
            <a:pPr marL="0" indent="0">
              <a:buNone/>
            </a:pPr>
            <a:r>
              <a:rPr lang="it-IT" sz="2600" dirty="0"/>
              <a:t>Quando sono private del controllo maschile, le donne possono anche agire in segreto ed escogitare piani malvagi per la propria sopravvivenza: durante la peste di Rimini, nel contesto della carestia e del diffondersi del morbo in questa zona nel 538, Procopio racconta la prostrazione generale del popolo e</a:t>
            </a:r>
          </a:p>
          <a:p>
            <a:pPr marL="0" indent="0">
              <a:buNone/>
            </a:pPr>
            <a:endParaRPr lang="it-IT" dirty="0"/>
          </a:p>
          <a:p>
            <a:pPr marL="0" indent="0">
              <a:buNone/>
            </a:pPr>
            <a:r>
              <a:rPr lang="en-US" dirty="0"/>
              <a:t>“[27] </a:t>
            </a:r>
            <a:r>
              <a:rPr lang="en-US" dirty="0" err="1"/>
              <a:t>Taluni</a:t>
            </a:r>
            <a:r>
              <a:rPr lang="en-US" dirty="0"/>
              <a:t>, </a:t>
            </a:r>
            <a:r>
              <a:rPr lang="en-US" dirty="0" err="1"/>
              <a:t>forzati</a:t>
            </a:r>
            <a:r>
              <a:rPr lang="en-US" dirty="0"/>
              <a:t> </a:t>
            </a:r>
            <a:r>
              <a:rPr lang="en-US" dirty="0" err="1"/>
              <a:t>dalla</a:t>
            </a:r>
            <a:r>
              <a:rPr lang="en-US" dirty="0"/>
              <a:t> fame, </a:t>
            </a:r>
            <a:r>
              <a:rPr lang="en-US" dirty="0" err="1"/>
              <a:t>si</a:t>
            </a:r>
            <a:r>
              <a:rPr lang="en-US" dirty="0"/>
              <a:t> </a:t>
            </a:r>
            <a:r>
              <a:rPr lang="en-US" dirty="0" err="1"/>
              <a:t>cibarono</a:t>
            </a:r>
            <a:r>
              <a:rPr lang="en-US" dirty="0"/>
              <a:t> di carne </a:t>
            </a:r>
            <a:r>
              <a:rPr lang="en-US" dirty="0" err="1"/>
              <a:t>umana</a:t>
            </a:r>
            <a:r>
              <a:rPr lang="en-US" dirty="0"/>
              <a:t>. Si dice </a:t>
            </a:r>
            <a:r>
              <a:rPr lang="en-US" dirty="0" err="1"/>
              <a:t>che</a:t>
            </a:r>
            <a:r>
              <a:rPr lang="en-US" dirty="0"/>
              <a:t> due </a:t>
            </a:r>
            <a:r>
              <a:rPr lang="en-US" dirty="0" err="1"/>
              <a:t>donne</a:t>
            </a:r>
            <a:r>
              <a:rPr lang="en-US" dirty="0"/>
              <a:t>, in una </a:t>
            </a:r>
            <a:r>
              <a:rPr lang="en-US" dirty="0" err="1"/>
              <a:t>località</a:t>
            </a:r>
            <a:r>
              <a:rPr lang="en-US" dirty="0"/>
              <a:t> </a:t>
            </a:r>
            <a:r>
              <a:rPr lang="en-US" dirty="0" err="1" smtClean="0"/>
              <a:t>rurale</a:t>
            </a:r>
            <a:r>
              <a:rPr lang="en-US" dirty="0" smtClean="0"/>
              <a:t> </a:t>
            </a:r>
            <a:r>
              <a:rPr lang="en-US" dirty="0" err="1"/>
              <a:t>vicino</a:t>
            </a:r>
            <a:r>
              <a:rPr lang="en-US" dirty="0"/>
              <a:t> a </a:t>
            </a:r>
            <a:r>
              <a:rPr lang="en-US" dirty="0" smtClean="0"/>
              <a:t>Rimini</a:t>
            </a:r>
            <a:r>
              <a:rPr lang="en-US" dirty="0"/>
              <a:t>, </a:t>
            </a:r>
            <a:r>
              <a:rPr lang="en-US" dirty="0" err="1"/>
              <a:t>mangiarono</a:t>
            </a:r>
            <a:r>
              <a:rPr lang="en-US" dirty="0"/>
              <a:t> 17 </a:t>
            </a:r>
            <a:r>
              <a:rPr lang="en-US" dirty="0" err="1"/>
              <a:t>uomini</a:t>
            </a:r>
            <a:r>
              <a:rPr lang="en-US" dirty="0"/>
              <a:t>. </a:t>
            </a:r>
            <a:r>
              <a:rPr lang="en-US" dirty="0" err="1"/>
              <a:t>Erano</a:t>
            </a:r>
            <a:r>
              <a:rPr lang="en-US" dirty="0"/>
              <a:t> le </a:t>
            </a:r>
            <a:r>
              <a:rPr lang="en-US" dirty="0" err="1"/>
              <a:t>uniche</a:t>
            </a:r>
            <a:r>
              <a:rPr lang="en-US" dirty="0"/>
              <a:t> </a:t>
            </a:r>
            <a:r>
              <a:rPr lang="en-US" dirty="0" err="1"/>
              <a:t>sopravvissute</a:t>
            </a:r>
            <a:r>
              <a:rPr lang="en-US" dirty="0"/>
              <a:t> </a:t>
            </a:r>
            <a:r>
              <a:rPr lang="en-US" dirty="0" err="1"/>
              <a:t>fra</a:t>
            </a:r>
            <a:r>
              <a:rPr lang="en-US" dirty="0"/>
              <a:t> </a:t>
            </a:r>
            <a:r>
              <a:rPr lang="en-US" dirty="0" err="1"/>
              <a:t>gli</a:t>
            </a:r>
            <a:r>
              <a:rPr lang="en-US" dirty="0"/>
              <a:t> </a:t>
            </a:r>
            <a:r>
              <a:rPr lang="en-US" dirty="0" err="1"/>
              <a:t>abitanti</a:t>
            </a:r>
            <a:r>
              <a:rPr lang="en-US" dirty="0"/>
              <a:t> del </a:t>
            </a:r>
            <a:r>
              <a:rPr lang="en-US" dirty="0" err="1"/>
              <a:t>paese</a:t>
            </a:r>
            <a:r>
              <a:rPr lang="en-US" dirty="0"/>
              <a:t> [28]  I </a:t>
            </a:r>
            <a:r>
              <a:rPr lang="en-US" dirty="0" err="1"/>
              <a:t>forestieri</a:t>
            </a:r>
            <a:r>
              <a:rPr lang="en-US" dirty="0"/>
              <a:t> </a:t>
            </a:r>
            <a:r>
              <a:rPr lang="en-US" dirty="0" err="1"/>
              <a:t>che</a:t>
            </a:r>
            <a:r>
              <a:rPr lang="en-US" dirty="0"/>
              <a:t> </a:t>
            </a:r>
            <a:r>
              <a:rPr lang="en-US" dirty="0" err="1"/>
              <a:t>transitavano</a:t>
            </a:r>
            <a:r>
              <a:rPr lang="en-US" dirty="0"/>
              <a:t> da </a:t>
            </a:r>
            <a:r>
              <a:rPr lang="en-US" dirty="0" err="1"/>
              <a:t>lì</a:t>
            </a:r>
            <a:r>
              <a:rPr lang="en-US" dirty="0"/>
              <a:t> </a:t>
            </a:r>
            <a:r>
              <a:rPr lang="en-US" dirty="0" err="1"/>
              <a:t>sostavano</a:t>
            </a:r>
            <a:r>
              <a:rPr lang="en-US" dirty="0"/>
              <a:t> </a:t>
            </a:r>
            <a:r>
              <a:rPr lang="en-US" dirty="0" err="1"/>
              <a:t>nella</a:t>
            </a:r>
            <a:r>
              <a:rPr lang="en-US" dirty="0"/>
              <a:t> </a:t>
            </a:r>
            <a:r>
              <a:rPr lang="en-US" dirty="0" err="1" smtClean="0"/>
              <a:t>piccola</a:t>
            </a:r>
            <a:r>
              <a:rPr lang="en-US" dirty="0" smtClean="0"/>
              <a:t> </a:t>
            </a:r>
            <a:r>
              <a:rPr lang="en-US" dirty="0"/>
              <a:t>casa dove </a:t>
            </a:r>
            <a:r>
              <a:rPr lang="en-US" dirty="0" err="1"/>
              <a:t>esse</a:t>
            </a:r>
            <a:r>
              <a:rPr lang="en-US" dirty="0"/>
              <a:t> </a:t>
            </a:r>
            <a:r>
              <a:rPr lang="en-US" dirty="0" err="1"/>
              <a:t>vivevano</a:t>
            </a:r>
            <a:r>
              <a:rPr lang="en-US" dirty="0"/>
              <a:t> e le due </a:t>
            </a:r>
            <a:r>
              <a:rPr lang="en-US" dirty="0" err="1"/>
              <a:t>donne</a:t>
            </a:r>
            <a:r>
              <a:rPr lang="en-US" dirty="0"/>
              <a:t>, </a:t>
            </a:r>
            <a:r>
              <a:rPr lang="en-US" dirty="0" err="1"/>
              <a:t>mentre</a:t>
            </a:r>
            <a:r>
              <a:rPr lang="en-US" dirty="0"/>
              <a:t> </a:t>
            </a:r>
            <a:r>
              <a:rPr lang="en-US" dirty="0" err="1"/>
              <a:t>dormivano</a:t>
            </a:r>
            <a:r>
              <a:rPr lang="en-US" dirty="0"/>
              <a:t>, li </a:t>
            </a:r>
            <a:r>
              <a:rPr lang="en-US" dirty="0" err="1"/>
              <a:t>uccidevano</a:t>
            </a:r>
            <a:r>
              <a:rPr lang="en-US" dirty="0"/>
              <a:t> e li </a:t>
            </a:r>
            <a:r>
              <a:rPr lang="en-US" dirty="0" err="1"/>
              <a:t>mangiavano</a:t>
            </a:r>
            <a:r>
              <a:rPr lang="en-US" dirty="0"/>
              <a:t>.[29] Si </a:t>
            </a:r>
            <a:r>
              <a:rPr lang="en-US" dirty="0" err="1"/>
              <a:t>racconta</a:t>
            </a:r>
            <a:r>
              <a:rPr lang="en-US" dirty="0"/>
              <a:t> </a:t>
            </a:r>
            <a:r>
              <a:rPr lang="en-US" dirty="0" err="1"/>
              <a:t>che</a:t>
            </a:r>
            <a:r>
              <a:rPr lang="en-US" dirty="0"/>
              <a:t> il </a:t>
            </a:r>
            <a:r>
              <a:rPr lang="en-US" dirty="0" err="1"/>
              <a:t>diciottesimo</a:t>
            </a:r>
            <a:r>
              <a:rPr lang="en-US" dirty="0"/>
              <a:t> </a:t>
            </a:r>
            <a:r>
              <a:rPr lang="en-US" dirty="0" err="1"/>
              <a:t>ospite</a:t>
            </a:r>
            <a:r>
              <a:rPr lang="en-US" dirty="0"/>
              <a:t>, </a:t>
            </a:r>
            <a:r>
              <a:rPr lang="en-US" dirty="0" err="1"/>
              <a:t>svegliatosi</a:t>
            </a:r>
            <a:r>
              <a:rPr lang="en-US" dirty="0"/>
              <a:t> dal </a:t>
            </a:r>
            <a:r>
              <a:rPr lang="en-US" dirty="0" err="1"/>
              <a:t>sonno</a:t>
            </a:r>
            <a:r>
              <a:rPr lang="en-US" dirty="0"/>
              <a:t> proprio </a:t>
            </a:r>
            <a:r>
              <a:rPr lang="en-US" dirty="0" err="1"/>
              <a:t>nel</a:t>
            </a:r>
            <a:r>
              <a:rPr lang="en-US" dirty="0"/>
              <a:t> </a:t>
            </a:r>
            <a:r>
              <a:rPr lang="en-US" dirty="0" err="1"/>
              <a:t>momento</a:t>
            </a:r>
            <a:r>
              <a:rPr lang="en-US" dirty="0"/>
              <a:t> in cui le </a:t>
            </a:r>
            <a:r>
              <a:rPr lang="en-US" dirty="0" err="1"/>
              <a:t>donne</a:t>
            </a:r>
            <a:r>
              <a:rPr lang="en-US" dirty="0"/>
              <a:t> </a:t>
            </a:r>
            <a:r>
              <a:rPr lang="en-US" dirty="0" err="1"/>
              <a:t>stavano</a:t>
            </a:r>
            <a:r>
              <a:rPr lang="en-US" dirty="0"/>
              <a:t> per </a:t>
            </a:r>
            <a:r>
              <a:rPr lang="en-US" dirty="0" err="1"/>
              <a:t>mettergli</a:t>
            </a:r>
            <a:r>
              <a:rPr lang="en-US" dirty="0"/>
              <a:t> le </a:t>
            </a:r>
            <a:r>
              <a:rPr lang="en-US" dirty="0" err="1"/>
              <a:t>mani</a:t>
            </a:r>
            <a:r>
              <a:rPr lang="en-US" dirty="0"/>
              <a:t> </a:t>
            </a:r>
            <a:r>
              <a:rPr lang="en-US" dirty="0" err="1"/>
              <a:t>addosso</a:t>
            </a:r>
            <a:r>
              <a:rPr lang="en-US" dirty="0"/>
              <a:t>, </a:t>
            </a:r>
            <a:r>
              <a:rPr lang="en-US" dirty="0" err="1"/>
              <a:t>balzò</a:t>
            </a:r>
            <a:r>
              <a:rPr lang="en-US" dirty="0"/>
              <a:t> in </a:t>
            </a:r>
            <a:r>
              <a:rPr lang="en-US" dirty="0" err="1"/>
              <a:t>piedi</a:t>
            </a:r>
            <a:r>
              <a:rPr lang="en-US" dirty="0"/>
              <a:t> e, </a:t>
            </a:r>
            <a:r>
              <a:rPr lang="en-US" dirty="0" err="1"/>
              <a:t>appresa</a:t>
            </a:r>
            <a:r>
              <a:rPr lang="en-US" dirty="0"/>
              <a:t> la </a:t>
            </a:r>
            <a:r>
              <a:rPr lang="en-US" dirty="0" err="1"/>
              <a:t>loro</a:t>
            </a:r>
            <a:r>
              <a:rPr lang="en-US" dirty="0"/>
              <a:t> </a:t>
            </a:r>
            <a:r>
              <a:rPr lang="en-US" dirty="0" err="1"/>
              <a:t>storia</a:t>
            </a:r>
            <a:r>
              <a:rPr lang="en-US" dirty="0"/>
              <a:t>, le </a:t>
            </a:r>
            <a:r>
              <a:rPr lang="en-US" dirty="0" err="1"/>
              <a:t>uccise</a:t>
            </a:r>
            <a:r>
              <a:rPr lang="en-US" dirty="0"/>
              <a:t> </a:t>
            </a:r>
            <a:r>
              <a:rPr lang="en-US" dirty="0" err="1"/>
              <a:t>ambedue</a:t>
            </a:r>
            <a:r>
              <a:rPr lang="en-US" dirty="0"/>
              <a:t>.”</a:t>
            </a:r>
          </a:p>
          <a:p>
            <a:pPr marL="0" indent="0">
              <a:buNone/>
            </a:pPr>
            <a:r>
              <a:rPr lang="en-US" dirty="0"/>
              <a:t>(Guerra </a:t>
            </a:r>
            <a:r>
              <a:rPr lang="en-US" dirty="0" err="1"/>
              <a:t>Gotica</a:t>
            </a:r>
            <a:r>
              <a:rPr lang="en-US" dirty="0"/>
              <a:t>, 2, 20 27-30)</a:t>
            </a:r>
            <a:endParaRPr lang="it-IT" dirty="0"/>
          </a:p>
        </p:txBody>
      </p:sp>
    </p:spTree>
    <p:extLst>
      <p:ext uri="{BB962C8B-B14F-4D97-AF65-F5344CB8AC3E}">
        <p14:creationId xmlns:p14="http://schemas.microsoft.com/office/powerpoint/2010/main" val="393345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31164" y="205200"/>
            <a:ext cx="6155275" cy="858600"/>
          </a:xfrm>
        </p:spPr>
        <p:txBody>
          <a:bodyPr>
            <a:normAutofit/>
          </a:bodyPr>
          <a:lstStyle/>
          <a:p>
            <a:r>
              <a:rPr lang="it-IT" b="1" dirty="0">
                <a:solidFill>
                  <a:srgbClr val="0070C0"/>
                </a:solidFill>
              </a:rPr>
              <a:t>Cannibalismo e genere</a:t>
            </a:r>
          </a:p>
        </p:txBody>
      </p:sp>
      <p:sp>
        <p:nvSpPr>
          <p:cNvPr id="3" name="Segnaposto contenuto 2"/>
          <p:cNvSpPr>
            <a:spLocks noGrp="1"/>
          </p:cNvSpPr>
          <p:nvPr>
            <p:ph idx="4294967295"/>
          </p:nvPr>
        </p:nvSpPr>
        <p:spPr>
          <a:xfrm>
            <a:off x="357809" y="1166191"/>
            <a:ext cx="8381999" cy="3467722"/>
          </a:xfrm>
        </p:spPr>
        <p:txBody>
          <a:bodyPr>
            <a:normAutofit fontScale="40000" lnSpcReduction="20000"/>
          </a:bodyPr>
          <a:lstStyle/>
          <a:p>
            <a:pPr>
              <a:buFont typeface="Wingdings" panose="05000000000000000000" pitchFamily="2" charset="2"/>
              <a:buChar char="§"/>
            </a:pPr>
            <a:r>
              <a:rPr lang="it-IT" sz="4000" dirty="0"/>
              <a:t>Nelle narrazioni delle carestie, alcuni autori menzionano talvolta episodi di cannibalismo come estrema </a:t>
            </a:r>
            <a:r>
              <a:rPr lang="it-IT" sz="4000" i="1" dirty="0"/>
              <a:t>ratio </a:t>
            </a:r>
            <a:r>
              <a:rPr lang="it-IT" sz="4000" dirty="0"/>
              <a:t>a cui la popolazione, stremata dalla fame, ricorre, come sintomo disperato della ‘follia’ a cui il bisogno di cibo può condurre. </a:t>
            </a:r>
          </a:p>
          <a:p>
            <a:pPr>
              <a:buFont typeface="Wingdings" panose="05000000000000000000" pitchFamily="2" charset="2"/>
              <a:buChar char="§"/>
            </a:pPr>
            <a:r>
              <a:rPr lang="it-IT" sz="4000" dirty="0"/>
              <a:t>Sono immagini in cui il mondo alla rovescia, costruito dalla fame disperata, costringe la popolazione a elaborate strategie di sopravvivenza destinate a suscitare disgusto e orrore nel lettore. </a:t>
            </a:r>
          </a:p>
          <a:p>
            <a:pPr>
              <a:buFont typeface="Wingdings" panose="05000000000000000000" pitchFamily="2" charset="2"/>
              <a:buChar char="§"/>
            </a:pPr>
            <a:r>
              <a:rPr lang="it-IT" sz="4000" dirty="0"/>
              <a:t>Se </a:t>
            </a:r>
            <a:r>
              <a:rPr lang="it-IT" sz="4000" dirty="0" smtClean="0"/>
              <a:t>il cannibalismo è </a:t>
            </a:r>
            <a:r>
              <a:rPr lang="it-IT" sz="4000" dirty="0"/>
              <a:t>considerato abominevole, non si può però riscontrare una condanna morale nei confronti di coloro che sono spinti a compiere queste azioni dalla fame insopportabile. La menzione del cannibalismo durante una carestia è fortemente impregnata di esempi biblici che rendono la carestia stessa una punizione divina. </a:t>
            </a:r>
            <a:endParaRPr lang="it-IT" sz="4000" dirty="0" smtClean="0"/>
          </a:p>
          <a:p>
            <a:pPr>
              <a:buFont typeface="Wingdings" panose="05000000000000000000" pitchFamily="2" charset="2"/>
              <a:buChar char="§"/>
            </a:pPr>
            <a:r>
              <a:rPr lang="it-IT" sz="4000" dirty="0" smtClean="0"/>
              <a:t>I </a:t>
            </a:r>
            <a:r>
              <a:rPr lang="it-IT" sz="4000" dirty="0"/>
              <a:t>cannibali diventano lo strumento attraverso il quale la maledizione di Dio si palesa: l’infrazione del tabù si presenta come l’inevitabile conseguenza dei loro peccati.</a:t>
            </a:r>
          </a:p>
          <a:p>
            <a:pPr>
              <a:buFont typeface="Wingdings" panose="05000000000000000000" pitchFamily="2" charset="2"/>
              <a:buChar char="§"/>
            </a:pPr>
            <a:r>
              <a:rPr lang="it-IT" sz="4000" dirty="0"/>
              <a:t>In questi contesti di </a:t>
            </a:r>
            <a:r>
              <a:rPr lang="it-IT" sz="4000" dirty="0" smtClean="0"/>
              <a:t>disperazione, </a:t>
            </a:r>
            <a:r>
              <a:rPr lang="it-IT" sz="4000" dirty="0"/>
              <a:t>la fame appare come l’elemento in grado di infrangere i legami sociali, di isolare gruppi e persone, esacerbando le tensioni preesistenti e alterando la percezione della realtà non solo di coloro che ne soffrono, ma pure di quelli che entrano in contatto con loro.</a:t>
            </a:r>
          </a:p>
          <a:p>
            <a:pPr>
              <a:buFont typeface="Wingdings" panose="05000000000000000000" pitchFamily="2" charset="2"/>
              <a:buChar char="§"/>
            </a:pPr>
            <a:endParaRPr lang="it-IT" dirty="0"/>
          </a:p>
          <a:p>
            <a:endParaRPr lang="it-IT" dirty="0"/>
          </a:p>
        </p:txBody>
      </p:sp>
    </p:spTree>
    <p:extLst>
      <p:ext uri="{BB962C8B-B14F-4D97-AF65-F5344CB8AC3E}">
        <p14:creationId xmlns:p14="http://schemas.microsoft.com/office/powerpoint/2010/main" val="3585270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616226" y="1147211"/>
            <a:ext cx="7765774" cy="3603693"/>
          </a:xfrm>
        </p:spPr>
        <p:txBody>
          <a:bodyPr>
            <a:normAutofit fontScale="85000" lnSpcReduction="20000"/>
          </a:bodyPr>
          <a:lstStyle/>
          <a:p>
            <a:pPr marL="0" indent="0">
              <a:buNone/>
            </a:pPr>
            <a:r>
              <a:rPr lang="it-IT" dirty="0"/>
              <a:t>Invece, nel caso raccontato da Procopio e nel suo implicito </a:t>
            </a:r>
            <a:r>
              <a:rPr lang="it-IT" dirty="0" smtClean="0"/>
              <a:t>giudizio </a:t>
            </a:r>
            <a:r>
              <a:rPr lang="it-IT" dirty="0"/>
              <a:t>totalmente negativo, le due donne sono le protagoniste di una vera e propria ‘associazione a delinquere’ che sfrutta l’inconsapevolezza di stranieri e di viandanti per procurarsi autonomamente le risorse per sopravvivere.</a:t>
            </a:r>
          </a:p>
          <a:p>
            <a:pPr marL="0" indent="0">
              <a:buNone/>
            </a:pPr>
            <a:r>
              <a:rPr lang="it-IT" dirty="0"/>
              <a:t>Il cannibalismo in questo caso non solo altera le pratiche sociali dell’ospitalità, ma corrode dall’interno il loro funzionamento, ponendo le due donne in uno spazio mostruoso, al di fuori dell’umanità e al di fuori dal loro genere. La loro uccisione, da parte del diciottesimo viandante, è dunque un atto giusto e legittimo, che vale a ripristinare l’ordine.</a:t>
            </a:r>
          </a:p>
          <a:p>
            <a:endParaRPr lang="it-IT" dirty="0"/>
          </a:p>
        </p:txBody>
      </p:sp>
    </p:spTree>
    <p:extLst>
      <p:ext uri="{BB962C8B-B14F-4D97-AF65-F5344CB8AC3E}">
        <p14:creationId xmlns:p14="http://schemas.microsoft.com/office/powerpoint/2010/main" val="4245506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02765" y="274638"/>
            <a:ext cx="4612584" cy="640556"/>
          </a:xfrm>
        </p:spPr>
        <p:txBody>
          <a:bodyPr/>
          <a:lstStyle/>
          <a:p>
            <a:r>
              <a:rPr lang="it-IT" sz="4000" b="1" dirty="0">
                <a:solidFill>
                  <a:schemeClr val="accent1">
                    <a:lumMod val="75000"/>
                  </a:schemeClr>
                </a:solidFill>
              </a:rPr>
              <a:t>I re degli Ostrogoti</a:t>
            </a:r>
          </a:p>
        </p:txBody>
      </p:sp>
      <p:sp>
        <p:nvSpPr>
          <p:cNvPr id="3" name="Segnaposto contenuto 2"/>
          <p:cNvSpPr>
            <a:spLocks noGrp="1"/>
          </p:cNvSpPr>
          <p:nvPr>
            <p:ph idx="1"/>
          </p:nvPr>
        </p:nvSpPr>
        <p:spPr>
          <a:xfrm>
            <a:off x="628650" y="1013791"/>
            <a:ext cx="7886700" cy="3619726"/>
          </a:xfrm>
        </p:spPr>
        <p:txBody>
          <a:bodyPr>
            <a:normAutofit fontScale="47500" lnSpcReduction="20000"/>
          </a:bodyPr>
          <a:lstStyle/>
          <a:p>
            <a:pPr>
              <a:buFont typeface="Wingdings" panose="05000000000000000000" pitchFamily="2" charset="2"/>
              <a:buChar char="§"/>
            </a:pPr>
            <a:r>
              <a:rPr lang="it-IT" dirty="0">
                <a:solidFill>
                  <a:srgbClr val="00B050"/>
                </a:solidFill>
              </a:rPr>
              <a:t>?</a:t>
            </a:r>
            <a:r>
              <a:rPr lang="it-IT" i="1" dirty="0">
                <a:solidFill>
                  <a:srgbClr val="00B050"/>
                </a:solidFill>
              </a:rPr>
              <a:t>–</a:t>
            </a:r>
            <a:r>
              <a:rPr lang="it-IT" dirty="0">
                <a:solidFill>
                  <a:srgbClr val="00B050"/>
                </a:solidFill>
              </a:rPr>
              <a:t>468 </a:t>
            </a:r>
            <a:r>
              <a:rPr lang="it-IT" dirty="0" err="1">
                <a:solidFill>
                  <a:srgbClr val="00B050"/>
                </a:solidFill>
              </a:rPr>
              <a:t>Valamiro</a:t>
            </a:r>
            <a:r>
              <a:rPr lang="it-IT" dirty="0">
                <a:solidFill>
                  <a:srgbClr val="00B050"/>
                </a:solidFill>
              </a:rPr>
              <a:t>, in Pannonia</a:t>
            </a:r>
          </a:p>
          <a:p>
            <a:pPr>
              <a:buFont typeface="Wingdings" panose="05000000000000000000" pitchFamily="2" charset="2"/>
              <a:buChar char="§"/>
            </a:pPr>
            <a:r>
              <a:rPr lang="en-US" dirty="0">
                <a:solidFill>
                  <a:srgbClr val="00B050"/>
                </a:solidFill>
              </a:rPr>
              <a:t>468</a:t>
            </a:r>
            <a:r>
              <a:rPr lang="en-US" i="1" dirty="0">
                <a:solidFill>
                  <a:srgbClr val="00B050"/>
                </a:solidFill>
              </a:rPr>
              <a:t>–</a:t>
            </a:r>
            <a:r>
              <a:rPr lang="en-US" dirty="0">
                <a:solidFill>
                  <a:srgbClr val="00B050"/>
                </a:solidFill>
              </a:rPr>
              <a:t>474 </a:t>
            </a:r>
            <a:r>
              <a:rPr lang="en-US" dirty="0" err="1">
                <a:solidFill>
                  <a:srgbClr val="00B050"/>
                </a:solidFill>
              </a:rPr>
              <a:t>Teudimiro</a:t>
            </a:r>
            <a:r>
              <a:rPr lang="en-US" dirty="0">
                <a:solidFill>
                  <a:srgbClr val="00B050"/>
                </a:solidFill>
              </a:rPr>
              <a:t>, </a:t>
            </a:r>
            <a:r>
              <a:rPr lang="en-US" dirty="0" err="1">
                <a:solidFill>
                  <a:srgbClr val="00B050"/>
                </a:solidFill>
              </a:rPr>
              <a:t>fratello</a:t>
            </a:r>
            <a:r>
              <a:rPr lang="en-US" dirty="0">
                <a:solidFill>
                  <a:srgbClr val="00B050"/>
                </a:solidFill>
              </a:rPr>
              <a:t> di </a:t>
            </a:r>
            <a:r>
              <a:rPr lang="en-US" dirty="0" err="1">
                <a:solidFill>
                  <a:srgbClr val="00B050"/>
                </a:solidFill>
              </a:rPr>
              <a:t>Valamiro</a:t>
            </a:r>
            <a:r>
              <a:rPr lang="en-US" dirty="0">
                <a:solidFill>
                  <a:srgbClr val="00B050"/>
                </a:solidFill>
              </a:rPr>
              <a:t>; in Macedonia 473</a:t>
            </a:r>
          </a:p>
          <a:p>
            <a:pPr>
              <a:buFont typeface="Wingdings" panose="05000000000000000000" pitchFamily="2" charset="2"/>
              <a:buChar char="§"/>
            </a:pPr>
            <a:r>
              <a:rPr lang="en-US" dirty="0">
                <a:solidFill>
                  <a:srgbClr val="00B050"/>
                </a:solidFill>
              </a:rPr>
              <a:t>474</a:t>
            </a:r>
            <a:r>
              <a:rPr lang="en-US" i="1" dirty="0">
                <a:solidFill>
                  <a:srgbClr val="00B050"/>
                </a:solidFill>
              </a:rPr>
              <a:t>–</a:t>
            </a:r>
            <a:r>
              <a:rPr lang="en-US" dirty="0">
                <a:solidFill>
                  <a:srgbClr val="00B050"/>
                </a:solidFill>
              </a:rPr>
              <a:t>526 </a:t>
            </a:r>
            <a:r>
              <a:rPr lang="en-US" dirty="0" err="1">
                <a:solidFill>
                  <a:srgbClr val="00B050"/>
                </a:solidFill>
              </a:rPr>
              <a:t>Teoderico</a:t>
            </a:r>
            <a:r>
              <a:rPr lang="en-US" dirty="0">
                <a:solidFill>
                  <a:srgbClr val="00B050"/>
                </a:solidFill>
              </a:rPr>
              <a:t>, </a:t>
            </a:r>
            <a:r>
              <a:rPr lang="en-US" dirty="0" err="1">
                <a:solidFill>
                  <a:srgbClr val="00B050"/>
                </a:solidFill>
              </a:rPr>
              <a:t>figlio</a:t>
            </a:r>
            <a:r>
              <a:rPr lang="en-US" dirty="0">
                <a:solidFill>
                  <a:srgbClr val="00B050"/>
                </a:solidFill>
              </a:rPr>
              <a:t> di </a:t>
            </a:r>
            <a:r>
              <a:rPr lang="en-US" dirty="0" err="1">
                <a:solidFill>
                  <a:srgbClr val="00B050"/>
                </a:solidFill>
              </a:rPr>
              <a:t>Teudimiro</a:t>
            </a:r>
            <a:r>
              <a:rPr lang="en-US" dirty="0">
                <a:solidFill>
                  <a:srgbClr val="00B050"/>
                </a:solidFill>
              </a:rPr>
              <a:t>; </a:t>
            </a:r>
            <a:r>
              <a:rPr lang="en-US" dirty="0" err="1">
                <a:solidFill>
                  <a:srgbClr val="00B050"/>
                </a:solidFill>
              </a:rPr>
              <a:t>associato</a:t>
            </a:r>
            <a:r>
              <a:rPr lang="en-US" dirty="0">
                <a:solidFill>
                  <a:srgbClr val="00B050"/>
                </a:solidFill>
              </a:rPr>
              <a:t> 471; in Italia 489</a:t>
            </a:r>
          </a:p>
          <a:p>
            <a:pPr>
              <a:buFont typeface="Wingdings" panose="05000000000000000000" pitchFamily="2" charset="2"/>
              <a:buChar char="§"/>
            </a:pPr>
            <a:r>
              <a:rPr lang="en-US" dirty="0">
                <a:solidFill>
                  <a:srgbClr val="00B050"/>
                </a:solidFill>
              </a:rPr>
              <a:t>526</a:t>
            </a:r>
            <a:r>
              <a:rPr lang="en-US" i="1" dirty="0">
                <a:solidFill>
                  <a:srgbClr val="00B050"/>
                </a:solidFill>
              </a:rPr>
              <a:t>–</a:t>
            </a:r>
            <a:r>
              <a:rPr lang="en-US" dirty="0">
                <a:solidFill>
                  <a:srgbClr val="00B050"/>
                </a:solidFill>
              </a:rPr>
              <a:t>534 </a:t>
            </a:r>
            <a:r>
              <a:rPr lang="en-US" dirty="0" err="1">
                <a:solidFill>
                  <a:srgbClr val="00B050"/>
                </a:solidFill>
              </a:rPr>
              <a:t>Atalarico</a:t>
            </a:r>
            <a:r>
              <a:rPr lang="en-US" dirty="0">
                <a:solidFill>
                  <a:srgbClr val="00B050"/>
                </a:solidFill>
              </a:rPr>
              <a:t>, </a:t>
            </a:r>
            <a:r>
              <a:rPr lang="en-US" dirty="0" err="1">
                <a:solidFill>
                  <a:srgbClr val="00B050"/>
                </a:solidFill>
              </a:rPr>
              <a:t>figlio</a:t>
            </a:r>
            <a:r>
              <a:rPr lang="en-US" dirty="0">
                <a:solidFill>
                  <a:srgbClr val="00B050"/>
                </a:solidFill>
              </a:rPr>
              <a:t> di </a:t>
            </a:r>
            <a:r>
              <a:rPr lang="en-US" dirty="0" err="1">
                <a:solidFill>
                  <a:srgbClr val="00B050"/>
                </a:solidFill>
              </a:rPr>
              <a:t>Eutarico</a:t>
            </a:r>
            <a:r>
              <a:rPr lang="en-US" dirty="0">
                <a:solidFill>
                  <a:srgbClr val="00B050"/>
                </a:solidFill>
              </a:rPr>
              <a:t> da </a:t>
            </a:r>
            <a:r>
              <a:rPr lang="en-US" dirty="0" err="1">
                <a:solidFill>
                  <a:srgbClr val="00B050"/>
                </a:solidFill>
              </a:rPr>
              <a:t>Amalasunta</a:t>
            </a:r>
            <a:r>
              <a:rPr lang="en-US" dirty="0">
                <a:solidFill>
                  <a:srgbClr val="00B050"/>
                </a:solidFill>
              </a:rPr>
              <a:t>, </a:t>
            </a:r>
            <a:r>
              <a:rPr lang="en-US" dirty="0" err="1">
                <a:solidFill>
                  <a:srgbClr val="00B050"/>
                </a:solidFill>
              </a:rPr>
              <a:t>figlia</a:t>
            </a:r>
            <a:r>
              <a:rPr lang="en-US" dirty="0">
                <a:solidFill>
                  <a:srgbClr val="00B050"/>
                </a:solidFill>
              </a:rPr>
              <a:t> di </a:t>
            </a:r>
            <a:r>
              <a:rPr lang="en-US" dirty="0" err="1">
                <a:solidFill>
                  <a:srgbClr val="00B050"/>
                </a:solidFill>
              </a:rPr>
              <a:t>Teoderico</a:t>
            </a:r>
            <a:endParaRPr lang="en-US" dirty="0">
              <a:solidFill>
                <a:srgbClr val="00B050"/>
              </a:solidFill>
            </a:endParaRPr>
          </a:p>
          <a:p>
            <a:pPr>
              <a:buFont typeface="Wingdings" panose="05000000000000000000" pitchFamily="2" charset="2"/>
              <a:buChar char="§"/>
            </a:pPr>
            <a:r>
              <a:rPr lang="en-US" dirty="0">
                <a:solidFill>
                  <a:srgbClr val="00B050"/>
                </a:solidFill>
              </a:rPr>
              <a:t>526</a:t>
            </a:r>
            <a:r>
              <a:rPr lang="en-US" i="1" dirty="0">
                <a:solidFill>
                  <a:srgbClr val="00B050"/>
                </a:solidFill>
              </a:rPr>
              <a:t>–</a:t>
            </a:r>
            <a:r>
              <a:rPr lang="en-US" dirty="0">
                <a:solidFill>
                  <a:srgbClr val="00B050"/>
                </a:solidFill>
              </a:rPr>
              <a:t>534 </a:t>
            </a:r>
            <a:r>
              <a:rPr lang="en-US" dirty="0" err="1">
                <a:solidFill>
                  <a:srgbClr val="00B050"/>
                </a:solidFill>
              </a:rPr>
              <a:t>Amalasunta</a:t>
            </a:r>
            <a:r>
              <a:rPr lang="en-US" dirty="0">
                <a:solidFill>
                  <a:srgbClr val="00B050"/>
                </a:solidFill>
              </a:rPr>
              <a:t>, </a:t>
            </a:r>
            <a:r>
              <a:rPr lang="en-US" dirty="0" err="1">
                <a:solidFill>
                  <a:srgbClr val="00B050"/>
                </a:solidFill>
              </a:rPr>
              <a:t>figlia</a:t>
            </a:r>
            <a:r>
              <a:rPr lang="en-US" dirty="0">
                <a:solidFill>
                  <a:srgbClr val="00B050"/>
                </a:solidFill>
              </a:rPr>
              <a:t> di </a:t>
            </a:r>
            <a:r>
              <a:rPr lang="en-US" dirty="0" err="1">
                <a:solidFill>
                  <a:srgbClr val="00B050"/>
                </a:solidFill>
              </a:rPr>
              <a:t>Teoderico</a:t>
            </a:r>
            <a:r>
              <a:rPr lang="en-US" dirty="0">
                <a:solidFill>
                  <a:srgbClr val="00B050"/>
                </a:solidFill>
              </a:rPr>
              <a:t>; </a:t>
            </a:r>
            <a:r>
              <a:rPr lang="en-US" dirty="0" err="1">
                <a:solidFill>
                  <a:srgbClr val="00B050"/>
                </a:solidFill>
              </a:rPr>
              <a:t>reggente</a:t>
            </a:r>
            <a:r>
              <a:rPr lang="en-US" dirty="0">
                <a:solidFill>
                  <a:srgbClr val="00B050"/>
                </a:solidFill>
              </a:rPr>
              <a:t> per </a:t>
            </a:r>
            <a:r>
              <a:rPr lang="en-US" dirty="0" err="1">
                <a:solidFill>
                  <a:srgbClr val="00B050"/>
                </a:solidFill>
              </a:rPr>
              <a:t>Atalarico</a:t>
            </a:r>
            <a:r>
              <a:rPr lang="en-US" dirty="0">
                <a:solidFill>
                  <a:srgbClr val="00B050"/>
                </a:solidFill>
              </a:rPr>
              <a:t> </a:t>
            </a:r>
          </a:p>
          <a:p>
            <a:pPr>
              <a:buFont typeface="Wingdings" panose="05000000000000000000" pitchFamily="2" charset="2"/>
              <a:buChar char="§"/>
            </a:pPr>
            <a:r>
              <a:rPr lang="it-IT" dirty="0">
                <a:solidFill>
                  <a:srgbClr val="00B050"/>
                </a:solidFill>
              </a:rPr>
              <a:t>534-535  </a:t>
            </a:r>
            <a:r>
              <a:rPr lang="it-IT" dirty="0" err="1">
                <a:solidFill>
                  <a:srgbClr val="00B050"/>
                </a:solidFill>
              </a:rPr>
              <a:t>Amalasunta</a:t>
            </a:r>
            <a:r>
              <a:rPr lang="it-IT" dirty="0">
                <a:solidFill>
                  <a:srgbClr val="00B050"/>
                </a:solidFill>
              </a:rPr>
              <a:t> regina, </a:t>
            </a:r>
            <a:r>
              <a:rPr lang="it-IT" i="1" dirty="0" err="1">
                <a:solidFill>
                  <a:srgbClr val="00B050"/>
                </a:solidFill>
              </a:rPr>
              <a:t>consortium</a:t>
            </a:r>
            <a:r>
              <a:rPr lang="it-IT" dirty="0">
                <a:solidFill>
                  <a:srgbClr val="00B050"/>
                </a:solidFill>
              </a:rPr>
              <a:t> con Teodato</a:t>
            </a:r>
          </a:p>
          <a:p>
            <a:pPr>
              <a:buFont typeface="Wingdings" panose="05000000000000000000" pitchFamily="2" charset="2"/>
              <a:buChar char="§"/>
            </a:pPr>
            <a:r>
              <a:rPr lang="en-US" dirty="0">
                <a:solidFill>
                  <a:srgbClr val="00B050"/>
                </a:solidFill>
              </a:rPr>
              <a:t>534</a:t>
            </a:r>
            <a:r>
              <a:rPr lang="en-US" i="1" dirty="0">
                <a:solidFill>
                  <a:srgbClr val="00B050"/>
                </a:solidFill>
              </a:rPr>
              <a:t>–</a:t>
            </a:r>
            <a:r>
              <a:rPr lang="en-US" dirty="0">
                <a:solidFill>
                  <a:srgbClr val="00B050"/>
                </a:solidFill>
              </a:rPr>
              <a:t>536 </a:t>
            </a:r>
            <a:r>
              <a:rPr lang="en-US" dirty="0" err="1">
                <a:solidFill>
                  <a:srgbClr val="00B050"/>
                </a:solidFill>
              </a:rPr>
              <a:t>Teodato</a:t>
            </a:r>
            <a:r>
              <a:rPr lang="en-US" dirty="0">
                <a:solidFill>
                  <a:srgbClr val="00B050"/>
                </a:solidFill>
              </a:rPr>
              <a:t>, </a:t>
            </a:r>
            <a:r>
              <a:rPr lang="en-US" dirty="0" err="1">
                <a:solidFill>
                  <a:srgbClr val="00B050"/>
                </a:solidFill>
              </a:rPr>
              <a:t>nipote</a:t>
            </a:r>
            <a:r>
              <a:rPr lang="en-US" dirty="0">
                <a:solidFill>
                  <a:srgbClr val="00B050"/>
                </a:solidFill>
              </a:rPr>
              <a:t> di </a:t>
            </a:r>
            <a:r>
              <a:rPr lang="en-US" dirty="0" err="1">
                <a:solidFill>
                  <a:srgbClr val="00B050"/>
                </a:solidFill>
              </a:rPr>
              <a:t>Teoderico</a:t>
            </a:r>
            <a:endParaRPr lang="en-US" dirty="0">
              <a:solidFill>
                <a:srgbClr val="00B050"/>
              </a:solidFill>
            </a:endParaRPr>
          </a:p>
          <a:p>
            <a:pPr>
              <a:buFont typeface="Wingdings" panose="05000000000000000000" pitchFamily="2" charset="2"/>
              <a:buChar char="§"/>
            </a:pPr>
            <a:r>
              <a:rPr lang="en-US" dirty="0"/>
              <a:t>536</a:t>
            </a:r>
            <a:r>
              <a:rPr lang="en-US" i="1" dirty="0"/>
              <a:t>–</a:t>
            </a:r>
            <a:r>
              <a:rPr lang="en-US" dirty="0"/>
              <a:t>540 </a:t>
            </a:r>
            <a:r>
              <a:rPr lang="en-US" dirty="0" err="1"/>
              <a:t>Vitige</a:t>
            </a:r>
            <a:r>
              <a:rPr lang="en-US" dirty="0"/>
              <a:t>, </a:t>
            </a:r>
            <a:r>
              <a:rPr lang="en-US" dirty="0" err="1"/>
              <a:t>marito</a:t>
            </a:r>
            <a:r>
              <a:rPr lang="en-US" dirty="0"/>
              <a:t> di </a:t>
            </a:r>
            <a:r>
              <a:rPr lang="en-US" dirty="0" err="1"/>
              <a:t>Matasunta</a:t>
            </a:r>
            <a:r>
              <a:rPr lang="en-US" dirty="0"/>
              <a:t>, </a:t>
            </a:r>
            <a:r>
              <a:rPr lang="en-US" dirty="0" err="1"/>
              <a:t>sorella</a:t>
            </a:r>
            <a:r>
              <a:rPr lang="en-US" dirty="0"/>
              <a:t> di </a:t>
            </a:r>
            <a:r>
              <a:rPr lang="en-US" dirty="0" err="1" smtClean="0"/>
              <a:t>Atalarico</a:t>
            </a:r>
            <a:r>
              <a:rPr lang="en-US" dirty="0" smtClean="0"/>
              <a:t>		</a:t>
            </a:r>
            <a:r>
              <a:rPr lang="en-US" sz="3400" dirty="0" err="1" smtClean="0"/>
              <a:t>generali</a:t>
            </a:r>
            <a:r>
              <a:rPr lang="en-US" dirty="0"/>
              <a:t>	</a:t>
            </a:r>
            <a:r>
              <a:rPr lang="en-US" dirty="0" smtClean="0"/>
              <a:t>							</a:t>
            </a:r>
            <a:r>
              <a:rPr lang="en-US" sz="3400" dirty="0"/>
              <a:t>n</a:t>
            </a:r>
            <a:r>
              <a:rPr lang="en-US" sz="3400" dirty="0" smtClean="0"/>
              <a:t>on </a:t>
            </a:r>
            <a:r>
              <a:rPr lang="en-US" sz="3400" dirty="0" err="1" smtClean="0"/>
              <a:t>Amali</a:t>
            </a:r>
            <a:endParaRPr lang="en-US" sz="3400" dirty="0"/>
          </a:p>
          <a:p>
            <a:pPr>
              <a:buFont typeface="Wingdings" panose="05000000000000000000" pitchFamily="2" charset="2"/>
              <a:buChar char="§"/>
            </a:pPr>
            <a:r>
              <a:rPr lang="en-US" dirty="0"/>
              <a:t>540</a:t>
            </a:r>
            <a:r>
              <a:rPr lang="en-US" i="1" dirty="0"/>
              <a:t>–</a:t>
            </a:r>
            <a:r>
              <a:rPr lang="en-US" dirty="0"/>
              <a:t>541 </a:t>
            </a:r>
            <a:r>
              <a:rPr lang="en-US" dirty="0" err="1"/>
              <a:t>Hildebado</a:t>
            </a:r>
            <a:r>
              <a:rPr lang="en-US" dirty="0"/>
              <a:t>, </a:t>
            </a:r>
            <a:r>
              <a:rPr lang="en-US" dirty="0" err="1"/>
              <a:t>nipote</a:t>
            </a:r>
            <a:r>
              <a:rPr lang="en-US" dirty="0"/>
              <a:t> di </a:t>
            </a:r>
            <a:r>
              <a:rPr lang="en-US" dirty="0" err="1"/>
              <a:t>Theudis</a:t>
            </a:r>
            <a:endParaRPr lang="en-US" dirty="0"/>
          </a:p>
          <a:p>
            <a:pPr>
              <a:buFont typeface="Wingdings" panose="05000000000000000000" pitchFamily="2" charset="2"/>
              <a:buChar char="§"/>
            </a:pPr>
            <a:r>
              <a:rPr lang="en-US" dirty="0"/>
              <a:t>541 </a:t>
            </a:r>
            <a:r>
              <a:rPr lang="en-US" dirty="0" err="1"/>
              <a:t>Erario</a:t>
            </a:r>
            <a:r>
              <a:rPr lang="en-US" dirty="0"/>
              <a:t>, </a:t>
            </a:r>
            <a:r>
              <a:rPr lang="en-US" dirty="0" err="1"/>
              <a:t>figlio</a:t>
            </a:r>
            <a:r>
              <a:rPr lang="en-US" dirty="0"/>
              <a:t> di </a:t>
            </a:r>
            <a:r>
              <a:rPr lang="en-US" dirty="0" err="1"/>
              <a:t>Friderico</a:t>
            </a:r>
            <a:r>
              <a:rPr lang="en-US" dirty="0"/>
              <a:t>, re </a:t>
            </a:r>
            <a:r>
              <a:rPr lang="en-US" dirty="0" err="1"/>
              <a:t>dei</a:t>
            </a:r>
            <a:r>
              <a:rPr lang="en-US" dirty="0"/>
              <a:t> </a:t>
            </a:r>
            <a:r>
              <a:rPr lang="en-US" dirty="0" err="1"/>
              <a:t>Rugi</a:t>
            </a:r>
            <a:endParaRPr lang="en-US" dirty="0"/>
          </a:p>
          <a:p>
            <a:pPr>
              <a:buFont typeface="Wingdings" panose="05000000000000000000" pitchFamily="2" charset="2"/>
              <a:buChar char="§"/>
            </a:pPr>
            <a:r>
              <a:rPr lang="en-US" dirty="0"/>
              <a:t>541</a:t>
            </a:r>
            <a:r>
              <a:rPr lang="en-US" i="1" dirty="0"/>
              <a:t>–</a:t>
            </a:r>
            <a:r>
              <a:rPr lang="en-US" dirty="0"/>
              <a:t>552 </a:t>
            </a:r>
            <a:r>
              <a:rPr lang="en-US" dirty="0" err="1"/>
              <a:t>Totila</a:t>
            </a:r>
            <a:r>
              <a:rPr lang="en-US" dirty="0"/>
              <a:t> (</a:t>
            </a:r>
            <a:r>
              <a:rPr lang="en-US" dirty="0" err="1"/>
              <a:t>Baduila</a:t>
            </a:r>
            <a:r>
              <a:rPr lang="en-US" dirty="0"/>
              <a:t>), </a:t>
            </a:r>
            <a:r>
              <a:rPr lang="en-US" dirty="0" err="1"/>
              <a:t>nipote</a:t>
            </a:r>
            <a:r>
              <a:rPr lang="en-US" dirty="0"/>
              <a:t> di </a:t>
            </a:r>
            <a:r>
              <a:rPr lang="en-US" dirty="0" err="1"/>
              <a:t>Hildebado</a:t>
            </a:r>
            <a:endParaRPr lang="en-US" dirty="0"/>
          </a:p>
          <a:p>
            <a:pPr>
              <a:buFont typeface="Wingdings" panose="05000000000000000000" pitchFamily="2" charset="2"/>
              <a:buChar char="§"/>
            </a:pPr>
            <a:r>
              <a:rPr lang="it-IT" dirty="0"/>
              <a:t>552 </a:t>
            </a:r>
            <a:r>
              <a:rPr lang="it-IT" dirty="0" err="1"/>
              <a:t>Theia</a:t>
            </a:r>
            <a:endParaRPr lang="it-IT" dirty="0"/>
          </a:p>
          <a:p>
            <a:pPr>
              <a:buFont typeface="Wingdings" panose="05000000000000000000" pitchFamily="2" charset="2"/>
              <a:buChar char="§"/>
            </a:pPr>
            <a:r>
              <a:rPr lang="en-US" dirty="0"/>
              <a:t>552</a:t>
            </a:r>
            <a:r>
              <a:rPr lang="en-US" i="1" dirty="0"/>
              <a:t>–</a:t>
            </a:r>
            <a:r>
              <a:rPr lang="en-US" dirty="0"/>
              <a:t>554 </a:t>
            </a:r>
            <a:r>
              <a:rPr lang="en-US" dirty="0" err="1"/>
              <a:t>Aligerno</a:t>
            </a:r>
            <a:r>
              <a:rPr lang="en-US" dirty="0"/>
              <a:t>, </a:t>
            </a:r>
            <a:r>
              <a:rPr lang="en-US" dirty="0" err="1"/>
              <a:t>fratello</a:t>
            </a:r>
            <a:r>
              <a:rPr lang="en-US" dirty="0"/>
              <a:t> di Theia, </a:t>
            </a:r>
            <a:r>
              <a:rPr lang="en-US" dirty="0" err="1"/>
              <a:t>reggente</a:t>
            </a:r>
            <a:endParaRPr lang="it-IT" dirty="0"/>
          </a:p>
        </p:txBody>
      </p:sp>
      <p:sp>
        <p:nvSpPr>
          <p:cNvPr id="4" name="CasellaDiTesto 3"/>
          <p:cNvSpPr txBox="1"/>
          <p:nvPr/>
        </p:nvSpPr>
        <p:spPr>
          <a:xfrm>
            <a:off x="7639878" y="1298713"/>
            <a:ext cx="377026" cy="1477328"/>
          </a:xfrm>
          <a:prstGeom prst="rect">
            <a:avLst/>
          </a:prstGeom>
          <a:noFill/>
        </p:spPr>
        <p:txBody>
          <a:bodyPr wrap="none" rtlCol="0">
            <a:spAutoFit/>
          </a:bodyPr>
          <a:lstStyle/>
          <a:p>
            <a:r>
              <a:rPr lang="it-IT" dirty="0" smtClean="0">
                <a:solidFill>
                  <a:srgbClr val="00B050"/>
                </a:solidFill>
              </a:rPr>
              <a:t>A</a:t>
            </a:r>
          </a:p>
          <a:p>
            <a:r>
              <a:rPr lang="it-IT" dirty="0" smtClean="0">
                <a:solidFill>
                  <a:srgbClr val="00B050"/>
                </a:solidFill>
              </a:rPr>
              <a:t>M</a:t>
            </a:r>
          </a:p>
          <a:p>
            <a:r>
              <a:rPr lang="it-IT" dirty="0" smtClean="0">
                <a:solidFill>
                  <a:srgbClr val="00B050"/>
                </a:solidFill>
              </a:rPr>
              <a:t>A</a:t>
            </a:r>
          </a:p>
          <a:p>
            <a:r>
              <a:rPr lang="it-IT" dirty="0" smtClean="0">
                <a:solidFill>
                  <a:srgbClr val="00B050"/>
                </a:solidFill>
              </a:rPr>
              <a:t>L</a:t>
            </a:r>
          </a:p>
          <a:p>
            <a:r>
              <a:rPr lang="it-IT" dirty="0">
                <a:solidFill>
                  <a:srgbClr val="00B050"/>
                </a:solidFill>
              </a:rPr>
              <a:t>I</a:t>
            </a:r>
          </a:p>
        </p:txBody>
      </p:sp>
    </p:spTree>
    <p:extLst>
      <p:ext uri="{BB962C8B-B14F-4D97-AF65-F5344CB8AC3E}">
        <p14:creationId xmlns:p14="http://schemas.microsoft.com/office/powerpoint/2010/main" val="2237949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49217" y="86140"/>
            <a:ext cx="6102626" cy="804992"/>
          </a:xfrm>
        </p:spPr>
        <p:txBody>
          <a:bodyPr/>
          <a:lstStyle/>
          <a:p>
            <a:r>
              <a:rPr lang="it-IT" sz="3200" b="1" dirty="0">
                <a:solidFill>
                  <a:schemeClr val="accent1">
                    <a:lumMod val="75000"/>
                  </a:schemeClr>
                </a:solidFill>
              </a:rPr>
              <a:t>L’amore e la caduta del regno ostrogoto</a:t>
            </a:r>
            <a:endParaRPr lang="it-IT" sz="3200" dirty="0">
              <a:solidFill>
                <a:schemeClr val="accent1">
                  <a:lumMod val="75000"/>
                </a:schemeClr>
              </a:solidFill>
            </a:endParaRPr>
          </a:p>
        </p:txBody>
      </p:sp>
      <p:sp>
        <p:nvSpPr>
          <p:cNvPr id="3" name="Segnaposto contenuto 2"/>
          <p:cNvSpPr>
            <a:spLocks noGrp="1"/>
          </p:cNvSpPr>
          <p:nvPr>
            <p:ph idx="1"/>
          </p:nvPr>
        </p:nvSpPr>
        <p:spPr>
          <a:xfrm>
            <a:off x="304800" y="1272443"/>
            <a:ext cx="8210550" cy="3598007"/>
          </a:xfrm>
        </p:spPr>
        <p:txBody>
          <a:bodyPr>
            <a:normAutofit fontScale="55000" lnSpcReduction="20000"/>
          </a:bodyPr>
          <a:lstStyle/>
          <a:p>
            <a:pPr marL="0" indent="0">
              <a:buNone/>
            </a:pPr>
            <a:r>
              <a:rPr lang="it-IT" sz="3300" dirty="0"/>
              <a:t>La presenza ingombrante delle donne è lo sfondo che spiega alcune delle vicende dei successivi re dei Goti e l'instabilità politica durante il loro </a:t>
            </a:r>
            <a:r>
              <a:rPr lang="it-IT" sz="3300" dirty="0" smtClean="0"/>
              <a:t>dominio a partire dal 536. </a:t>
            </a:r>
            <a:r>
              <a:rPr lang="it-IT" sz="3300" dirty="0"/>
              <a:t>Gli uomini sono sopraffatti dall’amore.</a:t>
            </a:r>
            <a:endParaRPr lang="it-IT" dirty="0"/>
          </a:p>
          <a:p>
            <a:pPr marL="0" indent="0">
              <a:buNone/>
            </a:pPr>
            <a:r>
              <a:rPr lang="it-IT" sz="3800" b="1" dirty="0">
                <a:solidFill>
                  <a:schemeClr val="accent1">
                    <a:lumMod val="75000"/>
                  </a:schemeClr>
                </a:solidFill>
                <a:latin typeface="Arial" panose="020B0604020202020204" pitchFamily="34" charset="0"/>
                <a:cs typeface="Arial" panose="020B0604020202020204" pitchFamily="34" charset="0"/>
              </a:rPr>
              <a:t>Teodato (534-536)</a:t>
            </a:r>
          </a:p>
          <a:p>
            <a:pPr marL="0" indent="0">
              <a:buNone/>
            </a:pPr>
            <a:r>
              <a:rPr lang="en-US" sz="2325"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6</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Teodato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diede</a:t>
            </a:r>
            <a:r>
              <a:rPr lang="en-US" sz="3200" dirty="0">
                <a:latin typeface="Arial" panose="020B0604020202020204" pitchFamily="34" charset="0"/>
                <a:cs typeface="Arial" panose="020B0604020202020204" pitchFamily="34" charset="0"/>
              </a:rPr>
              <a:t> subito </a:t>
            </a:r>
            <a:r>
              <a:rPr lang="en-US" sz="3200" dirty="0" err="1">
                <a:latin typeface="Arial" panose="020B0604020202020204" pitchFamily="34" charset="0"/>
                <a:cs typeface="Arial" panose="020B0604020202020204" pitchFamily="34" charset="0"/>
              </a:rPr>
              <a:t>alla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fuga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tentando</a:t>
            </a:r>
            <a:r>
              <a:rPr lang="en-US" sz="3200" dirty="0">
                <a:latin typeface="Arial" panose="020B0604020202020204" pitchFamily="34" charset="0"/>
                <a:cs typeface="Arial" panose="020B0604020202020204" pitchFamily="34" charset="0"/>
              </a:rPr>
              <a:t> di </a:t>
            </a:r>
            <a:r>
              <a:rPr lang="en-US" sz="3200" dirty="0" err="1">
                <a:latin typeface="Arial" panose="020B0604020202020204" pitchFamily="34" charset="0"/>
                <a:cs typeface="Arial" panose="020B0604020202020204" pitchFamily="34" charset="0"/>
              </a:rPr>
              <a:t>raggiungere</a:t>
            </a:r>
            <a:r>
              <a:rPr lang="en-US" sz="3200" dirty="0">
                <a:latin typeface="Arial" panose="020B0604020202020204" pitchFamily="34" charset="0"/>
                <a:cs typeface="Arial" panose="020B0604020202020204" pitchFamily="34" charset="0"/>
              </a:rPr>
              <a:t> Ravenna. Ma </a:t>
            </a:r>
            <a:r>
              <a:rPr lang="en-US" sz="3200" dirty="0" err="1">
                <a:latin typeface="Arial" panose="020B0604020202020204" pitchFamily="34" charset="0"/>
                <a:cs typeface="Arial" panose="020B0604020202020204" pitchFamily="34" charset="0"/>
              </a:rPr>
              <a:t>Vitige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gli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spedì</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dietro</a:t>
            </a:r>
            <a:r>
              <a:rPr lang="en-US" sz="3200" dirty="0">
                <a:latin typeface="Arial" panose="020B0604020202020204" pitchFamily="34" charset="0"/>
                <a:cs typeface="Arial" panose="020B0604020202020204" pitchFamily="34" charset="0"/>
              </a:rPr>
              <a:t> il </a:t>
            </a:r>
            <a:r>
              <a:rPr lang="en-US" sz="3200" dirty="0" err="1">
                <a:latin typeface="Arial" panose="020B0604020202020204" pitchFamily="34" charset="0"/>
                <a:cs typeface="Arial" panose="020B0604020202020204" pitchFamily="34" charset="0"/>
              </a:rPr>
              <a:t>goto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Optari</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l’ordine</a:t>
            </a:r>
            <a:r>
              <a:rPr lang="en-US" sz="3200" dirty="0">
                <a:latin typeface="Arial" panose="020B0604020202020204" pitchFamily="34" charset="0"/>
                <a:cs typeface="Arial" panose="020B0604020202020204" pitchFamily="34" charset="0"/>
              </a:rPr>
              <a:t> di </a:t>
            </a:r>
            <a:r>
              <a:rPr lang="en-US" sz="3200" dirty="0" err="1">
                <a:latin typeface="Arial" panose="020B0604020202020204" pitchFamily="34" charset="0"/>
                <a:cs typeface="Arial" panose="020B0604020202020204" pitchFamily="34" charset="0"/>
              </a:rPr>
              <a:t>prendere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Teodato</a:t>
            </a:r>
            <a:r>
              <a:rPr lang="en-US" sz="3200" dirty="0">
                <a:latin typeface="Arial" panose="020B0604020202020204" pitchFamily="34" charset="0"/>
                <a:cs typeface="Arial" panose="020B0604020202020204" pitchFamily="34" charset="0"/>
              </a:rPr>
              <a:t>, vivo o </a:t>
            </a:r>
            <a:r>
              <a:rPr lang="en-US" sz="3200" dirty="0" err="1">
                <a:latin typeface="Arial" panose="020B0604020202020204" pitchFamily="34" charset="0"/>
                <a:cs typeface="Arial" panose="020B0604020202020204" pitchFamily="34" charset="0"/>
              </a:rPr>
              <a:t>morto</a:t>
            </a:r>
            <a:r>
              <a:rPr lang="en-US" sz="3200" dirty="0">
                <a:latin typeface="Arial" panose="020B0604020202020204" pitchFamily="34" charset="0"/>
                <a:cs typeface="Arial" panose="020B0604020202020204" pitchFamily="34" charset="0"/>
              </a:rPr>
              <a:t>. </a:t>
            </a:r>
            <a:r>
              <a:rPr lang="en-US" sz="3300" dirty="0">
                <a:latin typeface="Arial" panose="020B0604020202020204" pitchFamily="34" charset="0"/>
                <a:cs typeface="Arial" panose="020B0604020202020204" pitchFamily="34" charset="0"/>
              </a:rPr>
              <a:t>[7] Si </a:t>
            </a:r>
            <a:r>
              <a:rPr lang="en-US" sz="3300" dirty="0" err="1">
                <a:latin typeface="Arial" panose="020B0604020202020204" pitchFamily="34" charset="0"/>
                <a:cs typeface="Arial" panose="020B0604020202020204" pitchFamily="34" charset="0"/>
              </a:rPr>
              <a:t>dava</a:t>
            </a:r>
            <a:r>
              <a:rPr lang="en-US" sz="3300" dirty="0">
                <a:latin typeface="Arial" panose="020B0604020202020204" pitchFamily="34" charset="0"/>
                <a:cs typeface="Arial" panose="020B0604020202020204" pitchFamily="34" charset="0"/>
              </a:rPr>
              <a:t> il </a:t>
            </a:r>
            <a:r>
              <a:rPr lang="en-US" sz="3300" dirty="0" err="1">
                <a:latin typeface="Arial" panose="020B0604020202020204" pitchFamily="34" charset="0"/>
                <a:cs typeface="Arial" panose="020B0604020202020204" pitchFamily="34" charset="0"/>
              </a:rPr>
              <a:t>caso</a:t>
            </a:r>
            <a:r>
              <a:rPr lang="en-US" sz="3300" dirty="0">
                <a:latin typeface="Arial" panose="020B0604020202020204" pitchFamily="34" charset="0"/>
                <a:cs typeface="Arial" panose="020B0604020202020204" pitchFamily="34" charset="0"/>
              </a:rPr>
              <a:t> </a:t>
            </a:r>
            <a:r>
              <a:rPr lang="en-US" sz="3300" dirty="0" err="1">
                <a:latin typeface="Arial" panose="020B0604020202020204" pitchFamily="34" charset="0"/>
                <a:cs typeface="Arial" panose="020B0604020202020204" pitchFamily="34" charset="0"/>
              </a:rPr>
              <a:t>che</a:t>
            </a:r>
            <a:r>
              <a:rPr lang="en-US" sz="3300" dirty="0">
                <a:latin typeface="Arial" panose="020B0604020202020204" pitchFamily="34" charset="0"/>
                <a:cs typeface="Arial" panose="020B0604020202020204" pitchFamily="34" charset="0"/>
              </a:rPr>
              <a:t> </a:t>
            </a:r>
            <a:r>
              <a:rPr lang="en-US" sz="3300" dirty="0" err="1">
                <a:latin typeface="Arial" panose="020B0604020202020204" pitchFamily="34" charset="0"/>
                <a:cs typeface="Arial" panose="020B0604020202020204" pitchFamily="34" charset="0"/>
              </a:rPr>
              <a:t>questo</a:t>
            </a:r>
            <a:r>
              <a:rPr lang="en-US" sz="3300" dirty="0">
                <a:latin typeface="Arial" panose="020B0604020202020204" pitchFamily="34" charset="0"/>
                <a:cs typeface="Arial" panose="020B0604020202020204" pitchFamily="34" charset="0"/>
              </a:rPr>
              <a:t> </a:t>
            </a:r>
            <a:r>
              <a:rPr lang="en-US" sz="3300" dirty="0" err="1">
                <a:latin typeface="Arial" panose="020B0604020202020204" pitchFamily="34" charset="0"/>
                <a:cs typeface="Arial" panose="020B0604020202020204" pitchFamily="34" charset="0"/>
              </a:rPr>
              <a:t>Optari</a:t>
            </a:r>
            <a:r>
              <a:rPr lang="en-US" sz="3300" dirty="0">
                <a:latin typeface="Arial" panose="020B0604020202020204" pitchFamily="34" charset="0"/>
                <a:cs typeface="Arial" panose="020B0604020202020204" pitchFamily="34" charset="0"/>
              </a:rPr>
              <a:t> </a:t>
            </a:r>
            <a:r>
              <a:rPr lang="en-US" sz="3300" dirty="0" err="1">
                <a:latin typeface="Arial" panose="020B0604020202020204" pitchFamily="34" charset="0"/>
                <a:cs typeface="Arial" panose="020B0604020202020204" pitchFamily="34" charset="0"/>
              </a:rPr>
              <a:t>odiasse</a:t>
            </a:r>
            <a:r>
              <a:rPr lang="en-US" sz="3300" dirty="0">
                <a:latin typeface="Arial" panose="020B0604020202020204" pitchFamily="34" charset="0"/>
                <a:cs typeface="Arial" panose="020B0604020202020204" pitchFamily="34" charset="0"/>
              </a:rPr>
              <a:t> vivamente </a:t>
            </a:r>
            <a:r>
              <a:rPr lang="en-US" sz="3300" dirty="0" err="1">
                <a:latin typeface="Arial" panose="020B0604020202020204" pitchFamily="34" charset="0"/>
                <a:cs typeface="Arial" panose="020B0604020202020204" pitchFamily="34" charset="0"/>
              </a:rPr>
              <a:t>Teodato</a:t>
            </a:r>
            <a:r>
              <a:rPr lang="en-US" sz="3300" dirty="0">
                <a:latin typeface="Arial" panose="020B0604020202020204" pitchFamily="34" charset="0"/>
                <a:cs typeface="Arial" panose="020B0604020202020204" pitchFamily="34" charset="0"/>
              </a:rPr>
              <a:t> per il </a:t>
            </a:r>
            <a:r>
              <a:rPr lang="en-US" sz="3300" dirty="0" err="1">
                <a:latin typeface="Arial" panose="020B0604020202020204" pitchFamily="34" charset="0"/>
                <a:cs typeface="Arial" panose="020B0604020202020204" pitchFamily="34" charset="0"/>
              </a:rPr>
              <a:t>seguente</a:t>
            </a:r>
            <a:r>
              <a:rPr lang="en-US" sz="3300" dirty="0">
                <a:latin typeface="Arial" panose="020B0604020202020204" pitchFamily="34" charset="0"/>
                <a:cs typeface="Arial" panose="020B0604020202020204" pitchFamily="34" charset="0"/>
              </a:rPr>
              <a:t> </a:t>
            </a:r>
            <a:r>
              <a:rPr lang="en-US" sz="3300" dirty="0" err="1">
                <a:latin typeface="Arial" panose="020B0604020202020204" pitchFamily="34" charset="0"/>
                <a:cs typeface="Arial" panose="020B0604020202020204" pitchFamily="34" charset="0"/>
              </a:rPr>
              <a:t>motivo</a:t>
            </a:r>
            <a:r>
              <a:rPr lang="en-US" sz="3300" dirty="0">
                <a:latin typeface="Arial" panose="020B0604020202020204" pitchFamily="34" charset="0"/>
                <a:cs typeface="Arial" panose="020B0604020202020204" pitchFamily="34" charset="0"/>
              </a:rPr>
              <a:t>. </a:t>
            </a:r>
            <a:r>
              <a:rPr lang="en-US" sz="3300" dirty="0" err="1">
                <a:latin typeface="Arial" panose="020B0604020202020204" pitchFamily="34" charset="0"/>
                <a:cs typeface="Arial" panose="020B0604020202020204" pitchFamily="34" charset="0"/>
              </a:rPr>
              <a:t>Optari</a:t>
            </a:r>
            <a:r>
              <a:rPr lang="en-US" sz="3300" dirty="0">
                <a:latin typeface="Arial" panose="020B0604020202020204" pitchFamily="34" charset="0"/>
                <a:cs typeface="Arial" panose="020B0604020202020204" pitchFamily="34" charset="0"/>
              </a:rPr>
              <a:t> </a:t>
            </a:r>
            <a:r>
              <a:rPr lang="en-US" sz="3300" dirty="0" err="1">
                <a:latin typeface="Arial" panose="020B0604020202020204" pitchFamily="34" charset="0"/>
                <a:cs typeface="Arial" panose="020B0604020202020204" pitchFamily="34" charset="0"/>
              </a:rPr>
              <a:t>amava</a:t>
            </a:r>
            <a:r>
              <a:rPr lang="en-US" sz="3300" dirty="0">
                <a:latin typeface="Arial" panose="020B0604020202020204" pitchFamily="34" charset="0"/>
                <a:cs typeface="Arial" panose="020B0604020202020204" pitchFamily="34" charset="0"/>
              </a:rPr>
              <a:t> una </a:t>
            </a:r>
            <a:r>
              <a:rPr lang="en-US" sz="3300" dirty="0" err="1">
                <a:latin typeface="Arial" panose="020B0604020202020204" pitchFamily="34" charset="0"/>
                <a:cs typeface="Arial" panose="020B0604020202020204" pitchFamily="34" charset="0"/>
              </a:rPr>
              <a:t>fanciulla</a:t>
            </a:r>
            <a:r>
              <a:rPr lang="en-US" sz="3300" dirty="0">
                <a:latin typeface="Arial" panose="020B0604020202020204" pitchFamily="34" charset="0"/>
                <a:cs typeface="Arial" panose="020B0604020202020204" pitchFamily="34" charset="0"/>
              </a:rPr>
              <a:t>, </a:t>
            </a:r>
            <a:r>
              <a:rPr lang="en-US" sz="3300" dirty="0" err="1">
                <a:latin typeface="Arial" panose="020B0604020202020204" pitchFamily="34" charset="0"/>
                <a:cs typeface="Arial" panose="020B0604020202020204" pitchFamily="34" charset="0"/>
              </a:rPr>
              <a:t>che</a:t>
            </a:r>
            <a:r>
              <a:rPr lang="en-US" sz="3300" dirty="0">
                <a:latin typeface="Arial" panose="020B0604020202020204" pitchFamily="34" charset="0"/>
                <a:cs typeface="Arial" panose="020B0604020202020204" pitchFamily="34" charset="0"/>
              </a:rPr>
              <a:t> era una </a:t>
            </a:r>
            <a:r>
              <a:rPr lang="en-US" sz="3300" dirty="0" err="1">
                <a:latin typeface="Arial" panose="020B0604020202020204" pitchFamily="34" charset="0"/>
                <a:cs typeface="Arial" panose="020B0604020202020204" pitchFamily="34" charset="0"/>
              </a:rPr>
              <a:t>ricca</a:t>
            </a:r>
            <a:r>
              <a:rPr lang="en-US" sz="3300" dirty="0">
                <a:latin typeface="Arial" panose="020B0604020202020204" pitchFamily="34" charset="0"/>
                <a:cs typeface="Arial" panose="020B0604020202020204" pitchFamily="34" charset="0"/>
              </a:rPr>
              <a:t> </a:t>
            </a:r>
            <a:r>
              <a:rPr lang="en-US" sz="3300" dirty="0" err="1">
                <a:latin typeface="Arial" panose="020B0604020202020204" pitchFamily="34" charset="0"/>
                <a:cs typeface="Arial" panose="020B0604020202020204" pitchFamily="34" charset="0"/>
              </a:rPr>
              <a:t>ereditiera</a:t>
            </a:r>
            <a:r>
              <a:rPr lang="en-US" sz="3300" dirty="0">
                <a:latin typeface="Arial" panose="020B0604020202020204" pitchFamily="34" charset="0"/>
                <a:cs typeface="Arial" panose="020B0604020202020204" pitchFamily="34" charset="0"/>
              </a:rPr>
              <a:t>, ed era </a:t>
            </a:r>
            <a:r>
              <a:rPr lang="en-US" sz="3300" dirty="0" err="1">
                <a:latin typeface="Arial" panose="020B0604020202020204" pitchFamily="34" charset="0"/>
                <a:cs typeface="Arial" panose="020B0604020202020204" pitchFamily="34" charset="0"/>
              </a:rPr>
              <a:t>anche</a:t>
            </a:r>
            <a:r>
              <a:rPr lang="en-US" sz="3300" dirty="0">
                <a:latin typeface="Arial" panose="020B0604020202020204" pitchFamily="34" charset="0"/>
                <a:cs typeface="Arial" panose="020B0604020202020204" pitchFamily="34" charset="0"/>
              </a:rPr>
              <a:t> assai </a:t>
            </a:r>
            <a:r>
              <a:rPr lang="en-US" sz="3300" dirty="0" err="1">
                <a:latin typeface="Arial" panose="020B0604020202020204" pitchFamily="34" charset="0"/>
                <a:cs typeface="Arial" panose="020B0604020202020204" pitchFamily="34" charset="0"/>
              </a:rPr>
              <a:t>bella</a:t>
            </a:r>
            <a:r>
              <a:rPr lang="en-US" sz="3300" dirty="0">
                <a:latin typeface="Arial" panose="020B0604020202020204" pitchFamily="34" charset="0"/>
                <a:cs typeface="Arial" panose="020B0604020202020204" pitchFamily="34" charset="0"/>
              </a:rPr>
              <a:t> </a:t>
            </a:r>
            <a:r>
              <a:rPr lang="en-US" sz="3300" dirty="0" err="1">
                <a:latin typeface="Arial" panose="020B0604020202020204" pitchFamily="34" charset="0"/>
                <a:cs typeface="Arial" panose="020B0604020202020204" pitchFamily="34" charset="0"/>
              </a:rPr>
              <a:t>d’aspetto</a:t>
            </a:r>
            <a:r>
              <a:rPr lang="en-US" sz="3300" dirty="0">
                <a:latin typeface="Arial" panose="020B0604020202020204" pitchFamily="34" charset="0"/>
                <a:cs typeface="Arial" panose="020B0604020202020204" pitchFamily="34" charset="0"/>
              </a:rPr>
              <a:t>. [8] Ma </a:t>
            </a:r>
            <a:r>
              <a:rPr lang="en-US" sz="3300" dirty="0" err="1">
                <a:latin typeface="Arial" panose="020B0604020202020204" pitchFamily="34" charset="0"/>
                <a:cs typeface="Arial" panose="020B0604020202020204" pitchFamily="34" charset="0"/>
              </a:rPr>
              <a:t>Teodato</a:t>
            </a:r>
            <a:r>
              <a:rPr lang="en-US" sz="3300" dirty="0">
                <a:latin typeface="Arial" panose="020B0604020202020204" pitchFamily="34" charset="0"/>
                <a:cs typeface="Arial" panose="020B0604020202020204" pitchFamily="34" charset="0"/>
              </a:rPr>
              <a:t>, </a:t>
            </a:r>
            <a:r>
              <a:rPr lang="en-US" sz="3300" dirty="0" err="1">
                <a:latin typeface="Arial" panose="020B0604020202020204" pitchFamily="34" charset="0"/>
                <a:cs typeface="Arial" panose="020B0604020202020204" pitchFamily="34" charset="0"/>
              </a:rPr>
              <a:t>invaghitosi</a:t>
            </a:r>
            <a:r>
              <a:rPr lang="en-US" sz="3300" dirty="0">
                <a:latin typeface="Arial" panose="020B0604020202020204" pitchFamily="34" charset="0"/>
                <a:cs typeface="Arial" panose="020B0604020202020204" pitchFamily="34" charset="0"/>
              </a:rPr>
              <a:t> di lei, se la prese, </a:t>
            </a:r>
            <a:r>
              <a:rPr lang="en-US" sz="3300" dirty="0" err="1">
                <a:latin typeface="Arial" panose="020B0604020202020204" pitchFamily="34" charset="0"/>
                <a:cs typeface="Arial" panose="020B0604020202020204" pitchFamily="34" charset="0"/>
              </a:rPr>
              <a:t>costringendola</a:t>
            </a:r>
            <a:r>
              <a:rPr lang="en-US" sz="3300" dirty="0">
                <a:latin typeface="Arial" panose="020B0604020202020204" pitchFamily="34" charset="0"/>
                <a:cs typeface="Arial" panose="020B0604020202020204" pitchFamily="34" charset="0"/>
              </a:rPr>
              <a:t>, </a:t>
            </a:r>
            <a:r>
              <a:rPr lang="en-US" sz="3300" dirty="0" err="1">
                <a:latin typeface="Arial" panose="020B0604020202020204" pitchFamily="34" charset="0"/>
                <a:cs typeface="Arial" panose="020B0604020202020204" pitchFamily="34" charset="0"/>
              </a:rPr>
              <a:t>sebbene</a:t>
            </a:r>
            <a:r>
              <a:rPr lang="en-US" sz="3300" dirty="0">
                <a:latin typeface="Arial" panose="020B0604020202020204" pitchFamily="34" charset="0"/>
                <a:cs typeface="Arial" panose="020B0604020202020204" pitchFamily="34" charset="0"/>
              </a:rPr>
              <a:t> </a:t>
            </a:r>
            <a:r>
              <a:rPr lang="en-US" sz="3300" dirty="0" err="1">
                <a:latin typeface="Arial" panose="020B0604020202020204" pitchFamily="34" charset="0"/>
                <a:cs typeface="Arial" panose="020B0604020202020204" pitchFamily="34" charset="0"/>
              </a:rPr>
              <a:t>promessa</a:t>
            </a:r>
            <a:r>
              <a:rPr lang="en-US" sz="3300" dirty="0">
                <a:latin typeface="Arial" panose="020B0604020202020204" pitchFamily="34" charset="0"/>
                <a:cs typeface="Arial" panose="020B0604020202020204" pitchFamily="34" charset="0"/>
              </a:rPr>
              <a:t> </a:t>
            </a:r>
            <a:r>
              <a:rPr lang="en-US" sz="3300" dirty="0" err="1">
                <a:latin typeface="Arial" panose="020B0604020202020204" pitchFamily="34" charset="0"/>
                <a:cs typeface="Arial" panose="020B0604020202020204" pitchFamily="34" charset="0"/>
              </a:rPr>
              <a:t>sposa</a:t>
            </a:r>
            <a:r>
              <a:rPr lang="en-US" sz="3300" dirty="0">
                <a:latin typeface="Arial" panose="020B0604020202020204" pitchFamily="34" charset="0"/>
                <a:cs typeface="Arial" panose="020B0604020202020204" pitchFamily="34" charset="0"/>
              </a:rPr>
              <a:t> di </a:t>
            </a:r>
            <a:r>
              <a:rPr lang="en-US" sz="3300" dirty="0" err="1">
                <a:latin typeface="Arial" panose="020B0604020202020204" pitchFamily="34" charset="0"/>
                <a:cs typeface="Arial" panose="020B0604020202020204" pitchFamily="34" charset="0"/>
              </a:rPr>
              <a:t>Optari</a:t>
            </a:r>
            <a:r>
              <a:rPr lang="en-US" sz="3300" dirty="0">
                <a:latin typeface="Arial" panose="020B0604020202020204" pitchFamily="34" charset="0"/>
                <a:cs typeface="Arial" panose="020B0604020202020204" pitchFamily="34" charset="0"/>
              </a:rPr>
              <a:t>, a </a:t>
            </a:r>
            <a:r>
              <a:rPr lang="en-US" sz="3300" dirty="0" err="1">
                <a:latin typeface="Arial" panose="020B0604020202020204" pitchFamily="34" charset="0"/>
                <a:cs typeface="Arial" panose="020B0604020202020204" pitchFamily="34" charset="0"/>
              </a:rPr>
              <a:t>unirsi</a:t>
            </a:r>
            <a:r>
              <a:rPr lang="en-US" sz="3300" dirty="0">
                <a:latin typeface="Arial" panose="020B0604020202020204" pitchFamily="34" charset="0"/>
                <a:cs typeface="Arial" panose="020B0604020202020204" pitchFamily="34" charset="0"/>
              </a:rPr>
              <a:t> in </a:t>
            </a:r>
            <a:r>
              <a:rPr lang="en-US" sz="3300" dirty="0" err="1">
                <a:latin typeface="Arial" panose="020B0604020202020204" pitchFamily="34" charset="0"/>
                <a:cs typeface="Arial" panose="020B0604020202020204" pitchFamily="34" charset="0"/>
              </a:rPr>
              <a:t>matrimonio</a:t>
            </a:r>
            <a:r>
              <a:rPr lang="en-US" sz="3300" dirty="0">
                <a:latin typeface="Arial" panose="020B0604020202020204" pitchFamily="34" charset="0"/>
                <a:cs typeface="Arial" panose="020B0604020202020204" pitchFamily="34" charset="0"/>
              </a:rPr>
              <a:t> con un </a:t>
            </a:r>
            <a:r>
              <a:rPr lang="en-US" sz="3300" dirty="0" err="1">
                <a:latin typeface="Arial" panose="020B0604020202020204" pitchFamily="34" charset="0"/>
                <a:cs typeface="Arial" panose="020B0604020202020204" pitchFamily="34" charset="0"/>
              </a:rPr>
              <a:t>altro</a:t>
            </a:r>
            <a:r>
              <a:rPr lang="en-US" sz="3300" dirty="0">
                <a:latin typeface="Arial" panose="020B0604020202020204" pitchFamily="34" charset="0"/>
                <a:cs typeface="Arial" panose="020B0604020202020204" pitchFamily="34" charset="0"/>
              </a:rPr>
              <a:t> </a:t>
            </a:r>
            <a:r>
              <a:rPr lang="en-US" sz="3300" dirty="0" err="1">
                <a:latin typeface="Arial" panose="020B0604020202020204" pitchFamily="34" charset="0"/>
                <a:cs typeface="Arial" panose="020B0604020202020204" pitchFamily="34" charset="0"/>
              </a:rPr>
              <a:t>uomo</a:t>
            </a:r>
            <a:r>
              <a:rPr lang="en-US" sz="3300" dirty="0">
                <a:latin typeface="Arial" panose="020B0604020202020204" pitchFamily="34" charset="0"/>
                <a:cs typeface="Arial" panose="020B0604020202020204" pitchFamily="34" charset="0"/>
              </a:rPr>
              <a:t>, </a:t>
            </a:r>
            <a:r>
              <a:rPr lang="en-US" sz="3300" dirty="0" err="1">
                <a:latin typeface="Arial" panose="020B0604020202020204" pitchFamily="34" charset="0"/>
                <a:cs typeface="Arial" panose="020B0604020202020204" pitchFamily="34" charset="0"/>
              </a:rPr>
              <a:t>che</a:t>
            </a:r>
            <a:r>
              <a:rPr lang="en-US" sz="3300" dirty="0">
                <a:latin typeface="Arial" panose="020B0604020202020204" pitchFamily="34" charset="0"/>
                <a:cs typeface="Arial" panose="020B0604020202020204" pitchFamily="34" charset="0"/>
              </a:rPr>
              <a:t> </a:t>
            </a:r>
            <a:r>
              <a:rPr lang="en-US" sz="3300" dirty="0" err="1">
                <a:latin typeface="Arial" panose="020B0604020202020204" pitchFamily="34" charset="0"/>
                <a:cs typeface="Arial" panose="020B0604020202020204" pitchFamily="34" charset="0"/>
              </a:rPr>
              <a:t>egli</a:t>
            </a:r>
            <a:r>
              <a:rPr lang="en-US" sz="3300" dirty="0">
                <a:latin typeface="Arial" panose="020B0604020202020204" pitchFamily="34" charset="0"/>
                <a:cs typeface="Arial" panose="020B0604020202020204" pitchFamily="34" charset="0"/>
              </a:rPr>
              <a:t> </a:t>
            </a:r>
            <a:r>
              <a:rPr lang="en-US" sz="3300" dirty="0" err="1">
                <a:latin typeface="Arial" panose="020B0604020202020204" pitchFamily="34" charset="0"/>
                <a:cs typeface="Arial" panose="020B0604020202020204" pitchFamily="34" charset="0"/>
              </a:rPr>
              <a:t>comprò</a:t>
            </a:r>
            <a:r>
              <a:rPr lang="en-US" sz="3300" dirty="0">
                <a:latin typeface="Arial" panose="020B0604020202020204" pitchFamily="34" charset="0"/>
                <a:cs typeface="Arial" panose="020B0604020202020204" pitchFamily="34" charset="0"/>
              </a:rPr>
              <a:t> col </a:t>
            </a:r>
            <a:r>
              <a:rPr lang="en-US" sz="3300" dirty="0" err="1">
                <a:latin typeface="Arial" panose="020B0604020202020204" pitchFamily="34" charset="0"/>
                <a:cs typeface="Arial" panose="020B0604020202020204" pitchFamily="34" charset="0"/>
              </a:rPr>
              <a:t>denaro</a:t>
            </a:r>
            <a:r>
              <a:rPr lang="en-US" sz="3300" dirty="0">
                <a:latin typeface="Arial" panose="020B0604020202020204" pitchFamily="34" charset="0"/>
                <a:cs typeface="Arial" panose="020B0604020202020204" pitchFamily="34" charset="0"/>
              </a:rPr>
              <a:t>. [9] </a:t>
            </a:r>
            <a:r>
              <a:rPr lang="en-US" sz="3300" dirty="0" err="1">
                <a:latin typeface="Arial" panose="020B0604020202020204" pitchFamily="34" charset="0"/>
                <a:cs typeface="Arial" panose="020B0604020202020204" pitchFamily="34" charset="0"/>
              </a:rPr>
              <a:t>Così</a:t>
            </a:r>
            <a:r>
              <a:rPr lang="en-US" sz="3300" dirty="0">
                <a:latin typeface="Arial" panose="020B0604020202020204" pitchFamily="34" charset="0"/>
                <a:cs typeface="Arial" panose="020B0604020202020204" pitchFamily="34" charset="0"/>
              </a:rPr>
              <a:t>, non solo per </a:t>
            </a:r>
            <a:r>
              <a:rPr lang="en-US" sz="3300" dirty="0" err="1">
                <a:latin typeface="Arial" panose="020B0604020202020204" pitchFamily="34" charset="0"/>
                <a:cs typeface="Arial" panose="020B0604020202020204" pitchFamily="34" charset="0"/>
              </a:rPr>
              <a:t>ubbidire</a:t>
            </a:r>
            <a:r>
              <a:rPr lang="en-US" sz="3300" dirty="0">
                <a:latin typeface="Arial" panose="020B0604020202020204" pitchFamily="34" charset="0"/>
                <a:cs typeface="Arial" panose="020B0604020202020204" pitchFamily="34" charset="0"/>
              </a:rPr>
              <a:t> a </a:t>
            </a:r>
            <a:r>
              <a:rPr lang="en-US" sz="3300" dirty="0" err="1">
                <a:latin typeface="Arial" panose="020B0604020202020204" pitchFamily="34" charset="0"/>
                <a:cs typeface="Arial" panose="020B0604020202020204" pitchFamily="34" charset="0"/>
              </a:rPr>
              <a:t>Vitige</a:t>
            </a:r>
            <a:r>
              <a:rPr lang="en-US" sz="3300" dirty="0">
                <a:latin typeface="Arial" panose="020B0604020202020204" pitchFamily="34" charset="0"/>
                <a:cs typeface="Arial" panose="020B0604020202020204" pitchFamily="34" charset="0"/>
              </a:rPr>
              <a:t>, ma </a:t>
            </a:r>
            <a:r>
              <a:rPr lang="en-US" sz="3300" dirty="0" err="1">
                <a:latin typeface="Arial" panose="020B0604020202020204" pitchFamily="34" charset="0"/>
                <a:cs typeface="Arial" panose="020B0604020202020204" pitchFamily="34" charset="0"/>
              </a:rPr>
              <a:t>anche</a:t>
            </a:r>
            <a:r>
              <a:rPr lang="en-US" sz="3300" dirty="0">
                <a:latin typeface="Arial" panose="020B0604020202020204" pitchFamily="34" charset="0"/>
                <a:cs typeface="Arial" panose="020B0604020202020204" pitchFamily="34" charset="0"/>
              </a:rPr>
              <a:t> per </a:t>
            </a:r>
            <a:r>
              <a:rPr lang="en-US" sz="3300" dirty="0" err="1">
                <a:latin typeface="Arial" panose="020B0604020202020204" pitchFamily="34" charset="0"/>
                <a:cs typeface="Arial" panose="020B0604020202020204" pitchFamily="34" charset="0"/>
              </a:rPr>
              <a:t>vendicare</a:t>
            </a:r>
            <a:r>
              <a:rPr lang="en-US" sz="3300" dirty="0">
                <a:latin typeface="Arial" panose="020B0604020202020204" pitchFamily="34" charset="0"/>
                <a:cs typeface="Arial" panose="020B0604020202020204" pitchFamily="34" charset="0"/>
              </a:rPr>
              <a:t> il proprio </a:t>
            </a:r>
            <a:r>
              <a:rPr lang="en-US" sz="3300" dirty="0" err="1">
                <a:latin typeface="Arial" panose="020B0604020202020204" pitchFamily="34" charset="0"/>
                <a:cs typeface="Arial" panose="020B0604020202020204" pitchFamily="34" charset="0"/>
              </a:rPr>
              <a:t>odio</a:t>
            </a:r>
            <a:r>
              <a:rPr lang="en-US" sz="3300" dirty="0">
                <a:latin typeface="Arial" panose="020B0604020202020204" pitchFamily="34" charset="0"/>
                <a:cs typeface="Arial" panose="020B0604020202020204" pitchFamily="34" charset="0"/>
              </a:rPr>
              <a:t>, </a:t>
            </a:r>
            <a:r>
              <a:rPr lang="en-US" sz="3300" dirty="0" err="1">
                <a:latin typeface="Arial" panose="020B0604020202020204" pitchFamily="34" charset="0"/>
                <a:cs typeface="Arial" panose="020B0604020202020204" pitchFamily="34" charset="0"/>
              </a:rPr>
              <a:t>Optari</a:t>
            </a:r>
            <a:r>
              <a:rPr lang="en-US" sz="3300" dirty="0">
                <a:latin typeface="Arial" panose="020B0604020202020204" pitchFamily="34" charset="0"/>
                <a:cs typeface="Arial" panose="020B0604020202020204" pitchFamily="34" charset="0"/>
              </a:rPr>
              <a:t> </a:t>
            </a:r>
            <a:r>
              <a:rPr lang="en-US" sz="3300" dirty="0" err="1">
                <a:latin typeface="Arial" panose="020B0604020202020204" pitchFamily="34" charset="0"/>
                <a:cs typeface="Arial" panose="020B0604020202020204" pitchFamily="34" charset="0"/>
              </a:rPr>
              <a:t>si</a:t>
            </a:r>
            <a:r>
              <a:rPr lang="en-US" sz="3300" dirty="0">
                <a:latin typeface="Arial" panose="020B0604020202020204" pitchFamily="34" charset="0"/>
                <a:cs typeface="Arial" panose="020B0604020202020204" pitchFamily="34" charset="0"/>
              </a:rPr>
              <a:t> </a:t>
            </a:r>
            <a:r>
              <a:rPr lang="en-US" sz="3300" dirty="0" err="1">
                <a:latin typeface="Arial" panose="020B0604020202020204" pitchFamily="34" charset="0"/>
                <a:cs typeface="Arial" panose="020B0604020202020204" pitchFamily="34" charset="0"/>
              </a:rPr>
              <a:t>diede</a:t>
            </a:r>
            <a:r>
              <a:rPr lang="en-US" sz="3300" dirty="0">
                <a:latin typeface="Arial" panose="020B0604020202020204" pitchFamily="34" charset="0"/>
                <a:cs typeface="Arial" panose="020B0604020202020204" pitchFamily="34" charset="0"/>
              </a:rPr>
              <a:t> </a:t>
            </a:r>
            <a:r>
              <a:rPr lang="en-US" sz="3300" dirty="0" err="1">
                <a:latin typeface="Arial" panose="020B0604020202020204" pitchFamily="34" charset="0"/>
                <a:cs typeface="Arial" panose="020B0604020202020204" pitchFamily="34" charset="0"/>
              </a:rPr>
              <a:t>all’inseguimento</a:t>
            </a:r>
            <a:r>
              <a:rPr lang="en-US" sz="3300" dirty="0">
                <a:latin typeface="Arial" panose="020B0604020202020204" pitchFamily="34" charset="0"/>
                <a:cs typeface="Arial" panose="020B0604020202020204" pitchFamily="34" charset="0"/>
              </a:rPr>
              <a:t> di </a:t>
            </a:r>
            <a:r>
              <a:rPr lang="en-US" sz="3300" dirty="0" err="1">
                <a:latin typeface="Arial" panose="020B0604020202020204" pitchFamily="34" charset="0"/>
                <a:cs typeface="Arial" panose="020B0604020202020204" pitchFamily="34" charset="0"/>
              </a:rPr>
              <a:t>Teodato</a:t>
            </a:r>
            <a:r>
              <a:rPr lang="en-US" sz="3300" dirty="0">
                <a:latin typeface="Arial" panose="020B0604020202020204" pitchFamily="34" charset="0"/>
                <a:cs typeface="Arial" panose="020B0604020202020204" pitchFamily="34" charset="0"/>
              </a:rPr>
              <a:t> con </a:t>
            </a:r>
            <a:r>
              <a:rPr lang="en-US" sz="3300" dirty="0" err="1">
                <a:latin typeface="Arial" panose="020B0604020202020204" pitchFamily="34" charset="0"/>
                <a:cs typeface="Arial" panose="020B0604020202020204" pitchFamily="34" charset="0"/>
              </a:rPr>
              <a:t>molta</a:t>
            </a:r>
            <a:r>
              <a:rPr lang="en-US" sz="3300" dirty="0">
                <a:latin typeface="Arial" panose="020B0604020202020204" pitchFamily="34" charset="0"/>
                <a:cs typeface="Arial" panose="020B0604020202020204" pitchFamily="34" charset="0"/>
              </a:rPr>
              <a:t> </a:t>
            </a:r>
            <a:r>
              <a:rPr lang="en-US" sz="3300" dirty="0" err="1">
                <a:latin typeface="Arial" panose="020B0604020202020204" pitchFamily="34" charset="0"/>
                <a:cs typeface="Arial" panose="020B0604020202020204" pitchFamily="34" charset="0"/>
              </a:rPr>
              <a:t>solerzia</a:t>
            </a:r>
            <a:r>
              <a:rPr lang="en-US" sz="3300" dirty="0">
                <a:latin typeface="Arial" panose="020B0604020202020204" pitchFamily="34" charset="0"/>
                <a:cs typeface="Arial" panose="020B0604020202020204" pitchFamily="34" charset="0"/>
              </a:rPr>
              <a:t> e molto </a:t>
            </a:r>
            <a:r>
              <a:rPr lang="en-US" sz="3300" dirty="0" err="1">
                <a:latin typeface="Arial" panose="020B0604020202020204" pitchFamily="34" charset="0"/>
                <a:cs typeface="Arial" panose="020B0604020202020204" pitchFamily="34" charset="0"/>
              </a:rPr>
              <a:t>entusiasmo</a:t>
            </a:r>
            <a:r>
              <a:rPr lang="en-US" sz="3300" dirty="0">
                <a:latin typeface="Arial" panose="020B0604020202020204" pitchFamily="34" charset="0"/>
                <a:cs typeface="Arial" panose="020B0604020202020204" pitchFamily="34" charset="0"/>
              </a:rPr>
              <a:t>, senza </a:t>
            </a:r>
            <a:r>
              <a:rPr lang="en-US" sz="3300" dirty="0" err="1">
                <a:latin typeface="Arial" panose="020B0604020202020204" pitchFamily="34" charset="0"/>
                <a:cs typeface="Arial" panose="020B0604020202020204" pitchFamily="34" charset="0"/>
              </a:rPr>
              <a:t>fermarsi</a:t>
            </a:r>
            <a:r>
              <a:rPr lang="en-US" sz="3300" dirty="0">
                <a:latin typeface="Arial" panose="020B0604020202020204" pitchFamily="34" charset="0"/>
                <a:cs typeface="Arial" panose="020B0604020202020204" pitchFamily="34" charset="0"/>
              </a:rPr>
              <a:t> né </a:t>
            </a:r>
            <a:r>
              <a:rPr lang="en-US" sz="3300" dirty="0" err="1">
                <a:latin typeface="Arial" panose="020B0604020202020204" pitchFamily="34" charset="0"/>
                <a:cs typeface="Arial" panose="020B0604020202020204" pitchFamily="34" charset="0"/>
              </a:rPr>
              <a:t>giorno</a:t>
            </a:r>
            <a:r>
              <a:rPr lang="en-US" sz="3300" dirty="0">
                <a:latin typeface="Arial" panose="020B0604020202020204" pitchFamily="34" charset="0"/>
                <a:cs typeface="Arial" panose="020B0604020202020204" pitchFamily="34" charset="0"/>
              </a:rPr>
              <a:t> né </a:t>
            </a:r>
            <a:r>
              <a:rPr lang="en-US" sz="3300" dirty="0" err="1">
                <a:latin typeface="Arial" panose="020B0604020202020204" pitchFamily="34" charset="0"/>
                <a:cs typeface="Arial" panose="020B0604020202020204" pitchFamily="34" charset="0"/>
              </a:rPr>
              <a:t>notte</a:t>
            </a:r>
            <a:r>
              <a:rPr lang="en-US" sz="3300" dirty="0">
                <a:latin typeface="Arial" panose="020B0604020202020204" pitchFamily="34" charset="0"/>
                <a:cs typeface="Arial" panose="020B0604020202020204" pitchFamily="34" charset="0"/>
              </a:rPr>
              <a:t>. E lo </a:t>
            </a:r>
            <a:r>
              <a:rPr lang="en-US" sz="3300" dirty="0" err="1">
                <a:latin typeface="Arial" panose="020B0604020202020204" pitchFamily="34" charset="0"/>
                <a:cs typeface="Arial" panose="020B0604020202020204" pitchFamily="34" charset="0"/>
              </a:rPr>
              <a:t>sorprese</a:t>
            </a:r>
            <a:r>
              <a:rPr lang="en-US" sz="3300" dirty="0">
                <a:latin typeface="Arial" panose="020B0604020202020204" pitchFamily="34" charset="0"/>
                <a:cs typeface="Arial" panose="020B0604020202020204" pitchFamily="34" charset="0"/>
              </a:rPr>
              <a:t> </a:t>
            </a:r>
            <a:r>
              <a:rPr lang="en-US" sz="3300" dirty="0" err="1">
                <a:latin typeface="Arial" panose="020B0604020202020204" pitchFamily="34" charset="0"/>
                <a:cs typeface="Arial" panose="020B0604020202020204" pitchFamily="34" charset="0"/>
              </a:rPr>
              <a:t>mentre</a:t>
            </a:r>
            <a:r>
              <a:rPr lang="en-US" sz="3300" dirty="0">
                <a:latin typeface="Arial" panose="020B0604020202020204" pitchFamily="34" charset="0"/>
                <a:cs typeface="Arial" panose="020B0604020202020204" pitchFamily="34" charset="0"/>
              </a:rPr>
              <a:t> era </a:t>
            </a:r>
            <a:r>
              <a:rPr lang="en-US" sz="3300" dirty="0" err="1">
                <a:latin typeface="Arial" panose="020B0604020202020204" pitchFamily="34" charset="0"/>
                <a:cs typeface="Arial" panose="020B0604020202020204" pitchFamily="34" charset="0"/>
              </a:rPr>
              <a:t>già</a:t>
            </a:r>
            <a:r>
              <a:rPr lang="en-US" sz="3300" dirty="0">
                <a:latin typeface="Arial" panose="020B0604020202020204" pitchFamily="34" charset="0"/>
                <a:cs typeface="Arial" panose="020B0604020202020204" pitchFamily="34" charset="0"/>
              </a:rPr>
              <a:t> in </a:t>
            </a:r>
            <a:r>
              <a:rPr lang="en-US" sz="3300" dirty="0" err="1">
                <a:latin typeface="Arial" panose="020B0604020202020204" pitchFamily="34" charset="0"/>
                <a:cs typeface="Arial" panose="020B0604020202020204" pitchFamily="34" charset="0"/>
              </a:rPr>
              <a:t>viaggio</a:t>
            </a:r>
            <a:r>
              <a:rPr lang="en-US" sz="3300" dirty="0">
                <a:latin typeface="Arial" panose="020B0604020202020204" pitchFamily="34" charset="0"/>
                <a:cs typeface="Arial" panose="020B0604020202020204" pitchFamily="34" charset="0"/>
              </a:rPr>
              <a:t>, lo </a:t>
            </a:r>
            <a:r>
              <a:rPr lang="en-US" sz="3300" dirty="0" err="1">
                <a:latin typeface="Arial" panose="020B0604020202020204" pitchFamily="34" charset="0"/>
                <a:cs typeface="Arial" panose="020B0604020202020204" pitchFamily="34" charset="0"/>
              </a:rPr>
              <a:t>gettò</a:t>
            </a:r>
            <a:r>
              <a:rPr lang="en-US" sz="3300" dirty="0">
                <a:latin typeface="Arial" panose="020B0604020202020204" pitchFamily="34" charset="0"/>
                <a:cs typeface="Arial" panose="020B0604020202020204" pitchFamily="34" charset="0"/>
              </a:rPr>
              <a:t> </a:t>
            </a:r>
            <a:r>
              <a:rPr lang="en-US" sz="3300" dirty="0" err="1">
                <a:latin typeface="Arial" panose="020B0604020202020204" pitchFamily="34" charset="0"/>
                <a:cs typeface="Arial" panose="020B0604020202020204" pitchFamily="34" charset="0"/>
              </a:rPr>
              <a:t>riverso</a:t>
            </a:r>
            <a:r>
              <a:rPr lang="en-US" sz="3300" dirty="0">
                <a:latin typeface="Arial" panose="020B0604020202020204" pitchFamily="34" charset="0"/>
                <a:cs typeface="Arial" panose="020B0604020202020204" pitchFamily="34" charset="0"/>
              </a:rPr>
              <a:t> a terra e lo </a:t>
            </a:r>
            <a:r>
              <a:rPr lang="en-US" sz="3300" dirty="0" err="1">
                <a:latin typeface="Arial" panose="020B0604020202020204" pitchFamily="34" charset="0"/>
                <a:cs typeface="Arial" panose="020B0604020202020204" pitchFamily="34" charset="0"/>
              </a:rPr>
              <a:t>sgozzò</a:t>
            </a:r>
            <a:r>
              <a:rPr lang="en-US" sz="3300" dirty="0">
                <a:latin typeface="Arial" panose="020B0604020202020204" pitchFamily="34" charset="0"/>
                <a:cs typeface="Arial" panose="020B0604020202020204" pitchFamily="34" charset="0"/>
              </a:rPr>
              <a:t> come una </a:t>
            </a:r>
            <a:r>
              <a:rPr lang="en-US" sz="3300" dirty="0" err="1">
                <a:latin typeface="Arial" panose="020B0604020202020204" pitchFamily="34" charset="0"/>
                <a:cs typeface="Arial" panose="020B0604020202020204" pitchFamily="34" charset="0"/>
              </a:rPr>
              <a:t>vittima</a:t>
            </a:r>
            <a:r>
              <a:rPr lang="en-US" sz="3300" dirty="0">
                <a:latin typeface="Arial" panose="020B0604020202020204" pitchFamily="34" charset="0"/>
                <a:cs typeface="Arial" panose="020B0604020202020204" pitchFamily="34" charset="0"/>
              </a:rPr>
              <a:t> per un </a:t>
            </a:r>
            <a:r>
              <a:rPr lang="en-US" sz="3300" dirty="0" err="1">
                <a:latin typeface="Arial" panose="020B0604020202020204" pitchFamily="34" charset="0"/>
                <a:cs typeface="Arial" panose="020B0604020202020204" pitchFamily="34" charset="0"/>
              </a:rPr>
              <a:t>sacrificio</a:t>
            </a:r>
            <a:r>
              <a:rPr lang="en-US" sz="3300" dirty="0">
                <a:latin typeface="Arial" panose="020B0604020202020204" pitchFamily="34" charset="0"/>
                <a:cs typeface="Arial" panose="020B0604020202020204" pitchFamily="34" charset="0"/>
              </a:rPr>
              <a:t>.</a:t>
            </a:r>
          </a:p>
          <a:p>
            <a:pPr marL="0" indent="0">
              <a:buNone/>
            </a:pPr>
            <a:r>
              <a:rPr lang="en-US" sz="3300" dirty="0">
                <a:latin typeface="Arial" panose="020B0604020202020204" pitchFamily="34" charset="0"/>
                <a:cs typeface="Arial" panose="020B0604020202020204" pitchFamily="34" charset="0"/>
              </a:rPr>
              <a:t>(</a:t>
            </a:r>
            <a:r>
              <a:rPr lang="en-US" sz="2900" dirty="0">
                <a:latin typeface="Arial" panose="020B0604020202020204" pitchFamily="34" charset="0"/>
                <a:cs typeface="Arial" panose="020B0604020202020204" pitchFamily="34" charset="0"/>
              </a:rPr>
              <a:t>Guerra </a:t>
            </a:r>
            <a:r>
              <a:rPr lang="en-US" sz="2900" dirty="0" err="1">
                <a:latin typeface="Arial" panose="020B0604020202020204" pitchFamily="34" charset="0"/>
                <a:cs typeface="Arial" panose="020B0604020202020204" pitchFamily="34" charset="0"/>
              </a:rPr>
              <a:t>Gotica</a:t>
            </a:r>
            <a:r>
              <a:rPr lang="en-US" sz="2900" dirty="0">
                <a:latin typeface="Arial" panose="020B0604020202020204" pitchFamily="34" charset="0"/>
                <a:cs typeface="Arial" panose="020B0604020202020204" pitchFamily="34" charset="0"/>
              </a:rPr>
              <a:t>, I, 11, 6-9)</a:t>
            </a:r>
            <a:endParaRPr lang="it-IT" sz="2900" dirty="0">
              <a:latin typeface="Arial" panose="020B0604020202020204" pitchFamily="34" charset="0"/>
              <a:cs typeface="Arial" panose="020B0604020202020204" pitchFamily="34" charset="0"/>
            </a:endParaRPr>
          </a:p>
          <a:p>
            <a:pPr marL="0" indent="0">
              <a:buNone/>
            </a:pPr>
            <a:endParaRPr lang="it-IT" dirty="0"/>
          </a:p>
        </p:txBody>
      </p:sp>
    </p:spTree>
    <p:extLst>
      <p:ext uri="{BB962C8B-B14F-4D97-AF65-F5344CB8AC3E}">
        <p14:creationId xmlns:p14="http://schemas.microsoft.com/office/powerpoint/2010/main" val="968349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61390" y="960783"/>
            <a:ext cx="7653959" cy="3672734"/>
          </a:xfrm>
        </p:spPr>
        <p:txBody>
          <a:bodyPr>
            <a:normAutofit fontScale="70000" lnSpcReduction="20000"/>
          </a:bodyPr>
          <a:lstStyle/>
          <a:p>
            <a:pPr marL="0" indent="0">
              <a:buNone/>
            </a:pPr>
            <a:r>
              <a:rPr lang="en-US" b="1" dirty="0" err="1">
                <a:solidFill>
                  <a:schemeClr val="accent1">
                    <a:lumMod val="75000"/>
                  </a:schemeClr>
                </a:solidFill>
              </a:rPr>
              <a:t>Uraia</a:t>
            </a:r>
            <a:r>
              <a:rPr lang="en-US" b="1" dirty="0">
                <a:solidFill>
                  <a:schemeClr val="accent1">
                    <a:lumMod val="75000"/>
                  </a:schemeClr>
                </a:solidFill>
              </a:rPr>
              <a:t> (540)</a:t>
            </a:r>
          </a:p>
          <a:p>
            <a:pPr marL="0" indent="0">
              <a:buNone/>
            </a:pPr>
            <a:r>
              <a:rPr lang="en-US" dirty="0"/>
              <a:t>[37] </a:t>
            </a:r>
            <a:r>
              <a:rPr lang="en-US" dirty="0" err="1"/>
              <a:t>Più</a:t>
            </a:r>
            <a:r>
              <a:rPr lang="en-US" dirty="0"/>
              <a:t> </a:t>
            </a:r>
            <a:r>
              <a:rPr lang="en-US" dirty="0" err="1"/>
              <a:t>tardi</a:t>
            </a:r>
            <a:r>
              <a:rPr lang="en-US" dirty="0"/>
              <a:t> </a:t>
            </a:r>
            <a:r>
              <a:rPr lang="en-US" dirty="0" err="1"/>
              <a:t>sorse</a:t>
            </a:r>
            <a:r>
              <a:rPr lang="en-US" dirty="0"/>
              <a:t> </a:t>
            </a:r>
            <a:r>
              <a:rPr lang="en-US" dirty="0" err="1"/>
              <a:t>tra</a:t>
            </a:r>
            <a:r>
              <a:rPr lang="en-US" dirty="0"/>
              <a:t> </a:t>
            </a:r>
            <a:r>
              <a:rPr lang="en-US" dirty="0" err="1"/>
              <a:t>Ildibado</a:t>
            </a:r>
            <a:r>
              <a:rPr lang="en-US" dirty="0"/>
              <a:t> e Uraia un grave </a:t>
            </a:r>
            <a:r>
              <a:rPr lang="en-US" dirty="0" err="1"/>
              <a:t>contrasto</a:t>
            </a:r>
            <a:r>
              <a:rPr lang="en-US" dirty="0"/>
              <a:t> per il </a:t>
            </a:r>
            <a:r>
              <a:rPr lang="en-US" dirty="0" err="1"/>
              <a:t>seguente</a:t>
            </a:r>
            <a:r>
              <a:rPr lang="en-US" dirty="0"/>
              <a:t> </a:t>
            </a:r>
            <a:r>
              <a:rPr lang="en-US" dirty="0" err="1"/>
              <a:t>motivo</a:t>
            </a:r>
            <a:r>
              <a:rPr lang="en-US" dirty="0"/>
              <a:t>. Uraia </a:t>
            </a:r>
            <a:r>
              <a:rPr lang="en-US" dirty="0" err="1"/>
              <a:t>aveva</a:t>
            </a:r>
            <a:r>
              <a:rPr lang="en-US" dirty="0"/>
              <a:t> una </a:t>
            </a:r>
            <a:r>
              <a:rPr lang="en-US" dirty="0" err="1"/>
              <a:t>moglie</a:t>
            </a:r>
            <a:r>
              <a:rPr lang="en-US" dirty="0"/>
              <a:t> </a:t>
            </a:r>
            <a:r>
              <a:rPr lang="en-US" dirty="0" err="1"/>
              <a:t>che</a:t>
            </a:r>
            <a:r>
              <a:rPr lang="en-US" dirty="0"/>
              <a:t> per </a:t>
            </a:r>
            <a:r>
              <a:rPr lang="en-US" dirty="0" err="1"/>
              <a:t>ricchezza</a:t>
            </a:r>
            <a:r>
              <a:rPr lang="en-US" dirty="0"/>
              <a:t> e </a:t>
            </a:r>
            <a:r>
              <a:rPr lang="en-US" dirty="0" err="1"/>
              <a:t>bellezza</a:t>
            </a:r>
            <a:r>
              <a:rPr lang="en-US" dirty="0"/>
              <a:t> </a:t>
            </a:r>
            <a:r>
              <a:rPr lang="en-US" dirty="0" err="1"/>
              <a:t>fisica</a:t>
            </a:r>
            <a:r>
              <a:rPr lang="en-US" dirty="0"/>
              <a:t> era </a:t>
            </a:r>
            <a:r>
              <a:rPr lang="en-US" dirty="0" err="1" smtClean="0"/>
              <a:t>considerata</a:t>
            </a:r>
            <a:r>
              <a:rPr lang="en-US" dirty="0" smtClean="0"/>
              <a:t> </a:t>
            </a:r>
            <a:r>
              <a:rPr lang="en-US" dirty="0"/>
              <a:t>la prima </a:t>
            </a:r>
            <a:r>
              <a:rPr lang="en-US" dirty="0" err="1"/>
              <a:t>fra</a:t>
            </a:r>
            <a:r>
              <a:rPr lang="en-US" dirty="0"/>
              <a:t> </a:t>
            </a:r>
            <a:r>
              <a:rPr lang="en-US" dirty="0" err="1"/>
              <a:t>tutte</a:t>
            </a:r>
            <a:r>
              <a:rPr lang="en-US" dirty="0"/>
              <a:t> le </a:t>
            </a:r>
            <a:r>
              <a:rPr lang="en-US" dirty="0" err="1"/>
              <a:t>donne</a:t>
            </a:r>
            <a:r>
              <a:rPr lang="en-US" dirty="0"/>
              <a:t> </a:t>
            </a:r>
            <a:r>
              <a:rPr lang="en-US" dirty="0" err="1"/>
              <a:t>dei</a:t>
            </a:r>
            <a:r>
              <a:rPr lang="en-US" dirty="0"/>
              <a:t> </a:t>
            </a:r>
            <a:r>
              <a:rPr lang="en-US" dirty="0" err="1"/>
              <a:t>barbari</a:t>
            </a:r>
            <a:r>
              <a:rPr lang="en-US" dirty="0"/>
              <a:t>. [38] Una volta </a:t>
            </a:r>
            <a:r>
              <a:rPr lang="en-US" dirty="0" err="1"/>
              <a:t>costei</a:t>
            </a:r>
            <a:r>
              <a:rPr lang="en-US" dirty="0"/>
              <a:t> </a:t>
            </a:r>
            <a:r>
              <a:rPr lang="en-US" dirty="0" err="1"/>
              <a:t>si</a:t>
            </a:r>
            <a:r>
              <a:rPr lang="en-US" dirty="0"/>
              <a:t> </a:t>
            </a:r>
            <a:r>
              <a:rPr lang="en-US" dirty="0" err="1"/>
              <a:t>recò</a:t>
            </a:r>
            <a:r>
              <a:rPr lang="en-US" dirty="0"/>
              <a:t> al </a:t>
            </a:r>
            <a:r>
              <a:rPr lang="en-US" dirty="0" err="1"/>
              <a:t>bagno</a:t>
            </a:r>
            <a:r>
              <a:rPr lang="en-US" dirty="0"/>
              <a:t>, </a:t>
            </a:r>
            <a:r>
              <a:rPr lang="en-US" dirty="0" err="1"/>
              <a:t>adorna</a:t>
            </a:r>
            <a:r>
              <a:rPr lang="en-US" dirty="0"/>
              <a:t> di </a:t>
            </a:r>
            <a:r>
              <a:rPr lang="en-US" dirty="0" err="1"/>
              <a:t>magnifici</a:t>
            </a:r>
            <a:r>
              <a:rPr lang="en-US" dirty="0"/>
              <a:t> </a:t>
            </a:r>
            <a:r>
              <a:rPr lang="en-US" dirty="0" err="1"/>
              <a:t>ornamenti</a:t>
            </a:r>
            <a:r>
              <a:rPr lang="en-US" dirty="0"/>
              <a:t> e </a:t>
            </a:r>
            <a:r>
              <a:rPr lang="en-US" dirty="0" err="1"/>
              <a:t>seguita</a:t>
            </a:r>
            <a:r>
              <a:rPr lang="en-US" dirty="0"/>
              <a:t> da una </a:t>
            </a:r>
            <a:r>
              <a:rPr lang="en-US" dirty="0" err="1"/>
              <a:t>folta</a:t>
            </a:r>
            <a:r>
              <a:rPr lang="en-US" dirty="0"/>
              <a:t> </a:t>
            </a:r>
            <a:r>
              <a:rPr lang="en-US" dirty="0" err="1"/>
              <a:t>schiera</a:t>
            </a:r>
            <a:r>
              <a:rPr lang="en-US" dirty="0"/>
              <a:t> di </a:t>
            </a:r>
            <a:r>
              <a:rPr lang="en-US" dirty="0" err="1"/>
              <a:t>ancelle</a:t>
            </a:r>
            <a:r>
              <a:rPr lang="en-US" dirty="0"/>
              <a:t>. [39]  Vista </a:t>
            </a:r>
            <a:r>
              <a:rPr lang="en-US" dirty="0" err="1"/>
              <a:t>colà</a:t>
            </a:r>
            <a:r>
              <a:rPr lang="en-US" dirty="0"/>
              <a:t> la </a:t>
            </a:r>
            <a:r>
              <a:rPr lang="en-US" dirty="0" err="1"/>
              <a:t>moglie</a:t>
            </a:r>
            <a:r>
              <a:rPr lang="en-US" dirty="0"/>
              <a:t> del re </a:t>
            </a:r>
            <a:r>
              <a:rPr lang="en-US" dirty="0" err="1"/>
              <a:t>Ildibado</a:t>
            </a:r>
            <a:r>
              <a:rPr lang="en-US" dirty="0"/>
              <a:t>, </a:t>
            </a:r>
            <a:r>
              <a:rPr lang="en-US" dirty="0" err="1"/>
              <a:t>vestita</a:t>
            </a:r>
            <a:r>
              <a:rPr lang="en-US" dirty="0"/>
              <a:t> </a:t>
            </a:r>
            <a:r>
              <a:rPr lang="en-US" dirty="0" err="1"/>
              <a:t>modestamente</a:t>
            </a:r>
            <a:r>
              <a:rPr lang="en-US" dirty="0"/>
              <a:t>, non solo non la </a:t>
            </a:r>
            <a:r>
              <a:rPr lang="en-US" dirty="0" err="1"/>
              <a:t>riverì</a:t>
            </a:r>
            <a:r>
              <a:rPr lang="en-US" dirty="0"/>
              <a:t> quale </a:t>
            </a:r>
            <a:r>
              <a:rPr lang="en-US" dirty="0" err="1"/>
              <a:t>consorte</a:t>
            </a:r>
            <a:r>
              <a:rPr lang="en-US" dirty="0"/>
              <a:t> del re, ma la </a:t>
            </a:r>
            <a:r>
              <a:rPr lang="en-US" dirty="0" err="1"/>
              <a:t>guardò</a:t>
            </a:r>
            <a:r>
              <a:rPr lang="en-US" dirty="0"/>
              <a:t> con </a:t>
            </a:r>
            <a:r>
              <a:rPr lang="en-US" dirty="0" err="1"/>
              <a:t>disprezzo</a:t>
            </a:r>
            <a:r>
              <a:rPr lang="en-US" dirty="0"/>
              <a:t>, </a:t>
            </a:r>
            <a:r>
              <a:rPr lang="en-US" dirty="0" err="1"/>
              <a:t>recandole</a:t>
            </a:r>
            <a:r>
              <a:rPr lang="en-US" dirty="0"/>
              <a:t> </a:t>
            </a:r>
            <a:r>
              <a:rPr lang="en-US" dirty="0" err="1"/>
              <a:t>offesa</a:t>
            </a:r>
            <a:r>
              <a:rPr lang="en-US" dirty="0"/>
              <a:t>. </a:t>
            </a:r>
            <a:r>
              <a:rPr lang="en-US" dirty="0" err="1"/>
              <a:t>Ildibado</a:t>
            </a:r>
            <a:r>
              <a:rPr lang="en-US" dirty="0"/>
              <a:t>, </a:t>
            </a:r>
            <a:r>
              <a:rPr lang="en-US" dirty="0" err="1"/>
              <a:t>infatti</a:t>
            </a:r>
            <a:r>
              <a:rPr lang="en-US" dirty="0"/>
              <a:t>, era </a:t>
            </a:r>
            <a:r>
              <a:rPr lang="en-US" dirty="0" err="1"/>
              <a:t>ancora</a:t>
            </a:r>
            <a:r>
              <a:rPr lang="en-US" dirty="0"/>
              <a:t> </a:t>
            </a:r>
            <a:r>
              <a:rPr lang="en-US" dirty="0" err="1"/>
              <a:t>povero</a:t>
            </a:r>
            <a:r>
              <a:rPr lang="en-US" dirty="0"/>
              <a:t>, </a:t>
            </a:r>
            <a:r>
              <a:rPr lang="en-US" dirty="0" err="1"/>
              <a:t>perché</a:t>
            </a:r>
            <a:r>
              <a:rPr lang="en-US" dirty="0"/>
              <a:t> non </a:t>
            </a:r>
            <a:r>
              <a:rPr lang="en-US" dirty="0" err="1"/>
              <a:t>aveva</a:t>
            </a:r>
            <a:r>
              <a:rPr lang="en-US" dirty="0"/>
              <a:t> </a:t>
            </a:r>
            <a:r>
              <a:rPr lang="en-US" dirty="0" err="1"/>
              <a:t>ottenuto</a:t>
            </a:r>
            <a:r>
              <a:rPr lang="en-US" dirty="0"/>
              <a:t> </a:t>
            </a:r>
            <a:r>
              <a:rPr lang="en-US" dirty="0" err="1"/>
              <a:t>il</a:t>
            </a:r>
            <a:r>
              <a:rPr lang="en-US" dirty="0"/>
              <a:t> </a:t>
            </a:r>
            <a:r>
              <a:rPr lang="en-US" dirty="0" err="1" smtClean="0"/>
              <a:t>tesoro</a:t>
            </a:r>
            <a:r>
              <a:rPr lang="en-US" dirty="0" smtClean="0"/>
              <a:t> </a:t>
            </a:r>
            <a:r>
              <a:rPr lang="en-US" dirty="0" err="1"/>
              <a:t>regio</a:t>
            </a:r>
            <a:r>
              <a:rPr lang="en-US" dirty="0"/>
              <a:t>. [40] La donna, molto </a:t>
            </a:r>
            <a:r>
              <a:rPr lang="en-US" dirty="0" err="1" smtClean="0"/>
              <a:t>irritata</a:t>
            </a:r>
            <a:r>
              <a:rPr lang="en-US" dirty="0" smtClean="0"/>
              <a:t> </a:t>
            </a:r>
            <a:r>
              <a:rPr lang="en-US" dirty="0"/>
              <a:t>per </a:t>
            </a:r>
            <a:r>
              <a:rPr lang="en-US" dirty="0" err="1"/>
              <a:t>quell’insolente</a:t>
            </a:r>
            <a:r>
              <a:rPr lang="en-US" dirty="0"/>
              <a:t> </a:t>
            </a:r>
            <a:r>
              <a:rPr lang="en-US" dirty="0" err="1"/>
              <a:t>comportamento</a:t>
            </a:r>
            <a:r>
              <a:rPr lang="en-US" dirty="0"/>
              <a:t>, </a:t>
            </a:r>
            <a:r>
              <a:rPr lang="en-US" dirty="0" err="1"/>
              <a:t>tornò</a:t>
            </a:r>
            <a:r>
              <a:rPr lang="en-US" dirty="0"/>
              <a:t> in </a:t>
            </a:r>
            <a:r>
              <a:rPr lang="en-US" dirty="0" err="1"/>
              <a:t>lacrime</a:t>
            </a:r>
            <a:r>
              <a:rPr lang="en-US" dirty="0"/>
              <a:t> dal </a:t>
            </a:r>
            <a:r>
              <a:rPr lang="en-US" dirty="0" err="1"/>
              <a:t>marito</a:t>
            </a:r>
            <a:r>
              <a:rPr lang="en-US" dirty="0"/>
              <a:t> e </a:t>
            </a:r>
            <a:r>
              <a:rPr lang="en-US" dirty="0" err="1"/>
              <a:t>chiese</a:t>
            </a:r>
            <a:r>
              <a:rPr lang="en-US" dirty="0"/>
              <a:t> di </a:t>
            </a:r>
            <a:r>
              <a:rPr lang="en-US" dirty="0" err="1"/>
              <a:t>vendicarla</a:t>
            </a:r>
            <a:r>
              <a:rPr lang="en-US" dirty="0"/>
              <a:t> </a:t>
            </a:r>
            <a:r>
              <a:rPr lang="en-US" dirty="0" err="1" smtClean="0"/>
              <a:t>dell’insulto</a:t>
            </a:r>
            <a:r>
              <a:rPr lang="en-US" dirty="0" smtClean="0"/>
              <a:t> </a:t>
            </a:r>
            <a:r>
              <a:rPr lang="en-US" dirty="0" err="1"/>
              <a:t>che</a:t>
            </a:r>
            <a:r>
              <a:rPr lang="en-US" dirty="0"/>
              <a:t> </a:t>
            </a:r>
            <a:r>
              <a:rPr lang="en-US" dirty="0" err="1"/>
              <a:t>aveva</a:t>
            </a:r>
            <a:r>
              <a:rPr lang="en-US" dirty="0"/>
              <a:t> </a:t>
            </a:r>
            <a:r>
              <a:rPr lang="en-US" dirty="0" err="1"/>
              <a:t>ricevuto</a:t>
            </a:r>
            <a:r>
              <a:rPr lang="en-US" dirty="0"/>
              <a:t> </a:t>
            </a:r>
            <a:r>
              <a:rPr lang="en-US" dirty="0" err="1"/>
              <a:t>dalla</a:t>
            </a:r>
            <a:r>
              <a:rPr lang="en-US" dirty="0"/>
              <a:t> </a:t>
            </a:r>
            <a:r>
              <a:rPr lang="en-US" dirty="0" err="1"/>
              <a:t>moglie</a:t>
            </a:r>
            <a:r>
              <a:rPr lang="en-US" dirty="0"/>
              <a:t> di Uraia. [41] </a:t>
            </a:r>
            <a:r>
              <a:rPr lang="en-US" dirty="0" err="1"/>
              <a:t>Perciò</a:t>
            </a:r>
            <a:r>
              <a:rPr lang="en-US" dirty="0"/>
              <a:t> </a:t>
            </a:r>
            <a:r>
              <a:rPr lang="en-US" dirty="0" err="1"/>
              <a:t>Ildibado</a:t>
            </a:r>
            <a:r>
              <a:rPr lang="en-US" dirty="0"/>
              <a:t> per prima </a:t>
            </a:r>
            <a:r>
              <a:rPr lang="en-US" dirty="0" err="1"/>
              <a:t>cosa</a:t>
            </a:r>
            <a:r>
              <a:rPr lang="en-US" dirty="0"/>
              <a:t> </a:t>
            </a:r>
            <a:r>
              <a:rPr lang="en-US" dirty="0" err="1" smtClean="0"/>
              <a:t>accusò</a:t>
            </a:r>
            <a:r>
              <a:rPr lang="en-US" dirty="0" smtClean="0"/>
              <a:t> </a:t>
            </a:r>
            <a:r>
              <a:rPr lang="en-US" dirty="0"/>
              <a:t>Uraia di </a:t>
            </a:r>
            <a:r>
              <a:rPr lang="en-US" dirty="0" err="1"/>
              <a:t>voler</a:t>
            </a:r>
            <a:r>
              <a:rPr lang="en-US" dirty="0"/>
              <a:t> </a:t>
            </a:r>
            <a:r>
              <a:rPr lang="en-US" dirty="0" err="1"/>
              <a:t>passare</a:t>
            </a:r>
            <a:r>
              <a:rPr lang="en-US" dirty="0"/>
              <a:t> </a:t>
            </a:r>
            <a:r>
              <a:rPr lang="en-US" dirty="0" err="1"/>
              <a:t>dalla</a:t>
            </a:r>
            <a:r>
              <a:rPr lang="en-US" dirty="0"/>
              <a:t> parte </a:t>
            </a:r>
            <a:r>
              <a:rPr lang="en-US" dirty="0" err="1"/>
              <a:t>dei</a:t>
            </a:r>
            <a:r>
              <a:rPr lang="en-US" dirty="0"/>
              <a:t> </a:t>
            </a:r>
            <a:r>
              <a:rPr lang="en-US" dirty="0" err="1"/>
              <a:t>nemici</a:t>
            </a:r>
            <a:r>
              <a:rPr lang="en-US" dirty="0"/>
              <a:t> e poco dopo lo </a:t>
            </a:r>
            <a:r>
              <a:rPr lang="en-US" dirty="0" err="1"/>
              <a:t>fece</a:t>
            </a:r>
            <a:r>
              <a:rPr lang="en-US" dirty="0"/>
              <a:t> </a:t>
            </a:r>
            <a:r>
              <a:rPr lang="en-US" dirty="0" err="1"/>
              <a:t>uccidere</a:t>
            </a:r>
            <a:r>
              <a:rPr lang="en-US" dirty="0"/>
              <a:t> a </a:t>
            </a:r>
            <a:r>
              <a:rPr lang="en-US" dirty="0" err="1"/>
              <a:t>tradimento</a:t>
            </a:r>
            <a:r>
              <a:rPr lang="en-US" dirty="0"/>
              <a:t>. </a:t>
            </a:r>
            <a:endParaRPr lang="it-IT" dirty="0"/>
          </a:p>
          <a:p>
            <a:pPr marL="0" indent="0">
              <a:buNone/>
            </a:pPr>
            <a:r>
              <a:rPr lang="it-IT" dirty="0"/>
              <a:t>(Guerra Gotica, VII, 1, 37-41).</a:t>
            </a:r>
          </a:p>
        </p:txBody>
      </p:sp>
    </p:spTree>
    <p:extLst>
      <p:ext uri="{BB962C8B-B14F-4D97-AF65-F5344CB8AC3E}">
        <p14:creationId xmlns:p14="http://schemas.microsoft.com/office/powerpoint/2010/main" val="69704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510208" y="1371600"/>
            <a:ext cx="7951305" cy="3637721"/>
          </a:xfrm>
        </p:spPr>
        <p:txBody>
          <a:bodyPr>
            <a:normAutofit fontScale="85000" lnSpcReduction="20000"/>
          </a:bodyPr>
          <a:lstStyle/>
          <a:p>
            <a:pPr marL="0" indent="0">
              <a:buNone/>
            </a:pPr>
            <a:r>
              <a:rPr lang="it-IT" b="1" dirty="0"/>
              <a:t>Procopio</a:t>
            </a:r>
            <a:r>
              <a:rPr lang="it-IT" dirty="0"/>
              <a:t>, (nato probabilmente tra 490 e 507 a Cesarea, in Palestina (odierno Israele), muore nel 565).</a:t>
            </a:r>
          </a:p>
          <a:p>
            <a:pPr marL="0" indent="0">
              <a:buNone/>
            </a:pPr>
            <a:r>
              <a:rPr lang="it-IT" dirty="0"/>
              <a:t>Dal 527 al 531 fu il consigliere (</a:t>
            </a:r>
            <a:r>
              <a:rPr lang="it-IT" i="1" dirty="0" err="1"/>
              <a:t>consilarius</a:t>
            </a:r>
            <a:r>
              <a:rPr lang="it-IT" dirty="0"/>
              <a:t>) del generale Belisario nella prima campagna di guerra di Giustiniano contro I Persiani. Era un notaio.</a:t>
            </a:r>
          </a:p>
          <a:p>
            <a:pPr marL="0" indent="0">
              <a:buNone/>
            </a:pPr>
            <a:r>
              <a:rPr lang="it-IT" dirty="0"/>
              <a:t>Tra 533 e 534 prese parte alla spedizione contro I Vandali ed è attestato in Africa fino al 536, quando raggiunse Belisario in Sicilia. </a:t>
            </a:r>
          </a:p>
          <a:p>
            <a:pPr marL="0" indent="0">
              <a:buNone/>
            </a:pPr>
            <a:r>
              <a:rPr lang="it-IT" dirty="0"/>
              <a:t>Fu poi in Italia durante la Guerra Gotica fino al 540. In seguito fece ritorno a Costantinopoli, dal momento che descrisse l’epidemia di peste che colpì la capitale nel 542.</a:t>
            </a:r>
          </a:p>
          <a:p>
            <a:pPr marL="0" indent="0">
              <a:buNone/>
            </a:pPr>
            <a:r>
              <a:rPr lang="it-IT" dirty="0"/>
              <a:t>Non fece più ritorno in Italia. </a:t>
            </a:r>
          </a:p>
        </p:txBody>
      </p:sp>
      <p:sp>
        <p:nvSpPr>
          <p:cNvPr id="6" name="CasellaDiTesto 5"/>
          <p:cNvSpPr txBox="1"/>
          <p:nvPr/>
        </p:nvSpPr>
        <p:spPr>
          <a:xfrm>
            <a:off x="5314122" y="135767"/>
            <a:ext cx="2404826" cy="707886"/>
          </a:xfrm>
          <a:prstGeom prst="rect">
            <a:avLst/>
          </a:prstGeom>
          <a:noFill/>
        </p:spPr>
        <p:txBody>
          <a:bodyPr wrap="none" rtlCol="0">
            <a:spAutoFit/>
          </a:bodyPr>
          <a:lstStyle/>
          <a:p>
            <a:r>
              <a:rPr lang="it-IT" sz="4000" b="1" dirty="0">
                <a:solidFill>
                  <a:schemeClr val="tx2">
                    <a:lumMod val="75000"/>
                  </a:schemeClr>
                </a:solidFill>
                <a:latin typeface="+mj-lt"/>
              </a:rPr>
              <a:t>Procopio</a:t>
            </a:r>
          </a:p>
        </p:txBody>
      </p:sp>
    </p:spTree>
    <p:extLst>
      <p:ext uri="{BB962C8B-B14F-4D97-AF65-F5344CB8AC3E}">
        <p14:creationId xmlns:p14="http://schemas.microsoft.com/office/powerpoint/2010/main" val="1845624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84313" y="1063671"/>
            <a:ext cx="8144289" cy="3833007"/>
          </a:xfrm>
        </p:spPr>
        <p:txBody>
          <a:bodyPr>
            <a:normAutofit fontScale="62500" lnSpcReduction="20000"/>
          </a:bodyPr>
          <a:lstStyle/>
          <a:p>
            <a:pPr marL="0" indent="0">
              <a:buNone/>
            </a:pPr>
            <a:r>
              <a:rPr lang="en-US" b="1" dirty="0" err="1">
                <a:solidFill>
                  <a:schemeClr val="accent1">
                    <a:lumMod val="75000"/>
                  </a:schemeClr>
                </a:solidFill>
                <a:latin typeface="Arial" panose="020B0604020202020204" pitchFamily="34" charset="0"/>
                <a:cs typeface="Arial" panose="020B0604020202020204" pitchFamily="34" charset="0"/>
              </a:rPr>
              <a:t>Ildebado</a:t>
            </a:r>
            <a:r>
              <a:rPr lang="en-US" b="1" dirty="0">
                <a:solidFill>
                  <a:schemeClr val="accent1">
                    <a:lumMod val="75000"/>
                  </a:schemeClr>
                </a:solidFill>
                <a:latin typeface="Arial" panose="020B0604020202020204" pitchFamily="34" charset="0"/>
                <a:cs typeface="Arial" panose="020B0604020202020204" pitchFamily="34" charset="0"/>
              </a:rPr>
              <a:t> (540-541)</a:t>
            </a:r>
          </a:p>
          <a:p>
            <a:pPr marL="0" indent="0">
              <a:buNone/>
            </a:pPr>
            <a:r>
              <a:rPr lang="en-US" dirty="0"/>
              <a:t>“[43] </a:t>
            </a:r>
            <a:r>
              <a:rPr lang="en-US" dirty="0" err="1"/>
              <a:t>C’era</a:t>
            </a:r>
            <a:r>
              <a:rPr lang="en-US" dirty="0"/>
              <a:t> </a:t>
            </a:r>
            <a:r>
              <a:rPr lang="en-US" dirty="0" err="1"/>
              <a:t>tra</a:t>
            </a:r>
            <a:r>
              <a:rPr lang="en-US" dirty="0"/>
              <a:t> </a:t>
            </a:r>
            <a:r>
              <a:rPr lang="en-US" dirty="0" err="1"/>
              <a:t>costoro</a:t>
            </a:r>
            <a:r>
              <a:rPr lang="en-US" dirty="0"/>
              <a:t> un </a:t>
            </a:r>
            <a:r>
              <a:rPr lang="en-US" dirty="0" err="1"/>
              <a:t>certo</a:t>
            </a:r>
            <a:r>
              <a:rPr lang="en-US" dirty="0"/>
              <a:t> Vela, </a:t>
            </a:r>
            <a:r>
              <a:rPr lang="en-US" dirty="0" err="1"/>
              <a:t>gepido</a:t>
            </a:r>
            <a:r>
              <a:rPr lang="en-US" dirty="0"/>
              <a:t> di </a:t>
            </a:r>
            <a:r>
              <a:rPr lang="en-US" dirty="0" err="1"/>
              <a:t>origine</a:t>
            </a:r>
            <a:r>
              <a:rPr lang="en-US" dirty="0"/>
              <a:t>, </a:t>
            </a:r>
            <a:r>
              <a:rPr lang="en-US" dirty="0" err="1"/>
              <a:t>che</a:t>
            </a:r>
            <a:r>
              <a:rPr lang="en-US" dirty="0"/>
              <a:t> </a:t>
            </a:r>
            <a:r>
              <a:rPr lang="en-US" dirty="0" err="1"/>
              <a:t>prestava</a:t>
            </a:r>
            <a:r>
              <a:rPr lang="en-US" dirty="0"/>
              <a:t> </a:t>
            </a:r>
            <a:r>
              <a:rPr lang="en-US" dirty="0" err="1"/>
              <a:t>servizio</a:t>
            </a:r>
            <a:r>
              <a:rPr lang="en-US" dirty="0"/>
              <a:t> </a:t>
            </a:r>
            <a:r>
              <a:rPr lang="en-US" dirty="0" err="1"/>
              <a:t>tra</a:t>
            </a:r>
            <a:r>
              <a:rPr lang="en-US" dirty="0"/>
              <a:t> le </a:t>
            </a:r>
            <a:r>
              <a:rPr lang="en-US" dirty="0" err="1"/>
              <a:t>guardie</a:t>
            </a:r>
            <a:r>
              <a:rPr lang="en-US" dirty="0"/>
              <a:t> del </a:t>
            </a:r>
            <a:r>
              <a:rPr lang="en-US" dirty="0" err="1"/>
              <a:t>corpo</a:t>
            </a:r>
            <a:r>
              <a:rPr lang="en-US" dirty="0"/>
              <a:t> del re. [44] </a:t>
            </a:r>
            <a:r>
              <a:rPr lang="en-US" dirty="0" err="1"/>
              <a:t>Quest’uomo</a:t>
            </a:r>
            <a:r>
              <a:rPr lang="en-US" dirty="0"/>
              <a:t> </a:t>
            </a:r>
            <a:r>
              <a:rPr lang="en-US" dirty="0" err="1"/>
              <a:t>aveva</a:t>
            </a:r>
            <a:r>
              <a:rPr lang="en-US" dirty="0"/>
              <a:t> </a:t>
            </a:r>
            <a:r>
              <a:rPr lang="en-US" dirty="0" err="1"/>
              <a:t>desiderato</a:t>
            </a:r>
            <a:r>
              <a:rPr lang="en-US" dirty="0"/>
              <a:t> </a:t>
            </a:r>
            <a:r>
              <a:rPr lang="en-US" dirty="0" err="1"/>
              <a:t>sposare</a:t>
            </a:r>
            <a:r>
              <a:rPr lang="en-US" dirty="0"/>
              <a:t> una </a:t>
            </a:r>
            <a:r>
              <a:rPr lang="en-US" dirty="0" err="1"/>
              <a:t>fanciulla</a:t>
            </a:r>
            <a:r>
              <a:rPr lang="en-US" dirty="0"/>
              <a:t>, assai </a:t>
            </a:r>
            <a:r>
              <a:rPr lang="en-US" dirty="0" err="1"/>
              <a:t>bella</a:t>
            </a:r>
            <a:r>
              <a:rPr lang="en-US" dirty="0"/>
              <a:t> </a:t>
            </a:r>
            <a:r>
              <a:rPr lang="en-US" dirty="0" err="1"/>
              <a:t>d’aspetto</a:t>
            </a:r>
            <a:r>
              <a:rPr lang="en-US" dirty="0"/>
              <a:t>, </a:t>
            </a:r>
            <a:r>
              <a:rPr lang="en-US" dirty="0" err="1"/>
              <a:t>che</a:t>
            </a:r>
            <a:r>
              <a:rPr lang="en-US" dirty="0"/>
              <a:t> </a:t>
            </a:r>
            <a:r>
              <a:rPr lang="en-US" dirty="0" err="1"/>
              <a:t>amava</a:t>
            </a:r>
            <a:r>
              <a:rPr lang="en-US" dirty="0"/>
              <a:t> di amore ardente; ma, </a:t>
            </a:r>
            <a:r>
              <a:rPr lang="en-US" dirty="0" err="1"/>
              <a:t>mentre</a:t>
            </a:r>
            <a:r>
              <a:rPr lang="en-US" dirty="0"/>
              <a:t> era </a:t>
            </a:r>
            <a:r>
              <a:rPr lang="en-US" dirty="0" err="1"/>
              <a:t>lontano</a:t>
            </a:r>
            <a:r>
              <a:rPr lang="en-US" dirty="0"/>
              <a:t> per una </a:t>
            </a:r>
            <a:r>
              <a:rPr lang="en-US" dirty="0" err="1"/>
              <a:t>spedizione</a:t>
            </a:r>
            <a:r>
              <a:rPr lang="en-US" dirty="0"/>
              <a:t> </a:t>
            </a:r>
            <a:r>
              <a:rPr lang="en-US" dirty="0" err="1"/>
              <a:t>contro</a:t>
            </a:r>
            <a:r>
              <a:rPr lang="en-US" dirty="0"/>
              <a:t> </a:t>
            </a:r>
            <a:r>
              <a:rPr lang="en-US" dirty="0" err="1" smtClean="0"/>
              <a:t>i</a:t>
            </a:r>
            <a:r>
              <a:rPr lang="en-US" dirty="0" smtClean="0"/>
              <a:t> </a:t>
            </a:r>
            <a:r>
              <a:rPr lang="en-US" dirty="0" err="1"/>
              <a:t>nemici</a:t>
            </a:r>
            <a:r>
              <a:rPr lang="en-US" dirty="0"/>
              <a:t>, </a:t>
            </a:r>
            <a:r>
              <a:rPr lang="en-US" dirty="0" err="1"/>
              <a:t>Ildibado</a:t>
            </a:r>
            <a:r>
              <a:rPr lang="en-US" dirty="0"/>
              <a:t> </a:t>
            </a:r>
            <a:r>
              <a:rPr lang="en-US" dirty="0" err="1"/>
              <a:t>aveva</a:t>
            </a:r>
            <a:r>
              <a:rPr lang="en-US" dirty="0"/>
              <a:t> </a:t>
            </a:r>
            <a:r>
              <a:rPr lang="en-US" dirty="0" err="1"/>
              <a:t>fatto</a:t>
            </a:r>
            <a:r>
              <a:rPr lang="en-US" dirty="0"/>
              <a:t> </a:t>
            </a:r>
            <a:r>
              <a:rPr lang="en-US" dirty="0" err="1"/>
              <a:t>sposare</a:t>
            </a:r>
            <a:r>
              <a:rPr lang="en-US" dirty="0"/>
              <a:t> a un </a:t>
            </a:r>
            <a:r>
              <a:rPr lang="en-US" dirty="0" err="1"/>
              <a:t>altro</a:t>
            </a:r>
            <a:r>
              <a:rPr lang="en-US" dirty="0"/>
              <a:t> </a:t>
            </a:r>
            <a:r>
              <a:rPr lang="en-US" dirty="0" err="1"/>
              <a:t>barbaro</a:t>
            </a:r>
            <a:r>
              <a:rPr lang="en-US" dirty="0"/>
              <a:t> la </a:t>
            </a:r>
            <a:r>
              <a:rPr lang="en-US" dirty="0" err="1"/>
              <a:t>sua</a:t>
            </a:r>
            <a:r>
              <a:rPr lang="en-US" dirty="0"/>
              <a:t> </a:t>
            </a:r>
            <a:r>
              <a:rPr lang="en-US" dirty="0" err="1"/>
              <a:t>amata</a:t>
            </a:r>
            <a:r>
              <a:rPr lang="en-US" dirty="0"/>
              <a:t>, o </a:t>
            </a:r>
            <a:r>
              <a:rPr lang="en-US" dirty="0" err="1"/>
              <a:t>perché</a:t>
            </a:r>
            <a:r>
              <a:rPr lang="en-US" dirty="0"/>
              <a:t> </a:t>
            </a:r>
            <a:r>
              <a:rPr lang="en-US" dirty="0" err="1"/>
              <a:t>ignorava</a:t>
            </a:r>
            <a:r>
              <a:rPr lang="en-US" dirty="0"/>
              <a:t> come </a:t>
            </a:r>
            <a:r>
              <a:rPr lang="en-US" dirty="0" err="1"/>
              <a:t>stavano</a:t>
            </a:r>
            <a:r>
              <a:rPr lang="en-US" dirty="0"/>
              <a:t> le </a:t>
            </a:r>
            <a:r>
              <a:rPr lang="en-US" dirty="0" err="1"/>
              <a:t>cose</a:t>
            </a:r>
            <a:r>
              <a:rPr lang="en-US" dirty="0"/>
              <a:t>, o per un </a:t>
            </a:r>
            <a:r>
              <a:rPr lang="en-US" dirty="0" err="1"/>
              <a:t>altro</a:t>
            </a:r>
            <a:r>
              <a:rPr lang="en-US" dirty="0"/>
              <a:t> </a:t>
            </a:r>
            <a:r>
              <a:rPr lang="en-US" dirty="0" err="1"/>
              <a:t>motivo</a:t>
            </a:r>
            <a:r>
              <a:rPr lang="en-US" dirty="0"/>
              <a:t>. [45] </a:t>
            </a:r>
            <a:r>
              <a:rPr lang="en-US" dirty="0" err="1"/>
              <a:t>Quando</a:t>
            </a:r>
            <a:r>
              <a:rPr lang="en-US" dirty="0"/>
              <a:t> Vela, </a:t>
            </a:r>
            <a:r>
              <a:rPr lang="en-US" dirty="0" err="1"/>
              <a:t>tornato</a:t>
            </a:r>
            <a:r>
              <a:rPr lang="en-US" dirty="0"/>
              <a:t> </a:t>
            </a:r>
            <a:r>
              <a:rPr lang="en-US" dirty="0" err="1"/>
              <a:t>dalla</a:t>
            </a:r>
            <a:r>
              <a:rPr lang="en-US" dirty="0"/>
              <a:t> </a:t>
            </a:r>
            <a:r>
              <a:rPr lang="en-US" dirty="0" err="1"/>
              <a:t>spedizione</a:t>
            </a:r>
            <a:r>
              <a:rPr lang="en-US" dirty="0"/>
              <a:t>, </a:t>
            </a:r>
            <a:r>
              <a:rPr lang="en-US" dirty="0" err="1"/>
              <a:t>conobbe</a:t>
            </a:r>
            <a:r>
              <a:rPr lang="en-US" dirty="0"/>
              <a:t> </a:t>
            </a:r>
            <a:r>
              <a:rPr lang="en-US" dirty="0" err="1"/>
              <a:t>l’accaduto</a:t>
            </a:r>
            <a:r>
              <a:rPr lang="en-US" dirty="0"/>
              <a:t>, facile </a:t>
            </a:r>
            <a:r>
              <a:rPr lang="en-US" dirty="0" err="1"/>
              <a:t>all’ira</a:t>
            </a:r>
            <a:r>
              <a:rPr lang="en-US" dirty="0"/>
              <a:t> </a:t>
            </a:r>
            <a:r>
              <a:rPr lang="en-US" dirty="0" err="1"/>
              <a:t>com’era</a:t>
            </a:r>
            <a:r>
              <a:rPr lang="en-US" dirty="0"/>
              <a:t> </a:t>
            </a:r>
            <a:r>
              <a:rPr lang="en-US" dirty="0" err="1"/>
              <a:t>già</a:t>
            </a:r>
            <a:r>
              <a:rPr lang="en-US" dirty="0"/>
              <a:t> per natura, non </a:t>
            </a:r>
            <a:r>
              <a:rPr lang="en-US" dirty="0" err="1"/>
              <a:t>seppe</a:t>
            </a:r>
            <a:r>
              <a:rPr lang="en-US" dirty="0"/>
              <a:t> </a:t>
            </a:r>
            <a:r>
              <a:rPr lang="en-US" dirty="0" err="1"/>
              <a:t>sopportare</a:t>
            </a:r>
            <a:r>
              <a:rPr lang="en-US" dirty="0"/>
              <a:t> il </a:t>
            </a:r>
            <a:r>
              <a:rPr lang="en-US" dirty="0" err="1"/>
              <a:t>torto</a:t>
            </a:r>
            <a:r>
              <a:rPr lang="en-US" dirty="0"/>
              <a:t> </a:t>
            </a:r>
            <a:r>
              <a:rPr lang="en-US" dirty="0" err="1"/>
              <a:t>che</a:t>
            </a:r>
            <a:r>
              <a:rPr lang="en-US" dirty="0"/>
              <a:t> </a:t>
            </a:r>
            <a:r>
              <a:rPr lang="en-US" dirty="0" err="1"/>
              <a:t>gli</a:t>
            </a:r>
            <a:r>
              <a:rPr lang="en-US" dirty="0"/>
              <a:t> era </a:t>
            </a:r>
            <a:r>
              <a:rPr lang="en-US" dirty="0" err="1"/>
              <a:t>stato</a:t>
            </a:r>
            <a:r>
              <a:rPr lang="en-US" dirty="0"/>
              <a:t> </a:t>
            </a:r>
            <a:r>
              <a:rPr lang="en-US" dirty="0" err="1"/>
              <a:t>fatto</a:t>
            </a:r>
            <a:r>
              <a:rPr lang="en-US" dirty="0"/>
              <a:t> e subito </a:t>
            </a:r>
            <a:r>
              <a:rPr lang="en-US" dirty="0" err="1"/>
              <a:t>decise</a:t>
            </a:r>
            <a:r>
              <a:rPr lang="en-US" dirty="0"/>
              <a:t> di </a:t>
            </a:r>
            <a:r>
              <a:rPr lang="en-US" dirty="0" err="1"/>
              <a:t>uccidere</a:t>
            </a:r>
            <a:r>
              <a:rPr lang="en-US" dirty="0"/>
              <a:t> </a:t>
            </a:r>
            <a:r>
              <a:rPr lang="en-US" dirty="0" err="1"/>
              <a:t>Ildibado</a:t>
            </a:r>
            <a:r>
              <a:rPr lang="en-US" dirty="0"/>
              <a:t>. [46] Una volta, </a:t>
            </a:r>
            <a:r>
              <a:rPr lang="en-US" dirty="0" err="1"/>
              <a:t>mentre</a:t>
            </a:r>
            <a:r>
              <a:rPr lang="en-US" dirty="0"/>
              <a:t> il re </a:t>
            </a:r>
            <a:r>
              <a:rPr lang="en-US" dirty="0" err="1"/>
              <a:t>ospitava</a:t>
            </a:r>
            <a:r>
              <a:rPr lang="en-US" dirty="0"/>
              <a:t> a </a:t>
            </a:r>
            <a:r>
              <a:rPr lang="en-US" dirty="0" err="1"/>
              <a:t>banchetto</a:t>
            </a:r>
            <a:r>
              <a:rPr lang="en-US" dirty="0"/>
              <a:t> </a:t>
            </a:r>
            <a:r>
              <a:rPr lang="en-US" dirty="0" err="1" smtClean="0"/>
              <a:t>i</a:t>
            </a:r>
            <a:r>
              <a:rPr lang="en-US" dirty="0" smtClean="0"/>
              <a:t> </a:t>
            </a:r>
            <a:r>
              <a:rPr lang="en-US" dirty="0" err="1"/>
              <a:t>più</a:t>
            </a:r>
            <a:r>
              <a:rPr lang="en-US" dirty="0"/>
              <a:t> </a:t>
            </a:r>
            <a:r>
              <a:rPr lang="en-US" dirty="0" err="1"/>
              <a:t>nobili</a:t>
            </a:r>
            <a:r>
              <a:rPr lang="en-US" dirty="0"/>
              <a:t> </a:t>
            </a:r>
            <a:r>
              <a:rPr lang="en-US" dirty="0" err="1"/>
              <a:t>dei</a:t>
            </a:r>
            <a:r>
              <a:rPr lang="en-US" dirty="0"/>
              <a:t> </a:t>
            </a:r>
            <a:r>
              <a:rPr lang="en-US" dirty="0" err="1"/>
              <a:t>Goti</a:t>
            </a:r>
            <a:r>
              <a:rPr lang="en-US" dirty="0"/>
              <a:t>, </a:t>
            </a:r>
            <a:r>
              <a:rPr lang="en-US" dirty="0" err="1"/>
              <a:t>egli</a:t>
            </a:r>
            <a:r>
              <a:rPr lang="en-US" dirty="0"/>
              <a:t> </a:t>
            </a:r>
            <a:r>
              <a:rPr lang="en-US" dirty="0" err="1" smtClean="0"/>
              <a:t>colse</a:t>
            </a:r>
            <a:r>
              <a:rPr lang="en-US" dirty="0" smtClean="0"/>
              <a:t> </a:t>
            </a:r>
            <a:r>
              <a:rPr lang="en-US" dirty="0" err="1"/>
              <a:t>l’occasione</a:t>
            </a:r>
            <a:r>
              <a:rPr lang="en-US" dirty="0"/>
              <a:t> per </a:t>
            </a:r>
            <a:r>
              <a:rPr lang="en-US" dirty="0" err="1"/>
              <a:t>mandare</a:t>
            </a:r>
            <a:r>
              <a:rPr lang="en-US" dirty="0"/>
              <a:t> a </a:t>
            </a:r>
            <a:r>
              <a:rPr lang="en-US" dirty="0" err="1"/>
              <a:t>effetto</a:t>
            </a:r>
            <a:r>
              <a:rPr lang="en-US" dirty="0"/>
              <a:t> il </a:t>
            </a:r>
            <a:r>
              <a:rPr lang="en-US" dirty="0" err="1"/>
              <a:t>suo</a:t>
            </a:r>
            <a:r>
              <a:rPr lang="en-US" dirty="0"/>
              <a:t> </a:t>
            </a:r>
            <a:r>
              <a:rPr lang="en-US" dirty="0" err="1"/>
              <a:t>proponimento</a:t>
            </a:r>
            <a:r>
              <a:rPr lang="en-US" dirty="0"/>
              <a:t>. [47] </a:t>
            </a:r>
            <a:r>
              <a:rPr lang="en-US" dirty="0" err="1"/>
              <a:t>Infatti</a:t>
            </a:r>
            <a:r>
              <a:rPr lang="en-US" dirty="0"/>
              <a:t>, </a:t>
            </a:r>
            <a:r>
              <a:rPr lang="en-US" dirty="0" err="1"/>
              <a:t>quando</a:t>
            </a:r>
            <a:r>
              <a:rPr lang="en-US" dirty="0"/>
              <a:t> il re </a:t>
            </a:r>
            <a:r>
              <a:rPr lang="en-US" dirty="0" err="1"/>
              <a:t>pranzava</a:t>
            </a:r>
            <a:r>
              <a:rPr lang="en-US" dirty="0"/>
              <a:t>, era </a:t>
            </a:r>
            <a:r>
              <a:rPr lang="en-US" dirty="0" err="1"/>
              <a:t>usanza</a:t>
            </a:r>
            <a:r>
              <a:rPr lang="en-US" dirty="0"/>
              <a:t> </a:t>
            </a:r>
            <a:r>
              <a:rPr lang="en-US" dirty="0" err="1"/>
              <a:t>che</a:t>
            </a:r>
            <a:r>
              <a:rPr lang="en-US" dirty="0"/>
              <a:t> </a:t>
            </a:r>
            <a:r>
              <a:rPr lang="en-US" dirty="0" err="1"/>
              <a:t>tra</a:t>
            </a:r>
            <a:r>
              <a:rPr lang="en-US" dirty="0"/>
              <a:t> </a:t>
            </a:r>
            <a:r>
              <a:rPr lang="en-US" dirty="0" err="1" smtClean="0"/>
              <a:t>i</a:t>
            </a:r>
            <a:r>
              <a:rPr lang="en-US" dirty="0" smtClean="0"/>
              <a:t> </a:t>
            </a:r>
            <a:r>
              <a:rPr lang="en-US" dirty="0" err="1"/>
              <a:t>molti</a:t>
            </a:r>
            <a:r>
              <a:rPr lang="en-US" dirty="0"/>
              <a:t> </a:t>
            </a:r>
            <a:r>
              <a:rPr lang="en-US" dirty="0" err="1"/>
              <a:t>altri</a:t>
            </a:r>
            <a:r>
              <a:rPr lang="en-US" dirty="0"/>
              <a:t> </a:t>
            </a:r>
            <a:r>
              <a:rPr lang="en-US" dirty="0" err="1"/>
              <a:t>gli</a:t>
            </a:r>
            <a:r>
              <a:rPr lang="en-US" dirty="0"/>
              <a:t> </a:t>
            </a:r>
            <a:r>
              <a:rPr lang="en-US" dirty="0" err="1"/>
              <a:t>stessero</a:t>
            </a:r>
            <a:r>
              <a:rPr lang="en-US" dirty="0"/>
              <a:t> </a:t>
            </a:r>
            <a:r>
              <a:rPr lang="en-US" dirty="0" err="1"/>
              <a:t>intorno</a:t>
            </a:r>
            <a:r>
              <a:rPr lang="en-US" dirty="0"/>
              <a:t> </a:t>
            </a:r>
            <a:r>
              <a:rPr lang="en-US" dirty="0" err="1"/>
              <a:t>anche</a:t>
            </a:r>
            <a:r>
              <a:rPr lang="en-US" dirty="0"/>
              <a:t> le </a:t>
            </a:r>
            <a:r>
              <a:rPr lang="en-US" dirty="0" err="1"/>
              <a:t>guardie</a:t>
            </a:r>
            <a:r>
              <a:rPr lang="en-US" dirty="0"/>
              <a:t> del </a:t>
            </a:r>
            <a:r>
              <a:rPr lang="en-US" dirty="0" err="1"/>
              <a:t>corpo</a:t>
            </a:r>
            <a:r>
              <a:rPr lang="en-US" dirty="0"/>
              <a:t>. </a:t>
            </a:r>
            <a:r>
              <a:rPr lang="en-US" dirty="0" err="1"/>
              <a:t>Mentre</a:t>
            </a:r>
            <a:r>
              <a:rPr lang="en-US" dirty="0"/>
              <a:t> </a:t>
            </a:r>
            <a:r>
              <a:rPr lang="en-US" dirty="0" err="1"/>
              <a:t>egli</a:t>
            </a:r>
            <a:r>
              <a:rPr lang="en-US" dirty="0"/>
              <a:t> </a:t>
            </a:r>
            <a:r>
              <a:rPr lang="en-US" dirty="0" err="1"/>
              <a:t>allungava</a:t>
            </a:r>
            <a:r>
              <a:rPr lang="en-US" dirty="0"/>
              <a:t> le </a:t>
            </a:r>
            <a:r>
              <a:rPr lang="en-US" dirty="0" err="1"/>
              <a:t>mani</a:t>
            </a:r>
            <a:r>
              <a:rPr lang="en-US" dirty="0"/>
              <a:t> per </a:t>
            </a:r>
            <a:r>
              <a:rPr lang="en-US" dirty="0" err="1"/>
              <a:t>prendere</a:t>
            </a:r>
            <a:r>
              <a:rPr lang="en-US" dirty="0"/>
              <a:t> il </a:t>
            </a:r>
            <a:r>
              <a:rPr lang="en-US" dirty="0" err="1"/>
              <a:t>cibo</a:t>
            </a:r>
            <a:r>
              <a:rPr lang="en-US" dirty="0"/>
              <a:t>, </a:t>
            </a:r>
            <a:r>
              <a:rPr lang="en-US" dirty="0" err="1"/>
              <a:t>stendendosi</a:t>
            </a:r>
            <a:r>
              <a:rPr lang="en-US" dirty="0"/>
              <a:t> con </a:t>
            </a:r>
            <a:r>
              <a:rPr lang="en-US" dirty="0" err="1"/>
              <a:t>tutto</a:t>
            </a:r>
            <a:r>
              <a:rPr lang="en-US" dirty="0"/>
              <a:t> il </a:t>
            </a:r>
            <a:r>
              <a:rPr lang="en-US" dirty="0" err="1"/>
              <a:t>corpo</a:t>
            </a:r>
            <a:r>
              <a:rPr lang="en-US" dirty="0"/>
              <a:t> sopra il </a:t>
            </a:r>
            <a:r>
              <a:rPr lang="en-US" dirty="0" err="1"/>
              <a:t>divano</a:t>
            </a:r>
            <a:r>
              <a:rPr lang="en-US" dirty="0"/>
              <a:t>, Vela </a:t>
            </a:r>
            <a:r>
              <a:rPr lang="en-US" dirty="0" err="1"/>
              <a:t>prontamente</a:t>
            </a:r>
            <a:r>
              <a:rPr lang="en-US" dirty="0"/>
              <a:t> </a:t>
            </a:r>
            <a:r>
              <a:rPr lang="en-US" dirty="0" err="1"/>
              <a:t>gli</a:t>
            </a:r>
            <a:r>
              <a:rPr lang="en-US" dirty="0"/>
              <a:t> </a:t>
            </a:r>
            <a:r>
              <a:rPr lang="en-US" dirty="0" err="1"/>
              <a:t>troncò</a:t>
            </a:r>
            <a:r>
              <a:rPr lang="en-US" dirty="0"/>
              <a:t> il </a:t>
            </a:r>
            <a:r>
              <a:rPr lang="en-US" dirty="0" err="1"/>
              <a:t>collo</a:t>
            </a:r>
            <a:r>
              <a:rPr lang="en-US" dirty="0"/>
              <a:t> con la </a:t>
            </a:r>
            <a:r>
              <a:rPr lang="en-US" dirty="0" err="1"/>
              <a:t>spada</a:t>
            </a:r>
            <a:r>
              <a:rPr lang="en-US" dirty="0"/>
              <a:t>. [48] </a:t>
            </a:r>
            <a:r>
              <a:rPr lang="en-US" dirty="0" err="1"/>
              <a:t>Così</a:t>
            </a:r>
            <a:r>
              <a:rPr lang="en-US" dirty="0"/>
              <a:t>, </a:t>
            </a:r>
            <a:r>
              <a:rPr lang="en-US" dirty="0" err="1"/>
              <a:t>mentre</a:t>
            </a:r>
            <a:r>
              <a:rPr lang="en-US" dirty="0"/>
              <a:t> il </a:t>
            </a:r>
            <a:r>
              <a:rPr lang="en-US" dirty="0" err="1"/>
              <a:t>cibo</a:t>
            </a:r>
            <a:r>
              <a:rPr lang="en-US" dirty="0"/>
              <a:t> era </a:t>
            </a:r>
            <a:r>
              <a:rPr lang="en-US" dirty="0" err="1"/>
              <a:t>già</a:t>
            </a:r>
            <a:r>
              <a:rPr lang="en-US" dirty="0"/>
              <a:t> </a:t>
            </a:r>
            <a:r>
              <a:rPr lang="en-US" dirty="0" err="1"/>
              <a:t>tra</a:t>
            </a:r>
            <a:r>
              <a:rPr lang="en-US" dirty="0"/>
              <a:t> le </a:t>
            </a:r>
            <a:r>
              <a:rPr lang="en-US" dirty="0" err="1"/>
              <a:t>mani</a:t>
            </a:r>
            <a:r>
              <a:rPr lang="en-US" dirty="0"/>
              <a:t> </a:t>
            </a:r>
            <a:r>
              <a:rPr lang="en-US" dirty="0" err="1"/>
              <a:t>dell’uomo</a:t>
            </a:r>
            <a:r>
              <a:rPr lang="en-US" dirty="0"/>
              <a:t>, la </a:t>
            </a:r>
            <a:r>
              <a:rPr lang="en-US" dirty="0" err="1"/>
              <a:t>testa</a:t>
            </a:r>
            <a:r>
              <a:rPr lang="en-US" dirty="0"/>
              <a:t> </a:t>
            </a:r>
            <a:r>
              <a:rPr lang="en-US" dirty="0" err="1"/>
              <a:t>mozzata</a:t>
            </a:r>
            <a:r>
              <a:rPr lang="en-US" dirty="0"/>
              <a:t> </a:t>
            </a:r>
            <a:r>
              <a:rPr lang="en-US" dirty="0" err="1"/>
              <a:t>rotolò</a:t>
            </a:r>
            <a:r>
              <a:rPr lang="en-US" dirty="0"/>
              <a:t> </a:t>
            </a:r>
            <a:r>
              <a:rPr lang="en-US" dirty="0" err="1"/>
              <a:t>sul</a:t>
            </a:r>
            <a:r>
              <a:rPr lang="en-US" dirty="0"/>
              <a:t> </a:t>
            </a:r>
            <a:r>
              <a:rPr lang="en-US" dirty="0" err="1"/>
              <a:t>tavolo</a:t>
            </a:r>
            <a:r>
              <a:rPr lang="en-US" dirty="0"/>
              <a:t>, </a:t>
            </a:r>
            <a:r>
              <a:rPr lang="en-US" dirty="0" err="1"/>
              <a:t>lasciando</a:t>
            </a:r>
            <a:r>
              <a:rPr lang="en-US" dirty="0"/>
              <a:t> </a:t>
            </a:r>
            <a:r>
              <a:rPr lang="en-US" dirty="0" err="1"/>
              <a:t>sbalorditi</a:t>
            </a:r>
            <a:r>
              <a:rPr lang="en-US" dirty="0"/>
              <a:t> tutti I </a:t>
            </a:r>
            <a:r>
              <a:rPr lang="en-US" dirty="0" err="1"/>
              <a:t>presenti</a:t>
            </a:r>
            <a:r>
              <a:rPr lang="en-US" dirty="0"/>
              <a:t>.” </a:t>
            </a:r>
          </a:p>
          <a:p>
            <a:pPr marL="0" indent="0">
              <a:buNone/>
            </a:pPr>
            <a:r>
              <a:rPr lang="en-US" dirty="0"/>
              <a:t>(Guerra </a:t>
            </a:r>
            <a:r>
              <a:rPr lang="en-US" dirty="0" err="1"/>
              <a:t>Gotica</a:t>
            </a:r>
            <a:r>
              <a:rPr lang="en-US" dirty="0"/>
              <a:t>, III, 2, 43-48).</a:t>
            </a:r>
            <a:endParaRPr lang="it-IT" dirty="0"/>
          </a:p>
          <a:p>
            <a:endParaRPr lang="it-IT" dirty="0"/>
          </a:p>
        </p:txBody>
      </p:sp>
    </p:spTree>
    <p:extLst>
      <p:ext uri="{BB962C8B-B14F-4D97-AF65-F5344CB8AC3E}">
        <p14:creationId xmlns:p14="http://schemas.microsoft.com/office/powerpoint/2010/main" val="2101858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p:nvPr>
        </p:nvSpPr>
        <p:spPr>
          <a:xfrm>
            <a:off x="417443" y="844827"/>
            <a:ext cx="8388266" cy="4118112"/>
          </a:xfrm>
        </p:spPr>
        <p:txBody>
          <a:bodyPr>
            <a:normAutofit/>
          </a:bodyPr>
          <a:lstStyle/>
          <a:p>
            <a:pPr marL="0" indent="0">
              <a:buNone/>
            </a:pPr>
            <a:r>
              <a:rPr lang="it-IT" sz="2400" dirty="0"/>
              <a:t>Il caso altomedievale ci permette di osservare:</a:t>
            </a:r>
          </a:p>
          <a:p>
            <a:pPr>
              <a:buFont typeface="Wingdings" panose="05000000000000000000" pitchFamily="2" charset="2"/>
              <a:buChar char="§"/>
            </a:pPr>
            <a:r>
              <a:rPr lang="it-IT" sz="2400" dirty="0"/>
              <a:t>Che le categorie di genere sono costruite anche attraverso la violenza. La violenza è una attività costruita attraverso il genere che produce e definisce gli uomini e le donne: le donne non devono essere violente perché lo sono gli uomini.</a:t>
            </a:r>
          </a:p>
          <a:p>
            <a:pPr>
              <a:buFont typeface="Wingdings" panose="05000000000000000000" pitchFamily="2" charset="2"/>
              <a:buChar char="§"/>
            </a:pPr>
            <a:r>
              <a:rPr lang="it-IT" sz="2400" dirty="0"/>
              <a:t>Le strategie matrimoniali fanno parte integrante della narrativa della guerra</a:t>
            </a:r>
            <a:r>
              <a:rPr lang="it-IT" sz="2400" dirty="0" smtClean="0"/>
              <a:t>. Ne costituiscono </a:t>
            </a:r>
            <a:r>
              <a:rPr lang="it-IT" sz="2400" smtClean="0"/>
              <a:t>la premessa.</a:t>
            </a:r>
            <a:endParaRPr lang="it-IT" sz="2400"/>
          </a:p>
          <a:p>
            <a:pPr>
              <a:buFont typeface="Wingdings" panose="05000000000000000000" pitchFamily="2" charset="2"/>
              <a:buChar char="§"/>
            </a:pPr>
            <a:endParaRPr lang="it-IT" sz="2400" dirty="0"/>
          </a:p>
          <a:p>
            <a:pPr>
              <a:buFont typeface="Wingdings" panose="05000000000000000000" pitchFamily="2" charset="2"/>
              <a:buChar char="§"/>
            </a:pPr>
            <a:r>
              <a:rPr lang="it-IT" sz="2400" dirty="0"/>
              <a:t>Il genere si ripercuote «in </a:t>
            </a:r>
            <a:r>
              <a:rPr lang="it-IT" sz="2400" dirty="0" err="1"/>
              <a:t>those</a:t>
            </a:r>
            <a:r>
              <a:rPr lang="it-IT" sz="2400" dirty="0"/>
              <a:t> </a:t>
            </a:r>
            <a:r>
              <a:rPr lang="it-IT" sz="2400" dirty="0" err="1"/>
              <a:t>areas</a:t>
            </a:r>
            <a:r>
              <a:rPr lang="it-IT" sz="2400" dirty="0"/>
              <a:t> of life </a:t>
            </a:r>
            <a:r>
              <a:rPr lang="it-IT" sz="2400" dirty="0" err="1"/>
              <a:t>that</a:t>
            </a:r>
            <a:r>
              <a:rPr lang="it-IT" sz="2400" dirty="0"/>
              <a:t> do </a:t>
            </a:r>
            <a:r>
              <a:rPr lang="it-IT" sz="2400" dirty="0" err="1"/>
              <a:t>not</a:t>
            </a:r>
            <a:r>
              <a:rPr lang="it-IT" sz="2400" dirty="0"/>
              <a:t> </a:t>
            </a:r>
            <a:r>
              <a:rPr lang="it-IT" sz="2400" dirty="0" err="1"/>
              <a:t>seem</a:t>
            </a:r>
            <a:r>
              <a:rPr lang="it-IT" sz="2400" dirty="0"/>
              <a:t> to be </a:t>
            </a:r>
            <a:r>
              <a:rPr lang="it-IT" sz="2400" dirty="0" err="1"/>
              <a:t>connected</a:t>
            </a:r>
            <a:r>
              <a:rPr lang="it-IT" sz="2400" dirty="0"/>
              <a:t> with </a:t>
            </a:r>
            <a:r>
              <a:rPr lang="it-IT" sz="2400" dirty="0" err="1"/>
              <a:t>it</a:t>
            </a:r>
            <a:r>
              <a:rPr lang="it-IT" sz="2400" dirty="0"/>
              <a:t>» (Scott, 1986, 1057).</a:t>
            </a:r>
          </a:p>
          <a:p>
            <a:endParaRPr lang="it-IT" dirty="0"/>
          </a:p>
        </p:txBody>
      </p:sp>
    </p:spTree>
    <p:extLst>
      <p:ext uri="{BB962C8B-B14F-4D97-AF65-F5344CB8AC3E}">
        <p14:creationId xmlns:p14="http://schemas.microsoft.com/office/powerpoint/2010/main" val="2548583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79304" y="629478"/>
            <a:ext cx="5307136" cy="434322"/>
          </a:xfrm>
        </p:spPr>
        <p:txBody>
          <a:bodyPr>
            <a:normAutofit fontScale="90000"/>
          </a:bodyPr>
          <a:lstStyle/>
          <a:p>
            <a:r>
              <a:rPr lang="it-IT" b="1" dirty="0">
                <a:solidFill>
                  <a:schemeClr val="accent1">
                    <a:lumMod val="50000"/>
                  </a:schemeClr>
                </a:solidFill>
              </a:rPr>
              <a:t>Procopio e le sue opere</a:t>
            </a:r>
            <a:r>
              <a:rPr lang="it-IT" dirty="0">
                <a:solidFill>
                  <a:schemeClr val="accent1">
                    <a:lumMod val="50000"/>
                  </a:schemeClr>
                </a:solidFill>
              </a:rPr>
              <a:t>.</a:t>
            </a:r>
          </a:p>
        </p:txBody>
      </p:sp>
      <p:sp>
        <p:nvSpPr>
          <p:cNvPr id="3" name="Segnaposto contenuto 2"/>
          <p:cNvSpPr>
            <a:spLocks noGrp="1"/>
          </p:cNvSpPr>
          <p:nvPr>
            <p:ph idx="4294967295"/>
          </p:nvPr>
        </p:nvSpPr>
        <p:spPr>
          <a:xfrm>
            <a:off x="318052" y="1335470"/>
            <a:ext cx="8441634" cy="3570113"/>
          </a:xfrm>
        </p:spPr>
        <p:txBody>
          <a:bodyPr>
            <a:normAutofit fontScale="85000" lnSpcReduction="20000"/>
          </a:bodyPr>
          <a:lstStyle/>
          <a:p>
            <a:pPr marL="0" indent="0">
              <a:buNone/>
            </a:pPr>
            <a:r>
              <a:rPr lang="it-IT" b="1" i="1" dirty="0"/>
              <a:t>Le Guerre</a:t>
            </a:r>
            <a:endParaRPr lang="it-IT" b="1" dirty="0"/>
          </a:p>
          <a:p>
            <a:pPr marL="0" indent="0">
              <a:buNone/>
            </a:pPr>
            <a:r>
              <a:rPr lang="it-IT" dirty="0"/>
              <a:t>I primi sette libri furono completati entro il 545 e potrebbero essere stati pubblicati insieme. Furono comunque aggiornati verso la metà del secolo VI, prima della loro pubblicazione. L’ultimo evento di cui si fa menzione si colloca al 551.</a:t>
            </a:r>
          </a:p>
          <a:p>
            <a:pPr marL="0" indent="0">
              <a:buNone/>
            </a:pPr>
            <a:r>
              <a:rPr lang="it-IT" dirty="0"/>
              <a:t>L’ultimo libro, l’ottavo, comprende eventi fino al 553.</a:t>
            </a:r>
          </a:p>
          <a:p>
            <a:pPr marL="0" indent="0">
              <a:buNone/>
            </a:pPr>
            <a:endParaRPr lang="en-US" dirty="0"/>
          </a:p>
          <a:p>
            <a:pPr marL="0" indent="0">
              <a:buNone/>
            </a:pPr>
            <a:r>
              <a:rPr lang="en-US" dirty="0" err="1"/>
              <a:t>libri</a:t>
            </a:r>
            <a:r>
              <a:rPr lang="en-US" dirty="0"/>
              <a:t> 1-2: </a:t>
            </a:r>
            <a:r>
              <a:rPr lang="en-US" i="1" dirty="0"/>
              <a:t>La Guerra </a:t>
            </a:r>
            <a:r>
              <a:rPr lang="en-US" i="1" dirty="0" err="1"/>
              <a:t>Persiana</a:t>
            </a:r>
            <a:r>
              <a:rPr lang="en-US" i="1" dirty="0"/>
              <a:t> (532)</a:t>
            </a:r>
          </a:p>
          <a:p>
            <a:pPr marL="0" indent="0">
              <a:buNone/>
            </a:pPr>
            <a:r>
              <a:rPr lang="en-US" dirty="0" err="1"/>
              <a:t>libri</a:t>
            </a:r>
            <a:r>
              <a:rPr lang="en-US" dirty="0"/>
              <a:t> 3-4: </a:t>
            </a:r>
            <a:r>
              <a:rPr lang="en-US" i="1" dirty="0"/>
              <a:t>La Guerra </a:t>
            </a:r>
            <a:r>
              <a:rPr lang="en-US" i="1" dirty="0" err="1"/>
              <a:t>Vandalica</a:t>
            </a:r>
            <a:r>
              <a:rPr lang="en-US" i="1" dirty="0"/>
              <a:t>(533)</a:t>
            </a:r>
          </a:p>
          <a:p>
            <a:pPr marL="0" indent="0">
              <a:buNone/>
            </a:pPr>
            <a:r>
              <a:rPr lang="en-US" dirty="0" err="1"/>
              <a:t>libri</a:t>
            </a:r>
            <a:r>
              <a:rPr lang="en-US" dirty="0"/>
              <a:t> 5-8: </a:t>
            </a:r>
            <a:r>
              <a:rPr lang="en-US" i="1" dirty="0"/>
              <a:t>La Guerra </a:t>
            </a:r>
            <a:r>
              <a:rPr lang="en-US" i="1" dirty="0" err="1"/>
              <a:t>Gotica</a:t>
            </a:r>
            <a:r>
              <a:rPr lang="en-US" i="1" dirty="0"/>
              <a:t> (535-553)</a:t>
            </a:r>
          </a:p>
        </p:txBody>
      </p:sp>
    </p:spTree>
    <p:extLst>
      <p:ext uri="{BB962C8B-B14F-4D97-AF65-F5344CB8AC3E}">
        <p14:creationId xmlns:p14="http://schemas.microsoft.com/office/powerpoint/2010/main" val="315917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58279" y="85930"/>
            <a:ext cx="6659217" cy="858600"/>
          </a:xfrm>
        </p:spPr>
        <p:txBody>
          <a:bodyPr/>
          <a:lstStyle/>
          <a:p>
            <a:r>
              <a:rPr lang="it-IT" b="1" dirty="0">
                <a:solidFill>
                  <a:schemeClr val="accent1">
                    <a:lumMod val="50000"/>
                  </a:schemeClr>
                </a:solidFill>
              </a:rPr>
              <a:t>Le </a:t>
            </a:r>
            <a:r>
              <a:rPr lang="it-IT" b="1" dirty="0" smtClean="0">
                <a:solidFill>
                  <a:schemeClr val="accent1">
                    <a:lumMod val="50000"/>
                  </a:schemeClr>
                </a:solidFill>
              </a:rPr>
              <a:t>guerre </a:t>
            </a:r>
            <a:r>
              <a:rPr lang="it-IT" b="1" dirty="0">
                <a:solidFill>
                  <a:schemeClr val="accent1">
                    <a:lumMod val="50000"/>
                  </a:schemeClr>
                </a:solidFill>
              </a:rPr>
              <a:t>di Giustiniano </a:t>
            </a:r>
          </a:p>
        </p:txBody>
      </p:sp>
      <p:sp>
        <p:nvSpPr>
          <p:cNvPr id="3" name="Segnaposto contenuto 2"/>
          <p:cNvSpPr>
            <a:spLocks noGrp="1"/>
          </p:cNvSpPr>
          <p:nvPr>
            <p:ph idx="4294967295"/>
          </p:nvPr>
        </p:nvSpPr>
        <p:spPr>
          <a:xfrm>
            <a:off x="284922" y="1063799"/>
            <a:ext cx="8580782" cy="3866009"/>
          </a:xfrm>
        </p:spPr>
        <p:txBody>
          <a:bodyPr>
            <a:normAutofit fontScale="92500"/>
          </a:bodyPr>
          <a:lstStyle/>
          <a:p>
            <a:pPr marL="0" indent="0">
              <a:buNone/>
            </a:pPr>
            <a:r>
              <a:rPr lang="it-IT" dirty="0"/>
              <a:t>532: pace con l’impero Persiano (a condizione di un pesante tributo) </a:t>
            </a:r>
          </a:p>
          <a:p>
            <a:pPr marL="0" indent="0">
              <a:buNone/>
            </a:pPr>
            <a:r>
              <a:rPr lang="it-IT" dirty="0"/>
              <a:t>533: Il generale Belisario riconquista l’Africa dai Vandali, </a:t>
            </a:r>
            <a:r>
              <a:rPr lang="it-IT" dirty="0" smtClean="0"/>
              <a:t>incluse  </a:t>
            </a:r>
            <a:r>
              <a:rPr lang="it-IT" dirty="0"/>
              <a:t>Corsica, Sicilia, Sardegna.</a:t>
            </a:r>
          </a:p>
          <a:p>
            <a:pPr marL="0" indent="0">
              <a:buNone/>
            </a:pPr>
            <a:r>
              <a:rPr lang="it-IT" dirty="0"/>
              <a:t>535: Belisario incomincia la conquista dell’Italia dei Goti.</a:t>
            </a:r>
          </a:p>
          <a:p>
            <a:pPr marL="0" indent="0">
              <a:buNone/>
            </a:pPr>
            <a:r>
              <a:rPr lang="it-IT" dirty="0"/>
              <a:t>535-553: Guerra Gotica. Un conflitto molto lungo a fasi alterne, in particolare la seconda, durante il regno di </a:t>
            </a:r>
            <a:r>
              <a:rPr lang="it-IT" dirty="0" err="1"/>
              <a:t>Baduila</a:t>
            </a:r>
            <a:r>
              <a:rPr lang="it-IT" dirty="0"/>
              <a:t>/Totila (541-552)</a:t>
            </a:r>
          </a:p>
          <a:p>
            <a:pPr marL="0" indent="0">
              <a:buNone/>
            </a:pPr>
            <a:r>
              <a:rPr lang="it-IT" dirty="0"/>
              <a:t>553: inizio delle operazioni in </a:t>
            </a:r>
            <a:r>
              <a:rPr lang="it-IT" i="1" dirty="0" err="1"/>
              <a:t>Hispania</a:t>
            </a:r>
            <a:r>
              <a:rPr lang="it-IT" dirty="0"/>
              <a:t>.</a:t>
            </a:r>
          </a:p>
        </p:txBody>
      </p:sp>
    </p:spTree>
    <p:extLst>
      <p:ext uri="{BB962C8B-B14F-4D97-AF65-F5344CB8AC3E}">
        <p14:creationId xmlns:p14="http://schemas.microsoft.com/office/powerpoint/2010/main" val="1373084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6" descr="https://upload.wikimedia.org/wikipedia/commons/thumb/9/9b/Justinian555AD.png/1280px-Justinian555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112" y="1381818"/>
            <a:ext cx="676394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title"/>
          </p:nvPr>
        </p:nvSpPr>
        <p:spPr>
          <a:xfrm>
            <a:off x="2531164" y="0"/>
            <a:ext cx="6155275" cy="1063800"/>
          </a:xfrm>
        </p:spPr>
        <p:txBody>
          <a:bodyPr/>
          <a:lstStyle/>
          <a:p>
            <a:pPr eaLnBrk="1" hangingPunct="1"/>
            <a:r>
              <a:rPr lang="it-IT" altLang="it-IT" sz="3600" b="1" dirty="0">
                <a:solidFill>
                  <a:schemeClr val="tx2">
                    <a:lumMod val="75000"/>
                  </a:schemeClr>
                </a:solidFill>
              </a:rPr>
              <a:t>Le conquiste di Giustiniano al 555.</a:t>
            </a:r>
          </a:p>
        </p:txBody>
      </p:sp>
    </p:spTree>
    <p:extLst>
      <p:ext uri="{BB962C8B-B14F-4D97-AF65-F5344CB8AC3E}">
        <p14:creationId xmlns:p14="http://schemas.microsoft.com/office/powerpoint/2010/main" val="426763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07635" y="0"/>
            <a:ext cx="6095640" cy="858600"/>
          </a:xfrm>
        </p:spPr>
        <p:txBody>
          <a:bodyPr>
            <a:noAutofit/>
          </a:bodyPr>
          <a:lstStyle/>
          <a:p>
            <a:r>
              <a:rPr lang="it-IT" sz="3600" b="1" dirty="0">
                <a:solidFill>
                  <a:schemeClr val="accent1">
                    <a:lumMod val="50000"/>
                  </a:schemeClr>
                </a:solidFill>
              </a:rPr>
              <a:t>Giustiniano: difficoltà e risultati.</a:t>
            </a:r>
          </a:p>
        </p:txBody>
      </p:sp>
      <p:sp>
        <p:nvSpPr>
          <p:cNvPr id="3" name="Segnaposto contenuto 2"/>
          <p:cNvSpPr>
            <a:spLocks noGrp="1"/>
          </p:cNvSpPr>
          <p:nvPr>
            <p:ph idx="4294967295"/>
          </p:nvPr>
        </p:nvSpPr>
        <p:spPr>
          <a:xfrm>
            <a:off x="331304" y="1345096"/>
            <a:ext cx="8302487" cy="3288816"/>
          </a:xfrm>
        </p:spPr>
        <p:txBody>
          <a:bodyPr>
            <a:normAutofit fontScale="77500" lnSpcReduction="20000"/>
          </a:bodyPr>
          <a:lstStyle/>
          <a:p>
            <a:pPr marL="0" indent="0">
              <a:buNone/>
            </a:pPr>
            <a:r>
              <a:rPr lang="it-IT" dirty="0"/>
              <a:t>Cambio di direzione della politica bizantina:</a:t>
            </a:r>
          </a:p>
          <a:p>
            <a:r>
              <a:rPr lang="it-IT" dirty="0"/>
              <a:t>Superiorità dell’impero sui regni barbarici.</a:t>
            </a:r>
          </a:p>
          <a:p>
            <a:pPr marL="0" indent="0">
              <a:buNone/>
            </a:pPr>
            <a:r>
              <a:rPr lang="it-IT" dirty="0"/>
              <a:t>Progetto volto a restaurare l’autorità imperiale in Occidente e nel Mediterraneo, con il ritorno a una unica confessione religiosa che </a:t>
            </a:r>
            <a:r>
              <a:rPr lang="it-IT" dirty="0" smtClean="0"/>
              <a:t>simboleggia </a:t>
            </a:r>
            <a:r>
              <a:rPr lang="it-IT" dirty="0"/>
              <a:t>la ritrovata unità politica.</a:t>
            </a:r>
          </a:p>
          <a:p>
            <a:pPr marL="0" indent="0">
              <a:buNone/>
            </a:pPr>
            <a:r>
              <a:rPr lang="it-IT" dirty="0"/>
              <a:t>532: fronteggia l’opposizione interna (in primo luogo a Costantinopoli) da parte dei Demi (tifosi alle corse dei carri all’Ippodromo, ma anche fazioni politiche di stampo religioso). </a:t>
            </a:r>
            <a:endParaRPr lang="it-IT" dirty="0" smtClean="0"/>
          </a:p>
          <a:p>
            <a:pPr marL="0" indent="0">
              <a:buNone/>
            </a:pPr>
            <a:r>
              <a:rPr lang="it-IT" dirty="0" smtClean="0"/>
              <a:t>La </a:t>
            </a:r>
            <a:r>
              <a:rPr lang="it-IT" dirty="0" err="1"/>
              <a:t>rivoltà</a:t>
            </a:r>
            <a:r>
              <a:rPr lang="it-IT" dirty="0"/>
              <a:t> di </a:t>
            </a:r>
            <a:r>
              <a:rPr lang="it-IT" dirty="0" err="1"/>
              <a:t>Nikà</a:t>
            </a:r>
            <a:r>
              <a:rPr lang="it-IT" dirty="0"/>
              <a:t> (in primo luogo per aumento delle tasse), repressa nel sangue con circa 35.000 morti. </a:t>
            </a:r>
          </a:p>
          <a:p>
            <a:pPr marL="0" indent="0">
              <a:buNone/>
            </a:pPr>
            <a:r>
              <a:rPr lang="it-IT" dirty="0"/>
              <a:t>528-533 Redazione del </a:t>
            </a:r>
            <a:r>
              <a:rPr lang="it-IT" i="1" dirty="0">
                <a:solidFill>
                  <a:schemeClr val="accent1">
                    <a:lumMod val="50000"/>
                  </a:schemeClr>
                </a:solidFill>
              </a:rPr>
              <a:t>Corpus </a:t>
            </a:r>
            <a:r>
              <a:rPr lang="it-IT" i="1" dirty="0" err="1">
                <a:solidFill>
                  <a:schemeClr val="accent1">
                    <a:lumMod val="50000"/>
                  </a:schemeClr>
                </a:solidFill>
              </a:rPr>
              <a:t>Iuris</a:t>
            </a:r>
            <a:r>
              <a:rPr lang="it-IT" i="1" dirty="0">
                <a:solidFill>
                  <a:schemeClr val="accent1">
                    <a:lumMod val="50000"/>
                  </a:schemeClr>
                </a:solidFill>
              </a:rPr>
              <a:t> </a:t>
            </a:r>
            <a:r>
              <a:rPr lang="it-IT" i="1" dirty="0" err="1">
                <a:solidFill>
                  <a:schemeClr val="accent1">
                    <a:lumMod val="50000"/>
                  </a:schemeClr>
                </a:solidFill>
              </a:rPr>
              <a:t>Civilis</a:t>
            </a:r>
            <a:r>
              <a:rPr lang="it-IT" dirty="0"/>
              <a:t>.    </a:t>
            </a:r>
          </a:p>
        </p:txBody>
      </p:sp>
    </p:spTree>
    <p:extLst>
      <p:ext uri="{BB962C8B-B14F-4D97-AF65-F5344CB8AC3E}">
        <p14:creationId xmlns:p14="http://schemas.microsoft.com/office/powerpoint/2010/main" val="321580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3217" y="755375"/>
            <a:ext cx="8415131" cy="1172816"/>
          </a:xfrm>
        </p:spPr>
        <p:txBody>
          <a:bodyPr>
            <a:normAutofit/>
          </a:bodyPr>
          <a:lstStyle/>
          <a:p>
            <a:r>
              <a:rPr lang="it-IT" sz="3600" b="1" dirty="0">
                <a:solidFill>
                  <a:schemeClr val="accent1">
                    <a:lumMod val="50000"/>
                  </a:schemeClr>
                </a:solidFill>
              </a:rPr>
              <a:t>Giustiniano: politica ecclesiastica e matrimoniale</a:t>
            </a:r>
          </a:p>
        </p:txBody>
      </p:sp>
      <p:sp>
        <p:nvSpPr>
          <p:cNvPr id="3" name="Segnaposto contenuto 2"/>
          <p:cNvSpPr>
            <a:spLocks noGrp="1"/>
          </p:cNvSpPr>
          <p:nvPr>
            <p:ph idx="4294967295"/>
          </p:nvPr>
        </p:nvSpPr>
        <p:spPr>
          <a:xfrm>
            <a:off x="609600" y="1794222"/>
            <a:ext cx="8203096" cy="3194050"/>
          </a:xfrm>
        </p:spPr>
        <p:txBody>
          <a:bodyPr>
            <a:normAutofit fontScale="77500" lnSpcReduction="20000"/>
          </a:bodyPr>
          <a:lstStyle/>
          <a:p>
            <a:pPr>
              <a:buFont typeface="Wingdings" panose="05000000000000000000" pitchFamily="2" charset="2"/>
              <a:buChar char="§"/>
            </a:pPr>
            <a:r>
              <a:rPr lang="it-IT" dirty="0"/>
              <a:t>Modello di Costantino: il potere imperiale è garante dell’unità politica e religiosa. Costantino aveva convocato e presieduto il Concilio di Nicea nel 325. </a:t>
            </a:r>
          </a:p>
          <a:p>
            <a:pPr>
              <a:buFont typeface="Wingdings" panose="05000000000000000000" pitchFamily="2" charset="2"/>
              <a:buChar char="§"/>
            </a:pPr>
            <a:r>
              <a:rPr lang="it-IT" dirty="0"/>
              <a:t>Giustiniano presiede I concili, emana editti, nomina </a:t>
            </a:r>
            <a:r>
              <a:rPr lang="it-IT" dirty="0" smtClean="0"/>
              <a:t>i </a:t>
            </a:r>
            <a:r>
              <a:rPr lang="it-IT" dirty="0"/>
              <a:t>vescovi.</a:t>
            </a:r>
          </a:p>
          <a:p>
            <a:pPr>
              <a:buFont typeface="Wingdings" panose="05000000000000000000" pitchFamily="2" charset="2"/>
              <a:buChar char="§"/>
            </a:pPr>
            <a:r>
              <a:rPr lang="it-IT" dirty="0"/>
              <a:t>La lotta contro l’eresia – in primis l’Arianesimo – comporta un duro confronto con le diverse identità religiose che si erano sviluppate in Oriente e in Occidente a partire dal IV secolo.</a:t>
            </a:r>
          </a:p>
          <a:p>
            <a:pPr>
              <a:buFont typeface="Wingdings" panose="05000000000000000000" pitchFamily="2" charset="2"/>
              <a:buChar char="§"/>
            </a:pPr>
            <a:r>
              <a:rPr lang="it-IT" dirty="0"/>
              <a:t>Abolizione del divorzio.</a:t>
            </a:r>
          </a:p>
          <a:p>
            <a:pPr>
              <a:buFont typeface="Wingdings" panose="05000000000000000000" pitchFamily="2" charset="2"/>
              <a:buChar char="§"/>
            </a:pPr>
            <a:r>
              <a:rPr lang="it-IT" dirty="0"/>
              <a:t>Teorizzazione del principio di obbedienza della moglie nei confronti del marito.</a:t>
            </a:r>
          </a:p>
        </p:txBody>
      </p:sp>
    </p:spTree>
    <p:extLst>
      <p:ext uri="{BB962C8B-B14F-4D97-AF65-F5344CB8AC3E}">
        <p14:creationId xmlns:p14="http://schemas.microsoft.com/office/powerpoint/2010/main" val="422376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47530"/>
            <a:ext cx="8229240" cy="715618"/>
          </a:xfrm>
        </p:spPr>
        <p:txBody>
          <a:bodyPr/>
          <a:lstStyle/>
          <a:p>
            <a:r>
              <a:rPr lang="it-IT" sz="3600" b="1" dirty="0">
                <a:solidFill>
                  <a:schemeClr val="accent1">
                    <a:lumMod val="50000"/>
                  </a:schemeClr>
                </a:solidFill>
              </a:rPr>
              <a:t>Matrimoni e amore prima della Guerra Gotica</a:t>
            </a:r>
          </a:p>
        </p:txBody>
      </p:sp>
      <p:sp>
        <p:nvSpPr>
          <p:cNvPr id="3" name="Segnaposto contenuto 2"/>
          <p:cNvSpPr>
            <a:spLocks noGrp="1"/>
          </p:cNvSpPr>
          <p:nvPr>
            <p:ph idx="4294967295"/>
          </p:nvPr>
        </p:nvSpPr>
        <p:spPr>
          <a:xfrm>
            <a:off x="457199" y="1842052"/>
            <a:ext cx="8302487" cy="2922105"/>
          </a:xfrm>
        </p:spPr>
        <p:txBody>
          <a:bodyPr>
            <a:normAutofit fontScale="62500" lnSpcReduction="20000"/>
          </a:bodyPr>
          <a:lstStyle/>
          <a:p>
            <a:pPr marL="0" indent="0">
              <a:buNone/>
            </a:pPr>
            <a:r>
              <a:rPr lang="it-IT" dirty="0"/>
              <a:t>Il matrimonio, le alleanze che ne derivano e le sue conseguenze sull'ascesa sociale maschile sono elementi di discreta importanza nell'opera di Procopio. </a:t>
            </a:r>
          </a:p>
          <a:p>
            <a:pPr marL="0" indent="0">
              <a:buNone/>
            </a:pPr>
            <a:r>
              <a:rPr lang="it-IT" dirty="0"/>
              <a:t>Egli tende a sottolineare come la valorizzazione dello status individuale maschile prima della guerra gotica sia il risultato di un sostanziale ribaltamento delle pratiche matrimoniali tradizionali, fino ad allora ancorate a due specifiche regole di </a:t>
            </a:r>
            <a:r>
              <a:rPr lang="it-IT" dirty="0" smtClean="0"/>
              <a:t>base: </a:t>
            </a:r>
            <a:endParaRPr lang="it-IT" dirty="0"/>
          </a:p>
          <a:p>
            <a:pPr marL="0" indent="0">
              <a:buNone/>
            </a:pPr>
            <a:r>
              <a:rPr lang="it-IT" dirty="0"/>
              <a:t>Innanzitutto la </a:t>
            </a:r>
            <a:r>
              <a:rPr lang="it-IT" dirty="0">
                <a:solidFill>
                  <a:schemeClr val="accent1">
                    <a:lumMod val="75000"/>
                  </a:schemeClr>
                </a:solidFill>
              </a:rPr>
              <a:t>virilocalità</a:t>
            </a:r>
            <a:r>
              <a:rPr lang="it-IT" dirty="0"/>
              <a:t>, cioè il trasferimento, dopo il matrimonio, delle donne nella casa del marito: in questo modo il marito si assume, materialmente e simbolicamente, la responsabilità e il ruolo di fornire risorse e sostentamento alla moglie e ai suoi figli. </a:t>
            </a:r>
          </a:p>
          <a:p>
            <a:pPr marL="0" indent="0">
              <a:buNone/>
            </a:pPr>
            <a:r>
              <a:rPr lang="it-IT" dirty="0"/>
              <a:t>Il trasferimento delle mogli nella casa del marito (</a:t>
            </a:r>
            <a:r>
              <a:rPr lang="it-IT" dirty="0" err="1">
                <a:solidFill>
                  <a:schemeClr val="accent1">
                    <a:lumMod val="75000"/>
                  </a:schemeClr>
                </a:solidFill>
              </a:rPr>
              <a:t>deductio</a:t>
            </a:r>
            <a:r>
              <a:rPr lang="it-IT" dirty="0"/>
              <a:t>/</a:t>
            </a:r>
            <a:r>
              <a:rPr lang="it-IT" dirty="0" err="1">
                <a:solidFill>
                  <a:schemeClr val="accent1">
                    <a:lumMod val="75000"/>
                  </a:schemeClr>
                </a:solidFill>
              </a:rPr>
              <a:t>traditio</a:t>
            </a:r>
            <a:r>
              <a:rPr lang="it-IT" dirty="0"/>
              <a:t>) è considerato un aspetto che caratterizza il ciclo di vita femminile e che lo differenzia da quello maschile, più ancorato alla permanenza residenziale.</a:t>
            </a:r>
          </a:p>
        </p:txBody>
      </p:sp>
    </p:spTree>
    <p:extLst>
      <p:ext uri="{BB962C8B-B14F-4D97-AF65-F5344CB8AC3E}">
        <p14:creationId xmlns:p14="http://schemas.microsoft.com/office/powerpoint/2010/main" val="39402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7665</TotalTime>
  <Words>4157</Words>
  <Application>Microsoft Office PowerPoint</Application>
  <PresentationFormat>Personalizzato</PresentationFormat>
  <Paragraphs>167</Paragraphs>
  <Slides>31</Slides>
  <Notes>0</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31</vt:i4>
      </vt:variant>
    </vt:vector>
  </HeadingPairs>
  <TitlesOfParts>
    <vt:vector size="38" baseType="lpstr">
      <vt:lpstr>Arial</vt:lpstr>
      <vt:lpstr>DejaVu Sans</vt:lpstr>
      <vt:lpstr>Symbol</vt:lpstr>
      <vt:lpstr>Times New Roman</vt:lpstr>
      <vt:lpstr>Wingdings</vt:lpstr>
      <vt:lpstr>Office Theme</vt:lpstr>
      <vt:lpstr>Office Theme</vt:lpstr>
      <vt:lpstr>Presentazione standard di PowerPoint</vt:lpstr>
      <vt:lpstr>Perché «tempi di guerra»?</vt:lpstr>
      <vt:lpstr>Presentazione standard di PowerPoint</vt:lpstr>
      <vt:lpstr>Procopio e le sue opere.</vt:lpstr>
      <vt:lpstr>Le guerre di Giustiniano </vt:lpstr>
      <vt:lpstr>Le conquiste di Giustiniano al 555.</vt:lpstr>
      <vt:lpstr>Giustiniano: difficoltà e risultati.</vt:lpstr>
      <vt:lpstr>Giustiniano: politica ecclesiastica e matrimoniale</vt:lpstr>
      <vt:lpstr>Matrimoni e amore prima della Guerra Gotica</vt:lpstr>
      <vt:lpstr>Presentazione standard di PowerPoint</vt:lpstr>
      <vt:lpstr>nella</vt:lpstr>
      <vt:lpstr>  </vt:lpstr>
      <vt:lpstr>Soldati romani che sposano vedove Vandale  a. 533.</vt:lpstr>
      <vt:lpstr>Uxorilocalità: una fonte di confusione per la gerarchia del gruppo familiare.</vt:lpstr>
      <vt:lpstr>Atalarico e Amalarico: due adolescenti orfani di padre</vt:lpstr>
      <vt:lpstr>Presentazione standard di PowerPoint</vt:lpstr>
      <vt:lpstr>Presentazione standard di PowerPoint</vt:lpstr>
      <vt:lpstr>Presentazione standard di PowerPoint</vt:lpstr>
      <vt:lpstr>Pratiche di mobilità sociale</vt:lpstr>
      <vt:lpstr>Cambiamenti giuridici.</vt:lpstr>
      <vt:lpstr>Il capovolgimento dei ruoli di genere</vt:lpstr>
      <vt:lpstr>La rivolta di Nikà (a. 531)</vt:lpstr>
      <vt:lpstr>L’ingresso dell’esercito imperiale a Ravenna (a. 540)</vt:lpstr>
      <vt:lpstr>La peste nel 538</vt:lpstr>
      <vt:lpstr>Cannibalismo e genere</vt:lpstr>
      <vt:lpstr>Presentazione standard di PowerPoint</vt:lpstr>
      <vt:lpstr>I re degli Ostrogoti</vt:lpstr>
      <vt:lpstr>L’amore e la caduta del regno ostrogoto</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subject/>
  <dc:creator>utentecia1</dc:creator>
  <dc:description/>
  <cp:lastModifiedBy>c.larocca</cp:lastModifiedBy>
  <cp:revision>520</cp:revision>
  <cp:lastPrinted>2017-10-24T10:43:22Z</cp:lastPrinted>
  <dcterms:created xsi:type="dcterms:W3CDTF">2007-03-01T11:31:45Z</dcterms:created>
  <dcterms:modified xsi:type="dcterms:W3CDTF">2025-03-20T14:33:16Z</dcterms:modified>
  <dc:language>it-IT</dc:language>
</cp:coreProperties>
</file>