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Helvetica Neue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3" roundtripDataSignature="AMtx7mi18JfBX1xZxSuEoOFIr8uYOJQr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" name="Google Shape;4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7" name="Google Shape;1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4" name="Google Shape;21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6" name="Google Shape;22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3" name="Google Shape;5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2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>
  <p:cSld name="Diapositiva titolo">
    <p:bg>
      <p:bgPr>
        <a:solidFill>
          <a:srgbClr val="B3071B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92275" y="1238250"/>
            <a:ext cx="4212433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1" name="Google Shape;41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2" name="Google Shape;4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contenuto">
  <p:cSld name="1_Titolo e contenut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/>
          <p:nvPr/>
        </p:nvSpPr>
        <p:spPr>
          <a:xfrm>
            <a:off x="0" y="0"/>
            <a:ext cx="9144000" cy="7359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anchorCtr="0" anchor="ctr" bIns="45700" lIns="91425" spcFirstLastPara="1" rIns="36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0825" y="114300"/>
            <a:ext cx="1897858" cy="52744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6"/>
          <p:cNvSpPr txBox="1"/>
          <p:nvPr/>
        </p:nvSpPr>
        <p:spPr>
          <a:xfrm>
            <a:off x="-793750" y="70366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>
  <p:cSld name="Titolo e contenut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/>
          <p:nvPr/>
        </p:nvSpPr>
        <p:spPr>
          <a:xfrm>
            <a:off x="0" y="0"/>
            <a:ext cx="9144000" cy="7359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anchorCtr="0" anchor="ctr" bIns="45700" lIns="91425" spcFirstLastPara="1" rIns="36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0825" y="114300"/>
            <a:ext cx="1897858" cy="52744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7"/>
          <p:cNvSpPr txBox="1"/>
          <p:nvPr/>
        </p:nvSpPr>
        <p:spPr>
          <a:xfrm>
            <a:off x="-793750" y="70366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 1">
  <p:cSld name="Titolo e contenuto 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/>
          <p:nvPr/>
        </p:nvSpPr>
        <p:spPr>
          <a:xfrm>
            <a:off x="0" y="0"/>
            <a:ext cx="9144000" cy="7359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anchorCtr="0" anchor="ctr" bIns="45700" lIns="91425" spcFirstLastPara="1" rIns="36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0825" y="114300"/>
            <a:ext cx="1897853" cy="52744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/>
          <p:nvPr/>
        </p:nvSpPr>
        <p:spPr>
          <a:xfrm>
            <a:off x="-793750" y="70366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titolo">
  <p:cSld name="2_Diapositiva titolo">
    <p:bg>
      <p:bgPr>
        <a:solidFill>
          <a:srgbClr val="B3071B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92275" y="1238250"/>
            <a:ext cx="4212433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titolo">
  <p:cSld name="1_Diapositiva titolo">
    <p:bg>
      <p:bgPr>
        <a:solidFill>
          <a:srgbClr val="B3071B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apositiva titolo">
  <p:cSld name="3_Diapositiva titolo">
    <p:bg>
      <p:bgPr>
        <a:solidFill>
          <a:srgbClr val="B3071B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gilloLogoLAST_WhiteOK" id="35" name="Google Shape;3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39863" y="1520428"/>
            <a:ext cx="4698207" cy="210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>
  <p:cSld name="Confronto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/>
          <p:nvPr/>
        </p:nvSpPr>
        <p:spPr>
          <a:xfrm>
            <a:off x="0" y="0"/>
            <a:ext cx="9155100" cy="4323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anchorCtr="0" anchor="ctr" bIns="45700" lIns="91425" spcFirstLastPara="1" rIns="36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0" y="146447"/>
            <a:ext cx="2277669" cy="1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.gif"/><Relationship Id="rId5" Type="http://schemas.openxmlformats.org/officeDocument/2006/relationships/hyperlink" Target="https://ssu.elearning.unipd.it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29.png"/><Relationship Id="rId5" Type="http://schemas.openxmlformats.org/officeDocument/2006/relationships/image" Target="../media/image15.gif"/><Relationship Id="rId6" Type="http://schemas.openxmlformats.org/officeDocument/2006/relationships/image" Target="../media/image1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5.png"/><Relationship Id="rId10" Type="http://schemas.openxmlformats.org/officeDocument/2006/relationships/image" Target="../media/image1.gif"/><Relationship Id="rId9" Type="http://schemas.openxmlformats.org/officeDocument/2006/relationships/image" Target="../media/image6.png"/><Relationship Id="rId5" Type="http://schemas.openxmlformats.org/officeDocument/2006/relationships/image" Target="../media/image13.gif"/><Relationship Id="rId6" Type="http://schemas.openxmlformats.org/officeDocument/2006/relationships/image" Target="../media/image30.gif"/><Relationship Id="rId7" Type="http://schemas.openxmlformats.org/officeDocument/2006/relationships/image" Target="../media/image34.png"/><Relationship Id="rId8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.gif"/><Relationship Id="rId5" Type="http://schemas.openxmlformats.org/officeDocument/2006/relationships/hyperlink" Target="https://unipd.coursecatalogue.cineca.it/" TargetMode="External"/><Relationship Id="rId6" Type="http://schemas.openxmlformats.org/officeDocument/2006/relationships/hyperlink" Target="https://unipd.coursecatalogue.cineca.it/" TargetMode="External"/><Relationship Id="rId7" Type="http://schemas.openxmlformats.org/officeDocument/2006/relationships/hyperlink" Target="https://unipd.coursecatalogue.cineca.it/corsi/2025/9775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.gif"/><Relationship Id="rId5" Type="http://schemas.openxmlformats.org/officeDocument/2006/relationships/hyperlink" Target="https://agendastudentiunipd.easystaff.it/index.php?view=home&amp;_lang=en" TargetMode="External"/><Relationship Id="rId6" Type="http://schemas.openxmlformats.org/officeDocument/2006/relationships/hyperlink" Target="https://unipd.c/" TargetMode="External"/><Relationship Id="rId7" Type="http://schemas.openxmlformats.org/officeDocument/2006/relationships/hyperlink" Target="https://unipd.c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6.png"/><Relationship Id="rId5" Type="http://schemas.openxmlformats.org/officeDocument/2006/relationships/image" Target="../media/image35.png"/><Relationship Id="rId6" Type="http://schemas.openxmlformats.org/officeDocument/2006/relationships/hyperlink" Target="https://www.unipd.it/orariunipd" TargetMode="External"/><Relationship Id="rId7" Type="http://schemas.openxmlformats.org/officeDocument/2006/relationships/hyperlink" Target="https://www.unipd.it/app" TargetMode="External"/><Relationship Id="rId8" Type="http://schemas.openxmlformats.org/officeDocument/2006/relationships/hyperlink" Target="https://affluences.com/?lang=it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erasmusmundus.tpti@unipd.it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psychological.assistance.scup@unipd.it" TargetMode="External"/><Relationship Id="rId4" Type="http://schemas.openxmlformats.org/officeDocument/2006/relationships/hyperlink" Target="https://www.dpg.unipd.it/en/services/psychological-assistance-students" TargetMode="External"/><Relationship Id="rId5" Type="http://schemas.openxmlformats.org/officeDocument/2006/relationships/hyperlink" Target="https://www.cuspadova.it/" TargetMode="External"/><Relationship Id="rId6" Type="http://schemas.openxmlformats.org/officeDocument/2006/relationships/hyperlink" Target="https://ilbolive.unipd.it/it/eventi" TargetMode="External"/><Relationship Id="rId7" Type="http://schemas.openxmlformats.org/officeDocument/2006/relationships/hyperlink" Target="https://www.unipd.it/en/music-and-shows" TargetMode="External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gif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uniweb.unipd.it/" TargetMode="External"/><Relationship Id="rId4" Type="http://schemas.openxmlformats.org/officeDocument/2006/relationships/hyperlink" Target="https://uniweb.unipd.it/" TargetMode="External"/><Relationship Id="rId9" Type="http://schemas.openxmlformats.org/officeDocument/2006/relationships/image" Target="../media/image1.gif"/><Relationship Id="rId5" Type="http://schemas.openxmlformats.org/officeDocument/2006/relationships/image" Target="../media/image6.png"/><Relationship Id="rId6" Type="http://schemas.openxmlformats.org/officeDocument/2006/relationships/image" Target="../media/image15.gif"/><Relationship Id="rId7" Type="http://schemas.openxmlformats.org/officeDocument/2006/relationships/image" Target="../media/image27.png"/><Relationship Id="rId8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27.png"/><Relationship Id="rId9" Type="http://schemas.openxmlformats.org/officeDocument/2006/relationships/image" Target="../media/image1.gif"/><Relationship Id="rId5" Type="http://schemas.openxmlformats.org/officeDocument/2006/relationships/image" Target="../media/image23.png"/><Relationship Id="rId6" Type="http://schemas.openxmlformats.org/officeDocument/2006/relationships/image" Target="../media/image17.png"/><Relationship Id="rId7" Type="http://schemas.openxmlformats.org/officeDocument/2006/relationships/image" Target="../media/image13.gif"/><Relationship Id="rId8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25.png"/><Relationship Id="rId9" Type="http://schemas.openxmlformats.org/officeDocument/2006/relationships/image" Target="../media/image1.gif"/><Relationship Id="rId5" Type="http://schemas.openxmlformats.org/officeDocument/2006/relationships/image" Target="../media/image22.png"/><Relationship Id="rId6" Type="http://schemas.openxmlformats.org/officeDocument/2006/relationships/image" Target="../media/image19.png"/><Relationship Id="rId7" Type="http://schemas.openxmlformats.org/officeDocument/2006/relationships/image" Target="../media/image13.gif"/><Relationship Id="rId8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071B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/>
          <p:nvPr/>
        </p:nvSpPr>
        <p:spPr>
          <a:xfrm>
            <a:off x="1440255" y="2571750"/>
            <a:ext cx="4951308" cy="18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it" sz="2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TPTI Students  @ UNIPD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it" sz="2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TOOLKIT</a:t>
            </a:r>
            <a:endParaRPr b="0" i="0" sz="2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" name="Google Shape;48;p1"/>
          <p:cNvSpPr/>
          <p:nvPr/>
        </p:nvSpPr>
        <p:spPr>
          <a:xfrm>
            <a:off x="1087582" y="720436"/>
            <a:ext cx="5271654" cy="18327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8574" y="474454"/>
            <a:ext cx="4440045" cy="174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"/>
          <p:cNvPicPr preferRelativeResize="0"/>
          <p:nvPr/>
        </p:nvPicPr>
        <p:blipFill rotWithShape="1">
          <a:blip r:embed="rId4">
            <a:alphaModFix amt="35000"/>
          </a:blip>
          <a:srcRect b="41848" l="7916" r="26899" t="10577"/>
          <a:stretch/>
        </p:blipFill>
        <p:spPr>
          <a:xfrm rot="-884024">
            <a:off x="6476999" y="2578453"/>
            <a:ext cx="2182091" cy="2061038"/>
          </a:xfrm>
          <a:prstGeom prst="rect">
            <a:avLst/>
          </a:prstGeom>
          <a:solidFill>
            <a:srgbClr val="B3071B">
              <a:alpha val="49803"/>
            </a:srgbClr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/>
          <p:nvPr/>
        </p:nvSpPr>
        <p:spPr>
          <a:xfrm>
            <a:off x="4731327" y="167120"/>
            <a:ext cx="4216146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it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MOODLE </a:t>
            </a:r>
            <a:endParaRPr b="1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3"/>
          <p:cNvSpPr txBox="1"/>
          <p:nvPr/>
        </p:nvSpPr>
        <p:spPr>
          <a:xfrm>
            <a:off x="624588" y="1124753"/>
            <a:ext cx="78948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it" sz="2500" u="none" cap="none" strike="noStrike">
                <a:solidFill>
                  <a:srgbClr val="B307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MOODLE?</a:t>
            </a:r>
            <a:endParaRPr b="1" i="0" sz="2500" u="none" cap="none" strike="noStrike">
              <a:solidFill>
                <a:srgbClr val="B307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"/>
          <p:cNvSpPr txBox="1"/>
          <p:nvPr/>
        </p:nvSpPr>
        <p:spPr>
          <a:xfrm>
            <a:off x="624588" y="1637025"/>
            <a:ext cx="7948200" cy="1411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0" i="0" lang="it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Moodle is the e-learning web accessed platform used by the University of Padova.</a:t>
            </a:r>
            <a:br>
              <a:rPr b="0" i="0" lang="it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it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 enroll in courses and browse its content, it is also </a:t>
            </a:r>
            <a:r>
              <a:rPr b="0" i="0" lang="it" sz="2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way of communication between teachers and students. 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3" name="Google Shape;17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526" y="0"/>
            <a:ext cx="2040983" cy="72192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"/>
          <p:cNvSpPr txBox="1"/>
          <p:nvPr/>
        </p:nvSpPr>
        <p:spPr>
          <a:xfrm>
            <a:off x="2330547" y="3561285"/>
            <a:ext cx="4536281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it" sz="2500" u="none" cap="none" strike="noStrike">
                <a:solidFill>
                  <a:srgbClr val="B307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USE IT?</a:t>
            </a:r>
            <a:endParaRPr b="1" i="0" sz="2500" u="none" cap="none" strike="noStrike">
              <a:solidFill>
                <a:srgbClr val="B307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7056563" y="3842940"/>
            <a:ext cx="163591" cy="78069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3071B"/>
          </a:solidFill>
          <a:ln cap="flat" cmpd="sng" w="9525">
            <a:solidFill>
              <a:srgbClr val="B30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3526" y="196133"/>
            <a:ext cx="446075" cy="4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"/>
          <p:cNvSpPr txBox="1"/>
          <p:nvPr/>
        </p:nvSpPr>
        <p:spPr>
          <a:xfrm>
            <a:off x="1921465" y="3908370"/>
            <a:ext cx="5301045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it" sz="2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https://ssu.elearning.unipd.it/</a:t>
            </a:r>
            <a:endParaRPr b="1" i="0" sz="19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"/>
          <p:cNvSpPr/>
          <p:nvPr/>
        </p:nvSpPr>
        <p:spPr>
          <a:xfrm>
            <a:off x="3299073" y="167120"/>
            <a:ext cx="5648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it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MOODLE </a:t>
            </a:r>
            <a:endParaRPr b="1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4"/>
          <p:cNvSpPr txBox="1"/>
          <p:nvPr/>
        </p:nvSpPr>
        <p:spPr>
          <a:xfrm>
            <a:off x="546007" y="4350351"/>
            <a:ext cx="78948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it" sz="1900" u="none" cap="none" strike="noStrike">
                <a:solidFill>
                  <a:srgbClr val="960000"/>
                </a:solidFill>
                <a:latin typeface="Calibri"/>
                <a:ea typeface="Calibri"/>
                <a:cs typeface="Calibri"/>
                <a:sym typeface="Calibri"/>
              </a:rPr>
              <a:t>https://ssu.elearning.unipd.it/course/index.php?categoryid=1197</a:t>
            </a:r>
            <a:endParaRPr b="1" i="0" sz="19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88" y="13218"/>
            <a:ext cx="2113949" cy="72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"/>
          <p:cNvPicPr preferRelativeResize="0"/>
          <p:nvPr/>
        </p:nvPicPr>
        <p:blipFill rotWithShape="1">
          <a:blip r:embed="rId4">
            <a:alphaModFix/>
          </a:blip>
          <a:srcRect b="0" l="0" r="0" t="24516"/>
          <a:stretch/>
        </p:blipFill>
        <p:spPr>
          <a:xfrm>
            <a:off x="1407318" y="887730"/>
            <a:ext cx="6613281" cy="321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2749" y="970393"/>
            <a:ext cx="407850" cy="3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33526" y="196133"/>
            <a:ext cx="446075" cy="44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5"/>
          <p:cNvPicPr preferRelativeResize="0"/>
          <p:nvPr/>
        </p:nvPicPr>
        <p:blipFill rotWithShape="1">
          <a:blip r:embed="rId3">
            <a:alphaModFix/>
          </a:blip>
          <a:srcRect b="3092" l="10669" r="13541" t="20907"/>
          <a:stretch/>
        </p:blipFill>
        <p:spPr>
          <a:xfrm>
            <a:off x="102675" y="833525"/>
            <a:ext cx="3549327" cy="231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"/>
          <p:cNvPicPr preferRelativeResize="0"/>
          <p:nvPr/>
        </p:nvPicPr>
        <p:blipFill rotWithShape="1">
          <a:blip r:embed="rId4">
            <a:alphaModFix/>
          </a:blip>
          <a:srcRect b="0" l="19395" r="19493" t="18982"/>
          <a:stretch/>
        </p:blipFill>
        <p:spPr>
          <a:xfrm>
            <a:off x="3240098" y="2302550"/>
            <a:ext cx="3228677" cy="278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5"/>
          <p:cNvSpPr/>
          <p:nvPr/>
        </p:nvSpPr>
        <p:spPr>
          <a:xfrm rot="-4100982">
            <a:off x="2600870" y="2708797"/>
            <a:ext cx="178800" cy="638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3071B"/>
          </a:solidFill>
          <a:ln cap="flat" cmpd="sng" w="9525">
            <a:solidFill>
              <a:srgbClr val="B30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5950" y="3424869"/>
            <a:ext cx="10309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5"/>
          <p:cNvSpPr/>
          <p:nvPr/>
        </p:nvSpPr>
        <p:spPr>
          <a:xfrm>
            <a:off x="3299073" y="167120"/>
            <a:ext cx="5648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it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MOODLE </a:t>
            </a:r>
            <a:endParaRPr b="1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8" name="Google Shape;19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43400" y="1601175"/>
            <a:ext cx="952790" cy="3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5"/>
          <p:cNvPicPr preferRelativeResize="0"/>
          <p:nvPr/>
        </p:nvPicPr>
        <p:blipFill rotWithShape="1">
          <a:blip r:embed="rId7">
            <a:alphaModFix/>
          </a:blip>
          <a:srcRect b="24429" l="79689" r="0" t="22700"/>
          <a:stretch/>
        </p:blipFill>
        <p:spPr>
          <a:xfrm>
            <a:off x="7303075" y="939450"/>
            <a:ext cx="1644396" cy="278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5"/>
          <p:cNvSpPr/>
          <p:nvPr/>
        </p:nvSpPr>
        <p:spPr>
          <a:xfrm rot="-6942793">
            <a:off x="6857725" y="1847066"/>
            <a:ext cx="157800" cy="756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3071B"/>
          </a:solidFill>
          <a:ln cap="flat" cmpd="sng" w="9525">
            <a:solidFill>
              <a:srgbClr val="B30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25600" y="1133750"/>
            <a:ext cx="437793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5"/>
          <p:cNvSpPr/>
          <p:nvPr/>
        </p:nvSpPr>
        <p:spPr>
          <a:xfrm>
            <a:off x="5063700" y="3172550"/>
            <a:ext cx="437700" cy="11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6526" y="0"/>
            <a:ext cx="2113949" cy="72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33526" y="196133"/>
            <a:ext cx="446075" cy="44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071B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/>
          <p:nvPr/>
        </p:nvSpPr>
        <p:spPr>
          <a:xfrm>
            <a:off x="1087582" y="720436"/>
            <a:ext cx="5271654" cy="18327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28"/>
          <p:cNvPicPr preferRelativeResize="0"/>
          <p:nvPr/>
        </p:nvPicPr>
        <p:blipFill rotWithShape="1">
          <a:blip r:embed="rId3">
            <a:alphaModFix amt="35000"/>
          </a:blip>
          <a:srcRect b="41848" l="7916" r="26899" t="10577"/>
          <a:stretch/>
        </p:blipFill>
        <p:spPr>
          <a:xfrm rot="-884024">
            <a:off x="6962751" y="3386088"/>
            <a:ext cx="1606790" cy="1517652"/>
          </a:xfrm>
          <a:prstGeom prst="rect">
            <a:avLst/>
          </a:prstGeom>
          <a:solidFill>
            <a:srgbClr val="B3071B">
              <a:alpha val="49803"/>
            </a:srgbClr>
          </a:solidFill>
          <a:ln>
            <a:noFill/>
          </a:ln>
        </p:spPr>
      </p:pic>
      <p:sp>
        <p:nvSpPr>
          <p:cNvPr id="211" name="Google Shape;211;p28"/>
          <p:cNvSpPr txBox="1"/>
          <p:nvPr/>
        </p:nvSpPr>
        <p:spPr>
          <a:xfrm>
            <a:off x="2096346" y="1655400"/>
            <a:ext cx="4951308" cy="18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it" sz="4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 Catalogue and AgendaWeb</a:t>
            </a:r>
            <a:endParaRPr b="0" i="0" sz="44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/>
          <p:nvPr/>
        </p:nvSpPr>
        <p:spPr>
          <a:xfrm>
            <a:off x="4731327" y="167120"/>
            <a:ext cx="4216146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it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Course Catalogue </a:t>
            </a:r>
            <a:endParaRPr b="1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29"/>
          <p:cNvSpPr txBox="1"/>
          <p:nvPr/>
        </p:nvSpPr>
        <p:spPr>
          <a:xfrm>
            <a:off x="624588" y="955428"/>
            <a:ext cx="78948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it" sz="2500" u="none" cap="none" strike="noStrike">
                <a:solidFill>
                  <a:srgbClr val="B307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Course Catalogue?</a:t>
            </a:r>
            <a:endParaRPr b="1" i="0" sz="2500" u="none" cap="none" strike="noStrike">
              <a:solidFill>
                <a:srgbClr val="B307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9"/>
          <p:cNvSpPr txBox="1"/>
          <p:nvPr/>
        </p:nvSpPr>
        <p:spPr>
          <a:xfrm>
            <a:off x="571188" y="1192378"/>
            <a:ext cx="7948200" cy="10198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0" i="0" lang="it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It’s the catalogue of the University’s educational offer.</a:t>
            </a:r>
            <a:br>
              <a:rPr b="0" i="0" lang="it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it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 browse course units and their content - syllabus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0" name="Google Shape;22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526" y="0"/>
            <a:ext cx="2040983" cy="72192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9"/>
          <p:cNvSpPr txBox="1"/>
          <p:nvPr/>
        </p:nvSpPr>
        <p:spPr>
          <a:xfrm>
            <a:off x="108373" y="3046811"/>
            <a:ext cx="8737600" cy="1923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it" sz="2500" u="none" cap="none" strike="noStrike">
                <a:solidFill>
                  <a:srgbClr val="B307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USE IT?</a:t>
            </a:r>
            <a:endParaRPr b="1" i="0" sz="2500" u="none" cap="none" strike="noStrike">
              <a:solidFill>
                <a:srgbClr val="B307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Either search by Degree and «Educational activities offered for the selected academic year”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the Search by teaching / Teacher tool</a:t>
            </a:r>
            <a:endParaRPr b="0" i="0" sz="2800" u="none" cap="none" strike="noStrike">
              <a:solidFill>
                <a:srgbClr val="17181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926" y="173062"/>
            <a:ext cx="446075" cy="4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9"/>
          <p:cNvSpPr txBox="1"/>
          <p:nvPr/>
        </p:nvSpPr>
        <p:spPr>
          <a:xfrm>
            <a:off x="1709186" y="2191751"/>
            <a:ext cx="5725603" cy="482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it" sz="2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https://unipd.c</a:t>
            </a:r>
            <a:r>
              <a:rPr b="1" i="0" lang="it" sz="2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b="1" i="0" lang="it" sz="2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ursecatalogue.cineca.it/</a:t>
            </a:r>
            <a:endParaRPr b="1" i="0" sz="2500" u="sng" cap="none" strike="noStrik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it" sz="1400" u="sng" cap="none" strike="noStrike">
                <a:solidFill>
                  <a:srgbClr val="96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https://unipd.coursecatalogue.cineca.it/corsi/2025/9775</a:t>
            </a:r>
            <a:endParaRPr b="1" i="0" sz="14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/>
          <p:nvPr/>
        </p:nvSpPr>
        <p:spPr>
          <a:xfrm>
            <a:off x="4731327" y="167120"/>
            <a:ext cx="4216146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it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AgendaWeb</a:t>
            </a:r>
            <a:endParaRPr b="1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30"/>
          <p:cNvSpPr txBox="1"/>
          <p:nvPr/>
        </p:nvSpPr>
        <p:spPr>
          <a:xfrm>
            <a:off x="624587" y="1293573"/>
            <a:ext cx="78948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it" sz="2500" u="none" cap="none" strike="noStrike">
                <a:solidFill>
                  <a:srgbClr val="B307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AgendaWeb?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It’s the online timetable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B307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526" y="0"/>
            <a:ext cx="2040983" cy="72192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0"/>
          <p:cNvSpPr txBox="1"/>
          <p:nvPr/>
        </p:nvSpPr>
        <p:spPr>
          <a:xfrm>
            <a:off x="108373" y="2537218"/>
            <a:ext cx="8737600" cy="1923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it" sz="2500" u="none" cap="none" strike="noStrike">
                <a:solidFill>
                  <a:srgbClr val="B307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USE IT?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B307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Search your timetable by degree or by lecturer</a:t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ALSO</a:t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Search free spaces in study rooms</a:t>
            </a:r>
            <a:endParaRPr b="1" i="0" sz="9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926" y="173062"/>
            <a:ext cx="446075" cy="4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0"/>
          <p:cNvSpPr txBox="1"/>
          <p:nvPr/>
        </p:nvSpPr>
        <p:spPr>
          <a:xfrm>
            <a:off x="196526" y="1700350"/>
            <a:ext cx="8737600" cy="672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it" sz="2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agendastudentiunipd.easystaff.it</a:t>
            </a:r>
            <a:endParaRPr b="1" i="0" sz="2500" u="sng" cap="none" strike="noStrik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  <a:hlinkClick r:id="rId6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  <a:hlinkClick r:id="rId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000" y="1422975"/>
            <a:ext cx="1961225" cy="196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1"/>
          <p:cNvPicPr preferRelativeResize="0"/>
          <p:nvPr/>
        </p:nvPicPr>
        <p:blipFill rotWithShape="1">
          <a:blip r:embed="rId4">
            <a:alphaModFix/>
          </a:blip>
          <a:srcRect b="12759" l="31419" r="30044" t="13357"/>
          <a:stretch/>
        </p:blipFill>
        <p:spPr>
          <a:xfrm>
            <a:off x="3577625" y="1304287"/>
            <a:ext cx="2184201" cy="2198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99750" y="1111438"/>
            <a:ext cx="2584300" cy="25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1"/>
          <p:cNvSpPr/>
          <p:nvPr/>
        </p:nvSpPr>
        <p:spPr>
          <a:xfrm>
            <a:off x="3299073" y="167120"/>
            <a:ext cx="5648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it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USEFUL APPS</a:t>
            </a:r>
            <a:endParaRPr b="1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11"/>
          <p:cNvSpPr txBox="1"/>
          <p:nvPr/>
        </p:nvSpPr>
        <p:spPr>
          <a:xfrm>
            <a:off x="922100" y="3695725"/>
            <a:ext cx="18390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" sz="24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OrariUnipd</a:t>
            </a:r>
            <a:endParaRPr b="1" i="0" sz="2400" u="none" cap="none" strike="noStrike">
              <a:solidFill>
                <a:srgbClr val="9B001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1"/>
          <p:cNvSpPr txBox="1"/>
          <p:nvPr/>
        </p:nvSpPr>
        <p:spPr>
          <a:xfrm>
            <a:off x="3750225" y="3695725"/>
            <a:ext cx="18390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" sz="24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MyUnipd</a:t>
            </a:r>
            <a:endParaRPr b="1" i="0" sz="2400" u="none" cap="none" strike="noStrike">
              <a:solidFill>
                <a:srgbClr val="9B001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1"/>
          <p:cNvSpPr txBox="1"/>
          <p:nvPr/>
        </p:nvSpPr>
        <p:spPr>
          <a:xfrm>
            <a:off x="6372388" y="3695725"/>
            <a:ext cx="18390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" sz="24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Affluences</a:t>
            </a:r>
            <a:endParaRPr b="1" i="0" sz="2400" u="none" cap="none" strike="noStrike">
              <a:solidFill>
                <a:srgbClr val="9B001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6526" y="0"/>
            <a:ext cx="2113949" cy="721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071B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/>
          <p:nvPr/>
        </p:nvSpPr>
        <p:spPr>
          <a:xfrm>
            <a:off x="1087582" y="720436"/>
            <a:ext cx="5271654" cy="18327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31"/>
          <p:cNvPicPr preferRelativeResize="0"/>
          <p:nvPr/>
        </p:nvPicPr>
        <p:blipFill rotWithShape="1">
          <a:blip r:embed="rId3">
            <a:alphaModFix amt="35000"/>
          </a:blip>
          <a:srcRect b="41848" l="7916" r="26899" t="10577"/>
          <a:stretch/>
        </p:blipFill>
        <p:spPr>
          <a:xfrm rot="-884024">
            <a:off x="6962751" y="3386088"/>
            <a:ext cx="1606790" cy="1517652"/>
          </a:xfrm>
          <a:prstGeom prst="rect">
            <a:avLst/>
          </a:prstGeom>
          <a:solidFill>
            <a:srgbClr val="B3071B">
              <a:alpha val="49803"/>
            </a:srgbClr>
          </a:solidFill>
          <a:ln>
            <a:noFill/>
          </a:ln>
        </p:spPr>
      </p:pic>
      <p:sp>
        <p:nvSpPr>
          <p:cNvPr id="253" name="Google Shape;253;p31"/>
          <p:cNvSpPr txBox="1"/>
          <p:nvPr/>
        </p:nvSpPr>
        <p:spPr>
          <a:xfrm>
            <a:off x="2096346" y="1655400"/>
            <a:ext cx="4951308" cy="18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it" sz="4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Final tips</a:t>
            </a:r>
            <a:endParaRPr b="0" i="0" sz="44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"/>
          <p:cNvSpPr/>
          <p:nvPr/>
        </p:nvSpPr>
        <p:spPr>
          <a:xfrm>
            <a:off x="3278981" y="185025"/>
            <a:ext cx="5769769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it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Contacts and general tips</a:t>
            </a:r>
            <a:endParaRPr b="1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742900" y="1178719"/>
            <a:ext cx="7759500" cy="3501331"/>
          </a:xfrm>
          <a:prstGeom prst="rect">
            <a:avLst/>
          </a:prstGeom>
          <a:noFill/>
          <a:ln cap="flat" cmpd="sng" w="19050">
            <a:solidFill>
              <a:srgbClr val="9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have any questions or doubts, do not hesitate to contact us or book appointments for in person meetings at: </a:t>
            </a:r>
            <a:r>
              <a:rPr b="1" i="0" lang="it" sz="20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erasmusmundus.tpti@unipd.it</a:t>
            </a:r>
            <a:endParaRPr b="1" i="0" sz="2000" u="sng" cap="none" strike="noStrik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sng" cap="none" strike="noStrik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Remember to contact </a:t>
            </a:r>
            <a:r>
              <a:rPr lang="i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</a:t>
            </a:r>
            <a:r>
              <a:rPr b="0" i="0" lang="it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Incoming Mobility office for issues </a:t>
            </a:r>
            <a:r>
              <a:rPr lang="i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</a:t>
            </a:r>
            <a:r>
              <a:rPr b="0" i="0" lang="it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immigration papers: </a:t>
            </a:r>
            <a:r>
              <a:rPr b="1" i="0" lang="it" sz="2000" u="none" cap="none" strike="noStrike">
                <a:solidFill>
                  <a:srgbClr val="B307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mobility.in@unipd.it</a:t>
            </a:r>
            <a:endParaRPr b="1" i="0" sz="2000" u="none" cap="none" strike="noStrike">
              <a:solidFill>
                <a:srgbClr val="B307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sng" cap="none" strike="noStrik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Please use your Unipd email addresses for emailing our offices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526" y="0"/>
            <a:ext cx="2113949" cy="721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"/>
          <p:cNvSpPr/>
          <p:nvPr/>
        </p:nvSpPr>
        <p:spPr>
          <a:xfrm>
            <a:off x="3299073" y="167120"/>
            <a:ext cx="5648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it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tips</a:t>
            </a:r>
            <a:endParaRPr b="1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548350" y="1050550"/>
            <a:ext cx="8148600" cy="3739455"/>
          </a:xfrm>
          <a:prstGeom prst="rect">
            <a:avLst/>
          </a:prstGeom>
          <a:noFill/>
          <a:ln cap="flat" cmpd="sng" w="19050">
            <a:solidFill>
              <a:srgbClr val="9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b="1" i="0" lang="it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Psychological Assistance:</a:t>
            </a:r>
            <a:r>
              <a:rPr b="0" i="0" lang="it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it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ask for counseling sending an email to </a:t>
            </a:r>
            <a:r>
              <a:rPr b="0" i="0" lang="it" sz="1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psychological.assistance.scup@unipd.it</a:t>
            </a:r>
            <a:r>
              <a:rPr b="0" i="0" lang="it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The centre offers English language sessions for students. Dedicated </a:t>
            </a:r>
            <a:r>
              <a:rPr b="0" i="0" lang="it" sz="1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webpage</a:t>
            </a:r>
            <a:r>
              <a:rPr b="0" i="0" lang="it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www.dpg.unipd.it/en/services/psychological-assistance-students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b="1" i="0" lang="it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University sports center (CUS): </a:t>
            </a:r>
            <a:r>
              <a:rPr b="0" i="0" lang="it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Plenty of opportunities to practice competitive and amateur sports activities. </a:t>
            </a:r>
            <a:r>
              <a:rPr b="0" i="0" lang="it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Dedicated </a:t>
            </a:r>
            <a:r>
              <a:rPr b="0" i="0" lang="it" sz="1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webpage</a:t>
            </a:r>
            <a:r>
              <a:rPr b="0" i="0" lang="it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https://www.cuspadova.it/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b="1" i="0" lang="it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Cultural activities:</a:t>
            </a:r>
            <a:r>
              <a:rPr b="0" i="0" lang="it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it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You’ll find plenty if suggestions on the university’s magazine </a:t>
            </a:r>
            <a:r>
              <a:rPr b="0" i="0" lang="it" sz="1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Il Bo</a:t>
            </a:r>
            <a:r>
              <a:rPr b="0" i="0" lang="it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on the University dedicated </a:t>
            </a:r>
            <a:r>
              <a:rPr b="0" i="0" lang="it" sz="1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webpage</a:t>
            </a:r>
            <a:r>
              <a:rPr b="0" i="0" lang="it" sz="1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it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https://www.unipd.it/en/music-and-shows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7" name="Google Shape;267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6526" y="0"/>
            <a:ext cx="2113949" cy="721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/>
          <p:nvPr/>
        </p:nvSpPr>
        <p:spPr>
          <a:xfrm>
            <a:off x="2159000" y="27146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8737600" y="30956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 txBox="1"/>
          <p:nvPr/>
        </p:nvSpPr>
        <p:spPr>
          <a:xfrm>
            <a:off x="3065825" y="0"/>
            <a:ext cx="6078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44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2"/>
          <p:cNvSpPr txBox="1"/>
          <p:nvPr/>
        </p:nvSpPr>
        <p:spPr>
          <a:xfrm>
            <a:off x="-76200" y="36075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 txBox="1"/>
          <p:nvPr/>
        </p:nvSpPr>
        <p:spPr>
          <a:xfrm>
            <a:off x="791264" y="1308683"/>
            <a:ext cx="7811332" cy="2970014"/>
          </a:xfrm>
          <a:prstGeom prst="rect">
            <a:avLst/>
          </a:prstGeom>
          <a:noFill/>
          <a:ln cap="flat" cmpd="sng" w="28575">
            <a:solidFill>
              <a:srgbClr val="B30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9144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●"/>
            </a:pPr>
            <a:r>
              <a:rPr b="0" i="0" lang="it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contents of your UNIPD toolkit are:</a:t>
            </a:r>
            <a:endParaRPr/>
          </a:p>
          <a:p>
            <a:pPr indent="-228600" lvl="0" marL="9144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9144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None/>
            </a:pPr>
            <a:r>
              <a:rPr b="0" i="0" lang="it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e-mail</a:t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9144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●"/>
            </a:pPr>
            <a:r>
              <a:rPr b="0" i="0" lang="it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Moodle</a:t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9144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●"/>
            </a:pPr>
            <a:r>
              <a:rPr b="0" i="0" lang="it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Uniweb</a:t>
            </a:r>
            <a:endParaRPr/>
          </a:p>
          <a:p>
            <a:pPr indent="-22860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0" name="Google Shape;6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7350" y="3168573"/>
            <a:ext cx="446075" cy="44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0610" y="2497137"/>
            <a:ext cx="446075" cy="44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700" y="0"/>
            <a:ext cx="2143776" cy="72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7350" y="2856063"/>
            <a:ext cx="446075" cy="44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2213" y="2514173"/>
            <a:ext cx="446075" cy="44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8953" y="2856063"/>
            <a:ext cx="446075" cy="4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 txBox="1"/>
          <p:nvPr/>
        </p:nvSpPr>
        <p:spPr>
          <a:xfrm>
            <a:off x="4145280" y="2571749"/>
            <a:ext cx="4348479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58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 Catalogue</a:t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588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it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AgendaWeb + Affluences</a:t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526" y="0"/>
            <a:ext cx="2040983" cy="72192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5"/>
          <p:cNvSpPr/>
          <p:nvPr/>
        </p:nvSpPr>
        <p:spPr>
          <a:xfrm>
            <a:off x="4731327" y="167120"/>
            <a:ext cx="4216146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it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Unipd e-mail </a:t>
            </a:r>
            <a:endParaRPr b="1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3" name="Google Shape;7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8726" y="223842"/>
            <a:ext cx="446075" cy="4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5"/>
          <p:cNvSpPr txBox="1"/>
          <p:nvPr/>
        </p:nvSpPr>
        <p:spPr>
          <a:xfrm>
            <a:off x="3387436" y="1199904"/>
            <a:ext cx="426658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address </a:t>
            </a:r>
            <a:r>
              <a:rPr b="1" i="1" lang="it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name.surname@studenti.unipd.it </a:t>
            </a:r>
            <a:r>
              <a:rPr b="0" i="0" lang="it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your official «home» during your stay @ Unipd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Google Shape;75;p25"/>
          <p:cNvSpPr txBox="1"/>
          <p:nvPr/>
        </p:nvSpPr>
        <p:spPr>
          <a:xfrm>
            <a:off x="1009381" y="3140831"/>
            <a:ext cx="584538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part before «@studenti.unipd.it» is your user ID to log into most Unipd online services.</a:t>
            </a:r>
            <a:endParaRPr/>
          </a:p>
        </p:txBody>
      </p:sp>
      <p:pic>
        <p:nvPicPr>
          <p:cNvPr id="76" name="Google Shape;76;p25"/>
          <p:cNvPicPr preferRelativeResize="0"/>
          <p:nvPr/>
        </p:nvPicPr>
        <p:blipFill rotWithShape="1">
          <a:blip r:embed="rId5">
            <a:alphaModFix/>
          </a:blip>
          <a:srcRect b="65003" l="19396" r="66041" t="19808"/>
          <a:stretch/>
        </p:blipFill>
        <p:spPr>
          <a:xfrm>
            <a:off x="6868159" y="2863591"/>
            <a:ext cx="1667083" cy="116834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77" name="Google Shape;77;p25"/>
          <p:cNvSpPr txBox="1"/>
          <p:nvPr/>
        </p:nvSpPr>
        <p:spPr>
          <a:xfrm rot="-960197">
            <a:off x="262398" y="1465832"/>
            <a:ext cx="3087108" cy="1168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it" sz="1800" u="none" cap="none" strike="noStrike">
                <a:solidFill>
                  <a:srgbClr val="9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your UNIPD email regularly!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it" sz="1800" u="none" cap="none" strike="noStrike">
                <a:solidFill>
                  <a:srgbClr val="9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 your password updated.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5"/>
          <p:cNvSpPr txBox="1"/>
          <p:nvPr/>
        </p:nvSpPr>
        <p:spPr>
          <a:xfrm>
            <a:off x="290945" y="4095701"/>
            <a:ext cx="8348315" cy="707856"/>
          </a:xfrm>
          <a:prstGeom prst="rect">
            <a:avLst/>
          </a:prstGeom>
          <a:noFill/>
          <a:ln cap="flat" cmpd="sng" w="19050">
            <a:solidFill>
              <a:srgbClr val="B30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it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You’ve received instructions on activating your Single Sign-On (SSO)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it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credentials in your email.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071B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/>
          <p:nvPr/>
        </p:nvSpPr>
        <p:spPr>
          <a:xfrm>
            <a:off x="1087582" y="720436"/>
            <a:ext cx="5271654" cy="18327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26"/>
          <p:cNvPicPr preferRelativeResize="0"/>
          <p:nvPr/>
        </p:nvPicPr>
        <p:blipFill rotWithShape="1">
          <a:blip r:embed="rId3">
            <a:alphaModFix amt="35000"/>
          </a:blip>
          <a:srcRect b="41848" l="7916" r="26899" t="10577"/>
          <a:stretch/>
        </p:blipFill>
        <p:spPr>
          <a:xfrm rot="-884024">
            <a:off x="6962751" y="3386088"/>
            <a:ext cx="1606790" cy="1517652"/>
          </a:xfrm>
          <a:prstGeom prst="rect">
            <a:avLst/>
          </a:prstGeom>
          <a:solidFill>
            <a:srgbClr val="B3071B">
              <a:alpha val="49803"/>
            </a:srgbClr>
          </a:solidFill>
          <a:ln>
            <a:noFill/>
          </a:ln>
        </p:spPr>
      </p:pic>
      <p:sp>
        <p:nvSpPr>
          <p:cNvPr id="85" name="Google Shape;85;p26"/>
          <p:cNvSpPr txBox="1"/>
          <p:nvPr/>
        </p:nvSpPr>
        <p:spPr>
          <a:xfrm>
            <a:off x="2096346" y="1655400"/>
            <a:ext cx="4951308" cy="18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it" sz="4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UNIWEB</a:t>
            </a:r>
            <a:endParaRPr b="0" i="0" sz="44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/>
          <p:nvPr/>
        </p:nvSpPr>
        <p:spPr>
          <a:xfrm>
            <a:off x="3299073" y="167120"/>
            <a:ext cx="5648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it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UNIWEB </a:t>
            </a:r>
            <a:endParaRPr b="1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6"/>
          <p:cNvSpPr txBox="1"/>
          <p:nvPr/>
        </p:nvSpPr>
        <p:spPr>
          <a:xfrm>
            <a:off x="667876" y="1038188"/>
            <a:ext cx="78948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it" sz="2500" u="none" cap="none" strike="noStrike">
                <a:solidFill>
                  <a:srgbClr val="B307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UNIWEB?</a:t>
            </a:r>
            <a:endParaRPr b="1" i="0" sz="2500" u="none" cap="none" strike="noStrike">
              <a:solidFill>
                <a:srgbClr val="B307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6"/>
          <p:cNvSpPr txBox="1"/>
          <p:nvPr/>
        </p:nvSpPr>
        <p:spPr>
          <a:xfrm>
            <a:off x="506313" y="1452024"/>
            <a:ext cx="3608326" cy="13432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i="0" lang="it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Uniweb is the online platform to manage your student career @Unipd. </a:t>
            </a:r>
            <a:endParaRPr/>
          </a:p>
        </p:txBody>
      </p:sp>
      <p:pic>
        <p:nvPicPr>
          <p:cNvPr id="94" name="Google Shape;9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700" y="0"/>
            <a:ext cx="2143776" cy="72192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6"/>
          <p:cNvSpPr txBox="1"/>
          <p:nvPr/>
        </p:nvSpPr>
        <p:spPr>
          <a:xfrm>
            <a:off x="589951" y="4304380"/>
            <a:ext cx="8048358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it" sz="2500" u="none" cap="none" strike="noStrike">
                <a:solidFill>
                  <a:srgbClr val="B307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USE IT?              </a:t>
            </a:r>
            <a:r>
              <a:rPr b="0" i="0" lang="it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(manuals on www.unipd.it/uniweb)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6"/>
          <p:cNvSpPr txBox="1"/>
          <p:nvPr/>
        </p:nvSpPr>
        <p:spPr>
          <a:xfrm rot="-400567">
            <a:off x="2044853" y="3004866"/>
            <a:ext cx="2033743" cy="738664"/>
          </a:xfrm>
          <a:prstGeom prst="rect">
            <a:avLst/>
          </a:prstGeom>
          <a:solidFill>
            <a:schemeClr val="accent1">
              <a:alpha val="73725"/>
            </a:schemeClr>
          </a:solidFill>
          <a:ln cap="flat" cmpd="sng" w="47625">
            <a:solidFill>
              <a:srgbClr val="71BE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1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 now: check your profile! (name, address, enrolment status…)</a:t>
            </a:r>
            <a:endParaRPr b="0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 txBox="1"/>
          <p:nvPr/>
        </p:nvSpPr>
        <p:spPr>
          <a:xfrm>
            <a:off x="4686906" y="1704809"/>
            <a:ext cx="3789218" cy="2154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Here you can:</a:t>
            </a:r>
            <a:endParaRPr b="1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it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submit your study plan,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it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your booklet,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it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 up for exams,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it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register for graduation,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it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more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/>
          <p:nvPr/>
        </p:nvSpPr>
        <p:spPr>
          <a:xfrm>
            <a:off x="3954739" y="4304379"/>
            <a:ext cx="159900" cy="383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3071B"/>
          </a:solidFill>
          <a:ln cap="flat" cmpd="sng" w="9525">
            <a:solidFill>
              <a:srgbClr val="B30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3526" y="196133"/>
            <a:ext cx="446075" cy="44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/>
          <p:nvPr/>
        </p:nvSpPr>
        <p:spPr>
          <a:xfrm>
            <a:off x="3299073" y="167120"/>
            <a:ext cx="5648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it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UNIWEB </a:t>
            </a:r>
            <a:endParaRPr b="1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7"/>
          <p:cNvSpPr txBox="1"/>
          <p:nvPr/>
        </p:nvSpPr>
        <p:spPr>
          <a:xfrm>
            <a:off x="219350" y="796075"/>
            <a:ext cx="87282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it" sz="2500" u="sng" cap="none" strike="noStrike">
                <a:solidFill>
                  <a:srgbClr val="A5A5A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</a:t>
            </a:r>
            <a:r>
              <a:rPr b="1" i="0" lang="it" sz="2500" u="sng" cap="none" strike="noStrike">
                <a:solidFill>
                  <a:srgbClr val="99CC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uniweb.unipd.it/</a:t>
            </a:r>
            <a:r>
              <a:rPr b="1" i="0" lang="it" sz="2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0" sz="19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6700" y="0"/>
            <a:ext cx="2143776" cy="72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12750" y="1529000"/>
            <a:ext cx="407850" cy="3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7"/>
          <p:cNvPicPr preferRelativeResize="0"/>
          <p:nvPr/>
        </p:nvPicPr>
        <p:blipFill rotWithShape="1">
          <a:blip r:embed="rId7">
            <a:alphaModFix/>
          </a:blip>
          <a:srcRect b="0" l="0" r="0" t="19294"/>
          <a:stretch/>
        </p:blipFill>
        <p:spPr>
          <a:xfrm>
            <a:off x="1491500" y="1468075"/>
            <a:ext cx="6413527" cy="336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82975" y="1468075"/>
            <a:ext cx="575725" cy="45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7"/>
          <p:cNvSpPr/>
          <p:nvPr/>
        </p:nvSpPr>
        <p:spPr>
          <a:xfrm>
            <a:off x="2928350" y="2000750"/>
            <a:ext cx="2443500" cy="259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91085" y="2026781"/>
            <a:ext cx="572760" cy="13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33526" y="196133"/>
            <a:ext cx="446075" cy="44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8"/>
          <p:cNvPicPr preferRelativeResize="0"/>
          <p:nvPr/>
        </p:nvPicPr>
        <p:blipFill rotWithShape="1">
          <a:blip r:embed="rId3">
            <a:alphaModFix/>
          </a:blip>
          <a:srcRect b="0" l="1244" r="0" t="22999"/>
          <a:stretch/>
        </p:blipFill>
        <p:spPr>
          <a:xfrm>
            <a:off x="3343650" y="2248200"/>
            <a:ext cx="5352305" cy="271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8"/>
          <p:cNvPicPr preferRelativeResize="0"/>
          <p:nvPr/>
        </p:nvPicPr>
        <p:blipFill rotWithShape="1">
          <a:blip r:embed="rId4">
            <a:alphaModFix/>
          </a:blip>
          <a:srcRect b="17170" l="0" r="50263" t="60610"/>
          <a:stretch/>
        </p:blipFill>
        <p:spPr>
          <a:xfrm>
            <a:off x="4177175" y="855425"/>
            <a:ext cx="4419599" cy="1283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8"/>
          <p:cNvSpPr/>
          <p:nvPr/>
        </p:nvSpPr>
        <p:spPr>
          <a:xfrm>
            <a:off x="3299073" y="167120"/>
            <a:ext cx="5648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it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UNIWEB </a:t>
            </a:r>
            <a:endParaRPr b="1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" name="Google Shape;121;p8"/>
          <p:cNvPicPr preferRelativeResize="0"/>
          <p:nvPr/>
        </p:nvPicPr>
        <p:blipFill rotWithShape="1">
          <a:blip r:embed="rId5">
            <a:alphaModFix/>
          </a:blip>
          <a:srcRect b="11940" l="0" r="74788" t="54583"/>
          <a:stretch/>
        </p:blipFill>
        <p:spPr>
          <a:xfrm>
            <a:off x="501232" y="2679888"/>
            <a:ext cx="2332058" cy="201244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8"/>
          <p:cNvSpPr txBox="1"/>
          <p:nvPr/>
        </p:nvSpPr>
        <p:spPr>
          <a:xfrm>
            <a:off x="717326" y="888806"/>
            <a:ext cx="2332058" cy="1283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it" sz="1500" u="none" cap="none" strike="noStrike">
                <a:solidFill>
                  <a:srgbClr val="9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Remember to log in regularly to your Uniweb account.</a:t>
            </a:r>
            <a:endParaRPr b="1" i="0" sz="900" u="none" cap="none" strike="noStrike">
              <a:solidFill>
                <a:srgbClr val="9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testo&#10;&#10;Descrizione generata automaticamente" id="123" name="Google Shape;12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5776" y="1220262"/>
            <a:ext cx="663100" cy="55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23000" y="1253275"/>
            <a:ext cx="10309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8"/>
          <p:cNvSpPr/>
          <p:nvPr/>
        </p:nvSpPr>
        <p:spPr>
          <a:xfrm>
            <a:off x="6829500" y="2516775"/>
            <a:ext cx="342000" cy="27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6829500" y="2897775"/>
            <a:ext cx="342000" cy="2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6829500" y="3240675"/>
            <a:ext cx="342000" cy="2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6829500" y="3564525"/>
            <a:ext cx="342000" cy="2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6829500" y="3916950"/>
            <a:ext cx="342000" cy="2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6829500" y="4269375"/>
            <a:ext cx="342000" cy="2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6829500" y="4593225"/>
            <a:ext cx="342000" cy="2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6526" y="0"/>
            <a:ext cx="2113949" cy="72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33526" y="196133"/>
            <a:ext cx="446075" cy="44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9"/>
          <p:cNvPicPr preferRelativeResize="0"/>
          <p:nvPr/>
        </p:nvPicPr>
        <p:blipFill rotWithShape="1">
          <a:blip r:embed="rId3">
            <a:alphaModFix/>
          </a:blip>
          <a:srcRect b="0" l="77889" r="0" t="26038"/>
          <a:stretch/>
        </p:blipFill>
        <p:spPr>
          <a:xfrm>
            <a:off x="176825" y="836250"/>
            <a:ext cx="1953848" cy="424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9"/>
          <p:cNvPicPr preferRelativeResize="0"/>
          <p:nvPr/>
        </p:nvPicPr>
        <p:blipFill rotWithShape="1">
          <a:blip r:embed="rId4">
            <a:alphaModFix/>
          </a:blip>
          <a:srcRect b="0" l="79008" r="0" t="19374"/>
          <a:stretch/>
        </p:blipFill>
        <p:spPr>
          <a:xfrm>
            <a:off x="2417875" y="903650"/>
            <a:ext cx="1674552" cy="417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9"/>
          <p:cNvSpPr/>
          <p:nvPr/>
        </p:nvSpPr>
        <p:spPr>
          <a:xfrm>
            <a:off x="2341675" y="1660775"/>
            <a:ext cx="1846800" cy="195300"/>
          </a:xfrm>
          <a:prstGeom prst="rect">
            <a:avLst/>
          </a:prstGeom>
          <a:noFill/>
          <a:ln cap="flat" cmpd="sng" w="19050">
            <a:solidFill>
              <a:srgbClr val="9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 txBox="1"/>
          <p:nvPr/>
        </p:nvSpPr>
        <p:spPr>
          <a:xfrm>
            <a:off x="5253625" y="1296725"/>
            <a:ext cx="2322900" cy="923400"/>
          </a:xfrm>
          <a:prstGeom prst="rect">
            <a:avLst/>
          </a:prstGeom>
          <a:noFill/>
          <a:ln cap="flat" cmpd="sng" w="19050">
            <a:solidFill>
              <a:srgbClr val="B30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b="0" i="0" lang="it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Residence 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b="0" i="0" lang="it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Contact Details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b="0" i="0" lang="it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Bank Account Data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341675" y="2459400"/>
            <a:ext cx="1846800" cy="195300"/>
          </a:xfrm>
          <a:prstGeom prst="rect">
            <a:avLst/>
          </a:prstGeom>
          <a:noFill/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2331750" y="4007800"/>
            <a:ext cx="1846800" cy="195300"/>
          </a:xfrm>
          <a:prstGeom prst="rect">
            <a:avLst/>
          </a:prstGeom>
          <a:noFill/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2341675" y="4263750"/>
            <a:ext cx="1846800" cy="195300"/>
          </a:xfrm>
          <a:prstGeom prst="rect">
            <a:avLst/>
          </a:prstGeom>
          <a:noFill/>
          <a:ln cap="flat" cmpd="sng" w="19050">
            <a:solidFill>
              <a:srgbClr val="9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9"/>
          <p:cNvPicPr preferRelativeResize="0"/>
          <p:nvPr/>
        </p:nvPicPr>
        <p:blipFill rotWithShape="1">
          <a:blip r:embed="rId5">
            <a:alphaModFix/>
          </a:blip>
          <a:srcRect b="22522" l="0" r="30294" t="35467"/>
          <a:stretch/>
        </p:blipFill>
        <p:spPr>
          <a:xfrm>
            <a:off x="4267925" y="2854622"/>
            <a:ext cx="4876073" cy="19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9"/>
          <p:cNvSpPr/>
          <p:nvPr/>
        </p:nvSpPr>
        <p:spPr>
          <a:xfrm>
            <a:off x="4279125" y="2849200"/>
            <a:ext cx="4759500" cy="1910100"/>
          </a:xfrm>
          <a:prstGeom prst="rect">
            <a:avLst/>
          </a:prstGeom>
          <a:noFill/>
          <a:ln cap="flat" cmpd="sng" w="19050">
            <a:solidFill>
              <a:srgbClr val="9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 rot="-5400000">
            <a:off x="4633900" y="1359475"/>
            <a:ext cx="174300" cy="756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3071B"/>
          </a:solidFill>
          <a:ln cap="flat" cmpd="sng" w="9525">
            <a:solidFill>
              <a:srgbClr val="B30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2341675" y="1942725"/>
            <a:ext cx="1846800" cy="195300"/>
          </a:xfrm>
          <a:prstGeom prst="rect">
            <a:avLst/>
          </a:prstGeom>
          <a:noFill/>
          <a:ln cap="flat" cmpd="sng" w="19050">
            <a:solidFill>
              <a:srgbClr val="9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2341675" y="2975263"/>
            <a:ext cx="1846800" cy="195300"/>
          </a:xfrm>
          <a:prstGeom prst="rect">
            <a:avLst/>
          </a:prstGeom>
          <a:noFill/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02125" y="942250"/>
            <a:ext cx="756300" cy="80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9"/>
          <p:cNvSpPr/>
          <p:nvPr/>
        </p:nvSpPr>
        <p:spPr>
          <a:xfrm>
            <a:off x="647525" y="1186700"/>
            <a:ext cx="528300" cy="17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8000" y="836250"/>
            <a:ext cx="464275" cy="28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6825" y="2449050"/>
            <a:ext cx="10309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9"/>
          <p:cNvSpPr/>
          <p:nvPr/>
        </p:nvSpPr>
        <p:spPr>
          <a:xfrm>
            <a:off x="294725" y="1230325"/>
            <a:ext cx="404700" cy="15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6526" y="0"/>
            <a:ext cx="2113949" cy="72192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"/>
          <p:cNvSpPr/>
          <p:nvPr/>
        </p:nvSpPr>
        <p:spPr>
          <a:xfrm>
            <a:off x="3299073" y="167120"/>
            <a:ext cx="5648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it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UNIWEB </a:t>
            </a:r>
            <a:endParaRPr b="1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33526" y="196133"/>
            <a:ext cx="446075" cy="44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071B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/>
          <p:nvPr/>
        </p:nvSpPr>
        <p:spPr>
          <a:xfrm>
            <a:off x="1087582" y="720436"/>
            <a:ext cx="5271654" cy="18327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7"/>
          <p:cNvPicPr preferRelativeResize="0"/>
          <p:nvPr/>
        </p:nvPicPr>
        <p:blipFill rotWithShape="1">
          <a:blip r:embed="rId3">
            <a:alphaModFix amt="35000"/>
          </a:blip>
          <a:srcRect b="41848" l="7916" r="26899" t="10577"/>
          <a:stretch/>
        </p:blipFill>
        <p:spPr>
          <a:xfrm rot="-884024">
            <a:off x="6962751" y="3386088"/>
            <a:ext cx="1606790" cy="1517652"/>
          </a:xfrm>
          <a:prstGeom prst="rect">
            <a:avLst/>
          </a:prstGeom>
          <a:solidFill>
            <a:srgbClr val="B3071B">
              <a:alpha val="49803"/>
            </a:srgbClr>
          </a:solidFill>
          <a:ln>
            <a:noFill/>
          </a:ln>
        </p:spPr>
      </p:pic>
      <p:sp>
        <p:nvSpPr>
          <p:cNvPr id="164" name="Google Shape;164;p27"/>
          <p:cNvSpPr txBox="1"/>
          <p:nvPr/>
        </p:nvSpPr>
        <p:spPr>
          <a:xfrm>
            <a:off x="2096346" y="1655400"/>
            <a:ext cx="4951308" cy="18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it" sz="4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MOODLE</a:t>
            </a:r>
            <a:endParaRPr b="0" i="0" sz="44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uttura predefinita">
  <a:themeElements>
    <a:clrScheme name="Personalizzato 6">
      <a:dk1>
        <a:srgbClr val="000000"/>
      </a:dk1>
      <a:lt1>
        <a:srgbClr val="FFFFFF"/>
      </a:lt1>
      <a:dk2>
        <a:srgbClr val="000000"/>
      </a:dk2>
      <a:lt2>
        <a:srgbClr val="DDDBDB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00000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