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9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5" r:id="rId20"/>
    <p:sldId id="276" r:id="rId21"/>
    <p:sldId id="273" r:id="rId22"/>
    <p:sldId id="274" r:id="rId23"/>
    <p:sldId id="361" r:id="rId24"/>
    <p:sldId id="362" r:id="rId25"/>
    <p:sldId id="363" r:id="rId26"/>
    <p:sldId id="348" r:id="rId27"/>
    <p:sldId id="349" r:id="rId28"/>
    <p:sldId id="364" r:id="rId29"/>
    <p:sldId id="350" r:id="rId30"/>
    <p:sldId id="351" r:id="rId31"/>
    <p:sldId id="365" r:id="rId32"/>
    <p:sldId id="326" r:id="rId33"/>
    <p:sldId id="327" r:id="rId34"/>
    <p:sldId id="329" r:id="rId35"/>
    <p:sldId id="330" r:id="rId36"/>
    <p:sldId id="331" r:id="rId37"/>
    <p:sldId id="332" r:id="rId38"/>
    <p:sldId id="333" r:id="rId39"/>
    <p:sldId id="335" r:id="rId40"/>
    <p:sldId id="336" r:id="rId41"/>
    <p:sldId id="366" r:id="rId42"/>
    <p:sldId id="284" r:id="rId43"/>
    <p:sldId id="283" r:id="rId44"/>
    <p:sldId id="352" r:id="rId45"/>
    <p:sldId id="286" r:id="rId46"/>
    <p:sldId id="36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368" r:id="rId55"/>
    <p:sldId id="343" r:id="rId56"/>
    <p:sldId id="342" r:id="rId57"/>
    <p:sldId id="344" r:id="rId58"/>
    <p:sldId id="345" r:id="rId59"/>
    <p:sldId id="369" r:id="rId60"/>
    <p:sldId id="346" r:id="rId61"/>
    <p:sldId id="347" r:id="rId62"/>
    <p:sldId id="370" r:id="rId63"/>
    <p:sldId id="278" r:id="rId64"/>
    <p:sldId id="279" r:id="rId65"/>
    <p:sldId id="353" r:id="rId66"/>
    <p:sldId id="337" r:id="rId67"/>
    <p:sldId id="354" r:id="rId68"/>
    <p:sldId id="338" r:id="rId69"/>
    <p:sldId id="339" r:id="rId70"/>
    <p:sldId id="287" r:id="rId71"/>
    <p:sldId id="340" r:id="rId72"/>
    <p:sldId id="341" r:id="rId73"/>
    <p:sldId id="355" r:id="rId74"/>
    <p:sldId id="371" r:id="rId75"/>
    <p:sldId id="356" r:id="rId76"/>
    <p:sldId id="311" r:id="rId77"/>
    <p:sldId id="357" r:id="rId78"/>
    <p:sldId id="372" r:id="rId79"/>
    <p:sldId id="319" r:id="rId80"/>
    <p:sldId id="358" r:id="rId81"/>
    <p:sldId id="313" r:id="rId82"/>
    <p:sldId id="314" r:id="rId83"/>
    <p:sldId id="373" r:id="rId84"/>
    <p:sldId id="374" r:id="rId85"/>
    <p:sldId id="315" r:id="rId86"/>
    <p:sldId id="316" r:id="rId87"/>
    <p:sldId id="359" r:id="rId88"/>
    <p:sldId id="360" r:id="rId89"/>
    <p:sldId id="321" r:id="rId90"/>
    <p:sldId id="322" r:id="rId91"/>
    <p:sldId id="323" r:id="rId92"/>
    <p:sldId id="324" r:id="rId93"/>
    <p:sldId id="320" r:id="rId94"/>
    <p:sldId id="325" r:id="rId95"/>
  </p:sldIdLst>
  <p:sldSz cx="9144000" cy="6858000" type="screen4x3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7" roundtripDataSignature="AMtx7mi9gfdLwicc0PkrAI5ppf0C1JQD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customschemas.google.com/relationships/presentationmetadata" Target="meta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presProps" Target="presProps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5148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8501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18255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5805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35884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378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3327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86268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97164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25933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38786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28903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78167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66455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80226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55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67074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06294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95854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7740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45977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34779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47070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4684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240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5202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950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203179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660498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405785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68</a:t>
            </a:fld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9364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69</a:t>
            </a:fld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29843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823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98935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98327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226358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772881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45351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218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10317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6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557933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301910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8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6" name="Google Shape;636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42" name="Google Shape;642;p8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sz="1200" b="0" i="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8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89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8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8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0" name="Google Shape;630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5" name="Google Shape;665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rgbClr val="B3071B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2275" y="1651000"/>
            <a:ext cx="561657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74" name="Google Shape;74;p7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7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8" name="Google Shape;88;p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4" name="Google Shape;94;p7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>
  <p:cSld name="1_Titolo e contenut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7"/>
          <p:cNvSpPr/>
          <p:nvPr/>
        </p:nvSpPr>
        <p:spPr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91425" tIns="45700" rIns="36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67"/>
          <p:cNvSpPr txBox="1"/>
          <p:nvPr/>
        </p:nvSpPr>
        <p:spPr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7903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" name="Google Shape;30;p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1984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Intestazione sezion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6" name="Google Shape;36;p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1026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2" name="Google Shape;42;p7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3" name="Google Shape;43;p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4530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Confron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0" name="Google Shape;50;p7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2" name="Google Shape;52;p7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43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>
  <p:cSld name="1_Titolo e contenut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7"/>
          <p:cNvSpPr/>
          <p:nvPr/>
        </p:nvSpPr>
        <p:spPr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spcFirstLastPara="1" wrap="square" lIns="91425" tIns="45700" rIns="360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67"/>
          <p:cNvSpPr txBox="1"/>
          <p:nvPr/>
        </p:nvSpPr>
        <p:spPr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Solo titol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044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Vuot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8006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Contenuto con didascali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7" name="Google Shape;67;p7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5101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Immagine con didascalia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7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5620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Titolo e testo vertica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569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1_Titolo e testo vertica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7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577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testo verticale">
  <p:cSld name="3_Titolo e testo vertica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7"/>
          <p:cNvSpPr/>
          <p:nvPr/>
        </p:nvSpPr>
        <p:spPr>
          <a:xfrm>
            <a:off x="-1" y="1"/>
            <a:ext cx="9144001" cy="1138767"/>
          </a:xfrm>
          <a:prstGeom prst="rect">
            <a:avLst/>
          </a:prstGeom>
          <a:solidFill>
            <a:srgbClr val="AA0004"/>
          </a:solidFill>
          <a:ln>
            <a:noFill/>
          </a:ln>
        </p:spPr>
        <p:txBody>
          <a:bodyPr spcFirstLastPara="1" wrap="square" lIns="54000" tIns="45700" rIns="270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87"/>
          <p:cNvSpPr txBox="1">
            <a:spLocks noGrp="1"/>
          </p:cNvSpPr>
          <p:nvPr>
            <p:ph type="title"/>
          </p:nvPr>
        </p:nvSpPr>
        <p:spPr>
          <a:xfrm>
            <a:off x="342000" y="1153221"/>
            <a:ext cx="88020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1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7"/>
          <p:cNvSpPr txBox="1">
            <a:spLocks noGrp="1"/>
          </p:cNvSpPr>
          <p:nvPr>
            <p:ph type="body" idx="1"/>
          </p:nvPr>
        </p:nvSpPr>
        <p:spPr>
          <a:xfrm>
            <a:off x="4634345" y="2592996"/>
            <a:ext cx="4247510" cy="385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9pPr>
          </a:lstStyle>
          <a:p>
            <a:endParaRPr/>
          </a:p>
        </p:txBody>
      </p:sp>
      <p:sp>
        <p:nvSpPr>
          <p:cNvPr id="25" name="Google Shape;25;p87"/>
          <p:cNvSpPr txBox="1">
            <a:spLocks noGrp="1"/>
          </p:cNvSpPr>
          <p:nvPr>
            <p:ph type="body" idx="2"/>
          </p:nvPr>
        </p:nvSpPr>
        <p:spPr>
          <a:xfrm>
            <a:off x="911730" y="2592997"/>
            <a:ext cx="2835925" cy="179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9pPr>
          </a:lstStyle>
          <a:p>
            <a:endParaRPr/>
          </a:p>
        </p:txBody>
      </p:sp>
      <p:sp>
        <p:nvSpPr>
          <p:cNvPr id="26" name="Google Shape;26;p87"/>
          <p:cNvSpPr txBox="1">
            <a:spLocks noGrp="1"/>
          </p:cNvSpPr>
          <p:nvPr>
            <p:ph type="body" idx="3"/>
          </p:nvPr>
        </p:nvSpPr>
        <p:spPr>
          <a:xfrm>
            <a:off x="911730" y="4777397"/>
            <a:ext cx="2835926" cy="179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9pPr>
          </a:lstStyle>
          <a:p>
            <a:endParaRPr/>
          </a:p>
        </p:txBody>
      </p:sp>
      <p:pic>
        <p:nvPicPr>
          <p:cNvPr id="27" name="Google Shape;27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000" y="147564"/>
            <a:ext cx="1414499" cy="84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7" name="Google Shape;37;p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3" name="Google Shape;43;p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9" name="Google Shape;49;p7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50" name="Google Shape;50;p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7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7" name="Google Shape;57;p7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7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9" name="Google Shape;59;p7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0074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ll.i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pd.it/calendario-scadenz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nome.comgnome@studenti.unipd.it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cla.unipd.it/test-linguistici/iscrizioni-tal/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png"/><Relationship Id="rId4" Type="http://schemas.openxmlformats.org/officeDocument/2006/relationships/hyperlink" Target="https://cla.unipd.it/test-linguistici/tal/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ssu.elearning.unipd.it/pluginfile.php/308869/mod_resource/content/2/Libretto_eventi_3CFU_stampa.pdf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letter.com/NewsLettere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/>
          <p:nvPr/>
        </p:nvSpPr>
        <p:spPr>
          <a:xfrm>
            <a:off x="685800" y="3573463"/>
            <a:ext cx="7772400" cy="305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it-IT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Accoglienza matricole</a:t>
            </a:r>
            <a:br>
              <a:rPr lang="it-IT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Corso di Laurea in Lettere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ottobre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8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Titolo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sottotitolo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8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395536" y="2924944"/>
            <a:ext cx="849694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it-IT" sz="8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it-IT" sz="8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sedi</a:t>
            </a:r>
            <a:endParaRPr sz="2400" b="1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sedi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539552" y="1301205"/>
            <a:ext cx="8424936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Dipartimento di Studi Linguistici e Letterari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(DISLL) – Polo Beato Pellegrino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				       Dipartimento di Scienze   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				       Storiche Geografiche e     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				       dell’Antichità (DISSGEA)  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    – Liviano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sng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www.disll.it</a:t>
            </a:r>
            <a:r>
              <a:rPr lang="it-IT" sz="24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 b="1" i="0" u="none" strike="noStrike" cap="none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					www.dissgea.it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687569"/>
            <a:ext cx="3147850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 descr=", PALAZZO LIVIANO, IL MUSEO DI SCIENZE ARCHEOLOGICHE E D’ARTE E LA NUOVA BIBLIOTECA INTERDIPARTIMENTALE, PADOV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4240" y="4149796"/>
            <a:ext cx="3159830" cy="1773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aule didattiche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0" y="1301205"/>
            <a:ext cx="9144000" cy="473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Polo Beato Pellegrino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0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(via Beato Pellegrino, 28  / via E. Vendramini, 13)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Palazzo Liviano </a:t>
            </a:r>
            <a:r>
              <a:rPr lang="it-IT" sz="3600" b="0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(p.zza Capitaniato, 7)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Aule Calfura </a:t>
            </a:r>
            <a:r>
              <a:rPr lang="it-IT" sz="3600" b="0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(via Calfura, 1)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Palazzo Luzzato Dina </a:t>
            </a:r>
            <a:r>
              <a:rPr lang="it-IT" sz="3600" b="0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(via Vescovado, 30)</a:t>
            </a:r>
            <a:endParaRPr sz="2400" b="0" i="0" u="none" strike="noStrike" cap="none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2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4140200" y="-54864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Sito web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2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2"/>
          <p:cNvSpPr txBox="1"/>
          <p:nvPr/>
        </p:nvSpPr>
        <p:spPr>
          <a:xfrm>
            <a:off x="161701" y="1412776"/>
            <a:ext cx="8820597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it-IT" sz="6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SITO WEB DEL CORSO DI LAUREA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https://ssu.elearning.unipd.it/course/view.php?id=14869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1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81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81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81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81"/>
          <p:cNvSpPr txBox="1"/>
          <p:nvPr/>
        </p:nvSpPr>
        <p:spPr>
          <a:xfrm>
            <a:off x="395536" y="1196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4400" b="1" i="0" u="none" strike="noStrike" cap="none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Di cosa parliamo oggi</a:t>
            </a:r>
            <a:endParaRPr sz="4400" b="1" i="0" u="none" strike="noStrike" cap="none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81"/>
          <p:cNvSpPr txBox="1"/>
          <p:nvPr/>
        </p:nvSpPr>
        <p:spPr>
          <a:xfrm>
            <a:off x="23690" y="3068960"/>
            <a:ext cx="915892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lang="it-I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struttura universitaria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lang="it-I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corso di Laurea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lang="it-IT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primi corsi (OFA e affini)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lang="it-I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Gli insegnamenti del primo semestre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lang="it-I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piano di studi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lang="it-I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Siti web, piattaforme, applicazioni unipd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4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4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Calendario I semestre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4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4"/>
          <p:cNvSpPr txBox="1"/>
          <p:nvPr/>
        </p:nvSpPr>
        <p:spPr>
          <a:xfrm>
            <a:off x="169338" y="1658679"/>
            <a:ext cx="8838900" cy="157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9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LEZIONI: DAL 3 OTTOBRE A DICEMBRE/GENNAIO</a:t>
            </a:r>
            <a:r>
              <a:rPr lang="it-IT" sz="72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134314" y="3492518"/>
            <a:ext cx="880709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ESAMI: DA METÀ GENNAIO A FINE FEBBRAIO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4"/>
          <p:cNvSpPr/>
          <p:nvPr/>
        </p:nvSpPr>
        <p:spPr>
          <a:xfrm>
            <a:off x="2904160" y="5127884"/>
            <a:ext cx="3369256" cy="108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35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sng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CALENDARIO ACCADEMICO</a:t>
            </a:r>
            <a:endParaRPr sz="1800" b="1" i="0" u="none" strike="noStrike" cap="none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3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3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primi corsi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3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3"/>
          <p:cNvSpPr txBox="1"/>
          <p:nvPr/>
        </p:nvSpPr>
        <p:spPr>
          <a:xfrm>
            <a:off x="395536" y="2276872"/>
            <a:ext cx="8496944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it-IT" sz="8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it-IT" sz="8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primi corsi  (OFA e affini)</a:t>
            </a:r>
            <a:endParaRPr sz="2400" b="1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5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5"/>
          <p:cNvSpPr txBox="1"/>
          <p:nvPr/>
        </p:nvSpPr>
        <p:spPr>
          <a:xfrm>
            <a:off x="3635896" y="0"/>
            <a:ext cx="5508104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Obbligo formativo aggiuntivo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5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5"/>
          <p:cNvSpPr txBox="1"/>
          <p:nvPr/>
        </p:nvSpPr>
        <p:spPr>
          <a:xfrm>
            <a:off x="0" y="1002982"/>
            <a:ext cx="8964488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it-IT" sz="1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it-IT" sz="138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it-IT" sz="1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Competenze testuali per l’Università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5"/>
          <p:cNvSpPr txBox="1"/>
          <p:nvPr/>
        </p:nvSpPr>
        <p:spPr>
          <a:xfrm>
            <a:off x="273888" y="5013176"/>
            <a:ext cx="86906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Inizio corso on line metà novembre:</a:t>
            </a: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https://ssu.elearning.unipd.it/course/view.php?id=15449</a:t>
            </a: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7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7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7"/>
          <p:cNvSpPr txBox="1"/>
          <p:nvPr/>
        </p:nvSpPr>
        <p:spPr>
          <a:xfrm>
            <a:off x="539552" y="1412777"/>
            <a:ext cx="76508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prof. franco tomasi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7"/>
          <p:cNvSpPr txBox="1"/>
          <p:nvPr/>
        </p:nvSpPr>
        <p:spPr>
          <a:xfrm>
            <a:off x="-108520" y="2463822"/>
            <a:ext cx="925252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Padronanza della </a:t>
            </a:r>
            <a:r>
              <a:rPr lang="it-IT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scrittura di sintesi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Precorso: </a:t>
            </a:r>
            <a:r>
              <a:rPr lang="it-IT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pagina moodle del corso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Esame: </a:t>
            </a:r>
            <a:r>
              <a:rPr lang="it-IT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febbraio 2024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Corsi di recupero: </a:t>
            </a:r>
            <a:r>
              <a:rPr lang="it-IT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marzo-maggio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7"/>
          <p:cNvSpPr txBox="1"/>
          <p:nvPr/>
        </p:nvSpPr>
        <p:spPr>
          <a:xfrm>
            <a:off x="3347864" y="0"/>
            <a:ext cx="5796136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Italiano scritto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8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8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8"/>
          <p:cNvSpPr txBox="1"/>
          <p:nvPr/>
        </p:nvSpPr>
        <p:spPr>
          <a:xfrm>
            <a:off x="539552" y="1124744"/>
            <a:ext cx="76508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prof. nicola orio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8"/>
          <p:cNvSpPr txBox="1"/>
          <p:nvPr/>
        </p:nvSpPr>
        <p:spPr>
          <a:xfrm>
            <a:off x="3635896" y="0"/>
            <a:ext cx="5508104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ACK - Abilità informatiche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8"/>
          <p:cNvSpPr/>
          <p:nvPr/>
        </p:nvSpPr>
        <p:spPr>
          <a:xfrm>
            <a:off x="188019" y="2348880"/>
            <a:ext cx="871296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Agli studenti sarà proposta una serie di </a:t>
            </a:r>
            <a:r>
              <a:rPr lang="it-IT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attività riguardanti la formattazione di testi, </a:t>
            </a:r>
            <a:r>
              <a:rPr lang="it-IT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conoscenze che saranno utili per scrivere report, tesine e la tesi finale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https://ssu.elearning.unipd.it/course/view.php?id=15637</a:t>
            </a: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19478" y="1709936"/>
            <a:ext cx="9124522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Prof.ssa Maria Veronese,</a:t>
            </a:r>
            <a:r>
              <a:rPr lang="it-IT" sz="24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Coordinatrice del curriculum di Lettere Antiche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Prof.ssa Donatella Possamai,</a:t>
            </a:r>
            <a:r>
              <a:rPr lang="it-IT" sz="24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Delegata alla didattica DISLL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Segreteria didattica: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Patrizia Salmaso,</a:t>
            </a:r>
            <a:r>
              <a:rPr lang="it-IT" sz="24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Responsabile Segreteria Didattica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Dott. Marco Noventa,</a:t>
            </a:r>
            <a:r>
              <a:rPr lang="it-IT" sz="24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Uniweb e Piani di studio</a:t>
            </a:r>
            <a:endParaRPr sz="24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Davide Bertocci,</a:t>
            </a:r>
            <a:r>
              <a:rPr lang="it-IT" sz="24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Rappresentante del Corso di Laurea in Commissione paritetica studenti-docenti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6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6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6"/>
          <p:cNvSpPr txBox="1"/>
          <p:nvPr/>
        </p:nvSpPr>
        <p:spPr>
          <a:xfrm>
            <a:off x="152396" y="934910"/>
            <a:ext cx="8136905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lang="it-IT" sz="1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it-IT" sz="150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it-IT" sz="1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4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lingua latina  </a:t>
            </a:r>
            <a:endParaRPr sz="54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6"/>
          <p:cNvSpPr txBox="1"/>
          <p:nvPr/>
        </p:nvSpPr>
        <p:spPr>
          <a:xfrm>
            <a:off x="55630" y="4012676"/>
            <a:ext cx="910169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Test: </a:t>
            </a:r>
            <a:r>
              <a:rPr lang="it-IT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novembre 2023 </a:t>
            </a:r>
            <a:r>
              <a:rPr lang="it-IT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it-IT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r>
              <a:rPr lang="it-IT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domande a risposta multipla, 30’, soglia sufficienza: </a:t>
            </a:r>
            <a:r>
              <a:rPr lang="it-IT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7/15</a:t>
            </a:r>
            <a:r>
              <a:rPr lang="it-IT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6"/>
          <p:cNvSpPr txBox="1"/>
          <p:nvPr/>
        </p:nvSpPr>
        <p:spPr>
          <a:xfrm>
            <a:off x="3635896" y="0"/>
            <a:ext cx="5508104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 Latino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2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82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82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2"/>
          <p:cNvSpPr txBox="1"/>
          <p:nvPr/>
        </p:nvSpPr>
        <p:spPr>
          <a:xfrm>
            <a:off x="42310" y="1746748"/>
            <a:ext cx="813690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it-IT"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Corsi di Latino base</a:t>
            </a:r>
            <a:endParaRPr sz="72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82"/>
          <p:cNvSpPr txBox="1"/>
          <p:nvPr/>
        </p:nvSpPr>
        <p:spPr>
          <a:xfrm>
            <a:off x="42310" y="4793718"/>
            <a:ext cx="910169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https://ssu.elearning.unipd.it/course/view.php?id=15492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82"/>
          <p:cNvSpPr txBox="1"/>
          <p:nvPr/>
        </p:nvSpPr>
        <p:spPr>
          <a:xfrm>
            <a:off x="3635896" y="0"/>
            <a:ext cx="5508104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Latino base (Ofa di Latino)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3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3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0" y="2921189"/>
            <a:ext cx="9144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r>
              <a:rPr kumimoji="0" lang="it-IT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utor Junior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47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9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9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Tutor Junior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Chi siamo?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9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827584" y="3140967"/>
            <a:ext cx="85147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9"/>
          <p:cNvSpPr/>
          <p:nvPr/>
        </p:nvSpPr>
        <p:spPr>
          <a:xfrm>
            <a:off x="0" y="1709826"/>
            <a:ext cx="91440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Siamo studenti più anziani che mediano e facilitano l’inserimento nel mondo e nei meccanismi dell’Università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Ci occupiamo di: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accogliere e dare consigli utili;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fornire un 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upporto organizzativo e didattico (es. Piano di Studio);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assistere le questioni amministrative e burocratiche;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romuovere i contatti tra docenti e studenti;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gevolare il reperimento delle informazioni;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favorire l’autonomia nel proprio progetto generale di studi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1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1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Tutor Junior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Contatti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1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1"/>
          <p:cNvSpPr txBox="1"/>
          <p:nvPr/>
        </p:nvSpPr>
        <p:spPr>
          <a:xfrm>
            <a:off x="251520" y="3140968"/>
            <a:ext cx="85147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1"/>
          <p:cNvSpPr txBox="1"/>
          <p:nvPr/>
        </p:nvSpPr>
        <p:spPr>
          <a:xfrm>
            <a:off x="0" y="1709827"/>
            <a:ext cx="9144000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Sede: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Ufficio Tutor Junior, Complesso Beato Pellegrino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via Beato Pellegrino 28, 1° piano, ufficio 16-17 (</a:t>
            </a:r>
            <a:r>
              <a:rPr kumimoji="0" lang="it-IT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non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serve prenotarsi)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Telefono: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049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-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827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-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9622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</a:t>
            </a:r>
            <a:r>
              <a:rPr kumimoji="0" lang="it-IT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solo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in orario di servizio)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kumimoji="0" lang="it-IT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tutorjunior.lettere@unipd.it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(specificando </a:t>
            </a:r>
            <a:r>
              <a:rPr kumimoji="0" lang="it-IT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nome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kumimoji="0" lang="it-IT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cognome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kumimoji="0" lang="it-IT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matricola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kumimoji="0" lang="it-IT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corso di laurea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kumimoji="0" lang="it-IT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anno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; usate l’</a:t>
            </a:r>
            <a:r>
              <a:rPr kumimoji="0" lang="it-IT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email istituzionale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Ricevimento su Zoom solo previo appuntamento e riservato a studenti-lavoratori o impossibilitati a recarsi in sede 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Moodle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Tutor Junior Scuola di Scienze umane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(</a:t>
            </a:r>
            <a:r>
              <a:rPr kumimoji="0" lang="it-IT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aggiornamento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) </a:t>
            </a:r>
            <a:r>
              <a:rPr kumimoji="0" lang="it-IT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https://ssu.elearning.unipd.it/course/view.php?id=736</a:t>
            </a:r>
            <a:endParaRPr kumimoji="0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1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1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Tutor Junior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Pagina 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Moodle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1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1"/>
          <p:cNvSpPr txBox="1"/>
          <p:nvPr/>
        </p:nvSpPr>
        <p:spPr>
          <a:xfrm>
            <a:off x="251520" y="3140968"/>
            <a:ext cx="85147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B32BA34-6CEC-5D9A-D760-63E240987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8185"/>
            <a:ext cx="9144000" cy="40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06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1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1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Tutor Junior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Pagina 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Moodle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- Ricevimenti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1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1"/>
          <p:cNvSpPr txBox="1"/>
          <p:nvPr/>
        </p:nvSpPr>
        <p:spPr>
          <a:xfrm>
            <a:off x="251520" y="3140968"/>
            <a:ext cx="85147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5BE0118-60F9-FD10-1B8A-E341756F0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8349"/>
            <a:ext cx="9144000" cy="397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98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Tutor Junior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Organico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0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0"/>
          <p:cNvSpPr/>
          <p:nvPr/>
        </p:nvSpPr>
        <p:spPr>
          <a:xfrm>
            <a:off x="0" y="1618387"/>
            <a:ext cx="9144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Francesca Adorno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Stefano Angella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Rosanna Anselmi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Giulia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Bisiol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Valeria De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Silvis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Anna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Dri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Miriam Lerda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Riccardo Longo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Elena Molinari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Susy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Morbiato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Veronica Moriconi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Elena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Pettenon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Elena Piccoli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Maria Chiara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Ranzolin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Giusy Santo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Sofia Stefenel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5405" y="3428999"/>
            <a:ext cx="3493190" cy="3311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038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Tutor Junior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Lettere antiche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0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0"/>
          <p:cNvSpPr/>
          <p:nvPr/>
        </p:nvSpPr>
        <p:spPr>
          <a:xfrm>
            <a:off x="0" y="1618387"/>
            <a:ext cx="9144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Francesca Adorno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Stefano Angella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Rosanna Anselmi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Giulia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Bisiol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Valeria De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Silvis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Anna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Dri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Miriam Lerda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Riccardo Longo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Elena Molinari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Susy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Morbiato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Veronica Moriconi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Elena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Pettenon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Elena Piccoli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Maria Chiara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Ranzolin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Giusy Santo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Sofia Stefenel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5405" y="3428999"/>
            <a:ext cx="3493190" cy="3311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267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Tutor Junior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Zoom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0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0"/>
          <p:cNvSpPr/>
          <p:nvPr/>
        </p:nvSpPr>
        <p:spPr>
          <a:xfrm>
            <a:off x="0" y="1618387"/>
            <a:ext cx="9144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Francesca Adorno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Stefano Angella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Rosanna Anselmi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Giulia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Bisiol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Valeria De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Silvis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Anna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Dri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Miriam Lerda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Riccardo Longo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Elena Molinari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Susy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Morbiato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Veronica Moriconi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Elena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Pettenon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Elena Piccoli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Maria Chiara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Ranzolin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Giusy Santo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Sofia Stefenel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5405" y="3428999"/>
            <a:ext cx="3493190" cy="3311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9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79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79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Commissione paritetica docenti-studenti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79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70" y="1050933"/>
            <a:ext cx="4120230" cy="580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8829" y="1050933"/>
            <a:ext cx="4120230" cy="5807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3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3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0" y="2921189"/>
            <a:ext cx="9144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6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</a:t>
            </a:r>
            <a:r>
              <a:rPr kumimoji="0" lang="it-IT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oodle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3022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Moodle</a:t>
            </a: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Ricerca</a:t>
            </a:r>
          </a:p>
        </p:txBody>
      </p:sp>
      <p:sp>
        <p:nvSpPr>
          <p:cNvPr id="288" name="Google Shape;288;p20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0"/>
          <p:cNvSpPr/>
          <p:nvPr/>
        </p:nvSpPr>
        <p:spPr>
          <a:xfrm>
            <a:off x="575553" y="1408866"/>
            <a:ext cx="79928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È la vostra p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iattaforma di riferimento per la didattica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17E5040-AB91-CD1D-B2D8-6415024AB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53" y="2178960"/>
            <a:ext cx="7317689" cy="467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18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Moodle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Accesso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0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0"/>
          <p:cNvSpPr/>
          <p:nvPr/>
        </p:nvSpPr>
        <p:spPr>
          <a:xfrm>
            <a:off x="72004" y="1406006"/>
            <a:ext cx="892345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Effettuare l’accesso a </a:t>
            </a:r>
            <a:r>
              <a:rPr kumimoji="0" lang="it-IT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Moodle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tramite le credenziali di posta elettronica istituzionale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(es</a:t>
            </a:r>
            <a:r>
              <a:rPr kumimoji="0" lang="it-IT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  <a:r>
              <a:rPr kumimoji="0" lang="it-IT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nome.comgnome@studenti.unipd.it</a:t>
            </a:r>
            <a:r>
              <a:rPr kumimoji="0" lang="it-IT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 password)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 descr="Immagine che contiene testo, schermata, albero, aria aperta&#10;&#10;Descrizione generata automaticamente">
            <a:extLst>
              <a:ext uri="{FF2B5EF4-FFF2-40B4-BE49-F238E27FC236}">
                <a16:creationId xmlns:a16="http://schemas.microsoft.com/office/drawing/2014/main" id="{B6178451-EB14-2799-D2E0-F056EF296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72" y="2356783"/>
            <a:ext cx="8774921" cy="3711061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7C453AF3-AEFB-E409-E087-7CA2E4723E82}"/>
              </a:ext>
            </a:extLst>
          </p:cNvPr>
          <p:cNvSpPr/>
          <p:nvPr/>
        </p:nvSpPr>
        <p:spPr>
          <a:xfrm>
            <a:off x="8492390" y="2507226"/>
            <a:ext cx="651610" cy="32446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Freccia in su 3">
            <a:extLst>
              <a:ext uri="{FF2B5EF4-FFF2-40B4-BE49-F238E27FC236}">
                <a16:creationId xmlns:a16="http://schemas.microsoft.com/office/drawing/2014/main" id="{E0D486CC-1EBA-457A-BEC7-EC4AD6FA9F4A}"/>
              </a:ext>
            </a:extLst>
          </p:cNvPr>
          <p:cNvSpPr/>
          <p:nvPr/>
        </p:nvSpPr>
        <p:spPr>
          <a:xfrm rot="2422125">
            <a:off x="7984096" y="2872580"/>
            <a:ext cx="221910" cy="1439212"/>
          </a:xfrm>
          <a:prstGeom prst="upArrow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6331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Moodle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Home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0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91;p20">
            <a:extLst>
              <a:ext uri="{FF2B5EF4-FFF2-40B4-BE49-F238E27FC236}">
                <a16:creationId xmlns:a16="http://schemas.microsoft.com/office/drawing/2014/main" id="{0044FF09-F2AD-AA6B-55AE-C3F7E7441230}"/>
              </a:ext>
            </a:extLst>
          </p:cNvPr>
          <p:cNvSpPr/>
          <p:nvPr/>
        </p:nvSpPr>
        <p:spPr>
          <a:xfrm>
            <a:off x="1942673" y="1471428"/>
            <a:ext cx="525864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2. Selezionare </a:t>
            </a:r>
            <a:r>
              <a:rPr kumimoji="0" lang="it-IT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Laure Triennali A.A. 2023/24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magine 9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E8E2A047-A15E-97C9-2933-106F9E484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95" y="2304084"/>
            <a:ext cx="8103603" cy="3397604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7C453AF3-AEFB-E409-E087-7CA2E4723E82}"/>
              </a:ext>
            </a:extLst>
          </p:cNvPr>
          <p:cNvSpPr/>
          <p:nvPr/>
        </p:nvSpPr>
        <p:spPr>
          <a:xfrm>
            <a:off x="913973" y="3433649"/>
            <a:ext cx="2057400" cy="156902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Freccia in su 1">
            <a:extLst>
              <a:ext uri="{FF2B5EF4-FFF2-40B4-BE49-F238E27FC236}">
                <a16:creationId xmlns:a16="http://schemas.microsoft.com/office/drawing/2014/main" id="{63CBD73A-DEC0-3443-BF96-2B4722E9712C}"/>
              </a:ext>
            </a:extLst>
          </p:cNvPr>
          <p:cNvSpPr/>
          <p:nvPr/>
        </p:nvSpPr>
        <p:spPr>
          <a:xfrm rot="13261736">
            <a:off x="2860418" y="2149262"/>
            <a:ext cx="221910" cy="1439212"/>
          </a:xfrm>
          <a:prstGeom prst="upArrow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9099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Moodle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Iscriversi alla pagina del 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CdL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0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0"/>
          <p:cNvSpPr/>
          <p:nvPr/>
        </p:nvSpPr>
        <p:spPr>
          <a:xfrm>
            <a:off x="575556" y="1412542"/>
            <a:ext cx="79928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3. Cliccare su </a:t>
            </a:r>
            <a:r>
              <a:rPr kumimoji="0" lang="it-IT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Iscrivimi a questo corso</a:t>
            </a:r>
          </a:p>
        </p:txBody>
      </p:sp>
      <p:pic>
        <p:nvPicPr>
          <p:cNvPr id="3" name="Immagine 2" descr="Immagine che contiene testo, schermata, Sito Web, Pagina Web&#10;&#10;Descrizione generata automaticamente">
            <a:extLst>
              <a:ext uri="{FF2B5EF4-FFF2-40B4-BE49-F238E27FC236}">
                <a16:creationId xmlns:a16="http://schemas.microsoft.com/office/drawing/2014/main" id="{620F7A13-DFEB-5C2D-983A-CFAA43324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0458"/>
            <a:ext cx="9144000" cy="3861648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776E7499-290E-98D3-C8D2-1CA0145F0B4C}"/>
              </a:ext>
            </a:extLst>
          </p:cNvPr>
          <p:cNvSpPr/>
          <p:nvPr/>
        </p:nvSpPr>
        <p:spPr>
          <a:xfrm>
            <a:off x="2929365" y="3275326"/>
            <a:ext cx="1210835" cy="59228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Freccia in su 1">
            <a:extLst>
              <a:ext uri="{FF2B5EF4-FFF2-40B4-BE49-F238E27FC236}">
                <a16:creationId xmlns:a16="http://schemas.microsoft.com/office/drawing/2014/main" id="{0758683D-FFE5-F87B-F06E-64939EE87596}"/>
              </a:ext>
            </a:extLst>
          </p:cNvPr>
          <p:cNvSpPr/>
          <p:nvPr/>
        </p:nvSpPr>
        <p:spPr>
          <a:xfrm rot="14262856">
            <a:off x="4637257" y="2231222"/>
            <a:ext cx="221910" cy="1439212"/>
          </a:xfrm>
          <a:prstGeom prst="upArrow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5129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Moodle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Pagina del 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CdL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0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0"/>
          <p:cNvSpPr/>
          <p:nvPr/>
        </p:nvSpPr>
        <p:spPr>
          <a:xfrm>
            <a:off x="0" y="1319529"/>
            <a:ext cx="9144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4. Orientarsi e cercare informazioni sul proprio Corso di Laurea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(scadenze, esami, iniziative, etc.)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BAA823B3-CFF8-AC18-4183-AF12F0430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7285"/>
            <a:ext cx="9144000" cy="3937265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7C453AF3-AEFB-E409-E087-7CA2E4723E82}"/>
              </a:ext>
            </a:extLst>
          </p:cNvPr>
          <p:cNvSpPr/>
          <p:nvPr/>
        </p:nvSpPr>
        <p:spPr>
          <a:xfrm>
            <a:off x="7481501" y="2670003"/>
            <a:ext cx="1557275" cy="240337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BD6F7756-B78E-102C-9D0A-EEA42490E0A9}"/>
              </a:ext>
            </a:extLst>
          </p:cNvPr>
          <p:cNvSpPr/>
          <p:nvPr/>
        </p:nvSpPr>
        <p:spPr>
          <a:xfrm>
            <a:off x="0" y="2670005"/>
            <a:ext cx="1557275" cy="240337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D76EA0D8-B867-17D6-17ED-83AF39ABE9C3}"/>
              </a:ext>
            </a:extLst>
          </p:cNvPr>
          <p:cNvSpPr/>
          <p:nvPr/>
        </p:nvSpPr>
        <p:spPr>
          <a:xfrm>
            <a:off x="1557275" y="2480506"/>
            <a:ext cx="5706082" cy="154887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68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Moodle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Iscriversi alle pagine degli Insegnamenti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0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0"/>
          <p:cNvSpPr/>
          <p:nvPr/>
        </p:nvSpPr>
        <p:spPr>
          <a:xfrm>
            <a:off x="575556" y="1357554"/>
            <a:ext cx="79928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5. Cercare e iscriversi al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Moodle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di ciascun Insegnamento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magine 4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A031C935-4E5B-018C-2799-89A0DB837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6336"/>
            <a:ext cx="9144000" cy="3937265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7C453AF3-AEFB-E409-E087-7CA2E4723E82}"/>
              </a:ext>
            </a:extLst>
          </p:cNvPr>
          <p:cNvSpPr/>
          <p:nvPr/>
        </p:nvSpPr>
        <p:spPr>
          <a:xfrm>
            <a:off x="1589167" y="2589396"/>
            <a:ext cx="1340196" cy="83960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Freccia in su 5">
            <a:extLst>
              <a:ext uri="{FF2B5EF4-FFF2-40B4-BE49-F238E27FC236}">
                <a16:creationId xmlns:a16="http://schemas.microsoft.com/office/drawing/2014/main" id="{BD4AE751-1EC0-15BC-88EC-E878D56A3B49}"/>
              </a:ext>
            </a:extLst>
          </p:cNvPr>
          <p:cNvSpPr/>
          <p:nvPr/>
        </p:nvSpPr>
        <p:spPr>
          <a:xfrm rot="14404446">
            <a:off x="3497424" y="1638267"/>
            <a:ext cx="221910" cy="1439212"/>
          </a:xfrm>
          <a:prstGeom prst="upArrow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59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Moodle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Iscriversi alle pagine degli Insegnamenti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0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0"/>
          <p:cNvSpPr/>
          <p:nvPr/>
        </p:nvSpPr>
        <p:spPr>
          <a:xfrm>
            <a:off x="575556" y="1340195"/>
            <a:ext cx="79928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5. Cercare e iscriversi al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Moodle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di ciascun Insegnamento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 descr="Immagine che contiene testo, schermata, Pagina Web, Sito Web&#10;&#10;Descrizione generata automaticamente">
            <a:extLst>
              <a:ext uri="{FF2B5EF4-FFF2-40B4-BE49-F238E27FC236}">
                <a16:creationId xmlns:a16="http://schemas.microsoft.com/office/drawing/2014/main" id="{52603C8D-14D2-A208-8B43-F9F3CE128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1618"/>
            <a:ext cx="9144000" cy="3897052"/>
          </a:xfrm>
          <a:prstGeom prst="rect">
            <a:avLst/>
          </a:prstGeom>
        </p:spPr>
      </p:pic>
      <p:sp>
        <p:nvSpPr>
          <p:cNvPr id="6" name="Freccia in su 5">
            <a:extLst>
              <a:ext uri="{FF2B5EF4-FFF2-40B4-BE49-F238E27FC236}">
                <a16:creationId xmlns:a16="http://schemas.microsoft.com/office/drawing/2014/main" id="{BD4AE751-1EC0-15BC-88EC-E878D56A3B49}"/>
              </a:ext>
            </a:extLst>
          </p:cNvPr>
          <p:cNvSpPr/>
          <p:nvPr/>
        </p:nvSpPr>
        <p:spPr>
          <a:xfrm rot="14321030">
            <a:off x="2688207" y="2381924"/>
            <a:ext cx="221910" cy="1439212"/>
          </a:xfrm>
          <a:prstGeom prst="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7C453AF3-AEFB-E409-E087-7CA2E4723E82}"/>
              </a:ext>
            </a:extLst>
          </p:cNvPr>
          <p:cNvSpPr/>
          <p:nvPr/>
        </p:nvSpPr>
        <p:spPr>
          <a:xfrm>
            <a:off x="786529" y="3570343"/>
            <a:ext cx="1340196" cy="59109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99629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Moodle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Iscriversi alle pagine degli Insegnamenti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0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0"/>
          <p:cNvSpPr/>
          <p:nvPr/>
        </p:nvSpPr>
        <p:spPr>
          <a:xfrm>
            <a:off x="575556" y="1252792"/>
            <a:ext cx="79928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5. Cercare e iscriversi al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Moodle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di ciascun Insegnamento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F96A553-EE58-9E43-0610-020E5D45D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6812"/>
            <a:ext cx="9144000" cy="4003010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7C453AF3-AEFB-E409-E087-7CA2E4723E82}"/>
              </a:ext>
            </a:extLst>
          </p:cNvPr>
          <p:cNvSpPr/>
          <p:nvPr/>
        </p:nvSpPr>
        <p:spPr>
          <a:xfrm>
            <a:off x="2422732" y="5334349"/>
            <a:ext cx="1113391" cy="73019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Freccia in su 5">
            <a:extLst>
              <a:ext uri="{FF2B5EF4-FFF2-40B4-BE49-F238E27FC236}">
                <a16:creationId xmlns:a16="http://schemas.microsoft.com/office/drawing/2014/main" id="{BD4AE751-1EC0-15BC-88EC-E878D56A3B49}"/>
              </a:ext>
            </a:extLst>
          </p:cNvPr>
          <p:cNvSpPr/>
          <p:nvPr/>
        </p:nvSpPr>
        <p:spPr>
          <a:xfrm rot="14398065">
            <a:off x="4103694" y="4158531"/>
            <a:ext cx="221910" cy="1439212"/>
          </a:xfrm>
          <a:prstGeom prst="upArrow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7343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Moodle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Guide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0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0"/>
          <p:cNvSpPr/>
          <p:nvPr/>
        </p:nvSpPr>
        <p:spPr>
          <a:xfrm>
            <a:off x="575556" y="1430634"/>
            <a:ext cx="79928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6. Cercare informazioni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7D5E5BD2-7D0C-D61E-9677-D439C0BB7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2345"/>
            <a:ext cx="9144000" cy="390932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7C453AF3-AEFB-E409-E087-7CA2E4723E82}"/>
              </a:ext>
            </a:extLst>
          </p:cNvPr>
          <p:cNvSpPr/>
          <p:nvPr/>
        </p:nvSpPr>
        <p:spPr>
          <a:xfrm>
            <a:off x="741680" y="2222345"/>
            <a:ext cx="680720" cy="55133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Freccia in su 5">
            <a:extLst>
              <a:ext uri="{FF2B5EF4-FFF2-40B4-BE49-F238E27FC236}">
                <a16:creationId xmlns:a16="http://schemas.microsoft.com/office/drawing/2014/main" id="{BD4AE751-1EC0-15BC-88EC-E878D56A3B49}"/>
              </a:ext>
            </a:extLst>
          </p:cNvPr>
          <p:cNvSpPr/>
          <p:nvPr/>
        </p:nvSpPr>
        <p:spPr>
          <a:xfrm rot="8272934">
            <a:off x="331689" y="1240609"/>
            <a:ext cx="272374" cy="1094023"/>
          </a:xfrm>
          <a:prstGeom prst="upArrow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311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395536" y="1196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4400" b="1" i="0" u="none" strike="noStrike" cap="none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Di cosa parliamo oggi</a:t>
            </a:r>
            <a:endParaRPr sz="4400" b="1" i="0" u="none" strike="noStrike" cap="none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23690" y="3068960"/>
            <a:ext cx="915892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lang="it-I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struttura universitaria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lang="it-I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corso di Laurea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lang="it-I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primi corsi (OFA e affini)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lang="it-I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Gli insegnamenti del primo semestre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lang="it-I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piano di studi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lang="it-I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Siti web, piattaforme, applicazioni unipd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3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3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0" y="2459524"/>
            <a:ext cx="9144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</a:t>
            </a:r>
            <a:r>
              <a:rPr kumimoji="0" lang="it-IT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iano delle attività didattiche (Allegato 2)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90678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0;p27">
            <a:extLst>
              <a:ext uri="{FF2B5EF4-FFF2-40B4-BE49-F238E27FC236}">
                <a16:creationId xmlns:a16="http://schemas.microsoft.com/office/drawing/2014/main" id="{C1DE520D-E92B-EA04-44C2-FCDCB27091F8}"/>
              </a:ext>
            </a:extLst>
          </p:cNvPr>
          <p:cNvSpPr txBox="1"/>
          <p:nvPr/>
        </p:nvSpPr>
        <p:spPr>
          <a:xfrm>
            <a:off x="3038168" y="0"/>
            <a:ext cx="6105832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Piano delle attività didattiche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2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EAD3B35-9077-4670-E29F-13C8C12DD2AB}"/>
              </a:ext>
            </a:extLst>
          </p:cNvPr>
          <p:cNvSpPr txBox="1"/>
          <p:nvPr/>
        </p:nvSpPr>
        <p:spPr>
          <a:xfrm>
            <a:off x="0" y="134920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 trova nella pagina </a:t>
            </a:r>
            <a:r>
              <a:rPr kumimoji="0" lang="it-IT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Moodle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del </a:t>
            </a:r>
            <a:r>
              <a:rPr kumimoji="0" lang="it-IT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CdL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Immagine 2" descr="Immagine che contiene testo, schermata, Sito Web, Pagina Web&#10;&#10;Descrizione generata automaticamente">
            <a:extLst>
              <a:ext uri="{FF2B5EF4-FFF2-40B4-BE49-F238E27FC236}">
                <a16:creationId xmlns:a16="http://schemas.microsoft.com/office/drawing/2014/main" id="{7F6300DA-86A8-8174-0809-C00F97404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0457"/>
            <a:ext cx="9144000" cy="3861648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02F8F1FA-A4E1-4ED1-129B-3D08A13B31AB}"/>
              </a:ext>
            </a:extLst>
          </p:cNvPr>
          <p:cNvSpPr/>
          <p:nvPr/>
        </p:nvSpPr>
        <p:spPr>
          <a:xfrm>
            <a:off x="7287065" y="3699803"/>
            <a:ext cx="1477107" cy="50643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D6778A11-1A92-838D-98FF-44AB87A0E373}"/>
              </a:ext>
            </a:extLst>
          </p:cNvPr>
          <p:cNvSpPr/>
          <p:nvPr/>
        </p:nvSpPr>
        <p:spPr>
          <a:xfrm rot="19667982">
            <a:off x="6299346" y="4312754"/>
            <a:ext cx="984738" cy="295421"/>
          </a:xfrm>
          <a:prstGeom prst="rightArrow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8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8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60;p27">
            <a:extLst>
              <a:ext uri="{FF2B5EF4-FFF2-40B4-BE49-F238E27FC236}">
                <a16:creationId xmlns:a16="http://schemas.microsoft.com/office/drawing/2014/main" id="{8C57E022-8032-2131-1FED-E8E3C5D79A1C}"/>
              </a:ext>
            </a:extLst>
          </p:cNvPr>
          <p:cNvSpPr txBox="1"/>
          <p:nvPr/>
        </p:nvSpPr>
        <p:spPr>
          <a:xfrm>
            <a:off x="3038168" y="0"/>
            <a:ext cx="6105832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Piano delle attività didattiche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2</a:t>
            </a:r>
          </a:p>
        </p:txBody>
      </p:sp>
      <p:pic>
        <p:nvPicPr>
          <p:cNvPr id="4" name="Immagine 3" descr="Immagine che contiene testo, ricevuta, numero, Parallelo&#10;&#10;Descrizione generata automaticamente">
            <a:extLst>
              <a:ext uri="{FF2B5EF4-FFF2-40B4-BE49-F238E27FC236}">
                <a16:creationId xmlns:a16="http://schemas.microsoft.com/office/drawing/2014/main" id="{BD8F41CE-A8B1-11DD-BCC1-6A10815E5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0021"/>
            <a:ext cx="9144000" cy="536554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8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8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60;p27">
            <a:extLst>
              <a:ext uri="{FF2B5EF4-FFF2-40B4-BE49-F238E27FC236}">
                <a16:creationId xmlns:a16="http://schemas.microsoft.com/office/drawing/2014/main" id="{8C57E022-8032-2131-1FED-E8E3C5D79A1C}"/>
              </a:ext>
            </a:extLst>
          </p:cNvPr>
          <p:cNvSpPr txBox="1"/>
          <p:nvPr/>
        </p:nvSpPr>
        <p:spPr>
          <a:xfrm>
            <a:off x="3038168" y="0"/>
            <a:ext cx="6105832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Piano delle attività didattiche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2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01B50A9-AEE5-EAD6-ECE7-01D1FE524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17" y="1516526"/>
            <a:ext cx="8679766" cy="463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50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1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1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31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896EB40-48D7-3007-1B43-ABC4D05C3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17" y="1918377"/>
            <a:ext cx="8843283" cy="3912152"/>
          </a:xfrm>
          <a:prstGeom prst="rect">
            <a:avLst/>
          </a:prstGeom>
        </p:spPr>
      </p:pic>
      <p:sp>
        <p:nvSpPr>
          <p:cNvPr id="4" name="Google Shape;360;p27">
            <a:extLst>
              <a:ext uri="{FF2B5EF4-FFF2-40B4-BE49-F238E27FC236}">
                <a16:creationId xmlns:a16="http://schemas.microsoft.com/office/drawing/2014/main" id="{769DDB7C-D7B3-AF86-7136-05434D4377D0}"/>
              </a:ext>
            </a:extLst>
          </p:cNvPr>
          <p:cNvSpPr txBox="1"/>
          <p:nvPr/>
        </p:nvSpPr>
        <p:spPr>
          <a:xfrm>
            <a:off x="3038168" y="0"/>
            <a:ext cx="6105832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Piano delle attività didattiche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2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3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3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0" y="2921189"/>
            <a:ext cx="9144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</a:t>
            </a:r>
            <a:r>
              <a:rPr kumimoji="0" lang="it-IT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agina Didattica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59450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3"/>
          <p:cNvSpPr txBox="1"/>
          <p:nvPr/>
        </p:nvSpPr>
        <p:spPr>
          <a:xfrm>
            <a:off x="0" y="1408332"/>
            <a:ext cx="9144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Dalla pagina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Moodle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del Corso di Laurea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6" name="Google Shape;406;p33"/>
          <p:cNvSpPr txBox="1"/>
          <p:nvPr/>
        </p:nvSpPr>
        <p:spPr>
          <a:xfrm>
            <a:off x="412032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Pagina Didattica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 gli studenti immatricolati nell’A.A. 2023/24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Immagine 2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93396E75-04B3-00B4-D053-22DDB6359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7284"/>
            <a:ext cx="9144000" cy="3937265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8F174D04-660F-7EAD-F3FB-6C4C602F7B43}"/>
              </a:ext>
            </a:extLst>
          </p:cNvPr>
          <p:cNvSpPr/>
          <p:nvPr/>
        </p:nvSpPr>
        <p:spPr>
          <a:xfrm>
            <a:off x="1561514" y="2883877"/>
            <a:ext cx="1983544" cy="36929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Freccia in su 4">
            <a:extLst>
              <a:ext uri="{FF2B5EF4-FFF2-40B4-BE49-F238E27FC236}">
                <a16:creationId xmlns:a16="http://schemas.microsoft.com/office/drawing/2014/main" id="{906312C7-330E-B28C-2E21-9663BBEC034F}"/>
              </a:ext>
            </a:extLst>
          </p:cNvPr>
          <p:cNvSpPr/>
          <p:nvPr/>
        </p:nvSpPr>
        <p:spPr>
          <a:xfrm rot="19045286">
            <a:off x="3629465" y="3175812"/>
            <a:ext cx="309490" cy="1143000"/>
          </a:xfrm>
          <a:prstGeom prst="upArrow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elettronica, schermata, Pagina Web&#10;&#10;Descrizione generata automaticamente">
            <a:extLst>
              <a:ext uri="{FF2B5EF4-FFF2-40B4-BE49-F238E27FC236}">
                <a16:creationId xmlns:a16="http://schemas.microsoft.com/office/drawing/2014/main" id="{A5CEA3CB-5C81-0FFF-BDE0-FE553687D1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571"/>
          <a:stretch/>
        </p:blipFill>
        <p:spPr>
          <a:xfrm>
            <a:off x="645502" y="1980165"/>
            <a:ext cx="7852995" cy="4701989"/>
          </a:xfrm>
          <a:prstGeom prst="rect">
            <a:avLst/>
          </a:prstGeom>
        </p:spPr>
      </p:pic>
      <p:sp>
        <p:nvSpPr>
          <p:cNvPr id="411" name="Google Shape;411;p34"/>
          <p:cNvSpPr/>
          <p:nvPr/>
        </p:nvSpPr>
        <p:spPr>
          <a:xfrm>
            <a:off x="5670349" y="3545058"/>
            <a:ext cx="1166549" cy="381530"/>
          </a:xfrm>
          <a:prstGeom prst="flowChartConnector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4"/>
          <p:cNvSpPr txBox="1"/>
          <p:nvPr/>
        </p:nvSpPr>
        <p:spPr>
          <a:xfrm>
            <a:off x="4140200" y="0"/>
            <a:ext cx="5003800" cy="9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Pagina Didattica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Selezione dell’A.A.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BF3FBB76-7139-968D-A82B-1982876A8C7D}"/>
              </a:ext>
            </a:extLst>
          </p:cNvPr>
          <p:cNvSpPr/>
          <p:nvPr/>
        </p:nvSpPr>
        <p:spPr>
          <a:xfrm rot="19465141">
            <a:off x="4594470" y="4193555"/>
            <a:ext cx="1098348" cy="275208"/>
          </a:xfrm>
          <a:prstGeom prst="rightArrow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CB35EA-0541-97EB-CF8D-021C1222DB79}"/>
              </a:ext>
            </a:extLst>
          </p:cNvPr>
          <p:cNvSpPr txBox="1"/>
          <p:nvPr/>
        </p:nvSpPr>
        <p:spPr>
          <a:xfrm>
            <a:off x="1024768" y="1299302"/>
            <a:ext cx="709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 non si passa dalla pagina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Moodle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del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CdL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"/>
          <p:cNvSpPr txBox="1"/>
          <p:nvPr/>
        </p:nvSpPr>
        <p:spPr>
          <a:xfrm>
            <a:off x="4140200" y="0"/>
            <a:ext cx="5003800" cy="99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Pagina Didattica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Selezione del 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CdL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Immagine 2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E45D8E7A-DE19-9494-50AF-BA1E0CCA1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68"/>
          <a:stretch/>
        </p:blipFill>
        <p:spPr>
          <a:xfrm>
            <a:off x="452284" y="992769"/>
            <a:ext cx="8239432" cy="5597945"/>
          </a:xfrm>
          <a:prstGeom prst="rect">
            <a:avLst/>
          </a:prstGeom>
        </p:spPr>
      </p:pic>
      <p:sp>
        <p:nvSpPr>
          <p:cNvPr id="4" name="Google Shape;411;p34">
            <a:extLst>
              <a:ext uri="{FF2B5EF4-FFF2-40B4-BE49-F238E27FC236}">
                <a16:creationId xmlns:a16="http://schemas.microsoft.com/office/drawing/2014/main" id="{88F5F5C0-9C9D-EA35-D51B-9B72A3362D53}"/>
              </a:ext>
            </a:extLst>
          </p:cNvPr>
          <p:cNvSpPr/>
          <p:nvPr/>
        </p:nvSpPr>
        <p:spPr>
          <a:xfrm>
            <a:off x="739244" y="4547284"/>
            <a:ext cx="1750738" cy="488949"/>
          </a:xfrm>
          <a:prstGeom prst="flowChartConnector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7AE77668-28A3-5E48-969F-ADD20CEBC241}"/>
              </a:ext>
            </a:extLst>
          </p:cNvPr>
          <p:cNvSpPr/>
          <p:nvPr/>
        </p:nvSpPr>
        <p:spPr>
          <a:xfrm rot="3219529">
            <a:off x="2885865" y="3515272"/>
            <a:ext cx="309489" cy="1139483"/>
          </a:xfrm>
          <a:prstGeom prst="downArrow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6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Pagina Didattica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 gli studenti immatricolati nell’A.A. 2023/24</a:t>
            </a:r>
          </a:p>
        </p:txBody>
      </p:sp>
      <p:pic>
        <p:nvPicPr>
          <p:cNvPr id="3" name="Immagine 2" descr="Immagine che contiene testo, elettronica, schermata, Carattere&#10;&#10;Descrizione generata automaticamente">
            <a:extLst>
              <a:ext uri="{FF2B5EF4-FFF2-40B4-BE49-F238E27FC236}">
                <a16:creationId xmlns:a16="http://schemas.microsoft.com/office/drawing/2014/main" id="{5317BD57-2DB1-F9BA-3FC9-699DCAE0C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52" y="1129920"/>
            <a:ext cx="8236695" cy="55412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Titolo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sottotitolo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395536" y="2276872"/>
            <a:ext cx="8496944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it-IT" sz="8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it-IT" sz="8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struttura universitaria</a:t>
            </a:r>
            <a:endParaRPr sz="2400" b="1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7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Pagina Didattica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Elenco degli Insegnamenti</a:t>
            </a:r>
          </a:p>
        </p:txBody>
      </p:sp>
      <p:pic>
        <p:nvPicPr>
          <p:cNvPr id="3" name="Immagine 2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744019BA-D272-9390-9AA9-C4640F660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"/>
          <a:stretch/>
        </p:blipFill>
        <p:spPr>
          <a:xfrm>
            <a:off x="334296" y="1262632"/>
            <a:ext cx="8519041" cy="525615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8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Pagina Didattica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Pagina dell’Insegnamento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Immagine 2" descr="Immagine che contiene testo, schermata, Pagina Web, software&#10;&#10;Descrizione generata automaticamente">
            <a:extLst>
              <a:ext uri="{FF2B5EF4-FFF2-40B4-BE49-F238E27FC236}">
                <a16:creationId xmlns:a16="http://schemas.microsoft.com/office/drawing/2014/main" id="{05BF214B-3D87-5EBA-7162-116FD5739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06" y="1273655"/>
            <a:ext cx="8042787" cy="540080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9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Pagina Didattica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Syllabus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Immagine 2" descr="Immagine che contiene testo, elettronica, schermata, numero&#10;&#10;Descrizione generata automaticamente">
            <a:extLst>
              <a:ext uri="{FF2B5EF4-FFF2-40B4-BE49-F238E27FC236}">
                <a16:creationId xmlns:a16="http://schemas.microsoft.com/office/drawing/2014/main" id="{32921AEC-EEEC-D0C0-F50F-59B4DDD19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10" y="1145414"/>
            <a:ext cx="7492180" cy="546614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3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3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0" y="2921189"/>
            <a:ext cx="9144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r>
              <a:rPr kumimoji="0" lang="it-IT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genda Web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75152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9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Agenda Web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 o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rari e aule delle lezioni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023289D-68F4-31B5-9FD3-65A444ADF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7656"/>
            <a:ext cx="9144000" cy="398292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C544AD2-3666-1499-BD45-3893C86DD82A}"/>
              </a:ext>
            </a:extLst>
          </p:cNvPr>
          <p:cNvSpPr txBox="1"/>
          <p:nvPr/>
        </p:nvSpPr>
        <p:spPr>
          <a:xfrm>
            <a:off x="0" y="1518193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Dalla pagina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Moodle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del Corso di Laure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7A38E65E-2236-EC63-4C75-8EB023846A2B}"/>
              </a:ext>
            </a:extLst>
          </p:cNvPr>
          <p:cNvSpPr/>
          <p:nvPr/>
        </p:nvSpPr>
        <p:spPr>
          <a:xfrm>
            <a:off x="2124222" y="3924886"/>
            <a:ext cx="3319975" cy="46423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Freccia in su 9">
            <a:extLst>
              <a:ext uri="{FF2B5EF4-FFF2-40B4-BE49-F238E27FC236}">
                <a16:creationId xmlns:a16="http://schemas.microsoft.com/office/drawing/2014/main" id="{5D0F21BE-BC8B-3A74-1BF9-771FDE8959B7}"/>
              </a:ext>
            </a:extLst>
          </p:cNvPr>
          <p:cNvSpPr/>
          <p:nvPr/>
        </p:nvSpPr>
        <p:spPr>
          <a:xfrm rot="18442929">
            <a:off x="5597564" y="4197728"/>
            <a:ext cx="334773" cy="1150707"/>
          </a:xfrm>
          <a:prstGeom prst="upArrow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87419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9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Agenda Web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Modalità di r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icerca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A29A2B8-E3B3-3FD7-09E6-55C8323CB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7085"/>
            <a:ext cx="9144000" cy="4203830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D7A43508-9A20-F8A0-B7C3-9BC9A8793DBD}"/>
              </a:ext>
            </a:extLst>
          </p:cNvPr>
          <p:cNvSpPr/>
          <p:nvPr/>
        </p:nvSpPr>
        <p:spPr>
          <a:xfrm>
            <a:off x="1364566" y="3305908"/>
            <a:ext cx="2419643" cy="2335237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30742EE7-1CF8-32A0-C5EA-ADA60A21F0FD}"/>
              </a:ext>
            </a:extLst>
          </p:cNvPr>
          <p:cNvSpPr/>
          <p:nvPr/>
        </p:nvSpPr>
        <p:spPr>
          <a:xfrm rot="2789244">
            <a:off x="3784208" y="2330584"/>
            <a:ext cx="355991" cy="1220372"/>
          </a:xfrm>
          <a:prstGeom prst="downArrow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65690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9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Agenda Web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Maschera di ricerca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1686982-D3FD-77AF-7259-B08E09434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7126"/>
            <a:ext cx="9144000" cy="418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529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9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Agenda Web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Opzioni di visualizzazione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7F2F626-0CCC-CD2B-7A7B-5F836FF5F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7126"/>
            <a:ext cx="9144000" cy="4183748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E438B885-E0B8-BA6F-1360-A5E70BF1040C}"/>
              </a:ext>
            </a:extLst>
          </p:cNvPr>
          <p:cNvSpPr/>
          <p:nvPr/>
        </p:nvSpPr>
        <p:spPr>
          <a:xfrm>
            <a:off x="590843" y="4035204"/>
            <a:ext cx="2686929" cy="181473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08F753A9-5C21-E004-2B1D-C2AD752D8BE4}"/>
              </a:ext>
            </a:extLst>
          </p:cNvPr>
          <p:cNvSpPr/>
          <p:nvPr/>
        </p:nvSpPr>
        <p:spPr>
          <a:xfrm rot="3401745">
            <a:off x="3553230" y="3636770"/>
            <a:ext cx="255215" cy="796869"/>
          </a:xfrm>
          <a:prstGeom prst="downArrow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25108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3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3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0" y="2921189"/>
            <a:ext cx="9144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6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</a:t>
            </a:r>
            <a:r>
              <a:rPr kumimoji="0" lang="it-IT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niweb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4027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9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Uniweb</a:t>
            </a: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Home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2049207-E6F2-1437-6560-29B48EB46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7126"/>
            <a:ext cx="9144000" cy="4183748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E5B3ECCD-A140-E13D-56E1-D24FA93E3C2B}"/>
              </a:ext>
            </a:extLst>
          </p:cNvPr>
          <p:cNvSpPr/>
          <p:nvPr/>
        </p:nvSpPr>
        <p:spPr>
          <a:xfrm>
            <a:off x="0" y="3657600"/>
            <a:ext cx="4417255" cy="1477108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26537ED-8923-BD2B-9CA2-B0B58218B26C}"/>
              </a:ext>
            </a:extLst>
          </p:cNvPr>
          <p:cNvSpPr/>
          <p:nvPr/>
        </p:nvSpPr>
        <p:spPr>
          <a:xfrm>
            <a:off x="4290646" y="2110154"/>
            <a:ext cx="886265" cy="253218"/>
          </a:xfrm>
          <a:prstGeom prst="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6C6E85D8-E286-6176-91B4-B41D58E7F8F5}"/>
              </a:ext>
            </a:extLst>
          </p:cNvPr>
          <p:cNvSpPr/>
          <p:nvPr/>
        </p:nvSpPr>
        <p:spPr>
          <a:xfrm rot="3135211">
            <a:off x="4431322" y="3182467"/>
            <a:ext cx="281354" cy="829994"/>
          </a:xfrm>
          <a:prstGeom prst="downArrow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5511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Organigramma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210183" y="1196752"/>
            <a:ext cx="8723634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6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2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Ateneo di Padova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Scuole (organi di coordinamento)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Dipartimenti (organi amministrativi)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Corsi di Laurea (organi didattici)</a:t>
            </a:r>
            <a:endParaRPr sz="1800" b="1" i="0" u="none" strike="noStrike" cap="none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5"/>
          <p:cNvCxnSpPr/>
          <p:nvPr/>
        </p:nvCxnSpPr>
        <p:spPr>
          <a:xfrm>
            <a:off x="4572000" y="1916832"/>
            <a:ext cx="0" cy="1008112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cxnSp>
        <p:nvCxnSpPr>
          <p:cNvPr id="150" name="Google Shape;150;p5"/>
          <p:cNvCxnSpPr/>
          <p:nvPr/>
        </p:nvCxnSpPr>
        <p:spPr>
          <a:xfrm>
            <a:off x="4572000" y="3429000"/>
            <a:ext cx="0" cy="1008112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cxnSp>
        <p:nvCxnSpPr>
          <p:cNvPr id="151" name="Google Shape;151;p5"/>
          <p:cNvCxnSpPr/>
          <p:nvPr/>
        </p:nvCxnSpPr>
        <p:spPr>
          <a:xfrm>
            <a:off x="4499992" y="4941168"/>
            <a:ext cx="0" cy="1008112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9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Uniweb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Menù ad hamburger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4EF9771-F1EB-735A-B4FE-7D7B67BCA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0514"/>
            <a:ext cx="9144000" cy="415697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7C9AF2C-E95F-C4EE-6692-6A79BDEFA056}"/>
              </a:ext>
            </a:extLst>
          </p:cNvPr>
          <p:cNvSpPr/>
          <p:nvPr/>
        </p:nvSpPr>
        <p:spPr>
          <a:xfrm>
            <a:off x="4262511" y="2110154"/>
            <a:ext cx="942535" cy="267286"/>
          </a:xfrm>
          <a:prstGeom prst="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EC3CBBC5-B98A-BFD3-51D8-6262D168DF34}"/>
              </a:ext>
            </a:extLst>
          </p:cNvPr>
          <p:cNvSpPr/>
          <p:nvPr/>
        </p:nvSpPr>
        <p:spPr>
          <a:xfrm>
            <a:off x="7132320" y="3277772"/>
            <a:ext cx="2011680" cy="2447779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B50CDE9E-4F4A-4EBD-BDAF-1D09F8CAD6D1}"/>
              </a:ext>
            </a:extLst>
          </p:cNvPr>
          <p:cNvSpPr/>
          <p:nvPr/>
        </p:nvSpPr>
        <p:spPr>
          <a:xfrm rot="19336555">
            <a:off x="6856536" y="2620571"/>
            <a:ext cx="295421" cy="801858"/>
          </a:xfrm>
          <a:prstGeom prst="downArrow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369EB33-8A51-6043-1284-4DB0A1EC53AB}"/>
              </a:ext>
            </a:extLst>
          </p:cNvPr>
          <p:cNvSpPr/>
          <p:nvPr/>
        </p:nvSpPr>
        <p:spPr>
          <a:xfrm>
            <a:off x="8496886" y="2011680"/>
            <a:ext cx="534572" cy="815000"/>
          </a:xfrm>
          <a:prstGeom prst="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1321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9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Siti web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Ricapitolando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0F00F6-544D-2B06-627B-27FCC5598DB4}"/>
              </a:ext>
            </a:extLst>
          </p:cNvPr>
          <p:cNvSpPr txBox="1"/>
          <p:nvPr/>
        </p:nvSpPr>
        <p:spPr>
          <a:xfrm>
            <a:off x="0" y="2413337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Moodle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Pagina Didattica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Agenda Web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Uniweb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8918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3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3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0" y="2921189"/>
            <a:ext cx="9144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</a:t>
            </a:r>
            <a:r>
              <a:rPr kumimoji="0" lang="it-IT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iano di Studio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4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4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4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Piano di Studio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Informazioni generali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24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4"/>
          <p:cNvSpPr txBox="1"/>
          <p:nvPr/>
        </p:nvSpPr>
        <p:spPr>
          <a:xfrm>
            <a:off x="0" y="2136358"/>
            <a:ext cx="91440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Cos’è il piano di studi?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È l’insieme delle attività didattiche che lo studente o la studentessa seguono nel loro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CdL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Quando si compila? 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Va compilato dall’1 ottobre 2023 ed è modificabile fino al 31 luglio 2024 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Come si compila? 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 compila tramite la propria pagina personale su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Uniweb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(sezione </a:t>
            </a:r>
            <a:r>
              <a:rPr kumimoji="0" lang="it-IT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Didattica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) 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4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4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4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Piano di Studio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Informazioni generali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24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4"/>
          <p:cNvSpPr txBox="1"/>
          <p:nvPr/>
        </p:nvSpPr>
        <p:spPr>
          <a:xfrm>
            <a:off x="0" y="1387564"/>
            <a:ext cx="9144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ulla pagina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Moodle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CdL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1E2A989-F380-ECB0-FB1D-032C39AC5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6356"/>
            <a:ext cx="9144000" cy="4049868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6D7FB36D-C8A7-1012-8D8D-409E69B9F810}"/>
              </a:ext>
            </a:extLst>
          </p:cNvPr>
          <p:cNvSpPr/>
          <p:nvPr/>
        </p:nvSpPr>
        <p:spPr>
          <a:xfrm>
            <a:off x="1842868" y="3151163"/>
            <a:ext cx="6935372" cy="174439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65F8C830-C98D-2E26-4298-69E0625C0D77}"/>
              </a:ext>
            </a:extLst>
          </p:cNvPr>
          <p:cNvSpPr/>
          <p:nvPr/>
        </p:nvSpPr>
        <p:spPr>
          <a:xfrm rot="2984578">
            <a:off x="1533379" y="2439778"/>
            <a:ext cx="1294228" cy="407963"/>
          </a:xfrm>
          <a:prstGeom prst="rightArrow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46875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16CD303-86DB-7376-00A7-7468E0FDF624}"/>
              </a:ext>
            </a:extLst>
          </p:cNvPr>
          <p:cNvSpPr txBox="1"/>
          <p:nvPr/>
        </p:nvSpPr>
        <p:spPr>
          <a:xfrm>
            <a:off x="1" y="1859339"/>
            <a:ext cx="9143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Insegnamenti base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(obbligatori e pertanto non soggetti a scelta)</a:t>
            </a:r>
          </a:p>
          <a:p>
            <a:pPr marL="311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11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Insegnamenti a scelta </a:t>
            </a:r>
          </a:p>
          <a:p>
            <a:pPr marL="311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11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18 CFU a scelta libera  tra tutti gli insegnamenti triennali attivati dall'Ateneo di Padova</a:t>
            </a:r>
          </a:p>
          <a:p>
            <a:pPr marL="368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11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TAL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(conoscenza di una lingua straniera a scelta tra francese, inglese, spagnolo o tedesco)</a:t>
            </a:r>
          </a:p>
          <a:p>
            <a:pPr marL="311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11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Abilità informatiche, Italiano scritto, prova finale </a:t>
            </a:r>
          </a:p>
        </p:txBody>
      </p:sp>
      <p:sp>
        <p:nvSpPr>
          <p:cNvPr id="4" name="Google Shape;330;p24">
            <a:extLst>
              <a:ext uri="{FF2B5EF4-FFF2-40B4-BE49-F238E27FC236}">
                <a16:creationId xmlns:a16="http://schemas.microsoft.com/office/drawing/2014/main" id="{6FCF9CBC-2C53-4A24-604E-6F23A73F16C4}"/>
              </a:ext>
            </a:extLst>
          </p:cNvPr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Piano di Studio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Partizione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71347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3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3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0" y="2459524"/>
            <a:ext cx="9144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it-IT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 insegnamenti del primo semestre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23390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CC5110C-C1D2-FF44-418E-1F69CCA3D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1087"/>
            <a:ext cx="9144000" cy="328612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DCC51A7-7C55-57C1-31D9-1ADED21020E4}"/>
              </a:ext>
            </a:extLst>
          </p:cNvPr>
          <p:cNvSpPr/>
          <p:nvPr/>
        </p:nvSpPr>
        <p:spPr>
          <a:xfrm>
            <a:off x="189406" y="4583782"/>
            <a:ext cx="8785782" cy="263949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F0846D2-FE33-FFD0-B745-CAC551C91998}"/>
              </a:ext>
            </a:extLst>
          </p:cNvPr>
          <p:cNvSpPr/>
          <p:nvPr/>
        </p:nvSpPr>
        <p:spPr>
          <a:xfrm>
            <a:off x="190276" y="5101078"/>
            <a:ext cx="8785782" cy="461913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CEBAAB1-C222-0E1B-763E-56FC8E76ED66}"/>
              </a:ext>
            </a:extLst>
          </p:cNvPr>
          <p:cNvSpPr/>
          <p:nvPr/>
        </p:nvSpPr>
        <p:spPr>
          <a:xfrm>
            <a:off x="198833" y="5816338"/>
            <a:ext cx="8766928" cy="273377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Google Shape;370;p28">
            <a:extLst>
              <a:ext uri="{FF2B5EF4-FFF2-40B4-BE49-F238E27FC236}">
                <a16:creationId xmlns:a16="http://schemas.microsoft.com/office/drawing/2014/main" id="{CC91832E-C911-AC3B-672C-6D637E8DC0DE}"/>
              </a:ext>
            </a:extLst>
          </p:cNvPr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Primo semestre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Lettere antiche 001PD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69985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5160A26D-86AF-E326-2FF5-11786CCCE26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018763"/>
            <a:ext cx="9144000" cy="2820474"/>
          </a:xfrm>
        </p:spPr>
        <p:txBody>
          <a:bodyPr/>
          <a:lstStyle/>
          <a:p>
            <a:pPr marL="285750" indent="-285750">
              <a:spcBef>
                <a:spcPts val="0"/>
              </a:spcBef>
            </a:pPr>
            <a:r>
              <a:rPr lang="it-IT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Istituzioni di linguistica A-L, 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prof.ssa Cecilia Poletto</a:t>
            </a:r>
            <a:endParaRPr lang="it-IT" sz="1800" dirty="0"/>
          </a:p>
          <a:p>
            <a:pPr marL="285750" indent="-285750">
              <a:spcBef>
                <a:spcPts val="0"/>
              </a:spcBef>
            </a:pPr>
            <a:endParaRPr lang="it-IT"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0"/>
              </a:spcBef>
            </a:pPr>
            <a:r>
              <a:rPr lang="it-IT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Istituzioni di linguistica M-Z, 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Simona Messina</a:t>
            </a:r>
          </a:p>
          <a:p>
            <a:pPr marL="285750" indent="-285750">
              <a:spcBef>
                <a:spcPts val="0"/>
              </a:spcBef>
            </a:pPr>
            <a:endParaRPr lang="it-IT"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0"/>
              </a:spcBef>
            </a:pPr>
            <a:r>
              <a:rPr lang="it-IT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Letteratura latina 1, 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Giovanna Todaro</a:t>
            </a:r>
          </a:p>
          <a:p>
            <a:pPr marL="285750" indent="-285750">
              <a:spcBef>
                <a:spcPts val="0"/>
              </a:spcBef>
            </a:pPr>
            <a:endParaRPr lang="it-IT"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0"/>
              </a:spcBef>
            </a:pPr>
            <a:r>
              <a:rPr lang="it-IT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Prova scritta di latino, 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Luigi Salvioni (annuale)</a:t>
            </a:r>
            <a:endParaRPr lang="it-IT" sz="1800" dirty="0"/>
          </a:p>
          <a:p>
            <a:pPr marL="285750" indent="-285750">
              <a:spcBef>
                <a:spcPts val="0"/>
              </a:spcBef>
            </a:pPr>
            <a:endParaRPr lang="it-IT"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0"/>
              </a:spcBef>
            </a:pPr>
            <a:r>
              <a:rPr lang="it-IT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Storia greca, 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prof.ssa Alessandra Coppola</a:t>
            </a:r>
            <a:endParaRPr lang="it-IT" sz="1800" dirty="0"/>
          </a:p>
        </p:txBody>
      </p:sp>
      <p:sp>
        <p:nvSpPr>
          <p:cNvPr id="5" name="Google Shape;370;p28">
            <a:extLst>
              <a:ext uri="{FF2B5EF4-FFF2-40B4-BE49-F238E27FC236}">
                <a16:creationId xmlns:a16="http://schemas.microsoft.com/office/drawing/2014/main" id="{4E7207D9-C659-C15C-58AD-2C7FE2938BB1}"/>
              </a:ext>
            </a:extLst>
          </p:cNvPr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Primo semestre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Lettere antiche 001PD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7470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7F05EDB-D41C-7C97-4D8E-B5CC5E395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3" y="2875755"/>
            <a:ext cx="8859527" cy="1714517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C48FAC9C-0D21-5A94-D956-312596FE827D}"/>
              </a:ext>
            </a:extLst>
          </p:cNvPr>
          <p:cNvSpPr/>
          <p:nvPr/>
        </p:nvSpPr>
        <p:spPr>
          <a:xfrm>
            <a:off x="265616" y="3733013"/>
            <a:ext cx="8568965" cy="527901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694F000-07B8-0C64-7E2A-22DFC6E85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3" y="4939938"/>
            <a:ext cx="8652139" cy="1121497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D3532A47-8171-FAAA-046F-1D818E1DDCDB}"/>
              </a:ext>
            </a:extLst>
          </p:cNvPr>
          <p:cNvSpPr/>
          <p:nvPr/>
        </p:nvSpPr>
        <p:spPr>
          <a:xfrm>
            <a:off x="265616" y="5500686"/>
            <a:ext cx="8548446" cy="302069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Google Shape;370;p28">
            <a:extLst>
              <a:ext uri="{FF2B5EF4-FFF2-40B4-BE49-F238E27FC236}">
                <a16:creationId xmlns:a16="http://schemas.microsoft.com/office/drawing/2014/main" id="{A220671F-CA84-058C-55A8-76C576ABBAFA}"/>
              </a:ext>
            </a:extLst>
          </p:cNvPr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Primo semestre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Lettere moderne 002PD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146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0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0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0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0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0"/>
          <p:cNvSpPr txBox="1"/>
          <p:nvPr/>
        </p:nvSpPr>
        <p:spPr>
          <a:xfrm>
            <a:off x="395536" y="1196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4400" b="1" i="0" u="none" strike="noStrike" cap="none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Di cosa parliamo oggi</a:t>
            </a:r>
            <a:endParaRPr sz="4400" b="1" i="0" u="none" strike="noStrike" cap="none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0"/>
          <p:cNvSpPr txBox="1"/>
          <p:nvPr/>
        </p:nvSpPr>
        <p:spPr>
          <a:xfrm>
            <a:off x="23690" y="3068960"/>
            <a:ext cx="915892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arenR"/>
            </a:pPr>
            <a:r>
              <a:rPr lang="it-IT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struttura universitaria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arenR"/>
            </a:pPr>
            <a:r>
              <a:rPr lang="it-IT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 corso di Laurea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arenR"/>
            </a:pPr>
            <a:r>
              <a:rPr lang="it-IT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primi corsi (OFA e affini)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arenR"/>
            </a:pPr>
            <a:r>
              <a:rPr lang="it-IT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Gli insegnamenti del primo semestre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arenR"/>
            </a:pPr>
            <a:r>
              <a:rPr lang="it-IT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piano di studi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arenR"/>
            </a:pPr>
            <a:r>
              <a:rPr lang="it-IT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Siti web, piattaforme, applicazioni unipd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69D6B4CB-9CA1-F43C-20D2-10602799797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260894"/>
            <a:ext cx="9144000" cy="2336212"/>
          </a:xfrm>
        </p:spPr>
        <p:txBody>
          <a:bodyPr/>
          <a:lstStyle/>
          <a:p>
            <a:pPr marL="342900" indent="-342900">
              <a:spcBef>
                <a:spcPts val="0"/>
              </a:spcBef>
            </a:pPr>
            <a:r>
              <a:rPr lang="it-IT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Istituzioni di linguistica A-L, 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prof.ssa Cecilia Poletto</a:t>
            </a:r>
            <a:endParaRPr lang="it-IT" sz="1800" dirty="0"/>
          </a:p>
          <a:p>
            <a:pPr marL="342900" indent="-342900">
              <a:spcBef>
                <a:spcPts val="0"/>
              </a:spcBef>
            </a:pPr>
            <a:endParaRPr lang="it-IT"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0"/>
              </a:spcBef>
            </a:pPr>
            <a:r>
              <a:rPr lang="it-IT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Istituzioni di linguistica M-Z, 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Simona Messina</a:t>
            </a:r>
          </a:p>
          <a:p>
            <a:pPr marL="342900" indent="-342900">
              <a:spcBef>
                <a:spcPts val="0"/>
              </a:spcBef>
            </a:pPr>
            <a:endParaRPr lang="it-IT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0"/>
              </a:spcBef>
            </a:pPr>
            <a:r>
              <a:rPr lang="it-IT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Filologia romanza A-L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prof. Alvaro Barbieri</a:t>
            </a:r>
          </a:p>
          <a:p>
            <a:pPr marL="342900" indent="-342900">
              <a:spcBef>
                <a:spcPts val="0"/>
              </a:spcBef>
            </a:pPr>
            <a:endParaRPr lang="it-IT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0"/>
              </a:spcBef>
            </a:pPr>
            <a:r>
              <a:rPr lang="it-IT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Filologia romanza M-Z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prof.ssa Francesca Gambino</a:t>
            </a:r>
            <a:endParaRPr lang="it-IT" sz="1800" dirty="0"/>
          </a:p>
          <a:p>
            <a:pPr marL="25400" indent="0">
              <a:buNone/>
            </a:pPr>
            <a:endParaRPr lang="it-IT" sz="2400" dirty="0"/>
          </a:p>
        </p:txBody>
      </p:sp>
      <p:sp>
        <p:nvSpPr>
          <p:cNvPr id="4" name="Google Shape;370;p28">
            <a:extLst>
              <a:ext uri="{FF2B5EF4-FFF2-40B4-BE49-F238E27FC236}">
                <a16:creationId xmlns:a16="http://schemas.microsoft.com/office/drawing/2014/main" id="{8F218C2A-BB6B-84AB-C7A1-DD0211F3E154}"/>
              </a:ext>
            </a:extLst>
          </p:cNvPr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Primo semestre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Lettere moderne 002PD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1898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8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8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8"/>
          <p:cNvSpPr txBox="1"/>
          <p:nvPr/>
        </p:nvSpPr>
        <p:spPr>
          <a:xfrm>
            <a:off x="0" y="2413357"/>
            <a:ext cx="91440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insegnamento a scelta tra: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Storia medievale,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prof. Isabelle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Chabot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II semestre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Storia moderna,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prof. Egidio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Ivetic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 semestre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Storia contemporanea,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prof. Enrico Francia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II semestre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Google Shape;370;p28">
            <a:extLst>
              <a:ext uri="{FF2B5EF4-FFF2-40B4-BE49-F238E27FC236}">
                <a16:creationId xmlns:a16="http://schemas.microsoft.com/office/drawing/2014/main" id="{7658A818-D3F2-1889-CA8B-60AF5399DFBE}"/>
              </a:ext>
            </a:extLst>
          </p:cNvPr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Primo semestre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Lettere moderne 002PD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3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3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0" y="2459524"/>
            <a:ext cx="9144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it-IT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 Test di </a:t>
            </a:r>
            <a:r>
              <a:rPr kumimoji="0" lang="it-IT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Abiità</a:t>
            </a:r>
            <a:r>
              <a:rPr kumimoji="0" lang="it-IT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Linguistica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19276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2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2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2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Test di abilità linguistica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Informazioni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1" name="Google Shape;311;p22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2"/>
          <p:cNvSpPr txBox="1"/>
          <p:nvPr/>
        </p:nvSpPr>
        <p:spPr>
          <a:xfrm>
            <a:off x="0" y="1630969"/>
            <a:ext cx="91440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B3071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Livello: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B1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B3071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Abilità: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lettura e ascolto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Lingue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Inglese, francese, spagnolo o tedesco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alendario prove, iscrizioni: </a:t>
            </a:r>
            <a:r>
              <a:rPr kumimoji="0" lang="it-IT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https://cla.unipd.it/test-linguistici/iscrizioni-tal/</a:t>
            </a:r>
            <a:endParaRPr kumimoji="0" lang="it-IT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Info,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risultati, preparazione e altro: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https://cla.unipd.it/test-linguistici/tal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 descr="Immagine che contiene modello, quadrato, pixel, parole crociate&#10;&#10;Descrizione generata automaticamente">
            <a:extLst>
              <a:ext uri="{FF2B5EF4-FFF2-40B4-BE49-F238E27FC236}">
                <a16:creationId xmlns:a16="http://schemas.microsoft.com/office/drawing/2014/main" id="{1334685C-5DA5-F580-6C90-3361711ED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697" y="3472746"/>
            <a:ext cx="2956606" cy="2956606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2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2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2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Test di abilità linguistica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Informazioni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1" name="Google Shape;311;p22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2"/>
          <p:cNvSpPr txBox="1"/>
          <p:nvPr/>
        </p:nvSpPr>
        <p:spPr>
          <a:xfrm>
            <a:off x="0" y="1398894"/>
            <a:ext cx="9144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Sulla pagina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Moodle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CdL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B4C68BA-262C-80AA-9628-454652244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9016"/>
            <a:ext cx="9144000" cy="4003010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D6A0AF16-C458-BF81-3B4F-0AA079D3971E}"/>
              </a:ext>
            </a:extLst>
          </p:cNvPr>
          <p:cNvSpPr/>
          <p:nvPr/>
        </p:nvSpPr>
        <p:spPr>
          <a:xfrm>
            <a:off x="2110153" y="4079631"/>
            <a:ext cx="1659988" cy="33762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AD6C3D5C-11E9-90F5-E878-C9C08566E7BC}"/>
              </a:ext>
            </a:extLst>
          </p:cNvPr>
          <p:cNvSpPr/>
          <p:nvPr/>
        </p:nvSpPr>
        <p:spPr>
          <a:xfrm rot="2121022">
            <a:off x="3840479" y="3056072"/>
            <a:ext cx="337624" cy="1019908"/>
          </a:xfrm>
          <a:prstGeom prst="downArrow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22774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6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56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56"/>
          <p:cNvSpPr txBox="1"/>
          <p:nvPr/>
        </p:nvSpPr>
        <p:spPr>
          <a:xfrm>
            <a:off x="3211286" y="0"/>
            <a:ext cx="5932714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CFU: Stage, tirocini e seminari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Informazioni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56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56"/>
          <p:cNvSpPr txBox="1"/>
          <p:nvPr/>
        </p:nvSpPr>
        <p:spPr>
          <a:xfrm>
            <a:off x="395536" y="2276872"/>
            <a:ext cx="849694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170B80D-DB9E-543B-9A1D-7DE5D6D5B955}"/>
              </a:ext>
            </a:extLst>
          </p:cNvPr>
          <p:cNvSpPr txBox="1"/>
          <p:nvPr/>
        </p:nvSpPr>
        <p:spPr>
          <a:xfrm>
            <a:off x="0" y="1720840"/>
            <a:ext cx="9144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Come ottenere i 3 CFU: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seguendo 22 ore di un unico seminario con tesina conclusiva;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seguendo 36 ore di seminari e conferenze che prevedono il riconoscimento crediti;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svolgendo un tirocinio di 75 ore totali.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Come registrare le presenze ai seminari: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 partecipazione agli eventi può essere registrata nel libretto scaricabile al link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https://ssu.elearning.unipd.it/pluginfile.php/308869/mod_resource/content/2/Libretto_eventi_3CFU_stampa.pdf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6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56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56"/>
          <p:cNvSpPr txBox="1"/>
          <p:nvPr/>
        </p:nvSpPr>
        <p:spPr>
          <a:xfrm>
            <a:off x="3211286" y="0"/>
            <a:ext cx="5932714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CFU: Stage, tirocini e seminari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Informazioni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56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56"/>
          <p:cNvSpPr txBox="1"/>
          <p:nvPr/>
        </p:nvSpPr>
        <p:spPr>
          <a:xfrm>
            <a:off x="395536" y="2276872"/>
            <a:ext cx="849694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170B80D-DB9E-543B-9A1D-7DE5D6D5B955}"/>
              </a:ext>
            </a:extLst>
          </p:cNvPr>
          <p:cNvSpPr txBox="1"/>
          <p:nvPr/>
        </p:nvSpPr>
        <p:spPr>
          <a:xfrm>
            <a:off x="0" y="1430369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Sulla pagina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Moodle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del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CdL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6FD7B82-6EF3-3D0F-F8CC-1952FBDAC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6871"/>
            <a:ext cx="9144000" cy="3969540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83E1B6E0-01EC-DCBC-9A01-60A4634A705A}"/>
              </a:ext>
            </a:extLst>
          </p:cNvPr>
          <p:cNvSpPr/>
          <p:nvPr/>
        </p:nvSpPr>
        <p:spPr>
          <a:xfrm>
            <a:off x="2194560" y="4375051"/>
            <a:ext cx="1406769" cy="34821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4C8F998A-5625-A1DE-C35E-D004879F5E7E}"/>
              </a:ext>
            </a:extLst>
          </p:cNvPr>
          <p:cNvSpPr/>
          <p:nvPr/>
        </p:nvSpPr>
        <p:spPr>
          <a:xfrm rot="2509561">
            <a:off x="3905283" y="3345082"/>
            <a:ext cx="351693" cy="1045974"/>
          </a:xfrm>
          <a:prstGeom prst="downArrow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2530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6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56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56"/>
          <p:cNvSpPr txBox="1"/>
          <p:nvPr/>
        </p:nvSpPr>
        <p:spPr>
          <a:xfrm>
            <a:off x="3211286" y="0"/>
            <a:ext cx="5932714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CFU: Stage, tirocini e seminari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Alcune opzioni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56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515AC0-875D-0894-9FB8-E0C9893FE45B}"/>
              </a:ext>
            </a:extLst>
          </p:cNvPr>
          <p:cNvSpPr txBox="1"/>
          <p:nvPr/>
        </p:nvSpPr>
        <p:spPr>
          <a:xfrm>
            <a:off x="0" y="1686614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https://www.disll.unipd.it/ricerca/seminari-permanenti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1F3466A-74A6-2CA0-A6C1-B85844193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0304"/>
            <a:ext cx="9144000" cy="412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970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6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56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56"/>
          <p:cNvSpPr txBox="1"/>
          <p:nvPr/>
        </p:nvSpPr>
        <p:spPr>
          <a:xfrm>
            <a:off x="3211286" y="0"/>
            <a:ext cx="5932714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18 CFU a scelta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Informazioni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56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56"/>
          <p:cNvSpPr txBox="1"/>
          <p:nvPr/>
        </p:nvSpPr>
        <p:spPr>
          <a:xfrm>
            <a:off x="395536" y="2276872"/>
            <a:ext cx="849694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515AC0-875D-0894-9FB8-E0C9893FE45B}"/>
              </a:ext>
            </a:extLst>
          </p:cNvPr>
          <p:cNvSpPr txBox="1"/>
          <p:nvPr/>
        </p:nvSpPr>
        <p:spPr>
          <a:xfrm>
            <a:off x="647053" y="4119505"/>
            <a:ext cx="78875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Esami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scelta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dello studente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Totale di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18 CFU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 ottenere entro i tre anni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 inserire nel piano di studio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Possono essere selezionati da altri corsi di laurea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4F1CE99-4A33-E4EE-440F-123A46FE3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5" y="2065339"/>
            <a:ext cx="7925207" cy="6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74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3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3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0" y="2921189"/>
            <a:ext cx="9144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r>
              <a:rPr kumimoji="0" lang="it-IT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pplicazioni </a:t>
            </a:r>
            <a:r>
              <a:rPr kumimoji="0" lang="it-IT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UniPD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277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Titolo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sottotitolo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395536" y="2276872"/>
            <a:ext cx="8496944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it-IT" sz="8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it-IT" sz="8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corso di Laurea</a:t>
            </a:r>
            <a:endParaRPr sz="2400" b="1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8"/>
          <p:cNvSpPr txBox="1"/>
          <p:nvPr/>
        </p:nvSpPr>
        <p:spPr>
          <a:xfrm>
            <a:off x="2762250" y="1128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35000" rIns="162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58"/>
          <p:cNvSpPr txBox="1"/>
          <p:nvPr/>
        </p:nvSpPr>
        <p:spPr>
          <a:xfrm>
            <a:off x="7696200" y="11668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35000" rIns="162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58"/>
          <p:cNvSpPr txBox="1"/>
          <p:nvPr/>
        </p:nvSpPr>
        <p:spPr>
          <a:xfrm>
            <a:off x="-57150" y="12180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35000" rIns="162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58"/>
          <p:cNvSpPr txBox="1"/>
          <p:nvPr/>
        </p:nvSpPr>
        <p:spPr>
          <a:xfrm>
            <a:off x="0" y="1303058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kumimoji="0" lang="it-IT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OrariUniPD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58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Applicazioni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Downoload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 descr="Immagine che contiene modello, quadrato, arte, Simmetria&#10;&#10;Descrizione generata automaticamente">
            <a:extLst>
              <a:ext uri="{FF2B5EF4-FFF2-40B4-BE49-F238E27FC236}">
                <a16:creationId xmlns:a16="http://schemas.microsoft.com/office/drawing/2014/main" id="{9447120E-6F87-C33B-61F0-229E3A03E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114" y="2668580"/>
            <a:ext cx="3831772" cy="3831772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08" y="1070728"/>
            <a:ext cx="2883658" cy="5657578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59"/>
          <p:cNvSpPr txBox="1"/>
          <p:nvPr/>
        </p:nvSpPr>
        <p:spPr>
          <a:xfrm>
            <a:off x="4140200" y="0"/>
            <a:ext cx="5003800" cy="92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Applicazioni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OrariUniPD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 descr="Immagine che contiene testo, schermata, lettera, design&#10;&#10;Descrizione generata automaticamente">
            <a:extLst>
              <a:ext uri="{FF2B5EF4-FFF2-40B4-BE49-F238E27FC236}">
                <a16:creationId xmlns:a16="http://schemas.microsoft.com/office/drawing/2014/main" id="{17A10A19-0285-5DD6-0CAE-8A5150BEF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295" y="1070728"/>
            <a:ext cx="2716274" cy="5760764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E3C24333-A143-ADDF-6AAB-24A09DA34F0A}"/>
              </a:ext>
            </a:extLst>
          </p:cNvPr>
          <p:cNvSpPr/>
          <p:nvPr/>
        </p:nvSpPr>
        <p:spPr>
          <a:xfrm>
            <a:off x="4572000" y="6019799"/>
            <a:ext cx="685800" cy="370115"/>
          </a:xfrm>
          <a:prstGeom prst="rightArrow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9" name="Immagine 8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BFEA1BF6-4C96-B9B4-0238-09289B56D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198" y="1070728"/>
            <a:ext cx="3008421" cy="5623986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9"/>
          <p:cNvSpPr txBox="1"/>
          <p:nvPr/>
        </p:nvSpPr>
        <p:spPr>
          <a:xfrm>
            <a:off x="4140199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Applicazioni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OrariUniPD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magine 3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AE1F5BB-7DB5-B41A-0AF9-77E4053ED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44220"/>
            <a:ext cx="2977666" cy="5787272"/>
          </a:xfrm>
          <a:prstGeom prst="rect">
            <a:avLst/>
          </a:prstGeom>
        </p:spPr>
      </p:pic>
      <p:pic>
        <p:nvPicPr>
          <p:cNvPr id="6" name="Immagine 5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7D61AD9A-884A-FE0E-DAEE-D08716DB0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9" y="1044220"/>
            <a:ext cx="2754087" cy="565049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3E4D86B-A585-99D0-D28F-499D8AD0F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344" y="1044220"/>
            <a:ext cx="2754086" cy="565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928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9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Applicazioni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OrariUniPD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AF2CB32-911F-9C9B-B62E-BFBB5683B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4" y="1044220"/>
            <a:ext cx="2754086" cy="5650494"/>
          </a:xfrm>
          <a:prstGeom prst="rect">
            <a:avLst/>
          </a:prstGeom>
        </p:spPr>
      </p:pic>
      <p:sp>
        <p:nvSpPr>
          <p:cNvPr id="5" name="Freccia in su 4">
            <a:extLst>
              <a:ext uri="{FF2B5EF4-FFF2-40B4-BE49-F238E27FC236}">
                <a16:creationId xmlns:a16="http://schemas.microsoft.com/office/drawing/2014/main" id="{511DD243-802E-21BC-ED13-D6310410E131}"/>
              </a:ext>
            </a:extLst>
          </p:cNvPr>
          <p:cNvSpPr/>
          <p:nvPr/>
        </p:nvSpPr>
        <p:spPr>
          <a:xfrm>
            <a:off x="2253344" y="1393371"/>
            <a:ext cx="435427" cy="1491343"/>
          </a:xfrm>
          <a:prstGeom prst="upArrow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CBEEFF4-CA03-9BF5-6085-D8A8E9D52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585" y="1044219"/>
            <a:ext cx="2644829" cy="565049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CDE8D8B-6B52-77B8-6571-0ADC3C66D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1044220"/>
            <a:ext cx="2754086" cy="565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14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0"/>
          <p:cNvSpPr txBox="1"/>
          <p:nvPr/>
        </p:nvSpPr>
        <p:spPr>
          <a:xfrm>
            <a:off x="0" y="1167589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kumimoji="0" lang="it-IT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MyUniP</a:t>
            </a:r>
            <a:r>
              <a:rPr kumimoji="0" lang="it-IT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60"/>
          <p:cNvSpPr txBox="1"/>
          <p:nvPr/>
        </p:nvSpPr>
        <p:spPr>
          <a:xfrm>
            <a:off x="4140200" y="-54864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Applicazioni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Download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 descr="Immagine che contiene modello, quadrato, Simmetria, arte&#10;&#10;Descrizione generata automaticamente">
            <a:extLst>
              <a:ext uri="{FF2B5EF4-FFF2-40B4-BE49-F238E27FC236}">
                <a16:creationId xmlns:a16="http://schemas.microsoft.com/office/drawing/2014/main" id="{89B6F298-FDFF-B6A2-E9FB-2BB707801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206" y="2397643"/>
            <a:ext cx="4136571" cy="4136571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61"/>
          <p:cNvSpPr txBox="1"/>
          <p:nvPr/>
        </p:nvSpPr>
        <p:spPr>
          <a:xfrm>
            <a:off x="4140200" y="-54864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Applicazioni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MyUniPD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AEFDA9A-40AA-D486-8CD6-09C968ADA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35" y="1123402"/>
            <a:ext cx="2841170" cy="569105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D2EA274-4C12-9709-10A1-C9990DA22D0A}"/>
              </a:ext>
            </a:extLst>
          </p:cNvPr>
          <p:cNvSpPr/>
          <p:nvPr/>
        </p:nvSpPr>
        <p:spPr>
          <a:xfrm>
            <a:off x="1676400" y="2068287"/>
            <a:ext cx="522514" cy="195943"/>
          </a:xfrm>
          <a:prstGeom prst="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B2FD0AD-E295-52AD-6096-13687078A526}"/>
              </a:ext>
            </a:extLst>
          </p:cNvPr>
          <p:cNvSpPr/>
          <p:nvPr/>
        </p:nvSpPr>
        <p:spPr>
          <a:xfrm>
            <a:off x="827314" y="3718560"/>
            <a:ext cx="743857" cy="206828"/>
          </a:xfrm>
          <a:prstGeom prst="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7CAD601-AD24-A686-69F8-2F0F5970B665}"/>
              </a:ext>
            </a:extLst>
          </p:cNvPr>
          <p:cNvSpPr/>
          <p:nvPr/>
        </p:nvSpPr>
        <p:spPr>
          <a:xfrm>
            <a:off x="2194352" y="3729445"/>
            <a:ext cx="631372" cy="195943"/>
          </a:xfrm>
          <a:prstGeom prst="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3F72836-6C55-0CF3-8CDA-C30A3EEFC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082" y="1123402"/>
            <a:ext cx="2841170" cy="5682339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947B205F-3AE4-C766-0056-1D0DF4390726}"/>
              </a:ext>
            </a:extLst>
          </p:cNvPr>
          <p:cNvSpPr/>
          <p:nvPr/>
        </p:nvSpPr>
        <p:spPr>
          <a:xfrm>
            <a:off x="2579912" y="4452257"/>
            <a:ext cx="631373" cy="609600"/>
          </a:xfrm>
          <a:prstGeom prst="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C3FA1F6-77B4-9EAB-7F5C-F081E2CE50D8}"/>
              </a:ext>
            </a:extLst>
          </p:cNvPr>
          <p:cNvSpPr/>
          <p:nvPr/>
        </p:nvSpPr>
        <p:spPr>
          <a:xfrm>
            <a:off x="1360714" y="4680857"/>
            <a:ext cx="522514" cy="206828"/>
          </a:xfrm>
          <a:prstGeom prst="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3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3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0" y="2921189"/>
            <a:ext cx="9144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</a:t>
            </a:r>
            <a:r>
              <a:rPr kumimoji="0" lang="it-IT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ewsletter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32797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8"/>
          <p:cNvSpPr txBox="1"/>
          <p:nvPr/>
        </p:nvSpPr>
        <p:spPr>
          <a:xfrm>
            <a:off x="2762250" y="11287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35000" rIns="162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58"/>
          <p:cNvSpPr txBox="1"/>
          <p:nvPr/>
        </p:nvSpPr>
        <p:spPr>
          <a:xfrm>
            <a:off x="7696200" y="11668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35000" rIns="162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58"/>
          <p:cNvSpPr txBox="1"/>
          <p:nvPr/>
        </p:nvSpPr>
        <p:spPr>
          <a:xfrm>
            <a:off x="-57150" y="12180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35000" rIns="162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58"/>
          <p:cNvSpPr txBox="1"/>
          <p:nvPr/>
        </p:nvSpPr>
        <p:spPr>
          <a:xfrm>
            <a:off x="0" y="2259661"/>
            <a:ext cx="91440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  <a:sym typeface="Times New Roman"/>
              </a:rPr>
              <a:t>Newsletter di Lettere e Filologia Moderna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  <a:sym typeface="Times New Roman"/>
              </a:rPr>
              <a:t>Per rimanere aggiornate/i su eventi, scadenze, seminari e iniziative del Corso di Laurea iscrivetevi alla Newsletter mensile con un solo clic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https://tinyletter.com/NewsLettere</a:t>
            </a:r>
            <a:endParaRPr kumimoji="0" lang="it-IT" sz="1800" b="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800" b="1" i="0" u="sng" strike="noStrike" kern="0" cap="none" spc="0" normalizeH="0" baseline="0" noProof="0" dirty="0">
              <a:ln>
                <a:noFill/>
              </a:ln>
              <a:solidFill>
                <a:srgbClr val="CC4125"/>
              </a:solidFill>
              <a:effectLst/>
              <a:uLnTx/>
              <a:uFillTx/>
              <a:latin typeface="Arial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  <a:sym typeface="Times New Roman"/>
              </a:rPr>
              <a:t>Riceverete i primi giorni di ogni mese un’unica e pratica mail che vi aiuterà a non farvi sfuggire informazioni importanti e occasioni di formazione!</a:t>
            </a:r>
          </a:p>
        </p:txBody>
      </p:sp>
      <p:sp>
        <p:nvSpPr>
          <p:cNvPr id="573" name="Google Shape;573;p58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Newsletter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Informazioni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86361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83"/>
          <p:cNvSpPr txBox="1"/>
          <p:nvPr/>
        </p:nvSpPr>
        <p:spPr>
          <a:xfrm>
            <a:off x="2352582" y="2921168"/>
            <a:ext cx="443883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it-IT" sz="6000" b="1" i="0" u="none" strike="noStrike" cap="none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Erasmus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83"/>
          <p:cNvSpPr txBox="1"/>
          <p:nvPr/>
        </p:nvSpPr>
        <p:spPr>
          <a:xfrm>
            <a:off x="4140200" y="-54864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Applicazioni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84"/>
          <p:cNvSpPr txBox="1">
            <a:spLocks noGrp="1"/>
          </p:cNvSpPr>
          <p:nvPr>
            <p:ph type="title"/>
          </p:nvPr>
        </p:nvSpPr>
        <p:spPr>
          <a:xfrm>
            <a:off x="168301" y="3270647"/>
            <a:ext cx="8802000" cy="6941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b="1">
                <a:solidFill>
                  <a:schemeClr val="lt1"/>
                </a:solidFill>
              </a:rPr>
              <a:t>Studiare all’estero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/>
          <p:nvPr/>
        </p:nvSpPr>
        <p:spPr>
          <a:xfrm>
            <a:off x="2159000" y="3619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8737600" y="4127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4140200" y="0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Organigramma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-76200" y="4810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0" y="1556792"/>
            <a:ext cx="9144000" cy="561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    Scuola di Scienze Umane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                    Dip. di Studi       	       Dip. di Scienze Storiche,   	Linguistici e Letterari 	Geografiche e dell’Antichità </a:t>
            </a:r>
            <a:r>
              <a:rPr lang="it-IT" sz="14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800" b="1" i="0" u="none" strike="noStrike" cap="none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Corso di Laurea in Lettere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rgbClr val="B3071B"/>
                </a:solidFill>
                <a:latin typeface="Arial"/>
                <a:ea typeface="Arial"/>
                <a:cs typeface="Arial"/>
                <a:sym typeface="Arial"/>
              </a:rPr>
              <a:t>Curriculum moderno            Curriculum antico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B307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7"/>
          <p:cNvCxnSpPr/>
          <p:nvPr/>
        </p:nvCxnSpPr>
        <p:spPr>
          <a:xfrm flipH="1">
            <a:off x="2915816" y="2221632"/>
            <a:ext cx="1332959" cy="631304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cxnSp>
        <p:nvCxnSpPr>
          <p:cNvPr id="181" name="Google Shape;181;p7"/>
          <p:cNvCxnSpPr/>
          <p:nvPr/>
        </p:nvCxnSpPr>
        <p:spPr>
          <a:xfrm>
            <a:off x="5010701" y="2221632"/>
            <a:ext cx="1289491" cy="631304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cxnSp>
        <p:nvCxnSpPr>
          <p:cNvPr id="182" name="Google Shape;182;p7"/>
          <p:cNvCxnSpPr/>
          <p:nvPr/>
        </p:nvCxnSpPr>
        <p:spPr>
          <a:xfrm>
            <a:off x="2087724" y="3825044"/>
            <a:ext cx="1872208" cy="72008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cxnSp>
        <p:nvCxnSpPr>
          <p:cNvPr id="183" name="Google Shape;183;p7"/>
          <p:cNvCxnSpPr/>
          <p:nvPr/>
        </p:nvCxnSpPr>
        <p:spPr>
          <a:xfrm flipH="1">
            <a:off x="5585006" y="3672359"/>
            <a:ext cx="1590830" cy="792088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cxnSp>
        <p:nvCxnSpPr>
          <p:cNvPr id="184" name="Google Shape;184;p7"/>
          <p:cNvCxnSpPr/>
          <p:nvPr/>
        </p:nvCxnSpPr>
        <p:spPr>
          <a:xfrm flipH="1">
            <a:off x="1926111" y="5314427"/>
            <a:ext cx="1656184" cy="792088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cxnSp>
        <p:nvCxnSpPr>
          <p:cNvPr id="185" name="Google Shape;185;p7"/>
          <p:cNvCxnSpPr/>
          <p:nvPr/>
        </p:nvCxnSpPr>
        <p:spPr>
          <a:xfrm>
            <a:off x="5826400" y="5314427"/>
            <a:ext cx="1631399" cy="931027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85"/>
          <p:cNvSpPr txBox="1">
            <a:spLocks noGrp="1"/>
          </p:cNvSpPr>
          <p:nvPr>
            <p:ph type="body" idx="1"/>
          </p:nvPr>
        </p:nvSpPr>
        <p:spPr>
          <a:xfrm>
            <a:off x="320494" y="5610964"/>
            <a:ext cx="8474436" cy="31267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it-IT" sz="1875" b="1">
                <a:solidFill>
                  <a:srgbClr val="C00000"/>
                </a:solidFill>
              </a:rPr>
              <a:t>Programmi di mobilità per studio fisica e virtuale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1875" b="1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1875" b="1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it-IT" sz="1875" b="1">
                <a:solidFill>
                  <a:srgbClr val="C00000"/>
                </a:solidFill>
              </a:rPr>
              <a:t> </a:t>
            </a:r>
            <a:endParaRPr/>
          </a:p>
        </p:txBody>
      </p:sp>
      <p:sp>
        <p:nvSpPr>
          <p:cNvPr id="651" name="Google Shape;651;p85"/>
          <p:cNvSpPr txBox="1"/>
          <p:nvPr/>
        </p:nvSpPr>
        <p:spPr>
          <a:xfrm>
            <a:off x="3793331" y="3023084"/>
            <a:ext cx="1664494" cy="253916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Erasmus+Studio</a:t>
            </a: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85"/>
          <p:cNvSpPr txBox="1"/>
          <p:nvPr/>
        </p:nvSpPr>
        <p:spPr>
          <a:xfrm>
            <a:off x="5357812" y="2080593"/>
            <a:ext cx="2457450" cy="415498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SEMP – Swiss European Mobility Programme</a:t>
            </a: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85"/>
          <p:cNvSpPr txBox="1"/>
          <p:nvPr/>
        </p:nvSpPr>
        <p:spPr>
          <a:xfrm>
            <a:off x="1907381" y="2393750"/>
            <a:ext cx="1550194" cy="253916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Ulisse - Overseas</a:t>
            </a: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85"/>
          <p:cNvSpPr txBox="1"/>
          <p:nvPr/>
        </p:nvSpPr>
        <p:spPr>
          <a:xfrm>
            <a:off x="1378743" y="3517406"/>
            <a:ext cx="1914525" cy="415498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Virtual International Programme (VIP)</a:t>
            </a:r>
            <a:endParaRPr/>
          </a:p>
        </p:txBody>
      </p:sp>
      <p:sp>
        <p:nvSpPr>
          <p:cNvPr id="655" name="Google Shape;655;p85"/>
          <p:cNvSpPr txBox="1"/>
          <p:nvPr/>
        </p:nvSpPr>
        <p:spPr>
          <a:xfrm>
            <a:off x="5850731" y="3603403"/>
            <a:ext cx="1693069" cy="415498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ICPU – Industry Community Project</a:t>
            </a:r>
            <a:endParaRPr/>
          </a:p>
        </p:txBody>
      </p:sp>
      <p:sp>
        <p:nvSpPr>
          <p:cNvPr id="656" name="Google Shape;656;p85"/>
          <p:cNvSpPr txBox="1"/>
          <p:nvPr/>
        </p:nvSpPr>
        <p:spPr>
          <a:xfrm>
            <a:off x="2711053" y="4634181"/>
            <a:ext cx="2164556" cy="415498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VIU – Venice International University</a:t>
            </a: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85"/>
          <p:cNvSpPr txBox="1"/>
          <p:nvPr/>
        </p:nvSpPr>
        <p:spPr>
          <a:xfrm>
            <a:off x="6586537" y="4737722"/>
            <a:ext cx="1457326" cy="253916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Virtual Exchange</a:t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86"/>
          <p:cNvSpPr txBox="1"/>
          <p:nvPr/>
        </p:nvSpPr>
        <p:spPr>
          <a:xfrm>
            <a:off x="2214562" y="2936081"/>
            <a:ext cx="5093494" cy="1223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Scopri tutte le opportunità di studio all’estero: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https://www.unipd.it/studiare-estero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Projects and Mobility Office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62"/>
          <p:cNvSpPr txBox="1"/>
          <p:nvPr/>
        </p:nvSpPr>
        <p:spPr>
          <a:xfrm>
            <a:off x="1176291" y="2636912"/>
            <a:ext cx="679141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it-IT" sz="6000" b="1" i="0" u="none" strike="noStrike" cap="none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La Biblioteca del Polo Beato Pellegrino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62"/>
          <p:cNvSpPr txBox="1"/>
          <p:nvPr/>
        </p:nvSpPr>
        <p:spPr>
          <a:xfrm>
            <a:off x="4140200" y="-54864"/>
            <a:ext cx="50038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2160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Applicazioni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64"/>
          <p:cNvSpPr txBox="1"/>
          <p:nvPr/>
        </p:nvSpPr>
        <p:spPr>
          <a:xfrm>
            <a:off x="2267744" y="4509120"/>
            <a:ext cx="489654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collaborazione con i tutor junior del Corso di Laurea in Lettere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1930</Words>
  <Application>Microsoft Office PowerPoint</Application>
  <PresentationFormat>Presentazione su schermo (4:3)</PresentationFormat>
  <Paragraphs>397</Paragraphs>
  <Slides>93</Slides>
  <Notes>90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93</vt:i4>
      </vt:variant>
    </vt:vector>
  </HeadingPairs>
  <TitlesOfParts>
    <vt:vector size="96" baseType="lpstr">
      <vt:lpstr>Arial</vt:lpstr>
      <vt:lpstr>Struttura predefinita</vt:lpstr>
      <vt:lpstr>1_Struttura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Studiare all’estero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utentecia1</dc:creator>
  <cp:lastModifiedBy>Valentina Gallo</cp:lastModifiedBy>
  <cp:revision>4</cp:revision>
  <dcterms:created xsi:type="dcterms:W3CDTF">2007-03-01T10:31:45Z</dcterms:created>
  <dcterms:modified xsi:type="dcterms:W3CDTF">2023-10-03T10:38:17Z</dcterms:modified>
</cp:coreProperties>
</file>