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1" r:id="rId2"/>
    <p:sldId id="312" r:id="rId3"/>
    <p:sldId id="366" r:id="rId4"/>
    <p:sldId id="367" r:id="rId5"/>
    <p:sldId id="365" r:id="rId6"/>
    <p:sldId id="373" r:id="rId7"/>
    <p:sldId id="372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411" r:id="rId18"/>
    <p:sldId id="383" r:id="rId19"/>
    <p:sldId id="384" r:id="rId20"/>
    <p:sldId id="386" r:id="rId21"/>
    <p:sldId id="387" r:id="rId22"/>
    <p:sldId id="388" r:id="rId23"/>
    <p:sldId id="319" r:id="rId24"/>
    <p:sldId id="390" r:id="rId25"/>
    <p:sldId id="389" r:id="rId26"/>
    <p:sldId id="391" r:id="rId27"/>
    <p:sldId id="326" r:id="rId28"/>
    <p:sldId id="392" r:id="rId29"/>
    <p:sldId id="393" r:id="rId30"/>
    <p:sldId id="394" r:id="rId31"/>
    <p:sldId id="412" r:id="rId32"/>
    <p:sldId id="413" r:id="rId33"/>
    <p:sldId id="414" r:id="rId34"/>
    <p:sldId id="415" r:id="rId35"/>
    <p:sldId id="395" r:id="rId36"/>
    <p:sldId id="398" r:id="rId37"/>
    <p:sldId id="396" r:id="rId38"/>
    <p:sldId id="399" r:id="rId39"/>
    <p:sldId id="400" r:id="rId40"/>
    <p:sldId id="401" r:id="rId41"/>
    <p:sldId id="402" r:id="rId42"/>
    <p:sldId id="403" r:id="rId43"/>
    <p:sldId id="405" r:id="rId44"/>
    <p:sldId id="406" r:id="rId45"/>
    <p:sldId id="407" r:id="rId46"/>
    <p:sldId id="408" r:id="rId47"/>
    <p:sldId id="409" r:id="rId48"/>
    <p:sldId id="404" r:id="rId49"/>
    <p:sldId id="410" r:id="rId5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AEA"/>
    <a:srgbClr val="B30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39" autoAdjust="0"/>
    <p:restoredTop sz="86325" autoAdjust="0"/>
  </p:normalViewPr>
  <p:slideViewPr>
    <p:cSldViewPr snapToGrid="0" showGuides="1">
      <p:cViewPr>
        <p:scale>
          <a:sx n="80" d="100"/>
          <a:sy n="80" d="100"/>
        </p:scale>
        <p:origin x="312" y="712"/>
      </p:cViewPr>
      <p:guideLst>
        <p:guide orient="horz" pos="731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132-047A-4C30-97AD-7733762F554B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B536-9FA3-4940-8C9D-ED9264FA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E886-1573-40AC-9E09-050F9AC625A5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91ED-56D3-4375-977F-FA3F9F1C0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11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51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03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25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34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64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FFFFFF"/>
                </a:solidFill>
                <a:effectLst/>
                <a:latin typeface="YAFdJvl8raw 0"/>
              </a:rPr>
              <a:t>Per potervi accedere è necessario:</a:t>
            </a:r>
            <a:endParaRPr lang="it-IT" dirty="0">
              <a:solidFill>
                <a:srgbClr val="FFFFFF"/>
              </a:solidFill>
              <a:effectLst/>
              <a:latin typeface="YAFdJvl8raw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essere in possesso del titolo di laurea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aver completato i cfu richiesti per accedere alla classe di concorso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aver superato il test finale del percorso abilitante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44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FFFFFF"/>
                </a:solidFill>
                <a:effectLst/>
                <a:latin typeface="YAFdJvl8raw 0"/>
              </a:rPr>
              <a:t>Per potervi accedere è necessario:</a:t>
            </a:r>
            <a:endParaRPr lang="it-IT" dirty="0">
              <a:solidFill>
                <a:srgbClr val="FFFFFF"/>
              </a:solidFill>
              <a:effectLst/>
              <a:latin typeface="YAFdJvl8raw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essere in possesso del titolo di laurea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aver completato i cfu richiesti per accedere alla classe di concorso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aver superato il test finale del percorso abilitante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55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39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28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54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66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48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97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56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02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8A6E1-DC11-C213-C49B-4CE1A884E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EF09-4C5E-B147-BEF8-8B66FFF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74B46-543F-F0B0-1410-BF1E7177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F3B55-F3E2-1A2D-7FD6-BEC64BE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2C70-ACDC-D114-6B42-27BE4C2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40" y="1159933"/>
            <a:ext cx="7568720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93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BB52DDA-C01F-9F3B-B508-D3698A0EAD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8" y="172188"/>
            <a:ext cx="2856424" cy="7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</p:spTree>
    <p:extLst>
      <p:ext uri="{BB962C8B-B14F-4D97-AF65-F5344CB8AC3E}">
        <p14:creationId xmlns:p14="http://schemas.microsoft.com/office/powerpoint/2010/main" val="202880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42" y="2269067"/>
            <a:ext cx="8333317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635D8-CCDF-6D38-8F13-A179A41E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34A56-224E-D866-A28F-911AF1B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815B5-BA9F-4BC1-142B-FB146E5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39FF7-9837-5485-22E6-98359CE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95AF-CF08-9540-8958-30ECAA2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9B05C-6215-0CBC-7B82-45F3AB9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BDA081-A4AC-23E8-A80B-BB3EDFA4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D27AD-7692-29FD-138C-8E2D277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7B6A-8E96-4A22-AC28-CC5D4A5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665B-5DD5-68C7-A7BF-2101FC9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E8C6D-2746-FE8C-D954-F04A089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4DAC7-51DC-0512-D3C5-636DA9B6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C77EFD-F6AD-7E4A-2466-734F7D9F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64D86-9423-4050-EABD-82F754A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5BF3C-0092-1DEB-DF7D-873B0EC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891FFC-8CE4-A06C-6922-845EBB33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E9C76-ADD7-91FE-76C9-8E59F94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3DAC0-0839-47EF-03C6-93B46E1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AAB33E-3013-3EE2-4E41-A18D1471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8BE1D0-E709-E1B6-7882-A7C1F3F8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7025A-7024-FF82-2CD9-A169C692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94965E-60D1-02D6-7D5B-78FA5B51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85446E-D0C3-EB44-D741-898EA10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CEDB29-873E-5535-846B-35B3DC3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1BEB9-DC85-61DC-2E70-EECA882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84C7E1-3A6B-9BF3-9D7E-B84FBB4E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B297B-6060-AC1C-692E-69C528C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2E7EA-01EC-8DA9-0AD8-097FF79E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D660FF-A924-B2C4-5D36-2548BC1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8134CA-4890-3AD2-BFC1-635593B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B0E4-734C-4FB1-ABD0-43EBCEE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A02DE-EF25-8A34-A17C-9CF1E53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FA90-A16F-D126-B45F-FA7913A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362F2-2D07-BADC-9028-5FF264BB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C2D8-244A-8B91-1324-66BF5F72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98A4E-3799-1101-A9C0-EA1E537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6DED9-3158-0431-69E5-757400D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70726-1E27-AA9F-3B2E-692DBC8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53B16-4FDD-45A1-11E9-42FB6DC8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74E34-1E69-D976-B1C5-8499B3A1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9DC378-0820-E023-FD20-90E7E384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4F833C-9ED4-C074-2B18-A66A6F9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D7FED-89C8-E0C9-1D82-9482433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73D6B-3B98-0B4D-3839-170A907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2E685-16F2-CD57-8F24-94C80A5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F94EB-D8FF-46BD-0EB1-02B9720A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70D6-0EEB-48B5-B03E-48E409845EC4}" type="datetimeFigureOut">
              <a:rPr lang="it-IT" smtClean="0"/>
              <a:t>19/04/24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05C7A-E8F9-1686-FBF1-6D0625EB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E8887-8F71-A9F3-4692-499C436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d.it/consulenza-carriera-librett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nipd.it/corsi-singol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utorjunior.lettere@unipd.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tutorjunior.lettere@unipd.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B755A-178B-294C-A4BF-51D43D1E2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166" y="3766036"/>
            <a:ext cx="10894742" cy="1290388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>
                <a:latin typeface="Garamond" panose="02020404030301010803" pitchFamily="18" charset="0"/>
              </a:rPr>
              <a:t>IN6EGNIAMO!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FCDD7E-E429-B8F6-FD60-54BCC7F3C6A9}"/>
              </a:ext>
            </a:extLst>
          </p:cNvPr>
          <p:cNvSpPr txBox="1"/>
          <p:nvPr/>
        </p:nvSpPr>
        <p:spPr>
          <a:xfrm>
            <a:off x="1968877" y="4952387"/>
            <a:ext cx="825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Materiali relativi all’incontro informativo sulla formazione insegnanti a cura dei Tutor Junior del Dipartimento degli Studi Linguistici e Letterari</a:t>
            </a:r>
          </a:p>
        </p:txBody>
      </p:sp>
    </p:spTree>
    <p:extLst>
      <p:ext uri="{BB962C8B-B14F-4D97-AF65-F5344CB8AC3E}">
        <p14:creationId xmlns:p14="http://schemas.microsoft.com/office/powerpoint/2010/main" val="400314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18FB06-747F-0929-5E09-C9393DDCEAC0}"/>
              </a:ext>
            </a:extLst>
          </p:cNvPr>
          <p:cNvSpPr txBox="1"/>
          <p:nvPr/>
        </p:nvSpPr>
        <p:spPr>
          <a:xfrm>
            <a:off x="5688968" y="1377453"/>
            <a:ext cx="6102626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A-11: Discipline letterarie e latino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A-12: Discipline letterarie nell’istruzione secondaria di I e II grado (ex. A-12 e A-22)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A-13: Discipline letterarie, latino e greco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A-21: Geografia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A-22: Lingue e culture straniere nell’istruzione secondaria di I e II grado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A-23: Lingua italiana per discenti di lingua straniera 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A-54: Storia dell’arte 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A-65: Teoria e tecnica della comunicazione 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A-70: Italiano negli istituti di istruzione secondaria di I e II grado con lingua di insegnamento slovena o bilingui del Friuli Venezia Giulia (ex. A-70 e A-72)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A-74: Discipline letterarie e latino con lingua di insegnamento slovena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A-75: Discipline letterarie, latino e greco con lingua di insegnamento slovena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A-77: Lingua e cultura ladina, storia ed educazione civica, geografia, nella scuola secondaria di I grado con lingua di insegnamento ladina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A-78: Italiano (seconda lingua), storia ed educazione civica, geografia, nella scuola secondaria di I grado con lingua di insegnamento tedesca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A-79: Discipline letterarie (italiano seconda lingua) negli istituti di istruzione secondaria di II grado in lingua tedesca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A-80: Discipline letterarie negli istituti di istruzione secondaria di II grado in lingua tedesca e con lingua di insegnamento tedesca delle località ladine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A-81: Discipline letterarie e latino nei licei in lingua tedesca e con lingua di insegnamento, tedesca delle località ladine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A-82: Discipline letterarie, latino e greco nel liceo classico in lingua tedesca e con lingua di insegnamento tedesca delle località ladine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A-83: Discipline letterarie (tedesco seconda lingua) negli istituti di istruzione secondaria di II grado in lingua italiana della provincia di Bolzano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A-84: Tedesco (seconda lingua), storia ed educazione civica, geografia, nella scuola secondaria di I grado con lingua di insegnamento italiana della provincia di Bolzano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A-85: Tedesco storia ed educazione civica, geografia, nella scuola secondaria di I grado in lingua tedesca e con lingua di insegnamento tedesca</a:t>
            </a:r>
            <a:endParaRPr lang="it-IT" sz="1100" dirty="0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4A3AEA-7E2A-7E27-5B38-A156972AB346}"/>
              </a:ext>
            </a:extLst>
          </p:cNvPr>
          <p:cNvSpPr txBox="1"/>
          <p:nvPr/>
        </p:nvSpPr>
        <p:spPr>
          <a:xfrm>
            <a:off x="847521" y="2947113"/>
            <a:ext cx="4287187" cy="20313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 lato trovi un elenco delle classi di concorso che potrebbero interessarti se hai conseguito una delle lauree magistrali al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DiSLL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(</a:t>
            </a:r>
            <a:r>
              <a:rPr lang="it-IT" u="sng" dirty="0">
                <a:solidFill>
                  <a:srgbClr val="000000"/>
                </a:solidFill>
                <a:latin typeface="Garamond" panose="02020404030301010803" pitchFamily="18" charset="0"/>
              </a:rPr>
              <a:t>attenzione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, questo è un elenco complessivo per tutte le lauree del </a:t>
            </a:r>
            <a:r>
              <a:rPr lang="it-IT" dirty="0" err="1">
                <a:solidFill>
                  <a:srgbClr val="000000"/>
                </a:solidFill>
                <a:latin typeface="Garamond" panose="02020404030301010803" pitchFamily="18" charset="0"/>
              </a:rPr>
              <a:t>DiSLL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, ma a seconda della laurea conseguita alcune potrebbero non essere accessibili)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7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D73DA1-4766-B57C-E8A3-48B8293E1A4E}"/>
              </a:ext>
            </a:extLst>
          </p:cNvPr>
          <p:cNvSpPr txBox="1"/>
          <p:nvPr/>
        </p:nvSpPr>
        <p:spPr>
          <a:xfrm>
            <a:off x="487973" y="1545159"/>
            <a:ext cx="11311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FAQ: 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sono uno studente che sta terminando la triennale in Lettere e vorrei insegnare italiano, storia e geografia alle medie. Devo per forza continuare con LM-14 (Filologia moderna)?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835993-304B-0DC1-F5ED-897D0910B3CF}"/>
              </a:ext>
            </a:extLst>
          </p:cNvPr>
          <p:cNvSpPr txBox="1"/>
          <p:nvPr/>
        </p:nvSpPr>
        <p:spPr>
          <a:xfrm>
            <a:off x="487973" y="2690336"/>
            <a:ext cx="593041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9F1419"/>
                </a:solidFill>
                <a:effectLst/>
                <a:latin typeface="Garamond" panose="02020404030301010803" pitchFamily="18" charset="0"/>
              </a:rPr>
              <a:t>NO!</a:t>
            </a:r>
            <a:endParaRPr lang="it-IT" dirty="0">
              <a:solidFill>
                <a:srgbClr val="9F1419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1" i="0" dirty="0">
                <a:solidFill>
                  <a:srgbClr val="9F1419"/>
                </a:solidFill>
                <a:effectLst/>
                <a:latin typeface="Garamond" panose="02020404030301010803" pitchFamily="18" charset="0"/>
              </a:rPr>
              <a:t>La tabella delle classi di concorso indica tutti i titoli di accesso alla stessa. </a:t>
            </a:r>
            <a:endParaRPr lang="it-IT" dirty="0">
              <a:solidFill>
                <a:srgbClr val="9F1419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1" i="0" dirty="0">
                <a:solidFill>
                  <a:srgbClr val="9F1419"/>
                </a:solidFill>
                <a:effectLst/>
                <a:latin typeface="Garamond" panose="02020404030301010803" pitchFamily="18" charset="0"/>
              </a:rPr>
              <a:t>Per esempio, per accedere ad A-12 puoi continuare anche con una LM-65 in Scienze dello spettacolo!</a:t>
            </a:r>
            <a:endParaRPr lang="it-IT" dirty="0">
              <a:solidFill>
                <a:srgbClr val="9F1419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E0B570-588C-0921-B9EA-6D548B631FC9}"/>
              </a:ext>
            </a:extLst>
          </p:cNvPr>
          <p:cNvSpPr txBox="1"/>
          <p:nvPr/>
        </p:nvSpPr>
        <p:spPr>
          <a:xfrm>
            <a:off x="487973" y="4853243"/>
            <a:ext cx="6101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Certamente, però, ci sono percorsi magistrali che permettono di approfondire meglio rispetto ad altri le discipline della classe di concorso in questione, e questo può essere vantaggioso per superare i concorsi.</a:t>
            </a: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12" name="Immagine 11" descr="Immagine che contiene testo, schermata, documento, ricevuta&#10;&#10;Descrizione generata automaticamente">
            <a:extLst>
              <a:ext uri="{FF2B5EF4-FFF2-40B4-BE49-F238E27FC236}">
                <a16:creationId xmlns:a16="http://schemas.microsoft.com/office/drawing/2014/main" id="{F211642C-2C53-84DF-79D2-6F5F7BE69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8" y="2690337"/>
            <a:ext cx="5386346" cy="3552202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86891034-B216-2C8E-D393-4D1B7D39D2FE}"/>
              </a:ext>
            </a:extLst>
          </p:cNvPr>
          <p:cNvSpPr/>
          <p:nvPr/>
        </p:nvSpPr>
        <p:spPr>
          <a:xfrm>
            <a:off x="8878284" y="3429000"/>
            <a:ext cx="976494" cy="2443932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32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5C9E49-C02D-196F-B6C1-04161B9670DE}"/>
              </a:ext>
            </a:extLst>
          </p:cNvPr>
          <p:cNvSpPr txBox="1"/>
          <p:nvPr/>
        </p:nvSpPr>
        <p:spPr>
          <a:xfrm>
            <a:off x="597876" y="1870337"/>
            <a:ext cx="10867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Tuttavia, abbiamo detto che la laurea non è l’unico requisito. Per accedere a ciascuna delle classi di concorso,  è opportuno </a:t>
            </a:r>
            <a:r>
              <a:rPr lang="it-IT" sz="2400" b="1" i="0" dirty="0">
                <a:effectLst/>
                <a:latin typeface="Garamond" panose="02020404030301010803" pitchFamily="18" charset="0"/>
              </a:rPr>
              <a:t>verificare di essere in possesso dei CFU necessari nei SSD  rilevanti per la classe di concorso. </a:t>
            </a:r>
          </a:p>
          <a:p>
            <a:endParaRPr lang="it-IT" sz="2400" b="1" dirty="0">
              <a:latin typeface="Garamond" panose="02020404030301010803" pitchFamily="18" charset="0"/>
            </a:endParaRPr>
          </a:p>
          <a:p>
            <a:endParaRPr lang="it-IT" sz="2400" b="1" dirty="0">
              <a:latin typeface="Garamond" panose="02020404030301010803" pitchFamily="18" charset="0"/>
            </a:endParaRPr>
          </a:p>
          <a:p>
            <a:endParaRPr lang="it-IT" sz="2400" b="1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ATTENZIONE</a:t>
            </a:r>
            <a:r>
              <a:rPr lang="it-IT" sz="2400" b="1" i="0" dirty="0">
                <a:effectLst/>
                <a:latin typeface="Garamond" panose="02020404030301010803" pitchFamily="18" charset="0"/>
              </a:rPr>
              <a:t>: IL NUMERO DI CFU POTREBBE ESSERE DIVERSO ANCHE NELLA MEDESIMA CLASSE DI CONCORSO A SECONDA DEL TITOLO MAGISTRALE DI CUI SI E’ IN POSSESSO.</a:t>
            </a:r>
            <a:endParaRPr lang="it-IT" sz="2400" dirty="0">
              <a:effectLst/>
              <a:latin typeface="Garamond" panose="02020404030301010803" pitchFamily="18" charset="0"/>
            </a:endParaRPr>
          </a:p>
          <a:p>
            <a:endParaRPr lang="it-I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B503CC-5781-C0C0-67B2-480C741136FB}"/>
              </a:ext>
            </a:extLst>
          </p:cNvPr>
          <p:cNvSpPr txBox="1"/>
          <p:nvPr/>
        </p:nvSpPr>
        <p:spPr>
          <a:xfrm>
            <a:off x="957418" y="2803161"/>
            <a:ext cx="102771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SECONDO STEP: </a:t>
            </a:r>
            <a:r>
              <a:rPr lang="it-IT" sz="4800" b="1" dirty="0">
                <a:latin typeface="Garamond" panose="02020404030301010803" pitchFamily="18" charset="0"/>
              </a:rPr>
              <a:t>CFU NECESSARI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NEI SSD RILEVANTI PER LA CDC</a:t>
            </a:r>
          </a:p>
        </p:txBody>
      </p:sp>
    </p:spTree>
    <p:extLst>
      <p:ext uri="{BB962C8B-B14F-4D97-AF65-F5344CB8AC3E}">
        <p14:creationId xmlns:p14="http://schemas.microsoft.com/office/powerpoint/2010/main" val="139178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4D008F-7387-3DE4-0CFD-5C441D95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Cos’è un SSD e dove lo trovo?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FB6E16E-BEDA-64B2-F0B1-0423D58C79C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" y="2085696"/>
            <a:ext cx="6158913" cy="3787566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3B340E-3474-743D-8533-FB9BDB2E5A7E}"/>
              </a:ext>
            </a:extLst>
          </p:cNvPr>
          <p:cNvSpPr txBox="1"/>
          <p:nvPr/>
        </p:nvSpPr>
        <p:spPr>
          <a:xfrm>
            <a:off x="7174290" y="2521521"/>
            <a:ext cx="45889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effectLst/>
                <a:latin typeface="Garamond" panose="02020404030301010803" pitchFamily="18" charset="0"/>
              </a:rPr>
              <a:t>Un SSD (Settore Scientifico Disciplinare) è un codice identificativo che riconduce ciascun corso a un ambito di riferimento. È possibile visionare il SSD di ogni corso nella terza colonna dell’Allegato 2 di ogni </a:t>
            </a:r>
            <a:r>
              <a:rPr lang="it-IT" sz="2000" b="0" i="0" dirty="0" err="1">
                <a:effectLst/>
                <a:latin typeface="Garamond" panose="02020404030301010803" pitchFamily="18" charset="0"/>
              </a:rPr>
              <a:t>CdS</a:t>
            </a:r>
            <a:r>
              <a:rPr lang="it-IT" sz="2000" b="0" i="0" dirty="0">
                <a:effectLst/>
                <a:latin typeface="Garamond" panose="02020404030301010803" pitchFamily="18" charset="0"/>
              </a:rPr>
              <a:t>. Per esempio, con L-LIN/01 facciamo riferimento al SSD di Linguistica, e a questo SSD verranno ricollegati tutti i corsi riferibili a questo ambito (</a:t>
            </a:r>
            <a:r>
              <a:rPr lang="it-IT" sz="2000" b="0" i="1" dirty="0">
                <a:effectLst/>
                <a:latin typeface="Garamond" panose="02020404030301010803" pitchFamily="18" charset="0"/>
              </a:rPr>
              <a:t>es. </a:t>
            </a:r>
            <a:r>
              <a:rPr lang="it-IT" sz="2000" b="0" dirty="0">
                <a:effectLst/>
                <a:latin typeface="Garamond" panose="02020404030301010803" pitchFamily="18" charset="0"/>
              </a:rPr>
              <a:t>Istituzioni di Linguistica, Linguistica approfondimento, etc.)</a:t>
            </a:r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0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documento, ricevuta&#10;&#10;Descrizione generata automaticamente">
            <a:extLst>
              <a:ext uri="{FF2B5EF4-FFF2-40B4-BE49-F238E27FC236}">
                <a16:creationId xmlns:a16="http://schemas.microsoft.com/office/drawing/2014/main" id="{D3EA6187-9E90-8801-48DC-68DEF15F4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36" y="2022176"/>
            <a:ext cx="6106198" cy="402693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220B653-EE2C-41BD-AD43-179121A4E896}"/>
              </a:ext>
            </a:extLst>
          </p:cNvPr>
          <p:cNvSpPr/>
          <p:nvPr/>
        </p:nvSpPr>
        <p:spPr>
          <a:xfrm>
            <a:off x="9124469" y="2813676"/>
            <a:ext cx="976494" cy="3235432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F4B6B8-AE20-6D75-6406-79C2AE7A00C3}"/>
              </a:ext>
            </a:extLst>
          </p:cNvPr>
          <p:cNvSpPr txBox="1"/>
          <p:nvPr/>
        </p:nvSpPr>
        <p:spPr>
          <a:xfrm>
            <a:off x="771411" y="3138730"/>
            <a:ext cx="4466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Nella 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penultima colonna della Tabella Ministeriale è possibile visionare i 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necessari nei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SSD rilevanti a seconda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del titolo di cui si è in possesso. È necessario prestare attenzione poiché </a:t>
            </a:r>
            <a:r>
              <a:rPr lang="it-IT" b="1" dirty="0">
                <a:solidFill>
                  <a:srgbClr val="000000"/>
                </a:solidFill>
                <a:latin typeface="Garamond" panose="02020404030301010803" pitchFamily="18" charset="0"/>
              </a:rPr>
              <a:t>i</a:t>
            </a:r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 numero di CFU per SSD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CAMBIA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 seconda del titolo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 cui si è in possesso.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Carattere, schermata, tipografia&#10;&#10;Descrizione generata automaticamente">
            <a:extLst>
              <a:ext uri="{FF2B5EF4-FFF2-40B4-BE49-F238E27FC236}">
                <a16:creationId xmlns:a16="http://schemas.microsoft.com/office/drawing/2014/main" id="{B007D6C2-7385-28DC-97DC-6DA60A5868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69" y="3091156"/>
            <a:ext cx="5664200" cy="2389584"/>
          </a:xfr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2EBEADE-562F-6711-7463-9447D0D6542B}"/>
              </a:ext>
            </a:extLst>
          </p:cNvPr>
          <p:cNvSpPr txBox="1">
            <a:spLocks/>
          </p:cNvSpPr>
          <p:nvPr/>
        </p:nvSpPr>
        <p:spPr>
          <a:xfrm>
            <a:off x="228000" y="1140891"/>
            <a:ext cx="11736000" cy="117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800" dirty="0">
                <a:latin typeface="Garamond" panose="02020404030301010803" pitchFamily="18" charset="0"/>
              </a:rPr>
              <a:t>FAQ (Focus su A-12): 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ho la laurea in Filologia moderna/Linguistica. I 24 CFU (*18 per Linguistica) che mi servono per accedere ad A-12 devono necessariamente comprendere sia ad almeno uno dei due settori L-ANT sia ad almeno uno dei tre settori M-STO? O possono anche essere tutti ripartiti nei tre settori M-STO, senza avere CFU in L-ANT/02, L-ANT/03?</a:t>
            </a:r>
            <a:endParaRPr lang="it-IT" sz="1800" dirty="0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03F281-F4F7-3772-C7B0-147309A8F038}"/>
              </a:ext>
            </a:extLst>
          </p:cNvPr>
          <p:cNvSpPr txBox="1"/>
          <p:nvPr/>
        </p:nvSpPr>
        <p:spPr>
          <a:xfrm>
            <a:off x="432034" y="2854787"/>
            <a:ext cx="5158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In tantissimi avete posto questo quesito, citando sia pdf di altre Università che il confronto con A-11.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Il sindacato CGIL risponde che la </a:t>
            </a:r>
            <a:r>
              <a:rPr lang="it-IT" u="sng" dirty="0">
                <a:latin typeface="Garamond" panose="02020404030301010803" pitchFamily="18" charset="0"/>
              </a:rPr>
              <a:t>E</a:t>
            </a:r>
            <a:r>
              <a:rPr lang="it-IT" dirty="0">
                <a:latin typeface="Garamond" panose="02020404030301010803" pitchFamily="18" charset="0"/>
              </a:rPr>
              <a:t> vada interpretata come una congiunzione logica: i 24 CFU(*18 per Linguistica) complessivi devono essere acquisiti in parte nel blocco «antico» (L-ANT/02 o L-ANT/03) e in parte nel blocco «moderno» (M-STO/01, M-STO/02, M-STO/04), indipendentemente dal tipo di proporzione.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10A613A-E1AB-518A-35A2-2DCEEC2E0127}"/>
              </a:ext>
            </a:extLst>
          </p:cNvPr>
          <p:cNvSpPr txBox="1">
            <a:spLocks/>
          </p:cNvSpPr>
          <p:nvPr/>
        </p:nvSpPr>
        <p:spPr>
          <a:xfrm>
            <a:off x="432034" y="2841962"/>
            <a:ext cx="4560877" cy="117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6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720143F-8F0A-D9AF-32B1-0B4D6329F334}"/>
              </a:ext>
            </a:extLst>
          </p:cNvPr>
          <p:cNvSpPr txBox="1">
            <a:spLocks/>
          </p:cNvSpPr>
          <p:nvPr/>
        </p:nvSpPr>
        <p:spPr>
          <a:xfrm>
            <a:off x="228000" y="1140891"/>
            <a:ext cx="11736000" cy="117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800" dirty="0">
                <a:latin typeface="Garamond" panose="02020404030301010803" pitchFamily="18" charset="0"/>
              </a:rPr>
              <a:t>FAQ (Focus su A-22): </a:t>
            </a:r>
            <a:r>
              <a:rPr lang="it-IT" sz="1800" b="0" dirty="0">
                <a:solidFill>
                  <a:srgbClr val="000000"/>
                </a:solidFill>
                <a:latin typeface="Garamond" panose="02020404030301010803" pitchFamily="18" charset="0"/>
              </a:rPr>
              <a:t>vorrei accedere alla </a:t>
            </a:r>
            <a:r>
              <a:rPr lang="it-IT" sz="1800" b="0" dirty="0" err="1">
                <a:solidFill>
                  <a:srgbClr val="000000"/>
                </a:solidFill>
                <a:latin typeface="Garamond" panose="02020404030301010803" pitchFamily="18" charset="0"/>
              </a:rPr>
              <a:t>cdc</a:t>
            </a:r>
            <a:r>
              <a:rPr lang="it-IT" sz="1800" b="0" dirty="0">
                <a:solidFill>
                  <a:srgbClr val="000000"/>
                </a:solidFill>
                <a:latin typeface="Garamond" panose="02020404030301010803" pitchFamily="18" charset="0"/>
              </a:rPr>
              <a:t> A-22 per l’insegnamento delle lingue. Nel caso dei 18 CFU da acquisire in linguistica, devono essere tutti in L-LIN/01 o tutti in L-LIN/02, oppure possono anche essere ripartiti tra L-LIN/01 e L-LIN/02 purché il totale ammonti a 18 CFU?</a:t>
            </a:r>
            <a:endParaRPr lang="it-IT" sz="1800" dirty="0">
              <a:latin typeface="Garamond" panose="02020404030301010803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E22080-D533-FF28-E6E1-1A45A7FE9D02}"/>
              </a:ext>
            </a:extLst>
          </p:cNvPr>
          <p:cNvSpPr txBox="1"/>
          <p:nvPr/>
        </p:nvSpPr>
        <p:spPr>
          <a:xfrm>
            <a:off x="432034" y="2854787"/>
            <a:ext cx="5158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Il sindacato CGIL risponde che i 18 CFU possono essere anche ripartiti in entrambi i settori, purché la somma sia pari ad almeno 18 CFU. </a:t>
            </a:r>
          </a:p>
          <a:p>
            <a:r>
              <a:rPr lang="it-IT" dirty="0">
                <a:latin typeface="Garamond" panose="02020404030301010803" pitchFamily="18" charset="0"/>
              </a:rPr>
              <a:t>Di conseguenza, si hanno tre possibilità logiche, tutte valide: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Almeno 18 CFU tutti in L-LIN/01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Almeno 18 CFU tutti in L-LIN/02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Almeno 18 CFU ripartiti tra L-LIN/01 e L-LIN/02 secondo qualsiasi proporzione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9" name="Immagine 8" descr="Immagine che contiene testo, Carattere, bianco, algebra&#10;&#10;Descrizione generata automaticamente">
            <a:extLst>
              <a:ext uri="{FF2B5EF4-FFF2-40B4-BE49-F238E27FC236}">
                <a16:creationId xmlns:a16="http://schemas.microsoft.com/office/drawing/2014/main" id="{398C5C53-64F1-33EA-C5BC-D5099A2A3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3" y="2877984"/>
            <a:ext cx="5670520" cy="239454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A763DAE-24A6-1B04-DDF2-B93075355B6A}"/>
              </a:ext>
            </a:extLst>
          </p:cNvPr>
          <p:cNvSpPr/>
          <p:nvPr/>
        </p:nvSpPr>
        <p:spPr>
          <a:xfrm>
            <a:off x="6035660" y="3776134"/>
            <a:ext cx="5258874" cy="355599"/>
          </a:xfrm>
          <a:prstGeom prst="rect">
            <a:avLst/>
          </a:prstGeom>
          <a:solidFill>
            <a:schemeClr val="accent1">
              <a:alpha val="3103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48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AAE0649-F15B-45EC-B8A3-E8A3EF79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3140901"/>
            <a:ext cx="11736000" cy="11740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latin typeface="Garamond" panose="02020404030301010803" pitchFamily="18" charset="0"/>
              </a:rPr>
              <a:t>Di seguito indichiamo il numero di CFU richiesti, a seconda dei titoli, per le classi di concorso che </a:t>
            </a:r>
            <a:r>
              <a:rPr lang="it-IT" sz="4000" u="sng" dirty="0">
                <a:latin typeface="Garamond" panose="02020404030301010803" pitchFamily="18" charset="0"/>
              </a:rPr>
              <a:t>potrebbero</a:t>
            </a:r>
            <a:r>
              <a:rPr lang="it-IT" sz="4000" dirty="0">
                <a:latin typeface="Garamond" panose="02020404030301010803" pitchFamily="18" charset="0"/>
              </a:rPr>
              <a:t> essere di maggiore interesse per chi si laurea in uno dei </a:t>
            </a:r>
            <a:r>
              <a:rPr lang="it-IT" sz="4000" dirty="0" err="1">
                <a:latin typeface="Garamond" panose="02020404030301010803" pitchFamily="18" charset="0"/>
              </a:rPr>
              <a:t>CdS</a:t>
            </a:r>
            <a:r>
              <a:rPr lang="it-IT" sz="4000" dirty="0">
                <a:latin typeface="Garamond" panose="02020404030301010803" pitchFamily="18" charset="0"/>
              </a:rPr>
              <a:t> del </a:t>
            </a:r>
            <a:r>
              <a:rPr lang="it-IT" sz="4000" dirty="0" err="1">
                <a:latin typeface="Garamond" panose="02020404030301010803" pitchFamily="18" charset="0"/>
              </a:rPr>
              <a:t>DiSLL</a:t>
            </a:r>
            <a:r>
              <a:rPr lang="it-IT" sz="4000" dirty="0">
                <a:latin typeface="Garamond" panose="02020404030301010803" pitchFamily="18" charset="0"/>
              </a:rPr>
              <a:t>.</a:t>
            </a:r>
            <a:br>
              <a:rPr lang="it-IT" sz="4000" dirty="0">
                <a:latin typeface="Garamond" panose="02020404030301010803" pitchFamily="18" charset="0"/>
              </a:rPr>
            </a:br>
            <a:r>
              <a:rPr lang="it-IT" sz="4000" dirty="0">
                <a:latin typeface="Garamond" panose="02020404030301010803" pitchFamily="18" charset="0"/>
              </a:rPr>
              <a:t>Invitiamo però a controllare </a:t>
            </a:r>
            <a:r>
              <a:rPr lang="it-IT" sz="4000" u="sng" dirty="0">
                <a:latin typeface="Garamond" panose="02020404030301010803" pitchFamily="18" charset="0"/>
              </a:rPr>
              <a:t>sempre</a:t>
            </a:r>
            <a:r>
              <a:rPr lang="it-IT" sz="4000" dirty="0">
                <a:latin typeface="Garamond" panose="02020404030301010803" pitchFamily="18" charset="0"/>
              </a:rPr>
              <a:t> il pdf delle Tabelle ministeriali.</a:t>
            </a:r>
          </a:p>
        </p:txBody>
      </p:sp>
    </p:spTree>
    <p:extLst>
      <p:ext uri="{BB962C8B-B14F-4D97-AF65-F5344CB8AC3E}">
        <p14:creationId xmlns:p14="http://schemas.microsoft.com/office/powerpoint/2010/main" val="144671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C7A79-1B65-EBF2-A186-A63CAF64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A-11: </a:t>
            </a: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Discipline letterarie e latino (con laurea in Filologia moderna o Linguistica)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C61EA4-821E-71CF-BD0F-421E276E2EBD}"/>
              </a:ext>
            </a:extLst>
          </p:cNvPr>
          <p:cNvSpPr txBox="1"/>
          <p:nvPr/>
        </p:nvSpPr>
        <p:spPr>
          <a:xfrm>
            <a:off x="694593" y="2341221"/>
            <a:ext cx="100671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E15269"/>
                </a:solidFill>
                <a:latin typeface="Garamond" panose="02020404030301010803" pitchFamily="18" charset="0"/>
              </a:rPr>
              <a:t>Per accedere ad A-11 sono necessari a</a:t>
            </a: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lmeno 96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(*90 per Linguistica)</a:t>
            </a: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nei SSD L-FIL-LET, L-LIN* (*L-LIN/01, glottologia e linguistica, per Linguistica), M-GGR, L-ANT e M-STO, di cui:</a:t>
            </a:r>
          </a:p>
          <a:p>
            <a:endParaRPr lang="it-IT" sz="240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(*18 per Linguistica)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L-FIL-LET/04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L-FIL-LET/10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(*6 per Linguistica) in L-FIL-LET/12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L-LIN/01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M-GGR/01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(*6 per Linguistica) CFU in L-ANT/02 o L-ANT/03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M-STO/01 o M-STO/02 o M-STO/04</a:t>
            </a:r>
            <a:endParaRPr lang="it-I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9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041A2-5387-A107-D53B-A791B739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344" y="569068"/>
            <a:ext cx="12192000" cy="2859932"/>
          </a:xfrm>
        </p:spPr>
        <p:txBody>
          <a:bodyPr/>
          <a:lstStyle/>
          <a:p>
            <a:pPr algn="ctr"/>
            <a:r>
              <a:rPr lang="it-IT" u="sng" dirty="0">
                <a:latin typeface="Garamond" panose="02020404030301010803" pitchFamily="18" charset="0"/>
              </a:rPr>
              <a:t>ATTENZIONE!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243717-3BC1-CAAF-C520-AF200DB90520}"/>
              </a:ext>
            </a:extLst>
          </p:cNvPr>
          <p:cNvSpPr txBox="1"/>
          <p:nvPr/>
        </p:nvSpPr>
        <p:spPr>
          <a:xfrm>
            <a:off x="775713" y="2871164"/>
            <a:ext cx="10640574" cy="2246769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>
                <a:latin typeface="Garamond" panose="02020404030301010803" pitchFamily="18" charset="0"/>
              </a:rPr>
              <a:t>Il presente materiale è stato aggiornato in data 24 aprile 2024. </a:t>
            </a:r>
          </a:p>
          <a:p>
            <a:pPr algn="ctr"/>
            <a:r>
              <a:rPr lang="it-IT" sz="2000" dirty="0">
                <a:latin typeface="Garamond" panose="02020404030301010803" pitchFamily="18" charset="0"/>
              </a:rPr>
              <a:t>Le informazioni riassunte nelle slides seguenti derivano dai materiali presenti sul sito del Ministero, sulle piattaforme di Ateneo, da quanto emerso durante i colloqui avuti con i docenti e il personale di Ateneo addetti alla predisposizione dei percorsi di formazione insegnanti, nonché di molteplici chiarimenti avuti tramite incontro con il sindacato CGIL (FLC) nella sede di Padova.</a:t>
            </a:r>
          </a:p>
          <a:p>
            <a:pPr algn="ctr"/>
            <a:r>
              <a:rPr lang="it-IT" sz="2000" b="1" dirty="0">
                <a:latin typeface="Garamond" panose="02020404030301010803" pitchFamily="18" charset="0"/>
              </a:rPr>
              <a:t>Tuttavia, dal momento che la situazione è in costante evoluzione, invitiamo a tenere monitorate le fonti ufficiali con costanza.</a:t>
            </a:r>
          </a:p>
        </p:txBody>
      </p:sp>
    </p:spTree>
    <p:extLst>
      <p:ext uri="{BB962C8B-B14F-4D97-AF65-F5344CB8AC3E}">
        <p14:creationId xmlns:p14="http://schemas.microsoft.com/office/powerpoint/2010/main" val="2829223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C7A79-1B65-EBF2-A186-A63CAF64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329068"/>
            <a:ext cx="11736000" cy="1188000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A-12: </a:t>
            </a:r>
            <a:r>
              <a:rPr lang="it-IT" sz="3200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Discipline letterarie nell’istruzione secondaria di I grado e di II grado (accorpamento delle ex A-12 e A-22) </a:t>
            </a: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(con laurea in Filologia moderna o Linguistica)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C1D3A3-850E-6BE8-7D18-7BAC25E980AD}"/>
              </a:ext>
            </a:extLst>
          </p:cNvPr>
          <p:cNvSpPr txBox="1"/>
          <p:nvPr/>
        </p:nvSpPr>
        <p:spPr>
          <a:xfrm>
            <a:off x="456000" y="2652825"/>
            <a:ext cx="105771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Per accedere ad A-12 sono richiesti 84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(*80 per Linguistica)</a:t>
            </a: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nei SSD L-FIL-LET, L-LIN, M-GGR, L-ANT e M-STO, di cui:</a:t>
            </a:r>
          </a:p>
          <a:p>
            <a:endParaRPr lang="it-IT" sz="240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L-FIL-LET/04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L-FIL-LET/10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(*6 per Linguistica)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L-FIL-LET/12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L-LIN/01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M-GGR/01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(*18 per Linguistica) CFU in L-ANT/02 o L-ANT/03 E M-STO/01 o M-STO/02 o M-STO/04</a:t>
            </a:r>
            <a:endParaRPr lang="it-I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0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0F8552-01F0-1EFC-F328-18032533E52F}"/>
              </a:ext>
            </a:extLst>
          </p:cNvPr>
          <p:cNvSpPr txBox="1"/>
          <p:nvPr/>
        </p:nvSpPr>
        <p:spPr>
          <a:xfrm>
            <a:off x="456000" y="2205171"/>
            <a:ext cx="109352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E15269"/>
                </a:solidFill>
                <a:latin typeface="Garamond" panose="02020404030301010803" pitchFamily="18" charset="0"/>
              </a:rPr>
              <a:t>Per accedere ad A-13 sono necessari a</a:t>
            </a: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lmeno 120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(*108 per Linguistica) CFU nei SSD L-FIL-LET, L-LIN (*L-LIN/01, glottologia e linguistica, per Linguistica)</a:t>
            </a:r>
            <a:r>
              <a:rPr lang="it-IT" sz="2400" dirty="0">
                <a:solidFill>
                  <a:srgbClr val="E15269"/>
                </a:solidFill>
                <a:latin typeface="Garamond" panose="02020404030301010803" pitchFamily="18" charset="0"/>
              </a:rPr>
              <a:t>,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M-GGR e L-ANT, di cui:</a:t>
            </a:r>
            <a:endParaRPr lang="it-IT" sz="24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endParaRPr lang="it-IT" sz="2400" i="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L-FIL-LET/02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L-FIL-LET/04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L-FIL-LET/10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(*6 per Linguistica)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L-FIL-LET/12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L-LIN/01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(*6 per Linguistica)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M-GGR/01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L-ANT/02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L-ANT/03</a:t>
            </a:r>
            <a:endParaRPr lang="it-IT" sz="2400" dirty="0">
              <a:latin typeface="Garamond" panose="02020404030301010803" pitchFamily="18" charset="0"/>
            </a:endParaRPr>
          </a:p>
          <a:p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128D873-52E4-B443-3AC3-D41E14318FFB}"/>
              </a:ext>
            </a:extLst>
          </p:cNvPr>
          <p:cNvSpPr txBox="1">
            <a:spLocks/>
          </p:cNvSpPr>
          <p:nvPr/>
        </p:nvSpPr>
        <p:spPr>
          <a:xfrm>
            <a:off x="456000" y="1209844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3200" dirty="0">
                <a:latin typeface="Garamond" panose="02020404030301010803" pitchFamily="18" charset="0"/>
              </a:rPr>
              <a:t>A-13: </a:t>
            </a: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Discipline letterarie, latino e greco (con laurea in Filologia moderna o Linguistica)</a:t>
            </a:r>
          </a:p>
        </p:txBody>
      </p:sp>
    </p:spTree>
    <p:extLst>
      <p:ext uri="{BB962C8B-B14F-4D97-AF65-F5344CB8AC3E}">
        <p14:creationId xmlns:p14="http://schemas.microsoft.com/office/powerpoint/2010/main" val="398305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C7A79-1B65-EBF2-A186-A63CAF64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447690"/>
            <a:ext cx="11736000" cy="1188000"/>
          </a:xfrm>
        </p:spPr>
        <p:txBody>
          <a:bodyPr>
            <a:noAutofit/>
          </a:bodyPr>
          <a:lstStyle/>
          <a:p>
            <a:r>
              <a:rPr lang="it-IT" sz="28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A-22: </a:t>
            </a:r>
            <a:r>
              <a:rPr lang="it-IT" sz="2800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Lingue e culture straniere nell’istruzione secondaria di I e di II grado (accesso con laurea in Lingue e letterature europee e americane, Lingue per la comunicazione e cooperazione internazionale, Linguistica)</a:t>
            </a:r>
            <a:endParaRPr lang="it-IT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E59CAF-F760-49E2-20C8-53CC2C421853}"/>
              </a:ext>
            </a:extLst>
          </p:cNvPr>
          <p:cNvSpPr txBox="1"/>
          <p:nvPr/>
        </p:nvSpPr>
        <p:spPr>
          <a:xfrm>
            <a:off x="466546" y="2995047"/>
            <a:ext cx="1172545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E15269"/>
                </a:solidFill>
                <a:latin typeface="Garamond" panose="02020404030301010803" pitchFamily="18" charset="0"/>
              </a:rPr>
              <a:t>Per accedere ad A-22 sono necessari almeno:</a:t>
            </a:r>
          </a:p>
          <a:p>
            <a:endParaRPr lang="it-IT" sz="2000" b="1" i="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18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nei SSD L-LIN/01 o L-LIN/02</a:t>
            </a:r>
            <a:endParaRPr lang="it-IT" sz="20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36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nella lingua</a:t>
            </a:r>
            <a:endParaRPr lang="it-IT" sz="20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nella relativa letteratura</a:t>
            </a:r>
          </a:p>
          <a:p>
            <a:endParaRPr lang="it-IT" sz="2000" dirty="0">
              <a:latin typeface="Garamond" panose="02020404030301010803" pitchFamily="18" charset="0"/>
            </a:endParaRPr>
          </a:p>
          <a:p>
            <a:endParaRPr lang="it-IT" sz="2000" dirty="0">
              <a:latin typeface="Garamond" panose="02020404030301010803" pitchFamily="18" charset="0"/>
            </a:endParaRPr>
          </a:p>
          <a:p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 CFU conseguiti nei SSD L-LIN/10 sono equipollenti ai CFU conseguiti nel SSD L-LIN/11.</a:t>
            </a:r>
            <a:endParaRPr lang="it-IT" sz="20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 CFU conseguiti nei SSD L-LIN/05 sono equipollenti ai CFU conseguiti nel SSD L-LIN/06.</a:t>
            </a:r>
            <a:endParaRPr lang="it-IT" sz="20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Quando i SSD comprendono sia la lingua che la letteratura di riferimento, sono richiesti complessivamente 60 CFU. </a:t>
            </a:r>
            <a:endParaRPr lang="it-IT" sz="20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7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55B33-D678-B114-A984-99EBE125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140891"/>
            <a:ext cx="11736000" cy="1174076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  <a:latin typeface="Garamond" panose="02020404030301010803" pitchFamily="18" charset="0"/>
              </a:rPr>
              <a:t>Non </a:t>
            </a:r>
            <a:r>
              <a:rPr lang="it-IT" sz="4000" dirty="0">
                <a:latin typeface="Garamond" panose="02020404030301010803" pitchFamily="18" charset="0"/>
              </a:rPr>
              <a:t>sono in possesso di tutti i CFU, cosa posso fare?</a:t>
            </a:r>
            <a:endParaRPr lang="it-IT" sz="4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18B074D-EBD8-55BB-884D-0527A91A6409}"/>
              </a:ext>
            </a:extLst>
          </p:cNvPr>
          <p:cNvSpPr/>
          <p:nvPr/>
        </p:nvSpPr>
        <p:spPr>
          <a:xfrm>
            <a:off x="1956494" y="3274590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14A745-E509-C547-F180-B57B9C2CD0F5}"/>
              </a:ext>
            </a:extLst>
          </p:cNvPr>
          <p:cNvSpPr txBox="1"/>
          <p:nvPr/>
        </p:nvSpPr>
        <p:spPr>
          <a:xfrm>
            <a:off x="870239" y="3498675"/>
            <a:ext cx="30176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ESAMI A SCELTA LIBERA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0C480EF-F7A6-D7EB-7B4B-BCE2DC8AF9A6}"/>
              </a:ext>
            </a:extLst>
          </p:cNvPr>
          <p:cNvSpPr/>
          <p:nvPr/>
        </p:nvSpPr>
        <p:spPr>
          <a:xfrm>
            <a:off x="5680254" y="3330575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0BC8429-5A15-599C-9008-DEFBF382A847}"/>
              </a:ext>
            </a:extLst>
          </p:cNvPr>
          <p:cNvSpPr/>
          <p:nvPr/>
        </p:nvSpPr>
        <p:spPr>
          <a:xfrm>
            <a:off x="9475409" y="3327579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64574C3-9B4C-50F6-B926-71909BA152F9}"/>
              </a:ext>
            </a:extLst>
          </p:cNvPr>
          <p:cNvSpPr txBox="1"/>
          <p:nvPr/>
        </p:nvSpPr>
        <p:spPr>
          <a:xfrm>
            <a:off x="4760802" y="3500624"/>
            <a:ext cx="2574712" cy="379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ESAMI FUORI PIANO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410D867-E19C-7E43-58B9-D1ED13BB54E9}"/>
              </a:ext>
            </a:extLst>
          </p:cNvPr>
          <p:cNvSpPr txBox="1"/>
          <p:nvPr/>
        </p:nvSpPr>
        <p:spPr>
          <a:xfrm>
            <a:off x="8894058" y="3513965"/>
            <a:ext cx="18827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CORSI SINGOLI</a:t>
            </a: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C25BFFE7-7427-FF31-CE49-F1756EF50BE3}"/>
              </a:ext>
            </a:extLst>
          </p:cNvPr>
          <p:cNvSpPr/>
          <p:nvPr/>
        </p:nvSpPr>
        <p:spPr>
          <a:xfrm rot="16200000">
            <a:off x="5919080" y="-989923"/>
            <a:ext cx="369331" cy="7463327"/>
          </a:xfrm>
          <a:prstGeom prst="rightBrace">
            <a:avLst>
              <a:gd name="adj1" fmla="val 56642"/>
              <a:gd name="adj2" fmla="val 494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6">
            <a:extLst>
              <a:ext uri="{FF2B5EF4-FFF2-40B4-BE49-F238E27FC236}">
                <a16:creationId xmlns:a16="http://schemas.microsoft.com/office/drawing/2014/main" id="{FF94B5D4-BE69-3F57-B7C8-B157788BDFB0}"/>
              </a:ext>
            </a:extLst>
          </p:cNvPr>
          <p:cNvCxnSpPr>
            <a:cxnSpLocks/>
          </p:cNvCxnSpPr>
          <p:nvPr/>
        </p:nvCxnSpPr>
        <p:spPr>
          <a:xfrm>
            <a:off x="6093553" y="4261636"/>
            <a:ext cx="0" cy="48933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Connettore diritto 6">
            <a:extLst>
              <a:ext uri="{FF2B5EF4-FFF2-40B4-BE49-F238E27FC236}">
                <a16:creationId xmlns:a16="http://schemas.microsoft.com/office/drawing/2014/main" id="{5682F15C-409D-FD67-4DC5-8517EF08F164}"/>
              </a:ext>
            </a:extLst>
          </p:cNvPr>
          <p:cNvCxnSpPr>
            <a:cxnSpLocks/>
          </p:cNvCxnSpPr>
          <p:nvPr/>
        </p:nvCxnSpPr>
        <p:spPr>
          <a:xfrm>
            <a:off x="9835799" y="4219408"/>
            <a:ext cx="0" cy="48933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onnettore diritto 6">
            <a:extLst>
              <a:ext uri="{FF2B5EF4-FFF2-40B4-BE49-F238E27FC236}">
                <a16:creationId xmlns:a16="http://schemas.microsoft.com/office/drawing/2014/main" id="{70CEF6C2-6475-79B5-7CD7-F38518C497B4}"/>
              </a:ext>
            </a:extLst>
          </p:cNvPr>
          <p:cNvCxnSpPr>
            <a:cxnSpLocks/>
          </p:cNvCxnSpPr>
          <p:nvPr/>
        </p:nvCxnSpPr>
        <p:spPr>
          <a:xfrm>
            <a:off x="2277246" y="4359569"/>
            <a:ext cx="0" cy="48933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C5F9E3-007B-B7B1-4C72-42BEE14B2E80}"/>
              </a:ext>
            </a:extLst>
          </p:cNvPr>
          <p:cNvSpPr txBox="1"/>
          <p:nvPr/>
        </p:nvSpPr>
        <p:spPr>
          <a:xfrm>
            <a:off x="551683" y="5147906"/>
            <a:ext cx="333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Garamond" panose="02020404030301010803" pitchFamily="18" charset="0"/>
              </a:rPr>
              <a:t>Concorrono alla formazione della media ponderata. Puoi inserire i CFU che ti servono compilando il piano di studio su </a:t>
            </a:r>
            <a:r>
              <a:rPr lang="it-IT" sz="1600" dirty="0" err="1">
                <a:latin typeface="Garamond" panose="02020404030301010803" pitchFamily="18" charset="0"/>
              </a:rPr>
              <a:t>uniweb</a:t>
            </a:r>
            <a:r>
              <a:rPr lang="it-IT" sz="16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80478B-FC2C-CAD1-8017-CC7939F8FC12}"/>
              </a:ext>
            </a:extLst>
          </p:cNvPr>
          <p:cNvSpPr txBox="1"/>
          <p:nvPr/>
        </p:nvSpPr>
        <p:spPr>
          <a:xfrm>
            <a:off x="4380073" y="4986529"/>
            <a:ext cx="3336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Garamond" panose="02020404030301010803" pitchFamily="18" charset="0"/>
              </a:rPr>
              <a:t>Non concorrono alla formazione della media ponderata. È necessario richiederne l’inserimento aprendo un ticket con il Back Office Scienze umane.</a:t>
            </a:r>
          </a:p>
          <a:p>
            <a:pPr algn="ctr"/>
            <a:r>
              <a:rPr lang="it-IT" sz="1600" dirty="0">
                <a:latin typeface="Garamond" panose="02020404030301010803" pitchFamily="18" charset="0"/>
              </a:rPr>
              <a:t>Segui le istruzioni qui: 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hlinkClick r:id="rId3"/>
              </a:rPr>
              <a:t>https://www.unipd.it/consulenza-carriera-libretto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endParaRPr lang="it-IT" sz="1600" dirty="0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C70824-6F50-C89C-59EA-E3BF94597B95}"/>
              </a:ext>
            </a:extLst>
          </p:cNvPr>
          <p:cNvSpPr txBox="1"/>
          <p:nvPr/>
        </p:nvSpPr>
        <p:spPr>
          <a:xfrm>
            <a:off x="8103860" y="5054430"/>
            <a:ext cx="333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Garamond" panose="02020404030301010803" pitchFamily="18" charset="0"/>
              </a:rPr>
              <a:t>Singoli esami a pagamento, consigliabili a chi non sia iscritto ad alcun </a:t>
            </a:r>
            <a:r>
              <a:rPr lang="it-IT" sz="1600" dirty="0" err="1">
                <a:latin typeface="Garamond" panose="02020404030301010803" pitchFamily="18" charset="0"/>
              </a:rPr>
              <a:t>CdS</a:t>
            </a:r>
            <a:r>
              <a:rPr lang="it-IT" sz="1600" dirty="0">
                <a:latin typeface="Garamond" panose="02020404030301010803" pitchFamily="18" charset="0"/>
              </a:rPr>
              <a:t> ma abbia bisogno solo di alcuni CFU.</a:t>
            </a:r>
          </a:p>
          <a:p>
            <a:pPr algn="ctr"/>
            <a:r>
              <a:rPr lang="it-IT" sz="1600" dirty="0">
                <a:latin typeface="Garamond" panose="02020404030301010803" pitchFamily="18" charset="0"/>
              </a:rPr>
              <a:t>Segui le istruzioni e controlla le scadenze qui: 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hlinkClick r:id="rId4"/>
              </a:rPr>
              <a:t>https://www.unipd.it/corsi-singoli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. </a:t>
            </a:r>
            <a:endParaRPr lang="it-IT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B503CC-5781-C0C0-67B2-480C741136FB}"/>
              </a:ext>
            </a:extLst>
          </p:cNvPr>
          <p:cNvSpPr txBox="1"/>
          <p:nvPr/>
        </p:nvSpPr>
        <p:spPr>
          <a:xfrm>
            <a:off x="2216837" y="2803161"/>
            <a:ext cx="7758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TERZO STEP: </a:t>
            </a:r>
            <a:r>
              <a:rPr lang="it-IT" sz="4800" b="1" dirty="0">
                <a:latin typeface="Garamond" panose="02020404030301010803" pitchFamily="18" charset="0"/>
              </a:rPr>
              <a:t>PERCORSO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60 CFU</a:t>
            </a:r>
          </a:p>
        </p:txBody>
      </p:sp>
    </p:spTree>
    <p:extLst>
      <p:ext uri="{BB962C8B-B14F-4D97-AF65-F5344CB8AC3E}">
        <p14:creationId xmlns:p14="http://schemas.microsoft.com/office/powerpoint/2010/main" val="141783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0F18C-D474-7218-A8F6-B87EBBCC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6285763" cy="1179159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Garamond" panose="02020404030301010803" pitchFamily="18" charset="0"/>
              </a:rPr>
              <a:t>Cosa sono i 60 CFU per l’insegnamento?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90896F-BE9E-777D-6C61-9BC9F67E84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9527" y="2332379"/>
            <a:ext cx="6285763" cy="29215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È un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percorso di formazione,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che prevede corsi, esami e un periodo di stage, al termine del quale si riceverà l’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abilitazione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per l’accesso alle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prove di concorso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per diventare insegnanti nelle scuole secondarie di primo e/o secondo grado.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endParaRPr lang="it-IT" dirty="0">
              <a:solidFill>
                <a:srgbClr val="1B1B19"/>
              </a:solidFill>
              <a:latin typeface="Garamond" panose="02020404030301010803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NON sono una corsia preferenziale per i concorsi -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al termine del percorso si dovrà comunque prendere parte al concorso per poter insegnare.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C6927A3-439B-6CF7-9AA2-125FB939FE68}"/>
              </a:ext>
            </a:extLst>
          </p:cNvPr>
          <p:cNvSpPr txBox="1">
            <a:spLocks/>
          </p:cNvSpPr>
          <p:nvPr/>
        </p:nvSpPr>
        <p:spPr>
          <a:xfrm>
            <a:off x="4482409" y="2258039"/>
            <a:ext cx="7549442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it-IT" sz="2400" dirty="0">
                <a:latin typeface="Garamond" panose="02020404030301010803" pitchFamily="18" charset="0"/>
              </a:rPr>
              <a:t>E i 24 CFU?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05A4A0-E31F-C0F3-72A3-B99C31863E85}"/>
              </a:ext>
            </a:extLst>
          </p:cNvPr>
          <p:cNvSpPr txBox="1"/>
          <p:nvPr/>
        </p:nvSpPr>
        <p:spPr>
          <a:xfrm>
            <a:off x="6989736" y="3429000"/>
            <a:ext cx="5042115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Il precedente percorso per l’insegnamento che prevedeva la sola acquisizione di 24 CFU per l’abilitazione all’insegnamento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non è più valido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. 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Chi ha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già conseguito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i 24 CFU entro il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31 ottobre 2022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potrà partecipare ai concorsi fino al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31 dicembre 2024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. Una volta superato il concorso però dovrà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implementare con altri 36 CFU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e superare una prova finale.</a:t>
            </a:r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38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schermata, Sito Web&#10;&#10;Descrizione generata automaticamente">
            <a:extLst>
              <a:ext uri="{FF2B5EF4-FFF2-40B4-BE49-F238E27FC236}">
                <a16:creationId xmlns:a16="http://schemas.microsoft.com/office/drawing/2014/main" id="{4DDE97F9-7E46-6718-1E09-A997B6094B4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0" y="2341221"/>
            <a:ext cx="7157754" cy="3765781"/>
          </a:xfr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ADFE1C2D-A914-6021-D1A5-724AE244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Garamond" panose="02020404030301010803" pitchFamily="18" charset="0"/>
              </a:rPr>
              <a:t>Dove trovo le informazioni?</a:t>
            </a:r>
          </a:p>
        </p:txBody>
      </p:sp>
      <p:pic>
        <p:nvPicPr>
          <p:cNvPr id="10" name="Immagine 9" descr="Immagine che contiene modello, pixel&#10;&#10;Descrizione generata automaticamente">
            <a:extLst>
              <a:ext uri="{FF2B5EF4-FFF2-40B4-BE49-F238E27FC236}">
                <a16:creationId xmlns:a16="http://schemas.microsoft.com/office/drawing/2014/main" id="{F7443122-9A7B-7F91-A37C-691F7D7F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63" y="2923479"/>
            <a:ext cx="2794000" cy="2781300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85037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20CD25-0CBB-9EE7-2A3A-F99545DE2C56}"/>
              </a:ext>
            </a:extLst>
          </p:cNvPr>
          <p:cNvSpPr txBox="1"/>
          <p:nvPr/>
        </p:nvSpPr>
        <p:spPr>
          <a:xfrm>
            <a:off x="4589467" y="1363468"/>
            <a:ext cx="3004702" cy="1077218"/>
          </a:xfrm>
          <a:prstGeom prst="rect">
            <a:avLst/>
          </a:prstGeom>
          <a:solidFill>
            <a:srgbClr val="B307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Garamond" panose="02020404030301010803" pitchFamily="18" charset="0"/>
              </a:rPr>
              <a:t>60 CFU: cosa prevedono?</a:t>
            </a:r>
            <a:endParaRPr lang="it-IT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18B074D-EBD8-55BB-884D-0527A91A6409}"/>
              </a:ext>
            </a:extLst>
          </p:cNvPr>
          <p:cNvSpPr/>
          <p:nvPr/>
        </p:nvSpPr>
        <p:spPr>
          <a:xfrm>
            <a:off x="1991027" y="3885931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14A745-E509-C547-F180-B57B9C2CD0F5}"/>
              </a:ext>
            </a:extLst>
          </p:cNvPr>
          <p:cNvSpPr txBox="1"/>
          <p:nvPr/>
        </p:nvSpPr>
        <p:spPr>
          <a:xfrm>
            <a:off x="1592340" y="4044816"/>
            <a:ext cx="1610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DISCIPLINE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32C41D-DCD7-2677-3AB8-31ACA90AC3CD}"/>
              </a:ext>
            </a:extLst>
          </p:cNvPr>
          <p:cNvSpPr txBox="1"/>
          <p:nvPr/>
        </p:nvSpPr>
        <p:spPr>
          <a:xfrm>
            <a:off x="5839669" y="2505005"/>
            <a:ext cx="256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=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C25BFFE7-7427-FF31-CE49-F1756EF50BE3}"/>
              </a:ext>
            </a:extLst>
          </p:cNvPr>
          <p:cNvSpPr/>
          <p:nvPr/>
        </p:nvSpPr>
        <p:spPr>
          <a:xfrm rot="16200000">
            <a:off x="5907152" y="-541487"/>
            <a:ext cx="369331" cy="7463327"/>
          </a:xfrm>
          <a:prstGeom prst="rightBrace">
            <a:avLst>
              <a:gd name="adj1" fmla="val 56642"/>
              <a:gd name="adj2" fmla="val 494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DE9F5-4E25-CCF7-98F9-485095A30A70}"/>
              </a:ext>
            </a:extLst>
          </p:cNvPr>
          <p:cNvSpPr txBox="1"/>
          <p:nvPr/>
        </p:nvSpPr>
        <p:spPr>
          <a:xfrm>
            <a:off x="1801442" y="3509290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35 CFU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F464654-5631-0F9F-5B80-C747BFDE9B23}"/>
              </a:ext>
            </a:extLst>
          </p:cNvPr>
          <p:cNvSpPr/>
          <p:nvPr/>
        </p:nvSpPr>
        <p:spPr>
          <a:xfrm>
            <a:off x="5688158" y="3869482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E06D430-45EE-D518-4D34-93174EA5652C}"/>
              </a:ext>
            </a:extLst>
          </p:cNvPr>
          <p:cNvSpPr/>
          <p:nvPr/>
        </p:nvSpPr>
        <p:spPr>
          <a:xfrm>
            <a:off x="9405157" y="3837248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7C0E4C-D91B-27D8-160E-1A4C7FE781CC}"/>
              </a:ext>
            </a:extLst>
          </p:cNvPr>
          <p:cNvSpPr txBox="1"/>
          <p:nvPr/>
        </p:nvSpPr>
        <p:spPr>
          <a:xfrm>
            <a:off x="5533105" y="3476845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20 CFU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54ABC8-088B-E183-5043-35C5A0EA7337}"/>
              </a:ext>
            </a:extLst>
          </p:cNvPr>
          <p:cNvSpPr txBox="1"/>
          <p:nvPr/>
        </p:nvSpPr>
        <p:spPr>
          <a:xfrm>
            <a:off x="9310120" y="3449225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5 CFU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F9DEBD-67AC-96B6-98CF-BAD45251290A}"/>
              </a:ext>
            </a:extLst>
          </p:cNvPr>
          <p:cNvSpPr txBox="1"/>
          <p:nvPr/>
        </p:nvSpPr>
        <p:spPr>
          <a:xfrm>
            <a:off x="1124850" y="4790854"/>
            <a:ext cx="2640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Discipline di riferimento, pedagogiche, psico-socio-antropologiche, linguistico-</a:t>
            </a:r>
          </a:p>
          <a:p>
            <a:r>
              <a:rPr lang="it-IT" b="0" i="0" dirty="0">
                <a:effectLst/>
                <a:latin typeface="Garamond" panose="02020404030301010803" pitchFamily="18" charset="0"/>
              </a:rPr>
              <a:t>digitali e legislazione scolastica.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596F32-D583-32CF-188B-D1D86A57EB63}"/>
              </a:ext>
            </a:extLst>
          </p:cNvPr>
          <p:cNvSpPr txBox="1"/>
          <p:nvPr/>
        </p:nvSpPr>
        <p:spPr>
          <a:xfrm>
            <a:off x="5394761" y="4061265"/>
            <a:ext cx="1610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TIROCINIO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2BC0A96-5B08-5E82-4BE6-40167F9B3E3A}"/>
              </a:ext>
            </a:extLst>
          </p:cNvPr>
          <p:cNvSpPr txBox="1"/>
          <p:nvPr/>
        </p:nvSpPr>
        <p:spPr>
          <a:xfrm>
            <a:off x="8844930" y="4025941"/>
            <a:ext cx="2312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METODOLOGIE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C7AFA28-0978-A48B-337D-83FFC5ADAA33}"/>
              </a:ext>
            </a:extLst>
          </p:cNvPr>
          <p:cNvSpPr txBox="1"/>
          <p:nvPr/>
        </p:nvSpPr>
        <p:spPr>
          <a:xfrm>
            <a:off x="4726802" y="4814240"/>
            <a:ext cx="26406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Tirocinio diretto (15 CFU) e indiretto (5 CFU) presso le scuole secondarie di I e II grado. 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r>
              <a:rPr lang="it-IT" sz="12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(*Secondo l’art. 7 del decreto</a:t>
            </a:r>
            <a:endParaRPr lang="it-IT" sz="120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r>
              <a:rPr lang="it-IT" sz="12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 cfu di tirocinio è uguale a 12 ore) </a:t>
            </a:r>
            <a:endParaRPr lang="it-IT" sz="120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F8CEA9C-3D3C-6748-9B8C-D080AFF90372}"/>
              </a:ext>
            </a:extLst>
          </p:cNvPr>
          <p:cNvSpPr txBox="1"/>
          <p:nvPr/>
        </p:nvSpPr>
        <p:spPr>
          <a:xfrm>
            <a:off x="8812430" y="4736900"/>
            <a:ext cx="2312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Metodologie didattiche e di inclusione.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0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C217877-CA01-9FB1-24CA-006155C0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95" y="3144966"/>
            <a:ext cx="8595010" cy="1188000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Inoltre, i 60 CFU si concludono con una </a:t>
            </a:r>
            <a:r>
              <a:rPr lang="it-IT" u="sng" dirty="0">
                <a:latin typeface="Garamond" panose="02020404030301010803" pitchFamily="18" charset="0"/>
              </a:rPr>
              <a:t>prova finale</a:t>
            </a:r>
            <a:r>
              <a:rPr lang="it-IT" dirty="0">
                <a:latin typeface="Garamond" panose="02020404030301010803" pitchFamily="18" charset="0"/>
              </a:rPr>
              <a:t> costituita da una prova scritta e una lezione simulata, </a:t>
            </a:r>
            <a:r>
              <a:rPr lang="it-IT" i="0" dirty="0">
                <a:effectLst/>
                <a:latin typeface="Garamond" panose="02020404030301010803" pitchFamily="18" charset="0"/>
              </a:rPr>
              <a:t>a fronte del completamento del percorso e del pagamento di una quota di 150 euro.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1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4ACE19B-3C48-E96F-9DBB-2E44A0A3FDAD}"/>
              </a:ext>
            </a:extLst>
          </p:cNvPr>
          <p:cNvSpPr txBox="1">
            <a:spLocks/>
          </p:cNvSpPr>
          <p:nvPr/>
        </p:nvSpPr>
        <p:spPr>
          <a:xfrm>
            <a:off x="592902" y="1085948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Garamond" panose="02020404030301010803" pitchFamily="18" charset="0"/>
              </a:rPr>
              <a:t>Requisiti di accesso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925293-7F08-B319-BFD8-02BD9EB0CA50}"/>
              </a:ext>
            </a:extLst>
          </p:cNvPr>
          <p:cNvSpPr txBox="1"/>
          <p:nvPr/>
        </p:nvSpPr>
        <p:spPr>
          <a:xfrm>
            <a:off x="592902" y="1943895"/>
            <a:ext cx="10523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Per poter accedere al percorso 60 CFU è necessario essere in possesso di: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C00000"/>
                </a:solidFill>
                <a:latin typeface="Garamond" panose="02020404030301010803" pitchFamily="18" charset="0"/>
              </a:rPr>
              <a:t>Laurea magistrale o a ciclo unico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o diploma di II livello dell’alta formazione artistica, musicale e coreutica, o titolo equipollente o equiparato coerente con la Classe di concorso per la quale si intende acquisire l’abilitazione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solidFill>
                <a:srgbClr val="1B1B19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dirty="0">
                <a:solidFill>
                  <a:srgbClr val="1B1B19"/>
                </a:solidFill>
                <a:latin typeface="Garamond" panose="02020404030301010803" pitchFamily="18" charset="0"/>
              </a:rPr>
              <a:t>OPPURE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solidFill>
                <a:srgbClr val="1B1B19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Iscrizione all’ultimo anno di laurea magistrale o laurea magistrale a ciclo unico: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Per poter accedere alla prova finale del Percorso abilitante è necessario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conseguire il titolo di laurea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entro la scadenza della presentazione della domanda alla prova finale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. Eventuali crediti aggiuntivi per la propria classe di concorso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non possono essere acquisiti all’interno del Percorso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dirty="0">
              <a:solidFill>
                <a:srgbClr val="1B1B19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dirty="0">
                <a:solidFill>
                  <a:srgbClr val="1B1B19"/>
                </a:solidFill>
                <a:latin typeface="Garamond" panose="02020404030301010803" pitchFamily="18" charset="0"/>
              </a:rPr>
              <a:t>OPPURE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b="1" i="0" dirty="0">
              <a:solidFill>
                <a:srgbClr val="66121F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Diploma per le/gli insegnanti tecnico pratici (ITP)</a:t>
            </a:r>
            <a:endParaRPr lang="it-IT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2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D1BE4EB-BA6B-9584-19BC-5821BC2F89DB}"/>
              </a:ext>
            </a:extLst>
          </p:cNvPr>
          <p:cNvSpPr txBox="1"/>
          <p:nvPr/>
        </p:nvSpPr>
        <p:spPr>
          <a:xfrm>
            <a:off x="456000" y="2767280"/>
            <a:ext cx="4625641" cy="1323439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3071B"/>
              </a:buClr>
              <a:buFont typeface="+mj-lt"/>
              <a:buAutoNum type="arabicPeriod"/>
            </a:pPr>
            <a:endParaRPr lang="it-IT" sz="2000" dirty="0">
              <a:latin typeface="Garamond" panose="02020404030301010803" pitchFamily="18" charset="0"/>
            </a:endParaRPr>
          </a:p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L-10: </a:t>
            </a:r>
            <a:r>
              <a:rPr lang="it-IT" sz="2000" dirty="0">
                <a:latin typeface="Garamond" panose="02020404030301010803" pitchFamily="18" charset="0"/>
              </a:rPr>
              <a:t>LETTERE o ITALIAN MEDIEVAL AND RENAISSANCE STUDIES</a:t>
            </a:r>
          </a:p>
          <a:p>
            <a:pPr>
              <a:buClr>
                <a:srgbClr val="B3071B"/>
              </a:buClr>
            </a:pPr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93CD77E-9594-81B6-071D-F5F05E4686DA}"/>
              </a:ext>
            </a:extLst>
          </p:cNvPr>
          <p:cNvSpPr txBox="1"/>
          <p:nvPr/>
        </p:nvSpPr>
        <p:spPr>
          <a:xfrm>
            <a:off x="456000" y="4629036"/>
            <a:ext cx="4624166" cy="1323439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it-IT" sz="2000" dirty="0">
              <a:latin typeface="Garamond" panose="02020404030301010803" pitchFamily="18" charset="0"/>
            </a:endParaRPr>
          </a:p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L-11/L-12: </a:t>
            </a:r>
            <a:r>
              <a:rPr lang="it-IT" sz="2000" dirty="0">
                <a:latin typeface="Garamond" panose="02020404030301010803" pitchFamily="18" charset="0"/>
              </a:rPr>
              <a:t>LINGUE, LETTERATURE E MEDIAZIONE CULTURALE</a:t>
            </a:r>
          </a:p>
          <a:p>
            <a:pPr>
              <a:buClr>
                <a:srgbClr val="B3071B"/>
              </a:buClr>
            </a:pPr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3C7BE9-E325-EA6B-6CCA-426E1538E9B9}"/>
              </a:ext>
            </a:extLst>
          </p:cNvPr>
          <p:cNvSpPr txBox="1"/>
          <p:nvPr/>
        </p:nvSpPr>
        <p:spPr>
          <a:xfrm>
            <a:off x="776377" y="1542034"/>
            <a:ext cx="1042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Garamond" panose="02020404030301010803" pitchFamily="18" charset="0"/>
              </a:rPr>
              <a:t>Inoltre, questi materiali riserveranno specifica attenzione ai percorsi relativi all’insegnamento </a:t>
            </a:r>
          </a:p>
          <a:p>
            <a:pPr algn="ctr"/>
            <a:r>
              <a:rPr lang="it-IT" sz="2000" dirty="0">
                <a:latin typeface="Garamond" panose="02020404030301010803" pitchFamily="18" charset="0"/>
              </a:rPr>
              <a:t>per chi consegue il/i titolo/i nei </a:t>
            </a:r>
            <a:r>
              <a:rPr lang="it-IT" sz="2000" dirty="0" err="1">
                <a:latin typeface="Garamond" panose="02020404030301010803" pitchFamily="18" charset="0"/>
              </a:rPr>
              <a:t>CdS</a:t>
            </a:r>
            <a:r>
              <a:rPr lang="it-IT" sz="2000" dirty="0">
                <a:latin typeface="Garamond" panose="02020404030301010803" pitchFamily="18" charset="0"/>
              </a:rPr>
              <a:t> presenti nel nostro Dipartimento.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16F37C-2F20-8F94-5F0C-410F5726DFAC}"/>
              </a:ext>
            </a:extLst>
          </p:cNvPr>
          <p:cNvSpPr txBox="1"/>
          <p:nvPr/>
        </p:nvSpPr>
        <p:spPr>
          <a:xfrm>
            <a:off x="6347154" y="2450916"/>
            <a:ext cx="5125975" cy="707886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LM-14: </a:t>
            </a:r>
            <a:r>
              <a:rPr lang="it-IT" sz="2000" dirty="0">
                <a:latin typeface="Garamond" panose="02020404030301010803" pitchFamily="18" charset="0"/>
              </a:rPr>
              <a:t>FILOLOGIA MODERNA e FILOLOGIA MODERNA BINAZIONALE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DB2C38-CBBE-4136-EE85-19383F5E2962}"/>
              </a:ext>
            </a:extLst>
          </p:cNvPr>
          <p:cNvSpPr txBox="1"/>
          <p:nvPr/>
        </p:nvSpPr>
        <p:spPr>
          <a:xfrm>
            <a:off x="6347154" y="3442985"/>
            <a:ext cx="5143230" cy="400110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LM-39: </a:t>
            </a:r>
            <a:r>
              <a:rPr lang="it-IT" sz="2000" dirty="0">
                <a:latin typeface="Garamond" panose="02020404030301010803" pitchFamily="18" charset="0"/>
              </a:rPr>
              <a:t>LINGUISTICA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1CCA58-8122-5982-1734-04299C3B5359}"/>
              </a:ext>
            </a:extLst>
          </p:cNvPr>
          <p:cNvSpPr txBox="1"/>
          <p:nvPr/>
        </p:nvSpPr>
        <p:spPr>
          <a:xfrm>
            <a:off x="6331789" y="4100248"/>
            <a:ext cx="5158595" cy="707886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LM-37: </a:t>
            </a:r>
            <a:r>
              <a:rPr lang="it-IT" sz="2000" dirty="0">
                <a:latin typeface="Garamond" panose="02020404030301010803" pitchFamily="18" charset="0"/>
              </a:rPr>
              <a:t>LINGUE E LETTERATURE EUROPEE E AMERICANE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85302E-86EA-158B-63DC-1560F86830EB}"/>
              </a:ext>
            </a:extLst>
          </p:cNvPr>
          <p:cNvSpPr txBox="1"/>
          <p:nvPr/>
        </p:nvSpPr>
        <p:spPr>
          <a:xfrm>
            <a:off x="6331788" y="4986369"/>
            <a:ext cx="5141338" cy="1015663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LM-38: </a:t>
            </a:r>
            <a:r>
              <a:rPr lang="it-IT" sz="2000" dirty="0">
                <a:latin typeface="Garamond" panose="02020404030301010803" pitchFamily="18" charset="0"/>
              </a:rPr>
              <a:t>LINGUE PER LA COMUNICAZIONE E LA COOPERAZIONE INTERNAZIONALE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069198-BD55-CF64-1371-56CD9D66DCE0}"/>
              </a:ext>
            </a:extLst>
          </p:cNvPr>
          <p:cNvSpPr txBox="1"/>
          <p:nvPr/>
        </p:nvSpPr>
        <p:spPr>
          <a:xfrm>
            <a:off x="6331789" y="6280462"/>
            <a:ext cx="5141337" cy="400110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LM-92: </a:t>
            </a:r>
            <a:r>
              <a:rPr lang="it-IT" sz="2000" dirty="0">
                <a:latin typeface="Garamond" panose="02020404030301010803" pitchFamily="18" charset="0"/>
              </a:rPr>
              <a:t>STRATEGIE DI COMUNICAZIONE</a:t>
            </a:r>
          </a:p>
        </p:txBody>
      </p:sp>
      <p:cxnSp>
        <p:nvCxnSpPr>
          <p:cNvPr id="27" name="Connettore diritto 17">
            <a:extLst>
              <a:ext uri="{FF2B5EF4-FFF2-40B4-BE49-F238E27FC236}">
                <a16:creationId xmlns:a16="http://schemas.microsoft.com/office/drawing/2014/main" id="{6A89EF37-7F00-7731-A2AC-6DF5B7116C31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426676" y="2804859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17">
            <a:extLst>
              <a:ext uri="{FF2B5EF4-FFF2-40B4-BE49-F238E27FC236}">
                <a16:creationId xmlns:a16="http://schemas.microsoft.com/office/drawing/2014/main" id="{122F289B-83C4-496B-0388-30DB4FE1EF89}"/>
              </a:ext>
            </a:extLst>
          </p:cNvPr>
          <p:cNvCxnSpPr>
            <a:cxnSpLocks/>
          </p:cNvCxnSpPr>
          <p:nvPr/>
        </p:nvCxnSpPr>
        <p:spPr>
          <a:xfrm flipV="1">
            <a:off x="5426676" y="2804859"/>
            <a:ext cx="0" cy="858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ttore diritto 17">
            <a:extLst>
              <a:ext uri="{FF2B5EF4-FFF2-40B4-BE49-F238E27FC236}">
                <a16:creationId xmlns:a16="http://schemas.microsoft.com/office/drawing/2014/main" id="{FBD0438A-F7E7-2266-0785-AEE872B0FC9E}"/>
              </a:ext>
            </a:extLst>
          </p:cNvPr>
          <p:cNvCxnSpPr>
            <a:cxnSpLocks/>
          </p:cNvCxnSpPr>
          <p:nvPr/>
        </p:nvCxnSpPr>
        <p:spPr>
          <a:xfrm>
            <a:off x="5080166" y="3274222"/>
            <a:ext cx="3465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ttore diritto 17">
            <a:extLst>
              <a:ext uri="{FF2B5EF4-FFF2-40B4-BE49-F238E27FC236}">
                <a16:creationId xmlns:a16="http://schemas.microsoft.com/office/drawing/2014/main" id="{5A3FC29C-3117-6EC4-E631-16326BB8C002}"/>
              </a:ext>
            </a:extLst>
          </p:cNvPr>
          <p:cNvCxnSpPr>
            <a:cxnSpLocks/>
          </p:cNvCxnSpPr>
          <p:nvPr/>
        </p:nvCxnSpPr>
        <p:spPr>
          <a:xfrm flipV="1">
            <a:off x="5426676" y="3662853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ttore diritto 17">
            <a:extLst>
              <a:ext uri="{FF2B5EF4-FFF2-40B4-BE49-F238E27FC236}">
                <a16:creationId xmlns:a16="http://schemas.microsoft.com/office/drawing/2014/main" id="{AA1AE022-4F79-5E8A-D360-39A326CA209C}"/>
              </a:ext>
            </a:extLst>
          </p:cNvPr>
          <p:cNvCxnSpPr>
            <a:cxnSpLocks/>
          </p:cNvCxnSpPr>
          <p:nvPr/>
        </p:nvCxnSpPr>
        <p:spPr>
          <a:xfrm flipV="1">
            <a:off x="5411310" y="3778274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diritto 17">
            <a:extLst>
              <a:ext uri="{FF2B5EF4-FFF2-40B4-BE49-F238E27FC236}">
                <a16:creationId xmlns:a16="http://schemas.microsoft.com/office/drawing/2014/main" id="{F129BE85-F95D-891E-87B3-E6DEC4078649}"/>
              </a:ext>
            </a:extLst>
          </p:cNvPr>
          <p:cNvCxnSpPr>
            <a:cxnSpLocks/>
          </p:cNvCxnSpPr>
          <p:nvPr/>
        </p:nvCxnSpPr>
        <p:spPr>
          <a:xfrm flipV="1">
            <a:off x="5403642" y="4519331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17">
            <a:extLst>
              <a:ext uri="{FF2B5EF4-FFF2-40B4-BE49-F238E27FC236}">
                <a16:creationId xmlns:a16="http://schemas.microsoft.com/office/drawing/2014/main" id="{5CB8125D-C9A8-DED9-23C9-9EFD93621ADD}"/>
              </a:ext>
            </a:extLst>
          </p:cNvPr>
          <p:cNvCxnSpPr>
            <a:cxnSpLocks/>
          </p:cNvCxnSpPr>
          <p:nvPr/>
        </p:nvCxnSpPr>
        <p:spPr>
          <a:xfrm flipV="1">
            <a:off x="5426676" y="5545270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ttore diritto 17">
            <a:extLst>
              <a:ext uri="{FF2B5EF4-FFF2-40B4-BE49-F238E27FC236}">
                <a16:creationId xmlns:a16="http://schemas.microsoft.com/office/drawing/2014/main" id="{B6C07E0E-7AC4-3E9E-96B2-967591036429}"/>
              </a:ext>
            </a:extLst>
          </p:cNvPr>
          <p:cNvCxnSpPr>
            <a:cxnSpLocks/>
          </p:cNvCxnSpPr>
          <p:nvPr/>
        </p:nvCxnSpPr>
        <p:spPr>
          <a:xfrm flipV="1">
            <a:off x="5403642" y="6480516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ttore diritto 17">
            <a:extLst>
              <a:ext uri="{FF2B5EF4-FFF2-40B4-BE49-F238E27FC236}">
                <a16:creationId xmlns:a16="http://schemas.microsoft.com/office/drawing/2014/main" id="{09F5BDA1-9971-8142-15F6-89B3BC668110}"/>
              </a:ext>
            </a:extLst>
          </p:cNvPr>
          <p:cNvCxnSpPr>
            <a:cxnSpLocks/>
          </p:cNvCxnSpPr>
          <p:nvPr/>
        </p:nvCxnSpPr>
        <p:spPr>
          <a:xfrm flipV="1">
            <a:off x="5403642" y="3778274"/>
            <a:ext cx="23034" cy="27022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ttore diritto 17">
            <a:extLst>
              <a:ext uri="{FF2B5EF4-FFF2-40B4-BE49-F238E27FC236}">
                <a16:creationId xmlns:a16="http://schemas.microsoft.com/office/drawing/2014/main" id="{1C3CACEF-31D3-F3A0-A035-986646C338AC}"/>
              </a:ext>
            </a:extLst>
          </p:cNvPr>
          <p:cNvCxnSpPr>
            <a:cxnSpLocks/>
          </p:cNvCxnSpPr>
          <p:nvPr/>
        </p:nvCxnSpPr>
        <p:spPr>
          <a:xfrm>
            <a:off x="5064800" y="5290686"/>
            <a:ext cx="3465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37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BB5267A-E3CC-0A5A-6F9F-1FEB002E5CF2}"/>
              </a:ext>
            </a:extLst>
          </p:cNvPr>
          <p:cNvSpPr txBox="1">
            <a:spLocks/>
          </p:cNvSpPr>
          <p:nvPr/>
        </p:nvSpPr>
        <p:spPr>
          <a:xfrm>
            <a:off x="624986" y="1005738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Garamond" panose="02020404030301010803" pitchFamily="18" charset="0"/>
              </a:rPr>
              <a:t>Ci sarà una selezione?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97F565-587C-35C3-01B2-AA256318519E}"/>
              </a:ext>
            </a:extLst>
          </p:cNvPr>
          <p:cNvSpPr txBox="1"/>
          <p:nvPr/>
        </p:nvSpPr>
        <p:spPr>
          <a:xfrm>
            <a:off x="624986" y="1933464"/>
            <a:ext cx="11402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</a:rPr>
              <a:t>Non sono previste prove </a:t>
            </a:r>
            <a:r>
              <a:rPr lang="it-IT" sz="1600" dirty="0" err="1">
                <a:latin typeface="Garamond" panose="02020404030301010803" pitchFamily="18" charset="0"/>
                <a:cs typeface="Grandview" panose="020F0502020204030204" pitchFamily="34" charset="0"/>
              </a:rPr>
              <a:t>pre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</a:rPr>
              <a:t>-selettive per la presente edizione (ossia non vi sarà una prova scritta). 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1600" dirty="0">
              <a:latin typeface="Garamond" panose="02020404030301010803" pitchFamily="18" charset="0"/>
              <a:cs typeface="Grandview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</a:rPr>
              <a:t>Tuttavia, in base al decreto ministeriale nr. 621, allegato A, i posti disponibili in tutta Italia saranno circa 52mila: qualora la domanda dovesse superare i posti resi disponibili in un Ateneo, si procederà a una selezione per titoli, in base ai punteggi stabiliti dall’allegato B. </a:t>
            </a:r>
          </a:p>
          <a:p>
            <a:endParaRPr lang="it-IT" sz="1600" dirty="0">
              <a:latin typeface="Garamond" panose="02020404030301010803" pitchFamily="18" charset="0"/>
              <a:cs typeface="Grandview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</a:rPr>
              <a:t>Ciascun candidato potrà presentare domanda di partecipazione per percorsi relativi alla medesima </a:t>
            </a:r>
            <a:r>
              <a:rPr lang="it-IT" sz="1600" dirty="0" err="1">
                <a:latin typeface="Garamond" panose="02020404030301010803" pitchFamily="18" charset="0"/>
                <a:cs typeface="Grandview" panose="020F0502020204030204" pitchFamily="34" charset="0"/>
              </a:rPr>
              <a:t>cdc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</a:rPr>
              <a:t> in una sola istituzione (es. </a:t>
            </a:r>
            <a:r>
              <a:rPr lang="it-IT" sz="1600" i="1" dirty="0">
                <a:latin typeface="Garamond" panose="02020404030301010803" pitchFamily="18" charset="0"/>
                <a:cs typeface="Grandview" panose="020F0502020204030204" pitchFamily="34" charset="0"/>
              </a:rPr>
              <a:t>se presento la domanda per A-12 a Padova, non posso presentare la domanda per A-12 in un altro Ateneo. Tuttavia, in un altro Ateneo mi è permesso di presentare domanda per un’altra </a:t>
            </a:r>
            <a:r>
              <a:rPr lang="it-IT" sz="1600" i="1" dirty="0" err="1">
                <a:latin typeface="Garamond" panose="02020404030301010803" pitchFamily="18" charset="0"/>
                <a:cs typeface="Grandview" panose="020F0502020204030204" pitchFamily="34" charset="0"/>
              </a:rPr>
              <a:t>cdc</a:t>
            </a:r>
            <a:r>
              <a:rPr lang="it-IT" sz="1600" i="1" dirty="0">
                <a:latin typeface="Garamond" panose="02020404030301010803" pitchFamily="18" charset="0"/>
                <a:cs typeface="Grandview" panose="020F0502020204030204" pitchFamily="34" charset="0"/>
              </a:rPr>
              <a:t>, per esempio A-11)</a:t>
            </a:r>
          </a:p>
          <a:p>
            <a:endParaRPr lang="it-IT" sz="1600" i="1" dirty="0">
              <a:latin typeface="Garamond" panose="02020404030301010803" pitchFamily="18" charset="0"/>
              <a:cs typeface="Grandview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</a:rPr>
              <a:t>Visto l’obbligo di frequenza, non sarà possibile svolgere due percorsi abilitanti contemporaneamente; qualora si risultasse vincitori in graduatoria in più Atenei, si dovrà fare una scelta.</a:t>
            </a:r>
          </a:p>
          <a:p>
            <a:endParaRPr lang="it-IT" sz="1600" dirty="0">
              <a:latin typeface="Garamond" panose="02020404030301010803" pitchFamily="18" charset="0"/>
              <a:cs typeface="Grandview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</a:rPr>
              <a:t>Il 45% dei posti sarà riservato, sulla base del decreto ministeriale nr. 620, a chi:</a:t>
            </a:r>
          </a:p>
          <a:p>
            <a:pPr marL="342900" indent="-342900">
              <a:buAutoNum type="alphaLcPeriod"/>
            </a:pP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</a:rPr>
              <a:t>Abbia svolto almeno tre anni di servizio (anche non continuativi), di cui almeno uno nella classe di concorso specifica presso le scuole statali o paritarie;</a:t>
            </a:r>
          </a:p>
          <a:p>
            <a:pPr marL="342900" indent="-342900">
              <a:buAutoNum type="alphaLcPeriod"/>
            </a:pP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</a:rPr>
              <a:t>A coloro che hanno sostenuto la prova concorsuale relativa alla procedura straordinaria bis;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In questo 45%, il 5% sarà riservato ai titolari di contratti di docenza nell’ambito di percorsi di istruzione e formazione professionale delle regioni (se la domanda dovesse essere inferiore al 5%, i posti rimanenti rientreranno nella riserva del 45%). </a:t>
            </a:r>
          </a:p>
        </p:txBody>
      </p:sp>
    </p:spTree>
    <p:extLst>
      <p:ext uri="{BB962C8B-B14F-4D97-AF65-F5344CB8AC3E}">
        <p14:creationId xmlns:p14="http://schemas.microsoft.com/office/powerpoint/2010/main" val="1793456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686CC11-DE8A-D522-D68D-B545A47D52B4}"/>
              </a:ext>
            </a:extLst>
          </p:cNvPr>
          <p:cNvSpPr txBox="1">
            <a:spLocks/>
          </p:cNvSpPr>
          <p:nvPr/>
        </p:nvSpPr>
        <p:spPr>
          <a:xfrm>
            <a:off x="624986" y="1005738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Garamond" panose="02020404030301010803" pitchFamily="18" charset="0"/>
              </a:rPr>
              <a:t>Graduatoria per valutazione titoli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0BD4EC-BC7D-9755-017D-E6FC48F27774}"/>
              </a:ext>
            </a:extLst>
          </p:cNvPr>
          <p:cNvSpPr txBox="1"/>
          <p:nvPr/>
        </p:nvSpPr>
        <p:spPr>
          <a:xfrm>
            <a:off x="624986" y="1933464"/>
            <a:ext cx="11402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Sulla base dei titoli posseduti, qualora la domanda ecceda i posti messi a disposizione, verrà stilata una graduatoria. Riportiamo di seguito una sintesi dei punteggi attribuiti ai titoli rilevanti, ma invitiamo a prendere visione dell’</a:t>
            </a:r>
            <a:r>
              <a:rPr lang="it-IT" sz="1600" b="1" dirty="0">
                <a:solidFill>
                  <a:srgbClr val="C00000"/>
                </a:solidFill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Allegato B del decreto ministeriale nr. 621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. </a:t>
            </a:r>
          </a:p>
          <a:p>
            <a:endParaRPr lang="it-IT" sz="1600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Voto conseguito nel titolo utilizzato per l’accesso alla </a:t>
            </a:r>
            <a:r>
              <a:rPr lang="it-IT" sz="1600" b="1" dirty="0" err="1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cdc</a:t>
            </a:r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: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le valutazioni verranno convertite in centesimi, con arrotondamento al voto per eccesso se pari o superiore a 0,5. Verrà dunque attribuito un punto per ogni votazione superiore a 95/100 e ulteriori due punti nel caso dell’attribuzione della lode. Ossia, 96/100 (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≡106/110):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1 punto;  97/100 (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≡107/110): 2 punti;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98/100 (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≡108/110): 3 punti;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99/100 (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≡109/110): 4 punti; 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  <a:sym typeface="Wingdings" pitchFamily="2" charset="2"/>
              </a:rPr>
              <a:t>100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/100 (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≡110/110): 5 punti; 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  <a:sym typeface="Wingdings" pitchFamily="2" charset="2"/>
              </a:rPr>
              <a:t>100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/100 e lode (</a:t>
            </a:r>
            <a:r>
              <a:rPr lang="it-IT" sz="1600" b="0" i="0" dirty="0">
                <a:solidFill>
                  <a:srgbClr val="1F1F1F"/>
                </a:solidFill>
                <a:effectLst/>
                <a:latin typeface="Garamond" panose="02020404030301010803" pitchFamily="18" charset="0"/>
              </a:rPr>
              <a:t>≡110/110 e lode): 7 punti;</a:t>
            </a:r>
          </a:p>
          <a:p>
            <a:pPr marL="342900" indent="-342900">
              <a:buAutoNum type="arabicParenR"/>
            </a:pPr>
            <a:endParaRPr lang="it-IT" sz="1600" b="0" i="0" dirty="0">
              <a:solidFill>
                <a:srgbClr val="1F1F1F"/>
              </a:solidFill>
              <a:effectLst/>
              <a:latin typeface="Garamond" panose="02020404030301010803" pitchFamily="18" charset="0"/>
            </a:endParaRPr>
          </a:p>
          <a:p>
            <a:pPr marL="342900" indent="-342900">
              <a:buAutoNum type="arabicParenR"/>
            </a:pPr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Media ponderata (solo per chi non sia ancora in possesso della laurea):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sarà attribuito un punto per ogni votazione superiore a 25/30 (la media ponderata sarà arrotondata per eccesso qualora il decimale sia pari o superiore a 0,5  quindi, media del 26,5=27/30), fino a un massimo di 5 punti: 26/30: 1 punto; 27/30: 2 punti; 28/30: 3 punti; 29/30: 4 punti; 30/30: 5 punti.</a:t>
            </a:r>
          </a:p>
          <a:p>
            <a:pPr marL="342900" indent="-342900">
              <a:buAutoNum type="arabicParenR"/>
            </a:pPr>
            <a:endParaRPr lang="it-IT" sz="1600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Ulteriori titoli di studio diversi dal titolo di accesso o da quello usato per conseguire il titolo di accesso: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2 punti nel caso di laurea triennale o diploma accademico di primo livello; 3 punti nel caso di laurea di vecchio ordinamento, specialistica, magistrale, diploma accademico di vecchio ordinamento o diploma accademico di secondo livello. Il massimo è pari a 5 punti complessivi. </a:t>
            </a:r>
          </a:p>
          <a:p>
            <a:pPr lvl="1"/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  </a:t>
            </a:r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NB: la laurea triennale non conferisce punteggio se è quella utilizzata per accedere alla magistrale utilizzata per accedere alla </a:t>
            </a:r>
            <a:r>
              <a:rPr lang="it-IT" sz="1600" b="1" dirty="0" err="1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cdc</a:t>
            </a:r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!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Es. </a:t>
            </a:r>
            <a:r>
              <a:rPr lang="it-IT" sz="1600" i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se posseggo una laurea triennale in Lettere (L-10) e uso questo titolo per accedere alla magistrale in Filologia moderna (LM-14), e quest’ultima viene da me utilizzata come titolo di accesso per A-11, la mia triennale non conferisce punteggio.</a:t>
            </a:r>
            <a:endParaRPr lang="it-IT" sz="1600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3873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8F6706-1A57-0EA7-E7AA-A5A444AEFB31}"/>
              </a:ext>
            </a:extLst>
          </p:cNvPr>
          <p:cNvSpPr txBox="1"/>
          <p:nvPr/>
        </p:nvSpPr>
        <p:spPr>
          <a:xfrm>
            <a:off x="394935" y="1500327"/>
            <a:ext cx="1140213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4) Master universitari e accademici di secondo livello: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1 punto per ciascun master, fino a un massimo di 2 punti complessivi</a:t>
            </a:r>
          </a:p>
          <a:p>
            <a:endParaRPr lang="it-IT" sz="1600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5) </a:t>
            </a:r>
            <a:r>
              <a:rPr lang="it-IT" sz="1600" b="1" dirty="0">
                <a:latin typeface="Garamond" panose="02020404030301010803" pitchFamily="18" charset="0"/>
              </a:rPr>
              <a:t>Diploma di specializzazione e Diploma di perfezionamento conseguito presso l’Accademia Nazionale di Santa Cecilia</a:t>
            </a:r>
            <a:r>
              <a:rPr lang="it-IT" sz="1600" b="1" dirty="0">
                <a:latin typeface="Garamond" panose="02020404030301010803" pitchFamily="18" charset="0"/>
                <a:sym typeface="Wingdings" pitchFamily="2" charset="2"/>
              </a:rPr>
              <a:t>: </a:t>
            </a:r>
            <a:r>
              <a:rPr lang="it-IT" sz="1600" dirty="0">
                <a:latin typeface="Garamond" panose="02020404030301010803" pitchFamily="18" charset="0"/>
                <a:sym typeface="Wingdings" pitchFamily="2" charset="2"/>
              </a:rPr>
              <a:t>2 punti per ciascun diploma, fino a un massimo di 4 punti complessivi</a:t>
            </a:r>
          </a:p>
          <a:p>
            <a:endParaRPr lang="it-IT" sz="1600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6) Dottorato di ricerca: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3 punti per ciascun dottorato, fino a un massimo di 6 punti complessivi</a:t>
            </a:r>
          </a:p>
          <a:p>
            <a:endParaRPr lang="it-IT" sz="1600" b="1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7) Certificazioni linguistiche conseguite presso gli enti certificatori riconosciuti dal Ministero dell’istruzione e del merito, di livello pari ad almeno C1: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0,5 punti per il C1, 1 punto per il C2, fino a un massimo di 2 punti complessivi. Per ciascuna lingua straniera verrà riconosciuta un’unica certificazione.</a:t>
            </a:r>
          </a:p>
          <a:p>
            <a:endParaRPr lang="it-IT" sz="1600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r>
              <a:rPr lang="it-IT" sz="16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8) Servizio di insegnamento prestato: 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1 punto per ciascun anno di servizio nella </a:t>
            </a:r>
            <a:r>
              <a:rPr lang="it-IT" sz="1600" dirty="0" err="1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cdc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 non specifica; 2 punti per ciascun anno di servizio prestato nella </a:t>
            </a:r>
            <a:r>
              <a:rPr lang="it-IT" sz="1600" dirty="0" err="1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cdc</a:t>
            </a:r>
            <a:r>
              <a:rPr lang="it-IT" sz="16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 specifica. Fino a un massimo di 6 punti complessivi.</a:t>
            </a:r>
          </a:p>
          <a:p>
            <a:endParaRPr lang="it-IT" sz="1600" b="1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it-IT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A parità di punteggio, prevale il candidato di età più giovane</a:t>
            </a:r>
          </a:p>
          <a:p>
            <a:endParaRPr lang="it-IT" b="1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endParaRPr lang="it-IT" b="1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r>
              <a:rPr lang="it-IT" sz="1800" u="sng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Per la graduatoria basata sulla valutazione titoli per l’accesso al 45% dei posti riservati, si veda l’Allegato A del decreto ministeriale nr. 620.</a:t>
            </a:r>
            <a:endParaRPr lang="it-IT" sz="1800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endParaRPr lang="it-IT" b="1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2704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51BA0AD-93D4-7911-1C2D-877190E60957}"/>
              </a:ext>
            </a:extLst>
          </p:cNvPr>
          <p:cNvSpPr txBox="1">
            <a:spLocks/>
          </p:cNvSpPr>
          <p:nvPr/>
        </p:nvSpPr>
        <p:spPr>
          <a:xfrm>
            <a:off x="228000" y="893443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800" dirty="0">
                <a:latin typeface="Garamond" panose="02020404030301010803" pitchFamily="18" charset="0"/>
              </a:rPr>
              <a:t>Posti disponibili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30C720-820B-C629-B174-C7B1733C55BB}"/>
              </a:ext>
            </a:extLst>
          </p:cNvPr>
          <p:cNvSpPr txBox="1"/>
          <p:nvPr/>
        </p:nvSpPr>
        <p:spPr>
          <a:xfrm>
            <a:off x="228000" y="1644706"/>
            <a:ext cx="121329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In base all’allegato A del decreto ministeriale nr. 621, </a:t>
            </a:r>
            <a:r>
              <a:rPr lang="it-IT" sz="1400" dirty="0">
                <a:solidFill>
                  <a:srgbClr val="C00000"/>
                </a:solidFill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presso l’Università degli Studi di Padova</a:t>
            </a:r>
            <a:r>
              <a:rPr lang="it-IT" sz="14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, rispetto alle </a:t>
            </a:r>
            <a:r>
              <a:rPr lang="it-IT" sz="1400" dirty="0" err="1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cdc</a:t>
            </a:r>
            <a:r>
              <a:rPr lang="it-IT" sz="14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 rilevanti per il </a:t>
            </a:r>
            <a:r>
              <a:rPr lang="it-IT" sz="1400" dirty="0" err="1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DiSLL</a:t>
            </a:r>
            <a:r>
              <a:rPr lang="it-IT" sz="14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, saranno disponibili i seguenti posti:</a:t>
            </a:r>
          </a:p>
          <a:p>
            <a:endParaRPr lang="it-IT" sz="1400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A-11 </a:t>
            </a:r>
            <a:r>
              <a:rPr lang="it-IT" sz="1400" b="1" dirty="0">
                <a:latin typeface="Garamond" panose="02020404030301010803" pitchFamily="18" charset="0"/>
              </a:rPr>
              <a:t>DISCIPLINE LETTERARIE E LATINO</a:t>
            </a:r>
            <a:r>
              <a:rPr lang="it-IT" sz="1400" b="1" dirty="0">
                <a:latin typeface="Garamond" panose="02020404030301010803" pitchFamily="18" charset="0"/>
                <a:sym typeface="Wingdings" pitchFamily="2" charset="2"/>
              </a:rPr>
              <a:t>: </a:t>
            </a:r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10 posti</a:t>
            </a:r>
          </a:p>
          <a:p>
            <a:endParaRPr lang="it-IT" sz="1400" dirty="0">
              <a:latin typeface="Garamond" panose="02020404030301010803" pitchFamily="18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A-12: </a:t>
            </a:r>
            <a:r>
              <a:rPr lang="it-IT" sz="1400" b="1" dirty="0">
                <a:latin typeface="Garamond" panose="02020404030301010803" pitchFamily="18" charset="0"/>
              </a:rPr>
              <a:t>DISCIPLINE LETTERARIE ISTITUTI II GR</a:t>
            </a:r>
            <a:r>
              <a:rPr lang="it-IT" sz="1400" b="1" dirty="0">
                <a:latin typeface="Garamond" panose="02020404030301010803" pitchFamily="18" charset="0"/>
                <a:sym typeface="Wingdings" pitchFamily="2" charset="2"/>
              </a:rPr>
              <a:t>: </a:t>
            </a:r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86 posti</a:t>
            </a:r>
          </a:p>
          <a:p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               </a:t>
            </a:r>
            <a:r>
              <a:rPr lang="it-IT" sz="1400" b="1" dirty="0">
                <a:latin typeface="Garamond" panose="02020404030301010803" pitchFamily="18" charset="0"/>
              </a:rPr>
              <a:t>ITALIANO, STORIA, GEOGRAFIA NELLA SCUOLA SECONDARIA DI I GRADO (ex. A-22)</a:t>
            </a:r>
            <a:r>
              <a:rPr lang="it-IT" sz="1400" b="1" dirty="0">
                <a:latin typeface="Garamond" panose="02020404030301010803" pitchFamily="18" charset="0"/>
                <a:sym typeface="Wingdings" pitchFamily="2" charset="2"/>
              </a:rPr>
              <a:t>: </a:t>
            </a:r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250 posti</a:t>
            </a:r>
          </a:p>
          <a:p>
            <a:endParaRPr lang="it-IT" sz="1400" dirty="0">
              <a:latin typeface="Garamond" panose="02020404030301010803" pitchFamily="18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A-13: </a:t>
            </a:r>
            <a:r>
              <a:rPr lang="it-IT" sz="1400" b="1" dirty="0">
                <a:latin typeface="Garamond" panose="02020404030301010803" pitchFamily="18" charset="0"/>
              </a:rPr>
              <a:t>DISCIPL LETTERARIE, LATINO E GRECO</a:t>
            </a:r>
            <a:r>
              <a:rPr lang="it-IT" sz="1400" b="1" dirty="0">
                <a:latin typeface="Garamond" panose="02020404030301010803" pitchFamily="18" charset="0"/>
                <a:sym typeface="Wingdings" pitchFamily="2" charset="2"/>
              </a:rPr>
              <a:t>: </a:t>
            </a:r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15 posti</a:t>
            </a:r>
          </a:p>
          <a:p>
            <a:endParaRPr lang="it-IT" sz="1400" dirty="0">
              <a:latin typeface="Garamond" panose="02020404030301010803" pitchFamily="18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A-21: GEOGRAFIA: </a:t>
            </a:r>
            <a:r>
              <a:rPr lang="it-IT" sz="14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44 posti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A-22: </a:t>
            </a:r>
            <a:r>
              <a:rPr lang="it-IT" sz="1400" b="1" dirty="0">
                <a:latin typeface="Garamond" panose="02020404030301010803" pitchFamily="18" charset="0"/>
              </a:rPr>
              <a:t>LINGUA E CULT STRANIERA (INGLESE) (ex. A-24): </a:t>
            </a:r>
            <a:r>
              <a:rPr lang="it-IT" sz="1400" dirty="0">
                <a:latin typeface="Garamond" panose="02020404030301010803" pitchFamily="18" charset="0"/>
              </a:rPr>
              <a:t>10 posti</a:t>
            </a:r>
          </a:p>
          <a:p>
            <a:r>
              <a:rPr lang="it-IT" sz="14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                </a:t>
            </a:r>
            <a:r>
              <a:rPr lang="it-IT" sz="1400" b="1" dirty="0">
                <a:latin typeface="Garamond" panose="02020404030301010803" pitchFamily="18" charset="0"/>
              </a:rPr>
              <a:t>LINGUA INGLESE E SECONDA LINGUA COMUNITARIA NELLA SCUOLA SECONDARIA I GRADO (INGLESE)</a:t>
            </a:r>
            <a:r>
              <a:rPr lang="it-IT" sz="1400" b="1" dirty="0">
                <a:latin typeface="Garamond" panose="02020404030301010803" pitchFamily="18" charset="0"/>
                <a:sym typeface="Wingdings" pitchFamily="2" charset="2"/>
              </a:rPr>
              <a:t> (ex A-25): </a:t>
            </a:r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10 posti</a:t>
            </a:r>
          </a:p>
          <a:p>
            <a:r>
              <a:rPr lang="it-IT" sz="1400" dirty="0">
                <a:latin typeface="Garamond" panose="02020404030301010803" pitchFamily="18" charset="0"/>
              </a:rPr>
              <a:t>                </a:t>
            </a:r>
            <a:r>
              <a:rPr lang="it-IT" sz="1400" b="1" dirty="0">
                <a:latin typeface="Garamond" panose="02020404030301010803" pitchFamily="18" charset="0"/>
              </a:rPr>
              <a:t>LINGUA E CULT STRANIERA (FRANCESE) (ex. A-24): </a:t>
            </a:r>
            <a:r>
              <a:rPr lang="it-IT" sz="1400" dirty="0">
                <a:latin typeface="Garamond" panose="02020404030301010803" pitchFamily="18" charset="0"/>
              </a:rPr>
              <a:t>10 posti</a:t>
            </a:r>
          </a:p>
          <a:p>
            <a:r>
              <a:rPr lang="it-IT" sz="14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                </a:t>
            </a:r>
            <a:r>
              <a:rPr lang="it-IT" sz="1400" b="1" dirty="0">
                <a:latin typeface="Garamond" panose="02020404030301010803" pitchFamily="18" charset="0"/>
              </a:rPr>
              <a:t>LINGUA INGLESE E SECONDA LINGUA COMUNITARIA NELLA SCUOLA SECONDARIA I GRADO (FRANCESE)</a:t>
            </a:r>
            <a:r>
              <a:rPr lang="it-IT" sz="1400" b="1" dirty="0">
                <a:latin typeface="Garamond" panose="02020404030301010803" pitchFamily="18" charset="0"/>
                <a:sym typeface="Wingdings" pitchFamily="2" charset="2"/>
              </a:rPr>
              <a:t> (ex A-25): </a:t>
            </a:r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105 posti</a:t>
            </a:r>
            <a:r>
              <a:rPr lang="it-IT" sz="1400" dirty="0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*</a:t>
            </a:r>
            <a:endParaRPr lang="it-IT" sz="1400" dirty="0">
              <a:latin typeface="Garamond" panose="02020404030301010803" pitchFamily="18" charset="0"/>
              <a:sym typeface="Wingdings" pitchFamily="2" charset="2"/>
            </a:endParaRPr>
          </a:p>
          <a:p>
            <a:r>
              <a:rPr lang="it-IT" sz="1400" dirty="0">
                <a:latin typeface="Garamond" panose="02020404030301010803" pitchFamily="18" charset="0"/>
              </a:rPr>
              <a:t>                </a:t>
            </a:r>
            <a:r>
              <a:rPr lang="it-IT" sz="1400" b="1" dirty="0">
                <a:latin typeface="Garamond" panose="02020404030301010803" pitchFamily="18" charset="0"/>
              </a:rPr>
              <a:t>LINGUA E CULT STRANIERA (SPAGNOLO) (ex. A-24): </a:t>
            </a:r>
            <a:r>
              <a:rPr lang="it-IT" sz="1400" dirty="0">
                <a:latin typeface="Garamond" panose="02020404030301010803" pitchFamily="18" charset="0"/>
              </a:rPr>
              <a:t>10 posti</a:t>
            </a:r>
          </a:p>
          <a:p>
            <a:r>
              <a:rPr lang="it-IT" sz="14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                </a:t>
            </a:r>
            <a:r>
              <a:rPr lang="it-IT" sz="1400" b="1" dirty="0">
                <a:latin typeface="Garamond" panose="02020404030301010803" pitchFamily="18" charset="0"/>
              </a:rPr>
              <a:t>LINGUA INGLESE E SECONDA LINGUA COMUNITARIA NELLA SCUOLA SECONDARIA I GRADO (SPAGNOLO)</a:t>
            </a:r>
            <a:r>
              <a:rPr lang="it-IT" sz="1400" b="1" dirty="0">
                <a:latin typeface="Garamond" panose="02020404030301010803" pitchFamily="18" charset="0"/>
                <a:sym typeface="Wingdings" pitchFamily="2" charset="2"/>
              </a:rPr>
              <a:t> (ex A-25): </a:t>
            </a:r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10 posti</a:t>
            </a:r>
          </a:p>
          <a:p>
            <a:r>
              <a:rPr lang="it-IT" sz="1400" dirty="0">
                <a:latin typeface="Garamond" panose="02020404030301010803" pitchFamily="18" charset="0"/>
              </a:rPr>
              <a:t>                </a:t>
            </a:r>
            <a:r>
              <a:rPr lang="it-IT" sz="1400" b="1" dirty="0">
                <a:latin typeface="Garamond" panose="02020404030301010803" pitchFamily="18" charset="0"/>
              </a:rPr>
              <a:t>LINGUA E CULT STRANIERA (TEDESCO) (ex. A-24): </a:t>
            </a:r>
            <a:r>
              <a:rPr lang="it-IT" sz="1400" dirty="0">
                <a:latin typeface="Garamond" panose="02020404030301010803" pitchFamily="18" charset="0"/>
              </a:rPr>
              <a:t>10 posti</a:t>
            </a:r>
          </a:p>
          <a:p>
            <a:r>
              <a:rPr lang="it-IT" sz="1400" dirty="0">
                <a:latin typeface="Garamond" panose="02020404030301010803" pitchFamily="18" charset="0"/>
                <a:cs typeface="Grandview" panose="020F0502020204030204" pitchFamily="34" charset="0"/>
                <a:sym typeface="Wingdings" pitchFamily="2" charset="2"/>
              </a:rPr>
              <a:t>                </a:t>
            </a:r>
            <a:r>
              <a:rPr lang="it-IT" sz="1400" b="1" dirty="0">
                <a:latin typeface="Garamond" panose="02020404030301010803" pitchFamily="18" charset="0"/>
              </a:rPr>
              <a:t>LINGUA INGLESE E SECONDA LINGUA COMUNITARIA NELLA SCUOLA SECONDARIA I GRADO (TEDESCO)</a:t>
            </a:r>
            <a:r>
              <a:rPr lang="it-IT" sz="1400" b="1" dirty="0">
                <a:latin typeface="Garamond" panose="02020404030301010803" pitchFamily="18" charset="0"/>
                <a:sym typeface="Wingdings" pitchFamily="2" charset="2"/>
              </a:rPr>
              <a:t> (ex A-24): </a:t>
            </a:r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10 posti</a:t>
            </a:r>
          </a:p>
          <a:p>
            <a:r>
              <a:rPr lang="it-IT" sz="1400" dirty="0">
                <a:latin typeface="Garamond" panose="02020404030301010803" pitchFamily="18" charset="0"/>
              </a:rPr>
              <a:t>                </a:t>
            </a:r>
            <a:r>
              <a:rPr lang="it-IT" sz="1400" b="1" dirty="0">
                <a:latin typeface="Garamond" panose="02020404030301010803" pitchFamily="18" charset="0"/>
              </a:rPr>
              <a:t>LINGUE E CULTURE STRANIERE NEGLI ISTITUTI DI ISTRUZIONE DI II GRADO (RUSSO): </a:t>
            </a:r>
            <a:r>
              <a:rPr lang="it-IT" sz="1400" dirty="0">
                <a:latin typeface="Garamond" panose="02020404030301010803" pitchFamily="18" charset="0"/>
              </a:rPr>
              <a:t>10 posti</a:t>
            </a:r>
          </a:p>
          <a:p>
            <a:endParaRPr lang="it-IT" sz="1400" dirty="0">
              <a:latin typeface="Garamond" panose="02020404030301010803" pitchFamily="18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Garamond" panose="02020404030301010803" pitchFamily="18" charset="0"/>
                <a:sym typeface="Wingdings" pitchFamily="2" charset="2"/>
              </a:rPr>
              <a:t>A-54: STORIA DELL’ARTE: </a:t>
            </a:r>
            <a:r>
              <a:rPr lang="it-IT" sz="1400" dirty="0">
                <a:latin typeface="Garamond" panose="02020404030301010803" pitchFamily="18" charset="0"/>
                <a:sym typeface="Wingdings" pitchFamily="2" charset="2"/>
              </a:rPr>
              <a:t>10 posti</a:t>
            </a:r>
            <a:endParaRPr lang="it-IT" sz="1400" b="1" dirty="0">
              <a:latin typeface="Garamond" panose="02020404030301010803" pitchFamily="18" charset="0"/>
              <a:sym typeface="Wingdings" pitchFamily="2" charset="2"/>
            </a:endParaRPr>
          </a:p>
          <a:p>
            <a:endParaRPr lang="it-IT" sz="1300" dirty="0">
              <a:solidFill>
                <a:srgbClr val="C00000"/>
              </a:solidFill>
              <a:latin typeface="Garamond" panose="02020404030301010803" pitchFamily="18" charset="0"/>
              <a:sym typeface="Wingdings" pitchFamily="2" charset="2"/>
            </a:endParaRPr>
          </a:p>
          <a:p>
            <a:r>
              <a:rPr lang="it-IT" sz="1300" dirty="0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*Riportiamo il numero presente nell’allegato A del dm nr. 621, ma vista la discrepanza con le altre lingue segnaliamo potrebbe essere un refuso nell’allegato.</a:t>
            </a:r>
          </a:p>
          <a:p>
            <a:endParaRPr lang="it-IT" sz="1400" dirty="0">
              <a:latin typeface="Garamond" panose="02020404030301010803" pitchFamily="18" charset="0"/>
              <a:sym typeface="Wingdings" pitchFamily="2" charset="2"/>
            </a:endParaRPr>
          </a:p>
          <a:p>
            <a:endParaRPr lang="it-IT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  <a:p>
            <a:endParaRPr lang="it-IT" dirty="0">
              <a:latin typeface="Garamond" panose="02020404030301010803" pitchFamily="18" charset="0"/>
              <a:cs typeface="Grandview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0134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B59B3B-17F9-1B38-BE0E-AD8084218AD3}"/>
              </a:ext>
            </a:extLst>
          </p:cNvPr>
          <p:cNvSpPr txBox="1"/>
          <p:nvPr/>
        </p:nvSpPr>
        <p:spPr>
          <a:xfrm>
            <a:off x="1633753" y="2690336"/>
            <a:ext cx="9192127" cy="1477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I docenti che acquisiscono l’abilitazione all’insegnamento in una delle classi di concorso che sono confluite, ai sensi del decreto del Ministro dell’istruzione e del merito adottato di concerto con il Ministro dell’università e della ricerca del 22.12.2023, n. 255 nelle classi A-01, A-12, A-22, A-30 e A-48, A-70 e A71 sono da considerarsi abilitati per tutti gli insegnamenti compresi nell’aggregazione e per la nuova classe di concorso.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939824-040B-F615-151E-E5A5FC1F5AC0}"/>
              </a:ext>
            </a:extLst>
          </p:cNvPr>
          <p:cNvSpPr txBox="1"/>
          <p:nvPr/>
        </p:nvSpPr>
        <p:spPr>
          <a:xfrm>
            <a:off x="593559" y="1764631"/>
            <a:ext cx="48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Dal decreto ministeriale nr. 621, art. 4 comma 4: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2980B3-479A-D68F-3374-A9E23FE4100D}"/>
              </a:ext>
            </a:extLst>
          </p:cNvPr>
          <p:cNvSpPr txBox="1"/>
          <p:nvPr/>
        </p:nvSpPr>
        <p:spPr>
          <a:xfrm>
            <a:off x="770021" y="5005137"/>
            <a:ext cx="10919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it-IT" dirty="0">
                <a:latin typeface="Garamond" panose="02020404030301010803" pitchFamily="18" charset="0"/>
                <a:sym typeface="Wingdings" pitchFamily="2" charset="2"/>
              </a:rPr>
              <a:t>Ciò significa che svolgere il percorso abilitante, per esempio, per </a:t>
            </a:r>
            <a:r>
              <a:rPr lang="it-IT" sz="1800" b="1" dirty="0">
                <a:latin typeface="Garamond" panose="02020404030301010803" pitchFamily="18" charset="0"/>
              </a:rPr>
              <a:t>ITALIANO, STORIA, GEOGRAFIA NELLA </a:t>
            </a:r>
          </a:p>
          <a:p>
            <a:r>
              <a:rPr lang="it-IT" sz="1800" b="1" dirty="0">
                <a:latin typeface="Garamond" panose="02020404030301010803" pitchFamily="18" charset="0"/>
              </a:rPr>
              <a:t>SCUOLA SECONDARIA DI I GRADO</a:t>
            </a:r>
            <a:r>
              <a:rPr lang="it-IT" dirty="0">
                <a:latin typeface="Garamond" panose="02020404030301010803" pitchFamily="18" charset="0"/>
                <a:sym typeface="Wingdings" pitchFamily="2" charset="2"/>
              </a:rPr>
              <a:t> (ex. A-22) implica l’abilitazione anche per </a:t>
            </a:r>
            <a:r>
              <a:rPr lang="it-IT" sz="1800" b="1" dirty="0">
                <a:latin typeface="Garamond" panose="02020404030301010803" pitchFamily="18" charset="0"/>
              </a:rPr>
              <a:t>DISCIPLINE LETTERARIE </a:t>
            </a:r>
          </a:p>
          <a:p>
            <a:r>
              <a:rPr lang="it-IT" sz="1800" b="1" dirty="0">
                <a:latin typeface="Garamond" panose="02020404030301010803" pitchFamily="18" charset="0"/>
              </a:rPr>
              <a:t>ISTITUTI II GR</a:t>
            </a:r>
            <a:r>
              <a:rPr lang="it-IT" b="1" dirty="0">
                <a:latin typeface="Garamond" panose="02020404030301010803" pitchFamily="18" charset="0"/>
                <a:sym typeface="Wingdings" pitchFamily="2" charset="2"/>
              </a:rPr>
              <a:t> </a:t>
            </a:r>
            <a:r>
              <a:rPr lang="it-IT" dirty="0">
                <a:latin typeface="Garamond" panose="02020404030301010803" pitchFamily="18" charset="0"/>
                <a:sym typeface="Wingdings" pitchFamily="2" charset="2"/>
              </a:rPr>
              <a:t>(ex. A-12), entrambe confluite nella </a:t>
            </a:r>
            <a:r>
              <a:rPr lang="it-IT" dirty="0" err="1">
                <a:latin typeface="Garamond" panose="02020404030301010803" pitchFamily="18" charset="0"/>
                <a:sym typeface="Wingdings" pitchFamily="2" charset="2"/>
              </a:rPr>
              <a:t>cdc</a:t>
            </a:r>
            <a:r>
              <a:rPr lang="it-IT" dirty="0">
                <a:latin typeface="Garamond" panose="02020404030301010803" pitchFamily="18" charset="0"/>
                <a:sym typeface="Wingdings" pitchFamily="2" charset="2"/>
              </a:rPr>
              <a:t> A-12 accorpata.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92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6BE6ABF4-6F4F-8545-3BFB-BD970350C662}"/>
              </a:ext>
            </a:extLst>
          </p:cNvPr>
          <p:cNvSpPr txBox="1">
            <a:spLocks/>
          </p:cNvSpPr>
          <p:nvPr/>
        </p:nvSpPr>
        <p:spPr>
          <a:xfrm>
            <a:off x="592902" y="961961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3200" dirty="0">
                <a:latin typeface="Garamond" panose="02020404030301010803" pitchFamily="18" charset="0"/>
              </a:rPr>
              <a:t>Oltre il percorso «standard»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139063-1FF4-CABF-033C-AC44120D6FCD}"/>
              </a:ext>
            </a:extLst>
          </p:cNvPr>
          <p:cNvSpPr txBox="1"/>
          <p:nvPr/>
        </p:nvSpPr>
        <p:spPr>
          <a:xfrm>
            <a:off x="359044" y="1741700"/>
            <a:ext cx="11473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aramond" panose="02020404030301010803" pitchFamily="18" charset="0"/>
              </a:rPr>
              <a:t>A seconda della propria situazione, saranno disponibili diverse tipologie di percorsi:</a:t>
            </a:r>
          </a:p>
          <a:p>
            <a:endParaRPr lang="it-IT" sz="16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Garamond" panose="02020404030301010803" pitchFamily="18" charset="0"/>
              </a:rPr>
              <a:t>60 CFU «standard» </a:t>
            </a:r>
            <a:r>
              <a:rPr lang="it-IT" sz="1600" b="0" i="0" dirty="0">
                <a:effectLst/>
                <a:latin typeface="Garamond" panose="02020404030301010803" pitchFamily="18" charset="0"/>
              </a:rPr>
              <a:t>abilitanti per chi non abbia i 24 CFU (i quali sono ridotti a 36 CFU per chi fosse già in possesso dei 24 CFU riconosciuti entro il 31 ottobre 2022);</a:t>
            </a:r>
          </a:p>
          <a:p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0" i="0" dirty="0">
                <a:effectLst/>
                <a:latin typeface="Garamond" panose="02020404030301010803" pitchFamily="18" charset="0"/>
              </a:rPr>
              <a:t>30 CFU abilitanti per chi possegga almeno 3 annualità di servizio nei 5 anni precedenti, di cui almeno uno nella </a:t>
            </a:r>
            <a:r>
              <a:rPr lang="it-IT" sz="1600" b="0" i="0" dirty="0" err="1">
                <a:effectLst/>
                <a:latin typeface="Garamond" panose="02020404030301010803" pitchFamily="18" charset="0"/>
              </a:rPr>
              <a:t>cdc</a:t>
            </a:r>
            <a:r>
              <a:rPr lang="it-IT" sz="1600" b="0" i="0" dirty="0">
                <a:effectLst/>
                <a:latin typeface="Garamond" panose="02020404030301010803" pitchFamily="18" charset="0"/>
              </a:rPr>
              <a:t> rilevante, o per chi abbia partecipato al concorso straordinario bis, o per chi abbia un contratto di docenza nei percorsi di formazione professionale regionali;</a:t>
            </a:r>
          </a:p>
          <a:p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0" i="0" dirty="0">
                <a:effectLst/>
                <a:latin typeface="Garamond" panose="02020404030301010803" pitchFamily="18" charset="0"/>
              </a:rPr>
              <a:t>Percorsi da 30 CFU abilitanti per docenti che abbiano già l'abilitazione o specializzati sul sostegno (si tratta del </a:t>
            </a:r>
            <a:r>
              <a:rPr lang="it-IT" sz="1600" dirty="0">
                <a:latin typeface="Garamond" panose="02020404030301010803" pitchFamily="18" charset="0"/>
              </a:rPr>
              <a:t>percorso da sostenere per una eventuale </a:t>
            </a:r>
            <a:r>
              <a:rPr lang="it-IT" sz="1600" b="0" i="0" dirty="0">
                <a:effectLst/>
                <a:latin typeface="Garamond" panose="02020404030301010803" pitchFamily="18" charset="0"/>
              </a:rPr>
              <a:t>seconda abilitazione); </a:t>
            </a:r>
            <a:r>
              <a:rPr lang="it-IT" sz="1600" b="0" i="0" dirty="0">
                <a:effectLst/>
                <a:latin typeface="Garamond" panose="02020404030301010803" pitchFamily="18" charset="0"/>
                <a:sym typeface="Wingdings" pitchFamily="2" charset="2"/>
              </a:rPr>
              <a:t> </a:t>
            </a:r>
            <a:r>
              <a:rPr lang="it-IT" sz="1600" b="1" i="0" dirty="0">
                <a:effectLst/>
                <a:latin typeface="Garamond" panose="02020404030301010803" pitchFamily="18" charset="0"/>
                <a:sym typeface="Wingdings" pitchFamily="2" charset="2"/>
              </a:rPr>
              <a:t>ATTENZIONE! </a:t>
            </a:r>
            <a:r>
              <a:rPr lang="it-IT" sz="1600" i="0" dirty="0">
                <a:solidFill>
                  <a:srgbClr val="C00000"/>
                </a:solidFill>
                <a:effectLst/>
                <a:latin typeface="Garamond" panose="02020404030301010803" pitchFamily="18" charset="0"/>
                <a:sym typeface="Wingdings" pitchFamily="2" charset="2"/>
              </a:rPr>
              <a:t>Proprio per questo, secondo CGIL, non sembra che l’abilitazione sia «a cascata»: </a:t>
            </a:r>
            <a:r>
              <a:rPr lang="it-IT" sz="1600" dirty="0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abilitarsi a una </a:t>
            </a:r>
            <a:r>
              <a:rPr lang="it-IT" sz="1600" dirty="0" err="1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cdc</a:t>
            </a:r>
            <a:r>
              <a:rPr lang="it-IT" sz="1600" dirty="0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 non implicherebbe l’abilitazione alle </a:t>
            </a:r>
            <a:r>
              <a:rPr lang="it-IT" sz="1600" dirty="0" err="1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cdc</a:t>
            </a:r>
            <a:r>
              <a:rPr lang="it-IT" sz="1600" dirty="0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 che sono un subset di quella per cui si è conseguita l’abilitazione. Ogni abilitazione prevedrebbe un percorso specifico.</a:t>
            </a:r>
            <a:endParaRPr lang="it-IT" sz="1600" b="0" i="0" dirty="0">
              <a:solidFill>
                <a:srgbClr val="C00000"/>
              </a:solidFill>
              <a:effectLst/>
              <a:latin typeface="Garamond" panose="02020404030301010803" pitchFamily="18" charset="0"/>
            </a:endParaRPr>
          </a:p>
          <a:p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0" i="0" dirty="0">
                <a:effectLst/>
                <a:latin typeface="Garamond" panose="02020404030301010803" pitchFamily="18" charset="0"/>
              </a:rPr>
              <a:t>Percorso transitorio 30 CFU (non abilitante): per i laureati non in possesso dei 24 CFU (o diplomati AFAM; ITP; con titolo equipollente) che intendono partecipare alle procedure concorsuali straordinarie previste entro il 31 dicembre 2024 (NB: il percorso NON è abilitante ma prevede di conseguire post-concorso i restanti 30 CFU);</a:t>
            </a:r>
          </a:p>
          <a:p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Garamond" panose="02020404030301010803" pitchFamily="18" charset="0"/>
              </a:rPr>
              <a:t>Percorso 30 CFU/36 CFU abilitante post-concorsuale (per chi abbia partecipato a questo concorso o parteciperà al prossimo; sarà da 30 CFU se si era effettuato l’accesso al concorso con il percorso da 30 CFU transitorio non abilitante, da 36 se con i 24 CFU);</a:t>
            </a:r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29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20CD25-0CBB-9EE7-2A3A-F99545DE2C56}"/>
              </a:ext>
            </a:extLst>
          </p:cNvPr>
          <p:cNvSpPr txBox="1"/>
          <p:nvPr/>
        </p:nvSpPr>
        <p:spPr>
          <a:xfrm>
            <a:off x="4203794" y="1656409"/>
            <a:ext cx="3686628" cy="584775"/>
          </a:xfrm>
          <a:prstGeom prst="rect">
            <a:avLst/>
          </a:prstGeom>
          <a:solidFill>
            <a:srgbClr val="B307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Garamond" panose="02020404030301010803" pitchFamily="18" charset="0"/>
              </a:rPr>
              <a:t>CONTRIBUZIONE</a:t>
            </a:r>
            <a:endParaRPr lang="it-IT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18B074D-EBD8-55BB-884D-0527A91A6409}"/>
              </a:ext>
            </a:extLst>
          </p:cNvPr>
          <p:cNvSpPr/>
          <p:nvPr/>
        </p:nvSpPr>
        <p:spPr>
          <a:xfrm>
            <a:off x="1991027" y="3885931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14A745-E509-C547-F180-B57B9C2CD0F5}"/>
              </a:ext>
            </a:extLst>
          </p:cNvPr>
          <p:cNvSpPr txBox="1"/>
          <p:nvPr/>
        </p:nvSpPr>
        <p:spPr>
          <a:xfrm>
            <a:off x="1358594" y="4061265"/>
            <a:ext cx="2173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PREISCRIZIONE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32C41D-DCD7-2677-3AB8-31ACA90AC3CD}"/>
              </a:ext>
            </a:extLst>
          </p:cNvPr>
          <p:cNvSpPr txBox="1"/>
          <p:nvPr/>
        </p:nvSpPr>
        <p:spPr>
          <a:xfrm>
            <a:off x="5839669" y="2505005"/>
            <a:ext cx="256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=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C25BFFE7-7427-FF31-CE49-F1756EF50BE3}"/>
              </a:ext>
            </a:extLst>
          </p:cNvPr>
          <p:cNvSpPr/>
          <p:nvPr/>
        </p:nvSpPr>
        <p:spPr>
          <a:xfrm rot="16200000">
            <a:off x="5907152" y="-541487"/>
            <a:ext cx="369331" cy="7463327"/>
          </a:xfrm>
          <a:prstGeom prst="rightBrace">
            <a:avLst>
              <a:gd name="adj1" fmla="val 56642"/>
              <a:gd name="adj2" fmla="val 494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DE9F5-4E25-CCF7-98F9-485095A30A70}"/>
              </a:ext>
            </a:extLst>
          </p:cNvPr>
          <p:cNvSpPr txBox="1"/>
          <p:nvPr/>
        </p:nvSpPr>
        <p:spPr>
          <a:xfrm>
            <a:off x="1801442" y="3509290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30 euro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F464654-5631-0F9F-5B80-C747BFDE9B23}"/>
              </a:ext>
            </a:extLst>
          </p:cNvPr>
          <p:cNvSpPr/>
          <p:nvPr/>
        </p:nvSpPr>
        <p:spPr>
          <a:xfrm>
            <a:off x="4750443" y="3869482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E06D430-45EE-D518-4D34-93174EA5652C}"/>
              </a:ext>
            </a:extLst>
          </p:cNvPr>
          <p:cNvSpPr/>
          <p:nvPr/>
        </p:nvSpPr>
        <p:spPr>
          <a:xfrm>
            <a:off x="9405157" y="3837248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7C0E4C-D91B-27D8-160E-1A4C7FE781CC}"/>
              </a:ext>
            </a:extLst>
          </p:cNvPr>
          <p:cNvSpPr txBox="1"/>
          <p:nvPr/>
        </p:nvSpPr>
        <p:spPr>
          <a:xfrm>
            <a:off x="4524757" y="3482683"/>
            <a:ext cx="1443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2300 euro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54ABC8-088B-E183-5043-35C5A0EA7337}"/>
              </a:ext>
            </a:extLst>
          </p:cNvPr>
          <p:cNvSpPr txBox="1"/>
          <p:nvPr/>
        </p:nvSpPr>
        <p:spPr>
          <a:xfrm>
            <a:off x="9310120" y="3449225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150 euro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F9DEBD-67AC-96B6-98CF-BAD45251290A}"/>
              </a:ext>
            </a:extLst>
          </p:cNvPr>
          <p:cNvSpPr txBox="1"/>
          <p:nvPr/>
        </p:nvSpPr>
        <p:spPr>
          <a:xfrm>
            <a:off x="1124850" y="4790854"/>
            <a:ext cx="264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Contributo variabile in base</a:t>
            </a:r>
          </a:p>
          <a:p>
            <a:r>
              <a:rPr lang="it-IT" dirty="0">
                <a:latin typeface="Garamond" panose="02020404030301010803" pitchFamily="18" charset="0"/>
              </a:rPr>
              <a:t>alle direttive del MIUR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596F32-D583-32CF-188B-D1D86A57EB63}"/>
              </a:ext>
            </a:extLst>
          </p:cNvPr>
          <p:cNvSpPr txBox="1"/>
          <p:nvPr/>
        </p:nvSpPr>
        <p:spPr>
          <a:xfrm>
            <a:off x="3892814" y="3943750"/>
            <a:ext cx="24352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Garamond" panose="02020404030301010803" pitchFamily="18" charset="0"/>
              </a:rPr>
              <a:t>PERCORSO </a:t>
            </a:r>
          </a:p>
          <a:p>
            <a:pPr algn="ctr"/>
            <a:r>
              <a:rPr lang="it-IT" sz="1600" dirty="0">
                <a:latin typeface="Garamond" panose="02020404030301010803" pitchFamily="18" charset="0"/>
              </a:rPr>
              <a:t>60 CFU «STANDARD»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2BC0A96-5B08-5E82-4BE6-40167F9B3E3A}"/>
              </a:ext>
            </a:extLst>
          </p:cNvPr>
          <p:cNvSpPr txBox="1"/>
          <p:nvPr/>
        </p:nvSpPr>
        <p:spPr>
          <a:xfrm>
            <a:off x="8844930" y="4025941"/>
            <a:ext cx="2312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PROVA FINALE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C7AFA28-0978-A48B-337D-83FFC5ADAA33}"/>
              </a:ext>
            </a:extLst>
          </p:cNvPr>
          <p:cNvSpPr txBox="1"/>
          <p:nvPr/>
        </p:nvSpPr>
        <p:spPr>
          <a:xfrm>
            <a:off x="6521102" y="4736900"/>
            <a:ext cx="20439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dirty="0">
                <a:effectLst/>
                <a:latin typeface="Garamond" panose="02020404030301010803" pitchFamily="18" charset="0"/>
              </a:rPr>
              <a:t>Per gli studenti iscritti all’ultimo anno di magistrale o magistrale a ciclo unico</a:t>
            </a:r>
            <a:endParaRPr lang="it-IT" sz="1600" dirty="0">
              <a:latin typeface="Garamond" panose="02020404030301010803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F8CEA9C-3D3C-6748-9B8C-D080AFF90372}"/>
              </a:ext>
            </a:extLst>
          </p:cNvPr>
          <p:cNvSpPr txBox="1"/>
          <p:nvPr/>
        </p:nvSpPr>
        <p:spPr>
          <a:xfrm>
            <a:off x="8812430" y="4736900"/>
            <a:ext cx="231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i="0" dirty="0">
                <a:effectLst/>
                <a:latin typeface="Garamond" panose="02020404030301010803" pitchFamily="18" charset="0"/>
              </a:rPr>
              <a:t>Contributo partecipazione prova finale</a:t>
            </a:r>
            <a:endParaRPr lang="it-IT" sz="1600" dirty="0">
              <a:latin typeface="Garamond" panose="02020404030301010803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B5A018-8041-4731-E260-66B3D4C39846}"/>
              </a:ext>
            </a:extLst>
          </p:cNvPr>
          <p:cNvSpPr txBox="1"/>
          <p:nvPr/>
        </p:nvSpPr>
        <p:spPr>
          <a:xfrm>
            <a:off x="6716261" y="3469130"/>
            <a:ext cx="1443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1800 euro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2891FC4-F83B-8A73-0576-CC2D2EF80656}"/>
              </a:ext>
            </a:extLst>
          </p:cNvPr>
          <p:cNvSpPr/>
          <p:nvPr/>
        </p:nvSpPr>
        <p:spPr>
          <a:xfrm>
            <a:off x="6982304" y="3837248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F4436C-A33F-63A2-15BF-5D446ED45DA3}"/>
              </a:ext>
            </a:extLst>
          </p:cNvPr>
          <p:cNvSpPr txBox="1"/>
          <p:nvPr/>
        </p:nvSpPr>
        <p:spPr>
          <a:xfrm>
            <a:off x="6149786" y="4051173"/>
            <a:ext cx="2435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LAUREANDI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A71F29-2851-F0F7-B74A-816C1228A36A}"/>
              </a:ext>
            </a:extLst>
          </p:cNvPr>
          <p:cNvSpPr txBox="1"/>
          <p:nvPr/>
        </p:nvSpPr>
        <p:spPr>
          <a:xfrm>
            <a:off x="220904" y="6413840"/>
            <a:ext cx="1185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*L’abilitazione non rientrando nel “diritto allo studio” non prevede (al momento) riduzioni ISEE o l’erogazione di borse di studio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79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3F66AA0-BD0E-F61D-3C79-AFF2911B4334}"/>
              </a:ext>
            </a:extLst>
          </p:cNvPr>
          <p:cNvSpPr txBox="1">
            <a:spLocks/>
          </p:cNvSpPr>
          <p:nvPr/>
        </p:nvSpPr>
        <p:spPr>
          <a:xfrm>
            <a:off x="592902" y="1085948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Garamond" panose="02020404030301010803" pitchFamily="18" charset="0"/>
              </a:rPr>
              <a:t>Organizzazione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DB62A5-BD78-72D8-180B-7D234062405D}"/>
              </a:ext>
            </a:extLst>
          </p:cNvPr>
          <p:cNvSpPr txBox="1"/>
          <p:nvPr/>
        </p:nvSpPr>
        <p:spPr>
          <a:xfrm>
            <a:off x="592902" y="2273948"/>
            <a:ext cx="109285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È previsto l’obbligo di frequenza del 70% di ogni attività formativa; saranno quindi accettate assenze fino al 30% per ciascuna attività didattica.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L’Università di Padova prevede lo svolgimento delle lezioni nei pomeriggi di giovedì e venerdì e per l’intera giornata di sabato.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La partenza è prevista per settembre/ottobre o comunque nel prossimo anno accademico.</a:t>
            </a:r>
            <a:endParaRPr lang="it-IT" sz="20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È prevista una durata di 6/7 mesi per il percorso da 60 CFU, circa un semestre.</a:t>
            </a:r>
          </a:p>
          <a:p>
            <a:endParaRPr lang="it-IT" sz="20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Durata e informazioni organizzative in merito alle forme «alternative» al percorso standard non sono ancora note.</a:t>
            </a:r>
            <a:endParaRPr lang="it-IT" sz="20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99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D93CA-0ACE-2600-4D9C-0FB53556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Posso farmi riconoscere dei CFU?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099FB4-ADC7-D74A-E601-0EF4A1D182D0}"/>
              </a:ext>
            </a:extLst>
          </p:cNvPr>
          <p:cNvSpPr txBox="1"/>
          <p:nvPr/>
        </p:nvSpPr>
        <p:spPr>
          <a:xfrm>
            <a:off x="456000" y="2274838"/>
            <a:ext cx="108825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Si potranno far riconoscere fino a un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massimo di 12 CFU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nelle attività formative relative alle:</a:t>
            </a:r>
            <a:endParaRPr lang="it-IT" dirty="0">
              <a:solidFill>
                <a:srgbClr val="1B1B19"/>
              </a:solidFill>
              <a:effectLst/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scienze dell'educazione, </a:t>
            </a:r>
            <a:endParaRPr lang="it-IT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didattiche disciplinari </a:t>
            </a:r>
            <a:endParaRPr lang="it-IT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competenze psico-socio-antropologiche </a:t>
            </a:r>
            <a:endParaRPr lang="it-IT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competenze linguistiche e digitali</a:t>
            </a:r>
            <a:endParaRPr lang="it-IT" dirty="0">
              <a:latin typeface="Garamond" panose="02020404030301010803" pitchFamily="18" charset="0"/>
            </a:endParaRPr>
          </a:p>
          <a:p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che si sono superate durante il proprio corso di studi universitari. </a:t>
            </a:r>
          </a:p>
          <a:p>
            <a:endParaRPr lang="it-IT" dirty="0">
              <a:solidFill>
                <a:srgbClr val="1B1B19"/>
              </a:solidFill>
              <a:effectLst/>
              <a:latin typeface="Garamond" panose="02020404030301010803" pitchFamily="18" charset="0"/>
            </a:endParaRPr>
          </a:p>
          <a:p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Si potranno inoltre far riconoscere fino a un massimo di 5 CFU delle attività di tirocinio diretto e indiretto svolti durante la laurea. </a:t>
            </a:r>
            <a:endParaRPr lang="it-IT" dirty="0">
              <a:solidFill>
                <a:srgbClr val="1B1B19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4A5BBC-94BE-D636-E9B1-E06E14EE4155}"/>
              </a:ext>
            </a:extLst>
          </p:cNvPr>
          <p:cNvSpPr txBox="1"/>
          <p:nvPr/>
        </p:nvSpPr>
        <p:spPr>
          <a:xfrm>
            <a:off x="456000" y="5520113"/>
            <a:ext cx="108825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ATTENZIONE! 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Verranno pubblicate a breve le tabelle con gli insegnamenti erogati dai vari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CdL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del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DiSLL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che saranno riconosciuti per il percorso da 60 CFU. Vi invitiamo a tenere controllate la pagine web dell’Ateneo.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3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65CFC3-FA38-94E9-7F03-6E92015C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E nel percorso ridotto da 36 CFU?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7D58A0-E7A4-0A9F-015F-4FE33A5F6AB6}"/>
              </a:ext>
            </a:extLst>
          </p:cNvPr>
          <p:cNvSpPr txBox="1"/>
          <p:nvPr/>
        </p:nvSpPr>
        <p:spPr>
          <a:xfrm>
            <a:off x="456000" y="2551837"/>
            <a:ext cx="11065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solidFill>
                  <a:srgbClr val="222222"/>
                </a:solidFill>
                <a:latin typeface="Garamond" panose="02020404030301010803" pitchFamily="18" charset="0"/>
              </a:rPr>
              <a:t>Saranno </a:t>
            </a:r>
            <a:r>
              <a:rPr lang="it-IT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le università a convalidare e riconoscere eventuali CFU, come dovrebbe avvenire per i 24 CFU.</a:t>
            </a:r>
            <a:br>
              <a:rPr lang="it-IT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</a:br>
            <a:endParaRPr lang="it-IT" sz="2400" b="0" i="0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algn="l"/>
            <a:r>
              <a:rPr lang="it-IT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Secondo la CGIL il riconoscimento dei 12 CFU non dovrebbe essere possibile nel "percorso da 36 CFU" dato che nei 60 CFU sono ricompresi 20 CFU di tirocinio (diretto e indiretto) e 16 CFU nella classe di concorso interessata da applicare in ambito scolastico.</a:t>
            </a:r>
          </a:p>
        </p:txBody>
      </p:sp>
    </p:spTree>
    <p:extLst>
      <p:ext uri="{BB962C8B-B14F-4D97-AF65-F5344CB8AC3E}">
        <p14:creationId xmlns:p14="http://schemas.microsoft.com/office/powerpoint/2010/main" val="98827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55B33-D678-B114-A984-99EBE125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140891"/>
            <a:ext cx="11736000" cy="11740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Garamond" panose="02020404030301010803" pitchFamily="18" charset="0"/>
              </a:rPr>
              <a:t>CONTATTACI</a:t>
            </a:r>
          </a:p>
        </p:txBody>
      </p:sp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537447" y="2323523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072467-19AB-3819-A4DD-CA09B22A7461}"/>
              </a:ext>
            </a:extLst>
          </p:cNvPr>
          <p:cNvSpPr txBox="1"/>
          <p:nvPr/>
        </p:nvSpPr>
        <p:spPr>
          <a:xfrm>
            <a:off x="456000" y="2314967"/>
            <a:ext cx="11065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Per discutere della tua specifica situazione personale o per risolvere qualunque altro tipo di dubbio, non esitare a contattarci all’indirizzo </a:t>
            </a:r>
            <a:r>
              <a:rPr lang="it-IT" sz="1800" dirty="0">
                <a:latin typeface="Garamond" panose="02020404030301010803" pitchFamily="18" charset="0"/>
                <a:hlinkClick r:id="rId3"/>
              </a:rPr>
              <a:t>tutorjunior.lettere@unipd.it</a:t>
            </a:r>
            <a:r>
              <a:rPr lang="it-IT" sz="1800" dirty="0">
                <a:latin typeface="Garamond" panose="02020404030301010803" pitchFamily="18" charset="0"/>
              </a:rPr>
              <a:t> (indirizzo valido per i </a:t>
            </a:r>
            <a:r>
              <a:rPr lang="it-IT" sz="1800" dirty="0" err="1">
                <a:latin typeface="Garamond" panose="02020404030301010803" pitchFamily="18" charset="0"/>
              </a:rPr>
              <a:t>CdS</a:t>
            </a:r>
            <a:r>
              <a:rPr lang="it-IT" sz="1800" dirty="0">
                <a:latin typeface="Garamond" panose="02020404030301010803" pitchFamily="18" charset="0"/>
              </a:rPr>
              <a:t> afferenti a </a:t>
            </a:r>
            <a:r>
              <a:rPr lang="it-IT" sz="1800" u="sng" dirty="0">
                <a:latin typeface="Garamond" panose="02020404030301010803" pitchFamily="18" charset="0"/>
              </a:rPr>
              <a:t>tutta</a:t>
            </a:r>
            <a:r>
              <a:rPr lang="it-IT" sz="1800" dirty="0">
                <a:latin typeface="Garamond" panose="02020404030301010803" pitchFamily="18" charset="0"/>
              </a:rPr>
              <a:t> la Scuola di Scienze Umane). Ti chiediamo di specificare nome, cognome e soprattutto il </a:t>
            </a:r>
            <a:r>
              <a:rPr lang="it-IT" sz="1800" dirty="0" err="1">
                <a:latin typeface="Garamond" panose="02020404030301010803" pitchFamily="18" charset="0"/>
              </a:rPr>
              <a:t>CdS</a:t>
            </a:r>
            <a:r>
              <a:rPr lang="it-IT" sz="1800" dirty="0">
                <a:latin typeface="Garamond" panose="02020404030301010803" pitchFamily="18" charset="0"/>
              </a:rPr>
              <a:t> frequentato quando ci scrivi una mail, così ti risponderà un tutor di competenza.</a:t>
            </a:r>
          </a:p>
          <a:p>
            <a:endParaRPr lang="it-IT" sz="1800" dirty="0">
              <a:latin typeface="Garamond" panose="02020404030301010803" pitchFamily="18" charset="0"/>
            </a:endParaRPr>
          </a:p>
        </p:txBody>
      </p:sp>
      <p:pic>
        <p:nvPicPr>
          <p:cNvPr id="8" name="Immagine 7" descr="Immagine che contiene modello, quadrato, pixel&#10;&#10;Descrizione generata automaticamente">
            <a:extLst>
              <a:ext uri="{FF2B5EF4-FFF2-40B4-BE49-F238E27FC236}">
                <a16:creationId xmlns:a16="http://schemas.microsoft.com/office/drawing/2014/main" id="{FC1300CB-19FC-1BFE-FD8F-A77DE00CA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959" y="3670855"/>
            <a:ext cx="2501900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001EAF-3E8A-A460-39E4-0CC83E734592}"/>
              </a:ext>
            </a:extLst>
          </p:cNvPr>
          <p:cNvSpPr txBox="1"/>
          <p:nvPr/>
        </p:nvSpPr>
        <p:spPr>
          <a:xfrm>
            <a:off x="537447" y="3685784"/>
            <a:ext cx="7884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latin typeface="Garamond" panose="02020404030301010803" pitchFamily="18" charset="0"/>
              </a:rPr>
              <a:t>Inoltre, puoi anche venire a colloquio con noi senza necessità di appuntamento!  Ci trovi all’Ufficio 17 al 1° Piano del Complesso Beato Pellegrino (via Beato Pellegrino 28). </a:t>
            </a:r>
            <a:r>
              <a:rPr lang="it-IT" sz="1800" dirty="0">
                <a:latin typeface="Garamond" panose="02020404030301010803" pitchFamily="18" charset="0"/>
              </a:rPr>
              <a:t>Ti invitiamo a consultare gli orari in cui puoi trovare un tutor a tua disposizione. È disponibile anche uno sportello via zoom dedicato agli studenti lavoratori o che per qualsiasi altro motivo non possano recarsi a ricevimento in presenza.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6A4CA26-210D-385D-B2BC-851F88F0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778" r="91389">
                        <a14:foregroundMark x1="87222" y1="32222" x2="91389" y2="35278"/>
                        <a14:foregroundMark x1="7778" y1="69722" x2="7778" y2="6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885">
            <a:off x="7691368" y="5761011"/>
            <a:ext cx="966129" cy="9661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6746A2-6C15-9954-C33C-4CED6C51BE5D}"/>
              </a:ext>
            </a:extLst>
          </p:cNvPr>
          <p:cNvSpPr txBox="1"/>
          <p:nvPr/>
        </p:nvSpPr>
        <p:spPr>
          <a:xfrm>
            <a:off x="2491297" y="5911762"/>
            <a:ext cx="5076082" cy="58477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00000">
                    <a:alpha val="0"/>
                  </a:srgbClr>
                </a:gs>
                <a:gs pos="30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reflection stA="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Garamond" panose="02020404030301010803" pitchFamily="18" charset="0"/>
              </a:rPr>
              <a:t>Scansiona il QR code della nostra pagina </a:t>
            </a:r>
          </a:p>
          <a:p>
            <a:pPr algn="ctr"/>
            <a:r>
              <a:rPr lang="it-IT" sz="1600" b="1" dirty="0">
                <a:latin typeface="Garamond" panose="02020404030301010803" pitchFamily="18" charset="0"/>
              </a:rPr>
              <a:t>per vedere i giorni e orari in cui riceviamo!</a:t>
            </a:r>
          </a:p>
        </p:txBody>
      </p:sp>
    </p:spTree>
    <p:extLst>
      <p:ext uri="{BB962C8B-B14F-4D97-AF65-F5344CB8AC3E}">
        <p14:creationId xmlns:p14="http://schemas.microsoft.com/office/powerpoint/2010/main" val="3598699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B503CC-5781-C0C0-67B2-480C741136FB}"/>
              </a:ext>
            </a:extLst>
          </p:cNvPr>
          <p:cNvSpPr txBox="1"/>
          <p:nvPr/>
        </p:nvSpPr>
        <p:spPr>
          <a:xfrm>
            <a:off x="1743654" y="2473977"/>
            <a:ext cx="87046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QUARTO STEP: </a:t>
            </a:r>
            <a:r>
              <a:rPr lang="it-IT" sz="4800" b="1" dirty="0">
                <a:latin typeface="Garamond" panose="02020404030301010803" pitchFamily="18" charset="0"/>
              </a:rPr>
              <a:t>UNA VOLTA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CONSEGUITO IL TITOLO,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COME VADO A INSEGNARE?</a:t>
            </a:r>
          </a:p>
        </p:txBody>
      </p:sp>
    </p:spTree>
    <p:extLst>
      <p:ext uri="{BB962C8B-B14F-4D97-AF65-F5344CB8AC3E}">
        <p14:creationId xmlns:p14="http://schemas.microsoft.com/office/powerpoint/2010/main" val="1204996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146D3B9-2924-766C-DDB5-58A4E7F8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Per lavorare concretamente, vi sono tre «step»</a:t>
            </a:r>
          </a:p>
        </p:txBody>
      </p:sp>
      <p:sp>
        <p:nvSpPr>
          <p:cNvPr id="7" name="Figura a mano libera: forma 4">
            <a:extLst>
              <a:ext uri="{FF2B5EF4-FFF2-40B4-BE49-F238E27FC236}">
                <a16:creationId xmlns:a16="http://schemas.microsoft.com/office/drawing/2014/main" id="{481F8DC3-36B4-12ED-6E5F-10032704C7F8}"/>
              </a:ext>
            </a:extLst>
          </p:cNvPr>
          <p:cNvSpPr/>
          <p:nvPr/>
        </p:nvSpPr>
        <p:spPr>
          <a:xfrm>
            <a:off x="4015926" y="2214299"/>
            <a:ext cx="1139991" cy="987229"/>
          </a:xfrm>
          <a:custGeom>
            <a:avLst/>
            <a:gdLst>
              <a:gd name="connsiteX0" fmla="*/ 569747 w 1139991"/>
              <a:gd name="connsiteY0" fmla="*/ 0 h 987229"/>
              <a:gd name="connsiteX1" fmla="*/ 0 w 1139991"/>
              <a:gd name="connsiteY1" fmla="*/ 987230 h 987229"/>
              <a:gd name="connsiteX2" fmla="*/ 1139992 w 1139991"/>
              <a:gd name="connsiteY2" fmla="*/ 987230 h 987229"/>
              <a:gd name="connsiteX3" fmla="*/ 569747 w 1139991"/>
              <a:gd name="connsiteY3" fmla="*/ 0 h 98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9991" h="987229">
                <a:moveTo>
                  <a:pt x="569747" y="0"/>
                </a:moveTo>
                <a:lnTo>
                  <a:pt x="0" y="987230"/>
                </a:lnTo>
                <a:lnTo>
                  <a:pt x="1139992" y="987230"/>
                </a:lnTo>
                <a:lnTo>
                  <a:pt x="569747" y="0"/>
                </a:lnTo>
                <a:close/>
              </a:path>
            </a:pathLst>
          </a:custGeom>
          <a:solidFill>
            <a:srgbClr val="B3071B"/>
          </a:solidFill>
          <a:ln w="49709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cxnSp>
        <p:nvCxnSpPr>
          <p:cNvPr id="8" name="Connettore diritto 40">
            <a:extLst>
              <a:ext uri="{FF2B5EF4-FFF2-40B4-BE49-F238E27FC236}">
                <a16:creationId xmlns:a16="http://schemas.microsoft.com/office/drawing/2014/main" id="{EF14668C-59E8-A093-2331-41BB3A1D98BC}"/>
              </a:ext>
            </a:extLst>
          </p:cNvPr>
          <p:cNvCxnSpPr>
            <a:cxnSpLocks/>
          </p:cNvCxnSpPr>
          <p:nvPr/>
        </p:nvCxnSpPr>
        <p:spPr>
          <a:xfrm>
            <a:off x="276445" y="3185862"/>
            <a:ext cx="11578855" cy="17816"/>
          </a:xfrm>
          <a:prstGeom prst="line">
            <a:avLst/>
          </a:prstGeom>
          <a:ln>
            <a:solidFill>
              <a:srgbClr val="B307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igura a mano libera: forma 3">
            <a:extLst>
              <a:ext uri="{FF2B5EF4-FFF2-40B4-BE49-F238E27FC236}">
                <a16:creationId xmlns:a16="http://schemas.microsoft.com/office/drawing/2014/main" id="{EE03777C-4B24-BD24-F6EC-F91743A72136}"/>
              </a:ext>
            </a:extLst>
          </p:cNvPr>
          <p:cNvSpPr/>
          <p:nvPr/>
        </p:nvSpPr>
        <p:spPr>
          <a:xfrm>
            <a:off x="3556646" y="3400567"/>
            <a:ext cx="2058553" cy="597114"/>
          </a:xfrm>
          <a:custGeom>
            <a:avLst/>
            <a:gdLst>
              <a:gd name="connsiteX0" fmla="*/ 1714217 w 2058553"/>
              <a:gd name="connsiteY0" fmla="*/ 0 h 597114"/>
              <a:gd name="connsiteX1" fmla="*/ 344336 w 2058553"/>
              <a:gd name="connsiteY1" fmla="*/ 0 h 597114"/>
              <a:gd name="connsiteX2" fmla="*/ 0 w 2058553"/>
              <a:gd name="connsiteY2" fmla="*/ 597115 h 597114"/>
              <a:gd name="connsiteX3" fmla="*/ 2058553 w 2058553"/>
              <a:gd name="connsiteY3" fmla="*/ 597115 h 597114"/>
              <a:gd name="connsiteX4" fmla="*/ 1714217 w 2058553"/>
              <a:gd name="connsiteY4" fmla="*/ 0 h 5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553" h="597114">
                <a:moveTo>
                  <a:pt x="1714217" y="0"/>
                </a:moveTo>
                <a:lnTo>
                  <a:pt x="344336" y="0"/>
                </a:lnTo>
                <a:lnTo>
                  <a:pt x="0" y="597115"/>
                </a:lnTo>
                <a:lnTo>
                  <a:pt x="2058553" y="597115"/>
                </a:lnTo>
                <a:lnTo>
                  <a:pt x="1714217" y="0"/>
                </a:lnTo>
                <a:close/>
              </a:path>
            </a:pathLst>
          </a:custGeom>
          <a:solidFill>
            <a:srgbClr val="B3071B"/>
          </a:solidFill>
          <a:ln w="49709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cxnSp>
        <p:nvCxnSpPr>
          <p:cNvPr id="11" name="Connettore diritto 56">
            <a:extLst>
              <a:ext uri="{FF2B5EF4-FFF2-40B4-BE49-F238E27FC236}">
                <a16:creationId xmlns:a16="http://schemas.microsoft.com/office/drawing/2014/main" id="{B30315F9-2D5A-E37A-98B4-89193B09AC61}"/>
              </a:ext>
            </a:extLst>
          </p:cNvPr>
          <p:cNvCxnSpPr>
            <a:cxnSpLocks/>
          </p:cNvCxnSpPr>
          <p:nvPr/>
        </p:nvCxnSpPr>
        <p:spPr>
          <a:xfrm>
            <a:off x="276446" y="3979739"/>
            <a:ext cx="11578855" cy="17816"/>
          </a:xfrm>
          <a:prstGeom prst="line">
            <a:avLst/>
          </a:prstGeom>
          <a:ln>
            <a:solidFill>
              <a:srgbClr val="B307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igura a mano libera: forma 5">
            <a:extLst>
              <a:ext uri="{FF2B5EF4-FFF2-40B4-BE49-F238E27FC236}">
                <a16:creationId xmlns:a16="http://schemas.microsoft.com/office/drawing/2014/main" id="{98DAF5BF-5AE3-8843-1880-BBF1F4E34F86}"/>
              </a:ext>
            </a:extLst>
          </p:cNvPr>
          <p:cNvSpPr/>
          <p:nvPr/>
        </p:nvSpPr>
        <p:spPr>
          <a:xfrm>
            <a:off x="3096867" y="4196720"/>
            <a:ext cx="2978109" cy="597114"/>
          </a:xfrm>
          <a:custGeom>
            <a:avLst/>
            <a:gdLst>
              <a:gd name="connsiteX0" fmla="*/ 2633276 w 2978109"/>
              <a:gd name="connsiteY0" fmla="*/ 0 h 597114"/>
              <a:gd name="connsiteX1" fmla="*/ 344834 w 2978109"/>
              <a:gd name="connsiteY1" fmla="*/ 0 h 597114"/>
              <a:gd name="connsiteX2" fmla="*/ 0 w 2978109"/>
              <a:gd name="connsiteY2" fmla="*/ 597115 h 597114"/>
              <a:gd name="connsiteX3" fmla="*/ 2978110 w 2978109"/>
              <a:gd name="connsiteY3" fmla="*/ 597115 h 597114"/>
              <a:gd name="connsiteX4" fmla="*/ 2633276 w 2978109"/>
              <a:gd name="connsiteY4" fmla="*/ 0 h 5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8109" h="597114">
                <a:moveTo>
                  <a:pt x="2633276" y="0"/>
                </a:moveTo>
                <a:lnTo>
                  <a:pt x="344834" y="0"/>
                </a:lnTo>
                <a:lnTo>
                  <a:pt x="0" y="597115"/>
                </a:lnTo>
                <a:lnTo>
                  <a:pt x="2978110" y="597115"/>
                </a:lnTo>
                <a:lnTo>
                  <a:pt x="2633276" y="0"/>
                </a:lnTo>
                <a:close/>
              </a:path>
            </a:pathLst>
          </a:custGeom>
          <a:solidFill>
            <a:srgbClr val="B3071B"/>
          </a:solidFill>
          <a:ln w="49709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cxnSp>
        <p:nvCxnSpPr>
          <p:cNvPr id="13" name="Connettore diritto 57">
            <a:extLst>
              <a:ext uri="{FF2B5EF4-FFF2-40B4-BE49-F238E27FC236}">
                <a16:creationId xmlns:a16="http://schemas.microsoft.com/office/drawing/2014/main" id="{83897CDC-8D1C-92A0-B289-DF06C5168671}"/>
              </a:ext>
            </a:extLst>
          </p:cNvPr>
          <p:cNvCxnSpPr>
            <a:cxnSpLocks/>
          </p:cNvCxnSpPr>
          <p:nvPr/>
        </p:nvCxnSpPr>
        <p:spPr>
          <a:xfrm>
            <a:off x="276446" y="4775210"/>
            <a:ext cx="11578855" cy="17816"/>
          </a:xfrm>
          <a:prstGeom prst="line">
            <a:avLst/>
          </a:prstGeom>
          <a:ln>
            <a:solidFill>
              <a:srgbClr val="B307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B214654-C7D4-8EBB-A66B-03BB90F40079}"/>
              </a:ext>
            </a:extLst>
          </p:cNvPr>
          <p:cNvSpPr txBox="1"/>
          <p:nvPr/>
        </p:nvSpPr>
        <p:spPr>
          <a:xfrm>
            <a:off x="5155917" y="2427703"/>
            <a:ext cx="5502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CONCORSO </a:t>
            </a:r>
            <a:r>
              <a:rPr lang="it-IT" b="1" dirty="0">
                <a:latin typeface="Garamond" panose="02020404030301010803" pitchFamily="18" charset="0"/>
                <a:sym typeface="Wingdings" pitchFamily="2" charset="2"/>
              </a:rPr>
              <a:t> vincita del concorso  anno di prova</a:t>
            </a:r>
          </a:p>
          <a:p>
            <a:r>
              <a:rPr lang="it-IT" b="1" dirty="0">
                <a:latin typeface="Garamond" panose="02020404030301010803" pitchFamily="18" charset="0"/>
                <a:sym typeface="Wingdings" pitchFamily="2" charset="2"/>
              </a:rPr>
              <a:t>                          superamento anno di prova  ruolo</a:t>
            </a:r>
            <a:endParaRPr lang="it-IT" b="1" dirty="0">
              <a:latin typeface="Garamond" panose="02020404030301010803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EE4D7B9-9A95-5787-CE17-EE59E106C8AB}"/>
              </a:ext>
            </a:extLst>
          </p:cNvPr>
          <p:cNvSpPr txBox="1"/>
          <p:nvPr/>
        </p:nvSpPr>
        <p:spPr>
          <a:xfrm>
            <a:off x="5845082" y="3259465"/>
            <a:ext cx="185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GPS </a:t>
            </a:r>
            <a:r>
              <a:rPr lang="it-IT" b="1" dirty="0">
                <a:latin typeface="Garamond" panose="02020404030301010803" pitchFamily="18" charset="0"/>
                <a:sym typeface="Wingdings" pitchFamily="2" charset="2"/>
              </a:rPr>
              <a:t></a:t>
            </a:r>
            <a:r>
              <a:rPr lang="it-IT" b="1" dirty="0">
                <a:latin typeface="Garamond" panose="02020404030301010803" pitchFamily="18" charset="0"/>
              </a:rPr>
              <a:t> I fascia </a:t>
            </a:r>
          </a:p>
          <a:p>
            <a:r>
              <a:rPr lang="it-IT" b="1" dirty="0">
                <a:latin typeface="Garamond" panose="02020404030301010803" pitchFamily="18" charset="0"/>
              </a:rPr>
              <a:t>         </a:t>
            </a:r>
            <a:r>
              <a:rPr lang="it-IT" b="1" dirty="0">
                <a:latin typeface="Garamond" panose="02020404030301010803" pitchFamily="18" charset="0"/>
                <a:sym typeface="Wingdings" pitchFamily="2" charset="2"/>
              </a:rPr>
              <a:t></a:t>
            </a:r>
            <a:r>
              <a:rPr lang="it-IT" b="1" dirty="0">
                <a:latin typeface="Garamond" panose="02020404030301010803" pitchFamily="18" charset="0"/>
              </a:rPr>
              <a:t>  II fascia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33BFB16-E034-B02C-628B-4A7D6D00F9C3}"/>
              </a:ext>
            </a:extLst>
          </p:cNvPr>
          <p:cNvSpPr txBox="1"/>
          <p:nvPr/>
        </p:nvSpPr>
        <p:spPr>
          <a:xfrm>
            <a:off x="6510528" y="4315968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INTERPELLI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A3B332-F9CF-EBC3-CE68-C6F12410FDA5}"/>
              </a:ext>
            </a:extLst>
          </p:cNvPr>
          <p:cNvSpPr txBox="1"/>
          <p:nvPr/>
        </p:nvSpPr>
        <p:spPr>
          <a:xfrm>
            <a:off x="2846633" y="5636073"/>
            <a:ext cx="5996898" cy="400110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Garamond" panose="02020404030301010803" pitchFamily="18" charset="0"/>
              </a:rPr>
              <a:t>ATTENZIONE: le MAD a breve non esisteranno più</a:t>
            </a:r>
          </a:p>
        </p:txBody>
      </p:sp>
    </p:spTree>
    <p:extLst>
      <p:ext uri="{BB962C8B-B14F-4D97-AF65-F5344CB8AC3E}">
        <p14:creationId xmlns:p14="http://schemas.microsoft.com/office/powerpoint/2010/main" val="1112061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B6F5D-7330-96A2-6FB2-EFF2F0B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404996"/>
            <a:ext cx="11736000" cy="118800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INTERPELLI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368" y="2592996"/>
            <a:ext cx="11184105" cy="3859558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Proposte di supplenza che i singoli istituti inviano agli Uffici Scolastici Territoriali (UST) affinché in tempi rapidi vengano presentate le domande per la supplenza offerta, senza limiti di provincia. </a:t>
            </a:r>
          </a:p>
          <a:p>
            <a:endParaRPr lang="it-IT" b="0" i="0" dirty="0">
              <a:effectLst/>
              <a:latin typeface="Garamond" panose="02020404030301010803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Chiunque può rispondere a un interpello (</a:t>
            </a:r>
            <a:r>
              <a:rPr lang="it-IT" b="0" i="1" u="sng" dirty="0">
                <a:effectLst/>
                <a:latin typeface="Garamond" panose="02020404030301010803" pitchFamily="18" charset="0"/>
              </a:rPr>
              <a:t>esempio. </a:t>
            </a:r>
            <a:r>
              <a:rPr lang="it-IT" i="1" dirty="0">
                <a:latin typeface="Garamond" panose="02020404030301010803" pitchFamily="18" charset="0"/>
              </a:rPr>
              <a:t>Un aspirante docente che vive in Puglia può rispondere a un interpello in Veneto</a:t>
            </a:r>
            <a:r>
              <a:rPr lang="it-IT" dirty="0">
                <a:latin typeface="Garamond" panose="02020404030301010803" pitchFamily="18" charset="0"/>
              </a:rPr>
              <a:t>).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22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B6F5D-7330-96A2-6FB2-EFF2F0B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404996"/>
            <a:ext cx="11736000" cy="118800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GPS (Graduatorie Provinciali Supplenze)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368" y="2592996"/>
            <a:ext cx="11184105" cy="385955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0" i="0" dirty="0">
                <a:effectLst/>
                <a:latin typeface="Garamond" panose="02020404030301010803" pitchFamily="18" charset="0"/>
              </a:rPr>
              <a:t>Le GPS sono le prime a essere consultate nel momento in cui ci sia bisogno di una supplenza, e permettono di svolgere generalmente supplenze lunghe, con contratti fino al 30 giugno o al 31 agosto. 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Sono divise in due fasce: la I fascia è quella da cui incomincia a scorrere l’algoritmo delle chiamate, e, a seguire, vi è la II fascia. 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Le GPS vengono aperte generalmente ogni due anni, ed è possibile accedervi mediante iscrizione dal sito ufficiale del MIUR. La prossima apertura delle GPS è prevista per fine mese.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La finestra per il passaggio dalla II alla I fascia apre generalmente una volta all’anno.</a:t>
            </a:r>
          </a:p>
        </p:txBody>
      </p:sp>
    </p:spTree>
    <p:extLst>
      <p:ext uri="{BB962C8B-B14F-4D97-AF65-F5344CB8AC3E}">
        <p14:creationId xmlns:p14="http://schemas.microsoft.com/office/powerpoint/2010/main" val="4126390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3403" y="1751748"/>
            <a:ext cx="11184105" cy="448446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0" i="0" dirty="0">
                <a:effectLst/>
                <a:latin typeface="Garamond" panose="02020404030301010803" pitchFamily="18" charset="0"/>
              </a:rPr>
              <a:t>Per potersi iscrivere in GPS nel </a:t>
            </a:r>
            <a:r>
              <a:rPr lang="it-IT" sz="2000" b="1" i="0" u="sng" dirty="0">
                <a:effectLst/>
                <a:latin typeface="Garamond" panose="02020404030301010803" pitchFamily="18" charset="0"/>
              </a:rPr>
              <a:t>biennio 2024-2026 </a:t>
            </a:r>
            <a:r>
              <a:rPr lang="it-IT" sz="2000" b="0" i="0" dirty="0">
                <a:effectLst/>
                <a:latin typeface="Garamond" panose="02020404030301010803" pitchFamily="18" charset="0"/>
              </a:rPr>
              <a:t>sarà necessario: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2000" b="1" dirty="0">
                <a:latin typeface="Garamond" panose="02020404030301010803" pitchFamily="18" charset="0"/>
              </a:rPr>
              <a:t>I FASCIA: </a:t>
            </a:r>
            <a:r>
              <a:rPr lang="it-IT" sz="2000" dirty="0">
                <a:latin typeface="Garamond" panose="02020404030301010803" pitchFamily="18" charset="0"/>
              </a:rPr>
              <a:t>se </a:t>
            </a:r>
            <a:r>
              <a:rPr lang="it-IT" sz="2000" b="0" i="0" dirty="0">
                <a:effectLst/>
                <a:latin typeface="Garamond" panose="02020404030301010803" pitchFamily="18" charset="0"/>
              </a:rPr>
              <a:t>già in possesso dei 24 cfu conseguiti entro il 31.10.2022 (che vanno poi completati con i 36 cfu rimanenti), o dell’abilitazione da 30 o 60 cfu;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2000" b="1" i="0" dirty="0">
                <a:effectLst/>
                <a:latin typeface="Garamond" panose="02020404030301010803" pitchFamily="18" charset="0"/>
              </a:rPr>
              <a:t>II FASCIA: </a:t>
            </a:r>
            <a:r>
              <a:rPr lang="it-IT" sz="2000" i="0" dirty="0">
                <a:effectLst/>
                <a:latin typeface="Garamond" panose="02020404030301010803" pitchFamily="18" charset="0"/>
              </a:rPr>
              <a:t>sarà possibile accedere alla seconda fascia anche senza l’abilitazione, purché in possesso del titolo di accesso alla </a:t>
            </a:r>
            <a:r>
              <a:rPr lang="it-IT" sz="2000" i="0" dirty="0" err="1">
                <a:effectLst/>
                <a:latin typeface="Garamond" panose="02020404030301010803" pitchFamily="18" charset="0"/>
              </a:rPr>
              <a:t>cdc</a:t>
            </a:r>
            <a:r>
              <a:rPr lang="it-IT" sz="2000" i="0" dirty="0">
                <a:effectLst/>
                <a:latin typeface="Garamond" panose="02020404030301010803" pitchFamily="18" charset="0"/>
              </a:rPr>
              <a:t> (e i CFU nei </a:t>
            </a:r>
            <a:r>
              <a:rPr lang="it-IT" sz="2000" dirty="0">
                <a:latin typeface="Garamond" panose="02020404030301010803" pitchFamily="18" charset="0"/>
              </a:rPr>
              <a:t>SSD rilevanti di cui nelle slides «secondo step») di interesse.</a:t>
            </a:r>
          </a:p>
          <a:p>
            <a:pPr lvl="1" indent="0">
              <a:buNone/>
            </a:pPr>
            <a:endParaRPr lang="it-IT" sz="2000" b="1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Nel momento in cui si compila la domanda di inserimento in GPS è necessario inserire una </a:t>
            </a:r>
            <a:r>
              <a:rPr lang="it-IT" sz="2000" b="1" dirty="0">
                <a:latin typeface="Garamond" panose="02020404030301010803" pitchFamily="18" charset="0"/>
              </a:rPr>
              <a:t>lista con 150 istituti di preferenza tutti della </a:t>
            </a:r>
            <a:r>
              <a:rPr lang="it-IT" sz="2000" b="1" u="sng" dirty="0">
                <a:latin typeface="Garamond" panose="02020404030301010803" pitchFamily="18" charset="0"/>
              </a:rPr>
              <a:t>stessa provincia</a:t>
            </a:r>
            <a:r>
              <a:rPr lang="it-IT" sz="2000" b="1" dirty="0">
                <a:latin typeface="Garamond" panose="02020404030301010803" pitchFamily="18" charset="0"/>
              </a:rPr>
              <a:t>.</a:t>
            </a:r>
            <a:r>
              <a:rPr lang="it-IT" sz="2000" dirty="0">
                <a:latin typeface="Garamond" panose="02020404030301010803" pitchFamily="18" charset="0"/>
              </a:rPr>
              <a:t> Il candidato potrà essere chiamato a svolgere una supplenza lunga (contratto fino al 30 giugno o 31 agosto) in una delle scuole di questa lista. </a:t>
            </a:r>
          </a:p>
          <a:p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In seguito, si compilerà un’ulteriore lista con </a:t>
            </a:r>
            <a:r>
              <a:rPr lang="it-IT" sz="2000" b="1" dirty="0">
                <a:latin typeface="Garamond" panose="02020404030301010803" pitchFamily="18" charset="0"/>
              </a:rPr>
              <a:t>20 preferenze, che verranno utilizzate per entrare nelle graduatorie di istituto delle singole scuole.</a:t>
            </a:r>
            <a:r>
              <a:rPr lang="it-IT" sz="2000" dirty="0">
                <a:latin typeface="Garamond" panose="02020404030301010803" pitchFamily="18" charset="0"/>
              </a:rPr>
              <a:t> Queste serviranno per gestire internamente delle supplenze brevi, spesso di pochi giorni. </a:t>
            </a:r>
          </a:p>
        </p:txBody>
      </p:sp>
    </p:spTree>
    <p:extLst>
      <p:ext uri="{BB962C8B-B14F-4D97-AF65-F5344CB8AC3E}">
        <p14:creationId xmlns:p14="http://schemas.microsoft.com/office/powerpoint/2010/main" val="2540807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3947" y="1733460"/>
            <a:ext cx="10852901" cy="448446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0" i="0" dirty="0">
                <a:effectLst/>
                <a:latin typeface="Garamond" panose="02020404030301010803" pitchFamily="18" charset="0"/>
              </a:rPr>
              <a:t>L’ordine dei candidati in GPS dipende dai </a:t>
            </a:r>
            <a:r>
              <a:rPr lang="it-IT" sz="2000" b="1" i="0" u="sng" dirty="0">
                <a:effectLst/>
                <a:latin typeface="Garamond" panose="02020404030301010803" pitchFamily="18" charset="0"/>
              </a:rPr>
              <a:t>punteggi </a:t>
            </a:r>
            <a:r>
              <a:rPr lang="it-IT" sz="2000" i="0" dirty="0">
                <a:effectLst/>
                <a:latin typeface="Garamond" panose="02020404030301010803" pitchFamily="18" charset="0"/>
              </a:rPr>
              <a:t>(NB: ogni candidato apparirà all’algoritmo che scorre le GPS </a:t>
            </a:r>
            <a:r>
              <a:rPr lang="it-IT" sz="2000" i="0" u="sng" dirty="0">
                <a:effectLst/>
                <a:latin typeface="Garamond" panose="02020404030301010803" pitchFamily="18" charset="0"/>
              </a:rPr>
              <a:t>nelle sole 150 scuole indicate nella lista di preferenze, quindi è opportuno scegliere le scuole con consapevolezza</a:t>
            </a:r>
            <a:r>
              <a:rPr lang="it-IT" sz="2000" i="0" dirty="0">
                <a:effectLst/>
                <a:latin typeface="Garamond" panose="02020404030301010803" pitchFamily="18" charset="0"/>
              </a:rPr>
              <a:t>). 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endParaRPr lang="it-IT" sz="200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Alcuni titoli che determinano il punteggio sono i seguenti: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i="0" dirty="0">
                <a:effectLst/>
                <a:latin typeface="Garamond" panose="02020404030301010803" pitchFamily="18" charset="0"/>
              </a:rPr>
              <a:t>Voto di laurea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i="0" dirty="0">
                <a:effectLst/>
                <a:latin typeface="Garamond" panose="02020404030301010803" pitchFamily="18" charset="0"/>
              </a:rPr>
              <a:t>Supplenze (con punteggio variabile a seconda della durata delle supplenze)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Certificazioni linguistiche di livello pari o superiore a B2 (da 3 a 6 punti)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i="0" dirty="0">
                <a:effectLst/>
                <a:latin typeface="Garamond" panose="02020404030301010803" pitchFamily="18" charset="0"/>
              </a:rPr>
              <a:t>Certificazione linguistica + CLIL (fino a 9 punti)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Certificazioni informatiche (fino a 2 punti) </a:t>
            </a:r>
            <a:r>
              <a:rPr lang="it-IT" sz="1600" dirty="0">
                <a:latin typeface="Garamond" panose="02020404030301010803" pitchFamily="18" charset="0"/>
                <a:sym typeface="Wingdings" pitchFamily="2" charset="2"/>
              </a:rPr>
              <a:t> attenzione a svolgere quelle riconosciute!</a:t>
            </a:r>
            <a:endParaRPr lang="it-IT" sz="1600" dirty="0">
              <a:latin typeface="Garamond" panose="02020404030301010803" pitchFamily="18" charset="0"/>
            </a:endParaRP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i="0" dirty="0">
                <a:effectLst/>
                <a:latin typeface="Garamond" panose="02020404030301010803" pitchFamily="18" charset="0"/>
              </a:rPr>
              <a:t>Master di I o II livello (solitamente 1 punto)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endParaRPr lang="it-IT" sz="200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52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B6F5D-7330-96A2-6FB2-EFF2F0B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404996"/>
            <a:ext cx="11736000" cy="118800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CONCORSO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368" y="2592996"/>
            <a:ext cx="11184105" cy="385955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Infine, per aspirare al contratto a tempo indeterminato («posto di ruolo») sarà necessario svolgere un </a:t>
            </a:r>
            <a:r>
              <a:rPr lang="it-IT" b="0" i="0" u="sng" dirty="0">
                <a:effectLst/>
                <a:latin typeface="Garamond" panose="02020404030301010803" pitchFamily="18" charset="0"/>
              </a:rPr>
              <a:t>concorso.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endParaRPr lang="it-IT" b="0" i="0" dirty="0">
              <a:effectLst/>
              <a:latin typeface="Garamond" panose="02020404030301010803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Per poter accedere a un concorso sarà necessario: </a:t>
            </a:r>
          </a:p>
          <a:p>
            <a:pPr marL="1143000" lvl="1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essere in possesso del titolo di laurea; </a:t>
            </a:r>
          </a:p>
          <a:p>
            <a:pPr marL="1143000" lvl="1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aver completato i CFU richiesti per accedere alla classe di concorso nei SSD rilevanti; </a:t>
            </a:r>
          </a:p>
          <a:p>
            <a:pPr marL="1143000" lvl="1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aver superato la prova finale del percorso abilitante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</a:rPr>
              <a:t>NB: il prossimo concorso 2024 sarà ampliato anche a chi abbia conseguito i soli 24 CFU riconosciuti entro il 31.10.2022 (che in fase post-concorsuale dovrà colmare con gli ulteriori 36 CFU) e a chi, in assenza dei 24 CFU abbia effettuato il percorso transitorio non abilitante da 30 CFU di cui alle slides precedenti (</a:t>
            </a:r>
            <a:r>
              <a:rPr lang="it-IT" dirty="0">
                <a:latin typeface="Garamond" panose="02020404030301010803" pitchFamily="18" charset="0"/>
                <a:sym typeface="Wingdings" pitchFamily="2" charset="2"/>
              </a:rPr>
              <a:t> anche questo, una volta vinto il concorso, andrà integrato con altri 30 CFU per conseguire l’abilitazione)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52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4944" y="2154084"/>
            <a:ext cx="11184105" cy="3859558"/>
          </a:xfrm>
        </p:spPr>
        <p:txBody>
          <a:bodyPr>
            <a:norm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L’ultimo concorso era così strutturato:</a:t>
            </a:r>
          </a:p>
          <a:p>
            <a:pPr marL="1143000" lvl="1" indent="-457200">
              <a:buFont typeface="Wingdings" pitchFamily="2" charset="2"/>
              <a:buChar char="Ø"/>
            </a:pPr>
            <a:r>
              <a:rPr lang="it-IT" b="1" dirty="0">
                <a:latin typeface="Garamond" panose="02020404030301010803" pitchFamily="18" charset="0"/>
              </a:rPr>
              <a:t>Prova scritta </a:t>
            </a:r>
            <a:r>
              <a:rPr lang="it-IT" dirty="0">
                <a:latin typeface="Garamond" panose="02020404030301010803" pitchFamily="18" charset="0"/>
              </a:rPr>
              <a:t>con 50 quesiti a risposta multipla (1 ora e 40 minuti)</a:t>
            </a:r>
          </a:p>
          <a:p>
            <a:pPr marL="1143000" lvl="1" indent="-457200">
              <a:buFont typeface="Wingdings" pitchFamily="2" charset="2"/>
              <a:buChar char="Ø"/>
            </a:pPr>
            <a:r>
              <a:rPr lang="it-IT" b="1" dirty="0">
                <a:effectLst/>
                <a:latin typeface="Garamond" panose="02020404030301010803" pitchFamily="18" charset="0"/>
              </a:rPr>
              <a:t>Prova orale </a:t>
            </a:r>
            <a:r>
              <a:rPr lang="it-IT" dirty="0">
                <a:effectLst/>
                <a:latin typeface="Garamond" panose="02020404030301010803" pitchFamily="18" charset="0"/>
              </a:rPr>
              <a:t>(a cui si accede se allo scritto si è ottenuto un punteggio pari ad almeno 70/100), che consiste in una lezione simulata e un breve colloquio in lingua inglese di livello B2 (30 minuti)</a:t>
            </a:r>
          </a:p>
          <a:p>
            <a:endParaRPr lang="it-IT" dirty="0">
              <a:effectLst/>
              <a:latin typeface="Garamond" panose="02020404030301010803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Non c’è una soglia minima di superamento del concorso perché dipende dai posti messi a disposizione dalla regione</a:t>
            </a:r>
            <a:endParaRPr lang="it-IT" dirty="0"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13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CF0ED9-6870-7128-517D-97C82B9BFD2A}"/>
              </a:ext>
            </a:extLst>
          </p:cNvPr>
          <p:cNvSpPr txBox="1"/>
          <p:nvPr/>
        </p:nvSpPr>
        <p:spPr>
          <a:xfrm>
            <a:off x="603503" y="1650366"/>
            <a:ext cx="107350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effectLst/>
                <a:latin typeface="Garamond" panose="02020404030301010803" pitchFamily="18" charset="0"/>
              </a:rPr>
              <a:t>Dopo il superamento del concorso</a:t>
            </a: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it-IT" sz="2400" b="0" i="0" dirty="0">
                <a:effectLst/>
                <a:latin typeface="Garamond" panose="02020404030301010803" pitchFamily="18" charset="0"/>
              </a:rPr>
              <a:t>si deve sostenere un anno di prova che prevede:</a:t>
            </a:r>
            <a:endParaRPr lang="it-IT" sz="240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servizio di almeno 180 giorni, di cui almeno 120 siano dedicati alle attività didattiche;</a:t>
            </a:r>
            <a:endParaRPr lang="it-IT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50 ore di formazione (incontri formativi e laboratori);</a:t>
            </a:r>
            <a:endParaRPr lang="it-IT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momenti di osservazione da parte del Dirigente scolastico e del docente tutor;</a:t>
            </a:r>
            <a:endParaRPr lang="it-IT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colloquio finale (cioè una presentazione finale delle attività svolte durante l’anno e delle schede di valutazione compilate dal Dirigente e dal docente tutor);</a:t>
            </a:r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E891E0-DE4C-A86A-73B2-F47BEAA0304F}"/>
              </a:ext>
            </a:extLst>
          </p:cNvPr>
          <p:cNvSpPr txBox="1"/>
          <p:nvPr/>
        </p:nvSpPr>
        <p:spPr>
          <a:xfrm>
            <a:off x="2824573" y="4719876"/>
            <a:ext cx="6099048" cy="1938992"/>
          </a:xfrm>
          <a:prstGeom prst="rect">
            <a:avLst/>
          </a:prstGeom>
          <a:noFill/>
          <a:ln w="28575">
            <a:solidFill>
              <a:srgbClr val="B3071B"/>
            </a:solidFill>
          </a:ln>
        </p:spPr>
        <p:txBody>
          <a:bodyPr wrap="square">
            <a:spAutoFit/>
          </a:bodyPr>
          <a:lstStyle/>
          <a:p>
            <a:r>
              <a:rPr lang="it-IT" sz="2000" b="1" i="0" dirty="0">
                <a:effectLst/>
                <a:latin typeface="Garamond" panose="02020404030301010803" pitchFamily="18" charset="0"/>
              </a:rPr>
              <a:t>Se non si supera l’anno di prova si può sostenere un ulteriore anno di prova; tuttavia, un secondo mancato superamento comporta l’impossibilità di risostenerlo. Si potrà tuttavia, in questo caso, abilitarsi, vincere un concorso e sostenere l’anno di prova per una </a:t>
            </a:r>
            <a:r>
              <a:rPr lang="it-IT" sz="2000" b="1" i="0" dirty="0" err="1">
                <a:effectLst/>
                <a:latin typeface="Garamond" panose="02020404030301010803" pitchFamily="18" charset="0"/>
              </a:rPr>
              <a:t>cdc</a:t>
            </a:r>
            <a:r>
              <a:rPr lang="it-IT" sz="2000" b="1" i="0" dirty="0">
                <a:effectLst/>
                <a:latin typeface="Garamond" panose="02020404030301010803" pitchFamily="18" charset="0"/>
              </a:rPr>
              <a:t> diversa.</a:t>
            </a:r>
            <a:endParaRPr lang="it-IT" sz="2000" b="1" dirty="0">
              <a:latin typeface="Garamond" panose="02020404030301010803" pitchFamily="18" charset="0"/>
            </a:endParaRPr>
          </a:p>
        </p:txBody>
      </p:sp>
      <p:cxnSp>
        <p:nvCxnSpPr>
          <p:cNvPr id="10" name="Connettore diritto 6">
            <a:extLst>
              <a:ext uri="{FF2B5EF4-FFF2-40B4-BE49-F238E27FC236}">
                <a16:creationId xmlns:a16="http://schemas.microsoft.com/office/drawing/2014/main" id="{635EE288-8FE3-E1B4-4DE7-4F66EF68AFED}"/>
              </a:ext>
            </a:extLst>
          </p:cNvPr>
          <p:cNvCxnSpPr>
            <a:cxnSpLocks/>
          </p:cNvCxnSpPr>
          <p:nvPr/>
        </p:nvCxnSpPr>
        <p:spPr>
          <a:xfrm>
            <a:off x="5874097" y="3958690"/>
            <a:ext cx="0" cy="59659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58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modello, quadrato, pixel&#10;&#10;Descrizione generata automaticamente">
            <a:extLst>
              <a:ext uri="{FF2B5EF4-FFF2-40B4-BE49-F238E27FC236}">
                <a16:creationId xmlns:a16="http://schemas.microsoft.com/office/drawing/2014/main" id="{1385FEBA-C8D3-1F55-526A-59C0D417B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56" y="2765700"/>
            <a:ext cx="2501900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60B128A1-11B7-D33C-880B-826CB7AD825D}"/>
              </a:ext>
            </a:extLst>
          </p:cNvPr>
          <p:cNvSpPr txBox="1">
            <a:spLocks/>
          </p:cNvSpPr>
          <p:nvPr/>
        </p:nvSpPr>
        <p:spPr>
          <a:xfrm>
            <a:off x="640080" y="1400746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Garamond" panose="02020404030301010803" pitchFamily="18" charset="0"/>
              </a:rPr>
              <a:t>DUBBI? DOMANDE?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075A6C-047E-D003-B781-2A2E8378B3AB}"/>
              </a:ext>
            </a:extLst>
          </p:cNvPr>
          <p:cNvSpPr txBox="1"/>
          <p:nvPr/>
        </p:nvSpPr>
        <p:spPr>
          <a:xfrm>
            <a:off x="3000756" y="5457254"/>
            <a:ext cx="6190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Garamond" panose="02020404030301010803" pitchFamily="18" charset="0"/>
                <a:hlinkClick r:id="rId3"/>
              </a:rPr>
              <a:t>tutorjunior.lettere@unipd.it</a:t>
            </a:r>
            <a:r>
              <a:rPr lang="it-IT" sz="4000" dirty="0">
                <a:latin typeface="Garamond" panose="02020404030301010803" pitchFamily="18" charset="0"/>
              </a:rPr>
              <a:t> </a:t>
            </a:r>
            <a:endParaRPr lang="it-IT" sz="4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6C4927B-C6A9-E12A-0A38-A04D8F9473E8}"/>
              </a:ext>
            </a:extLst>
          </p:cNvPr>
          <p:cNvSpPr txBox="1"/>
          <p:nvPr/>
        </p:nvSpPr>
        <p:spPr>
          <a:xfrm>
            <a:off x="7662672" y="4443984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Vieni a ricevimento con un tutor!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F92410A-24A1-0BD9-D6A6-2489B846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778" r="91389">
                        <a14:foregroundMark x1="87222" y1="32222" x2="91389" y2="35278"/>
                        <a14:foregroundMark x1="7778" y1="69722" x2="7778" y2="6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6970">
            <a:off x="7654791" y="3489582"/>
            <a:ext cx="966129" cy="96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002DF78-5395-CD40-040F-878C0106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140891"/>
            <a:ext cx="11736000" cy="11740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Garamond" panose="02020404030301010803" pitchFamily="18" charset="0"/>
              </a:rPr>
              <a:t>COME POSSO DIVENTARE INSEGNANTE?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7084B2-32D4-E381-B3B7-9BCD93A45B3E}"/>
              </a:ext>
            </a:extLst>
          </p:cNvPr>
          <p:cNvSpPr txBox="1"/>
          <p:nvPr/>
        </p:nvSpPr>
        <p:spPr>
          <a:xfrm>
            <a:off x="551682" y="2566365"/>
            <a:ext cx="5347312" cy="1323439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Clr>
                <a:srgbClr val="B3071B"/>
              </a:buClr>
              <a:buFont typeface="+mj-lt"/>
              <a:buAutoNum type="arabicPeriod"/>
            </a:pPr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Primo step: </a:t>
            </a:r>
            <a:r>
              <a:rPr lang="it-IT" sz="2000" dirty="0">
                <a:latin typeface="Garamond" panose="02020404030301010803" pitchFamily="18" charset="0"/>
              </a:rPr>
              <a:t>Laurea magistrale che dia accesso alla classe di concorso di interesse</a:t>
            </a:r>
            <a:endParaRPr lang="it-IT" sz="2000" b="1" dirty="0">
              <a:latin typeface="Garamond" panose="02020404030301010803" pitchFamily="18" charset="0"/>
            </a:endParaRPr>
          </a:p>
          <a:p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9DDD87-2FE7-95B1-3400-447A5E75828B}"/>
              </a:ext>
            </a:extLst>
          </p:cNvPr>
          <p:cNvSpPr txBox="1"/>
          <p:nvPr/>
        </p:nvSpPr>
        <p:spPr>
          <a:xfrm>
            <a:off x="551682" y="4234705"/>
            <a:ext cx="5347311" cy="1938992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Clr>
                <a:srgbClr val="B3071B"/>
              </a:buClr>
              <a:buFont typeface="+mj-lt"/>
              <a:buAutoNum type="arabicPeriod" startAt="2"/>
            </a:pPr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Secondo step: </a:t>
            </a:r>
            <a:r>
              <a:rPr lang="it-IT" sz="2000" dirty="0">
                <a:latin typeface="Garamond" panose="02020404030301010803" pitchFamily="18" charset="0"/>
              </a:rPr>
              <a:t>conseguimento dei CFU nei SSD rilevanti a seconda del titolo magistrale di cui si è in possesso, come specificato dalla classe di concorso di interesse </a:t>
            </a:r>
          </a:p>
          <a:p>
            <a:pPr>
              <a:buClr>
                <a:srgbClr val="B3071B"/>
              </a:buClr>
            </a:pPr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E12E81-C753-0027-82D6-0F39E3255D51}"/>
              </a:ext>
            </a:extLst>
          </p:cNvPr>
          <p:cNvSpPr txBox="1"/>
          <p:nvPr/>
        </p:nvSpPr>
        <p:spPr>
          <a:xfrm>
            <a:off x="6096000" y="2566365"/>
            <a:ext cx="5347311" cy="1631216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endParaRPr lang="it-IT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Clr>
                <a:srgbClr val="B3071B"/>
              </a:buClr>
            </a:pPr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3. Terzo step: </a:t>
            </a:r>
            <a:r>
              <a:rPr lang="it-IT" sz="2000" dirty="0">
                <a:latin typeface="Garamond" panose="02020404030301010803" pitchFamily="18" charset="0"/>
              </a:rPr>
              <a:t>conseguire l’abilitazione con il percorso formativo da 60 CFU (o «ridotto», a seconda della propria situazione)</a:t>
            </a:r>
          </a:p>
          <a:p>
            <a:pPr>
              <a:buClr>
                <a:srgbClr val="B3071B"/>
              </a:buClr>
            </a:pPr>
            <a:endParaRPr lang="it-IT" sz="2000" b="1" dirty="0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863E3F-7D81-35D5-02C5-9271EE18896A}"/>
              </a:ext>
            </a:extLst>
          </p:cNvPr>
          <p:cNvSpPr txBox="1"/>
          <p:nvPr/>
        </p:nvSpPr>
        <p:spPr>
          <a:xfrm>
            <a:off x="6096000" y="4545244"/>
            <a:ext cx="5347311" cy="1631216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endParaRPr lang="it-IT" sz="20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it-IT" sz="2000" dirty="0">
                <a:solidFill>
                  <a:srgbClr val="C00000"/>
                </a:solidFill>
                <a:latin typeface="Garamond" panose="02020404030301010803" pitchFamily="18" charset="0"/>
              </a:rPr>
              <a:t>4. </a:t>
            </a:r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Quarto step: </a:t>
            </a:r>
            <a:r>
              <a:rPr lang="it-IT" sz="2000" dirty="0">
                <a:latin typeface="Garamond" panose="02020404030301010803" pitchFamily="18" charset="0"/>
              </a:rPr>
              <a:t>superare un concorso, effettuare il c.d. «anno di prova» e superare la prova finale dell’anno di prova</a:t>
            </a:r>
          </a:p>
          <a:p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8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B503CC-5781-C0C0-67B2-480C741136FB}"/>
              </a:ext>
            </a:extLst>
          </p:cNvPr>
          <p:cNvSpPr txBox="1"/>
          <p:nvPr/>
        </p:nvSpPr>
        <p:spPr>
          <a:xfrm>
            <a:off x="988928" y="2803161"/>
            <a:ext cx="10214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PRIMO STEP: </a:t>
            </a:r>
            <a:r>
              <a:rPr lang="it-IT" sz="4800" b="1" dirty="0">
                <a:latin typeface="Garamond" panose="02020404030301010803" pitchFamily="18" charset="0"/>
              </a:rPr>
              <a:t>CONSEGUIMENTO 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DEL TITOLO MAGISTRALE</a:t>
            </a:r>
          </a:p>
        </p:txBody>
      </p:sp>
    </p:spTree>
    <p:extLst>
      <p:ext uri="{BB962C8B-B14F-4D97-AF65-F5344CB8AC3E}">
        <p14:creationId xmlns:p14="http://schemas.microsoft.com/office/powerpoint/2010/main" val="46910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99D4B2-B030-215A-4D02-19E44F6A8BD2}"/>
              </a:ext>
            </a:extLst>
          </p:cNvPr>
          <p:cNvSpPr txBox="1"/>
          <p:nvPr/>
        </p:nvSpPr>
        <p:spPr>
          <a:xfrm>
            <a:off x="407856" y="2443395"/>
            <a:ext cx="11376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</a:rPr>
              <a:t>Il primo requisito per poter accedere a una classe di concorso è il possesso di un titolo magistrale rilevante per quella classe.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</a:rPr>
              <a:t>Ricorda che </a:t>
            </a:r>
            <a:r>
              <a:rPr lang="it-IT" b="1" dirty="0">
                <a:latin typeface="Garamond" panose="02020404030301010803" pitchFamily="18" charset="0"/>
              </a:rPr>
              <a:t>non </a:t>
            </a:r>
            <a:r>
              <a:rPr lang="it-IT" dirty="0">
                <a:latin typeface="Garamond" panose="02020404030301010803" pitchFamily="18" charset="0"/>
              </a:rPr>
              <a:t>è la triennale a essere rilevante a tal fine. Il percorso triennale è sicuramente utile ai fini del conseguimento dei CFU necessari per accedere alla classe di concorso di interesse, ma il titolo di accesso considerato è quello di secondo livello. È bene quindi scegliere la magistrale con </a:t>
            </a:r>
            <a:r>
              <a:rPr lang="it-IT" u="sng" dirty="0">
                <a:latin typeface="Garamond" panose="02020404030301010803" pitchFamily="18" charset="0"/>
              </a:rPr>
              <a:t>consapevolezza.</a:t>
            </a:r>
          </a:p>
          <a:p>
            <a:endParaRPr lang="it-IT" u="sng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Spesso diverse lauree sono titolo di accesso a una determinata classe di concorso. Tuttavia, la laurea da sola non è sufficiente, perché viene richiesto un minimo di crediti nei SSD rilevanti per quella classe. Alcuni percorsi di laurea permettono di acquisirli tutti (o quasi) durante la triennale e la magistrale; in altri casi, questi devono essere recuperati successivamente.</a:t>
            </a:r>
            <a:endParaRPr lang="it-IT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7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182D4940-9A39-72E1-8FBA-7C63B82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140891"/>
            <a:ext cx="11736000" cy="1174076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Come posso capire a quale classe di concorso è adeguata la mia laurea?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9E2FC2-CAC5-968E-320D-056D5D062345}"/>
              </a:ext>
            </a:extLst>
          </p:cNvPr>
          <p:cNvSpPr txBox="1"/>
          <p:nvPr/>
        </p:nvSpPr>
        <p:spPr>
          <a:xfrm>
            <a:off x="742013" y="2671279"/>
            <a:ext cx="4699417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Per capire a che classi di concorso puoi accedere, è necessario consultare la Tabella predisposta dal Ministero. Scansionala qui!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44B3D8-71DF-0681-D552-2F53843B7DEB}"/>
              </a:ext>
            </a:extLst>
          </p:cNvPr>
          <p:cNvSpPr txBox="1"/>
          <p:nvPr/>
        </p:nvSpPr>
        <p:spPr>
          <a:xfrm>
            <a:off x="6303363" y="4543034"/>
            <a:ext cx="5508886" cy="1754326"/>
          </a:xfrm>
          <a:prstGeom prst="rect">
            <a:avLst/>
          </a:prstGeom>
          <a:noFill/>
          <a:ln w="19050">
            <a:solidFill>
              <a:srgbClr val="C00000">
                <a:alpha val="98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E questa tabella per gli ultimi aggiornamenti relativi ad A001, </a:t>
            </a: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A012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, A017, A020, </a:t>
            </a: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A022, A024, A025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, A027, A029, A030, A048, A049, A053, </a:t>
            </a: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A070, A071, A072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, A073.</a:t>
            </a:r>
          </a:p>
          <a:p>
            <a:r>
              <a:rPr lang="it-IT" dirty="0">
                <a:latin typeface="Garamond" panose="02020404030301010803" pitchFamily="18" charset="0"/>
              </a:rPr>
              <a:t>Infatti, </a:t>
            </a:r>
            <a:r>
              <a:rPr lang="it-IT" b="1" dirty="0">
                <a:latin typeface="Garamond" panose="02020404030301010803" pitchFamily="18" charset="0"/>
              </a:rPr>
              <a:t>i</a:t>
            </a:r>
            <a:r>
              <a:rPr lang="it-IT" b="1" i="0" dirty="0">
                <a:effectLst/>
                <a:latin typeface="Garamond" panose="02020404030301010803" pitchFamily="18" charset="0"/>
              </a:rPr>
              <a:t>l DM 22 dicembre 2023 ha introdotto alcune modifiche alle classi di concorso sopra indicate, per le quali è necessario verificare questa tabella.</a:t>
            </a:r>
            <a:endParaRPr lang="it-IT" dirty="0">
              <a:latin typeface="Garamond" panose="02020404030301010803" pitchFamily="18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119BC85-B16A-563E-1050-9BEB809F1D80}"/>
              </a:ext>
            </a:extLst>
          </p:cNvPr>
          <p:cNvCxnSpPr>
            <a:cxnSpLocks/>
          </p:cNvCxnSpPr>
          <p:nvPr/>
        </p:nvCxnSpPr>
        <p:spPr>
          <a:xfrm>
            <a:off x="6470827" y="3132637"/>
            <a:ext cx="166883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AD7F523-0F2B-1BB8-F766-E25870D313D6}"/>
              </a:ext>
            </a:extLst>
          </p:cNvPr>
          <p:cNvCxnSpPr>
            <a:cxnSpLocks/>
          </p:cNvCxnSpPr>
          <p:nvPr/>
        </p:nvCxnSpPr>
        <p:spPr>
          <a:xfrm flipH="1">
            <a:off x="4167266" y="5374919"/>
            <a:ext cx="178875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magine 4" descr="Immagine che contiene punto, modello, testo, monocromatico&#10;&#10;Descrizione generata automaticamente">
            <a:extLst>
              <a:ext uri="{FF2B5EF4-FFF2-40B4-BE49-F238E27FC236}">
                <a16:creationId xmlns:a16="http://schemas.microsoft.com/office/drawing/2014/main" id="{942B1169-2C72-73E5-325A-B7D1DC3C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33" y="2089944"/>
            <a:ext cx="2081093" cy="211799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7" name="Immagine 6" descr="Immagine che contiene modello, punto&#10;&#10;Descrizione generata automaticamente">
            <a:extLst>
              <a:ext uri="{FF2B5EF4-FFF2-40B4-BE49-F238E27FC236}">
                <a16:creationId xmlns:a16="http://schemas.microsoft.com/office/drawing/2014/main" id="{EAC3C8E0-6C36-FD77-4F39-5F6D797D7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80" y="4337740"/>
            <a:ext cx="2059541" cy="207435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7060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A7587117-F223-433C-1A72-074EA585D088}"/>
              </a:ext>
            </a:extLst>
          </p:cNvPr>
          <p:cNvSpPr/>
          <p:nvPr/>
        </p:nvSpPr>
        <p:spPr>
          <a:xfrm>
            <a:off x="9679898" y="2585852"/>
            <a:ext cx="2335860" cy="1267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8F3553-6C87-E2E6-4C5C-63FDD2DF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942962"/>
            <a:ext cx="11736000" cy="11880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Come leggere la Tabella Ministeriale</a:t>
            </a:r>
          </a:p>
        </p:txBody>
      </p:sp>
      <p:pic>
        <p:nvPicPr>
          <p:cNvPr id="9" name="Immagine 8" descr="Immagine che contiene testo, schermata, documento, ricevuta&#10;&#10;Descrizione generata automaticamente">
            <a:extLst>
              <a:ext uri="{FF2B5EF4-FFF2-40B4-BE49-F238E27FC236}">
                <a16:creationId xmlns:a16="http://schemas.microsoft.com/office/drawing/2014/main" id="{AA626E52-CBD5-7D00-AE40-832FE5E4B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1" y="2074447"/>
            <a:ext cx="7167797" cy="4727038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D07B0C09-1CDE-6534-3BCC-BADD7B03BC6C}"/>
              </a:ext>
            </a:extLst>
          </p:cNvPr>
          <p:cNvSpPr/>
          <p:nvPr/>
        </p:nvSpPr>
        <p:spPr>
          <a:xfrm>
            <a:off x="315117" y="2332653"/>
            <a:ext cx="1770688" cy="917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BAA93D-FD52-B232-3EF0-17F4ED078269}"/>
              </a:ext>
            </a:extLst>
          </p:cNvPr>
          <p:cNvSpPr txBox="1"/>
          <p:nvPr/>
        </p:nvSpPr>
        <p:spPr>
          <a:xfrm>
            <a:off x="315117" y="2496206"/>
            <a:ext cx="1770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Codice della classe 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 concorso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2241C9B-D1B0-C8EE-7230-FBC50295F2A0}"/>
              </a:ext>
            </a:extLst>
          </p:cNvPr>
          <p:cNvSpPr/>
          <p:nvPr/>
        </p:nvSpPr>
        <p:spPr>
          <a:xfrm>
            <a:off x="315117" y="3711923"/>
            <a:ext cx="1770688" cy="917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3306750-8D9C-0C35-4ED3-48CF8A23B1FF}"/>
              </a:ext>
            </a:extLst>
          </p:cNvPr>
          <p:cNvSpPr/>
          <p:nvPr/>
        </p:nvSpPr>
        <p:spPr>
          <a:xfrm>
            <a:off x="214788" y="5210176"/>
            <a:ext cx="2091198" cy="11533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1495A-AEF0-E68C-A10C-D5A70C2F3195}"/>
              </a:ext>
            </a:extLst>
          </p:cNvPr>
          <p:cNvSpPr txBox="1"/>
          <p:nvPr/>
        </p:nvSpPr>
        <p:spPr>
          <a:xfrm>
            <a:off x="94936" y="3853191"/>
            <a:ext cx="2211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Discipline che la classe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permette di insegnare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ABF885-B25C-1175-3933-681CB75D1FE0}"/>
              </a:ext>
            </a:extLst>
          </p:cNvPr>
          <p:cNvSpPr txBox="1"/>
          <p:nvPr/>
        </p:nvSpPr>
        <p:spPr>
          <a:xfrm>
            <a:off x="94936" y="5286347"/>
            <a:ext cx="2211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Titoli magistrali che 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permettono di accedere 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alla classe di concorso (dal DM 270/2004)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4F5F860-6162-A6E1-B866-303629410C6E}"/>
              </a:ext>
            </a:extLst>
          </p:cNvPr>
          <p:cNvSpPr txBox="1"/>
          <p:nvPr/>
        </p:nvSpPr>
        <p:spPr>
          <a:xfrm>
            <a:off x="9765856" y="2788593"/>
            <a:ext cx="22113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da acquisire nei</a:t>
            </a:r>
            <a:endParaRPr lang="it-IT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lang="it-IT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SSD rilevanti in base</a:t>
            </a:r>
            <a:endParaRPr lang="it-IT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lang="it-IT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alla propria magistrale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3899F87-6166-F650-C0D4-C90824AAC13F}"/>
              </a:ext>
            </a:extLst>
          </p:cNvPr>
          <p:cNvSpPr/>
          <p:nvPr/>
        </p:nvSpPr>
        <p:spPr>
          <a:xfrm>
            <a:off x="9679897" y="4629528"/>
            <a:ext cx="2335859" cy="1285510"/>
          </a:xfrm>
          <a:prstGeom prst="rect">
            <a:avLst/>
          </a:prstGeom>
          <a:solidFill>
            <a:srgbClr val="FDAAEA"/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002E9F2-AFA6-C98B-C4FB-E4CB6086D947}"/>
              </a:ext>
            </a:extLst>
          </p:cNvPr>
          <p:cNvSpPr txBox="1"/>
          <p:nvPr/>
        </p:nvSpPr>
        <p:spPr>
          <a:xfrm>
            <a:off x="9641351" y="4646963"/>
            <a:ext cx="2335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Istituti presso cui è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possibile insegnare quanto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previsto dalla classe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9DA4285-363A-B07A-B7D9-4D30C11E70BF}"/>
              </a:ext>
            </a:extLst>
          </p:cNvPr>
          <p:cNvSpPr/>
          <p:nvPr/>
        </p:nvSpPr>
        <p:spPr>
          <a:xfrm>
            <a:off x="2623931" y="3046963"/>
            <a:ext cx="367747" cy="364291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95C3E6F-EAB3-6C4B-685C-40687138EFE5}"/>
              </a:ext>
            </a:extLst>
          </p:cNvPr>
          <p:cNvSpPr/>
          <p:nvPr/>
        </p:nvSpPr>
        <p:spPr>
          <a:xfrm>
            <a:off x="2991678" y="3077638"/>
            <a:ext cx="616226" cy="364291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645D66D-4623-ECC3-F092-F910631C3D42}"/>
              </a:ext>
            </a:extLst>
          </p:cNvPr>
          <p:cNvSpPr/>
          <p:nvPr/>
        </p:nvSpPr>
        <p:spPr>
          <a:xfrm>
            <a:off x="5424306" y="3077637"/>
            <a:ext cx="1165337" cy="360912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087FEDC-08D5-2654-33CB-F9501E2E5E56}"/>
              </a:ext>
            </a:extLst>
          </p:cNvPr>
          <p:cNvSpPr/>
          <p:nvPr/>
        </p:nvSpPr>
        <p:spPr>
          <a:xfrm>
            <a:off x="6648192" y="3043852"/>
            <a:ext cx="1014878" cy="364291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760DE05-2E94-455B-4735-833AEAA5ADB1}"/>
              </a:ext>
            </a:extLst>
          </p:cNvPr>
          <p:cNvSpPr/>
          <p:nvPr/>
        </p:nvSpPr>
        <p:spPr>
          <a:xfrm>
            <a:off x="7721619" y="3043852"/>
            <a:ext cx="1833774" cy="3642914"/>
          </a:xfrm>
          <a:prstGeom prst="rect">
            <a:avLst/>
          </a:prstGeom>
          <a:solidFill>
            <a:srgbClr val="FDAAE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040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16173</TotalTime>
  <Words>5704</Words>
  <Application>Microsoft Macintosh PowerPoint</Application>
  <PresentationFormat>Widescreen</PresentationFormat>
  <Paragraphs>398</Paragraphs>
  <Slides>49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5" baseType="lpstr">
      <vt:lpstr>Arial</vt:lpstr>
      <vt:lpstr>Calibri</vt:lpstr>
      <vt:lpstr>Garamond</vt:lpstr>
      <vt:lpstr>Wingdings</vt:lpstr>
      <vt:lpstr>YAFdJvl8raw 0</vt:lpstr>
      <vt:lpstr>Tema di Office</vt:lpstr>
      <vt:lpstr>IN6EGNIAMO!</vt:lpstr>
      <vt:lpstr>ATTENZIONE!</vt:lpstr>
      <vt:lpstr>Presentazione standard di PowerPoint</vt:lpstr>
      <vt:lpstr>CONTATTACI</vt:lpstr>
      <vt:lpstr>COME POSSO DIVENTARE INSEGNANTE?</vt:lpstr>
      <vt:lpstr>Presentazione standard di PowerPoint</vt:lpstr>
      <vt:lpstr>Presentazione standard di PowerPoint</vt:lpstr>
      <vt:lpstr>Come posso capire a quale classe di concorso è adeguata la mia laurea?</vt:lpstr>
      <vt:lpstr>Come leggere la Tabella Ministeriale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Cos’è un SSD e dove lo trovo?</vt:lpstr>
      <vt:lpstr>Presentazione standard di PowerPoint</vt:lpstr>
      <vt:lpstr>Presentazione standard di PowerPoint</vt:lpstr>
      <vt:lpstr>Presentazione standard di PowerPoint</vt:lpstr>
      <vt:lpstr>Di seguito indichiamo il numero di CFU richiesti, a seconda dei titoli, per le classi di concorso che potrebbero essere di maggiore interesse per chi si laurea in uno dei CdS del DiSLL. Invitiamo però a controllare sempre il pdf delle Tabelle ministeriali.</vt:lpstr>
      <vt:lpstr>A-11: Discipline letterarie e latino (con laurea in Filologia moderna o Linguistica)</vt:lpstr>
      <vt:lpstr>A-12: Discipline letterarie nell’istruzione secondaria di I grado e di II grado (accorpamento delle ex A-12 e A-22) (con laurea in Filologia moderna o Linguistica)</vt:lpstr>
      <vt:lpstr>Presentazione standard di PowerPoint</vt:lpstr>
      <vt:lpstr>A-22: Lingue e culture straniere nell’istruzione secondaria di I e di II grado (accesso con laurea in Lingue e letterature europee e americane, Lingue per la comunicazione e cooperazione internazionale, Linguistica)</vt:lpstr>
      <vt:lpstr>Non sono in possesso di tutti i CFU, cosa posso fare?</vt:lpstr>
      <vt:lpstr>Presentazione standard di PowerPoint</vt:lpstr>
      <vt:lpstr>Cosa sono i 60 CFU per l’insegnamento?</vt:lpstr>
      <vt:lpstr>Dove trovo le informazioni?</vt:lpstr>
      <vt:lpstr>Presentazione standard di PowerPoint</vt:lpstr>
      <vt:lpstr>Inoltre, i 60 CFU si concludono con una prova finale costituita da una prova scritta e una lezione simulata, a fronte del completamento del percorso e del pagamento di una quota di 150 euro.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Posso farmi riconoscere dei CFU?</vt:lpstr>
      <vt:lpstr>E nel percorso ridotto da 36 CFU?</vt:lpstr>
      <vt:lpstr>Presentazione standard di PowerPoint</vt:lpstr>
      <vt:lpstr>Per lavorare concretamente, vi sono tre «step»</vt:lpstr>
      <vt:lpstr>INTERPELLI</vt:lpstr>
      <vt:lpstr>GPS (Graduatorie Provinciali Supplenze)</vt:lpstr>
      <vt:lpstr>Presentazione standard di PowerPoint</vt:lpstr>
      <vt:lpstr>Presentazione standard di PowerPoint</vt:lpstr>
      <vt:lpstr>CONCORSO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Bocchi Giuliano</dc:creator>
  <cp:lastModifiedBy>Elena Pettenon</cp:lastModifiedBy>
  <cp:revision>280</cp:revision>
  <dcterms:created xsi:type="dcterms:W3CDTF">2022-07-26T10:43:33Z</dcterms:created>
  <dcterms:modified xsi:type="dcterms:W3CDTF">2024-04-26T07:07:37Z</dcterms:modified>
</cp:coreProperties>
</file>