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272" r:id="rId3"/>
    <p:sldId id="281" r:id="rId4"/>
    <p:sldId id="282" r:id="rId5"/>
    <p:sldId id="283" r:id="rId6"/>
    <p:sldId id="285" r:id="rId7"/>
    <p:sldId id="273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2" r:id="rId23"/>
    <p:sldId id="300" r:id="rId24"/>
    <p:sldId id="301" r:id="rId25"/>
    <p:sldId id="256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7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77415" autoAdjust="0"/>
  </p:normalViewPr>
  <p:slideViewPr>
    <p:cSldViewPr snapToGrid="0" showGuides="1">
      <p:cViewPr varScale="1">
        <p:scale>
          <a:sx n="60" d="100"/>
          <a:sy n="60" d="100"/>
        </p:scale>
        <p:origin x="618" y="60"/>
      </p:cViewPr>
      <p:guideLst>
        <p:guide orient="horz" pos="731"/>
        <p:guide pos="3840"/>
        <p:guide orient="horz" pos="2273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17132-047A-4C30-97AD-7733762F554B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6B536-9FA3-4940-8C9D-ED9264FA1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2644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DE886-1573-40AC-9E09-050F9AC625A5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491ED-56D3-4375-977F-FA3F9F1C0D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156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265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Preferire un carattere sans serif come Arial,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Helvetica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Verdana. Font consigliabile da 30 a 40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Allineare i testi a sinistra, non giustificarli.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Utilizzare non più di tre blocchi di informazione per diapositiva.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 evidenziare titoli o parole chiave, prediligere l’uso del grassetto a corsivo o colori. 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Evitare ombre, sfumature e gradazioni di grigio.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Prestare attenzione al contrasto tra sfondo e testo. Prediligere testo nero su sfondo bianco.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4332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/>
              <a:t>Per facilitare la lettura di elenchi da parte della sintesi vocale, u</a:t>
            </a:r>
            <a:r>
              <a:rPr lang="it-IT" dirty="0"/>
              <a:t>tilizzare</a:t>
            </a:r>
            <a:r>
              <a:rPr lang="it-IT" baseline="0" dirty="0"/>
              <a:t> sempre i modelli di elenco forniti dal programma. Quindi non realizzare elenchi solamente inserendo trattini, numeri o punti.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0678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2295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91ED-56D3-4375-977F-FA3F9F1C0D1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7032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98A6E1-DC11-C213-C49B-4CE1A884E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6C5EF09-4C5E-B147-BEF8-8B66FFFEA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774B46-543F-F0B0-1410-BF1E7177D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1F3B55-F3E2-1A2D-7FD6-BEC64BED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3C2C70-ACDC-D114-6B42-27BE4C25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787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383B4F46-4564-BD98-9A70-890134ABAB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it-IT" altLang="it-IT" sz="2400" dirty="0">
              <a:solidFill>
                <a:schemeClr val="bg1"/>
              </a:solidFill>
            </a:endParaRPr>
          </a:p>
        </p:txBody>
      </p:sp>
      <p:pic>
        <p:nvPicPr>
          <p:cNvPr id="4" name="Immagine 6">
            <a:extLst>
              <a:ext uri="{FF2B5EF4-FFF2-40B4-BE49-F238E27FC236}">
                <a16:creationId xmlns:a16="http://schemas.microsoft.com/office/drawing/2014/main" id="{7A2A5C85-D8F9-95C2-D93A-D6AAA8D012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640" y="1159933"/>
            <a:ext cx="7568720" cy="21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DE965153-D1B8-47F9-ECA7-A02B37578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7593" y="3285951"/>
            <a:ext cx="9096815" cy="12903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6" name="Segnaposto testo 13">
            <a:extLst>
              <a:ext uri="{FF2B5EF4-FFF2-40B4-BE49-F238E27FC236}">
                <a16:creationId xmlns:a16="http://schemas.microsoft.com/office/drawing/2014/main" id="{1D13A2E7-1F45-2252-AAE6-76F193D9D5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35526" y="4741032"/>
            <a:ext cx="6320949" cy="7580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69349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B4D642F2-5021-578D-0B5A-F0C9826C56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-1" y="0"/>
            <a:ext cx="12192001" cy="1138767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400" dirty="0">
              <a:solidFill>
                <a:schemeClr val="bg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BB52DDA-C01F-9F3B-B508-D3698A0EAD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58" y="172188"/>
            <a:ext cx="2856424" cy="79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3A4080AB-402D-FB91-8F6E-E1F4FB36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00" y="1153221"/>
            <a:ext cx="11736000" cy="1188000"/>
          </a:xfrm>
        </p:spPr>
        <p:txBody>
          <a:bodyPr>
            <a:normAutofit/>
          </a:bodyPr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 hasCustomPrompt="1"/>
          </p:nvPr>
        </p:nvSpPr>
        <p:spPr>
          <a:xfrm>
            <a:off x="6179127" y="2592996"/>
            <a:ext cx="5663346" cy="385955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it-IT" dirty="0"/>
              <a:t>Inserire testo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sz="quarter" idx="11" hasCustomPrompt="1"/>
          </p:nvPr>
        </p:nvSpPr>
        <p:spPr>
          <a:xfrm>
            <a:off x="1215640" y="2592996"/>
            <a:ext cx="3781233" cy="179427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it-IT" dirty="0"/>
              <a:t>Inserire testo</a:t>
            </a:r>
          </a:p>
        </p:txBody>
      </p:sp>
      <p:sp>
        <p:nvSpPr>
          <p:cNvPr id="12" name="Segnaposto contenuto 2"/>
          <p:cNvSpPr>
            <a:spLocks noGrp="1"/>
          </p:cNvSpPr>
          <p:nvPr>
            <p:ph sz="quarter" idx="12" hasCustomPrompt="1"/>
          </p:nvPr>
        </p:nvSpPr>
        <p:spPr>
          <a:xfrm>
            <a:off x="1215640" y="4777396"/>
            <a:ext cx="3781234" cy="179427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it-IT" dirty="0"/>
              <a:t>Inserire testo</a:t>
            </a:r>
          </a:p>
        </p:txBody>
      </p:sp>
    </p:spTree>
    <p:extLst>
      <p:ext uri="{BB962C8B-B14F-4D97-AF65-F5344CB8AC3E}">
        <p14:creationId xmlns:p14="http://schemas.microsoft.com/office/powerpoint/2010/main" val="2028808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383B4F46-4564-BD98-9A70-890134ABAB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it-IT" altLang="it-IT" sz="2400" dirty="0">
              <a:solidFill>
                <a:schemeClr val="bg1"/>
              </a:solidFill>
            </a:endParaRPr>
          </a:p>
        </p:txBody>
      </p:sp>
      <p:pic>
        <p:nvPicPr>
          <p:cNvPr id="8" name="Immagine 6">
            <a:extLst>
              <a:ext uri="{FF2B5EF4-FFF2-40B4-BE49-F238E27FC236}">
                <a16:creationId xmlns:a16="http://schemas.microsoft.com/office/drawing/2014/main" id="{38BF697F-4C3F-B44D-F6C6-3D1E0DC619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342" y="2269067"/>
            <a:ext cx="8333317" cy="231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627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704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2635D8-CCDF-6D38-8F13-A179A41E7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434A56-224E-D866-A28F-911AF1B32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2815B5-BA9F-4BC1-142B-FB146E555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639FF7-9837-5485-22E6-98359CE27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BA95AF-CF08-9540-8958-30ECAA24D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0609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09B05C-6215-0CBC-7B82-45F3AB917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BDA081-A4AC-23E8-A80B-BB3EDFA46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0D27AD-7692-29FD-138C-8E2D277B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FA7B6A-8E96-4A22-AC28-CC5D4A5FC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1F665B-5DD5-68C7-A7BF-2101FC919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2632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7E8C6D-2746-FE8C-D954-F04A0892A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8C4DAC7-51DC-0512-D3C5-636DA9B671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DC77EFD-F6AD-7E4A-2466-734F7D9F8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DF64D86-9423-4050-EABD-82F754AC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1F5BF3C-0092-1DEB-DF7D-873B0ECF5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1891FFC-8CE4-A06C-6922-845EBB33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570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1E9C76-ADD7-91FE-76C9-8E59F9462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A3DAC0-0839-47EF-03C6-93B46E1AE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8AAB33E-3013-3EE2-4E41-A18D1471D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A8BE1D0-E709-E1B6-7882-A7C1F3F84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067025A-7024-FF82-2CD9-A169C692DB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294965E-60D1-02D6-7D5B-78FA5B51B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285446E-D0C3-EB44-D741-898EA10E6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6CEDB29-873E-5535-846B-35B3DC357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894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31BEB9-DC85-61DC-2E70-EECA88267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784C7E1-3A6B-9BF3-9D7E-B84FBB4EA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14B297B-6060-AC1C-692E-69C528C05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C92E7EA-01EC-8DA9-0AD8-097FF79EA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3793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6D660FF-A924-B2C4-5D36-2548BC1C8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48134CA-4890-3AD2-BFC1-635593B23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959B0E4-734C-4FB1-ABD0-43EBCEE40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6205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AA02DE-EF25-8A34-A17C-9CF1E5385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EDFA90-A16F-D126-B45F-FA7913A12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07362F2-2D07-BADC-9028-5FF264BBC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8E7C2D8-244A-8B91-1324-66BF5F723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5F98A4E-3799-1101-A9C0-EA1E537A9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E56DED9-3158-0431-69E5-757400DB0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423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170726-1E27-AA9F-3B2E-692DBC81A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DA53B16-4FDD-45A1-11E9-42FB6DC889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8374E34-1E69-D976-B1C5-8499B3A13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29DC378-0820-E023-FD20-90E7E384F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F70D6-0EEB-48B5-B03E-48E409845EC4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4F833C-9ED4-C074-2B18-A66A6F9C5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36D7FED-89C8-E0C9-1D82-94824333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5504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8C73D6B-3B98-0B4D-3839-170A9073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12E685-16F2-CD57-8F24-94C80A592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0F94EB-D8FF-46BD-0EB1-02B9720A48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F70D6-0EEB-48B5-B03E-48E409845EC4}" type="datetimeFigureOut">
              <a:rPr lang="it-IT" smtClean="0"/>
              <a:t>17/10/2023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E05C7A-E8F9-1686-FBF1-6D0625EB7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7E8887-8F71-A9F3-4692-499C4365B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3EDDF-5A9A-47DE-A5A9-DE053ED61E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457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59" r:id="rId11"/>
    <p:sldLayoutId id="2147483658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0B755A-178B-294C-A4BF-51D43D1E28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 smtClean="0"/>
              <a:t>Regalità barbarica.</a:t>
            </a:r>
            <a:br>
              <a:rPr lang="it-IT" dirty="0" smtClean="0"/>
            </a:br>
            <a:r>
              <a:rPr lang="it-IT" dirty="0" smtClean="0"/>
              <a:t>Due re in competizione: </a:t>
            </a:r>
            <a:r>
              <a:rPr lang="it-IT" dirty="0" err="1" smtClean="0"/>
              <a:t>Teoderico</a:t>
            </a:r>
            <a:r>
              <a:rPr lang="it-IT" dirty="0" smtClean="0"/>
              <a:t> e Clodoveo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731D6C7-9D3C-5297-3E90-7EB28A6877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35526" y="4741032"/>
            <a:ext cx="6320949" cy="1164916"/>
          </a:xfrm>
        </p:spPr>
        <p:txBody>
          <a:bodyPr>
            <a:noAutofit/>
          </a:bodyPr>
          <a:lstStyle/>
          <a:p>
            <a:r>
              <a:rPr lang="it-IT" sz="3200" dirty="0" smtClean="0"/>
              <a:t> 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55148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Esportare le donne</a:t>
            </a:r>
            <a:endParaRPr lang="it-IT" dirty="0"/>
          </a:p>
        </p:txBody>
      </p:sp>
      <p:pic>
        <p:nvPicPr>
          <p:cNvPr id="6" name="Segnaposto contenuto 9" descr="Untitled-1.png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1" r="-928"/>
          <a:stretch>
            <a:fillRect/>
          </a:stretch>
        </p:blipFill>
        <p:spPr>
          <a:xfrm>
            <a:off x="6257364" y="2612293"/>
            <a:ext cx="5637007" cy="3926957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0" name="Connettore 2 9"/>
          <p:cNvCxnSpPr/>
          <p:nvPr/>
        </p:nvCxnSpPr>
        <p:spPr>
          <a:xfrm flipH="1" flipV="1">
            <a:off x="9024920" y="3003472"/>
            <a:ext cx="301960" cy="1245799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 flipV="1">
            <a:off x="8164345" y="3810169"/>
            <a:ext cx="1152525" cy="43180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6992472" y="4216998"/>
            <a:ext cx="2377439" cy="871369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>
            <a:off x="8896574" y="4198938"/>
            <a:ext cx="463327" cy="1750041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301214" y="2635624"/>
            <a:ext cx="57123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Alarico II = </a:t>
            </a:r>
            <a:r>
              <a:rPr lang="it-IT" sz="2800" dirty="0" err="1" smtClean="0"/>
              <a:t>Ostrogotho</a:t>
            </a:r>
            <a:r>
              <a:rPr lang="it-IT" sz="2800" dirty="0" smtClean="0"/>
              <a:t> (figlia)</a:t>
            </a:r>
          </a:p>
          <a:p>
            <a:r>
              <a:rPr lang="it-IT" sz="2800" dirty="0" smtClean="0"/>
              <a:t>Sigismondo = </a:t>
            </a:r>
            <a:r>
              <a:rPr lang="it-IT" sz="2800" dirty="0" err="1" smtClean="0"/>
              <a:t>Ultrogotha</a:t>
            </a:r>
            <a:r>
              <a:rPr lang="it-IT" sz="2800" dirty="0" smtClean="0"/>
              <a:t> (figlia)</a:t>
            </a:r>
          </a:p>
          <a:p>
            <a:r>
              <a:rPr lang="it-IT" sz="2800" dirty="0" err="1" smtClean="0"/>
              <a:t>Ermanafrido</a:t>
            </a:r>
            <a:r>
              <a:rPr lang="it-IT" sz="2800" dirty="0" smtClean="0"/>
              <a:t> =</a:t>
            </a:r>
            <a:r>
              <a:rPr lang="it-IT" sz="2800" dirty="0" err="1" smtClean="0"/>
              <a:t>Amalaberga</a:t>
            </a:r>
            <a:r>
              <a:rPr lang="it-IT" sz="2800" dirty="0" smtClean="0"/>
              <a:t>(nipote)</a:t>
            </a:r>
          </a:p>
          <a:p>
            <a:r>
              <a:rPr lang="it-IT" sz="2800" dirty="0" err="1" smtClean="0"/>
              <a:t>Trasamundo</a:t>
            </a:r>
            <a:r>
              <a:rPr lang="it-IT" sz="2800" dirty="0" smtClean="0"/>
              <a:t> = </a:t>
            </a:r>
            <a:r>
              <a:rPr lang="it-IT" sz="2800" dirty="0" err="1" smtClean="0"/>
              <a:t>Amalafrida</a:t>
            </a:r>
            <a:r>
              <a:rPr lang="it-IT" sz="2800" dirty="0" smtClean="0"/>
              <a:t> (sorella)</a:t>
            </a:r>
          </a:p>
          <a:p>
            <a:endParaRPr lang="it-IT" sz="2800" dirty="0"/>
          </a:p>
          <a:p>
            <a:endParaRPr lang="it-IT" sz="2800" dirty="0" smtClean="0"/>
          </a:p>
          <a:p>
            <a:r>
              <a:rPr lang="it-IT" sz="2800"/>
              <a:t>Colmare il vuoto di mascolinità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3343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Dopo la battaglia di </a:t>
            </a:r>
            <a:r>
              <a:rPr lang="it-IT" altLang="it-IT" dirty="0" err="1"/>
              <a:t>Vouillé</a:t>
            </a:r>
            <a:r>
              <a:rPr lang="it-IT" altLang="it-IT" dirty="0"/>
              <a:t> (507)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>
          <a:xfrm>
            <a:off x="5830645" y="2592996"/>
            <a:ext cx="6011828" cy="3859558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it-IT" dirty="0"/>
              <a:t>Inasprirsi della competizione con Clodoveo, re dei Franchi.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it-IT" dirty="0"/>
              <a:t>Ricerca di un modello originale che qualifichi il potere di </a:t>
            </a:r>
            <a:r>
              <a:rPr lang="it-IT" dirty="0" err="1"/>
              <a:t>Teoderico</a:t>
            </a:r>
            <a:r>
              <a:rPr lang="it-IT" dirty="0"/>
              <a:t> e lo renda riconoscibile, speciale, superiore.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it-IT" dirty="0"/>
              <a:t>Utilizzo dei resti monumentali delle città in Italia: modello del re edificatore.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it-IT" i="1" dirty="0" err="1" smtClean="0"/>
              <a:t>Antiquitas</a:t>
            </a:r>
            <a:r>
              <a:rPr lang="it-IT" i="1" dirty="0"/>
              <a:t>; </a:t>
            </a:r>
            <a:r>
              <a:rPr lang="it-IT" i="1" dirty="0" err="1"/>
              <a:t>vetustas</a:t>
            </a:r>
            <a:r>
              <a:rPr lang="it-IT" i="1" dirty="0"/>
              <a:t>; </a:t>
            </a:r>
            <a:r>
              <a:rPr lang="it-IT" i="1" dirty="0" err="1"/>
              <a:t>novitas</a:t>
            </a:r>
            <a:endParaRPr lang="it-IT" i="1" dirty="0"/>
          </a:p>
          <a:p>
            <a:endParaRPr lang="it-IT" dirty="0"/>
          </a:p>
        </p:txBody>
      </p:sp>
      <p:pic>
        <p:nvPicPr>
          <p:cNvPr id="1026" name="Picture 2" descr="THE BATTLE OF VOUILLÉ | Weapons and Warfare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27" y="2190400"/>
            <a:ext cx="4485939" cy="470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74550" y="4281543"/>
            <a:ext cx="1312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VOUILLE’</a:t>
            </a:r>
            <a:endParaRPr lang="it-IT" b="1" dirty="0"/>
          </a:p>
        </p:txBody>
      </p:sp>
      <p:sp>
        <p:nvSpPr>
          <p:cNvPr id="6" name="Stella a 5 punte 5"/>
          <p:cNvSpPr/>
          <p:nvPr/>
        </p:nvSpPr>
        <p:spPr>
          <a:xfrm>
            <a:off x="1882588" y="4335332"/>
            <a:ext cx="182880" cy="204394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7147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Ravenna in età </a:t>
            </a:r>
            <a:r>
              <a:rPr lang="it-IT" dirty="0" err="1" smtClean="0"/>
              <a:t>teodericiana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>
          <a:xfrm>
            <a:off x="376518" y="2044356"/>
            <a:ext cx="5593975" cy="1794277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Trasformazione della città in età tardoantica</a:t>
            </a:r>
          </a:p>
          <a:p>
            <a:r>
              <a:rPr lang="it-IT" dirty="0" smtClean="0"/>
              <a:t>Potenziamento delle infrastrutture pubbliche nella parte ovest della città</a:t>
            </a:r>
          </a:p>
          <a:p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Picture 6" descr="Ravenna 4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535" y="2216076"/>
            <a:ext cx="5646730" cy="440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011" y="3401853"/>
            <a:ext cx="3829721" cy="3299510"/>
          </a:xfrm>
          <a:prstGeom prst="rect">
            <a:avLst/>
          </a:prstGeom>
        </p:spPr>
      </p:pic>
      <p:sp>
        <p:nvSpPr>
          <p:cNvPr id="8" name="Ovale 7"/>
          <p:cNvSpPr/>
          <p:nvPr/>
        </p:nvSpPr>
        <p:spPr>
          <a:xfrm>
            <a:off x="9918551" y="4055633"/>
            <a:ext cx="1280160" cy="117258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/>
          <p:cNvCxnSpPr>
            <a:stCxn id="8" idx="2"/>
            <a:endCxn id="7" idx="3"/>
          </p:cNvCxnSpPr>
          <p:nvPr/>
        </p:nvCxnSpPr>
        <p:spPr>
          <a:xfrm flipH="1">
            <a:off x="5249732" y="4641925"/>
            <a:ext cx="4668819" cy="4096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194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</a:t>
            </a:r>
            <a:r>
              <a:rPr lang="it-IT" i="1" dirty="0" err="1" smtClean="0"/>
              <a:t>palatium</a:t>
            </a:r>
            <a:endParaRPr lang="it-IT" i="1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5154031" y="2431228"/>
            <a:ext cx="6688719" cy="4055633"/>
          </a:xfrm>
          <a:prstGeom prst="rect">
            <a:avLst/>
          </a:prstGeom>
        </p:spPr>
      </p:pic>
      <p:pic>
        <p:nvPicPr>
          <p:cNvPr id="12" name="Segnaposto contenuto 11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548641" y="4555651"/>
            <a:ext cx="2775472" cy="2156449"/>
          </a:xfrm>
          <a:prstGeom prst="rect">
            <a:avLst/>
          </a:prstGeom>
        </p:spPr>
      </p:pic>
      <p:pic>
        <p:nvPicPr>
          <p:cNvPr id="7" name="Picture 6" descr="Ravenna 4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51" y="2047773"/>
            <a:ext cx="3148387" cy="245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e 7"/>
          <p:cNvSpPr/>
          <p:nvPr/>
        </p:nvSpPr>
        <p:spPr>
          <a:xfrm>
            <a:off x="2775473" y="3259567"/>
            <a:ext cx="441063" cy="47333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/>
          <p:cNvCxnSpPr/>
          <p:nvPr/>
        </p:nvCxnSpPr>
        <p:spPr>
          <a:xfrm>
            <a:off x="3248809" y="3608388"/>
            <a:ext cx="2011680" cy="5655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595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L’area del </a:t>
            </a:r>
            <a:r>
              <a:rPr lang="it-IT" i="1" dirty="0" err="1" smtClean="0"/>
              <a:t>palatium</a:t>
            </a:r>
            <a:r>
              <a:rPr lang="it-IT" i="1" dirty="0" smtClean="0"/>
              <a:t> </a:t>
            </a:r>
            <a:r>
              <a:rPr lang="it-IT" dirty="0" smtClean="0"/>
              <a:t>e le residenze urbane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314739" y="2120539"/>
            <a:ext cx="5282005" cy="4706644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498330" y="2256186"/>
            <a:ext cx="4720034" cy="3768096"/>
          </a:xfrm>
          <a:prstGeom prst="rect">
            <a:avLst/>
          </a:prstGeom>
        </p:spPr>
      </p:pic>
      <p:sp>
        <p:nvSpPr>
          <p:cNvPr id="5" name="Segnaposto contenuto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0573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L’appropriazione di simboli quasi imperiali</a:t>
            </a:r>
            <a:endParaRPr lang="it-IT" dirty="0"/>
          </a:p>
        </p:txBody>
      </p:sp>
      <p:pic>
        <p:nvPicPr>
          <p:cNvPr id="4098" name="Picture 2" descr="Capire Sant'Apollinare Nuovo – Arte bizantina – Diario dell'arte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44" y="4238309"/>
            <a:ext cx="3042360" cy="213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asilica di Sant'Apollinare Nuovo - Wikiwand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" y="2049397"/>
            <a:ext cx="6131290" cy="127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saico del Palazzo di Teodorico - Sant'Apollinare nuova -… | Flickr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363" y="2312894"/>
            <a:ext cx="5843637" cy="370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548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 corteo cancellato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Picture 4" descr="Ravenna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746" y="982974"/>
            <a:ext cx="4485939" cy="566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osaico del Palazzo di Teodorico - Sant'Apollinare nuova -… | Flickr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287" y="2592388"/>
            <a:ext cx="2832901" cy="179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e 7"/>
          <p:cNvSpPr/>
          <p:nvPr/>
        </p:nvSpPr>
        <p:spPr>
          <a:xfrm>
            <a:off x="1893346" y="3098202"/>
            <a:ext cx="613185" cy="70920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/>
          <p:cNvCxnSpPr>
            <a:stCxn id="8" idx="6"/>
          </p:cNvCxnSpPr>
          <p:nvPr/>
        </p:nvCxnSpPr>
        <p:spPr>
          <a:xfrm>
            <a:off x="2506531" y="3452803"/>
            <a:ext cx="7530354" cy="159253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002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Aspirazioni ‘imperiali’</a:t>
            </a:r>
            <a:endParaRPr lang="it-IT" dirty="0"/>
          </a:p>
        </p:txBody>
      </p:sp>
      <p:pic>
        <p:nvPicPr>
          <p:cNvPr id="6" name="Picture 4" descr="Capitello Piazza del Popolo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60" y="2090109"/>
            <a:ext cx="1532406" cy="229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teodorico_sarcofago[1]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4" y="4581628"/>
            <a:ext cx="2962785" cy="1990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Medaglione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802" y="1160463"/>
            <a:ext cx="3260198" cy="34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alati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354" y="3608388"/>
            <a:ext cx="3960813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582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Aspirazioni ‘imperiali’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12"/>
          </p:nvPr>
        </p:nvSpPr>
        <p:spPr>
          <a:xfrm>
            <a:off x="279698" y="5508916"/>
            <a:ext cx="3948057" cy="977945"/>
          </a:xfrm>
        </p:spPr>
        <p:txBody>
          <a:bodyPr>
            <a:normAutofit fontScale="92500"/>
          </a:bodyPr>
          <a:lstStyle/>
          <a:p>
            <a:r>
              <a:rPr lang="it-IT" altLang="it-IT" b="1" dirty="0">
                <a:cs typeface="Arial" panose="020B0604020202020204" pitchFamily="34" charset="0"/>
              </a:rPr>
              <a:t>+ Rex dominus </a:t>
            </a:r>
            <a:r>
              <a:rPr lang="it-IT" altLang="it-IT" b="1" dirty="0" err="1" smtClean="0">
                <a:cs typeface="Arial" panose="020B0604020202020204" pitchFamily="34" charset="0"/>
              </a:rPr>
              <a:t>Theode</a:t>
            </a:r>
            <a:endParaRPr lang="it-IT" altLang="it-IT" b="1" dirty="0" smtClean="0">
              <a:cs typeface="Arial" panose="020B0604020202020204" pitchFamily="34" charset="0"/>
            </a:endParaRPr>
          </a:p>
          <a:p>
            <a:r>
              <a:rPr lang="it-IT" altLang="it-IT" b="1" dirty="0" err="1" smtClean="0">
                <a:cs typeface="Arial" panose="020B0604020202020204" pitchFamily="34" charset="0"/>
              </a:rPr>
              <a:t>ricus</a:t>
            </a:r>
            <a:r>
              <a:rPr lang="it-IT" altLang="it-IT" b="1" dirty="0" smtClean="0">
                <a:cs typeface="Arial" panose="020B0604020202020204" pitchFamily="34" charset="0"/>
              </a:rPr>
              <a:t> </a:t>
            </a:r>
            <a:r>
              <a:rPr lang="it-IT" altLang="it-IT" b="1" dirty="0">
                <a:cs typeface="Arial" panose="020B0604020202020204" pitchFamily="34" charset="0"/>
              </a:rPr>
              <a:t>+ Felix Roma</a:t>
            </a:r>
          </a:p>
          <a:p>
            <a:endParaRPr lang="it-IT" dirty="0"/>
          </a:p>
        </p:txBody>
      </p:sp>
      <p:pic>
        <p:nvPicPr>
          <p:cNvPr id="6" name="Picture 2" descr="Immagine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45" y="2298153"/>
            <a:ext cx="4071643" cy="312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Torre Salustra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614" y="1455897"/>
            <a:ext cx="2712850" cy="27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fistula Teoder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303" y="4405705"/>
            <a:ext cx="38100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/>
        </p:nvSpPr>
        <p:spPr>
          <a:xfrm>
            <a:off x="7358626" y="4341613"/>
            <a:ext cx="4833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2400" b="1" dirty="0" err="1"/>
              <a:t>Theudericus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rex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civitati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reddidit</a:t>
            </a:r>
            <a:endParaRPr lang="it-IT" alt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794691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nome del re nel paesaggio urbano</a:t>
            </a:r>
            <a:endParaRPr lang="it-IT" dirty="0"/>
          </a:p>
        </p:txBody>
      </p:sp>
      <p:pic>
        <p:nvPicPr>
          <p:cNvPr id="6" name="Picture 5" descr="iusti_r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914" y="2366627"/>
            <a:ext cx="24003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Piazza del popolo 1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910" y="2409508"/>
            <a:ext cx="2526508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Piazza del popolo 2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05" y="4658208"/>
            <a:ext cx="2548588" cy="191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801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E12E42B-CFF7-5D55-6BD6-BADAF2EF7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00" y="1160463"/>
            <a:ext cx="11736000" cy="1188000"/>
          </a:xfrm>
        </p:spPr>
        <p:txBody>
          <a:bodyPr>
            <a:normAutofit/>
          </a:bodyPr>
          <a:lstStyle/>
          <a:p>
            <a:r>
              <a:rPr lang="it-IT" b="1" dirty="0" smtClean="0">
                <a:ea typeface="Verdana" panose="020B0604030504040204" pitchFamily="34" charset="0"/>
              </a:rPr>
              <a:t>Contesto complessivo</a:t>
            </a:r>
            <a:endParaRPr lang="it-IT" b="1" dirty="0">
              <a:ea typeface="Verdana" panose="020B060403050404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63500608-49AC-2C3E-8C11-FFB693E8BC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3841" y="1985211"/>
            <a:ext cx="11184317" cy="487278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it-IT" sz="3200" dirty="0" smtClean="0"/>
              <a:t>Il </a:t>
            </a:r>
            <a:r>
              <a:rPr lang="it-IT" sz="3200" dirty="0"/>
              <a:t>venir meno della figura imperiale in Occidente e le rivalità dei Barbari tra di loro, provocano la riemersione di gruppi locali e </a:t>
            </a:r>
            <a:r>
              <a:rPr lang="it-IT" sz="3200" dirty="0" smtClean="0"/>
              <a:t>le opposizioni </a:t>
            </a:r>
            <a:r>
              <a:rPr lang="it-IT" sz="3200" dirty="0"/>
              <a:t>regionali che erano state temperate dalla presenza di Roma.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it-IT" sz="3200" dirty="0"/>
              <a:t>Non molti scontri militari tra Barbari e Romani, piuttosto i barbari si combattono tra loro.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it-IT" sz="3200" dirty="0"/>
              <a:t>I nuovi ‘capi’ cercano la propria stabilità e la propria legittimazione a Costantinopoli: imitazione di modelli, stili di vita e gerarchie sociali</a:t>
            </a:r>
          </a:p>
          <a:p>
            <a:pPr marL="0" indent="0">
              <a:buNone/>
            </a:pPr>
            <a:endParaRPr lang="it-IT" sz="3200" dirty="0"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339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Progettare la memoria: il mausoleo</a:t>
            </a:r>
            <a:endParaRPr lang="it-IT" dirty="0"/>
          </a:p>
        </p:txBody>
      </p:sp>
      <p:pic>
        <p:nvPicPr>
          <p:cNvPr id="6" name="Picture 2" descr="Mausoleo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138" y="2394958"/>
            <a:ext cx="5814457" cy="436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Storia D'Italia - Interno del mausoleo di Teodorico,... | Facebook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75" y="2140567"/>
            <a:ext cx="3012142" cy="22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'arte medievale Ana Knežević. - ppt scaricare"/>
          <p:cNvPicPr>
            <a:picLocks noGrp="1" noChangeAspect="1" noChangeArrowheads="1"/>
          </p:cNvPicPr>
          <p:nvPr>
            <p:ph sz="quarter" idx="12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9" t="13388" r="3429" b="28193"/>
          <a:stretch/>
        </p:blipFill>
        <p:spPr bwMode="auto">
          <a:xfrm>
            <a:off x="399624" y="4535653"/>
            <a:ext cx="3871162" cy="208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42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La preminenza di </a:t>
            </a:r>
            <a:r>
              <a:rPr lang="it-IT" altLang="it-IT" dirty="0" err="1"/>
              <a:t>Teoderico</a:t>
            </a:r>
            <a:r>
              <a:rPr lang="it-IT" altLang="it-IT" dirty="0"/>
              <a:t>: modelli a disposizione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>
          <a:xfrm>
            <a:off x="1097280" y="2592996"/>
            <a:ext cx="10745193" cy="3859558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it-IT" dirty="0" smtClean="0"/>
              <a:t>Riconoscimento </a:t>
            </a:r>
            <a:r>
              <a:rPr lang="it-IT" dirty="0"/>
              <a:t>imperiale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it-IT" dirty="0" smtClean="0"/>
              <a:t>Politica </a:t>
            </a:r>
            <a:r>
              <a:rPr lang="it-IT" dirty="0"/>
              <a:t>edilizia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it-IT" dirty="0" smtClean="0"/>
              <a:t>Esportazione </a:t>
            </a:r>
            <a:r>
              <a:rPr lang="it-IT" dirty="0"/>
              <a:t>della propria </a:t>
            </a:r>
            <a:r>
              <a:rPr lang="it-IT" dirty="0" smtClean="0"/>
              <a:t>autorevolezza (le donne)</a:t>
            </a:r>
            <a:endParaRPr lang="it-IT" dirty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it-IT" dirty="0" smtClean="0"/>
              <a:t>Efficienza </a:t>
            </a:r>
            <a:r>
              <a:rPr lang="it-IT" dirty="0"/>
              <a:t>militare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it-IT" dirty="0" smtClean="0"/>
              <a:t>Creazione </a:t>
            </a:r>
            <a:r>
              <a:rPr lang="it-IT" dirty="0"/>
              <a:t>del consenso </a:t>
            </a:r>
            <a:r>
              <a:rPr lang="it-IT" dirty="0" smtClean="0"/>
              <a:t>interno.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54501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 modello ‘in </a:t>
            </a:r>
            <a:r>
              <a:rPr lang="it-IT" dirty="0" err="1" smtClean="0"/>
              <a:t>bilico’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>
          <a:xfrm>
            <a:off x="5776856" y="2592996"/>
            <a:ext cx="6250193" cy="1015392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dirty="0"/>
              <a:t>I dissensi da parte del Senato a Roma: </a:t>
            </a:r>
            <a:r>
              <a:rPr lang="it-IT" dirty="0" err="1"/>
              <a:t>Simmaco</a:t>
            </a:r>
            <a:r>
              <a:rPr lang="it-IT" dirty="0"/>
              <a:t> e Boezio († 526)</a:t>
            </a:r>
          </a:p>
          <a:p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>
          <a:xfrm>
            <a:off x="398033" y="2592996"/>
            <a:ext cx="5109881" cy="1794277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dirty="0" err="1" smtClean="0"/>
              <a:t>Amalafrida</a:t>
            </a:r>
            <a:r>
              <a:rPr lang="it-IT" dirty="0" smtClean="0"/>
              <a:t> è uccisa a Cartagine (525)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12"/>
          </p:nvPr>
        </p:nvSpPr>
        <p:spPr>
          <a:xfrm>
            <a:off x="441063" y="4777396"/>
            <a:ext cx="11069619" cy="1794277"/>
          </a:xfrm>
        </p:spPr>
        <p:txBody>
          <a:bodyPr/>
          <a:lstStyle/>
          <a:p>
            <a:r>
              <a:rPr lang="it-IT" dirty="0" err="1" smtClean="0"/>
              <a:t>Teoderico</a:t>
            </a:r>
            <a:r>
              <a:rPr lang="it-IT" dirty="0" smtClean="0"/>
              <a:t> incomincia a essere qualificato come ‘</a:t>
            </a:r>
            <a:r>
              <a:rPr lang="it-IT" dirty="0" err="1" smtClean="0"/>
              <a:t>rex</a:t>
            </a:r>
            <a:r>
              <a:rPr lang="it-IT" dirty="0" smtClean="0"/>
              <a:t> </a:t>
            </a:r>
            <a:r>
              <a:rPr lang="it-IT" dirty="0" err="1" smtClean="0"/>
              <a:t>ereticus</a:t>
            </a:r>
            <a:r>
              <a:rPr lang="it-IT" dirty="0" smtClean="0"/>
              <a:t>’. L’arianesimo personale degli Amali diventa un motivo di esclusione politica e di violenza verso i cattolici.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5306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La successione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>
          <a:xfrm>
            <a:off x="5712311" y="1387736"/>
            <a:ext cx="6130161" cy="531427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dirty="0" err="1" smtClean="0"/>
              <a:t>Teoderico</a:t>
            </a:r>
            <a:r>
              <a:rPr lang="it-IT" dirty="0" smtClean="0"/>
              <a:t> non ha un figlio maschio.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dirty="0" smtClean="0"/>
              <a:t>Non può divorziare da </a:t>
            </a:r>
            <a:r>
              <a:rPr lang="it-IT" dirty="0" err="1" smtClean="0"/>
              <a:t>Audofleda</a:t>
            </a:r>
            <a:endParaRPr lang="it-IT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dirty="0" smtClean="0"/>
              <a:t>520: Matrimonio di </a:t>
            </a:r>
            <a:r>
              <a:rPr lang="it-IT" dirty="0" err="1" smtClean="0"/>
              <a:t>Amalasunta</a:t>
            </a:r>
            <a:r>
              <a:rPr lang="it-IT" dirty="0" smtClean="0"/>
              <a:t> con un uomo di rango inferiore: </a:t>
            </a:r>
            <a:r>
              <a:rPr lang="it-IT" dirty="0" err="1" smtClean="0"/>
              <a:t>Eutaricus</a:t>
            </a:r>
            <a:r>
              <a:rPr lang="it-IT" dirty="0" smtClean="0"/>
              <a:t> ‘</a:t>
            </a:r>
            <a:r>
              <a:rPr lang="it-IT" dirty="0" err="1" smtClean="0"/>
              <a:t>Cilliga</a:t>
            </a:r>
            <a:r>
              <a:rPr lang="it-IT" dirty="0" smtClean="0"/>
              <a:t>’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dirty="0" smtClean="0"/>
              <a:t>Il matrimonio uxorilocale e la mascolinità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dirty="0" smtClean="0"/>
              <a:t>Tentativi di innalzarne il rango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dirty="0" smtClean="0"/>
              <a:t>Morte di </a:t>
            </a:r>
            <a:r>
              <a:rPr lang="it-IT" dirty="0" err="1" smtClean="0"/>
              <a:t>Eutaricus</a:t>
            </a:r>
            <a:r>
              <a:rPr lang="it-IT" dirty="0" smtClean="0"/>
              <a:t>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dirty="0" smtClean="0"/>
              <a:t>Gli Amali: la dinastia che da ‘sempre’ regnò sui Goti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>
          <a:xfrm>
            <a:off x="451821" y="2431228"/>
            <a:ext cx="5303519" cy="1956045"/>
          </a:xfrm>
        </p:spPr>
        <p:txBody>
          <a:bodyPr>
            <a:normAutofit fontScale="85000" lnSpcReduction="10000"/>
          </a:bodyPr>
          <a:lstStyle/>
          <a:p>
            <a:r>
              <a:rPr lang="it-IT" altLang="it-IT" dirty="0" smtClean="0"/>
              <a:t>Problemi della seconda generazione</a:t>
            </a:r>
            <a:endParaRPr lang="it-IT" altLang="it-IT" dirty="0"/>
          </a:p>
          <a:p>
            <a:r>
              <a:rPr lang="it-IT" altLang="it-IT" dirty="0"/>
              <a:t>A. </a:t>
            </a:r>
            <a:r>
              <a:rPr lang="it-IT" altLang="it-IT" dirty="0" err="1"/>
              <a:t>Dinastinazzione</a:t>
            </a:r>
            <a:endParaRPr lang="it-IT" altLang="it-IT" dirty="0"/>
          </a:p>
          <a:p>
            <a:r>
              <a:rPr lang="it-IT" altLang="it-IT" dirty="0"/>
              <a:t>B. Figlio maschio/ figlio adottivo</a:t>
            </a:r>
          </a:p>
          <a:p>
            <a:r>
              <a:rPr lang="it-IT" altLang="it-IT" dirty="0"/>
              <a:t>C. Un membro dell’élite che sposa una donna parente del re.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518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8488" y="1153221"/>
            <a:ext cx="8498543" cy="815428"/>
          </a:xfrm>
        </p:spPr>
        <p:txBody>
          <a:bodyPr/>
          <a:lstStyle/>
          <a:p>
            <a:r>
              <a:rPr lang="it-IT" altLang="it-IT" dirty="0"/>
              <a:t>La successione </a:t>
            </a:r>
            <a:r>
              <a:rPr lang="it-IT" altLang="it-IT" dirty="0" smtClean="0"/>
              <a:t>e </a:t>
            </a:r>
            <a:r>
              <a:rPr lang="it-IT" altLang="it-IT" dirty="0"/>
              <a:t>il fallimento dei Goti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>
          <a:xfrm>
            <a:off x="871369" y="2108499"/>
            <a:ext cx="10971104" cy="460427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</a:pPr>
            <a:r>
              <a:rPr lang="it-IT" altLang="it-IT" sz="11200" dirty="0" err="1">
                <a:latin typeface="+mj-lt"/>
              </a:rPr>
              <a:t>Teoderico</a:t>
            </a:r>
            <a:r>
              <a:rPr lang="it-IT" altLang="it-IT" sz="11200" dirty="0">
                <a:latin typeface="+mj-lt"/>
              </a:rPr>
              <a:t>(</a:t>
            </a:r>
            <a:r>
              <a:rPr lang="it-IT" altLang="it-IT" sz="11200" dirty="0" err="1">
                <a:latin typeface="+mj-lt"/>
              </a:rPr>
              <a:t>rex</a:t>
            </a:r>
            <a:r>
              <a:rPr lang="it-IT" altLang="it-IT" sz="11200" dirty="0">
                <a:latin typeface="+mj-lt"/>
              </a:rPr>
              <a:t> 493</a:t>
            </a:r>
            <a:r>
              <a:rPr lang="it-IT" altLang="it-IT" sz="11200" dirty="0">
                <a:latin typeface="+mj-lt"/>
                <a:cs typeface="Arial" panose="020B0604020202020204" pitchFamily="34" charset="0"/>
              </a:rPr>
              <a:t>† 526) </a:t>
            </a:r>
            <a:r>
              <a:rPr lang="it-IT" altLang="it-IT" sz="11200" dirty="0">
                <a:latin typeface="+mj-lt"/>
              </a:rPr>
              <a:t>∞</a:t>
            </a:r>
            <a:r>
              <a:rPr lang="it-IT" altLang="it-IT" sz="11200" dirty="0" err="1">
                <a:latin typeface="+mj-lt"/>
              </a:rPr>
              <a:t>Audofleda</a:t>
            </a:r>
            <a:r>
              <a:rPr lang="it-IT" altLang="it-IT" sz="11200" dirty="0">
                <a:latin typeface="+mj-lt"/>
              </a:rPr>
              <a:t> (sorella di Clodoveo)</a:t>
            </a:r>
          </a:p>
          <a:p>
            <a:pPr>
              <a:lnSpc>
                <a:spcPct val="80000"/>
              </a:lnSpc>
            </a:pPr>
            <a:r>
              <a:rPr lang="it-IT" altLang="it-IT" sz="11200" dirty="0">
                <a:latin typeface="+mj-lt"/>
              </a:rPr>
              <a:t>║</a:t>
            </a:r>
          </a:p>
          <a:p>
            <a:pPr>
              <a:lnSpc>
                <a:spcPct val="80000"/>
              </a:lnSpc>
            </a:pPr>
            <a:r>
              <a:rPr lang="it-IT" altLang="it-IT" sz="11200" dirty="0" err="1">
                <a:latin typeface="+mj-lt"/>
              </a:rPr>
              <a:t>Amalasunta</a:t>
            </a:r>
            <a:r>
              <a:rPr lang="it-IT" altLang="it-IT" sz="11200" dirty="0">
                <a:latin typeface="+mj-lt"/>
              </a:rPr>
              <a:t>∞ </a:t>
            </a:r>
            <a:r>
              <a:rPr lang="it-IT" altLang="it-IT" sz="11200" dirty="0" err="1">
                <a:latin typeface="+mj-lt"/>
              </a:rPr>
              <a:t>Eutarico</a:t>
            </a:r>
            <a:r>
              <a:rPr lang="it-IT" altLang="it-IT" sz="11200" dirty="0">
                <a:latin typeface="+mj-lt"/>
              </a:rPr>
              <a:t> (</a:t>
            </a:r>
            <a:r>
              <a:rPr lang="it-IT" altLang="it-IT" sz="11200" dirty="0">
                <a:latin typeface="+mj-lt"/>
                <a:cs typeface="Arial" panose="020B0604020202020204" pitchFamily="34" charset="0"/>
              </a:rPr>
              <a:t>†</a:t>
            </a:r>
            <a:r>
              <a:rPr lang="it-IT" altLang="it-IT" sz="11200" dirty="0">
                <a:latin typeface="+mj-lt"/>
              </a:rPr>
              <a:t> 524)</a:t>
            </a:r>
          </a:p>
          <a:p>
            <a:pPr>
              <a:lnSpc>
                <a:spcPct val="80000"/>
              </a:lnSpc>
            </a:pPr>
            <a:r>
              <a:rPr lang="it-IT" altLang="it-IT" sz="11200" dirty="0">
                <a:latin typeface="+mj-lt"/>
              </a:rPr>
              <a:t>║</a:t>
            </a:r>
          </a:p>
          <a:p>
            <a:pPr>
              <a:lnSpc>
                <a:spcPct val="80000"/>
              </a:lnSpc>
            </a:pPr>
            <a:r>
              <a:rPr lang="it-IT" altLang="it-IT" sz="11200" dirty="0" err="1">
                <a:latin typeface="+mj-lt"/>
              </a:rPr>
              <a:t>Atalarico</a:t>
            </a:r>
            <a:r>
              <a:rPr lang="it-IT" altLang="it-IT" sz="11200" dirty="0">
                <a:latin typeface="+mj-lt"/>
              </a:rPr>
              <a:t> (</a:t>
            </a:r>
            <a:r>
              <a:rPr lang="it-IT" altLang="it-IT" sz="11200" dirty="0" err="1">
                <a:latin typeface="+mj-lt"/>
              </a:rPr>
              <a:t>rex</a:t>
            </a:r>
            <a:r>
              <a:rPr lang="it-IT" altLang="it-IT" sz="11200" dirty="0">
                <a:latin typeface="+mj-lt"/>
              </a:rPr>
              <a:t> 526 </a:t>
            </a:r>
            <a:r>
              <a:rPr lang="it-IT" altLang="it-IT" sz="11200" dirty="0">
                <a:latin typeface="+mj-lt"/>
                <a:cs typeface="Arial" panose="020B0604020202020204" pitchFamily="34" charset="0"/>
              </a:rPr>
              <a:t>†</a:t>
            </a:r>
            <a:r>
              <a:rPr lang="it-IT" altLang="it-IT" sz="11200" dirty="0">
                <a:latin typeface="+mj-lt"/>
              </a:rPr>
              <a:t>534)</a:t>
            </a:r>
          </a:p>
          <a:p>
            <a:pPr>
              <a:lnSpc>
                <a:spcPct val="80000"/>
              </a:lnSpc>
            </a:pPr>
            <a:r>
              <a:rPr lang="it-IT" altLang="it-IT" sz="11200" dirty="0" err="1">
                <a:latin typeface="+mj-lt"/>
              </a:rPr>
              <a:t>Amalasunta</a:t>
            </a:r>
            <a:r>
              <a:rPr lang="it-IT" altLang="it-IT" sz="11200" dirty="0">
                <a:latin typeface="+mj-lt"/>
              </a:rPr>
              <a:t> (regina 534 </a:t>
            </a:r>
            <a:r>
              <a:rPr lang="it-IT" altLang="it-IT" sz="11200" dirty="0">
                <a:latin typeface="+mj-lt"/>
                <a:cs typeface="Arial" panose="020B0604020202020204" pitchFamily="34" charset="0"/>
              </a:rPr>
              <a:t>†535)</a:t>
            </a:r>
            <a:r>
              <a:rPr lang="it-IT" altLang="it-IT" sz="11200" dirty="0">
                <a:latin typeface="+mj-lt"/>
              </a:rPr>
              <a:t> + Teodato (</a:t>
            </a:r>
            <a:r>
              <a:rPr lang="it-IT" altLang="it-IT" sz="11200" dirty="0" err="1">
                <a:latin typeface="+mj-lt"/>
              </a:rPr>
              <a:t>rex</a:t>
            </a:r>
            <a:r>
              <a:rPr lang="it-IT" altLang="it-IT" sz="11200" dirty="0">
                <a:latin typeface="+mj-lt"/>
              </a:rPr>
              <a:t> 534</a:t>
            </a:r>
            <a:r>
              <a:rPr lang="it-IT" altLang="it-IT" sz="11200" dirty="0">
                <a:latin typeface="+mj-lt"/>
                <a:cs typeface="Arial" panose="020B0604020202020204" pitchFamily="34" charset="0"/>
              </a:rPr>
              <a:t>†</a:t>
            </a:r>
            <a:r>
              <a:rPr lang="it-IT" altLang="it-IT" sz="11200" dirty="0">
                <a:latin typeface="+mj-lt"/>
              </a:rPr>
              <a:t>536)</a:t>
            </a:r>
          </a:p>
          <a:p>
            <a:pPr>
              <a:lnSpc>
                <a:spcPct val="80000"/>
              </a:lnSpc>
            </a:pPr>
            <a:endParaRPr lang="it-IT" altLang="it-IT" sz="11200" b="1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it-IT" altLang="it-IT" sz="11200" b="1" dirty="0">
                <a:latin typeface="+mj-lt"/>
              </a:rPr>
              <a:t>Fine della dinastia degli Amali</a:t>
            </a:r>
          </a:p>
          <a:p>
            <a:pPr>
              <a:lnSpc>
                <a:spcPct val="80000"/>
              </a:lnSpc>
            </a:pPr>
            <a:r>
              <a:rPr lang="it-IT" altLang="it-IT" sz="11200" dirty="0" err="1" smtClean="0">
                <a:latin typeface="+mj-lt"/>
              </a:rPr>
              <a:t>Vitige</a:t>
            </a:r>
            <a:r>
              <a:rPr lang="it-IT" altLang="it-IT" sz="11200" dirty="0" smtClean="0">
                <a:latin typeface="+mj-lt"/>
              </a:rPr>
              <a:t> (</a:t>
            </a:r>
            <a:r>
              <a:rPr lang="it-IT" altLang="it-IT" sz="11200" i="1" dirty="0" err="1">
                <a:latin typeface="+mj-lt"/>
              </a:rPr>
              <a:t>s</a:t>
            </a:r>
            <a:r>
              <a:rPr lang="it-IT" altLang="it-IT" sz="11200" i="1" dirty="0" err="1" smtClean="0">
                <a:latin typeface="+mj-lt"/>
              </a:rPr>
              <a:t>patharius</a:t>
            </a:r>
            <a:r>
              <a:rPr lang="it-IT" altLang="it-IT" sz="11200" dirty="0" smtClean="0">
                <a:latin typeface="+mj-lt"/>
              </a:rPr>
              <a:t> </a:t>
            </a:r>
            <a:r>
              <a:rPr lang="it-IT" altLang="it-IT" sz="11200" dirty="0">
                <a:latin typeface="+mj-lt"/>
              </a:rPr>
              <a:t>di Teodato) (536-540)</a:t>
            </a:r>
          </a:p>
          <a:p>
            <a:pPr>
              <a:lnSpc>
                <a:spcPct val="80000"/>
              </a:lnSpc>
            </a:pPr>
            <a:r>
              <a:rPr lang="it-IT" altLang="it-IT" sz="11200" dirty="0" err="1">
                <a:latin typeface="+mj-lt"/>
              </a:rPr>
              <a:t>Hildebado</a:t>
            </a:r>
            <a:r>
              <a:rPr lang="it-IT" altLang="it-IT" sz="11200" dirty="0">
                <a:latin typeface="+mj-lt"/>
              </a:rPr>
              <a:t> (540-541)</a:t>
            </a:r>
          </a:p>
          <a:p>
            <a:pPr>
              <a:lnSpc>
                <a:spcPct val="80000"/>
              </a:lnSpc>
            </a:pPr>
            <a:r>
              <a:rPr lang="it-IT" altLang="it-IT" sz="11200" dirty="0">
                <a:latin typeface="+mj-lt"/>
              </a:rPr>
              <a:t>Totila (541-552)</a:t>
            </a:r>
          </a:p>
          <a:p>
            <a:pPr>
              <a:lnSpc>
                <a:spcPct val="80000"/>
              </a:lnSpc>
            </a:pPr>
            <a:r>
              <a:rPr lang="it-IT" altLang="it-IT" sz="11200" dirty="0" err="1">
                <a:latin typeface="+mj-lt"/>
              </a:rPr>
              <a:t>Teia</a:t>
            </a:r>
            <a:r>
              <a:rPr lang="it-IT" altLang="it-IT" sz="11200" dirty="0">
                <a:latin typeface="+mj-lt"/>
              </a:rPr>
              <a:t> (552)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8311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F9EA2F0-51A9-EF7E-0F05-DAA27F02EA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dirty="0"/>
              <a:t>Università degli Studi di Padova</a:t>
            </a:r>
          </a:p>
        </p:txBody>
      </p:sp>
    </p:spTree>
    <p:extLst>
      <p:ext uri="{BB962C8B-B14F-4D97-AF65-F5344CB8AC3E}">
        <p14:creationId xmlns:p14="http://schemas.microsoft.com/office/powerpoint/2010/main" val="1282669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Franchi, i Goti</a:t>
            </a:r>
            <a:endParaRPr lang="it-IT" dirty="0"/>
          </a:p>
        </p:txBody>
      </p:sp>
      <p:pic>
        <p:nvPicPr>
          <p:cNvPr id="6" name="Picture 2" descr="Risultati immagini per Barbarian Europe 476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18" y="2914512"/>
            <a:ext cx="4604273" cy="33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Risultati immagini per ostrogothic kingdom map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639" y="1160463"/>
            <a:ext cx="3377184" cy="281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egnaposto contenuto 3" descr="Europa_in_526.png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5672" y="3744873"/>
            <a:ext cx="3891633" cy="311312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65760" y="6207163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/>
              <a:t>476</a:t>
            </a:r>
            <a:endParaRPr lang="it-IT" sz="36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164593" y="1160463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/>
              <a:t>507</a:t>
            </a:r>
            <a:endParaRPr lang="it-IT" sz="3600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874136" y="4055633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/>
              <a:t>526</a:t>
            </a: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2697342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Regni barbarici – fase </a:t>
            </a:r>
            <a:r>
              <a:rPr lang="it-IT" altLang="it-IT" dirty="0" smtClean="0"/>
              <a:t>1 (</a:t>
            </a:r>
            <a:r>
              <a:rPr lang="it-IT" altLang="it-IT" dirty="0"/>
              <a:t>450-537)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456000" y="2341221"/>
            <a:ext cx="1091384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altLang="it-IT" sz="2800" dirty="0"/>
              <a:t>Dopo 476 nascono una serie di realtà con nome etnico che sono raccordate all’impero d’Oriente</a:t>
            </a:r>
            <a:r>
              <a:rPr lang="it-IT" altLang="it-IT" sz="2800" dirty="0" smtClean="0"/>
              <a:t>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altLang="it-IT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altLang="it-IT" sz="2800" dirty="0"/>
              <a:t>Queste realtà politiche sono sia in competizione tra loro, sia in momentaneo raccordo. Sono vicende intrecciate</a:t>
            </a:r>
            <a:r>
              <a:rPr lang="it-IT" altLang="it-IT" sz="2800" dirty="0" smtClean="0"/>
              <a:t>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altLang="it-IT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altLang="it-IT" sz="2800" dirty="0"/>
              <a:t>I modelli adottati sono chiaramente ispirati a quelli dello Stato romano: simboli del potere; monetazione; tassazione.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88120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Goti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>
          <a:xfrm>
            <a:off x="649706" y="2151529"/>
            <a:ext cx="10984832" cy="4485939"/>
          </a:xfrm>
        </p:spPr>
        <p:txBody>
          <a:bodyPr>
            <a:normAutofit lnSpcReduction="10000"/>
          </a:bodyPr>
          <a:lstStyle/>
          <a:p>
            <a:r>
              <a:rPr lang="it-IT" altLang="it-IT" dirty="0" smtClean="0"/>
              <a:t>I Goti, </a:t>
            </a:r>
            <a:r>
              <a:rPr lang="it-IT" altLang="it-IT" dirty="0" err="1" smtClean="0"/>
              <a:t>foederati</a:t>
            </a:r>
            <a:r>
              <a:rPr lang="it-IT" altLang="it-IT" dirty="0" smtClean="0"/>
              <a:t> </a:t>
            </a:r>
            <a:r>
              <a:rPr lang="it-IT" altLang="it-IT" dirty="0"/>
              <a:t>dell’Impero, sono stanziati in Pannonia </a:t>
            </a:r>
            <a:endParaRPr lang="it-IT" altLang="it-IT" dirty="0" smtClean="0"/>
          </a:p>
          <a:p>
            <a:r>
              <a:rPr lang="it-IT" altLang="it-IT" dirty="0" smtClean="0"/>
              <a:t>Processo </a:t>
            </a:r>
            <a:r>
              <a:rPr lang="it-IT" altLang="it-IT" dirty="0"/>
              <a:t>di </a:t>
            </a:r>
            <a:r>
              <a:rPr lang="it-IT" altLang="it-IT" dirty="0" err="1"/>
              <a:t>etnogenesi</a:t>
            </a:r>
            <a:r>
              <a:rPr lang="it-IT" altLang="it-IT" dirty="0"/>
              <a:t> gota che vede: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altLang="it-IT" dirty="0"/>
              <a:t>Progressiva definizione di un gruppo parentale eminente, gli Amali.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altLang="it-IT" dirty="0"/>
              <a:t>Allargamento della confederazione in Tracia e nei Balcani, sotto la guida di </a:t>
            </a:r>
            <a:r>
              <a:rPr lang="it-IT" altLang="it-IT" dirty="0" err="1"/>
              <a:t>Teoderico</a:t>
            </a:r>
            <a:r>
              <a:rPr lang="it-IT" altLang="it-IT" dirty="0"/>
              <a:t> (471).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altLang="it-IT" dirty="0"/>
              <a:t>489: imperatore Zenone invia </a:t>
            </a:r>
            <a:r>
              <a:rPr lang="it-IT" altLang="it-IT" dirty="0" err="1"/>
              <a:t>Teoderico</a:t>
            </a:r>
            <a:r>
              <a:rPr lang="it-IT" altLang="it-IT" dirty="0"/>
              <a:t> (</a:t>
            </a:r>
            <a:r>
              <a:rPr lang="it-IT" altLang="it-IT" i="1" dirty="0" err="1"/>
              <a:t>magister</a:t>
            </a:r>
            <a:r>
              <a:rPr lang="it-IT" altLang="it-IT" i="1" dirty="0"/>
              <a:t> </a:t>
            </a:r>
            <a:r>
              <a:rPr lang="it-IT" altLang="it-IT" i="1" dirty="0" err="1"/>
              <a:t>militum</a:t>
            </a:r>
            <a:r>
              <a:rPr lang="it-IT" altLang="it-IT" dirty="0"/>
              <a:t>) in </a:t>
            </a:r>
            <a:r>
              <a:rPr lang="it-IT" altLang="it-IT" dirty="0" smtClean="0"/>
              <a:t>Italia col compito di eliminare Odoacre e di attendere l’arrivo dell’imperatore.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altLang="it-IT" dirty="0" smtClean="0"/>
              <a:t>493</a:t>
            </a:r>
            <a:r>
              <a:rPr lang="it-IT" altLang="it-IT" dirty="0"/>
              <a:t>: Odoacre è ucciso da </a:t>
            </a:r>
            <a:r>
              <a:rPr lang="it-IT" altLang="it-IT" dirty="0" err="1"/>
              <a:t>Teoderico</a:t>
            </a:r>
            <a:r>
              <a:rPr lang="it-IT" altLang="it-IT" dirty="0"/>
              <a:t> a Ravenna.</a:t>
            </a:r>
          </a:p>
        </p:txBody>
      </p:sp>
    </p:spTree>
    <p:extLst>
      <p:ext uri="{BB962C8B-B14F-4D97-AF65-F5344CB8AC3E}">
        <p14:creationId xmlns:p14="http://schemas.microsoft.com/office/powerpoint/2010/main" val="2402265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000" y="1153221"/>
            <a:ext cx="11736000" cy="933763"/>
          </a:xfrm>
        </p:spPr>
        <p:txBody>
          <a:bodyPr/>
          <a:lstStyle/>
          <a:p>
            <a:r>
              <a:rPr lang="it-IT" altLang="it-IT" dirty="0"/>
              <a:t>Il regno di </a:t>
            </a:r>
            <a:r>
              <a:rPr lang="it-IT" altLang="it-IT" dirty="0" err="1"/>
              <a:t>Teoderico</a:t>
            </a:r>
            <a:r>
              <a:rPr lang="it-IT" altLang="it-IT" dirty="0"/>
              <a:t> (493-526)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Picture 4" descr="regno di Teoderico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654" y="1833214"/>
            <a:ext cx="6820346" cy="472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Teodorico il Grande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43" y="2211107"/>
            <a:ext cx="4001845" cy="40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554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91670" y="1290918"/>
            <a:ext cx="8460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3600" b="1" dirty="0"/>
              <a:t>Caratteristiche del </a:t>
            </a:r>
            <a:r>
              <a:rPr lang="it-IT" altLang="it-IT" sz="3600" b="1" dirty="0" smtClean="0"/>
              <a:t>regno di </a:t>
            </a:r>
            <a:r>
              <a:rPr lang="it-IT" altLang="it-IT" sz="3600" b="1" dirty="0" err="1" smtClean="0"/>
              <a:t>Teoderico</a:t>
            </a:r>
            <a:endParaRPr lang="it-IT" sz="36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817580" y="2043953"/>
            <a:ext cx="105102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3600" dirty="0"/>
              <a:t>Fonti:</a:t>
            </a:r>
            <a:r>
              <a:rPr lang="it-IT" altLang="it-IT" dirty="0"/>
              <a:t> </a:t>
            </a:r>
            <a:endParaRPr lang="it-IT" altLang="it-IT" dirty="0" smtClean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it-IT" altLang="it-IT" sz="3600" i="1" dirty="0" err="1" smtClean="0"/>
              <a:t>Variae</a:t>
            </a:r>
            <a:r>
              <a:rPr lang="it-IT" altLang="it-IT" sz="3600" dirty="0" smtClean="0"/>
              <a:t> </a:t>
            </a:r>
            <a:r>
              <a:rPr lang="it-IT" altLang="it-IT" sz="3600" dirty="0" err="1"/>
              <a:t>Cassiodoro</a:t>
            </a:r>
            <a:r>
              <a:rPr lang="it-IT" altLang="it-IT" sz="3600" dirty="0"/>
              <a:t>; panegirico di </a:t>
            </a:r>
            <a:r>
              <a:rPr lang="it-IT" altLang="it-IT" sz="3600" dirty="0" err="1" smtClean="0"/>
              <a:t>Ennodio</a:t>
            </a:r>
            <a:r>
              <a:rPr lang="it-IT" altLang="it-IT" sz="3600" dirty="0" smtClean="0"/>
              <a:t>  </a:t>
            </a:r>
            <a:r>
              <a:rPr lang="it-IT" altLang="it-IT" sz="3600" dirty="0"/>
              <a:t>(501); iscrizioni.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it-IT" altLang="it-IT" sz="3600" dirty="0"/>
              <a:t>Capitale a Ravenna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it-IT" altLang="it-IT" sz="3600" dirty="0"/>
              <a:t>Amministrazione: gruppo molto articolato di funzionari (“Romani”)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it-IT" altLang="it-IT" sz="3600" dirty="0"/>
              <a:t>Esercito (i “Goti”) : identità professionali</a:t>
            </a:r>
          </a:p>
        </p:txBody>
      </p:sp>
    </p:spTree>
    <p:extLst>
      <p:ext uri="{BB962C8B-B14F-4D97-AF65-F5344CB8AC3E}">
        <p14:creationId xmlns:p14="http://schemas.microsoft.com/office/powerpoint/2010/main" val="2780995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1670" y="1153221"/>
            <a:ext cx="11600329" cy="890732"/>
          </a:xfrm>
        </p:spPr>
        <p:txBody>
          <a:bodyPr>
            <a:normAutofit fontScale="90000"/>
          </a:bodyPr>
          <a:lstStyle/>
          <a:p>
            <a:r>
              <a:rPr lang="it-IT" altLang="it-IT" dirty="0" smtClean="0"/>
              <a:t/>
            </a:r>
            <a:br>
              <a:rPr lang="it-IT" altLang="it-IT" dirty="0" smtClean="0"/>
            </a:br>
            <a:r>
              <a:rPr lang="it-IT" altLang="it-IT" dirty="0" smtClean="0"/>
              <a:t>Caratteristiche </a:t>
            </a:r>
            <a:r>
              <a:rPr lang="it-IT" altLang="it-IT" dirty="0"/>
              <a:t>del regno di </a:t>
            </a:r>
            <a:r>
              <a:rPr lang="it-IT" altLang="it-IT" dirty="0" err="1"/>
              <a:t>Teoderico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1"/>
          </p:nvPr>
        </p:nvSpPr>
        <p:spPr>
          <a:xfrm>
            <a:off x="731520" y="1957892"/>
            <a:ext cx="11209468" cy="2429381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altLang="it-IT" dirty="0"/>
              <a:t>Politica interna: valorizzazione aristocrazia provinciale; nomina a senatori di uomini ‘nuovi’ per le loro prestazioni militari e retoriche; nomine dinastiche.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altLang="it-IT" dirty="0"/>
              <a:t>Ripristino della Prefettura Italica (Italia, Sicilia, </a:t>
            </a:r>
            <a:r>
              <a:rPr lang="it-IT" altLang="it-IT" dirty="0" err="1"/>
              <a:t>Raetia</a:t>
            </a:r>
            <a:r>
              <a:rPr lang="it-IT" altLang="it-IT" dirty="0"/>
              <a:t>, </a:t>
            </a:r>
            <a:r>
              <a:rPr lang="it-IT" altLang="it-IT" dirty="0" err="1"/>
              <a:t>Dalmatia</a:t>
            </a:r>
            <a:r>
              <a:rPr lang="it-IT" altLang="it-IT" dirty="0"/>
              <a:t>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12"/>
          </p:nvPr>
        </p:nvSpPr>
        <p:spPr>
          <a:xfrm>
            <a:off x="817581" y="4109422"/>
            <a:ext cx="10660828" cy="2462252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altLang="it-IT" sz="3000" dirty="0"/>
              <a:t>Raccordo con l’aristocrazia religiosa e il papa di Roma.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altLang="it-IT" sz="3000" dirty="0"/>
              <a:t>Espansione militare: guerra nell’Illirico, fino a </a:t>
            </a:r>
            <a:r>
              <a:rPr lang="it-IT" altLang="it-IT" sz="3000" dirty="0" err="1"/>
              <a:t>Sirmio</a:t>
            </a:r>
            <a:r>
              <a:rPr lang="it-IT" altLang="it-IT" sz="3000" dirty="0"/>
              <a:t> (503-505).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altLang="it-IT" sz="3000" dirty="0"/>
              <a:t>Dominio sulla Gallia meridionale (508-510). </a:t>
            </a:r>
            <a:endParaRPr lang="it-IT" altLang="it-IT" sz="30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altLang="it-IT" sz="3000" dirty="0" smtClean="0"/>
              <a:t>Restauro </a:t>
            </a:r>
            <a:r>
              <a:rPr lang="it-IT" altLang="it-IT" sz="3000" dirty="0"/>
              <a:t>della Prefettura Gallica.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65600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rapporti con gli altri re barbarici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>
          <a:xfrm>
            <a:off x="258184" y="2592996"/>
            <a:ext cx="11584289" cy="3452802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altLang="it-IT" dirty="0"/>
              <a:t>Politica di supremazia verso gli altri regni: </a:t>
            </a:r>
            <a:r>
              <a:rPr lang="it-IT" altLang="it-IT" dirty="0" err="1"/>
              <a:t>Teoderico</a:t>
            </a:r>
            <a:r>
              <a:rPr lang="it-IT" altLang="it-IT" dirty="0"/>
              <a:t> si dice soltanto ‘</a:t>
            </a:r>
            <a:r>
              <a:rPr lang="it-IT" altLang="it-IT" dirty="0" err="1"/>
              <a:t>rex</a:t>
            </a:r>
            <a:r>
              <a:rPr lang="it-IT" altLang="it-IT" dirty="0"/>
              <a:t>’ mentre gli altri re sono solo re </a:t>
            </a:r>
            <a:r>
              <a:rPr lang="it-IT" altLang="it-IT" dirty="0" smtClean="0"/>
              <a:t>etnici (</a:t>
            </a:r>
            <a:r>
              <a:rPr lang="it-IT" altLang="it-IT" i="1" dirty="0" err="1" smtClean="0"/>
              <a:t>rex</a:t>
            </a:r>
            <a:r>
              <a:rPr lang="it-IT" altLang="it-IT" i="1" dirty="0" smtClean="0"/>
              <a:t> </a:t>
            </a:r>
            <a:r>
              <a:rPr lang="it-IT" altLang="it-IT" i="1" dirty="0" err="1" smtClean="0"/>
              <a:t>Francorum</a:t>
            </a:r>
            <a:r>
              <a:rPr lang="it-IT" altLang="it-IT" dirty="0" smtClean="0"/>
              <a:t>, </a:t>
            </a:r>
            <a:r>
              <a:rPr lang="it-IT" altLang="it-IT" i="1" dirty="0" err="1" smtClean="0"/>
              <a:t>Thuringorum</a:t>
            </a:r>
            <a:r>
              <a:rPr lang="it-IT" altLang="it-IT" dirty="0" smtClean="0"/>
              <a:t> etc.).</a:t>
            </a:r>
            <a:endParaRPr lang="it-IT" altLang="it-IT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altLang="it-IT" dirty="0"/>
              <a:t>Donne di </a:t>
            </a:r>
            <a:r>
              <a:rPr lang="it-IT" altLang="it-IT" dirty="0" err="1"/>
              <a:t>Teoderico</a:t>
            </a:r>
            <a:r>
              <a:rPr lang="it-IT" altLang="it-IT" dirty="0"/>
              <a:t> in moglie agli altri re barbarici. Un dono che non è ricambiabile.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it-IT" altLang="it-IT" dirty="0" err="1"/>
              <a:t>Teoderico</a:t>
            </a:r>
            <a:r>
              <a:rPr lang="it-IT" altLang="it-IT" dirty="0"/>
              <a:t> è sposato con la sorella di Clodoveo, re dei Franchi (probabilmente dal 493).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98635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3468</TotalTime>
  <Words>967</Words>
  <Application>Microsoft Office PowerPoint</Application>
  <PresentationFormat>Widescreen</PresentationFormat>
  <Paragraphs>117</Paragraphs>
  <Slides>25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0" baseType="lpstr">
      <vt:lpstr>Arial</vt:lpstr>
      <vt:lpstr>Calibri</vt:lpstr>
      <vt:lpstr>Verdana</vt:lpstr>
      <vt:lpstr>Wingdings</vt:lpstr>
      <vt:lpstr>Tema di Office</vt:lpstr>
      <vt:lpstr>Regalità barbarica. Due re in competizione: Teoderico e Clodoveo</vt:lpstr>
      <vt:lpstr>Contesto complessivo</vt:lpstr>
      <vt:lpstr>I Franchi, i Goti</vt:lpstr>
      <vt:lpstr>Regni barbarici – fase 1 (450-537)</vt:lpstr>
      <vt:lpstr>I Goti</vt:lpstr>
      <vt:lpstr>Il regno di Teoderico (493-526)</vt:lpstr>
      <vt:lpstr>Presentazione standard di PowerPoint</vt:lpstr>
      <vt:lpstr> Caratteristiche del regno di Teoderico </vt:lpstr>
      <vt:lpstr>I rapporti con gli altri re barbarici</vt:lpstr>
      <vt:lpstr>Esportare le donne</vt:lpstr>
      <vt:lpstr>Dopo la battaglia di Vouillé (507)</vt:lpstr>
      <vt:lpstr>Ravenna in età teodericiana</vt:lpstr>
      <vt:lpstr>Il palatium</vt:lpstr>
      <vt:lpstr>L’area del palatium e le residenze urbane</vt:lpstr>
      <vt:lpstr>L’appropriazione di simboli quasi imperiali</vt:lpstr>
      <vt:lpstr>Un corteo cancellato</vt:lpstr>
      <vt:lpstr>Aspirazioni ‘imperiali’</vt:lpstr>
      <vt:lpstr>Aspirazioni ‘imperiali’</vt:lpstr>
      <vt:lpstr>Il nome del re nel paesaggio urbano</vt:lpstr>
      <vt:lpstr>Progettare la memoria: il mausoleo</vt:lpstr>
      <vt:lpstr>La preminenza di Teoderico: modelli a disposizione</vt:lpstr>
      <vt:lpstr>Un modello ‘in bilico’</vt:lpstr>
      <vt:lpstr>La successione</vt:lpstr>
      <vt:lpstr>La successione e il fallimento dei Goti</vt:lpstr>
      <vt:lpstr>Università degli Studi di Padova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Bocchi Giuliano</dc:creator>
  <cp:lastModifiedBy>c.larocca</cp:lastModifiedBy>
  <cp:revision>136</cp:revision>
  <dcterms:created xsi:type="dcterms:W3CDTF">2022-07-26T10:43:33Z</dcterms:created>
  <dcterms:modified xsi:type="dcterms:W3CDTF">2023-10-17T09:40:55Z</dcterms:modified>
</cp:coreProperties>
</file>