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72"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10" r:id="rId23"/>
    <p:sldId id="309" r:id="rId24"/>
    <p:sldId id="311" r:id="rId25"/>
    <p:sldId id="312" r:id="rId26"/>
    <p:sldId id="256"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3840" userDrawn="1">
          <p15:clr>
            <a:srgbClr val="A4A3A4"/>
          </p15:clr>
        </p15:guide>
        <p15:guide id="3" orient="horz" pos="22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7415" autoAdjust="0"/>
  </p:normalViewPr>
  <p:slideViewPr>
    <p:cSldViewPr snapToGrid="0" showGuides="1">
      <p:cViewPr varScale="1">
        <p:scale>
          <a:sx n="60" d="100"/>
          <a:sy n="60" d="100"/>
        </p:scale>
        <p:origin x="618" y="60"/>
      </p:cViewPr>
      <p:guideLst>
        <p:guide orient="horz" pos="731"/>
        <p:guide pos="3840"/>
        <p:guide orient="horz" pos="2251"/>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B17132-047A-4C30-97AD-7733762F554B}" type="datetimeFigureOut">
              <a:rPr lang="it-IT" smtClean="0"/>
              <a:t>18/10/2023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6B536-9FA3-4940-8C9D-ED9264FA1E78}" type="slidenum">
              <a:rPr lang="it-IT" smtClean="0"/>
              <a:t>‹N›</a:t>
            </a:fld>
            <a:endParaRPr lang="it-IT"/>
          </a:p>
        </p:txBody>
      </p:sp>
    </p:spTree>
    <p:extLst>
      <p:ext uri="{BB962C8B-B14F-4D97-AF65-F5344CB8AC3E}">
        <p14:creationId xmlns:p14="http://schemas.microsoft.com/office/powerpoint/2010/main" val="233264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DE886-1573-40AC-9E09-050F9AC625A5}" type="datetimeFigureOut">
              <a:rPr lang="it-IT" smtClean="0"/>
              <a:t>18/10/2023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491ED-56D3-4375-977F-FA3F9F1C0D19}" type="slidenum">
              <a:rPr lang="it-IT" smtClean="0"/>
              <a:t>‹N›</a:t>
            </a:fld>
            <a:endParaRPr lang="it-IT"/>
          </a:p>
        </p:txBody>
      </p:sp>
    </p:spTree>
    <p:extLst>
      <p:ext uri="{BB962C8B-B14F-4D97-AF65-F5344CB8AC3E}">
        <p14:creationId xmlns:p14="http://schemas.microsoft.com/office/powerpoint/2010/main" val="190915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4491ED-56D3-4375-977F-FA3F9F1C0D19}" type="slidenum">
              <a:rPr lang="it-IT" smtClean="0"/>
              <a:t>1</a:t>
            </a:fld>
            <a:endParaRPr lang="it-IT"/>
          </a:p>
        </p:txBody>
      </p:sp>
    </p:spTree>
    <p:extLst>
      <p:ext uri="{BB962C8B-B14F-4D97-AF65-F5344CB8AC3E}">
        <p14:creationId xmlns:p14="http://schemas.microsoft.com/office/powerpoint/2010/main" val="10226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a:solidFill>
                  <a:schemeClr val="tx1"/>
                </a:solidFill>
                <a:latin typeface="+mn-lt"/>
                <a:ea typeface="+mn-ea"/>
                <a:cs typeface="+mn-cs"/>
              </a:rPr>
              <a:t>Preferire un carattere sans serif come Arial, </a:t>
            </a:r>
            <a:r>
              <a:rPr lang="it-IT" sz="1200" b="0" i="0" u="none" strike="noStrike" kern="1200" baseline="0" dirty="0" err="1">
                <a:solidFill>
                  <a:schemeClr val="tx1"/>
                </a:solidFill>
                <a:latin typeface="+mn-lt"/>
                <a:ea typeface="+mn-ea"/>
                <a:cs typeface="+mn-cs"/>
              </a:rPr>
              <a:t>Helvetica</a:t>
            </a:r>
            <a:r>
              <a:rPr lang="it-IT" sz="1200" b="0" i="0" u="none" strike="noStrike" kern="1200" baseline="0" dirty="0">
                <a:solidFill>
                  <a:schemeClr val="tx1"/>
                </a:solidFill>
                <a:latin typeface="+mn-lt"/>
                <a:ea typeface="+mn-ea"/>
                <a:cs typeface="+mn-cs"/>
              </a:rPr>
              <a:t> o Verdana. Font consigliabile da 30 a 40 </a:t>
            </a:r>
            <a:r>
              <a:rPr lang="it-IT" sz="1200" b="0" i="0" u="none" strike="noStrike" kern="1200" baseline="0" dirty="0" err="1">
                <a:solidFill>
                  <a:schemeClr val="tx1"/>
                </a:solidFill>
                <a:latin typeface="+mn-lt"/>
                <a:ea typeface="+mn-ea"/>
                <a:cs typeface="+mn-cs"/>
              </a:rPr>
              <a:t>pt</a:t>
            </a:r>
            <a:r>
              <a:rPr lang="it-IT"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Allineare i testi a sinistra, non giustificarli.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Utilizzare non più di tre blocchi di informazione per diapositiva.</a:t>
            </a:r>
          </a:p>
          <a:p>
            <a:r>
              <a:rPr lang="it-IT" sz="1200" b="0" i="0" u="none" strike="noStrike" kern="1200" baseline="0" dirty="0">
                <a:solidFill>
                  <a:schemeClr val="tx1"/>
                </a:solidFill>
                <a:latin typeface="+mn-lt"/>
                <a:ea typeface="+mn-ea"/>
                <a:cs typeface="+mn-cs"/>
              </a:rPr>
              <a:t>Per evidenziare titoli o parole chiave, prediligere l’uso del grassetto a corsivo o colori. </a:t>
            </a:r>
          </a:p>
          <a:p>
            <a:r>
              <a:rPr lang="it-IT" sz="1200" b="0" i="0" u="none" strike="noStrike" kern="1200" baseline="0" dirty="0">
                <a:solidFill>
                  <a:schemeClr val="tx1"/>
                </a:solidFill>
                <a:latin typeface="+mn-lt"/>
                <a:ea typeface="+mn-ea"/>
                <a:cs typeface="+mn-cs"/>
              </a:rPr>
              <a:t>Evitare ombre, sfumature e gradazioni di grigio.</a:t>
            </a:r>
          </a:p>
          <a:p>
            <a:r>
              <a:rPr lang="it-IT" sz="1200" b="0" i="0" u="none" strike="noStrike" kern="1200" baseline="0" dirty="0">
                <a:solidFill>
                  <a:schemeClr val="tx1"/>
                </a:solidFill>
                <a:latin typeface="+mn-lt"/>
                <a:ea typeface="+mn-ea"/>
                <a:cs typeface="+mn-cs"/>
              </a:rPr>
              <a:t>Prestare attenzione al contrasto tra sfondo e testo. Prediligere testo nero su sfondo bianco.</a:t>
            </a:r>
          </a:p>
        </p:txBody>
      </p:sp>
      <p:sp>
        <p:nvSpPr>
          <p:cNvPr id="4" name="Segnaposto numero diapositiva 3"/>
          <p:cNvSpPr>
            <a:spLocks noGrp="1"/>
          </p:cNvSpPr>
          <p:nvPr>
            <p:ph type="sldNum" sz="quarter" idx="10"/>
          </p:nvPr>
        </p:nvSpPr>
        <p:spPr/>
        <p:txBody>
          <a:bodyPr/>
          <a:lstStyle/>
          <a:p>
            <a:fld id="{1A4491ED-56D3-4375-977F-FA3F9F1C0D19}" type="slidenum">
              <a:rPr lang="it-IT" smtClean="0"/>
              <a:t>2</a:t>
            </a:fld>
            <a:endParaRPr lang="it-IT"/>
          </a:p>
        </p:txBody>
      </p:sp>
    </p:spTree>
    <p:extLst>
      <p:ext uri="{BB962C8B-B14F-4D97-AF65-F5344CB8AC3E}">
        <p14:creationId xmlns:p14="http://schemas.microsoft.com/office/powerpoint/2010/main" val="251433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A4491ED-56D3-4375-977F-FA3F9F1C0D19}" type="slidenum">
              <a:rPr lang="it-IT" smtClean="0"/>
              <a:t>26</a:t>
            </a:fld>
            <a:endParaRPr lang="it-IT"/>
          </a:p>
        </p:txBody>
      </p:sp>
    </p:spTree>
    <p:extLst>
      <p:ext uri="{BB962C8B-B14F-4D97-AF65-F5344CB8AC3E}">
        <p14:creationId xmlns:p14="http://schemas.microsoft.com/office/powerpoint/2010/main" val="255703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8A6E1-DC11-C213-C49B-4CE1A884E40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6C5EF09-4C5E-B147-BEF8-8B66FFFEA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774B46-543F-F0B0-1410-BF1E7177DEE5}"/>
              </a:ext>
            </a:extLst>
          </p:cNvPr>
          <p:cNvSpPr>
            <a:spLocks noGrp="1"/>
          </p:cNvSpPr>
          <p:nvPr>
            <p:ph type="dt" sz="half" idx="10"/>
          </p:nvPr>
        </p:nvSpPr>
        <p:spPr/>
        <p:txBody>
          <a:bodyPr/>
          <a:lstStyle/>
          <a:p>
            <a:fld id="{800F70D6-0EEB-48B5-B03E-48E409845EC4}" type="datetimeFigureOut">
              <a:rPr lang="it-IT" smtClean="0"/>
              <a:t>18/10/2023</a:t>
            </a:fld>
            <a:endParaRPr lang="it-IT"/>
          </a:p>
        </p:txBody>
      </p:sp>
      <p:sp>
        <p:nvSpPr>
          <p:cNvPr id="5" name="Segnaposto piè di pagina 4">
            <a:extLst>
              <a:ext uri="{FF2B5EF4-FFF2-40B4-BE49-F238E27FC236}">
                <a16:creationId xmlns:a16="http://schemas.microsoft.com/office/drawing/2014/main" id="{A21F3B55-F3E2-1A2D-7FD6-BEC64BEDFF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3C2C70-ACDC-D114-6B42-27BE4C2595E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43178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4" name="Immagine 6">
            <a:extLst>
              <a:ext uri="{FF2B5EF4-FFF2-40B4-BE49-F238E27FC236}">
                <a16:creationId xmlns:a16="http://schemas.microsoft.com/office/drawing/2014/main" id="{7A2A5C85-D8F9-95C2-D93A-D6AAA8D0129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1640" y="1159933"/>
            <a:ext cx="7568720" cy="21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a16="http://schemas.microsoft.com/office/drawing/2014/main" id="{DE965153-D1B8-47F9-ECA7-A02B37578D0F}"/>
              </a:ext>
            </a:extLst>
          </p:cNvPr>
          <p:cNvSpPr>
            <a:spLocks noGrp="1"/>
          </p:cNvSpPr>
          <p:nvPr>
            <p:ph type="ctrTitle"/>
          </p:nvPr>
        </p:nvSpPr>
        <p:spPr>
          <a:xfrm>
            <a:off x="1547593" y="3285951"/>
            <a:ext cx="9096815" cy="1290388"/>
          </a:xfrm>
          <a:prstGeom prst="rect">
            <a:avLst/>
          </a:prstGeom>
        </p:spPr>
        <p:txBody>
          <a:bodyPr/>
          <a:lstStyle>
            <a:lvl1pPr>
              <a:defRPr>
                <a:solidFill>
                  <a:schemeClr val="bg1"/>
                </a:solidFill>
              </a:defRPr>
            </a:lvl1pPr>
          </a:lstStyle>
          <a:p>
            <a:r>
              <a:rPr lang="it-IT" dirty="0"/>
              <a:t>Fare clic per modificare lo stile del titolo</a:t>
            </a:r>
          </a:p>
        </p:txBody>
      </p:sp>
      <p:sp>
        <p:nvSpPr>
          <p:cNvPr id="6" name="Segnaposto testo 13">
            <a:extLst>
              <a:ext uri="{FF2B5EF4-FFF2-40B4-BE49-F238E27FC236}">
                <a16:creationId xmlns:a16="http://schemas.microsoft.com/office/drawing/2014/main" id="{1D13A2E7-1F45-2252-AAE6-76F193D9D508}"/>
              </a:ext>
            </a:extLst>
          </p:cNvPr>
          <p:cNvSpPr>
            <a:spLocks noGrp="1"/>
          </p:cNvSpPr>
          <p:nvPr>
            <p:ph type="body" sz="quarter" idx="10"/>
          </p:nvPr>
        </p:nvSpPr>
        <p:spPr>
          <a:xfrm>
            <a:off x="2935526" y="4741032"/>
            <a:ext cx="6320949" cy="758068"/>
          </a:xfrm>
        </p:spPr>
        <p:txBody>
          <a:bodyPr/>
          <a:lstStyle>
            <a:lvl1pPr marL="0" indent="0" algn="ctr">
              <a:buNone/>
              <a:defRPr>
                <a:solidFill>
                  <a:schemeClr val="bg1"/>
                </a:solidFill>
              </a:defRPr>
            </a:lvl1pPr>
          </a:lstStyle>
          <a:p>
            <a:pPr lvl="0"/>
            <a:r>
              <a:rPr lang="it-IT" dirty="0"/>
              <a:t>Modifica gli stili del testo dello schema</a:t>
            </a:r>
          </a:p>
        </p:txBody>
      </p:sp>
    </p:spTree>
    <p:extLst>
      <p:ext uri="{BB962C8B-B14F-4D97-AF65-F5344CB8AC3E}">
        <p14:creationId xmlns:p14="http://schemas.microsoft.com/office/powerpoint/2010/main" val="306934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4D642F2-5021-578D-0B5A-F0C9826C5601}"/>
              </a:ext>
            </a:extLst>
          </p:cNvPr>
          <p:cNvSpPr>
            <a:spLocks noGrp="1" noRot="1" noMove="1" noResize="1" noEditPoints="1" noAdjustHandles="1" noChangeArrowheads="1" noChangeShapeType="1"/>
          </p:cNvSpPr>
          <p:nvPr userDrawn="1"/>
        </p:nvSpPr>
        <p:spPr bwMode="auto">
          <a:xfrm>
            <a:off x="-1" y="0"/>
            <a:ext cx="12192001" cy="1138767"/>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400" dirty="0">
              <a:solidFill>
                <a:schemeClr val="bg1"/>
              </a:solidFill>
            </a:endParaRPr>
          </a:p>
        </p:txBody>
      </p:sp>
      <p:pic>
        <p:nvPicPr>
          <p:cNvPr id="8" name="Immagine 7">
            <a:extLst>
              <a:ext uri="{FF2B5EF4-FFF2-40B4-BE49-F238E27FC236}">
                <a16:creationId xmlns:a16="http://schemas.microsoft.com/office/drawing/2014/main" id="{5BB52DDA-C01F-9F3B-B508-D3698A0EAD6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58" y="172188"/>
            <a:ext cx="2856424" cy="79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a:extLst>
              <a:ext uri="{FF2B5EF4-FFF2-40B4-BE49-F238E27FC236}">
                <a16:creationId xmlns:a16="http://schemas.microsoft.com/office/drawing/2014/main" id="{3A4080AB-402D-FB91-8F6E-E1F4FB36C74D}"/>
              </a:ext>
            </a:extLst>
          </p:cNvPr>
          <p:cNvSpPr>
            <a:spLocks noGrp="1"/>
          </p:cNvSpPr>
          <p:nvPr>
            <p:ph type="title"/>
          </p:nvPr>
        </p:nvSpPr>
        <p:spPr>
          <a:xfrm>
            <a:off x="456000" y="1153221"/>
            <a:ext cx="11736000" cy="1188000"/>
          </a:xfrm>
        </p:spPr>
        <p:txBody>
          <a:bodyPr>
            <a:normAutofit/>
          </a:bodyPr>
          <a:lstStyle>
            <a:lvl1pPr>
              <a:defRPr sz="3600" b="1">
                <a:latin typeface="Arial" panose="020B0604020202020204" pitchFamily="34" charset="0"/>
                <a:cs typeface="Arial" panose="020B0604020202020204" pitchFamily="34" charset="0"/>
              </a:defRPr>
            </a:lvl1pPr>
          </a:lstStyle>
          <a:p>
            <a:endParaRPr lang="it-IT" dirty="0"/>
          </a:p>
        </p:txBody>
      </p:sp>
      <p:sp>
        <p:nvSpPr>
          <p:cNvPr id="3" name="Segnaposto contenuto 2"/>
          <p:cNvSpPr>
            <a:spLocks noGrp="1"/>
          </p:cNvSpPr>
          <p:nvPr>
            <p:ph sz="quarter" idx="10" hasCustomPrompt="1"/>
          </p:nvPr>
        </p:nvSpPr>
        <p:spPr>
          <a:xfrm>
            <a:off x="6179127" y="2592996"/>
            <a:ext cx="5663346" cy="3859558"/>
          </a:xfrm>
        </p:spPr>
        <p:txBody>
          <a:bodyPr/>
          <a:lstStyle>
            <a:lvl1pPr marL="0" indent="0">
              <a:buNone/>
              <a:defRPr baseline="0"/>
            </a:lvl1pPr>
          </a:lstStyle>
          <a:p>
            <a:pPr lvl="0"/>
            <a:r>
              <a:rPr lang="it-IT" dirty="0"/>
              <a:t>Inserire testo</a:t>
            </a:r>
          </a:p>
        </p:txBody>
      </p:sp>
      <p:sp>
        <p:nvSpPr>
          <p:cNvPr id="11" name="Segnaposto contenuto 2"/>
          <p:cNvSpPr>
            <a:spLocks noGrp="1"/>
          </p:cNvSpPr>
          <p:nvPr>
            <p:ph sz="quarter" idx="11" hasCustomPrompt="1"/>
          </p:nvPr>
        </p:nvSpPr>
        <p:spPr>
          <a:xfrm>
            <a:off x="1215640" y="2592996"/>
            <a:ext cx="3781233" cy="1794277"/>
          </a:xfrm>
        </p:spPr>
        <p:txBody>
          <a:bodyPr/>
          <a:lstStyle>
            <a:lvl1pPr marL="0" indent="0">
              <a:buNone/>
              <a:defRPr baseline="0"/>
            </a:lvl1pPr>
          </a:lstStyle>
          <a:p>
            <a:pPr lvl="0"/>
            <a:r>
              <a:rPr lang="it-IT" dirty="0"/>
              <a:t>Inserire testo</a:t>
            </a:r>
          </a:p>
        </p:txBody>
      </p:sp>
      <p:sp>
        <p:nvSpPr>
          <p:cNvPr id="12" name="Segnaposto contenuto 2"/>
          <p:cNvSpPr>
            <a:spLocks noGrp="1"/>
          </p:cNvSpPr>
          <p:nvPr>
            <p:ph sz="quarter" idx="12" hasCustomPrompt="1"/>
          </p:nvPr>
        </p:nvSpPr>
        <p:spPr>
          <a:xfrm>
            <a:off x="1215640" y="4777396"/>
            <a:ext cx="3781234" cy="1794277"/>
          </a:xfrm>
        </p:spPr>
        <p:txBody>
          <a:bodyPr/>
          <a:lstStyle>
            <a:lvl1pPr marL="0" indent="0">
              <a:buNone/>
              <a:defRPr baseline="0"/>
            </a:lvl1pPr>
          </a:lstStyle>
          <a:p>
            <a:pPr lvl="0"/>
            <a:r>
              <a:rPr lang="it-IT" dirty="0"/>
              <a:t>Inserire testo</a:t>
            </a:r>
          </a:p>
        </p:txBody>
      </p:sp>
    </p:spTree>
    <p:extLst>
      <p:ext uri="{BB962C8B-B14F-4D97-AF65-F5344CB8AC3E}">
        <p14:creationId xmlns:p14="http://schemas.microsoft.com/office/powerpoint/2010/main" val="202880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8" name="Immagine 6">
            <a:extLst>
              <a:ext uri="{FF2B5EF4-FFF2-40B4-BE49-F238E27FC236}">
                <a16:creationId xmlns:a16="http://schemas.microsoft.com/office/drawing/2014/main" id="{38BF697F-4C3F-B44D-F6C6-3D1E0DC6197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9342" y="2269067"/>
            <a:ext cx="8333317"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2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00F70D6-0EEB-48B5-B03E-48E409845EC4}" type="datetimeFigureOut">
              <a:rPr lang="it-IT" smtClean="0"/>
              <a:t>18/10/2023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30670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2635D8-CCDF-6D38-8F13-A179A41E70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434A56-224E-D866-A28F-911AF1B326B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2815B5-BA9F-4BC1-142B-FB146E55539B}"/>
              </a:ext>
            </a:extLst>
          </p:cNvPr>
          <p:cNvSpPr>
            <a:spLocks noGrp="1"/>
          </p:cNvSpPr>
          <p:nvPr>
            <p:ph type="dt" sz="half" idx="10"/>
          </p:nvPr>
        </p:nvSpPr>
        <p:spPr/>
        <p:txBody>
          <a:bodyPr/>
          <a:lstStyle/>
          <a:p>
            <a:fld id="{800F70D6-0EEB-48B5-B03E-48E409845EC4}" type="datetimeFigureOut">
              <a:rPr lang="it-IT" smtClean="0"/>
              <a:t>18/10/2023</a:t>
            </a:fld>
            <a:endParaRPr lang="it-IT"/>
          </a:p>
        </p:txBody>
      </p:sp>
      <p:sp>
        <p:nvSpPr>
          <p:cNvPr id="5" name="Segnaposto piè di pagina 4">
            <a:extLst>
              <a:ext uri="{FF2B5EF4-FFF2-40B4-BE49-F238E27FC236}">
                <a16:creationId xmlns:a16="http://schemas.microsoft.com/office/drawing/2014/main" id="{D9639FF7-9837-5485-22E6-98359CE279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BA95AF-CF08-9540-8958-30ECAA24DB12}"/>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03060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9B05C-6215-0CBC-7B82-45F3AB9177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BDA081-A4AC-23E8-A80B-BB3EDFA46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D0D27AD-7692-29FD-138C-8E2D277B0C59}"/>
              </a:ext>
            </a:extLst>
          </p:cNvPr>
          <p:cNvSpPr>
            <a:spLocks noGrp="1"/>
          </p:cNvSpPr>
          <p:nvPr>
            <p:ph type="dt" sz="half" idx="10"/>
          </p:nvPr>
        </p:nvSpPr>
        <p:spPr/>
        <p:txBody>
          <a:bodyPr/>
          <a:lstStyle/>
          <a:p>
            <a:fld id="{800F70D6-0EEB-48B5-B03E-48E409845EC4}" type="datetimeFigureOut">
              <a:rPr lang="it-IT" smtClean="0"/>
              <a:t>18/10/2023</a:t>
            </a:fld>
            <a:endParaRPr lang="it-IT"/>
          </a:p>
        </p:txBody>
      </p:sp>
      <p:sp>
        <p:nvSpPr>
          <p:cNvPr id="5" name="Segnaposto piè di pagina 4">
            <a:extLst>
              <a:ext uri="{FF2B5EF4-FFF2-40B4-BE49-F238E27FC236}">
                <a16:creationId xmlns:a16="http://schemas.microsoft.com/office/drawing/2014/main" id="{1EFA7B6A-8E96-4A22-AC28-CC5D4A5FC0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81F665B-5DD5-68C7-A7BF-2101FC91976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89263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E8C6D-2746-FE8C-D954-F04A0892A3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C4DAC7-51DC-0512-D3C5-636DA9B6715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DC77EFD-F6AD-7E4A-2466-734F7D9F897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DF64D86-9423-4050-EABD-82F754AC9791}"/>
              </a:ext>
            </a:extLst>
          </p:cNvPr>
          <p:cNvSpPr>
            <a:spLocks noGrp="1"/>
          </p:cNvSpPr>
          <p:nvPr>
            <p:ph type="dt" sz="half" idx="10"/>
          </p:nvPr>
        </p:nvSpPr>
        <p:spPr/>
        <p:txBody>
          <a:bodyPr/>
          <a:lstStyle/>
          <a:p>
            <a:fld id="{800F70D6-0EEB-48B5-B03E-48E409845EC4}" type="datetimeFigureOut">
              <a:rPr lang="it-IT" smtClean="0"/>
              <a:t>18/10/2023</a:t>
            </a:fld>
            <a:endParaRPr lang="it-IT"/>
          </a:p>
        </p:txBody>
      </p:sp>
      <p:sp>
        <p:nvSpPr>
          <p:cNvPr id="6" name="Segnaposto piè di pagina 5">
            <a:extLst>
              <a:ext uri="{FF2B5EF4-FFF2-40B4-BE49-F238E27FC236}">
                <a16:creationId xmlns:a16="http://schemas.microsoft.com/office/drawing/2014/main" id="{F1F5BF3C-0092-1DEB-DF7D-873B0ECF5D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891FFC-8CE4-A06C-6922-845EBB33D26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53570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1E9C76-ADD7-91FE-76C9-8E59F94629D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FA3DAC0-0839-47EF-03C6-93B46E1AE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8AAB33E-3013-3EE2-4E41-A18D1471D09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A8BE1D0-E709-E1B6-7882-A7C1F3F842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67025A-7024-FF82-2CD9-A169C692DB7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294965E-60D1-02D6-7D5B-78FA5B51BD15}"/>
              </a:ext>
            </a:extLst>
          </p:cNvPr>
          <p:cNvSpPr>
            <a:spLocks noGrp="1"/>
          </p:cNvSpPr>
          <p:nvPr>
            <p:ph type="dt" sz="half" idx="10"/>
          </p:nvPr>
        </p:nvSpPr>
        <p:spPr/>
        <p:txBody>
          <a:bodyPr/>
          <a:lstStyle/>
          <a:p>
            <a:fld id="{800F70D6-0EEB-48B5-B03E-48E409845EC4}" type="datetimeFigureOut">
              <a:rPr lang="it-IT" smtClean="0"/>
              <a:t>18/10/2023</a:t>
            </a:fld>
            <a:endParaRPr lang="it-IT"/>
          </a:p>
        </p:txBody>
      </p:sp>
      <p:sp>
        <p:nvSpPr>
          <p:cNvPr id="8" name="Segnaposto piè di pagina 7">
            <a:extLst>
              <a:ext uri="{FF2B5EF4-FFF2-40B4-BE49-F238E27FC236}">
                <a16:creationId xmlns:a16="http://schemas.microsoft.com/office/drawing/2014/main" id="{C285446E-D0C3-EB44-D741-898EA10E6D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6CEDB29-873E-5535-846B-35B3DC3577D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04189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BEB9-DC85-61DC-2E70-EECA88267D08}"/>
              </a:ext>
            </a:extLst>
          </p:cNvPr>
          <p:cNvSpPr>
            <a:spLocks noGrp="1"/>
          </p:cNvSpPr>
          <p:nvPr>
            <p:ph type="title"/>
          </p:nvPr>
        </p:nvSpPr>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0784C7E1-3A6B-9BF3-9D7E-B84FBB4EA4C3}"/>
              </a:ext>
            </a:extLst>
          </p:cNvPr>
          <p:cNvSpPr>
            <a:spLocks noGrp="1"/>
          </p:cNvSpPr>
          <p:nvPr>
            <p:ph type="dt" sz="half" idx="10"/>
          </p:nvPr>
        </p:nvSpPr>
        <p:spPr/>
        <p:txBody>
          <a:bodyPr/>
          <a:lstStyle/>
          <a:p>
            <a:fld id="{800F70D6-0EEB-48B5-B03E-48E409845EC4}" type="datetimeFigureOut">
              <a:rPr lang="it-IT" smtClean="0"/>
              <a:t>18/10/2023</a:t>
            </a:fld>
            <a:endParaRPr lang="it-IT"/>
          </a:p>
        </p:txBody>
      </p:sp>
      <p:sp>
        <p:nvSpPr>
          <p:cNvPr id="4" name="Segnaposto piè di pagina 3">
            <a:extLst>
              <a:ext uri="{FF2B5EF4-FFF2-40B4-BE49-F238E27FC236}">
                <a16:creationId xmlns:a16="http://schemas.microsoft.com/office/drawing/2014/main" id="{814B297B-6060-AC1C-692E-69C528C0585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C92E7EA-01EC-8DA9-0AD8-097FF79EA7C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42379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D660FF-A924-B2C4-5D36-2548BC1C856F}"/>
              </a:ext>
            </a:extLst>
          </p:cNvPr>
          <p:cNvSpPr>
            <a:spLocks noGrp="1"/>
          </p:cNvSpPr>
          <p:nvPr>
            <p:ph type="dt" sz="half" idx="10"/>
          </p:nvPr>
        </p:nvSpPr>
        <p:spPr/>
        <p:txBody>
          <a:bodyPr/>
          <a:lstStyle/>
          <a:p>
            <a:fld id="{800F70D6-0EEB-48B5-B03E-48E409845EC4}" type="datetimeFigureOut">
              <a:rPr lang="it-IT" smtClean="0"/>
              <a:t>18/10/2023</a:t>
            </a:fld>
            <a:endParaRPr lang="it-IT"/>
          </a:p>
        </p:txBody>
      </p:sp>
      <p:sp>
        <p:nvSpPr>
          <p:cNvPr id="3" name="Segnaposto piè di pagina 2">
            <a:extLst>
              <a:ext uri="{FF2B5EF4-FFF2-40B4-BE49-F238E27FC236}">
                <a16:creationId xmlns:a16="http://schemas.microsoft.com/office/drawing/2014/main" id="{A48134CA-4890-3AD2-BFC1-635593B23C2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959B0E4-734C-4FB1-ABD0-43EBCEE40CA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45620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AA02DE-EF25-8A34-A17C-9CF1E53851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EDFA90-A16F-D126-B45F-FA7913A12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07362F2-2D07-BADC-9028-5FF264BBC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8E7C2D8-244A-8B91-1324-66BF5F723BD6}"/>
              </a:ext>
            </a:extLst>
          </p:cNvPr>
          <p:cNvSpPr>
            <a:spLocks noGrp="1"/>
          </p:cNvSpPr>
          <p:nvPr>
            <p:ph type="dt" sz="half" idx="10"/>
          </p:nvPr>
        </p:nvSpPr>
        <p:spPr/>
        <p:txBody>
          <a:bodyPr/>
          <a:lstStyle/>
          <a:p>
            <a:fld id="{800F70D6-0EEB-48B5-B03E-48E409845EC4}" type="datetimeFigureOut">
              <a:rPr lang="it-IT" smtClean="0"/>
              <a:t>18/10/2023</a:t>
            </a:fld>
            <a:endParaRPr lang="it-IT"/>
          </a:p>
        </p:txBody>
      </p:sp>
      <p:sp>
        <p:nvSpPr>
          <p:cNvPr id="6" name="Segnaposto piè di pagina 5">
            <a:extLst>
              <a:ext uri="{FF2B5EF4-FFF2-40B4-BE49-F238E27FC236}">
                <a16:creationId xmlns:a16="http://schemas.microsoft.com/office/drawing/2014/main" id="{75F98A4E-3799-1101-A9C0-EA1E537A9D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56DED9-3158-0431-69E5-757400DB0C5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2442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70726-1E27-AA9F-3B2E-692DBC81A1D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DA53B16-4FDD-45A1-11E9-42FB6DC88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8374E34-1E69-D976-B1C5-8499B3A13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9DC378-0820-E023-FD20-90E7E384F206}"/>
              </a:ext>
            </a:extLst>
          </p:cNvPr>
          <p:cNvSpPr>
            <a:spLocks noGrp="1"/>
          </p:cNvSpPr>
          <p:nvPr>
            <p:ph type="dt" sz="half" idx="10"/>
          </p:nvPr>
        </p:nvSpPr>
        <p:spPr/>
        <p:txBody>
          <a:bodyPr/>
          <a:lstStyle/>
          <a:p>
            <a:fld id="{800F70D6-0EEB-48B5-B03E-48E409845EC4}" type="datetimeFigureOut">
              <a:rPr lang="it-IT" smtClean="0"/>
              <a:t>18/10/2023</a:t>
            </a:fld>
            <a:endParaRPr lang="it-IT"/>
          </a:p>
        </p:txBody>
      </p:sp>
      <p:sp>
        <p:nvSpPr>
          <p:cNvPr id="6" name="Segnaposto piè di pagina 5">
            <a:extLst>
              <a:ext uri="{FF2B5EF4-FFF2-40B4-BE49-F238E27FC236}">
                <a16:creationId xmlns:a16="http://schemas.microsoft.com/office/drawing/2014/main" id="{E64F833C-9ED4-C074-2B18-A66A6F9C55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6D7FED-89C8-E0C9-1D82-948243332AB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97550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8C73D6B-3B98-0B4D-3839-170A9073C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12E685-16F2-CD57-8F24-94C80A592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0F94EB-D8FF-46BD-0EB1-02B9720A4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F70D6-0EEB-48B5-B03E-48E409845EC4}" type="datetimeFigureOut">
              <a:rPr lang="it-IT" smtClean="0"/>
              <a:t>18/10/2023</a:t>
            </a:fld>
            <a:endParaRPr lang="it-IT"/>
          </a:p>
        </p:txBody>
      </p:sp>
      <p:sp>
        <p:nvSpPr>
          <p:cNvPr id="5" name="Segnaposto piè di pagina 4">
            <a:extLst>
              <a:ext uri="{FF2B5EF4-FFF2-40B4-BE49-F238E27FC236}">
                <a16:creationId xmlns:a16="http://schemas.microsoft.com/office/drawing/2014/main" id="{65E05C7A-E8F9-1686-FBF1-6D0625EB7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F7E8887-8F71-A9F3-4692-499C4365B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EDDF-5A9A-47DE-A5A9-DE053ED61E9B}" type="slidenum">
              <a:rPr lang="it-IT" smtClean="0"/>
              <a:t>‹N›</a:t>
            </a:fld>
            <a:endParaRPr lang="it-IT"/>
          </a:p>
        </p:txBody>
      </p:sp>
    </p:spTree>
    <p:extLst>
      <p:ext uri="{BB962C8B-B14F-4D97-AF65-F5344CB8AC3E}">
        <p14:creationId xmlns:p14="http://schemas.microsoft.com/office/powerpoint/2010/main" val="334457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9" r:id="rId11"/>
    <p:sldLayoutId id="2147483658"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755A-178B-294C-A4BF-51D43D1E28A4}"/>
              </a:ext>
            </a:extLst>
          </p:cNvPr>
          <p:cNvSpPr>
            <a:spLocks noGrp="1"/>
          </p:cNvSpPr>
          <p:nvPr>
            <p:ph type="ctrTitle"/>
          </p:nvPr>
        </p:nvSpPr>
        <p:spPr/>
        <p:txBody>
          <a:bodyPr>
            <a:normAutofit fontScale="90000"/>
          </a:bodyPr>
          <a:lstStyle/>
          <a:p>
            <a:pPr algn="ctr"/>
            <a:r>
              <a:rPr lang="it-IT" dirty="0" smtClean="0"/>
              <a:t>Regalità barbarica.</a:t>
            </a:r>
            <a:br>
              <a:rPr lang="it-IT" dirty="0" smtClean="0"/>
            </a:br>
            <a:r>
              <a:rPr lang="it-IT" dirty="0" smtClean="0"/>
              <a:t>I Franchi tra VI e VII secolo.</a:t>
            </a:r>
            <a:endParaRPr lang="it-IT" dirty="0"/>
          </a:p>
        </p:txBody>
      </p:sp>
      <p:sp>
        <p:nvSpPr>
          <p:cNvPr id="3" name="Segnaposto testo 2">
            <a:extLst>
              <a:ext uri="{FF2B5EF4-FFF2-40B4-BE49-F238E27FC236}">
                <a16:creationId xmlns:a16="http://schemas.microsoft.com/office/drawing/2014/main" id="{3731D6C7-9D3C-5297-3E90-7EB28A687738}"/>
              </a:ext>
            </a:extLst>
          </p:cNvPr>
          <p:cNvSpPr>
            <a:spLocks noGrp="1"/>
          </p:cNvSpPr>
          <p:nvPr>
            <p:ph type="body" sz="quarter" idx="10"/>
          </p:nvPr>
        </p:nvSpPr>
        <p:spPr>
          <a:xfrm>
            <a:off x="2935526" y="4741032"/>
            <a:ext cx="6320949" cy="1164916"/>
          </a:xfrm>
        </p:spPr>
        <p:txBody>
          <a:bodyPr>
            <a:noAutofit/>
          </a:bodyPr>
          <a:lstStyle/>
          <a:p>
            <a:r>
              <a:rPr lang="it-IT" sz="3200" dirty="0" smtClean="0"/>
              <a:t> </a:t>
            </a:r>
            <a:endParaRPr lang="it-IT" sz="3200" dirty="0"/>
          </a:p>
        </p:txBody>
      </p:sp>
    </p:spTree>
    <p:extLst>
      <p:ext uri="{BB962C8B-B14F-4D97-AF65-F5344CB8AC3E}">
        <p14:creationId xmlns:p14="http://schemas.microsoft.com/office/powerpoint/2010/main" val="5514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Elaborazione di modelli </a:t>
            </a:r>
            <a:r>
              <a:rPr lang="it-IT" altLang="it-IT" dirty="0" smtClean="0"/>
              <a:t>memoriali. Dopo 511.</a:t>
            </a:r>
            <a:endParaRPr lang="it-IT" dirty="0"/>
          </a:p>
        </p:txBody>
      </p:sp>
      <p:sp>
        <p:nvSpPr>
          <p:cNvPr id="3" name="Segnaposto contenuto 2"/>
          <p:cNvSpPr>
            <a:spLocks noGrp="1"/>
          </p:cNvSpPr>
          <p:nvPr>
            <p:ph sz="quarter" idx="10"/>
          </p:nvPr>
        </p:nvSpPr>
        <p:spPr>
          <a:xfrm>
            <a:off x="6179127" y="2345167"/>
            <a:ext cx="5663346" cy="4107387"/>
          </a:xfrm>
        </p:spPr>
        <p:txBody>
          <a:bodyPr/>
          <a:lstStyle/>
          <a:p>
            <a:pPr marL="457200" indent="-457200">
              <a:buFont typeface="Wingdings" panose="05000000000000000000" pitchFamily="2" charset="2"/>
              <a:buChar char="§"/>
            </a:pPr>
            <a:r>
              <a:rPr lang="it-IT" altLang="it-IT" dirty="0" smtClean="0"/>
              <a:t>Clodoveo si </a:t>
            </a:r>
            <a:r>
              <a:rPr lang="it-IT" altLang="it-IT" dirty="0"/>
              <a:t>impegnò attivamente nella costruzione di monasteri e di edifici ecclesiastici, dotandoli di ampi beni </a:t>
            </a:r>
            <a:r>
              <a:rPr lang="it-IT" altLang="it-IT" dirty="0" smtClean="0"/>
              <a:t>fondiari.</a:t>
            </a:r>
          </a:p>
          <a:p>
            <a:pPr marL="457200" indent="-457200">
              <a:buFont typeface="Wingdings" panose="05000000000000000000" pitchFamily="2" charset="2"/>
              <a:buChar char="§"/>
            </a:pPr>
            <a:r>
              <a:rPr lang="it-IT" altLang="it-IT" dirty="0" smtClean="0"/>
              <a:t>Predispose la </a:t>
            </a:r>
            <a:r>
              <a:rPr lang="it-IT" altLang="it-IT" dirty="0"/>
              <a:t>propria sepoltura cristiana all’interno della chiesa dei Santi Apostoli a Parigi (l’odierno </a:t>
            </a:r>
            <a:r>
              <a:rPr lang="it-IT" altLang="it-IT" dirty="0" err="1"/>
              <a:t>Panthéon</a:t>
            </a:r>
            <a:r>
              <a:rPr lang="it-IT" altLang="it-IT" dirty="0"/>
              <a:t>) insieme con la moglie Clotilde.</a:t>
            </a:r>
          </a:p>
          <a:p>
            <a:endParaRPr lang="it-IT" dirty="0"/>
          </a:p>
        </p:txBody>
      </p:sp>
      <p:pic>
        <p:nvPicPr>
          <p:cNvPr id="6" name="Picture 4" descr="Panthéon Parigi"/>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13475" y="1968444"/>
            <a:ext cx="219347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800px-Pantheon_wider_centered"/>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2431639" y="1986449"/>
            <a:ext cx="3781425" cy="14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268942" y="4130936"/>
            <a:ext cx="5959736" cy="3328473"/>
          </a:xfrm>
          <a:prstGeom prst="rect">
            <a:avLst/>
          </a:prstGeom>
          <a:noFill/>
        </p:spPr>
        <p:txBody>
          <a:bodyPr wrap="square" rtlCol="0">
            <a:spAutoFit/>
          </a:bodyPr>
          <a:lstStyle/>
          <a:p>
            <a:pPr>
              <a:spcBef>
                <a:spcPct val="0"/>
              </a:spcBef>
            </a:pPr>
            <a:r>
              <a:rPr lang="it-IT" altLang="it-IT" sz="2400" dirty="0"/>
              <a:t>Il </a:t>
            </a:r>
            <a:r>
              <a:rPr lang="it-IT" altLang="it-IT" sz="2400" dirty="0" err="1"/>
              <a:t>Panthéon</a:t>
            </a:r>
            <a:r>
              <a:rPr lang="it-IT" altLang="it-IT" sz="2400" dirty="0"/>
              <a:t> (Parigi), costruito per volere di</a:t>
            </a:r>
          </a:p>
          <a:p>
            <a:pPr>
              <a:spcBef>
                <a:spcPct val="0"/>
              </a:spcBef>
            </a:pPr>
            <a:r>
              <a:rPr lang="it-IT" altLang="it-IT" sz="2400" dirty="0"/>
              <a:t>Luigi XV (1756) sulle rovine dell’abbazia di </a:t>
            </a:r>
            <a:r>
              <a:rPr lang="it-IT" altLang="it-IT" sz="2400" dirty="0" smtClean="0"/>
              <a:t>S</a:t>
            </a:r>
            <a:r>
              <a:rPr lang="it-IT" altLang="it-IT" sz="2400" dirty="0"/>
              <a:t>. Genoveffa, a sua volta </a:t>
            </a:r>
            <a:r>
              <a:rPr lang="it-IT" altLang="it-IT" sz="2400" dirty="0" smtClean="0"/>
              <a:t>edificata </a:t>
            </a:r>
            <a:r>
              <a:rPr lang="it-IT" altLang="it-IT" sz="2400" dirty="0"/>
              <a:t>nel XII secolo </a:t>
            </a:r>
            <a:r>
              <a:rPr lang="it-IT" altLang="it-IT" sz="2400" dirty="0" smtClean="0"/>
              <a:t>al </a:t>
            </a:r>
            <a:r>
              <a:rPr lang="it-IT" altLang="it-IT" sz="2400" dirty="0"/>
              <a:t>disopra della </a:t>
            </a:r>
            <a:r>
              <a:rPr lang="it-IT" altLang="it-IT" sz="2400" i="1" dirty="0"/>
              <a:t>Basilica </a:t>
            </a:r>
            <a:r>
              <a:rPr lang="it-IT" altLang="it-IT" sz="2400" i="1" dirty="0" err="1" smtClean="0"/>
              <a:t>Apostolorum</a:t>
            </a:r>
            <a:r>
              <a:rPr lang="it-IT" altLang="it-IT" sz="2400" i="1" dirty="0" smtClean="0"/>
              <a:t>, </a:t>
            </a:r>
            <a:r>
              <a:rPr lang="it-IT" altLang="it-IT" sz="2400" dirty="0" smtClean="0"/>
              <a:t>fu </a:t>
            </a:r>
            <a:r>
              <a:rPr lang="it-IT" altLang="it-IT" sz="2400" dirty="0"/>
              <a:t>costruita all’inizio del VI </a:t>
            </a:r>
            <a:r>
              <a:rPr lang="it-IT" altLang="it-IT" sz="2400" dirty="0" smtClean="0"/>
              <a:t>secolo come </a:t>
            </a:r>
            <a:r>
              <a:rPr lang="it-IT" altLang="it-IT" sz="2400" dirty="0"/>
              <a:t>chiesa funeraria per Clodoveo e la moglie </a:t>
            </a:r>
            <a:r>
              <a:rPr lang="it-IT" altLang="it-IT" sz="2400" dirty="0" smtClean="0"/>
              <a:t>Clotilde.</a:t>
            </a:r>
            <a:endParaRPr lang="it-IT" altLang="it-IT" sz="2400" dirty="0"/>
          </a:p>
          <a:p>
            <a:pPr>
              <a:spcBef>
                <a:spcPct val="0"/>
              </a:spcBef>
            </a:pPr>
            <a:endParaRPr lang="it-IT" altLang="it-IT" dirty="0"/>
          </a:p>
          <a:p>
            <a:endParaRPr lang="it-IT" dirty="0"/>
          </a:p>
        </p:txBody>
      </p:sp>
    </p:spTree>
    <p:extLst>
      <p:ext uri="{BB962C8B-B14F-4D97-AF65-F5344CB8AC3E}">
        <p14:creationId xmlns:p14="http://schemas.microsoft.com/office/powerpoint/2010/main" val="2725641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Elaborazione di modelli memoriali. Prima del 511.</a:t>
            </a:r>
            <a:br>
              <a:rPr lang="it-IT" dirty="0" smtClean="0"/>
            </a:br>
            <a:r>
              <a:rPr lang="it-IT" altLang="it-IT" dirty="0"/>
              <a:t>La sepoltura di </a:t>
            </a:r>
            <a:r>
              <a:rPr lang="it-IT" altLang="it-IT" dirty="0" err="1" smtClean="0"/>
              <a:t>Childerico</a:t>
            </a:r>
            <a:r>
              <a:rPr lang="it-IT" altLang="it-IT" dirty="0" smtClean="0"/>
              <a:t> (</a:t>
            </a:r>
            <a:r>
              <a:rPr lang="it-IT" altLang="it-IT" dirty="0"/>
              <a:t>padre di Clodoveo</a:t>
            </a:r>
            <a:r>
              <a:rPr lang="it-IT" altLang="it-IT" sz="4000" dirty="0"/>
              <a:t>)</a:t>
            </a:r>
            <a:endParaRPr lang="it-IT" dirty="0"/>
          </a:p>
        </p:txBody>
      </p:sp>
      <p:pic>
        <p:nvPicPr>
          <p:cNvPr id="6" name="Picture 4" descr="map showing the location of Tournai"/>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676093" y="2344962"/>
            <a:ext cx="3075520" cy="17954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sito St"/>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a:xfrm>
            <a:off x="699247" y="4233205"/>
            <a:ext cx="2226447" cy="2317530"/>
          </a:xfrm>
          <a:noFill/>
        </p:spPr>
      </p:pic>
      <p:sp>
        <p:nvSpPr>
          <p:cNvPr id="8" name="CasellaDiTesto 7"/>
          <p:cNvSpPr txBox="1"/>
          <p:nvPr/>
        </p:nvSpPr>
        <p:spPr>
          <a:xfrm>
            <a:off x="3238052" y="4432151"/>
            <a:ext cx="2280621" cy="1569660"/>
          </a:xfrm>
          <a:prstGeom prst="rect">
            <a:avLst/>
          </a:prstGeom>
          <a:noFill/>
        </p:spPr>
        <p:txBody>
          <a:bodyPr wrap="square" rtlCol="0">
            <a:spAutoFit/>
          </a:bodyPr>
          <a:lstStyle/>
          <a:p>
            <a:r>
              <a:rPr lang="it-IT" sz="2400" dirty="0" err="1" smtClean="0"/>
              <a:t>Tournai</a:t>
            </a:r>
            <a:r>
              <a:rPr lang="it-IT" sz="2400" dirty="0" smtClean="0"/>
              <a:t>, Belgio.  La sepoltura di </a:t>
            </a:r>
            <a:r>
              <a:rPr lang="it-IT" sz="2400" dirty="0" err="1" smtClean="0"/>
              <a:t>Childerico</a:t>
            </a:r>
            <a:endParaRPr lang="it-IT" sz="2400" dirty="0"/>
          </a:p>
        </p:txBody>
      </p:sp>
      <p:pic>
        <p:nvPicPr>
          <p:cNvPr id="9" name="Picture 2" descr="https://www.researchgate.net/profile/Svante_Fischer/publication/281177578/figure/fig1/AS:284612791160837@1444868385980/Fig-1-Reconstruction-of-the-burial-site-in-StBrice-Tournai-After-Brulet-1990-1.png"/>
          <p:cNvPicPr>
            <a:picLocks noGrp="1" noChangeAspect="1" noChangeArrowheads="1"/>
          </p:cNvPicPr>
          <p:nvPr>
            <p:ph sz="quarter" idx="10"/>
          </p:nvPr>
        </p:nvPicPr>
        <p:blipFill>
          <a:blip r:embed="rId4" cstate="print">
            <a:extLst>
              <a:ext uri="{28A0092B-C50C-407E-A947-70E740481C1C}">
                <a14:useLocalDpi xmlns:a14="http://schemas.microsoft.com/office/drawing/2010/main" val="0"/>
              </a:ext>
            </a:extLst>
          </a:blip>
          <a:srcRect/>
          <a:stretch>
            <a:fillRect/>
          </a:stretch>
        </p:blipFill>
        <p:spPr bwMode="auto">
          <a:xfrm>
            <a:off x="6228753" y="2228646"/>
            <a:ext cx="2652754" cy="28489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avalli 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9606" y="4446277"/>
            <a:ext cx="3134061" cy="241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915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tomba di </a:t>
            </a:r>
            <a:r>
              <a:rPr lang="it-IT" dirty="0" err="1" smtClean="0"/>
              <a:t>Childerico</a:t>
            </a:r>
            <a:r>
              <a:rPr lang="it-IT" dirty="0" smtClean="0"/>
              <a:t> e lo scavo del 1614 (</a:t>
            </a:r>
            <a:r>
              <a:rPr lang="it-IT" dirty="0" err="1" smtClean="0"/>
              <a:t>Chifflet</a:t>
            </a:r>
            <a:r>
              <a:rPr lang="it-IT" dirty="0" smtClean="0"/>
              <a:t>. Medico di Louis XIV)</a:t>
            </a:r>
            <a:endParaRPr lang="it-IT" dirty="0"/>
          </a:p>
        </p:txBody>
      </p:sp>
      <p:pic>
        <p:nvPicPr>
          <p:cNvPr id="6" name="Picture 4" descr="CHILDERIC8"/>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8659906" y="2278945"/>
            <a:ext cx="2894806" cy="420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HILDERI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666" y="2441910"/>
            <a:ext cx="3048000" cy="441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ritrovamento 1600Chiled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183129"/>
            <a:ext cx="2892108" cy="443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ritrovamento 1600Chiled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81" y="2355925"/>
            <a:ext cx="2757355" cy="398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Bees_from_the_tomb_of_Childer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8980" y="2157730"/>
            <a:ext cx="2827020" cy="200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2 11"/>
          <p:cNvCxnSpPr/>
          <p:nvPr/>
        </p:nvCxnSpPr>
        <p:spPr>
          <a:xfrm flipV="1">
            <a:off x="2057400" y="3863340"/>
            <a:ext cx="1634490" cy="3543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008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18610"/>
          </a:xfrm>
        </p:spPr>
        <p:txBody>
          <a:bodyPr/>
          <a:lstStyle/>
          <a:p>
            <a:r>
              <a:rPr lang="it-IT" dirty="0" smtClean="0"/>
              <a:t>Il corredo di </a:t>
            </a:r>
            <a:r>
              <a:rPr lang="it-IT" dirty="0" err="1" smtClean="0"/>
              <a:t>Childerico</a:t>
            </a:r>
            <a:endParaRPr lang="it-IT" dirty="0"/>
          </a:p>
        </p:txBody>
      </p:sp>
      <p:pic>
        <p:nvPicPr>
          <p:cNvPr id="6" name="Picture 9" descr="childy4"/>
          <p:cNvPicPr>
            <a:picLocks noGrp="1" noChangeAspect="1" noChangeArrowheads="1"/>
          </p:cNvPicPr>
          <p:nvPr>
            <p:ph sz="quarter" idx="10"/>
          </p:nvPr>
        </p:nvPicPr>
        <p:blipFill>
          <a:blip r:embed="rId2" cstate="print">
            <a:extLst>
              <a:ext uri="{28A0092B-C50C-407E-A947-70E740481C1C}">
                <a14:useLocalDpi xmlns:a14="http://schemas.microsoft.com/office/drawing/2010/main" val="0"/>
              </a:ext>
            </a:extLst>
          </a:blip>
          <a:srcRect/>
          <a:stretch>
            <a:fillRect/>
          </a:stretch>
        </p:blipFill>
        <p:spPr bwMode="auto">
          <a:xfrm>
            <a:off x="9328867" y="2560115"/>
            <a:ext cx="2676921"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pada e api Childerico"/>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6529464" y="2767905"/>
            <a:ext cx="2747642" cy="3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seal_ring"/>
          <p:cNvPicPr>
            <a:picLocks noGrp="1" noChangeAspect="1" noChangeArrowheads="1"/>
          </p:cNvPicPr>
          <p:nvPr>
            <p:ph sz="quarter" idx="12"/>
          </p:nvPr>
        </p:nvPicPr>
        <p:blipFill>
          <a:blip r:embed="rId4">
            <a:extLst>
              <a:ext uri="{28A0092B-C50C-407E-A947-70E740481C1C}">
                <a14:useLocalDpi xmlns:a14="http://schemas.microsoft.com/office/drawing/2010/main" val="0"/>
              </a:ext>
            </a:extLst>
          </a:blip>
          <a:srcRect/>
          <a:stretch>
            <a:fillRect/>
          </a:stretch>
        </p:blipFill>
        <p:spPr bwMode="auto">
          <a:xfrm>
            <a:off x="3586077" y="1896929"/>
            <a:ext cx="2931829" cy="229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Seal_of_Childeric_I_Tournai_tom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21653"/>
            <a:ext cx="3571539" cy="433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88px-Childeric_en_coule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4529" y="4288155"/>
            <a:ext cx="1971471" cy="256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p:cNvSpPr txBox="1"/>
          <p:nvPr/>
        </p:nvSpPr>
        <p:spPr>
          <a:xfrm>
            <a:off x="161365" y="1947134"/>
            <a:ext cx="3173506" cy="523220"/>
          </a:xfrm>
          <a:prstGeom prst="rect">
            <a:avLst/>
          </a:prstGeom>
          <a:noFill/>
        </p:spPr>
        <p:txBody>
          <a:bodyPr wrap="square" rtlCol="0">
            <a:spAutoFit/>
          </a:bodyPr>
          <a:lstStyle/>
          <a:p>
            <a:r>
              <a:rPr lang="it-IT" sz="2800" dirty="0" err="1" smtClean="0"/>
              <a:t>Chiderici</a:t>
            </a:r>
            <a:r>
              <a:rPr lang="it-IT" sz="2800" dirty="0" smtClean="0"/>
              <a:t> </a:t>
            </a:r>
            <a:r>
              <a:rPr lang="it-IT" sz="2800" dirty="0" err="1" smtClean="0"/>
              <a:t>regis</a:t>
            </a:r>
            <a:endParaRPr lang="it-IT" sz="2800" dirty="0"/>
          </a:p>
        </p:txBody>
      </p:sp>
      <p:pic>
        <p:nvPicPr>
          <p:cNvPr id="12" name="Picture 6" descr="seal_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143" y="1909480"/>
            <a:ext cx="2931829" cy="229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043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836944"/>
          </a:xfrm>
        </p:spPr>
        <p:txBody>
          <a:bodyPr/>
          <a:lstStyle/>
          <a:p>
            <a:r>
              <a:rPr lang="it-IT" altLang="it-IT" dirty="0"/>
              <a:t>L’identità etnica del regno franco</a:t>
            </a:r>
            <a:endParaRPr lang="it-IT" dirty="0"/>
          </a:p>
        </p:txBody>
      </p:sp>
      <p:sp>
        <p:nvSpPr>
          <p:cNvPr id="3" name="Segnaposto contenuto 2"/>
          <p:cNvSpPr>
            <a:spLocks noGrp="1"/>
          </p:cNvSpPr>
          <p:nvPr>
            <p:ph sz="quarter" idx="10"/>
          </p:nvPr>
        </p:nvSpPr>
        <p:spPr>
          <a:xfrm>
            <a:off x="6179127" y="1990165"/>
            <a:ext cx="5663346" cy="4462389"/>
          </a:xfrm>
        </p:spPr>
        <p:txBody>
          <a:bodyPr/>
          <a:lstStyle/>
          <a:p>
            <a:pPr marL="457200" indent="-457200">
              <a:buFont typeface="Wingdings" panose="05000000000000000000" pitchFamily="2" charset="2"/>
              <a:buChar char="§"/>
            </a:pPr>
            <a:r>
              <a:rPr lang="it-IT" altLang="it-IT" dirty="0"/>
              <a:t>Il regno franco non ebbe una struttura dualistica, basata sulla separazione tra Romani e </a:t>
            </a:r>
            <a:r>
              <a:rPr lang="it-IT" altLang="it-IT" dirty="0" smtClean="0"/>
              <a:t>Barbari. </a:t>
            </a:r>
          </a:p>
          <a:p>
            <a:pPr marL="457200" indent="-457200">
              <a:buFont typeface="Wingdings" panose="05000000000000000000" pitchFamily="2" charset="2"/>
              <a:buChar char="§"/>
            </a:pPr>
            <a:r>
              <a:rPr lang="it-IT" altLang="it-IT" dirty="0" smtClean="0"/>
              <a:t>Le </a:t>
            </a:r>
            <a:r>
              <a:rPr lang="it-IT" altLang="it-IT" dirty="0"/>
              <a:t>due tradizioni, entrambe eredi di Roma (quella culturale gallo-romana e quella militare romanobarbarica), restarono ancora a lungo diverse. </a:t>
            </a:r>
          </a:p>
          <a:p>
            <a:endParaRPr lang="it-IT" dirty="0"/>
          </a:p>
        </p:txBody>
      </p:sp>
      <p:sp>
        <p:nvSpPr>
          <p:cNvPr id="4" name="Segnaposto contenuto 3"/>
          <p:cNvSpPr>
            <a:spLocks noGrp="1"/>
          </p:cNvSpPr>
          <p:nvPr>
            <p:ph sz="quarter" idx="11"/>
          </p:nvPr>
        </p:nvSpPr>
        <p:spPr>
          <a:xfrm>
            <a:off x="548640" y="2054712"/>
            <a:ext cx="5013064" cy="2332562"/>
          </a:xfrm>
        </p:spPr>
        <p:txBody>
          <a:bodyPr>
            <a:normAutofit fontScale="92500"/>
          </a:bodyPr>
          <a:lstStyle/>
          <a:p>
            <a:pPr marL="457200" indent="-457200">
              <a:buFont typeface="Wingdings" panose="05000000000000000000" pitchFamily="2" charset="2"/>
              <a:buChar char="§"/>
            </a:pPr>
            <a:r>
              <a:rPr lang="it-IT" altLang="it-IT" dirty="0"/>
              <a:t>l’episcopato restò per buona parte del secolo VI in mano </a:t>
            </a:r>
            <a:r>
              <a:rPr lang="it-IT" altLang="it-IT" dirty="0" smtClean="0"/>
              <a:t>gallo-romana</a:t>
            </a:r>
            <a:r>
              <a:rPr lang="it-IT" altLang="it-IT" dirty="0"/>
              <a:t>, anche se il re prese progressivamente il controllo dell’elezione episcopale.</a:t>
            </a:r>
          </a:p>
          <a:p>
            <a:endParaRPr lang="it-IT" dirty="0"/>
          </a:p>
        </p:txBody>
      </p:sp>
      <p:sp>
        <p:nvSpPr>
          <p:cNvPr id="5" name="Segnaposto contenuto 4"/>
          <p:cNvSpPr>
            <a:spLocks noGrp="1"/>
          </p:cNvSpPr>
          <p:nvPr>
            <p:ph sz="quarter" idx="12"/>
          </p:nvPr>
        </p:nvSpPr>
        <p:spPr/>
        <p:txBody>
          <a:bodyPr/>
          <a:lstStyle/>
          <a:p>
            <a:endParaRPr lang="it-IT" dirty="0"/>
          </a:p>
        </p:txBody>
      </p:sp>
    </p:spTree>
    <p:extLst>
      <p:ext uri="{BB962C8B-B14F-4D97-AF65-F5344CB8AC3E}">
        <p14:creationId xmlns:p14="http://schemas.microsoft.com/office/powerpoint/2010/main" val="3500731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Nord barbarico/sud romano?</a:t>
            </a:r>
            <a:endParaRPr lang="it-IT" dirty="0"/>
          </a:p>
        </p:txBody>
      </p:sp>
      <p:sp>
        <p:nvSpPr>
          <p:cNvPr id="3" name="Segnaposto contenuto 2"/>
          <p:cNvSpPr>
            <a:spLocks noGrp="1"/>
          </p:cNvSpPr>
          <p:nvPr>
            <p:ph sz="quarter" idx="10"/>
          </p:nvPr>
        </p:nvSpPr>
        <p:spPr>
          <a:xfrm>
            <a:off x="6179127" y="2119256"/>
            <a:ext cx="5663346" cy="4518212"/>
          </a:xfrm>
        </p:spPr>
        <p:txBody>
          <a:bodyPr>
            <a:normAutofit fontScale="85000" lnSpcReduction="20000"/>
          </a:bodyPr>
          <a:lstStyle/>
          <a:p>
            <a:pPr algn="just"/>
            <a:r>
              <a:rPr lang="it-IT" altLang="it-IT" dirty="0"/>
              <a:t>Questa bipartizione rigida deve essere attenuata: </a:t>
            </a:r>
          </a:p>
          <a:p>
            <a:pPr marL="457200" indent="-457200" algn="just">
              <a:buFont typeface="Wingdings" panose="05000000000000000000" pitchFamily="2" charset="2"/>
              <a:buChar char="§"/>
            </a:pPr>
            <a:r>
              <a:rPr lang="it-IT" altLang="it-IT" dirty="0"/>
              <a:t>lo stile di vita guerriero finì per imporsi quale modello </a:t>
            </a:r>
            <a:r>
              <a:rPr lang="it-IT" altLang="it-IT" dirty="0" smtClean="0"/>
              <a:t>per tutta </a:t>
            </a:r>
            <a:r>
              <a:rPr lang="it-IT" altLang="it-IT" dirty="0"/>
              <a:t>l’aristocrazia, a prescindere da lontane origini etniche. </a:t>
            </a:r>
          </a:p>
          <a:p>
            <a:pPr marL="457200" indent="-457200" algn="just">
              <a:buFont typeface="Wingdings" panose="05000000000000000000" pitchFamily="2" charset="2"/>
              <a:buChar char="§"/>
            </a:pPr>
            <a:r>
              <a:rPr lang="it-IT" altLang="it-IT" dirty="0"/>
              <a:t>La diversità fra una presunta “Gallia barbarica” e una “Gallia romana” non deve essere esasperata.</a:t>
            </a:r>
          </a:p>
          <a:p>
            <a:pPr marL="457200" indent="-457200" algn="just">
              <a:buFont typeface="Wingdings" panose="05000000000000000000" pitchFamily="2" charset="2"/>
              <a:buChar char="§"/>
            </a:pPr>
            <a:r>
              <a:rPr lang="it-IT" altLang="it-IT" dirty="0"/>
              <a:t> </a:t>
            </a:r>
            <a:r>
              <a:rPr lang="it-IT" altLang="it-IT" dirty="0" smtClean="0"/>
              <a:t>All’inizio </a:t>
            </a:r>
            <a:r>
              <a:rPr lang="it-IT" altLang="it-IT" dirty="0"/>
              <a:t>del VII secolo con il nome di </a:t>
            </a:r>
            <a:r>
              <a:rPr lang="it-IT" altLang="it-IT" i="1" dirty="0"/>
              <a:t>Franci </a:t>
            </a:r>
            <a:r>
              <a:rPr lang="it-IT" altLang="it-IT" dirty="0"/>
              <a:t>si indica tutto il popolo </a:t>
            </a:r>
            <a:r>
              <a:rPr lang="it-IT" altLang="it-IT" dirty="0" smtClean="0"/>
              <a:t>sottoposto all’autorità </a:t>
            </a:r>
            <a:r>
              <a:rPr lang="it-IT" altLang="it-IT" dirty="0"/>
              <a:t>del </a:t>
            </a:r>
            <a:r>
              <a:rPr lang="it-IT" altLang="it-IT" dirty="0" smtClean="0"/>
              <a:t>re merovingio </a:t>
            </a:r>
            <a:r>
              <a:rPr lang="it-IT" altLang="it-IT" dirty="0"/>
              <a:t>e che risiede nel territorio da lui dominato.</a:t>
            </a:r>
          </a:p>
          <a:p>
            <a:endParaRPr lang="it-IT" dirty="0"/>
          </a:p>
        </p:txBody>
      </p:sp>
      <p:sp>
        <p:nvSpPr>
          <p:cNvPr id="4" name="Segnaposto contenuto 3"/>
          <p:cNvSpPr>
            <a:spLocks noGrp="1"/>
          </p:cNvSpPr>
          <p:nvPr>
            <p:ph sz="quarter" idx="11"/>
          </p:nvPr>
        </p:nvSpPr>
        <p:spPr>
          <a:xfrm>
            <a:off x="623944" y="2140772"/>
            <a:ext cx="4372929" cy="4432150"/>
          </a:xfrm>
        </p:spPr>
        <p:txBody>
          <a:bodyPr>
            <a:normAutofit fontScale="85000" lnSpcReduction="20000"/>
          </a:bodyPr>
          <a:lstStyle/>
          <a:p>
            <a:r>
              <a:rPr lang="it-IT" altLang="it-IT" dirty="0"/>
              <a:t>Si è </a:t>
            </a:r>
            <a:r>
              <a:rPr lang="it-IT" altLang="it-IT" dirty="0" smtClean="0"/>
              <a:t>sostenuta </a:t>
            </a:r>
            <a:r>
              <a:rPr lang="it-IT" altLang="it-IT" dirty="0"/>
              <a:t>nel </a:t>
            </a:r>
            <a:r>
              <a:rPr lang="it-IT" altLang="it-IT" dirty="0" smtClean="0"/>
              <a:t>passato una </a:t>
            </a:r>
            <a:r>
              <a:rPr lang="it-IT" altLang="it-IT" dirty="0"/>
              <a:t>bipartizione culturale:</a:t>
            </a:r>
          </a:p>
          <a:p>
            <a:pPr marL="457200" indent="-457200">
              <a:buFont typeface="Wingdings" panose="05000000000000000000" pitchFamily="2" charset="2"/>
              <a:buChar char="§"/>
            </a:pPr>
            <a:r>
              <a:rPr lang="it-IT" altLang="it-IT" dirty="0"/>
              <a:t>a nord della Loira, la presenza </a:t>
            </a:r>
            <a:r>
              <a:rPr lang="it-IT" altLang="it-IT" dirty="0" smtClean="0"/>
              <a:t> dell’elemento </a:t>
            </a:r>
            <a:r>
              <a:rPr lang="it-IT" altLang="it-IT" dirty="0"/>
              <a:t>franco fosse </a:t>
            </a:r>
            <a:r>
              <a:rPr lang="it-IT" altLang="it-IT" dirty="0" smtClean="0"/>
              <a:t>numericamente </a:t>
            </a:r>
            <a:r>
              <a:rPr lang="it-IT" altLang="it-IT" dirty="0"/>
              <a:t>molto </a:t>
            </a:r>
            <a:r>
              <a:rPr lang="it-IT" altLang="it-IT" dirty="0" smtClean="0"/>
              <a:t>significativa e </a:t>
            </a:r>
            <a:r>
              <a:rPr lang="it-IT" altLang="it-IT" dirty="0"/>
              <a:t>improntasse del proprio stile di </a:t>
            </a:r>
            <a:r>
              <a:rPr lang="it-IT" altLang="it-IT" dirty="0" smtClean="0"/>
              <a:t>vita </a:t>
            </a:r>
            <a:r>
              <a:rPr lang="it-IT" altLang="it-IT" dirty="0"/>
              <a:t>guerriero queste regioni.</a:t>
            </a:r>
          </a:p>
          <a:p>
            <a:pPr marL="457200" indent="-457200">
              <a:buFont typeface="Wingdings" panose="05000000000000000000" pitchFamily="2" charset="2"/>
              <a:buChar char="§"/>
            </a:pPr>
            <a:r>
              <a:rPr lang="it-IT" altLang="it-IT" dirty="0" smtClean="0"/>
              <a:t>le </a:t>
            </a:r>
            <a:r>
              <a:rPr lang="it-IT" altLang="it-IT" dirty="0"/>
              <a:t>regioni meridionali </a:t>
            </a:r>
            <a:r>
              <a:rPr lang="it-IT" altLang="it-IT" dirty="0" smtClean="0"/>
              <a:t>della </a:t>
            </a:r>
            <a:r>
              <a:rPr lang="it-IT" altLang="it-IT" dirty="0"/>
              <a:t>Gallia avrebbero conservato </a:t>
            </a:r>
            <a:r>
              <a:rPr lang="it-IT" altLang="it-IT" dirty="0" smtClean="0"/>
              <a:t>stili </a:t>
            </a:r>
            <a:r>
              <a:rPr lang="it-IT" altLang="it-IT" dirty="0"/>
              <a:t>di vita romani e avrebbero </a:t>
            </a:r>
            <a:r>
              <a:rPr lang="it-IT" altLang="it-IT" dirty="0" smtClean="0"/>
              <a:t>avuto un </a:t>
            </a:r>
            <a:r>
              <a:rPr lang="it-IT" altLang="it-IT" dirty="0"/>
              <a:t>ruolo decisivo per tutto il </a:t>
            </a:r>
            <a:r>
              <a:rPr lang="it-IT" altLang="it-IT" dirty="0" smtClean="0"/>
              <a:t>primo periodo </a:t>
            </a:r>
            <a:r>
              <a:rPr lang="it-IT" altLang="it-IT" dirty="0"/>
              <a:t>del regno.</a:t>
            </a:r>
          </a:p>
          <a:p>
            <a:endParaRPr lang="it-IT" dirty="0"/>
          </a:p>
        </p:txBody>
      </p:sp>
    </p:spTree>
    <p:extLst>
      <p:ext uri="{BB962C8B-B14F-4D97-AF65-F5344CB8AC3E}">
        <p14:creationId xmlns:p14="http://schemas.microsoft.com/office/powerpoint/2010/main" val="2436954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Le cariche del </a:t>
            </a:r>
            <a:r>
              <a:rPr lang="it-IT" altLang="it-IT" i="1" dirty="0" err="1"/>
              <a:t>palatium</a:t>
            </a:r>
            <a:endParaRPr lang="it-IT" dirty="0"/>
          </a:p>
        </p:txBody>
      </p:sp>
      <p:sp>
        <p:nvSpPr>
          <p:cNvPr id="4" name="Segnaposto contenuto 3"/>
          <p:cNvSpPr>
            <a:spLocks noGrp="1"/>
          </p:cNvSpPr>
          <p:nvPr>
            <p:ph sz="quarter" idx="11"/>
          </p:nvPr>
        </p:nvSpPr>
        <p:spPr>
          <a:xfrm>
            <a:off x="688490" y="2130014"/>
            <a:ext cx="10854466" cy="4281544"/>
          </a:xfrm>
        </p:spPr>
        <p:txBody>
          <a:bodyPr>
            <a:normAutofit fontScale="92500" lnSpcReduction="10000"/>
          </a:bodyPr>
          <a:lstStyle/>
          <a:p>
            <a:r>
              <a:rPr lang="it-IT" altLang="it-IT" i="1" dirty="0" err="1"/>
              <a:t>Palatium</a:t>
            </a:r>
            <a:r>
              <a:rPr lang="it-IT" altLang="it-IT" dirty="0"/>
              <a:t>: si intende sia l’edificio sia la corte regia e le persone che la compongono</a:t>
            </a:r>
          </a:p>
          <a:p>
            <a:r>
              <a:rPr lang="it-IT" altLang="it-IT" dirty="0"/>
              <a:t>Cariche nel </a:t>
            </a:r>
            <a:r>
              <a:rPr lang="it-IT" altLang="it-IT" i="1" dirty="0" err="1"/>
              <a:t>palatium</a:t>
            </a:r>
            <a:r>
              <a:rPr lang="it-IT" altLang="it-IT" dirty="0"/>
              <a:t>: molto ridotte di numero (rispetto a quelle imperiali o nel regno di </a:t>
            </a:r>
            <a:r>
              <a:rPr lang="it-IT" altLang="it-IT" dirty="0" err="1"/>
              <a:t>Teoderico</a:t>
            </a:r>
            <a:r>
              <a:rPr lang="it-IT" altLang="it-IT" dirty="0"/>
              <a:t>)</a:t>
            </a:r>
          </a:p>
          <a:p>
            <a:pPr marL="457200" indent="-457200">
              <a:buFont typeface="Wingdings" panose="05000000000000000000" pitchFamily="2" charset="2"/>
              <a:buChar char="§"/>
            </a:pPr>
            <a:r>
              <a:rPr lang="it-IT" altLang="it-IT" dirty="0" err="1"/>
              <a:t>episcopus</a:t>
            </a:r>
            <a:endParaRPr lang="it-IT" altLang="it-IT" dirty="0"/>
          </a:p>
          <a:p>
            <a:pPr marL="457200" indent="-457200">
              <a:buFont typeface="Wingdings" panose="05000000000000000000" pitchFamily="2" charset="2"/>
              <a:buChar char="§"/>
            </a:pPr>
            <a:r>
              <a:rPr lang="it-IT" altLang="it-IT" dirty="0"/>
              <a:t>Maior domus (cura il fisco regio)</a:t>
            </a:r>
          </a:p>
          <a:p>
            <a:pPr marL="457200" indent="-457200">
              <a:buFont typeface="Wingdings" panose="05000000000000000000" pitchFamily="2" charset="2"/>
              <a:buChar char="§"/>
            </a:pPr>
            <a:r>
              <a:rPr lang="it-IT" altLang="it-IT" dirty="0" err="1"/>
              <a:t>Cubicularius</a:t>
            </a:r>
            <a:r>
              <a:rPr lang="it-IT" altLang="it-IT" dirty="0"/>
              <a:t> (cura la persona regia)</a:t>
            </a:r>
          </a:p>
          <a:p>
            <a:pPr marL="457200" indent="-457200">
              <a:buFont typeface="Wingdings" panose="05000000000000000000" pitchFamily="2" charset="2"/>
              <a:buChar char="§"/>
            </a:pPr>
            <a:r>
              <a:rPr lang="it-IT" altLang="it-IT" dirty="0" err="1"/>
              <a:t>Camerarius</a:t>
            </a:r>
            <a:r>
              <a:rPr lang="it-IT" altLang="it-IT" dirty="0"/>
              <a:t> (cura il tesoro regio)</a:t>
            </a:r>
          </a:p>
          <a:p>
            <a:pPr marL="457200" indent="-457200">
              <a:buFont typeface="Wingdings" panose="05000000000000000000" pitchFamily="2" charset="2"/>
              <a:buChar char="§"/>
            </a:pPr>
            <a:r>
              <a:rPr lang="it-IT" altLang="it-IT" dirty="0" err="1"/>
              <a:t>Referendarius</a:t>
            </a:r>
            <a:r>
              <a:rPr lang="it-IT" altLang="it-IT" dirty="0"/>
              <a:t> (esattore delle imposte)</a:t>
            </a:r>
          </a:p>
          <a:p>
            <a:pPr marL="457200" indent="-457200">
              <a:buFont typeface="Wingdings" panose="05000000000000000000" pitchFamily="2" charset="2"/>
              <a:buChar char="§"/>
            </a:pPr>
            <a:r>
              <a:rPr lang="it-IT" altLang="it-IT" dirty="0" smtClean="0"/>
              <a:t>Nutriti (giovani ostaggi a corte)</a:t>
            </a:r>
            <a:endParaRPr lang="it-IT" altLang="it-IT" dirty="0"/>
          </a:p>
          <a:p>
            <a:endParaRPr lang="it-IT" dirty="0"/>
          </a:p>
        </p:txBody>
      </p:sp>
    </p:spTree>
    <p:extLst>
      <p:ext uri="{BB962C8B-B14F-4D97-AF65-F5344CB8AC3E}">
        <p14:creationId xmlns:p14="http://schemas.microsoft.com/office/powerpoint/2010/main" val="2443129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gerarchie del </a:t>
            </a:r>
            <a:r>
              <a:rPr lang="it-IT" i="1" dirty="0" err="1" smtClean="0"/>
              <a:t>palatium</a:t>
            </a:r>
            <a:r>
              <a:rPr lang="it-IT" dirty="0" smtClean="0"/>
              <a:t> (fine VI secolo)</a:t>
            </a:r>
            <a:endParaRPr lang="it-IT" dirty="0"/>
          </a:p>
        </p:txBody>
      </p:sp>
      <p:sp>
        <p:nvSpPr>
          <p:cNvPr id="3" name="Segnaposto contenuto 2"/>
          <p:cNvSpPr>
            <a:spLocks noGrp="1"/>
          </p:cNvSpPr>
          <p:nvPr>
            <p:ph sz="quarter" idx="10"/>
          </p:nvPr>
        </p:nvSpPr>
        <p:spPr>
          <a:xfrm>
            <a:off x="236668" y="2592996"/>
            <a:ext cx="11605805" cy="3859558"/>
          </a:xfrm>
        </p:spPr>
        <p:txBody>
          <a:bodyPr>
            <a:normAutofit/>
          </a:bodyPr>
          <a:lstStyle/>
          <a:p>
            <a:pPr marL="457200" indent="-457200">
              <a:buFont typeface="Wingdings" panose="05000000000000000000" pitchFamily="2" charset="2"/>
              <a:buChar char="§"/>
            </a:pPr>
            <a:r>
              <a:rPr lang="it-IT" altLang="it-IT" dirty="0"/>
              <a:t>Carica episcopale: culmine di una carriera politica che iniziava con un lungo apprendistato presso il </a:t>
            </a:r>
            <a:r>
              <a:rPr lang="it-IT" altLang="it-IT" i="1" dirty="0" err="1"/>
              <a:t>palatium</a:t>
            </a:r>
            <a:r>
              <a:rPr lang="it-IT" altLang="it-IT" i="1" dirty="0"/>
              <a:t> regio</a:t>
            </a:r>
            <a:r>
              <a:rPr lang="it-IT" altLang="it-IT" i="1" dirty="0" smtClean="0"/>
              <a:t>.</a:t>
            </a:r>
            <a:endParaRPr lang="it-IT" altLang="it-IT" i="1" dirty="0"/>
          </a:p>
          <a:p>
            <a:pPr marL="457200" indent="-457200">
              <a:buFont typeface="Wingdings" panose="05000000000000000000" pitchFamily="2" charset="2"/>
              <a:buChar char="§"/>
            </a:pPr>
            <a:r>
              <a:rPr lang="it-IT" altLang="it-IT" dirty="0"/>
              <a:t>i giovani aristocratici dovevano trascorrere un periodo di apprendistato presso il re nel </a:t>
            </a:r>
            <a:r>
              <a:rPr lang="it-IT" altLang="it-IT" i="1" dirty="0" err="1"/>
              <a:t>palatium</a:t>
            </a:r>
            <a:r>
              <a:rPr lang="it-IT" altLang="it-IT" i="1" dirty="0"/>
              <a:t> (nutriti), ove </a:t>
            </a:r>
            <a:r>
              <a:rPr lang="it-IT" altLang="it-IT" dirty="0"/>
              <a:t>apprendevano la fedeltà al re</a:t>
            </a:r>
            <a:r>
              <a:rPr lang="it-IT" altLang="it-IT" i="1" dirty="0"/>
              <a:t>, </a:t>
            </a:r>
            <a:r>
              <a:rPr lang="it-IT" altLang="it-IT" dirty="0"/>
              <a:t>e</a:t>
            </a:r>
            <a:r>
              <a:rPr lang="it-IT" altLang="it-IT" i="1" dirty="0"/>
              <a:t> </a:t>
            </a:r>
            <a:r>
              <a:rPr lang="it-IT" altLang="it-IT" dirty="0"/>
              <a:t>i primi rudimenti militari e amministrativi</a:t>
            </a:r>
            <a:r>
              <a:rPr lang="it-IT" altLang="it-IT" dirty="0" smtClean="0"/>
              <a:t>.</a:t>
            </a:r>
          </a:p>
          <a:p>
            <a:pPr marL="457200" indent="-457200">
              <a:buFont typeface="Wingdings" panose="05000000000000000000" pitchFamily="2" charset="2"/>
              <a:buChar char="§"/>
            </a:pPr>
            <a:r>
              <a:rPr lang="it-IT" altLang="it-IT" dirty="0" smtClean="0"/>
              <a:t>Affermazione della famiglia di Clodoveo come contraddistinta da una serie di prerogative distintive.</a:t>
            </a:r>
            <a:endParaRPr lang="it-IT" altLang="it-IT" dirty="0"/>
          </a:p>
          <a:p>
            <a:endParaRPr lang="it-IT" dirty="0"/>
          </a:p>
        </p:txBody>
      </p:sp>
    </p:spTree>
    <p:extLst>
      <p:ext uri="{BB962C8B-B14F-4D97-AF65-F5344CB8AC3E}">
        <p14:creationId xmlns:p14="http://schemas.microsoft.com/office/powerpoint/2010/main" val="3747120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carriera. Amore e terrore.</a:t>
            </a:r>
            <a:endParaRPr lang="it-IT" dirty="0"/>
          </a:p>
        </p:txBody>
      </p:sp>
      <p:sp>
        <p:nvSpPr>
          <p:cNvPr id="3" name="Segnaposto contenuto 2"/>
          <p:cNvSpPr>
            <a:spLocks noGrp="1"/>
          </p:cNvSpPr>
          <p:nvPr>
            <p:ph sz="quarter" idx="10"/>
          </p:nvPr>
        </p:nvSpPr>
        <p:spPr>
          <a:xfrm>
            <a:off x="398033" y="2237591"/>
            <a:ext cx="11444440" cy="4214963"/>
          </a:xfrm>
        </p:spPr>
        <p:txBody>
          <a:bodyPr>
            <a:normAutofit/>
          </a:bodyPr>
          <a:lstStyle/>
          <a:p>
            <a:r>
              <a:rPr lang="it-IT" altLang="it-IT" dirty="0" smtClean="0"/>
              <a:t>Presupposto </a:t>
            </a:r>
            <a:r>
              <a:rPr lang="it-IT" altLang="it-IT" dirty="0"/>
              <a:t>comune che guida il controllo regio sulle cariche ecclesiastiche e </a:t>
            </a:r>
            <a:r>
              <a:rPr lang="it-IT" altLang="it-IT" dirty="0" smtClean="0"/>
              <a:t>laiche:</a:t>
            </a:r>
          </a:p>
          <a:p>
            <a:r>
              <a:rPr lang="it-IT" altLang="it-IT" dirty="0" smtClean="0"/>
              <a:t>presentare </a:t>
            </a:r>
            <a:r>
              <a:rPr lang="it-IT" altLang="it-IT" dirty="0"/>
              <a:t>il re come vero e proprio arbitro dei destini individuali, fonte di ascesa sociale ma anche, all’inverso, di irreversibile discesa, e questo a prescindere dalle appartenenze etniche.</a:t>
            </a:r>
          </a:p>
          <a:p>
            <a:r>
              <a:rPr lang="it-IT" altLang="it-IT" dirty="0"/>
              <a:t>Ideologia del regno:</a:t>
            </a:r>
          </a:p>
          <a:p>
            <a:r>
              <a:rPr lang="it-IT" altLang="it-IT" i="1" dirty="0"/>
              <a:t>Amor </a:t>
            </a:r>
            <a:r>
              <a:rPr lang="it-IT" altLang="it-IT" i="1" dirty="0" err="1"/>
              <a:t>regis</a:t>
            </a:r>
            <a:endParaRPr lang="it-IT" altLang="it-IT" i="1" dirty="0"/>
          </a:p>
          <a:p>
            <a:r>
              <a:rPr lang="it-IT" altLang="it-IT" i="1" dirty="0"/>
              <a:t>Timor </a:t>
            </a:r>
            <a:r>
              <a:rPr lang="it-IT" altLang="it-IT" i="1" dirty="0" err="1"/>
              <a:t>regis</a:t>
            </a:r>
            <a:endParaRPr lang="it-IT" altLang="it-IT" i="1" dirty="0"/>
          </a:p>
          <a:p>
            <a:endParaRPr lang="it-IT" dirty="0"/>
          </a:p>
        </p:txBody>
      </p:sp>
    </p:spTree>
    <p:extLst>
      <p:ext uri="{BB962C8B-B14F-4D97-AF65-F5344CB8AC3E}">
        <p14:creationId xmlns:p14="http://schemas.microsoft.com/office/powerpoint/2010/main" val="2050011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controllo delle cariche</a:t>
            </a:r>
            <a:endParaRPr lang="it-IT" dirty="0"/>
          </a:p>
        </p:txBody>
      </p:sp>
      <p:sp>
        <p:nvSpPr>
          <p:cNvPr id="3" name="Segnaposto contenuto 2"/>
          <p:cNvSpPr>
            <a:spLocks noGrp="1"/>
          </p:cNvSpPr>
          <p:nvPr>
            <p:ph sz="quarter" idx="10"/>
          </p:nvPr>
        </p:nvSpPr>
        <p:spPr>
          <a:xfrm>
            <a:off x="6179127" y="2463501"/>
            <a:ext cx="5663346" cy="3989053"/>
          </a:xfrm>
        </p:spPr>
        <p:txBody>
          <a:bodyPr/>
          <a:lstStyle/>
          <a:p>
            <a:pPr marL="457200" indent="-457200">
              <a:buFont typeface="Wingdings" panose="05000000000000000000" pitchFamily="2" charset="2"/>
              <a:buChar char="§"/>
            </a:pPr>
            <a:r>
              <a:rPr lang="it-IT" altLang="it-IT" dirty="0"/>
              <a:t>Il re </a:t>
            </a:r>
            <a:r>
              <a:rPr lang="it-IT" altLang="it-IT" dirty="0" smtClean="0"/>
              <a:t>controlla </a:t>
            </a:r>
            <a:r>
              <a:rPr lang="it-IT" altLang="it-IT" dirty="0"/>
              <a:t>le aristocrazie attraverso l’assegnazione, il ritiro e la redistribuzione delle cariche pubbliche</a:t>
            </a:r>
            <a:r>
              <a:rPr lang="it-IT" altLang="it-IT" dirty="0" smtClean="0"/>
              <a:t>.</a:t>
            </a:r>
          </a:p>
          <a:p>
            <a:pPr marL="457200" indent="-457200">
              <a:buFont typeface="Wingdings" panose="05000000000000000000" pitchFamily="2" charset="2"/>
              <a:buChar char="§"/>
            </a:pPr>
            <a:endParaRPr lang="it-IT" altLang="it-IT" dirty="0"/>
          </a:p>
          <a:p>
            <a:pPr marL="457200" indent="-457200">
              <a:buFont typeface="Wingdings" panose="05000000000000000000" pitchFamily="2" charset="2"/>
              <a:buChar char="§"/>
            </a:pPr>
            <a:r>
              <a:rPr lang="it-IT" altLang="it-IT" dirty="0"/>
              <a:t>A partire dalla metà del VI secolo anche le cariche vescovili sono di nomina regia.</a:t>
            </a:r>
          </a:p>
          <a:p>
            <a:endParaRPr lang="it-IT" altLang="it-IT" dirty="0" smtClean="0"/>
          </a:p>
          <a:p>
            <a:endParaRPr lang="it-IT" altLang="it-IT" dirty="0"/>
          </a:p>
          <a:p>
            <a:endParaRPr lang="it-IT" dirty="0"/>
          </a:p>
        </p:txBody>
      </p:sp>
      <p:sp>
        <p:nvSpPr>
          <p:cNvPr id="4" name="Segnaposto contenuto 3"/>
          <p:cNvSpPr>
            <a:spLocks noGrp="1"/>
          </p:cNvSpPr>
          <p:nvPr>
            <p:ph sz="quarter" idx="11"/>
          </p:nvPr>
        </p:nvSpPr>
        <p:spPr>
          <a:xfrm>
            <a:off x="591697" y="2453146"/>
            <a:ext cx="5421828" cy="1794277"/>
          </a:xfrm>
        </p:spPr>
        <p:txBody>
          <a:bodyPr>
            <a:normAutofit fontScale="92500" lnSpcReduction="10000"/>
          </a:bodyPr>
          <a:lstStyle/>
          <a:p>
            <a:r>
              <a:rPr lang="it-IT" altLang="it-IT" dirty="0"/>
              <a:t>Gli unici aristocratici che sono dotati di un titolo nella legge franca – il </a:t>
            </a:r>
            <a:r>
              <a:rPr lang="it-IT" altLang="it-IT" i="1" dirty="0" err="1"/>
              <a:t>pactus</a:t>
            </a:r>
            <a:r>
              <a:rPr lang="it-IT" altLang="it-IT" i="1" dirty="0"/>
              <a:t> della Legge salica– </a:t>
            </a:r>
            <a:r>
              <a:rPr lang="it-IT" altLang="it-IT" dirty="0"/>
              <a:t>sono gli ufficiali regi</a:t>
            </a:r>
            <a:r>
              <a:rPr lang="it-IT" altLang="it-IT" i="1" dirty="0"/>
              <a:t>, </a:t>
            </a:r>
            <a:r>
              <a:rPr lang="it-IT" altLang="it-IT" dirty="0"/>
              <a:t>i compagni d’arme e i fedeli del re. </a:t>
            </a:r>
          </a:p>
          <a:p>
            <a:endParaRPr lang="it-IT" dirty="0"/>
          </a:p>
        </p:txBody>
      </p:sp>
      <p:sp>
        <p:nvSpPr>
          <p:cNvPr id="5" name="Segnaposto contenuto 4"/>
          <p:cNvSpPr>
            <a:spLocks noGrp="1"/>
          </p:cNvSpPr>
          <p:nvPr>
            <p:ph sz="quarter" idx="12"/>
          </p:nvPr>
        </p:nvSpPr>
        <p:spPr>
          <a:xfrm>
            <a:off x="602428" y="4808668"/>
            <a:ext cx="4394446" cy="1763005"/>
          </a:xfrm>
        </p:spPr>
        <p:txBody>
          <a:bodyPr/>
          <a:lstStyle/>
          <a:p>
            <a:endParaRPr lang="it-IT" dirty="0"/>
          </a:p>
        </p:txBody>
      </p:sp>
    </p:spTree>
    <p:extLst>
      <p:ext uri="{BB962C8B-B14F-4D97-AF65-F5344CB8AC3E}">
        <p14:creationId xmlns:p14="http://schemas.microsoft.com/office/powerpoint/2010/main" val="1529967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E12E42B-CFF7-5D55-6BD6-BADAF2EF7769}"/>
              </a:ext>
            </a:extLst>
          </p:cNvPr>
          <p:cNvSpPr>
            <a:spLocks noGrp="1"/>
          </p:cNvSpPr>
          <p:nvPr>
            <p:ph type="title"/>
          </p:nvPr>
        </p:nvSpPr>
        <p:spPr>
          <a:xfrm>
            <a:off x="456000" y="1160463"/>
            <a:ext cx="11736000" cy="1188000"/>
          </a:xfrm>
        </p:spPr>
        <p:txBody>
          <a:bodyPr>
            <a:normAutofit/>
          </a:bodyPr>
          <a:lstStyle/>
          <a:p>
            <a:r>
              <a:rPr lang="it-IT" dirty="0">
                <a:ea typeface="Verdana" panose="020B0604030504040204" pitchFamily="34" charset="0"/>
              </a:rPr>
              <a:t>I Franchi</a:t>
            </a:r>
            <a:br>
              <a:rPr lang="it-IT" dirty="0">
                <a:ea typeface="Verdana" panose="020B0604030504040204" pitchFamily="34" charset="0"/>
              </a:rPr>
            </a:br>
            <a:endParaRPr lang="it-IT" b="1" dirty="0">
              <a:ea typeface="Verdana" panose="020B0604030504040204" pitchFamily="34" charset="0"/>
            </a:endParaRPr>
          </a:p>
        </p:txBody>
      </p:sp>
      <p:pic>
        <p:nvPicPr>
          <p:cNvPr id="6" name="Picture 2" descr="https://www.researchgate.net/publication/342423667/figure/fig6/AS:906111620239366@1593045253321/Germania-secunda-and-neighbouring-provinces-in-the-early-fourth-century-after-Heeren_W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145" y="1160463"/>
            <a:ext cx="4252856" cy="37877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41064" y="2033196"/>
            <a:ext cx="7282927" cy="4247317"/>
          </a:xfrm>
          <a:prstGeom prst="rect">
            <a:avLst/>
          </a:prstGeom>
          <a:noFill/>
        </p:spPr>
        <p:txBody>
          <a:bodyPr wrap="square" rtlCol="0">
            <a:spAutoFit/>
          </a:bodyPr>
          <a:lstStyle/>
          <a:p>
            <a:pPr marL="457200" indent="-457200">
              <a:buFont typeface="Wingdings" panose="05000000000000000000" pitchFamily="2" charset="2"/>
              <a:buChar char="§"/>
            </a:pPr>
            <a:r>
              <a:rPr lang="it-IT" altLang="it-IT" sz="2800" dirty="0"/>
              <a:t>Franci = nome nuovo che compare nel V secolo (i coraggiosi, i liberi)</a:t>
            </a:r>
          </a:p>
          <a:p>
            <a:pPr marL="457200" indent="-457200">
              <a:buFont typeface="Wingdings" panose="05000000000000000000" pitchFamily="2" charset="2"/>
              <a:buChar char="§"/>
            </a:pPr>
            <a:r>
              <a:rPr lang="it-IT" altLang="it-IT" sz="2800" dirty="0"/>
              <a:t>Combattono con il generale romano Ezio (</a:t>
            </a:r>
            <a:r>
              <a:rPr lang="it-IT" altLang="it-IT" sz="2800" dirty="0">
                <a:cs typeface="Arial" charset="0"/>
              </a:rPr>
              <a:t>†</a:t>
            </a:r>
            <a:r>
              <a:rPr lang="it-IT" altLang="it-IT" sz="2800" dirty="0"/>
              <a:t>454) e occupano il territorio tra </a:t>
            </a:r>
            <a:r>
              <a:rPr lang="it-IT" altLang="it-IT" sz="2800" dirty="0" err="1"/>
              <a:t>Mosa</a:t>
            </a:r>
            <a:r>
              <a:rPr lang="it-IT" altLang="it-IT" sz="2800" dirty="0"/>
              <a:t> e Mosella</a:t>
            </a:r>
          </a:p>
          <a:p>
            <a:pPr marL="457200" indent="-457200">
              <a:buFont typeface="Wingdings" panose="05000000000000000000" pitchFamily="2" charset="2"/>
              <a:buChar char="§"/>
            </a:pPr>
            <a:r>
              <a:rPr lang="it-IT" altLang="it-IT" sz="2800" dirty="0"/>
              <a:t>481 Clodoveo </a:t>
            </a:r>
            <a:r>
              <a:rPr lang="it-IT" altLang="it-IT" sz="2800" i="1" dirty="0" err="1"/>
              <a:t>rex</a:t>
            </a:r>
            <a:r>
              <a:rPr lang="it-IT" altLang="it-IT" sz="2800" i="1" dirty="0"/>
              <a:t> </a:t>
            </a:r>
            <a:r>
              <a:rPr lang="it-IT" altLang="it-IT" sz="2800" i="1" dirty="0" err="1"/>
              <a:t>Francorum</a:t>
            </a:r>
            <a:r>
              <a:rPr lang="it-IT" altLang="it-IT" sz="2800" i="1" dirty="0"/>
              <a:t> </a:t>
            </a:r>
            <a:r>
              <a:rPr lang="it-IT" altLang="it-IT" sz="2800" dirty="0"/>
              <a:t>(</a:t>
            </a:r>
            <a:r>
              <a:rPr lang="it-IT" altLang="it-IT" sz="2800" dirty="0" err="1"/>
              <a:t>Tournai</a:t>
            </a:r>
            <a:r>
              <a:rPr lang="it-IT" altLang="it-IT" sz="2800" dirty="0"/>
              <a:t>)</a:t>
            </a:r>
            <a:endParaRPr lang="it-IT" altLang="it-IT" sz="2800" i="1" dirty="0"/>
          </a:p>
          <a:p>
            <a:pPr marL="457200" indent="-457200">
              <a:buFont typeface="Wingdings" panose="05000000000000000000" pitchFamily="2" charset="2"/>
              <a:buChar char="§"/>
            </a:pPr>
            <a:r>
              <a:rPr lang="it-IT" altLang="it-IT" sz="2800" dirty="0"/>
              <a:t>Occupazione delle terre occupate da </a:t>
            </a:r>
            <a:r>
              <a:rPr lang="it-IT" altLang="it-IT" sz="2800" dirty="0" err="1"/>
              <a:t>Siagrio</a:t>
            </a:r>
            <a:r>
              <a:rPr lang="it-IT" altLang="it-IT" sz="2800" dirty="0"/>
              <a:t>, incentrate su </a:t>
            </a:r>
            <a:r>
              <a:rPr lang="it-IT" altLang="it-IT" sz="2800" dirty="0" err="1"/>
              <a:t>Soissons</a:t>
            </a:r>
            <a:r>
              <a:rPr lang="it-IT" altLang="it-IT" sz="2800" dirty="0"/>
              <a:t> (Gallia Belgica </a:t>
            </a:r>
            <a:r>
              <a:rPr lang="it-IT" altLang="it-IT" sz="2800" dirty="0" err="1"/>
              <a:t>secunda</a:t>
            </a:r>
            <a:r>
              <a:rPr lang="it-IT" altLang="it-IT" sz="2800" dirty="0"/>
              <a:t>).</a:t>
            </a:r>
          </a:p>
          <a:p>
            <a:endParaRPr lang="it-IT" dirty="0"/>
          </a:p>
        </p:txBody>
      </p:sp>
    </p:spTree>
    <p:extLst>
      <p:ext uri="{BB962C8B-B14F-4D97-AF65-F5344CB8AC3E}">
        <p14:creationId xmlns:p14="http://schemas.microsoft.com/office/powerpoint/2010/main" val="2129339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664821"/>
          </a:xfrm>
        </p:spPr>
        <p:txBody>
          <a:bodyPr/>
          <a:lstStyle/>
          <a:p>
            <a:r>
              <a:rPr lang="it-IT" dirty="0" smtClean="0"/>
              <a:t>Strategie matrimoniali</a:t>
            </a:r>
            <a:endParaRPr lang="it-IT" dirty="0"/>
          </a:p>
        </p:txBody>
      </p:sp>
      <p:sp>
        <p:nvSpPr>
          <p:cNvPr id="4" name="Segnaposto contenuto 3"/>
          <p:cNvSpPr>
            <a:spLocks noGrp="1"/>
          </p:cNvSpPr>
          <p:nvPr>
            <p:ph sz="quarter" idx="11"/>
          </p:nvPr>
        </p:nvSpPr>
        <p:spPr>
          <a:xfrm>
            <a:off x="258184" y="1699708"/>
            <a:ext cx="10994315" cy="3270326"/>
          </a:xfrm>
        </p:spPr>
        <p:txBody>
          <a:bodyPr>
            <a:noAutofit/>
          </a:bodyPr>
          <a:lstStyle/>
          <a:p>
            <a:pPr>
              <a:defRPr/>
            </a:pPr>
            <a:r>
              <a:rPr lang="it-IT" b="1" dirty="0"/>
              <a:t>la strategia matrimoniale </a:t>
            </a:r>
            <a:r>
              <a:rPr lang="it-IT" dirty="0"/>
              <a:t>adottata dai re per distinguersi dal resto dell’aristocrazia era uno dei veicoli che permettevano alla competizione sociale di aggregarsi e di ricomporsi.</a:t>
            </a:r>
          </a:p>
          <a:p>
            <a:pPr marL="457200" indent="-457200">
              <a:buFont typeface="Wingdings" panose="05000000000000000000" pitchFamily="2" charset="2"/>
              <a:buChar char="§"/>
              <a:defRPr/>
            </a:pPr>
            <a:r>
              <a:rPr lang="it-IT" dirty="0"/>
              <a:t>Poligamia (più mogli allo stesso momento) e molti figli.</a:t>
            </a:r>
          </a:p>
          <a:p>
            <a:pPr>
              <a:defRPr/>
            </a:pPr>
            <a:r>
              <a:rPr lang="it-IT" dirty="0" smtClean="0"/>
              <a:t>Serve</a:t>
            </a:r>
            <a:endParaRPr lang="it-IT" dirty="0"/>
          </a:p>
          <a:p>
            <a:pPr>
              <a:defRPr/>
            </a:pPr>
            <a:r>
              <a:rPr lang="it-IT" dirty="0" smtClean="0"/>
              <a:t>Figlie </a:t>
            </a:r>
            <a:r>
              <a:rPr lang="it-IT" dirty="0"/>
              <a:t>di re vicini (più spesso la figlia del re dei Visigoti</a:t>
            </a:r>
            <a:r>
              <a:rPr lang="it-IT" dirty="0" smtClean="0"/>
              <a:t>).</a:t>
            </a:r>
          </a:p>
          <a:p>
            <a:pPr>
              <a:defRPr/>
            </a:pPr>
            <a:r>
              <a:rPr lang="it-IT" dirty="0" smtClean="0"/>
              <a:t>Perché?</a:t>
            </a:r>
          </a:p>
          <a:p>
            <a:pPr>
              <a:defRPr/>
            </a:pPr>
            <a:endParaRPr lang="it-IT" dirty="0"/>
          </a:p>
          <a:p>
            <a:pPr>
              <a:defRPr/>
            </a:pPr>
            <a:endParaRPr lang="it-IT" dirty="0"/>
          </a:p>
        </p:txBody>
      </p:sp>
    </p:spTree>
    <p:extLst>
      <p:ext uri="{BB962C8B-B14F-4D97-AF65-F5344CB8AC3E}">
        <p14:creationId xmlns:p14="http://schemas.microsoft.com/office/powerpoint/2010/main" val="3566866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7972" y="1180615"/>
            <a:ext cx="11736000" cy="1188000"/>
          </a:xfrm>
        </p:spPr>
        <p:txBody>
          <a:bodyPr/>
          <a:lstStyle/>
          <a:p>
            <a:endParaRPr lang="it-IT" dirty="0"/>
          </a:p>
        </p:txBody>
      </p:sp>
      <p:sp>
        <p:nvSpPr>
          <p:cNvPr id="3" name="Segnaposto contenuto 2"/>
          <p:cNvSpPr>
            <a:spLocks noGrp="1"/>
          </p:cNvSpPr>
          <p:nvPr>
            <p:ph sz="quarter" idx="10"/>
          </p:nvPr>
        </p:nvSpPr>
        <p:spPr/>
        <p:txBody>
          <a:bodyPr/>
          <a:lstStyle/>
          <a:p>
            <a:endParaRPr lang="it-IT"/>
          </a:p>
        </p:txBody>
      </p:sp>
      <p:sp>
        <p:nvSpPr>
          <p:cNvPr id="4" name="Segnaposto contenuto 3"/>
          <p:cNvSpPr>
            <a:spLocks noGrp="1"/>
          </p:cNvSpPr>
          <p:nvPr>
            <p:ph sz="quarter" idx="11"/>
          </p:nvPr>
        </p:nvSpPr>
        <p:spPr/>
        <p:txBody>
          <a:bodyPr/>
          <a:lstStyle/>
          <a:p>
            <a:endParaRPr lang="it-IT" dirty="0"/>
          </a:p>
        </p:txBody>
      </p:sp>
      <p:sp>
        <p:nvSpPr>
          <p:cNvPr id="5" name="Segnaposto contenuto 4"/>
          <p:cNvSpPr>
            <a:spLocks noGrp="1"/>
          </p:cNvSpPr>
          <p:nvPr>
            <p:ph sz="quarter" idx="12"/>
          </p:nvPr>
        </p:nvSpPr>
        <p:spPr/>
        <p:txBody>
          <a:bodyPr/>
          <a:lstStyle/>
          <a:p>
            <a:endParaRPr lang="it-IT"/>
          </a:p>
        </p:txBody>
      </p:sp>
      <p:pic>
        <p:nvPicPr>
          <p:cNvPr id="6" name="Picture 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0063" t="11316" r="5355"/>
          <a:stretch/>
        </p:blipFill>
        <p:spPr bwMode="auto">
          <a:xfrm>
            <a:off x="3149681" y="1160463"/>
            <a:ext cx="6048672" cy="32310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832" r="5179" b="36610"/>
          <a:stretch/>
        </p:blipFill>
        <p:spPr bwMode="auto">
          <a:xfrm>
            <a:off x="5730835" y="3014301"/>
            <a:ext cx="6563191" cy="348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e 7"/>
          <p:cNvSpPr/>
          <p:nvPr/>
        </p:nvSpPr>
        <p:spPr>
          <a:xfrm>
            <a:off x="5748373" y="1422406"/>
            <a:ext cx="6300192" cy="568863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87984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successione regia</a:t>
            </a:r>
            <a:endParaRPr lang="it-IT" dirty="0"/>
          </a:p>
        </p:txBody>
      </p:sp>
      <p:sp>
        <p:nvSpPr>
          <p:cNvPr id="3" name="Segnaposto contenuto 2"/>
          <p:cNvSpPr>
            <a:spLocks noGrp="1"/>
          </p:cNvSpPr>
          <p:nvPr>
            <p:ph sz="quarter" idx="10"/>
          </p:nvPr>
        </p:nvSpPr>
        <p:spPr>
          <a:xfrm>
            <a:off x="656216" y="2173045"/>
            <a:ext cx="11186257" cy="4279509"/>
          </a:xfrm>
        </p:spPr>
        <p:txBody>
          <a:bodyPr>
            <a:normAutofit/>
          </a:bodyPr>
          <a:lstStyle/>
          <a:p>
            <a:pPr>
              <a:defRPr/>
            </a:pPr>
            <a:r>
              <a:rPr lang="it-IT" dirty="0"/>
              <a:t>L’abitudine a trasmettere il potere del re al primogenito non era affatto diffusa:</a:t>
            </a:r>
          </a:p>
          <a:p>
            <a:pPr marL="457200" indent="-457200">
              <a:buFont typeface="Wingdings" panose="05000000000000000000" pitchFamily="2" charset="2"/>
              <a:buChar char="§"/>
              <a:defRPr/>
            </a:pPr>
            <a:r>
              <a:rPr lang="it-IT" dirty="0" smtClean="0"/>
              <a:t>la </a:t>
            </a:r>
            <a:r>
              <a:rPr lang="it-IT" dirty="0"/>
              <a:t>regalità </a:t>
            </a:r>
            <a:r>
              <a:rPr lang="it-IT" dirty="0" smtClean="0"/>
              <a:t>è </a:t>
            </a:r>
            <a:r>
              <a:rPr lang="it-IT" dirty="0"/>
              <a:t>concepita come patrimonio familiare, da spartirsi di diritto tra tutti i figli maschi; </a:t>
            </a:r>
          </a:p>
          <a:p>
            <a:pPr marL="457200" indent="-457200">
              <a:buFont typeface="Wingdings" panose="05000000000000000000" pitchFamily="2" charset="2"/>
              <a:buChar char="§"/>
              <a:defRPr/>
            </a:pPr>
            <a:r>
              <a:rPr lang="it-IT" dirty="0" smtClean="0"/>
              <a:t>né</a:t>
            </a:r>
            <a:r>
              <a:rPr lang="it-IT" dirty="0"/>
              <a:t>, una volta terminata la competizione tra fratelli, il vincitore risultava accettato senza contrasti.</a:t>
            </a:r>
          </a:p>
          <a:p>
            <a:pPr marL="457200" indent="-457200">
              <a:buFont typeface="Wingdings" panose="05000000000000000000" pitchFamily="2" charset="2"/>
              <a:buChar char="§"/>
              <a:defRPr/>
            </a:pPr>
            <a:r>
              <a:rPr lang="it-IT" dirty="0"/>
              <a:t>Pluralità di </a:t>
            </a:r>
            <a:r>
              <a:rPr lang="it-IT" i="1" dirty="0" err="1"/>
              <a:t>reges</a:t>
            </a:r>
            <a:r>
              <a:rPr lang="it-IT" dirty="0"/>
              <a:t> contemporaneamente, ma non divisioni territoriali stabili. Spartizione del </a:t>
            </a:r>
            <a:r>
              <a:rPr lang="it-IT" i="1" dirty="0" err="1"/>
              <a:t>fiscus</a:t>
            </a:r>
            <a:r>
              <a:rPr lang="it-IT" dirty="0"/>
              <a:t> (cioè dei tributi) di città diverse.</a:t>
            </a:r>
          </a:p>
          <a:p>
            <a:endParaRPr lang="it-IT" dirty="0"/>
          </a:p>
        </p:txBody>
      </p:sp>
    </p:spTree>
    <p:extLst>
      <p:ext uri="{BB962C8B-B14F-4D97-AF65-F5344CB8AC3E}">
        <p14:creationId xmlns:p14="http://schemas.microsoft.com/office/powerpoint/2010/main" val="3133929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successione regia</a:t>
            </a:r>
            <a:endParaRPr lang="it-IT" dirty="0"/>
          </a:p>
        </p:txBody>
      </p:sp>
      <p:sp>
        <p:nvSpPr>
          <p:cNvPr id="3" name="Segnaposto contenuto 2"/>
          <p:cNvSpPr>
            <a:spLocks noGrp="1"/>
          </p:cNvSpPr>
          <p:nvPr>
            <p:ph sz="quarter" idx="10"/>
          </p:nvPr>
        </p:nvSpPr>
        <p:spPr>
          <a:xfrm>
            <a:off x="516367" y="2011680"/>
            <a:ext cx="11326106" cy="4440874"/>
          </a:xfrm>
        </p:spPr>
        <p:txBody>
          <a:bodyPr>
            <a:normAutofit/>
          </a:bodyPr>
          <a:lstStyle/>
          <a:p>
            <a:r>
              <a:rPr lang="it-IT" altLang="it-IT" dirty="0"/>
              <a:t>Il conflitto per la successione regia, che negli altri regni barbarici divampava  all’interno dell’aristocrazia, nel regno dei Franchi era trasposto all’interno della famiglia merovingia e da lì si proiettava all’esterno : </a:t>
            </a:r>
          </a:p>
          <a:p>
            <a:r>
              <a:rPr lang="it-IT" altLang="it-IT" dirty="0" smtClean="0"/>
              <a:t>attraverso </a:t>
            </a:r>
            <a:r>
              <a:rPr lang="it-IT" altLang="it-IT" dirty="0"/>
              <a:t>le molteplici alleanze che i suoi membri avevano stretto con le fazioni aristocratiche, con i vescovi delle città, con i funzionari pubblici.</a:t>
            </a:r>
          </a:p>
          <a:p>
            <a:r>
              <a:rPr lang="it-IT" altLang="it-IT" b="1" dirty="0" err="1"/>
              <a:t>Reges</a:t>
            </a:r>
            <a:r>
              <a:rPr lang="it-IT" altLang="it-IT" b="1" dirty="0"/>
              <a:t> Criniti</a:t>
            </a:r>
          </a:p>
          <a:p>
            <a:endParaRPr lang="it-IT" dirty="0"/>
          </a:p>
        </p:txBody>
      </p:sp>
      <p:pic>
        <p:nvPicPr>
          <p:cNvPr id="6" name="Picture 6" descr="seal_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573" y="4656283"/>
            <a:ext cx="2808312" cy="220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222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successione</a:t>
            </a:r>
            <a:endParaRPr lang="it-IT" dirty="0"/>
          </a:p>
        </p:txBody>
      </p:sp>
      <p:sp>
        <p:nvSpPr>
          <p:cNvPr id="3" name="Segnaposto contenuto 2"/>
          <p:cNvSpPr>
            <a:spLocks noGrp="1"/>
          </p:cNvSpPr>
          <p:nvPr>
            <p:ph sz="quarter" idx="10"/>
          </p:nvPr>
        </p:nvSpPr>
        <p:spPr>
          <a:xfrm>
            <a:off x="451821" y="2033195"/>
            <a:ext cx="11532198" cy="4419359"/>
          </a:xfrm>
        </p:spPr>
        <p:txBody>
          <a:bodyPr>
            <a:normAutofit/>
          </a:bodyPr>
          <a:lstStyle/>
          <a:p>
            <a:pPr marL="457200" indent="-457200">
              <a:buFont typeface="Wingdings" panose="05000000000000000000" pitchFamily="2" charset="2"/>
              <a:buChar char="§"/>
            </a:pPr>
            <a:r>
              <a:rPr lang="it-IT" altLang="it-IT" dirty="0"/>
              <a:t>Competizione tra fratelli merovingi</a:t>
            </a:r>
          </a:p>
          <a:p>
            <a:pPr marL="457200" indent="-457200">
              <a:buFont typeface="Wingdings" panose="05000000000000000000" pitchFamily="2" charset="2"/>
              <a:buChar char="§"/>
            </a:pPr>
            <a:r>
              <a:rPr lang="it-IT" altLang="it-IT" dirty="0"/>
              <a:t>Competizione tra le loro diverse madri per appoggiare il proprio figlio.</a:t>
            </a:r>
          </a:p>
          <a:p>
            <a:pPr marL="457200" indent="-457200">
              <a:buFont typeface="Wingdings" panose="05000000000000000000" pitchFamily="2" charset="2"/>
              <a:buChar char="§"/>
            </a:pPr>
            <a:r>
              <a:rPr lang="it-IT" altLang="it-IT" dirty="0"/>
              <a:t>Suddivisioni territoriali concepite come suddivisioni dei proventi del fisco regio di città</a:t>
            </a:r>
          </a:p>
          <a:p>
            <a:pPr marL="457200" indent="-457200">
              <a:buFont typeface="Wingdings" panose="05000000000000000000" pitchFamily="2" charset="2"/>
              <a:buChar char="§"/>
            </a:pPr>
            <a:r>
              <a:rPr lang="it-IT" altLang="it-IT" dirty="0"/>
              <a:t>Suddivisioni territoriali che non sono stabili e non creano dei sottoregni.</a:t>
            </a:r>
          </a:p>
          <a:p>
            <a:pPr marL="457200" indent="-457200">
              <a:buFont typeface="Wingdings" panose="05000000000000000000" pitchFamily="2" charset="2"/>
              <a:buChar char="§"/>
            </a:pPr>
            <a:r>
              <a:rPr lang="it-IT" altLang="it-IT" dirty="0"/>
              <a:t>Solo all’inizio del VII secolo quattro nomi ‘regionali’: Neustria, </a:t>
            </a:r>
            <a:r>
              <a:rPr lang="it-IT" altLang="it-IT" dirty="0" err="1"/>
              <a:t>Austrasia</a:t>
            </a:r>
            <a:r>
              <a:rPr lang="it-IT" altLang="it-IT" dirty="0"/>
              <a:t>, Aquitania, Burgundia.</a:t>
            </a:r>
          </a:p>
          <a:p>
            <a:endParaRPr lang="it-IT" dirty="0"/>
          </a:p>
        </p:txBody>
      </p:sp>
    </p:spTree>
    <p:extLst>
      <p:ext uri="{BB962C8B-B14F-4D97-AF65-F5344CB8AC3E}">
        <p14:creationId xmlns:p14="http://schemas.microsoft.com/office/powerpoint/2010/main" val="2130963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524972"/>
          </a:xfrm>
        </p:spPr>
        <p:txBody>
          <a:bodyPr>
            <a:normAutofit fontScale="90000"/>
          </a:bodyPr>
          <a:lstStyle/>
          <a:p>
            <a:r>
              <a:rPr lang="it-IT" dirty="0" smtClean="0"/>
              <a:t>Un solo regno, molti re.</a:t>
            </a:r>
            <a:endParaRPr lang="it-IT" dirty="0"/>
          </a:p>
        </p:txBody>
      </p:sp>
      <p:pic>
        <p:nvPicPr>
          <p:cNvPr id="6" name="Segnaposto contenuto 3"/>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6702014" y="2323651"/>
            <a:ext cx="5295160" cy="4335331"/>
          </a:xfrm>
        </p:spPr>
      </p:pic>
      <p:pic>
        <p:nvPicPr>
          <p:cNvPr id="7" name="Picture 2"/>
          <p:cNvPicPr>
            <a:picLocks noGrp="1" noChangeAspect="1" noChangeArrowheads="1"/>
          </p:cNvPicPr>
          <p:nvPr>
            <p:ph sz="quarter" idx="11"/>
          </p:nvPr>
        </p:nvPicPr>
        <p:blipFill rotWithShape="1">
          <a:blip r:embed="rId3" cstate="hqprint">
            <a:extLst>
              <a:ext uri="{28A0092B-C50C-407E-A947-70E740481C1C}">
                <a14:useLocalDpi xmlns:a14="http://schemas.microsoft.com/office/drawing/2010/main" val="0"/>
              </a:ext>
            </a:extLst>
          </a:blip>
          <a:srcRect l="13517" t="12660" r="17628" b="37097"/>
          <a:stretch/>
        </p:blipFill>
        <p:spPr bwMode="auto">
          <a:xfrm>
            <a:off x="494853" y="1877676"/>
            <a:ext cx="1914861" cy="213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1570" t="12659" r="11299" b="37645"/>
          <a:stretch/>
        </p:blipFill>
        <p:spPr bwMode="auto">
          <a:xfrm>
            <a:off x="3808208" y="1873433"/>
            <a:ext cx="1911275" cy="2113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sellaDiTesto 8"/>
          <p:cNvSpPr txBox="1"/>
          <p:nvPr/>
        </p:nvSpPr>
        <p:spPr>
          <a:xfrm>
            <a:off x="430306" y="3980330"/>
            <a:ext cx="676404" cy="461665"/>
          </a:xfrm>
          <a:prstGeom prst="rect">
            <a:avLst/>
          </a:prstGeom>
          <a:noFill/>
        </p:spPr>
        <p:txBody>
          <a:bodyPr wrap="none" rtlCol="0">
            <a:spAutoFit/>
          </a:bodyPr>
          <a:lstStyle/>
          <a:p>
            <a:r>
              <a:rPr lang="it-IT" sz="2400" dirty="0" smtClean="0"/>
              <a:t>511</a:t>
            </a:r>
            <a:endParaRPr lang="it-IT" sz="2400" dirty="0"/>
          </a:p>
        </p:txBody>
      </p:sp>
      <p:sp>
        <p:nvSpPr>
          <p:cNvPr id="10" name="CasellaDiTesto 9"/>
          <p:cNvSpPr txBox="1"/>
          <p:nvPr/>
        </p:nvSpPr>
        <p:spPr>
          <a:xfrm>
            <a:off x="3700630" y="4023360"/>
            <a:ext cx="699230" cy="461665"/>
          </a:xfrm>
          <a:prstGeom prst="rect">
            <a:avLst/>
          </a:prstGeom>
          <a:noFill/>
        </p:spPr>
        <p:txBody>
          <a:bodyPr wrap="none" rtlCol="0">
            <a:spAutoFit/>
          </a:bodyPr>
          <a:lstStyle/>
          <a:p>
            <a:r>
              <a:rPr lang="it-IT" sz="2400" dirty="0" smtClean="0"/>
              <a:t>561</a:t>
            </a:r>
            <a:endParaRPr lang="it-IT" sz="2400" dirty="0"/>
          </a:p>
        </p:txBody>
      </p:sp>
      <p:pic>
        <p:nvPicPr>
          <p:cNvPr id="11" name="Picture 2"/>
          <p:cNvPicPr>
            <a:picLocks noGrp="1" noChangeAspect="1" noChangeArrowheads="1"/>
          </p:cNvPicPr>
          <p:nvPr>
            <p:ph idx="1"/>
          </p:nvPr>
        </p:nvPicPr>
        <p:blipFill rotWithShape="1">
          <a:blip r:embed="rId5" cstate="hqprint">
            <a:extLst>
              <a:ext uri="{28A0092B-C50C-407E-A947-70E740481C1C}">
                <a14:useLocalDpi xmlns:a14="http://schemas.microsoft.com/office/drawing/2010/main" val="0"/>
              </a:ext>
            </a:extLst>
          </a:blip>
          <a:srcRect l="14897" t="12909" r="16767" b="37258"/>
          <a:stretch/>
        </p:blipFill>
        <p:spPr bwMode="auto">
          <a:xfrm>
            <a:off x="1309646" y="4163209"/>
            <a:ext cx="2174895" cy="2400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asellaDiTesto 11"/>
          <p:cNvSpPr txBox="1"/>
          <p:nvPr/>
        </p:nvSpPr>
        <p:spPr>
          <a:xfrm>
            <a:off x="3453205" y="6142617"/>
            <a:ext cx="699230" cy="461665"/>
          </a:xfrm>
          <a:prstGeom prst="rect">
            <a:avLst/>
          </a:prstGeom>
          <a:noFill/>
        </p:spPr>
        <p:txBody>
          <a:bodyPr wrap="none" rtlCol="0">
            <a:spAutoFit/>
          </a:bodyPr>
          <a:lstStyle/>
          <a:p>
            <a:r>
              <a:rPr lang="it-IT" sz="2400" dirty="0" smtClean="0"/>
              <a:t>567</a:t>
            </a:r>
            <a:endParaRPr lang="it-IT" sz="2400" dirty="0"/>
          </a:p>
        </p:txBody>
      </p:sp>
    </p:spTree>
    <p:extLst>
      <p:ext uri="{BB962C8B-B14F-4D97-AF65-F5344CB8AC3E}">
        <p14:creationId xmlns:p14="http://schemas.microsoft.com/office/powerpoint/2010/main" val="600628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F9EA2F0-51A9-EF7E-0F05-DAA27F02EAD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it-IT" dirty="0"/>
              <a:t>Università degli Studi di Padova</a:t>
            </a:r>
          </a:p>
        </p:txBody>
      </p:sp>
    </p:spTree>
    <p:extLst>
      <p:ext uri="{BB962C8B-B14F-4D97-AF65-F5344CB8AC3E}">
        <p14:creationId xmlns:p14="http://schemas.microsoft.com/office/powerpoint/2010/main" val="1282669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smtClean="0"/>
              <a:t>Le tappe dell’espansione franca</a:t>
            </a:r>
            <a:endParaRPr lang="it-IT" dirty="0"/>
          </a:p>
        </p:txBody>
      </p:sp>
      <p:sp>
        <p:nvSpPr>
          <p:cNvPr id="4" name="Segnaposto contenuto 3"/>
          <p:cNvSpPr>
            <a:spLocks noGrp="1"/>
          </p:cNvSpPr>
          <p:nvPr>
            <p:ph sz="quarter" idx="11"/>
          </p:nvPr>
        </p:nvSpPr>
        <p:spPr>
          <a:xfrm>
            <a:off x="419548" y="2441986"/>
            <a:ext cx="5676452" cy="3872753"/>
          </a:xfrm>
        </p:spPr>
        <p:txBody>
          <a:bodyPr>
            <a:normAutofit/>
          </a:bodyPr>
          <a:lstStyle/>
          <a:p>
            <a:pPr marL="457200" indent="-457200">
              <a:spcBef>
                <a:spcPct val="0"/>
              </a:spcBef>
              <a:buFont typeface="Wingdings" panose="05000000000000000000" pitchFamily="2" charset="2"/>
              <a:buChar char="§"/>
            </a:pPr>
            <a:r>
              <a:rPr lang="it-IT" altLang="it-IT" sz="3200" dirty="0"/>
              <a:t>496-507 </a:t>
            </a:r>
            <a:r>
              <a:rPr lang="it-IT" altLang="it-IT" sz="3200" dirty="0" err="1" smtClean="0"/>
              <a:t>Alamannia</a:t>
            </a:r>
            <a:endParaRPr lang="it-IT" altLang="it-IT" sz="3200" dirty="0" smtClean="0"/>
          </a:p>
          <a:p>
            <a:pPr marL="457200" indent="-457200">
              <a:spcBef>
                <a:spcPct val="0"/>
              </a:spcBef>
              <a:buFont typeface="Wingdings" panose="05000000000000000000" pitchFamily="2" charset="2"/>
              <a:buChar char="§"/>
            </a:pPr>
            <a:r>
              <a:rPr lang="it-IT" altLang="it-IT" sz="3200" dirty="0"/>
              <a:t>507 regno di </a:t>
            </a:r>
            <a:r>
              <a:rPr lang="it-IT" altLang="it-IT" sz="3200" dirty="0" smtClean="0"/>
              <a:t>Tolosa</a:t>
            </a:r>
          </a:p>
          <a:p>
            <a:pPr marL="457200" indent="-457200">
              <a:spcBef>
                <a:spcPct val="0"/>
              </a:spcBef>
              <a:buFont typeface="Wingdings" panose="05000000000000000000" pitchFamily="2" charset="2"/>
              <a:buChar char="§"/>
            </a:pPr>
            <a:r>
              <a:rPr lang="it-IT" altLang="it-IT" sz="3200" dirty="0"/>
              <a:t>531-4 regno dei Turingi</a:t>
            </a:r>
          </a:p>
          <a:p>
            <a:pPr marL="457200" indent="-457200">
              <a:spcBef>
                <a:spcPct val="0"/>
              </a:spcBef>
              <a:buFont typeface="Wingdings" panose="05000000000000000000" pitchFamily="2" charset="2"/>
              <a:buChar char="§"/>
            </a:pPr>
            <a:r>
              <a:rPr lang="it-IT" altLang="it-IT" sz="3200" dirty="0"/>
              <a:t>534 regno dei Burgundi</a:t>
            </a:r>
            <a:br>
              <a:rPr lang="it-IT" altLang="it-IT" sz="3200" dirty="0"/>
            </a:br>
            <a:r>
              <a:rPr lang="it-IT" altLang="it-IT" sz="3200" dirty="0"/>
              <a:t/>
            </a:r>
            <a:br>
              <a:rPr lang="it-IT" altLang="it-IT" sz="3200" dirty="0"/>
            </a:br>
            <a:endParaRPr lang="it-IT" sz="3200" dirty="0"/>
          </a:p>
        </p:txBody>
      </p:sp>
      <p:pic>
        <p:nvPicPr>
          <p:cNvPr id="6" name="Segnaposto contenuto 3" descr="clovis-kingdom.gif"/>
          <p:cNvPicPr>
            <a:picLocks noGrp="1" noChangeAspect="1"/>
          </p:cNvPicPr>
          <p:nvPr>
            <p:ph sz="quarter" idx="10"/>
          </p:nvPr>
        </p:nvPicPr>
        <p:blipFill>
          <a:blip r:embed="rId2">
            <a:extLst>
              <a:ext uri="{28A0092B-C50C-407E-A947-70E740481C1C}">
                <a14:useLocalDpi xmlns:a14="http://schemas.microsoft.com/office/drawing/2010/main" val="0"/>
              </a:ext>
            </a:extLst>
          </a:blip>
          <a:srcRect/>
          <a:stretch>
            <a:fillRect/>
          </a:stretch>
        </p:blipFill>
        <p:spPr>
          <a:xfrm>
            <a:off x="7492358" y="1293066"/>
            <a:ext cx="4376914" cy="5564934"/>
          </a:xfrm>
          <a:ln w="38100">
            <a:solidFill>
              <a:schemeClr val="tx1"/>
            </a:solidFill>
          </a:ln>
        </p:spPr>
      </p:pic>
      <p:sp>
        <p:nvSpPr>
          <p:cNvPr id="7" name="CasellaDiTesto 6"/>
          <p:cNvSpPr txBox="1"/>
          <p:nvPr/>
        </p:nvSpPr>
        <p:spPr>
          <a:xfrm>
            <a:off x="10962042" y="2875134"/>
            <a:ext cx="1229958" cy="369332"/>
          </a:xfrm>
          <a:prstGeom prst="rect">
            <a:avLst/>
          </a:prstGeom>
          <a:noFill/>
        </p:spPr>
        <p:txBody>
          <a:bodyPr wrap="square" rtlCol="0">
            <a:spAutoFit/>
          </a:bodyPr>
          <a:lstStyle/>
          <a:p>
            <a:r>
              <a:rPr lang="it-IT" b="1" dirty="0" smtClean="0"/>
              <a:t>TURINGI</a:t>
            </a:r>
            <a:endParaRPr lang="it-IT" dirty="0"/>
          </a:p>
        </p:txBody>
      </p:sp>
      <p:sp>
        <p:nvSpPr>
          <p:cNvPr id="8" name="CasellaDiTesto 7"/>
          <p:cNvSpPr txBox="1"/>
          <p:nvPr/>
        </p:nvSpPr>
        <p:spPr>
          <a:xfrm>
            <a:off x="10896727" y="3608388"/>
            <a:ext cx="1295273" cy="338554"/>
          </a:xfrm>
          <a:prstGeom prst="rect">
            <a:avLst/>
          </a:prstGeom>
          <a:noFill/>
        </p:spPr>
        <p:txBody>
          <a:bodyPr wrap="square" rtlCol="0">
            <a:spAutoFit/>
          </a:bodyPr>
          <a:lstStyle/>
          <a:p>
            <a:r>
              <a:rPr lang="it-IT" sz="1600" b="1" dirty="0" smtClean="0"/>
              <a:t>ALAMANNI</a:t>
            </a:r>
            <a:endParaRPr lang="it-IT" sz="1600" b="1" dirty="0"/>
          </a:p>
        </p:txBody>
      </p:sp>
      <p:sp>
        <p:nvSpPr>
          <p:cNvPr id="9" name="CasellaDiTesto 8"/>
          <p:cNvSpPr txBox="1"/>
          <p:nvPr/>
        </p:nvSpPr>
        <p:spPr>
          <a:xfrm>
            <a:off x="10269009" y="4255553"/>
            <a:ext cx="1478341" cy="369332"/>
          </a:xfrm>
          <a:prstGeom prst="rect">
            <a:avLst/>
          </a:prstGeom>
          <a:noFill/>
        </p:spPr>
        <p:txBody>
          <a:bodyPr wrap="square" rtlCol="0">
            <a:spAutoFit/>
          </a:bodyPr>
          <a:lstStyle/>
          <a:p>
            <a:r>
              <a:rPr lang="it-IT" b="1" dirty="0" smtClean="0"/>
              <a:t>BURGUNDI</a:t>
            </a:r>
            <a:endParaRPr lang="it-IT" b="1" dirty="0"/>
          </a:p>
        </p:txBody>
      </p:sp>
      <p:sp>
        <p:nvSpPr>
          <p:cNvPr id="10" name="Rettangolo 9"/>
          <p:cNvSpPr/>
          <p:nvPr/>
        </p:nvSpPr>
        <p:spPr>
          <a:xfrm>
            <a:off x="8549088" y="4782678"/>
            <a:ext cx="2057952" cy="646331"/>
          </a:xfrm>
          <a:prstGeom prst="rect">
            <a:avLst/>
          </a:prstGeom>
        </p:spPr>
        <p:txBody>
          <a:bodyPr wrap="square">
            <a:spAutoFit/>
          </a:bodyPr>
          <a:lstStyle/>
          <a:p>
            <a:r>
              <a:rPr lang="it-IT" b="1" dirty="0"/>
              <a:t>Regno di TOLOSA</a:t>
            </a:r>
          </a:p>
        </p:txBody>
      </p:sp>
      <p:sp>
        <p:nvSpPr>
          <p:cNvPr id="11" name="Ovale 10"/>
          <p:cNvSpPr/>
          <p:nvPr/>
        </p:nvSpPr>
        <p:spPr>
          <a:xfrm>
            <a:off x="11069619" y="2764715"/>
            <a:ext cx="1161826" cy="6347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10908254" y="3414758"/>
            <a:ext cx="1283745" cy="72008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10221811" y="3961845"/>
            <a:ext cx="1584176" cy="10081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8598771" y="4346695"/>
            <a:ext cx="1341295" cy="12961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036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calcmode="lin" valueType="num">
                                      <p:cBhvr additive="base">
                                        <p:cTn id="2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654064"/>
          </a:xfrm>
        </p:spPr>
        <p:txBody>
          <a:bodyPr/>
          <a:lstStyle/>
          <a:p>
            <a:r>
              <a:rPr lang="it-IT" dirty="0" smtClean="0"/>
              <a:t>Conversione e battesimo di Clodoveo (496-507)</a:t>
            </a:r>
            <a:endParaRPr lang="it-IT" dirty="0"/>
          </a:p>
        </p:txBody>
      </p:sp>
      <p:sp>
        <p:nvSpPr>
          <p:cNvPr id="3" name="Segnaposto contenuto 2"/>
          <p:cNvSpPr>
            <a:spLocks noGrp="1"/>
          </p:cNvSpPr>
          <p:nvPr>
            <p:ph sz="quarter" idx="10"/>
          </p:nvPr>
        </p:nvSpPr>
        <p:spPr>
          <a:xfrm>
            <a:off x="333487" y="1871831"/>
            <a:ext cx="11508986" cy="4830183"/>
          </a:xfrm>
        </p:spPr>
        <p:txBody>
          <a:bodyPr>
            <a:normAutofit fontScale="47500" lnSpcReduction="20000"/>
          </a:bodyPr>
          <a:lstStyle/>
          <a:p>
            <a:r>
              <a:rPr lang="it-IT" altLang="it-IT" sz="5100" b="1" dirty="0"/>
              <a:t>Gregorio di Tours, </a:t>
            </a:r>
            <a:r>
              <a:rPr lang="it-IT" altLang="it-IT" sz="5100" b="1" i="1" dirty="0"/>
              <a:t>Libri X </a:t>
            </a:r>
            <a:r>
              <a:rPr lang="it-IT" altLang="it-IT" sz="5100" b="1" i="1" dirty="0" err="1"/>
              <a:t>Historiarum</a:t>
            </a:r>
            <a:r>
              <a:rPr lang="it-IT" altLang="it-IT" sz="5100" b="1" i="1" dirty="0"/>
              <a:t> </a:t>
            </a:r>
            <a:r>
              <a:rPr lang="it-IT" altLang="it-IT" sz="5100" b="1" dirty="0"/>
              <a:t>, II 30- 32  </a:t>
            </a:r>
          </a:p>
          <a:p>
            <a:r>
              <a:rPr lang="it-IT" altLang="it-IT" sz="5900" dirty="0" smtClean="0"/>
              <a:t>30</a:t>
            </a:r>
            <a:r>
              <a:rPr lang="it-IT" altLang="it-IT" sz="5900" dirty="0"/>
              <a:t>. Intanto la </a:t>
            </a:r>
            <a:r>
              <a:rPr lang="it-IT" altLang="it-IT" sz="5900" dirty="0" smtClean="0"/>
              <a:t>regina (</a:t>
            </a:r>
            <a:r>
              <a:rPr lang="it-IT" altLang="it-IT" sz="5900" dirty="0" smtClean="0">
                <a:solidFill>
                  <a:srgbClr val="FF0000"/>
                </a:solidFill>
              </a:rPr>
              <a:t>Clotilde, cattolica</a:t>
            </a:r>
            <a:r>
              <a:rPr lang="it-IT" altLang="it-IT" sz="5900" dirty="0" smtClean="0"/>
              <a:t>) non </a:t>
            </a:r>
            <a:r>
              <a:rPr lang="it-IT" altLang="it-IT" sz="5900" dirty="0"/>
              <a:t>smetteva di pregare perché Clodoveo arrivasse a conoscere il vero Dio e abbandonasse  gli idoli. Eppure in nessun modo egli poteva essere allontanato da queste credenze, finché un giorno, durante una guerra contro gli Alamanni ,  egli fu costretto per necessità a credere quello che prima aveva negato ostinatamente. </a:t>
            </a:r>
          </a:p>
          <a:p>
            <a:r>
              <a:rPr lang="it-IT" altLang="it-IT" sz="5900" dirty="0" smtClean="0"/>
              <a:t>Accadde </a:t>
            </a:r>
            <a:r>
              <a:rPr lang="it-IT" altLang="it-IT" sz="5900" dirty="0"/>
              <a:t>infatti che, venuti a combattimento i due eserciti, si profilava un massacro e l’esercito di Clodoveo incominciò a subire una grande strage. Vedendo questo, egli, levati gli occhi al cielo (…) disse: «O Gesù Cristo che Clotilde predica come figlio del Dio vivente tu che (…) doni la vittoria a quelli che sperano in te, io devotamente chiedo la gloria del tuo favore, affinché, se mi concederai la vittoria sopra questi nemici (…) io possa poi credere in te ed essere battezzato nel tuo nome. </a:t>
            </a:r>
          </a:p>
          <a:p>
            <a:endParaRPr lang="it-IT" dirty="0"/>
          </a:p>
        </p:txBody>
      </p:sp>
    </p:spTree>
    <p:extLst>
      <p:ext uri="{BB962C8B-B14F-4D97-AF65-F5344CB8AC3E}">
        <p14:creationId xmlns:p14="http://schemas.microsoft.com/office/powerpoint/2010/main" val="3623857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279699" y="1312433"/>
            <a:ext cx="9810974" cy="5140121"/>
          </a:xfrm>
        </p:spPr>
        <p:txBody>
          <a:bodyPr>
            <a:normAutofit fontScale="92500" lnSpcReduction="20000"/>
          </a:bodyPr>
          <a:lstStyle/>
          <a:p>
            <a:pPr algn="just"/>
            <a:r>
              <a:rPr lang="it-IT" altLang="it-IT" dirty="0"/>
              <a:t>Perché ho invocato i miei dei ma, come vedo, si sono astenuti dall’aiutarmi; per questo credo che loro non posseggano alcuna capacità, perché non soccorrono quelli che credono in loro. Allora adesso io invoco te, in te voglio credere, basta che tu mi sottragga ai miei nemici».</a:t>
            </a:r>
          </a:p>
          <a:p>
            <a:pPr algn="just"/>
            <a:r>
              <a:rPr lang="it-IT" altLang="it-IT" dirty="0"/>
              <a:t>E dopo aver pronunciato queste frasi, ecco che gli Alamanni si volsero in fuga. (…) Tornando in pace raccontò alla regina in quale modo meritò di ottenere la vittoria.</a:t>
            </a:r>
          </a:p>
          <a:p>
            <a:pPr algn="just"/>
            <a:r>
              <a:rPr lang="it-IT" altLang="it-IT" dirty="0"/>
              <a:t>31. Allora la regina comanda al santo Remigio, vescovo della città di Reims, di presentarsi, pregandolo di introdurre nell’animo del re la parola della vera salute. (…)</a:t>
            </a:r>
          </a:p>
          <a:p>
            <a:pPr algn="just"/>
            <a:r>
              <a:rPr lang="it-IT" altLang="it-IT" dirty="0"/>
              <a:t>Allora il re chiede di essere battezzato dal vescovo. Si avvicina al lavacro come nuovo Costantino, per essere liberato dalla lebbra antica, per sciogliere in un’acqua fresca macchie luride createsi lontano nel tempo.</a:t>
            </a:r>
          </a:p>
          <a:p>
            <a:endParaRPr lang="it-IT" dirty="0"/>
          </a:p>
        </p:txBody>
      </p:sp>
      <p:pic>
        <p:nvPicPr>
          <p:cNvPr id="6" name="Picture 2" descr="Clovis I - World History Encyclo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4296" y="4793864"/>
            <a:ext cx="1907704" cy="206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199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sz="quarter" idx="10"/>
          </p:nvPr>
        </p:nvSpPr>
        <p:spPr>
          <a:xfrm>
            <a:off x="494852" y="2592996"/>
            <a:ext cx="11347621" cy="3859558"/>
          </a:xfrm>
        </p:spPr>
        <p:txBody>
          <a:bodyPr>
            <a:normAutofit lnSpcReduction="10000"/>
          </a:bodyPr>
          <a:lstStyle/>
          <a:p>
            <a:pPr algn="just"/>
            <a:r>
              <a:rPr lang="it-IT" altLang="it-IT" dirty="0"/>
              <a:t>32. Il santo Remigio era vescovo di grande scienza  ed assai istruito negli studi di retorica, ma anche tanto elevato in santità da poter essere paragonato a Silvestro nei miracoli. (…)</a:t>
            </a:r>
          </a:p>
          <a:p>
            <a:pPr algn="just"/>
            <a:r>
              <a:rPr lang="it-IT" altLang="it-IT" dirty="0"/>
              <a:t>Fu battezzata anche sua sorella </a:t>
            </a:r>
            <a:r>
              <a:rPr lang="it-IT" altLang="it-IT" dirty="0" err="1"/>
              <a:t>Albofleda</a:t>
            </a:r>
            <a:r>
              <a:rPr lang="it-IT" altLang="it-IT" dirty="0"/>
              <a:t> (…) poi si convertì anche l’altra sorella di Clodoveo, di nome </a:t>
            </a:r>
            <a:r>
              <a:rPr lang="it-IT" altLang="it-IT" dirty="0" err="1"/>
              <a:t>Lantechilde</a:t>
            </a:r>
            <a:r>
              <a:rPr lang="it-IT" altLang="it-IT" dirty="0"/>
              <a:t>, che era caduta nell’eresia degli Ariani</a:t>
            </a:r>
            <a:r>
              <a:rPr lang="it-IT" altLang="it-IT" dirty="0" smtClean="0"/>
              <a:t>.</a:t>
            </a:r>
          </a:p>
          <a:p>
            <a:pPr algn="just"/>
            <a:endParaRPr lang="it-IT" altLang="it-IT" dirty="0"/>
          </a:p>
          <a:p>
            <a:pPr algn="just"/>
            <a:r>
              <a:rPr lang="it-IT" altLang="it-IT" sz="2400" dirty="0" smtClean="0"/>
              <a:t>Lettera gratulatoria di Avito, Vescovo di Vienne: 507</a:t>
            </a:r>
          </a:p>
          <a:p>
            <a:pPr algn="just"/>
            <a:r>
              <a:rPr lang="it-IT" altLang="it-IT" sz="2400" dirty="0" smtClean="0"/>
              <a:t>«</a:t>
            </a:r>
            <a:r>
              <a:rPr lang="it-IT" altLang="it-IT" sz="2400" dirty="0" err="1" smtClean="0"/>
              <a:t>Vestra</a:t>
            </a:r>
            <a:r>
              <a:rPr lang="it-IT" altLang="it-IT" sz="2400" dirty="0" smtClean="0"/>
              <a:t> </a:t>
            </a:r>
            <a:r>
              <a:rPr lang="it-IT" altLang="it-IT" sz="2400" dirty="0" err="1" smtClean="0"/>
              <a:t>fides</a:t>
            </a:r>
            <a:r>
              <a:rPr lang="it-IT" altLang="it-IT" sz="2400" dirty="0" smtClean="0"/>
              <a:t> nostra victoria est» (la vostra fede è la </a:t>
            </a:r>
            <a:r>
              <a:rPr lang="it-IT" altLang="it-IT" sz="2400" smtClean="0"/>
              <a:t>nostra vittoria)</a:t>
            </a:r>
            <a:endParaRPr lang="it-IT" altLang="it-IT" sz="2400" dirty="0"/>
          </a:p>
          <a:p>
            <a:endParaRPr lang="it-IT" dirty="0"/>
          </a:p>
        </p:txBody>
      </p:sp>
      <p:pic>
        <p:nvPicPr>
          <p:cNvPr id="6" name="Picture 2" descr="Clovis I - World History Encyclo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4296" y="4793864"/>
            <a:ext cx="1907704" cy="206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37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18610"/>
          </a:xfrm>
        </p:spPr>
        <p:txBody>
          <a:bodyPr/>
          <a:lstStyle/>
          <a:p>
            <a:r>
              <a:rPr lang="it-IT" dirty="0" smtClean="0"/>
              <a:t>La battaglia di </a:t>
            </a:r>
            <a:r>
              <a:rPr lang="it-IT" dirty="0" err="1" smtClean="0"/>
              <a:t>Vouillé</a:t>
            </a:r>
            <a:r>
              <a:rPr lang="it-IT" dirty="0" smtClean="0"/>
              <a:t> (507)…</a:t>
            </a:r>
            <a:endParaRPr lang="it-IT" dirty="0"/>
          </a:p>
        </p:txBody>
      </p:sp>
      <p:sp>
        <p:nvSpPr>
          <p:cNvPr id="3" name="Segnaposto contenuto 2"/>
          <p:cNvSpPr>
            <a:spLocks noGrp="1"/>
          </p:cNvSpPr>
          <p:nvPr>
            <p:ph sz="quarter" idx="10"/>
          </p:nvPr>
        </p:nvSpPr>
        <p:spPr>
          <a:xfrm>
            <a:off x="505609" y="2280621"/>
            <a:ext cx="11336864" cy="4171933"/>
          </a:xfrm>
        </p:spPr>
        <p:txBody>
          <a:bodyPr>
            <a:normAutofit/>
          </a:bodyPr>
          <a:lstStyle/>
          <a:p>
            <a:r>
              <a:rPr lang="it-IT" altLang="it-IT" dirty="0"/>
              <a:t>Gregorio di Tours, </a:t>
            </a:r>
            <a:r>
              <a:rPr lang="it-IT" altLang="it-IT" i="1" dirty="0"/>
              <a:t>Libri X </a:t>
            </a:r>
            <a:r>
              <a:rPr lang="it-IT" altLang="it-IT" i="1" dirty="0" err="1"/>
              <a:t>Historiarum</a:t>
            </a:r>
            <a:r>
              <a:rPr lang="it-IT" altLang="it-IT" i="1" dirty="0"/>
              <a:t> </a:t>
            </a:r>
            <a:r>
              <a:rPr lang="it-IT" altLang="it-IT" dirty="0"/>
              <a:t>II, </a:t>
            </a:r>
            <a:r>
              <a:rPr lang="it-IT" altLang="it-IT" dirty="0" smtClean="0"/>
              <a:t>37</a:t>
            </a:r>
            <a:endParaRPr lang="it-IT" altLang="it-IT" dirty="0"/>
          </a:p>
          <a:p>
            <a:pPr algn="just"/>
            <a:r>
              <a:rPr lang="it-IT" altLang="it-IT" dirty="0" smtClean="0"/>
              <a:t>“</a:t>
            </a:r>
            <a:r>
              <a:rPr lang="it-IT" altLang="it-IT" dirty="0"/>
              <a:t>Un giorno Clodoveo così parlò ai suoi: “Giudico assai grave che questi Ariani </a:t>
            </a:r>
            <a:r>
              <a:rPr lang="it-IT" altLang="it-IT" dirty="0" smtClean="0"/>
              <a:t>(</a:t>
            </a:r>
            <a:r>
              <a:rPr lang="it-IT" altLang="it-IT" dirty="0" smtClean="0">
                <a:solidFill>
                  <a:srgbClr val="FF0000"/>
                </a:solidFill>
              </a:rPr>
              <a:t>i Visigoti</a:t>
            </a:r>
            <a:r>
              <a:rPr lang="it-IT" altLang="it-IT" dirty="0" smtClean="0"/>
              <a:t>) occupino </a:t>
            </a:r>
            <a:r>
              <a:rPr lang="it-IT" altLang="it-IT" dirty="0"/>
              <a:t>una parte delle </a:t>
            </a:r>
            <a:r>
              <a:rPr lang="it-IT" altLang="it-IT" dirty="0" err="1"/>
              <a:t>Gallie</a:t>
            </a:r>
            <a:r>
              <a:rPr lang="it-IT" altLang="it-IT" dirty="0"/>
              <a:t>. Andiamo con l’aiuto di Dio e, dopo averli sconfitti, riduciamo questa regione sotto il nostro dominio”. Queste parole piacquero a tutti: mosso l’esercito, Clodoveo si diresse a Poitiers. Colà soggiornava </a:t>
            </a:r>
            <a:r>
              <a:rPr lang="it-IT" altLang="it-IT" dirty="0" smtClean="0"/>
              <a:t>Alarico (</a:t>
            </a:r>
            <a:r>
              <a:rPr lang="it-IT" altLang="it-IT" dirty="0" smtClean="0">
                <a:solidFill>
                  <a:srgbClr val="FF0000"/>
                </a:solidFill>
              </a:rPr>
              <a:t>II</a:t>
            </a:r>
            <a:r>
              <a:rPr lang="it-IT" altLang="it-IT" dirty="0" smtClean="0"/>
              <a:t>). </a:t>
            </a:r>
            <a:r>
              <a:rPr lang="it-IT" altLang="it-IT" dirty="0"/>
              <a:t>[…]Ma poiché i Goti, secondo l’abitudine, si erano volti alla fuga, il re Clodoveo con l’aiuto di Dio ottenne la vittoria. […] Dopo questi avvenimenti, portata a termine la vittoria, se ne tornò a Tours, offrendo molti doni alla santa basilica del beato Martino.</a:t>
            </a:r>
          </a:p>
          <a:p>
            <a:endParaRPr lang="it-IT" dirty="0"/>
          </a:p>
        </p:txBody>
      </p:sp>
    </p:spTree>
    <p:extLst>
      <p:ext uri="{BB962C8B-B14F-4D97-AF65-F5344CB8AC3E}">
        <p14:creationId xmlns:p14="http://schemas.microsoft.com/office/powerpoint/2010/main" val="2231267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557245"/>
          </a:xfrm>
        </p:spPr>
        <p:txBody>
          <a:bodyPr>
            <a:normAutofit fontScale="90000"/>
          </a:bodyPr>
          <a:lstStyle/>
          <a:p>
            <a:r>
              <a:rPr lang="it-IT" dirty="0"/>
              <a:t>e</a:t>
            </a:r>
            <a:r>
              <a:rPr lang="it-IT" dirty="0" smtClean="0"/>
              <a:t> i suoi effetti</a:t>
            </a:r>
            <a:endParaRPr lang="it-IT" dirty="0"/>
          </a:p>
        </p:txBody>
      </p:sp>
      <p:sp>
        <p:nvSpPr>
          <p:cNvPr id="3" name="Segnaposto contenuto 2"/>
          <p:cNvSpPr>
            <a:spLocks noGrp="1"/>
          </p:cNvSpPr>
          <p:nvPr>
            <p:ph sz="quarter" idx="10"/>
          </p:nvPr>
        </p:nvSpPr>
        <p:spPr>
          <a:xfrm>
            <a:off x="516367" y="2076226"/>
            <a:ext cx="11326106" cy="4376328"/>
          </a:xfrm>
        </p:spPr>
        <p:txBody>
          <a:bodyPr>
            <a:normAutofit/>
          </a:bodyPr>
          <a:lstStyle/>
          <a:p>
            <a:r>
              <a:rPr lang="it-IT" altLang="it-IT" dirty="0"/>
              <a:t>Gregorio di Tours, </a:t>
            </a:r>
            <a:r>
              <a:rPr lang="it-IT" altLang="it-IT" i="1" dirty="0"/>
              <a:t>Libri X </a:t>
            </a:r>
            <a:r>
              <a:rPr lang="it-IT" altLang="it-IT" i="1" dirty="0" err="1"/>
              <a:t>Historiarum</a:t>
            </a:r>
            <a:r>
              <a:rPr lang="it-IT" altLang="it-IT" i="1" dirty="0"/>
              <a:t> </a:t>
            </a:r>
            <a:r>
              <a:rPr lang="it-IT" altLang="it-IT" dirty="0"/>
              <a:t>II, </a:t>
            </a:r>
            <a:r>
              <a:rPr lang="it-IT" altLang="it-IT" dirty="0" smtClean="0"/>
              <a:t>38</a:t>
            </a:r>
          </a:p>
          <a:p>
            <a:r>
              <a:rPr lang="it-IT" altLang="it-IT" dirty="0" smtClean="0"/>
              <a:t>“</a:t>
            </a:r>
            <a:r>
              <a:rPr lang="it-IT" altLang="it-IT" dirty="0"/>
              <a:t>Clodoveo, poi, ricevette dall’imperatore Anastasio i codicilli del consolato e, indossata nella basilica del beato Martino la tunica di porpora e la clamide, si pose in capo il diadema. Salito, quindi, a cavallo, sparse di sua mano alla folla presente oro e argento per tutta la distanza che separa la porta dell’atrio della basilica dalla chiesa cattedrale della città. Egli distribuì con grande generosità e da quel giorno fu chiamato console o augusto. Uscito poi da Tours, si recò a Parigi e vi stabilì la sede del regno”.</a:t>
            </a:r>
          </a:p>
          <a:p>
            <a:endParaRPr lang="it-IT" dirty="0"/>
          </a:p>
        </p:txBody>
      </p:sp>
    </p:spTree>
    <p:extLst>
      <p:ext uri="{BB962C8B-B14F-4D97-AF65-F5344CB8AC3E}">
        <p14:creationId xmlns:p14="http://schemas.microsoft.com/office/powerpoint/2010/main" val="3349650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Clodoveo e la disciplina ecclesiastica</a:t>
            </a:r>
            <a:endParaRPr lang="it-IT" dirty="0"/>
          </a:p>
        </p:txBody>
      </p:sp>
      <p:sp>
        <p:nvSpPr>
          <p:cNvPr id="3" name="Segnaposto contenuto 2"/>
          <p:cNvSpPr>
            <a:spLocks noGrp="1"/>
          </p:cNvSpPr>
          <p:nvPr>
            <p:ph sz="quarter" idx="10"/>
          </p:nvPr>
        </p:nvSpPr>
        <p:spPr>
          <a:xfrm>
            <a:off x="449083" y="2280622"/>
            <a:ext cx="11293833" cy="4247236"/>
          </a:xfrm>
        </p:spPr>
        <p:txBody>
          <a:bodyPr>
            <a:normAutofit/>
          </a:bodyPr>
          <a:lstStyle/>
          <a:p>
            <a:pPr algn="just"/>
            <a:r>
              <a:rPr lang="it-IT" altLang="it-IT" dirty="0"/>
              <a:t>La conversione di Clodoveo e la carica consolare  costituirono lo stimolo al diretto coinvolgimento del re nel disciplinare l’accordo tra le gerarchie ecclesiastiche secondo l’esempio imperiale.</a:t>
            </a:r>
          </a:p>
          <a:p>
            <a:r>
              <a:rPr lang="it-IT" altLang="it-IT" dirty="0"/>
              <a:t>511: Clodoveo convoca il concilio di Orléans a cui presero parte trentadue vescovi e nel quale si discusse la regolamentazione delle istituzioni ecclesiastiche, l’amministrazione delle loro proprietà e infine i doveri e il comportamento del clero.</a:t>
            </a:r>
          </a:p>
          <a:p>
            <a:endParaRPr lang="it-IT" dirty="0"/>
          </a:p>
        </p:txBody>
      </p:sp>
    </p:spTree>
    <p:extLst>
      <p:ext uri="{BB962C8B-B14F-4D97-AF65-F5344CB8AC3E}">
        <p14:creationId xmlns:p14="http://schemas.microsoft.com/office/powerpoint/2010/main" val="1716968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2068</TotalTime>
  <Words>1835</Words>
  <Application>Microsoft Office PowerPoint</Application>
  <PresentationFormat>Widescreen</PresentationFormat>
  <Paragraphs>120</Paragraphs>
  <Slides>26</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26</vt:i4>
      </vt:variant>
    </vt:vector>
  </HeadingPairs>
  <TitlesOfParts>
    <vt:vector size="31" baseType="lpstr">
      <vt:lpstr>Arial</vt:lpstr>
      <vt:lpstr>Calibri</vt:lpstr>
      <vt:lpstr>Verdana</vt:lpstr>
      <vt:lpstr>Wingdings</vt:lpstr>
      <vt:lpstr>Tema di Office</vt:lpstr>
      <vt:lpstr>Regalità barbarica. I Franchi tra VI e VII secolo.</vt:lpstr>
      <vt:lpstr>I Franchi </vt:lpstr>
      <vt:lpstr>Le tappe dell’espansione franca</vt:lpstr>
      <vt:lpstr>Conversione e battesimo di Clodoveo (496-507)</vt:lpstr>
      <vt:lpstr>Presentazione standard di PowerPoint</vt:lpstr>
      <vt:lpstr>Presentazione standard di PowerPoint</vt:lpstr>
      <vt:lpstr>La battaglia di Vouillé (507)…</vt:lpstr>
      <vt:lpstr>e i suoi effetti</vt:lpstr>
      <vt:lpstr>Clodoveo e la disciplina ecclesiastica</vt:lpstr>
      <vt:lpstr>Elaborazione di modelli memoriali. Dopo 511.</vt:lpstr>
      <vt:lpstr>Elaborazione di modelli memoriali. Prima del 511. La sepoltura di Childerico (padre di Clodoveo)</vt:lpstr>
      <vt:lpstr>La tomba di Childerico e lo scavo del 1614 (Chifflet. Medico di Louis XIV)</vt:lpstr>
      <vt:lpstr>Il corredo di Childerico</vt:lpstr>
      <vt:lpstr>L’identità etnica del regno franco</vt:lpstr>
      <vt:lpstr>Nord barbarico/sud romano?</vt:lpstr>
      <vt:lpstr>Le cariche del palatium</vt:lpstr>
      <vt:lpstr>Le gerarchie del palatium (fine VI secolo)</vt:lpstr>
      <vt:lpstr>Fare carriera. Amore e terrore.</vt:lpstr>
      <vt:lpstr>Il controllo delle cariche</vt:lpstr>
      <vt:lpstr>Strategie matrimoniali</vt:lpstr>
      <vt:lpstr>Presentazione standard di PowerPoint</vt:lpstr>
      <vt:lpstr>La successione regia</vt:lpstr>
      <vt:lpstr>La successione regia</vt:lpstr>
      <vt:lpstr>La successione</vt:lpstr>
      <vt:lpstr>Un solo regno, molti re.</vt:lpstr>
      <vt:lpstr>Università degli Studi di Padova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Bocchi Giuliano</dc:creator>
  <cp:lastModifiedBy>c.larocca</cp:lastModifiedBy>
  <cp:revision>142</cp:revision>
  <dcterms:created xsi:type="dcterms:W3CDTF">2022-07-26T10:43:33Z</dcterms:created>
  <dcterms:modified xsi:type="dcterms:W3CDTF">2023-10-18T10:13:34Z</dcterms:modified>
</cp:coreProperties>
</file>