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9"/>
  </p:notesMasterIdLst>
  <p:sldIdLst>
    <p:sldId id="256" r:id="rId2"/>
    <p:sldId id="257" r:id="rId3"/>
    <p:sldId id="259" r:id="rId4"/>
    <p:sldId id="261" r:id="rId5"/>
    <p:sldId id="262" r:id="rId6"/>
    <p:sldId id="258" r:id="rId7"/>
    <p:sldId id="260" r:id="rId8"/>
    <p:sldId id="263" r:id="rId9"/>
    <p:sldId id="293" r:id="rId10"/>
    <p:sldId id="266" r:id="rId11"/>
    <p:sldId id="264" r:id="rId12"/>
    <p:sldId id="265" r:id="rId13"/>
    <p:sldId id="267" r:id="rId14"/>
    <p:sldId id="268" r:id="rId15"/>
    <p:sldId id="269" r:id="rId16"/>
    <p:sldId id="289" r:id="rId17"/>
    <p:sldId id="291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92" r:id="rId26"/>
    <p:sldId id="277" r:id="rId27"/>
    <p:sldId id="290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86" r:id="rId37"/>
    <p:sldId id="288" r:id="rId3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3" d="100"/>
          <a:sy n="73" d="100"/>
        </p:scale>
        <p:origin x="774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BC8762-82A0-4E24-BB82-B98CAA97A559}" type="datetimeFigureOut">
              <a:rPr lang="en-GB" smtClean="0"/>
              <a:t>23/10/2023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96C34B-02CC-4099-A2D7-BCBB848D3516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894349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96C34B-02CC-4099-A2D7-BCBB848D3516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59202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96C34B-02CC-4099-A2D7-BCBB848D3516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782341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" name="Group 3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61708" y="2091263"/>
            <a:ext cx="9068586" cy="2590800"/>
          </a:xfrm>
        </p:spPr>
        <p:txBody>
          <a:bodyPr tIns="45720" bIns="45720" anchor="ctr">
            <a:noAutofit/>
          </a:bodyPr>
          <a:lstStyle>
            <a:lvl1pPr algn="ctr">
              <a:lnSpc>
                <a:spcPct val="83000"/>
              </a:lnSpc>
              <a:defRPr lang="en-US" sz="72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62100" y="4682062"/>
            <a:ext cx="9070848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600" spc="8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5"/>
            <a:ext cx="1554480" cy="527213"/>
          </a:xfrm>
        </p:spPr>
        <p:txBody>
          <a:bodyPr/>
          <a:lstStyle>
            <a:lvl1pPr algn="ctr">
              <a:defRPr sz="1300" spc="0" baseline="0">
                <a:solidFill>
                  <a:schemeClr val="tx1"/>
                </a:solidFill>
                <a:latin typeface="+mn-lt"/>
              </a:defRPr>
            </a:lvl1pPr>
          </a:lstStyle>
          <a:p>
            <a:fld id="{01929AF5-21B9-4BE8-AFC4-EDEEAEEB767C}" type="datetimeFigureOut">
              <a:rPr lang="en-GB" smtClean="0"/>
              <a:t>23/10/2023</a:t>
            </a:fld>
            <a:endParaRPr lang="en-GB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453896" y="5211060"/>
            <a:ext cx="5905500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19" y="5212080"/>
            <a:ext cx="2111881" cy="2286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EB919E4C-1F9B-40A9-9DB9-970F1C4AAD35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9407562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29AF5-21B9-4BE8-AFC4-EDEEAEEB767C}" type="datetimeFigureOut">
              <a:rPr lang="en-GB" smtClean="0"/>
              <a:t>23/10/2023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19E4C-1F9B-40A9-9DB9-970F1C4AAD35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735676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29AF5-21B9-4BE8-AFC4-EDEEAEEB767C}" type="datetimeFigureOut">
              <a:rPr lang="en-GB" smtClean="0"/>
              <a:t>23/10/2023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19E4C-1F9B-40A9-9DB9-970F1C4AAD35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82667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29AF5-21B9-4BE8-AFC4-EDEEAEEB767C}" type="datetimeFigureOut">
              <a:rPr lang="en-GB" smtClean="0"/>
              <a:t>23/10/2023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19E4C-1F9B-40A9-9DB9-970F1C4AAD35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44158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0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1" name="Group 30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3623" y="2094309"/>
            <a:ext cx="9070848" cy="2587752"/>
          </a:xfrm>
        </p:spPr>
        <p:txBody>
          <a:bodyPr anchor="ctr">
            <a:noAutofit/>
          </a:bodyPr>
          <a:lstStyle>
            <a:lvl1pPr algn="ctr">
              <a:lnSpc>
                <a:spcPct val="83000"/>
              </a:lnSpc>
              <a:defRPr lang="en-US" sz="72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3624" y="4682062"/>
            <a:ext cx="9070848" cy="45720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21808" y="1344502"/>
            <a:ext cx="1554480" cy="530352"/>
          </a:xfrm>
        </p:spPr>
        <p:txBody>
          <a:bodyPr/>
          <a:lstStyle>
            <a:lvl1pPr algn="ctr">
              <a:defRPr lang="en-US" sz="13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01929AF5-21B9-4BE8-AFC4-EDEEAEEB767C}" type="datetimeFigureOut">
              <a:rPr lang="en-GB" smtClean="0"/>
              <a:t>23/10/2023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53553" y="5211060"/>
            <a:ext cx="5907024" cy="228600"/>
          </a:xfrm>
        </p:spPr>
        <p:txBody>
          <a:bodyPr/>
          <a:lstStyle>
            <a:lvl1pPr algn="l">
              <a:defRPr/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211060"/>
            <a:ext cx="2112264" cy="228600"/>
          </a:xfrm>
        </p:spPr>
        <p:txBody>
          <a:bodyPr/>
          <a:lstStyle/>
          <a:p>
            <a:fld id="{EB919E4C-1F9B-40A9-9DB9-970F1C4AAD35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27175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7032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29AF5-21B9-4BE8-AFC4-EDEEAEEB767C}" type="datetimeFigureOut">
              <a:rPr lang="en-GB" smtClean="0"/>
              <a:t>23/10/2023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19E4C-1F9B-40A9-9DB9-970F1C4AAD35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169663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55898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7336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73368" y="2756581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29AF5-21B9-4BE8-AFC4-EDEEAEEB767C}" type="datetimeFigureOut">
              <a:rPr lang="en-GB" smtClean="0"/>
              <a:t>23/10/2023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19E4C-1F9B-40A9-9DB9-970F1C4AAD35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8662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29AF5-21B9-4BE8-AFC4-EDEEAEEB767C}" type="datetimeFigureOut">
              <a:rPr lang="en-GB" smtClean="0"/>
              <a:t>23/10/2023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19E4C-1F9B-40A9-9DB9-970F1C4AAD35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36424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29AF5-21B9-4BE8-AFC4-EDEEAEEB767C}" type="datetimeFigureOut">
              <a:rPr lang="en-GB" smtClean="0"/>
              <a:t>23/10/2023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19E4C-1F9B-40A9-9DB9-970F1C4AAD35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785226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245529" y="237744"/>
            <a:ext cx="8531352" cy="63825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7392"/>
            <a:ext cx="2430780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kern="1200" cap="none" spc="0" baseline="0" dirty="0">
                <a:solidFill>
                  <a:srgbClr val="FFFFFF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09600"/>
            <a:ext cx="7772400" cy="53340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0780" cy="35052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29AF5-21B9-4BE8-AFC4-EDEEAEEB767C}" type="datetimeFigureOut">
              <a:rPr lang="en-GB" smtClean="0"/>
              <a:t>23/10/2023</a:t>
            </a:fld>
            <a:endParaRPr lang="en-GB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endParaRPr lang="en-GB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10393677" y="6223002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EB919E4C-1F9B-40A9-9DB9-970F1C4AAD35}" type="slidenum">
              <a:rPr lang="en-GB" smtClean="0"/>
              <a:t>‹N›</a:t>
            </a:fld>
            <a:endParaRPr lang="en-GB"/>
          </a:p>
        </p:txBody>
      </p:sp>
      <p:sp>
        <p:nvSpPr>
          <p:cNvPr id="12" name="Rectangle 11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6182437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3504"/>
            <a:ext cx="2432304" cy="1645920"/>
          </a:xfrm>
        </p:spPr>
        <p:txBody>
          <a:bodyPr anchor="b">
            <a:noAutofit/>
          </a:bodyPr>
          <a:lstStyle>
            <a:lvl1pPr algn="l">
              <a:defRPr sz="2800" b="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8531352" cy="6382512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2304" cy="3502152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01929AF5-21B9-4BE8-AFC4-EDEEAEEB767C}" type="datetimeFigureOut">
              <a:rPr lang="en-GB" smtClean="0"/>
              <a:t>23/10/2023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marL="0" algn="r" defTabSz="914400" rtl="0" eaLnBrk="1" latinLnBrk="0" hangingPunct="1">
              <a:defRPr lang="en-US" sz="1000" kern="1200" dirty="0"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96728" y="6227064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EB919E4C-1F9B-40A9-9DB9-970F1C4AAD35}" type="slidenum">
              <a:rPr lang="en-GB" smtClean="0"/>
              <a:t>‹N›</a:t>
            </a:fld>
            <a:endParaRPr lang="en-GB"/>
          </a:p>
        </p:txBody>
      </p:sp>
      <p:sp>
        <p:nvSpPr>
          <p:cNvPr id="10" name="Rectangle 9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42788287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74320" y="6307672"/>
            <a:ext cx="274320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01929AF5-21B9-4BE8-AFC4-EDEEAEEB767C}" type="datetimeFigureOut">
              <a:rPr lang="en-GB" smtClean="0"/>
              <a:t>23/10/2023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89960" y="6307672"/>
            <a:ext cx="521208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69880" y="6307672"/>
            <a:ext cx="146304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EB919E4C-1F9B-40A9-9DB9-970F1C4AAD35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412552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80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>
            <a:extLst>
              <a:ext uri="{FF2B5EF4-FFF2-40B4-BE49-F238E27FC236}">
                <a16:creationId xmlns:a16="http://schemas.microsoft.com/office/drawing/2014/main" id="{1B5D6631-F74B-410E-B60D-7C97D6D770D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6F300CB1-0412-47A2-BA30-07135C98E78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  <p:txBody>
          <a:bodyPr/>
          <a:lstStyle/>
          <a:p>
            <a:endParaRPr lang="en-GB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C1AC820A-F7A7-46F3-933A-2CCC7201D3B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8DAFCA3D-277C-4C06-BC17-5108F3A7009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5457DF47-900A-447E-9B61-2B94B749506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828372" y="1267730"/>
            <a:ext cx="1567331" cy="645295"/>
            <a:chOff x="5318306" y="1386268"/>
            <a:chExt cx="1567331" cy="645295"/>
          </a:xfrm>
        </p:grpSpPr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84772325-EEFF-4BA8-841C-29A78A2E43F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AD3094C5-7785-41DD-B095-217D26651E5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ED3CF66E-289D-4AB8-85D9-C0B9AE18B60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 useBgFill="1">
        <p:nvSpPr>
          <p:cNvPr id="43" name="Rectangle 42">
            <a:extLst>
              <a:ext uri="{FF2B5EF4-FFF2-40B4-BE49-F238E27FC236}">
                <a16:creationId xmlns:a16="http://schemas.microsoft.com/office/drawing/2014/main" id="{6F40FBDA-CEB1-40F0-9AB9-BD9C402D70F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painting of a ruined building&#10;&#10;Description automatically generated">
            <a:extLst>
              <a:ext uri="{FF2B5EF4-FFF2-40B4-BE49-F238E27FC236}">
                <a16:creationId xmlns:a16="http://schemas.microsoft.com/office/drawing/2014/main" id="{FD343F84-E35A-ACDA-2D3E-F272CBC8D99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45000"/>
          </a:blip>
          <a:srcRect t="2597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45" name="Rectangle 44">
            <a:extLst>
              <a:ext uri="{FF2B5EF4-FFF2-40B4-BE49-F238E27FC236}">
                <a16:creationId xmlns:a16="http://schemas.microsoft.com/office/drawing/2014/main" id="{0344D4FE-ABEF-4230-9E4E-AD5782FC78A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07870" y="1267730"/>
            <a:ext cx="9576262" cy="430795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  <p:txBody>
          <a:bodyPr/>
          <a:lstStyle/>
          <a:p>
            <a:endParaRPr lang="en-GB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76DBCE2-922F-4F53-92A7-46833E02EB92}"/>
              </a:ext>
            </a:extLst>
          </p:cNvPr>
          <p:cNvSpPr txBox="1"/>
          <p:nvPr/>
        </p:nvSpPr>
        <p:spPr>
          <a:xfrm>
            <a:off x="1561708" y="2091263"/>
            <a:ext cx="9068586" cy="24615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20000"/>
          </a:bodyPr>
          <a:lstStyle/>
          <a:p>
            <a:pPr algn="ctr" defTabSz="914400">
              <a:lnSpc>
                <a:spcPct val="83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400" cap="all" spc="-1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Transformation or End of Civilization?</a:t>
            </a:r>
          </a:p>
          <a:p>
            <a:pPr algn="ctr" defTabSz="914400">
              <a:lnSpc>
                <a:spcPct val="83000"/>
              </a:lnSpc>
              <a:spcBef>
                <a:spcPct val="0"/>
              </a:spcBef>
              <a:spcAft>
                <a:spcPts val="600"/>
              </a:spcAft>
            </a:pPr>
            <a:endParaRPr lang="en-US" sz="3400" cap="all" spc="-100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  <a:p>
            <a:pPr algn="ctr" defTabSz="914400">
              <a:lnSpc>
                <a:spcPct val="83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400" cap="all" spc="-1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           ---   Late Antiquity from Comparative Perspective</a:t>
            </a:r>
          </a:p>
          <a:p>
            <a:pPr algn="ctr" defTabSz="914400">
              <a:lnSpc>
                <a:spcPct val="83000"/>
              </a:lnSpc>
              <a:spcBef>
                <a:spcPct val="0"/>
              </a:spcBef>
              <a:spcAft>
                <a:spcPts val="600"/>
              </a:spcAft>
            </a:pPr>
            <a:endParaRPr lang="en-US" sz="3400" cap="all" spc="-100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  <a:p>
            <a:pPr algn="ctr" defTabSz="914400">
              <a:lnSpc>
                <a:spcPct val="83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400" cap="all" spc="-1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Zhang </a:t>
            </a:r>
            <a:r>
              <a:rPr lang="en-US" sz="3400" cap="all" spc="-1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Kaiyue</a:t>
            </a:r>
            <a:endParaRPr lang="en-US" sz="3400" cap="all" spc="-100" dirty="0" smtClean="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  <a:p>
            <a:pPr algn="ctr" defTabSz="914400">
              <a:lnSpc>
                <a:spcPct val="83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400" cap="all" spc="-1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(PhD student, Oxford University)</a:t>
            </a:r>
            <a:endParaRPr lang="en-US" sz="3400" cap="all" spc="-100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9325F979-D3F9-4926-81B7-7ACCB31A501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  <a:alpha val="80000"/>
              </a:schemeClr>
            </a:solidFill>
            <a:prstDash val="solid"/>
            <a:miter lim="800000"/>
          </a:ln>
          <a:effectLst/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2029224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B61F373-A295-6699-1F8C-7FFCCCF3D9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8196" y="398476"/>
            <a:ext cx="8116662" cy="520630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DC8174D-7E3F-8163-0587-DE8B4434F4EA}"/>
              </a:ext>
            </a:extLst>
          </p:cNvPr>
          <p:cNvSpPr txBox="1"/>
          <p:nvPr/>
        </p:nvSpPr>
        <p:spPr>
          <a:xfrm>
            <a:off x="1785257" y="5977227"/>
            <a:ext cx="9829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T. </a:t>
            </a:r>
            <a:r>
              <a:rPr lang="en-GB" dirty="0" err="1"/>
              <a:t>Empler</a:t>
            </a:r>
            <a:r>
              <a:rPr lang="en-GB" dirty="0"/>
              <a:t>, Cultural Heritage: Displaying the Forum of Nerva with New Technologies, 2015 </a:t>
            </a:r>
          </a:p>
        </p:txBody>
      </p:sp>
    </p:spTree>
    <p:extLst>
      <p:ext uri="{BB962C8B-B14F-4D97-AF65-F5344CB8AC3E}">
        <p14:creationId xmlns:p14="http://schemas.microsoft.com/office/powerpoint/2010/main" val="9752773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E783476-C74F-451E-0B34-A380B08F608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716" b="7703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47409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6E9BA90-BB92-CCE6-411D-63E49F0BBF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57548" y="643467"/>
            <a:ext cx="3676903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26777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0317550-3E1C-4D76-B726-618BECDCEEF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752" b="13248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41164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7E68022-E3B6-988E-1202-A7356169433C}"/>
              </a:ext>
            </a:extLst>
          </p:cNvPr>
          <p:cNvSpPr txBox="1"/>
          <p:nvPr/>
        </p:nvSpPr>
        <p:spPr>
          <a:xfrm>
            <a:off x="696685" y="1077686"/>
            <a:ext cx="1099457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/>
              <a:t>535 – 554 AD   Gothic Wars</a:t>
            </a:r>
          </a:p>
          <a:p>
            <a:endParaRPr lang="en-GB" sz="3200"/>
          </a:p>
          <a:p>
            <a:r>
              <a:rPr lang="en-GB" sz="3200"/>
              <a:t>568 AD  Lombard Migration</a:t>
            </a:r>
          </a:p>
          <a:p>
            <a:endParaRPr lang="en-GB" sz="3200"/>
          </a:p>
          <a:p>
            <a:r>
              <a:rPr lang="en-GB" sz="3200"/>
              <a:t>751 AD  Fall of Ravenna to the Lombards</a:t>
            </a:r>
          </a:p>
          <a:p>
            <a:endParaRPr lang="en-GB" sz="3200"/>
          </a:p>
          <a:p>
            <a:r>
              <a:rPr lang="en-GB" sz="3200"/>
              <a:t>774 AD  Fall of Pavia, End of the Lombard Kingdom</a:t>
            </a:r>
          </a:p>
          <a:p>
            <a:endParaRPr lang="en-GB" sz="3200"/>
          </a:p>
          <a:p>
            <a:r>
              <a:rPr lang="en-GB" sz="3200"/>
              <a:t>800 AD  Coronation of Charlemagne</a:t>
            </a: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32922823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1FC065B-0DA5-F625-F971-456C5D617394}"/>
              </a:ext>
            </a:extLst>
          </p:cNvPr>
          <p:cNvSpPr txBox="1"/>
          <p:nvPr/>
        </p:nvSpPr>
        <p:spPr>
          <a:xfrm>
            <a:off x="3080657" y="3136612"/>
            <a:ext cx="110054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/>
              <a:t>Transformation or ‘sharp-end’?</a:t>
            </a:r>
          </a:p>
        </p:txBody>
      </p:sp>
    </p:spTree>
    <p:extLst>
      <p:ext uri="{BB962C8B-B14F-4D97-AF65-F5344CB8AC3E}">
        <p14:creationId xmlns:p14="http://schemas.microsoft.com/office/powerpoint/2010/main" val="10004780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088AE90-D973-4EEE-08B4-AEC865838D3C}"/>
              </a:ext>
            </a:extLst>
          </p:cNvPr>
          <p:cNvSpPr txBox="1"/>
          <p:nvPr/>
        </p:nvSpPr>
        <p:spPr>
          <a:xfrm>
            <a:off x="1077686" y="2390392"/>
            <a:ext cx="9731827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dirty="0"/>
              <a:t>‘…like the black tent of the Bedouin pitched amid the colonnades of a stately Syrian temple, whose ruined glories touch no responsive chord in the soul of the swart barbarian.’</a:t>
            </a:r>
          </a:p>
          <a:p>
            <a:endParaRPr lang="en-GB" sz="2800" dirty="0"/>
          </a:p>
          <a:p>
            <a:r>
              <a:rPr lang="en-GB" sz="2800" dirty="0"/>
              <a:t>                  --- Thomas Hodgkin, </a:t>
            </a:r>
            <a:r>
              <a:rPr lang="en-GB" sz="2800" i="1" dirty="0"/>
              <a:t>Italy and her Invaders</a:t>
            </a:r>
            <a:r>
              <a:rPr lang="en-GB" sz="2800" dirty="0"/>
              <a:t>, VI, p.238.</a:t>
            </a:r>
          </a:p>
        </p:txBody>
      </p:sp>
    </p:spTree>
    <p:extLst>
      <p:ext uri="{BB962C8B-B14F-4D97-AF65-F5344CB8AC3E}">
        <p14:creationId xmlns:p14="http://schemas.microsoft.com/office/powerpoint/2010/main" val="10814463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6A4E675-D194-9DA3-5F4F-BB798537E757}"/>
              </a:ext>
            </a:extLst>
          </p:cNvPr>
          <p:cNvSpPr txBox="1"/>
          <p:nvPr/>
        </p:nvSpPr>
        <p:spPr>
          <a:xfrm>
            <a:off x="3614057" y="3265714"/>
            <a:ext cx="97971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/>
              <a:t>The role of the ‘barbarians’?  </a:t>
            </a:r>
          </a:p>
        </p:txBody>
      </p:sp>
    </p:spTree>
    <p:extLst>
      <p:ext uri="{BB962C8B-B14F-4D97-AF65-F5344CB8AC3E}">
        <p14:creationId xmlns:p14="http://schemas.microsoft.com/office/powerpoint/2010/main" val="416566108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B5D6631-F74B-410E-B60D-7C97D6D770D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F300CB1-0412-47A2-BA30-07135C98E78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  <p:txBody>
          <a:bodyPr/>
          <a:lstStyle/>
          <a:p>
            <a:endParaRPr lang="en-GB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1AC820A-F7A7-46F3-933A-2CCC7201D3B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DAFCA3D-277C-4C06-BC17-5108F3A7009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5457DF47-900A-447E-9B61-2B94B749506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828372" y="1267730"/>
            <a:ext cx="1567331" cy="645295"/>
            <a:chOff x="5318306" y="1386268"/>
            <a:chExt cx="1567331" cy="645295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84772325-EEFF-4BA8-841C-29A78A2E43F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AD3094C5-7785-41DD-B095-217D26651E5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ED3CF66E-289D-4AB8-85D9-C0B9AE18B60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6F40FBDA-CEB1-40F0-9AB9-BD9C402D70F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5471CF1-9304-B409-8456-5002E06DC78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45000"/>
          </a:blip>
          <a:srcRect t="5300" b="5414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0344D4FE-ABEF-4230-9E4E-AD5782FC78A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07870" y="1267730"/>
            <a:ext cx="9576262" cy="430795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  <p:txBody>
          <a:bodyPr/>
          <a:lstStyle/>
          <a:p>
            <a:endParaRPr lang="en-GB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890B736-23DB-7235-F9CE-0C9BF423C7F4}"/>
              </a:ext>
            </a:extLst>
          </p:cNvPr>
          <p:cNvSpPr txBox="1"/>
          <p:nvPr/>
        </p:nvSpPr>
        <p:spPr>
          <a:xfrm>
            <a:off x="1561708" y="2091263"/>
            <a:ext cx="9068586" cy="24615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 defTabSz="914400">
              <a:lnSpc>
                <a:spcPct val="83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7200" cap="all" spc="-1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The Church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9325F979-D3F9-4926-81B7-7ACCB31A501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  <a:alpha val="80000"/>
              </a:schemeClr>
            </a:solidFill>
            <a:prstDash val="solid"/>
            <a:miter lim="800000"/>
          </a:ln>
          <a:effectLst/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9007890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D1D28FF-232E-4EFD-C193-5CE0326F8F88}"/>
              </a:ext>
            </a:extLst>
          </p:cNvPr>
          <p:cNvSpPr txBox="1"/>
          <p:nvPr/>
        </p:nvSpPr>
        <p:spPr>
          <a:xfrm>
            <a:off x="4288971" y="3136612"/>
            <a:ext cx="111469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/>
              <a:t>‘temple society’?</a:t>
            </a:r>
          </a:p>
        </p:txBody>
      </p:sp>
    </p:spTree>
    <p:extLst>
      <p:ext uri="{BB962C8B-B14F-4D97-AF65-F5344CB8AC3E}">
        <p14:creationId xmlns:p14="http://schemas.microsoft.com/office/powerpoint/2010/main" val="6148734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C23DE81-4084-C9F3-E897-6D5805376548}"/>
              </a:ext>
            </a:extLst>
          </p:cNvPr>
          <p:cNvSpPr txBox="1"/>
          <p:nvPr/>
        </p:nvSpPr>
        <p:spPr>
          <a:xfrm>
            <a:off x="762001" y="3136612"/>
            <a:ext cx="112993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/>
              <a:t>What is late antiquity?</a:t>
            </a:r>
          </a:p>
        </p:txBody>
      </p:sp>
    </p:spTree>
    <p:extLst>
      <p:ext uri="{BB962C8B-B14F-4D97-AF65-F5344CB8AC3E}">
        <p14:creationId xmlns:p14="http://schemas.microsoft.com/office/powerpoint/2010/main" val="103601780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A66087C-52CF-5636-B6EB-43707B5C9150}"/>
              </a:ext>
            </a:extLst>
          </p:cNvPr>
          <p:cNvSpPr txBox="1"/>
          <p:nvPr/>
        </p:nvSpPr>
        <p:spPr>
          <a:xfrm>
            <a:off x="849087" y="489856"/>
            <a:ext cx="11419114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/>
              <a:t>Aristocracy</a:t>
            </a:r>
          </a:p>
          <a:p>
            <a:endParaRPr lang="en-GB" sz="3200" dirty="0"/>
          </a:p>
          <a:p>
            <a:r>
              <a:rPr lang="en-GB" sz="3200" dirty="0"/>
              <a:t>   ---  </a:t>
            </a:r>
            <a:r>
              <a:rPr lang="en-GB" sz="3200" dirty="0" err="1"/>
              <a:t>Avitus</a:t>
            </a:r>
            <a:r>
              <a:rPr lang="en-GB" sz="3200" dirty="0"/>
              <a:t> of Clermont/Vienne</a:t>
            </a:r>
          </a:p>
          <a:p>
            <a:endParaRPr lang="en-GB" sz="3200" dirty="0"/>
          </a:p>
          <a:p>
            <a:r>
              <a:rPr lang="en-GB" sz="3200" dirty="0"/>
              <a:t>   --- </a:t>
            </a:r>
            <a:r>
              <a:rPr lang="en-GB" sz="3200" dirty="0" err="1"/>
              <a:t>Ennodius</a:t>
            </a:r>
            <a:r>
              <a:rPr lang="en-GB" sz="3200" dirty="0"/>
              <a:t> of Pavia</a:t>
            </a:r>
          </a:p>
          <a:p>
            <a:endParaRPr lang="en-GB" sz="3200" dirty="0"/>
          </a:p>
          <a:p>
            <a:r>
              <a:rPr lang="en-GB" sz="3200" dirty="0"/>
              <a:t>   ---  Gregory of Tours</a:t>
            </a:r>
          </a:p>
          <a:p>
            <a:endParaRPr lang="en-GB" sz="3200" dirty="0"/>
          </a:p>
          <a:p>
            <a:r>
              <a:rPr lang="en-GB" sz="3200" dirty="0"/>
              <a:t>   --- </a:t>
            </a:r>
            <a:r>
              <a:rPr lang="en-GB" sz="3200" dirty="0" err="1"/>
              <a:t>Ruricius</a:t>
            </a:r>
            <a:r>
              <a:rPr lang="en-GB" sz="3200" dirty="0"/>
              <a:t> of Limoges</a:t>
            </a:r>
          </a:p>
          <a:p>
            <a:endParaRPr lang="en-GB" sz="3200" dirty="0"/>
          </a:p>
          <a:p>
            <a:r>
              <a:rPr lang="en-GB" sz="3200" dirty="0"/>
              <a:t>   ---  Gregory the Great</a:t>
            </a:r>
          </a:p>
        </p:txBody>
      </p:sp>
    </p:spTree>
    <p:extLst>
      <p:ext uri="{BB962C8B-B14F-4D97-AF65-F5344CB8AC3E}">
        <p14:creationId xmlns:p14="http://schemas.microsoft.com/office/powerpoint/2010/main" val="210445727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3115FAC-0A32-EDFE-EF8D-0829FDB0E5C2}"/>
              </a:ext>
            </a:extLst>
          </p:cNvPr>
          <p:cNvSpPr txBox="1"/>
          <p:nvPr/>
        </p:nvSpPr>
        <p:spPr>
          <a:xfrm>
            <a:off x="968828" y="674400"/>
            <a:ext cx="11364686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/>
              <a:t>Cursus </a:t>
            </a:r>
            <a:r>
              <a:rPr lang="en-GB" sz="3200" dirty="0" err="1"/>
              <a:t>publicus</a:t>
            </a:r>
            <a:r>
              <a:rPr lang="en-GB" sz="3200" dirty="0"/>
              <a:t>?</a:t>
            </a:r>
          </a:p>
          <a:p>
            <a:endParaRPr lang="en-GB" sz="3200" dirty="0"/>
          </a:p>
          <a:p>
            <a:r>
              <a:rPr lang="en-GB" sz="3200" dirty="0"/>
              <a:t>   --- </a:t>
            </a:r>
            <a:r>
              <a:rPr lang="en-GB" sz="3200" dirty="0" err="1"/>
              <a:t>Salvian</a:t>
            </a:r>
            <a:endParaRPr lang="en-GB" sz="3200" dirty="0"/>
          </a:p>
          <a:p>
            <a:endParaRPr lang="en-GB" sz="3200" dirty="0"/>
          </a:p>
          <a:p>
            <a:r>
              <a:rPr lang="en-GB" sz="3200" dirty="0"/>
              <a:t>   --- </a:t>
            </a:r>
            <a:r>
              <a:rPr lang="en-GB" sz="3200" dirty="0" err="1"/>
              <a:t>Sidonius</a:t>
            </a:r>
            <a:r>
              <a:rPr lang="en-GB" sz="3200" dirty="0"/>
              <a:t> Apollinaris</a:t>
            </a:r>
          </a:p>
          <a:p>
            <a:endParaRPr lang="en-GB" sz="3200" dirty="0"/>
          </a:p>
          <a:p>
            <a:r>
              <a:rPr lang="en-GB" sz="3200" dirty="0"/>
              <a:t>   --- </a:t>
            </a:r>
            <a:r>
              <a:rPr lang="en-GB" sz="3200" dirty="0" err="1"/>
              <a:t>Venantius</a:t>
            </a:r>
            <a:r>
              <a:rPr lang="en-GB" sz="3200" dirty="0"/>
              <a:t> </a:t>
            </a:r>
            <a:r>
              <a:rPr lang="en-GB" sz="3200" dirty="0" err="1"/>
              <a:t>Fortunatus</a:t>
            </a:r>
            <a:endParaRPr lang="en-GB" sz="3200" dirty="0"/>
          </a:p>
          <a:p>
            <a:endParaRPr lang="en-GB" sz="3200" dirty="0"/>
          </a:p>
          <a:p>
            <a:r>
              <a:rPr lang="en-GB" sz="3200" dirty="0"/>
              <a:t>   --- Gregory the Great</a:t>
            </a:r>
          </a:p>
          <a:p>
            <a:endParaRPr lang="en-GB" sz="3200" dirty="0"/>
          </a:p>
          <a:p>
            <a:r>
              <a:rPr lang="en-GB" sz="3200" dirty="0"/>
              <a:t>   …</a:t>
            </a:r>
          </a:p>
        </p:txBody>
      </p:sp>
    </p:spTree>
    <p:extLst>
      <p:ext uri="{BB962C8B-B14F-4D97-AF65-F5344CB8AC3E}">
        <p14:creationId xmlns:p14="http://schemas.microsoft.com/office/powerpoint/2010/main" val="48450822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B5D6631-F74B-410E-B60D-7C97D6D770D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3">
              <a:alphaModFix amt="45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F300CB1-0412-47A2-BA30-07135C98E78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  <p:txBody>
          <a:bodyPr/>
          <a:lstStyle/>
          <a:p>
            <a:endParaRPr lang="en-GB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1AC820A-F7A7-46F3-933A-2CCC7201D3B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DAFCA3D-277C-4C06-BC17-5108F3A7009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5457DF47-900A-447E-9B61-2B94B749506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828372" y="1267730"/>
            <a:ext cx="1567331" cy="645295"/>
            <a:chOff x="5318306" y="1386268"/>
            <a:chExt cx="1567331" cy="645295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84772325-EEFF-4BA8-841C-29A78A2E43F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AD3094C5-7785-41DD-B095-217D26651E5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ED3CF66E-289D-4AB8-85D9-C0B9AE18B60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6F40FBDA-CEB1-40F0-9AB9-BD9C402D70F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Checkmate in a chess game">
            <a:extLst>
              <a:ext uri="{FF2B5EF4-FFF2-40B4-BE49-F238E27FC236}">
                <a16:creationId xmlns:a16="http://schemas.microsoft.com/office/drawing/2014/main" id="{94F04ECA-343D-7A48-B4E5-82F751F21E6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45000"/>
          </a:blip>
          <a:srcRect t="25743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0344D4FE-ABEF-4230-9E4E-AD5782FC78A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07870" y="1267730"/>
            <a:ext cx="9576262" cy="430795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  <p:txBody>
          <a:bodyPr/>
          <a:lstStyle/>
          <a:p>
            <a:endParaRPr lang="en-GB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10AC3FF-544A-F8C1-117E-77F3724A22E6}"/>
              </a:ext>
            </a:extLst>
          </p:cNvPr>
          <p:cNvSpPr txBox="1"/>
          <p:nvPr/>
        </p:nvSpPr>
        <p:spPr>
          <a:xfrm>
            <a:off x="1561708" y="2091263"/>
            <a:ext cx="9068586" cy="24615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 defTabSz="914400">
              <a:lnSpc>
                <a:spcPct val="83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200" cap="all" spc="-1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Co-operation or Military Conquer?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9325F979-D3F9-4926-81B7-7ACCB31A501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  <a:alpha val="80000"/>
              </a:schemeClr>
            </a:solidFill>
            <a:prstDash val="solid"/>
            <a:miter lim="800000"/>
          </a:ln>
          <a:effectLst/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423569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A80A3C9-F7D3-A0D0-0856-94B71FEB2E2E}"/>
              </a:ext>
            </a:extLst>
          </p:cNvPr>
          <p:cNvSpPr txBox="1"/>
          <p:nvPr/>
        </p:nvSpPr>
        <p:spPr>
          <a:xfrm>
            <a:off x="4430485" y="3136612"/>
            <a:ext cx="10515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/>
              <a:t>‘Militarization’</a:t>
            </a:r>
          </a:p>
        </p:txBody>
      </p:sp>
    </p:spTree>
    <p:extLst>
      <p:ext uri="{BB962C8B-B14F-4D97-AF65-F5344CB8AC3E}">
        <p14:creationId xmlns:p14="http://schemas.microsoft.com/office/powerpoint/2010/main" val="340608172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5432EDC-BAFE-73E3-BB57-12D9C15BFCEB}"/>
              </a:ext>
            </a:extLst>
          </p:cNvPr>
          <p:cNvSpPr txBox="1"/>
          <p:nvPr/>
        </p:nvSpPr>
        <p:spPr>
          <a:xfrm>
            <a:off x="555171" y="391886"/>
            <a:ext cx="11277600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/>
              <a:t>Socio-Economic:</a:t>
            </a:r>
          </a:p>
          <a:p>
            <a:endParaRPr lang="en-GB" sz="2800" dirty="0"/>
          </a:p>
          <a:p>
            <a:r>
              <a:rPr lang="en-GB" sz="2800" dirty="0"/>
              <a:t>   Involution of long-distance trade</a:t>
            </a:r>
          </a:p>
          <a:p>
            <a:endParaRPr lang="en-GB" sz="2800" dirty="0"/>
          </a:p>
          <a:p>
            <a:r>
              <a:rPr lang="en-GB" sz="2800" dirty="0"/>
              <a:t>   Decline of cities as trade </a:t>
            </a:r>
            <a:r>
              <a:rPr lang="en-GB" sz="2800" dirty="0" err="1"/>
              <a:t>centers</a:t>
            </a:r>
            <a:r>
              <a:rPr lang="en-GB" sz="2800" dirty="0"/>
              <a:t> (except for Italy)</a:t>
            </a:r>
          </a:p>
          <a:p>
            <a:endParaRPr lang="en-GB" sz="2800" dirty="0"/>
          </a:p>
          <a:p>
            <a:r>
              <a:rPr lang="en-GB" sz="2800" dirty="0"/>
              <a:t>   Loss of settlement hierarchy</a:t>
            </a:r>
          </a:p>
          <a:p>
            <a:endParaRPr lang="en-GB" sz="2800" dirty="0"/>
          </a:p>
          <a:p>
            <a:r>
              <a:rPr lang="en-GB" sz="2800" dirty="0"/>
              <a:t>   Contraction of public institution</a:t>
            </a:r>
          </a:p>
          <a:p>
            <a:endParaRPr lang="en-GB" sz="2800" dirty="0"/>
          </a:p>
          <a:p>
            <a:r>
              <a:rPr lang="en-GB" sz="2800" dirty="0"/>
              <a:t>   Law   functional --- figural?</a:t>
            </a:r>
          </a:p>
          <a:p>
            <a:endParaRPr lang="en-GB" sz="2800" dirty="0"/>
          </a:p>
          <a:p>
            <a:r>
              <a:rPr lang="en-GB" sz="2800" dirty="0"/>
              <a:t>   The written words</a:t>
            </a:r>
          </a:p>
        </p:txBody>
      </p:sp>
    </p:spTree>
    <p:extLst>
      <p:ext uri="{BB962C8B-B14F-4D97-AF65-F5344CB8AC3E}">
        <p14:creationId xmlns:p14="http://schemas.microsoft.com/office/powerpoint/2010/main" val="154079577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EF7BE21-332E-B586-6473-679FF40B149A}"/>
              </a:ext>
            </a:extLst>
          </p:cNvPr>
          <p:cNvSpPr txBox="1"/>
          <p:nvPr/>
        </p:nvSpPr>
        <p:spPr>
          <a:xfrm>
            <a:off x="718457" y="598714"/>
            <a:ext cx="1090748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/>
              <a:t>Meaning of 476 ?</a:t>
            </a:r>
          </a:p>
          <a:p>
            <a:endParaRPr lang="en-GB" sz="2800" dirty="0"/>
          </a:p>
          <a:p>
            <a:endParaRPr lang="en-GB" sz="2800" dirty="0"/>
          </a:p>
        </p:txBody>
      </p:sp>
      <p:pic>
        <p:nvPicPr>
          <p:cNvPr id="1026" name="Picture 2" descr="Solidus - Theudebert I (Bonn mint) - reverse">
            <a:extLst>
              <a:ext uri="{FF2B5EF4-FFF2-40B4-BE49-F238E27FC236}">
                <a16:creationId xmlns:a16="http://schemas.microsoft.com/office/drawing/2014/main" id="{DE25591A-3E60-D7DC-BBA1-F7F9823F89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3979" y="2090057"/>
            <a:ext cx="3284764" cy="3284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094043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7A2A882-CDAB-3794-AD93-65D052AAA758}"/>
              </a:ext>
            </a:extLst>
          </p:cNvPr>
          <p:cNvSpPr txBox="1"/>
          <p:nvPr/>
        </p:nvSpPr>
        <p:spPr>
          <a:xfrm>
            <a:off x="478971" y="598714"/>
            <a:ext cx="113102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/>
              <a:t>Comparison with China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63586C7-F9E8-C285-FD90-D1E4AFF117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8350" y="1304925"/>
            <a:ext cx="8115300" cy="5162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055255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0592670-FF03-A5E2-3FB9-33CB78C1577D}"/>
              </a:ext>
            </a:extLst>
          </p:cNvPr>
          <p:cNvSpPr txBox="1"/>
          <p:nvPr/>
        </p:nvSpPr>
        <p:spPr>
          <a:xfrm>
            <a:off x="261257" y="152401"/>
            <a:ext cx="11288486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/>
              <a:t>First Chinese Empire</a:t>
            </a:r>
          </a:p>
          <a:p>
            <a:endParaRPr lang="en-GB" sz="2800" dirty="0"/>
          </a:p>
          <a:p>
            <a:r>
              <a:rPr lang="en-GB" sz="2800" dirty="0"/>
              <a:t>   Qin unification of China  221 BC</a:t>
            </a:r>
          </a:p>
          <a:p>
            <a:r>
              <a:rPr lang="en-GB" sz="2800" dirty="0"/>
              <a:t>   Western Han  &amp;  Eastern Han   202BC – 220 AD</a:t>
            </a:r>
          </a:p>
          <a:p>
            <a:r>
              <a:rPr lang="en-GB" sz="2800" dirty="0"/>
              <a:t>Intervals   Three Kingdoms  220 – 280 AD</a:t>
            </a:r>
          </a:p>
          <a:p>
            <a:r>
              <a:rPr lang="en-GB" sz="2800" dirty="0"/>
              <a:t>    Western Jin Dynasty  266 – 316 AD  (start of </a:t>
            </a:r>
            <a:r>
              <a:rPr lang="en-GB" sz="2800" dirty="0" err="1"/>
              <a:t>Xiongnu</a:t>
            </a:r>
            <a:r>
              <a:rPr lang="en-GB" sz="2800" dirty="0"/>
              <a:t> incursion, 304 </a:t>
            </a:r>
            <a:r>
              <a:rPr lang="en-US" altLang="zh-CN" sz="2800" dirty="0"/>
              <a:t>AD)</a:t>
            </a:r>
            <a:endParaRPr lang="en-GB" sz="2800" dirty="0"/>
          </a:p>
          <a:p>
            <a:r>
              <a:rPr lang="en-GB" sz="2800" dirty="0"/>
              <a:t> </a:t>
            </a:r>
          </a:p>
          <a:p>
            <a:r>
              <a:rPr lang="en-GB" sz="2800" b="1" dirty="0"/>
              <a:t>Interlude</a:t>
            </a:r>
          </a:p>
          <a:p>
            <a:r>
              <a:rPr lang="en-GB" sz="2800" dirty="0"/>
              <a:t>     North - sixteen kingdoms   South  - Eastern Jin</a:t>
            </a:r>
          </a:p>
          <a:p>
            <a:r>
              <a:rPr lang="en-GB" sz="2800" dirty="0"/>
              <a:t>     Northern Dynasties (</a:t>
            </a:r>
            <a:r>
              <a:rPr lang="en-GB" sz="2800" dirty="0" err="1"/>
              <a:t>Xianbei</a:t>
            </a:r>
            <a:r>
              <a:rPr lang="en-GB" sz="2800" dirty="0"/>
              <a:t>)  Southern Dynasties  </a:t>
            </a:r>
          </a:p>
          <a:p>
            <a:endParaRPr lang="en-GB" sz="2800" dirty="0"/>
          </a:p>
          <a:p>
            <a:r>
              <a:rPr lang="en-GB" sz="2800" b="1" dirty="0"/>
              <a:t>Second Empire</a:t>
            </a:r>
          </a:p>
          <a:p>
            <a:r>
              <a:rPr lang="en-GB" sz="2800" dirty="0"/>
              <a:t>    Sui Dynasty  581 – 618 AD (unification  589 AD)</a:t>
            </a:r>
          </a:p>
          <a:p>
            <a:r>
              <a:rPr lang="en-GB" sz="2800" dirty="0"/>
              <a:t>    Tang Dynasty  618 – 907 AD</a:t>
            </a:r>
          </a:p>
          <a:p>
            <a:r>
              <a:rPr lang="en-GB" sz="2800" dirty="0"/>
              <a:t>     </a:t>
            </a:r>
          </a:p>
        </p:txBody>
      </p:sp>
    </p:spTree>
    <p:extLst>
      <p:ext uri="{BB962C8B-B14F-4D97-AF65-F5344CB8AC3E}">
        <p14:creationId xmlns:p14="http://schemas.microsoft.com/office/powerpoint/2010/main" val="47122473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053BCDD-A793-3115-92C0-92F705AC7F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9148" y="408134"/>
            <a:ext cx="8533424" cy="6041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95354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4AC5677-3F05-A8B2-1CB4-C85E6AD9CA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1176" y="404281"/>
            <a:ext cx="8544310" cy="6049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57699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967F423-D21C-4F37-A0B7-750026A1716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  <p:txBody>
          <a:bodyPr/>
          <a:lstStyle/>
          <a:p>
            <a:endParaRPr lang="en-GB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04789F1-5F3B-4DEE-BEAA-E70D1E08867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93C3E38-DF85-49B0-BDB8-38728B091A7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rgbClr val="5F5041"/>
          </a:solidFill>
          <a:ln w="6350" cap="flat" cmpd="sng" algn="ctr">
            <a:noFill/>
            <a:prstDash val="solid"/>
          </a:ln>
          <a:effectLst>
            <a:softEdge rad="0"/>
          </a:effectLst>
        </p:spPr>
        <p:txBody>
          <a:bodyPr/>
          <a:lstStyle/>
          <a:p>
            <a:endParaRPr lang="en-GB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BD35045-B522-9E23-28B3-BB0065518AC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alphaModFix amt="25000"/>
          </a:blip>
          <a:srcRect t="17279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481CDCB-65CA-636E-402F-EE17FD0FCA0D}"/>
              </a:ext>
            </a:extLst>
          </p:cNvPr>
          <p:cNvSpPr txBox="1"/>
          <p:nvPr/>
        </p:nvSpPr>
        <p:spPr>
          <a:xfrm>
            <a:off x="3265714" y="3218688"/>
            <a:ext cx="10058400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defTabSz="914400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3200" dirty="0"/>
              <a:t>Narrative for the ‘Fall of Rome’</a:t>
            </a:r>
          </a:p>
        </p:txBody>
      </p:sp>
    </p:spTree>
    <p:extLst>
      <p:ext uri="{BB962C8B-B14F-4D97-AF65-F5344CB8AC3E}">
        <p14:creationId xmlns:p14="http://schemas.microsoft.com/office/powerpoint/2010/main" val="85890697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22EA2FE-CE35-2B57-F719-687CAF294F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0375" y="1571625"/>
            <a:ext cx="6191250" cy="3714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520515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D4D5C63-A98B-A76D-8E8F-B69E6C3AB81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80075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21FA201-4B90-A443-3354-80E428BD472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" b="23466"/>
          <a:stretch/>
        </p:blipFill>
        <p:spPr>
          <a:xfrm>
            <a:off x="643467" y="643467"/>
            <a:ext cx="10905066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820944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A10347B-5400-5702-6DB9-AD5EBD31A20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500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333501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14F349B-4709-7FAC-3CA3-2CDDEA82B9E7}"/>
              </a:ext>
            </a:extLst>
          </p:cNvPr>
          <p:cNvSpPr txBox="1"/>
          <p:nvPr/>
        </p:nvSpPr>
        <p:spPr>
          <a:xfrm>
            <a:off x="587829" y="2547257"/>
            <a:ext cx="1122317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/>
              <a:t>Lack of </a:t>
            </a:r>
            <a:r>
              <a:rPr lang="en-US" altLang="zh-CN" sz="3200" dirty="0" smtClean="0"/>
              <a:t>sources</a:t>
            </a:r>
            <a:endParaRPr lang="en-US" altLang="zh-CN" sz="3200" dirty="0"/>
          </a:p>
          <a:p>
            <a:endParaRPr lang="en-US" sz="3200" dirty="0"/>
          </a:p>
          <a:p>
            <a:r>
              <a:rPr lang="en-US" sz="3200" dirty="0"/>
              <a:t>   First history writing from the north   450 AD</a:t>
            </a: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386581066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C962877-FFB3-72F2-189D-775D71F1526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268520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33995E5-E131-8240-D8E9-AA5384F37F12}"/>
              </a:ext>
            </a:extLst>
          </p:cNvPr>
          <p:cNvSpPr txBox="1"/>
          <p:nvPr/>
        </p:nvSpPr>
        <p:spPr>
          <a:xfrm>
            <a:off x="664028" y="1524000"/>
            <a:ext cx="11342915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/>
              <a:t>494 AD   The Northern Wei moved capital to Luoyang</a:t>
            </a:r>
          </a:p>
          <a:p>
            <a:endParaRPr lang="en-GB" sz="3200" dirty="0"/>
          </a:p>
          <a:p>
            <a:r>
              <a:rPr lang="en-GB" sz="3200" dirty="0"/>
              <a:t>528 AD   </a:t>
            </a:r>
            <a:r>
              <a:rPr lang="en-US" sz="3200" dirty="0"/>
              <a:t>Massacre of </a:t>
            </a:r>
            <a:r>
              <a:rPr lang="en-US" sz="3200" dirty="0" err="1"/>
              <a:t>sinicized</a:t>
            </a:r>
            <a:r>
              <a:rPr lang="en-US" sz="3200" dirty="0"/>
              <a:t> </a:t>
            </a:r>
            <a:r>
              <a:rPr lang="en-US" sz="3200" dirty="0" err="1"/>
              <a:t>Xianbei</a:t>
            </a:r>
            <a:r>
              <a:rPr lang="en-US" sz="3200" dirty="0"/>
              <a:t> nobles in Luoyang</a:t>
            </a:r>
          </a:p>
          <a:p>
            <a:endParaRPr lang="en-US" sz="3200" dirty="0"/>
          </a:p>
          <a:p>
            <a:r>
              <a:rPr lang="en-US" sz="3200" dirty="0"/>
              <a:t>581 AD   Yang Jian became the ruler of northern China</a:t>
            </a:r>
            <a:endParaRPr lang="en-GB" sz="3200" dirty="0"/>
          </a:p>
          <a:p>
            <a:endParaRPr lang="en-GB" sz="3200" dirty="0"/>
          </a:p>
          <a:p>
            <a:r>
              <a:rPr lang="en-GB" sz="3200" dirty="0"/>
              <a:t>589 AD   Fall of Southern Chen, unification of China</a:t>
            </a:r>
          </a:p>
        </p:txBody>
      </p:sp>
    </p:spTree>
    <p:extLst>
      <p:ext uri="{BB962C8B-B14F-4D97-AF65-F5344CB8AC3E}">
        <p14:creationId xmlns:p14="http://schemas.microsoft.com/office/powerpoint/2010/main" val="151744940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C371068-BD4F-2F93-AAE9-4509469C85E5}"/>
              </a:ext>
            </a:extLst>
          </p:cNvPr>
          <p:cNvSpPr/>
          <p:nvPr/>
        </p:nvSpPr>
        <p:spPr>
          <a:xfrm>
            <a:off x="4887975" y="2967335"/>
            <a:ext cx="241604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Grazie</a:t>
            </a:r>
            <a:r>
              <a:rPr lang="en-US" sz="5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!</a:t>
            </a:r>
            <a:endParaRPr lang="en-US" sz="54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849531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A8D0FF0-45EA-1B3A-648B-55E3601B01E6}"/>
              </a:ext>
            </a:extLst>
          </p:cNvPr>
          <p:cNvSpPr txBox="1"/>
          <p:nvPr/>
        </p:nvSpPr>
        <p:spPr>
          <a:xfrm>
            <a:off x="696686" y="2050158"/>
            <a:ext cx="110490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/>
              <a:t>What is ‘Rome’ or ‘antiquity’?</a:t>
            </a:r>
          </a:p>
          <a:p>
            <a:endParaRPr lang="en-GB" sz="3200" dirty="0"/>
          </a:p>
          <a:p>
            <a:r>
              <a:rPr lang="en-GB" sz="3200" dirty="0"/>
              <a:t>    ---  state?</a:t>
            </a:r>
          </a:p>
          <a:p>
            <a:r>
              <a:rPr lang="en-GB" sz="3200" dirty="0"/>
              <a:t>    ---  way of life?</a:t>
            </a:r>
          </a:p>
          <a:p>
            <a:r>
              <a:rPr lang="en-GB" sz="3200" dirty="0"/>
              <a:t>    ---  socio &amp; economic system</a:t>
            </a:r>
          </a:p>
        </p:txBody>
      </p:sp>
    </p:spTree>
    <p:extLst>
      <p:ext uri="{BB962C8B-B14F-4D97-AF65-F5344CB8AC3E}">
        <p14:creationId xmlns:p14="http://schemas.microsoft.com/office/powerpoint/2010/main" val="19727295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7C8F1BC-6F19-C73A-821B-A4E001CA2E1F}"/>
              </a:ext>
            </a:extLst>
          </p:cNvPr>
          <p:cNvSpPr txBox="1"/>
          <p:nvPr/>
        </p:nvSpPr>
        <p:spPr>
          <a:xfrm>
            <a:off x="925285" y="1850571"/>
            <a:ext cx="1099457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/>
              <a:t>Two traditional narratives:</a:t>
            </a:r>
          </a:p>
          <a:p>
            <a:endParaRPr lang="en-GB" sz="3200" dirty="0"/>
          </a:p>
          <a:p>
            <a:r>
              <a:rPr lang="en-GB" sz="3200" dirty="0"/>
              <a:t>   Triumph of Christianity</a:t>
            </a:r>
          </a:p>
          <a:p>
            <a:endParaRPr lang="en-GB" sz="3200" dirty="0"/>
          </a:p>
          <a:p>
            <a:r>
              <a:rPr lang="en-GB" sz="3200" dirty="0"/>
              <a:t>   Plight and Disintegration of the Late Imperial State</a:t>
            </a:r>
          </a:p>
        </p:txBody>
      </p:sp>
    </p:spTree>
    <p:extLst>
      <p:ext uri="{BB962C8B-B14F-4D97-AF65-F5344CB8AC3E}">
        <p14:creationId xmlns:p14="http://schemas.microsoft.com/office/powerpoint/2010/main" val="30924674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056E8D7-D3DE-3AC8-FCAF-B0E32AD0A845}"/>
              </a:ext>
            </a:extLst>
          </p:cNvPr>
          <p:cNvSpPr txBox="1"/>
          <p:nvPr/>
        </p:nvSpPr>
        <p:spPr>
          <a:xfrm>
            <a:off x="478971" y="381000"/>
            <a:ext cx="11179629" cy="649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/>
              <a:t>Some important events?</a:t>
            </a:r>
          </a:p>
          <a:p>
            <a:endParaRPr lang="en-GB" sz="3200" dirty="0"/>
          </a:p>
          <a:p>
            <a:r>
              <a:rPr lang="en-GB" sz="3200" dirty="0"/>
              <a:t>313 AD   Edict of Milan</a:t>
            </a:r>
          </a:p>
          <a:p>
            <a:endParaRPr lang="en-GB" sz="3200" dirty="0"/>
          </a:p>
          <a:p>
            <a:r>
              <a:rPr lang="en-GB" sz="3200" dirty="0"/>
              <a:t>325 AD   First Council of Nicaea</a:t>
            </a:r>
          </a:p>
          <a:p>
            <a:endParaRPr lang="en-GB" sz="3200" dirty="0"/>
          </a:p>
          <a:p>
            <a:r>
              <a:rPr lang="en-GB" sz="3200" dirty="0"/>
              <a:t>378 AD   Battle of Adrianople</a:t>
            </a:r>
          </a:p>
          <a:p>
            <a:endParaRPr lang="en-GB" sz="3200" dirty="0"/>
          </a:p>
          <a:p>
            <a:r>
              <a:rPr lang="en-GB" sz="3200" dirty="0"/>
              <a:t>380 AD   Edict of Thessalonica</a:t>
            </a:r>
          </a:p>
          <a:p>
            <a:endParaRPr lang="en-GB" sz="3200" dirty="0"/>
          </a:p>
          <a:p>
            <a:r>
              <a:rPr lang="en-GB" sz="3200" dirty="0"/>
              <a:t>410 AD   Sack of Rome by Visigoths</a:t>
            </a:r>
          </a:p>
          <a:p>
            <a:endParaRPr lang="en-GB" sz="3200" dirty="0"/>
          </a:p>
          <a:p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2533224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2155CD3-83BB-4AEA-A737-FFB45BF5B99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9481AC0-C94A-42B2-A337-8F2BD27B4C9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1044" y="374904"/>
            <a:ext cx="11409913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C990ECF-0B2F-4372-9715-326BA840E4E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4736" y="539496"/>
            <a:ext cx="11082528" cy="577900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1202A37-B8B9-FA38-D099-09411B66BBBC}"/>
              </a:ext>
            </a:extLst>
          </p:cNvPr>
          <p:cNvPicPr>
            <a:picLocks noChangeAspect="1"/>
          </p:cNvPicPr>
          <p:nvPr/>
        </p:nvPicPr>
        <p:blipFill>
          <a:blip r:embed="rId2">
            <a:grayscl/>
          </a:blip>
          <a:stretch>
            <a:fillRect/>
          </a:stretch>
        </p:blipFill>
        <p:spPr>
          <a:xfrm>
            <a:off x="4651629" y="861229"/>
            <a:ext cx="2888742" cy="5135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49269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94AEEB6-AC49-3DBE-CD2E-589C23FF0AFC}"/>
              </a:ext>
            </a:extLst>
          </p:cNvPr>
          <p:cNvSpPr txBox="1"/>
          <p:nvPr/>
        </p:nvSpPr>
        <p:spPr>
          <a:xfrm>
            <a:off x="990600" y="1694527"/>
            <a:ext cx="10700657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/>
              <a:t>452 AD  Attila’s March into Italy</a:t>
            </a:r>
          </a:p>
          <a:p>
            <a:endParaRPr lang="en-GB" sz="3200" dirty="0"/>
          </a:p>
          <a:p>
            <a:r>
              <a:rPr lang="en-GB" sz="3200" dirty="0"/>
              <a:t>455 AD  Vandals’ sack of Rome</a:t>
            </a:r>
          </a:p>
          <a:p>
            <a:endParaRPr lang="en-GB" sz="3200" dirty="0"/>
          </a:p>
          <a:p>
            <a:r>
              <a:rPr lang="en-GB" sz="3200" dirty="0"/>
              <a:t>461 AD  Death of Majorian</a:t>
            </a:r>
          </a:p>
          <a:p>
            <a:endParaRPr lang="en-GB" sz="3200" dirty="0"/>
          </a:p>
          <a:p>
            <a:r>
              <a:rPr lang="en-GB" sz="3200" dirty="0"/>
              <a:t>476 AD  Deposition of Romulus Augustus</a:t>
            </a:r>
          </a:p>
          <a:p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29740929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iocletian's Palace - Wikipedia">
            <a:extLst>
              <a:ext uri="{FF2B5EF4-FFF2-40B4-BE49-F238E27FC236}">
                <a16:creationId xmlns:a16="http://schemas.microsoft.com/office/drawing/2014/main" id="{BE1FEA68-3D90-23D8-196A-F54E097F20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236657" y="643467"/>
            <a:ext cx="3718686" cy="5571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603978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avon">
  <a:themeElements>
    <a:clrScheme name="Savon">
      <a:dk1>
        <a:sysClr val="windowText" lastClr="000000"/>
      </a:dk1>
      <a:lt1>
        <a:sysClr val="window" lastClr="FFFFFF"/>
      </a:lt1>
      <a:dk2>
        <a:srgbClr val="1485A4"/>
      </a:dk2>
      <a:lt2>
        <a:srgbClr val="E3DED1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F49100"/>
      </a:hlink>
      <a:folHlink>
        <a:srgbClr val="739D9B"/>
      </a:folHlink>
    </a:clrScheme>
    <a:fontScheme name="Custom 1">
      <a:majorFont>
        <a:latin typeface="Times New Roman"/>
        <a:ea typeface="宋体"/>
        <a:cs typeface=""/>
      </a:majorFont>
      <a:minorFont>
        <a:latin typeface="Times New Roman"/>
        <a:ea typeface="宋体"/>
        <a:cs typeface="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2000"/>
                <a:satMod val="160000"/>
              </a:schemeClr>
            </a:gs>
            <a:gs pos="77000">
              <a:schemeClr val="phClr">
                <a:tint val="100000"/>
                <a:shade val="73000"/>
                <a:satMod val="155000"/>
              </a:schemeClr>
            </a:gs>
            <a:gs pos="100000">
              <a:schemeClr val="phClr">
                <a:tint val="100000"/>
                <a:shade val="67000"/>
                <a:satMod val="145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" id="{1306E473-ED32-493B-A2D0-240A757EDD34}" vid="{C20BADFE-D095-436F-9677-9264042809F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Savon</Template>
  <TotalTime>106</TotalTime>
  <Words>489</Words>
  <Application>Microsoft Office PowerPoint</Application>
  <PresentationFormat>Widescreen</PresentationFormat>
  <Paragraphs>120</Paragraphs>
  <Slides>37</Slides>
  <Notes>2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37</vt:i4>
      </vt:variant>
    </vt:vector>
  </HeadingPairs>
  <TitlesOfParts>
    <vt:vector size="42" baseType="lpstr">
      <vt:lpstr>宋体</vt:lpstr>
      <vt:lpstr>Calibri</vt:lpstr>
      <vt:lpstr>Garamond</vt:lpstr>
      <vt:lpstr>Times New Roman</vt:lpstr>
      <vt:lpstr>Savon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Kaiyue Zhang</dc:creator>
  <cp:lastModifiedBy>c.larocca</cp:lastModifiedBy>
  <cp:revision>4</cp:revision>
  <dcterms:created xsi:type="dcterms:W3CDTF">2023-10-22T22:23:36Z</dcterms:created>
  <dcterms:modified xsi:type="dcterms:W3CDTF">2023-10-23T09:53:56Z</dcterms:modified>
</cp:coreProperties>
</file>