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handoutMasterIdLst>
    <p:handoutMasterId r:id="rId22"/>
  </p:handoutMasterIdLst>
  <p:sldIdLst>
    <p:sldId id="257" r:id="rId2"/>
    <p:sldId id="272" r:id="rId3"/>
    <p:sldId id="331" r:id="rId4"/>
    <p:sldId id="315" r:id="rId5"/>
    <p:sldId id="317" r:id="rId6"/>
    <p:sldId id="318" r:id="rId7"/>
    <p:sldId id="319" r:id="rId8"/>
    <p:sldId id="320" r:id="rId9"/>
    <p:sldId id="321" r:id="rId10"/>
    <p:sldId id="322" r:id="rId11"/>
    <p:sldId id="323" r:id="rId12"/>
    <p:sldId id="324" r:id="rId13"/>
    <p:sldId id="325" r:id="rId14"/>
    <p:sldId id="326" r:id="rId15"/>
    <p:sldId id="327" r:id="rId16"/>
    <p:sldId id="328" r:id="rId17"/>
    <p:sldId id="329" r:id="rId18"/>
    <p:sldId id="330" r:id="rId19"/>
    <p:sldId id="256" r:id="rId20"/>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1" userDrawn="1">
          <p15:clr>
            <a:srgbClr val="A4A3A4"/>
          </p15:clr>
        </p15:guide>
        <p15:guide id="2" pos="3840" userDrawn="1">
          <p15:clr>
            <a:srgbClr val="A4A3A4"/>
          </p15:clr>
        </p15:guide>
        <p15:guide id="3" orient="horz" pos="2251"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Stile chiaro 3 - Colore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BC89EF96-8CEA-46FF-86C4-4CE0E7609802}" styleName="Stile chiaro 3 - Color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Stile medio 1 - Color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Stile medio 1 - Colore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48" autoAdjust="0"/>
    <p:restoredTop sz="77415" autoAdjust="0"/>
  </p:normalViewPr>
  <p:slideViewPr>
    <p:cSldViewPr snapToGrid="0" showGuides="1">
      <p:cViewPr varScale="1">
        <p:scale>
          <a:sx n="89" d="100"/>
          <a:sy n="89" d="100"/>
        </p:scale>
        <p:origin x="660" y="84"/>
      </p:cViewPr>
      <p:guideLst>
        <p:guide orient="horz" pos="731"/>
        <p:guide pos="3840"/>
        <p:guide orient="horz" pos="2251"/>
      </p:guideLst>
    </p:cSldViewPr>
  </p:slideViewPr>
  <p:outlineViewPr>
    <p:cViewPr>
      <p:scale>
        <a:sx n="33" d="100"/>
        <a:sy n="33" d="100"/>
      </p:scale>
      <p:origin x="0" y="0"/>
    </p:cViewPr>
    <p:sldLst>
      <p:sld r:id="rId1" collapse="1"/>
      <p:sld r:id="rId2" collapse="1"/>
    </p:sldLst>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FB17132-047A-4C30-97AD-7733762F554B}" type="datetimeFigureOut">
              <a:rPr lang="it-IT" smtClean="0"/>
              <a:t>30/10/2023</a:t>
            </a:fld>
            <a:endParaRPr lang="it-IT"/>
          </a:p>
        </p:txBody>
      </p:sp>
      <p:sp>
        <p:nvSpPr>
          <p:cNvPr id="4" name="Segnaposto piè di pa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5" name="Segnaposto numero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F6B536-9FA3-4940-8C9D-ED9264FA1E78}" type="slidenum">
              <a:rPr lang="it-IT" smtClean="0"/>
              <a:t>‹N›</a:t>
            </a:fld>
            <a:endParaRPr lang="it-IT"/>
          </a:p>
        </p:txBody>
      </p:sp>
    </p:spTree>
    <p:extLst>
      <p:ext uri="{BB962C8B-B14F-4D97-AF65-F5344CB8AC3E}">
        <p14:creationId xmlns:p14="http://schemas.microsoft.com/office/powerpoint/2010/main" val="23326446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BDE886-1573-40AC-9E09-050F9AC625A5}" type="datetimeFigureOut">
              <a:rPr lang="it-IT" smtClean="0"/>
              <a:t>30/10/2023</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A4491ED-56D3-4375-977F-FA3F9F1C0D19}" type="slidenum">
              <a:rPr lang="it-IT" smtClean="0"/>
              <a:t>‹N›</a:t>
            </a:fld>
            <a:endParaRPr lang="it-IT"/>
          </a:p>
        </p:txBody>
      </p:sp>
    </p:spTree>
    <p:extLst>
      <p:ext uri="{BB962C8B-B14F-4D97-AF65-F5344CB8AC3E}">
        <p14:creationId xmlns:p14="http://schemas.microsoft.com/office/powerpoint/2010/main" val="19091564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1A4491ED-56D3-4375-977F-FA3F9F1C0D19}" type="slidenum">
              <a:rPr lang="it-IT" smtClean="0"/>
              <a:t>1</a:t>
            </a:fld>
            <a:endParaRPr lang="it-IT"/>
          </a:p>
        </p:txBody>
      </p:sp>
    </p:spTree>
    <p:extLst>
      <p:ext uri="{BB962C8B-B14F-4D97-AF65-F5344CB8AC3E}">
        <p14:creationId xmlns:p14="http://schemas.microsoft.com/office/powerpoint/2010/main" val="102265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sz="1200" b="0" i="0" u="none" strike="noStrike" kern="1200" baseline="0" dirty="0">
                <a:solidFill>
                  <a:schemeClr val="tx1"/>
                </a:solidFill>
                <a:latin typeface="+mn-lt"/>
                <a:ea typeface="+mn-ea"/>
                <a:cs typeface="+mn-cs"/>
              </a:rPr>
              <a:t>Preferire un carattere sans serif come Arial, </a:t>
            </a:r>
            <a:r>
              <a:rPr lang="it-IT" sz="1200" b="0" i="0" u="none" strike="noStrike" kern="1200" baseline="0" dirty="0" err="1">
                <a:solidFill>
                  <a:schemeClr val="tx1"/>
                </a:solidFill>
                <a:latin typeface="+mn-lt"/>
                <a:ea typeface="+mn-ea"/>
                <a:cs typeface="+mn-cs"/>
              </a:rPr>
              <a:t>Helvetica</a:t>
            </a:r>
            <a:r>
              <a:rPr lang="it-IT" sz="1200" b="0" i="0" u="none" strike="noStrike" kern="1200" baseline="0" dirty="0">
                <a:solidFill>
                  <a:schemeClr val="tx1"/>
                </a:solidFill>
                <a:latin typeface="+mn-lt"/>
                <a:ea typeface="+mn-ea"/>
                <a:cs typeface="+mn-cs"/>
              </a:rPr>
              <a:t> o Verdana. Font consigliabile da 30 a 40 </a:t>
            </a:r>
            <a:r>
              <a:rPr lang="it-IT" sz="1200" b="0" i="0" u="none" strike="noStrike" kern="1200" baseline="0" dirty="0" err="1">
                <a:solidFill>
                  <a:schemeClr val="tx1"/>
                </a:solidFill>
                <a:latin typeface="+mn-lt"/>
                <a:ea typeface="+mn-ea"/>
                <a:cs typeface="+mn-cs"/>
              </a:rPr>
              <a:t>pt</a:t>
            </a:r>
            <a:r>
              <a:rPr lang="it-IT" sz="1200" b="0" i="0" u="none" strike="noStrike" kern="1200" baseline="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i="0" u="none" strike="noStrike" kern="1200" baseline="0" dirty="0">
                <a:solidFill>
                  <a:schemeClr val="tx1"/>
                </a:solidFill>
                <a:latin typeface="+mn-lt"/>
                <a:ea typeface="+mn-ea"/>
                <a:cs typeface="+mn-cs"/>
              </a:rPr>
              <a:t>Allineare i testi a sinistra, non giustificarli. </a:t>
            </a:r>
          </a:p>
          <a:p>
            <a:pPr marL="0" marR="0" lvl="0" indent="0" algn="l" defTabSz="914400" rtl="0" eaLnBrk="1" fontAlgn="auto" latinLnBrk="0" hangingPunct="1">
              <a:lnSpc>
                <a:spcPct val="100000"/>
              </a:lnSpc>
              <a:spcBef>
                <a:spcPts val="0"/>
              </a:spcBef>
              <a:spcAft>
                <a:spcPts val="0"/>
              </a:spcAft>
              <a:buClrTx/>
              <a:buSzTx/>
              <a:buFontTx/>
              <a:buNone/>
              <a:tabLst/>
              <a:defRPr/>
            </a:pPr>
            <a:r>
              <a:rPr lang="it-IT" sz="1200" b="0" i="0" u="none" strike="noStrike" kern="1200" baseline="0" dirty="0">
                <a:solidFill>
                  <a:schemeClr val="tx1"/>
                </a:solidFill>
                <a:latin typeface="+mn-lt"/>
                <a:ea typeface="+mn-ea"/>
                <a:cs typeface="+mn-cs"/>
              </a:rPr>
              <a:t>Utilizzare non più di tre blocchi di informazione per diapositiva.</a:t>
            </a:r>
          </a:p>
          <a:p>
            <a:r>
              <a:rPr lang="it-IT" sz="1200" b="0" i="0" u="none" strike="noStrike" kern="1200" baseline="0" dirty="0">
                <a:solidFill>
                  <a:schemeClr val="tx1"/>
                </a:solidFill>
                <a:latin typeface="+mn-lt"/>
                <a:ea typeface="+mn-ea"/>
                <a:cs typeface="+mn-cs"/>
              </a:rPr>
              <a:t>Per evidenziare titoli o parole chiave, prediligere l’uso del grassetto a corsivo o colori. </a:t>
            </a:r>
          </a:p>
          <a:p>
            <a:r>
              <a:rPr lang="it-IT" sz="1200" b="0" i="0" u="none" strike="noStrike" kern="1200" baseline="0" dirty="0">
                <a:solidFill>
                  <a:schemeClr val="tx1"/>
                </a:solidFill>
                <a:latin typeface="+mn-lt"/>
                <a:ea typeface="+mn-ea"/>
                <a:cs typeface="+mn-cs"/>
              </a:rPr>
              <a:t>Evitare ombre, sfumature e gradazioni di grigio.</a:t>
            </a:r>
          </a:p>
          <a:p>
            <a:r>
              <a:rPr lang="it-IT" sz="1200" b="0" i="0" u="none" strike="noStrike" kern="1200" baseline="0" dirty="0">
                <a:solidFill>
                  <a:schemeClr val="tx1"/>
                </a:solidFill>
                <a:latin typeface="+mn-lt"/>
                <a:ea typeface="+mn-ea"/>
                <a:cs typeface="+mn-cs"/>
              </a:rPr>
              <a:t>Prestare attenzione al contrasto tra sfondo e testo. Prediligere testo nero su sfondo bianco.</a:t>
            </a:r>
          </a:p>
        </p:txBody>
      </p:sp>
      <p:sp>
        <p:nvSpPr>
          <p:cNvPr id="4" name="Segnaposto numero diapositiva 3"/>
          <p:cNvSpPr>
            <a:spLocks noGrp="1"/>
          </p:cNvSpPr>
          <p:nvPr>
            <p:ph type="sldNum" sz="quarter" idx="10"/>
          </p:nvPr>
        </p:nvSpPr>
        <p:spPr/>
        <p:txBody>
          <a:bodyPr/>
          <a:lstStyle/>
          <a:p>
            <a:fld id="{1A4491ED-56D3-4375-977F-FA3F9F1C0D19}" type="slidenum">
              <a:rPr lang="it-IT" smtClean="0"/>
              <a:t>2</a:t>
            </a:fld>
            <a:endParaRPr lang="it-IT"/>
          </a:p>
        </p:txBody>
      </p:sp>
    </p:spTree>
    <p:extLst>
      <p:ext uri="{BB962C8B-B14F-4D97-AF65-F5344CB8AC3E}">
        <p14:creationId xmlns:p14="http://schemas.microsoft.com/office/powerpoint/2010/main" val="2514332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a:p>
        </p:txBody>
      </p:sp>
      <p:sp>
        <p:nvSpPr>
          <p:cNvPr id="4" name="Segnaposto numero diapositiva 3"/>
          <p:cNvSpPr>
            <a:spLocks noGrp="1"/>
          </p:cNvSpPr>
          <p:nvPr>
            <p:ph type="sldNum" sz="quarter" idx="5"/>
          </p:nvPr>
        </p:nvSpPr>
        <p:spPr/>
        <p:txBody>
          <a:bodyPr/>
          <a:lstStyle/>
          <a:p>
            <a:fld id="{1A4491ED-56D3-4375-977F-FA3F9F1C0D19}" type="slidenum">
              <a:rPr lang="it-IT" smtClean="0"/>
              <a:t>19</a:t>
            </a:fld>
            <a:endParaRPr lang="it-IT"/>
          </a:p>
        </p:txBody>
      </p:sp>
    </p:spTree>
    <p:extLst>
      <p:ext uri="{BB962C8B-B14F-4D97-AF65-F5344CB8AC3E}">
        <p14:creationId xmlns:p14="http://schemas.microsoft.com/office/powerpoint/2010/main" val="255703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98A6E1-DC11-C213-C49B-4CE1A884E40A}"/>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76C5EF09-4C5E-B147-BEF8-8B66FFFEA23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FE774B46-543F-F0B0-1410-BF1E7177DEE5}"/>
              </a:ext>
            </a:extLst>
          </p:cNvPr>
          <p:cNvSpPr>
            <a:spLocks noGrp="1"/>
          </p:cNvSpPr>
          <p:nvPr>
            <p:ph type="dt" sz="half" idx="10"/>
          </p:nvPr>
        </p:nvSpPr>
        <p:spPr/>
        <p:txBody>
          <a:bodyPr/>
          <a:lstStyle/>
          <a:p>
            <a:fld id="{800F70D6-0EEB-48B5-B03E-48E409845EC4}" type="datetimeFigureOut">
              <a:rPr lang="it-IT" smtClean="0"/>
              <a:t>30/10/2023</a:t>
            </a:fld>
            <a:endParaRPr lang="it-IT"/>
          </a:p>
        </p:txBody>
      </p:sp>
      <p:sp>
        <p:nvSpPr>
          <p:cNvPr id="5" name="Segnaposto piè di pagina 4">
            <a:extLst>
              <a:ext uri="{FF2B5EF4-FFF2-40B4-BE49-F238E27FC236}">
                <a16:creationId xmlns:a16="http://schemas.microsoft.com/office/drawing/2014/main" id="{A21F3B55-F3E2-1A2D-7FD6-BEC64BEDFF2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03C2C70-ACDC-D114-6B42-27BE4C2595E6}"/>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2431787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olo e testo vertical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383B4F46-4564-BD98-9A70-890134ABAB89}"/>
              </a:ext>
            </a:extLst>
          </p:cNvPr>
          <p:cNvSpPr>
            <a:spLocks noGrp="1" noRot="1" noMove="1" noResize="1" noEditPoints="1" noAdjustHandles="1" noChangeArrowheads="1" noChangeShapeType="1"/>
          </p:cNvSpPr>
          <p:nvPr userDrawn="1"/>
        </p:nvSpPr>
        <p:spPr bwMode="auto">
          <a:xfrm>
            <a:off x="0" y="0"/>
            <a:ext cx="12192000" cy="6858000"/>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defRPr/>
            </a:pPr>
            <a:endParaRPr lang="it-IT" altLang="it-IT" sz="2400" dirty="0">
              <a:solidFill>
                <a:schemeClr val="bg1"/>
              </a:solidFill>
            </a:endParaRPr>
          </a:p>
        </p:txBody>
      </p:sp>
      <p:pic>
        <p:nvPicPr>
          <p:cNvPr id="4" name="Immagine 6">
            <a:extLst>
              <a:ext uri="{FF2B5EF4-FFF2-40B4-BE49-F238E27FC236}">
                <a16:creationId xmlns:a16="http://schemas.microsoft.com/office/drawing/2014/main" id="{7A2A5C85-D8F9-95C2-D93A-D6AAA8D01297}"/>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11640" y="1159933"/>
            <a:ext cx="7568720" cy="210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olo 1">
            <a:extLst>
              <a:ext uri="{FF2B5EF4-FFF2-40B4-BE49-F238E27FC236}">
                <a16:creationId xmlns:a16="http://schemas.microsoft.com/office/drawing/2014/main" id="{DE965153-D1B8-47F9-ECA7-A02B37578D0F}"/>
              </a:ext>
            </a:extLst>
          </p:cNvPr>
          <p:cNvSpPr>
            <a:spLocks noGrp="1"/>
          </p:cNvSpPr>
          <p:nvPr>
            <p:ph type="ctrTitle"/>
          </p:nvPr>
        </p:nvSpPr>
        <p:spPr>
          <a:xfrm>
            <a:off x="1547593" y="3285951"/>
            <a:ext cx="9096815" cy="1290388"/>
          </a:xfrm>
          <a:prstGeom prst="rect">
            <a:avLst/>
          </a:prstGeom>
        </p:spPr>
        <p:txBody>
          <a:bodyPr/>
          <a:lstStyle>
            <a:lvl1pPr>
              <a:defRPr>
                <a:solidFill>
                  <a:schemeClr val="bg1"/>
                </a:solidFill>
              </a:defRPr>
            </a:lvl1pPr>
          </a:lstStyle>
          <a:p>
            <a:r>
              <a:rPr lang="it-IT" dirty="0"/>
              <a:t>Fare clic per modificare lo stile del titolo</a:t>
            </a:r>
          </a:p>
        </p:txBody>
      </p:sp>
      <p:sp>
        <p:nvSpPr>
          <p:cNvPr id="6" name="Segnaposto testo 13">
            <a:extLst>
              <a:ext uri="{FF2B5EF4-FFF2-40B4-BE49-F238E27FC236}">
                <a16:creationId xmlns:a16="http://schemas.microsoft.com/office/drawing/2014/main" id="{1D13A2E7-1F45-2252-AAE6-76F193D9D508}"/>
              </a:ext>
            </a:extLst>
          </p:cNvPr>
          <p:cNvSpPr>
            <a:spLocks noGrp="1"/>
          </p:cNvSpPr>
          <p:nvPr>
            <p:ph type="body" sz="quarter" idx="10"/>
          </p:nvPr>
        </p:nvSpPr>
        <p:spPr>
          <a:xfrm>
            <a:off x="2935526" y="4741032"/>
            <a:ext cx="6320949" cy="758068"/>
          </a:xfrm>
        </p:spPr>
        <p:txBody>
          <a:bodyPr/>
          <a:lstStyle>
            <a:lvl1pPr marL="0" indent="0" algn="ctr">
              <a:buNone/>
              <a:defRPr>
                <a:solidFill>
                  <a:schemeClr val="bg1"/>
                </a:solidFill>
              </a:defRPr>
            </a:lvl1pPr>
          </a:lstStyle>
          <a:p>
            <a:pPr lvl="0"/>
            <a:r>
              <a:rPr lang="it-IT" dirty="0"/>
              <a:t>Modifica gli stili del testo dello schema</a:t>
            </a:r>
          </a:p>
        </p:txBody>
      </p:sp>
    </p:spTree>
    <p:extLst>
      <p:ext uri="{BB962C8B-B14F-4D97-AF65-F5344CB8AC3E}">
        <p14:creationId xmlns:p14="http://schemas.microsoft.com/office/powerpoint/2010/main" val="30693492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Titolo e testo vertical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B4D642F2-5021-578D-0B5A-F0C9826C5601}"/>
              </a:ext>
            </a:extLst>
          </p:cNvPr>
          <p:cNvSpPr>
            <a:spLocks noGrp="1" noRot="1" noMove="1" noResize="1" noEditPoints="1" noAdjustHandles="1" noChangeArrowheads="1" noChangeShapeType="1"/>
          </p:cNvSpPr>
          <p:nvPr userDrawn="1"/>
        </p:nvSpPr>
        <p:spPr bwMode="auto">
          <a:xfrm>
            <a:off x="-1" y="0"/>
            <a:ext cx="12192001" cy="1138767"/>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defRPr b="1">
                <a:solidFill>
                  <a:schemeClr val="tx1"/>
                </a:solidFill>
                <a:latin typeface="Arial" panose="020B0604020202020204" pitchFamily="34" charset="0"/>
              </a:defRPr>
            </a:lvl1pPr>
            <a:lvl2pPr marL="742950" indent="-285750" eaLnBrk="0" hangingPunct="0">
              <a:defRPr b="1">
                <a:solidFill>
                  <a:schemeClr val="tx1"/>
                </a:solidFill>
                <a:latin typeface="Arial" panose="020B0604020202020204" pitchFamily="34" charset="0"/>
              </a:defRPr>
            </a:lvl2pPr>
            <a:lvl3pPr marL="1143000" indent="-228600" eaLnBrk="0" hangingPunct="0">
              <a:defRPr b="1">
                <a:solidFill>
                  <a:schemeClr val="tx1"/>
                </a:solidFill>
                <a:latin typeface="Arial" panose="020B0604020202020204" pitchFamily="34" charset="0"/>
              </a:defRPr>
            </a:lvl3pPr>
            <a:lvl4pPr marL="1600200" indent="-228600" eaLnBrk="0" hangingPunct="0">
              <a:defRPr b="1">
                <a:solidFill>
                  <a:schemeClr val="tx1"/>
                </a:solidFill>
                <a:latin typeface="Arial" panose="020B0604020202020204" pitchFamily="34" charset="0"/>
              </a:defRPr>
            </a:lvl4pPr>
            <a:lvl5pPr marL="2057400" indent="-228600" eaLnBrk="0" hangingPunct="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r" eaLnBrk="1" hangingPunct="1">
              <a:defRPr/>
            </a:pPr>
            <a:endParaRPr lang="it-IT" altLang="it-IT" sz="2400" dirty="0">
              <a:solidFill>
                <a:schemeClr val="bg1"/>
              </a:solidFill>
            </a:endParaRPr>
          </a:p>
        </p:txBody>
      </p:sp>
      <p:pic>
        <p:nvPicPr>
          <p:cNvPr id="8" name="Immagine 7">
            <a:extLst>
              <a:ext uri="{FF2B5EF4-FFF2-40B4-BE49-F238E27FC236}">
                <a16:creationId xmlns:a16="http://schemas.microsoft.com/office/drawing/2014/main" id="{5BB52DDA-C01F-9F3B-B508-D3698A0EAD65}"/>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56658" y="172188"/>
            <a:ext cx="2856424" cy="794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olo 1">
            <a:extLst>
              <a:ext uri="{FF2B5EF4-FFF2-40B4-BE49-F238E27FC236}">
                <a16:creationId xmlns:a16="http://schemas.microsoft.com/office/drawing/2014/main" id="{3A4080AB-402D-FB91-8F6E-E1F4FB36C74D}"/>
              </a:ext>
            </a:extLst>
          </p:cNvPr>
          <p:cNvSpPr>
            <a:spLocks noGrp="1"/>
          </p:cNvSpPr>
          <p:nvPr>
            <p:ph type="title"/>
          </p:nvPr>
        </p:nvSpPr>
        <p:spPr>
          <a:xfrm>
            <a:off x="456000" y="1153221"/>
            <a:ext cx="11736000" cy="1188000"/>
          </a:xfrm>
        </p:spPr>
        <p:txBody>
          <a:bodyPr>
            <a:normAutofit/>
          </a:bodyPr>
          <a:lstStyle>
            <a:lvl1pPr>
              <a:defRPr sz="3600" b="1">
                <a:latin typeface="Arial" panose="020B0604020202020204" pitchFamily="34" charset="0"/>
                <a:cs typeface="Arial" panose="020B0604020202020204" pitchFamily="34" charset="0"/>
              </a:defRPr>
            </a:lvl1pPr>
          </a:lstStyle>
          <a:p>
            <a:endParaRPr lang="it-IT" dirty="0"/>
          </a:p>
        </p:txBody>
      </p:sp>
      <p:sp>
        <p:nvSpPr>
          <p:cNvPr id="3" name="Segnaposto contenuto 2"/>
          <p:cNvSpPr>
            <a:spLocks noGrp="1"/>
          </p:cNvSpPr>
          <p:nvPr>
            <p:ph sz="quarter" idx="10" hasCustomPrompt="1"/>
          </p:nvPr>
        </p:nvSpPr>
        <p:spPr>
          <a:xfrm>
            <a:off x="6179127" y="2592996"/>
            <a:ext cx="5663346" cy="3859558"/>
          </a:xfrm>
        </p:spPr>
        <p:txBody>
          <a:bodyPr/>
          <a:lstStyle>
            <a:lvl1pPr marL="0" indent="0">
              <a:buNone/>
              <a:defRPr baseline="0"/>
            </a:lvl1pPr>
          </a:lstStyle>
          <a:p>
            <a:pPr lvl="0"/>
            <a:r>
              <a:rPr lang="it-IT" dirty="0"/>
              <a:t>Inserire testo</a:t>
            </a:r>
          </a:p>
        </p:txBody>
      </p:sp>
      <p:sp>
        <p:nvSpPr>
          <p:cNvPr id="11" name="Segnaposto contenuto 2"/>
          <p:cNvSpPr>
            <a:spLocks noGrp="1"/>
          </p:cNvSpPr>
          <p:nvPr>
            <p:ph sz="quarter" idx="11" hasCustomPrompt="1"/>
          </p:nvPr>
        </p:nvSpPr>
        <p:spPr>
          <a:xfrm>
            <a:off x="1215640" y="2592996"/>
            <a:ext cx="3781233" cy="1794277"/>
          </a:xfrm>
        </p:spPr>
        <p:txBody>
          <a:bodyPr/>
          <a:lstStyle>
            <a:lvl1pPr marL="0" indent="0">
              <a:buNone/>
              <a:defRPr baseline="0"/>
            </a:lvl1pPr>
          </a:lstStyle>
          <a:p>
            <a:pPr lvl="0"/>
            <a:r>
              <a:rPr lang="it-IT" dirty="0"/>
              <a:t>Inserire testo</a:t>
            </a:r>
          </a:p>
        </p:txBody>
      </p:sp>
      <p:sp>
        <p:nvSpPr>
          <p:cNvPr id="12" name="Segnaposto contenuto 2"/>
          <p:cNvSpPr>
            <a:spLocks noGrp="1"/>
          </p:cNvSpPr>
          <p:nvPr>
            <p:ph sz="quarter" idx="12" hasCustomPrompt="1"/>
          </p:nvPr>
        </p:nvSpPr>
        <p:spPr>
          <a:xfrm>
            <a:off x="1215640" y="4777396"/>
            <a:ext cx="3781234" cy="1794277"/>
          </a:xfrm>
        </p:spPr>
        <p:txBody>
          <a:bodyPr/>
          <a:lstStyle>
            <a:lvl1pPr marL="0" indent="0">
              <a:buNone/>
              <a:defRPr baseline="0"/>
            </a:lvl1pPr>
          </a:lstStyle>
          <a:p>
            <a:pPr lvl="0"/>
            <a:r>
              <a:rPr lang="it-IT" dirty="0"/>
              <a:t>Inserire testo</a:t>
            </a:r>
          </a:p>
        </p:txBody>
      </p:sp>
    </p:spTree>
    <p:extLst>
      <p:ext uri="{BB962C8B-B14F-4D97-AF65-F5344CB8AC3E}">
        <p14:creationId xmlns:p14="http://schemas.microsoft.com/office/powerpoint/2010/main" val="20288082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olo e testo verticale">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383B4F46-4564-BD98-9A70-890134ABAB89}"/>
              </a:ext>
            </a:extLst>
          </p:cNvPr>
          <p:cNvSpPr>
            <a:spLocks noGrp="1" noRot="1" noMove="1" noResize="1" noEditPoints="1" noAdjustHandles="1" noChangeArrowheads="1" noChangeShapeType="1"/>
          </p:cNvSpPr>
          <p:nvPr userDrawn="1"/>
        </p:nvSpPr>
        <p:spPr bwMode="auto">
          <a:xfrm>
            <a:off x="0" y="0"/>
            <a:ext cx="12192000" cy="6858000"/>
          </a:xfrm>
          <a:prstGeom prst="rect">
            <a:avLst/>
          </a:prstGeom>
          <a:solidFill>
            <a:srgbClr val="B3071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rIns="360000" anchor="ctr"/>
          <a:lstStyle>
            <a:lvl1pPr eaLnBrk="0" hangingPunct="0">
              <a:defRPr b="1">
                <a:solidFill>
                  <a:schemeClr val="tx1"/>
                </a:solidFill>
                <a:latin typeface="Arial" charset="0"/>
              </a:defRPr>
            </a:lvl1pPr>
            <a:lvl2pPr marL="742950" indent="-285750" eaLnBrk="0" hangingPunct="0">
              <a:defRPr b="1">
                <a:solidFill>
                  <a:schemeClr val="tx1"/>
                </a:solidFill>
                <a:latin typeface="Arial" charset="0"/>
              </a:defRPr>
            </a:lvl2pPr>
            <a:lvl3pPr marL="1143000" indent="-228600" eaLnBrk="0" hangingPunct="0">
              <a:defRPr b="1">
                <a:solidFill>
                  <a:schemeClr val="tx1"/>
                </a:solidFill>
                <a:latin typeface="Arial" charset="0"/>
              </a:defRPr>
            </a:lvl3pPr>
            <a:lvl4pPr marL="1600200" indent="-228600" eaLnBrk="0" hangingPunct="0">
              <a:defRPr b="1">
                <a:solidFill>
                  <a:schemeClr val="tx1"/>
                </a:solidFill>
                <a:latin typeface="Arial" charset="0"/>
              </a:defRPr>
            </a:lvl4pPr>
            <a:lvl5pPr marL="2057400" indent="-228600" eaLnBrk="0" hangingPunct="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r" eaLnBrk="1" hangingPunct="1">
              <a:defRPr/>
            </a:pPr>
            <a:endParaRPr lang="it-IT" altLang="it-IT" sz="2400" dirty="0">
              <a:solidFill>
                <a:schemeClr val="bg1"/>
              </a:solidFill>
            </a:endParaRPr>
          </a:p>
        </p:txBody>
      </p:sp>
      <p:pic>
        <p:nvPicPr>
          <p:cNvPr id="8" name="Immagine 6">
            <a:extLst>
              <a:ext uri="{FF2B5EF4-FFF2-40B4-BE49-F238E27FC236}">
                <a16:creationId xmlns:a16="http://schemas.microsoft.com/office/drawing/2014/main" id="{38BF697F-4C3F-B44D-F6C6-3D1E0DC6197A}"/>
              </a:ext>
            </a:extLst>
          </p:cNvPr>
          <p:cNvPicPr>
            <a:picLocks noGrp="1" noRot="1" noChangeAspect="1" noMove="1" noResize="1" noEditPoints="1" noAdjustHandles="1" noChangeArrowheads="1" noChangeShapeType="1" noCrop="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29342" y="2269067"/>
            <a:ext cx="8333317" cy="231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45627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yout personalizza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fld id="{800F70D6-0EEB-48B5-B03E-48E409845EC4}" type="datetimeFigureOut">
              <a:rPr lang="it-IT" smtClean="0"/>
              <a:t>30/10/2023</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2306704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42635D8-CCDF-6D38-8F13-A179A41E70A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E434A56-224E-D866-A28F-911AF1B326B0}"/>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72815B5-BA9F-4BC1-142B-FB146E55539B}"/>
              </a:ext>
            </a:extLst>
          </p:cNvPr>
          <p:cNvSpPr>
            <a:spLocks noGrp="1"/>
          </p:cNvSpPr>
          <p:nvPr>
            <p:ph type="dt" sz="half" idx="10"/>
          </p:nvPr>
        </p:nvSpPr>
        <p:spPr/>
        <p:txBody>
          <a:bodyPr/>
          <a:lstStyle/>
          <a:p>
            <a:fld id="{800F70D6-0EEB-48B5-B03E-48E409845EC4}" type="datetimeFigureOut">
              <a:rPr lang="it-IT" smtClean="0"/>
              <a:t>30/10/2023</a:t>
            </a:fld>
            <a:endParaRPr lang="it-IT"/>
          </a:p>
        </p:txBody>
      </p:sp>
      <p:sp>
        <p:nvSpPr>
          <p:cNvPr id="5" name="Segnaposto piè di pagina 4">
            <a:extLst>
              <a:ext uri="{FF2B5EF4-FFF2-40B4-BE49-F238E27FC236}">
                <a16:creationId xmlns:a16="http://schemas.microsoft.com/office/drawing/2014/main" id="{D9639FF7-9837-5485-22E6-98359CE27947}"/>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1BA95AF-CF08-9540-8958-30ECAA24DB12}"/>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10306097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909B05C-6215-0CBC-7B82-45F3AB91777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6CBDA081-A4AC-23E8-A80B-BB3EDFA46C4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1D0D27AD-7692-29FD-138C-8E2D277B0C59}"/>
              </a:ext>
            </a:extLst>
          </p:cNvPr>
          <p:cNvSpPr>
            <a:spLocks noGrp="1"/>
          </p:cNvSpPr>
          <p:nvPr>
            <p:ph type="dt" sz="half" idx="10"/>
          </p:nvPr>
        </p:nvSpPr>
        <p:spPr/>
        <p:txBody>
          <a:bodyPr/>
          <a:lstStyle/>
          <a:p>
            <a:fld id="{800F70D6-0EEB-48B5-B03E-48E409845EC4}" type="datetimeFigureOut">
              <a:rPr lang="it-IT" smtClean="0"/>
              <a:t>30/10/2023</a:t>
            </a:fld>
            <a:endParaRPr lang="it-IT"/>
          </a:p>
        </p:txBody>
      </p:sp>
      <p:sp>
        <p:nvSpPr>
          <p:cNvPr id="5" name="Segnaposto piè di pagina 4">
            <a:extLst>
              <a:ext uri="{FF2B5EF4-FFF2-40B4-BE49-F238E27FC236}">
                <a16:creationId xmlns:a16="http://schemas.microsoft.com/office/drawing/2014/main" id="{1EFA7B6A-8E96-4A22-AC28-CC5D4A5FC01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81F665B-5DD5-68C7-A7BF-2101FC91976D}"/>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3892632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07E8C6D-2746-FE8C-D954-F04A0892A3AD}"/>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8C4DAC7-51DC-0512-D3C5-636DA9B67150}"/>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2DC77EFD-F6AD-7E4A-2466-734F7D9F8974}"/>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DDF64D86-9423-4050-EABD-82F754AC9791}"/>
              </a:ext>
            </a:extLst>
          </p:cNvPr>
          <p:cNvSpPr>
            <a:spLocks noGrp="1"/>
          </p:cNvSpPr>
          <p:nvPr>
            <p:ph type="dt" sz="half" idx="10"/>
          </p:nvPr>
        </p:nvSpPr>
        <p:spPr/>
        <p:txBody>
          <a:bodyPr/>
          <a:lstStyle/>
          <a:p>
            <a:fld id="{800F70D6-0EEB-48B5-B03E-48E409845EC4}" type="datetimeFigureOut">
              <a:rPr lang="it-IT" smtClean="0"/>
              <a:t>30/10/2023</a:t>
            </a:fld>
            <a:endParaRPr lang="it-IT"/>
          </a:p>
        </p:txBody>
      </p:sp>
      <p:sp>
        <p:nvSpPr>
          <p:cNvPr id="6" name="Segnaposto piè di pagina 5">
            <a:extLst>
              <a:ext uri="{FF2B5EF4-FFF2-40B4-BE49-F238E27FC236}">
                <a16:creationId xmlns:a16="http://schemas.microsoft.com/office/drawing/2014/main" id="{F1F5BF3C-0092-1DEB-DF7D-873B0ECF5DF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1891FFC-8CE4-A06C-6922-845EBB33D260}"/>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35357058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1E9C76-ADD7-91FE-76C9-8E59F94629D4}"/>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FA3DAC0-0839-47EF-03C6-93B46E1AE5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68AAB33E-3013-3EE2-4E41-A18D1471D090}"/>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EA8BE1D0-E709-E1B6-7882-A7C1F3F842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4067025A-7024-FF82-2CD9-A169C692DB75}"/>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0294965E-60D1-02D6-7D5B-78FA5B51BD15}"/>
              </a:ext>
            </a:extLst>
          </p:cNvPr>
          <p:cNvSpPr>
            <a:spLocks noGrp="1"/>
          </p:cNvSpPr>
          <p:nvPr>
            <p:ph type="dt" sz="half" idx="10"/>
          </p:nvPr>
        </p:nvSpPr>
        <p:spPr/>
        <p:txBody>
          <a:bodyPr/>
          <a:lstStyle/>
          <a:p>
            <a:fld id="{800F70D6-0EEB-48B5-B03E-48E409845EC4}" type="datetimeFigureOut">
              <a:rPr lang="it-IT" smtClean="0"/>
              <a:t>30/10/2023</a:t>
            </a:fld>
            <a:endParaRPr lang="it-IT"/>
          </a:p>
        </p:txBody>
      </p:sp>
      <p:sp>
        <p:nvSpPr>
          <p:cNvPr id="8" name="Segnaposto piè di pagina 7">
            <a:extLst>
              <a:ext uri="{FF2B5EF4-FFF2-40B4-BE49-F238E27FC236}">
                <a16:creationId xmlns:a16="http://schemas.microsoft.com/office/drawing/2014/main" id="{C285446E-D0C3-EB44-D741-898EA10E6D6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96CEDB29-873E-5535-846B-35B3DC3577D6}"/>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3041894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31BEB9-DC85-61DC-2E70-EECA88267D08}"/>
              </a:ext>
            </a:extLst>
          </p:cNvPr>
          <p:cNvSpPr>
            <a:spLocks noGrp="1"/>
          </p:cNvSpPr>
          <p:nvPr>
            <p:ph type="title"/>
          </p:nvPr>
        </p:nvSpPr>
        <p:spPr/>
        <p:txBody>
          <a:bodyPr/>
          <a:lstStyle/>
          <a:p>
            <a:r>
              <a:rPr lang="it-IT" dirty="0"/>
              <a:t>Fare clic per modificare lo stile del titolo dello schema</a:t>
            </a:r>
          </a:p>
        </p:txBody>
      </p:sp>
      <p:sp>
        <p:nvSpPr>
          <p:cNvPr id="3" name="Segnaposto data 2">
            <a:extLst>
              <a:ext uri="{FF2B5EF4-FFF2-40B4-BE49-F238E27FC236}">
                <a16:creationId xmlns:a16="http://schemas.microsoft.com/office/drawing/2014/main" id="{0784C7E1-3A6B-9BF3-9D7E-B84FBB4EA4C3}"/>
              </a:ext>
            </a:extLst>
          </p:cNvPr>
          <p:cNvSpPr>
            <a:spLocks noGrp="1"/>
          </p:cNvSpPr>
          <p:nvPr>
            <p:ph type="dt" sz="half" idx="10"/>
          </p:nvPr>
        </p:nvSpPr>
        <p:spPr/>
        <p:txBody>
          <a:bodyPr/>
          <a:lstStyle/>
          <a:p>
            <a:fld id="{800F70D6-0EEB-48B5-B03E-48E409845EC4}" type="datetimeFigureOut">
              <a:rPr lang="it-IT" smtClean="0"/>
              <a:t>30/10/2023</a:t>
            </a:fld>
            <a:endParaRPr lang="it-IT"/>
          </a:p>
        </p:txBody>
      </p:sp>
      <p:sp>
        <p:nvSpPr>
          <p:cNvPr id="4" name="Segnaposto piè di pagina 3">
            <a:extLst>
              <a:ext uri="{FF2B5EF4-FFF2-40B4-BE49-F238E27FC236}">
                <a16:creationId xmlns:a16="http://schemas.microsoft.com/office/drawing/2014/main" id="{814B297B-6060-AC1C-692E-69C528C0585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3C92E7EA-01EC-8DA9-0AD8-097FF79EA7CD}"/>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14237932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96D660FF-A924-B2C4-5D36-2548BC1C856F}"/>
              </a:ext>
            </a:extLst>
          </p:cNvPr>
          <p:cNvSpPr>
            <a:spLocks noGrp="1"/>
          </p:cNvSpPr>
          <p:nvPr>
            <p:ph type="dt" sz="half" idx="10"/>
          </p:nvPr>
        </p:nvSpPr>
        <p:spPr/>
        <p:txBody>
          <a:bodyPr/>
          <a:lstStyle/>
          <a:p>
            <a:fld id="{800F70D6-0EEB-48B5-B03E-48E409845EC4}" type="datetimeFigureOut">
              <a:rPr lang="it-IT" smtClean="0"/>
              <a:t>30/10/2023</a:t>
            </a:fld>
            <a:endParaRPr lang="it-IT"/>
          </a:p>
        </p:txBody>
      </p:sp>
      <p:sp>
        <p:nvSpPr>
          <p:cNvPr id="3" name="Segnaposto piè di pagina 2">
            <a:extLst>
              <a:ext uri="{FF2B5EF4-FFF2-40B4-BE49-F238E27FC236}">
                <a16:creationId xmlns:a16="http://schemas.microsoft.com/office/drawing/2014/main" id="{A48134CA-4890-3AD2-BFC1-635593B23C22}"/>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0959B0E4-734C-4FB1-ABD0-43EBCEE40CA0}"/>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4562050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1AA02DE-EF25-8A34-A17C-9CF1E53851CF}"/>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60EDFA90-A16F-D126-B45F-FA7913A12F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107362F2-2D07-BADC-9028-5FF264BBC3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8E7C2D8-244A-8B91-1324-66BF5F723BD6}"/>
              </a:ext>
            </a:extLst>
          </p:cNvPr>
          <p:cNvSpPr>
            <a:spLocks noGrp="1"/>
          </p:cNvSpPr>
          <p:nvPr>
            <p:ph type="dt" sz="half" idx="10"/>
          </p:nvPr>
        </p:nvSpPr>
        <p:spPr/>
        <p:txBody>
          <a:bodyPr/>
          <a:lstStyle/>
          <a:p>
            <a:fld id="{800F70D6-0EEB-48B5-B03E-48E409845EC4}" type="datetimeFigureOut">
              <a:rPr lang="it-IT" smtClean="0"/>
              <a:t>30/10/2023</a:t>
            </a:fld>
            <a:endParaRPr lang="it-IT"/>
          </a:p>
        </p:txBody>
      </p:sp>
      <p:sp>
        <p:nvSpPr>
          <p:cNvPr id="6" name="Segnaposto piè di pagina 5">
            <a:extLst>
              <a:ext uri="{FF2B5EF4-FFF2-40B4-BE49-F238E27FC236}">
                <a16:creationId xmlns:a16="http://schemas.microsoft.com/office/drawing/2014/main" id="{75F98A4E-3799-1101-A9C0-EA1E537A9DF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CE56DED9-3158-0431-69E5-757400DB0C54}"/>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1244239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170726-1E27-AA9F-3B2E-692DBC81A1D4}"/>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DA53B16-4FDD-45A1-11E9-42FB6DC889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D8374E34-1E69-D976-B1C5-8499B3A13F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229DC378-0820-E023-FD20-90E7E384F206}"/>
              </a:ext>
            </a:extLst>
          </p:cNvPr>
          <p:cNvSpPr>
            <a:spLocks noGrp="1"/>
          </p:cNvSpPr>
          <p:nvPr>
            <p:ph type="dt" sz="half" idx="10"/>
          </p:nvPr>
        </p:nvSpPr>
        <p:spPr/>
        <p:txBody>
          <a:bodyPr/>
          <a:lstStyle/>
          <a:p>
            <a:fld id="{800F70D6-0EEB-48B5-B03E-48E409845EC4}" type="datetimeFigureOut">
              <a:rPr lang="it-IT" smtClean="0"/>
              <a:t>30/10/2023</a:t>
            </a:fld>
            <a:endParaRPr lang="it-IT"/>
          </a:p>
        </p:txBody>
      </p:sp>
      <p:sp>
        <p:nvSpPr>
          <p:cNvPr id="6" name="Segnaposto piè di pagina 5">
            <a:extLst>
              <a:ext uri="{FF2B5EF4-FFF2-40B4-BE49-F238E27FC236}">
                <a16:creationId xmlns:a16="http://schemas.microsoft.com/office/drawing/2014/main" id="{E64F833C-9ED4-C074-2B18-A66A6F9C558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36D7FED-89C8-E0C9-1D82-948243332AB4}"/>
              </a:ext>
            </a:extLst>
          </p:cNvPr>
          <p:cNvSpPr>
            <a:spLocks noGrp="1"/>
          </p:cNvSpPr>
          <p:nvPr>
            <p:ph type="sldNum" sz="quarter" idx="12"/>
          </p:nvPr>
        </p:nvSpPr>
        <p:spPr/>
        <p:txBody>
          <a:bodyPr/>
          <a:lstStyle/>
          <a:p>
            <a:fld id="{2853EDDF-5A9A-47DE-A5A9-DE053ED61E9B}" type="slidenum">
              <a:rPr lang="it-IT" smtClean="0"/>
              <a:t>‹N›</a:t>
            </a:fld>
            <a:endParaRPr lang="it-IT"/>
          </a:p>
        </p:txBody>
      </p:sp>
    </p:spTree>
    <p:extLst>
      <p:ext uri="{BB962C8B-B14F-4D97-AF65-F5344CB8AC3E}">
        <p14:creationId xmlns:p14="http://schemas.microsoft.com/office/powerpoint/2010/main" val="3975504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C8C73D6B-3B98-0B4D-3839-170A9073C5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212E685-16F2-CD57-8F24-94C80A592C7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90F94EB-D8FF-46BD-0EB1-02B9720A48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0F70D6-0EEB-48B5-B03E-48E409845EC4}" type="datetimeFigureOut">
              <a:rPr lang="it-IT" smtClean="0"/>
              <a:t>30/10/2023</a:t>
            </a:fld>
            <a:endParaRPr lang="it-IT"/>
          </a:p>
        </p:txBody>
      </p:sp>
      <p:sp>
        <p:nvSpPr>
          <p:cNvPr id="5" name="Segnaposto piè di pagina 4">
            <a:extLst>
              <a:ext uri="{FF2B5EF4-FFF2-40B4-BE49-F238E27FC236}">
                <a16:creationId xmlns:a16="http://schemas.microsoft.com/office/drawing/2014/main" id="{65E05C7A-E8F9-1686-FBF1-6D0625EB7D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6F7E8887-8F71-A9F3-4692-499C4365B06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53EDDF-5A9A-47DE-A5A9-DE053ED61E9B}" type="slidenum">
              <a:rPr lang="it-IT" smtClean="0"/>
              <a:t>‹N›</a:t>
            </a:fld>
            <a:endParaRPr lang="it-IT"/>
          </a:p>
        </p:txBody>
      </p:sp>
    </p:spTree>
    <p:extLst>
      <p:ext uri="{BB962C8B-B14F-4D97-AF65-F5344CB8AC3E}">
        <p14:creationId xmlns:p14="http://schemas.microsoft.com/office/powerpoint/2010/main" val="33445703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59" r:id="rId11"/>
    <p:sldLayoutId id="2147483658" r:id="rId12"/>
    <p:sldLayoutId id="214748369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10B755A-178B-294C-A4BF-51D43D1E28A4}"/>
              </a:ext>
            </a:extLst>
          </p:cNvPr>
          <p:cNvSpPr>
            <a:spLocks noGrp="1"/>
          </p:cNvSpPr>
          <p:nvPr>
            <p:ph type="ctrTitle"/>
          </p:nvPr>
        </p:nvSpPr>
        <p:spPr>
          <a:xfrm>
            <a:off x="1467853" y="3285951"/>
            <a:ext cx="9176555" cy="2176386"/>
          </a:xfrm>
        </p:spPr>
        <p:txBody>
          <a:bodyPr>
            <a:normAutofit fontScale="90000"/>
          </a:bodyPr>
          <a:lstStyle/>
          <a:p>
            <a:pPr algn="ctr"/>
            <a:r>
              <a:rPr lang="it-IT" dirty="0" smtClean="0"/>
              <a:t/>
            </a:r>
            <a:br>
              <a:rPr lang="it-IT" dirty="0" smtClean="0"/>
            </a:br>
            <a:r>
              <a:rPr lang="it-IT" dirty="0"/>
              <a:t/>
            </a:r>
            <a:br>
              <a:rPr lang="it-IT" dirty="0"/>
            </a:br>
            <a:r>
              <a:rPr lang="it-IT" dirty="0" smtClean="0"/>
              <a:t>Dopo Giustiniano e le guerre.</a:t>
            </a:r>
            <a:br>
              <a:rPr lang="it-IT" dirty="0" smtClean="0"/>
            </a:br>
            <a:r>
              <a:rPr lang="it-IT" dirty="0" smtClean="0"/>
              <a:t>Il difficile assestamento degli equilibri locali. 1. L’Italia e i Longobardi.</a:t>
            </a:r>
            <a:br>
              <a:rPr lang="it-IT" dirty="0" smtClean="0"/>
            </a:br>
            <a:r>
              <a:rPr lang="it-IT" dirty="0"/>
              <a:t/>
            </a:r>
            <a:br>
              <a:rPr lang="it-IT" dirty="0"/>
            </a:br>
            <a:endParaRPr lang="it-IT" dirty="0"/>
          </a:p>
        </p:txBody>
      </p:sp>
      <p:sp>
        <p:nvSpPr>
          <p:cNvPr id="3" name="Segnaposto testo 2">
            <a:extLst>
              <a:ext uri="{FF2B5EF4-FFF2-40B4-BE49-F238E27FC236}">
                <a16:creationId xmlns:a16="http://schemas.microsoft.com/office/drawing/2014/main" id="{3731D6C7-9D3C-5297-3E90-7EB28A687738}"/>
              </a:ext>
            </a:extLst>
          </p:cNvPr>
          <p:cNvSpPr>
            <a:spLocks noGrp="1"/>
          </p:cNvSpPr>
          <p:nvPr>
            <p:ph type="body" sz="quarter" idx="10"/>
          </p:nvPr>
        </p:nvSpPr>
        <p:spPr>
          <a:xfrm>
            <a:off x="2935526" y="4741032"/>
            <a:ext cx="6320949" cy="1164916"/>
          </a:xfrm>
        </p:spPr>
        <p:txBody>
          <a:bodyPr>
            <a:noAutofit/>
          </a:bodyPr>
          <a:lstStyle/>
          <a:p>
            <a:r>
              <a:rPr lang="it-IT" sz="3200" dirty="0" smtClean="0"/>
              <a:t> </a:t>
            </a:r>
            <a:endParaRPr lang="it-IT" sz="3200" dirty="0"/>
          </a:p>
        </p:txBody>
      </p:sp>
    </p:spTree>
    <p:extLst>
      <p:ext uri="{BB962C8B-B14F-4D97-AF65-F5344CB8AC3E}">
        <p14:creationId xmlns:p14="http://schemas.microsoft.com/office/powerpoint/2010/main" val="55148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dirty="0"/>
              <a:t>Re dei Longobardi</a:t>
            </a:r>
            <a:endParaRPr lang="it-IT" dirty="0"/>
          </a:p>
        </p:txBody>
      </p:sp>
      <p:sp>
        <p:nvSpPr>
          <p:cNvPr id="3" name="Segnaposto contenuto 2"/>
          <p:cNvSpPr>
            <a:spLocks noGrp="1"/>
          </p:cNvSpPr>
          <p:nvPr>
            <p:ph sz="quarter" idx="10"/>
          </p:nvPr>
        </p:nvSpPr>
        <p:spPr>
          <a:xfrm>
            <a:off x="6324000" y="3539863"/>
            <a:ext cx="5663346" cy="3029379"/>
          </a:xfrm>
        </p:spPr>
        <p:txBody>
          <a:bodyPr/>
          <a:lstStyle/>
          <a:p>
            <a:pPr>
              <a:defRPr/>
            </a:pPr>
            <a:r>
              <a:rPr lang="it-IT" dirty="0"/>
              <a:t>Agilulfo : (589- 616)</a:t>
            </a:r>
          </a:p>
          <a:p>
            <a:pPr marL="457200" indent="-457200">
              <a:buFont typeface="Wingdings" panose="05000000000000000000" pitchFamily="2" charset="2"/>
              <a:buChar char="§"/>
              <a:defRPr/>
            </a:pPr>
            <a:r>
              <a:rPr lang="it-IT" dirty="0"/>
              <a:t>Capitale a </a:t>
            </a:r>
            <a:r>
              <a:rPr lang="it-IT" dirty="0" smtClean="0"/>
              <a:t>Pavia </a:t>
            </a:r>
          </a:p>
          <a:p>
            <a:pPr marL="457200" indent="-457200">
              <a:buFont typeface="Wingdings" panose="05000000000000000000" pitchFamily="2" charset="2"/>
              <a:buChar char="§"/>
              <a:defRPr/>
            </a:pPr>
            <a:r>
              <a:rPr lang="it-IT" dirty="0" smtClean="0"/>
              <a:t>creazione </a:t>
            </a:r>
            <a:r>
              <a:rPr lang="it-IT" dirty="0"/>
              <a:t>di un fisco </a:t>
            </a:r>
            <a:r>
              <a:rPr lang="it-IT" dirty="0" smtClean="0"/>
              <a:t>regio.</a:t>
            </a:r>
            <a:endParaRPr lang="it-IT" dirty="0"/>
          </a:p>
          <a:p>
            <a:pPr marL="457200" indent="-457200">
              <a:buFont typeface="Wingdings" panose="05000000000000000000" pitchFamily="2" charset="2"/>
              <a:buChar char="§"/>
              <a:defRPr/>
            </a:pPr>
            <a:r>
              <a:rPr lang="it-IT" dirty="0"/>
              <a:t>Sottomissione dei duchi ribelli, conquiste territoriali. </a:t>
            </a:r>
            <a:endParaRPr lang="it-IT" dirty="0" smtClean="0"/>
          </a:p>
          <a:p>
            <a:pPr marL="457200" indent="-457200">
              <a:buFont typeface="Wingdings" panose="05000000000000000000" pitchFamily="2" charset="2"/>
              <a:buChar char="§"/>
              <a:defRPr/>
            </a:pPr>
            <a:r>
              <a:rPr lang="it-IT" dirty="0" smtClean="0"/>
              <a:t>Tentativo </a:t>
            </a:r>
            <a:r>
              <a:rPr lang="it-IT" dirty="0"/>
              <a:t>di </a:t>
            </a:r>
            <a:r>
              <a:rPr lang="it-IT" dirty="0" err="1"/>
              <a:t>dinastizzazione</a:t>
            </a:r>
            <a:r>
              <a:rPr lang="it-IT" dirty="0"/>
              <a:t>.</a:t>
            </a:r>
          </a:p>
        </p:txBody>
      </p:sp>
      <p:sp>
        <p:nvSpPr>
          <p:cNvPr id="4" name="Segnaposto contenuto 3"/>
          <p:cNvSpPr>
            <a:spLocks noGrp="1"/>
          </p:cNvSpPr>
          <p:nvPr>
            <p:ph sz="quarter" idx="11"/>
          </p:nvPr>
        </p:nvSpPr>
        <p:spPr>
          <a:xfrm>
            <a:off x="456000" y="2592995"/>
            <a:ext cx="5126653" cy="2147447"/>
          </a:xfrm>
        </p:spPr>
        <p:txBody>
          <a:bodyPr>
            <a:normAutofit/>
          </a:bodyPr>
          <a:lstStyle/>
          <a:p>
            <a:pPr marL="457200" indent="-457200">
              <a:buFont typeface="Wingdings" panose="05000000000000000000" pitchFamily="2" charset="2"/>
              <a:buChar char="§"/>
              <a:defRPr/>
            </a:pPr>
            <a:r>
              <a:rPr lang="it-IT" dirty="0"/>
              <a:t>Alboino (568-572)</a:t>
            </a:r>
          </a:p>
          <a:p>
            <a:pPr marL="457200" indent="-457200">
              <a:buFont typeface="Wingdings" panose="05000000000000000000" pitchFamily="2" charset="2"/>
              <a:buChar char="§"/>
              <a:defRPr/>
            </a:pPr>
            <a:r>
              <a:rPr lang="it-IT" dirty="0" err="1"/>
              <a:t>Clefi</a:t>
            </a:r>
            <a:r>
              <a:rPr lang="it-IT" dirty="0"/>
              <a:t> (572-574)</a:t>
            </a:r>
          </a:p>
          <a:p>
            <a:pPr marL="457200" indent="-457200">
              <a:buFont typeface="Wingdings" panose="05000000000000000000" pitchFamily="2" charset="2"/>
              <a:buChar char="§"/>
              <a:defRPr/>
            </a:pPr>
            <a:r>
              <a:rPr lang="it-IT" dirty="0"/>
              <a:t>574-584 : </a:t>
            </a:r>
            <a:r>
              <a:rPr lang="it-IT" i="1" dirty="0" err="1"/>
              <a:t>duces</a:t>
            </a:r>
            <a:endParaRPr lang="it-IT" i="1" dirty="0"/>
          </a:p>
          <a:p>
            <a:pPr marL="457200" indent="-457200">
              <a:buFont typeface="Wingdings" panose="05000000000000000000" pitchFamily="2" charset="2"/>
              <a:buChar char="§"/>
              <a:defRPr/>
            </a:pPr>
            <a:r>
              <a:rPr lang="it-IT" dirty="0"/>
              <a:t>Autari</a:t>
            </a:r>
            <a:r>
              <a:rPr lang="it-IT" i="1" dirty="0"/>
              <a:t> : </a:t>
            </a:r>
            <a:r>
              <a:rPr lang="it-IT" dirty="0"/>
              <a:t>(584- 589)</a:t>
            </a:r>
          </a:p>
        </p:txBody>
      </p:sp>
      <p:pic>
        <p:nvPicPr>
          <p:cNvPr id="1026" name="Picture 2" descr="https://www.corrierepl.it/newspl/wp-content/uploads/2022/08/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000" y="1286716"/>
            <a:ext cx="4396631" cy="2109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93676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Il ruolo della regina</a:t>
            </a:r>
            <a:endParaRPr lang="it-IT" dirty="0"/>
          </a:p>
        </p:txBody>
      </p:sp>
      <p:sp>
        <p:nvSpPr>
          <p:cNvPr id="3" name="Segnaposto contenuto 2"/>
          <p:cNvSpPr>
            <a:spLocks noGrp="1"/>
          </p:cNvSpPr>
          <p:nvPr>
            <p:ph sz="quarter" idx="10"/>
          </p:nvPr>
        </p:nvSpPr>
        <p:spPr>
          <a:xfrm>
            <a:off x="360947" y="2592996"/>
            <a:ext cx="11481526" cy="3859558"/>
          </a:xfrm>
        </p:spPr>
        <p:txBody>
          <a:bodyPr>
            <a:normAutofit/>
          </a:bodyPr>
          <a:lstStyle/>
          <a:p>
            <a:r>
              <a:rPr lang="it-IT" altLang="it-IT" dirty="0"/>
              <a:t>La regina può essere tramite per la continuità della successione.</a:t>
            </a:r>
          </a:p>
          <a:p>
            <a:endParaRPr lang="it-IT" altLang="it-IT" sz="2000" dirty="0" smtClean="0"/>
          </a:p>
          <a:p>
            <a:r>
              <a:rPr lang="it-IT" altLang="it-IT" sz="2000" dirty="0" smtClean="0"/>
              <a:t>(</a:t>
            </a:r>
            <a:r>
              <a:rPr lang="it-IT" altLang="it-IT" sz="2000" dirty="0"/>
              <a:t>a. 584-590</a:t>
            </a:r>
            <a:r>
              <a:rPr lang="it-IT" altLang="it-IT" sz="2000" dirty="0" smtClean="0"/>
              <a:t>)  </a:t>
            </a:r>
            <a:r>
              <a:rPr lang="it-IT" altLang="it-IT" dirty="0" smtClean="0"/>
              <a:t>Autari </a:t>
            </a:r>
            <a:r>
              <a:rPr lang="it-IT" altLang="it-IT" dirty="0"/>
              <a:t>= </a:t>
            </a:r>
            <a:r>
              <a:rPr lang="it-IT" altLang="it-IT" dirty="0" err="1"/>
              <a:t>Teodelinda</a:t>
            </a:r>
            <a:r>
              <a:rPr lang="it-IT" altLang="it-IT" dirty="0"/>
              <a:t> = Agilulfo </a:t>
            </a:r>
            <a:r>
              <a:rPr lang="it-IT" altLang="it-IT" sz="2000" dirty="0"/>
              <a:t>(a. 590-616</a:t>
            </a:r>
            <a:r>
              <a:rPr lang="it-IT" altLang="it-IT" sz="2000" dirty="0" smtClean="0"/>
              <a:t>)</a:t>
            </a:r>
            <a:endParaRPr lang="it-IT" altLang="it-IT" sz="2000" dirty="0"/>
          </a:p>
          <a:p>
            <a:r>
              <a:rPr lang="it-IT" altLang="it-IT" dirty="0"/>
              <a:t>			     		</a:t>
            </a:r>
            <a:r>
              <a:rPr lang="it-IT" altLang="it-IT" dirty="0" smtClean="0"/>
              <a:t> │</a:t>
            </a:r>
            <a:endParaRPr lang="it-IT" altLang="it-IT" dirty="0"/>
          </a:p>
          <a:p>
            <a:r>
              <a:rPr lang="it-IT" altLang="it-IT" dirty="0"/>
              <a:t>		        </a:t>
            </a:r>
            <a:r>
              <a:rPr lang="it-IT" altLang="it-IT" dirty="0" err="1"/>
              <a:t>Gundeperga</a:t>
            </a:r>
            <a:r>
              <a:rPr lang="it-IT" altLang="it-IT" dirty="0"/>
              <a:t> = </a:t>
            </a:r>
            <a:r>
              <a:rPr lang="it-IT" altLang="it-IT" dirty="0" err="1"/>
              <a:t>Arioaldo</a:t>
            </a:r>
            <a:r>
              <a:rPr lang="it-IT" altLang="it-IT" dirty="0"/>
              <a:t> </a:t>
            </a:r>
            <a:r>
              <a:rPr lang="it-IT" altLang="it-IT" sz="2000" dirty="0"/>
              <a:t>(625-636)</a:t>
            </a:r>
          </a:p>
          <a:p>
            <a:r>
              <a:rPr lang="it-IT" altLang="it-IT" dirty="0"/>
              <a:t>				           = Rotari </a:t>
            </a:r>
            <a:r>
              <a:rPr lang="it-IT" altLang="it-IT" sz="2000" dirty="0"/>
              <a:t>(636-652)</a:t>
            </a:r>
          </a:p>
        </p:txBody>
      </p:sp>
    </p:spTree>
    <p:extLst>
      <p:ext uri="{BB962C8B-B14F-4D97-AF65-F5344CB8AC3E}">
        <p14:creationId xmlns:p14="http://schemas.microsoft.com/office/powerpoint/2010/main" val="2199693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Un testo memoriale e </a:t>
            </a:r>
            <a:r>
              <a:rPr lang="it-IT" dirty="0" err="1" smtClean="0"/>
              <a:t>etnogenetico</a:t>
            </a:r>
            <a:r>
              <a:rPr lang="it-IT" dirty="0" smtClean="0"/>
              <a:t>: l’</a:t>
            </a:r>
            <a:r>
              <a:rPr lang="it-IT" i="1" dirty="0" err="1" smtClean="0"/>
              <a:t>Origo</a:t>
            </a:r>
            <a:r>
              <a:rPr lang="it-IT" i="1" dirty="0" smtClean="0"/>
              <a:t> </a:t>
            </a:r>
            <a:r>
              <a:rPr lang="it-IT" i="1" dirty="0" err="1" smtClean="0"/>
              <a:t>gentis</a:t>
            </a:r>
            <a:r>
              <a:rPr lang="it-IT" i="1" dirty="0" smtClean="0"/>
              <a:t> </a:t>
            </a:r>
            <a:r>
              <a:rPr lang="it-IT" i="1" dirty="0" err="1" smtClean="0"/>
              <a:t>Langobardorum</a:t>
            </a:r>
            <a:endParaRPr lang="it-IT" i="1" dirty="0"/>
          </a:p>
        </p:txBody>
      </p:sp>
      <p:sp>
        <p:nvSpPr>
          <p:cNvPr id="3" name="Segnaposto contenuto 2"/>
          <p:cNvSpPr>
            <a:spLocks noGrp="1"/>
          </p:cNvSpPr>
          <p:nvPr>
            <p:ph sz="quarter" idx="10"/>
          </p:nvPr>
        </p:nvSpPr>
        <p:spPr>
          <a:xfrm>
            <a:off x="6179127" y="2057400"/>
            <a:ext cx="5663346" cy="4395154"/>
          </a:xfrm>
        </p:spPr>
        <p:txBody>
          <a:bodyPr>
            <a:normAutofit fontScale="92500" lnSpcReduction="20000"/>
          </a:bodyPr>
          <a:lstStyle/>
          <a:p>
            <a:r>
              <a:rPr lang="it-IT" dirty="0"/>
              <a:t>Allora i capi dei Vandali che erano </a:t>
            </a:r>
            <a:r>
              <a:rPr lang="it-IT" dirty="0" err="1"/>
              <a:t>Ambri</a:t>
            </a:r>
            <a:r>
              <a:rPr lang="it-IT" dirty="0"/>
              <a:t> ed Assi, si mossero con i loro eserciti e dissero ai </a:t>
            </a:r>
            <a:r>
              <a:rPr lang="it-IT" dirty="0" err="1"/>
              <a:t>Winnili</a:t>
            </a:r>
            <a:r>
              <a:rPr lang="it-IT" dirty="0"/>
              <a:t> «O ci pagate un tributo o vi dovete preparare alla guerra per combattere con noi». Allora </a:t>
            </a:r>
            <a:r>
              <a:rPr lang="it-IT" dirty="0" err="1"/>
              <a:t>Ybor</a:t>
            </a:r>
            <a:r>
              <a:rPr lang="it-IT" dirty="0"/>
              <a:t> e Aione assieme alla madre Gambara risposero «Meglio prepararci alla battaglia che pagare tributi ai Vandali». Allora </a:t>
            </a:r>
            <a:r>
              <a:rPr lang="it-IT" dirty="0" err="1"/>
              <a:t>Ambri</a:t>
            </a:r>
            <a:r>
              <a:rPr lang="it-IT" dirty="0"/>
              <a:t> e Assi che erano i capi dei Vandali chiesero a </a:t>
            </a:r>
            <a:r>
              <a:rPr lang="it-IT" dirty="0" err="1"/>
              <a:t>Godan</a:t>
            </a:r>
            <a:r>
              <a:rPr lang="it-IT" dirty="0"/>
              <a:t> di dargli la vittoria sui </a:t>
            </a:r>
            <a:r>
              <a:rPr lang="it-IT" dirty="0" err="1"/>
              <a:t>Winnili</a:t>
            </a:r>
            <a:r>
              <a:rPr lang="it-IT" dirty="0"/>
              <a:t>. La risposta di </a:t>
            </a:r>
            <a:r>
              <a:rPr lang="it-IT" dirty="0" err="1"/>
              <a:t>Godan</a:t>
            </a:r>
            <a:r>
              <a:rPr lang="it-IT" dirty="0"/>
              <a:t> fu «A quelli che vedrò prima all'alba darò la vittoria». </a:t>
            </a:r>
          </a:p>
        </p:txBody>
      </p:sp>
      <p:sp>
        <p:nvSpPr>
          <p:cNvPr id="4" name="Segnaposto contenuto 3"/>
          <p:cNvSpPr>
            <a:spLocks noGrp="1"/>
          </p:cNvSpPr>
          <p:nvPr>
            <p:ph sz="quarter" idx="11"/>
          </p:nvPr>
        </p:nvSpPr>
        <p:spPr>
          <a:xfrm>
            <a:off x="455999" y="2341222"/>
            <a:ext cx="5174779" cy="4516778"/>
          </a:xfrm>
        </p:spPr>
        <p:txBody>
          <a:bodyPr>
            <a:noAutofit/>
          </a:bodyPr>
          <a:lstStyle/>
          <a:p>
            <a:r>
              <a:rPr lang="it-IT" sz="2400" dirty="0"/>
              <a:t>Nel nome di Dio, qui comincia l'origine della gente longobarda.</a:t>
            </a:r>
            <a:br>
              <a:rPr lang="it-IT" sz="2400" dirty="0"/>
            </a:br>
            <a:r>
              <a:rPr lang="it-IT" sz="2400" dirty="0"/>
              <a:t>1. C'è un'isola nelle regioni del Nord che è chiamata </a:t>
            </a:r>
            <a:r>
              <a:rPr lang="it-IT" sz="2400" dirty="0" err="1"/>
              <a:t>Scadanan</a:t>
            </a:r>
            <a:r>
              <a:rPr lang="it-IT" sz="2400" dirty="0"/>
              <a:t>, che significa "distruzione", che molti popoli abitavano. Tra questi c'era </a:t>
            </a:r>
            <a:r>
              <a:rPr lang="it-IT" sz="2400" dirty="0">
                <a:solidFill>
                  <a:srgbClr val="FF0000"/>
                </a:solidFill>
              </a:rPr>
              <a:t>un piccolo </a:t>
            </a:r>
            <a:r>
              <a:rPr lang="it-IT" sz="2400" dirty="0" smtClean="0">
                <a:solidFill>
                  <a:srgbClr val="FF0000"/>
                </a:solidFill>
              </a:rPr>
              <a:t>popolo (parva gens) </a:t>
            </a:r>
            <a:r>
              <a:rPr lang="it-IT" sz="2400" dirty="0"/>
              <a:t>che era chiamato </a:t>
            </a:r>
            <a:r>
              <a:rPr lang="it-IT" sz="2400" dirty="0" err="1"/>
              <a:t>Winnili</a:t>
            </a:r>
            <a:r>
              <a:rPr lang="it-IT" sz="2400" dirty="0"/>
              <a:t>. E con loro vi era una donna il cui nome era Gambara che ebbe due figli. </a:t>
            </a:r>
            <a:r>
              <a:rPr lang="it-IT" sz="2400" dirty="0" err="1"/>
              <a:t>Ybor</a:t>
            </a:r>
            <a:r>
              <a:rPr lang="it-IT" sz="2400" dirty="0"/>
              <a:t> era il nome di uno e Aione il nome dell'altro. Essi assieme alla madre Gambara regnarono sui </a:t>
            </a:r>
            <a:r>
              <a:rPr lang="it-IT" sz="2400" dirty="0" err="1"/>
              <a:t>Winnili</a:t>
            </a:r>
            <a:r>
              <a:rPr lang="it-IT" sz="2400" dirty="0"/>
              <a:t>. </a:t>
            </a:r>
          </a:p>
        </p:txBody>
      </p:sp>
    </p:spTree>
    <p:extLst>
      <p:ext uri="{BB962C8B-B14F-4D97-AF65-F5344CB8AC3E}">
        <p14:creationId xmlns:p14="http://schemas.microsoft.com/office/powerpoint/2010/main" val="3491360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i="1" dirty="0" err="1" smtClean="0"/>
              <a:t>Origo</a:t>
            </a:r>
            <a:r>
              <a:rPr lang="it-IT" i="1" dirty="0" smtClean="0"/>
              <a:t> </a:t>
            </a:r>
            <a:r>
              <a:rPr lang="it-IT" i="1" dirty="0" err="1" smtClean="0"/>
              <a:t>gentis</a:t>
            </a:r>
            <a:r>
              <a:rPr lang="it-IT" i="1" dirty="0" smtClean="0"/>
              <a:t> </a:t>
            </a:r>
            <a:r>
              <a:rPr lang="it-IT" i="1" dirty="0" err="1" smtClean="0"/>
              <a:t>Langobardorum</a:t>
            </a:r>
            <a:r>
              <a:rPr lang="it-IT" i="1" dirty="0" smtClean="0"/>
              <a:t> </a:t>
            </a:r>
            <a:r>
              <a:rPr lang="it-IT" dirty="0" smtClean="0"/>
              <a:t>2</a:t>
            </a:r>
            <a:endParaRPr lang="it-IT" dirty="0"/>
          </a:p>
        </p:txBody>
      </p:sp>
      <p:sp>
        <p:nvSpPr>
          <p:cNvPr id="3" name="Segnaposto contenuto 2"/>
          <p:cNvSpPr>
            <a:spLocks noGrp="1"/>
          </p:cNvSpPr>
          <p:nvPr>
            <p:ph sz="quarter" idx="10"/>
          </p:nvPr>
        </p:nvSpPr>
        <p:spPr>
          <a:xfrm>
            <a:off x="649705" y="2341221"/>
            <a:ext cx="10948737" cy="4111333"/>
          </a:xfrm>
        </p:spPr>
        <p:txBody>
          <a:bodyPr>
            <a:normAutofit lnSpcReduction="10000"/>
          </a:bodyPr>
          <a:lstStyle/>
          <a:p>
            <a:r>
              <a:rPr lang="it-IT" dirty="0"/>
              <a:t>Allora Gambara con i suoi due figli che erano </a:t>
            </a:r>
            <a:r>
              <a:rPr lang="it-IT" dirty="0" err="1"/>
              <a:t>Ybor</a:t>
            </a:r>
            <a:r>
              <a:rPr lang="it-IT" dirty="0"/>
              <a:t> e Aione, che regnavano sui </a:t>
            </a:r>
            <a:r>
              <a:rPr lang="it-IT" dirty="0" err="1"/>
              <a:t>Winnili</a:t>
            </a:r>
            <a:r>
              <a:rPr lang="it-IT" dirty="0"/>
              <a:t>, supplicarono </a:t>
            </a:r>
            <a:r>
              <a:rPr lang="it-IT" dirty="0" err="1"/>
              <a:t>Frea</a:t>
            </a:r>
            <a:r>
              <a:rPr lang="it-IT" dirty="0"/>
              <a:t>, moglie di </a:t>
            </a:r>
            <a:r>
              <a:rPr lang="it-IT" dirty="0" err="1"/>
              <a:t>Godan</a:t>
            </a:r>
            <a:r>
              <a:rPr lang="it-IT" dirty="0"/>
              <a:t>, di intercedere per i </a:t>
            </a:r>
            <a:r>
              <a:rPr lang="it-IT" dirty="0" err="1"/>
              <a:t>Winnili</a:t>
            </a:r>
            <a:r>
              <a:rPr lang="it-IT" dirty="0"/>
              <a:t>. Così </a:t>
            </a:r>
            <a:r>
              <a:rPr lang="it-IT" dirty="0" err="1"/>
              <a:t>Frea</a:t>
            </a:r>
            <a:r>
              <a:rPr lang="it-IT" dirty="0"/>
              <a:t> consigliò ai </a:t>
            </a:r>
            <a:r>
              <a:rPr lang="it-IT" dirty="0" err="1"/>
              <a:t>Winnili</a:t>
            </a:r>
            <a:r>
              <a:rPr lang="it-IT" dirty="0"/>
              <a:t> di arrivare all'alba assieme alle loro donne, con i capelli raccolti attorno al viso come se fossero delle barbe. </a:t>
            </a:r>
            <a:endParaRPr lang="it-IT" dirty="0" smtClean="0"/>
          </a:p>
          <a:p>
            <a:r>
              <a:rPr lang="it-IT" dirty="0" smtClean="0"/>
              <a:t>Quando </a:t>
            </a:r>
            <a:r>
              <a:rPr lang="it-IT" dirty="0"/>
              <a:t>cominciò a far chiaro, mentre il sole stava sorgendo, </a:t>
            </a:r>
            <a:r>
              <a:rPr lang="it-IT" dirty="0" err="1"/>
              <a:t>Frea</a:t>
            </a:r>
            <a:r>
              <a:rPr lang="it-IT" dirty="0"/>
              <a:t> la moglie di </a:t>
            </a:r>
            <a:r>
              <a:rPr lang="it-IT" dirty="0" err="1"/>
              <a:t>Godan</a:t>
            </a:r>
            <a:r>
              <a:rPr lang="it-IT" dirty="0"/>
              <a:t>, girò il letto dove stava dormendo il marito, gli volse la testa verso oriente e lo svegliò. Egli disse «Chi sono queste barbe lunghe?» E </a:t>
            </a:r>
            <a:r>
              <a:rPr lang="it-IT" dirty="0" err="1"/>
              <a:t>Frea</a:t>
            </a:r>
            <a:r>
              <a:rPr lang="it-IT" dirty="0"/>
              <a:t> disse a </a:t>
            </a:r>
            <a:r>
              <a:rPr lang="it-IT" dirty="0" err="1"/>
              <a:t>Godan</a:t>
            </a:r>
            <a:r>
              <a:rPr lang="it-IT" dirty="0"/>
              <a:t> «Ora che gli hai dato il nome dagli anche la vittoria». E dette loro la vittoria. Da quel momento i </a:t>
            </a:r>
            <a:r>
              <a:rPr lang="it-IT" dirty="0" err="1"/>
              <a:t>Winnili</a:t>
            </a:r>
            <a:r>
              <a:rPr lang="it-IT" dirty="0"/>
              <a:t> si chiamarono Longobardi.</a:t>
            </a:r>
          </a:p>
        </p:txBody>
      </p:sp>
    </p:spTree>
    <p:extLst>
      <p:ext uri="{BB962C8B-B14F-4D97-AF65-F5344CB8AC3E}">
        <p14:creationId xmlns:p14="http://schemas.microsoft.com/office/powerpoint/2010/main" val="24525077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La religione dei Longobardi</a:t>
            </a:r>
            <a:endParaRPr lang="it-IT" dirty="0"/>
          </a:p>
        </p:txBody>
      </p:sp>
      <p:sp>
        <p:nvSpPr>
          <p:cNvPr id="3" name="Segnaposto contenuto 2"/>
          <p:cNvSpPr>
            <a:spLocks noGrp="1"/>
          </p:cNvSpPr>
          <p:nvPr>
            <p:ph sz="quarter" idx="10"/>
          </p:nvPr>
        </p:nvSpPr>
        <p:spPr>
          <a:xfrm>
            <a:off x="312821" y="2153653"/>
            <a:ext cx="11529652" cy="4298901"/>
          </a:xfrm>
        </p:spPr>
        <p:txBody>
          <a:bodyPr>
            <a:normAutofit/>
          </a:bodyPr>
          <a:lstStyle/>
          <a:p>
            <a:r>
              <a:rPr lang="it-IT" altLang="it-IT" sz="3200" dirty="0"/>
              <a:t>Dal punto di vista religioso, i Longobardi erano ufficialmente ariani, ma al loro interno convivevano elementi cattolici. </a:t>
            </a:r>
            <a:endParaRPr lang="it-IT" altLang="it-IT" sz="3200" dirty="0" smtClean="0"/>
          </a:p>
          <a:p>
            <a:r>
              <a:rPr lang="it-IT" altLang="it-IT" sz="3200" dirty="0" smtClean="0"/>
              <a:t>Il loro cristianesimo </a:t>
            </a:r>
            <a:r>
              <a:rPr lang="it-IT" altLang="it-IT" sz="3200" dirty="0"/>
              <a:t>non escludeva affatto </a:t>
            </a:r>
            <a:r>
              <a:rPr lang="it-IT" altLang="it-IT" sz="3200" dirty="0" smtClean="0"/>
              <a:t>la pratica </a:t>
            </a:r>
            <a:r>
              <a:rPr lang="it-IT" altLang="it-IT" sz="3200" dirty="0"/>
              <a:t>di rituali di tipo militare che forse rimandavano ad antiche tradizioni di tipo pagano, ma la cui conservazione non pare autorizzare l’ipotesi che essi fossero coscientemente praticati per esprimere un antagonismo religioso. </a:t>
            </a:r>
          </a:p>
          <a:p>
            <a:r>
              <a:rPr lang="it-IT" altLang="it-IT" sz="3200" dirty="0"/>
              <a:t>Il credo religioso restava era per i Longobardi essenzialmente un fatto di natura individuale.</a:t>
            </a:r>
          </a:p>
          <a:p>
            <a:endParaRPr lang="it-IT" dirty="0"/>
          </a:p>
        </p:txBody>
      </p:sp>
    </p:spTree>
    <p:extLst>
      <p:ext uri="{BB962C8B-B14F-4D97-AF65-F5344CB8AC3E}">
        <p14:creationId xmlns:p14="http://schemas.microsoft.com/office/powerpoint/2010/main" val="2352824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153221"/>
            <a:ext cx="12192000" cy="658406"/>
          </a:xfrm>
        </p:spPr>
        <p:txBody>
          <a:bodyPr/>
          <a:lstStyle/>
          <a:p>
            <a:r>
              <a:rPr lang="it-IT" dirty="0" smtClean="0"/>
              <a:t>La religione e la conversione</a:t>
            </a:r>
            <a:endParaRPr lang="it-IT" dirty="0"/>
          </a:p>
        </p:txBody>
      </p:sp>
      <p:sp>
        <p:nvSpPr>
          <p:cNvPr id="4" name="Segnaposto contenuto 3"/>
          <p:cNvSpPr>
            <a:spLocks noGrp="1"/>
          </p:cNvSpPr>
          <p:nvPr>
            <p:ph sz="quarter" idx="11"/>
          </p:nvPr>
        </p:nvSpPr>
        <p:spPr>
          <a:xfrm>
            <a:off x="456000" y="1973179"/>
            <a:ext cx="5138684" cy="2665869"/>
          </a:xfrm>
        </p:spPr>
        <p:txBody>
          <a:bodyPr>
            <a:noAutofit/>
          </a:bodyPr>
          <a:lstStyle/>
          <a:p>
            <a:pPr marL="457200" indent="-457200">
              <a:buFont typeface="Wingdings" panose="05000000000000000000" pitchFamily="2" charset="2"/>
              <a:buChar char="§"/>
            </a:pPr>
            <a:r>
              <a:rPr lang="it-IT" altLang="it-IT" dirty="0"/>
              <a:t>E’ importante sottolineare la mancanza di un testo narrativo coerente (simile a quello relativo alla conversione di Clodoveo) che cristallizzi la conversione dei Longobardi</a:t>
            </a:r>
            <a:r>
              <a:rPr lang="it-IT" altLang="it-IT" dirty="0" smtClean="0"/>
              <a:t>.</a:t>
            </a:r>
            <a:endParaRPr lang="it-IT" altLang="it-IT" dirty="0"/>
          </a:p>
        </p:txBody>
      </p:sp>
      <p:sp>
        <p:nvSpPr>
          <p:cNvPr id="5" name="Segnaposto contenuto 4"/>
          <p:cNvSpPr>
            <a:spLocks noGrp="1"/>
          </p:cNvSpPr>
          <p:nvPr>
            <p:ph sz="quarter" idx="12"/>
          </p:nvPr>
        </p:nvSpPr>
        <p:spPr>
          <a:xfrm>
            <a:off x="455999" y="4800600"/>
            <a:ext cx="10588989" cy="1771073"/>
          </a:xfrm>
        </p:spPr>
        <p:txBody>
          <a:bodyPr>
            <a:normAutofit/>
          </a:bodyPr>
          <a:lstStyle/>
          <a:p>
            <a:pPr marL="457200" indent="-457200">
              <a:buFont typeface="Wingdings" panose="05000000000000000000" pitchFamily="2" charset="2"/>
              <a:buChar char="§"/>
            </a:pPr>
            <a:r>
              <a:rPr lang="it-IT" altLang="it-IT" sz="3200" dirty="0"/>
              <a:t>Il ruolo fondamentale attribuito alla regina </a:t>
            </a:r>
            <a:r>
              <a:rPr lang="it-IT" altLang="it-IT" sz="3200" dirty="0" err="1"/>
              <a:t>Teodelinda</a:t>
            </a:r>
            <a:r>
              <a:rPr lang="it-IT" altLang="it-IT" sz="3200" dirty="0"/>
              <a:t> (inizio VII secolo) in questo processo è da sottolineare, ma non da </a:t>
            </a:r>
            <a:r>
              <a:rPr lang="it-IT" altLang="it-IT" sz="3200" dirty="0" smtClean="0"/>
              <a:t>esagerare.</a:t>
            </a:r>
            <a:endParaRPr lang="it-IT" altLang="it-IT" sz="3200" dirty="0"/>
          </a:p>
        </p:txBody>
      </p:sp>
      <p:pic>
        <p:nvPicPr>
          <p:cNvPr id="3074" name="Picture 2" descr="Teodolinda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105" y="1160464"/>
            <a:ext cx="5719071" cy="367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094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dirty="0" err="1"/>
              <a:t>Nicezio</a:t>
            </a:r>
            <a:r>
              <a:rPr lang="it-IT" altLang="it-IT" dirty="0"/>
              <a:t> arcivescovo di Treviri a </a:t>
            </a:r>
            <a:r>
              <a:rPr lang="it-IT" altLang="it-IT" dirty="0" err="1"/>
              <a:t>Clothsuintha</a:t>
            </a:r>
            <a:r>
              <a:rPr lang="it-IT" altLang="it-IT" dirty="0"/>
              <a:t>, moglie di Alboino (</a:t>
            </a:r>
            <a:r>
              <a:rPr lang="it-IT" altLang="it-IT" dirty="0" smtClean="0"/>
              <a:t>567)</a:t>
            </a:r>
            <a:endParaRPr lang="it-IT" dirty="0"/>
          </a:p>
        </p:txBody>
      </p:sp>
      <p:sp>
        <p:nvSpPr>
          <p:cNvPr id="3" name="Segnaposto contenuto 2"/>
          <p:cNvSpPr>
            <a:spLocks noGrp="1"/>
          </p:cNvSpPr>
          <p:nvPr>
            <p:ph sz="quarter" idx="10"/>
          </p:nvPr>
        </p:nvSpPr>
        <p:spPr>
          <a:xfrm>
            <a:off x="456001" y="2592996"/>
            <a:ext cx="10841652" cy="3859558"/>
          </a:xfrm>
        </p:spPr>
        <p:txBody>
          <a:bodyPr>
            <a:normAutofit fontScale="92500" lnSpcReduction="20000"/>
          </a:bodyPr>
          <a:lstStyle/>
          <a:p>
            <a:pPr>
              <a:lnSpc>
                <a:spcPct val="80000"/>
              </a:lnSpc>
            </a:pPr>
            <a:r>
              <a:rPr lang="it-IT" altLang="it-IT" dirty="0"/>
              <a:t>Ci rallegriamo del tuo matrimonio con il re Alboino e ti auguriamo che entrambi siate felici. </a:t>
            </a:r>
            <a:r>
              <a:rPr lang="it-IT" altLang="it-IT" dirty="0">
                <a:solidFill>
                  <a:srgbClr val="FF0000"/>
                </a:solidFill>
              </a:rPr>
              <a:t>Ci stupiamo</a:t>
            </a:r>
            <a:r>
              <a:rPr lang="it-IT" altLang="it-IT" dirty="0"/>
              <a:t>, dal momento che i popoli lo temono (Alboino), che i re lo omaggiano, dal momento che ne lodano senza sosta la possanza, e dal momento che lui stesso li ha soggiogati al suo comando, </a:t>
            </a:r>
            <a:r>
              <a:rPr lang="it-IT" altLang="it-IT" dirty="0">
                <a:solidFill>
                  <a:srgbClr val="FF0000"/>
                </a:solidFill>
              </a:rPr>
              <a:t>perché egli non cerchi più rapidamente il rimedio della sua anima</a:t>
            </a:r>
            <a:r>
              <a:rPr lang="it-IT" altLang="it-IT" dirty="0"/>
              <a:t>. (…)</a:t>
            </a:r>
          </a:p>
          <a:p>
            <a:pPr>
              <a:lnSpc>
                <a:spcPct val="80000"/>
              </a:lnSpc>
            </a:pPr>
            <a:r>
              <a:rPr lang="it-IT" altLang="it-IT" dirty="0" smtClean="0"/>
              <a:t>Di </a:t>
            </a:r>
            <a:r>
              <a:rPr lang="it-IT" altLang="it-IT" dirty="0"/>
              <a:t>certo sai che tua nonna, la signora Clotilde di buona memoria, quando si recò in Francia portò suo marito Clodoveo verso la dottrina cattolica; e lui, dal momento che era un uomo molto abile e astuto, non volle credere prima di aver conosciuto la vera dottrina. Quando fu assolutamente certo, umile si recò </a:t>
            </a:r>
            <a:r>
              <a:rPr lang="it-IT" altLang="it-IT" dirty="0" smtClean="0"/>
              <a:t>alla </a:t>
            </a:r>
            <a:r>
              <a:rPr lang="it-IT" altLang="it-IT" dirty="0"/>
              <a:t>basilica del beato Martino e promise senza indugio di battezzarsi. </a:t>
            </a:r>
            <a:endParaRPr lang="it-IT" altLang="it-IT" dirty="0" smtClean="0"/>
          </a:p>
          <a:p>
            <a:pPr>
              <a:lnSpc>
                <a:spcPct val="80000"/>
              </a:lnSpc>
            </a:pPr>
            <a:r>
              <a:rPr lang="it-IT" altLang="it-IT" dirty="0" smtClean="0"/>
              <a:t>Hai </a:t>
            </a:r>
            <a:r>
              <a:rPr lang="it-IT" altLang="it-IT" dirty="0"/>
              <a:t>udito che lui, dopo essersi battezzato, sconfisse i re Alarico (dei Visigoti) e </a:t>
            </a:r>
            <a:r>
              <a:rPr lang="it-IT" altLang="it-IT" dirty="0" err="1"/>
              <a:t>Gundobaldo</a:t>
            </a:r>
            <a:r>
              <a:rPr lang="it-IT" altLang="it-IT" dirty="0"/>
              <a:t> (dei Burgundi).</a:t>
            </a:r>
          </a:p>
        </p:txBody>
      </p:sp>
    </p:spTree>
    <p:extLst>
      <p:ext uri="{BB962C8B-B14F-4D97-AF65-F5344CB8AC3E}">
        <p14:creationId xmlns:p14="http://schemas.microsoft.com/office/powerpoint/2010/main" val="462747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ltLang="it-IT" dirty="0" err="1"/>
              <a:t>Nicezio</a:t>
            </a:r>
            <a:r>
              <a:rPr lang="it-IT" altLang="it-IT" dirty="0"/>
              <a:t> arcivescovo di Treviri a </a:t>
            </a:r>
            <a:r>
              <a:rPr lang="it-IT" altLang="it-IT" dirty="0" err="1"/>
              <a:t>Clothsuintha</a:t>
            </a:r>
            <a:r>
              <a:rPr lang="it-IT" altLang="it-IT" dirty="0"/>
              <a:t>, moglie di Alboino (567)</a:t>
            </a:r>
            <a:endParaRPr lang="it-IT" dirty="0"/>
          </a:p>
        </p:txBody>
      </p:sp>
      <p:sp>
        <p:nvSpPr>
          <p:cNvPr id="3" name="Segnaposto contenuto 2"/>
          <p:cNvSpPr>
            <a:spLocks noGrp="1"/>
          </p:cNvSpPr>
          <p:nvPr>
            <p:ph sz="quarter" idx="10"/>
          </p:nvPr>
        </p:nvSpPr>
        <p:spPr>
          <a:xfrm>
            <a:off x="601579" y="2341222"/>
            <a:ext cx="11153274" cy="3746758"/>
          </a:xfrm>
        </p:spPr>
        <p:txBody>
          <a:bodyPr>
            <a:normAutofit fontScale="85000" lnSpcReduction="10000"/>
          </a:bodyPr>
          <a:lstStyle/>
          <a:p>
            <a:pPr>
              <a:lnSpc>
                <a:spcPct val="80000"/>
              </a:lnSpc>
            </a:pPr>
            <a:r>
              <a:rPr lang="it-IT" altLang="it-IT" dirty="0">
                <a:solidFill>
                  <a:srgbClr val="FF0000"/>
                </a:solidFill>
              </a:rPr>
              <a:t>Per quale motivo tale uomo, quale sappiamo essere il re Alboino, non si converte e perché sembra così lento nel ricercare la via della salvezza? </a:t>
            </a:r>
            <a:endParaRPr lang="it-IT" altLang="it-IT" dirty="0" smtClean="0">
              <a:solidFill>
                <a:srgbClr val="FF0000"/>
              </a:solidFill>
            </a:endParaRPr>
          </a:p>
          <a:p>
            <a:pPr>
              <a:lnSpc>
                <a:spcPct val="80000"/>
              </a:lnSpc>
            </a:pPr>
            <a:r>
              <a:rPr lang="it-IT" altLang="it-IT" dirty="0" smtClean="0"/>
              <a:t>O </a:t>
            </a:r>
            <a:r>
              <a:rPr lang="it-IT" altLang="it-IT" dirty="0"/>
              <a:t>buon Dio, che sei la gloria dei santi e la salvezza di tutti, tu entra dentro di lui. </a:t>
            </a:r>
          </a:p>
          <a:p>
            <a:pPr>
              <a:lnSpc>
                <a:spcPct val="80000"/>
              </a:lnSpc>
            </a:pPr>
            <a:r>
              <a:rPr lang="it-IT" altLang="it-IT" dirty="0" smtClean="0"/>
              <a:t>E </a:t>
            </a:r>
            <a:r>
              <a:rPr lang="it-IT" altLang="it-IT" dirty="0"/>
              <a:t>tu , signora </a:t>
            </a:r>
            <a:r>
              <a:rPr lang="it-IT" altLang="it-IT" dirty="0" err="1"/>
              <a:t>Chlotsuinda</a:t>
            </a:r>
            <a:r>
              <a:rPr lang="it-IT" altLang="it-IT" dirty="0"/>
              <a:t> , ristoralo con le parole affinché tutti godiamo di questa stella, di tale gemma, cosicché possiamo piacere a Dio. </a:t>
            </a:r>
            <a:r>
              <a:rPr lang="it-IT" altLang="it-IT" dirty="0">
                <a:solidFill>
                  <a:srgbClr val="FF0000"/>
                </a:solidFill>
              </a:rPr>
              <a:t>Ti esorto a non essere lenta e oziosa:  incessantemente parla ad alta voce, incessantemente </a:t>
            </a:r>
            <a:r>
              <a:rPr lang="it-IT" altLang="it-IT" dirty="0" smtClean="0">
                <a:solidFill>
                  <a:srgbClr val="FF0000"/>
                </a:solidFill>
              </a:rPr>
              <a:t>canta</a:t>
            </a:r>
            <a:r>
              <a:rPr lang="it-IT" altLang="it-IT" dirty="0" smtClean="0"/>
              <a:t>.</a:t>
            </a:r>
            <a:endParaRPr lang="it-IT" altLang="it-IT" dirty="0"/>
          </a:p>
          <a:p>
            <a:pPr>
              <a:lnSpc>
                <a:spcPct val="80000"/>
              </a:lnSpc>
            </a:pPr>
            <a:r>
              <a:rPr lang="it-IT" altLang="it-IT" dirty="0" smtClean="0"/>
              <a:t>Conosci </a:t>
            </a:r>
            <a:r>
              <a:rPr lang="it-IT" altLang="it-IT" dirty="0"/>
              <a:t>il detto: </a:t>
            </a:r>
            <a:r>
              <a:rPr lang="it-IT" altLang="it-IT" dirty="0">
                <a:solidFill>
                  <a:srgbClr val="FF0000"/>
                </a:solidFill>
              </a:rPr>
              <a:t>l’uomo infedele sarà salvato dalla donna fedele</a:t>
            </a:r>
            <a:r>
              <a:rPr lang="it-IT" altLang="it-IT" dirty="0"/>
              <a:t>. Infatti sappi che la prima salvezza, il primo perdono viene a colui che avrà fatto convertire un peccatore dal proprio errore. Vigila, vigila, perché Dio è con te. Ti chiedo di fare così per rendere la gente dei Longobardi forte di fronte ai nemici e perché tu ci conceda di rallegrarci della salvezza tua e di tuo marito.</a:t>
            </a:r>
            <a:endParaRPr lang="it-IT" dirty="0"/>
          </a:p>
        </p:txBody>
      </p:sp>
    </p:spTree>
    <p:extLst>
      <p:ext uri="{BB962C8B-B14F-4D97-AF65-F5344CB8AC3E}">
        <p14:creationId xmlns:p14="http://schemas.microsoft.com/office/powerpoint/2010/main" val="19152022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Le leggi dei Longobardi</a:t>
            </a:r>
            <a:endParaRPr lang="it-IT" dirty="0"/>
          </a:p>
        </p:txBody>
      </p:sp>
      <p:sp>
        <p:nvSpPr>
          <p:cNvPr id="3" name="Segnaposto contenuto 2"/>
          <p:cNvSpPr>
            <a:spLocks noGrp="1"/>
          </p:cNvSpPr>
          <p:nvPr>
            <p:ph sz="quarter" idx="10"/>
          </p:nvPr>
        </p:nvSpPr>
        <p:spPr>
          <a:xfrm>
            <a:off x="456000" y="2045369"/>
            <a:ext cx="11386473" cy="4407186"/>
          </a:xfrm>
        </p:spPr>
        <p:txBody>
          <a:bodyPr>
            <a:normAutofit fontScale="92500" lnSpcReduction="10000"/>
          </a:bodyPr>
          <a:lstStyle/>
          <a:p>
            <a:pPr marL="457200" indent="-457200">
              <a:buFont typeface="Wingdings" panose="05000000000000000000" pitchFamily="2" charset="2"/>
              <a:buChar char="§"/>
            </a:pPr>
            <a:r>
              <a:rPr lang="en-US" altLang="it-IT" dirty="0" err="1"/>
              <a:t>Edictus</a:t>
            </a:r>
            <a:r>
              <a:rPr lang="en-US" altLang="it-IT" dirty="0"/>
              <a:t> </a:t>
            </a:r>
            <a:r>
              <a:rPr lang="en-US" altLang="it-IT" dirty="0" err="1"/>
              <a:t>Rothari</a:t>
            </a:r>
            <a:r>
              <a:rPr lang="en-US" altLang="it-IT" dirty="0"/>
              <a:t> (643)</a:t>
            </a:r>
          </a:p>
          <a:p>
            <a:pPr marL="457200" indent="-457200">
              <a:buFont typeface="Wingdings" panose="05000000000000000000" pitchFamily="2" charset="2"/>
              <a:buChar char="§"/>
            </a:pPr>
            <a:r>
              <a:rPr lang="en-US" altLang="it-IT" dirty="0" err="1" smtClean="0"/>
              <a:t>Liutprandi</a:t>
            </a:r>
            <a:r>
              <a:rPr lang="en-US" altLang="it-IT" dirty="0" smtClean="0"/>
              <a:t> </a:t>
            </a:r>
            <a:r>
              <a:rPr lang="en-US" altLang="it-IT" dirty="0" err="1" smtClean="0"/>
              <a:t>Leges</a:t>
            </a:r>
            <a:r>
              <a:rPr lang="en-US" altLang="it-IT" dirty="0" smtClean="0"/>
              <a:t> </a:t>
            </a:r>
            <a:r>
              <a:rPr lang="en-US" altLang="it-IT" dirty="0"/>
              <a:t>(701-720)</a:t>
            </a:r>
          </a:p>
          <a:p>
            <a:pPr marL="457200" indent="-457200">
              <a:buFont typeface="Wingdings" panose="05000000000000000000" pitchFamily="2" charset="2"/>
              <a:buChar char="§"/>
            </a:pPr>
            <a:r>
              <a:rPr lang="en-US" altLang="it-IT" dirty="0" err="1" smtClean="0"/>
              <a:t>Aistulfi</a:t>
            </a:r>
            <a:r>
              <a:rPr lang="en-US" altLang="it-IT" dirty="0" smtClean="0"/>
              <a:t> </a:t>
            </a:r>
            <a:r>
              <a:rPr lang="en-US" altLang="it-IT" dirty="0" err="1" smtClean="0"/>
              <a:t>Leges</a:t>
            </a:r>
            <a:r>
              <a:rPr lang="en-US" altLang="it-IT" dirty="0" smtClean="0"/>
              <a:t> </a:t>
            </a:r>
            <a:r>
              <a:rPr lang="en-US" altLang="it-IT" dirty="0"/>
              <a:t>(758); </a:t>
            </a:r>
          </a:p>
          <a:p>
            <a:pPr marL="457200" indent="-457200">
              <a:buFont typeface="Wingdings" panose="05000000000000000000" pitchFamily="2" charset="2"/>
              <a:buChar char="§"/>
            </a:pPr>
            <a:r>
              <a:rPr lang="en-US" altLang="it-IT" dirty="0"/>
              <a:t>Addenda </a:t>
            </a:r>
            <a:r>
              <a:rPr lang="en-US" altLang="it-IT" dirty="0" err="1"/>
              <a:t>Beneventani</a:t>
            </a:r>
            <a:r>
              <a:rPr lang="en-US" altLang="it-IT" dirty="0"/>
              <a:t> </a:t>
            </a:r>
            <a:r>
              <a:rPr lang="en-US" altLang="it-IT" dirty="0" smtClean="0"/>
              <a:t>(post 774)</a:t>
            </a:r>
            <a:endParaRPr lang="en-US" altLang="it-IT" dirty="0"/>
          </a:p>
          <a:p>
            <a:r>
              <a:rPr lang="en-US" altLang="it-IT" b="1" dirty="0" err="1" smtClean="0"/>
              <a:t>Struttura</a:t>
            </a:r>
            <a:r>
              <a:rPr lang="en-US" altLang="it-IT" b="1" dirty="0" smtClean="0"/>
              <a:t> </a:t>
            </a:r>
            <a:r>
              <a:rPr lang="en-US" altLang="it-IT" b="1" dirty="0" err="1" smtClean="0"/>
              <a:t>sintattica</a:t>
            </a:r>
            <a:r>
              <a:rPr lang="en-US" altLang="it-IT" b="1" dirty="0" smtClean="0"/>
              <a:t> </a:t>
            </a:r>
            <a:r>
              <a:rPr lang="en-US" altLang="it-IT" b="1" dirty="0" err="1" smtClean="0"/>
              <a:t>delle</a:t>
            </a:r>
            <a:r>
              <a:rPr lang="en-US" altLang="it-IT" b="1" dirty="0" smtClean="0"/>
              <a:t> </a:t>
            </a:r>
            <a:r>
              <a:rPr lang="en-US" altLang="it-IT" b="1" dirty="0" err="1" smtClean="0"/>
              <a:t>Leggi</a:t>
            </a:r>
            <a:r>
              <a:rPr lang="en-US" altLang="it-IT" b="1" dirty="0" smtClean="0"/>
              <a:t>:</a:t>
            </a:r>
            <a:endParaRPr lang="en-US" altLang="it-IT" b="1" dirty="0"/>
          </a:p>
          <a:p>
            <a:r>
              <a:rPr lang="en-US" altLang="it-IT" dirty="0" err="1" smtClean="0"/>
              <a:t>Divisione</a:t>
            </a:r>
            <a:r>
              <a:rPr lang="en-US" altLang="it-IT" dirty="0" smtClean="0"/>
              <a:t> in </a:t>
            </a:r>
            <a:r>
              <a:rPr lang="en-US" altLang="it-IT" dirty="0" err="1" smtClean="0"/>
              <a:t>capitoli</a:t>
            </a:r>
            <a:r>
              <a:rPr lang="en-US" altLang="it-IT" dirty="0" smtClean="0"/>
              <a:t> in </a:t>
            </a:r>
            <a:r>
              <a:rPr lang="en-US" altLang="it-IT" dirty="0" err="1" smtClean="0"/>
              <a:t>parti</a:t>
            </a:r>
            <a:r>
              <a:rPr lang="en-US" altLang="it-IT" dirty="0" smtClean="0"/>
              <a:t> </a:t>
            </a:r>
            <a:r>
              <a:rPr lang="en-US" altLang="it-IT" dirty="0" err="1" smtClean="0"/>
              <a:t>coerenti</a:t>
            </a:r>
            <a:r>
              <a:rPr lang="en-US" altLang="it-IT" dirty="0" smtClean="0"/>
              <a:t>: </a:t>
            </a:r>
            <a:r>
              <a:rPr lang="en-US" altLang="it-IT" dirty="0" err="1" smtClean="0"/>
              <a:t>testi</a:t>
            </a:r>
            <a:r>
              <a:rPr lang="en-US" altLang="it-IT" dirty="0" smtClean="0"/>
              <a:t> </a:t>
            </a:r>
            <a:r>
              <a:rPr lang="en-US" altLang="it-IT" dirty="0" err="1" smtClean="0"/>
              <a:t>usati</a:t>
            </a:r>
            <a:r>
              <a:rPr lang="en-US" altLang="it-IT" dirty="0" smtClean="0"/>
              <a:t> e </a:t>
            </a:r>
            <a:r>
              <a:rPr lang="en-US" altLang="it-IT" dirty="0" err="1" smtClean="0"/>
              <a:t>consultati</a:t>
            </a:r>
            <a:r>
              <a:rPr lang="en-US" altLang="it-IT" dirty="0" smtClean="0"/>
              <a:t> in </a:t>
            </a:r>
            <a:r>
              <a:rPr lang="en-US" altLang="it-IT" dirty="0" err="1" smtClean="0"/>
              <a:t>giudizio</a:t>
            </a:r>
            <a:r>
              <a:rPr lang="en-US" altLang="it-IT" dirty="0" smtClean="0"/>
              <a:t>.</a:t>
            </a:r>
            <a:endParaRPr lang="en-US" altLang="it-IT" dirty="0"/>
          </a:p>
          <a:p>
            <a:r>
              <a:rPr lang="en-US" altLang="it-IT" dirty="0" err="1" smtClean="0"/>
              <a:t>Regole</a:t>
            </a:r>
            <a:r>
              <a:rPr lang="en-US" altLang="it-IT" dirty="0" smtClean="0"/>
              <a:t> </a:t>
            </a:r>
            <a:r>
              <a:rPr lang="en-US" altLang="it-IT" dirty="0" err="1" smtClean="0"/>
              <a:t>che</a:t>
            </a:r>
            <a:r>
              <a:rPr lang="en-US" altLang="it-IT" dirty="0" smtClean="0"/>
              <a:t> </a:t>
            </a:r>
            <a:r>
              <a:rPr lang="en-US" altLang="it-IT" dirty="0" err="1" smtClean="0"/>
              <a:t>sono</a:t>
            </a:r>
            <a:r>
              <a:rPr lang="en-US" altLang="it-IT" dirty="0" smtClean="0"/>
              <a:t> date per </a:t>
            </a:r>
            <a:r>
              <a:rPr lang="en-US" altLang="it-IT" dirty="0" err="1" smtClean="0"/>
              <a:t>scontate</a:t>
            </a:r>
            <a:r>
              <a:rPr lang="en-US" altLang="it-IT" dirty="0" smtClean="0"/>
              <a:t>:  </a:t>
            </a:r>
            <a:r>
              <a:rPr lang="en-US" altLang="it-IT" dirty="0" err="1" smtClean="0"/>
              <a:t>introdotte</a:t>
            </a:r>
            <a:r>
              <a:rPr lang="en-US" altLang="it-IT" dirty="0" smtClean="0"/>
              <a:t> da </a:t>
            </a:r>
            <a:r>
              <a:rPr lang="en-US" altLang="it-IT" i="1" dirty="0" err="1" smtClean="0"/>
              <a:t>si</a:t>
            </a:r>
            <a:r>
              <a:rPr lang="en-US" altLang="it-IT" i="1" dirty="0" smtClean="0"/>
              <a:t> </a:t>
            </a:r>
            <a:r>
              <a:rPr lang="en-US" altLang="it-IT" i="1" dirty="0" err="1" smtClean="0"/>
              <a:t>quis</a:t>
            </a:r>
            <a:endParaRPr lang="en-US" altLang="it-IT" i="1" dirty="0"/>
          </a:p>
          <a:p>
            <a:r>
              <a:rPr lang="en-US" altLang="it-IT" dirty="0" err="1" smtClean="0"/>
              <a:t>Norme</a:t>
            </a:r>
            <a:r>
              <a:rPr lang="en-US" altLang="it-IT" dirty="0" smtClean="0"/>
              <a:t> </a:t>
            </a:r>
            <a:r>
              <a:rPr lang="en-US" altLang="it-IT" dirty="0" err="1" smtClean="0"/>
              <a:t>nuove</a:t>
            </a:r>
            <a:r>
              <a:rPr lang="en-US" altLang="it-IT" dirty="0" smtClean="0"/>
              <a:t>: </a:t>
            </a:r>
            <a:r>
              <a:rPr lang="en-US" altLang="it-IT" dirty="0" err="1" smtClean="0"/>
              <a:t>introdotte</a:t>
            </a:r>
            <a:r>
              <a:rPr lang="en-US" altLang="it-IT" dirty="0" smtClean="0"/>
              <a:t> da </a:t>
            </a:r>
            <a:r>
              <a:rPr lang="en-US" altLang="it-IT" i="1" dirty="0" err="1" smtClean="0"/>
              <a:t>nulli</a:t>
            </a:r>
            <a:r>
              <a:rPr lang="en-US" altLang="it-IT" i="1" dirty="0" smtClean="0"/>
              <a:t> </a:t>
            </a:r>
            <a:r>
              <a:rPr lang="en-US" altLang="it-IT" i="1" dirty="0" err="1" smtClean="0"/>
              <a:t>liceat</a:t>
            </a:r>
            <a:endParaRPr lang="en-US" altLang="it-IT" i="1" dirty="0"/>
          </a:p>
          <a:p>
            <a:r>
              <a:rPr lang="en-US" altLang="it-IT" dirty="0" err="1" smtClean="0"/>
              <a:t>Norme</a:t>
            </a:r>
            <a:r>
              <a:rPr lang="en-US" altLang="it-IT" dirty="0" smtClean="0"/>
              <a:t> </a:t>
            </a:r>
            <a:r>
              <a:rPr lang="en-US" altLang="it-IT" dirty="0" err="1" smtClean="0"/>
              <a:t>che</a:t>
            </a:r>
            <a:r>
              <a:rPr lang="en-US" altLang="it-IT" dirty="0" smtClean="0"/>
              <a:t> </a:t>
            </a:r>
            <a:r>
              <a:rPr lang="en-US" altLang="it-IT" dirty="0" err="1" smtClean="0"/>
              <a:t>derivano</a:t>
            </a:r>
            <a:r>
              <a:rPr lang="en-US" altLang="it-IT" dirty="0" smtClean="0"/>
              <a:t> </a:t>
            </a:r>
            <a:r>
              <a:rPr lang="en-US" altLang="it-IT" dirty="0" err="1" smtClean="0"/>
              <a:t>dall’esame</a:t>
            </a:r>
            <a:r>
              <a:rPr lang="en-US" altLang="it-IT" dirty="0" smtClean="0"/>
              <a:t> </a:t>
            </a:r>
            <a:r>
              <a:rPr lang="en-US" altLang="it-IT" dirty="0" err="1" smtClean="0"/>
              <a:t>delle</a:t>
            </a:r>
            <a:r>
              <a:rPr lang="en-US" altLang="it-IT" dirty="0" smtClean="0"/>
              <a:t> </a:t>
            </a:r>
            <a:r>
              <a:rPr lang="en-US" altLang="it-IT" dirty="0" err="1" smtClean="0"/>
              <a:t>leggi</a:t>
            </a:r>
            <a:r>
              <a:rPr lang="en-US" altLang="it-IT" dirty="0" smtClean="0"/>
              <a:t>: </a:t>
            </a:r>
            <a:r>
              <a:rPr lang="en-US" altLang="it-IT" i="1" dirty="0" err="1" smtClean="0"/>
              <a:t>auditum</a:t>
            </a:r>
            <a:r>
              <a:rPr lang="en-US" altLang="it-IT" i="1" dirty="0" smtClean="0"/>
              <a:t> </a:t>
            </a:r>
            <a:r>
              <a:rPr lang="en-US" altLang="it-IT" i="1" dirty="0" err="1"/>
              <a:t>est</a:t>
            </a:r>
            <a:r>
              <a:rPr lang="en-US" altLang="it-IT" i="1" dirty="0"/>
              <a:t> </a:t>
            </a:r>
            <a:r>
              <a:rPr lang="en-US" altLang="it-IT" i="1" dirty="0" err="1" smtClean="0"/>
              <a:t>nobis</a:t>
            </a:r>
            <a:endParaRPr lang="en-US" altLang="it-IT" i="1" dirty="0"/>
          </a:p>
          <a:p>
            <a:r>
              <a:rPr lang="en-US" altLang="it-IT" dirty="0" smtClean="0"/>
              <a:t>Lingua: Latino</a:t>
            </a:r>
            <a:endParaRPr lang="en-US" altLang="it-IT" dirty="0"/>
          </a:p>
        </p:txBody>
      </p:sp>
    </p:spTree>
    <p:extLst>
      <p:ext uri="{BB962C8B-B14F-4D97-AF65-F5344CB8AC3E}">
        <p14:creationId xmlns:p14="http://schemas.microsoft.com/office/powerpoint/2010/main" val="38808745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4F9EA2F0-51A9-EF7E-0F05-DAA27F02EAD6}"/>
              </a:ext>
            </a:extLst>
          </p:cNvPr>
          <p:cNvSpPr>
            <a:spLocks noGrp="1"/>
          </p:cNvSpPr>
          <p:nvPr>
            <p:ph type="title" idx="4294967295"/>
          </p:nvPr>
        </p:nvSpPr>
        <p:spPr>
          <a:xfrm>
            <a:off x="838200" y="-1325563"/>
            <a:ext cx="10515600" cy="1325563"/>
          </a:xfrm>
        </p:spPr>
        <p:txBody>
          <a:bodyPr vert="horz" lIns="91440" tIns="45720" rIns="91440" bIns="45720" rtlCol="0" anchor="b">
            <a:normAutofit/>
          </a:bodyPr>
          <a:lstStyle/>
          <a:p>
            <a:r>
              <a:rPr lang="it-IT" dirty="0"/>
              <a:t>Università degli Studi di Padova</a:t>
            </a:r>
          </a:p>
        </p:txBody>
      </p:sp>
    </p:spTree>
    <p:extLst>
      <p:ext uri="{BB962C8B-B14F-4D97-AF65-F5344CB8AC3E}">
        <p14:creationId xmlns:p14="http://schemas.microsoft.com/office/powerpoint/2010/main" val="1282669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3E12E42B-CFF7-5D55-6BD6-BADAF2EF7769}"/>
              </a:ext>
            </a:extLst>
          </p:cNvPr>
          <p:cNvSpPr>
            <a:spLocks noGrp="1"/>
          </p:cNvSpPr>
          <p:nvPr>
            <p:ph type="title"/>
          </p:nvPr>
        </p:nvSpPr>
        <p:spPr>
          <a:xfrm>
            <a:off x="456000" y="1160463"/>
            <a:ext cx="11736000" cy="1188000"/>
          </a:xfrm>
        </p:spPr>
        <p:txBody>
          <a:bodyPr>
            <a:normAutofit/>
          </a:bodyPr>
          <a:lstStyle/>
          <a:p>
            <a:r>
              <a:rPr lang="it-IT" dirty="0"/>
              <a:t>I Longobardi (prima fase</a:t>
            </a:r>
            <a:r>
              <a:rPr lang="it-IT" dirty="0" smtClean="0"/>
              <a:t>) 568-680</a:t>
            </a:r>
            <a:endParaRPr lang="it-IT" b="1" dirty="0">
              <a:ea typeface="Verdana" panose="020B0604030504040204" pitchFamily="34" charset="0"/>
            </a:endParaRPr>
          </a:p>
        </p:txBody>
      </p:sp>
      <p:pic>
        <p:nvPicPr>
          <p:cNvPr id="5" name="Picture 2" descr="http://blog.ilgiornale.it/franza/files/2017/12/domini_longobardi-e1514158984495.jpg"/>
          <p:cNvPicPr>
            <a:picLocks noChangeAspect="1" noChangeArrowheads="1"/>
          </p:cNvPicPr>
          <p:nvPr/>
        </p:nvPicPr>
        <p:blipFill rotWithShape="1">
          <a:blip r:embed="rId3">
            <a:extLst>
              <a:ext uri="{28A0092B-C50C-407E-A947-70E740481C1C}">
                <a14:useLocalDpi xmlns:a14="http://schemas.microsoft.com/office/drawing/2010/main" val="0"/>
              </a:ext>
            </a:extLst>
          </a:blip>
          <a:srcRect b="21307"/>
          <a:stretch/>
        </p:blipFill>
        <p:spPr bwMode="auto">
          <a:xfrm>
            <a:off x="1135145" y="2348463"/>
            <a:ext cx="9865221" cy="3571074"/>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p:cNvSpPr txBox="1"/>
          <p:nvPr/>
        </p:nvSpPr>
        <p:spPr>
          <a:xfrm flipH="1">
            <a:off x="1838424" y="6047148"/>
            <a:ext cx="1590576" cy="738664"/>
          </a:xfrm>
          <a:prstGeom prst="rect">
            <a:avLst/>
          </a:prstGeom>
          <a:noFill/>
        </p:spPr>
        <p:txBody>
          <a:bodyPr wrap="square" rtlCol="0">
            <a:spAutoFit/>
          </a:bodyPr>
          <a:lstStyle/>
          <a:p>
            <a:r>
              <a:rPr lang="it-IT" sz="2400" b="1" dirty="0"/>
              <a:t>568 - 590</a:t>
            </a:r>
          </a:p>
          <a:p>
            <a:endParaRPr lang="it-IT" dirty="0"/>
          </a:p>
        </p:txBody>
      </p:sp>
      <p:sp>
        <p:nvSpPr>
          <p:cNvPr id="6" name="CasellaDiTesto 5"/>
          <p:cNvSpPr txBox="1"/>
          <p:nvPr/>
        </p:nvSpPr>
        <p:spPr>
          <a:xfrm flipH="1">
            <a:off x="5592276" y="6047148"/>
            <a:ext cx="1771049" cy="738664"/>
          </a:xfrm>
          <a:prstGeom prst="rect">
            <a:avLst/>
          </a:prstGeom>
          <a:noFill/>
        </p:spPr>
        <p:txBody>
          <a:bodyPr wrap="square" rtlCol="0">
            <a:spAutoFit/>
          </a:bodyPr>
          <a:lstStyle/>
          <a:p>
            <a:r>
              <a:rPr lang="it-IT" sz="2400" b="1" dirty="0"/>
              <a:t>590-640</a:t>
            </a:r>
          </a:p>
          <a:p>
            <a:endParaRPr lang="it-IT" dirty="0"/>
          </a:p>
        </p:txBody>
      </p:sp>
      <p:sp>
        <p:nvSpPr>
          <p:cNvPr id="8" name="CasellaDiTesto 7"/>
          <p:cNvSpPr txBox="1"/>
          <p:nvPr/>
        </p:nvSpPr>
        <p:spPr>
          <a:xfrm flipH="1">
            <a:off x="8888930" y="6047148"/>
            <a:ext cx="2577165" cy="738664"/>
          </a:xfrm>
          <a:prstGeom prst="rect">
            <a:avLst/>
          </a:prstGeom>
          <a:noFill/>
        </p:spPr>
        <p:txBody>
          <a:bodyPr wrap="square" rtlCol="0">
            <a:spAutoFit/>
          </a:bodyPr>
          <a:lstStyle/>
          <a:p>
            <a:r>
              <a:rPr lang="it-IT" sz="2400" b="1" dirty="0"/>
              <a:t>Post 720</a:t>
            </a:r>
          </a:p>
          <a:p>
            <a:endParaRPr lang="it-IT" dirty="0"/>
          </a:p>
        </p:txBody>
      </p:sp>
    </p:spTree>
    <p:extLst>
      <p:ext uri="{BB962C8B-B14F-4D97-AF65-F5344CB8AC3E}">
        <p14:creationId xmlns:p14="http://schemas.microsoft.com/office/powerpoint/2010/main" val="21293397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0" y="1153221"/>
            <a:ext cx="12192000" cy="1188000"/>
          </a:xfrm>
        </p:spPr>
        <p:txBody>
          <a:bodyPr/>
          <a:lstStyle/>
          <a:p>
            <a:r>
              <a:rPr lang="it-IT" dirty="0" smtClean="0"/>
              <a:t>I Longobardi e la storiografia italiana: </a:t>
            </a:r>
            <a:r>
              <a:rPr lang="it-IT" dirty="0" smtClean="0"/>
              <a:t>Gian Pierio </a:t>
            </a:r>
            <a:r>
              <a:rPr lang="it-IT" dirty="0" err="1" smtClean="0"/>
              <a:t>Bognetti</a:t>
            </a:r>
            <a:endParaRPr lang="it-IT" dirty="0"/>
          </a:p>
        </p:txBody>
      </p:sp>
      <p:sp>
        <p:nvSpPr>
          <p:cNvPr id="3" name="Segnaposto contenuto 2"/>
          <p:cNvSpPr>
            <a:spLocks noGrp="1"/>
          </p:cNvSpPr>
          <p:nvPr>
            <p:ph sz="quarter" idx="10"/>
          </p:nvPr>
        </p:nvSpPr>
        <p:spPr>
          <a:xfrm>
            <a:off x="6223688" y="2710477"/>
            <a:ext cx="5663346" cy="4302912"/>
          </a:xfrm>
        </p:spPr>
        <p:txBody>
          <a:bodyPr>
            <a:normAutofit fontScale="92500" lnSpcReduction="10000"/>
          </a:bodyPr>
          <a:lstStyle/>
          <a:p>
            <a:r>
              <a:rPr lang="it-IT" dirty="0" smtClean="0"/>
              <a:t>Dal web:</a:t>
            </a:r>
          </a:p>
          <a:p>
            <a:r>
              <a:rPr lang="it-IT" dirty="0" smtClean="0"/>
              <a:t>«erano </a:t>
            </a:r>
            <a:r>
              <a:rPr lang="it-IT" dirty="0"/>
              <a:t>forse il più arretrato e primitivo fra i diversi protagonisti delle grandi migrazioni. È un paradosso che proprio in Italia, che era stata la culla e il centro della romanità, si sia stabilito un popolo così poco evoluto; ma la guerra greco-gotica aveva devastato la penisola a tal punto che in molte zone della civiltà antica rimanevano soltanto </a:t>
            </a:r>
            <a:r>
              <a:rPr lang="it-IT" dirty="0" smtClean="0"/>
              <a:t>avanzi».</a:t>
            </a:r>
            <a:endParaRPr lang="it-IT" dirty="0"/>
          </a:p>
        </p:txBody>
      </p:sp>
      <p:sp>
        <p:nvSpPr>
          <p:cNvPr id="4" name="Segnaposto contenuto 3"/>
          <p:cNvSpPr>
            <a:spLocks noGrp="1"/>
          </p:cNvSpPr>
          <p:nvPr>
            <p:ph sz="quarter" idx="11"/>
          </p:nvPr>
        </p:nvSpPr>
        <p:spPr>
          <a:xfrm>
            <a:off x="353115" y="2374437"/>
            <a:ext cx="5502442" cy="2398052"/>
          </a:xfrm>
        </p:spPr>
        <p:txBody>
          <a:bodyPr>
            <a:normAutofit lnSpcReduction="10000"/>
          </a:bodyPr>
          <a:lstStyle/>
          <a:p>
            <a:pPr marL="457200" indent="-457200">
              <a:buFont typeface="Wingdings" panose="05000000000000000000" pitchFamily="2" charset="2"/>
              <a:buChar char="§"/>
            </a:pPr>
            <a:r>
              <a:rPr lang="it-IT" dirty="0" smtClean="0"/>
              <a:t>Una dominazione ‘aliena’.</a:t>
            </a:r>
          </a:p>
          <a:p>
            <a:pPr marL="457200" indent="-457200">
              <a:buFont typeface="Wingdings" panose="05000000000000000000" pitchFamily="2" charset="2"/>
              <a:buChar char="§"/>
            </a:pPr>
            <a:r>
              <a:rPr lang="it-IT" dirty="0" smtClean="0"/>
              <a:t>Un popolo veramente ‘barbarico’ (perché privo di contatti con Roma)</a:t>
            </a:r>
          </a:p>
          <a:p>
            <a:pPr marL="457200" indent="-457200">
              <a:buFont typeface="Wingdings" panose="05000000000000000000" pitchFamily="2" charset="2"/>
              <a:buChar char="§"/>
            </a:pPr>
            <a:r>
              <a:rPr lang="it-IT" dirty="0" smtClean="0"/>
              <a:t>Alla radice della divisione dell’Italia</a:t>
            </a:r>
            <a:endParaRPr lang="it-IT" dirty="0"/>
          </a:p>
        </p:txBody>
      </p:sp>
      <p:sp>
        <p:nvSpPr>
          <p:cNvPr id="5" name="Segnaposto contenuto 4"/>
          <p:cNvSpPr>
            <a:spLocks noGrp="1"/>
          </p:cNvSpPr>
          <p:nvPr>
            <p:ph sz="quarter" idx="12"/>
          </p:nvPr>
        </p:nvSpPr>
        <p:spPr>
          <a:xfrm>
            <a:off x="352927" y="4777396"/>
            <a:ext cx="5470358" cy="1794277"/>
          </a:xfrm>
        </p:spPr>
        <p:txBody>
          <a:bodyPr>
            <a:normAutofit lnSpcReduction="10000"/>
          </a:bodyPr>
          <a:lstStyle/>
          <a:p>
            <a:pPr marL="457200" indent="-457200">
              <a:buFont typeface="Wingdings" panose="05000000000000000000" pitchFamily="2" charset="2"/>
              <a:buChar char="§"/>
            </a:pPr>
            <a:r>
              <a:rPr lang="it-IT" dirty="0" smtClean="0"/>
              <a:t>Nessuna fusione con i Romani</a:t>
            </a:r>
          </a:p>
          <a:p>
            <a:pPr marL="457200" indent="-457200">
              <a:buFont typeface="Wingdings" panose="05000000000000000000" pitchFamily="2" charset="2"/>
              <a:buChar char="§"/>
            </a:pPr>
            <a:r>
              <a:rPr lang="it-IT" dirty="0" smtClean="0"/>
              <a:t>Ariani ostili ai cattolici</a:t>
            </a:r>
          </a:p>
          <a:p>
            <a:pPr marL="457200" indent="-457200">
              <a:buFont typeface="Wingdings" panose="05000000000000000000" pitchFamily="2" charset="2"/>
              <a:buChar char="§"/>
            </a:pPr>
            <a:r>
              <a:rPr lang="it-IT" dirty="0" smtClean="0"/>
              <a:t>Attaccati ai propri usi tribali</a:t>
            </a:r>
            <a:endParaRPr lang="it-IT" dirty="0"/>
          </a:p>
        </p:txBody>
      </p:sp>
      <p:pic>
        <p:nvPicPr>
          <p:cNvPr id="1026" name="Picture 2" descr="Guerre longobardo-bizantine - Wiki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5854" y="1160463"/>
            <a:ext cx="1876145" cy="1662948"/>
          </a:xfrm>
          <a:prstGeom prst="rect">
            <a:avLst/>
          </a:prstGeom>
          <a:noFill/>
          <a:extLst>
            <a:ext uri="{909E8E84-426E-40DD-AFC4-6F175D3DCCD1}">
              <a14:hiddenFill xmlns:a14="http://schemas.microsoft.com/office/drawing/2010/main">
                <a:solidFill>
                  <a:srgbClr val="FFFFFF"/>
                </a:solidFill>
              </a14:hiddenFill>
            </a:ext>
          </a:extLst>
        </p:spPr>
      </p:pic>
      <p:cxnSp>
        <p:nvCxnSpPr>
          <p:cNvPr id="7" name="Connettore diritto 6"/>
          <p:cNvCxnSpPr/>
          <p:nvPr/>
        </p:nvCxnSpPr>
        <p:spPr>
          <a:xfrm>
            <a:off x="6303981" y="3173506"/>
            <a:ext cx="5604734" cy="3431689"/>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9" name="Connettore diritto 8"/>
          <p:cNvCxnSpPr/>
          <p:nvPr/>
        </p:nvCxnSpPr>
        <p:spPr>
          <a:xfrm flipH="1">
            <a:off x="6357769" y="3033656"/>
            <a:ext cx="5368066" cy="3593055"/>
          </a:xfrm>
          <a:prstGeom prst="line">
            <a:avLst/>
          </a:prstGeom>
          <a:ln w="5715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945878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456000" y="1153221"/>
            <a:ext cx="11736000" cy="795895"/>
          </a:xfrm>
        </p:spPr>
        <p:txBody>
          <a:bodyPr/>
          <a:lstStyle/>
          <a:p>
            <a:r>
              <a:rPr lang="it-IT" dirty="0" smtClean="0"/>
              <a:t>I Longobardi: 568-9</a:t>
            </a:r>
            <a:endParaRPr lang="it-IT" dirty="0"/>
          </a:p>
        </p:txBody>
      </p:sp>
      <p:sp>
        <p:nvSpPr>
          <p:cNvPr id="3" name="Segnaposto contenuto 2"/>
          <p:cNvSpPr>
            <a:spLocks noGrp="1"/>
          </p:cNvSpPr>
          <p:nvPr>
            <p:ph sz="quarter" idx="10"/>
          </p:nvPr>
        </p:nvSpPr>
        <p:spPr>
          <a:xfrm>
            <a:off x="455999" y="1744580"/>
            <a:ext cx="7893917" cy="5017168"/>
          </a:xfrm>
        </p:spPr>
        <p:txBody>
          <a:bodyPr>
            <a:noAutofit/>
          </a:bodyPr>
          <a:lstStyle/>
          <a:p>
            <a:pPr>
              <a:spcBef>
                <a:spcPct val="0"/>
              </a:spcBef>
            </a:pPr>
            <a:r>
              <a:rPr lang="it-IT" altLang="it-IT" dirty="0"/>
              <a:t>Fonti:</a:t>
            </a:r>
          </a:p>
          <a:p>
            <a:pPr>
              <a:spcBef>
                <a:spcPct val="0"/>
              </a:spcBef>
            </a:pPr>
            <a:r>
              <a:rPr lang="it-IT" altLang="it-IT" dirty="0" err="1"/>
              <a:t>Nicezio</a:t>
            </a:r>
            <a:r>
              <a:rPr lang="it-IT" altLang="it-IT" dirty="0"/>
              <a:t> vescovo di Treviri a </a:t>
            </a:r>
            <a:r>
              <a:rPr lang="it-IT" altLang="it-IT" dirty="0" err="1"/>
              <a:t>Chlotsuinda</a:t>
            </a:r>
            <a:r>
              <a:rPr lang="it-IT" altLang="it-IT" dirty="0"/>
              <a:t>, moglie di Alboino (567 </a:t>
            </a:r>
            <a:r>
              <a:rPr lang="it-IT" altLang="it-IT" dirty="0" err="1"/>
              <a:t>ca</a:t>
            </a:r>
            <a:r>
              <a:rPr lang="it-IT" altLang="it-IT" dirty="0"/>
              <a:t>.) </a:t>
            </a:r>
          </a:p>
          <a:p>
            <a:pPr>
              <a:spcBef>
                <a:spcPct val="0"/>
              </a:spcBef>
            </a:pPr>
            <a:endParaRPr lang="it-IT" altLang="it-IT" dirty="0"/>
          </a:p>
          <a:p>
            <a:pPr>
              <a:spcBef>
                <a:spcPct val="0"/>
              </a:spcBef>
            </a:pPr>
            <a:r>
              <a:rPr lang="it-IT" altLang="it-IT" dirty="0" err="1"/>
              <a:t>Origo</a:t>
            </a:r>
            <a:r>
              <a:rPr lang="it-IT" altLang="it-IT" dirty="0"/>
              <a:t> </a:t>
            </a:r>
            <a:r>
              <a:rPr lang="it-IT" altLang="it-IT" dirty="0" err="1"/>
              <a:t>gentis</a:t>
            </a:r>
            <a:r>
              <a:rPr lang="it-IT" altLang="it-IT" dirty="0"/>
              <a:t> </a:t>
            </a:r>
            <a:r>
              <a:rPr lang="it-IT" altLang="it-IT" dirty="0" err="1"/>
              <a:t>Langobardorum</a:t>
            </a:r>
            <a:r>
              <a:rPr lang="it-IT" altLang="it-IT" dirty="0"/>
              <a:t> </a:t>
            </a:r>
          </a:p>
          <a:p>
            <a:pPr>
              <a:spcBef>
                <a:spcPct val="0"/>
              </a:spcBef>
            </a:pPr>
            <a:r>
              <a:rPr lang="it-IT" altLang="it-IT" dirty="0"/>
              <a:t>(inizio VII secolo)</a:t>
            </a:r>
          </a:p>
          <a:p>
            <a:pPr>
              <a:spcBef>
                <a:spcPct val="0"/>
              </a:spcBef>
            </a:pPr>
            <a:endParaRPr lang="it-IT" altLang="it-IT" dirty="0"/>
          </a:p>
          <a:p>
            <a:pPr>
              <a:spcBef>
                <a:spcPct val="0"/>
              </a:spcBef>
            </a:pPr>
            <a:r>
              <a:rPr lang="it-IT" altLang="it-IT" dirty="0" err="1"/>
              <a:t>Leges</a:t>
            </a:r>
            <a:r>
              <a:rPr lang="it-IT" altLang="it-IT" dirty="0"/>
              <a:t> (VII-IX secolo)</a:t>
            </a:r>
          </a:p>
          <a:p>
            <a:pPr>
              <a:spcBef>
                <a:spcPct val="0"/>
              </a:spcBef>
            </a:pPr>
            <a:endParaRPr lang="it-IT" altLang="it-IT" dirty="0"/>
          </a:p>
          <a:p>
            <a:pPr>
              <a:spcBef>
                <a:spcPct val="0"/>
              </a:spcBef>
            </a:pPr>
            <a:r>
              <a:rPr lang="it-IT" altLang="it-IT" dirty="0" err="1" smtClean="0"/>
              <a:t>Chartae</a:t>
            </a:r>
            <a:r>
              <a:rPr lang="it-IT" altLang="it-IT" dirty="0" smtClean="0"/>
              <a:t>, Placiti </a:t>
            </a:r>
            <a:r>
              <a:rPr lang="it-IT" altLang="it-IT" dirty="0"/>
              <a:t>(VIII secolo)</a:t>
            </a:r>
          </a:p>
          <a:p>
            <a:pPr>
              <a:spcBef>
                <a:spcPct val="0"/>
              </a:spcBef>
            </a:pPr>
            <a:endParaRPr lang="it-IT" altLang="it-IT" dirty="0"/>
          </a:p>
          <a:p>
            <a:pPr>
              <a:spcBef>
                <a:spcPct val="0"/>
              </a:spcBef>
            </a:pPr>
            <a:r>
              <a:rPr lang="it-IT" altLang="it-IT" dirty="0"/>
              <a:t>Pauli, </a:t>
            </a:r>
            <a:r>
              <a:rPr lang="it-IT" altLang="it-IT" dirty="0" err="1"/>
              <a:t>Historia</a:t>
            </a:r>
            <a:r>
              <a:rPr lang="it-IT" altLang="it-IT" dirty="0"/>
              <a:t> </a:t>
            </a:r>
            <a:r>
              <a:rPr lang="it-IT" altLang="it-IT" dirty="0" err="1"/>
              <a:t>Langobardorum</a:t>
            </a:r>
            <a:r>
              <a:rPr lang="it-IT" altLang="it-IT" dirty="0"/>
              <a:t> </a:t>
            </a:r>
          </a:p>
          <a:p>
            <a:pPr>
              <a:spcBef>
                <a:spcPct val="0"/>
              </a:spcBef>
            </a:pPr>
            <a:r>
              <a:rPr lang="it-IT" altLang="it-IT" dirty="0"/>
              <a:t>(seconda metà VIII secolo)</a:t>
            </a:r>
          </a:p>
        </p:txBody>
      </p:sp>
      <p:pic>
        <p:nvPicPr>
          <p:cNvPr id="4" name="Picture 4" descr="tappe espansione longobard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32404" y="1094372"/>
            <a:ext cx="3598480" cy="566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5651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324854" y="1404996"/>
            <a:ext cx="11736000" cy="1188000"/>
          </a:xfrm>
        </p:spPr>
        <p:txBody>
          <a:bodyPr/>
          <a:lstStyle/>
          <a:p>
            <a:r>
              <a:rPr lang="it-IT" dirty="0" smtClean="0"/>
              <a:t>La non eccezionalità dei Longobardi</a:t>
            </a:r>
            <a:endParaRPr lang="it-IT" dirty="0"/>
          </a:p>
        </p:txBody>
      </p:sp>
      <p:sp>
        <p:nvSpPr>
          <p:cNvPr id="3" name="Segnaposto contenuto 2"/>
          <p:cNvSpPr>
            <a:spLocks noGrp="1"/>
          </p:cNvSpPr>
          <p:nvPr>
            <p:ph sz="quarter" idx="10"/>
          </p:nvPr>
        </p:nvSpPr>
        <p:spPr/>
        <p:txBody>
          <a:bodyPr/>
          <a:lstStyle/>
          <a:p>
            <a:endParaRPr lang="it-IT"/>
          </a:p>
        </p:txBody>
      </p:sp>
      <p:sp>
        <p:nvSpPr>
          <p:cNvPr id="4" name="Segnaposto contenuto 3"/>
          <p:cNvSpPr>
            <a:spLocks noGrp="1"/>
          </p:cNvSpPr>
          <p:nvPr>
            <p:ph sz="quarter" idx="11"/>
          </p:nvPr>
        </p:nvSpPr>
        <p:spPr>
          <a:xfrm>
            <a:off x="324854" y="2592996"/>
            <a:ext cx="5354052" cy="3859557"/>
          </a:xfrm>
        </p:spPr>
        <p:txBody>
          <a:bodyPr>
            <a:noAutofit/>
          </a:bodyPr>
          <a:lstStyle/>
          <a:p>
            <a:pPr>
              <a:defRPr/>
            </a:pPr>
            <a:r>
              <a:rPr lang="it-IT" sz="2400" dirty="0"/>
              <a:t>I Longobardi hanno una vicenda simile a quella degli altri gruppi barbarici: in particolare nel corso del VI secolo sono stanziati in Pannonia e sono </a:t>
            </a:r>
            <a:r>
              <a:rPr lang="it-IT" sz="2400" i="1" dirty="0" err="1"/>
              <a:t>foederati</a:t>
            </a:r>
            <a:r>
              <a:rPr lang="it-IT" sz="2400" dirty="0"/>
              <a:t> imperiali (appartengono cioè all’esercito romano). La loro </a:t>
            </a:r>
            <a:r>
              <a:rPr lang="it-IT" sz="2400" dirty="0" err="1"/>
              <a:t>etnogenesi</a:t>
            </a:r>
            <a:r>
              <a:rPr lang="it-IT" sz="2400" dirty="0"/>
              <a:t> avviene in Pannonia, in seguito alla sconfitta dei Gepidi (567).</a:t>
            </a:r>
          </a:p>
        </p:txBody>
      </p:sp>
      <p:sp>
        <p:nvSpPr>
          <p:cNvPr id="5" name="Segnaposto contenuto 4"/>
          <p:cNvSpPr>
            <a:spLocks noGrp="1"/>
          </p:cNvSpPr>
          <p:nvPr>
            <p:ph sz="quarter" idx="12"/>
          </p:nvPr>
        </p:nvSpPr>
        <p:spPr>
          <a:xfrm>
            <a:off x="6112042" y="2592996"/>
            <a:ext cx="5529421" cy="3073878"/>
          </a:xfrm>
        </p:spPr>
        <p:txBody>
          <a:bodyPr>
            <a:normAutofit fontScale="92500"/>
          </a:bodyPr>
          <a:lstStyle/>
          <a:p>
            <a:pPr>
              <a:defRPr/>
            </a:pPr>
            <a:r>
              <a:rPr lang="it-IT" dirty="0"/>
              <a:t>Nel 568/9 una serie controversa di fonti attesta il loro arrivo in Italia (con o senza l’accordo con i Bizantini). Sono guidati da un re, Alboino, ed entrano nella penisola attraverso le Alpi Giulie. Trovano un paese che non si era ancora ripreso dalla guerra greco-gotica.</a:t>
            </a:r>
          </a:p>
        </p:txBody>
      </p:sp>
      <p:pic>
        <p:nvPicPr>
          <p:cNvPr id="1026" name="Picture 2" descr="I duchi longobardi di Benevento | Festival del Medioe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52350" y="0"/>
            <a:ext cx="2239650" cy="25286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417048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non eccezionalità dei Longobardi</a:t>
            </a:r>
          </a:p>
        </p:txBody>
      </p:sp>
      <p:sp>
        <p:nvSpPr>
          <p:cNvPr id="3" name="Segnaposto contenuto 2"/>
          <p:cNvSpPr>
            <a:spLocks noGrp="1"/>
          </p:cNvSpPr>
          <p:nvPr>
            <p:ph sz="quarter" idx="10"/>
          </p:nvPr>
        </p:nvSpPr>
        <p:spPr>
          <a:xfrm>
            <a:off x="456000" y="2592996"/>
            <a:ext cx="11386473" cy="3859558"/>
          </a:xfrm>
        </p:spPr>
        <p:txBody>
          <a:bodyPr>
            <a:normAutofit fontScale="92500" lnSpcReduction="10000"/>
          </a:bodyPr>
          <a:lstStyle/>
          <a:p>
            <a:pPr marL="457200" indent="-457200" algn="just">
              <a:buFont typeface="Wingdings" panose="05000000000000000000" pitchFamily="2" charset="2"/>
              <a:buChar char="§"/>
            </a:pPr>
            <a:r>
              <a:rPr lang="it-IT" altLang="it-IT" dirty="0"/>
              <a:t>Non si trattava di una spedizione </a:t>
            </a:r>
            <a:r>
              <a:rPr lang="it-IT" altLang="it-IT" dirty="0" smtClean="0"/>
              <a:t>improvvisata: </a:t>
            </a:r>
            <a:r>
              <a:rPr lang="it-IT" altLang="it-IT" dirty="0"/>
              <a:t>le fonti ci attestano, in anni immediatamente antecedenti a questo avvenimento, l’invio da parte di Alboino di suoi emissari a Ravenna. </a:t>
            </a:r>
          </a:p>
          <a:p>
            <a:pPr marL="457200" indent="-457200" algn="just">
              <a:buFont typeface="Wingdings" panose="05000000000000000000" pitchFamily="2" charset="2"/>
              <a:buChar char="§"/>
            </a:pPr>
            <a:r>
              <a:rPr lang="it-IT" altLang="it-IT" dirty="0"/>
              <a:t>L’amministrazione bizantina, pesantemente fiscale, era malvista. Un nuovo dissidio religioso (il cosiddetto scisma dei Tre Capitoli), aveva provocato la reazione negativa dei vescovi e del clero dell’Italia del nord: i vescovi erano in grado di mobilitare la popolazione contro le autorità bizantine. </a:t>
            </a:r>
          </a:p>
          <a:p>
            <a:pPr marL="457200" indent="-457200">
              <a:buFont typeface="Wingdings" panose="05000000000000000000" pitchFamily="2" charset="2"/>
              <a:buChar char="§"/>
            </a:pPr>
            <a:r>
              <a:rPr lang="it-IT" altLang="it-IT" dirty="0"/>
              <a:t>L’esercito, in prevalenza mercenario, non era numeroso né animato da particolari velleità bellicose; la difficile situazione sui Balcani impediva l’invio di rinforzi imperiali.</a:t>
            </a:r>
          </a:p>
        </p:txBody>
      </p:sp>
      <p:pic>
        <p:nvPicPr>
          <p:cNvPr id="2050" name="Picture 2" descr="I duchi longobardi di Benevento | Festival del Medioev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15694" y="0"/>
            <a:ext cx="2076306" cy="2344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72906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Longobardi: un popolo in formazione</a:t>
            </a:r>
            <a:endParaRPr lang="it-IT" dirty="0"/>
          </a:p>
        </p:txBody>
      </p:sp>
      <p:sp>
        <p:nvSpPr>
          <p:cNvPr id="3" name="Segnaposto contenuto 2"/>
          <p:cNvSpPr>
            <a:spLocks noGrp="1"/>
          </p:cNvSpPr>
          <p:nvPr>
            <p:ph sz="quarter" idx="10"/>
          </p:nvPr>
        </p:nvSpPr>
        <p:spPr>
          <a:xfrm>
            <a:off x="794084" y="2201779"/>
            <a:ext cx="11048389" cy="4250775"/>
          </a:xfrm>
        </p:spPr>
        <p:txBody>
          <a:bodyPr>
            <a:normAutofit/>
          </a:bodyPr>
          <a:lstStyle/>
          <a:p>
            <a:pPr marL="457200" indent="-457200">
              <a:buFont typeface="Wingdings" panose="05000000000000000000" pitchFamily="2" charset="2"/>
              <a:buChar char="§"/>
              <a:defRPr/>
            </a:pPr>
            <a:r>
              <a:rPr lang="it-IT" dirty="0"/>
              <a:t>I Longobardi penetrarono nella pianura Padana e le città fortificate caddero (o si arresero) l’una dopo l’altra. Solo Pavia, la loro futura capitale, secondo Paolo Diacono resistette a lungo, forse tre anni. Ma anche questa informazione è assai controversa.</a:t>
            </a:r>
          </a:p>
          <a:p>
            <a:pPr marL="457200" indent="-457200">
              <a:buFont typeface="Wingdings" panose="05000000000000000000" pitchFamily="2" charset="2"/>
              <a:buChar char="§"/>
              <a:defRPr/>
            </a:pPr>
            <a:r>
              <a:rPr lang="it-IT" dirty="0"/>
              <a:t> Al momento di entrare in Italia, ai Longobardi  di Alboino si erano uniti Gepidi, Sassoni, Svevi, Bulgari, Sarmati, oltre a provinciali del Norico e della Pannonia. Un lungo elenco di brandelli di popoli che dimostra come i Longobardi fossero un gruppo aperto e polietnico, la cui etnicità era stata rimessa in discussione. </a:t>
            </a:r>
          </a:p>
        </p:txBody>
      </p:sp>
    </p:spTree>
    <p:extLst>
      <p:ext uri="{BB962C8B-B14F-4D97-AF65-F5344CB8AC3E}">
        <p14:creationId xmlns:p14="http://schemas.microsoft.com/office/powerpoint/2010/main" val="365748783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Longobardi in Italia: etnicità, organizzazione</a:t>
            </a:r>
            <a:endParaRPr lang="it-IT" dirty="0"/>
          </a:p>
        </p:txBody>
      </p:sp>
      <p:sp>
        <p:nvSpPr>
          <p:cNvPr id="3" name="Segnaposto contenuto 2"/>
          <p:cNvSpPr>
            <a:spLocks noGrp="1"/>
          </p:cNvSpPr>
          <p:nvPr>
            <p:ph sz="quarter" idx="10"/>
          </p:nvPr>
        </p:nvSpPr>
        <p:spPr>
          <a:xfrm>
            <a:off x="962527" y="2592996"/>
            <a:ext cx="10467474" cy="3859558"/>
          </a:xfrm>
        </p:spPr>
        <p:txBody>
          <a:bodyPr>
            <a:normAutofit/>
          </a:bodyPr>
          <a:lstStyle/>
          <a:p>
            <a:pPr marL="457200" indent="-457200">
              <a:buFont typeface="Wingdings" panose="05000000000000000000" pitchFamily="2" charset="2"/>
              <a:buChar char="§"/>
              <a:defRPr/>
            </a:pPr>
            <a:r>
              <a:rPr lang="it-IT" dirty="0"/>
              <a:t>La fluidità dell’etnicità longobarda dovette favorire l’avvicinamento e la fusione con la popolazione romana. </a:t>
            </a:r>
          </a:p>
          <a:p>
            <a:pPr marL="457200" indent="-457200">
              <a:buFont typeface="Wingdings" panose="05000000000000000000" pitchFamily="2" charset="2"/>
              <a:buChar char="§"/>
              <a:defRPr/>
            </a:pPr>
            <a:r>
              <a:rPr lang="it-IT" dirty="0"/>
              <a:t>È un dato quest’ultimo che la storiografia italiana invece ha sempre tenacemente negato, fino a epoche relativamente recenti.</a:t>
            </a:r>
          </a:p>
          <a:p>
            <a:pPr>
              <a:defRPr/>
            </a:pPr>
            <a:r>
              <a:rPr lang="it-IT" dirty="0"/>
              <a:t>Struttura organizzativa molto semplice.</a:t>
            </a:r>
          </a:p>
          <a:p>
            <a:pPr marL="457200" indent="-457200">
              <a:buFont typeface="Wingdings" panose="05000000000000000000" pitchFamily="2" charset="2"/>
              <a:buChar char="§"/>
              <a:defRPr/>
            </a:pPr>
            <a:r>
              <a:rPr lang="it-IT" i="1" dirty="0" err="1"/>
              <a:t>Dux</a:t>
            </a:r>
            <a:r>
              <a:rPr lang="it-IT" dirty="0"/>
              <a:t>: autorità di tipo militare</a:t>
            </a:r>
          </a:p>
          <a:p>
            <a:pPr marL="457200" indent="-457200">
              <a:buFont typeface="Wingdings" panose="05000000000000000000" pitchFamily="2" charset="2"/>
              <a:buChar char="§"/>
              <a:defRPr/>
            </a:pPr>
            <a:r>
              <a:rPr lang="it-IT" dirty="0"/>
              <a:t>Esercito: gli uomini liberi</a:t>
            </a:r>
          </a:p>
        </p:txBody>
      </p:sp>
    </p:spTree>
    <p:extLst>
      <p:ext uri="{BB962C8B-B14F-4D97-AF65-F5344CB8AC3E}">
        <p14:creationId xmlns:p14="http://schemas.microsoft.com/office/powerpoint/2010/main" val="40663103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I Longobardi e la successione regia</a:t>
            </a:r>
            <a:endParaRPr lang="it-IT" dirty="0"/>
          </a:p>
        </p:txBody>
      </p:sp>
      <p:sp>
        <p:nvSpPr>
          <p:cNvPr id="3" name="Segnaposto contenuto 2"/>
          <p:cNvSpPr>
            <a:spLocks noGrp="1"/>
          </p:cNvSpPr>
          <p:nvPr>
            <p:ph sz="quarter" idx="10"/>
          </p:nvPr>
        </p:nvSpPr>
        <p:spPr/>
        <p:txBody>
          <a:bodyPr>
            <a:normAutofit/>
          </a:bodyPr>
          <a:lstStyle/>
          <a:p>
            <a:pPr>
              <a:defRPr/>
            </a:pPr>
            <a:r>
              <a:rPr lang="it-IT" dirty="0"/>
              <a:t>La struttura politica longobarda, era caratterizzata dall’equilibrio costante tra il potere del re e quello dell’aristocrazia</a:t>
            </a:r>
            <a:r>
              <a:rPr lang="it-IT" dirty="0" smtClean="0"/>
              <a:t>.</a:t>
            </a:r>
            <a:endParaRPr lang="it-IT" dirty="0"/>
          </a:p>
        </p:txBody>
      </p:sp>
      <p:sp>
        <p:nvSpPr>
          <p:cNvPr id="4" name="Segnaposto contenuto 3"/>
          <p:cNvSpPr>
            <a:spLocks noGrp="1"/>
          </p:cNvSpPr>
          <p:nvPr>
            <p:ph sz="quarter" idx="11"/>
          </p:nvPr>
        </p:nvSpPr>
        <p:spPr>
          <a:xfrm>
            <a:off x="456000" y="2592996"/>
            <a:ext cx="5090558" cy="2279793"/>
          </a:xfrm>
        </p:spPr>
        <p:txBody>
          <a:bodyPr>
            <a:noAutofit/>
          </a:bodyPr>
          <a:lstStyle/>
          <a:p>
            <a:pPr>
              <a:spcBef>
                <a:spcPts val="600"/>
              </a:spcBef>
              <a:defRPr/>
            </a:pPr>
            <a:r>
              <a:rPr lang="it-IT" dirty="0"/>
              <a:t>Nonostante i numerosi tentativi effettuati nel corso del tempo di </a:t>
            </a:r>
            <a:r>
              <a:rPr lang="it-IT" dirty="0" err="1"/>
              <a:t>dinastizzare</a:t>
            </a:r>
            <a:r>
              <a:rPr lang="it-IT" dirty="0"/>
              <a:t> la carica regia (cioè di trasmetterla al proprio figlio da parte del re in carica), questi tentativi trovarono sempre una dura opposizione aristocratica. </a:t>
            </a:r>
          </a:p>
        </p:txBody>
      </p:sp>
      <p:sp>
        <p:nvSpPr>
          <p:cNvPr id="5" name="Segnaposto contenuto 4"/>
          <p:cNvSpPr>
            <a:spLocks noGrp="1"/>
          </p:cNvSpPr>
          <p:nvPr>
            <p:ph sz="quarter" idx="12"/>
          </p:nvPr>
        </p:nvSpPr>
        <p:spPr>
          <a:xfrm>
            <a:off x="6179127" y="4658277"/>
            <a:ext cx="5185611" cy="1794277"/>
          </a:xfrm>
        </p:spPr>
        <p:txBody>
          <a:bodyPr>
            <a:normAutofit fontScale="92500" lnSpcReduction="10000"/>
          </a:bodyPr>
          <a:lstStyle/>
          <a:p>
            <a:pPr>
              <a:defRPr/>
            </a:pPr>
            <a:r>
              <a:rPr lang="it-IT" dirty="0"/>
              <a:t>L’aristocrazia longobarda mantenne sempre il proprio diritto a scegliere il re e a partecipare attivamente alla competizione per il potere regio.</a:t>
            </a:r>
          </a:p>
        </p:txBody>
      </p:sp>
    </p:spTree>
    <p:extLst>
      <p:ext uri="{BB962C8B-B14F-4D97-AF65-F5344CB8AC3E}">
        <p14:creationId xmlns:p14="http://schemas.microsoft.com/office/powerpoint/2010/main" val="85275369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2250</TotalTime>
  <Words>1787</Words>
  <Application>Microsoft Office PowerPoint</Application>
  <PresentationFormat>Widescreen</PresentationFormat>
  <Paragraphs>108</Paragraphs>
  <Slides>19</Slides>
  <Notes>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19</vt:i4>
      </vt:variant>
    </vt:vector>
  </HeadingPairs>
  <TitlesOfParts>
    <vt:vector size="24" baseType="lpstr">
      <vt:lpstr>Arial</vt:lpstr>
      <vt:lpstr>Calibri</vt:lpstr>
      <vt:lpstr>Verdana</vt:lpstr>
      <vt:lpstr>Wingdings</vt:lpstr>
      <vt:lpstr>Tema di Office</vt:lpstr>
      <vt:lpstr>  Dopo Giustiniano e le guerre. Il difficile assestamento degli equilibri locali. 1. L’Italia e i Longobardi.  </vt:lpstr>
      <vt:lpstr>I Longobardi (prima fase) 568-680</vt:lpstr>
      <vt:lpstr>I Longobardi e la storiografia italiana: Gian Pierio Bognetti</vt:lpstr>
      <vt:lpstr>I Longobardi: 568-9</vt:lpstr>
      <vt:lpstr>La non eccezionalità dei Longobardi</vt:lpstr>
      <vt:lpstr>La non eccezionalità dei Longobardi</vt:lpstr>
      <vt:lpstr>I Longobardi: un popolo in formazione</vt:lpstr>
      <vt:lpstr>I Longobardi in Italia: etnicità, organizzazione</vt:lpstr>
      <vt:lpstr>I Longobardi e la successione regia</vt:lpstr>
      <vt:lpstr>Re dei Longobardi</vt:lpstr>
      <vt:lpstr>Il ruolo della regina</vt:lpstr>
      <vt:lpstr>Un testo memoriale e etnogenetico: l’Origo gentis Langobardorum</vt:lpstr>
      <vt:lpstr>Origo gentis Langobardorum 2</vt:lpstr>
      <vt:lpstr>La religione dei Longobardi</vt:lpstr>
      <vt:lpstr>La religione e la conversione</vt:lpstr>
      <vt:lpstr>Nicezio arcivescovo di Treviri a Clothsuintha, moglie di Alboino (567)</vt:lpstr>
      <vt:lpstr>Nicezio arcivescovo di Treviri a Clothsuintha, moglie di Alboino (567)</vt:lpstr>
      <vt:lpstr>Le leggi dei Longobardi</vt:lpstr>
      <vt:lpstr>Università degli Studi di Padova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Bocchi Giuliano</dc:creator>
  <cp:lastModifiedBy>c.larocca</cp:lastModifiedBy>
  <cp:revision>153</cp:revision>
  <dcterms:created xsi:type="dcterms:W3CDTF">2022-07-26T10:43:33Z</dcterms:created>
  <dcterms:modified xsi:type="dcterms:W3CDTF">2023-10-30T10:46:28Z</dcterms:modified>
</cp:coreProperties>
</file>