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315" r:id="rId3"/>
    <p:sldId id="320" r:id="rId4"/>
    <p:sldId id="321" r:id="rId5"/>
    <p:sldId id="322" r:id="rId6"/>
    <p:sldId id="323" r:id="rId7"/>
    <p:sldId id="324" r:id="rId8"/>
    <p:sldId id="325" r:id="rId9"/>
    <p:sldId id="326" r:id="rId10"/>
    <p:sldId id="327" r:id="rId11"/>
    <p:sldId id="328" r:id="rId12"/>
    <p:sldId id="329" r:id="rId13"/>
    <p:sldId id="330" r:id="rId14"/>
    <p:sldId id="256"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415" autoAdjust="0"/>
  </p:normalViewPr>
  <p:slideViewPr>
    <p:cSldViewPr snapToGrid="0" showGuides="1">
      <p:cViewPr varScale="1">
        <p:scale>
          <a:sx n="89" d="100"/>
          <a:sy n="89" d="100"/>
        </p:scale>
        <p:origin x="660" y="84"/>
      </p:cViewPr>
      <p:guideLst>
        <p:guide orient="horz" pos="731"/>
        <p:guide pos="3840"/>
        <p:guide orient="horz" pos="225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31/10/2023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31/10/2023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14</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31/10/2023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31/10/2023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31/10/2023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467853" y="3285951"/>
            <a:ext cx="9176555" cy="2176386"/>
          </a:xfrm>
        </p:spPr>
        <p:txBody>
          <a:bodyPr>
            <a:normAutofit fontScale="90000"/>
          </a:bodyPr>
          <a:lstStyle/>
          <a:p>
            <a:pPr algn="ctr"/>
            <a:r>
              <a:rPr lang="it-IT" dirty="0" smtClean="0"/>
              <a:t/>
            </a:r>
            <a:br>
              <a:rPr lang="it-IT" dirty="0" smtClean="0"/>
            </a:br>
            <a:r>
              <a:rPr lang="it-IT" dirty="0"/>
              <a:t/>
            </a:r>
            <a:br>
              <a:rPr lang="it-IT" dirty="0"/>
            </a:br>
            <a:r>
              <a:rPr lang="it-IT" dirty="0" smtClean="0"/>
              <a:t>Dopo Giustiniano e le guerre.</a:t>
            </a:r>
            <a:br>
              <a:rPr lang="it-IT" dirty="0" smtClean="0"/>
            </a:br>
            <a:r>
              <a:rPr lang="it-IT" dirty="0" smtClean="0"/>
              <a:t>Il difficile assestamento degli equilibri locali. 2. Italia Bizantina (con un’appendice irlandese).</a:t>
            </a:r>
            <a:r>
              <a:rPr lang="it-IT" dirty="0"/>
              <a:t/>
            </a:r>
            <a:br>
              <a:rPr lang="it-IT" dirty="0"/>
            </a:b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935526" y="4741032"/>
            <a:ext cx="6320949" cy="1164916"/>
          </a:xfrm>
        </p:spPr>
        <p:txBody>
          <a:bodyPr>
            <a:noAutofit/>
          </a:bodyPr>
          <a:lstStyle/>
          <a:p>
            <a:r>
              <a:rPr lang="it-IT" sz="3200" dirty="0" smtClean="0"/>
              <a:t> </a:t>
            </a:r>
            <a:endParaRPr lang="it-IT" sz="3200" dirty="0"/>
          </a:p>
        </p:txBody>
      </p:sp>
    </p:spTree>
    <p:extLst>
      <p:ext uri="{BB962C8B-B14F-4D97-AF65-F5344CB8AC3E}">
        <p14:creationId xmlns:p14="http://schemas.microsoft.com/office/powerpoint/2010/main" val="55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Cristianesimo celtico </a:t>
            </a:r>
            <a:r>
              <a:rPr lang="it-IT" altLang="it-IT" dirty="0" smtClean="0"/>
              <a:t> </a:t>
            </a:r>
            <a:r>
              <a:rPr lang="it-IT" altLang="it-IT" i="1" dirty="0" smtClean="0"/>
              <a:t>versus</a:t>
            </a:r>
            <a:r>
              <a:rPr lang="it-IT" altLang="it-IT" dirty="0" smtClean="0"/>
              <a:t> </a:t>
            </a:r>
            <a:r>
              <a:rPr lang="it-IT" altLang="it-IT" dirty="0"/>
              <a:t>cristianesimo romano</a:t>
            </a:r>
            <a:endParaRPr lang="it-IT" dirty="0"/>
          </a:p>
        </p:txBody>
      </p:sp>
      <p:sp>
        <p:nvSpPr>
          <p:cNvPr id="3" name="Segnaposto contenuto 2"/>
          <p:cNvSpPr>
            <a:spLocks noGrp="1"/>
          </p:cNvSpPr>
          <p:nvPr>
            <p:ph sz="quarter" idx="10"/>
          </p:nvPr>
        </p:nvSpPr>
        <p:spPr>
          <a:xfrm>
            <a:off x="6179127" y="4347411"/>
            <a:ext cx="5663346" cy="2105143"/>
          </a:xfrm>
        </p:spPr>
        <p:txBody>
          <a:bodyPr>
            <a:normAutofit fontScale="92500" lnSpcReduction="20000"/>
          </a:bodyPr>
          <a:lstStyle/>
          <a:p>
            <a:r>
              <a:rPr lang="it-IT" i="1" dirty="0" err="1" smtClean="0"/>
              <a:t>Stabilitas</a:t>
            </a:r>
            <a:r>
              <a:rPr lang="it-IT" dirty="0" smtClean="0"/>
              <a:t>: ognuno appartiene a un’istituzione di riferimento territoriale (diocesi, provincia) ed è meglio che lì resti.</a:t>
            </a:r>
          </a:p>
          <a:p>
            <a:r>
              <a:rPr lang="it-IT" i="1" dirty="0" err="1" smtClean="0"/>
              <a:t>Peregrinus</a:t>
            </a:r>
            <a:r>
              <a:rPr lang="it-IT" dirty="0" smtClean="0"/>
              <a:t>: lo straniero, di cui non si conoscono i genitori.</a:t>
            </a:r>
            <a:endParaRPr lang="it-IT" dirty="0"/>
          </a:p>
        </p:txBody>
      </p:sp>
      <p:sp>
        <p:nvSpPr>
          <p:cNvPr id="4" name="Segnaposto contenuto 3"/>
          <p:cNvSpPr>
            <a:spLocks noGrp="1"/>
          </p:cNvSpPr>
          <p:nvPr>
            <p:ph sz="quarter" idx="11"/>
          </p:nvPr>
        </p:nvSpPr>
        <p:spPr>
          <a:xfrm>
            <a:off x="623944" y="2345168"/>
            <a:ext cx="4937760" cy="2042106"/>
          </a:xfrm>
        </p:spPr>
        <p:txBody>
          <a:bodyPr>
            <a:normAutofit fontScale="77500" lnSpcReduction="20000"/>
          </a:bodyPr>
          <a:lstStyle/>
          <a:p>
            <a:r>
              <a:rPr lang="it-IT" altLang="it-IT" dirty="0"/>
              <a:t>Elaborazione di una rigida disciplina della penitenza, basata sul principio dell’arbitrato e della composizione (come le leggi barbariche).</a:t>
            </a:r>
          </a:p>
          <a:p>
            <a:r>
              <a:rPr lang="it-IT" altLang="it-IT" dirty="0"/>
              <a:t>Penitenziale di </a:t>
            </a:r>
            <a:r>
              <a:rPr lang="it-IT" altLang="it-IT" dirty="0" err="1"/>
              <a:t>Finnìan</a:t>
            </a:r>
            <a:r>
              <a:rPr lang="it-IT" altLang="it-IT" dirty="0"/>
              <a:t> (metà VI secolo</a:t>
            </a:r>
            <a:r>
              <a:rPr lang="it-IT" altLang="it-IT" dirty="0" smtClean="0"/>
              <a:t>): a un peccato corrisponde un rimedio appropriato.</a:t>
            </a:r>
            <a:endParaRPr lang="it-IT" altLang="it-IT" dirty="0"/>
          </a:p>
          <a:p>
            <a:endParaRPr lang="it-IT" dirty="0"/>
          </a:p>
        </p:txBody>
      </p:sp>
      <p:sp>
        <p:nvSpPr>
          <p:cNvPr id="5" name="Segnaposto contenuto 4"/>
          <p:cNvSpPr>
            <a:spLocks noGrp="1"/>
          </p:cNvSpPr>
          <p:nvPr>
            <p:ph sz="quarter" idx="12"/>
          </p:nvPr>
        </p:nvSpPr>
        <p:spPr>
          <a:xfrm>
            <a:off x="677731" y="4777396"/>
            <a:ext cx="4840941" cy="1794277"/>
          </a:xfrm>
        </p:spPr>
        <p:txBody>
          <a:bodyPr>
            <a:normAutofit fontScale="85000" lnSpcReduction="20000"/>
          </a:bodyPr>
          <a:lstStyle/>
          <a:p>
            <a:r>
              <a:rPr lang="it-IT" altLang="it-IT" i="1" dirty="0" err="1"/>
              <a:t>Peregrinatio</a:t>
            </a:r>
            <a:r>
              <a:rPr lang="it-IT" altLang="it-IT" dirty="0"/>
              <a:t> come mezzo di espiazione e purificazione. </a:t>
            </a:r>
            <a:endParaRPr lang="it-IT" altLang="it-IT" dirty="0" smtClean="0"/>
          </a:p>
          <a:p>
            <a:r>
              <a:rPr lang="it-IT" altLang="it-IT" dirty="0" smtClean="0"/>
              <a:t>Il </a:t>
            </a:r>
            <a:r>
              <a:rPr lang="it-IT" altLang="it-IT" dirty="0"/>
              <a:t>deserto è ricercato nelle isole </a:t>
            </a:r>
            <a:r>
              <a:rPr lang="it-IT" altLang="it-IT" dirty="0" smtClean="0"/>
              <a:t>settentrionali. </a:t>
            </a:r>
            <a:r>
              <a:rPr lang="it-IT" altLang="it-IT" dirty="0"/>
              <a:t>sono fondati molti monasteri nelle isole britanniche: </a:t>
            </a:r>
            <a:r>
              <a:rPr lang="it-IT" altLang="it-IT" dirty="0" err="1"/>
              <a:t>Iona</a:t>
            </a:r>
            <a:r>
              <a:rPr lang="it-IT" altLang="it-IT" dirty="0"/>
              <a:t>, </a:t>
            </a:r>
            <a:r>
              <a:rPr lang="it-IT" altLang="it-IT" dirty="0" err="1"/>
              <a:t>Jarrow</a:t>
            </a:r>
            <a:r>
              <a:rPr lang="it-IT" altLang="it-IT" dirty="0"/>
              <a:t>, </a:t>
            </a:r>
            <a:r>
              <a:rPr lang="it-IT" altLang="it-IT" dirty="0" err="1"/>
              <a:t>Lindisfarne</a:t>
            </a:r>
            <a:endParaRPr lang="it-IT" altLang="it-IT" dirty="0"/>
          </a:p>
          <a:p>
            <a:endParaRPr lang="it-IT" dirty="0"/>
          </a:p>
        </p:txBody>
      </p:sp>
    </p:spTree>
    <p:extLst>
      <p:ext uri="{BB962C8B-B14F-4D97-AF65-F5344CB8AC3E}">
        <p14:creationId xmlns:p14="http://schemas.microsoft.com/office/powerpoint/2010/main" val="2900409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Colombano (534-615)</a:t>
            </a:r>
            <a:endParaRPr lang="it-IT" dirty="0"/>
          </a:p>
        </p:txBody>
      </p:sp>
      <p:sp>
        <p:nvSpPr>
          <p:cNvPr id="4" name="Segnaposto contenuto 3"/>
          <p:cNvSpPr>
            <a:spLocks noGrp="1"/>
          </p:cNvSpPr>
          <p:nvPr>
            <p:ph sz="quarter" idx="11"/>
          </p:nvPr>
        </p:nvSpPr>
        <p:spPr>
          <a:xfrm>
            <a:off x="320842" y="2277979"/>
            <a:ext cx="5775158" cy="4379495"/>
          </a:xfrm>
        </p:spPr>
        <p:txBody>
          <a:bodyPr>
            <a:normAutofit/>
          </a:bodyPr>
          <a:lstStyle/>
          <a:p>
            <a:pPr marL="457200" indent="-457200">
              <a:buFont typeface="Wingdings" panose="05000000000000000000" pitchFamily="2" charset="2"/>
              <a:buChar char="§"/>
            </a:pPr>
            <a:r>
              <a:rPr lang="it-IT" dirty="0" smtClean="0"/>
              <a:t>Colombano interagì con i re merovingi e l’aristocrazia franca;</a:t>
            </a:r>
          </a:p>
          <a:p>
            <a:pPr marL="457200" indent="-457200">
              <a:buFont typeface="Wingdings" panose="05000000000000000000" pitchFamily="2" charset="2"/>
              <a:buChar char="§"/>
            </a:pPr>
            <a:r>
              <a:rPr lang="it-IT" dirty="0" smtClean="0"/>
              <a:t>e i re longobardi (fondazione del monastero di Bobbio: 614)</a:t>
            </a:r>
            <a:endParaRPr lang="it-IT" dirty="0"/>
          </a:p>
        </p:txBody>
      </p:sp>
      <p:pic>
        <p:nvPicPr>
          <p:cNvPr id="6" name="Picture 2" descr="https://www.catholicbishops.ie/wp-content/uploads/2015/06/Map.jpg"/>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7132320" y="1160463"/>
            <a:ext cx="4032985" cy="5518835"/>
          </a:xfrm>
          <a:prstGeom prst="rect">
            <a:avLst/>
          </a:prstGeom>
          <a:noFill/>
          <a:extLst>
            <a:ext uri="{909E8E84-426E-40DD-AFC4-6F175D3DCCD1}">
              <a14:hiddenFill xmlns:a14="http://schemas.microsoft.com/office/drawing/2010/main">
                <a:solidFill>
                  <a:srgbClr val="FFFFFF"/>
                </a:solidFill>
              </a14:hiddenFill>
            </a:ext>
          </a:extLst>
        </p:spPr>
      </p:pic>
      <p:sp>
        <p:nvSpPr>
          <p:cNvPr id="3" name="Ovale 2"/>
          <p:cNvSpPr/>
          <p:nvPr/>
        </p:nvSpPr>
        <p:spPr>
          <a:xfrm>
            <a:off x="9962148" y="5101390"/>
            <a:ext cx="914400" cy="56147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249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I monasteri in Britannia fondati dai monaci irlandesi</a:t>
            </a:r>
            <a:endParaRPr lang="it-IT" dirty="0"/>
          </a:p>
        </p:txBody>
      </p:sp>
      <p:sp>
        <p:nvSpPr>
          <p:cNvPr id="4" name="Segnaposto contenuto 3"/>
          <p:cNvSpPr>
            <a:spLocks noGrp="1"/>
          </p:cNvSpPr>
          <p:nvPr>
            <p:ph sz="quarter" idx="11"/>
          </p:nvPr>
        </p:nvSpPr>
        <p:spPr>
          <a:xfrm>
            <a:off x="559398" y="2592996"/>
            <a:ext cx="5013063" cy="1794277"/>
          </a:xfrm>
        </p:spPr>
        <p:txBody>
          <a:bodyPr>
            <a:normAutofit/>
          </a:bodyPr>
          <a:lstStyle/>
          <a:p>
            <a:pPr>
              <a:spcBef>
                <a:spcPct val="0"/>
              </a:spcBef>
            </a:pPr>
            <a:r>
              <a:rPr lang="it-IT" altLang="it-IT" dirty="0" err="1"/>
              <a:t>Columba</a:t>
            </a:r>
            <a:r>
              <a:rPr lang="it-IT" altLang="it-IT" dirty="0"/>
              <a:t> il vecchio, </a:t>
            </a:r>
          </a:p>
          <a:p>
            <a:pPr>
              <a:spcBef>
                <a:spcPct val="0"/>
              </a:spcBef>
            </a:pPr>
            <a:r>
              <a:rPr lang="it-IT" altLang="it-IT" dirty="0"/>
              <a:t>attivo nelle regioni</a:t>
            </a:r>
          </a:p>
          <a:p>
            <a:pPr>
              <a:spcBef>
                <a:spcPct val="0"/>
              </a:spcBef>
            </a:pPr>
            <a:r>
              <a:rPr lang="it-IT" altLang="it-IT" dirty="0"/>
              <a:t>dei </a:t>
            </a:r>
            <a:r>
              <a:rPr lang="it-IT" altLang="it-IT" i="1" dirty="0" err="1"/>
              <a:t>Picti</a:t>
            </a:r>
            <a:r>
              <a:rPr lang="it-IT" altLang="it-IT" i="1" dirty="0"/>
              <a:t>,</a:t>
            </a:r>
            <a:r>
              <a:rPr lang="it-IT" altLang="it-IT" dirty="0"/>
              <a:t> odierna Scozia</a:t>
            </a:r>
          </a:p>
          <a:p>
            <a:pPr>
              <a:spcBef>
                <a:spcPct val="0"/>
              </a:spcBef>
            </a:pPr>
            <a:r>
              <a:rPr lang="it-IT" altLang="it-IT" dirty="0"/>
              <a:t>(521-597)</a:t>
            </a:r>
          </a:p>
          <a:p>
            <a:endParaRPr lang="it-IT" dirty="0"/>
          </a:p>
        </p:txBody>
      </p:sp>
      <p:sp>
        <p:nvSpPr>
          <p:cNvPr id="5" name="Segnaposto contenuto 4"/>
          <p:cNvSpPr>
            <a:spLocks noGrp="1"/>
          </p:cNvSpPr>
          <p:nvPr>
            <p:ph sz="quarter" idx="12"/>
          </p:nvPr>
        </p:nvSpPr>
        <p:spPr>
          <a:xfrm>
            <a:off x="645459" y="4777396"/>
            <a:ext cx="4615030" cy="1794277"/>
          </a:xfrm>
        </p:spPr>
        <p:txBody>
          <a:bodyPr/>
          <a:lstStyle/>
          <a:p>
            <a:pPr>
              <a:spcBef>
                <a:spcPct val="0"/>
              </a:spcBef>
            </a:pPr>
            <a:r>
              <a:rPr lang="it-IT" altLang="it-IT" dirty="0" err="1"/>
              <a:t>Iona</a:t>
            </a:r>
            <a:r>
              <a:rPr lang="it-IT" altLang="it-IT" dirty="0"/>
              <a:t>: </a:t>
            </a:r>
            <a:r>
              <a:rPr lang="it-IT" altLang="it-IT" dirty="0" err="1"/>
              <a:t>ca</a:t>
            </a:r>
            <a:r>
              <a:rPr lang="it-IT" altLang="it-IT" dirty="0"/>
              <a:t>. 563</a:t>
            </a:r>
          </a:p>
          <a:p>
            <a:pPr>
              <a:spcBef>
                <a:spcPct val="0"/>
              </a:spcBef>
            </a:pPr>
            <a:r>
              <a:rPr lang="it-IT" altLang="it-IT" dirty="0" err="1"/>
              <a:t>Jarrow</a:t>
            </a:r>
            <a:r>
              <a:rPr lang="it-IT" altLang="it-IT" dirty="0"/>
              <a:t> : </a:t>
            </a:r>
            <a:r>
              <a:rPr lang="it-IT" altLang="it-IT" dirty="0" err="1"/>
              <a:t>ca</a:t>
            </a:r>
            <a:r>
              <a:rPr lang="it-IT" altLang="it-IT" dirty="0"/>
              <a:t>. 620</a:t>
            </a:r>
          </a:p>
          <a:p>
            <a:endParaRPr lang="it-IT" dirty="0"/>
          </a:p>
        </p:txBody>
      </p:sp>
      <p:pic>
        <p:nvPicPr>
          <p:cNvPr id="6" name="Picture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r="2252"/>
          <a:stretch/>
        </p:blipFill>
        <p:spPr bwMode="auto">
          <a:xfrm>
            <a:off x="6501698" y="2065468"/>
            <a:ext cx="5788648" cy="444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e 8"/>
          <p:cNvSpPr/>
          <p:nvPr/>
        </p:nvSpPr>
        <p:spPr>
          <a:xfrm>
            <a:off x="7046259" y="2388198"/>
            <a:ext cx="710005" cy="64545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992931" y="2775472"/>
            <a:ext cx="634702" cy="4195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7485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Monasteri </a:t>
            </a:r>
            <a:r>
              <a:rPr lang="it-IT" dirty="0" err="1" smtClean="0"/>
              <a:t>Colombaniani</a:t>
            </a:r>
            <a:endParaRPr lang="it-IT" dirty="0"/>
          </a:p>
        </p:txBody>
      </p:sp>
      <p:sp>
        <p:nvSpPr>
          <p:cNvPr id="4" name="Segnaposto contenuto 3"/>
          <p:cNvSpPr>
            <a:spLocks noGrp="1"/>
          </p:cNvSpPr>
          <p:nvPr>
            <p:ph sz="quarter" idx="11"/>
          </p:nvPr>
        </p:nvSpPr>
        <p:spPr>
          <a:xfrm>
            <a:off x="602428" y="2149642"/>
            <a:ext cx="5045337" cy="3593432"/>
          </a:xfrm>
        </p:spPr>
        <p:txBody>
          <a:bodyPr>
            <a:normAutofit/>
          </a:bodyPr>
          <a:lstStyle/>
          <a:p>
            <a:pPr marL="457200" indent="-457200">
              <a:spcBef>
                <a:spcPct val="0"/>
              </a:spcBef>
              <a:buFont typeface="Wingdings" panose="05000000000000000000" pitchFamily="2" charset="2"/>
              <a:buChar char="§"/>
            </a:pPr>
            <a:r>
              <a:rPr lang="it-IT" altLang="it-IT" dirty="0"/>
              <a:t>Monasteri </a:t>
            </a:r>
            <a:r>
              <a:rPr lang="it-IT" altLang="it-IT" dirty="0" smtClean="0"/>
              <a:t>familiari, fondati </a:t>
            </a:r>
            <a:r>
              <a:rPr lang="it-IT" altLang="it-IT" dirty="0"/>
              <a:t>da aristocratici sui propri beni </a:t>
            </a:r>
            <a:r>
              <a:rPr lang="it-IT" altLang="it-IT" dirty="0" smtClean="0"/>
              <a:t>fondiari</a:t>
            </a:r>
          </a:p>
          <a:p>
            <a:pPr marL="457200" indent="-457200">
              <a:spcBef>
                <a:spcPct val="0"/>
              </a:spcBef>
              <a:buFont typeface="Wingdings" panose="05000000000000000000" pitchFamily="2" charset="2"/>
              <a:buChar char="§"/>
            </a:pPr>
            <a:r>
              <a:rPr lang="it-IT" altLang="it-IT" dirty="0" smtClean="0"/>
              <a:t>Monasteri femminili</a:t>
            </a:r>
            <a:endParaRPr lang="it-IT" altLang="it-IT" dirty="0"/>
          </a:p>
          <a:p>
            <a:pPr marL="457200" indent="-457200">
              <a:spcBef>
                <a:spcPct val="0"/>
              </a:spcBef>
              <a:buFont typeface="Wingdings" panose="05000000000000000000" pitchFamily="2" charset="2"/>
              <a:buChar char="§"/>
            </a:pPr>
            <a:r>
              <a:rPr lang="it-IT" altLang="it-IT" i="1" dirty="0" err="1"/>
              <a:t>Septa</a:t>
            </a:r>
            <a:r>
              <a:rPr lang="it-IT" altLang="it-IT" i="1" dirty="0"/>
              <a:t> secreta</a:t>
            </a:r>
          </a:p>
          <a:p>
            <a:pPr marL="457200" indent="-457200">
              <a:spcBef>
                <a:spcPct val="0"/>
              </a:spcBef>
              <a:buFont typeface="Wingdings" panose="05000000000000000000" pitchFamily="2" charset="2"/>
              <a:buChar char="§"/>
            </a:pPr>
            <a:r>
              <a:rPr lang="it-IT" altLang="it-IT" dirty="0"/>
              <a:t>Dimensione sacrale dei gruppi </a:t>
            </a:r>
            <a:r>
              <a:rPr lang="it-IT" altLang="it-IT" dirty="0" smtClean="0"/>
              <a:t>parentali</a:t>
            </a:r>
          </a:p>
          <a:p>
            <a:pPr marL="457200" indent="-457200">
              <a:spcBef>
                <a:spcPct val="0"/>
              </a:spcBef>
              <a:buFont typeface="Wingdings" panose="05000000000000000000" pitchFamily="2" charset="2"/>
              <a:buChar char="§"/>
            </a:pPr>
            <a:r>
              <a:rPr lang="it-IT" altLang="it-IT" dirty="0" smtClean="0"/>
              <a:t>Proliferare di </a:t>
            </a:r>
            <a:r>
              <a:rPr lang="it-IT" altLang="it-IT" i="1" dirty="0" smtClean="0"/>
              <a:t>Vitae</a:t>
            </a:r>
            <a:r>
              <a:rPr lang="it-IT" altLang="it-IT" dirty="0" smtClean="0"/>
              <a:t> di santi di famiglia.</a:t>
            </a:r>
            <a:endParaRPr lang="it-IT" altLang="it-IT" dirty="0"/>
          </a:p>
          <a:p>
            <a:endParaRPr lang="it-IT" dirty="0"/>
          </a:p>
        </p:txBody>
      </p:sp>
      <p:pic>
        <p:nvPicPr>
          <p:cNvPr id="6" name="Segnaposto contenuto 3" descr="Early Celtic Continental Monasteries - map.jpg"/>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6096000" y="2016632"/>
            <a:ext cx="5917484" cy="4436557"/>
          </a:xfrm>
        </p:spPr>
      </p:pic>
    </p:spTree>
    <p:extLst>
      <p:ext uri="{BB962C8B-B14F-4D97-AF65-F5344CB8AC3E}">
        <p14:creationId xmlns:p14="http://schemas.microsoft.com/office/powerpoint/2010/main" val="157015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153221"/>
            <a:ext cx="8143539" cy="621791"/>
          </a:xfrm>
        </p:spPr>
        <p:txBody>
          <a:bodyPr>
            <a:normAutofit fontScale="90000"/>
          </a:bodyPr>
          <a:lstStyle/>
          <a:p>
            <a:r>
              <a:rPr lang="it-IT" dirty="0" smtClean="0"/>
              <a:t>L’Italia Bizantina tra metà VI  e VII secolo</a:t>
            </a:r>
            <a:endParaRPr lang="it-IT" dirty="0"/>
          </a:p>
        </p:txBody>
      </p:sp>
      <p:sp>
        <p:nvSpPr>
          <p:cNvPr id="3" name="Segnaposto contenuto 2"/>
          <p:cNvSpPr>
            <a:spLocks noGrp="1"/>
          </p:cNvSpPr>
          <p:nvPr>
            <p:ph sz="quarter" idx="10"/>
          </p:nvPr>
        </p:nvSpPr>
        <p:spPr>
          <a:xfrm>
            <a:off x="172123" y="1775012"/>
            <a:ext cx="8177794" cy="4986736"/>
          </a:xfrm>
        </p:spPr>
        <p:txBody>
          <a:bodyPr>
            <a:noAutofit/>
          </a:bodyPr>
          <a:lstStyle/>
          <a:p>
            <a:pPr marL="342900" indent="-342900">
              <a:spcBef>
                <a:spcPct val="0"/>
              </a:spcBef>
              <a:buFont typeface="Wingdings" panose="05000000000000000000" pitchFamily="2" charset="2"/>
              <a:buChar char="§"/>
            </a:pPr>
            <a:r>
              <a:rPr lang="it-IT" altLang="it-IT" sz="2400" dirty="0"/>
              <a:t>Dopo la migrazione longobarda forte  militarizzazione dei territori rimasti all’impero.</a:t>
            </a:r>
          </a:p>
          <a:p>
            <a:pPr>
              <a:spcBef>
                <a:spcPct val="0"/>
              </a:spcBef>
            </a:pPr>
            <a:r>
              <a:rPr lang="it-IT" altLang="it-IT" sz="2400" dirty="0"/>
              <a:t>Comando generale, dal </a:t>
            </a:r>
            <a:r>
              <a:rPr lang="it-IT" altLang="it-IT" sz="2400" dirty="0" smtClean="0"/>
              <a:t>584, Esarca </a:t>
            </a:r>
            <a:r>
              <a:rPr lang="it-IT" altLang="it-IT" sz="2400" dirty="0"/>
              <a:t>(a </a:t>
            </a:r>
            <a:r>
              <a:rPr lang="it-IT" altLang="it-IT" sz="2400" dirty="0" smtClean="0"/>
              <a:t>Ravenna)</a:t>
            </a:r>
            <a:endParaRPr lang="it-IT" altLang="it-IT" sz="2400" dirty="0"/>
          </a:p>
          <a:p>
            <a:pPr>
              <a:spcBef>
                <a:spcPct val="0"/>
              </a:spcBef>
            </a:pPr>
            <a:r>
              <a:rPr lang="it-IT" altLang="it-IT" sz="2400" dirty="0"/>
              <a:t>Il territorio è diviso in ducati, strutture di comando militare </a:t>
            </a:r>
            <a:r>
              <a:rPr lang="it-IT" altLang="it-IT" sz="2400" dirty="0" smtClean="0"/>
              <a:t>territoriale.</a:t>
            </a:r>
            <a:endParaRPr lang="it-IT" altLang="it-IT" sz="2400" dirty="0"/>
          </a:p>
          <a:p>
            <a:pPr marL="342900" indent="-342900">
              <a:spcBef>
                <a:spcPct val="0"/>
              </a:spcBef>
              <a:buFont typeface="Wingdings" panose="05000000000000000000" pitchFamily="2" charset="2"/>
              <a:buChar char="§"/>
            </a:pPr>
            <a:r>
              <a:rPr lang="it-IT" altLang="it-IT" sz="2400" dirty="0"/>
              <a:t>Territori interessati:</a:t>
            </a:r>
          </a:p>
          <a:p>
            <a:pPr marL="285750" indent="-285750">
              <a:spcBef>
                <a:spcPct val="0"/>
              </a:spcBef>
            </a:pPr>
            <a:r>
              <a:rPr lang="it-IT" altLang="it-IT" sz="2400" dirty="0"/>
              <a:t>Esarcato: Romagna</a:t>
            </a:r>
          </a:p>
          <a:p>
            <a:pPr marL="285750" indent="-285750">
              <a:spcBef>
                <a:spcPct val="0"/>
              </a:spcBef>
            </a:pPr>
            <a:r>
              <a:rPr lang="it-IT" altLang="it-IT" sz="2400" dirty="0"/>
              <a:t>Ducato di Roma (Lazio e Tuscia meridionale)</a:t>
            </a:r>
          </a:p>
          <a:p>
            <a:pPr marL="285750" indent="-285750">
              <a:spcBef>
                <a:spcPct val="0"/>
              </a:spcBef>
            </a:pPr>
            <a:r>
              <a:rPr lang="it-IT" altLang="it-IT" sz="2400" dirty="0"/>
              <a:t>Pentapoli: Marche settentrionali, area di Perugia</a:t>
            </a:r>
          </a:p>
          <a:p>
            <a:pPr marL="285750" indent="-285750">
              <a:spcBef>
                <a:spcPct val="0"/>
              </a:spcBef>
            </a:pPr>
            <a:r>
              <a:rPr lang="it-IT" altLang="it-IT" sz="2400" dirty="0"/>
              <a:t>A Sud: Puglia e Calabria, costa Campania, </a:t>
            </a:r>
          </a:p>
          <a:p>
            <a:pPr marL="285750" indent="-285750">
              <a:spcBef>
                <a:spcPct val="0"/>
              </a:spcBef>
            </a:pPr>
            <a:r>
              <a:rPr lang="it-IT" altLang="it-IT" sz="2400" dirty="0"/>
              <a:t>Isole (fino metà VII secolo)</a:t>
            </a:r>
          </a:p>
          <a:p>
            <a:pPr marL="285750" indent="-285750">
              <a:spcBef>
                <a:spcPct val="0"/>
              </a:spcBef>
            </a:pPr>
            <a:r>
              <a:rPr lang="it-IT" altLang="it-IT" sz="2400" dirty="0"/>
              <a:t>Liguria e Veneto orientale (fino metà VII secolo)</a:t>
            </a:r>
          </a:p>
          <a:p>
            <a:pPr>
              <a:spcBef>
                <a:spcPct val="0"/>
              </a:spcBef>
            </a:pPr>
            <a:r>
              <a:rPr lang="it-IT" altLang="it-IT" dirty="0" smtClean="0"/>
              <a:t>Territorio </a:t>
            </a:r>
            <a:r>
              <a:rPr lang="it-IT" altLang="it-IT" dirty="0"/>
              <a:t>a macchia di leopardo con contatti difficili (quasi soltanto la via Tiberina)</a:t>
            </a:r>
          </a:p>
          <a:p>
            <a:pPr>
              <a:spcBef>
                <a:spcPct val="0"/>
              </a:spcBef>
            </a:pPr>
            <a:endParaRPr lang="it-IT" altLang="it-IT" dirty="0"/>
          </a:p>
        </p:txBody>
      </p:sp>
      <p:pic>
        <p:nvPicPr>
          <p:cNvPr id="4" name="Picture 4" descr="tappe espansione longobar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04" y="1094372"/>
            <a:ext cx="359848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p:cNvCxnSpPr/>
          <p:nvPr/>
        </p:nvCxnSpPr>
        <p:spPr>
          <a:xfrm>
            <a:off x="10348856" y="3248809"/>
            <a:ext cx="21516" cy="89288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Italia Bizantina: strutture</a:t>
            </a:r>
            <a:endParaRPr lang="it-IT" dirty="0"/>
          </a:p>
        </p:txBody>
      </p:sp>
      <p:sp>
        <p:nvSpPr>
          <p:cNvPr id="4" name="Segnaposto contenuto 3"/>
          <p:cNvSpPr>
            <a:spLocks noGrp="1"/>
          </p:cNvSpPr>
          <p:nvPr>
            <p:ph sz="quarter" idx="11"/>
          </p:nvPr>
        </p:nvSpPr>
        <p:spPr>
          <a:xfrm>
            <a:off x="333487" y="2592996"/>
            <a:ext cx="5238973" cy="3764773"/>
          </a:xfrm>
        </p:spPr>
        <p:txBody>
          <a:bodyPr>
            <a:normAutofit/>
          </a:bodyPr>
          <a:lstStyle/>
          <a:p>
            <a:r>
              <a:rPr lang="it-IT" altLang="it-IT" dirty="0"/>
              <a:t>Italia Bizantina:</a:t>
            </a:r>
          </a:p>
          <a:p>
            <a:r>
              <a:rPr lang="it-IT" altLang="it-IT" dirty="0"/>
              <a:t>Due capitali: </a:t>
            </a:r>
          </a:p>
          <a:p>
            <a:r>
              <a:rPr lang="it-IT" altLang="it-IT" b="1" dirty="0"/>
              <a:t>Ravenna</a:t>
            </a:r>
            <a:r>
              <a:rPr lang="it-IT" altLang="it-IT" dirty="0"/>
              <a:t> (sede dell’Esarca d’Italia e della metropoli ecclesiastica)</a:t>
            </a:r>
          </a:p>
          <a:p>
            <a:r>
              <a:rPr lang="it-IT" altLang="it-IT" b="1" dirty="0"/>
              <a:t>Roma</a:t>
            </a:r>
            <a:r>
              <a:rPr lang="it-IT" altLang="it-IT" dirty="0"/>
              <a:t> (sede del duca bizantino e sede del papa).</a:t>
            </a:r>
          </a:p>
          <a:p>
            <a:endParaRPr lang="it-IT" dirty="0"/>
          </a:p>
        </p:txBody>
      </p:sp>
      <p:pic>
        <p:nvPicPr>
          <p:cNvPr id="6" name="Picture 4" descr="tappe espansione longobardi"/>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713233" y="1160463"/>
            <a:ext cx="3463961" cy="54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9208546" y="2556866"/>
            <a:ext cx="914400" cy="914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57150">
                <a:solidFill>
                  <a:schemeClr val="tx1"/>
                </a:solidFill>
              </a:ln>
            </a:endParaRPr>
          </a:p>
        </p:txBody>
      </p:sp>
      <p:sp>
        <p:nvSpPr>
          <p:cNvPr id="8" name="Ovale 7"/>
          <p:cNvSpPr/>
          <p:nvPr/>
        </p:nvSpPr>
        <p:spPr>
          <a:xfrm>
            <a:off x="9144000" y="3743660"/>
            <a:ext cx="914400" cy="6669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66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Gregorio I (590-604</a:t>
            </a:r>
            <a:r>
              <a:rPr lang="it-IT" altLang="it-IT" dirty="0" smtClean="0"/>
              <a:t>). Il primo aristocratico a diventare vescovo di Roma.</a:t>
            </a:r>
            <a:endParaRPr lang="it-IT" dirty="0"/>
          </a:p>
        </p:txBody>
      </p:sp>
      <p:sp>
        <p:nvSpPr>
          <p:cNvPr id="3" name="Segnaposto contenuto 2"/>
          <p:cNvSpPr>
            <a:spLocks noGrp="1"/>
          </p:cNvSpPr>
          <p:nvPr>
            <p:ph sz="quarter" idx="10"/>
          </p:nvPr>
        </p:nvSpPr>
        <p:spPr>
          <a:xfrm>
            <a:off x="6179127" y="2366682"/>
            <a:ext cx="5729588" cy="4085872"/>
          </a:xfrm>
        </p:spPr>
        <p:txBody>
          <a:bodyPr>
            <a:normAutofit fontScale="85000" lnSpcReduction="20000"/>
          </a:bodyPr>
          <a:lstStyle/>
          <a:p>
            <a:r>
              <a:rPr lang="it-IT" altLang="it-IT" b="1" dirty="0"/>
              <a:t>L’ultima seduta del Senato (603</a:t>
            </a:r>
            <a:r>
              <a:rPr lang="it-IT" altLang="it-IT" b="1" dirty="0" smtClean="0"/>
              <a:t>)</a:t>
            </a:r>
          </a:p>
          <a:p>
            <a:r>
              <a:rPr lang="it-IT" altLang="it-IT" dirty="0"/>
              <a:t>Durante il pontificato di </a:t>
            </a:r>
            <a:r>
              <a:rPr lang="it-IT" altLang="it-IT" dirty="0" smtClean="0"/>
              <a:t>Gregorio I </a:t>
            </a:r>
            <a:r>
              <a:rPr lang="it-IT" altLang="it-IT" dirty="0"/>
              <a:t>(603) quando giunsero a Roma i ritratti del nuovo imperatore Foca e di sua moglie Leonzia, il Senato si riunì per l’acclamazione rituale. </a:t>
            </a:r>
          </a:p>
          <a:p>
            <a:r>
              <a:rPr lang="it-IT" altLang="it-IT" dirty="0"/>
              <a:t>Ma, mancando ‘il numero legale’, parteciparono alla cerimonia anche i membri del clero romano e la riunione si svolse nel palazzo papale del Laterano. </a:t>
            </a:r>
          </a:p>
          <a:p>
            <a:r>
              <a:rPr lang="it-IT" altLang="it-IT" dirty="0"/>
              <a:t>Dopo il 603 il Senato scompare come organismo istituzionale, e l’appellativo di </a:t>
            </a:r>
            <a:r>
              <a:rPr lang="it-IT" altLang="it-IT" i="1" dirty="0" err="1"/>
              <a:t>clarissimi</a:t>
            </a:r>
            <a:r>
              <a:rPr lang="it-IT" altLang="it-IT" dirty="0"/>
              <a:t> non indicò più i membri di un’istituzione, ma di una classe sociale.</a:t>
            </a:r>
          </a:p>
          <a:p>
            <a:endParaRPr lang="it-IT" dirty="0"/>
          </a:p>
        </p:txBody>
      </p:sp>
      <p:sp>
        <p:nvSpPr>
          <p:cNvPr id="4" name="Segnaposto contenuto 3"/>
          <p:cNvSpPr>
            <a:spLocks noGrp="1"/>
          </p:cNvSpPr>
          <p:nvPr>
            <p:ph sz="quarter" idx="11"/>
          </p:nvPr>
        </p:nvSpPr>
        <p:spPr>
          <a:xfrm>
            <a:off x="408792" y="2313297"/>
            <a:ext cx="5357308" cy="2075823"/>
          </a:xfrm>
        </p:spPr>
        <p:txBody>
          <a:bodyPr>
            <a:noAutofit/>
          </a:bodyPr>
          <a:lstStyle/>
          <a:p>
            <a:pPr>
              <a:spcBef>
                <a:spcPts val="0"/>
              </a:spcBef>
            </a:pPr>
            <a:r>
              <a:rPr lang="it-IT" altLang="it-IT" sz="2200" dirty="0"/>
              <a:t>D</a:t>
            </a:r>
            <a:r>
              <a:rPr lang="it-IT" altLang="it-IT" sz="2200" dirty="0" smtClean="0"/>
              <a:t>iscendente da una famiglia senatoriale, </a:t>
            </a:r>
            <a:r>
              <a:rPr lang="it-IT" altLang="it-IT" sz="2200" dirty="0"/>
              <a:t>ricopre la carica di </a:t>
            </a:r>
            <a:r>
              <a:rPr lang="it-IT" altLang="it-IT" sz="2200" i="1" dirty="0" err="1"/>
              <a:t>praefectus</a:t>
            </a:r>
            <a:r>
              <a:rPr lang="it-IT" altLang="it-IT" sz="2200" i="1" dirty="0"/>
              <a:t> urbi </a:t>
            </a:r>
            <a:r>
              <a:rPr lang="it-IT" altLang="it-IT" sz="2200" dirty="0"/>
              <a:t>(dopo di lui confermata a suo fratello </a:t>
            </a:r>
            <a:r>
              <a:rPr lang="it-IT" altLang="it-IT" sz="2200" i="1" dirty="0" err="1"/>
              <a:t>Iohannes</a:t>
            </a:r>
            <a:r>
              <a:rPr lang="it-IT" altLang="it-IT" sz="2200" i="1" dirty="0" smtClean="0"/>
              <a:t>)</a:t>
            </a:r>
            <a:r>
              <a:rPr lang="it-IT" altLang="it-IT" sz="2200" dirty="0" smtClean="0"/>
              <a:t>. </a:t>
            </a:r>
          </a:p>
          <a:p>
            <a:pPr>
              <a:spcBef>
                <a:spcPts val="0"/>
              </a:spcBef>
            </a:pPr>
            <a:r>
              <a:rPr lang="it-IT" altLang="it-IT" sz="2200" dirty="0" smtClean="0"/>
              <a:t>Dopo </a:t>
            </a:r>
            <a:r>
              <a:rPr lang="it-IT" altLang="it-IT" sz="2200" i="1" dirty="0" err="1" smtClean="0"/>
              <a:t>Iohannes</a:t>
            </a:r>
            <a:r>
              <a:rPr lang="it-IT" altLang="it-IT" sz="2200" dirty="0" smtClean="0"/>
              <a:t> la carica scompare.</a:t>
            </a:r>
          </a:p>
          <a:p>
            <a:pPr>
              <a:spcBef>
                <a:spcPts val="0"/>
              </a:spcBef>
            </a:pPr>
            <a:r>
              <a:rPr lang="it-IT" altLang="it-IT" sz="2200" dirty="0" smtClean="0"/>
              <a:t>Il papa acquisisce responsabilità </a:t>
            </a:r>
            <a:r>
              <a:rPr lang="it-IT" altLang="it-IT" sz="2200" dirty="0"/>
              <a:t>amministrative e giurisdizionali su Roma e sull’Italia suburbicaria (Italia a sud del Po</a:t>
            </a:r>
            <a:r>
              <a:rPr lang="it-IT" altLang="it-IT" sz="2200" dirty="0" smtClean="0"/>
              <a:t>).</a:t>
            </a:r>
            <a:endParaRPr lang="it-IT" sz="2200" dirty="0"/>
          </a:p>
        </p:txBody>
      </p:sp>
      <p:sp>
        <p:nvSpPr>
          <p:cNvPr id="5" name="Segnaposto contenuto 4"/>
          <p:cNvSpPr>
            <a:spLocks noGrp="1"/>
          </p:cNvSpPr>
          <p:nvPr>
            <p:ph sz="quarter" idx="12"/>
          </p:nvPr>
        </p:nvSpPr>
        <p:spPr>
          <a:xfrm>
            <a:off x="430305" y="4777396"/>
            <a:ext cx="4840941" cy="1794277"/>
          </a:xfrm>
        </p:spPr>
        <p:txBody>
          <a:bodyPr>
            <a:normAutofit fontScale="77500" lnSpcReduction="20000"/>
          </a:bodyPr>
          <a:lstStyle/>
          <a:p>
            <a:r>
              <a:rPr lang="it-IT" altLang="it-IT" dirty="0"/>
              <a:t>A partire da Gregorio I (in pratica) e poi successivamente in modo ufficiale, la carica di </a:t>
            </a:r>
            <a:r>
              <a:rPr lang="it-IT" altLang="it-IT" i="1" dirty="0" err="1"/>
              <a:t>praefectus</a:t>
            </a:r>
            <a:r>
              <a:rPr lang="it-IT" altLang="it-IT" i="1" dirty="0"/>
              <a:t> urbi  </a:t>
            </a:r>
            <a:r>
              <a:rPr lang="it-IT" altLang="it-IT" dirty="0"/>
              <a:t>è assorbita dai pontefici e inglobata nelle loro mansioni, in coesistenza con il potere militare del duca bizantino</a:t>
            </a:r>
          </a:p>
          <a:p>
            <a:endParaRPr lang="it-IT" dirty="0"/>
          </a:p>
        </p:txBody>
      </p:sp>
    </p:spTree>
    <p:extLst>
      <p:ext uri="{BB962C8B-B14F-4D97-AF65-F5344CB8AC3E}">
        <p14:creationId xmlns:p14="http://schemas.microsoft.com/office/powerpoint/2010/main" val="16449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Il ruolo del papa, a Roma</a:t>
            </a:r>
            <a:endParaRPr lang="it-IT" dirty="0"/>
          </a:p>
        </p:txBody>
      </p:sp>
      <p:sp>
        <p:nvSpPr>
          <p:cNvPr id="3" name="Segnaposto contenuto 2"/>
          <p:cNvSpPr>
            <a:spLocks noGrp="1"/>
          </p:cNvSpPr>
          <p:nvPr>
            <p:ph sz="quarter" idx="10"/>
          </p:nvPr>
        </p:nvSpPr>
        <p:spPr>
          <a:xfrm>
            <a:off x="6179127" y="2086984"/>
            <a:ext cx="5663346" cy="4365570"/>
          </a:xfrm>
        </p:spPr>
        <p:txBody>
          <a:bodyPr>
            <a:normAutofit fontScale="92500" lnSpcReduction="10000"/>
          </a:bodyPr>
          <a:lstStyle/>
          <a:p>
            <a:r>
              <a:rPr lang="it-IT" altLang="it-IT" b="1" dirty="0"/>
              <a:t>Opere di Gregorio </a:t>
            </a:r>
            <a:r>
              <a:rPr lang="it-IT" altLang="it-IT" b="1" dirty="0" smtClean="0"/>
              <a:t>I</a:t>
            </a:r>
          </a:p>
          <a:p>
            <a:pPr marL="457200" indent="-457200">
              <a:buFont typeface="Wingdings" panose="05000000000000000000" pitchFamily="2" charset="2"/>
              <a:buChar char="§"/>
            </a:pPr>
            <a:r>
              <a:rPr lang="it-IT" altLang="it-IT" dirty="0"/>
              <a:t>Esegesi biblica: </a:t>
            </a:r>
            <a:r>
              <a:rPr lang="it-IT" altLang="it-IT" i="1" dirty="0" err="1"/>
              <a:t>Regula</a:t>
            </a:r>
            <a:r>
              <a:rPr lang="it-IT" altLang="it-IT" i="1" dirty="0"/>
              <a:t> </a:t>
            </a:r>
            <a:r>
              <a:rPr lang="it-IT" altLang="it-IT" i="1" dirty="0" err="1"/>
              <a:t>pastoralis</a:t>
            </a:r>
            <a:r>
              <a:rPr lang="it-IT" altLang="it-IT" i="1" dirty="0"/>
              <a:t> </a:t>
            </a:r>
            <a:r>
              <a:rPr lang="it-IT" altLang="it-IT" dirty="0"/>
              <a:t>(rivolta ai vescovi)</a:t>
            </a:r>
          </a:p>
          <a:p>
            <a:pPr marL="457200" indent="-457200">
              <a:buFont typeface="Wingdings" panose="05000000000000000000" pitchFamily="2" charset="2"/>
              <a:buChar char="§"/>
            </a:pPr>
            <a:r>
              <a:rPr lang="it-IT" altLang="it-IT" i="1" dirty="0" err="1"/>
              <a:t>Dialogi</a:t>
            </a:r>
            <a:r>
              <a:rPr lang="it-IT" altLang="it-IT" dirty="0"/>
              <a:t> (594). Modello di santità concreta e operativa. Fonte per la figura di S. Benedetto di Norcia, la cui regola (</a:t>
            </a:r>
            <a:r>
              <a:rPr lang="it-IT" altLang="it-IT" i="1" dirty="0" err="1"/>
              <a:t>regula</a:t>
            </a:r>
            <a:r>
              <a:rPr lang="it-IT" altLang="it-IT" i="1" dirty="0"/>
              <a:t> </a:t>
            </a:r>
            <a:r>
              <a:rPr lang="it-IT" altLang="it-IT" i="1" dirty="0" err="1"/>
              <a:t>magistri</a:t>
            </a:r>
            <a:r>
              <a:rPr lang="it-IT" altLang="it-IT" dirty="0"/>
              <a:t>) fu adottata nell’VIII secolo per tutti i monasteri dell’impero carolingio</a:t>
            </a:r>
          </a:p>
          <a:p>
            <a:pPr marL="457200" indent="-457200">
              <a:buFont typeface="Wingdings" panose="05000000000000000000" pitchFamily="2" charset="2"/>
              <a:buChar char="§"/>
            </a:pPr>
            <a:r>
              <a:rPr lang="it-IT" altLang="it-IT" dirty="0"/>
              <a:t>Corrispondenza (</a:t>
            </a:r>
            <a:r>
              <a:rPr lang="it-IT" altLang="it-IT" i="1" dirty="0" err="1"/>
              <a:t>epistolae</a:t>
            </a:r>
            <a:r>
              <a:rPr lang="it-IT" altLang="it-IT" dirty="0"/>
              <a:t>): circa 300 lettere, duramente selezionate in età carolingia.</a:t>
            </a:r>
          </a:p>
          <a:p>
            <a:endParaRPr lang="it-IT" b="1" dirty="0"/>
          </a:p>
        </p:txBody>
      </p:sp>
      <p:sp>
        <p:nvSpPr>
          <p:cNvPr id="4" name="Segnaposto contenuto 3"/>
          <p:cNvSpPr>
            <a:spLocks noGrp="1"/>
          </p:cNvSpPr>
          <p:nvPr>
            <p:ph sz="quarter" idx="11"/>
          </p:nvPr>
        </p:nvSpPr>
        <p:spPr>
          <a:xfrm>
            <a:off x="355002" y="2388198"/>
            <a:ext cx="5572462" cy="4066390"/>
          </a:xfrm>
        </p:spPr>
        <p:txBody>
          <a:bodyPr>
            <a:normAutofit fontScale="85000" lnSpcReduction="20000"/>
          </a:bodyPr>
          <a:lstStyle/>
          <a:p>
            <a:r>
              <a:rPr lang="it-IT" altLang="it-IT" dirty="0"/>
              <a:t>A partire da Gregorio Magno il papa svolge alcune importanti funzioni di tipo ‘imperiale’:</a:t>
            </a:r>
          </a:p>
          <a:p>
            <a:pPr marL="457200" indent="-457200">
              <a:buFont typeface="Wingdings" panose="05000000000000000000" pitchFamily="2" charset="2"/>
              <a:buChar char="§"/>
            </a:pPr>
            <a:r>
              <a:rPr lang="it-IT" altLang="it-IT" dirty="0"/>
              <a:t>Tratta la pace con i Longobardi</a:t>
            </a:r>
          </a:p>
          <a:p>
            <a:pPr marL="457200" indent="-457200">
              <a:buFont typeface="Wingdings" panose="05000000000000000000" pitchFamily="2" charset="2"/>
              <a:buChar char="§"/>
            </a:pPr>
            <a:r>
              <a:rPr lang="it-IT" altLang="it-IT" dirty="0"/>
              <a:t>Sfama la popolazione di Roma, importando grano dalle proprietà papali in Sicilia (</a:t>
            </a:r>
            <a:r>
              <a:rPr lang="it-IT" altLang="it-IT" i="1" dirty="0" err="1"/>
              <a:t>Horrea</a:t>
            </a:r>
            <a:r>
              <a:rPr lang="it-IT" altLang="it-IT" i="1" dirty="0"/>
              <a:t> </a:t>
            </a:r>
            <a:r>
              <a:rPr lang="it-IT" altLang="it-IT" i="1" dirty="0" err="1"/>
              <a:t>ecclesiae</a:t>
            </a:r>
            <a:r>
              <a:rPr lang="it-IT" altLang="it-IT" dirty="0"/>
              <a:t>) che si sostituiscono ai depositi statali. </a:t>
            </a:r>
          </a:p>
          <a:p>
            <a:pPr marL="457200" indent="-457200">
              <a:buFont typeface="Wingdings" panose="05000000000000000000" pitchFamily="2" charset="2"/>
              <a:buChar char="§"/>
            </a:pPr>
            <a:r>
              <a:rPr lang="it-IT" altLang="it-IT" dirty="0"/>
              <a:t>Comincia prendere piede l’idea del </a:t>
            </a:r>
            <a:r>
              <a:rPr lang="it-IT" altLang="it-IT" i="1" dirty="0" err="1"/>
              <a:t>Patrimonium</a:t>
            </a:r>
            <a:r>
              <a:rPr lang="it-IT" altLang="it-IT" i="1" dirty="0"/>
              <a:t> </a:t>
            </a:r>
            <a:r>
              <a:rPr lang="it-IT" altLang="it-IT" i="1" dirty="0" err="1"/>
              <a:t>Sancti</a:t>
            </a:r>
            <a:r>
              <a:rPr lang="it-IT" altLang="it-IT" i="1" dirty="0"/>
              <a:t> Petri</a:t>
            </a:r>
            <a:r>
              <a:rPr lang="it-IT" altLang="it-IT" dirty="0"/>
              <a:t>, erede dei beni e delle terre bizantine in Italia a sud del Po.</a:t>
            </a:r>
          </a:p>
          <a:p>
            <a:endParaRPr lang="it-IT" dirty="0"/>
          </a:p>
        </p:txBody>
      </p:sp>
    </p:spTree>
    <p:extLst>
      <p:ext uri="{BB962C8B-B14F-4D97-AF65-F5344CB8AC3E}">
        <p14:creationId xmlns:p14="http://schemas.microsoft.com/office/powerpoint/2010/main" val="40595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L’esportazione della Chiesa </a:t>
            </a:r>
            <a:r>
              <a:rPr lang="it-IT" altLang="it-IT" dirty="0" smtClean="0"/>
              <a:t>Romana nelle </a:t>
            </a:r>
            <a:r>
              <a:rPr lang="it-IT" altLang="it-IT" dirty="0"/>
              <a:t>isole britanniche</a:t>
            </a:r>
            <a:endParaRPr lang="it-IT" dirty="0"/>
          </a:p>
        </p:txBody>
      </p:sp>
      <p:sp>
        <p:nvSpPr>
          <p:cNvPr id="3" name="Segnaposto contenuto 2"/>
          <p:cNvSpPr>
            <a:spLocks noGrp="1"/>
          </p:cNvSpPr>
          <p:nvPr>
            <p:ph sz="quarter" idx="10"/>
          </p:nvPr>
        </p:nvSpPr>
        <p:spPr>
          <a:xfrm>
            <a:off x="6179127" y="2097741"/>
            <a:ext cx="5663346" cy="4354813"/>
          </a:xfrm>
        </p:spPr>
        <p:txBody>
          <a:bodyPr>
            <a:normAutofit fontScale="85000" lnSpcReduction="20000"/>
          </a:bodyPr>
          <a:lstStyle/>
          <a:p>
            <a:pPr>
              <a:lnSpc>
                <a:spcPct val="80000"/>
              </a:lnSpc>
            </a:pPr>
            <a:r>
              <a:rPr lang="it-IT" altLang="it-IT" dirty="0"/>
              <a:t>Gregorio Magno fu inoltre l’attivo protagonista di una serie di missioni evangelizzatrici verso le isole britanniche, accogliendo l’impeto missionario di un gruppo di monaci romani, desiderosi di conquistare il ‘martirio’ nei luoghi considerati più remoti e lontani dell’Occidente. </a:t>
            </a:r>
          </a:p>
          <a:p>
            <a:pPr>
              <a:lnSpc>
                <a:spcPct val="80000"/>
              </a:lnSpc>
            </a:pPr>
            <a:r>
              <a:rPr lang="it-IT" altLang="it-IT" dirty="0"/>
              <a:t>Le missioni romane si volsero, come per tradizione, nei confronti del re, con lo scopo di convincerlo a emulare i successi e le sicurezze dei re cristiani. </a:t>
            </a:r>
            <a:endParaRPr lang="it-IT" altLang="it-IT" dirty="0" smtClean="0"/>
          </a:p>
          <a:p>
            <a:pPr>
              <a:lnSpc>
                <a:spcPct val="80000"/>
              </a:lnSpc>
            </a:pPr>
            <a:r>
              <a:rPr lang="it-IT" altLang="it-IT" dirty="0" smtClean="0"/>
              <a:t>La </a:t>
            </a:r>
            <a:r>
              <a:rPr lang="it-IT" altLang="it-IT" dirty="0"/>
              <a:t>prima missione (597</a:t>
            </a:r>
            <a:r>
              <a:rPr lang="it-IT" altLang="it-IT" dirty="0" smtClean="0"/>
              <a:t>), guidata da Agostino, </a:t>
            </a:r>
            <a:r>
              <a:rPr lang="it-IT" altLang="it-IT" dirty="0"/>
              <a:t>si diresse nel Kent, ove fu fondata la diocesi di </a:t>
            </a:r>
            <a:r>
              <a:rPr lang="it-IT" altLang="it-IT" dirty="0" err="1"/>
              <a:t>Cantebury</a:t>
            </a:r>
            <a:r>
              <a:rPr lang="it-IT" altLang="it-IT" dirty="0"/>
              <a:t>. </a:t>
            </a:r>
          </a:p>
          <a:p>
            <a:pPr>
              <a:lnSpc>
                <a:spcPct val="80000"/>
              </a:lnSpc>
            </a:pPr>
            <a:r>
              <a:rPr lang="it-IT" altLang="it-IT" dirty="0" smtClean="0"/>
              <a:t>Missioni: agenda precisa degli obiettivi </a:t>
            </a:r>
            <a:r>
              <a:rPr lang="it-IT" altLang="it-IT" dirty="0"/>
              <a:t>e tecniche da adottare.</a:t>
            </a:r>
          </a:p>
          <a:p>
            <a:endParaRPr lang="it-IT" dirty="0"/>
          </a:p>
        </p:txBody>
      </p:sp>
      <p:sp>
        <p:nvSpPr>
          <p:cNvPr id="4" name="Segnaposto contenuto 3"/>
          <p:cNvSpPr>
            <a:spLocks noGrp="1"/>
          </p:cNvSpPr>
          <p:nvPr>
            <p:ph sz="quarter" idx="11"/>
          </p:nvPr>
        </p:nvSpPr>
        <p:spPr>
          <a:xfrm>
            <a:off x="398033" y="2302136"/>
            <a:ext cx="5550946" cy="2085137"/>
          </a:xfrm>
        </p:spPr>
        <p:txBody>
          <a:bodyPr>
            <a:normAutofit fontScale="92500" lnSpcReduction="20000"/>
          </a:bodyPr>
          <a:lstStyle/>
          <a:p>
            <a:r>
              <a:rPr lang="it-IT" altLang="it-IT" dirty="0"/>
              <a:t>Data la frammentarietà del potere regio nell’Inghilterra anglosassone, i progressi di queste missioni non furono irresistibili e durature.</a:t>
            </a:r>
          </a:p>
          <a:p>
            <a:r>
              <a:rPr lang="it-IT" altLang="it-IT" dirty="0"/>
              <a:t>633-641: missione irlandese richiesta da Oswald di </a:t>
            </a:r>
            <a:r>
              <a:rPr lang="it-IT" altLang="it-IT" dirty="0" err="1"/>
              <a:t>Northumbria</a:t>
            </a:r>
            <a:endParaRPr lang="it-IT" altLang="it-IT" dirty="0"/>
          </a:p>
          <a:p>
            <a:endParaRPr lang="it-IT" dirty="0"/>
          </a:p>
        </p:txBody>
      </p:sp>
      <p:pic>
        <p:nvPicPr>
          <p:cNvPr id="1026" name="Picture 2" descr="Medieval manuscript illustration of Pope Gregory and St Augustine with figures behind"/>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79699" y="4127081"/>
            <a:ext cx="3098202" cy="253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8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1000"/>
                                        <p:tgtEl>
                                          <p:spTgt spid="1026"/>
                                        </p:tgtEl>
                                      </p:cBhvr>
                                    </p:animEffect>
                                    <p:anim calcmode="lin" valueType="num">
                                      <p:cBhvr>
                                        <p:cTn id="48" dur="1000" fill="hold"/>
                                        <p:tgtEl>
                                          <p:spTgt spid="1026"/>
                                        </p:tgtEl>
                                        <p:attrNameLst>
                                          <p:attrName>ppt_x</p:attrName>
                                        </p:attrNameLst>
                                      </p:cBhvr>
                                      <p:tavLst>
                                        <p:tav tm="0">
                                          <p:val>
                                            <p:strVal val="#ppt_x"/>
                                          </p:val>
                                        </p:tav>
                                        <p:tav tm="100000">
                                          <p:val>
                                            <p:strVal val="#ppt_x"/>
                                          </p:val>
                                        </p:tav>
                                      </p:tavLst>
                                    </p:anim>
                                    <p:anim calcmode="lin" valueType="num">
                                      <p:cBhvr>
                                        <p:cTn id="4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I regni anglosassoni</a:t>
            </a:r>
            <a:br>
              <a:rPr lang="it-IT" altLang="it-IT" dirty="0"/>
            </a:br>
            <a:r>
              <a:rPr lang="it-IT" altLang="it-IT" sz="2400" dirty="0"/>
              <a:t>VII secolo</a:t>
            </a:r>
            <a:r>
              <a:rPr lang="it-IT" altLang="it-IT" dirty="0"/>
              <a:t>				</a:t>
            </a:r>
            <a:r>
              <a:rPr lang="it-IT" altLang="it-IT" dirty="0" smtClean="0"/>
              <a:t>		</a:t>
            </a:r>
            <a:r>
              <a:rPr lang="it-IT" altLang="it-IT" sz="2400" dirty="0" smtClean="0"/>
              <a:t>IX </a:t>
            </a:r>
            <a:r>
              <a:rPr lang="it-IT" altLang="it-IT" sz="2400" dirty="0"/>
              <a:t>secolo</a:t>
            </a:r>
            <a:r>
              <a:rPr lang="it-IT" altLang="it-IT" dirty="0"/>
              <a:t>	</a:t>
            </a:r>
            <a:endParaRPr lang="it-IT" dirty="0"/>
          </a:p>
        </p:txBody>
      </p:sp>
      <p:pic>
        <p:nvPicPr>
          <p:cNvPr id="6" name="Picture 4" descr="https://cdn.britannica.com/27/64927-050-1E1EFD14/Map-kingdoms-Anglo-Saxon.jpg"/>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2194560" y="1933809"/>
            <a:ext cx="3463962" cy="4757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Anglo-Saxon Kingdoms to c. 800 by Undevicesimus on DeviantArt"/>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8351220" y="1914861"/>
            <a:ext cx="3840780" cy="473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75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Un concorrente per Roma: la chiesa irlandese</a:t>
            </a:r>
            <a:endParaRPr lang="it-IT" dirty="0"/>
          </a:p>
        </p:txBody>
      </p:sp>
      <p:pic>
        <p:nvPicPr>
          <p:cNvPr id="6" name="Picture 4" descr="the_big_one"/>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433660" y="2592388"/>
            <a:ext cx="515398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Temple na geal, Dingle, Co. Kerry"/>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715664" y="2183597"/>
            <a:ext cx="2393949" cy="1795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7679611140_0b5a35517a_o"/>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715664" y="4679969"/>
            <a:ext cx="2393949" cy="17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6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Caratteristiche </a:t>
            </a:r>
            <a:r>
              <a:rPr lang="it-IT" altLang="it-IT" dirty="0" smtClean="0"/>
              <a:t>antagonistiche della chiesa irlandese</a:t>
            </a:r>
            <a:endParaRPr lang="it-IT" dirty="0"/>
          </a:p>
        </p:txBody>
      </p:sp>
      <p:sp>
        <p:nvSpPr>
          <p:cNvPr id="4" name="Segnaposto contenuto 3"/>
          <p:cNvSpPr>
            <a:spLocks noGrp="1"/>
          </p:cNvSpPr>
          <p:nvPr>
            <p:ph sz="quarter" idx="11"/>
          </p:nvPr>
        </p:nvSpPr>
        <p:spPr>
          <a:xfrm>
            <a:off x="473336" y="2227236"/>
            <a:ext cx="5271247" cy="4367202"/>
          </a:xfrm>
        </p:spPr>
        <p:txBody>
          <a:bodyPr>
            <a:normAutofit fontScale="85000" lnSpcReduction="20000"/>
          </a:bodyPr>
          <a:lstStyle/>
          <a:p>
            <a:r>
              <a:rPr lang="it-IT" altLang="it-IT" dirty="0"/>
              <a:t>Sviluppo della chiesa irlandese dalle missioni di </a:t>
            </a:r>
            <a:r>
              <a:rPr lang="it-IT" altLang="it-IT" i="1" dirty="0" err="1"/>
              <a:t>Patricius</a:t>
            </a:r>
            <a:r>
              <a:rPr lang="it-IT" altLang="it-IT" dirty="0"/>
              <a:t>, nobile britannico (V secolo)</a:t>
            </a:r>
          </a:p>
          <a:p>
            <a:r>
              <a:rPr lang="it-IT" altLang="it-IT" dirty="0"/>
              <a:t>Caratteristiche:</a:t>
            </a:r>
          </a:p>
          <a:p>
            <a:pPr marL="457200" indent="-457200">
              <a:buFont typeface="Wingdings" panose="05000000000000000000" pitchFamily="2" charset="2"/>
              <a:buChar char="§"/>
            </a:pPr>
            <a:r>
              <a:rPr lang="it-IT" altLang="it-IT" dirty="0"/>
              <a:t>Mancanza di città e di strutture territoriali di amministrazione perché area non di ex dominazione romana.</a:t>
            </a:r>
          </a:p>
          <a:p>
            <a:pPr marL="457200" indent="-457200">
              <a:buFont typeface="Wingdings" panose="05000000000000000000" pitchFamily="2" charset="2"/>
              <a:buChar char="§"/>
            </a:pPr>
            <a:r>
              <a:rPr lang="it-IT" altLang="it-IT" dirty="0"/>
              <a:t>Società articolata in comunità tribali</a:t>
            </a:r>
          </a:p>
          <a:p>
            <a:pPr marL="457200" indent="-457200">
              <a:buFont typeface="Wingdings" panose="05000000000000000000" pitchFamily="2" charset="2"/>
              <a:buChar char="§"/>
            </a:pPr>
            <a:r>
              <a:rPr lang="it-IT" altLang="it-IT" dirty="0"/>
              <a:t>Fenomeno monastico, in cui confluiscono membri di gruppi sociali colti, esperti di leggi e </a:t>
            </a:r>
            <a:r>
              <a:rPr lang="it-IT" altLang="it-IT" dirty="0" smtClean="0"/>
              <a:t>poeti</a:t>
            </a:r>
            <a:endParaRPr lang="it-IT" altLang="it-IT" dirty="0"/>
          </a:p>
        </p:txBody>
      </p:sp>
      <p:pic>
        <p:nvPicPr>
          <p:cNvPr id="6" name="Picture 2" descr="http://thedockyards.com/wp-content/uploads/2010/01/Ireland-1014.gif"/>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7861843" y="1977991"/>
            <a:ext cx="3519748" cy="467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73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935</Words>
  <Application>Microsoft Office PowerPoint</Application>
  <PresentationFormat>Widescreen</PresentationFormat>
  <Paragraphs>78</Paragraphs>
  <Slides>14</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Wingdings</vt:lpstr>
      <vt:lpstr>Tema di Office</vt:lpstr>
      <vt:lpstr>  Dopo Giustiniano e le guerre. Il difficile assestamento degli equilibri locali. 2. Italia Bizantina (con un’appendice irlandese). </vt:lpstr>
      <vt:lpstr>L’Italia Bizantina tra metà VI  e VII secolo</vt:lpstr>
      <vt:lpstr>Italia Bizantina: strutture</vt:lpstr>
      <vt:lpstr>Gregorio I (590-604). Il primo aristocratico a diventare vescovo di Roma.</vt:lpstr>
      <vt:lpstr>Il ruolo del papa, a Roma</vt:lpstr>
      <vt:lpstr>L’esportazione della Chiesa Romana nelle isole britanniche</vt:lpstr>
      <vt:lpstr>I regni anglosassoni VII secolo      IX secolo </vt:lpstr>
      <vt:lpstr>Un concorrente per Roma: la chiesa irlandese</vt:lpstr>
      <vt:lpstr>Caratteristiche antagonistiche della chiesa irlandese</vt:lpstr>
      <vt:lpstr>Cristianesimo celtico  versus cristianesimo romano</vt:lpstr>
      <vt:lpstr>Colombano (534-615)</vt:lpstr>
      <vt:lpstr>I monasteri in Britannia fondati dai monaci irlandesi</vt:lpstr>
      <vt:lpstr>Monasteri Colombaniani</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155</cp:revision>
  <dcterms:created xsi:type="dcterms:W3CDTF">2022-07-26T10:43:33Z</dcterms:created>
  <dcterms:modified xsi:type="dcterms:W3CDTF">2023-10-31T10:42:21Z</dcterms:modified>
</cp:coreProperties>
</file>