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320" r:id="rId3"/>
    <p:sldId id="330" r:id="rId4"/>
    <p:sldId id="349" r:id="rId5"/>
    <p:sldId id="350" r:id="rId6"/>
    <p:sldId id="351" r:id="rId7"/>
    <p:sldId id="352" r:id="rId8"/>
    <p:sldId id="353" r:id="rId9"/>
    <p:sldId id="354" r:id="rId10"/>
    <p:sldId id="356" r:id="rId11"/>
    <p:sldId id="357" r:id="rId12"/>
    <p:sldId id="358" r:id="rId13"/>
    <p:sldId id="359" r:id="rId14"/>
    <p:sldId id="360" r:id="rId15"/>
    <p:sldId id="256"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415" autoAdjust="0"/>
  </p:normalViewPr>
  <p:slideViewPr>
    <p:cSldViewPr snapToGrid="0" showGuides="1">
      <p:cViewPr varScale="1">
        <p:scale>
          <a:sx n="89" d="100"/>
          <a:sy n="89" d="100"/>
        </p:scale>
        <p:origin x="660" y="84"/>
      </p:cViewPr>
      <p:guideLst>
        <p:guide orient="horz" pos="731"/>
        <p:guide pos="3840"/>
        <p:guide orient="horz" pos="2251"/>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07/11/2023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07/11/2023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smtClean="0"/>
              <a:t>Agli inizi del secolo IX mercanti veneziani erano presenti in Siria e in Egitto, oltre che, naturalmente, a Bisanzio e nelle altre grandi città portuali dell'impero.</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14</a:t>
            </a:fld>
            <a:endParaRPr lang="it-IT"/>
          </a:p>
        </p:txBody>
      </p:sp>
    </p:spTree>
    <p:extLst>
      <p:ext uri="{BB962C8B-B14F-4D97-AF65-F5344CB8AC3E}">
        <p14:creationId xmlns:p14="http://schemas.microsoft.com/office/powerpoint/2010/main" val="237356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15</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07/11/2023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07/11/2023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07/11/2023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1467853" y="3285951"/>
            <a:ext cx="9176555" cy="2176386"/>
          </a:xfrm>
        </p:spPr>
        <p:txBody>
          <a:bodyPr>
            <a:normAutofit fontScale="90000"/>
          </a:bodyPr>
          <a:lstStyle/>
          <a:p>
            <a:pPr algn="ctr"/>
            <a:r>
              <a:rPr lang="it-IT" dirty="0" smtClean="0"/>
              <a:t/>
            </a:r>
            <a:br>
              <a:rPr lang="it-IT" dirty="0" smtClean="0"/>
            </a:br>
            <a:r>
              <a:rPr lang="it-IT" dirty="0"/>
              <a:t/>
            </a:r>
            <a:br>
              <a:rPr lang="it-IT" dirty="0"/>
            </a:br>
            <a:r>
              <a:rPr lang="it-IT" dirty="0" smtClean="0"/>
              <a:t>Il Lungo VIII secolo</a:t>
            </a:r>
            <a:br>
              <a:rPr lang="it-IT" dirty="0" smtClean="0"/>
            </a:br>
            <a:r>
              <a:rPr lang="it-IT" dirty="0" smtClean="0"/>
              <a:t>Franchi e Longobardi</a:t>
            </a: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a:xfrm>
            <a:off x="2935526" y="4741032"/>
            <a:ext cx="6320949" cy="1164916"/>
          </a:xfrm>
        </p:spPr>
        <p:txBody>
          <a:bodyPr>
            <a:noAutofit/>
          </a:bodyPr>
          <a:lstStyle/>
          <a:p>
            <a:r>
              <a:rPr lang="it-IT" sz="3200" dirty="0" smtClean="0"/>
              <a:t> </a:t>
            </a:r>
            <a:endParaRPr lang="it-IT" sz="3200" dirty="0"/>
          </a:p>
        </p:txBody>
      </p:sp>
    </p:spTree>
    <p:extLst>
      <p:ext uri="{BB962C8B-B14F-4D97-AF65-F5344CB8AC3E}">
        <p14:creationId xmlns:p14="http://schemas.microsoft.com/office/powerpoint/2010/main" val="55148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774: conseguenze</a:t>
            </a:r>
            <a:endParaRPr lang="it-IT" dirty="0"/>
          </a:p>
        </p:txBody>
      </p:sp>
      <p:sp>
        <p:nvSpPr>
          <p:cNvPr id="3" name="Segnaposto contenuto 2"/>
          <p:cNvSpPr>
            <a:spLocks noGrp="1"/>
          </p:cNvSpPr>
          <p:nvPr>
            <p:ph sz="quarter" idx="10"/>
          </p:nvPr>
        </p:nvSpPr>
        <p:spPr>
          <a:xfrm>
            <a:off x="583660" y="2266545"/>
            <a:ext cx="11258813" cy="4202349"/>
          </a:xfrm>
        </p:spPr>
        <p:txBody>
          <a:bodyPr>
            <a:normAutofit fontScale="92500" lnSpcReduction="20000"/>
          </a:bodyPr>
          <a:lstStyle/>
          <a:p>
            <a:r>
              <a:rPr lang="it-IT" altLang="it-IT" dirty="0"/>
              <a:t>Il papa Adriano I (772–795) intendeva relegare i Franchi al nord, per affidare loro il controllo delle regioni dove la forza dell’aristocrazia longobarda appariva più difficile da </a:t>
            </a:r>
            <a:r>
              <a:rPr lang="it-IT" altLang="it-IT" dirty="0" smtClean="0"/>
              <a:t>contenere, </a:t>
            </a:r>
            <a:r>
              <a:rPr lang="it-IT" altLang="it-IT" dirty="0"/>
              <a:t>mentre l'Italia centrale – a sud della linea che da Luni a ovest andava alle bocche della Magra a est – doveva passare sotto il dominio di san Pietro e della chiesa di Roma. </a:t>
            </a:r>
            <a:endParaRPr lang="it-IT" altLang="it-IT" dirty="0" smtClean="0"/>
          </a:p>
          <a:p>
            <a:r>
              <a:rPr lang="it-IT" altLang="it-IT" dirty="0" smtClean="0"/>
              <a:t>In </a:t>
            </a:r>
            <a:r>
              <a:rPr lang="it-IT" altLang="it-IT" dirty="0"/>
              <a:t>un primo tempo sembrò possibile realizzare questo progetto, perché molti grandi longobardi, fra i quali il duca di Spoleto, si sottomisero ad Adriano. </a:t>
            </a:r>
            <a:endParaRPr lang="it-IT" altLang="it-IT" dirty="0" smtClean="0"/>
          </a:p>
          <a:p>
            <a:r>
              <a:rPr lang="it-IT" altLang="it-IT" dirty="0" smtClean="0"/>
              <a:t>Ma </a:t>
            </a:r>
            <a:r>
              <a:rPr lang="it-IT" altLang="it-IT" dirty="0"/>
              <a:t>la forza militare franca si rivelò capace di calamitare intorno a sé tutte le realtà politiche regionali, sia ex-bizantine (Esarcato e Pentapoli) sia longobarde (Spoleto), cosicché il regno longobardo sotto i Franchi conservò gli ampi confini che aveva assunto negli ultimi tempi prima della discesa di Carlo. </a:t>
            </a:r>
          </a:p>
          <a:p>
            <a:endParaRPr lang="it-IT" dirty="0"/>
          </a:p>
        </p:txBody>
      </p:sp>
    </p:spTree>
    <p:extLst>
      <p:ext uri="{BB962C8B-B14F-4D97-AF65-F5344CB8AC3E}">
        <p14:creationId xmlns:p14="http://schemas.microsoft.com/office/powerpoint/2010/main" val="422963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esordi del regno dei Franchi in Italia</a:t>
            </a:r>
            <a:endParaRPr lang="it-IT" dirty="0"/>
          </a:p>
        </p:txBody>
      </p:sp>
      <p:sp>
        <p:nvSpPr>
          <p:cNvPr id="3" name="Segnaposto contenuto 2"/>
          <p:cNvSpPr>
            <a:spLocks noGrp="1"/>
          </p:cNvSpPr>
          <p:nvPr>
            <p:ph sz="quarter" idx="10"/>
          </p:nvPr>
        </p:nvSpPr>
        <p:spPr>
          <a:xfrm>
            <a:off x="671209" y="2363821"/>
            <a:ext cx="10778246" cy="4280170"/>
          </a:xfrm>
        </p:spPr>
        <p:txBody>
          <a:bodyPr>
            <a:normAutofit fontScale="77500" lnSpcReduction="20000"/>
          </a:bodyPr>
          <a:lstStyle/>
          <a:p>
            <a:pPr>
              <a:lnSpc>
                <a:spcPct val="80000"/>
              </a:lnSpc>
            </a:pPr>
            <a:endParaRPr lang="it-IT" altLang="it-IT" dirty="0" smtClean="0"/>
          </a:p>
          <a:p>
            <a:pPr marL="457200" indent="-457200">
              <a:lnSpc>
                <a:spcPct val="80000"/>
              </a:lnSpc>
              <a:buFont typeface="Wingdings" panose="05000000000000000000" pitchFamily="2" charset="2"/>
              <a:buChar char="§"/>
            </a:pPr>
            <a:r>
              <a:rPr lang="it-IT" altLang="it-IT" dirty="0" smtClean="0"/>
              <a:t>776 </a:t>
            </a:r>
            <a:r>
              <a:rPr lang="it-IT" altLang="it-IT" dirty="0"/>
              <a:t>rivolta degli aristocratici in Friuli e nel Veneto (rivolta di </a:t>
            </a:r>
            <a:r>
              <a:rPr lang="it-IT" altLang="it-IT" dirty="0" err="1"/>
              <a:t>Rotgaudo</a:t>
            </a:r>
            <a:r>
              <a:rPr lang="it-IT" altLang="it-IT" dirty="0"/>
              <a:t>), che avevano cercato di collegarsi con il duca di Benevento, che aveva salvato il Mezzogiorno dalla conquista franca e si era alleato con i Bizantini, sognando un'impossibile rivincita nel </a:t>
            </a:r>
            <a:r>
              <a:rPr lang="it-IT" altLang="it-IT" dirty="0" smtClean="0"/>
              <a:t>figlio di Desiderio – Adelchi-, </a:t>
            </a:r>
            <a:r>
              <a:rPr lang="it-IT" altLang="it-IT" dirty="0"/>
              <a:t>che si era rifugiato a Bisanzio. </a:t>
            </a:r>
            <a:endParaRPr lang="it-IT" altLang="it-IT" dirty="0" smtClean="0"/>
          </a:p>
          <a:p>
            <a:pPr>
              <a:lnSpc>
                <a:spcPct val="80000"/>
              </a:lnSpc>
            </a:pPr>
            <a:r>
              <a:rPr lang="it-IT" altLang="it-IT" dirty="0" smtClean="0"/>
              <a:t>      La </a:t>
            </a:r>
            <a:r>
              <a:rPr lang="it-IT" altLang="it-IT" dirty="0"/>
              <a:t>rivolta viene soffocata, i patrimoni dei ribelli confiscati.</a:t>
            </a:r>
          </a:p>
          <a:p>
            <a:pPr marL="457200" indent="-457200">
              <a:lnSpc>
                <a:spcPct val="80000"/>
              </a:lnSpc>
              <a:buFont typeface="Wingdings" panose="05000000000000000000" pitchFamily="2" charset="2"/>
              <a:buChar char="§"/>
            </a:pPr>
            <a:r>
              <a:rPr lang="it-IT" altLang="it-IT" dirty="0"/>
              <a:t>Al nord, la classe dominante longobarda venne rapidamente a patti con  i Franchi: in una prima fase però, </a:t>
            </a:r>
            <a:r>
              <a:rPr lang="it-IT" altLang="it-IT" dirty="0" smtClean="0"/>
              <a:t>i </a:t>
            </a:r>
            <a:r>
              <a:rPr lang="it-IT" altLang="it-IT" dirty="0"/>
              <a:t>duchi, espressione della grande aristocrazia </a:t>
            </a:r>
            <a:r>
              <a:rPr lang="it-IT" altLang="it-IT" dirty="0" smtClean="0"/>
              <a:t>longobarda, </a:t>
            </a:r>
            <a:r>
              <a:rPr lang="it-IT" altLang="it-IT" dirty="0"/>
              <a:t>furono sostituiti, nel giro di qualche decennio, da nuovi ufficiali pubblici, detti </a:t>
            </a:r>
            <a:r>
              <a:rPr lang="it-IT" altLang="it-IT" i="1" dirty="0" err="1"/>
              <a:t>comites</a:t>
            </a:r>
            <a:r>
              <a:rPr lang="it-IT" altLang="it-IT" dirty="0"/>
              <a:t> (conti) che erano in larga maggioranza di provenienza </a:t>
            </a:r>
            <a:r>
              <a:rPr lang="it-IT" altLang="it-IT" dirty="0" smtClean="0"/>
              <a:t>transalpina.</a:t>
            </a:r>
          </a:p>
          <a:p>
            <a:pPr marL="457200" indent="-457200">
              <a:lnSpc>
                <a:spcPct val="80000"/>
              </a:lnSpc>
              <a:buFont typeface="Wingdings" panose="05000000000000000000" pitchFamily="2" charset="2"/>
              <a:buChar char="§"/>
            </a:pPr>
            <a:r>
              <a:rPr lang="it-IT" altLang="it-IT" dirty="0" smtClean="0"/>
              <a:t>Un </a:t>
            </a:r>
            <a:r>
              <a:rPr lang="it-IT" altLang="it-IT" dirty="0"/>
              <a:t>ristretto gruppo di franchi si stabilì in Italia. Anche le cariche vescovili furono affidate a individui di origine franca; la carica di abate dei principali monasteri regi fu di norma ricoperta da Franchi.</a:t>
            </a:r>
          </a:p>
          <a:p>
            <a:pPr marL="457200" indent="-457200">
              <a:lnSpc>
                <a:spcPct val="80000"/>
              </a:lnSpc>
              <a:buFont typeface="Wingdings" panose="05000000000000000000" pitchFamily="2" charset="2"/>
              <a:buChar char="§"/>
            </a:pPr>
            <a:r>
              <a:rPr lang="it-IT" altLang="it-IT" dirty="0" smtClean="0"/>
              <a:t>Nel </a:t>
            </a:r>
            <a:r>
              <a:rPr lang="it-IT" altLang="it-IT" dirty="0"/>
              <a:t>781, infine, Carlo nominò suo figlio Pipino re dei Longobardi, accentuando il carattere autonomo del nuovo regno all'interno della grande dominazione franca</a:t>
            </a:r>
            <a:r>
              <a:rPr lang="it-IT" altLang="it-IT" dirty="0" smtClean="0"/>
              <a:t>.</a:t>
            </a:r>
            <a:endParaRPr lang="it-IT" dirty="0"/>
          </a:p>
        </p:txBody>
      </p:sp>
    </p:spTree>
    <p:extLst>
      <p:ext uri="{BB962C8B-B14F-4D97-AF65-F5344CB8AC3E}">
        <p14:creationId xmlns:p14="http://schemas.microsoft.com/office/powerpoint/2010/main" val="362728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papa è inglobato nel regno</a:t>
            </a:r>
            <a:endParaRPr lang="it-IT" dirty="0"/>
          </a:p>
        </p:txBody>
      </p:sp>
      <p:sp>
        <p:nvSpPr>
          <p:cNvPr id="4" name="Segnaposto contenuto 3"/>
          <p:cNvSpPr>
            <a:spLocks noGrp="1"/>
          </p:cNvSpPr>
          <p:nvPr>
            <p:ph sz="quarter" idx="11"/>
          </p:nvPr>
        </p:nvSpPr>
        <p:spPr>
          <a:xfrm>
            <a:off x="321013" y="2110901"/>
            <a:ext cx="6050604" cy="4153711"/>
          </a:xfrm>
        </p:spPr>
        <p:txBody>
          <a:bodyPr>
            <a:normAutofit fontScale="70000" lnSpcReduction="20000"/>
          </a:bodyPr>
          <a:lstStyle/>
          <a:p>
            <a:pPr>
              <a:spcBef>
                <a:spcPct val="0"/>
              </a:spcBef>
            </a:pPr>
            <a:r>
              <a:rPr lang="it-IT" altLang="it-IT" dirty="0"/>
              <a:t>Al papa rimasero il ducato romano, parte della Sabina e della Tuscia meridionale </a:t>
            </a:r>
            <a:r>
              <a:rPr lang="it-IT" altLang="it-IT" dirty="0" smtClean="0"/>
              <a:t>e </a:t>
            </a:r>
            <a:r>
              <a:rPr lang="it-IT" altLang="it-IT" dirty="0"/>
              <a:t>il ducato di Perugia. </a:t>
            </a:r>
            <a:endParaRPr lang="it-IT" altLang="it-IT" dirty="0" smtClean="0"/>
          </a:p>
          <a:p>
            <a:pPr>
              <a:spcBef>
                <a:spcPct val="0"/>
              </a:spcBef>
            </a:pPr>
            <a:r>
              <a:rPr lang="it-IT" altLang="it-IT" dirty="0" smtClean="0"/>
              <a:t>Su </a:t>
            </a:r>
            <a:r>
              <a:rPr lang="it-IT" altLang="it-IT" dirty="0"/>
              <a:t>Ravenna e sulla Pentapoli – che </a:t>
            </a:r>
            <a:r>
              <a:rPr lang="it-IT" altLang="it-IT" dirty="0" smtClean="0"/>
              <a:t>erano </a:t>
            </a:r>
            <a:r>
              <a:rPr lang="it-IT" altLang="it-IT" dirty="0"/>
              <a:t>state </a:t>
            </a:r>
            <a:r>
              <a:rPr lang="it-IT" altLang="it-IT" dirty="0" smtClean="0"/>
              <a:t>incluse nella </a:t>
            </a:r>
            <a:r>
              <a:rPr lang="it-IT" altLang="it-IT" i="1" dirty="0" err="1"/>
              <a:t>promissio</a:t>
            </a:r>
            <a:r>
              <a:rPr lang="it-IT" altLang="it-IT" i="1" dirty="0"/>
              <a:t> </a:t>
            </a:r>
            <a:r>
              <a:rPr lang="it-IT" altLang="it-IT" i="1" dirty="0" err="1"/>
              <a:t>carisiaca</a:t>
            </a:r>
            <a:r>
              <a:rPr lang="it-IT" altLang="it-IT" dirty="0"/>
              <a:t>, </a:t>
            </a:r>
            <a:r>
              <a:rPr lang="it-IT" altLang="it-IT" dirty="0" smtClean="0"/>
              <a:t>solennemente </a:t>
            </a:r>
            <a:r>
              <a:rPr lang="it-IT" altLang="it-IT" dirty="0"/>
              <a:t>confermata da Carlo </a:t>
            </a:r>
            <a:r>
              <a:rPr lang="it-IT" altLang="it-IT" dirty="0" smtClean="0"/>
              <a:t>a </a:t>
            </a:r>
            <a:r>
              <a:rPr lang="it-IT" altLang="it-IT" dirty="0"/>
              <a:t>Roma, nella Pasqua del 774 – le sue pretese ricevettero invece un </a:t>
            </a:r>
            <a:r>
              <a:rPr lang="it-IT" altLang="it-IT" dirty="0" smtClean="0"/>
              <a:t>riconoscimento teorico </a:t>
            </a:r>
            <a:r>
              <a:rPr lang="it-IT" altLang="it-IT" dirty="0"/>
              <a:t>e intermittente. </a:t>
            </a:r>
            <a:endParaRPr lang="it-IT" altLang="it-IT" dirty="0" smtClean="0"/>
          </a:p>
          <a:p>
            <a:pPr>
              <a:spcBef>
                <a:spcPct val="0"/>
              </a:spcBef>
            </a:pPr>
            <a:r>
              <a:rPr lang="it-IT" altLang="it-IT" dirty="0" smtClean="0"/>
              <a:t>Tutta </a:t>
            </a:r>
            <a:r>
              <a:rPr lang="it-IT" altLang="it-IT" dirty="0"/>
              <a:t>la dominazione papale conservava un profilo incerto. </a:t>
            </a:r>
          </a:p>
          <a:p>
            <a:pPr>
              <a:spcBef>
                <a:spcPct val="0"/>
              </a:spcBef>
            </a:pPr>
            <a:r>
              <a:rPr lang="it-IT" altLang="it-IT" dirty="0"/>
              <a:t>Chiara era solo la sua subordinazione al superiore potere di Carlo; per il resto essa</a:t>
            </a:r>
            <a:r>
              <a:rPr lang="it-IT" altLang="it-IT" dirty="0" smtClean="0"/>
              <a:t>, se </a:t>
            </a:r>
            <a:r>
              <a:rPr lang="it-IT" altLang="it-IT" dirty="0"/>
              <a:t>non era più </a:t>
            </a:r>
            <a:r>
              <a:rPr lang="it-IT" altLang="it-IT" dirty="0" smtClean="0"/>
              <a:t>il </a:t>
            </a:r>
            <a:r>
              <a:rPr lang="it-IT" altLang="it-IT" i="1" dirty="0" err="1"/>
              <a:t>patrimonium</a:t>
            </a:r>
            <a:r>
              <a:rPr lang="it-IT" altLang="it-IT" i="1" dirty="0"/>
              <a:t> </a:t>
            </a:r>
            <a:r>
              <a:rPr lang="it-IT" altLang="it-IT" i="1" dirty="0" err="1"/>
              <a:t>sancti</a:t>
            </a:r>
            <a:r>
              <a:rPr lang="it-IT" altLang="it-IT" i="1" dirty="0"/>
              <a:t> Petri</a:t>
            </a:r>
            <a:r>
              <a:rPr lang="it-IT" altLang="it-IT" dirty="0"/>
              <a:t>,</a:t>
            </a:r>
            <a:r>
              <a:rPr lang="it-IT" altLang="it-IT" i="1" dirty="0"/>
              <a:t> </a:t>
            </a:r>
            <a:r>
              <a:rPr lang="it-IT" altLang="it-IT" dirty="0"/>
              <a:t>ossia il complesso di </a:t>
            </a:r>
          </a:p>
          <a:p>
            <a:pPr>
              <a:spcBef>
                <a:spcPct val="0"/>
              </a:spcBef>
            </a:pPr>
            <a:r>
              <a:rPr lang="it-IT" altLang="it-IT" dirty="0"/>
              <a:t>proprietà fondiarie delle chiesa romana, non era però ancora in nessun modo </a:t>
            </a:r>
            <a:r>
              <a:rPr lang="it-IT" altLang="it-IT" dirty="0" smtClean="0"/>
              <a:t>classificabile </a:t>
            </a:r>
            <a:r>
              <a:rPr lang="it-IT" altLang="it-IT" dirty="0"/>
              <a:t>come uno ‘stato’. </a:t>
            </a:r>
            <a:endParaRPr lang="it-IT" altLang="it-IT" dirty="0" smtClean="0"/>
          </a:p>
          <a:p>
            <a:pPr>
              <a:spcBef>
                <a:spcPct val="0"/>
              </a:spcBef>
            </a:pPr>
            <a:r>
              <a:rPr lang="it-IT" altLang="it-IT" dirty="0" smtClean="0"/>
              <a:t>E </a:t>
            </a:r>
            <a:r>
              <a:rPr lang="it-IT" altLang="it-IT" dirty="0"/>
              <a:t>con questo suo carattere istituzionale ibrido </a:t>
            </a:r>
          </a:p>
          <a:p>
            <a:pPr>
              <a:spcBef>
                <a:spcPct val="0"/>
              </a:spcBef>
            </a:pPr>
            <a:r>
              <a:rPr lang="it-IT" altLang="it-IT" dirty="0"/>
              <a:t>c</a:t>
            </a:r>
            <a:r>
              <a:rPr lang="it-IT" altLang="it-IT" dirty="0" smtClean="0"/>
              <a:t>onvisse per </a:t>
            </a:r>
            <a:r>
              <a:rPr lang="it-IT" altLang="it-IT" dirty="0"/>
              <a:t>secoli.</a:t>
            </a:r>
          </a:p>
          <a:p>
            <a:endParaRPr lang="it-IT" dirty="0"/>
          </a:p>
        </p:txBody>
      </p:sp>
      <p:pic>
        <p:nvPicPr>
          <p:cNvPr id="6"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6896911" y="1256707"/>
            <a:ext cx="5126476" cy="5557566"/>
          </a:xfrm>
        </p:spPr>
      </p:pic>
      <p:sp>
        <p:nvSpPr>
          <p:cNvPr id="7" name="Ovale 6"/>
          <p:cNvSpPr/>
          <p:nvPr/>
        </p:nvSpPr>
        <p:spPr>
          <a:xfrm>
            <a:off x="10126494" y="3414409"/>
            <a:ext cx="914400" cy="914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5111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L’Italia meridionale</a:t>
            </a:r>
            <a:br>
              <a:rPr lang="it-IT" altLang="it-IT" dirty="0"/>
            </a:br>
            <a:endParaRPr lang="it-IT" dirty="0"/>
          </a:p>
        </p:txBody>
      </p:sp>
      <p:sp>
        <p:nvSpPr>
          <p:cNvPr id="4" name="Segnaposto contenuto 3"/>
          <p:cNvSpPr>
            <a:spLocks noGrp="1"/>
          </p:cNvSpPr>
          <p:nvPr>
            <p:ph sz="quarter" idx="11"/>
          </p:nvPr>
        </p:nvSpPr>
        <p:spPr>
          <a:xfrm>
            <a:off x="389106" y="2062265"/>
            <a:ext cx="5706894" cy="1511198"/>
          </a:xfrm>
        </p:spPr>
        <p:txBody>
          <a:bodyPr>
            <a:normAutofit fontScale="77500" lnSpcReduction="20000"/>
          </a:bodyPr>
          <a:lstStyle/>
          <a:p>
            <a:pPr marL="457200" indent="-457200">
              <a:spcBef>
                <a:spcPct val="0"/>
              </a:spcBef>
              <a:buFont typeface="Wingdings" panose="05000000000000000000" pitchFamily="2" charset="2"/>
              <a:buChar char="§"/>
            </a:pPr>
            <a:r>
              <a:rPr lang="it-IT" altLang="it-IT" dirty="0"/>
              <a:t>Al sud l'antico ducato longobardo di </a:t>
            </a:r>
            <a:r>
              <a:rPr lang="it-IT" altLang="it-IT" dirty="0" smtClean="0"/>
              <a:t>Benevento</a:t>
            </a:r>
            <a:r>
              <a:rPr lang="it-IT" altLang="it-IT" dirty="0"/>
              <a:t>, che comprendeva buona </a:t>
            </a:r>
            <a:r>
              <a:rPr lang="it-IT" altLang="it-IT" dirty="0" smtClean="0"/>
              <a:t>parte </a:t>
            </a:r>
            <a:r>
              <a:rPr lang="it-IT" altLang="it-IT" dirty="0"/>
              <a:t>dell'Italia meridionale continentale, </a:t>
            </a:r>
            <a:r>
              <a:rPr lang="it-IT" altLang="it-IT" dirty="0" smtClean="0"/>
              <a:t>sfuggì </a:t>
            </a:r>
            <a:r>
              <a:rPr lang="it-IT" altLang="it-IT" dirty="0"/>
              <a:t>alla conquista franca </a:t>
            </a:r>
            <a:r>
              <a:rPr lang="it-IT" altLang="it-IT" dirty="0" smtClean="0"/>
              <a:t>nonostante le </a:t>
            </a:r>
            <a:r>
              <a:rPr lang="it-IT" altLang="it-IT" dirty="0"/>
              <a:t>ripetute campagne di Carlo, Pipino </a:t>
            </a:r>
            <a:r>
              <a:rPr lang="it-IT" altLang="it-IT" dirty="0" smtClean="0"/>
              <a:t>e dei </a:t>
            </a:r>
            <a:r>
              <a:rPr lang="it-IT" altLang="it-IT" dirty="0"/>
              <a:t>loro successori.</a:t>
            </a:r>
            <a:endParaRPr lang="it-IT" dirty="0"/>
          </a:p>
        </p:txBody>
      </p:sp>
      <p:sp>
        <p:nvSpPr>
          <p:cNvPr id="5" name="Segnaposto contenuto 4"/>
          <p:cNvSpPr>
            <a:spLocks noGrp="1"/>
          </p:cNvSpPr>
          <p:nvPr>
            <p:ph sz="quarter" idx="12"/>
          </p:nvPr>
        </p:nvSpPr>
        <p:spPr>
          <a:xfrm>
            <a:off x="418289" y="3929974"/>
            <a:ext cx="5677711" cy="2587557"/>
          </a:xfrm>
        </p:spPr>
        <p:txBody>
          <a:bodyPr>
            <a:normAutofit fontScale="62500" lnSpcReduction="20000"/>
          </a:bodyPr>
          <a:lstStyle/>
          <a:p>
            <a:pPr marL="457200" indent="-457200">
              <a:spcBef>
                <a:spcPct val="0"/>
              </a:spcBef>
              <a:buFont typeface="Wingdings" panose="05000000000000000000" pitchFamily="2" charset="2"/>
              <a:buChar char="§"/>
            </a:pPr>
            <a:r>
              <a:rPr lang="it-IT" altLang="it-IT" dirty="0"/>
              <a:t>Il suo duca, </a:t>
            </a:r>
            <a:r>
              <a:rPr lang="it-IT" altLang="it-IT" dirty="0" err="1"/>
              <a:t>Arechi</a:t>
            </a:r>
            <a:r>
              <a:rPr lang="it-IT" altLang="it-IT" dirty="0" smtClean="0"/>
              <a:t>, genero </a:t>
            </a:r>
            <a:r>
              <a:rPr lang="it-IT" altLang="it-IT" dirty="0"/>
              <a:t>di Desiderio, prese il titolo di </a:t>
            </a:r>
            <a:r>
              <a:rPr lang="it-IT" altLang="it-IT" i="1" dirty="0" err="1" smtClean="0"/>
              <a:t>princeps</a:t>
            </a:r>
            <a:r>
              <a:rPr lang="it-IT" altLang="it-IT" i="1" dirty="0" smtClean="0"/>
              <a:t> </a:t>
            </a:r>
            <a:r>
              <a:rPr lang="it-IT" altLang="it-IT" i="1" dirty="0" err="1"/>
              <a:t>Langobardorum</a:t>
            </a:r>
            <a:r>
              <a:rPr lang="it-IT" altLang="it-IT" dirty="0"/>
              <a:t>, </a:t>
            </a:r>
            <a:r>
              <a:rPr lang="it-IT" altLang="it-IT" dirty="0" smtClean="0"/>
              <a:t>esprimendo così </a:t>
            </a:r>
            <a:r>
              <a:rPr lang="it-IT" altLang="it-IT" dirty="0"/>
              <a:t>la sua volontà di proseguire </a:t>
            </a:r>
            <a:r>
              <a:rPr lang="it-IT" altLang="it-IT" dirty="0" smtClean="0"/>
              <a:t>la </a:t>
            </a:r>
            <a:r>
              <a:rPr lang="it-IT" altLang="it-IT" dirty="0"/>
              <a:t>tradizione politica dei re longobardi </a:t>
            </a:r>
            <a:r>
              <a:rPr lang="it-IT" altLang="it-IT" dirty="0" smtClean="0"/>
              <a:t>di </a:t>
            </a:r>
            <a:r>
              <a:rPr lang="it-IT" altLang="it-IT" dirty="0"/>
              <a:t>Pavia. </a:t>
            </a:r>
            <a:endParaRPr lang="it-IT" altLang="it-IT" dirty="0" smtClean="0"/>
          </a:p>
          <a:p>
            <a:pPr marL="457200" indent="-457200">
              <a:spcBef>
                <a:spcPct val="0"/>
              </a:spcBef>
              <a:buFont typeface="Wingdings" panose="05000000000000000000" pitchFamily="2" charset="2"/>
              <a:buChar char="§"/>
            </a:pPr>
            <a:r>
              <a:rPr lang="it-IT" altLang="it-IT" dirty="0" smtClean="0"/>
              <a:t>La </a:t>
            </a:r>
            <a:r>
              <a:rPr lang="it-IT" altLang="it-IT" i="1" dirty="0" err="1"/>
              <a:t>Langobardia</a:t>
            </a:r>
            <a:r>
              <a:rPr lang="it-IT" altLang="it-IT" i="1" dirty="0"/>
              <a:t> minor</a:t>
            </a:r>
            <a:r>
              <a:rPr lang="it-IT" altLang="it-IT" dirty="0"/>
              <a:t> – ossia </a:t>
            </a:r>
            <a:r>
              <a:rPr lang="it-IT" altLang="it-IT" dirty="0" smtClean="0"/>
              <a:t>il </a:t>
            </a:r>
            <a:r>
              <a:rPr lang="it-IT" altLang="it-IT" dirty="0"/>
              <a:t>principato di Benevento – rimase così </a:t>
            </a:r>
            <a:r>
              <a:rPr lang="it-IT" altLang="it-IT" dirty="0" smtClean="0"/>
              <a:t>ai margini </a:t>
            </a:r>
            <a:r>
              <a:rPr lang="it-IT" altLang="it-IT" dirty="0"/>
              <a:t>dell'Europa dominata dai Franchi</a:t>
            </a:r>
            <a:r>
              <a:rPr lang="it-IT" altLang="it-IT" dirty="0" smtClean="0"/>
              <a:t>.</a:t>
            </a:r>
          </a:p>
          <a:p>
            <a:pPr marL="457200" indent="-457200">
              <a:spcBef>
                <a:spcPct val="0"/>
              </a:spcBef>
              <a:buFont typeface="Wingdings" panose="05000000000000000000" pitchFamily="2" charset="2"/>
              <a:buChar char="§"/>
            </a:pPr>
            <a:endParaRPr lang="it-IT" altLang="it-IT" dirty="0"/>
          </a:p>
          <a:p>
            <a:pPr marL="457200" indent="-457200">
              <a:spcBef>
                <a:spcPct val="0"/>
              </a:spcBef>
              <a:buFont typeface="Wingdings" panose="05000000000000000000" pitchFamily="2" charset="2"/>
              <a:buChar char="§"/>
            </a:pPr>
            <a:r>
              <a:rPr lang="it-IT" altLang="it-IT" dirty="0"/>
              <a:t>Su di essa esercitò un'influenza via via </a:t>
            </a:r>
            <a:r>
              <a:rPr lang="it-IT" altLang="it-IT" dirty="0" smtClean="0"/>
              <a:t>crescente </a:t>
            </a:r>
            <a:r>
              <a:rPr lang="it-IT" altLang="it-IT" dirty="0"/>
              <a:t>Bisanzio, dalle terre italiane </a:t>
            </a:r>
            <a:r>
              <a:rPr lang="it-IT" altLang="it-IT" dirty="0" smtClean="0"/>
              <a:t>che </a:t>
            </a:r>
            <a:r>
              <a:rPr lang="it-IT" altLang="it-IT" dirty="0"/>
              <a:t>le rimanevano: la Sicilia, </a:t>
            </a:r>
            <a:r>
              <a:rPr lang="it-IT" altLang="it-IT" dirty="0" smtClean="0"/>
              <a:t>la </a:t>
            </a:r>
            <a:r>
              <a:rPr lang="it-IT" altLang="it-IT" dirty="0"/>
              <a:t>Sardegna e le città costiere campane </a:t>
            </a:r>
            <a:r>
              <a:rPr lang="it-IT" altLang="it-IT" dirty="0" smtClean="0"/>
              <a:t>(</a:t>
            </a:r>
            <a:r>
              <a:rPr lang="it-IT" altLang="it-IT" dirty="0"/>
              <a:t>Napoli, Gaeta, Amalfi). </a:t>
            </a:r>
          </a:p>
          <a:p>
            <a:endParaRPr lang="it-IT" dirty="0"/>
          </a:p>
        </p:txBody>
      </p:sp>
      <p:pic>
        <p:nvPicPr>
          <p:cNvPr id="6"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6700563" y="1223829"/>
            <a:ext cx="5074025" cy="5500703"/>
          </a:xfrm>
        </p:spPr>
      </p:pic>
      <p:sp>
        <p:nvSpPr>
          <p:cNvPr id="3" name="Ovale 2"/>
          <p:cNvSpPr/>
          <p:nvPr/>
        </p:nvSpPr>
        <p:spPr>
          <a:xfrm>
            <a:off x="10282137" y="3793788"/>
            <a:ext cx="826850" cy="77821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266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75579"/>
          </a:xfrm>
        </p:spPr>
        <p:txBody>
          <a:bodyPr/>
          <a:lstStyle/>
          <a:p>
            <a:r>
              <a:rPr lang="it-IT" altLang="it-IT" dirty="0"/>
              <a:t>La posizione ambigua della </a:t>
            </a:r>
            <a:r>
              <a:rPr lang="it-IT" altLang="it-IT" i="1" dirty="0" err="1"/>
              <a:t>Venetia</a:t>
            </a:r>
            <a:endParaRPr lang="it-IT" dirty="0"/>
          </a:p>
        </p:txBody>
      </p:sp>
      <p:sp>
        <p:nvSpPr>
          <p:cNvPr id="4" name="Segnaposto contenuto 3"/>
          <p:cNvSpPr>
            <a:spLocks noGrp="1"/>
          </p:cNvSpPr>
          <p:nvPr>
            <p:ph sz="quarter" idx="11"/>
          </p:nvPr>
        </p:nvSpPr>
        <p:spPr>
          <a:xfrm>
            <a:off x="107004" y="1867711"/>
            <a:ext cx="7295744" cy="4990290"/>
          </a:xfrm>
        </p:spPr>
        <p:txBody>
          <a:bodyPr>
            <a:noAutofit/>
          </a:bodyPr>
          <a:lstStyle/>
          <a:p>
            <a:pPr>
              <a:lnSpc>
                <a:spcPct val="80000"/>
              </a:lnSpc>
            </a:pPr>
            <a:r>
              <a:rPr lang="it-IT" altLang="it-IT" sz="2000" dirty="0"/>
              <a:t>In posizione particolare si trovò la </a:t>
            </a:r>
            <a:r>
              <a:rPr lang="it-IT" altLang="it-IT" sz="2000" i="1" dirty="0" err="1"/>
              <a:t>Venetia</a:t>
            </a:r>
            <a:r>
              <a:rPr lang="it-IT" altLang="it-IT" sz="2000" dirty="0"/>
              <a:t>, ossia il ducato </a:t>
            </a:r>
            <a:r>
              <a:rPr lang="it-IT" altLang="it-IT" sz="2000" dirty="0" smtClean="0"/>
              <a:t>veneziano ( Venezia-città </a:t>
            </a:r>
            <a:r>
              <a:rPr lang="it-IT" altLang="it-IT" sz="2000" dirty="0"/>
              <a:t>ancora non </a:t>
            </a:r>
            <a:r>
              <a:rPr lang="it-IT" altLang="it-IT" sz="2000" dirty="0" smtClean="0"/>
              <a:t>esisteva). </a:t>
            </a:r>
            <a:endParaRPr lang="it-IT" altLang="it-IT" sz="2000" dirty="0"/>
          </a:p>
          <a:p>
            <a:pPr marL="342900" indent="-342900">
              <a:lnSpc>
                <a:spcPct val="80000"/>
              </a:lnSpc>
              <a:buFont typeface="Wingdings" panose="05000000000000000000" pitchFamily="2" charset="2"/>
              <a:buChar char="§"/>
            </a:pPr>
            <a:r>
              <a:rPr lang="it-IT" altLang="it-IT" sz="2000" dirty="0"/>
              <a:t>Il territorio venetico </a:t>
            </a:r>
            <a:r>
              <a:rPr lang="it-IT" altLang="it-IT" sz="2000" dirty="0" smtClean="0"/>
              <a:t>era </a:t>
            </a:r>
            <a:r>
              <a:rPr lang="it-IT" altLang="it-IT" sz="2000" dirty="0"/>
              <a:t>formalmente un ducato bizantino, mai incluso nel regno longobardo; </a:t>
            </a:r>
            <a:r>
              <a:rPr lang="it-IT" altLang="it-IT" sz="2000" dirty="0" smtClean="0"/>
              <a:t>dall'epoca </a:t>
            </a:r>
            <a:r>
              <a:rPr lang="it-IT" altLang="it-IT" sz="2000" dirty="0"/>
              <a:t>della crisi iconoclasta il ducato si era reso quasi indipendente, sotto un duca eletto dal clero e dai tribuni, gli esponenti principali dell'aristocrazia locale. </a:t>
            </a:r>
          </a:p>
          <a:p>
            <a:pPr marL="342900" indent="-342900">
              <a:lnSpc>
                <a:spcPct val="80000"/>
              </a:lnSpc>
              <a:buFont typeface="Wingdings" panose="05000000000000000000" pitchFamily="2" charset="2"/>
              <a:buChar char="§"/>
            </a:pPr>
            <a:r>
              <a:rPr lang="it-IT" altLang="it-IT" sz="2000" dirty="0" smtClean="0"/>
              <a:t>Caduto </a:t>
            </a:r>
            <a:r>
              <a:rPr lang="it-IT" altLang="it-IT" sz="2000" dirty="0"/>
              <a:t>il regno, la </a:t>
            </a:r>
            <a:r>
              <a:rPr lang="it-IT" altLang="it-IT" sz="2000" i="1" dirty="0" err="1"/>
              <a:t>Venetia</a:t>
            </a:r>
            <a:r>
              <a:rPr lang="it-IT" altLang="it-IT" sz="2000" dirty="0"/>
              <a:t> seppe mantenersi in equilibrio tra le due aree politiche </a:t>
            </a:r>
            <a:r>
              <a:rPr lang="it-IT" altLang="it-IT" sz="2000" dirty="0" smtClean="0"/>
              <a:t>principali - </a:t>
            </a:r>
            <a:r>
              <a:rPr lang="it-IT" altLang="it-IT" sz="2000" dirty="0"/>
              <a:t>franca e </a:t>
            </a:r>
            <a:r>
              <a:rPr lang="it-IT" altLang="it-IT" sz="2000" dirty="0" smtClean="0"/>
              <a:t>bizantina -, irrobustendo </a:t>
            </a:r>
            <a:r>
              <a:rPr lang="it-IT" altLang="it-IT" sz="2000" dirty="0"/>
              <a:t>progressivamente la propria indipendenza, sia pure al prezzo di una teorica sottomissione a Bisanzio. </a:t>
            </a:r>
          </a:p>
          <a:p>
            <a:pPr marL="342900" indent="-342900">
              <a:lnSpc>
                <a:spcPct val="80000"/>
              </a:lnSpc>
              <a:buFont typeface="Wingdings" panose="05000000000000000000" pitchFamily="2" charset="2"/>
              <a:buChar char="§"/>
            </a:pPr>
            <a:r>
              <a:rPr lang="it-IT" altLang="it-IT" sz="2000" dirty="0"/>
              <a:t>Questa situazione fu riconosciuta ufficialmente nell'812 dalla pace di Aquisgrana, che </a:t>
            </a:r>
            <a:r>
              <a:rPr lang="it-IT" altLang="it-IT" sz="2000" dirty="0" smtClean="0"/>
              <a:t>assegnava </a:t>
            </a:r>
            <a:r>
              <a:rPr lang="it-IT" altLang="it-IT" sz="2000" dirty="0"/>
              <a:t>la </a:t>
            </a:r>
            <a:r>
              <a:rPr lang="it-IT" altLang="it-IT" sz="2000" i="1" dirty="0" err="1"/>
              <a:t>Venetia</a:t>
            </a:r>
            <a:r>
              <a:rPr lang="it-IT" altLang="it-IT" sz="2000" dirty="0"/>
              <a:t> alla sfera d'influenza dell'impero orientale. Dalla sua posizione di intermediaria naturale fra est e ovest, </a:t>
            </a:r>
            <a:r>
              <a:rPr lang="it-IT" altLang="it-IT" sz="2000" dirty="0" smtClean="0"/>
              <a:t>e dalla </a:t>
            </a:r>
            <a:r>
              <a:rPr lang="it-IT" altLang="it-IT" sz="2000" dirty="0"/>
              <a:t>modestia della sua estensione in terraferma, il ducato veneziano fu spinto a intensificare la sua attività marittima. </a:t>
            </a:r>
          </a:p>
        </p:txBody>
      </p:sp>
      <p:pic>
        <p:nvPicPr>
          <p:cNvPr id="5" name="Picture 3"/>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a:xfrm>
            <a:off x="7860461" y="1995722"/>
            <a:ext cx="4036466" cy="4375896"/>
          </a:xfrm>
        </p:spPr>
      </p:pic>
      <p:sp>
        <p:nvSpPr>
          <p:cNvPr id="6" name="Ovale 5"/>
          <p:cNvSpPr/>
          <p:nvPr/>
        </p:nvSpPr>
        <p:spPr>
          <a:xfrm>
            <a:off x="10535055" y="3492230"/>
            <a:ext cx="369651" cy="379379"/>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6309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83155"/>
          </a:xfrm>
        </p:spPr>
        <p:txBody>
          <a:bodyPr>
            <a:normAutofit fontScale="90000"/>
          </a:bodyPr>
          <a:lstStyle/>
          <a:p>
            <a:r>
              <a:rPr lang="it-IT" altLang="it-IT" dirty="0" smtClean="0"/>
              <a:t/>
            </a:r>
            <a:br>
              <a:rPr lang="it-IT" altLang="it-IT" dirty="0" smtClean="0"/>
            </a:br>
            <a:endParaRPr lang="it-IT" dirty="0"/>
          </a:p>
        </p:txBody>
      </p:sp>
      <p:sp>
        <p:nvSpPr>
          <p:cNvPr id="3" name="CasellaDiTesto 2"/>
          <p:cNvSpPr txBox="1"/>
          <p:nvPr/>
        </p:nvSpPr>
        <p:spPr>
          <a:xfrm>
            <a:off x="369651" y="1653702"/>
            <a:ext cx="8749511" cy="523220"/>
          </a:xfrm>
          <a:prstGeom prst="rect">
            <a:avLst/>
          </a:prstGeom>
          <a:noFill/>
        </p:spPr>
        <p:txBody>
          <a:bodyPr wrap="none" rtlCol="0">
            <a:spAutoFit/>
          </a:bodyPr>
          <a:lstStyle/>
          <a:p>
            <a:r>
              <a:rPr lang="it-IT" altLang="it-IT" sz="2800" b="1" dirty="0"/>
              <a:t>La fine del regno </a:t>
            </a:r>
            <a:r>
              <a:rPr lang="it-IT" altLang="it-IT" sz="2800" b="1" dirty="0" smtClean="0"/>
              <a:t>longobardo. Il progetto del papa.</a:t>
            </a:r>
            <a:endParaRPr lang="it-IT" sz="2800" b="1" dirty="0"/>
          </a:p>
        </p:txBody>
      </p:sp>
      <p:sp>
        <p:nvSpPr>
          <p:cNvPr id="4" name="CasellaDiTesto 3"/>
          <p:cNvSpPr txBox="1"/>
          <p:nvPr/>
        </p:nvSpPr>
        <p:spPr>
          <a:xfrm>
            <a:off x="774970" y="2334638"/>
            <a:ext cx="10642060" cy="4062651"/>
          </a:xfrm>
          <a:prstGeom prst="rect">
            <a:avLst/>
          </a:prstGeom>
          <a:noFill/>
        </p:spPr>
        <p:txBody>
          <a:bodyPr wrap="square" rtlCol="0">
            <a:spAutoFit/>
          </a:bodyPr>
          <a:lstStyle/>
          <a:p>
            <a:pPr marL="342900" indent="-342900">
              <a:buFont typeface="Wingdings" panose="05000000000000000000" pitchFamily="2" charset="2"/>
              <a:buChar char="§"/>
            </a:pPr>
            <a:r>
              <a:rPr lang="it-IT" altLang="it-IT" sz="2400" dirty="0"/>
              <a:t>Nel 754, oltre che </a:t>
            </a:r>
            <a:r>
              <a:rPr lang="it-IT" altLang="it-IT" sz="2400" i="1" dirty="0" err="1"/>
              <a:t>rex</a:t>
            </a:r>
            <a:r>
              <a:rPr lang="it-IT" altLang="it-IT" sz="2400" i="1" dirty="0"/>
              <a:t> </a:t>
            </a:r>
            <a:r>
              <a:rPr lang="it-IT" altLang="it-IT" sz="2400" i="1" dirty="0" err="1"/>
              <a:t>Francorum</a:t>
            </a:r>
            <a:r>
              <a:rPr lang="it-IT" altLang="it-IT" sz="2400" dirty="0"/>
              <a:t>, Pipino, insieme con i suoi figli Carlo e </a:t>
            </a:r>
            <a:r>
              <a:rPr lang="it-IT" altLang="it-IT" sz="2400" dirty="0" err="1"/>
              <a:t>Carlomanno</a:t>
            </a:r>
            <a:r>
              <a:rPr lang="it-IT" altLang="it-IT" sz="2400" dirty="0"/>
              <a:t>, era stato consacrato dal papa Stefano II anche </a:t>
            </a:r>
            <a:r>
              <a:rPr lang="it-IT" altLang="it-IT" sz="2400" i="1" dirty="0" err="1"/>
              <a:t>patricius</a:t>
            </a:r>
            <a:r>
              <a:rPr lang="it-IT" altLang="it-IT" sz="2400" i="1" dirty="0"/>
              <a:t> </a:t>
            </a:r>
            <a:r>
              <a:rPr lang="it-IT" altLang="it-IT" sz="2400" i="1" dirty="0" err="1"/>
              <a:t>Romanorum</a:t>
            </a:r>
            <a:r>
              <a:rPr lang="it-IT" altLang="it-IT" sz="2400" dirty="0"/>
              <a:t>, un titolo che in precedenza era stato portato dai funzionari bizantini, in primo luogo dall'esarca d'Italia. </a:t>
            </a:r>
            <a:endParaRPr lang="it-IT" altLang="it-IT" sz="2400" dirty="0" smtClean="0"/>
          </a:p>
          <a:p>
            <a:pPr marL="342900" indent="-342900">
              <a:buFont typeface="Wingdings" panose="05000000000000000000" pitchFamily="2" charset="2"/>
              <a:buChar char="§"/>
            </a:pPr>
            <a:r>
              <a:rPr lang="it-IT" altLang="it-IT" sz="2400" dirty="0"/>
              <a:t>Assegnandolo ai sovrani franchi, il papa aveva voluto indicare la sua volontà di coinvolgerli nella speciale tutela verso la città di Roma, il suo territorio e la sua chiesa. </a:t>
            </a:r>
          </a:p>
          <a:p>
            <a:pPr marL="342900" indent="-342900">
              <a:buFont typeface="Wingdings" panose="05000000000000000000" pitchFamily="2" charset="2"/>
              <a:buChar char="§"/>
            </a:pPr>
            <a:r>
              <a:rPr lang="it-IT" altLang="it-IT" sz="2400" dirty="0"/>
              <a:t>Si trattava di un'esplicita usurpazione di prerogative che appartenevano all'imperatore, di cui l'esarca e gli altri funzionari erano i rappresentanti in Italia. </a:t>
            </a:r>
          </a:p>
          <a:p>
            <a:endParaRPr lang="it-IT" altLang="it-IT" dirty="0"/>
          </a:p>
        </p:txBody>
      </p:sp>
    </p:spTree>
    <p:extLst>
      <p:ext uri="{BB962C8B-B14F-4D97-AF65-F5344CB8AC3E}">
        <p14:creationId xmlns:p14="http://schemas.microsoft.com/office/powerpoint/2010/main" val="379359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progetto del papa.</a:t>
            </a:r>
            <a:endParaRPr lang="it-IT" dirty="0"/>
          </a:p>
        </p:txBody>
      </p:sp>
      <p:sp>
        <p:nvSpPr>
          <p:cNvPr id="3" name="Segnaposto contenuto 2"/>
          <p:cNvSpPr>
            <a:spLocks noGrp="1"/>
          </p:cNvSpPr>
          <p:nvPr>
            <p:ph sz="quarter" idx="10"/>
          </p:nvPr>
        </p:nvSpPr>
        <p:spPr>
          <a:xfrm>
            <a:off x="484094" y="2393004"/>
            <a:ext cx="5498417" cy="4126130"/>
          </a:xfrm>
        </p:spPr>
        <p:txBody>
          <a:bodyPr>
            <a:normAutofit fontScale="70000" lnSpcReduction="20000"/>
          </a:bodyPr>
          <a:lstStyle/>
          <a:p>
            <a:pPr marL="457200" indent="-457200">
              <a:buFont typeface="Wingdings" panose="05000000000000000000" pitchFamily="2" charset="2"/>
              <a:buChar char="§"/>
            </a:pPr>
            <a:r>
              <a:rPr lang="it-IT" altLang="it-IT" dirty="0"/>
              <a:t>Nel 750 l’Esarcato di Ravenna era caduto nelle mani dei Longobardi e il ducato di Roma fu assoggettato al pagamento di un tributo, che equivaleva a riconoscere il suo inserimento del regno longobardo.</a:t>
            </a:r>
          </a:p>
          <a:p>
            <a:pPr marL="457200" indent="-457200">
              <a:buFont typeface="Wingdings" panose="05000000000000000000" pitchFamily="2" charset="2"/>
              <a:buChar char="§"/>
            </a:pPr>
            <a:r>
              <a:rPr lang="it-IT" altLang="it-IT" dirty="0"/>
              <a:t>754: papa Stefano II si reca nel regno dei Franchi per chiedere l’appoggio di Pipino contro i Longobardi.</a:t>
            </a:r>
          </a:p>
          <a:p>
            <a:pPr marL="457200" indent="-457200">
              <a:buFont typeface="Wingdings" panose="05000000000000000000" pitchFamily="2" charset="2"/>
              <a:buChar char="§"/>
            </a:pPr>
            <a:r>
              <a:rPr lang="it-IT" altLang="it-IT" dirty="0"/>
              <a:t>755 e 756: due campagne militari </a:t>
            </a:r>
            <a:r>
              <a:rPr lang="it-IT" altLang="it-IT" dirty="0" smtClean="0"/>
              <a:t>di Pipino sconfiggono </a:t>
            </a:r>
            <a:r>
              <a:rPr lang="it-IT" altLang="it-IT" dirty="0"/>
              <a:t>i Longobardi, ma i territori conquistati nel 750 non sono restituiti ai Bizantini, ma al papa. </a:t>
            </a:r>
            <a:endParaRPr lang="it-IT" altLang="it-IT" dirty="0" smtClean="0"/>
          </a:p>
          <a:p>
            <a:pPr marL="457200" indent="-457200">
              <a:buFont typeface="Wingdings" panose="05000000000000000000" pitchFamily="2" charset="2"/>
              <a:buChar char="§"/>
            </a:pPr>
            <a:r>
              <a:rPr lang="it-IT" altLang="it-IT" dirty="0" smtClean="0"/>
              <a:t>Si </a:t>
            </a:r>
            <a:r>
              <a:rPr lang="it-IT" altLang="it-IT" dirty="0"/>
              <a:t>forma il primo abbozzo territoriale del </a:t>
            </a:r>
            <a:r>
              <a:rPr lang="it-IT" altLang="it-IT" i="1" dirty="0" err="1"/>
              <a:t>patrimonium</a:t>
            </a:r>
            <a:r>
              <a:rPr lang="it-IT" altLang="it-IT" i="1" dirty="0"/>
              <a:t> </a:t>
            </a:r>
            <a:r>
              <a:rPr lang="it-IT" altLang="it-IT" i="1" dirty="0" err="1"/>
              <a:t>sancti</a:t>
            </a:r>
            <a:r>
              <a:rPr lang="it-IT" altLang="it-IT" i="1" dirty="0"/>
              <a:t> Petri, </a:t>
            </a:r>
            <a:r>
              <a:rPr lang="it-IT" altLang="it-IT" dirty="0"/>
              <a:t>secondo un accordo tra Pipino e il papa</a:t>
            </a:r>
            <a:r>
              <a:rPr lang="it-IT" altLang="it-IT" dirty="0" smtClean="0"/>
              <a:t>.</a:t>
            </a:r>
            <a:endParaRPr lang="it-IT" altLang="it-IT" dirty="0"/>
          </a:p>
        </p:txBody>
      </p:sp>
      <p:pic>
        <p:nvPicPr>
          <p:cNvPr id="5" name="Picture 2" descr="https://images.treccani.it/enc/media/share/images/orig/system/galleries/FEDERICIANA/PATRIMONIUM_Petri_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077" y="1503731"/>
            <a:ext cx="5304817" cy="504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8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Desiderio e Stefano III</a:t>
            </a:r>
            <a:endParaRPr lang="it-IT" dirty="0"/>
          </a:p>
        </p:txBody>
      </p:sp>
      <p:sp>
        <p:nvSpPr>
          <p:cNvPr id="4" name="Segnaposto contenuto 3"/>
          <p:cNvSpPr>
            <a:spLocks noGrp="1"/>
          </p:cNvSpPr>
          <p:nvPr>
            <p:ph sz="quarter" idx="11"/>
          </p:nvPr>
        </p:nvSpPr>
        <p:spPr>
          <a:xfrm>
            <a:off x="350196" y="2247090"/>
            <a:ext cx="5437761" cy="4182894"/>
          </a:xfrm>
        </p:spPr>
        <p:txBody>
          <a:bodyPr>
            <a:normAutofit fontScale="62500" lnSpcReduction="20000"/>
          </a:bodyPr>
          <a:lstStyle/>
          <a:p>
            <a:pPr marL="457200" indent="-457200">
              <a:buFont typeface="Wingdings" panose="05000000000000000000" pitchFamily="2" charset="2"/>
              <a:buChar char="§"/>
            </a:pPr>
            <a:r>
              <a:rPr lang="it-IT" altLang="it-IT" dirty="0"/>
              <a:t>Negli anni successivi con il re Desiderio (757-774) vi furono altre crisi con Roma: secondo il papa il re longobardo rifiutava di ‘restituire’ al papa le terre dell’Italia centrale che il papa proclamava appartenere alla Chiesa di Roma:</a:t>
            </a:r>
          </a:p>
          <a:p>
            <a:pPr marL="457200" indent="-457200">
              <a:buFont typeface="Wingdings" panose="05000000000000000000" pitchFamily="2" charset="2"/>
              <a:buChar char="§"/>
            </a:pPr>
            <a:r>
              <a:rPr lang="it-IT" altLang="it-IT" dirty="0"/>
              <a:t>in quanto erede politica dell’impero nell’ex-Italia </a:t>
            </a:r>
            <a:r>
              <a:rPr lang="it-IT" altLang="it-IT" dirty="0" smtClean="0"/>
              <a:t>bizantina </a:t>
            </a:r>
            <a:endParaRPr lang="it-IT" altLang="it-IT" dirty="0"/>
          </a:p>
          <a:p>
            <a:pPr marL="457200" indent="-457200">
              <a:buFont typeface="Wingdings" panose="05000000000000000000" pitchFamily="2" charset="2"/>
              <a:buChar char="§"/>
            </a:pPr>
            <a:r>
              <a:rPr lang="it-IT" altLang="it-IT" dirty="0"/>
              <a:t>in quanto </a:t>
            </a:r>
            <a:r>
              <a:rPr lang="it-IT" altLang="it-IT" i="1" dirty="0"/>
              <a:t>sancta Dei ecclesia </a:t>
            </a:r>
            <a:r>
              <a:rPr lang="it-IT" altLang="it-IT" i="1" dirty="0" err="1"/>
              <a:t>reipublicae</a:t>
            </a:r>
            <a:r>
              <a:rPr lang="it-IT" altLang="it-IT" i="1" dirty="0"/>
              <a:t> </a:t>
            </a:r>
            <a:r>
              <a:rPr lang="it-IT" altLang="it-IT" i="1" dirty="0" err="1"/>
              <a:t>Romanorum</a:t>
            </a:r>
            <a:r>
              <a:rPr lang="it-IT" altLang="it-IT" dirty="0"/>
              <a:t>, ‘santa chiesa di Dio dell’impero dei Romani’, come si esprime una fonte ufficiale romana, il </a:t>
            </a:r>
            <a:r>
              <a:rPr lang="it-IT" altLang="it-IT" i="1" dirty="0"/>
              <a:t>Liber </a:t>
            </a:r>
            <a:r>
              <a:rPr lang="it-IT" altLang="it-IT" i="1" dirty="0" err="1" smtClean="0"/>
              <a:t>Pontificalis</a:t>
            </a:r>
            <a:endParaRPr lang="it-IT" altLang="it-IT" dirty="0"/>
          </a:p>
          <a:p>
            <a:r>
              <a:rPr lang="it-IT" altLang="it-IT" dirty="0"/>
              <a:t>In questo contesto:</a:t>
            </a:r>
          </a:p>
          <a:p>
            <a:pPr marL="457200" indent="-457200">
              <a:buFont typeface="Wingdings" panose="05000000000000000000" pitchFamily="2" charset="2"/>
              <a:buChar char="§"/>
            </a:pPr>
            <a:r>
              <a:rPr lang="it-IT" altLang="it-IT" dirty="0"/>
              <a:t>Redazione a Roma del </a:t>
            </a:r>
            <a:r>
              <a:rPr lang="it-IT" altLang="it-IT" i="1" dirty="0" err="1"/>
              <a:t>Constitutum</a:t>
            </a:r>
            <a:r>
              <a:rPr lang="it-IT" altLang="it-IT" i="1" dirty="0"/>
              <a:t> </a:t>
            </a:r>
            <a:r>
              <a:rPr lang="it-IT" altLang="it-IT" i="1" dirty="0" err="1"/>
              <a:t>Constantini</a:t>
            </a:r>
            <a:r>
              <a:rPr lang="it-IT" altLang="it-IT" i="1" dirty="0"/>
              <a:t> </a:t>
            </a:r>
            <a:r>
              <a:rPr lang="it-IT" altLang="it-IT" dirty="0"/>
              <a:t>(La donazione di Costantino), un documento falso secondo il quale il papa era nominato dall'imperatore – che si apprestava a trasferirsi nella sua nuova capitale, Costantinopoli – suo erede in Occidente.</a:t>
            </a:r>
          </a:p>
          <a:p>
            <a:endParaRPr lang="it-IT" dirty="0"/>
          </a:p>
        </p:txBody>
      </p:sp>
      <p:pic>
        <p:nvPicPr>
          <p:cNvPr id="6" name="Picture 6" descr="http://4.bp.blogspot.com/-kWXEcfh1nRI/UIflZ5SsQaI/AAAAAAAAAQk/-vL5xjcp_yk/s1600/affreschi1.jp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742009" y="1799617"/>
            <a:ext cx="6256384" cy="444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1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i="1" dirty="0" err="1" smtClean="0"/>
              <a:t>Constitutum</a:t>
            </a:r>
            <a:r>
              <a:rPr lang="it-IT" i="1" dirty="0" smtClean="0"/>
              <a:t> </a:t>
            </a:r>
            <a:r>
              <a:rPr lang="it-IT" i="1" dirty="0" err="1" smtClean="0"/>
              <a:t>Constantini</a:t>
            </a:r>
            <a:endParaRPr lang="it-IT" i="1" dirty="0"/>
          </a:p>
        </p:txBody>
      </p:sp>
      <p:sp>
        <p:nvSpPr>
          <p:cNvPr id="4" name="Segnaposto contenuto 3"/>
          <p:cNvSpPr>
            <a:spLocks noGrp="1"/>
          </p:cNvSpPr>
          <p:nvPr>
            <p:ph sz="quarter" idx="11"/>
          </p:nvPr>
        </p:nvSpPr>
        <p:spPr>
          <a:xfrm>
            <a:off x="544749" y="2344366"/>
            <a:ext cx="5311302" cy="3103123"/>
          </a:xfrm>
        </p:spPr>
        <p:txBody>
          <a:bodyPr>
            <a:normAutofit/>
          </a:bodyPr>
          <a:lstStyle/>
          <a:p>
            <a:pPr marL="457200" indent="-457200">
              <a:buFont typeface="Wingdings" panose="05000000000000000000" pitchFamily="2" charset="2"/>
              <a:buChar char="§"/>
            </a:pPr>
            <a:r>
              <a:rPr lang="it-IT" dirty="0" smtClean="0"/>
              <a:t>Nel </a:t>
            </a:r>
            <a:r>
              <a:rPr lang="it-IT" i="1" dirty="0" err="1" smtClean="0"/>
              <a:t>Constitum</a:t>
            </a:r>
            <a:r>
              <a:rPr lang="it-IT" i="1" dirty="0" smtClean="0"/>
              <a:t> </a:t>
            </a:r>
            <a:r>
              <a:rPr lang="it-IT" i="1" dirty="0" err="1" smtClean="0"/>
              <a:t>Constantini</a:t>
            </a:r>
            <a:r>
              <a:rPr lang="it-IT" dirty="0" smtClean="0"/>
              <a:t> Costantino proclamava papa Silvestro erede dell’impero in Occidente.</a:t>
            </a:r>
          </a:p>
          <a:p>
            <a:pPr marL="457200" indent="-457200">
              <a:buFont typeface="Wingdings" panose="05000000000000000000" pitchFamily="2" charset="2"/>
              <a:buChar char="§"/>
            </a:pPr>
            <a:r>
              <a:rPr lang="it-IT" dirty="0" smtClean="0"/>
              <a:t>La forza della polemica a favore delle immagini.</a:t>
            </a:r>
            <a:endParaRPr lang="it-IT" dirty="0"/>
          </a:p>
        </p:txBody>
      </p:sp>
      <p:pic>
        <p:nvPicPr>
          <p:cNvPr id="6" name="Picture 4" descr="http://2.bp.blogspot.com/-8ZcCby9MkRY/UIfoxNMkiHI/AAAAAAAAARE/78WwIh7GxtQ/s1600/affreschi2.jp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986595" y="2217906"/>
            <a:ext cx="6090979" cy="423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770: la lettera di Stefano III a Carlo Magno e </a:t>
            </a:r>
            <a:r>
              <a:rPr lang="it-IT" dirty="0" err="1" smtClean="0"/>
              <a:t>Carlomanno</a:t>
            </a:r>
            <a:r>
              <a:rPr lang="it-IT" dirty="0" smtClean="0"/>
              <a:t>, figli di Pipino III</a:t>
            </a:r>
            <a:endParaRPr lang="it-IT" dirty="0"/>
          </a:p>
        </p:txBody>
      </p:sp>
      <p:sp>
        <p:nvSpPr>
          <p:cNvPr id="3" name="Segnaposto contenuto 2"/>
          <p:cNvSpPr>
            <a:spLocks noGrp="1"/>
          </p:cNvSpPr>
          <p:nvPr>
            <p:ph sz="quarter" idx="10"/>
          </p:nvPr>
        </p:nvSpPr>
        <p:spPr>
          <a:xfrm>
            <a:off x="398834" y="2266545"/>
            <a:ext cx="11443639" cy="4186009"/>
          </a:xfrm>
        </p:spPr>
        <p:txBody>
          <a:bodyPr>
            <a:normAutofit fontScale="70000" lnSpcReduction="20000"/>
          </a:bodyPr>
          <a:lstStyle/>
          <a:p>
            <a:r>
              <a:rPr lang="it-IT" altLang="it-IT" dirty="0" smtClean="0"/>
              <a:t>Ai figli signori eccellentissimi, Carlo e </a:t>
            </a:r>
            <a:r>
              <a:rPr lang="it-IT" altLang="it-IT" dirty="0" err="1" smtClean="0"/>
              <a:t>Carlomanno</a:t>
            </a:r>
            <a:r>
              <a:rPr lang="it-IT" altLang="it-IT" dirty="0" smtClean="0"/>
              <a:t> re dei Franchi e patrizi dei Romani da parte del papa Stefano.</a:t>
            </a:r>
          </a:p>
          <a:p>
            <a:r>
              <a:rPr lang="it-IT" altLang="it-IT" dirty="0" smtClean="0"/>
              <a:t>Ci è stato riferito, cosa che abbiamo appreso con grande dolore nel cuore, che Desiderio re dei Longobardi, cerca di persuadere le eccellenze vostre affinché uno di voi due fratelli prenda sua figlia in moglie. Se le cose stanno davvero così questa è piuttosto un’unione diabolica e pare non un’unione matrimoniale ma un consorzio </a:t>
            </a:r>
            <a:r>
              <a:rPr lang="it-IT" altLang="it-IT" dirty="0" err="1" smtClean="0"/>
              <a:t>nequissimo</a:t>
            </a:r>
            <a:r>
              <a:rPr lang="it-IT" altLang="it-IT" dirty="0" smtClean="0"/>
              <a:t>, dal momento che da più parti sappiamo, come recita la storia della divina scrittura, che l’ingiusta unione con una donna straniera (</a:t>
            </a:r>
            <a:r>
              <a:rPr lang="it-IT" altLang="it-IT" i="1" dirty="0"/>
              <a:t>per aliene </a:t>
            </a:r>
            <a:r>
              <a:rPr lang="it-IT" altLang="it-IT" i="1" dirty="0" err="1"/>
              <a:t>nationis</a:t>
            </a:r>
            <a:r>
              <a:rPr lang="it-IT" altLang="it-IT" i="1" dirty="0"/>
              <a:t> </a:t>
            </a:r>
            <a:r>
              <a:rPr lang="it-IT" altLang="it-IT" i="1" dirty="0" err="1"/>
              <a:t>iniustam</a:t>
            </a:r>
            <a:r>
              <a:rPr lang="it-IT" altLang="it-IT" i="1" dirty="0"/>
              <a:t> </a:t>
            </a:r>
            <a:r>
              <a:rPr lang="it-IT" altLang="it-IT" i="1" dirty="0" err="1" smtClean="0"/>
              <a:t>copulam</a:t>
            </a:r>
            <a:r>
              <a:rPr lang="it-IT" altLang="it-IT" dirty="0" smtClean="0"/>
              <a:t>) non è ammessa dagli ordini divini e reca con sé il peccato. </a:t>
            </a:r>
          </a:p>
          <a:p>
            <a:r>
              <a:rPr lang="it-IT" altLang="it-IT" dirty="0" smtClean="0"/>
              <a:t>Quale stoltezza, eccellentissimi figli, grandi re, è mai questa, e a stento posso descriverla: che la vostra  nobile </a:t>
            </a:r>
            <a:r>
              <a:rPr lang="it-IT" altLang="it-IT" i="1" dirty="0" smtClean="0"/>
              <a:t>gens</a:t>
            </a:r>
            <a:r>
              <a:rPr lang="it-IT" altLang="it-IT" dirty="0" smtClean="0"/>
              <a:t> dei Franchi, che risplende al disopra di tutte le genti, e che la vostra prole splendida e nobilissima generata dalla vostra potenza regale sia inquinata dalla perfida e – che Dio non voglia – fetentissima gente dei Longobardi, che non è nemmeno enumerata nell’elenco delle genti e la cui origine deriva certamente da una stirpe di lebbrosi!</a:t>
            </a:r>
          </a:p>
          <a:p>
            <a:r>
              <a:rPr lang="it-IT" altLang="it-IT" dirty="0" smtClean="0"/>
              <a:t>Non vi è nessuno di mente sana che possa dubitare che dei re così celebri possano essere implicati in un tanto abominevole e detestabile contagio. Quale unione vi può essere tra le tenebre e la luce? Quale unione tra un fedele e un’infedele? </a:t>
            </a:r>
            <a:endParaRPr lang="it-IT" dirty="0"/>
          </a:p>
        </p:txBody>
      </p:sp>
    </p:spTree>
    <p:extLst>
      <p:ext uri="{BB962C8B-B14F-4D97-AF65-F5344CB8AC3E}">
        <p14:creationId xmlns:p14="http://schemas.microsoft.com/office/powerpoint/2010/main" val="163944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428017" y="1284051"/>
            <a:ext cx="11414456" cy="5168503"/>
          </a:xfrm>
        </p:spPr>
        <p:txBody>
          <a:bodyPr>
            <a:normAutofit fontScale="85000" lnSpcReduction="10000"/>
          </a:bodyPr>
          <a:lstStyle/>
          <a:p>
            <a:pPr>
              <a:lnSpc>
                <a:spcPct val="80000"/>
              </a:lnSpc>
            </a:pPr>
            <a:r>
              <a:rPr lang="it-IT" altLang="it-IT" sz="2600" dirty="0" smtClean="0"/>
              <a:t>E tanto più, mitissimi re, istituiti da Dio, che già per volontà e desiderio di Dio voi siete congiunti in unione legittima, approvata da vostro padre, avendo sposato, come fanno i re famosi e nobilissimi, delle bellissime donne che vengono dalla vostra stessa patria, cioè dalla stessa nobilissima gente dei Franchi. E perciò è opportuno che voi restiate con loro uniti; certo non potete, dopo averle lasciate, sposarvi con altre mogli e inquinare il vostro sangue con donne straniere.</a:t>
            </a:r>
          </a:p>
          <a:p>
            <a:pPr>
              <a:lnSpc>
                <a:spcPct val="80000"/>
              </a:lnSpc>
            </a:pPr>
            <a:r>
              <a:rPr lang="it-IT" altLang="it-IT" sz="2600" dirty="0" smtClean="0"/>
              <a:t>E tanto più che nessuno tra i vostri antenati, cioè né vostro nonno, né bisnonno, né vostro padre prese la propria moglie da un altro regno o da una nazione straniera; chi della vostra nobilissima stirpe oserebbe contaminarsi o mescolarsi con l’orrida gente dei Longobardi, come io stesso ora vi dico e come anche Dio vi dice, chi oserebbe inquinarsi con una gente tanto orribile? Per questo motivo nessuno che sposi una donna straniera, ne sortirà incolume! Riconoscete – vi chiedo – quanti e quali potenti, rifiutando i precetti di Dio, hanno preso delle mogli straniere e seguendo la volontà dei popoli delle donne straniere, sono stati spinti a eccessi e ad abusi irrimediabili (…).</a:t>
            </a:r>
          </a:p>
          <a:p>
            <a:pPr>
              <a:lnSpc>
                <a:spcPct val="80000"/>
              </a:lnSpc>
            </a:pPr>
            <a:r>
              <a:rPr lang="it-IT" altLang="it-IT" sz="2600" dirty="0" smtClean="0"/>
              <a:t>Non vi si addice compiere un tale peccato, voi che siete fedeli alla legge di Dio, né  corrompere altri che vi possano imitare: queste sono azioni da genti pagane; tenetevene lontani voi che siete perfettamente cristiani e siete ‘una stirpe santa e regale di sacerdoti’.</a:t>
            </a:r>
          </a:p>
          <a:p>
            <a:pPr>
              <a:lnSpc>
                <a:spcPct val="80000"/>
              </a:lnSpc>
            </a:pPr>
            <a:r>
              <a:rPr lang="it-IT" altLang="it-IT" sz="2600" dirty="0" smtClean="0"/>
              <a:t>Ricordate quanto vi dico e considerate che siete stati unti con l’olio santo dalla mano del vicario del Pietro e siete stati santificati dalla benedizione celeste. Dovete stare attenti: non siate implicati in un reato così grave.</a:t>
            </a:r>
            <a:endParaRPr lang="it-IT" altLang="it-IT" sz="2600" dirty="0"/>
          </a:p>
          <a:p>
            <a:endParaRPr lang="it-IT" dirty="0"/>
          </a:p>
        </p:txBody>
      </p:sp>
    </p:spTree>
    <p:extLst>
      <p:ext uri="{BB962C8B-B14F-4D97-AF65-F5344CB8AC3E}">
        <p14:creationId xmlns:p14="http://schemas.microsoft.com/office/powerpoint/2010/main" val="49772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774</a:t>
            </a:r>
            <a:endParaRPr lang="it-IT" dirty="0"/>
          </a:p>
        </p:txBody>
      </p:sp>
      <p:sp>
        <p:nvSpPr>
          <p:cNvPr id="3" name="Segnaposto contenuto 2"/>
          <p:cNvSpPr>
            <a:spLocks noGrp="1"/>
          </p:cNvSpPr>
          <p:nvPr>
            <p:ph sz="quarter" idx="10"/>
          </p:nvPr>
        </p:nvSpPr>
        <p:spPr>
          <a:xfrm>
            <a:off x="428017" y="2592996"/>
            <a:ext cx="11414456" cy="3859558"/>
          </a:xfrm>
        </p:spPr>
        <p:txBody>
          <a:bodyPr>
            <a:normAutofit/>
          </a:bodyPr>
          <a:lstStyle/>
          <a:p>
            <a:pPr marL="457200" indent="-457200">
              <a:buFont typeface="Wingdings" panose="05000000000000000000" pitchFamily="2" charset="2"/>
              <a:buChar char="§"/>
            </a:pPr>
            <a:r>
              <a:rPr lang="it-IT" altLang="it-IT" dirty="0"/>
              <a:t>Nel 771 il fratello di Carlo Magno – </a:t>
            </a:r>
            <a:r>
              <a:rPr lang="it-IT" altLang="it-IT" dirty="0" err="1" smtClean="0"/>
              <a:t>Carlomanno</a:t>
            </a:r>
            <a:r>
              <a:rPr lang="it-IT" altLang="it-IT" dirty="0" smtClean="0"/>
              <a:t> - </a:t>
            </a:r>
            <a:r>
              <a:rPr lang="it-IT" altLang="it-IT" dirty="0"/>
              <a:t>che aveva regnato insieme a Carlo Magno dal 768 (morte di Pipino), muore; la sua vedova e i suoi figlioletti si rifugiano presso </a:t>
            </a:r>
            <a:r>
              <a:rPr lang="it-IT" altLang="it-IT" dirty="0" smtClean="0"/>
              <a:t>re Desiderio a Verona. </a:t>
            </a:r>
            <a:endParaRPr lang="it-IT" altLang="it-IT" dirty="0"/>
          </a:p>
          <a:p>
            <a:pPr marL="457200" indent="-457200">
              <a:buFont typeface="Wingdings" panose="05000000000000000000" pitchFamily="2" charset="2"/>
              <a:buChar char="§"/>
            </a:pPr>
            <a:r>
              <a:rPr lang="it-IT" altLang="it-IT" dirty="0"/>
              <a:t>Nel 774 Carlo assedia a lungo Pavia, sconfigge Desiderio e deporta in Francia, presso il monastero di </a:t>
            </a:r>
            <a:r>
              <a:rPr lang="it-IT" altLang="it-IT" dirty="0" err="1"/>
              <a:t>Corbie</a:t>
            </a:r>
            <a:r>
              <a:rPr lang="it-IT" altLang="it-IT" dirty="0"/>
              <a:t>, il re, sua moglie Ansa e una sua figlia (non si sa quale</a:t>
            </a:r>
            <a:r>
              <a:rPr lang="it-IT" altLang="it-IT" dirty="0" smtClean="0"/>
              <a:t>). Di tutti loro non si ha più notizia.</a:t>
            </a:r>
            <a:endParaRPr lang="it-IT" altLang="it-IT" dirty="0"/>
          </a:p>
          <a:p>
            <a:pPr marL="457200" indent="-457200">
              <a:buFont typeface="Wingdings" panose="05000000000000000000" pitchFamily="2" charset="2"/>
              <a:buChar char="§"/>
            </a:pPr>
            <a:r>
              <a:rPr lang="it-IT" altLang="it-IT" dirty="0" smtClean="0"/>
              <a:t>Nel 774, Carlo </a:t>
            </a:r>
            <a:r>
              <a:rPr lang="it-IT" altLang="it-IT" dirty="0"/>
              <a:t>unisce al suo titolo quello di </a:t>
            </a:r>
            <a:r>
              <a:rPr lang="it-IT" altLang="it-IT" i="1" dirty="0" err="1"/>
              <a:t>rex</a:t>
            </a:r>
            <a:r>
              <a:rPr lang="it-IT" altLang="it-IT" i="1" dirty="0"/>
              <a:t> </a:t>
            </a:r>
            <a:r>
              <a:rPr lang="it-IT" altLang="it-IT" i="1" dirty="0" err="1"/>
              <a:t>Langobardorum</a:t>
            </a:r>
            <a:endParaRPr lang="it-IT" altLang="it-IT" i="1" dirty="0"/>
          </a:p>
          <a:p>
            <a:endParaRPr lang="it-IT" dirty="0"/>
          </a:p>
        </p:txBody>
      </p:sp>
    </p:spTree>
    <p:extLst>
      <p:ext uri="{BB962C8B-B14F-4D97-AF65-F5344CB8AC3E}">
        <p14:creationId xmlns:p14="http://schemas.microsoft.com/office/powerpoint/2010/main" val="60352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774: conseguenze</a:t>
            </a:r>
            <a:endParaRPr lang="it-IT" dirty="0"/>
          </a:p>
        </p:txBody>
      </p:sp>
      <p:sp>
        <p:nvSpPr>
          <p:cNvPr id="3" name="Segnaposto contenuto 2"/>
          <p:cNvSpPr>
            <a:spLocks noGrp="1"/>
          </p:cNvSpPr>
          <p:nvPr>
            <p:ph sz="quarter" idx="10"/>
          </p:nvPr>
        </p:nvSpPr>
        <p:spPr>
          <a:xfrm>
            <a:off x="398834" y="2509736"/>
            <a:ext cx="11443639" cy="3942818"/>
          </a:xfrm>
        </p:spPr>
        <p:txBody>
          <a:bodyPr>
            <a:normAutofit fontScale="92500"/>
          </a:bodyPr>
          <a:lstStyle/>
          <a:p>
            <a:r>
              <a:rPr lang="it-IT" altLang="it-IT" dirty="0"/>
              <a:t>Dopo la conquista </a:t>
            </a:r>
            <a:r>
              <a:rPr lang="it-IT" altLang="it-IT" dirty="0" smtClean="0"/>
              <a:t>franca del </a:t>
            </a:r>
            <a:r>
              <a:rPr lang="it-IT" altLang="it-IT" dirty="0"/>
              <a:t>regno longobardo si </a:t>
            </a:r>
            <a:r>
              <a:rPr lang="it-IT" altLang="it-IT" dirty="0" smtClean="0"/>
              <a:t>scontrano </a:t>
            </a:r>
            <a:r>
              <a:rPr lang="it-IT" altLang="it-IT" dirty="0"/>
              <a:t>due diverse concezioni del futuro politico italiano, l'una di parte papale e l'altra di parte franca. </a:t>
            </a:r>
          </a:p>
          <a:p>
            <a:r>
              <a:rPr lang="it-IT" altLang="it-IT" dirty="0"/>
              <a:t>Il tracollo bizantino nei decenni precedenti il 774 e la necessità di resistere ai </a:t>
            </a:r>
            <a:r>
              <a:rPr lang="it-IT" altLang="it-IT" dirty="0" smtClean="0"/>
              <a:t>Longobardi avevano </a:t>
            </a:r>
            <a:r>
              <a:rPr lang="it-IT" altLang="it-IT" dirty="0"/>
              <a:t>portato i papi a considerarsi i veri successori degli imperatori in Italia, gli eredi dell'unico vero governo legittimo, quello romano. </a:t>
            </a:r>
          </a:p>
          <a:p>
            <a:r>
              <a:rPr lang="it-IT" altLang="it-IT" dirty="0"/>
              <a:t>C'era, nella posizione papale, al tempo stesso il riconoscimento di un legame forte e diretto con Roma e l'Italia non longobarda e, più vagamente, un'aspirazione a ricoprire un ruolo decisivo nell'intero assetto italiano</a:t>
            </a:r>
            <a:endParaRPr lang="it-IT" dirty="0"/>
          </a:p>
        </p:txBody>
      </p:sp>
    </p:spTree>
    <p:extLst>
      <p:ext uri="{BB962C8B-B14F-4D97-AF65-F5344CB8AC3E}">
        <p14:creationId xmlns:p14="http://schemas.microsoft.com/office/powerpoint/2010/main" val="211485415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2778</TotalTime>
  <Words>1977</Words>
  <Application>Microsoft Office PowerPoint</Application>
  <PresentationFormat>Widescreen</PresentationFormat>
  <Paragraphs>73</Paragraphs>
  <Slides>15</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Wingdings</vt:lpstr>
      <vt:lpstr>Tema di Office</vt:lpstr>
      <vt:lpstr>  Il Lungo VIII secolo Franchi e Longobardi</vt:lpstr>
      <vt:lpstr> </vt:lpstr>
      <vt:lpstr>Il progetto del papa.</vt:lpstr>
      <vt:lpstr>Desiderio e Stefano III</vt:lpstr>
      <vt:lpstr>Il Constitutum Constantini</vt:lpstr>
      <vt:lpstr>770: la lettera di Stefano III a Carlo Magno e Carlomanno, figli di Pipino III</vt:lpstr>
      <vt:lpstr>Presentazione standard di PowerPoint</vt:lpstr>
      <vt:lpstr>774</vt:lpstr>
      <vt:lpstr>774: conseguenze</vt:lpstr>
      <vt:lpstr>774: conseguenze</vt:lpstr>
      <vt:lpstr>Gli esordi del regno dei Franchi in Italia</vt:lpstr>
      <vt:lpstr>Il papa è inglobato nel regno</vt:lpstr>
      <vt:lpstr>L’Italia meridionale </vt:lpstr>
      <vt:lpstr>La posizione ambigua della Venetia</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c.larocca</cp:lastModifiedBy>
  <cp:revision>187</cp:revision>
  <dcterms:created xsi:type="dcterms:W3CDTF">2022-07-26T10:43:33Z</dcterms:created>
  <dcterms:modified xsi:type="dcterms:W3CDTF">2023-11-07T17:59:40Z</dcterms:modified>
</cp:coreProperties>
</file>