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7" r:id="rId2"/>
    <p:sldId id="320" r:id="rId3"/>
    <p:sldId id="330" r:id="rId4"/>
    <p:sldId id="331" r:id="rId5"/>
    <p:sldId id="332" r:id="rId6"/>
    <p:sldId id="333" r:id="rId7"/>
    <p:sldId id="334" r:id="rId8"/>
    <p:sldId id="335" r:id="rId9"/>
    <p:sldId id="336" r:id="rId10"/>
    <p:sldId id="340" r:id="rId11"/>
    <p:sldId id="341" r:id="rId12"/>
    <p:sldId id="342" r:id="rId13"/>
    <p:sldId id="343" r:id="rId14"/>
    <p:sldId id="344" r:id="rId15"/>
    <p:sldId id="345" r:id="rId16"/>
    <p:sldId id="355" r:id="rId17"/>
    <p:sldId id="356" r:id="rId18"/>
    <p:sldId id="346" r:id="rId19"/>
    <p:sldId id="347" r:id="rId20"/>
    <p:sldId id="348" r:id="rId21"/>
    <p:sldId id="349" r:id="rId22"/>
    <p:sldId id="350" r:id="rId23"/>
    <p:sldId id="357" r:id="rId24"/>
    <p:sldId id="351" r:id="rId25"/>
    <p:sldId id="358" r:id="rId26"/>
    <p:sldId id="361" r:id="rId27"/>
    <p:sldId id="359" r:id="rId28"/>
    <p:sldId id="360"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pos="3840" userDrawn="1">
          <p15:clr>
            <a:srgbClr val="A4A3A4"/>
          </p15:clr>
        </p15:guide>
        <p15:guide id="3" orient="horz" pos="22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77415" autoAdjust="0"/>
  </p:normalViewPr>
  <p:slideViewPr>
    <p:cSldViewPr snapToGrid="0" showGuides="1">
      <p:cViewPr varScale="1">
        <p:scale>
          <a:sx n="89" d="100"/>
          <a:sy n="89" d="100"/>
        </p:scale>
        <p:origin x="660" y="84"/>
      </p:cViewPr>
      <p:guideLst>
        <p:guide orient="horz" pos="731"/>
        <p:guide pos="3840"/>
        <p:guide orient="horz" pos="2251"/>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B17132-047A-4C30-97AD-7733762F554B}" type="datetimeFigureOut">
              <a:rPr lang="it-IT" smtClean="0"/>
              <a:t>14/11/2023</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6B536-9FA3-4940-8C9D-ED9264FA1E78}" type="slidenum">
              <a:rPr lang="it-IT" smtClean="0"/>
              <a:t>‹N›</a:t>
            </a:fld>
            <a:endParaRPr lang="it-IT"/>
          </a:p>
        </p:txBody>
      </p:sp>
    </p:spTree>
    <p:extLst>
      <p:ext uri="{BB962C8B-B14F-4D97-AF65-F5344CB8AC3E}">
        <p14:creationId xmlns:p14="http://schemas.microsoft.com/office/powerpoint/2010/main" val="2332644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DE886-1573-40AC-9E09-050F9AC625A5}" type="datetimeFigureOut">
              <a:rPr lang="it-IT" smtClean="0"/>
              <a:t>14/11/2023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491ED-56D3-4375-977F-FA3F9F1C0D19}" type="slidenum">
              <a:rPr lang="it-IT" smtClean="0"/>
              <a:t>‹N›</a:t>
            </a:fld>
            <a:endParaRPr lang="it-IT"/>
          </a:p>
        </p:txBody>
      </p:sp>
    </p:spTree>
    <p:extLst>
      <p:ext uri="{BB962C8B-B14F-4D97-AF65-F5344CB8AC3E}">
        <p14:creationId xmlns:p14="http://schemas.microsoft.com/office/powerpoint/2010/main" val="190915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A4491ED-56D3-4375-977F-FA3F9F1C0D19}" type="slidenum">
              <a:rPr lang="it-IT" smtClean="0"/>
              <a:t>1</a:t>
            </a:fld>
            <a:endParaRPr lang="it-IT"/>
          </a:p>
        </p:txBody>
      </p:sp>
    </p:spTree>
    <p:extLst>
      <p:ext uri="{BB962C8B-B14F-4D97-AF65-F5344CB8AC3E}">
        <p14:creationId xmlns:p14="http://schemas.microsoft.com/office/powerpoint/2010/main" val="10226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98A6E1-DC11-C213-C49B-4CE1A884E40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6C5EF09-4C5E-B147-BEF8-8B66FFFEA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E774B46-543F-F0B0-1410-BF1E7177DEE5}"/>
              </a:ext>
            </a:extLst>
          </p:cNvPr>
          <p:cNvSpPr>
            <a:spLocks noGrp="1"/>
          </p:cNvSpPr>
          <p:nvPr>
            <p:ph type="dt" sz="half" idx="10"/>
          </p:nvPr>
        </p:nvSpPr>
        <p:spPr/>
        <p:txBody>
          <a:bodyPr/>
          <a:lstStyle/>
          <a:p>
            <a:fld id="{800F70D6-0EEB-48B5-B03E-48E409845EC4}" type="datetimeFigureOut">
              <a:rPr lang="it-IT" smtClean="0"/>
              <a:t>14/11/2023</a:t>
            </a:fld>
            <a:endParaRPr lang="it-IT"/>
          </a:p>
        </p:txBody>
      </p:sp>
      <p:sp>
        <p:nvSpPr>
          <p:cNvPr id="5" name="Segnaposto piè di pagina 4">
            <a:extLst>
              <a:ext uri="{FF2B5EF4-FFF2-40B4-BE49-F238E27FC236}">
                <a16:creationId xmlns:a16="http://schemas.microsoft.com/office/drawing/2014/main" id="{A21F3B55-F3E2-1A2D-7FD6-BEC64BEDFF2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03C2C70-ACDC-D114-6B42-27BE4C2595E6}"/>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243178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83B4F46-4564-BD98-9A70-890134ABAB89}"/>
              </a:ext>
            </a:extLst>
          </p:cNvPr>
          <p:cNvSpPr>
            <a:spLocks noGrp="1" noRot="1" noMove="1" noResize="1" noEditPoints="1" noAdjustHandles="1" noChangeArrowheads="1" noChangeShapeType="1"/>
          </p:cNvSpPr>
          <p:nvPr userDrawn="1"/>
        </p:nvSpPr>
        <p:spPr bwMode="auto">
          <a:xfrm>
            <a:off x="0" y="0"/>
            <a:ext cx="12192000" cy="6858000"/>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it-IT" altLang="it-IT" sz="2400" dirty="0">
              <a:solidFill>
                <a:schemeClr val="bg1"/>
              </a:solidFill>
            </a:endParaRPr>
          </a:p>
        </p:txBody>
      </p:sp>
      <p:pic>
        <p:nvPicPr>
          <p:cNvPr id="4" name="Immagine 6">
            <a:extLst>
              <a:ext uri="{FF2B5EF4-FFF2-40B4-BE49-F238E27FC236}">
                <a16:creationId xmlns:a16="http://schemas.microsoft.com/office/drawing/2014/main" id="{7A2A5C85-D8F9-95C2-D93A-D6AAA8D0129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1640" y="1159933"/>
            <a:ext cx="7568720" cy="21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1">
            <a:extLst>
              <a:ext uri="{FF2B5EF4-FFF2-40B4-BE49-F238E27FC236}">
                <a16:creationId xmlns:a16="http://schemas.microsoft.com/office/drawing/2014/main" id="{DE965153-D1B8-47F9-ECA7-A02B37578D0F}"/>
              </a:ext>
            </a:extLst>
          </p:cNvPr>
          <p:cNvSpPr>
            <a:spLocks noGrp="1"/>
          </p:cNvSpPr>
          <p:nvPr>
            <p:ph type="ctrTitle"/>
          </p:nvPr>
        </p:nvSpPr>
        <p:spPr>
          <a:xfrm>
            <a:off x="1547593" y="3285951"/>
            <a:ext cx="9096815" cy="1290388"/>
          </a:xfrm>
          <a:prstGeom prst="rect">
            <a:avLst/>
          </a:prstGeom>
        </p:spPr>
        <p:txBody>
          <a:bodyPr/>
          <a:lstStyle>
            <a:lvl1pPr>
              <a:defRPr>
                <a:solidFill>
                  <a:schemeClr val="bg1"/>
                </a:solidFill>
              </a:defRPr>
            </a:lvl1pPr>
          </a:lstStyle>
          <a:p>
            <a:r>
              <a:rPr lang="it-IT" dirty="0"/>
              <a:t>Fare clic per modificare lo stile del titolo</a:t>
            </a:r>
          </a:p>
        </p:txBody>
      </p:sp>
      <p:sp>
        <p:nvSpPr>
          <p:cNvPr id="6" name="Segnaposto testo 13">
            <a:extLst>
              <a:ext uri="{FF2B5EF4-FFF2-40B4-BE49-F238E27FC236}">
                <a16:creationId xmlns:a16="http://schemas.microsoft.com/office/drawing/2014/main" id="{1D13A2E7-1F45-2252-AAE6-76F193D9D508}"/>
              </a:ext>
            </a:extLst>
          </p:cNvPr>
          <p:cNvSpPr>
            <a:spLocks noGrp="1"/>
          </p:cNvSpPr>
          <p:nvPr>
            <p:ph type="body" sz="quarter" idx="10"/>
          </p:nvPr>
        </p:nvSpPr>
        <p:spPr>
          <a:xfrm>
            <a:off x="2935526" y="4741032"/>
            <a:ext cx="6320949" cy="758068"/>
          </a:xfrm>
        </p:spPr>
        <p:txBody>
          <a:bodyPr/>
          <a:lstStyle>
            <a:lvl1pPr marL="0" indent="0" algn="ctr">
              <a:buNone/>
              <a:defRPr>
                <a:solidFill>
                  <a:schemeClr val="bg1"/>
                </a:solidFill>
              </a:defRPr>
            </a:lvl1pPr>
          </a:lstStyle>
          <a:p>
            <a:pPr lvl="0"/>
            <a:r>
              <a:rPr lang="it-IT" dirty="0"/>
              <a:t>Modifica gli stili del testo dello schema</a:t>
            </a:r>
          </a:p>
        </p:txBody>
      </p:sp>
    </p:spTree>
    <p:extLst>
      <p:ext uri="{BB962C8B-B14F-4D97-AF65-F5344CB8AC3E}">
        <p14:creationId xmlns:p14="http://schemas.microsoft.com/office/powerpoint/2010/main" val="306934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4D642F2-5021-578D-0B5A-F0C9826C5601}"/>
              </a:ext>
            </a:extLst>
          </p:cNvPr>
          <p:cNvSpPr>
            <a:spLocks noGrp="1" noRot="1" noMove="1" noResize="1" noEditPoints="1" noAdjustHandles="1" noChangeArrowheads="1" noChangeShapeType="1"/>
          </p:cNvSpPr>
          <p:nvPr userDrawn="1"/>
        </p:nvSpPr>
        <p:spPr bwMode="auto">
          <a:xfrm>
            <a:off x="-1" y="0"/>
            <a:ext cx="12192001" cy="1138767"/>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defRPr/>
            </a:pPr>
            <a:endParaRPr lang="it-IT" altLang="it-IT" sz="2400" dirty="0">
              <a:solidFill>
                <a:schemeClr val="bg1"/>
              </a:solidFill>
            </a:endParaRPr>
          </a:p>
        </p:txBody>
      </p:sp>
      <p:pic>
        <p:nvPicPr>
          <p:cNvPr id="8" name="Immagine 7">
            <a:extLst>
              <a:ext uri="{FF2B5EF4-FFF2-40B4-BE49-F238E27FC236}">
                <a16:creationId xmlns:a16="http://schemas.microsoft.com/office/drawing/2014/main" id="{5BB52DDA-C01F-9F3B-B508-D3698A0EAD6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658" y="172188"/>
            <a:ext cx="2856424" cy="79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a:extLst>
              <a:ext uri="{FF2B5EF4-FFF2-40B4-BE49-F238E27FC236}">
                <a16:creationId xmlns:a16="http://schemas.microsoft.com/office/drawing/2014/main" id="{3A4080AB-402D-FB91-8F6E-E1F4FB36C74D}"/>
              </a:ext>
            </a:extLst>
          </p:cNvPr>
          <p:cNvSpPr>
            <a:spLocks noGrp="1"/>
          </p:cNvSpPr>
          <p:nvPr>
            <p:ph type="title"/>
          </p:nvPr>
        </p:nvSpPr>
        <p:spPr>
          <a:xfrm>
            <a:off x="456000" y="1153221"/>
            <a:ext cx="11736000" cy="1188000"/>
          </a:xfrm>
        </p:spPr>
        <p:txBody>
          <a:bodyPr>
            <a:normAutofit/>
          </a:bodyPr>
          <a:lstStyle>
            <a:lvl1pPr>
              <a:defRPr sz="3600" b="1">
                <a:latin typeface="Arial" panose="020B0604020202020204" pitchFamily="34" charset="0"/>
                <a:cs typeface="Arial" panose="020B0604020202020204" pitchFamily="34" charset="0"/>
              </a:defRPr>
            </a:lvl1pPr>
          </a:lstStyle>
          <a:p>
            <a:endParaRPr lang="it-IT" dirty="0"/>
          </a:p>
        </p:txBody>
      </p:sp>
      <p:sp>
        <p:nvSpPr>
          <p:cNvPr id="3" name="Segnaposto contenuto 2"/>
          <p:cNvSpPr>
            <a:spLocks noGrp="1"/>
          </p:cNvSpPr>
          <p:nvPr>
            <p:ph sz="quarter" idx="10" hasCustomPrompt="1"/>
          </p:nvPr>
        </p:nvSpPr>
        <p:spPr>
          <a:xfrm>
            <a:off x="6179127" y="2592996"/>
            <a:ext cx="5663346" cy="3859558"/>
          </a:xfrm>
        </p:spPr>
        <p:txBody>
          <a:bodyPr/>
          <a:lstStyle>
            <a:lvl1pPr marL="0" indent="0">
              <a:buNone/>
              <a:defRPr baseline="0"/>
            </a:lvl1pPr>
          </a:lstStyle>
          <a:p>
            <a:pPr lvl="0"/>
            <a:r>
              <a:rPr lang="it-IT" dirty="0"/>
              <a:t>Inserire testo</a:t>
            </a:r>
          </a:p>
        </p:txBody>
      </p:sp>
      <p:sp>
        <p:nvSpPr>
          <p:cNvPr id="11" name="Segnaposto contenuto 2"/>
          <p:cNvSpPr>
            <a:spLocks noGrp="1"/>
          </p:cNvSpPr>
          <p:nvPr>
            <p:ph sz="quarter" idx="11" hasCustomPrompt="1"/>
          </p:nvPr>
        </p:nvSpPr>
        <p:spPr>
          <a:xfrm>
            <a:off x="1215640" y="2592996"/>
            <a:ext cx="3781233" cy="1794277"/>
          </a:xfrm>
        </p:spPr>
        <p:txBody>
          <a:bodyPr/>
          <a:lstStyle>
            <a:lvl1pPr marL="0" indent="0">
              <a:buNone/>
              <a:defRPr baseline="0"/>
            </a:lvl1pPr>
          </a:lstStyle>
          <a:p>
            <a:pPr lvl="0"/>
            <a:r>
              <a:rPr lang="it-IT" dirty="0"/>
              <a:t>Inserire testo</a:t>
            </a:r>
          </a:p>
        </p:txBody>
      </p:sp>
      <p:sp>
        <p:nvSpPr>
          <p:cNvPr id="12" name="Segnaposto contenuto 2"/>
          <p:cNvSpPr>
            <a:spLocks noGrp="1"/>
          </p:cNvSpPr>
          <p:nvPr>
            <p:ph sz="quarter" idx="12" hasCustomPrompt="1"/>
          </p:nvPr>
        </p:nvSpPr>
        <p:spPr>
          <a:xfrm>
            <a:off x="1215640" y="4777396"/>
            <a:ext cx="3781234" cy="1794277"/>
          </a:xfrm>
        </p:spPr>
        <p:txBody>
          <a:bodyPr/>
          <a:lstStyle>
            <a:lvl1pPr marL="0" indent="0">
              <a:buNone/>
              <a:defRPr baseline="0"/>
            </a:lvl1pPr>
          </a:lstStyle>
          <a:p>
            <a:pPr lvl="0"/>
            <a:r>
              <a:rPr lang="it-IT" dirty="0"/>
              <a:t>Inserire testo</a:t>
            </a:r>
          </a:p>
        </p:txBody>
      </p:sp>
    </p:spTree>
    <p:extLst>
      <p:ext uri="{BB962C8B-B14F-4D97-AF65-F5344CB8AC3E}">
        <p14:creationId xmlns:p14="http://schemas.microsoft.com/office/powerpoint/2010/main" val="2028808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83B4F46-4564-BD98-9A70-890134ABAB89}"/>
              </a:ext>
            </a:extLst>
          </p:cNvPr>
          <p:cNvSpPr>
            <a:spLocks noGrp="1" noRot="1" noMove="1" noResize="1" noEditPoints="1" noAdjustHandles="1" noChangeArrowheads="1" noChangeShapeType="1"/>
          </p:cNvSpPr>
          <p:nvPr userDrawn="1"/>
        </p:nvSpPr>
        <p:spPr bwMode="auto">
          <a:xfrm>
            <a:off x="0" y="0"/>
            <a:ext cx="12192000" cy="6858000"/>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it-IT" altLang="it-IT" sz="2400" dirty="0">
              <a:solidFill>
                <a:schemeClr val="bg1"/>
              </a:solidFill>
            </a:endParaRPr>
          </a:p>
        </p:txBody>
      </p:sp>
      <p:pic>
        <p:nvPicPr>
          <p:cNvPr id="8" name="Immagine 6">
            <a:extLst>
              <a:ext uri="{FF2B5EF4-FFF2-40B4-BE49-F238E27FC236}">
                <a16:creationId xmlns:a16="http://schemas.microsoft.com/office/drawing/2014/main" id="{38BF697F-4C3F-B44D-F6C6-3D1E0DC6197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29342" y="2269067"/>
            <a:ext cx="8333317" cy="23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627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00F70D6-0EEB-48B5-B03E-48E409845EC4}" type="datetimeFigureOut">
              <a:rPr lang="it-IT" smtClean="0"/>
              <a:t>14/11/2023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230670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2635D8-CCDF-6D38-8F13-A179A41E70A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434A56-224E-D866-A28F-911AF1B326B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72815B5-BA9F-4BC1-142B-FB146E55539B}"/>
              </a:ext>
            </a:extLst>
          </p:cNvPr>
          <p:cNvSpPr>
            <a:spLocks noGrp="1"/>
          </p:cNvSpPr>
          <p:nvPr>
            <p:ph type="dt" sz="half" idx="10"/>
          </p:nvPr>
        </p:nvSpPr>
        <p:spPr/>
        <p:txBody>
          <a:bodyPr/>
          <a:lstStyle/>
          <a:p>
            <a:fld id="{800F70D6-0EEB-48B5-B03E-48E409845EC4}" type="datetimeFigureOut">
              <a:rPr lang="it-IT" smtClean="0"/>
              <a:t>14/11/2023</a:t>
            </a:fld>
            <a:endParaRPr lang="it-IT"/>
          </a:p>
        </p:txBody>
      </p:sp>
      <p:sp>
        <p:nvSpPr>
          <p:cNvPr id="5" name="Segnaposto piè di pagina 4">
            <a:extLst>
              <a:ext uri="{FF2B5EF4-FFF2-40B4-BE49-F238E27FC236}">
                <a16:creationId xmlns:a16="http://schemas.microsoft.com/office/drawing/2014/main" id="{D9639FF7-9837-5485-22E6-98359CE279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1BA95AF-CF08-9540-8958-30ECAA24DB12}"/>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03060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09B05C-6215-0CBC-7B82-45F3AB91777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BDA081-A4AC-23E8-A80B-BB3EDFA46C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D0D27AD-7692-29FD-138C-8E2D277B0C59}"/>
              </a:ext>
            </a:extLst>
          </p:cNvPr>
          <p:cNvSpPr>
            <a:spLocks noGrp="1"/>
          </p:cNvSpPr>
          <p:nvPr>
            <p:ph type="dt" sz="half" idx="10"/>
          </p:nvPr>
        </p:nvSpPr>
        <p:spPr/>
        <p:txBody>
          <a:bodyPr/>
          <a:lstStyle/>
          <a:p>
            <a:fld id="{800F70D6-0EEB-48B5-B03E-48E409845EC4}" type="datetimeFigureOut">
              <a:rPr lang="it-IT" smtClean="0"/>
              <a:t>14/11/2023</a:t>
            </a:fld>
            <a:endParaRPr lang="it-IT"/>
          </a:p>
        </p:txBody>
      </p:sp>
      <p:sp>
        <p:nvSpPr>
          <p:cNvPr id="5" name="Segnaposto piè di pagina 4">
            <a:extLst>
              <a:ext uri="{FF2B5EF4-FFF2-40B4-BE49-F238E27FC236}">
                <a16:creationId xmlns:a16="http://schemas.microsoft.com/office/drawing/2014/main" id="{1EFA7B6A-8E96-4A22-AC28-CC5D4A5FC01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81F665B-5DD5-68C7-A7BF-2101FC91976D}"/>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89263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7E8C6D-2746-FE8C-D954-F04A0892A3A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8C4DAC7-51DC-0512-D3C5-636DA9B6715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DC77EFD-F6AD-7E4A-2466-734F7D9F897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DF64D86-9423-4050-EABD-82F754AC9791}"/>
              </a:ext>
            </a:extLst>
          </p:cNvPr>
          <p:cNvSpPr>
            <a:spLocks noGrp="1"/>
          </p:cNvSpPr>
          <p:nvPr>
            <p:ph type="dt" sz="half" idx="10"/>
          </p:nvPr>
        </p:nvSpPr>
        <p:spPr/>
        <p:txBody>
          <a:bodyPr/>
          <a:lstStyle/>
          <a:p>
            <a:fld id="{800F70D6-0EEB-48B5-B03E-48E409845EC4}" type="datetimeFigureOut">
              <a:rPr lang="it-IT" smtClean="0"/>
              <a:t>14/11/2023</a:t>
            </a:fld>
            <a:endParaRPr lang="it-IT"/>
          </a:p>
        </p:txBody>
      </p:sp>
      <p:sp>
        <p:nvSpPr>
          <p:cNvPr id="6" name="Segnaposto piè di pagina 5">
            <a:extLst>
              <a:ext uri="{FF2B5EF4-FFF2-40B4-BE49-F238E27FC236}">
                <a16:creationId xmlns:a16="http://schemas.microsoft.com/office/drawing/2014/main" id="{F1F5BF3C-0092-1DEB-DF7D-873B0ECF5DF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1891FFC-8CE4-A06C-6922-845EBB33D260}"/>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53570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1E9C76-ADD7-91FE-76C9-8E59F94629D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FA3DAC0-0839-47EF-03C6-93B46E1AE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8AAB33E-3013-3EE2-4E41-A18D1471D09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A8BE1D0-E709-E1B6-7882-A7C1F3F842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67025A-7024-FF82-2CD9-A169C692DB7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294965E-60D1-02D6-7D5B-78FA5B51BD15}"/>
              </a:ext>
            </a:extLst>
          </p:cNvPr>
          <p:cNvSpPr>
            <a:spLocks noGrp="1"/>
          </p:cNvSpPr>
          <p:nvPr>
            <p:ph type="dt" sz="half" idx="10"/>
          </p:nvPr>
        </p:nvSpPr>
        <p:spPr/>
        <p:txBody>
          <a:bodyPr/>
          <a:lstStyle/>
          <a:p>
            <a:fld id="{800F70D6-0EEB-48B5-B03E-48E409845EC4}" type="datetimeFigureOut">
              <a:rPr lang="it-IT" smtClean="0"/>
              <a:t>14/11/2023</a:t>
            </a:fld>
            <a:endParaRPr lang="it-IT"/>
          </a:p>
        </p:txBody>
      </p:sp>
      <p:sp>
        <p:nvSpPr>
          <p:cNvPr id="8" name="Segnaposto piè di pagina 7">
            <a:extLst>
              <a:ext uri="{FF2B5EF4-FFF2-40B4-BE49-F238E27FC236}">
                <a16:creationId xmlns:a16="http://schemas.microsoft.com/office/drawing/2014/main" id="{C285446E-D0C3-EB44-D741-898EA10E6D6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6CEDB29-873E-5535-846B-35B3DC3577D6}"/>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04189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31BEB9-DC85-61DC-2E70-EECA88267D08}"/>
              </a:ext>
            </a:extLst>
          </p:cNvPr>
          <p:cNvSpPr>
            <a:spLocks noGrp="1"/>
          </p:cNvSpPr>
          <p:nvPr>
            <p:ph type="title"/>
          </p:nvPr>
        </p:nvSpPr>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0784C7E1-3A6B-9BF3-9D7E-B84FBB4EA4C3}"/>
              </a:ext>
            </a:extLst>
          </p:cNvPr>
          <p:cNvSpPr>
            <a:spLocks noGrp="1"/>
          </p:cNvSpPr>
          <p:nvPr>
            <p:ph type="dt" sz="half" idx="10"/>
          </p:nvPr>
        </p:nvSpPr>
        <p:spPr/>
        <p:txBody>
          <a:bodyPr/>
          <a:lstStyle/>
          <a:p>
            <a:fld id="{800F70D6-0EEB-48B5-B03E-48E409845EC4}" type="datetimeFigureOut">
              <a:rPr lang="it-IT" smtClean="0"/>
              <a:t>14/11/2023</a:t>
            </a:fld>
            <a:endParaRPr lang="it-IT"/>
          </a:p>
        </p:txBody>
      </p:sp>
      <p:sp>
        <p:nvSpPr>
          <p:cNvPr id="4" name="Segnaposto piè di pagina 3">
            <a:extLst>
              <a:ext uri="{FF2B5EF4-FFF2-40B4-BE49-F238E27FC236}">
                <a16:creationId xmlns:a16="http://schemas.microsoft.com/office/drawing/2014/main" id="{814B297B-6060-AC1C-692E-69C528C0585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C92E7EA-01EC-8DA9-0AD8-097FF79EA7CD}"/>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42379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6D660FF-A924-B2C4-5D36-2548BC1C856F}"/>
              </a:ext>
            </a:extLst>
          </p:cNvPr>
          <p:cNvSpPr>
            <a:spLocks noGrp="1"/>
          </p:cNvSpPr>
          <p:nvPr>
            <p:ph type="dt" sz="half" idx="10"/>
          </p:nvPr>
        </p:nvSpPr>
        <p:spPr/>
        <p:txBody>
          <a:bodyPr/>
          <a:lstStyle/>
          <a:p>
            <a:fld id="{800F70D6-0EEB-48B5-B03E-48E409845EC4}" type="datetimeFigureOut">
              <a:rPr lang="it-IT" smtClean="0"/>
              <a:t>14/11/2023</a:t>
            </a:fld>
            <a:endParaRPr lang="it-IT"/>
          </a:p>
        </p:txBody>
      </p:sp>
      <p:sp>
        <p:nvSpPr>
          <p:cNvPr id="3" name="Segnaposto piè di pagina 2">
            <a:extLst>
              <a:ext uri="{FF2B5EF4-FFF2-40B4-BE49-F238E27FC236}">
                <a16:creationId xmlns:a16="http://schemas.microsoft.com/office/drawing/2014/main" id="{A48134CA-4890-3AD2-BFC1-635593B23C2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959B0E4-734C-4FB1-ABD0-43EBCEE40CA0}"/>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45620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AA02DE-EF25-8A34-A17C-9CF1E53851C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0EDFA90-A16F-D126-B45F-FA7913A12F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07362F2-2D07-BADC-9028-5FF264BBC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8E7C2D8-244A-8B91-1324-66BF5F723BD6}"/>
              </a:ext>
            </a:extLst>
          </p:cNvPr>
          <p:cNvSpPr>
            <a:spLocks noGrp="1"/>
          </p:cNvSpPr>
          <p:nvPr>
            <p:ph type="dt" sz="half" idx="10"/>
          </p:nvPr>
        </p:nvSpPr>
        <p:spPr/>
        <p:txBody>
          <a:bodyPr/>
          <a:lstStyle/>
          <a:p>
            <a:fld id="{800F70D6-0EEB-48B5-B03E-48E409845EC4}" type="datetimeFigureOut">
              <a:rPr lang="it-IT" smtClean="0"/>
              <a:t>14/11/2023</a:t>
            </a:fld>
            <a:endParaRPr lang="it-IT"/>
          </a:p>
        </p:txBody>
      </p:sp>
      <p:sp>
        <p:nvSpPr>
          <p:cNvPr id="6" name="Segnaposto piè di pagina 5">
            <a:extLst>
              <a:ext uri="{FF2B5EF4-FFF2-40B4-BE49-F238E27FC236}">
                <a16:creationId xmlns:a16="http://schemas.microsoft.com/office/drawing/2014/main" id="{75F98A4E-3799-1101-A9C0-EA1E537A9DF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E56DED9-3158-0431-69E5-757400DB0C54}"/>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24423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170726-1E27-AA9F-3B2E-692DBC81A1D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DA53B16-4FDD-45A1-11E9-42FB6DC889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8374E34-1E69-D976-B1C5-8499B3A13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29DC378-0820-E023-FD20-90E7E384F206}"/>
              </a:ext>
            </a:extLst>
          </p:cNvPr>
          <p:cNvSpPr>
            <a:spLocks noGrp="1"/>
          </p:cNvSpPr>
          <p:nvPr>
            <p:ph type="dt" sz="half" idx="10"/>
          </p:nvPr>
        </p:nvSpPr>
        <p:spPr/>
        <p:txBody>
          <a:bodyPr/>
          <a:lstStyle/>
          <a:p>
            <a:fld id="{800F70D6-0EEB-48B5-B03E-48E409845EC4}" type="datetimeFigureOut">
              <a:rPr lang="it-IT" smtClean="0"/>
              <a:t>14/11/2023</a:t>
            </a:fld>
            <a:endParaRPr lang="it-IT"/>
          </a:p>
        </p:txBody>
      </p:sp>
      <p:sp>
        <p:nvSpPr>
          <p:cNvPr id="6" name="Segnaposto piè di pagina 5">
            <a:extLst>
              <a:ext uri="{FF2B5EF4-FFF2-40B4-BE49-F238E27FC236}">
                <a16:creationId xmlns:a16="http://schemas.microsoft.com/office/drawing/2014/main" id="{E64F833C-9ED4-C074-2B18-A66A6F9C55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36D7FED-89C8-E0C9-1D82-948243332AB4}"/>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97550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8C73D6B-3B98-0B4D-3839-170A9073C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212E685-16F2-CD57-8F24-94C80A592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0F94EB-D8FF-46BD-0EB1-02B9720A4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F70D6-0EEB-48B5-B03E-48E409845EC4}" type="datetimeFigureOut">
              <a:rPr lang="it-IT" smtClean="0"/>
              <a:t>14/11/2023</a:t>
            </a:fld>
            <a:endParaRPr lang="it-IT"/>
          </a:p>
        </p:txBody>
      </p:sp>
      <p:sp>
        <p:nvSpPr>
          <p:cNvPr id="5" name="Segnaposto piè di pagina 4">
            <a:extLst>
              <a:ext uri="{FF2B5EF4-FFF2-40B4-BE49-F238E27FC236}">
                <a16:creationId xmlns:a16="http://schemas.microsoft.com/office/drawing/2014/main" id="{65E05C7A-E8F9-1686-FBF1-6D0625EB7D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F7E8887-8F71-A9F3-4692-499C4365B0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3EDDF-5A9A-47DE-A5A9-DE053ED61E9B}" type="slidenum">
              <a:rPr lang="it-IT" smtClean="0"/>
              <a:t>‹N›</a:t>
            </a:fld>
            <a:endParaRPr lang="it-IT"/>
          </a:p>
        </p:txBody>
      </p:sp>
    </p:spTree>
    <p:extLst>
      <p:ext uri="{BB962C8B-B14F-4D97-AF65-F5344CB8AC3E}">
        <p14:creationId xmlns:p14="http://schemas.microsoft.com/office/powerpoint/2010/main" val="3344570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9" r:id="rId11"/>
    <p:sldLayoutId id="2147483658" r:id="rId12"/>
    <p:sldLayoutId id="21474836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gif"/><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755A-178B-294C-A4BF-51D43D1E28A4}"/>
              </a:ext>
            </a:extLst>
          </p:cNvPr>
          <p:cNvSpPr>
            <a:spLocks noGrp="1"/>
          </p:cNvSpPr>
          <p:nvPr>
            <p:ph type="ctrTitle"/>
          </p:nvPr>
        </p:nvSpPr>
        <p:spPr>
          <a:xfrm>
            <a:off x="2155123" y="3764603"/>
            <a:ext cx="7881753" cy="1750980"/>
          </a:xfrm>
        </p:spPr>
        <p:txBody>
          <a:bodyPr>
            <a:normAutofit fontScale="90000"/>
          </a:bodyPr>
          <a:lstStyle/>
          <a:p>
            <a:pPr algn="ctr"/>
            <a:r>
              <a:rPr lang="it-IT" dirty="0" smtClean="0"/>
              <a:t>Carlo Magno</a:t>
            </a:r>
            <a:br>
              <a:rPr lang="it-IT" dirty="0" smtClean="0"/>
            </a:br>
            <a:r>
              <a:rPr lang="it-IT" dirty="0" smtClean="0"/>
              <a:t>I regni, l’impero, l’Italia</a:t>
            </a:r>
            <a:r>
              <a:rPr lang="it-IT" dirty="0"/>
              <a:t/>
            </a:r>
            <a:br>
              <a:rPr lang="it-IT" dirty="0"/>
            </a:br>
            <a:endParaRPr lang="it-IT" dirty="0"/>
          </a:p>
        </p:txBody>
      </p:sp>
      <p:sp>
        <p:nvSpPr>
          <p:cNvPr id="3" name="Segnaposto testo 2">
            <a:extLst>
              <a:ext uri="{FF2B5EF4-FFF2-40B4-BE49-F238E27FC236}">
                <a16:creationId xmlns:a16="http://schemas.microsoft.com/office/drawing/2014/main" id="{3731D6C7-9D3C-5297-3E90-7EB28A687738}"/>
              </a:ext>
            </a:extLst>
          </p:cNvPr>
          <p:cNvSpPr>
            <a:spLocks noGrp="1"/>
          </p:cNvSpPr>
          <p:nvPr>
            <p:ph type="body" sz="quarter" idx="10"/>
          </p:nvPr>
        </p:nvSpPr>
        <p:spPr>
          <a:xfrm>
            <a:off x="2935526" y="4741032"/>
            <a:ext cx="6320949" cy="1164916"/>
          </a:xfrm>
        </p:spPr>
        <p:txBody>
          <a:bodyPr>
            <a:noAutofit/>
          </a:bodyPr>
          <a:lstStyle/>
          <a:p>
            <a:r>
              <a:rPr lang="it-IT" sz="3200" dirty="0" smtClean="0"/>
              <a:t> </a:t>
            </a:r>
            <a:endParaRPr lang="it-IT" sz="3200" dirty="0"/>
          </a:p>
        </p:txBody>
      </p:sp>
    </p:spTree>
    <p:extLst>
      <p:ext uri="{BB962C8B-B14F-4D97-AF65-F5344CB8AC3E}">
        <p14:creationId xmlns:p14="http://schemas.microsoft.com/office/powerpoint/2010/main" val="55148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714490"/>
          </a:xfrm>
        </p:spPr>
        <p:txBody>
          <a:bodyPr/>
          <a:lstStyle/>
          <a:p>
            <a:r>
              <a:rPr lang="it-IT" altLang="it-IT" dirty="0"/>
              <a:t>Carlo Magno imperatore (800)</a:t>
            </a:r>
            <a:endParaRPr lang="it-IT" dirty="0"/>
          </a:p>
        </p:txBody>
      </p:sp>
      <p:sp>
        <p:nvSpPr>
          <p:cNvPr id="3" name="Segnaposto contenuto 2"/>
          <p:cNvSpPr>
            <a:spLocks noGrp="1"/>
          </p:cNvSpPr>
          <p:nvPr>
            <p:ph sz="quarter" idx="10"/>
          </p:nvPr>
        </p:nvSpPr>
        <p:spPr>
          <a:xfrm>
            <a:off x="5963055" y="2208179"/>
            <a:ext cx="5879418" cy="4357991"/>
          </a:xfrm>
        </p:spPr>
        <p:txBody>
          <a:bodyPr>
            <a:normAutofit fontScale="85000" lnSpcReduction="20000"/>
          </a:bodyPr>
          <a:lstStyle/>
          <a:p>
            <a:r>
              <a:rPr lang="it-IT" dirty="0" smtClean="0"/>
              <a:t>Secondo il </a:t>
            </a:r>
            <a:r>
              <a:rPr lang="it-IT" i="1" dirty="0" smtClean="0"/>
              <a:t>Liber </a:t>
            </a:r>
            <a:r>
              <a:rPr lang="it-IT" i="1" dirty="0" err="1" smtClean="0"/>
              <a:t>Pontificalis</a:t>
            </a:r>
            <a:r>
              <a:rPr lang="it-IT" dirty="0" smtClean="0"/>
              <a:t>, invece:</a:t>
            </a:r>
          </a:p>
          <a:p>
            <a:r>
              <a:rPr lang="it-IT" altLang="it-IT" dirty="0"/>
              <a:t>“Nello stesso giorno santissimo della nascita del Signore, essendo entrato il re nella basilica di S. Pietro Apostolo per celebrare le solennità della messa, ed essendosi seduto davanti all’altare, dove si era immerso nella preghiera, il papa Leone gli impose la corona sul capo, e fu acclamato da tutto il popolo romano: “A Carlo, augusto, coronato da Dio, grande e pacifico imperatore romano, vita e vittoria”! E dopo le laudi fu adorato dal papa secondo l’uso degli antichi principi e da quel momento, deposto il nome di patrizio, fu chiamato imperatore ed augusto.” </a:t>
            </a:r>
          </a:p>
          <a:p>
            <a:endParaRPr lang="it-IT" dirty="0"/>
          </a:p>
        </p:txBody>
      </p:sp>
      <p:sp>
        <p:nvSpPr>
          <p:cNvPr id="4" name="Segnaposto contenuto 3"/>
          <p:cNvSpPr>
            <a:spLocks noGrp="1"/>
          </p:cNvSpPr>
          <p:nvPr>
            <p:ph sz="quarter" idx="11"/>
          </p:nvPr>
        </p:nvSpPr>
        <p:spPr>
          <a:xfrm>
            <a:off x="136188" y="2227633"/>
            <a:ext cx="5437762" cy="4309353"/>
          </a:xfrm>
        </p:spPr>
        <p:txBody>
          <a:bodyPr>
            <a:normAutofit fontScale="70000" lnSpcReduction="20000"/>
          </a:bodyPr>
          <a:lstStyle/>
          <a:p>
            <a:pPr marL="457200" indent="-457200">
              <a:lnSpc>
                <a:spcPct val="80000"/>
              </a:lnSpc>
              <a:buFont typeface="Wingdings" panose="05000000000000000000" pitchFamily="2" charset="2"/>
              <a:buChar char="§"/>
            </a:pPr>
            <a:r>
              <a:rPr lang="it-IT" altLang="it-IT" dirty="0"/>
              <a:t>Verso la fine dell'anno 800, Carlo Magno fu costretto a recarsi a Roma per riportarvi il papa Leone III, che ne era fuggito dopo essere evaso fortunosamente dal carcere dove era stato incarcerato dai suoi oppositori interni, che avevano lanciato contro di lui accuse infamanti. </a:t>
            </a:r>
            <a:endParaRPr lang="it-IT" altLang="it-IT" dirty="0" smtClean="0"/>
          </a:p>
          <a:p>
            <a:pPr marL="457200" indent="-457200">
              <a:lnSpc>
                <a:spcPct val="80000"/>
              </a:lnSpc>
              <a:buFont typeface="Wingdings" panose="05000000000000000000" pitchFamily="2" charset="2"/>
              <a:buChar char="§"/>
            </a:pPr>
            <a:r>
              <a:rPr lang="it-IT" altLang="it-IT" dirty="0" smtClean="0"/>
              <a:t>In </a:t>
            </a:r>
            <a:r>
              <a:rPr lang="it-IT" altLang="it-IT" dirty="0"/>
              <a:t>san Pietro, alla presenza del re, il papa si purificò solennemente delle accuse e i suoi avversari furono duramente puniti. Due giorni dopo, la notte del 25 dicembre 800, durante la messa, il papa incoronò Carlo ‘imperatore dei Romani’. </a:t>
            </a:r>
          </a:p>
          <a:p>
            <a:pPr marL="457200" indent="-457200">
              <a:lnSpc>
                <a:spcPct val="80000"/>
              </a:lnSpc>
              <a:buFont typeface="Wingdings" panose="05000000000000000000" pitchFamily="2" charset="2"/>
              <a:buChar char="§"/>
            </a:pPr>
            <a:r>
              <a:rPr lang="it-IT" altLang="it-IT" dirty="0" smtClean="0"/>
              <a:t>Secondo le fonti </a:t>
            </a:r>
            <a:r>
              <a:rPr lang="it-IT" altLang="it-IT" dirty="0"/>
              <a:t>di parte franca il re non sarebbe rimasto troppo soddisfatto delle modalità della cerimonia, che </a:t>
            </a:r>
            <a:r>
              <a:rPr lang="it-IT" altLang="it-IT" dirty="0" smtClean="0"/>
              <a:t>assegnavano </a:t>
            </a:r>
            <a:r>
              <a:rPr lang="it-IT" altLang="it-IT" dirty="0"/>
              <a:t>un ruolo attivo solo al papa e ai Romani, che per tre volte – secondo l'uso antico – lo acclamarono imperatore.</a:t>
            </a:r>
          </a:p>
          <a:p>
            <a:endParaRPr lang="it-IT" dirty="0"/>
          </a:p>
        </p:txBody>
      </p:sp>
    </p:spTree>
    <p:extLst>
      <p:ext uri="{BB962C8B-B14F-4D97-AF65-F5344CB8AC3E}">
        <p14:creationId xmlns:p14="http://schemas.microsoft.com/office/powerpoint/2010/main" val="30046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t>Il progetto imperiale</a:t>
            </a:r>
            <a:endParaRPr lang="it-IT" dirty="0"/>
          </a:p>
        </p:txBody>
      </p:sp>
      <p:sp>
        <p:nvSpPr>
          <p:cNvPr id="4" name="Segnaposto contenuto 3"/>
          <p:cNvSpPr>
            <a:spLocks noGrp="1"/>
          </p:cNvSpPr>
          <p:nvPr>
            <p:ph sz="quarter" idx="11"/>
          </p:nvPr>
        </p:nvSpPr>
        <p:spPr>
          <a:xfrm>
            <a:off x="214008" y="2120630"/>
            <a:ext cx="10933889" cy="2013625"/>
          </a:xfrm>
        </p:spPr>
        <p:txBody>
          <a:bodyPr>
            <a:normAutofit fontScale="77500" lnSpcReduction="20000"/>
          </a:bodyPr>
          <a:lstStyle/>
          <a:p>
            <a:pPr marL="457200" indent="-457200">
              <a:spcBef>
                <a:spcPct val="0"/>
              </a:spcBef>
              <a:buFont typeface="Wingdings" panose="05000000000000000000" pitchFamily="2" charset="2"/>
              <a:buChar char="§"/>
            </a:pPr>
            <a:r>
              <a:rPr lang="it-IT" altLang="it-IT" sz="3200" dirty="0"/>
              <a:t>Sui modi concreti con i quali avvenne l'elezione pesarono </a:t>
            </a:r>
            <a:r>
              <a:rPr lang="it-IT" altLang="it-IT" sz="3200" dirty="0" smtClean="0"/>
              <a:t>le </a:t>
            </a:r>
            <a:r>
              <a:rPr lang="it-IT" altLang="it-IT" sz="3200" dirty="0"/>
              <a:t>contingenti difficoltà del papa, che ritenne </a:t>
            </a:r>
            <a:r>
              <a:rPr lang="it-IT" altLang="it-IT" sz="3200" dirty="0" smtClean="0"/>
              <a:t>di </a:t>
            </a:r>
            <a:r>
              <a:rPr lang="it-IT" altLang="it-IT" sz="3200" dirty="0"/>
              <a:t>superarle con un'azione eccezionale, il cui prestigio si sarebbe riversato sia su di lui che sul suo alleato franco</a:t>
            </a:r>
            <a:r>
              <a:rPr lang="it-IT" altLang="it-IT" sz="3200" dirty="0" smtClean="0"/>
              <a:t>.</a:t>
            </a:r>
          </a:p>
          <a:p>
            <a:pPr>
              <a:spcBef>
                <a:spcPct val="0"/>
              </a:spcBef>
            </a:pPr>
            <a:r>
              <a:rPr lang="it-IT" altLang="it-IT" sz="3200" dirty="0" smtClean="0"/>
              <a:t> </a:t>
            </a:r>
            <a:endParaRPr lang="it-IT" altLang="it-IT" sz="3200" dirty="0" smtClean="0"/>
          </a:p>
          <a:p>
            <a:pPr marL="457200" indent="-457200">
              <a:spcBef>
                <a:spcPct val="0"/>
              </a:spcBef>
              <a:buFont typeface="Wingdings" panose="05000000000000000000" pitchFamily="2" charset="2"/>
              <a:buChar char="§"/>
            </a:pPr>
            <a:r>
              <a:rPr lang="it-IT" altLang="it-IT" sz="3200" dirty="0" smtClean="0"/>
              <a:t>Anche </a:t>
            </a:r>
            <a:r>
              <a:rPr lang="it-IT" altLang="it-IT" sz="3200" dirty="0"/>
              <a:t>la difficile situazione di Bisanzio, sul cui trono sedeva l’imperatrice Irene dopo un colpo di stato, poté forse accelerare il corso degli eventi</a:t>
            </a:r>
            <a:r>
              <a:rPr lang="it-IT" altLang="it-IT" sz="3200" dirty="0" smtClean="0"/>
              <a:t>.</a:t>
            </a:r>
            <a:endParaRPr lang="it-IT" dirty="0"/>
          </a:p>
        </p:txBody>
      </p:sp>
      <p:sp>
        <p:nvSpPr>
          <p:cNvPr id="5" name="Segnaposto contenuto 4"/>
          <p:cNvSpPr>
            <a:spLocks noGrp="1"/>
          </p:cNvSpPr>
          <p:nvPr>
            <p:ph sz="quarter" idx="12"/>
          </p:nvPr>
        </p:nvSpPr>
        <p:spPr>
          <a:xfrm>
            <a:off x="272374" y="4338536"/>
            <a:ext cx="10914435" cy="2383277"/>
          </a:xfrm>
        </p:spPr>
        <p:txBody>
          <a:bodyPr>
            <a:normAutofit lnSpcReduction="10000"/>
          </a:bodyPr>
          <a:lstStyle/>
          <a:p>
            <a:pPr marL="457200" indent="-457200">
              <a:buFont typeface="Wingdings" panose="05000000000000000000" pitchFamily="2" charset="2"/>
              <a:buChar char="§"/>
            </a:pPr>
            <a:r>
              <a:rPr lang="it-IT" altLang="it-IT" dirty="0"/>
              <a:t>Non è pensabile che Carlo e i Franchi non avessero considerato, da tempo, la necessità di compiere un simile passo, </a:t>
            </a:r>
            <a:r>
              <a:rPr lang="it-IT" altLang="it-IT" dirty="0" smtClean="0"/>
              <a:t>a sanzionare </a:t>
            </a:r>
            <a:r>
              <a:rPr lang="it-IT" altLang="it-IT" dirty="0"/>
              <a:t>l'enorme aumento di potenza del re che era diventato il vero punto di riferimento della chiesa in </a:t>
            </a:r>
            <a:r>
              <a:rPr lang="it-IT" altLang="it-IT" dirty="0" smtClean="0"/>
              <a:t>occidente:</a:t>
            </a:r>
          </a:p>
          <a:p>
            <a:r>
              <a:rPr lang="it-IT" altLang="it-IT" dirty="0" smtClean="0"/>
              <a:t>l'autentico </a:t>
            </a:r>
            <a:r>
              <a:rPr lang="it-IT" altLang="it-IT" dirty="0"/>
              <a:t>capo dell’intero popolo cristiano e non più, come </a:t>
            </a:r>
            <a:r>
              <a:rPr lang="it-IT" altLang="it-IT" dirty="0" smtClean="0"/>
              <a:t>i re </a:t>
            </a:r>
            <a:r>
              <a:rPr lang="it-IT" altLang="it-IT" dirty="0"/>
              <a:t>barbarici del passato, il sovrano di un solo popolo.</a:t>
            </a:r>
          </a:p>
          <a:p>
            <a:endParaRPr lang="it-IT" dirty="0"/>
          </a:p>
        </p:txBody>
      </p:sp>
    </p:spTree>
    <p:extLst>
      <p:ext uri="{BB962C8B-B14F-4D97-AF65-F5344CB8AC3E}">
        <p14:creationId xmlns:p14="http://schemas.microsoft.com/office/powerpoint/2010/main" val="99740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Aquisgrana</a:t>
            </a:r>
            <a:endParaRPr lang="it-IT" dirty="0"/>
          </a:p>
        </p:txBody>
      </p:sp>
      <p:sp>
        <p:nvSpPr>
          <p:cNvPr id="3" name="Segnaposto contenuto 2"/>
          <p:cNvSpPr>
            <a:spLocks noGrp="1"/>
          </p:cNvSpPr>
          <p:nvPr>
            <p:ph sz="quarter" idx="10"/>
          </p:nvPr>
        </p:nvSpPr>
        <p:spPr>
          <a:xfrm>
            <a:off x="5787957" y="1760705"/>
            <a:ext cx="6054516" cy="4854103"/>
          </a:xfrm>
        </p:spPr>
        <p:txBody>
          <a:bodyPr>
            <a:normAutofit fontScale="70000" lnSpcReduction="20000"/>
          </a:bodyPr>
          <a:lstStyle/>
          <a:p>
            <a:pPr marL="457200" indent="-457200">
              <a:spcBef>
                <a:spcPct val="0"/>
              </a:spcBef>
              <a:buFont typeface="Wingdings" panose="05000000000000000000" pitchFamily="2" charset="2"/>
              <a:buChar char="§"/>
            </a:pPr>
            <a:r>
              <a:rPr lang="it-IT" altLang="it-IT" dirty="0"/>
              <a:t>Carlo da alcuni anni si stava facendo costruire una vera e propria capitale imperiale ad Aquisgrana, sul Reno, nel cuore delle antiche terre franche, con palazzi e una chiesa – la Cappella palatina – ricalcati sul modello di Costantinopoli (o forse di Ravenna). </a:t>
            </a:r>
          </a:p>
          <a:p>
            <a:pPr marL="457200" indent="-457200">
              <a:spcBef>
                <a:spcPct val="0"/>
              </a:spcBef>
              <a:buFont typeface="Wingdings" panose="05000000000000000000" pitchFamily="2" charset="2"/>
              <a:buChar char="§"/>
            </a:pPr>
            <a:r>
              <a:rPr lang="it-IT" altLang="it-IT" dirty="0"/>
              <a:t>Era la prova che il sovrano </a:t>
            </a:r>
            <a:r>
              <a:rPr lang="it-IT" altLang="it-IT" dirty="0" smtClean="0"/>
              <a:t>stava </a:t>
            </a:r>
            <a:r>
              <a:rPr lang="it-IT" altLang="it-IT" dirty="0"/>
              <a:t>già pensando da tempo all'assunzione di una dimensione imperiale</a:t>
            </a:r>
            <a:r>
              <a:rPr lang="it-IT" altLang="it-IT" dirty="0" smtClean="0"/>
              <a:t>.</a:t>
            </a:r>
          </a:p>
          <a:p>
            <a:pPr>
              <a:spcBef>
                <a:spcPct val="0"/>
              </a:spcBef>
            </a:pPr>
            <a:r>
              <a:rPr lang="it-IT" altLang="it-IT" dirty="0" smtClean="0"/>
              <a:t> </a:t>
            </a:r>
          </a:p>
          <a:p>
            <a:pPr marL="457200" indent="-457200">
              <a:spcBef>
                <a:spcPct val="0"/>
              </a:spcBef>
              <a:buFont typeface="Wingdings" panose="05000000000000000000" pitchFamily="2" charset="2"/>
              <a:buChar char="§"/>
            </a:pPr>
            <a:r>
              <a:rPr lang="it-IT" altLang="it-IT" dirty="0" smtClean="0"/>
              <a:t>Nel </a:t>
            </a:r>
            <a:r>
              <a:rPr lang="it-IT" altLang="it-IT" dirty="0"/>
              <a:t>794 Carlo aveva convocato una sinodo a Francoforte in cui era stata ribadita la condanna dell'iconoclastia sostenuta dagli imperatori di Bisanzio, vanificando così i tentativi compiuti da questi ultimi di trovare un accordo con il papa</a:t>
            </a:r>
            <a:r>
              <a:rPr lang="it-IT" altLang="it-IT" dirty="0" smtClean="0"/>
              <a:t>.</a:t>
            </a:r>
          </a:p>
          <a:p>
            <a:pPr marL="457200" indent="-457200">
              <a:spcBef>
                <a:spcPct val="0"/>
              </a:spcBef>
              <a:buFont typeface="Wingdings" panose="05000000000000000000" pitchFamily="2" charset="2"/>
              <a:buChar char="§"/>
            </a:pPr>
            <a:endParaRPr lang="it-IT" altLang="it-IT" dirty="0"/>
          </a:p>
          <a:p>
            <a:pPr marL="457200" indent="-457200">
              <a:spcBef>
                <a:spcPct val="0"/>
              </a:spcBef>
              <a:buFont typeface="Wingdings" panose="05000000000000000000" pitchFamily="2" charset="2"/>
              <a:buChar char="§"/>
            </a:pPr>
            <a:r>
              <a:rPr lang="it-IT" altLang="it-IT" dirty="0"/>
              <a:t>Era un intervento in materia di fede, alla maniera degli imperatori romani e bizantini, che nessun sovrano dell'occidente postromano aveva mai osato compiere.</a:t>
            </a:r>
          </a:p>
          <a:p>
            <a:pPr marL="457200" indent="-457200">
              <a:spcBef>
                <a:spcPct val="0"/>
              </a:spcBef>
              <a:buFont typeface="Wingdings" panose="05000000000000000000" pitchFamily="2" charset="2"/>
              <a:buChar char="§"/>
            </a:pPr>
            <a:r>
              <a:rPr lang="it-IT" altLang="it-IT" dirty="0"/>
              <a:t>Dal punto di vista pratico, dopo l'elezione non sembrò essere cambiato quasi </a:t>
            </a:r>
            <a:r>
              <a:rPr lang="it-IT" altLang="it-IT" dirty="0" smtClean="0"/>
              <a:t>niente.</a:t>
            </a:r>
            <a:endParaRPr lang="it-IT" dirty="0"/>
          </a:p>
        </p:txBody>
      </p:sp>
      <p:pic>
        <p:nvPicPr>
          <p:cNvPr id="6" name="Picture 3"/>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a:xfrm>
            <a:off x="254792" y="2335498"/>
            <a:ext cx="2819147" cy="2626238"/>
          </a:xfrm>
        </p:spPr>
      </p:pic>
      <p:pic>
        <p:nvPicPr>
          <p:cNvPr id="7" name="Segnaposto contenuto 3"/>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3044758" y="2216584"/>
            <a:ext cx="2771394" cy="3046080"/>
          </a:xfrm>
          <a:prstGeom prst="rect">
            <a:avLst/>
          </a:prstGeom>
        </p:spPr>
      </p:pic>
      <p:sp>
        <p:nvSpPr>
          <p:cNvPr id="8" name="Ovale 7"/>
          <p:cNvSpPr/>
          <p:nvPr/>
        </p:nvSpPr>
        <p:spPr>
          <a:xfrm>
            <a:off x="4075889" y="2889115"/>
            <a:ext cx="486383" cy="38910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3122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335111"/>
          </a:xfrm>
        </p:spPr>
        <p:txBody>
          <a:bodyPr>
            <a:normAutofit fontScale="90000"/>
          </a:bodyPr>
          <a:lstStyle/>
          <a:p>
            <a:r>
              <a:rPr lang="it-IT" dirty="0" smtClean="0"/>
              <a:t>I carolingi (solo gli uomini)</a:t>
            </a:r>
            <a:endParaRPr lang="it-IT" dirty="0"/>
          </a:p>
        </p:txBody>
      </p:sp>
      <p:pic>
        <p:nvPicPr>
          <p:cNvPr id="6" name="Picture 4" descr="Carolingi"/>
          <p:cNvPicPr>
            <a:picLocks noGrp="1" noChangeAspect="1" noChangeArrowheads="1"/>
          </p:cNvPicPr>
          <p:nvPr>
            <p:ph sz="quarter" idx="10"/>
          </p:nvPr>
        </p:nvPicPr>
        <p:blipFill rotWithShape="1">
          <a:blip r:embed="rId2">
            <a:extLst>
              <a:ext uri="{28A0092B-C50C-407E-A947-70E740481C1C}">
                <a14:useLocalDpi xmlns:a14="http://schemas.microsoft.com/office/drawing/2010/main" val="0"/>
              </a:ext>
            </a:extLst>
          </a:blip>
          <a:srcRect t="28793" b="2727"/>
          <a:stretch/>
        </p:blipFill>
        <p:spPr bwMode="auto">
          <a:xfrm>
            <a:off x="876854" y="1703513"/>
            <a:ext cx="10372672" cy="50221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745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8640" y="1153221"/>
            <a:ext cx="11643360" cy="654064"/>
          </a:xfrm>
        </p:spPr>
        <p:txBody>
          <a:bodyPr/>
          <a:lstStyle/>
          <a:p>
            <a:r>
              <a:rPr lang="it-IT" dirty="0" smtClean="0"/>
              <a:t>I Carolingi e le donne. La famiglia di Carlo Magno.</a:t>
            </a:r>
            <a:endParaRPr lang="it-IT" dirty="0"/>
          </a:p>
        </p:txBody>
      </p:sp>
      <p:pic>
        <p:nvPicPr>
          <p:cNvPr id="6" name="Picture 4" descr="Carolingi 2"/>
          <p:cNvPicPr>
            <a:picLocks noGrp="1" noChangeAspect="1" noChangeArrowheads="1"/>
          </p:cNvPicPr>
          <p:nvPr>
            <p:ph sz="quarter" idx="10"/>
          </p:nvPr>
        </p:nvPicPr>
        <p:blipFill rotWithShape="1">
          <a:blip r:embed="rId2">
            <a:extLst>
              <a:ext uri="{28A0092B-C50C-407E-A947-70E740481C1C}">
                <a14:useLocalDpi xmlns:a14="http://schemas.microsoft.com/office/drawing/2010/main" val="0"/>
              </a:ext>
            </a:extLst>
          </a:blip>
          <a:srcRect t="5726" b="15874"/>
          <a:stretch/>
        </p:blipFill>
        <p:spPr bwMode="auto">
          <a:xfrm>
            <a:off x="1063223" y="1850315"/>
            <a:ext cx="9034088" cy="5007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1564322" y="4427100"/>
            <a:ext cx="1008063" cy="27699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b="1" dirty="0" err="1" smtClean="0"/>
              <a:t>Carolus</a:t>
            </a:r>
            <a:endParaRPr lang="it-IT" altLang="it-IT" sz="1200" b="1" dirty="0"/>
          </a:p>
        </p:txBody>
      </p:sp>
      <p:sp>
        <p:nvSpPr>
          <p:cNvPr id="8" name="Text Box 6"/>
          <p:cNvSpPr txBox="1">
            <a:spLocks noChangeArrowheads="1"/>
          </p:cNvSpPr>
          <p:nvPr/>
        </p:nvSpPr>
        <p:spPr bwMode="auto">
          <a:xfrm>
            <a:off x="4112473" y="4337745"/>
            <a:ext cx="1221260" cy="46166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b="1" dirty="0" err="1" smtClean="0"/>
              <a:t>Pipinus</a:t>
            </a:r>
            <a:r>
              <a:rPr lang="it-IT" altLang="it-IT" sz="1200" b="1" dirty="0" smtClean="0"/>
              <a:t> </a:t>
            </a:r>
            <a:r>
              <a:rPr lang="it-IT" altLang="it-IT" sz="1200" b="1" dirty="0"/>
              <a:t>(</a:t>
            </a:r>
            <a:r>
              <a:rPr lang="it-IT" altLang="it-IT" sz="1200" b="1" dirty="0" err="1" smtClean="0"/>
              <a:t>Carlomanno</a:t>
            </a:r>
            <a:r>
              <a:rPr lang="it-IT" altLang="it-IT" sz="1200" b="1" dirty="0"/>
              <a:t>)</a:t>
            </a:r>
          </a:p>
        </p:txBody>
      </p:sp>
      <p:sp>
        <p:nvSpPr>
          <p:cNvPr id="9" name="Text Box 7"/>
          <p:cNvSpPr txBox="1">
            <a:spLocks noChangeArrowheads="1"/>
          </p:cNvSpPr>
          <p:nvPr/>
        </p:nvSpPr>
        <p:spPr bwMode="auto">
          <a:xfrm>
            <a:off x="5352782" y="4427875"/>
            <a:ext cx="1008063" cy="2746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1200" b="1" dirty="0" err="1"/>
              <a:t>Hludovicus</a:t>
            </a:r>
            <a:endParaRPr lang="it-IT" altLang="it-IT" sz="1200" b="1" dirty="0"/>
          </a:p>
        </p:txBody>
      </p:sp>
      <p:sp>
        <p:nvSpPr>
          <p:cNvPr id="10" name="Text Box 8"/>
          <p:cNvSpPr txBox="1">
            <a:spLocks noChangeArrowheads="1"/>
          </p:cNvSpPr>
          <p:nvPr/>
        </p:nvSpPr>
        <p:spPr bwMode="auto">
          <a:xfrm>
            <a:off x="6398539" y="4410736"/>
            <a:ext cx="865188" cy="2746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it-IT" altLang="it-IT" sz="1200" b="1" dirty="0" err="1"/>
              <a:t>Hlotarius</a:t>
            </a:r>
            <a:endParaRPr lang="it-IT" altLang="it-IT" sz="1200" b="1" dirty="0"/>
          </a:p>
        </p:txBody>
      </p:sp>
    </p:spTree>
    <p:extLst>
      <p:ext uri="{BB962C8B-B14F-4D97-AF65-F5344CB8AC3E}">
        <p14:creationId xmlns:p14="http://schemas.microsoft.com/office/powerpoint/2010/main" val="445573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617213"/>
          </a:xfrm>
        </p:spPr>
        <p:txBody>
          <a:bodyPr>
            <a:normAutofit fontScale="90000"/>
          </a:bodyPr>
          <a:lstStyle/>
          <a:p>
            <a:r>
              <a:rPr lang="it-IT" altLang="it-IT" dirty="0"/>
              <a:t>I problemi di un imperatore </a:t>
            </a:r>
            <a:r>
              <a:rPr lang="it-IT" altLang="it-IT" dirty="0" smtClean="0"/>
              <a:t>e </a:t>
            </a:r>
            <a:r>
              <a:rPr lang="it-IT" altLang="it-IT" dirty="0"/>
              <a:t>di un </a:t>
            </a:r>
            <a:r>
              <a:rPr lang="it-IT" altLang="it-IT" dirty="0" smtClean="0"/>
              <a:t>impero. La successione.</a:t>
            </a:r>
            <a:endParaRPr lang="it-IT" dirty="0"/>
          </a:p>
        </p:txBody>
      </p:sp>
      <p:sp>
        <p:nvSpPr>
          <p:cNvPr id="3" name="Segnaposto contenuto 2"/>
          <p:cNvSpPr>
            <a:spLocks noGrp="1"/>
          </p:cNvSpPr>
          <p:nvPr>
            <p:ph sz="quarter" idx="10"/>
          </p:nvPr>
        </p:nvSpPr>
        <p:spPr>
          <a:xfrm>
            <a:off x="6179127" y="2071991"/>
            <a:ext cx="5663346" cy="4380563"/>
          </a:xfrm>
        </p:spPr>
        <p:txBody>
          <a:bodyPr>
            <a:normAutofit lnSpcReduction="10000"/>
          </a:bodyPr>
          <a:lstStyle/>
          <a:p>
            <a:r>
              <a:rPr lang="it-IT" dirty="0" smtClean="0"/>
              <a:t>Il titolo imperiale va a Ludovico, l’unico dei figli sopravvissuto, nell’814.</a:t>
            </a:r>
          </a:p>
          <a:p>
            <a:r>
              <a:rPr lang="it-IT" dirty="0" smtClean="0"/>
              <a:t>Al momento della nomina imperiale, Ludovico ha 3 figli:</a:t>
            </a:r>
          </a:p>
          <a:p>
            <a:pPr marL="457200" indent="-457200">
              <a:buFont typeface="Wingdings" panose="05000000000000000000" pitchFamily="2" charset="2"/>
              <a:buChar char="§"/>
            </a:pPr>
            <a:r>
              <a:rPr lang="it-IT" dirty="0" smtClean="0"/>
              <a:t>Lotario</a:t>
            </a:r>
          </a:p>
          <a:p>
            <a:pPr marL="457200" indent="-457200">
              <a:buFont typeface="Wingdings" panose="05000000000000000000" pitchFamily="2" charset="2"/>
              <a:buChar char="§"/>
            </a:pPr>
            <a:r>
              <a:rPr lang="it-IT" dirty="0" smtClean="0"/>
              <a:t>Pipino</a:t>
            </a:r>
          </a:p>
          <a:p>
            <a:pPr marL="457200" indent="-457200">
              <a:buFont typeface="Wingdings" panose="05000000000000000000" pitchFamily="2" charset="2"/>
              <a:buChar char="§"/>
            </a:pPr>
            <a:r>
              <a:rPr lang="it-IT" dirty="0" smtClean="0"/>
              <a:t>Ludovico ‘Il Germanico</a:t>
            </a:r>
          </a:p>
          <a:p>
            <a:r>
              <a:rPr lang="it-IT" dirty="0" smtClean="0"/>
              <a:t>Carlo il Calvo (dal secondo matrimonio)</a:t>
            </a:r>
            <a:endParaRPr lang="it-IT" dirty="0"/>
          </a:p>
        </p:txBody>
      </p:sp>
      <p:sp>
        <p:nvSpPr>
          <p:cNvPr id="4" name="Segnaposto contenuto 3"/>
          <p:cNvSpPr>
            <a:spLocks noGrp="1"/>
          </p:cNvSpPr>
          <p:nvPr>
            <p:ph sz="quarter" idx="11"/>
          </p:nvPr>
        </p:nvSpPr>
        <p:spPr>
          <a:xfrm>
            <a:off x="233464" y="1945532"/>
            <a:ext cx="5525310" cy="2694562"/>
          </a:xfrm>
        </p:spPr>
        <p:txBody>
          <a:bodyPr>
            <a:normAutofit fontScale="47500" lnSpcReduction="20000"/>
          </a:bodyPr>
          <a:lstStyle/>
          <a:p>
            <a:r>
              <a:rPr lang="it-IT" altLang="it-IT" sz="5000" dirty="0"/>
              <a:t>La successione al regno (ai regni) era stata ovviata concedendo ai figli di Carlo un regno specifico: </a:t>
            </a:r>
            <a:endParaRPr lang="it-IT" altLang="it-IT" sz="5000" dirty="0" smtClean="0"/>
          </a:p>
          <a:p>
            <a:pPr marL="685800" indent="-685800">
              <a:buFont typeface="Wingdings" panose="05000000000000000000" pitchFamily="2" charset="2"/>
              <a:buChar char="§"/>
            </a:pPr>
            <a:r>
              <a:rPr lang="it-IT" altLang="it-IT" sz="5000" dirty="0"/>
              <a:t>a</a:t>
            </a:r>
            <a:r>
              <a:rPr lang="it-IT" altLang="it-IT" sz="5000" dirty="0" smtClean="0"/>
              <a:t> </a:t>
            </a:r>
            <a:r>
              <a:rPr lang="it-IT" altLang="it-IT" sz="5000" dirty="0"/>
              <a:t>Pipino il regno dei Longobardi (</a:t>
            </a:r>
            <a:r>
              <a:rPr lang="it-IT" altLang="it-IT" sz="5000" dirty="0">
                <a:cs typeface="Arial" panose="020B0604020202020204" pitchFamily="34" charset="0"/>
              </a:rPr>
              <a:t>† 810)</a:t>
            </a:r>
            <a:r>
              <a:rPr lang="it-IT" altLang="it-IT" sz="5000" dirty="0"/>
              <a:t>; </a:t>
            </a:r>
            <a:endParaRPr lang="it-IT" altLang="it-IT" sz="5000" dirty="0" smtClean="0"/>
          </a:p>
          <a:p>
            <a:pPr marL="685800" indent="-685800">
              <a:buFont typeface="Wingdings" panose="05000000000000000000" pitchFamily="2" charset="2"/>
              <a:buChar char="§"/>
            </a:pPr>
            <a:r>
              <a:rPr lang="it-IT" altLang="it-IT" sz="5000" dirty="0" smtClean="0"/>
              <a:t>a </a:t>
            </a:r>
            <a:r>
              <a:rPr lang="it-IT" altLang="it-IT" sz="5000" dirty="0"/>
              <a:t>Ludovico l’Aquitania; </a:t>
            </a:r>
            <a:endParaRPr lang="it-IT" altLang="it-IT" sz="5000" dirty="0" smtClean="0"/>
          </a:p>
          <a:p>
            <a:pPr marL="685800" indent="-685800">
              <a:buFont typeface="Wingdings" panose="05000000000000000000" pitchFamily="2" charset="2"/>
              <a:buChar char="§"/>
            </a:pPr>
            <a:r>
              <a:rPr lang="it-IT" altLang="it-IT" sz="5000" dirty="0" smtClean="0"/>
              <a:t>a </a:t>
            </a:r>
            <a:r>
              <a:rPr lang="it-IT" altLang="it-IT" sz="5000" dirty="0"/>
              <a:t>Carlo il Giovane la Neustria (</a:t>
            </a:r>
            <a:r>
              <a:rPr lang="it-IT" altLang="it-IT" sz="5000" dirty="0">
                <a:cs typeface="Arial" panose="020B0604020202020204" pitchFamily="34" charset="0"/>
              </a:rPr>
              <a:t>†811</a:t>
            </a:r>
            <a:r>
              <a:rPr lang="it-IT" altLang="it-IT" sz="5000" dirty="0" smtClean="0">
                <a:cs typeface="Arial" panose="020B0604020202020204" pitchFamily="34" charset="0"/>
              </a:rPr>
              <a:t>)</a:t>
            </a:r>
          </a:p>
          <a:p>
            <a:pPr marL="685800" indent="-685800">
              <a:buFont typeface="Wingdings" panose="05000000000000000000" pitchFamily="2" charset="2"/>
              <a:buChar char="§"/>
            </a:pPr>
            <a:endParaRPr lang="it-IT" dirty="0"/>
          </a:p>
        </p:txBody>
      </p:sp>
      <p:sp>
        <p:nvSpPr>
          <p:cNvPr id="5" name="Segnaposto contenuto 4"/>
          <p:cNvSpPr>
            <a:spLocks noGrp="1"/>
          </p:cNvSpPr>
          <p:nvPr>
            <p:ph sz="quarter" idx="12"/>
          </p:nvPr>
        </p:nvSpPr>
        <p:spPr>
          <a:xfrm>
            <a:off x="437745" y="4777396"/>
            <a:ext cx="4854102" cy="1794277"/>
          </a:xfrm>
        </p:spPr>
        <p:txBody>
          <a:bodyPr>
            <a:normAutofit/>
          </a:bodyPr>
          <a:lstStyle/>
          <a:p>
            <a:r>
              <a:rPr lang="it-IT" altLang="it-IT" dirty="0"/>
              <a:t>La successione all’impero implica differenziare un figlio rispetto agli altri, in presenza di uguali diritti.</a:t>
            </a:r>
          </a:p>
          <a:p>
            <a:endParaRPr lang="it-IT" dirty="0"/>
          </a:p>
        </p:txBody>
      </p:sp>
    </p:spTree>
    <p:extLst>
      <p:ext uri="{BB962C8B-B14F-4D97-AF65-F5344CB8AC3E}">
        <p14:creationId xmlns:p14="http://schemas.microsoft.com/office/powerpoint/2010/main" val="3989290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879860"/>
          </a:xfrm>
        </p:spPr>
        <p:txBody>
          <a:bodyPr>
            <a:normAutofit fontScale="90000"/>
          </a:bodyPr>
          <a:lstStyle/>
          <a:p>
            <a:r>
              <a:rPr lang="it-IT" dirty="0" smtClean="0"/>
              <a:t>Ludovico il Pio (814-840). La crisi di un sistema fragile.</a:t>
            </a:r>
            <a:endParaRPr lang="it-IT" dirty="0"/>
          </a:p>
        </p:txBody>
      </p:sp>
      <p:sp>
        <p:nvSpPr>
          <p:cNvPr id="3" name="Segnaposto contenuto 2"/>
          <p:cNvSpPr>
            <a:spLocks noGrp="1"/>
          </p:cNvSpPr>
          <p:nvPr>
            <p:ph sz="quarter" idx="10"/>
          </p:nvPr>
        </p:nvSpPr>
        <p:spPr>
          <a:xfrm>
            <a:off x="6264613" y="2276272"/>
            <a:ext cx="5577860" cy="3501958"/>
          </a:xfrm>
        </p:spPr>
        <p:txBody>
          <a:bodyPr/>
          <a:lstStyle/>
          <a:p>
            <a:r>
              <a:rPr lang="it-IT" dirty="0" smtClean="0"/>
              <a:t>La successione: </a:t>
            </a:r>
          </a:p>
          <a:p>
            <a:pPr marL="457200" indent="-457200">
              <a:buFont typeface="Wingdings" panose="05000000000000000000" pitchFamily="2" charset="2"/>
              <a:buChar char="§"/>
            </a:pPr>
            <a:r>
              <a:rPr lang="it-IT" i="1" dirty="0" err="1" smtClean="0"/>
              <a:t>Ordinatio</a:t>
            </a:r>
            <a:r>
              <a:rPr lang="it-IT" i="1" dirty="0" smtClean="0"/>
              <a:t> imperii (817)</a:t>
            </a:r>
          </a:p>
          <a:p>
            <a:pPr marL="457200" indent="-457200">
              <a:buFont typeface="Wingdings" panose="05000000000000000000" pitchFamily="2" charset="2"/>
              <a:buChar char="§"/>
            </a:pPr>
            <a:r>
              <a:rPr lang="it-IT" dirty="0" smtClean="0"/>
              <a:t>La Rivolta di Bernardo, figlio di Pipino d’Italia</a:t>
            </a:r>
          </a:p>
          <a:p>
            <a:pPr marL="457200" indent="-457200">
              <a:buFont typeface="Wingdings" panose="05000000000000000000" pitchFamily="2" charset="2"/>
              <a:buChar char="§"/>
            </a:pPr>
            <a:r>
              <a:rPr lang="it-IT" dirty="0" smtClean="0"/>
              <a:t>La competizione tra fratelli per il titolo imperiale (817-843)</a:t>
            </a:r>
          </a:p>
          <a:p>
            <a:pPr marL="457200" indent="-457200">
              <a:buFont typeface="Wingdings" panose="05000000000000000000" pitchFamily="2" charset="2"/>
              <a:buChar char="§"/>
            </a:pPr>
            <a:r>
              <a:rPr lang="it-IT" dirty="0" smtClean="0"/>
              <a:t>843: il trattato di Verdun.</a:t>
            </a:r>
            <a:endParaRPr lang="it-IT" dirty="0"/>
          </a:p>
        </p:txBody>
      </p:sp>
      <p:sp>
        <p:nvSpPr>
          <p:cNvPr id="4" name="Segnaposto contenuto 3"/>
          <p:cNvSpPr>
            <a:spLocks noGrp="1"/>
          </p:cNvSpPr>
          <p:nvPr>
            <p:ph sz="quarter" idx="11"/>
          </p:nvPr>
        </p:nvSpPr>
        <p:spPr>
          <a:xfrm>
            <a:off x="311286" y="2256818"/>
            <a:ext cx="4685588" cy="2490280"/>
          </a:xfrm>
        </p:spPr>
        <p:txBody>
          <a:bodyPr/>
          <a:lstStyle/>
          <a:p>
            <a:pPr marL="457200" indent="-457200">
              <a:buFont typeface="Wingdings" panose="05000000000000000000" pitchFamily="2" charset="2"/>
              <a:buChar char="§"/>
            </a:pPr>
            <a:r>
              <a:rPr lang="it-IT" i="1" dirty="0" err="1" smtClean="0"/>
              <a:t>Admonitio</a:t>
            </a:r>
            <a:endParaRPr lang="it-IT" i="1" dirty="0" smtClean="0"/>
          </a:p>
          <a:p>
            <a:pPr marL="457200" indent="-457200">
              <a:buFont typeface="Wingdings" panose="05000000000000000000" pitchFamily="2" charset="2"/>
              <a:buChar char="§"/>
            </a:pPr>
            <a:r>
              <a:rPr lang="it-IT" dirty="0" smtClean="0"/>
              <a:t>Il Concilio di Aquisgrana </a:t>
            </a:r>
            <a:r>
              <a:rPr lang="it-IT" i="1" dirty="0" smtClean="0"/>
              <a:t>(816)</a:t>
            </a:r>
          </a:p>
          <a:p>
            <a:pPr marL="457200" indent="-457200">
              <a:buFont typeface="Wingdings" panose="05000000000000000000" pitchFamily="2" charset="2"/>
              <a:buChar char="§"/>
            </a:pPr>
            <a:r>
              <a:rPr lang="it-IT" i="1" dirty="0" smtClean="0"/>
              <a:t>De </a:t>
            </a:r>
            <a:r>
              <a:rPr lang="it-IT" i="1" dirty="0" err="1" smtClean="0"/>
              <a:t>institutione</a:t>
            </a:r>
            <a:r>
              <a:rPr lang="it-IT" i="1" dirty="0" smtClean="0"/>
              <a:t> laicali</a:t>
            </a:r>
          </a:p>
          <a:p>
            <a:pPr marL="457200" indent="-457200">
              <a:buFont typeface="Wingdings" panose="05000000000000000000" pitchFamily="2" charset="2"/>
              <a:buChar char="§"/>
            </a:pPr>
            <a:r>
              <a:rPr lang="it-IT" dirty="0" smtClean="0"/>
              <a:t>Il secondo matrimonio</a:t>
            </a:r>
          </a:p>
          <a:p>
            <a:endParaRPr lang="it-IT" i="1" dirty="0"/>
          </a:p>
        </p:txBody>
      </p:sp>
      <p:sp>
        <p:nvSpPr>
          <p:cNvPr id="5" name="Segnaposto contenuto 4"/>
          <p:cNvSpPr>
            <a:spLocks noGrp="1"/>
          </p:cNvSpPr>
          <p:nvPr>
            <p:ph sz="quarter" idx="12"/>
          </p:nvPr>
        </p:nvSpPr>
        <p:spPr>
          <a:xfrm>
            <a:off x="282101" y="4777396"/>
            <a:ext cx="5379397" cy="1794277"/>
          </a:xfrm>
        </p:spPr>
        <p:txBody>
          <a:bodyPr/>
          <a:lstStyle/>
          <a:p>
            <a:pPr marL="457200" indent="-457200">
              <a:buFont typeface="Wingdings" panose="05000000000000000000" pitchFamily="2" charset="2"/>
              <a:buChar char="§"/>
            </a:pPr>
            <a:r>
              <a:rPr lang="it-IT" dirty="0" smtClean="0"/>
              <a:t>828: la condanna di Hugo e </a:t>
            </a:r>
            <a:r>
              <a:rPr lang="it-IT" dirty="0" err="1" smtClean="0"/>
              <a:t>Matfrido</a:t>
            </a:r>
            <a:endParaRPr lang="it-IT" dirty="0" smtClean="0"/>
          </a:p>
          <a:p>
            <a:pPr marL="457200" indent="-457200">
              <a:buFont typeface="Wingdings" panose="05000000000000000000" pitchFamily="2" charset="2"/>
              <a:buChar char="§"/>
            </a:pPr>
            <a:r>
              <a:rPr lang="it-IT" dirty="0" smtClean="0"/>
              <a:t>830- 834: La crisi e la penitenza pubblica. </a:t>
            </a:r>
            <a:endParaRPr lang="it-IT" dirty="0"/>
          </a:p>
        </p:txBody>
      </p:sp>
    </p:spTree>
    <p:extLst>
      <p:ext uri="{BB962C8B-B14F-4D97-AF65-F5344CB8AC3E}">
        <p14:creationId xmlns:p14="http://schemas.microsoft.com/office/powerpoint/2010/main" val="3541121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L’impero dopo Verdun (843)</a:t>
            </a:r>
            <a:endParaRPr lang="it-IT" dirty="0"/>
          </a:p>
        </p:txBody>
      </p:sp>
      <p:sp>
        <p:nvSpPr>
          <p:cNvPr id="4" name="Segnaposto contenuto 3"/>
          <p:cNvSpPr>
            <a:spLocks noGrp="1"/>
          </p:cNvSpPr>
          <p:nvPr>
            <p:ph sz="quarter" idx="11"/>
          </p:nvPr>
        </p:nvSpPr>
        <p:spPr>
          <a:xfrm>
            <a:off x="505838" y="2402731"/>
            <a:ext cx="5428034" cy="4085617"/>
          </a:xfrm>
        </p:spPr>
        <p:txBody>
          <a:bodyPr>
            <a:normAutofit fontScale="77500" lnSpcReduction="20000"/>
          </a:bodyPr>
          <a:lstStyle/>
          <a:p>
            <a:pPr marL="457200" indent="-457200">
              <a:buFont typeface="Wingdings" panose="05000000000000000000" pitchFamily="2" charset="2"/>
              <a:buChar char="§"/>
            </a:pPr>
            <a:r>
              <a:rPr lang="it-IT" dirty="0" smtClean="0"/>
              <a:t>Stabilizzazione delle aristocrazie regionali</a:t>
            </a:r>
          </a:p>
          <a:p>
            <a:pPr marL="457200" indent="-457200">
              <a:buFont typeface="Wingdings" panose="05000000000000000000" pitchFamily="2" charset="2"/>
              <a:buChar char="§"/>
            </a:pPr>
            <a:r>
              <a:rPr lang="it-IT" dirty="0" smtClean="0"/>
              <a:t>I beni monastici</a:t>
            </a:r>
          </a:p>
          <a:p>
            <a:pPr marL="457200" indent="-457200">
              <a:buFont typeface="Wingdings" panose="05000000000000000000" pitchFamily="2" charset="2"/>
              <a:buChar char="§"/>
            </a:pPr>
            <a:r>
              <a:rPr lang="it-IT" dirty="0" smtClean="0"/>
              <a:t>Formazione di specifiche caratteristiche locali</a:t>
            </a:r>
          </a:p>
          <a:p>
            <a:r>
              <a:rPr lang="it-IT" altLang="it-IT" dirty="0"/>
              <a:t>In realtà, una pluralità di regni carolingi, era sempre esistita; la novità di Verdun non risiedette nella divisione dell’impero, bensì nel fatto che da esso scaturì un sistema nel quale tutti e tre i sovrani-fratelli godevano di una parità politica di fatto, anche se Lotario mantenne il titolo imperiale e una supremazia morale nei confronti dei fratelli.</a:t>
            </a:r>
          </a:p>
          <a:p>
            <a:endParaRPr lang="it-IT" dirty="0"/>
          </a:p>
        </p:txBody>
      </p:sp>
      <p:pic>
        <p:nvPicPr>
          <p:cNvPr id="1026" name="Picture 2" descr="Treaty of Verdun - Wikipedia"/>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6478621" y="1889429"/>
            <a:ext cx="5165388" cy="459892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9124545" y="5038928"/>
            <a:ext cx="1319785" cy="400110"/>
          </a:xfrm>
          <a:prstGeom prst="rect">
            <a:avLst/>
          </a:prstGeom>
          <a:noFill/>
        </p:spPr>
        <p:txBody>
          <a:bodyPr wrap="none" rtlCol="0">
            <a:spAutoFit/>
          </a:bodyPr>
          <a:lstStyle/>
          <a:p>
            <a:r>
              <a:rPr lang="it-IT" sz="2000" b="1" dirty="0" smtClean="0"/>
              <a:t>LOTARIO</a:t>
            </a:r>
            <a:endParaRPr lang="it-IT" sz="2000" b="1" dirty="0"/>
          </a:p>
        </p:txBody>
      </p:sp>
      <p:sp>
        <p:nvSpPr>
          <p:cNvPr id="7" name="CasellaDiTesto 6"/>
          <p:cNvSpPr txBox="1"/>
          <p:nvPr/>
        </p:nvSpPr>
        <p:spPr>
          <a:xfrm>
            <a:off x="7490298" y="4289898"/>
            <a:ext cx="1984443" cy="707886"/>
          </a:xfrm>
          <a:prstGeom prst="rect">
            <a:avLst/>
          </a:prstGeom>
          <a:noFill/>
        </p:spPr>
        <p:txBody>
          <a:bodyPr wrap="square" rtlCol="0">
            <a:spAutoFit/>
          </a:bodyPr>
          <a:lstStyle/>
          <a:p>
            <a:r>
              <a:rPr lang="it-IT" sz="2000" b="1" dirty="0" smtClean="0"/>
              <a:t>CARLO IL CALVO</a:t>
            </a:r>
            <a:endParaRPr lang="it-IT" sz="2000" b="1" dirty="0"/>
          </a:p>
        </p:txBody>
      </p:sp>
      <p:sp>
        <p:nvSpPr>
          <p:cNvPr id="8" name="CasellaDiTesto 7"/>
          <p:cNvSpPr txBox="1"/>
          <p:nvPr/>
        </p:nvSpPr>
        <p:spPr>
          <a:xfrm>
            <a:off x="9601200" y="3677056"/>
            <a:ext cx="2074799" cy="707886"/>
          </a:xfrm>
          <a:prstGeom prst="rect">
            <a:avLst/>
          </a:prstGeom>
          <a:noFill/>
        </p:spPr>
        <p:txBody>
          <a:bodyPr wrap="none" rtlCol="0">
            <a:spAutoFit/>
          </a:bodyPr>
          <a:lstStyle/>
          <a:p>
            <a:r>
              <a:rPr lang="it-IT" sz="2000" b="1" dirty="0" smtClean="0"/>
              <a:t>LUDOVICO </a:t>
            </a:r>
          </a:p>
          <a:p>
            <a:r>
              <a:rPr lang="it-IT" sz="2000" b="1" dirty="0" smtClean="0"/>
              <a:t>IL GERMANICO</a:t>
            </a:r>
            <a:endParaRPr lang="it-IT" sz="2000" b="1" dirty="0"/>
          </a:p>
        </p:txBody>
      </p:sp>
    </p:spTree>
    <p:extLst>
      <p:ext uri="{BB962C8B-B14F-4D97-AF65-F5344CB8AC3E}">
        <p14:creationId xmlns:p14="http://schemas.microsoft.com/office/powerpoint/2010/main" val="3834945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t>Struttura amministrativa</a:t>
            </a:r>
            <a:endParaRPr lang="it-IT" dirty="0"/>
          </a:p>
        </p:txBody>
      </p:sp>
      <p:sp>
        <p:nvSpPr>
          <p:cNvPr id="3" name="Segnaposto contenuto 2"/>
          <p:cNvSpPr>
            <a:spLocks noGrp="1"/>
          </p:cNvSpPr>
          <p:nvPr>
            <p:ph sz="quarter" idx="10"/>
          </p:nvPr>
        </p:nvSpPr>
        <p:spPr>
          <a:xfrm>
            <a:off x="6179127" y="1420238"/>
            <a:ext cx="5663346" cy="5032316"/>
          </a:xfrm>
        </p:spPr>
        <p:txBody>
          <a:bodyPr>
            <a:normAutofit fontScale="77500" lnSpcReduction="20000"/>
          </a:bodyPr>
          <a:lstStyle/>
          <a:p>
            <a:pPr marL="457200" indent="-457200">
              <a:buFont typeface="Wingdings" panose="05000000000000000000" pitchFamily="2" charset="2"/>
              <a:buChar char="§"/>
            </a:pPr>
            <a:r>
              <a:rPr lang="it-IT" altLang="it-IT" dirty="0"/>
              <a:t>Al vertice dell'apparato pubblico era il </a:t>
            </a:r>
            <a:r>
              <a:rPr lang="it-IT" altLang="it-IT" b="1" dirty="0"/>
              <a:t>palazzo imperiale</a:t>
            </a:r>
            <a:r>
              <a:rPr lang="it-IT" altLang="it-IT" dirty="0"/>
              <a:t>, pallida imitazione della macchina burocratica tardo-romana e bizantina. </a:t>
            </a:r>
          </a:p>
          <a:p>
            <a:pPr marL="457200" indent="-457200">
              <a:buFont typeface="Wingdings" panose="05000000000000000000" pitchFamily="2" charset="2"/>
              <a:buChar char="§"/>
            </a:pPr>
            <a:r>
              <a:rPr lang="it-IT" altLang="it-IT" dirty="0"/>
              <a:t>Esso coordinava lo sfruttamento delle grandi proprietà fondiarie del </a:t>
            </a:r>
            <a:r>
              <a:rPr lang="it-IT" altLang="it-IT" b="1" dirty="0"/>
              <a:t>fisco pubblico</a:t>
            </a:r>
            <a:r>
              <a:rPr lang="it-IT" altLang="it-IT" dirty="0"/>
              <a:t>, che rappresentavano la base materiale del mantenimento della corte e dell’apparato centrale del dominio carolingio. </a:t>
            </a:r>
          </a:p>
          <a:p>
            <a:pPr marL="457200" indent="-457200">
              <a:buFont typeface="Wingdings" panose="05000000000000000000" pitchFamily="2" charset="2"/>
              <a:buChar char="§"/>
            </a:pPr>
            <a:r>
              <a:rPr lang="it-IT" altLang="it-IT" dirty="0"/>
              <a:t>Non fu compiuto alcun tentativo di rimettere in piedi un sistema di riscossione delle imposte fondiarie. </a:t>
            </a:r>
          </a:p>
          <a:p>
            <a:pPr marL="457200" indent="-457200">
              <a:buFont typeface="Wingdings" panose="05000000000000000000" pitchFamily="2" charset="2"/>
              <a:buChar char="§"/>
            </a:pPr>
            <a:r>
              <a:rPr lang="it-IT" altLang="it-IT" dirty="0"/>
              <a:t>Oltre che con le terre fiscali, i membri del palazzo e lo stesso sovrano potevano contare sul mantenimento da parte dell'aristocrazia fondiaria, laica e ecclesiastica, in occasione degli spostamenti della corte. </a:t>
            </a:r>
          </a:p>
          <a:p>
            <a:endParaRPr lang="it-IT" dirty="0"/>
          </a:p>
        </p:txBody>
      </p:sp>
      <p:sp>
        <p:nvSpPr>
          <p:cNvPr id="4" name="Segnaposto contenuto 3"/>
          <p:cNvSpPr>
            <a:spLocks noGrp="1"/>
          </p:cNvSpPr>
          <p:nvPr>
            <p:ph sz="quarter" idx="11"/>
          </p:nvPr>
        </p:nvSpPr>
        <p:spPr>
          <a:xfrm>
            <a:off x="262648" y="2081719"/>
            <a:ext cx="5184842" cy="4241260"/>
          </a:xfrm>
        </p:spPr>
        <p:txBody>
          <a:bodyPr>
            <a:normAutofit fontScale="85000" lnSpcReduction="20000"/>
          </a:bodyPr>
          <a:lstStyle/>
          <a:p>
            <a:pPr>
              <a:defRPr/>
            </a:pPr>
            <a:r>
              <a:rPr lang="it-IT" altLang="it-IT" dirty="0"/>
              <a:t>Nonostante le cure di Carlo e dei suoi successori, l'impero carolingio non ebbe mai strutture amministrative molto sofisticate. </a:t>
            </a:r>
          </a:p>
          <a:p>
            <a:pPr>
              <a:defRPr/>
            </a:pPr>
            <a:r>
              <a:rPr lang="it-IT" altLang="it-IT" dirty="0"/>
              <a:t>Manca:</a:t>
            </a:r>
          </a:p>
          <a:p>
            <a:pPr marL="457200" indent="-457200">
              <a:buFont typeface="Wingdings" panose="05000000000000000000" pitchFamily="2" charset="2"/>
              <a:buChar char="§"/>
              <a:defRPr/>
            </a:pPr>
            <a:r>
              <a:rPr lang="it-IT" altLang="it-IT" dirty="0"/>
              <a:t>una rete di funzionari omogenea e ben distribuita sul territorio, </a:t>
            </a:r>
          </a:p>
          <a:p>
            <a:pPr marL="457200" indent="-457200">
              <a:buFont typeface="Wingdings" panose="05000000000000000000" pitchFamily="2" charset="2"/>
              <a:buChar char="§"/>
              <a:defRPr/>
            </a:pPr>
            <a:r>
              <a:rPr lang="it-IT" altLang="it-IT" dirty="0"/>
              <a:t>un sistema di circoscrizioni territoriali uniforme.</a:t>
            </a:r>
          </a:p>
          <a:p>
            <a:pPr marL="457200" indent="-457200">
              <a:buFont typeface="Wingdings" panose="05000000000000000000" pitchFamily="2" charset="2"/>
              <a:buChar char="§"/>
              <a:defRPr/>
            </a:pPr>
            <a:r>
              <a:rPr lang="it-IT" altLang="it-IT" dirty="0"/>
              <a:t>Inoltre, i diversi regni assorbiti nell'impero di Carlo –  per  esempio, quello longobardo – continuarono ad avere una loro vita relativamente autonoma. </a:t>
            </a:r>
          </a:p>
          <a:p>
            <a:endParaRPr lang="it-IT" dirty="0"/>
          </a:p>
        </p:txBody>
      </p:sp>
    </p:spTree>
    <p:extLst>
      <p:ext uri="{BB962C8B-B14F-4D97-AF65-F5344CB8AC3E}">
        <p14:creationId xmlns:p14="http://schemas.microsoft.com/office/powerpoint/2010/main" val="922620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t>Carlo Magno e i Carolingi: le fonti</a:t>
            </a:r>
            <a:endParaRPr lang="it-IT" dirty="0"/>
          </a:p>
        </p:txBody>
      </p:sp>
      <p:sp>
        <p:nvSpPr>
          <p:cNvPr id="3" name="Segnaposto contenuto 2"/>
          <p:cNvSpPr>
            <a:spLocks noGrp="1"/>
          </p:cNvSpPr>
          <p:nvPr>
            <p:ph sz="quarter" idx="10"/>
          </p:nvPr>
        </p:nvSpPr>
        <p:spPr>
          <a:xfrm>
            <a:off x="573932" y="2592996"/>
            <a:ext cx="11268541" cy="3859558"/>
          </a:xfrm>
        </p:spPr>
        <p:txBody>
          <a:bodyPr/>
          <a:lstStyle/>
          <a:p>
            <a:pPr>
              <a:lnSpc>
                <a:spcPct val="80000"/>
              </a:lnSpc>
            </a:pPr>
            <a:r>
              <a:rPr lang="it-IT" altLang="it-IT" dirty="0" smtClean="0"/>
              <a:t>Tutta </a:t>
            </a:r>
            <a:r>
              <a:rPr lang="it-IT" altLang="it-IT" dirty="0"/>
              <a:t>l’età carolingia è caratterizzata </a:t>
            </a:r>
            <a:r>
              <a:rPr lang="it-IT" altLang="it-IT" b="1" dirty="0"/>
              <a:t>da una notevole abbondanza di </a:t>
            </a:r>
            <a:r>
              <a:rPr lang="it-IT" altLang="it-IT" b="1" dirty="0" smtClean="0"/>
              <a:t>fonti:</a:t>
            </a:r>
            <a:r>
              <a:rPr lang="it-IT" altLang="it-IT" dirty="0" smtClean="0"/>
              <a:t> </a:t>
            </a:r>
            <a:endParaRPr lang="it-IT" altLang="it-IT" dirty="0"/>
          </a:p>
          <a:p>
            <a:pPr marL="457200" indent="-457200">
              <a:lnSpc>
                <a:spcPct val="80000"/>
              </a:lnSpc>
              <a:buFont typeface="Wingdings" panose="05000000000000000000" pitchFamily="2" charset="2"/>
              <a:buChar char="§"/>
            </a:pPr>
            <a:r>
              <a:rPr lang="it-IT" altLang="it-IT" dirty="0"/>
              <a:t>A carattere storiografico – cronache, annali –</a:t>
            </a:r>
          </a:p>
          <a:p>
            <a:pPr marL="457200" indent="-457200">
              <a:lnSpc>
                <a:spcPct val="80000"/>
              </a:lnSpc>
              <a:buFont typeface="Wingdings" panose="05000000000000000000" pitchFamily="2" charset="2"/>
              <a:buChar char="§"/>
            </a:pPr>
            <a:r>
              <a:rPr lang="it-IT" altLang="it-IT" dirty="0"/>
              <a:t>A carattere normativo – capitolari, concilia –</a:t>
            </a:r>
          </a:p>
          <a:p>
            <a:pPr marL="457200" indent="-457200">
              <a:lnSpc>
                <a:spcPct val="80000"/>
              </a:lnSpc>
              <a:buFont typeface="Wingdings" panose="05000000000000000000" pitchFamily="2" charset="2"/>
              <a:buChar char="§"/>
            </a:pPr>
            <a:r>
              <a:rPr lang="it-IT" altLang="it-IT" dirty="0"/>
              <a:t>A carattere poetico</a:t>
            </a:r>
          </a:p>
          <a:p>
            <a:pPr marL="457200" indent="-457200">
              <a:lnSpc>
                <a:spcPct val="80000"/>
              </a:lnSpc>
              <a:buFont typeface="Wingdings" panose="05000000000000000000" pitchFamily="2" charset="2"/>
              <a:buChar char="§"/>
            </a:pPr>
            <a:r>
              <a:rPr lang="it-IT" altLang="it-IT" dirty="0"/>
              <a:t>A carattere epistolare</a:t>
            </a:r>
          </a:p>
          <a:p>
            <a:pPr marL="457200" indent="-457200">
              <a:lnSpc>
                <a:spcPct val="80000"/>
              </a:lnSpc>
              <a:buFont typeface="Wingdings" panose="05000000000000000000" pitchFamily="2" charset="2"/>
              <a:buChar char="§"/>
            </a:pPr>
            <a:r>
              <a:rPr lang="it-IT" altLang="it-IT" dirty="0"/>
              <a:t>A carattere </a:t>
            </a:r>
            <a:r>
              <a:rPr lang="it-IT" altLang="it-IT" dirty="0" smtClean="0"/>
              <a:t>trattatistico, esegesi biblica</a:t>
            </a:r>
            <a:endParaRPr lang="it-IT" altLang="it-IT" dirty="0"/>
          </a:p>
          <a:p>
            <a:pPr>
              <a:lnSpc>
                <a:spcPct val="80000"/>
              </a:lnSpc>
            </a:pPr>
            <a:r>
              <a:rPr lang="it-IT" altLang="it-IT" dirty="0"/>
              <a:t>pesantemente </a:t>
            </a:r>
            <a:r>
              <a:rPr lang="it-IT" altLang="it-IT" dirty="0" smtClean="0"/>
              <a:t>orientate </a:t>
            </a:r>
            <a:r>
              <a:rPr lang="it-IT" altLang="it-IT" dirty="0"/>
              <a:t>dal gioco politico. </a:t>
            </a:r>
          </a:p>
          <a:p>
            <a:endParaRPr lang="it-IT" dirty="0"/>
          </a:p>
        </p:txBody>
      </p:sp>
    </p:spTree>
    <p:extLst>
      <p:ext uri="{BB962C8B-B14F-4D97-AF65-F5344CB8AC3E}">
        <p14:creationId xmlns:p14="http://schemas.microsoft.com/office/powerpoint/2010/main" val="3056989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9939" y="1160463"/>
            <a:ext cx="11736000" cy="695034"/>
          </a:xfrm>
        </p:spPr>
        <p:txBody>
          <a:bodyPr/>
          <a:lstStyle/>
          <a:p>
            <a:r>
              <a:rPr lang="it-IT" i="1" dirty="0" smtClean="0"/>
              <a:t>Rex </a:t>
            </a:r>
            <a:r>
              <a:rPr lang="it-IT" i="1" dirty="0" err="1" smtClean="0"/>
              <a:t>Pacificus</a:t>
            </a:r>
            <a:r>
              <a:rPr lang="it-IT" dirty="0" smtClean="0"/>
              <a:t>. </a:t>
            </a:r>
            <a:r>
              <a:rPr lang="it-IT" altLang="it-IT" dirty="0"/>
              <a:t>Le guerre di Carlo </a:t>
            </a:r>
            <a:r>
              <a:rPr lang="it-IT" altLang="it-IT" dirty="0" smtClean="0"/>
              <a:t>Magno.</a:t>
            </a:r>
            <a:endParaRPr lang="it-IT" dirty="0"/>
          </a:p>
        </p:txBody>
      </p:sp>
      <p:sp>
        <p:nvSpPr>
          <p:cNvPr id="4" name="Segnaposto contenuto 3"/>
          <p:cNvSpPr>
            <a:spLocks noGrp="1"/>
          </p:cNvSpPr>
          <p:nvPr>
            <p:ph sz="quarter" idx="11"/>
          </p:nvPr>
        </p:nvSpPr>
        <p:spPr>
          <a:xfrm>
            <a:off x="304800" y="2406316"/>
            <a:ext cx="5113506" cy="4004212"/>
          </a:xfrm>
        </p:spPr>
        <p:txBody>
          <a:bodyPr>
            <a:normAutofit fontScale="92500" lnSpcReduction="10000"/>
          </a:bodyPr>
          <a:lstStyle/>
          <a:p>
            <a:pPr marL="514350" indent="-514350">
              <a:buFont typeface="Wingdings" panose="05000000000000000000" pitchFamily="2" charset="2"/>
              <a:buChar char="§"/>
            </a:pPr>
            <a:r>
              <a:rPr lang="it-IT" altLang="it-IT" dirty="0"/>
              <a:t>La base su cui si reggeva il potere di Carlo era prima di tutto militare. Non deve stupire perciò il dinamismo guerriero del regno di Carlo, scandito da campagne militari che si susseguivano con ritmo annuale, a ogni primavera, quando le condizioni del terreno rendevano possibile agli eserciti mettersi in moto.</a:t>
            </a:r>
            <a:endParaRPr lang="it-IT" dirty="0"/>
          </a:p>
        </p:txBody>
      </p:sp>
      <p:pic>
        <p:nvPicPr>
          <p:cNvPr id="9" name="Segnaposto contenuto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7315198" y="1854359"/>
            <a:ext cx="4572001" cy="5025156"/>
          </a:xfrm>
          <a:prstGeom prst="rect">
            <a:avLst/>
          </a:prstGeom>
        </p:spPr>
      </p:pic>
    </p:spTree>
    <p:extLst>
      <p:ext uri="{BB962C8B-B14F-4D97-AF65-F5344CB8AC3E}">
        <p14:creationId xmlns:p14="http://schemas.microsoft.com/office/powerpoint/2010/main" val="379359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60463"/>
            <a:ext cx="11736000" cy="850677"/>
          </a:xfrm>
        </p:spPr>
        <p:txBody>
          <a:bodyPr/>
          <a:lstStyle/>
          <a:p>
            <a:r>
              <a:rPr lang="it-IT" dirty="0" smtClean="0"/>
              <a:t>La riscrittura del passato in funzione del presente.</a:t>
            </a:r>
            <a:endParaRPr lang="it-IT" dirty="0"/>
          </a:p>
        </p:txBody>
      </p:sp>
      <p:sp>
        <p:nvSpPr>
          <p:cNvPr id="3" name="Segnaposto contenuto 2"/>
          <p:cNvSpPr>
            <a:spLocks noGrp="1"/>
          </p:cNvSpPr>
          <p:nvPr>
            <p:ph sz="quarter" idx="10"/>
          </p:nvPr>
        </p:nvSpPr>
        <p:spPr>
          <a:xfrm>
            <a:off x="389106" y="2315183"/>
            <a:ext cx="11235447" cy="4270443"/>
          </a:xfrm>
        </p:spPr>
        <p:txBody>
          <a:bodyPr>
            <a:normAutofit fontScale="85000" lnSpcReduction="20000"/>
          </a:bodyPr>
          <a:lstStyle/>
          <a:p>
            <a:pPr marL="457200" indent="-457200">
              <a:lnSpc>
                <a:spcPct val="80000"/>
              </a:lnSpc>
              <a:buFont typeface="Wingdings" panose="05000000000000000000" pitchFamily="2" charset="2"/>
              <a:buChar char="§"/>
            </a:pPr>
            <a:r>
              <a:rPr lang="it-IT" altLang="it-IT" dirty="0"/>
              <a:t>La corte carolingia impone una forte riscrittura della storia del passato recente, non solo al fine di </a:t>
            </a:r>
            <a:r>
              <a:rPr lang="it-IT" altLang="it-IT" dirty="0" smtClean="0"/>
              <a:t>presentare </a:t>
            </a:r>
            <a:r>
              <a:rPr lang="it-IT" altLang="it-IT" dirty="0"/>
              <a:t>come inevitabile l’ascesa al trono della famiglia e di screditare i Merovingi, ma anche per celare le forti tensioni ricorrenti fra i vari esponenti della famiglia, con la grande aristocrazia franca o con la stessa chiesa di Roma. </a:t>
            </a:r>
          </a:p>
          <a:p>
            <a:pPr marL="457200" indent="-457200" algn="just">
              <a:lnSpc>
                <a:spcPct val="80000"/>
              </a:lnSpc>
              <a:buFont typeface="Wingdings" panose="05000000000000000000" pitchFamily="2" charset="2"/>
              <a:buChar char="§"/>
            </a:pPr>
            <a:r>
              <a:rPr lang="it-IT" altLang="it-IT" dirty="0" smtClean="0"/>
              <a:t>Anche </a:t>
            </a:r>
            <a:r>
              <a:rPr lang="it-IT" altLang="it-IT" dirty="0"/>
              <a:t>testi non a carattere storiografico, ma carichi di valore politico, come le lettere inviate dai papi ai Carolingi, furono piegati alla volontà di plasmare un’immagine del regime carolingio priva di qualsiasi angolo oscuro.</a:t>
            </a:r>
          </a:p>
          <a:p>
            <a:pPr marL="457200" indent="-457200" algn="just">
              <a:lnSpc>
                <a:spcPct val="80000"/>
              </a:lnSpc>
              <a:buFont typeface="Wingdings" panose="05000000000000000000" pitchFamily="2" charset="2"/>
              <a:buChar char="§"/>
            </a:pPr>
            <a:r>
              <a:rPr lang="it-IT" altLang="it-IT" dirty="0" smtClean="0"/>
              <a:t>Nel </a:t>
            </a:r>
            <a:r>
              <a:rPr lang="it-IT" altLang="it-IT" dirty="0"/>
              <a:t>792 Carlo fece raccogliere queste lettere in un volume, il </a:t>
            </a:r>
            <a:r>
              <a:rPr lang="it-IT" altLang="it-IT" i="1" dirty="0" err="1"/>
              <a:t>Codex</a:t>
            </a:r>
            <a:r>
              <a:rPr lang="it-IT" altLang="it-IT" i="1" dirty="0"/>
              <a:t> </a:t>
            </a:r>
            <a:r>
              <a:rPr lang="it-IT" altLang="it-IT" i="1" dirty="0" err="1"/>
              <a:t>Carolinus</a:t>
            </a:r>
            <a:r>
              <a:rPr lang="it-IT" altLang="it-IT" dirty="0"/>
              <a:t>, ufficialmente per salvarle dalla distruzione del passare degli anni; in realtà la raccolta includeva solo le lettere che il sovrano voleva fossero tramandate, mentre delle altre si perse ogni </a:t>
            </a:r>
            <a:r>
              <a:rPr lang="it-IT" altLang="it-IT" dirty="0" smtClean="0"/>
              <a:t>traccia.</a:t>
            </a:r>
          </a:p>
          <a:p>
            <a:pPr marL="457200" indent="-457200" algn="just">
              <a:lnSpc>
                <a:spcPct val="80000"/>
              </a:lnSpc>
              <a:buFont typeface="Wingdings" panose="05000000000000000000" pitchFamily="2" charset="2"/>
              <a:buChar char="§"/>
            </a:pPr>
            <a:r>
              <a:rPr lang="it-IT" altLang="it-IT" dirty="0" smtClean="0"/>
              <a:t>Di </a:t>
            </a:r>
            <a:r>
              <a:rPr lang="it-IT" altLang="it-IT" dirty="0"/>
              <a:t>un rapporto assolutamente fondamentale per comprendere tutto il periodo, quale fu quello fra i papi e i Carolingi, noi in buona parte conosciamo solo quello che lo stesso Carlo volle che fosse tramandato. </a:t>
            </a:r>
          </a:p>
          <a:p>
            <a:endParaRPr lang="it-IT" dirty="0"/>
          </a:p>
        </p:txBody>
      </p:sp>
    </p:spTree>
    <p:extLst>
      <p:ext uri="{BB962C8B-B14F-4D97-AF65-F5344CB8AC3E}">
        <p14:creationId xmlns:p14="http://schemas.microsoft.com/office/powerpoint/2010/main" val="3802907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Fonti storiche, fonti giuridiche</a:t>
            </a:r>
            <a:endParaRPr lang="it-IT" dirty="0"/>
          </a:p>
        </p:txBody>
      </p:sp>
      <p:sp>
        <p:nvSpPr>
          <p:cNvPr id="4" name="Segnaposto contenuto 3"/>
          <p:cNvSpPr>
            <a:spLocks noGrp="1"/>
          </p:cNvSpPr>
          <p:nvPr>
            <p:ph sz="quarter" idx="11"/>
          </p:nvPr>
        </p:nvSpPr>
        <p:spPr>
          <a:xfrm>
            <a:off x="145915" y="2237362"/>
            <a:ext cx="7237379" cy="2178995"/>
          </a:xfrm>
        </p:spPr>
        <p:txBody>
          <a:bodyPr>
            <a:normAutofit fontScale="77500" lnSpcReduction="20000"/>
          </a:bodyPr>
          <a:lstStyle/>
          <a:p>
            <a:r>
              <a:rPr lang="it-IT" altLang="it-IT" sz="2400" b="1" dirty="0" smtClean="0"/>
              <a:t>Annales: </a:t>
            </a:r>
          </a:p>
          <a:p>
            <a:pPr marL="342900" indent="-342900">
              <a:buFont typeface="Wingdings" panose="05000000000000000000" pitchFamily="2" charset="2"/>
              <a:buChar char="§"/>
            </a:pPr>
            <a:r>
              <a:rPr lang="it-IT" altLang="it-IT" sz="2400" dirty="0"/>
              <a:t>Ripresa di un genere di narrativa storica di origine classica: successione degli anni, in ordine cronologico, con l’elenco – molto stringato – degli eventi più importanti.</a:t>
            </a:r>
          </a:p>
          <a:p>
            <a:pPr marL="342900" indent="-342900">
              <a:buFont typeface="Wingdings" panose="05000000000000000000" pitchFamily="2" charset="2"/>
              <a:buChar char="§"/>
            </a:pPr>
            <a:r>
              <a:rPr lang="it-IT" altLang="it-IT" sz="2400" dirty="0"/>
              <a:t>Produzione presso i principali monasteri del regno: </a:t>
            </a:r>
            <a:r>
              <a:rPr lang="it-IT" altLang="it-IT" sz="2400" dirty="0" err="1"/>
              <a:t>Lorsch</a:t>
            </a:r>
            <a:r>
              <a:rPr lang="it-IT" altLang="it-IT" sz="2400" dirty="0"/>
              <a:t>, St.-</a:t>
            </a:r>
            <a:r>
              <a:rPr lang="it-IT" altLang="it-IT" sz="2400" dirty="0" err="1"/>
              <a:t>Bertin</a:t>
            </a:r>
            <a:r>
              <a:rPr lang="it-IT" altLang="it-IT" sz="2400" dirty="0"/>
              <a:t>, Fulda.</a:t>
            </a:r>
          </a:p>
          <a:p>
            <a:pPr marL="342900" indent="-342900">
              <a:buFont typeface="Wingdings" panose="05000000000000000000" pitchFamily="2" charset="2"/>
              <a:buChar char="§"/>
            </a:pPr>
            <a:r>
              <a:rPr lang="it-IT" altLang="it-IT" sz="2400" dirty="0"/>
              <a:t>Redazione: gruppi di anni redatti insieme (visione retrospettiva dei fatti).</a:t>
            </a:r>
          </a:p>
          <a:p>
            <a:endParaRPr lang="it-IT" sz="2400" b="1" dirty="0"/>
          </a:p>
        </p:txBody>
      </p:sp>
      <p:sp>
        <p:nvSpPr>
          <p:cNvPr id="5" name="Segnaposto contenuto 4"/>
          <p:cNvSpPr>
            <a:spLocks noGrp="1"/>
          </p:cNvSpPr>
          <p:nvPr>
            <p:ph sz="quarter" idx="12"/>
          </p:nvPr>
        </p:nvSpPr>
        <p:spPr>
          <a:xfrm>
            <a:off x="175098" y="4464996"/>
            <a:ext cx="7042825" cy="2247089"/>
          </a:xfrm>
        </p:spPr>
        <p:txBody>
          <a:bodyPr>
            <a:normAutofit fontScale="85000" lnSpcReduction="20000"/>
          </a:bodyPr>
          <a:lstStyle/>
          <a:p>
            <a:r>
              <a:rPr lang="it-IT" altLang="it-IT" sz="2400" b="1" dirty="0"/>
              <a:t>Capitolari e </a:t>
            </a:r>
            <a:r>
              <a:rPr lang="it-IT" altLang="it-IT" sz="2400" b="1" dirty="0" smtClean="0"/>
              <a:t>Concilia</a:t>
            </a:r>
            <a:r>
              <a:rPr lang="it-IT" altLang="it-IT" sz="2400" dirty="0" smtClean="0"/>
              <a:t>:</a:t>
            </a:r>
          </a:p>
          <a:p>
            <a:pPr marL="342900" indent="-342900">
              <a:buFont typeface="Wingdings" panose="05000000000000000000" pitchFamily="2" charset="2"/>
              <a:buChar char="§"/>
            </a:pPr>
            <a:r>
              <a:rPr lang="it-IT" altLang="it-IT" sz="2400" dirty="0"/>
              <a:t>Aggiunte alle leggi nazionali altomedievali, prendono il nome da ‘</a:t>
            </a:r>
            <a:r>
              <a:rPr lang="it-IT" altLang="it-IT" sz="2400" dirty="0" err="1"/>
              <a:t>capitulum</a:t>
            </a:r>
            <a:r>
              <a:rPr lang="it-IT" altLang="it-IT" sz="2400" dirty="0"/>
              <a:t>’ (rubrica), sono emanati dal re.</a:t>
            </a:r>
          </a:p>
          <a:p>
            <a:pPr marL="342900" indent="-342900">
              <a:buFont typeface="Wingdings" panose="05000000000000000000" pitchFamily="2" charset="2"/>
              <a:buChar char="§"/>
            </a:pPr>
            <a:r>
              <a:rPr lang="it-IT" altLang="it-IT" sz="2400" dirty="0"/>
              <a:t>Norme specifiche aggiunte per le realtà locali. Attività normativa molto intensa per l’Italia (Capitolari Italici)</a:t>
            </a:r>
          </a:p>
          <a:p>
            <a:pPr marL="342900" indent="-342900">
              <a:buFont typeface="Wingdings" panose="05000000000000000000" pitchFamily="2" charset="2"/>
              <a:buChar char="§"/>
            </a:pPr>
            <a:r>
              <a:rPr lang="it-IT" altLang="it-IT" sz="2400" dirty="0"/>
              <a:t>Concilia: verbali delle adunanze vescovili che discutono, localmente, i temi poi oggetto della legislazione </a:t>
            </a:r>
            <a:r>
              <a:rPr lang="it-IT" altLang="it-IT" sz="2400" dirty="0" smtClean="0"/>
              <a:t>secolare (</a:t>
            </a:r>
            <a:r>
              <a:rPr lang="it-IT" altLang="it-IT" sz="2400" i="1" dirty="0" err="1" smtClean="0"/>
              <a:t>correctio</a:t>
            </a:r>
            <a:r>
              <a:rPr lang="it-IT" altLang="it-IT" sz="2400" dirty="0" smtClean="0"/>
              <a:t>).</a:t>
            </a:r>
            <a:endParaRPr lang="it-IT" altLang="it-IT" sz="2400" dirty="0"/>
          </a:p>
          <a:p>
            <a:endParaRPr lang="it-IT" sz="2400" dirty="0"/>
          </a:p>
        </p:txBody>
      </p:sp>
      <p:pic>
        <p:nvPicPr>
          <p:cNvPr id="6" name="Imagen 4">
            <a:extLst>
              <a:ext uri="{FF2B5EF4-FFF2-40B4-BE49-F238E27FC236}">
                <a16:creationId xmlns:a16="http://schemas.microsoft.com/office/drawing/2014/main" id="{78925FB2-8B5F-3444-BC75-814E7E3FA75A}"/>
              </a:ext>
            </a:extLst>
          </p:cNvPr>
          <p:cNvPicPr>
            <a:picLocks noGrp="1" noChangeAspect="1"/>
          </p:cNvPicPr>
          <p:nvPr>
            <p:ph sz="quarter" idx="10"/>
          </p:nvPr>
        </p:nvPicPr>
        <p:blipFill>
          <a:blip r:embed="rId2"/>
          <a:stretch>
            <a:fillRect/>
          </a:stretch>
        </p:blipFill>
        <p:spPr>
          <a:xfrm>
            <a:off x="8394971" y="1649777"/>
            <a:ext cx="3453319" cy="5017323"/>
          </a:xfrm>
          <a:prstGeom prst="rect">
            <a:avLst/>
          </a:prstGeom>
        </p:spPr>
      </p:pic>
    </p:spTree>
    <p:extLst>
      <p:ext uri="{BB962C8B-B14F-4D97-AF65-F5344CB8AC3E}">
        <p14:creationId xmlns:p14="http://schemas.microsoft.com/office/powerpoint/2010/main" val="30613009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743673"/>
          </a:xfrm>
        </p:spPr>
        <p:txBody>
          <a:bodyPr/>
          <a:lstStyle/>
          <a:p>
            <a:r>
              <a:rPr lang="es-ES" dirty="0">
                <a:latin typeface="+mn-lt"/>
                <a:ea typeface="Baskerville" panose="02020502070401020303" pitchFamily="18" charset="0"/>
              </a:rPr>
              <a:t>L’Italia sotto </a:t>
            </a:r>
            <a:r>
              <a:rPr lang="es-ES" dirty="0" smtClean="0">
                <a:latin typeface="+mn-lt"/>
                <a:ea typeface="Baskerville" panose="02020502070401020303" pitchFamily="18" charset="0"/>
              </a:rPr>
              <a:t>il governo dei Carolingi</a:t>
            </a:r>
            <a:endParaRPr lang="it-IT" dirty="0"/>
          </a:p>
        </p:txBody>
      </p:sp>
      <p:sp>
        <p:nvSpPr>
          <p:cNvPr id="4" name="Segnaposto contenuto 3"/>
          <p:cNvSpPr>
            <a:spLocks noGrp="1"/>
          </p:cNvSpPr>
          <p:nvPr>
            <p:ph sz="quarter" idx="11"/>
          </p:nvPr>
        </p:nvSpPr>
        <p:spPr>
          <a:xfrm>
            <a:off x="486384" y="1916349"/>
            <a:ext cx="5398850" cy="2470925"/>
          </a:xfrm>
        </p:spPr>
        <p:txBody>
          <a:bodyPr>
            <a:normAutofit fontScale="40000" lnSpcReduction="20000"/>
          </a:bodyPr>
          <a:lstStyle/>
          <a:p>
            <a:pPr marL="685800" indent="-685800">
              <a:buFont typeface="Wingdings" panose="05000000000000000000" pitchFamily="2" charset="2"/>
              <a:buChar char="§"/>
            </a:pPr>
            <a:r>
              <a:rPr lang="es-ES" sz="5000" dirty="0">
                <a:ea typeface="Baskerville" panose="02020502070401020303" pitchFamily="18" charset="0"/>
              </a:rPr>
              <a:t>Perdita di autonomia politica</a:t>
            </a:r>
          </a:p>
          <a:p>
            <a:pPr marL="685800" indent="-685800">
              <a:buFont typeface="Wingdings" panose="05000000000000000000" pitchFamily="2" charset="2"/>
              <a:buChar char="§"/>
            </a:pPr>
            <a:endParaRPr lang="es-ES" sz="5000" i="1" dirty="0">
              <a:ea typeface="Baskerville" panose="02020502070401020303" pitchFamily="18" charset="0"/>
            </a:endParaRPr>
          </a:p>
          <a:p>
            <a:pPr marL="685800" indent="-685800">
              <a:buFont typeface="Wingdings" panose="05000000000000000000" pitchFamily="2" charset="2"/>
              <a:buChar char="§"/>
            </a:pPr>
            <a:r>
              <a:rPr lang="es-ES" sz="5000" dirty="0" smtClean="0">
                <a:ea typeface="Baskerville" panose="02020502070401020303" pitchFamily="18" charset="0"/>
              </a:rPr>
              <a:t>Italia, </a:t>
            </a:r>
            <a:r>
              <a:rPr lang="es-ES" sz="5000" dirty="0">
                <a:ea typeface="Baskerville" panose="02020502070401020303" pitchFamily="18" charset="0"/>
              </a:rPr>
              <a:t>una penisola di città</a:t>
            </a:r>
          </a:p>
          <a:p>
            <a:pPr marL="685800" indent="-685800">
              <a:buFont typeface="Wingdings" panose="05000000000000000000" pitchFamily="2" charset="2"/>
              <a:buChar char="§"/>
            </a:pPr>
            <a:endParaRPr lang="es-ES" sz="5000" dirty="0">
              <a:ea typeface="Baskerville" panose="02020502070401020303" pitchFamily="18" charset="0"/>
            </a:endParaRPr>
          </a:p>
          <a:p>
            <a:pPr marL="685800" indent="-685800">
              <a:buFont typeface="Wingdings" panose="05000000000000000000" pitchFamily="2" charset="2"/>
              <a:buChar char="§"/>
            </a:pPr>
            <a:r>
              <a:rPr lang="es-ES" sz="5000" dirty="0">
                <a:ea typeface="Baskerville" panose="02020502070401020303" pitchFamily="18" charset="0"/>
              </a:rPr>
              <a:t>Molteplici poteri (papa, ducati)</a:t>
            </a:r>
          </a:p>
          <a:p>
            <a:pPr marL="685800" indent="-685800">
              <a:buFont typeface="Wingdings" panose="05000000000000000000" pitchFamily="2" charset="2"/>
              <a:buChar char="§"/>
            </a:pPr>
            <a:endParaRPr lang="es-ES" sz="5000" dirty="0">
              <a:ea typeface="Baskerville" panose="02020502070401020303" pitchFamily="18" charset="0"/>
            </a:endParaRPr>
          </a:p>
          <a:p>
            <a:pPr marL="685800" indent="-685800">
              <a:buFont typeface="Wingdings" panose="05000000000000000000" pitchFamily="2" charset="2"/>
              <a:buChar char="§"/>
            </a:pPr>
            <a:r>
              <a:rPr lang="es-ES" sz="5000" dirty="0">
                <a:ea typeface="Baskerville" panose="02020502070401020303" pitchFamily="18" charset="0"/>
              </a:rPr>
              <a:t>Trasformazione in impero (800)</a:t>
            </a:r>
          </a:p>
          <a:p>
            <a:endParaRPr lang="it-IT" dirty="0"/>
          </a:p>
        </p:txBody>
      </p:sp>
      <p:sp>
        <p:nvSpPr>
          <p:cNvPr id="5" name="Segnaposto contenuto 4"/>
          <p:cNvSpPr>
            <a:spLocks noGrp="1"/>
          </p:cNvSpPr>
          <p:nvPr>
            <p:ph sz="quarter" idx="12"/>
          </p:nvPr>
        </p:nvSpPr>
        <p:spPr>
          <a:xfrm>
            <a:off x="311285" y="4435813"/>
            <a:ext cx="5603132" cy="2169267"/>
          </a:xfrm>
        </p:spPr>
        <p:txBody>
          <a:bodyPr>
            <a:normAutofit fontScale="85000" lnSpcReduction="10000"/>
          </a:bodyPr>
          <a:lstStyle/>
          <a:p>
            <a:pPr marL="685800" indent="-685800">
              <a:buFont typeface="Wingdings" panose="05000000000000000000" pitchFamily="2" charset="2"/>
              <a:buChar char="§"/>
            </a:pPr>
            <a:r>
              <a:rPr lang="es-ES" sz="4000" i="1" dirty="0" smtClean="0">
                <a:latin typeface="Arial" panose="020B0604020202020204" pitchFamily="34" charset="0"/>
                <a:ea typeface="Baskerville" panose="02020502070401020303" pitchFamily="18" charset="0"/>
                <a:cs typeface="Arial" panose="020B0604020202020204" pitchFamily="34" charset="0"/>
              </a:rPr>
              <a:t>Capitularia Italica</a:t>
            </a:r>
            <a:endParaRPr lang="es-ES" sz="4000" i="1" dirty="0">
              <a:latin typeface="Arial" panose="020B0604020202020204" pitchFamily="34" charset="0"/>
              <a:ea typeface="Baskerville" panose="02020502070401020303" pitchFamily="18" charset="0"/>
              <a:cs typeface="Arial" panose="020B0604020202020204" pitchFamily="34" charset="0"/>
            </a:endParaRPr>
          </a:p>
          <a:p>
            <a:pPr marL="685800" indent="-685800">
              <a:buFont typeface="Wingdings" panose="05000000000000000000" pitchFamily="2" charset="2"/>
              <a:buChar char="§"/>
            </a:pPr>
            <a:r>
              <a:rPr lang="es-ES" sz="4000" dirty="0" smtClean="0">
                <a:latin typeface="Arial" panose="020B0604020202020204" pitchFamily="34" charset="0"/>
                <a:ea typeface="Baskerville" panose="02020502070401020303" pitchFamily="18" charset="0"/>
                <a:cs typeface="Arial" panose="020B0604020202020204" pitchFamily="34" charset="0"/>
              </a:rPr>
              <a:t>Pipino </a:t>
            </a:r>
            <a:r>
              <a:rPr lang="es-ES" sz="4000" dirty="0">
                <a:latin typeface="Arial" panose="020B0604020202020204" pitchFamily="34" charset="0"/>
                <a:ea typeface="Baskerville" panose="02020502070401020303" pitchFamily="18" charset="0"/>
                <a:cs typeface="Arial" panose="020B0604020202020204" pitchFamily="34" charset="0"/>
              </a:rPr>
              <a:t>re per un nuovo regno</a:t>
            </a:r>
          </a:p>
          <a:p>
            <a:pPr marL="685800" indent="-685800">
              <a:buFont typeface="Wingdings" panose="05000000000000000000" pitchFamily="2" charset="2"/>
              <a:buChar char="§"/>
            </a:pPr>
            <a:r>
              <a:rPr lang="es-ES" sz="4000" i="1" dirty="0" smtClean="0">
                <a:latin typeface="Arial" panose="020B0604020202020204" pitchFamily="34" charset="0"/>
                <a:ea typeface="Baskerville" panose="02020502070401020303" pitchFamily="18" charset="0"/>
                <a:cs typeface="Arial" panose="020B0604020202020204" pitchFamily="34" charset="0"/>
              </a:rPr>
              <a:t>Unterkönig (sottoregno)</a:t>
            </a:r>
            <a:endParaRPr lang="es-ES" sz="4000" i="1" dirty="0">
              <a:latin typeface="Arial" panose="020B0604020202020204" pitchFamily="34" charset="0"/>
              <a:ea typeface="Baskerville" panose="02020502070401020303" pitchFamily="18" charset="0"/>
              <a:cs typeface="Arial" panose="020B0604020202020204" pitchFamily="34" charset="0"/>
            </a:endParaRPr>
          </a:p>
          <a:p>
            <a:endParaRPr lang="es-ES" sz="3600" dirty="0">
              <a:latin typeface="Arial" panose="020B0604020202020204" pitchFamily="34" charset="0"/>
              <a:ea typeface="Baskerville" panose="02020502070401020303" pitchFamily="18" charset="0"/>
              <a:cs typeface="Arial" panose="020B0604020202020204" pitchFamily="34" charset="0"/>
            </a:endParaRPr>
          </a:p>
          <a:p>
            <a:endParaRPr lang="it-IT" dirty="0"/>
          </a:p>
        </p:txBody>
      </p:sp>
      <p:pic>
        <p:nvPicPr>
          <p:cNvPr id="6" name="Imagen 6">
            <a:extLst>
              <a:ext uri="{FF2B5EF4-FFF2-40B4-BE49-F238E27FC236}">
                <a16:creationId xmlns:a16="http://schemas.microsoft.com/office/drawing/2014/main" id="{0B802885-9E8A-DD46-A60F-8B484E76B7C2}"/>
              </a:ext>
            </a:extLst>
          </p:cNvPr>
          <p:cNvPicPr>
            <a:picLocks noGrp="1" noChangeAspect="1"/>
          </p:cNvPicPr>
          <p:nvPr>
            <p:ph sz="quarter" idx="10"/>
          </p:nvPr>
        </p:nvPicPr>
        <p:blipFill>
          <a:blip r:embed="rId2"/>
          <a:stretch>
            <a:fillRect/>
          </a:stretch>
        </p:blipFill>
        <p:spPr>
          <a:xfrm>
            <a:off x="6212326" y="2094844"/>
            <a:ext cx="5849972" cy="4113262"/>
          </a:xfrm>
          <a:prstGeom prst="rect">
            <a:avLst/>
          </a:prstGeom>
        </p:spPr>
      </p:pic>
    </p:spTree>
    <p:extLst>
      <p:ext uri="{BB962C8B-B14F-4D97-AF65-F5344CB8AC3E}">
        <p14:creationId xmlns:p14="http://schemas.microsoft.com/office/powerpoint/2010/main" val="3480240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Lotario re d’ Italia e imperatore (822-823; 834-840; 840-855); Ludovico II (845-875).</a:t>
            </a:r>
            <a:endParaRPr lang="it-IT" dirty="0"/>
          </a:p>
        </p:txBody>
      </p:sp>
      <p:sp>
        <p:nvSpPr>
          <p:cNvPr id="3" name="Segnaposto contenuto 2"/>
          <p:cNvSpPr>
            <a:spLocks noGrp="1"/>
          </p:cNvSpPr>
          <p:nvPr>
            <p:ph sz="quarter" idx="10"/>
          </p:nvPr>
        </p:nvSpPr>
        <p:spPr>
          <a:xfrm>
            <a:off x="6179127" y="2422187"/>
            <a:ext cx="5663346" cy="4030367"/>
          </a:xfrm>
        </p:spPr>
        <p:txBody>
          <a:bodyPr>
            <a:normAutofit lnSpcReduction="10000"/>
          </a:bodyPr>
          <a:lstStyle/>
          <a:p>
            <a:r>
              <a:rPr lang="it-IT" dirty="0" smtClean="0"/>
              <a:t>Ludovico II</a:t>
            </a:r>
          </a:p>
          <a:p>
            <a:pPr marL="457200" indent="-457200">
              <a:buFont typeface="Wingdings" panose="05000000000000000000" pitchFamily="2" charset="2"/>
              <a:buChar char="§"/>
            </a:pPr>
            <a:r>
              <a:rPr lang="es-ES" i="1" dirty="0">
                <a:ea typeface="Baskerville" panose="02020502070401020303" pitchFamily="18" charset="0"/>
              </a:rPr>
              <a:t>Imperator Italiae</a:t>
            </a:r>
          </a:p>
          <a:p>
            <a:pPr marL="457200" indent="-457200">
              <a:buFont typeface="Wingdings" panose="05000000000000000000" pitchFamily="2" charset="2"/>
              <a:buChar char="§"/>
            </a:pPr>
            <a:endParaRPr lang="es-ES" dirty="0">
              <a:ea typeface="Baskerville" panose="02020502070401020303" pitchFamily="18" charset="0"/>
            </a:endParaRPr>
          </a:p>
          <a:p>
            <a:pPr marL="457200" indent="-457200">
              <a:buFont typeface="Wingdings" panose="05000000000000000000" pitchFamily="2" charset="2"/>
              <a:buChar char="§"/>
            </a:pPr>
            <a:r>
              <a:rPr lang="es-ES" dirty="0">
                <a:ea typeface="Baskerville" panose="02020502070401020303" pitchFamily="18" charset="0"/>
              </a:rPr>
              <a:t>Governo diretto del </a:t>
            </a:r>
            <a:r>
              <a:rPr lang="es-ES" dirty="0" smtClean="0">
                <a:ea typeface="Baskerville" panose="02020502070401020303" pitchFamily="18" charset="0"/>
              </a:rPr>
              <a:t>regno</a:t>
            </a:r>
          </a:p>
          <a:p>
            <a:pPr marL="457200" indent="-457200">
              <a:buFont typeface="Wingdings" panose="05000000000000000000" pitchFamily="2" charset="2"/>
              <a:buChar char="§"/>
            </a:pPr>
            <a:endParaRPr lang="es-ES" dirty="0">
              <a:ea typeface="Baskerville" panose="02020502070401020303" pitchFamily="18" charset="0"/>
            </a:endParaRPr>
          </a:p>
          <a:p>
            <a:pPr marL="457200" indent="-457200">
              <a:buFont typeface="Wingdings" panose="05000000000000000000" pitchFamily="2" charset="2"/>
              <a:buChar char="§"/>
            </a:pPr>
            <a:r>
              <a:rPr lang="es-ES" dirty="0" smtClean="0">
                <a:ea typeface="Baskerville" panose="02020502070401020303" pitchFamily="18" charset="0"/>
              </a:rPr>
              <a:t>Angelberga </a:t>
            </a:r>
            <a:r>
              <a:rPr lang="es-ES" i="1" dirty="0" smtClean="0">
                <a:ea typeface="Baskerville" panose="02020502070401020303" pitchFamily="18" charset="0"/>
              </a:rPr>
              <a:t>consors regni</a:t>
            </a:r>
            <a:endParaRPr lang="es-ES" i="1" dirty="0">
              <a:ea typeface="Baskerville" panose="02020502070401020303" pitchFamily="18" charset="0"/>
            </a:endParaRPr>
          </a:p>
          <a:p>
            <a:pPr marL="457200" indent="-457200">
              <a:buFont typeface="Wingdings" panose="05000000000000000000" pitchFamily="2" charset="2"/>
              <a:buChar char="§"/>
            </a:pPr>
            <a:endParaRPr lang="es-ES" dirty="0">
              <a:ea typeface="Baskerville" panose="02020502070401020303" pitchFamily="18" charset="0"/>
            </a:endParaRPr>
          </a:p>
          <a:p>
            <a:pPr marL="457200" indent="-457200">
              <a:buFont typeface="Wingdings" panose="05000000000000000000" pitchFamily="2" charset="2"/>
              <a:buChar char="§"/>
            </a:pPr>
            <a:r>
              <a:rPr lang="es-ES" dirty="0">
                <a:ea typeface="Baskerville" panose="02020502070401020303" pitchFamily="18" charset="0"/>
              </a:rPr>
              <a:t>Problema della successione</a:t>
            </a:r>
          </a:p>
          <a:p>
            <a:pPr marL="457200" indent="-457200">
              <a:buFont typeface="Wingdings" panose="05000000000000000000" pitchFamily="2" charset="2"/>
              <a:buChar char="§"/>
            </a:pPr>
            <a:endParaRPr lang="it-IT" dirty="0"/>
          </a:p>
        </p:txBody>
      </p:sp>
      <p:sp>
        <p:nvSpPr>
          <p:cNvPr id="4" name="Segnaposto contenuto 3"/>
          <p:cNvSpPr>
            <a:spLocks noGrp="1"/>
          </p:cNvSpPr>
          <p:nvPr>
            <p:ph sz="quarter" idx="11"/>
          </p:nvPr>
        </p:nvSpPr>
        <p:spPr>
          <a:xfrm>
            <a:off x="116732" y="2334637"/>
            <a:ext cx="5544765" cy="3647873"/>
          </a:xfrm>
        </p:spPr>
        <p:txBody>
          <a:bodyPr>
            <a:normAutofit fontScale="77500" lnSpcReduction="20000"/>
          </a:bodyPr>
          <a:lstStyle/>
          <a:p>
            <a:pPr marL="571500" indent="-571500">
              <a:buFont typeface="Wingdings" panose="05000000000000000000" pitchFamily="2" charset="2"/>
              <a:buChar char="§"/>
            </a:pPr>
            <a:endParaRPr lang="es-ES" sz="3600" dirty="0" smtClean="0">
              <a:ea typeface="Baskerville" panose="02020502070401020303" pitchFamily="18" charset="0"/>
            </a:endParaRPr>
          </a:p>
          <a:p>
            <a:r>
              <a:rPr lang="es-ES" sz="3600" dirty="0" smtClean="0">
                <a:ea typeface="Baskerville" panose="02020502070401020303" pitchFamily="18" charset="0"/>
              </a:rPr>
              <a:t>Lotario</a:t>
            </a:r>
          </a:p>
          <a:p>
            <a:pPr marL="571500" indent="-571500">
              <a:buFont typeface="Wingdings" panose="05000000000000000000" pitchFamily="2" charset="2"/>
              <a:buChar char="§"/>
            </a:pPr>
            <a:r>
              <a:rPr lang="es-ES" sz="3600" dirty="0" smtClean="0">
                <a:ea typeface="Baskerville" panose="02020502070401020303" pitchFamily="18" charset="0"/>
              </a:rPr>
              <a:t>Proclamazione </a:t>
            </a:r>
            <a:r>
              <a:rPr lang="es-ES" sz="3600" dirty="0">
                <a:ea typeface="Baskerville" panose="02020502070401020303" pitchFamily="18" charset="0"/>
              </a:rPr>
              <a:t>di nuove leggi </a:t>
            </a:r>
          </a:p>
          <a:p>
            <a:pPr marL="571500" indent="-571500">
              <a:buFont typeface="Wingdings" panose="05000000000000000000" pitchFamily="2" charset="2"/>
              <a:buChar char="§"/>
            </a:pPr>
            <a:endParaRPr lang="es-ES" sz="3600" dirty="0">
              <a:ea typeface="Baskerville" panose="02020502070401020303" pitchFamily="18" charset="0"/>
            </a:endParaRPr>
          </a:p>
          <a:p>
            <a:pPr marL="571500" indent="-571500">
              <a:buFont typeface="Wingdings" panose="05000000000000000000" pitchFamily="2" charset="2"/>
              <a:buChar char="§"/>
            </a:pPr>
            <a:r>
              <a:rPr lang="es-ES" sz="3600" dirty="0">
                <a:ea typeface="Baskerville" panose="02020502070401020303" pitchFamily="18" charset="0"/>
              </a:rPr>
              <a:t>Arrivo di un nuovo gruppo di uomini franchi</a:t>
            </a:r>
          </a:p>
          <a:p>
            <a:pPr marL="571500" indent="-571500">
              <a:buFont typeface="Wingdings" panose="05000000000000000000" pitchFamily="2" charset="2"/>
              <a:buChar char="§"/>
            </a:pPr>
            <a:endParaRPr lang="es-ES" sz="3600" dirty="0">
              <a:ea typeface="Baskerville" panose="02020502070401020303" pitchFamily="18" charset="0"/>
            </a:endParaRPr>
          </a:p>
          <a:p>
            <a:pPr marL="571500" indent="-571500">
              <a:buFont typeface="Wingdings" panose="05000000000000000000" pitchFamily="2" charset="2"/>
              <a:buChar char="§"/>
            </a:pPr>
            <a:r>
              <a:rPr lang="es-ES" sz="3600" dirty="0">
                <a:ea typeface="Baskerville" panose="02020502070401020303" pitchFamily="18" charset="0"/>
              </a:rPr>
              <a:t>Consolidamento del potere carolingio in Italia</a:t>
            </a:r>
          </a:p>
          <a:p>
            <a:endParaRPr lang="it-IT" dirty="0"/>
          </a:p>
        </p:txBody>
      </p:sp>
    </p:spTree>
    <p:extLst>
      <p:ext uri="{BB962C8B-B14F-4D97-AF65-F5344CB8AC3E}">
        <p14:creationId xmlns:p14="http://schemas.microsoft.com/office/powerpoint/2010/main" val="2984293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704762"/>
          </a:xfrm>
        </p:spPr>
        <p:txBody>
          <a:bodyPr/>
          <a:lstStyle/>
          <a:p>
            <a:r>
              <a:rPr lang="it-IT" dirty="0" smtClean="0"/>
              <a:t>I beni fiscali</a:t>
            </a:r>
            <a:endParaRPr lang="it-IT" dirty="0"/>
          </a:p>
        </p:txBody>
      </p:sp>
      <p:sp>
        <p:nvSpPr>
          <p:cNvPr id="4" name="Segnaposto contenuto 3"/>
          <p:cNvSpPr>
            <a:spLocks noGrp="1"/>
          </p:cNvSpPr>
          <p:nvPr>
            <p:ph sz="quarter" idx="11"/>
          </p:nvPr>
        </p:nvSpPr>
        <p:spPr>
          <a:xfrm>
            <a:off x="554477" y="2592996"/>
            <a:ext cx="4951377" cy="3525702"/>
          </a:xfrm>
        </p:spPr>
        <p:txBody>
          <a:bodyPr>
            <a:normAutofit/>
          </a:bodyPr>
          <a:lstStyle/>
          <a:p>
            <a:r>
              <a:rPr lang="es-ES" dirty="0">
                <a:latin typeface="Arial" panose="020B0604020202020204" pitchFamily="34" charset="0"/>
                <a:ea typeface="Baskerville" panose="02020502070401020303" pitchFamily="18" charset="0"/>
                <a:cs typeface="Arial" panose="020B0604020202020204" pitchFamily="34" charset="0"/>
              </a:rPr>
              <a:t>I beni fiscali</a:t>
            </a:r>
          </a:p>
          <a:p>
            <a:pPr lvl="1"/>
            <a:r>
              <a:rPr lang="es-ES" i="1" dirty="0">
                <a:latin typeface="Arial" panose="020B0604020202020204" pitchFamily="34" charset="0"/>
                <a:ea typeface="Baskerville" panose="02020502070401020303" pitchFamily="18" charset="0"/>
                <a:cs typeface="Arial" panose="020B0604020202020204" pitchFamily="34" charset="0"/>
              </a:rPr>
              <a:t>Curtes, palatia,</a:t>
            </a:r>
          </a:p>
          <a:p>
            <a:endParaRPr lang="es-ES" dirty="0">
              <a:latin typeface="Arial" panose="020B0604020202020204" pitchFamily="34" charset="0"/>
              <a:ea typeface="Baskerville" panose="02020502070401020303" pitchFamily="18" charset="0"/>
              <a:cs typeface="Arial" panose="020B0604020202020204" pitchFamily="34" charset="0"/>
            </a:endParaRPr>
          </a:p>
          <a:p>
            <a:r>
              <a:rPr lang="es-ES" dirty="0">
                <a:latin typeface="Arial" panose="020B0604020202020204" pitchFamily="34" charset="0"/>
                <a:ea typeface="Baskerville" panose="02020502070401020303" pitchFamily="18" charset="0"/>
                <a:cs typeface="Arial" panose="020B0604020202020204" pitchFamily="34" charset="0"/>
              </a:rPr>
              <a:t>I monasteri imperiali</a:t>
            </a:r>
          </a:p>
          <a:p>
            <a:pPr lvl="1"/>
            <a:r>
              <a:rPr lang="es-ES" dirty="0">
                <a:latin typeface="Arial" panose="020B0604020202020204" pitchFamily="34" charset="0"/>
                <a:ea typeface="Baskerville" panose="02020502070401020303" pitchFamily="18" charset="0"/>
                <a:cs typeface="Arial" panose="020B0604020202020204" pitchFamily="34" charset="0"/>
              </a:rPr>
              <a:t>San Salvatore di Brescia</a:t>
            </a:r>
          </a:p>
          <a:p>
            <a:pPr lvl="1"/>
            <a:r>
              <a:rPr lang="es-ES" dirty="0">
                <a:latin typeface="Arial" panose="020B0604020202020204" pitchFamily="34" charset="0"/>
                <a:ea typeface="Baskerville" panose="02020502070401020303" pitchFamily="18" charset="0"/>
                <a:cs typeface="Arial" panose="020B0604020202020204" pitchFamily="34" charset="0"/>
              </a:rPr>
              <a:t>San Sisto di Piacenza</a:t>
            </a:r>
          </a:p>
          <a:p>
            <a:pPr lvl="1"/>
            <a:r>
              <a:rPr lang="es-ES" dirty="0">
                <a:latin typeface="Arial" panose="020B0604020202020204" pitchFamily="34" charset="0"/>
                <a:ea typeface="Baskerville" panose="02020502070401020303" pitchFamily="18" charset="0"/>
                <a:cs typeface="Arial" panose="020B0604020202020204" pitchFamily="34" charset="0"/>
              </a:rPr>
              <a:t>San Colombano di Bobbio</a:t>
            </a:r>
          </a:p>
          <a:p>
            <a:pPr lvl="1"/>
            <a:r>
              <a:rPr lang="es-ES" dirty="0">
                <a:latin typeface="Arial" panose="020B0604020202020204" pitchFamily="34" charset="0"/>
                <a:ea typeface="Baskerville" panose="02020502070401020303" pitchFamily="18" charset="0"/>
                <a:cs typeface="Arial" panose="020B0604020202020204" pitchFamily="34" charset="0"/>
              </a:rPr>
              <a:t>San Silvestro di Nonantola</a:t>
            </a:r>
          </a:p>
          <a:p>
            <a:endParaRPr lang="it-IT" dirty="0"/>
          </a:p>
        </p:txBody>
      </p:sp>
      <p:pic>
        <p:nvPicPr>
          <p:cNvPr id="6" name="Imagen 6">
            <a:extLst>
              <a:ext uri="{FF2B5EF4-FFF2-40B4-BE49-F238E27FC236}">
                <a16:creationId xmlns:a16="http://schemas.microsoft.com/office/drawing/2014/main" id="{A543135A-F8E5-AF48-A12C-7FE20C328B47}"/>
              </a:ext>
            </a:extLst>
          </p:cNvPr>
          <p:cNvPicPr>
            <a:picLocks noGrp="1" noChangeAspect="1"/>
          </p:cNvPicPr>
          <p:nvPr>
            <p:ph sz="quarter" idx="10"/>
          </p:nvPr>
        </p:nvPicPr>
        <p:blipFill rotWithShape="1">
          <a:blip r:embed="rId2"/>
          <a:srcRect l="5853" r="4714"/>
          <a:stretch/>
        </p:blipFill>
        <p:spPr>
          <a:xfrm rot="5400000">
            <a:off x="6468089" y="851988"/>
            <a:ext cx="5351819" cy="6096001"/>
          </a:xfrm>
          <a:prstGeom prst="rect">
            <a:avLst/>
          </a:prstGeom>
        </p:spPr>
      </p:pic>
      <p:sp>
        <p:nvSpPr>
          <p:cNvPr id="7" name="Ovale 6"/>
          <p:cNvSpPr/>
          <p:nvPr/>
        </p:nvSpPr>
        <p:spPr>
          <a:xfrm>
            <a:off x="9231549" y="3861882"/>
            <a:ext cx="525294" cy="51556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8657616" y="5145931"/>
            <a:ext cx="564205" cy="447473"/>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8229600" y="5535038"/>
            <a:ext cx="651753" cy="47665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8219871" y="5642042"/>
            <a:ext cx="719847" cy="261610"/>
          </a:xfrm>
          <a:prstGeom prst="rect">
            <a:avLst/>
          </a:prstGeom>
          <a:noFill/>
        </p:spPr>
        <p:txBody>
          <a:bodyPr wrap="square" rtlCol="0">
            <a:spAutoFit/>
          </a:bodyPr>
          <a:lstStyle/>
          <a:p>
            <a:r>
              <a:rPr lang="it-IT" sz="1100" b="1" dirty="0" smtClean="0"/>
              <a:t>Bobbio</a:t>
            </a:r>
            <a:endParaRPr lang="it-IT" sz="1100" b="1" dirty="0"/>
          </a:p>
        </p:txBody>
      </p:sp>
      <p:sp>
        <p:nvSpPr>
          <p:cNvPr id="11" name="Ovale 10"/>
          <p:cNvSpPr/>
          <p:nvPr/>
        </p:nvSpPr>
        <p:spPr>
          <a:xfrm>
            <a:off x="10778246" y="5739319"/>
            <a:ext cx="778213" cy="34046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10758791" y="5729591"/>
            <a:ext cx="933856" cy="261610"/>
          </a:xfrm>
          <a:prstGeom prst="rect">
            <a:avLst/>
          </a:prstGeom>
          <a:noFill/>
        </p:spPr>
        <p:txBody>
          <a:bodyPr wrap="square" rtlCol="0">
            <a:spAutoFit/>
          </a:bodyPr>
          <a:lstStyle/>
          <a:p>
            <a:r>
              <a:rPr lang="it-IT" sz="1100" b="1" dirty="0" smtClean="0"/>
              <a:t>Nonantola</a:t>
            </a:r>
            <a:endParaRPr lang="it-IT" sz="1100" b="1" dirty="0"/>
          </a:p>
        </p:txBody>
      </p:sp>
    </p:spTree>
    <p:extLst>
      <p:ext uri="{BB962C8B-B14F-4D97-AF65-F5344CB8AC3E}">
        <p14:creationId xmlns:p14="http://schemas.microsoft.com/office/powerpoint/2010/main" val="352675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6DFE98-2AA2-724F-AD22-605F1AA76D82}"/>
              </a:ext>
            </a:extLst>
          </p:cNvPr>
          <p:cNvSpPr>
            <a:spLocks noGrp="1"/>
          </p:cNvSpPr>
          <p:nvPr>
            <p:ph type="title"/>
          </p:nvPr>
        </p:nvSpPr>
        <p:spPr/>
        <p:txBody>
          <a:bodyPr>
            <a:normAutofit/>
          </a:bodyPr>
          <a:lstStyle/>
          <a:p>
            <a:pPr algn="ctr"/>
            <a:r>
              <a:rPr lang="es-ES" b="1" dirty="0">
                <a:latin typeface="Baskerville" panose="02020502070401020303" pitchFamily="18" charset="0"/>
                <a:ea typeface="Baskerville" panose="02020502070401020303" pitchFamily="18" charset="0"/>
              </a:rPr>
              <a:t>La grande </a:t>
            </a:r>
            <a:r>
              <a:rPr lang="es-ES" b="1" dirty="0" err="1">
                <a:latin typeface="Baskerville" panose="02020502070401020303" pitchFamily="18" charset="0"/>
                <a:ea typeface="Baskerville" panose="02020502070401020303" pitchFamily="18" charset="0"/>
              </a:rPr>
              <a:t>proprietà</a:t>
            </a:r>
            <a:r>
              <a:rPr lang="es-ES" b="1" dirty="0">
                <a:latin typeface="Baskerville" panose="02020502070401020303" pitchFamily="18" charset="0"/>
                <a:ea typeface="Baskerville" panose="02020502070401020303" pitchFamily="18" charset="0"/>
              </a:rPr>
              <a:t> (I)</a:t>
            </a:r>
          </a:p>
        </p:txBody>
      </p:sp>
      <p:sp>
        <p:nvSpPr>
          <p:cNvPr id="4" name="Segnaposto contenuto 3"/>
          <p:cNvSpPr>
            <a:spLocks noGrp="1"/>
          </p:cNvSpPr>
          <p:nvPr>
            <p:ph sz="quarter" idx="10"/>
          </p:nvPr>
        </p:nvSpPr>
        <p:spPr/>
        <p:txBody>
          <a:bodyPr/>
          <a:lstStyle/>
          <a:p>
            <a:endParaRPr lang="it-IT"/>
          </a:p>
        </p:txBody>
      </p:sp>
      <p:sp>
        <p:nvSpPr>
          <p:cNvPr id="6" name="Segnaposto contenuto 5"/>
          <p:cNvSpPr>
            <a:spLocks noGrp="1"/>
          </p:cNvSpPr>
          <p:nvPr>
            <p:ph sz="quarter" idx="11"/>
          </p:nvPr>
        </p:nvSpPr>
        <p:spPr/>
        <p:txBody>
          <a:bodyPr/>
          <a:lstStyle/>
          <a:p>
            <a:endParaRPr lang="it-IT"/>
          </a:p>
        </p:txBody>
      </p:sp>
      <p:sp>
        <p:nvSpPr>
          <p:cNvPr id="7" name="Segnaposto contenuto 6"/>
          <p:cNvSpPr>
            <a:spLocks noGrp="1"/>
          </p:cNvSpPr>
          <p:nvPr>
            <p:ph sz="quarter" idx="12"/>
          </p:nvPr>
        </p:nvSpPr>
        <p:spPr/>
        <p:txBody>
          <a:bodyPr/>
          <a:lstStyle/>
          <a:p>
            <a:endParaRPr lang="it-IT"/>
          </a:p>
        </p:txBody>
      </p:sp>
      <p:sp>
        <p:nvSpPr>
          <p:cNvPr id="3" name="Marcador de contenido 2">
            <a:extLst>
              <a:ext uri="{FF2B5EF4-FFF2-40B4-BE49-F238E27FC236}">
                <a16:creationId xmlns:a16="http://schemas.microsoft.com/office/drawing/2014/main" id="{3B81C435-DA00-0E47-82A0-D4770570E07E}"/>
              </a:ext>
            </a:extLst>
          </p:cNvPr>
          <p:cNvSpPr>
            <a:spLocks noGrp="1"/>
          </p:cNvSpPr>
          <p:nvPr>
            <p:ph idx="4294967295"/>
          </p:nvPr>
        </p:nvSpPr>
        <p:spPr>
          <a:xfrm>
            <a:off x="0" y="1478604"/>
            <a:ext cx="10515600" cy="5179371"/>
          </a:xfrm>
        </p:spPr>
        <p:txBody>
          <a:bodyPr>
            <a:normAutofit/>
          </a:bodyPr>
          <a:lstStyle/>
          <a:p>
            <a:pPr algn="just"/>
            <a:endParaRPr lang="es-ES" dirty="0" smtClean="0">
              <a:latin typeface="Arial" panose="020B0604020202020204" pitchFamily="34" charset="0"/>
              <a:ea typeface="Baskerville" panose="02020502070401020303" pitchFamily="18" charset="0"/>
              <a:cs typeface="Arial" panose="020B0604020202020204" pitchFamily="34" charset="0"/>
            </a:endParaRPr>
          </a:p>
          <a:p>
            <a:pPr algn="just"/>
            <a:r>
              <a:rPr lang="es-ES" dirty="0" smtClean="0">
                <a:latin typeface="Arial" panose="020B0604020202020204" pitchFamily="34" charset="0"/>
                <a:ea typeface="Baskerville" panose="02020502070401020303" pitchFamily="18" charset="0"/>
                <a:cs typeface="Arial" panose="020B0604020202020204" pitchFamily="34" charset="0"/>
              </a:rPr>
              <a:t>L’immagine tradizionale di una grande azienda agraria divisa tra </a:t>
            </a:r>
            <a:r>
              <a:rPr lang="es-ES" i="1" dirty="0" smtClean="0">
                <a:latin typeface="Arial" panose="020B0604020202020204" pitchFamily="34" charset="0"/>
                <a:ea typeface="Baskerville" panose="02020502070401020303" pitchFamily="18" charset="0"/>
                <a:cs typeface="Arial" panose="020B0604020202020204" pitchFamily="34" charset="0"/>
              </a:rPr>
              <a:t>massaricium </a:t>
            </a:r>
            <a:r>
              <a:rPr lang="es-ES" dirty="0" smtClean="0">
                <a:latin typeface="Arial" panose="020B0604020202020204" pitchFamily="34" charset="0"/>
                <a:ea typeface="Baskerville" panose="02020502070401020303" pitchFamily="18" charset="0"/>
                <a:cs typeface="Arial" panose="020B0604020202020204" pitchFamily="34" charset="0"/>
              </a:rPr>
              <a:t>e </a:t>
            </a:r>
            <a:r>
              <a:rPr lang="es-ES" i="1" dirty="0" smtClean="0">
                <a:latin typeface="Arial" panose="020B0604020202020204" pitchFamily="34" charset="0"/>
                <a:ea typeface="Baskerville" panose="02020502070401020303" pitchFamily="18" charset="0"/>
                <a:cs typeface="Arial" panose="020B0604020202020204" pitchFamily="34" charset="0"/>
              </a:rPr>
              <a:t>dominicum</a:t>
            </a:r>
            <a:endParaRPr lang="es-ES" dirty="0" smtClean="0">
              <a:latin typeface="Arial" panose="020B0604020202020204" pitchFamily="34" charset="0"/>
              <a:ea typeface="Baskerville" panose="02020502070401020303" pitchFamily="18" charset="0"/>
              <a:cs typeface="Arial" panose="020B0604020202020204" pitchFamily="34" charset="0"/>
            </a:endParaRPr>
          </a:p>
          <a:p>
            <a:pPr algn="just"/>
            <a:endParaRPr lang="es-ES" dirty="0">
              <a:latin typeface="Arial" panose="020B0604020202020204" pitchFamily="34" charset="0"/>
              <a:ea typeface="Baskerville" panose="02020502070401020303" pitchFamily="18" charset="0"/>
              <a:cs typeface="Arial" panose="020B0604020202020204" pitchFamily="34" charset="0"/>
            </a:endParaRPr>
          </a:p>
          <a:p>
            <a:pPr algn="just"/>
            <a:r>
              <a:rPr lang="es-ES" dirty="0">
                <a:latin typeface="Arial" panose="020B0604020202020204" pitchFamily="34" charset="0"/>
                <a:ea typeface="Baskerville" panose="02020502070401020303" pitchFamily="18" charset="0"/>
                <a:cs typeface="Arial" panose="020B0604020202020204" pitchFamily="34" charset="0"/>
              </a:rPr>
              <a:t>Una </a:t>
            </a:r>
            <a:r>
              <a:rPr lang="es-ES" dirty="0" err="1">
                <a:latin typeface="Arial" panose="020B0604020202020204" pitchFamily="34" charset="0"/>
                <a:ea typeface="Baskerville" panose="02020502070401020303" pitchFamily="18" charset="0"/>
                <a:cs typeface="Arial" panose="020B0604020202020204" pitchFamily="34" charset="0"/>
              </a:rPr>
              <a:t>rappresentazione</a:t>
            </a:r>
            <a:r>
              <a:rPr lang="es-ES" dirty="0">
                <a:latin typeface="Arial" panose="020B0604020202020204" pitchFamily="34" charset="0"/>
                <a:ea typeface="Baskerville" panose="02020502070401020303" pitchFamily="18" charset="0"/>
                <a:cs typeface="Arial" panose="020B0604020202020204" pitchFamily="34" charset="0"/>
              </a:rPr>
              <a:t> </a:t>
            </a:r>
            <a:r>
              <a:rPr lang="es-ES" dirty="0" err="1">
                <a:latin typeface="Arial" panose="020B0604020202020204" pitchFamily="34" charset="0"/>
                <a:ea typeface="Baskerville" panose="02020502070401020303" pitchFamily="18" charset="0"/>
                <a:cs typeface="Arial" panose="020B0604020202020204" pitchFamily="34" charset="0"/>
              </a:rPr>
              <a:t>teorica</a:t>
            </a:r>
            <a:r>
              <a:rPr lang="es-ES" dirty="0">
                <a:latin typeface="Arial" panose="020B0604020202020204" pitchFamily="34" charset="0"/>
                <a:ea typeface="Baskerville" panose="02020502070401020303" pitchFamily="18" charset="0"/>
                <a:cs typeface="Arial" panose="020B0604020202020204" pitchFamily="34" charset="0"/>
              </a:rPr>
              <a:t> </a:t>
            </a:r>
            <a:r>
              <a:rPr lang="es-ES" dirty="0" err="1">
                <a:latin typeface="Arial" panose="020B0604020202020204" pitchFamily="34" charset="0"/>
                <a:ea typeface="Baskerville" panose="02020502070401020303" pitchFamily="18" charset="0"/>
                <a:cs typeface="Arial" panose="020B0604020202020204" pitchFamily="34" charset="0"/>
              </a:rPr>
              <a:t>delle</a:t>
            </a:r>
            <a:r>
              <a:rPr lang="es-ES" dirty="0">
                <a:latin typeface="Arial" panose="020B0604020202020204" pitchFamily="34" charset="0"/>
                <a:ea typeface="Baskerville" panose="02020502070401020303" pitchFamily="18" charset="0"/>
                <a:cs typeface="Arial" panose="020B0604020202020204" pitchFamily="34" charset="0"/>
              </a:rPr>
              <a:t> </a:t>
            </a:r>
            <a:r>
              <a:rPr lang="es-ES" i="1" dirty="0">
                <a:latin typeface="Arial" panose="020B0604020202020204" pitchFamily="34" charset="0"/>
                <a:ea typeface="Baskerville" panose="02020502070401020303" pitchFamily="18" charset="0"/>
                <a:cs typeface="Arial" panose="020B0604020202020204" pitchFamily="34" charset="0"/>
              </a:rPr>
              <a:t>curtes</a:t>
            </a:r>
            <a:endParaRPr lang="es-ES" dirty="0">
              <a:latin typeface="Arial" panose="020B0604020202020204" pitchFamily="34" charset="0"/>
              <a:ea typeface="Baskerville" panose="02020502070401020303" pitchFamily="18" charset="0"/>
              <a:cs typeface="Arial" panose="020B0604020202020204" pitchFamily="34" charset="0"/>
            </a:endParaRPr>
          </a:p>
          <a:p>
            <a:pPr marL="457200" lvl="1" indent="0" algn="just">
              <a:buNone/>
            </a:pPr>
            <a:endParaRPr lang="es-ES" dirty="0">
              <a:latin typeface="Arial" panose="020B0604020202020204" pitchFamily="34" charset="0"/>
              <a:ea typeface="Baskerville" panose="02020502070401020303" pitchFamily="18" charset="0"/>
              <a:cs typeface="Arial" panose="020B0604020202020204" pitchFamily="34" charset="0"/>
            </a:endParaRPr>
          </a:p>
          <a:p>
            <a:pPr marL="457200" lvl="1" indent="0" algn="just">
              <a:buNone/>
            </a:pPr>
            <a:r>
              <a:rPr lang="es-ES" dirty="0">
                <a:latin typeface="Arial" panose="020B0604020202020204" pitchFamily="34" charset="0"/>
                <a:ea typeface="Baskerville" panose="02020502070401020303" pitchFamily="18" charset="0"/>
                <a:cs typeface="Arial" panose="020B0604020202020204" pitchFamily="34" charset="0"/>
              </a:rPr>
              <a:t>In </a:t>
            </a:r>
            <a:r>
              <a:rPr lang="es-ES" dirty="0" err="1">
                <a:latin typeface="Arial" panose="020B0604020202020204" pitchFamily="34" charset="0"/>
                <a:ea typeface="Baskerville" panose="02020502070401020303" pitchFamily="18" charset="0"/>
                <a:cs typeface="Arial" panose="020B0604020202020204" pitchFamily="34" charset="0"/>
              </a:rPr>
              <a:t>bianco</a:t>
            </a:r>
            <a:r>
              <a:rPr lang="es-ES" dirty="0">
                <a:latin typeface="Arial" panose="020B0604020202020204" pitchFamily="34" charset="0"/>
                <a:ea typeface="Baskerville" panose="02020502070401020303" pitchFamily="18" charset="0"/>
                <a:cs typeface="Arial" panose="020B0604020202020204" pitchFamily="34" charset="0"/>
              </a:rPr>
              <a:t> = </a:t>
            </a:r>
            <a:r>
              <a:rPr lang="es-ES" i="1" dirty="0" err="1">
                <a:latin typeface="Arial" panose="020B0604020202020204" pitchFamily="34" charset="0"/>
                <a:ea typeface="Baskerville" panose="02020502070401020303" pitchFamily="18" charset="0"/>
                <a:cs typeface="Arial" panose="020B0604020202020204" pitchFamily="34" charset="0"/>
              </a:rPr>
              <a:t>massaricium</a:t>
            </a:r>
            <a:endParaRPr lang="es-ES" i="1" dirty="0">
              <a:latin typeface="Arial" panose="020B0604020202020204" pitchFamily="34" charset="0"/>
              <a:ea typeface="Baskerville" panose="02020502070401020303" pitchFamily="18" charset="0"/>
              <a:cs typeface="Arial" panose="020B0604020202020204" pitchFamily="34" charset="0"/>
            </a:endParaRPr>
          </a:p>
          <a:p>
            <a:pPr marL="457200" lvl="1" indent="0" algn="just">
              <a:buNone/>
            </a:pPr>
            <a:r>
              <a:rPr lang="es-ES" dirty="0" err="1">
                <a:latin typeface="Arial" panose="020B0604020202020204" pitchFamily="34" charset="0"/>
                <a:ea typeface="Baskerville" panose="02020502070401020303" pitchFamily="18" charset="0"/>
                <a:cs typeface="Arial" panose="020B0604020202020204" pitchFamily="34" charset="0"/>
              </a:rPr>
              <a:t>Puntini</a:t>
            </a:r>
            <a:r>
              <a:rPr lang="es-ES" dirty="0">
                <a:latin typeface="Arial" panose="020B0604020202020204" pitchFamily="34" charset="0"/>
                <a:ea typeface="Baskerville" panose="02020502070401020303" pitchFamily="18" charset="0"/>
                <a:cs typeface="Arial" panose="020B0604020202020204" pitchFamily="34" charset="0"/>
              </a:rPr>
              <a:t> = </a:t>
            </a:r>
            <a:r>
              <a:rPr lang="es-ES" i="1" dirty="0" err="1">
                <a:latin typeface="Arial" panose="020B0604020202020204" pitchFamily="34" charset="0"/>
                <a:ea typeface="Baskerville" panose="02020502070401020303" pitchFamily="18" charset="0"/>
                <a:cs typeface="Arial" panose="020B0604020202020204" pitchFamily="34" charset="0"/>
              </a:rPr>
              <a:t>dominicum</a:t>
            </a:r>
            <a:endParaRPr lang="es-ES" dirty="0">
              <a:latin typeface="Arial" panose="020B0604020202020204" pitchFamily="34" charset="0"/>
              <a:ea typeface="Baskerville" panose="02020502070401020303" pitchFamily="18" charset="0"/>
              <a:cs typeface="Arial" panose="020B0604020202020204" pitchFamily="34" charset="0"/>
            </a:endParaRPr>
          </a:p>
          <a:p>
            <a:pPr algn="just"/>
            <a:endParaRPr lang="es-ES" dirty="0">
              <a:latin typeface="Arial" panose="020B0604020202020204" pitchFamily="34" charset="0"/>
              <a:ea typeface="Baskerville" panose="02020502070401020303" pitchFamily="18" charset="0"/>
              <a:cs typeface="Arial" panose="020B0604020202020204" pitchFamily="34" charset="0"/>
            </a:endParaRPr>
          </a:p>
          <a:p>
            <a:pPr algn="just"/>
            <a:r>
              <a:rPr lang="es-ES" dirty="0" err="1">
                <a:latin typeface="Arial" panose="020B0604020202020204" pitchFamily="34" charset="0"/>
                <a:ea typeface="Baskerville" panose="02020502070401020303" pitchFamily="18" charset="0"/>
                <a:cs typeface="Arial" panose="020B0604020202020204" pitchFamily="34" charset="0"/>
              </a:rPr>
              <a:t>Legame</a:t>
            </a:r>
            <a:r>
              <a:rPr lang="es-ES" dirty="0">
                <a:latin typeface="Arial" panose="020B0604020202020204" pitchFamily="34" charset="0"/>
                <a:ea typeface="Baskerville" panose="02020502070401020303" pitchFamily="18" charset="0"/>
                <a:cs typeface="Arial" panose="020B0604020202020204" pitchFamily="34" charset="0"/>
              </a:rPr>
              <a:t> </a:t>
            </a:r>
            <a:r>
              <a:rPr lang="es-ES" dirty="0" err="1">
                <a:latin typeface="Arial" panose="020B0604020202020204" pitchFamily="34" charset="0"/>
                <a:ea typeface="Baskerville" panose="02020502070401020303" pitchFamily="18" charset="0"/>
                <a:cs typeface="Arial" panose="020B0604020202020204" pitchFamily="34" charset="0"/>
              </a:rPr>
              <a:t>tra</a:t>
            </a:r>
            <a:r>
              <a:rPr lang="es-ES" dirty="0">
                <a:latin typeface="Arial" panose="020B0604020202020204" pitchFamily="34" charset="0"/>
                <a:ea typeface="Baskerville" panose="02020502070401020303" pitchFamily="18" charset="0"/>
                <a:cs typeface="Arial" panose="020B0604020202020204" pitchFamily="34" charset="0"/>
              </a:rPr>
              <a:t> le </a:t>
            </a:r>
            <a:r>
              <a:rPr lang="es-ES" dirty="0" err="1">
                <a:latin typeface="Arial" panose="020B0604020202020204" pitchFamily="34" charset="0"/>
                <a:ea typeface="Baskerville" panose="02020502070401020303" pitchFamily="18" charset="0"/>
                <a:cs typeface="Arial" panose="020B0604020202020204" pitchFamily="34" charset="0"/>
              </a:rPr>
              <a:t>parti</a:t>
            </a:r>
            <a:r>
              <a:rPr lang="es-ES" dirty="0">
                <a:latin typeface="Arial" panose="020B0604020202020204" pitchFamily="34" charset="0"/>
                <a:ea typeface="Baskerville" panose="02020502070401020303" pitchFamily="18" charset="0"/>
                <a:cs typeface="Arial" panose="020B0604020202020204" pitchFamily="34" charset="0"/>
              </a:rPr>
              <a:t>: </a:t>
            </a:r>
            <a:r>
              <a:rPr lang="es-ES" dirty="0" err="1">
                <a:latin typeface="Arial" panose="020B0604020202020204" pitchFamily="34" charset="0"/>
                <a:ea typeface="Baskerville" panose="02020502070401020303" pitchFamily="18" charset="0"/>
                <a:cs typeface="Arial" panose="020B0604020202020204" pitchFamily="34" charset="0"/>
              </a:rPr>
              <a:t>lavoro</a:t>
            </a:r>
            <a:r>
              <a:rPr lang="es-ES" dirty="0">
                <a:latin typeface="Arial" panose="020B0604020202020204" pitchFamily="34" charset="0"/>
                <a:ea typeface="Baskerville" panose="02020502070401020303" pitchFamily="18" charset="0"/>
                <a:cs typeface="Arial" panose="020B0604020202020204" pitchFamily="34" charset="0"/>
              </a:rPr>
              <a:t> </a:t>
            </a:r>
            <a:r>
              <a:rPr lang="es-ES" dirty="0" err="1">
                <a:latin typeface="Arial" panose="020B0604020202020204" pitchFamily="34" charset="0"/>
                <a:ea typeface="Baskerville" panose="02020502070401020303" pitchFamily="18" charset="0"/>
                <a:cs typeface="Arial" panose="020B0604020202020204" pitchFamily="34" charset="0"/>
              </a:rPr>
              <a:t>contadino</a:t>
            </a:r>
            <a:endParaRPr lang="es-ES" dirty="0">
              <a:latin typeface="Arial" panose="020B0604020202020204" pitchFamily="34" charset="0"/>
              <a:ea typeface="Baskerville" panose="02020502070401020303" pitchFamily="18" charset="0"/>
              <a:cs typeface="Arial" panose="020B0604020202020204" pitchFamily="34" charset="0"/>
            </a:endParaRPr>
          </a:p>
          <a:p>
            <a:pPr lvl="1" algn="just"/>
            <a:r>
              <a:rPr lang="es-ES" i="1" dirty="0" err="1">
                <a:latin typeface="Arial" panose="020B0604020202020204" pitchFamily="34" charset="0"/>
                <a:ea typeface="Baskerville" panose="02020502070401020303" pitchFamily="18" charset="0"/>
                <a:cs typeface="Arial" panose="020B0604020202020204" pitchFamily="34" charset="0"/>
              </a:rPr>
              <a:t>Corvée</a:t>
            </a:r>
            <a:r>
              <a:rPr lang="es-ES" dirty="0">
                <a:latin typeface="Arial" panose="020B0604020202020204" pitchFamily="34" charset="0"/>
                <a:ea typeface="Baskerville" panose="02020502070401020303" pitchFamily="18" charset="0"/>
                <a:cs typeface="Arial" panose="020B0604020202020204" pitchFamily="34" charset="0"/>
              </a:rPr>
              <a:t>, pagamento di </a:t>
            </a:r>
            <a:r>
              <a:rPr lang="es-ES" dirty="0" err="1">
                <a:latin typeface="Arial" panose="020B0604020202020204" pitchFamily="34" charset="0"/>
                <a:ea typeface="Baskerville" panose="02020502070401020303" pitchFamily="18" charset="0"/>
                <a:cs typeface="Arial" panose="020B0604020202020204" pitchFamily="34" charset="0"/>
              </a:rPr>
              <a:t>censi</a:t>
            </a:r>
            <a:r>
              <a:rPr lang="es-ES" dirty="0">
                <a:latin typeface="Arial" panose="020B0604020202020204" pitchFamily="34" charset="0"/>
                <a:ea typeface="Baskerville" panose="02020502070401020303" pitchFamily="18" charset="0"/>
                <a:cs typeface="Arial" panose="020B0604020202020204" pitchFamily="34" charset="0"/>
              </a:rPr>
              <a:t>…</a:t>
            </a:r>
            <a:endParaRPr lang="es-ES" i="1" dirty="0">
              <a:latin typeface="Arial" panose="020B0604020202020204" pitchFamily="34" charset="0"/>
              <a:ea typeface="Baskerville" panose="02020502070401020303" pitchFamily="18" charset="0"/>
              <a:cs typeface="Arial" panose="020B0604020202020204" pitchFamily="34" charset="0"/>
            </a:endParaRPr>
          </a:p>
          <a:p>
            <a:pPr algn="just"/>
            <a:endParaRPr lang="es-ES" dirty="0">
              <a:latin typeface="Baskerville" panose="02020502070401020303" pitchFamily="18" charset="0"/>
              <a:ea typeface="Baskerville" panose="02020502070401020303" pitchFamily="18" charset="0"/>
            </a:endParaRPr>
          </a:p>
        </p:txBody>
      </p:sp>
      <p:pic>
        <p:nvPicPr>
          <p:cNvPr id="5" name="Imagen 4">
            <a:extLst>
              <a:ext uri="{FF2B5EF4-FFF2-40B4-BE49-F238E27FC236}">
                <a16:creationId xmlns:a16="http://schemas.microsoft.com/office/drawing/2014/main" id="{93CB82D0-717C-B349-B9BB-930C46A7502D}"/>
              </a:ext>
            </a:extLst>
          </p:cNvPr>
          <p:cNvPicPr>
            <a:picLocks noChangeAspect="1"/>
          </p:cNvPicPr>
          <p:nvPr/>
        </p:nvPicPr>
        <p:blipFill>
          <a:blip r:embed="rId2"/>
          <a:stretch>
            <a:fillRect/>
          </a:stretch>
        </p:blipFill>
        <p:spPr>
          <a:xfrm>
            <a:off x="7482449" y="3656964"/>
            <a:ext cx="3282950" cy="2368550"/>
          </a:xfrm>
          <a:prstGeom prst="rect">
            <a:avLst/>
          </a:prstGeom>
        </p:spPr>
      </p:pic>
    </p:spTree>
    <p:extLst>
      <p:ext uri="{BB962C8B-B14F-4D97-AF65-F5344CB8AC3E}">
        <p14:creationId xmlns:p14="http://schemas.microsoft.com/office/powerpoint/2010/main" val="663070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enry.Pirenne.Portrait.gif">
            <a:extLst>
              <a:ext uri="{FF2B5EF4-FFF2-40B4-BE49-F238E27FC236}">
                <a16:creationId xmlns:a16="http://schemas.microsoft.com/office/drawing/2014/main" id="{A95CBEBE-ADF1-8B48-AF1F-03022D88E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245" y="1504365"/>
            <a:ext cx="3552886" cy="4614015"/>
          </a:xfrm>
          <a:prstGeom prst="rect">
            <a:avLst/>
          </a:prstGeom>
        </p:spPr>
      </p:pic>
      <p:pic>
        <p:nvPicPr>
          <p:cNvPr id="3" name="Imagen 2" descr="77-henri-pirenne-mahomet-charlemagne-couv.jpg">
            <a:extLst>
              <a:ext uri="{FF2B5EF4-FFF2-40B4-BE49-F238E27FC236}">
                <a16:creationId xmlns:a16="http://schemas.microsoft.com/office/drawing/2014/main" id="{D8D5C179-0A2A-9045-8670-D0585A88F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911" y="1194815"/>
            <a:ext cx="3494025" cy="5233114"/>
          </a:xfrm>
          <a:prstGeom prst="rect">
            <a:avLst/>
          </a:prstGeom>
        </p:spPr>
      </p:pic>
      <p:sp>
        <p:nvSpPr>
          <p:cNvPr id="4" name="CuadroTexto 3">
            <a:extLst>
              <a:ext uri="{FF2B5EF4-FFF2-40B4-BE49-F238E27FC236}">
                <a16:creationId xmlns:a16="http://schemas.microsoft.com/office/drawing/2014/main" id="{B550EC8D-24E2-B34D-B945-ACC37D619B24}"/>
              </a:ext>
            </a:extLst>
          </p:cNvPr>
          <p:cNvSpPr txBox="1"/>
          <p:nvPr/>
        </p:nvSpPr>
        <p:spPr>
          <a:xfrm>
            <a:off x="7716585" y="293774"/>
            <a:ext cx="3877985" cy="646331"/>
          </a:xfrm>
          <a:prstGeom prst="rect">
            <a:avLst/>
          </a:prstGeom>
          <a:noFill/>
        </p:spPr>
        <p:txBody>
          <a:bodyPr wrap="none" rtlCol="0">
            <a:spAutoFit/>
          </a:bodyPr>
          <a:lstStyle/>
          <a:p>
            <a:r>
              <a:rPr lang="es-ES" sz="3600" b="1" dirty="0">
                <a:latin typeface="Arial" panose="020B0604020202020204" pitchFamily="34" charset="0"/>
                <a:ea typeface="Baskerville" panose="02020502070401020303" pitchFamily="18" charset="0"/>
                <a:cs typeface="Arial" panose="020B0604020202020204" pitchFamily="34" charset="0"/>
              </a:rPr>
              <a:t>La </a:t>
            </a:r>
            <a:r>
              <a:rPr lang="es-ES" sz="3600" b="1" dirty="0" err="1">
                <a:latin typeface="Arial" panose="020B0604020202020204" pitchFamily="34" charset="0"/>
                <a:ea typeface="Baskerville" panose="02020502070401020303" pitchFamily="18" charset="0"/>
                <a:cs typeface="Arial" panose="020B0604020202020204" pitchFamily="34" charset="0"/>
              </a:rPr>
              <a:t>thèse</a:t>
            </a:r>
            <a:r>
              <a:rPr lang="es-ES" sz="3600" b="1" dirty="0">
                <a:latin typeface="Arial" panose="020B0604020202020204" pitchFamily="34" charset="0"/>
                <a:ea typeface="Baskerville" panose="02020502070401020303" pitchFamily="18" charset="0"/>
                <a:cs typeface="Arial" panose="020B0604020202020204" pitchFamily="34" charset="0"/>
              </a:rPr>
              <a:t> </a:t>
            </a:r>
            <a:r>
              <a:rPr lang="es-ES" sz="3600" b="1" dirty="0" err="1">
                <a:latin typeface="Arial" panose="020B0604020202020204" pitchFamily="34" charset="0"/>
                <a:ea typeface="Baskerville" panose="02020502070401020303" pitchFamily="18" charset="0"/>
                <a:cs typeface="Arial" panose="020B0604020202020204" pitchFamily="34" charset="0"/>
              </a:rPr>
              <a:t>Pirenne</a:t>
            </a:r>
            <a:endParaRPr lang="it-IT" sz="36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9098A9B7-0D61-804C-99FD-4A2806BCD062}"/>
              </a:ext>
            </a:extLst>
          </p:cNvPr>
          <p:cNvSpPr txBox="1"/>
          <p:nvPr/>
        </p:nvSpPr>
        <p:spPr>
          <a:xfrm>
            <a:off x="2401824" y="6276862"/>
            <a:ext cx="1191352" cy="369332"/>
          </a:xfrm>
          <a:prstGeom prst="rect">
            <a:avLst/>
          </a:prstGeom>
          <a:noFill/>
        </p:spPr>
        <p:txBody>
          <a:bodyPr wrap="none" rtlCol="0">
            <a:spAutoFit/>
          </a:bodyPr>
          <a:lstStyle/>
          <a:p>
            <a:r>
              <a:rPr lang="it-IT" dirty="0"/>
              <a:t>1862-1935</a:t>
            </a:r>
          </a:p>
        </p:txBody>
      </p:sp>
      <p:sp>
        <p:nvSpPr>
          <p:cNvPr id="6" name="Titolo 5"/>
          <p:cNvSpPr>
            <a:spLocks noGrp="1"/>
          </p:cNvSpPr>
          <p:nvPr>
            <p:ph type="title"/>
          </p:nvPr>
        </p:nvSpPr>
        <p:spPr/>
        <p:txBody>
          <a:bodyPr/>
          <a:lstStyle/>
          <a:p>
            <a:endParaRPr lang="it-IT" dirty="0"/>
          </a:p>
        </p:txBody>
      </p:sp>
      <p:sp>
        <p:nvSpPr>
          <p:cNvPr id="7" name="Segnaposto contenuto 6"/>
          <p:cNvSpPr>
            <a:spLocks noGrp="1"/>
          </p:cNvSpPr>
          <p:nvPr>
            <p:ph sz="quarter" idx="10"/>
          </p:nvPr>
        </p:nvSpPr>
        <p:spPr/>
        <p:txBody>
          <a:bodyPr/>
          <a:lstStyle/>
          <a:p>
            <a:endParaRPr lang="it-IT"/>
          </a:p>
        </p:txBody>
      </p:sp>
      <p:sp>
        <p:nvSpPr>
          <p:cNvPr id="8" name="Segnaposto contenuto 7"/>
          <p:cNvSpPr>
            <a:spLocks noGrp="1"/>
          </p:cNvSpPr>
          <p:nvPr>
            <p:ph sz="quarter" idx="11"/>
          </p:nvPr>
        </p:nvSpPr>
        <p:spPr/>
        <p:txBody>
          <a:bodyPr/>
          <a:lstStyle/>
          <a:p>
            <a:endParaRPr lang="it-IT"/>
          </a:p>
        </p:txBody>
      </p:sp>
      <p:sp>
        <p:nvSpPr>
          <p:cNvPr id="9" name="Segnaposto contenuto 8"/>
          <p:cNvSpPr>
            <a:spLocks noGrp="1"/>
          </p:cNvSpPr>
          <p:nvPr>
            <p:ph sz="quarter" idx="12"/>
          </p:nvPr>
        </p:nvSpPr>
        <p:spPr/>
        <p:txBody>
          <a:bodyPr/>
          <a:lstStyle/>
          <a:p>
            <a:endParaRPr lang="it-IT"/>
          </a:p>
        </p:txBody>
      </p:sp>
    </p:spTree>
    <p:extLst>
      <p:ext uri="{BB962C8B-B14F-4D97-AF65-F5344CB8AC3E}">
        <p14:creationId xmlns:p14="http://schemas.microsoft.com/office/powerpoint/2010/main" val="246670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6DFE98-2AA2-724F-AD22-605F1AA76D82}"/>
              </a:ext>
            </a:extLst>
          </p:cNvPr>
          <p:cNvSpPr>
            <a:spLocks noGrp="1"/>
          </p:cNvSpPr>
          <p:nvPr>
            <p:ph type="title"/>
          </p:nvPr>
        </p:nvSpPr>
        <p:spPr/>
        <p:txBody>
          <a:bodyPr>
            <a:normAutofit/>
          </a:bodyPr>
          <a:lstStyle/>
          <a:p>
            <a:pPr algn="ctr"/>
            <a:r>
              <a:rPr lang="es-ES" b="1" dirty="0">
                <a:latin typeface="Baskerville" panose="02020502070401020303" pitchFamily="18" charset="0"/>
                <a:ea typeface="Baskerville" panose="02020502070401020303" pitchFamily="18" charset="0"/>
              </a:rPr>
              <a:t>La grande </a:t>
            </a:r>
            <a:r>
              <a:rPr lang="es-ES" b="1" dirty="0" err="1">
                <a:latin typeface="Baskerville" panose="02020502070401020303" pitchFamily="18" charset="0"/>
                <a:ea typeface="Baskerville" panose="02020502070401020303" pitchFamily="18" charset="0"/>
              </a:rPr>
              <a:t>proprietà</a:t>
            </a:r>
            <a:r>
              <a:rPr lang="es-ES" b="1" dirty="0">
                <a:latin typeface="Baskerville" panose="02020502070401020303" pitchFamily="18" charset="0"/>
                <a:ea typeface="Baskerville" panose="02020502070401020303" pitchFamily="18" charset="0"/>
              </a:rPr>
              <a:t> (II)</a:t>
            </a:r>
          </a:p>
        </p:txBody>
      </p:sp>
      <p:sp>
        <p:nvSpPr>
          <p:cNvPr id="5" name="Segnaposto contenuto 4"/>
          <p:cNvSpPr>
            <a:spLocks noGrp="1"/>
          </p:cNvSpPr>
          <p:nvPr>
            <p:ph sz="quarter" idx="10"/>
          </p:nvPr>
        </p:nvSpPr>
        <p:spPr/>
        <p:txBody>
          <a:bodyPr/>
          <a:lstStyle/>
          <a:p>
            <a:endParaRPr lang="it-IT"/>
          </a:p>
        </p:txBody>
      </p:sp>
      <p:sp>
        <p:nvSpPr>
          <p:cNvPr id="6" name="Segnaposto contenuto 5"/>
          <p:cNvSpPr>
            <a:spLocks noGrp="1"/>
          </p:cNvSpPr>
          <p:nvPr>
            <p:ph sz="quarter" idx="11"/>
          </p:nvPr>
        </p:nvSpPr>
        <p:spPr/>
        <p:txBody>
          <a:bodyPr/>
          <a:lstStyle/>
          <a:p>
            <a:endParaRPr lang="it-IT"/>
          </a:p>
        </p:txBody>
      </p:sp>
      <p:sp>
        <p:nvSpPr>
          <p:cNvPr id="8" name="Segnaposto contenuto 7"/>
          <p:cNvSpPr>
            <a:spLocks noGrp="1"/>
          </p:cNvSpPr>
          <p:nvPr>
            <p:ph sz="quarter" idx="12"/>
          </p:nvPr>
        </p:nvSpPr>
        <p:spPr/>
        <p:txBody>
          <a:bodyPr/>
          <a:lstStyle/>
          <a:p>
            <a:endParaRPr lang="it-IT"/>
          </a:p>
        </p:txBody>
      </p:sp>
      <p:sp>
        <p:nvSpPr>
          <p:cNvPr id="3" name="Marcador de contenido 2">
            <a:extLst>
              <a:ext uri="{FF2B5EF4-FFF2-40B4-BE49-F238E27FC236}">
                <a16:creationId xmlns:a16="http://schemas.microsoft.com/office/drawing/2014/main" id="{3B81C435-DA00-0E47-82A0-D4770570E07E}"/>
              </a:ext>
            </a:extLst>
          </p:cNvPr>
          <p:cNvSpPr>
            <a:spLocks noGrp="1"/>
          </p:cNvSpPr>
          <p:nvPr>
            <p:ph idx="4294967295"/>
          </p:nvPr>
        </p:nvSpPr>
        <p:spPr>
          <a:xfrm>
            <a:off x="0" y="1360488"/>
            <a:ext cx="11171238" cy="5297487"/>
          </a:xfrm>
        </p:spPr>
        <p:txBody>
          <a:bodyPr>
            <a:normAutofit/>
          </a:bodyPr>
          <a:lstStyle/>
          <a:p>
            <a:pPr algn="just"/>
            <a:endParaRPr lang="es-ES" dirty="0">
              <a:latin typeface="Baskerville" panose="02020502070401020303" pitchFamily="18" charset="0"/>
              <a:ea typeface="Baskerville" panose="02020502070401020303" pitchFamily="18" charset="0"/>
            </a:endParaRPr>
          </a:p>
          <a:p>
            <a:pPr algn="just"/>
            <a:r>
              <a:rPr lang="es-ES" dirty="0">
                <a:latin typeface="Baskerville" panose="02020502070401020303" pitchFamily="18" charset="0"/>
                <a:ea typeface="Baskerville" panose="02020502070401020303" pitchFamily="18" charset="0"/>
              </a:rPr>
              <a:t>Non </a:t>
            </a:r>
            <a:r>
              <a:rPr lang="es-ES" dirty="0" err="1">
                <a:latin typeface="Baskerville" panose="02020502070401020303" pitchFamily="18" charset="0"/>
                <a:ea typeface="Baskerville" panose="02020502070401020303" pitchFamily="18" charset="0"/>
              </a:rPr>
              <a:t>è</a:t>
            </a:r>
            <a:r>
              <a:rPr lang="es-ES" dirty="0">
                <a:latin typeface="Baskerville" panose="02020502070401020303" pitchFamily="18" charset="0"/>
                <a:ea typeface="Baskerville" panose="02020502070401020303" pitchFamily="18" charset="0"/>
              </a:rPr>
              <a:t> uno </a:t>
            </a:r>
            <a:r>
              <a:rPr lang="es-ES" dirty="0" err="1">
                <a:latin typeface="Baskerville" panose="02020502070401020303" pitchFamily="18" charset="0"/>
                <a:ea typeface="Baskerville" panose="02020502070401020303" pitchFamily="18" charset="0"/>
              </a:rPr>
              <a:t>spazio</a:t>
            </a:r>
            <a:r>
              <a:rPr lang="es-ES" dirty="0">
                <a:latin typeface="Baskerville" panose="02020502070401020303" pitchFamily="18" charset="0"/>
                <a:ea typeface="Baskerville" panose="02020502070401020303" pitchFamily="18" charset="0"/>
              </a:rPr>
              <a:t> </a:t>
            </a:r>
            <a:r>
              <a:rPr lang="es-ES" dirty="0" err="1">
                <a:latin typeface="Baskerville" panose="02020502070401020303" pitchFamily="18" charset="0"/>
                <a:ea typeface="Baskerville" panose="02020502070401020303" pitchFamily="18" charset="0"/>
              </a:rPr>
              <a:t>chiuso</a:t>
            </a:r>
            <a:r>
              <a:rPr lang="es-ES" dirty="0">
                <a:latin typeface="Baskerville" panose="02020502070401020303" pitchFamily="18" charset="0"/>
                <a:ea typeface="Baskerville" panose="02020502070401020303" pitchFamily="18" charset="0"/>
              </a:rPr>
              <a:t> </a:t>
            </a:r>
            <a:r>
              <a:rPr lang="es-ES" dirty="0" err="1">
                <a:latin typeface="Baskerville" panose="02020502070401020303" pitchFamily="18" charset="0"/>
                <a:ea typeface="Baskerville" panose="02020502070401020303" pitchFamily="18" charset="0"/>
              </a:rPr>
              <a:t>nè</a:t>
            </a:r>
            <a:r>
              <a:rPr lang="es-ES" dirty="0">
                <a:latin typeface="Baskerville" panose="02020502070401020303" pitchFamily="18" charset="0"/>
                <a:ea typeface="Baskerville" panose="02020502070401020303" pitchFamily="18" charset="0"/>
              </a:rPr>
              <a:t> una </a:t>
            </a:r>
            <a:r>
              <a:rPr lang="es-ES" dirty="0" err="1">
                <a:latin typeface="Baskerville" panose="02020502070401020303" pitchFamily="18" charset="0"/>
                <a:ea typeface="Baskerville" panose="02020502070401020303" pitchFamily="18" charset="0"/>
              </a:rPr>
              <a:t>economia</a:t>
            </a:r>
            <a:r>
              <a:rPr lang="es-ES" dirty="0">
                <a:latin typeface="Baskerville" panose="02020502070401020303" pitchFamily="18" charset="0"/>
                <a:ea typeface="Baskerville" panose="02020502070401020303" pitchFamily="18" charset="0"/>
              </a:rPr>
              <a:t> </a:t>
            </a:r>
          </a:p>
          <a:p>
            <a:pPr marL="0" indent="0" algn="just">
              <a:buNone/>
            </a:pPr>
            <a:r>
              <a:rPr lang="es-ES" dirty="0">
                <a:latin typeface="Baskerville" panose="02020502070401020303" pitchFamily="18" charset="0"/>
                <a:ea typeface="Baskerville" panose="02020502070401020303" pitchFamily="18" charset="0"/>
              </a:rPr>
              <a:t>   </a:t>
            </a:r>
            <a:r>
              <a:rPr lang="es-ES" dirty="0" err="1">
                <a:latin typeface="Baskerville" panose="02020502070401020303" pitchFamily="18" charset="0"/>
                <a:ea typeface="Baskerville" panose="02020502070401020303" pitchFamily="18" charset="0"/>
              </a:rPr>
              <a:t>stagnante</a:t>
            </a:r>
            <a:endParaRPr lang="es-ES" dirty="0">
              <a:latin typeface="Baskerville" panose="02020502070401020303" pitchFamily="18" charset="0"/>
              <a:ea typeface="Baskerville" panose="02020502070401020303" pitchFamily="18" charset="0"/>
            </a:endParaRPr>
          </a:p>
          <a:p>
            <a:pPr algn="just"/>
            <a:endParaRPr lang="es-ES" dirty="0">
              <a:latin typeface="Baskerville" panose="02020502070401020303" pitchFamily="18" charset="0"/>
              <a:ea typeface="Baskerville" panose="02020502070401020303" pitchFamily="18" charset="0"/>
            </a:endParaRPr>
          </a:p>
          <a:p>
            <a:pPr algn="just"/>
            <a:r>
              <a:rPr lang="es-ES" dirty="0" err="1">
                <a:latin typeface="Baskerville" panose="02020502070401020303" pitchFamily="18" charset="0"/>
                <a:ea typeface="Baskerville" panose="02020502070401020303" pitchFamily="18" charset="0"/>
              </a:rPr>
              <a:t>Importanza</a:t>
            </a:r>
            <a:r>
              <a:rPr lang="es-ES" dirty="0">
                <a:latin typeface="Baskerville" panose="02020502070401020303" pitchFamily="18" charset="0"/>
                <a:ea typeface="Baskerville" panose="02020502070401020303" pitchFamily="18" charset="0"/>
              </a:rPr>
              <a:t> del </a:t>
            </a:r>
            <a:r>
              <a:rPr lang="es-ES" dirty="0" err="1">
                <a:latin typeface="Baskerville" panose="02020502070401020303" pitchFamily="18" charset="0"/>
                <a:ea typeface="Baskerville" panose="02020502070401020303" pitchFamily="18" charset="0"/>
              </a:rPr>
              <a:t>mercato</a:t>
            </a:r>
            <a:r>
              <a:rPr lang="es-ES" dirty="0">
                <a:latin typeface="Baskerville" panose="02020502070401020303" pitchFamily="18" charset="0"/>
                <a:ea typeface="Baskerville" panose="02020502070401020303" pitchFamily="18" charset="0"/>
              </a:rPr>
              <a:t> e </a:t>
            </a:r>
            <a:r>
              <a:rPr lang="es-ES" dirty="0" err="1">
                <a:latin typeface="Baskerville" panose="02020502070401020303" pitchFamily="18" charset="0"/>
                <a:ea typeface="Baskerville" panose="02020502070401020303" pitchFamily="18" charset="0"/>
              </a:rPr>
              <a:t>dei</a:t>
            </a:r>
            <a:r>
              <a:rPr lang="es-ES" dirty="0">
                <a:latin typeface="Baskerville" panose="02020502070401020303" pitchFamily="18" charset="0"/>
                <a:ea typeface="Baskerville" panose="02020502070401020303" pitchFamily="18" charset="0"/>
              </a:rPr>
              <a:t> </a:t>
            </a:r>
            <a:r>
              <a:rPr lang="es-ES" i="1" dirty="0" err="1">
                <a:latin typeface="Baskerville" panose="02020502070401020303" pitchFamily="18" charset="0"/>
                <a:ea typeface="Baskerville" panose="02020502070401020303" pitchFamily="18" charset="0"/>
              </a:rPr>
              <a:t>negotiatores</a:t>
            </a:r>
            <a:endParaRPr lang="es-ES" dirty="0">
              <a:latin typeface="Baskerville" panose="02020502070401020303" pitchFamily="18" charset="0"/>
              <a:ea typeface="Baskerville" panose="02020502070401020303" pitchFamily="18" charset="0"/>
            </a:endParaRPr>
          </a:p>
          <a:p>
            <a:pPr marL="457200" lvl="1" indent="0" algn="just">
              <a:buNone/>
            </a:pPr>
            <a:endParaRPr lang="es-ES" dirty="0">
              <a:latin typeface="Baskerville" panose="02020502070401020303" pitchFamily="18" charset="0"/>
              <a:ea typeface="Baskerville" panose="02020502070401020303" pitchFamily="18" charset="0"/>
            </a:endParaRPr>
          </a:p>
        </p:txBody>
      </p:sp>
      <p:pic>
        <p:nvPicPr>
          <p:cNvPr id="4" name="Imagen 3">
            <a:extLst>
              <a:ext uri="{FF2B5EF4-FFF2-40B4-BE49-F238E27FC236}">
                <a16:creationId xmlns:a16="http://schemas.microsoft.com/office/drawing/2014/main" id="{82A9B638-E1DF-AA4A-9861-C338289B316D}"/>
              </a:ext>
            </a:extLst>
          </p:cNvPr>
          <p:cNvPicPr>
            <a:picLocks noChangeAspect="1"/>
          </p:cNvPicPr>
          <p:nvPr/>
        </p:nvPicPr>
        <p:blipFill>
          <a:blip r:embed="rId2"/>
          <a:stretch>
            <a:fillRect/>
          </a:stretch>
        </p:blipFill>
        <p:spPr>
          <a:xfrm>
            <a:off x="7234902" y="1989502"/>
            <a:ext cx="4595277" cy="4503372"/>
          </a:xfrm>
          <a:prstGeom prst="rect">
            <a:avLst/>
          </a:prstGeom>
        </p:spPr>
      </p:pic>
      <p:sp>
        <p:nvSpPr>
          <p:cNvPr id="7" name="CuadroTexto 6">
            <a:extLst>
              <a:ext uri="{FF2B5EF4-FFF2-40B4-BE49-F238E27FC236}">
                <a16:creationId xmlns:a16="http://schemas.microsoft.com/office/drawing/2014/main" id="{5FD4D368-8C64-2548-91C0-FF9E59D974C9}"/>
              </a:ext>
            </a:extLst>
          </p:cNvPr>
          <p:cNvSpPr txBox="1"/>
          <p:nvPr/>
        </p:nvSpPr>
        <p:spPr>
          <a:xfrm>
            <a:off x="4957099" y="5201920"/>
            <a:ext cx="1994841" cy="923330"/>
          </a:xfrm>
          <a:prstGeom prst="rect">
            <a:avLst/>
          </a:prstGeom>
          <a:noFill/>
        </p:spPr>
        <p:txBody>
          <a:bodyPr wrap="none" rtlCol="0">
            <a:spAutoFit/>
          </a:bodyPr>
          <a:lstStyle/>
          <a:p>
            <a:r>
              <a:rPr lang="it-IT" dirty="0"/>
              <a:t>Distribuzione delle</a:t>
            </a:r>
          </a:p>
          <a:p>
            <a:r>
              <a:rPr lang="it-IT" dirty="0"/>
              <a:t>monete della zecca</a:t>
            </a:r>
          </a:p>
          <a:p>
            <a:r>
              <a:rPr lang="it-IT" dirty="0"/>
              <a:t>di </a:t>
            </a:r>
            <a:r>
              <a:rPr lang="it-IT" dirty="0" err="1"/>
              <a:t>Dorestad</a:t>
            </a:r>
            <a:endParaRPr lang="it-IT" dirty="0"/>
          </a:p>
        </p:txBody>
      </p:sp>
    </p:spTree>
    <p:extLst>
      <p:ext uri="{BB962C8B-B14F-4D97-AF65-F5344CB8AC3E}">
        <p14:creationId xmlns:p14="http://schemas.microsoft.com/office/powerpoint/2010/main" val="3716551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6DFE98-2AA2-724F-AD22-605F1AA76D82}"/>
              </a:ext>
            </a:extLst>
          </p:cNvPr>
          <p:cNvSpPr>
            <a:spLocks noGrp="1"/>
          </p:cNvSpPr>
          <p:nvPr>
            <p:ph type="title"/>
          </p:nvPr>
        </p:nvSpPr>
        <p:spPr/>
        <p:txBody>
          <a:bodyPr/>
          <a:lstStyle/>
          <a:p>
            <a:pPr algn="ctr"/>
            <a:r>
              <a:rPr lang="es-ES" b="1" dirty="0">
                <a:latin typeface="Baskerville" panose="02020502070401020303" pitchFamily="18" charset="0"/>
                <a:ea typeface="Baskerville" panose="02020502070401020303" pitchFamily="18" charset="0"/>
              </a:rPr>
              <a:t>Lo </a:t>
            </a:r>
            <a:r>
              <a:rPr lang="es-ES" b="1" dirty="0" err="1">
                <a:latin typeface="Baskerville" panose="02020502070401020303" pitchFamily="18" charset="0"/>
                <a:ea typeface="Baskerville" panose="02020502070401020303" pitchFamily="18" charset="0"/>
              </a:rPr>
              <a:t>scambio</a:t>
            </a:r>
            <a:r>
              <a:rPr lang="es-ES" b="1" dirty="0">
                <a:latin typeface="Baskerville" panose="02020502070401020303" pitchFamily="18" charset="0"/>
                <a:ea typeface="Baskerville" panose="02020502070401020303" pitchFamily="18" charset="0"/>
              </a:rPr>
              <a:t/>
            </a:r>
            <a:br>
              <a:rPr lang="es-ES" b="1" dirty="0">
                <a:latin typeface="Baskerville" panose="02020502070401020303" pitchFamily="18" charset="0"/>
                <a:ea typeface="Baskerville" panose="02020502070401020303" pitchFamily="18" charset="0"/>
              </a:rPr>
            </a:br>
            <a:r>
              <a:rPr lang="es-ES" b="1" dirty="0">
                <a:latin typeface="Baskerville" panose="02020502070401020303" pitchFamily="18" charset="0"/>
                <a:ea typeface="Baskerville" panose="02020502070401020303" pitchFamily="18" charset="0"/>
              </a:rPr>
              <a:t>Occidente-Impero-Oriente</a:t>
            </a:r>
          </a:p>
        </p:txBody>
      </p:sp>
      <p:sp>
        <p:nvSpPr>
          <p:cNvPr id="5" name="Segnaposto contenuto 4"/>
          <p:cNvSpPr>
            <a:spLocks noGrp="1"/>
          </p:cNvSpPr>
          <p:nvPr>
            <p:ph sz="quarter" idx="10"/>
          </p:nvPr>
        </p:nvSpPr>
        <p:spPr/>
        <p:txBody>
          <a:bodyPr/>
          <a:lstStyle/>
          <a:p>
            <a:endParaRPr lang="it-IT"/>
          </a:p>
        </p:txBody>
      </p:sp>
      <p:sp>
        <p:nvSpPr>
          <p:cNvPr id="6" name="Segnaposto contenuto 5"/>
          <p:cNvSpPr>
            <a:spLocks noGrp="1"/>
          </p:cNvSpPr>
          <p:nvPr>
            <p:ph sz="quarter" idx="11"/>
          </p:nvPr>
        </p:nvSpPr>
        <p:spPr/>
        <p:txBody>
          <a:bodyPr/>
          <a:lstStyle/>
          <a:p>
            <a:endParaRPr lang="it-IT"/>
          </a:p>
        </p:txBody>
      </p:sp>
      <p:sp>
        <p:nvSpPr>
          <p:cNvPr id="8" name="Segnaposto contenuto 7"/>
          <p:cNvSpPr>
            <a:spLocks noGrp="1"/>
          </p:cNvSpPr>
          <p:nvPr>
            <p:ph sz="quarter" idx="12"/>
          </p:nvPr>
        </p:nvSpPr>
        <p:spPr/>
        <p:txBody>
          <a:bodyPr/>
          <a:lstStyle/>
          <a:p>
            <a:endParaRPr lang="it-IT"/>
          </a:p>
        </p:txBody>
      </p:sp>
      <p:sp>
        <p:nvSpPr>
          <p:cNvPr id="3" name="Marcador de contenido 2">
            <a:extLst>
              <a:ext uri="{FF2B5EF4-FFF2-40B4-BE49-F238E27FC236}">
                <a16:creationId xmlns:a16="http://schemas.microsoft.com/office/drawing/2014/main" id="{3B81C435-DA00-0E47-82A0-D4770570E07E}"/>
              </a:ext>
            </a:extLst>
          </p:cNvPr>
          <p:cNvSpPr>
            <a:spLocks noGrp="1"/>
          </p:cNvSpPr>
          <p:nvPr>
            <p:ph idx="4294967295"/>
          </p:nvPr>
        </p:nvSpPr>
        <p:spPr>
          <a:xfrm>
            <a:off x="0" y="1690688"/>
            <a:ext cx="10515600" cy="4351337"/>
          </a:xfrm>
        </p:spPr>
        <p:txBody>
          <a:bodyPr/>
          <a:lstStyle/>
          <a:p>
            <a:endParaRPr lang="es-ES" dirty="0">
              <a:latin typeface="Baskerville" panose="02020502070401020303" pitchFamily="18" charset="0"/>
              <a:ea typeface="Baskerville" panose="02020502070401020303" pitchFamily="18" charset="0"/>
            </a:endParaRPr>
          </a:p>
          <a:p>
            <a:r>
              <a:rPr lang="es-ES" dirty="0" err="1">
                <a:latin typeface="Baskerville" panose="02020502070401020303" pitchFamily="18" charset="0"/>
                <a:ea typeface="Baskerville" panose="02020502070401020303" pitchFamily="18" charset="0"/>
              </a:rPr>
              <a:t>Reti</a:t>
            </a:r>
            <a:r>
              <a:rPr lang="es-ES" dirty="0">
                <a:latin typeface="Baskerville" panose="02020502070401020303" pitchFamily="18" charset="0"/>
                <a:ea typeface="Baskerville" panose="02020502070401020303" pitchFamily="18" charset="0"/>
              </a:rPr>
              <a:t> di </a:t>
            </a:r>
            <a:r>
              <a:rPr lang="es-ES" dirty="0" err="1">
                <a:latin typeface="Baskerville" panose="02020502070401020303" pitchFamily="18" charset="0"/>
                <a:ea typeface="Baskerville" panose="02020502070401020303" pitchFamily="18" charset="0"/>
              </a:rPr>
              <a:t>scambio</a:t>
            </a:r>
            <a:r>
              <a:rPr lang="es-ES" dirty="0">
                <a:latin typeface="Baskerville" panose="02020502070401020303" pitchFamily="18" charset="0"/>
                <a:ea typeface="Baskerville" panose="02020502070401020303" pitchFamily="18" charset="0"/>
              </a:rPr>
              <a:t> </a:t>
            </a:r>
          </a:p>
          <a:p>
            <a:pPr lvl="1"/>
            <a:r>
              <a:rPr lang="es-ES" dirty="0" err="1">
                <a:latin typeface="Baskerville" panose="02020502070401020303" pitchFamily="18" charset="0"/>
                <a:ea typeface="Baskerville" panose="02020502070401020303" pitchFamily="18" charset="0"/>
              </a:rPr>
              <a:t>Fiumi</a:t>
            </a:r>
            <a:r>
              <a:rPr lang="es-ES" dirty="0">
                <a:latin typeface="Baskerville" panose="02020502070401020303" pitchFamily="18" charset="0"/>
                <a:ea typeface="Baskerville" panose="02020502070401020303" pitchFamily="18" charset="0"/>
              </a:rPr>
              <a:t>, vie e </a:t>
            </a:r>
            <a:r>
              <a:rPr lang="es-ES" dirty="0" err="1">
                <a:latin typeface="Baskerville" panose="02020502070401020303" pitchFamily="18" charset="0"/>
                <a:ea typeface="Baskerville" panose="02020502070401020303" pitchFamily="18" charset="0"/>
              </a:rPr>
              <a:t>porti</a:t>
            </a:r>
            <a:endParaRPr lang="es-ES" dirty="0">
              <a:latin typeface="Baskerville" panose="02020502070401020303" pitchFamily="18" charset="0"/>
              <a:ea typeface="Baskerville" panose="02020502070401020303" pitchFamily="18" charset="0"/>
            </a:endParaRPr>
          </a:p>
        </p:txBody>
      </p:sp>
      <p:pic>
        <p:nvPicPr>
          <p:cNvPr id="7" name="Imagen 6">
            <a:extLst>
              <a:ext uri="{FF2B5EF4-FFF2-40B4-BE49-F238E27FC236}">
                <a16:creationId xmlns:a16="http://schemas.microsoft.com/office/drawing/2014/main" id="{A543135A-F8E5-AF48-A12C-7FE20C328B47}"/>
              </a:ext>
            </a:extLst>
          </p:cNvPr>
          <p:cNvPicPr>
            <a:picLocks noChangeAspect="1"/>
          </p:cNvPicPr>
          <p:nvPr/>
        </p:nvPicPr>
        <p:blipFill>
          <a:blip r:embed="rId2"/>
          <a:stretch>
            <a:fillRect/>
          </a:stretch>
        </p:blipFill>
        <p:spPr>
          <a:xfrm rot="5400000">
            <a:off x="6930244" y="1248386"/>
            <a:ext cx="4343205" cy="6180306"/>
          </a:xfrm>
          <a:prstGeom prst="rect">
            <a:avLst/>
          </a:prstGeom>
        </p:spPr>
      </p:pic>
      <p:pic>
        <p:nvPicPr>
          <p:cNvPr id="4" name="Imagen 3">
            <a:extLst>
              <a:ext uri="{FF2B5EF4-FFF2-40B4-BE49-F238E27FC236}">
                <a16:creationId xmlns:a16="http://schemas.microsoft.com/office/drawing/2014/main" id="{84A966B8-F372-5344-B037-403FFAFFED3A}"/>
              </a:ext>
            </a:extLst>
          </p:cNvPr>
          <p:cNvPicPr>
            <a:picLocks noChangeAspect="1"/>
          </p:cNvPicPr>
          <p:nvPr/>
        </p:nvPicPr>
        <p:blipFill>
          <a:blip r:embed="rId3"/>
          <a:stretch>
            <a:fillRect/>
          </a:stretch>
        </p:blipFill>
        <p:spPr>
          <a:xfrm>
            <a:off x="1383192" y="3204855"/>
            <a:ext cx="3704590" cy="2825290"/>
          </a:xfrm>
          <a:prstGeom prst="rect">
            <a:avLst/>
          </a:prstGeom>
        </p:spPr>
      </p:pic>
    </p:spTree>
    <p:extLst>
      <p:ext uri="{BB962C8B-B14F-4D97-AF65-F5344CB8AC3E}">
        <p14:creationId xmlns:p14="http://schemas.microsoft.com/office/powerpoint/2010/main" val="2890163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656124"/>
          </a:xfrm>
        </p:spPr>
        <p:txBody>
          <a:bodyPr/>
          <a:lstStyle/>
          <a:p>
            <a:r>
              <a:rPr lang="it-IT" altLang="it-IT" dirty="0"/>
              <a:t>Sassonia (772-804)</a:t>
            </a:r>
            <a:endParaRPr lang="it-IT" dirty="0"/>
          </a:p>
        </p:txBody>
      </p:sp>
      <p:sp>
        <p:nvSpPr>
          <p:cNvPr id="4" name="Segnaposto contenuto 3"/>
          <p:cNvSpPr>
            <a:spLocks noGrp="1"/>
          </p:cNvSpPr>
          <p:nvPr>
            <p:ph sz="quarter" idx="11"/>
          </p:nvPr>
        </p:nvSpPr>
        <p:spPr>
          <a:xfrm>
            <a:off x="97277" y="2048247"/>
            <a:ext cx="7081735" cy="2193014"/>
          </a:xfrm>
        </p:spPr>
        <p:txBody>
          <a:bodyPr>
            <a:normAutofit fontScale="47500" lnSpcReduction="20000"/>
          </a:bodyPr>
          <a:lstStyle/>
          <a:p>
            <a:r>
              <a:rPr lang="it-IT" altLang="it-IT" sz="3600" dirty="0"/>
              <a:t>La tradizionale spinta franca verso la Germania era stata rinsaldata dalle missioni anglosassoni, protette dalle armi degli eserciti dei </a:t>
            </a:r>
            <a:r>
              <a:rPr lang="it-IT" altLang="it-IT" sz="3600" dirty="0" err="1"/>
              <a:t>Pipinidi</a:t>
            </a:r>
            <a:r>
              <a:rPr lang="it-IT" altLang="it-IT" sz="3600" dirty="0"/>
              <a:t>. </a:t>
            </a:r>
          </a:p>
          <a:p>
            <a:pPr marL="571500" indent="-571500">
              <a:buFont typeface="Wingdings" panose="05000000000000000000" pitchFamily="2" charset="2"/>
              <a:buChar char="§"/>
            </a:pPr>
            <a:r>
              <a:rPr lang="it-IT" altLang="it-IT" sz="3600" dirty="0"/>
              <a:t>Sotto Carlo, tale spinta si espresse soprattutto nelle trentennali campagne contro i Sassoni (772–804). </a:t>
            </a:r>
          </a:p>
          <a:p>
            <a:pPr marL="571500" indent="-571500">
              <a:buFont typeface="Wingdings" panose="05000000000000000000" pitchFamily="2" charset="2"/>
              <a:buChar char="§"/>
            </a:pPr>
            <a:r>
              <a:rPr lang="it-IT" altLang="it-IT" sz="3600" dirty="0"/>
              <a:t>La Sassonia comprendeva allora tutta la Germania settentrionale, tra il Mare del Nord, l'</a:t>
            </a:r>
            <a:r>
              <a:rPr lang="it-IT" altLang="it-IT" sz="3600" dirty="0" err="1"/>
              <a:t>Ems</a:t>
            </a:r>
            <a:r>
              <a:rPr lang="it-IT" altLang="it-IT" sz="3600" dirty="0"/>
              <a:t>, l'Elba e i monti dello </a:t>
            </a:r>
            <a:r>
              <a:rPr lang="it-IT" altLang="it-IT" sz="3600" dirty="0" err="1"/>
              <a:t>Harz</a:t>
            </a:r>
            <a:r>
              <a:rPr lang="it-IT" altLang="it-IT" sz="3600" dirty="0"/>
              <a:t>. Divisa in varie popolazioni</a:t>
            </a:r>
            <a:r>
              <a:rPr lang="it-IT" altLang="it-IT" sz="3600" dirty="0" smtClean="0"/>
              <a:t>, </a:t>
            </a:r>
            <a:r>
              <a:rPr lang="it-IT" altLang="it-IT" sz="3600" dirty="0"/>
              <a:t>essa rappresentava una spina nel fianco per i suoi vicini a causa delle incursioni che i Sassoni effettuavano periodicamente nel regno franco a scopo di bottino. </a:t>
            </a:r>
          </a:p>
          <a:p>
            <a:endParaRPr lang="it-IT" dirty="0"/>
          </a:p>
        </p:txBody>
      </p:sp>
      <p:sp>
        <p:nvSpPr>
          <p:cNvPr id="5" name="Segnaposto contenuto 4"/>
          <p:cNvSpPr>
            <a:spLocks noGrp="1"/>
          </p:cNvSpPr>
          <p:nvPr>
            <p:ph sz="quarter" idx="12"/>
          </p:nvPr>
        </p:nvSpPr>
        <p:spPr>
          <a:xfrm>
            <a:off x="175098" y="4766555"/>
            <a:ext cx="6682902" cy="1838526"/>
          </a:xfrm>
        </p:spPr>
        <p:txBody>
          <a:bodyPr>
            <a:normAutofit fontScale="62500" lnSpcReduction="20000"/>
          </a:bodyPr>
          <a:lstStyle/>
          <a:p>
            <a:pPr marL="457200" indent="-457200">
              <a:buFont typeface="Wingdings" panose="05000000000000000000" pitchFamily="2" charset="2"/>
              <a:buChar char="§"/>
            </a:pPr>
            <a:r>
              <a:rPr lang="it-IT" altLang="it-IT" b="1" dirty="0"/>
              <a:t>Campagne contro i Sassoni presentate come una guerra di religione</a:t>
            </a:r>
            <a:r>
              <a:rPr lang="it-IT" altLang="it-IT" dirty="0"/>
              <a:t>. I Franchi nel 772, con una grande campagna, distrussero il principale santuario sassone, dove veniva adorata la </a:t>
            </a:r>
            <a:r>
              <a:rPr lang="it-IT" altLang="it-IT" dirty="0" err="1"/>
              <a:t>Irminsul</a:t>
            </a:r>
            <a:r>
              <a:rPr lang="it-IT" altLang="it-IT" dirty="0"/>
              <a:t>, un idolo a forma di colonna che rappresentava il titanico albero che reggeva l‘universo intero, mostrando così di voler procedere non solo alla sottomissione militare, ma anche a una conversione al cristianesimo dei Sassoni per assimilarli definitivamente. </a:t>
            </a:r>
          </a:p>
          <a:p>
            <a:endParaRPr lang="it-IT" dirty="0"/>
          </a:p>
        </p:txBody>
      </p:sp>
      <p:pic>
        <p:nvPicPr>
          <p:cNvPr id="6" name="Segnaposto contenuto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8363282" y="1308337"/>
            <a:ext cx="3512643" cy="3860800"/>
          </a:xfrm>
          <a:prstGeom prst="rect">
            <a:avLst/>
          </a:prstGeom>
        </p:spPr>
      </p:pic>
      <p:sp>
        <p:nvSpPr>
          <p:cNvPr id="7" name="Ovale 6"/>
          <p:cNvSpPr/>
          <p:nvPr/>
        </p:nvSpPr>
        <p:spPr>
          <a:xfrm>
            <a:off x="9966070" y="1649087"/>
            <a:ext cx="914400" cy="9144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4476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685307"/>
          </a:xfrm>
        </p:spPr>
        <p:txBody>
          <a:bodyPr/>
          <a:lstStyle/>
          <a:p>
            <a:r>
              <a:rPr lang="it-IT" dirty="0" smtClean="0"/>
              <a:t>Sassonia (772-804)</a:t>
            </a:r>
            <a:endParaRPr lang="it-IT" dirty="0"/>
          </a:p>
        </p:txBody>
      </p:sp>
      <p:sp>
        <p:nvSpPr>
          <p:cNvPr id="4" name="Segnaposto contenuto 3"/>
          <p:cNvSpPr>
            <a:spLocks noGrp="1"/>
          </p:cNvSpPr>
          <p:nvPr>
            <p:ph sz="quarter" idx="11"/>
          </p:nvPr>
        </p:nvSpPr>
        <p:spPr>
          <a:xfrm>
            <a:off x="243191" y="2091447"/>
            <a:ext cx="10885252" cy="4464995"/>
          </a:xfrm>
        </p:spPr>
        <p:txBody>
          <a:bodyPr>
            <a:normAutofit fontScale="70000" lnSpcReduction="20000"/>
          </a:bodyPr>
          <a:lstStyle/>
          <a:p>
            <a:pPr marL="571500" indent="-571500">
              <a:buFont typeface="Wingdings" panose="05000000000000000000" pitchFamily="2" charset="2"/>
              <a:buChar char="§"/>
            </a:pPr>
            <a:r>
              <a:rPr lang="it-IT" altLang="it-IT" sz="4400" dirty="0"/>
              <a:t>conversioni in massa, forzate, al cristianesimo e anche con l'uccisione dei prigionieri che rifiutavano di convertirsi. </a:t>
            </a:r>
          </a:p>
          <a:p>
            <a:pPr marL="571500" indent="-571500">
              <a:buFont typeface="Wingdings" panose="05000000000000000000" pitchFamily="2" charset="2"/>
              <a:buChar char="§"/>
            </a:pPr>
            <a:r>
              <a:rPr lang="it-IT" altLang="it-IT" sz="4400" dirty="0"/>
              <a:t>severa legislazione anti-pagana, imposta alla Sassonia sottomessa, che equiparava i delitti contro la religione a quelli commessi contro le autorità politiche. </a:t>
            </a:r>
            <a:endParaRPr lang="it-IT" altLang="it-IT" sz="4400" dirty="0" smtClean="0"/>
          </a:p>
          <a:p>
            <a:pPr marL="571500" indent="-571500">
              <a:buFont typeface="Wingdings" panose="05000000000000000000" pitchFamily="2" charset="2"/>
              <a:buChar char="§"/>
            </a:pPr>
            <a:r>
              <a:rPr lang="it-IT" altLang="it-IT" sz="4400" dirty="0" smtClean="0"/>
              <a:t>Il </a:t>
            </a:r>
            <a:r>
              <a:rPr lang="it-IT" altLang="it-IT" sz="4400" dirty="0"/>
              <a:t>rifiuto del battesimo o la non osservanza del digiuno erano puniti con la morte, così come la cospirazione contro il sovrano. Contestualmente alla conquista militare, in Sassonia fu messa in piedi l'intera struttura di una nuova chiesa cristiana, dalle diocesi ai monasteri.</a:t>
            </a:r>
          </a:p>
          <a:p>
            <a:endParaRPr lang="it-IT" dirty="0"/>
          </a:p>
        </p:txBody>
      </p:sp>
    </p:spTree>
    <p:extLst>
      <p:ext uri="{BB962C8B-B14F-4D97-AF65-F5344CB8AC3E}">
        <p14:creationId xmlns:p14="http://schemas.microsoft.com/office/powerpoint/2010/main" val="27052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t>Baviera (794)</a:t>
            </a:r>
            <a:br>
              <a:rPr lang="it-IT" altLang="it-IT" dirty="0"/>
            </a:br>
            <a:r>
              <a:rPr lang="it-IT" altLang="it-IT" dirty="0"/>
              <a:t>Khanato avaro (796)</a:t>
            </a:r>
            <a:endParaRPr lang="it-IT" dirty="0"/>
          </a:p>
        </p:txBody>
      </p:sp>
      <p:sp>
        <p:nvSpPr>
          <p:cNvPr id="4" name="Segnaposto contenuto 3"/>
          <p:cNvSpPr>
            <a:spLocks noGrp="1"/>
          </p:cNvSpPr>
          <p:nvPr>
            <p:ph sz="quarter" idx="11"/>
          </p:nvPr>
        </p:nvSpPr>
        <p:spPr>
          <a:xfrm>
            <a:off x="107004" y="2592996"/>
            <a:ext cx="5642043" cy="3895353"/>
          </a:xfrm>
        </p:spPr>
        <p:txBody>
          <a:bodyPr>
            <a:normAutofit fontScale="70000" lnSpcReduction="20000"/>
          </a:bodyPr>
          <a:lstStyle/>
          <a:p>
            <a:pPr marL="457200" indent="-457200">
              <a:buFont typeface="Wingdings" panose="05000000000000000000" pitchFamily="2" charset="2"/>
              <a:buChar char="§"/>
            </a:pPr>
            <a:r>
              <a:rPr lang="it-IT" altLang="it-IT" dirty="0"/>
              <a:t>Più a sud, fu definitivamente annessa la Baviera, regione cristiana da tempo nell'orbita franca, dove Carlo pose fine all'ambigua politica semi-indipendente di un antico vassallo franco (e suo cugino), </a:t>
            </a:r>
            <a:r>
              <a:rPr lang="it-IT" altLang="it-IT" dirty="0" err="1"/>
              <a:t>Tassilone</a:t>
            </a:r>
            <a:r>
              <a:rPr lang="it-IT" altLang="it-IT" dirty="0"/>
              <a:t> duca di Baviera, da lui deposto nel 794. </a:t>
            </a:r>
            <a:endParaRPr lang="it-IT" altLang="it-IT" dirty="0" smtClean="0"/>
          </a:p>
          <a:p>
            <a:pPr marL="457200" indent="-457200">
              <a:buFont typeface="Wingdings" panose="05000000000000000000" pitchFamily="2" charset="2"/>
              <a:buChar char="§"/>
            </a:pPr>
            <a:r>
              <a:rPr lang="it-IT" altLang="it-IT" dirty="0" smtClean="0"/>
              <a:t>La </a:t>
            </a:r>
            <a:r>
              <a:rPr lang="it-IT" altLang="it-IT" dirty="0"/>
              <a:t>Baviera diventò così parte integrante del dominio </a:t>
            </a:r>
            <a:r>
              <a:rPr lang="it-IT" altLang="it-IT" dirty="0" smtClean="0"/>
              <a:t>franco. </a:t>
            </a:r>
          </a:p>
          <a:p>
            <a:pPr marL="457200" indent="-457200">
              <a:buFont typeface="Wingdings" panose="05000000000000000000" pitchFamily="2" charset="2"/>
              <a:buChar char="§"/>
            </a:pPr>
            <a:r>
              <a:rPr lang="it-IT" altLang="it-IT" dirty="0" smtClean="0"/>
              <a:t>In </a:t>
            </a:r>
            <a:r>
              <a:rPr lang="it-IT" altLang="it-IT" dirty="0"/>
              <a:t>tal modo </a:t>
            </a:r>
            <a:r>
              <a:rPr lang="it-IT" altLang="it-IT" dirty="0" smtClean="0"/>
              <a:t>Carlo </a:t>
            </a:r>
            <a:r>
              <a:rPr lang="it-IT" altLang="it-IT" dirty="0"/>
              <a:t>ereditò da </a:t>
            </a:r>
            <a:r>
              <a:rPr lang="it-IT" altLang="it-IT" dirty="0" err="1"/>
              <a:t>Tassilone</a:t>
            </a:r>
            <a:r>
              <a:rPr lang="it-IT" altLang="it-IT" dirty="0"/>
              <a:t> la necessità di un confronto militare con gli Avari. </a:t>
            </a:r>
            <a:endParaRPr lang="it-IT" altLang="it-IT" dirty="0" smtClean="0"/>
          </a:p>
          <a:p>
            <a:pPr marL="457200" indent="-457200">
              <a:buFont typeface="Wingdings" panose="05000000000000000000" pitchFamily="2" charset="2"/>
              <a:buChar char="§"/>
            </a:pPr>
            <a:r>
              <a:rPr lang="it-IT" altLang="it-IT" dirty="0" smtClean="0"/>
              <a:t>Carlo </a:t>
            </a:r>
            <a:r>
              <a:rPr lang="it-IT" altLang="it-IT" dirty="0"/>
              <a:t>ne ebbe ragione con una serie di campagne, terminate nel 796, che portarono alla loro sottomissione e alla loro fine politica.</a:t>
            </a:r>
            <a:endParaRPr lang="it-IT" dirty="0"/>
          </a:p>
        </p:txBody>
      </p:sp>
      <p:pic>
        <p:nvPicPr>
          <p:cNvPr id="6" name="Segnaposto contenuto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6391073" y="1366042"/>
            <a:ext cx="4996708" cy="5491958"/>
          </a:xfrm>
          <a:prstGeom prst="rect">
            <a:avLst/>
          </a:prstGeom>
        </p:spPr>
      </p:pic>
      <p:sp>
        <p:nvSpPr>
          <p:cNvPr id="7" name="Ovale 6"/>
          <p:cNvSpPr/>
          <p:nvPr/>
        </p:nvSpPr>
        <p:spPr>
          <a:xfrm>
            <a:off x="9640111" y="3346315"/>
            <a:ext cx="797668" cy="72644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flipH="1">
            <a:off x="10768517" y="3492230"/>
            <a:ext cx="612843" cy="73292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5004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685307"/>
          </a:xfrm>
        </p:spPr>
        <p:txBody>
          <a:bodyPr/>
          <a:lstStyle/>
          <a:p>
            <a:r>
              <a:rPr lang="it-IT" dirty="0" smtClean="0"/>
              <a:t>I Danesi</a:t>
            </a:r>
            <a:endParaRPr lang="it-IT" dirty="0"/>
          </a:p>
        </p:txBody>
      </p:sp>
      <p:sp>
        <p:nvSpPr>
          <p:cNvPr id="4" name="Segnaposto contenuto 3"/>
          <p:cNvSpPr>
            <a:spLocks noGrp="1"/>
          </p:cNvSpPr>
          <p:nvPr>
            <p:ph sz="quarter" idx="11"/>
          </p:nvPr>
        </p:nvSpPr>
        <p:spPr>
          <a:xfrm>
            <a:off x="408562" y="2149813"/>
            <a:ext cx="5593404" cy="2237461"/>
          </a:xfrm>
        </p:spPr>
        <p:txBody>
          <a:bodyPr>
            <a:normAutofit fontScale="77500" lnSpcReduction="20000"/>
          </a:bodyPr>
          <a:lstStyle/>
          <a:p>
            <a:r>
              <a:rPr lang="it-IT" altLang="it-IT" dirty="0"/>
              <a:t>Nei primi anni del secolo IX </a:t>
            </a:r>
            <a:r>
              <a:rPr lang="it-IT" altLang="it-IT" dirty="0" smtClean="0"/>
              <a:t>si iniziano </a:t>
            </a:r>
            <a:r>
              <a:rPr lang="it-IT" altLang="it-IT" dirty="0"/>
              <a:t>le incursioni piratesche dei Danesi, che </a:t>
            </a:r>
            <a:r>
              <a:rPr lang="it-IT" altLang="it-IT" dirty="0" smtClean="0"/>
              <a:t>costrinsero </a:t>
            </a:r>
            <a:r>
              <a:rPr lang="it-IT" altLang="it-IT" dirty="0"/>
              <a:t>a costruire, nel sud dello </a:t>
            </a:r>
            <a:r>
              <a:rPr lang="it-IT" altLang="it-IT" dirty="0" err="1"/>
              <a:t>Jütland</a:t>
            </a:r>
            <a:r>
              <a:rPr lang="it-IT" altLang="it-IT" dirty="0"/>
              <a:t>, il </a:t>
            </a:r>
            <a:r>
              <a:rPr lang="it-IT" altLang="it-IT" dirty="0" err="1"/>
              <a:t>Danewirke</a:t>
            </a:r>
            <a:r>
              <a:rPr lang="it-IT" altLang="it-IT" dirty="0"/>
              <a:t>, un lungo terrapieno fortificato che aveva lo scopo di tenere sotto controllo i movimenti dei Danesi, senza per questo interrompere i fruttuosi scambi commerciali fra le aree interne e quelle esterne alla dominazione franca. </a:t>
            </a:r>
          </a:p>
          <a:p>
            <a:endParaRPr lang="it-IT" dirty="0"/>
          </a:p>
        </p:txBody>
      </p:sp>
      <p:pic>
        <p:nvPicPr>
          <p:cNvPr id="6" name="Segnaposto contenuto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7585066" y="2217973"/>
            <a:ext cx="4292405" cy="4717849"/>
          </a:xfrm>
          <a:prstGeom prst="rect">
            <a:avLst/>
          </a:prstGeom>
        </p:spPr>
      </p:pic>
      <p:sp>
        <p:nvSpPr>
          <p:cNvPr id="7" name="Ovale 6"/>
          <p:cNvSpPr/>
          <p:nvPr/>
        </p:nvSpPr>
        <p:spPr>
          <a:xfrm>
            <a:off x="9708205" y="2435327"/>
            <a:ext cx="768485" cy="64834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4"/>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145916" y="4382894"/>
            <a:ext cx="3157469" cy="236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6971" y="4339849"/>
            <a:ext cx="3372315" cy="251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802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753400"/>
          </a:xfrm>
        </p:spPr>
        <p:txBody>
          <a:bodyPr/>
          <a:lstStyle/>
          <a:p>
            <a:r>
              <a:rPr lang="it-IT" altLang="it-IT" dirty="0"/>
              <a:t>Anglosassoni</a:t>
            </a:r>
            <a:endParaRPr lang="it-IT" dirty="0"/>
          </a:p>
        </p:txBody>
      </p:sp>
      <p:sp>
        <p:nvSpPr>
          <p:cNvPr id="4" name="Segnaposto contenuto 3"/>
          <p:cNvSpPr>
            <a:spLocks noGrp="1"/>
          </p:cNvSpPr>
          <p:nvPr>
            <p:ph sz="quarter" idx="11"/>
          </p:nvPr>
        </p:nvSpPr>
        <p:spPr>
          <a:xfrm>
            <a:off x="116732" y="1789889"/>
            <a:ext cx="6284067" cy="2538919"/>
          </a:xfrm>
        </p:spPr>
        <p:txBody>
          <a:bodyPr>
            <a:normAutofit fontScale="62500" lnSpcReduction="20000"/>
          </a:bodyPr>
          <a:lstStyle/>
          <a:p>
            <a:pPr marL="457200" indent="-457200">
              <a:lnSpc>
                <a:spcPct val="80000"/>
              </a:lnSpc>
              <a:buFont typeface="Wingdings" panose="05000000000000000000" pitchFamily="2" charset="2"/>
              <a:buChar char="§"/>
            </a:pPr>
            <a:r>
              <a:rPr lang="it-IT" altLang="it-IT" dirty="0"/>
              <a:t>I rapporti con il mondo anglosassone, </a:t>
            </a:r>
            <a:r>
              <a:rPr lang="it-IT" altLang="it-IT" dirty="0" smtClean="0"/>
              <a:t>basati </a:t>
            </a:r>
            <a:r>
              <a:rPr lang="it-IT" altLang="it-IT" dirty="0"/>
              <a:t>su forti interessi commerciali, e</a:t>
            </a:r>
            <a:r>
              <a:rPr lang="it-IT" altLang="it-IT" dirty="0" smtClean="0"/>
              <a:t> </a:t>
            </a:r>
            <a:r>
              <a:rPr lang="it-IT" altLang="it-IT" dirty="0"/>
              <a:t>su legami </a:t>
            </a:r>
            <a:r>
              <a:rPr lang="it-IT" altLang="it-IT" dirty="0" smtClean="0"/>
              <a:t>religiosi, </a:t>
            </a:r>
            <a:r>
              <a:rPr lang="it-IT" altLang="it-IT" dirty="0"/>
              <a:t>passavano invece soprattutto per la </a:t>
            </a:r>
            <a:r>
              <a:rPr lang="it-IT" altLang="it-IT" b="1" dirty="0" err="1"/>
              <a:t>Mercia</a:t>
            </a:r>
            <a:r>
              <a:rPr lang="it-IT" altLang="it-IT" dirty="0"/>
              <a:t>, il regno anglosassone più potente durante tutto l’VIII </a:t>
            </a:r>
            <a:r>
              <a:rPr lang="it-IT" altLang="it-IT" dirty="0" smtClean="0"/>
              <a:t>secolo.</a:t>
            </a:r>
          </a:p>
          <a:p>
            <a:pPr marL="457200" indent="-457200">
              <a:lnSpc>
                <a:spcPct val="80000"/>
              </a:lnSpc>
              <a:buFont typeface="Wingdings" panose="05000000000000000000" pitchFamily="2" charset="2"/>
              <a:buChar char="§"/>
            </a:pPr>
            <a:r>
              <a:rPr lang="it-IT" altLang="it-IT" dirty="0"/>
              <a:t>R</a:t>
            </a:r>
            <a:r>
              <a:rPr lang="it-IT" altLang="it-IT" dirty="0" smtClean="0"/>
              <a:t>e </a:t>
            </a:r>
            <a:r>
              <a:rPr lang="it-IT" altLang="it-IT" dirty="0"/>
              <a:t>Offa (757-796) cercò in tutti i modi di consolidare un legame con Carlo, progettando invano un matrimonio che avrebbe unito le due stirpi, e imitandone in molti modi lo stile di governo per cercare di consolidare un potere dinastico (ad esempio adottando l’unzione regia). </a:t>
            </a:r>
          </a:p>
          <a:p>
            <a:pPr marL="457200" indent="-457200">
              <a:lnSpc>
                <a:spcPct val="80000"/>
              </a:lnSpc>
              <a:buFont typeface="Wingdings" panose="05000000000000000000" pitchFamily="2" charset="2"/>
              <a:buChar char="§"/>
            </a:pPr>
            <a:r>
              <a:rPr lang="it-IT" altLang="it-IT" dirty="0" smtClean="0"/>
              <a:t>Il </a:t>
            </a:r>
            <a:r>
              <a:rPr lang="it-IT" altLang="it-IT" dirty="0"/>
              <a:t>mondo carolingio esercitava una sorta di egemonia politico-culturale sulla </a:t>
            </a:r>
            <a:r>
              <a:rPr lang="it-IT" altLang="it-IT" dirty="0" err="1"/>
              <a:t>Mercia</a:t>
            </a:r>
            <a:r>
              <a:rPr lang="it-IT" altLang="it-IT" dirty="0"/>
              <a:t> e, per suo tramite, sugli altri regni anglosassoni.</a:t>
            </a:r>
          </a:p>
          <a:p>
            <a:pPr marL="457200" indent="-457200">
              <a:buFont typeface="Wingdings" panose="05000000000000000000" pitchFamily="2" charset="2"/>
              <a:buChar char="§"/>
            </a:pPr>
            <a:endParaRPr lang="it-IT" dirty="0"/>
          </a:p>
        </p:txBody>
      </p:sp>
      <p:pic>
        <p:nvPicPr>
          <p:cNvPr id="6" name="Segnaposto contenuto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7478064" y="1425407"/>
            <a:ext cx="4613417" cy="5070678"/>
          </a:xfrm>
          <a:prstGeom prst="rect">
            <a:avLst/>
          </a:prstGeom>
        </p:spPr>
      </p:pic>
      <p:sp>
        <p:nvSpPr>
          <p:cNvPr id="7" name="Ovale 6"/>
          <p:cNvSpPr/>
          <p:nvPr/>
        </p:nvSpPr>
        <p:spPr>
          <a:xfrm>
            <a:off x="8249055" y="2052537"/>
            <a:ext cx="914400" cy="9144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Picture 3"/>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a:xfrm>
            <a:off x="847133" y="4549725"/>
            <a:ext cx="2110075" cy="2110075"/>
          </a:xfrm>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478" y="4543615"/>
            <a:ext cx="2082841" cy="211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76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675579"/>
          </a:xfrm>
        </p:spPr>
        <p:txBody>
          <a:bodyPr/>
          <a:lstStyle/>
          <a:p>
            <a:r>
              <a:rPr lang="it-IT" altLang="it-IT" dirty="0"/>
              <a:t>Aquitania e </a:t>
            </a:r>
            <a:r>
              <a:rPr lang="it-IT" altLang="it-IT" dirty="0" err="1" smtClean="0"/>
              <a:t>Hispania</a:t>
            </a:r>
            <a:endParaRPr lang="it-IT" dirty="0"/>
          </a:p>
        </p:txBody>
      </p:sp>
      <p:sp>
        <p:nvSpPr>
          <p:cNvPr id="4" name="Segnaposto contenuto 3"/>
          <p:cNvSpPr>
            <a:spLocks noGrp="1"/>
          </p:cNvSpPr>
          <p:nvPr>
            <p:ph sz="quarter" idx="11"/>
          </p:nvPr>
        </p:nvSpPr>
        <p:spPr>
          <a:xfrm>
            <a:off x="408563" y="1896894"/>
            <a:ext cx="5515582" cy="2451370"/>
          </a:xfrm>
        </p:spPr>
        <p:txBody>
          <a:bodyPr>
            <a:normAutofit fontScale="70000" lnSpcReduction="20000"/>
          </a:bodyPr>
          <a:lstStyle/>
          <a:p>
            <a:pPr marL="457200" indent="-457200">
              <a:lnSpc>
                <a:spcPct val="80000"/>
              </a:lnSpc>
              <a:buFont typeface="Wingdings" panose="05000000000000000000" pitchFamily="2" charset="2"/>
              <a:buChar char="§"/>
              <a:defRPr/>
            </a:pPr>
            <a:r>
              <a:rPr lang="it-IT" altLang="it-IT" dirty="0"/>
              <a:t>Nel meridione, i Carolingi si confrontavano con l‘Aquitania, che cercava di sfuggire alla piena assimilazione al mondo franco, e, più in </a:t>
            </a:r>
            <a:r>
              <a:rPr lang="it-IT" altLang="it-IT" dirty="0" smtClean="0"/>
              <a:t>là, </a:t>
            </a:r>
            <a:r>
              <a:rPr lang="it-IT" altLang="it-IT" dirty="0"/>
              <a:t>con l'emirato (poi califfato) di Cordova. </a:t>
            </a:r>
          </a:p>
          <a:p>
            <a:pPr marL="457200" indent="-457200">
              <a:lnSpc>
                <a:spcPct val="80000"/>
              </a:lnSpc>
              <a:buFont typeface="Wingdings" panose="05000000000000000000" pitchFamily="2" charset="2"/>
              <a:buChar char="§"/>
              <a:defRPr/>
            </a:pPr>
            <a:r>
              <a:rPr lang="it-IT" altLang="it-IT" dirty="0"/>
              <a:t>Le spedizioni al di là dei Pirenei ebbero un modesto risultato, la </a:t>
            </a:r>
            <a:r>
              <a:rPr lang="it-IT" altLang="it-IT" b="1" dirty="0"/>
              <a:t>costruzione della marca di Spagna</a:t>
            </a:r>
            <a:r>
              <a:rPr lang="it-IT" altLang="it-IT" dirty="0"/>
              <a:t> – con capitale Barcellona –, estesa tra i Pirenei e l'Ebro, che assimilò costumi e istituzioni del mondo franco. </a:t>
            </a:r>
          </a:p>
          <a:p>
            <a:endParaRPr lang="it-IT" dirty="0"/>
          </a:p>
        </p:txBody>
      </p:sp>
      <p:sp>
        <p:nvSpPr>
          <p:cNvPr id="5" name="Segnaposto contenuto 4"/>
          <p:cNvSpPr>
            <a:spLocks noGrp="1"/>
          </p:cNvSpPr>
          <p:nvPr>
            <p:ph sz="quarter" idx="12"/>
          </p:nvPr>
        </p:nvSpPr>
        <p:spPr>
          <a:xfrm>
            <a:off x="447472" y="4250988"/>
            <a:ext cx="5457217" cy="2320686"/>
          </a:xfrm>
        </p:spPr>
        <p:txBody>
          <a:bodyPr>
            <a:normAutofit fontScale="77500" lnSpcReduction="20000"/>
          </a:bodyPr>
          <a:lstStyle/>
          <a:p>
            <a:pPr marL="457200" indent="-457200">
              <a:lnSpc>
                <a:spcPct val="80000"/>
              </a:lnSpc>
              <a:buFont typeface="Wingdings" panose="05000000000000000000" pitchFamily="2" charset="2"/>
              <a:buChar char="§"/>
              <a:defRPr/>
            </a:pPr>
            <a:r>
              <a:rPr lang="it-IT" altLang="it-IT" dirty="0"/>
              <a:t>Altre nazionalità periferiche e marginali (Bretoni a nord, Baschi a cavallo dei Pirenei verso l'oceano) sfuggivano ai Franchi. </a:t>
            </a:r>
          </a:p>
          <a:p>
            <a:pPr marL="457200" indent="-457200">
              <a:lnSpc>
                <a:spcPct val="80000"/>
              </a:lnSpc>
              <a:buFont typeface="Wingdings" panose="05000000000000000000" pitchFamily="2" charset="2"/>
              <a:buChar char="§"/>
              <a:defRPr/>
            </a:pPr>
            <a:r>
              <a:rPr lang="it-IT" altLang="it-IT" dirty="0"/>
              <a:t>Invece il regno cristiano delle Asturie, sorto a nord-ovest della Spagna a opera di forze </a:t>
            </a:r>
            <a:r>
              <a:rPr lang="it-IT" altLang="it-IT" dirty="0" smtClean="0"/>
              <a:t>ostili all’assimilazione </a:t>
            </a:r>
            <a:r>
              <a:rPr lang="it-IT" altLang="it-IT" dirty="0"/>
              <a:t>allo stato cordovese, riconobbe una vaga supremazia da parte di Carlo Magno.</a:t>
            </a:r>
            <a:endParaRPr lang="it-IT" dirty="0"/>
          </a:p>
        </p:txBody>
      </p:sp>
      <p:pic>
        <p:nvPicPr>
          <p:cNvPr id="6" name="Segnaposto contenuto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7302966" y="1357270"/>
            <a:ext cx="4671783" cy="5134829"/>
          </a:xfrm>
          <a:prstGeom prst="rect">
            <a:avLst/>
          </a:prstGeom>
        </p:spPr>
      </p:pic>
      <p:sp>
        <p:nvSpPr>
          <p:cNvPr id="7" name="Ovale 6"/>
          <p:cNvSpPr/>
          <p:nvPr/>
        </p:nvSpPr>
        <p:spPr>
          <a:xfrm>
            <a:off x="7896113" y="4485939"/>
            <a:ext cx="957431" cy="699247"/>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Ovale 2"/>
          <p:cNvSpPr/>
          <p:nvPr/>
        </p:nvSpPr>
        <p:spPr>
          <a:xfrm>
            <a:off x="7358230" y="4184725"/>
            <a:ext cx="914400" cy="914400"/>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9109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dominazione di Carlo Magno</a:t>
            </a:r>
            <a:endParaRPr lang="it-IT" dirty="0"/>
          </a:p>
        </p:txBody>
      </p:sp>
      <p:sp>
        <p:nvSpPr>
          <p:cNvPr id="4" name="Segnaposto contenuto 3"/>
          <p:cNvSpPr>
            <a:spLocks noGrp="1"/>
          </p:cNvSpPr>
          <p:nvPr>
            <p:ph sz="quarter" idx="11"/>
          </p:nvPr>
        </p:nvSpPr>
        <p:spPr>
          <a:xfrm>
            <a:off x="155643" y="2480554"/>
            <a:ext cx="5554493" cy="4153710"/>
          </a:xfrm>
        </p:spPr>
        <p:txBody>
          <a:bodyPr>
            <a:normAutofit fontScale="77500" lnSpcReduction="20000"/>
          </a:bodyPr>
          <a:lstStyle/>
          <a:p>
            <a:r>
              <a:rPr lang="it-IT" altLang="it-IT" dirty="0"/>
              <a:t>Il risultato della trentennale attività bellica di Carlo Magno fu la creazione di una dominazione territoriale enorme per l'epoca, i cui confini coincidevano in larga parte con quelli del mondo cristiano: </a:t>
            </a:r>
            <a:endParaRPr lang="it-IT" altLang="it-IT" dirty="0" smtClean="0"/>
          </a:p>
          <a:p>
            <a:pPr marL="457200" indent="-457200">
              <a:buFont typeface="Wingdings" panose="05000000000000000000" pitchFamily="2" charset="2"/>
              <a:buChar char="§"/>
            </a:pPr>
            <a:r>
              <a:rPr lang="it-IT" altLang="it-IT" dirty="0" smtClean="0"/>
              <a:t>da </a:t>
            </a:r>
            <a:r>
              <a:rPr lang="it-IT" altLang="it-IT" dirty="0"/>
              <a:t>essa rimanevano fuori realtà che </a:t>
            </a:r>
            <a:r>
              <a:rPr lang="it-IT" altLang="it-IT" dirty="0" smtClean="0"/>
              <a:t>potevano </a:t>
            </a:r>
            <a:r>
              <a:rPr lang="it-IT" altLang="it-IT" dirty="0"/>
              <a:t>essere considerate periferiche (come le Isole britanniche) </a:t>
            </a:r>
            <a:endParaRPr lang="it-IT" altLang="it-IT" dirty="0" smtClean="0"/>
          </a:p>
          <a:p>
            <a:pPr marL="457200" indent="-457200">
              <a:buFont typeface="Wingdings" panose="05000000000000000000" pitchFamily="2" charset="2"/>
              <a:buChar char="§"/>
            </a:pPr>
            <a:r>
              <a:rPr lang="it-IT" altLang="it-IT" dirty="0" smtClean="0"/>
              <a:t>grandi </a:t>
            </a:r>
            <a:r>
              <a:rPr lang="it-IT" altLang="it-IT" dirty="0"/>
              <a:t>realtà cristiane macchiate però dall'eresia, come l'impero iconoclasta di Bisanzio. Eresia secondo la dottrina professata dalle chiese occidentali e soprattutto da quella di Roma, che con Carlo aveva stabilito un legame privilegiato.</a:t>
            </a:r>
            <a:endParaRPr lang="it-IT" dirty="0"/>
          </a:p>
        </p:txBody>
      </p:sp>
      <p:pic>
        <p:nvPicPr>
          <p:cNvPr id="6" name="Picture 3"/>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a:xfrm>
            <a:off x="6096000" y="2331049"/>
            <a:ext cx="5995406" cy="4316692"/>
          </a:xfrm>
          <a:prstGeom prst="rect">
            <a:avLst/>
          </a:prstGeom>
        </p:spPr>
      </p:pic>
    </p:spTree>
    <p:extLst>
      <p:ext uri="{BB962C8B-B14F-4D97-AF65-F5344CB8AC3E}">
        <p14:creationId xmlns:p14="http://schemas.microsoft.com/office/powerpoint/2010/main" val="395382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2608</TotalTime>
  <Words>2453</Words>
  <Application>Microsoft Office PowerPoint</Application>
  <PresentationFormat>Widescreen</PresentationFormat>
  <Paragraphs>189</Paragraphs>
  <Slides>28</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28</vt:i4>
      </vt:variant>
    </vt:vector>
  </HeadingPairs>
  <TitlesOfParts>
    <vt:vector size="33" baseType="lpstr">
      <vt:lpstr>Arial</vt:lpstr>
      <vt:lpstr>Baskerville</vt:lpstr>
      <vt:lpstr>Calibri</vt:lpstr>
      <vt:lpstr>Wingdings</vt:lpstr>
      <vt:lpstr>Tema di Office</vt:lpstr>
      <vt:lpstr>Carlo Magno I regni, l’impero, l’Italia </vt:lpstr>
      <vt:lpstr>Rex Pacificus. Le guerre di Carlo Magno.</vt:lpstr>
      <vt:lpstr>Sassonia (772-804)</vt:lpstr>
      <vt:lpstr>Sassonia (772-804)</vt:lpstr>
      <vt:lpstr>Baviera (794) Khanato avaro (796)</vt:lpstr>
      <vt:lpstr>I Danesi</vt:lpstr>
      <vt:lpstr>Anglosassoni</vt:lpstr>
      <vt:lpstr>Aquitania e Hispania</vt:lpstr>
      <vt:lpstr>La dominazione di Carlo Magno</vt:lpstr>
      <vt:lpstr>Carlo Magno imperatore (800)</vt:lpstr>
      <vt:lpstr>Il progetto imperiale</vt:lpstr>
      <vt:lpstr>Aquisgrana</vt:lpstr>
      <vt:lpstr>I carolingi (solo gli uomini)</vt:lpstr>
      <vt:lpstr>I Carolingi e le donne. La famiglia di Carlo Magno.</vt:lpstr>
      <vt:lpstr>I problemi di un imperatore e di un impero. La successione.</vt:lpstr>
      <vt:lpstr>Ludovico il Pio (814-840). La crisi di un sistema fragile.</vt:lpstr>
      <vt:lpstr>L’impero dopo Verdun (843)</vt:lpstr>
      <vt:lpstr>Struttura amministrativa</vt:lpstr>
      <vt:lpstr>Carlo Magno e i Carolingi: le fonti</vt:lpstr>
      <vt:lpstr>La riscrittura del passato in funzione del presente.</vt:lpstr>
      <vt:lpstr>Fonti storiche, fonti giuridiche</vt:lpstr>
      <vt:lpstr>L’Italia sotto il governo dei Carolingi</vt:lpstr>
      <vt:lpstr>Lotario re d’ Italia e imperatore (822-823; 834-840; 840-855); Ludovico II (845-875).</vt:lpstr>
      <vt:lpstr>I beni fiscali</vt:lpstr>
      <vt:lpstr>La grande proprietà (I)</vt:lpstr>
      <vt:lpstr>Presentazione standard di PowerPoint</vt:lpstr>
      <vt:lpstr>La grande proprietà (II)</vt:lpstr>
      <vt:lpstr>Lo scambio Occidente-Impero-Oriente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Bocchi Giuliano</dc:creator>
  <cp:lastModifiedBy>c.larocca</cp:lastModifiedBy>
  <cp:revision>187</cp:revision>
  <dcterms:created xsi:type="dcterms:W3CDTF">2022-07-26T10:43:33Z</dcterms:created>
  <dcterms:modified xsi:type="dcterms:W3CDTF">2023-11-14T10:25:58Z</dcterms:modified>
</cp:coreProperties>
</file>