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72" r:id="rId3"/>
    <p:sldId id="341" r:id="rId4"/>
    <p:sldId id="340" r:id="rId5"/>
    <p:sldId id="300" r:id="rId6"/>
    <p:sldId id="301" r:id="rId7"/>
    <p:sldId id="327" r:id="rId8"/>
    <p:sldId id="317" r:id="rId9"/>
    <p:sldId id="314" r:id="rId10"/>
    <p:sldId id="342" r:id="rId11"/>
    <p:sldId id="334" r:id="rId12"/>
    <p:sldId id="328" r:id="rId13"/>
    <p:sldId id="330" r:id="rId14"/>
    <p:sldId id="319" r:id="rId15"/>
    <p:sldId id="315" r:id="rId16"/>
    <p:sldId id="303" r:id="rId17"/>
    <p:sldId id="321" r:id="rId18"/>
    <p:sldId id="322" r:id="rId19"/>
    <p:sldId id="323" r:id="rId20"/>
    <p:sldId id="338" r:id="rId21"/>
    <p:sldId id="339" r:id="rId22"/>
    <p:sldId id="337" r:id="rId23"/>
    <p:sldId id="343" r:id="rId24"/>
    <p:sldId id="331" r:id="rId25"/>
    <p:sldId id="336" r:id="rId26"/>
    <p:sldId id="256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7415" autoAdjust="0"/>
  </p:normalViewPr>
  <p:slideViewPr>
    <p:cSldViewPr snapToGrid="0" showGuides="1">
      <p:cViewPr varScale="1">
        <p:scale>
          <a:sx n="68" d="100"/>
          <a:sy n="68" d="100"/>
        </p:scale>
        <p:origin x="514" y="38"/>
      </p:cViewPr>
      <p:guideLst>
        <p:guide orient="horz" pos="731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17132-047A-4C30-97AD-7733762F554B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6B536-9FA3-4940-8C9D-ED9264FA1E7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64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DE886-1573-40AC-9E09-050F9AC625A5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491ED-56D3-4375-977F-FA3F9F1C0D1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15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6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332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04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85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22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249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91ED-56D3-4375-977F-FA3F9F1C0D19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03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8A6E1-DC11-C213-C49B-4CE1A884E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C5EF09-4C5E-B147-BEF8-8B66FFFEA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774B46-543F-F0B0-1410-BF1E7177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1F3B55-F3E2-1A2D-7FD6-BEC64BED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3C2C70-ACDC-D114-6B42-27BE4C25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78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7A2A5C85-D8F9-95C2-D93A-D6AAA8D012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40" y="1159933"/>
            <a:ext cx="7568720" cy="21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E965153-D1B8-47F9-ECA7-A02B3757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593" y="3285951"/>
            <a:ext cx="9096815" cy="1290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6" name="Segnaposto testo 13">
            <a:extLst>
              <a:ext uri="{FF2B5EF4-FFF2-40B4-BE49-F238E27FC236}">
                <a16:creationId xmlns:a16="http://schemas.microsoft.com/office/drawing/2014/main" id="{1D13A2E7-1F45-2252-AAE6-76F193D9D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5526" y="4741032"/>
            <a:ext cx="6320949" cy="7580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6934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4D642F2-5021-578D-0B5A-F0C9826C56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-1" y="0"/>
            <a:ext cx="12192001" cy="1138767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BB52DDA-C01F-9F3B-B508-D3698A0EAD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8" y="172188"/>
            <a:ext cx="2856424" cy="79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3A4080AB-402D-FB91-8F6E-E1F4FB36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153221"/>
            <a:ext cx="11736000" cy="1188000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79127" y="2592996"/>
            <a:ext cx="5663346" cy="385955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sz="quarter" idx="11" hasCustomPrompt="1"/>
          </p:nvPr>
        </p:nvSpPr>
        <p:spPr>
          <a:xfrm>
            <a:off x="1215640" y="2592996"/>
            <a:ext cx="3781233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1215640" y="4777396"/>
            <a:ext cx="3781234" cy="179427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</p:spTree>
    <p:extLst>
      <p:ext uri="{BB962C8B-B14F-4D97-AF65-F5344CB8AC3E}">
        <p14:creationId xmlns:p14="http://schemas.microsoft.com/office/powerpoint/2010/main" val="2028808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8" name="Immagine 6">
            <a:extLst>
              <a:ext uri="{FF2B5EF4-FFF2-40B4-BE49-F238E27FC236}">
                <a16:creationId xmlns:a16="http://schemas.microsoft.com/office/drawing/2014/main" id="{38BF697F-4C3F-B44D-F6C6-3D1E0DC619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42" y="2269067"/>
            <a:ext cx="8333317" cy="23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2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70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635D8-CCDF-6D38-8F13-A179A41E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434A56-224E-D866-A28F-911AF1B32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2815B5-BA9F-4BC1-142B-FB146E55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639FF7-9837-5485-22E6-98359CE2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BA95AF-CF08-9540-8958-30ECAA2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0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09B05C-6215-0CBC-7B82-45F3AB91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BDA081-A4AC-23E8-A80B-BB3EDFA4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0D27AD-7692-29FD-138C-8E2D277B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FA7B6A-8E96-4A22-AC28-CC5D4A5F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1F665B-5DD5-68C7-A7BF-2101FC91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63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7E8C6D-2746-FE8C-D954-F04A0892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C4DAC7-51DC-0512-D3C5-636DA9B67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C77EFD-F6AD-7E4A-2466-734F7D9F8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F64D86-9423-4050-EABD-82F754AC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F5BF3C-0092-1DEB-DF7D-873B0ECF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891FFC-8CE4-A06C-6922-845EBB33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70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1E9C76-ADD7-91FE-76C9-8E59F946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3DAC0-0839-47EF-03C6-93B46E1A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AAB33E-3013-3EE2-4E41-A18D1471D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8BE1D0-E709-E1B6-7882-A7C1F3F84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67025A-7024-FF82-2CD9-A169C692D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294965E-60D1-02D6-7D5B-78FA5B51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285446E-D0C3-EB44-D741-898EA10E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CEDB29-873E-5535-846B-35B3DC35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89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1BEB9-DC85-61DC-2E70-EECA8826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784C7E1-3A6B-9BF3-9D7E-B84FBB4E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4B297B-6060-AC1C-692E-69C528C0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92E7EA-01EC-8DA9-0AD8-097FF79E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79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6D660FF-A924-B2C4-5D36-2548BC1C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8134CA-4890-3AD2-BFC1-635593B2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59B0E4-734C-4FB1-ABD0-43EBCEE4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20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AA02DE-EF25-8A34-A17C-9CF1E538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EDFA90-A16F-D126-B45F-FA7913A1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7362F2-2D07-BADC-9028-5FF264BBC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E7C2D8-244A-8B91-1324-66BF5F72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F98A4E-3799-1101-A9C0-EA1E537A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56DED9-3158-0431-69E5-757400DB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23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70726-1E27-AA9F-3B2E-692DBC81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A53B16-4FDD-45A1-11E9-42FB6DC88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374E34-1E69-D976-B1C5-8499B3A13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9DC378-0820-E023-FD20-90E7E384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0D6-0EEB-48B5-B03E-48E409845EC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4F833C-9ED4-C074-2B18-A66A6F9C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6D7FED-89C8-E0C9-1D82-94824333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50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8C73D6B-3B98-0B4D-3839-170A9073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12E685-16F2-CD57-8F24-94C80A592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0F94EB-D8FF-46BD-0EB1-02B9720A4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70D6-0EEB-48B5-B03E-48E409845EC4}" type="datetimeFigureOut">
              <a:rPr lang="it-IT" smtClean="0"/>
              <a:t>15/11/2023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E05C7A-E8F9-1686-FBF1-6D0625EB7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7E8887-8F71-A9F3-4692-499C4365B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5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9" r:id="rId11"/>
    <p:sldLayoutId id="2147483658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0B755A-178B-294C-A4BF-51D43D1E2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STORIA MEDIEVALE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31D6C7-9D3C-5297-3E90-7EB28A687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sz="3200" dirty="0" err="1" smtClean="0"/>
              <a:t>a.a</a:t>
            </a:r>
            <a:r>
              <a:rPr lang="it-IT" sz="3200" dirty="0" smtClean="0"/>
              <a:t>. 2023/2024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551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urismocongusto.it/data/gallery/MonasterodellaSantaCrocediFonteAvellana/croce4.jpg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89" y="1877684"/>
            <a:ext cx="8323500" cy="44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0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56" y="1153222"/>
            <a:ext cx="11638844" cy="969090"/>
          </a:xfrm>
        </p:spPr>
        <p:txBody>
          <a:bodyPr/>
          <a:lstStyle/>
          <a:p>
            <a:r>
              <a:rPr lang="en-US" dirty="0" err="1" smtClean="0"/>
              <a:t>Alcune</a:t>
            </a:r>
            <a:r>
              <a:rPr lang="en-US" dirty="0" smtClean="0"/>
              <a:t> </a:t>
            </a:r>
            <a:r>
              <a:rPr lang="en-US" dirty="0" err="1" smtClean="0"/>
              <a:t>opere</a:t>
            </a:r>
            <a:r>
              <a:rPr lang="en-US" dirty="0" smtClean="0"/>
              <a:t> di Pier </a:t>
            </a:r>
            <a:r>
              <a:rPr lang="en-US" dirty="0" err="1" smtClean="0"/>
              <a:t>Damiani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38667" y="2494844"/>
            <a:ext cx="10747022" cy="436315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/>
              <a:t>De </a:t>
            </a:r>
            <a:r>
              <a:rPr lang="en-GB" i="1" dirty="0" err="1"/>
              <a:t>perfectione</a:t>
            </a:r>
            <a:r>
              <a:rPr lang="en-GB" i="1" dirty="0"/>
              <a:t> </a:t>
            </a:r>
            <a:r>
              <a:rPr lang="en-GB" i="1" dirty="0" err="1"/>
              <a:t>monachorum</a:t>
            </a:r>
            <a:r>
              <a:rPr lang="en-GB" dirty="0"/>
              <a:t>, </a:t>
            </a:r>
            <a:r>
              <a:rPr lang="en-GB" i="1" dirty="0"/>
              <a:t>De </a:t>
            </a:r>
            <a:r>
              <a:rPr lang="en-GB" i="1" dirty="0" err="1"/>
              <a:t>ordine</a:t>
            </a:r>
            <a:r>
              <a:rPr lang="en-GB" i="1" dirty="0"/>
              <a:t> </a:t>
            </a:r>
            <a:r>
              <a:rPr lang="en-GB" i="1" dirty="0" err="1"/>
              <a:t>eremitarum</a:t>
            </a:r>
            <a:r>
              <a:rPr lang="en-GB" dirty="0"/>
              <a:t>, </a:t>
            </a:r>
            <a:r>
              <a:rPr lang="en-GB" i="1" dirty="0"/>
              <a:t>De perfecta </a:t>
            </a:r>
            <a:r>
              <a:rPr lang="en-GB" i="1" dirty="0" err="1"/>
              <a:t>monachi</a:t>
            </a:r>
            <a:r>
              <a:rPr lang="en-GB" i="1" dirty="0"/>
              <a:t> </a:t>
            </a:r>
            <a:r>
              <a:rPr lang="en-GB" i="1" dirty="0" err="1"/>
              <a:t>informatione</a:t>
            </a:r>
            <a:r>
              <a:rPr lang="en-GB" dirty="0"/>
              <a:t>, </a:t>
            </a:r>
            <a:r>
              <a:rPr lang="en-GB" i="1" dirty="0"/>
              <a:t>De </a:t>
            </a:r>
            <a:r>
              <a:rPr lang="en-GB" i="1" dirty="0" err="1"/>
              <a:t>suae</a:t>
            </a:r>
            <a:r>
              <a:rPr lang="en-GB" i="1" dirty="0"/>
              <a:t> </a:t>
            </a:r>
            <a:r>
              <a:rPr lang="en-GB" i="1" dirty="0" err="1"/>
              <a:t>congregationis</a:t>
            </a:r>
            <a:r>
              <a:rPr lang="en-GB" i="1" dirty="0"/>
              <a:t> </a:t>
            </a:r>
            <a:r>
              <a:rPr lang="en-GB" i="1" dirty="0" err="1"/>
              <a:t>institutione</a:t>
            </a:r>
            <a:r>
              <a:rPr lang="en-GB" dirty="0"/>
              <a:t>, </a:t>
            </a:r>
            <a:r>
              <a:rPr lang="en-GB" i="1" dirty="0"/>
              <a:t>De vita </a:t>
            </a:r>
            <a:r>
              <a:rPr lang="en-GB" i="1" dirty="0" err="1" smtClean="0"/>
              <a:t>eremitica</a:t>
            </a:r>
            <a:r>
              <a:rPr lang="en-GB" i="1" dirty="0" smtClean="0"/>
              <a:t>, </a:t>
            </a:r>
            <a:r>
              <a:rPr lang="it-IT" i="1" dirty="0" smtClean="0">
                <a:solidFill>
                  <a:srgbClr val="000000"/>
                </a:solidFill>
                <a:latin typeface="+mj-lt"/>
              </a:rPr>
              <a:t>Vita Romualdi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i="1" dirty="0" smtClean="0"/>
              <a:t>Contra </a:t>
            </a:r>
            <a:r>
              <a:rPr lang="pt-BR" i="1" dirty="0"/>
              <a:t>clericos regulares proprietarios</a:t>
            </a:r>
            <a:r>
              <a:rPr lang="pt-BR" dirty="0"/>
              <a:t>; </a:t>
            </a:r>
            <a:r>
              <a:rPr lang="pt-BR" i="1" dirty="0"/>
              <a:t>Contra phylargiriam et munerum </a:t>
            </a:r>
            <a:r>
              <a:rPr lang="pt-BR" i="1" dirty="0" smtClean="0"/>
              <a:t>cupiditatem</a:t>
            </a:r>
            <a:endParaRPr lang="it-IT" dirty="0" smtClean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rgbClr val="000000"/>
                </a:solidFill>
                <a:latin typeface="+mj-lt"/>
              </a:rPr>
              <a:t>Disceptatio </a:t>
            </a:r>
            <a:r>
              <a:rPr lang="it-IT" i="1" dirty="0">
                <a:solidFill>
                  <a:srgbClr val="000000"/>
                </a:solidFill>
                <a:latin typeface="+mj-lt"/>
              </a:rPr>
              <a:t>Synodalis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 </a:t>
            </a:r>
            <a:r>
              <a:rPr lang="it-IT" dirty="0" smtClean="0">
                <a:solidFill>
                  <a:srgbClr val="000000"/>
                </a:solidFill>
                <a:latin typeface="+mj-lt"/>
              </a:rPr>
              <a:t>a sostegno di 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Alessandro </a:t>
            </a:r>
            <a:r>
              <a:rPr lang="it-IT" dirty="0" smtClean="0">
                <a:solidFill>
                  <a:srgbClr val="000000"/>
                </a:solidFill>
                <a:latin typeface="+mj-lt"/>
              </a:rPr>
              <a:t>II vs antipapa Onorio 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/>
              <a:t>De </a:t>
            </a:r>
            <a:r>
              <a:rPr lang="en-GB" i="1" dirty="0" err="1"/>
              <a:t>caelibatu</a:t>
            </a:r>
            <a:r>
              <a:rPr lang="en-GB" i="1" dirty="0"/>
              <a:t> </a:t>
            </a:r>
            <a:r>
              <a:rPr lang="en-GB" i="1" dirty="0" err="1"/>
              <a:t>sacerdotum</a:t>
            </a:r>
            <a:r>
              <a:rPr lang="en-GB" dirty="0"/>
              <a:t>; </a:t>
            </a:r>
            <a:r>
              <a:rPr lang="en-GB" i="1" dirty="0"/>
              <a:t>Contra </a:t>
            </a:r>
            <a:r>
              <a:rPr lang="en-GB" i="1" dirty="0" err="1"/>
              <a:t>intemperantes</a:t>
            </a:r>
            <a:r>
              <a:rPr lang="en-GB" i="1" dirty="0"/>
              <a:t> </a:t>
            </a:r>
            <a:r>
              <a:rPr lang="en-GB" i="1" dirty="0" err="1"/>
              <a:t>clericos</a:t>
            </a:r>
            <a:r>
              <a:rPr lang="en-GB" dirty="0"/>
              <a:t>; </a:t>
            </a:r>
            <a:r>
              <a:rPr lang="en-GB" i="1" dirty="0"/>
              <a:t>De </a:t>
            </a:r>
            <a:r>
              <a:rPr lang="en-GB" i="1" dirty="0" err="1"/>
              <a:t>dignitate</a:t>
            </a:r>
            <a:r>
              <a:rPr lang="en-GB" i="1" dirty="0"/>
              <a:t> </a:t>
            </a:r>
            <a:r>
              <a:rPr lang="en-GB" i="1" dirty="0" err="1"/>
              <a:t>sacerdotii</a:t>
            </a:r>
            <a:r>
              <a:rPr lang="en-GB" dirty="0"/>
              <a:t>; </a:t>
            </a:r>
            <a:r>
              <a:rPr lang="en-GB" i="1" dirty="0"/>
              <a:t>Contra </a:t>
            </a:r>
            <a:r>
              <a:rPr lang="en-GB" i="1" dirty="0" err="1"/>
              <a:t>inscitiam</a:t>
            </a:r>
            <a:r>
              <a:rPr lang="en-GB" i="1" dirty="0"/>
              <a:t> et </a:t>
            </a:r>
            <a:r>
              <a:rPr lang="en-GB" i="1" dirty="0" err="1"/>
              <a:t>incuriam</a:t>
            </a:r>
            <a:r>
              <a:rPr lang="en-GB" i="1" dirty="0"/>
              <a:t> </a:t>
            </a:r>
            <a:r>
              <a:rPr lang="en-GB" i="1" dirty="0" err="1"/>
              <a:t>clericorum</a:t>
            </a:r>
            <a:r>
              <a:rPr lang="en-GB" dirty="0"/>
              <a:t>; </a:t>
            </a:r>
            <a:r>
              <a:rPr lang="en-GB" i="1" dirty="0"/>
              <a:t>De </a:t>
            </a:r>
            <a:r>
              <a:rPr lang="en-GB" i="1" dirty="0" err="1"/>
              <a:t>vili</a:t>
            </a:r>
            <a:r>
              <a:rPr lang="en-GB" i="1" dirty="0"/>
              <a:t> </a:t>
            </a:r>
            <a:r>
              <a:rPr lang="en-GB" i="1" dirty="0" err="1"/>
              <a:t>vestitu</a:t>
            </a:r>
            <a:r>
              <a:rPr lang="en-GB" i="1" dirty="0"/>
              <a:t> </a:t>
            </a:r>
            <a:r>
              <a:rPr lang="en-GB" i="1" dirty="0" err="1"/>
              <a:t>ecclesiasticorum</a:t>
            </a:r>
            <a:r>
              <a:rPr lang="en-GB" dirty="0"/>
              <a:t>; </a:t>
            </a:r>
            <a:r>
              <a:rPr lang="en-GB" i="1" dirty="0"/>
              <a:t>De </a:t>
            </a:r>
            <a:r>
              <a:rPr lang="en-GB" i="1" dirty="0" err="1" smtClean="0"/>
              <a:t>castitate</a:t>
            </a:r>
            <a:r>
              <a:rPr lang="it-IT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it-IT" i="1" dirty="0" smtClean="0">
                <a:solidFill>
                  <a:srgbClr val="000000"/>
                </a:solidFill>
                <a:latin typeface="+mj-lt"/>
              </a:rPr>
              <a:t>Liber </a:t>
            </a:r>
            <a:r>
              <a:rPr lang="it-IT" i="1" dirty="0">
                <a:solidFill>
                  <a:srgbClr val="000000"/>
                </a:solidFill>
                <a:latin typeface="+mj-lt"/>
              </a:rPr>
              <a:t>Gomorrhianus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 </a:t>
            </a:r>
            <a:r>
              <a:rPr lang="it-IT" dirty="0" smtClean="0">
                <a:solidFill>
                  <a:srgbClr val="000000"/>
                </a:solidFill>
                <a:latin typeface="+mj-lt"/>
              </a:rPr>
              <a:t>(sodomia)</a:t>
            </a:r>
            <a:endParaRPr lang="it-IT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i="1" dirty="0"/>
              <a:t>Disceptatio </a:t>
            </a:r>
            <a:r>
              <a:rPr lang="it-IT" i="1" dirty="0" smtClean="0"/>
              <a:t>synodalis,</a:t>
            </a:r>
            <a:r>
              <a:rPr lang="it-IT" i="1" dirty="0"/>
              <a:t> </a:t>
            </a:r>
            <a:r>
              <a:rPr lang="it-IT" i="1" dirty="0" smtClean="0"/>
              <a:t>Liber gratissimus </a:t>
            </a:r>
            <a:r>
              <a:rPr lang="it-IT" dirty="0" smtClean="0"/>
              <a:t>(ruolo del papa e dell’imperatore)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i="1" dirty="0" smtClean="0"/>
              <a:t>De </a:t>
            </a:r>
            <a:r>
              <a:rPr lang="it-IT" i="1" dirty="0"/>
              <a:t>sacramentis per improbos </a:t>
            </a:r>
            <a:r>
              <a:rPr lang="it-IT" i="1" dirty="0" smtClean="0"/>
              <a:t>administratis</a:t>
            </a:r>
            <a:r>
              <a:rPr lang="it-IT" dirty="0"/>
              <a:t> </a:t>
            </a:r>
            <a:r>
              <a:rPr lang="it-IT" dirty="0" smtClean="0"/>
              <a:t>al </a:t>
            </a:r>
            <a:r>
              <a:rPr lang="it-IT" dirty="0"/>
              <a:t>popolo e ai monaci di </a:t>
            </a:r>
            <a:r>
              <a:rPr lang="it-IT" dirty="0" smtClean="0"/>
              <a:t>Firenze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i="1" dirty="0" smtClean="0"/>
              <a:t>De </a:t>
            </a:r>
            <a:r>
              <a:rPr lang="it-IT" i="1" dirty="0"/>
              <a:t>abdicatione episcopatus </a:t>
            </a:r>
            <a:r>
              <a:rPr lang="it-IT" dirty="0"/>
              <a:t>e </a:t>
            </a:r>
            <a:r>
              <a:rPr lang="it-IT" i="1" dirty="0"/>
              <a:t>Apologeticus ob dimissum episcopatum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50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Ildebrando </a:t>
            </a:r>
            <a:r>
              <a:rPr lang="it-IT" dirty="0"/>
              <a:t>di </a:t>
            </a:r>
            <a:r>
              <a:rPr lang="it-IT" dirty="0" smtClean="0"/>
              <a:t>Soana, papa Gregorio VII (1073-1085)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913511" y="2127687"/>
            <a:ext cx="3746323" cy="43359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15639" y="2592996"/>
            <a:ext cx="6573693" cy="3977137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900" dirty="0" smtClean="0"/>
              <a:t>Studi a </a:t>
            </a:r>
            <a:r>
              <a:rPr lang="en-US" sz="5900" dirty="0"/>
              <a:t>R</a:t>
            </a:r>
            <a:r>
              <a:rPr lang="en-US" sz="5900" dirty="0" smtClean="0"/>
              <a:t>oma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900" dirty="0" smtClean="0"/>
              <a:t>Monaco n</a:t>
            </a:r>
            <a:r>
              <a:rPr lang="it-IT" sz="5900" dirty="0" smtClean="0"/>
              <a:t>ell'abbazia </a:t>
            </a:r>
            <a:r>
              <a:rPr lang="it-IT" sz="5900" dirty="0"/>
              <a:t>cluniacense di Santa Maria </a:t>
            </a:r>
            <a:r>
              <a:rPr lang="it-IT" sz="5900" dirty="0" smtClean="0"/>
              <a:t>sull'Aventino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5900" dirty="0" smtClean="0"/>
              <a:t>1046 cappellano di papa Gregorio VI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5900" dirty="0" smtClean="0"/>
              <a:t>1048 consigliere papale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5900" dirty="0" smtClean="0"/>
              <a:t>1073 diventa papa per acclamazione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5900" dirty="0" smtClean="0"/>
              <a:t>1075 </a:t>
            </a:r>
            <a:r>
              <a:rPr lang="it-IT" sz="5900" i="1" dirty="0" smtClean="0"/>
              <a:t>Dictatus Papae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9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ricerca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cronologia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temi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36623" y="2483554"/>
            <a:ext cx="10832887" cy="4374446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1040-1070: tema della riforma morale del clero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1070-1100: supremazia papale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1100-1130: ultima fase della controversia sulle investiture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1130-1160: vita religiosa di tutti i cristiani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1198-1216: organizzazione dello stato pontificio e repressione eticale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0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ricerca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cronologia</a:t>
            </a:r>
            <a:r>
              <a:rPr lang="en-US" dirty="0" smtClean="0"/>
              <a:t>: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protagonisti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6000" y="2341222"/>
            <a:ext cx="11476355" cy="422891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Riforme</a:t>
            </a:r>
            <a:r>
              <a:rPr lang="en-US" dirty="0" smtClean="0"/>
              <a:t> </a:t>
            </a:r>
            <a:r>
              <a:rPr lang="en-US" dirty="0" err="1" smtClean="0"/>
              <a:t>vescovili</a:t>
            </a:r>
            <a:r>
              <a:rPr lang="en-US" dirty="0" smtClean="0"/>
              <a:t> in </a:t>
            </a:r>
            <a:r>
              <a:rPr lang="en-US" dirty="0" err="1" smtClean="0"/>
              <a:t>collaborazione</a:t>
            </a:r>
            <a:r>
              <a:rPr lang="en-US" dirty="0" smtClean="0"/>
              <a:t> con Enrico III (1017-1056) 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suoi</a:t>
            </a:r>
            <a:r>
              <a:rPr lang="en-US" dirty="0" smtClean="0"/>
              <a:t> </a:t>
            </a:r>
            <a:r>
              <a:rPr lang="en-US" dirty="0" err="1" smtClean="0"/>
              <a:t>papi</a:t>
            </a:r>
            <a:r>
              <a:rPr lang="en-US" dirty="0" smtClean="0"/>
              <a:t> </a:t>
            </a:r>
            <a:r>
              <a:rPr lang="en-US" dirty="0" err="1" smtClean="0"/>
              <a:t>tedeschi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1059 </a:t>
            </a: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regole</a:t>
            </a:r>
            <a:r>
              <a:rPr lang="en-US" dirty="0" smtClean="0"/>
              <a:t> di </a:t>
            </a:r>
            <a:r>
              <a:rPr lang="en-US" dirty="0" err="1" smtClean="0"/>
              <a:t>elezione</a:t>
            </a:r>
            <a:r>
              <a:rPr lang="en-US" dirty="0" smtClean="0"/>
              <a:t> </a:t>
            </a:r>
            <a:r>
              <a:rPr lang="en-US" dirty="0" err="1" smtClean="0"/>
              <a:t>papale</a:t>
            </a:r>
            <a:r>
              <a:rPr lang="en-US" dirty="0" smtClean="0"/>
              <a:t> sotto Nicola 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1073-1085 </a:t>
            </a:r>
            <a:r>
              <a:rPr lang="en-US" dirty="0" err="1" smtClean="0"/>
              <a:t>pontificato</a:t>
            </a:r>
            <a:r>
              <a:rPr lang="en-US" dirty="0" smtClean="0"/>
              <a:t> di Gregorio VII e il </a:t>
            </a:r>
            <a:r>
              <a:rPr lang="en-US" dirty="0" err="1" smtClean="0"/>
              <a:t>conflitto</a:t>
            </a:r>
            <a:r>
              <a:rPr lang="en-US" dirty="0" smtClean="0"/>
              <a:t> con Enrico IV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1122 </a:t>
            </a:r>
            <a:r>
              <a:rPr lang="en-US" dirty="0" err="1" smtClean="0"/>
              <a:t>concordato</a:t>
            </a:r>
            <a:r>
              <a:rPr lang="en-US" dirty="0" smtClean="0"/>
              <a:t> di Worms: un </a:t>
            </a:r>
            <a:r>
              <a:rPr lang="en-US" dirty="0" err="1" smtClean="0"/>
              <a:t>accordo</a:t>
            </a:r>
            <a:r>
              <a:rPr lang="en-US" dirty="0" smtClean="0"/>
              <a:t> “</a:t>
            </a:r>
            <a:r>
              <a:rPr lang="en-US" dirty="0" err="1" smtClean="0"/>
              <a:t>regionalizzato</a:t>
            </a:r>
            <a:r>
              <a:rPr lang="en-US" dirty="0" smtClean="0"/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 </a:t>
            </a:r>
            <a:r>
              <a:rPr lang="en-US" dirty="0" err="1" smtClean="0"/>
              <a:t>canonisti</a:t>
            </a:r>
            <a:r>
              <a:rPr lang="en-US" dirty="0" smtClean="0"/>
              <a:t> e la </a:t>
            </a:r>
            <a:r>
              <a:rPr lang="en-US" dirty="0" err="1" smtClean="0"/>
              <a:t>sistematizzione</a:t>
            </a:r>
            <a:r>
              <a:rPr lang="en-US" dirty="0" smtClean="0"/>
              <a:t> </a:t>
            </a:r>
            <a:r>
              <a:rPr lang="en-US" dirty="0" err="1" smtClean="0"/>
              <a:t>giuridica</a:t>
            </a:r>
            <a:r>
              <a:rPr lang="en-US" dirty="0" smtClean="0"/>
              <a:t> (</a:t>
            </a:r>
            <a:r>
              <a:rPr lang="en-US" i="1" dirty="0" err="1" smtClean="0"/>
              <a:t>Decretum</a:t>
            </a:r>
            <a:r>
              <a:rPr lang="en-US" i="1" dirty="0" smtClean="0"/>
              <a:t> </a:t>
            </a:r>
            <a:r>
              <a:rPr lang="en-US" i="1" dirty="0" err="1" smtClean="0"/>
              <a:t>Gratiani</a:t>
            </a:r>
            <a:r>
              <a:rPr lang="en-US" i="1" dirty="0" smtClean="0"/>
              <a:t> </a:t>
            </a:r>
            <a:r>
              <a:rPr lang="en-US" dirty="0" smtClean="0"/>
              <a:t>ca 1140)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1198-1216: </a:t>
            </a:r>
            <a:r>
              <a:rPr lang="en-US" dirty="0" err="1" smtClean="0"/>
              <a:t>pontificato</a:t>
            </a:r>
            <a:r>
              <a:rPr lang="en-US" dirty="0" smtClean="0"/>
              <a:t> di </a:t>
            </a:r>
            <a:r>
              <a:rPr lang="en-US" dirty="0" err="1" smtClean="0"/>
              <a:t>Innocenzo</a:t>
            </a:r>
            <a:r>
              <a:rPr lang="en-US" dirty="0" smtClean="0"/>
              <a:t> III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1215 </a:t>
            </a:r>
            <a:r>
              <a:rPr lang="en-US" dirty="0" err="1" smtClean="0"/>
              <a:t>concilio</a:t>
            </a:r>
            <a:r>
              <a:rPr lang="en-US" dirty="0" smtClean="0"/>
              <a:t> </a:t>
            </a:r>
            <a:r>
              <a:rPr lang="en-US" dirty="0" err="1" smtClean="0"/>
              <a:t>Laterano</a:t>
            </a:r>
            <a:r>
              <a:rPr lang="en-US" dirty="0" smtClean="0"/>
              <a:t> IV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00" y="1153220"/>
            <a:ext cx="11363467" cy="1669002"/>
          </a:xfrm>
        </p:spPr>
        <p:txBody>
          <a:bodyPr/>
          <a:lstStyle/>
          <a:p>
            <a:r>
              <a:rPr lang="en-US" dirty="0" smtClean="0"/>
              <a:t>Al tempo </a:t>
            </a:r>
            <a:r>
              <a:rPr lang="en-US" dirty="0" err="1" smtClean="0"/>
              <a:t>stesso</a:t>
            </a:r>
            <a:r>
              <a:rPr lang="en-US" dirty="0" smtClean="0"/>
              <a:t>: la </a:t>
            </a:r>
            <a:r>
              <a:rPr lang="en-US" dirty="0" err="1" smtClean="0"/>
              <a:t>sperimentazione</a:t>
            </a:r>
            <a:r>
              <a:rPr lang="en-US" dirty="0" smtClean="0"/>
              <a:t> di </a:t>
            </a: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forme</a:t>
            </a:r>
            <a:r>
              <a:rPr lang="en-US" dirty="0" smtClean="0"/>
              <a:t> di vita </a:t>
            </a:r>
            <a:r>
              <a:rPr lang="en-US" dirty="0" err="1" smtClean="0"/>
              <a:t>religiosa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54757" y="3172179"/>
            <a:ext cx="11285680" cy="339326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Monachesimo</a:t>
            </a:r>
            <a:r>
              <a:rPr lang="en-US" dirty="0" smtClean="0"/>
              <a:t> (</a:t>
            </a:r>
            <a:r>
              <a:rPr lang="en-US" dirty="0" err="1" smtClean="0"/>
              <a:t>es</a:t>
            </a:r>
            <a:r>
              <a:rPr lang="en-US" dirty="0" smtClean="0"/>
              <a:t>. Fonte </a:t>
            </a:r>
            <a:r>
              <a:rPr lang="en-US" dirty="0" err="1" smtClean="0"/>
              <a:t>Avellana</a:t>
            </a:r>
            <a:r>
              <a:rPr lang="en-US" dirty="0" smtClean="0"/>
              <a:t>, </a:t>
            </a:r>
            <a:r>
              <a:rPr lang="en-US" dirty="0" err="1" smtClean="0"/>
              <a:t>Citeaux</a:t>
            </a:r>
            <a:r>
              <a:rPr lang="en-US" dirty="0" smtClean="0"/>
              <a:t>, Chartreuse…)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Forme</a:t>
            </a:r>
            <a:r>
              <a:rPr lang="en-US" dirty="0" smtClean="0"/>
              <a:t> di vita </a:t>
            </a:r>
            <a:r>
              <a:rPr lang="en-US" dirty="0" err="1" smtClean="0"/>
              <a:t>anacoretica</a:t>
            </a:r>
            <a:r>
              <a:rPr lang="en-US" dirty="0" smtClean="0"/>
              <a:t>: </a:t>
            </a:r>
            <a:r>
              <a:rPr lang="en-US" dirty="0" err="1" smtClean="0"/>
              <a:t>eremiti</a:t>
            </a:r>
            <a:r>
              <a:rPr lang="en-US" dirty="0" smtClean="0"/>
              <a:t>, recluse…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La vita </a:t>
            </a:r>
            <a:r>
              <a:rPr lang="en-US" dirty="0" err="1" smtClean="0"/>
              <a:t>canonicale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Movimenti </a:t>
            </a:r>
            <a:r>
              <a:rPr lang="en-US" dirty="0" err="1" smtClean="0"/>
              <a:t>religiosi</a:t>
            </a:r>
            <a:r>
              <a:rPr lang="en-US" dirty="0" smtClean="0"/>
              <a:t> </a:t>
            </a:r>
            <a:r>
              <a:rPr lang="en-US" dirty="0" err="1" smtClean="0"/>
              <a:t>dichiarati</a:t>
            </a:r>
            <a:r>
              <a:rPr lang="en-US" dirty="0" smtClean="0"/>
              <a:t> </a:t>
            </a:r>
            <a:r>
              <a:rPr lang="en-US" dirty="0" err="1" smtClean="0"/>
              <a:t>eterodossi</a:t>
            </a:r>
            <a:r>
              <a:rPr lang="en-US" dirty="0" smtClean="0"/>
              <a:t> (</a:t>
            </a:r>
            <a:r>
              <a:rPr lang="en-US" dirty="0" err="1" smtClean="0"/>
              <a:t>Valdesi</a:t>
            </a:r>
            <a:r>
              <a:rPr lang="en-US" dirty="0" smtClean="0"/>
              <a:t>, </a:t>
            </a:r>
            <a:r>
              <a:rPr lang="en-US" dirty="0" err="1" smtClean="0"/>
              <a:t>Catari</a:t>
            </a:r>
            <a:r>
              <a:rPr lang="en-US" dirty="0" smtClean="0"/>
              <a:t>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La </a:t>
            </a:r>
            <a:r>
              <a:rPr lang="en-US" dirty="0" err="1" smtClean="0"/>
              <a:t>creazione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ordini</a:t>
            </a:r>
            <a:r>
              <a:rPr lang="en-US" dirty="0" smtClean="0"/>
              <a:t> </a:t>
            </a:r>
            <a:r>
              <a:rPr lang="en-US" dirty="0" err="1" smtClean="0"/>
              <a:t>mendicanti</a:t>
            </a:r>
            <a:r>
              <a:rPr lang="en-US" dirty="0" smtClean="0"/>
              <a:t> (1209 </a:t>
            </a:r>
            <a:r>
              <a:rPr lang="en-US" dirty="0" err="1" smtClean="0"/>
              <a:t>Francescani</a:t>
            </a:r>
            <a:r>
              <a:rPr lang="en-US" dirty="0" smtClean="0"/>
              <a:t>, 1216 </a:t>
            </a:r>
            <a:r>
              <a:rPr lang="en-US" dirty="0" err="1" smtClean="0"/>
              <a:t>Domenicani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11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prima </a:t>
            </a:r>
            <a:r>
              <a:rPr lang="en-US" dirty="0" err="1" smtClean="0"/>
              <a:t>fase</a:t>
            </a:r>
            <a:r>
              <a:rPr lang="en-US" dirty="0" smtClean="0"/>
              <a:t>: </a:t>
            </a:r>
            <a:r>
              <a:rPr lang="en-US" dirty="0" err="1" smtClean="0"/>
              <a:t>l’azione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vescovi</a:t>
            </a:r>
            <a:r>
              <a:rPr lang="en-US" dirty="0" smtClean="0"/>
              <a:t> (1</a:t>
            </a:r>
            <a:r>
              <a:rPr lang="en-US" baseline="30000" dirty="0" smtClean="0"/>
              <a:t>a</a:t>
            </a:r>
            <a:r>
              <a:rPr lang="en-US" dirty="0" smtClean="0"/>
              <a:t> meta XI s.)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15640" y="2592996"/>
            <a:ext cx="10073249" cy="2184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Il “</a:t>
            </a:r>
            <a:r>
              <a:rPr lang="en-US" dirty="0" err="1" smtClean="0"/>
              <a:t>recupero</a:t>
            </a:r>
            <a:r>
              <a:rPr lang="en-US" dirty="0" smtClean="0"/>
              <a:t>” del </a:t>
            </a:r>
            <a:r>
              <a:rPr lang="en-US" dirty="0" err="1" smtClean="0"/>
              <a:t>patrimonio</a:t>
            </a:r>
            <a:r>
              <a:rPr lang="en-US" dirty="0" smtClean="0"/>
              <a:t> </a:t>
            </a:r>
            <a:r>
              <a:rPr lang="en-US" dirty="0" err="1" smtClean="0"/>
              <a:t>ecclesiastico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Lo slogan della “</a:t>
            </a:r>
            <a:r>
              <a:rPr lang="en-US" i="1" dirty="0" err="1" smtClean="0"/>
              <a:t>libertas</a:t>
            </a:r>
            <a:r>
              <a:rPr lang="en-US" i="1" dirty="0" smtClean="0"/>
              <a:t> Ecclesiae</a:t>
            </a:r>
            <a:r>
              <a:rPr lang="en-US" dirty="0" smtClean="0"/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La “</a:t>
            </a:r>
            <a:r>
              <a:rPr lang="en-US" dirty="0" err="1" smtClean="0"/>
              <a:t>riforma</a:t>
            </a:r>
            <a:r>
              <a:rPr lang="en-US" dirty="0" smtClean="0"/>
              <a:t>”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costumi</a:t>
            </a:r>
            <a:r>
              <a:rPr lang="en-US" dirty="0" smtClean="0"/>
              <a:t> del </a:t>
            </a:r>
            <a:r>
              <a:rPr lang="en-US" dirty="0" err="1" smtClean="0"/>
              <a:t>clero</a:t>
            </a:r>
            <a:r>
              <a:rPr lang="en-US" dirty="0" smtClean="0"/>
              <a:t> </a:t>
            </a:r>
            <a:r>
              <a:rPr lang="en-US" dirty="0" err="1" smtClean="0"/>
              <a:t>diocesano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Inizio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regolamentazione</a:t>
            </a:r>
            <a:r>
              <a:rPr lang="en-US" dirty="0" smtClean="0"/>
              <a:t> </a:t>
            </a:r>
            <a:r>
              <a:rPr lang="en-US" dirty="0" err="1" smtClean="0"/>
              <a:t>dell’elezione</a:t>
            </a:r>
            <a:r>
              <a:rPr lang="en-US" dirty="0" smtClean="0"/>
              <a:t> </a:t>
            </a:r>
            <a:r>
              <a:rPr lang="en-US" dirty="0" err="1" smtClean="0"/>
              <a:t>vescovile</a:t>
            </a:r>
            <a:r>
              <a:rPr lang="en-US" dirty="0" smtClean="0"/>
              <a:t> (primo </a:t>
            </a:r>
            <a:r>
              <a:rPr lang="en-US" dirty="0" err="1" smtClean="0"/>
              <a:t>concilio</a:t>
            </a:r>
            <a:r>
              <a:rPr lang="en-US" dirty="0" smtClean="0"/>
              <a:t> del 1014)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15640" y="4944533"/>
            <a:ext cx="9858760" cy="1627140"/>
          </a:xfrm>
        </p:spPr>
        <p:txBody>
          <a:bodyPr/>
          <a:lstStyle/>
          <a:p>
            <a:r>
              <a:rPr lang="en-US" dirty="0" smtClean="0"/>
              <a:t>Due </a:t>
            </a:r>
            <a:r>
              <a:rPr lang="en-US" dirty="0" err="1" smtClean="0"/>
              <a:t>concetti</a:t>
            </a:r>
            <a:r>
              <a:rPr lang="en-US" dirty="0" smtClean="0"/>
              <a:t> </a:t>
            </a:r>
            <a:r>
              <a:rPr lang="en-US" dirty="0" err="1" smtClean="0"/>
              <a:t>fondamentali</a:t>
            </a:r>
            <a:r>
              <a:rPr lang="en-US" dirty="0" smtClean="0"/>
              <a:t>: </a:t>
            </a:r>
            <a:r>
              <a:rPr lang="en-US" b="1" dirty="0" err="1" smtClean="0"/>
              <a:t>simonia</a:t>
            </a:r>
            <a:r>
              <a:rPr lang="en-US" dirty="0" smtClean="0"/>
              <a:t> e </a:t>
            </a:r>
            <a:r>
              <a:rPr lang="en-US" b="1" dirty="0" err="1" smtClean="0"/>
              <a:t>nicolaismo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 smtClean="0"/>
              <a:t>Lo </a:t>
            </a:r>
            <a:r>
              <a:rPr lang="en-US" dirty="0" err="1" smtClean="0"/>
              <a:t>strumento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sinodi</a:t>
            </a:r>
            <a:r>
              <a:rPr lang="en-US" dirty="0" smtClean="0"/>
              <a:t>, </a:t>
            </a:r>
            <a:r>
              <a:rPr lang="en-US" dirty="0" err="1" smtClean="0"/>
              <a:t>provinciali</a:t>
            </a:r>
            <a:r>
              <a:rPr lang="en-US" dirty="0" smtClean="0"/>
              <a:t> e </a:t>
            </a:r>
            <a:r>
              <a:rPr lang="en-US" dirty="0" err="1" smtClean="0"/>
              <a:t>generali</a:t>
            </a:r>
            <a:r>
              <a:rPr lang="en-US" dirty="0" smtClean="0"/>
              <a:t>/</a:t>
            </a:r>
            <a:r>
              <a:rPr lang="en-US" smtClean="0"/>
              <a:t>universali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4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22" y="1162755"/>
            <a:ext cx="5881511" cy="3239911"/>
          </a:xfrm>
        </p:spPr>
        <p:txBody>
          <a:bodyPr/>
          <a:lstStyle/>
          <a:p>
            <a:r>
              <a:rPr lang="en-US" dirty="0" err="1" smtClean="0"/>
              <a:t>Simonia</a:t>
            </a:r>
            <a:r>
              <a:rPr lang="en-US" dirty="0" smtClean="0"/>
              <a:t>: la </a:t>
            </a:r>
            <a:r>
              <a:rPr lang="en-US" dirty="0" err="1" smtClean="0"/>
              <a:t>compravendita</a:t>
            </a:r>
            <a:r>
              <a:rPr lang="en-US" dirty="0" smtClean="0"/>
              <a:t> di </a:t>
            </a:r>
            <a:r>
              <a:rPr lang="en-US" dirty="0" err="1" smtClean="0"/>
              <a:t>cose</a:t>
            </a:r>
            <a:r>
              <a:rPr lang="en-US" dirty="0" smtClean="0"/>
              <a:t> </a:t>
            </a:r>
            <a:r>
              <a:rPr lang="en-US" dirty="0" err="1" smtClean="0"/>
              <a:t>sacre</a:t>
            </a:r>
            <a:r>
              <a:rPr lang="en-US" b="0" dirty="0" smtClean="0"/>
              <a:t> (dal </a:t>
            </a:r>
            <a:r>
              <a:rPr lang="en-US" b="0" dirty="0" err="1" smtClean="0"/>
              <a:t>nome</a:t>
            </a:r>
            <a:r>
              <a:rPr lang="en-US" b="0" dirty="0" smtClean="0"/>
              <a:t> di </a:t>
            </a:r>
            <a:r>
              <a:rPr lang="en-US" b="0" dirty="0" err="1" smtClean="0"/>
              <a:t>personaggio</a:t>
            </a:r>
            <a:r>
              <a:rPr lang="en-US" b="0" dirty="0" smtClean="0"/>
              <a:t> </a:t>
            </a:r>
            <a:r>
              <a:rPr lang="en-US" b="0" dirty="0" err="1" smtClean="0"/>
              <a:t>evangelico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di Simon </a:t>
            </a:r>
            <a:r>
              <a:rPr lang="en-US" b="0" dirty="0" err="1" smtClean="0"/>
              <a:t>Mago</a:t>
            </a:r>
            <a:r>
              <a:rPr lang="en-US" b="0" dirty="0" smtClean="0"/>
              <a:t>)</a:t>
            </a:r>
            <a:endParaRPr lang="en-GB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15639" y="4967111"/>
            <a:ext cx="4688449" cy="16045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Filippino Lippi, Disputa di san Pietro con Simon Mago davanti all'imperatore, particolare dagli affreschi della cappella </a:t>
            </a:r>
            <a:r>
              <a:rPr lang="it-IT" dirty="0" smtClean="0"/>
              <a:t>Brancacci</a:t>
            </a:r>
            <a:r>
              <a:rPr lang="en-GB" dirty="0" smtClean="0"/>
              <a:t>, ca 1481</a:t>
            </a:r>
            <a:endParaRPr lang="en-GB" dirty="0"/>
          </a:p>
        </p:txBody>
      </p:sp>
      <p:pic>
        <p:nvPicPr>
          <p:cNvPr id="1026" name="Picture 2" descr="Simone Mago - Wikipedia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99" y="1404996"/>
            <a:ext cx="5203473" cy="50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Nicolaismo</a:t>
            </a:r>
            <a:r>
              <a:rPr lang="en-US" dirty="0" smtClean="0"/>
              <a:t>: il </a:t>
            </a:r>
            <a:r>
              <a:rPr lang="en-US" dirty="0" err="1" smtClean="0"/>
              <a:t>matrimonio</a:t>
            </a:r>
            <a:r>
              <a:rPr lang="en-US" dirty="0" smtClean="0"/>
              <a:t> o </a:t>
            </a:r>
            <a:r>
              <a:rPr lang="en-US" dirty="0" err="1" smtClean="0"/>
              <a:t>concubinato</a:t>
            </a:r>
            <a:r>
              <a:rPr lang="en-US" dirty="0" smtClean="0"/>
              <a:t> del </a:t>
            </a:r>
            <a:r>
              <a:rPr lang="en-US" dirty="0" err="1" smtClean="0"/>
              <a:t>clero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01512" y="2592996"/>
            <a:ext cx="4195362" cy="1794277"/>
          </a:xfrm>
        </p:spPr>
        <p:txBody>
          <a:bodyPr/>
          <a:lstStyle/>
          <a:p>
            <a:r>
              <a:rPr lang="en-US" dirty="0" smtClean="0"/>
              <a:t>Da non </a:t>
            </a:r>
            <a:r>
              <a:rPr lang="en-US" dirty="0" err="1" smtClean="0"/>
              <a:t>confondere</a:t>
            </a:r>
            <a:r>
              <a:rPr lang="en-US" dirty="0" smtClean="0"/>
              <a:t> con la </a:t>
            </a:r>
            <a:r>
              <a:rPr lang="en-US" dirty="0" err="1" smtClean="0"/>
              <a:t>setta</a:t>
            </a:r>
            <a:r>
              <a:rPr lang="en-US" dirty="0" smtClean="0"/>
              <a:t> </a:t>
            </a:r>
            <a:r>
              <a:rPr lang="en-US" dirty="0" err="1" smtClean="0"/>
              <a:t>gnostica</a:t>
            </a:r>
            <a:r>
              <a:rPr lang="en-US" dirty="0" smtClean="0"/>
              <a:t> </a:t>
            </a:r>
            <a:r>
              <a:rPr lang="en-US" dirty="0" err="1" smtClean="0"/>
              <a:t>antica</a:t>
            </a:r>
            <a:r>
              <a:rPr lang="en-US" dirty="0" smtClean="0"/>
              <a:t> con lo </a:t>
            </a:r>
            <a:r>
              <a:rPr lang="en-US" dirty="0" err="1" smtClean="0"/>
              <a:t>stesso</a:t>
            </a:r>
            <a:r>
              <a:rPr lang="en-US" dirty="0" smtClean="0"/>
              <a:t> </a:t>
            </a:r>
            <a:r>
              <a:rPr lang="en-US" dirty="0" err="1" smtClean="0"/>
              <a:t>nome</a:t>
            </a:r>
            <a:r>
              <a:rPr lang="en-US" dirty="0" smtClean="0"/>
              <a:t>!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01512" y="4387274"/>
            <a:ext cx="4195362" cy="2184400"/>
          </a:xfrm>
        </p:spPr>
        <p:txBody>
          <a:bodyPr/>
          <a:lstStyle/>
          <a:p>
            <a:r>
              <a:rPr lang="en-US" dirty="0" err="1" smtClean="0"/>
              <a:t>Scontro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ideologico</a:t>
            </a:r>
            <a:r>
              <a:rPr lang="en-US" dirty="0" smtClean="0"/>
              <a:t> con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sostenitori</a:t>
            </a:r>
            <a:r>
              <a:rPr lang="en-US" dirty="0" smtClean="0"/>
              <a:t> della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legittimitá</a:t>
            </a:r>
            <a:r>
              <a:rPr lang="en-US" dirty="0" smtClean="0"/>
              <a:t> (</a:t>
            </a:r>
            <a:r>
              <a:rPr lang="en-US" dirty="0" err="1" smtClean="0"/>
              <a:t>es</a:t>
            </a:r>
            <a:r>
              <a:rPr lang="en-US" dirty="0" smtClean="0"/>
              <a:t>. </a:t>
            </a:r>
            <a:r>
              <a:rPr lang="en-US" dirty="0" err="1" smtClean="0"/>
              <a:t>Landolfo</a:t>
            </a:r>
            <a:r>
              <a:rPr lang="en-US" dirty="0" smtClean="0"/>
              <a:t> </a:t>
            </a:r>
            <a:r>
              <a:rPr lang="en-US" dirty="0" err="1" smtClean="0"/>
              <a:t>Seniore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1026" name="Picture 2" descr="Preti sposati in Amazonia? Francesco dice no, soltanto nella Chiesa  Medioev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10" y="2592996"/>
            <a:ext cx="6866091" cy="343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6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00" y="1153221"/>
            <a:ext cx="11736000" cy="923936"/>
          </a:xfrm>
        </p:spPr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pataria</a:t>
            </a:r>
            <a:r>
              <a:rPr lang="en-US" dirty="0" smtClean="0"/>
              <a:t> a Milano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58044" y="2077157"/>
            <a:ext cx="11796889" cy="478084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1045 </a:t>
            </a:r>
            <a:r>
              <a:rPr lang="en-US" dirty="0" err="1" smtClean="0"/>
              <a:t>elezione</a:t>
            </a:r>
            <a:r>
              <a:rPr lang="en-US" dirty="0" smtClean="0"/>
              <a:t> </a:t>
            </a:r>
            <a:r>
              <a:rPr lang="en-US" dirty="0" err="1" smtClean="0"/>
              <a:t>arcivescovile</a:t>
            </a:r>
            <a:r>
              <a:rPr lang="en-US" dirty="0" smtClean="0"/>
              <a:t> di Guido da </a:t>
            </a:r>
            <a:r>
              <a:rPr lang="en-US" dirty="0" err="1" smtClean="0"/>
              <a:t>Velate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mtClean="0"/>
              <a:t>1057 </a:t>
            </a:r>
            <a:r>
              <a:rPr lang="it-IT" dirty="0" smtClean="0"/>
              <a:t>predicazione </a:t>
            </a:r>
            <a:r>
              <a:rPr lang="it-IT" dirty="0"/>
              <a:t>a Milano di </a:t>
            </a:r>
            <a:r>
              <a:rPr lang="it-IT" dirty="0" smtClean="0"/>
              <a:t>Arialdo vs preti nicolaiti</a:t>
            </a:r>
            <a:r>
              <a:rPr lang="en-GB" dirty="0"/>
              <a:t> </a:t>
            </a:r>
            <a:r>
              <a:rPr lang="en-GB" dirty="0" smtClean="0"/>
              <a:t>e </a:t>
            </a:r>
            <a:r>
              <a:rPr lang="en-GB" dirty="0" err="1" smtClean="0"/>
              <a:t>scontri</a:t>
            </a: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1057 </a:t>
            </a:r>
            <a:r>
              <a:rPr lang="en-US" dirty="0" err="1" smtClean="0"/>
              <a:t>Concilio</a:t>
            </a:r>
            <a:r>
              <a:rPr lang="en-US" dirty="0" smtClean="0"/>
              <a:t> </a:t>
            </a:r>
            <a:r>
              <a:rPr lang="en-US" dirty="0" err="1" smtClean="0"/>
              <a:t>Laterano</a:t>
            </a:r>
            <a:r>
              <a:rPr lang="en-US" dirty="0" smtClean="0"/>
              <a:t> a cui </a:t>
            </a:r>
            <a:r>
              <a:rPr lang="en-US" dirty="0" err="1" smtClean="0"/>
              <a:t>partecipa</a:t>
            </a:r>
            <a:r>
              <a:rPr lang="en-US" dirty="0"/>
              <a:t> </a:t>
            </a:r>
            <a:r>
              <a:rPr lang="en-US" dirty="0" err="1" smtClean="0"/>
              <a:t>l’arcivescovo</a:t>
            </a:r>
            <a:r>
              <a:rPr lang="en-US" dirty="0" smtClean="0"/>
              <a:t> Guido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1059-60 </a:t>
            </a:r>
            <a:r>
              <a:rPr lang="en-US" dirty="0" err="1" smtClean="0"/>
              <a:t>legazione</a:t>
            </a:r>
            <a:r>
              <a:rPr lang="en-US" dirty="0" smtClean="0"/>
              <a:t> </a:t>
            </a:r>
            <a:r>
              <a:rPr lang="en-US" dirty="0" err="1" smtClean="0"/>
              <a:t>papale</a:t>
            </a:r>
            <a:r>
              <a:rPr lang="en-US" dirty="0" smtClean="0"/>
              <a:t> a Milano: Pier </a:t>
            </a:r>
            <a:r>
              <a:rPr lang="en-US" dirty="0" err="1" smtClean="0"/>
              <a:t>Damiani</a:t>
            </a:r>
            <a:r>
              <a:rPr lang="en-US" dirty="0" smtClean="0"/>
              <a:t>, </a:t>
            </a:r>
            <a:r>
              <a:rPr lang="en-US" dirty="0" err="1" smtClean="0"/>
              <a:t>Anselmo</a:t>
            </a:r>
            <a:r>
              <a:rPr lang="en-US" dirty="0" smtClean="0"/>
              <a:t> da Baggio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1063 </a:t>
            </a:r>
            <a:r>
              <a:rPr lang="en-US" dirty="0" err="1" smtClean="0"/>
              <a:t>Concilio</a:t>
            </a:r>
            <a:r>
              <a:rPr lang="en-US" dirty="0" smtClean="0"/>
              <a:t> </a:t>
            </a:r>
            <a:r>
              <a:rPr lang="en-US" dirty="0" err="1" smtClean="0"/>
              <a:t>Laterano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1061 </a:t>
            </a:r>
            <a:r>
              <a:rPr lang="en-US" dirty="0" err="1" smtClean="0"/>
              <a:t>Anselmo</a:t>
            </a:r>
            <a:r>
              <a:rPr lang="en-US" dirty="0" smtClean="0"/>
              <a:t> da Baggio </a:t>
            </a:r>
            <a:r>
              <a:rPr lang="en-GB" dirty="0"/>
              <a:t>è</a:t>
            </a:r>
            <a:r>
              <a:rPr lang="en-US" dirty="0" smtClean="0"/>
              <a:t> papa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1066 Arialdo</a:t>
            </a:r>
            <a:r>
              <a:rPr lang="en-US" dirty="0"/>
              <a:t> </a:t>
            </a:r>
            <a:r>
              <a:rPr lang="en-US" dirty="0" smtClean="0"/>
              <a:t>è </a:t>
            </a:r>
            <a:r>
              <a:rPr lang="en-US" dirty="0" err="1" smtClean="0"/>
              <a:t>assassinato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1067 la </a:t>
            </a:r>
            <a:r>
              <a:rPr lang="en-US" dirty="0" err="1" smtClean="0"/>
              <a:t>legazione</a:t>
            </a:r>
            <a:r>
              <a:rPr lang="en-US" dirty="0" smtClean="0"/>
              <a:t> di Alessandro II </a:t>
            </a:r>
            <a:r>
              <a:rPr lang="en-US" dirty="0" err="1" smtClean="0"/>
              <a:t>riconduce</a:t>
            </a:r>
            <a:r>
              <a:rPr lang="en-US" dirty="0" smtClean="0"/>
              <a:t> la </a:t>
            </a:r>
            <a:r>
              <a:rPr lang="en-US" dirty="0" err="1" smtClean="0"/>
              <a:t>pataria</a:t>
            </a:r>
            <a:r>
              <a:rPr lang="en-US" dirty="0" smtClean="0"/>
              <a:t> </a:t>
            </a:r>
            <a:r>
              <a:rPr lang="en-US" dirty="0" err="1" smtClean="0"/>
              <a:t>nell’alveo</a:t>
            </a:r>
            <a:r>
              <a:rPr lang="en-US" dirty="0" smtClean="0"/>
              <a:t> </a:t>
            </a:r>
            <a:r>
              <a:rPr lang="en-US" dirty="0" err="1" smtClean="0"/>
              <a:t>istituzionale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171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E12E42B-CFF7-5D55-6BD6-BADAF2EF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10" y="1160463"/>
            <a:ext cx="10988247" cy="1819804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ea typeface="Verdana" panose="020B0604030504040204" pitchFamily="34" charset="0"/>
              </a:rPr>
              <a:t>Docente titolare del corso di Storia Medievale: </a:t>
            </a:r>
            <a:br>
              <a:rPr lang="it-IT" b="1" dirty="0" smtClean="0">
                <a:ea typeface="Verdana" panose="020B0604030504040204" pitchFamily="34" charset="0"/>
              </a:rPr>
            </a:br>
            <a:r>
              <a:rPr lang="it-IT" b="1" dirty="0" smtClean="0">
                <a:ea typeface="Verdana" panose="020B0604030504040204" pitchFamily="34" charset="0"/>
              </a:rPr>
              <a:t>Prof.ssa Maria Cristina La Rocca</a:t>
            </a:r>
            <a:endParaRPr lang="it-IT" b="1" dirty="0">
              <a:ea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9911" y="3244334"/>
            <a:ext cx="105859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latin typeface="+mj-lt"/>
                <a:ea typeface="Verdana" panose="020B0604030504040204" pitchFamily="34" charset="0"/>
              </a:rPr>
              <a:t>Responsabile modulo «</a:t>
            </a:r>
            <a:r>
              <a:rPr lang="it-IT" sz="3600" b="1" dirty="0">
                <a:latin typeface="+mj-lt"/>
                <a:ea typeface="Verdana" panose="020B0604030504040204" pitchFamily="34" charset="0"/>
              </a:rPr>
              <a:t>La </a:t>
            </a:r>
            <a:r>
              <a:rPr lang="it-IT" sz="3600" b="1" dirty="0" smtClean="0">
                <a:latin typeface="+mj-lt"/>
                <a:ea typeface="Verdana" panose="020B0604030504040204" pitchFamily="34" charset="0"/>
              </a:rPr>
              <a:t>riforma ecclesiastica e religiosa (XI e XII secolo)» </a:t>
            </a:r>
          </a:p>
          <a:p>
            <a:pPr algn="ctr"/>
            <a:r>
              <a:rPr lang="it-IT" sz="3600" b="1" dirty="0" smtClean="0">
                <a:latin typeface="+mj-lt"/>
                <a:ea typeface="Verdana" panose="020B0604030504040204" pitchFamily="34" charset="0"/>
              </a:rPr>
              <a:t>5 </a:t>
            </a:r>
            <a:r>
              <a:rPr lang="it-IT" sz="3600" b="1" dirty="0" smtClean="0">
                <a:ea typeface="Verdana" panose="020B0604030504040204" pitchFamily="34" charset="0"/>
              </a:rPr>
              <a:t>lezioni </a:t>
            </a:r>
            <a:r>
              <a:rPr lang="it-IT" sz="3600" b="1" dirty="0">
                <a:ea typeface="Verdana" panose="020B0604030504040204" pitchFamily="34" charset="0"/>
              </a:rPr>
              <a:t>15-27 </a:t>
            </a:r>
            <a:r>
              <a:rPr lang="it-IT" sz="3600" b="1" dirty="0" smtClean="0">
                <a:ea typeface="Verdana" panose="020B0604030504040204" pitchFamily="34" charset="0"/>
              </a:rPr>
              <a:t>novembre</a:t>
            </a:r>
            <a:endParaRPr lang="it-IT" sz="3600" b="1" dirty="0" smtClean="0">
              <a:latin typeface="+mj-lt"/>
              <a:ea typeface="Verdana" panose="020B0604030504040204" pitchFamily="34" charset="0"/>
            </a:endParaRPr>
          </a:p>
          <a:p>
            <a:pPr algn="ctr"/>
            <a:r>
              <a:rPr lang="it-IT" sz="3600" b="1" dirty="0" smtClean="0">
                <a:latin typeface="+mj-lt"/>
                <a:ea typeface="Verdana" panose="020B0604030504040204" pitchFamily="34" charset="0"/>
              </a:rPr>
              <a:t>Dr. Micol Long</a:t>
            </a:r>
            <a:r>
              <a:rPr lang="en-GB" sz="3600" b="1" dirty="0" smtClean="0">
                <a:latin typeface="+mj-lt"/>
              </a:rPr>
              <a:t> micol.long@unipd.it</a:t>
            </a:r>
            <a:endParaRPr lang="it-IT" sz="3600" b="1" dirty="0" smtClean="0"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eventi</a:t>
            </a:r>
            <a:r>
              <a:rPr lang="en-US" dirty="0" smtClean="0"/>
              <a:t> del 1045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61244" y="2483556"/>
            <a:ext cx="11356623" cy="418817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morte </a:t>
            </a:r>
            <a:r>
              <a:rPr lang="it-IT" dirty="0"/>
              <a:t>dell’arcivescovo di </a:t>
            </a:r>
            <a:r>
              <a:rPr lang="it-IT" dirty="0" smtClean="0"/>
              <a:t>Milano </a:t>
            </a:r>
            <a:r>
              <a:rPr lang="it-IT" dirty="0"/>
              <a:t>Ariberto d’Intimiano </a:t>
            </a:r>
            <a:r>
              <a:rPr lang="it-IT" dirty="0" smtClean="0"/>
              <a:t>dopo 27 </a:t>
            </a:r>
            <a:r>
              <a:rPr lang="it-IT" dirty="0"/>
              <a:t>anni di </a:t>
            </a:r>
            <a:r>
              <a:rPr lang="it-IT" dirty="0" smtClean="0"/>
              <a:t>episcopato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l’assemblea </a:t>
            </a:r>
            <a:r>
              <a:rPr lang="it-IT" dirty="0"/>
              <a:t>di cittadini milanesi </a:t>
            </a:r>
            <a:r>
              <a:rPr lang="it-IT" dirty="0" smtClean="0"/>
              <a:t>fa pervenire </a:t>
            </a:r>
            <a:r>
              <a:rPr lang="it-IT" dirty="0"/>
              <a:t>ad Enrico III la proposta di 4</a:t>
            </a:r>
            <a:r>
              <a:rPr lang="it-IT" dirty="0" smtClean="0"/>
              <a:t> candidati: Arialdo,</a:t>
            </a:r>
            <a:r>
              <a:rPr lang="it-IT" dirty="0"/>
              <a:t> </a:t>
            </a:r>
            <a:r>
              <a:rPr lang="it-IT" dirty="0" smtClean="0"/>
              <a:t>Attone (che diventerà vescovo alla morte di Guido),</a:t>
            </a:r>
            <a:r>
              <a:rPr lang="it-IT" dirty="0"/>
              <a:t> Landolfo Cotta e Anselmo da Baggio (futuro </a:t>
            </a:r>
            <a:r>
              <a:rPr lang="it-IT" dirty="0" smtClean="0"/>
              <a:t>papa</a:t>
            </a:r>
            <a:r>
              <a:rPr lang="it-IT" dirty="0"/>
              <a:t> Alessandro II</a:t>
            </a:r>
            <a:r>
              <a:rPr lang="it-IT" dirty="0" smtClean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L’imperatore sceglie un esterno, Guido </a:t>
            </a:r>
            <a:r>
              <a:rPr lang="it-IT" dirty="0"/>
              <a:t>da </a:t>
            </a:r>
            <a:r>
              <a:rPr lang="it-IT" dirty="0" smtClean="0"/>
              <a:t>Velate (il </a:t>
            </a:r>
            <a:r>
              <a:rPr lang="it-IT" dirty="0"/>
              <a:t>cronista Arnolfo di </a:t>
            </a:r>
            <a:r>
              <a:rPr lang="it-IT" dirty="0" smtClean="0"/>
              <a:t>Milano</a:t>
            </a:r>
            <a:r>
              <a:rPr lang="it-IT" dirty="0"/>
              <a:t> </a:t>
            </a:r>
            <a:r>
              <a:rPr lang="it-IT" dirty="0" smtClean="0"/>
              <a:t>dichiara che invece di </a:t>
            </a:r>
            <a:r>
              <a:rPr lang="it-IT" dirty="0"/>
              <a:t>un membro «</a:t>
            </a:r>
            <a:r>
              <a:rPr lang="it-IT" i="1" dirty="0"/>
              <a:t>nobilis ac sapiens</a:t>
            </a:r>
            <a:r>
              <a:rPr lang="it-IT" dirty="0" smtClean="0"/>
              <a:t>»</a:t>
            </a:r>
            <a:r>
              <a:rPr lang="it-IT" dirty="0"/>
              <a:t> del clero </a:t>
            </a:r>
            <a:r>
              <a:rPr lang="it-IT" dirty="0" smtClean="0"/>
              <a:t>ordinario è stato scelto un</a:t>
            </a:r>
            <a:r>
              <a:rPr lang="it-IT" dirty="0"/>
              <a:t> </a:t>
            </a:r>
            <a:r>
              <a:rPr lang="it-IT" i="1" dirty="0"/>
              <a:t>«idiotam et a rure venientem</a:t>
            </a:r>
            <a:r>
              <a:rPr lang="it-IT" i="1" dirty="0" smtClean="0"/>
              <a:t>»</a:t>
            </a:r>
            <a:r>
              <a:rPr lang="it-IT" dirty="0" smtClean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1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 Patarini e le loro armi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99550" y="2762328"/>
            <a:ext cx="9847471" cy="394327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Arialdo, </a:t>
            </a:r>
            <a:r>
              <a:rPr lang="en-US" dirty="0" smtClean="0"/>
              <a:t>di </a:t>
            </a:r>
            <a:r>
              <a:rPr lang="en-US" dirty="0" err="1"/>
              <a:t>Carimate</a:t>
            </a:r>
            <a:r>
              <a:rPr lang="en-US" dirty="0"/>
              <a:t> o </a:t>
            </a:r>
            <a:r>
              <a:rPr lang="en-US" dirty="0" err="1" smtClean="0"/>
              <a:t>Cucciagom</a:t>
            </a:r>
            <a:r>
              <a:rPr lang="en-US" dirty="0" smtClean="0"/>
              <a:t>, </a:t>
            </a:r>
            <a:r>
              <a:rPr lang="en-US" dirty="0" err="1" smtClean="0"/>
              <a:t>diacono</a:t>
            </a:r>
            <a:r>
              <a:rPr lang="en-US" dirty="0" smtClean="0"/>
              <a:t> e </a:t>
            </a:r>
            <a:r>
              <a:rPr lang="en-US" i="1" dirty="0" smtClean="0"/>
              <a:t>magister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Landolfo</a:t>
            </a:r>
            <a:r>
              <a:rPr lang="en-US" dirty="0" smtClean="0"/>
              <a:t> (Cotta) e </a:t>
            </a:r>
            <a:r>
              <a:rPr lang="en-US" dirty="0" err="1" smtClean="0"/>
              <a:t>suo</a:t>
            </a:r>
            <a:r>
              <a:rPr lang="en-US" dirty="0" smtClean="0"/>
              <a:t> </a:t>
            </a:r>
            <a:r>
              <a:rPr lang="en-US" dirty="0" err="1" smtClean="0"/>
              <a:t>fratello</a:t>
            </a:r>
            <a:r>
              <a:rPr lang="en-US" dirty="0" smtClean="0"/>
              <a:t> </a:t>
            </a:r>
            <a:r>
              <a:rPr lang="en-US" dirty="0" err="1" smtClean="0"/>
              <a:t>Erlembaldo</a:t>
            </a:r>
            <a:r>
              <a:rPr lang="en-US" dirty="0" smtClean="0"/>
              <a:t>,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morte</a:t>
            </a:r>
            <a:r>
              <a:rPr lang="en-US" dirty="0" smtClean="0"/>
              <a:t> di </a:t>
            </a:r>
            <a:r>
              <a:rPr lang="en-US" dirty="0" err="1" smtClean="0"/>
              <a:t>Landolfo</a:t>
            </a:r>
            <a:r>
              <a:rPr lang="en-US" dirty="0" smtClean="0"/>
              <a:t> </a:t>
            </a:r>
            <a:r>
              <a:rPr lang="en-US" dirty="0" err="1" smtClean="0"/>
              <a:t>riceve</a:t>
            </a:r>
            <a:r>
              <a:rPr lang="en-US" dirty="0" smtClean="0"/>
              <a:t> da Alessandro II il </a:t>
            </a:r>
            <a:r>
              <a:rPr lang="en-US" i="1" dirty="0" err="1" smtClean="0"/>
              <a:t>vexillum</a:t>
            </a:r>
            <a:r>
              <a:rPr lang="en-US" i="1" dirty="0" smtClean="0"/>
              <a:t> Petri</a:t>
            </a:r>
            <a:endParaRPr lang="en-US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Primo </a:t>
            </a:r>
            <a:r>
              <a:rPr lang="en-US" dirty="0" err="1" smtClean="0"/>
              <a:t>scontro</a:t>
            </a:r>
            <a:r>
              <a:rPr lang="en-US" dirty="0" smtClean="0"/>
              <a:t> </a:t>
            </a:r>
            <a:r>
              <a:rPr lang="en-US" dirty="0" err="1" smtClean="0"/>
              <a:t>armato</a:t>
            </a:r>
            <a:r>
              <a:rPr lang="en-US" dirty="0" smtClean="0"/>
              <a:t> in </a:t>
            </a:r>
            <a:r>
              <a:rPr lang="en-US" dirty="0" err="1" smtClean="0"/>
              <a:t>occasione</a:t>
            </a:r>
            <a:r>
              <a:rPr lang="en-US" dirty="0" smtClean="0"/>
              <a:t> della </a:t>
            </a:r>
            <a:r>
              <a:rPr lang="it-IT" dirty="0"/>
              <a:t>processione in onore di san Nazario, </a:t>
            </a:r>
            <a:r>
              <a:rPr lang="it-IT" dirty="0" smtClean="0"/>
              <a:t>1057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“</a:t>
            </a:r>
            <a:r>
              <a:rPr lang="it-IT" dirty="0"/>
              <a:t>sciopero liturgico”, il boicottaggio cioè delle funzioni religiose celebrate da preti e chierici simoniaci e “nicolaiti</a:t>
            </a:r>
            <a:r>
              <a:rPr lang="it-IT" dirty="0" smtClean="0"/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Ricorso a Roma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91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conclusione</a:t>
            </a:r>
            <a:r>
              <a:rPr lang="en-US" dirty="0" smtClean="0"/>
              <a:t> della </a:t>
            </a:r>
            <a:r>
              <a:rPr lang="en-US" dirty="0" err="1" smtClean="0"/>
              <a:t>vicenda</a:t>
            </a:r>
            <a:r>
              <a:rPr lang="en-US" dirty="0" smtClean="0"/>
              <a:t> della </a:t>
            </a:r>
            <a:r>
              <a:rPr lang="en-US" dirty="0" err="1" smtClean="0"/>
              <a:t>pataria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9022" y="1885245"/>
            <a:ext cx="11763022" cy="45212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Proprio il Milanese Anselmo da Baggio (Alessandro II) si mostra erede della tradizione papale, negando di fatto l’autonomia della chiesa Ambrosiana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La legazione del 1067, pur ribadendo l’impegno contro la simonia e il concubinato, riconduce i Patarini nell’alveo istituzionale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Sono sanciti i poteri ispettivi di Roma, aprendo la porta a una decisa centralizzazione di Roma</a:t>
            </a:r>
          </a:p>
        </p:txBody>
      </p:sp>
    </p:spTree>
    <p:extLst>
      <p:ext uri="{BB962C8B-B14F-4D97-AF65-F5344CB8AC3E}">
        <p14:creationId xmlns:p14="http://schemas.microsoft.com/office/powerpoint/2010/main" val="8656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...to be continued!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135117" y="2592996"/>
            <a:ext cx="8734097" cy="2184400"/>
          </a:xfrm>
        </p:spPr>
        <p:txBody>
          <a:bodyPr/>
          <a:lstStyle/>
          <a:p>
            <a:pPr algn="just"/>
            <a:r>
              <a:rPr lang="it-IT" dirty="0" smtClean="0"/>
              <a:t>il papato riformatore sotto la protezione imperiale affronta il ruolo del papato stesso: 1059 nuove regole dell’elezione papale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4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00" y="1153221"/>
            <a:ext cx="11736000" cy="1093268"/>
          </a:xfrm>
        </p:spPr>
        <p:txBody>
          <a:bodyPr/>
          <a:lstStyle/>
          <a:p>
            <a:pPr algn="ctr"/>
            <a:r>
              <a:rPr lang="en-US" dirty="0" smtClean="0"/>
              <a:t>Le parole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importanti</a:t>
            </a:r>
            <a:r>
              <a:rPr lang="en-US" dirty="0" smtClean="0"/>
              <a:t>….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6000" y="2393244"/>
            <a:ext cx="11148978" cy="4018846"/>
          </a:xfrm>
        </p:spPr>
        <p:txBody>
          <a:bodyPr>
            <a:normAutofit fontScale="92500"/>
          </a:bodyPr>
          <a:lstStyle/>
          <a:p>
            <a:r>
              <a:rPr lang="it-IT" b="1" dirty="0" smtClean="0"/>
              <a:t>Ecclesiastico</a:t>
            </a:r>
            <a:r>
              <a:rPr lang="it-IT" dirty="0" smtClean="0"/>
              <a:t>=tutto ció che ha a che fare con l’apparato delle chiese e con la “cura d’anime” della </a:t>
            </a:r>
            <a:r>
              <a:rPr lang="it-IT" i="1" dirty="0" smtClean="0"/>
              <a:t>societas christiana</a:t>
            </a:r>
            <a:endParaRPr lang="it-IT" dirty="0" smtClean="0"/>
          </a:p>
          <a:p>
            <a:r>
              <a:rPr lang="it-IT" b="1" dirty="0" smtClean="0"/>
              <a:t>Sacerdoti</a:t>
            </a:r>
            <a:r>
              <a:rPr lang="it-IT" dirty="0" smtClean="0"/>
              <a:t>=chierici=preti (</a:t>
            </a:r>
            <a:r>
              <a:rPr lang="it-IT" i="1" dirty="0" smtClean="0"/>
              <a:t>presbyteri</a:t>
            </a:r>
            <a:r>
              <a:rPr lang="it-IT" dirty="0" smtClean="0"/>
              <a:t>) ≠ monaci ≠ da frati</a:t>
            </a:r>
          </a:p>
          <a:p>
            <a:r>
              <a:rPr lang="it-IT" b="1" dirty="0" smtClean="0"/>
              <a:t>Canonici</a:t>
            </a:r>
            <a:r>
              <a:rPr lang="it-IT" dirty="0" smtClean="0"/>
              <a:t>=fedeli che obbediscono a regole canonicali</a:t>
            </a:r>
          </a:p>
          <a:p>
            <a:r>
              <a:rPr lang="it-IT" b="1" dirty="0" smtClean="0"/>
              <a:t>Frati</a:t>
            </a:r>
            <a:r>
              <a:rPr lang="it-IT" dirty="0" smtClean="0"/>
              <a:t> (da </a:t>
            </a:r>
            <a:r>
              <a:rPr lang="it-IT" i="1" dirty="0" smtClean="0"/>
              <a:t>fratres</a:t>
            </a:r>
            <a:r>
              <a:rPr lang="it-IT" dirty="0" smtClean="0"/>
              <a:t>)=appartenenti agli ordini mendicanti dei francescani e domenicani</a:t>
            </a:r>
          </a:p>
          <a:p>
            <a:r>
              <a:rPr lang="it-IT" b="1" dirty="0" smtClean="0"/>
              <a:t>Cardinali</a:t>
            </a:r>
            <a:r>
              <a:rPr lang="it-IT" dirty="0" smtClean="0"/>
              <a:t>=ecclesiastici che hanno ricevuto in affidamento una delle “chiese cardine” della diocese di Roma (dal 1059 eleggono il papa)</a:t>
            </a:r>
          </a:p>
          <a:p>
            <a:r>
              <a:rPr lang="it-IT" b="1" dirty="0" smtClean="0"/>
              <a:t>Pievi</a:t>
            </a:r>
            <a:r>
              <a:rPr lang="it-IT" dirty="0" smtClean="0"/>
              <a:t> (</a:t>
            </a:r>
            <a:r>
              <a:rPr lang="it-IT" i="1" dirty="0" smtClean="0"/>
              <a:t>plebes</a:t>
            </a:r>
            <a:r>
              <a:rPr lang="it-IT" dirty="0" smtClean="0"/>
              <a:t>)= ripartizioni territoriali ecclesiastiche interne alla diocesi</a:t>
            </a:r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9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Suggerimento</a:t>
            </a:r>
            <a:r>
              <a:rPr lang="en-US" dirty="0" smtClean="0"/>
              <a:t> di </a:t>
            </a:r>
            <a:r>
              <a:rPr lang="en-US" dirty="0" err="1" smtClean="0"/>
              <a:t>lettura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15640" y="2592995"/>
            <a:ext cx="5975382" cy="3920693"/>
          </a:xfrm>
        </p:spPr>
        <p:txBody>
          <a:bodyPr>
            <a:noAutofit/>
          </a:bodyPr>
          <a:lstStyle/>
          <a:p>
            <a:r>
              <a:rPr lang="en-US" sz="2600" dirty="0" err="1" smtClean="0"/>
              <a:t>Sergi</a:t>
            </a:r>
            <a:r>
              <a:rPr lang="en-US" sz="2600" dirty="0" smtClean="0"/>
              <a:t>, </a:t>
            </a:r>
            <a:r>
              <a:rPr lang="en-US" sz="2600" i="1" dirty="0" err="1" smtClean="0"/>
              <a:t>L’idea</a:t>
            </a:r>
            <a:r>
              <a:rPr lang="en-US" sz="2600" i="1" dirty="0" smtClean="0"/>
              <a:t> di </a:t>
            </a:r>
            <a:r>
              <a:rPr lang="en-US" sz="2600" i="1" dirty="0" err="1" smtClean="0"/>
              <a:t>Medioevo</a:t>
            </a:r>
            <a:r>
              <a:rPr lang="en-US" sz="2600" i="1" dirty="0" smtClean="0"/>
              <a:t>. </a:t>
            </a:r>
            <a:r>
              <a:rPr lang="en-US" sz="2600" i="1" dirty="0" err="1" smtClean="0"/>
              <a:t>Tra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storia</a:t>
            </a:r>
            <a:r>
              <a:rPr lang="en-US" sz="2600" i="1" dirty="0" smtClean="0"/>
              <a:t> e </a:t>
            </a:r>
            <a:r>
              <a:rPr lang="en-US" sz="2600" i="1" dirty="0" err="1" smtClean="0"/>
              <a:t>senso</a:t>
            </a:r>
            <a:r>
              <a:rPr lang="en-US" sz="2600" i="1" dirty="0" smtClean="0"/>
              <a:t> commune </a:t>
            </a:r>
            <a:r>
              <a:rPr lang="en-US" sz="2600" dirty="0" smtClean="0"/>
              <a:t>(106 pp)</a:t>
            </a:r>
          </a:p>
          <a:p>
            <a:endParaRPr lang="en-US" sz="2600" dirty="0"/>
          </a:p>
          <a:p>
            <a:r>
              <a:rPr lang="en-US" sz="2600" dirty="0" err="1" smtClean="0"/>
              <a:t>Capitolo</a:t>
            </a:r>
            <a:r>
              <a:rPr lang="en-US" sz="2600" dirty="0" smtClean="0"/>
              <a:t> VIII “Il </a:t>
            </a:r>
            <a:r>
              <a:rPr lang="en-US" sz="2600" dirty="0" err="1" smtClean="0"/>
              <a:t>medioevo</a:t>
            </a:r>
            <a:r>
              <a:rPr lang="en-US" sz="2600" dirty="0" smtClean="0"/>
              <a:t> «</a:t>
            </a:r>
            <a:r>
              <a:rPr lang="en-US" sz="2600" dirty="0" err="1" smtClean="0"/>
              <a:t>cristiano</a:t>
            </a:r>
            <a:r>
              <a:rPr lang="en-US" sz="2600" dirty="0" smtClean="0"/>
              <a:t>»”, (pp. 75-87).</a:t>
            </a:r>
            <a:endParaRPr lang="en-GB" sz="2600" dirty="0"/>
          </a:p>
        </p:txBody>
      </p:sp>
      <p:pic>
        <p:nvPicPr>
          <p:cNvPr id="2052" name="Picture 4" descr="L'idea di Medioevo. Fra storia e senso comune : Sergi, Giuseppe: Amazon.it:  Lib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93" y="1332089"/>
            <a:ext cx="3868137" cy="55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F9EA2F0-51A9-EF7E-0F05-DAA27F02EA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dirty="0"/>
              <a:t>Università degli Studi di Padova</a:t>
            </a:r>
          </a:p>
        </p:txBody>
      </p:sp>
    </p:spTree>
    <p:extLst>
      <p:ext uri="{BB962C8B-B14F-4D97-AF65-F5344CB8AC3E}">
        <p14:creationId xmlns:p14="http://schemas.microsoft.com/office/powerpoint/2010/main" val="128266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salto cronologico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558" t="19069" r="31712" b="6937"/>
          <a:stretch/>
        </p:blipFill>
        <p:spPr>
          <a:xfrm>
            <a:off x="5991490" y="1153220"/>
            <a:ext cx="4074842" cy="5704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828" y="2417380"/>
            <a:ext cx="457143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smtClean="0"/>
              <a:t>Dall’impero carolingio a un mondo diviso tra poteri regi e poteri locali</a:t>
            </a:r>
          </a:p>
          <a:p>
            <a:endParaRPr lang="it-IT" sz="2500" dirty="0" smtClean="0"/>
          </a:p>
          <a:p>
            <a:pPr algn="just"/>
            <a:r>
              <a:rPr lang="it-IT" sz="2300" dirty="0" smtClean="0"/>
              <a:t>Tra i diversi «regni» nel X secolo emerge l’impero teutonico (dinastia ottoniana, poi salica), con un re di Germania eletto che scende in Italia a prendere possesso del regno di Italia e ottenere dal papa la corona imperiale</a:t>
            </a: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14054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... ma continuità tematiche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35378" y="2592996"/>
            <a:ext cx="10814755" cy="426500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Ruolo del papa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Ruolo dell’imperatore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Ruolo dei vescovi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R</a:t>
            </a:r>
            <a:r>
              <a:rPr lang="it-IT" dirty="0" smtClean="0"/>
              <a:t>uolo dei concili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In generale, rapporto tra potere temporale e sfera del sacro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44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E12E42B-CFF7-5D55-6BD6-BADAF2EF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423" y="1024995"/>
            <a:ext cx="9223022" cy="1819805"/>
          </a:xfrm>
        </p:spPr>
        <p:txBody>
          <a:bodyPr>
            <a:normAutofit/>
          </a:bodyPr>
          <a:lstStyle/>
          <a:p>
            <a:r>
              <a:rPr lang="en-US" dirty="0" smtClean="0"/>
              <a:t>Cosa cambia </a:t>
            </a:r>
            <a:r>
              <a:rPr lang="en-US" dirty="0" err="1" smtClean="0"/>
              <a:t>nell’XI</a:t>
            </a:r>
            <a:r>
              <a:rPr lang="en-US" dirty="0" smtClean="0"/>
              <a:t> e XII </a:t>
            </a:r>
            <a:r>
              <a:rPr lang="en-US" dirty="0" err="1" smtClean="0"/>
              <a:t>secolo</a:t>
            </a:r>
            <a:r>
              <a:rPr lang="en-US" dirty="0" smtClean="0"/>
              <a:t>?</a:t>
            </a:r>
            <a:endParaRPr lang="it-IT" b="1" dirty="0">
              <a:ea typeface="Verdana" panose="020B0604030504040204" pitchFamily="34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3500608-49AC-2C3E-8C11-FFB693E8BC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800" y="2517422"/>
            <a:ext cx="11537673" cy="4064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La cooperazione papato/impero entra in crisi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La costruzione della monarchia papale: centralismo ideologico, amministrativo &amp; giuridico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ivendicazione dell’autonomia della struttura ecclesiastica nella scelta degli uomini di governo della chiesa (vescovi, abati, papa) 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Riforma della vita religiosa, che diventa più regolamentata e separata</a:t>
            </a:r>
          </a:p>
        </p:txBody>
      </p:sp>
    </p:spTree>
    <p:extLst>
      <p:ext uri="{BB962C8B-B14F-4D97-AF65-F5344CB8AC3E}">
        <p14:creationId xmlns:p14="http://schemas.microsoft.com/office/powerpoint/2010/main" val="13001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E12E42B-CFF7-5D55-6BD6-BADAF2EF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160463"/>
            <a:ext cx="11736000" cy="11880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ea typeface="Verdana" panose="020B0604030504040204" pitchFamily="34" charset="0"/>
              </a:rPr>
              <a:t>Gli attori della «riforma» </a:t>
            </a:r>
            <a:endParaRPr lang="it-IT" b="1" dirty="0">
              <a:ea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7557" y="3206045"/>
            <a:ext cx="2280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vescovi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75200" y="3307643"/>
            <a:ext cx="160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papa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823200" y="3021379"/>
            <a:ext cx="2698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imperatore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03113" y="4913154"/>
            <a:ext cx="1704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laici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405512" y="4913154"/>
            <a:ext cx="213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monaci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764844" y="4913154"/>
            <a:ext cx="218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chierici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351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Organizzazione</a:t>
            </a:r>
            <a:r>
              <a:rPr lang="en-US" dirty="0" smtClean="0"/>
              <a:t> del modulo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tematica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cronologica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54756" y="2257778"/>
            <a:ext cx="10950222" cy="4030133"/>
          </a:xfrm>
        </p:spPr>
        <p:txBody>
          <a:bodyPr>
            <a:noAutofit/>
          </a:bodyPr>
          <a:lstStyle/>
          <a:p>
            <a:pPr marL="457200" indent="-457200">
              <a:lnSpc>
                <a:spcPct val="2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500" dirty="0" smtClean="0"/>
              <a:t>15/11 Introduzione &amp; prima fase delle riforma (vescovi e impero)</a:t>
            </a:r>
          </a:p>
          <a:p>
            <a:pPr marL="457200" indent="-457200">
              <a:lnSpc>
                <a:spcPct val="2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500" dirty="0" smtClean="0"/>
              <a:t>20/11 La trasformazione del papato &amp; il conflitto con l’impero</a:t>
            </a:r>
          </a:p>
          <a:p>
            <a:pPr marL="457200" indent="-457200">
              <a:lnSpc>
                <a:spcPct val="2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500" dirty="0" smtClean="0"/>
              <a:t>21/11 La riforma monastica e l’ideale eremitico</a:t>
            </a:r>
          </a:p>
          <a:p>
            <a:pPr marL="457200" indent="-457200">
              <a:lnSpc>
                <a:spcPct val="2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500" dirty="0" smtClean="0"/>
              <a:t>22/11 La religiosit</a:t>
            </a:r>
            <a:r>
              <a:rPr lang="en-GB" sz="2500" dirty="0"/>
              <a:t>à</a:t>
            </a:r>
            <a:r>
              <a:rPr lang="it-IT" sz="2500" dirty="0" smtClean="0"/>
              <a:t> dei laici e i nuovi gruppi religiosi</a:t>
            </a:r>
          </a:p>
          <a:p>
            <a:pPr marL="457200" indent="-457200">
              <a:lnSpc>
                <a:spcPct val="2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500" dirty="0" smtClean="0"/>
              <a:t>27/11 L’inquadramento religioso della violenza</a:t>
            </a: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17434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E12E42B-CFF7-5D55-6BD6-BADAF2EF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0" y="1160463"/>
            <a:ext cx="11736000" cy="860248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ea typeface="Verdana" panose="020B0604030504040204" pitchFamily="34" charset="0"/>
              </a:rPr>
              <a:t>Considerazioni terminologiche</a:t>
            </a:r>
            <a:endParaRPr lang="it-IT" b="1" dirty="0">
              <a:ea typeface="Verdana" panose="020B0604030504040204" pitchFamily="34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3500608-49AC-2C3E-8C11-FFB693E8BC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7378" y="2020711"/>
            <a:ext cx="11515095" cy="4752622"/>
          </a:xfrm>
        </p:spPr>
        <p:txBody>
          <a:bodyPr>
            <a:normAutofit fontScale="92500" lnSpcReduction="10000"/>
          </a:bodyPr>
          <a:lstStyle/>
          <a:p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it-IT" sz="3200" i="1" dirty="0" smtClean="0">
                <a:solidFill>
                  <a:schemeClr val="tx2">
                    <a:lumMod val="75000"/>
                  </a:schemeClr>
                </a:solidFill>
              </a:rPr>
              <a:t>Renovatio Imperii 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(specialmente Ottone III 983-1002)</a:t>
            </a:r>
          </a:p>
          <a:p>
            <a:pPr marL="0" indent="0">
              <a:buNone/>
            </a:pPr>
            <a:endParaRPr lang="it-IT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Ideale religioso di «ritorno alle origini» (evangeliche) </a:t>
            </a:r>
            <a:endParaRPr lang="it-IT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Interpretazioni storiografiche: rinascenza, rinascimento, riforma...</a:t>
            </a:r>
          </a:p>
          <a:p>
            <a:endParaRPr lang="it-IT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Ritorno al passato o novit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à?</a:t>
            </a:r>
            <a:endParaRPr lang="it-IT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it-IT" sz="3200" dirty="0">
                <a:solidFill>
                  <a:schemeClr val="tx2">
                    <a:lumMod val="75000"/>
                  </a:schemeClr>
                </a:solidFill>
              </a:rPr>
              <a:t>riforma del XI secolo» o «riforma Gregoriana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»?</a:t>
            </a:r>
          </a:p>
        </p:txBody>
      </p:sp>
    </p:spTree>
    <p:extLst>
      <p:ext uri="{BB962C8B-B14F-4D97-AF65-F5344CB8AC3E}">
        <p14:creationId xmlns:p14="http://schemas.microsoft.com/office/powerpoint/2010/main" val="37677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22" y="1153221"/>
            <a:ext cx="11706578" cy="980379"/>
          </a:xfrm>
        </p:spPr>
        <p:txBody>
          <a:bodyPr/>
          <a:lstStyle/>
          <a:p>
            <a:r>
              <a:rPr lang="en-US" dirty="0" smtClean="0"/>
              <a:t>Pier </a:t>
            </a:r>
            <a:r>
              <a:rPr lang="en-US" dirty="0" err="1" smtClean="0"/>
              <a:t>Damiani</a:t>
            </a:r>
            <a:r>
              <a:rPr lang="en-US" dirty="0" smtClean="0"/>
              <a:t> </a:t>
            </a:r>
            <a:r>
              <a:rPr lang="it-IT" b="0" dirty="0" smtClean="0"/>
              <a:t>(</a:t>
            </a:r>
            <a:r>
              <a:rPr lang="it-IT" b="0" dirty="0"/>
              <a:t>Ravenna, 1007 – Faenza</a:t>
            </a:r>
            <a:r>
              <a:rPr lang="it-IT" b="0" dirty="0" smtClean="0"/>
              <a:t>, 1072)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38667" y="2494844"/>
            <a:ext cx="5723466" cy="436315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Studi a Ravenna e Faenza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1035 </a:t>
            </a:r>
            <a:r>
              <a:rPr lang="en-US" dirty="0" err="1" smtClean="0"/>
              <a:t>eremo</a:t>
            </a:r>
            <a:r>
              <a:rPr lang="en-US" dirty="0" smtClean="0"/>
              <a:t> di Fonte </a:t>
            </a:r>
            <a:r>
              <a:rPr lang="en-US" dirty="0" err="1" smtClean="0"/>
              <a:t>Avellana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1057 </a:t>
            </a:r>
            <a:r>
              <a:rPr lang="en-US" dirty="0" err="1" smtClean="0"/>
              <a:t>cardinale</a:t>
            </a:r>
            <a:r>
              <a:rPr lang="en-US" dirty="0" smtClean="0"/>
              <a:t> </a:t>
            </a:r>
            <a:r>
              <a:rPr lang="en-US" dirty="0" err="1" smtClean="0"/>
              <a:t>vescovo</a:t>
            </a:r>
            <a:r>
              <a:rPr lang="en-US" dirty="0" smtClean="0"/>
              <a:t> di Ostia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1058 </a:t>
            </a:r>
            <a:r>
              <a:rPr lang="en-US" dirty="0" err="1" smtClean="0"/>
              <a:t>ruolo</a:t>
            </a:r>
            <a:r>
              <a:rPr lang="en-US" dirty="0" smtClean="0"/>
              <a:t> </a:t>
            </a:r>
            <a:r>
              <a:rPr lang="en-US" dirty="0" err="1" smtClean="0"/>
              <a:t>nell’elezione</a:t>
            </a:r>
            <a:r>
              <a:rPr lang="en-US" dirty="0"/>
              <a:t> </a:t>
            </a:r>
            <a:r>
              <a:rPr lang="en-US" dirty="0" err="1" smtClean="0"/>
              <a:t>papale</a:t>
            </a:r>
            <a:r>
              <a:rPr lang="en-US" dirty="0" smtClean="0"/>
              <a:t> di </a:t>
            </a:r>
            <a:r>
              <a:rPr lang="en-US" dirty="0" err="1" smtClean="0"/>
              <a:t>Niccolo</a:t>
            </a:r>
            <a:r>
              <a:rPr lang="en-US" dirty="0" smtClean="0"/>
              <a:t> 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1059 legato </a:t>
            </a:r>
            <a:r>
              <a:rPr lang="en-US" dirty="0" err="1" smtClean="0"/>
              <a:t>papale</a:t>
            </a:r>
            <a:r>
              <a:rPr lang="en-US" dirty="0" smtClean="0"/>
              <a:t> a Milano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1063 legato </a:t>
            </a:r>
            <a:r>
              <a:rPr lang="en-US" dirty="0"/>
              <a:t>a </a:t>
            </a:r>
            <a:r>
              <a:rPr lang="en-US" dirty="0" err="1" smtClean="0"/>
              <a:t>Concilio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smtClean="0"/>
              <a:t>Chalon-sur-</a:t>
            </a:r>
            <a:r>
              <a:rPr lang="en-US" dirty="0" err="1" smtClean="0"/>
              <a:t>Saône</a:t>
            </a:r>
            <a:r>
              <a:rPr lang="en-US" dirty="0" smtClean="0"/>
              <a:t> per </a:t>
            </a:r>
            <a:r>
              <a:rPr lang="en-US" dirty="0" err="1" smtClean="0"/>
              <a:t>dirimere</a:t>
            </a:r>
            <a:r>
              <a:rPr lang="en-US" dirty="0" smtClean="0"/>
              <a:t> la </a:t>
            </a:r>
            <a:r>
              <a:rPr lang="en-US" dirty="0" err="1" smtClean="0"/>
              <a:t>controversia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Cluny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3" b="12262"/>
          <a:stretch/>
        </p:blipFill>
        <p:spPr>
          <a:xfrm>
            <a:off x="6159944" y="2348089"/>
            <a:ext cx="5340611" cy="40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4680</TotalTime>
  <Words>1298</Words>
  <Application>Microsoft Office PowerPoint</Application>
  <PresentationFormat>Widescreen</PresentationFormat>
  <Paragraphs>147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Verdana</vt:lpstr>
      <vt:lpstr>Wingdings</vt:lpstr>
      <vt:lpstr>Tema di Office</vt:lpstr>
      <vt:lpstr>STORIA MEDIEVALE</vt:lpstr>
      <vt:lpstr>Docente titolare del corso di Storia Medievale:  Prof.ssa Maria Cristina La Rocca</vt:lpstr>
      <vt:lpstr>Un salto cronologico</vt:lpstr>
      <vt:lpstr>... ma continuità tematiche</vt:lpstr>
      <vt:lpstr>Cosa cambia nell’XI e XII secolo?</vt:lpstr>
      <vt:lpstr>Gli attori della «riforma» </vt:lpstr>
      <vt:lpstr>Organizzazione del modulo  (tematica più che cronologica)</vt:lpstr>
      <vt:lpstr>Considerazioni terminologiche</vt:lpstr>
      <vt:lpstr>Pier Damiani (Ravenna, 1007 – Faenza, 1072)</vt:lpstr>
      <vt:lpstr>PowerPoint Presentation</vt:lpstr>
      <vt:lpstr>Alcune opere di Pier Damiani</vt:lpstr>
      <vt:lpstr>Ildebrando di Soana, papa Gregorio VII (1073-1085)</vt:lpstr>
      <vt:lpstr>Alla ricerca di una cronologia: i temi</vt:lpstr>
      <vt:lpstr>Alla ricerca di una cronologia: i protagonisti</vt:lpstr>
      <vt:lpstr>Al tempo stesso: la sperimentazione di nuove forme di vita religiosa</vt:lpstr>
      <vt:lpstr>La prima fase: l’azione dei vescovi (1a meta XI s.)</vt:lpstr>
      <vt:lpstr>Simonia: la compravendita di cose sacre (dal nome di personaggio evangelico di Simon Mago)</vt:lpstr>
      <vt:lpstr>Nicolaismo: il matrimonio o concubinato del clero</vt:lpstr>
      <vt:lpstr>La pataria a Milano</vt:lpstr>
      <vt:lpstr>Gli eventi del 1045</vt:lpstr>
      <vt:lpstr>I Patarini e le loro armi</vt:lpstr>
      <vt:lpstr>La conclusione della vicenda della pataria</vt:lpstr>
      <vt:lpstr>...to be continued!</vt:lpstr>
      <vt:lpstr>Le parole sono importanti….</vt:lpstr>
      <vt:lpstr>Suggerimento di lettura</vt:lpstr>
      <vt:lpstr>Università degli Studi di Padova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Bocchi Giuliano</dc:creator>
  <cp:lastModifiedBy>Long Micol</cp:lastModifiedBy>
  <cp:revision>213</cp:revision>
  <dcterms:created xsi:type="dcterms:W3CDTF">2022-07-26T10:43:33Z</dcterms:created>
  <dcterms:modified xsi:type="dcterms:W3CDTF">2023-11-15T14:56:12Z</dcterms:modified>
</cp:coreProperties>
</file>