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7" r:id="rId2"/>
    <p:sldId id="281" r:id="rId3"/>
    <p:sldId id="282" r:id="rId4"/>
    <p:sldId id="276" r:id="rId5"/>
    <p:sldId id="289" r:id="rId6"/>
    <p:sldId id="299" r:id="rId7"/>
    <p:sldId id="302" r:id="rId8"/>
    <p:sldId id="292" r:id="rId9"/>
    <p:sldId id="277" r:id="rId10"/>
    <p:sldId id="291" r:id="rId11"/>
    <p:sldId id="303" r:id="rId12"/>
    <p:sldId id="298" r:id="rId13"/>
    <p:sldId id="283" r:id="rId14"/>
    <p:sldId id="304" r:id="rId15"/>
    <p:sldId id="305" r:id="rId16"/>
    <p:sldId id="279" r:id="rId17"/>
    <p:sldId id="275" r:id="rId18"/>
    <p:sldId id="280" r:id="rId19"/>
    <p:sldId id="294" r:id="rId20"/>
    <p:sldId id="306" r:id="rId21"/>
    <p:sldId id="295" r:id="rId22"/>
    <p:sldId id="285" r:id="rId23"/>
    <p:sldId id="286" r:id="rId24"/>
    <p:sldId id="297" r:id="rId25"/>
    <p:sldId id="287" r:id="rId26"/>
    <p:sldId id="308" r:id="rId27"/>
    <p:sldId id="307" r:id="rId28"/>
    <p:sldId id="256" r:id="rId2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31" userDrawn="1">
          <p15:clr>
            <a:srgbClr val="A4A3A4"/>
          </p15:clr>
        </p15:guide>
        <p15:guide id="2" pos="3840" userDrawn="1">
          <p15:clr>
            <a:srgbClr val="A4A3A4"/>
          </p15:clr>
        </p15:guide>
        <p15:guide id="3" orient="horz" pos="22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Stile chiaro 3 - Colore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Stile chiaro 3 - Colore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ABFCF23-3B69-468F-B69F-88F6DE6A72F2}" styleName="Stile medio 1 - Color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Stile medio 1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Stile medio 1 - Color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77415" autoAdjust="0"/>
  </p:normalViewPr>
  <p:slideViewPr>
    <p:cSldViewPr snapToGrid="0" showGuides="1">
      <p:cViewPr varScale="1">
        <p:scale>
          <a:sx n="68" d="100"/>
          <a:sy n="68" d="100"/>
        </p:scale>
        <p:origin x="514" y="53"/>
      </p:cViewPr>
      <p:guideLst>
        <p:guide orient="horz" pos="731"/>
        <p:guide pos="3840"/>
        <p:guide orient="horz" pos="2260"/>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_rels/viewProps.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FB17132-047A-4C30-97AD-7733762F554B}" type="datetimeFigureOut">
              <a:rPr lang="it-IT" smtClean="0"/>
              <a:t>22/11/2023</a:t>
            </a:fld>
            <a:endParaRPr lang="it-IT"/>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3F6B536-9FA3-4940-8C9D-ED9264FA1E78}" type="slidenum">
              <a:rPr lang="it-IT" smtClean="0"/>
              <a:t>‹#›</a:t>
            </a:fld>
            <a:endParaRPr lang="it-IT"/>
          </a:p>
        </p:txBody>
      </p:sp>
    </p:spTree>
    <p:extLst>
      <p:ext uri="{BB962C8B-B14F-4D97-AF65-F5344CB8AC3E}">
        <p14:creationId xmlns:p14="http://schemas.microsoft.com/office/powerpoint/2010/main" val="23326446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BDE886-1573-40AC-9E09-050F9AC625A5}" type="datetimeFigureOut">
              <a:rPr lang="it-IT" smtClean="0"/>
              <a:t>22/11/2023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4491ED-56D3-4375-977F-FA3F9F1C0D19}" type="slidenum">
              <a:rPr lang="it-IT" smtClean="0"/>
              <a:t>‹#›</a:t>
            </a:fld>
            <a:endParaRPr lang="it-IT"/>
          </a:p>
        </p:txBody>
      </p:sp>
    </p:spTree>
    <p:extLst>
      <p:ext uri="{BB962C8B-B14F-4D97-AF65-F5344CB8AC3E}">
        <p14:creationId xmlns:p14="http://schemas.microsoft.com/office/powerpoint/2010/main" val="1909156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1A4491ED-56D3-4375-977F-FA3F9F1C0D19}" type="slidenum">
              <a:rPr lang="it-IT" smtClean="0"/>
              <a:t>1</a:t>
            </a:fld>
            <a:endParaRPr lang="it-IT"/>
          </a:p>
        </p:txBody>
      </p:sp>
    </p:spTree>
    <p:extLst>
      <p:ext uri="{BB962C8B-B14F-4D97-AF65-F5344CB8AC3E}">
        <p14:creationId xmlns:p14="http://schemas.microsoft.com/office/powerpoint/2010/main" val="102265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sz="1200" b="0" i="0" u="none" strike="noStrike" kern="1200" baseline="0" dirty="0">
              <a:solidFill>
                <a:schemeClr val="tx1"/>
              </a:solidFill>
              <a:latin typeface="+mn-lt"/>
              <a:ea typeface="+mn-ea"/>
              <a:cs typeface="+mn-cs"/>
            </a:endParaRPr>
          </a:p>
        </p:txBody>
      </p:sp>
      <p:sp>
        <p:nvSpPr>
          <p:cNvPr id="4" name="Segnaposto numero diapositiva 3"/>
          <p:cNvSpPr>
            <a:spLocks noGrp="1"/>
          </p:cNvSpPr>
          <p:nvPr>
            <p:ph type="sldNum" sz="quarter" idx="10"/>
          </p:nvPr>
        </p:nvSpPr>
        <p:spPr/>
        <p:txBody>
          <a:bodyPr/>
          <a:lstStyle/>
          <a:p>
            <a:fld id="{1A4491ED-56D3-4375-977F-FA3F9F1C0D19}" type="slidenum">
              <a:rPr lang="it-IT" smtClean="0"/>
              <a:t>2</a:t>
            </a:fld>
            <a:endParaRPr lang="it-IT"/>
          </a:p>
        </p:txBody>
      </p:sp>
    </p:spTree>
    <p:extLst>
      <p:ext uri="{BB962C8B-B14F-4D97-AF65-F5344CB8AC3E}">
        <p14:creationId xmlns:p14="http://schemas.microsoft.com/office/powerpoint/2010/main" val="2702778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1A4491ED-56D3-4375-977F-FA3F9F1C0D19}" type="slidenum">
              <a:rPr lang="it-IT" smtClean="0"/>
              <a:t>28</a:t>
            </a:fld>
            <a:endParaRPr lang="it-IT"/>
          </a:p>
        </p:txBody>
      </p:sp>
    </p:spTree>
    <p:extLst>
      <p:ext uri="{BB962C8B-B14F-4D97-AF65-F5344CB8AC3E}">
        <p14:creationId xmlns:p14="http://schemas.microsoft.com/office/powerpoint/2010/main" val="255703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98A6E1-DC11-C213-C49B-4CE1A884E40A}"/>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76C5EF09-4C5E-B147-BEF8-8B66FFFEA2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FE774B46-543F-F0B0-1410-BF1E7177DEE5}"/>
              </a:ext>
            </a:extLst>
          </p:cNvPr>
          <p:cNvSpPr>
            <a:spLocks noGrp="1"/>
          </p:cNvSpPr>
          <p:nvPr>
            <p:ph type="dt" sz="half" idx="10"/>
          </p:nvPr>
        </p:nvSpPr>
        <p:spPr/>
        <p:txBody>
          <a:bodyPr/>
          <a:lstStyle/>
          <a:p>
            <a:fld id="{800F70D6-0EEB-48B5-B03E-48E409845EC4}" type="datetimeFigureOut">
              <a:rPr lang="it-IT" smtClean="0"/>
              <a:t>22/11/2023</a:t>
            </a:fld>
            <a:endParaRPr lang="it-IT"/>
          </a:p>
        </p:txBody>
      </p:sp>
      <p:sp>
        <p:nvSpPr>
          <p:cNvPr id="5" name="Segnaposto piè di pagina 4">
            <a:extLst>
              <a:ext uri="{FF2B5EF4-FFF2-40B4-BE49-F238E27FC236}">
                <a16:creationId xmlns:a16="http://schemas.microsoft.com/office/drawing/2014/main" id="{A21F3B55-F3E2-1A2D-7FD6-BEC64BEDFF2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03C2C70-ACDC-D114-6B42-27BE4C2595E6}"/>
              </a:ext>
            </a:extLst>
          </p:cNvPr>
          <p:cNvSpPr>
            <a:spLocks noGrp="1"/>
          </p:cNvSpPr>
          <p:nvPr>
            <p:ph type="sldNum" sz="quarter" idx="12"/>
          </p:nvPr>
        </p:nvSpPr>
        <p:spPr/>
        <p:txBody>
          <a:bodyPr/>
          <a:lstStyle/>
          <a:p>
            <a:fld id="{2853EDDF-5A9A-47DE-A5A9-DE053ED61E9B}" type="slidenum">
              <a:rPr lang="it-IT" smtClean="0"/>
              <a:t>‹#›</a:t>
            </a:fld>
            <a:endParaRPr lang="it-IT"/>
          </a:p>
        </p:txBody>
      </p:sp>
    </p:spTree>
    <p:extLst>
      <p:ext uri="{BB962C8B-B14F-4D97-AF65-F5344CB8AC3E}">
        <p14:creationId xmlns:p14="http://schemas.microsoft.com/office/powerpoint/2010/main" val="2431787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olo e testo verticale">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383B4F46-4564-BD98-9A70-890134ABAB89}"/>
              </a:ext>
            </a:extLst>
          </p:cNvPr>
          <p:cNvSpPr>
            <a:spLocks noGrp="1" noRot="1" noMove="1" noResize="1" noEditPoints="1" noAdjustHandles="1" noChangeArrowheads="1" noChangeShapeType="1"/>
          </p:cNvSpPr>
          <p:nvPr userDrawn="1"/>
        </p:nvSpPr>
        <p:spPr bwMode="auto">
          <a:xfrm>
            <a:off x="0" y="0"/>
            <a:ext cx="12192000" cy="6858000"/>
          </a:xfrm>
          <a:prstGeom prst="rect">
            <a:avLst/>
          </a:prstGeom>
          <a:solidFill>
            <a:srgbClr val="B3071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rIns="360000"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defRPr/>
            </a:pPr>
            <a:endParaRPr lang="it-IT" altLang="it-IT" sz="2400" dirty="0">
              <a:solidFill>
                <a:schemeClr val="bg1"/>
              </a:solidFill>
            </a:endParaRPr>
          </a:p>
        </p:txBody>
      </p:sp>
      <p:pic>
        <p:nvPicPr>
          <p:cNvPr id="4" name="Immagine 6">
            <a:extLst>
              <a:ext uri="{FF2B5EF4-FFF2-40B4-BE49-F238E27FC236}">
                <a16:creationId xmlns:a16="http://schemas.microsoft.com/office/drawing/2014/main" id="{7A2A5C85-D8F9-95C2-D93A-D6AAA8D01297}"/>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11640" y="1159933"/>
            <a:ext cx="7568720" cy="21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olo 1">
            <a:extLst>
              <a:ext uri="{FF2B5EF4-FFF2-40B4-BE49-F238E27FC236}">
                <a16:creationId xmlns:a16="http://schemas.microsoft.com/office/drawing/2014/main" id="{DE965153-D1B8-47F9-ECA7-A02B37578D0F}"/>
              </a:ext>
            </a:extLst>
          </p:cNvPr>
          <p:cNvSpPr>
            <a:spLocks noGrp="1"/>
          </p:cNvSpPr>
          <p:nvPr>
            <p:ph type="ctrTitle"/>
          </p:nvPr>
        </p:nvSpPr>
        <p:spPr>
          <a:xfrm>
            <a:off x="1547593" y="3285951"/>
            <a:ext cx="9096815" cy="1290388"/>
          </a:xfrm>
          <a:prstGeom prst="rect">
            <a:avLst/>
          </a:prstGeom>
        </p:spPr>
        <p:txBody>
          <a:bodyPr/>
          <a:lstStyle>
            <a:lvl1pPr>
              <a:defRPr>
                <a:solidFill>
                  <a:schemeClr val="bg1"/>
                </a:solidFill>
              </a:defRPr>
            </a:lvl1pPr>
          </a:lstStyle>
          <a:p>
            <a:r>
              <a:rPr lang="it-IT" dirty="0"/>
              <a:t>Fare clic per modificare lo stile del titolo</a:t>
            </a:r>
          </a:p>
        </p:txBody>
      </p:sp>
      <p:sp>
        <p:nvSpPr>
          <p:cNvPr id="6" name="Segnaposto testo 13">
            <a:extLst>
              <a:ext uri="{FF2B5EF4-FFF2-40B4-BE49-F238E27FC236}">
                <a16:creationId xmlns:a16="http://schemas.microsoft.com/office/drawing/2014/main" id="{1D13A2E7-1F45-2252-AAE6-76F193D9D508}"/>
              </a:ext>
            </a:extLst>
          </p:cNvPr>
          <p:cNvSpPr>
            <a:spLocks noGrp="1"/>
          </p:cNvSpPr>
          <p:nvPr>
            <p:ph type="body" sz="quarter" idx="10"/>
          </p:nvPr>
        </p:nvSpPr>
        <p:spPr>
          <a:xfrm>
            <a:off x="2935526" y="4741032"/>
            <a:ext cx="6320949" cy="758068"/>
          </a:xfrm>
        </p:spPr>
        <p:txBody>
          <a:bodyPr/>
          <a:lstStyle>
            <a:lvl1pPr marL="0" indent="0" algn="ctr">
              <a:buNone/>
              <a:defRPr>
                <a:solidFill>
                  <a:schemeClr val="bg1"/>
                </a:solidFill>
              </a:defRPr>
            </a:lvl1pPr>
          </a:lstStyle>
          <a:p>
            <a:pPr lvl="0"/>
            <a:r>
              <a:rPr lang="it-IT" dirty="0"/>
              <a:t>Modifica gli stili del testo dello schema</a:t>
            </a:r>
          </a:p>
        </p:txBody>
      </p:sp>
    </p:spTree>
    <p:extLst>
      <p:ext uri="{BB962C8B-B14F-4D97-AF65-F5344CB8AC3E}">
        <p14:creationId xmlns:p14="http://schemas.microsoft.com/office/powerpoint/2010/main" val="3069349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olo e testo verticale">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B4D642F2-5021-578D-0B5A-F0C9826C5601}"/>
              </a:ext>
            </a:extLst>
          </p:cNvPr>
          <p:cNvSpPr>
            <a:spLocks noGrp="1" noRot="1" noMove="1" noResize="1" noEditPoints="1" noAdjustHandles="1" noChangeArrowheads="1" noChangeShapeType="1"/>
          </p:cNvSpPr>
          <p:nvPr userDrawn="1"/>
        </p:nvSpPr>
        <p:spPr bwMode="auto">
          <a:xfrm>
            <a:off x="-1" y="0"/>
            <a:ext cx="12192001" cy="1138767"/>
          </a:xfrm>
          <a:prstGeom prst="rect">
            <a:avLst/>
          </a:prstGeom>
          <a:solidFill>
            <a:srgbClr val="B3071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rIns="36000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defRPr/>
            </a:pPr>
            <a:endParaRPr lang="it-IT" altLang="it-IT" sz="2400" dirty="0">
              <a:solidFill>
                <a:schemeClr val="bg1"/>
              </a:solidFill>
            </a:endParaRPr>
          </a:p>
        </p:txBody>
      </p:sp>
      <p:pic>
        <p:nvPicPr>
          <p:cNvPr id="8" name="Immagine 7">
            <a:extLst>
              <a:ext uri="{FF2B5EF4-FFF2-40B4-BE49-F238E27FC236}">
                <a16:creationId xmlns:a16="http://schemas.microsoft.com/office/drawing/2014/main" id="{5BB52DDA-C01F-9F3B-B508-D3698A0EAD65}"/>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6658" y="172188"/>
            <a:ext cx="2856424" cy="794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olo 1">
            <a:extLst>
              <a:ext uri="{FF2B5EF4-FFF2-40B4-BE49-F238E27FC236}">
                <a16:creationId xmlns:a16="http://schemas.microsoft.com/office/drawing/2014/main" id="{3A4080AB-402D-FB91-8F6E-E1F4FB36C74D}"/>
              </a:ext>
            </a:extLst>
          </p:cNvPr>
          <p:cNvSpPr>
            <a:spLocks noGrp="1"/>
          </p:cNvSpPr>
          <p:nvPr>
            <p:ph type="title"/>
          </p:nvPr>
        </p:nvSpPr>
        <p:spPr>
          <a:xfrm>
            <a:off x="456000" y="1153221"/>
            <a:ext cx="11736000" cy="1188000"/>
          </a:xfrm>
        </p:spPr>
        <p:txBody>
          <a:bodyPr>
            <a:normAutofit/>
          </a:bodyPr>
          <a:lstStyle>
            <a:lvl1pPr>
              <a:defRPr sz="3600" b="1">
                <a:latin typeface="Arial" panose="020B0604020202020204" pitchFamily="34" charset="0"/>
                <a:cs typeface="Arial" panose="020B0604020202020204" pitchFamily="34" charset="0"/>
              </a:defRPr>
            </a:lvl1pPr>
          </a:lstStyle>
          <a:p>
            <a:endParaRPr lang="it-IT" dirty="0"/>
          </a:p>
        </p:txBody>
      </p:sp>
      <p:sp>
        <p:nvSpPr>
          <p:cNvPr id="3" name="Segnaposto contenuto 2"/>
          <p:cNvSpPr>
            <a:spLocks noGrp="1"/>
          </p:cNvSpPr>
          <p:nvPr>
            <p:ph sz="quarter" idx="10" hasCustomPrompt="1"/>
          </p:nvPr>
        </p:nvSpPr>
        <p:spPr>
          <a:xfrm>
            <a:off x="6179127" y="2592996"/>
            <a:ext cx="5663346" cy="3859558"/>
          </a:xfrm>
        </p:spPr>
        <p:txBody>
          <a:bodyPr/>
          <a:lstStyle>
            <a:lvl1pPr marL="0" indent="0">
              <a:buNone/>
              <a:defRPr baseline="0"/>
            </a:lvl1pPr>
          </a:lstStyle>
          <a:p>
            <a:pPr lvl="0"/>
            <a:r>
              <a:rPr lang="it-IT" dirty="0"/>
              <a:t>Inserire testo</a:t>
            </a:r>
          </a:p>
        </p:txBody>
      </p:sp>
      <p:sp>
        <p:nvSpPr>
          <p:cNvPr id="11" name="Segnaposto contenuto 2"/>
          <p:cNvSpPr>
            <a:spLocks noGrp="1"/>
          </p:cNvSpPr>
          <p:nvPr>
            <p:ph sz="quarter" idx="11" hasCustomPrompt="1"/>
          </p:nvPr>
        </p:nvSpPr>
        <p:spPr>
          <a:xfrm>
            <a:off x="1215640" y="2592996"/>
            <a:ext cx="3781233" cy="1794277"/>
          </a:xfrm>
        </p:spPr>
        <p:txBody>
          <a:bodyPr/>
          <a:lstStyle>
            <a:lvl1pPr marL="0" indent="0">
              <a:buNone/>
              <a:defRPr baseline="0"/>
            </a:lvl1pPr>
          </a:lstStyle>
          <a:p>
            <a:pPr lvl="0"/>
            <a:r>
              <a:rPr lang="it-IT" dirty="0"/>
              <a:t>Inserire testo</a:t>
            </a:r>
          </a:p>
        </p:txBody>
      </p:sp>
      <p:sp>
        <p:nvSpPr>
          <p:cNvPr id="12" name="Segnaposto contenuto 2"/>
          <p:cNvSpPr>
            <a:spLocks noGrp="1"/>
          </p:cNvSpPr>
          <p:nvPr>
            <p:ph sz="quarter" idx="12" hasCustomPrompt="1"/>
          </p:nvPr>
        </p:nvSpPr>
        <p:spPr>
          <a:xfrm>
            <a:off x="1215640" y="4777396"/>
            <a:ext cx="3781234" cy="1794277"/>
          </a:xfrm>
        </p:spPr>
        <p:txBody>
          <a:bodyPr/>
          <a:lstStyle>
            <a:lvl1pPr marL="0" indent="0">
              <a:buNone/>
              <a:defRPr baseline="0"/>
            </a:lvl1pPr>
          </a:lstStyle>
          <a:p>
            <a:pPr lvl="0"/>
            <a:r>
              <a:rPr lang="it-IT" dirty="0"/>
              <a:t>Inserire testo</a:t>
            </a:r>
          </a:p>
        </p:txBody>
      </p:sp>
    </p:spTree>
    <p:extLst>
      <p:ext uri="{BB962C8B-B14F-4D97-AF65-F5344CB8AC3E}">
        <p14:creationId xmlns:p14="http://schemas.microsoft.com/office/powerpoint/2010/main" val="20288082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olo e testo verticale">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383B4F46-4564-BD98-9A70-890134ABAB89}"/>
              </a:ext>
            </a:extLst>
          </p:cNvPr>
          <p:cNvSpPr>
            <a:spLocks noGrp="1" noRot="1" noMove="1" noResize="1" noEditPoints="1" noAdjustHandles="1" noChangeArrowheads="1" noChangeShapeType="1"/>
          </p:cNvSpPr>
          <p:nvPr userDrawn="1"/>
        </p:nvSpPr>
        <p:spPr bwMode="auto">
          <a:xfrm>
            <a:off x="0" y="0"/>
            <a:ext cx="12192000" cy="6858000"/>
          </a:xfrm>
          <a:prstGeom prst="rect">
            <a:avLst/>
          </a:prstGeom>
          <a:solidFill>
            <a:srgbClr val="B3071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rIns="360000"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defRPr/>
            </a:pPr>
            <a:endParaRPr lang="it-IT" altLang="it-IT" sz="2400" dirty="0">
              <a:solidFill>
                <a:schemeClr val="bg1"/>
              </a:solidFill>
            </a:endParaRPr>
          </a:p>
        </p:txBody>
      </p:sp>
      <p:pic>
        <p:nvPicPr>
          <p:cNvPr id="8" name="Immagine 6">
            <a:extLst>
              <a:ext uri="{FF2B5EF4-FFF2-40B4-BE49-F238E27FC236}">
                <a16:creationId xmlns:a16="http://schemas.microsoft.com/office/drawing/2014/main" id="{38BF697F-4C3F-B44D-F6C6-3D1E0DC6197A}"/>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29342" y="2269067"/>
            <a:ext cx="8333317" cy="2319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56278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800F70D6-0EEB-48B5-B03E-48E409845EC4}" type="datetimeFigureOut">
              <a:rPr lang="it-IT" smtClean="0"/>
              <a:t>22/11/2023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853EDDF-5A9A-47DE-A5A9-DE053ED61E9B}" type="slidenum">
              <a:rPr lang="it-IT" smtClean="0"/>
              <a:t>‹#›</a:t>
            </a:fld>
            <a:endParaRPr lang="it-IT"/>
          </a:p>
        </p:txBody>
      </p:sp>
    </p:spTree>
    <p:extLst>
      <p:ext uri="{BB962C8B-B14F-4D97-AF65-F5344CB8AC3E}">
        <p14:creationId xmlns:p14="http://schemas.microsoft.com/office/powerpoint/2010/main" val="2306704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2635D8-CCDF-6D38-8F13-A179A41E70A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E434A56-224E-D866-A28F-911AF1B326B0}"/>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72815B5-BA9F-4BC1-142B-FB146E55539B}"/>
              </a:ext>
            </a:extLst>
          </p:cNvPr>
          <p:cNvSpPr>
            <a:spLocks noGrp="1"/>
          </p:cNvSpPr>
          <p:nvPr>
            <p:ph type="dt" sz="half" idx="10"/>
          </p:nvPr>
        </p:nvSpPr>
        <p:spPr/>
        <p:txBody>
          <a:bodyPr/>
          <a:lstStyle/>
          <a:p>
            <a:fld id="{800F70D6-0EEB-48B5-B03E-48E409845EC4}" type="datetimeFigureOut">
              <a:rPr lang="it-IT" smtClean="0"/>
              <a:t>22/11/2023</a:t>
            </a:fld>
            <a:endParaRPr lang="it-IT"/>
          </a:p>
        </p:txBody>
      </p:sp>
      <p:sp>
        <p:nvSpPr>
          <p:cNvPr id="5" name="Segnaposto piè di pagina 4">
            <a:extLst>
              <a:ext uri="{FF2B5EF4-FFF2-40B4-BE49-F238E27FC236}">
                <a16:creationId xmlns:a16="http://schemas.microsoft.com/office/drawing/2014/main" id="{D9639FF7-9837-5485-22E6-98359CE2794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1BA95AF-CF08-9540-8958-30ECAA24DB12}"/>
              </a:ext>
            </a:extLst>
          </p:cNvPr>
          <p:cNvSpPr>
            <a:spLocks noGrp="1"/>
          </p:cNvSpPr>
          <p:nvPr>
            <p:ph type="sldNum" sz="quarter" idx="12"/>
          </p:nvPr>
        </p:nvSpPr>
        <p:spPr/>
        <p:txBody>
          <a:bodyPr/>
          <a:lstStyle/>
          <a:p>
            <a:fld id="{2853EDDF-5A9A-47DE-A5A9-DE053ED61E9B}" type="slidenum">
              <a:rPr lang="it-IT" smtClean="0"/>
              <a:t>‹#›</a:t>
            </a:fld>
            <a:endParaRPr lang="it-IT"/>
          </a:p>
        </p:txBody>
      </p:sp>
    </p:spTree>
    <p:extLst>
      <p:ext uri="{BB962C8B-B14F-4D97-AF65-F5344CB8AC3E}">
        <p14:creationId xmlns:p14="http://schemas.microsoft.com/office/powerpoint/2010/main" val="1030609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909B05C-6215-0CBC-7B82-45F3AB917770}"/>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6CBDA081-A4AC-23E8-A80B-BB3EDFA46C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1D0D27AD-7692-29FD-138C-8E2D277B0C59}"/>
              </a:ext>
            </a:extLst>
          </p:cNvPr>
          <p:cNvSpPr>
            <a:spLocks noGrp="1"/>
          </p:cNvSpPr>
          <p:nvPr>
            <p:ph type="dt" sz="half" idx="10"/>
          </p:nvPr>
        </p:nvSpPr>
        <p:spPr/>
        <p:txBody>
          <a:bodyPr/>
          <a:lstStyle/>
          <a:p>
            <a:fld id="{800F70D6-0EEB-48B5-B03E-48E409845EC4}" type="datetimeFigureOut">
              <a:rPr lang="it-IT" smtClean="0"/>
              <a:t>22/11/2023</a:t>
            </a:fld>
            <a:endParaRPr lang="it-IT"/>
          </a:p>
        </p:txBody>
      </p:sp>
      <p:sp>
        <p:nvSpPr>
          <p:cNvPr id="5" name="Segnaposto piè di pagina 4">
            <a:extLst>
              <a:ext uri="{FF2B5EF4-FFF2-40B4-BE49-F238E27FC236}">
                <a16:creationId xmlns:a16="http://schemas.microsoft.com/office/drawing/2014/main" id="{1EFA7B6A-8E96-4A22-AC28-CC5D4A5FC01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81F665B-5DD5-68C7-A7BF-2101FC91976D}"/>
              </a:ext>
            </a:extLst>
          </p:cNvPr>
          <p:cNvSpPr>
            <a:spLocks noGrp="1"/>
          </p:cNvSpPr>
          <p:nvPr>
            <p:ph type="sldNum" sz="quarter" idx="12"/>
          </p:nvPr>
        </p:nvSpPr>
        <p:spPr/>
        <p:txBody>
          <a:bodyPr/>
          <a:lstStyle/>
          <a:p>
            <a:fld id="{2853EDDF-5A9A-47DE-A5A9-DE053ED61E9B}" type="slidenum">
              <a:rPr lang="it-IT" smtClean="0"/>
              <a:t>‹#›</a:t>
            </a:fld>
            <a:endParaRPr lang="it-IT"/>
          </a:p>
        </p:txBody>
      </p:sp>
    </p:spTree>
    <p:extLst>
      <p:ext uri="{BB962C8B-B14F-4D97-AF65-F5344CB8AC3E}">
        <p14:creationId xmlns:p14="http://schemas.microsoft.com/office/powerpoint/2010/main" val="3892632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7E8C6D-2746-FE8C-D954-F04A0892A3A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8C4DAC7-51DC-0512-D3C5-636DA9B67150}"/>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2DC77EFD-F6AD-7E4A-2466-734F7D9F8974}"/>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DDF64D86-9423-4050-EABD-82F754AC9791}"/>
              </a:ext>
            </a:extLst>
          </p:cNvPr>
          <p:cNvSpPr>
            <a:spLocks noGrp="1"/>
          </p:cNvSpPr>
          <p:nvPr>
            <p:ph type="dt" sz="half" idx="10"/>
          </p:nvPr>
        </p:nvSpPr>
        <p:spPr/>
        <p:txBody>
          <a:bodyPr/>
          <a:lstStyle/>
          <a:p>
            <a:fld id="{800F70D6-0EEB-48B5-B03E-48E409845EC4}" type="datetimeFigureOut">
              <a:rPr lang="it-IT" smtClean="0"/>
              <a:t>22/11/2023</a:t>
            </a:fld>
            <a:endParaRPr lang="it-IT"/>
          </a:p>
        </p:txBody>
      </p:sp>
      <p:sp>
        <p:nvSpPr>
          <p:cNvPr id="6" name="Segnaposto piè di pagina 5">
            <a:extLst>
              <a:ext uri="{FF2B5EF4-FFF2-40B4-BE49-F238E27FC236}">
                <a16:creationId xmlns:a16="http://schemas.microsoft.com/office/drawing/2014/main" id="{F1F5BF3C-0092-1DEB-DF7D-873B0ECF5DF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1891FFC-8CE4-A06C-6922-845EBB33D260}"/>
              </a:ext>
            </a:extLst>
          </p:cNvPr>
          <p:cNvSpPr>
            <a:spLocks noGrp="1"/>
          </p:cNvSpPr>
          <p:nvPr>
            <p:ph type="sldNum" sz="quarter" idx="12"/>
          </p:nvPr>
        </p:nvSpPr>
        <p:spPr/>
        <p:txBody>
          <a:bodyPr/>
          <a:lstStyle/>
          <a:p>
            <a:fld id="{2853EDDF-5A9A-47DE-A5A9-DE053ED61E9B}" type="slidenum">
              <a:rPr lang="it-IT" smtClean="0"/>
              <a:t>‹#›</a:t>
            </a:fld>
            <a:endParaRPr lang="it-IT"/>
          </a:p>
        </p:txBody>
      </p:sp>
    </p:spTree>
    <p:extLst>
      <p:ext uri="{BB962C8B-B14F-4D97-AF65-F5344CB8AC3E}">
        <p14:creationId xmlns:p14="http://schemas.microsoft.com/office/powerpoint/2010/main" val="3535705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1E9C76-ADD7-91FE-76C9-8E59F94629D4}"/>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FA3DAC0-0839-47EF-03C6-93B46E1AE5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68AAB33E-3013-3EE2-4E41-A18D1471D090}"/>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EA8BE1D0-E709-E1B6-7882-A7C1F3F842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4067025A-7024-FF82-2CD9-A169C692DB75}"/>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0294965E-60D1-02D6-7D5B-78FA5B51BD15}"/>
              </a:ext>
            </a:extLst>
          </p:cNvPr>
          <p:cNvSpPr>
            <a:spLocks noGrp="1"/>
          </p:cNvSpPr>
          <p:nvPr>
            <p:ph type="dt" sz="half" idx="10"/>
          </p:nvPr>
        </p:nvSpPr>
        <p:spPr/>
        <p:txBody>
          <a:bodyPr/>
          <a:lstStyle/>
          <a:p>
            <a:fld id="{800F70D6-0EEB-48B5-B03E-48E409845EC4}" type="datetimeFigureOut">
              <a:rPr lang="it-IT" smtClean="0"/>
              <a:t>22/11/2023</a:t>
            </a:fld>
            <a:endParaRPr lang="it-IT"/>
          </a:p>
        </p:txBody>
      </p:sp>
      <p:sp>
        <p:nvSpPr>
          <p:cNvPr id="8" name="Segnaposto piè di pagina 7">
            <a:extLst>
              <a:ext uri="{FF2B5EF4-FFF2-40B4-BE49-F238E27FC236}">
                <a16:creationId xmlns:a16="http://schemas.microsoft.com/office/drawing/2014/main" id="{C285446E-D0C3-EB44-D741-898EA10E6D62}"/>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96CEDB29-873E-5535-846B-35B3DC3577D6}"/>
              </a:ext>
            </a:extLst>
          </p:cNvPr>
          <p:cNvSpPr>
            <a:spLocks noGrp="1"/>
          </p:cNvSpPr>
          <p:nvPr>
            <p:ph type="sldNum" sz="quarter" idx="12"/>
          </p:nvPr>
        </p:nvSpPr>
        <p:spPr/>
        <p:txBody>
          <a:bodyPr/>
          <a:lstStyle/>
          <a:p>
            <a:fld id="{2853EDDF-5A9A-47DE-A5A9-DE053ED61E9B}" type="slidenum">
              <a:rPr lang="it-IT" smtClean="0"/>
              <a:t>‹#›</a:t>
            </a:fld>
            <a:endParaRPr lang="it-IT"/>
          </a:p>
        </p:txBody>
      </p:sp>
    </p:spTree>
    <p:extLst>
      <p:ext uri="{BB962C8B-B14F-4D97-AF65-F5344CB8AC3E}">
        <p14:creationId xmlns:p14="http://schemas.microsoft.com/office/powerpoint/2010/main" val="3041894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31BEB9-DC85-61DC-2E70-EECA88267D08}"/>
              </a:ext>
            </a:extLst>
          </p:cNvPr>
          <p:cNvSpPr>
            <a:spLocks noGrp="1"/>
          </p:cNvSpPr>
          <p:nvPr>
            <p:ph type="title"/>
          </p:nvPr>
        </p:nvSpPr>
        <p:spPr/>
        <p:txBody>
          <a:bodyPr/>
          <a:lstStyle/>
          <a:p>
            <a:r>
              <a:rPr lang="it-IT" dirty="0"/>
              <a:t>Fare clic per modificare lo stile del titolo dello schema</a:t>
            </a:r>
          </a:p>
        </p:txBody>
      </p:sp>
      <p:sp>
        <p:nvSpPr>
          <p:cNvPr id="3" name="Segnaposto data 2">
            <a:extLst>
              <a:ext uri="{FF2B5EF4-FFF2-40B4-BE49-F238E27FC236}">
                <a16:creationId xmlns:a16="http://schemas.microsoft.com/office/drawing/2014/main" id="{0784C7E1-3A6B-9BF3-9D7E-B84FBB4EA4C3}"/>
              </a:ext>
            </a:extLst>
          </p:cNvPr>
          <p:cNvSpPr>
            <a:spLocks noGrp="1"/>
          </p:cNvSpPr>
          <p:nvPr>
            <p:ph type="dt" sz="half" idx="10"/>
          </p:nvPr>
        </p:nvSpPr>
        <p:spPr/>
        <p:txBody>
          <a:bodyPr/>
          <a:lstStyle/>
          <a:p>
            <a:fld id="{800F70D6-0EEB-48B5-B03E-48E409845EC4}" type="datetimeFigureOut">
              <a:rPr lang="it-IT" smtClean="0"/>
              <a:t>22/11/2023</a:t>
            </a:fld>
            <a:endParaRPr lang="it-IT"/>
          </a:p>
        </p:txBody>
      </p:sp>
      <p:sp>
        <p:nvSpPr>
          <p:cNvPr id="4" name="Segnaposto piè di pagina 3">
            <a:extLst>
              <a:ext uri="{FF2B5EF4-FFF2-40B4-BE49-F238E27FC236}">
                <a16:creationId xmlns:a16="http://schemas.microsoft.com/office/drawing/2014/main" id="{814B297B-6060-AC1C-692E-69C528C0585F}"/>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3C92E7EA-01EC-8DA9-0AD8-097FF79EA7CD}"/>
              </a:ext>
            </a:extLst>
          </p:cNvPr>
          <p:cNvSpPr>
            <a:spLocks noGrp="1"/>
          </p:cNvSpPr>
          <p:nvPr>
            <p:ph type="sldNum" sz="quarter" idx="12"/>
          </p:nvPr>
        </p:nvSpPr>
        <p:spPr/>
        <p:txBody>
          <a:bodyPr/>
          <a:lstStyle/>
          <a:p>
            <a:fld id="{2853EDDF-5A9A-47DE-A5A9-DE053ED61E9B}" type="slidenum">
              <a:rPr lang="it-IT" smtClean="0"/>
              <a:t>‹#›</a:t>
            </a:fld>
            <a:endParaRPr lang="it-IT"/>
          </a:p>
        </p:txBody>
      </p:sp>
    </p:spTree>
    <p:extLst>
      <p:ext uri="{BB962C8B-B14F-4D97-AF65-F5344CB8AC3E}">
        <p14:creationId xmlns:p14="http://schemas.microsoft.com/office/powerpoint/2010/main" val="1423793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96D660FF-A924-B2C4-5D36-2548BC1C856F}"/>
              </a:ext>
            </a:extLst>
          </p:cNvPr>
          <p:cNvSpPr>
            <a:spLocks noGrp="1"/>
          </p:cNvSpPr>
          <p:nvPr>
            <p:ph type="dt" sz="half" idx="10"/>
          </p:nvPr>
        </p:nvSpPr>
        <p:spPr/>
        <p:txBody>
          <a:bodyPr/>
          <a:lstStyle/>
          <a:p>
            <a:fld id="{800F70D6-0EEB-48B5-B03E-48E409845EC4}" type="datetimeFigureOut">
              <a:rPr lang="it-IT" smtClean="0"/>
              <a:t>22/11/2023</a:t>
            </a:fld>
            <a:endParaRPr lang="it-IT"/>
          </a:p>
        </p:txBody>
      </p:sp>
      <p:sp>
        <p:nvSpPr>
          <p:cNvPr id="3" name="Segnaposto piè di pagina 2">
            <a:extLst>
              <a:ext uri="{FF2B5EF4-FFF2-40B4-BE49-F238E27FC236}">
                <a16:creationId xmlns:a16="http://schemas.microsoft.com/office/drawing/2014/main" id="{A48134CA-4890-3AD2-BFC1-635593B23C22}"/>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0959B0E4-734C-4FB1-ABD0-43EBCEE40CA0}"/>
              </a:ext>
            </a:extLst>
          </p:cNvPr>
          <p:cNvSpPr>
            <a:spLocks noGrp="1"/>
          </p:cNvSpPr>
          <p:nvPr>
            <p:ph type="sldNum" sz="quarter" idx="12"/>
          </p:nvPr>
        </p:nvSpPr>
        <p:spPr/>
        <p:txBody>
          <a:bodyPr/>
          <a:lstStyle/>
          <a:p>
            <a:fld id="{2853EDDF-5A9A-47DE-A5A9-DE053ED61E9B}" type="slidenum">
              <a:rPr lang="it-IT" smtClean="0"/>
              <a:t>‹#›</a:t>
            </a:fld>
            <a:endParaRPr lang="it-IT"/>
          </a:p>
        </p:txBody>
      </p:sp>
    </p:spTree>
    <p:extLst>
      <p:ext uri="{BB962C8B-B14F-4D97-AF65-F5344CB8AC3E}">
        <p14:creationId xmlns:p14="http://schemas.microsoft.com/office/powerpoint/2010/main" val="456205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AA02DE-EF25-8A34-A17C-9CF1E53851CF}"/>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0EDFA90-A16F-D126-B45F-FA7913A12F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107362F2-2D07-BADC-9028-5FF264BBC3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8E7C2D8-244A-8B91-1324-66BF5F723BD6}"/>
              </a:ext>
            </a:extLst>
          </p:cNvPr>
          <p:cNvSpPr>
            <a:spLocks noGrp="1"/>
          </p:cNvSpPr>
          <p:nvPr>
            <p:ph type="dt" sz="half" idx="10"/>
          </p:nvPr>
        </p:nvSpPr>
        <p:spPr/>
        <p:txBody>
          <a:bodyPr/>
          <a:lstStyle/>
          <a:p>
            <a:fld id="{800F70D6-0EEB-48B5-B03E-48E409845EC4}" type="datetimeFigureOut">
              <a:rPr lang="it-IT" smtClean="0"/>
              <a:t>22/11/2023</a:t>
            </a:fld>
            <a:endParaRPr lang="it-IT"/>
          </a:p>
        </p:txBody>
      </p:sp>
      <p:sp>
        <p:nvSpPr>
          <p:cNvPr id="6" name="Segnaposto piè di pagina 5">
            <a:extLst>
              <a:ext uri="{FF2B5EF4-FFF2-40B4-BE49-F238E27FC236}">
                <a16:creationId xmlns:a16="http://schemas.microsoft.com/office/drawing/2014/main" id="{75F98A4E-3799-1101-A9C0-EA1E537A9DF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E56DED9-3158-0431-69E5-757400DB0C54}"/>
              </a:ext>
            </a:extLst>
          </p:cNvPr>
          <p:cNvSpPr>
            <a:spLocks noGrp="1"/>
          </p:cNvSpPr>
          <p:nvPr>
            <p:ph type="sldNum" sz="quarter" idx="12"/>
          </p:nvPr>
        </p:nvSpPr>
        <p:spPr/>
        <p:txBody>
          <a:bodyPr/>
          <a:lstStyle/>
          <a:p>
            <a:fld id="{2853EDDF-5A9A-47DE-A5A9-DE053ED61E9B}" type="slidenum">
              <a:rPr lang="it-IT" smtClean="0"/>
              <a:t>‹#›</a:t>
            </a:fld>
            <a:endParaRPr lang="it-IT"/>
          </a:p>
        </p:txBody>
      </p:sp>
    </p:spTree>
    <p:extLst>
      <p:ext uri="{BB962C8B-B14F-4D97-AF65-F5344CB8AC3E}">
        <p14:creationId xmlns:p14="http://schemas.microsoft.com/office/powerpoint/2010/main" val="1244239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3170726-1E27-AA9F-3B2E-692DBC81A1D4}"/>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2DA53B16-4FDD-45A1-11E9-42FB6DC889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D8374E34-1E69-D976-B1C5-8499B3A13F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29DC378-0820-E023-FD20-90E7E384F206}"/>
              </a:ext>
            </a:extLst>
          </p:cNvPr>
          <p:cNvSpPr>
            <a:spLocks noGrp="1"/>
          </p:cNvSpPr>
          <p:nvPr>
            <p:ph type="dt" sz="half" idx="10"/>
          </p:nvPr>
        </p:nvSpPr>
        <p:spPr/>
        <p:txBody>
          <a:bodyPr/>
          <a:lstStyle/>
          <a:p>
            <a:fld id="{800F70D6-0EEB-48B5-B03E-48E409845EC4}" type="datetimeFigureOut">
              <a:rPr lang="it-IT" smtClean="0"/>
              <a:t>22/11/2023</a:t>
            </a:fld>
            <a:endParaRPr lang="it-IT"/>
          </a:p>
        </p:txBody>
      </p:sp>
      <p:sp>
        <p:nvSpPr>
          <p:cNvPr id="6" name="Segnaposto piè di pagina 5">
            <a:extLst>
              <a:ext uri="{FF2B5EF4-FFF2-40B4-BE49-F238E27FC236}">
                <a16:creationId xmlns:a16="http://schemas.microsoft.com/office/drawing/2014/main" id="{E64F833C-9ED4-C074-2B18-A66A6F9C558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36D7FED-89C8-E0C9-1D82-948243332AB4}"/>
              </a:ext>
            </a:extLst>
          </p:cNvPr>
          <p:cNvSpPr>
            <a:spLocks noGrp="1"/>
          </p:cNvSpPr>
          <p:nvPr>
            <p:ph type="sldNum" sz="quarter" idx="12"/>
          </p:nvPr>
        </p:nvSpPr>
        <p:spPr/>
        <p:txBody>
          <a:bodyPr/>
          <a:lstStyle/>
          <a:p>
            <a:fld id="{2853EDDF-5A9A-47DE-A5A9-DE053ED61E9B}" type="slidenum">
              <a:rPr lang="it-IT" smtClean="0"/>
              <a:t>‹#›</a:t>
            </a:fld>
            <a:endParaRPr lang="it-IT"/>
          </a:p>
        </p:txBody>
      </p:sp>
    </p:spTree>
    <p:extLst>
      <p:ext uri="{BB962C8B-B14F-4D97-AF65-F5344CB8AC3E}">
        <p14:creationId xmlns:p14="http://schemas.microsoft.com/office/powerpoint/2010/main" val="3975504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C8C73D6B-3B98-0B4D-3839-170A9073C5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D212E685-16F2-CD57-8F24-94C80A592C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90F94EB-D8FF-46BD-0EB1-02B9720A48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0F70D6-0EEB-48B5-B03E-48E409845EC4}" type="datetimeFigureOut">
              <a:rPr lang="it-IT" smtClean="0"/>
              <a:t>22/11/2023</a:t>
            </a:fld>
            <a:endParaRPr lang="it-IT"/>
          </a:p>
        </p:txBody>
      </p:sp>
      <p:sp>
        <p:nvSpPr>
          <p:cNvPr id="5" name="Segnaposto piè di pagina 4">
            <a:extLst>
              <a:ext uri="{FF2B5EF4-FFF2-40B4-BE49-F238E27FC236}">
                <a16:creationId xmlns:a16="http://schemas.microsoft.com/office/drawing/2014/main" id="{65E05C7A-E8F9-1686-FBF1-6D0625EB7D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6F7E8887-8F71-A9F3-4692-499C4365B0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53EDDF-5A9A-47DE-A5A9-DE053ED61E9B}" type="slidenum">
              <a:rPr lang="it-IT" smtClean="0"/>
              <a:t>‹#›</a:t>
            </a:fld>
            <a:endParaRPr lang="it-IT"/>
          </a:p>
        </p:txBody>
      </p:sp>
    </p:spTree>
    <p:extLst>
      <p:ext uri="{BB962C8B-B14F-4D97-AF65-F5344CB8AC3E}">
        <p14:creationId xmlns:p14="http://schemas.microsoft.com/office/powerpoint/2010/main" val="3344570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59" r:id="rId11"/>
    <p:sldLayoutId id="2147483658" r:id="rId12"/>
    <p:sldLayoutId id="214748369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0B755A-178B-294C-A4BF-51D43D1E28A4}"/>
              </a:ext>
            </a:extLst>
          </p:cNvPr>
          <p:cNvSpPr>
            <a:spLocks noGrp="1"/>
          </p:cNvSpPr>
          <p:nvPr>
            <p:ph type="ctrTitle"/>
          </p:nvPr>
        </p:nvSpPr>
        <p:spPr/>
        <p:txBody>
          <a:bodyPr>
            <a:normAutofit/>
          </a:bodyPr>
          <a:lstStyle/>
          <a:p>
            <a:pPr algn="ctr"/>
            <a:r>
              <a:rPr lang="it-IT" dirty="0" smtClean="0"/>
              <a:t>STORIA MEDIEVALE</a:t>
            </a:r>
            <a:endParaRPr lang="it-IT" dirty="0"/>
          </a:p>
        </p:txBody>
      </p:sp>
      <p:sp>
        <p:nvSpPr>
          <p:cNvPr id="3" name="Segnaposto testo 2">
            <a:extLst>
              <a:ext uri="{FF2B5EF4-FFF2-40B4-BE49-F238E27FC236}">
                <a16:creationId xmlns:a16="http://schemas.microsoft.com/office/drawing/2014/main" id="{3731D6C7-9D3C-5297-3E90-7EB28A687738}"/>
              </a:ext>
            </a:extLst>
          </p:cNvPr>
          <p:cNvSpPr>
            <a:spLocks noGrp="1"/>
          </p:cNvSpPr>
          <p:nvPr>
            <p:ph type="body" sz="quarter" idx="10"/>
          </p:nvPr>
        </p:nvSpPr>
        <p:spPr/>
        <p:txBody>
          <a:bodyPr>
            <a:normAutofit/>
          </a:bodyPr>
          <a:lstStyle/>
          <a:p>
            <a:r>
              <a:rPr lang="it-IT" sz="3200" dirty="0" err="1" smtClean="0"/>
              <a:t>a.a</a:t>
            </a:r>
            <a:r>
              <a:rPr lang="it-IT" sz="3200" dirty="0" smtClean="0"/>
              <a:t>. 2023/2024</a:t>
            </a:r>
            <a:endParaRPr lang="it-IT" sz="3200" dirty="0"/>
          </a:p>
        </p:txBody>
      </p:sp>
    </p:spTree>
    <p:extLst>
      <p:ext uri="{BB962C8B-B14F-4D97-AF65-F5344CB8AC3E}">
        <p14:creationId xmlns:p14="http://schemas.microsoft.com/office/powerpoint/2010/main" val="551487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Pierre de Bruys (1095-1131) &amp; Enrico di Le Mans</a:t>
            </a:r>
            <a:endParaRPr lang="it-IT" dirty="0"/>
          </a:p>
        </p:txBody>
      </p:sp>
      <p:sp>
        <p:nvSpPr>
          <p:cNvPr id="3" name="Content Placeholder 2"/>
          <p:cNvSpPr>
            <a:spLocks noGrp="1"/>
          </p:cNvSpPr>
          <p:nvPr>
            <p:ph sz="quarter" idx="10"/>
          </p:nvPr>
        </p:nvSpPr>
        <p:spPr>
          <a:xfrm>
            <a:off x="609600" y="2592996"/>
            <a:ext cx="11232873" cy="3859558"/>
          </a:xfrm>
        </p:spPr>
        <p:txBody>
          <a:bodyPr>
            <a:normAutofit fontScale="92500" lnSpcReduction="10000"/>
          </a:bodyPr>
          <a:lstStyle/>
          <a:p>
            <a:pPr marL="457200" indent="-457200" algn="just">
              <a:buFont typeface="Arial" panose="020B0604020202020204" pitchFamily="34" charset="0"/>
              <a:buChar char="•"/>
            </a:pPr>
            <a:r>
              <a:rPr lang="it-IT" dirty="0" smtClean="0"/>
              <a:t>condanna </a:t>
            </a:r>
            <a:r>
              <a:rPr lang="it-IT" dirty="0"/>
              <a:t>il clero </a:t>
            </a:r>
            <a:r>
              <a:rPr lang="it-IT" dirty="0" smtClean="0"/>
              <a:t>indegno</a:t>
            </a:r>
          </a:p>
          <a:p>
            <a:pPr marL="457200" indent="-457200" algn="just">
              <a:buFont typeface="Arial" panose="020B0604020202020204" pitchFamily="34" charset="0"/>
              <a:buChar char="•"/>
            </a:pPr>
            <a:r>
              <a:rPr lang="it-IT" dirty="0" smtClean="0"/>
              <a:t>critica </a:t>
            </a:r>
            <a:r>
              <a:rPr lang="it-IT" dirty="0"/>
              <a:t>la potenza della </a:t>
            </a:r>
            <a:r>
              <a:rPr lang="it-IT" dirty="0" smtClean="0"/>
              <a:t>Chiesa</a:t>
            </a:r>
          </a:p>
          <a:p>
            <a:pPr marL="457200" indent="-457200" algn="just">
              <a:buFont typeface="Arial" panose="020B0604020202020204" pitchFamily="34" charset="0"/>
              <a:buChar char="•"/>
            </a:pPr>
            <a:r>
              <a:rPr lang="it-IT" dirty="0" smtClean="0"/>
              <a:t>ideale </a:t>
            </a:r>
            <a:r>
              <a:rPr lang="it-IT" dirty="0"/>
              <a:t>una società cristiana semplice e </a:t>
            </a:r>
            <a:r>
              <a:rPr lang="it-IT" dirty="0" smtClean="0"/>
              <a:t>povera</a:t>
            </a:r>
          </a:p>
          <a:p>
            <a:pPr marL="457200" indent="-457200" algn="just">
              <a:buFont typeface="Arial" panose="020B0604020202020204" pitchFamily="34" charset="0"/>
              <a:buChar char="•"/>
            </a:pPr>
            <a:r>
              <a:rPr lang="it-IT" dirty="0" smtClean="0"/>
              <a:t>Ma anche idee audaci es sul matrimonio, donne «perdute»..</a:t>
            </a:r>
          </a:p>
          <a:p>
            <a:pPr marL="457200" indent="-457200" algn="just">
              <a:buFont typeface="Arial" panose="020B0604020202020204" pitchFamily="34" charset="0"/>
              <a:buChar char="•"/>
            </a:pPr>
            <a:r>
              <a:rPr lang="it-IT" dirty="0" smtClean="0"/>
              <a:t>si </a:t>
            </a:r>
            <a:r>
              <a:rPr lang="it-IT" dirty="0"/>
              <a:t>modella sull’autorità </a:t>
            </a:r>
            <a:r>
              <a:rPr lang="it-IT" dirty="0" smtClean="0"/>
              <a:t>neotestamentaria, tre </a:t>
            </a:r>
            <a:r>
              <a:rPr lang="it-IT" dirty="0"/>
              <a:t>precetti fondamentali: l’amore per il </a:t>
            </a:r>
            <a:r>
              <a:rPr lang="it-IT" dirty="0" smtClean="0"/>
              <a:t>prossimo, l’impegno </a:t>
            </a:r>
            <a:r>
              <a:rPr lang="it-IT" dirty="0"/>
              <a:t>apostolico di divulgare la fede </a:t>
            </a:r>
            <a:r>
              <a:rPr lang="it-IT" dirty="0" smtClean="0"/>
              <a:t>e </a:t>
            </a:r>
            <a:r>
              <a:rPr lang="it-IT" dirty="0"/>
              <a:t>infine il dovere di obbedire a Dio al di sopra di ogni altra autorità terrena </a:t>
            </a:r>
            <a:endParaRPr lang="it-IT" dirty="0" smtClean="0"/>
          </a:p>
          <a:p>
            <a:pPr marL="457200" indent="-457200" algn="just">
              <a:buFont typeface="Arial" panose="020B0604020202020204" pitchFamily="34" charset="0"/>
              <a:buChar char="•"/>
            </a:pPr>
            <a:r>
              <a:rPr lang="it-IT" dirty="0" smtClean="0"/>
              <a:t>responsabilità di ogni credente nel suo rapporto con Dio es. battesimo dei bambini, sacramenti impartiti dal clero. </a:t>
            </a:r>
            <a:endParaRPr lang="it-IT" dirty="0"/>
          </a:p>
        </p:txBody>
      </p:sp>
    </p:spTree>
    <p:extLst>
      <p:ext uri="{BB962C8B-B14F-4D97-AF65-F5344CB8AC3E}">
        <p14:creationId xmlns:p14="http://schemas.microsoft.com/office/powerpoint/2010/main" val="5699212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Pietro il Venerabile, </a:t>
            </a:r>
            <a:r>
              <a:rPr lang="it-IT" b="0" i="1" dirty="0"/>
              <a:t>Contra Petrobrusianos </a:t>
            </a:r>
            <a:r>
              <a:rPr lang="it-IT" b="0" i="1" dirty="0" smtClean="0"/>
              <a:t>Hereticos</a:t>
            </a:r>
            <a:endParaRPr lang="it-IT" dirty="0"/>
          </a:p>
        </p:txBody>
      </p:sp>
      <p:sp>
        <p:nvSpPr>
          <p:cNvPr id="3" name="Content Placeholder 2"/>
          <p:cNvSpPr>
            <a:spLocks noGrp="1"/>
          </p:cNvSpPr>
          <p:nvPr>
            <p:ph sz="quarter" idx="10"/>
          </p:nvPr>
        </p:nvSpPr>
        <p:spPr>
          <a:xfrm>
            <a:off x="609600" y="2592996"/>
            <a:ext cx="11232873" cy="1990293"/>
          </a:xfrm>
        </p:spPr>
        <p:txBody>
          <a:bodyPr>
            <a:normAutofit/>
          </a:bodyPr>
          <a:lstStyle/>
          <a:p>
            <a:pPr algn="just"/>
            <a:r>
              <a:rPr lang="it-IT" dirty="0" smtClean="0"/>
              <a:t>«</a:t>
            </a:r>
            <a:r>
              <a:rPr lang="it-IT" dirty="0"/>
              <a:t>“genti furono ribattezzate, chiese profanate, altari divelti, croci date alle fiamme, carni mangiate pubblicamente il giorno stesso della Passione del Signore, sacerdoti percossi, monaci incatenati e costretti a prender moglie con minacce e tormenti”</a:t>
            </a:r>
          </a:p>
          <a:p>
            <a:pPr marL="457200" indent="-457200" algn="just">
              <a:buFont typeface="Arial" panose="020B0604020202020204" pitchFamily="34" charset="0"/>
              <a:buChar char="•"/>
            </a:pPr>
            <a:endParaRPr lang="it-IT" dirty="0"/>
          </a:p>
        </p:txBody>
      </p:sp>
      <p:sp>
        <p:nvSpPr>
          <p:cNvPr id="4" name="TextBox 3"/>
          <p:cNvSpPr txBox="1"/>
          <p:nvPr/>
        </p:nvSpPr>
        <p:spPr>
          <a:xfrm>
            <a:off x="1411111" y="5565422"/>
            <a:ext cx="9347200" cy="646331"/>
          </a:xfrm>
          <a:prstGeom prst="rect">
            <a:avLst/>
          </a:prstGeom>
          <a:noFill/>
        </p:spPr>
        <p:txBody>
          <a:bodyPr wrap="square" rtlCol="0">
            <a:spAutoFit/>
          </a:bodyPr>
          <a:lstStyle/>
          <a:p>
            <a:r>
              <a:rPr lang="it-IT" dirty="0" smtClean="0"/>
              <a:t>Problema delle fonti sugli eretici: quasi esclusivamente prodotte da esponenti della chiesa ufficiale</a:t>
            </a:r>
            <a:endParaRPr lang="it-IT" dirty="0"/>
          </a:p>
        </p:txBody>
      </p:sp>
    </p:spTree>
    <p:extLst>
      <p:ext uri="{BB962C8B-B14F-4D97-AF65-F5344CB8AC3E}">
        <p14:creationId xmlns:p14="http://schemas.microsoft.com/office/powerpoint/2010/main" val="7550792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Enrico di Le Mans</a:t>
            </a:r>
            <a:endParaRPr lang="it-IT" dirty="0"/>
          </a:p>
        </p:txBody>
      </p:sp>
      <p:sp>
        <p:nvSpPr>
          <p:cNvPr id="4" name="Content Placeholder 3"/>
          <p:cNvSpPr>
            <a:spLocks noGrp="1"/>
          </p:cNvSpPr>
          <p:nvPr>
            <p:ph sz="quarter" idx="11"/>
          </p:nvPr>
        </p:nvSpPr>
        <p:spPr>
          <a:xfrm>
            <a:off x="372534" y="2592996"/>
            <a:ext cx="11198578" cy="3943271"/>
          </a:xfrm>
        </p:spPr>
        <p:txBody>
          <a:bodyPr>
            <a:normAutofit/>
          </a:bodyPr>
          <a:lstStyle/>
          <a:p>
            <a:pPr marL="457200" indent="-457200">
              <a:buFont typeface="Arial" panose="020B0604020202020204" pitchFamily="34" charset="0"/>
              <a:buChar char="•"/>
            </a:pPr>
            <a:r>
              <a:rPr lang="it-IT" dirty="0" smtClean="0"/>
              <a:t>1116 Diacono di Cluny lascia il monastero per predicare a Le Mans</a:t>
            </a:r>
          </a:p>
          <a:p>
            <a:pPr marL="457200" indent="-457200">
              <a:buFont typeface="Arial" panose="020B0604020202020204" pitchFamily="34" charset="0"/>
              <a:buChar char="•"/>
            </a:pPr>
            <a:r>
              <a:rPr lang="it-IT" dirty="0" smtClean="0"/>
              <a:t>Cacciato dal vescovo di Le Mans</a:t>
            </a:r>
          </a:p>
          <a:p>
            <a:pPr marL="457200" indent="-457200">
              <a:buFont typeface="Arial" panose="020B0604020202020204" pitchFamily="34" charset="0"/>
              <a:buChar char="•"/>
            </a:pPr>
            <a:r>
              <a:rPr lang="it-IT" dirty="0" smtClean="0"/>
              <a:t>Predicando incontra Pierre de Bruys</a:t>
            </a:r>
          </a:p>
          <a:p>
            <a:pPr marL="457200" indent="-457200">
              <a:buFont typeface="Arial" panose="020B0604020202020204" pitchFamily="34" charset="0"/>
              <a:buChar char="•"/>
            </a:pPr>
            <a:r>
              <a:rPr lang="it-IT" dirty="0"/>
              <a:t> </a:t>
            </a:r>
            <a:r>
              <a:rPr lang="it-IT" dirty="0" smtClean="0"/>
              <a:t>1134 arrestato </a:t>
            </a:r>
            <a:r>
              <a:rPr lang="it-IT" dirty="0"/>
              <a:t>e portato </a:t>
            </a:r>
            <a:r>
              <a:rPr lang="it-IT" dirty="0" smtClean="0"/>
              <a:t>al concilio di Pisa, rinnega le sue teorie</a:t>
            </a:r>
            <a:r>
              <a:rPr lang="it-IT" dirty="0"/>
              <a:t> </a:t>
            </a:r>
            <a:endParaRPr lang="it-IT" dirty="0" smtClean="0"/>
          </a:p>
          <a:p>
            <a:pPr marL="457200" indent="-457200">
              <a:buFont typeface="Arial" panose="020B0604020202020204" pitchFamily="34" charset="0"/>
              <a:buChar char="•"/>
            </a:pPr>
            <a:r>
              <a:rPr lang="it-IT" dirty="0" smtClean="0"/>
              <a:t>Predica nuovamente</a:t>
            </a:r>
          </a:p>
          <a:p>
            <a:pPr marL="457200" indent="-457200">
              <a:buFont typeface="Arial" panose="020B0604020202020204" pitchFamily="34" charset="0"/>
              <a:buChar char="•"/>
            </a:pPr>
            <a:r>
              <a:rPr lang="it-IT" dirty="0" smtClean="0"/>
              <a:t>1145 il conte di Saint-Gilles toglie il suo appoggio: imprigionamento</a:t>
            </a:r>
          </a:p>
          <a:p>
            <a:pPr marL="457200" indent="-457200">
              <a:buFont typeface="Arial" panose="020B0604020202020204" pitchFamily="34" charset="0"/>
              <a:buChar char="•"/>
            </a:pPr>
            <a:endParaRPr lang="it-IT" dirty="0" smtClean="0"/>
          </a:p>
          <a:p>
            <a:endParaRPr lang="it-IT" dirty="0" smtClean="0"/>
          </a:p>
        </p:txBody>
      </p:sp>
    </p:spTree>
    <p:extLst>
      <p:ext uri="{BB962C8B-B14F-4D97-AF65-F5344CB8AC3E}">
        <p14:creationId xmlns:p14="http://schemas.microsoft.com/office/powerpoint/2010/main" val="24066953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Arnaldo da Brescia e l’ideale di una chiesa povera</a:t>
            </a:r>
            <a:endParaRPr lang="it-IT" dirty="0"/>
          </a:p>
        </p:txBody>
      </p:sp>
      <p:sp>
        <p:nvSpPr>
          <p:cNvPr id="4" name="Content Placeholder 3"/>
          <p:cNvSpPr>
            <a:spLocks noGrp="1"/>
          </p:cNvSpPr>
          <p:nvPr>
            <p:ph sz="quarter" idx="11"/>
          </p:nvPr>
        </p:nvSpPr>
        <p:spPr>
          <a:xfrm>
            <a:off x="1215640" y="2341221"/>
            <a:ext cx="10061960" cy="4363107"/>
          </a:xfrm>
        </p:spPr>
        <p:txBody>
          <a:bodyPr>
            <a:normAutofit/>
          </a:bodyPr>
          <a:lstStyle/>
          <a:p>
            <a:pPr marL="457200" indent="-457200">
              <a:buFont typeface="Arial" panose="020B0604020202020204" pitchFamily="34" charset="0"/>
              <a:buChar char="•"/>
            </a:pPr>
            <a:r>
              <a:rPr lang="it-IT" dirty="0" smtClean="0"/>
              <a:t>canonico regolare</a:t>
            </a:r>
          </a:p>
          <a:p>
            <a:pPr marL="457200" indent="-457200">
              <a:buFont typeface="Arial" panose="020B0604020202020204" pitchFamily="34" charset="0"/>
              <a:buChar char="•"/>
            </a:pPr>
            <a:r>
              <a:rPr lang="it-IT" dirty="0" smtClean="0"/>
              <a:t>dal 1119 predica a Brescia contro il vescovo Manfredo, sostenendo che il clero dovrebbe vivere nella povertà evangelica</a:t>
            </a:r>
          </a:p>
          <a:p>
            <a:pPr marL="457200" indent="-457200">
              <a:buFont typeface="Arial" panose="020B0604020202020204" pitchFamily="34" charset="0"/>
              <a:buChar char="•"/>
            </a:pPr>
            <a:r>
              <a:rPr lang="it-IT" dirty="0" smtClean="0"/>
              <a:t>Rapporto con Pietro Abelardo (condannato 1140)</a:t>
            </a:r>
          </a:p>
          <a:p>
            <a:pPr marL="457200" indent="-457200">
              <a:buFont typeface="Arial" panose="020B0604020202020204" pitchFamily="34" charset="0"/>
              <a:buChar char="•"/>
            </a:pPr>
            <a:r>
              <a:rPr lang="it-IT" dirty="0" smtClean="0"/>
              <a:t>1145 predica a Roma sostenendo che la chiesa deve rinunciare al potere temporale</a:t>
            </a:r>
          </a:p>
          <a:p>
            <a:pPr marL="457200" indent="-457200">
              <a:buFont typeface="Arial" panose="020B0604020202020204" pitchFamily="34" charset="0"/>
              <a:buChar char="•"/>
            </a:pPr>
            <a:r>
              <a:rPr lang="it-IT" dirty="0" smtClean="0"/>
              <a:t>Impliacazione nei movimenti protocomunali a Roma</a:t>
            </a:r>
          </a:p>
          <a:p>
            <a:pPr marL="457200" indent="-457200">
              <a:buFont typeface="Arial" panose="020B0604020202020204" pitchFamily="34" charset="0"/>
              <a:buChar char="•"/>
            </a:pPr>
            <a:r>
              <a:rPr lang="it-IT" dirty="0" smtClean="0"/>
              <a:t>1155 consegnato all’imperatore, è ucciso</a:t>
            </a:r>
            <a:endParaRPr lang="it-IT" dirty="0"/>
          </a:p>
        </p:txBody>
      </p:sp>
    </p:spTree>
    <p:extLst>
      <p:ext uri="{BB962C8B-B14F-4D97-AF65-F5344CB8AC3E}">
        <p14:creationId xmlns:p14="http://schemas.microsoft.com/office/powerpoint/2010/main" val="4770091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Evervino di Steinfeld, premonstratense, scrive a Bernardo di </a:t>
            </a:r>
            <a:r>
              <a:rPr lang="it-IT" dirty="0" smtClean="0"/>
              <a:t>Chiaravalle (1143)</a:t>
            </a:r>
            <a:endParaRPr lang="it-IT" dirty="0"/>
          </a:p>
        </p:txBody>
      </p:sp>
      <p:sp>
        <p:nvSpPr>
          <p:cNvPr id="3" name="Content Placeholder 2"/>
          <p:cNvSpPr>
            <a:spLocks noGrp="1"/>
          </p:cNvSpPr>
          <p:nvPr>
            <p:ph sz="quarter" idx="10"/>
          </p:nvPr>
        </p:nvSpPr>
        <p:spPr>
          <a:xfrm>
            <a:off x="338668" y="2592996"/>
            <a:ext cx="11503806" cy="3859558"/>
          </a:xfrm>
        </p:spPr>
        <p:txBody>
          <a:bodyPr>
            <a:noAutofit/>
          </a:bodyPr>
          <a:lstStyle/>
          <a:p>
            <a:pPr algn="just"/>
            <a:r>
              <a:rPr lang="it-IT" sz="2000" dirty="0" smtClean="0"/>
              <a:t>Questa </a:t>
            </a:r>
            <a:r>
              <a:rPr lang="it-IT" sz="2000" dirty="0"/>
              <a:t>è la loro eresia. Essi dicono che la chiesa è soltanto presso loro, al punto che essi seguono con coerenza le orme del Cristo e rimangono i veri imitatori della vita apostolica, perché non cercano le cose che sono del mondo, non possedendo case, ne’ campi, nè proprietà: così come Cristo non fu padrone di niente, neanche ai suoi discepoli è concesso di averne. "Voi invece - ci dicono - aggiungete casa a casa e campo a campo e cercate le cose che sono di questo mondo, così che anche coloro che sono ritenuti tra voi i più perfetti, come i monaci e i canonici regolari, benché non posseggano queste cose in proprio ma in comune, tuttavia possiedono tutte queste cose". Di se stessi dicono "noi poveri del Cristo, senza una sede stabile, fuggenti di città in città, come agnelli in mezzo ai lupi, sopportiamo la persecuzione come gli apostoli e i martiri: conducendo una vita santa e durissima nel digiuno e nella astinenza, perseverando giorno e notte in preghiera e lavori, e da questi ricerchiamo unicamente il necessario per vivere. Noi sopportiamo ciò poiché non siamo del mondo: voi invece che amate il mondo, avete pace con il mondo, perché siete del mondo. Pseudo apostoli, adulteratori della parola di Cristo, che hanno ricercato i propri interessi, hanno fatto uscire dalla retta via voi e i vostri padri. </a:t>
            </a:r>
          </a:p>
        </p:txBody>
      </p:sp>
    </p:spTree>
    <p:extLst>
      <p:ext uri="{BB962C8B-B14F-4D97-AF65-F5344CB8AC3E}">
        <p14:creationId xmlns:p14="http://schemas.microsoft.com/office/powerpoint/2010/main" val="13144596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Evervino di Steinfeld, premonstratense, scrive a Bernardo di </a:t>
            </a:r>
            <a:r>
              <a:rPr lang="it-IT" dirty="0" smtClean="0"/>
              <a:t>Chiaravalle (1143)</a:t>
            </a:r>
            <a:endParaRPr lang="it-IT" dirty="0"/>
          </a:p>
        </p:txBody>
      </p:sp>
      <p:sp>
        <p:nvSpPr>
          <p:cNvPr id="3" name="Content Placeholder 2"/>
          <p:cNvSpPr>
            <a:spLocks noGrp="1"/>
          </p:cNvSpPr>
          <p:nvPr>
            <p:ph sz="quarter" idx="10"/>
          </p:nvPr>
        </p:nvSpPr>
        <p:spPr>
          <a:xfrm>
            <a:off x="338668" y="2592996"/>
            <a:ext cx="11503806" cy="3859558"/>
          </a:xfrm>
        </p:spPr>
        <p:txBody>
          <a:bodyPr>
            <a:noAutofit/>
          </a:bodyPr>
          <a:lstStyle/>
          <a:p>
            <a:pPr algn="just"/>
            <a:r>
              <a:rPr lang="it-IT" sz="2200" dirty="0"/>
              <a:t>Noi e i nostri padri, generati apostoli, siamo rimasti nella grazia del Cristo e vi resteremo fino alla fine dei secoli. Per fare una distinzione tra noi e voi, il Cristo disse: "Dai loro frutti li riconoscerete". I nostri frutti consistono nel seguire le vestigia del Cristo". Nei loro cibi vietano ogni genere di latte... e di tutto ciò che è generato dal coito... Non si curano del nostro battesimo, condannano le nozze... Negano che sull’altare ci sia il corpo di Cristo, non hanno fede nel battesimo dei bambini... non confidano nei suffragi dei santi: aggiungono che i digiuni e le altre penitenze che sono fatte in remissione dei peccati non siano necessarie ai giusti e neanche ai peccatori "perché in qualunque momento il peccatore si pentirà, gli saranno rimessi tutti i peccati"... Non credono nel purgatorio dopo la morte... E pure disprezzano le preghiere dei fedeli o i sacrifici per i defunti</a:t>
            </a:r>
            <a:r>
              <a:rPr lang="it-IT" sz="1800" dirty="0"/>
              <a:t>. </a:t>
            </a:r>
          </a:p>
        </p:txBody>
      </p:sp>
    </p:spTree>
    <p:extLst>
      <p:ext uri="{BB962C8B-B14F-4D97-AF65-F5344CB8AC3E}">
        <p14:creationId xmlns:p14="http://schemas.microsoft.com/office/powerpoint/2010/main" val="17782129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I catari: un’eccezione </a:t>
            </a:r>
            <a:r>
              <a:rPr lang="it-IT" dirty="0"/>
              <a:t>(metà </a:t>
            </a:r>
            <a:r>
              <a:rPr lang="it-IT" dirty="0" smtClean="0"/>
              <a:t>XII- prima metà XIII)</a:t>
            </a:r>
            <a:endParaRPr lang="it-IT" dirty="0"/>
          </a:p>
        </p:txBody>
      </p:sp>
      <p:sp>
        <p:nvSpPr>
          <p:cNvPr id="4" name="Content Placeholder 3"/>
          <p:cNvSpPr>
            <a:spLocks noGrp="1"/>
          </p:cNvSpPr>
          <p:nvPr>
            <p:ph sz="quarter" idx="11"/>
          </p:nvPr>
        </p:nvSpPr>
        <p:spPr>
          <a:xfrm>
            <a:off x="891821" y="2592996"/>
            <a:ext cx="11300179" cy="4078737"/>
          </a:xfrm>
        </p:spPr>
        <p:txBody>
          <a:bodyPr>
            <a:normAutofit lnSpcReduction="10000"/>
          </a:bodyPr>
          <a:lstStyle/>
          <a:p>
            <a:pPr marL="457200" indent="-457200">
              <a:buFont typeface="Arial" panose="020B0604020202020204" pitchFamily="34" charset="0"/>
              <a:buChar char="•"/>
            </a:pPr>
            <a:r>
              <a:rPr lang="it-IT" dirty="0" smtClean="0"/>
              <a:t>Da meta’ 12°s. Costruiscono gradualmente una «chiesa alternativa»</a:t>
            </a:r>
          </a:p>
          <a:p>
            <a:pPr marL="457200" indent="-457200">
              <a:buFont typeface="Arial" panose="020B0604020202020204" pitchFamily="34" charset="0"/>
              <a:buChar char="•"/>
            </a:pPr>
            <a:r>
              <a:rPr lang="it-IT" dirty="0" smtClean="0"/>
              <a:t>Possibile influenza dei «bogomili» (gnostici dualisti attivi nel X s. tra gli slavi della penisona balcanica</a:t>
            </a:r>
          </a:p>
          <a:p>
            <a:pPr marL="457200" indent="-457200">
              <a:buFont typeface="Arial" panose="020B0604020202020204" pitchFamily="34" charset="0"/>
              <a:buChar char="•"/>
            </a:pPr>
            <a:r>
              <a:rPr lang="it-IT" dirty="0" smtClean="0"/>
              <a:t>Vita apostolica itinerante</a:t>
            </a:r>
          </a:p>
          <a:p>
            <a:pPr marL="457200" indent="-457200">
              <a:buFont typeface="Arial" panose="020B0604020202020204" pitchFamily="34" charset="0"/>
              <a:buChar char="•"/>
            </a:pPr>
            <a:r>
              <a:rPr lang="it-IT" dirty="0" smtClean="0"/>
              <a:t>Rifiuto della carne</a:t>
            </a:r>
          </a:p>
          <a:p>
            <a:pPr marL="457200" indent="-457200">
              <a:buFont typeface="Arial" panose="020B0604020202020204" pitchFamily="34" charset="0"/>
              <a:buChar char="•"/>
            </a:pPr>
            <a:r>
              <a:rPr lang="it-IT" dirty="0" smtClean="0"/>
              <a:t>Transizione da un dualismo moderato a uno radicale</a:t>
            </a:r>
          </a:p>
          <a:p>
            <a:pPr marL="457200" indent="-457200">
              <a:buFont typeface="Arial" panose="020B0604020202020204" pitchFamily="34" charset="0"/>
              <a:buChar char="•"/>
            </a:pPr>
            <a:r>
              <a:rPr lang="it-IT" dirty="0" smtClean="0"/>
              <a:t>Evoluzione parallela alla chiesa ufficiale: scismi, adattamento</a:t>
            </a:r>
          </a:p>
          <a:p>
            <a:pPr marL="457200" indent="-457200">
              <a:buFont typeface="Arial" panose="020B0604020202020204" pitchFamily="34" charset="0"/>
              <a:buChar char="•"/>
            </a:pPr>
            <a:r>
              <a:rPr lang="it-IT" dirty="0" smtClean="0"/>
              <a:t>Repressione violenta (1208 crociata) e predicazione antiereticale</a:t>
            </a:r>
          </a:p>
        </p:txBody>
      </p:sp>
    </p:spTree>
    <p:extLst>
      <p:ext uri="{BB962C8B-B14F-4D97-AF65-F5344CB8AC3E}">
        <p14:creationId xmlns:p14="http://schemas.microsoft.com/office/powerpoint/2010/main" val="24275082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labottegadelbarbieri.org/wp-content/uploads/2018/07/22luglio-cataricacciatidaCarcassonne.jpg"/>
          <p:cNvPicPr>
            <a:picLocks noGrp="1" noChangeAspect="1" noChangeArrowheads="1"/>
          </p:cNvPicPr>
          <p:nvPr>
            <p:ph sz="quarter" idx="10"/>
          </p:nvPr>
        </p:nvPicPr>
        <p:blipFill>
          <a:blip r:embed="rId2">
            <a:extLst>
              <a:ext uri="{28A0092B-C50C-407E-A947-70E740481C1C}">
                <a14:useLocalDpi xmlns:a14="http://schemas.microsoft.com/office/drawing/2010/main" val="0"/>
              </a:ext>
            </a:extLst>
          </a:blip>
          <a:srcRect/>
          <a:stretch>
            <a:fillRect/>
          </a:stretch>
        </p:blipFill>
        <p:spPr bwMode="auto">
          <a:xfrm>
            <a:off x="3180117" y="1511240"/>
            <a:ext cx="3633512" cy="368351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694118" y="5635136"/>
            <a:ext cx="10239022" cy="430887"/>
          </a:xfrm>
          <a:prstGeom prst="rect">
            <a:avLst/>
          </a:prstGeom>
        </p:spPr>
        <p:txBody>
          <a:bodyPr wrap="square">
            <a:spAutoFit/>
          </a:bodyPr>
          <a:lstStyle/>
          <a:p>
            <a:r>
              <a:rPr lang="it-IT" sz="2200" dirty="0"/>
              <a:t>Cacciata dei catari da Carcassonne nel 1209 (in una miniatura datata 1415)</a:t>
            </a:r>
          </a:p>
        </p:txBody>
      </p:sp>
    </p:spTree>
    <p:extLst>
      <p:ext uri="{BB962C8B-B14F-4D97-AF65-F5344CB8AC3E}">
        <p14:creationId xmlns:p14="http://schemas.microsoft.com/office/powerpoint/2010/main" val="40902816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125" y="1232243"/>
            <a:ext cx="11736000" cy="754601"/>
          </a:xfrm>
        </p:spPr>
        <p:txBody>
          <a:bodyPr/>
          <a:lstStyle/>
          <a:p>
            <a:r>
              <a:rPr lang="it-IT" dirty="0" smtClean="0"/>
              <a:t>I Valdesi dalla cauta approvazione alla condanna</a:t>
            </a:r>
            <a:endParaRPr lang="it-IT" dirty="0"/>
          </a:p>
        </p:txBody>
      </p:sp>
      <p:sp>
        <p:nvSpPr>
          <p:cNvPr id="3" name="Content Placeholder 2"/>
          <p:cNvSpPr>
            <a:spLocks noGrp="1"/>
          </p:cNvSpPr>
          <p:nvPr>
            <p:ph sz="quarter" idx="10"/>
          </p:nvPr>
        </p:nvSpPr>
        <p:spPr>
          <a:xfrm>
            <a:off x="835378" y="2314222"/>
            <a:ext cx="11007095" cy="4131734"/>
          </a:xfrm>
        </p:spPr>
        <p:txBody>
          <a:bodyPr>
            <a:normAutofit/>
          </a:bodyPr>
          <a:lstStyle/>
          <a:p>
            <a:pPr marL="457200" indent="-457200">
              <a:buFont typeface="Arial" panose="020B0604020202020204" pitchFamily="34" charset="0"/>
              <a:buChar char="•"/>
            </a:pPr>
            <a:r>
              <a:rPr lang="it-IT" dirty="0" smtClean="0"/>
              <a:t>1173/4 scelta radicale di povertà di Valdo di Lione</a:t>
            </a:r>
          </a:p>
          <a:p>
            <a:pPr marL="457200" indent="-457200">
              <a:buFont typeface="Arial" panose="020B0604020202020204" pitchFamily="34" charset="0"/>
              <a:buChar char="•"/>
            </a:pPr>
            <a:r>
              <a:rPr lang="it-IT" dirty="0" smtClean="0"/>
              <a:t>1179 III Concilio Laterano: cauta approvazione?</a:t>
            </a:r>
          </a:p>
          <a:p>
            <a:pPr marL="457200" indent="-457200">
              <a:buFont typeface="Arial" panose="020B0604020202020204" pitchFamily="34" charset="0"/>
              <a:buChar char="•"/>
            </a:pPr>
            <a:r>
              <a:rPr lang="it-IT" dirty="0" smtClean="0"/>
              <a:t>1180 professione di fede di Valdo</a:t>
            </a:r>
            <a:endParaRPr lang="en-US" dirty="0" smtClean="0"/>
          </a:p>
          <a:p>
            <a:pPr marL="457200" indent="-457200">
              <a:buFont typeface="Arial" panose="020B0604020202020204" pitchFamily="34" charset="0"/>
              <a:buChar char="•"/>
            </a:pPr>
            <a:r>
              <a:rPr lang="en-US" dirty="0" smtClean="0"/>
              <a:t>1182 </a:t>
            </a:r>
            <a:r>
              <a:rPr lang="en-US" dirty="0" err="1" smtClean="0"/>
              <a:t>l’arcivescovo</a:t>
            </a:r>
            <a:r>
              <a:rPr lang="en-US" dirty="0" smtClean="0"/>
              <a:t> di </a:t>
            </a:r>
            <a:r>
              <a:rPr lang="en-US" dirty="0" err="1" smtClean="0"/>
              <a:t>Lione</a:t>
            </a:r>
            <a:r>
              <a:rPr lang="en-US" dirty="0" smtClean="0"/>
              <a:t> </a:t>
            </a:r>
            <a:r>
              <a:rPr lang="en-US" dirty="0" err="1" smtClean="0"/>
              <a:t>espelle</a:t>
            </a:r>
            <a:r>
              <a:rPr lang="en-US" dirty="0" smtClean="0"/>
              <a:t> </a:t>
            </a:r>
            <a:r>
              <a:rPr lang="en-US" dirty="0" err="1" smtClean="0"/>
              <a:t>i</a:t>
            </a:r>
            <a:r>
              <a:rPr lang="en-US" dirty="0" smtClean="0"/>
              <a:t> </a:t>
            </a:r>
            <a:r>
              <a:rPr lang="en-US" dirty="0" err="1" smtClean="0"/>
              <a:t>valdesi</a:t>
            </a:r>
            <a:r>
              <a:rPr lang="en-US" dirty="0" smtClean="0"/>
              <a:t> per aver </a:t>
            </a:r>
            <a:r>
              <a:rPr lang="en-US" dirty="0" err="1" smtClean="0"/>
              <a:t>predicato</a:t>
            </a:r>
            <a:r>
              <a:rPr lang="en-US" dirty="0" smtClean="0"/>
              <a:t> </a:t>
            </a:r>
            <a:r>
              <a:rPr lang="en-US" dirty="0" err="1" smtClean="0"/>
              <a:t>senza</a:t>
            </a:r>
            <a:r>
              <a:rPr lang="en-US" dirty="0" smtClean="0"/>
              <a:t> </a:t>
            </a:r>
            <a:r>
              <a:rPr lang="en-US" dirty="0" err="1" smtClean="0"/>
              <a:t>autorizzazione</a:t>
            </a:r>
            <a:r>
              <a:rPr lang="en-US" dirty="0" smtClean="0"/>
              <a:t> </a:t>
            </a:r>
          </a:p>
          <a:p>
            <a:pPr marL="457200" indent="-457200">
              <a:buFont typeface="Arial" panose="020B0604020202020204" pitchFamily="34" charset="0"/>
              <a:buChar char="•"/>
            </a:pPr>
            <a:r>
              <a:rPr lang="en-US" dirty="0" smtClean="0"/>
              <a:t>1184 </a:t>
            </a:r>
            <a:r>
              <a:rPr lang="en-US" dirty="0"/>
              <a:t>Lucius </a:t>
            </a:r>
            <a:r>
              <a:rPr lang="en-US" dirty="0" smtClean="0"/>
              <a:t>III </a:t>
            </a:r>
            <a:r>
              <a:rPr lang="en-US" dirty="0" err="1" smtClean="0"/>
              <a:t>scomunica</a:t>
            </a:r>
            <a:r>
              <a:rPr lang="en-US" dirty="0" smtClean="0"/>
              <a:t> </a:t>
            </a:r>
            <a:r>
              <a:rPr lang="en-US" dirty="0" err="1" smtClean="0"/>
              <a:t>i</a:t>
            </a:r>
            <a:r>
              <a:rPr lang="en-US" dirty="0" smtClean="0"/>
              <a:t> </a:t>
            </a:r>
            <a:r>
              <a:rPr lang="en-US" dirty="0" err="1" smtClean="0"/>
              <a:t>valdesi</a:t>
            </a:r>
            <a:endParaRPr lang="en-US" dirty="0" smtClean="0"/>
          </a:p>
          <a:p>
            <a:pPr marL="457200" indent="-457200">
              <a:buFont typeface="Arial" panose="020B0604020202020204" pitchFamily="34" charset="0"/>
              <a:buChar char="•"/>
            </a:pPr>
            <a:r>
              <a:rPr lang="en-US" dirty="0" smtClean="0"/>
              <a:t>1215 </a:t>
            </a:r>
            <a:r>
              <a:rPr lang="en-US" dirty="0" err="1" smtClean="0"/>
              <a:t>Concilio</a:t>
            </a:r>
            <a:r>
              <a:rPr lang="en-US" dirty="0" smtClean="0"/>
              <a:t> </a:t>
            </a:r>
            <a:r>
              <a:rPr lang="en-US" dirty="0" err="1" smtClean="0"/>
              <a:t>Laterano</a:t>
            </a:r>
            <a:r>
              <a:rPr lang="en-US" dirty="0" smtClean="0"/>
              <a:t> IV </a:t>
            </a:r>
            <a:r>
              <a:rPr lang="en-US" dirty="0" err="1" smtClean="0"/>
              <a:t>dichiara</a:t>
            </a:r>
            <a:r>
              <a:rPr lang="en-US" dirty="0" smtClean="0"/>
              <a:t> </a:t>
            </a:r>
            <a:r>
              <a:rPr lang="en-US" dirty="0" err="1" smtClean="0"/>
              <a:t>che</a:t>
            </a:r>
            <a:r>
              <a:rPr lang="en-US" dirty="0" smtClean="0"/>
              <a:t> </a:t>
            </a:r>
            <a:r>
              <a:rPr lang="en-US" dirty="0" err="1" smtClean="0"/>
              <a:t>tutti</a:t>
            </a:r>
            <a:r>
              <a:rPr lang="en-US" dirty="0" smtClean="0"/>
              <a:t> </a:t>
            </a:r>
            <a:r>
              <a:rPr lang="en-US" dirty="0" err="1" smtClean="0"/>
              <a:t>quelli</a:t>
            </a:r>
            <a:r>
              <a:rPr lang="en-US" dirty="0" smtClean="0"/>
              <a:t> </a:t>
            </a:r>
            <a:r>
              <a:rPr lang="en-US" dirty="0" err="1" smtClean="0"/>
              <a:t>che</a:t>
            </a:r>
            <a:r>
              <a:rPr lang="en-US" dirty="0" smtClean="0"/>
              <a:t> </a:t>
            </a:r>
            <a:r>
              <a:rPr lang="en-US" dirty="0" err="1" smtClean="0"/>
              <a:t>predicano</a:t>
            </a:r>
            <a:r>
              <a:rPr lang="en-US" dirty="0" smtClean="0"/>
              <a:t> </a:t>
            </a:r>
            <a:r>
              <a:rPr lang="en-US" dirty="0" err="1" smtClean="0"/>
              <a:t>persistentemente</a:t>
            </a:r>
            <a:r>
              <a:rPr lang="en-US" dirty="0" smtClean="0"/>
              <a:t> </a:t>
            </a:r>
            <a:r>
              <a:rPr lang="en-US" dirty="0" err="1" smtClean="0"/>
              <a:t>senza</a:t>
            </a:r>
            <a:r>
              <a:rPr lang="en-US" dirty="0" smtClean="0"/>
              <a:t> </a:t>
            </a:r>
            <a:r>
              <a:rPr lang="en-US" dirty="0" err="1" smtClean="0"/>
              <a:t>permesso</a:t>
            </a:r>
            <a:r>
              <a:rPr lang="en-US" dirty="0" smtClean="0"/>
              <a:t> </a:t>
            </a:r>
            <a:r>
              <a:rPr lang="en-US" dirty="0" err="1" smtClean="0"/>
              <a:t>sono</a:t>
            </a:r>
            <a:r>
              <a:rPr lang="en-US" dirty="0" smtClean="0"/>
              <a:t> </a:t>
            </a:r>
            <a:r>
              <a:rPr lang="en-US" dirty="0" err="1" smtClean="0"/>
              <a:t>eretici</a:t>
            </a:r>
            <a:endParaRPr lang="it-IT" dirty="0"/>
          </a:p>
        </p:txBody>
      </p:sp>
    </p:spTree>
    <p:extLst>
      <p:ext uri="{BB962C8B-B14F-4D97-AF65-F5344CB8AC3E}">
        <p14:creationId xmlns:p14="http://schemas.microsoft.com/office/powerpoint/2010/main" val="10969122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910" y="1153221"/>
            <a:ext cx="11492089" cy="1188000"/>
          </a:xfrm>
        </p:spPr>
        <p:txBody>
          <a:bodyPr/>
          <a:lstStyle/>
          <a:p>
            <a:r>
              <a:rPr lang="it-IT" dirty="0"/>
              <a:t>Walter Map sui Valdesi al III Concilio Laterano</a:t>
            </a:r>
          </a:p>
        </p:txBody>
      </p:sp>
      <p:sp>
        <p:nvSpPr>
          <p:cNvPr id="4" name="Content Placeholder 3"/>
          <p:cNvSpPr>
            <a:spLocks noGrp="1"/>
          </p:cNvSpPr>
          <p:nvPr>
            <p:ph sz="quarter" idx="11"/>
          </p:nvPr>
        </p:nvSpPr>
        <p:spPr>
          <a:xfrm>
            <a:off x="699911" y="2341222"/>
            <a:ext cx="10882489" cy="4516778"/>
          </a:xfrm>
        </p:spPr>
        <p:txBody>
          <a:bodyPr>
            <a:normAutofit/>
          </a:bodyPr>
          <a:lstStyle/>
          <a:p>
            <a:pPr algn="just"/>
            <a:r>
              <a:rPr lang="it-IT" dirty="0" smtClean="0"/>
              <a:t>«</a:t>
            </a:r>
            <a:r>
              <a:rPr lang="it-IT" dirty="0"/>
              <a:t>presentarono al signor papa un libro scritto in lingua gallica in cui erano contenuti il testo e la glossa del Salterio e di molti altri libri dei due Testamenti. Costoro chiedevano, con molta insistenza, che fosse loro confermata l'autorizzazione alla predicazione, perché si credevano degli esperti mentre erano a mala pena dei saccenti, simili a uccelli che, non vedendo la trappola, s'immaginano sempre di poter prendere il </a:t>
            </a:r>
            <a:r>
              <a:rPr lang="it-IT" dirty="0" smtClean="0"/>
              <a:t>volo»</a:t>
            </a:r>
            <a:endParaRPr lang="it-IT" dirty="0"/>
          </a:p>
        </p:txBody>
      </p:sp>
    </p:spTree>
    <p:extLst>
      <p:ext uri="{BB962C8B-B14F-4D97-AF65-F5344CB8AC3E}">
        <p14:creationId xmlns:p14="http://schemas.microsoft.com/office/powerpoint/2010/main" val="11470660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2844" y="1546578"/>
            <a:ext cx="11266312" cy="1754326"/>
          </a:xfrm>
          <a:prstGeom prst="rect">
            <a:avLst/>
          </a:prstGeom>
        </p:spPr>
        <p:txBody>
          <a:bodyPr wrap="square">
            <a:spAutoFit/>
          </a:bodyPr>
          <a:lstStyle/>
          <a:p>
            <a:pPr algn="ctr"/>
            <a:r>
              <a:rPr lang="it-IT" sz="3600" b="1" dirty="0" smtClean="0">
                <a:latin typeface="+mj-lt"/>
                <a:ea typeface="Verdana" panose="020B0604030504040204" pitchFamily="34" charset="0"/>
              </a:rPr>
              <a:t>«</a:t>
            </a:r>
            <a:r>
              <a:rPr lang="it-IT" sz="3600" b="1" dirty="0">
                <a:latin typeface="+mj-lt"/>
                <a:ea typeface="Verdana" panose="020B0604030504040204" pitchFamily="34" charset="0"/>
              </a:rPr>
              <a:t>La </a:t>
            </a:r>
            <a:r>
              <a:rPr lang="it-IT" sz="3600" b="1" dirty="0" smtClean="0">
                <a:latin typeface="+mj-lt"/>
                <a:ea typeface="Verdana" panose="020B0604030504040204" pitchFamily="34" charset="0"/>
              </a:rPr>
              <a:t>riforma ecclesiastica e religiosa (XI e XII s.)» </a:t>
            </a:r>
          </a:p>
          <a:p>
            <a:pPr algn="ctr"/>
            <a:r>
              <a:rPr lang="it-IT" sz="3600" b="1" dirty="0" smtClean="0">
                <a:latin typeface="+mj-lt"/>
                <a:ea typeface="Verdana" panose="020B0604030504040204" pitchFamily="34" charset="0"/>
              </a:rPr>
              <a:t>(5 </a:t>
            </a:r>
            <a:r>
              <a:rPr lang="it-IT" sz="3600" b="1" dirty="0" smtClean="0">
                <a:ea typeface="Verdana" panose="020B0604030504040204" pitchFamily="34" charset="0"/>
              </a:rPr>
              <a:t>lezioni </a:t>
            </a:r>
            <a:r>
              <a:rPr lang="it-IT" sz="3600" b="1" dirty="0">
                <a:ea typeface="Verdana" panose="020B0604030504040204" pitchFamily="34" charset="0"/>
              </a:rPr>
              <a:t>15-27 </a:t>
            </a:r>
            <a:r>
              <a:rPr lang="it-IT" sz="3600" b="1" dirty="0" smtClean="0">
                <a:ea typeface="Verdana" panose="020B0604030504040204" pitchFamily="34" charset="0"/>
              </a:rPr>
              <a:t>novembre</a:t>
            </a:r>
            <a:r>
              <a:rPr lang="it-IT" sz="3600" b="1" dirty="0">
                <a:ea typeface="Verdana" panose="020B0604030504040204" pitchFamily="34" charset="0"/>
              </a:rPr>
              <a:t>)</a:t>
            </a:r>
            <a:endParaRPr lang="it-IT" sz="3600" b="1" dirty="0" smtClean="0">
              <a:latin typeface="+mj-lt"/>
              <a:ea typeface="Verdana" panose="020B0604030504040204" pitchFamily="34" charset="0"/>
            </a:endParaRPr>
          </a:p>
          <a:p>
            <a:pPr algn="ctr"/>
            <a:r>
              <a:rPr lang="it-IT" sz="3600" b="1" dirty="0" smtClean="0">
                <a:latin typeface="+mj-lt"/>
                <a:ea typeface="Verdana" panose="020B0604030504040204" pitchFamily="34" charset="0"/>
              </a:rPr>
              <a:t>Dr. Micol Long</a:t>
            </a:r>
            <a:r>
              <a:rPr lang="en-GB" sz="3600" b="1" dirty="0" smtClean="0">
                <a:latin typeface="+mj-lt"/>
              </a:rPr>
              <a:t> micol.long@unipd.it</a:t>
            </a:r>
            <a:endParaRPr lang="it-IT" sz="3600" b="1" dirty="0" smtClean="0">
              <a:latin typeface="+mj-lt"/>
              <a:ea typeface="Verdana" panose="020B0604030504040204" pitchFamily="34" charset="0"/>
            </a:endParaRPr>
          </a:p>
        </p:txBody>
      </p:sp>
      <p:sp>
        <p:nvSpPr>
          <p:cNvPr id="2" name="Rectangle 1"/>
          <p:cNvSpPr/>
          <p:nvPr/>
        </p:nvSpPr>
        <p:spPr>
          <a:xfrm>
            <a:off x="462844" y="3790582"/>
            <a:ext cx="9618134" cy="2631490"/>
          </a:xfrm>
          <a:prstGeom prst="rect">
            <a:avLst/>
          </a:prstGeom>
        </p:spPr>
        <p:txBody>
          <a:bodyPr wrap="square">
            <a:spAutoFit/>
          </a:bodyPr>
          <a:lstStyle/>
          <a:p>
            <a:pPr>
              <a:lnSpc>
                <a:spcPct val="150000"/>
              </a:lnSpc>
            </a:pPr>
            <a:r>
              <a:rPr lang="it-IT" sz="2200" dirty="0"/>
              <a:t>15/11 Introduzione &amp; prima fase delle riforma (vescovi e impero)</a:t>
            </a:r>
          </a:p>
          <a:p>
            <a:pPr>
              <a:lnSpc>
                <a:spcPct val="150000"/>
              </a:lnSpc>
            </a:pPr>
            <a:r>
              <a:rPr lang="it-IT" sz="2200" dirty="0"/>
              <a:t>20/11 La trasformazione del papato &amp; il conflitto con l’impero</a:t>
            </a:r>
          </a:p>
          <a:p>
            <a:pPr>
              <a:lnSpc>
                <a:spcPct val="150000"/>
              </a:lnSpc>
            </a:pPr>
            <a:r>
              <a:rPr lang="it-IT" sz="2200" dirty="0"/>
              <a:t>21/11 La riforma monastica e l’ideale eremitico</a:t>
            </a:r>
          </a:p>
          <a:p>
            <a:pPr>
              <a:lnSpc>
                <a:spcPct val="150000"/>
              </a:lnSpc>
            </a:pPr>
            <a:r>
              <a:rPr lang="it-IT" sz="2200" b="1" dirty="0"/>
              <a:t>22/11 La </a:t>
            </a:r>
            <a:r>
              <a:rPr lang="it-IT" sz="2200" b="1" dirty="0" smtClean="0"/>
              <a:t>religiosità dei laici </a:t>
            </a:r>
            <a:r>
              <a:rPr lang="it-IT" sz="2200" b="1" dirty="0"/>
              <a:t>e i nuovi gruppi religiosi</a:t>
            </a:r>
          </a:p>
          <a:p>
            <a:pPr>
              <a:lnSpc>
                <a:spcPct val="150000"/>
              </a:lnSpc>
            </a:pPr>
            <a:r>
              <a:rPr lang="it-IT" sz="2200" dirty="0"/>
              <a:t>27/11 L’inquadramento religioso della violenza</a:t>
            </a:r>
          </a:p>
        </p:txBody>
      </p:sp>
    </p:spTree>
    <p:extLst>
      <p:ext uri="{BB962C8B-B14F-4D97-AF65-F5344CB8AC3E}">
        <p14:creationId xmlns:p14="http://schemas.microsoft.com/office/powerpoint/2010/main" val="19350676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t-IT" dirty="0" smtClean="0"/>
              <a:t>Differenziazioni nel movimento valdese</a:t>
            </a:r>
            <a:endParaRPr lang="it-IT" dirty="0"/>
          </a:p>
        </p:txBody>
      </p:sp>
      <p:sp>
        <p:nvSpPr>
          <p:cNvPr id="3" name="Content Placeholder 2"/>
          <p:cNvSpPr>
            <a:spLocks noGrp="1"/>
          </p:cNvSpPr>
          <p:nvPr>
            <p:ph sz="quarter" idx="10"/>
          </p:nvPr>
        </p:nvSpPr>
        <p:spPr>
          <a:xfrm>
            <a:off x="699911" y="2592995"/>
            <a:ext cx="11142562" cy="4078737"/>
          </a:xfrm>
        </p:spPr>
        <p:txBody>
          <a:bodyPr/>
          <a:lstStyle/>
          <a:p>
            <a:pPr marL="457200" indent="-457200">
              <a:buFont typeface="Arial" panose="020B0604020202020204" pitchFamily="34" charset="0"/>
              <a:buChar char="•"/>
            </a:pPr>
            <a:r>
              <a:rPr lang="it-IT" dirty="0" smtClean="0"/>
              <a:t>Già nel 1205 scissione e creazione dei «poveri Lombardi»</a:t>
            </a:r>
          </a:p>
          <a:p>
            <a:pPr marL="457200" indent="-457200">
              <a:buFont typeface="Arial" panose="020B0604020202020204" pitchFamily="34" charset="0"/>
              <a:buChar char="•"/>
            </a:pPr>
            <a:r>
              <a:rPr lang="it-IT" dirty="0" smtClean="0"/>
              <a:t>1208 creazione dei «poveri cattolici»</a:t>
            </a:r>
          </a:p>
          <a:p>
            <a:pPr marL="457200" indent="-457200">
              <a:buFont typeface="Arial" panose="020B0604020202020204" pitchFamily="34" charset="0"/>
              <a:buChar char="•"/>
            </a:pPr>
            <a:r>
              <a:rPr lang="it-IT" dirty="0" smtClean="0"/>
              <a:t>1210 creazione dei «poveri riconciliati»</a:t>
            </a:r>
          </a:p>
          <a:p>
            <a:pPr marL="457200" indent="-457200">
              <a:buFont typeface="Arial" panose="020B0604020202020204" pitchFamily="34" charset="0"/>
              <a:buChar char="•"/>
            </a:pPr>
            <a:r>
              <a:rPr lang="it-IT" dirty="0" smtClean="0"/>
              <a:t>1218 sinodo a Bergamo, tentativo di ricomposizione fallito</a:t>
            </a:r>
          </a:p>
          <a:p>
            <a:pPr marL="457200" indent="-457200">
              <a:buFont typeface="Arial" panose="020B0604020202020204" pitchFamily="34" charset="0"/>
              <a:buChar char="•"/>
            </a:pPr>
            <a:r>
              <a:rPr lang="it-IT" dirty="0"/>
              <a:t>a</a:t>
            </a:r>
            <a:r>
              <a:rPr lang="it-IT" dirty="0" smtClean="0"/>
              <a:t>lla morte di Valdo, le tensioni pluridirezionali, già presenti, portano il movimento in direzioni diverse</a:t>
            </a:r>
          </a:p>
          <a:p>
            <a:pPr marL="457200" indent="-457200">
              <a:buFont typeface="Arial" panose="020B0604020202020204" pitchFamily="34" charset="0"/>
              <a:buChar char="•"/>
            </a:pPr>
            <a:endParaRPr lang="it-IT" dirty="0" smtClean="0"/>
          </a:p>
          <a:p>
            <a:pPr algn="ctr"/>
            <a:r>
              <a:rPr lang="it-IT" dirty="0" smtClean="0"/>
              <a:t>«Valdesi e Valdismi medievali»</a:t>
            </a:r>
            <a:endParaRPr lang="it-IT" dirty="0"/>
          </a:p>
        </p:txBody>
      </p:sp>
    </p:spTree>
    <p:extLst>
      <p:ext uri="{BB962C8B-B14F-4D97-AF65-F5344CB8AC3E}">
        <p14:creationId xmlns:p14="http://schemas.microsoft.com/office/powerpoint/2010/main" val="6195250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t-IT" dirty="0" smtClean="0"/>
              <a:t> Gli Umiliati</a:t>
            </a:r>
            <a:endParaRPr lang="it-IT" dirty="0"/>
          </a:p>
        </p:txBody>
      </p:sp>
      <p:sp>
        <p:nvSpPr>
          <p:cNvPr id="3" name="Content Placeholder 2"/>
          <p:cNvSpPr>
            <a:spLocks noGrp="1"/>
          </p:cNvSpPr>
          <p:nvPr>
            <p:ph sz="quarter" idx="10"/>
          </p:nvPr>
        </p:nvSpPr>
        <p:spPr>
          <a:xfrm>
            <a:off x="456000" y="2592996"/>
            <a:ext cx="11386473" cy="3859558"/>
          </a:xfrm>
        </p:spPr>
        <p:txBody>
          <a:bodyPr/>
          <a:lstStyle/>
          <a:p>
            <a:pPr marL="457200" indent="-457200">
              <a:buFont typeface="Arial" panose="020B0604020202020204" pitchFamily="34" charset="0"/>
              <a:buChar char="•"/>
            </a:pPr>
            <a:r>
              <a:rPr lang="it-IT" dirty="0" smtClean="0"/>
              <a:t>inclusi nella condanna del 1184 da Lucio III</a:t>
            </a:r>
          </a:p>
          <a:p>
            <a:pPr marL="457200" indent="-457200">
              <a:buFont typeface="Arial" panose="020B0604020202020204" pitchFamily="34" charset="0"/>
              <a:buChar char="•"/>
            </a:pPr>
            <a:r>
              <a:rPr lang="it-IT" dirty="0" smtClean="0"/>
              <a:t>richiesta al papa di legittimazione</a:t>
            </a:r>
          </a:p>
          <a:p>
            <a:pPr marL="457200" indent="-457200">
              <a:buFont typeface="Arial" panose="020B0604020202020204" pitchFamily="34" charset="0"/>
              <a:buChar char="•"/>
            </a:pPr>
            <a:r>
              <a:rPr lang="it-IT" dirty="0" smtClean="0"/>
              <a:t>Innocenzo III approva la creazione di un nuovo ordine religioso (1201)</a:t>
            </a:r>
          </a:p>
          <a:p>
            <a:pPr marL="457200" indent="-457200">
              <a:buFont typeface="Arial" panose="020B0604020202020204" pitchFamily="34" charset="0"/>
              <a:buChar char="•"/>
            </a:pPr>
            <a:r>
              <a:rPr lang="it-IT" dirty="0" smtClean="0"/>
              <a:t>concessione della predicazione solo su temi morali (</a:t>
            </a:r>
            <a:r>
              <a:rPr lang="it-IT" i="1" dirty="0" smtClean="0"/>
              <a:t>verbum exhortationis</a:t>
            </a:r>
            <a:r>
              <a:rPr lang="it-IT" dirty="0" smtClean="0"/>
              <a:t>)</a:t>
            </a:r>
            <a:endParaRPr lang="it-IT" dirty="0"/>
          </a:p>
        </p:txBody>
      </p:sp>
    </p:spTree>
    <p:extLst>
      <p:ext uri="{BB962C8B-B14F-4D97-AF65-F5344CB8AC3E}">
        <p14:creationId xmlns:p14="http://schemas.microsoft.com/office/powerpoint/2010/main" val="21559206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Il movimento delle beghine</a:t>
            </a:r>
            <a:endParaRPr lang="it-IT" dirty="0"/>
          </a:p>
        </p:txBody>
      </p:sp>
      <p:sp>
        <p:nvSpPr>
          <p:cNvPr id="3" name="Content Placeholder 2"/>
          <p:cNvSpPr>
            <a:spLocks noGrp="1"/>
          </p:cNvSpPr>
          <p:nvPr>
            <p:ph sz="quarter" idx="10"/>
          </p:nvPr>
        </p:nvSpPr>
        <p:spPr>
          <a:xfrm>
            <a:off x="632179" y="2592996"/>
            <a:ext cx="5667022" cy="3615893"/>
          </a:xfrm>
        </p:spPr>
        <p:txBody>
          <a:bodyPr/>
          <a:lstStyle/>
          <a:p>
            <a:pPr marL="457200" indent="-457200">
              <a:buFont typeface="Arial" panose="020B0604020202020204" pitchFamily="34" charset="0"/>
              <a:buChar char="•"/>
            </a:pPr>
            <a:r>
              <a:rPr lang="it-IT" dirty="0" smtClean="0"/>
              <a:t>1170-1200 Europa settentrionale</a:t>
            </a:r>
          </a:p>
          <a:p>
            <a:pPr marL="457200" indent="-457200">
              <a:buFont typeface="Arial" panose="020B0604020202020204" pitchFamily="34" charset="0"/>
              <a:buChar char="•"/>
            </a:pPr>
            <a:r>
              <a:rPr lang="it-IT" dirty="0" smtClean="0"/>
              <a:t>Gruppi di donne si riuniscono vicino a chiese</a:t>
            </a:r>
          </a:p>
          <a:p>
            <a:pPr marL="457200" indent="-457200">
              <a:buFont typeface="Arial" panose="020B0604020202020204" pitchFamily="34" charset="0"/>
              <a:buChar char="•"/>
            </a:pPr>
            <a:r>
              <a:rPr lang="it-IT" dirty="0" smtClean="0"/>
              <a:t>Vita povera e comunitaria</a:t>
            </a:r>
          </a:p>
          <a:p>
            <a:pPr marL="457200" indent="-457200">
              <a:buFont typeface="Arial" panose="020B0604020202020204" pitchFamily="34" charset="0"/>
              <a:buChar char="•"/>
            </a:pPr>
            <a:r>
              <a:rPr lang="it-IT" dirty="0" smtClean="0"/>
              <a:t>Importanza del lavoro manuale</a:t>
            </a:r>
            <a:endParaRPr lang="it-IT" dirty="0"/>
          </a:p>
        </p:txBody>
      </p:sp>
      <p:pic>
        <p:nvPicPr>
          <p:cNvPr id="7" name="Picture 6"/>
          <p:cNvPicPr>
            <a:picLocks noChangeAspect="1"/>
          </p:cNvPicPr>
          <p:nvPr/>
        </p:nvPicPr>
        <p:blipFill>
          <a:blip r:embed="rId2"/>
          <a:stretch>
            <a:fillRect/>
          </a:stretch>
        </p:blipFill>
        <p:spPr>
          <a:xfrm>
            <a:off x="6412089" y="2303906"/>
            <a:ext cx="5502628" cy="3665597"/>
          </a:xfrm>
          <a:prstGeom prst="rect">
            <a:avLst/>
          </a:prstGeom>
        </p:spPr>
      </p:pic>
    </p:spTree>
    <p:extLst>
      <p:ext uri="{BB962C8B-B14F-4D97-AF65-F5344CB8AC3E}">
        <p14:creationId xmlns:p14="http://schemas.microsoft.com/office/powerpoint/2010/main" val="2401498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t-IT" dirty="0" smtClean="0"/>
              <a:t>Domenico di Guzman (1170-1221)</a:t>
            </a:r>
            <a:br>
              <a:rPr lang="it-IT" dirty="0" smtClean="0"/>
            </a:br>
            <a:r>
              <a:rPr lang="it-IT" dirty="0" smtClean="0"/>
              <a:t> e l’ordine dei predicatori</a:t>
            </a:r>
            <a:endParaRPr lang="it-IT" dirty="0"/>
          </a:p>
        </p:txBody>
      </p:sp>
      <p:sp>
        <p:nvSpPr>
          <p:cNvPr id="4" name="Content Placeholder 3"/>
          <p:cNvSpPr>
            <a:spLocks noGrp="1"/>
          </p:cNvSpPr>
          <p:nvPr>
            <p:ph sz="quarter" idx="11"/>
          </p:nvPr>
        </p:nvSpPr>
        <p:spPr>
          <a:xfrm>
            <a:off x="1738489" y="2652889"/>
            <a:ext cx="9471378" cy="3476978"/>
          </a:xfrm>
        </p:spPr>
        <p:txBody>
          <a:bodyPr>
            <a:normAutofit fontScale="92500" lnSpcReduction="20000"/>
          </a:bodyPr>
          <a:lstStyle/>
          <a:p>
            <a:pPr marL="457200" indent="-457200">
              <a:buFont typeface="Arial" panose="020B0604020202020204" pitchFamily="34" charset="0"/>
              <a:buChar char="•"/>
            </a:pPr>
            <a:r>
              <a:rPr lang="it-IT" dirty="0" smtClean="0"/>
              <a:t>Prima fase di predicazione in aree di radicamento cataro</a:t>
            </a:r>
          </a:p>
          <a:p>
            <a:pPr marL="457200" indent="-457200">
              <a:buFont typeface="Arial" panose="020B0604020202020204" pitchFamily="34" charset="0"/>
              <a:buChar char="•"/>
            </a:pPr>
            <a:r>
              <a:rPr lang="it-IT" dirty="0" smtClean="0"/>
              <a:t>Poi a Tolosa evoluzione come ordine</a:t>
            </a:r>
          </a:p>
          <a:p>
            <a:pPr marL="457200" indent="-457200">
              <a:buFont typeface="Arial" panose="020B0604020202020204" pitchFamily="34" charset="0"/>
              <a:buChar char="•"/>
            </a:pPr>
            <a:r>
              <a:rPr lang="it-IT" dirty="0" smtClean="0"/>
              <a:t>1216 approvazione dell’ordine</a:t>
            </a:r>
          </a:p>
          <a:p>
            <a:pPr marL="457200" indent="-457200">
              <a:buFont typeface="Arial" panose="020B0604020202020204" pitchFamily="34" charset="0"/>
              <a:buChar char="•"/>
            </a:pPr>
            <a:endParaRPr lang="it-IT" dirty="0" smtClean="0"/>
          </a:p>
          <a:p>
            <a:pPr marL="457200" indent="-457200">
              <a:buFont typeface="Arial" panose="020B0604020202020204" pitchFamily="34" charset="0"/>
              <a:buChar char="•"/>
            </a:pPr>
            <a:endParaRPr lang="it-IT" dirty="0"/>
          </a:p>
          <a:p>
            <a:pPr marL="457200" indent="-457200">
              <a:buFont typeface="Arial" panose="020B0604020202020204" pitchFamily="34" charset="0"/>
              <a:buChar char="•"/>
            </a:pPr>
            <a:r>
              <a:rPr lang="it-IT" dirty="0"/>
              <a:t>Povertà non solo personale ma </a:t>
            </a:r>
            <a:r>
              <a:rPr lang="it-IT" dirty="0" smtClean="0"/>
              <a:t>istituzionale</a:t>
            </a:r>
          </a:p>
          <a:p>
            <a:pPr marL="457200" indent="-457200">
              <a:buFont typeface="Arial" panose="020B0604020202020204" pitchFamily="34" charset="0"/>
              <a:buChar char="•"/>
            </a:pPr>
            <a:r>
              <a:rPr lang="it-IT" dirty="0" smtClean="0"/>
              <a:t>Specializzione come predicatori</a:t>
            </a:r>
          </a:p>
          <a:p>
            <a:pPr marL="457200" indent="-457200">
              <a:buFont typeface="Arial" panose="020B0604020202020204" pitchFamily="34" charset="0"/>
              <a:buChar char="•"/>
            </a:pPr>
            <a:r>
              <a:rPr lang="it-IT" dirty="0" smtClean="0"/>
              <a:t>Diventeranno simboli dell’inquisizione</a:t>
            </a:r>
            <a:endParaRPr lang="it-IT" dirty="0"/>
          </a:p>
          <a:p>
            <a:endParaRPr lang="it-IT" dirty="0"/>
          </a:p>
        </p:txBody>
      </p:sp>
    </p:spTree>
    <p:extLst>
      <p:ext uri="{BB962C8B-B14F-4D97-AF65-F5344CB8AC3E}">
        <p14:creationId xmlns:p14="http://schemas.microsoft.com/office/powerpoint/2010/main" val="27156767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Francesco d’Assisi (1182-1226)</a:t>
            </a:r>
            <a:endParaRPr lang="it-IT" dirty="0"/>
          </a:p>
        </p:txBody>
      </p:sp>
      <p:sp>
        <p:nvSpPr>
          <p:cNvPr id="4" name="Content Placeholder 3"/>
          <p:cNvSpPr>
            <a:spLocks noGrp="1"/>
          </p:cNvSpPr>
          <p:nvPr>
            <p:ph sz="quarter" idx="11"/>
          </p:nvPr>
        </p:nvSpPr>
        <p:spPr>
          <a:xfrm>
            <a:off x="456001" y="2341221"/>
            <a:ext cx="9715288" cy="4265004"/>
          </a:xfrm>
        </p:spPr>
        <p:txBody>
          <a:bodyPr>
            <a:normAutofit/>
          </a:bodyPr>
          <a:lstStyle/>
          <a:p>
            <a:pPr marL="457200" indent="-457200">
              <a:buFont typeface="Arial" panose="020B0604020202020204" pitchFamily="34" charset="0"/>
              <a:buChar char="•"/>
            </a:pPr>
            <a:r>
              <a:rPr lang="it-IT" dirty="0" smtClean="0"/>
              <a:t>Prima vocazione ascetica in solitudine</a:t>
            </a:r>
          </a:p>
          <a:p>
            <a:pPr marL="457200" indent="-457200">
              <a:buFont typeface="Arial" panose="020B0604020202020204" pitchFamily="34" charset="0"/>
              <a:buChar char="•"/>
            </a:pPr>
            <a:r>
              <a:rPr lang="it-IT" dirty="0" smtClean="0"/>
              <a:t>Predicazione itinerante della penitenza</a:t>
            </a:r>
          </a:p>
          <a:p>
            <a:pPr marL="457200" indent="-457200">
              <a:buFont typeface="Arial" panose="020B0604020202020204" pitchFamily="34" charset="0"/>
              <a:buChar char="•"/>
            </a:pPr>
            <a:r>
              <a:rPr lang="it-IT" dirty="0" smtClean="0"/>
              <a:t>1209/10 approvazione orale della protoregola</a:t>
            </a:r>
          </a:p>
          <a:p>
            <a:pPr marL="457200" indent="-457200">
              <a:buFont typeface="Arial" panose="020B0604020202020204" pitchFamily="34" charset="0"/>
              <a:buChar char="•"/>
            </a:pPr>
            <a:r>
              <a:rPr lang="it-IT" dirty="0" smtClean="0"/>
              <a:t>Crescita e diffusione</a:t>
            </a:r>
          </a:p>
          <a:p>
            <a:pPr marL="457200" indent="-457200">
              <a:buFont typeface="Arial" panose="020B0604020202020204" pitchFamily="34" charset="0"/>
              <a:buChar char="•"/>
            </a:pPr>
            <a:r>
              <a:rPr lang="it-IT" dirty="0" smtClean="0"/>
              <a:t>Ramo femminile con Chiara d’Assisi</a:t>
            </a:r>
          </a:p>
          <a:p>
            <a:pPr marL="457200" indent="-457200">
              <a:buFont typeface="Arial" panose="020B0604020202020204" pitchFamily="34" charset="0"/>
              <a:buChar char="•"/>
            </a:pPr>
            <a:r>
              <a:rPr lang="it-IT" dirty="0" smtClean="0"/>
              <a:t>1219-1223 primi contrasti interni all’ordine</a:t>
            </a:r>
          </a:p>
          <a:p>
            <a:pPr marL="457200" indent="-457200">
              <a:buFont typeface="Arial" panose="020B0604020202020204" pitchFamily="34" charset="0"/>
              <a:buChar char="•"/>
            </a:pPr>
            <a:r>
              <a:rPr lang="it-IT" dirty="0" smtClean="0"/>
              <a:t>1223 Regula seconda e compromesso con Onorio III</a:t>
            </a:r>
            <a:endParaRPr lang="it-IT" dirty="0"/>
          </a:p>
          <a:p>
            <a:pPr marL="457200" indent="-457200">
              <a:buFont typeface="Arial" panose="020B0604020202020204" pitchFamily="34" charset="0"/>
              <a:buChar char="•"/>
            </a:pPr>
            <a:r>
              <a:rPr lang="it-IT" dirty="0" smtClean="0"/>
              <a:t>Insoddisfazione di Francesco prima della morte</a:t>
            </a:r>
            <a:endParaRPr lang="it-IT" dirty="0"/>
          </a:p>
        </p:txBody>
      </p:sp>
    </p:spTree>
    <p:extLst>
      <p:ext uri="{BB962C8B-B14F-4D97-AF65-F5344CB8AC3E}">
        <p14:creationId xmlns:p14="http://schemas.microsoft.com/office/powerpoint/2010/main" val="31298149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Il XIII secolo: tensioni escatologiche e apocalittiche</a:t>
            </a:r>
            <a:endParaRPr lang="it-IT" dirty="0"/>
          </a:p>
        </p:txBody>
      </p:sp>
      <p:sp>
        <p:nvSpPr>
          <p:cNvPr id="3" name="Content Placeholder 2"/>
          <p:cNvSpPr>
            <a:spLocks noGrp="1"/>
          </p:cNvSpPr>
          <p:nvPr>
            <p:ph sz="quarter" idx="10"/>
          </p:nvPr>
        </p:nvSpPr>
        <p:spPr>
          <a:xfrm>
            <a:off x="632178" y="2592996"/>
            <a:ext cx="11210295" cy="3859558"/>
          </a:xfrm>
        </p:spPr>
        <p:txBody>
          <a:bodyPr/>
          <a:lstStyle/>
          <a:p>
            <a:pPr marL="457200" indent="-457200">
              <a:buFont typeface="Arial" panose="020B0604020202020204" pitchFamily="34" charset="0"/>
              <a:buChar char="•"/>
            </a:pPr>
            <a:r>
              <a:rPr lang="it-IT" dirty="0" smtClean="0"/>
              <a:t>Gioacchino da Fiore</a:t>
            </a:r>
          </a:p>
          <a:p>
            <a:pPr marL="457200" indent="-457200">
              <a:buFont typeface="Arial" panose="020B0604020202020204" pitchFamily="34" charset="0"/>
              <a:buChar char="•"/>
            </a:pPr>
            <a:r>
              <a:rPr lang="it-IT" dirty="0" smtClean="0"/>
              <a:t>Gerardo Segarelli</a:t>
            </a:r>
          </a:p>
          <a:p>
            <a:pPr marL="457200" indent="-457200">
              <a:buFont typeface="Arial" panose="020B0604020202020204" pitchFamily="34" charset="0"/>
              <a:buChar char="•"/>
            </a:pPr>
            <a:r>
              <a:rPr lang="it-IT" dirty="0" smtClean="0"/>
              <a:t>Dolcino</a:t>
            </a:r>
          </a:p>
          <a:p>
            <a:pPr marL="457200" indent="-457200">
              <a:buFont typeface="Arial" panose="020B0604020202020204" pitchFamily="34" charset="0"/>
              <a:buChar char="•"/>
            </a:pPr>
            <a:r>
              <a:rPr lang="it-IT" dirty="0" smtClean="0"/>
              <a:t>Guglielma «La Boema»</a:t>
            </a:r>
            <a:endParaRPr lang="it-IT" dirty="0"/>
          </a:p>
        </p:txBody>
      </p:sp>
    </p:spTree>
    <p:extLst>
      <p:ext uri="{BB962C8B-B14F-4D97-AF65-F5344CB8AC3E}">
        <p14:creationId xmlns:p14="http://schemas.microsoft.com/office/powerpoint/2010/main" val="10694790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1022" y="1175798"/>
            <a:ext cx="11736000" cy="1188000"/>
          </a:xfrm>
        </p:spPr>
        <p:txBody>
          <a:bodyPr/>
          <a:lstStyle/>
          <a:p>
            <a:r>
              <a:rPr lang="it-IT" dirty="0" smtClean="0"/>
              <a:t>Le eresie tra differenze e somiglianze</a:t>
            </a:r>
            <a:endParaRPr lang="it-IT" dirty="0"/>
          </a:p>
        </p:txBody>
      </p:sp>
      <p:sp>
        <p:nvSpPr>
          <p:cNvPr id="4" name="Content Placeholder 3"/>
          <p:cNvSpPr>
            <a:spLocks noGrp="1"/>
          </p:cNvSpPr>
          <p:nvPr>
            <p:ph sz="quarter" idx="11"/>
          </p:nvPr>
        </p:nvSpPr>
        <p:spPr>
          <a:xfrm>
            <a:off x="1373685" y="2596444"/>
            <a:ext cx="9170137" cy="3951111"/>
          </a:xfrm>
        </p:spPr>
        <p:txBody>
          <a:bodyPr>
            <a:normAutofit/>
          </a:bodyPr>
          <a:lstStyle/>
          <a:p>
            <a:pPr marL="457200" indent="-457200">
              <a:buFont typeface="Arial" panose="020B0604020202020204" pitchFamily="34" charset="0"/>
              <a:buChar char="•"/>
            </a:pPr>
            <a:r>
              <a:rPr lang="it-IT" dirty="0" smtClean="0"/>
              <a:t>Eresie isolate dell’XI secolo</a:t>
            </a:r>
          </a:p>
          <a:p>
            <a:pPr marL="457200" indent="-457200">
              <a:buFont typeface="Arial" panose="020B0604020202020204" pitchFamily="34" charset="0"/>
              <a:buChar char="•"/>
            </a:pPr>
            <a:r>
              <a:rPr lang="it-IT" dirty="0" smtClean="0"/>
              <a:t>Nel XII secolo due correnti: pauperistico-evanglica e dualista</a:t>
            </a:r>
          </a:p>
          <a:p>
            <a:pPr marL="457200" indent="-457200">
              <a:buFont typeface="Arial" panose="020B0604020202020204" pitchFamily="34" charset="0"/>
              <a:buChar char="•"/>
            </a:pPr>
            <a:r>
              <a:rPr lang="it-IT" dirty="0" smtClean="0"/>
              <a:t>critica della chiesa ufficiale</a:t>
            </a:r>
          </a:p>
          <a:p>
            <a:pPr marL="457200" indent="-457200">
              <a:buFont typeface="Arial" panose="020B0604020202020204" pitchFamily="34" charset="0"/>
              <a:buChar char="•"/>
            </a:pPr>
            <a:r>
              <a:rPr lang="it-IT" dirty="0" smtClean="0"/>
              <a:t>Ascetismo/apostolato come parte integrante dell’attività di predicazione</a:t>
            </a:r>
          </a:p>
          <a:p>
            <a:pPr marL="457200" indent="-457200">
              <a:buFont typeface="Arial" panose="020B0604020202020204" pitchFamily="34" charset="0"/>
              <a:buChar char="•"/>
            </a:pPr>
            <a:r>
              <a:rPr lang="it-IT" dirty="0" smtClean="0"/>
              <a:t>Nodo cruciale dell’obbedienza all’autorità</a:t>
            </a:r>
          </a:p>
          <a:p>
            <a:endParaRPr lang="it-IT" dirty="0"/>
          </a:p>
        </p:txBody>
      </p:sp>
    </p:spTree>
    <p:extLst>
      <p:ext uri="{BB962C8B-B14F-4D97-AF65-F5344CB8AC3E}">
        <p14:creationId xmlns:p14="http://schemas.microsoft.com/office/powerpoint/2010/main" val="12943292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3221"/>
            <a:ext cx="12192000" cy="1172290"/>
          </a:xfrm>
        </p:spPr>
        <p:txBody>
          <a:bodyPr/>
          <a:lstStyle/>
          <a:p>
            <a:pPr algn="ctr"/>
            <a:r>
              <a:rPr lang="it-IT" dirty="0" smtClean="0"/>
              <a:t>L’opposizione alla «devianza»</a:t>
            </a:r>
            <a:endParaRPr lang="it-IT" dirty="0"/>
          </a:p>
        </p:txBody>
      </p:sp>
      <p:sp>
        <p:nvSpPr>
          <p:cNvPr id="3" name="Content Placeholder 2"/>
          <p:cNvSpPr>
            <a:spLocks noGrp="1"/>
          </p:cNvSpPr>
          <p:nvPr>
            <p:ph sz="quarter" idx="10"/>
          </p:nvPr>
        </p:nvSpPr>
        <p:spPr>
          <a:xfrm>
            <a:off x="643467" y="2592996"/>
            <a:ext cx="11199006" cy="3859558"/>
          </a:xfrm>
        </p:spPr>
        <p:txBody>
          <a:bodyPr/>
          <a:lstStyle/>
          <a:p>
            <a:pPr marL="457200" indent="-457200">
              <a:buFont typeface="Arial" panose="020B0604020202020204" pitchFamily="34" charset="0"/>
              <a:buChar char="•"/>
            </a:pPr>
            <a:r>
              <a:rPr lang="it-IT" dirty="0" smtClean="0"/>
              <a:t>Definizione di ortodossia e di eresia (1199 equiparata al crimine di lesa maestà</a:t>
            </a:r>
          </a:p>
          <a:p>
            <a:pPr marL="457200" indent="-457200">
              <a:buFont typeface="Arial" panose="020B0604020202020204" pitchFamily="34" charset="0"/>
              <a:buChar char="•"/>
            </a:pPr>
            <a:r>
              <a:rPr lang="it-IT" dirty="0" smtClean="0"/>
              <a:t>Tolleranza nei confronti di alcune forme di religiosità integrabili</a:t>
            </a:r>
          </a:p>
          <a:p>
            <a:pPr marL="457200" indent="-457200">
              <a:buFont typeface="Arial" panose="020B0604020202020204" pitchFamily="34" charset="0"/>
              <a:buChar char="•"/>
            </a:pPr>
            <a:r>
              <a:rPr lang="it-IT" dirty="0" smtClean="0"/>
              <a:t>Combattere l’eresia con le sue stesse armi</a:t>
            </a:r>
          </a:p>
          <a:p>
            <a:pPr marL="457200" indent="-457200">
              <a:buFont typeface="Arial" panose="020B0604020202020204" pitchFamily="34" charset="0"/>
              <a:buChar char="•"/>
            </a:pPr>
            <a:r>
              <a:rPr lang="it-IT" dirty="0" smtClean="0"/>
              <a:t>Circolazione di modelli di «santitá» approvata</a:t>
            </a:r>
          </a:p>
          <a:p>
            <a:pPr marL="457200" indent="-457200">
              <a:buFont typeface="Arial" panose="020B0604020202020204" pitchFamily="34" charset="0"/>
              <a:buChar char="•"/>
            </a:pPr>
            <a:r>
              <a:rPr lang="it-IT" dirty="0" smtClean="0"/>
              <a:t>Repressione</a:t>
            </a:r>
            <a:endParaRPr lang="it-IT" dirty="0"/>
          </a:p>
        </p:txBody>
      </p:sp>
    </p:spTree>
    <p:extLst>
      <p:ext uri="{BB962C8B-B14F-4D97-AF65-F5344CB8AC3E}">
        <p14:creationId xmlns:p14="http://schemas.microsoft.com/office/powerpoint/2010/main" val="36721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4F9EA2F0-51A9-EF7E-0F05-DAA27F02EAD6}"/>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it-IT" dirty="0"/>
              <a:t>Università degli Studi di Padova</a:t>
            </a:r>
          </a:p>
        </p:txBody>
      </p:sp>
    </p:spTree>
    <p:extLst>
      <p:ext uri="{BB962C8B-B14F-4D97-AF65-F5344CB8AC3E}">
        <p14:creationId xmlns:p14="http://schemas.microsoft.com/office/powerpoint/2010/main" val="1282669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Riprendiamo da alcuni temi di lungo periodo</a:t>
            </a:r>
            <a:endParaRPr lang="it-IT" dirty="0"/>
          </a:p>
        </p:txBody>
      </p:sp>
      <p:sp>
        <p:nvSpPr>
          <p:cNvPr id="4" name="Content Placeholder 3"/>
          <p:cNvSpPr>
            <a:spLocks noGrp="1"/>
          </p:cNvSpPr>
          <p:nvPr>
            <p:ph sz="quarter" idx="11"/>
          </p:nvPr>
        </p:nvSpPr>
        <p:spPr>
          <a:xfrm>
            <a:off x="1215640" y="2592996"/>
            <a:ext cx="8052538" cy="3706204"/>
          </a:xfrm>
        </p:spPr>
        <p:txBody>
          <a:bodyPr/>
          <a:lstStyle/>
          <a:p>
            <a:pPr marL="457200" indent="-457200">
              <a:buFont typeface="Arial" panose="020B0604020202020204" pitchFamily="34" charset="0"/>
              <a:buChar char="•"/>
            </a:pPr>
            <a:r>
              <a:rPr lang="it-IT" dirty="0" smtClean="0"/>
              <a:t>Crescente varietà di forme di vita religiosa</a:t>
            </a:r>
          </a:p>
          <a:p>
            <a:pPr marL="457200" indent="-457200">
              <a:buFont typeface="Arial" panose="020B0604020202020204" pitchFamily="34" charset="0"/>
              <a:buChar char="•"/>
            </a:pPr>
            <a:r>
              <a:rPr lang="it-IT" dirty="0" smtClean="0"/>
              <a:t>Valore della scelta individuale (adulta)</a:t>
            </a:r>
          </a:p>
          <a:p>
            <a:pPr marL="457200" indent="-457200">
              <a:buFont typeface="Arial" panose="020B0604020202020204" pitchFamily="34" charset="0"/>
              <a:buChar char="•"/>
            </a:pPr>
            <a:r>
              <a:rPr lang="it-IT" dirty="0" smtClean="0"/>
              <a:t>Critiche nei confronti del clero</a:t>
            </a:r>
          </a:p>
          <a:p>
            <a:pPr marL="457200" indent="-457200">
              <a:buFont typeface="Arial" panose="020B0604020202020204" pitchFamily="34" charset="0"/>
              <a:buChar char="•"/>
            </a:pPr>
            <a:r>
              <a:rPr lang="it-IT" dirty="0"/>
              <a:t>Riflessione sul ruolo dei laici</a:t>
            </a:r>
          </a:p>
          <a:p>
            <a:pPr marL="457200" indent="-457200">
              <a:buFont typeface="Arial" panose="020B0604020202020204" pitchFamily="34" charset="0"/>
              <a:buChar char="•"/>
            </a:pPr>
            <a:endParaRPr lang="it-IT" dirty="0" smtClean="0"/>
          </a:p>
          <a:p>
            <a:endParaRPr lang="it-IT" dirty="0"/>
          </a:p>
        </p:txBody>
      </p:sp>
    </p:spTree>
    <p:extLst>
      <p:ext uri="{BB962C8B-B14F-4D97-AF65-F5344CB8AC3E}">
        <p14:creationId xmlns:p14="http://schemas.microsoft.com/office/powerpoint/2010/main" val="28964690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Rodolfo il Glabro, Storie, II, 11: Leutardo</a:t>
            </a:r>
            <a:endParaRPr lang="it-IT" dirty="0"/>
          </a:p>
        </p:txBody>
      </p:sp>
      <p:sp>
        <p:nvSpPr>
          <p:cNvPr id="3" name="Content Placeholder 2"/>
          <p:cNvSpPr>
            <a:spLocks noGrp="1"/>
          </p:cNvSpPr>
          <p:nvPr>
            <p:ph sz="quarter" idx="10"/>
          </p:nvPr>
        </p:nvSpPr>
        <p:spPr>
          <a:xfrm>
            <a:off x="316088" y="2341221"/>
            <a:ext cx="11526385" cy="4516779"/>
          </a:xfrm>
        </p:spPr>
        <p:txBody>
          <a:bodyPr>
            <a:normAutofit fontScale="47500" lnSpcReduction="20000"/>
          </a:bodyPr>
          <a:lstStyle/>
          <a:p>
            <a:pPr algn="just"/>
            <a:r>
              <a:rPr lang="it-IT" sz="4400" dirty="0" smtClean="0">
                <a:latin typeface="+mj-lt"/>
              </a:rPr>
              <a:t>Sul finire dell’anno Mille apparve in Gallia, presso il villaggio di Vertus nel territorio di Châlons, un plebeo di nome Leutardo, che, come provò l’esito di questa storia, poteva ben dirsi un emissario di Satana. La sua inguaribile follia si manifestò così. Una volta che si tratteneva da solo nei campi per compiervi qualche lavoro agricolo, colto dal sonno per la fatica, gli </a:t>
            </a:r>
            <a:r>
              <a:rPr lang="it-IT" sz="4400" dirty="0">
                <a:latin typeface="+mj-lt"/>
              </a:rPr>
              <a:t>sembrò che un enorme sciame d’api entrasse in lui per una </a:t>
            </a:r>
            <a:r>
              <a:rPr lang="it-IT" sz="4400" dirty="0" smtClean="0">
                <a:latin typeface="+mj-lt"/>
              </a:rPr>
              <a:t>parte riposta </a:t>
            </a:r>
            <a:r>
              <a:rPr lang="it-IT" sz="4400" dirty="0">
                <a:latin typeface="+mj-lt"/>
              </a:rPr>
              <a:t>del suo corpo, gli prorompesse fuori attraverso la bocca con grande </a:t>
            </a:r>
            <a:r>
              <a:rPr lang="it-IT" sz="4400" dirty="0" smtClean="0">
                <a:latin typeface="+mj-lt"/>
              </a:rPr>
              <a:t>fragore, lo </a:t>
            </a:r>
            <a:r>
              <a:rPr lang="it-IT" sz="4400" dirty="0">
                <a:latin typeface="+mj-lt"/>
              </a:rPr>
              <a:t>tormentasse intensamente e a lungo con fitte punture, e infine gli </a:t>
            </a:r>
            <a:r>
              <a:rPr lang="it-IT" sz="4400" dirty="0" smtClean="0">
                <a:latin typeface="+mj-lt"/>
              </a:rPr>
              <a:t>parlasse, ordinandogli </a:t>
            </a:r>
            <a:r>
              <a:rPr lang="it-IT" sz="4400" dirty="0">
                <a:latin typeface="+mj-lt"/>
              </a:rPr>
              <a:t>di eseguire varie azioni impossibili ad un essere </a:t>
            </a:r>
            <a:r>
              <a:rPr lang="it-IT" sz="4400" dirty="0" smtClean="0">
                <a:latin typeface="+mj-lt"/>
              </a:rPr>
              <a:t>umano. Rialzatosi tutto spossato, tornò a casa e si liberò della moglie, adducendo le prescrizioni del Vangelo per giustificare il divorzio. Poi uscì, e entrato in chiesa come per pregare, afferrò la croce e calpestò l’immagine del Salvatore. Presi da terrre, gli astanti pensarono che fosse impazzito – come in effetti era – ma egli li convinse – tale è l’incostanza morale dei contadini – che faceva tutto ciò per un’eccezionale rivelazione divina. Era </a:t>
            </a:r>
            <a:r>
              <a:rPr lang="it-IT" sz="4400" dirty="0">
                <a:latin typeface="+mj-lt"/>
              </a:rPr>
              <a:t>dotato di grande parlantina, priva peraltro di ogni senso </a:t>
            </a:r>
            <a:r>
              <a:rPr lang="it-IT" sz="4400" dirty="0" smtClean="0">
                <a:latin typeface="+mj-lt"/>
              </a:rPr>
              <a:t>di convenienza </a:t>
            </a:r>
            <a:r>
              <a:rPr lang="it-IT" sz="4400" dirty="0">
                <a:latin typeface="+mj-lt"/>
              </a:rPr>
              <a:t>e di verità; e pur atteggiandosi a insegnante, contraddiceva il </a:t>
            </a:r>
            <a:r>
              <a:rPr lang="it-IT" sz="4400" dirty="0" smtClean="0">
                <a:latin typeface="+mj-lt"/>
              </a:rPr>
              <a:t>vero insegnamento </a:t>
            </a:r>
            <a:r>
              <a:rPr lang="it-IT" sz="4400" dirty="0">
                <a:latin typeface="+mj-lt"/>
              </a:rPr>
              <a:t>della fede. Affermava che era del tutto inutile e ozioso pagare </a:t>
            </a:r>
            <a:r>
              <a:rPr lang="it-IT" sz="4400" dirty="0" smtClean="0">
                <a:latin typeface="+mj-lt"/>
              </a:rPr>
              <a:t>le decime</a:t>
            </a:r>
            <a:r>
              <a:rPr lang="it-IT" sz="4400" dirty="0">
                <a:latin typeface="+mj-lt"/>
              </a:rPr>
              <a:t>; e </a:t>
            </a:r>
            <a:r>
              <a:rPr lang="it-IT" sz="4400" dirty="0" smtClean="0">
                <a:latin typeface="+mj-lt"/>
              </a:rPr>
              <a:t>come le altre eresie, per ingannare più sottilmente, si ammantano dell’autorità delle Sacre Scritture con cui in realtà contrastano, così anch’egli </a:t>
            </a:r>
            <a:r>
              <a:rPr lang="it-IT" sz="4400" dirty="0">
                <a:latin typeface="+mj-lt"/>
              </a:rPr>
              <a:t>sosteneva che i profeti avevano detto cose in parte giuste, in </a:t>
            </a:r>
            <a:r>
              <a:rPr lang="it-IT" sz="4400" dirty="0" smtClean="0">
                <a:latin typeface="+mj-lt"/>
              </a:rPr>
              <a:t>parte da </a:t>
            </a:r>
            <a:r>
              <a:rPr lang="it-IT" sz="4400" dirty="0">
                <a:latin typeface="+mj-lt"/>
              </a:rPr>
              <a:t>non credersi. La sua reputazione di uomo in apparenza devoto e assennato </a:t>
            </a:r>
            <a:r>
              <a:rPr lang="it-IT" sz="4400" dirty="0" smtClean="0">
                <a:latin typeface="+mj-lt"/>
              </a:rPr>
              <a:t>gli guadagnò </a:t>
            </a:r>
            <a:r>
              <a:rPr lang="it-IT" sz="4400" dirty="0">
                <a:latin typeface="+mj-lt"/>
              </a:rPr>
              <a:t>in breve una parte non piccola della bassa </a:t>
            </a:r>
            <a:r>
              <a:rPr lang="it-IT" sz="4400" dirty="0" smtClean="0">
                <a:latin typeface="+mj-lt"/>
              </a:rPr>
              <a:t>plebe.</a:t>
            </a:r>
            <a:r>
              <a:rPr lang="it-IT" dirty="0" smtClean="0"/>
              <a:t>”</a:t>
            </a:r>
            <a:endParaRPr lang="it-IT" dirty="0"/>
          </a:p>
        </p:txBody>
      </p:sp>
    </p:spTree>
    <p:extLst>
      <p:ext uri="{BB962C8B-B14F-4D97-AF65-F5344CB8AC3E}">
        <p14:creationId xmlns:p14="http://schemas.microsoft.com/office/powerpoint/2010/main" val="11428807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Rodolfo il Glabro, Storie, II, 13: Vilgardo</a:t>
            </a:r>
            <a:endParaRPr lang="it-IT" dirty="0"/>
          </a:p>
        </p:txBody>
      </p:sp>
      <p:sp>
        <p:nvSpPr>
          <p:cNvPr id="3" name="Content Placeholder 2"/>
          <p:cNvSpPr>
            <a:spLocks noGrp="1"/>
          </p:cNvSpPr>
          <p:nvPr>
            <p:ph sz="quarter" idx="10"/>
          </p:nvPr>
        </p:nvSpPr>
        <p:spPr>
          <a:xfrm>
            <a:off x="316088" y="2341221"/>
            <a:ext cx="11526385" cy="4516779"/>
          </a:xfrm>
        </p:spPr>
        <p:txBody>
          <a:bodyPr>
            <a:normAutofit fontScale="92500"/>
          </a:bodyPr>
          <a:lstStyle/>
          <a:p>
            <a:pPr algn="just"/>
            <a:r>
              <a:rPr lang="it-IT" dirty="0" smtClean="0"/>
              <a:t>In questo periodo un male non dissimile si manifestò a Ravenna. Un certo Vilgardo, cultore diligente, anzi appassionato, dello studio della </a:t>
            </a:r>
            <a:r>
              <a:rPr lang="it-IT" dirty="0"/>
              <a:t>grammatica </a:t>
            </a:r>
            <a:r>
              <a:rPr lang="it-IT" dirty="0" smtClean="0"/>
              <a:t>[...] cominciò a insuperbire per la conoscenza che aveva della sua arte, e a mostrarsi sempre piú insensato. Un </a:t>
            </a:r>
            <a:r>
              <a:rPr lang="it-IT" dirty="0"/>
              <a:t>giorno </a:t>
            </a:r>
            <a:r>
              <a:rPr lang="it-IT" dirty="0" smtClean="0"/>
              <a:t>certi </a:t>
            </a:r>
            <a:r>
              <a:rPr lang="it-IT" dirty="0"/>
              <a:t>diavoli presero l’aspetto dei poeti Virgilio, Orazio e Giovenale e, comparendogli innanzi, gli dimostrarono perfidamente grande riconoscenza perché con tanto zelo e amore si dedicava ai libri contenenti le loro opere </a:t>
            </a:r>
            <a:r>
              <a:rPr lang="it-IT" dirty="0" smtClean="0"/>
              <a:t>[...]; </a:t>
            </a:r>
            <a:r>
              <a:rPr lang="it-IT" dirty="0"/>
              <a:t>gli promisero quindi che lo avrebbero reso partecipe della loro </a:t>
            </a:r>
            <a:r>
              <a:rPr lang="it-IT" dirty="0" smtClean="0"/>
              <a:t>gloria. Corrotto dall’inganno dei diavoli, si mise allora presuntuosamente a sostenere varie dottrine contrarie alle fede cattolica, asserendo che bisognava credere in tutto e per tutto alle parole dei poeti. Infine fu smascherato come eretico, e venne condannato da Pietro, vescovo di quella cittá.</a:t>
            </a:r>
            <a:endParaRPr lang="it-IT" dirty="0"/>
          </a:p>
        </p:txBody>
      </p:sp>
    </p:spTree>
    <p:extLst>
      <p:ext uri="{BB962C8B-B14F-4D97-AF65-F5344CB8AC3E}">
        <p14:creationId xmlns:p14="http://schemas.microsoft.com/office/powerpoint/2010/main" val="16839508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t-IT" dirty="0" smtClean="0"/>
              <a:t>Ademaro di Chabannes sugli eretici di Orléans (1022)</a:t>
            </a:r>
            <a:endParaRPr lang="it-IT" dirty="0"/>
          </a:p>
        </p:txBody>
      </p:sp>
      <p:sp>
        <p:nvSpPr>
          <p:cNvPr id="3" name="Content Placeholder 2"/>
          <p:cNvSpPr>
            <a:spLocks noGrp="1"/>
          </p:cNvSpPr>
          <p:nvPr>
            <p:ph sz="quarter" idx="10"/>
          </p:nvPr>
        </p:nvSpPr>
        <p:spPr>
          <a:xfrm>
            <a:off x="598311" y="2592996"/>
            <a:ext cx="11244162" cy="3859558"/>
          </a:xfrm>
        </p:spPr>
        <p:txBody>
          <a:bodyPr>
            <a:normAutofit fontScale="92500" lnSpcReduction="10000"/>
          </a:bodyPr>
          <a:lstStyle/>
          <a:p>
            <a:pPr algn="just"/>
            <a:r>
              <a:rPr lang="it-IT" dirty="0"/>
              <a:t>In quel tempo s</a:t>
            </a:r>
            <a:r>
              <a:rPr lang="it-IT" dirty="0" smtClean="0"/>
              <a:t>i </a:t>
            </a:r>
            <a:r>
              <a:rPr lang="it-IT" dirty="0"/>
              <a:t>scoprì che dieci canonici di Santa Croce d’Orleans, che pur sembravano più pii degli altri, erano eretici. Poiché non intendevano convertirsi, il re Roberto dapprima li degradò, poi li fece scomunicare, infine ordinò di metterli al rogo. Costoro erano stati traviati da un contadino che affermava di saper fare prodigi e portava con sé polvere di bambini morti, che se uno l’assumeva quale eucarestia, si trasformava in Manicheo; adoravano il diavolo che appariva loro sotto forma di etiope o di angelo di luce il quale li provvedeva quotidianamente di denaro. Ed obbedendo a lui rifiutavano di nascosto Cristo e sempre di nascosto compivano azioni ignominiose a tal punto che è scabroso ripeterle; ma all’esterno apparentemente si mostravano fedeli cristiani</a:t>
            </a:r>
            <a:r>
              <a:rPr lang="it-IT" dirty="0" smtClean="0"/>
              <a:t>.</a:t>
            </a:r>
            <a:endParaRPr lang="it-IT" dirty="0"/>
          </a:p>
        </p:txBody>
      </p:sp>
    </p:spTree>
    <p:extLst>
      <p:ext uri="{BB962C8B-B14F-4D97-AF65-F5344CB8AC3E}">
        <p14:creationId xmlns:p14="http://schemas.microsoft.com/office/powerpoint/2010/main" val="23078872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t-IT" dirty="0" smtClean="0"/>
              <a:t>Altre eresie dell’XI secolo</a:t>
            </a:r>
            <a:endParaRPr lang="it-IT" dirty="0"/>
          </a:p>
        </p:txBody>
      </p:sp>
      <p:sp>
        <p:nvSpPr>
          <p:cNvPr id="3" name="Content Placeholder 2"/>
          <p:cNvSpPr>
            <a:spLocks noGrp="1"/>
          </p:cNvSpPr>
          <p:nvPr>
            <p:ph sz="quarter" idx="10"/>
          </p:nvPr>
        </p:nvSpPr>
        <p:spPr>
          <a:xfrm>
            <a:off x="598311" y="2592996"/>
            <a:ext cx="11244162" cy="3859558"/>
          </a:xfrm>
        </p:spPr>
        <p:txBody>
          <a:bodyPr>
            <a:normAutofit lnSpcReduction="10000"/>
          </a:bodyPr>
          <a:lstStyle/>
          <a:p>
            <a:pPr marL="457200" indent="-457200" algn="just">
              <a:buFont typeface="Arial" panose="020B0604020202020204" pitchFamily="34" charset="0"/>
              <a:buChar char="•"/>
            </a:pPr>
            <a:r>
              <a:rPr lang="it-IT" dirty="0" smtClean="0"/>
              <a:t>1018 Aquitania: negazione del valore del battesimo, della croce, della dottrina della chiesa, si mostrano «come monaci» (digiuni, castità)</a:t>
            </a:r>
          </a:p>
          <a:p>
            <a:pPr marL="457200" indent="-457200" algn="just">
              <a:buFont typeface="Arial" panose="020B0604020202020204" pitchFamily="34" charset="0"/>
              <a:buChar char="•"/>
            </a:pPr>
            <a:r>
              <a:rPr lang="it-IT" dirty="0" smtClean="0"/>
              <a:t>1022 canoni di Orléans: «noi abbiamo una legge scritta dallo Spirito Santo nell’intimità del cuore»: negazione del battismo, dell’eucarestia, dei santi</a:t>
            </a:r>
          </a:p>
          <a:p>
            <a:pPr marL="457200" indent="-457200" algn="just">
              <a:buFont typeface="Arial" panose="020B0604020202020204" pitchFamily="34" charset="0"/>
              <a:buChar char="•"/>
            </a:pPr>
            <a:r>
              <a:rPr lang="it-IT" dirty="0" smtClean="0"/>
              <a:t>1025 Arras popolani negano l’utilità dei sacramenti, abbandono del mondo, castità, carità, lavoro manuale</a:t>
            </a:r>
          </a:p>
          <a:p>
            <a:pPr marL="457200" indent="-457200" algn="just">
              <a:buFont typeface="Arial" panose="020B0604020202020204" pitchFamily="34" charset="0"/>
              <a:buChar char="•"/>
            </a:pPr>
            <a:r>
              <a:rPr lang="it-IT" dirty="0" smtClean="0"/>
              <a:t>Chalons-en-Champagne: nucleo di stretto ascetismo</a:t>
            </a:r>
            <a:endParaRPr lang="it-IT" dirty="0"/>
          </a:p>
        </p:txBody>
      </p:sp>
    </p:spTree>
    <p:extLst>
      <p:ext uri="{BB962C8B-B14F-4D97-AF65-F5344CB8AC3E}">
        <p14:creationId xmlns:p14="http://schemas.microsoft.com/office/powerpoint/2010/main" val="9247859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Elementi comuni delle eresie dell’XI secolo</a:t>
            </a:r>
            <a:endParaRPr lang="it-IT" dirty="0"/>
          </a:p>
        </p:txBody>
      </p:sp>
      <p:sp>
        <p:nvSpPr>
          <p:cNvPr id="4" name="Content Placeholder 3"/>
          <p:cNvSpPr>
            <a:spLocks noGrp="1"/>
          </p:cNvSpPr>
          <p:nvPr>
            <p:ph sz="quarter" idx="11"/>
          </p:nvPr>
        </p:nvSpPr>
        <p:spPr>
          <a:xfrm>
            <a:off x="1215640" y="2592996"/>
            <a:ext cx="6664004" cy="2351537"/>
          </a:xfrm>
        </p:spPr>
        <p:txBody>
          <a:bodyPr/>
          <a:lstStyle/>
          <a:p>
            <a:pPr marL="457200" indent="-457200">
              <a:buFont typeface="Arial" panose="020B0604020202020204" pitchFamily="34" charset="0"/>
              <a:buChar char="•"/>
            </a:pPr>
            <a:r>
              <a:rPr lang="it-IT" dirty="0" smtClean="0"/>
              <a:t>Anticlericalismo</a:t>
            </a:r>
          </a:p>
          <a:p>
            <a:pPr marL="457200" indent="-457200">
              <a:buFont typeface="Arial" panose="020B0604020202020204" pitchFamily="34" charset="0"/>
              <a:buChar char="•"/>
            </a:pPr>
            <a:r>
              <a:rPr lang="it-IT" dirty="0" smtClean="0"/>
              <a:t>Ascetismo</a:t>
            </a:r>
          </a:p>
          <a:p>
            <a:pPr marL="457200" indent="-457200">
              <a:buFont typeface="Arial" panose="020B0604020202020204" pitchFamily="34" charset="0"/>
              <a:buChar char="•"/>
            </a:pPr>
            <a:r>
              <a:rPr lang="it-IT" dirty="0" smtClean="0"/>
              <a:t>Volontà di «riformare» la chiesa</a:t>
            </a:r>
            <a:endParaRPr lang="it-IT" dirty="0"/>
          </a:p>
          <a:p>
            <a:pPr marL="457200" indent="-457200">
              <a:buFont typeface="Arial" panose="020B0604020202020204" pitchFamily="34" charset="0"/>
              <a:buChar char="•"/>
            </a:pPr>
            <a:r>
              <a:rPr lang="it-IT" dirty="0" smtClean="0"/>
              <a:t>Importanza del testo (evangelico)</a:t>
            </a:r>
            <a:endParaRPr lang="it-IT" dirty="0"/>
          </a:p>
        </p:txBody>
      </p:sp>
    </p:spTree>
    <p:extLst>
      <p:ext uri="{BB962C8B-B14F-4D97-AF65-F5344CB8AC3E}">
        <p14:creationId xmlns:p14="http://schemas.microsoft.com/office/powerpoint/2010/main" val="2312110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t-IT" dirty="0" smtClean="0"/>
              <a:t>Brian Stock sul legame tra nuovi gruppi religiosi e </a:t>
            </a:r>
            <a:r>
              <a:rPr lang="it-IT" i="1" dirty="0" smtClean="0"/>
              <a:t>literacy</a:t>
            </a:r>
            <a:endParaRPr lang="it-IT" i="1" dirty="0"/>
          </a:p>
        </p:txBody>
      </p:sp>
      <p:sp>
        <p:nvSpPr>
          <p:cNvPr id="4" name="Content Placeholder 3"/>
          <p:cNvSpPr>
            <a:spLocks noGrp="1"/>
          </p:cNvSpPr>
          <p:nvPr>
            <p:ph sz="quarter" idx="11"/>
          </p:nvPr>
        </p:nvSpPr>
        <p:spPr>
          <a:xfrm>
            <a:off x="756356" y="2935111"/>
            <a:ext cx="10318044" cy="1452162"/>
          </a:xfrm>
        </p:spPr>
        <p:txBody>
          <a:bodyPr/>
          <a:lstStyle/>
          <a:p>
            <a:pPr algn="just"/>
            <a:r>
              <a:rPr lang="it-IT" dirty="0" smtClean="0"/>
              <a:t>Le «comunità testuali»: </a:t>
            </a:r>
            <a:r>
              <a:rPr lang="it-IT" dirty="0"/>
              <a:t>microsocietà organizzate attorno all’interpretazione comune di uno </a:t>
            </a:r>
            <a:r>
              <a:rPr lang="it-IT" dirty="0" smtClean="0"/>
              <a:t>scritto, </a:t>
            </a:r>
            <a:r>
              <a:rPr lang="it-IT" dirty="0"/>
              <a:t>le cui attività sociali ruotano attorno a dei testi o a un loro </a:t>
            </a:r>
            <a:r>
              <a:rPr lang="it-IT" dirty="0" smtClean="0"/>
              <a:t>interprete</a:t>
            </a:r>
            <a:endParaRPr lang="it-IT" dirty="0"/>
          </a:p>
          <a:p>
            <a:pPr algn="just"/>
            <a:endParaRPr lang="it-IT" dirty="0" smtClean="0"/>
          </a:p>
          <a:p>
            <a:pPr algn="just"/>
            <a:endParaRPr lang="it-IT" dirty="0"/>
          </a:p>
        </p:txBody>
      </p:sp>
      <p:sp>
        <p:nvSpPr>
          <p:cNvPr id="7" name="Rectangle 6"/>
          <p:cNvSpPr/>
          <p:nvPr/>
        </p:nvSpPr>
        <p:spPr>
          <a:xfrm>
            <a:off x="587020" y="5091288"/>
            <a:ext cx="10487380" cy="646331"/>
          </a:xfrm>
          <a:prstGeom prst="rect">
            <a:avLst/>
          </a:prstGeom>
        </p:spPr>
        <p:txBody>
          <a:bodyPr wrap="square">
            <a:spAutoFit/>
          </a:bodyPr>
          <a:lstStyle/>
          <a:p>
            <a:r>
              <a:rPr lang="en-US" dirty="0" smtClean="0"/>
              <a:t>B. STOCK</a:t>
            </a:r>
            <a:r>
              <a:rPr lang="en-US" dirty="0"/>
              <a:t>, </a:t>
            </a:r>
            <a:r>
              <a:rPr lang="en-US" i="1" dirty="0"/>
              <a:t>The implications of literacy. Written language and methods of interpretations in the eleventh and twelfth </a:t>
            </a:r>
            <a:r>
              <a:rPr lang="en-US" i="1" dirty="0" smtClean="0"/>
              <a:t>century </a:t>
            </a:r>
            <a:r>
              <a:rPr lang="en-US" dirty="0" smtClean="0"/>
              <a:t>(1983)</a:t>
            </a:r>
            <a:endParaRPr lang="it-IT" dirty="0"/>
          </a:p>
        </p:txBody>
      </p:sp>
    </p:spTree>
    <p:extLst>
      <p:ext uri="{BB962C8B-B14F-4D97-AF65-F5344CB8AC3E}">
        <p14:creationId xmlns:p14="http://schemas.microsoft.com/office/powerpoint/2010/main" val="207183629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1798</TotalTime>
  <Words>2186</Words>
  <Application>Microsoft Office PowerPoint</Application>
  <PresentationFormat>Widescreen</PresentationFormat>
  <Paragraphs>137</Paragraphs>
  <Slides>28</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Verdana</vt:lpstr>
      <vt:lpstr>Tema di Office</vt:lpstr>
      <vt:lpstr>STORIA MEDIEVALE</vt:lpstr>
      <vt:lpstr>PowerPoint Presentation</vt:lpstr>
      <vt:lpstr>Riprendiamo da alcuni temi di lungo periodo</vt:lpstr>
      <vt:lpstr>Rodolfo il Glabro, Storie, II, 11: Leutardo</vt:lpstr>
      <vt:lpstr>Rodolfo il Glabro, Storie, II, 13: Vilgardo</vt:lpstr>
      <vt:lpstr>Ademaro di Chabannes sugli eretici di Orléans (1022)</vt:lpstr>
      <vt:lpstr>Altre eresie dell’XI secolo</vt:lpstr>
      <vt:lpstr>Elementi comuni delle eresie dell’XI secolo</vt:lpstr>
      <vt:lpstr>Brian Stock sul legame tra nuovi gruppi religiosi e literacy</vt:lpstr>
      <vt:lpstr>Pierre de Bruys (1095-1131) &amp; Enrico di Le Mans</vt:lpstr>
      <vt:lpstr>Pietro il Venerabile, Contra Petrobrusianos Hereticos</vt:lpstr>
      <vt:lpstr>Enrico di Le Mans</vt:lpstr>
      <vt:lpstr>Arnaldo da Brescia e l’ideale di una chiesa povera</vt:lpstr>
      <vt:lpstr>Evervino di Steinfeld, premonstratense, scrive a Bernardo di Chiaravalle (1143)</vt:lpstr>
      <vt:lpstr>Evervino di Steinfeld, premonstratense, scrive a Bernardo di Chiaravalle (1143)</vt:lpstr>
      <vt:lpstr>I catari: un’eccezione (metà XII- prima metà XIII)</vt:lpstr>
      <vt:lpstr>PowerPoint Presentation</vt:lpstr>
      <vt:lpstr>I Valdesi dalla cauta approvazione alla condanna</vt:lpstr>
      <vt:lpstr>Walter Map sui Valdesi al III Concilio Laterano</vt:lpstr>
      <vt:lpstr>Differenziazioni nel movimento valdese</vt:lpstr>
      <vt:lpstr> Gli Umiliati</vt:lpstr>
      <vt:lpstr>Il movimento delle beghine</vt:lpstr>
      <vt:lpstr>Domenico di Guzman (1170-1221)  e l’ordine dei predicatori</vt:lpstr>
      <vt:lpstr>Francesco d’Assisi (1182-1226)</vt:lpstr>
      <vt:lpstr>Il XIII secolo: tensioni escatologiche e apocalittiche</vt:lpstr>
      <vt:lpstr>Le eresie tra differenze e somiglianze</vt:lpstr>
      <vt:lpstr>L’opposizione alla «devianza»</vt:lpstr>
      <vt:lpstr>Università degli Studi di Padova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Bocchi Giuliano</dc:creator>
  <cp:lastModifiedBy>Long Micol</cp:lastModifiedBy>
  <cp:revision>152</cp:revision>
  <dcterms:created xsi:type="dcterms:W3CDTF">2022-07-26T10:43:33Z</dcterms:created>
  <dcterms:modified xsi:type="dcterms:W3CDTF">2023-11-22T11:02:43Z</dcterms:modified>
</cp:coreProperties>
</file>