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7" r:id="rId2"/>
    <p:sldId id="300" r:id="rId3"/>
    <p:sldId id="306" r:id="rId4"/>
    <p:sldId id="303" r:id="rId5"/>
    <p:sldId id="307" r:id="rId6"/>
    <p:sldId id="321" r:id="rId7"/>
    <p:sldId id="322" r:id="rId8"/>
    <p:sldId id="308" r:id="rId9"/>
    <p:sldId id="310" r:id="rId10"/>
    <p:sldId id="324" r:id="rId11"/>
    <p:sldId id="312" r:id="rId12"/>
    <p:sldId id="323" r:id="rId13"/>
    <p:sldId id="313" r:id="rId14"/>
    <p:sldId id="314" r:id="rId15"/>
    <p:sldId id="316" r:id="rId16"/>
    <p:sldId id="318" r:id="rId17"/>
    <p:sldId id="319" r:id="rId18"/>
    <p:sldId id="320" r:id="rId19"/>
    <p:sldId id="317" r:id="rId20"/>
    <p:sldId id="325" r:id="rId21"/>
    <p:sldId id="256" r:id="rId22"/>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userDrawn="1">
          <p15:clr>
            <a:srgbClr val="A4A3A4"/>
          </p15:clr>
        </p15:guide>
        <p15:guide id="2" pos="3840" userDrawn="1">
          <p15:clr>
            <a:srgbClr val="A4A3A4"/>
          </p15:clr>
        </p15:guide>
        <p15:guide id="3" orient="horz" pos="22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autoAdjust="0"/>
    <p:restoredTop sz="77415" autoAdjust="0"/>
  </p:normalViewPr>
  <p:slideViewPr>
    <p:cSldViewPr snapToGrid="0" showGuides="1">
      <p:cViewPr varScale="1">
        <p:scale>
          <a:sx n="68" d="100"/>
          <a:sy n="68" d="100"/>
        </p:scale>
        <p:origin x="514" y="53"/>
      </p:cViewPr>
      <p:guideLst>
        <p:guide orient="horz" pos="731"/>
        <p:guide pos="3840"/>
        <p:guide orient="horz" pos="2260"/>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B17132-047A-4C30-97AD-7733762F554B}" type="datetimeFigureOut">
              <a:rPr lang="it-IT" smtClean="0"/>
              <a:t>27/11/2023</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6B536-9FA3-4940-8C9D-ED9264FA1E78}" type="slidenum">
              <a:rPr lang="it-IT" smtClean="0"/>
              <a:t>‹#›</a:t>
            </a:fld>
            <a:endParaRPr lang="it-IT"/>
          </a:p>
        </p:txBody>
      </p:sp>
    </p:spTree>
    <p:extLst>
      <p:ext uri="{BB962C8B-B14F-4D97-AF65-F5344CB8AC3E}">
        <p14:creationId xmlns:p14="http://schemas.microsoft.com/office/powerpoint/2010/main" val="2332644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DE886-1573-40AC-9E09-050F9AC625A5}" type="datetimeFigureOut">
              <a:rPr lang="it-IT" smtClean="0"/>
              <a:t>27/11/2023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491ED-56D3-4375-977F-FA3F9F1C0D19}" type="slidenum">
              <a:rPr lang="it-IT" smtClean="0"/>
              <a:t>‹#›</a:t>
            </a:fld>
            <a:endParaRPr lang="it-IT"/>
          </a:p>
        </p:txBody>
      </p:sp>
    </p:spTree>
    <p:extLst>
      <p:ext uri="{BB962C8B-B14F-4D97-AF65-F5344CB8AC3E}">
        <p14:creationId xmlns:p14="http://schemas.microsoft.com/office/powerpoint/2010/main" val="190915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A4491ED-56D3-4375-977F-FA3F9F1C0D19}" type="slidenum">
              <a:rPr lang="it-IT" smtClean="0"/>
              <a:t>1</a:t>
            </a:fld>
            <a:endParaRPr lang="it-IT"/>
          </a:p>
        </p:txBody>
      </p:sp>
    </p:spTree>
    <p:extLst>
      <p:ext uri="{BB962C8B-B14F-4D97-AF65-F5344CB8AC3E}">
        <p14:creationId xmlns:p14="http://schemas.microsoft.com/office/powerpoint/2010/main" val="102265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sz="1200" b="0" i="0" u="none" strike="noStrike" kern="1200" baseline="0" dirty="0">
              <a:solidFill>
                <a:schemeClr val="tx1"/>
              </a:solidFill>
              <a:latin typeface="+mn-lt"/>
              <a:ea typeface="+mn-ea"/>
              <a:cs typeface="+mn-cs"/>
            </a:endParaRPr>
          </a:p>
        </p:txBody>
      </p:sp>
      <p:sp>
        <p:nvSpPr>
          <p:cNvPr id="4" name="Segnaposto numero diapositiva 3"/>
          <p:cNvSpPr>
            <a:spLocks noGrp="1"/>
          </p:cNvSpPr>
          <p:nvPr>
            <p:ph type="sldNum" sz="quarter" idx="10"/>
          </p:nvPr>
        </p:nvSpPr>
        <p:spPr/>
        <p:txBody>
          <a:bodyPr/>
          <a:lstStyle/>
          <a:p>
            <a:fld id="{1A4491ED-56D3-4375-977F-FA3F9F1C0D19}" type="slidenum">
              <a:rPr lang="it-IT" smtClean="0"/>
              <a:t>2</a:t>
            </a:fld>
            <a:endParaRPr lang="it-IT"/>
          </a:p>
        </p:txBody>
      </p:sp>
    </p:spTree>
    <p:extLst>
      <p:ext uri="{BB962C8B-B14F-4D97-AF65-F5344CB8AC3E}">
        <p14:creationId xmlns:p14="http://schemas.microsoft.com/office/powerpoint/2010/main" val="242872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baseline="0" dirty="0"/>
              <a:t>Per facilitare la lettura di elenchi da parte della sintesi vocale, u</a:t>
            </a:r>
            <a:r>
              <a:rPr lang="it-IT" dirty="0"/>
              <a:t>tilizzare</a:t>
            </a:r>
            <a:r>
              <a:rPr lang="it-IT" baseline="0" dirty="0"/>
              <a:t> sempre i modelli di elenco forniti dal programma. Quindi non realizzare elenchi solamente inserendo trattini, numeri o punti.</a:t>
            </a:r>
            <a:endParaRPr lang="it-IT" dirty="0"/>
          </a:p>
        </p:txBody>
      </p:sp>
      <p:sp>
        <p:nvSpPr>
          <p:cNvPr id="4" name="Segnaposto numero diapositiva 3"/>
          <p:cNvSpPr>
            <a:spLocks noGrp="1"/>
          </p:cNvSpPr>
          <p:nvPr>
            <p:ph type="sldNum" sz="quarter" idx="10"/>
          </p:nvPr>
        </p:nvSpPr>
        <p:spPr/>
        <p:txBody>
          <a:bodyPr/>
          <a:lstStyle/>
          <a:p>
            <a:fld id="{1A4491ED-56D3-4375-977F-FA3F9F1C0D19}" type="slidenum">
              <a:rPr lang="it-IT" smtClean="0"/>
              <a:t>3</a:t>
            </a:fld>
            <a:endParaRPr lang="it-IT"/>
          </a:p>
        </p:txBody>
      </p:sp>
    </p:spTree>
    <p:extLst>
      <p:ext uri="{BB962C8B-B14F-4D97-AF65-F5344CB8AC3E}">
        <p14:creationId xmlns:p14="http://schemas.microsoft.com/office/powerpoint/2010/main" val="2644359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A4491ED-56D3-4375-977F-FA3F9F1C0D19}" type="slidenum">
              <a:rPr lang="it-IT" smtClean="0"/>
              <a:t>21</a:t>
            </a:fld>
            <a:endParaRPr lang="it-IT"/>
          </a:p>
        </p:txBody>
      </p:sp>
    </p:spTree>
    <p:extLst>
      <p:ext uri="{BB962C8B-B14F-4D97-AF65-F5344CB8AC3E}">
        <p14:creationId xmlns:p14="http://schemas.microsoft.com/office/powerpoint/2010/main" val="255703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98A6E1-DC11-C213-C49B-4CE1A884E40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6C5EF09-4C5E-B147-BEF8-8B66FFFEA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E774B46-543F-F0B0-1410-BF1E7177DEE5}"/>
              </a:ext>
            </a:extLst>
          </p:cNvPr>
          <p:cNvSpPr>
            <a:spLocks noGrp="1"/>
          </p:cNvSpPr>
          <p:nvPr>
            <p:ph type="dt" sz="half" idx="10"/>
          </p:nvPr>
        </p:nvSpPr>
        <p:spPr/>
        <p:txBody>
          <a:bodyPr/>
          <a:lstStyle/>
          <a:p>
            <a:fld id="{800F70D6-0EEB-48B5-B03E-48E409845EC4}" type="datetimeFigureOut">
              <a:rPr lang="it-IT" smtClean="0"/>
              <a:t>27/11/2023</a:t>
            </a:fld>
            <a:endParaRPr lang="it-IT"/>
          </a:p>
        </p:txBody>
      </p:sp>
      <p:sp>
        <p:nvSpPr>
          <p:cNvPr id="5" name="Segnaposto piè di pagina 4">
            <a:extLst>
              <a:ext uri="{FF2B5EF4-FFF2-40B4-BE49-F238E27FC236}">
                <a16:creationId xmlns:a16="http://schemas.microsoft.com/office/drawing/2014/main" id="{A21F3B55-F3E2-1A2D-7FD6-BEC64BEDFF2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03C2C70-ACDC-D114-6B42-27BE4C2595E6}"/>
              </a:ext>
            </a:extLst>
          </p:cNvPr>
          <p:cNvSpPr>
            <a:spLocks noGrp="1"/>
          </p:cNvSpPr>
          <p:nvPr>
            <p:ph type="sldNum" sz="quarter" idx="12"/>
          </p:nvPr>
        </p:nvSpPr>
        <p:spPr/>
        <p:txBody>
          <a:bodyPr/>
          <a:lstStyle/>
          <a:p>
            <a:fld id="{2853EDDF-5A9A-47DE-A5A9-DE053ED61E9B}" type="slidenum">
              <a:rPr lang="it-IT" smtClean="0"/>
              <a:t>‹#›</a:t>
            </a:fld>
            <a:endParaRPr lang="it-IT"/>
          </a:p>
        </p:txBody>
      </p:sp>
    </p:spTree>
    <p:extLst>
      <p:ext uri="{BB962C8B-B14F-4D97-AF65-F5344CB8AC3E}">
        <p14:creationId xmlns:p14="http://schemas.microsoft.com/office/powerpoint/2010/main" val="243178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83B4F46-4564-BD98-9A70-890134ABAB89}"/>
              </a:ext>
            </a:extLst>
          </p:cNvPr>
          <p:cNvSpPr>
            <a:spLocks noGrp="1" noRot="1" noMove="1" noResize="1" noEditPoints="1" noAdjustHandles="1" noChangeArrowheads="1" noChangeShapeType="1"/>
          </p:cNvSpPr>
          <p:nvPr userDrawn="1"/>
        </p:nvSpPr>
        <p:spPr bwMode="auto">
          <a:xfrm>
            <a:off x="0" y="0"/>
            <a:ext cx="12192000" cy="6858000"/>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endParaRPr lang="it-IT" altLang="it-IT" sz="2400" dirty="0">
              <a:solidFill>
                <a:schemeClr val="bg1"/>
              </a:solidFill>
            </a:endParaRPr>
          </a:p>
        </p:txBody>
      </p:sp>
      <p:pic>
        <p:nvPicPr>
          <p:cNvPr id="4" name="Immagine 6">
            <a:extLst>
              <a:ext uri="{FF2B5EF4-FFF2-40B4-BE49-F238E27FC236}">
                <a16:creationId xmlns:a16="http://schemas.microsoft.com/office/drawing/2014/main" id="{7A2A5C85-D8F9-95C2-D93A-D6AAA8D0129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1640" y="1159933"/>
            <a:ext cx="7568720" cy="21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1">
            <a:extLst>
              <a:ext uri="{FF2B5EF4-FFF2-40B4-BE49-F238E27FC236}">
                <a16:creationId xmlns:a16="http://schemas.microsoft.com/office/drawing/2014/main" id="{DE965153-D1B8-47F9-ECA7-A02B37578D0F}"/>
              </a:ext>
            </a:extLst>
          </p:cNvPr>
          <p:cNvSpPr>
            <a:spLocks noGrp="1"/>
          </p:cNvSpPr>
          <p:nvPr>
            <p:ph type="ctrTitle"/>
          </p:nvPr>
        </p:nvSpPr>
        <p:spPr>
          <a:xfrm>
            <a:off x="1547593" y="3285951"/>
            <a:ext cx="9096815" cy="1290388"/>
          </a:xfrm>
          <a:prstGeom prst="rect">
            <a:avLst/>
          </a:prstGeom>
        </p:spPr>
        <p:txBody>
          <a:bodyPr/>
          <a:lstStyle>
            <a:lvl1pPr>
              <a:defRPr>
                <a:solidFill>
                  <a:schemeClr val="bg1"/>
                </a:solidFill>
              </a:defRPr>
            </a:lvl1pPr>
          </a:lstStyle>
          <a:p>
            <a:r>
              <a:rPr lang="it-IT" dirty="0"/>
              <a:t>Fare clic per modificare lo stile del titolo</a:t>
            </a:r>
          </a:p>
        </p:txBody>
      </p:sp>
      <p:sp>
        <p:nvSpPr>
          <p:cNvPr id="6" name="Segnaposto testo 13">
            <a:extLst>
              <a:ext uri="{FF2B5EF4-FFF2-40B4-BE49-F238E27FC236}">
                <a16:creationId xmlns:a16="http://schemas.microsoft.com/office/drawing/2014/main" id="{1D13A2E7-1F45-2252-AAE6-76F193D9D508}"/>
              </a:ext>
            </a:extLst>
          </p:cNvPr>
          <p:cNvSpPr>
            <a:spLocks noGrp="1"/>
          </p:cNvSpPr>
          <p:nvPr>
            <p:ph type="body" sz="quarter" idx="10"/>
          </p:nvPr>
        </p:nvSpPr>
        <p:spPr>
          <a:xfrm>
            <a:off x="2935526" y="4741032"/>
            <a:ext cx="6320949" cy="758068"/>
          </a:xfrm>
        </p:spPr>
        <p:txBody>
          <a:bodyPr/>
          <a:lstStyle>
            <a:lvl1pPr marL="0" indent="0" algn="ctr">
              <a:buNone/>
              <a:defRPr>
                <a:solidFill>
                  <a:schemeClr val="bg1"/>
                </a:solidFill>
              </a:defRPr>
            </a:lvl1pPr>
          </a:lstStyle>
          <a:p>
            <a:pPr lvl="0"/>
            <a:r>
              <a:rPr lang="it-IT" dirty="0"/>
              <a:t>Modifica gli stili del testo dello schema</a:t>
            </a:r>
          </a:p>
        </p:txBody>
      </p:sp>
    </p:spTree>
    <p:extLst>
      <p:ext uri="{BB962C8B-B14F-4D97-AF65-F5344CB8AC3E}">
        <p14:creationId xmlns:p14="http://schemas.microsoft.com/office/powerpoint/2010/main" val="306934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4D642F2-5021-578D-0B5A-F0C9826C5601}"/>
              </a:ext>
            </a:extLst>
          </p:cNvPr>
          <p:cNvSpPr>
            <a:spLocks noGrp="1" noRot="1" noMove="1" noResize="1" noEditPoints="1" noAdjustHandles="1" noChangeArrowheads="1" noChangeShapeType="1"/>
          </p:cNvSpPr>
          <p:nvPr userDrawn="1"/>
        </p:nvSpPr>
        <p:spPr bwMode="auto">
          <a:xfrm>
            <a:off x="-1" y="0"/>
            <a:ext cx="12192001" cy="1138767"/>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defRPr/>
            </a:pPr>
            <a:endParaRPr lang="it-IT" altLang="it-IT" sz="2400" dirty="0">
              <a:solidFill>
                <a:schemeClr val="bg1"/>
              </a:solidFill>
            </a:endParaRPr>
          </a:p>
        </p:txBody>
      </p:sp>
      <p:pic>
        <p:nvPicPr>
          <p:cNvPr id="8" name="Immagine 7">
            <a:extLst>
              <a:ext uri="{FF2B5EF4-FFF2-40B4-BE49-F238E27FC236}">
                <a16:creationId xmlns:a16="http://schemas.microsoft.com/office/drawing/2014/main" id="{5BB52DDA-C01F-9F3B-B508-D3698A0EAD6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658" y="172188"/>
            <a:ext cx="2856424" cy="79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1">
            <a:extLst>
              <a:ext uri="{FF2B5EF4-FFF2-40B4-BE49-F238E27FC236}">
                <a16:creationId xmlns:a16="http://schemas.microsoft.com/office/drawing/2014/main" id="{3A4080AB-402D-FB91-8F6E-E1F4FB36C74D}"/>
              </a:ext>
            </a:extLst>
          </p:cNvPr>
          <p:cNvSpPr>
            <a:spLocks noGrp="1"/>
          </p:cNvSpPr>
          <p:nvPr>
            <p:ph type="title"/>
          </p:nvPr>
        </p:nvSpPr>
        <p:spPr>
          <a:xfrm>
            <a:off x="456000" y="1153221"/>
            <a:ext cx="11736000" cy="1188000"/>
          </a:xfrm>
        </p:spPr>
        <p:txBody>
          <a:bodyPr>
            <a:normAutofit/>
          </a:bodyPr>
          <a:lstStyle>
            <a:lvl1pPr>
              <a:defRPr sz="3600" b="1">
                <a:latin typeface="Arial" panose="020B0604020202020204" pitchFamily="34" charset="0"/>
                <a:cs typeface="Arial" panose="020B0604020202020204" pitchFamily="34" charset="0"/>
              </a:defRPr>
            </a:lvl1pPr>
          </a:lstStyle>
          <a:p>
            <a:endParaRPr lang="it-IT" dirty="0"/>
          </a:p>
        </p:txBody>
      </p:sp>
      <p:sp>
        <p:nvSpPr>
          <p:cNvPr id="3" name="Segnaposto contenuto 2"/>
          <p:cNvSpPr>
            <a:spLocks noGrp="1"/>
          </p:cNvSpPr>
          <p:nvPr>
            <p:ph sz="quarter" idx="10" hasCustomPrompt="1"/>
          </p:nvPr>
        </p:nvSpPr>
        <p:spPr>
          <a:xfrm>
            <a:off x="6179127" y="2592996"/>
            <a:ext cx="5663346" cy="3859558"/>
          </a:xfrm>
        </p:spPr>
        <p:txBody>
          <a:bodyPr/>
          <a:lstStyle>
            <a:lvl1pPr marL="0" indent="0">
              <a:buNone/>
              <a:defRPr baseline="0"/>
            </a:lvl1pPr>
          </a:lstStyle>
          <a:p>
            <a:pPr lvl="0"/>
            <a:r>
              <a:rPr lang="it-IT" dirty="0"/>
              <a:t>Inserire testo</a:t>
            </a:r>
          </a:p>
        </p:txBody>
      </p:sp>
      <p:sp>
        <p:nvSpPr>
          <p:cNvPr id="11" name="Segnaposto contenuto 2"/>
          <p:cNvSpPr>
            <a:spLocks noGrp="1"/>
          </p:cNvSpPr>
          <p:nvPr>
            <p:ph sz="quarter" idx="11" hasCustomPrompt="1"/>
          </p:nvPr>
        </p:nvSpPr>
        <p:spPr>
          <a:xfrm>
            <a:off x="1215640" y="2592996"/>
            <a:ext cx="3781233" cy="1794277"/>
          </a:xfrm>
        </p:spPr>
        <p:txBody>
          <a:bodyPr/>
          <a:lstStyle>
            <a:lvl1pPr marL="0" indent="0">
              <a:buNone/>
              <a:defRPr baseline="0"/>
            </a:lvl1pPr>
          </a:lstStyle>
          <a:p>
            <a:pPr lvl="0"/>
            <a:r>
              <a:rPr lang="it-IT" dirty="0"/>
              <a:t>Inserire testo</a:t>
            </a:r>
          </a:p>
        </p:txBody>
      </p:sp>
      <p:sp>
        <p:nvSpPr>
          <p:cNvPr id="12" name="Segnaposto contenuto 2"/>
          <p:cNvSpPr>
            <a:spLocks noGrp="1"/>
          </p:cNvSpPr>
          <p:nvPr>
            <p:ph sz="quarter" idx="12" hasCustomPrompt="1"/>
          </p:nvPr>
        </p:nvSpPr>
        <p:spPr>
          <a:xfrm>
            <a:off x="1215640" y="4777396"/>
            <a:ext cx="3781234" cy="1794277"/>
          </a:xfrm>
        </p:spPr>
        <p:txBody>
          <a:bodyPr/>
          <a:lstStyle>
            <a:lvl1pPr marL="0" indent="0">
              <a:buNone/>
              <a:defRPr baseline="0"/>
            </a:lvl1pPr>
          </a:lstStyle>
          <a:p>
            <a:pPr lvl="0"/>
            <a:r>
              <a:rPr lang="it-IT" dirty="0"/>
              <a:t>Inserire testo</a:t>
            </a:r>
          </a:p>
        </p:txBody>
      </p:sp>
    </p:spTree>
    <p:extLst>
      <p:ext uri="{BB962C8B-B14F-4D97-AF65-F5344CB8AC3E}">
        <p14:creationId xmlns:p14="http://schemas.microsoft.com/office/powerpoint/2010/main" val="2028808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83B4F46-4564-BD98-9A70-890134ABAB89}"/>
              </a:ext>
            </a:extLst>
          </p:cNvPr>
          <p:cNvSpPr>
            <a:spLocks noGrp="1" noRot="1" noMove="1" noResize="1" noEditPoints="1" noAdjustHandles="1" noChangeArrowheads="1" noChangeShapeType="1"/>
          </p:cNvSpPr>
          <p:nvPr userDrawn="1"/>
        </p:nvSpPr>
        <p:spPr bwMode="auto">
          <a:xfrm>
            <a:off x="0" y="0"/>
            <a:ext cx="12192000" cy="6858000"/>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endParaRPr lang="it-IT" altLang="it-IT" sz="2400" dirty="0">
              <a:solidFill>
                <a:schemeClr val="bg1"/>
              </a:solidFill>
            </a:endParaRPr>
          </a:p>
        </p:txBody>
      </p:sp>
      <p:pic>
        <p:nvPicPr>
          <p:cNvPr id="8" name="Immagine 6">
            <a:extLst>
              <a:ext uri="{FF2B5EF4-FFF2-40B4-BE49-F238E27FC236}">
                <a16:creationId xmlns:a16="http://schemas.microsoft.com/office/drawing/2014/main" id="{38BF697F-4C3F-B44D-F6C6-3D1E0DC6197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29342" y="2269067"/>
            <a:ext cx="8333317" cy="23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627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00F70D6-0EEB-48B5-B03E-48E409845EC4}" type="datetimeFigureOut">
              <a:rPr lang="it-IT" smtClean="0"/>
              <a:t>27/11/2023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853EDDF-5A9A-47DE-A5A9-DE053ED61E9B}" type="slidenum">
              <a:rPr lang="it-IT" smtClean="0"/>
              <a:t>‹#›</a:t>
            </a:fld>
            <a:endParaRPr lang="it-IT"/>
          </a:p>
        </p:txBody>
      </p:sp>
    </p:spTree>
    <p:extLst>
      <p:ext uri="{BB962C8B-B14F-4D97-AF65-F5344CB8AC3E}">
        <p14:creationId xmlns:p14="http://schemas.microsoft.com/office/powerpoint/2010/main" val="230670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2635D8-CCDF-6D38-8F13-A179A41E70A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434A56-224E-D866-A28F-911AF1B326B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72815B5-BA9F-4BC1-142B-FB146E55539B}"/>
              </a:ext>
            </a:extLst>
          </p:cNvPr>
          <p:cNvSpPr>
            <a:spLocks noGrp="1"/>
          </p:cNvSpPr>
          <p:nvPr>
            <p:ph type="dt" sz="half" idx="10"/>
          </p:nvPr>
        </p:nvSpPr>
        <p:spPr/>
        <p:txBody>
          <a:bodyPr/>
          <a:lstStyle/>
          <a:p>
            <a:fld id="{800F70D6-0EEB-48B5-B03E-48E409845EC4}" type="datetimeFigureOut">
              <a:rPr lang="it-IT" smtClean="0"/>
              <a:t>27/11/2023</a:t>
            </a:fld>
            <a:endParaRPr lang="it-IT"/>
          </a:p>
        </p:txBody>
      </p:sp>
      <p:sp>
        <p:nvSpPr>
          <p:cNvPr id="5" name="Segnaposto piè di pagina 4">
            <a:extLst>
              <a:ext uri="{FF2B5EF4-FFF2-40B4-BE49-F238E27FC236}">
                <a16:creationId xmlns:a16="http://schemas.microsoft.com/office/drawing/2014/main" id="{D9639FF7-9837-5485-22E6-98359CE279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1BA95AF-CF08-9540-8958-30ECAA24DB12}"/>
              </a:ext>
            </a:extLst>
          </p:cNvPr>
          <p:cNvSpPr>
            <a:spLocks noGrp="1"/>
          </p:cNvSpPr>
          <p:nvPr>
            <p:ph type="sldNum" sz="quarter" idx="12"/>
          </p:nvPr>
        </p:nvSpPr>
        <p:spPr/>
        <p:txBody>
          <a:bodyPr/>
          <a:lstStyle/>
          <a:p>
            <a:fld id="{2853EDDF-5A9A-47DE-A5A9-DE053ED61E9B}" type="slidenum">
              <a:rPr lang="it-IT" smtClean="0"/>
              <a:t>‹#›</a:t>
            </a:fld>
            <a:endParaRPr lang="it-IT"/>
          </a:p>
        </p:txBody>
      </p:sp>
    </p:spTree>
    <p:extLst>
      <p:ext uri="{BB962C8B-B14F-4D97-AF65-F5344CB8AC3E}">
        <p14:creationId xmlns:p14="http://schemas.microsoft.com/office/powerpoint/2010/main" val="103060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09B05C-6215-0CBC-7B82-45F3AB91777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BDA081-A4AC-23E8-A80B-BB3EDFA46C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D0D27AD-7692-29FD-138C-8E2D277B0C59}"/>
              </a:ext>
            </a:extLst>
          </p:cNvPr>
          <p:cNvSpPr>
            <a:spLocks noGrp="1"/>
          </p:cNvSpPr>
          <p:nvPr>
            <p:ph type="dt" sz="half" idx="10"/>
          </p:nvPr>
        </p:nvSpPr>
        <p:spPr/>
        <p:txBody>
          <a:bodyPr/>
          <a:lstStyle/>
          <a:p>
            <a:fld id="{800F70D6-0EEB-48B5-B03E-48E409845EC4}" type="datetimeFigureOut">
              <a:rPr lang="it-IT" smtClean="0"/>
              <a:t>27/11/2023</a:t>
            </a:fld>
            <a:endParaRPr lang="it-IT"/>
          </a:p>
        </p:txBody>
      </p:sp>
      <p:sp>
        <p:nvSpPr>
          <p:cNvPr id="5" name="Segnaposto piè di pagina 4">
            <a:extLst>
              <a:ext uri="{FF2B5EF4-FFF2-40B4-BE49-F238E27FC236}">
                <a16:creationId xmlns:a16="http://schemas.microsoft.com/office/drawing/2014/main" id="{1EFA7B6A-8E96-4A22-AC28-CC5D4A5FC01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81F665B-5DD5-68C7-A7BF-2101FC91976D}"/>
              </a:ext>
            </a:extLst>
          </p:cNvPr>
          <p:cNvSpPr>
            <a:spLocks noGrp="1"/>
          </p:cNvSpPr>
          <p:nvPr>
            <p:ph type="sldNum" sz="quarter" idx="12"/>
          </p:nvPr>
        </p:nvSpPr>
        <p:spPr/>
        <p:txBody>
          <a:bodyPr/>
          <a:lstStyle/>
          <a:p>
            <a:fld id="{2853EDDF-5A9A-47DE-A5A9-DE053ED61E9B}" type="slidenum">
              <a:rPr lang="it-IT" smtClean="0"/>
              <a:t>‹#›</a:t>
            </a:fld>
            <a:endParaRPr lang="it-IT"/>
          </a:p>
        </p:txBody>
      </p:sp>
    </p:spTree>
    <p:extLst>
      <p:ext uri="{BB962C8B-B14F-4D97-AF65-F5344CB8AC3E}">
        <p14:creationId xmlns:p14="http://schemas.microsoft.com/office/powerpoint/2010/main" val="389263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7E8C6D-2746-FE8C-D954-F04A0892A3A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8C4DAC7-51DC-0512-D3C5-636DA9B6715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DC77EFD-F6AD-7E4A-2466-734F7D9F897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DF64D86-9423-4050-EABD-82F754AC9791}"/>
              </a:ext>
            </a:extLst>
          </p:cNvPr>
          <p:cNvSpPr>
            <a:spLocks noGrp="1"/>
          </p:cNvSpPr>
          <p:nvPr>
            <p:ph type="dt" sz="half" idx="10"/>
          </p:nvPr>
        </p:nvSpPr>
        <p:spPr/>
        <p:txBody>
          <a:bodyPr/>
          <a:lstStyle/>
          <a:p>
            <a:fld id="{800F70D6-0EEB-48B5-B03E-48E409845EC4}" type="datetimeFigureOut">
              <a:rPr lang="it-IT" smtClean="0"/>
              <a:t>27/11/2023</a:t>
            </a:fld>
            <a:endParaRPr lang="it-IT"/>
          </a:p>
        </p:txBody>
      </p:sp>
      <p:sp>
        <p:nvSpPr>
          <p:cNvPr id="6" name="Segnaposto piè di pagina 5">
            <a:extLst>
              <a:ext uri="{FF2B5EF4-FFF2-40B4-BE49-F238E27FC236}">
                <a16:creationId xmlns:a16="http://schemas.microsoft.com/office/drawing/2014/main" id="{F1F5BF3C-0092-1DEB-DF7D-873B0ECF5DF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1891FFC-8CE4-A06C-6922-845EBB33D260}"/>
              </a:ext>
            </a:extLst>
          </p:cNvPr>
          <p:cNvSpPr>
            <a:spLocks noGrp="1"/>
          </p:cNvSpPr>
          <p:nvPr>
            <p:ph type="sldNum" sz="quarter" idx="12"/>
          </p:nvPr>
        </p:nvSpPr>
        <p:spPr/>
        <p:txBody>
          <a:bodyPr/>
          <a:lstStyle/>
          <a:p>
            <a:fld id="{2853EDDF-5A9A-47DE-A5A9-DE053ED61E9B}" type="slidenum">
              <a:rPr lang="it-IT" smtClean="0"/>
              <a:t>‹#›</a:t>
            </a:fld>
            <a:endParaRPr lang="it-IT"/>
          </a:p>
        </p:txBody>
      </p:sp>
    </p:spTree>
    <p:extLst>
      <p:ext uri="{BB962C8B-B14F-4D97-AF65-F5344CB8AC3E}">
        <p14:creationId xmlns:p14="http://schemas.microsoft.com/office/powerpoint/2010/main" val="353570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1E9C76-ADD7-91FE-76C9-8E59F94629D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FA3DAC0-0839-47EF-03C6-93B46E1AE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8AAB33E-3013-3EE2-4E41-A18D1471D09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A8BE1D0-E709-E1B6-7882-A7C1F3F842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67025A-7024-FF82-2CD9-A169C692DB7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294965E-60D1-02D6-7D5B-78FA5B51BD15}"/>
              </a:ext>
            </a:extLst>
          </p:cNvPr>
          <p:cNvSpPr>
            <a:spLocks noGrp="1"/>
          </p:cNvSpPr>
          <p:nvPr>
            <p:ph type="dt" sz="half" idx="10"/>
          </p:nvPr>
        </p:nvSpPr>
        <p:spPr/>
        <p:txBody>
          <a:bodyPr/>
          <a:lstStyle/>
          <a:p>
            <a:fld id="{800F70D6-0EEB-48B5-B03E-48E409845EC4}" type="datetimeFigureOut">
              <a:rPr lang="it-IT" smtClean="0"/>
              <a:t>27/11/2023</a:t>
            </a:fld>
            <a:endParaRPr lang="it-IT"/>
          </a:p>
        </p:txBody>
      </p:sp>
      <p:sp>
        <p:nvSpPr>
          <p:cNvPr id="8" name="Segnaposto piè di pagina 7">
            <a:extLst>
              <a:ext uri="{FF2B5EF4-FFF2-40B4-BE49-F238E27FC236}">
                <a16:creationId xmlns:a16="http://schemas.microsoft.com/office/drawing/2014/main" id="{C285446E-D0C3-EB44-D741-898EA10E6D6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6CEDB29-873E-5535-846B-35B3DC3577D6}"/>
              </a:ext>
            </a:extLst>
          </p:cNvPr>
          <p:cNvSpPr>
            <a:spLocks noGrp="1"/>
          </p:cNvSpPr>
          <p:nvPr>
            <p:ph type="sldNum" sz="quarter" idx="12"/>
          </p:nvPr>
        </p:nvSpPr>
        <p:spPr/>
        <p:txBody>
          <a:bodyPr/>
          <a:lstStyle/>
          <a:p>
            <a:fld id="{2853EDDF-5A9A-47DE-A5A9-DE053ED61E9B}" type="slidenum">
              <a:rPr lang="it-IT" smtClean="0"/>
              <a:t>‹#›</a:t>
            </a:fld>
            <a:endParaRPr lang="it-IT"/>
          </a:p>
        </p:txBody>
      </p:sp>
    </p:spTree>
    <p:extLst>
      <p:ext uri="{BB962C8B-B14F-4D97-AF65-F5344CB8AC3E}">
        <p14:creationId xmlns:p14="http://schemas.microsoft.com/office/powerpoint/2010/main" val="304189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31BEB9-DC85-61DC-2E70-EECA88267D08}"/>
              </a:ext>
            </a:extLst>
          </p:cNvPr>
          <p:cNvSpPr>
            <a:spLocks noGrp="1"/>
          </p:cNvSpPr>
          <p:nvPr>
            <p:ph type="title"/>
          </p:nvPr>
        </p:nvSpPr>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0784C7E1-3A6B-9BF3-9D7E-B84FBB4EA4C3}"/>
              </a:ext>
            </a:extLst>
          </p:cNvPr>
          <p:cNvSpPr>
            <a:spLocks noGrp="1"/>
          </p:cNvSpPr>
          <p:nvPr>
            <p:ph type="dt" sz="half" idx="10"/>
          </p:nvPr>
        </p:nvSpPr>
        <p:spPr/>
        <p:txBody>
          <a:bodyPr/>
          <a:lstStyle/>
          <a:p>
            <a:fld id="{800F70D6-0EEB-48B5-B03E-48E409845EC4}" type="datetimeFigureOut">
              <a:rPr lang="it-IT" smtClean="0"/>
              <a:t>27/11/2023</a:t>
            </a:fld>
            <a:endParaRPr lang="it-IT"/>
          </a:p>
        </p:txBody>
      </p:sp>
      <p:sp>
        <p:nvSpPr>
          <p:cNvPr id="4" name="Segnaposto piè di pagina 3">
            <a:extLst>
              <a:ext uri="{FF2B5EF4-FFF2-40B4-BE49-F238E27FC236}">
                <a16:creationId xmlns:a16="http://schemas.microsoft.com/office/drawing/2014/main" id="{814B297B-6060-AC1C-692E-69C528C0585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C92E7EA-01EC-8DA9-0AD8-097FF79EA7CD}"/>
              </a:ext>
            </a:extLst>
          </p:cNvPr>
          <p:cNvSpPr>
            <a:spLocks noGrp="1"/>
          </p:cNvSpPr>
          <p:nvPr>
            <p:ph type="sldNum" sz="quarter" idx="12"/>
          </p:nvPr>
        </p:nvSpPr>
        <p:spPr/>
        <p:txBody>
          <a:bodyPr/>
          <a:lstStyle/>
          <a:p>
            <a:fld id="{2853EDDF-5A9A-47DE-A5A9-DE053ED61E9B}" type="slidenum">
              <a:rPr lang="it-IT" smtClean="0"/>
              <a:t>‹#›</a:t>
            </a:fld>
            <a:endParaRPr lang="it-IT"/>
          </a:p>
        </p:txBody>
      </p:sp>
    </p:spTree>
    <p:extLst>
      <p:ext uri="{BB962C8B-B14F-4D97-AF65-F5344CB8AC3E}">
        <p14:creationId xmlns:p14="http://schemas.microsoft.com/office/powerpoint/2010/main" val="142379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6D660FF-A924-B2C4-5D36-2548BC1C856F}"/>
              </a:ext>
            </a:extLst>
          </p:cNvPr>
          <p:cNvSpPr>
            <a:spLocks noGrp="1"/>
          </p:cNvSpPr>
          <p:nvPr>
            <p:ph type="dt" sz="half" idx="10"/>
          </p:nvPr>
        </p:nvSpPr>
        <p:spPr/>
        <p:txBody>
          <a:bodyPr/>
          <a:lstStyle/>
          <a:p>
            <a:fld id="{800F70D6-0EEB-48B5-B03E-48E409845EC4}" type="datetimeFigureOut">
              <a:rPr lang="it-IT" smtClean="0"/>
              <a:t>27/11/2023</a:t>
            </a:fld>
            <a:endParaRPr lang="it-IT"/>
          </a:p>
        </p:txBody>
      </p:sp>
      <p:sp>
        <p:nvSpPr>
          <p:cNvPr id="3" name="Segnaposto piè di pagina 2">
            <a:extLst>
              <a:ext uri="{FF2B5EF4-FFF2-40B4-BE49-F238E27FC236}">
                <a16:creationId xmlns:a16="http://schemas.microsoft.com/office/drawing/2014/main" id="{A48134CA-4890-3AD2-BFC1-635593B23C2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959B0E4-734C-4FB1-ABD0-43EBCEE40CA0}"/>
              </a:ext>
            </a:extLst>
          </p:cNvPr>
          <p:cNvSpPr>
            <a:spLocks noGrp="1"/>
          </p:cNvSpPr>
          <p:nvPr>
            <p:ph type="sldNum" sz="quarter" idx="12"/>
          </p:nvPr>
        </p:nvSpPr>
        <p:spPr/>
        <p:txBody>
          <a:bodyPr/>
          <a:lstStyle/>
          <a:p>
            <a:fld id="{2853EDDF-5A9A-47DE-A5A9-DE053ED61E9B}" type="slidenum">
              <a:rPr lang="it-IT" smtClean="0"/>
              <a:t>‹#›</a:t>
            </a:fld>
            <a:endParaRPr lang="it-IT"/>
          </a:p>
        </p:txBody>
      </p:sp>
    </p:spTree>
    <p:extLst>
      <p:ext uri="{BB962C8B-B14F-4D97-AF65-F5344CB8AC3E}">
        <p14:creationId xmlns:p14="http://schemas.microsoft.com/office/powerpoint/2010/main" val="45620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AA02DE-EF25-8A34-A17C-9CF1E53851C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0EDFA90-A16F-D126-B45F-FA7913A12F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07362F2-2D07-BADC-9028-5FF264BBC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8E7C2D8-244A-8B91-1324-66BF5F723BD6}"/>
              </a:ext>
            </a:extLst>
          </p:cNvPr>
          <p:cNvSpPr>
            <a:spLocks noGrp="1"/>
          </p:cNvSpPr>
          <p:nvPr>
            <p:ph type="dt" sz="half" idx="10"/>
          </p:nvPr>
        </p:nvSpPr>
        <p:spPr/>
        <p:txBody>
          <a:bodyPr/>
          <a:lstStyle/>
          <a:p>
            <a:fld id="{800F70D6-0EEB-48B5-B03E-48E409845EC4}" type="datetimeFigureOut">
              <a:rPr lang="it-IT" smtClean="0"/>
              <a:t>27/11/2023</a:t>
            </a:fld>
            <a:endParaRPr lang="it-IT"/>
          </a:p>
        </p:txBody>
      </p:sp>
      <p:sp>
        <p:nvSpPr>
          <p:cNvPr id="6" name="Segnaposto piè di pagina 5">
            <a:extLst>
              <a:ext uri="{FF2B5EF4-FFF2-40B4-BE49-F238E27FC236}">
                <a16:creationId xmlns:a16="http://schemas.microsoft.com/office/drawing/2014/main" id="{75F98A4E-3799-1101-A9C0-EA1E537A9DF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E56DED9-3158-0431-69E5-757400DB0C54}"/>
              </a:ext>
            </a:extLst>
          </p:cNvPr>
          <p:cNvSpPr>
            <a:spLocks noGrp="1"/>
          </p:cNvSpPr>
          <p:nvPr>
            <p:ph type="sldNum" sz="quarter" idx="12"/>
          </p:nvPr>
        </p:nvSpPr>
        <p:spPr/>
        <p:txBody>
          <a:bodyPr/>
          <a:lstStyle/>
          <a:p>
            <a:fld id="{2853EDDF-5A9A-47DE-A5A9-DE053ED61E9B}" type="slidenum">
              <a:rPr lang="it-IT" smtClean="0"/>
              <a:t>‹#›</a:t>
            </a:fld>
            <a:endParaRPr lang="it-IT"/>
          </a:p>
        </p:txBody>
      </p:sp>
    </p:spTree>
    <p:extLst>
      <p:ext uri="{BB962C8B-B14F-4D97-AF65-F5344CB8AC3E}">
        <p14:creationId xmlns:p14="http://schemas.microsoft.com/office/powerpoint/2010/main" val="124423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170726-1E27-AA9F-3B2E-692DBC81A1D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DA53B16-4FDD-45A1-11E9-42FB6DC889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8374E34-1E69-D976-B1C5-8499B3A13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29DC378-0820-E023-FD20-90E7E384F206}"/>
              </a:ext>
            </a:extLst>
          </p:cNvPr>
          <p:cNvSpPr>
            <a:spLocks noGrp="1"/>
          </p:cNvSpPr>
          <p:nvPr>
            <p:ph type="dt" sz="half" idx="10"/>
          </p:nvPr>
        </p:nvSpPr>
        <p:spPr/>
        <p:txBody>
          <a:bodyPr/>
          <a:lstStyle/>
          <a:p>
            <a:fld id="{800F70D6-0EEB-48B5-B03E-48E409845EC4}" type="datetimeFigureOut">
              <a:rPr lang="it-IT" smtClean="0"/>
              <a:t>27/11/2023</a:t>
            </a:fld>
            <a:endParaRPr lang="it-IT"/>
          </a:p>
        </p:txBody>
      </p:sp>
      <p:sp>
        <p:nvSpPr>
          <p:cNvPr id="6" name="Segnaposto piè di pagina 5">
            <a:extLst>
              <a:ext uri="{FF2B5EF4-FFF2-40B4-BE49-F238E27FC236}">
                <a16:creationId xmlns:a16="http://schemas.microsoft.com/office/drawing/2014/main" id="{E64F833C-9ED4-C074-2B18-A66A6F9C55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36D7FED-89C8-E0C9-1D82-948243332AB4}"/>
              </a:ext>
            </a:extLst>
          </p:cNvPr>
          <p:cNvSpPr>
            <a:spLocks noGrp="1"/>
          </p:cNvSpPr>
          <p:nvPr>
            <p:ph type="sldNum" sz="quarter" idx="12"/>
          </p:nvPr>
        </p:nvSpPr>
        <p:spPr/>
        <p:txBody>
          <a:bodyPr/>
          <a:lstStyle/>
          <a:p>
            <a:fld id="{2853EDDF-5A9A-47DE-A5A9-DE053ED61E9B}" type="slidenum">
              <a:rPr lang="it-IT" smtClean="0"/>
              <a:t>‹#›</a:t>
            </a:fld>
            <a:endParaRPr lang="it-IT"/>
          </a:p>
        </p:txBody>
      </p:sp>
    </p:spTree>
    <p:extLst>
      <p:ext uri="{BB962C8B-B14F-4D97-AF65-F5344CB8AC3E}">
        <p14:creationId xmlns:p14="http://schemas.microsoft.com/office/powerpoint/2010/main" val="397550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8C73D6B-3B98-0B4D-3839-170A9073C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212E685-16F2-CD57-8F24-94C80A592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0F94EB-D8FF-46BD-0EB1-02B9720A48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F70D6-0EEB-48B5-B03E-48E409845EC4}" type="datetimeFigureOut">
              <a:rPr lang="it-IT" smtClean="0"/>
              <a:t>27/11/2023</a:t>
            </a:fld>
            <a:endParaRPr lang="it-IT"/>
          </a:p>
        </p:txBody>
      </p:sp>
      <p:sp>
        <p:nvSpPr>
          <p:cNvPr id="5" name="Segnaposto piè di pagina 4">
            <a:extLst>
              <a:ext uri="{FF2B5EF4-FFF2-40B4-BE49-F238E27FC236}">
                <a16:creationId xmlns:a16="http://schemas.microsoft.com/office/drawing/2014/main" id="{65E05C7A-E8F9-1686-FBF1-6D0625EB7D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F7E8887-8F71-A9F3-4692-499C4365B0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3EDDF-5A9A-47DE-A5A9-DE053ED61E9B}" type="slidenum">
              <a:rPr lang="it-IT" smtClean="0"/>
              <a:t>‹#›</a:t>
            </a:fld>
            <a:endParaRPr lang="it-IT"/>
          </a:p>
        </p:txBody>
      </p:sp>
    </p:spTree>
    <p:extLst>
      <p:ext uri="{BB962C8B-B14F-4D97-AF65-F5344CB8AC3E}">
        <p14:creationId xmlns:p14="http://schemas.microsoft.com/office/powerpoint/2010/main" val="3344570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9" r:id="rId11"/>
    <p:sldLayoutId id="2147483658" r:id="rId12"/>
    <p:sldLayoutId id="21474836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755A-178B-294C-A4BF-51D43D1E28A4}"/>
              </a:ext>
            </a:extLst>
          </p:cNvPr>
          <p:cNvSpPr>
            <a:spLocks noGrp="1"/>
          </p:cNvSpPr>
          <p:nvPr>
            <p:ph type="ctrTitle"/>
          </p:nvPr>
        </p:nvSpPr>
        <p:spPr/>
        <p:txBody>
          <a:bodyPr>
            <a:normAutofit/>
          </a:bodyPr>
          <a:lstStyle/>
          <a:p>
            <a:pPr algn="ctr"/>
            <a:r>
              <a:rPr lang="it-IT" dirty="0" smtClean="0"/>
              <a:t>STORIA MEDIEVALE</a:t>
            </a:r>
            <a:endParaRPr lang="it-IT" dirty="0"/>
          </a:p>
        </p:txBody>
      </p:sp>
      <p:sp>
        <p:nvSpPr>
          <p:cNvPr id="3" name="Segnaposto testo 2">
            <a:extLst>
              <a:ext uri="{FF2B5EF4-FFF2-40B4-BE49-F238E27FC236}">
                <a16:creationId xmlns:a16="http://schemas.microsoft.com/office/drawing/2014/main" id="{3731D6C7-9D3C-5297-3E90-7EB28A687738}"/>
              </a:ext>
            </a:extLst>
          </p:cNvPr>
          <p:cNvSpPr>
            <a:spLocks noGrp="1"/>
          </p:cNvSpPr>
          <p:nvPr>
            <p:ph type="body" sz="quarter" idx="10"/>
          </p:nvPr>
        </p:nvSpPr>
        <p:spPr/>
        <p:txBody>
          <a:bodyPr>
            <a:normAutofit/>
          </a:bodyPr>
          <a:lstStyle/>
          <a:p>
            <a:r>
              <a:rPr lang="it-IT" sz="3200" dirty="0" err="1" smtClean="0"/>
              <a:t>a.a</a:t>
            </a:r>
            <a:r>
              <a:rPr lang="it-IT" sz="3200" dirty="0" smtClean="0"/>
              <a:t>. 2023/2024</a:t>
            </a:r>
            <a:endParaRPr lang="it-IT" sz="3200" dirty="0"/>
          </a:p>
        </p:txBody>
      </p:sp>
    </p:spTree>
    <p:extLst>
      <p:ext uri="{BB962C8B-B14F-4D97-AF65-F5344CB8AC3E}">
        <p14:creationId xmlns:p14="http://schemas.microsoft.com/office/powerpoint/2010/main" val="55148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Lo sviluppo della nozione di «miles Christi»</a:t>
            </a:r>
            <a:endParaRPr lang="it-IT" dirty="0"/>
          </a:p>
        </p:txBody>
      </p:sp>
      <p:sp>
        <p:nvSpPr>
          <p:cNvPr id="4" name="Content Placeholder 3"/>
          <p:cNvSpPr>
            <a:spLocks noGrp="1"/>
          </p:cNvSpPr>
          <p:nvPr>
            <p:ph sz="quarter" idx="11"/>
          </p:nvPr>
        </p:nvSpPr>
        <p:spPr>
          <a:xfrm>
            <a:off x="1106312" y="3168730"/>
            <a:ext cx="9381066" cy="3604603"/>
          </a:xfrm>
        </p:spPr>
        <p:txBody>
          <a:bodyPr>
            <a:normAutofit/>
          </a:bodyPr>
          <a:lstStyle/>
          <a:p>
            <a:pPr marL="457200" indent="-457200">
              <a:buFont typeface="Arial" panose="020B0604020202020204" pitchFamily="34" charset="0"/>
              <a:buChar char="•"/>
            </a:pPr>
            <a:r>
              <a:rPr lang="it-IT" dirty="0" smtClean="0"/>
              <a:t>1053 Leone IX per i suoi difensori vs i Normanni</a:t>
            </a:r>
            <a:endParaRPr lang="it-IT" dirty="0"/>
          </a:p>
          <a:p>
            <a:pPr marL="457200" indent="-457200">
              <a:buFont typeface="Arial" panose="020B0604020202020204" pitchFamily="34" charset="0"/>
              <a:buChar char="•"/>
            </a:pPr>
            <a:r>
              <a:rPr lang="it-IT" dirty="0" smtClean="0"/>
              <a:t>1063 Alessandro II bolla di remissione dei peccati per i combattenti contro i musulmani in Spagna</a:t>
            </a:r>
          </a:p>
          <a:p>
            <a:pPr marL="457200" indent="-457200">
              <a:buFont typeface="Arial" panose="020B0604020202020204" pitchFamily="34" charset="0"/>
              <a:buChar char="•"/>
            </a:pPr>
            <a:r>
              <a:rPr lang="it-IT" dirty="0" smtClean="0"/>
              <a:t>1074 Gregorio VII e i </a:t>
            </a:r>
            <a:r>
              <a:rPr lang="it-IT" i="1" dirty="0" smtClean="0"/>
              <a:t>milites Sancti Petri </a:t>
            </a:r>
            <a:r>
              <a:rPr lang="it-IT" dirty="0" smtClean="0"/>
              <a:t>vs i Normanni, anche difesa di Cartagine e di Costantinopoli</a:t>
            </a:r>
          </a:p>
          <a:p>
            <a:pPr marL="457200" indent="-457200">
              <a:buFont typeface="Arial" panose="020B0604020202020204" pitchFamily="34" charset="0"/>
              <a:buChar char="•"/>
            </a:pPr>
            <a:r>
              <a:rPr lang="it-IT" dirty="0" smtClean="0"/>
              <a:t>1075 principe di Danimarca</a:t>
            </a:r>
          </a:p>
          <a:p>
            <a:pPr marL="457200" indent="-457200">
              <a:buFont typeface="Arial" panose="020B0604020202020204" pitchFamily="34" charset="0"/>
              <a:buChar char="•"/>
            </a:pPr>
            <a:r>
              <a:rPr lang="it-IT" dirty="0" smtClean="0"/>
              <a:t>Patarini (Erlembaldo riceve il vexillum sancti Petri)</a:t>
            </a:r>
          </a:p>
          <a:p>
            <a:endParaRPr lang="it-IT" dirty="0" smtClean="0"/>
          </a:p>
          <a:p>
            <a:endParaRPr lang="it-IT" dirty="0" smtClean="0"/>
          </a:p>
          <a:p>
            <a:endParaRPr lang="it-IT" dirty="0" smtClean="0"/>
          </a:p>
          <a:p>
            <a:endParaRPr lang="it-IT" dirty="0"/>
          </a:p>
        </p:txBody>
      </p:sp>
    </p:spTree>
    <p:extLst>
      <p:ext uri="{BB962C8B-B14F-4D97-AF65-F5344CB8AC3E}">
        <p14:creationId xmlns:p14="http://schemas.microsoft.com/office/powerpoint/2010/main" val="20081199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L’invenzione della crociata Urbano II 1095</a:t>
            </a:r>
            <a:endParaRPr lang="it-IT" dirty="0"/>
          </a:p>
        </p:txBody>
      </p:sp>
      <p:sp>
        <p:nvSpPr>
          <p:cNvPr id="3" name="Content Placeholder 2"/>
          <p:cNvSpPr>
            <a:spLocks noGrp="1"/>
          </p:cNvSpPr>
          <p:nvPr>
            <p:ph sz="quarter" idx="10"/>
          </p:nvPr>
        </p:nvSpPr>
        <p:spPr>
          <a:xfrm>
            <a:off x="1004711" y="2592996"/>
            <a:ext cx="10837762" cy="3859558"/>
          </a:xfrm>
        </p:spPr>
        <p:txBody>
          <a:bodyPr>
            <a:normAutofit/>
          </a:bodyPr>
          <a:lstStyle/>
          <a:p>
            <a:pPr algn="just"/>
            <a:r>
              <a:rPr lang="it-IT" dirty="0" smtClean="0"/>
              <a:t>Quelli che finora erano abituati a combattere in modo malvagio in guerre private, si battano contro gli infedeli e conducano a una fine vittoriosa la guerra che sarebbe dovuta comuniciare giá da tempo. Quelli che erano prima mercenari per ricompense immonde, cerchino ora di ottenere ricompense eterne.</a:t>
            </a:r>
          </a:p>
          <a:p>
            <a:endParaRPr lang="it-IT" dirty="0"/>
          </a:p>
          <a:p>
            <a:r>
              <a:rPr lang="it-IT" dirty="0" smtClean="0"/>
              <a:t>(parole del papa al concilio di Clermont secondo Fulcherio di Chartres)</a:t>
            </a:r>
            <a:endParaRPr lang="it-IT" dirty="0"/>
          </a:p>
        </p:txBody>
      </p:sp>
    </p:spTree>
    <p:extLst>
      <p:ext uri="{BB962C8B-B14F-4D97-AF65-F5344CB8AC3E}">
        <p14:creationId xmlns:p14="http://schemas.microsoft.com/office/powerpoint/2010/main" val="137269315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it-IT" dirty="0" smtClean="0"/>
              <a:t>La prima crociata</a:t>
            </a:r>
            <a:endParaRPr lang="it-IT" dirty="0"/>
          </a:p>
        </p:txBody>
      </p:sp>
      <p:sp>
        <p:nvSpPr>
          <p:cNvPr id="3" name="Content Placeholder 2"/>
          <p:cNvSpPr>
            <a:spLocks noGrp="1"/>
          </p:cNvSpPr>
          <p:nvPr>
            <p:ph sz="quarter" idx="10"/>
          </p:nvPr>
        </p:nvSpPr>
        <p:spPr>
          <a:xfrm>
            <a:off x="750277" y="2592996"/>
            <a:ext cx="11092196" cy="3936758"/>
          </a:xfrm>
        </p:spPr>
        <p:txBody>
          <a:bodyPr>
            <a:normAutofit lnSpcReduction="10000"/>
          </a:bodyPr>
          <a:lstStyle/>
          <a:p>
            <a:r>
              <a:rPr lang="it-IT" dirty="0" smtClean="0"/>
              <a:t>4 armate autonome: 1) lorenesi di Goffredo di Buglione, 2) cavalieri della Francia meridionale col conte di Tolosa e il vescovo Adenaro de Puy, 3) Normanni col duca di Normandia Roberto II 4) Normanni dell’Italia del sud.</a:t>
            </a:r>
          </a:p>
          <a:p>
            <a:endParaRPr lang="it-IT" dirty="0" smtClean="0"/>
          </a:p>
          <a:p>
            <a:r>
              <a:rPr lang="it-IT" dirty="0" smtClean="0"/>
              <a:t>Conquista di Nicea (1097), Antiochia (1098) e Gerusalemme (1099)</a:t>
            </a:r>
          </a:p>
          <a:p>
            <a:endParaRPr lang="it-IT" dirty="0" smtClean="0"/>
          </a:p>
          <a:p>
            <a:r>
              <a:rPr lang="it-IT" dirty="0" smtClean="0"/>
              <a:t>Creazione di principati autonomi: contee di Edessa e di Tripoli, principato di Antiochia e regno di Gerusalemme</a:t>
            </a:r>
          </a:p>
        </p:txBody>
      </p:sp>
    </p:spTree>
    <p:extLst>
      <p:ext uri="{BB962C8B-B14F-4D97-AF65-F5344CB8AC3E}">
        <p14:creationId xmlns:p14="http://schemas.microsoft.com/office/powerpoint/2010/main" val="24489162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Seconda, terza e quarta crociata</a:t>
            </a:r>
            <a:endParaRPr lang="it-IT" dirty="0"/>
          </a:p>
        </p:txBody>
      </p:sp>
      <p:sp>
        <p:nvSpPr>
          <p:cNvPr id="3" name="Content Placeholder 2"/>
          <p:cNvSpPr>
            <a:spLocks noGrp="1"/>
          </p:cNvSpPr>
          <p:nvPr>
            <p:ph sz="quarter" idx="10"/>
          </p:nvPr>
        </p:nvSpPr>
        <p:spPr>
          <a:xfrm>
            <a:off x="456000" y="2592996"/>
            <a:ext cx="11386473" cy="3859558"/>
          </a:xfrm>
        </p:spPr>
        <p:txBody>
          <a:bodyPr>
            <a:normAutofit lnSpcReduction="10000"/>
          </a:bodyPr>
          <a:lstStyle/>
          <a:p>
            <a:pPr marL="457200" indent="-457200">
              <a:buFont typeface="Arial" panose="020B0604020202020204" pitchFamily="34" charset="0"/>
              <a:buChar char="•"/>
            </a:pPr>
            <a:r>
              <a:rPr lang="it-IT" dirty="0" smtClean="0"/>
              <a:t>1144 caduta di Edessa: Luigi VII di Francia con la benedizio di papa Eugenio III e il concorso dell’imperatore Corrado III: nulla di fatto</a:t>
            </a:r>
          </a:p>
          <a:p>
            <a:pPr marL="457200" indent="-457200">
              <a:buFont typeface="Arial" panose="020B0604020202020204" pitchFamily="34" charset="0"/>
              <a:buChar char="•"/>
            </a:pPr>
            <a:endParaRPr lang="it-IT" dirty="0"/>
          </a:p>
          <a:p>
            <a:pPr marL="457200" indent="-457200">
              <a:buFont typeface="Arial" panose="020B0604020202020204" pitchFamily="34" charset="0"/>
              <a:buChar char="•"/>
            </a:pPr>
            <a:r>
              <a:rPr lang="it-IT" dirty="0" smtClean="0"/>
              <a:t>1187 caduta di Gerusalemme ad opera del Saladino, spedizione disastrosa (epidemia, morte di Federico Barbarossa)</a:t>
            </a:r>
          </a:p>
          <a:p>
            <a:pPr marL="457200" indent="-457200">
              <a:buFont typeface="Arial" panose="020B0604020202020204" pitchFamily="34" charset="0"/>
              <a:buChar char="•"/>
            </a:pPr>
            <a:endParaRPr lang="it-IT" dirty="0"/>
          </a:p>
          <a:p>
            <a:pPr marL="457200" indent="-457200">
              <a:buFont typeface="Arial" panose="020B0604020202020204" pitchFamily="34" charset="0"/>
              <a:buChar char="•"/>
            </a:pPr>
            <a:r>
              <a:rPr lang="it-IT" dirty="0" smtClean="0"/>
              <a:t>voluta da Innocenzo III, sotto la guida dei veneziani finisce per portare alla conquista di Zara (1203) e al sacco di Costantinpoli (1204)</a:t>
            </a:r>
          </a:p>
          <a:p>
            <a:endParaRPr lang="it-IT" dirty="0"/>
          </a:p>
        </p:txBody>
      </p:sp>
    </p:spTree>
    <p:extLst>
      <p:ext uri="{BB962C8B-B14F-4D97-AF65-F5344CB8AC3E}">
        <p14:creationId xmlns:p14="http://schemas.microsoft.com/office/powerpoint/2010/main" val="29083034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La creazione degli ordini monastici militari</a:t>
            </a:r>
            <a:endParaRPr lang="it-IT" dirty="0"/>
          </a:p>
        </p:txBody>
      </p:sp>
      <p:sp>
        <p:nvSpPr>
          <p:cNvPr id="3" name="Content Placeholder 2"/>
          <p:cNvSpPr>
            <a:spLocks noGrp="1"/>
          </p:cNvSpPr>
          <p:nvPr>
            <p:ph sz="quarter" idx="10"/>
          </p:nvPr>
        </p:nvSpPr>
        <p:spPr>
          <a:xfrm>
            <a:off x="553157" y="2592996"/>
            <a:ext cx="6479822" cy="3672337"/>
          </a:xfrm>
        </p:spPr>
        <p:txBody>
          <a:bodyPr/>
          <a:lstStyle/>
          <a:p>
            <a:r>
              <a:rPr lang="it-IT" dirty="0" smtClean="0"/>
              <a:t>1112 Ospedalieri di san Giovanni</a:t>
            </a:r>
            <a:endParaRPr lang="it-IT" dirty="0"/>
          </a:p>
          <a:p>
            <a:r>
              <a:rPr lang="it-IT" dirty="0" smtClean="0"/>
              <a:t>1119 Templari: straordinario successo anche economico</a:t>
            </a:r>
            <a:endParaRPr lang="it-IT" dirty="0"/>
          </a:p>
        </p:txBody>
      </p:sp>
      <p:pic>
        <p:nvPicPr>
          <p:cNvPr id="6" name="Picture 5"/>
          <p:cNvPicPr>
            <a:picLocks noChangeAspect="1"/>
          </p:cNvPicPr>
          <p:nvPr/>
        </p:nvPicPr>
        <p:blipFill>
          <a:blip r:embed="rId2"/>
          <a:stretch>
            <a:fillRect/>
          </a:stretch>
        </p:blipFill>
        <p:spPr>
          <a:xfrm>
            <a:off x="7363583" y="2296963"/>
            <a:ext cx="3172303" cy="4561037"/>
          </a:xfrm>
          <a:prstGeom prst="rect">
            <a:avLst/>
          </a:prstGeom>
        </p:spPr>
      </p:pic>
    </p:spTree>
    <p:extLst>
      <p:ext uri="{BB962C8B-B14F-4D97-AF65-F5344CB8AC3E}">
        <p14:creationId xmlns:p14="http://schemas.microsoft.com/office/powerpoint/2010/main" val="41046356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La crociata contro i catari (o Albigesi) </a:t>
            </a:r>
            <a:endParaRPr lang="it-IT" dirty="0"/>
          </a:p>
        </p:txBody>
      </p:sp>
      <p:sp>
        <p:nvSpPr>
          <p:cNvPr id="3" name="Content Placeholder 2"/>
          <p:cNvSpPr>
            <a:spLocks noGrp="1"/>
          </p:cNvSpPr>
          <p:nvPr>
            <p:ph sz="quarter" idx="10"/>
          </p:nvPr>
        </p:nvSpPr>
        <p:spPr>
          <a:xfrm>
            <a:off x="620889" y="2592995"/>
            <a:ext cx="11221584" cy="4044871"/>
          </a:xfrm>
        </p:spPr>
        <p:txBody>
          <a:bodyPr>
            <a:normAutofit fontScale="92500"/>
          </a:bodyPr>
          <a:lstStyle/>
          <a:p>
            <a:pPr algn="just"/>
            <a:r>
              <a:rPr lang="it-IT" dirty="0" smtClean="0"/>
              <a:t>Bandita da Innocenzo III nel 1209</a:t>
            </a:r>
          </a:p>
          <a:p>
            <a:pPr algn="just"/>
            <a:r>
              <a:rPr lang="it-IT" dirty="0" smtClean="0"/>
              <a:t>Pretesto dell’uccisione </a:t>
            </a:r>
            <a:r>
              <a:rPr lang="it-IT" dirty="0"/>
              <a:t>del legato pontificio Pietro di </a:t>
            </a:r>
            <a:r>
              <a:rPr lang="it-IT" dirty="0" smtClean="0"/>
              <a:t>Castelnau, è accusato </a:t>
            </a:r>
            <a:r>
              <a:rPr lang="it-IT" dirty="0"/>
              <a:t>del delitto il conte Raimondo VI di Tolosa, già precedentemente scomunicato (autunno del 1207</a:t>
            </a:r>
            <a:r>
              <a:rPr lang="it-IT" dirty="0" smtClean="0"/>
              <a:t>)</a:t>
            </a:r>
          </a:p>
          <a:p>
            <a:pPr algn="just"/>
            <a:r>
              <a:rPr lang="it-IT" dirty="0"/>
              <a:t>prima crociata interna alla </a:t>
            </a:r>
            <a:r>
              <a:rPr lang="it-IT" i="1" dirty="0" smtClean="0"/>
              <a:t>christianitas</a:t>
            </a:r>
            <a:r>
              <a:rPr lang="it-IT" dirty="0"/>
              <a:t> </a:t>
            </a:r>
            <a:r>
              <a:rPr lang="it-IT" dirty="0" smtClean="0"/>
              <a:t>che si trasforma in </a:t>
            </a:r>
            <a:r>
              <a:rPr lang="it-IT" dirty="0"/>
              <a:t>una guerra di conquista tra i vari baroni </a:t>
            </a:r>
            <a:r>
              <a:rPr lang="it-IT" dirty="0" smtClean="0"/>
              <a:t>francesi</a:t>
            </a:r>
          </a:p>
          <a:p>
            <a:pPr algn="just"/>
            <a:r>
              <a:rPr lang="it-IT" dirty="0"/>
              <a:t>1209 </a:t>
            </a:r>
            <a:r>
              <a:rPr lang="it-IT" dirty="0" smtClean="0"/>
              <a:t>massacro </a:t>
            </a:r>
            <a:r>
              <a:rPr lang="it-IT" dirty="0"/>
              <a:t>della popolazione di </a:t>
            </a:r>
            <a:r>
              <a:rPr lang="it-IT" dirty="0" smtClean="0"/>
              <a:t>Béziers guidato dall’abate di Citeaux</a:t>
            </a:r>
          </a:p>
          <a:p>
            <a:pPr algn="just"/>
            <a:r>
              <a:rPr lang="it-IT" dirty="0" smtClean="0"/>
              <a:t>il </a:t>
            </a:r>
            <a:r>
              <a:rPr lang="it-IT" dirty="0"/>
              <a:t>re di Francia riunì sotto la Corona i territori meridionali del </a:t>
            </a:r>
            <a:r>
              <a:rPr lang="it-IT" dirty="0" smtClean="0"/>
              <a:t>Paese (importanti implicazioni politiche, religiose e culturali es lingue d’oc e d’oil)</a:t>
            </a:r>
          </a:p>
          <a:p>
            <a:endParaRPr lang="it-IT" dirty="0"/>
          </a:p>
        </p:txBody>
      </p:sp>
    </p:spTree>
    <p:extLst>
      <p:ext uri="{BB962C8B-B14F-4D97-AF65-F5344CB8AC3E}">
        <p14:creationId xmlns:p14="http://schemas.microsoft.com/office/powerpoint/2010/main" val="16287487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844" y="2208621"/>
            <a:ext cx="11164711" cy="3672890"/>
          </a:xfrm>
        </p:spPr>
        <p:txBody>
          <a:bodyPr>
            <a:normAutofit fontScale="90000"/>
          </a:bodyPr>
          <a:lstStyle/>
          <a:p>
            <a:pPr algn="just"/>
            <a:r>
              <a:rPr lang="it-IT" b="0" dirty="0"/>
              <a:t>Cesario di </a:t>
            </a:r>
            <a:r>
              <a:rPr lang="it-IT" b="0" dirty="0" smtClean="0"/>
              <a:t>Heisterbach nel suo </a:t>
            </a:r>
            <a:r>
              <a:rPr lang="it-IT" b="0" i="1" dirty="0" smtClean="0"/>
              <a:t>Dialogus Miraculorum</a:t>
            </a:r>
            <a:r>
              <a:rPr lang="it-IT" b="0" dirty="0"/>
              <a:t> </a:t>
            </a:r>
            <a:r>
              <a:rPr lang="it-IT" b="0" dirty="0" smtClean="0"/>
              <a:t>(1219-123) riporta che si dice (</a:t>
            </a:r>
            <a:r>
              <a:rPr lang="it-IT" b="0" dirty="0"/>
              <a:t>«fertur dixisse</a:t>
            </a:r>
            <a:r>
              <a:rPr lang="it-IT" b="0" dirty="0" smtClean="0"/>
              <a:t>) che</a:t>
            </a:r>
            <a:br>
              <a:rPr lang="it-IT" b="0" dirty="0" smtClean="0"/>
            </a:br>
            <a:r>
              <a:rPr lang="it-IT" b="0" dirty="0" smtClean="0"/>
              <a:t>il </a:t>
            </a:r>
            <a:r>
              <a:rPr lang="it-IT" b="0" dirty="0"/>
              <a:t>legato </a:t>
            </a:r>
            <a:r>
              <a:rPr lang="it-IT" b="0" dirty="0" smtClean="0"/>
              <a:t>pontificio e abate di Cîteaux</a:t>
            </a:r>
            <a:r>
              <a:rPr lang="it-IT" b="0" dirty="0"/>
              <a:t> </a:t>
            </a:r>
            <a:r>
              <a:rPr lang="it-IT" b="0" dirty="0" smtClean="0"/>
              <a:t>Arnaldo Amaury durante il massacro di Bézier,</a:t>
            </a:r>
            <a:r>
              <a:rPr lang="it-IT" b="0" dirty="0"/>
              <a:t> non potendo distinguere gli eretici diede </a:t>
            </a:r>
            <a:r>
              <a:rPr lang="it-IT" b="0" dirty="0" smtClean="0"/>
              <a:t>l’ordine «</a:t>
            </a:r>
            <a:r>
              <a:rPr lang="fr-FR" b="0" dirty="0" err="1" smtClean="0"/>
              <a:t>caedite</a:t>
            </a:r>
            <a:r>
              <a:rPr lang="fr-FR" b="0" dirty="0" smtClean="0"/>
              <a:t> </a:t>
            </a:r>
            <a:r>
              <a:rPr lang="fr-FR" b="0" dirty="0" err="1"/>
              <a:t>eos</a:t>
            </a:r>
            <a:r>
              <a:rPr lang="fr-FR" b="0" dirty="0"/>
              <a:t>. </a:t>
            </a:r>
            <a:r>
              <a:rPr lang="fr-FR" b="0" dirty="0" err="1"/>
              <a:t>Novit</a:t>
            </a:r>
            <a:r>
              <a:rPr lang="fr-FR" b="0" dirty="0"/>
              <a:t> </a:t>
            </a:r>
            <a:r>
              <a:rPr lang="fr-FR" b="0" dirty="0" err="1"/>
              <a:t>enim</a:t>
            </a:r>
            <a:r>
              <a:rPr lang="fr-FR" b="0" dirty="0"/>
              <a:t> Dominus qui </a:t>
            </a:r>
            <a:r>
              <a:rPr lang="fr-FR" b="0" dirty="0" err="1"/>
              <a:t>sunt</a:t>
            </a:r>
            <a:r>
              <a:rPr lang="fr-FR" b="0" dirty="0"/>
              <a:t> </a:t>
            </a:r>
            <a:r>
              <a:rPr lang="fr-FR" b="0" dirty="0" err="1" smtClean="0"/>
              <a:t>eius</a:t>
            </a:r>
            <a:r>
              <a:rPr lang="fr-FR" b="0" dirty="0" smtClean="0"/>
              <a:t> »</a:t>
            </a:r>
            <a:r>
              <a:rPr lang="it-IT" b="0" dirty="0" smtClean="0"/>
              <a:t> (uccideteli</a:t>
            </a:r>
            <a:r>
              <a:rPr lang="it-IT" b="0" dirty="0" smtClean="0"/>
              <a:t>, </a:t>
            </a:r>
            <a:r>
              <a:rPr lang="it-IT" b="0" dirty="0"/>
              <a:t>Dio </a:t>
            </a:r>
            <a:r>
              <a:rPr lang="it-IT" b="0" dirty="0" smtClean="0"/>
              <a:t>sa chi sono </a:t>
            </a:r>
            <a:r>
              <a:rPr lang="it-IT" b="0" dirty="0" smtClean="0"/>
              <a:t>i suoi).</a:t>
            </a:r>
            <a:endParaRPr lang="it-IT" dirty="0"/>
          </a:p>
        </p:txBody>
      </p:sp>
      <p:sp>
        <p:nvSpPr>
          <p:cNvPr id="3" name="Rectangle 2"/>
          <p:cNvSpPr/>
          <p:nvPr/>
        </p:nvSpPr>
        <p:spPr>
          <a:xfrm>
            <a:off x="1614312" y="1562290"/>
            <a:ext cx="8669866" cy="646331"/>
          </a:xfrm>
          <a:prstGeom prst="rect">
            <a:avLst/>
          </a:prstGeom>
        </p:spPr>
        <p:txBody>
          <a:bodyPr wrap="square">
            <a:spAutoFit/>
          </a:bodyPr>
          <a:lstStyle/>
          <a:p>
            <a:r>
              <a:rPr lang="it-IT" sz="3600" b="1" dirty="0" smtClean="0"/>
              <a:t>Testimonianze celebri </a:t>
            </a:r>
            <a:endParaRPr lang="it-IT" sz="3600" b="1" dirty="0"/>
          </a:p>
        </p:txBody>
      </p:sp>
    </p:spTree>
    <p:extLst>
      <p:ext uri="{BB962C8B-B14F-4D97-AF65-F5344CB8AC3E}">
        <p14:creationId xmlns:p14="http://schemas.microsoft.com/office/powerpoint/2010/main" val="1289369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8356" y="1512711"/>
            <a:ext cx="9403644" cy="828510"/>
          </a:xfrm>
        </p:spPr>
        <p:txBody>
          <a:bodyPr>
            <a:normAutofit fontScale="90000"/>
          </a:bodyPr>
          <a:lstStyle/>
          <a:p>
            <a:r>
              <a:rPr lang="it-IT" dirty="0"/>
              <a:t>Testimonianze celebri </a:t>
            </a:r>
            <a:br>
              <a:rPr lang="it-IT" dirty="0"/>
            </a:br>
            <a:endParaRPr lang="it-IT" b="0" dirty="0"/>
          </a:p>
        </p:txBody>
      </p:sp>
      <p:sp>
        <p:nvSpPr>
          <p:cNvPr id="3" name="Content Placeholder 2"/>
          <p:cNvSpPr>
            <a:spLocks noGrp="1"/>
          </p:cNvSpPr>
          <p:nvPr>
            <p:ph sz="quarter" idx="10"/>
          </p:nvPr>
        </p:nvSpPr>
        <p:spPr>
          <a:xfrm>
            <a:off x="666044" y="2592996"/>
            <a:ext cx="11176429" cy="4090026"/>
          </a:xfrm>
        </p:spPr>
        <p:txBody>
          <a:bodyPr>
            <a:noAutofit/>
          </a:bodyPr>
          <a:lstStyle/>
          <a:p>
            <a:r>
              <a:rPr lang="it-IT" sz="2200" dirty="0"/>
              <a:t>Chanson de la Croisade alibigeoise, scritta in lingua d’oil, redatta a Tolosa nel </a:t>
            </a:r>
            <a:r>
              <a:rPr lang="it-IT" sz="2200" dirty="0" smtClean="0"/>
              <a:t>1275 sul massacro </a:t>
            </a:r>
            <a:r>
              <a:rPr lang="it-IT" sz="2200" dirty="0"/>
              <a:t>di Marmande del </a:t>
            </a:r>
            <a:r>
              <a:rPr lang="it-IT" sz="2200" dirty="0" smtClean="0"/>
              <a:t>1219</a:t>
            </a:r>
            <a:endParaRPr lang="it-IT" sz="2200" dirty="0"/>
          </a:p>
          <a:p>
            <a:endParaRPr lang="it-IT" sz="2200" dirty="0"/>
          </a:p>
          <a:p>
            <a:r>
              <a:rPr lang="it-IT" sz="2200" dirty="0"/>
              <a:t>Le armate cattoliche corsero nella città, agitando spade affilate, e fu allora che cominciarono il massacro e lo spaventoso macello. Uomini e donne, baroni, dame, bambini in fasce vennero tutti spogliati e depredati e passati a fil di spada. Il terreno era coperto di sangue, cervella, frammenti di carne, tronchi senza arti, braccia e gambe mozzate, corpi squartati o sfondati, fegati e cuori tagliati a pezzi o spiaccicati. Era come se fossero piovuti dal cielo. Il sangue scorreva dappertutto per le strade, nei campi, sulla riva del fiume.</a:t>
            </a:r>
          </a:p>
        </p:txBody>
      </p:sp>
      <p:sp>
        <p:nvSpPr>
          <p:cNvPr id="7" name="Rectangle 6"/>
          <p:cNvSpPr/>
          <p:nvPr/>
        </p:nvSpPr>
        <p:spPr>
          <a:xfrm>
            <a:off x="842951" y="6088131"/>
            <a:ext cx="3890809" cy="369332"/>
          </a:xfrm>
          <a:prstGeom prst="rect">
            <a:avLst/>
          </a:prstGeom>
        </p:spPr>
        <p:txBody>
          <a:bodyPr wrap="none">
            <a:spAutoFit/>
          </a:bodyPr>
          <a:lstStyle/>
          <a:p>
            <a:r>
              <a:rPr lang="it-IT" dirty="0"/>
              <a:t>https://occitanica.eu/items/show/694</a:t>
            </a:r>
          </a:p>
        </p:txBody>
      </p:sp>
    </p:spTree>
    <p:extLst>
      <p:ext uri="{BB962C8B-B14F-4D97-AF65-F5344CB8AC3E}">
        <p14:creationId xmlns:p14="http://schemas.microsoft.com/office/powerpoint/2010/main" val="168480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Lettera a Innocenzo III, 1219</a:t>
            </a:r>
            <a:endParaRPr lang="it-IT" dirty="0"/>
          </a:p>
        </p:txBody>
      </p:sp>
      <p:sp>
        <p:nvSpPr>
          <p:cNvPr id="3" name="Content Placeholder 2"/>
          <p:cNvSpPr>
            <a:spLocks noGrp="1"/>
          </p:cNvSpPr>
          <p:nvPr>
            <p:ph sz="quarter" idx="10"/>
          </p:nvPr>
        </p:nvSpPr>
        <p:spPr>
          <a:xfrm>
            <a:off x="745067" y="2592996"/>
            <a:ext cx="11097406" cy="3859558"/>
          </a:xfrm>
        </p:spPr>
        <p:txBody>
          <a:bodyPr>
            <a:normAutofit/>
          </a:bodyPr>
          <a:lstStyle/>
          <a:p>
            <a:r>
              <a:rPr lang="it-IT" dirty="0" smtClean="0"/>
              <a:t>poiché </a:t>
            </a:r>
            <a:r>
              <a:rPr lang="it-IT" dirty="0"/>
              <a:t>i nostri non guardarono a dignità o al sesso o all'età, in quasi ventimila furono passati per le armi. Fatta così una grandissima strage di uomini, la città fu saccheggiata e bruciata: in questo modo la colpì il mirabile </a:t>
            </a:r>
            <a:r>
              <a:rPr lang="it-IT"/>
              <a:t>castigo </a:t>
            </a:r>
            <a:r>
              <a:rPr lang="it-IT" smtClean="0"/>
              <a:t>divino.</a:t>
            </a:r>
            <a:r>
              <a:rPr lang="it-IT" dirty="0"/>
              <a:t/>
            </a:r>
            <a:br>
              <a:rPr lang="it-IT" dirty="0"/>
            </a:br>
            <a:endParaRPr lang="it-IT" dirty="0"/>
          </a:p>
        </p:txBody>
      </p:sp>
    </p:spTree>
    <p:extLst>
      <p:ext uri="{BB962C8B-B14F-4D97-AF65-F5344CB8AC3E}">
        <p14:creationId xmlns:p14="http://schemas.microsoft.com/office/powerpoint/2010/main" val="4202917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Verso la cavalleria come ordine sociale</a:t>
            </a:r>
            <a:endParaRPr lang="it-IT" dirty="0"/>
          </a:p>
        </p:txBody>
      </p:sp>
      <p:pic>
        <p:nvPicPr>
          <p:cNvPr id="6" name="Content Placeholder 5"/>
          <p:cNvPicPr>
            <a:picLocks noGrp="1" noChangeAspect="1"/>
          </p:cNvPicPr>
          <p:nvPr>
            <p:ph sz="quarter" idx="10"/>
          </p:nvPr>
        </p:nvPicPr>
        <p:blipFill>
          <a:blip r:embed="rId2"/>
          <a:stretch>
            <a:fillRect/>
          </a:stretch>
        </p:blipFill>
        <p:spPr>
          <a:xfrm>
            <a:off x="2204420" y="2457625"/>
            <a:ext cx="6703912" cy="3480329"/>
          </a:xfrm>
          <a:prstGeom prst="rect">
            <a:avLst/>
          </a:prstGeom>
        </p:spPr>
      </p:pic>
      <p:sp>
        <p:nvSpPr>
          <p:cNvPr id="7" name="Rectangle 6"/>
          <p:cNvSpPr/>
          <p:nvPr/>
        </p:nvSpPr>
        <p:spPr>
          <a:xfrm>
            <a:off x="1907822" y="6054358"/>
            <a:ext cx="7258756" cy="369332"/>
          </a:xfrm>
          <a:prstGeom prst="rect">
            <a:avLst/>
          </a:prstGeom>
        </p:spPr>
        <p:txBody>
          <a:bodyPr wrap="square">
            <a:spAutoFit/>
          </a:bodyPr>
          <a:lstStyle/>
          <a:p>
            <a:r>
              <a:rPr lang="en-US" dirty="0" smtClean="0"/>
              <a:t>Benoit de Saint </a:t>
            </a:r>
            <a:r>
              <a:rPr lang="en-US" dirty="0" err="1" smtClean="0"/>
              <a:t>Maure</a:t>
            </a:r>
            <a:r>
              <a:rPr lang="en-US" dirty="0" smtClean="0"/>
              <a:t>, Roman </a:t>
            </a:r>
            <a:r>
              <a:rPr lang="en-US" dirty="0"/>
              <a:t>de </a:t>
            </a:r>
            <a:r>
              <a:rPr lang="en-US" dirty="0" err="1" smtClean="0"/>
              <a:t>Troie</a:t>
            </a:r>
            <a:r>
              <a:rPr lang="en-US" dirty="0" smtClean="0"/>
              <a:t>, </a:t>
            </a:r>
            <a:r>
              <a:rPr lang="en-US" dirty="0" err="1" smtClean="0"/>
              <a:t>miniatura</a:t>
            </a:r>
            <a:r>
              <a:rPr lang="en-US" dirty="0" smtClean="0"/>
              <a:t>, </a:t>
            </a:r>
            <a:r>
              <a:rPr lang="en-US" dirty="0" err="1" smtClean="0"/>
              <a:t>Parigi</a:t>
            </a:r>
            <a:r>
              <a:rPr lang="en-US" dirty="0" smtClean="0"/>
              <a:t> BNF  782</a:t>
            </a:r>
            <a:endParaRPr lang="it-IT" dirty="0"/>
          </a:p>
        </p:txBody>
      </p:sp>
    </p:spTree>
    <p:extLst>
      <p:ext uri="{BB962C8B-B14F-4D97-AF65-F5344CB8AC3E}">
        <p14:creationId xmlns:p14="http://schemas.microsoft.com/office/powerpoint/2010/main" val="23907456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62844" y="1546578"/>
            <a:ext cx="11266312" cy="1754326"/>
          </a:xfrm>
          <a:prstGeom prst="rect">
            <a:avLst/>
          </a:prstGeom>
        </p:spPr>
        <p:txBody>
          <a:bodyPr wrap="square">
            <a:spAutoFit/>
          </a:bodyPr>
          <a:lstStyle/>
          <a:p>
            <a:pPr algn="ctr"/>
            <a:r>
              <a:rPr lang="it-IT" sz="3600" b="1" dirty="0" smtClean="0">
                <a:latin typeface="+mj-lt"/>
                <a:ea typeface="Verdana" panose="020B0604030504040204" pitchFamily="34" charset="0"/>
              </a:rPr>
              <a:t>«</a:t>
            </a:r>
            <a:r>
              <a:rPr lang="it-IT" sz="3600" b="1" dirty="0">
                <a:latin typeface="+mj-lt"/>
                <a:ea typeface="Verdana" panose="020B0604030504040204" pitchFamily="34" charset="0"/>
              </a:rPr>
              <a:t>La </a:t>
            </a:r>
            <a:r>
              <a:rPr lang="it-IT" sz="3600" b="1" dirty="0" smtClean="0">
                <a:latin typeface="+mj-lt"/>
                <a:ea typeface="Verdana" panose="020B0604030504040204" pitchFamily="34" charset="0"/>
              </a:rPr>
              <a:t>riforma ecclesiastica e religiosa (XI e XII s.)» </a:t>
            </a:r>
          </a:p>
          <a:p>
            <a:pPr algn="ctr"/>
            <a:r>
              <a:rPr lang="it-IT" sz="3600" b="1" dirty="0" smtClean="0">
                <a:latin typeface="+mj-lt"/>
                <a:ea typeface="Verdana" panose="020B0604030504040204" pitchFamily="34" charset="0"/>
              </a:rPr>
              <a:t>(5 </a:t>
            </a:r>
            <a:r>
              <a:rPr lang="it-IT" sz="3600" b="1" dirty="0" smtClean="0">
                <a:ea typeface="Verdana" panose="020B0604030504040204" pitchFamily="34" charset="0"/>
              </a:rPr>
              <a:t>lezioni </a:t>
            </a:r>
            <a:r>
              <a:rPr lang="it-IT" sz="3600" b="1" dirty="0">
                <a:ea typeface="Verdana" panose="020B0604030504040204" pitchFamily="34" charset="0"/>
              </a:rPr>
              <a:t>15-27 </a:t>
            </a:r>
            <a:r>
              <a:rPr lang="it-IT" sz="3600" b="1" dirty="0" smtClean="0">
                <a:ea typeface="Verdana" panose="020B0604030504040204" pitchFamily="34" charset="0"/>
              </a:rPr>
              <a:t>novembre</a:t>
            </a:r>
            <a:r>
              <a:rPr lang="it-IT" sz="3600" b="1" dirty="0">
                <a:ea typeface="Verdana" panose="020B0604030504040204" pitchFamily="34" charset="0"/>
              </a:rPr>
              <a:t>)</a:t>
            </a:r>
            <a:endParaRPr lang="it-IT" sz="3600" b="1" dirty="0" smtClean="0">
              <a:latin typeface="+mj-lt"/>
              <a:ea typeface="Verdana" panose="020B0604030504040204" pitchFamily="34" charset="0"/>
            </a:endParaRPr>
          </a:p>
          <a:p>
            <a:pPr algn="ctr"/>
            <a:r>
              <a:rPr lang="it-IT" sz="3600" b="1" dirty="0" smtClean="0">
                <a:latin typeface="+mj-lt"/>
                <a:ea typeface="Verdana" panose="020B0604030504040204" pitchFamily="34" charset="0"/>
              </a:rPr>
              <a:t>Dr. Micol Long</a:t>
            </a:r>
            <a:r>
              <a:rPr lang="en-GB" sz="3600" b="1" dirty="0" smtClean="0">
                <a:latin typeface="+mj-lt"/>
              </a:rPr>
              <a:t> micol.long@unipd.it</a:t>
            </a:r>
            <a:endParaRPr lang="it-IT" sz="3600" b="1" dirty="0" smtClean="0">
              <a:latin typeface="+mj-lt"/>
              <a:ea typeface="Verdana" panose="020B0604030504040204" pitchFamily="34" charset="0"/>
            </a:endParaRPr>
          </a:p>
        </p:txBody>
      </p:sp>
      <p:sp>
        <p:nvSpPr>
          <p:cNvPr id="2" name="Rectangle 1"/>
          <p:cNvSpPr/>
          <p:nvPr/>
        </p:nvSpPr>
        <p:spPr>
          <a:xfrm>
            <a:off x="462844" y="3790582"/>
            <a:ext cx="9618134" cy="2631490"/>
          </a:xfrm>
          <a:prstGeom prst="rect">
            <a:avLst/>
          </a:prstGeom>
        </p:spPr>
        <p:txBody>
          <a:bodyPr wrap="square">
            <a:spAutoFit/>
          </a:bodyPr>
          <a:lstStyle/>
          <a:p>
            <a:pPr>
              <a:lnSpc>
                <a:spcPct val="150000"/>
              </a:lnSpc>
            </a:pPr>
            <a:r>
              <a:rPr lang="it-IT" sz="2200" dirty="0"/>
              <a:t>15/11 Introduzione &amp; prima fase delle riforma (vescovi e impero)</a:t>
            </a:r>
          </a:p>
          <a:p>
            <a:pPr>
              <a:lnSpc>
                <a:spcPct val="150000"/>
              </a:lnSpc>
            </a:pPr>
            <a:r>
              <a:rPr lang="it-IT" sz="2200" dirty="0"/>
              <a:t>20/11 La trasformazione del papato &amp; il conflitto con l’impero</a:t>
            </a:r>
          </a:p>
          <a:p>
            <a:pPr>
              <a:lnSpc>
                <a:spcPct val="150000"/>
              </a:lnSpc>
            </a:pPr>
            <a:r>
              <a:rPr lang="it-IT" sz="2200" dirty="0"/>
              <a:t>21/11 La riforma monastica e l’ideale eremitico</a:t>
            </a:r>
          </a:p>
          <a:p>
            <a:pPr>
              <a:lnSpc>
                <a:spcPct val="150000"/>
              </a:lnSpc>
            </a:pPr>
            <a:r>
              <a:rPr lang="it-IT" sz="2200" dirty="0"/>
              <a:t>22/11 La </a:t>
            </a:r>
            <a:r>
              <a:rPr lang="it-IT" sz="2200" dirty="0" smtClean="0"/>
              <a:t>religiosità dei laici </a:t>
            </a:r>
            <a:r>
              <a:rPr lang="it-IT" sz="2200" dirty="0"/>
              <a:t>e i nuovi gruppi religiosi</a:t>
            </a:r>
          </a:p>
          <a:p>
            <a:pPr>
              <a:lnSpc>
                <a:spcPct val="150000"/>
              </a:lnSpc>
            </a:pPr>
            <a:r>
              <a:rPr lang="it-IT" sz="2200" b="1" dirty="0"/>
              <a:t>27/11 L’inquadramento religioso della violenza</a:t>
            </a:r>
          </a:p>
        </p:txBody>
      </p:sp>
    </p:spTree>
    <p:extLst>
      <p:ext uri="{BB962C8B-B14F-4D97-AF65-F5344CB8AC3E}">
        <p14:creationId xmlns:p14="http://schemas.microsoft.com/office/powerpoint/2010/main" val="1850579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Conclusioni: la Chiesa interviene sulla violenza</a:t>
            </a:r>
            <a:endParaRPr lang="it-IT" dirty="0"/>
          </a:p>
        </p:txBody>
      </p:sp>
      <p:sp>
        <p:nvSpPr>
          <p:cNvPr id="3" name="Content Placeholder 2"/>
          <p:cNvSpPr>
            <a:spLocks noGrp="1"/>
          </p:cNvSpPr>
          <p:nvPr>
            <p:ph sz="quarter" idx="10"/>
          </p:nvPr>
        </p:nvSpPr>
        <p:spPr>
          <a:xfrm>
            <a:off x="846667" y="3296356"/>
            <a:ext cx="10995806" cy="3156198"/>
          </a:xfrm>
        </p:spPr>
        <p:txBody>
          <a:bodyPr/>
          <a:lstStyle/>
          <a:p>
            <a:pPr marL="457200" indent="-457200">
              <a:buFont typeface="Arial" panose="020B0604020202020204" pitchFamily="34" charset="0"/>
              <a:buChar char="•"/>
            </a:pPr>
            <a:r>
              <a:rPr lang="it-IT" dirty="0" smtClean="0"/>
              <a:t>Limitandola (es. paci di Dio, ma anche separazione laici vs ecclesiastici)</a:t>
            </a:r>
          </a:p>
          <a:p>
            <a:pPr marL="457200" indent="-457200">
              <a:buFont typeface="Arial" panose="020B0604020202020204" pitchFamily="34" charset="0"/>
              <a:buChar char="•"/>
            </a:pPr>
            <a:r>
              <a:rPr lang="it-IT" dirty="0" smtClean="0"/>
              <a:t>Legitttimandola in certi contesti e usi (reindirizzandola) e addirittura promovendola e sacralizzandola, sia per i laici sia per i religiosi</a:t>
            </a:r>
            <a:endParaRPr lang="it-IT" dirty="0"/>
          </a:p>
        </p:txBody>
      </p:sp>
    </p:spTree>
    <p:extLst>
      <p:ext uri="{BB962C8B-B14F-4D97-AF65-F5344CB8AC3E}">
        <p14:creationId xmlns:p14="http://schemas.microsoft.com/office/powerpoint/2010/main" val="3285773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F9EA2F0-51A9-EF7E-0F05-DAA27F02EAD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it-IT" dirty="0"/>
              <a:t>Università degli Studi di Padova</a:t>
            </a:r>
          </a:p>
        </p:txBody>
      </p:sp>
    </p:spTree>
    <p:extLst>
      <p:ext uri="{BB962C8B-B14F-4D97-AF65-F5344CB8AC3E}">
        <p14:creationId xmlns:p14="http://schemas.microsoft.com/office/powerpoint/2010/main" val="1282669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E12E42B-CFF7-5D55-6BD6-BADAF2EF7769}"/>
              </a:ext>
            </a:extLst>
          </p:cNvPr>
          <p:cNvSpPr>
            <a:spLocks noGrp="1"/>
          </p:cNvSpPr>
          <p:nvPr>
            <p:ph type="title"/>
          </p:nvPr>
        </p:nvSpPr>
        <p:spPr>
          <a:xfrm>
            <a:off x="456000" y="1160463"/>
            <a:ext cx="11736000" cy="1188000"/>
          </a:xfrm>
        </p:spPr>
        <p:txBody>
          <a:bodyPr>
            <a:normAutofit/>
          </a:bodyPr>
          <a:lstStyle/>
          <a:p>
            <a:r>
              <a:rPr lang="it-IT" dirty="0" smtClean="0">
                <a:ea typeface="Verdana" panose="020B0604030504040204" pitchFamily="34" charset="0"/>
              </a:rPr>
              <a:t>Riforma ecclesiastica e violenza (verbale e fisica)</a:t>
            </a:r>
            <a:endParaRPr lang="it-IT" b="1" dirty="0">
              <a:ea typeface="Verdana" panose="020B0604030504040204" pitchFamily="34" charset="0"/>
            </a:endParaRPr>
          </a:p>
        </p:txBody>
      </p:sp>
      <p:sp>
        <p:nvSpPr>
          <p:cNvPr id="5" name="Segnaposto contenuto 4">
            <a:extLst>
              <a:ext uri="{FF2B5EF4-FFF2-40B4-BE49-F238E27FC236}">
                <a16:creationId xmlns:a16="http://schemas.microsoft.com/office/drawing/2014/main" id="{63500608-49AC-2C3E-8C11-FFB693E8BC1B}"/>
              </a:ext>
            </a:extLst>
          </p:cNvPr>
          <p:cNvSpPr>
            <a:spLocks noGrp="1"/>
          </p:cNvSpPr>
          <p:nvPr>
            <p:ph idx="4294967295"/>
          </p:nvPr>
        </p:nvSpPr>
        <p:spPr>
          <a:xfrm>
            <a:off x="460512" y="2665379"/>
            <a:ext cx="11381961" cy="3879538"/>
          </a:xfrm>
        </p:spPr>
        <p:txBody>
          <a:bodyPr/>
          <a:lstStyle/>
          <a:p>
            <a:pPr>
              <a:spcAft>
                <a:spcPts val="1000"/>
              </a:spcAft>
            </a:pPr>
            <a:r>
              <a:rPr lang="it-IT" dirty="0" smtClean="0"/>
              <a:t>Constestazioni al clero </a:t>
            </a:r>
          </a:p>
          <a:p>
            <a:pPr>
              <a:spcAft>
                <a:spcPts val="1000"/>
              </a:spcAft>
            </a:pPr>
            <a:r>
              <a:rPr lang="it-IT" dirty="0" smtClean="0"/>
              <a:t>Scontro tra </a:t>
            </a:r>
            <a:r>
              <a:rPr lang="it-IT" dirty="0"/>
              <a:t>p</a:t>
            </a:r>
            <a:r>
              <a:rPr lang="it-IT" dirty="0" smtClean="0"/>
              <a:t>apato e impero </a:t>
            </a:r>
          </a:p>
          <a:p>
            <a:pPr>
              <a:spcAft>
                <a:spcPts val="1000"/>
              </a:spcAft>
            </a:pPr>
            <a:r>
              <a:rPr lang="it-IT" dirty="0" smtClean="0"/>
              <a:t>Controversie tra ordini religiosi </a:t>
            </a:r>
          </a:p>
          <a:p>
            <a:pPr>
              <a:spcAft>
                <a:spcPts val="1000"/>
              </a:spcAft>
            </a:pPr>
            <a:r>
              <a:rPr lang="it-IT" dirty="0" smtClean="0"/>
              <a:t>Attacchi alla devianza religiosa</a:t>
            </a:r>
            <a:endParaRPr lang="it-IT" dirty="0"/>
          </a:p>
        </p:txBody>
      </p:sp>
    </p:spTree>
    <p:extLst>
      <p:ext uri="{BB962C8B-B14F-4D97-AF65-F5344CB8AC3E}">
        <p14:creationId xmlns:p14="http://schemas.microsoft.com/office/powerpoint/2010/main" val="1338276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Ragioni dell’importanza della violenza</a:t>
            </a:r>
            <a:endParaRPr lang="it-IT" dirty="0"/>
          </a:p>
        </p:txBody>
      </p:sp>
      <p:sp>
        <p:nvSpPr>
          <p:cNvPr id="4" name="Content Placeholder 3"/>
          <p:cNvSpPr>
            <a:spLocks noGrp="1"/>
          </p:cNvSpPr>
          <p:nvPr>
            <p:ph sz="quarter" idx="11"/>
          </p:nvPr>
        </p:nvSpPr>
        <p:spPr>
          <a:xfrm>
            <a:off x="1215640" y="2592995"/>
            <a:ext cx="9147560" cy="3875537"/>
          </a:xfrm>
        </p:spPr>
        <p:txBody>
          <a:bodyPr>
            <a:normAutofit fontScale="92500" lnSpcReduction="10000"/>
          </a:bodyPr>
          <a:lstStyle/>
          <a:p>
            <a:pPr marL="457200" indent="-457200">
              <a:buFont typeface="Arial" panose="020B0604020202020204" pitchFamily="34" charset="0"/>
              <a:buChar char="•"/>
            </a:pPr>
            <a:r>
              <a:rPr lang="it-IT" dirty="0"/>
              <a:t>V</a:t>
            </a:r>
            <a:r>
              <a:rPr lang="it-IT" dirty="0" smtClean="0"/>
              <a:t>iolenza nella quotidianità medievale</a:t>
            </a:r>
          </a:p>
          <a:p>
            <a:pPr marL="457200" indent="-457200">
              <a:buFont typeface="Arial" panose="020B0604020202020204" pitchFamily="34" charset="0"/>
              <a:buChar char="•"/>
            </a:pPr>
            <a:r>
              <a:rPr lang="it-IT" dirty="0" smtClean="0"/>
              <a:t>Natura militare dell’elite</a:t>
            </a:r>
          </a:p>
          <a:p>
            <a:pPr marL="457200" indent="-457200">
              <a:buFont typeface="Arial" panose="020B0604020202020204" pitchFamily="34" charset="0"/>
              <a:buChar char="•"/>
            </a:pPr>
            <a:r>
              <a:rPr lang="it-IT" dirty="0"/>
              <a:t>T</a:t>
            </a:r>
            <a:r>
              <a:rPr lang="it-IT" dirty="0" smtClean="0"/>
              <a:t>radizione di uso del linguaggio della violenza in ambito religioso cristiano</a:t>
            </a:r>
          </a:p>
          <a:p>
            <a:pPr marL="457200" indent="-457200">
              <a:buFont typeface="Arial" panose="020B0604020202020204" pitchFamily="34" charset="0"/>
              <a:buChar char="•"/>
            </a:pPr>
            <a:r>
              <a:rPr lang="it-IT" dirty="0" smtClean="0"/>
              <a:t>I cambiamenti generano reazioni anche critiche</a:t>
            </a:r>
          </a:p>
          <a:p>
            <a:pPr marL="457200" indent="-457200">
              <a:buFont typeface="Arial" panose="020B0604020202020204" pitchFamily="34" charset="0"/>
              <a:buChar char="•"/>
            </a:pPr>
            <a:r>
              <a:rPr lang="it-IT" dirty="0" smtClean="0"/>
              <a:t>L’accentramento ecclesiastico e amministrativo porta alla formulazione di un’ortodossia e di </a:t>
            </a:r>
            <a:r>
              <a:rPr lang="it-IT" dirty="0"/>
              <a:t>un’unità, </a:t>
            </a:r>
            <a:r>
              <a:rPr lang="it-IT" dirty="0" smtClean="0"/>
              <a:t>e di conseguenza di un’eterodossia e a un’esclusione</a:t>
            </a:r>
          </a:p>
          <a:p>
            <a:pPr marL="457200" indent="-457200">
              <a:buFont typeface="Arial" panose="020B0604020202020204" pitchFamily="34" charset="0"/>
              <a:buChar char="•"/>
            </a:pPr>
            <a:r>
              <a:rPr lang="it-IT" dirty="0" smtClean="0"/>
              <a:t>Necessità di incanalare la violenza?</a:t>
            </a:r>
          </a:p>
          <a:p>
            <a:endParaRPr lang="it-IT" dirty="0" smtClean="0"/>
          </a:p>
          <a:p>
            <a:endParaRPr lang="it-IT" dirty="0" smtClean="0"/>
          </a:p>
          <a:p>
            <a:endParaRPr lang="it-IT" dirty="0" smtClean="0"/>
          </a:p>
          <a:p>
            <a:endParaRPr lang="it-IT" dirty="0"/>
          </a:p>
        </p:txBody>
      </p:sp>
    </p:spTree>
    <p:extLst>
      <p:ext uri="{BB962C8B-B14F-4D97-AF65-F5344CB8AC3E}">
        <p14:creationId xmlns:p14="http://schemas.microsoft.com/office/powerpoint/2010/main" val="3487372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1184 Lucio III Ad </a:t>
            </a:r>
            <a:r>
              <a:rPr lang="it-IT" dirty="0"/>
              <a:t>a</a:t>
            </a:r>
            <a:r>
              <a:rPr lang="it-IT" dirty="0" smtClean="0"/>
              <a:t>bolendam diversarum haeresium pravitatem</a:t>
            </a:r>
            <a:endParaRPr lang="it-IT" dirty="0"/>
          </a:p>
        </p:txBody>
      </p:sp>
      <p:sp>
        <p:nvSpPr>
          <p:cNvPr id="3" name="Content Placeholder 2"/>
          <p:cNvSpPr>
            <a:spLocks noGrp="1"/>
          </p:cNvSpPr>
          <p:nvPr>
            <p:ph sz="quarter" idx="10"/>
          </p:nvPr>
        </p:nvSpPr>
        <p:spPr>
          <a:xfrm>
            <a:off x="587022" y="2592996"/>
            <a:ext cx="11255451" cy="3859558"/>
          </a:xfrm>
        </p:spPr>
        <p:txBody>
          <a:bodyPr>
            <a:normAutofit lnSpcReduction="10000"/>
          </a:bodyPr>
          <a:lstStyle/>
          <a:p>
            <a:pPr algn="just"/>
            <a:r>
              <a:rPr lang="it-IT" dirty="0" smtClean="0"/>
              <a:t>Per sopprimere la malvagità delle diverse eresie, che in più parti del mondo si sono messe a pullulare in questi ultimi tempi, si deve dar impulso al vigore ecclesiastico (...). Perció noi ci ergiamo con la generale sanzione di questo decreto contro gli eretici stessi, le cui </a:t>
            </a:r>
            <a:r>
              <a:rPr lang="it-IT" dirty="0"/>
              <a:t>diverse </a:t>
            </a:r>
            <a:r>
              <a:rPr lang="it-IT" dirty="0" smtClean="0"/>
              <a:t>falsità esigono di essere trattate in diversi capitoli, e per mezzo di questa costituzione condanniamo con autorità apostolica ogni eresia, sotto qualunque nome sia conosciuta.  Decretiamo dunque che sottostiano a perpetuo anatema prima di tutto i Catari e i Patarini, poi quelli che con falso nome si spacciano per Umiliati o Poveri di Lione, i Passagini, i Giuseppini, gli Arnaldisti. </a:t>
            </a:r>
            <a:endParaRPr lang="it-IT" dirty="0"/>
          </a:p>
        </p:txBody>
      </p:sp>
    </p:spTree>
    <p:extLst>
      <p:ext uri="{BB962C8B-B14F-4D97-AF65-F5344CB8AC3E}">
        <p14:creationId xmlns:p14="http://schemas.microsoft.com/office/powerpoint/2010/main" val="255648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1184 Lucio III Ad </a:t>
            </a:r>
            <a:r>
              <a:rPr lang="it-IT" dirty="0"/>
              <a:t>a</a:t>
            </a:r>
            <a:r>
              <a:rPr lang="it-IT" dirty="0" smtClean="0"/>
              <a:t>bolendam diversarum haeresium pravitatem</a:t>
            </a:r>
            <a:endParaRPr lang="it-IT" dirty="0"/>
          </a:p>
        </p:txBody>
      </p:sp>
      <p:sp>
        <p:nvSpPr>
          <p:cNvPr id="3" name="Content Placeholder 2"/>
          <p:cNvSpPr>
            <a:spLocks noGrp="1"/>
          </p:cNvSpPr>
          <p:nvPr>
            <p:ph sz="quarter" idx="10"/>
          </p:nvPr>
        </p:nvSpPr>
        <p:spPr>
          <a:xfrm>
            <a:off x="587022" y="2592996"/>
            <a:ext cx="11255451" cy="3859558"/>
          </a:xfrm>
        </p:spPr>
        <p:txBody>
          <a:bodyPr>
            <a:normAutofit fontScale="92500" lnSpcReduction="10000"/>
          </a:bodyPr>
          <a:lstStyle/>
          <a:p>
            <a:pPr algn="just"/>
            <a:r>
              <a:rPr lang="it-IT" dirty="0"/>
              <a:t>E poiché taluni, aventi – come dice l’Apostolo (2 Tm 3,5) – l’apparenza di </a:t>
            </a:r>
            <a:r>
              <a:rPr lang="it-IT" dirty="0" smtClean="0"/>
              <a:t>pietà ma essendo privi di quanto ne forma l’essenza, si arrogano l’autorità di predicare (...) tutti coloro che o interdetto o non inviati abbiano la presunzione di predicare in pubblico o in privato senza l’autorizzazione della Santa Sede o dei vescovi locali, e quanti osino pensare o insegnare intorno ai sacramenti (...) cose diverse da quelle che predica e osserva la sacrosanta Chiesa romana, e in generale chiunque sia stato giudicato eretico o dalla medesima Chiesa romana o dai singoli vescovi nelle loro diocesi col consiglio dei chierici, o dagli stessi chierici in caso di sede vacante col consiglio eventuale dei vescovi vicini, tutti insieme includiamo nello stesso vincolo di anatema perpetuo.</a:t>
            </a:r>
            <a:endParaRPr lang="it-IT" dirty="0"/>
          </a:p>
          <a:p>
            <a:endParaRPr lang="it-IT" dirty="0"/>
          </a:p>
        </p:txBody>
      </p:sp>
    </p:spTree>
    <p:extLst>
      <p:ext uri="{BB962C8B-B14F-4D97-AF65-F5344CB8AC3E}">
        <p14:creationId xmlns:p14="http://schemas.microsoft.com/office/powerpoint/2010/main" val="2577330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911" y="1153221"/>
            <a:ext cx="12000089" cy="1188000"/>
          </a:xfrm>
        </p:spPr>
        <p:txBody>
          <a:bodyPr/>
          <a:lstStyle/>
          <a:p>
            <a:r>
              <a:rPr lang="it-IT" dirty="0" smtClean="0"/>
              <a:t>Ad abolendam sui compiti dell’inquisizione vescovile</a:t>
            </a:r>
            <a:endParaRPr lang="it-IT" dirty="0"/>
          </a:p>
        </p:txBody>
      </p:sp>
      <p:sp>
        <p:nvSpPr>
          <p:cNvPr id="3" name="Content Placeholder 2"/>
          <p:cNvSpPr>
            <a:spLocks noGrp="1"/>
          </p:cNvSpPr>
          <p:nvPr>
            <p:ph sz="quarter" idx="10"/>
          </p:nvPr>
        </p:nvSpPr>
        <p:spPr>
          <a:xfrm>
            <a:off x="361245" y="2178757"/>
            <a:ext cx="11593688" cy="4594576"/>
          </a:xfrm>
        </p:spPr>
        <p:txBody>
          <a:bodyPr>
            <a:normAutofit fontScale="85000" lnSpcReduction="20000"/>
          </a:bodyPr>
          <a:lstStyle/>
          <a:p>
            <a:pPr algn="just"/>
            <a:r>
              <a:rPr lang="it-IT" dirty="0" smtClean="0"/>
              <a:t>Tutti gli arcivescovi o vescovi, personalmente o per mezzo dei loro arcidiaconi o altre persone oneste e capaci, dovranno una o due volte l’anno visitare le parrocchie delle loro diocesi dove corre voce vi siano degli eretici, e ivi indurre tre o più testimoni degni di fede, o se necessario tutto il vicinato, a giurare di denunciare al vescovo o all’arcidiacono gli eretici a loro noti, nonchè chiunque partecipi a riunioni segrete o il cui comportamento contrasti con quello comune dei fedeli. Quindi il vescovo o l’arcivescovo convocherà gli accusati e, se essi non si purgheranno dei delitti loro imputati o, se dopo tale purgazione, scivoleranno di nuovo nella perfidia, verranno puniti secondo il giudizio dei vescovi. Se poi qualcuno non vorrà prestar giuramento, stimandolo cosa superstiziosa e biasimevole, lo si giudichi ipso fatto come eretico e perciò passibile delle pene prescritte. Queste, inflitte sia agli eretici veri e propri che ai sospetti, ai relapsi e ai loro fautori e protettori, consisteranno, da parte della Chiesa, nell’anatema e nella consegna al braccio secolare, mentre da parte delle autorità civili («</a:t>
            </a:r>
            <a:r>
              <a:rPr lang="fr-FR" dirty="0" smtClean="0"/>
              <a:t>comites</a:t>
            </a:r>
            <a:r>
              <a:rPr lang="fr-FR" dirty="0"/>
              <a:t>, </a:t>
            </a:r>
            <a:r>
              <a:rPr lang="fr-FR" dirty="0" err="1"/>
              <a:t>barones</a:t>
            </a:r>
            <a:r>
              <a:rPr lang="fr-FR" dirty="0"/>
              <a:t>, </a:t>
            </a:r>
            <a:r>
              <a:rPr lang="fr-FR" dirty="0" err="1"/>
              <a:t>rectores</a:t>
            </a:r>
            <a:r>
              <a:rPr lang="fr-FR" dirty="0"/>
              <a:t> et consules </a:t>
            </a:r>
            <a:r>
              <a:rPr lang="fr-FR" dirty="0" err="1"/>
              <a:t>civitatum</a:t>
            </a:r>
            <a:r>
              <a:rPr lang="fr-FR" dirty="0"/>
              <a:t> et </a:t>
            </a:r>
            <a:r>
              <a:rPr lang="fr-FR" dirty="0" err="1"/>
              <a:t>aliorum</a:t>
            </a:r>
            <a:r>
              <a:rPr lang="fr-FR" dirty="0"/>
              <a:t> </a:t>
            </a:r>
            <a:r>
              <a:rPr lang="fr-FR" dirty="0" err="1" smtClean="0"/>
              <a:t>locorum</a:t>
            </a:r>
            <a:r>
              <a:rPr lang="fr-FR" dirty="0" smtClean="0"/>
              <a:t> » </a:t>
            </a:r>
            <a:r>
              <a:rPr lang="it-IT" dirty="0" smtClean="0"/>
              <a:t>) si procederà alla messa al bando con l’esilio, la confisca dei beni, la distruzione delle case, l’infamia e l’incapacità civile.</a:t>
            </a:r>
            <a:endParaRPr lang="it-IT" dirty="0"/>
          </a:p>
        </p:txBody>
      </p:sp>
    </p:spTree>
    <p:extLst>
      <p:ext uri="{BB962C8B-B14F-4D97-AF65-F5344CB8AC3E}">
        <p14:creationId xmlns:p14="http://schemas.microsoft.com/office/powerpoint/2010/main" val="4009935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1199 Vergentis in senium</a:t>
            </a:r>
            <a:endParaRPr lang="it-IT" dirty="0"/>
          </a:p>
        </p:txBody>
      </p:sp>
      <p:sp>
        <p:nvSpPr>
          <p:cNvPr id="4" name="Content Placeholder 3"/>
          <p:cNvSpPr>
            <a:spLocks noGrp="1"/>
          </p:cNvSpPr>
          <p:nvPr>
            <p:ph sz="quarter" idx="11"/>
          </p:nvPr>
        </p:nvSpPr>
        <p:spPr>
          <a:xfrm>
            <a:off x="1215640" y="2592997"/>
            <a:ext cx="9971649" cy="737226"/>
          </a:xfrm>
        </p:spPr>
        <p:txBody>
          <a:bodyPr>
            <a:normAutofit fontScale="92500" lnSpcReduction="10000"/>
          </a:bodyPr>
          <a:lstStyle/>
          <a:p>
            <a:r>
              <a:rPr lang="it-IT" dirty="0" smtClean="0"/>
              <a:t>L’eresia è equiparata </a:t>
            </a:r>
            <a:r>
              <a:rPr lang="it-IT" dirty="0"/>
              <a:t>al reato di lesa </a:t>
            </a:r>
            <a:r>
              <a:rPr lang="it-IT" dirty="0" smtClean="0"/>
              <a:t>maestà, che in base al diritto romano è punito con la morte.</a:t>
            </a:r>
            <a:endParaRPr lang="it-IT" dirty="0"/>
          </a:p>
        </p:txBody>
      </p:sp>
      <p:sp>
        <p:nvSpPr>
          <p:cNvPr id="5" name="Content Placeholder 4"/>
          <p:cNvSpPr>
            <a:spLocks noGrp="1"/>
          </p:cNvSpPr>
          <p:nvPr>
            <p:ph sz="quarter" idx="12"/>
          </p:nvPr>
        </p:nvSpPr>
        <p:spPr>
          <a:xfrm>
            <a:off x="1444978" y="4583288"/>
            <a:ext cx="9527822" cy="1988385"/>
          </a:xfrm>
        </p:spPr>
        <p:txBody>
          <a:bodyPr>
            <a:normAutofit/>
          </a:bodyPr>
          <a:lstStyle/>
          <a:p>
            <a:r>
              <a:rPr lang="it-IT" dirty="0" smtClean="0"/>
              <a:t>Nel XIII secolo, il </a:t>
            </a:r>
            <a:r>
              <a:rPr lang="it-IT" dirty="0"/>
              <a:t>ruolo di giudice inquisitore </a:t>
            </a:r>
            <a:r>
              <a:rPr lang="it-IT" dirty="0" smtClean="0"/>
              <a:t>fu sottratto </a:t>
            </a:r>
            <a:r>
              <a:rPr lang="it-IT" dirty="0"/>
              <a:t>ai vescovi e</a:t>
            </a:r>
            <a:r>
              <a:rPr lang="it-IT" dirty="0" smtClean="0"/>
              <a:t> </a:t>
            </a:r>
            <a:r>
              <a:rPr lang="it-IT" dirty="0"/>
              <a:t>affidato, in un primo </a:t>
            </a:r>
            <a:r>
              <a:rPr lang="it-IT" dirty="0" smtClean="0"/>
              <a:t>momento ai cisterciensi e poi a frati francescani e – soprattutto – domenicani.</a:t>
            </a:r>
          </a:p>
          <a:p>
            <a:endParaRPr lang="it-IT" dirty="0"/>
          </a:p>
        </p:txBody>
      </p:sp>
    </p:spTree>
    <p:extLst>
      <p:ext uri="{BB962C8B-B14F-4D97-AF65-F5344CB8AC3E}">
        <p14:creationId xmlns:p14="http://schemas.microsoft.com/office/powerpoint/2010/main" val="13484218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2844" y="1153220"/>
            <a:ext cx="11729156" cy="1770601"/>
          </a:xfrm>
        </p:spPr>
        <p:txBody>
          <a:bodyPr/>
          <a:lstStyle/>
          <a:p>
            <a:pPr algn="ctr"/>
            <a:r>
              <a:rPr lang="it-IT" dirty="0" smtClean="0"/>
              <a:t>Le paci (o tregue) di Dio</a:t>
            </a:r>
            <a:br>
              <a:rPr lang="it-IT" dirty="0" smtClean="0"/>
            </a:br>
            <a:r>
              <a:rPr lang="it-IT" dirty="0" smtClean="0"/>
              <a:t>(Francia del sud, Aquitania da fine X s.)</a:t>
            </a:r>
            <a:endParaRPr lang="it-IT" dirty="0"/>
          </a:p>
        </p:txBody>
      </p:sp>
      <p:sp>
        <p:nvSpPr>
          <p:cNvPr id="3" name="Content Placeholder 2"/>
          <p:cNvSpPr>
            <a:spLocks noGrp="1"/>
          </p:cNvSpPr>
          <p:nvPr>
            <p:ph sz="quarter" idx="10"/>
          </p:nvPr>
        </p:nvSpPr>
        <p:spPr>
          <a:xfrm>
            <a:off x="1049867" y="3172178"/>
            <a:ext cx="10792606" cy="3280376"/>
          </a:xfrm>
        </p:spPr>
        <p:txBody>
          <a:bodyPr/>
          <a:lstStyle/>
          <a:p>
            <a:r>
              <a:rPr lang="it-IT" dirty="0" smtClean="0"/>
              <a:t>Riunioni di vescovi di una o più diocesi che disponevano la sospensione dell’attività bellica in momenti e spazi determinati in nome di Dio</a:t>
            </a:r>
          </a:p>
          <a:p>
            <a:endParaRPr lang="it-IT" dirty="0"/>
          </a:p>
          <a:p>
            <a:endParaRPr lang="it-IT" dirty="0"/>
          </a:p>
          <a:p>
            <a:r>
              <a:rPr lang="it-IT" dirty="0" smtClean="0"/>
              <a:t>Non si tratta di una generica condanna della violenza, ma prima di tutto di una difesa dei beni degli ecclesiastici!</a:t>
            </a:r>
            <a:endParaRPr lang="it-IT" dirty="0"/>
          </a:p>
        </p:txBody>
      </p:sp>
    </p:spTree>
    <p:extLst>
      <p:ext uri="{BB962C8B-B14F-4D97-AF65-F5344CB8AC3E}">
        <p14:creationId xmlns:p14="http://schemas.microsoft.com/office/powerpoint/2010/main" val="732162071"/>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3461</TotalTime>
  <Words>1571</Words>
  <Application>Microsoft Office PowerPoint</Application>
  <PresentationFormat>Widescreen</PresentationFormat>
  <Paragraphs>91</Paragraphs>
  <Slides>21</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Verdana</vt:lpstr>
      <vt:lpstr>Tema di Office</vt:lpstr>
      <vt:lpstr>STORIA MEDIEVALE</vt:lpstr>
      <vt:lpstr>PowerPoint Presentation</vt:lpstr>
      <vt:lpstr>Riforma ecclesiastica e violenza (verbale e fisica)</vt:lpstr>
      <vt:lpstr>Ragioni dell’importanza della violenza</vt:lpstr>
      <vt:lpstr>1184 Lucio III Ad abolendam diversarum haeresium pravitatem</vt:lpstr>
      <vt:lpstr>1184 Lucio III Ad abolendam diversarum haeresium pravitatem</vt:lpstr>
      <vt:lpstr>Ad abolendam sui compiti dell’inquisizione vescovile</vt:lpstr>
      <vt:lpstr>1199 Vergentis in senium</vt:lpstr>
      <vt:lpstr>Le paci (o tregue) di Dio (Francia del sud, Aquitania da fine X s.)</vt:lpstr>
      <vt:lpstr>Lo sviluppo della nozione di «miles Christi»</vt:lpstr>
      <vt:lpstr>L’invenzione della crociata Urbano II 1095</vt:lpstr>
      <vt:lpstr>La prima crociata</vt:lpstr>
      <vt:lpstr>Seconda, terza e quarta crociata</vt:lpstr>
      <vt:lpstr>La creazione degli ordini monastici militari</vt:lpstr>
      <vt:lpstr>La crociata contro i catari (o Albigesi) </vt:lpstr>
      <vt:lpstr>Cesario di Heisterbach nel suo Dialogus Miraculorum (1219-123) riporta che si dice («fertur dixisse) che il legato pontificio e abate di Cîteaux Arnaldo Amaury durante il massacro di Bézier, non potendo distinguere gli eretici diede l’ordine «caedite eos. Novit enim Dominus qui sunt eius » (uccideteli, Dio sa chi sono i suoi).</vt:lpstr>
      <vt:lpstr>Testimonianze celebri  </vt:lpstr>
      <vt:lpstr>Lettera a Innocenzo III, 1219</vt:lpstr>
      <vt:lpstr>Verso la cavalleria come ordine sociale</vt:lpstr>
      <vt:lpstr>Conclusioni: la Chiesa interviene sulla violenza</vt:lpstr>
      <vt:lpstr>Università degli Studi di Padova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Bocchi Giuliano</dc:creator>
  <cp:lastModifiedBy>Long Micol</cp:lastModifiedBy>
  <cp:revision>143</cp:revision>
  <dcterms:created xsi:type="dcterms:W3CDTF">2022-07-26T10:43:33Z</dcterms:created>
  <dcterms:modified xsi:type="dcterms:W3CDTF">2023-11-27T11:01:03Z</dcterms:modified>
</cp:coreProperties>
</file>