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367" r:id="rId3"/>
    <p:sldId id="404" r:id="rId4"/>
    <p:sldId id="405" r:id="rId5"/>
    <p:sldId id="406" r:id="rId6"/>
    <p:sldId id="407" r:id="rId7"/>
    <p:sldId id="410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256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77415" autoAdjust="0"/>
  </p:normalViewPr>
  <p:slideViewPr>
    <p:cSldViewPr snapToGrid="0" showGuides="1">
      <p:cViewPr varScale="1">
        <p:scale>
          <a:sx n="89" d="100"/>
          <a:sy n="89" d="100"/>
        </p:scale>
        <p:origin x="660" y="84"/>
      </p:cViewPr>
      <p:guideLst>
        <p:guide orient="horz" pos="731"/>
        <p:guide pos="3840"/>
        <p:guide orient="horz" pos="225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17132-047A-4C30-97AD-7733762F554B}" type="datetimeFigureOut">
              <a:rPr lang="it-IT" smtClean="0"/>
              <a:t>18/12/2023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6B536-9FA3-4940-8C9D-ED9264FA1E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644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DE886-1573-40AC-9E09-050F9AC625A5}" type="datetimeFigureOut">
              <a:rPr lang="it-IT" smtClean="0"/>
              <a:t>18/12/2023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491ED-56D3-4375-977F-FA3F9F1C0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15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6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03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98A6E1-DC11-C213-C49B-4CE1A884E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C5EF09-4C5E-B147-BEF8-8B66FFFEA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774B46-543F-F0B0-1410-BF1E7177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18/12/2023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1F3B55-F3E2-1A2D-7FD6-BEC64BED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3C2C70-ACDC-D114-6B42-27BE4C259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78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383B4F46-4564-BD98-9A70-890134ABAB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7A2A5C85-D8F9-95C2-D93A-D6AAA8D012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40" y="1159933"/>
            <a:ext cx="7568720" cy="21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E965153-D1B8-47F9-ECA7-A02B37578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593" y="3285951"/>
            <a:ext cx="9096815" cy="1290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6" name="Segnaposto testo 13">
            <a:extLst>
              <a:ext uri="{FF2B5EF4-FFF2-40B4-BE49-F238E27FC236}">
                <a16:creationId xmlns:a16="http://schemas.microsoft.com/office/drawing/2014/main" id="{1D13A2E7-1F45-2252-AAE6-76F193D9D5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5526" y="4741032"/>
            <a:ext cx="6320949" cy="7580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6934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B4D642F2-5021-578D-0B5A-F0C9826C56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-1" y="0"/>
            <a:ext cx="12192001" cy="1138767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BB52DDA-C01F-9F3B-B508-D3698A0EAD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8" y="172188"/>
            <a:ext cx="2856424" cy="79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3A4080AB-402D-FB91-8F6E-E1F4FB36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0" y="1153221"/>
            <a:ext cx="11736000" cy="1188000"/>
          </a:xfr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79127" y="2592996"/>
            <a:ext cx="5663346" cy="385955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sz="quarter" idx="11" hasCustomPrompt="1"/>
          </p:nvPr>
        </p:nvSpPr>
        <p:spPr>
          <a:xfrm>
            <a:off x="1215640" y="2592996"/>
            <a:ext cx="3781233" cy="17942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sp>
        <p:nvSpPr>
          <p:cNvPr id="12" name="Segnaposto contenuto 2"/>
          <p:cNvSpPr>
            <a:spLocks noGrp="1"/>
          </p:cNvSpPr>
          <p:nvPr>
            <p:ph sz="quarter" idx="12" hasCustomPrompt="1"/>
          </p:nvPr>
        </p:nvSpPr>
        <p:spPr>
          <a:xfrm>
            <a:off x="1215640" y="4777396"/>
            <a:ext cx="3781234" cy="17942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</p:spTree>
    <p:extLst>
      <p:ext uri="{BB962C8B-B14F-4D97-AF65-F5344CB8AC3E}">
        <p14:creationId xmlns:p14="http://schemas.microsoft.com/office/powerpoint/2010/main" val="2028808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383B4F46-4564-BD98-9A70-890134ABAB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8" name="Immagine 6">
            <a:extLst>
              <a:ext uri="{FF2B5EF4-FFF2-40B4-BE49-F238E27FC236}">
                <a16:creationId xmlns:a16="http://schemas.microsoft.com/office/drawing/2014/main" id="{38BF697F-4C3F-B44D-F6C6-3D1E0DC619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42" y="2269067"/>
            <a:ext cx="8333317" cy="23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27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18/12/2023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70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2635D8-CCDF-6D38-8F13-A179A41E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434A56-224E-D866-A28F-911AF1B32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2815B5-BA9F-4BC1-142B-FB146E55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18/12/2023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639FF7-9837-5485-22E6-98359CE2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BA95AF-CF08-9540-8958-30ECAA2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60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09B05C-6215-0CBC-7B82-45F3AB91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BDA081-A4AC-23E8-A80B-BB3EDFA46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0D27AD-7692-29FD-138C-8E2D277B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18/12/2023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FA7B6A-8E96-4A22-AC28-CC5D4A5FC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1F665B-5DD5-68C7-A7BF-2101FC91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63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7E8C6D-2746-FE8C-D954-F04A0892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C4DAC7-51DC-0512-D3C5-636DA9B67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C77EFD-F6AD-7E4A-2466-734F7D9F8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F64D86-9423-4050-EABD-82F754AC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18/12/2023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F5BF3C-0092-1DEB-DF7D-873B0ECF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891FFC-8CE4-A06C-6922-845EBB33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70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1E9C76-ADD7-91FE-76C9-8E59F946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A3DAC0-0839-47EF-03C6-93B46E1AE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8AAB33E-3013-3EE2-4E41-A18D1471D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A8BE1D0-E709-E1B6-7882-A7C1F3F84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67025A-7024-FF82-2CD9-A169C692D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294965E-60D1-02D6-7D5B-78FA5B51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18/12/2023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285446E-D0C3-EB44-D741-898EA10E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6CEDB29-873E-5535-846B-35B3DC35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89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31BEB9-DC85-61DC-2E70-EECA8826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784C7E1-3A6B-9BF3-9D7E-B84FBB4E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18/12/2023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14B297B-6060-AC1C-692E-69C528C05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C92E7EA-01EC-8DA9-0AD8-097FF79E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79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6D660FF-A924-B2C4-5D36-2548BC1C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18/12/2023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8134CA-4890-3AD2-BFC1-635593B2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59B0E4-734C-4FB1-ABD0-43EBCEE40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20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AA02DE-EF25-8A34-A17C-9CF1E538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EDFA90-A16F-D126-B45F-FA7913A12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7362F2-2D07-BADC-9028-5FF264BBC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E7C2D8-244A-8B91-1324-66BF5F72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18/12/2023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F98A4E-3799-1101-A9C0-EA1E537A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56DED9-3158-0431-69E5-757400DB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23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170726-1E27-AA9F-3B2E-692DBC81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DA53B16-4FDD-45A1-11E9-42FB6DC88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374E34-1E69-D976-B1C5-8499B3A13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9DC378-0820-E023-FD20-90E7E384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18/12/2023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4F833C-9ED4-C074-2B18-A66A6F9C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6D7FED-89C8-E0C9-1D82-94824333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50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8C73D6B-3B98-0B4D-3839-170A9073C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12E685-16F2-CD57-8F24-94C80A592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0F94EB-D8FF-46BD-0EB1-02B9720A4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F70D6-0EEB-48B5-B03E-48E409845EC4}" type="datetimeFigureOut">
              <a:rPr lang="it-IT" smtClean="0"/>
              <a:t>18/12/2023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E05C7A-E8F9-1686-FBF1-6D0625EB7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7E8887-8F71-A9F3-4692-499C4365B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57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9" r:id="rId11"/>
    <p:sldLayoutId id="2147483658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anthony_morgan/the-bayeux-tapestry-complete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0B755A-178B-294C-A4BF-51D43D1E2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5123" y="3764603"/>
            <a:ext cx="7881753" cy="1750980"/>
          </a:xfrm>
        </p:spPr>
        <p:txBody>
          <a:bodyPr>
            <a:normAutofit/>
          </a:bodyPr>
          <a:lstStyle/>
          <a:p>
            <a:pPr algn="ctr"/>
            <a:r>
              <a:rPr lang="it-IT" b="1" i="1" dirty="0" smtClean="0"/>
              <a:t>I regni feudali (XI-XIII secolo)</a:t>
            </a:r>
            <a:endParaRPr lang="it-IT" i="1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731D6C7-9D3C-5297-3E90-7EB28A6877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5526" y="4741032"/>
            <a:ext cx="6320949" cy="1164916"/>
          </a:xfrm>
        </p:spPr>
        <p:txBody>
          <a:bodyPr>
            <a:noAutofit/>
          </a:bodyPr>
          <a:lstStyle/>
          <a:p>
            <a:r>
              <a:rPr lang="it-IT" sz="3200" dirty="0" smtClean="0"/>
              <a:t>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551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personaggi dell’arazzo (in tutto 626)</a:t>
            </a:r>
          </a:p>
        </p:txBody>
      </p:sp>
      <p:pic>
        <p:nvPicPr>
          <p:cNvPr id="6" name="Picture 2" descr="Guillaume le Conquérant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60" y="1970781"/>
            <a:ext cx="2994087" cy="1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01215" y="3991086"/>
            <a:ext cx="5096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Guglielmo: figlio naturale del duca di Normandia</a:t>
            </a:r>
          </a:p>
          <a:p>
            <a:endParaRPr lang="it-IT" dirty="0"/>
          </a:p>
        </p:txBody>
      </p:sp>
      <p:pic>
        <p:nvPicPr>
          <p:cNvPr id="8" name="Picture 4" descr="Harold, héros anglo-saxon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" y="4358042"/>
            <a:ext cx="3076687" cy="20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398033" y="6488668"/>
            <a:ext cx="447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Harold genero di re Edoardo il confessore</a:t>
            </a:r>
            <a:endParaRPr lang="it-IT" dirty="0"/>
          </a:p>
        </p:txBody>
      </p:sp>
      <p:pic>
        <p:nvPicPr>
          <p:cNvPr id="10" name="Picture 6" descr="Edouard le confesseur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01" y="2011931"/>
            <a:ext cx="2828142" cy="188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7078532" y="3894268"/>
            <a:ext cx="403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Edoardo il Confessore</a:t>
            </a:r>
          </a:p>
          <a:p>
            <a:endParaRPr lang="it-IT" dirty="0"/>
          </a:p>
        </p:txBody>
      </p:sp>
      <p:pic>
        <p:nvPicPr>
          <p:cNvPr id="12" name="Picture 8" descr="Odon de Contevil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81" y="4283415"/>
            <a:ext cx="2995136" cy="199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6734286" y="6443832"/>
            <a:ext cx="545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Odone vescovo di </a:t>
            </a:r>
            <a:r>
              <a:rPr lang="it-IT" dirty="0" err="1"/>
              <a:t>Bayeux</a:t>
            </a:r>
            <a:r>
              <a:rPr lang="it-IT" dirty="0"/>
              <a:t> (</a:t>
            </a:r>
            <a:r>
              <a:rPr lang="it-IT" dirty="0" smtClean="0"/>
              <a:t>probabile committente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9575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it-IT" dirty="0">
                <a:hlinkClick r:id="rId2"/>
              </a:rPr>
              <a:t>https://www.slideshare.net/anthony_morgan/the-bayeux-tapestry-complete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570155" y="2592996"/>
            <a:ext cx="11272318" cy="3859558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9748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Strumenti di governo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6179127" y="2097741"/>
            <a:ext cx="5663346" cy="435481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Comunità distinte tra Normanni e Anglosassoni: tensioni molto forti.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Enrico I (1100-35) riorganizzazione dell’amministrazione del patrimonio e delle entrate. </a:t>
            </a:r>
            <a:endParaRPr lang="it-IT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 smtClean="0"/>
              <a:t>Gli </a:t>
            </a:r>
            <a:r>
              <a:rPr lang="it-IT" dirty="0"/>
              <a:t>agenti locali devono presentare un resoconto periodico delle entrate alla curia in sessione speciale (corte dello scacchiere). </a:t>
            </a:r>
            <a:endParaRPr lang="it-IT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 smtClean="0"/>
              <a:t>Formazione </a:t>
            </a:r>
            <a:r>
              <a:rPr lang="it-IT" dirty="0"/>
              <a:t>di un settore specializzato nella contabilità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1"/>
          </p:nvPr>
        </p:nvSpPr>
        <p:spPr>
          <a:xfrm>
            <a:off x="290456" y="2086984"/>
            <a:ext cx="5550945" cy="2678653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3300" dirty="0"/>
              <a:t>Reti di funzionari regi (</a:t>
            </a:r>
            <a:r>
              <a:rPr lang="it-IT" sz="3300" i="1" dirty="0" err="1"/>
              <a:t>sheriffs</a:t>
            </a:r>
            <a:r>
              <a:rPr lang="it-IT" sz="3300" dirty="0"/>
              <a:t>); strutturazione di una </a:t>
            </a:r>
            <a:r>
              <a:rPr lang="it-IT" sz="3300" i="1" dirty="0"/>
              <a:t>domus regia</a:t>
            </a:r>
            <a:r>
              <a:rPr lang="it-IT" sz="3300" dirty="0"/>
              <a:t>: un gruppo di fedeli stretti, residenti presso il re. </a:t>
            </a:r>
            <a:endParaRPr lang="it-IT" sz="33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3300" dirty="0" smtClean="0"/>
              <a:t>Specializzazione </a:t>
            </a:r>
            <a:r>
              <a:rPr lang="it-IT" sz="3300" dirty="0"/>
              <a:t>dei funzionari nella gestione dei redditi provenienti dall’esercizio della giustizia, dall’esazione dei tributi (</a:t>
            </a:r>
            <a:r>
              <a:rPr lang="it-IT" sz="3300" i="1" dirty="0"/>
              <a:t>camera</a:t>
            </a:r>
            <a:r>
              <a:rPr lang="it-IT" sz="3300" dirty="0"/>
              <a:t>); organizzazione dei servizi di vigilanza, nella produzione e nella documentazione</a:t>
            </a:r>
            <a:r>
              <a:rPr lang="it-IT" sz="3300" dirty="0" smtClean="0"/>
              <a:t>.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2"/>
          </p:nvPr>
        </p:nvSpPr>
        <p:spPr>
          <a:xfrm>
            <a:off x="290456" y="4604274"/>
            <a:ext cx="4959276" cy="19674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La giustizia resta un ambito separato. </a:t>
            </a:r>
            <a:endParaRPr lang="it-IT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 smtClean="0"/>
              <a:t>Formazione </a:t>
            </a:r>
            <a:r>
              <a:rPr lang="it-IT" dirty="0"/>
              <a:t>di un settore specifico per l’amministrazione delle finanze.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Creazione di una </a:t>
            </a:r>
            <a:r>
              <a:rPr lang="it-IT" i="1" dirty="0" err="1"/>
              <a:t>Household</a:t>
            </a:r>
            <a:r>
              <a:rPr lang="it-IT" dirty="0"/>
              <a:t> regia itinerante</a:t>
            </a:r>
          </a:p>
        </p:txBody>
      </p:sp>
    </p:spTree>
    <p:extLst>
      <p:ext uri="{BB962C8B-B14F-4D97-AF65-F5344CB8AC3E}">
        <p14:creationId xmlns:p14="http://schemas.microsoft.com/office/powerpoint/2010/main" val="525316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000" y="1153221"/>
            <a:ext cx="11736000" cy="793913"/>
          </a:xfrm>
        </p:spPr>
        <p:txBody>
          <a:bodyPr/>
          <a:lstStyle/>
          <a:p>
            <a:r>
              <a:rPr lang="it-IT" dirty="0" smtClean="0"/>
              <a:t>Strumenti di governo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6179127" y="1947134"/>
            <a:ext cx="5663346" cy="450542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 smtClean="0"/>
              <a:t>Giustizia</a:t>
            </a:r>
            <a:r>
              <a:rPr lang="it-IT" dirty="0"/>
              <a:t>: tendenza a riservare al tribunale regio le cause più importanti: delitti contro il re e la corte; danni al patrimonio regio; offese gravi (omicidi, rapine, incendi, tradimento). </a:t>
            </a:r>
            <a:endParaRPr lang="it-IT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 smtClean="0"/>
              <a:t>Apparato </a:t>
            </a:r>
            <a:r>
              <a:rPr lang="it-IT" dirty="0"/>
              <a:t>di giudici regi, itineranti.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1164, Assise di </a:t>
            </a:r>
            <a:r>
              <a:rPr lang="it-IT" dirty="0" err="1"/>
              <a:t>Clarendon</a:t>
            </a:r>
            <a:r>
              <a:rPr lang="it-IT" dirty="0"/>
              <a:t>: si definisce </a:t>
            </a:r>
            <a:r>
              <a:rPr lang="it-IT" dirty="0" smtClean="0"/>
              <a:t>l’ambito ampio </a:t>
            </a:r>
            <a:r>
              <a:rPr lang="it-IT" dirty="0"/>
              <a:t>del potere giudiziario del sovrano. </a:t>
            </a:r>
            <a:endParaRPr lang="it-IT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 smtClean="0"/>
              <a:t>Basi </a:t>
            </a:r>
            <a:r>
              <a:rPr lang="it-IT" dirty="0"/>
              <a:t>per la </a:t>
            </a:r>
            <a:r>
              <a:rPr lang="it-IT" i="1" dirty="0"/>
              <a:t>Common Law</a:t>
            </a:r>
            <a:r>
              <a:rPr lang="it-IT" dirty="0"/>
              <a:t>: trasferimento di cause locali alla corte regia che si pronunciava con criteri ispirati alla consuetudine giurisprudenziale.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1"/>
          </p:nvPr>
        </p:nvSpPr>
        <p:spPr>
          <a:xfrm>
            <a:off x="365759" y="1914862"/>
            <a:ext cx="5206701" cy="416321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Regolamentazione dello statuto delle comunità urbane, in seguito alle richieste di ottenere ordinamenti giuridici adatti per le nuove attività artigianali e commerciali.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Il re si fa promotore dell’elevazione al rango di città a molte comunità:</a:t>
            </a:r>
          </a:p>
          <a:p>
            <a:r>
              <a:rPr lang="it-IT" dirty="0"/>
              <a:t>Si rafforza il ruolo regolatore del re e garantisce la sua </a:t>
            </a:r>
            <a:r>
              <a:rPr lang="it-IT" dirty="0" smtClean="0"/>
              <a:t>partecipazione a </a:t>
            </a:r>
            <a:r>
              <a:rPr lang="it-IT" dirty="0"/>
              <a:t>nuovi proventi non legati al mondo agrario.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9848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Mezzogiorno d’Italia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5905948" y="2216075"/>
            <a:ext cx="5936525" cy="4324574"/>
          </a:xfrm>
        </p:spPr>
        <p:txBody>
          <a:bodyPr/>
          <a:lstStyle/>
          <a:p>
            <a:r>
              <a:rPr lang="it-IT" dirty="0" smtClean="0"/>
              <a:t>Il </a:t>
            </a:r>
            <a:r>
              <a:rPr lang="it-IT" dirty="0"/>
              <a:t>conte riceve anche dal papa l’autorità di Legato </a:t>
            </a:r>
            <a:r>
              <a:rPr lang="it-IT" dirty="0" smtClean="0"/>
              <a:t>Apostolico. Nomina </a:t>
            </a:r>
            <a:r>
              <a:rPr lang="it-IT" dirty="0"/>
              <a:t>i vescovi e favorisce la cristianizzazione dell’isola: creazione di </a:t>
            </a:r>
            <a:r>
              <a:rPr lang="it-IT" dirty="0" smtClean="0"/>
              <a:t>nuove diocesi</a:t>
            </a:r>
            <a:r>
              <a:rPr lang="it-IT" dirty="0" smtClean="0"/>
              <a:t>.</a:t>
            </a:r>
          </a:p>
          <a:p>
            <a:r>
              <a:rPr lang="it-IT" dirty="0"/>
              <a:t>Apparato burocratico di derivazione comitale, ma anche di derivazione musulmana. 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1"/>
          </p:nvPr>
        </p:nvSpPr>
        <p:spPr>
          <a:xfrm>
            <a:off x="527125" y="2237592"/>
            <a:ext cx="4980790" cy="214968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Area di interazione tra papato, bizantini, musulmani</a:t>
            </a:r>
            <a:r>
              <a:rPr lang="it-IT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Il regno unitario si originò nel 1130 con l’incoronazione del titolare della contea di Sicilia, Ruggero di Altavilla.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2"/>
          </p:nvPr>
        </p:nvSpPr>
        <p:spPr>
          <a:xfrm>
            <a:off x="559397" y="4604274"/>
            <a:ext cx="5077609" cy="19674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Contea della Sicilia conquistata da Ruggero che controlla l’isola disponendo di un immenso demanio, amministrato da agenti comitali.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1095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strumenti di governo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1"/>
          </p:nvPr>
        </p:nvSpPr>
        <p:spPr>
          <a:xfrm>
            <a:off x="613186" y="2388198"/>
            <a:ext cx="4744122" cy="4012602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Nel mezzogiorno prevale un modello che punta sui redditi del re come signore </a:t>
            </a:r>
            <a:r>
              <a:rPr lang="it-IT" dirty="0" smtClean="0"/>
              <a:t>fondiario.</a:t>
            </a:r>
          </a:p>
          <a:p>
            <a:r>
              <a:rPr lang="it-IT" dirty="0" smtClean="0"/>
              <a:t>In </a:t>
            </a:r>
            <a:r>
              <a:rPr lang="it-IT" dirty="0"/>
              <a:t>Sicilia le entrate regie, di ogni natura, erano amministrate dalla </a:t>
            </a:r>
            <a:r>
              <a:rPr lang="it-IT" i="1" dirty="0" err="1"/>
              <a:t>dohana</a:t>
            </a:r>
            <a:r>
              <a:rPr lang="it-IT" i="1" dirty="0"/>
              <a:t>. </a:t>
            </a:r>
            <a:endParaRPr lang="it-IT" i="1" dirty="0" smtClean="0"/>
          </a:p>
          <a:p>
            <a:r>
              <a:rPr lang="it-IT" dirty="0" smtClean="0"/>
              <a:t>Corte </a:t>
            </a:r>
            <a:r>
              <a:rPr lang="it-IT" dirty="0"/>
              <a:t>regia a Palermo, funzionari musulmani e greci gestiscono le finanze. Centralità isolana.</a:t>
            </a:r>
          </a:p>
          <a:p>
            <a:r>
              <a:rPr lang="it-IT" dirty="0"/>
              <a:t>Una situazione più complessa con forti contestazioni rispetto alle iniziative centralizzatrici del sovrano.</a:t>
            </a:r>
          </a:p>
          <a:p>
            <a:endParaRPr lang="it-IT" dirty="0"/>
          </a:p>
        </p:txBody>
      </p:sp>
      <p:pic>
        <p:nvPicPr>
          <p:cNvPr id="1026" name="Picture 2" descr="The Norman Conquest of Sicily and Southern Italy, 1050-1150 : r/MapPorn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955" y="1263083"/>
            <a:ext cx="4324574" cy="559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7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000" y="1153221"/>
            <a:ext cx="11736000" cy="675579"/>
          </a:xfrm>
        </p:spPr>
        <p:txBody>
          <a:bodyPr/>
          <a:lstStyle/>
          <a:p>
            <a:r>
              <a:rPr lang="it-IT" dirty="0"/>
              <a:t>Considerazioni conclusive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5981252" y="1925619"/>
            <a:ext cx="6045797" cy="463654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Giurisdizione unitaria;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Convergenza verso la corona dei legami feudali;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Emanazione di una legislazione valida per tutto il territorio del regno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Costruzione di una concezione del regno come corpo </a:t>
            </a:r>
            <a:r>
              <a:rPr lang="it-IT" dirty="0" smtClean="0"/>
              <a:t>mistico/immateriale </a:t>
            </a:r>
            <a:r>
              <a:rPr lang="it-IT" dirty="0"/>
              <a:t>del 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Diffusione in tutto il territorio di aree che costituiscono il patrimonio regio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Esse agiscono come moltiplicatori delle identità culturali, linguistiche, consuetudinarie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1"/>
          </p:nvPr>
        </p:nvSpPr>
        <p:spPr>
          <a:xfrm>
            <a:off x="473336" y="1990166"/>
            <a:ext cx="5303520" cy="2485015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Entro la fine del XIII secolo gli assetti territoriali delle formazioni politiche dell’Europa occidentale sono stabilizzati. </a:t>
            </a:r>
            <a:endParaRPr lang="it-IT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 smtClean="0"/>
              <a:t>Le </a:t>
            </a:r>
            <a:r>
              <a:rPr lang="it-IT" dirty="0"/>
              <a:t>monarchie che si affermarono a partire dall’XI secolo delineano un sistema stabile di stati costruiti attorno a dinastie consolidate che le rappresentano in modo unitario.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2"/>
          </p:nvPr>
        </p:nvSpPr>
        <p:spPr>
          <a:xfrm>
            <a:off x="451821" y="4701092"/>
            <a:ext cx="5185185" cy="187058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Le dinastie dei sovrani costituiscono dei punti di riferimento di embrionali sentimenti di appartenenza proto-nazionale. </a:t>
            </a:r>
          </a:p>
        </p:txBody>
      </p:sp>
    </p:spTree>
    <p:extLst>
      <p:ext uri="{BB962C8B-B14F-4D97-AF65-F5344CB8AC3E}">
        <p14:creationId xmlns:p14="http://schemas.microsoft.com/office/powerpoint/2010/main" val="201127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4F9EA2F0-51A9-EF7E-0F05-DAA27F02EA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dirty="0"/>
              <a:t>Università degli Studi di Padova</a:t>
            </a:r>
          </a:p>
        </p:txBody>
      </p:sp>
    </p:spTree>
    <p:extLst>
      <p:ext uri="{BB962C8B-B14F-4D97-AF65-F5344CB8AC3E}">
        <p14:creationId xmlns:p14="http://schemas.microsoft.com/office/powerpoint/2010/main" val="128266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costruzione delle monarchie (Francia, Inghilterra, Spagna, Italia Meridionale)</a:t>
            </a:r>
            <a:endParaRPr lang="it-IT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5862918" y="2341221"/>
            <a:ext cx="5979555" cy="204605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Dinastie regie elaborano un principio ereditario sulla successione al patrimonio e al titolo.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Titolo e patrimonio diventano elementi indipendenti dalla persona che li detiene.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1"/>
          </p:nvPr>
        </p:nvSpPr>
        <p:spPr>
          <a:xfrm>
            <a:off x="541421" y="2341222"/>
            <a:ext cx="5089357" cy="2046052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Differenza tra re e altri signori: elaborazione di nuovi quadri ideologici e giuridici della regalità al di là dei quadri tradizionali (protezione dei deboli; garanti di pace e giustizia).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2"/>
          </p:nvPr>
        </p:nvSpPr>
        <p:spPr>
          <a:xfrm>
            <a:off x="5443368" y="4346088"/>
            <a:ext cx="6748631" cy="229137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La </a:t>
            </a:r>
            <a:r>
              <a:rPr lang="it-IT" b="1" dirty="0"/>
              <a:t>Corona </a:t>
            </a:r>
            <a:r>
              <a:rPr lang="it-IT" dirty="0"/>
              <a:t>diventa una nozione astratta che indica il complesso di patrimoni, diritti e prerogative dell’autorità regia: </a:t>
            </a:r>
            <a:r>
              <a:rPr lang="it-IT" i="1" dirty="0"/>
              <a:t>res </a:t>
            </a:r>
            <a:r>
              <a:rPr lang="it-IT" i="1" dirty="0" err="1"/>
              <a:t>publica</a:t>
            </a:r>
            <a:r>
              <a:rPr lang="it-IT" i="1" dirty="0"/>
              <a:t> </a:t>
            </a:r>
            <a:r>
              <a:rPr lang="it-IT" dirty="0"/>
              <a:t>incarnata dal monarca.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b="1" dirty="0" err="1"/>
              <a:t>Fiscus</a:t>
            </a:r>
            <a:r>
              <a:rPr lang="it-IT" dirty="0"/>
              <a:t> e </a:t>
            </a:r>
            <a:r>
              <a:rPr lang="it-IT" b="1" dirty="0" err="1"/>
              <a:t>demanium</a:t>
            </a:r>
            <a:r>
              <a:rPr lang="it-IT" dirty="0"/>
              <a:t> indicano il patrimonio pubblico in quanto appartiene all’autorità pubblica.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Rivendicazione del carattere sacro della monarchia; rapporto del sovrano con la divinità; simbolismo centrato sulla cerimonia dell’incoronazione.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7502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strumenti di governo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Crescita del numero dei funzionari e della loro specializzazione;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Specializzazione dell’entourage regio in dipartimenti di governo;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Emergere di forme consiliari di governo.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Sviluppo di una riflessione profonda nel campo degli studi giuridici sul </a:t>
            </a:r>
            <a:r>
              <a:rPr lang="it-IT" i="1" dirty="0"/>
              <a:t>Corpus </a:t>
            </a:r>
            <a:r>
              <a:rPr lang="it-IT" i="1" dirty="0" err="1"/>
              <a:t>iuris</a:t>
            </a:r>
            <a:r>
              <a:rPr lang="it-IT" i="1" dirty="0"/>
              <a:t> </a:t>
            </a:r>
            <a:r>
              <a:rPr lang="it-IT" i="1" dirty="0" err="1"/>
              <a:t>civilis</a:t>
            </a:r>
            <a:r>
              <a:rPr lang="it-IT" i="1" dirty="0"/>
              <a:t> </a:t>
            </a:r>
            <a:r>
              <a:rPr lang="it-IT" dirty="0"/>
              <a:t>di Giustiniano: concetti di autorità e potestà pubblica.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1"/>
          </p:nvPr>
        </p:nvSpPr>
        <p:spPr>
          <a:xfrm>
            <a:off x="882128" y="2592996"/>
            <a:ext cx="4249270" cy="1794277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Ruolo di coordinamento di altri poteri con adozione dello </a:t>
            </a:r>
            <a:r>
              <a:rPr lang="it-IT" b="1" dirty="0"/>
              <a:t>strumento vassallatico</a:t>
            </a:r>
            <a:r>
              <a:rPr lang="it-IT" dirty="0"/>
              <a:t>: rimodellato a favore del vassallo e arricchito dall’ereditarietà del beneficio.</a:t>
            </a:r>
          </a:p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2"/>
          </p:nvPr>
        </p:nvSpPr>
        <p:spPr>
          <a:xfrm>
            <a:off x="731520" y="4777396"/>
            <a:ext cx="4636546" cy="1794277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Sviluppo di </a:t>
            </a:r>
            <a:r>
              <a:rPr lang="it-IT" b="1" dirty="0"/>
              <a:t>strumenti di controllo fiscale </a:t>
            </a:r>
            <a:r>
              <a:rPr lang="it-IT" dirty="0"/>
              <a:t>sulla base di uffici deputati ad amministrare il patrimonio del re e di apparati che esercitino in nome del sovrano un controllo territoriale ampio quanto il regno.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535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regno di Francia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1"/>
          </p:nvPr>
        </p:nvSpPr>
        <p:spPr>
          <a:xfrm>
            <a:off x="301214" y="2323652"/>
            <a:ext cx="5486400" cy="2063621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dirty="0"/>
              <a:t>Ruolo della famiglia dei Capetingi (dominio sull’Ile de France) di supremazia teorica sugli altri duchi o principi. Importanza crescente della cerimonia dell’incoronazione a Reims.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dirty="0"/>
              <a:t>Luigi VI(1081-1137)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dirty="0"/>
              <a:t>Luigi VII (1137-1180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2"/>
          </p:nvPr>
        </p:nvSpPr>
        <p:spPr>
          <a:xfrm>
            <a:off x="258184" y="4496696"/>
            <a:ext cx="5475642" cy="2074977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dirty="0"/>
              <a:t>Recupero di patrimoni e diritti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dirty="0"/>
              <a:t>Ruolo di garanti della pace, </a:t>
            </a:r>
            <a:r>
              <a:rPr lang="it-IT" dirty="0" smtClean="0"/>
              <a:t>dei mercati</a:t>
            </a:r>
            <a:r>
              <a:rPr lang="it-IT" dirty="0"/>
              <a:t>.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dirty="0"/>
              <a:t>Utilizzi dello strumento feudale </a:t>
            </a:r>
            <a:r>
              <a:rPr lang="it-IT" dirty="0" smtClean="0"/>
              <a:t>per raccordare </a:t>
            </a:r>
            <a:r>
              <a:rPr lang="it-IT" dirty="0"/>
              <a:t>i signori locali.</a:t>
            </a:r>
          </a:p>
          <a:p>
            <a:endParaRPr lang="it-IT" dirty="0"/>
          </a:p>
        </p:txBody>
      </p:sp>
      <p:pic>
        <p:nvPicPr>
          <p:cNvPr id="6" name="Segnaposto contenuto 5" descr="carte-france-capetiens-987.png"/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6456509" y="1345227"/>
            <a:ext cx="5419933" cy="541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Strumenti di governo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1"/>
          </p:nvPr>
        </p:nvSpPr>
        <p:spPr>
          <a:xfrm>
            <a:off x="505610" y="2592996"/>
            <a:ext cx="4948518" cy="3872350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dirty="0"/>
              <a:t>Coinvolgimento nella corte capetingia </a:t>
            </a:r>
            <a:r>
              <a:rPr lang="it-IT" dirty="0" smtClean="0"/>
              <a:t>con </a:t>
            </a:r>
            <a:r>
              <a:rPr lang="it-IT" dirty="0"/>
              <a:t>titoli e onori.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dirty="0"/>
              <a:t>Azione pacificatrice al di fuori </a:t>
            </a:r>
            <a:r>
              <a:rPr lang="it-IT" dirty="0" smtClean="0"/>
              <a:t>del territorio </a:t>
            </a:r>
            <a:r>
              <a:rPr lang="it-IT" dirty="0"/>
              <a:t>del ‘principato reale’.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dirty="0"/>
              <a:t>Matrimonio con Eleonora di Aquitania</a:t>
            </a:r>
            <a:r>
              <a:rPr lang="it-IT" dirty="0" smtClean="0"/>
              <a:t>: Luigi </a:t>
            </a:r>
            <a:r>
              <a:rPr lang="it-IT" dirty="0"/>
              <a:t>VII estende la trama delle sue </a:t>
            </a:r>
            <a:r>
              <a:rPr lang="it-IT" dirty="0" smtClean="0"/>
              <a:t>relazioni </a:t>
            </a:r>
            <a:r>
              <a:rPr lang="it-IT" dirty="0"/>
              <a:t>vassallatiche </a:t>
            </a:r>
          </a:p>
          <a:p>
            <a:endParaRPr lang="it-IT" dirty="0"/>
          </a:p>
        </p:txBody>
      </p:sp>
      <p:pic>
        <p:nvPicPr>
          <p:cNvPr id="6" name="Segnaposto contenuto 5" descr="carte-france-capetiens-987.png"/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6499541" y="1388260"/>
            <a:ext cx="5280082" cy="528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00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Strumenti di governo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5970494" y="1721224"/>
            <a:ext cx="5959737" cy="473133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 smtClean="0"/>
              <a:t>Utilizzo </a:t>
            </a:r>
            <a:r>
              <a:rPr lang="it-IT" dirty="0"/>
              <a:t>del termine </a:t>
            </a:r>
            <a:r>
              <a:rPr lang="it-IT" i="1" dirty="0" err="1"/>
              <a:t>regnum</a:t>
            </a:r>
            <a:r>
              <a:rPr lang="it-IT" i="1" dirty="0"/>
              <a:t> </a:t>
            </a:r>
            <a:r>
              <a:rPr lang="it-IT" i="1" dirty="0" err="1"/>
              <a:t>Francie</a:t>
            </a:r>
            <a:r>
              <a:rPr lang="it-IT" i="1" dirty="0"/>
              <a:t> </a:t>
            </a:r>
            <a:r>
              <a:rPr lang="it-IT" dirty="0"/>
              <a:t>per indicare il regno appartenuto nel IX secolo a Carlo il Calvo.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Filippo II (1180-1223), successore di Luigi VII, considera il regno come l’unità tra il patrimonio capetingio (</a:t>
            </a:r>
            <a:r>
              <a:rPr lang="it-IT" i="1" dirty="0" err="1"/>
              <a:t>domaine</a:t>
            </a:r>
            <a:r>
              <a:rPr lang="it-IT" dirty="0"/>
              <a:t>) e dei principati intesi come feudi del re.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Feudo oblato.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1"/>
          </p:nvPr>
        </p:nvSpPr>
        <p:spPr>
          <a:xfrm>
            <a:off x="290456" y="2153653"/>
            <a:ext cx="5454128" cy="421105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Si intensifica l’uso di chiedere a duchi e a conti la prestazione dell’omaggio. </a:t>
            </a:r>
            <a:endParaRPr lang="it-IT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 smtClean="0"/>
              <a:t>Riconoscimento </a:t>
            </a:r>
            <a:r>
              <a:rPr lang="it-IT" dirty="0"/>
              <a:t>della </a:t>
            </a:r>
            <a:r>
              <a:rPr lang="it-IT" i="1" dirty="0" err="1"/>
              <a:t>souzeraineté</a:t>
            </a:r>
            <a:r>
              <a:rPr lang="it-IT" i="1" dirty="0"/>
              <a:t> </a:t>
            </a:r>
            <a:r>
              <a:rPr lang="it-IT" dirty="0"/>
              <a:t>(la superiorità, in termini vassallatici) con forte valore simbolico.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Diffusione della credenza del potere guaritore del re (Marc Bloch, </a:t>
            </a:r>
            <a:r>
              <a:rPr lang="it-IT" i="1" dirty="0"/>
              <a:t>I re taumaturghi</a:t>
            </a:r>
            <a:r>
              <a:rPr lang="it-IT" dirty="0"/>
              <a:t>) legato alla dinastia e alla dignità regia. </a:t>
            </a:r>
            <a:endParaRPr lang="it-IT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 smtClean="0"/>
              <a:t>Sacralità </a:t>
            </a:r>
            <a:r>
              <a:rPr lang="it-IT" dirty="0"/>
              <a:t>derivante dall’unzione e dalla consacrazione del re.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811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regno normanno di Inghilterra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6075947" y="2162287"/>
            <a:ext cx="5766526" cy="4249271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Redazione di un gigantesco repertorio fiscale </a:t>
            </a:r>
            <a:r>
              <a:rPr lang="it-IT" i="1" dirty="0" err="1"/>
              <a:t>Domesday</a:t>
            </a:r>
            <a:r>
              <a:rPr lang="it-IT" i="1" dirty="0"/>
              <a:t> Book </a:t>
            </a:r>
            <a:r>
              <a:rPr lang="it-IT" dirty="0"/>
              <a:t>(1089), che è anche una straordinaria fonte demografica: si presenta come un inventario di </a:t>
            </a:r>
            <a:r>
              <a:rPr lang="it-IT" i="1" dirty="0"/>
              <a:t>foci </a:t>
            </a:r>
            <a:r>
              <a:rPr lang="it-IT" dirty="0"/>
              <a:t>(nuclei di residenza) all’interno dei quali sono conteggiati i capifamiglia e gli altri membri della famiglia.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1"/>
          </p:nvPr>
        </p:nvSpPr>
        <p:spPr>
          <a:xfrm>
            <a:off x="215153" y="2454442"/>
            <a:ext cx="5486400" cy="1636295"/>
          </a:xfrm>
        </p:spPr>
        <p:txBody>
          <a:bodyPr>
            <a:normAutofit fontScale="925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1066: conquista del regno anglosassone da parte di Guglielmo di Normandia, </a:t>
            </a:r>
            <a:r>
              <a:rPr lang="it-IT" i="1" dirty="0" err="1"/>
              <a:t>vassus</a:t>
            </a:r>
            <a:r>
              <a:rPr lang="it-IT" dirty="0"/>
              <a:t> del re di Francia dal 998.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2"/>
          </p:nvPr>
        </p:nvSpPr>
        <p:spPr>
          <a:xfrm>
            <a:off x="193638" y="4216998"/>
            <a:ext cx="5626249" cy="2485015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/>
              <a:t>Eliminazione degli </a:t>
            </a:r>
            <a:r>
              <a:rPr lang="it-IT" i="1" dirty="0" err="1"/>
              <a:t>earldoms</a:t>
            </a:r>
            <a:r>
              <a:rPr lang="it-IT" dirty="0"/>
              <a:t> (coordinamenti militari di possessori </a:t>
            </a:r>
            <a:r>
              <a:rPr lang="it-IT" dirty="0" smtClean="0"/>
              <a:t>fondiari)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dirty="0" smtClean="0"/>
              <a:t>sostituzione </a:t>
            </a:r>
            <a:r>
              <a:rPr lang="it-IT" dirty="0"/>
              <a:t>con </a:t>
            </a:r>
            <a:r>
              <a:rPr lang="it-IT" i="1" dirty="0" err="1"/>
              <a:t>manors</a:t>
            </a:r>
            <a:r>
              <a:rPr lang="it-IT" i="1" dirty="0"/>
              <a:t> </a:t>
            </a:r>
            <a:r>
              <a:rPr lang="it-IT" dirty="0"/>
              <a:t>(unità fondiarie concesse in feudo), con frammentazione territoriale e concentramento in ogni regione di </a:t>
            </a:r>
            <a:r>
              <a:rPr lang="it-IT" i="1" dirty="0" err="1"/>
              <a:t>manors</a:t>
            </a:r>
            <a:r>
              <a:rPr lang="it-IT" dirty="0"/>
              <a:t> afferenti direttamente alla corona.</a:t>
            </a:r>
          </a:p>
        </p:txBody>
      </p:sp>
    </p:spTree>
    <p:extLst>
      <p:ext uri="{BB962C8B-B14F-4D97-AF65-F5344CB8AC3E}">
        <p14:creationId xmlns:p14="http://schemas.microsoft.com/office/powerpoint/2010/main" val="2599538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</a:t>
            </a:r>
            <a:r>
              <a:rPr lang="it-IT" dirty="0" err="1" smtClean="0"/>
              <a:t>Domesday</a:t>
            </a:r>
            <a:r>
              <a:rPr lang="it-IT" dirty="0" smtClean="0"/>
              <a:t> Book online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2"/>
          </p:nvPr>
        </p:nvSpPr>
        <p:spPr>
          <a:xfrm>
            <a:off x="774551" y="3087446"/>
            <a:ext cx="4959275" cy="2635622"/>
          </a:xfrm>
        </p:spPr>
        <p:txBody>
          <a:bodyPr>
            <a:normAutofit/>
          </a:bodyPr>
          <a:lstStyle/>
          <a:p>
            <a:r>
              <a:rPr lang="it-IT" b="1" dirty="0"/>
              <a:t>Una pagina del </a:t>
            </a:r>
            <a:r>
              <a:rPr lang="it-IT" b="1" dirty="0" err="1"/>
              <a:t>Domesday</a:t>
            </a:r>
            <a:r>
              <a:rPr lang="it-IT" b="1" dirty="0"/>
              <a:t> Book</a:t>
            </a:r>
          </a:p>
          <a:p>
            <a:r>
              <a:rPr lang="it-IT" b="1" dirty="0"/>
              <a:t>Contea </a:t>
            </a:r>
            <a:r>
              <a:rPr lang="it-IT" b="1" dirty="0" err="1"/>
              <a:t>Bedfordshire</a:t>
            </a:r>
            <a:endParaRPr lang="it-IT" b="1" dirty="0"/>
          </a:p>
          <a:p>
            <a:endParaRPr lang="it-IT" b="1" dirty="0"/>
          </a:p>
          <a:p>
            <a:r>
              <a:rPr lang="it-IT" b="1" dirty="0"/>
              <a:t>https://opendomesday.org/</a:t>
            </a:r>
          </a:p>
          <a:p>
            <a:endParaRPr lang="it-IT" dirty="0"/>
          </a:p>
        </p:txBody>
      </p:sp>
      <p:pic>
        <p:nvPicPr>
          <p:cNvPr id="6" name="Picture 2" descr="01.png (1664×2246)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24" y="1301675"/>
            <a:ext cx="4055715" cy="547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56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L’arazzo di </a:t>
            </a:r>
            <a:r>
              <a:rPr lang="it-IT" dirty="0" err="1"/>
              <a:t>Bayeux</a:t>
            </a:r>
            <a:r>
              <a:rPr lang="it-IT" dirty="0"/>
              <a:t> (https://www.bayeuxmuseum.com/la-tapisserie-de-bayeux/)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1"/>
          </p:nvPr>
        </p:nvSpPr>
        <p:spPr>
          <a:xfrm>
            <a:off x="570155" y="2592996"/>
            <a:ext cx="4754879" cy="2796585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Un ricamo su 10 colori in filo di lana </a:t>
            </a:r>
            <a:r>
              <a:rPr lang="it-IT" dirty="0" smtClean="0"/>
              <a:t>su tela </a:t>
            </a:r>
            <a:r>
              <a:rPr lang="it-IT" dirty="0"/>
              <a:t>di lino: </a:t>
            </a:r>
          </a:p>
          <a:p>
            <a:r>
              <a:rPr lang="it-IT" dirty="0"/>
              <a:t>70 m di lunghezza per 50 cm di altezza.</a:t>
            </a:r>
          </a:p>
          <a:p>
            <a:r>
              <a:rPr lang="it-IT" dirty="0"/>
              <a:t>Racconta l’epopea di Guglielmo il </a:t>
            </a:r>
          </a:p>
          <a:p>
            <a:r>
              <a:rPr lang="it-IT" dirty="0"/>
              <a:t>conquistatore fino alla battaglia di </a:t>
            </a:r>
          </a:p>
          <a:p>
            <a:r>
              <a:rPr lang="it-IT" dirty="0"/>
              <a:t>Hastings (1066).</a:t>
            </a:r>
          </a:p>
          <a:p>
            <a:endParaRPr lang="it-IT" dirty="0"/>
          </a:p>
        </p:txBody>
      </p:sp>
      <p:pic>
        <p:nvPicPr>
          <p:cNvPr id="6" name="Picture 2" descr="Guillaume vs Harold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65" y="2097741"/>
            <a:ext cx="6007512" cy="435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1227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1229</Words>
  <Application>Microsoft Office PowerPoint</Application>
  <PresentationFormat>Widescreen</PresentationFormat>
  <Paragraphs>99</Paragraphs>
  <Slides>17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Tema di Office</vt:lpstr>
      <vt:lpstr>I regni feudali (XI-XIII secolo)</vt:lpstr>
      <vt:lpstr>La costruzione delle monarchie (Francia, Inghilterra, Spagna, Italia Meridionale)</vt:lpstr>
      <vt:lpstr>Gli strumenti di governo</vt:lpstr>
      <vt:lpstr>Il regno di Francia</vt:lpstr>
      <vt:lpstr>Strumenti di governo</vt:lpstr>
      <vt:lpstr>Strumenti di governo</vt:lpstr>
      <vt:lpstr>Il regno normanno di Inghilterra</vt:lpstr>
      <vt:lpstr>Il Domesday Book online</vt:lpstr>
      <vt:lpstr>L’arazzo di Bayeux (https://www.bayeuxmuseum.com/la-tapisserie-de-bayeux/)</vt:lpstr>
      <vt:lpstr>I personaggi dell’arazzo (in tutto 626)</vt:lpstr>
      <vt:lpstr>https://www.slideshare.net/anthony_morgan/the-bayeux-tapestry-complete</vt:lpstr>
      <vt:lpstr>Strumenti di governo</vt:lpstr>
      <vt:lpstr>Strumenti di governo</vt:lpstr>
      <vt:lpstr>Il Mezzogiorno d’Italia</vt:lpstr>
      <vt:lpstr>Gli strumenti di governo</vt:lpstr>
      <vt:lpstr>Considerazioni conclusive</vt:lpstr>
      <vt:lpstr>Università degli Studi di Padova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Bocchi Giuliano</dc:creator>
  <cp:lastModifiedBy>c.larocca</cp:lastModifiedBy>
  <cp:revision>188</cp:revision>
  <dcterms:created xsi:type="dcterms:W3CDTF">2022-07-26T10:43:33Z</dcterms:created>
  <dcterms:modified xsi:type="dcterms:W3CDTF">2023-12-18T11:14:44Z</dcterms:modified>
</cp:coreProperties>
</file>