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7" r:id="rId2"/>
    <p:sldId id="318" r:id="rId3"/>
    <p:sldId id="319" r:id="rId4"/>
    <p:sldId id="320" r:id="rId5"/>
    <p:sldId id="321" r:id="rId6"/>
    <p:sldId id="322" r:id="rId7"/>
    <p:sldId id="323" r:id="rId8"/>
    <p:sldId id="263" r:id="rId9"/>
    <p:sldId id="264" r:id="rId10"/>
    <p:sldId id="265" r:id="rId11"/>
    <p:sldId id="266" r:id="rId12"/>
    <p:sldId id="267" r:id="rId13"/>
    <p:sldId id="268" r:id="rId14"/>
    <p:sldId id="303" r:id="rId15"/>
    <p:sldId id="260" r:id="rId16"/>
    <p:sldId id="304" r:id="rId17"/>
    <p:sldId id="305" r:id="rId18"/>
    <p:sldId id="306" r:id="rId19"/>
    <p:sldId id="311" r:id="rId20"/>
    <p:sldId id="324" r:id="rId21"/>
    <p:sldId id="325" r:id="rId22"/>
    <p:sldId id="326" r:id="rId23"/>
    <p:sldId id="327" r:id="rId24"/>
    <p:sldId id="310" r:id="rId25"/>
    <p:sldId id="312" r:id="rId26"/>
    <p:sldId id="313" r:id="rId27"/>
    <p:sldId id="314" r:id="rId28"/>
    <p:sldId id="315" r:id="rId29"/>
    <p:sldId id="316" r:id="rId30"/>
    <p:sldId id="307" r:id="rId31"/>
    <p:sldId id="308" r:id="rId32"/>
    <p:sldId id="309" r:id="rId33"/>
    <p:sldId id="317" r:id="rId34"/>
    <p:sldId id="328" r:id="rId35"/>
    <p:sldId id="329" r:id="rId36"/>
    <p:sldId id="330" r:id="rId37"/>
    <p:sldId id="331" r:id="rId38"/>
    <p:sldId id="332" r:id="rId39"/>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69" d="100"/>
          <a:sy n="69" d="100"/>
        </p:scale>
        <p:origin x="524" y="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E47E3B-F60F-4802-A428-F1F69DE35106}" type="datetimeFigureOut">
              <a:rPr lang="it-IT" smtClean="0"/>
              <a:t>19/03/2024</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9FC92B-079F-4401-BDAF-DDD111DC2690}" type="slidenum">
              <a:rPr lang="it-IT" smtClean="0"/>
              <a:t>‹N›</a:t>
            </a:fld>
            <a:endParaRPr lang="it-IT"/>
          </a:p>
        </p:txBody>
      </p:sp>
    </p:spTree>
    <p:extLst>
      <p:ext uri="{BB962C8B-B14F-4D97-AF65-F5344CB8AC3E}">
        <p14:creationId xmlns:p14="http://schemas.microsoft.com/office/powerpoint/2010/main" val="126036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1A4491ED-56D3-4375-977F-FA3F9F1C0D19}" type="slidenum">
              <a:rPr lang="it-IT" smtClean="0"/>
              <a:t>1</a:t>
            </a:fld>
            <a:endParaRPr lang="it-IT"/>
          </a:p>
        </p:txBody>
      </p:sp>
    </p:spTree>
    <p:extLst>
      <p:ext uri="{BB962C8B-B14F-4D97-AF65-F5344CB8AC3E}">
        <p14:creationId xmlns:p14="http://schemas.microsoft.com/office/powerpoint/2010/main" val="13569367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0E8ECADC-4009-43EE-AE00-6D3FFFB6EDB0}" type="datetimeFigureOut">
              <a:rPr lang="it-IT" smtClean="0"/>
              <a:t>19/03/2024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A9B1ADB-5DD0-4DE2-A96B-9154FD7C1C2A}" type="slidenum">
              <a:rPr lang="it-IT" smtClean="0"/>
              <a:t>‹N›</a:t>
            </a:fld>
            <a:endParaRPr lang="it-IT"/>
          </a:p>
        </p:txBody>
      </p:sp>
    </p:spTree>
    <p:extLst>
      <p:ext uri="{BB962C8B-B14F-4D97-AF65-F5344CB8AC3E}">
        <p14:creationId xmlns:p14="http://schemas.microsoft.com/office/powerpoint/2010/main" val="2359053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E8ECADC-4009-43EE-AE00-6D3FFFB6EDB0}" type="datetimeFigureOut">
              <a:rPr lang="it-IT" smtClean="0"/>
              <a:t>19/03/2024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A9B1ADB-5DD0-4DE2-A96B-9154FD7C1C2A}" type="slidenum">
              <a:rPr lang="it-IT" smtClean="0"/>
              <a:t>‹N›</a:t>
            </a:fld>
            <a:endParaRPr lang="it-IT"/>
          </a:p>
        </p:txBody>
      </p:sp>
    </p:spTree>
    <p:extLst>
      <p:ext uri="{BB962C8B-B14F-4D97-AF65-F5344CB8AC3E}">
        <p14:creationId xmlns:p14="http://schemas.microsoft.com/office/powerpoint/2010/main" val="2647274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E8ECADC-4009-43EE-AE00-6D3FFFB6EDB0}" type="datetimeFigureOut">
              <a:rPr lang="it-IT" smtClean="0"/>
              <a:t>19/03/2024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A9B1ADB-5DD0-4DE2-A96B-9154FD7C1C2A}" type="slidenum">
              <a:rPr lang="it-IT" smtClean="0"/>
              <a:t>‹N›</a:t>
            </a:fld>
            <a:endParaRPr lang="it-IT"/>
          </a:p>
        </p:txBody>
      </p:sp>
    </p:spTree>
    <p:extLst>
      <p:ext uri="{BB962C8B-B14F-4D97-AF65-F5344CB8AC3E}">
        <p14:creationId xmlns:p14="http://schemas.microsoft.com/office/powerpoint/2010/main" val="4649868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olo e testo verticale">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383B4F46-4564-BD98-9A70-890134ABAB89}"/>
              </a:ext>
            </a:extLst>
          </p:cNvPr>
          <p:cNvSpPr>
            <a:spLocks noGrp="1" noRot="1" noMove="1" noResize="1" noEditPoints="1" noAdjustHandles="1" noChangeArrowheads="1" noChangeShapeType="1"/>
          </p:cNvSpPr>
          <p:nvPr userDrawn="1"/>
        </p:nvSpPr>
        <p:spPr bwMode="auto">
          <a:xfrm>
            <a:off x="0" y="0"/>
            <a:ext cx="12192000" cy="6858000"/>
          </a:xfrm>
          <a:prstGeom prst="rect">
            <a:avLst/>
          </a:prstGeom>
          <a:solidFill>
            <a:srgbClr val="AA0004"/>
          </a:solidFill>
          <a:ln>
            <a:noFill/>
          </a:ln>
        </p:spPr>
        <p:txBody>
          <a:bodyPr wrap="none" rIns="360000"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hangingPunct="1">
              <a:defRPr/>
            </a:pPr>
            <a:r>
              <a:rPr lang="it-IT" altLang="it-IT" sz="2400" dirty="0">
                <a:solidFill>
                  <a:schemeClr val="bg1"/>
                </a:solidFill>
              </a:rPr>
              <a:t>  </a:t>
            </a:r>
          </a:p>
        </p:txBody>
      </p:sp>
      <p:pic>
        <p:nvPicPr>
          <p:cNvPr id="4" name="Immagine 6">
            <a:extLst>
              <a:ext uri="{FF2B5EF4-FFF2-40B4-BE49-F238E27FC236}">
                <a16:creationId xmlns:a16="http://schemas.microsoft.com/office/drawing/2014/main" id="{7A2A5C85-D8F9-95C2-D93A-D6AAA8D01297}"/>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rcRect/>
          <a:stretch/>
        </p:blipFill>
        <p:spPr bwMode="auto">
          <a:xfrm>
            <a:off x="3741397" y="1159933"/>
            <a:ext cx="4709206" cy="210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olo 1">
            <a:extLst>
              <a:ext uri="{FF2B5EF4-FFF2-40B4-BE49-F238E27FC236}">
                <a16:creationId xmlns:a16="http://schemas.microsoft.com/office/drawing/2014/main" id="{DE965153-D1B8-47F9-ECA7-A02B37578D0F}"/>
              </a:ext>
            </a:extLst>
          </p:cNvPr>
          <p:cNvSpPr>
            <a:spLocks noGrp="1"/>
          </p:cNvSpPr>
          <p:nvPr>
            <p:ph type="ctrTitle"/>
          </p:nvPr>
        </p:nvSpPr>
        <p:spPr>
          <a:xfrm>
            <a:off x="1547593" y="3285951"/>
            <a:ext cx="9096815" cy="1290388"/>
          </a:xfrm>
          <a:prstGeom prst="rect">
            <a:avLst/>
          </a:prstGeom>
        </p:spPr>
        <p:txBody>
          <a:bodyPr/>
          <a:lstStyle>
            <a:lvl1pPr>
              <a:defRPr>
                <a:solidFill>
                  <a:schemeClr val="bg1"/>
                </a:solidFill>
              </a:defRPr>
            </a:lvl1pPr>
          </a:lstStyle>
          <a:p>
            <a:r>
              <a:rPr lang="it-IT" dirty="0"/>
              <a:t>Fare clic per modificare lo stile del titolo</a:t>
            </a:r>
          </a:p>
        </p:txBody>
      </p:sp>
      <p:sp>
        <p:nvSpPr>
          <p:cNvPr id="6" name="Segnaposto testo 13">
            <a:extLst>
              <a:ext uri="{FF2B5EF4-FFF2-40B4-BE49-F238E27FC236}">
                <a16:creationId xmlns:a16="http://schemas.microsoft.com/office/drawing/2014/main" id="{1D13A2E7-1F45-2252-AAE6-76F193D9D508}"/>
              </a:ext>
            </a:extLst>
          </p:cNvPr>
          <p:cNvSpPr>
            <a:spLocks noGrp="1"/>
          </p:cNvSpPr>
          <p:nvPr>
            <p:ph type="body" sz="quarter" idx="10"/>
          </p:nvPr>
        </p:nvSpPr>
        <p:spPr>
          <a:xfrm>
            <a:off x="2935526" y="4741032"/>
            <a:ext cx="6320949" cy="758068"/>
          </a:xfrm>
        </p:spPr>
        <p:txBody>
          <a:bodyPr/>
          <a:lstStyle>
            <a:lvl1pPr marL="0" indent="0" algn="ctr">
              <a:buNone/>
              <a:defRPr>
                <a:solidFill>
                  <a:schemeClr val="bg1"/>
                </a:solidFill>
              </a:defRPr>
            </a:lvl1pPr>
          </a:lstStyle>
          <a:p>
            <a:pPr lvl="0"/>
            <a:r>
              <a:rPr lang="it-IT" dirty="0"/>
              <a:t>Modifica gli stili del testo dello schema</a:t>
            </a:r>
          </a:p>
        </p:txBody>
      </p:sp>
    </p:spTree>
    <p:extLst>
      <p:ext uri="{BB962C8B-B14F-4D97-AF65-F5344CB8AC3E}">
        <p14:creationId xmlns:p14="http://schemas.microsoft.com/office/powerpoint/2010/main" val="8107137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olo e testo verticale">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B4D642F2-5021-578D-0B5A-F0C9826C5601}"/>
              </a:ext>
            </a:extLst>
          </p:cNvPr>
          <p:cNvSpPr>
            <a:spLocks noGrp="1" noRot="1" noMove="1" noResize="1" noEditPoints="1" noAdjustHandles="1" noChangeArrowheads="1" noChangeShapeType="1"/>
          </p:cNvSpPr>
          <p:nvPr userDrawn="1"/>
        </p:nvSpPr>
        <p:spPr bwMode="auto">
          <a:xfrm>
            <a:off x="-1" y="0"/>
            <a:ext cx="12192001" cy="1138767"/>
          </a:xfrm>
          <a:prstGeom prst="rect">
            <a:avLst/>
          </a:prstGeom>
          <a:solidFill>
            <a:srgbClr val="AA0004"/>
          </a:solidFill>
          <a:ln w="9525">
            <a:noFill/>
            <a:miter lim="800000"/>
            <a:headEnd/>
            <a:tailEnd/>
          </a:ln>
        </p:spPr>
        <p:txBody>
          <a:bodyPr wrap="none" lIns="72000" rIns="360000"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defRPr/>
            </a:pPr>
            <a:endParaRPr lang="it-IT" altLang="it-IT" sz="2400" dirty="0">
              <a:solidFill>
                <a:schemeClr val="bg1"/>
              </a:solidFill>
            </a:endParaRPr>
          </a:p>
        </p:txBody>
      </p:sp>
      <p:sp>
        <p:nvSpPr>
          <p:cNvPr id="9" name="Titolo 1">
            <a:extLst>
              <a:ext uri="{FF2B5EF4-FFF2-40B4-BE49-F238E27FC236}">
                <a16:creationId xmlns:a16="http://schemas.microsoft.com/office/drawing/2014/main" id="{3A4080AB-402D-FB91-8F6E-E1F4FB36C74D}"/>
              </a:ext>
            </a:extLst>
          </p:cNvPr>
          <p:cNvSpPr>
            <a:spLocks noGrp="1"/>
          </p:cNvSpPr>
          <p:nvPr>
            <p:ph type="title"/>
          </p:nvPr>
        </p:nvSpPr>
        <p:spPr>
          <a:xfrm>
            <a:off x="456000" y="1153221"/>
            <a:ext cx="11736000" cy="1188000"/>
          </a:xfrm>
        </p:spPr>
        <p:txBody>
          <a:bodyPr>
            <a:normAutofit/>
          </a:bodyPr>
          <a:lstStyle>
            <a:lvl1pPr>
              <a:defRPr sz="3600" b="1">
                <a:latin typeface="Arial" panose="020B0604020202020204" pitchFamily="34" charset="0"/>
                <a:cs typeface="Arial" panose="020B0604020202020204" pitchFamily="34" charset="0"/>
              </a:defRPr>
            </a:lvl1pPr>
          </a:lstStyle>
          <a:p>
            <a:endParaRPr lang="it-IT" dirty="0"/>
          </a:p>
        </p:txBody>
      </p:sp>
      <p:sp>
        <p:nvSpPr>
          <p:cNvPr id="3" name="Segnaposto contenuto 2"/>
          <p:cNvSpPr>
            <a:spLocks noGrp="1"/>
          </p:cNvSpPr>
          <p:nvPr>
            <p:ph sz="quarter" idx="10" hasCustomPrompt="1"/>
          </p:nvPr>
        </p:nvSpPr>
        <p:spPr>
          <a:xfrm>
            <a:off x="6179127" y="2592996"/>
            <a:ext cx="5663346" cy="3859558"/>
          </a:xfrm>
        </p:spPr>
        <p:txBody>
          <a:bodyPr/>
          <a:lstStyle>
            <a:lvl1pPr marL="0" indent="0">
              <a:buNone/>
              <a:defRPr baseline="0"/>
            </a:lvl1pPr>
          </a:lstStyle>
          <a:p>
            <a:pPr lvl="0"/>
            <a:r>
              <a:rPr lang="it-IT" dirty="0"/>
              <a:t>Inserire testo</a:t>
            </a:r>
          </a:p>
        </p:txBody>
      </p:sp>
      <p:sp>
        <p:nvSpPr>
          <p:cNvPr id="11" name="Segnaposto contenuto 2"/>
          <p:cNvSpPr>
            <a:spLocks noGrp="1"/>
          </p:cNvSpPr>
          <p:nvPr>
            <p:ph sz="quarter" idx="11" hasCustomPrompt="1"/>
          </p:nvPr>
        </p:nvSpPr>
        <p:spPr>
          <a:xfrm>
            <a:off x="1215640" y="2592996"/>
            <a:ext cx="3781233" cy="1794277"/>
          </a:xfrm>
        </p:spPr>
        <p:txBody>
          <a:bodyPr/>
          <a:lstStyle>
            <a:lvl1pPr marL="0" indent="0">
              <a:buNone/>
              <a:defRPr baseline="0"/>
            </a:lvl1pPr>
          </a:lstStyle>
          <a:p>
            <a:pPr lvl="0"/>
            <a:r>
              <a:rPr lang="it-IT" dirty="0"/>
              <a:t>Inserire testo</a:t>
            </a:r>
          </a:p>
        </p:txBody>
      </p:sp>
      <p:sp>
        <p:nvSpPr>
          <p:cNvPr id="12" name="Segnaposto contenuto 2"/>
          <p:cNvSpPr>
            <a:spLocks noGrp="1"/>
          </p:cNvSpPr>
          <p:nvPr>
            <p:ph sz="quarter" idx="12" hasCustomPrompt="1"/>
          </p:nvPr>
        </p:nvSpPr>
        <p:spPr>
          <a:xfrm>
            <a:off x="1215640" y="4777396"/>
            <a:ext cx="3781234" cy="1794277"/>
          </a:xfrm>
        </p:spPr>
        <p:txBody>
          <a:bodyPr/>
          <a:lstStyle>
            <a:lvl1pPr marL="0" indent="0">
              <a:buNone/>
              <a:defRPr baseline="0"/>
            </a:lvl1pPr>
          </a:lstStyle>
          <a:p>
            <a:pPr lvl="0"/>
            <a:r>
              <a:rPr lang="it-IT" dirty="0"/>
              <a:t>Inserire testo</a:t>
            </a:r>
          </a:p>
        </p:txBody>
      </p:sp>
      <p:pic>
        <p:nvPicPr>
          <p:cNvPr id="4" name="Immagine 3">
            <a:extLst>
              <a:ext uri="{FF2B5EF4-FFF2-40B4-BE49-F238E27FC236}">
                <a16:creationId xmlns:a16="http://schemas.microsoft.com/office/drawing/2014/main" id="{71A703DA-C362-E452-CF6A-3D365299A24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56000" y="147563"/>
            <a:ext cx="1885998" cy="843049"/>
          </a:xfrm>
          <a:prstGeom prst="rect">
            <a:avLst/>
          </a:prstGeom>
        </p:spPr>
      </p:pic>
    </p:spTree>
    <p:extLst>
      <p:ext uri="{BB962C8B-B14F-4D97-AF65-F5344CB8AC3E}">
        <p14:creationId xmlns:p14="http://schemas.microsoft.com/office/powerpoint/2010/main" val="39616883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olo e contenuto">
    <p:spTree>
      <p:nvGrpSpPr>
        <p:cNvPr id="1" name=""/>
        <p:cNvGrpSpPr/>
        <p:nvPr/>
      </p:nvGrpSpPr>
      <p:grpSpPr>
        <a:xfrm>
          <a:off x="0" y="0"/>
          <a:ext cx="0" cy="0"/>
          <a:chOff x="0" y="0"/>
          <a:chExt cx="0" cy="0"/>
        </a:xfrm>
      </p:grpSpPr>
      <p:sp>
        <p:nvSpPr>
          <p:cNvPr id="2" name="Rectangle 2">
            <a:extLst/>
          </p:cNvPr>
          <p:cNvSpPr>
            <a:spLocks noChangeArrowheads="1"/>
          </p:cNvSpPr>
          <p:nvPr userDrawn="1"/>
        </p:nvSpPr>
        <p:spPr bwMode="auto">
          <a:xfrm>
            <a:off x="-129117" y="1"/>
            <a:ext cx="12321117" cy="1008063"/>
          </a:xfrm>
          <a:prstGeom prst="rect">
            <a:avLst/>
          </a:prstGeom>
          <a:solidFill>
            <a:srgbClr val="B3071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rIns="360000"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defRPr/>
            </a:pPr>
            <a:endParaRPr lang="it-IT" altLang="it-IT" sz="2400" dirty="0">
              <a:solidFill>
                <a:schemeClr val="bg1"/>
              </a:solidFill>
            </a:endParaRPr>
          </a:p>
        </p:txBody>
      </p:sp>
      <p:pic>
        <p:nvPicPr>
          <p:cNvPr id="3" name="Immagine 7"/>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34434" y="152401"/>
            <a:ext cx="3373967"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asellaDiTesto 3">
            <a:extLst/>
          </p:cNvPr>
          <p:cNvSpPr txBox="1">
            <a:spLocks noChangeArrowheads="1"/>
          </p:cNvSpPr>
          <p:nvPr userDrawn="1"/>
        </p:nvSpPr>
        <p:spPr bwMode="auto">
          <a:xfrm>
            <a:off x="-1058333" y="938213"/>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0000" rIns="216000"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defRPr/>
            </a:pPr>
            <a:endParaRPr lang="it-IT" altLang="it-IT" sz="2800" b="0">
              <a:solidFill>
                <a:schemeClr val="bg1"/>
              </a:solidFill>
            </a:endParaRPr>
          </a:p>
        </p:txBody>
      </p:sp>
    </p:spTree>
    <p:extLst>
      <p:ext uri="{BB962C8B-B14F-4D97-AF65-F5344CB8AC3E}">
        <p14:creationId xmlns:p14="http://schemas.microsoft.com/office/powerpoint/2010/main" val="4283851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E8ECADC-4009-43EE-AE00-6D3FFFB6EDB0}" type="datetimeFigureOut">
              <a:rPr lang="it-IT" smtClean="0"/>
              <a:t>19/03/2024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A9B1ADB-5DD0-4DE2-A96B-9154FD7C1C2A}" type="slidenum">
              <a:rPr lang="it-IT" smtClean="0"/>
              <a:t>‹N›</a:t>
            </a:fld>
            <a:endParaRPr lang="it-IT"/>
          </a:p>
        </p:txBody>
      </p:sp>
    </p:spTree>
    <p:extLst>
      <p:ext uri="{BB962C8B-B14F-4D97-AF65-F5344CB8AC3E}">
        <p14:creationId xmlns:p14="http://schemas.microsoft.com/office/powerpoint/2010/main" val="645897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Modifica gli stili del testo dello schema</a:t>
            </a:r>
          </a:p>
        </p:txBody>
      </p:sp>
      <p:sp>
        <p:nvSpPr>
          <p:cNvPr id="4" name="Segnaposto data 3"/>
          <p:cNvSpPr>
            <a:spLocks noGrp="1"/>
          </p:cNvSpPr>
          <p:nvPr>
            <p:ph type="dt" sz="half" idx="10"/>
          </p:nvPr>
        </p:nvSpPr>
        <p:spPr/>
        <p:txBody>
          <a:bodyPr/>
          <a:lstStyle/>
          <a:p>
            <a:fld id="{0E8ECADC-4009-43EE-AE00-6D3FFFB6EDB0}" type="datetimeFigureOut">
              <a:rPr lang="it-IT" smtClean="0"/>
              <a:t>19/03/2024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A9B1ADB-5DD0-4DE2-A96B-9154FD7C1C2A}" type="slidenum">
              <a:rPr lang="it-IT" smtClean="0"/>
              <a:t>‹N›</a:t>
            </a:fld>
            <a:endParaRPr lang="it-IT"/>
          </a:p>
        </p:txBody>
      </p:sp>
    </p:spTree>
    <p:extLst>
      <p:ext uri="{BB962C8B-B14F-4D97-AF65-F5344CB8AC3E}">
        <p14:creationId xmlns:p14="http://schemas.microsoft.com/office/powerpoint/2010/main" val="3365717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0E8ECADC-4009-43EE-AE00-6D3FFFB6EDB0}" type="datetimeFigureOut">
              <a:rPr lang="it-IT" smtClean="0"/>
              <a:t>19/03/2024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A9B1ADB-5DD0-4DE2-A96B-9154FD7C1C2A}" type="slidenum">
              <a:rPr lang="it-IT" smtClean="0"/>
              <a:t>‹N›</a:t>
            </a:fld>
            <a:endParaRPr lang="it-IT"/>
          </a:p>
        </p:txBody>
      </p:sp>
    </p:spTree>
    <p:extLst>
      <p:ext uri="{BB962C8B-B14F-4D97-AF65-F5344CB8AC3E}">
        <p14:creationId xmlns:p14="http://schemas.microsoft.com/office/powerpoint/2010/main" val="2211683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0E8ECADC-4009-43EE-AE00-6D3FFFB6EDB0}" type="datetimeFigureOut">
              <a:rPr lang="it-IT" smtClean="0"/>
              <a:t>19/03/2024</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FA9B1ADB-5DD0-4DE2-A96B-9154FD7C1C2A}" type="slidenum">
              <a:rPr lang="it-IT" smtClean="0"/>
              <a:t>‹N›</a:t>
            </a:fld>
            <a:endParaRPr lang="it-IT"/>
          </a:p>
        </p:txBody>
      </p:sp>
    </p:spTree>
    <p:extLst>
      <p:ext uri="{BB962C8B-B14F-4D97-AF65-F5344CB8AC3E}">
        <p14:creationId xmlns:p14="http://schemas.microsoft.com/office/powerpoint/2010/main" val="2598238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0E8ECADC-4009-43EE-AE00-6D3FFFB6EDB0}" type="datetimeFigureOut">
              <a:rPr lang="it-IT" smtClean="0"/>
              <a:t>19/03/2024</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FA9B1ADB-5DD0-4DE2-A96B-9154FD7C1C2A}" type="slidenum">
              <a:rPr lang="it-IT" smtClean="0"/>
              <a:t>‹N›</a:t>
            </a:fld>
            <a:endParaRPr lang="it-IT"/>
          </a:p>
        </p:txBody>
      </p:sp>
    </p:spTree>
    <p:extLst>
      <p:ext uri="{BB962C8B-B14F-4D97-AF65-F5344CB8AC3E}">
        <p14:creationId xmlns:p14="http://schemas.microsoft.com/office/powerpoint/2010/main" val="3717935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0E8ECADC-4009-43EE-AE00-6D3FFFB6EDB0}" type="datetimeFigureOut">
              <a:rPr lang="it-IT" smtClean="0"/>
              <a:t>19/03/2024</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FA9B1ADB-5DD0-4DE2-A96B-9154FD7C1C2A}" type="slidenum">
              <a:rPr lang="it-IT" smtClean="0"/>
              <a:t>‹N›</a:t>
            </a:fld>
            <a:endParaRPr lang="it-IT"/>
          </a:p>
        </p:txBody>
      </p:sp>
    </p:spTree>
    <p:extLst>
      <p:ext uri="{BB962C8B-B14F-4D97-AF65-F5344CB8AC3E}">
        <p14:creationId xmlns:p14="http://schemas.microsoft.com/office/powerpoint/2010/main" val="149668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fld id="{0E8ECADC-4009-43EE-AE00-6D3FFFB6EDB0}" type="datetimeFigureOut">
              <a:rPr lang="it-IT" smtClean="0"/>
              <a:t>19/03/2024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A9B1ADB-5DD0-4DE2-A96B-9154FD7C1C2A}" type="slidenum">
              <a:rPr lang="it-IT" smtClean="0"/>
              <a:t>‹N›</a:t>
            </a:fld>
            <a:endParaRPr lang="it-IT"/>
          </a:p>
        </p:txBody>
      </p:sp>
    </p:spTree>
    <p:extLst>
      <p:ext uri="{BB962C8B-B14F-4D97-AF65-F5344CB8AC3E}">
        <p14:creationId xmlns:p14="http://schemas.microsoft.com/office/powerpoint/2010/main" val="3078376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fld id="{0E8ECADC-4009-43EE-AE00-6D3FFFB6EDB0}" type="datetimeFigureOut">
              <a:rPr lang="it-IT" smtClean="0"/>
              <a:t>19/03/2024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A9B1ADB-5DD0-4DE2-A96B-9154FD7C1C2A}" type="slidenum">
              <a:rPr lang="it-IT" smtClean="0"/>
              <a:t>‹N›</a:t>
            </a:fld>
            <a:endParaRPr lang="it-IT"/>
          </a:p>
        </p:txBody>
      </p:sp>
    </p:spTree>
    <p:extLst>
      <p:ext uri="{BB962C8B-B14F-4D97-AF65-F5344CB8AC3E}">
        <p14:creationId xmlns:p14="http://schemas.microsoft.com/office/powerpoint/2010/main" val="1955766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8ECADC-4009-43EE-AE00-6D3FFFB6EDB0}" type="datetimeFigureOut">
              <a:rPr lang="it-IT" smtClean="0"/>
              <a:t>19/03/2024</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9B1ADB-5DD0-4DE2-A96B-9154FD7C1C2A}" type="slidenum">
              <a:rPr lang="it-IT" smtClean="0"/>
              <a:t>‹N›</a:t>
            </a:fld>
            <a:endParaRPr lang="it-IT"/>
          </a:p>
        </p:txBody>
      </p:sp>
    </p:spTree>
    <p:extLst>
      <p:ext uri="{BB962C8B-B14F-4D97-AF65-F5344CB8AC3E}">
        <p14:creationId xmlns:p14="http://schemas.microsoft.com/office/powerpoint/2010/main" val="24308678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0B755A-178B-294C-A4BF-51D43D1E28A4}"/>
              </a:ext>
            </a:extLst>
          </p:cNvPr>
          <p:cNvSpPr>
            <a:spLocks noGrp="1"/>
          </p:cNvSpPr>
          <p:nvPr>
            <p:ph type="ctrTitle"/>
          </p:nvPr>
        </p:nvSpPr>
        <p:spPr>
          <a:xfrm>
            <a:off x="1547592" y="3162126"/>
            <a:ext cx="9096815" cy="1290388"/>
          </a:xfrm>
        </p:spPr>
        <p:txBody>
          <a:bodyPr>
            <a:normAutofit/>
          </a:bodyPr>
          <a:lstStyle/>
          <a:p>
            <a:pPr algn="ctr"/>
            <a:r>
              <a:rPr lang="it-IT" sz="4000" dirty="0" err="1"/>
              <a:t>History</a:t>
            </a:r>
            <a:r>
              <a:rPr lang="it-IT" sz="4000" dirty="0"/>
              <a:t> of the </a:t>
            </a:r>
            <a:r>
              <a:rPr lang="it-IT" sz="4000" dirty="0" err="1"/>
              <a:t>Early</a:t>
            </a:r>
            <a:r>
              <a:rPr lang="it-IT" sz="4000" dirty="0"/>
              <a:t> Middle </a:t>
            </a:r>
            <a:r>
              <a:rPr lang="it-IT" sz="4000" dirty="0" err="1"/>
              <a:t>Ages</a:t>
            </a:r>
            <a:r>
              <a:rPr lang="it-IT" sz="4000" dirty="0"/>
              <a:t/>
            </a:r>
            <a:br>
              <a:rPr lang="it-IT" sz="4000" dirty="0"/>
            </a:br>
            <a:r>
              <a:rPr lang="it-IT" sz="4000" dirty="0" err="1"/>
              <a:t>a.y</a:t>
            </a:r>
            <a:r>
              <a:rPr lang="it-IT" sz="4000" dirty="0"/>
              <a:t>. </a:t>
            </a:r>
            <a:r>
              <a:rPr lang="it-IT" sz="4000" dirty="0" smtClean="0"/>
              <a:t>2023-2024</a:t>
            </a:r>
            <a:endParaRPr lang="it-IT" dirty="0"/>
          </a:p>
        </p:txBody>
      </p:sp>
      <p:sp>
        <p:nvSpPr>
          <p:cNvPr id="3" name="Segnaposto testo 2">
            <a:extLst>
              <a:ext uri="{FF2B5EF4-FFF2-40B4-BE49-F238E27FC236}">
                <a16:creationId xmlns:a16="http://schemas.microsoft.com/office/drawing/2014/main" id="{3731D6C7-9D3C-5297-3E90-7EB28A687738}"/>
              </a:ext>
            </a:extLst>
          </p:cNvPr>
          <p:cNvSpPr>
            <a:spLocks noGrp="1"/>
          </p:cNvSpPr>
          <p:nvPr>
            <p:ph type="body" sz="quarter" idx="10"/>
          </p:nvPr>
        </p:nvSpPr>
        <p:spPr/>
        <p:txBody>
          <a:bodyPr>
            <a:normAutofit fontScale="92500" lnSpcReduction="10000"/>
          </a:bodyPr>
          <a:lstStyle/>
          <a:p>
            <a:r>
              <a:rPr lang="it-IT" sz="3200" dirty="0"/>
              <a:t>prof. Maria Cristina La Rocca</a:t>
            </a:r>
            <a:br>
              <a:rPr lang="it-IT" sz="3200" dirty="0"/>
            </a:br>
            <a:r>
              <a:rPr lang="it-IT" sz="2400" dirty="0"/>
              <a:t>mariacristina.larocca@unipd.it</a:t>
            </a:r>
            <a:endParaRPr lang="it-IT" sz="3200" dirty="0"/>
          </a:p>
        </p:txBody>
      </p:sp>
    </p:spTree>
    <p:extLst>
      <p:ext uri="{BB962C8B-B14F-4D97-AF65-F5344CB8AC3E}">
        <p14:creationId xmlns:p14="http://schemas.microsoft.com/office/powerpoint/2010/main" val="25430520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456000" y="1153221"/>
            <a:ext cx="11736000" cy="683892"/>
          </a:xfrm>
        </p:spPr>
        <p:txBody>
          <a:bodyPr/>
          <a:lstStyle/>
          <a:p>
            <a:r>
              <a:rPr lang="it-IT" dirty="0" err="1" smtClean="0"/>
              <a:t>Stepmothers</a:t>
            </a:r>
            <a:r>
              <a:rPr lang="it-IT" dirty="0" smtClean="0"/>
              <a:t> </a:t>
            </a:r>
            <a:r>
              <a:rPr lang="it-IT" dirty="0" err="1" smtClean="0"/>
              <a:t>as</a:t>
            </a:r>
            <a:r>
              <a:rPr lang="it-IT" dirty="0" smtClean="0"/>
              <a:t> </a:t>
            </a:r>
            <a:r>
              <a:rPr lang="it-IT" dirty="0" err="1" smtClean="0"/>
              <a:t>dangerous</a:t>
            </a:r>
            <a:r>
              <a:rPr lang="it-IT" dirty="0" smtClean="0"/>
              <a:t> </a:t>
            </a:r>
            <a:r>
              <a:rPr lang="it-IT" dirty="0" err="1" smtClean="0"/>
              <a:t>rivals</a:t>
            </a:r>
            <a:r>
              <a:rPr lang="it-IT" dirty="0" smtClean="0"/>
              <a:t>.</a:t>
            </a:r>
            <a:endParaRPr lang="it-IT" dirty="0"/>
          </a:p>
        </p:txBody>
      </p:sp>
      <p:sp>
        <p:nvSpPr>
          <p:cNvPr id="10" name="Segnaposto contenuto 9"/>
          <p:cNvSpPr>
            <a:spLocks noGrp="1"/>
          </p:cNvSpPr>
          <p:nvPr>
            <p:ph sz="quarter" idx="10"/>
          </p:nvPr>
        </p:nvSpPr>
        <p:spPr>
          <a:xfrm>
            <a:off x="6179127" y="2044931"/>
            <a:ext cx="5663346" cy="4339243"/>
          </a:xfrm>
        </p:spPr>
        <p:txBody>
          <a:bodyPr>
            <a:normAutofit fontScale="70000" lnSpcReduction="20000"/>
          </a:bodyPr>
          <a:lstStyle/>
          <a:p>
            <a:pPr marL="457200" indent="-457200" eaLnBrk="0" fontAlgn="base" hangingPunct="0">
              <a:lnSpc>
                <a:spcPct val="100000"/>
              </a:lnSpc>
              <a:spcBef>
                <a:spcPct val="0"/>
              </a:spcBef>
              <a:spcAft>
                <a:spcPct val="0"/>
              </a:spcAft>
              <a:buFont typeface="Wingdings" panose="05000000000000000000" pitchFamily="2" charset="2"/>
              <a:buChar char="§"/>
            </a:pPr>
            <a:r>
              <a:rPr lang="it-IT" altLang="it-IT" dirty="0" smtClean="0">
                <a:solidFill>
                  <a:srgbClr val="222222"/>
                </a:solidFill>
                <a:latin typeface="Arial" panose="020B0604020202020204" pitchFamily="34" charset="0"/>
                <a:cs typeface="Arial" panose="020B0604020202020204" pitchFamily="34" charset="0"/>
              </a:rPr>
              <a:t>The </a:t>
            </a:r>
            <a:r>
              <a:rPr lang="it-IT" altLang="it-IT" dirty="0" err="1">
                <a:solidFill>
                  <a:srgbClr val="222222"/>
                </a:solidFill>
                <a:latin typeface="Arial" panose="020B0604020202020204" pitchFamily="34" charset="0"/>
                <a:cs typeface="Arial" panose="020B0604020202020204" pitchFamily="34" charset="0"/>
              </a:rPr>
              <a:t>ill</a:t>
            </a:r>
            <a:r>
              <a:rPr lang="it-IT" altLang="it-IT" dirty="0">
                <a:solidFill>
                  <a:srgbClr val="222222"/>
                </a:solidFill>
                <a:latin typeface="Arial" panose="020B0604020202020204" pitchFamily="34" charset="0"/>
                <a:cs typeface="Arial" panose="020B0604020202020204" pitchFamily="34" charset="0"/>
              </a:rPr>
              <a:t>-treatment and </a:t>
            </a:r>
            <a:r>
              <a:rPr lang="it-IT" altLang="it-IT" dirty="0" err="1">
                <a:solidFill>
                  <a:srgbClr val="222222"/>
                </a:solidFill>
                <a:latin typeface="Arial" panose="020B0604020202020204" pitchFamily="34" charset="0"/>
                <a:cs typeface="Arial" panose="020B0604020202020204" pitchFamily="34" charset="0"/>
              </a:rPr>
              <a:t>attempts</a:t>
            </a:r>
            <a:r>
              <a:rPr lang="it-IT" altLang="it-IT" dirty="0">
                <a:solidFill>
                  <a:srgbClr val="222222"/>
                </a:solidFill>
                <a:latin typeface="Arial" panose="020B0604020202020204" pitchFamily="34" charset="0"/>
                <a:cs typeface="Arial" panose="020B0604020202020204" pitchFamily="34" charset="0"/>
              </a:rPr>
              <a:t> to </a:t>
            </a:r>
            <a:r>
              <a:rPr lang="it-IT" altLang="it-IT" dirty="0" err="1">
                <a:solidFill>
                  <a:srgbClr val="222222"/>
                </a:solidFill>
                <a:latin typeface="Arial" panose="020B0604020202020204" pitchFamily="34" charset="0"/>
                <a:cs typeface="Arial" panose="020B0604020202020204" pitchFamily="34" charset="0"/>
              </a:rPr>
              <a:t>murders</a:t>
            </a:r>
            <a:r>
              <a:rPr lang="it-IT" altLang="it-IT" dirty="0">
                <a:solidFill>
                  <a:srgbClr val="222222"/>
                </a:solidFill>
                <a:latin typeface="Arial" panose="020B0604020202020204" pitchFamily="34" charset="0"/>
                <a:cs typeface="Arial" panose="020B0604020202020204" pitchFamily="34" charset="0"/>
              </a:rPr>
              <a:t> </a:t>
            </a:r>
            <a:r>
              <a:rPr lang="it-IT" altLang="it-IT" dirty="0" err="1">
                <a:solidFill>
                  <a:srgbClr val="222222"/>
                </a:solidFill>
                <a:latin typeface="Arial" panose="020B0604020202020204" pitchFamily="34" charset="0"/>
                <a:cs typeface="Arial" panose="020B0604020202020204" pitchFamily="34" charset="0"/>
              </a:rPr>
              <a:t>perpetrated</a:t>
            </a:r>
            <a:r>
              <a:rPr lang="it-IT" altLang="it-IT" dirty="0">
                <a:solidFill>
                  <a:srgbClr val="222222"/>
                </a:solidFill>
                <a:latin typeface="Arial" panose="020B0604020202020204" pitchFamily="34" charset="0"/>
                <a:cs typeface="Arial" panose="020B0604020202020204" pitchFamily="34" charset="0"/>
              </a:rPr>
              <a:t> on the </a:t>
            </a:r>
            <a:r>
              <a:rPr lang="it-IT" altLang="it-IT" dirty="0" err="1">
                <a:solidFill>
                  <a:srgbClr val="222222"/>
                </a:solidFill>
                <a:latin typeface="Arial" panose="020B0604020202020204" pitchFamily="34" charset="0"/>
                <a:cs typeface="Arial" panose="020B0604020202020204" pitchFamily="34" charset="0"/>
              </a:rPr>
              <a:t>king's</a:t>
            </a:r>
            <a:r>
              <a:rPr lang="it-IT" altLang="it-IT" dirty="0">
                <a:solidFill>
                  <a:srgbClr val="222222"/>
                </a:solidFill>
                <a:latin typeface="Arial" panose="020B0604020202020204" pitchFamily="34" charset="0"/>
                <a:cs typeface="Arial" panose="020B0604020202020204" pitchFamily="34" charset="0"/>
              </a:rPr>
              <a:t> </a:t>
            </a:r>
            <a:r>
              <a:rPr lang="it-IT" altLang="it-IT" dirty="0" err="1">
                <a:solidFill>
                  <a:srgbClr val="222222"/>
                </a:solidFill>
                <a:latin typeface="Arial" panose="020B0604020202020204" pitchFamily="34" charset="0"/>
                <a:cs typeface="Arial" panose="020B0604020202020204" pitchFamily="34" charset="0"/>
              </a:rPr>
              <a:t>children</a:t>
            </a:r>
            <a:r>
              <a:rPr lang="it-IT" altLang="it-IT" dirty="0">
                <a:solidFill>
                  <a:srgbClr val="222222"/>
                </a:solidFill>
                <a:latin typeface="Arial" panose="020B0604020202020204" pitchFamily="34" charset="0"/>
                <a:cs typeface="Arial" panose="020B0604020202020204" pitchFamily="34" charset="0"/>
              </a:rPr>
              <a:t> can </a:t>
            </a:r>
            <a:r>
              <a:rPr lang="it-IT" altLang="it-IT" dirty="0" err="1">
                <a:solidFill>
                  <a:srgbClr val="222222"/>
                </a:solidFill>
                <a:latin typeface="Arial" panose="020B0604020202020204" pitchFamily="34" charset="0"/>
                <a:cs typeface="Arial" panose="020B0604020202020204" pitchFamily="34" charset="0"/>
              </a:rPr>
              <a:t>appear</a:t>
            </a:r>
            <a:r>
              <a:rPr lang="it-IT" altLang="it-IT" dirty="0">
                <a:solidFill>
                  <a:srgbClr val="222222"/>
                </a:solidFill>
                <a:latin typeface="Arial" panose="020B0604020202020204" pitchFamily="34" charset="0"/>
                <a:cs typeface="Arial" panose="020B0604020202020204" pitchFamily="34" charset="0"/>
              </a:rPr>
              <a:t> from </a:t>
            </a:r>
            <a:r>
              <a:rPr lang="it-IT" altLang="it-IT" dirty="0" err="1">
                <a:solidFill>
                  <a:srgbClr val="222222"/>
                </a:solidFill>
                <a:latin typeface="Arial" panose="020B0604020202020204" pitchFamily="34" charset="0"/>
                <a:cs typeface="Arial" panose="020B0604020202020204" pitchFamily="34" charset="0"/>
              </a:rPr>
              <a:t>this</a:t>
            </a:r>
            <a:r>
              <a:rPr lang="it-IT" altLang="it-IT" dirty="0">
                <a:solidFill>
                  <a:srgbClr val="222222"/>
                </a:solidFill>
                <a:latin typeface="Arial" panose="020B0604020202020204" pitchFamily="34" charset="0"/>
                <a:cs typeface="Arial" panose="020B0604020202020204" pitchFamily="34" charset="0"/>
              </a:rPr>
              <a:t> </a:t>
            </a:r>
            <a:r>
              <a:rPr lang="it-IT" altLang="it-IT" dirty="0" err="1" smtClean="0">
                <a:solidFill>
                  <a:srgbClr val="222222"/>
                </a:solidFill>
                <a:latin typeface="Arial" panose="020B0604020202020204" pitchFamily="34" charset="0"/>
                <a:cs typeface="Arial" panose="020B0604020202020204" pitchFamily="34" charset="0"/>
              </a:rPr>
              <a:t>perspective</a:t>
            </a:r>
            <a:r>
              <a:rPr lang="it-IT" altLang="it-IT" dirty="0" smtClean="0">
                <a:solidFill>
                  <a:srgbClr val="222222"/>
                </a:solidFill>
                <a:latin typeface="Arial" panose="020B0604020202020204" pitchFamily="34" charset="0"/>
                <a:cs typeface="Arial" panose="020B0604020202020204" pitchFamily="34" charset="0"/>
              </a:rPr>
              <a:t> </a:t>
            </a:r>
            <a:r>
              <a:rPr lang="it-IT" altLang="it-IT" dirty="0" err="1">
                <a:solidFill>
                  <a:srgbClr val="222222"/>
                </a:solidFill>
                <a:latin typeface="Arial" panose="020B0604020202020204" pitchFamily="34" charset="0"/>
                <a:cs typeface="Arial" panose="020B0604020202020204" pitchFamily="34" charset="0"/>
              </a:rPr>
              <a:t>as</a:t>
            </a:r>
            <a:r>
              <a:rPr lang="it-IT" altLang="it-IT" dirty="0">
                <a:solidFill>
                  <a:srgbClr val="222222"/>
                </a:solidFill>
                <a:latin typeface="Arial" panose="020B0604020202020204" pitchFamily="34" charset="0"/>
                <a:cs typeface="Arial" panose="020B0604020202020204" pitchFamily="34" charset="0"/>
              </a:rPr>
              <a:t> </a:t>
            </a:r>
            <a:r>
              <a:rPr lang="it-IT" altLang="it-IT" dirty="0" err="1">
                <a:solidFill>
                  <a:srgbClr val="222222"/>
                </a:solidFill>
                <a:latin typeface="Arial" panose="020B0604020202020204" pitchFamily="34" charset="0"/>
                <a:cs typeface="Arial" panose="020B0604020202020204" pitchFamily="34" charset="0"/>
              </a:rPr>
              <a:t>attempts</a:t>
            </a:r>
            <a:r>
              <a:rPr lang="it-IT" altLang="it-IT" dirty="0">
                <a:solidFill>
                  <a:srgbClr val="222222"/>
                </a:solidFill>
                <a:latin typeface="Arial" panose="020B0604020202020204" pitchFamily="34" charset="0"/>
                <a:cs typeface="Arial" panose="020B0604020202020204" pitchFamily="34" charset="0"/>
              </a:rPr>
              <a:t> by the queen to </a:t>
            </a:r>
            <a:r>
              <a:rPr lang="it-IT" altLang="it-IT" dirty="0" err="1">
                <a:solidFill>
                  <a:srgbClr val="222222"/>
                </a:solidFill>
                <a:latin typeface="Arial" panose="020B0604020202020204" pitchFamily="34" charset="0"/>
                <a:cs typeface="Arial" panose="020B0604020202020204" pitchFamily="34" charset="0"/>
              </a:rPr>
              <a:t>retain</a:t>
            </a:r>
            <a:r>
              <a:rPr lang="it-IT" altLang="it-IT" dirty="0">
                <a:solidFill>
                  <a:srgbClr val="222222"/>
                </a:solidFill>
                <a:latin typeface="Arial" panose="020B0604020202020204" pitchFamily="34" charset="0"/>
                <a:cs typeface="Arial" panose="020B0604020202020204" pitchFamily="34" charset="0"/>
              </a:rPr>
              <a:t> </a:t>
            </a:r>
            <a:r>
              <a:rPr lang="it-IT" altLang="it-IT" dirty="0" err="1">
                <a:solidFill>
                  <a:srgbClr val="222222"/>
                </a:solidFill>
                <a:latin typeface="Arial" panose="020B0604020202020204" pitchFamily="34" charset="0"/>
                <a:cs typeface="Arial" panose="020B0604020202020204" pitchFamily="34" charset="0"/>
              </a:rPr>
              <a:t>her</a:t>
            </a:r>
            <a:r>
              <a:rPr lang="it-IT" altLang="it-IT" dirty="0">
                <a:solidFill>
                  <a:srgbClr val="222222"/>
                </a:solidFill>
                <a:latin typeface="Arial" panose="020B0604020202020204" pitchFamily="34" charset="0"/>
                <a:cs typeface="Arial" panose="020B0604020202020204" pitchFamily="34" charset="0"/>
              </a:rPr>
              <a:t> status. </a:t>
            </a:r>
          </a:p>
          <a:p>
            <a:pPr marL="457200" indent="-457200" eaLnBrk="0" fontAlgn="base" hangingPunct="0">
              <a:lnSpc>
                <a:spcPct val="100000"/>
              </a:lnSpc>
              <a:spcBef>
                <a:spcPct val="0"/>
              </a:spcBef>
              <a:spcAft>
                <a:spcPct val="0"/>
              </a:spcAft>
              <a:buFont typeface="Wingdings" panose="05000000000000000000" pitchFamily="2" charset="2"/>
              <a:buChar char="§"/>
            </a:pPr>
            <a:r>
              <a:rPr lang="it-IT" altLang="it-IT" dirty="0" err="1">
                <a:solidFill>
                  <a:srgbClr val="222222"/>
                </a:solidFill>
                <a:latin typeface="Arial" panose="020B0604020202020204" pitchFamily="34" charset="0"/>
                <a:cs typeface="Arial" panose="020B0604020202020204" pitchFamily="34" charset="0"/>
              </a:rPr>
              <a:t>Most</a:t>
            </a:r>
            <a:r>
              <a:rPr lang="it-IT" altLang="it-IT" dirty="0">
                <a:solidFill>
                  <a:srgbClr val="222222"/>
                </a:solidFill>
                <a:latin typeface="Arial" panose="020B0604020202020204" pitchFamily="34" charset="0"/>
                <a:cs typeface="Arial" panose="020B0604020202020204" pitchFamily="34" charset="0"/>
              </a:rPr>
              <a:t> of the </a:t>
            </a:r>
            <a:r>
              <a:rPr lang="it-IT" altLang="it-IT" dirty="0" err="1">
                <a:solidFill>
                  <a:srgbClr val="222222"/>
                </a:solidFill>
                <a:latin typeface="Arial" panose="020B0604020202020204" pitchFamily="34" charset="0"/>
                <a:cs typeface="Arial" panose="020B0604020202020204" pitchFamily="34" charset="0"/>
              </a:rPr>
              <a:t>crimes</a:t>
            </a:r>
            <a:r>
              <a:rPr lang="it-IT" altLang="it-IT" dirty="0">
                <a:solidFill>
                  <a:srgbClr val="222222"/>
                </a:solidFill>
                <a:latin typeface="Arial" panose="020B0604020202020204" pitchFamily="34" charset="0"/>
                <a:cs typeface="Arial" panose="020B0604020202020204" pitchFamily="34" charset="0"/>
              </a:rPr>
              <a:t> </a:t>
            </a:r>
            <a:r>
              <a:rPr lang="it-IT" altLang="it-IT" dirty="0" err="1">
                <a:solidFill>
                  <a:srgbClr val="222222"/>
                </a:solidFill>
                <a:latin typeface="Arial" panose="020B0604020202020204" pitchFamily="34" charset="0"/>
                <a:cs typeface="Arial" panose="020B0604020202020204" pitchFamily="34" charset="0"/>
              </a:rPr>
              <a:t>attributed</a:t>
            </a:r>
            <a:r>
              <a:rPr lang="it-IT" altLang="it-IT" dirty="0">
                <a:solidFill>
                  <a:srgbClr val="222222"/>
                </a:solidFill>
                <a:latin typeface="Arial" panose="020B0604020202020204" pitchFamily="34" charset="0"/>
                <a:cs typeface="Arial" panose="020B0604020202020204" pitchFamily="34" charset="0"/>
              </a:rPr>
              <a:t> to </a:t>
            </a:r>
            <a:r>
              <a:rPr lang="it-IT" altLang="it-IT" dirty="0" err="1">
                <a:solidFill>
                  <a:srgbClr val="222222"/>
                </a:solidFill>
                <a:latin typeface="Arial" panose="020B0604020202020204" pitchFamily="34" charset="0"/>
                <a:cs typeface="Arial" panose="020B0604020202020204" pitchFamily="34" charset="0"/>
              </a:rPr>
              <a:t>queens</a:t>
            </a:r>
            <a:r>
              <a:rPr lang="it-IT" altLang="it-IT" dirty="0">
                <a:solidFill>
                  <a:srgbClr val="222222"/>
                </a:solidFill>
                <a:latin typeface="Arial" panose="020B0604020202020204" pitchFamily="34" charset="0"/>
                <a:cs typeface="Arial" panose="020B0604020202020204" pitchFamily="34" charset="0"/>
              </a:rPr>
              <a:t> </a:t>
            </a:r>
            <a:r>
              <a:rPr lang="it-IT" altLang="it-IT" dirty="0" err="1">
                <a:solidFill>
                  <a:srgbClr val="222222"/>
                </a:solidFill>
                <a:latin typeface="Arial" panose="020B0604020202020204" pitchFamily="34" charset="0"/>
                <a:cs typeface="Arial" panose="020B0604020202020204" pitchFamily="34" charset="0"/>
              </a:rPr>
              <a:t>concern</a:t>
            </a:r>
            <a:r>
              <a:rPr lang="it-IT" altLang="it-IT" dirty="0">
                <a:solidFill>
                  <a:srgbClr val="222222"/>
                </a:solidFill>
                <a:latin typeface="Arial" panose="020B0604020202020204" pitchFamily="34" charset="0"/>
                <a:cs typeface="Arial" panose="020B0604020202020204" pitchFamily="34" charset="0"/>
              </a:rPr>
              <a:t> </a:t>
            </a:r>
            <a:r>
              <a:rPr lang="it-IT" altLang="it-IT" dirty="0" err="1">
                <a:solidFill>
                  <a:srgbClr val="222222"/>
                </a:solidFill>
                <a:latin typeface="Arial" panose="020B0604020202020204" pitchFamily="34" charset="0"/>
                <a:cs typeface="Arial" panose="020B0604020202020204" pitchFamily="34" charset="0"/>
              </a:rPr>
              <a:t>children</a:t>
            </a:r>
            <a:r>
              <a:rPr lang="it-IT" altLang="it-IT" dirty="0">
                <a:solidFill>
                  <a:srgbClr val="222222"/>
                </a:solidFill>
                <a:latin typeface="Arial" panose="020B0604020202020204" pitchFamily="34" charset="0"/>
                <a:cs typeface="Arial" panose="020B0604020202020204" pitchFamily="34" charset="0"/>
              </a:rPr>
              <a:t> from </a:t>
            </a:r>
            <a:r>
              <a:rPr lang="it-IT" altLang="it-IT" dirty="0" err="1">
                <a:solidFill>
                  <a:srgbClr val="222222"/>
                </a:solidFill>
                <a:latin typeface="Arial" panose="020B0604020202020204" pitchFamily="34" charset="0"/>
                <a:cs typeface="Arial" panose="020B0604020202020204" pitchFamily="34" charset="0"/>
              </a:rPr>
              <a:t>other</a:t>
            </a:r>
            <a:r>
              <a:rPr lang="it-IT" altLang="it-IT" dirty="0">
                <a:solidFill>
                  <a:srgbClr val="222222"/>
                </a:solidFill>
                <a:latin typeface="Arial" panose="020B0604020202020204" pitchFamily="34" charset="0"/>
                <a:cs typeface="Arial" panose="020B0604020202020204" pitchFamily="34" charset="0"/>
              </a:rPr>
              <a:t> </a:t>
            </a:r>
            <a:r>
              <a:rPr lang="it-IT" altLang="it-IT" dirty="0" err="1">
                <a:solidFill>
                  <a:srgbClr val="222222"/>
                </a:solidFill>
                <a:latin typeface="Arial" panose="020B0604020202020204" pitchFamily="34" charset="0"/>
                <a:cs typeface="Arial" panose="020B0604020202020204" pitchFamily="34" charset="0"/>
              </a:rPr>
              <a:t>king</a:t>
            </a:r>
            <a:r>
              <a:rPr lang="it-IT" altLang="it-IT" dirty="0">
                <a:solidFill>
                  <a:srgbClr val="222222"/>
                </a:solidFill>
                <a:latin typeface="Arial" panose="020B0604020202020204" pitchFamily="34" charset="0"/>
                <a:cs typeface="Arial" panose="020B0604020202020204" pitchFamily="34" charset="0"/>
              </a:rPr>
              <a:t> </a:t>
            </a:r>
            <a:r>
              <a:rPr lang="it-IT" altLang="it-IT" dirty="0" err="1">
                <a:solidFill>
                  <a:srgbClr val="222222"/>
                </a:solidFill>
                <a:latin typeface="Arial" panose="020B0604020202020204" pitchFamily="34" charset="0"/>
                <a:cs typeface="Arial" panose="020B0604020202020204" pitchFamily="34" charset="0"/>
              </a:rPr>
              <a:t>beds</a:t>
            </a:r>
            <a:r>
              <a:rPr lang="it-IT" altLang="it-IT" dirty="0">
                <a:solidFill>
                  <a:srgbClr val="222222"/>
                </a:solidFill>
                <a:latin typeface="Arial" panose="020B0604020202020204" pitchFamily="34" charset="0"/>
                <a:cs typeface="Arial" panose="020B0604020202020204" pitchFamily="34" charset="0"/>
              </a:rPr>
              <a:t> and </a:t>
            </a:r>
            <a:r>
              <a:rPr lang="it-IT" altLang="it-IT" dirty="0" smtClean="0">
                <a:solidFill>
                  <a:srgbClr val="222222"/>
                </a:solidFill>
                <a:latin typeface="Arial" panose="020B0604020202020204" pitchFamily="34" charset="0"/>
                <a:cs typeface="Arial" panose="020B0604020202020204" pitchFamily="34" charset="0"/>
              </a:rPr>
              <a:t>can </a:t>
            </a:r>
            <a:r>
              <a:rPr lang="it-IT" altLang="it-IT" dirty="0">
                <a:solidFill>
                  <a:srgbClr val="222222"/>
                </a:solidFill>
                <a:latin typeface="Arial" panose="020B0604020202020204" pitchFamily="34" charset="0"/>
                <a:cs typeface="Arial" panose="020B0604020202020204" pitchFamily="34" charset="0"/>
              </a:rPr>
              <a:t>be </a:t>
            </a:r>
            <a:r>
              <a:rPr lang="it-IT" altLang="it-IT" dirty="0" err="1">
                <a:solidFill>
                  <a:srgbClr val="222222"/>
                </a:solidFill>
                <a:latin typeface="Arial" panose="020B0604020202020204" pitchFamily="34" charset="0"/>
                <a:cs typeface="Arial" panose="020B0604020202020204" pitchFamily="34" charset="0"/>
              </a:rPr>
              <a:t>seen</a:t>
            </a:r>
            <a:r>
              <a:rPr lang="it-IT" altLang="it-IT" dirty="0">
                <a:solidFill>
                  <a:srgbClr val="222222"/>
                </a:solidFill>
                <a:latin typeface="Arial" panose="020B0604020202020204" pitchFamily="34" charset="0"/>
                <a:cs typeface="Arial" panose="020B0604020202020204" pitchFamily="34" charset="0"/>
              </a:rPr>
              <a:t> to be </a:t>
            </a:r>
            <a:r>
              <a:rPr lang="it-IT" altLang="it-IT" dirty="0" err="1">
                <a:solidFill>
                  <a:srgbClr val="222222"/>
                </a:solidFill>
                <a:latin typeface="Arial" panose="020B0604020202020204" pitchFamily="34" charset="0"/>
                <a:cs typeface="Arial" panose="020B0604020202020204" pitchFamily="34" charset="0"/>
              </a:rPr>
              <a:t>intended</a:t>
            </a:r>
            <a:r>
              <a:rPr lang="it-IT" altLang="it-IT" dirty="0">
                <a:solidFill>
                  <a:srgbClr val="222222"/>
                </a:solidFill>
                <a:latin typeface="Arial" panose="020B0604020202020204" pitchFamily="34" charset="0"/>
                <a:cs typeface="Arial" panose="020B0604020202020204" pitchFamily="34" charset="0"/>
              </a:rPr>
              <a:t> to eliminate </a:t>
            </a:r>
            <a:r>
              <a:rPr lang="it-IT" altLang="it-IT" dirty="0" err="1">
                <a:solidFill>
                  <a:srgbClr val="222222"/>
                </a:solidFill>
                <a:latin typeface="Arial" panose="020B0604020202020204" pitchFamily="34" charset="0"/>
                <a:cs typeface="Arial" panose="020B0604020202020204" pitchFamily="34" charset="0"/>
              </a:rPr>
              <a:t>heirs</a:t>
            </a:r>
            <a:r>
              <a:rPr lang="it-IT" altLang="it-IT" dirty="0">
                <a:solidFill>
                  <a:srgbClr val="222222"/>
                </a:solidFill>
                <a:latin typeface="Arial" panose="020B0604020202020204" pitchFamily="34" charset="0"/>
                <a:cs typeface="Arial" panose="020B0604020202020204" pitchFamily="34" charset="0"/>
              </a:rPr>
              <a:t> </a:t>
            </a:r>
            <a:r>
              <a:rPr lang="it-IT" altLang="it-IT" dirty="0" err="1">
                <a:solidFill>
                  <a:srgbClr val="222222"/>
                </a:solidFill>
                <a:latin typeface="Arial" panose="020B0604020202020204" pitchFamily="34" charset="0"/>
                <a:cs typeface="Arial" panose="020B0604020202020204" pitchFamily="34" charset="0"/>
              </a:rPr>
              <a:t>born</a:t>
            </a:r>
            <a:r>
              <a:rPr lang="it-IT" altLang="it-IT" dirty="0">
                <a:solidFill>
                  <a:srgbClr val="222222"/>
                </a:solidFill>
                <a:latin typeface="Arial" panose="020B0604020202020204" pitchFamily="34" charset="0"/>
                <a:cs typeface="Arial" panose="020B0604020202020204" pitchFamily="34" charset="0"/>
              </a:rPr>
              <a:t> to </a:t>
            </a:r>
            <a:r>
              <a:rPr lang="it-IT" altLang="it-IT" dirty="0" err="1">
                <a:solidFill>
                  <a:srgbClr val="222222"/>
                </a:solidFill>
                <a:latin typeface="Arial" panose="020B0604020202020204" pitchFamily="34" charset="0"/>
                <a:cs typeface="Arial" panose="020B0604020202020204" pitchFamily="34" charset="0"/>
              </a:rPr>
              <a:t>other</a:t>
            </a:r>
            <a:r>
              <a:rPr lang="it-IT" altLang="it-IT" dirty="0">
                <a:solidFill>
                  <a:srgbClr val="222222"/>
                </a:solidFill>
                <a:latin typeface="Arial" panose="020B0604020202020204" pitchFamily="34" charset="0"/>
                <a:cs typeface="Arial" panose="020B0604020202020204" pitchFamily="34" charset="0"/>
              </a:rPr>
              <a:t> </a:t>
            </a:r>
            <a:r>
              <a:rPr lang="it-IT" altLang="it-IT" dirty="0" err="1">
                <a:solidFill>
                  <a:srgbClr val="222222"/>
                </a:solidFill>
                <a:latin typeface="Arial" panose="020B0604020202020204" pitchFamily="34" charset="0"/>
                <a:cs typeface="Arial" panose="020B0604020202020204" pitchFamily="34" charset="0"/>
              </a:rPr>
              <a:t>women</a:t>
            </a:r>
            <a:r>
              <a:rPr lang="it-IT" altLang="it-IT" dirty="0">
                <a:solidFill>
                  <a:srgbClr val="222222"/>
                </a:solidFill>
                <a:latin typeface="Arial" panose="020B0604020202020204" pitchFamily="34" charset="0"/>
                <a:cs typeface="Arial" panose="020B0604020202020204" pitchFamily="34" charset="0"/>
              </a:rPr>
              <a:t>. </a:t>
            </a:r>
          </a:p>
          <a:p>
            <a:pPr marL="457200" indent="-457200" eaLnBrk="0" fontAlgn="base" hangingPunct="0">
              <a:lnSpc>
                <a:spcPct val="100000"/>
              </a:lnSpc>
              <a:spcBef>
                <a:spcPct val="0"/>
              </a:spcBef>
              <a:spcAft>
                <a:spcPct val="0"/>
              </a:spcAft>
              <a:buFont typeface="Wingdings" panose="05000000000000000000" pitchFamily="2" charset="2"/>
              <a:buChar char="§"/>
            </a:pPr>
            <a:r>
              <a:rPr lang="it-IT" altLang="it-IT" dirty="0">
                <a:solidFill>
                  <a:srgbClr val="222222"/>
                </a:solidFill>
                <a:latin typeface="Arial" panose="020B0604020202020204" pitchFamily="34" charset="0"/>
                <a:cs typeface="Arial" panose="020B0604020202020204" pitchFamily="34" charset="0"/>
              </a:rPr>
              <a:t>At a time </a:t>
            </a:r>
            <a:r>
              <a:rPr lang="it-IT" altLang="it-IT" dirty="0" err="1">
                <a:solidFill>
                  <a:srgbClr val="222222"/>
                </a:solidFill>
                <a:latin typeface="Arial" panose="020B0604020202020204" pitchFamily="34" charset="0"/>
                <a:cs typeface="Arial" panose="020B0604020202020204" pitchFamily="34" charset="0"/>
              </a:rPr>
              <a:t>when</a:t>
            </a:r>
            <a:r>
              <a:rPr lang="it-IT" altLang="it-IT" dirty="0">
                <a:solidFill>
                  <a:srgbClr val="222222"/>
                </a:solidFill>
                <a:latin typeface="Arial" panose="020B0604020202020204" pitchFamily="34" charset="0"/>
                <a:cs typeface="Arial" panose="020B0604020202020204" pitchFamily="34" charset="0"/>
              </a:rPr>
              <a:t> murder </a:t>
            </a:r>
            <a:r>
              <a:rPr lang="it-IT" altLang="it-IT" dirty="0" err="1">
                <a:solidFill>
                  <a:srgbClr val="222222"/>
                </a:solidFill>
                <a:latin typeface="Arial" panose="020B0604020202020204" pitchFamily="34" charset="0"/>
                <a:cs typeface="Arial" panose="020B0604020202020204" pitchFamily="34" charset="0"/>
              </a:rPr>
              <a:t>belongs</a:t>
            </a:r>
            <a:r>
              <a:rPr lang="it-IT" altLang="it-IT" dirty="0">
                <a:solidFill>
                  <a:srgbClr val="222222"/>
                </a:solidFill>
                <a:latin typeface="Arial" panose="020B0604020202020204" pitchFamily="34" charset="0"/>
                <a:cs typeface="Arial" panose="020B0604020202020204" pitchFamily="34" charset="0"/>
              </a:rPr>
              <a:t> to full right to the </a:t>
            </a:r>
            <a:r>
              <a:rPr lang="it-IT" altLang="it-IT" dirty="0" err="1">
                <a:solidFill>
                  <a:srgbClr val="222222"/>
                </a:solidFill>
                <a:latin typeface="Arial" panose="020B0604020202020204" pitchFamily="34" charset="0"/>
                <a:cs typeface="Arial" panose="020B0604020202020204" pitchFamily="34" charset="0"/>
              </a:rPr>
              <a:t>arsenal</a:t>
            </a:r>
            <a:r>
              <a:rPr lang="it-IT" altLang="it-IT" dirty="0">
                <a:solidFill>
                  <a:srgbClr val="222222"/>
                </a:solidFill>
                <a:latin typeface="Arial" panose="020B0604020202020204" pitchFamily="34" charset="0"/>
                <a:cs typeface="Arial" panose="020B0604020202020204" pitchFamily="34" charset="0"/>
              </a:rPr>
              <a:t> of </a:t>
            </a:r>
            <a:r>
              <a:rPr lang="it-IT" altLang="it-IT" dirty="0" err="1">
                <a:solidFill>
                  <a:srgbClr val="222222"/>
                </a:solidFill>
                <a:latin typeface="Arial" panose="020B0604020202020204" pitchFamily="34" charset="0"/>
                <a:cs typeface="Arial" panose="020B0604020202020204" pitchFamily="34" charset="0"/>
              </a:rPr>
              <a:t>political</a:t>
            </a:r>
            <a:r>
              <a:rPr lang="it-IT" altLang="it-IT" dirty="0">
                <a:solidFill>
                  <a:srgbClr val="222222"/>
                </a:solidFill>
                <a:latin typeface="Arial" panose="020B0604020202020204" pitchFamily="34" charset="0"/>
                <a:cs typeface="Arial" panose="020B0604020202020204" pitchFamily="34" charset="0"/>
              </a:rPr>
              <a:t> </a:t>
            </a:r>
            <a:r>
              <a:rPr lang="it-IT" altLang="it-IT" dirty="0" err="1">
                <a:solidFill>
                  <a:srgbClr val="222222"/>
                </a:solidFill>
                <a:latin typeface="Arial" panose="020B0604020202020204" pitchFamily="34" charset="0"/>
                <a:cs typeface="Arial" panose="020B0604020202020204" pitchFamily="34" charset="0"/>
              </a:rPr>
              <a:t>intrigues</a:t>
            </a:r>
            <a:r>
              <a:rPr lang="it-IT" altLang="it-IT" dirty="0">
                <a:solidFill>
                  <a:srgbClr val="222222"/>
                </a:solidFill>
                <a:latin typeface="Arial" panose="020B0604020202020204" pitchFamily="34" charset="0"/>
                <a:cs typeface="Arial" panose="020B0604020202020204" pitchFamily="34" charset="0"/>
              </a:rPr>
              <a:t>, the </a:t>
            </a:r>
            <a:r>
              <a:rPr lang="it-IT" altLang="it-IT" dirty="0" err="1">
                <a:solidFill>
                  <a:srgbClr val="222222"/>
                </a:solidFill>
                <a:latin typeface="Arial" panose="020B0604020202020204" pitchFamily="34" charset="0"/>
                <a:cs typeface="Arial" panose="020B0604020202020204" pitchFamily="34" charset="0"/>
              </a:rPr>
              <a:t>chronicles</a:t>
            </a:r>
            <a:r>
              <a:rPr lang="it-IT" altLang="it-IT" dirty="0">
                <a:solidFill>
                  <a:srgbClr val="222222"/>
                </a:solidFill>
                <a:latin typeface="Arial" panose="020B0604020202020204" pitchFamily="34" charset="0"/>
                <a:cs typeface="Arial" panose="020B0604020202020204" pitchFamily="34" charset="0"/>
              </a:rPr>
              <a:t> </a:t>
            </a:r>
            <a:r>
              <a:rPr lang="it-IT" altLang="it-IT" dirty="0" err="1">
                <a:solidFill>
                  <a:srgbClr val="222222"/>
                </a:solidFill>
                <a:latin typeface="Arial" panose="020B0604020202020204" pitchFamily="34" charset="0"/>
                <a:cs typeface="Arial" panose="020B0604020202020204" pitchFamily="34" charset="0"/>
              </a:rPr>
              <a:t>draw</a:t>
            </a:r>
            <a:r>
              <a:rPr lang="it-IT" altLang="it-IT" dirty="0">
                <a:solidFill>
                  <a:srgbClr val="222222"/>
                </a:solidFill>
                <a:latin typeface="Arial" panose="020B0604020202020204" pitchFamily="34" charset="0"/>
                <a:cs typeface="Arial" panose="020B0604020202020204" pitchFamily="34" charset="0"/>
              </a:rPr>
              <a:t> up the </a:t>
            </a:r>
            <a:r>
              <a:rPr lang="it-IT" altLang="it-IT" dirty="0" err="1">
                <a:solidFill>
                  <a:srgbClr val="222222"/>
                </a:solidFill>
                <a:latin typeface="Arial" panose="020B0604020202020204" pitchFamily="34" charset="0"/>
                <a:cs typeface="Arial" panose="020B0604020202020204" pitchFamily="34" charset="0"/>
              </a:rPr>
              <a:t>portrait</a:t>
            </a:r>
            <a:r>
              <a:rPr lang="it-IT" altLang="it-IT" dirty="0">
                <a:solidFill>
                  <a:srgbClr val="222222"/>
                </a:solidFill>
                <a:latin typeface="Arial" panose="020B0604020202020204" pitchFamily="34" charset="0"/>
                <a:cs typeface="Arial" panose="020B0604020202020204" pitchFamily="34" charset="0"/>
              </a:rPr>
              <a:t> of </a:t>
            </a:r>
            <a:r>
              <a:rPr lang="it-IT" altLang="it-IT" dirty="0" err="1">
                <a:solidFill>
                  <a:srgbClr val="222222"/>
                </a:solidFill>
                <a:latin typeface="Arial" panose="020B0604020202020204" pitchFamily="34" charset="0"/>
                <a:cs typeface="Arial" panose="020B0604020202020204" pitchFamily="34" charset="0"/>
              </a:rPr>
              <a:t>queens</a:t>
            </a:r>
            <a:r>
              <a:rPr lang="it-IT" altLang="it-IT" dirty="0">
                <a:solidFill>
                  <a:srgbClr val="222222"/>
                </a:solidFill>
                <a:latin typeface="Arial" panose="020B0604020202020204" pitchFamily="34" charset="0"/>
                <a:cs typeface="Arial" panose="020B0604020202020204" pitchFamily="34" charset="0"/>
              </a:rPr>
              <a:t> ready to </a:t>
            </a:r>
            <a:r>
              <a:rPr lang="it-IT" altLang="it-IT" dirty="0" err="1">
                <a:solidFill>
                  <a:srgbClr val="222222"/>
                </a:solidFill>
                <a:latin typeface="Arial" panose="020B0604020202020204" pitchFamily="34" charset="0"/>
                <a:cs typeface="Arial" panose="020B0604020202020204" pitchFamily="34" charset="0"/>
              </a:rPr>
              <a:t>kill</a:t>
            </a:r>
            <a:r>
              <a:rPr lang="it-IT" altLang="it-IT" dirty="0">
                <a:solidFill>
                  <a:srgbClr val="222222"/>
                </a:solidFill>
                <a:latin typeface="Arial" panose="020B0604020202020204" pitchFamily="34" charset="0"/>
                <a:cs typeface="Arial" panose="020B0604020202020204" pitchFamily="34" charset="0"/>
              </a:rPr>
              <a:t> to </a:t>
            </a:r>
            <a:r>
              <a:rPr lang="it-IT" altLang="it-IT" dirty="0" err="1">
                <a:solidFill>
                  <a:srgbClr val="222222"/>
                </a:solidFill>
                <a:latin typeface="Arial" panose="020B0604020202020204" pitchFamily="34" charset="0"/>
                <a:cs typeface="Arial" panose="020B0604020202020204" pitchFamily="34" charset="0"/>
              </a:rPr>
              <a:t>ensure</a:t>
            </a:r>
            <a:r>
              <a:rPr lang="it-IT" altLang="it-IT" dirty="0">
                <a:solidFill>
                  <a:srgbClr val="222222"/>
                </a:solidFill>
                <a:latin typeface="Arial" panose="020B0604020202020204" pitchFamily="34" charset="0"/>
                <a:cs typeface="Arial" panose="020B0604020202020204" pitchFamily="34" charset="0"/>
              </a:rPr>
              <a:t> </a:t>
            </a:r>
            <a:r>
              <a:rPr lang="it-IT" altLang="it-IT" dirty="0" err="1">
                <a:solidFill>
                  <a:srgbClr val="222222"/>
                </a:solidFill>
                <a:latin typeface="Arial" panose="020B0604020202020204" pitchFamily="34" charset="0"/>
                <a:cs typeface="Arial" panose="020B0604020202020204" pitchFamily="34" charset="0"/>
              </a:rPr>
              <a:t>their</a:t>
            </a:r>
            <a:r>
              <a:rPr lang="it-IT" altLang="it-IT" dirty="0">
                <a:solidFill>
                  <a:srgbClr val="222222"/>
                </a:solidFill>
                <a:latin typeface="Arial" panose="020B0604020202020204" pitchFamily="34" charset="0"/>
                <a:cs typeface="Arial" panose="020B0604020202020204" pitchFamily="34" charset="0"/>
              </a:rPr>
              <a:t> </a:t>
            </a:r>
            <a:r>
              <a:rPr lang="it-IT" altLang="it-IT" dirty="0" err="1">
                <a:solidFill>
                  <a:srgbClr val="222222"/>
                </a:solidFill>
                <a:latin typeface="Arial" panose="020B0604020202020204" pitchFamily="34" charset="0"/>
                <a:cs typeface="Arial" panose="020B0604020202020204" pitchFamily="34" charset="0"/>
              </a:rPr>
              <a:t>influence</a:t>
            </a:r>
            <a:r>
              <a:rPr lang="it-IT" altLang="it-IT" dirty="0" smtClean="0">
                <a:solidFill>
                  <a:srgbClr val="222222"/>
                </a:solidFill>
                <a:latin typeface="Arial" panose="020B0604020202020204" pitchFamily="34" charset="0"/>
                <a:cs typeface="Arial" panose="020B0604020202020204" pitchFamily="34" charset="0"/>
              </a:rPr>
              <a:t>.</a:t>
            </a:r>
          </a:p>
          <a:p>
            <a:pPr marL="457200" indent="-457200" eaLnBrk="0" fontAlgn="base" hangingPunct="0">
              <a:lnSpc>
                <a:spcPct val="100000"/>
              </a:lnSpc>
              <a:spcBef>
                <a:spcPct val="0"/>
              </a:spcBef>
              <a:spcAft>
                <a:spcPct val="0"/>
              </a:spcAft>
              <a:buFont typeface="Wingdings" panose="05000000000000000000" pitchFamily="2" charset="2"/>
              <a:buChar char="§"/>
            </a:pPr>
            <a:r>
              <a:rPr lang="it-IT" altLang="it-IT" dirty="0" err="1" smtClean="0">
                <a:solidFill>
                  <a:srgbClr val="222222"/>
                </a:solidFill>
                <a:latin typeface="Arial" panose="020B0604020202020204" pitchFamily="34" charset="0"/>
                <a:cs typeface="Arial" panose="020B0604020202020204" pitchFamily="34" charset="0"/>
              </a:rPr>
              <a:t>This</a:t>
            </a:r>
            <a:r>
              <a:rPr lang="it-IT" altLang="it-IT" dirty="0" smtClean="0">
                <a:solidFill>
                  <a:srgbClr val="222222"/>
                </a:solidFill>
                <a:latin typeface="Arial" panose="020B0604020202020204" pitchFamily="34" charset="0"/>
                <a:cs typeface="Arial" panose="020B0604020202020204" pitchFamily="34" charset="0"/>
              </a:rPr>
              <a:t> </a:t>
            </a:r>
            <a:r>
              <a:rPr lang="it-IT" altLang="it-IT" dirty="0">
                <a:solidFill>
                  <a:srgbClr val="222222"/>
                </a:solidFill>
                <a:latin typeface="Arial" panose="020B0604020202020204" pitchFamily="34" charset="0"/>
                <a:cs typeface="Arial" panose="020B0604020202020204" pitchFamily="34" charset="0"/>
              </a:rPr>
              <a:t>image </a:t>
            </a:r>
            <a:r>
              <a:rPr lang="it-IT" altLang="it-IT" dirty="0" err="1" smtClean="0">
                <a:solidFill>
                  <a:srgbClr val="222222"/>
                </a:solidFill>
                <a:latin typeface="Arial" panose="020B0604020202020204" pitchFamily="34" charset="0"/>
                <a:cs typeface="Arial" panose="020B0604020202020204" pitchFamily="34" charset="0"/>
              </a:rPr>
              <a:t>appears</a:t>
            </a:r>
            <a:r>
              <a:rPr lang="it-IT" altLang="it-IT" dirty="0" smtClean="0">
                <a:solidFill>
                  <a:srgbClr val="222222"/>
                </a:solidFill>
                <a:latin typeface="Arial" panose="020B0604020202020204" pitchFamily="34" charset="0"/>
                <a:cs typeface="Arial" panose="020B0604020202020204" pitchFamily="34" charset="0"/>
              </a:rPr>
              <a:t> </a:t>
            </a:r>
            <a:r>
              <a:rPr lang="it-IT" altLang="it-IT" dirty="0">
                <a:solidFill>
                  <a:srgbClr val="222222"/>
                </a:solidFill>
                <a:latin typeface="Arial" panose="020B0604020202020204" pitchFamily="34" charset="0"/>
                <a:cs typeface="Arial" panose="020B0604020202020204" pitchFamily="34" charset="0"/>
              </a:rPr>
              <a:t>to </a:t>
            </a:r>
            <a:r>
              <a:rPr lang="it-IT" altLang="it-IT" dirty="0" err="1">
                <a:solidFill>
                  <a:srgbClr val="222222"/>
                </a:solidFill>
                <a:latin typeface="Arial" panose="020B0604020202020204" pitchFamily="34" charset="0"/>
                <a:cs typeface="Arial" panose="020B0604020202020204" pitchFamily="34" charset="0"/>
              </a:rPr>
              <a:t>have</a:t>
            </a:r>
            <a:r>
              <a:rPr lang="it-IT" altLang="it-IT" dirty="0">
                <a:solidFill>
                  <a:srgbClr val="222222"/>
                </a:solidFill>
                <a:latin typeface="Arial" panose="020B0604020202020204" pitchFamily="34" charset="0"/>
                <a:cs typeface="Arial" panose="020B0604020202020204" pitchFamily="34" charset="0"/>
              </a:rPr>
              <a:t> </a:t>
            </a:r>
            <a:r>
              <a:rPr lang="it-IT" altLang="it-IT" dirty="0" err="1">
                <a:solidFill>
                  <a:srgbClr val="222222"/>
                </a:solidFill>
                <a:latin typeface="Arial" panose="020B0604020202020204" pitchFamily="34" charset="0"/>
                <a:cs typeface="Arial" panose="020B0604020202020204" pitchFamily="34" charset="0"/>
              </a:rPr>
              <a:t>been</a:t>
            </a:r>
            <a:r>
              <a:rPr lang="it-IT" altLang="it-IT" dirty="0">
                <a:solidFill>
                  <a:srgbClr val="222222"/>
                </a:solidFill>
                <a:latin typeface="Arial" panose="020B0604020202020204" pitchFamily="34" charset="0"/>
                <a:cs typeface="Arial" panose="020B0604020202020204" pitchFamily="34" charset="0"/>
              </a:rPr>
              <a:t> </a:t>
            </a:r>
            <a:r>
              <a:rPr lang="it-IT" altLang="it-IT" dirty="0" err="1">
                <a:solidFill>
                  <a:srgbClr val="222222"/>
                </a:solidFill>
                <a:latin typeface="Arial" panose="020B0604020202020204" pitchFamily="34" charset="0"/>
                <a:cs typeface="Arial" panose="020B0604020202020204" pitchFamily="34" charset="0"/>
              </a:rPr>
              <a:t>conceived</a:t>
            </a:r>
            <a:r>
              <a:rPr lang="it-IT" altLang="it-IT" dirty="0">
                <a:solidFill>
                  <a:srgbClr val="222222"/>
                </a:solidFill>
                <a:latin typeface="Arial" panose="020B0604020202020204" pitchFamily="34" charset="0"/>
                <a:cs typeface="Arial" panose="020B0604020202020204" pitchFamily="34" charset="0"/>
              </a:rPr>
              <a:t> by the </a:t>
            </a:r>
            <a:r>
              <a:rPr lang="it-IT" altLang="it-IT" dirty="0" err="1">
                <a:solidFill>
                  <a:srgbClr val="222222"/>
                </a:solidFill>
                <a:latin typeface="Arial" panose="020B0604020202020204" pitchFamily="34" charset="0"/>
                <a:cs typeface="Arial" panose="020B0604020202020204" pitchFamily="34" charset="0"/>
              </a:rPr>
              <a:t>Merovingian</a:t>
            </a:r>
            <a:r>
              <a:rPr lang="it-IT" altLang="it-IT" dirty="0">
                <a:solidFill>
                  <a:srgbClr val="222222"/>
                </a:solidFill>
                <a:latin typeface="Arial" panose="020B0604020202020204" pitchFamily="34" charset="0"/>
                <a:cs typeface="Arial" panose="020B0604020202020204" pitchFamily="34" charset="0"/>
              </a:rPr>
              <a:t> </a:t>
            </a:r>
            <a:r>
              <a:rPr lang="it-IT" altLang="it-IT" dirty="0" err="1">
                <a:solidFill>
                  <a:srgbClr val="222222"/>
                </a:solidFill>
                <a:latin typeface="Arial" panose="020B0604020202020204" pitchFamily="34" charset="0"/>
                <a:cs typeface="Arial" panose="020B0604020202020204" pitchFamily="34" charset="0"/>
              </a:rPr>
              <a:t>chroniclers</a:t>
            </a:r>
            <a:r>
              <a:rPr lang="it-IT" altLang="it-IT" dirty="0">
                <a:solidFill>
                  <a:srgbClr val="222222"/>
                </a:solidFill>
                <a:latin typeface="Arial" panose="020B0604020202020204" pitchFamily="34" charset="0"/>
                <a:cs typeface="Arial" panose="020B0604020202020204" pitchFamily="34" charset="0"/>
              </a:rPr>
              <a:t> </a:t>
            </a:r>
            <a:r>
              <a:rPr lang="it-IT" altLang="it-IT" dirty="0" err="1">
                <a:solidFill>
                  <a:srgbClr val="222222"/>
                </a:solidFill>
                <a:latin typeface="Arial" panose="020B0604020202020204" pitchFamily="34" charset="0"/>
                <a:cs typeface="Arial" panose="020B0604020202020204" pitchFamily="34" charset="0"/>
              </a:rPr>
              <a:t>as</a:t>
            </a:r>
            <a:r>
              <a:rPr lang="it-IT" altLang="it-IT" dirty="0">
                <a:solidFill>
                  <a:srgbClr val="222222"/>
                </a:solidFill>
                <a:latin typeface="Arial" panose="020B0604020202020204" pitchFamily="34" charset="0"/>
                <a:cs typeface="Arial" panose="020B0604020202020204" pitchFamily="34" charset="0"/>
              </a:rPr>
              <a:t> a </a:t>
            </a:r>
            <a:r>
              <a:rPr lang="it-IT" altLang="it-IT" dirty="0" err="1">
                <a:solidFill>
                  <a:srgbClr val="222222"/>
                </a:solidFill>
                <a:latin typeface="Arial" panose="020B0604020202020204" pitchFamily="34" charset="0"/>
                <a:cs typeface="Arial" panose="020B0604020202020204" pitchFamily="34" charset="0"/>
              </a:rPr>
              <a:t>means</a:t>
            </a:r>
            <a:r>
              <a:rPr lang="it-IT" altLang="it-IT" dirty="0">
                <a:solidFill>
                  <a:srgbClr val="222222"/>
                </a:solidFill>
                <a:latin typeface="Arial" panose="020B0604020202020204" pitchFamily="34" charset="0"/>
                <a:cs typeface="Arial" panose="020B0604020202020204" pitchFamily="34" charset="0"/>
              </a:rPr>
              <a:t> of </a:t>
            </a:r>
            <a:r>
              <a:rPr lang="it-IT" altLang="it-IT" dirty="0" err="1">
                <a:solidFill>
                  <a:srgbClr val="222222"/>
                </a:solidFill>
                <a:latin typeface="Arial" panose="020B0604020202020204" pitchFamily="34" charset="0"/>
                <a:cs typeface="Arial" panose="020B0604020202020204" pitchFamily="34" charset="0"/>
              </a:rPr>
              <a:t>presenting</a:t>
            </a:r>
            <a:r>
              <a:rPr lang="it-IT" altLang="it-IT" dirty="0">
                <a:solidFill>
                  <a:srgbClr val="222222"/>
                </a:solidFill>
                <a:latin typeface="Arial" panose="020B0604020202020204" pitchFamily="34" charset="0"/>
                <a:cs typeface="Arial" panose="020B0604020202020204" pitchFamily="34" charset="0"/>
              </a:rPr>
              <a:t> the </a:t>
            </a:r>
            <a:r>
              <a:rPr lang="it-IT" altLang="it-IT" dirty="0" err="1">
                <a:solidFill>
                  <a:srgbClr val="222222"/>
                </a:solidFill>
                <a:latin typeface="Arial" panose="020B0604020202020204" pitchFamily="34" charset="0"/>
                <a:cs typeface="Arial" panose="020B0604020202020204" pitchFamily="34" charset="0"/>
              </a:rPr>
              <a:t>succession</a:t>
            </a:r>
            <a:r>
              <a:rPr lang="it-IT" altLang="it-IT" dirty="0">
                <a:solidFill>
                  <a:srgbClr val="222222"/>
                </a:solidFill>
                <a:latin typeface="Arial" panose="020B0604020202020204" pitchFamily="34" charset="0"/>
                <a:cs typeface="Arial" panose="020B0604020202020204" pitchFamily="34" charset="0"/>
              </a:rPr>
              <a:t> </a:t>
            </a:r>
            <a:r>
              <a:rPr lang="it-IT" altLang="it-IT" dirty="0" err="1">
                <a:solidFill>
                  <a:srgbClr val="222222"/>
                </a:solidFill>
                <a:latin typeface="Arial" panose="020B0604020202020204" pitchFamily="34" charset="0"/>
                <a:cs typeface="Arial" panose="020B0604020202020204" pitchFamily="34" charset="0"/>
              </a:rPr>
              <a:t>problems</a:t>
            </a:r>
            <a:r>
              <a:rPr lang="it-IT" altLang="it-IT" dirty="0">
                <a:solidFill>
                  <a:srgbClr val="222222"/>
                </a:solidFill>
                <a:latin typeface="Arial" panose="020B0604020202020204" pitchFamily="34" charset="0"/>
                <a:cs typeface="Arial" panose="020B0604020202020204" pitchFamily="34" charset="0"/>
              </a:rPr>
              <a:t> of the </a:t>
            </a:r>
            <a:r>
              <a:rPr lang="it-IT" altLang="it-IT" dirty="0" err="1">
                <a:solidFill>
                  <a:srgbClr val="222222"/>
                </a:solidFill>
                <a:latin typeface="Arial" panose="020B0604020202020204" pitchFamily="34" charset="0"/>
                <a:cs typeface="Arial" panose="020B0604020202020204" pitchFamily="34" charset="0"/>
              </a:rPr>
              <a:t>Merovingian</a:t>
            </a:r>
            <a:r>
              <a:rPr lang="it-IT" altLang="it-IT" dirty="0">
                <a:solidFill>
                  <a:srgbClr val="222222"/>
                </a:solidFill>
                <a:latin typeface="Arial" panose="020B0604020202020204" pitchFamily="34" charset="0"/>
                <a:cs typeface="Arial" panose="020B0604020202020204" pitchFamily="34" charset="0"/>
              </a:rPr>
              <a:t> </a:t>
            </a:r>
            <a:r>
              <a:rPr lang="it-IT" altLang="it-IT" dirty="0" err="1" smtClean="0">
                <a:solidFill>
                  <a:srgbClr val="222222"/>
                </a:solidFill>
                <a:latin typeface="Arial" panose="020B0604020202020204" pitchFamily="34" charset="0"/>
                <a:cs typeface="Arial" panose="020B0604020202020204" pitchFamily="34" charset="0"/>
              </a:rPr>
              <a:t>dynasty</a:t>
            </a:r>
            <a:r>
              <a:rPr lang="it-IT" altLang="it-IT" dirty="0" smtClean="0">
                <a:solidFill>
                  <a:srgbClr val="222222"/>
                </a:solidFill>
                <a:latin typeface="Arial" panose="020B0604020202020204" pitchFamily="34" charset="0"/>
                <a:cs typeface="Arial" panose="020B0604020202020204" pitchFamily="34" charset="0"/>
              </a:rPr>
              <a:t>, </a:t>
            </a:r>
            <a:r>
              <a:rPr lang="it-IT" altLang="it-IT" dirty="0" err="1">
                <a:solidFill>
                  <a:srgbClr val="222222"/>
                </a:solidFill>
                <a:latin typeface="Arial" panose="020B0604020202020204" pitchFamily="34" charset="0"/>
                <a:cs typeface="Arial" panose="020B0604020202020204" pitchFamily="34" charset="0"/>
              </a:rPr>
              <a:t>emphasizing</a:t>
            </a:r>
            <a:r>
              <a:rPr lang="it-IT" altLang="it-IT" dirty="0">
                <a:solidFill>
                  <a:srgbClr val="222222"/>
                </a:solidFill>
                <a:latin typeface="Arial" panose="020B0604020202020204" pitchFamily="34" charset="0"/>
                <a:cs typeface="Arial" panose="020B0604020202020204" pitchFamily="34" charset="0"/>
              </a:rPr>
              <a:t> </a:t>
            </a:r>
            <a:r>
              <a:rPr lang="it-IT" altLang="it-IT" dirty="0" err="1">
                <a:solidFill>
                  <a:srgbClr val="222222"/>
                </a:solidFill>
                <a:latin typeface="Arial" panose="020B0604020202020204" pitchFamily="34" charset="0"/>
                <a:cs typeface="Arial" panose="020B0604020202020204" pitchFamily="34" charset="0"/>
              </a:rPr>
              <a:t>its</a:t>
            </a:r>
            <a:r>
              <a:rPr lang="it-IT" altLang="it-IT" dirty="0">
                <a:solidFill>
                  <a:srgbClr val="222222"/>
                </a:solidFill>
                <a:latin typeface="Arial" panose="020B0604020202020204" pitchFamily="34" charset="0"/>
                <a:cs typeface="Arial" panose="020B0604020202020204" pitchFamily="34" charset="0"/>
              </a:rPr>
              <a:t> </a:t>
            </a:r>
            <a:r>
              <a:rPr lang="it-IT" altLang="it-IT" dirty="0" err="1">
                <a:solidFill>
                  <a:srgbClr val="222222"/>
                </a:solidFill>
                <a:latin typeface="Arial" panose="020B0604020202020204" pitchFamily="34" charset="0"/>
                <a:cs typeface="Arial" panose="020B0604020202020204" pitchFamily="34" charset="0"/>
              </a:rPr>
              <a:t>legitimacy</a:t>
            </a:r>
            <a:r>
              <a:rPr lang="it-IT" altLang="it-IT" dirty="0">
                <a:solidFill>
                  <a:srgbClr val="222222"/>
                </a:solidFill>
                <a:latin typeface="Arial" panose="020B0604020202020204" pitchFamily="34" charset="0"/>
                <a:cs typeface="Arial" panose="020B0604020202020204" pitchFamily="34" charset="0"/>
              </a:rPr>
              <a:t>. </a:t>
            </a:r>
          </a:p>
          <a:p>
            <a:endParaRPr lang="it-IT" dirty="0"/>
          </a:p>
        </p:txBody>
      </p:sp>
      <p:sp>
        <p:nvSpPr>
          <p:cNvPr id="11" name="Segnaposto contenuto 10"/>
          <p:cNvSpPr>
            <a:spLocks noGrp="1"/>
          </p:cNvSpPr>
          <p:nvPr>
            <p:ph sz="quarter" idx="11"/>
          </p:nvPr>
        </p:nvSpPr>
        <p:spPr>
          <a:xfrm>
            <a:off x="307571" y="2078183"/>
            <a:ext cx="4689303" cy="1920239"/>
          </a:xfrm>
        </p:spPr>
        <p:txBody>
          <a:bodyPr>
            <a:normAutofit fontScale="77500" lnSpcReduction="20000"/>
          </a:bodyPr>
          <a:lstStyle/>
          <a:p>
            <a:r>
              <a:rPr lang="it-IT" altLang="it-IT" dirty="0" smtClean="0">
                <a:solidFill>
                  <a:srgbClr val="222222"/>
                </a:solidFill>
                <a:latin typeface="Arial" panose="020B0604020202020204" pitchFamily="34" charset="0"/>
                <a:cs typeface="Arial" panose="020B0604020202020204" pitchFamily="34" charset="0"/>
              </a:rPr>
              <a:t>In </a:t>
            </a:r>
            <a:r>
              <a:rPr lang="it-IT" altLang="it-IT" dirty="0" err="1" smtClean="0">
                <a:solidFill>
                  <a:srgbClr val="222222"/>
                </a:solidFill>
                <a:latin typeface="Arial" panose="020B0604020202020204" pitchFamily="34" charset="0"/>
                <a:cs typeface="Arial" panose="020B0604020202020204" pitchFamily="34" charset="0"/>
              </a:rPr>
              <a:t>particular</a:t>
            </a:r>
            <a:r>
              <a:rPr lang="it-IT" altLang="it-IT" dirty="0" smtClean="0">
                <a:solidFill>
                  <a:srgbClr val="222222"/>
                </a:solidFill>
                <a:latin typeface="Arial" panose="020B0604020202020204" pitchFamily="34" charset="0"/>
                <a:cs typeface="Arial" panose="020B0604020202020204" pitchFamily="34" charset="0"/>
              </a:rPr>
              <a:t> in Gallia, </a:t>
            </a:r>
            <a:r>
              <a:rPr lang="it-IT" altLang="it-IT" dirty="0" err="1" smtClean="0">
                <a:solidFill>
                  <a:srgbClr val="222222"/>
                </a:solidFill>
                <a:latin typeface="Arial" panose="020B0604020202020204" pitchFamily="34" charset="0"/>
                <a:cs typeface="Arial" panose="020B0604020202020204" pitchFamily="34" charset="0"/>
              </a:rPr>
              <a:t>remarriages</a:t>
            </a:r>
            <a:r>
              <a:rPr lang="it-IT" altLang="it-IT" dirty="0" smtClean="0">
                <a:solidFill>
                  <a:srgbClr val="222222"/>
                </a:solidFill>
                <a:latin typeface="Arial" panose="020B0604020202020204" pitchFamily="34" charset="0"/>
                <a:cs typeface="Arial" panose="020B0604020202020204" pitchFamily="34" charset="0"/>
              </a:rPr>
              <a:t> </a:t>
            </a:r>
            <a:r>
              <a:rPr lang="it-IT" altLang="it-IT" dirty="0" err="1">
                <a:solidFill>
                  <a:srgbClr val="222222"/>
                </a:solidFill>
                <a:latin typeface="Arial" panose="020B0604020202020204" pitchFamily="34" charset="0"/>
                <a:cs typeface="Arial" panose="020B0604020202020204" pitchFamily="34" charset="0"/>
              </a:rPr>
              <a:t>were</a:t>
            </a:r>
            <a:r>
              <a:rPr lang="it-IT" altLang="it-IT" dirty="0">
                <a:solidFill>
                  <a:srgbClr val="222222"/>
                </a:solidFill>
                <a:latin typeface="Arial" panose="020B0604020202020204" pitchFamily="34" charset="0"/>
                <a:cs typeface="Arial" panose="020B0604020202020204" pitchFamily="34" charset="0"/>
              </a:rPr>
              <a:t> </a:t>
            </a:r>
            <a:r>
              <a:rPr lang="it-IT" altLang="it-IT" dirty="0" err="1">
                <a:solidFill>
                  <a:srgbClr val="222222"/>
                </a:solidFill>
                <a:latin typeface="Arial" panose="020B0604020202020204" pitchFamily="34" charset="0"/>
                <a:cs typeface="Arial" panose="020B0604020202020204" pitchFamily="34" charset="0"/>
              </a:rPr>
              <a:t>frequent</a:t>
            </a:r>
            <a:r>
              <a:rPr lang="it-IT" altLang="it-IT" dirty="0">
                <a:solidFill>
                  <a:srgbClr val="222222"/>
                </a:solidFill>
                <a:latin typeface="Arial" panose="020B0604020202020204" pitchFamily="34" charset="0"/>
                <a:cs typeface="Arial" panose="020B0604020202020204" pitchFamily="34" charset="0"/>
              </a:rPr>
              <a:t> and the </a:t>
            </a:r>
            <a:r>
              <a:rPr lang="it-IT" altLang="it-IT" dirty="0" err="1">
                <a:solidFill>
                  <a:srgbClr val="222222"/>
                </a:solidFill>
                <a:latin typeface="Arial" panose="020B0604020202020204" pitchFamily="34" charset="0"/>
                <a:cs typeface="Arial" panose="020B0604020202020204" pitchFamily="34" charset="0"/>
              </a:rPr>
              <a:t>arrival</a:t>
            </a:r>
            <a:r>
              <a:rPr lang="it-IT" altLang="it-IT" dirty="0">
                <a:solidFill>
                  <a:srgbClr val="222222"/>
                </a:solidFill>
                <a:latin typeface="Arial" panose="020B0604020202020204" pitchFamily="34" charset="0"/>
                <a:cs typeface="Arial" panose="020B0604020202020204" pitchFamily="34" charset="0"/>
              </a:rPr>
              <a:t> in the family of </a:t>
            </a:r>
            <a:r>
              <a:rPr lang="it-IT" altLang="it-IT" dirty="0" smtClean="0">
                <a:solidFill>
                  <a:srgbClr val="222222"/>
                </a:solidFill>
                <a:latin typeface="Arial" panose="020B0604020202020204" pitchFamily="34" charset="0"/>
                <a:cs typeface="Arial" panose="020B0604020202020204" pitchFamily="34" charset="0"/>
              </a:rPr>
              <a:t>the </a:t>
            </a:r>
            <a:r>
              <a:rPr lang="it-IT" altLang="it-IT" dirty="0" err="1">
                <a:solidFill>
                  <a:srgbClr val="222222"/>
                </a:solidFill>
                <a:latin typeface="Arial" panose="020B0604020202020204" pitchFamily="34" charset="0"/>
                <a:cs typeface="Arial" panose="020B0604020202020204" pitchFamily="34" charset="0"/>
              </a:rPr>
              <a:t>father's</a:t>
            </a:r>
            <a:r>
              <a:rPr lang="it-IT" altLang="it-IT" dirty="0">
                <a:solidFill>
                  <a:srgbClr val="222222"/>
                </a:solidFill>
                <a:latin typeface="Arial" panose="020B0604020202020204" pitchFamily="34" charset="0"/>
                <a:cs typeface="Arial" panose="020B0604020202020204" pitchFamily="34" charset="0"/>
              </a:rPr>
              <a:t> new </a:t>
            </a:r>
            <a:r>
              <a:rPr lang="it-IT" altLang="it-IT" dirty="0" err="1">
                <a:solidFill>
                  <a:srgbClr val="222222"/>
                </a:solidFill>
                <a:latin typeface="Arial" panose="020B0604020202020204" pitchFamily="34" charset="0"/>
                <a:cs typeface="Arial" panose="020B0604020202020204" pitchFamily="34" charset="0"/>
              </a:rPr>
              <a:t>wife</a:t>
            </a:r>
            <a:r>
              <a:rPr lang="it-IT" altLang="it-IT" dirty="0">
                <a:solidFill>
                  <a:srgbClr val="222222"/>
                </a:solidFill>
                <a:latin typeface="Arial" panose="020B0604020202020204" pitchFamily="34" charset="0"/>
                <a:cs typeface="Arial" panose="020B0604020202020204" pitchFamily="34" charset="0"/>
              </a:rPr>
              <a:t> </a:t>
            </a:r>
            <a:r>
              <a:rPr lang="it-IT" altLang="it-IT" dirty="0" err="1">
                <a:solidFill>
                  <a:srgbClr val="222222"/>
                </a:solidFill>
                <a:latin typeface="Arial" panose="020B0604020202020204" pitchFamily="34" charset="0"/>
                <a:cs typeface="Arial" panose="020B0604020202020204" pitchFamily="34" charset="0"/>
              </a:rPr>
              <a:t>was</a:t>
            </a:r>
            <a:r>
              <a:rPr lang="it-IT" altLang="it-IT" dirty="0">
                <a:solidFill>
                  <a:srgbClr val="222222"/>
                </a:solidFill>
                <a:latin typeface="Arial" panose="020B0604020202020204" pitchFamily="34" charset="0"/>
                <a:cs typeface="Arial" panose="020B0604020202020204" pitchFamily="34" charset="0"/>
              </a:rPr>
              <a:t>, </a:t>
            </a:r>
            <a:r>
              <a:rPr lang="it-IT" altLang="it-IT" dirty="0" err="1" smtClean="0">
                <a:solidFill>
                  <a:srgbClr val="222222"/>
                </a:solidFill>
                <a:latin typeface="Arial" panose="020B0604020202020204" pitchFamily="34" charset="0"/>
                <a:cs typeface="Arial" panose="020B0604020202020204" pitchFamily="34" charset="0"/>
              </a:rPr>
              <a:t>not</a:t>
            </a:r>
            <a:r>
              <a:rPr lang="it-IT" altLang="it-IT" dirty="0" smtClean="0">
                <a:solidFill>
                  <a:srgbClr val="222222"/>
                </a:solidFill>
                <a:latin typeface="Arial" panose="020B0604020202020204" pitchFamily="34" charset="0"/>
                <a:cs typeface="Arial" panose="020B0604020202020204" pitchFamily="34" charset="0"/>
              </a:rPr>
              <a:t> </a:t>
            </a:r>
            <a:r>
              <a:rPr lang="it-IT" altLang="it-IT" dirty="0" err="1">
                <a:solidFill>
                  <a:srgbClr val="222222"/>
                </a:solidFill>
                <a:latin typeface="Arial" panose="020B0604020202020204" pitchFamily="34" charset="0"/>
                <a:cs typeface="Arial" panose="020B0604020202020204" pitchFamily="34" charset="0"/>
              </a:rPr>
              <a:t>uncommon</a:t>
            </a:r>
            <a:r>
              <a:rPr lang="it-IT" altLang="it-IT" dirty="0">
                <a:solidFill>
                  <a:srgbClr val="222222"/>
                </a:solidFill>
                <a:latin typeface="Arial" panose="020B0604020202020204" pitchFamily="34" charset="0"/>
                <a:cs typeface="Arial" panose="020B0604020202020204" pitchFamily="34" charset="0"/>
              </a:rPr>
              <a:t> in the </a:t>
            </a:r>
            <a:r>
              <a:rPr lang="it-IT" altLang="it-IT" dirty="0" err="1">
                <a:solidFill>
                  <a:srgbClr val="222222"/>
                </a:solidFill>
                <a:latin typeface="Arial" panose="020B0604020202020204" pitchFamily="34" charset="0"/>
                <a:cs typeface="Arial" panose="020B0604020202020204" pitchFamily="34" charset="0"/>
              </a:rPr>
              <a:t>early</a:t>
            </a:r>
            <a:r>
              <a:rPr lang="it-IT" altLang="it-IT" dirty="0">
                <a:solidFill>
                  <a:srgbClr val="222222"/>
                </a:solidFill>
                <a:latin typeface="Arial" panose="020B0604020202020204" pitchFamily="34" charset="0"/>
                <a:cs typeface="Arial" panose="020B0604020202020204" pitchFamily="34" charset="0"/>
              </a:rPr>
              <a:t> Middle </a:t>
            </a:r>
            <a:r>
              <a:rPr lang="it-IT" altLang="it-IT" dirty="0" err="1">
                <a:solidFill>
                  <a:srgbClr val="222222"/>
                </a:solidFill>
                <a:latin typeface="Arial" panose="020B0604020202020204" pitchFamily="34" charset="0"/>
                <a:cs typeface="Arial" panose="020B0604020202020204" pitchFamily="34" charset="0"/>
              </a:rPr>
              <a:t>Ages</a:t>
            </a:r>
            <a:r>
              <a:rPr lang="it-IT" altLang="it-IT" dirty="0">
                <a:solidFill>
                  <a:srgbClr val="222222"/>
                </a:solidFill>
                <a:latin typeface="Arial" panose="020B0604020202020204" pitchFamily="34" charset="0"/>
                <a:cs typeface="Arial" panose="020B0604020202020204" pitchFamily="34" charset="0"/>
              </a:rPr>
              <a:t>. </a:t>
            </a:r>
            <a:r>
              <a:rPr lang="it-IT" altLang="it-IT" dirty="0" err="1">
                <a:solidFill>
                  <a:srgbClr val="222222"/>
                </a:solidFill>
                <a:latin typeface="Arial" panose="020B0604020202020204" pitchFamily="34" charset="0"/>
                <a:cs typeface="Arial" panose="020B0604020202020204" pitchFamily="34" charset="0"/>
              </a:rPr>
              <a:t>M</a:t>
            </a:r>
            <a:r>
              <a:rPr lang="it-IT" altLang="it-IT" dirty="0" err="1" smtClean="0">
                <a:solidFill>
                  <a:srgbClr val="222222"/>
                </a:solidFill>
                <a:latin typeface="Arial" panose="020B0604020202020204" pitchFamily="34" charset="0"/>
                <a:cs typeface="Arial" panose="020B0604020202020204" pitchFamily="34" charset="0"/>
              </a:rPr>
              <a:t>any</a:t>
            </a:r>
            <a:r>
              <a:rPr lang="it-IT" altLang="it-IT" dirty="0" smtClean="0">
                <a:solidFill>
                  <a:srgbClr val="222222"/>
                </a:solidFill>
                <a:latin typeface="Arial" panose="020B0604020202020204" pitchFamily="34" charset="0"/>
                <a:cs typeface="Arial" panose="020B0604020202020204" pitchFamily="34" charset="0"/>
              </a:rPr>
              <a:t> </a:t>
            </a:r>
            <a:r>
              <a:rPr lang="it-IT" altLang="it-IT" dirty="0" err="1">
                <a:solidFill>
                  <a:srgbClr val="222222"/>
                </a:solidFill>
                <a:latin typeface="Arial" panose="020B0604020202020204" pitchFamily="34" charset="0"/>
                <a:cs typeface="Arial" panose="020B0604020202020204" pitchFamily="34" charset="0"/>
              </a:rPr>
              <a:t>legal</a:t>
            </a:r>
            <a:r>
              <a:rPr lang="it-IT" altLang="it-IT" dirty="0">
                <a:solidFill>
                  <a:srgbClr val="222222"/>
                </a:solidFill>
                <a:latin typeface="Arial" panose="020B0604020202020204" pitchFamily="34" charset="0"/>
                <a:cs typeface="Arial" panose="020B0604020202020204" pitchFamily="34" charset="0"/>
              </a:rPr>
              <a:t> </a:t>
            </a:r>
            <a:r>
              <a:rPr lang="it-IT" altLang="it-IT" dirty="0" err="1">
                <a:solidFill>
                  <a:srgbClr val="222222"/>
                </a:solidFill>
                <a:latin typeface="Arial" panose="020B0604020202020204" pitchFamily="34" charset="0"/>
                <a:cs typeface="Arial" panose="020B0604020202020204" pitchFamily="34" charset="0"/>
              </a:rPr>
              <a:t>problems</a:t>
            </a:r>
            <a:r>
              <a:rPr lang="it-IT" altLang="it-IT" dirty="0">
                <a:solidFill>
                  <a:srgbClr val="222222"/>
                </a:solidFill>
                <a:latin typeface="Arial" panose="020B0604020202020204" pitchFamily="34" charset="0"/>
                <a:cs typeface="Arial" panose="020B0604020202020204" pitchFamily="34" charset="0"/>
              </a:rPr>
              <a:t> </a:t>
            </a:r>
            <a:r>
              <a:rPr lang="it-IT" altLang="it-IT" dirty="0" err="1">
                <a:solidFill>
                  <a:srgbClr val="222222"/>
                </a:solidFill>
                <a:latin typeface="Arial" panose="020B0604020202020204" pitchFamily="34" charset="0"/>
                <a:cs typeface="Arial" panose="020B0604020202020204" pitchFamily="34" charset="0"/>
              </a:rPr>
              <a:t>then</a:t>
            </a:r>
            <a:r>
              <a:rPr lang="it-IT" altLang="it-IT" dirty="0">
                <a:solidFill>
                  <a:srgbClr val="222222"/>
                </a:solidFill>
                <a:latin typeface="Arial" panose="020B0604020202020204" pitchFamily="34" charset="0"/>
                <a:cs typeface="Arial" panose="020B0604020202020204" pitchFamily="34" charset="0"/>
              </a:rPr>
              <a:t> </a:t>
            </a:r>
            <a:r>
              <a:rPr lang="it-IT" altLang="it-IT" dirty="0" err="1">
                <a:solidFill>
                  <a:srgbClr val="222222"/>
                </a:solidFill>
                <a:latin typeface="Arial" panose="020B0604020202020204" pitchFamily="34" charset="0"/>
                <a:cs typeface="Arial" panose="020B0604020202020204" pitchFamily="34" charset="0"/>
              </a:rPr>
              <a:t>arise</a:t>
            </a:r>
            <a:r>
              <a:rPr lang="it-IT" altLang="it-IT" dirty="0">
                <a:solidFill>
                  <a:srgbClr val="222222"/>
                </a:solidFill>
                <a:latin typeface="Arial" panose="020B0604020202020204" pitchFamily="34" charset="0"/>
                <a:cs typeface="Arial" panose="020B0604020202020204" pitchFamily="34" charset="0"/>
              </a:rPr>
              <a:t> </a:t>
            </a:r>
            <a:r>
              <a:rPr lang="it-IT" altLang="it-IT" dirty="0" err="1">
                <a:solidFill>
                  <a:srgbClr val="222222"/>
                </a:solidFill>
                <a:latin typeface="Arial" panose="020B0604020202020204" pitchFamily="34" charset="0"/>
                <a:cs typeface="Arial" panose="020B0604020202020204" pitchFamily="34" charset="0"/>
              </a:rPr>
              <a:t>around</a:t>
            </a:r>
            <a:r>
              <a:rPr lang="it-IT" altLang="it-IT" dirty="0">
                <a:solidFill>
                  <a:srgbClr val="222222"/>
                </a:solidFill>
                <a:latin typeface="Arial" panose="020B0604020202020204" pitchFamily="34" charset="0"/>
                <a:cs typeface="Arial" panose="020B0604020202020204" pitchFamily="34" charset="0"/>
              </a:rPr>
              <a:t> the </a:t>
            </a:r>
            <a:r>
              <a:rPr lang="it-IT" altLang="it-IT" dirty="0" err="1">
                <a:solidFill>
                  <a:srgbClr val="222222"/>
                </a:solidFill>
                <a:latin typeface="Arial" panose="020B0604020202020204" pitchFamily="34" charset="0"/>
                <a:cs typeface="Arial" panose="020B0604020202020204" pitchFamily="34" charset="0"/>
              </a:rPr>
              <a:t>question</a:t>
            </a:r>
            <a:r>
              <a:rPr lang="it-IT" altLang="it-IT" dirty="0">
                <a:solidFill>
                  <a:srgbClr val="222222"/>
                </a:solidFill>
                <a:latin typeface="Arial" panose="020B0604020202020204" pitchFamily="34" charset="0"/>
                <a:cs typeface="Arial" panose="020B0604020202020204" pitchFamily="34" charset="0"/>
              </a:rPr>
              <a:t> of </a:t>
            </a:r>
            <a:r>
              <a:rPr lang="it-IT" altLang="it-IT" dirty="0" err="1">
                <a:solidFill>
                  <a:srgbClr val="222222"/>
                </a:solidFill>
                <a:latin typeface="Arial" panose="020B0604020202020204" pitchFamily="34" charset="0"/>
                <a:cs typeface="Arial" panose="020B0604020202020204" pitchFamily="34" charset="0"/>
              </a:rPr>
              <a:t>inheritance</a:t>
            </a:r>
            <a:r>
              <a:rPr lang="it-IT" altLang="it-IT" dirty="0">
                <a:solidFill>
                  <a:srgbClr val="222222"/>
                </a:solidFill>
                <a:latin typeface="Arial" panose="020B0604020202020204" pitchFamily="34" charset="0"/>
                <a:cs typeface="Arial" panose="020B0604020202020204" pitchFamily="34" charset="0"/>
              </a:rPr>
              <a:t>. </a:t>
            </a:r>
          </a:p>
          <a:p>
            <a:endParaRPr lang="it-IT" dirty="0"/>
          </a:p>
        </p:txBody>
      </p:sp>
      <p:sp>
        <p:nvSpPr>
          <p:cNvPr id="12" name="Segnaposto contenuto 11"/>
          <p:cNvSpPr>
            <a:spLocks noGrp="1"/>
          </p:cNvSpPr>
          <p:nvPr>
            <p:ph sz="quarter" idx="12"/>
          </p:nvPr>
        </p:nvSpPr>
        <p:spPr>
          <a:xfrm>
            <a:off x="266007" y="4181302"/>
            <a:ext cx="4879571" cy="1978429"/>
          </a:xfrm>
        </p:spPr>
        <p:txBody>
          <a:bodyPr>
            <a:normAutofit fontScale="77500" lnSpcReduction="20000"/>
          </a:bodyPr>
          <a:lstStyle/>
          <a:p>
            <a:r>
              <a:rPr lang="it-IT" altLang="it-IT" dirty="0">
                <a:solidFill>
                  <a:srgbClr val="222222"/>
                </a:solidFill>
                <a:latin typeface="Arial" panose="020B0604020202020204" pitchFamily="34" charset="0"/>
                <a:cs typeface="Arial" panose="020B0604020202020204" pitchFamily="34" charset="0"/>
              </a:rPr>
              <a:t>In the case of the </a:t>
            </a:r>
            <a:r>
              <a:rPr lang="it-IT" altLang="it-IT" dirty="0" err="1">
                <a:solidFill>
                  <a:srgbClr val="222222"/>
                </a:solidFill>
                <a:latin typeface="Arial" panose="020B0604020202020204" pitchFamily="34" charset="0"/>
                <a:cs typeface="Arial" panose="020B0604020202020204" pitchFamily="34" charset="0"/>
              </a:rPr>
              <a:t>Merovingian</a:t>
            </a:r>
            <a:r>
              <a:rPr lang="it-IT" altLang="it-IT" dirty="0">
                <a:solidFill>
                  <a:srgbClr val="222222"/>
                </a:solidFill>
                <a:latin typeface="Arial" panose="020B0604020202020204" pitchFamily="34" charset="0"/>
                <a:cs typeface="Arial" panose="020B0604020202020204" pitchFamily="34" charset="0"/>
              </a:rPr>
              <a:t> </a:t>
            </a:r>
            <a:r>
              <a:rPr lang="it-IT" altLang="it-IT" dirty="0" err="1">
                <a:solidFill>
                  <a:srgbClr val="222222"/>
                </a:solidFill>
                <a:latin typeface="Arial" panose="020B0604020202020204" pitchFamily="34" charset="0"/>
                <a:cs typeface="Arial" panose="020B0604020202020204" pitchFamily="34" charset="0"/>
              </a:rPr>
              <a:t>kings</a:t>
            </a:r>
            <a:r>
              <a:rPr lang="it-IT" altLang="it-IT" dirty="0">
                <a:solidFill>
                  <a:srgbClr val="222222"/>
                </a:solidFill>
                <a:latin typeface="Arial" panose="020B0604020202020204" pitchFamily="34" charset="0"/>
                <a:cs typeface="Arial" panose="020B0604020202020204" pitchFamily="34" charset="0"/>
              </a:rPr>
              <a:t>, the </a:t>
            </a:r>
            <a:r>
              <a:rPr lang="it-IT" altLang="it-IT" dirty="0" err="1">
                <a:solidFill>
                  <a:srgbClr val="222222"/>
                </a:solidFill>
                <a:latin typeface="Arial" panose="020B0604020202020204" pitchFamily="34" charset="0"/>
                <a:cs typeface="Arial" panose="020B0604020202020204" pitchFamily="34" charset="0"/>
              </a:rPr>
              <a:t>problem</a:t>
            </a:r>
            <a:r>
              <a:rPr lang="it-IT" altLang="it-IT" dirty="0">
                <a:solidFill>
                  <a:srgbClr val="222222"/>
                </a:solidFill>
                <a:latin typeface="Arial" panose="020B0604020202020204" pitchFamily="34" charset="0"/>
                <a:cs typeface="Arial" panose="020B0604020202020204" pitchFamily="34" charset="0"/>
              </a:rPr>
              <a:t> of the </a:t>
            </a:r>
            <a:r>
              <a:rPr lang="it-IT" altLang="it-IT" dirty="0" err="1">
                <a:solidFill>
                  <a:srgbClr val="222222"/>
                </a:solidFill>
                <a:latin typeface="Arial" panose="020B0604020202020204" pitchFamily="34" charset="0"/>
                <a:cs typeface="Arial" panose="020B0604020202020204" pitchFamily="34" charset="0"/>
              </a:rPr>
              <a:t>stepmother</a:t>
            </a:r>
            <a:r>
              <a:rPr lang="it-IT" altLang="it-IT" dirty="0">
                <a:latin typeface="Arial" panose="020B0604020202020204" pitchFamily="34" charset="0"/>
                <a:cs typeface="Arial" panose="020B0604020202020204" pitchFamily="34" charset="0"/>
              </a:rPr>
              <a:t> </a:t>
            </a:r>
            <a:r>
              <a:rPr lang="it-IT" altLang="it-IT" dirty="0" err="1">
                <a:solidFill>
                  <a:srgbClr val="222222"/>
                </a:solidFill>
                <a:latin typeface="Arial" panose="020B0604020202020204" pitchFamily="34" charset="0"/>
                <a:cs typeface="Arial" panose="020B0604020202020204" pitchFamily="34" charset="0"/>
              </a:rPr>
              <a:t>seems</a:t>
            </a:r>
            <a:r>
              <a:rPr lang="it-IT" altLang="it-IT" dirty="0">
                <a:solidFill>
                  <a:srgbClr val="222222"/>
                </a:solidFill>
                <a:latin typeface="Arial" panose="020B0604020202020204" pitchFamily="34" charset="0"/>
                <a:cs typeface="Arial" panose="020B0604020202020204" pitchFamily="34" charset="0"/>
              </a:rPr>
              <a:t> </a:t>
            </a:r>
            <a:r>
              <a:rPr lang="it-IT" altLang="it-IT" dirty="0" err="1">
                <a:solidFill>
                  <a:srgbClr val="222222"/>
                </a:solidFill>
                <a:latin typeface="Arial" panose="020B0604020202020204" pitchFamily="34" charset="0"/>
                <a:cs typeface="Arial" panose="020B0604020202020204" pitchFamily="34" charset="0"/>
              </a:rPr>
              <a:t>particularly</a:t>
            </a:r>
            <a:r>
              <a:rPr lang="it-IT" altLang="it-IT" dirty="0">
                <a:solidFill>
                  <a:srgbClr val="222222"/>
                </a:solidFill>
                <a:latin typeface="Arial" panose="020B0604020202020204" pitchFamily="34" charset="0"/>
                <a:cs typeface="Arial" panose="020B0604020202020204" pitchFamily="34" charset="0"/>
              </a:rPr>
              <a:t> </a:t>
            </a:r>
            <a:r>
              <a:rPr lang="it-IT" altLang="it-IT" dirty="0" err="1">
                <a:solidFill>
                  <a:srgbClr val="222222"/>
                </a:solidFill>
                <a:latin typeface="Arial" panose="020B0604020202020204" pitchFamily="34" charset="0"/>
                <a:cs typeface="Arial" panose="020B0604020202020204" pitchFamily="34" charset="0"/>
              </a:rPr>
              <a:t>significant</a:t>
            </a:r>
            <a:r>
              <a:rPr lang="it-IT" altLang="it-IT" dirty="0">
                <a:solidFill>
                  <a:srgbClr val="222222"/>
                </a:solidFill>
                <a:latin typeface="Arial" panose="020B0604020202020204" pitchFamily="34" charset="0"/>
                <a:cs typeface="Arial" panose="020B0604020202020204" pitchFamily="34" charset="0"/>
              </a:rPr>
              <a:t> </a:t>
            </a:r>
            <a:r>
              <a:rPr lang="it-IT" altLang="it-IT" dirty="0" err="1">
                <a:solidFill>
                  <a:srgbClr val="222222"/>
                </a:solidFill>
                <a:latin typeface="Arial" panose="020B0604020202020204" pitchFamily="34" charset="0"/>
                <a:cs typeface="Arial" panose="020B0604020202020204" pitchFamily="34" charset="0"/>
              </a:rPr>
              <a:t>because</a:t>
            </a:r>
            <a:r>
              <a:rPr lang="it-IT" altLang="it-IT" dirty="0">
                <a:solidFill>
                  <a:srgbClr val="222222"/>
                </a:solidFill>
                <a:latin typeface="Arial" panose="020B0604020202020204" pitchFamily="34" charset="0"/>
                <a:cs typeface="Arial" panose="020B0604020202020204" pitchFamily="34" charset="0"/>
              </a:rPr>
              <a:t> the "serial </a:t>
            </a:r>
            <a:r>
              <a:rPr lang="it-IT" altLang="it-IT" dirty="0" err="1">
                <a:solidFill>
                  <a:srgbClr val="222222"/>
                </a:solidFill>
                <a:latin typeface="Arial" panose="020B0604020202020204" pitchFamily="34" charset="0"/>
                <a:cs typeface="Arial" panose="020B0604020202020204" pitchFamily="34" charset="0"/>
              </a:rPr>
              <a:t>monogamy</a:t>
            </a:r>
            <a:r>
              <a:rPr lang="it-IT" altLang="it-IT" dirty="0">
                <a:solidFill>
                  <a:srgbClr val="222222"/>
                </a:solidFill>
                <a:latin typeface="Arial" panose="020B0604020202020204" pitchFamily="34" charset="0"/>
                <a:cs typeface="Arial" panose="020B0604020202020204" pitchFamily="34" charset="0"/>
              </a:rPr>
              <a:t>" of </a:t>
            </a:r>
            <a:r>
              <a:rPr lang="it-IT" altLang="it-IT" dirty="0" err="1">
                <a:solidFill>
                  <a:srgbClr val="222222"/>
                </a:solidFill>
                <a:latin typeface="Arial" panose="020B0604020202020204" pitchFamily="34" charset="0"/>
                <a:cs typeface="Arial" panose="020B0604020202020204" pitchFamily="34" charset="0"/>
              </a:rPr>
              <a:t>these</a:t>
            </a:r>
            <a:r>
              <a:rPr lang="it-IT" altLang="it-IT" dirty="0">
                <a:solidFill>
                  <a:srgbClr val="222222"/>
                </a:solidFill>
                <a:latin typeface="Arial" panose="020B0604020202020204" pitchFamily="34" charset="0"/>
                <a:cs typeface="Arial" panose="020B0604020202020204" pitchFamily="34" charset="0"/>
              </a:rPr>
              <a:t> </a:t>
            </a:r>
            <a:r>
              <a:rPr lang="it-IT" altLang="it-IT" dirty="0" err="1">
                <a:solidFill>
                  <a:srgbClr val="222222"/>
                </a:solidFill>
                <a:latin typeface="Arial" panose="020B0604020202020204" pitchFamily="34" charset="0"/>
                <a:cs typeface="Arial" panose="020B0604020202020204" pitchFamily="34" charset="0"/>
              </a:rPr>
              <a:t>sovereigns</a:t>
            </a:r>
            <a:r>
              <a:rPr lang="it-IT" altLang="it-IT" dirty="0">
                <a:solidFill>
                  <a:srgbClr val="222222"/>
                </a:solidFill>
                <a:latin typeface="Arial" panose="020B0604020202020204" pitchFamily="34" charset="0"/>
                <a:cs typeface="Arial" panose="020B0604020202020204" pitchFamily="34" charset="0"/>
              </a:rPr>
              <a:t> </a:t>
            </a:r>
            <a:r>
              <a:rPr lang="it-IT" altLang="it-IT" dirty="0" err="1">
                <a:solidFill>
                  <a:srgbClr val="222222"/>
                </a:solidFill>
                <a:latin typeface="Arial" panose="020B0604020202020204" pitchFamily="34" charset="0"/>
                <a:cs typeface="Arial" panose="020B0604020202020204" pitchFamily="34" charset="0"/>
              </a:rPr>
              <a:t>multiplied</a:t>
            </a:r>
            <a:r>
              <a:rPr lang="it-IT" altLang="it-IT" dirty="0">
                <a:solidFill>
                  <a:srgbClr val="222222"/>
                </a:solidFill>
                <a:latin typeface="Arial" panose="020B0604020202020204" pitchFamily="34" charset="0"/>
                <a:cs typeface="Arial" panose="020B0604020202020204" pitchFamily="34" charset="0"/>
              </a:rPr>
              <a:t> the </a:t>
            </a:r>
            <a:r>
              <a:rPr lang="it-IT" altLang="it-IT" dirty="0" err="1">
                <a:solidFill>
                  <a:srgbClr val="222222"/>
                </a:solidFill>
                <a:latin typeface="Arial" panose="020B0604020202020204" pitchFamily="34" charset="0"/>
                <a:cs typeface="Arial" panose="020B0604020202020204" pitchFamily="34" charset="0"/>
              </a:rPr>
              <a:t>number</a:t>
            </a:r>
            <a:r>
              <a:rPr lang="it-IT" altLang="it-IT" dirty="0">
                <a:solidFill>
                  <a:srgbClr val="222222"/>
                </a:solidFill>
                <a:latin typeface="Arial" panose="020B0604020202020204" pitchFamily="34" charset="0"/>
                <a:cs typeface="Arial" panose="020B0604020202020204" pitchFamily="34" charset="0"/>
              </a:rPr>
              <a:t> of </a:t>
            </a:r>
            <a:r>
              <a:rPr lang="it-IT" altLang="it-IT" dirty="0" err="1">
                <a:solidFill>
                  <a:srgbClr val="222222"/>
                </a:solidFill>
                <a:latin typeface="Arial" panose="020B0604020202020204" pitchFamily="34" charset="0"/>
                <a:cs typeface="Arial" panose="020B0604020202020204" pitchFamily="34" charset="0"/>
              </a:rPr>
              <a:t>their</a:t>
            </a:r>
            <a:r>
              <a:rPr lang="it-IT" altLang="it-IT" dirty="0">
                <a:solidFill>
                  <a:srgbClr val="222222"/>
                </a:solidFill>
                <a:latin typeface="Arial" panose="020B0604020202020204" pitchFamily="34" charset="0"/>
                <a:cs typeface="Arial" panose="020B0604020202020204" pitchFamily="34" charset="0"/>
              </a:rPr>
              <a:t> </a:t>
            </a:r>
            <a:r>
              <a:rPr lang="it-IT" altLang="it-IT" dirty="0" err="1">
                <a:solidFill>
                  <a:srgbClr val="222222"/>
                </a:solidFill>
                <a:latin typeface="Arial" panose="020B0604020202020204" pitchFamily="34" charset="0"/>
                <a:cs typeface="Arial" panose="020B0604020202020204" pitchFamily="34" charset="0"/>
              </a:rPr>
              <a:t>wives</a:t>
            </a:r>
            <a:r>
              <a:rPr lang="it-IT" altLang="it-IT" dirty="0">
                <a:solidFill>
                  <a:srgbClr val="222222"/>
                </a:solidFill>
                <a:latin typeface="Arial" panose="020B0604020202020204" pitchFamily="34" charset="0"/>
                <a:cs typeface="Arial" panose="020B0604020202020204" pitchFamily="34" charset="0"/>
              </a:rPr>
              <a:t>, and </a:t>
            </a:r>
            <a:r>
              <a:rPr lang="it-IT" altLang="it-IT" dirty="0" err="1">
                <a:solidFill>
                  <a:srgbClr val="222222"/>
                </a:solidFill>
                <a:latin typeface="Arial" panose="020B0604020202020204" pitchFamily="34" charset="0"/>
                <a:cs typeface="Arial" panose="020B0604020202020204" pitchFamily="34" charset="0"/>
              </a:rPr>
              <a:t>because</a:t>
            </a:r>
            <a:r>
              <a:rPr lang="it-IT" altLang="it-IT" dirty="0">
                <a:solidFill>
                  <a:srgbClr val="222222"/>
                </a:solidFill>
                <a:latin typeface="Arial" panose="020B0604020202020204" pitchFamily="34" charset="0"/>
                <a:cs typeface="Arial" panose="020B0604020202020204" pitchFamily="34" charset="0"/>
              </a:rPr>
              <a:t> </a:t>
            </a:r>
            <a:r>
              <a:rPr lang="it-IT" altLang="it-IT" dirty="0" err="1">
                <a:solidFill>
                  <a:srgbClr val="222222"/>
                </a:solidFill>
                <a:latin typeface="Arial" panose="020B0604020202020204" pitchFamily="34" charset="0"/>
                <a:cs typeface="Arial" panose="020B0604020202020204" pitchFamily="34" charset="0"/>
              </a:rPr>
              <a:t>their</a:t>
            </a:r>
            <a:r>
              <a:rPr lang="it-IT" altLang="it-IT" dirty="0">
                <a:solidFill>
                  <a:srgbClr val="222222"/>
                </a:solidFill>
                <a:latin typeface="Arial" panose="020B0604020202020204" pitchFamily="34" charset="0"/>
                <a:cs typeface="Arial" panose="020B0604020202020204" pitchFamily="34" charset="0"/>
              </a:rPr>
              <a:t> status </a:t>
            </a:r>
            <a:r>
              <a:rPr lang="it-IT" altLang="it-IT" dirty="0" err="1">
                <a:solidFill>
                  <a:srgbClr val="222222"/>
                </a:solidFill>
                <a:latin typeface="Arial" panose="020B0604020202020204" pitchFamily="34" charset="0"/>
                <a:cs typeface="Arial" panose="020B0604020202020204" pitchFamily="34" charset="0"/>
              </a:rPr>
              <a:t>depended</a:t>
            </a:r>
            <a:r>
              <a:rPr lang="it-IT" altLang="it-IT" dirty="0">
                <a:solidFill>
                  <a:srgbClr val="222222"/>
                </a:solidFill>
                <a:latin typeface="Arial" panose="020B0604020202020204" pitchFamily="34" charset="0"/>
                <a:cs typeface="Arial" panose="020B0604020202020204" pitchFamily="34" charset="0"/>
              </a:rPr>
              <a:t> on</a:t>
            </a:r>
            <a:r>
              <a:rPr lang="it-IT" altLang="it-IT" dirty="0">
                <a:latin typeface="Arial" panose="020B0604020202020204" pitchFamily="34" charset="0"/>
                <a:cs typeface="Arial" panose="020B0604020202020204" pitchFamily="34" charset="0"/>
              </a:rPr>
              <a:t>  </a:t>
            </a:r>
            <a:r>
              <a:rPr lang="it-IT" altLang="it-IT" dirty="0" err="1">
                <a:latin typeface="Arial" panose="020B0604020202020204" pitchFamily="34" charset="0"/>
                <a:cs typeface="Arial" panose="020B0604020202020204" pitchFamily="34" charset="0"/>
              </a:rPr>
              <a:t>their</a:t>
            </a:r>
            <a:r>
              <a:rPr lang="it-IT" altLang="it-IT" dirty="0">
                <a:latin typeface="Arial" panose="020B0604020202020204" pitchFamily="34" charset="0"/>
                <a:cs typeface="Arial" panose="020B0604020202020204" pitchFamily="34" charset="0"/>
              </a:rPr>
              <a:t> </a:t>
            </a:r>
            <a:r>
              <a:rPr lang="it-IT" altLang="it-IT" dirty="0" err="1">
                <a:latin typeface="Arial" panose="020B0604020202020204" pitchFamily="34" charset="0"/>
                <a:cs typeface="Arial" panose="020B0604020202020204" pitchFamily="34" charset="0"/>
              </a:rPr>
              <a:t>offprings</a:t>
            </a:r>
            <a:r>
              <a:rPr lang="it-IT" altLang="it-IT" dirty="0">
                <a:latin typeface="Arial" panose="020B0604020202020204" pitchFamily="34" charset="0"/>
                <a:cs typeface="Arial" panose="020B0604020202020204" pitchFamily="34" charset="0"/>
              </a:rPr>
              <a:t> success.</a:t>
            </a:r>
          </a:p>
          <a:p>
            <a:endParaRPr lang="it-IT" dirty="0"/>
          </a:p>
        </p:txBody>
      </p:sp>
      <p:sp>
        <p:nvSpPr>
          <p:cNvPr id="5" name="Rectangle 2"/>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smtClean="0">
              <a:ln>
                <a:noFill/>
              </a:ln>
              <a:solidFill>
                <a:schemeClr val="tx1"/>
              </a:solidFill>
              <a:effectLst/>
              <a:latin typeface="Arial" panose="020B0604020202020204" pitchFamily="34" charset="0"/>
            </a:endParaRPr>
          </a:p>
        </p:txBody>
      </p:sp>
      <p:sp>
        <p:nvSpPr>
          <p:cNvPr id="6" name="Rectangle 3"/>
          <p:cNvSpPr>
            <a:spLocks noChangeArrowheads="1"/>
          </p:cNvSpPr>
          <p:nvPr/>
        </p:nvSpPr>
        <p:spPr bwMode="auto">
          <a:xfrm>
            <a:off x="0" y="79837"/>
            <a:ext cx="75342" cy="29752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2100" b="0" i="0" u="none" strike="noStrike" cap="none" normalizeH="0" baseline="0" dirty="0" smtClean="0">
                <a:ln>
                  <a:noFill/>
                </a:ln>
                <a:solidFill>
                  <a:srgbClr val="222222"/>
                </a:solidFill>
                <a:effectLst/>
                <a:latin typeface="inherit"/>
              </a:rPr>
              <a:t>.</a:t>
            </a:r>
            <a:endParaRPr kumimoji="0" lang="it-IT" altLang="it-IT" sz="1800" b="0" i="0" u="none" strike="noStrike" cap="none" normalizeH="0" baseline="0" dirty="0" smtClean="0">
              <a:ln>
                <a:noFill/>
              </a:ln>
              <a:solidFill>
                <a:schemeClr val="tx1"/>
              </a:solidFill>
              <a:effectLst/>
              <a:latin typeface="Arial" panose="020B0604020202020204" pitchFamily="34" charset="0"/>
            </a:endParaRPr>
          </a:p>
        </p:txBody>
      </p:sp>
      <p:sp>
        <p:nvSpPr>
          <p:cNvPr id="7" name="Rectangle 4"/>
          <p:cNvSpPr>
            <a:spLocks noChangeArrowheads="1"/>
          </p:cNvSpPr>
          <p:nvPr/>
        </p:nvSpPr>
        <p:spPr bwMode="auto">
          <a:xfrm>
            <a:off x="-93134"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smtClean="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2553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smtClean="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0" y="179864"/>
            <a:ext cx="22442" cy="97471"/>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800" b="0" i="0" u="none" strike="noStrike" cap="none" normalizeH="0" baseline="0" dirty="0" smtClean="0">
                <a:ln>
                  <a:noFill/>
                </a:ln>
                <a:solidFill>
                  <a:schemeClr val="tx1"/>
                </a:solidFill>
                <a:effectLst/>
              </a:rPr>
              <a:t> </a:t>
            </a:r>
            <a:endParaRPr kumimoji="0" lang="it-IT" altLang="it-IT"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60320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animEffect transition="in" filter="fade">
                                      <p:cBhvr>
                                        <p:cTn id="14" dur="1000"/>
                                        <p:tgtEl>
                                          <p:spTgt spid="10">
                                            <p:txEl>
                                              <p:pRg st="0" end="0"/>
                                            </p:txEl>
                                          </p:spTgt>
                                        </p:tgtEl>
                                      </p:cBhvr>
                                    </p:animEffect>
                                    <p:anim calcmode="lin" valueType="num">
                                      <p:cBhvr>
                                        <p:cTn id="15"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xEl>
                                              <p:pRg st="1" end="1"/>
                                            </p:txEl>
                                          </p:spTgt>
                                        </p:tgtEl>
                                        <p:attrNameLst>
                                          <p:attrName>style.visibility</p:attrName>
                                        </p:attrNameLst>
                                      </p:cBhvr>
                                      <p:to>
                                        <p:strVal val="visible"/>
                                      </p:to>
                                    </p:set>
                                    <p:animEffect transition="in" filter="fade">
                                      <p:cBhvr>
                                        <p:cTn id="21" dur="1000"/>
                                        <p:tgtEl>
                                          <p:spTgt spid="10">
                                            <p:txEl>
                                              <p:pRg st="1" end="1"/>
                                            </p:txEl>
                                          </p:spTgt>
                                        </p:tgtEl>
                                      </p:cBhvr>
                                    </p:animEffect>
                                    <p:anim calcmode="lin" valueType="num">
                                      <p:cBhvr>
                                        <p:cTn id="22"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
                                            <p:txEl>
                                              <p:pRg st="2" end="2"/>
                                            </p:txEl>
                                          </p:spTgt>
                                        </p:tgtEl>
                                        <p:attrNameLst>
                                          <p:attrName>style.visibility</p:attrName>
                                        </p:attrNameLst>
                                      </p:cBhvr>
                                      <p:to>
                                        <p:strVal val="visible"/>
                                      </p:to>
                                    </p:set>
                                    <p:animEffect transition="in" filter="fade">
                                      <p:cBhvr>
                                        <p:cTn id="28" dur="1000"/>
                                        <p:tgtEl>
                                          <p:spTgt spid="10">
                                            <p:txEl>
                                              <p:pRg st="2" end="2"/>
                                            </p:txEl>
                                          </p:spTgt>
                                        </p:tgtEl>
                                      </p:cBhvr>
                                    </p:animEffect>
                                    <p:anim calcmode="lin" valueType="num">
                                      <p:cBhvr>
                                        <p:cTn id="29"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0">
                                            <p:txEl>
                                              <p:pRg st="3" end="3"/>
                                            </p:txEl>
                                          </p:spTgt>
                                        </p:tgtEl>
                                        <p:attrNameLst>
                                          <p:attrName>style.visibility</p:attrName>
                                        </p:attrNameLst>
                                      </p:cBhvr>
                                      <p:to>
                                        <p:strVal val="visible"/>
                                      </p:to>
                                    </p:set>
                                    <p:animEffect transition="in" filter="fade">
                                      <p:cBhvr>
                                        <p:cTn id="35" dur="1000"/>
                                        <p:tgtEl>
                                          <p:spTgt spid="10">
                                            <p:txEl>
                                              <p:pRg st="3" end="3"/>
                                            </p:txEl>
                                          </p:spTgt>
                                        </p:tgtEl>
                                      </p:cBhvr>
                                    </p:animEffect>
                                    <p:anim calcmode="lin" valueType="num">
                                      <p:cBhvr>
                                        <p:cTn id="36"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endParaRPr lang="it-IT"/>
          </a:p>
        </p:txBody>
      </p:sp>
      <p:sp>
        <p:nvSpPr>
          <p:cNvPr id="5" name="Segnaposto contenuto 4"/>
          <p:cNvSpPr>
            <a:spLocks noGrp="1"/>
          </p:cNvSpPr>
          <p:nvPr>
            <p:ph sz="quarter" idx="10"/>
          </p:nvPr>
        </p:nvSpPr>
        <p:spPr/>
        <p:txBody>
          <a:bodyPr/>
          <a:lstStyle/>
          <a:p>
            <a:endParaRPr lang="it-IT"/>
          </a:p>
        </p:txBody>
      </p:sp>
      <p:sp>
        <p:nvSpPr>
          <p:cNvPr id="6" name="Segnaposto contenuto 5"/>
          <p:cNvSpPr>
            <a:spLocks noGrp="1"/>
          </p:cNvSpPr>
          <p:nvPr>
            <p:ph sz="quarter" idx="11"/>
          </p:nvPr>
        </p:nvSpPr>
        <p:spPr/>
        <p:txBody>
          <a:bodyPr/>
          <a:lstStyle/>
          <a:p>
            <a:endParaRPr lang="it-IT"/>
          </a:p>
        </p:txBody>
      </p:sp>
      <p:sp>
        <p:nvSpPr>
          <p:cNvPr id="7" name="Segnaposto contenuto 6"/>
          <p:cNvSpPr>
            <a:spLocks noGrp="1"/>
          </p:cNvSpPr>
          <p:nvPr>
            <p:ph sz="quarter" idx="12"/>
          </p:nvPr>
        </p:nvSpPr>
        <p:spPr/>
        <p:txBody>
          <a:bodyPr/>
          <a:lstStyle/>
          <a:p>
            <a:endParaRPr lang="it-IT"/>
          </a:p>
        </p:txBody>
      </p:sp>
      <p:pic>
        <p:nvPicPr>
          <p:cNvPr id="2051" name="Picture 3"/>
          <p:cNvPicPr>
            <a:picLocks noGrp="1" noChangeAspect="1" noChangeArrowheads="1"/>
          </p:cNvPicPr>
          <p:nvPr>
            <p:ph idx="4294967295"/>
          </p:nvPr>
        </p:nvPicPr>
        <p:blipFill rotWithShape="1">
          <a:blip r:embed="rId2">
            <a:extLst>
              <a:ext uri="{28A0092B-C50C-407E-A947-70E740481C1C}">
                <a14:useLocalDpi xmlns:a14="http://schemas.microsoft.com/office/drawing/2010/main" val="0"/>
              </a:ext>
            </a:extLst>
          </a:blip>
          <a:srcRect l="10063" t="11316" r="5355"/>
          <a:stretch/>
        </p:blipFill>
        <p:spPr bwMode="auto">
          <a:xfrm>
            <a:off x="0" y="333375"/>
            <a:ext cx="8640763" cy="2809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8832" r="5179" b="36610"/>
          <a:stretch/>
        </p:blipFill>
        <p:spPr bwMode="auto">
          <a:xfrm>
            <a:off x="3575721" y="2852936"/>
            <a:ext cx="6563191" cy="3481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e 3"/>
          <p:cNvSpPr/>
          <p:nvPr/>
        </p:nvSpPr>
        <p:spPr>
          <a:xfrm>
            <a:off x="4079776" y="836712"/>
            <a:ext cx="6696744" cy="5688632"/>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6964177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0"/>
          </p:nvPr>
        </p:nvSpPr>
        <p:spPr>
          <a:xfrm>
            <a:off x="399207" y="1828800"/>
            <a:ext cx="11393586" cy="4089861"/>
          </a:xfrm>
        </p:spPr>
        <p:txBody>
          <a:bodyPr>
            <a:noAutofit/>
          </a:bodyPr>
          <a:lstStyle/>
          <a:p>
            <a:r>
              <a:rPr lang="en-US" sz="2000" dirty="0">
                <a:latin typeface="Arial" panose="020B0604020202020204" pitchFamily="34" charset="0"/>
                <a:cs typeface="Arial" panose="020B0604020202020204" pitchFamily="34" charset="0"/>
              </a:rPr>
              <a:t>Now on </a:t>
            </a:r>
            <a:r>
              <a:rPr lang="en-US" sz="2000" dirty="0" err="1">
                <a:latin typeface="Arial" panose="020B0604020202020204" pitchFamily="34" charset="0"/>
                <a:cs typeface="Arial" panose="020B0604020202020204" pitchFamily="34" charset="0"/>
              </a:rPr>
              <a:t>Gundobad's</a:t>
            </a:r>
            <a:r>
              <a:rPr lang="en-US" sz="2000" dirty="0">
                <a:latin typeface="Arial" panose="020B0604020202020204" pitchFamily="34" charset="0"/>
                <a:cs typeface="Arial" panose="020B0604020202020204" pitchFamily="34" charset="0"/>
              </a:rPr>
              <a:t> death his son </a:t>
            </a:r>
            <a:r>
              <a:rPr lang="en-US" sz="2000" dirty="0" err="1">
                <a:latin typeface="Arial" panose="020B0604020202020204" pitchFamily="34" charset="0"/>
                <a:cs typeface="Arial" panose="020B0604020202020204" pitchFamily="34" charset="0"/>
              </a:rPr>
              <a:t>Sygismund</a:t>
            </a:r>
            <a:r>
              <a:rPr lang="en-US" sz="2000" dirty="0">
                <a:latin typeface="Arial" panose="020B0604020202020204" pitchFamily="34" charset="0"/>
                <a:cs typeface="Arial" panose="020B0604020202020204" pitchFamily="34" charset="0"/>
              </a:rPr>
              <a:t> held his </a:t>
            </a:r>
            <a:r>
              <a:rPr lang="en-US" sz="2000" dirty="0" smtClean="0">
                <a:latin typeface="Arial" panose="020B0604020202020204" pitchFamily="34" charset="0"/>
                <a:cs typeface="Arial" panose="020B0604020202020204" pitchFamily="34" charset="0"/>
              </a:rPr>
              <a:t>kingdom (of Burgundy), </a:t>
            </a:r>
            <a:r>
              <a:rPr lang="en-US" sz="2000" dirty="0">
                <a:latin typeface="Arial" panose="020B0604020202020204" pitchFamily="34" charset="0"/>
                <a:cs typeface="Arial" panose="020B0604020202020204" pitchFamily="34" charset="0"/>
              </a:rPr>
              <a:t>and he built with great skill the monastery of St. Maurice, with its dwellings and churches. And losing his first wife, the daughter of Theodoric, king of Italy, he married </a:t>
            </a:r>
            <a:r>
              <a:rPr lang="en-US" sz="2000" b="1" dirty="0">
                <a:latin typeface="Arial" panose="020B0604020202020204" pitchFamily="34" charset="0"/>
                <a:cs typeface="Arial" panose="020B0604020202020204" pitchFamily="34" charset="0"/>
              </a:rPr>
              <a:t>another</a:t>
            </a:r>
            <a:r>
              <a:rPr lang="en-US" sz="2000" dirty="0">
                <a:latin typeface="Arial" panose="020B0604020202020204" pitchFamily="34" charset="0"/>
                <a:cs typeface="Arial" panose="020B0604020202020204" pitchFamily="34" charset="0"/>
              </a:rPr>
              <a:t>, and she began to malign his son bitterly and make charges against him as is the custom of stepmothers. </a:t>
            </a:r>
            <a:endParaRPr lang="en-US" sz="2000" dirty="0" smtClean="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From </a:t>
            </a:r>
            <a:r>
              <a:rPr lang="en-US" sz="2000" dirty="0">
                <a:latin typeface="Arial" panose="020B0604020202020204" pitchFamily="34" charset="0"/>
                <a:cs typeface="Arial" panose="020B0604020202020204" pitchFamily="34" charset="0"/>
              </a:rPr>
              <a:t>this it came about that on a day of ceremonial when the boy recognized his mother's dress on her, he was filled with anger, and said to her: " You are not worthy to have on your back those garments which are known to have belonged </a:t>
            </a:r>
            <a:r>
              <a:rPr lang="en-US" sz="2000" b="1" dirty="0">
                <a:latin typeface="Arial" panose="020B0604020202020204" pitchFamily="34" charset="0"/>
                <a:cs typeface="Arial" panose="020B0604020202020204" pitchFamily="34" charset="0"/>
              </a:rPr>
              <a:t>to your mistress</a:t>
            </a:r>
            <a:r>
              <a:rPr lang="en-US" sz="2000" dirty="0">
                <a:latin typeface="Arial" panose="020B0604020202020204" pitchFamily="34" charset="0"/>
                <a:cs typeface="Arial" panose="020B0604020202020204" pitchFamily="34" charset="0"/>
              </a:rPr>
              <a:t>, that is, my mother." </a:t>
            </a:r>
            <a:endParaRPr lang="en-US" sz="2000" dirty="0" smtClean="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And </a:t>
            </a:r>
            <a:r>
              <a:rPr lang="en-US" sz="2000" dirty="0">
                <a:latin typeface="Arial" panose="020B0604020202020204" pitchFamily="34" charset="0"/>
                <a:cs typeface="Arial" panose="020B0604020202020204" pitchFamily="34" charset="0"/>
              </a:rPr>
              <a:t>she was set on fire with rage and she stirred her husband up with crafty words, saying: "The wicked boy wishes to possess your kingdom, and he plans when you are killed to extend it as far as Italy, forsooth, that he may possess the kingdom which his grandfather Theodoric held in Italy. For he knows that while you live he cannot accomplish this; and unless you fall he will not rise." </a:t>
            </a:r>
            <a:endParaRPr lang="en-US" sz="2000" dirty="0" smtClean="0">
              <a:latin typeface="Arial" panose="020B0604020202020204" pitchFamily="34" charset="0"/>
              <a:cs typeface="Arial" panose="020B0604020202020204" pitchFamily="34" charset="0"/>
            </a:endParaRPr>
          </a:p>
        </p:txBody>
      </p:sp>
      <p:sp>
        <p:nvSpPr>
          <p:cNvPr id="6" name="CasellaDiTesto 5"/>
          <p:cNvSpPr txBox="1"/>
          <p:nvPr/>
        </p:nvSpPr>
        <p:spPr>
          <a:xfrm>
            <a:off x="565266" y="1221970"/>
            <a:ext cx="9717578" cy="400110"/>
          </a:xfrm>
          <a:prstGeom prst="rect">
            <a:avLst/>
          </a:prstGeom>
          <a:noFill/>
        </p:spPr>
        <p:txBody>
          <a:bodyPr wrap="square" rtlCol="0">
            <a:spAutoFit/>
          </a:bodyPr>
          <a:lstStyle/>
          <a:p>
            <a:r>
              <a:rPr lang="it-IT" sz="2000" b="1" dirty="0" smtClean="0">
                <a:latin typeface="Arial" panose="020B0604020202020204" pitchFamily="34" charset="0"/>
                <a:cs typeface="Arial" panose="020B0604020202020204" pitchFamily="34" charset="0"/>
              </a:rPr>
              <a:t>Gregory of Tours, </a:t>
            </a:r>
            <a:r>
              <a:rPr lang="it-IT" sz="2000" b="1" dirty="0" err="1" smtClean="0">
                <a:latin typeface="Arial" panose="020B0604020202020204" pitchFamily="34" charset="0"/>
                <a:cs typeface="Arial" panose="020B0604020202020204" pitchFamily="34" charset="0"/>
              </a:rPr>
              <a:t>Histories</a:t>
            </a:r>
            <a:r>
              <a:rPr lang="it-IT" sz="2000" b="1" dirty="0" smtClean="0">
                <a:latin typeface="Arial" panose="020B0604020202020204" pitchFamily="34" charset="0"/>
                <a:cs typeface="Arial" panose="020B0604020202020204" pitchFamily="34" charset="0"/>
              </a:rPr>
              <a:t>, III.5.</a:t>
            </a:r>
            <a:endParaRPr lang="it-IT"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49861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0"/>
          </p:nvPr>
        </p:nvSpPr>
        <p:spPr>
          <a:xfrm>
            <a:off x="689956" y="1521229"/>
            <a:ext cx="10740044" cy="4364182"/>
          </a:xfrm>
        </p:spPr>
        <p:txBody>
          <a:bodyPr>
            <a:normAutofit fontScale="85000" lnSpcReduction="20000"/>
          </a:bodyPr>
          <a:lstStyle/>
          <a:p>
            <a:r>
              <a:rPr lang="en-US" dirty="0" err="1">
                <a:latin typeface="Arial" panose="020B0604020202020204" pitchFamily="34" charset="0"/>
                <a:cs typeface="Arial" panose="020B0604020202020204" pitchFamily="34" charset="0"/>
              </a:rPr>
              <a:t>Sygismund</a:t>
            </a:r>
            <a:r>
              <a:rPr lang="en-US" dirty="0">
                <a:latin typeface="Arial" panose="020B0604020202020204" pitchFamily="34" charset="0"/>
                <a:cs typeface="Arial" panose="020B0604020202020204" pitchFamily="34" charset="0"/>
              </a:rPr>
              <a:t> was aroused by these words, and taking the advice of his wicked wife he became a wicked parricide. </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For </a:t>
            </a:r>
            <a:r>
              <a:rPr lang="en-US" dirty="0">
                <a:latin typeface="Arial" panose="020B0604020202020204" pitchFamily="34" charset="0"/>
                <a:cs typeface="Arial" panose="020B0604020202020204" pitchFamily="34" charset="0"/>
              </a:rPr>
              <a:t>when his son had been made drowsy by wine he bade him sleep in the afternoon; and while he slept a napkin was placed under his neck and tied under his chin, and he was strangled by two servants who drew in opposite directions. When it was done the father repented too late, and falling on the lifeless corpse began to weep most bitterly. </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And </a:t>
            </a:r>
            <a:r>
              <a:rPr lang="en-US" dirty="0">
                <a:latin typeface="Arial" panose="020B0604020202020204" pitchFamily="34" charset="0"/>
                <a:cs typeface="Arial" panose="020B0604020202020204" pitchFamily="34" charset="0"/>
              </a:rPr>
              <a:t>a certain old man is reported to have spoken to him in these words: " Henceforth wail for yourself," said he, "that you have become a most cruel parricide through base counsel. For there is no need to wail for this innocent boy who has been strangled." </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Nevertheless </a:t>
            </a:r>
            <a:r>
              <a:rPr lang="en-US" dirty="0">
                <a:latin typeface="Arial" panose="020B0604020202020204" pitchFamily="34" charset="0"/>
                <a:cs typeface="Arial" panose="020B0604020202020204" pitchFamily="34" charset="0"/>
              </a:rPr>
              <a:t>he went off to the holy Saint Maurice and spending many days in weeping and fasting he prayed for pardon. After establishing there a perpetual service of song he returned to </a:t>
            </a:r>
            <a:r>
              <a:rPr lang="en-US" dirty="0" smtClean="0">
                <a:latin typeface="Arial" panose="020B0604020202020204" pitchFamily="34" charset="0"/>
                <a:cs typeface="Arial" panose="020B0604020202020204" pitchFamily="34" charset="0"/>
              </a:rPr>
              <a:t>Lyon, </a:t>
            </a:r>
            <a:r>
              <a:rPr lang="en-US" dirty="0">
                <a:latin typeface="Arial" panose="020B0604020202020204" pitchFamily="34" charset="0"/>
                <a:cs typeface="Arial" panose="020B0604020202020204" pitchFamily="34" charset="0"/>
              </a:rPr>
              <a:t>the divine vengeance attending on his footsteps. </a:t>
            </a:r>
            <a:endParaRPr lang="it-IT" dirty="0"/>
          </a:p>
        </p:txBody>
      </p:sp>
    </p:spTree>
    <p:extLst>
      <p:ext uri="{BB962C8B-B14F-4D97-AF65-F5344CB8AC3E}">
        <p14:creationId xmlns:p14="http://schemas.microsoft.com/office/powerpoint/2010/main" val="57059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Widows</a:t>
            </a:r>
            <a:r>
              <a:rPr lang="it-IT" dirty="0" smtClean="0"/>
              <a:t>.</a:t>
            </a:r>
            <a:endParaRPr lang="it-IT" dirty="0"/>
          </a:p>
        </p:txBody>
      </p:sp>
      <p:sp>
        <p:nvSpPr>
          <p:cNvPr id="3" name="Segnaposto contenuto 2"/>
          <p:cNvSpPr>
            <a:spLocks noGrp="1"/>
          </p:cNvSpPr>
          <p:nvPr>
            <p:ph sz="quarter" idx="10"/>
          </p:nvPr>
        </p:nvSpPr>
        <p:spPr>
          <a:xfrm>
            <a:off x="6179127" y="2036618"/>
            <a:ext cx="5663346" cy="3823855"/>
          </a:xfrm>
        </p:spPr>
        <p:txBody>
          <a:bodyPr/>
          <a:lstStyle/>
          <a:p>
            <a:pPr marL="457200" indent="-457200">
              <a:buFont typeface="Wingdings" panose="05000000000000000000" pitchFamily="2" charset="2"/>
              <a:buChar char="§"/>
            </a:pPr>
            <a:r>
              <a:rPr lang="en-US" dirty="0" smtClean="0"/>
              <a:t>The virgin </a:t>
            </a:r>
            <a:r>
              <a:rPr lang="en-US" dirty="0"/>
              <a:t>is extolled for her </a:t>
            </a:r>
            <a:r>
              <a:rPr lang="en-US" dirty="0" smtClean="0"/>
              <a:t>purity, and for resisting to her father efforts to get her married; </a:t>
            </a:r>
          </a:p>
          <a:p>
            <a:pPr marL="457200" indent="-457200">
              <a:buFont typeface="Wingdings" panose="05000000000000000000" pitchFamily="2" charset="2"/>
              <a:buChar char="§"/>
            </a:pPr>
            <a:r>
              <a:rPr lang="en-US" dirty="0"/>
              <a:t>T</a:t>
            </a:r>
            <a:r>
              <a:rPr lang="en-US" dirty="0" smtClean="0"/>
              <a:t>he widow </a:t>
            </a:r>
            <a:r>
              <a:rPr lang="en-US" dirty="0"/>
              <a:t>for choosing to remain a widow after the death of her husband and is equated with the former</a:t>
            </a:r>
            <a:r>
              <a:rPr lang="en-US" dirty="0" smtClean="0"/>
              <a:t>.</a:t>
            </a:r>
          </a:p>
          <a:p>
            <a:pPr marL="457200" indent="-457200">
              <a:buFont typeface="Wingdings" panose="05000000000000000000" pitchFamily="2" charset="2"/>
              <a:buChar char="§"/>
            </a:pPr>
            <a:r>
              <a:rPr lang="en-US" dirty="0" smtClean="0"/>
              <a:t>On </a:t>
            </a:r>
            <a:r>
              <a:rPr lang="en-US" dirty="0"/>
              <a:t>what does this exaltation depend?</a:t>
            </a:r>
            <a:endParaRPr lang="it-IT" dirty="0"/>
          </a:p>
        </p:txBody>
      </p:sp>
      <p:sp>
        <p:nvSpPr>
          <p:cNvPr id="4" name="Segnaposto contenuto 3"/>
          <p:cNvSpPr>
            <a:spLocks noGrp="1"/>
          </p:cNvSpPr>
          <p:nvPr>
            <p:ph sz="quarter" idx="11"/>
          </p:nvPr>
        </p:nvSpPr>
        <p:spPr>
          <a:xfrm>
            <a:off x="623456" y="2592996"/>
            <a:ext cx="4373418" cy="1794277"/>
          </a:xfrm>
        </p:spPr>
        <p:txBody>
          <a:bodyPr>
            <a:normAutofit/>
          </a:bodyPr>
          <a:lstStyle/>
          <a:p>
            <a:pPr marL="457200" indent="-457200">
              <a:buFont typeface="Wingdings" panose="05000000000000000000" pitchFamily="2" charset="2"/>
              <a:buChar char="§"/>
            </a:pPr>
            <a:r>
              <a:rPr lang="en-US" dirty="0">
                <a:latin typeface="Arial" panose="020B0604020202020204" pitchFamily="34" charset="0"/>
                <a:cs typeface="Arial" panose="020B0604020202020204" pitchFamily="34" charset="0"/>
              </a:rPr>
              <a:t>Emphasis on models of femininity, which are referred to as exemplary</a:t>
            </a:r>
            <a:r>
              <a:rPr lang="en-US" dirty="0"/>
              <a:t>. </a:t>
            </a:r>
            <a:endParaRPr lang="it-IT" dirty="0"/>
          </a:p>
        </p:txBody>
      </p:sp>
      <p:sp>
        <p:nvSpPr>
          <p:cNvPr id="5" name="Segnaposto contenuto 4"/>
          <p:cNvSpPr>
            <a:spLocks noGrp="1"/>
          </p:cNvSpPr>
          <p:nvPr>
            <p:ph sz="quarter" idx="12"/>
          </p:nvPr>
        </p:nvSpPr>
        <p:spPr>
          <a:xfrm>
            <a:off x="540327" y="4777396"/>
            <a:ext cx="4456547" cy="1794277"/>
          </a:xfrm>
        </p:spPr>
        <p:txBody>
          <a:bodyPr/>
          <a:lstStyle/>
          <a:p>
            <a:pPr marL="457200" indent="-457200">
              <a:buFont typeface="Wingdings" panose="05000000000000000000" pitchFamily="2" charset="2"/>
              <a:buChar char="§"/>
            </a:pPr>
            <a:r>
              <a:rPr lang="en-US" dirty="0">
                <a:latin typeface="Arial" panose="020B0604020202020204" pitchFamily="34" charset="0"/>
                <a:cs typeface="Arial" panose="020B0604020202020204" pitchFamily="34" charset="0"/>
              </a:rPr>
              <a:t>The </a:t>
            </a:r>
            <a:r>
              <a:rPr lang="en-US" dirty="0" smtClean="0">
                <a:latin typeface="Arial" panose="020B0604020202020204" pitchFamily="34" charset="0"/>
                <a:cs typeface="Arial" panose="020B0604020202020204" pitchFamily="34" charset="0"/>
              </a:rPr>
              <a:t>virgin</a:t>
            </a:r>
          </a:p>
          <a:p>
            <a:pPr marL="457200" indent="-457200">
              <a:buFont typeface="Wingdings" panose="05000000000000000000" pitchFamily="2" charset="2"/>
              <a:buChar char="§"/>
            </a:pPr>
            <a:r>
              <a:rPr lang="en-US"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widow</a:t>
            </a:r>
            <a:endParaRPr lang="it-IT"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04371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Widows</a:t>
            </a:r>
            <a:r>
              <a:rPr lang="it-IT" dirty="0" smtClean="0"/>
              <a:t>. An ‘</a:t>
            </a:r>
            <a:r>
              <a:rPr lang="it-IT" dirty="0" err="1" smtClean="0"/>
              <a:t>ideal</a:t>
            </a:r>
            <a:r>
              <a:rPr lang="it-IT" dirty="0" smtClean="0"/>
              <a:t> model’.</a:t>
            </a:r>
            <a:endParaRPr lang="it-IT" dirty="0"/>
          </a:p>
        </p:txBody>
      </p:sp>
      <p:sp>
        <p:nvSpPr>
          <p:cNvPr id="3" name="Segnaposto contenuto 2"/>
          <p:cNvSpPr>
            <a:spLocks noGrp="1"/>
          </p:cNvSpPr>
          <p:nvPr>
            <p:ph sz="quarter" idx="10"/>
          </p:nvPr>
        </p:nvSpPr>
        <p:spPr>
          <a:xfrm>
            <a:off x="6179127" y="2202873"/>
            <a:ext cx="5663346" cy="4249681"/>
          </a:xfrm>
        </p:spPr>
        <p:txBody>
          <a:bodyPr>
            <a:normAutofit fontScale="92500" lnSpcReduction="20000"/>
          </a:bodyPr>
          <a:lstStyle/>
          <a:p>
            <a:pPr marL="457200" indent="-457200">
              <a:buFont typeface="Wingdings" panose="05000000000000000000" pitchFamily="2" charset="2"/>
              <a:buChar char="§"/>
            </a:pPr>
            <a:r>
              <a:rPr lang="en-US" dirty="0" smtClean="0">
                <a:latin typeface="Arial" panose="020B0604020202020204" pitchFamily="34" charset="0"/>
                <a:cs typeface="Arial" panose="020B0604020202020204" pitchFamily="34" charset="0"/>
              </a:rPr>
              <a:t>Convergence </a:t>
            </a:r>
            <a:r>
              <a:rPr lang="en-US" dirty="0">
                <a:latin typeface="Arial" panose="020B0604020202020204" pitchFamily="34" charset="0"/>
                <a:cs typeface="Arial" panose="020B0604020202020204" pitchFamily="34" charset="0"/>
              </a:rPr>
              <a:t>with the model of the unmarried virgin who 'fights' against the devil, </a:t>
            </a:r>
            <a:r>
              <a:rPr lang="en-US" dirty="0" smtClean="0">
                <a:latin typeface="Arial" panose="020B0604020202020204" pitchFamily="34" charset="0"/>
                <a:cs typeface="Arial" panose="020B0604020202020204" pitchFamily="34" charset="0"/>
              </a:rPr>
              <a:t>theorized </a:t>
            </a:r>
            <a:r>
              <a:rPr lang="en-US" dirty="0">
                <a:latin typeface="Arial" panose="020B0604020202020204" pitchFamily="34" charset="0"/>
                <a:cs typeface="Arial" panose="020B0604020202020204" pitchFamily="34" charset="0"/>
              </a:rPr>
              <a:t>by the monastic movement </a:t>
            </a:r>
            <a:r>
              <a:rPr lang="en-US" dirty="0" smtClean="0">
                <a:latin typeface="Arial" panose="020B0604020202020204" pitchFamily="34" charset="0"/>
                <a:cs typeface="Arial" panose="020B0604020202020204" pitchFamily="34" charset="0"/>
              </a:rPr>
              <a:t>from </a:t>
            </a:r>
            <a:r>
              <a:rPr lang="en-US" dirty="0">
                <a:latin typeface="Arial" panose="020B0604020202020204" pitchFamily="34" charset="0"/>
                <a:cs typeface="Arial" panose="020B0604020202020204" pitchFamily="34" charset="0"/>
              </a:rPr>
              <a:t>the </a:t>
            </a:r>
            <a:r>
              <a:rPr lang="en-US" dirty="0" smtClean="0">
                <a:latin typeface="Arial" panose="020B0604020202020204" pitchFamily="34" charset="0"/>
                <a:cs typeface="Arial" panose="020B0604020202020204" pitchFamily="34" charset="0"/>
              </a:rPr>
              <a:t>4 century.</a:t>
            </a:r>
          </a:p>
          <a:p>
            <a:pPr marL="457200" indent="-457200">
              <a:buFont typeface="Wingdings" panose="05000000000000000000" pitchFamily="2" charset="2"/>
              <a:buChar char="§"/>
            </a:pPr>
            <a:r>
              <a:rPr lang="en-US" dirty="0">
                <a:latin typeface="Arial" panose="020B0604020202020204" pitchFamily="34" charset="0"/>
                <a:cs typeface="Arial" panose="020B0604020202020204" pitchFamily="34" charset="0"/>
              </a:rPr>
              <a:t>The liminal state of the widow as 'no longer a virgin' and 'no longer married' is therefore positively resolved both with respect to responsibilities in the education of children and the management of tangible and intangible assets, as educational patterns and moral example.</a:t>
            </a:r>
            <a:endParaRPr lang="it-IT" dirty="0">
              <a:latin typeface="Arial" panose="020B0604020202020204" pitchFamily="34" charset="0"/>
              <a:cs typeface="Arial" panose="020B0604020202020204" pitchFamily="34" charset="0"/>
            </a:endParaRPr>
          </a:p>
          <a:p>
            <a:endParaRPr lang="it-IT" dirty="0"/>
          </a:p>
        </p:txBody>
      </p:sp>
      <p:sp>
        <p:nvSpPr>
          <p:cNvPr id="4" name="Segnaposto contenuto 3"/>
          <p:cNvSpPr>
            <a:spLocks noGrp="1"/>
          </p:cNvSpPr>
          <p:nvPr>
            <p:ph sz="quarter" idx="11"/>
          </p:nvPr>
        </p:nvSpPr>
        <p:spPr>
          <a:xfrm>
            <a:off x="465514" y="2136372"/>
            <a:ext cx="4531360" cy="2250902"/>
          </a:xfrm>
        </p:spPr>
        <p:txBody>
          <a:bodyPr>
            <a:normAutofit fontScale="92500" lnSpcReduction="20000"/>
          </a:bodyPr>
          <a:lstStyle/>
          <a:p>
            <a:r>
              <a:rPr lang="en-US" dirty="0" smtClean="0">
                <a:latin typeface="Arial" panose="020B0604020202020204" pitchFamily="34" charset="0"/>
                <a:cs typeface="Arial" panose="020B0604020202020204" pitchFamily="34" charset="0"/>
              </a:rPr>
              <a:t>Richard </a:t>
            </a:r>
            <a:r>
              <a:rPr lang="en-US" dirty="0" err="1" smtClean="0">
                <a:latin typeface="Arial" panose="020B0604020202020204" pitchFamily="34" charset="0"/>
                <a:cs typeface="Arial" panose="020B0604020202020204" pitchFamily="34" charset="0"/>
              </a:rPr>
              <a:t>Saller</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himself proposed the emergence in the 4th century of the </a:t>
            </a:r>
            <a:r>
              <a:rPr lang="en-US" i="1" dirty="0">
                <a:latin typeface="Arial" panose="020B0604020202020204" pitchFamily="34" charset="0"/>
                <a:cs typeface="Arial" panose="020B0604020202020204" pitchFamily="34" charset="0"/>
              </a:rPr>
              <a:t>mater </a:t>
            </a:r>
            <a:r>
              <a:rPr lang="en-US" i="1" dirty="0" err="1">
                <a:latin typeface="Arial" panose="020B0604020202020204" pitchFamily="34" charset="0"/>
                <a:cs typeface="Arial" panose="020B0604020202020204" pitchFamily="34" charset="0"/>
              </a:rPr>
              <a:t>familias</a:t>
            </a:r>
            <a:r>
              <a:rPr lang="en-US" dirty="0">
                <a:latin typeface="Arial" panose="020B0604020202020204" pitchFamily="34" charset="0"/>
                <a:cs typeface="Arial" panose="020B0604020202020204" pitchFamily="34" charset="0"/>
              </a:rPr>
              <a:t>: normally the widow who is legally entrusted with the care of the landed estate for her minor children.</a:t>
            </a:r>
            <a:endParaRPr lang="it-IT" dirty="0">
              <a:latin typeface="Arial" panose="020B0604020202020204" pitchFamily="34" charset="0"/>
              <a:cs typeface="Arial" panose="020B0604020202020204" pitchFamily="34" charset="0"/>
            </a:endParaRPr>
          </a:p>
        </p:txBody>
      </p:sp>
      <p:sp>
        <p:nvSpPr>
          <p:cNvPr id="5" name="Segnaposto contenuto 4"/>
          <p:cNvSpPr>
            <a:spLocks noGrp="1"/>
          </p:cNvSpPr>
          <p:nvPr>
            <p:ph sz="quarter" idx="12"/>
          </p:nvPr>
        </p:nvSpPr>
        <p:spPr>
          <a:xfrm>
            <a:off x="457200" y="4297680"/>
            <a:ext cx="4813069" cy="2273993"/>
          </a:xfrm>
        </p:spPr>
        <p:txBody>
          <a:bodyPr>
            <a:normAutofit lnSpcReduction="10000"/>
          </a:bodyPr>
          <a:lstStyle/>
          <a:p>
            <a:r>
              <a:rPr lang="en-US" dirty="0">
                <a:latin typeface="Arial" panose="020B0604020202020204" pitchFamily="34" charset="0"/>
                <a:cs typeface="Arial" panose="020B0604020202020204" pitchFamily="34" charset="0"/>
              </a:rPr>
              <a:t>A space of action in which the figure of the widowed mother is constructed as a perfect example of: continence, management skills, maternal affection.</a:t>
            </a:r>
            <a:endParaRPr lang="it-IT"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1671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28000" y="1172094"/>
            <a:ext cx="11736000" cy="952995"/>
          </a:xfrm>
        </p:spPr>
        <p:txBody>
          <a:bodyPr/>
          <a:lstStyle/>
          <a:p>
            <a:r>
              <a:rPr lang="it-IT" dirty="0" err="1" smtClean="0"/>
              <a:t>Inscriptions</a:t>
            </a:r>
            <a:r>
              <a:rPr lang="it-IT" dirty="0" smtClean="0"/>
              <a:t>. The </a:t>
            </a:r>
            <a:r>
              <a:rPr lang="it-IT" i="1" dirty="0" err="1" smtClean="0"/>
              <a:t>Univira</a:t>
            </a:r>
            <a:r>
              <a:rPr lang="it-IT" dirty="0" smtClean="0"/>
              <a:t> model</a:t>
            </a:r>
            <a:endParaRPr lang="it-IT" dirty="0"/>
          </a:p>
        </p:txBody>
      </p:sp>
      <p:sp>
        <p:nvSpPr>
          <p:cNvPr id="4" name="Segnaposto contenuto 3"/>
          <p:cNvSpPr>
            <a:spLocks noGrp="1"/>
          </p:cNvSpPr>
          <p:nvPr>
            <p:ph sz="quarter" idx="11"/>
          </p:nvPr>
        </p:nvSpPr>
        <p:spPr>
          <a:xfrm>
            <a:off x="232757" y="2136371"/>
            <a:ext cx="5586152" cy="4018896"/>
          </a:xfrm>
        </p:spPr>
        <p:txBody>
          <a:bodyPr>
            <a:normAutofit/>
          </a:bodyPr>
          <a:lstStyle/>
          <a:p>
            <a:r>
              <a:rPr lang="it-IT" sz="2600" dirty="0" err="1" smtClean="0">
                <a:latin typeface="Arial" panose="020B0604020202020204" pitchFamily="34" charset="0"/>
                <a:cs typeface="Arial" panose="020B0604020202020204" pitchFamily="34" charset="0"/>
              </a:rPr>
              <a:t>Rigine</a:t>
            </a:r>
            <a:r>
              <a:rPr lang="it-IT" sz="2600" dirty="0" smtClean="0">
                <a:latin typeface="Arial" panose="020B0604020202020204" pitchFamily="34" charset="0"/>
                <a:cs typeface="Arial" panose="020B0604020202020204" pitchFamily="34" charset="0"/>
              </a:rPr>
              <a:t> </a:t>
            </a:r>
            <a:r>
              <a:rPr lang="it-IT" sz="2600" dirty="0" err="1" smtClean="0">
                <a:latin typeface="Arial" panose="020B0604020202020204" pitchFamily="34" charset="0"/>
                <a:cs typeface="Arial" panose="020B0604020202020204" pitchFamily="34" charset="0"/>
              </a:rPr>
              <a:t>venemerenti</a:t>
            </a:r>
            <a:r>
              <a:rPr lang="it-IT" sz="2600" dirty="0" smtClean="0">
                <a:latin typeface="Arial" panose="020B0604020202020204" pitchFamily="34" charset="0"/>
                <a:cs typeface="Arial" panose="020B0604020202020204" pitchFamily="34" charset="0"/>
              </a:rPr>
              <a:t> </a:t>
            </a:r>
            <a:r>
              <a:rPr lang="it-IT" sz="2600" dirty="0" err="1" smtClean="0">
                <a:latin typeface="Arial" panose="020B0604020202020204" pitchFamily="34" charset="0"/>
                <a:cs typeface="Arial" panose="020B0604020202020204" pitchFamily="34" charset="0"/>
              </a:rPr>
              <a:t>filia</a:t>
            </a:r>
            <a:r>
              <a:rPr lang="it-IT" sz="2600" dirty="0" smtClean="0">
                <a:latin typeface="Arial" panose="020B0604020202020204" pitchFamily="34" charset="0"/>
                <a:cs typeface="Arial" panose="020B0604020202020204" pitchFamily="34" charset="0"/>
              </a:rPr>
              <a:t> sua </a:t>
            </a:r>
            <a:r>
              <a:rPr lang="it-IT" sz="2600" dirty="0" err="1" smtClean="0">
                <a:latin typeface="Arial" panose="020B0604020202020204" pitchFamily="34" charset="0"/>
                <a:cs typeface="Arial" panose="020B0604020202020204" pitchFamily="34" charset="0"/>
              </a:rPr>
              <a:t>fecit</a:t>
            </a:r>
            <a:endParaRPr lang="it-IT" sz="2600" dirty="0" smtClean="0">
              <a:latin typeface="Arial" panose="020B0604020202020204" pitchFamily="34" charset="0"/>
              <a:cs typeface="Arial" panose="020B0604020202020204" pitchFamily="34" charset="0"/>
            </a:endParaRPr>
          </a:p>
          <a:p>
            <a:endParaRPr lang="it-IT" sz="2600" dirty="0" smtClean="0">
              <a:latin typeface="Arial" panose="020B0604020202020204" pitchFamily="34" charset="0"/>
              <a:cs typeface="Arial" panose="020B0604020202020204" pitchFamily="34" charset="0"/>
            </a:endParaRPr>
          </a:p>
          <a:p>
            <a:r>
              <a:rPr lang="it-IT" sz="2600" dirty="0" smtClean="0">
                <a:latin typeface="Arial" panose="020B0604020202020204" pitchFamily="34" charset="0"/>
                <a:cs typeface="Arial" panose="020B0604020202020204" pitchFamily="34" charset="0"/>
              </a:rPr>
              <a:t>Vene, </a:t>
            </a:r>
            <a:r>
              <a:rPr lang="it-IT" sz="2600" dirty="0" err="1" smtClean="0">
                <a:latin typeface="Arial" panose="020B0604020202020204" pitchFamily="34" charset="0"/>
                <a:cs typeface="Arial" panose="020B0604020202020204" pitchFamily="34" charset="0"/>
              </a:rPr>
              <a:t>Rigine</a:t>
            </a:r>
            <a:r>
              <a:rPr lang="it-IT" sz="2600" dirty="0" smtClean="0">
                <a:latin typeface="Arial" panose="020B0604020202020204" pitchFamily="34" charset="0"/>
                <a:cs typeface="Arial" panose="020B0604020202020204" pitchFamily="34" charset="0"/>
              </a:rPr>
              <a:t> </a:t>
            </a:r>
            <a:r>
              <a:rPr lang="it-IT" sz="2600" dirty="0" err="1" smtClean="0">
                <a:latin typeface="Arial" panose="020B0604020202020204" pitchFamily="34" charset="0"/>
                <a:cs typeface="Arial" panose="020B0604020202020204" pitchFamily="34" charset="0"/>
              </a:rPr>
              <a:t>matri</a:t>
            </a:r>
            <a:r>
              <a:rPr lang="it-IT" sz="2600" dirty="0" smtClean="0">
                <a:latin typeface="Arial" panose="020B0604020202020204" pitchFamily="34" charset="0"/>
                <a:cs typeface="Arial" panose="020B0604020202020204" pitchFamily="34" charset="0"/>
              </a:rPr>
              <a:t> </a:t>
            </a:r>
            <a:r>
              <a:rPr lang="it-IT" sz="2600" dirty="0" err="1" smtClean="0">
                <a:latin typeface="Arial" panose="020B0604020202020204" pitchFamily="34" charset="0"/>
                <a:cs typeface="Arial" panose="020B0604020202020204" pitchFamily="34" charset="0"/>
              </a:rPr>
              <a:t>viduae</a:t>
            </a:r>
            <a:r>
              <a:rPr lang="it-IT" sz="2600" dirty="0" smtClean="0">
                <a:latin typeface="Arial" panose="020B0604020202020204" pitchFamily="34" charset="0"/>
                <a:cs typeface="Arial" panose="020B0604020202020204" pitchFamily="34" charset="0"/>
              </a:rPr>
              <a:t> </a:t>
            </a:r>
            <a:r>
              <a:rPr lang="it-IT" sz="2600" dirty="0" err="1" smtClean="0">
                <a:latin typeface="Arial" panose="020B0604020202020204" pitchFamily="34" charset="0"/>
                <a:cs typeface="Arial" panose="020B0604020202020204" pitchFamily="34" charset="0"/>
              </a:rPr>
              <a:t>quae</a:t>
            </a:r>
            <a:r>
              <a:rPr lang="it-IT" sz="2600" dirty="0" smtClean="0">
                <a:latin typeface="Arial" panose="020B0604020202020204" pitchFamily="34" charset="0"/>
                <a:cs typeface="Arial" panose="020B0604020202020204" pitchFamily="34" charset="0"/>
              </a:rPr>
              <a:t> </a:t>
            </a:r>
            <a:r>
              <a:rPr lang="it-IT" sz="2600" dirty="0" err="1" smtClean="0">
                <a:latin typeface="Arial" panose="020B0604020202020204" pitchFamily="34" charset="0"/>
                <a:cs typeface="Arial" panose="020B0604020202020204" pitchFamily="34" charset="0"/>
              </a:rPr>
              <a:t>sedit</a:t>
            </a:r>
            <a:endParaRPr lang="it-IT" sz="2600" dirty="0" smtClean="0">
              <a:latin typeface="Arial" panose="020B0604020202020204" pitchFamily="34" charset="0"/>
              <a:cs typeface="Arial" panose="020B0604020202020204" pitchFamily="34" charset="0"/>
            </a:endParaRPr>
          </a:p>
          <a:p>
            <a:r>
              <a:rPr lang="it-IT" sz="2600" dirty="0" err="1" smtClean="0">
                <a:latin typeface="Arial" panose="020B0604020202020204" pitchFamily="34" charset="0"/>
                <a:cs typeface="Arial" panose="020B0604020202020204" pitchFamily="34" charset="0"/>
              </a:rPr>
              <a:t>Vidua</a:t>
            </a:r>
            <a:r>
              <a:rPr lang="it-IT" sz="2600" dirty="0" smtClean="0">
                <a:latin typeface="Arial" panose="020B0604020202020204" pitchFamily="34" charset="0"/>
                <a:cs typeface="Arial" panose="020B0604020202020204" pitchFamily="34" charset="0"/>
              </a:rPr>
              <a:t> </a:t>
            </a:r>
            <a:r>
              <a:rPr lang="it-IT" sz="2600" dirty="0" err="1" smtClean="0">
                <a:latin typeface="Arial" panose="020B0604020202020204" pitchFamily="34" charset="0"/>
                <a:cs typeface="Arial" panose="020B0604020202020204" pitchFamily="34" charset="0"/>
              </a:rPr>
              <a:t>annos</a:t>
            </a:r>
            <a:r>
              <a:rPr lang="it-IT" sz="2600" dirty="0" smtClean="0">
                <a:latin typeface="Arial" panose="020B0604020202020204" pitchFamily="34" charset="0"/>
                <a:cs typeface="Arial" panose="020B0604020202020204" pitchFamily="34" charset="0"/>
              </a:rPr>
              <a:t> LX et </a:t>
            </a:r>
            <a:r>
              <a:rPr lang="it-IT" sz="2600" dirty="0" err="1" smtClean="0">
                <a:latin typeface="Arial" panose="020B0604020202020204" pitchFamily="34" charset="0"/>
                <a:cs typeface="Arial" panose="020B0604020202020204" pitchFamily="34" charset="0"/>
              </a:rPr>
              <a:t>eclesiam</a:t>
            </a:r>
            <a:r>
              <a:rPr lang="it-IT" sz="2600" dirty="0" smtClean="0">
                <a:latin typeface="Arial" panose="020B0604020202020204" pitchFamily="34" charset="0"/>
                <a:cs typeface="Arial" panose="020B0604020202020204" pitchFamily="34" charset="0"/>
              </a:rPr>
              <a:t> </a:t>
            </a:r>
          </a:p>
          <a:p>
            <a:r>
              <a:rPr lang="it-IT" sz="2600" dirty="0" err="1" smtClean="0">
                <a:latin typeface="Arial" panose="020B0604020202020204" pitchFamily="34" charset="0"/>
                <a:cs typeface="Arial" panose="020B0604020202020204" pitchFamily="34" charset="0"/>
              </a:rPr>
              <a:t>Numquam</a:t>
            </a:r>
            <a:r>
              <a:rPr lang="it-IT" sz="2600" dirty="0" smtClean="0">
                <a:latin typeface="Arial" panose="020B0604020202020204" pitchFamily="34" charset="0"/>
                <a:cs typeface="Arial" panose="020B0604020202020204" pitchFamily="34" charset="0"/>
              </a:rPr>
              <a:t> </a:t>
            </a:r>
            <a:r>
              <a:rPr lang="it-IT" sz="2600" dirty="0" err="1" smtClean="0">
                <a:latin typeface="Arial" panose="020B0604020202020204" pitchFamily="34" charset="0"/>
                <a:cs typeface="Arial" panose="020B0604020202020204" pitchFamily="34" charset="0"/>
              </a:rPr>
              <a:t>gravavit</a:t>
            </a:r>
            <a:r>
              <a:rPr lang="it-IT" sz="2600" dirty="0" smtClean="0">
                <a:latin typeface="Arial" panose="020B0604020202020204" pitchFamily="34" charset="0"/>
                <a:cs typeface="Arial" panose="020B0604020202020204" pitchFamily="34" charset="0"/>
              </a:rPr>
              <a:t>. </a:t>
            </a:r>
            <a:r>
              <a:rPr lang="it-IT" sz="2600" dirty="0" err="1" smtClean="0">
                <a:latin typeface="Arial" panose="020B0604020202020204" pitchFamily="34" charset="0"/>
                <a:cs typeface="Arial" panose="020B0604020202020204" pitchFamily="34" charset="0"/>
              </a:rPr>
              <a:t>Unibyra</a:t>
            </a:r>
            <a:r>
              <a:rPr lang="it-IT" sz="2600" dirty="0" smtClean="0">
                <a:latin typeface="Arial" panose="020B0604020202020204" pitchFamily="34" charset="0"/>
                <a:cs typeface="Arial" panose="020B0604020202020204" pitchFamily="34" charset="0"/>
              </a:rPr>
              <a:t> </a:t>
            </a:r>
            <a:r>
              <a:rPr lang="it-IT" sz="2600" dirty="0" err="1" smtClean="0">
                <a:latin typeface="Arial" panose="020B0604020202020204" pitchFamily="34" charset="0"/>
                <a:cs typeface="Arial" panose="020B0604020202020204" pitchFamily="34" charset="0"/>
              </a:rPr>
              <a:t>quae</a:t>
            </a:r>
            <a:r>
              <a:rPr lang="it-IT" sz="2600" dirty="0" smtClean="0">
                <a:latin typeface="Arial" panose="020B0604020202020204" pitchFamily="34" charset="0"/>
                <a:cs typeface="Arial" panose="020B0604020202020204" pitchFamily="34" charset="0"/>
              </a:rPr>
              <a:t> </a:t>
            </a:r>
            <a:r>
              <a:rPr lang="it-IT" sz="2600" dirty="0" err="1" smtClean="0">
                <a:latin typeface="Arial" panose="020B0604020202020204" pitchFamily="34" charset="0"/>
                <a:cs typeface="Arial" panose="020B0604020202020204" pitchFamily="34" charset="0"/>
              </a:rPr>
              <a:t>vixit</a:t>
            </a:r>
            <a:r>
              <a:rPr lang="it-IT" sz="2600" dirty="0" smtClean="0">
                <a:latin typeface="Arial" panose="020B0604020202020204" pitchFamily="34" charset="0"/>
                <a:cs typeface="Arial" panose="020B0604020202020204" pitchFamily="34" charset="0"/>
              </a:rPr>
              <a:t> </a:t>
            </a:r>
            <a:r>
              <a:rPr lang="it-IT" sz="2600" dirty="0" err="1" smtClean="0">
                <a:latin typeface="Arial" panose="020B0604020202020204" pitchFamily="34" charset="0"/>
                <a:cs typeface="Arial" panose="020B0604020202020204" pitchFamily="34" charset="0"/>
              </a:rPr>
              <a:t>Annos</a:t>
            </a:r>
            <a:r>
              <a:rPr lang="it-IT" sz="2600" dirty="0" smtClean="0">
                <a:latin typeface="Arial" panose="020B0604020202020204" pitchFamily="34" charset="0"/>
                <a:cs typeface="Arial" panose="020B0604020202020204" pitchFamily="34" charset="0"/>
              </a:rPr>
              <a:t> LXXX, </a:t>
            </a:r>
            <a:r>
              <a:rPr lang="it-IT" sz="2600" dirty="0" err="1" smtClean="0">
                <a:latin typeface="Arial" panose="020B0604020202020204" pitchFamily="34" charset="0"/>
                <a:cs typeface="Arial" panose="020B0604020202020204" pitchFamily="34" charset="0"/>
              </a:rPr>
              <a:t>mesis</a:t>
            </a:r>
            <a:r>
              <a:rPr lang="it-IT" sz="2600" dirty="0" smtClean="0">
                <a:latin typeface="Arial" panose="020B0604020202020204" pitchFamily="34" charset="0"/>
                <a:cs typeface="Arial" panose="020B0604020202020204" pitchFamily="34" charset="0"/>
              </a:rPr>
              <a:t> V, </a:t>
            </a:r>
            <a:r>
              <a:rPr lang="it-IT" sz="2600" dirty="0" err="1" smtClean="0">
                <a:latin typeface="Arial" panose="020B0604020202020204" pitchFamily="34" charset="0"/>
                <a:cs typeface="Arial" panose="020B0604020202020204" pitchFamily="34" charset="0"/>
              </a:rPr>
              <a:t>dies</a:t>
            </a:r>
            <a:r>
              <a:rPr lang="it-IT" sz="2600" dirty="0" smtClean="0">
                <a:latin typeface="Arial" panose="020B0604020202020204" pitchFamily="34" charset="0"/>
                <a:cs typeface="Arial" panose="020B0604020202020204" pitchFamily="34" charset="0"/>
              </a:rPr>
              <a:t> XXVI.</a:t>
            </a:r>
          </a:p>
          <a:p>
            <a:endParaRPr lang="it-IT" dirty="0" smtClean="0"/>
          </a:p>
          <a:p>
            <a:endParaRPr lang="it-IT" dirty="0"/>
          </a:p>
        </p:txBody>
      </p:sp>
      <p:sp>
        <p:nvSpPr>
          <p:cNvPr id="5" name="Segnaposto contenuto 4"/>
          <p:cNvSpPr>
            <a:spLocks noGrp="1"/>
          </p:cNvSpPr>
          <p:nvPr>
            <p:ph sz="quarter" idx="12"/>
          </p:nvPr>
        </p:nvSpPr>
        <p:spPr>
          <a:xfrm>
            <a:off x="6095999" y="2071327"/>
            <a:ext cx="5646821" cy="4120926"/>
          </a:xfrm>
        </p:spPr>
        <p:txBody>
          <a:bodyPr>
            <a:normAutofit fontScale="92500" lnSpcReduction="10000"/>
          </a:bodyPr>
          <a:lstStyle/>
          <a:p>
            <a:r>
              <a:rPr lang="it-IT" sz="3000" dirty="0" smtClean="0">
                <a:latin typeface="Arial" panose="020B0604020202020204" pitchFamily="34" charset="0"/>
                <a:cs typeface="Arial" panose="020B0604020202020204" pitchFamily="34" charset="0"/>
              </a:rPr>
              <a:t>«To </a:t>
            </a:r>
            <a:r>
              <a:rPr lang="it-IT" sz="3000" dirty="0" err="1" smtClean="0">
                <a:latin typeface="Arial" panose="020B0604020202020204" pitchFamily="34" charset="0"/>
                <a:cs typeface="Arial" panose="020B0604020202020204" pitchFamily="34" charset="0"/>
              </a:rPr>
              <a:t>well-deserving</a:t>
            </a:r>
            <a:r>
              <a:rPr lang="it-IT" sz="3000" dirty="0" smtClean="0">
                <a:latin typeface="Arial" panose="020B0604020202020204" pitchFamily="34" charset="0"/>
                <a:cs typeface="Arial" panose="020B0604020202020204" pitchFamily="34" charset="0"/>
              </a:rPr>
              <a:t> </a:t>
            </a:r>
            <a:r>
              <a:rPr lang="it-IT" sz="3000" dirty="0" err="1" smtClean="0">
                <a:latin typeface="Arial" panose="020B0604020202020204" pitchFamily="34" charset="0"/>
                <a:cs typeface="Arial" panose="020B0604020202020204" pitchFamily="34" charset="0"/>
              </a:rPr>
              <a:t>Rigina</a:t>
            </a:r>
            <a:r>
              <a:rPr lang="it-IT" sz="3000" dirty="0" smtClean="0">
                <a:latin typeface="Arial" panose="020B0604020202020204" pitchFamily="34" charset="0"/>
                <a:cs typeface="Arial" panose="020B0604020202020204" pitchFamily="34" charset="0"/>
              </a:rPr>
              <a:t> </a:t>
            </a:r>
            <a:r>
              <a:rPr lang="it-IT" sz="3000" dirty="0" err="1" smtClean="0">
                <a:latin typeface="Arial" panose="020B0604020202020204" pitchFamily="34" charset="0"/>
                <a:cs typeface="Arial" panose="020B0604020202020204" pitchFamily="34" charset="0"/>
              </a:rPr>
              <a:t>her</a:t>
            </a:r>
            <a:r>
              <a:rPr lang="it-IT" sz="3000" dirty="0" smtClean="0">
                <a:latin typeface="Arial" panose="020B0604020202020204" pitchFamily="34" charset="0"/>
                <a:cs typeface="Arial" panose="020B0604020202020204" pitchFamily="34" charset="0"/>
              </a:rPr>
              <a:t> </a:t>
            </a:r>
            <a:r>
              <a:rPr lang="it-IT" sz="3000" dirty="0" err="1" smtClean="0">
                <a:latin typeface="Arial" panose="020B0604020202020204" pitchFamily="34" charset="0"/>
                <a:cs typeface="Arial" panose="020B0604020202020204" pitchFamily="34" charset="0"/>
              </a:rPr>
              <a:t>daughter</a:t>
            </a:r>
            <a:endParaRPr lang="it-IT" sz="3000" dirty="0" smtClean="0">
              <a:latin typeface="Arial" panose="020B0604020202020204" pitchFamily="34" charset="0"/>
              <a:cs typeface="Arial" panose="020B0604020202020204" pitchFamily="34" charset="0"/>
            </a:endParaRPr>
          </a:p>
          <a:p>
            <a:r>
              <a:rPr lang="it-IT" sz="3000" dirty="0" err="1" smtClean="0">
                <a:latin typeface="Arial" panose="020B0604020202020204" pitchFamily="34" charset="0"/>
                <a:cs typeface="Arial" panose="020B0604020202020204" pitchFamily="34" charset="0"/>
              </a:rPr>
              <a:t>Nicely</a:t>
            </a:r>
            <a:r>
              <a:rPr lang="it-IT" sz="3000" dirty="0" smtClean="0">
                <a:latin typeface="Arial" panose="020B0604020202020204" pitchFamily="34" charset="0"/>
                <a:cs typeface="Arial" panose="020B0604020202020204" pitchFamily="34" charset="0"/>
              </a:rPr>
              <a:t> made (</a:t>
            </a:r>
            <a:r>
              <a:rPr lang="it-IT" sz="3000" dirty="0" err="1" smtClean="0">
                <a:latin typeface="Arial" panose="020B0604020202020204" pitchFamily="34" charset="0"/>
                <a:cs typeface="Arial" panose="020B0604020202020204" pitchFamily="34" charset="0"/>
              </a:rPr>
              <a:t>this</a:t>
            </a:r>
            <a:r>
              <a:rPr lang="it-IT" sz="3000" dirty="0" smtClean="0">
                <a:latin typeface="Arial" panose="020B0604020202020204" pitchFamily="34" charset="0"/>
                <a:cs typeface="Arial" panose="020B0604020202020204" pitchFamily="34" charset="0"/>
              </a:rPr>
              <a:t> </a:t>
            </a:r>
            <a:r>
              <a:rPr lang="it-IT" sz="3000" dirty="0" err="1" smtClean="0">
                <a:latin typeface="Arial" panose="020B0604020202020204" pitchFamily="34" charset="0"/>
                <a:cs typeface="Arial" panose="020B0604020202020204" pitchFamily="34" charset="0"/>
              </a:rPr>
              <a:t>stone</a:t>
            </a:r>
            <a:r>
              <a:rPr lang="it-IT" sz="3000" dirty="0" smtClean="0">
                <a:latin typeface="Arial" panose="020B0604020202020204" pitchFamily="34" charset="0"/>
                <a:cs typeface="Arial" panose="020B0604020202020204" pitchFamily="34" charset="0"/>
              </a:rPr>
              <a:t>). </a:t>
            </a:r>
            <a:r>
              <a:rPr lang="it-IT" sz="3000" dirty="0" err="1" smtClean="0">
                <a:latin typeface="Arial" panose="020B0604020202020204" pitchFamily="34" charset="0"/>
                <a:cs typeface="Arial" panose="020B0604020202020204" pitchFamily="34" charset="0"/>
              </a:rPr>
              <a:t>Rigina</a:t>
            </a:r>
            <a:r>
              <a:rPr lang="it-IT" sz="3000" dirty="0" smtClean="0">
                <a:latin typeface="Arial" panose="020B0604020202020204" pitchFamily="34" charset="0"/>
                <a:cs typeface="Arial" panose="020B0604020202020204" pitchFamily="34" charset="0"/>
              </a:rPr>
              <a:t>, </a:t>
            </a:r>
            <a:r>
              <a:rPr lang="it-IT" sz="3000" dirty="0" err="1" smtClean="0">
                <a:latin typeface="Arial" panose="020B0604020202020204" pitchFamily="34" charset="0"/>
                <a:cs typeface="Arial" panose="020B0604020202020204" pitchFamily="34" charset="0"/>
              </a:rPr>
              <a:t>mother</a:t>
            </a:r>
            <a:r>
              <a:rPr lang="it-IT" sz="3000" dirty="0" smtClean="0">
                <a:latin typeface="Arial" panose="020B0604020202020204" pitchFamily="34" charset="0"/>
                <a:cs typeface="Arial" panose="020B0604020202020204" pitchFamily="34" charset="0"/>
              </a:rPr>
              <a:t>, </a:t>
            </a:r>
            <a:r>
              <a:rPr lang="it-IT" sz="3000" dirty="0" err="1">
                <a:latin typeface="Arial" panose="020B0604020202020204" pitchFamily="34" charset="0"/>
                <a:cs typeface="Arial" panose="020B0604020202020204" pitchFamily="34" charset="0"/>
              </a:rPr>
              <a:t>w</a:t>
            </a:r>
            <a:r>
              <a:rPr lang="it-IT" sz="3000" dirty="0" err="1" smtClean="0">
                <a:latin typeface="Arial" panose="020B0604020202020204" pitchFamily="34" charset="0"/>
                <a:cs typeface="Arial" panose="020B0604020202020204" pitchFamily="34" charset="0"/>
              </a:rPr>
              <a:t>ho</a:t>
            </a:r>
            <a:r>
              <a:rPr lang="it-IT" sz="3000" dirty="0" smtClean="0">
                <a:latin typeface="Arial" panose="020B0604020202020204" pitchFamily="34" charset="0"/>
                <a:cs typeface="Arial" panose="020B0604020202020204" pitchFamily="34" charset="0"/>
              </a:rPr>
              <a:t> </a:t>
            </a:r>
            <a:r>
              <a:rPr lang="it-IT" sz="3000" dirty="0" err="1" smtClean="0">
                <a:latin typeface="Arial" panose="020B0604020202020204" pitchFamily="34" charset="0"/>
                <a:cs typeface="Arial" panose="020B0604020202020204" pitchFamily="34" charset="0"/>
              </a:rPr>
              <a:t>remained</a:t>
            </a:r>
            <a:r>
              <a:rPr lang="it-IT" sz="3000" dirty="0" smtClean="0">
                <a:latin typeface="Arial" panose="020B0604020202020204" pitchFamily="34" charset="0"/>
                <a:cs typeface="Arial" panose="020B0604020202020204" pitchFamily="34" charset="0"/>
              </a:rPr>
              <a:t> </a:t>
            </a:r>
          </a:p>
          <a:p>
            <a:r>
              <a:rPr lang="it-IT" sz="3000" dirty="0" smtClean="0">
                <a:latin typeface="Arial" panose="020B0604020202020204" pitchFamily="34" charset="0"/>
                <a:cs typeface="Arial" panose="020B0604020202020204" pitchFamily="34" charset="0"/>
              </a:rPr>
              <a:t>a </a:t>
            </a:r>
            <a:r>
              <a:rPr lang="it-IT" sz="3000" dirty="0" err="1" smtClean="0">
                <a:latin typeface="Arial" panose="020B0604020202020204" pitchFamily="34" charset="0"/>
                <a:cs typeface="Arial" panose="020B0604020202020204" pitchFamily="34" charset="0"/>
              </a:rPr>
              <a:t>widow</a:t>
            </a:r>
            <a:r>
              <a:rPr lang="it-IT" sz="3000" dirty="0" smtClean="0">
                <a:latin typeface="Arial" panose="020B0604020202020204" pitchFamily="34" charset="0"/>
                <a:cs typeface="Arial" panose="020B0604020202020204" pitchFamily="34" charset="0"/>
              </a:rPr>
              <a:t> 60 </a:t>
            </a:r>
            <a:r>
              <a:rPr lang="it-IT" sz="3000" dirty="0" err="1" smtClean="0">
                <a:latin typeface="Arial" panose="020B0604020202020204" pitchFamily="34" charset="0"/>
                <a:cs typeface="Arial" panose="020B0604020202020204" pitchFamily="34" charset="0"/>
              </a:rPr>
              <a:t>years</a:t>
            </a:r>
            <a:r>
              <a:rPr lang="it-IT" sz="3000" dirty="0" smtClean="0">
                <a:latin typeface="Arial" panose="020B0604020202020204" pitchFamily="34" charset="0"/>
                <a:cs typeface="Arial" panose="020B0604020202020204" pitchFamily="34" charset="0"/>
              </a:rPr>
              <a:t> and </a:t>
            </a:r>
            <a:r>
              <a:rPr lang="it-IT" sz="3000" dirty="0" err="1" smtClean="0">
                <a:latin typeface="Arial" panose="020B0604020202020204" pitchFamily="34" charset="0"/>
                <a:cs typeface="Arial" panose="020B0604020202020204" pitchFamily="34" charset="0"/>
              </a:rPr>
              <a:t>never</a:t>
            </a:r>
            <a:r>
              <a:rPr lang="it-IT" sz="3000" dirty="0" smtClean="0">
                <a:latin typeface="Arial" panose="020B0604020202020204" pitchFamily="34" charset="0"/>
                <a:cs typeface="Arial" panose="020B0604020202020204" pitchFamily="34" charset="0"/>
              </a:rPr>
              <a:t> </a:t>
            </a:r>
            <a:r>
              <a:rPr lang="it-IT" sz="3000" dirty="0" err="1" smtClean="0">
                <a:latin typeface="Arial" panose="020B0604020202020204" pitchFamily="34" charset="0"/>
                <a:cs typeface="Arial" panose="020B0604020202020204" pitchFamily="34" charset="0"/>
              </a:rPr>
              <a:t>burdened</a:t>
            </a:r>
            <a:r>
              <a:rPr lang="it-IT" sz="3000" dirty="0" smtClean="0">
                <a:latin typeface="Arial" panose="020B0604020202020204" pitchFamily="34" charset="0"/>
                <a:cs typeface="Arial" panose="020B0604020202020204" pitchFamily="34" charset="0"/>
              </a:rPr>
              <a:t> </a:t>
            </a:r>
          </a:p>
          <a:p>
            <a:r>
              <a:rPr lang="it-IT" sz="3000" dirty="0" smtClean="0">
                <a:latin typeface="Arial" panose="020B0604020202020204" pitchFamily="34" charset="0"/>
                <a:cs typeface="Arial" panose="020B0604020202020204" pitchFamily="34" charset="0"/>
              </a:rPr>
              <a:t>the Church. An </a:t>
            </a:r>
            <a:r>
              <a:rPr lang="it-IT" sz="3000" i="1" dirty="0" err="1" smtClean="0">
                <a:latin typeface="Arial" panose="020B0604020202020204" pitchFamily="34" charset="0"/>
                <a:cs typeface="Arial" panose="020B0604020202020204" pitchFamily="34" charset="0"/>
              </a:rPr>
              <a:t>univira</a:t>
            </a:r>
            <a:r>
              <a:rPr lang="it-IT" sz="3000" i="1" dirty="0" smtClean="0">
                <a:latin typeface="Arial" panose="020B0604020202020204" pitchFamily="34" charset="0"/>
                <a:cs typeface="Arial" panose="020B0604020202020204" pitchFamily="34" charset="0"/>
              </a:rPr>
              <a:t> </a:t>
            </a:r>
            <a:r>
              <a:rPr lang="it-IT" sz="3000" dirty="0" err="1" smtClean="0">
                <a:latin typeface="Arial" panose="020B0604020202020204" pitchFamily="34" charset="0"/>
                <a:cs typeface="Arial" panose="020B0604020202020204" pitchFamily="34" charset="0"/>
              </a:rPr>
              <a:t>who</a:t>
            </a:r>
            <a:r>
              <a:rPr lang="it-IT" sz="3000" dirty="0" smtClean="0">
                <a:latin typeface="Arial" panose="020B0604020202020204" pitchFamily="34" charset="0"/>
                <a:cs typeface="Arial" panose="020B0604020202020204" pitchFamily="34" charset="0"/>
              </a:rPr>
              <a:t> </a:t>
            </a:r>
          </a:p>
          <a:p>
            <a:r>
              <a:rPr lang="it-IT" sz="3000" dirty="0" err="1" smtClean="0">
                <a:latin typeface="Arial" panose="020B0604020202020204" pitchFamily="34" charset="0"/>
                <a:cs typeface="Arial" panose="020B0604020202020204" pitchFamily="34" charset="0"/>
              </a:rPr>
              <a:t>Lived</a:t>
            </a:r>
            <a:r>
              <a:rPr lang="it-IT" sz="3000" dirty="0" smtClean="0">
                <a:latin typeface="Arial" panose="020B0604020202020204" pitchFamily="34" charset="0"/>
                <a:cs typeface="Arial" panose="020B0604020202020204" pitchFamily="34" charset="0"/>
              </a:rPr>
              <a:t> </a:t>
            </a:r>
            <a:r>
              <a:rPr lang="it-IT" sz="3000" dirty="0" err="1" smtClean="0">
                <a:latin typeface="Arial" panose="020B0604020202020204" pitchFamily="34" charset="0"/>
                <a:cs typeface="Arial" panose="020B0604020202020204" pitchFamily="34" charset="0"/>
              </a:rPr>
              <a:t>eighty</a:t>
            </a:r>
            <a:r>
              <a:rPr lang="it-IT" sz="3000" dirty="0" smtClean="0">
                <a:latin typeface="Arial" panose="020B0604020202020204" pitchFamily="34" charset="0"/>
                <a:cs typeface="Arial" panose="020B0604020202020204" pitchFamily="34" charset="0"/>
              </a:rPr>
              <a:t> </a:t>
            </a:r>
            <a:r>
              <a:rPr lang="it-IT" sz="3000" dirty="0" err="1" smtClean="0">
                <a:latin typeface="Arial" panose="020B0604020202020204" pitchFamily="34" charset="0"/>
                <a:cs typeface="Arial" panose="020B0604020202020204" pitchFamily="34" charset="0"/>
              </a:rPr>
              <a:t>years</a:t>
            </a:r>
            <a:r>
              <a:rPr lang="it-IT" sz="3000" dirty="0" smtClean="0">
                <a:latin typeface="Arial" panose="020B0604020202020204" pitchFamily="34" charset="0"/>
                <a:cs typeface="Arial" panose="020B0604020202020204" pitchFamily="34" charset="0"/>
              </a:rPr>
              <a:t>, </a:t>
            </a:r>
            <a:r>
              <a:rPr lang="it-IT" sz="3000" dirty="0" err="1" smtClean="0">
                <a:latin typeface="Arial" panose="020B0604020202020204" pitchFamily="34" charset="0"/>
                <a:cs typeface="Arial" panose="020B0604020202020204" pitchFamily="34" charset="0"/>
              </a:rPr>
              <a:t>five</a:t>
            </a:r>
            <a:r>
              <a:rPr lang="it-IT" sz="3000" dirty="0" smtClean="0">
                <a:latin typeface="Arial" panose="020B0604020202020204" pitchFamily="34" charset="0"/>
                <a:cs typeface="Arial" panose="020B0604020202020204" pitchFamily="34" charset="0"/>
              </a:rPr>
              <a:t> </a:t>
            </a:r>
            <a:r>
              <a:rPr lang="it-IT" sz="3000" dirty="0" err="1" smtClean="0">
                <a:latin typeface="Arial" panose="020B0604020202020204" pitchFamily="34" charset="0"/>
                <a:cs typeface="Arial" panose="020B0604020202020204" pitchFamily="34" charset="0"/>
              </a:rPr>
              <a:t>monts</a:t>
            </a:r>
            <a:r>
              <a:rPr lang="it-IT" sz="3000" dirty="0" smtClean="0">
                <a:latin typeface="Arial" panose="020B0604020202020204" pitchFamily="34" charset="0"/>
                <a:cs typeface="Arial" panose="020B0604020202020204" pitchFamily="34" charset="0"/>
              </a:rPr>
              <a:t>, 26 </a:t>
            </a:r>
            <a:r>
              <a:rPr lang="it-IT" sz="3000" dirty="0" err="1" smtClean="0">
                <a:latin typeface="Arial" panose="020B0604020202020204" pitchFamily="34" charset="0"/>
                <a:cs typeface="Arial" panose="020B0604020202020204" pitchFamily="34" charset="0"/>
              </a:rPr>
              <a:t>days</a:t>
            </a:r>
            <a:r>
              <a:rPr lang="it-IT" sz="3000" dirty="0" smtClean="0">
                <a:latin typeface="Arial" panose="020B0604020202020204" pitchFamily="34" charset="0"/>
                <a:cs typeface="Arial" panose="020B0604020202020204" pitchFamily="34" charset="0"/>
              </a:rPr>
              <a:t>»</a:t>
            </a:r>
          </a:p>
          <a:p>
            <a:r>
              <a:rPr lang="it-IT" sz="2200" dirty="0" err="1" smtClean="0">
                <a:latin typeface="Arial" panose="020B0604020202020204" pitchFamily="34" charset="0"/>
                <a:cs typeface="Arial" panose="020B0604020202020204" pitchFamily="34" charset="0"/>
              </a:rPr>
              <a:t>Diehl</a:t>
            </a:r>
            <a:r>
              <a:rPr lang="it-IT" sz="2200" dirty="0" smtClean="0">
                <a:latin typeface="Arial" panose="020B0604020202020204" pitchFamily="34" charset="0"/>
                <a:cs typeface="Arial" panose="020B0604020202020204" pitchFamily="34" charset="0"/>
              </a:rPr>
              <a:t>, </a:t>
            </a:r>
            <a:r>
              <a:rPr lang="it-IT" sz="2200" i="1" dirty="0" err="1" smtClean="0">
                <a:latin typeface="Arial" panose="020B0604020202020204" pitchFamily="34" charset="0"/>
                <a:cs typeface="Arial" panose="020B0604020202020204" pitchFamily="34" charset="0"/>
              </a:rPr>
              <a:t>Inscriptiones</a:t>
            </a:r>
            <a:r>
              <a:rPr lang="it-IT" sz="2200" i="1" dirty="0" smtClean="0">
                <a:latin typeface="Arial" panose="020B0604020202020204" pitchFamily="34" charset="0"/>
                <a:cs typeface="Arial" panose="020B0604020202020204" pitchFamily="34" charset="0"/>
              </a:rPr>
              <a:t> </a:t>
            </a:r>
            <a:r>
              <a:rPr lang="it-IT" sz="2200" i="1" dirty="0" err="1" smtClean="0">
                <a:latin typeface="Arial" panose="020B0604020202020204" pitchFamily="34" charset="0"/>
                <a:cs typeface="Arial" panose="020B0604020202020204" pitchFamily="34" charset="0"/>
              </a:rPr>
              <a:t>Latinae</a:t>
            </a:r>
            <a:r>
              <a:rPr lang="it-IT" sz="2200" dirty="0" smtClean="0">
                <a:latin typeface="Arial" panose="020B0604020202020204" pitchFamily="34" charset="0"/>
                <a:cs typeface="Arial" panose="020B0604020202020204" pitchFamily="34" charset="0"/>
              </a:rPr>
              <a:t>, 1581, from Rome.</a:t>
            </a:r>
          </a:p>
          <a:p>
            <a:endParaRPr lang="it-IT"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63542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The </a:t>
            </a:r>
            <a:r>
              <a:rPr lang="it-IT" dirty="0" err="1" smtClean="0"/>
              <a:t>univira</a:t>
            </a:r>
            <a:r>
              <a:rPr lang="it-IT" dirty="0" smtClean="0"/>
              <a:t> model</a:t>
            </a:r>
            <a:endParaRPr lang="it-IT" dirty="0"/>
          </a:p>
        </p:txBody>
      </p:sp>
      <p:sp>
        <p:nvSpPr>
          <p:cNvPr id="3" name="Segnaposto contenuto 2"/>
          <p:cNvSpPr>
            <a:spLocks noGrp="1"/>
          </p:cNvSpPr>
          <p:nvPr>
            <p:ph sz="quarter" idx="10"/>
          </p:nvPr>
        </p:nvSpPr>
        <p:spPr>
          <a:xfrm>
            <a:off x="6179126" y="1363580"/>
            <a:ext cx="5756199" cy="5386136"/>
          </a:xfrm>
        </p:spPr>
        <p:txBody>
          <a:bodyPr>
            <a:normAutofit fontScale="62500" lnSpcReduction="20000"/>
          </a:bodyPr>
          <a:lstStyle/>
          <a:p>
            <a:r>
              <a:rPr lang="it-IT" sz="3400" dirty="0">
                <a:latin typeface="Arial" panose="020B0604020202020204" pitchFamily="34" charset="0"/>
                <a:cs typeface="Arial" panose="020B0604020202020204" pitchFamily="34" charset="0"/>
              </a:rPr>
              <a:t>«</a:t>
            </a:r>
            <a:r>
              <a:rPr lang="it-IT" sz="3400" dirty="0" err="1">
                <a:latin typeface="Arial" panose="020B0604020202020204" pitchFamily="34" charset="0"/>
                <a:cs typeface="Arial" panose="020B0604020202020204" pitchFamily="34" charset="0"/>
              </a:rPr>
              <a:t>After</a:t>
            </a:r>
            <a:r>
              <a:rPr lang="it-IT" sz="3400" dirty="0">
                <a:latin typeface="Arial" panose="020B0604020202020204" pitchFamily="34" charset="0"/>
                <a:cs typeface="Arial" panose="020B0604020202020204" pitchFamily="34" charset="0"/>
              </a:rPr>
              <a:t> </a:t>
            </a:r>
            <a:r>
              <a:rPr lang="it-IT" sz="3400" dirty="0" err="1">
                <a:latin typeface="Arial" panose="020B0604020202020204" pitchFamily="34" charset="0"/>
                <a:cs typeface="Arial" panose="020B0604020202020204" pitchFamily="34" charset="0"/>
              </a:rPr>
              <a:t>father</a:t>
            </a:r>
            <a:r>
              <a:rPr lang="it-IT" sz="3400" dirty="0">
                <a:latin typeface="Arial" panose="020B0604020202020204" pitchFamily="34" charset="0"/>
                <a:cs typeface="Arial" panose="020B0604020202020204" pitchFamily="34" charset="0"/>
              </a:rPr>
              <a:t> </a:t>
            </a:r>
            <a:r>
              <a:rPr lang="it-IT" sz="3400" dirty="0" err="1">
                <a:latin typeface="Arial" panose="020B0604020202020204" pitchFamily="34" charset="0"/>
                <a:cs typeface="Arial" panose="020B0604020202020204" pitchFamily="34" charset="0"/>
              </a:rPr>
              <a:t>death</a:t>
            </a:r>
            <a:r>
              <a:rPr lang="it-IT" sz="3400" dirty="0">
                <a:latin typeface="Arial" panose="020B0604020202020204" pitchFamily="34" charset="0"/>
                <a:cs typeface="Arial" panose="020B0604020202020204" pitchFamily="34" charset="0"/>
              </a:rPr>
              <a:t> </a:t>
            </a:r>
            <a:r>
              <a:rPr lang="it-IT" sz="3400" dirty="0" err="1">
                <a:latin typeface="Arial" panose="020B0604020202020204" pitchFamily="34" charset="0"/>
                <a:cs typeface="Arial" panose="020B0604020202020204" pitchFamily="34" charset="0"/>
              </a:rPr>
              <a:t>you</a:t>
            </a:r>
            <a:r>
              <a:rPr lang="it-IT" sz="3400" dirty="0">
                <a:latin typeface="Arial" panose="020B0604020202020204" pitchFamily="34" charset="0"/>
                <a:cs typeface="Arial" panose="020B0604020202020204" pitchFamily="34" charset="0"/>
              </a:rPr>
              <a:t> </a:t>
            </a:r>
            <a:r>
              <a:rPr lang="it-IT" sz="3400" dirty="0" err="1">
                <a:latin typeface="Arial" panose="020B0604020202020204" pitchFamily="34" charset="0"/>
                <a:cs typeface="Arial" panose="020B0604020202020204" pitchFamily="34" charset="0"/>
              </a:rPr>
              <a:t>preserved</a:t>
            </a:r>
            <a:r>
              <a:rPr lang="it-IT" sz="3400" dirty="0">
                <a:latin typeface="Arial" panose="020B0604020202020204" pitchFamily="34" charset="0"/>
                <a:cs typeface="Arial" panose="020B0604020202020204" pitchFamily="34" charset="0"/>
              </a:rPr>
              <a:t> </a:t>
            </a:r>
            <a:r>
              <a:rPr lang="it-IT" sz="3400" dirty="0" err="1">
                <a:latin typeface="Arial" panose="020B0604020202020204" pitchFamily="34" charset="0"/>
                <a:cs typeface="Arial" panose="020B0604020202020204" pitchFamily="34" charset="0"/>
              </a:rPr>
              <a:t>faith</a:t>
            </a:r>
            <a:r>
              <a:rPr lang="it-IT" sz="3400" dirty="0">
                <a:latin typeface="Arial" panose="020B0604020202020204" pitchFamily="34" charset="0"/>
                <a:cs typeface="Arial" panose="020B0604020202020204" pitchFamily="34" charset="0"/>
              </a:rPr>
              <a:t> to </a:t>
            </a:r>
            <a:r>
              <a:rPr lang="it-IT" sz="3400" dirty="0" err="1">
                <a:latin typeface="Arial" panose="020B0604020202020204" pitchFamily="34" charset="0"/>
                <a:cs typeface="Arial" panose="020B0604020202020204" pitchFamily="34" charset="0"/>
              </a:rPr>
              <a:t>your</a:t>
            </a:r>
            <a:r>
              <a:rPr lang="it-IT" sz="3400" dirty="0">
                <a:latin typeface="Arial" panose="020B0604020202020204" pitchFamily="34" charset="0"/>
                <a:cs typeface="Arial" panose="020B0604020202020204" pitchFamily="34" charset="0"/>
              </a:rPr>
              <a:t> </a:t>
            </a:r>
            <a:r>
              <a:rPr lang="it-IT" sz="3400" dirty="0" err="1">
                <a:latin typeface="Arial" panose="020B0604020202020204" pitchFamily="34" charset="0"/>
                <a:cs typeface="Arial" panose="020B0604020202020204" pitchFamily="34" charset="0"/>
              </a:rPr>
              <a:t>spouse</a:t>
            </a:r>
            <a:endParaRPr lang="it-IT" sz="3400" dirty="0">
              <a:latin typeface="Arial" panose="020B0604020202020204" pitchFamily="34" charset="0"/>
              <a:cs typeface="Arial" panose="020B0604020202020204" pitchFamily="34" charset="0"/>
            </a:endParaRPr>
          </a:p>
          <a:p>
            <a:r>
              <a:rPr lang="it-IT" sz="3400" dirty="0">
                <a:latin typeface="Arial" panose="020B0604020202020204" pitchFamily="34" charset="0"/>
                <a:cs typeface="Arial" panose="020B0604020202020204" pitchFamily="34" charset="0"/>
              </a:rPr>
              <a:t>For 36 </a:t>
            </a:r>
            <a:r>
              <a:rPr lang="it-IT" sz="3400" dirty="0" err="1">
                <a:latin typeface="Arial" panose="020B0604020202020204" pitchFamily="34" charset="0"/>
                <a:cs typeface="Arial" panose="020B0604020202020204" pitchFamily="34" charset="0"/>
              </a:rPr>
              <a:t>years</a:t>
            </a:r>
            <a:r>
              <a:rPr lang="it-IT" sz="3400" dirty="0">
                <a:latin typeface="Arial" panose="020B0604020202020204" pitchFamily="34" charset="0"/>
                <a:cs typeface="Arial" panose="020B0604020202020204" pitchFamily="34" charset="0"/>
              </a:rPr>
              <a:t> </a:t>
            </a:r>
            <a:r>
              <a:rPr lang="it-IT" sz="3400" dirty="0" err="1">
                <a:latin typeface="Arial" panose="020B0604020202020204" pitchFamily="34" charset="0"/>
                <a:cs typeface="Arial" panose="020B0604020202020204" pitchFamily="34" charset="0"/>
              </a:rPr>
              <a:t>through</a:t>
            </a:r>
            <a:r>
              <a:rPr lang="it-IT" sz="3400" dirty="0">
                <a:latin typeface="Arial" panose="020B0604020202020204" pitchFamily="34" charset="0"/>
                <a:cs typeface="Arial" panose="020B0604020202020204" pitchFamily="34" charset="0"/>
              </a:rPr>
              <a:t> a </a:t>
            </a:r>
            <a:r>
              <a:rPr lang="it-IT" sz="3400" dirty="0" err="1">
                <a:latin typeface="Arial" panose="020B0604020202020204" pitchFamily="34" charset="0"/>
                <a:cs typeface="Arial" panose="020B0604020202020204" pitchFamily="34" charset="0"/>
              </a:rPr>
              <a:t>proper</a:t>
            </a:r>
            <a:r>
              <a:rPr lang="it-IT" sz="3400" dirty="0">
                <a:latin typeface="Arial" panose="020B0604020202020204" pitchFamily="34" charset="0"/>
                <a:cs typeface="Arial" panose="020B0604020202020204" pitchFamily="34" charset="0"/>
              </a:rPr>
              <a:t> </a:t>
            </a:r>
            <a:r>
              <a:rPr lang="it-IT" sz="3400" dirty="0" err="1">
                <a:latin typeface="Arial" panose="020B0604020202020204" pitchFamily="34" charset="0"/>
                <a:cs typeface="Arial" panose="020B0604020202020204" pitchFamily="34" charset="0"/>
              </a:rPr>
              <a:t>widowhood</a:t>
            </a:r>
            <a:r>
              <a:rPr lang="it-IT" sz="3400" dirty="0">
                <a:latin typeface="Arial" panose="020B0604020202020204" pitchFamily="34" charset="0"/>
                <a:cs typeface="Arial" panose="020B0604020202020204" pitchFamily="34" charset="0"/>
              </a:rPr>
              <a:t>.</a:t>
            </a:r>
          </a:p>
          <a:p>
            <a:r>
              <a:rPr lang="it-IT" sz="3400" dirty="0" err="1">
                <a:latin typeface="Arial" panose="020B0604020202020204" pitchFamily="34" charset="0"/>
                <a:cs typeface="Arial" panose="020B0604020202020204" pitchFamily="34" charset="0"/>
              </a:rPr>
              <a:t>You</a:t>
            </a:r>
            <a:r>
              <a:rPr lang="it-IT" sz="3400" dirty="0">
                <a:latin typeface="Arial" panose="020B0604020202020204" pitchFamily="34" charset="0"/>
                <a:cs typeface="Arial" panose="020B0604020202020204" pitchFamily="34" charset="0"/>
              </a:rPr>
              <a:t> bore for </a:t>
            </a:r>
            <a:r>
              <a:rPr lang="it-IT" sz="3400" dirty="0" err="1">
                <a:latin typeface="Arial" panose="020B0604020202020204" pitchFamily="34" charset="0"/>
                <a:cs typeface="Arial" panose="020B0604020202020204" pitchFamily="34" charset="0"/>
              </a:rPr>
              <a:t>your</a:t>
            </a:r>
            <a:r>
              <a:rPr lang="it-IT" sz="3400" dirty="0">
                <a:latin typeface="Arial" panose="020B0604020202020204" pitchFamily="34" charset="0"/>
                <a:cs typeface="Arial" panose="020B0604020202020204" pitchFamily="34" charset="0"/>
              </a:rPr>
              <a:t> </a:t>
            </a:r>
            <a:r>
              <a:rPr lang="it-IT" sz="3400" dirty="0" err="1">
                <a:latin typeface="Arial" panose="020B0604020202020204" pitchFamily="34" charset="0"/>
                <a:cs typeface="Arial" panose="020B0604020202020204" pitchFamily="34" charset="0"/>
              </a:rPr>
              <a:t>child</a:t>
            </a:r>
            <a:r>
              <a:rPr lang="it-IT" sz="3400" dirty="0">
                <a:latin typeface="Arial" panose="020B0604020202020204" pitchFamily="34" charset="0"/>
                <a:cs typeface="Arial" panose="020B0604020202020204" pitchFamily="34" charset="0"/>
              </a:rPr>
              <a:t> the </a:t>
            </a:r>
            <a:r>
              <a:rPr lang="it-IT" sz="3400" dirty="0" err="1">
                <a:latin typeface="Arial" panose="020B0604020202020204" pitchFamily="34" charset="0"/>
                <a:cs typeface="Arial" panose="020B0604020202020204" pitchFamily="34" charset="0"/>
              </a:rPr>
              <a:t>burden</a:t>
            </a:r>
            <a:r>
              <a:rPr lang="it-IT" sz="3400" dirty="0">
                <a:latin typeface="Arial" panose="020B0604020202020204" pitchFamily="34" charset="0"/>
                <a:cs typeface="Arial" panose="020B0604020202020204" pitchFamily="34" charset="0"/>
              </a:rPr>
              <a:t> of </a:t>
            </a:r>
            <a:r>
              <a:rPr lang="it-IT" sz="3400" dirty="0" err="1">
                <a:latin typeface="Arial" panose="020B0604020202020204" pitchFamily="34" charset="0"/>
                <a:cs typeface="Arial" panose="020B0604020202020204" pitchFamily="34" charset="0"/>
              </a:rPr>
              <a:t>father</a:t>
            </a:r>
            <a:r>
              <a:rPr lang="it-IT" sz="3400" dirty="0">
                <a:latin typeface="Arial" panose="020B0604020202020204" pitchFamily="34" charset="0"/>
                <a:cs typeface="Arial" panose="020B0604020202020204" pitchFamily="34" charset="0"/>
              </a:rPr>
              <a:t> and </a:t>
            </a:r>
            <a:r>
              <a:rPr lang="it-IT" sz="3400" dirty="0" err="1">
                <a:latin typeface="Arial" panose="020B0604020202020204" pitchFamily="34" charset="0"/>
                <a:cs typeface="Arial" panose="020B0604020202020204" pitchFamily="34" charset="0"/>
              </a:rPr>
              <a:t>mother</a:t>
            </a:r>
            <a:r>
              <a:rPr lang="it-IT" sz="3400" dirty="0">
                <a:latin typeface="Arial" panose="020B0604020202020204" pitchFamily="34" charset="0"/>
                <a:cs typeface="Arial" panose="020B0604020202020204" pitchFamily="34" charset="0"/>
              </a:rPr>
              <a:t>:</a:t>
            </a:r>
          </a:p>
          <a:p>
            <a:r>
              <a:rPr lang="it-IT" sz="3400" dirty="0">
                <a:latin typeface="Arial" panose="020B0604020202020204" pitchFamily="34" charset="0"/>
                <a:cs typeface="Arial" panose="020B0604020202020204" pitchFamily="34" charset="0"/>
              </a:rPr>
              <a:t>In the </a:t>
            </a:r>
            <a:r>
              <a:rPr lang="it-IT" sz="3400" dirty="0" err="1">
                <a:latin typeface="Arial" panose="020B0604020202020204" pitchFamily="34" charset="0"/>
                <a:cs typeface="Arial" panose="020B0604020202020204" pitchFamily="34" charset="0"/>
              </a:rPr>
              <a:t>visage</a:t>
            </a:r>
            <a:r>
              <a:rPr lang="it-IT" sz="3400" dirty="0">
                <a:latin typeface="Arial" panose="020B0604020202020204" pitchFamily="34" charset="0"/>
                <a:cs typeface="Arial" panose="020B0604020202020204" pitchFamily="34" charset="0"/>
              </a:rPr>
              <a:t> of </a:t>
            </a:r>
            <a:r>
              <a:rPr lang="it-IT" sz="3400" dirty="0" err="1">
                <a:latin typeface="Arial" panose="020B0604020202020204" pitchFamily="34" charset="0"/>
                <a:cs typeface="Arial" panose="020B0604020202020204" pitchFamily="34" charset="0"/>
              </a:rPr>
              <a:t>your</a:t>
            </a:r>
            <a:r>
              <a:rPr lang="it-IT" sz="3400" dirty="0">
                <a:latin typeface="Arial" panose="020B0604020202020204" pitchFamily="34" charset="0"/>
                <a:cs typeface="Arial" panose="020B0604020202020204" pitchFamily="34" charset="0"/>
              </a:rPr>
              <a:t> </a:t>
            </a:r>
            <a:r>
              <a:rPr lang="it-IT" sz="3400" dirty="0" err="1">
                <a:latin typeface="Arial" panose="020B0604020202020204" pitchFamily="34" charset="0"/>
                <a:cs typeface="Arial" panose="020B0604020202020204" pitchFamily="34" charset="0"/>
              </a:rPr>
              <a:t>offsprings</a:t>
            </a:r>
            <a:r>
              <a:rPr lang="it-IT" sz="3400" dirty="0">
                <a:latin typeface="Arial" panose="020B0604020202020204" pitchFamily="34" charset="0"/>
                <a:cs typeface="Arial" panose="020B0604020202020204" pitchFamily="34" charset="0"/>
              </a:rPr>
              <a:t>, </a:t>
            </a:r>
            <a:r>
              <a:rPr lang="it-IT" sz="3400" dirty="0" err="1">
                <a:latin typeface="Arial" panose="020B0604020202020204" pitchFamily="34" charset="0"/>
                <a:cs typeface="Arial" panose="020B0604020202020204" pitchFamily="34" charset="0"/>
              </a:rPr>
              <a:t>Obas</a:t>
            </a:r>
            <a:r>
              <a:rPr lang="it-IT" sz="3400" dirty="0">
                <a:latin typeface="Arial" panose="020B0604020202020204" pitchFamily="34" charset="0"/>
                <a:cs typeface="Arial" panose="020B0604020202020204" pitchFamily="34" charset="0"/>
              </a:rPr>
              <a:t>, </a:t>
            </a:r>
            <a:r>
              <a:rPr lang="it-IT" sz="3400" dirty="0" err="1">
                <a:latin typeface="Arial" panose="020B0604020202020204" pitchFamily="34" charset="0"/>
                <a:cs typeface="Arial" panose="020B0604020202020204" pitchFamily="34" charset="0"/>
              </a:rPr>
              <a:t>your</a:t>
            </a:r>
            <a:r>
              <a:rPr lang="it-IT" sz="3400" dirty="0">
                <a:latin typeface="Arial" panose="020B0604020202020204" pitchFamily="34" charset="0"/>
                <a:cs typeface="Arial" panose="020B0604020202020204" pitchFamily="34" charset="0"/>
              </a:rPr>
              <a:t> </a:t>
            </a:r>
            <a:r>
              <a:rPr lang="it-IT" sz="3400" dirty="0" err="1">
                <a:latin typeface="Arial" panose="020B0604020202020204" pitchFamily="34" charset="0"/>
                <a:cs typeface="Arial" panose="020B0604020202020204" pitchFamily="34" charset="0"/>
              </a:rPr>
              <a:t>husband</a:t>
            </a:r>
            <a:r>
              <a:rPr lang="it-IT" sz="3400" dirty="0">
                <a:latin typeface="Arial" panose="020B0604020202020204" pitchFamily="34" charset="0"/>
                <a:cs typeface="Arial" panose="020B0604020202020204" pitchFamily="34" charset="0"/>
              </a:rPr>
              <a:t>, </a:t>
            </a:r>
            <a:r>
              <a:rPr lang="it-IT" sz="3400" dirty="0" err="1">
                <a:latin typeface="Arial" panose="020B0604020202020204" pitchFamily="34" charset="0"/>
                <a:cs typeface="Arial" panose="020B0604020202020204" pitchFamily="34" charset="0"/>
              </a:rPr>
              <a:t>lives</a:t>
            </a:r>
            <a:r>
              <a:rPr lang="it-IT" sz="3400" dirty="0">
                <a:latin typeface="Arial" panose="020B0604020202020204" pitchFamily="34" charset="0"/>
                <a:cs typeface="Arial" panose="020B0604020202020204" pitchFamily="34" charset="0"/>
              </a:rPr>
              <a:t>.</a:t>
            </a:r>
          </a:p>
          <a:p>
            <a:r>
              <a:rPr lang="it-IT" sz="3400" dirty="0" smtClean="0">
                <a:latin typeface="Arial" panose="020B0604020202020204" pitchFamily="34" charset="0"/>
                <a:cs typeface="Arial" panose="020B0604020202020204" pitchFamily="34" charset="0"/>
              </a:rPr>
              <a:t>You </a:t>
            </a:r>
            <a:r>
              <a:rPr lang="it-IT" sz="3400" dirty="0" err="1">
                <a:latin typeface="Arial" panose="020B0604020202020204" pitchFamily="34" charset="0"/>
                <a:cs typeface="Arial" panose="020B0604020202020204" pitchFamily="34" charset="0"/>
              </a:rPr>
              <a:t>depart</a:t>
            </a:r>
            <a:r>
              <a:rPr lang="it-IT" sz="3400" dirty="0">
                <a:latin typeface="Arial" panose="020B0604020202020204" pitchFamily="34" charset="0"/>
                <a:cs typeface="Arial" panose="020B0604020202020204" pitchFamily="34" charset="0"/>
              </a:rPr>
              <a:t> with the </a:t>
            </a:r>
            <a:r>
              <a:rPr lang="it-IT" sz="3400" dirty="0" err="1">
                <a:latin typeface="Arial" panose="020B0604020202020204" pitchFamily="34" charset="0"/>
                <a:cs typeface="Arial" panose="020B0604020202020204" pitchFamily="34" charset="0"/>
              </a:rPr>
              <a:t>name</a:t>
            </a:r>
            <a:r>
              <a:rPr lang="it-IT" sz="3400" dirty="0">
                <a:latin typeface="Arial" panose="020B0604020202020204" pitchFamily="34" charset="0"/>
                <a:cs typeface="Arial" panose="020B0604020202020204" pitchFamily="34" charset="0"/>
              </a:rPr>
              <a:t> </a:t>
            </a:r>
            <a:r>
              <a:rPr lang="it-IT" sz="3400" dirty="0" err="1">
                <a:latin typeface="Arial" panose="020B0604020202020204" pitchFamily="34" charset="0"/>
                <a:cs typeface="Arial" panose="020B0604020202020204" pitchFamily="34" charset="0"/>
              </a:rPr>
              <a:t>Turtura</a:t>
            </a:r>
            <a:r>
              <a:rPr lang="it-IT" sz="3400" dirty="0">
                <a:latin typeface="Arial" panose="020B0604020202020204" pitchFamily="34" charset="0"/>
                <a:cs typeface="Arial" panose="020B0604020202020204" pitchFamily="34" charset="0"/>
              </a:rPr>
              <a:t>, </a:t>
            </a:r>
            <a:r>
              <a:rPr lang="it-IT" sz="3400" dirty="0" err="1">
                <a:latin typeface="Arial" panose="020B0604020202020204" pitchFamily="34" charset="0"/>
                <a:cs typeface="Arial" panose="020B0604020202020204" pitchFamily="34" charset="0"/>
              </a:rPr>
              <a:t>but</a:t>
            </a:r>
            <a:r>
              <a:rPr lang="it-IT" sz="3400" dirty="0">
                <a:latin typeface="Arial" panose="020B0604020202020204" pitchFamily="34" charset="0"/>
                <a:cs typeface="Arial" panose="020B0604020202020204" pitchFamily="34" charset="0"/>
              </a:rPr>
              <a:t> you </a:t>
            </a:r>
            <a:r>
              <a:rPr lang="it-IT" sz="3400" dirty="0" err="1">
                <a:latin typeface="Arial" panose="020B0604020202020204" pitchFamily="34" charset="0"/>
                <a:cs typeface="Arial" panose="020B0604020202020204" pitchFamily="34" charset="0"/>
              </a:rPr>
              <a:t>were</a:t>
            </a:r>
            <a:r>
              <a:rPr lang="it-IT" sz="3400" dirty="0">
                <a:latin typeface="Arial" panose="020B0604020202020204" pitchFamily="34" charset="0"/>
                <a:cs typeface="Arial" panose="020B0604020202020204" pitchFamily="34" charset="0"/>
              </a:rPr>
              <a:t> a </a:t>
            </a:r>
            <a:r>
              <a:rPr lang="it-IT" sz="3400" dirty="0" err="1">
                <a:latin typeface="Arial" panose="020B0604020202020204" pitchFamily="34" charset="0"/>
                <a:cs typeface="Arial" panose="020B0604020202020204" pitchFamily="34" charset="0"/>
              </a:rPr>
              <a:t>true</a:t>
            </a:r>
            <a:r>
              <a:rPr lang="it-IT" sz="3400" dirty="0">
                <a:latin typeface="Arial" panose="020B0604020202020204" pitchFamily="34" charset="0"/>
                <a:cs typeface="Arial" panose="020B0604020202020204" pitchFamily="34" charset="0"/>
              </a:rPr>
              <a:t> dove,</a:t>
            </a:r>
          </a:p>
          <a:p>
            <a:r>
              <a:rPr lang="it-IT" sz="3400" dirty="0">
                <a:latin typeface="Arial" panose="020B0604020202020204" pitchFamily="34" charset="0"/>
                <a:cs typeface="Arial" panose="020B0604020202020204" pitchFamily="34" charset="0"/>
              </a:rPr>
              <a:t>To </a:t>
            </a:r>
            <a:r>
              <a:rPr lang="it-IT" sz="3400" dirty="0" err="1">
                <a:latin typeface="Arial" panose="020B0604020202020204" pitchFamily="34" charset="0"/>
                <a:cs typeface="Arial" panose="020B0604020202020204" pitchFamily="34" charset="0"/>
              </a:rPr>
              <a:t>whom</a:t>
            </a:r>
            <a:r>
              <a:rPr lang="it-IT" sz="3400" dirty="0">
                <a:latin typeface="Arial" panose="020B0604020202020204" pitchFamily="34" charset="0"/>
                <a:cs typeface="Arial" panose="020B0604020202020204" pitchFamily="34" charset="0"/>
              </a:rPr>
              <a:t>, </a:t>
            </a:r>
            <a:r>
              <a:rPr lang="it-IT" sz="3400" dirty="0" err="1">
                <a:latin typeface="Arial" panose="020B0604020202020204" pitchFamily="34" charset="0"/>
                <a:cs typeface="Arial" panose="020B0604020202020204" pitchFamily="34" charset="0"/>
              </a:rPr>
              <a:t>upon</a:t>
            </a:r>
            <a:r>
              <a:rPr lang="it-IT" sz="3400" dirty="0">
                <a:latin typeface="Arial" panose="020B0604020202020204" pitchFamily="34" charset="0"/>
                <a:cs typeface="Arial" panose="020B0604020202020204" pitchFamily="34" charset="0"/>
              </a:rPr>
              <a:t> the </a:t>
            </a:r>
            <a:r>
              <a:rPr lang="it-IT" sz="3400" dirty="0" err="1">
                <a:latin typeface="Arial" panose="020B0604020202020204" pitchFamily="34" charset="0"/>
                <a:cs typeface="Arial" panose="020B0604020202020204" pitchFamily="34" charset="0"/>
              </a:rPr>
              <a:t>death</a:t>
            </a:r>
            <a:r>
              <a:rPr lang="it-IT" sz="3400" dirty="0">
                <a:latin typeface="Arial" panose="020B0604020202020204" pitchFamily="34" charset="0"/>
                <a:cs typeface="Arial" panose="020B0604020202020204" pitchFamily="34" charset="0"/>
              </a:rPr>
              <a:t> of </a:t>
            </a:r>
            <a:r>
              <a:rPr lang="it-IT" sz="3400" dirty="0" err="1">
                <a:latin typeface="Arial" panose="020B0604020202020204" pitchFamily="34" charset="0"/>
                <a:cs typeface="Arial" panose="020B0604020202020204" pitchFamily="34" charset="0"/>
              </a:rPr>
              <a:t>your</a:t>
            </a:r>
            <a:r>
              <a:rPr lang="it-IT" sz="3400" dirty="0">
                <a:latin typeface="Arial" panose="020B0604020202020204" pitchFamily="34" charset="0"/>
                <a:cs typeface="Arial" panose="020B0604020202020204" pitchFamily="34" charset="0"/>
              </a:rPr>
              <a:t> </a:t>
            </a:r>
            <a:r>
              <a:rPr lang="it-IT" sz="3400" dirty="0" err="1">
                <a:latin typeface="Arial" panose="020B0604020202020204" pitchFamily="34" charset="0"/>
                <a:cs typeface="Arial" panose="020B0604020202020204" pitchFamily="34" charset="0"/>
              </a:rPr>
              <a:t>spouse</a:t>
            </a:r>
            <a:r>
              <a:rPr lang="it-IT" sz="3400" dirty="0">
                <a:latin typeface="Arial" panose="020B0604020202020204" pitchFamily="34" charset="0"/>
                <a:cs typeface="Arial" panose="020B0604020202020204" pitchFamily="34" charset="0"/>
              </a:rPr>
              <a:t>, </a:t>
            </a:r>
            <a:r>
              <a:rPr lang="it-IT" sz="3400" dirty="0" err="1">
                <a:latin typeface="Arial" panose="020B0604020202020204" pitchFamily="34" charset="0"/>
                <a:cs typeface="Arial" panose="020B0604020202020204" pitchFamily="34" charset="0"/>
              </a:rPr>
              <a:t>there</a:t>
            </a:r>
            <a:r>
              <a:rPr lang="it-IT" sz="3400" dirty="0">
                <a:latin typeface="Arial" panose="020B0604020202020204" pitchFamily="34" charset="0"/>
                <a:cs typeface="Arial" panose="020B0604020202020204" pitchFamily="34" charset="0"/>
              </a:rPr>
              <a:t> </a:t>
            </a:r>
            <a:r>
              <a:rPr lang="it-IT" sz="3400" dirty="0" err="1">
                <a:latin typeface="Arial" panose="020B0604020202020204" pitchFamily="34" charset="0"/>
                <a:cs typeface="Arial" panose="020B0604020202020204" pitchFamily="34" charset="0"/>
              </a:rPr>
              <a:t>was</a:t>
            </a:r>
            <a:r>
              <a:rPr lang="it-IT" sz="3400" dirty="0">
                <a:latin typeface="Arial" panose="020B0604020202020204" pitchFamily="34" charset="0"/>
                <a:cs typeface="Arial" panose="020B0604020202020204" pitchFamily="34" charset="0"/>
              </a:rPr>
              <a:t> </a:t>
            </a:r>
            <a:r>
              <a:rPr lang="it-IT" sz="3400" dirty="0" err="1">
                <a:latin typeface="Arial" panose="020B0604020202020204" pitchFamily="34" charset="0"/>
                <a:cs typeface="Arial" panose="020B0604020202020204" pitchFamily="34" charset="0"/>
              </a:rPr>
              <a:t>not</a:t>
            </a:r>
            <a:r>
              <a:rPr lang="it-IT" sz="3400" dirty="0">
                <a:latin typeface="Arial" panose="020B0604020202020204" pitchFamily="34" charset="0"/>
                <a:cs typeface="Arial" panose="020B0604020202020204" pitchFamily="34" charset="0"/>
              </a:rPr>
              <a:t> a </a:t>
            </a:r>
            <a:r>
              <a:rPr lang="it-IT" sz="3400" dirty="0" err="1">
                <a:latin typeface="Arial" panose="020B0604020202020204" pitchFamily="34" charset="0"/>
                <a:cs typeface="Arial" panose="020B0604020202020204" pitchFamily="34" charset="0"/>
              </a:rPr>
              <a:t>second</a:t>
            </a:r>
            <a:r>
              <a:rPr lang="it-IT" sz="3400" dirty="0">
                <a:latin typeface="Arial" panose="020B0604020202020204" pitchFamily="34" charset="0"/>
                <a:cs typeface="Arial" panose="020B0604020202020204" pitchFamily="34" charset="0"/>
              </a:rPr>
              <a:t> love.</a:t>
            </a:r>
          </a:p>
          <a:p>
            <a:r>
              <a:rPr lang="it-IT" sz="3400" dirty="0" err="1">
                <a:latin typeface="Arial" panose="020B0604020202020204" pitchFamily="34" charset="0"/>
                <a:cs typeface="Arial" panose="020B0604020202020204" pitchFamily="34" charset="0"/>
              </a:rPr>
              <a:t>Unique</a:t>
            </a:r>
            <a:r>
              <a:rPr lang="it-IT" sz="3400" dirty="0">
                <a:latin typeface="Arial" panose="020B0604020202020204" pitchFamily="34" charset="0"/>
                <a:cs typeface="Arial" panose="020B0604020202020204" pitchFamily="34" charset="0"/>
              </a:rPr>
              <a:t> </a:t>
            </a:r>
            <a:r>
              <a:rPr lang="it-IT" sz="3400" dirty="0" err="1">
                <a:latin typeface="Arial" panose="020B0604020202020204" pitchFamily="34" charset="0"/>
                <a:cs typeface="Arial" panose="020B0604020202020204" pitchFamily="34" charset="0"/>
              </a:rPr>
              <a:t>is</a:t>
            </a:r>
            <a:r>
              <a:rPr lang="it-IT" sz="3400" dirty="0">
                <a:latin typeface="Arial" panose="020B0604020202020204" pitchFamily="34" charset="0"/>
                <a:cs typeface="Arial" panose="020B0604020202020204" pitchFamily="34" charset="0"/>
              </a:rPr>
              <a:t> the </a:t>
            </a:r>
            <a:r>
              <a:rPr lang="it-IT" sz="3400" dirty="0" err="1">
                <a:latin typeface="Arial" panose="020B0604020202020204" pitchFamily="34" charset="0"/>
                <a:cs typeface="Arial" panose="020B0604020202020204" pitchFamily="34" charset="0"/>
              </a:rPr>
              <a:t>essence</a:t>
            </a:r>
            <a:r>
              <a:rPr lang="it-IT" sz="3400" dirty="0">
                <a:latin typeface="Arial" panose="020B0604020202020204" pitchFamily="34" charset="0"/>
                <a:cs typeface="Arial" panose="020B0604020202020204" pitchFamily="34" charset="0"/>
              </a:rPr>
              <a:t> in </a:t>
            </a:r>
            <a:r>
              <a:rPr lang="it-IT" sz="3400" dirty="0" err="1">
                <a:latin typeface="Arial" panose="020B0604020202020204" pitchFamily="34" charset="0"/>
                <a:cs typeface="Arial" panose="020B0604020202020204" pitchFamily="34" charset="0"/>
              </a:rPr>
              <a:t>which</a:t>
            </a:r>
            <a:r>
              <a:rPr lang="it-IT" sz="3400" dirty="0">
                <a:latin typeface="Arial" panose="020B0604020202020204" pitchFamily="34" charset="0"/>
                <a:cs typeface="Arial" panose="020B0604020202020204" pitchFamily="34" charset="0"/>
              </a:rPr>
              <a:t> a woman </a:t>
            </a:r>
            <a:r>
              <a:rPr lang="it-IT" sz="3400" dirty="0" err="1">
                <a:latin typeface="Arial" panose="020B0604020202020204" pitchFamily="34" charset="0"/>
                <a:cs typeface="Arial" panose="020B0604020202020204" pitchFamily="34" charset="0"/>
              </a:rPr>
              <a:t>assumes</a:t>
            </a:r>
            <a:r>
              <a:rPr lang="it-IT" sz="3400" dirty="0">
                <a:latin typeface="Arial" panose="020B0604020202020204" pitchFamily="34" charset="0"/>
                <a:cs typeface="Arial" panose="020B0604020202020204" pitchFamily="34" charset="0"/>
              </a:rPr>
              <a:t> </a:t>
            </a:r>
            <a:r>
              <a:rPr lang="it-IT" sz="3400" dirty="0" err="1">
                <a:latin typeface="Arial" panose="020B0604020202020204" pitchFamily="34" charset="0"/>
                <a:cs typeface="Arial" panose="020B0604020202020204" pitchFamily="34" charset="0"/>
              </a:rPr>
              <a:t>praise</a:t>
            </a:r>
            <a:r>
              <a:rPr lang="it-IT" sz="3400" dirty="0">
                <a:latin typeface="Arial" panose="020B0604020202020204" pitchFamily="34" charset="0"/>
                <a:cs typeface="Arial" panose="020B0604020202020204" pitchFamily="34" charset="0"/>
              </a:rPr>
              <a:t>,</a:t>
            </a:r>
          </a:p>
          <a:p>
            <a:r>
              <a:rPr lang="it-IT" sz="3400" dirty="0" err="1">
                <a:latin typeface="Arial" panose="020B0604020202020204" pitchFamily="34" charset="0"/>
                <a:cs typeface="Arial" panose="020B0604020202020204" pitchFamily="34" charset="0"/>
              </a:rPr>
              <a:t>Which</a:t>
            </a:r>
            <a:r>
              <a:rPr lang="it-IT" sz="3400" dirty="0">
                <a:latin typeface="Arial" panose="020B0604020202020204" pitchFamily="34" charset="0"/>
                <a:cs typeface="Arial" panose="020B0604020202020204" pitchFamily="34" charset="0"/>
              </a:rPr>
              <a:t> </a:t>
            </a:r>
            <a:r>
              <a:rPr lang="it-IT" sz="3400" dirty="0" err="1">
                <a:latin typeface="Arial" panose="020B0604020202020204" pitchFamily="34" charset="0"/>
                <a:cs typeface="Arial" panose="020B0604020202020204" pitchFamily="34" charset="0"/>
              </a:rPr>
              <a:t>you</a:t>
            </a:r>
            <a:r>
              <a:rPr lang="it-IT" sz="3400" dirty="0">
                <a:latin typeface="Arial" panose="020B0604020202020204" pitchFamily="34" charset="0"/>
                <a:cs typeface="Arial" panose="020B0604020202020204" pitchFamily="34" charset="0"/>
              </a:rPr>
              <a:t> show </a:t>
            </a:r>
            <a:r>
              <a:rPr lang="it-IT" sz="3400" dirty="0" err="1">
                <a:latin typeface="Arial" panose="020B0604020202020204" pitchFamily="34" charset="0"/>
                <a:cs typeface="Arial" panose="020B0604020202020204" pitchFamily="34" charset="0"/>
              </a:rPr>
              <a:t>you</a:t>
            </a:r>
            <a:r>
              <a:rPr lang="it-IT" sz="3400" dirty="0">
                <a:latin typeface="Arial" panose="020B0604020202020204" pitchFamily="34" charset="0"/>
                <a:cs typeface="Arial" panose="020B0604020202020204" pitchFamily="34" charset="0"/>
              </a:rPr>
              <a:t> </a:t>
            </a:r>
            <a:r>
              <a:rPr lang="it-IT" sz="3400" dirty="0" err="1">
                <a:latin typeface="Arial" panose="020B0604020202020204" pitchFamily="34" charset="0"/>
                <a:cs typeface="Arial" panose="020B0604020202020204" pitchFamily="34" charset="0"/>
              </a:rPr>
              <a:t>have</a:t>
            </a:r>
            <a:r>
              <a:rPr lang="it-IT" sz="3400" dirty="0">
                <a:latin typeface="Arial" panose="020B0604020202020204" pitchFamily="34" charset="0"/>
                <a:cs typeface="Arial" panose="020B0604020202020204" pitchFamily="34" charset="0"/>
              </a:rPr>
              <a:t> </a:t>
            </a:r>
            <a:r>
              <a:rPr lang="it-IT" sz="3400" dirty="0" err="1">
                <a:latin typeface="Arial" panose="020B0604020202020204" pitchFamily="34" charset="0"/>
                <a:cs typeface="Arial" panose="020B0604020202020204" pitchFamily="34" charset="0"/>
              </a:rPr>
              <a:t>exhibited</a:t>
            </a:r>
            <a:r>
              <a:rPr lang="it-IT" sz="3400" dirty="0">
                <a:latin typeface="Arial" panose="020B0604020202020204" pitchFamily="34" charset="0"/>
                <a:cs typeface="Arial" panose="020B0604020202020204" pitchFamily="34" charset="0"/>
              </a:rPr>
              <a:t> in </a:t>
            </a:r>
            <a:r>
              <a:rPr lang="it-IT" sz="3400" dirty="0" err="1">
                <a:latin typeface="Arial" panose="020B0604020202020204" pitchFamily="34" charset="0"/>
                <a:cs typeface="Arial" panose="020B0604020202020204" pitchFamily="34" charset="0"/>
              </a:rPr>
              <a:t>marriage</a:t>
            </a:r>
            <a:r>
              <a:rPr lang="it-IT" sz="3400" dirty="0">
                <a:latin typeface="Arial" panose="020B0604020202020204" pitchFamily="34" charset="0"/>
                <a:cs typeface="Arial" panose="020B0604020202020204" pitchFamily="34" charset="0"/>
              </a:rPr>
              <a:t>.</a:t>
            </a:r>
          </a:p>
          <a:p>
            <a:r>
              <a:rPr lang="it-IT" sz="3400" dirty="0">
                <a:latin typeface="Arial" panose="020B0604020202020204" pitchFamily="34" charset="0"/>
                <a:cs typeface="Arial" panose="020B0604020202020204" pitchFamily="34" charset="0"/>
              </a:rPr>
              <a:t>Here </a:t>
            </a:r>
            <a:r>
              <a:rPr lang="it-IT" sz="3400" dirty="0" err="1">
                <a:latin typeface="Arial" panose="020B0604020202020204" pitchFamily="34" charset="0"/>
                <a:cs typeface="Arial" panose="020B0604020202020204" pitchFamily="34" charset="0"/>
              </a:rPr>
              <a:t>lies</a:t>
            </a:r>
            <a:r>
              <a:rPr lang="it-IT" sz="3400" dirty="0">
                <a:latin typeface="Arial" panose="020B0604020202020204" pitchFamily="34" charset="0"/>
                <a:cs typeface="Arial" panose="020B0604020202020204" pitchFamily="34" charset="0"/>
              </a:rPr>
              <a:t> in </a:t>
            </a:r>
            <a:r>
              <a:rPr lang="it-IT" sz="3400" dirty="0" err="1">
                <a:latin typeface="Arial" panose="020B0604020202020204" pitchFamily="34" charset="0"/>
                <a:cs typeface="Arial" panose="020B0604020202020204" pitchFamily="34" charset="0"/>
              </a:rPr>
              <a:t>peace</a:t>
            </a:r>
            <a:r>
              <a:rPr lang="it-IT" sz="3400" dirty="0">
                <a:latin typeface="Arial" panose="020B0604020202020204" pitchFamily="34" charset="0"/>
                <a:cs typeface="Arial" panose="020B0604020202020204" pitchFamily="34" charset="0"/>
              </a:rPr>
              <a:t> </a:t>
            </a:r>
            <a:r>
              <a:rPr lang="it-IT" sz="3400" dirty="0" err="1">
                <a:latin typeface="Arial" panose="020B0604020202020204" pitchFamily="34" charset="0"/>
                <a:cs typeface="Arial" panose="020B0604020202020204" pitchFamily="34" charset="0"/>
              </a:rPr>
              <a:t>Turtura</a:t>
            </a:r>
            <a:r>
              <a:rPr lang="it-IT" sz="3400" dirty="0">
                <a:latin typeface="Arial" panose="020B0604020202020204" pitchFamily="34" charset="0"/>
                <a:cs typeface="Arial" panose="020B0604020202020204" pitchFamily="34" charset="0"/>
              </a:rPr>
              <a:t> </a:t>
            </a:r>
            <a:r>
              <a:rPr lang="it-IT" sz="3400" dirty="0" err="1">
                <a:latin typeface="Arial" panose="020B0604020202020204" pitchFamily="34" charset="0"/>
                <a:cs typeface="Arial" panose="020B0604020202020204" pitchFamily="34" charset="0"/>
              </a:rPr>
              <a:t>who</a:t>
            </a:r>
            <a:r>
              <a:rPr lang="it-IT" sz="3400" dirty="0">
                <a:latin typeface="Arial" panose="020B0604020202020204" pitchFamily="34" charset="0"/>
                <a:cs typeface="Arial" panose="020B0604020202020204" pitchFamily="34" charset="0"/>
              </a:rPr>
              <a:t> </a:t>
            </a:r>
            <a:r>
              <a:rPr lang="it-IT" sz="3400" dirty="0" err="1">
                <a:latin typeface="Arial" panose="020B0604020202020204" pitchFamily="34" charset="0"/>
                <a:cs typeface="Arial" panose="020B0604020202020204" pitchFamily="34" charset="0"/>
              </a:rPr>
              <a:t>lived</a:t>
            </a:r>
            <a:r>
              <a:rPr lang="it-IT" sz="3400" dirty="0">
                <a:latin typeface="Arial" panose="020B0604020202020204" pitchFamily="34" charset="0"/>
                <a:cs typeface="Arial" panose="020B0604020202020204" pitchFamily="34" charset="0"/>
              </a:rPr>
              <a:t> more or </a:t>
            </a:r>
            <a:r>
              <a:rPr lang="it-IT" sz="3400" dirty="0" err="1">
                <a:latin typeface="Arial" panose="020B0604020202020204" pitchFamily="34" charset="0"/>
                <a:cs typeface="Arial" panose="020B0604020202020204" pitchFamily="34" charset="0"/>
              </a:rPr>
              <a:t>less</a:t>
            </a:r>
            <a:r>
              <a:rPr lang="it-IT" sz="3400" dirty="0">
                <a:latin typeface="Arial" panose="020B0604020202020204" pitchFamily="34" charset="0"/>
                <a:cs typeface="Arial" panose="020B0604020202020204" pitchFamily="34" charset="0"/>
              </a:rPr>
              <a:t> 60 </a:t>
            </a:r>
            <a:r>
              <a:rPr lang="it-IT" sz="3400" dirty="0" err="1">
                <a:latin typeface="Arial" panose="020B0604020202020204" pitchFamily="34" charset="0"/>
                <a:cs typeface="Arial" panose="020B0604020202020204" pitchFamily="34" charset="0"/>
              </a:rPr>
              <a:t>years</a:t>
            </a:r>
            <a:r>
              <a:rPr lang="it-IT" sz="3400" dirty="0" smtClean="0">
                <a:latin typeface="Arial" panose="020B0604020202020204" pitchFamily="34" charset="0"/>
                <a:cs typeface="Arial" panose="020B0604020202020204" pitchFamily="34" charset="0"/>
              </a:rPr>
              <a:t>.</a:t>
            </a:r>
          </a:p>
          <a:p>
            <a:r>
              <a:rPr lang="it-IT" sz="2900" dirty="0" err="1" smtClean="0">
                <a:latin typeface="Arial" panose="020B0604020202020204" pitchFamily="34" charset="0"/>
                <a:cs typeface="Arial" panose="020B0604020202020204" pitchFamily="34" charset="0"/>
              </a:rPr>
              <a:t>Diehl</a:t>
            </a:r>
            <a:r>
              <a:rPr lang="it-IT" sz="2900" dirty="0" smtClean="0">
                <a:latin typeface="Arial" panose="020B0604020202020204" pitchFamily="34" charset="0"/>
                <a:cs typeface="Arial" panose="020B0604020202020204" pitchFamily="34" charset="0"/>
              </a:rPr>
              <a:t>, </a:t>
            </a:r>
            <a:r>
              <a:rPr lang="it-IT" sz="2900" i="1" dirty="0" err="1" smtClean="0">
                <a:latin typeface="Arial" panose="020B0604020202020204" pitchFamily="34" charset="0"/>
                <a:cs typeface="Arial" panose="020B0604020202020204" pitchFamily="34" charset="0"/>
              </a:rPr>
              <a:t>Inscriptiones</a:t>
            </a:r>
            <a:r>
              <a:rPr lang="it-IT" sz="2900" i="1" dirty="0" smtClean="0">
                <a:latin typeface="Arial" panose="020B0604020202020204" pitchFamily="34" charset="0"/>
                <a:cs typeface="Arial" panose="020B0604020202020204" pitchFamily="34" charset="0"/>
              </a:rPr>
              <a:t> </a:t>
            </a:r>
            <a:r>
              <a:rPr lang="it-IT" sz="2900" i="1" dirty="0" err="1" smtClean="0">
                <a:latin typeface="Arial" panose="020B0604020202020204" pitchFamily="34" charset="0"/>
                <a:cs typeface="Arial" panose="020B0604020202020204" pitchFamily="34" charset="0"/>
              </a:rPr>
              <a:t>Latinae</a:t>
            </a:r>
            <a:r>
              <a:rPr lang="it-IT" sz="2900" i="1" dirty="0" smtClean="0">
                <a:latin typeface="Arial" panose="020B0604020202020204" pitchFamily="34" charset="0"/>
                <a:cs typeface="Arial" panose="020B0604020202020204" pitchFamily="34" charset="0"/>
              </a:rPr>
              <a:t> </a:t>
            </a:r>
            <a:r>
              <a:rPr lang="it-IT" sz="2900" dirty="0" smtClean="0">
                <a:latin typeface="Arial" panose="020B0604020202020204" pitchFamily="34" charset="0"/>
                <a:cs typeface="Arial" panose="020B0604020202020204" pitchFamily="34" charset="0"/>
              </a:rPr>
              <a:t>2142a, from Rome</a:t>
            </a:r>
            <a:endParaRPr lang="it-IT" sz="2900" dirty="0">
              <a:latin typeface="Arial" panose="020B0604020202020204" pitchFamily="34" charset="0"/>
              <a:cs typeface="Arial" panose="020B0604020202020204" pitchFamily="34" charset="0"/>
            </a:endParaRPr>
          </a:p>
          <a:p>
            <a:endParaRPr lang="it-IT" dirty="0"/>
          </a:p>
        </p:txBody>
      </p:sp>
      <p:sp>
        <p:nvSpPr>
          <p:cNvPr id="4" name="Segnaposto contenuto 3"/>
          <p:cNvSpPr>
            <a:spLocks noGrp="1"/>
          </p:cNvSpPr>
          <p:nvPr>
            <p:ph sz="quarter" idx="11"/>
          </p:nvPr>
        </p:nvSpPr>
        <p:spPr>
          <a:xfrm>
            <a:off x="417094" y="2053389"/>
            <a:ext cx="5309937" cy="4443664"/>
          </a:xfrm>
        </p:spPr>
        <p:txBody>
          <a:bodyPr>
            <a:normAutofit fontScale="55000" lnSpcReduction="20000"/>
          </a:bodyPr>
          <a:lstStyle/>
          <a:p>
            <a:r>
              <a:rPr lang="it-IT" sz="4000" dirty="0">
                <a:latin typeface="Arial" panose="020B0604020202020204" pitchFamily="34" charset="0"/>
                <a:cs typeface="Arial" panose="020B0604020202020204" pitchFamily="34" charset="0"/>
              </a:rPr>
              <a:t>Post </a:t>
            </a:r>
            <a:r>
              <a:rPr lang="it-IT" sz="4000" dirty="0" err="1">
                <a:latin typeface="Arial" panose="020B0604020202020204" pitchFamily="34" charset="0"/>
                <a:cs typeface="Arial" panose="020B0604020202020204" pitchFamily="34" charset="0"/>
              </a:rPr>
              <a:t>mortem</a:t>
            </a:r>
            <a:r>
              <a:rPr lang="it-IT" sz="4000" dirty="0">
                <a:latin typeface="Arial" panose="020B0604020202020204" pitchFamily="34" charset="0"/>
                <a:cs typeface="Arial" panose="020B0604020202020204" pitchFamily="34" charset="0"/>
              </a:rPr>
              <a:t> </a:t>
            </a:r>
            <a:r>
              <a:rPr lang="it-IT" sz="4000" dirty="0" err="1">
                <a:latin typeface="Arial" panose="020B0604020202020204" pitchFamily="34" charset="0"/>
                <a:cs typeface="Arial" panose="020B0604020202020204" pitchFamily="34" charset="0"/>
              </a:rPr>
              <a:t>patris</a:t>
            </a:r>
            <a:r>
              <a:rPr lang="it-IT" sz="4000" dirty="0">
                <a:latin typeface="Arial" panose="020B0604020202020204" pitchFamily="34" charset="0"/>
                <a:cs typeface="Arial" panose="020B0604020202020204" pitchFamily="34" charset="0"/>
              </a:rPr>
              <a:t> servasti casta mariti</a:t>
            </a:r>
          </a:p>
          <a:p>
            <a:r>
              <a:rPr lang="it-IT" sz="4000" dirty="0">
                <a:latin typeface="Arial" panose="020B0604020202020204" pitchFamily="34" charset="0"/>
                <a:cs typeface="Arial" panose="020B0604020202020204" pitchFamily="34" charset="0"/>
              </a:rPr>
              <a:t>Sex </a:t>
            </a:r>
            <a:r>
              <a:rPr lang="it-IT" sz="4000" dirty="0" err="1">
                <a:latin typeface="Arial" panose="020B0604020202020204" pitchFamily="34" charset="0"/>
                <a:cs typeface="Arial" panose="020B0604020202020204" pitchFamily="34" charset="0"/>
              </a:rPr>
              <a:t>triginta</a:t>
            </a:r>
            <a:r>
              <a:rPr lang="it-IT" sz="4000" dirty="0">
                <a:latin typeface="Arial" panose="020B0604020202020204" pitchFamily="34" charset="0"/>
                <a:cs typeface="Arial" panose="020B0604020202020204" pitchFamily="34" charset="0"/>
              </a:rPr>
              <a:t> </a:t>
            </a:r>
            <a:r>
              <a:rPr lang="it-IT" sz="4000" dirty="0" err="1">
                <a:latin typeface="Arial" panose="020B0604020202020204" pitchFamily="34" charset="0"/>
                <a:cs typeface="Arial" panose="020B0604020202020204" pitchFamily="34" charset="0"/>
              </a:rPr>
              <a:t>annis</a:t>
            </a:r>
            <a:r>
              <a:rPr lang="it-IT" sz="4000" dirty="0">
                <a:latin typeface="Arial" panose="020B0604020202020204" pitchFamily="34" charset="0"/>
                <a:cs typeface="Arial" panose="020B0604020202020204" pitchFamily="34" charset="0"/>
              </a:rPr>
              <a:t> sic </a:t>
            </a:r>
            <a:r>
              <a:rPr lang="it-IT" sz="4000" dirty="0" err="1">
                <a:latin typeface="Arial" panose="020B0604020202020204" pitchFamily="34" charset="0"/>
                <a:cs typeface="Arial" panose="020B0604020202020204" pitchFamily="34" charset="0"/>
              </a:rPr>
              <a:t>viduata</a:t>
            </a:r>
            <a:r>
              <a:rPr lang="it-IT" sz="4000" dirty="0">
                <a:latin typeface="Arial" panose="020B0604020202020204" pitchFamily="34" charset="0"/>
                <a:cs typeface="Arial" panose="020B0604020202020204" pitchFamily="34" charset="0"/>
              </a:rPr>
              <a:t> </a:t>
            </a:r>
            <a:r>
              <a:rPr lang="it-IT" sz="4000" dirty="0" err="1">
                <a:latin typeface="Arial" panose="020B0604020202020204" pitchFamily="34" charset="0"/>
                <a:cs typeface="Arial" panose="020B0604020202020204" pitchFamily="34" charset="0"/>
              </a:rPr>
              <a:t>fidem</a:t>
            </a:r>
            <a:r>
              <a:rPr lang="it-IT" sz="4000" dirty="0">
                <a:latin typeface="Arial" panose="020B0604020202020204" pitchFamily="34" charset="0"/>
                <a:cs typeface="Arial" panose="020B0604020202020204" pitchFamily="34" charset="0"/>
              </a:rPr>
              <a:t>.</a:t>
            </a:r>
          </a:p>
          <a:p>
            <a:r>
              <a:rPr lang="it-IT" sz="4000" dirty="0" err="1">
                <a:latin typeface="Arial" panose="020B0604020202020204" pitchFamily="34" charset="0"/>
                <a:cs typeface="Arial" panose="020B0604020202020204" pitchFamily="34" charset="0"/>
              </a:rPr>
              <a:t>Officium</a:t>
            </a:r>
            <a:r>
              <a:rPr lang="it-IT" sz="4000" dirty="0">
                <a:latin typeface="Arial" panose="020B0604020202020204" pitchFamily="34" charset="0"/>
                <a:cs typeface="Arial" panose="020B0604020202020204" pitchFamily="34" charset="0"/>
              </a:rPr>
              <a:t> nato </a:t>
            </a:r>
            <a:r>
              <a:rPr lang="it-IT" sz="4000" dirty="0" err="1">
                <a:latin typeface="Arial" panose="020B0604020202020204" pitchFamily="34" charset="0"/>
                <a:cs typeface="Arial" panose="020B0604020202020204" pitchFamily="34" charset="0"/>
              </a:rPr>
              <a:t>patris</a:t>
            </a:r>
            <a:r>
              <a:rPr lang="it-IT" sz="4000" dirty="0">
                <a:latin typeface="Arial" panose="020B0604020202020204" pitchFamily="34" charset="0"/>
                <a:cs typeface="Arial" panose="020B0604020202020204" pitchFamily="34" charset="0"/>
              </a:rPr>
              <a:t> </a:t>
            </a:r>
            <a:r>
              <a:rPr lang="it-IT" sz="4000" dirty="0" err="1">
                <a:latin typeface="Arial" panose="020B0604020202020204" pitchFamily="34" charset="0"/>
                <a:cs typeface="Arial" panose="020B0604020202020204" pitchFamily="34" charset="0"/>
              </a:rPr>
              <a:t>matrique</a:t>
            </a:r>
            <a:r>
              <a:rPr lang="it-IT" sz="4000" dirty="0">
                <a:latin typeface="Arial" panose="020B0604020202020204" pitchFamily="34" charset="0"/>
                <a:cs typeface="Arial" panose="020B0604020202020204" pitchFamily="34" charset="0"/>
              </a:rPr>
              <a:t> </a:t>
            </a:r>
            <a:r>
              <a:rPr lang="it-IT" sz="4000" dirty="0" err="1">
                <a:latin typeface="Arial" panose="020B0604020202020204" pitchFamily="34" charset="0"/>
                <a:cs typeface="Arial" panose="020B0604020202020204" pitchFamily="34" charset="0"/>
              </a:rPr>
              <a:t>gerebas</a:t>
            </a:r>
            <a:r>
              <a:rPr lang="it-IT" sz="4000" dirty="0">
                <a:latin typeface="Arial" panose="020B0604020202020204" pitchFamily="34" charset="0"/>
                <a:cs typeface="Arial" panose="020B0604020202020204" pitchFamily="34" charset="0"/>
              </a:rPr>
              <a:t>:</a:t>
            </a:r>
          </a:p>
          <a:p>
            <a:r>
              <a:rPr lang="it-IT" sz="4000" dirty="0">
                <a:latin typeface="Arial" panose="020B0604020202020204" pitchFamily="34" charset="0"/>
                <a:cs typeface="Arial" panose="020B0604020202020204" pitchFamily="34" charset="0"/>
              </a:rPr>
              <a:t>In </a:t>
            </a:r>
            <a:r>
              <a:rPr lang="it-IT" sz="4000" dirty="0" err="1">
                <a:latin typeface="Arial" panose="020B0604020202020204" pitchFamily="34" charset="0"/>
                <a:cs typeface="Arial" panose="020B0604020202020204" pitchFamily="34" charset="0"/>
              </a:rPr>
              <a:t>subolis</a:t>
            </a:r>
            <a:r>
              <a:rPr lang="it-IT" sz="4000" dirty="0">
                <a:latin typeface="Arial" panose="020B0604020202020204" pitchFamily="34" charset="0"/>
                <a:cs typeface="Arial" panose="020B0604020202020204" pitchFamily="34" charset="0"/>
              </a:rPr>
              <a:t> </a:t>
            </a:r>
            <a:r>
              <a:rPr lang="it-IT" sz="4000" dirty="0" err="1">
                <a:latin typeface="Arial" panose="020B0604020202020204" pitchFamily="34" charset="0"/>
                <a:cs typeface="Arial" panose="020B0604020202020204" pitchFamily="34" charset="0"/>
              </a:rPr>
              <a:t>faciem</a:t>
            </a:r>
            <a:r>
              <a:rPr lang="it-IT" sz="4000" dirty="0">
                <a:latin typeface="Arial" panose="020B0604020202020204" pitchFamily="34" charset="0"/>
                <a:cs typeface="Arial" panose="020B0604020202020204" pitchFamily="34" charset="0"/>
              </a:rPr>
              <a:t> </a:t>
            </a:r>
            <a:r>
              <a:rPr lang="it-IT" sz="4000" dirty="0" err="1">
                <a:latin typeface="Arial" panose="020B0604020202020204" pitchFamily="34" charset="0"/>
                <a:cs typeface="Arial" panose="020B0604020202020204" pitchFamily="34" charset="0"/>
              </a:rPr>
              <a:t>vir</a:t>
            </a:r>
            <a:r>
              <a:rPr lang="it-IT" sz="4000" dirty="0">
                <a:latin typeface="Arial" panose="020B0604020202020204" pitchFamily="34" charset="0"/>
                <a:cs typeface="Arial" panose="020B0604020202020204" pitchFamily="34" charset="0"/>
              </a:rPr>
              <a:t> </a:t>
            </a:r>
            <a:r>
              <a:rPr lang="it-IT" sz="4000" dirty="0" err="1">
                <a:latin typeface="Arial" panose="020B0604020202020204" pitchFamily="34" charset="0"/>
                <a:cs typeface="Arial" panose="020B0604020202020204" pitchFamily="34" charset="0"/>
              </a:rPr>
              <a:t>tibi</a:t>
            </a:r>
            <a:r>
              <a:rPr lang="it-IT" sz="4000" dirty="0">
                <a:latin typeface="Arial" panose="020B0604020202020204" pitchFamily="34" charset="0"/>
                <a:cs typeface="Arial" panose="020B0604020202020204" pitchFamily="34" charset="0"/>
              </a:rPr>
              <a:t> </a:t>
            </a:r>
            <a:r>
              <a:rPr lang="it-IT" sz="4000" dirty="0" err="1">
                <a:latin typeface="Arial" panose="020B0604020202020204" pitchFamily="34" charset="0"/>
                <a:cs typeface="Arial" panose="020B0604020202020204" pitchFamily="34" charset="0"/>
              </a:rPr>
              <a:t>vixit</a:t>
            </a:r>
            <a:r>
              <a:rPr lang="it-IT" sz="4000" dirty="0">
                <a:latin typeface="Arial" panose="020B0604020202020204" pitchFamily="34" charset="0"/>
                <a:cs typeface="Arial" panose="020B0604020202020204" pitchFamily="34" charset="0"/>
              </a:rPr>
              <a:t> </a:t>
            </a:r>
            <a:r>
              <a:rPr lang="it-IT" sz="4000" dirty="0" err="1">
                <a:latin typeface="Arial" panose="020B0604020202020204" pitchFamily="34" charset="0"/>
                <a:cs typeface="Arial" panose="020B0604020202020204" pitchFamily="34" charset="0"/>
              </a:rPr>
              <a:t>obas</a:t>
            </a:r>
            <a:r>
              <a:rPr lang="it-IT" sz="4000" dirty="0">
                <a:latin typeface="Arial" panose="020B0604020202020204" pitchFamily="34" charset="0"/>
                <a:cs typeface="Arial" panose="020B0604020202020204" pitchFamily="34" charset="0"/>
              </a:rPr>
              <a:t>.</a:t>
            </a:r>
          </a:p>
          <a:p>
            <a:r>
              <a:rPr lang="it-IT" sz="4000" dirty="0" err="1">
                <a:latin typeface="Arial" panose="020B0604020202020204" pitchFamily="34" charset="0"/>
                <a:cs typeface="Arial" panose="020B0604020202020204" pitchFamily="34" charset="0"/>
              </a:rPr>
              <a:t>Turtura</a:t>
            </a:r>
            <a:r>
              <a:rPr lang="it-IT" sz="4000" dirty="0">
                <a:latin typeface="Arial" panose="020B0604020202020204" pitchFamily="34" charset="0"/>
                <a:cs typeface="Arial" panose="020B0604020202020204" pitchFamily="34" charset="0"/>
              </a:rPr>
              <a:t> </a:t>
            </a:r>
            <a:r>
              <a:rPr lang="it-IT" sz="4000" dirty="0" err="1">
                <a:latin typeface="Arial" panose="020B0604020202020204" pitchFamily="34" charset="0"/>
                <a:cs typeface="Arial" panose="020B0604020202020204" pitchFamily="34" charset="0"/>
              </a:rPr>
              <a:t>nomen</a:t>
            </a:r>
            <a:r>
              <a:rPr lang="it-IT" sz="4000" dirty="0">
                <a:latin typeface="Arial" panose="020B0604020202020204" pitchFamily="34" charset="0"/>
                <a:cs typeface="Arial" panose="020B0604020202020204" pitchFamily="34" charset="0"/>
              </a:rPr>
              <a:t> </a:t>
            </a:r>
            <a:r>
              <a:rPr lang="it-IT" sz="4000" dirty="0" err="1">
                <a:latin typeface="Arial" panose="020B0604020202020204" pitchFamily="34" charset="0"/>
                <a:cs typeface="Arial" panose="020B0604020202020204" pitchFamily="34" charset="0"/>
              </a:rPr>
              <a:t>abis</a:t>
            </a:r>
            <a:r>
              <a:rPr lang="it-IT" sz="4000" dirty="0">
                <a:latin typeface="Arial" panose="020B0604020202020204" pitchFamily="34" charset="0"/>
                <a:cs typeface="Arial" panose="020B0604020202020204" pitchFamily="34" charset="0"/>
              </a:rPr>
              <a:t>, </a:t>
            </a:r>
            <a:r>
              <a:rPr lang="it-IT" sz="4000" dirty="0" err="1">
                <a:latin typeface="Arial" panose="020B0604020202020204" pitchFamily="34" charset="0"/>
                <a:cs typeface="Arial" panose="020B0604020202020204" pitchFamily="34" charset="0"/>
              </a:rPr>
              <a:t>sed</a:t>
            </a:r>
            <a:r>
              <a:rPr lang="it-IT" sz="4000" dirty="0">
                <a:latin typeface="Arial" panose="020B0604020202020204" pitchFamily="34" charset="0"/>
                <a:cs typeface="Arial" panose="020B0604020202020204" pitchFamily="34" charset="0"/>
              </a:rPr>
              <a:t> </a:t>
            </a:r>
            <a:r>
              <a:rPr lang="it-IT" sz="4000" dirty="0" err="1">
                <a:latin typeface="Arial" panose="020B0604020202020204" pitchFamily="34" charset="0"/>
                <a:cs typeface="Arial" panose="020B0604020202020204" pitchFamily="34" charset="0"/>
              </a:rPr>
              <a:t>turtur</a:t>
            </a:r>
            <a:r>
              <a:rPr lang="it-IT" sz="4000" dirty="0">
                <a:latin typeface="Arial" panose="020B0604020202020204" pitchFamily="34" charset="0"/>
                <a:cs typeface="Arial" panose="020B0604020202020204" pitchFamily="34" charset="0"/>
              </a:rPr>
              <a:t> vera </a:t>
            </a:r>
            <a:r>
              <a:rPr lang="it-IT" sz="4000" dirty="0" err="1">
                <a:latin typeface="Arial" panose="020B0604020202020204" pitchFamily="34" charset="0"/>
                <a:cs typeface="Arial" panose="020B0604020202020204" pitchFamily="34" charset="0"/>
              </a:rPr>
              <a:t>fuisti</a:t>
            </a:r>
            <a:endParaRPr lang="it-IT" sz="4000" dirty="0">
              <a:latin typeface="Arial" panose="020B0604020202020204" pitchFamily="34" charset="0"/>
              <a:cs typeface="Arial" panose="020B0604020202020204" pitchFamily="34" charset="0"/>
            </a:endParaRPr>
          </a:p>
          <a:p>
            <a:r>
              <a:rPr lang="it-IT" sz="4000" dirty="0">
                <a:latin typeface="Arial" panose="020B0604020202020204" pitchFamily="34" charset="0"/>
                <a:cs typeface="Arial" panose="020B0604020202020204" pitchFamily="34" charset="0"/>
              </a:rPr>
              <a:t>Cui </a:t>
            </a:r>
            <a:r>
              <a:rPr lang="it-IT" sz="4000" dirty="0" err="1">
                <a:latin typeface="Arial" panose="020B0604020202020204" pitchFamily="34" charset="0"/>
                <a:cs typeface="Arial" panose="020B0604020202020204" pitchFamily="34" charset="0"/>
              </a:rPr>
              <a:t>coniux</a:t>
            </a:r>
            <a:r>
              <a:rPr lang="it-IT" sz="4000" dirty="0">
                <a:latin typeface="Arial" panose="020B0604020202020204" pitchFamily="34" charset="0"/>
                <a:cs typeface="Arial" panose="020B0604020202020204" pitchFamily="34" charset="0"/>
              </a:rPr>
              <a:t> </a:t>
            </a:r>
            <a:r>
              <a:rPr lang="it-IT" sz="4000" dirty="0" err="1">
                <a:latin typeface="Arial" panose="020B0604020202020204" pitchFamily="34" charset="0"/>
                <a:cs typeface="Arial" panose="020B0604020202020204" pitchFamily="34" charset="0"/>
              </a:rPr>
              <a:t>moriens</a:t>
            </a:r>
            <a:r>
              <a:rPr lang="it-IT" sz="4000" dirty="0">
                <a:latin typeface="Arial" panose="020B0604020202020204" pitchFamily="34" charset="0"/>
                <a:cs typeface="Arial" panose="020B0604020202020204" pitchFamily="34" charset="0"/>
              </a:rPr>
              <a:t> non </a:t>
            </a:r>
            <a:r>
              <a:rPr lang="it-IT" sz="4000" dirty="0" err="1">
                <a:latin typeface="Arial" panose="020B0604020202020204" pitchFamily="34" charset="0"/>
                <a:cs typeface="Arial" panose="020B0604020202020204" pitchFamily="34" charset="0"/>
              </a:rPr>
              <a:t>fuit</a:t>
            </a:r>
            <a:r>
              <a:rPr lang="it-IT" sz="4000" dirty="0">
                <a:latin typeface="Arial" panose="020B0604020202020204" pitchFamily="34" charset="0"/>
                <a:cs typeface="Arial" panose="020B0604020202020204" pitchFamily="34" charset="0"/>
              </a:rPr>
              <a:t> alter amor.</a:t>
            </a:r>
          </a:p>
          <a:p>
            <a:r>
              <a:rPr lang="it-IT" sz="4000" dirty="0">
                <a:latin typeface="Arial" panose="020B0604020202020204" pitchFamily="34" charset="0"/>
                <a:cs typeface="Arial" panose="020B0604020202020204" pitchFamily="34" charset="0"/>
              </a:rPr>
              <a:t>Unica materia est, quo </a:t>
            </a:r>
            <a:r>
              <a:rPr lang="it-IT" sz="4000" dirty="0" err="1">
                <a:latin typeface="Arial" panose="020B0604020202020204" pitchFamily="34" charset="0"/>
                <a:cs typeface="Arial" panose="020B0604020202020204" pitchFamily="34" charset="0"/>
              </a:rPr>
              <a:t>sumit</a:t>
            </a:r>
            <a:r>
              <a:rPr lang="it-IT" sz="4000" dirty="0">
                <a:latin typeface="Arial" panose="020B0604020202020204" pitchFamily="34" charset="0"/>
                <a:cs typeface="Arial" panose="020B0604020202020204" pitchFamily="34" charset="0"/>
              </a:rPr>
              <a:t> </a:t>
            </a:r>
            <a:r>
              <a:rPr lang="it-IT" sz="4000" dirty="0" err="1">
                <a:latin typeface="Arial" panose="020B0604020202020204" pitchFamily="34" charset="0"/>
                <a:cs typeface="Arial" panose="020B0604020202020204" pitchFamily="34" charset="0"/>
              </a:rPr>
              <a:t>femina</a:t>
            </a:r>
            <a:r>
              <a:rPr lang="it-IT" sz="4000" dirty="0">
                <a:latin typeface="Arial" panose="020B0604020202020204" pitchFamily="34" charset="0"/>
                <a:cs typeface="Arial" panose="020B0604020202020204" pitchFamily="34" charset="0"/>
              </a:rPr>
              <a:t> </a:t>
            </a:r>
            <a:r>
              <a:rPr lang="it-IT" sz="4000" dirty="0" err="1">
                <a:latin typeface="Arial" panose="020B0604020202020204" pitchFamily="34" charset="0"/>
                <a:cs typeface="Arial" panose="020B0604020202020204" pitchFamily="34" charset="0"/>
              </a:rPr>
              <a:t>laudem</a:t>
            </a:r>
            <a:r>
              <a:rPr lang="it-IT" sz="4000" dirty="0">
                <a:latin typeface="Arial" panose="020B0604020202020204" pitchFamily="34" charset="0"/>
                <a:cs typeface="Arial" panose="020B0604020202020204" pitchFamily="34" charset="0"/>
              </a:rPr>
              <a:t>,</a:t>
            </a:r>
          </a:p>
          <a:p>
            <a:r>
              <a:rPr lang="it-IT" sz="4000" dirty="0" err="1">
                <a:latin typeface="Arial" panose="020B0604020202020204" pitchFamily="34" charset="0"/>
                <a:cs typeface="Arial" panose="020B0604020202020204" pitchFamily="34" charset="0"/>
              </a:rPr>
              <a:t>Quod</a:t>
            </a:r>
            <a:r>
              <a:rPr lang="it-IT" sz="4000" dirty="0">
                <a:latin typeface="Arial" panose="020B0604020202020204" pitchFamily="34" charset="0"/>
                <a:cs typeface="Arial" panose="020B0604020202020204" pitchFamily="34" charset="0"/>
              </a:rPr>
              <a:t> te coniugio </a:t>
            </a:r>
            <a:r>
              <a:rPr lang="it-IT" sz="4000" dirty="0" err="1">
                <a:latin typeface="Arial" panose="020B0604020202020204" pitchFamily="34" charset="0"/>
                <a:cs typeface="Arial" panose="020B0604020202020204" pitchFamily="34" charset="0"/>
              </a:rPr>
              <a:t>exibuisse</a:t>
            </a:r>
            <a:r>
              <a:rPr lang="it-IT" sz="4000" dirty="0">
                <a:latin typeface="Arial" panose="020B0604020202020204" pitchFamily="34" charset="0"/>
                <a:cs typeface="Arial" panose="020B0604020202020204" pitchFamily="34" charset="0"/>
              </a:rPr>
              <a:t> </a:t>
            </a:r>
            <a:r>
              <a:rPr lang="it-IT" sz="4000" dirty="0" err="1">
                <a:latin typeface="Arial" panose="020B0604020202020204" pitchFamily="34" charset="0"/>
                <a:cs typeface="Arial" panose="020B0604020202020204" pitchFamily="34" charset="0"/>
              </a:rPr>
              <a:t>doces</a:t>
            </a:r>
            <a:r>
              <a:rPr lang="it-IT" sz="4000" dirty="0">
                <a:latin typeface="Arial" panose="020B0604020202020204" pitchFamily="34" charset="0"/>
                <a:cs typeface="Arial" panose="020B0604020202020204" pitchFamily="34" charset="0"/>
              </a:rPr>
              <a:t>.</a:t>
            </a:r>
          </a:p>
          <a:p>
            <a:r>
              <a:rPr lang="it-IT" sz="4000" dirty="0">
                <a:latin typeface="Arial" panose="020B0604020202020204" pitchFamily="34" charset="0"/>
                <a:cs typeface="Arial" panose="020B0604020202020204" pitchFamily="34" charset="0"/>
              </a:rPr>
              <a:t>Hic </a:t>
            </a:r>
            <a:r>
              <a:rPr lang="it-IT" sz="4000" dirty="0" err="1">
                <a:latin typeface="Arial" panose="020B0604020202020204" pitchFamily="34" charset="0"/>
                <a:cs typeface="Arial" panose="020B0604020202020204" pitchFamily="34" charset="0"/>
              </a:rPr>
              <a:t>requiescit</a:t>
            </a:r>
            <a:r>
              <a:rPr lang="it-IT" sz="4000" dirty="0">
                <a:latin typeface="Arial" panose="020B0604020202020204" pitchFamily="34" charset="0"/>
                <a:cs typeface="Arial" panose="020B0604020202020204" pitchFamily="34" charset="0"/>
              </a:rPr>
              <a:t> in pace </a:t>
            </a:r>
            <a:r>
              <a:rPr lang="it-IT" sz="4000" dirty="0" err="1">
                <a:latin typeface="Arial" panose="020B0604020202020204" pitchFamily="34" charset="0"/>
                <a:cs typeface="Arial" panose="020B0604020202020204" pitchFamily="34" charset="0"/>
              </a:rPr>
              <a:t>Turtura</a:t>
            </a:r>
            <a:r>
              <a:rPr lang="it-IT" sz="4000" dirty="0">
                <a:latin typeface="Arial" panose="020B0604020202020204" pitchFamily="34" charset="0"/>
                <a:cs typeface="Arial" panose="020B0604020202020204" pitchFamily="34" charset="0"/>
              </a:rPr>
              <a:t>, </a:t>
            </a:r>
            <a:r>
              <a:rPr lang="it-IT" sz="4000" dirty="0" err="1">
                <a:latin typeface="Arial" panose="020B0604020202020204" pitchFamily="34" charset="0"/>
                <a:cs typeface="Arial" panose="020B0604020202020204" pitchFamily="34" charset="0"/>
              </a:rPr>
              <a:t>que</a:t>
            </a:r>
            <a:r>
              <a:rPr lang="it-IT" sz="4000" dirty="0">
                <a:latin typeface="Arial" panose="020B0604020202020204" pitchFamily="34" charset="0"/>
                <a:cs typeface="Arial" panose="020B0604020202020204" pitchFamily="34" charset="0"/>
              </a:rPr>
              <a:t> </a:t>
            </a:r>
            <a:r>
              <a:rPr lang="it-IT" sz="4000" dirty="0" err="1">
                <a:latin typeface="Arial" panose="020B0604020202020204" pitchFamily="34" charset="0"/>
                <a:cs typeface="Arial" panose="020B0604020202020204" pitchFamily="34" charset="0"/>
              </a:rPr>
              <a:t>bisit</a:t>
            </a:r>
            <a:r>
              <a:rPr lang="it-IT" sz="4000" dirty="0">
                <a:latin typeface="Arial" panose="020B0604020202020204" pitchFamily="34" charset="0"/>
                <a:cs typeface="Arial" panose="020B0604020202020204" pitchFamily="34" charset="0"/>
              </a:rPr>
              <a:t> Plus </a:t>
            </a:r>
            <a:r>
              <a:rPr lang="it-IT" sz="4000" dirty="0" err="1">
                <a:latin typeface="Arial" panose="020B0604020202020204" pitchFamily="34" charset="0"/>
                <a:cs typeface="Arial" panose="020B0604020202020204" pitchFamily="34" charset="0"/>
              </a:rPr>
              <a:t>Minus</a:t>
            </a:r>
            <a:r>
              <a:rPr lang="it-IT" sz="4000" dirty="0">
                <a:latin typeface="Arial" panose="020B0604020202020204" pitchFamily="34" charset="0"/>
                <a:cs typeface="Arial" panose="020B0604020202020204" pitchFamily="34" charset="0"/>
              </a:rPr>
              <a:t> </a:t>
            </a:r>
            <a:r>
              <a:rPr lang="it-IT" sz="4000" dirty="0" err="1">
                <a:latin typeface="Arial" panose="020B0604020202020204" pitchFamily="34" charset="0"/>
                <a:cs typeface="Arial" panose="020B0604020202020204" pitchFamily="34" charset="0"/>
              </a:rPr>
              <a:t>annus</a:t>
            </a:r>
            <a:r>
              <a:rPr lang="it-IT" sz="4000" dirty="0">
                <a:latin typeface="Arial" panose="020B0604020202020204" pitchFamily="34" charset="0"/>
                <a:cs typeface="Arial" panose="020B0604020202020204" pitchFamily="34" charset="0"/>
              </a:rPr>
              <a:t> LX</a:t>
            </a:r>
          </a:p>
          <a:p>
            <a:endParaRPr lang="it-IT" dirty="0"/>
          </a:p>
        </p:txBody>
      </p:sp>
    </p:spTree>
    <p:extLst>
      <p:ext uri="{BB962C8B-B14F-4D97-AF65-F5344CB8AC3E}">
        <p14:creationId xmlns:p14="http://schemas.microsoft.com/office/powerpoint/2010/main" val="7767946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6000" y="1153221"/>
            <a:ext cx="11736000" cy="579326"/>
          </a:xfrm>
        </p:spPr>
        <p:txBody>
          <a:bodyPr>
            <a:noAutofit/>
          </a:bodyPr>
          <a:lstStyle/>
          <a:p>
            <a:r>
              <a:rPr lang="en-GB" altLang="it-IT" sz="2400" i="1" dirty="0" err="1"/>
              <a:t>Variae</a:t>
            </a:r>
            <a:r>
              <a:rPr lang="en-GB" altLang="it-IT" sz="2400" dirty="0"/>
              <a:t>, III 6, </a:t>
            </a:r>
            <a:r>
              <a:rPr lang="en-GB" altLang="it-IT" sz="2400" dirty="0" smtClean="0"/>
              <a:t>6: </a:t>
            </a:r>
            <a:r>
              <a:rPr lang="en-US" altLang="it-IT" sz="2400" dirty="0"/>
              <a:t>Praise of </a:t>
            </a:r>
            <a:r>
              <a:rPr lang="en-US" altLang="it-IT" sz="2400" dirty="0" smtClean="0"/>
              <a:t>Patrician </a:t>
            </a:r>
            <a:r>
              <a:rPr lang="en-US" altLang="it-IT" sz="2400" dirty="0" err="1"/>
              <a:t>Importunus</a:t>
            </a:r>
            <a:r>
              <a:rPr lang="en-US" altLang="it-IT" sz="2400" dirty="0"/>
              <a:t> to the Senate of Rome (509/511)</a:t>
            </a:r>
            <a:endParaRPr lang="it-IT" sz="2400" dirty="0"/>
          </a:p>
        </p:txBody>
      </p:sp>
      <p:sp>
        <p:nvSpPr>
          <p:cNvPr id="3" name="Segnaposto contenuto 2"/>
          <p:cNvSpPr>
            <a:spLocks noGrp="1"/>
          </p:cNvSpPr>
          <p:nvPr>
            <p:ph sz="quarter" idx="10"/>
          </p:nvPr>
        </p:nvSpPr>
        <p:spPr>
          <a:xfrm>
            <a:off x="6251317" y="2033337"/>
            <a:ext cx="5663346" cy="4695943"/>
          </a:xfrm>
        </p:spPr>
        <p:txBody>
          <a:bodyPr>
            <a:normAutofit fontScale="92500" lnSpcReduction="10000"/>
          </a:bodyPr>
          <a:lstStyle/>
          <a:p>
            <a:r>
              <a:rPr lang="en-US" dirty="0" smtClean="0"/>
              <a:t>“Deprived </a:t>
            </a:r>
            <a:r>
              <a:rPr lang="en-US" dirty="0"/>
              <a:t>of her husband's help, the glorious mother took on the burden of leadership, not letting herself be disturbed either by the demanding care of the estate or the guardianship of so many children. She gave them nourishment, increased their wealth, decorated them with </a:t>
            </a:r>
            <a:r>
              <a:rPr lang="en-US" dirty="0" err="1"/>
              <a:t>honours</a:t>
            </a:r>
            <a:r>
              <a:rPr lang="en-US" dirty="0"/>
              <a:t>. And all the young men </a:t>
            </a:r>
            <a:r>
              <a:rPr lang="en-US" dirty="0" smtClean="0"/>
              <a:t>she </a:t>
            </a:r>
            <a:r>
              <a:rPr lang="en-US" dirty="0"/>
              <a:t>begot to the family </a:t>
            </a:r>
            <a:r>
              <a:rPr lang="en-US" dirty="0" smtClean="0"/>
              <a:t>she </a:t>
            </a:r>
            <a:r>
              <a:rPr lang="en-US" dirty="0"/>
              <a:t>gave to the curia as consuls. This our ever-watchful </a:t>
            </a:r>
            <a:r>
              <a:rPr lang="en-US" dirty="0" smtClean="0"/>
              <a:t>eye observed, </a:t>
            </a:r>
            <a:r>
              <a:rPr lang="en-US" dirty="0"/>
              <a:t>which also examines what is good in domestic virtue, to bestow public </a:t>
            </a:r>
            <a:r>
              <a:rPr lang="en-US" dirty="0" err="1"/>
              <a:t>honours</a:t>
            </a:r>
            <a:r>
              <a:rPr lang="en-US" dirty="0"/>
              <a:t> on those who are praised in private </a:t>
            </a:r>
            <a:r>
              <a:rPr lang="en-US" dirty="0" smtClean="0"/>
              <a:t>life”.</a:t>
            </a:r>
            <a:endParaRPr lang="it-IT" dirty="0"/>
          </a:p>
        </p:txBody>
      </p:sp>
      <p:sp>
        <p:nvSpPr>
          <p:cNvPr id="4" name="Segnaposto contenuto 3"/>
          <p:cNvSpPr>
            <a:spLocks noGrp="1"/>
          </p:cNvSpPr>
          <p:nvPr>
            <p:ph sz="quarter" idx="11"/>
          </p:nvPr>
        </p:nvSpPr>
        <p:spPr>
          <a:xfrm>
            <a:off x="397042" y="2129589"/>
            <a:ext cx="5101390" cy="4271211"/>
          </a:xfrm>
        </p:spPr>
        <p:txBody>
          <a:bodyPr>
            <a:normAutofit fontScale="92500" lnSpcReduction="10000"/>
          </a:bodyPr>
          <a:lstStyle/>
          <a:p>
            <a:pPr>
              <a:defRPr/>
            </a:pPr>
            <a:r>
              <a:rPr lang="en-US" dirty="0" err="1"/>
              <a:t>Subtracto</a:t>
            </a:r>
            <a:r>
              <a:rPr lang="en-US" dirty="0"/>
              <a:t> </a:t>
            </a:r>
            <a:r>
              <a:rPr lang="en-US" dirty="0" err="1" smtClean="0"/>
              <a:t>enim</a:t>
            </a:r>
            <a:r>
              <a:rPr lang="en-US" dirty="0" smtClean="0"/>
              <a:t> </a:t>
            </a:r>
            <a:r>
              <a:rPr lang="en-US" dirty="0" err="1" smtClean="0"/>
              <a:t>solacium</a:t>
            </a:r>
            <a:r>
              <a:rPr lang="en-US" dirty="0" smtClean="0"/>
              <a:t> </a:t>
            </a:r>
            <a:r>
              <a:rPr lang="en-US" dirty="0" err="1" smtClean="0"/>
              <a:t>maritalis</a:t>
            </a:r>
            <a:r>
              <a:rPr lang="it-IT" dirty="0" smtClean="0"/>
              <a:t> </a:t>
            </a:r>
            <a:r>
              <a:rPr lang="en-US" dirty="0"/>
              <a:t>onus </a:t>
            </a:r>
            <a:r>
              <a:rPr lang="en-US" dirty="0" err="1"/>
              <a:t>regendi</a:t>
            </a:r>
            <a:r>
              <a:rPr lang="en-US" dirty="0"/>
              <a:t> </a:t>
            </a:r>
            <a:r>
              <a:rPr lang="en-US" dirty="0" smtClean="0"/>
              <a:t>mater </a:t>
            </a:r>
            <a:r>
              <a:rPr lang="en-US" dirty="0" err="1" smtClean="0"/>
              <a:t>gloriosa</a:t>
            </a:r>
            <a:r>
              <a:rPr lang="en-US" dirty="0" smtClean="0"/>
              <a:t> </a:t>
            </a:r>
            <a:r>
              <a:rPr lang="en-US" dirty="0" err="1" smtClean="0"/>
              <a:t>suscepit</a:t>
            </a:r>
            <a:r>
              <a:rPr lang="en-US" dirty="0" smtClean="0"/>
              <a:t>, </a:t>
            </a:r>
            <a:r>
              <a:rPr lang="en-US" dirty="0"/>
              <a:t>quam </a:t>
            </a:r>
            <a:r>
              <a:rPr lang="en-US" dirty="0" err="1" smtClean="0"/>
              <a:t>nec</a:t>
            </a:r>
            <a:r>
              <a:rPr lang="en-US" dirty="0" smtClean="0"/>
              <a:t> </a:t>
            </a:r>
            <a:r>
              <a:rPr lang="en-US" dirty="0" err="1" smtClean="0"/>
              <a:t>ampla</a:t>
            </a:r>
            <a:r>
              <a:rPr lang="it-IT" dirty="0" smtClean="0"/>
              <a:t> </a:t>
            </a:r>
            <a:r>
              <a:rPr lang="it-IT" dirty="0" err="1" smtClean="0"/>
              <a:t>patrimonii</a:t>
            </a:r>
            <a:r>
              <a:rPr lang="it-IT" dirty="0" smtClean="0"/>
              <a:t> cura </a:t>
            </a:r>
            <a:r>
              <a:rPr lang="en-US" dirty="0" err="1" smtClean="0"/>
              <a:t>nec</a:t>
            </a:r>
            <a:r>
              <a:rPr lang="en-US" dirty="0" smtClean="0"/>
              <a:t> tot </a:t>
            </a:r>
            <a:r>
              <a:rPr lang="en-US" dirty="0" err="1" smtClean="0"/>
              <a:t>filiorum</a:t>
            </a:r>
            <a:r>
              <a:rPr lang="it-IT" dirty="0" smtClean="0"/>
              <a:t> </a:t>
            </a:r>
            <a:r>
              <a:rPr lang="it-IT" dirty="0" err="1" smtClean="0"/>
              <a:t>potuit</a:t>
            </a:r>
            <a:r>
              <a:rPr lang="it-IT" dirty="0" smtClean="0"/>
              <a:t> turbare custodia. A</a:t>
            </a:r>
            <a:r>
              <a:rPr lang="en-US" dirty="0" err="1" smtClean="0"/>
              <a:t>luit</a:t>
            </a:r>
            <a:r>
              <a:rPr lang="en-US" dirty="0" smtClean="0"/>
              <a:t> </a:t>
            </a:r>
            <a:r>
              <a:rPr lang="en-US" dirty="0" err="1"/>
              <a:t>nutrimentis</a:t>
            </a:r>
            <a:r>
              <a:rPr lang="en-US" dirty="0"/>
              <a:t>, </a:t>
            </a:r>
            <a:r>
              <a:rPr lang="en-US" dirty="0" err="1"/>
              <a:t>auxit</a:t>
            </a:r>
            <a:r>
              <a:rPr lang="en-US" dirty="0"/>
              <a:t> </a:t>
            </a:r>
            <a:r>
              <a:rPr lang="en-US" dirty="0" err="1" smtClean="0"/>
              <a:t>patrimoniis</a:t>
            </a:r>
            <a:r>
              <a:rPr lang="en-US" dirty="0" smtClean="0"/>
              <a:t>, </a:t>
            </a:r>
            <a:r>
              <a:rPr lang="en-US" dirty="0" err="1" smtClean="0"/>
              <a:t>ornavit</a:t>
            </a:r>
            <a:r>
              <a:rPr lang="en-US" dirty="0" smtClean="0"/>
              <a:t> </a:t>
            </a:r>
            <a:r>
              <a:rPr lang="en-US" dirty="0" err="1" smtClean="0"/>
              <a:t>honoribus</a:t>
            </a:r>
            <a:r>
              <a:rPr lang="en-US" dirty="0" smtClean="0"/>
              <a:t> </a:t>
            </a:r>
            <a:r>
              <a:rPr lang="en-US" dirty="0"/>
              <a:t>et </a:t>
            </a:r>
            <a:r>
              <a:rPr lang="en-US" dirty="0" err="1" smtClean="0"/>
              <a:t>quot</a:t>
            </a:r>
            <a:r>
              <a:rPr lang="en-US" dirty="0" smtClean="0"/>
              <a:t> </a:t>
            </a:r>
            <a:r>
              <a:rPr lang="en-US" dirty="0" err="1" smtClean="0"/>
              <a:t>edidit</a:t>
            </a:r>
            <a:r>
              <a:rPr lang="en-US" dirty="0" smtClean="0"/>
              <a:t> </a:t>
            </a:r>
            <a:r>
              <a:rPr lang="en-US" dirty="0" err="1" smtClean="0"/>
              <a:t>familiae</a:t>
            </a:r>
            <a:r>
              <a:rPr lang="en-US" dirty="0" smtClean="0"/>
              <a:t> </a:t>
            </a:r>
            <a:r>
              <a:rPr lang="en-US" dirty="0" err="1" smtClean="0"/>
              <a:t>iuvenes</a:t>
            </a:r>
            <a:r>
              <a:rPr lang="en-US" dirty="0" smtClean="0"/>
              <a:t>, </a:t>
            </a:r>
            <a:r>
              <a:rPr lang="en-US" dirty="0"/>
              <a:t>tot </a:t>
            </a:r>
            <a:r>
              <a:rPr lang="en-US" dirty="0" err="1" smtClean="0"/>
              <a:t>reddidit</a:t>
            </a:r>
            <a:r>
              <a:rPr lang="en-US" dirty="0" smtClean="0"/>
              <a:t> curiae </a:t>
            </a:r>
            <a:r>
              <a:rPr lang="en-US" dirty="0" err="1" smtClean="0"/>
              <a:t>consulares</a:t>
            </a:r>
            <a:r>
              <a:rPr lang="en-US" dirty="0" smtClean="0"/>
              <a:t>. </a:t>
            </a:r>
            <a:r>
              <a:rPr lang="en-US" dirty="0" err="1"/>
              <a:t>Haec</a:t>
            </a:r>
            <a:r>
              <a:rPr lang="en-US" dirty="0"/>
              <a:t> </a:t>
            </a:r>
            <a:r>
              <a:rPr lang="en-US" dirty="0" err="1" smtClean="0"/>
              <a:t>igitur</a:t>
            </a:r>
            <a:r>
              <a:rPr lang="en-US" dirty="0" smtClean="0"/>
              <a:t> </a:t>
            </a:r>
            <a:r>
              <a:rPr lang="en-US" dirty="0" err="1" smtClean="0"/>
              <a:t>rimator</a:t>
            </a:r>
            <a:r>
              <a:rPr lang="en-US" dirty="0" smtClean="0"/>
              <a:t> </a:t>
            </a:r>
            <a:r>
              <a:rPr lang="it-IT" dirty="0" smtClean="0"/>
              <a:t> </a:t>
            </a:r>
            <a:r>
              <a:rPr lang="it-IT" dirty="0" err="1" smtClean="0"/>
              <a:t>morum</a:t>
            </a:r>
            <a:r>
              <a:rPr lang="it-IT" dirty="0" smtClean="0"/>
              <a:t> </a:t>
            </a:r>
            <a:r>
              <a:rPr lang="en-US" dirty="0" err="1" smtClean="0"/>
              <a:t>noster</a:t>
            </a:r>
            <a:r>
              <a:rPr lang="en-US" dirty="0" smtClean="0"/>
              <a:t> </a:t>
            </a:r>
            <a:r>
              <a:rPr lang="en-US" dirty="0" err="1" smtClean="0"/>
              <a:t>sensus</a:t>
            </a:r>
            <a:r>
              <a:rPr lang="en-US" dirty="0" smtClean="0"/>
              <a:t> </a:t>
            </a:r>
            <a:r>
              <a:rPr lang="en-US" dirty="0" err="1" smtClean="0"/>
              <a:t>inspexit</a:t>
            </a:r>
            <a:r>
              <a:rPr lang="en-US" dirty="0" smtClean="0"/>
              <a:t>, </a:t>
            </a:r>
            <a:r>
              <a:rPr lang="en-US" dirty="0"/>
              <a:t>qui </a:t>
            </a:r>
            <a:r>
              <a:rPr lang="en-US" dirty="0" err="1" smtClean="0"/>
              <a:t>etiam</a:t>
            </a:r>
            <a:r>
              <a:rPr lang="en-US" dirty="0" smtClean="0"/>
              <a:t> </a:t>
            </a:r>
            <a:r>
              <a:rPr lang="en-US" dirty="0" err="1" smtClean="0"/>
              <a:t>bonum</a:t>
            </a:r>
            <a:r>
              <a:rPr lang="en-US" dirty="0" smtClean="0"/>
              <a:t> domesticate </a:t>
            </a:r>
            <a:r>
              <a:rPr lang="en-US" dirty="0" err="1" smtClean="0"/>
              <a:t>virtutis</a:t>
            </a:r>
            <a:r>
              <a:rPr lang="en-US" dirty="0" smtClean="0"/>
              <a:t> </a:t>
            </a:r>
            <a:r>
              <a:rPr lang="en-US" dirty="0" err="1" smtClean="0"/>
              <a:t>inquirit</a:t>
            </a:r>
            <a:r>
              <a:rPr lang="en-US" dirty="0" smtClean="0"/>
              <a:t>, </a:t>
            </a:r>
            <a:r>
              <a:rPr lang="en-US" dirty="0" err="1"/>
              <a:t>ut</a:t>
            </a:r>
            <a:r>
              <a:rPr lang="en-US" dirty="0"/>
              <a:t> </a:t>
            </a:r>
            <a:r>
              <a:rPr lang="en-US" dirty="0" smtClean="0"/>
              <a:t>inter private </a:t>
            </a:r>
            <a:r>
              <a:rPr lang="en-US" dirty="0" err="1" smtClean="0"/>
              <a:t>laudatis</a:t>
            </a:r>
            <a:r>
              <a:rPr lang="en-US" dirty="0" smtClean="0"/>
              <a:t>  </a:t>
            </a:r>
            <a:r>
              <a:rPr lang="en-US" dirty="0" err="1" smtClean="0"/>
              <a:t>publica</a:t>
            </a:r>
            <a:r>
              <a:rPr lang="en-US" dirty="0" smtClean="0"/>
              <a:t> </a:t>
            </a:r>
            <a:r>
              <a:rPr lang="en-US" dirty="0" err="1" smtClean="0"/>
              <a:t>debeat</a:t>
            </a:r>
            <a:r>
              <a:rPr lang="en-US" dirty="0" smtClean="0"/>
              <a:t> </a:t>
            </a:r>
            <a:r>
              <a:rPr lang="en-US" dirty="0" err="1" smtClean="0"/>
              <a:t>ornamenta</a:t>
            </a:r>
            <a:r>
              <a:rPr lang="en-US" dirty="0" smtClean="0"/>
              <a:t> </a:t>
            </a:r>
            <a:r>
              <a:rPr lang="en-US" dirty="0" err="1" smtClean="0"/>
              <a:t>largiri</a:t>
            </a:r>
            <a:r>
              <a:rPr lang="en-US" dirty="0" smtClean="0"/>
              <a:t>.</a:t>
            </a:r>
            <a:endParaRPr lang="en-US" dirty="0"/>
          </a:p>
        </p:txBody>
      </p:sp>
    </p:spTree>
    <p:extLst>
      <p:ext uri="{BB962C8B-B14F-4D97-AF65-F5344CB8AC3E}">
        <p14:creationId xmlns:p14="http://schemas.microsoft.com/office/powerpoint/2010/main" val="23604422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Amalasuntha</a:t>
            </a:r>
            <a:r>
              <a:rPr lang="it-IT" dirty="0"/>
              <a:t>, </a:t>
            </a:r>
            <a:r>
              <a:rPr lang="it-IT" dirty="0" err="1"/>
              <a:t>Theoderic</a:t>
            </a:r>
            <a:r>
              <a:rPr lang="it-IT" dirty="0"/>
              <a:t> ‘s </a:t>
            </a:r>
            <a:r>
              <a:rPr lang="it-IT" dirty="0" err="1"/>
              <a:t>daughter</a:t>
            </a:r>
            <a:r>
              <a:rPr lang="it-IT" dirty="0"/>
              <a:t> </a:t>
            </a:r>
            <a:r>
              <a:rPr lang="it-IT" dirty="0" err="1"/>
              <a:t>as</a:t>
            </a:r>
            <a:r>
              <a:rPr lang="it-IT" dirty="0"/>
              <a:t> a </a:t>
            </a:r>
            <a:r>
              <a:rPr lang="it-IT" dirty="0" err="1"/>
              <a:t>widowed</a:t>
            </a:r>
            <a:r>
              <a:rPr lang="it-IT" dirty="0"/>
              <a:t> </a:t>
            </a:r>
            <a:r>
              <a:rPr lang="it-IT" dirty="0" err="1"/>
              <a:t>mother</a:t>
            </a:r>
            <a:r>
              <a:rPr lang="it-IT" dirty="0"/>
              <a:t>.</a:t>
            </a:r>
          </a:p>
        </p:txBody>
      </p:sp>
      <p:sp>
        <p:nvSpPr>
          <p:cNvPr id="3" name="Segnaposto contenuto 2"/>
          <p:cNvSpPr>
            <a:spLocks noGrp="1"/>
          </p:cNvSpPr>
          <p:nvPr>
            <p:ph sz="quarter" idx="10"/>
          </p:nvPr>
        </p:nvSpPr>
        <p:spPr>
          <a:xfrm>
            <a:off x="505326" y="2658978"/>
            <a:ext cx="11337147" cy="3793575"/>
          </a:xfrm>
        </p:spPr>
        <p:txBody>
          <a:bodyPr/>
          <a:lstStyle/>
          <a:p>
            <a:r>
              <a:rPr lang="it-IT" altLang="it-IT" dirty="0">
                <a:solidFill>
                  <a:srgbClr val="222222"/>
                </a:solidFill>
                <a:latin typeface="inherit"/>
              </a:rPr>
              <a:t>The </a:t>
            </a:r>
            <a:r>
              <a:rPr lang="it-IT" altLang="it-IT" dirty="0" err="1">
                <a:solidFill>
                  <a:srgbClr val="222222"/>
                </a:solidFill>
                <a:latin typeface="inherit"/>
              </a:rPr>
              <a:t>reign</a:t>
            </a:r>
            <a:r>
              <a:rPr lang="it-IT" altLang="it-IT" dirty="0">
                <a:solidFill>
                  <a:srgbClr val="222222"/>
                </a:solidFill>
                <a:latin typeface="inherit"/>
              </a:rPr>
              <a:t> of </a:t>
            </a:r>
            <a:r>
              <a:rPr lang="it-IT" altLang="it-IT" dirty="0" err="1">
                <a:solidFill>
                  <a:srgbClr val="222222"/>
                </a:solidFill>
                <a:latin typeface="inherit"/>
              </a:rPr>
              <a:t>Theodoric</a:t>
            </a:r>
            <a:r>
              <a:rPr lang="it-IT" altLang="it-IT" dirty="0">
                <a:solidFill>
                  <a:srgbClr val="222222"/>
                </a:solidFill>
                <a:latin typeface="inherit"/>
              </a:rPr>
              <a:t> in </a:t>
            </a:r>
            <a:r>
              <a:rPr lang="it-IT" altLang="it-IT" dirty="0" err="1" smtClean="0">
                <a:solidFill>
                  <a:srgbClr val="222222"/>
                </a:solidFill>
                <a:latin typeface="inherit"/>
              </a:rPr>
              <a:t>Italy</a:t>
            </a:r>
            <a:r>
              <a:rPr lang="it-IT" altLang="it-IT" dirty="0" smtClean="0">
                <a:solidFill>
                  <a:srgbClr val="222222"/>
                </a:solidFill>
                <a:latin typeface="inherit"/>
              </a:rPr>
              <a:t> (493-526) </a:t>
            </a:r>
            <a:r>
              <a:rPr lang="it-IT" altLang="it-IT" dirty="0" err="1">
                <a:solidFill>
                  <a:srgbClr val="222222"/>
                </a:solidFill>
                <a:latin typeface="inherit"/>
              </a:rPr>
              <a:t>is</a:t>
            </a:r>
            <a:r>
              <a:rPr lang="it-IT" altLang="it-IT" dirty="0">
                <a:solidFill>
                  <a:srgbClr val="222222"/>
                </a:solidFill>
                <a:latin typeface="inherit"/>
              </a:rPr>
              <a:t> a </a:t>
            </a:r>
            <a:r>
              <a:rPr lang="it-IT" altLang="it-IT" dirty="0" err="1">
                <a:solidFill>
                  <a:srgbClr val="222222"/>
                </a:solidFill>
                <a:latin typeface="inherit"/>
              </a:rPr>
              <a:t>good</a:t>
            </a:r>
            <a:r>
              <a:rPr lang="it-IT" altLang="it-IT" dirty="0">
                <a:solidFill>
                  <a:srgbClr val="222222"/>
                </a:solidFill>
                <a:latin typeface="inherit"/>
              </a:rPr>
              <a:t> </a:t>
            </a:r>
            <a:r>
              <a:rPr lang="it-IT" altLang="it-IT" dirty="0" err="1">
                <a:solidFill>
                  <a:srgbClr val="222222"/>
                </a:solidFill>
                <a:latin typeface="inherit"/>
              </a:rPr>
              <a:t>example</a:t>
            </a:r>
            <a:r>
              <a:rPr lang="it-IT" altLang="it-IT" dirty="0">
                <a:solidFill>
                  <a:srgbClr val="222222"/>
                </a:solidFill>
                <a:latin typeface="inherit"/>
              </a:rPr>
              <a:t> of the multiple </a:t>
            </a:r>
            <a:r>
              <a:rPr lang="it-IT" altLang="it-IT" dirty="0" err="1">
                <a:solidFill>
                  <a:srgbClr val="222222"/>
                </a:solidFill>
                <a:latin typeface="inherit"/>
              </a:rPr>
              <a:t>solutions</a:t>
            </a:r>
            <a:r>
              <a:rPr lang="it-IT" altLang="it-IT" dirty="0">
                <a:solidFill>
                  <a:srgbClr val="222222"/>
                </a:solidFill>
                <a:latin typeface="inherit"/>
              </a:rPr>
              <a:t> </a:t>
            </a:r>
            <a:r>
              <a:rPr lang="it-IT" altLang="it-IT" dirty="0" err="1">
                <a:solidFill>
                  <a:srgbClr val="222222"/>
                </a:solidFill>
                <a:latin typeface="inherit"/>
              </a:rPr>
              <a:t>that</a:t>
            </a:r>
            <a:r>
              <a:rPr lang="it-IT" altLang="it-IT" dirty="0">
                <a:solidFill>
                  <a:srgbClr val="222222"/>
                </a:solidFill>
                <a:latin typeface="inherit"/>
              </a:rPr>
              <a:t> </a:t>
            </a:r>
            <a:r>
              <a:rPr lang="it-IT" altLang="it-IT" dirty="0" err="1">
                <a:solidFill>
                  <a:srgbClr val="222222"/>
                </a:solidFill>
                <a:latin typeface="inherit"/>
              </a:rPr>
              <a:t>could</a:t>
            </a:r>
            <a:r>
              <a:rPr lang="it-IT" altLang="it-IT" dirty="0">
                <a:solidFill>
                  <a:srgbClr val="222222"/>
                </a:solidFill>
                <a:latin typeface="inherit"/>
              </a:rPr>
              <a:t> be </a:t>
            </a:r>
            <a:r>
              <a:rPr lang="it-IT" altLang="it-IT" dirty="0" err="1" smtClean="0">
                <a:solidFill>
                  <a:srgbClr val="222222"/>
                </a:solidFill>
                <a:latin typeface="inherit"/>
              </a:rPr>
              <a:t>experimented</a:t>
            </a:r>
            <a:r>
              <a:rPr lang="it-IT" altLang="it-IT" dirty="0" smtClean="0">
                <a:solidFill>
                  <a:srgbClr val="222222"/>
                </a:solidFill>
                <a:latin typeface="inherit"/>
              </a:rPr>
              <a:t> </a:t>
            </a:r>
            <a:r>
              <a:rPr lang="it-IT" altLang="it-IT" dirty="0">
                <a:solidFill>
                  <a:srgbClr val="222222"/>
                </a:solidFill>
                <a:latin typeface="inherit"/>
              </a:rPr>
              <a:t>in the </a:t>
            </a:r>
            <a:r>
              <a:rPr lang="it-IT" altLang="it-IT" dirty="0" err="1">
                <a:solidFill>
                  <a:srgbClr val="222222"/>
                </a:solidFill>
                <a:latin typeface="inherit"/>
              </a:rPr>
              <a:t>absence</a:t>
            </a:r>
            <a:r>
              <a:rPr lang="it-IT" altLang="it-IT" dirty="0">
                <a:solidFill>
                  <a:srgbClr val="222222"/>
                </a:solidFill>
                <a:latin typeface="inherit"/>
              </a:rPr>
              <a:t> of a </a:t>
            </a:r>
            <a:r>
              <a:rPr lang="it-IT" altLang="it-IT" dirty="0" err="1">
                <a:solidFill>
                  <a:srgbClr val="222222"/>
                </a:solidFill>
                <a:latin typeface="inherit"/>
              </a:rPr>
              <a:t>direct</a:t>
            </a:r>
            <a:r>
              <a:rPr lang="it-IT" altLang="it-IT" dirty="0">
                <a:solidFill>
                  <a:srgbClr val="222222"/>
                </a:solidFill>
                <a:latin typeface="inherit"/>
              </a:rPr>
              <a:t> </a:t>
            </a:r>
            <a:r>
              <a:rPr lang="it-IT" altLang="it-IT" dirty="0" err="1">
                <a:solidFill>
                  <a:srgbClr val="222222"/>
                </a:solidFill>
                <a:latin typeface="inherit"/>
              </a:rPr>
              <a:t>heir</a:t>
            </a:r>
            <a:r>
              <a:rPr lang="it-IT" altLang="it-IT" dirty="0">
                <a:solidFill>
                  <a:srgbClr val="222222"/>
                </a:solidFill>
                <a:latin typeface="inherit"/>
              </a:rPr>
              <a:t>: </a:t>
            </a:r>
            <a:r>
              <a:rPr lang="it-IT" altLang="it-IT" dirty="0" err="1">
                <a:solidFill>
                  <a:srgbClr val="222222"/>
                </a:solidFill>
                <a:latin typeface="inherit"/>
              </a:rPr>
              <a:t>they</a:t>
            </a:r>
            <a:r>
              <a:rPr lang="it-IT" altLang="it-IT" dirty="0">
                <a:solidFill>
                  <a:srgbClr val="222222"/>
                </a:solidFill>
                <a:latin typeface="inherit"/>
              </a:rPr>
              <a:t> </a:t>
            </a:r>
            <a:r>
              <a:rPr lang="it-IT" altLang="it-IT" dirty="0" err="1">
                <a:solidFill>
                  <a:srgbClr val="222222"/>
                </a:solidFill>
                <a:latin typeface="inherit"/>
              </a:rPr>
              <a:t>were</a:t>
            </a:r>
            <a:r>
              <a:rPr lang="it-IT" altLang="it-IT" dirty="0">
                <a:solidFill>
                  <a:srgbClr val="222222"/>
                </a:solidFill>
                <a:latin typeface="inherit"/>
              </a:rPr>
              <a:t> </a:t>
            </a:r>
            <a:r>
              <a:rPr lang="it-IT" altLang="it-IT" dirty="0" err="1">
                <a:solidFill>
                  <a:srgbClr val="222222"/>
                </a:solidFill>
                <a:latin typeface="inherit"/>
              </a:rPr>
              <a:t>oriented</a:t>
            </a:r>
            <a:r>
              <a:rPr lang="it-IT" altLang="it-IT" dirty="0">
                <a:solidFill>
                  <a:srgbClr val="222222"/>
                </a:solidFill>
                <a:latin typeface="inherit"/>
              </a:rPr>
              <a:t> </a:t>
            </a:r>
            <a:r>
              <a:rPr lang="it-IT" altLang="it-IT" dirty="0" err="1">
                <a:solidFill>
                  <a:srgbClr val="222222"/>
                </a:solidFill>
                <a:latin typeface="inherit"/>
              </a:rPr>
              <a:t>towards</a:t>
            </a:r>
            <a:r>
              <a:rPr lang="it-IT" altLang="it-IT" dirty="0">
                <a:solidFill>
                  <a:srgbClr val="222222"/>
                </a:solidFill>
                <a:latin typeface="inherit"/>
              </a:rPr>
              <a:t> the </a:t>
            </a:r>
            <a:r>
              <a:rPr lang="it-IT" altLang="it-IT" dirty="0" err="1">
                <a:solidFill>
                  <a:srgbClr val="222222"/>
                </a:solidFill>
                <a:latin typeface="inherit"/>
              </a:rPr>
              <a:t>construction</a:t>
            </a:r>
            <a:r>
              <a:rPr lang="it-IT" altLang="it-IT" dirty="0">
                <a:solidFill>
                  <a:srgbClr val="222222"/>
                </a:solidFill>
                <a:latin typeface="inherit"/>
              </a:rPr>
              <a:t> of an </a:t>
            </a:r>
            <a:r>
              <a:rPr lang="it-IT" altLang="it-IT" dirty="0" err="1">
                <a:solidFill>
                  <a:srgbClr val="222222"/>
                </a:solidFill>
                <a:latin typeface="inherit"/>
              </a:rPr>
              <a:t>adoptive</a:t>
            </a:r>
            <a:r>
              <a:rPr lang="it-IT" altLang="it-IT" dirty="0">
                <a:solidFill>
                  <a:srgbClr val="222222"/>
                </a:solidFill>
                <a:latin typeface="inherit"/>
              </a:rPr>
              <a:t> </a:t>
            </a:r>
            <a:r>
              <a:rPr lang="it-IT" altLang="it-IT" dirty="0" err="1">
                <a:solidFill>
                  <a:srgbClr val="222222"/>
                </a:solidFill>
                <a:latin typeface="inherit"/>
              </a:rPr>
              <a:t>kinship</a:t>
            </a:r>
            <a:r>
              <a:rPr lang="it-IT" altLang="it-IT" dirty="0">
                <a:solidFill>
                  <a:srgbClr val="222222"/>
                </a:solidFill>
                <a:latin typeface="inherit"/>
              </a:rPr>
              <a:t> - </a:t>
            </a:r>
            <a:r>
              <a:rPr lang="it-IT" altLang="it-IT" dirty="0" err="1">
                <a:solidFill>
                  <a:srgbClr val="222222"/>
                </a:solidFill>
                <a:latin typeface="inherit"/>
              </a:rPr>
              <a:t>according</a:t>
            </a:r>
            <a:r>
              <a:rPr lang="it-IT" altLang="it-IT" dirty="0">
                <a:solidFill>
                  <a:srgbClr val="222222"/>
                </a:solidFill>
                <a:latin typeface="inherit"/>
              </a:rPr>
              <a:t> to a Roman </a:t>
            </a:r>
            <a:r>
              <a:rPr lang="it-IT" altLang="it-IT" dirty="0" err="1">
                <a:solidFill>
                  <a:srgbClr val="222222"/>
                </a:solidFill>
                <a:latin typeface="inherit"/>
              </a:rPr>
              <a:t>modality</a:t>
            </a:r>
            <a:r>
              <a:rPr lang="it-IT" altLang="it-IT" dirty="0">
                <a:solidFill>
                  <a:srgbClr val="222222"/>
                </a:solidFill>
                <a:latin typeface="inherit"/>
              </a:rPr>
              <a:t> - </a:t>
            </a:r>
            <a:r>
              <a:rPr lang="it-IT" altLang="it-IT" dirty="0" err="1">
                <a:solidFill>
                  <a:srgbClr val="222222"/>
                </a:solidFill>
                <a:latin typeface="inherit"/>
              </a:rPr>
              <a:t>but</a:t>
            </a:r>
            <a:r>
              <a:rPr lang="it-IT" altLang="it-IT" dirty="0">
                <a:solidFill>
                  <a:srgbClr val="222222"/>
                </a:solidFill>
                <a:latin typeface="inherit"/>
              </a:rPr>
              <a:t> </a:t>
            </a:r>
            <a:r>
              <a:rPr lang="it-IT" altLang="it-IT" dirty="0" err="1">
                <a:solidFill>
                  <a:srgbClr val="222222"/>
                </a:solidFill>
                <a:latin typeface="inherit"/>
              </a:rPr>
              <a:t>also</a:t>
            </a:r>
            <a:r>
              <a:rPr lang="it-IT" altLang="it-IT" dirty="0">
                <a:solidFill>
                  <a:srgbClr val="222222"/>
                </a:solidFill>
                <a:latin typeface="inherit"/>
              </a:rPr>
              <a:t> of a </a:t>
            </a:r>
            <a:r>
              <a:rPr lang="it-IT" altLang="it-IT" dirty="0" err="1">
                <a:solidFill>
                  <a:srgbClr val="222222"/>
                </a:solidFill>
                <a:latin typeface="inherit"/>
              </a:rPr>
              <a:t>succession</a:t>
            </a:r>
            <a:r>
              <a:rPr lang="it-IT" altLang="it-IT" dirty="0">
                <a:solidFill>
                  <a:srgbClr val="222222"/>
                </a:solidFill>
                <a:latin typeface="inherit"/>
              </a:rPr>
              <a:t> line in </a:t>
            </a:r>
            <a:r>
              <a:rPr lang="it-IT" altLang="it-IT" dirty="0" err="1">
                <a:solidFill>
                  <a:srgbClr val="222222"/>
                </a:solidFill>
                <a:latin typeface="inherit"/>
              </a:rPr>
              <a:t>which</a:t>
            </a:r>
            <a:r>
              <a:rPr lang="it-IT" altLang="it-IT" dirty="0">
                <a:solidFill>
                  <a:srgbClr val="222222"/>
                </a:solidFill>
                <a:latin typeface="inherit"/>
              </a:rPr>
              <a:t> the </a:t>
            </a:r>
            <a:r>
              <a:rPr lang="it-IT" altLang="it-IT" dirty="0" err="1">
                <a:solidFill>
                  <a:srgbClr val="222222"/>
                </a:solidFill>
                <a:latin typeface="inherit"/>
              </a:rPr>
              <a:t>female</a:t>
            </a:r>
            <a:r>
              <a:rPr lang="it-IT" altLang="it-IT" dirty="0">
                <a:solidFill>
                  <a:srgbClr val="222222"/>
                </a:solidFill>
                <a:latin typeface="inherit"/>
              </a:rPr>
              <a:t> </a:t>
            </a:r>
            <a:r>
              <a:rPr lang="it-IT" altLang="it-IT" dirty="0" err="1">
                <a:solidFill>
                  <a:srgbClr val="222222"/>
                </a:solidFill>
                <a:latin typeface="inherit"/>
              </a:rPr>
              <a:t>descendants</a:t>
            </a:r>
            <a:r>
              <a:rPr lang="it-IT" altLang="it-IT" dirty="0">
                <a:solidFill>
                  <a:srgbClr val="222222"/>
                </a:solidFill>
                <a:latin typeface="inherit"/>
              </a:rPr>
              <a:t> </a:t>
            </a:r>
            <a:r>
              <a:rPr lang="it-IT" altLang="it-IT" dirty="0" err="1">
                <a:solidFill>
                  <a:srgbClr val="222222"/>
                </a:solidFill>
                <a:latin typeface="inherit"/>
              </a:rPr>
              <a:t>appeared</a:t>
            </a:r>
            <a:r>
              <a:rPr lang="it-IT" altLang="it-IT" dirty="0">
                <a:solidFill>
                  <a:srgbClr val="222222"/>
                </a:solidFill>
                <a:latin typeface="inherit"/>
              </a:rPr>
              <a:t> to be of the </a:t>
            </a:r>
            <a:r>
              <a:rPr lang="it-IT" altLang="it-IT" dirty="0" err="1">
                <a:solidFill>
                  <a:srgbClr val="222222"/>
                </a:solidFill>
                <a:latin typeface="inherit"/>
              </a:rPr>
              <a:t>same</a:t>
            </a:r>
            <a:r>
              <a:rPr lang="it-IT" altLang="it-IT" dirty="0">
                <a:solidFill>
                  <a:srgbClr val="222222"/>
                </a:solidFill>
                <a:latin typeface="inherit"/>
              </a:rPr>
              <a:t> </a:t>
            </a:r>
            <a:r>
              <a:rPr lang="it-IT" altLang="it-IT" dirty="0" err="1">
                <a:solidFill>
                  <a:srgbClr val="222222"/>
                </a:solidFill>
                <a:latin typeface="inherit"/>
              </a:rPr>
              <a:t>value</a:t>
            </a:r>
            <a:r>
              <a:rPr lang="it-IT" altLang="it-IT" dirty="0">
                <a:solidFill>
                  <a:srgbClr val="222222"/>
                </a:solidFill>
                <a:latin typeface="inherit"/>
              </a:rPr>
              <a:t> </a:t>
            </a:r>
            <a:r>
              <a:rPr lang="it-IT" altLang="it-IT" dirty="0" err="1">
                <a:solidFill>
                  <a:srgbClr val="222222"/>
                </a:solidFill>
                <a:latin typeface="inherit"/>
              </a:rPr>
              <a:t>as</a:t>
            </a:r>
            <a:r>
              <a:rPr lang="it-IT" altLang="it-IT" dirty="0">
                <a:solidFill>
                  <a:srgbClr val="222222"/>
                </a:solidFill>
                <a:latin typeface="inherit"/>
              </a:rPr>
              <a:t> </a:t>
            </a:r>
            <a:r>
              <a:rPr lang="it-IT" altLang="it-IT" dirty="0" err="1">
                <a:solidFill>
                  <a:srgbClr val="222222"/>
                </a:solidFill>
                <a:latin typeface="inherit"/>
              </a:rPr>
              <a:t>they</a:t>
            </a:r>
            <a:r>
              <a:rPr lang="it-IT" altLang="it-IT" dirty="0">
                <a:solidFill>
                  <a:srgbClr val="222222"/>
                </a:solidFill>
                <a:latin typeface="inherit"/>
              </a:rPr>
              <a:t> </a:t>
            </a:r>
            <a:r>
              <a:rPr lang="it-IT" altLang="it-IT" dirty="0" err="1">
                <a:solidFill>
                  <a:srgbClr val="222222"/>
                </a:solidFill>
                <a:latin typeface="inherit"/>
              </a:rPr>
              <a:t>were</a:t>
            </a:r>
            <a:r>
              <a:rPr lang="it-IT" altLang="it-IT" dirty="0">
                <a:solidFill>
                  <a:srgbClr val="222222"/>
                </a:solidFill>
                <a:latin typeface="inherit"/>
              </a:rPr>
              <a:t> male, </a:t>
            </a:r>
            <a:r>
              <a:rPr lang="it-IT" altLang="it-IT" dirty="0" err="1">
                <a:solidFill>
                  <a:srgbClr val="222222"/>
                </a:solidFill>
                <a:latin typeface="inherit"/>
              </a:rPr>
              <a:t>emphasizing</a:t>
            </a:r>
            <a:r>
              <a:rPr lang="it-IT" altLang="it-IT" dirty="0">
                <a:solidFill>
                  <a:srgbClr val="222222"/>
                </a:solidFill>
                <a:latin typeface="inherit"/>
              </a:rPr>
              <a:t> the </a:t>
            </a:r>
            <a:r>
              <a:rPr lang="it-IT" altLang="it-IT" dirty="0" err="1">
                <a:solidFill>
                  <a:srgbClr val="222222"/>
                </a:solidFill>
                <a:latin typeface="inherit"/>
              </a:rPr>
              <a:t>transmission</a:t>
            </a:r>
            <a:r>
              <a:rPr lang="it-IT" altLang="it-IT" dirty="0">
                <a:solidFill>
                  <a:srgbClr val="222222"/>
                </a:solidFill>
                <a:latin typeface="inherit"/>
              </a:rPr>
              <a:t> of </a:t>
            </a:r>
            <a:r>
              <a:rPr lang="it-IT" altLang="it-IT" dirty="0" err="1">
                <a:solidFill>
                  <a:srgbClr val="222222"/>
                </a:solidFill>
                <a:latin typeface="inherit"/>
              </a:rPr>
              <a:t>specific</a:t>
            </a:r>
            <a:r>
              <a:rPr lang="it-IT" altLang="it-IT" dirty="0">
                <a:solidFill>
                  <a:srgbClr val="222222"/>
                </a:solidFill>
                <a:latin typeface="inherit"/>
              </a:rPr>
              <a:t> </a:t>
            </a:r>
            <a:r>
              <a:rPr lang="it-IT" altLang="it-IT" dirty="0" err="1">
                <a:solidFill>
                  <a:srgbClr val="222222"/>
                </a:solidFill>
                <a:latin typeface="inherit"/>
              </a:rPr>
              <a:t>dynastic</a:t>
            </a:r>
            <a:r>
              <a:rPr lang="it-IT" altLang="it-IT" dirty="0">
                <a:solidFill>
                  <a:srgbClr val="222222"/>
                </a:solidFill>
                <a:latin typeface="inherit"/>
              </a:rPr>
              <a:t> </a:t>
            </a:r>
            <a:r>
              <a:rPr lang="it-IT" altLang="it-IT" dirty="0" err="1">
                <a:solidFill>
                  <a:srgbClr val="222222"/>
                </a:solidFill>
                <a:latin typeface="inherit"/>
              </a:rPr>
              <a:t>qualities</a:t>
            </a:r>
            <a:r>
              <a:rPr lang="it-IT" altLang="it-IT" dirty="0">
                <a:solidFill>
                  <a:srgbClr val="222222"/>
                </a:solidFill>
                <a:latin typeface="inherit"/>
              </a:rPr>
              <a:t> </a:t>
            </a:r>
            <a:r>
              <a:rPr lang="it-IT" altLang="it-IT" dirty="0" err="1">
                <a:solidFill>
                  <a:srgbClr val="222222"/>
                </a:solidFill>
                <a:latin typeface="inherit"/>
              </a:rPr>
              <a:t>also</a:t>
            </a:r>
            <a:r>
              <a:rPr lang="it-IT" altLang="it-IT" dirty="0">
                <a:solidFill>
                  <a:srgbClr val="222222"/>
                </a:solidFill>
                <a:latin typeface="inherit"/>
              </a:rPr>
              <a:t> to </a:t>
            </a:r>
            <a:r>
              <a:rPr lang="it-IT" altLang="it-IT" dirty="0" err="1">
                <a:solidFill>
                  <a:srgbClr val="222222"/>
                </a:solidFill>
                <a:latin typeface="inherit"/>
              </a:rPr>
              <a:t>daughters</a:t>
            </a:r>
            <a:r>
              <a:rPr lang="it-IT" altLang="it-IT" dirty="0">
                <a:solidFill>
                  <a:srgbClr val="222222"/>
                </a:solidFill>
                <a:latin typeface="inherit"/>
              </a:rPr>
              <a:t> and </a:t>
            </a:r>
            <a:r>
              <a:rPr lang="it-IT" altLang="it-IT" dirty="0" err="1">
                <a:solidFill>
                  <a:srgbClr val="222222"/>
                </a:solidFill>
                <a:latin typeface="inherit"/>
              </a:rPr>
              <a:t>elaborating</a:t>
            </a:r>
            <a:r>
              <a:rPr lang="it-IT" altLang="it-IT" dirty="0">
                <a:solidFill>
                  <a:srgbClr val="222222"/>
                </a:solidFill>
                <a:latin typeface="inherit"/>
              </a:rPr>
              <a:t> a gender model of a double-sex queen.</a:t>
            </a:r>
            <a:r>
              <a:rPr lang="it-IT" altLang="it-IT" sz="900" dirty="0"/>
              <a:t> </a:t>
            </a:r>
            <a:endParaRPr lang="it-IT" altLang="it-IT" sz="2000" dirty="0">
              <a:latin typeface="Arial" panose="020B0604020202020204" pitchFamily="34" charset="0"/>
            </a:endParaRPr>
          </a:p>
          <a:p>
            <a:endParaRPr lang="it-IT" dirty="0"/>
          </a:p>
        </p:txBody>
      </p:sp>
    </p:spTree>
    <p:extLst>
      <p:ext uri="{BB962C8B-B14F-4D97-AF65-F5344CB8AC3E}">
        <p14:creationId xmlns:p14="http://schemas.microsoft.com/office/powerpoint/2010/main" val="11349778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Responsabilities</a:t>
            </a:r>
            <a:r>
              <a:rPr lang="it-IT" dirty="0" smtClean="0"/>
              <a:t> of </a:t>
            </a:r>
            <a:r>
              <a:rPr lang="it-IT" dirty="0" err="1" smtClean="0"/>
              <a:t>stepmothers</a:t>
            </a:r>
            <a:endParaRPr lang="it-IT" dirty="0"/>
          </a:p>
        </p:txBody>
      </p:sp>
      <p:sp>
        <p:nvSpPr>
          <p:cNvPr id="3" name="Segnaposto contenuto 2"/>
          <p:cNvSpPr>
            <a:spLocks noGrp="1"/>
          </p:cNvSpPr>
          <p:nvPr>
            <p:ph sz="quarter" idx="10"/>
          </p:nvPr>
        </p:nvSpPr>
        <p:spPr>
          <a:xfrm>
            <a:off x="6179127" y="2179529"/>
            <a:ext cx="5663346" cy="4273025"/>
          </a:xfrm>
        </p:spPr>
        <p:txBody>
          <a:bodyPr>
            <a:normAutofit lnSpcReduction="10000"/>
          </a:bodyPr>
          <a:lstStyle/>
          <a:p>
            <a:r>
              <a:rPr lang="en-AU" dirty="0"/>
              <a:t>stepmothers fell outside the family’s emotional symmetry of devotion and support</a:t>
            </a:r>
            <a:r>
              <a:rPr lang="en-AU" dirty="0" smtClean="0"/>
              <a:t>.</a:t>
            </a:r>
          </a:p>
          <a:p>
            <a:r>
              <a:rPr lang="en-AU" dirty="0"/>
              <a:t>the </a:t>
            </a:r>
            <a:r>
              <a:rPr lang="en-AU" i="1" dirty="0" err="1" smtClean="0"/>
              <a:t>vitricius</a:t>
            </a:r>
            <a:r>
              <a:rPr lang="en-AU" i="1" dirty="0" smtClean="0"/>
              <a:t> (</a:t>
            </a:r>
            <a:r>
              <a:rPr lang="en-AU" dirty="0" smtClean="0"/>
              <a:t>stepfather</a:t>
            </a:r>
            <a:r>
              <a:rPr lang="en-AU" i="1" dirty="0" smtClean="0"/>
              <a:t>)</a:t>
            </a:r>
            <a:r>
              <a:rPr lang="en-AU" dirty="0" smtClean="0"/>
              <a:t> </a:t>
            </a:r>
            <a:r>
              <a:rPr lang="en-AU" dirty="0"/>
              <a:t>might not possess </a:t>
            </a:r>
            <a:r>
              <a:rPr lang="en-AU" i="1" dirty="0" err="1"/>
              <a:t>potestas</a:t>
            </a:r>
            <a:r>
              <a:rPr lang="en-AU" dirty="0"/>
              <a:t> over his spouse’s children, but </a:t>
            </a:r>
            <a:r>
              <a:rPr lang="en-AU" dirty="0" smtClean="0"/>
              <a:t>the ancient and late antique </a:t>
            </a:r>
            <a:r>
              <a:rPr lang="en-AU" dirty="0"/>
              <a:t>world lacked an analogous stereotype of the wicked </a:t>
            </a:r>
            <a:r>
              <a:rPr lang="en-AU" dirty="0" smtClean="0"/>
              <a:t>stepfather.</a:t>
            </a:r>
          </a:p>
          <a:p>
            <a:r>
              <a:rPr lang="en-AU" i="1" dirty="0"/>
              <a:t>Pietas </a:t>
            </a:r>
            <a:r>
              <a:rPr lang="en-AU" dirty="0"/>
              <a:t>and </a:t>
            </a:r>
            <a:r>
              <a:rPr lang="en-AU" i="1" dirty="0"/>
              <a:t>fides</a:t>
            </a:r>
            <a:r>
              <a:rPr lang="en-AU" dirty="0"/>
              <a:t> could be forged if a surrogate took on the duties of a “real” </a:t>
            </a:r>
            <a:r>
              <a:rPr lang="en-AU" dirty="0" smtClean="0"/>
              <a:t>father.</a:t>
            </a:r>
            <a:endParaRPr lang="it-IT" dirty="0"/>
          </a:p>
        </p:txBody>
      </p:sp>
      <p:sp>
        <p:nvSpPr>
          <p:cNvPr id="4" name="Segnaposto contenuto 3"/>
          <p:cNvSpPr>
            <a:spLocks noGrp="1"/>
          </p:cNvSpPr>
          <p:nvPr>
            <p:ph sz="quarter" idx="11"/>
          </p:nvPr>
        </p:nvSpPr>
        <p:spPr>
          <a:xfrm>
            <a:off x="363255" y="2204581"/>
            <a:ext cx="5461347" cy="2780778"/>
          </a:xfrm>
        </p:spPr>
        <p:txBody>
          <a:bodyPr>
            <a:noAutofit/>
          </a:bodyPr>
          <a:lstStyle/>
          <a:p>
            <a:r>
              <a:rPr lang="en-AU" sz="2000" dirty="0" smtClean="0">
                <a:latin typeface="Arial" panose="020B0604020202020204" pitchFamily="34" charset="0"/>
                <a:cs typeface="Arial" panose="020B0604020202020204" pitchFamily="34" charset="0"/>
              </a:rPr>
              <a:t>The </a:t>
            </a:r>
            <a:r>
              <a:rPr lang="en-AU" sz="2000" dirty="0">
                <a:latin typeface="Arial" panose="020B0604020202020204" pitchFamily="34" charset="0"/>
                <a:cs typeface="Arial" panose="020B0604020202020204" pitchFamily="34" charset="0"/>
              </a:rPr>
              <a:t>status of stepmothers in </a:t>
            </a:r>
            <a:r>
              <a:rPr lang="en-AU" sz="2000" dirty="0" smtClean="0">
                <a:latin typeface="Arial" panose="020B0604020202020204" pitchFamily="34" charset="0"/>
                <a:cs typeface="Arial" panose="020B0604020202020204" pitchFamily="34" charset="0"/>
              </a:rPr>
              <a:t>Late Roman </a:t>
            </a:r>
            <a:r>
              <a:rPr lang="en-AU" sz="2000" dirty="0">
                <a:latin typeface="Arial" panose="020B0604020202020204" pitchFamily="34" charset="0"/>
                <a:cs typeface="Arial" panose="020B0604020202020204" pitchFamily="34" charset="0"/>
              </a:rPr>
              <a:t>society.  </a:t>
            </a:r>
            <a:endParaRPr lang="en-AU" sz="2000" dirty="0" smtClean="0">
              <a:latin typeface="Arial" panose="020B0604020202020204" pitchFamily="34" charset="0"/>
              <a:cs typeface="Arial" panose="020B0604020202020204" pitchFamily="34" charset="0"/>
            </a:endParaRPr>
          </a:p>
          <a:p>
            <a:r>
              <a:rPr lang="en-AU" sz="2000" dirty="0" smtClean="0">
                <a:latin typeface="Arial" panose="020B0604020202020204" pitchFamily="34" charset="0"/>
                <a:cs typeface="Arial" panose="020B0604020202020204" pitchFamily="34" charset="0"/>
              </a:rPr>
              <a:t>If stepfathers </a:t>
            </a:r>
            <a:r>
              <a:rPr lang="en-AU" sz="2000" dirty="0">
                <a:latin typeface="Arial" panose="020B0604020202020204" pitchFamily="34" charset="0"/>
                <a:cs typeface="Arial" panose="020B0604020202020204" pitchFamily="34" charset="0"/>
              </a:rPr>
              <a:t>had no legal connection or control over their spouses’ </a:t>
            </a:r>
            <a:r>
              <a:rPr lang="en-AU" sz="2000" dirty="0" smtClean="0">
                <a:latin typeface="Arial" panose="020B0604020202020204" pitchFamily="34" charset="0"/>
                <a:cs typeface="Arial" panose="020B0604020202020204" pitchFamily="34" charset="0"/>
              </a:rPr>
              <a:t>children, this</a:t>
            </a:r>
            <a:r>
              <a:rPr lang="en-AU" sz="2000" dirty="0">
                <a:latin typeface="Arial" panose="020B0604020202020204" pitchFamily="34" charset="0"/>
                <a:cs typeface="Arial" panose="020B0604020202020204" pitchFamily="34" charset="0"/>
              </a:rPr>
              <a:t>, too, applied to </a:t>
            </a:r>
            <a:r>
              <a:rPr lang="en-AU" sz="2000" i="1" dirty="0" err="1" smtClean="0">
                <a:latin typeface="Arial" panose="020B0604020202020204" pitchFamily="34" charset="0"/>
                <a:cs typeface="Arial" panose="020B0604020202020204" pitchFamily="34" charset="0"/>
              </a:rPr>
              <a:t>novercae</a:t>
            </a:r>
            <a:r>
              <a:rPr lang="en-AU" sz="2000" dirty="0" smtClean="0">
                <a:latin typeface="Arial" panose="020B0604020202020204" pitchFamily="34" charset="0"/>
                <a:cs typeface="Arial" panose="020B0604020202020204" pitchFamily="34" charset="0"/>
              </a:rPr>
              <a:t>.</a:t>
            </a:r>
          </a:p>
          <a:p>
            <a:r>
              <a:rPr lang="en-AU" sz="2000" dirty="0">
                <a:latin typeface="Arial" panose="020B0604020202020204" pitchFamily="34" charset="0"/>
                <a:cs typeface="Arial" panose="020B0604020202020204" pitchFamily="34" charset="0"/>
              </a:rPr>
              <a:t>A</a:t>
            </a:r>
            <a:r>
              <a:rPr lang="en-AU" sz="2000" dirty="0" smtClean="0">
                <a:latin typeface="Arial" panose="020B0604020202020204" pitchFamily="34" charset="0"/>
                <a:cs typeface="Arial" panose="020B0604020202020204" pitchFamily="34" charset="0"/>
              </a:rPr>
              <a:t>n </a:t>
            </a:r>
            <a:r>
              <a:rPr lang="en-AU" sz="2000" dirty="0">
                <a:latin typeface="Arial" panose="020B0604020202020204" pitchFamily="34" charset="0"/>
                <a:cs typeface="Arial" panose="020B0604020202020204" pitchFamily="34" charset="0"/>
              </a:rPr>
              <a:t>additional legal distinction: stepmothers were not included in the exhaustive group of relatives whose murder would constitute </a:t>
            </a:r>
            <a:r>
              <a:rPr lang="en-AU" sz="2000" dirty="0" smtClean="0">
                <a:latin typeface="Arial" panose="020B0604020202020204" pitchFamily="34" charset="0"/>
                <a:cs typeface="Arial" panose="020B0604020202020204" pitchFamily="34" charset="0"/>
              </a:rPr>
              <a:t>parricide. </a:t>
            </a:r>
            <a:endParaRPr lang="it-IT" sz="2000" dirty="0">
              <a:latin typeface="Arial" panose="020B0604020202020204" pitchFamily="34" charset="0"/>
              <a:cs typeface="Arial" panose="020B0604020202020204" pitchFamily="34" charset="0"/>
            </a:endParaRPr>
          </a:p>
        </p:txBody>
      </p:sp>
      <p:sp>
        <p:nvSpPr>
          <p:cNvPr id="5" name="Segnaposto contenuto 4"/>
          <p:cNvSpPr>
            <a:spLocks noGrp="1"/>
          </p:cNvSpPr>
          <p:nvPr>
            <p:ph sz="quarter" idx="12"/>
          </p:nvPr>
        </p:nvSpPr>
        <p:spPr>
          <a:xfrm>
            <a:off x="513567" y="5178229"/>
            <a:ext cx="5210828" cy="1347831"/>
          </a:xfrm>
        </p:spPr>
        <p:txBody>
          <a:bodyPr>
            <a:normAutofit fontScale="92500" lnSpcReduction="20000"/>
          </a:bodyPr>
          <a:lstStyle/>
          <a:p>
            <a:r>
              <a:rPr lang="en-AU" dirty="0"/>
              <a:t>stepmothers did not enjoy the legal privileges a mother possessed (</a:t>
            </a:r>
            <a:r>
              <a:rPr lang="en-AU" i="1" dirty="0"/>
              <a:t>e.g. </a:t>
            </a:r>
            <a:r>
              <a:rPr lang="en-AU" dirty="0"/>
              <a:t>the right to leave property intestate to one’s biological </a:t>
            </a:r>
            <a:r>
              <a:rPr lang="en-AU" dirty="0" smtClean="0"/>
              <a:t>children).</a:t>
            </a:r>
            <a:endParaRPr lang="it-IT" dirty="0"/>
          </a:p>
        </p:txBody>
      </p:sp>
    </p:spTree>
    <p:extLst>
      <p:ext uri="{BB962C8B-B14F-4D97-AF65-F5344CB8AC3E}">
        <p14:creationId xmlns:p14="http://schemas.microsoft.com/office/powerpoint/2010/main" val="59238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Amalasuntha’s</a:t>
            </a:r>
            <a:r>
              <a:rPr lang="it-IT" dirty="0" smtClean="0"/>
              <a:t> career</a:t>
            </a:r>
            <a:endParaRPr lang="it-IT" dirty="0"/>
          </a:p>
        </p:txBody>
      </p:sp>
      <p:sp>
        <p:nvSpPr>
          <p:cNvPr id="4" name="Segnaposto contenuto 3"/>
          <p:cNvSpPr>
            <a:spLocks noGrp="1"/>
          </p:cNvSpPr>
          <p:nvPr>
            <p:ph sz="quarter" idx="11"/>
          </p:nvPr>
        </p:nvSpPr>
        <p:spPr>
          <a:xfrm>
            <a:off x="350729" y="2217108"/>
            <a:ext cx="4897675" cy="1340284"/>
          </a:xfrm>
        </p:spPr>
        <p:txBody>
          <a:bodyPr>
            <a:normAutofit/>
          </a:bodyPr>
          <a:lstStyle/>
          <a:p>
            <a:r>
              <a:rPr lang="it-IT" sz="2400" dirty="0" err="1" smtClean="0">
                <a:latin typeface="Arial" panose="020B0604020202020204" pitchFamily="34" charset="0"/>
                <a:cs typeface="Arial" panose="020B0604020202020204" pitchFamily="34" charset="0"/>
              </a:rPr>
              <a:t>Daughter</a:t>
            </a:r>
            <a:r>
              <a:rPr lang="it-IT" sz="2400" dirty="0" smtClean="0">
                <a:latin typeface="Arial" panose="020B0604020202020204" pitchFamily="34" charset="0"/>
                <a:cs typeface="Arial" panose="020B0604020202020204" pitchFamily="34" charset="0"/>
              </a:rPr>
              <a:t> of </a:t>
            </a:r>
            <a:r>
              <a:rPr lang="it-IT" sz="2400" dirty="0" err="1" smtClean="0">
                <a:latin typeface="Arial" panose="020B0604020202020204" pitchFamily="34" charset="0"/>
                <a:cs typeface="Arial" panose="020B0604020202020204" pitchFamily="34" charset="0"/>
              </a:rPr>
              <a:t>Theoderic</a:t>
            </a:r>
            <a:r>
              <a:rPr lang="it-IT" sz="2400" dirty="0" smtClean="0">
                <a:latin typeface="Arial" panose="020B0604020202020204" pitchFamily="34" charset="0"/>
                <a:cs typeface="Arial" panose="020B0604020202020204" pitchFamily="34" charset="0"/>
              </a:rPr>
              <a:t> and </a:t>
            </a:r>
            <a:r>
              <a:rPr lang="it-IT" sz="2400" dirty="0" err="1" smtClean="0">
                <a:latin typeface="Arial" panose="020B0604020202020204" pitchFamily="34" charset="0"/>
                <a:cs typeface="Arial" panose="020B0604020202020204" pitchFamily="34" charset="0"/>
              </a:rPr>
              <a:t>Clovis’s</a:t>
            </a:r>
            <a:r>
              <a:rPr lang="it-IT" sz="2400" dirty="0" smtClean="0">
                <a:latin typeface="Arial" panose="020B0604020202020204" pitchFamily="34" charset="0"/>
                <a:cs typeface="Arial" panose="020B0604020202020204" pitchFamily="34" charset="0"/>
              </a:rPr>
              <a:t> </a:t>
            </a:r>
            <a:r>
              <a:rPr lang="it-IT" sz="2400" dirty="0" err="1" smtClean="0">
                <a:latin typeface="Arial" panose="020B0604020202020204" pitchFamily="34" charset="0"/>
                <a:cs typeface="Arial" panose="020B0604020202020204" pitchFamily="34" charset="0"/>
              </a:rPr>
              <a:t>sister</a:t>
            </a:r>
            <a:r>
              <a:rPr lang="it-IT" sz="2400" dirty="0" smtClean="0">
                <a:latin typeface="Arial" panose="020B0604020202020204" pitchFamily="34" charset="0"/>
                <a:cs typeface="Arial" panose="020B0604020202020204" pitchFamily="34" charset="0"/>
              </a:rPr>
              <a:t>, </a:t>
            </a:r>
            <a:r>
              <a:rPr lang="it-IT" sz="2400" dirty="0" err="1" smtClean="0">
                <a:latin typeface="Arial" panose="020B0604020202020204" pitchFamily="34" charset="0"/>
                <a:cs typeface="Arial" panose="020B0604020202020204" pitchFamily="34" charset="0"/>
              </a:rPr>
              <a:t>Audofleda</a:t>
            </a:r>
            <a:r>
              <a:rPr lang="it-IT" sz="2400" dirty="0" smtClean="0">
                <a:latin typeface="Arial" panose="020B0604020202020204" pitchFamily="34" charset="0"/>
                <a:cs typeface="Arial" panose="020B0604020202020204" pitchFamily="34" charset="0"/>
              </a:rPr>
              <a:t>.</a:t>
            </a:r>
          </a:p>
          <a:p>
            <a:r>
              <a:rPr lang="it-IT" sz="2400" dirty="0" err="1" smtClean="0">
                <a:latin typeface="Arial" panose="020B0604020202020204" pitchFamily="34" charset="0"/>
                <a:cs typeface="Arial" panose="020B0604020202020204" pitchFamily="34" charset="0"/>
              </a:rPr>
              <a:t>Theoderic’s</a:t>
            </a:r>
            <a:r>
              <a:rPr lang="it-IT" sz="2400" dirty="0" smtClean="0">
                <a:latin typeface="Arial" panose="020B0604020202020204" pitchFamily="34" charset="0"/>
                <a:cs typeface="Arial" panose="020B0604020202020204" pitchFamily="34" charset="0"/>
              </a:rPr>
              <a:t> </a:t>
            </a:r>
            <a:r>
              <a:rPr lang="it-IT" sz="2400" dirty="0" err="1" smtClean="0">
                <a:latin typeface="Arial" panose="020B0604020202020204" pitchFamily="34" charset="0"/>
                <a:cs typeface="Arial" panose="020B0604020202020204" pitchFamily="34" charset="0"/>
              </a:rPr>
              <a:t>second</a:t>
            </a:r>
            <a:r>
              <a:rPr lang="it-IT" sz="2400" dirty="0" smtClean="0">
                <a:latin typeface="Arial" panose="020B0604020202020204" pitchFamily="34" charset="0"/>
                <a:cs typeface="Arial" panose="020B0604020202020204" pitchFamily="34" charset="0"/>
              </a:rPr>
              <a:t> </a:t>
            </a:r>
            <a:r>
              <a:rPr lang="it-IT" sz="2400" dirty="0" err="1" smtClean="0">
                <a:latin typeface="Arial" panose="020B0604020202020204" pitchFamily="34" charset="0"/>
                <a:cs typeface="Arial" panose="020B0604020202020204" pitchFamily="34" charset="0"/>
              </a:rPr>
              <a:t>marriage</a:t>
            </a:r>
            <a:r>
              <a:rPr lang="it-IT" sz="2400" dirty="0" smtClean="0">
                <a:latin typeface="Arial" panose="020B0604020202020204" pitchFamily="34" charset="0"/>
                <a:cs typeface="Arial" panose="020B0604020202020204" pitchFamily="34" charset="0"/>
              </a:rPr>
              <a:t>.</a:t>
            </a:r>
            <a:endParaRPr lang="it-IT" sz="2400" dirty="0">
              <a:latin typeface="Arial" panose="020B0604020202020204" pitchFamily="34" charset="0"/>
              <a:cs typeface="Arial" panose="020B0604020202020204" pitchFamily="34" charset="0"/>
            </a:endParaRPr>
          </a:p>
        </p:txBody>
      </p:sp>
      <p:sp>
        <p:nvSpPr>
          <p:cNvPr id="5" name="Segnaposto contenuto 4"/>
          <p:cNvSpPr>
            <a:spLocks noGrp="1"/>
          </p:cNvSpPr>
          <p:nvPr>
            <p:ph sz="quarter" idx="12"/>
          </p:nvPr>
        </p:nvSpPr>
        <p:spPr>
          <a:xfrm>
            <a:off x="400833" y="4459266"/>
            <a:ext cx="4596041" cy="2112407"/>
          </a:xfrm>
        </p:spPr>
        <p:txBody>
          <a:bodyPr/>
          <a:lstStyle/>
          <a:p>
            <a:r>
              <a:rPr lang="it-IT" dirty="0" err="1" smtClean="0"/>
              <a:t>She</a:t>
            </a:r>
            <a:r>
              <a:rPr lang="it-IT" dirty="0" smtClean="0"/>
              <a:t> </a:t>
            </a:r>
            <a:r>
              <a:rPr lang="it-IT" dirty="0" err="1" smtClean="0"/>
              <a:t>was</a:t>
            </a:r>
            <a:r>
              <a:rPr lang="it-IT" dirty="0" smtClean="0"/>
              <a:t> </a:t>
            </a:r>
            <a:r>
              <a:rPr lang="it-IT" dirty="0" err="1" smtClean="0"/>
              <a:t>kept</a:t>
            </a:r>
            <a:r>
              <a:rPr lang="it-IT" dirty="0" smtClean="0"/>
              <a:t> in Ravenna, </a:t>
            </a:r>
            <a:r>
              <a:rPr lang="it-IT" dirty="0" err="1" smtClean="0"/>
              <a:t>while</a:t>
            </a:r>
            <a:r>
              <a:rPr lang="it-IT" dirty="0" smtClean="0"/>
              <a:t> </a:t>
            </a:r>
            <a:r>
              <a:rPr lang="it-IT" dirty="0" err="1" smtClean="0"/>
              <a:t>Theoderic’s</a:t>
            </a:r>
            <a:r>
              <a:rPr lang="it-IT" dirty="0" smtClean="0"/>
              <a:t> </a:t>
            </a:r>
            <a:r>
              <a:rPr lang="it-IT" dirty="0" err="1" smtClean="0"/>
              <a:t>other</a:t>
            </a:r>
            <a:r>
              <a:rPr lang="it-IT" dirty="0" smtClean="0"/>
              <a:t> </a:t>
            </a:r>
            <a:r>
              <a:rPr lang="it-IT" dirty="0" err="1" smtClean="0"/>
              <a:t>females</a:t>
            </a:r>
            <a:r>
              <a:rPr lang="it-IT" dirty="0" smtClean="0"/>
              <a:t> </a:t>
            </a:r>
            <a:r>
              <a:rPr lang="it-IT" dirty="0" err="1" smtClean="0"/>
              <a:t>relatives</a:t>
            </a:r>
            <a:r>
              <a:rPr lang="it-IT" dirty="0" smtClean="0"/>
              <a:t> </a:t>
            </a:r>
            <a:r>
              <a:rPr lang="it-IT" dirty="0" err="1" smtClean="0"/>
              <a:t>were</a:t>
            </a:r>
            <a:r>
              <a:rPr lang="it-IT" dirty="0" smtClean="0"/>
              <a:t> </a:t>
            </a:r>
            <a:r>
              <a:rPr lang="it-IT" dirty="0" err="1" smtClean="0"/>
              <a:t>sent</a:t>
            </a:r>
            <a:r>
              <a:rPr lang="it-IT" dirty="0" smtClean="0"/>
              <a:t> </a:t>
            </a:r>
            <a:r>
              <a:rPr lang="it-IT" dirty="0" err="1" smtClean="0"/>
              <a:t>away</a:t>
            </a:r>
            <a:r>
              <a:rPr lang="it-IT" dirty="0" smtClean="0"/>
              <a:t>.</a:t>
            </a:r>
            <a:endParaRPr lang="it-IT" dirty="0"/>
          </a:p>
        </p:txBody>
      </p:sp>
      <p:pic>
        <p:nvPicPr>
          <p:cNvPr id="6" name="Segnaposto contenuto 9" descr="Untitled-1.png"/>
          <p:cNvPicPr>
            <a:picLocks noGrp="1" noChangeAspect="1"/>
          </p:cNvPicPr>
          <p:nvPr>
            <p:ph sz="quarter" idx="10"/>
          </p:nvPr>
        </p:nvPicPr>
        <p:blipFill>
          <a:blip r:embed="rId2">
            <a:extLst>
              <a:ext uri="{28A0092B-C50C-407E-A947-70E740481C1C}">
                <a14:useLocalDpi xmlns:a14="http://schemas.microsoft.com/office/drawing/2010/main" val="0"/>
              </a:ext>
            </a:extLst>
          </a:blip>
          <a:srcRect l="-3671" r="-928"/>
          <a:stretch>
            <a:fillRect/>
          </a:stretch>
        </p:blipFill>
        <p:spPr bwMode="auto">
          <a:xfrm>
            <a:off x="5719091" y="1685223"/>
            <a:ext cx="6285018" cy="4755441"/>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cxnSp>
        <p:nvCxnSpPr>
          <p:cNvPr id="8" name="Connettore 2 7"/>
          <p:cNvCxnSpPr/>
          <p:nvPr/>
        </p:nvCxnSpPr>
        <p:spPr>
          <a:xfrm flipH="1" flipV="1">
            <a:off x="8054236" y="3294345"/>
            <a:ext cx="989556" cy="36325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0" name="Connettore 2 9"/>
          <p:cNvCxnSpPr/>
          <p:nvPr/>
        </p:nvCxnSpPr>
        <p:spPr>
          <a:xfrm flipH="1" flipV="1">
            <a:off x="8868427" y="2668044"/>
            <a:ext cx="162839" cy="98955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2" name="Connettore 2 11"/>
          <p:cNvCxnSpPr/>
          <p:nvPr/>
        </p:nvCxnSpPr>
        <p:spPr>
          <a:xfrm flipH="1">
            <a:off x="7089732" y="3682652"/>
            <a:ext cx="1954060" cy="864296"/>
          </a:xfrm>
          <a:prstGeom prst="straightConnector1">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ttore 2 13"/>
          <p:cNvCxnSpPr/>
          <p:nvPr/>
        </p:nvCxnSpPr>
        <p:spPr>
          <a:xfrm flipH="1">
            <a:off x="8392438" y="3695178"/>
            <a:ext cx="676406" cy="156575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301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1000"/>
                                        <p:tgtEl>
                                          <p:spTgt spid="5">
                                            <p:txEl>
                                              <p:pRg st="0" end="0"/>
                                            </p:txEl>
                                          </p:spTgt>
                                        </p:tgtEl>
                                      </p:cBhvr>
                                    </p:animEffect>
                                    <p:anim calcmode="lin" valueType="num">
                                      <p:cBhvr>
                                        <p:cTn id="2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1000"/>
                                        <p:tgtEl>
                                          <p:spTgt spid="14"/>
                                        </p:tgtEl>
                                      </p:cBhvr>
                                    </p:animEffect>
                                    <p:anim calcmode="lin" valueType="num">
                                      <p:cBhvr>
                                        <p:cTn id="50" dur="1000" fill="hold"/>
                                        <p:tgtEl>
                                          <p:spTgt spid="14"/>
                                        </p:tgtEl>
                                        <p:attrNameLst>
                                          <p:attrName>ppt_x</p:attrName>
                                        </p:attrNameLst>
                                      </p:cBhvr>
                                      <p:tavLst>
                                        <p:tav tm="0">
                                          <p:val>
                                            <p:strVal val="#ppt_x"/>
                                          </p:val>
                                        </p:tav>
                                        <p:tav tm="100000">
                                          <p:val>
                                            <p:strVal val="#ppt_x"/>
                                          </p:val>
                                        </p:tav>
                                      </p:tavLst>
                                    </p:anim>
                                    <p:anim calcmode="lin" valueType="num">
                                      <p:cBhvr>
                                        <p:cTn id="5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fade">
                                      <p:cBhvr>
                                        <p:cTn id="56" dur="1000"/>
                                        <p:tgtEl>
                                          <p:spTgt spid="10"/>
                                        </p:tgtEl>
                                      </p:cBhvr>
                                    </p:animEffect>
                                    <p:anim calcmode="lin" valueType="num">
                                      <p:cBhvr>
                                        <p:cTn id="57" dur="1000" fill="hold"/>
                                        <p:tgtEl>
                                          <p:spTgt spid="10"/>
                                        </p:tgtEl>
                                        <p:attrNameLst>
                                          <p:attrName>ppt_x</p:attrName>
                                        </p:attrNameLst>
                                      </p:cBhvr>
                                      <p:tavLst>
                                        <p:tav tm="0">
                                          <p:val>
                                            <p:strVal val="#ppt_x"/>
                                          </p:val>
                                        </p:tav>
                                        <p:tav tm="100000">
                                          <p:val>
                                            <p:strVal val="#ppt_x"/>
                                          </p:val>
                                        </p:tav>
                                      </p:tavLst>
                                    </p:anim>
                                    <p:anim calcmode="lin" valueType="num">
                                      <p:cBhvr>
                                        <p:cTn id="5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Amalasuntha’s</a:t>
            </a:r>
            <a:r>
              <a:rPr lang="it-IT" dirty="0" smtClean="0"/>
              <a:t> </a:t>
            </a:r>
            <a:r>
              <a:rPr lang="it-IT" dirty="0" err="1" smtClean="0"/>
              <a:t>marriage</a:t>
            </a:r>
            <a:endParaRPr lang="it-IT" dirty="0"/>
          </a:p>
        </p:txBody>
      </p:sp>
      <p:sp>
        <p:nvSpPr>
          <p:cNvPr id="3" name="Segnaposto contenuto 2"/>
          <p:cNvSpPr>
            <a:spLocks noGrp="1"/>
          </p:cNvSpPr>
          <p:nvPr>
            <p:ph sz="quarter" idx="10"/>
          </p:nvPr>
        </p:nvSpPr>
        <p:spPr>
          <a:xfrm>
            <a:off x="6179127" y="2229633"/>
            <a:ext cx="5663346" cy="4222921"/>
          </a:xfrm>
        </p:spPr>
        <p:txBody>
          <a:bodyPr>
            <a:normAutofit fontScale="92500" lnSpcReduction="10000"/>
          </a:bodyPr>
          <a:lstStyle/>
          <a:p>
            <a:r>
              <a:rPr lang="it-IT" dirty="0" smtClean="0"/>
              <a:t>519: </a:t>
            </a:r>
            <a:r>
              <a:rPr lang="it-IT" dirty="0" err="1" smtClean="0"/>
              <a:t>efforts</a:t>
            </a:r>
            <a:r>
              <a:rPr lang="it-IT" dirty="0" smtClean="0"/>
              <a:t> to </a:t>
            </a:r>
            <a:r>
              <a:rPr lang="it-IT" dirty="0" err="1" smtClean="0"/>
              <a:t>reinstate</a:t>
            </a:r>
            <a:r>
              <a:rPr lang="it-IT" dirty="0" smtClean="0"/>
              <a:t> </a:t>
            </a:r>
            <a:r>
              <a:rPr lang="it-IT" dirty="0" err="1" smtClean="0"/>
              <a:t>his</a:t>
            </a:r>
            <a:r>
              <a:rPr lang="it-IT" dirty="0" smtClean="0"/>
              <a:t> </a:t>
            </a:r>
            <a:r>
              <a:rPr lang="it-IT" dirty="0" err="1" smtClean="0"/>
              <a:t>masculinity</a:t>
            </a:r>
            <a:r>
              <a:rPr lang="it-IT" dirty="0" smtClean="0"/>
              <a:t>.</a:t>
            </a:r>
          </a:p>
          <a:p>
            <a:r>
              <a:rPr lang="it-IT" dirty="0" smtClean="0"/>
              <a:t>He </a:t>
            </a:r>
            <a:r>
              <a:rPr lang="it-IT" dirty="0" err="1" smtClean="0"/>
              <a:t>is</a:t>
            </a:r>
            <a:r>
              <a:rPr lang="it-IT" dirty="0" smtClean="0"/>
              <a:t> </a:t>
            </a:r>
            <a:r>
              <a:rPr lang="it-IT" i="1" dirty="0" err="1" smtClean="0"/>
              <a:t>consul</a:t>
            </a:r>
            <a:r>
              <a:rPr lang="it-IT" dirty="0" smtClean="0"/>
              <a:t> in Rome. </a:t>
            </a:r>
            <a:r>
              <a:rPr lang="it-IT" dirty="0" err="1" smtClean="0"/>
              <a:t>Exceptional</a:t>
            </a:r>
            <a:r>
              <a:rPr lang="it-IT" dirty="0" smtClean="0"/>
              <a:t> </a:t>
            </a:r>
            <a:r>
              <a:rPr lang="it-IT" dirty="0" err="1" smtClean="0"/>
              <a:t>celebrations</a:t>
            </a:r>
            <a:r>
              <a:rPr lang="it-IT" dirty="0" smtClean="0"/>
              <a:t>.</a:t>
            </a:r>
          </a:p>
          <a:p>
            <a:r>
              <a:rPr lang="it-IT" dirty="0" err="1" smtClean="0"/>
              <a:t>Emperor</a:t>
            </a:r>
            <a:r>
              <a:rPr lang="it-IT" dirty="0" smtClean="0"/>
              <a:t> Justin </a:t>
            </a:r>
            <a:r>
              <a:rPr lang="it-IT" dirty="0" err="1" smtClean="0"/>
              <a:t>adopted</a:t>
            </a:r>
            <a:r>
              <a:rPr lang="it-IT" dirty="0" smtClean="0"/>
              <a:t> </a:t>
            </a:r>
            <a:r>
              <a:rPr lang="it-IT" dirty="0" err="1" smtClean="0"/>
              <a:t>him</a:t>
            </a:r>
            <a:r>
              <a:rPr lang="it-IT" dirty="0" smtClean="0"/>
              <a:t>.</a:t>
            </a:r>
          </a:p>
          <a:p>
            <a:r>
              <a:rPr lang="it-IT" dirty="0" smtClean="0"/>
              <a:t>520: A fragile status. </a:t>
            </a:r>
            <a:r>
              <a:rPr lang="it-IT" dirty="0" err="1" smtClean="0"/>
              <a:t>When</a:t>
            </a:r>
            <a:r>
              <a:rPr lang="it-IT" dirty="0" smtClean="0"/>
              <a:t> </a:t>
            </a:r>
            <a:r>
              <a:rPr lang="it-IT" dirty="0" err="1" smtClean="0"/>
              <a:t>Theoderic</a:t>
            </a:r>
            <a:r>
              <a:rPr lang="it-IT" dirty="0" smtClean="0"/>
              <a:t> </a:t>
            </a:r>
            <a:r>
              <a:rPr lang="it-IT" dirty="0" err="1" smtClean="0"/>
              <a:t>charged</a:t>
            </a:r>
            <a:r>
              <a:rPr lang="it-IT" dirty="0" smtClean="0"/>
              <a:t> </a:t>
            </a:r>
            <a:r>
              <a:rPr lang="it-IT" dirty="0" err="1" smtClean="0"/>
              <a:t>him</a:t>
            </a:r>
            <a:r>
              <a:rPr lang="it-IT" dirty="0" smtClean="0"/>
              <a:t> </a:t>
            </a:r>
            <a:r>
              <a:rPr lang="en-US" dirty="0" smtClean="0"/>
              <a:t>to </a:t>
            </a:r>
            <a:r>
              <a:rPr lang="en-US" dirty="0"/>
              <a:t>repair the damage caused to the synagogues in Ravenna, which had been set on fire following riots in the city, he was described as a wicked heretic "a cruel man and an enemy of the Catholic faith".</a:t>
            </a:r>
            <a:endParaRPr lang="it-IT" dirty="0"/>
          </a:p>
        </p:txBody>
      </p:sp>
      <p:sp>
        <p:nvSpPr>
          <p:cNvPr id="4" name="Segnaposto contenuto 3"/>
          <p:cNvSpPr>
            <a:spLocks noGrp="1"/>
          </p:cNvSpPr>
          <p:nvPr>
            <p:ph sz="quarter" idx="11"/>
          </p:nvPr>
        </p:nvSpPr>
        <p:spPr>
          <a:xfrm>
            <a:off x="501041" y="2492680"/>
            <a:ext cx="5235879" cy="1894594"/>
          </a:xfrm>
        </p:spPr>
        <p:txBody>
          <a:bodyPr>
            <a:normAutofit/>
          </a:bodyPr>
          <a:lstStyle/>
          <a:p>
            <a:r>
              <a:rPr lang="it-IT" sz="2400" dirty="0" smtClean="0">
                <a:latin typeface="Arial" panose="020B0604020202020204" pitchFamily="34" charset="0"/>
                <a:cs typeface="Arial" panose="020B0604020202020204" pitchFamily="34" charset="0"/>
              </a:rPr>
              <a:t>515 : </a:t>
            </a:r>
            <a:r>
              <a:rPr lang="it-IT" sz="2400" dirty="0" err="1" smtClean="0">
                <a:latin typeface="Arial" panose="020B0604020202020204" pitchFamily="34" charset="0"/>
                <a:cs typeface="Arial" panose="020B0604020202020204" pitchFamily="34" charset="0"/>
              </a:rPr>
              <a:t>she</a:t>
            </a:r>
            <a:r>
              <a:rPr lang="it-IT" sz="2400" dirty="0" smtClean="0">
                <a:latin typeface="Arial" panose="020B0604020202020204" pitchFamily="34" charset="0"/>
                <a:cs typeface="Arial" panose="020B0604020202020204" pitchFamily="34" charset="0"/>
              </a:rPr>
              <a:t> </a:t>
            </a:r>
            <a:r>
              <a:rPr lang="it-IT" sz="2400" dirty="0" err="1" smtClean="0">
                <a:latin typeface="Arial" panose="020B0604020202020204" pitchFamily="34" charset="0"/>
                <a:cs typeface="Arial" panose="020B0604020202020204" pitchFamily="34" charset="0"/>
              </a:rPr>
              <a:t>married</a:t>
            </a:r>
            <a:r>
              <a:rPr lang="it-IT" sz="2400" dirty="0" smtClean="0">
                <a:latin typeface="Arial" panose="020B0604020202020204" pitchFamily="34" charset="0"/>
                <a:cs typeface="Arial" panose="020B0604020202020204" pitchFamily="34" charset="0"/>
              </a:rPr>
              <a:t> </a:t>
            </a:r>
            <a:r>
              <a:rPr lang="it-IT" sz="2400" dirty="0" err="1" smtClean="0">
                <a:latin typeface="Arial" panose="020B0604020202020204" pitchFamily="34" charset="0"/>
                <a:cs typeface="Arial" panose="020B0604020202020204" pitchFamily="34" charset="0"/>
              </a:rPr>
              <a:t>Eutharicus</a:t>
            </a:r>
            <a:r>
              <a:rPr lang="it-IT" sz="2400" dirty="0" smtClean="0">
                <a:latin typeface="Arial" panose="020B0604020202020204" pitchFamily="34" charset="0"/>
                <a:cs typeface="Arial" panose="020B0604020202020204" pitchFamily="34" charset="0"/>
              </a:rPr>
              <a:t> </a:t>
            </a:r>
            <a:r>
              <a:rPr lang="it-IT" sz="2400" dirty="0" err="1" smtClean="0">
                <a:latin typeface="Arial" panose="020B0604020202020204" pitchFamily="34" charset="0"/>
                <a:cs typeface="Arial" panose="020B0604020202020204" pitchFamily="34" charset="0"/>
              </a:rPr>
              <a:t>Cilliga</a:t>
            </a:r>
            <a:r>
              <a:rPr lang="it-IT" sz="2400" dirty="0" smtClean="0">
                <a:latin typeface="Arial" panose="020B0604020202020204" pitchFamily="34" charset="0"/>
                <a:cs typeface="Arial" panose="020B0604020202020204" pitchFamily="34" charset="0"/>
              </a:rPr>
              <a:t>, a man </a:t>
            </a:r>
            <a:r>
              <a:rPr lang="it-IT" sz="2400" dirty="0" err="1" smtClean="0">
                <a:latin typeface="Arial" panose="020B0604020202020204" pitchFamily="34" charset="0"/>
                <a:cs typeface="Arial" panose="020B0604020202020204" pitchFamily="34" charset="0"/>
              </a:rPr>
              <a:t>coming</a:t>
            </a:r>
            <a:r>
              <a:rPr lang="it-IT" sz="2400" dirty="0" smtClean="0">
                <a:latin typeface="Arial" panose="020B0604020202020204" pitchFamily="34" charset="0"/>
                <a:cs typeface="Arial" panose="020B0604020202020204" pitchFamily="34" charset="0"/>
              </a:rPr>
              <a:t> from </a:t>
            </a:r>
            <a:r>
              <a:rPr lang="it-IT" sz="2400" dirty="0" err="1" smtClean="0">
                <a:latin typeface="Arial" panose="020B0604020202020204" pitchFamily="34" charset="0"/>
                <a:cs typeface="Arial" panose="020B0604020202020204" pitchFamily="34" charset="0"/>
              </a:rPr>
              <a:t>Visigothic</a:t>
            </a:r>
            <a:r>
              <a:rPr lang="it-IT" sz="2400" dirty="0" smtClean="0">
                <a:latin typeface="Arial" panose="020B0604020202020204" pitchFamily="34" charset="0"/>
                <a:cs typeface="Arial" panose="020B0604020202020204" pitchFamily="34" charset="0"/>
              </a:rPr>
              <a:t> </a:t>
            </a:r>
            <a:r>
              <a:rPr lang="it-IT" sz="2400" dirty="0" err="1" smtClean="0">
                <a:latin typeface="Arial" panose="020B0604020202020204" pitchFamily="34" charset="0"/>
                <a:cs typeface="Arial" panose="020B0604020202020204" pitchFamily="34" charset="0"/>
              </a:rPr>
              <a:t>Spain</a:t>
            </a:r>
            <a:r>
              <a:rPr lang="it-IT" sz="2400" dirty="0" smtClean="0">
                <a:latin typeface="Arial" panose="020B0604020202020204" pitchFamily="34" charset="0"/>
                <a:cs typeface="Arial" panose="020B0604020202020204" pitchFamily="34" charset="0"/>
              </a:rPr>
              <a:t>. </a:t>
            </a:r>
          </a:p>
          <a:p>
            <a:r>
              <a:rPr lang="it-IT" sz="2400" dirty="0" err="1" smtClean="0">
                <a:latin typeface="Arial" panose="020B0604020202020204" pitchFamily="34" charset="0"/>
                <a:cs typeface="Arial" panose="020B0604020202020204" pitchFamily="34" charset="0"/>
              </a:rPr>
              <a:t>Cassiodorus</a:t>
            </a:r>
            <a:r>
              <a:rPr lang="it-IT" sz="2400" dirty="0" smtClean="0">
                <a:latin typeface="Arial" panose="020B0604020202020204" pitchFamily="34" charset="0"/>
                <a:cs typeface="Arial" panose="020B0604020202020204" pitchFamily="34" charset="0"/>
              </a:rPr>
              <a:t> </a:t>
            </a:r>
            <a:r>
              <a:rPr lang="it-IT" sz="2400" dirty="0" err="1" smtClean="0">
                <a:latin typeface="Arial" panose="020B0604020202020204" pitchFamily="34" charset="0"/>
                <a:cs typeface="Arial" panose="020B0604020202020204" pitchFamily="34" charset="0"/>
              </a:rPr>
              <a:t>sais</a:t>
            </a:r>
            <a:r>
              <a:rPr lang="it-IT" sz="2400" dirty="0" smtClean="0">
                <a:latin typeface="Arial" panose="020B0604020202020204" pitchFamily="34" charset="0"/>
                <a:cs typeface="Arial" panose="020B0604020202020204" pitchFamily="34" charset="0"/>
              </a:rPr>
              <a:t> </a:t>
            </a:r>
            <a:r>
              <a:rPr lang="it-IT" sz="2400" dirty="0" err="1" smtClean="0">
                <a:latin typeface="Arial" panose="020B0604020202020204" pitchFamily="34" charset="0"/>
                <a:cs typeface="Arial" panose="020B0604020202020204" pitchFamily="34" charset="0"/>
              </a:rPr>
              <a:t>that</a:t>
            </a:r>
            <a:r>
              <a:rPr lang="it-IT" sz="2400" dirty="0" smtClean="0">
                <a:latin typeface="Arial" panose="020B0604020202020204" pitchFamily="34" charset="0"/>
                <a:cs typeface="Arial" panose="020B0604020202020204" pitchFamily="34" charset="0"/>
              </a:rPr>
              <a:t> </a:t>
            </a:r>
            <a:r>
              <a:rPr lang="it-IT" sz="2400" dirty="0" err="1" smtClean="0">
                <a:latin typeface="Arial" panose="020B0604020202020204" pitchFamily="34" charset="0"/>
                <a:cs typeface="Arial" panose="020B0604020202020204" pitchFamily="34" charset="0"/>
              </a:rPr>
              <a:t>this</a:t>
            </a:r>
            <a:r>
              <a:rPr lang="it-IT" sz="2400" dirty="0" smtClean="0">
                <a:latin typeface="Arial" panose="020B0604020202020204" pitchFamily="34" charset="0"/>
                <a:cs typeface="Arial" panose="020B0604020202020204" pitchFamily="34" charset="0"/>
              </a:rPr>
              <a:t> very </a:t>
            </a:r>
            <a:r>
              <a:rPr lang="it-IT" sz="2400" dirty="0" err="1" smtClean="0">
                <a:latin typeface="Arial" panose="020B0604020202020204" pitchFamily="34" charset="0"/>
                <a:cs typeface="Arial" panose="020B0604020202020204" pitchFamily="34" charset="0"/>
              </a:rPr>
              <a:t>marriage</a:t>
            </a:r>
            <a:r>
              <a:rPr lang="it-IT" sz="2400" dirty="0" smtClean="0">
                <a:latin typeface="Arial" panose="020B0604020202020204" pitchFamily="34" charset="0"/>
                <a:cs typeface="Arial" panose="020B0604020202020204" pitchFamily="34" charset="0"/>
              </a:rPr>
              <a:t> </a:t>
            </a:r>
            <a:r>
              <a:rPr lang="it-IT" sz="2400" dirty="0" err="1" smtClean="0">
                <a:latin typeface="Arial" panose="020B0604020202020204" pitchFamily="34" charset="0"/>
                <a:cs typeface="Arial" panose="020B0604020202020204" pitchFamily="34" charset="0"/>
              </a:rPr>
              <a:t>was</a:t>
            </a:r>
            <a:r>
              <a:rPr lang="it-IT" sz="2400" dirty="0" smtClean="0">
                <a:latin typeface="Arial" panose="020B0604020202020204" pitchFamily="34" charset="0"/>
                <a:cs typeface="Arial" panose="020B0604020202020204" pitchFamily="34" charset="0"/>
              </a:rPr>
              <a:t> </a:t>
            </a:r>
            <a:r>
              <a:rPr lang="it-IT" sz="2400" dirty="0" err="1" smtClean="0">
                <a:latin typeface="Arial" panose="020B0604020202020204" pitchFamily="34" charset="0"/>
                <a:cs typeface="Arial" panose="020B0604020202020204" pitchFamily="34" charset="0"/>
              </a:rPr>
              <a:t>sealing</a:t>
            </a:r>
            <a:r>
              <a:rPr lang="it-IT" sz="2400" dirty="0" smtClean="0">
                <a:latin typeface="Arial" panose="020B0604020202020204" pitchFamily="34" charset="0"/>
                <a:cs typeface="Arial" panose="020B0604020202020204" pitchFamily="34" charset="0"/>
              </a:rPr>
              <a:t> the </a:t>
            </a:r>
            <a:r>
              <a:rPr lang="it-IT" sz="2400" dirty="0" err="1" smtClean="0">
                <a:latin typeface="Arial" panose="020B0604020202020204" pitchFamily="34" charset="0"/>
                <a:cs typeface="Arial" panose="020B0604020202020204" pitchFamily="34" charset="0"/>
              </a:rPr>
              <a:t>two</a:t>
            </a:r>
            <a:r>
              <a:rPr lang="it-IT" sz="2400" dirty="0" smtClean="0">
                <a:latin typeface="Arial" panose="020B0604020202020204" pitchFamily="34" charset="0"/>
                <a:cs typeface="Arial" panose="020B0604020202020204" pitchFamily="34" charset="0"/>
              </a:rPr>
              <a:t> </a:t>
            </a:r>
            <a:r>
              <a:rPr lang="it-IT" sz="2400" dirty="0" err="1" smtClean="0">
                <a:latin typeface="Arial" panose="020B0604020202020204" pitchFamily="34" charset="0"/>
                <a:cs typeface="Arial" panose="020B0604020202020204" pitchFamily="34" charset="0"/>
              </a:rPr>
              <a:t>different</a:t>
            </a:r>
            <a:r>
              <a:rPr lang="it-IT" sz="2400" dirty="0" smtClean="0">
                <a:latin typeface="Arial" panose="020B0604020202020204" pitchFamily="34" charset="0"/>
                <a:cs typeface="Arial" panose="020B0604020202020204" pitchFamily="34" charset="0"/>
              </a:rPr>
              <a:t> </a:t>
            </a:r>
            <a:r>
              <a:rPr lang="it-IT" sz="2400" dirty="0" err="1" smtClean="0">
                <a:latin typeface="Arial" panose="020B0604020202020204" pitchFamily="34" charset="0"/>
                <a:cs typeface="Arial" panose="020B0604020202020204" pitchFamily="34" charset="0"/>
              </a:rPr>
              <a:t>branches</a:t>
            </a:r>
            <a:r>
              <a:rPr lang="it-IT" sz="2400" dirty="0" smtClean="0">
                <a:latin typeface="Arial" panose="020B0604020202020204" pitchFamily="34" charset="0"/>
                <a:cs typeface="Arial" panose="020B0604020202020204" pitchFamily="34" charset="0"/>
              </a:rPr>
              <a:t> of the </a:t>
            </a:r>
            <a:r>
              <a:rPr lang="it-IT" sz="2400" dirty="0" err="1" smtClean="0">
                <a:latin typeface="Arial" panose="020B0604020202020204" pitchFamily="34" charset="0"/>
                <a:cs typeface="Arial" panose="020B0604020202020204" pitchFamily="34" charset="0"/>
              </a:rPr>
              <a:t>royal</a:t>
            </a:r>
            <a:r>
              <a:rPr lang="it-IT" sz="2400" dirty="0" smtClean="0">
                <a:latin typeface="Arial" panose="020B0604020202020204" pitchFamily="34" charset="0"/>
                <a:cs typeface="Arial" panose="020B0604020202020204" pitchFamily="34" charset="0"/>
              </a:rPr>
              <a:t> family.</a:t>
            </a:r>
            <a:endParaRPr lang="it-IT" sz="2400" dirty="0">
              <a:latin typeface="Arial" panose="020B0604020202020204" pitchFamily="34" charset="0"/>
              <a:cs typeface="Arial" panose="020B0604020202020204" pitchFamily="34" charset="0"/>
            </a:endParaRPr>
          </a:p>
        </p:txBody>
      </p:sp>
      <p:sp>
        <p:nvSpPr>
          <p:cNvPr id="5" name="Segnaposto contenuto 4"/>
          <p:cNvSpPr>
            <a:spLocks noGrp="1"/>
          </p:cNvSpPr>
          <p:nvPr>
            <p:ph sz="quarter" idx="12"/>
          </p:nvPr>
        </p:nvSpPr>
        <p:spPr>
          <a:xfrm>
            <a:off x="488515" y="4777396"/>
            <a:ext cx="4935255" cy="1310253"/>
          </a:xfrm>
        </p:spPr>
        <p:txBody>
          <a:bodyPr/>
          <a:lstStyle/>
          <a:p>
            <a:r>
              <a:rPr lang="it-IT" dirty="0" smtClean="0"/>
              <a:t>His </a:t>
            </a:r>
            <a:r>
              <a:rPr lang="it-IT" dirty="0" err="1" smtClean="0"/>
              <a:t>name</a:t>
            </a:r>
            <a:r>
              <a:rPr lang="it-IT" dirty="0" smtClean="0"/>
              <a:t> </a:t>
            </a:r>
            <a:r>
              <a:rPr lang="it-IT" dirty="0" err="1" smtClean="0"/>
              <a:t>Cilliga</a:t>
            </a:r>
            <a:r>
              <a:rPr lang="it-IT" dirty="0" smtClean="0"/>
              <a:t> </a:t>
            </a:r>
            <a:r>
              <a:rPr lang="it-IT" dirty="0" err="1" smtClean="0"/>
              <a:t>instead</a:t>
            </a:r>
            <a:r>
              <a:rPr lang="it-IT" dirty="0" smtClean="0"/>
              <a:t> </a:t>
            </a:r>
            <a:r>
              <a:rPr lang="it-IT" dirty="0" err="1" smtClean="0"/>
              <a:t>tells</a:t>
            </a:r>
            <a:r>
              <a:rPr lang="it-IT" dirty="0" smtClean="0"/>
              <a:t> </a:t>
            </a:r>
            <a:r>
              <a:rPr lang="it-IT" dirty="0" err="1" smtClean="0"/>
              <a:t>that</a:t>
            </a:r>
            <a:r>
              <a:rPr lang="it-IT" dirty="0" smtClean="0"/>
              <a:t> he </a:t>
            </a:r>
            <a:r>
              <a:rPr lang="it-IT" dirty="0" err="1" smtClean="0"/>
              <a:t>was</a:t>
            </a:r>
            <a:r>
              <a:rPr lang="it-IT" dirty="0" smtClean="0"/>
              <a:t> </a:t>
            </a:r>
            <a:r>
              <a:rPr lang="it-IT" dirty="0" err="1" smtClean="0"/>
              <a:t>not</a:t>
            </a:r>
            <a:r>
              <a:rPr lang="it-IT" dirty="0" smtClean="0"/>
              <a:t> </a:t>
            </a:r>
            <a:r>
              <a:rPr lang="it-IT" dirty="0" err="1" smtClean="0"/>
              <a:t>belonging</a:t>
            </a:r>
            <a:r>
              <a:rPr lang="it-IT" dirty="0" smtClean="0"/>
              <a:t> to a </a:t>
            </a:r>
            <a:r>
              <a:rPr lang="it-IT" dirty="0" err="1" smtClean="0"/>
              <a:t>prestigious</a:t>
            </a:r>
            <a:r>
              <a:rPr lang="it-IT" dirty="0" smtClean="0"/>
              <a:t> </a:t>
            </a:r>
            <a:r>
              <a:rPr lang="it-IT" dirty="0" err="1" smtClean="0"/>
              <a:t>Visigothic</a:t>
            </a:r>
            <a:r>
              <a:rPr lang="it-IT" dirty="0" smtClean="0"/>
              <a:t> family.</a:t>
            </a:r>
            <a:endParaRPr lang="it-IT" dirty="0"/>
          </a:p>
        </p:txBody>
      </p:sp>
    </p:spTree>
    <p:extLst>
      <p:ext uri="{BB962C8B-B14F-4D97-AF65-F5344CB8AC3E}">
        <p14:creationId xmlns:p14="http://schemas.microsoft.com/office/powerpoint/2010/main" val="3578244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6300" y="1153221"/>
            <a:ext cx="11565699" cy="838417"/>
          </a:xfrm>
        </p:spPr>
        <p:txBody>
          <a:bodyPr/>
          <a:lstStyle/>
          <a:p>
            <a:r>
              <a:rPr lang="it-IT" dirty="0" err="1" smtClean="0"/>
              <a:t>Eutharicus</a:t>
            </a:r>
            <a:r>
              <a:rPr lang="it-IT" dirty="0" smtClean="0"/>
              <a:t>: a way to produce an </a:t>
            </a:r>
            <a:r>
              <a:rPr lang="it-IT" dirty="0" err="1" smtClean="0"/>
              <a:t>Amal</a:t>
            </a:r>
            <a:r>
              <a:rPr lang="it-IT" dirty="0" smtClean="0"/>
              <a:t> </a:t>
            </a:r>
            <a:r>
              <a:rPr lang="it-IT" dirty="0" err="1" smtClean="0"/>
              <a:t>heir</a:t>
            </a:r>
            <a:r>
              <a:rPr lang="it-IT" dirty="0" smtClean="0"/>
              <a:t>.</a:t>
            </a:r>
            <a:endParaRPr lang="it-IT" dirty="0"/>
          </a:p>
        </p:txBody>
      </p:sp>
      <p:sp>
        <p:nvSpPr>
          <p:cNvPr id="3" name="Segnaposto contenuto 2"/>
          <p:cNvSpPr>
            <a:spLocks noGrp="1"/>
          </p:cNvSpPr>
          <p:nvPr>
            <p:ph sz="quarter" idx="10"/>
          </p:nvPr>
        </p:nvSpPr>
        <p:spPr>
          <a:xfrm>
            <a:off x="6237961" y="2167003"/>
            <a:ext cx="5604511" cy="4285551"/>
          </a:xfrm>
        </p:spPr>
        <p:txBody>
          <a:bodyPr>
            <a:normAutofit fontScale="92500" lnSpcReduction="20000"/>
          </a:bodyPr>
          <a:lstStyle/>
          <a:p>
            <a:r>
              <a:rPr lang="en-US" dirty="0">
                <a:latin typeface="Arial" panose="020B0604020202020204" pitchFamily="34" charset="0"/>
                <a:cs typeface="Arial" panose="020B0604020202020204" pitchFamily="34" charset="0"/>
              </a:rPr>
              <a:t>From her marriage to </a:t>
            </a:r>
            <a:r>
              <a:rPr lang="en-US" dirty="0" err="1">
                <a:latin typeface="Arial" panose="020B0604020202020204" pitchFamily="34" charset="0"/>
                <a:cs typeface="Arial" panose="020B0604020202020204" pitchFamily="34" charset="0"/>
              </a:rPr>
              <a:t>Eutharic</a:t>
            </a:r>
            <a:r>
              <a:rPr lang="en-US" dirty="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Amalasuntha</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had had a son, </a:t>
            </a:r>
            <a:r>
              <a:rPr lang="en-US" dirty="0" err="1">
                <a:latin typeface="Arial" panose="020B0604020202020204" pitchFamily="34" charset="0"/>
                <a:cs typeface="Arial" panose="020B0604020202020204" pitchFamily="34" charset="0"/>
              </a:rPr>
              <a:t>Athalaric</a:t>
            </a:r>
            <a:r>
              <a:rPr lang="en-US" dirty="0">
                <a:latin typeface="Arial" panose="020B0604020202020204" pitchFamily="34" charset="0"/>
                <a:cs typeface="Arial" panose="020B0604020202020204" pitchFamily="34" charset="0"/>
              </a:rPr>
              <a:t>, born in 516: had </a:t>
            </a:r>
            <a:r>
              <a:rPr lang="en-US" dirty="0" err="1">
                <a:latin typeface="Arial" panose="020B0604020202020204" pitchFamily="34" charset="0"/>
                <a:cs typeface="Arial" panose="020B0604020202020204" pitchFamily="34" charset="0"/>
              </a:rPr>
              <a:t>Theoderic</a:t>
            </a:r>
            <a:r>
              <a:rPr lang="en-US" dirty="0">
                <a:latin typeface="Arial" panose="020B0604020202020204" pitchFamily="34" charset="0"/>
                <a:cs typeface="Arial" panose="020B0604020202020204" pitchFamily="34" charset="0"/>
              </a:rPr>
              <a:t> planned from the outset to make him heir to the kingdom, even before the death of his father </a:t>
            </a:r>
            <a:r>
              <a:rPr lang="en-US" dirty="0" err="1">
                <a:latin typeface="Arial" panose="020B0604020202020204" pitchFamily="34" charset="0"/>
                <a:cs typeface="Arial" panose="020B0604020202020204" pitchFamily="34" charset="0"/>
              </a:rPr>
              <a:t>Eutharic</a:t>
            </a:r>
            <a:r>
              <a:rPr lang="en-US" dirty="0">
                <a:latin typeface="Arial" panose="020B0604020202020204" pitchFamily="34" charset="0"/>
                <a:cs typeface="Arial" panose="020B0604020202020204" pitchFamily="34" charset="0"/>
              </a:rPr>
              <a:t>? The question is still being debated. </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In </a:t>
            </a:r>
            <a:r>
              <a:rPr lang="en-US" dirty="0">
                <a:latin typeface="Arial" panose="020B0604020202020204" pitchFamily="34" charset="0"/>
                <a:cs typeface="Arial" panose="020B0604020202020204" pitchFamily="34" charset="0"/>
              </a:rPr>
              <a:t>any case, his father's death seemed to point to a solution to the problem of succession using a formula frequently tried out in late Antiquity: the election of a child, rex </a:t>
            </a:r>
            <a:r>
              <a:rPr lang="en-US" dirty="0" err="1">
                <a:latin typeface="Arial" panose="020B0604020202020204" pitchFamily="34" charset="0"/>
                <a:cs typeface="Arial" panose="020B0604020202020204" pitchFamily="34" charset="0"/>
              </a:rPr>
              <a:t>puer</a:t>
            </a:r>
            <a:r>
              <a:rPr lang="en-US" dirty="0">
                <a:latin typeface="Arial" panose="020B0604020202020204" pitchFamily="34" charset="0"/>
                <a:cs typeface="Arial" panose="020B0604020202020204" pitchFamily="34" charset="0"/>
              </a:rPr>
              <a:t>, with an adult at his side until he reached legal age. </a:t>
            </a:r>
            <a:endParaRPr lang="it-IT" dirty="0">
              <a:latin typeface="Arial" panose="020B0604020202020204" pitchFamily="34" charset="0"/>
              <a:cs typeface="Arial" panose="020B0604020202020204" pitchFamily="34" charset="0"/>
            </a:endParaRPr>
          </a:p>
        </p:txBody>
      </p:sp>
      <p:sp>
        <p:nvSpPr>
          <p:cNvPr id="4" name="Segnaposto contenuto 3"/>
          <p:cNvSpPr>
            <a:spLocks noGrp="1"/>
          </p:cNvSpPr>
          <p:nvPr>
            <p:ph sz="quarter" idx="11"/>
          </p:nvPr>
        </p:nvSpPr>
        <p:spPr>
          <a:xfrm>
            <a:off x="400833" y="2192056"/>
            <a:ext cx="5323561" cy="1741117"/>
          </a:xfrm>
        </p:spPr>
        <p:txBody>
          <a:bodyPr>
            <a:normAutofit/>
          </a:bodyPr>
          <a:lstStyle/>
          <a:p>
            <a:r>
              <a:rPr lang="en-US" sz="2600" dirty="0">
                <a:latin typeface="Arial" panose="020B0604020202020204" pitchFamily="34" charset="0"/>
                <a:cs typeface="Arial" panose="020B0604020202020204" pitchFamily="34" charset="0"/>
              </a:rPr>
              <a:t>When he died in unclear circumstances in 523 or 524, nobody bothered to keep his memory alive.</a:t>
            </a:r>
            <a:endParaRPr lang="it-IT" sz="2600" dirty="0">
              <a:latin typeface="Arial" panose="020B0604020202020204" pitchFamily="34" charset="0"/>
              <a:cs typeface="Arial" panose="020B0604020202020204" pitchFamily="34" charset="0"/>
            </a:endParaRPr>
          </a:p>
        </p:txBody>
      </p:sp>
      <p:sp>
        <p:nvSpPr>
          <p:cNvPr id="5" name="Segnaposto contenuto 4"/>
          <p:cNvSpPr>
            <a:spLocks noGrp="1"/>
          </p:cNvSpPr>
          <p:nvPr>
            <p:ph sz="quarter" idx="12"/>
          </p:nvPr>
        </p:nvSpPr>
        <p:spPr>
          <a:xfrm>
            <a:off x="400833" y="3870542"/>
            <a:ext cx="5285983" cy="2701132"/>
          </a:xfrm>
        </p:spPr>
        <p:txBody>
          <a:bodyPr>
            <a:normAutofit fontScale="92500" lnSpcReduction="20000"/>
          </a:bodyPr>
          <a:lstStyle/>
          <a:p>
            <a:r>
              <a:rPr lang="en-US" dirty="0">
                <a:latin typeface="Arial" panose="020B0604020202020204" pitchFamily="34" charset="0"/>
                <a:cs typeface="Arial" panose="020B0604020202020204" pitchFamily="34" charset="0"/>
              </a:rPr>
              <a:t>Ian Wood has rightly pointed out that his function at the Ostrogoth court was only to produce with </a:t>
            </a:r>
            <a:r>
              <a:rPr lang="en-US" dirty="0" err="1">
                <a:latin typeface="Arial" panose="020B0604020202020204" pitchFamily="34" charset="0"/>
                <a:cs typeface="Arial" panose="020B0604020202020204" pitchFamily="34" charset="0"/>
              </a:rPr>
              <a:t>Amalasonthe</a:t>
            </a:r>
            <a:r>
              <a:rPr lang="en-US" dirty="0">
                <a:latin typeface="Arial" panose="020B0604020202020204" pitchFamily="34" charset="0"/>
                <a:cs typeface="Arial" panose="020B0604020202020204" pitchFamily="34" charset="0"/>
              </a:rPr>
              <a:t> a male </a:t>
            </a:r>
            <a:r>
              <a:rPr lang="en-US" dirty="0" err="1">
                <a:latin typeface="Arial" panose="020B0604020202020204" pitchFamily="34" charset="0"/>
                <a:cs typeface="Arial" panose="020B0604020202020204" pitchFamily="34" charset="0"/>
              </a:rPr>
              <a:t>Amale</a:t>
            </a:r>
            <a:r>
              <a:rPr lang="en-US" dirty="0">
                <a:latin typeface="Arial" panose="020B0604020202020204" pitchFamily="34" charset="0"/>
                <a:cs typeface="Arial" panose="020B0604020202020204" pitchFamily="34" charset="0"/>
              </a:rPr>
              <a:t> heir to succeed </a:t>
            </a:r>
            <a:r>
              <a:rPr lang="en-US" dirty="0" err="1">
                <a:latin typeface="Arial" panose="020B0604020202020204" pitchFamily="34" charset="0"/>
                <a:cs typeface="Arial" panose="020B0604020202020204" pitchFamily="34" charset="0"/>
              </a:rPr>
              <a:t>Theoderic</a:t>
            </a:r>
            <a:r>
              <a:rPr lang="en-US" dirty="0">
                <a:latin typeface="Arial" panose="020B0604020202020204" pitchFamily="34" charset="0"/>
                <a:cs typeface="Arial" panose="020B0604020202020204" pitchFamily="34" charset="0"/>
              </a:rPr>
              <a:t>: a man useful, therefore, in allowing the continuation of his own wife's </a:t>
            </a:r>
            <a:r>
              <a:rPr lang="en-US" dirty="0" err="1">
                <a:latin typeface="Arial" panose="020B0604020202020204" pitchFamily="34" charset="0"/>
                <a:cs typeface="Arial" panose="020B0604020202020204" pitchFamily="34" charset="0"/>
              </a:rPr>
              <a:t>Amale</a:t>
            </a:r>
            <a:r>
              <a:rPr lang="en-US" dirty="0">
                <a:latin typeface="Arial" panose="020B0604020202020204" pitchFamily="34" charset="0"/>
                <a:cs typeface="Arial" panose="020B0604020202020204" pitchFamily="34" charset="0"/>
              </a:rPr>
              <a:t> blood and not destined to become king himself.</a:t>
            </a:r>
            <a:endParaRPr lang="it-IT"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9024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Young </a:t>
            </a:r>
            <a:r>
              <a:rPr lang="it-IT" dirty="0" err="1" smtClean="0"/>
              <a:t>Athalaric</a:t>
            </a:r>
            <a:r>
              <a:rPr lang="it-IT" dirty="0" smtClean="0"/>
              <a:t>.</a:t>
            </a:r>
            <a:endParaRPr lang="it-IT" dirty="0"/>
          </a:p>
        </p:txBody>
      </p:sp>
      <p:sp>
        <p:nvSpPr>
          <p:cNvPr id="4" name="Segnaposto contenuto 3"/>
          <p:cNvSpPr>
            <a:spLocks noGrp="1"/>
          </p:cNvSpPr>
          <p:nvPr>
            <p:ph sz="quarter" idx="11"/>
          </p:nvPr>
        </p:nvSpPr>
        <p:spPr>
          <a:xfrm>
            <a:off x="438412" y="2592996"/>
            <a:ext cx="4558462" cy="1794277"/>
          </a:xfrm>
        </p:spPr>
        <p:txBody>
          <a:bodyPr>
            <a:normAutofit fontScale="92500" lnSpcReduction="20000"/>
          </a:bodyPr>
          <a:lstStyle/>
          <a:p>
            <a:r>
              <a:rPr lang="en-US" dirty="0">
                <a:latin typeface="Arial" panose="020B0604020202020204" pitchFamily="34" charset="0"/>
                <a:cs typeface="Arial" panose="020B0604020202020204" pitchFamily="34" charset="0"/>
              </a:rPr>
              <a:t>The </a:t>
            </a:r>
            <a:r>
              <a:rPr lang="en-US" dirty="0" err="1">
                <a:latin typeface="Arial" panose="020B0604020202020204" pitchFamily="34" charset="0"/>
                <a:cs typeface="Arial" panose="020B0604020202020204" pitchFamily="34" charset="0"/>
              </a:rPr>
              <a:t>Amale</a:t>
            </a:r>
            <a:r>
              <a:rPr lang="en-US" dirty="0">
                <a:latin typeface="Arial" panose="020B0604020202020204" pitchFamily="34" charset="0"/>
                <a:cs typeface="Arial" panose="020B0604020202020204" pitchFamily="34" charset="0"/>
              </a:rPr>
              <a:t> line continued, not without tension, with the appointment of the orphan </a:t>
            </a:r>
            <a:r>
              <a:rPr lang="en-US" dirty="0" err="1">
                <a:latin typeface="Arial" panose="020B0604020202020204" pitchFamily="34" charset="0"/>
                <a:cs typeface="Arial" panose="020B0604020202020204" pitchFamily="34" charset="0"/>
              </a:rPr>
              <a:t>Athalaric</a:t>
            </a:r>
            <a:r>
              <a:rPr lang="en-US" dirty="0">
                <a:latin typeface="Arial" panose="020B0604020202020204" pitchFamily="34" charset="0"/>
                <a:cs typeface="Arial" panose="020B0604020202020204" pitchFamily="34" charset="0"/>
              </a:rPr>
              <a:t>, and the regency of his mother, the widow </a:t>
            </a:r>
            <a:r>
              <a:rPr lang="en-US" dirty="0" err="1" smtClean="0">
                <a:latin typeface="Arial" panose="020B0604020202020204" pitchFamily="34" charset="0"/>
                <a:cs typeface="Arial" panose="020B0604020202020204" pitchFamily="34" charset="0"/>
              </a:rPr>
              <a:t>Amalasuntha</a:t>
            </a:r>
            <a:r>
              <a:rPr lang="en-US" dirty="0" smtClean="0">
                <a:latin typeface="Arial" panose="020B0604020202020204" pitchFamily="34" charset="0"/>
                <a:cs typeface="Arial" panose="020B0604020202020204" pitchFamily="34" charset="0"/>
              </a:rPr>
              <a:t>. </a:t>
            </a:r>
            <a:endParaRPr lang="it-IT" dirty="0">
              <a:latin typeface="Arial" panose="020B0604020202020204" pitchFamily="34" charset="0"/>
              <a:cs typeface="Arial" panose="020B0604020202020204" pitchFamily="34" charset="0"/>
            </a:endParaRPr>
          </a:p>
        </p:txBody>
      </p:sp>
      <p:sp>
        <p:nvSpPr>
          <p:cNvPr id="5" name="Segnaposto contenuto 4"/>
          <p:cNvSpPr>
            <a:spLocks noGrp="1"/>
          </p:cNvSpPr>
          <p:nvPr>
            <p:ph sz="quarter" idx="12"/>
          </p:nvPr>
        </p:nvSpPr>
        <p:spPr>
          <a:xfrm>
            <a:off x="6212910" y="2433180"/>
            <a:ext cx="5386192" cy="1991639"/>
          </a:xfrm>
        </p:spPr>
        <p:txBody>
          <a:bodyPr>
            <a:normAutofit fontScale="85000" lnSpcReduction="20000"/>
          </a:bodyPr>
          <a:lstStyle/>
          <a:p>
            <a:r>
              <a:rPr lang="en-US" dirty="0">
                <a:latin typeface="Arial" panose="020B0604020202020204" pitchFamily="34" charset="0"/>
                <a:cs typeface="Arial" panose="020B0604020202020204" pitchFamily="34" charset="0"/>
              </a:rPr>
              <a:t>In Procopius' </a:t>
            </a:r>
            <a:r>
              <a:rPr lang="en-US" i="1" dirty="0">
                <a:latin typeface="Arial" panose="020B0604020202020204" pitchFamily="34" charset="0"/>
                <a:cs typeface="Arial" panose="020B0604020202020204" pitchFamily="34" charset="0"/>
              </a:rPr>
              <a:t>Gothic War</a:t>
            </a:r>
            <a:r>
              <a:rPr lang="en-US" dirty="0">
                <a:latin typeface="Arial" panose="020B0604020202020204" pitchFamily="34" charset="0"/>
                <a:cs typeface="Arial" panose="020B0604020202020204" pitchFamily="34" charset="0"/>
              </a:rPr>
              <a:t>, the teenage </a:t>
            </a:r>
            <a:r>
              <a:rPr lang="en-US" dirty="0" err="1">
                <a:latin typeface="Arial" panose="020B0604020202020204" pitchFamily="34" charset="0"/>
                <a:cs typeface="Arial" panose="020B0604020202020204" pitchFamily="34" charset="0"/>
              </a:rPr>
              <a:t>Athalaric</a:t>
            </a:r>
            <a:r>
              <a:rPr lang="en-US" dirty="0">
                <a:latin typeface="Arial" panose="020B0604020202020204" pitchFamily="34" charset="0"/>
                <a:cs typeface="Arial" panose="020B0604020202020204" pitchFamily="34" charset="0"/>
              </a:rPr>
              <a:t> is accused of foolishly opposing his mother's advice about his education, leading a dissolute life on the side of the Goths and, as a result of these choices, dying young, at around the age of 16, in 534 . </a:t>
            </a:r>
            <a:endParaRPr lang="it-IT"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3102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6000" y="1153222"/>
            <a:ext cx="11736000" cy="422916"/>
          </a:xfrm>
        </p:spPr>
        <p:txBody>
          <a:bodyPr>
            <a:normAutofit fontScale="90000"/>
          </a:bodyPr>
          <a:lstStyle/>
          <a:p>
            <a:r>
              <a:rPr lang="it-IT" sz="2800" dirty="0" err="1" smtClean="0"/>
              <a:t>Variae</a:t>
            </a:r>
            <a:r>
              <a:rPr lang="it-IT" sz="2800" dirty="0" smtClean="0"/>
              <a:t> XI, 1. The </a:t>
            </a:r>
            <a:r>
              <a:rPr lang="it-IT" sz="2800" dirty="0" err="1" smtClean="0"/>
              <a:t>widow</a:t>
            </a:r>
            <a:r>
              <a:rPr lang="it-IT" sz="2800" dirty="0" smtClean="0"/>
              <a:t> </a:t>
            </a:r>
            <a:r>
              <a:rPr lang="it-IT" sz="2800" dirty="0" err="1" smtClean="0"/>
              <a:t>Amalasuntha</a:t>
            </a:r>
            <a:r>
              <a:rPr lang="it-IT" sz="2800" dirty="0" smtClean="0"/>
              <a:t> </a:t>
            </a:r>
            <a:r>
              <a:rPr lang="it-IT" sz="2800" dirty="0" err="1" smtClean="0"/>
              <a:t>praised</a:t>
            </a:r>
            <a:r>
              <a:rPr lang="it-IT" sz="2800" dirty="0" smtClean="0"/>
              <a:t> for </a:t>
            </a:r>
            <a:r>
              <a:rPr lang="it-IT" sz="2800" dirty="0" err="1" smtClean="0"/>
              <a:t>her</a:t>
            </a:r>
            <a:r>
              <a:rPr lang="it-IT" sz="2800" dirty="0" smtClean="0"/>
              <a:t> </a:t>
            </a:r>
            <a:r>
              <a:rPr lang="it-IT" sz="2800" dirty="0" err="1" smtClean="0"/>
              <a:t>qualities</a:t>
            </a:r>
            <a:r>
              <a:rPr lang="it-IT" sz="2800" dirty="0" smtClean="0"/>
              <a:t> (y. 531).</a:t>
            </a:r>
            <a:endParaRPr lang="it-IT" sz="2800" dirty="0"/>
          </a:p>
        </p:txBody>
      </p:sp>
      <p:sp>
        <p:nvSpPr>
          <p:cNvPr id="3" name="Segnaposto contenuto 2"/>
          <p:cNvSpPr>
            <a:spLocks noGrp="1"/>
          </p:cNvSpPr>
          <p:nvPr>
            <p:ph sz="quarter" idx="10"/>
          </p:nvPr>
        </p:nvSpPr>
        <p:spPr>
          <a:xfrm>
            <a:off x="204537" y="1660358"/>
            <a:ext cx="11815010" cy="5029199"/>
          </a:xfrm>
        </p:spPr>
        <p:txBody>
          <a:bodyPr>
            <a:noAutofit/>
          </a:bodyPr>
          <a:lstStyle/>
          <a:p>
            <a:r>
              <a:rPr lang="en-US" sz="2400" b="1" dirty="0">
                <a:latin typeface="Arial" panose="020B0604020202020204" pitchFamily="34" charset="0"/>
                <a:cs typeface="Arial" panose="020B0604020202020204" pitchFamily="34" charset="0"/>
              </a:rPr>
              <a:t>4. </a:t>
            </a:r>
            <a:r>
              <a:rPr lang="en-US" sz="2400" dirty="0">
                <a:latin typeface="Arial" panose="020B0604020202020204" pitchFamily="34" charset="0"/>
                <a:cs typeface="Arial" panose="020B0604020202020204" pitchFamily="34" charset="0"/>
              </a:rPr>
              <a:t>O blessed fortune of the age! With the </a:t>
            </a:r>
            <a:r>
              <a:rPr lang="en-US" sz="2400" i="1" dirty="0" err="1">
                <a:latin typeface="Arial" panose="020B0604020202020204" pitchFamily="34" charset="0"/>
                <a:cs typeface="Arial" panose="020B0604020202020204" pitchFamily="34" charset="0"/>
              </a:rPr>
              <a:t>Princeps</a:t>
            </a:r>
            <a:r>
              <a:rPr lang="en-US" sz="2400" i="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at leisure “ (</a:t>
            </a:r>
            <a:r>
              <a:rPr lang="en-US" sz="2400" i="1" dirty="0">
                <a:latin typeface="Arial" panose="020B0604020202020204" pitchFamily="34" charset="0"/>
                <a:cs typeface="Arial" panose="020B0604020202020204" pitchFamily="34" charset="0"/>
              </a:rPr>
              <a:t>sub </a:t>
            </a:r>
            <a:r>
              <a:rPr lang="en-US" sz="2400" i="1" dirty="0" err="1">
                <a:latin typeface="Arial" panose="020B0604020202020204" pitchFamily="34" charset="0"/>
                <a:cs typeface="Arial" panose="020B0604020202020204" pitchFamily="34" charset="0"/>
              </a:rPr>
              <a:t>principe</a:t>
            </a:r>
            <a:r>
              <a:rPr lang="en-US" sz="2400" i="1" dirty="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feriato</a:t>
            </a:r>
            <a:r>
              <a:rPr lang="en-US" sz="2400" i="1"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her son </a:t>
            </a:r>
            <a:r>
              <a:rPr lang="en-US" sz="2400" dirty="0" err="1" smtClean="0">
                <a:latin typeface="Arial" panose="020B0604020202020204" pitchFamily="34" charset="0"/>
                <a:cs typeface="Arial" panose="020B0604020202020204" pitchFamily="34" charset="0"/>
              </a:rPr>
              <a:t>Athalaric</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the favor of the mother rules, through whom everything is accomplished in such a way that the good will of the public may be felt covering us. To her, the one whom all resources serve offers glorious obedience, and, by a miraculous admixture of concord between them, he now begins to command his own character before he is able to govern the people. It is easily the most difficult kind of imperial reign, for a young man to rule his own passions. It is an entirely rare blessing for a master to triumph over his own conduct, and in the flush of youth to arrive at what aged modesty is hardly capable of attaining. </a:t>
            </a:r>
          </a:p>
          <a:p>
            <a:r>
              <a:rPr lang="en-US" sz="2400" b="1" dirty="0">
                <a:latin typeface="Arial" panose="020B0604020202020204" pitchFamily="34" charset="0"/>
                <a:cs typeface="Arial" panose="020B0604020202020204" pitchFamily="34" charset="0"/>
              </a:rPr>
              <a:t>5. </a:t>
            </a:r>
            <a:r>
              <a:rPr lang="en-US" sz="2400" dirty="0">
                <a:latin typeface="Arial" panose="020B0604020202020204" pitchFamily="34" charset="0"/>
                <a:cs typeface="Arial" panose="020B0604020202020204" pitchFamily="34" charset="0"/>
              </a:rPr>
              <a:t>Let us rejoice, conscript fathers, and let us give thanks to heavenly majesty in humble devotion, when at the arrival of the right time, clemency will not be difficult for our </a:t>
            </a:r>
            <a:r>
              <a:rPr lang="en-US" sz="2400" i="1" dirty="0" err="1">
                <a:latin typeface="Arial" panose="020B0604020202020204" pitchFamily="34" charset="0"/>
                <a:cs typeface="Arial" panose="020B0604020202020204" pitchFamily="34" charset="0"/>
              </a:rPr>
              <a:t>Princeps</a:t>
            </a:r>
            <a:r>
              <a:rPr lang="en-US" sz="2400" i="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who learned to serve in devotion to his subjects in his adolescent years. But let us attribute this wonder to the morals of them both: for the maternal genius is so great in her, whom even a foreign </a:t>
            </a:r>
            <a:r>
              <a:rPr lang="en-US" sz="2400" i="1" dirty="0" err="1">
                <a:latin typeface="Arial" panose="020B0604020202020204" pitchFamily="34" charset="0"/>
                <a:cs typeface="Arial" panose="020B0604020202020204" pitchFamily="34" charset="0"/>
              </a:rPr>
              <a:t>Princeps</a:t>
            </a:r>
            <a:r>
              <a:rPr lang="en-US" sz="2400" i="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by right ought to serve.</a:t>
            </a:r>
          </a:p>
          <a:p>
            <a:r>
              <a:rPr lang="en-US" sz="20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922026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0"/>
          </p:nvPr>
        </p:nvSpPr>
        <p:spPr>
          <a:xfrm>
            <a:off x="300789" y="1431758"/>
            <a:ext cx="11541684" cy="5020796"/>
          </a:xfrm>
        </p:spPr>
        <p:txBody>
          <a:bodyPr>
            <a:normAutofit fontScale="77500" lnSpcReduction="20000"/>
          </a:bodyPr>
          <a:lstStyle/>
          <a:p>
            <a:r>
              <a:rPr lang="en-US" b="1" dirty="0">
                <a:latin typeface="Arial" panose="020B0604020202020204" pitchFamily="34" charset="0"/>
                <a:cs typeface="Arial" panose="020B0604020202020204" pitchFamily="34" charset="0"/>
              </a:rPr>
              <a:t>6. </a:t>
            </a:r>
            <a:r>
              <a:rPr lang="en-US" dirty="0">
                <a:latin typeface="Arial" panose="020B0604020202020204" pitchFamily="34" charset="0"/>
                <a:cs typeface="Arial" panose="020B0604020202020204" pitchFamily="34" charset="0"/>
              </a:rPr>
              <a:t>For every </a:t>
            </a:r>
            <a:r>
              <a:rPr lang="en-US" i="1" dirty="0">
                <a:latin typeface="Arial" panose="020B0604020202020204" pitchFamily="34" charset="0"/>
                <a:cs typeface="Arial" panose="020B0604020202020204" pitchFamily="34" charset="0"/>
              </a:rPr>
              <a:t>regnum </a:t>
            </a:r>
            <a:r>
              <a:rPr lang="en-US" dirty="0">
                <a:latin typeface="Arial" panose="020B0604020202020204" pitchFamily="34" charset="0"/>
                <a:cs typeface="Arial" panose="020B0604020202020204" pitchFamily="34" charset="0"/>
              </a:rPr>
              <a:t>most properly venerates her, to see her is awesome, to hear her speaking, a marvel. For in what tongue is she shown not to be the most practiced? She is learned in the brilliance of Greek eloquence; she shines in the presentation of Roman discourse; she glories in the wealth of her native speech; she surpasses all in their own languages, while she is equally inspiring in each. For if it is wise to be accomplished in one’s native tongue, what would we be able to claim concerning an intellect so great that it preserves so many kinds of eloquence with flawless execution?</a:t>
            </a:r>
          </a:p>
          <a:p>
            <a:r>
              <a:rPr lang="it-IT" b="1" dirty="0" smtClean="0">
                <a:latin typeface="Arial" panose="020B0604020202020204" pitchFamily="34" charset="0"/>
                <a:cs typeface="Arial" panose="020B0604020202020204" pitchFamily="34" charset="0"/>
              </a:rPr>
              <a:t>7</a:t>
            </a:r>
            <a:r>
              <a:rPr lang="it-IT" b="1"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Hence</a:t>
            </a:r>
            <a:r>
              <a:rPr lang="it-IT" dirty="0">
                <a:latin typeface="Arial" panose="020B0604020202020204" pitchFamily="34" charset="0"/>
                <a:cs typeface="Arial" panose="020B0604020202020204" pitchFamily="34" charset="0"/>
              </a:rPr>
              <a:t>, a </a:t>
            </a:r>
            <a:r>
              <a:rPr lang="en-US" dirty="0">
                <a:latin typeface="Arial" panose="020B0604020202020204" pitchFamily="34" charset="0"/>
                <a:cs typeface="Arial" panose="020B0604020202020204" pitchFamily="34" charset="0"/>
              </a:rPr>
              <a:t>great and needed assistance comes to diverse nations, because none lack for interpretation in the presence of our wisest matron’s hearing. For neither does the envoy suffer delay, nor the petitioner any loss from the slowness of a translator, when both are heard in their native words and are addressed with an answer in their father’s tongue. Conjoined to these qualities, as though an extraordinary diadem, is a priceless familiarity with literature, through which, since it teaches the wisdom of the ancients, her royal dignity is ever increased.</a:t>
            </a:r>
          </a:p>
          <a:p>
            <a:r>
              <a:rPr lang="en-US" b="1" dirty="0">
                <a:latin typeface="Arial" panose="020B0604020202020204" pitchFamily="34" charset="0"/>
                <a:cs typeface="Arial" panose="020B0604020202020204" pitchFamily="34" charset="0"/>
              </a:rPr>
              <a:t>8. </a:t>
            </a:r>
            <a:r>
              <a:rPr lang="en-US" dirty="0">
                <a:latin typeface="Arial" panose="020B0604020202020204" pitchFamily="34" charset="0"/>
                <a:cs typeface="Arial" panose="020B0604020202020204" pitchFamily="34" charset="0"/>
              </a:rPr>
              <a:t>But, although she rejoices in such fluency with languages, she is so demure in public events that it may be credited to disinterest. She dissolves tangled litigation with a few words, she settles seething quarrels with calm, she manages the public weal in silence. You do not hear proclaimed what is openly adopted and, by a miraculous restraint, she accomplishes surreptitiously what she knows must be done in great haste.</a:t>
            </a:r>
            <a:endParaRPr lang="it-IT"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5201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0"/>
          </p:nvPr>
        </p:nvSpPr>
        <p:spPr>
          <a:xfrm>
            <a:off x="192505" y="1407695"/>
            <a:ext cx="11649968" cy="5044859"/>
          </a:xfrm>
        </p:spPr>
        <p:txBody>
          <a:bodyPr>
            <a:normAutofit fontScale="77500" lnSpcReduction="20000"/>
          </a:bodyPr>
          <a:lstStyle/>
          <a:p>
            <a:r>
              <a:rPr lang="it-IT" b="1" dirty="0">
                <a:latin typeface="Arial" panose="020B0604020202020204" pitchFamily="34" charset="0"/>
                <a:cs typeface="Arial" panose="020B0604020202020204" pitchFamily="34" charset="0"/>
              </a:rPr>
              <a:t>9.</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What</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similar</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distinction</a:t>
            </a:r>
            <a:r>
              <a:rPr lang="it-IT"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has antiquity produced? We have learned of </a:t>
            </a:r>
            <a:r>
              <a:rPr lang="en-US" dirty="0" err="1" smtClean="0">
                <a:latin typeface="Arial" panose="020B0604020202020204" pitchFamily="34" charset="0"/>
                <a:cs typeface="Arial" panose="020B0604020202020204" pitchFamily="34" charset="0"/>
              </a:rPr>
              <a:t>Placidia</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Galla</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Placidia</a:t>
            </a:r>
            <a:r>
              <a:rPr lang="en-US" dirty="0" smtClean="0">
                <a:latin typeface="Arial" panose="020B0604020202020204" pitchFamily="34" charset="0"/>
                <a:cs typeface="Arial" panose="020B0604020202020204" pitchFamily="34" charset="0"/>
              </a:rPr>
              <a:t>: empress 421-450) </a:t>
            </a:r>
            <a:r>
              <a:rPr lang="en-US" dirty="0">
                <a:latin typeface="Arial" panose="020B0604020202020204" pitchFamily="34" charset="0"/>
                <a:cs typeface="Arial" panose="020B0604020202020204" pitchFamily="34" charset="0"/>
              </a:rPr>
              <a:t>celebrated by reputation across the world, glorious in a line of a number of </a:t>
            </a:r>
            <a:r>
              <a:rPr lang="en-US" i="1" dirty="0" err="1">
                <a:latin typeface="Arial" panose="020B0604020202020204" pitchFamily="34" charset="0"/>
                <a:cs typeface="Arial" panose="020B0604020202020204" pitchFamily="34" charset="0"/>
              </a:rPr>
              <a:t>Principes</a:t>
            </a:r>
            <a:r>
              <a:rPr lang="en-US" i="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she was devoted to her purple-clad </a:t>
            </a:r>
            <a:r>
              <a:rPr lang="en-US" dirty="0" smtClean="0">
                <a:latin typeface="Arial" panose="020B0604020202020204" pitchFamily="34" charset="0"/>
                <a:cs typeface="Arial" panose="020B0604020202020204" pitchFamily="34" charset="0"/>
              </a:rPr>
              <a:t>son (</a:t>
            </a:r>
            <a:r>
              <a:rPr lang="en-US" dirty="0" err="1" smtClean="0">
                <a:latin typeface="Arial" panose="020B0604020202020204" pitchFamily="34" charset="0"/>
                <a:cs typeface="Arial" panose="020B0604020202020204" pitchFamily="34" charset="0"/>
              </a:rPr>
              <a:t>Valentinian</a:t>
            </a:r>
            <a:r>
              <a:rPr lang="en-US" dirty="0" smtClean="0">
                <a:latin typeface="Arial" panose="020B0604020202020204" pitchFamily="34" charset="0"/>
                <a:cs typeface="Arial" panose="020B0604020202020204" pitchFamily="34" charset="0"/>
              </a:rPr>
              <a:t> III), </a:t>
            </a:r>
            <a:r>
              <a:rPr lang="en-US" dirty="0">
                <a:latin typeface="Arial" panose="020B0604020202020204" pitchFamily="34" charset="0"/>
                <a:cs typeface="Arial" panose="020B0604020202020204" pitchFamily="34" charset="0"/>
              </a:rPr>
              <a:t>whose </a:t>
            </a:r>
            <a:r>
              <a:rPr lang="en-US" i="1" dirty="0">
                <a:latin typeface="Arial" panose="020B0604020202020204" pitchFamily="34" charset="0"/>
                <a:cs typeface="Arial" panose="020B0604020202020204" pitchFamily="34" charset="0"/>
              </a:rPr>
              <a:t>imperium </a:t>
            </a:r>
            <a:r>
              <a:rPr lang="en-US" dirty="0">
                <a:latin typeface="Arial" panose="020B0604020202020204" pitchFamily="34" charset="0"/>
                <a:cs typeface="Arial" panose="020B0604020202020204" pitchFamily="34" charset="0"/>
              </a:rPr>
              <a:t>diminished shamefully because she administrated it carelessly. At length, she purchased a daughter-in-law for herself by the loss of Illyricum and the union of rulers was accomplished through the lamentable division of provinces. She also sapped the military with excessive inactivity. Warded by his mother, he endured what an abandoned child would hardly be able </a:t>
            </a:r>
            <a:r>
              <a:rPr lang="it-IT" dirty="0">
                <a:latin typeface="Arial" panose="020B0604020202020204" pitchFamily="34" charset="0"/>
                <a:cs typeface="Arial" panose="020B0604020202020204" pitchFamily="34" charset="0"/>
              </a:rPr>
              <a:t>to bear.</a:t>
            </a:r>
          </a:p>
          <a:p>
            <a:r>
              <a:rPr lang="en-US" b="1" dirty="0">
                <a:latin typeface="Arial" panose="020B0604020202020204" pitchFamily="34" charset="0"/>
                <a:cs typeface="Arial" panose="020B0604020202020204" pitchFamily="34" charset="0"/>
              </a:rPr>
              <a:t>10. </a:t>
            </a:r>
            <a:r>
              <a:rPr lang="en-US" dirty="0">
                <a:latin typeface="Arial" panose="020B0604020202020204" pitchFamily="34" charset="0"/>
                <a:cs typeface="Arial" panose="020B0604020202020204" pitchFamily="34" charset="0"/>
              </a:rPr>
              <a:t>But with this matron, who follows as many kings as she has kinsmen, with God’s blessing, our army terrifies foreign peoples: the army is balanced by provident policy, neither ground down with constant campaigning, nor again enervated by long peace. Furthermore, at the very beginning of the reign, when novelty always tests uncertainties, she caused the Danube to be Roman against the will of </a:t>
            </a:r>
            <a:r>
              <a:rPr lang="it-IT" dirty="0">
                <a:latin typeface="Arial" panose="020B0604020202020204" pitchFamily="34" charset="0"/>
                <a:cs typeface="Arial" panose="020B0604020202020204" pitchFamily="34" charset="0"/>
              </a:rPr>
              <a:t>the </a:t>
            </a:r>
            <a:r>
              <a:rPr lang="it-IT" dirty="0" err="1">
                <a:latin typeface="Arial" panose="020B0604020202020204" pitchFamily="34" charset="0"/>
                <a:cs typeface="Arial" panose="020B0604020202020204" pitchFamily="34" charset="0"/>
              </a:rPr>
              <a:t>eastern</a:t>
            </a:r>
            <a:r>
              <a:rPr lang="it-IT" dirty="0">
                <a:latin typeface="Arial" panose="020B0604020202020204" pitchFamily="34" charset="0"/>
                <a:cs typeface="Arial" panose="020B0604020202020204" pitchFamily="34" charset="0"/>
              </a:rPr>
              <a:t> </a:t>
            </a:r>
            <a:r>
              <a:rPr lang="it-IT" i="1" dirty="0" err="1">
                <a:latin typeface="Arial" panose="020B0604020202020204" pitchFamily="34" charset="0"/>
                <a:cs typeface="Arial" panose="020B0604020202020204" pitchFamily="34" charset="0"/>
              </a:rPr>
              <a:t>Princeps</a:t>
            </a:r>
            <a:r>
              <a:rPr lang="it-IT" i="1" dirty="0">
                <a:latin typeface="Arial" panose="020B0604020202020204" pitchFamily="34" charset="0"/>
                <a:cs typeface="Arial" panose="020B0604020202020204" pitchFamily="34" charset="0"/>
              </a:rPr>
              <a:t>.</a:t>
            </a:r>
          </a:p>
          <a:p>
            <a:r>
              <a:rPr lang="en-US" b="1" dirty="0">
                <a:latin typeface="Arial" panose="020B0604020202020204" pitchFamily="34" charset="0"/>
                <a:cs typeface="Arial" panose="020B0604020202020204" pitchFamily="34" charset="0"/>
              </a:rPr>
              <a:t>11. </a:t>
            </a:r>
            <a:r>
              <a:rPr lang="en-US" dirty="0">
                <a:latin typeface="Arial" panose="020B0604020202020204" pitchFamily="34" charset="0"/>
                <a:cs typeface="Arial" panose="020B0604020202020204" pitchFamily="34" charset="0"/>
              </a:rPr>
              <a:t>What the invaders suffered is well known, on which account I judge it must be passed over, lest the spirit of an allied </a:t>
            </a:r>
            <a:r>
              <a:rPr lang="en-US" i="1" dirty="0" err="1">
                <a:latin typeface="Arial" panose="020B0604020202020204" pitchFamily="34" charset="0"/>
                <a:cs typeface="Arial" panose="020B0604020202020204" pitchFamily="34" charset="0"/>
              </a:rPr>
              <a:t>Princeps</a:t>
            </a:r>
            <a:r>
              <a:rPr lang="en-US" i="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should retain the shame of defeat. For what he felt concerning our territories was made known, when, having been beaten, he conferred a peace which he was unwilling to grant others when prevailed upon. It is added that, so rarely sought, he has furnished so many embassies to us and her unequalled excellence has diminished the awe of eastern grandeur, so that she would elevate the masters of Italy.</a:t>
            </a:r>
            <a:endParaRPr lang="it-IT" dirty="0">
              <a:latin typeface="Arial" panose="020B0604020202020204" pitchFamily="34" charset="0"/>
              <a:cs typeface="Arial" panose="020B0604020202020204" pitchFamily="34" charset="0"/>
            </a:endParaRPr>
          </a:p>
          <a:p>
            <a:endParaRPr lang="it-IT" dirty="0"/>
          </a:p>
        </p:txBody>
      </p:sp>
    </p:spTree>
    <p:extLst>
      <p:ext uri="{BB962C8B-B14F-4D97-AF65-F5344CB8AC3E}">
        <p14:creationId xmlns:p14="http://schemas.microsoft.com/office/powerpoint/2010/main" val="36234524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0"/>
          </p:nvPr>
        </p:nvSpPr>
        <p:spPr>
          <a:xfrm>
            <a:off x="445168" y="1515979"/>
            <a:ext cx="11397305" cy="4936575"/>
          </a:xfrm>
        </p:spPr>
        <p:txBody>
          <a:bodyPr>
            <a:normAutofit fontScale="85000" lnSpcReduction="20000"/>
          </a:bodyPr>
          <a:lstStyle/>
          <a:p>
            <a:r>
              <a:rPr lang="it-IT" b="1" dirty="0">
                <a:latin typeface="Arial" panose="020B0604020202020204" pitchFamily="34" charset="0"/>
                <a:cs typeface="Arial" panose="020B0604020202020204" pitchFamily="34" charset="0"/>
              </a:rPr>
              <a:t>12. </a:t>
            </a:r>
            <a:r>
              <a:rPr lang="it-IT" dirty="0" err="1">
                <a:latin typeface="Arial" panose="020B0604020202020204" pitchFamily="34" charset="0"/>
                <a:cs typeface="Arial" panose="020B0604020202020204" pitchFamily="34" charset="0"/>
              </a:rPr>
              <a:t>Even</a:t>
            </a:r>
            <a:r>
              <a:rPr lang="it-IT" dirty="0">
                <a:latin typeface="Arial" panose="020B0604020202020204" pitchFamily="34" charset="0"/>
                <a:cs typeface="Arial" panose="020B0604020202020204" pitchFamily="34" charset="0"/>
              </a:rPr>
              <a:t> the </a:t>
            </a:r>
            <a:r>
              <a:rPr lang="it-IT" dirty="0" err="1">
                <a:latin typeface="Arial" panose="020B0604020202020204" pitchFamily="34" charset="0"/>
                <a:cs typeface="Arial" panose="020B0604020202020204" pitchFamily="34" charset="0"/>
              </a:rPr>
              <a:t>Franks</a:t>
            </a:r>
            <a:r>
              <a:rPr lang="it-IT"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so able in victories over barbarians, how they were thrown into disorder by that great expedition! Those who always wage war on other nations by sudden assault, when challenged, feared to enter battle with our soldiers. Although an arrogant nation, they declined confrontation, but they nevertheless failed to avoid the death of their own king. For that other </a:t>
            </a:r>
            <a:r>
              <a:rPr lang="en-US" dirty="0" err="1">
                <a:latin typeface="Arial" panose="020B0604020202020204" pitchFamily="34" charset="0"/>
                <a:cs typeface="Arial" panose="020B0604020202020204" pitchFamily="34" charset="0"/>
              </a:rPr>
              <a:t>Theoderic</a:t>
            </a:r>
            <a:r>
              <a:rPr lang="en-US" dirty="0">
                <a:latin typeface="Arial" panose="020B0604020202020204" pitchFamily="34" charset="0"/>
                <a:cs typeface="Arial" panose="020B0604020202020204" pitchFamily="34" charset="0"/>
              </a:rPr>
              <a:t>, long glorified by a mighty name, died to the triumph of our </a:t>
            </a:r>
            <a:r>
              <a:rPr lang="en-US" i="1" dirty="0" err="1">
                <a:latin typeface="Arial" panose="020B0604020202020204" pitchFamily="34" charset="0"/>
                <a:cs typeface="Arial" panose="020B0604020202020204" pitchFamily="34" charset="0"/>
              </a:rPr>
              <a:t>Principes</a:t>
            </a:r>
            <a:r>
              <a:rPr lang="en-US" i="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overcome by torpor, rather than in battle, I believe by divine arrangement, lest wars between kinsmen should pollute us, or lest a justly raised army should not enjoy some retribution. Well done sword-girt Goths, more welcome than any good fortune, you, who felled a royal host at the head and endured the death of not the least soldier.</a:t>
            </a:r>
          </a:p>
          <a:p>
            <a:r>
              <a:rPr lang="en-US" b="1" dirty="0">
                <a:latin typeface="Arial" panose="020B0604020202020204" pitchFamily="34" charset="0"/>
                <a:cs typeface="Arial" panose="020B0604020202020204" pitchFamily="34" charset="0"/>
              </a:rPr>
              <a:t>13. </a:t>
            </a:r>
            <a:r>
              <a:rPr lang="en-US" dirty="0">
                <a:latin typeface="Arial" panose="020B0604020202020204" pitchFamily="34" charset="0"/>
                <a:cs typeface="Arial" panose="020B0604020202020204" pitchFamily="34" charset="0"/>
              </a:rPr>
              <a:t>Indeed, the Burgundian too, in order to regain his own territory, has become devoted, surrendering himself completely, while he received something meager in return. Indeed, </a:t>
            </a:r>
            <a:r>
              <a:rPr lang="en-US" dirty="0" smtClean="0">
                <a:latin typeface="Arial" panose="020B0604020202020204" pitchFamily="34" charset="0"/>
                <a:cs typeface="Arial" panose="020B0604020202020204" pitchFamily="34" charset="0"/>
              </a:rPr>
              <a:t>they </a:t>
            </a:r>
            <a:r>
              <a:rPr lang="en-US" dirty="0">
                <a:latin typeface="Arial" panose="020B0604020202020204" pitchFamily="34" charset="0"/>
                <a:cs typeface="Arial" panose="020B0604020202020204" pitchFamily="34" charset="0"/>
              </a:rPr>
              <a:t>decided to obey, with territory intact, rather than resist in a diminished state. </a:t>
            </a:r>
            <a:r>
              <a:rPr lang="en-US" dirty="0" smtClean="0">
                <a:latin typeface="Arial" panose="020B0604020202020204" pitchFamily="34" charset="0"/>
                <a:cs typeface="Arial" panose="020B0604020202020204" pitchFamily="34" charset="0"/>
              </a:rPr>
              <a:t>Blessed </a:t>
            </a:r>
            <a:r>
              <a:rPr lang="en-US" dirty="0">
                <a:latin typeface="Arial" panose="020B0604020202020204" pitchFamily="34" charset="0"/>
                <a:cs typeface="Arial" panose="020B0604020202020204" pitchFamily="34" charset="0"/>
              </a:rPr>
              <a:t>are you, matron, in resounding fame, for whom every pretext for conflict is removed by divine favor, when you either conquer adversaries of the republic through heavenly favor or you join them to your </a:t>
            </a:r>
            <a:r>
              <a:rPr lang="en-US" i="1" dirty="0">
                <a:latin typeface="Arial" panose="020B0604020202020204" pitchFamily="34" charset="0"/>
                <a:cs typeface="Arial" panose="020B0604020202020204" pitchFamily="34" charset="0"/>
              </a:rPr>
              <a:t>imperium </a:t>
            </a:r>
            <a:r>
              <a:rPr lang="en-US" dirty="0">
                <a:latin typeface="Arial" panose="020B0604020202020204" pitchFamily="34" charset="0"/>
                <a:cs typeface="Arial" panose="020B0604020202020204" pitchFamily="34" charset="0"/>
              </a:rPr>
              <a:t>by unexpected </a:t>
            </a:r>
            <a:r>
              <a:rPr lang="it-IT" dirty="0" err="1">
                <a:latin typeface="Arial" panose="020B0604020202020204" pitchFamily="34" charset="0"/>
                <a:cs typeface="Arial" panose="020B0604020202020204" pitchFamily="34" charset="0"/>
              </a:rPr>
              <a:t>generosity</a:t>
            </a:r>
            <a:r>
              <a:rPr lang="it-IT" dirty="0">
                <a:latin typeface="Arial" panose="020B0604020202020204" pitchFamily="34" charset="0"/>
                <a:cs typeface="Arial" panose="020B0604020202020204" pitchFamily="34" charset="0"/>
              </a:rPr>
              <a:t>.</a:t>
            </a:r>
          </a:p>
          <a:p>
            <a:endParaRPr lang="it-IT" dirty="0"/>
          </a:p>
        </p:txBody>
      </p:sp>
    </p:spTree>
    <p:extLst>
      <p:ext uri="{BB962C8B-B14F-4D97-AF65-F5344CB8AC3E}">
        <p14:creationId xmlns:p14="http://schemas.microsoft.com/office/powerpoint/2010/main" val="11675172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0"/>
          </p:nvPr>
        </p:nvSpPr>
        <p:spPr>
          <a:xfrm>
            <a:off x="637673" y="1455822"/>
            <a:ext cx="11057021" cy="5005136"/>
          </a:xfrm>
        </p:spPr>
        <p:txBody>
          <a:bodyPr>
            <a:normAutofit fontScale="92500" lnSpcReduction="10000"/>
          </a:bodyPr>
          <a:lstStyle/>
          <a:p>
            <a:r>
              <a:rPr lang="en-US" b="1" dirty="0"/>
              <a:t>14. </a:t>
            </a:r>
            <a:r>
              <a:rPr lang="en-US" dirty="0">
                <a:latin typeface="Arial" panose="020B0604020202020204" pitchFamily="34" charset="0"/>
                <a:cs typeface="Arial" panose="020B0604020202020204" pitchFamily="34" charset="0"/>
              </a:rPr>
              <a:t>Rejoice, Goths and Romans alike, at what all may call a proper marvel. Behold, by God’s favor, the fortunate matron has achieved what both sexes consider extraordinary: for she has reared a magnificent king for us and she defends the broadest </a:t>
            </a:r>
            <a:r>
              <a:rPr lang="en-US" i="1" dirty="0">
                <a:latin typeface="Arial" panose="020B0604020202020204" pitchFamily="34" charset="0"/>
                <a:cs typeface="Arial" panose="020B0604020202020204" pitchFamily="34" charset="0"/>
              </a:rPr>
              <a:t>imperium </a:t>
            </a:r>
            <a:r>
              <a:rPr lang="en-US" dirty="0">
                <a:latin typeface="Arial" panose="020B0604020202020204" pitchFamily="34" charset="0"/>
                <a:cs typeface="Arial" panose="020B0604020202020204" pitchFamily="34" charset="0"/>
              </a:rPr>
              <a:t>with strength of spirit. </a:t>
            </a:r>
          </a:p>
          <a:p>
            <a:r>
              <a:rPr lang="en-US" b="1" dirty="0">
                <a:latin typeface="Arial" panose="020B0604020202020204" pitchFamily="34" charset="0"/>
                <a:cs typeface="Arial" panose="020B0604020202020204" pitchFamily="34" charset="0"/>
              </a:rPr>
              <a:t>15. </a:t>
            </a:r>
            <a:r>
              <a:rPr lang="en-US" dirty="0">
                <a:latin typeface="Arial" panose="020B0604020202020204" pitchFamily="34" charset="0"/>
                <a:cs typeface="Arial" panose="020B0604020202020204" pitchFamily="34" charset="0"/>
              </a:rPr>
              <a:t>So much of this pertains to war, as it has been reported. But if we want to enter the halls of her devotion, hardly “a hundred tongues and a hundred mouths” would be able to suffice: for her, purpose and justice are equal, but kindness is greater than power. Therefore, let us speak inadequately about weighty matters, a few words about many things. You know how many blessings she has bestowed on our order from heavenly kindness: nothing is in doubt, where the Senate is witness. She has restored the stricken to a better condition, she has elevated with offices the </a:t>
            </a:r>
            <a:r>
              <a:rPr lang="en-US" dirty="0" err="1">
                <a:latin typeface="Arial" panose="020B0604020202020204" pitchFamily="34" charset="0"/>
                <a:cs typeface="Arial" panose="020B0604020202020204" pitchFamily="34" charset="0"/>
              </a:rPr>
              <a:t>unaggrieved</a:t>
            </a:r>
            <a:r>
              <a:rPr lang="en-US" dirty="0">
                <a:latin typeface="Arial" panose="020B0604020202020204" pitchFamily="34" charset="0"/>
                <a:cs typeface="Arial" panose="020B0604020202020204" pitchFamily="34" charset="0"/>
              </a:rPr>
              <a:t>, whom she protects with universal custody, and she has lavished blessings on each. Even now what we declare </a:t>
            </a:r>
            <a:r>
              <a:rPr lang="it-IT" dirty="0" err="1">
                <a:latin typeface="Arial" panose="020B0604020202020204" pitchFamily="34" charset="0"/>
                <a:cs typeface="Arial" panose="020B0604020202020204" pitchFamily="34" charset="0"/>
              </a:rPr>
              <a:t>has</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increased</a:t>
            </a:r>
            <a:r>
              <a:rPr lang="it-IT" dirty="0">
                <a:latin typeface="Arial" panose="020B0604020202020204" pitchFamily="34" charset="0"/>
                <a:cs typeface="Arial" panose="020B0604020202020204" pitchFamily="34" charset="0"/>
              </a:rPr>
              <a:t>.</a:t>
            </a:r>
          </a:p>
          <a:p>
            <a:endParaRPr lang="it-IT" dirty="0"/>
          </a:p>
        </p:txBody>
      </p:sp>
    </p:spTree>
    <p:extLst>
      <p:ext uri="{BB962C8B-B14F-4D97-AF65-F5344CB8AC3E}">
        <p14:creationId xmlns:p14="http://schemas.microsoft.com/office/powerpoint/2010/main" val="29744887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0"/>
          </p:nvPr>
        </p:nvSpPr>
        <p:spPr>
          <a:xfrm>
            <a:off x="324853" y="1277655"/>
            <a:ext cx="11517620" cy="5174899"/>
          </a:xfrm>
        </p:spPr>
        <p:txBody>
          <a:bodyPr>
            <a:normAutofit fontScale="85000" lnSpcReduction="20000"/>
          </a:bodyPr>
          <a:lstStyle/>
          <a:p>
            <a:r>
              <a:rPr lang="it-IT" b="1" dirty="0" smtClean="0">
                <a:latin typeface="Arial" panose="020B0604020202020204" pitchFamily="34" charset="0"/>
                <a:cs typeface="Arial" panose="020B0604020202020204" pitchFamily="34" charset="0"/>
              </a:rPr>
              <a:t>19</a:t>
            </a:r>
            <a:r>
              <a:rPr lang="it-IT" b="1"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Formal</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expression</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demands</a:t>
            </a:r>
            <a:r>
              <a:rPr lang="it-IT" dirty="0">
                <a:latin typeface="Arial" panose="020B0604020202020204" pitchFamily="34" charset="0"/>
                <a:cs typeface="Arial" panose="020B0604020202020204" pitchFamily="34" charset="0"/>
              </a:rPr>
              <a:t> a </a:t>
            </a:r>
            <a:r>
              <a:rPr lang="it-IT" dirty="0" err="1">
                <a:latin typeface="Arial" panose="020B0604020202020204" pitchFamily="34" charset="0"/>
                <a:cs typeface="Arial" panose="020B0604020202020204" pitchFamily="34" charset="0"/>
              </a:rPr>
              <a:t>challenge</a:t>
            </a:r>
            <a:r>
              <a:rPr lang="it-IT"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to the display of ancient </a:t>
            </a:r>
            <a:r>
              <a:rPr lang="en-US" i="1" dirty="0" err="1">
                <a:latin typeface="Arial" panose="020B0604020202020204" pitchFamily="34" charset="0"/>
                <a:cs typeface="Arial" panose="020B0604020202020204" pitchFamily="34" charset="0"/>
              </a:rPr>
              <a:t>Augustae</a:t>
            </a:r>
            <a:r>
              <a:rPr lang="en-US" i="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by comparison to her contemporary example. But how would feminine examples be able to compare to one for whom all the fame of men yields? If the royal cohort of her ancestors beheld this woman, they would immediately see their own celebrated qualities, as though in the most refined mirror. For </a:t>
            </a:r>
            <a:r>
              <a:rPr lang="en-US" dirty="0" err="1">
                <a:latin typeface="Arial" panose="020B0604020202020204" pitchFamily="34" charset="0"/>
                <a:cs typeface="Arial" panose="020B0604020202020204" pitchFamily="34" charset="0"/>
              </a:rPr>
              <a:t>Amalus</a:t>
            </a:r>
            <a:r>
              <a:rPr lang="en-US" dirty="0">
                <a:latin typeface="Arial" panose="020B0604020202020204" pitchFamily="34" charset="0"/>
                <a:cs typeface="Arial" panose="020B0604020202020204" pitchFamily="34" charset="0"/>
              </a:rPr>
              <a:t> basked in his good fortune, </a:t>
            </a:r>
            <a:r>
              <a:rPr lang="en-US" dirty="0" err="1">
                <a:latin typeface="Arial" panose="020B0604020202020204" pitchFamily="34" charset="0"/>
                <a:cs typeface="Arial" panose="020B0604020202020204" pitchFamily="34" charset="0"/>
              </a:rPr>
              <a:t>Ostrogotha</a:t>
            </a:r>
            <a:r>
              <a:rPr lang="en-US" dirty="0">
                <a:latin typeface="Arial" panose="020B0604020202020204" pitchFamily="34" charset="0"/>
                <a:cs typeface="Arial" panose="020B0604020202020204" pitchFamily="34" charset="0"/>
              </a:rPr>
              <a:t> in patience, </a:t>
            </a:r>
            <a:r>
              <a:rPr lang="en-US" dirty="0" err="1">
                <a:latin typeface="Arial" panose="020B0604020202020204" pitchFamily="34" charset="0"/>
                <a:cs typeface="Arial" panose="020B0604020202020204" pitchFamily="34" charset="0"/>
              </a:rPr>
              <a:t>Athala</a:t>
            </a:r>
            <a:r>
              <a:rPr lang="en-US" dirty="0">
                <a:latin typeface="Arial" panose="020B0604020202020204" pitchFamily="34" charset="0"/>
                <a:cs typeface="Arial" panose="020B0604020202020204" pitchFamily="34" charset="0"/>
              </a:rPr>
              <a:t> in kindness, </a:t>
            </a:r>
            <a:r>
              <a:rPr lang="en-US" dirty="0" err="1">
                <a:latin typeface="Arial" panose="020B0604020202020204" pitchFamily="34" charset="0"/>
                <a:cs typeface="Arial" panose="020B0604020202020204" pitchFamily="34" charset="0"/>
              </a:rPr>
              <a:t>Winitarius</a:t>
            </a:r>
            <a:r>
              <a:rPr lang="en-US" dirty="0">
                <a:latin typeface="Arial" panose="020B0604020202020204" pitchFamily="34" charset="0"/>
                <a:cs typeface="Arial" panose="020B0604020202020204" pitchFamily="34" charset="0"/>
              </a:rPr>
              <a:t> in equity, </a:t>
            </a:r>
            <a:r>
              <a:rPr lang="en-US" dirty="0" err="1">
                <a:latin typeface="Arial" panose="020B0604020202020204" pitchFamily="34" charset="0"/>
                <a:cs typeface="Arial" panose="020B0604020202020204" pitchFamily="34" charset="0"/>
              </a:rPr>
              <a:t>Unimundus</a:t>
            </a:r>
            <a:r>
              <a:rPr lang="en-US" dirty="0">
                <a:latin typeface="Arial" panose="020B0604020202020204" pitchFamily="34" charset="0"/>
                <a:cs typeface="Arial" panose="020B0604020202020204" pitchFamily="34" charset="0"/>
              </a:rPr>
              <a:t> in beauty, </a:t>
            </a:r>
            <a:r>
              <a:rPr lang="en-US" dirty="0" err="1">
                <a:latin typeface="Arial" panose="020B0604020202020204" pitchFamily="34" charset="0"/>
                <a:cs typeface="Arial" panose="020B0604020202020204" pitchFamily="34" charset="0"/>
              </a:rPr>
              <a:t>Thorismuth</a:t>
            </a:r>
            <a:r>
              <a:rPr lang="en-US" dirty="0">
                <a:latin typeface="Arial" panose="020B0604020202020204" pitchFamily="34" charset="0"/>
                <a:cs typeface="Arial" panose="020B0604020202020204" pitchFamily="34" charset="0"/>
              </a:rPr>
              <a:t> in chastity, </a:t>
            </a:r>
            <a:r>
              <a:rPr lang="en-US" dirty="0" err="1">
                <a:latin typeface="Arial" panose="020B0604020202020204" pitchFamily="34" charset="0"/>
                <a:cs typeface="Arial" panose="020B0604020202020204" pitchFamily="34" charset="0"/>
              </a:rPr>
              <a:t>Walamer</a:t>
            </a:r>
            <a:r>
              <a:rPr lang="en-US" dirty="0">
                <a:latin typeface="Arial" panose="020B0604020202020204" pitchFamily="34" charset="0"/>
                <a:cs typeface="Arial" panose="020B0604020202020204" pitchFamily="34" charset="0"/>
              </a:rPr>
              <a:t> in trust, </a:t>
            </a:r>
            <a:r>
              <a:rPr lang="en-US" dirty="0" err="1">
                <a:latin typeface="Arial" panose="020B0604020202020204" pitchFamily="34" charset="0"/>
                <a:cs typeface="Arial" panose="020B0604020202020204" pitchFamily="34" charset="0"/>
              </a:rPr>
              <a:t>Theudimer</a:t>
            </a:r>
            <a:r>
              <a:rPr lang="en-US" dirty="0">
                <a:latin typeface="Arial" panose="020B0604020202020204" pitchFamily="34" charset="0"/>
                <a:cs typeface="Arial" panose="020B0604020202020204" pitchFamily="34" charset="0"/>
              </a:rPr>
              <a:t> in duty, her illustrious father, as you have already seen, in wisdom. When each individual cause for fame is rightly unable to compare itself with a host of virtues, they would happily confess her to be superior, certainly because, in her, they would recognize each of the whole to be her own.</a:t>
            </a:r>
            <a:endParaRPr lang="it-IT" dirty="0">
              <a:latin typeface="Arial" panose="020B0604020202020204" pitchFamily="34" charset="0"/>
              <a:cs typeface="Arial" panose="020B0604020202020204" pitchFamily="34" charset="0"/>
            </a:endParaRPr>
          </a:p>
          <a:p>
            <a:r>
              <a:rPr lang="it-IT" b="1" dirty="0">
                <a:latin typeface="Arial" panose="020B0604020202020204" pitchFamily="34" charset="0"/>
                <a:cs typeface="Arial" panose="020B0604020202020204" pitchFamily="34" charset="0"/>
              </a:rPr>
              <a:t>20. </a:t>
            </a:r>
            <a:r>
              <a:rPr lang="it-IT" dirty="0" err="1">
                <a:latin typeface="Arial" panose="020B0604020202020204" pitchFamily="34" charset="0"/>
                <a:cs typeface="Arial" panose="020B0604020202020204" pitchFamily="34" charset="0"/>
              </a:rPr>
              <a:t>Think</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what</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joy</a:t>
            </a:r>
            <a:r>
              <a:rPr lang="it-IT"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they would have from such an heir, who was able to surpass the merits of each. Perhaps you expect to hear of the good qualities of the </a:t>
            </a:r>
            <a:r>
              <a:rPr lang="en-US" i="1" dirty="0" err="1">
                <a:latin typeface="Arial" panose="020B0604020202020204" pitchFamily="34" charset="0"/>
                <a:cs typeface="Arial" panose="020B0604020202020204" pitchFamily="34" charset="0"/>
              </a:rPr>
              <a:t>Princeps</a:t>
            </a:r>
            <a:r>
              <a:rPr lang="en-US" i="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separately: one who praises the parent predicts the child abundantly. Next you should recall the exceptional saying of that most eloquent </a:t>
            </a:r>
            <a:r>
              <a:rPr lang="en-US" dirty="0" err="1">
                <a:latin typeface="Arial" panose="020B0604020202020204" pitchFamily="34" charset="0"/>
                <a:cs typeface="Arial" panose="020B0604020202020204" pitchFamily="34" charset="0"/>
              </a:rPr>
              <a:t>Symmachus</a:t>
            </a:r>
            <a:r>
              <a:rPr lang="en-US" dirty="0">
                <a:latin typeface="Arial" panose="020B0604020202020204" pitchFamily="34" charset="0"/>
                <a:cs typeface="Arial" panose="020B0604020202020204" pitchFamily="34" charset="0"/>
              </a:rPr>
              <a:t>,“Happily observing the growth of his virtues, I defer praising his beginnings.” Assist me, conscript fathers, and by acting on my behalf, satisfy my debt to our shared masters with your assent: for just as one man is not capable of satisfying the wishes of all, thus are many able to fulfill </a:t>
            </a:r>
            <a:r>
              <a:rPr lang="it-IT" dirty="0">
                <a:latin typeface="Arial" panose="020B0604020202020204" pitchFamily="34" charset="0"/>
                <a:cs typeface="Arial" panose="020B0604020202020204" pitchFamily="34" charset="0"/>
              </a:rPr>
              <a:t>the </a:t>
            </a:r>
            <a:r>
              <a:rPr lang="it-IT" dirty="0" err="1">
                <a:latin typeface="Arial" panose="020B0604020202020204" pitchFamily="34" charset="0"/>
                <a:cs typeface="Arial" panose="020B0604020202020204" pitchFamily="34" charset="0"/>
              </a:rPr>
              <a:t>requirements</a:t>
            </a:r>
            <a:r>
              <a:rPr lang="it-IT" dirty="0">
                <a:latin typeface="Arial" panose="020B0604020202020204" pitchFamily="34" charset="0"/>
                <a:cs typeface="Arial" panose="020B0604020202020204" pitchFamily="34" charset="0"/>
              </a:rPr>
              <a:t> of </a:t>
            </a:r>
            <a:r>
              <a:rPr lang="it-IT" dirty="0" err="1">
                <a:latin typeface="Arial" panose="020B0604020202020204" pitchFamily="34" charset="0"/>
                <a:cs typeface="Arial" panose="020B0604020202020204" pitchFamily="34" charset="0"/>
              </a:rPr>
              <a:t>one</a:t>
            </a:r>
            <a:r>
              <a:rPr lang="it-IT" dirty="0">
                <a:latin typeface="Arial" panose="020B0604020202020204" pitchFamily="34" charset="0"/>
                <a:cs typeface="Arial" panose="020B0604020202020204" pitchFamily="34" charset="0"/>
              </a:rPr>
              <a:t>.</a:t>
            </a:r>
          </a:p>
          <a:p>
            <a:endParaRPr lang="it-IT" dirty="0"/>
          </a:p>
        </p:txBody>
      </p:sp>
    </p:spTree>
    <p:extLst>
      <p:ext uri="{BB962C8B-B14F-4D97-AF65-F5344CB8AC3E}">
        <p14:creationId xmlns:p14="http://schemas.microsoft.com/office/powerpoint/2010/main" val="37354495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Emotional</a:t>
            </a:r>
            <a:r>
              <a:rPr lang="it-IT" dirty="0" smtClean="0"/>
              <a:t> </a:t>
            </a:r>
            <a:r>
              <a:rPr lang="it-IT" dirty="0" err="1" smtClean="0"/>
              <a:t>distance</a:t>
            </a:r>
            <a:endParaRPr lang="it-IT" dirty="0"/>
          </a:p>
        </p:txBody>
      </p:sp>
      <p:sp>
        <p:nvSpPr>
          <p:cNvPr id="3" name="Segnaposto contenuto 2"/>
          <p:cNvSpPr>
            <a:spLocks noGrp="1"/>
          </p:cNvSpPr>
          <p:nvPr>
            <p:ph sz="quarter" idx="10"/>
          </p:nvPr>
        </p:nvSpPr>
        <p:spPr>
          <a:xfrm>
            <a:off x="6179127" y="2029217"/>
            <a:ext cx="5663346" cy="4423338"/>
          </a:xfrm>
        </p:spPr>
        <p:txBody>
          <a:bodyPr>
            <a:normAutofit lnSpcReduction="10000"/>
          </a:bodyPr>
          <a:lstStyle/>
          <a:p>
            <a:pPr marL="457200" indent="-457200">
              <a:buFont typeface="Wingdings" panose="05000000000000000000" pitchFamily="2" charset="2"/>
              <a:buChar char="§"/>
            </a:pPr>
            <a:r>
              <a:rPr lang="en-AU" dirty="0"/>
              <a:t>Almost all scholars agree that in the Roman world, this antipathy derived in considerable part from an importation of negative stereotypes found in Greek literature and mythology. </a:t>
            </a:r>
            <a:endParaRPr lang="en-AU" dirty="0" smtClean="0"/>
          </a:p>
          <a:p>
            <a:pPr marL="457200" indent="-457200">
              <a:buFont typeface="Wingdings" panose="05000000000000000000" pitchFamily="2" charset="2"/>
              <a:buChar char="§"/>
            </a:pPr>
            <a:r>
              <a:rPr lang="en-AU" dirty="0"/>
              <a:t>distinct types of the </a:t>
            </a:r>
            <a:r>
              <a:rPr lang="en-AU" i="1" dirty="0" err="1"/>
              <a:t>noverca</a:t>
            </a:r>
            <a:r>
              <a:rPr lang="en-AU" i="1" dirty="0"/>
              <a:t> </a:t>
            </a:r>
            <a:r>
              <a:rPr lang="en-AU" i="1" dirty="0" err="1"/>
              <a:t>saeva</a:t>
            </a:r>
            <a:r>
              <a:rPr lang="en-AU" dirty="0"/>
              <a:t> had been well established and utilized in Roman poetry, historiography and dramatic productions. </a:t>
            </a:r>
            <a:endParaRPr lang="it-IT" dirty="0"/>
          </a:p>
        </p:txBody>
      </p:sp>
      <p:sp>
        <p:nvSpPr>
          <p:cNvPr id="4" name="Segnaposto contenuto 3"/>
          <p:cNvSpPr>
            <a:spLocks noGrp="1"/>
          </p:cNvSpPr>
          <p:nvPr>
            <p:ph sz="quarter" idx="11"/>
          </p:nvPr>
        </p:nvSpPr>
        <p:spPr>
          <a:xfrm>
            <a:off x="513567" y="2279737"/>
            <a:ext cx="4672207" cy="4371583"/>
          </a:xfrm>
        </p:spPr>
        <p:txBody>
          <a:bodyPr>
            <a:normAutofit fontScale="85000" lnSpcReduction="10000"/>
          </a:bodyPr>
          <a:lstStyle/>
          <a:p>
            <a:r>
              <a:rPr lang="en-AU" dirty="0"/>
              <a:t>Commemorations for </a:t>
            </a:r>
            <a:r>
              <a:rPr lang="en-AU" dirty="0" smtClean="0"/>
              <a:t>stepmothers </a:t>
            </a:r>
            <a:r>
              <a:rPr lang="en-AU" dirty="0"/>
              <a:t>mimic this legal separation. </a:t>
            </a:r>
            <a:endParaRPr lang="en-AU" dirty="0" smtClean="0"/>
          </a:p>
          <a:p>
            <a:r>
              <a:rPr lang="en-AU" dirty="0" smtClean="0"/>
              <a:t>only 21 </a:t>
            </a:r>
            <a:r>
              <a:rPr lang="en-AU" dirty="0"/>
              <a:t>inscriptions from </a:t>
            </a:r>
            <a:r>
              <a:rPr lang="en-AU" i="1" dirty="0"/>
              <a:t>CIL </a:t>
            </a:r>
            <a:r>
              <a:rPr lang="en-AU" dirty="0"/>
              <a:t>VI that mention or imply a </a:t>
            </a:r>
            <a:r>
              <a:rPr lang="en-AU" i="1" dirty="0" err="1"/>
              <a:t>noverca</a:t>
            </a:r>
            <a:r>
              <a:rPr lang="en-AU" i="1" dirty="0"/>
              <a:t> </a:t>
            </a:r>
            <a:r>
              <a:rPr lang="en-AU" dirty="0" smtClean="0"/>
              <a:t> And </a:t>
            </a:r>
            <a:r>
              <a:rPr lang="en-AU" dirty="0"/>
              <a:t>while this may not prove emotional distance between stepmothers and stepchildren, the use of terms like </a:t>
            </a:r>
            <a:r>
              <a:rPr lang="en-AU" i="1" dirty="0" err="1"/>
              <a:t>coniunx</a:t>
            </a:r>
            <a:r>
              <a:rPr lang="en-AU" i="1" dirty="0"/>
              <a:t> </a:t>
            </a:r>
            <a:r>
              <a:rPr lang="en-AU" dirty="0"/>
              <a:t>and </a:t>
            </a:r>
            <a:r>
              <a:rPr lang="en-AU" i="1" dirty="0" err="1"/>
              <a:t>coniunx</a:t>
            </a:r>
            <a:r>
              <a:rPr lang="en-AU" dirty="0"/>
              <a:t> </a:t>
            </a:r>
            <a:r>
              <a:rPr lang="en-AU" i="1" dirty="0" err="1"/>
              <a:t>eius</a:t>
            </a:r>
            <a:r>
              <a:rPr lang="en-AU" i="1" dirty="0"/>
              <a:t> </a:t>
            </a:r>
            <a:r>
              <a:rPr lang="en-AU" dirty="0"/>
              <a:t>in sons’ epitaphs for their fathers certainly expressed it. Indeed, the term </a:t>
            </a:r>
            <a:r>
              <a:rPr lang="en-AU" i="1" dirty="0" err="1"/>
              <a:t>noverca</a:t>
            </a:r>
            <a:r>
              <a:rPr lang="en-AU" dirty="0"/>
              <a:t> itself—literally newcomer—etymologically implies something extrinsic.</a:t>
            </a:r>
            <a:endParaRPr lang="it-IT" dirty="0"/>
          </a:p>
          <a:p>
            <a:endParaRPr lang="it-IT" dirty="0"/>
          </a:p>
        </p:txBody>
      </p:sp>
    </p:spTree>
    <p:extLst>
      <p:ext uri="{BB962C8B-B14F-4D97-AF65-F5344CB8AC3E}">
        <p14:creationId xmlns:p14="http://schemas.microsoft.com/office/powerpoint/2010/main" val="2330250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6000" y="1153221"/>
            <a:ext cx="11736000" cy="819958"/>
          </a:xfrm>
        </p:spPr>
        <p:txBody>
          <a:bodyPr/>
          <a:lstStyle/>
          <a:p>
            <a:r>
              <a:rPr lang="it-IT" dirty="0" err="1"/>
              <a:t>O</a:t>
            </a:r>
            <a:r>
              <a:rPr lang="it-IT" dirty="0" err="1" smtClean="0"/>
              <a:t>pposition</a:t>
            </a:r>
            <a:r>
              <a:rPr lang="it-IT" dirty="0" smtClean="0"/>
              <a:t> </a:t>
            </a:r>
            <a:r>
              <a:rPr lang="it-IT" dirty="0" err="1" smtClean="0"/>
              <a:t>against</a:t>
            </a:r>
            <a:r>
              <a:rPr lang="it-IT" dirty="0" smtClean="0"/>
              <a:t> </a:t>
            </a:r>
            <a:r>
              <a:rPr lang="it-IT" dirty="0" err="1" smtClean="0"/>
              <a:t>widows’s</a:t>
            </a:r>
            <a:r>
              <a:rPr lang="it-IT" dirty="0" smtClean="0"/>
              <a:t> </a:t>
            </a:r>
            <a:r>
              <a:rPr lang="it-IT" dirty="0" err="1" smtClean="0"/>
              <a:t>power</a:t>
            </a:r>
            <a:r>
              <a:rPr lang="it-IT" dirty="0" smtClean="0"/>
              <a:t>.</a:t>
            </a:r>
            <a:endParaRPr lang="it-IT" dirty="0"/>
          </a:p>
        </p:txBody>
      </p:sp>
      <p:sp>
        <p:nvSpPr>
          <p:cNvPr id="3" name="Segnaposto contenuto 2"/>
          <p:cNvSpPr>
            <a:spLocks noGrp="1"/>
          </p:cNvSpPr>
          <p:nvPr>
            <p:ph sz="quarter" idx="10"/>
          </p:nvPr>
        </p:nvSpPr>
        <p:spPr>
          <a:xfrm>
            <a:off x="6179127" y="2592996"/>
            <a:ext cx="5663346" cy="3001469"/>
          </a:xfrm>
        </p:spPr>
        <p:txBody>
          <a:bodyPr/>
          <a:lstStyle/>
          <a:p>
            <a:endParaRPr lang="it-IT" dirty="0" smtClean="0"/>
          </a:p>
          <a:p>
            <a:r>
              <a:rPr lang="it-IT" dirty="0" smtClean="0"/>
              <a:t>«</a:t>
            </a:r>
            <a:r>
              <a:rPr lang="en-US" dirty="0" smtClean="0"/>
              <a:t>And </a:t>
            </a:r>
            <a:r>
              <a:rPr lang="en-US" dirty="0"/>
              <a:t>when the young man acquired the </a:t>
            </a:r>
            <a:r>
              <a:rPr lang="en-US" i="1" dirty="0"/>
              <a:t>imperium</a:t>
            </a:r>
            <a:r>
              <a:rPr lang="en-US" dirty="0"/>
              <a:t> he did everything together with his own mother, so that she also ruled: a good woman, but stingy and greedy with gold and </a:t>
            </a:r>
            <a:r>
              <a:rPr lang="en-US" dirty="0" smtClean="0"/>
              <a:t>silver”.</a:t>
            </a:r>
            <a:endParaRPr lang="it-IT" dirty="0"/>
          </a:p>
        </p:txBody>
      </p:sp>
      <p:sp>
        <p:nvSpPr>
          <p:cNvPr id="4" name="Segnaposto contenuto 3"/>
          <p:cNvSpPr>
            <a:spLocks noGrp="1"/>
          </p:cNvSpPr>
          <p:nvPr>
            <p:ph sz="quarter" idx="11"/>
          </p:nvPr>
        </p:nvSpPr>
        <p:spPr>
          <a:xfrm>
            <a:off x="336884" y="2592996"/>
            <a:ext cx="5438274" cy="3579204"/>
          </a:xfrm>
        </p:spPr>
        <p:txBody>
          <a:bodyPr>
            <a:normAutofit/>
          </a:bodyPr>
          <a:lstStyle/>
          <a:p>
            <a:r>
              <a:rPr lang="de-DE" altLang="it-IT" dirty="0" err="1"/>
              <a:t>Historia</a:t>
            </a:r>
            <a:r>
              <a:rPr lang="de-DE" altLang="it-IT" dirty="0"/>
              <a:t> Augusta, </a:t>
            </a:r>
            <a:r>
              <a:rPr lang="de-DE" altLang="it-IT" i="1" dirty="0"/>
              <a:t>Alexander Severus</a:t>
            </a:r>
            <a:r>
              <a:rPr lang="de-DE" altLang="it-IT" dirty="0"/>
              <a:t>, 14.7, 1 p. 262 </a:t>
            </a:r>
            <a:r>
              <a:rPr lang="de-DE" altLang="it-IT" dirty="0" smtClean="0"/>
              <a:t>:</a:t>
            </a:r>
          </a:p>
          <a:p>
            <a:r>
              <a:rPr lang="de-DE" altLang="it-IT" dirty="0" smtClean="0"/>
              <a:t>Et </a:t>
            </a:r>
            <a:r>
              <a:rPr lang="de-DE" altLang="it-IT" dirty="0"/>
              <a:t>cum </a:t>
            </a:r>
            <a:r>
              <a:rPr lang="de-DE" altLang="it-IT" dirty="0" err="1"/>
              <a:t>puer</a:t>
            </a:r>
            <a:r>
              <a:rPr lang="de-DE" altLang="it-IT" dirty="0"/>
              <a:t> ad </a:t>
            </a:r>
            <a:r>
              <a:rPr lang="de-DE" altLang="it-IT" dirty="0" err="1"/>
              <a:t>imperium</a:t>
            </a:r>
            <a:r>
              <a:rPr lang="de-DE" altLang="it-IT" dirty="0"/>
              <a:t> </a:t>
            </a:r>
            <a:r>
              <a:rPr lang="de-DE" altLang="it-IT" dirty="0" err="1"/>
              <a:t>pervenisset</a:t>
            </a:r>
            <a:r>
              <a:rPr lang="de-DE" altLang="it-IT" dirty="0"/>
              <a:t>, </a:t>
            </a:r>
            <a:r>
              <a:rPr lang="de-DE" altLang="it-IT" dirty="0" err="1"/>
              <a:t>fecit</a:t>
            </a:r>
            <a:r>
              <a:rPr lang="de-DE" altLang="it-IT" dirty="0"/>
              <a:t> </a:t>
            </a:r>
            <a:r>
              <a:rPr lang="de-DE" altLang="it-IT" dirty="0" err="1"/>
              <a:t>cuncta</a:t>
            </a:r>
            <a:r>
              <a:rPr lang="de-DE" altLang="it-IT" dirty="0"/>
              <a:t> cum matre, </a:t>
            </a:r>
            <a:r>
              <a:rPr lang="de-DE" altLang="it-IT" dirty="0" err="1"/>
              <a:t>ut</a:t>
            </a:r>
            <a:r>
              <a:rPr lang="de-DE" altLang="it-IT" dirty="0"/>
              <a:t> et </a:t>
            </a:r>
            <a:r>
              <a:rPr lang="de-DE" altLang="it-IT" dirty="0" err="1"/>
              <a:t>illa</a:t>
            </a:r>
            <a:r>
              <a:rPr lang="de-DE" altLang="it-IT" dirty="0"/>
              <a:t> </a:t>
            </a:r>
            <a:r>
              <a:rPr lang="de-DE" altLang="it-IT" dirty="0" err="1"/>
              <a:t>videretur</a:t>
            </a:r>
            <a:r>
              <a:rPr lang="de-DE" altLang="it-IT" dirty="0"/>
              <a:t> </a:t>
            </a:r>
            <a:r>
              <a:rPr lang="de-DE" altLang="it-IT" dirty="0" err="1"/>
              <a:t>pariter</a:t>
            </a:r>
            <a:r>
              <a:rPr lang="de-DE" altLang="it-IT" dirty="0"/>
              <a:t> </a:t>
            </a:r>
            <a:r>
              <a:rPr lang="de-DE" altLang="it-IT" dirty="0" err="1"/>
              <a:t>imperare</a:t>
            </a:r>
            <a:r>
              <a:rPr lang="de-DE" altLang="it-IT" dirty="0"/>
              <a:t>, </a:t>
            </a:r>
            <a:r>
              <a:rPr lang="de-DE" altLang="it-IT" dirty="0" err="1"/>
              <a:t>mulier</a:t>
            </a:r>
            <a:r>
              <a:rPr lang="de-DE" altLang="it-IT" dirty="0"/>
              <a:t> </a:t>
            </a:r>
            <a:r>
              <a:rPr lang="de-DE" altLang="it-IT" dirty="0" err="1"/>
              <a:t>sancta</a:t>
            </a:r>
            <a:r>
              <a:rPr lang="de-DE" altLang="it-IT" dirty="0"/>
              <a:t> </a:t>
            </a:r>
            <a:r>
              <a:rPr lang="de-DE" altLang="it-IT" dirty="0" err="1"/>
              <a:t>sed</a:t>
            </a:r>
            <a:r>
              <a:rPr lang="de-DE" altLang="it-IT" dirty="0"/>
              <a:t> </a:t>
            </a:r>
            <a:r>
              <a:rPr lang="de-DE" altLang="it-IT" dirty="0" err="1"/>
              <a:t>avara</a:t>
            </a:r>
            <a:r>
              <a:rPr lang="de-DE" altLang="it-IT" dirty="0"/>
              <a:t> et </a:t>
            </a:r>
            <a:r>
              <a:rPr lang="de-DE" altLang="it-IT" dirty="0" err="1"/>
              <a:t>auri</a:t>
            </a:r>
            <a:r>
              <a:rPr lang="de-DE" altLang="it-IT" dirty="0"/>
              <a:t> </a:t>
            </a:r>
            <a:r>
              <a:rPr lang="de-DE" altLang="it-IT" dirty="0" err="1"/>
              <a:t>atque</a:t>
            </a:r>
            <a:r>
              <a:rPr lang="de-DE" altLang="it-IT" dirty="0"/>
              <a:t> </a:t>
            </a:r>
            <a:r>
              <a:rPr lang="de-DE" altLang="it-IT" dirty="0" err="1"/>
              <a:t>argenti</a:t>
            </a:r>
            <a:r>
              <a:rPr lang="de-DE" altLang="it-IT" dirty="0"/>
              <a:t> </a:t>
            </a:r>
            <a:r>
              <a:rPr lang="de-DE" altLang="it-IT" dirty="0" err="1"/>
              <a:t>cupida</a:t>
            </a:r>
            <a:r>
              <a:rPr lang="de-DE" altLang="it-IT" dirty="0"/>
              <a:t>.”</a:t>
            </a:r>
          </a:p>
          <a:p>
            <a:endParaRPr lang="it-IT" dirty="0"/>
          </a:p>
        </p:txBody>
      </p:sp>
    </p:spTree>
    <p:extLst>
      <p:ext uri="{BB962C8B-B14F-4D97-AF65-F5344CB8AC3E}">
        <p14:creationId xmlns:p14="http://schemas.microsoft.com/office/powerpoint/2010/main" val="16187358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6000" y="1153221"/>
            <a:ext cx="11736000" cy="122126"/>
          </a:xfrm>
        </p:spPr>
        <p:txBody>
          <a:bodyPr>
            <a:normAutofit fontScale="90000"/>
          </a:bodyPr>
          <a:lstStyle/>
          <a:p>
            <a:endParaRPr lang="it-IT" dirty="0"/>
          </a:p>
        </p:txBody>
      </p:sp>
      <p:sp>
        <p:nvSpPr>
          <p:cNvPr id="3" name="Segnaposto contenuto 2"/>
          <p:cNvSpPr>
            <a:spLocks noGrp="1"/>
          </p:cNvSpPr>
          <p:nvPr>
            <p:ph sz="quarter" idx="10"/>
          </p:nvPr>
        </p:nvSpPr>
        <p:spPr/>
        <p:txBody>
          <a:bodyPr/>
          <a:lstStyle/>
          <a:p>
            <a:pPr>
              <a:defRPr/>
            </a:pPr>
            <a:endParaRPr lang="de-DE" dirty="0" smtClean="0"/>
          </a:p>
          <a:p>
            <a:pPr>
              <a:defRPr/>
            </a:pPr>
            <a:r>
              <a:rPr lang="de-DE" dirty="0" err="1" smtClean="0">
                <a:latin typeface="Arial" panose="020B0604020202020204" pitchFamily="34" charset="0"/>
                <a:cs typeface="Arial" panose="020B0604020202020204" pitchFamily="34" charset="0"/>
              </a:rPr>
              <a:t>Era</a:t>
            </a:r>
            <a:r>
              <a:rPr lang="de-DE" dirty="0" smtClean="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così</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affezionato</a:t>
            </a:r>
            <a:r>
              <a:rPr lang="de-DE" dirty="0">
                <a:latin typeface="Arial" panose="020B0604020202020204" pitchFamily="34" charset="0"/>
                <a:cs typeface="Arial" panose="020B0604020202020204" pitchFamily="34" charset="0"/>
              </a:rPr>
              <a:t> alla </a:t>
            </a:r>
            <a:r>
              <a:rPr lang="de-DE" dirty="0" err="1">
                <a:latin typeface="Arial" panose="020B0604020202020204" pitchFamily="34" charset="0"/>
                <a:cs typeface="Arial" panose="020B0604020202020204" pitchFamily="34" charset="0"/>
              </a:rPr>
              <a:t>madre</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Simiamira</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che</a:t>
            </a:r>
            <a:r>
              <a:rPr lang="de-DE" dirty="0">
                <a:latin typeface="Arial" panose="020B0604020202020204" pitchFamily="34" charset="0"/>
                <a:cs typeface="Arial" panose="020B0604020202020204" pitchFamily="34" charset="0"/>
              </a:rPr>
              <a:t> senza la </a:t>
            </a:r>
            <a:r>
              <a:rPr lang="de-DE" dirty="0" err="1">
                <a:latin typeface="Arial" panose="020B0604020202020204" pitchFamily="34" charset="0"/>
                <a:cs typeface="Arial" panose="020B0604020202020204" pitchFamily="34" charset="0"/>
              </a:rPr>
              <a:t>sua</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volontà</a:t>
            </a:r>
            <a:r>
              <a:rPr lang="de-DE" dirty="0">
                <a:latin typeface="Arial" panose="020B0604020202020204" pitchFamily="34" charset="0"/>
                <a:cs typeface="Arial" panose="020B0604020202020204" pitchFamily="34" charset="0"/>
              </a:rPr>
              <a:t> non </a:t>
            </a:r>
            <a:r>
              <a:rPr lang="de-DE" dirty="0" err="1">
                <a:latin typeface="Arial" panose="020B0604020202020204" pitchFamily="34" charset="0"/>
                <a:cs typeface="Arial" panose="020B0604020202020204" pitchFamily="34" charset="0"/>
              </a:rPr>
              <a:t>eseguiva</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nella</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nell‘amministrare</a:t>
            </a:r>
            <a:r>
              <a:rPr lang="de-DE" dirty="0">
                <a:latin typeface="Arial" panose="020B0604020202020204" pitchFamily="34" charset="0"/>
                <a:cs typeface="Arial" panose="020B0604020202020204" pitchFamily="34" charset="0"/>
              </a:rPr>
              <a:t> la </a:t>
            </a:r>
            <a:r>
              <a:rPr lang="de-DE" dirty="0" err="1">
                <a:latin typeface="Arial" panose="020B0604020202020204" pitchFamily="34" charset="0"/>
                <a:cs typeface="Arial" panose="020B0604020202020204" pitchFamily="34" charset="0"/>
              </a:rPr>
              <a:t>cosa</a:t>
            </a:r>
            <a:r>
              <a:rPr lang="de-DE" dirty="0">
                <a:latin typeface="Arial" panose="020B0604020202020204" pitchFamily="34" charset="0"/>
                <a:cs typeface="Arial" panose="020B0604020202020204" pitchFamily="34" charset="0"/>
              </a:rPr>
              <a:t> </a:t>
            </a:r>
            <a:r>
              <a:rPr lang="de-DE" dirty="0" err="1" smtClean="0">
                <a:latin typeface="Arial" panose="020B0604020202020204" pitchFamily="34" charset="0"/>
                <a:cs typeface="Arial" panose="020B0604020202020204" pitchFamily="34" charset="0"/>
              </a:rPr>
              <a:t>pubblica</a:t>
            </a:r>
            <a:r>
              <a:rPr lang="de-DE" dirty="0" smtClean="0">
                <a:latin typeface="Arial" panose="020B0604020202020204" pitchFamily="34" charset="0"/>
                <a:cs typeface="Arial" panose="020B0604020202020204" pitchFamily="34" charset="0"/>
              </a:rPr>
              <a:t>.</a:t>
            </a:r>
            <a:endParaRPr lang="de-DE" dirty="0">
              <a:latin typeface="Arial" panose="020B0604020202020204" pitchFamily="34" charset="0"/>
              <a:cs typeface="Arial" panose="020B0604020202020204" pitchFamily="34" charset="0"/>
            </a:endParaRPr>
          </a:p>
          <a:p>
            <a:pPr>
              <a:defRPr/>
            </a:pPr>
            <a:r>
              <a:rPr lang="de-DE" dirty="0" err="1" smtClean="0">
                <a:latin typeface="Arial" panose="020B0604020202020204" pitchFamily="34" charset="0"/>
                <a:cs typeface="Arial" panose="020B0604020202020204" pitchFamily="34" charset="0"/>
              </a:rPr>
              <a:t>Perciò</a:t>
            </a:r>
            <a:r>
              <a:rPr lang="de-DE" dirty="0" smtClean="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il</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primo</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giorno</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che</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sedette</a:t>
            </a:r>
            <a:r>
              <a:rPr lang="de-DE" dirty="0">
                <a:latin typeface="Arial" panose="020B0604020202020204" pitchFamily="34" charset="0"/>
                <a:cs typeface="Arial" panose="020B0604020202020204" pitchFamily="34" charset="0"/>
              </a:rPr>
              <a:t> in </a:t>
            </a:r>
            <a:r>
              <a:rPr lang="de-DE" dirty="0" err="1">
                <a:latin typeface="Arial" panose="020B0604020202020204" pitchFamily="34" charset="0"/>
                <a:cs typeface="Arial" panose="020B0604020202020204" pitchFamily="34" charset="0"/>
              </a:rPr>
              <a:t>Senato</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ordinò</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che</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anche</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sua</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madre</a:t>
            </a:r>
            <a:r>
              <a:rPr lang="de-DE" dirty="0">
                <a:latin typeface="Arial" panose="020B0604020202020204" pitchFamily="34" charset="0"/>
                <a:cs typeface="Arial" panose="020B0604020202020204" pitchFamily="34" charset="0"/>
              </a:rPr>
              <a:t> ne </a:t>
            </a:r>
            <a:r>
              <a:rPr lang="de-DE" dirty="0" err="1">
                <a:latin typeface="Arial" panose="020B0604020202020204" pitchFamily="34" charset="0"/>
                <a:cs typeface="Arial" panose="020B0604020202020204" pitchFamily="34" charset="0"/>
              </a:rPr>
              <a:t>facesse</a:t>
            </a:r>
            <a:r>
              <a:rPr lang="de-DE" dirty="0">
                <a:latin typeface="Arial" panose="020B0604020202020204" pitchFamily="34" charset="0"/>
                <a:cs typeface="Arial" panose="020B0604020202020204" pitchFamily="34" charset="0"/>
              </a:rPr>
              <a:t> </a:t>
            </a:r>
            <a:r>
              <a:rPr lang="de-DE" dirty="0" err="1" smtClean="0">
                <a:latin typeface="Arial" panose="020B0604020202020204" pitchFamily="34" charset="0"/>
                <a:cs typeface="Arial" panose="020B0604020202020204" pitchFamily="34" charset="0"/>
              </a:rPr>
              <a:t>parte</a:t>
            </a:r>
            <a:r>
              <a:rPr lang="de-DE" dirty="0" smtClean="0">
                <a:latin typeface="Arial" panose="020B0604020202020204" pitchFamily="34" charset="0"/>
                <a:cs typeface="Arial" panose="020B0604020202020204" pitchFamily="34" charset="0"/>
              </a:rPr>
              <a:t>.</a:t>
            </a:r>
            <a:endParaRPr lang="it-IT" dirty="0">
              <a:latin typeface="Arial" panose="020B0604020202020204" pitchFamily="34" charset="0"/>
              <a:cs typeface="Arial" panose="020B0604020202020204" pitchFamily="34" charset="0"/>
            </a:endParaRPr>
          </a:p>
        </p:txBody>
      </p:sp>
      <p:sp>
        <p:nvSpPr>
          <p:cNvPr id="4" name="Segnaposto contenuto 3"/>
          <p:cNvSpPr>
            <a:spLocks noGrp="1"/>
          </p:cNvSpPr>
          <p:nvPr>
            <p:ph sz="quarter" idx="11"/>
          </p:nvPr>
        </p:nvSpPr>
        <p:spPr>
          <a:xfrm>
            <a:off x="469231" y="2592995"/>
            <a:ext cx="5209673" cy="3603268"/>
          </a:xfrm>
        </p:spPr>
        <p:txBody>
          <a:bodyPr>
            <a:normAutofit lnSpcReduction="10000"/>
          </a:bodyPr>
          <a:lstStyle/>
          <a:p>
            <a:r>
              <a:rPr lang="de-DE" i="1" dirty="0"/>
              <a:t>Antonius </a:t>
            </a:r>
            <a:r>
              <a:rPr lang="de-DE" i="1" dirty="0" err="1"/>
              <a:t>Eliogabalus</a:t>
            </a:r>
            <a:r>
              <a:rPr lang="de-DE" dirty="0"/>
              <a:t>, 2, p. 106 </a:t>
            </a:r>
            <a:endParaRPr lang="de-DE" dirty="0" smtClean="0"/>
          </a:p>
          <a:p>
            <a:r>
              <a:rPr lang="de-DE" dirty="0" err="1" smtClean="0">
                <a:latin typeface="Arial" panose="020B0604020202020204" pitchFamily="34" charset="0"/>
                <a:cs typeface="Arial" panose="020B0604020202020204" pitchFamily="34" charset="0"/>
              </a:rPr>
              <a:t>Hic</a:t>
            </a:r>
            <a:r>
              <a:rPr lang="de-DE" dirty="0" smtClean="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tantum</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Symiamirae</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matri</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deditus</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fuit</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ut</a:t>
            </a:r>
            <a:r>
              <a:rPr lang="de-DE" dirty="0">
                <a:latin typeface="Arial" panose="020B0604020202020204" pitchFamily="34" charset="0"/>
                <a:cs typeface="Arial" panose="020B0604020202020204" pitchFamily="34" charset="0"/>
              </a:rPr>
              <a:t> sine </a:t>
            </a:r>
            <a:r>
              <a:rPr lang="de-DE" dirty="0" err="1">
                <a:latin typeface="Arial" panose="020B0604020202020204" pitchFamily="34" charset="0"/>
                <a:cs typeface="Arial" panose="020B0604020202020204" pitchFamily="34" charset="0"/>
              </a:rPr>
              <a:t>illius</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voluntate</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nihil</a:t>
            </a:r>
            <a:r>
              <a:rPr lang="de-DE" dirty="0">
                <a:latin typeface="Arial" panose="020B0604020202020204" pitchFamily="34" charset="0"/>
                <a:cs typeface="Arial" panose="020B0604020202020204" pitchFamily="34" charset="0"/>
              </a:rPr>
              <a:t> in </a:t>
            </a:r>
            <a:r>
              <a:rPr lang="de-DE" dirty="0" err="1">
                <a:latin typeface="Arial" panose="020B0604020202020204" pitchFamily="34" charset="0"/>
                <a:cs typeface="Arial" panose="020B0604020202020204" pitchFamily="34" charset="0"/>
              </a:rPr>
              <a:t>re</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publica</a:t>
            </a:r>
            <a:r>
              <a:rPr lang="de-DE" dirty="0">
                <a:latin typeface="Arial" panose="020B0604020202020204" pitchFamily="34" charset="0"/>
                <a:cs typeface="Arial" panose="020B0604020202020204" pitchFamily="34" charset="0"/>
              </a:rPr>
              <a:t> </a:t>
            </a:r>
            <a:r>
              <a:rPr lang="de-DE" dirty="0" err="1" smtClean="0">
                <a:latin typeface="Arial" panose="020B0604020202020204" pitchFamily="34" charset="0"/>
                <a:cs typeface="Arial" panose="020B0604020202020204" pitchFamily="34" charset="0"/>
              </a:rPr>
              <a:t>faceret</a:t>
            </a:r>
            <a:r>
              <a:rPr lang="de-DE" dirty="0" smtClean="0">
                <a:latin typeface="Arial" panose="020B0604020202020204" pitchFamily="34" charset="0"/>
                <a:cs typeface="Arial" panose="020B0604020202020204" pitchFamily="34" charset="0"/>
              </a:rPr>
              <a:t>.</a:t>
            </a:r>
          </a:p>
          <a:p>
            <a:r>
              <a:rPr lang="de-DE" i="1" dirty="0">
                <a:latin typeface="Arial" panose="020B0604020202020204" pitchFamily="34" charset="0"/>
                <a:cs typeface="Arial" panose="020B0604020202020204" pitchFamily="34" charset="0"/>
              </a:rPr>
              <a:t>Antonius </a:t>
            </a:r>
            <a:r>
              <a:rPr lang="de-DE" i="1" dirty="0" err="1">
                <a:latin typeface="Arial" panose="020B0604020202020204" pitchFamily="34" charset="0"/>
                <a:cs typeface="Arial" panose="020B0604020202020204" pitchFamily="34" charset="0"/>
              </a:rPr>
              <a:t>Eliogabalus</a:t>
            </a:r>
            <a:r>
              <a:rPr lang="de-DE" i="1" dirty="0">
                <a:latin typeface="Arial" panose="020B0604020202020204" pitchFamily="34" charset="0"/>
                <a:cs typeface="Arial" panose="020B0604020202020204" pitchFamily="34" charset="0"/>
              </a:rPr>
              <a:t> </a:t>
            </a:r>
            <a:r>
              <a:rPr lang="de-DE" dirty="0">
                <a:latin typeface="Arial" panose="020B0604020202020204" pitchFamily="34" charset="0"/>
                <a:cs typeface="Arial" panose="020B0604020202020204" pitchFamily="34" charset="0"/>
              </a:rPr>
              <a:t>4, p. 112 “</a:t>
            </a:r>
            <a:r>
              <a:rPr lang="de-DE" dirty="0" err="1">
                <a:latin typeface="Arial" panose="020B0604020202020204" pitchFamily="34" charset="0"/>
                <a:cs typeface="Arial" panose="020B0604020202020204" pitchFamily="34" charset="0"/>
              </a:rPr>
              <a:t>Deinde</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ubi</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primum</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diem</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senatus</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habuit</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matrem</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suam</a:t>
            </a:r>
            <a:r>
              <a:rPr lang="de-DE" dirty="0">
                <a:latin typeface="Arial" panose="020B0604020202020204" pitchFamily="34" charset="0"/>
                <a:cs typeface="Arial" panose="020B0604020202020204" pitchFamily="34" charset="0"/>
              </a:rPr>
              <a:t> in </a:t>
            </a:r>
            <a:r>
              <a:rPr lang="de-DE" dirty="0" err="1">
                <a:latin typeface="Arial" panose="020B0604020202020204" pitchFamily="34" charset="0"/>
                <a:cs typeface="Arial" panose="020B0604020202020204" pitchFamily="34" charset="0"/>
              </a:rPr>
              <a:t>senatum</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rogari</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iussit</a:t>
            </a:r>
            <a:r>
              <a:rPr lang="de-DE" dirty="0">
                <a:latin typeface="Arial" panose="020B0604020202020204" pitchFamily="34" charset="0"/>
                <a:cs typeface="Arial" panose="020B0604020202020204" pitchFamily="34" charset="0"/>
              </a:rPr>
              <a:t> ».</a:t>
            </a:r>
          </a:p>
          <a:p>
            <a:endParaRPr lang="de-DE" dirty="0" smtClean="0"/>
          </a:p>
          <a:p>
            <a:endParaRPr lang="de-DE" dirty="0" smtClean="0"/>
          </a:p>
          <a:p>
            <a:endParaRPr lang="de-DE" dirty="0"/>
          </a:p>
          <a:p>
            <a:endParaRPr lang="it-IT" dirty="0"/>
          </a:p>
        </p:txBody>
      </p:sp>
    </p:spTree>
    <p:extLst>
      <p:ext uri="{BB962C8B-B14F-4D97-AF65-F5344CB8AC3E}">
        <p14:creationId xmlns:p14="http://schemas.microsoft.com/office/powerpoint/2010/main" val="39724497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6378" y="1344414"/>
            <a:ext cx="12075622" cy="567514"/>
          </a:xfrm>
        </p:spPr>
        <p:txBody>
          <a:bodyPr>
            <a:normAutofit fontScale="90000"/>
          </a:bodyPr>
          <a:lstStyle/>
          <a:p>
            <a:r>
              <a:rPr lang="it-IT" sz="3200" dirty="0" smtClean="0"/>
              <a:t>Jerome, </a:t>
            </a:r>
            <a:r>
              <a:rPr lang="it-IT" sz="3200" dirty="0" err="1" smtClean="0"/>
              <a:t>letter</a:t>
            </a:r>
            <a:r>
              <a:rPr lang="it-IT" sz="3200" dirty="0" smtClean="0"/>
              <a:t> 22, to </a:t>
            </a:r>
            <a:r>
              <a:rPr lang="it-IT" sz="3200" dirty="0" err="1" smtClean="0"/>
              <a:t>Eustochium</a:t>
            </a:r>
            <a:r>
              <a:rPr lang="it-IT" sz="3200" dirty="0" smtClean="0"/>
              <a:t> on </a:t>
            </a:r>
            <a:r>
              <a:rPr lang="it-IT" sz="3200" dirty="0" err="1" smtClean="0"/>
              <a:t>virginity</a:t>
            </a:r>
            <a:r>
              <a:rPr lang="it-IT" sz="3200" smtClean="0"/>
              <a:t> (384).</a:t>
            </a:r>
            <a:r>
              <a:rPr lang="it-IT" sz="3200" dirty="0" smtClean="0"/>
              <a:t/>
            </a:r>
            <a:br>
              <a:rPr lang="it-IT" sz="3200" dirty="0" smtClean="0"/>
            </a:br>
            <a:r>
              <a:rPr lang="it-IT" sz="3200" dirty="0" err="1" smtClean="0"/>
              <a:t>Women</a:t>
            </a:r>
            <a:r>
              <a:rPr lang="it-IT" sz="3200" dirty="0" smtClean="0"/>
              <a:t> to be </a:t>
            </a:r>
            <a:r>
              <a:rPr lang="it-IT" sz="3200" dirty="0" err="1" smtClean="0"/>
              <a:t>avoided</a:t>
            </a:r>
            <a:r>
              <a:rPr lang="it-IT" sz="3200" dirty="0" smtClean="0"/>
              <a:t>.</a:t>
            </a:r>
            <a:endParaRPr lang="it-IT" sz="3200" dirty="0"/>
          </a:p>
        </p:txBody>
      </p:sp>
      <p:sp>
        <p:nvSpPr>
          <p:cNvPr id="6" name="CasellaDiTesto 5"/>
          <p:cNvSpPr txBox="1"/>
          <p:nvPr/>
        </p:nvSpPr>
        <p:spPr>
          <a:xfrm>
            <a:off x="58189" y="3566161"/>
            <a:ext cx="11679382" cy="2862322"/>
          </a:xfrm>
          <a:prstGeom prst="rect">
            <a:avLst/>
          </a:prstGeom>
          <a:noFill/>
        </p:spPr>
        <p:txBody>
          <a:bodyPr wrap="square" rtlCol="0">
            <a:spAutoFit/>
          </a:bodyPr>
          <a:lstStyle/>
          <a:p>
            <a:r>
              <a:rPr lang="it-IT" sz="2000" b="1" dirty="0" smtClean="0">
                <a:latin typeface="Arial" panose="020B0604020202020204" pitchFamily="34" charset="0"/>
                <a:cs typeface="Arial" panose="020B0604020202020204" pitchFamily="34" charset="0"/>
              </a:rPr>
              <a:t>The false </a:t>
            </a:r>
            <a:r>
              <a:rPr lang="it-IT" sz="2000" b="1" dirty="0" err="1" smtClean="0">
                <a:latin typeface="Arial" panose="020B0604020202020204" pitchFamily="34" charset="0"/>
                <a:cs typeface="Arial" panose="020B0604020202020204" pitchFamily="34" charset="0"/>
              </a:rPr>
              <a:t>vergins</a:t>
            </a:r>
            <a:endParaRPr lang="it-IT" sz="2000" b="1" dirty="0" smtClean="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“You </a:t>
            </a:r>
            <a:r>
              <a:rPr lang="en-US" sz="2000" dirty="0">
                <a:latin typeface="Arial" panose="020B0604020202020204" pitchFamily="34" charset="0"/>
                <a:cs typeface="Arial" panose="020B0604020202020204" pitchFamily="34" charset="0"/>
              </a:rPr>
              <a:t>will see many of them, already widowed before they are even married, who try to hide their guilty conscience under a false robe: they walk with their heads held high and their steps sure, as long as they are not betrayed by the swelling of their bellies or the wailing of their babies. Others prefer sterility and yet become homicidal. Some, when they </a:t>
            </a:r>
            <a:r>
              <a:rPr lang="en-US" sz="2000" dirty="0" err="1">
                <a:latin typeface="Arial" panose="020B0604020202020204" pitchFamily="34" charset="0"/>
                <a:cs typeface="Arial" panose="020B0604020202020204" pitchFamily="34" charset="0"/>
              </a:rPr>
              <a:t>realise</a:t>
            </a:r>
            <a:r>
              <a:rPr lang="en-US" sz="2000" dirty="0">
                <a:latin typeface="Arial" panose="020B0604020202020204" pitchFamily="34" charset="0"/>
                <a:cs typeface="Arial" panose="020B0604020202020204" pitchFamily="34" charset="0"/>
              </a:rPr>
              <a:t> they have become pregnant, resort to the poisons of abortion. Then they will be condemned to hell for having perpetrated three murders: of themselves; adulteresses of Christ, parricides of their son </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In public, these women walk in such a way as to attract attention, and with furtive movements of the eyes they draw behind them a queue of young suitors </a:t>
            </a:r>
            <a:r>
              <a:rPr lang="en-US" sz="2000" dirty="0" smtClean="0">
                <a:latin typeface="Arial" panose="020B0604020202020204" pitchFamily="34" charset="0"/>
                <a:cs typeface="Arial" panose="020B0604020202020204" pitchFamily="34" charset="0"/>
              </a:rPr>
              <a:t>(...)”.</a:t>
            </a:r>
            <a:endParaRPr lang="it-IT" sz="2000" dirty="0">
              <a:latin typeface="Arial" panose="020B0604020202020204" pitchFamily="34" charset="0"/>
              <a:cs typeface="Arial" panose="020B0604020202020204" pitchFamily="34" charset="0"/>
            </a:endParaRPr>
          </a:p>
        </p:txBody>
      </p:sp>
      <p:pic>
        <p:nvPicPr>
          <p:cNvPr id="1026" name="Picture 2" descr="undefine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08524" y="1144646"/>
            <a:ext cx="2103120" cy="2663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12004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0"/>
          </p:nvPr>
        </p:nvSpPr>
        <p:spPr>
          <a:xfrm>
            <a:off x="169026" y="1404851"/>
            <a:ext cx="6090458" cy="4490750"/>
          </a:xfrm>
        </p:spPr>
        <p:txBody>
          <a:bodyPr>
            <a:normAutofit fontScale="55000" lnSpcReduction="20000"/>
          </a:bodyPr>
          <a:lstStyle/>
          <a:p>
            <a:r>
              <a:rPr lang="it-IT" sz="3600" b="1" dirty="0">
                <a:latin typeface="Arial" panose="020B0604020202020204" pitchFamily="34" charset="0"/>
                <a:cs typeface="Arial" panose="020B0604020202020204" pitchFamily="34" charset="0"/>
              </a:rPr>
              <a:t>The </a:t>
            </a:r>
            <a:r>
              <a:rPr lang="it-IT" sz="3600" b="1" dirty="0" err="1">
                <a:latin typeface="Arial" panose="020B0604020202020204" pitchFamily="34" charset="0"/>
                <a:cs typeface="Arial" panose="020B0604020202020204" pitchFamily="34" charset="0"/>
              </a:rPr>
              <a:t>rich</a:t>
            </a:r>
            <a:r>
              <a:rPr lang="it-IT" sz="3600" b="1" dirty="0">
                <a:latin typeface="Arial" panose="020B0604020202020204" pitchFamily="34" charset="0"/>
                <a:cs typeface="Arial" panose="020B0604020202020204" pitchFamily="34" charset="0"/>
              </a:rPr>
              <a:t> </a:t>
            </a:r>
            <a:r>
              <a:rPr lang="it-IT" sz="3600" b="1" dirty="0" err="1">
                <a:latin typeface="Arial" panose="020B0604020202020204" pitchFamily="34" charset="0"/>
                <a:cs typeface="Arial" panose="020B0604020202020204" pitchFamily="34" charset="0"/>
              </a:rPr>
              <a:t>veiled</a:t>
            </a:r>
            <a:r>
              <a:rPr lang="it-IT" sz="3600" b="1" dirty="0">
                <a:latin typeface="Arial" panose="020B0604020202020204" pitchFamily="34" charset="0"/>
                <a:cs typeface="Arial" panose="020B0604020202020204" pitchFamily="34" charset="0"/>
              </a:rPr>
              <a:t> </a:t>
            </a:r>
            <a:r>
              <a:rPr lang="it-IT" sz="3600" b="1" dirty="0" err="1">
                <a:latin typeface="Arial" panose="020B0604020202020204" pitchFamily="34" charset="0"/>
                <a:cs typeface="Arial" panose="020B0604020202020204" pitchFamily="34" charset="0"/>
              </a:rPr>
              <a:t>widows</a:t>
            </a:r>
            <a:endParaRPr lang="it-IT" sz="3600" b="1"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“I </a:t>
            </a:r>
            <a:r>
              <a:rPr lang="en-US" dirty="0">
                <a:latin typeface="Arial" panose="020B0604020202020204" pitchFamily="34" charset="0"/>
                <a:cs typeface="Arial" panose="020B0604020202020204" pitchFamily="34" charset="0"/>
              </a:rPr>
              <a:t>commend you not only to avoid the company of those who pride themselves on their husband's honorary titles (...) but also to flee those who are widowed by necessity. </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They </a:t>
            </a:r>
            <a:r>
              <a:rPr lang="en-US" dirty="0">
                <a:latin typeface="Arial" panose="020B0604020202020204" pitchFamily="34" charset="0"/>
                <a:cs typeface="Arial" panose="020B0604020202020204" pitchFamily="34" charset="0"/>
              </a:rPr>
              <a:t>certainly did not have to wish for the death of their husbands, but could joyfully seize the opportunity to live in continence. On the contrary, they changed their dress but not the unbridled luxury of before. A host of eunuchs precedes their soft litters, and to see them with lipstick on their cheeks and their faces painted, you'd think they were hunting for husbands; they'd rather have lost them!(...) And just because they prefer the freedom of widowhood to the tyranny of their husbands, </a:t>
            </a:r>
            <a:r>
              <a:rPr lang="en-US" dirty="0" smtClean="0">
                <a:latin typeface="Arial" panose="020B0604020202020204" pitchFamily="34" charset="0"/>
                <a:cs typeface="Arial" panose="020B0604020202020204" pitchFamily="34" charset="0"/>
              </a:rPr>
              <a:t>they already </a:t>
            </a:r>
            <a:r>
              <a:rPr lang="en-US" dirty="0">
                <a:latin typeface="Arial" panose="020B0604020202020204" pitchFamily="34" charset="0"/>
                <a:cs typeface="Arial" panose="020B0604020202020204" pitchFamily="34" charset="0"/>
              </a:rPr>
              <a:t>tried, they enjoy the name of castes and nuns.</a:t>
            </a:r>
            <a:endParaRPr lang="it-IT" dirty="0">
              <a:latin typeface="Arial" panose="020B0604020202020204" pitchFamily="34" charset="0"/>
              <a:cs typeface="Arial" panose="020B0604020202020204" pitchFamily="34" charset="0"/>
            </a:endParaRPr>
          </a:p>
          <a:p>
            <a:r>
              <a:rPr lang="it-IT" dirty="0" err="1" smtClean="0">
                <a:latin typeface="Arial" panose="020B0604020202020204" pitchFamily="34" charset="0"/>
                <a:cs typeface="Arial" panose="020B0604020202020204" pitchFamily="34" charset="0"/>
              </a:rPr>
              <a:t>Their</a:t>
            </a:r>
            <a:r>
              <a:rPr lang="it-IT" dirty="0" smtClean="0">
                <a:latin typeface="Arial" panose="020B0604020202020204" pitchFamily="34" charset="0"/>
                <a:cs typeface="Arial" panose="020B0604020202020204" pitchFamily="34" charset="0"/>
              </a:rPr>
              <a:t> </a:t>
            </a:r>
            <a:r>
              <a:rPr lang="it-IT" dirty="0" err="1" smtClean="0">
                <a:latin typeface="Arial" panose="020B0604020202020204" pitchFamily="34" charset="0"/>
                <a:cs typeface="Arial" panose="020B0604020202020204" pitchFamily="34" charset="0"/>
              </a:rPr>
              <a:t>houses</a:t>
            </a:r>
            <a:r>
              <a:rPr lang="it-IT" dirty="0" smtClean="0">
                <a:latin typeface="Arial" panose="020B0604020202020204" pitchFamily="34" charset="0"/>
                <a:cs typeface="Arial" panose="020B0604020202020204" pitchFamily="34" charset="0"/>
              </a:rPr>
              <a:t> are </a:t>
            </a:r>
            <a:r>
              <a:rPr lang="it-IT" dirty="0" err="1" smtClean="0">
                <a:latin typeface="Arial" panose="020B0604020202020204" pitchFamily="34" charset="0"/>
                <a:cs typeface="Arial" panose="020B0604020202020204" pitchFamily="34" charset="0"/>
              </a:rPr>
              <a:t>filled</a:t>
            </a:r>
            <a:r>
              <a:rPr lang="it-IT" dirty="0" smtClean="0">
                <a:latin typeface="Arial" panose="020B0604020202020204" pitchFamily="34" charset="0"/>
                <a:cs typeface="Arial" panose="020B0604020202020204" pitchFamily="34" charset="0"/>
              </a:rPr>
              <a:t> with </a:t>
            </a:r>
            <a:r>
              <a:rPr lang="it-IT" dirty="0" err="1" smtClean="0">
                <a:latin typeface="Arial" panose="020B0604020202020204" pitchFamily="34" charset="0"/>
                <a:cs typeface="Arial" panose="020B0604020202020204" pitchFamily="34" charset="0"/>
              </a:rPr>
              <a:t>flatterers.The</a:t>
            </a:r>
            <a:r>
              <a:rPr lang="it-IT" dirty="0" smtClean="0">
                <a:latin typeface="Arial" panose="020B0604020202020204" pitchFamily="34" charset="0"/>
                <a:cs typeface="Arial" panose="020B0604020202020204" pitchFamily="34" charset="0"/>
              </a:rPr>
              <a:t> very </a:t>
            </a:r>
            <a:r>
              <a:rPr lang="it-IT" dirty="0" err="1" smtClean="0">
                <a:latin typeface="Arial" panose="020B0604020202020204" pitchFamily="34" charset="0"/>
                <a:cs typeface="Arial" panose="020B0604020202020204" pitchFamily="34" charset="0"/>
              </a:rPr>
              <a:t>clergy</a:t>
            </a:r>
            <a:r>
              <a:rPr lang="it-IT" dirty="0" smtClean="0">
                <a:latin typeface="Arial" panose="020B0604020202020204" pitchFamily="34" charset="0"/>
                <a:cs typeface="Arial" panose="020B0604020202020204" pitchFamily="34" charset="0"/>
              </a:rPr>
              <a:t>, </a:t>
            </a:r>
            <a:r>
              <a:rPr lang="it-IT" dirty="0" err="1" smtClean="0">
                <a:latin typeface="Arial" panose="020B0604020202020204" pitchFamily="34" charset="0"/>
                <a:cs typeface="Arial" panose="020B0604020202020204" pitchFamily="34" charset="0"/>
              </a:rPr>
              <a:t>whose</a:t>
            </a:r>
            <a:r>
              <a:rPr lang="it-IT" dirty="0" smtClean="0">
                <a:latin typeface="Arial" panose="020B0604020202020204" pitchFamily="34" charset="0"/>
                <a:cs typeface="Arial" panose="020B0604020202020204" pitchFamily="34" charset="0"/>
              </a:rPr>
              <a:t> </a:t>
            </a:r>
            <a:r>
              <a:rPr lang="it-IT" dirty="0" err="1" smtClean="0">
                <a:latin typeface="Arial" panose="020B0604020202020204" pitchFamily="34" charset="0"/>
                <a:cs typeface="Arial" panose="020B0604020202020204" pitchFamily="34" charset="0"/>
              </a:rPr>
              <a:t>teachings</a:t>
            </a:r>
            <a:r>
              <a:rPr lang="it-IT" dirty="0" smtClean="0">
                <a:latin typeface="Arial" panose="020B0604020202020204" pitchFamily="34" charset="0"/>
                <a:cs typeface="Arial" panose="020B0604020202020204" pitchFamily="34" charset="0"/>
              </a:rPr>
              <a:t> and authority </a:t>
            </a:r>
            <a:r>
              <a:rPr lang="it-IT" dirty="0" err="1" smtClean="0">
                <a:latin typeface="Arial" panose="020B0604020202020204" pitchFamily="34" charset="0"/>
                <a:cs typeface="Arial" panose="020B0604020202020204" pitchFamily="34" charset="0"/>
              </a:rPr>
              <a:t>ought</a:t>
            </a:r>
            <a:r>
              <a:rPr lang="it-IT" dirty="0" smtClean="0">
                <a:latin typeface="Arial" panose="020B0604020202020204" pitchFamily="34" charset="0"/>
                <a:cs typeface="Arial" panose="020B0604020202020204" pitchFamily="34" charset="0"/>
              </a:rPr>
              <a:t> to </a:t>
            </a:r>
            <a:r>
              <a:rPr lang="it-IT" dirty="0" err="1" smtClean="0">
                <a:latin typeface="Arial" panose="020B0604020202020204" pitchFamily="34" charset="0"/>
                <a:cs typeface="Arial" panose="020B0604020202020204" pitchFamily="34" charset="0"/>
              </a:rPr>
              <a:t>inspire</a:t>
            </a:r>
            <a:r>
              <a:rPr lang="it-IT" dirty="0" smtClean="0">
                <a:latin typeface="Arial" panose="020B0604020202020204" pitchFamily="34" charset="0"/>
                <a:cs typeface="Arial" panose="020B0604020202020204" pitchFamily="34" charset="0"/>
              </a:rPr>
              <a:t> </a:t>
            </a:r>
            <a:r>
              <a:rPr lang="it-IT" dirty="0" err="1" smtClean="0">
                <a:latin typeface="Arial" panose="020B0604020202020204" pitchFamily="34" charset="0"/>
                <a:cs typeface="Arial" panose="020B0604020202020204" pitchFamily="34" charset="0"/>
              </a:rPr>
              <a:t>respect</a:t>
            </a:r>
            <a:r>
              <a:rPr lang="it-IT" dirty="0" smtClean="0">
                <a:latin typeface="Arial" panose="020B0604020202020204" pitchFamily="34" charset="0"/>
                <a:cs typeface="Arial" panose="020B0604020202020204" pitchFamily="34" charset="0"/>
              </a:rPr>
              <a:t>, </a:t>
            </a:r>
            <a:r>
              <a:rPr lang="it-IT" dirty="0" err="1" smtClean="0">
                <a:latin typeface="Arial" panose="020B0604020202020204" pitchFamily="34" charset="0"/>
                <a:cs typeface="Arial" panose="020B0604020202020204" pitchFamily="34" charset="0"/>
              </a:rPr>
              <a:t>kiss</a:t>
            </a:r>
            <a:r>
              <a:rPr lang="it-IT" dirty="0" smtClean="0">
                <a:latin typeface="Arial" panose="020B0604020202020204" pitchFamily="34" charset="0"/>
                <a:cs typeface="Arial" panose="020B0604020202020204" pitchFamily="34" charset="0"/>
              </a:rPr>
              <a:t> </a:t>
            </a:r>
            <a:r>
              <a:rPr lang="it-IT" dirty="0" err="1" smtClean="0">
                <a:latin typeface="Arial" panose="020B0604020202020204" pitchFamily="34" charset="0"/>
                <a:cs typeface="Arial" panose="020B0604020202020204" pitchFamily="34" charset="0"/>
              </a:rPr>
              <a:t>these</a:t>
            </a:r>
            <a:r>
              <a:rPr lang="it-IT" dirty="0" smtClean="0">
                <a:latin typeface="Arial" panose="020B0604020202020204" pitchFamily="34" charset="0"/>
                <a:cs typeface="Arial" panose="020B0604020202020204" pitchFamily="34" charset="0"/>
              </a:rPr>
              <a:t> ladies on the </a:t>
            </a:r>
            <a:r>
              <a:rPr lang="it-IT" dirty="0" err="1" smtClean="0">
                <a:latin typeface="Arial" panose="020B0604020202020204" pitchFamily="34" charset="0"/>
                <a:cs typeface="Arial" panose="020B0604020202020204" pitchFamily="34" charset="0"/>
              </a:rPr>
              <a:t>forehead</a:t>
            </a:r>
            <a:r>
              <a:rPr lang="it-IT" dirty="0" smtClean="0">
                <a:latin typeface="Arial" panose="020B0604020202020204" pitchFamily="34" charset="0"/>
                <a:cs typeface="Arial" panose="020B0604020202020204" pitchFamily="34" charset="0"/>
              </a:rPr>
              <a:t>, and </a:t>
            </a:r>
            <a:r>
              <a:rPr lang="it-IT" dirty="0" err="1" smtClean="0">
                <a:latin typeface="Arial" panose="020B0604020202020204" pitchFamily="34" charset="0"/>
                <a:cs typeface="Arial" panose="020B0604020202020204" pitchFamily="34" charset="0"/>
              </a:rPr>
              <a:t>then</a:t>
            </a:r>
            <a:r>
              <a:rPr lang="it-IT" dirty="0" smtClean="0">
                <a:latin typeface="Arial" panose="020B0604020202020204" pitchFamily="34" charset="0"/>
                <a:cs typeface="Arial" panose="020B0604020202020204" pitchFamily="34" charset="0"/>
              </a:rPr>
              <a:t> stretch out </a:t>
            </a:r>
            <a:r>
              <a:rPr lang="it-IT" dirty="0" err="1" smtClean="0">
                <a:latin typeface="Arial" panose="020B0604020202020204" pitchFamily="34" charset="0"/>
                <a:cs typeface="Arial" panose="020B0604020202020204" pitchFamily="34" charset="0"/>
              </a:rPr>
              <a:t>their</a:t>
            </a:r>
            <a:r>
              <a:rPr lang="it-IT" dirty="0" smtClean="0">
                <a:latin typeface="Arial" panose="020B0604020202020204" pitchFamily="34" charset="0"/>
                <a:cs typeface="Arial" panose="020B0604020202020204" pitchFamily="34" charset="0"/>
              </a:rPr>
              <a:t> </a:t>
            </a:r>
            <a:r>
              <a:rPr lang="it-IT" dirty="0" err="1" smtClean="0">
                <a:latin typeface="Arial" panose="020B0604020202020204" pitchFamily="34" charset="0"/>
                <a:cs typeface="Arial" panose="020B0604020202020204" pitchFamily="34" charset="0"/>
              </a:rPr>
              <a:t>hand</a:t>
            </a:r>
            <a:r>
              <a:rPr lang="it-IT" dirty="0" smtClean="0">
                <a:latin typeface="Arial" panose="020B0604020202020204" pitchFamily="34" charset="0"/>
                <a:cs typeface="Arial" panose="020B0604020202020204" pitchFamily="34" charset="0"/>
              </a:rPr>
              <a:t> – you </a:t>
            </a:r>
            <a:r>
              <a:rPr lang="it-IT" dirty="0" err="1" smtClean="0">
                <a:latin typeface="Arial" panose="020B0604020202020204" pitchFamily="34" charset="0"/>
                <a:cs typeface="Arial" panose="020B0604020202020204" pitchFamily="34" charset="0"/>
              </a:rPr>
              <a:t>would</a:t>
            </a:r>
            <a:r>
              <a:rPr lang="it-IT" dirty="0" smtClean="0">
                <a:latin typeface="Arial" panose="020B0604020202020204" pitchFamily="34" charset="0"/>
                <a:cs typeface="Arial" panose="020B0604020202020204" pitchFamily="34" charset="0"/>
              </a:rPr>
              <a:t> </a:t>
            </a:r>
            <a:r>
              <a:rPr lang="it-IT" dirty="0" err="1" smtClean="0">
                <a:latin typeface="Arial" panose="020B0604020202020204" pitchFamily="34" charset="0"/>
                <a:cs typeface="Arial" panose="020B0604020202020204" pitchFamily="34" charset="0"/>
              </a:rPr>
              <a:t>think</a:t>
            </a:r>
            <a:r>
              <a:rPr lang="it-IT" dirty="0" smtClean="0">
                <a:latin typeface="Arial" panose="020B0604020202020204" pitchFamily="34" charset="0"/>
                <a:cs typeface="Arial" panose="020B0604020202020204" pitchFamily="34" charset="0"/>
              </a:rPr>
              <a:t>, </a:t>
            </a:r>
            <a:r>
              <a:rPr lang="it-IT" dirty="0" err="1" smtClean="0">
                <a:latin typeface="Arial" panose="020B0604020202020204" pitchFamily="34" charset="0"/>
                <a:cs typeface="Arial" panose="020B0604020202020204" pitchFamily="34" charset="0"/>
              </a:rPr>
              <a:t>if</a:t>
            </a:r>
            <a:r>
              <a:rPr lang="it-IT" dirty="0" smtClean="0">
                <a:latin typeface="Arial" panose="020B0604020202020204" pitchFamily="34" charset="0"/>
                <a:cs typeface="Arial" panose="020B0604020202020204" pitchFamily="34" charset="0"/>
              </a:rPr>
              <a:t> you </a:t>
            </a:r>
            <a:r>
              <a:rPr lang="it-IT" dirty="0" err="1" smtClean="0">
                <a:latin typeface="Arial" panose="020B0604020202020204" pitchFamily="34" charset="0"/>
                <a:cs typeface="Arial" panose="020B0604020202020204" pitchFamily="34" charset="0"/>
              </a:rPr>
              <a:t>did</a:t>
            </a:r>
            <a:r>
              <a:rPr lang="it-IT" dirty="0" smtClean="0">
                <a:latin typeface="Arial" panose="020B0604020202020204" pitchFamily="34" charset="0"/>
                <a:cs typeface="Arial" panose="020B0604020202020204" pitchFamily="34" charset="0"/>
              </a:rPr>
              <a:t> </a:t>
            </a:r>
            <a:r>
              <a:rPr lang="it-IT" dirty="0" err="1" smtClean="0">
                <a:latin typeface="Arial" panose="020B0604020202020204" pitchFamily="34" charset="0"/>
                <a:cs typeface="Arial" panose="020B0604020202020204" pitchFamily="34" charset="0"/>
              </a:rPr>
              <a:t>not</a:t>
            </a:r>
            <a:r>
              <a:rPr lang="it-IT" dirty="0" smtClean="0">
                <a:latin typeface="Arial" panose="020B0604020202020204" pitchFamily="34" charset="0"/>
                <a:cs typeface="Arial" panose="020B0604020202020204" pitchFamily="34" charset="0"/>
              </a:rPr>
              <a:t> </a:t>
            </a:r>
            <a:r>
              <a:rPr lang="it-IT" dirty="0" err="1" smtClean="0">
                <a:latin typeface="Arial" panose="020B0604020202020204" pitchFamily="34" charset="0"/>
                <a:cs typeface="Arial" panose="020B0604020202020204" pitchFamily="34" charset="0"/>
              </a:rPr>
              <a:t>know</a:t>
            </a:r>
            <a:r>
              <a:rPr lang="it-IT" dirty="0" smtClean="0">
                <a:latin typeface="Arial" panose="020B0604020202020204" pitchFamily="34" charset="0"/>
                <a:cs typeface="Arial" panose="020B0604020202020204" pitchFamily="34" charset="0"/>
              </a:rPr>
              <a:t>, </a:t>
            </a:r>
            <a:r>
              <a:rPr lang="it-IT" dirty="0" err="1" smtClean="0">
                <a:latin typeface="Arial" panose="020B0604020202020204" pitchFamily="34" charset="0"/>
                <a:cs typeface="Arial" panose="020B0604020202020204" pitchFamily="34" charset="0"/>
              </a:rPr>
              <a:t>that</a:t>
            </a:r>
            <a:r>
              <a:rPr lang="it-IT" dirty="0" smtClean="0">
                <a:latin typeface="Arial" panose="020B0604020202020204" pitchFamily="34" charset="0"/>
                <a:cs typeface="Arial" panose="020B0604020202020204" pitchFamily="34" charset="0"/>
              </a:rPr>
              <a:t> </a:t>
            </a:r>
            <a:r>
              <a:rPr lang="it-IT" dirty="0" err="1" smtClean="0">
                <a:latin typeface="Arial" panose="020B0604020202020204" pitchFamily="34" charset="0"/>
                <a:cs typeface="Arial" panose="020B0604020202020204" pitchFamily="34" charset="0"/>
              </a:rPr>
              <a:t>they</a:t>
            </a:r>
            <a:r>
              <a:rPr lang="it-IT" dirty="0" smtClean="0">
                <a:latin typeface="Arial" panose="020B0604020202020204" pitchFamily="34" charset="0"/>
                <a:cs typeface="Arial" panose="020B0604020202020204" pitchFamily="34" charset="0"/>
              </a:rPr>
              <a:t> </a:t>
            </a:r>
            <a:r>
              <a:rPr lang="it-IT" dirty="0" err="1" smtClean="0">
                <a:latin typeface="Arial" panose="020B0604020202020204" pitchFamily="34" charset="0"/>
                <a:cs typeface="Arial" panose="020B0604020202020204" pitchFamily="34" charset="0"/>
              </a:rPr>
              <a:t>were</a:t>
            </a:r>
            <a:r>
              <a:rPr lang="it-IT" dirty="0" smtClean="0">
                <a:latin typeface="Arial" panose="020B0604020202020204" pitchFamily="34" charset="0"/>
                <a:cs typeface="Arial" panose="020B0604020202020204" pitchFamily="34" charset="0"/>
              </a:rPr>
              <a:t> </a:t>
            </a:r>
            <a:r>
              <a:rPr lang="it-IT" dirty="0" err="1" smtClean="0">
                <a:latin typeface="Arial" panose="020B0604020202020204" pitchFamily="34" charset="0"/>
                <a:cs typeface="Arial" panose="020B0604020202020204" pitchFamily="34" charset="0"/>
              </a:rPr>
              <a:t>giving</a:t>
            </a:r>
            <a:r>
              <a:rPr lang="it-IT" dirty="0" smtClean="0">
                <a:latin typeface="Arial" panose="020B0604020202020204" pitchFamily="34" charset="0"/>
                <a:cs typeface="Arial" panose="020B0604020202020204" pitchFamily="34" charset="0"/>
              </a:rPr>
              <a:t> a </a:t>
            </a:r>
            <a:r>
              <a:rPr lang="it-IT" dirty="0" err="1" smtClean="0">
                <a:latin typeface="Arial" panose="020B0604020202020204" pitchFamily="34" charset="0"/>
                <a:cs typeface="Arial" panose="020B0604020202020204" pitchFamily="34" charset="0"/>
              </a:rPr>
              <a:t>benediction</a:t>
            </a:r>
            <a:r>
              <a:rPr lang="it-IT" dirty="0" smtClean="0">
                <a:latin typeface="Arial" panose="020B0604020202020204" pitchFamily="34" charset="0"/>
                <a:cs typeface="Arial" panose="020B0604020202020204" pitchFamily="34" charset="0"/>
              </a:rPr>
              <a:t> – to </a:t>
            </a:r>
            <a:r>
              <a:rPr lang="it-IT" dirty="0" err="1" smtClean="0">
                <a:latin typeface="Arial" panose="020B0604020202020204" pitchFamily="34" charset="0"/>
                <a:cs typeface="Arial" panose="020B0604020202020204" pitchFamily="34" charset="0"/>
              </a:rPr>
              <a:t>receive</a:t>
            </a:r>
            <a:r>
              <a:rPr lang="it-IT" dirty="0" smtClean="0">
                <a:latin typeface="Arial" panose="020B0604020202020204" pitchFamily="34" charset="0"/>
                <a:cs typeface="Arial" panose="020B0604020202020204" pitchFamily="34" charset="0"/>
              </a:rPr>
              <a:t> a </a:t>
            </a:r>
            <a:r>
              <a:rPr lang="it-IT" dirty="0" err="1" smtClean="0">
                <a:latin typeface="Arial" panose="020B0604020202020204" pitchFamily="34" charset="0"/>
                <a:cs typeface="Arial" panose="020B0604020202020204" pitchFamily="34" charset="0"/>
              </a:rPr>
              <a:t>fee</a:t>
            </a:r>
            <a:r>
              <a:rPr lang="it-IT" dirty="0" smtClean="0">
                <a:latin typeface="Arial" panose="020B0604020202020204" pitchFamily="34" charset="0"/>
                <a:cs typeface="Arial" panose="020B0604020202020204" pitchFamily="34" charset="0"/>
              </a:rPr>
              <a:t> for </a:t>
            </a:r>
            <a:r>
              <a:rPr lang="it-IT" dirty="0" err="1" smtClean="0">
                <a:latin typeface="Arial" panose="020B0604020202020204" pitchFamily="34" charset="0"/>
                <a:cs typeface="Arial" panose="020B0604020202020204" pitchFamily="34" charset="0"/>
              </a:rPr>
              <a:t>their</a:t>
            </a:r>
            <a:r>
              <a:rPr lang="it-IT" dirty="0" smtClean="0">
                <a:latin typeface="Arial" panose="020B0604020202020204" pitchFamily="34" charset="0"/>
                <a:cs typeface="Arial" panose="020B0604020202020204" pitchFamily="34" charset="0"/>
              </a:rPr>
              <a:t> </a:t>
            </a:r>
            <a:r>
              <a:rPr lang="it-IT" dirty="0" err="1" smtClean="0">
                <a:latin typeface="Arial" panose="020B0604020202020204" pitchFamily="34" charset="0"/>
                <a:cs typeface="Arial" panose="020B0604020202020204" pitchFamily="34" charset="0"/>
              </a:rPr>
              <a:t>visit</a:t>
            </a:r>
            <a:r>
              <a:rPr lang="it-IT" dirty="0" smtClean="0">
                <a:latin typeface="Arial" panose="020B0604020202020204" pitchFamily="34" charset="0"/>
                <a:cs typeface="Arial" panose="020B0604020202020204" pitchFamily="34" charset="0"/>
              </a:rPr>
              <a:t>. </a:t>
            </a:r>
          </a:p>
          <a:p>
            <a:r>
              <a:rPr lang="it-IT" dirty="0" smtClean="0">
                <a:latin typeface="Arial" panose="020B0604020202020204" pitchFamily="34" charset="0"/>
                <a:cs typeface="Arial" panose="020B0604020202020204" pitchFamily="34" charset="0"/>
              </a:rPr>
              <a:t>The </a:t>
            </a:r>
            <a:r>
              <a:rPr lang="it-IT" dirty="0" err="1" smtClean="0">
                <a:latin typeface="Arial" panose="020B0604020202020204" pitchFamily="34" charset="0"/>
                <a:cs typeface="Arial" panose="020B0604020202020204" pitchFamily="34" charset="0"/>
              </a:rPr>
              <a:t>women</a:t>
            </a:r>
            <a:r>
              <a:rPr lang="it-IT" dirty="0" smtClean="0">
                <a:latin typeface="Arial" panose="020B0604020202020204" pitchFamily="34" charset="0"/>
                <a:cs typeface="Arial" panose="020B0604020202020204" pitchFamily="34" charset="0"/>
              </a:rPr>
              <a:t> </a:t>
            </a:r>
            <a:r>
              <a:rPr lang="it-IT" dirty="0" err="1" smtClean="0">
                <a:latin typeface="Arial" panose="020B0604020202020204" pitchFamily="34" charset="0"/>
                <a:cs typeface="Arial" panose="020B0604020202020204" pitchFamily="34" charset="0"/>
              </a:rPr>
              <a:t>meanwhile</a:t>
            </a:r>
            <a:r>
              <a:rPr lang="it-IT" dirty="0" smtClean="0">
                <a:latin typeface="Arial" panose="020B0604020202020204" pitchFamily="34" charset="0"/>
                <a:cs typeface="Arial" panose="020B0604020202020204" pitchFamily="34" charset="0"/>
              </a:rPr>
              <a:t> </a:t>
            </a:r>
            <a:r>
              <a:rPr lang="it-IT" dirty="0" err="1" smtClean="0">
                <a:latin typeface="Arial" panose="020B0604020202020204" pitchFamily="34" charset="0"/>
                <a:cs typeface="Arial" panose="020B0604020202020204" pitchFamily="34" charset="0"/>
              </a:rPr>
              <a:t>seeing</a:t>
            </a:r>
            <a:r>
              <a:rPr lang="it-IT" dirty="0" smtClean="0">
                <a:latin typeface="Arial" panose="020B0604020202020204" pitchFamily="34" charset="0"/>
                <a:cs typeface="Arial" panose="020B0604020202020204" pitchFamily="34" charset="0"/>
              </a:rPr>
              <a:t> </a:t>
            </a:r>
            <a:r>
              <a:rPr lang="it-IT" dirty="0" err="1" smtClean="0">
                <a:latin typeface="Arial" panose="020B0604020202020204" pitchFamily="34" charset="0"/>
                <a:cs typeface="Arial" panose="020B0604020202020204" pitchFamily="34" charset="0"/>
              </a:rPr>
              <a:t>that</a:t>
            </a:r>
            <a:r>
              <a:rPr lang="it-IT" dirty="0" smtClean="0">
                <a:latin typeface="Arial" panose="020B0604020202020204" pitchFamily="34" charset="0"/>
                <a:cs typeface="Arial" panose="020B0604020202020204" pitchFamily="34" charset="0"/>
              </a:rPr>
              <a:t> </a:t>
            </a:r>
            <a:r>
              <a:rPr lang="it-IT" dirty="0" err="1" smtClean="0">
                <a:latin typeface="Arial" panose="020B0604020202020204" pitchFamily="34" charset="0"/>
                <a:cs typeface="Arial" panose="020B0604020202020204" pitchFamily="34" charset="0"/>
              </a:rPr>
              <a:t>priests</a:t>
            </a:r>
            <a:r>
              <a:rPr lang="it-IT" dirty="0" smtClean="0">
                <a:latin typeface="Arial" panose="020B0604020202020204" pitchFamily="34" charset="0"/>
                <a:cs typeface="Arial" panose="020B0604020202020204" pitchFamily="34" charset="0"/>
              </a:rPr>
              <a:t> </a:t>
            </a:r>
            <a:r>
              <a:rPr lang="it-IT" dirty="0" err="1" smtClean="0">
                <a:latin typeface="Arial" panose="020B0604020202020204" pitchFamily="34" charset="0"/>
                <a:cs typeface="Arial" panose="020B0604020202020204" pitchFamily="34" charset="0"/>
              </a:rPr>
              <a:t>need</a:t>
            </a:r>
            <a:r>
              <a:rPr lang="it-IT" dirty="0" smtClean="0">
                <a:latin typeface="Arial" panose="020B0604020202020204" pitchFamily="34" charset="0"/>
                <a:cs typeface="Arial" panose="020B0604020202020204" pitchFamily="34" charset="0"/>
              </a:rPr>
              <a:t> </a:t>
            </a:r>
            <a:r>
              <a:rPr lang="it-IT" dirty="0" err="1" smtClean="0">
                <a:latin typeface="Arial" panose="020B0604020202020204" pitchFamily="34" charset="0"/>
                <a:cs typeface="Arial" panose="020B0604020202020204" pitchFamily="34" charset="0"/>
              </a:rPr>
              <a:t>their</a:t>
            </a:r>
            <a:r>
              <a:rPr lang="it-IT" dirty="0" smtClean="0">
                <a:latin typeface="Arial" panose="020B0604020202020204" pitchFamily="34" charset="0"/>
                <a:cs typeface="Arial" panose="020B0604020202020204" pitchFamily="34" charset="0"/>
              </a:rPr>
              <a:t> help, are </a:t>
            </a:r>
            <a:r>
              <a:rPr lang="it-IT" dirty="0" err="1" smtClean="0">
                <a:latin typeface="Arial" panose="020B0604020202020204" pitchFamily="34" charset="0"/>
                <a:cs typeface="Arial" panose="020B0604020202020204" pitchFamily="34" charset="0"/>
              </a:rPr>
              <a:t>lifted</a:t>
            </a:r>
            <a:r>
              <a:rPr lang="it-IT" dirty="0" smtClean="0">
                <a:latin typeface="Arial" panose="020B0604020202020204" pitchFamily="34" charset="0"/>
                <a:cs typeface="Arial" panose="020B0604020202020204" pitchFamily="34" charset="0"/>
              </a:rPr>
              <a:t> out with </a:t>
            </a:r>
            <a:r>
              <a:rPr lang="it-IT" dirty="0" err="1" smtClean="0">
                <a:latin typeface="Arial" panose="020B0604020202020204" pitchFamily="34" charset="0"/>
                <a:cs typeface="Arial" panose="020B0604020202020204" pitchFamily="34" charset="0"/>
              </a:rPr>
              <a:t>pride</a:t>
            </a:r>
            <a:r>
              <a:rPr lang="it-IT" dirty="0" smtClean="0">
                <a:latin typeface="Arial" panose="020B0604020202020204" pitchFamily="34" charset="0"/>
                <a:cs typeface="Arial" panose="020B0604020202020204" pitchFamily="34" charset="0"/>
              </a:rPr>
              <a:t>. </a:t>
            </a:r>
            <a:r>
              <a:rPr lang="it-IT" dirty="0" err="1" smtClean="0">
                <a:latin typeface="Arial" panose="020B0604020202020204" pitchFamily="34" charset="0"/>
                <a:cs typeface="Arial" panose="020B0604020202020204" pitchFamily="34" charset="0"/>
              </a:rPr>
              <a:t>They</a:t>
            </a:r>
            <a:r>
              <a:rPr lang="it-IT" dirty="0" smtClean="0">
                <a:latin typeface="Arial" panose="020B0604020202020204" pitchFamily="34" charset="0"/>
                <a:cs typeface="Arial" panose="020B0604020202020204" pitchFamily="34" charset="0"/>
              </a:rPr>
              <a:t> </a:t>
            </a:r>
            <a:r>
              <a:rPr lang="it-IT" dirty="0" err="1" smtClean="0">
                <a:latin typeface="Arial" panose="020B0604020202020204" pitchFamily="34" charset="0"/>
                <a:cs typeface="Arial" panose="020B0604020202020204" pitchFamily="34" charset="0"/>
              </a:rPr>
              <a:t>know</a:t>
            </a:r>
            <a:r>
              <a:rPr lang="it-IT" dirty="0" smtClean="0">
                <a:latin typeface="Arial" panose="020B0604020202020204" pitchFamily="34" charset="0"/>
                <a:cs typeface="Arial" panose="020B0604020202020204" pitchFamily="34" charset="0"/>
              </a:rPr>
              <a:t> by </a:t>
            </a:r>
            <a:r>
              <a:rPr lang="it-IT" dirty="0" err="1" smtClean="0">
                <a:latin typeface="Arial" panose="020B0604020202020204" pitchFamily="34" charset="0"/>
                <a:cs typeface="Arial" panose="020B0604020202020204" pitchFamily="34" charset="0"/>
              </a:rPr>
              <a:t>experience</a:t>
            </a:r>
            <a:r>
              <a:rPr lang="it-IT" dirty="0" smtClean="0">
                <a:latin typeface="Arial" panose="020B0604020202020204" pitchFamily="34" charset="0"/>
                <a:cs typeface="Arial" panose="020B0604020202020204" pitchFamily="34" charset="0"/>
              </a:rPr>
              <a:t> </a:t>
            </a:r>
            <a:r>
              <a:rPr lang="it-IT" dirty="0" err="1" smtClean="0">
                <a:latin typeface="Arial" panose="020B0604020202020204" pitchFamily="34" charset="0"/>
                <a:cs typeface="Arial" panose="020B0604020202020204" pitchFamily="34" charset="0"/>
              </a:rPr>
              <a:t>what</a:t>
            </a:r>
            <a:r>
              <a:rPr lang="it-IT" dirty="0" smtClean="0">
                <a:latin typeface="Arial" panose="020B0604020202020204" pitchFamily="34" charset="0"/>
                <a:cs typeface="Arial" panose="020B0604020202020204" pitchFamily="34" charset="0"/>
              </a:rPr>
              <a:t> a </a:t>
            </a:r>
            <a:r>
              <a:rPr lang="it-IT" dirty="0" err="1" smtClean="0">
                <a:latin typeface="Arial" panose="020B0604020202020204" pitchFamily="34" charset="0"/>
                <a:cs typeface="Arial" panose="020B0604020202020204" pitchFamily="34" charset="0"/>
              </a:rPr>
              <a:t>husband’s</a:t>
            </a:r>
            <a:r>
              <a:rPr lang="it-IT" dirty="0" smtClean="0">
                <a:latin typeface="Arial" panose="020B0604020202020204" pitchFamily="34" charset="0"/>
                <a:cs typeface="Arial" panose="020B0604020202020204" pitchFamily="34" charset="0"/>
              </a:rPr>
              <a:t> </a:t>
            </a:r>
            <a:r>
              <a:rPr lang="it-IT" dirty="0" err="1" smtClean="0">
                <a:latin typeface="Arial" panose="020B0604020202020204" pitchFamily="34" charset="0"/>
                <a:cs typeface="Arial" panose="020B0604020202020204" pitchFamily="34" charset="0"/>
              </a:rPr>
              <a:t>role</a:t>
            </a:r>
            <a:r>
              <a:rPr lang="it-IT" dirty="0" smtClean="0">
                <a:latin typeface="Arial" panose="020B0604020202020204" pitchFamily="34" charset="0"/>
                <a:cs typeface="Arial" panose="020B0604020202020204" pitchFamily="34" charset="0"/>
              </a:rPr>
              <a:t> </a:t>
            </a:r>
            <a:r>
              <a:rPr lang="it-IT" dirty="0" err="1" smtClean="0">
                <a:latin typeface="Arial" panose="020B0604020202020204" pitchFamily="34" charset="0"/>
                <a:cs typeface="Arial" panose="020B0604020202020204" pitchFamily="34" charset="0"/>
              </a:rPr>
              <a:t>is</a:t>
            </a:r>
            <a:r>
              <a:rPr lang="it-IT" dirty="0" smtClean="0">
                <a:latin typeface="Arial" panose="020B0604020202020204" pitchFamily="34" charset="0"/>
                <a:cs typeface="Arial" panose="020B0604020202020204" pitchFamily="34" charset="0"/>
              </a:rPr>
              <a:t> </a:t>
            </a:r>
            <a:r>
              <a:rPr lang="it-IT" dirty="0" err="1" smtClean="0">
                <a:latin typeface="Arial" panose="020B0604020202020204" pitchFamily="34" charset="0"/>
                <a:cs typeface="Arial" panose="020B0604020202020204" pitchFamily="34" charset="0"/>
              </a:rPr>
              <a:t>like</a:t>
            </a:r>
            <a:r>
              <a:rPr lang="it-IT" dirty="0" smtClean="0">
                <a:latin typeface="Arial" panose="020B0604020202020204" pitchFamily="34" charset="0"/>
                <a:cs typeface="Arial" panose="020B0604020202020204" pitchFamily="34" charset="0"/>
              </a:rPr>
              <a:t>, and </a:t>
            </a:r>
            <a:r>
              <a:rPr lang="it-IT" dirty="0" err="1" smtClean="0">
                <a:latin typeface="Arial" panose="020B0604020202020204" pitchFamily="34" charset="0"/>
                <a:cs typeface="Arial" panose="020B0604020202020204" pitchFamily="34" charset="0"/>
              </a:rPr>
              <a:t>they</a:t>
            </a:r>
            <a:r>
              <a:rPr lang="it-IT" dirty="0" smtClean="0">
                <a:latin typeface="Arial" panose="020B0604020202020204" pitchFamily="34" charset="0"/>
                <a:cs typeface="Arial" panose="020B0604020202020204" pitchFamily="34" charset="0"/>
              </a:rPr>
              <a:t> </a:t>
            </a:r>
            <a:r>
              <a:rPr lang="it-IT" dirty="0" err="1" smtClean="0">
                <a:latin typeface="Arial" panose="020B0604020202020204" pitchFamily="34" charset="0"/>
                <a:cs typeface="Arial" panose="020B0604020202020204" pitchFamily="34" charset="0"/>
              </a:rPr>
              <a:t>prefer</a:t>
            </a:r>
            <a:r>
              <a:rPr lang="it-IT" dirty="0" smtClean="0">
                <a:latin typeface="Arial" panose="020B0604020202020204" pitchFamily="34" charset="0"/>
                <a:cs typeface="Arial" panose="020B0604020202020204" pitchFamily="34" charset="0"/>
              </a:rPr>
              <a:t> </a:t>
            </a:r>
            <a:r>
              <a:rPr lang="it-IT" dirty="0" err="1" smtClean="0">
                <a:latin typeface="Arial" panose="020B0604020202020204" pitchFamily="34" charset="0"/>
                <a:cs typeface="Arial" panose="020B0604020202020204" pitchFamily="34" charset="0"/>
              </a:rPr>
              <a:t>their</a:t>
            </a:r>
            <a:r>
              <a:rPr lang="it-IT" dirty="0" smtClean="0">
                <a:latin typeface="Arial" panose="020B0604020202020204" pitchFamily="34" charset="0"/>
                <a:cs typeface="Arial" panose="020B0604020202020204" pitchFamily="34" charset="0"/>
              </a:rPr>
              <a:t> liberty </a:t>
            </a:r>
            <a:r>
              <a:rPr lang="it-IT" dirty="0" err="1" smtClean="0">
                <a:latin typeface="Arial" panose="020B0604020202020204" pitchFamily="34" charset="0"/>
                <a:cs typeface="Arial" panose="020B0604020202020204" pitchFamily="34" charset="0"/>
              </a:rPr>
              <a:t>as</a:t>
            </a:r>
            <a:r>
              <a:rPr lang="it-IT" dirty="0" smtClean="0">
                <a:latin typeface="Arial" panose="020B0604020202020204" pitchFamily="34" charset="0"/>
                <a:cs typeface="Arial" panose="020B0604020202020204" pitchFamily="34" charset="0"/>
              </a:rPr>
              <a:t> </a:t>
            </a:r>
            <a:r>
              <a:rPr lang="it-IT" dirty="0" err="1" smtClean="0">
                <a:latin typeface="Arial" panose="020B0604020202020204" pitchFamily="34" charset="0"/>
                <a:cs typeface="Arial" panose="020B0604020202020204" pitchFamily="34" charset="0"/>
              </a:rPr>
              <a:t>widows</a:t>
            </a:r>
            <a:r>
              <a:rPr lang="it-IT" dirty="0" smtClean="0">
                <a:latin typeface="Arial" panose="020B0604020202020204" pitchFamily="34" charset="0"/>
                <a:cs typeface="Arial" panose="020B0604020202020204" pitchFamily="34" charset="0"/>
              </a:rPr>
              <a:t>. </a:t>
            </a:r>
          </a:p>
          <a:p>
            <a:r>
              <a:rPr lang="it-IT" dirty="0" err="1" smtClean="0">
                <a:latin typeface="Arial" panose="020B0604020202020204" pitchFamily="34" charset="0"/>
                <a:cs typeface="Arial" panose="020B0604020202020204" pitchFamily="34" charset="0"/>
              </a:rPr>
              <a:t>They</a:t>
            </a:r>
            <a:r>
              <a:rPr lang="it-IT" dirty="0" smtClean="0">
                <a:latin typeface="Arial" panose="020B0604020202020204" pitchFamily="34" charset="0"/>
                <a:cs typeface="Arial" panose="020B0604020202020204" pitchFamily="34" charset="0"/>
              </a:rPr>
              <a:t> call </a:t>
            </a:r>
            <a:r>
              <a:rPr lang="it-IT" dirty="0" err="1" smtClean="0">
                <a:latin typeface="Arial" panose="020B0604020202020204" pitchFamily="34" charset="0"/>
                <a:cs typeface="Arial" panose="020B0604020202020204" pitchFamily="34" charset="0"/>
              </a:rPr>
              <a:t>themselves</a:t>
            </a:r>
            <a:r>
              <a:rPr lang="it-IT" dirty="0" smtClean="0">
                <a:latin typeface="Arial" panose="020B0604020202020204" pitchFamily="34" charset="0"/>
                <a:cs typeface="Arial" panose="020B0604020202020204" pitchFamily="34" charset="0"/>
              </a:rPr>
              <a:t> </a:t>
            </a:r>
            <a:r>
              <a:rPr lang="it-IT" dirty="0" err="1" smtClean="0">
                <a:latin typeface="Arial" panose="020B0604020202020204" pitchFamily="34" charset="0"/>
                <a:cs typeface="Arial" panose="020B0604020202020204" pitchFamily="34" charset="0"/>
              </a:rPr>
              <a:t>chaste</a:t>
            </a:r>
            <a:r>
              <a:rPr lang="it-IT" dirty="0" smtClean="0">
                <a:latin typeface="Arial" panose="020B0604020202020204" pitchFamily="34" charset="0"/>
                <a:cs typeface="Arial" panose="020B0604020202020204" pitchFamily="34" charset="0"/>
              </a:rPr>
              <a:t> </a:t>
            </a:r>
            <a:r>
              <a:rPr lang="it-IT" dirty="0" err="1" smtClean="0">
                <a:latin typeface="Arial" panose="020B0604020202020204" pitchFamily="34" charset="0"/>
                <a:cs typeface="Arial" panose="020B0604020202020204" pitchFamily="34" charset="0"/>
              </a:rPr>
              <a:t>nuns</a:t>
            </a:r>
            <a:r>
              <a:rPr lang="it-IT" dirty="0" smtClean="0">
                <a:latin typeface="Arial" panose="020B0604020202020204" pitchFamily="34" charset="0"/>
                <a:cs typeface="Arial" panose="020B0604020202020204" pitchFamily="34" charset="0"/>
              </a:rPr>
              <a:t> and </a:t>
            </a:r>
            <a:r>
              <a:rPr lang="it-IT" dirty="0" err="1" smtClean="0">
                <a:latin typeface="Arial" panose="020B0604020202020204" pitchFamily="34" charset="0"/>
                <a:cs typeface="Arial" panose="020B0604020202020204" pitchFamily="34" charset="0"/>
              </a:rPr>
              <a:t>after</a:t>
            </a:r>
            <a:r>
              <a:rPr lang="it-IT" dirty="0" smtClean="0">
                <a:latin typeface="Arial" panose="020B0604020202020204" pitchFamily="34" charset="0"/>
                <a:cs typeface="Arial" panose="020B0604020202020204" pitchFamily="34" charset="0"/>
              </a:rPr>
              <a:t> a </a:t>
            </a:r>
            <a:r>
              <a:rPr lang="it-IT" dirty="0" err="1" smtClean="0">
                <a:latin typeface="Arial" panose="020B0604020202020204" pitchFamily="34" charset="0"/>
                <a:cs typeface="Arial" panose="020B0604020202020204" pitchFamily="34" charset="0"/>
              </a:rPr>
              <a:t>diversified</a:t>
            </a:r>
            <a:r>
              <a:rPr lang="it-IT" dirty="0" smtClean="0">
                <a:latin typeface="Arial" panose="020B0604020202020204" pitchFamily="34" charset="0"/>
                <a:cs typeface="Arial" panose="020B0604020202020204" pitchFamily="34" charset="0"/>
              </a:rPr>
              <a:t> </a:t>
            </a:r>
            <a:r>
              <a:rPr lang="it-IT" dirty="0" err="1" smtClean="0">
                <a:latin typeface="Arial" panose="020B0604020202020204" pitchFamily="34" charset="0"/>
                <a:cs typeface="Arial" panose="020B0604020202020204" pitchFamily="34" charset="0"/>
              </a:rPr>
              <a:t>dinner</a:t>
            </a:r>
            <a:r>
              <a:rPr lang="it-IT" dirty="0" smtClean="0">
                <a:latin typeface="Arial" panose="020B0604020202020204" pitchFamily="34" charset="0"/>
                <a:cs typeface="Arial" panose="020B0604020202020204" pitchFamily="34" charset="0"/>
              </a:rPr>
              <a:t> </a:t>
            </a:r>
            <a:r>
              <a:rPr lang="it-IT" dirty="0" err="1" smtClean="0">
                <a:latin typeface="Arial" panose="020B0604020202020204" pitchFamily="34" charset="0"/>
                <a:cs typeface="Arial" panose="020B0604020202020204" pitchFamily="34" charset="0"/>
              </a:rPr>
              <a:t>they</a:t>
            </a:r>
            <a:r>
              <a:rPr lang="it-IT" dirty="0" smtClean="0">
                <a:latin typeface="Arial" panose="020B0604020202020204" pitchFamily="34" charset="0"/>
                <a:cs typeface="Arial" panose="020B0604020202020204" pitchFamily="34" charset="0"/>
              </a:rPr>
              <a:t> </a:t>
            </a:r>
            <a:r>
              <a:rPr lang="it-IT" dirty="0" err="1" smtClean="0">
                <a:latin typeface="Arial" panose="020B0604020202020204" pitchFamily="34" charset="0"/>
                <a:cs typeface="Arial" panose="020B0604020202020204" pitchFamily="34" charset="0"/>
              </a:rPr>
              <a:t>dream</a:t>
            </a:r>
            <a:r>
              <a:rPr lang="it-IT" dirty="0" smtClean="0">
                <a:latin typeface="Arial" panose="020B0604020202020204" pitchFamily="34" charset="0"/>
                <a:cs typeface="Arial" panose="020B0604020202020204" pitchFamily="34" charset="0"/>
              </a:rPr>
              <a:t> </a:t>
            </a:r>
            <a:r>
              <a:rPr lang="it-IT" dirty="0" err="1" smtClean="0">
                <a:latin typeface="Arial" panose="020B0604020202020204" pitchFamily="34" charset="0"/>
                <a:cs typeface="Arial" panose="020B0604020202020204" pitchFamily="34" charset="0"/>
              </a:rPr>
              <a:t>apostles</a:t>
            </a:r>
            <a:r>
              <a:rPr lang="it-IT" dirty="0" smtClean="0">
                <a:latin typeface="Arial" panose="020B0604020202020204" pitchFamily="34" charset="0"/>
                <a:cs typeface="Arial" panose="020B0604020202020204" pitchFamily="34" charset="0"/>
              </a:rPr>
              <a:t>».</a:t>
            </a:r>
            <a:endParaRPr lang="it-IT" dirty="0">
              <a:latin typeface="Arial" panose="020B0604020202020204" pitchFamily="34" charset="0"/>
              <a:cs typeface="Arial" panose="020B0604020202020204" pitchFamily="34" charset="0"/>
            </a:endParaRPr>
          </a:p>
        </p:txBody>
      </p:sp>
      <p:sp>
        <p:nvSpPr>
          <p:cNvPr id="7" name="CasellaDiTesto 6"/>
          <p:cNvSpPr txBox="1"/>
          <p:nvPr/>
        </p:nvSpPr>
        <p:spPr>
          <a:xfrm>
            <a:off x="6425738" y="1512916"/>
            <a:ext cx="5411586" cy="3046988"/>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Despite the outcry and very negative reactions that Jerome's text triggered in late 4th century Rome - Jerome was in fact forced to flee the city - , in the course of time, the text of Letter XXII was used on several occasions to exemplify the harmful effects of private </a:t>
            </a:r>
            <a:r>
              <a:rPr lang="en-US" sz="2400" i="1" dirty="0" err="1">
                <a:latin typeface="Arial" panose="020B0604020202020204" pitchFamily="34" charset="0"/>
                <a:cs typeface="Arial" panose="020B0604020202020204" pitchFamily="34" charset="0"/>
              </a:rPr>
              <a:t>velatio</a:t>
            </a:r>
            <a:r>
              <a:rPr lang="en-US" sz="2400" dirty="0">
                <a:latin typeface="Arial" panose="020B0604020202020204" pitchFamily="34" charset="0"/>
                <a:cs typeface="Arial" panose="020B0604020202020204" pitchFamily="34" charset="0"/>
              </a:rPr>
              <a:t>, especially on widows.</a:t>
            </a:r>
            <a:endParaRPr lang="it-IT"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7841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ttangolo 1"/>
          <p:cNvSpPr>
            <a:spLocks noChangeArrowheads="1"/>
          </p:cNvSpPr>
          <p:nvPr/>
        </p:nvSpPr>
        <p:spPr bwMode="auto">
          <a:xfrm>
            <a:off x="1613693" y="1940185"/>
            <a:ext cx="8964613"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2400" dirty="0" err="1" smtClean="0"/>
              <a:t>Arechis’s</a:t>
            </a:r>
            <a:r>
              <a:rPr lang="it-IT" altLang="it-IT" sz="2400" dirty="0" smtClean="0"/>
              <a:t> </a:t>
            </a:r>
            <a:r>
              <a:rPr lang="it-IT" altLang="it-IT" sz="2400" dirty="0" err="1" smtClean="0"/>
              <a:t>Edict</a:t>
            </a:r>
            <a:r>
              <a:rPr lang="it-IT" altLang="it-IT" sz="2400" dirty="0" smtClean="0"/>
              <a:t>, </a:t>
            </a:r>
            <a:r>
              <a:rPr lang="it-IT" altLang="it-IT" sz="2400" dirty="0"/>
              <a:t>12 (</a:t>
            </a:r>
            <a:r>
              <a:rPr lang="en-US" altLang="it-IT" sz="2400" dirty="0"/>
              <a:t>Benevento,758-787) </a:t>
            </a:r>
            <a:endParaRPr lang="it-IT" altLang="it-IT" sz="2400" dirty="0"/>
          </a:p>
          <a:p>
            <a:pPr>
              <a:spcBef>
                <a:spcPct val="0"/>
              </a:spcBef>
              <a:buNone/>
            </a:pPr>
            <a:r>
              <a:rPr lang="en-US" altLang="it-IT" sz="1800" dirty="0" smtClean="0"/>
              <a:t>A </a:t>
            </a:r>
            <a:r>
              <a:rPr lang="en-US" altLang="it-IT" sz="1800" dirty="0"/>
              <a:t>rather infamous and illicit custom has developed in these times, whereby some women (</a:t>
            </a:r>
            <a:r>
              <a:rPr lang="en-US" altLang="it-IT" sz="1800" i="1" dirty="0" err="1"/>
              <a:t>mulierculae</a:t>
            </a:r>
            <a:r>
              <a:rPr lang="en-US" altLang="it-IT" sz="1800" dirty="0"/>
              <a:t>), their husbands having died and freed from marital authority, enjoy unrestrained freedom according to their own will. </a:t>
            </a:r>
            <a:endParaRPr lang="en-US" altLang="it-IT" sz="1800" dirty="0" smtClean="0"/>
          </a:p>
          <a:p>
            <a:pPr>
              <a:spcBef>
                <a:spcPct val="0"/>
              </a:spcBef>
              <a:buNone/>
            </a:pPr>
            <a:r>
              <a:rPr lang="en-US" altLang="it-IT" sz="1800" dirty="0" smtClean="0"/>
              <a:t>They </a:t>
            </a:r>
            <a:r>
              <a:rPr lang="en-US" altLang="it-IT" sz="1800" dirty="0"/>
              <a:t>receive the monk's habit in the secret of their house, so as not to bear the bond of marriage, since they believe that everything will be safe for them if they do not submit to marital authority. And they do so in such a way that, under the pretext of religion, having abandoned all fear, they unrestrainedly pursue whatever appeals to their souls. And indeed, they pursue pleasures, they seek banquets, they guzzle glasses of wine, they frequent the baths, and, the more they can obtain, the more they misuse that habit in relaxation and luxury of dress. So, if when they appear in the square they make up their faces and powder their hands, they kindle desire in such a way as to arouse </a:t>
            </a:r>
            <a:r>
              <a:rPr lang="en-US" altLang="it-IT" sz="1800" dirty="0" err="1"/>
              <a:t>ardour</a:t>
            </a:r>
            <a:r>
              <a:rPr lang="en-US" altLang="it-IT" sz="1800" dirty="0"/>
              <a:t> in those who see them; they also often wish to gaze brazenly at one of good looks and to be observed, and, to put it briefly, they loosen the restraints of the soul towards all debauchery and desire.</a:t>
            </a:r>
            <a:endParaRPr lang="it-IT" altLang="it-IT" sz="1800" dirty="0"/>
          </a:p>
        </p:txBody>
      </p:sp>
    </p:spTree>
    <p:extLst>
      <p:ext uri="{BB962C8B-B14F-4D97-AF65-F5344CB8AC3E}">
        <p14:creationId xmlns:p14="http://schemas.microsoft.com/office/powerpoint/2010/main" val="4956242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ttangolo 1"/>
          <p:cNvSpPr>
            <a:spLocks noChangeArrowheads="1"/>
          </p:cNvSpPr>
          <p:nvPr/>
        </p:nvSpPr>
        <p:spPr bwMode="auto">
          <a:xfrm>
            <a:off x="1532312" y="1641388"/>
            <a:ext cx="9368443"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it-IT" sz="2400" dirty="0"/>
              <a:t>Therefore, no doubt, once the lure of a lustful life has been inflamed, the urges of the flesh inflame them to such an extent that they are secretly subjected not to one, but (which is nefarious to say) to many prostitutions. But if the belly does not swell, it is not easy to prove.	</a:t>
            </a:r>
            <a:endParaRPr lang="en-US" altLang="it-IT" sz="2400" dirty="0" smtClean="0"/>
          </a:p>
          <a:p>
            <a:pPr>
              <a:spcBef>
                <a:spcPct val="0"/>
              </a:spcBef>
              <a:buNone/>
            </a:pPr>
            <a:r>
              <a:rPr lang="en-US" altLang="it-IT" sz="2400" dirty="0" smtClean="0"/>
              <a:t>To </a:t>
            </a:r>
            <a:r>
              <a:rPr lang="en-US" altLang="it-IT" sz="2400" dirty="0"/>
              <a:t>counteract in every way such an abominable plague, we decree that whoever is related to a maiden or a widow who takes the veil of holy religion and for a year delays entering a monastery, as far as he will or can, for that if she is caught in the crime of adultery, he shall pay as a composition his </a:t>
            </a:r>
            <a:r>
              <a:rPr lang="en-US" altLang="it-IT" sz="2400" dirty="0" err="1"/>
              <a:t>guidrigild</a:t>
            </a:r>
            <a:r>
              <a:rPr lang="en-US" altLang="it-IT" sz="2400" dirty="0"/>
              <a:t> to the palace; the prince of that time shall let them enter a monastery with the same </a:t>
            </a:r>
            <a:r>
              <a:rPr lang="en-US" altLang="it-IT" sz="2400" dirty="0" err="1"/>
              <a:t>guidrigild</a:t>
            </a:r>
            <a:r>
              <a:rPr lang="en-US" altLang="it-IT" sz="2400" dirty="0"/>
              <a:t> and their personal property.</a:t>
            </a:r>
            <a:endParaRPr lang="it-IT" altLang="it-IT" sz="2400" dirty="0"/>
          </a:p>
        </p:txBody>
      </p:sp>
    </p:spTree>
    <p:extLst>
      <p:ext uri="{BB962C8B-B14F-4D97-AF65-F5344CB8AC3E}">
        <p14:creationId xmlns:p14="http://schemas.microsoft.com/office/powerpoint/2010/main" val="9736879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96933" y="2227812"/>
            <a:ext cx="11398133" cy="3693319"/>
          </a:xfrm>
          <a:prstGeom prst="rect">
            <a:avLst/>
          </a:prstGeom>
          <a:noFill/>
        </p:spPr>
        <p:txBody>
          <a:bodyPr wrap="square" rtlCol="0">
            <a:spAutoFit/>
          </a:bodyPr>
          <a:lstStyle/>
          <a:p>
            <a:r>
              <a:rPr lang="en-US" dirty="0"/>
              <a:t>This suspended status was viewed with suspicion. Since the widow was alone she was in fact subject to divergent pressures: from her original group to remarry, from her husband's group to remain 'unmarried'. : the donations pro anima of their husbands specified that their wives could only have the usufruct of their property if '</a:t>
            </a:r>
            <a:r>
              <a:rPr lang="en-US" dirty="0" err="1"/>
              <a:t>lectum</a:t>
            </a:r>
            <a:r>
              <a:rPr lang="en-US" dirty="0"/>
              <a:t> </a:t>
            </a:r>
            <a:r>
              <a:rPr lang="en-US" dirty="0" err="1"/>
              <a:t>meum</a:t>
            </a:r>
            <a:r>
              <a:rPr lang="en-US" dirty="0"/>
              <a:t> </a:t>
            </a:r>
            <a:r>
              <a:rPr lang="en-US" dirty="0" err="1"/>
              <a:t>monditer</a:t>
            </a:r>
            <a:r>
              <a:rPr lang="en-US" dirty="0"/>
              <a:t> post </a:t>
            </a:r>
            <a:r>
              <a:rPr lang="en-US" dirty="0" err="1"/>
              <a:t>meum</a:t>
            </a:r>
            <a:r>
              <a:rPr lang="en-US" dirty="0"/>
              <a:t> </a:t>
            </a:r>
            <a:r>
              <a:rPr lang="en-US" dirty="0" err="1"/>
              <a:t>decessum</a:t>
            </a:r>
            <a:r>
              <a:rPr lang="en-US" dirty="0"/>
              <a:t> caste </a:t>
            </a:r>
            <a:r>
              <a:rPr lang="en-US" dirty="0" err="1"/>
              <a:t>conservaverit</a:t>
            </a:r>
            <a:r>
              <a:rPr lang="en-US" dirty="0"/>
              <a:t>'. Otherwise not only would they lose all patrimonial rights to the nuptial gifts but " </a:t>
            </a:r>
            <a:r>
              <a:rPr lang="en-US" dirty="0" err="1"/>
              <a:t>amplius</a:t>
            </a:r>
            <a:r>
              <a:rPr lang="en-US" dirty="0"/>
              <a:t> de rebus </a:t>
            </a:r>
            <a:r>
              <a:rPr lang="en-US" dirty="0" err="1"/>
              <a:t>meis</a:t>
            </a:r>
            <a:r>
              <a:rPr lang="en-US" dirty="0"/>
              <a:t> non </a:t>
            </a:r>
            <a:r>
              <a:rPr lang="en-US" dirty="0" err="1"/>
              <a:t>consequatur</a:t>
            </a:r>
            <a:r>
              <a:rPr lang="en-US" dirty="0"/>
              <a:t> " or " </a:t>
            </a:r>
            <a:r>
              <a:rPr lang="en-US" dirty="0" err="1"/>
              <a:t>exinde</a:t>
            </a:r>
            <a:r>
              <a:rPr lang="en-US" dirty="0"/>
              <a:t> </a:t>
            </a:r>
            <a:r>
              <a:rPr lang="en-US" dirty="0" err="1"/>
              <a:t>foris</a:t>
            </a:r>
            <a:r>
              <a:rPr lang="en-US" dirty="0"/>
              <a:t> </a:t>
            </a:r>
            <a:r>
              <a:rPr lang="en-US" dirty="0" err="1"/>
              <a:t>exire</a:t>
            </a:r>
            <a:r>
              <a:rPr lang="en-US" dirty="0"/>
              <a:t> </a:t>
            </a:r>
            <a:r>
              <a:rPr lang="en-US" dirty="0" err="1"/>
              <a:t>debeat</a:t>
            </a:r>
            <a:r>
              <a:rPr lang="en-US" dirty="0"/>
              <a:t>, </a:t>
            </a:r>
            <a:r>
              <a:rPr lang="en-US" dirty="0" err="1"/>
              <a:t>ambulando</a:t>
            </a:r>
            <a:r>
              <a:rPr lang="en-US" dirty="0"/>
              <a:t> </a:t>
            </a:r>
            <a:r>
              <a:rPr lang="en-US" dirty="0" err="1"/>
              <a:t>ubi</a:t>
            </a:r>
            <a:r>
              <a:rPr lang="en-US" dirty="0"/>
              <a:t> </a:t>
            </a:r>
            <a:r>
              <a:rPr lang="en-US" dirty="0" err="1"/>
              <a:t>voluerit</a:t>
            </a:r>
            <a:r>
              <a:rPr lang="en-US" dirty="0"/>
              <a:t> </a:t>
            </a:r>
            <a:r>
              <a:rPr lang="en-US" dirty="0" smtClean="0"/>
              <a:t>".</a:t>
            </a:r>
          </a:p>
          <a:p>
            <a:r>
              <a:rPr lang="en-US" dirty="0"/>
              <a:t>There </a:t>
            </a:r>
            <a:r>
              <a:rPr lang="en-US" dirty="0" smtClean="0"/>
              <a:t>was a </a:t>
            </a:r>
            <a:r>
              <a:rPr lang="en-US" dirty="0"/>
              <a:t>profound difference between these widows and the </a:t>
            </a:r>
            <a:r>
              <a:rPr lang="en-US" i="1" dirty="0" err="1"/>
              <a:t>ancillae</a:t>
            </a:r>
            <a:r>
              <a:rPr lang="en-US" i="1" dirty="0"/>
              <a:t> Dei</a:t>
            </a:r>
            <a:r>
              <a:rPr lang="en-US" dirty="0"/>
              <a:t>, since the </a:t>
            </a:r>
            <a:r>
              <a:rPr lang="en-US" dirty="0" err="1"/>
              <a:t>velatio</a:t>
            </a:r>
            <a:r>
              <a:rPr lang="en-US" dirty="0"/>
              <a:t> of these widows was not consecrated by the bishop: they were not necessarily forced to enter a monastery, but as a rule continued to reside in their own home</a:t>
            </a:r>
            <a:r>
              <a:rPr lang="en-US" dirty="0" smtClean="0"/>
              <a:t>.</a:t>
            </a:r>
          </a:p>
          <a:p>
            <a:r>
              <a:rPr lang="en-US" dirty="0" smtClean="0"/>
              <a:t>This </a:t>
            </a:r>
            <a:r>
              <a:rPr lang="en-US" dirty="0"/>
              <a:t>was probably also a way to escape the pressures of family groups, beyond the obligations imposed by monastic life.  Theoretically, at least the veiled widow could neither be forced nor punished: like the women of Benevento, she could still be suspected in her </a:t>
            </a:r>
            <a:r>
              <a:rPr lang="en-US" dirty="0" err="1"/>
              <a:t>behaviour</a:t>
            </a:r>
            <a:r>
              <a:rPr lang="en-US" dirty="0"/>
              <a:t> and threatened if she broke her vow of chastity, which was the clause they could not break</a:t>
            </a:r>
            <a:r>
              <a:rPr lang="en-US" dirty="0" smtClean="0"/>
              <a:t>.</a:t>
            </a:r>
          </a:p>
          <a:p>
            <a:endParaRPr lang="it-IT" dirty="0"/>
          </a:p>
        </p:txBody>
      </p:sp>
    </p:spTree>
    <p:extLst>
      <p:ext uri="{BB962C8B-B14F-4D97-AF65-F5344CB8AC3E}">
        <p14:creationId xmlns:p14="http://schemas.microsoft.com/office/powerpoint/2010/main" val="23399711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49136" y="1413164"/>
            <a:ext cx="10648602" cy="3693319"/>
          </a:xfrm>
          <a:prstGeom prst="rect">
            <a:avLst/>
          </a:prstGeom>
          <a:noFill/>
        </p:spPr>
        <p:txBody>
          <a:bodyPr wrap="square" rtlCol="0">
            <a:spAutoFit/>
          </a:bodyPr>
          <a:lstStyle/>
          <a:p>
            <a:r>
              <a:rPr lang="en-US" dirty="0"/>
              <a:t>In the reign of the </a:t>
            </a:r>
            <a:r>
              <a:rPr lang="en-US" dirty="0" err="1"/>
              <a:t>Lombards</a:t>
            </a:r>
            <a:r>
              <a:rPr lang="en-US" dirty="0"/>
              <a:t>, it was the king who presented himself in law as the controller and protector of widows. F</a:t>
            </a:r>
            <a:r>
              <a:rPr lang="en-US" dirty="0" smtClean="0"/>
              <a:t>rom </a:t>
            </a:r>
            <a:r>
              <a:rPr lang="en-US" dirty="0"/>
              <a:t>the Edict of </a:t>
            </a:r>
            <a:r>
              <a:rPr lang="en-US" dirty="0" err="1"/>
              <a:t>Rotari</a:t>
            </a:r>
            <a:r>
              <a:rPr lang="en-US" dirty="0"/>
              <a:t> (643) onwards, the royal interest in widows concerned the protection of their property and their lives to come. As far as second marriages are concerned, the negotiation of wedding gifts with the first husband's family is meticulously established. It is then </a:t>
            </a:r>
            <a:r>
              <a:rPr lang="en-US" dirty="0" err="1"/>
              <a:t>emphasised</a:t>
            </a:r>
            <a:r>
              <a:rPr lang="en-US" dirty="0"/>
              <a:t> that, if the widow does not wish to return to her original home, her </a:t>
            </a:r>
            <a:r>
              <a:rPr lang="en-US" dirty="0" err="1" smtClean="0"/>
              <a:t>mundium</a:t>
            </a:r>
            <a:r>
              <a:rPr lang="en-US" dirty="0" smtClean="0"/>
              <a:t> (tutelage) </a:t>
            </a:r>
            <a:r>
              <a:rPr lang="en-US" dirty="0"/>
              <a:t>will remain with the king and the royal court</a:t>
            </a:r>
            <a:r>
              <a:rPr lang="en-US" dirty="0" smtClean="0"/>
              <a:t>.</a:t>
            </a:r>
          </a:p>
          <a:p>
            <a:r>
              <a:rPr lang="en-US" dirty="0"/>
              <a:t>In the modifications and additions made by </a:t>
            </a:r>
            <a:r>
              <a:rPr lang="en-US" dirty="0" err="1" smtClean="0"/>
              <a:t>Liutprand</a:t>
            </a:r>
            <a:r>
              <a:rPr lang="en-US" dirty="0" smtClean="0"/>
              <a:t> in the 8 century, </a:t>
            </a:r>
            <a:r>
              <a:rPr lang="en-US" dirty="0"/>
              <a:t>the reality of widows being able to veil themselves " </a:t>
            </a:r>
            <a:r>
              <a:rPr lang="en-US" dirty="0" err="1"/>
              <a:t>quamquam</a:t>
            </a:r>
            <a:r>
              <a:rPr lang="en-US" dirty="0"/>
              <a:t> a </a:t>
            </a:r>
            <a:r>
              <a:rPr lang="en-US" dirty="0" err="1"/>
              <a:t>sacerdote</a:t>
            </a:r>
            <a:r>
              <a:rPr lang="en-US" dirty="0"/>
              <a:t> </a:t>
            </a:r>
            <a:r>
              <a:rPr lang="en-US" dirty="0" err="1"/>
              <a:t>consegrate</a:t>
            </a:r>
            <a:r>
              <a:rPr lang="en-US" dirty="0"/>
              <a:t> non </a:t>
            </a:r>
            <a:r>
              <a:rPr lang="en-US" dirty="0" err="1"/>
              <a:t>sint</a:t>
            </a:r>
            <a:r>
              <a:rPr lang="en-US" dirty="0"/>
              <a:t> " is viewed with hostility and as an element of disruption as it is potentially detrimental to the </a:t>
            </a:r>
            <a:r>
              <a:rPr lang="en-US" dirty="0" err="1"/>
              <a:t>honour</a:t>
            </a:r>
            <a:r>
              <a:rPr lang="en-US" dirty="0"/>
              <a:t> of their guardians: if the veiled widow dares to remarry then she will lose her property and the king may lock her up in a monastery. </a:t>
            </a:r>
            <a:endParaRPr lang="en-US" dirty="0" smtClean="0"/>
          </a:p>
          <a:p>
            <a:r>
              <a:rPr lang="en-US" dirty="0" smtClean="0"/>
              <a:t> </a:t>
            </a:r>
            <a:r>
              <a:rPr lang="en-US" dirty="0"/>
              <a:t>As for the decision to veil herself, this too must be agreed with the king, who will not give her permission unless after a long and precise interview and, in any case, only after a year of widowhood has passed. Before, in fact, </a:t>
            </a:r>
            <a:r>
              <a:rPr lang="en-US" i="1" dirty="0" err="1"/>
              <a:t>dum</a:t>
            </a:r>
            <a:r>
              <a:rPr lang="en-US" i="1" dirty="0"/>
              <a:t> dolor </a:t>
            </a:r>
            <a:r>
              <a:rPr lang="en-US" i="1" dirty="0" err="1"/>
              <a:t>recens</a:t>
            </a:r>
            <a:r>
              <a:rPr lang="en-US" i="1" dirty="0"/>
              <a:t> </a:t>
            </a:r>
            <a:r>
              <a:rPr lang="en-US" i="1" dirty="0" err="1"/>
              <a:t>est</a:t>
            </a:r>
            <a:r>
              <a:rPr lang="en-US" dirty="0"/>
              <a:t>, anyone could convince her to make a wrong choice (</a:t>
            </a:r>
            <a:r>
              <a:rPr lang="en-US" i="1" dirty="0" err="1"/>
              <a:t>animum</a:t>
            </a:r>
            <a:r>
              <a:rPr lang="en-US" i="1" dirty="0"/>
              <a:t> </a:t>
            </a:r>
            <a:r>
              <a:rPr lang="en-US" i="1" dirty="0" err="1"/>
              <a:t>eius</a:t>
            </a:r>
            <a:r>
              <a:rPr lang="en-US" i="1" dirty="0"/>
              <a:t> </a:t>
            </a:r>
            <a:r>
              <a:rPr lang="en-US" i="1" dirty="0" err="1"/>
              <a:t>inclinare</a:t>
            </a:r>
            <a:r>
              <a:rPr lang="en-US" dirty="0" smtClean="0"/>
              <a:t>).</a:t>
            </a:r>
          </a:p>
          <a:p>
            <a:endParaRPr lang="it-IT" dirty="0"/>
          </a:p>
        </p:txBody>
      </p:sp>
    </p:spTree>
    <p:extLst>
      <p:ext uri="{BB962C8B-B14F-4D97-AF65-F5344CB8AC3E}">
        <p14:creationId xmlns:p14="http://schemas.microsoft.com/office/powerpoint/2010/main" val="156315685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673331" y="1587731"/>
            <a:ext cx="10839796" cy="3970318"/>
          </a:xfrm>
          <a:prstGeom prst="rect">
            <a:avLst/>
          </a:prstGeom>
          <a:noFill/>
        </p:spPr>
        <p:txBody>
          <a:bodyPr wrap="square" rtlCol="0">
            <a:spAutoFit/>
          </a:bodyPr>
          <a:lstStyle/>
          <a:p>
            <a:r>
              <a:rPr lang="en-US" dirty="0" smtClean="0"/>
              <a:t>Such </a:t>
            </a:r>
            <a:r>
              <a:rPr lang="en-US" dirty="0"/>
              <a:t>a provision was derived from Roman legislation concerning second marriages, its motivations were very different. </a:t>
            </a:r>
            <a:endParaRPr lang="en-US" dirty="0" smtClean="0"/>
          </a:p>
          <a:p>
            <a:r>
              <a:rPr lang="en-US" dirty="0" smtClean="0"/>
              <a:t>In </a:t>
            </a:r>
            <a:r>
              <a:rPr lang="en-US" dirty="0"/>
              <a:t>the first case, the law was aimed at ensuring that the children of the first husband had their property at their disposal and that those conceived before the husband's death had certain paternity; </a:t>
            </a:r>
            <a:r>
              <a:rPr lang="en-US" dirty="0" err="1"/>
              <a:t>Liutprand's</a:t>
            </a:r>
            <a:r>
              <a:rPr lang="en-US" dirty="0"/>
              <a:t> law prevented too rapid </a:t>
            </a:r>
            <a:r>
              <a:rPr lang="en-US" i="1" dirty="0" err="1" smtClean="0"/>
              <a:t>velatio</a:t>
            </a:r>
            <a:r>
              <a:rPr lang="en-US" dirty="0" smtClean="0"/>
              <a:t> </a:t>
            </a:r>
            <a:r>
              <a:rPr lang="en-US" dirty="0"/>
              <a:t>because it could harm the family's property interests.  </a:t>
            </a:r>
            <a:endParaRPr lang="en-US" dirty="0" smtClean="0"/>
          </a:p>
          <a:p>
            <a:r>
              <a:rPr lang="en-US" dirty="0" smtClean="0"/>
              <a:t>The </a:t>
            </a:r>
            <a:r>
              <a:rPr lang="en-US" dirty="0"/>
              <a:t>urgency of the </a:t>
            </a:r>
            <a:r>
              <a:rPr lang="en-US" i="1" dirty="0" err="1"/>
              <a:t>velatio</a:t>
            </a:r>
            <a:r>
              <a:rPr lang="en-US" dirty="0"/>
              <a:t> is therefore prevented by the king because it is considered to be due </a:t>
            </a:r>
            <a:r>
              <a:rPr lang="en-US" i="1" dirty="0"/>
              <a:t>propter </a:t>
            </a:r>
            <a:r>
              <a:rPr lang="en-US" i="1" dirty="0" err="1"/>
              <a:t>logrum</a:t>
            </a:r>
            <a:r>
              <a:rPr lang="en-US" i="1" dirty="0"/>
              <a:t> </a:t>
            </a:r>
            <a:r>
              <a:rPr lang="en-US" i="1" dirty="0" err="1"/>
              <a:t>pecuniae</a:t>
            </a:r>
            <a:r>
              <a:rPr lang="en-US" i="1" dirty="0"/>
              <a:t> </a:t>
            </a:r>
            <a:r>
              <a:rPr lang="en-US" i="1" dirty="0" err="1"/>
              <a:t>vel</a:t>
            </a:r>
            <a:r>
              <a:rPr lang="en-US" i="1" dirty="0"/>
              <a:t> </a:t>
            </a:r>
            <a:r>
              <a:rPr lang="en-US" i="1" dirty="0" err="1"/>
              <a:t>seculi</a:t>
            </a:r>
            <a:r>
              <a:rPr lang="en-US" i="1" dirty="0"/>
              <a:t> </a:t>
            </a:r>
            <a:r>
              <a:rPr lang="en-US" i="1" dirty="0" err="1"/>
              <a:t>cupiditatem</a:t>
            </a:r>
            <a:r>
              <a:rPr lang="en-US" dirty="0"/>
              <a:t>.  </a:t>
            </a:r>
            <a:endParaRPr lang="en-US" dirty="0" smtClean="0"/>
          </a:p>
          <a:p>
            <a:r>
              <a:rPr lang="en-US" dirty="0" smtClean="0"/>
              <a:t>The </a:t>
            </a:r>
            <a:r>
              <a:rPr lang="en-US" dirty="0"/>
              <a:t>practices that were aimed at </a:t>
            </a:r>
            <a:r>
              <a:rPr lang="en-US" dirty="0" err="1"/>
              <a:t>favouring</a:t>
            </a:r>
            <a:r>
              <a:rPr lang="en-US" dirty="0"/>
              <a:t> an ecclesiastical dimension of widows, independently of royal power, were considered a local prerogative by the Lombard clergy: they were included in the Carolingian capitulars dedicated to Italy, where the bishop's councils confirm the freedom of widows to veil themselves '</a:t>
            </a:r>
            <a:r>
              <a:rPr lang="en-US" dirty="0" err="1"/>
              <a:t>sicut</a:t>
            </a:r>
            <a:r>
              <a:rPr lang="en-US" dirty="0"/>
              <a:t> </a:t>
            </a:r>
            <a:r>
              <a:rPr lang="en-US" dirty="0" err="1"/>
              <a:t>antiquus</a:t>
            </a:r>
            <a:r>
              <a:rPr lang="en-US" dirty="0"/>
              <a:t> </a:t>
            </a:r>
            <a:r>
              <a:rPr lang="en-US" dirty="0" err="1"/>
              <a:t>mos</a:t>
            </a:r>
            <a:r>
              <a:rPr lang="en-US" dirty="0"/>
              <a:t> </a:t>
            </a:r>
            <a:r>
              <a:rPr lang="en-US" dirty="0" err="1"/>
              <a:t>fuit</a:t>
            </a:r>
            <a:r>
              <a:rPr lang="en-US" dirty="0"/>
              <a:t> in his </a:t>
            </a:r>
            <a:r>
              <a:rPr lang="en-US" dirty="0" err="1"/>
              <a:t>regionibus</a:t>
            </a:r>
            <a:r>
              <a:rPr lang="en-US" dirty="0"/>
              <a:t>'.  </a:t>
            </a:r>
            <a:endParaRPr lang="en-US" dirty="0" smtClean="0"/>
          </a:p>
          <a:p>
            <a:r>
              <a:rPr lang="en-US" dirty="0" smtClean="0"/>
              <a:t>Veiled </a:t>
            </a:r>
            <a:r>
              <a:rPr lang="en-US" dirty="0"/>
              <a:t>widows are also the only category of women who used donations </a:t>
            </a:r>
            <a:r>
              <a:rPr lang="en-US" i="1" dirty="0"/>
              <a:t>pro anima </a:t>
            </a:r>
            <a:r>
              <a:rPr lang="en-US" dirty="0"/>
              <a:t>, </a:t>
            </a:r>
            <a:r>
              <a:rPr lang="en-US" i="1" dirty="0" err="1"/>
              <a:t>chartae</a:t>
            </a:r>
            <a:r>
              <a:rPr lang="en-US" dirty="0"/>
              <a:t> of sale and purchase.  Such a condition of relative autonomy appeared clear to the bishops gathered in the </a:t>
            </a:r>
            <a:r>
              <a:rPr lang="en-US" dirty="0" err="1"/>
              <a:t>Concilium</a:t>
            </a:r>
            <a:r>
              <a:rPr lang="en-US" dirty="0"/>
              <a:t> </a:t>
            </a:r>
            <a:r>
              <a:rPr lang="en-US" dirty="0" err="1"/>
              <a:t>Romanum</a:t>
            </a:r>
            <a:r>
              <a:rPr lang="en-US" dirty="0"/>
              <a:t> in 826: since they were </a:t>
            </a:r>
            <a:r>
              <a:rPr lang="en-US" i="1" dirty="0" err="1"/>
              <a:t>viripotentes</a:t>
            </a:r>
            <a:r>
              <a:rPr lang="en-US" dirty="0"/>
              <a:t> "</a:t>
            </a:r>
            <a:r>
              <a:rPr lang="en-US" dirty="0" err="1"/>
              <a:t>deinceps</a:t>
            </a:r>
            <a:r>
              <a:rPr lang="en-US" dirty="0"/>
              <a:t> </a:t>
            </a:r>
            <a:r>
              <a:rPr lang="en-US" dirty="0" err="1"/>
              <a:t>viri</a:t>
            </a:r>
            <a:r>
              <a:rPr lang="en-US" dirty="0"/>
              <a:t> </a:t>
            </a:r>
            <a:r>
              <a:rPr lang="en-US" dirty="0" err="1"/>
              <a:t>sociari</a:t>
            </a:r>
            <a:r>
              <a:rPr lang="en-US" dirty="0"/>
              <a:t> non </a:t>
            </a:r>
            <a:r>
              <a:rPr lang="en-US" dirty="0" err="1"/>
              <a:t>permittantur</a:t>
            </a:r>
            <a:r>
              <a:rPr lang="en-US" smtClean="0"/>
              <a:t>".</a:t>
            </a:r>
            <a:r>
              <a:rPr lang="en-US"/>
              <a:t> </a:t>
            </a:r>
            <a:endParaRPr lang="it-IT" dirty="0"/>
          </a:p>
        </p:txBody>
      </p:sp>
    </p:spTree>
    <p:extLst>
      <p:ext uri="{BB962C8B-B14F-4D97-AF65-F5344CB8AC3E}">
        <p14:creationId xmlns:p14="http://schemas.microsoft.com/office/powerpoint/2010/main" val="39694787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i="1" dirty="0" smtClean="0"/>
              <a:t>Noverca </a:t>
            </a:r>
            <a:r>
              <a:rPr lang="it-IT" i="1" dirty="0" err="1" smtClean="0"/>
              <a:t>saeva</a:t>
            </a:r>
            <a:r>
              <a:rPr lang="it-IT" i="1" dirty="0" smtClean="0"/>
              <a:t> </a:t>
            </a:r>
            <a:r>
              <a:rPr lang="it-IT" dirty="0" smtClean="0"/>
              <a:t>(the </a:t>
            </a:r>
            <a:r>
              <a:rPr lang="it-IT" dirty="0" err="1" smtClean="0"/>
              <a:t>savage</a:t>
            </a:r>
            <a:r>
              <a:rPr lang="it-IT" dirty="0" smtClean="0"/>
              <a:t> </a:t>
            </a:r>
            <a:r>
              <a:rPr lang="it-IT" dirty="0" err="1" smtClean="0"/>
              <a:t>stepmother</a:t>
            </a:r>
            <a:r>
              <a:rPr lang="it-IT" dirty="0" smtClean="0"/>
              <a:t>)</a:t>
            </a:r>
            <a:endParaRPr lang="it-IT" dirty="0"/>
          </a:p>
        </p:txBody>
      </p:sp>
      <p:sp>
        <p:nvSpPr>
          <p:cNvPr id="3" name="Segnaposto contenuto 2"/>
          <p:cNvSpPr>
            <a:spLocks noGrp="1"/>
          </p:cNvSpPr>
          <p:nvPr>
            <p:ph sz="quarter" idx="10"/>
          </p:nvPr>
        </p:nvSpPr>
        <p:spPr>
          <a:xfrm>
            <a:off x="6179127" y="2267211"/>
            <a:ext cx="5663346" cy="4185343"/>
          </a:xfrm>
        </p:spPr>
        <p:txBody>
          <a:bodyPr/>
          <a:lstStyle/>
          <a:p>
            <a:r>
              <a:rPr lang="en-AU" dirty="0"/>
              <a:t>the </a:t>
            </a:r>
            <a:r>
              <a:rPr lang="en-AU" i="1" dirty="0" err="1"/>
              <a:t>Historia</a:t>
            </a:r>
            <a:r>
              <a:rPr lang="en-AU" i="1" dirty="0"/>
              <a:t> Augusta</a:t>
            </a:r>
            <a:r>
              <a:rPr lang="en-AU" dirty="0"/>
              <a:t>’s biography of Marcus Aurelius echoes exactly the words of Suetonius’ life of Vespasian, where the emperor took up a concubine rather than putting a stepmother over his children (“</a:t>
            </a:r>
            <a:r>
              <a:rPr lang="en-AU" i="1" dirty="0"/>
              <a:t>…ne tot </a:t>
            </a:r>
            <a:r>
              <a:rPr lang="en-AU" i="1" dirty="0" err="1"/>
              <a:t>liberis</a:t>
            </a:r>
            <a:r>
              <a:rPr lang="en-AU" i="1" dirty="0"/>
              <a:t> </a:t>
            </a:r>
            <a:r>
              <a:rPr lang="en-AU" i="1" dirty="0" err="1"/>
              <a:t>superduceret</a:t>
            </a:r>
            <a:r>
              <a:rPr lang="en-AU" i="1" dirty="0"/>
              <a:t> </a:t>
            </a:r>
            <a:r>
              <a:rPr lang="en-AU" i="1" dirty="0" err="1"/>
              <a:t>novercam</a:t>
            </a:r>
            <a:r>
              <a:rPr lang="en-AU" dirty="0"/>
              <a:t>.” </a:t>
            </a:r>
            <a:r>
              <a:rPr lang="en-AU" dirty="0" smtClean="0"/>
              <a:t>).</a:t>
            </a:r>
          </a:p>
          <a:p>
            <a:r>
              <a:rPr lang="en-AU" dirty="0" smtClean="0"/>
              <a:t>The amorous </a:t>
            </a:r>
            <a:r>
              <a:rPr lang="en-AU" dirty="0"/>
              <a:t>stepmother </a:t>
            </a:r>
            <a:r>
              <a:rPr lang="en-AU" dirty="0" smtClean="0"/>
              <a:t>is used to </a:t>
            </a:r>
            <a:r>
              <a:rPr lang="en-AU" dirty="0"/>
              <a:t>condemn </a:t>
            </a:r>
            <a:r>
              <a:rPr lang="en-AU" dirty="0" err="1" smtClean="0"/>
              <a:t>Fausta</a:t>
            </a:r>
            <a:r>
              <a:rPr lang="en-AU" dirty="0" smtClean="0"/>
              <a:t> (</a:t>
            </a:r>
            <a:r>
              <a:rPr lang="en-AU" dirty="0" err="1" smtClean="0"/>
              <a:t>Costantine</a:t>
            </a:r>
            <a:r>
              <a:rPr lang="en-AU" dirty="0" smtClean="0"/>
              <a:t>’ second wife) </a:t>
            </a:r>
            <a:r>
              <a:rPr lang="en-AU" dirty="0"/>
              <a:t>and </a:t>
            </a:r>
            <a:r>
              <a:rPr lang="en-AU" dirty="0" err="1"/>
              <a:t>Crispus</a:t>
            </a:r>
            <a:r>
              <a:rPr lang="en-AU" dirty="0"/>
              <a:t> </a:t>
            </a:r>
            <a:r>
              <a:rPr lang="en-AU" dirty="0" smtClean="0"/>
              <a:t>( </a:t>
            </a:r>
            <a:r>
              <a:rPr lang="en-AU" dirty="0" err="1" smtClean="0"/>
              <a:t>Costantine’s</a:t>
            </a:r>
            <a:r>
              <a:rPr lang="en-AU" dirty="0" smtClean="0"/>
              <a:t> son).</a:t>
            </a:r>
            <a:endParaRPr lang="it-IT" dirty="0"/>
          </a:p>
        </p:txBody>
      </p:sp>
      <p:sp>
        <p:nvSpPr>
          <p:cNvPr id="4" name="Segnaposto contenuto 3"/>
          <p:cNvSpPr>
            <a:spLocks noGrp="1"/>
          </p:cNvSpPr>
          <p:nvPr>
            <p:ph sz="quarter" idx="11"/>
          </p:nvPr>
        </p:nvSpPr>
        <p:spPr>
          <a:xfrm>
            <a:off x="626302" y="2442576"/>
            <a:ext cx="4997884" cy="3983276"/>
          </a:xfrm>
        </p:spPr>
        <p:txBody>
          <a:bodyPr>
            <a:normAutofit fontScale="92500"/>
          </a:bodyPr>
          <a:lstStyle/>
          <a:p>
            <a:r>
              <a:rPr lang="en-AU" dirty="0"/>
              <a:t>three basic groups: </a:t>
            </a:r>
            <a:endParaRPr lang="en-AU" dirty="0" smtClean="0"/>
          </a:p>
          <a:p>
            <a:r>
              <a:rPr lang="en-AU" dirty="0" smtClean="0"/>
              <a:t>the </a:t>
            </a:r>
            <a:r>
              <a:rPr lang="en-AU" dirty="0"/>
              <a:t>stepmother as murderess (usually by </a:t>
            </a:r>
            <a:r>
              <a:rPr lang="en-AU" dirty="0" smtClean="0"/>
              <a:t>poison);</a:t>
            </a:r>
          </a:p>
          <a:p>
            <a:r>
              <a:rPr lang="en-AU" dirty="0"/>
              <a:t>the amorous stepmother </a:t>
            </a:r>
            <a:endParaRPr lang="en-AU" dirty="0" smtClean="0"/>
          </a:p>
          <a:p>
            <a:r>
              <a:rPr lang="en-AU" dirty="0"/>
              <a:t>the stepmother as persecutor of </a:t>
            </a:r>
            <a:r>
              <a:rPr lang="en-AU" dirty="0" smtClean="0"/>
              <a:t>stepdaughters</a:t>
            </a:r>
          </a:p>
          <a:p>
            <a:r>
              <a:rPr lang="en-AU" dirty="0"/>
              <a:t>much more common and realistic fear seems to have been a stepchild’s potential disinheritance</a:t>
            </a:r>
            <a:r>
              <a:rPr lang="en-AU" dirty="0" smtClean="0"/>
              <a:t> </a:t>
            </a:r>
          </a:p>
          <a:p>
            <a:endParaRPr lang="it-IT" dirty="0"/>
          </a:p>
        </p:txBody>
      </p:sp>
    </p:spTree>
    <p:extLst>
      <p:ext uri="{BB962C8B-B14F-4D97-AF65-F5344CB8AC3E}">
        <p14:creationId xmlns:p14="http://schemas.microsoft.com/office/powerpoint/2010/main" val="4078977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anim calcmode="lin" valueType="num">
                                      <p:cBhvr>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fade">
                                      <p:cBhvr>
                                        <p:cTn id="28" dur="1000"/>
                                        <p:tgtEl>
                                          <p:spTgt spid="4">
                                            <p:txEl>
                                              <p:pRg st="4" end="4"/>
                                            </p:txEl>
                                          </p:spTgt>
                                        </p:tgtEl>
                                      </p:cBhvr>
                                    </p:animEffect>
                                    <p:anim calcmode="lin" valueType="num">
                                      <p:cBhvr>
                                        <p:cTn id="2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0" end="0"/>
                                            </p:txEl>
                                          </p:spTgt>
                                        </p:tgtEl>
                                        <p:attrNameLst>
                                          <p:attrName>style.visibility</p:attrName>
                                        </p:attrNameLst>
                                      </p:cBhvr>
                                      <p:to>
                                        <p:strVal val="visible"/>
                                      </p:to>
                                    </p:set>
                                    <p:animEffect transition="in" filter="fade">
                                      <p:cBhvr>
                                        <p:cTn id="35" dur="1000"/>
                                        <p:tgtEl>
                                          <p:spTgt spid="3">
                                            <p:txEl>
                                              <p:pRg st="0" end="0"/>
                                            </p:txEl>
                                          </p:spTgt>
                                        </p:tgtEl>
                                      </p:cBhvr>
                                    </p:animEffect>
                                    <p:anim calcmode="lin" valueType="num">
                                      <p:cBhvr>
                                        <p:cTn id="3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The «</a:t>
            </a:r>
            <a:r>
              <a:rPr lang="it-IT" dirty="0" err="1" smtClean="0"/>
              <a:t>hated</a:t>
            </a:r>
            <a:r>
              <a:rPr lang="it-IT" dirty="0" smtClean="0"/>
              <a:t> </a:t>
            </a:r>
            <a:r>
              <a:rPr lang="it-IT" dirty="0" err="1" smtClean="0"/>
              <a:t>name</a:t>
            </a:r>
            <a:r>
              <a:rPr lang="it-IT" dirty="0" smtClean="0"/>
              <a:t>» of </a:t>
            </a:r>
            <a:r>
              <a:rPr lang="it-IT" dirty="0" err="1" smtClean="0"/>
              <a:t>stepmothers</a:t>
            </a:r>
            <a:endParaRPr lang="it-IT" dirty="0"/>
          </a:p>
        </p:txBody>
      </p:sp>
      <p:sp>
        <p:nvSpPr>
          <p:cNvPr id="3" name="Segnaposto contenuto 2"/>
          <p:cNvSpPr>
            <a:spLocks noGrp="1"/>
          </p:cNvSpPr>
          <p:nvPr>
            <p:ph sz="quarter" idx="10"/>
          </p:nvPr>
        </p:nvSpPr>
        <p:spPr>
          <a:xfrm>
            <a:off x="6266809" y="2455101"/>
            <a:ext cx="5663346" cy="4158641"/>
          </a:xfrm>
        </p:spPr>
        <p:txBody>
          <a:bodyPr>
            <a:normAutofit fontScale="92500" lnSpcReduction="10000"/>
          </a:bodyPr>
          <a:lstStyle/>
          <a:p>
            <a:r>
              <a:rPr lang="en-AU" dirty="0"/>
              <a:t>The attraction between generations was particularly maligned</a:t>
            </a:r>
            <a:r>
              <a:rPr lang="en-AU" dirty="0" smtClean="0"/>
              <a:t>: </a:t>
            </a:r>
            <a:r>
              <a:rPr lang="en-AU" dirty="0"/>
              <a:t>John Chrysostom (</a:t>
            </a:r>
            <a:r>
              <a:rPr lang="en-AU" i="1" dirty="0" err="1"/>
              <a:t>Hom</a:t>
            </a:r>
            <a:r>
              <a:rPr lang="en-AU" i="1" dirty="0"/>
              <a:t>.</a:t>
            </a:r>
            <a:r>
              <a:rPr lang="en-AU" dirty="0"/>
              <a:t> 15:2</a:t>
            </a:r>
            <a:r>
              <a:rPr lang="en-AU" dirty="0" smtClean="0"/>
              <a:t>); </a:t>
            </a:r>
            <a:r>
              <a:rPr lang="en-AU" dirty="0"/>
              <a:t>later Pope Gregory (</a:t>
            </a:r>
            <a:r>
              <a:rPr lang="en-AU" i="1" dirty="0"/>
              <a:t>Ep.</a:t>
            </a:r>
            <a:r>
              <a:rPr lang="en-AU" dirty="0"/>
              <a:t> 64, q. 6) both would employ the amorous stepmother figure to forbid marriages to their stepsons.  </a:t>
            </a:r>
            <a:endParaRPr lang="en-AU" dirty="0" smtClean="0"/>
          </a:p>
          <a:p>
            <a:r>
              <a:rPr lang="en-AU" dirty="0" smtClean="0"/>
              <a:t>This </a:t>
            </a:r>
            <a:r>
              <a:rPr lang="en-AU" dirty="0"/>
              <a:t>would also be the impetus for a host of proscriptions found in late antique and early medieval canon law </a:t>
            </a:r>
            <a:r>
              <a:rPr lang="en-AU" dirty="0" smtClean="0"/>
              <a:t>(</a:t>
            </a:r>
            <a:r>
              <a:rPr lang="en-AU" i="1" dirty="0" smtClean="0"/>
              <a:t>Councils of</a:t>
            </a:r>
            <a:r>
              <a:rPr lang="en-AU" dirty="0" smtClean="0"/>
              <a:t> </a:t>
            </a:r>
            <a:r>
              <a:rPr lang="en-AU" dirty="0" err="1"/>
              <a:t>Agde</a:t>
            </a:r>
            <a:r>
              <a:rPr lang="en-AU" dirty="0"/>
              <a:t> 506, can. 61; </a:t>
            </a:r>
            <a:r>
              <a:rPr lang="en-AU" dirty="0" err="1"/>
              <a:t>Epaone</a:t>
            </a:r>
            <a:r>
              <a:rPr lang="en-AU" dirty="0"/>
              <a:t> 517, can. 30; Auvergne 533, can. 12; Second Council of Orleans 538, can. 10).</a:t>
            </a:r>
            <a:endParaRPr lang="it-IT" dirty="0"/>
          </a:p>
          <a:p>
            <a:endParaRPr lang="it-IT" dirty="0"/>
          </a:p>
        </p:txBody>
      </p:sp>
      <p:sp>
        <p:nvSpPr>
          <p:cNvPr id="4" name="Segnaposto contenuto 3"/>
          <p:cNvSpPr>
            <a:spLocks noGrp="1"/>
          </p:cNvSpPr>
          <p:nvPr>
            <p:ph sz="quarter" idx="11"/>
          </p:nvPr>
        </p:nvSpPr>
        <p:spPr>
          <a:xfrm>
            <a:off x="325677" y="2592996"/>
            <a:ext cx="5423769" cy="1966478"/>
          </a:xfrm>
        </p:spPr>
        <p:txBody>
          <a:bodyPr>
            <a:normAutofit fontScale="85000" lnSpcReduction="20000"/>
          </a:bodyPr>
          <a:lstStyle/>
          <a:p>
            <a:r>
              <a:rPr lang="en-AU" dirty="0"/>
              <a:t>Christian authors took up these stereotypes as </a:t>
            </a:r>
            <a:r>
              <a:rPr lang="en-AU" dirty="0" smtClean="0"/>
              <a:t>well.</a:t>
            </a:r>
          </a:p>
          <a:p>
            <a:r>
              <a:rPr lang="en-AU" dirty="0"/>
              <a:t>Christian antipathy towards </a:t>
            </a:r>
            <a:r>
              <a:rPr lang="en-AU" i="1" dirty="0" err="1"/>
              <a:t>novercae</a:t>
            </a:r>
            <a:r>
              <a:rPr lang="en-AU" dirty="0"/>
              <a:t> was indirect: there were scriptural injunctions against remarriage after </a:t>
            </a:r>
            <a:r>
              <a:rPr lang="en-AU" dirty="0" smtClean="0"/>
              <a:t>divorce (Math. 19: 1-9). </a:t>
            </a:r>
            <a:endParaRPr lang="it-IT" dirty="0"/>
          </a:p>
        </p:txBody>
      </p:sp>
      <p:sp>
        <p:nvSpPr>
          <p:cNvPr id="5" name="Segnaposto contenuto 4"/>
          <p:cNvSpPr>
            <a:spLocks noGrp="1"/>
          </p:cNvSpPr>
          <p:nvPr>
            <p:ph sz="quarter" idx="12"/>
          </p:nvPr>
        </p:nvSpPr>
        <p:spPr>
          <a:xfrm>
            <a:off x="263047" y="4546948"/>
            <a:ext cx="5611660" cy="2024725"/>
          </a:xfrm>
        </p:spPr>
        <p:txBody>
          <a:bodyPr>
            <a:normAutofit/>
          </a:bodyPr>
          <a:lstStyle/>
          <a:p>
            <a:r>
              <a:rPr lang="en-AU" dirty="0"/>
              <a:t>Jerome could argue that a widow considering remarriage ready herself to be labelled the “wickedest of stepmothers” (“</a:t>
            </a:r>
            <a:r>
              <a:rPr lang="en-AU" i="1" dirty="0" err="1"/>
              <a:t>novercam</a:t>
            </a:r>
            <a:r>
              <a:rPr lang="en-AU" i="1" dirty="0"/>
              <a:t> </a:t>
            </a:r>
            <a:r>
              <a:rPr lang="en-AU" i="1" dirty="0" err="1"/>
              <a:t>saevissimam</a:t>
            </a:r>
            <a:r>
              <a:rPr lang="en-AU" dirty="0"/>
              <a:t>”; </a:t>
            </a:r>
            <a:r>
              <a:rPr lang="en-AU" i="1" dirty="0"/>
              <a:t>Ep.</a:t>
            </a:r>
            <a:r>
              <a:rPr lang="en-AU" dirty="0"/>
              <a:t> </a:t>
            </a:r>
            <a:r>
              <a:rPr lang="en-AU" dirty="0" smtClean="0"/>
              <a:t>54:15)</a:t>
            </a:r>
            <a:endParaRPr lang="it-IT" dirty="0"/>
          </a:p>
        </p:txBody>
      </p:sp>
    </p:spTree>
    <p:extLst>
      <p:ext uri="{BB962C8B-B14F-4D97-AF65-F5344CB8AC3E}">
        <p14:creationId xmlns:p14="http://schemas.microsoft.com/office/powerpoint/2010/main" val="2154193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fade">
                                      <p:cBhvr>
                                        <p:cTn id="19" dur="1000"/>
                                        <p:tgtEl>
                                          <p:spTgt spid="5">
                                            <p:txEl>
                                              <p:pRg st="0" end="0"/>
                                            </p:txEl>
                                          </p:spTgt>
                                        </p:tgtEl>
                                      </p:cBhvr>
                                    </p:animEffect>
                                    <p:anim calcmode="lin" valueType="num">
                                      <p:cBhvr>
                                        <p:cTn id="20"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0"/>
          </p:nvPr>
        </p:nvSpPr>
        <p:spPr>
          <a:xfrm>
            <a:off x="6179127" y="1528175"/>
            <a:ext cx="5663346" cy="4924379"/>
          </a:xfrm>
        </p:spPr>
        <p:txBody>
          <a:bodyPr>
            <a:normAutofit fontScale="77500" lnSpcReduction="20000"/>
          </a:bodyPr>
          <a:lstStyle/>
          <a:p>
            <a:r>
              <a:rPr lang="en-AU" dirty="0">
                <a:latin typeface="Arial" panose="020B0604020202020204" pitchFamily="34" charset="0"/>
                <a:cs typeface="Arial" panose="020B0604020202020204" pitchFamily="34" charset="0"/>
              </a:rPr>
              <a:t>B</a:t>
            </a:r>
            <a:r>
              <a:rPr lang="en-AU" dirty="0" smtClean="0">
                <a:latin typeface="Arial" panose="020B0604020202020204" pitchFamily="34" charset="0"/>
                <a:cs typeface="Arial" panose="020B0604020202020204" pitchFamily="34" charset="0"/>
              </a:rPr>
              <a:t>y </a:t>
            </a:r>
            <a:r>
              <a:rPr lang="en-AU" dirty="0">
                <a:latin typeface="Arial" panose="020B0604020202020204" pitchFamily="34" charset="0"/>
                <a:cs typeface="Arial" panose="020B0604020202020204" pitchFamily="34" charset="0"/>
              </a:rPr>
              <a:t>the fourth century, there was a greater familiarity with prominent women from the imperial household, and </a:t>
            </a:r>
            <a:r>
              <a:rPr lang="en-AU" dirty="0" err="1">
                <a:latin typeface="Arial" panose="020B0604020202020204" pitchFamily="34" charset="0"/>
                <a:cs typeface="Arial" panose="020B0604020202020204" pitchFamily="34" charset="0"/>
              </a:rPr>
              <a:t>Theodosian</a:t>
            </a:r>
            <a:r>
              <a:rPr lang="en-AU" dirty="0">
                <a:latin typeface="Arial" panose="020B0604020202020204" pitchFamily="34" charset="0"/>
                <a:cs typeface="Arial" panose="020B0604020202020204" pitchFamily="34" charset="0"/>
              </a:rPr>
              <a:t> women from the dual reigns of Arcadius and Honorius onwards would gain a degree of notoriety and influence not seen in the </a:t>
            </a:r>
            <a:r>
              <a:rPr lang="en-AU" dirty="0" smtClean="0">
                <a:latin typeface="Arial" panose="020B0604020202020204" pitchFamily="34" charset="0"/>
                <a:cs typeface="Arial" panose="020B0604020202020204" pitchFamily="34" charset="0"/>
              </a:rPr>
              <a:t>past.</a:t>
            </a:r>
          </a:p>
          <a:p>
            <a:r>
              <a:rPr lang="en-AU" dirty="0" smtClean="0">
                <a:latin typeface="Arial" panose="020B0604020202020204" pitchFamily="34" charset="0"/>
                <a:cs typeface="Arial" panose="020B0604020202020204" pitchFamily="34" charset="0"/>
              </a:rPr>
              <a:t>Their actions </a:t>
            </a:r>
            <a:r>
              <a:rPr lang="en-AU" dirty="0">
                <a:latin typeface="Arial" panose="020B0604020202020204" pitchFamily="34" charset="0"/>
                <a:cs typeface="Arial" panose="020B0604020202020204" pitchFamily="34" charset="0"/>
              </a:rPr>
              <a:t>were nevertheless circumscribed by the traditions of the domestic sphere and those of an </a:t>
            </a:r>
            <a:r>
              <a:rPr lang="en-AU" i="1" dirty="0" err="1">
                <a:latin typeface="Arial" panose="020B0604020202020204" pitchFamily="34" charset="0"/>
                <a:cs typeface="Arial" panose="020B0604020202020204" pitchFamily="34" charset="0"/>
              </a:rPr>
              <a:t>augusta</a:t>
            </a:r>
            <a:r>
              <a:rPr lang="en-AU" dirty="0">
                <a:latin typeface="Arial" panose="020B0604020202020204" pitchFamily="34" charset="0"/>
                <a:cs typeface="Arial" panose="020B0604020202020204" pitchFamily="34" charset="0"/>
              </a:rPr>
              <a:t>, whose public activities were largely limited to building, general patronage and public </a:t>
            </a:r>
            <a:r>
              <a:rPr lang="en-AU" dirty="0" smtClean="0">
                <a:latin typeface="Arial" panose="020B0604020202020204" pitchFamily="34" charset="0"/>
                <a:cs typeface="Arial" panose="020B0604020202020204" pitchFamily="34" charset="0"/>
              </a:rPr>
              <a:t>largesse.</a:t>
            </a:r>
          </a:p>
          <a:p>
            <a:r>
              <a:rPr lang="en-AU" dirty="0">
                <a:latin typeface="Arial" panose="020B0604020202020204" pitchFamily="34" charset="0"/>
                <a:cs typeface="Arial" panose="020B0604020202020204" pitchFamily="34" charset="0"/>
              </a:rPr>
              <a:t>Criticism inevitably arose when they deviated from these proscribed </a:t>
            </a:r>
            <a:r>
              <a:rPr lang="en-AU" dirty="0" smtClean="0">
                <a:latin typeface="Arial" panose="020B0604020202020204" pitchFamily="34" charset="0"/>
                <a:cs typeface="Arial" panose="020B0604020202020204" pitchFamily="34" charset="0"/>
              </a:rPr>
              <a:t>functions.</a:t>
            </a:r>
          </a:p>
          <a:p>
            <a:r>
              <a:rPr lang="en-AU" dirty="0">
                <a:latin typeface="Arial" panose="020B0604020202020204" pitchFamily="34" charset="0"/>
                <a:cs typeface="Arial" panose="020B0604020202020204" pitchFamily="34" charset="0"/>
              </a:rPr>
              <a:t>This afforded writers an opportunity to recycle and reiterate familiar rhetorical invective.</a:t>
            </a:r>
            <a:r>
              <a:rPr lang="en-AU" dirty="0" smtClean="0">
                <a:latin typeface="Arial" panose="020B0604020202020204" pitchFamily="34" charset="0"/>
                <a:cs typeface="Arial" panose="020B0604020202020204" pitchFamily="34" charset="0"/>
              </a:rPr>
              <a:t> </a:t>
            </a:r>
            <a:endParaRPr lang="it-IT" dirty="0">
              <a:latin typeface="Arial" panose="020B0604020202020204" pitchFamily="34" charset="0"/>
              <a:cs typeface="Arial" panose="020B0604020202020204" pitchFamily="34" charset="0"/>
            </a:endParaRPr>
          </a:p>
        </p:txBody>
      </p:sp>
      <p:sp>
        <p:nvSpPr>
          <p:cNvPr id="4" name="Segnaposto contenuto 3"/>
          <p:cNvSpPr>
            <a:spLocks noGrp="1"/>
          </p:cNvSpPr>
          <p:nvPr>
            <p:ph sz="quarter" idx="11"/>
          </p:nvPr>
        </p:nvSpPr>
        <p:spPr>
          <a:xfrm>
            <a:off x="388308" y="1515649"/>
            <a:ext cx="5323560" cy="3419605"/>
          </a:xfrm>
        </p:spPr>
        <p:txBody>
          <a:bodyPr>
            <a:noAutofit/>
          </a:bodyPr>
          <a:lstStyle/>
          <a:p>
            <a:r>
              <a:rPr lang="en-AU" sz="2000" dirty="0">
                <a:latin typeface="Arial" panose="020B0604020202020204" pitchFamily="34" charset="0"/>
                <a:cs typeface="Arial" panose="020B0604020202020204" pitchFamily="34" charset="0"/>
              </a:rPr>
              <a:t>When a stepmother is barely or briefly mentioned, she seems to conform more closely to the literary </a:t>
            </a:r>
            <a:r>
              <a:rPr lang="en-AU" sz="2000" i="1" dirty="0" err="1">
                <a:latin typeface="Arial" panose="020B0604020202020204" pitchFamily="34" charset="0"/>
                <a:cs typeface="Arial" panose="020B0604020202020204" pitchFamily="34" charset="0"/>
              </a:rPr>
              <a:t>noverca</a:t>
            </a:r>
            <a:r>
              <a:rPr lang="en-AU" sz="2000" i="1" dirty="0">
                <a:latin typeface="Arial" panose="020B0604020202020204" pitchFamily="34" charset="0"/>
                <a:cs typeface="Arial" panose="020B0604020202020204" pitchFamily="34" charset="0"/>
              </a:rPr>
              <a:t> </a:t>
            </a:r>
            <a:r>
              <a:rPr lang="en-AU" sz="2000" i="1" dirty="0" err="1">
                <a:latin typeface="Arial" panose="020B0604020202020204" pitchFamily="34" charset="0"/>
                <a:cs typeface="Arial" panose="020B0604020202020204" pitchFamily="34" charset="0"/>
              </a:rPr>
              <a:t>saeva</a:t>
            </a:r>
            <a:r>
              <a:rPr lang="en-AU" sz="2000" dirty="0">
                <a:latin typeface="Arial" panose="020B0604020202020204" pitchFamily="34" charset="0"/>
                <a:cs typeface="Arial" panose="020B0604020202020204" pitchFamily="34" charset="0"/>
              </a:rPr>
              <a:t>. </a:t>
            </a:r>
            <a:endParaRPr lang="en-AU" sz="2000" dirty="0" smtClean="0">
              <a:latin typeface="Arial" panose="020B0604020202020204" pitchFamily="34" charset="0"/>
              <a:cs typeface="Arial" panose="020B0604020202020204" pitchFamily="34" charset="0"/>
            </a:endParaRPr>
          </a:p>
          <a:p>
            <a:r>
              <a:rPr lang="en-AU" sz="2000" dirty="0" smtClean="0">
                <a:latin typeface="Arial" panose="020B0604020202020204" pitchFamily="34" charset="0"/>
                <a:cs typeface="Arial" panose="020B0604020202020204" pitchFamily="34" charset="0"/>
              </a:rPr>
              <a:t>In </a:t>
            </a:r>
            <a:r>
              <a:rPr lang="en-AU" sz="2000" dirty="0">
                <a:latin typeface="Arial" panose="020B0604020202020204" pitchFamily="34" charset="0"/>
                <a:cs typeface="Arial" panose="020B0604020202020204" pitchFamily="34" charset="0"/>
              </a:rPr>
              <a:t>contrast, women who feature more prominently in </a:t>
            </a:r>
            <a:r>
              <a:rPr lang="en-AU" sz="2000" dirty="0" smtClean="0">
                <a:latin typeface="Arial" panose="020B0604020202020204" pitchFamily="34" charset="0"/>
                <a:cs typeface="Arial" panose="020B0604020202020204" pitchFamily="34" charset="0"/>
              </a:rPr>
              <a:t>narratives </a:t>
            </a:r>
            <a:r>
              <a:rPr lang="en-AU" sz="2000" dirty="0">
                <a:latin typeface="Arial" panose="020B0604020202020204" pitchFamily="34" charset="0"/>
                <a:cs typeface="Arial" panose="020B0604020202020204" pitchFamily="34" charset="0"/>
              </a:rPr>
              <a:t>exhibit more diverse behaviours, motivations and </a:t>
            </a:r>
            <a:r>
              <a:rPr lang="en-AU" sz="2000" dirty="0" smtClean="0">
                <a:latin typeface="Arial" panose="020B0604020202020204" pitchFamily="34" charset="0"/>
                <a:cs typeface="Arial" panose="020B0604020202020204" pitchFamily="34" charset="0"/>
              </a:rPr>
              <a:t>characteristics.</a:t>
            </a:r>
          </a:p>
          <a:p>
            <a:r>
              <a:rPr lang="en-AU" sz="2000" dirty="0" smtClean="0">
                <a:latin typeface="Arial" panose="020B0604020202020204" pitchFamily="34" charset="0"/>
                <a:cs typeface="Arial" panose="020B0604020202020204" pitchFamily="34" charset="0"/>
              </a:rPr>
              <a:t>Many </a:t>
            </a:r>
            <a:r>
              <a:rPr lang="en-AU" sz="2000" dirty="0">
                <a:latin typeface="Arial" panose="020B0604020202020204" pitchFamily="34" charset="0"/>
                <a:cs typeface="Arial" panose="020B0604020202020204" pitchFamily="34" charset="0"/>
              </a:rPr>
              <a:t>of the features of the wicked stepmother are reconfigured to meet the political, social and religious context of </a:t>
            </a:r>
            <a:r>
              <a:rPr lang="en-AU" sz="2000" dirty="0" smtClean="0">
                <a:latin typeface="Arial" panose="020B0604020202020204" pitchFamily="34" charset="0"/>
                <a:cs typeface="Arial" panose="020B0604020202020204" pitchFamily="34" charset="0"/>
              </a:rPr>
              <a:t>individual </a:t>
            </a:r>
            <a:r>
              <a:rPr lang="en-AU" sz="2000" dirty="0">
                <a:latin typeface="Arial" panose="020B0604020202020204" pitchFamily="34" charset="0"/>
                <a:cs typeface="Arial" panose="020B0604020202020204" pitchFamily="34" charset="0"/>
              </a:rPr>
              <a:t>life in </a:t>
            </a:r>
            <a:r>
              <a:rPr lang="en-AU" sz="2000" dirty="0" smtClean="0">
                <a:latin typeface="Arial" panose="020B0604020202020204" pitchFamily="34" charset="0"/>
                <a:cs typeface="Arial" panose="020B0604020202020204" pitchFamily="34" charset="0"/>
              </a:rPr>
              <a:t>particular, </a:t>
            </a:r>
            <a:r>
              <a:rPr lang="en-AU" sz="2000" dirty="0">
                <a:latin typeface="Arial" panose="020B0604020202020204" pitchFamily="34" charset="0"/>
                <a:cs typeface="Arial" panose="020B0604020202020204" pitchFamily="34" charset="0"/>
              </a:rPr>
              <a:t>and </a:t>
            </a:r>
            <a:r>
              <a:rPr lang="en-AU" sz="2000" dirty="0" smtClean="0">
                <a:latin typeface="Arial" panose="020B0604020202020204" pitchFamily="34" charset="0"/>
                <a:cs typeface="Arial" panose="020B0604020202020204" pitchFamily="34" charset="0"/>
              </a:rPr>
              <a:t>of the </a:t>
            </a:r>
            <a:r>
              <a:rPr lang="en-AU" sz="2000" dirty="0">
                <a:latin typeface="Arial" panose="020B0604020202020204" pitchFamily="34" charset="0"/>
                <a:cs typeface="Arial" panose="020B0604020202020204" pitchFamily="34" charset="0"/>
              </a:rPr>
              <a:t>period in general</a:t>
            </a:r>
            <a:r>
              <a:rPr lang="en-AU" sz="2000" dirty="0" smtClean="0">
                <a:latin typeface="Arial" panose="020B0604020202020204" pitchFamily="34" charset="0"/>
                <a:cs typeface="Arial" panose="020B0604020202020204" pitchFamily="34" charset="0"/>
              </a:rPr>
              <a:t>. (In particular from </a:t>
            </a:r>
            <a:r>
              <a:rPr lang="en-AU" sz="2000" dirty="0" err="1" smtClean="0">
                <a:latin typeface="Arial" panose="020B0604020202020204" pitchFamily="34" charset="0"/>
                <a:cs typeface="Arial" panose="020B0604020202020204" pitchFamily="34" charset="0"/>
              </a:rPr>
              <a:t>Theodosian</a:t>
            </a:r>
            <a:r>
              <a:rPr lang="en-AU" sz="2000" dirty="0" smtClean="0">
                <a:latin typeface="Arial" panose="020B0604020202020204" pitchFamily="34" charset="0"/>
                <a:cs typeface="Arial" panose="020B0604020202020204" pitchFamily="34" charset="0"/>
              </a:rPr>
              <a:t> </a:t>
            </a:r>
            <a:r>
              <a:rPr lang="en-AU" sz="2000" dirty="0" err="1" smtClean="0">
                <a:latin typeface="Arial" panose="020B0604020202020204" pitchFamily="34" charset="0"/>
                <a:cs typeface="Arial" panose="020B0604020202020204" pitchFamily="34" charset="0"/>
              </a:rPr>
              <a:t>emperess</a:t>
            </a:r>
            <a:r>
              <a:rPr lang="en-AU" sz="2000" dirty="0" smtClean="0">
                <a:latin typeface="Arial" panose="020B0604020202020204" pitchFamily="34" charset="0"/>
                <a:cs typeface="Arial" panose="020B0604020202020204" pitchFamily="34" charset="0"/>
              </a:rPr>
              <a:t>).</a:t>
            </a:r>
            <a:endParaRPr lang="it-IT" sz="2000" dirty="0">
              <a:latin typeface="Arial" panose="020B0604020202020204" pitchFamily="34" charset="0"/>
              <a:cs typeface="Arial" panose="020B0604020202020204" pitchFamily="34" charset="0"/>
            </a:endParaRPr>
          </a:p>
        </p:txBody>
      </p:sp>
      <p:sp>
        <p:nvSpPr>
          <p:cNvPr id="5" name="Segnaposto contenuto 4"/>
          <p:cNvSpPr>
            <a:spLocks noGrp="1"/>
          </p:cNvSpPr>
          <p:nvPr>
            <p:ph sz="quarter" idx="12"/>
          </p:nvPr>
        </p:nvSpPr>
        <p:spPr>
          <a:xfrm>
            <a:off x="438411" y="5223353"/>
            <a:ext cx="5185775" cy="1348320"/>
          </a:xfrm>
        </p:spPr>
        <p:txBody>
          <a:bodyPr>
            <a:normAutofit lnSpcReduction="10000"/>
          </a:bodyPr>
          <a:lstStyle/>
          <a:p>
            <a:r>
              <a:rPr lang="en-AU" sz="2400" dirty="0" smtClean="0">
                <a:latin typeface="Arial" panose="020B0604020202020204" pitchFamily="34" charset="0"/>
                <a:cs typeface="Arial" panose="020B0604020202020204" pitchFamily="34" charset="0"/>
              </a:rPr>
              <a:t>These characterizations </a:t>
            </a:r>
            <a:r>
              <a:rPr lang="en-AU" sz="2400" dirty="0">
                <a:latin typeface="Arial" panose="020B0604020202020204" pitchFamily="34" charset="0"/>
                <a:cs typeface="Arial" panose="020B0604020202020204" pitchFamily="34" charset="0"/>
              </a:rPr>
              <a:t>are consistent with a general discomfort of women too actively or visibly partaking in public life. </a:t>
            </a:r>
            <a:endParaRPr lang="it-IT"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777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anim calcmode="lin" valueType="num">
                                      <p:cBhvr>
                                        <p:cTn id="1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fade">
                                      <p:cBhvr>
                                        <p:cTn id="24" dur="1000"/>
                                        <p:tgtEl>
                                          <p:spTgt spid="5">
                                            <p:txEl>
                                              <p:pRg st="0" end="0"/>
                                            </p:txEl>
                                          </p:spTgt>
                                        </p:tgtEl>
                                      </p:cBhvr>
                                    </p:animEffect>
                                    <p:anim calcmode="lin" valueType="num">
                                      <p:cBhvr>
                                        <p:cTn id="2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Effect transition="in" filter="fade">
                                      <p:cBhvr>
                                        <p:cTn id="31" dur="1000"/>
                                        <p:tgtEl>
                                          <p:spTgt spid="3">
                                            <p:txEl>
                                              <p:pRg st="0" end="0"/>
                                            </p:txEl>
                                          </p:spTgt>
                                        </p:tgtEl>
                                      </p:cBhvr>
                                    </p:animEffect>
                                    <p:anim calcmode="lin" valueType="num">
                                      <p:cBhvr>
                                        <p:cTn id="3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1" end="1"/>
                                            </p:txEl>
                                          </p:spTgt>
                                        </p:tgtEl>
                                        <p:attrNameLst>
                                          <p:attrName>style.visibility</p:attrName>
                                        </p:attrNameLst>
                                      </p:cBhvr>
                                      <p:to>
                                        <p:strVal val="visible"/>
                                      </p:to>
                                    </p:set>
                                    <p:animEffect transition="in" filter="fade">
                                      <p:cBhvr>
                                        <p:cTn id="38" dur="1000"/>
                                        <p:tgtEl>
                                          <p:spTgt spid="3">
                                            <p:txEl>
                                              <p:pRg st="1" end="1"/>
                                            </p:txEl>
                                          </p:spTgt>
                                        </p:tgtEl>
                                      </p:cBhvr>
                                    </p:animEffect>
                                    <p:anim calcmode="lin" valueType="num">
                                      <p:cBhvr>
                                        <p:cTn id="3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3">
                                            <p:txEl>
                                              <p:pRg st="2" end="2"/>
                                            </p:txEl>
                                          </p:spTgt>
                                        </p:tgtEl>
                                        <p:attrNameLst>
                                          <p:attrName>style.visibility</p:attrName>
                                        </p:attrNameLst>
                                      </p:cBhvr>
                                      <p:to>
                                        <p:strVal val="visible"/>
                                      </p:to>
                                    </p:set>
                                    <p:animEffect transition="in" filter="fade">
                                      <p:cBhvr>
                                        <p:cTn id="45" dur="1000"/>
                                        <p:tgtEl>
                                          <p:spTgt spid="3">
                                            <p:txEl>
                                              <p:pRg st="2" end="2"/>
                                            </p:txEl>
                                          </p:spTgt>
                                        </p:tgtEl>
                                      </p:cBhvr>
                                    </p:animEffect>
                                    <p:anim calcmode="lin" valueType="num">
                                      <p:cBhvr>
                                        <p:cTn id="4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2" end="2"/>
                                            </p:txEl>
                                          </p:spTgt>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
                                            <p:txEl>
                                              <p:pRg st="3" end="3"/>
                                            </p:txEl>
                                          </p:spTgt>
                                        </p:tgtEl>
                                        <p:attrNameLst>
                                          <p:attrName>style.visibility</p:attrName>
                                        </p:attrNameLst>
                                      </p:cBhvr>
                                      <p:to>
                                        <p:strVal val="visible"/>
                                      </p:to>
                                    </p:set>
                                    <p:animEffect transition="in" filter="fade">
                                      <p:cBhvr>
                                        <p:cTn id="50" dur="1000"/>
                                        <p:tgtEl>
                                          <p:spTgt spid="3">
                                            <p:txEl>
                                              <p:pRg st="3" end="3"/>
                                            </p:txEl>
                                          </p:spTgt>
                                        </p:tgtEl>
                                      </p:cBhvr>
                                    </p:animEffect>
                                    <p:anim calcmode="lin" valueType="num">
                                      <p:cBhvr>
                                        <p:cTn id="5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dirty="0" err="1" smtClean="0"/>
              <a:t>Relationship</a:t>
            </a:r>
            <a:r>
              <a:rPr lang="it-IT" sz="3200" dirty="0" smtClean="0"/>
              <a:t> </a:t>
            </a:r>
            <a:r>
              <a:rPr lang="it-IT" sz="3200" dirty="0" err="1" smtClean="0"/>
              <a:t>stepmothers-stepsons</a:t>
            </a:r>
            <a:r>
              <a:rPr lang="it-IT" sz="3200" dirty="0" smtClean="0"/>
              <a:t> and </a:t>
            </a:r>
            <a:r>
              <a:rPr lang="it-IT" sz="3200" dirty="0" err="1" smtClean="0"/>
              <a:t>stepdaughters</a:t>
            </a:r>
            <a:endParaRPr lang="it-IT" sz="3200" dirty="0"/>
          </a:p>
        </p:txBody>
      </p:sp>
      <p:sp>
        <p:nvSpPr>
          <p:cNvPr id="3" name="Segnaposto contenuto 2"/>
          <p:cNvSpPr>
            <a:spLocks noGrp="1"/>
          </p:cNvSpPr>
          <p:nvPr>
            <p:ph sz="quarter" idx="10"/>
          </p:nvPr>
        </p:nvSpPr>
        <p:spPr>
          <a:xfrm>
            <a:off x="6179127" y="2592995"/>
            <a:ext cx="5663346" cy="4058325"/>
          </a:xfrm>
        </p:spPr>
        <p:txBody>
          <a:bodyPr>
            <a:normAutofit fontScale="92500" lnSpcReduction="20000"/>
          </a:bodyPr>
          <a:lstStyle/>
          <a:p>
            <a:r>
              <a:rPr lang="en-AU" sz="2400" dirty="0" smtClean="0">
                <a:latin typeface="Arial" panose="020B0604020202020204" pitchFamily="34" charset="0"/>
                <a:cs typeface="Arial" panose="020B0604020202020204" pitchFamily="34" charset="0"/>
              </a:rPr>
              <a:t>Such </a:t>
            </a:r>
            <a:r>
              <a:rPr lang="en-AU" sz="2400" dirty="0">
                <a:latin typeface="Arial" panose="020B0604020202020204" pitchFamily="34" charset="0"/>
                <a:cs typeface="Arial" panose="020B0604020202020204" pitchFamily="34" charset="0"/>
              </a:rPr>
              <a:t>concern took on political and dynastic dimensions when contextualised in the ruling houses of empire and in turn reinforced and extended broader cultural fears associated with bond between stepchild and stepparent</a:t>
            </a:r>
            <a:r>
              <a:rPr lang="en-AU" sz="2400" dirty="0" smtClean="0">
                <a:latin typeface="Arial" panose="020B0604020202020204" pitchFamily="34" charset="0"/>
                <a:cs typeface="Arial" panose="020B0604020202020204" pitchFamily="34" charset="0"/>
              </a:rPr>
              <a:t>.</a:t>
            </a:r>
          </a:p>
          <a:p>
            <a:r>
              <a:rPr lang="en-AU" dirty="0">
                <a:latin typeface="Arial" panose="020B0604020202020204" pitchFamily="34" charset="0"/>
                <a:cs typeface="Arial" panose="020B0604020202020204" pitchFamily="34" charset="0"/>
              </a:rPr>
              <a:t>M</a:t>
            </a:r>
            <a:r>
              <a:rPr lang="en-AU" dirty="0" smtClean="0">
                <a:latin typeface="Arial" panose="020B0604020202020204" pitchFamily="34" charset="0"/>
                <a:cs typeface="Arial" panose="020B0604020202020204" pitchFamily="34" charset="0"/>
              </a:rPr>
              <a:t>en </a:t>
            </a:r>
            <a:r>
              <a:rPr lang="en-AU" dirty="0">
                <a:latin typeface="Arial" panose="020B0604020202020204" pitchFamily="34" charset="0"/>
                <a:cs typeface="Arial" panose="020B0604020202020204" pitchFamily="34" charset="0"/>
              </a:rPr>
              <a:t>and women found value in creating not just relationships, but obligations between stepparents, stepchildren and stepfamilies.  </a:t>
            </a:r>
            <a:endParaRPr lang="en-AU" dirty="0" smtClean="0">
              <a:latin typeface="Arial" panose="020B0604020202020204" pitchFamily="34" charset="0"/>
              <a:cs typeface="Arial" panose="020B0604020202020204" pitchFamily="34" charset="0"/>
            </a:endParaRPr>
          </a:p>
          <a:p>
            <a:r>
              <a:rPr lang="en-AU" dirty="0" smtClean="0">
                <a:latin typeface="Arial" panose="020B0604020202020204" pitchFamily="34" charset="0"/>
                <a:cs typeface="Arial" panose="020B0604020202020204" pitchFamily="34" charset="0"/>
              </a:rPr>
              <a:t>This </a:t>
            </a:r>
            <a:r>
              <a:rPr lang="en-AU" dirty="0">
                <a:latin typeface="Arial" panose="020B0604020202020204" pitchFamily="34" charset="0"/>
                <a:cs typeface="Arial" panose="020B0604020202020204" pitchFamily="34" charset="0"/>
              </a:rPr>
              <a:t>value, however, remained largely gender specific: what was virtue in a </a:t>
            </a:r>
            <a:r>
              <a:rPr lang="en-AU" i="1" dirty="0" err="1">
                <a:latin typeface="Arial" panose="020B0604020202020204" pitchFamily="34" charset="0"/>
                <a:cs typeface="Arial" panose="020B0604020202020204" pitchFamily="34" charset="0"/>
              </a:rPr>
              <a:t>vitricius</a:t>
            </a:r>
            <a:r>
              <a:rPr lang="en-AU" dirty="0">
                <a:latin typeface="Arial" panose="020B0604020202020204" pitchFamily="34" charset="0"/>
                <a:cs typeface="Arial" panose="020B0604020202020204" pitchFamily="34" charset="0"/>
              </a:rPr>
              <a:t> was malevolence in a </a:t>
            </a:r>
            <a:r>
              <a:rPr lang="en-AU" i="1" dirty="0" err="1">
                <a:latin typeface="Arial" panose="020B0604020202020204" pitchFamily="34" charset="0"/>
                <a:cs typeface="Arial" panose="020B0604020202020204" pitchFamily="34" charset="0"/>
              </a:rPr>
              <a:t>noverca</a:t>
            </a:r>
            <a:r>
              <a:rPr lang="en-AU" i="1" dirty="0">
                <a:latin typeface="Arial" panose="020B0604020202020204" pitchFamily="34" charset="0"/>
                <a:cs typeface="Arial" panose="020B0604020202020204" pitchFamily="34" charset="0"/>
              </a:rPr>
              <a:t>.</a:t>
            </a:r>
            <a:endParaRPr lang="it-IT" dirty="0">
              <a:latin typeface="Arial" panose="020B0604020202020204" pitchFamily="34" charset="0"/>
              <a:cs typeface="Arial" panose="020B0604020202020204" pitchFamily="34" charset="0"/>
            </a:endParaRPr>
          </a:p>
          <a:p>
            <a:endParaRPr lang="it-IT" sz="2400" dirty="0">
              <a:latin typeface="Arial" panose="020B0604020202020204" pitchFamily="34" charset="0"/>
              <a:cs typeface="Arial" panose="020B0604020202020204" pitchFamily="34" charset="0"/>
            </a:endParaRPr>
          </a:p>
        </p:txBody>
      </p:sp>
      <p:sp>
        <p:nvSpPr>
          <p:cNvPr id="4" name="Segnaposto contenuto 3"/>
          <p:cNvSpPr>
            <a:spLocks noGrp="1"/>
          </p:cNvSpPr>
          <p:nvPr>
            <p:ph sz="quarter" idx="11"/>
          </p:nvPr>
        </p:nvSpPr>
        <p:spPr>
          <a:xfrm>
            <a:off x="676405" y="2592996"/>
            <a:ext cx="5085568" cy="2279629"/>
          </a:xfrm>
        </p:spPr>
        <p:txBody>
          <a:bodyPr>
            <a:noAutofit/>
          </a:bodyPr>
          <a:lstStyle/>
          <a:p>
            <a:r>
              <a:rPr lang="en-AU" sz="2400" dirty="0">
                <a:latin typeface="Arial" panose="020B0604020202020204" pitchFamily="34" charset="0"/>
                <a:cs typeface="Arial" panose="020B0604020202020204" pitchFamily="34" charset="0"/>
              </a:rPr>
              <a:t>In almost every instance, the lives of these women as </a:t>
            </a:r>
            <a:r>
              <a:rPr lang="en-AU" sz="2400" i="1" dirty="0" err="1">
                <a:latin typeface="Arial" panose="020B0604020202020204" pitchFamily="34" charset="0"/>
                <a:cs typeface="Arial" panose="020B0604020202020204" pitchFamily="34" charset="0"/>
              </a:rPr>
              <a:t>novercae</a:t>
            </a:r>
            <a:r>
              <a:rPr lang="en-AU" sz="2400" dirty="0">
                <a:latin typeface="Arial" panose="020B0604020202020204" pitchFamily="34" charset="0"/>
                <a:cs typeface="Arial" panose="020B0604020202020204" pitchFamily="34" charset="0"/>
              </a:rPr>
              <a:t> reflect a continuing anxiety about their motivations and the potential harm they might cause their wards.  Even when doing something good for their </a:t>
            </a:r>
            <a:r>
              <a:rPr lang="en-AU" sz="2400" dirty="0" smtClean="0">
                <a:latin typeface="Arial" panose="020B0604020202020204" pitchFamily="34" charset="0"/>
                <a:cs typeface="Arial" panose="020B0604020202020204" pitchFamily="34" charset="0"/>
              </a:rPr>
              <a:t>stepchildren</a:t>
            </a:r>
            <a:r>
              <a:rPr lang="en-AU" sz="2400" dirty="0">
                <a:latin typeface="Arial" panose="020B0604020202020204" pitchFamily="34" charset="0"/>
                <a:cs typeface="Arial" panose="020B0604020202020204" pitchFamily="34" charset="0"/>
              </a:rPr>
              <a:t>.</a:t>
            </a:r>
            <a:endParaRPr lang="it-IT" sz="2400" dirty="0">
              <a:latin typeface="Arial" panose="020B0604020202020204" pitchFamily="34" charset="0"/>
              <a:cs typeface="Arial" panose="020B0604020202020204" pitchFamily="34" charset="0"/>
            </a:endParaRPr>
          </a:p>
        </p:txBody>
      </p:sp>
      <p:sp>
        <p:nvSpPr>
          <p:cNvPr id="5" name="Segnaposto contenuto 4"/>
          <p:cNvSpPr>
            <a:spLocks noGrp="1"/>
          </p:cNvSpPr>
          <p:nvPr>
            <p:ph sz="quarter" idx="12"/>
          </p:nvPr>
        </p:nvSpPr>
        <p:spPr>
          <a:xfrm>
            <a:off x="664494" y="5052969"/>
            <a:ext cx="4082870" cy="1560774"/>
          </a:xfrm>
        </p:spPr>
        <p:txBody>
          <a:bodyPr>
            <a:normAutofit fontScale="92500"/>
          </a:bodyPr>
          <a:lstStyle/>
          <a:p>
            <a:r>
              <a:rPr lang="en-AU" dirty="0"/>
              <a:t>the ultimate and most rational fear was not murder or other unsavoury acts, but disinheritance. </a:t>
            </a:r>
            <a:endParaRPr lang="it-IT" dirty="0"/>
          </a:p>
        </p:txBody>
      </p:sp>
    </p:spTree>
    <p:extLst>
      <p:ext uri="{BB962C8B-B14F-4D97-AF65-F5344CB8AC3E}">
        <p14:creationId xmlns:p14="http://schemas.microsoft.com/office/powerpoint/2010/main" val="2411616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err="1" smtClean="0"/>
              <a:t>Stepmothers</a:t>
            </a:r>
            <a:endParaRPr lang="it-IT" b="1" dirty="0"/>
          </a:p>
        </p:txBody>
      </p:sp>
      <p:sp>
        <p:nvSpPr>
          <p:cNvPr id="5" name="Segnaposto contenuto 4"/>
          <p:cNvSpPr>
            <a:spLocks noGrp="1"/>
          </p:cNvSpPr>
          <p:nvPr>
            <p:ph sz="quarter" idx="10"/>
          </p:nvPr>
        </p:nvSpPr>
        <p:spPr>
          <a:xfrm>
            <a:off x="5012575" y="1637607"/>
            <a:ext cx="7082443" cy="4555375"/>
          </a:xfrm>
        </p:spPr>
        <p:txBody>
          <a:bodyPr>
            <a:normAutofit fontScale="25000" lnSpcReduction="20000"/>
          </a:bodyPr>
          <a:lstStyle/>
          <a:p>
            <a:r>
              <a:rPr lang="it-IT" sz="7200" dirty="0" err="1">
                <a:latin typeface="Arial" panose="020B0604020202020204" pitchFamily="34" charset="0"/>
                <a:cs typeface="Arial" panose="020B0604020202020204" pitchFamily="34" charset="0"/>
              </a:rPr>
              <a:t>Two</a:t>
            </a:r>
            <a:r>
              <a:rPr lang="it-IT" sz="7200" dirty="0">
                <a:latin typeface="Arial" panose="020B0604020202020204" pitchFamily="34" charset="0"/>
                <a:cs typeface="Arial" panose="020B0604020202020204" pitchFamily="34" charset="0"/>
              </a:rPr>
              <a:t> </a:t>
            </a:r>
            <a:r>
              <a:rPr lang="it-IT" sz="7200" dirty="0" err="1">
                <a:latin typeface="Arial" panose="020B0604020202020204" pitchFamily="34" charset="0"/>
                <a:cs typeface="Arial" panose="020B0604020202020204" pitchFamily="34" charset="0"/>
              </a:rPr>
              <a:t>young</a:t>
            </a:r>
            <a:r>
              <a:rPr lang="it-IT" sz="7200" dirty="0">
                <a:latin typeface="Arial" panose="020B0604020202020204" pitchFamily="34" charset="0"/>
                <a:cs typeface="Arial" panose="020B0604020202020204" pitchFamily="34" charset="0"/>
              </a:rPr>
              <a:t> boys, </a:t>
            </a:r>
            <a:r>
              <a:rPr lang="it-IT" altLang="it-IT" sz="7200" dirty="0" err="1">
                <a:solidFill>
                  <a:srgbClr val="222222"/>
                </a:solidFill>
                <a:latin typeface="Arial" panose="020B0604020202020204" pitchFamily="34" charset="0"/>
                <a:cs typeface="Arial" panose="020B0604020202020204" pitchFamily="34" charset="0"/>
              </a:rPr>
              <a:t>lying</a:t>
            </a:r>
            <a:r>
              <a:rPr lang="it-IT" altLang="it-IT" sz="7200" dirty="0">
                <a:solidFill>
                  <a:srgbClr val="222222"/>
                </a:solidFill>
                <a:latin typeface="Arial" panose="020B0604020202020204" pitchFamily="34" charset="0"/>
                <a:cs typeface="Arial" panose="020B0604020202020204" pitchFamily="34" charset="0"/>
              </a:rPr>
              <a:t> on a </a:t>
            </a:r>
            <a:r>
              <a:rPr lang="it-IT" altLang="it-IT" sz="7200" dirty="0" err="1">
                <a:solidFill>
                  <a:srgbClr val="222222"/>
                </a:solidFill>
                <a:latin typeface="Arial" panose="020B0604020202020204" pitchFamily="34" charset="0"/>
                <a:cs typeface="Arial" panose="020B0604020202020204" pitchFamily="34" charset="0"/>
              </a:rPr>
              <a:t>frail</a:t>
            </a:r>
            <a:r>
              <a:rPr lang="it-IT" altLang="it-IT" sz="7200" dirty="0">
                <a:solidFill>
                  <a:srgbClr val="222222"/>
                </a:solidFill>
                <a:latin typeface="Arial" panose="020B0604020202020204" pitchFamily="34" charset="0"/>
                <a:cs typeface="Arial" panose="020B0604020202020204" pitchFamily="34" charset="0"/>
              </a:rPr>
              <a:t> </a:t>
            </a:r>
            <a:r>
              <a:rPr lang="it-IT" altLang="it-IT" sz="7200" dirty="0" err="1">
                <a:solidFill>
                  <a:srgbClr val="222222"/>
                </a:solidFill>
                <a:latin typeface="Arial" panose="020B0604020202020204" pitchFamily="34" charset="0"/>
                <a:cs typeface="Arial" panose="020B0604020202020204" pitchFamily="34" charset="0"/>
              </a:rPr>
              <a:t>adrift</a:t>
            </a:r>
            <a:r>
              <a:rPr lang="it-IT" altLang="it-IT" sz="7200" dirty="0">
                <a:solidFill>
                  <a:srgbClr val="222222"/>
                </a:solidFill>
                <a:latin typeface="Arial" panose="020B0604020202020204" pitchFamily="34" charset="0"/>
                <a:cs typeface="Arial" panose="020B0604020202020204" pitchFamily="34" charset="0"/>
              </a:rPr>
              <a:t> boat. </a:t>
            </a:r>
            <a:r>
              <a:rPr lang="it-IT" altLang="it-IT" sz="7200" dirty="0" err="1">
                <a:solidFill>
                  <a:srgbClr val="222222"/>
                </a:solidFill>
                <a:latin typeface="Arial" panose="020B0604020202020204" pitchFamily="34" charset="0"/>
                <a:cs typeface="Arial" panose="020B0604020202020204" pitchFamily="34" charset="0"/>
              </a:rPr>
              <a:t>Motionless</a:t>
            </a:r>
            <a:r>
              <a:rPr lang="it-IT" altLang="it-IT" sz="7200" dirty="0" smtClean="0">
                <a:solidFill>
                  <a:srgbClr val="222222"/>
                </a:solidFill>
                <a:latin typeface="Arial" panose="020B0604020202020204" pitchFamily="34" charset="0"/>
                <a:cs typeface="Arial" panose="020B0604020202020204" pitchFamily="34" charset="0"/>
              </a:rPr>
              <a:t>, </a:t>
            </a:r>
            <a:r>
              <a:rPr lang="it-IT" altLang="it-IT" sz="7200" dirty="0" err="1" smtClean="0">
                <a:solidFill>
                  <a:srgbClr val="222222"/>
                </a:solidFill>
                <a:latin typeface="Arial" panose="020B0604020202020204" pitchFamily="34" charset="0"/>
                <a:cs typeface="Arial" panose="020B0604020202020204" pitchFamily="34" charset="0"/>
              </a:rPr>
              <a:t>placed</a:t>
            </a:r>
            <a:r>
              <a:rPr lang="it-IT" altLang="it-IT" sz="7200" dirty="0" smtClean="0">
                <a:solidFill>
                  <a:srgbClr val="222222"/>
                </a:solidFill>
                <a:latin typeface="Arial" panose="020B0604020202020204" pitchFamily="34" charset="0"/>
                <a:cs typeface="Arial" panose="020B0604020202020204" pitchFamily="34" charset="0"/>
              </a:rPr>
              <a:t> </a:t>
            </a:r>
            <a:r>
              <a:rPr lang="it-IT" altLang="it-IT" sz="7200" dirty="0">
                <a:solidFill>
                  <a:srgbClr val="222222"/>
                </a:solidFill>
                <a:latin typeface="Arial" panose="020B0604020202020204" pitchFamily="34" charset="0"/>
                <a:cs typeface="Arial" panose="020B0604020202020204" pitchFamily="34" charset="0"/>
              </a:rPr>
              <a:t>under a </a:t>
            </a:r>
            <a:r>
              <a:rPr lang="it-IT" altLang="it-IT" sz="7200" dirty="0" err="1">
                <a:solidFill>
                  <a:srgbClr val="222222"/>
                </a:solidFill>
                <a:latin typeface="Arial" panose="020B0604020202020204" pitchFamily="34" charset="0"/>
                <a:cs typeface="Arial" panose="020B0604020202020204" pitchFamily="34" charset="0"/>
              </a:rPr>
              <a:t>blanket</a:t>
            </a:r>
            <a:r>
              <a:rPr lang="it-IT" altLang="it-IT" sz="7200" dirty="0">
                <a:solidFill>
                  <a:srgbClr val="222222"/>
                </a:solidFill>
                <a:latin typeface="Arial" panose="020B0604020202020204" pitchFamily="34" charset="0"/>
                <a:cs typeface="Arial" panose="020B0604020202020204" pitchFamily="34" charset="0"/>
              </a:rPr>
              <a:t>, </a:t>
            </a:r>
            <a:r>
              <a:rPr lang="it-IT" altLang="it-IT" sz="7200" dirty="0" err="1">
                <a:solidFill>
                  <a:srgbClr val="222222"/>
                </a:solidFill>
                <a:latin typeface="Arial" panose="020B0604020202020204" pitchFamily="34" charset="0"/>
                <a:cs typeface="Arial" panose="020B0604020202020204" pitchFamily="34" charset="0"/>
              </a:rPr>
              <a:t>they</a:t>
            </a:r>
            <a:r>
              <a:rPr lang="it-IT" altLang="it-IT" sz="7200" dirty="0">
                <a:solidFill>
                  <a:srgbClr val="222222"/>
                </a:solidFill>
                <a:latin typeface="Arial" panose="020B0604020202020204" pitchFamily="34" charset="0"/>
                <a:cs typeface="Arial" panose="020B0604020202020204" pitchFamily="34" charset="0"/>
              </a:rPr>
              <a:t> are </a:t>
            </a:r>
            <a:r>
              <a:rPr lang="it-IT" altLang="it-IT" sz="7200" dirty="0" err="1">
                <a:solidFill>
                  <a:srgbClr val="222222"/>
                </a:solidFill>
                <a:latin typeface="Arial" panose="020B0604020202020204" pitchFamily="34" charset="0"/>
                <a:cs typeface="Arial" panose="020B0604020202020204" pitchFamily="34" charset="0"/>
              </a:rPr>
              <a:t>reputed</a:t>
            </a:r>
            <a:r>
              <a:rPr lang="it-IT" altLang="it-IT" sz="7200" dirty="0">
                <a:solidFill>
                  <a:srgbClr val="222222"/>
                </a:solidFill>
                <a:latin typeface="Arial" panose="020B0604020202020204" pitchFamily="34" charset="0"/>
                <a:cs typeface="Arial" panose="020B0604020202020204" pitchFamily="34" charset="0"/>
              </a:rPr>
              <a:t> to be the </a:t>
            </a:r>
            <a:r>
              <a:rPr lang="it-IT" altLang="it-IT" sz="7200" dirty="0" err="1" smtClean="0">
                <a:solidFill>
                  <a:srgbClr val="222222"/>
                </a:solidFill>
                <a:latin typeface="Arial" panose="020B0604020202020204" pitchFamily="34" charset="0"/>
                <a:cs typeface="Arial" panose="020B0604020202020204" pitchFamily="34" charset="0"/>
              </a:rPr>
              <a:t>stepsons</a:t>
            </a:r>
            <a:r>
              <a:rPr lang="it-IT" altLang="it-IT" sz="7200" dirty="0" smtClean="0">
                <a:solidFill>
                  <a:srgbClr val="222222"/>
                </a:solidFill>
                <a:latin typeface="Arial" panose="020B0604020202020204" pitchFamily="34" charset="0"/>
                <a:cs typeface="Arial" panose="020B0604020202020204" pitchFamily="34" charset="0"/>
              </a:rPr>
              <a:t> </a:t>
            </a:r>
            <a:r>
              <a:rPr lang="it-IT" altLang="it-IT" sz="7200" dirty="0">
                <a:solidFill>
                  <a:srgbClr val="222222"/>
                </a:solidFill>
                <a:latin typeface="Arial" panose="020B0604020202020204" pitchFamily="34" charset="0"/>
                <a:cs typeface="Arial" panose="020B0604020202020204" pitchFamily="34" charset="0"/>
              </a:rPr>
              <a:t>of the </a:t>
            </a:r>
            <a:r>
              <a:rPr lang="it-IT" altLang="it-IT" sz="7200" dirty="0" err="1">
                <a:solidFill>
                  <a:srgbClr val="222222"/>
                </a:solidFill>
                <a:latin typeface="Arial" panose="020B0604020202020204" pitchFamily="34" charset="0"/>
                <a:cs typeface="Arial" panose="020B0604020202020204" pitchFamily="34" charset="0"/>
              </a:rPr>
              <a:t>Merovingian</a:t>
            </a:r>
            <a:r>
              <a:rPr lang="it-IT" altLang="it-IT" sz="7200" dirty="0">
                <a:solidFill>
                  <a:srgbClr val="222222"/>
                </a:solidFill>
                <a:latin typeface="Arial" panose="020B0604020202020204" pitchFamily="34" charset="0"/>
                <a:cs typeface="Arial" panose="020B0604020202020204" pitchFamily="34" charset="0"/>
              </a:rPr>
              <a:t> queen </a:t>
            </a:r>
            <a:r>
              <a:rPr lang="it-IT" altLang="it-IT" sz="7200" b="1" dirty="0" err="1">
                <a:solidFill>
                  <a:srgbClr val="222222"/>
                </a:solidFill>
                <a:latin typeface="Arial" panose="020B0604020202020204" pitchFamily="34" charset="0"/>
                <a:cs typeface="Arial" panose="020B0604020202020204" pitchFamily="34" charset="0"/>
              </a:rPr>
              <a:t>Bathilde</a:t>
            </a:r>
            <a:r>
              <a:rPr lang="it-IT" altLang="it-IT" sz="7200" dirty="0">
                <a:solidFill>
                  <a:srgbClr val="222222"/>
                </a:solidFill>
                <a:latin typeface="Arial" panose="020B0604020202020204" pitchFamily="34" charset="0"/>
                <a:cs typeface="Arial" panose="020B0604020202020204" pitchFamily="34" charset="0"/>
              </a:rPr>
              <a:t> (626-680), </a:t>
            </a:r>
            <a:r>
              <a:rPr lang="it-IT" altLang="it-IT" sz="7200" dirty="0" err="1" smtClean="0">
                <a:solidFill>
                  <a:srgbClr val="222222"/>
                </a:solidFill>
                <a:latin typeface="Arial" panose="020B0604020202020204" pitchFamily="34" charset="0"/>
                <a:cs typeface="Arial" panose="020B0604020202020204" pitchFamily="34" charset="0"/>
              </a:rPr>
              <a:t>second</a:t>
            </a:r>
            <a:r>
              <a:rPr lang="it-IT" altLang="it-IT" sz="7200" dirty="0" smtClean="0">
                <a:solidFill>
                  <a:srgbClr val="222222"/>
                </a:solidFill>
                <a:latin typeface="Arial" panose="020B0604020202020204" pitchFamily="34" charset="0"/>
                <a:cs typeface="Arial" panose="020B0604020202020204" pitchFamily="34" charset="0"/>
              </a:rPr>
              <a:t> </a:t>
            </a:r>
            <a:r>
              <a:rPr lang="it-IT" altLang="it-IT" sz="7200" dirty="0" err="1">
                <a:solidFill>
                  <a:srgbClr val="222222"/>
                </a:solidFill>
                <a:latin typeface="Arial" panose="020B0604020202020204" pitchFamily="34" charset="0"/>
                <a:cs typeface="Arial" panose="020B0604020202020204" pitchFamily="34" charset="0"/>
              </a:rPr>
              <a:t>wife</a:t>
            </a:r>
            <a:r>
              <a:rPr lang="it-IT" altLang="it-IT" sz="7200" dirty="0">
                <a:solidFill>
                  <a:srgbClr val="222222"/>
                </a:solidFill>
                <a:latin typeface="Arial" panose="020B0604020202020204" pitchFamily="34" charset="0"/>
                <a:cs typeface="Arial" panose="020B0604020202020204" pitchFamily="34" charset="0"/>
              </a:rPr>
              <a:t> of </a:t>
            </a:r>
            <a:r>
              <a:rPr lang="it-IT" altLang="it-IT" sz="7200" dirty="0" err="1">
                <a:solidFill>
                  <a:srgbClr val="222222"/>
                </a:solidFill>
                <a:latin typeface="Arial" panose="020B0604020202020204" pitchFamily="34" charset="0"/>
                <a:cs typeface="Arial" panose="020B0604020202020204" pitchFamily="34" charset="0"/>
              </a:rPr>
              <a:t>king</a:t>
            </a:r>
            <a:r>
              <a:rPr lang="it-IT" altLang="it-IT" sz="7200" dirty="0">
                <a:solidFill>
                  <a:srgbClr val="222222"/>
                </a:solidFill>
                <a:latin typeface="Arial" panose="020B0604020202020204" pitchFamily="34" charset="0"/>
                <a:cs typeface="Arial" panose="020B0604020202020204" pitchFamily="34" charset="0"/>
              </a:rPr>
              <a:t> Clovis II, </a:t>
            </a:r>
            <a:r>
              <a:rPr lang="it-IT" altLang="it-IT" sz="7200" dirty="0" err="1">
                <a:solidFill>
                  <a:srgbClr val="222222"/>
                </a:solidFill>
                <a:latin typeface="Arial" panose="020B0604020202020204" pitchFamily="34" charset="0"/>
                <a:cs typeface="Arial" panose="020B0604020202020204" pitchFamily="34" charset="0"/>
              </a:rPr>
              <a:t>who</a:t>
            </a:r>
            <a:r>
              <a:rPr lang="it-IT" altLang="it-IT" sz="7200" dirty="0">
                <a:solidFill>
                  <a:srgbClr val="222222"/>
                </a:solidFill>
                <a:latin typeface="Arial" panose="020B0604020202020204" pitchFamily="34" charset="0"/>
                <a:cs typeface="Arial" panose="020B0604020202020204" pitchFamily="34" charset="0"/>
              </a:rPr>
              <a:t> </a:t>
            </a:r>
            <a:r>
              <a:rPr lang="it-IT" altLang="it-IT" sz="7200" dirty="0" err="1">
                <a:solidFill>
                  <a:srgbClr val="222222"/>
                </a:solidFill>
                <a:latin typeface="Arial" panose="020B0604020202020204" pitchFamily="34" charset="0"/>
                <a:cs typeface="Arial" panose="020B0604020202020204" pitchFamily="34" charset="0"/>
              </a:rPr>
              <a:t>would</a:t>
            </a:r>
            <a:r>
              <a:rPr lang="it-IT" altLang="it-IT" sz="7200" dirty="0">
                <a:solidFill>
                  <a:srgbClr val="222222"/>
                </a:solidFill>
                <a:latin typeface="Arial" panose="020B0604020202020204" pitchFamily="34" charset="0"/>
                <a:cs typeface="Arial" panose="020B0604020202020204" pitchFamily="34" charset="0"/>
              </a:rPr>
              <a:t> </a:t>
            </a:r>
            <a:r>
              <a:rPr lang="it-IT" altLang="it-IT" sz="7200" dirty="0" err="1">
                <a:solidFill>
                  <a:srgbClr val="222222"/>
                </a:solidFill>
                <a:latin typeface="Arial" panose="020B0604020202020204" pitchFamily="34" charset="0"/>
                <a:cs typeface="Arial" panose="020B0604020202020204" pitchFamily="34" charset="0"/>
              </a:rPr>
              <a:t>have</a:t>
            </a:r>
            <a:r>
              <a:rPr lang="it-IT" altLang="it-IT" sz="7200" dirty="0">
                <a:solidFill>
                  <a:srgbClr val="222222"/>
                </a:solidFill>
                <a:latin typeface="Arial" panose="020B0604020202020204" pitchFamily="34" charset="0"/>
                <a:cs typeface="Arial" panose="020B0604020202020204" pitchFamily="34" charset="0"/>
              </a:rPr>
              <a:t> made </a:t>
            </a:r>
            <a:r>
              <a:rPr lang="it-IT" altLang="it-IT" sz="7200" dirty="0" err="1">
                <a:solidFill>
                  <a:srgbClr val="222222"/>
                </a:solidFill>
                <a:latin typeface="Arial" panose="020B0604020202020204" pitchFamily="34" charset="0"/>
                <a:cs typeface="Arial" panose="020B0604020202020204" pitchFamily="34" charset="0"/>
              </a:rPr>
              <a:t>them</a:t>
            </a:r>
            <a:r>
              <a:rPr lang="it-IT" altLang="it-IT" sz="7200" dirty="0">
                <a:solidFill>
                  <a:srgbClr val="222222"/>
                </a:solidFill>
                <a:latin typeface="Arial" panose="020B0604020202020204" pitchFamily="34" charset="0"/>
                <a:cs typeface="Arial" panose="020B0604020202020204" pitchFamily="34" charset="0"/>
              </a:rPr>
              <a:t> </a:t>
            </a:r>
            <a:r>
              <a:rPr lang="it-IT" altLang="it-IT" sz="7200" dirty="0" err="1" smtClean="0">
                <a:solidFill>
                  <a:srgbClr val="222222"/>
                </a:solidFill>
                <a:latin typeface="Arial" panose="020B0604020202020204" pitchFamily="34" charset="0"/>
                <a:cs typeface="Arial" panose="020B0604020202020204" pitchFamily="34" charset="0"/>
              </a:rPr>
              <a:t>burn</a:t>
            </a:r>
            <a:r>
              <a:rPr lang="it-IT" altLang="it-IT" sz="7200" dirty="0" smtClean="0">
                <a:solidFill>
                  <a:srgbClr val="222222"/>
                </a:solidFill>
                <a:latin typeface="Arial" panose="020B0604020202020204" pitchFamily="34" charset="0"/>
                <a:cs typeface="Arial" panose="020B0604020202020204" pitchFamily="34" charset="0"/>
              </a:rPr>
              <a:t> </a:t>
            </a:r>
            <a:r>
              <a:rPr lang="it-IT" altLang="it-IT" sz="7200" dirty="0">
                <a:solidFill>
                  <a:srgbClr val="222222"/>
                </a:solidFill>
                <a:latin typeface="Arial" panose="020B0604020202020204" pitchFamily="34" charset="0"/>
                <a:cs typeface="Arial" panose="020B0604020202020204" pitchFamily="34" charset="0"/>
              </a:rPr>
              <a:t>the </a:t>
            </a:r>
            <a:r>
              <a:rPr lang="it-IT" altLang="it-IT" sz="7200" dirty="0" err="1">
                <a:solidFill>
                  <a:srgbClr val="222222"/>
                </a:solidFill>
                <a:latin typeface="Arial" panose="020B0604020202020204" pitchFamily="34" charset="0"/>
                <a:cs typeface="Arial" panose="020B0604020202020204" pitchFamily="34" charset="0"/>
              </a:rPr>
              <a:t>tendons</a:t>
            </a:r>
            <a:r>
              <a:rPr lang="it-IT" altLang="it-IT" sz="7200" dirty="0">
                <a:solidFill>
                  <a:srgbClr val="222222"/>
                </a:solidFill>
                <a:latin typeface="Arial" panose="020B0604020202020204" pitchFamily="34" charset="0"/>
                <a:cs typeface="Arial" panose="020B0604020202020204" pitchFamily="34" charset="0"/>
              </a:rPr>
              <a:t>.</a:t>
            </a:r>
          </a:p>
          <a:p>
            <a:r>
              <a:rPr lang="it-IT" altLang="it-IT" sz="7200" dirty="0" err="1" smtClean="0">
                <a:solidFill>
                  <a:srgbClr val="222222"/>
                </a:solidFill>
                <a:latin typeface="Arial" panose="020B0604020202020204" pitchFamily="34" charset="0"/>
                <a:cs typeface="Arial" panose="020B0604020202020204" pitchFamily="34" charset="0"/>
              </a:rPr>
              <a:t>This</a:t>
            </a:r>
            <a:r>
              <a:rPr lang="it-IT" altLang="it-IT" sz="7200" dirty="0" smtClean="0">
                <a:solidFill>
                  <a:srgbClr val="222222"/>
                </a:solidFill>
                <a:latin typeface="Arial" panose="020B0604020202020204" pitchFamily="34" charset="0"/>
                <a:cs typeface="Arial" panose="020B0604020202020204" pitchFamily="34" charset="0"/>
              </a:rPr>
              <a:t> </a:t>
            </a:r>
            <a:r>
              <a:rPr lang="it-IT" altLang="it-IT" sz="7200" dirty="0">
                <a:solidFill>
                  <a:srgbClr val="222222"/>
                </a:solidFill>
                <a:latin typeface="Arial" panose="020B0604020202020204" pitchFamily="34" charset="0"/>
                <a:cs typeface="Arial" panose="020B0604020202020204" pitchFamily="34" charset="0"/>
              </a:rPr>
              <a:t>image </a:t>
            </a:r>
            <a:r>
              <a:rPr lang="it-IT" altLang="it-IT" sz="7200" dirty="0" err="1">
                <a:solidFill>
                  <a:srgbClr val="222222"/>
                </a:solidFill>
                <a:latin typeface="Arial" panose="020B0604020202020204" pitchFamily="34" charset="0"/>
                <a:cs typeface="Arial" panose="020B0604020202020204" pitchFamily="34" charset="0"/>
              </a:rPr>
              <a:t>is</a:t>
            </a:r>
            <a:r>
              <a:rPr lang="it-IT" altLang="it-IT" sz="7200" dirty="0">
                <a:solidFill>
                  <a:srgbClr val="222222"/>
                </a:solidFill>
                <a:latin typeface="Arial" panose="020B0604020202020204" pitchFamily="34" charset="0"/>
                <a:cs typeface="Arial" panose="020B0604020202020204" pitchFamily="34" charset="0"/>
              </a:rPr>
              <a:t> </a:t>
            </a:r>
            <a:r>
              <a:rPr lang="it-IT" altLang="it-IT" sz="7200" dirty="0" err="1">
                <a:solidFill>
                  <a:srgbClr val="222222"/>
                </a:solidFill>
                <a:latin typeface="Arial" panose="020B0604020202020204" pitchFamily="34" charset="0"/>
                <a:cs typeface="Arial" panose="020B0604020202020204" pitchFamily="34" charset="0"/>
              </a:rPr>
              <a:t>connected</a:t>
            </a:r>
            <a:r>
              <a:rPr lang="it-IT" altLang="it-IT" sz="7200" dirty="0">
                <a:solidFill>
                  <a:srgbClr val="222222"/>
                </a:solidFill>
                <a:latin typeface="Arial" panose="020B0604020202020204" pitchFamily="34" charset="0"/>
                <a:cs typeface="Arial" panose="020B0604020202020204" pitchFamily="34" charset="0"/>
              </a:rPr>
              <a:t> to the </a:t>
            </a:r>
            <a:r>
              <a:rPr lang="it-IT" altLang="it-IT" sz="7200" dirty="0" err="1">
                <a:solidFill>
                  <a:srgbClr val="222222"/>
                </a:solidFill>
                <a:latin typeface="Arial" panose="020B0604020202020204" pitchFamily="34" charset="0"/>
                <a:cs typeface="Arial" panose="020B0604020202020204" pitchFamily="34" charset="0"/>
              </a:rPr>
              <a:t>collective</a:t>
            </a:r>
            <a:r>
              <a:rPr lang="it-IT" altLang="it-IT" sz="7200" dirty="0">
                <a:solidFill>
                  <a:srgbClr val="222222"/>
                </a:solidFill>
                <a:latin typeface="Arial" panose="020B0604020202020204" pitchFamily="34" charset="0"/>
                <a:cs typeface="Arial" panose="020B0604020202020204" pitchFamily="34" charset="0"/>
              </a:rPr>
              <a:t> </a:t>
            </a:r>
            <a:r>
              <a:rPr lang="it-IT" altLang="it-IT" sz="7200" dirty="0" err="1" smtClean="0">
                <a:solidFill>
                  <a:srgbClr val="222222"/>
                </a:solidFill>
                <a:latin typeface="Arial" panose="020B0604020202020204" pitchFamily="34" charset="0"/>
                <a:cs typeface="Arial" panose="020B0604020202020204" pitchFamily="34" charset="0"/>
              </a:rPr>
              <a:t>imagination</a:t>
            </a:r>
            <a:r>
              <a:rPr lang="it-IT" altLang="it-IT" sz="7200" dirty="0" smtClean="0">
                <a:solidFill>
                  <a:srgbClr val="222222"/>
                </a:solidFill>
                <a:latin typeface="Arial" panose="020B0604020202020204" pitchFamily="34" charset="0"/>
                <a:cs typeface="Arial" panose="020B0604020202020204" pitchFamily="34" charset="0"/>
              </a:rPr>
              <a:t> </a:t>
            </a:r>
            <a:r>
              <a:rPr lang="it-IT" altLang="it-IT" sz="7200" dirty="0" err="1" smtClean="0">
                <a:solidFill>
                  <a:srgbClr val="222222"/>
                </a:solidFill>
                <a:latin typeface="Arial" panose="020B0604020202020204" pitchFamily="34" charset="0"/>
                <a:cs typeface="Arial" panose="020B0604020202020204" pitchFamily="34" charset="0"/>
              </a:rPr>
              <a:t>attached</a:t>
            </a:r>
            <a:r>
              <a:rPr lang="it-IT" altLang="it-IT" sz="7200" dirty="0" smtClean="0">
                <a:solidFill>
                  <a:srgbClr val="222222"/>
                </a:solidFill>
                <a:latin typeface="Arial" panose="020B0604020202020204" pitchFamily="34" charset="0"/>
                <a:cs typeface="Arial" panose="020B0604020202020204" pitchFamily="34" charset="0"/>
              </a:rPr>
              <a:t> </a:t>
            </a:r>
            <a:r>
              <a:rPr lang="it-IT" altLang="it-IT" sz="7200" dirty="0">
                <a:solidFill>
                  <a:srgbClr val="222222"/>
                </a:solidFill>
                <a:latin typeface="Arial" panose="020B0604020202020204" pitchFamily="34" charset="0"/>
                <a:cs typeface="Arial" panose="020B0604020202020204" pitchFamily="34" charset="0"/>
              </a:rPr>
              <a:t>to so-</a:t>
            </a:r>
            <a:r>
              <a:rPr lang="it-IT" altLang="it-IT" sz="7200" dirty="0" err="1">
                <a:solidFill>
                  <a:srgbClr val="222222"/>
                </a:solidFill>
                <a:latin typeface="Arial" panose="020B0604020202020204" pitchFamily="34" charset="0"/>
                <a:cs typeface="Arial" panose="020B0604020202020204" pitchFamily="34" charset="0"/>
              </a:rPr>
              <a:t>called</a:t>
            </a:r>
            <a:r>
              <a:rPr lang="it-IT" altLang="it-IT" sz="7200" dirty="0">
                <a:solidFill>
                  <a:srgbClr val="222222"/>
                </a:solidFill>
                <a:latin typeface="Arial" panose="020B0604020202020204" pitchFamily="34" charset="0"/>
                <a:cs typeface="Arial" panose="020B0604020202020204" pitchFamily="34" charset="0"/>
              </a:rPr>
              <a:t> «</a:t>
            </a:r>
            <a:r>
              <a:rPr lang="it-IT" altLang="it-IT" sz="7200" dirty="0" err="1">
                <a:solidFill>
                  <a:srgbClr val="222222"/>
                </a:solidFill>
                <a:latin typeface="Arial" panose="020B0604020202020204" pitchFamily="34" charset="0"/>
                <a:cs typeface="Arial" panose="020B0604020202020204" pitchFamily="34" charset="0"/>
              </a:rPr>
              <a:t>barbarian</a:t>
            </a:r>
            <a:r>
              <a:rPr lang="it-IT" altLang="it-IT" sz="7200" dirty="0">
                <a:solidFill>
                  <a:srgbClr val="222222"/>
                </a:solidFill>
                <a:latin typeface="Arial" panose="020B0604020202020204" pitchFamily="34" charset="0"/>
                <a:cs typeface="Arial" panose="020B0604020202020204" pitchFamily="34" charset="0"/>
              </a:rPr>
              <a:t>» </a:t>
            </a:r>
            <a:r>
              <a:rPr lang="it-IT" altLang="it-IT" sz="7200" dirty="0" err="1">
                <a:solidFill>
                  <a:srgbClr val="222222"/>
                </a:solidFill>
                <a:latin typeface="Arial" panose="020B0604020202020204" pitchFamily="34" charset="0"/>
                <a:cs typeface="Arial" panose="020B0604020202020204" pitchFamily="34" charset="0"/>
              </a:rPr>
              <a:t>times</a:t>
            </a:r>
            <a:r>
              <a:rPr lang="it-IT" altLang="it-IT" sz="7200" dirty="0">
                <a:solidFill>
                  <a:srgbClr val="222222"/>
                </a:solidFill>
                <a:latin typeface="Arial" panose="020B0604020202020204" pitchFamily="34" charset="0"/>
                <a:cs typeface="Arial" panose="020B0604020202020204" pitchFamily="34" charset="0"/>
              </a:rPr>
              <a:t>: </a:t>
            </a:r>
            <a:r>
              <a:rPr lang="it-IT" altLang="it-IT" sz="7200" dirty="0" err="1">
                <a:solidFill>
                  <a:srgbClr val="222222"/>
                </a:solidFill>
                <a:latin typeface="Arial" panose="020B0604020202020204" pitchFamily="34" charset="0"/>
                <a:cs typeface="Arial" panose="020B0604020202020204" pitchFamily="34" charset="0"/>
              </a:rPr>
              <a:t>mother</a:t>
            </a:r>
            <a:r>
              <a:rPr lang="it-IT" altLang="it-IT" sz="7200" dirty="0">
                <a:solidFill>
                  <a:srgbClr val="222222"/>
                </a:solidFill>
                <a:latin typeface="Arial" panose="020B0604020202020204" pitchFamily="34" charset="0"/>
                <a:cs typeface="Arial" panose="020B0604020202020204" pitchFamily="34" charset="0"/>
              </a:rPr>
              <a:t> </a:t>
            </a:r>
            <a:r>
              <a:rPr lang="it-IT" altLang="it-IT" sz="7200" dirty="0" smtClean="0">
                <a:solidFill>
                  <a:srgbClr val="222222"/>
                </a:solidFill>
                <a:latin typeface="Arial" panose="020B0604020202020204" pitchFamily="34" charset="0"/>
                <a:cs typeface="Arial" panose="020B0604020202020204" pitchFamily="34" charset="0"/>
              </a:rPr>
              <a:t>or </a:t>
            </a:r>
            <a:r>
              <a:rPr lang="it-IT" altLang="it-IT" sz="7200" dirty="0" err="1">
                <a:solidFill>
                  <a:srgbClr val="222222"/>
                </a:solidFill>
                <a:latin typeface="Arial" panose="020B0604020202020204" pitchFamily="34" charset="0"/>
                <a:cs typeface="Arial" panose="020B0604020202020204" pitchFamily="34" charset="0"/>
              </a:rPr>
              <a:t>s</a:t>
            </a:r>
            <a:r>
              <a:rPr lang="it-IT" altLang="it-IT" sz="7200" dirty="0" err="1" smtClean="0">
                <a:solidFill>
                  <a:srgbClr val="222222"/>
                </a:solidFill>
                <a:latin typeface="Arial" panose="020B0604020202020204" pitchFamily="34" charset="0"/>
                <a:cs typeface="Arial" panose="020B0604020202020204" pitchFamily="34" charset="0"/>
              </a:rPr>
              <a:t>tepmother</a:t>
            </a:r>
            <a:r>
              <a:rPr lang="it-IT" altLang="it-IT" sz="7200" dirty="0" smtClean="0">
                <a:solidFill>
                  <a:srgbClr val="222222"/>
                </a:solidFill>
                <a:latin typeface="Arial" panose="020B0604020202020204" pitchFamily="34" charset="0"/>
                <a:cs typeface="Arial" panose="020B0604020202020204" pitchFamily="34" charset="0"/>
              </a:rPr>
              <a:t> </a:t>
            </a:r>
            <a:r>
              <a:rPr lang="it-IT" altLang="it-IT" sz="7200" dirty="0" err="1">
                <a:solidFill>
                  <a:srgbClr val="222222"/>
                </a:solidFill>
                <a:latin typeface="Arial" panose="020B0604020202020204" pitchFamily="34" charset="0"/>
                <a:cs typeface="Arial" panose="020B0604020202020204" pitchFamily="34" charset="0"/>
              </a:rPr>
              <a:t>but</a:t>
            </a:r>
            <a:r>
              <a:rPr lang="it-IT" altLang="it-IT" sz="7200" dirty="0">
                <a:solidFill>
                  <a:srgbClr val="222222"/>
                </a:solidFill>
                <a:latin typeface="Arial" panose="020B0604020202020204" pitchFamily="34" charset="0"/>
                <a:cs typeface="Arial" panose="020B0604020202020204" pitchFamily="34" charset="0"/>
              </a:rPr>
              <a:t> </a:t>
            </a:r>
            <a:r>
              <a:rPr lang="it-IT" altLang="it-IT" sz="7200" dirty="0" err="1">
                <a:solidFill>
                  <a:srgbClr val="222222"/>
                </a:solidFill>
                <a:latin typeface="Arial" panose="020B0604020202020204" pitchFamily="34" charset="0"/>
                <a:cs typeface="Arial" panose="020B0604020202020204" pitchFamily="34" charset="0"/>
              </a:rPr>
              <a:t>still</a:t>
            </a:r>
            <a:r>
              <a:rPr lang="it-IT" altLang="it-IT" sz="7200" dirty="0">
                <a:solidFill>
                  <a:srgbClr val="222222"/>
                </a:solidFill>
                <a:latin typeface="Arial" panose="020B0604020202020204" pitchFamily="34" charset="0"/>
                <a:cs typeface="Arial" panose="020B0604020202020204" pitchFamily="34" charset="0"/>
              </a:rPr>
              <a:t> a </a:t>
            </a:r>
            <a:r>
              <a:rPr lang="it-IT" altLang="it-IT" sz="7200" dirty="0" err="1">
                <a:solidFill>
                  <a:srgbClr val="222222"/>
                </a:solidFill>
                <a:latin typeface="Arial" panose="020B0604020202020204" pitchFamily="34" charset="0"/>
                <a:cs typeface="Arial" panose="020B0604020202020204" pitchFamily="34" charset="0"/>
              </a:rPr>
              <a:t>bad</a:t>
            </a:r>
            <a:r>
              <a:rPr lang="it-IT" altLang="it-IT" sz="7200" dirty="0">
                <a:solidFill>
                  <a:srgbClr val="222222"/>
                </a:solidFill>
                <a:latin typeface="Arial" panose="020B0604020202020204" pitchFamily="34" charset="0"/>
                <a:cs typeface="Arial" panose="020B0604020202020204" pitchFamily="34" charset="0"/>
              </a:rPr>
              <a:t> </a:t>
            </a:r>
            <a:r>
              <a:rPr lang="it-IT" altLang="it-IT" sz="7200" dirty="0" err="1">
                <a:solidFill>
                  <a:srgbClr val="222222"/>
                </a:solidFill>
                <a:latin typeface="Arial" panose="020B0604020202020204" pitchFamily="34" charset="0"/>
                <a:cs typeface="Arial" panose="020B0604020202020204" pitchFamily="34" charset="0"/>
              </a:rPr>
              <a:t>mother</a:t>
            </a:r>
            <a:r>
              <a:rPr lang="it-IT" altLang="it-IT" sz="7200" dirty="0" smtClean="0">
                <a:solidFill>
                  <a:srgbClr val="222222"/>
                </a:solidFill>
                <a:latin typeface="Arial" panose="020B0604020202020204" pitchFamily="34" charset="0"/>
                <a:cs typeface="Arial" panose="020B0604020202020204" pitchFamily="34" charset="0"/>
              </a:rPr>
              <a:t>.</a:t>
            </a:r>
            <a:endParaRPr lang="it-IT" altLang="it-IT" sz="7200" dirty="0">
              <a:solidFill>
                <a:srgbClr val="222222"/>
              </a:solidFill>
              <a:latin typeface="Arial" panose="020B0604020202020204" pitchFamily="34" charset="0"/>
              <a:cs typeface="Arial" panose="020B0604020202020204" pitchFamily="34" charset="0"/>
            </a:endParaRPr>
          </a:p>
          <a:p>
            <a:r>
              <a:rPr lang="it-IT" altLang="it-IT" sz="7200" dirty="0" err="1">
                <a:solidFill>
                  <a:srgbClr val="222222"/>
                </a:solidFill>
                <a:latin typeface="Arial" panose="020B0604020202020204" pitchFamily="34" charset="0"/>
                <a:cs typeface="Arial" panose="020B0604020202020204" pitchFamily="34" charset="0"/>
              </a:rPr>
              <a:t>Yet</a:t>
            </a:r>
            <a:r>
              <a:rPr lang="it-IT" altLang="it-IT" sz="7200" dirty="0">
                <a:solidFill>
                  <a:srgbClr val="222222"/>
                </a:solidFill>
                <a:latin typeface="Arial" panose="020B0604020202020204" pitchFamily="34" charset="0"/>
                <a:cs typeface="Arial" panose="020B0604020202020204" pitchFamily="34" charset="0"/>
              </a:rPr>
              <a:t> </a:t>
            </a:r>
            <a:r>
              <a:rPr lang="it-IT" altLang="it-IT" sz="7200" dirty="0" err="1">
                <a:solidFill>
                  <a:srgbClr val="222222"/>
                </a:solidFill>
                <a:latin typeface="Arial" panose="020B0604020202020204" pitchFamily="34" charset="0"/>
                <a:cs typeface="Arial" panose="020B0604020202020204" pitchFamily="34" charset="0"/>
              </a:rPr>
              <a:t>this</a:t>
            </a:r>
            <a:r>
              <a:rPr lang="it-IT" altLang="it-IT" sz="7200" dirty="0">
                <a:solidFill>
                  <a:srgbClr val="222222"/>
                </a:solidFill>
                <a:latin typeface="Arial" panose="020B0604020202020204" pitchFamily="34" charset="0"/>
                <a:cs typeface="Arial" panose="020B0604020202020204" pitchFamily="34" charset="0"/>
              </a:rPr>
              <a:t> story </a:t>
            </a:r>
            <a:r>
              <a:rPr lang="it-IT" altLang="it-IT" sz="7200" dirty="0" err="1">
                <a:solidFill>
                  <a:srgbClr val="222222"/>
                </a:solidFill>
                <a:latin typeface="Arial" panose="020B0604020202020204" pitchFamily="34" charset="0"/>
                <a:cs typeface="Arial" panose="020B0604020202020204" pitchFamily="34" charset="0"/>
              </a:rPr>
              <a:t>is</a:t>
            </a:r>
            <a:r>
              <a:rPr lang="it-IT" altLang="it-IT" sz="7200" dirty="0">
                <a:solidFill>
                  <a:srgbClr val="222222"/>
                </a:solidFill>
                <a:latin typeface="Arial" panose="020B0604020202020204" pitchFamily="34" charset="0"/>
                <a:cs typeface="Arial" panose="020B0604020202020204" pitchFamily="34" charset="0"/>
              </a:rPr>
              <a:t> </a:t>
            </a:r>
            <a:r>
              <a:rPr lang="it-IT" altLang="it-IT" sz="7200" dirty="0" smtClean="0">
                <a:solidFill>
                  <a:srgbClr val="222222"/>
                </a:solidFill>
                <a:latin typeface="Arial" panose="020B0604020202020204" pitchFamily="34" charset="0"/>
                <a:cs typeface="Arial" panose="020B0604020202020204" pitchFamily="34" charset="0"/>
              </a:rPr>
              <a:t>false </a:t>
            </a:r>
            <a:r>
              <a:rPr lang="it-IT" altLang="it-IT" sz="7200" dirty="0" err="1" smtClean="0">
                <a:solidFill>
                  <a:srgbClr val="222222"/>
                </a:solidFill>
                <a:latin typeface="Arial" panose="020B0604020202020204" pitchFamily="34" charset="0"/>
                <a:cs typeface="Arial" panose="020B0604020202020204" pitchFamily="34" charset="0"/>
              </a:rPr>
              <a:t>since</a:t>
            </a:r>
            <a:r>
              <a:rPr lang="it-IT" altLang="it-IT" sz="7200" dirty="0" smtClean="0">
                <a:solidFill>
                  <a:srgbClr val="222222"/>
                </a:solidFill>
                <a:latin typeface="Arial" panose="020B0604020202020204" pitchFamily="34" charset="0"/>
                <a:cs typeface="Arial" panose="020B0604020202020204" pitchFamily="34" charset="0"/>
              </a:rPr>
              <a:t> </a:t>
            </a:r>
            <a:r>
              <a:rPr lang="it-IT" altLang="it-IT" sz="7200" dirty="0" err="1" smtClean="0">
                <a:solidFill>
                  <a:srgbClr val="222222"/>
                </a:solidFill>
                <a:latin typeface="Arial" panose="020B0604020202020204" pitchFamily="34" charset="0"/>
                <a:cs typeface="Arial" panose="020B0604020202020204" pitchFamily="34" charset="0"/>
              </a:rPr>
              <a:t>Balthild’s</a:t>
            </a:r>
            <a:r>
              <a:rPr lang="it-IT" altLang="it-IT" sz="7200" dirty="0" smtClean="0">
                <a:solidFill>
                  <a:srgbClr val="222222"/>
                </a:solidFill>
                <a:latin typeface="Arial" panose="020B0604020202020204" pitchFamily="34" charset="0"/>
                <a:cs typeface="Arial" panose="020B0604020202020204" pitchFamily="34" charset="0"/>
              </a:rPr>
              <a:t> </a:t>
            </a:r>
            <a:r>
              <a:rPr lang="it-IT" altLang="it-IT" sz="7200" dirty="0" err="1" smtClean="0">
                <a:solidFill>
                  <a:srgbClr val="222222"/>
                </a:solidFill>
                <a:latin typeface="Arial" panose="020B0604020202020204" pitchFamily="34" charset="0"/>
                <a:cs typeface="Arial" panose="020B0604020202020204" pitchFamily="34" charset="0"/>
              </a:rPr>
              <a:t>husband</a:t>
            </a:r>
            <a:r>
              <a:rPr lang="it-IT" altLang="it-IT" sz="7200" dirty="0" smtClean="0">
                <a:solidFill>
                  <a:srgbClr val="222222"/>
                </a:solidFill>
                <a:latin typeface="Arial" panose="020B0604020202020204" pitchFamily="34" charset="0"/>
                <a:cs typeface="Arial" panose="020B0604020202020204" pitchFamily="34" charset="0"/>
              </a:rPr>
              <a:t> </a:t>
            </a:r>
            <a:r>
              <a:rPr lang="it-IT" altLang="it-IT" sz="7200" dirty="0" err="1">
                <a:solidFill>
                  <a:srgbClr val="222222"/>
                </a:solidFill>
                <a:latin typeface="Arial" panose="020B0604020202020204" pitchFamily="34" charset="0"/>
                <a:cs typeface="Arial" panose="020B0604020202020204" pitchFamily="34" charset="0"/>
              </a:rPr>
              <a:t>died</a:t>
            </a:r>
            <a:r>
              <a:rPr lang="it-IT" altLang="it-IT" sz="7200" dirty="0">
                <a:solidFill>
                  <a:srgbClr val="222222"/>
                </a:solidFill>
                <a:latin typeface="Arial" panose="020B0604020202020204" pitchFamily="34" charset="0"/>
                <a:cs typeface="Arial" panose="020B0604020202020204" pitchFamily="34" charset="0"/>
              </a:rPr>
              <a:t> in 657, so </a:t>
            </a:r>
            <a:r>
              <a:rPr lang="it-IT" altLang="it-IT" sz="7200" dirty="0" err="1">
                <a:solidFill>
                  <a:srgbClr val="222222"/>
                </a:solidFill>
                <a:latin typeface="Arial" panose="020B0604020202020204" pitchFamily="34" charset="0"/>
                <a:cs typeface="Arial" panose="020B0604020202020204" pitchFamily="34" charset="0"/>
              </a:rPr>
              <a:t>young</a:t>
            </a:r>
            <a:r>
              <a:rPr lang="it-IT" altLang="it-IT" sz="7200" dirty="0">
                <a:solidFill>
                  <a:srgbClr val="222222"/>
                </a:solidFill>
                <a:latin typeface="Arial" panose="020B0604020202020204" pitchFamily="34" charset="0"/>
                <a:cs typeface="Arial" panose="020B0604020202020204" pitchFamily="34" charset="0"/>
              </a:rPr>
              <a:t> </a:t>
            </a:r>
            <a:r>
              <a:rPr lang="it-IT" altLang="it-IT" sz="7200" dirty="0" err="1">
                <a:solidFill>
                  <a:srgbClr val="222222"/>
                </a:solidFill>
                <a:latin typeface="Arial" panose="020B0604020202020204" pitchFamily="34" charset="0"/>
                <a:cs typeface="Arial" panose="020B0604020202020204" pitchFamily="34" charset="0"/>
              </a:rPr>
              <a:t>that</a:t>
            </a:r>
            <a:r>
              <a:rPr lang="it-IT" altLang="it-IT" sz="7200" dirty="0">
                <a:solidFill>
                  <a:srgbClr val="222222"/>
                </a:solidFill>
                <a:latin typeface="Arial" panose="020B0604020202020204" pitchFamily="34" charset="0"/>
                <a:cs typeface="Arial" panose="020B0604020202020204" pitchFamily="34" charset="0"/>
              </a:rPr>
              <a:t> he </a:t>
            </a:r>
            <a:r>
              <a:rPr lang="it-IT" altLang="it-IT" sz="7200" dirty="0" err="1">
                <a:solidFill>
                  <a:srgbClr val="222222"/>
                </a:solidFill>
                <a:latin typeface="Arial" panose="020B0604020202020204" pitchFamily="34" charset="0"/>
                <a:cs typeface="Arial" panose="020B0604020202020204" pitchFamily="34" charset="0"/>
              </a:rPr>
              <a:t>cannot</a:t>
            </a:r>
            <a:r>
              <a:rPr lang="it-IT" altLang="it-IT" sz="7200" dirty="0">
                <a:solidFill>
                  <a:srgbClr val="222222"/>
                </a:solidFill>
                <a:latin typeface="Arial" panose="020B0604020202020204" pitchFamily="34" charset="0"/>
                <a:cs typeface="Arial" panose="020B0604020202020204" pitchFamily="34" charset="0"/>
              </a:rPr>
              <a:t> </a:t>
            </a:r>
            <a:r>
              <a:rPr lang="it-IT" altLang="it-IT" sz="7200" dirty="0" err="1">
                <a:solidFill>
                  <a:srgbClr val="222222"/>
                </a:solidFill>
                <a:latin typeface="Arial" panose="020B0604020202020204" pitchFamily="34" charset="0"/>
                <a:cs typeface="Arial" panose="020B0604020202020204" pitchFamily="34" charset="0"/>
              </a:rPr>
              <a:t>have</a:t>
            </a:r>
            <a:r>
              <a:rPr lang="it-IT" altLang="it-IT" sz="7200" dirty="0">
                <a:solidFill>
                  <a:srgbClr val="222222"/>
                </a:solidFill>
                <a:latin typeface="Arial" panose="020B0604020202020204" pitchFamily="34" charset="0"/>
                <a:cs typeface="Arial" panose="020B0604020202020204" pitchFamily="34" charset="0"/>
              </a:rPr>
              <a:t> </a:t>
            </a:r>
            <a:r>
              <a:rPr lang="it-IT" altLang="it-IT" sz="7200" dirty="0" err="1" smtClean="0">
                <a:solidFill>
                  <a:srgbClr val="222222"/>
                </a:solidFill>
                <a:latin typeface="Arial" panose="020B0604020202020204" pitchFamily="34" charset="0"/>
                <a:cs typeface="Arial" panose="020B0604020202020204" pitchFamily="34" charset="0"/>
              </a:rPr>
              <a:t>had</a:t>
            </a:r>
            <a:r>
              <a:rPr lang="it-IT" altLang="it-IT" sz="7200" dirty="0" smtClean="0">
                <a:solidFill>
                  <a:srgbClr val="222222"/>
                </a:solidFill>
                <a:latin typeface="Arial" panose="020B0604020202020204" pitchFamily="34" charset="0"/>
                <a:cs typeface="Arial" panose="020B0604020202020204" pitchFamily="34" charset="0"/>
              </a:rPr>
              <a:t> </a:t>
            </a:r>
            <a:r>
              <a:rPr lang="it-IT" altLang="it-IT" sz="7200" dirty="0" err="1" smtClean="0">
                <a:solidFill>
                  <a:srgbClr val="222222"/>
                </a:solidFill>
                <a:latin typeface="Arial" panose="020B0604020202020204" pitchFamily="34" charset="0"/>
                <a:cs typeface="Arial" panose="020B0604020202020204" pitchFamily="34" charset="0"/>
              </a:rPr>
              <a:t>children</a:t>
            </a:r>
            <a:r>
              <a:rPr lang="it-IT" altLang="it-IT" sz="7200" dirty="0" smtClean="0">
                <a:solidFill>
                  <a:srgbClr val="222222"/>
                </a:solidFill>
                <a:latin typeface="Arial" panose="020B0604020202020204" pitchFamily="34" charset="0"/>
                <a:cs typeface="Arial" panose="020B0604020202020204" pitchFamily="34" charset="0"/>
              </a:rPr>
              <a:t> </a:t>
            </a:r>
            <a:r>
              <a:rPr lang="it-IT" altLang="it-IT" sz="7200" dirty="0">
                <a:solidFill>
                  <a:srgbClr val="222222"/>
                </a:solidFill>
                <a:latin typeface="Arial" panose="020B0604020202020204" pitchFamily="34" charset="0"/>
                <a:cs typeface="Arial" panose="020B0604020202020204" pitchFamily="34" charset="0"/>
              </a:rPr>
              <a:t>of an </a:t>
            </a:r>
            <a:r>
              <a:rPr lang="it-IT" altLang="it-IT" sz="7200" dirty="0" err="1">
                <a:solidFill>
                  <a:srgbClr val="222222"/>
                </a:solidFill>
                <a:latin typeface="Arial" panose="020B0604020202020204" pitchFamily="34" charset="0"/>
                <a:cs typeface="Arial" panose="020B0604020202020204" pitchFamily="34" charset="0"/>
              </a:rPr>
              <a:t>age</a:t>
            </a:r>
            <a:r>
              <a:rPr lang="it-IT" altLang="it-IT" sz="7200" dirty="0">
                <a:solidFill>
                  <a:srgbClr val="222222"/>
                </a:solidFill>
                <a:latin typeface="Arial" panose="020B0604020202020204" pitchFamily="34" charset="0"/>
                <a:cs typeface="Arial" panose="020B0604020202020204" pitchFamily="34" charset="0"/>
              </a:rPr>
              <a:t> to </a:t>
            </a:r>
            <a:r>
              <a:rPr lang="it-IT" altLang="it-IT" sz="7200" dirty="0" err="1">
                <a:solidFill>
                  <a:srgbClr val="222222"/>
                </a:solidFill>
                <a:latin typeface="Arial" panose="020B0604020202020204" pitchFamily="34" charset="0"/>
                <a:cs typeface="Arial" panose="020B0604020202020204" pitchFamily="34" charset="0"/>
              </a:rPr>
              <a:t>revolt</a:t>
            </a:r>
            <a:r>
              <a:rPr lang="it-IT" altLang="it-IT" sz="7200" dirty="0">
                <a:solidFill>
                  <a:srgbClr val="222222"/>
                </a:solidFill>
                <a:latin typeface="Arial" panose="020B0604020202020204" pitchFamily="34" charset="0"/>
                <a:cs typeface="Arial" panose="020B0604020202020204" pitchFamily="34" charset="0"/>
              </a:rPr>
              <a:t> </a:t>
            </a:r>
            <a:r>
              <a:rPr lang="it-IT" altLang="it-IT" sz="7200" dirty="0" err="1">
                <a:solidFill>
                  <a:srgbClr val="222222"/>
                </a:solidFill>
                <a:latin typeface="Arial" panose="020B0604020202020204" pitchFamily="34" charset="0"/>
                <a:cs typeface="Arial" panose="020B0604020202020204" pitchFamily="34" charset="0"/>
              </a:rPr>
              <a:t>during</a:t>
            </a:r>
            <a:r>
              <a:rPr lang="it-IT" altLang="it-IT" sz="7200" dirty="0">
                <a:solidFill>
                  <a:srgbClr val="222222"/>
                </a:solidFill>
                <a:latin typeface="Arial" panose="020B0604020202020204" pitchFamily="34" charset="0"/>
                <a:cs typeface="Arial" panose="020B0604020202020204" pitchFamily="34" charset="0"/>
              </a:rPr>
              <a:t> </a:t>
            </a:r>
            <a:r>
              <a:rPr lang="it-IT" altLang="it-IT" sz="7200" dirty="0" err="1">
                <a:solidFill>
                  <a:srgbClr val="222222"/>
                </a:solidFill>
                <a:latin typeface="Arial" panose="020B0604020202020204" pitchFamily="34" charset="0"/>
                <a:cs typeface="Arial" panose="020B0604020202020204" pitchFamily="34" charset="0"/>
              </a:rPr>
              <a:t>his</a:t>
            </a:r>
            <a:r>
              <a:rPr lang="it-IT" altLang="it-IT" sz="7200" dirty="0">
                <a:solidFill>
                  <a:srgbClr val="222222"/>
                </a:solidFill>
                <a:latin typeface="Arial" panose="020B0604020202020204" pitchFamily="34" charset="0"/>
                <a:cs typeface="Arial" panose="020B0604020202020204" pitchFamily="34" charset="0"/>
              </a:rPr>
              <a:t> </a:t>
            </a:r>
            <a:r>
              <a:rPr lang="it-IT" altLang="it-IT" sz="7200" dirty="0" err="1">
                <a:solidFill>
                  <a:srgbClr val="222222"/>
                </a:solidFill>
                <a:latin typeface="Arial" panose="020B0604020202020204" pitchFamily="34" charset="0"/>
                <a:cs typeface="Arial" panose="020B0604020202020204" pitchFamily="34" charset="0"/>
              </a:rPr>
              <a:t>lifetime</a:t>
            </a:r>
            <a:r>
              <a:rPr lang="it-IT" altLang="it-IT" sz="7200" dirty="0">
                <a:solidFill>
                  <a:srgbClr val="222222"/>
                </a:solidFill>
                <a:latin typeface="Arial" panose="020B0604020202020204" pitchFamily="34" charset="0"/>
                <a:cs typeface="Arial" panose="020B0604020202020204" pitchFamily="34" charset="0"/>
              </a:rPr>
              <a:t>.</a:t>
            </a:r>
          </a:p>
          <a:p>
            <a:r>
              <a:rPr lang="it-IT" altLang="it-IT" sz="7200" dirty="0" smtClean="0">
                <a:solidFill>
                  <a:srgbClr val="222222"/>
                </a:solidFill>
                <a:latin typeface="Arial" panose="020B0604020202020204" pitchFamily="34" charset="0"/>
                <a:cs typeface="Arial" panose="020B0604020202020204" pitchFamily="34" charset="0"/>
              </a:rPr>
              <a:t>The </a:t>
            </a:r>
            <a:r>
              <a:rPr lang="it-IT" altLang="it-IT" sz="7200" dirty="0" err="1">
                <a:solidFill>
                  <a:srgbClr val="222222"/>
                </a:solidFill>
                <a:latin typeface="Arial" panose="020B0604020202020204" pitchFamily="34" charset="0"/>
                <a:cs typeface="Arial" panose="020B0604020202020204" pitchFamily="34" charset="0"/>
              </a:rPr>
              <a:t>origin</a:t>
            </a:r>
            <a:r>
              <a:rPr lang="it-IT" altLang="it-IT" sz="7200" dirty="0">
                <a:solidFill>
                  <a:srgbClr val="222222"/>
                </a:solidFill>
                <a:latin typeface="Arial" panose="020B0604020202020204" pitchFamily="34" charset="0"/>
                <a:cs typeface="Arial" panose="020B0604020202020204" pitchFamily="34" charset="0"/>
              </a:rPr>
              <a:t> of </a:t>
            </a:r>
            <a:r>
              <a:rPr lang="it-IT" altLang="it-IT" sz="7200" dirty="0" err="1">
                <a:solidFill>
                  <a:srgbClr val="222222"/>
                </a:solidFill>
                <a:latin typeface="Arial" panose="020B0604020202020204" pitchFamily="34" charset="0"/>
                <a:cs typeface="Arial" panose="020B0604020202020204" pitchFamily="34" charset="0"/>
              </a:rPr>
              <a:t>this</a:t>
            </a:r>
            <a:r>
              <a:rPr lang="it-IT" altLang="it-IT" sz="7200" dirty="0">
                <a:solidFill>
                  <a:srgbClr val="222222"/>
                </a:solidFill>
                <a:latin typeface="Arial" panose="020B0604020202020204" pitchFamily="34" charset="0"/>
                <a:cs typeface="Arial" panose="020B0604020202020204" pitchFamily="34" charset="0"/>
              </a:rPr>
              <a:t> </a:t>
            </a:r>
            <a:r>
              <a:rPr lang="it-IT" altLang="it-IT" sz="7200" dirty="0" err="1">
                <a:solidFill>
                  <a:srgbClr val="222222"/>
                </a:solidFill>
                <a:latin typeface="Arial" panose="020B0604020202020204" pitchFamily="34" charset="0"/>
                <a:cs typeface="Arial" panose="020B0604020202020204" pitchFamily="34" charset="0"/>
              </a:rPr>
              <a:t>legend</a:t>
            </a:r>
            <a:r>
              <a:rPr lang="it-IT" altLang="it-IT" sz="7200" dirty="0">
                <a:solidFill>
                  <a:srgbClr val="222222"/>
                </a:solidFill>
                <a:latin typeface="Arial" panose="020B0604020202020204" pitchFamily="34" charset="0"/>
                <a:cs typeface="Arial" panose="020B0604020202020204" pitchFamily="34" charset="0"/>
              </a:rPr>
              <a:t> </a:t>
            </a:r>
            <a:r>
              <a:rPr lang="it-IT" altLang="it-IT" sz="7200" dirty="0" err="1">
                <a:solidFill>
                  <a:srgbClr val="222222"/>
                </a:solidFill>
                <a:latin typeface="Arial" panose="020B0604020202020204" pitchFamily="34" charset="0"/>
                <a:cs typeface="Arial" panose="020B0604020202020204" pitchFamily="34" charset="0"/>
              </a:rPr>
              <a:t>cannot</a:t>
            </a:r>
            <a:r>
              <a:rPr lang="it-IT" altLang="it-IT" sz="7200" dirty="0">
                <a:solidFill>
                  <a:srgbClr val="222222"/>
                </a:solidFill>
                <a:latin typeface="Arial" panose="020B0604020202020204" pitchFamily="34" charset="0"/>
                <a:cs typeface="Arial" panose="020B0604020202020204" pitchFamily="34" charset="0"/>
              </a:rPr>
              <a:t> be </a:t>
            </a:r>
            <a:r>
              <a:rPr lang="it-IT" altLang="it-IT" sz="7200" dirty="0" err="1">
                <a:solidFill>
                  <a:srgbClr val="222222"/>
                </a:solidFill>
                <a:latin typeface="Arial" panose="020B0604020202020204" pitchFamily="34" charset="0"/>
                <a:cs typeface="Arial" panose="020B0604020202020204" pitchFamily="34" charset="0"/>
              </a:rPr>
              <a:t>traced</a:t>
            </a:r>
            <a:r>
              <a:rPr lang="it-IT" altLang="it-IT" sz="7200" dirty="0">
                <a:solidFill>
                  <a:srgbClr val="222222"/>
                </a:solidFill>
                <a:latin typeface="Arial" panose="020B0604020202020204" pitchFamily="34" charset="0"/>
                <a:cs typeface="Arial" panose="020B0604020202020204" pitchFamily="34" charset="0"/>
              </a:rPr>
              <a:t> in the </a:t>
            </a:r>
            <a:r>
              <a:rPr lang="it-IT" altLang="it-IT" sz="7200" dirty="0" err="1">
                <a:solidFill>
                  <a:srgbClr val="222222"/>
                </a:solidFill>
                <a:latin typeface="Arial" panose="020B0604020202020204" pitchFamily="34" charset="0"/>
                <a:cs typeface="Arial" panose="020B0604020202020204" pitchFamily="34" charset="0"/>
              </a:rPr>
              <a:t>sources</a:t>
            </a:r>
            <a:r>
              <a:rPr lang="it-IT" altLang="it-IT" sz="7200" dirty="0" smtClean="0">
                <a:solidFill>
                  <a:srgbClr val="222222"/>
                </a:solidFill>
                <a:latin typeface="Arial" panose="020B0604020202020204" pitchFamily="34" charset="0"/>
                <a:cs typeface="Arial" panose="020B0604020202020204" pitchFamily="34" charset="0"/>
              </a:rPr>
              <a:t>, </a:t>
            </a:r>
            <a:r>
              <a:rPr lang="it-IT" altLang="it-IT" sz="7200" dirty="0" err="1" smtClean="0">
                <a:solidFill>
                  <a:srgbClr val="222222"/>
                </a:solidFill>
                <a:latin typeface="Arial" panose="020B0604020202020204" pitchFamily="34" charset="0"/>
                <a:cs typeface="Arial" panose="020B0604020202020204" pitchFamily="34" charset="0"/>
              </a:rPr>
              <a:t>beyond</a:t>
            </a:r>
            <a:r>
              <a:rPr lang="it-IT" altLang="it-IT" sz="7200" dirty="0" smtClean="0">
                <a:solidFill>
                  <a:srgbClr val="222222"/>
                </a:solidFill>
                <a:latin typeface="Arial" panose="020B0604020202020204" pitchFamily="34" charset="0"/>
                <a:cs typeface="Arial" panose="020B0604020202020204" pitchFamily="34" charset="0"/>
              </a:rPr>
              <a:t> </a:t>
            </a:r>
            <a:r>
              <a:rPr lang="it-IT" altLang="it-IT" sz="7200" dirty="0">
                <a:solidFill>
                  <a:srgbClr val="222222"/>
                </a:solidFill>
                <a:latin typeface="Arial" panose="020B0604020202020204" pitchFamily="34" charset="0"/>
                <a:cs typeface="Arial" panose="020B0604020202020204" pitchFamily="34" charset="0"/>
              </a:rPr>
              <a:t>the XII </a:t>
            </a:r>
            <a:r>
              <a:rPr lang="it-IT" altLang="it-IT" sz="7200" dirty="0" err="1">
                <a:solidFill>
                  <a:srgbClr val="222222"/>
                </a:solidFill>
                <a:latin typeface="Arial" panose="020B0604020202020204" pitchFamily="34" charset="0"/>
                <a:cs typeface="Arial" panose="020B0604020202020204" pitchFamily="34" charset="0"/>
              </a:rPr>
              <a:t>century</a:t>
            </a:r>
            <a:r>
              <a:rPr lang="it-IT" altLang="it-IT" sz="7200" dirty="0">
                <a:solidFill>
                  <a:srgbClr val="222222"/>
                </a:solidFill>
                <a:latin typeface="Arial" panose="020B0604020202020204" pitchFamily="34" charset="0"/>
                <a:cs typeface="Arial" panose="020B0604020202020204" pitchFamily="34" charset="0"/>
              </a:rPr>
              <a:t> (500 </a:t>
            </a:r>
            <a:r>
              <a:rPr lang="it-IT" altLang="it-IT" sz="7200" dirty="0" err="1">
                <a:solidFill>
                  <a:srgbClr val="222222"/>
                </a:solidFill>
                <a:latin typeface="Arial" panose="020B0604020202020204" pitchFamily="34" charset="0"/>
                <a:cs typeface="Arial" panose="020B0604020202020204" pitchFamily="34" charset="0"/>
              </a:rPr>
              <a:t>years</a:t>
            </a:r>
            <a:r>
              <a:rPr lang="it-IT" altLang="it-IT" sz="7200" dirty="0">
                <a:solidFill>
                  <a:srgbClr val="222222"/>
                </a:solidFill>
                <a:latin typeface="Arial" panose="020B0604020202020204" pitchFamily="34" charset="0"/>
                <a:cs typeface="Arial" panose="020B0604020202020204" pitchFamily="34" charset="0"/>
              </a:rPr>
              <a:t> </a:t>
            </a:r>
            <a:r>
              <a:rPr lang="it-IT" altLang="it-IT" sz="7200" dirty="0" err="1">
                <a:solidFill>
                  <a:srgbClr val="222222"/>
                </a:solidFill>
                <a:latin typeface="Arial" panose="020B0604020202020204" pitchFamily="34" charset="0"/>
                <a:cs typeface="Arial" panose="020B0604020202020204" pitchFamily="34" charset="0"/>
              </a:rPr>
              <a:t>after</a:t>
            </a:r>
            <a:r>
              <a:rPr lang="it-IT" altLang="it-IT" sz="7200" dirty="0">
                <a:solidFill>
                  <a:srgbClr val="222222"/>
                </a:solidFill>
                <a:latin typeface="Arial" panose="020B0604020202020204" pitchFamily="34" charset="0"/>
                <a:cs typeface="Arial" panose="020B0604020202020204" pitchFamily="34" charset="0"/>
              </a:rPr>
              <a:t> the </a:t>
            </a:r>
            <a:r>
              <a:rPr lang="it-IT" altLang="it-IT" sz="7200" dirty="0" err="1">
                <a:solidFill>
                  <a:srgbClr val="222222"/>
                </a:solidFill>
                <a:latin typeface="Arial" panose="020B0604020202020204" pitchFamily="34" charset="0"/>
                <a:cs typeface="Arial" panose="020B0604020202020204" pitchFamily="34" charset="0"/>
              </a:rPr>
              <a:t>supposed</a:t>
            </a:r>
            <a:r>
              <a:rPr lang="it-IT" altLang="it-IT" sz="7200" dirty="0">
                <a:solidFill>
                  <a:srgbClr val="222222"/>
                </a:solidFill>
                <a:latin typeface="Arial" panose="020B0604020202020204" pitchFamily="34" charset="0"/>
                <a:cs typeface="Arial" panose="020B0604020202020204" pitchFamily="34" charset="0"/>
              </a:rPr>
              <a:t> </a:t>
            </a:r>
            <a:r>
              <a:rPr lang="it-IT" altLang="it-IT" sz="7200" dirty="0" err="1">
                <a:solidFill>
                  <a:srgbClr val="222222"/>
                </a:solidFill>
                <a:latin typeface="Arial" panose="020B0604020202020204" pitchFamily="34" charset="0"/>
                <a:cs typeface="Arial" panose="020B0604020202020204" pitchFamily="34" charset="0"/>
              </a:rPr>
              <a:t>facts</a:t>
            </a:r>
            <a:r>
              <a:rPr lang="it-IT" altLang="it-IT" sz="7200" dirty="0">
                <a:solidFill>
                  <a:srgbClr val="222222"/>
                </a:solidFill>
                <a:latin typeface="Arial" panose="020B0604020202020204" pitchFamily="34" charset="0"/>
                <a:cs typeface="Arial" panose="020B0604020202020204" pitchFamily="34" charset="0"/>
              </a:rPr>
              <a:t>).</a:t>
            </a:r>
          </a:p>
          <a:p>
            <a:r>
              <a:rPr lang="it-IT" altLang="it-IT" sz="7200" dirty="0" err="1">
                <a:solidFill>
                  <a:srgbClr val="222222"/>
                </a:solidFill>
                <a:latin typeface="Arial" panose="020B0604020202020204" pitchFamily="34" charset="0"/>
                <a:cs typeface="Arial" panose="020B0604020202020204" pitchFamily="34" charset="0"/>
              </a:rPr>
              <a:t>Balthild</a:t>
            </a:r>
            <a:r>
              <a:rPr lang="it-IT" altLang="it-IT" sz="7200" dirty="0">
                <a:solidFill>
                  <a:srgbClr val="222222"/>
                </a:solidFill>
                <a:latin typeface="Arial" panose="020B0604020202020204" pitchFamily="34" charset="0"/>
                <a:cs typeface="Arial" panose="020B0604020202020204" pitchFamily="34" charset="0"/>
              </a:rPr>
              <a:t> </a:t>
            </a:r>
            <a:r>
              <a:rPr lang="it-IT" altLang="it-IT" sz="7200" dirty="0" err="1">
                <a:solidFill>
                  <a:srgbClr val="222222"/>
                </a:solidFill>
                <a:latin typeface="Arial" panose="020B0604020202020204" pitchFamily="34" charset="0"/>
                <a:cs typeface="Arial" panose="020B0604020202020204" pitchFamily="34" charset="0"/>
              </a:rPr>
              <a:t>is</a:t>
            </a:r>
            <a:r>
              <a:rPr lang="it-IT" altLang="it-IT" sz="7200" dirty="0">
                <a:solidFill>
                  <a:srgbClr val="222222"/>
                </a:solidFill>
                <a:latin typeface="Arial" panose="020B0604020202020204" pitchFamily="34" charset="0"/>
                <a:cs typeface="Arial" panose="020B0604020202020204" pitchFamily="34" charset="0"/>
              </a:rPr>
              <a:t> </a:t>
            </a:r>
            <a:r>
              <a:rPr lang="it-IT" altLang="it-IT" sz="7200" dirty="0" err="1">
                <a:solidFill>
                  <a:srgbClr val="222222"/>
                </a:solidFill>
                <a:latin typeface="Arial" panose="020B0604020202020204" pitchFamily="34" charset="0"/>
                <a:cs typeface="Arial" panose="020B0604020202020204" pitchFamily="34" charset="0"/>
              </a:rPr>
              <a:t>assimilated</a:t>
            </a:r>
            <a:r>
              <a:rPr lang="it-IT" altLang="it-IT" sz="7200" dirty="0">
                <a:solidFill>
                  <a:srgbClr val="222222"/>
                </a:solidFill>
                <a:latin typeface="Arial" panose="020B0604020202020204" pitchFamily="34" charset="0"/>
                <a:cs typeface="Arial" panose="020B0604020202020204" pitchFamily="34" charset="0"/>
              </a:rPr>
              <a:t> to a </a:t>
            </a:r>
            <a:r>
              <a:rPr lang="it-IT" altLang="it-IT" sz="7200" dirty="0" err="1">
                <a:solidFill>
                  <a:srgbClr val="222222"/>
                </a:solidFill>
                <a:latin typeface="Arial" panose="020B0604020202020204" pitchFamily="34" charset="0"/>
                <a:cs typeface="Arial" panose="020B0604020202020204" pitchFamily="34" charset="0"/>
              </a:rPr>
              <a:t>cruel</a:t>
            </a:r>
            <a:r>
              <a:rPr lang="it-IT" altLang="it-IT" sz="7200" dirty="0">
                <a:solidFill>
                  <a:srgbClr val="222222"/>
                </a:solidFill>
                <a:latin typeface="Arial" panose="020B0604020202020204" pitchFamily="34" charset="0"/>
                <a:cs typeface="Arial" panose="020B0604020202020204" pitchFamily="34" charset="0"/>
              </a:rPr>
              <a:t> </a:t>
            </a:r>
            <a:r>
              <a:rPr lang="it-IT" altLang="it-IT" sz="7200" dirty="0" err="1">
                <a:solidFill>
                  <a:srgbClr val="222222"/>
                </a:solidFill>
                <a:latin typeface="Arial" panose="020B0604020202020204" pitchFamily="34" charset="0"/>
                <a:cs typeface="Arial" panose="020B0604020202020204" pitchFamily="34" charset="0"/>
              </a:rPr>
              <a:t>mother</a:t>
            </a:r>
            <a:r>
              <a:rPr lang="it-IT" altLang="it-IT" sz="7200" dirty="0">
                <a:solidFill>
                  <a:srgbClr val="222222"/>
                </a:solidFill>
                <a:latin typeface="Arial" panose="020B0604020202020204" pitchFamily="34" charset="0"/>
                <a:cs typeface="Arial" panose="020B0604020202020204" pitchFamily="34" charset="0"/>
              </a:rPr>
              <a:t>. </a:t>
            </a:r>
            <a:r>
              <a:rPr lang="it-IT" altLang="it-IT" sz="7200" dirty="0" err="1">
                <a:solidFill>
                  <a:srgbClr val="222222"/>
                </a:solidFill>
                <a:latin typeface="Arial" panose="020B0604020202020204" pitchFamily="34" charset="0"/>
                <a:cs typeface="Arial" panose="020B0604020202020204" pitchFamily="34" charset="0"/>
              </a:rPr>
              <a:t>This</a:t>
            </a:r>
            <a:r>
              <a:rPr lang="it-IT" altLang="it-IT" sz="7200" dirty="0">
                <a:solidFill>
                  <a:srgbClr val="222222"/>
                </a:solidFill>
                <a:latin typeface="Arial" panose="020B0604020202020204" pitchFamily="34" charset="0"/>
                <a:cs typeface="Arial" panose="020B0604020202020204" pitchFamily="34" charset="0"/>
              </a:rPr>
              <a:t> </a:t>
            </a:r>
            <a:r>
              <a:rPr lang="it-IT" altLang="it-IT" sz="7200" dirty="0" err="1">
                <a:solidFill>
                  <a:srgbClr val="222222"/>
                </a:solidFill>
                <a:latin typeface="Arial" panose="020B0604020202020204" pitchFamily="34" charset="0"/>
                <a:cs typeface="Arial" panose="020B0604020202020204" pitchFamily="34" charset="0"/>
              </a:rPr>
              <a:t>black</a:t>
            </a:r>
            <a:r>
              <a:rPr lang="it-IT" altLang="it-IT" sz="7200" dirty="0">
                <a:solidFill>
                  <a:srgbClr val="222222"/>
                </a:solidFill>
                <a:latin typeface="Arial" panose="020B0604020202020204" pitchFamily="34" charset="0"/>
                <a:cs typeface="Arial" panose="020B0604020202020204" pitchFamily="34" charset="0"/>
              </a:rPr>
              <a:t> </a:t>
            </a:r>
            <a:r>
              <a:rPr lang="it-IT" altLang="it-IT" sz="7200" dirty="0" err="1" smtClean="0">
                <a:solidFill>
                  <a:srgbClr val="222222"/>
                </a:solidFill>
                <a:latin typeface="Arial" panose="020B0604020202020204" pitchFamily="34" charset="0"/>
                <a:cs typeface="Arial" panose="020B0604020202020204" pitchFamily="34" charset="0"/>
              </a:rPr>
              <a:t>legend</a:t>
            </a:r>
            <a:r>
              <a:rPr lang="it-IT" altLang="it-IT" sz="7200" dirty="0" smtClean="0">
                <a:solidFill>
                  <a:srgbClr val="222222"/>
                </a:solidFill>
                <a:latin typeface="Arial" panose="020B0604020202020204" pitchFamily="34" charset="0"/>
                <a:cs typeface="Arial" panose="020B0604020202020204" pitchFamily="34" charset="0"/>
              </a:rPr>
              <a:t> </a:t>
            </a:r>
            <a:r>
              <a:rPr lang="it-IT" altLang="it-IT" sz="7200" dirty="0" err="1" smtClean="0">
                <a:solidFill>
                  <a:srgbClr val="222222"/>
                </a:solidFill>
                <a:latin typeface="Arial" panose="020B0604020202020204" pitchFamily="34" charset="0"/>
                <a:cs typeface="Arial" panose="020B0604020202020204" pitchFamily="34" charset="0"/>
              </a:rPr>
              <a:t>would</a:t>
            </a:r>
            <a:r>
              <a:rPr lang="it-IT" altLang="it-IT" sz="7200" dirty="0" smtClean="0">
                <a:solidFill>
                  <a:srgbClr val="222222"/>
                </a:solidFill>
                <a:latin typeface="Arial" panose="020B0604020202020204" pitchFamily="34" charset="0"/>
                <a:cs typeface="Arial" panose="020B0604020202020204" pitchFamily="34" charset="0"/>
              </a:rPr>
              <a:t> </a:t>
            </a:r>
            <a:r>
              <a:rPr lang="it-IT" altLang="it-IT" sz="7200" dirty="0" err="1">
                <a:solidFill>
                  <a:srgbClr val="222222"/>
                </a:solidFill>
                <a:latin typeface="Arial" panose="020B0604020202020204" pitchFamily="34" charset="0"/>
                <a:cs typeface="Arial" panose="020B0604020202020204" pitchFamily="34" charset="0"/>
              </a:rPr>
              <a:t>not</a:t>
            </a:r>
            <a:r>
              <a:rPr lang="it-IT" altLang="it-IT" sz="7200" dirty="0">
                <a:solidFill>
                  <a:srgbClr val="222222"/>
                </a:solidFill>
                <a:latin typeface="Arial" panose="020B0604020202020204" pitchFamily="34" charset="0"/>
                <a:cs typeface="Arial" panose="020B0604020202020204" pitchFamily="34" charset="0"/>
              </a:rPr>
              <a:t> come out </a:t>
            </a:r>
            <a:r>
              <a:rPr lang="it-IT" altLang="it-IT" sz="7200" dirty="0" err="1">
                <a:solidFill>
                  <a:srgbClr val="222222"/>
                </a:solidFill>
                <a:latin typeface="Arial" panose="020B0604020202020204" pitchFamily="34" charset="0"/>
                <a:cs typeface="Arial" panose="020B0604020202020204" pitchFamily="34" charset="0"/>
              </a:rPr>
              <a:t>suddenly</a:t>
            </a:r>
            <a:r>
              <a:rPr lang="it-IT" altLang="it-IT" sz="7200" dirty="0">
                <a:solidFill>
                  <a:srgbClr val="222222"/>
                </a:solidFill>
                <a:latin typeface="Arial" panose="020B0604020202020204" pitchFamily="34" charset="0"/>
                <a:cs typeface="Arial" panose="020B0604020202020204" pitchFamily="34" charset="0"/>
              </a:rPr>
              <a:t>, </a:t>
            </a:r>
            <a:r>
              <a:rPr lang="it-IT" altLang="it-IT" sz="7200" dirty="0" err="1">
                <a:solidFill>
                  <a:srgbClr val="222222"/>
                </a:solidFill>
                <a:latin typeface="Arial" panose="020B0604020202020204" pitchFamily="34" charset="0"/>
                <a:cs typeface="Arial" panose="020B0604020202020204" pitchFamily="34" charset="0"/>
              </a:rPr>
              <a:t>if</a:t>
            </a:r>
            <a:r>
              <a:rPr lang="it-IT" altLang="it-IT" sz="7200" dirty="0">
                <a:solidFill>
                  <a:srgbClr val="222222"/>
                </a:solidFill>
                <a:latin typeface="Arial" panose="020B0604020202020204" pitchFamily="34" charset="0"/>
                <a:cs typeface="Arial" panose="020B0604020202020204" pitchFamily="34" charset="0"/>
              </a:rPr>
              <a:t> </a:t>
            </a:r>
            <a:r>
              <a:rPr lang="it-IT" altLang="it-IT" sz="7200" dirty="0" err="1">
                <a:solidFill>
                  <a:srgbClr val="222222"/>
                </a:solidFill>
                <a:latin typeface="Arial" panose="020B0604020202020204" pitchFamily="34" charset="0"/>
                <a:cs typeface="Arial" panose="020B0604020202020204" pitchFamily="34" charset="0"/>
              </a:rPr>
              <a:t>Balthild</a:t>
            </a:r>
            <a:r>
              <a:rPr lang="it-IT" altLang="it-IT" sz="7200" dirty="0">
                <a:solidFill>
                  <a:srgbClr val="222222"/>
                </a:solidFill>
                <a:latin typeface="Arial" panose="020B0604020202020204" pitchFamily="34" charset="0"/>
                <a:cs typeface="Arial" panose="020B0604020202020204" pitchFamily="34" charset="0"/>
              </a:rPr>
              <a:t> </a:t>
            </a:r>
            <a:r>
              <a:rPr lang="it-IT" altLang="it-IT" sz="7200" dirty="0" err="1" smtClean="0">
                <a:solidFill>
                  <a:srgbClr val="222222"/>
                </a:solidFill>
                <a:latin typeface="Arial" panose="020B0604020202020204" pitchFamily="34" charset="0"/>
                <a:cs typeface="Arial" panose="020B0604020202020204" pitchFamily="34" charset="0"/>
              </a:rPr>
              <a:t>wasn’t</a:t>
            </a:r>
            <a:r>
              <a:rPr lang="it-IT" altLang="it-IT" sz="7200" dirty="0" smtClean="0">
                <a:solidFill>
                  <a:srgbClr val="222222"/>
                </a:solidFill>
                <a:latin typeface="Arial" panose="020B0604020202020204" pitchFamily="34" charset="0"/>
                <a:cs typeface="Arial" panose="020B0604020202020204" pitchFamily="34" charset="0"/>
              </a:rPr>
              <a:t> </a:t>
            </a:r>
            <a:r>
              <a:rPr lang="it-IT" altLang="it-IT" sz="7200" dirty="0">
                <a:solidFill>
                  <a:srgbClr val="222222"/>
                </a:solidFill>
                <a:latin typeface="Arial" panose="020B0604020202020204" pitchFamily="34" charset="0"/>
                <a:cs typeface="Arial" panose="020B0604020202020204" pitchFamily="34" charset="0"/>
              </a:rPr>
              <a:t>a </a:t>
            </a:r>
            <a:r>
              <a:rPr lang="it-IT" altLang="it-IT" sz="7200" dirty="0" err="1">
                <a:solidFill>
                  <a:srgbClr val="222222"/>
                </a:solidFill>
                <a:latin typeface="Arial" panose="020B0604020202020204" pitchFamily="34" charset="0"/>
                <a:cs typeface="Arial" panose="020B0604020202020204" pitchFamily="34" charset="0"/>
              </a:rPr>
              <a:t>stepmother</a:t>
            </a:r>
            <a:r>
              <a:rPr lang="it-IT" altLang="it-IT" sz="7200" dirty="0">
                <a:solidFill>
                  <a:srgbClr val="222222"/>
                </a:solidFill>
                <a:latin typeface="Arial" panose="020B0604020202020204" pitchFamily="34" charset="0"/>
                <a:cs typeface="Arial" panose="020B0604020202020204" pitchFamily="34" charset="0"/>
              </a:rPr>
              <a:t>,</a:t>
            </a:r>
          </a:p>
          <a:p>
            <a:r>
              <a:rPr lang="it-IT" altLang="it-IT" sz="7200" dirty="0">
                <a:solidFill>
                  <a:srgbClr val="222222"/>
                </a:solidFill>
                <a:latin typeface="Arial" panose="020B0604020202020204" pitchFamily="34" charset="0"/>
                <a:cs typeface="Arial" panose="020B0604020202020204" pitchFamily="34" charset="0"/>
              </a:rPr>
              <a:t>In </a:t>
            </a:r>
            <a:r>
              <a:rPr lang="it-IT" altLang="it-IT" sz="7200" dirty="0" err="1">
                <a:solidFill>
                  <a:srgbClr val="222222"/>
                </a:solidFill>
                <a:latin typeface="Arial" panose="020B0604020202020204" pitchFamily="34" charset="0"/>
                <a:cs typeface="Arial" panose="020B0604020202020204" pitchFamily="34" charset="0"/>
              </a:rPr>
              <a:t>Merovingians</a:t>
            </a:r>
            <a:r>
              <a:rPr lang="it-IT" altLang="it-IT" sz="7200" dirty="0">
                <a:solidFill>
                  <a:srgbClr val="222222"/>
                </a:solidFill>
                <a:latin typeface="Arial" panose="020B0604020202020204" pitchFamily="34" charset="0"/>
                <a:cs typeface="Arial" panose="020B0604020202020204" pitchFamily="34" charset="0"/>
              </a:rPr>
              <a:t> </a:t>
            </a:r>
            <a:r>
              <a:rPr lang="it-IT" altLang="it-IT" sz="7200" dirty="0" err="1">
                <a:solidFill>
                  <a:srgbClr val="222222"/>
                </a:solidFill>
                <a:latin typeface="Arial" panose="020B0604020202020204" pitchFamily="34" charset="0"/>
                <a:cs typeface="Arial" panose="020B0604020202020204" pitchFamily="34" charset="0"/>
              </a:rPr>
              <a:t>texts</a:t>
            </a:r>
            <a:r>
              <a:rPr lang="it-IT" altLang="it-IT" sz="7200" dirty="0">
                <a:solidFill>
                  <a:srgbClr val="222222"/>
                </a:solidFill>
                <a:latin typeface="Arial" panose="020B0604020202020204" pitchFamily="34" charset="0"/>
                <a:cs typeface="Arial" panose="020B0604020202020204" pitchFamily="34" charset="0"/>
              </a:rPr>
              <a:t>, </a:t>
            </a:r>
            <a:r>
              <a:rPr lang="it-IT" altLang="it-IT" sz="7200" dirty="0" smtClean="0">
                <a:solidFill>
                  <a:srgbClr val="222222"/>
                </a:solidFill>
                <a:latin typeface="Arial" panose="020B0604020202020204" pitchFamily="34" charset="0"/>
                <a:cs typeface="Arial" panose="020B0604020202020204" pitchFamily="34" charset="0"/>
              </a:rPr>
              <a:t>the </a:t>
            </a:r>
            <a:r>
              <a:rPr lang="it-IT" altLang="it-IT" sz="7200" dirty="0" err="1">
                <a:solidFill>
                  <a:srgbClr val="222222"/>
                </a:solidFill>
                <a:latin typeface="Arial" panose="020B0604020202020204" pitchFamily="34" charset="0"/>
                <a:cs typeface="Arial" panose="020B0604020202020204" pitchFamily="34" charset="0"/>
              </a:rPr>
              <a:t>history</a:t>
            </a:r>
            <a:r>
              <a:rPr lang="it-IT" altLang="it-IT" sz="7200" dirty="0">
                <a:solidFill>
                  <a:srgbClr val="222222"/>
                </a:solidFill>
                <a:latin typeface="Arial" panose="020B0604020202020204" pitchFamily="34" charset="0"/>
                <a:cs typeface="Arial" panose="020B0604020202020204" pitchFamily="34" charset="0"/>
              </a:rPr>
              <a:t> of the </a:t>
            </a:r>
            <a:r>
              <a:rPr lang="it-IT" altLang="it-IT" sz="7200" dirty="0" err="1">
                <a:solidFill>
                  <a:srgbClr val="222222"/>
                </a:solidFill>
                <a:latin typeface="Arial" panose="020B0604020202020204" pitchFamily="34" charset="0"/>
                <a:cs typeface="Arial" panose="020B0604020202020204" pitchFamily="34" charset="0"/>
              </a:rPr>
              <a:t>cruel</a:t>
            </a:r>
            <a:r>
              <a:rPr lang="it-IT" altLang="it-IT" sz="7200" dirty="0">
                <a:solidFill>
                  <a:srgbClr val="222222"/>
                </a:solidFill>
                <a:latin typeface="Arial" panose="020B0604020202020204" pitchFamily="34" charset="0"/>
                <a:cs typeface="Arial" panose="020B0604020202020204" pitchFamily="34" charset="0"/>
              </a:rPr>
              <a:t> </a:t>
            </a:r>
            <a:r>
              <a:rPr lang="it-IT" altLang="it-IT" sz="7200" dirty="0" err="1">
                <a:solidFill>
                  <a:srgbClr val="222222"/>
                </a:solidFill>
                <a:latin typeface="Arial" panose="020B0604020202020204" pitchFamily="34" charset="0"/>
                <a:cs typeface="Arial" panose="020B0604020202020204" pitchFamily="34" charset="0"/>
              </a:rPr>
              <a:t>stepmother</a:t>
            </a:r>
            <a:r>
              <a:rPr lang="it-IT" altLang="it-IT" sz="7200" dirty="0">
                <a:solidFill>
                  <a:srgbClr val="222222"/>
                </a:solidFill>
                <a:latin typeface="Arial" panose="020B0604020202020204" pitchFamily="34" charset="0"/>
                <a:cs typeface="Arial" panose="020B0604020202020204" pitchFamily="34" charset="0"/>
              </a:rPr>
              <a:t> </a:t>
            </a:r>
            <a:r>
              <a:rPr lang="it-IT" altLang="it-IT" sz="7200" dirty="0" err="1">
                <a:solidFill>
                  <a:srgbClr val="222222"/>
                </a:solidFill>
                <a:latin typeface="Arial" panose="020B0604020202020204" pitchFamily="34" charset="0"/>
                <a:cs typeface="Arial" panose="020B0604020202020204" pitchFamily="34" charset="0"/>
              </a:rPr>
              <a:t>is</a:t>
            </a:r>
            <a:r>
              <a:rPr lang="it-IT" altLang="it-IT" sz="7200" dirty="0">
                <a:solidFill>
                  <a:srgbClr val="222222"/>
                </a:solidFill>
                <a:latin typeface="Arial" panose="020B0604020202020204" pitchFamily="34" charset="0"/>
                <a:cs typeface="Arial" panose="020B0604020202020204" pitchFamily="34" charset="0"/>
              </a:rPr>
              <a:t> </a:t>
            </a:r>
            <a:r>
              <a:rPr lang="it-IT" altLang="it-IT" sz="7200" dirty="0" err="1">
                <a:solidFill>
                  <a:srgbClr val="222222"/>
                </a:solidFill>
                <a:latin typeface="Arial" panose="020B0604020202020204" pitchFamily="34" charset="0"/>
                <a:cs typeface="Arial" panose="020B0604020202020204" pitchFamily="34" charset="0"/>
              </a:rPr>
              <a:t>representative</a:t>
            </a:r>
            <a:r>
              <a:rPr lang="it-IT" altLang="it-IT" sz="7200" dirty="0">
                <a:solidFill>
                  <a:srgbClr val="222222"/>
                </a:solidFill>
                <a:latin typeface="Arial" panose="020B0604020202020204" pitchFamily="34" charset="0"/>
                <a:cs typeface="Arial" panose="020B0604020202020204" pitchFamily="34" charset="0"/>
              </a:rPr>
              <a:t> of the </a:t>
            </a:r>
            <a:r>
              <a:rPr lang="it-IT" altLang="it-IT" sz="7200" dirty="0" err="1">
                <a:solidFill>
                  <a:srgbClr val="222222"/>
                </a:solidFill>
                <a:latin typeface="Arial" panose="020B0604020202020204" pitchFamily="34" charset="0"/>
                <a:cs typeface="Arial" panose="020B0604020202020204" pitchFamily="34" charset="0"/>
              </a:rPr>
              <a:t>vision</a:t>
            </a:r>
            <a:r>
              <a:rPr lang="it-IT" altLang="it-IT" sz="7200" dirty="0">
                <a:solidFill>
                  <a:srgbClr val="222222"/>
                </a:solidFill>
                <a:latin typeface="Arial" panose="020B0604020202020204" pitchFamily="34" charset="0"/>
                <a:cs typeface="Arial" panose="020B0604020202020204" pitchFamily="34" charset="0"/>
              </a:rPr>
              <a:t> </a:t>
            </a:r>
            <a:r>
              <a:rPr lang="it-IT" altLang="it-IT" sz="7200" dirty="0" err="1">
                <a:solidFill>
                  <a:srgbClr val="222222"/>
                </a:solidFill>
                <a:latin typeface="Arial" panose="020B0604020202020204" pitchFamily="34" charset="0"/>
                <a:cs typeface="Arial" panose="020B0604020202020204" pitchFamily="34" charset="0"/>
              </a:rPr>
              <a:t>that</a:t>
            </a:r>
            <a:r>
              <a:rPr lang="it-IT" altLang="it-IT" sz="7200" dirty="0">
                <a:solidFill>
                  <a:srgbClr val="222222"/>
                </a:solidFill>
                <a:latin typeface="Arial" panose="020B0604020202020204" pitchFamily="34" charset="0"/>
                <a:cs typeface="Arial" panose="020B0604020202020204" pitchFamily="34" charset="0"/>
              </a:rPr>
              <a:t> </a:t>
            </a:r>
            <a:r>
              <a:rPr lang="it-IT" altLang="it-IT" sz="7200" dirty="0" err="1">
                <a:solidFill>
                  <a:srgbClr val="222222"/>
                </a:solidFill>
                <a:latin typeface="Arial" panose="020B0604020202020204" pitchFamily="34" charset="0"/>
                <a:cs typeface="Arial" panose="020B0604020202020204" pitchFamily="34" charset="0"/>
              </a:rPr>
              <a:t>Merovingians</a:t>
            </a:r>
            <a:r>
              <a:rPr lang="it-IT" altLang="it-IT" sz="7200" dirty="0">
                <a:solidFill>
                  <a:srgbClr val="222222"/>
                </a:solidFill>
                <a:latin typeface="Arial" panose="020B0604020202020204" pitchFamily="34" charset="0"/>
                <a:cs typeface="Arial" panose="020B0604020202020204" pitchFamily="34" charset="0"/>
              </a:rPr>
              <a:t> </a:t>
            </a:r>
            <a:r>
              <a:rPr lang="it-IT" altLang="it-IT" sz="7200" dirty="0" err="1">
                <a:solidFill>
                  <a:srgbClr val="222222"/>
                </a:solidFill>
                <a:latin typeface="Arial" panose="020B0604020202020204" pitchFamily="34" charset="0"/>
                <a:cs typeface="Arial" panose="020B0604020202020204" pitchFamily="34" charset="0"/>
              </a:rPr>
              <a:t>chroniclers</a:t>
            </a:r>
            <a:r>
              <a:rPr lang="it-IT" altLang="it-IT" sz="7200" dirty="0">
                <a:solidFill>
                  <a:srgbClr val="222222"/>
                </a:solidFill>
                <a:latin typeface="Arial" panose="020B0604020202020204" pitchFamily="34" charset="0"/>
                <a:cs typeface="Arial" panose="020B0604020202020204" pitchFamily="34" charset="0"/>
              </a:rPr>
              <a:t> </a:t>
            </a:r>
            <a:r>
              <a:rPr lang="it-IT" altLang="it-IT" sz="7200" dirty="0" err="1">
                <a:solidFill>
                  <a:srgbClr val="222222"/>
                </a:solidFill>
                <a:latin typeface="Arial" panose="020B0604020202020204" pitchFamily="34" charset="0"/>
                <a:cs typeface="Arial" panose="020B0604020202020204" pitchFamily="34" charset="0"/>
              </a:rPr>
              <a:t>gave</a:t>
            </a:r>
            <a:r>
              <a:rPr lang="it-IT" altLang="it-IT" sz="7200" dirty="0">
                <a:solidFill>
                  <a:srgbClr val="222222"/>
                </a:solidFill>
                <a:latin typeface="Arial" panose="020B0604020202020204" pitchFamily="34" charset="0"/>
                <a:cs typeface="Arial" panose="020B0604020202020204" pitchFamily="34" charset="0"/>
              </a:rPr>
              <a:t> to some of </a:t>
            </a:r>
            <a:r>
              <a:rPr lang="it-IT" altLang="it-IT" sz="7200" dirty="0" err="1">
                <a:solidFill>
                  <a:srgbClr val="222222"/>
                </a:solidFill>
                <a:latin typeface="Arial" panose="020B0604020202020204" pitchFamily="34" charset="0"/>
                <a:cs typeface="Arial" panose="020B0604020202020204" pitchFamily="34" charset="0"/>
              </a:rPr>
              <a:t>their</a:t>
            </a:r>
            <a:r>
              <a:rPr lang="it-IT" altLang="it-IT" sz="7200" dirty="0">
                <a:solidFill>
                  <a:srgbClr val="222222"/>
                </a:solidFill>
                <a:latin typeface="Arial" panose="020B0604020202020204" pitchFamily="34" charset="0"/>
                <a:cs typeface="Arial" panose="020B0604020202020204" pitchFamily="34" charset="0"/>
              </a:rPr>
              <a:t> </a:t>
            </a:r>
            <a:r>
              <a:rPr lang="it-IT" altLang="it-IT" sz="7200" dirty="0" err="1">
                <a:solidFill>
                  <a:srgbClr val="222222"/>
                </a:solidFill>
                <a:latin typeface="Arial" panose="020B0604020202020204" pitchFamily="34" charset="0"/>
                <a:cs typeface="Arial" panose="020B0604020202020204" pitchFamily="34" charset="0"/>
              </a:rPr>
              <a:t>queens</a:t>
            </a:r>
            <a:r>
              <a:rPr lang="it-IT" altLang="it-IT" sz="7200" dirty="0">
                <a:solidFill>
                  <a:srgbClr val="222222"/>
                </a:solidFill>
                <a:latin typeface="Arial" panose="020B0604020202020204" pitchFamily="34" charset="0"/>
                <a:cs typeface="Arial" panose="020B0604020202020204" pitchFamily="34" charset="0"/>
              </a:rPr>
              <a:t>. </a:t>
            </a:r>
          </a:p>
          <a:p>
            <a:r>
              <a:rPr lang="it-IT" altLang="it-IT" sz="7200" dirty="0" err="1">
                <a:solidFill>
                  <a:srgbClr val="222222"/>
                </a:solidFill>
                <a:latin typeface="Arial" panose="020B0604020202020204" pitchFamily="34" charset="0"/>
                <a:cs typeface="Arial" panose="020B0604020202020204" pitchFamily="34" charset="0"/>
              </a:rPr>
              <a:t>We</a:t>
            </a:r>
            <a:r>
              <a:rPr lang="it-IT" altLang="it-IT" sz="7200" dirty="0">
                <a:solidFill>
                  <a:srgbClr val="222222"/>
                </a:solidFill>
                <a:latin typeface="Arial" panose="020B0604020202020204" pitchFamily="34" charset="0"/>
                <a:cs typeface="Arial" panose="020B0604020202020204" pitchFamily="34" charset="0"/>
              </a:rPr>
              <a:t> can </a:t>
            </a:r>
            <a:r>
              <a:rPr lang="it-IT" altLang="it-IT" sz="7200" dirty="0" err="1">
                <a:solidFill>
                  <a:srgbClr val="222222"/>
                </a:solidFill>
                <a:latin typeface="Arial" panose="020B0604020202020204" pitchFamily="34" charset="0"/>
                <a:cs typeface="Arial" panose="020B0604020202020204" pitchFamily="34" charset="0"/>
              </a:rPr>
              <a:t>moreover</a:t>
            </a:r>
            <a:r>
              <a:rPr lang="it-IT" altLang="it-IT" sz="7200" dirty="0">
                <a:solidFill>
                  <a:srgbClr val="222222"/>
                </a:solidFill>
                <a:latin typeface="Arial" panose="020B0604020202020204" pitchFamily="34" charset="0"/>
                <a:cs typeface="Arial" panose="020B0604020202020204" pitchFamily="34" charset="0"/>
              </a:rPr>
              <a:t> </a:t>
            </a:r>
            <a:r>
              <a:rPr lang="it-IT" altLang="it-IT" sz="7200" dirty="0" err="1">
                <a:solidFill>
                  <a:srgbClr val="222222"/>
                </a:solidFill>
                <a:latin typeface="Arial" panose="020B0604020202020204" pitchFamily="34" charset="0"/>
                <a:cs typeface="Arial" panose="020B0604020202020204" pitchFamily="34" charset="0"/>
              </a:rPr>
              <a:t>think</a:t>
            </a:r>
            <a:r>
              <a:rPr lang="it-IT" altLang="it-IT" sz="7200" dirty="0">
                <a:solidFill>
                  <a:srgbClr val="222222"/>
                </a:solidFill>
                <a:latin typeface="Arial" panose="020B0604020202020204" pitchFamily="34" charset="0"/>
                <a:cs typeface="Arial" panose="020B0604020202020204" pitchFamily="34" charset="0"/>
              </a:rPr>
              <a:t> </a:t>
            </a:r>
            <a:r>
              <a:rPr lang="it-IT" altLang="it-IT" sz="7200" dirty="0" err="1">
                <a:solidFill>
                  <a:srgbClr val="222222"/>
                </a:solidFill>
                <a:latin typeface="Arial" panose="020B0604020202020204" pitchFamily="34" charset="0"/>
                <a:cs typeface="Arial" panose="020B0604020202020204" pitchFamily="34" charset="0"/>
              </a:rPr>
              <a:t>that</a:t>
            </a:r>
            <a:r>
              <a:rPr lang="it-IT" altLang="it-IT" sz="7200" dirty="0">
                <a:solidFill>
                  <a:srgbClr val="222222"/>
                </a:solidFill>
                <a:latin typeface="Arial" panose="020B0604020202020204" pitchFamily="34" charset="0"/>
                <a:cs typeface="Arial" panose="020B0604020202020204" pitchFamily="34" charset="0"/>
              </a:rPr>
              <a:t> </a:t>
            </a:r>
            <a:r>
              <a:rPr lang="it-IT" altLang="it-IT" sz="7200" dirty="0" err="1">
                <a:solidFill>
                  <a:srgbClr val="222222"/>
                </a:solidFill>
                <a:latin typeface="Arial" panose="020B0604020202020204" pitchFamily="34" charset="0"/>
                <a:cs typeface="Arial" panose="020B0604020202020204" pitchFamily="34" charset="0"/>
              </a:rPr>
              <a:t>it</a:t>
            </a:r>
            <a:r>
              <a:rPr lang="it-IT" altLang="it-IT" sz="7200" dirty="0">
                <a:solidFill>
                  <a:srgbClr val="222222"/>
                </a:solidFill>
                <a:latin typeface="Arial" panose="020B0604020202020204" pitchFamily="34" charset="0"/>
                <a:cs typeface="Arial" panose="020B0604020202020204" pitchFamily="34" charset="0"/>
              </a:rPr>
              <a:t> </a:t>
            </a:r>
            <a:r>
              <a:rPr lang="it-IT" altLang="it-IT" sz="7200" dirty="0" err="1">
                <a:solidFill>
                  <a:srgbClr val="222222"/>
                </a:solidFill>
                <a:latin typeface="Arial" panose="020B0604020202020204" pitchFamily="34" charset="0"/>
                <a:cs typeface="Arial" panose="020B0604020202020204" pitchFamily="34" charset="0"/>
              </a:rPr>
              <a:t>is</a:t>
            </a:r>
            <a:r>
              <a:rPr lang="it-IT" altLang="it-IT" sz="7200" dirty="0">
                <a:solidFill>
                  <a:srgbClr val="222222"/>
                </a:solidFill>
                <a:latin typeface="Arial" panose="020B0604020202020204" pitchFamily="34" charset="0"/>
                <a:cs typeface="Arial" panose="020B0604020202020204" pitchFamily="34" charset="0"/>
              </a:rPr>
              <a:t> </a:t>
            </a:r>
            <a:r>
              <a:rPr lang="it-IT" altLang="it-IT" sz="7200" dirty="0" err="1">
                <a:solidFill>
                  <a:srgbClr val="222222"/>
                </a:solidFill>
                <a:latin typeface="Arial" panose="020B0604020202020204" pitchFamily="34" charset="0"/>
                <a:cs typeface="Arial" panose="020B0604020202020204" pitchFamily="34" charset="0"/>
              </a:rPr>
              <a:t>inspired</a:t>
            </a:r>
            <a:r>
              <a:rPr lang="it-IT" altLang="it-IT" sz="7200" dirty="0">
                <a:solidFill>
                  <a:srgbClr val="222222"/>
                </a:solidFill>
                <a:latin typeface="Arial" panose="020B0604020202020204" pitchFamily="34" charset="0"/>
                <a:cs typeface="Arial" panose="020B0604020202020204" pitchFamily="34" charset="0"/>
              </a:rPr>
              <a:t> by </a:t>
            </a:r>
            <a:r>
              <a:rPr lang="it-IT" altLang="it-IT" sz="7200" dirty="0" err="1">
                <a:solidFill>
                  <a:srgbClr val="222222"/>
                </a:solidFill>
                <a:latin typeface="Arial" panose="020B0604020202020204" pitchFamily="34" charset="0"/>
                <a:cs typeface="Arial" panose="020B0604020202020204" pitchFamily="34" charset="0"/>
              </a:rPr>
              <a:t>it</a:t>
            </a:r>
            <a:r>
              <a:rPr lang="it-IT" altLang="it-IT" sz="7200" dirty="0">
                <a:solidFill>
                  <a:srgbClr val="222222"/>
                </a:solidFill>
                <a:latin typeface="Arial" panose="020B0604020202020204" pitchFamily="34" charset="0"/>
                <a:cs typeface="Arial" panose="020B0604020202020204" pitchFamily="34" charset="0"/>
              </a:rPr>
              <a:t>.</a:t>
            </a:r>
            <a:r>
              <a:rPr lang="it-IT" altLang="it-IT" sz="7200" dirty="0">
                <a:latin typeface="Arial" panose="020B0604020202020204" pitchFamily="34" charset="0"/>
                <a:cs typeface="Arial" panose="020B0604020202020204" pitchFamily="34" charset="0"/>
              </a:rPr>
              <a:t> </a:t>
            </a:r>
          </a:p>
          <a:p>
            <a:endParaRPr lang="it-IT" sz="7200" dirty="0">
              <a:latin typeface="Arial" panose="020B0604020202020204" pitchFamily="34" charset="0"/>
              <a:cs typeface="Arial" panose="020B0604020202020204" pitchFamily="34" charset="0"/>
            </a:endParaRPr>
          </a:p>
        </p:txBody>
      </p:sp>
      <p:pic>
        <p:nvPicPr>
          <p:cNvPr id="2052" name="Picture 4" descr="File:Evariste Vital Luminais - Les énervés de Jumièges (Musée des  beaux-arts de Rouen).jpg - Wikipedia"/>
          <p:cNvPicPr>
            <a:picLocks noGrp="1" noChangeAspect="1" noChangeArrowheads="1"/>
          </p:cNvPicPr>
          <p:nvPr>
            <p:ph idx="4294967295"/>
          </p:nvPr>
        </p:nvPicPr>
        <p:blipFill>
          <a:blip r:embed="rId2" cstate="print">
            <a:extLst>
              <a:ext uri="{28A0092B-C50C-407E-A947-70E740481C1C}">
                <a14:useLocalDpi xmlns:a14="http://schemas.microsoft.com/office/drawing/2010/main" val="0"/>
              </a:ext>
            </a:extLst>
          </a:blip>
          <a:srcRect/>
          <a:stretch>
            <a:fillRect/>
          </a:stretch>
        </p:blipFill>
        <p:spPr bwMode="auto">
          <a:xfrm>
            <a:off x="66502" y="2236124"/>
            <a:ext cx="4667842" cy="3205032"/>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182881" y="5552902"/>
            <a:ext cx="4962698" cy="646331"/>
          </a:xfrm>
          <a:prstGeom prst="rect">
            <a:avLst/>
          </a:prstGeom>
          <a:noFill/>
        </p:spPr>
        <p:txBody>
          <a:bodyPr wrap="square" rtlCol="0">
            <a:spAutoFit/>
          </a:bodyPr>
          <a:lstStyle/>
          <a:p>
            <a:r>
              <a:rPr lang="it-IT" dirty="0" err="1" smtClean="0"/>
              <a:t>Evariste</a:t>
            </a:r>
            <a:r>
              <a:rPr lang="it-IT" dirty="0" smtClean="0"/>
              <a:t>- </a:t>
            </a:r>
            <a:r>
              <a:rPr lang="it-IT" dirty="0"/>
              <a:t>Vital </a:t>
            </a:r>
            <a:r>
              <a:rPr lang="it-IT" dirty="0" err="1"/>
              <a:t>Luminais</a:t>
            </a:r>
            <a:r>
              <a:rPr lang="it-IT" dirty="0"/>
              <a:t>, </a:t>
            </a:r>
            <a:r>
              <a:rPr lang="it-IT" i="1" dirty="0" err="1" smtClean="0"/>
              <a:t>Les</a:t>
            </a:r>
            <a:r>
              <a:rPr lang="it-IT" i="1" dirty="0" smtClean="0"/>
              <a:t> </a:t>
            </a:r>
            <a:r>
              <a:rPr lang="it-IT" i="1" dirty="0" err="1"/>
              <a:t>Énervés</a:t>
            </a:r>
            <a:r>
              <a:rPr lang="it-IT" i="1" dirty="0"/>
              <a:t> de </a:t>
            </a:r>
            <a:r>
              <a:rPr lang="it-IT" i="1" dirty="0" err="1" smtClean="0"/>
              <a:t>Jumièges</a:t>
            </a:r>
            <a:r>
              <a:rPr lang="it-IT" i="1" dirty="0" smtClean="0"/>
              <a:t> </a:t>
            </a:r>
            <a:r>
              <a:rPr lang="it-IT" dirty="0" smtClean="0"/>
              <a:t>(1880)</a:t>
            </a:r>
            <a:endParaRPr lang="it-IT" dirty="0"/>
          </a:p>
        </p:txBody>
      </p:sp>
      <p:sp>
        <p:nvSpPr>
          <p:cNvPr id="10" name="Rectangle 6"/>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smtClean="0">
              <a:ln>
                <a:noFill/>
              </a:ln>
              <a:solidFill>
                <a:schemeClr val="tx1"/>
              </a:solidFill>
              <a:effectLst/>
              <a:latin typeface="Arial" panose="020B0604020202020204" pitchFamily="34" charset="0"/>
            </a:endParaRPr>
          </a:p>
        </p:txBody>
      </p:sp>
      <p:sp>
        <p:nvSpPr>
          <p:cNvPr id="11" name="AutoShape 12" descr="Gold seal matrix inscribed BALDEhILDIS, probably of Queen Balthild of  France (PAS-8709C3) | Anglo saxon, Saxon, Dark ag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3" name="Rectangle 1"/>
          <p:cNvSpPr>
            <a:spLocks noChangeArrowheads="1"/>
          </p:cNvSpPr>
          <p:nvPr/>
        </p:nvSpPr>
        <p:spPr bwMode="auto">
          <a:xfrm>
            <a:off x="0" y="79837"/>
            <a:ext cx="97784" cy="29752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2100" b="0" i="0" u="none" strike="noStrike" cap="none" normalizeH="0" baseline="0" dirty="0" smtClean="0">
                <a:ln>
                  <a:noFill/>
                </a:ln>
                <a:solidFill>
                  <a:srgbClr val="222222"/>
                </a:solidFill>
                <a:effectLst/>
                <a:latin typeface="inherit"/>
              </a:rPr>
              <a:t> </a:t>
            </a:r>
            <a:r>
              <a:rPr kumimoji="0" lang="it-IT" altLang="it-IT" sz="800" b="0" i="0" u="none" strike="noStrike" cap="none" normalizeH="0" baseline="0" dirty="0" smtClean="0">
                <a:ln>
                  <a:noFill/>
                </a:ln>
                <a:solidFill>
                  <a:schemeClr val="tx1"/>
                </a:solidFill>
                <a:effectLst/>
              </a:rPr>
              <a:t> </a:t>
            </a:r>
            <a:endParaRPr kumimoji="0" lang="it-IT" altLang="it-IT" sz="1800" b="0" i="0" u="none" strike="noStrike" cap="none" normalizeH="0" baseline="0" dirty="0" smtClean="0">
              <a:ln>
                <a:noFill/>
              </a:ln>
              <a:solidFill>
                <a:schemeClr val="tx1"/>
              </a:solidFill>
              <a:effectLst/>
              <a:latin typeface="Arial" panose="020B0604020202020204" pitchFamily="34" charset="0"/>
            </a:endParaRPr>
          </a:p>
        </p:txBody>
      </p:sp>
      <p:sp>
        <p:nvSpPr>
          <p:cNvPr id="6" name="Rectangle 3"/>
          <p:cNvSpPr>
            <a:spLocks noChangeArrowheads="1"/>
          </p:cNvSpPr>
          <p:nvPr/>
        </p:nvSpPr>
        <p:spPr bwMode="auto">
          <a:xfrm>
            <a:off x="0" y="79837"/>
            <a:ext cx="75342" cy="29752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2100" b="0" i="0" u="none" strike="noStrike" cap="none" normalizeH="0" baseline="0" dirty="0" smtClean="0">
                <a:ln>
                  <a:noFill/>
                </a:ln>
                <a:solidFill>
                  <a:srgbClr val="222222"/>
                </a:solidFill>
                <a:effectLst/>
                <a:latin typeface="inherit"/>
              </a:rPr>
              <a:t> </a:t>
            </a:r>
            <a:endParaRPr kumimoji="0" lang="it-IT" altLang="it-IT" sz="1800" b="0" i="0" u="none" strike="noStrike" cap="none" normalizeH="0" baseline="0" dirty="0" smtClean="0">
              <a:ln>
                <a:noFill/>
              </a:ln>
              <a:solidFill>
                <a:schemeClr val="tx1"/>
              </a:solidFill>
              <a:effectLst/>
              <a:latin typeface="Arial" panose="020B0604020202020204" pitchFamily="34" charset="0"/>
            </a:endParaRPr>
          </a:p>
        </p:txBody>
      </p:sp>
      <p:sp>
        <p:nvSpPr>
          <p:cNvPr id="7" name="Rectangle 4"/>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545551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6000" y="1153221"/>
            <a:ext cx="11736000" cy="717143"/>
          </a:xfrm>
        </p:spPr>
        <p:txBody>
          <a:bodyPr/>
          <a:lstStyle/>
          <a:p>
            <a:r>
              <a:rPr lang="it-IT" b="1" dirty="0" smtClean="0"/>
              <a:t>The story (12° </a:t>
            </a:r>
            <a:r>
              <a:rPr lang="it-IT" b="1" dirty="0" err="1" smtClean="0"/>
              <a:t>century</a:t>
            </a:r>
            <a:r>
              <a:rPr lang="it-IT" b="1" dirty="0" smtClean="0"/>
              <a:t>)</a:t>
            </a:r>
            <a:endParaRPr lang="it-IT" b="1" dirty="0"/>
          </a:p>
        </p:txBody>
      </p:sp>
      <p:sp>
        <p:nvSpPr>
          <p:cNvPr id="5" name="Segnaposto contenuto 4"/>
          <p:cNvSpPr>
            <a:spLocks noGrp="1"/>
          </p:cNvSpPr>
          <p:nvPr>
            <p:ph sz="quarter" idx="10"/>
          </p:nvPr>
        </p:nvSpPr>
        <p:spPr>
          <a:xfrm>
            <a:off x="133004" y="3092334"/>
            <a:ext cx="11080865" cy="3360219"/>
          </a:xfrm>
        </p:spPr>
        <p:txBody>
          <a:bodyPr>
            <a:normAutofit fontScale="77500" lnSpcReduction="20000"/>
          </a:bodyPr>
          <a:lstStyle/>
          <a:p>
            <a:pPr lvl="0" eaLnBrk="0" fontAlgn="base" hangingPunct="0">
              <a:lnSpc>
                <a:spcPct val="100000"/>
              </a:lnSpc>
              <a:spcBef>
                <a:spcPct val="0"/>
              </a:spcBef>
              <a:spcAft>
                <a:spcPct val="0"/>
              </a:spcAft>
            </a:pPr>
            <a:r>
              <a:rPr lang="it-IT" altLang="it-IT" dirty="0" err="1">
                <a:solidFill>
                  <a:srgbClr val="222222"/>
                </a:solidFill>
                <a:latin typeface="inherit"/>
              </a:rPr>
              <a:t>Since</a:t>
            </a:r>
            <a:r>
              <a:rPr lang="it-IT" altLang="it-IT" dirty="0">
                <a:solidFill>
                  <a:srgbClr val="222222"/>
                </a:solidFill>
                <a:latin typeface="inherit"/>
              </a:rPr>
              <a:t> </a:t>
            </a:r>
            <a:r>
              <a:rPr lang="it-IT" altLang="it-IT" dirty="0" err="1">
                <a:solidFill>
                  <a:srgbClr val="222222"/>
                </a:solidFill>
                <a:latin typeface="inherit"/>
              </a:rPr>
              <a:t>two</a:t>
            </a:r>
            <a:r>
              <a:rPr lang="it-IT" altLang="it-IT" dirty="0">
                <a:solidFill>
                  <a:srgbClr val="222222"/>
                </a:solidFill>
                <a:latin typeface="inherit"/>
              </a:rPr>
              <a:t> of Clovis </a:t>
            </a:r>
            <a:r>
              <a:rPr lang="it-IT" altLang="it-IT" dirty="0" err="1">
                <a:solidFill>
                  <a:srgbClr val="222222"/>
                </a:solidFill>
                <a:latin typeface="inherit"/>
              </a:rPr>
              <a:t>II's</a:t>
            </a:r>
            <a:r>
              <a:rPr lang="it-IT" altLang="it-IT" dirty="0">
                <a:solidFill>
                  <a:srgbClr val="222222"/>
                </a:solidFill>
                <a:latin typeface="inherit"/>
              </a:rPr>
              <a:t> </a:t>
            </a:r>
            <a:r>
              <a:rPr lang="it-IT" altLang="it-IT" dirty="0" err="1">
                <a:solidFill>
                  <a:srgbClr val="222222"/>
                </a:solidFill>
                <a:latin typeface="inherit"/>
              </a:rPr>
              <a:t>three</a:t>
            </a:r>
            <a:r>
              <a:rPr lang="it-IT" altLang="it-IT" dirty="0">
                <a:solidFill>
                  <a:srgbClr val="222222"/>
                </a:solidFill>
                <a:latin typeface="inherit"/>
              </a:rPr>
              <a:t> </a:t>
            </a:r>
            <a:r>
              <a:rPr lang="it-IT" altLang="it-IT" dirty="0" err="1">
                <a:solidFill>
                  <a:srgbClr val="222222"/>
                </a:solidFill>
                <a:latin typeface="inherit"/>
              </a:rPr>
              <a:t>sons</a:t>
            </a:r>
            <a:r>
              <a:rPr lang="it-IT" altLang="it-IT" dirty="0">
                <a:solidFill>
                  <a:srgbClr val="222222"/>
                </a:solidFill>
                <a:latin typeface="inherit"/>
              </a:rPr>
              <a:t>, </a:t>
            </a:r>
            <a:r>
              <a:rPr lang="it-IT" altLang="it-IT" dirty="0" err="1">
                <a:solidFill>
                  <a:srgbClr val="222222"/>
                </a:solidFill>
                <a:latin typeface="inherit"/>
              </a:rPr>
              <a:t>including</a:t>
            </a:r>
            <a:r>
              <a:rPr lang="it-IT" altLang="it-IT" dirty="0">
                <a:solidFill>
                  <a:srgbClr val="222222"/>
                </a:solidFill>
                <a:latin typeface="inherit"/>
              </a:rPr>
              <a:t> the </a:t>
            </a:r>
            <a:r>
              <a:rPr lang="it-IT" altLang="it-IT" dirty="0" err="1">
                <a:solidFill>
                  <a:srgbClr val="222222"/>
                </a:solidFill>
                <a:latin typeface="inherit"/>
              </a:rPr>
              <a:t>eldest</a:t>
            </a:r>
            <a:r>
              <a:rPr lang="it-IT" altLang="it-IT" dirty="0">
                <a:solidFill>
                  <a:srgbClr val="222222"/>
                </a:solidFill>
                <a:latin typeface="inherit"/>
              </a:rPr>
              <a:t>, </a:t>
            </a:r>
            <a:r>
              <a:rPr lang="it-IT" altLang="it-IT" dirty="0" err="1">
                <a:solidFill>
                  <a:srgbClr val="222222"/>
                </a:solidFill>
                <a:latin typeface="inherit"/>
              </a:rPr>
              <a:t>had</a:t>
            </a:r>
            <a:r>
              <a:rPr lang="it-IT" altLang="it-IT" dirty="0">
                <a:solidFill>
                  <a:srgbClr val="222222"/>
                </a:solidFill>
                <a:latin typeface="inherit"/>
              </a:rPr>
              <a:t> </a:t>
            </a:r>
            <a:r>
              <a:rPr lang="it-IT" altLang="it-IT" dirty="0" err="1">
                <a:solidFill>
                  <a:srgbClr val="222222"/>
                </a:solidFill>
                <a:latin typeface="inherit"/>
              </a:rPr>
              <a:t>rebelled</a:t>
            </a:r>
            <a:r>
              <a:rPr lang="it-IT" altLang="it-IT" dirty="0">
                <a:solidFill>
                  <a:srgbClr val="222222"/>
                </a:solidFill>
                <a:latin typeface="inherit"/>
              </a:rPr>
              <a:t> </a:t>
            </a:r>
            <a:r>
              <a:rPr lang="it-IT" altLang="it-IT" dirty="0" err="1">
                <a:solidFill>
                  <a:srgbClr val="222222"/>
                </a:solidFill>
                <a:latin typeface="inherit"/>
              </a:rPr>
              <a:t>against</a:t>
            </a:r>
            <a:r>
              <a:rPr lang="it-IT" altLang="it-IT" dirty="0">
                <a:solidFill>
                  <a:srgbClr val="222222"/>
                </a:solidFill>
                <a:latin typeface="inherit"/>
              </a:rPr>
              <a:t> </a:t>
            </a:r>
            <a:r>
              <a:rPr lang="it-IT" altLang="it-IT" dirty="0" err="1">
                <a:solidFill>
                  <a:srgbClr val="222222"/>
                </a:solidFill>
                <a:latin typeface="inherit"/>
              </a:rPr>
              <a:t>their</a:t>
            </a:r>
            <a:r>
              <a:rPr lang="it-IT" altLang="it-IT" dirty="0">
                <a:solidFill>
                  <a:srgbClr val="222222"/>
                </a:solidFill>
                <a:latin typeface="inherit"/>
              </a:rPr>
              <a:t> </a:t>
            </a:r>
          </a:p>
          <a:p>
            <a:pPr lvl="0" eaLnBrk="0" fontAlgn="base" hangingPunct="0">
              <a:lnSpc>
                <a:spcPct val="100000"/>
              </a:lnSpc>
              <a:spcBef>
                <a:spcPct val="0"/>
              </a:spcBef>
              <a:spcAft>
                <a:spcPct val="0"/>
              </a:spcAft>
            </a:pPr>
            <a:r>
              <a:rPr lang="it-IT" altLang="it-IT" dirty="0" err="1">
                <a:solidFill>
                  <a:srgbClr val="222222"/>
                </a:solidFill>
                <a:latin typeface="inherit"/>
              </a:rPr>
              <a:t>mother</a:t>
            </a:r>
            <a:r>
              <a:rPr lang="it-IT" altLang="it-IT" dirty="0">
                <a:solidFill>
                  <a:srgbClr val="222222"/>
                </a:solidFill>
                <a:latin typeface="inherit"/>
              </a:rPr>
              <a:t> </a:t>
            </a:r>
            <a:r>
              <a:rPr lang="it-IT" altLang="it-IT" dirty="0" err="1" smtClean="0">
                <a:solidFill>
                  <a:srgbClr val="222222"/>
                </a:solidFill>
                <a:latin typeface="inherit"/>
              </a:rPr>
              <a:t>Baltild</a:t>
            </a:r>
            <a:r>
              <a:rPr lang="it-IT" altLang="it-IT" dirty="0" smtClean="0">
                <a:solidFill>
                  <a:srgbClr val="222222"/>
                </a:solidFill>
                <a:latin typeface="inherit"/>
              </a:rPr>
              <a:t>, </a:t>
            </a:r>
            <a:r>
              <a:rPr lang="it-IT" altLang="it-IT" dirty="0" err="1">
                <a:solidFill>
                  <a:srgbClr val="222222"/>
                </a:solidFill>
                <a:latin typeface="inherit"/>
              </a:rPr>
              <a:t>who</a:t>
            </a:r>
            <a:r>
              <a:rPr lang="it-IT" altLang="it-IT" dirty="0">
                <a:solidFill>
                  <a:srgbClr val="222222"/>
                </a:solidFill>
                <a:latin typeface="inherit"/>
              </a:rPr>
              <a:t> </a:t>
            </a:r>
            <a:r>
              <a:rPr lang="it-IT" altLang="it-IT" dirty="0" err="1">
                <a:solidFill>
                  <a:srgbClr val="222222"/>
                </a:solidFill>
                <a:latin typeface="inherit"/>
              </a:rPr>
              <a:t>ruled</a:t>
            </a:r>
            <a:r>
              <a:rPr lang="it-IT" altLang="it-IT" dirty="0">
                <a:solidFill>
                  <a:srgbClr val="222222"/>
                </a:solidFill>
                <a:latin typeface="inherit"/>
              </a:rPr>
              <a:t> the fate of the </a:t>
            </a:r>
            <a:r>
              <a:rPr lang="it-IT" altLang="it-IT" dirty="0" err="1">
                <a:solidFill>
                  <a:srgbClr val="222222"/>
                </a:solidFill>
                <a:latin typeface="inherit"/>
              </a:rPr>
              <a:t>kingdom</a:t>
            </a:r>
            <a:r>
              <a:rPr lang="it-IT" altLang="it-IT" dirty="0">
                <a:solidFill>
                  <a:srgbClr val="222222"/>
                </a:solidFill>
                <a:latin typeface="inherit"/>
              </a:rPr>
              <a:t> </a:t>
            </a:r>
            <a:r>
              <a:rPr lang="it-IT" altLang="it-IT" dirty="0" err="1">
                <a:solidFill>
                  <a:srgbClr val="222222"/>
                </a:solidFill>
                <a:latin typeface="inherit"/>
              </a:rPr>
              <a:t>during</a:t>
            </a:r>
            <a:r>
              <a:rPr lang="it-IT" altLang="it-IT" dirty="0">
                <a:solidFill>
                  <a:srgbClr val="222222"/>
                </a:solidFill>
                <a:latin typeface="inherit"/>
              </a:rPr>
              <a:t> a </a:t>
            </a:r>
            <a:r>
              <a:rPr lang="it-IT" altLang="it-IT" dirty="0" err="1">
                <a:solidFill>
                  <a:srgbClr val="222222"/>
                </a:solidFill>
                <a:latin typeface="inherit"/>
              </a:rPr>
              <a:t>pilgrimage</a:t>
            </a:r>
            <a:r>
              <a:rPr lang="it-IT" altLang="it-IT" dirty="0">
                <a:solidFill>
                  <a:srgbClr val="222222"/>
                </a:solidFill>
                <a:latin typeface="inherit"/>
              </a:rPr>
              <a:t> of </a:t>
            </a:r>
            <a:r>
              <a:rPr lang="it-IT" altLang="it-IT" dirty="0" err="1">
                <a:solidFill>
                  <a:srgbClr val="222222"/>
                </a:solidFill>
                <a:latin typeface="inherit"/>
              </a:rPr>
              <a:t>her</a:t>
            </a:r>
            <a:r>
              <a:rPr lang="it-IT" altLang="it-IT" dirty="0">
                <a:solidFill>
                  <a:srgbClr val="222222"/>
                </a:solidFill>
                <a:latin typeface="inherit"/>
              </a:rPr>
              <a:t> </a:t>
            </a:r>
            <a:r>
              <a:rPr lang="it-IT" altLang="it-IT" dirty="0" err="1">
                <a:solidFill>
                  <a:srgbClr val="222222"/>
                </a:solidFill>
                <a:latin typeface="inherit"/>
              </a:rPr>
              <a:t>husband</a:t>
            </a:r>
            <a:r>
              <a:rPr lang="it-IT" altLang="it-IT" dirty="0">
                <a:solidFill>
                  <a:srgbClr val="222222"/>
                </a:solidFill>
                <a:latin typeface="inherit"/>
              </a:rPr>
              <a:t> to </a:t>
            </a:r>
          </a:p>
          <a:p>
            <a:pPr lvl="0" eaLnBrk="0" fontAlgn="base" hangingPunct="0">
              <a:lnSpc>
                <a:spcPct val="100000"/>
              </a:lnSpc>
              <a:spcBef>
                <a:spcPct val="0"/>
              </a:spcBef>
              <a:spcAft>
                <a:spcPct val="0"/>
              </a:spcAft>
            </a:pPr>
            <a:r>
              <a:rPr lang="it-IT" altLang="it-IT" dirty="0">
                <a:solidFill>
                  <a:srgbClr val="222222"/>
                </a:solidFill>
                <a:latin typeface="inherit"/>
              </a:rPr>
              <a:t>the </a:t>
            </a:r>
            <a:r>
              <a:rPr lang="it-IT" altLang="it-IT" dirty="0" err="1">
                <a:solidFill>
                  <a:srgbClr val="222222"/>
                </a:solidFill>
                <a:latin typeface="inherit"/>
              </a:rPr>
              <a:t>Holy</a:t>
            </a:r>
            <a:r>
              <a:rPr lang="it-IT" altLang="it-IT" dirty="0">
                <a:solidFill>
                  <a:srgbClr val="222222"/>
                </a:solidFill>
                <a:latin typeface="inherit"/>
              </a:rPr>
              <a:t> Land, the </a:t>
            </a:r>
            <a:r>
              <a:rPr lang="it-IT" altLang="it-IT" dirty="0" err="1">
                <a:solidFill>
                  <a:srgbClr val="222222"/>
                </a:solidFill>
                <a:latin typeface="inherit"/>
              </a:rPr>
              <a:t>king</a:t>
            </a:r>
            <a:r>
              <a:rPr lang="it-IT" altLang="it-IT" dirty="0">
                <a:solidFill>
                  <a:srgbClr val="222222"/>
                </a:solidFill>
                <a:latin typeface="inherit"/>
              </a:rPr>
              <a:t> on </a:t>
            </a:r>
            <a:r>
              <a:rPr lang="it-IT" altLang="it-IT" dirty="0" err="1">
                <a:solidFill>
                  <a:srgbClr val="222222"/>
                </a:solidFill>
                <a:latin typeface="inherit"/>
              </a:rPr>
              <a:t>his</a:t>
            </a:r>
            <a:r>
              <a:rPr lang="it-IT" altLang="it-IT" dirty="0">
                <a:solidFill>
                  <a:srgbClr val="222222"/>
                </a:solidFill>
                <a:latin typeface="inherit"/>
              </a:rPr>
              <a:t> </a:t>
            </a:r>
            <a:r>
              <a:rPr lang="it-IT" altLang="it-IT" dirty="0" err="1">
                <a:solidFill>
                  <a:srgbClr val="222222"/>
                </a:solidFill>
                <a:latin typeface="inherit"/>
              </a:rPr>
              <a:t>return</a:t>
            </a:r>
            <a:r>
              <a:rPr lang="it-IT" altLang="it-IT" dirty="0">
                <a:solidFill>
                  <a:srgbClr val="222222"/>
                </a:solidFill>
                <a:latin typeface="inherit"/>
              </a:rPr>
              <a:t>, </a:t>
            </a:r>
            <a:r>
              <a:rPr lang="it-IT" altLang="it-IT" dirty="0" err="1">
                <a:solidFill>
                  <a:srgbClr val="222222"/>
                </a:solidFill>
                <a:latin typeface="inherit"/>
              </a:rPr>
              <a:t>after</a:t>
            </a:r>
            <a:r>
              <a:rPr lang="it-IT" altLang="it-IT" dirty="0">
                <a:solidFill>
                  <a:srgbClr val="222222"/>
                </a:solidFill>
                <a:latin typeface="inherit"/>
              </a:rPr>
              <a:t> </a:t>
            </a:r>
            <a:r>
              <a:rPr lang="it-IT" altLang="it-IT" dirty="0" err="1">
                <a:solidFill>
                  <a:srgbClr val="222222"/>
                </a:solidFill>
                <a:latin typeface="inherit"/>
              </a:rPr>
              <a:t>defeating</a:t>
            </a:r>
            <a:r>
              <a:rPr lang="it-IT" altLang="it-IT" dirty="0">
                <a:solidFill>
                  <a:srgbClr val="222222"/>
                </a:solidFill>
                <a:latin typeface="inherit"/>
              </a:rPr>
              <a:t> </a:t>
            </a:r>
            <a:r>
              <a:rPr lang="it-IT" altLang="it-IT" dirty="0" err="1">
                <a:solidFill>
                  <a:srgbClr val="222222"/>
                </a:solidFill>
                <a:latin typeface="inherit"/>
              </a:rPr>
              <a:t>them</a:t>
            </a:r>
            <a:r>
              <a:rPr lang="it-IT" altLang="it-IT" dirty="0">
                <a:solidFill>
                  <a:srgbClr val="222222"/>
                </a:solidFill>
                <a:latin typeface="inherit"/>
              </a:rPr>
              <a:t>, </a:t>
            </a:r>
            <a:r>
              <a:rPr lang="it-IT" altLang="it-IT" dirty="0" err="1">
                <a:solidFill>
                  <a:srgbClr val="222222"/>
                </a:solidFill>
                <a:latin typeface="inherit"/>
              </a:rPr>
              <a:t>sentenced</a:t>
            </a:r>
            <a:r>
              <a:rPr lang="it-IT" altLang="it-IT" dirty="0">
                <a:solidFill>
                  <a:srgbClr val="222222"/>
                </a:solidFill>
                <a:latin typeface="inherit"/>
              </a:rPr>
              <a:t> </a:t>
            </a:r>
            <a:r>
              <a:rPr lang="it-IT" altLang="it-IT" dirty="0" err="1">
                <a:solidFill>
                  <a:srgbClr val="222222"/>
                </a:solidFill>
                <a:latin typeface="inherit"/>
              </a:rPr>
              <a:t>them</a:t>
            </a:r>
            <a:r>
              <a:rPr lang="it-IT" altLang="it-IT" dirty="0">
                <a:solidFill>
                  <a:srgbClr val="222222"/>
                </a:solidFill>
                <a:latin typeface="inherit"/>
              </a:rPr>
              <a:t> to </a:t>
            </a:r>
            <a:r>
              <a:rPr lang="it-IT" altLang="it-IT" dirty="0" err="1" smtClean="0">
                <a:solidFill>
                  <a:srgbClr val="222222"/>
                </a:solidFill>
                <a:latin typeface="inherit"/>
              </a:rPr>
              <a:t>death</a:t>
            </a:r>
            <a:r>
              <a:rPr lang="it-IT" altLang="it-IT" dirty="0" smtClean="0">
                <a:solidFill>
                  <a:srgbClr val="222222"/>
                </a:solidFill>
                <a:latin typeface="inherit"/>
              </a:rPr>
              <a:t>, </a:t>
            </a:r>
            <a:endParaRPr lang="it-IT" altLang="it-IT" dirty="0">
              <a:solidFill>
                <a:srgbClr val="222222"/>
              </a:solidFill>
              <a:latin typeface="inherit"/>
            </a:endParaRPr>
          </a:p>
          <a:p>
            <a:pPr lvl="0" eaLnBrk="0" fontAlgn="base" hangingPunct="0">
              <a:lnSpc>
                <a:spcPct val="100000"/>
              </a:lnSpc>
              <a:spcBef>
                <a:spcPct val="0"/>
              </a:spcBef>
              <a:spcAft>
                <a:spcPct val="0"/>
              </a:spcAft>
            </a:pPr>
            <a:r>
              <a:rPr lang="it-IT" altLang="it-IT" dirty="0" err="1">
                <a:solidFill>
                  <a:srgbClr val="222222"/>
                </a:solidFill>
                <a:latin typeface="inherit"/>
              </a:rPr>
              <a:t>but</a:t>
            </a:r>
            <a:r>
              <a:rPr lang="it-IT" altLang="it-IT" dirty="0">
                <a:solidFill>
                  <a:srgbClr val="222222"/>
                </a:solidFill>
                <a:latin typeface="inherit"/>
              </a:rPr>
              <a:t> </a:t>
            </a:r>
            <a:r>
              <a:rPr lang="it-IT" altLang="it-IT" dirty="0" err="1">
                <a:solidFill>
                  <a:srgbClr val="222222"/>
                </a:solidFill>
                <a:latin typeface="inherit"/>
              </a:rPr>
              <a:t>after</a:t>
            </a:r>
            <a:r>
              <a:rPr lang="it-IT" altLang="it-IT" dirty="0">
                <a:solidFill>
                  <a:srgbClr val="222222"/>
                </a:solidFill>
                <a:latin typeface="inherit"/>
              </a:rPr>
              <a:t> </a:t>
            </a:r>
            <a:r>
              <a:rPr lang="it-IT" altLang="it-IT" dirty="0" err="1" smtClean="0">
                <a:solidFill>
                  <a:srgbClr val="222222"/>
                </a:solidFill>
                <a:latin typeface="inherit"/>
              </a:rPr>
              <a:t>Batild's</a:t>
            </a:r>
            <a:r>
              <a:rPr lang="it-IT" altLang="it-IT" dirty="0" smtClean="0">
                <a:solidFill>
                  <a:srgbClr val="222222"/>
                </a:solidFill>
                <a:latin typeface="inherit"/>
              </a:rPr>
              <a:t> </a:t>
            </a:r>
            <a:r>
              <a:rPr lang="it-IT" altLang="it-IT" dirty="0" err="1">
                <a:solidFill>
                  <a:srgbClr val="222222"/>
                </a:solidFill>
                <a:latin typeface="inherit"/>
              </a:rPr>
              <a:t>intercession</a:t>
            </a:r>
            <a:r>
              <a:rPr lang="it-IT" altLang="it-IT" dirty="0">
                <a:solidFill>
                  <a:srgbClr val="222222"/>
                </a:solidFill>
                <a:latin typeface="inherit"/>
              </a:rPr>
              <a:t> he </a:t>
            </a:r>
            <a:r>
              <a:rPr lang="it-IT" altLang="it-IT" dirty="0" err="1">
                <a:solidFill>
                  <a:srgbClr val="222222"/>
                </a:solidFill>
                <a:latin typeface="inherit"/>
              </a:rPr>
              <a:t>condemned</a:t>
            </a:r>
            <a:r>
              <a:rPr lang="it-IT" altLang="it-IT" dirty="0">
                <a:solidFill>
                  <a:srgbClr val="222222"/>
                </a:solidFill>
                <a:latin typeface="inherit"/>
              </a:rPr>
              <a:t> </a:t>
            </a:r>
            <a:r>
              <a:rPr lang="it-IT" altLang="it-IT" dirty="0" err="1">
                <a:solidFill>
                  <a:srgbClr val="222222"/>
                </a:solidFill>
                <a:latin typeface="inherit"/>
              </a:rPr>
              <a:t>them</a:t>
            </a:r>
            <a:r>
              <a:rPr lang="it-IT" altLang="it-IT" dirty="0">
                <a:solidFill>
                  <a:srgbClr val="222222"/>
                </a:solidFill>
                <a:latin typeface="inherit"/>
              </a:rPr>
              <a:t> to the torture of </a:t>
            </a:r>
            <a:r>
              <a:rPr lang="it-IT" altLang="it-IT" dirty="0" err="1">
                <a:solidFill>
                  <a:srgbClr val="222222"/>
                </a:solidFill>
                <a:latin typeface="inherit"/>
              </a:rPr>
              <a:t>enervation</a:t>
            </a:r>
            <a:r>
              <a:rPr lang="it-IT" altLang="it-IT" dirty="0">
                <a:solidFill>
                  <a:srgbClr val="222222"/>
                </a:solidFill>
                <a:latin typeface="inherit"/>
              </a:rPr>
              <a:t> </a:t>
            </a:r>
          </a:p>
          <a:p>
            <a:pPr lvl="0" eaLnBrk="0" fontAlgn="base" hangingPunct="0">
              <a:lnSpc>
                <a:spcPct val="100000"/>
              </a:lnSpc>
              <a:spcBef>
                <a:spcPct val="0"/>
              </a:spcBef>
              <a:spcAft>
                <a:spcPct val="0"/>
              </a:spcAft>
            </a:pPr>
            <a:r>
              <a:rPr lang="it-IT" altLang="it-IT" dirty="0">
                <a:solidFill>
                  <a:srgbClr val="222222"/>
                </a:solidFill>
                <a:latin typeface="inherit"/>
              </a:rPr>
              <a:t>(</a:t>
            </a:r>
            <a:r>
              <a:rPr lang="it-IT" altLang="it-IT" dirty="0" err="1">
                <a:solidFill>
                  <a:srgbClr val="222222"/>
                </a:solidFill>
                <a:latin typeface="inherit"/>
              </a:rPr>
              <a:t>that</a:t>
            </a:r>
            <a:r>
              <a:rPr lang="it-IT" altLang="it-IT" dirty="0">
                <a:solidFill>
                  <a:srgbClr val="222222"/>
                </a:solidFill>
                <a:latin typeface="inherit"/>
              </a:rPr>
              <a:t> </a:t>
            </a:r>
            <a:r>
              <a:rPr lang="it-IT" altLang="it-IT" dirty="0" err="1">
                <a:solidFill>
                  <a:srgbClr val="222222"/>
                </a:solidFill>
                <a:latin typeface="inherit"/>
              </a:rPr>
              <a:t>is</a:t>
            </a:r>
            <a:r>
              <a:rPr lang="it-IT" altLang="it-IT" dirty="0">
                <a:solidFill>
                  <a:srgbClr val="222222"/>
                </a:solidFill>
                <a:latin typeface="inherit"/>
              </a:rPr>
              <a:t>, he </a:t>
            </a:r>
            <a:r>
              <a:rPr lang="it-IT" altLang="it-IT" dirty="0" err="1">
                <a:solidFill>
                  <a:srgbClr val="222222"/>
                </a:solidFill>
                <a:latin typeface="inherit"/>
              </a:rPr>
              <a:t>burned</a:t>
            </a:r>
            <a:r>
              <a:rPr lang="it-IT" altLang="it-IT" dirty="0">
                <a:solidFill>
                  <a:srgbClr val="222222"/>
                </a:solidFill>
                <a:latin typeface="inherit"/>
              </a:rPr>
              <a:t> the </a:t>
            </a:r>
            <a:r>
              <a:rPr lang="it-IT" altLang="it-IT" dirty="0" err="1">
                <a:solidFill>
                  <a:srgbClr val="222222"/>
                </a:solidFill>
                <a:latin typeface="inherit"/>
              </a:rPr>
              <a:t>nerve</a:t>
            </a:r>
            <a:r>
              <a:rPr lang="it-IT" altLang="it-IT" dirty="0">
                <a:solidFill>
                  <a:srgbClr val="222222"/>
                </a:solidFill>
                <a:latin typeface="inherit"/>
              </a:rPr>
              <a:t> </a:t>
            </a:r>
            <a:r>
              <a:rPr lang="it-IT" altLang="it-IT" dirty="0" err="1">
                <a:solidFill>
                  <a:srgbClr val="222222"/>
                </a:solidFill>
                <a:latin typeface="inherit"/>
              </a:rPr>
              <a:t>ligaments</a:t>
            </a:r>
            <a:r>
              <a:rPr lang="it-IT" altLang="it-IT" dirty="0">
                <a:solidFill>
                  <a:srgbClr val="222222"/>
                </a:solidFill>
                <a:latin typeface="inherit"/>
              </a:rPr>
              <a:t> and </a:t>
            </a:r>
            <a:r>
              <a:rPr lang="it-IT" altLang="it-IT" dirty="0" err="1">
                <a:solidFill>
                  <a:srgbClr val="222222"/>
                </a:solidFill>
                <a:latin typeface="inherit"/>
              </a:rPr>
              <a:t>tendons</a:t>
            </a:r>
            <a:r>
              <a:rPr lang="it-IT" altLang="it-IT" dirty="0">
                <a:solidFill>
                  <a:srgbClr val="222222"/>
                </a:solidFill>
                <a:latin typeface="inherit"/>
              </a:rPr>
              <a:t> of the </a:t>
            </a:r>
            <a:r>
              <a:rPr lang="it-IT" altLang="it-IT" dirty="0" err="1">
                <a:solidFill>
                  <a:srgbClr val="222222"/>
                </a:solidFill>
                <a:latin typeface="inherit"/>
              </a:rPr>
              <a:t>legs</a:t>
            </a:r>
            <a:r>
              <a:rPr lang="it-IT" altLang="it-IT" dirty="0">
                <a:solidFill>
                  <a:srgbClr val="222222"/>
                </a:solidFill>
                <a:latin typeface="inherit"/>
              </a:rPr>
              <a:t>). </a:t>
            </a:r>
          </a:p>
          <a:p>
            <a:pPr lvl="0" eaLnBrk="0" fontAlgn="base" hangingPunct="0">
              <a:lnSpc>
                <a:spcPct val="100000"/>
              </a:lnSpc>
              <a:spcBef>
                <a:spcPct val="0"/>
              </a:spcBef>
              <a:spcAft>
                <a:spcPct val="0"/>
              </a:spcAft>
            </a:pPr>
            <a:r>
              <a:rPr lang="it-IT" altLang="it-IT" dirty="0" err="1">
                <a:solidFill>
                  <a:srgbClr val="222222"/>
                </a:solidFill>
                <a:latin typeface="inherit"/>
              </a:rPr>
              <a:t>After</a:t>
            </a:r>
            <a:r>
              <a:rPr lang="it-IT" altLang="it-IT" dirty="0">
                <a:solidFill>
                  <a:srgbClr val="222222"/>
                </a:solidFill>
                <a:latin typeface="inherit"/>
              </a:rPr>
              <a:t> the </a:t>
            </a:r>
            <a:r>
              <a:rPr lang="it-IT" altLang="it-IT" dirty="0" smtClean="0">
                <a:solidFill>
                  <a:srgbClr val="222222"/>
                </a:solidFill>
                <a:latin typeface="inherit"/>
              </a:rPr>
              <a:t>torture </a:t>
            </a:r>
            <a:r>
              <a:rPr lang="it-IT" altLang="it-IT" dirty="0">
                <a:solidFill>
                  <a:srgbClr val="222222"/>
                </a:solidFill>
                <a:latin typeface="inherit"/>
              </a:rPr>
              <a:t>the </a:t>
            </a:r>
            <a:r>
              <a:rPr lang="it-IT" altLang="it-IT" dirty="0" err="1">
                <a:solidFill>
                  <a:srgbClr val="222222"/>
                </a:solidFill>
                <a:latin typeface="inherit"/>
              </a:rPr>
              <a:t>two</a:t>
            </a:r>
            <a:r>
              <a:rPr lang="it-IT" altLang="it-IT" dirty="0">
                <a:solidFill>
                  <a:srgbClr val="222222"/>
                </a:solidFill>
                <a:latin typeface="inherit"/>
              </a:rPr>
              <a:t> </a:t>
            </a:r>
            <a:r>
              <a:rPr lang="it-IT" altLang="it-IT" dirty="0" err="1" smtClean="0">
                <a:solidFill>
                  <a:srgbClr val="222222"/>
                </a:solidFill>
                <a:latin typeface="inherit"/>
              </a:rPr>
              <a:t>youngest</a:t>
            </a:r>
            <a:r>
              <a:rPr lang="it-IT" altLang="it-IT" dirty="0" smtClean="0">
                <a:solidFill>
                  <a:srgbClr val="222222"/>
                </a:solidFill>
                <a:latin typeface="inherit"/>
              </a:rPr>
              <a:t> </a:t>
            </a:r>
            <a:r>
              <a:rPr lang="it-IT" altLang="it-IT" dirty="0" err="1" smtClean="0">
                <a:solidFill>
                  <a:srgbClr val="222222"/>
                </a:solidFill>
                <a:latin typeface="inherit"/>
              </a:rPr>
              <a:t>sons</a:t>
            </a:r>
            <a:r>
              <a:rPr lang="it-IT" altLang="it-IT" dirty="0" smtClean="0">
                <a:solidFill>
                  <a:srgbClr val="222222"/>
                </a:solidFill>
                <a:latin typeface="inherit"/>
              </a:rPr>
              <a:t>, </a:t>
            </a:r>
            <a:r>
              <a:rPr lang="it-IT" altLang="it-IT" dirty="0" err="1" smtClean="0">
                <a:solidFill>
                  <a:srgbClr val="222222"/>
                </a:solidFill>
                <a:latin typeface="inherit"/>
              </a:rPr>
              <a:t>being</a:t>
            </a:r>
            <a:r>
              <a:rPr lang="it-IT" altLang="it-IT" dirty="0" smtClean="0">
                <a:solidFill>
                  <a:srgbClr val="222222"/>
                </a:solidFill>
                <a:latin typeface="inherit"/>
              </a:rPr>
              <a:t> </a:t>
            </a:r>
            <a:r>
              <a:rPr lang="it-IT" altLang="it-IT" dirty="0" err="1">
                <a:solidFill>
                  <a:srgbClr val="222222"/>
                </a:solidFill>
                <a:latin typeface="inherit"/>
              </a:rPr>
              <a:t>weak</a:t>
            </a:r>
            <a:r>
              <a:rPr lang="it-IT" altLang="it-IT" dirty="0">
                <a:solidFill>
                  <a:srgbClr val="222222"/>
                </a:solidFill>
                <a:latin typeface="inherit"/>
              </a:rPr>
              <a:t> and </a:t>
            </a:r>
            <a:r>
              <a:rPr lang="it-IT" altLang="it-IT" dirty="0" err="1">
                <a:solidFill>
                  <a:srgbClr val="222222"/>
                </a:solidFill>
                <a:latin typeface="inherit"/>
              </a:rPr>
              <a:t>handicapped</a:t>
            </a:r>
            <a:r>
              <a:rPr lang="it-IT" altLang="it-IT" dirty="0">
                <a:solidFill>
                  <a:srgbClr val="222222"/>
                </a:solidFill>
                <a:latin typeface="inherit"/>
              </a:rPr>
              <a:t>, </a:t>
            </a:r>
            <a:r>
              <a:rPr lang="it-IT" altLang="it-IT" dirty="0" err="1" smtClean="0">
                <a:solidFill>
                  <a:srgbClr val="222222"/>
                </a:solidFill>
                <a:latin typeface="inherit"/>
              </a:rPr>
              <a:t>asked</a:t>
            </a:r>
            <a:r>
              <a:rPr lang="it-IT" altLang="it-IT" dirty="0" smtClean="0">
                <a:solidFill>
                  <a:srgbClr val="222222"/>
                </a:solidFill>
                <a:latin typeface="inherit"/>
              </a:rPr>
              <a:t> </a:t>
            </a:r>
            <a:r>
              <a:rPr lang="it-IT" altLang="it-IT" dirty="0">
                <a:solidFill>
                  <a:srgbClr val="222222"/>
                </a:solidFill>
                <a:latin typeface="inherit"/>
              </a:rPr>
              <a:t>to be</a:t>
            </a:r>
          </a:p>
          <a:p>
            <a:pPr lvl="0" eaLnBrk="0" fontAlgn="base" hangingPunct="0">
              <a:lnSpc>
                <a:spcPct val="100000"/>
              </a:lnSpc>
              <a:spcBef>
                <a:spcPct val="0"/>
              </a:spcBef>
              <a:spcAft>
                <a:spcPct val="0"/>
              </a:spcAft>
            </a:pPr>
            <a:r>
              <a:rPr lang="it-IT" altLang="it-IT" dirty="0" err="1">
                <a:solidFill>
                  <a:srgbClr val="222222"/>
                </a:solidFill>
                <a:latin typeface="inherit"/>
              </a:rPr>
              <a:t>hospitalized</a:t>
            </a:r>
            <a:r>
              <a:rPr lang="it-IT" altLang="it-IT" dirty="0">
                <a:solidFill>
                  <a:srgbClr val="222222"/>
                </a:solidFill>
                <a:latin typeface="inherit"/>
              </a:rPr>
              <a:t> in a </a:t>
            </a:r>
            <a:r>
              <a:rPr lang="it-IT" altLang="it-IT" dirty="0" err="1">
                <a:solidFill>
                  <a:srgbClr val="222222"/>
                </a:solidFill>
                <a:latin typeface="inherit"/>
              </a:rPr>
              <a:t>monastery</a:t>
            </a:r>
            <a:r>
              <a:rPr lang="it-IT" altLang="it-IT" dirty="0">
                <a:solidFill>
                  <a:srgbClr val="222222"/>
                </a:solidFill>
                <a:latin typeface="inherit"/>
              </a:rPr>
              <a:t>. </a:t>
            </a:r>
            <a:r>
              <a:rPr lang="it-IT" altLang="it-IT" dirty="0" err="1">
                <a:solidFill>
                  <a:srgbClr val="222222"/>
                </a:solidFill>
                <a:latin typeface="inherit"/>
              </a:rPr>
              <a:t>Not</a:t>
            </a:r>
            <a:r>
              <a:rPr lang="it-IT" altLang="it-IT" dirty="0">
                <a:solidFill>
                  <a:srgbClr val="222222"/>
                </a:solidFill>
                <a:latin typeface="inherit"/>
              </a:rPr>
              <a:t> </a:t>
            </a:r>
            <a:r>
              <a:rPr lang="it-IT" altLang="it-IT" dirty="0" err="1">
                <a:solidFill>
                  <a:srgbClr val="222222"/>
                </a:solidFill>
                <a:latin typeface="inherit"/>
              </a:rPr>
              <a:t>knowing</a:t>
            </a:r>
            <a:r>
              <a:rPr lang="it-IT" altLang="it-IT" dirty="0">
                <a:solidFill>
                  <a:srgbClr val="222222"/>
                </a:solidFill>
                <a:latin typeface="inherit"/>
              </a:rPr>
              <a:t> </a:t>
            </a:r>
            <a:r>
              <a:rPr lang="it-IT" altLang="it-IT" dirty="0" err="1">
                <a:solidFill>
                  <a:srgbClr val="222222"/>
                </a:solidFill>
                <a:latin typeface="inherit"/>
              </a:rPr>
              <a:t>how</a:t>
            </a:r>
            <a:r>
              <a:rPr lang="it-IT" altLang="it-IT" dirty="0">
                <a:solidFill>
                  <a:srgbClr val="222222"/>
                </a:solidFill>
                <a:latin typeface="inherit"/>
              </a:rPr>
              <a:t> to </a:t>
            </a:r>
            <a:r>
              <a:rPr lang="it-IT" altLang="it-IT" dirty="0" err="1">
                <a:solidFill>
                  <a:srgbClr val="222222"/>
                </a:solidFill>
                <a:latin typeface="inherit"/>
              </a:rPr>
              <a:t>choose</a:t>
            </a:r>
            <a:r>
              <a:rPr lang="it-IT" altLang="it-IT" dirty="0">
                <a:solidFill>
                  <a:srgbClr val="222222"/>
                </a:solidFill>
                <a:latin typeface="inherit"/>
              </a:rPr>
              <a:t> the </a:t>
            </a:r>
            <a:r>
              <a:rPr lang="it-IT" altLang="it-IT" dirty="0" err="1">
                <a:solidFill>
                  <a:srgbClr val="222222"/>
                </a:solidFill>
                <a:latin typeface="inherit"/>
              </a:rPr>
              <a:t>place</a:t>
            </a:r>
            <a:r>
              <a:rPr lang="it-IT" altLang="it-IT" dirty="0">
                <a:solidFill>
                  <a:srgbClr val="222222"/>
                </a:solidFill>
                <a:latin typeface="inherit"/>
              </a:rPr>
              <a:t>, </a:t>
            </a:r>
            <a:r>
              <a:rPr lang="it-IT" altLang="it-IT" dirty="0" err="1">
                <a:solidFill>
                  <a:srgbClr val="222222"/>
                </a:solidFill>
                <a:latin typeface="inherit"/>
              </a:rPr>
              <a:t>Batilde</a:t>
            </a:r>
            <a:r>
              <a:rPr lang="it-IT" altLang="it-IT" dirty="0">
                <a:solidFill>
                  <a:srgbClr val="222222"/>
                </a:solidFill>
                <a:latin typeface="inherit"/>
              </a:rPr>
              <a:t> </a:t>
            </a:r>
            <a:r>
              <a:rPr lang="it-IT" altLang="it-IT" dirty="0" err="1">
                <a:solidFill>
                  <a:srgbClr val="222222"/>
                </a:solidFill>
                <a:latin typeface="inherit"/>
              </a:rPr>
              <a:t>entrusted</a:t>
            </a:r>
            <a:r>
              <a:rPr lang="it-IT" altLang="it-IT" dirty="0">
                <a:solidFill>
                  <a:srgbClr val="222222"/>
                </a:solidFill>
                <a:latin typeface="inherit"/>
              </a:rPr>
              <a:t> </a:t>
            </a:r>
          </a:p>
          <a:p>
            <a:pPr lvl="0" eaLnBrk="0" fontAlgn="base" hangingPunct="0">
              <a:lnSpc>
                <a:spcPct val="100000"/>
              </a:lnSpc>
              <a:spcBef>
                <a:spcPct val="0"/>
              </a:spcBef>
              <a:spcAft>
                <a:spcPct val="0"/>
              </a:spcAft>
            </a:pPr>
            <a:r>
              <a:rPr lang="it-IT" altLang="it-IT" dirty="0" err="1">
                <a:solidFill>
                  <a:srgbClr val="222222"/>
                </a:solidFill>
                <a:latin typeface="inherit"/>
              </a:rPr>
              <a:t>herself</a:t>
            </a:r>
            <a:r>
              <a:rPr lang="it-IT" altLang="it-IT" dirty="0">
                <a:solidFill>
                  <a:srgbClr val="222222"/>
                </a:solidFill>
                <a:latin typeface="inherit"/>
              </a:rPr>
              <a:t> to fate: </a:t>
            </a:r>
            <a:r>
              <a:rPr lang="it-IT" altLang="it-IT" dirty="0" err="1">
                <a:solidFill>
                  <a:srgbClr val="222222"/>
                </a:solidFill>
                <a:latin typeface="inherit"/>
              </a:rPr>
              <a:t>she</a:t>
            </a:r>
            <a:r>
              <a:rPr lang="it-IT" altLang="it-IT" dirty="0">
                <a:solidFill>
                  <a:srgbClr val="222222"/>
                </a:solidFill>
                <a:latin typeface="inherit"/>
              </a:rPr>
              <a:t> </a:t>
            </a:r>
            <a:r>
              <a:rPr lang="it-IT" altLang="it-IT" dirty="0" err="1">
                <a:solidFill>
                  <a:srgbClr val="222222"/>
                </a:solidFill>
                <a:latin typeface="inherit"/>
              </a:rPr>
              <a:t>built</a:t>
            </a:r>
            <a:r>
              <a:rPr lang="it-IT" altLang="it-IT" dirty="0">
                <a:solidFill>
                  <a:srgbClr val="222222"/>
                </a:solidFill>
                <a:latin typeface="inherit"/>
              </a:rPr>
              <a:t> a </a:t>
            </a:r>
            <a:r>
              <a:rPr lang="it-IT" altLang="it-IT" dirty="0" err="1">
                <a:solidFill>
                  <a:srgbClr val="222222"/>
                </a:solidFill>
                <a:latin typeface="inherit"/>
              </a:rPr>
              <a:t>raft</a:t>
            </a:r>
            <a:r>
              <a:rPr lang="it-IT" altLang="it-IT" dirty="0">
                <a:solidFill>
                  <a:srgbClr val="222222"/>
                </a:solidFill>
                <a:latin typeface="inherit"/>
              </a:rPr>
              <a:t>, </a:t>
            </a:r>
            <a:r>
              <a:rPr lang="it-IT" altLang="it-IT" dirty="0" err="1">
                <a:solidFill>
                  <a:srgbClr val="222222"/>
                </a:solidFill>
                <a:latin typeface="inherit"/>
              </a:rPr>
              <a:t>placed</a:t>
            </a:r>
            <a:r>
              <a:rPr lang="it-IT" altLang="it-IT" dirty="0">
                <a:solidFill>
                  <a:srgbClr val="222222"/>
                </a:solidFill>
                <a:latin typeface="inherit"/>
              </a:rPr>
              <a:t> </a:t>
            </a:r>
            <a:r>
              <a:rPr lang="it-IT" altLang="it-IT" smtClean="0">
                <a:solidFill>
                  <a:srgbClr val="222222"/>
                </a:solidFill>
                <a:latin typeface="inherit"/>
              </a:rPr>
              <a:t>her </a:t>
            </a:r>
            <a:r>
              <a:rPr lang="it-IT" altLang="it-IT" dirty="0" err="1">
                <a:solidFill>
                  <a:srgbClr val="222222"/>
                </a:solidFill>
                <a:latin typeface="inherit"/>
              </a:rPr>
              <a:t>two</a:t>
            </a:r>
            <a:r>
              <a:rPr lang="it-IT" altLang="it-IT" dirty="0">
                <a:solidFill>
                  <a:srgbClr val="222222"/>
                </a:solidFill>
                <a:latin typeface="inherit"/>
              </a:rPr>
              <a:t> </a:t>
            </a:r>
            <a:r>
              <a:rPr lang="it-IT" altLang="it-IT" dirty="0" err="1">
                <a:solidFill>
                  <a:srgbClr val="222222"/>
                </a:solidFill>
                <a:latin typeface="inherit"/>
              </a:rPr>
              <a:t>sons</a:t>
            </a:r>
            <a:r>
              <a:rPr lang="it-IT" altLang="it-IT" dirty="0">
                <a:solidFill>
                  <a:srgbClr val="222222"/>
                </a:solidFill>
                <a:latin typeface="inherit"/>
              </a:rPr>
              <a:t> on </a:t>
            </a:r>
            <a:r>
              <a:rPr lang="it-IT" altLang="it-IT" dirty="0" err="1">
                <a:solidFill>
                  <a:srgbClr val="222222"/>
                </a:solidFill>
                <a:latin typeface="inherit"/>
              </a:rPr>
              <a:t>it</a:t>
            </a:r>
            <a:r>
              <a:rPr lang="it-IT" altLang="it-IT" dirty="0">
                <a:solidFill>
                  <a:srgbClr val="222222"/>
                </a:solidFill>
                <a:latin typeface="inherit"/>
              </a:rPr>
              <a:t> and </a:t>
            </a:r>
            <a:r>
              <a:rPr lang="it-IT" altLang="it-IT" dirty="0" err="1">
                <a:solidFill>
                  <a:srgbClr val="222222"/>
                </a:solidFill>
                <a:latin typeface="inherit"/>
              </a:rPr>
              <a:t>left</a:t>
            </a:r>
            <a:r>
              <a:rPr lang="it-IT" altLang="it-IT" dirty="0">
                <a:solidFill>
                  <a:srgbClr val="222222"/>
                </a:solidFill>
                <a:latin typeface="inherit"/>
              </a:rPr>
              <a:t> </a:t>
            </a:r>
            <a:r>
              <a:rPr lang="it-IT" altLang="it-IT" dirty="0" err="1">
                <a:solidFill>
                  <a:srgbClr val="222222"/>
                </a:solidFill>
                <a:latin typeface="inherit"/>
              </a:rPr>
              <a:t>it</a:t>
            </a:r>
            <a:r>
              <a:rPr lang="it-IT" altLang="it-IT" dirty="0">
                <a:solidFill>
                  <a:srgbClr val="222222"/>
                </a:solidFill>
                <a:latin typeface="inherit"/>
              </a:rPr>
              <a:t> free in the </a:t>
            </a:r>
            <a:r>
              <a:rPr lang="it-IT" altLang="it-IT" dirty="0" err="1">
                <a:solidFill>
                  <a:srgbClr val="222222"/>
                </a:solidFill>
                <a:latin typeface="inherit"/>
              </a:rPr>
              <a:t>current</a:t>
            </a:r>
            <a:r>
              <a:rPr lang="it-IT" altLang="it-IT" dirty="0">
                <a:solidFill>
                  <a:srgbClr val="222222"/>
                </a:solidFill>
                <a:latin typeface="inherit"/>
              </a:rPr>
              <a:t> of the </a:t>
            </a:r>
            <a:r>
              <a:rPr lang="it-IT" altLang="it-IT" dirty="0" err="1">
                <a:solidFill>
                  <a:srgbClr val="222222"/>
                </a:solidFill>
                <a:latin typeface="inherit"/>
              </a:rPr>
              <a:t>Seine</a:t>
            </a:r>
            <a:r>
              <a:rPr lang="it-IT" altLang="it-IT" dirty="0">
                <a:solidFill>
                  <a:srgbClr val="222222"/>
                </a:solidFill>
                <a:latin typeface="inherit"/>
              </a:rPr>
              <a:t>.</a:t>
            </a:r>
          </a:p>
          <a:p>
            <a:pPr lvl="0" eaLnBrk="0" fontAlgn="base" hangingPunct="0">
              <a:lnSpc>
                <a:spcPct val="100000"/>
              </a:lnSpc>
              <a:spcBef>
                <a:spcPct val="0"/>
              </a:spcBef>
              <a:spcAft>
                <a:spcPct val="0"/>
              </a:spcAft>
            </a:pPr>
            <a:r>
              <a:rPr lang="it-IT" altLang="it-IT" dirty="0" smtClean="0">
                <a:solidFill>
                  <a:srgbClr val="222222"/>
                </a:solidFill>
                <a:latin typeface="inherit"/>
              </a:rPr>
              <a:t>The </a:t>
            </a:r>
            <a:r>
              <a:rPr lang="it-IT" altLang="it-IT" dirty="0" err="1">
                <a:solidFill>
                  <a:srgbClr val="222222"/>
                </a:solidFill>
                <a:latin typeface="inherit"/>
              </a:rPr>
              <a:t>raft</a:t>
            </a:r>
            <a:r>
              <a:rPr lang="it-IT" altLang="it-IT" dirty="0">
                <a:solidFill>
                  <a:srgbClr val="222222"/>
                </a:solidFill>
                <a:latin typeface="inherit"/>
              </a:rPr>
              <a:t> </a:t>
            </a:r>
            <a:r>
              <a:rPr lang="it-IT" altLang="it-IT" dirty="0" err="1">
                <a:solidFill>
                  <a:srgbClr val="222222"/>
                </a:solidFill>
                <a:latin typeface="inherit"/>
              </a:rPr>
              <a:t>stopped</a:t>
            </a:r>
            <a:r>
              <a:rPr lang="it-IT" altLang="it-IT" dirty="0">
                <a:solidFill>
                  <a:srgbClr val="222222"/>
                </a:solidFill>
                <a:latin typeface="inherit"/>
              </a:rPr>
              <a:t> </a:t>
            </a:r>
            <a:r>
              <a:rPr lang="it-IT" altLang="it-IT" dirty="0" err="1">
                <a:solidFill>
                  <a:srgbClr val="222222"/>
                </a:solidFill>
                <a:latin typeface="inherit"/>
              </a:rPr>
              <a:t>at</a:t>
            </a:r>
            <a:r>
              <a:rPr lang="it-IT" altLang="it-IT" dirty="0">
                <a:solidFill>
                  <a:srgbClr val="222222"/>
                </a:solidFill>
                <a:latin typeface="inherit"/>
              </a:rPr>
              <a:t> </a:t>
            </a:r>
            <a:r>
              <a:rPr lang="it-IT" altLang="it-IT" dirty="0" err="1">
                <a:solidFill>
                  <a:srgbClr val="222222"/>
                </a:solidFill>
                <a:latin typeface="inherit"/>
              </a:rPr>
              <a:t>Jumièges</a:t>
            </a:r>
            <a:r>
              <a:rPr lang="it-IT" altLang="it-IT" dirty="0">
                <a:solidFill>
                  <a:srgbClr val="222222"/>
                </a:solidFill>
                <a:latin typeface="inherit"/>
              </a:rPr>
              <a:t>, </a:t>
            </a:r>
            <a:r>
              <a:rPr lang="it-IT" altLang="it-IT" dirty="0" err="1">
                <a:solidFill>
                  <a:srgbClr val="222222"/>
                </a:solidFill>
                <a:latin typeface="inherit"/>
              </a:rPr>
              <a:t>where</a:t>
            </a:r>
            <a:r>
              <a:rPr lang="it-IT" altLang="it-IT" dirty="0">
                <a:solidFill>
                  <a:srgbClr val="222222"/>
                </a:solidFill>
                <a:latin typeface="inherit"/>
              </a:rPr>
              <a:t> Saint </a:t>
            </a:r>
            <a:r>
              <a:rPr lang="it-IT" altLang="it-IT" dirty="0" err="1">
                <a:solidFill>
                  <a:srgbClr val="222222"/>
                </a:solidFill>
                <a:latin typeface="inherit"/>
              </a:rPr>
              <a:t>Philibert</a:t>
            </a:r>
            <a:r>
              <a:rPr lang="it-IT" altLang="it-IT" dirty="0">
                <a:solidFill>
                  <a:srgbClr val="222222"/>
                </a:solidFill>
                <a:latin typeface="inherit"/>
              </a:rPr>
              <a:t> the Abbot </a:t>
            </a:r>
            <a:r>
              <a:rPr lang="it-IT" altLang="it-IT" dirty="0" err="1">
                <a:solidFill>
                  <a:srgbClr val="222222"/>
                </a:solidFill>
                <a:latin typeface="inherit"/>
              </a:rPr>
              <a:t>saw</a:t>
            </a:r>
            <a:r>
              <a:rPr lang="it-IT" altLang="it-IT" dirty="0">
                <a:solidFill>
                  <a:srgbClr val="222222"/>
                </a:solidFill>
                <a:latin typeface="inherit"/>
              </a:rPr>
              <a:t> </a:t>
            </a:r>
            <a:r>
              <a:rPr lang="it-IT" altLang="it-IT" dirty="0" err="1">
                <a:solidFill>
                  <a:srgbClr val="222222"/>
                </a:solidFill>
                <a:latin typeface="inherit"/>
              </a:rPr>
              <a:t>them</a:t>
            </a:r>
            <a:r>
              <a:rPr lang="it-IT" altLang="it-IT" dirty="0">
                <a:solidFill>
                  <a:srgbClr val="222222"/>
                </a:solidFill>
                <a:latin typeface="inherit"/>
              </a:rPr>
              <a:t> and, </a:t>
            </a:r>
          </a:p>
          <a:p>
            <a:pPr lvl="0" eaLnBrk="0" fontAlgn="base" hangingPunct="0">
              <a:lnSpc>
                <a:spcPct val="100000"/>
              </a:lnSpc>
              <a:spcBef>
                <a:spcPct val="0"/>
              </a:spcBef>
              <a:spcAft>
                <a:spcPct val="0"/>
              </a:spcAft>
            </a:pPr>
            <a:r>
              <a:rPr lang="it-IT" altLang="it-IT" dirty="0" err="1">
                <a:solidFill>
                  <a:srgbClr val="222222"/>
                </a:solidFill>
                <a:latin typeface="inherit"/>
              </a:rPr>
              <a:t>recognizing</a:t>
            </a:r>
            <a:r>
              <a:rPr lang="it-IT" altLang="it-IT" dirty="0">
                <a:solidFill>
                  <a:srgbClr val="222222"/>
                </a:solidFill>
                <a:latin typeface="inherit"/>
              </a:rPr>
              <a:t> </a:t>
            </a:r>
            <a:r>
              <a:rPr lang="it-IT" altLang="it-IT" dirty="0" err="1">
                <a:solidFill>
                  <a:srgbClr val="222222"/>
                </a:solidFill>
                <a:latin typeface="inherit"/>
              </a:rPr>
              <a:t>their</a:t>
            </a:r>
            <a:r>
              <a:rPr lang="it-IT" altLang="it-IT" dirty="0">
                <a:solidFill>
                  <a:srgbClr val="222222"/>
                </a:solidFill>
                <a:latin typeface="inherit"/>
              </a:rPr>
              <a:t> </a:t>
            </a:r>
            <a:r>
              <a:rPr lang="it-IT" altLang="it-IT" dirty="0" err="1">
                <a:solidFill>
                  <a:srgbClr val="222222"/>
                </a:solidFill>
                <a:latin typeface="inherit"/>
              </a:rPr>
              <a:t>royal</a:t>
            </a:r>
            <a:r>
              <a:rPr lang="it-IT" altLang="it-IT" dirty="0">
                <a:solidFill>
                  <a:srgbClr val="222222"/>
                </a:solidFill>
                <a:latin typeface="inherit"/>
              </a:rPr>
              <a:t> </a:t>
            </a:r>
            <a:r>
              <a:rPr lang="it-IT" altLang="it-IT" dirty="0" err="1">
                <a:solidFill>
                  <a:srgbClr val="222222"/>
                </a:solidFill>
                <a:latin typeface="inherit"/>
              </a:rPr>
              <a:t>clothes</a:t>
            </a:r>
            <a:r>
              <a:rPr lang="it-IT" altLang="it-IT" dirty="0">
                <a:solidFill>
                  <a:srgbClr val="222222"/>
                </a:solidFill>
                <a:latin typeface="inherit"/>
              </a:rPr>
              <a:t>, </a:t>
            </a:r>
            <a:r>
              <a:rPr lang="it-IT" altLang="it-IT" dirty="0" err="1">
                <a:solidFill>
                  <a:srgbClr val="222222"/>
                </a:solidFill>
                <a:latin typeface="inherit"/>
              </a:rPr>
              <a:t>welcomed</a:t>
            </a:r>
            <a:r>
              <a:rPr lang="it-IT" altLang="it-IT" dirty="0">
                <a:solidFill>
                  <a:srgbClr val="222222"/>
                </a:solidFill>
                <a:latin typeface="inherit"/>
              </a:rPr>
              <a:t> </a:t>
            </a:r>
            <a:r>
              <a:rPr lang="it-IT" altLang="it-IT" dirty="0" err="1">
                <a:solidFill>
                  <a:srgbClr val="222222"/>
                </a:solidFill>
                <a:latin typeface="inherit"/>
              </a:rPr>
              <a:t>them</a:t>
            </a:r>
            <a:r>
              <a:rPr lang="it-IT" altLang="it-IT" dirty="0">
                <a:solidFill>
                  <a:srgbClr val="222222"/>
                </a:solidFill>
                <a:latin typeface="inherit"/>
              </a:rPr>
              <a:t> </a:t>
            </a:r>
            <a:r>
              <a:rPr lang="it-IT" altLang="it-IT" dirty="0" err="1">
                <a:solidFill>
                  <a:srgbClr val="222222"/>
                </a:solidFill>
                <a:latin typeface="inherit"/>
              </a:rPr>
              <a:t>into</a:t>
            </a:r>
            <a:r>
              <a:rPr lang="it-IT" altLang="it-IT" dirty="0">
                <a:solidFill>
                  <a:srgbClr val="222222"/>
                </a:solidFill>
                <a:latin typeface="inherit"/>
              </a:rPr>
              <a:t> the </a:t>
            </a:r>
            <a:r>
              <a:rPr lang="it-IT" altLang="it-IT" dirty="0" err="1">
                <a:solidFill>
                  <a:srgbClr val="222222"/>
                </a:solidFill>
                <a:latin typeface="inherit"/>
              </a:rPr>
              <a:t>monastery</a:t>
            </a:r>
            <a:r>
              <a:rPr lang="it-IT" altLang="it-IT" dirty="0">
                <a:solidFill>
                  <a:srgbClr val="222222"/>
                </a:solidFill>
                <a:latin typeface="inherit"/>
              </a:rPr>
              <a:t> </a:t>
            </a:r>
            <a:r>
              <a:rPr lang="it-IT" altLang="it-IT" dirty="0" err="1">
                <a:solidFill>
                  <a:srgbClr val="222222"/>
                </a:solidFill>
                <a:latin typeface="inherit"/>
              </a:rPr>
              <a:t>where</a:t>
            </a:r>
            <a:r>
              <a:rPr lang="it-IT" altLang="it-IT" dirty="0">
                <a:solidFill>
                  <a:srgbClr val="222222"/>
                </a:solidFill>
                <a:latin typeface="inherit"/>
              </a:rPr>
              <a:t> </a:t>
            </a:r>
            <a:r>
              <a:rPr lang="it-IT" altLang="it-IT" dirty="0" err="1">
                <a:solidFill>
                  <a:srgbClr val="222222"/>
                </a:solidFill>
                <a:latin typeface="inherit"/>
              </a:rPr>
              <a:t>they</a:t>
            </a:r>
            <a:r>
              <a:rPr lang="it-IT" altLang="it-IT" dirty="0">
                <a:solidFill>
                  <a:srgbClr val="222222"/>
                </a:solidFill>
                <a:latin typeface="inherit"/>
              </a:rPr>
              <a:t> </a:t>
            </a:r>
            <a:r>
              <a:rPr lang="it-IT" altLang="it-IT" dirty="0" err="1">
                <a:solidFill>
                  <a:srgbClr val="222222"/>
                </a:solidFill>
                <a:latin typeface="inherit"/>
              </a:rPr>
              <a:t>took</a:t>
            </a:r>
            <a:r>
              <a:rPr lang="it-IT" altLang="it-IT" dirty="0">
                <a:solidFill>
                  <a:srgbClr val="222222"/>
                </a:solidFill>
                <a:latin typeface="inherit"/>
              </a:rPr>
              <a:t> </a:t>
            </a:r>
            <a:r>
              <a:rPr lang="it-IT" altLang="it-IT" dirty="0" err="1">
                <a:solidFill>
                  <a:srgbClr val="222222"/>
                </a:solidFill>
                <a:latin typeface="inherit"/>
              </a:rPr>
              <a:t>their</a:t>
            </a:r>
            <a:r>
              <a:rPr lang="it-IT" altLang="it-IT" dirty="0">
                <a:solidFill>
                  <a:srgbClr val="222222"/>
                </a:solidFill>
                <a:latin typeface="inherit"/>
              </a:rPr>
              <a:t> </a:t>
            </a:r>
            <a:r>
              <a:rPr lang="it-IT" altLang="it-IT" dirty="0" err="1">
                <a:solidFill>
                  <a:srgbClr val="222222"/>
                </a:solidFill>
                <a:latin typeface="inherit"/>
              </a:rPr>
              <a:t>vows</a:t>
            </a:r>
            <a:r>
              <a:rPr lang="it-IT" altLang="it-IT" dirty="0">
                <a:solidFill>
                  <a:srgbClr val="222222"/>
                </a:solidFill>
                <a:latin typeface="inherit"/>
              </a:rPr>
              <a:t>.</a:t>
            </a:r>
            <a:r>
              <a:rPr lang="it-IT" altLang="it-IT" sz="900" dirty="0"/>
              <a:t> </a:t>
            </a:r>
            <a:endParaRPr lang="it-IT" altLang="it-IT" sz="2000" dirty="0">
              <a:latin typeface="Arial" panose="020B0604020202020204" pitchFamily="34" charset="0"/>
            </a:endParaRPr>
          </a:p>
          <a:p>
            <a:endParaRPr lang="it-IT" dirty="0"/>
          </a:p>
        </p:txBody>
      </p:sp>
      <p:pic>
        <p:nvPicPr>
          <p:cNvPr id="3" name="Immagine 2"/>
          <p:cNvPicPr>
            <a:picLocks noChangeAspect="1"/>
          </p:cNvPicPr>
          <p:nvPr/>
        </p:nvPicPr>
        <p:blipFill>
          <a:blip r:embed="rId2"/>
          <a:stretch>
            <a:fillRect/>
          </a:stretch>
        </p:blipFill>
        <p:spPr>
          <a:xfrm>
            <a:off x="8427624" y="1037024"/>
            <a:ext cx="3207538" cy="1981750"/>
          </a:xfrm>
          <a:prstGeom prst="rect">
            <a:avLst/>
          </a:prstGeom>
        </p:spPr>
      </p:pic>
    </p:spTree>
    <p:extLst>
      <p:ext uri="{BB962C8B-B14F-4D97-AF65-F5344CB8AC3E}">
        <p14:creationId xmlns:p14="http://schemas.microsoft.com/office/powerpoint/2010/main" val="107756653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768</TotalTime>
  <Words>6229</Words>
  <Application>Microsoft Office PowerPoint</Application>
  <PresentationFormat>Widescreen</PresentationFormat>
  <Paragraphs>207</Paragraphs>
  <Slides>38</Slides>
  <Notes>1</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38</vt:i4>
      </vt:variant>
    </vt:vector>
  </HeadingPairs>
  <TitlesOfParts>
    <vt:vector size="44" baseType="lpstr">
      <vt:lpstr>Arial</vt:lpstr>
      <vt:lpstr>Calibri</vt:lpstr>
      <vt:lpstr>Calibri Light</vt:lpstr>
      <vt:lpstr>inherit</vt:lpstr>
      <vt:lpstr>Wingdings</vt:lpstr>
      <vt:lpstr>Tema di Office</vt:lpstr>
      <vt:lpstr>History of the Early Middle Ages a.y. 2023-2024</vt:lpstr>
      <vt:lpstr>Responsabilities of stepmothers</vt:lpstr>
      <vt:lpstr>Emotional distance</vt:lpstr>
      <vt:lpstr>Noverca saeva (the savage stepmother)</vt:lpstr>
      <vt:lpstr>The «hated name» of stepmothers</vt:lpstr>
      <vt:lpstr>Presentazione standard di PowerPoint</vt:lpstr>
      <vt:lpstr>Relationship stepmothers-stepsons and stepdaughters</vt:lpstr>
      <vt:lpstr>Stepmothers</vt:lpstr>
      <vt:lpstr>The story (12° century)</vt:lpstr>
      <vt:lpstr>Stepmothers as dangerous rivals.</vt:lpstr>
      <vt:lpstr>Presentazione standard di PowerPoint</vt:lpstr>
      <vt:lpstr>Presentazione standard di PowerPoint</vt:lpstr>
      <vt:lpstr>Presentazione standard di PowerPoint</vt:lpstr>
      <vt:lpstr>Widows.</vt:lpstr>
      <vt:lpstr>Widows. An ‘ideal model’.</vt:lpstr>
      <vt:lpstr>Inscriptions. The Univira model</vt:lpstr>
      <vt:lpstr>The univira model</vt:lpstr>
      <vt:lpstr>Variae, III 6, 6: Praise of Patrician Importunus to the Senate of Rome (509/511)</vt:lpstr>
      <vt:lpstr>Amalasuntha, Theoderic ‘s daughter as a widowed mother.</vt:lpstr>
      <vt:lpstr>Amalasuntha’s career</vt:lpstr>
      <vt:lpstr>Amalasuntha’s marriage</vt:lpstr>
      <vt:lpstr>Eutharicus: a way to produce an Amal heir.</vt:lpstr>
      <vt:lpstr>Young Athalaric.</vt:lpstr>
      <vt:lpstr>Variae XI, 1. The widow Amalasuntha praised for her qualities (y. 531).</vt:lpstr>
      <vt:lpstr>Presentazione standard di PowerPoint</vt:lpstr>
      <vt:lpstr>Presentazione standard di PowerPoint</vt:lpstr>
      <vt:lpstr>Presentazione standard di PowerPoint</vt:lpstr>
      <vt:lpstr>Presentazione standard di PowerPoint</vt:lpstr>
      <vt:lpstr>Presentazione standard di PowerPoint</vt:lpstr>
      <vt:lpstr>Opposition against widows’s power.</vt:lpstr>
      <vt:lpstr>Presentazione standard di PowerPoint</vt:lpstr>
      <vt:lpstr>Jerome, letter 22, to Eustochium on virginity (384). Women to be avoided.</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History of the Early Middle Ages a.y. 2022-2023</dc:title>
  <dc:creator>c.larocca</dc:creator>
  <cp:lastModifiedBy>Maria Cristina</cp:lastModifiedBy>
  <cp:revision>64</cp:revision>
  <dcterms:created xsi:type="dcterms:W3CDTF">2023-03-13T15:17:51Z</dcterms:created>
  <dcterms:modified xsi:type="dcterms:W3CDTF">2024-03-19T12:47:55Z</dcterms:modified>
</cp:coreProperties>
</file>