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3" r:id="rId2"/>
    <p:sldId id="257" r:id="rId3"/>
    <p:sldId id="258" r:id="rId4"/>
    <p:sldId id="259" r:id="rId5"/>
    <p:sldId id="261" r:id="rId6"/>
    <p:sldId id="262" r:id="rId7"/>
    <p:sldId id="263" r:id="rId8"/>
    <p:sldId id="265" r:id="rId9"/>
    <p:sldId id="266" r:id="rId10"/>
    <p:sldId id="267" r:id="rId11"/>
    <p:sldId id="260"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5"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4" autoAdjust="0"/>
    <p:restoredTop sz="94660"/>
  </p:normalViewPr>
  <p:slideViewPr>
    <p:cSldViewPr snapToGrid="0">
      <p:cViewPr varScale="1">
        <p:scale>
          <a:sx n="115" d="100"/>
          <a:sy n="115" d="100"/>
        </p:scale>
        <p:origin x="25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400545-C7EC-46D1-806B-420A95FE9EF0}" type="datetimeFigureOut">
              <a:rPr lang="it-IT" smtClean="0"/>
              <a:t>08/04/2024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2A1A1-6FC5-4700-BE3B-69979E4AD4F0}" type="slidenum">
              <a:rPr lang="it-IT" smtClean="0"/>
              <a:t>‹N›</a:t>
            </a:fld>
            <a:endParaRPr lang="it-IT"/>
          </a:p>
        </p:txBody>
      </p:sp>
    </p:spTree>
    <p:extLst>
      <p:ext uri="{BB962C8B-B14F-4D97-AF65-F5344CB8AC3E}">
        <p14:creationId xmlns:p14="http://schemas.microsoft.com/office/powerpoint/2010/main" val="1049055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A4491ED-56D3-4375-977F-FA3F9F1C0D19}" type="slidenum">
              <a:rPr lang="it-IT" smtClean="0"/>
              <a:t>1</a:t>
            </a:fld>
            <a:endParaRPr lang="it-IT"/>
          </a:p>
        </p:txBody>
      </p:sp>
    </p:spTree>
    <p:extLst>
      <p:ext uri="{BB962C8B-B14F-4D97-AF65-F5344CB8AC3E}">
        <p14:creationId xmlns:p14="http://schemas.microsoft.com/office/powerpoint/2010/main" val="3403822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7A2E8E0-75A4-42E5-9DEE-21DD7E02791F}" type="datetimeFigureOut">
              <a:rPr lang="it-IT" smtClean="0"/>
              <a:t>08/04/2024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C17BC47-8157-410C-A44B-CF8B9ABE2692}" type="slidenum">
              <a:rPr lang="it-IT" smtClean="0"/>
              <a:t>‹N›</a:t>
            </a:fld>
            <a:endParaRPr lang="it-IT"/>
          </a:p>
        </p:txBody>
      </p:sp>
    </p:spTree>
    <p:extLst>
      <p:ext uri="{BB962C8B-B14F-4D97-AF65-F5344CB8AC3E}">
        <p14:creationId xmlns:p14="http://schemas.microsoft.com/office/powerpoint/2010/main" val="2419056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7A2E8E0-75A4-42E5-9DEE-21DD7E02791F}" type="datetimeFigureOut">
              <a:rPr lang="it-IT" smtClean="0"/>
              <a:t>08/04/2024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C17BC47-8157-410C-A44B-CF8B9ABE2692}" type="slidenum">
              <a:rPr lang="it-IT" smtClean="0"/>
              <a:t>‹N›</a:t>
            </a:fld>
            <a:endParaRPr lang="it-IT"/>
          </a:p>
        </p:txBody>
      </p:sp>
    </p:spTree>
    <p:extLst>
      <p:ext uri="{BB962C8B-B14F-4D97-AF65-F5344CB8AC3E}">
        <p14:creationId xmlns:p14="http://schemas.microsoft.com/office/powerpoint/2010/main" val="2079815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7A2E8E0-75A4-42E5-9DEE-21DD7E02791F}" type="datetimeFigureOut">
              <a:rPr lang="it-IT" smtClean="0"/>
              <a:t>08/04/2024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C17BC47-8157-410C-A44B-CF8B9ABE2692}" type="slidenum">
              <a:rPr lang="it-IT" smtClean="0"/>
              <a:t>‹N›</a:t>
            </a:fld>
            <a:endParaRPr lang="it-IT"/>
          </a:p>
        </p:txBody>
      </p:sp>
    </p:spTree>
    <p:extLst>
      <p:ext uri="{BB962C8B-B14F-4D97-AF65-F5344CB8AC3E}">
        <p14:creationId xmlns:p14="http://schemas.microsoft.com/office/powerpoint/2010/main" val="1654523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83B4F46-4564-BD98-9A70-890134ABAB89}"/>
              </a:ext>
            </a:extLst>
          </p:cNvPr>
          <p:cNvSpPr>
            <a:spLocks noGrp="1" noRot="1" noMove="1" noResize="1" noEditPoints="1" noAdjustHandles="1" noChangeArrowheads="1" noChangeShapeType="1"/>
          </p:cNvSpPr>
          <p:nvPr userDrawn="1"/>
        </p:nvSpPr>
        <p:spPr bwMode="auto">
          <a:xfrm>
            <a:off x="0" y="0"/>
            <a:ext cx="12192000" cy="6858000"/>
          </a:xfrm>
          <a:prstGeom prst="rect">
            <a:avLst/>
          </a:prstGeom>
          <a:solidFill>
            <a:srgbClr val="AA0004"/>
          </a:solidFill>
          <a:ln>
            <a:noFill/>
          </a:ln>
        </p:spPr>
        <p:txBody>
          <a:bodyPr wrap="none" rIns="36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r>
              <a:rPr lang="it-IT" altLang="it-IT" sz="2400" dirty="0">
                <a:solidFill>
                  <a:schemeClr val="bg1"/>
                </a:solidFill>
              </a:rPr>
              <a:t>  </a:t>
            </a:r>
          </a:p>
        </p:txBody>
      </p:sp>
      <p:pic>
        <p:nvPicPr>
          <p:cNvPr id="4" name="Immagine 6">
            <a:extLst>
              <a:ext uri="{FF2B5EF4-FFF2-40B4-BE49-F238E27FC236}">
                <a16:creationId xmlns:a16="http://schemas.microsoft.com/office/drawing/2014/main" id="{7A2A5C85-D8F9-95C2-D93A-D6AAA8D01297}"/>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rcRect/>
          <a:stretch/>
        </p:blipFill>
        <p:spPr bwMode="auto">
          <a:xfrm>
            <a:off x="3741397" y="1159933"/>
            <a:ext cx="4709206" cy="21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olo 1">
            <a:extLst>
              <a:ext uri="{FF2B5EF4-FFF2-40B4-BE49-F238E27FC236}">
                <a16:creationId xmlns:a16="http://schemas.microsoft.com/office/drawing/2014/main" id="{DE965153-D1B8-47F9-ECA7-A02B37578D0F}"/>
              </a:ext>
            </a:extLst>
          </p:cNvPr>
          <p:cNvSpPr>
            <a:spLocks noGrp="1"/>
          </p:cNvSpPr>
          <p:nvPr>
            <p:ph type="ctrTitle"/>
          </p:nvPr>
        </p:nvSpPr>
        <p:spPr>
          <a:xfrm>
            <a:off x="1547593" y="3285951"/>
            <a:ext cx="9096815" cy="1290388"/>
          </a:xfrm>
          <a:prstGeom prst="rect">
            <a:avLst/>
          </a:prstGeom>
        </p:spPr>
        <p:txBody>
          <a:bodyPr/>
          <a:lstStyle>
            <a:lvl1pPr>
              <a:defRPr>
                <a:solidFill>
                  <a:schemeClr val="bg1"/>
                </a:solidFill>
              </a:defRPr>
            </a:lvl1pPr>
          </a:lstStyle>
          <a:p>
            <a:r>
              <a:rPr lang="it-IT" dirty="0"/>
              <a:t>Fare clic per modificare lo stile del titolo</a:t>
            </a:r>
          </a:p>
        </p:txBody>
      </p:sp>
      <p:sp>
        <p:nvSpPr>
          <p:cNvPr id="6" name="Segnaposto testo 13">
            <a:extLst>
              <a:ext uri="{FF2B5EF4-FFF2-40B4-BE49-F238E27FC236}">
                <a16:creationId xmlns:a16="http://schemas.microsoft.com/office/drawing/2014/main" id="{1D13A2E7-1F45-2252-AAE6-76F193D9D508}"/>
              </a:ext>
            </a:extLst>
          </p:cNvPr>
          <p:cNvSpPr>
            <a:spLocks noGrp="1"/>
          </p:cNvSpPr>
          <p:nvPr>
            <p:ph type="body" sz="quarter" idx="10"/>
          </p:nvPr>
        </p:nvSpPr>
        <p:spPr>
          <a:xfrm>
            <a:off x="2935526" y="4741032"/>
            <a:ext cx="6320949" cy="758068"/>
          </a:xfrm>
        </p:spPr>
        <p:txBody>
          <a:bodyPr/>
          <a:lstStyle>
            <a:lvl1pPr marL="0" indent="0" algn="ctr">
              <a:buNone/>
              <a:defRPr>
                <a:solidFill>
                  <a:schemeClr val="bg1"/>
                </a:solidFill>
              </a:defRPr>
            </a:lvl1pPr>
          </a:lstStyle>
          <a:p>
            <a:pPr lvl="0"/>
            <a:r>
              <a:rPr lang="it-IT" dirty="0"/>
              <a:t>Modifica gli stili del testo dello schema</a:t>
            </a:r>
          </a:p>
        </p:txBody>
      </p:sp>
    </p:spTree>
    <p:extLst>
      <p:ext uri="{BB962C8B-B14F-4D97-AF65-F5344CB8AC3E}">
        <p14:creationId xmlns:p14="http://schemas.microsoft.com/office/powerpoint/2010/main" val="26675000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B4D642F2-5021-578D-0B5A-F0C9826C5601}"/>
              </a:ext>
            </a:extLst>
          </p:cNvPr>
          <p:cNvSpPr>
            <a:spLocks noGrp="1" noRot="1" noMove="1" noResize="1" noEditPoints="1" noAdjustHandles="1" noChangeArrowheads="1" noChangeShapeType="1"/>
          </p:cNvSpPr>
          <p:nvPr userDrawn="1"/>
        </p:nvSpPr>
        <p:spPr bwMode="auto">
          <a:xfrm>
            <a:off x="-1" y="0"/>
            <a:ext cx="12192001" cy="1138767"/>
          </a:xfrm>
          <a:prstGeom prst="rect">
            <a:avLst/>
          </a:prstGeom>
          <a:solidFill>
            <a:srgbClr val="AA0004"/>
          </a:solidFill>
          <a:ln w="9525">
            <a:noFill/>
            <a:miter lim="800000"/>
            <a:headEnd/>
            <a:tailEnd/>
          </a:ln>
        </p:spPr>
        <p:txBody>
          <a:bodyPr wrap="none" lIns="72000" rIns="36000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defRPr/>
            </a:pPr>
            <a:endParaRPr lang="it-IT" altLang="it-IT" sz="2400" dirty="0">
              <a:solidFill>
                <a:schemeClr val="bg1"/>
              </a:solidFill>
            </a:endParaRPr>
          </a:p>
        </p:txBody>
      </p:sp>
      <p:sp>
        <p:nvSpPr>
          <p:cNvPr id="9" name="Titolo 1">
            <a:extLst>
              <a:ext uri="{FF2B5EF4-FFF2-40B4-BE49-F238E27FC236}">
                <a16:creationId xmlns:a16="http://schemas.microsoft.com/office/drawing/2014/main" id="{3A4080AB-402D-FB91-8F6E-E1F4FB36C74D}"/>
              </a:ext>
            </a:extLst>
          </p:cNvPr>
          <p:cNvSpPr>
            <a:spLocks noGrp="1"/>
          </p:cNvSpPr>
          <p:nvPr>
            <p:ph type="title"/>
          </p:nvPr>
        </p:nvSpPr>
        <p:spPr>
          <a:xfrm>
            <a:off x="456000" y="1153221"/>
            <a:ext cx="11736000" cy="1188000"/>
          </a:xfrm>
        </p:spPr>
        <p:txBody>
          <a:bodyPr>
            <a:normAutofit/>
          </a:bodyPr>
          <a:lstStyle>
            <a:lvl1pPr>
              <a:defRPr sz="3600" b="1">
                <a:latin typeface="Arial" panose="020B0604020202020204" pitchFamily="34" charset="0"/>
                <a:cs typeface="Arial" panose="020B0604020202020204" pitchFamily="34" charset="0"/>
              </a:defRPr>
            </a:lvl1pPr>
          </a:lstStyle>
          <a:p>
            <a:endParaRPr lang="it-IT" dirty="0"/>
          </a:p>
        </p:txBody>
      </p:sp>
      <p:sp>
        <p:nvSpPr>
          <p:cNvPr id="3" name="Segnaposto contenuto 2"/>
          <p:cNvSpPr>
            <a:spLocks noGrp="1"/>
          </p:cNvSpPr>
          <p:nvPr>
            <p:ph sz="quarter" idx="10" hasCustomPrompt="1"/>
          </p:nvPr>
        </p:nvSpPr>
        <p:spPr>
          <a:xfrm>
            <a:off x="6179127" y="2592996"/>
            <a:ext cx="5663346" cy="3859558"/>
          </a:xfrm>
        </p:spPr>
        <p:txBody>
          <a:bodyPr/>
          <a:lstStyle>
            <a:lvl1pPr marL="0" indent="0">
              <a:buNone/>
              <a:defRPr baseline="0"/>
            </a:lvl1pPr>
          </a:lstStyle>
          <a:p>
            <a:pPr lvl="0"/>
            <a:r>
              <a:rPr lang="it-IT" dirty="0"/>
              <a:t>Inserire testo</a:t>
            </a:r>
          </a:p>
        </p:txBody>
      </p:sp>
      <p:sp>
        <p:nvSpPr>
          <p:cNvPr id="11" name="Segnaposto contenuto 2"/>
          <p:cNvSpPr>
            <a:spLocks noGrp="1"/>
          </p:cNvSpPr>
          <p:nvPr>
            <p:ph sz="quarter" idx="11" hasCustomPrompt="1"/>
          </p:nvPr>
        </p:nvSpPr>
        <p:spPr>
          <a:xfrm>
            <a:off x="1215640" y="2592996"/>
            <a:ext cx="3781233" cy="1794277"/>
          </a:xfrm>
        </p:spPr>
        <p:txBody>
          <a:bodyPr/>
          <a:lstStyle>
            <a:lvl1pPr marL="0" indent="0">
              <a:buNone/>
              <a:defRPr baseline="0"/>
            </a:lvl1pPr>
          </a:lstStyle>
          <a:p>
            <a:pPr lvl="0"/>
            <a:r>
              <a:rPr lang="it-IT" dirty="0"/>
              <a:t>Inserire testo</a:t>
            </a:r>
          </a:p>
        </p:txBody>
      </p:sp>
      <p:sp>
        <p:nvSpPr>
          <p:cNvPr id="12" name="Segnaposto contenuto 2"/>
          <p:cNvSpPr>
            <a:spLocks noGrp="1"/>
          </p:cNvSpPr>
          <p:nvPr>
            <p:ph sz="quarter" idx="12" hasCustomPrompt="1"/>
          </p:nvPr>
        </p:nvSpPr>
        <p:spPr>
          <a:xfrm>
            <a:off x="1215640" y="4777396"/>
            <a:ext cx="3781234" cy="1794277"/>
          </a:xfrm>
        </p:spPr>
        <p:txBody>
          <a:bodyPr/>
          <a:lstStyle>
            <a:lvl1pPr marL="0" indent="0">
              <a:buNone/>
              <a:defRPr baseline="0"/>
            </a:lvl1pPr>
          </a:lstStyle>
          <a:p>
            <a:pPr lvl="0"/>
            <a:r>
              <a:rPr lang="it-IT" dirty="0"/>
              <a:t>Inserire testo</a:t>
            </a:r>
          </a:p>
        </p:txBody>
      </p:sp>
      <p:pic>
        <p:nvPicPr>
          <p:cNvPr id="4" name="Immagine 3">
            <a:extLst>
              <a:ext uri="{FF2B5EF4-FFF2-40B4-BE49-F238E27FC236}">
                <a16:creationId xmlns:a16="http://schemas.microsoft.com/office/drawing/2014/main" id="{71A703DA-C362-E452-CF6A-3D365299A24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56000" y="147563"/>
            <a:ext cx="1885998" cy="843049"/>
          </a:xfrm>
          <a:prstGeom prst="rect">
            <a:avLst/>
          </a:prstGeom>
        </p:spPr>
      </p:pic>
    </p:spTree>
    <p:extLst>
      <p:ext uri="{BB962C8B-B14F-4D97-AF65-F5344CB8AC3E}">
        <p14:creationId xmlns:p14="http://schemas.microsoft.com/office/powerpoint/2010/main" val="32186767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7A2E8E0-75A4-42E5-9DEE-21DD7E02791F}" type="datetimeFigureOut">
              <a:rPr lang="it-IT" smtClean="0"/>
              <a:t>08/04/2024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C17BC47-8157-410C-A44B-CF8B9ABE2692}" type="slidenum">
              <a:rPr lang="it-IT" smtClean="0"/>
              <a:t>‹N›</a:t>
            </a:fld>
            <a:endParaRPr lang="it-IT"/>
          </a:p>
        </p:txBody>
      </p:sp>
    </p:spTree>
    <p:extLst>
      <p:ext uri="{BB962C8B-B14F-4D97-AF65-F5344CB8AC3E}">
        <p14:creationId xmlns:p14="http://schemas.microsoft.com/office/powerpoint/2010/main" val="983615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67A2E8E0-75A4-42E5-9DEE-21DD7E02791F}" type="datetimeFigureOut">
              <a:rPr lang="it-IT" smtClean="0"/>
              <a:t>08/04/2024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C17BC47-8157-410C-A44B-CF8B9ABE2692}" type="slidenum">
              <a:rPr lang="it-IT" smtClean="0"/>
              <a:t>‹N›</a:t>
            </a:fld>
            <a:endParaRPr lang="it-IT"/>
          </a:p>
        </p:txBody>
      </p:sp>
    </p:spTree>
    <p:extLst>
      <p:ext uri="{BB962C8B-B14F-4D97-AF65-F5344CB8AC3E}">
        <p14:creationId xmlns:p14="http://schemas.microsoft.com/office/powerpoint/2010/main" val="100854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7A2E8E0-75A4-42E5-9DEE-21DD7E02791F}" type="datetimeFigureOut">
              <a:rPr lang="it-IT" smtClean="0"/>
              <a:t>08/04/2024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C17BC47-8157-410C-A44B-CF8B9ABE2692}" type="slidenum">
              <a:rPr lang="it-IT" smtClean="0"/>
              <a:t>‹N›</a:t>
            </a:fld>
            <a:endParaRPr lang="it-IT"/>
          </a:p>
        </p:txBody>
      </p:sp>
    </p:spTree>
    <p:extLst>
      <p:ext uri="{BB962C8B-B14F-4D97-AF65-F5344CB8AC3E}">
        <p14:creationId xmlns:p14="http://schemas.microsoft.com/office/powerpoint/2010/main" val="258136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7A2E8E0-75A4-42E5-9DEE-21DD7E02791F}" type="datetimeFigureOut">
              <a:rPr lang="it-IT" smtClean="0"/>
              <a:t>08/04/2024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C17BC47-8157-410C-A44B-CF8B9ABE2692}" type="slidenum">
              <a:rPr lang="it-IT" smtClean="0"/>
              <a:t>‹N›</a:t>
            </a:fld>
            <a:endParaRPr lang="it-IT"/>
          </a:p>
        </p:txBody>
      </p:sp>
    </p:spTree>
    <p:extLst>
      <p:ext uri="{BB962C8B-B14F-4D97-AF65-F5344CB8AC3E}">
        <p14:creationId xmlns:p14="http://schemas.microsoft.com/office/powerpoint/2010/main" val="2274034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7A2E8E0-75A4-42E5-9DEE-21DD7E02791F}" type="datetimeFigureOut">
              <a:rPr lang="it-IT" smtClean="0"/>
              <a:t>08/04/2024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C17BC47-8157-410C-A44B-CF8B9ABE2692}" type="slidenum">
              <a:rPr lang="it-IT" smtClean="0"/>
              <a:t>‹N›</a:t>
            </a:fld>
            <a:endParaRPr lang="it-IT"/>
          </a:p>
        </p:txBody>
      </p:sp>
    </p:spTree>
    <p:extLst>
      <p:ext uri="{BB962C8B-B14F-4D97-AF65-F5344CB8AC3E}">
        <p14:creationId xmlns:p14="http://schemas.microsoft.com/office/powerpoint/2010/main" val="1844662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7A2E8E0-75A4-42E5-9DEE-21DD7E02791F}" type="datetimeFigureOut">
              <a:rPr lang="it-IT" smtClean="0"/>
              <a:t>08/04/2024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C17BC47-8157-410C-A44B-CF8B9ABE2692}" type="slidenum">
              <a:rPr lang="it-IT" smtClean="0"/>
              <a:t>‹N›</a:t>
            </a:fld>
            <a:endParaRPr lang="it-IT"/>
          </a:p>
        </p:txBody>
      </p:sp>
    </p:spTree>
    <p:extLst>
      <p:ext uri="{BB962C8B-B14F-4D97-AF65-F5344CB8AC3E}">
        <p14:creationId xmlns:p14="http://schemas.microsoft.com/office/powerpoint/2010/main" val="780986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67A2E8E0-75A4-42E5-9DEE-21DD7E02791F}" type="datetimeFigureOut">
              <a:rPr lang="it-IT" smtClean="0"/>
              <a:t>08/04/2024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C17BC47-8157-410C-A44B-CF8B9ABE2692}" type="slidenum">
              <a:rPr lang="it-IT" smtClean="0"/>
              <a:t>‹N›</a:t>
            </a:fld>
            <a:endParaRPr lang="it-IT"/>
          </a:p>
        </p:txBody>
      </p:sp>
    </p:spTree>
    <p:extLst>
      <p:ext uri="{BB962C8B-B14F-4D97-AF65-F5344CB8AC3E}">
        <p14:creationId xmlns:p14="http://schemas.microsoft.com/office/powerpoint/2010/main" val="109869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67A2E8E0-75A4-42E5-9DEE-21DD7E02791F}" type="datetimeFigureOut">
              <a:rPr lang="it-IT" smtClean="0"/>
              <a:t>08/04/2024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C17BC47-8157-410C-A44B-CF8B9ABE2692}" type="slidenum">
              <a:rPr lang="it-IT" smtClean="0"/>
              <a:t>‹N›</a:t>
            </a:fld>
            <a:endParaRPr lang="it-IT"/>
          </a:p>
        </p:txBody>
      </p:sp>
    </p:spTree>
    <p:extLst>
      <p:ext uri="{BB962C8B-B14F-4D97-AF65-F5344CB8AC3E}">
        <p14:creationId xmlns:p14="http://schemas.microsoft.com/office/powerpoint/2010/main" val="1558534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A2E8E0-75A4-42E5-9DEE-21DD7E02791F}" type="datetimeFigureOut">
              <a:rPr lang="it-IT" smtClean="0"/>
              <a:t>08/04/2024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7BC47-8157-410C-A44B-CF8B9ABE2692}" type="slidenum">
              <a:rPr lang="it-IT" smtClean="0"/>
              <a:t>‹N›</a:t>
            </a:fld>
            <a:endParaRPr lang="it-IT"/>
          </a:p>
        </p:txBody>
      </p:sp>
    </p:spTree>
    <p:extLst>
      <p:ext uri="{BB962C8B-B14F-4D97-AF65-F5344CB8AC3E}">
        <p14:creationId xmlns:p14="http://schemas.microsoft.com/office/powerpoint/2010/main" val="1656286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0B755A-178B-294C-A4BF-51D43D1E28A4}"/>
              </a:ext>
            </a:extLst>
          </p:cNvPr>
          <p:cNvSpPr>
            <a:spLocks noGrp="1"/>
          </p:cNvSpPr>
          <p:nvPr>
            <p:ph type="ctrTitle"/>
          </p:nvPr>
        </p:nvSpPr>
        <p:spPr>
          <a:xfrm>
            <a:off x="1547592" y="3300153"/>
            <a:ext cx="9096815" cy="1679171"/>
          </a:xfrm>
        </p:spPr>
        <p:txBody>
          <a:bodyPr>
            <a:normAutofit fontScale="90000"/>
          </a:bodyPr>
          <a:lstStyle/>
          <a:p>
            <a:pPr algn="ctr"/>
            <a:r>
              <a:rPr lang="it-IT" sz="4000" b="1" dirty="0" err="1"/>
              <a:t>Describing</a:t>
            </a:r>
            <a:r>
              <a:rPr lang="it-IT" sz="4000" b="1" dirty="0"/>
              <a:t> Gender in a Time of War.</a:t>
            </a:r>
            <a:br>
              <a:rPr lang="it-IT" sz="4000" b="1" dirty="0"/>
            </a:br>
            <a:r>
              <a:rPr lang="it-IT" sz="4000" b="1" dirty="0" err="1"/>
              <a:t>Procopius’s</a:t>
            </a:r>
            <a:r>
              <a:rPr lang="it-IT" sz="4000" b="1" dirty="0"/>
              <a:t> </a:t>
            </a:r>
            <a:r>
              <a:rPr lang="it-IT" sz="4000" b="1" dirty="0" err="1"/>
              <a:t>Gothic</a:t>
            </a:r>
            <a:r>
              <a:rPr lang="it-IT" sz="4000" b="1" dirty="0"/>
              <a:t> War (</a:t>
            </a:r>
            <a:r>
              <a:rPr lang="it-IT" sz="4000" b="1" dirty="0" err="1"/>
              <a:t>ca</a:t>
            </a:r>
            <a:r>
              <a:rPr lang="it-IT" sz="4000" b="1" dirty="0"/>
              <a:t>. 560)</a:t>
            </a:r>
            <a:r>
              <a:rPr lang="it-IT" sz="4000" dirty="0" smtClean="0"/>
              <a:t/>
            </a:r>
            <a:br>
              <a:rPr lang="it-IT" sz="4000" dirty="0" smtClean="0"/>
            </a:br>
            <a:r>
              <a:rPr lang="it-IT" sz="2700" dirty="0" err="1" smtClean="0"/>
              <a:t>History</a:t>
            </a:r>
            <a:r>
              <a:rPr lang="it-IT" sz="2700" dirty="0" smtClean="0"/>
              <a:t> </a:t>
            </a:r>
            <a:r>
              <a:rPr lang="it-IT" sz="2700" dirty="0"/>
              <a:t>of the </a:t>
            </a:r>
            <a:r>
              <a:rPr lang="it-IT" sz="2700" dirty="0" err="1"/>
              <a:t>Early</a:t>
            </a:r>
            <a:r>
              <a:rPr lang="it-IT" sz="2700" dirty="0"/>
              <a:t> Middle </a:t>
            </a:r>
            <a:r>
              <a:rPr lang="it-IT" sz="2700" dirty="0" err="1"/>
              <a:t>Ages</a:t>
            </a:r>
            <a:r>
              <a:rPr lang="it-IT" sz="2700" dirty="0"/>
              <a:t/>
            </a:r>
            <a:br>
              <a:rPr lang="it-IT" sz="2700" dirty="0"/>
            </a:br>
            <a:r>
              <a:rPr lang="it-IT" sz="2700" dirty="0" err="1"/>
              <a:t>a.y</a:t>
            </a:r>
            <a:r>
              <a:rPr lang="it-IT" sz="2700" dirty="0"/>
              <a:t>. </a:t>
            </a:r>
            <a:r>
              <a:rPr lang="it-IT" sz="2700" dirty="0" smtClean="0"/>
              <a:t>2023-2024</a:t>
            </a:r>
            <a:endParaRPr lang="it-IT" sz="2700" dirty="0"/>
          </a:p>
        </p:txBody>
      </p:sp>
      <p:sp>
        <p:nvSpPr>
          <p:cNvPr id="3" name="Segnaposto testo 2">
            <a:extLst>
              <a:ext uri="{FF2B5EF4-FFF2-40B4-BE49-F238E27FC236}">
                <a16:creationId xmlns:a16="http://schemas.microsoft.com/office/drawing/2014/main" id="{3731D6C7-9D3C-5297-3E90-7EB28A687738}"/>
              </a:ext>
            </a:extLst>
          </p:cNvPr>
          <p:cNvSpPr>
            <a:spLocks noGrp="1"/>
          </p:cNvSpPr>
          <p:nvPr>
            <p:ph type="body" sz="quarter" idx="10"/>
          </p:nvPr>
        </p:nvSpPr>
        <p:spPr>
          <a:xfrm>
            <a:off x="2876204" y="5045824"/>
            <a:ext cx="6380271" cy="656707"/>
          </a:xfrm>
        </p:spPr>
        <p:txBody>
          <a:bodyPr>
            <a:normAutofit fontScale="85000" lnSpcReduction="20000"/>
          </a:bodyPr>
          <a:lstStyle/>
          <a:p>
            <a:r>
              <a:rPr lang="it-IT" sz="3200" dirty="0"/>
              <a:t>prof. Maria Cristina La Rocca</a:t>
            </a:r>
            <a:br>
              <a:rPr lang="it-IT" sz="3200" dirty="0"/>
            </a:br>
            <a:r>
              <a:rPr lang="it-IT" sz="2400" dirty="0"/>
              <a:t>mariacristina.larocca@unipd.it</a:t>
            </a:r>
            <a:endParaRPr lang="it-IT" sz="3200" dirty="0"/>
          </a:p>
        </p:txBody>
      </p:sp>
    </p:spTree>
    <p:extLst>
      <p:ext uri="{BB962C8B-B14F-4D97-AF65-F5344CB8AC3E}">
        <p14:creationId xmlns:p14="http://schemas.microsoft.com/office/powerpoint/2010/main" val="1298441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4307193" cy="858459"/>
          </a:xfrm>
        </p:spPr>
        <p:txBody>
          <a:bodyPr>
            <a:normAutofit fontScale="90000"/>
          </a:bodyPr>
          <a:lstStyle/>
          <a:p>
            <a:r>
              <a:rPr lang="it-IT" b="1" dirty="0" err="1" smtClean="0"/>
              <a:t>Justinian</a:t>
            </a:r>
            <a:r>
              <a:rPr lang="it-IT" b="1" dirty="0" smtClean="0"/>
              <a:t/>
            </a:r>
            <a:br>
              <a:rPr lang="it-IT" b="1" dirty="0" smtClean="0"/>
            </a:br>
            <a:r>
              <a:rPr lang="it-IT" b="1" dirty="0" err="1" smtClean="0"/>
              <a:t>ecclesiastical</a:t>
            </a:r>
            <a:r>
              <a:rPr lang="it-IT" b="1" dirty="0" smtClean="0"/>
              <a:t> policy</a:t>
            </a:r>
            <a:endParaRPr lang="it-IT" b="1" dirty="0"/>
          </a:p>
        </p:txBody>
      </p:sp>
      <p:sp>
        <p:nvSpPr>
          <p:cNvPr id="4" name="Segnaposto contenuto 3"/>
          <p:cNvSpPr>
            <a:spLocks noGrp="1"/>
          </p:cNvSpPr>
          <p:nvPr>
            <p:ph sz="quarter" idx="10"/>
          </p:nvPr>
        </p:nvSpPr>
        <p:spPr>
          <a:xfrm>
            <a:off x="709353" y="1704109"/>
            <a:ext cx="5209309" cy="3441469"/>
          </a:xfrm>
        </p:spPr>
        <p:txBody>
          <a:bodyPr>
            <a:normAutofit fontScale="85000" lnSpcReduction="20000"/>
          </a:bodyPr>
          <a:lstStyle/>
          <a:p>
            <a:endParaRPr lang="en-US" dirty="0" smtClean="0"/>
          </a:p>
          <a:p>
            <a:r>
              <a:rPr lang="en-US" dirty="0" smtClean="0"/>
              <a:t>The </a:t>
            </a:r>
            <a:r>
              <a:rPr lang="en-US" dirty="0"/>
              <a:t>imperial example of Constantine was taken up: imperial power was superior and guarantor of ecclesiastical unity. </a:t>
            </a:r>
            <a:endParaRPr lang="en-US" dirty="0" smtClean="0"/>
          </a:p>
          <a:p>
            <a:r>
              <a:rPr lang="en-US" dirty="0" smtClean="0"/>
              <a:t>Justinian </a:t>
            </a:r>
            <a:r>
              <a:rPr lang="en-US" dirty="0"/>
              <a:t>presided over councils, issued edicts and appointed bishops.</a:t>
            </a:r>
          </a:p>
          <a:p>
            <a:r>
              <a:rPr lang="en-US" dirty="0"/>
              <a:t>Fight against heresy: this involved a head-on collision with the religious identities that had developed in the East and West.</a:t>
            </a:r>
            <a:endParaRPr lang="it-IT" dirty="0"/>
          </a:p>
          <a:p>
            <a:endParaRPr lang="it-IT" dirty="0"/>
          </a:p>
        </p:txBody>
      </p:sp>
      <p:sp>
        <p:nvSpPr>
          <p:cNvPr id="6" name="Segnaposto contenuto 5"/>
          <p:cNvSpPr>
            <a:spLocks noGrp="1"/>
          </p:cNvSpPr>
          <p:nvPr>
            <p:ph sz="quarter" idx="12"/>
          </p:nvPr>
        </p:nvSpPr>
        <p:spPr>
          <a:xfrm>
            <a:off x="6517178" y="2302625"/>
            <a:ext cx="5120640" cy="3911602"/>
          </a:xfrm>
        </p:spPr>
        <p:txBody>
          <a:bodyPr/>
          <a:lstStyle/>
          <a:p>
            <a:r>
              <a:rPr lang="en-US" dirty="0"/>
              <a:t>Abolition of divorce</a:t>
            </a:r>
            <a:r>
              <a:rPr lang="en-US" dirty="0" smtClean="0"/>
              <a:t>.</a:t>
            </a:r>
          </a:p>
          <a:p>
            <a:r>
              <a:rPr lang="en-US" dirty="0" err="1" smtClean="0"/>
              <a:t>Theorisation</a:t>
            </a:r>
            <a:r>
              <a:rPr lang="en-US" dirty="0" smtClean="0"/>
              <a:t> </a:t>
            </a:r>
            <a:r>
              <a:rPr lang="en-US" dirty="0"/>
              <a:t>of the principle of the wife's obedience to her husband</a:t>
            </a:r>
            <a:r>
              <a:rPr lang="en-US" dirty="0" smtClean="0"/>
              <a:t>.</a:t>
            </a:r>
          </a:p>
          <a:p>
            <a:r>
              <a:rPr lang="en-US" dirty="0" smtClean="0"/>
              <a:t>Regulation on second marriages.</a:t>
            </a:r>
            <a:endParaRPr lang="it-IT" dirty="0"/>
          </a:p>
        </p:txBody>
      </p:sp>
      <p:sp>
        <p:nvSpPr>
          <p:cNvPr id="7" name="CasellaDiTesto 6"/>
          <p:cNvSpPr txBox="1"/>
          <p:nvPr/>
        </p:nvSpPr>
        <p:spPr>
          <a:xfrm>
            <a:off x="6359237" y="1064029"/>
            <a:ext cx="5012574" cy="1077218"/>
          </a:xfrm>
          <a:prstGeom prst="rect">
            <a:avLst/>
          </a:prstGeom>
          <a:noFill/>
        </p:spPr>
        <p:txBody>
          <a:bodyPr wrap="square" rtlCol="0">
            <a:spAutoFit/>
          </a:bodyPr>
          <a:lstStyle/>
          <a:p>
            <a:r>
              <a:rPr lang="it-IT" sz="3200" b="1" dirty="0" err="1" smtClean="0">
                <a:latin typeface="Arial" panose="020B0604020202020204" pitchFamily="34" charset="0"/>
                <a:cs typeface="Arial" panose="020B0604020202020204" pitchFamily="34" charset="0"/>
              </a:rPr>
              <a:t>Justinian</a:t>
            </a:r>
            <a:endParaRPr lang="it-IT" sz="3200" b="1" dirty="0" smtClean="0">
              <a:latin typeface="Arial" panose="020B0604020202020204" pitchFamily="34" charset="0"/>
              <a:cs typeface="Arial" panose="020B0604020202020204" pitchFamily="34" charset="0"/>
            </a:endParaRPr>
          </a:p>
          <a:p>
            <a:r>
              <a:rPr lang="it-IT" sz="3200" b="1" dirty="0" smtClean="0">
                <a:latin typeface="Arial" panose="020B0604020202020204" pitchFamily="34" charset="0"/>
                <a:cs typeface="Arial" panose="020B0604020202020204" pitchFamily="34" charset="0"/>
              </a:rPr>
              <a:t>Normative on </a:t>
            </a:r>
            <a:r>
              <a:rPr lang="it-IT" sz="3200" b="1" dirty="0" err="1" smtClean="0">
                <a:latin typeface="Arial" panose="020B0604020202020204" pitchFamily="34" charset="0"/>
                <a:cs typeface="Arial" panose="020B0604020202020204" pitchFamily="34" charset="0"/>
              </a:rPr>
              <a:t>marriages</a:t>
            </a:r>
            <a:endParaRPr lang="it-IT"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778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1000"/>
                                        <p:tgtEl>
                                          <p:spTgt spid="6">
                                            <p:txEl>
                                              <p:pRg st="2" end="2"/>
                                            </p:txEl>
                                          </p:spTgt>
                                        </p:tgtEl>
                                      </p:cBhvr>
                                    </p:animEffect>
                                    <p:anim calcmode="lin" valueType="num">
                                      <p:cBhvr>
                                        <p:cTn id="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anim calcmode="lin" valueType="num">
                                      <p:cBhvr>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634015"/>
          </a:xfrm>
        </p:spPr>
        <p:txBody>
          <a:bodyPr/>
          <a:lstStyle/>
          <a:p>
            <a:r>
              <a:rPr lang="it-IT" b="1" dirty="0" err="1" smtClean="0">
                <a:solidFill>
                  <a:schemeClr val="accent1">
                    <a:lumMod val="50000"/>
                  </a:schemeClr>
                </a:solidFill>
              </a:rPr>
              <a:t>Marriage</a:t>
            </a:r>
            <a:r>
              <a:rPr lang="it-IT" b="1" dirty="0" smtClean="0">
                <a:solidFill>
                  <a:schemeClr val="accent1">
                    <a:lumMod val="50000"/>
                  </a:schemeClr>
                </a:solidFill>
              </a:rPr>
              <a:t> and love </a:t>
            </a:r>
            <a:r>
              <a:rPr lang="it-IT" b="1" dirty="0" err="1" smtClean="0">
                <a:solidFill>
                  <a:schemeClr val="accent1">
                    <a:lumMod val="50000"/>
                  </a:schemeClr>
                </a:solidFill>
              </a:rPr>
              <a:t>before</a:t>
            </a:r>
            <a:r>
              <a:rPr lang="it-IT" b="1" dirty="0" smtClean="0">
                <a:solidFill>
                  <a:schemeClr val="accent1">
                    <a:lumMod val="50000"/>
                  </a:schemeClr>
                </a:solidFill>
              </a:rPr>
              <a:t> the </a:t>
            </a:r>
            <a:r>
              <a:rPr lang="it-IT" b="1" dirty="0" err="1" smtClean="0">
                <a:solidFill>
                  <a:schemeClr val="accent1">
                    <a:lumMod val="50000"/>
                  </a:schemeClr>
                </a:solidFill>
              </a:rPr>
              <a:t>Gothic</a:t>
            </a:r>
            <a:r>
              <a:rPr lang="it-IT" b="1" dirty="0" smtClean="0">
                <a:solidFill>
                  <a:schemeClr val="accent1">
                    <a:lumMod val="50000"/>
                  </a:schemeClr>
                </a:solidFill>
              </a:rPr>
              <a:t> War</a:t>
            </a:r>
            <a:endParaRPr lang="it-IT" b="1" dirty="0">
              <a:solidFill>
                <a:schemeClr val="accent1">
                  <a:lumMod val="50000"/>
                </a:schemeClr>
              </a:solidFill>
            </a:endParaRPr>
          </a:p>
        </p:txBody>
      </p:sp>
      <p:sp>
        <p:nvSpPr>
          <p:cNvPr id="4" name="Segnaposto contenuto 3"/>
          <p:cNvSpPr>
            <a:spLocks noGrp="1"/>
          </p:cNvSpPr>
          <p:nvPr>
            <p:ph sz="quarter" idx="10"/>
          </p:nvPr>
        </p:nvSpPr>
        <p:spPr>
          <a:xfrm>
            <a:off x="714894" y="2061556"/>
            <a:ext cx="10665230" cy="4407623"/>
          </a:xfrm>
        </p:spPr>
        <p:txBody>
          <a:bodyPr>
            <a:normAutofit fontScale="92500" lnSpcReduction="10000"/>
          </a:bodyPr>
          <a:lstStyle/>
          <a:p>
            <a:r>
              <a:rPr lang="en-US" dirty="0"/>
              <a:t>Marriage, the alliances that derive from it and its consequences on the male social rise are elements of discrete importance in the work of Procopius, who tends to emphasize how the enhancement of individual male status </a:t>
            </a:r>
            <a:r>
              <a:rPr lang="en-US" b="1" dirty="0">
                <a:solidFill>
                  <a:schemeClr val="accent1">
                    <a:lumMod val="50000"/>
                  </a:schemeClr>
                </a:solidFill>
              </a:rPr>
              <a:t>before the Gothic War</a:t>
            </a:r>
            <a:r>
              <a:rPr lang="en-US" dirty="0"/>
              <a:t> is the result of a substantial reversal of traditional marriage practices, until then anchored to two specific basic rules. </a:t>
            </a:r>
          </a:p>
          <a:p>
            <a:r>
              <a:rPr lang="en-US" dirty="0"/>
              <a:t>First of all, the </a:t>
            </a:r>
            <a:r>
              <a:rPr lang="en-US" b="1" dirty="0" err="1">
                <a:solidFill>
                  <a:schemeClr val="accent1">
                    <a:lumMod val="50000"/>
                  </a:schemeClr>
                </a:solidFill>
              </a:rPr>
              <a:t>virilocality</a:t>
            </a:r>
            <a:r>
              <a:rPr lang="en-US" dirty="0"/>
              <a:t>, that is, the transfer, after marriage, of women to the house of the husband: in this way the husband assumes, materially and symbolically, the responsibility and the role of providing resources and sustenance to the wife and her </a:t>
            </a:r>
            <a:r>
              <a:rPr lang="en-US" dirty="0" smtClean="0"/>
              <a:t>children (breadwinner). </a:t>
            </a:r>
            <a:endParaRPr lang="en-US" dirty="0"/>
          </a:p>
          <a:p>
            <a:r>
              <a:rPr lang="en-US" dirty="0"/>
              <a:t>The transfer of wives to the husband's house (</a:t>
            </a:r>
            <a:r>
              <a:rPr lang="en-US" b="1" dirty="0" err="1">
                <a:solidFill>
                  <a:schemeClr val="accent1">
                    <a:lumMod val="50000"/>
                  </a:schemeClr>
                </a:solidFill>
              </a:rPr>
              <a:t>deductio</a:t>
            </a:r>
            <a:r>
              <a:rPr lang="en-US" b="1" dirty="0"/>
              <a:t>/</a:t>
            </a:r>
            <a:r>
              <a:rPr lang="en-US" b="1" dirty="0" err="1">
                <a:solidFill>
                  <a:schemeClr val="accent1">
                    <a:lumMod val="50000"/>
                  </a:schemeClr>
                </a:solidFill>
              </a:rPr>
              <a:t>traditio</a:t>
            </a:r>
            <a:r>
              <a:rPr lang="en-US" dirty="0"/>
              <a:t>) is considered an aspect that characterizes the female life cycle and that differentiates it from the male one, which is more anchored to the residential permanence. </a:t>
            </a:r>
            <a:endParaRPr lang="it-IT" dirty="0"/>
          </a:p>
        </p:txBody>
      </p:sp>
    </p:spTree>
    <p:extLst>
      <p:ext uri="{BB962C8B-B14F-4D97-AF65-F5344CB8AC3E}">
        <p14:creationId xmlns:p14="http://schemas.microsoft.com/office/powerpoint/2010/main" val="24539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6000" y="1153221"/>
            <a:ext cx="11736000" cy="650641"/>
          </a:xfrm>
        </p:spPr>
        <p:txBody>
          <a:bodyPr/>
          <a:lstStyle/>
          <a:p>
            <a:r>
              <a:rPr lang="it-IT" dirty="0" err="1" smtClean="0"/>
              <a:t>upside</a:t>
            </a:r>
            <a:r>
              <a:rPr lang="it-IT" dirty="0" smtClean="0"/>
              <a:t>-down </a:t>
            </a:r>
            <a:r>
              <a:rPr lang="it-IT" dirty="0" err="1" smtClean="0"/>
              <a:t>marriages</a:t>
            </a:r>
            <a:endParaRPr lang="it-IT" dirty="0"/>
          </a:p>
        </p:txBody>
      </p:sp>
      <p:sp>
        <p:nvSpPr>
          <p:cNvPr id="5" name="Segnaposto contenuto 4"/>
          <p:cNvSpPr>
            <a:spLocks noGrp="1"/>
          </p:cNvSpPr>
          <p:nvPr>
            <p:ph sz="quarter" idx="10"/>
          </p:nvPr>
        </p:nvSpPr>
        <p:spPr>
          <a:xfrm>
            <a:off x="997527" y="2061556"/>
            <a:ext cx="10432473" cy="4390998"/>
          </a:xfrm>
        </p:spPr>
        <p:txBody>
          <a:bodyPr>
            <a:normAutofit/>
          </a:bodyPr>
          <a:lstStyle/>
          <a:p>
            <a:r>
              <a:rPr lang="en-US" dirty="0"/>
              <a:t>In Procopius' narration of the individual events immediately preceding and accompanying the long years of the Gothic war, both the traditional lines of structuring of matrimonial unions are to some extent questioned. </a:t>
            </a:r>
          </a:p>
          <a:p>
            <a:r>
              <a:rPr lang="en-US" dirty="0"/>
              <a:t>He underlines:</a:t>
            </a:r>
          </a:p>
          <a:p>
            <a:r>
              <a:rPr lang="en-US" b="1" dirty="0">
                <a:solidFill>
                  <a:schemeClr val="accent1">
                    <a:lumMod val="50000"/>
                  </a:schemeClr>
                </a:solidFill>
              </a:rPr>
              <a:t>the diffusion of </a:t>
            </a:r>
            <a:r>
              <a:rPr lang="en-US" b="1" dirty="0" err="1">
                <a:solidFill>
                  <a:schemeClr val="accent1">
                    <a:lumMod val="50000"/>
                  </a:schemeClr>
                </a:solidFill>
              </a:rPr>
              <a:t>uxorilocal</a:t>
            </a:r>
            <a:r>
              <a:rPr lang="en-US" b="1" dirty="0">
                <a:solidFill>
                  <a:schemeClr val="accent1">
                    <a:lumMod val="50000"/>
                  </a:schemeClr>
                </a:solidFill>
              </a:rPr>
              <a:t> </a:t>
            </a:r>
            <a:r>
              <a:rPr lang="en-US" dirty="0"/>
              <a:t>matrimonial alliances - </a:t>
            </a:r>
            <a:r>
              <a:rPr lang="en-US" dirty="0" smtClean="0"/>
              <a:t>where </a:t>
            </a:r>
            <a:r>
              <a:rPr lang="en-US" dirty="0"/>
              <a:t>it is the man who moves and resides within the female </a:t>
            </a:r>
            <a:r>
              <a:rPr lang="en-US" dirty="0" smtClean="0"/>
              <a:t>household;</a:t>
            </a:r>
          </a:p>
          <a:p>
            <a:r>
              <a:rPr lang="en-US" b="1" dirty="0" smtClean="0">
                <a:solidFill>
                  <a:schemeClr val="accent1">
                    <a:lumMod val="50000"/>
                  </a:schemeClr>
                </a:solidFill>
              </a:rPr>
              <a:t>the </a:t>
            </a:r>
            <a:r>
              <a:rPr lang="en-US" b="1" dirty="0">
                <a:solidFill>
                  <a:schemeClr val="accent1">
                    <a:lumMod val="50000"/>
                  </a:schemeClr>
                </a:solidFill>
              </a:rPr>
              <a:t>fortunes of soldiers</a:t>
            </a:r>
            <a:r>
              <a:rPr lang="en-US" dirty="0">
                <a:solidFill>
                  <a:schemeClr val="accent1">
                    <a:lumMod val="50000"/>
                  </a:schemeClr>
                </a:solidFill>
              </a:rPr>
              <a:t> </a:t>
            </a:r>
            <a:r>
              <a:rPr lang="en-US" dirty="0"/>
              <a:t>who, taking advantage of their conquests in the war, interweave matrimonial relationships with rich local women, allowing them to improve their social and patrimonial conditions.</a:t>
            </a:r>
            <a:endParaRPr lang="it-IT" dirty="0"/>
          </a:p>
          <a:p>
            <a:endParaRPr lang="it-IT" dirty="0"/>
          </a:p>
        </p:txBody>
      </p:sp>
    </p:spTree>
    <p:extLst>
      <p:ext uri="{BB962C8B-B14F-4D97-AF65-F5344CB8AC3E}">
        <p14:creationId xmlns:p14="http://schemas.microsoft.com/office/powerpoint/2010/main" val="38004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700517"/>
          </a:xfrm>
        </p:spPr>
        <p:txBody>
          <a:bodyPr/>
          <a:lstStyle/>
          <a:p>
            <a:r>
              <a:rPr lang="it-IT" b="1" dirty="0" err="1" smtClean="0">
                <a:solidFill>
                  <a:schemeClr val="accent1">
                    <a:lumMod val="50000"/>
                  </a:schemeClr>
                </a:solidFill>
              </a:rPr>
              <a:t>Theudis</a:t>
            </a:r>
            <a:r>
              <a:rPr lang="it-IT" b="1" dirty="0" smtClean="0">
                <a:solidFill>
                  <a:schemeClr val="accent1">
                    <a:lumMod val="50000"/>
                  </a:schemeClr>
                </a:solidFill>
              </a:rPr>
              <a:t> in </a:t>
            </a:r>
            <a:r>
              <a:rPr lang="it-IT" b="1" dirty="0" err="1" smtClean="0">
                <a:solidFill>
                  <a:schemeClr val="accent1">
                    <a:lumMod val="50000"/>
                  </a:schemeClr>
                </a:solidFill>
              </a:rPr>
              <a:t>Procopius</a:t>
            </a:r>
            <a:r>
              <a:rPr lang="it-IT" b="1" dirty="0" smtClean="0">
                <a:solidFill>
                  <a:schemeClr val="accent1">
                    <a:lumMod val="50000"/>
                  </a:schemeClr>
                </a:solidFill>
              </a:rPr>
              <a:t> </a:t>
            </a:r>
            <a:r>
              <a:rPr lang="it-IT" b="1" dirty="0" err="1" smtClean="0">
                <a:solidFill>
                  <a:schemeClr val="accent1">
                    <a:lumMod val="50000"/>
                  </a:schemeClr>
                </a:solidFill>
              </a:rPr>
              <a:t>Gothic</a:t>
            </a:r>
            <a:r>
              <a:rPr lang="it-IT" b="1" dirty="0" smtClean="0">
                <a:solidFill>
                  <a:schemeClr val="accent1">
                    <a:lumMod val="50000"/>
                  </a:schemeClr>
                </a:solidFill>
              </a:rPr>
              <a:t> War (V, 12, 50-2)</a:t>
            </a:r>
            <a:endParaRPr lang="it-IT" b="1" dirty="0">
              <a:solidFill>
                <a:schemeClr val="accent1">
                  <a:lumMod val="50000"/>
                </a:schemeClr>
              </a:solidFill>
            </a:endParaRPr>
          </a:p>
        </p:txBody>
      </p:sp>
      <p:sp>
        <p:nvSpPr>
          <p:cNvPr id="4" name="Segnaposto contenuto 3"/>
          <p:cNvSpPr>
            <a:spLocks noGrp="1"/>
          </p:cNvSpPr>
          <p:nvPr>
            <p:ph sz="quarter" idx="10"/>
          </p:nvPr>
        </p:nvSpPr>
        <p:spPr>
          <a:xfrm>
            <a:off x="673331" y="2011681"/>
            <a:ext cx="10706793" cy="4440874"/>
          </a:xfrm>
        </p:spPr>
        <p:txBody>
          <a:bodyPr>
            <a:normAutofit fontScale="70000" lnSpcReduction="20000"/>
          </a:bodyPr>
          <a:lstStyle/>
          <a:p>
            <a:r>
              <a:rPr lang="it-IT" dirty="0" err="1"/>
              <a:t>After</a:t>
            </a:r>
            <a:r>
              <a:rPr lang="it-IT" dirty="0"/>
              <a:t> 508, </a:t>
            </a:r>
            <a:r>
              <a:rPr lang="it-IT" dirty="0" err="1"/>
              <a:t>Theoderic</a:t>
            </a:r>
            <a:r>
              <a:rPr lang="it-IT" dirty="0"/>
              <a:t> </a:t>
            </a:r>
            <a:r>
              <a:rPr lang="it-IT" dirty="0" err="1"/>
              <a:t>extended</a:t>
            </a:r>
            <a:r>
              <a:rPr lang="it-IT" dirty="0"/>
              <a:t> </a:t>
            </a:r>
            <a:r>
              <a:rPr lang="it-IT" dirty="0" err="1"/>
              <a:t>his</a:t>
            </a:r>
            <a:r>
              <a:rPr lang="it-IT" dirty="0"/>
              <a:t> </a:t>
            </a:r>
            <a:r>
              <a:rPr lang="it-IT" dirty="0" err="1"/>
              <a:t>power</a:t>
            </a:r>
            <a:r>
              <a:rPr lang="it-IT" dirty="0"/>
              <a:t> in Southern </a:t>
            </a:r>
            <a:r>
              <a:rPr lang="it-IT" dirty="0" err="1"/>
              <a:t>Gaul</a:t>
            </a:r>
            <a:r>
              <a:rPr lang="it-IT" dirty="0"/>
              <a:t>:</a:t>
            </a:r>
          </a:p>
          <a:p>
            <a:r>
              <a:rPr lang="en-US" dirty="0"/>
              <a:t>[ 50] But afterward, </a:t>
            </a:r>
            <a:r>
              <a:rPr lang="en-US" dirty="0" err="1"/>
              <a:t>Theudis</a:t>
            </a:r>
            <a:r>
              <a:rPr lang="en-US" dirty="0"/>
              <a:t>, a Goth, whom </a:t>
            </a:r>
            <a:r>
              <a:rPr lang="en-US" dirty="0" err="1"/>
              <a:t>Theoderic</a:t>
            </a:r>
            <a:r>
              <a:rPr lang="en-US" dirty="0"/>
              <a:t> had sent as commander of the army, married a woman from Spain, not of the </a:t>
            </a:r>
            <a:r>
              <a:rPr lang="en-US" dirty="0" err="1"/>
              <a:t>Visigothic</a:t>
            </a:r>
            <a:r>
              <a:rPr lang="en-US" dirty="0"/>
              <a:t> people, however, but from the house of one of the wealthy inhabitants of that land. She possessed great wealth and also owned large estates in Spain. </a:t>
            </a:r>
          </a:p>
          <a:p>
            <a:r>
              <a:rPr lang="en-US" dirty="0"/>
              <a:t>[51] From this he raised about two thousand soldiers and surrounded himself with a force of spearmen. While in name he ruled the Goths by </a:t>
            </a:r>
            <a:r>
              <a:rPr lang="en-US" dirty="0" err="1"/>
              <a:t>Theoderic’s</a:t>
            </a:r>
            <a:r>
              <a:rPr lang="en-US" dirty="0"/>
              <a:t> permission, he was in fact an out-and-out usurper. </a:t>
            </a:r>
          </a:p>
          <a:p>
            <a:r>
              <a:rPr lang="en-US" dirty="0"/>
              <a:t>[52] </a:t>
            </a:r>
            <a:r>
              <a:rPr lang="en-US" dirty="0" err="1"/>
              <a:t>Theoderic</a:t>
            </a:r>
            <a:r>
              <a:rPr lang="en-US" dirty="0"/>
              <a:t>, who was wise and experienced in the highest degree, was afraid to wage war against his own slave, in case the Franks meanwhile took the field against him, as they naturally would, or in case the Visigoths for their part began a revolt against him. Accordingly, he did not remove </a:t>
            </a:r>
            <a:r>
              <a:rPr lang="en-US" dirty="0" err="1"/>
              <a:t>Theudis</a:t>
            </a:r>
            <a:r>
              <a:rPr lang="en-US" dirty="0"/>
              <a:t> from office but even continued to command him to lead the army whenever it went to war. </a:t>
            </a:r>
          </a:p>
          <a:p>
            <a:r>
              <a:rPr lang="en-US" dirty="0"/>
              <a:t>[53] However, he directed the first men of the Goths to write to </a:t>
            </a:r>
            <a:r>
              <a:rPr lang="en-US" dirty="0" err="1"/>
              <a:t>Theudis</a:t>
            </a:r>
            <a:r>
              <a:rPr lang="en-US" dirty="0"/>
              <a:t> that he would be acting in a way that was just and befitting of his wisdom, if he came to Ravenna and saluted </a:t>
            </a:r>
            <a:r>
              <a:rPr lang="en-US" dirty="0" err="1"/>
              <a:t>Theoderic</a:t>
            </a:r>
            <a:r>
              <a:rPr lang="en-US" dirty="0"/>
              <a:t>. </a:t>
            </a:r>
          </a:p>
          <a:p>
            <a:r>
              <a:rPr lang="en-US" dirty="0"/>
              <a:t>[54] </a:t>
            </a:r>
            <a:r>
              <a:rPr lang="en-US" dirty="0" err="1"/>
              <a:t>Theudis</a:t>
            </a:r>
            <a:r>
              <a:rPr lang="en-US" dirty="0"/>
              <a:t> carried out all the commands of </a:t>
            </a:r>
            <a:r>
              <a:rPr lang="en-US" dirty="0" err="1"/>
              <a:t>Theoderic</a:t>
            </a:r>
            <a:r>
              <a:rPr lang="en-US" dirty="0"/>
              <a:t> and never failed to send the annual tribute, but would not go to Ravenna, nor promise to do so to those who had written him.</a:t>
            </a:r>
            <a:endParaRPr lang="it-IT" dirty="0"/>
          </a:p>
        </p:txBody>
      </p:sp>
    </p:spTree>
    <p:extLst>
      <p:ext uri="{BB962C8B-B14F-4D97-AF65-F5344CB8AC3E}">
        <p14:creationId xmlns:p14="http://schemas.microsoft.com/office/powerpoint/2010/main" val="147871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833521"/>
          </a:xfrm>
        </p:spPr>
        <p:txBody>
          <a:bodyPr>
            <a:normAutofit/>
          </a:bodyPr>
          <a:lstStyle/>
          <a:p>
            <a:r>
              <a:rPr lang="it-IT" b="1" dirty="0" err="1" smtClean="0">
                <a:solidFill>
                  <a:schemeClr val="accent1">
                    <a:lumMod val="50000"/>
                  </a:schemeClr>
                </a:solidFill>
              </a:rPr>
              <a:t>Optaris</a:t>
            </a:r>
            <a:r>
              <a:rPr lang="it-IT" b="1" dirty="0" smtClean="0">
                <a:solidFill>
                  <a:schemeClr val="accent1">
                    <a:lumMod val="50000"/>
                  </a:schemeClr>
                </a:solidFill>
              </a:rPr>
              <a:t> (</a:t>
            </a:r>
            <a:r>
              <a:rPr lang="it-IT" b="1" dirty="0" err="1" smtClean="0">
                <a:solidFill>
                  <a:schemeClr val="accent1">
                    <a:lumMod val="50000"/>
                  </a:schemeClr>
                </a:solidFill>
              </a:rPr>
              <a:t>Gothic</a:t>
            </a:r>
            <a:r>
              <a:rPr lang="it-IT" b="1" dirty="0" smtClean="0">
                <a:solidFill>
                  <a:schemeClr val="accent1">
                    <a:lumMod val="50000"/>
                  </a:schemeClr>
                </a:solidFill>
              </a:rPr>
              <a:t> War, I, 11 6-9) y. 536</a:t>
            </a:r>
            <a:endParaRPr lang="it-IT" b="1" dirty="0">
              <a:solidFill>
                <a:schemeClr val="accent1">
                  <a:lumMod val="50000"/>
                </a:schemeClr>
              </a:solidFill>
            </a:endParaRPr>
          </a:p>
        </p:txBody>
      </p:sp>
      <p:sp>
        <p:nvSpPr>
          <p:cNvPr id="4" name="Segnaposto contenuto 3"/>
          <p:cNvSpPr>
            <a:spLocks noGrp="1"/>
          </p:cNvSpPr>
          <p:nvPr>
            <p:ph sz="quarter" idx="10"/>
          </p:nvPr>
        </p:nvSpPr>
        <p:spPr>
          <a:xfrm>
            <a:off x="698269" y="2128058"/>
            <a:ext cx="10199716" cy="4324496"/>
          </a:xfrm>
        </p:spPr>
        <p:txBody>
          <a:bodyPr>
            <a:normAutofit fontScale="85000" lnSpcReduction="10000"/>
          </a:bodyPr>
          <a:lstStyle/>
          <a:p>
            <a:r>
              <a:rPr lang="en-US" dirty="0"/>
              <a:t>[6] </a:t>
            </a:r>
            <a:r>
              <a:rPr lang="en-US" dirty="0" err="1"/>
              <a:t>Theodahad</a:t>
            </a:r>
            <a:r>
              <a:rPr lang="en-US" dirty="0"/>
              <a:t>, therefore, upon hearing this, rushed off in flight and headed for Ravenna. But </a:t>
            </a:r>
            <a:r>
              <a:rPr lang="en-US" dirty="0" err="1"/>
              <a:t>Vittigis</a:t>
            </a:r>
            <a:r>
              <a:rPr lang="en-US" dirty="0"/>
              <a:t> quickly sent </a:t>
            </a:r>
            <a:r>
              <a:rPr lang="en-US" dirty="0" err="1"/>
              <a:t>Optaris</a:t>
            </a:r>
            <a:r>
              <a:rPr lang="en-US" dirty="0"/>
              <a:t>, a Goth, instructing him to bring </a:t>
            </a:r>
            <a:r>
              <a:rPr lang="en-US" dirty="0" err="1"/>
              <a:t>Theodahad</a:t>
            </a:r>
            <a:r>
              <a:rPr lang="en-US" dirty="0"/>
              <a:t> alive or dead. </a:t>
            </a:r>
          </a:p>
          <a:p>
            <a:r>
              <a:rPr lang="en-US" dirty="0"/>
              <a:t>[7] Now it happened that this </a:t>
            </a:r>
            <a:r>
              <a:rPr lang="en-US" dirty="0" err="1"/>
              <a:t>Optaris</a:t>
            </a:r>
            <a:r>
              <a:rPr lang="en-US" dirty="0"/>
              <a:t> was hostile to </a:t>
            </a:r>
            <a:r>
              <a:rPr lang="en-US" dirty="0" err="1"/>
              <a:t>Theodahad</a:t>
            </a:r>
            <a:r>
              <a:rPr lang="en-US" dirty="0"/>
              <a:t> for the following reason. </a:t>
            </a:r>
            <a:r>
              <a:rPr lang="en-US" dirty="0" err="1"/>
              <a:t>Optaris</a:t>
            </a:r>
            <a:r>
              <a:rPr lang="en-US" dirty="0"/>
              <a:t> was wooing a certain young woman who was an heiress and extremely beautiful to look upon. </a:t>
            </a:r>
          </a:p>
          <a:p>
            <a:r>
              <a:rPr lang="en-US" dirty="0"/>
              <a:t>[8] But </a:t>
            </a:r>
            <a:r>
              <a:rPr lang="en-US" dirty="0" err="1"/>
              <a:t>Theodahad</a:t>
            </a:r>
            <a:r>
              <a:rPr lang="en-US" dirty="0"/>
              <a:t>, moved by a bribe, took the woman he was wooing from him and betrothed her to another man. And so, not only satisfying his own rage but rendering a service to </a:t>
            </a:r>
            <a:r>
              <a:rPr lang="en-US" dirty="0" err="1"/>
              <a:t>Vittigis</a:t>
            </a:r>
            <a:r>
              <a:rPr lang="en-US" dirty="0"/>
              <a:t> as well, he pursued </a:t>
            </a:r>
            <a:r>
              <a:rPr lang="en-US" dirty="0" err="1"/>
              <a:t>Theodahad</a:t>
            </a:r>
            <a:r>
              <a:rPr lang="en-US" dirty="0"/>
              <a:t> with great eagerness and enthusiasm, stopping neither day nor night. </a:t>
            </a:r>
          </a:p>
          <a:p>
            <a:r>
              <a:rPr lang="en-US" dirty="0"/>
              <a:t>[9] He overtook him while still on his way, laid him on his back on the ground, and slew him like a victim for sacrifice. Such was the end of </a:t>
            </a:r>
            <a:r>
              <a:rPr lang="en-US" dirty="0" err="1"/>
              <a:t>Theodahad’s</a:t>
            </a:r>
            <a:r>
              <a:rPr lang="en-US" dirty="0"/>
              <a:t> life and rule, which had reached the third year.</a:t>
            </a:r>
            <a:endParaRPr lang="it-IT" dirty="0"/>
          </a:p>
          <a:p>
            <a:endParaRPr lang="it-IT" dirty="0"/>
          </a:p>
        </p:txBody>
      </p:sp>
    </p:spTree>
    <p:extLst>
      <p:ext uri="{BB962C8B-B14F-4D97-AF65-F5344CB8AC3E}">
        <p14:creationId xmlns:p14="http://schemas.microsoft.com/office/powerpoint/2010/main" val="358112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1024714"/>
          </a:xfrm>
        </p:spPr>
        <p:txBody>
          <a:bodyPr>
            <a:normAutofit/>
          </a:bodyPr>
          <a:lstStyle/>
          <a:p>
            <a:pPr algn="ctr"/>
            <a:r>
              <a:rPr lang="it-IT" sz="2800" b="1" dirty="0" smtClean="0"/>
              <a:t>The </a:t>
            </a:r>
            <a:r>
              <a:rPr lang="it-IT" sz="2800" b="1" dirty="0" err="1" smtClean="0"/>
              <a:t>pact</a:t>
            </a:r>
            <a:r>
              <a:rPr lang="it-IT" sz="2800" b="1" dirty="0" smtClean="0"/>
              <a:t> </a:t>
            </a:r>
            <a:r>
              <a:rPr lang="it-IT" sz="2800" b="1" dirty="0" err="1" smtClean="0"/>
              <a:t>between</a:t>
            </a:r>
            <a:r>
              <a:rPr lang="it-IT" sz="2800" b="1" dirty="0" smtClean="0"/>
              <a:t> </a:t>
            </a:r>
            <a:r>
              <a:rPr lang="it-IT" sz="2800" b="1" dirty="0" err="1" smtClean="0"/>
              <a:t>Amalaric</a:t>
            </a:r>
            <a:r>
              <a:rPr lang="it-IT" sz="2800" b="1" dirty="0" smtClean="0"/>
              <a:t> and </a:t>
            </a:r>
            <a:r>
              <a:rPr lang="it-IT" sz="2800" b="1" dirty="0" err="1" smtClean="0"/>
              <a:t>Athalaric</a:t>
            </a:r>
            <a:r>
              <a:rPr lang="it-IT" sz="2800" b="1" dirty="0" smtClean="0"/>
              <a:t/>
            </a:r>
            <a:br>
              <a:rPr lang="it-IT" sz="2800" b="1" dirty="0" smtClean="0"/>
            </a:br>
            <a:r>
              <a:rPr lang="it-IT" sz="2800" b="1" dirty="0" smtClean="0"/>
              <a:t> (</a:t>
            </a:r>
            <a:r>
              <a:rPr lang="it-IT" sz="2800" b="1" dirty="0" err="1" smtClean="0"/>
              <a:t>Gothic</a:t>
            </a:r>
            <a:r>
              <a:rPr lang="it-IT" sz="2800" b="1" dirty="0" smtClean="0"/>
              <a:t> War, I, 13, 7-8)</a:t>
            </a:r>
            <a:endParaRPr lang="it-IT" sz="2800" b="1" dirty="0"/>
          </a:p>
        </p:txBody>
      </p:sp>
      <p:sp>
        <p:nvSpPr>
          <p:cNvPr id="4" name="Segnaposto contenuto 3"/>
          <p:cNvSpPr>
            <a:spLocks noGrp="1"/>
          </p:cNvSpPr>
          <p:nvPr>
            <p:ph sz="quarter" idx="10"/>
          </p:nvPr>
        </p:nvSpPr>
        <p:spPr>
          <a:xfrm>
            <a:off x="590204" y="2377440"/>
            <a:ext cx="11006051" cy="4075114"/>
          </a:xfrm>
        </p:spPr>
        <p:txBody>
          <a:bodyPr>
            <a:normAutofit fontScale="77500" lnSpcReduction="20000"/>
          </a:bodyPr>
          <a:lstStyle/>
          <a:p>
            <a:r>
              <a:rPr lang="en-US" dirty="0"/>
              <a:t>[4] </a:t>
            </a:r>
            <a:r>
              <a:rPr lang="en-US" dirty="0" err="1"/>
              <a:t>Amalaric</a:t>
            </a:r>
            <a:r>
              <a:rPr lang="en-US" dirty="0"/>
              <a:t>, who was ruling the Visigoths, upon coming of age, became thoroughly frightened of the power of the Germans (the Franks) and so took to wife the sister of </a:t>
            </a:r>
            <a:r>
              <a:rPr lang="en-US" dirty="0" err="1"/>
              <a:t>Theudebert</a:t>
            </a:r>
            <a:r>
              <a:rPr lang="en-US" dirty="0"/>
              <a:t>, ruler of the Germans, and divided Gaul with the Goths and his cousin </a:t>
            </a:r>
            <a:r>
              <a:rPr lang="en-US" dirty="0" err="1"/>
              <a:t>Athalaric</a:t>
            </a:r>
            <a:r>
              <a:rPr lang="en-US" dirty="0"/>
              <a:t>. </a:t>
            </a:r>
          </a:p>
          <a:p>
            <a:r>
              <a:rPr lang="en-US" dirty="0"/>
              <a:t>[5] The Goths received the land to the east of the Rhone river, while that to the west fell under the control of the Visigoths.</a:t>
            </a:r>
          </a:p>
          <a:p>
            <a:r>
              <a:rPr lang="en-US" dirty="0"/>
              <a:t>[6] It was agreed that the tribute that </a:t>
            </a:r>
            <a:r>
              <a:rPr lang="en-US" dirty="0" err="1"/>
              <a:t>Theoderic</a:t>
            </a:r>
            <a:r>
              <a:rPr lang="en-US" dirty="0"/>
              <a:t> had imposed would no longer be paid to the Goths, and also </a:t>
            </a:r>
            <a:r>
              <a:rPr lang="en-US" dirty="0" err="1"/>
              <a:t>Athalaric</a:t>
            </a:r>
            <a:r>
              <a:rPr lang="en-US" dirty="0"/>
              <a:t> honestly and justly restored to </a:t>
            </a:r>
            <a:r>
              <a:rPr lang="en-US" dirty="0" err="1"/>
              <a:t>Amalaric</a:t>
            </a:r>
            <a:r>
              <a:rPr lang="en-US" dirty="0"/>
              <a:t> all the money that he had taken from the city of Carcassonne. </a:t>
            </a:r>
          </a:p>
          <a:p>
            <a:r>
              <a:rPr lang="en-US" dirty="0"/>
              <a:t>[7] As these two nations had united with one another by intermarriage, they allowed each man who had taken a wife from the other people to choose whether he wished to follow his wife or bring her among his own people. </a:t>
            </a:r>
          </a:p>
          <a:p>
            <a:r>
              <a:rPr lang="en-US" dirty="0"/>
              <a:t>[8] There were many who led their wives to the people they preferred and many also who were led by their wives.</a:t>
            </a:r>
            <a:endParaRPr lang="it-IT" dirty="0"/>
          </a:p>
          <a:p>
            <a:endParaRPr lang="it-IT" dirty="0"/>
          </a:p>
        </p:txBody>
      </p:sp>
    </p:spTree>
    <p:extLst>
      <p:ext uri="{BB962C8B-B14F-4D97-AF65-F5344CB8AC3E}">
        <p14:creationId xmlns:p14="http://schemas.microsoft.com/office/powerpoint/2010/main" val="283439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1000"/>
                                        <p:tgtEl>
                                          <p:spTgt spid="4">
                                            <p:txEl>
                                              <p:pRg st="4" end="4"/>
                                            </p:txEl>
                                          </p:spTgt>
                                        </p:tgtEl>
                                      </p:cBhvr>
                                    </p:animEffect>
                                    <p:anim calcmode="lin" valueType="num">
                                      <p:cBhvr>
                                        <p:cTn id="1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b="1" dirty="0" smtClean="0">
                <a:solidFill>
                  <a:schemeClr val="accent1">
                    <a:lumMod val="50000"/>
                  </a:schemeClr>
                </a:solidFill>
              </a:rPr>
              <a:t>Roman </a:t>
            </a:r>
            <a:r>
              <a:rPr lang="it-IT" sz="4000" b="1" dirty="0" err="1" smtClean="0">
                <a:solidFill>
                  <a:schemeClr val="accent1">
                    <a:lumMod val="50000"/>
                  </a:schemeClr>
                </a:solidFill>
              </a:rPr>
              <a:t>soldiers</a:t>
            </a:r>
            <a:r>
              <a:rPr lang="it-IT" sz="4000" b="1" dirty="0" smtClean="0">
                <a:solidFill>
                  <a:schemeClr val="accent1">
                    <a:lumMod val="50000"/>
                  </a:schemeClr>
                </a:solidFill>
              </a:rPr>
              <a:t> </a:t>
            </a:r>
            <a:r>
              <a:rPr lang="it-IT" sz="4000" b="1" dirty="0" err="1" smtClean="0">
                <a:solidFill>
                  <a:schemeClr val="accent1">
                    <a:lumMod val="50000"/>
                  </a:schemeClr>
                </a:solidFill>
              </a:rPr>
              <a:t>marrying</a:t>
            </a:r>
            <a:r>
              <a:rPr lang="it-IT" sz="4000" b="1" dirty="0" smtClean="0">
                <a:solidFill>
                  <a:schemeClr val="accent1">
                    <a:lumMod val="50000"/>
                  </a:schemeClr>
                </a:solidFill>
              </a:rPr>
              <a:t> </a:t>
            </a:r>
            <a:r>
              <a:rPr lang="it-IT" sz="4000" b="1" dirty="0" err="1" smtClean="0">
                <a:solidFill>
                  <a:schemeClr val="accent1">
                    <a:lumMod val="50000"/>
                  </a:schemeClr>
                </a:solidFill>
              </a:rPr>
              <a:t>Vandal</a:t>
            </a:r>
            <a:r>
              <a:rPr lang="it-IT" sz="4000" b="1" dirty="0" smtClean="0">
                <a:solidFill>
                  <a:schemeClr val="accent1">
                    <a:lumMod val="50000"/>
                  </a:schemeClr>
                </a:solidFill>
              </a:rPr>
              <a:t> </a:t>
            </a:r>
            <a:r>
              <a:rPr lang="it-IT" sz="4000" b="1" dirty="0" err="1" smtClean="0">
                <a:solidFill>
                  <a:schemeClr val="accent1">
                    <a:lumMod val="50000"/>
                  </a:schemeClr>
                </a:solidFill>
              </a:rPr>
              <a:t>widows</a:t>
            </a:r>
            <a:r>
              <a:rPr lang="it-IT" sz="4000" b="1" dirty="0" smtClean="0">
                <a:solidFill>
                  <a:schemeClr val="accent1">
                    <a:lumMod val="50000"/>
                  </a:schemeClr>
                </a:solidFill>
              </a:rPr>
              <a:t> </a:t>
            </a:r>
            <a:br>
              <a:rPr lang="it-IT" sz="4000" b="1" dirty="0" smtClean="0">
                <a:solidFill>
                  <a:schemeClr val="accent1">
                    <a:lumMod val="50000"/>
                  </a:schemeClr>
                </a:solidFill>
              </a:rPr>
            </a:br>
            <a:r>
              <a:rPr lang="it-IT" sz="4000" b="1" dirty="0" smtClean="0">
                <a:solidFill>
                  <a:schemeClr val="accent1">
                    <a:lumMod val="50000"/>
                  </a:schemeClr>
                </a:solidFill>
              </a:rPr>
              <a:t>(</a:t>
            </a:r>
            <a:r>
              <a:rPr lang="it-IT" sz="4000" b="1" dirty="0" err="1" smtClean="0">
                <a:solidFill>
                  <a:schemeClr val="accent1">
                    <a:lumMod val="50000"/>
                  </a:schemeClr>
                </a:solidFill>
              </a:rPr>
              <a:t>Vandal</a:t>
            </a:r>
            <a:r>
              <a:rPr lang="it-IT" sz="4000" b="1" dirty="0" smtClean="0">
                <a:solidFill>
                  <a:schemeClr val="accent1">
                    <a:lumMod val="50000"/>
                  </a:schemeClr>
                </a:solidFill>
              </a:rPr>
              <a:t> war, 2, 14, 7-10)</a:t>
            </a:r>
            <a:endParaRPr lang="it-IT" sz="4000" b="1" dirty="0">
              <a:solidFill>
                <a:schemeClr val="accent1">
                  <a:lumMod val="50000"/>
                </a:schemeClr>
              </a:solidFill>
            </a:endParaRPr>
          </a:p>
        </p:txBody>
      </p:sp>
      <p:sp>
        <p:nvSpPr>
          <p:cNvPr id="4" name="Segnaposto contenuto 3"/>
          <p:cNvSpPr>
            <a:spLocks noGrp="1"/>
          </p:cNvSpPr>
          <p:nvPr>
            <p:ph sz="quarter" idx="10"/>
          </p:nvPr>
        </p:nvSpPr>
        <p:spPr>
          <a:xfrm>
            <a:off x="814647" y="2402378"/>
            <a:ext cx="10565477" cy="4050176"/>
          </a:xfrm>
        </p:spPr>
        <p:txBody>
          <a:bodyPr>
            <a:normAutofit fontScale="70000" lnSpcReduction="20000"/>
          </a:bodyPr>
          <a:lstStyle/>
          <a:p>
            <a:r>
              <a:rPr lang="en-US" dirty="0"/>
              <a:t>[7] At the opening of spring, when the Christians were celebrating the feast they call Easter, there occurred a mutiny among the soldiers in Libya. I will now tell how it arose and how it ended. </a:t>
            </a:r>
          </a:p>
          <a:p>
            <a:r>
              <a:rPr lang="en-US" dirty="0"/>
              <a:t>[8] After the Vandals had been defeated in battle, as I have told previously, the Roman soldiers took their daughters and wives and made them their wives.</a:t>
            </a:r>
          </a:p>
          <a:p>
            <a:r>
              <a:rPr lang="en-US" dirty="0"/>
              <a:t>[9] Each one of these women kept urging her husband to lay claim to possession of the lands that she had owned previously, saying that it was not right if, while living with the Vandals, they had enjoyed these lands, but after entering into marriage with their conquerors they were then to be deprived of their own possessions. </a:t>
            </a:r>
          </a:p>
          <a:p>
            <a:r>
              <a:rPr lang="en-US" dirty="0"/>
              <a:t>[10] With these things in mind, the soldiers did not think that they were bound to yield the lands of the Vandals to Solomon, who wished to register them as belonging to the public and to the emperor’s household; he said that while it was not unreasonable that the slaves and all other </a:t>
            </a:r>
            <a:r>
              <a:rPr lang="en-US" dirty="0" err="1"/>
              <a:t>thingsof</a:t>
            </a:r>
            <a:r>
              <a:rPr lang="en-US" dirty="0"/>
              <a:t> value should go as booty to the soldiers, the land itself belonged to the emperor and the empire of the Romans, which had nourished them and caused them to both become and be called soldiers not so that they might then claim for themselves any land that they might take from the barbarians who were trespassing on the Roman empire, but so that this land might come to the public, from which both they and all others secured </a:t>
            </a:r>
            <a:r>
              <a:rPr lang="it-IT" dirty="0" err="1"/>
              <a:t>their</a:t>
            </a:r>
            <a:r>
              <a:rPr lang="it-IT" dirty="0"/>
              <a:t> </a:t>
            </a:r>
            <a:r>
              <a:rPr lang="it-IT" dirty="0" err="1"/>
              <a:t>maintenance</a:t>
            </a:r>
            <a:r>
              <a:rPr lang="it-IT" dirty="0"/>
              <a:t>.</a:t>
            </a:r>
          </a:p>
          <a:p>
            <a:endParaRPr lang="it-IT" dirty="0"/>
          </a:p>
        </p:txBody>
      </p:sp>
    </p:spTree>
    <p:extLst>
      <p:ext uri="{BB962C8B-B14F-4D97-AF65-F5344CB8AC3E}">
        <p14:creationId xmlns:p14="http://schemas.microsoft.com/office/powerpoint/2010/main" val="309053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err="1" smtClean="0"/>
              <a:t>Uxorilocality</a:t>
            </a:r>
            <a:r>
              <a:rPr lang="it-IT" b="1" dirty="0" smtClean="0"/>
              <a:t> : a source for </a:t>
            </a:r>
            <a:r>
              <a:rPr lang="it-IT" b="1" dirty="0" err="1" smtClean="0"/>
              <a:t>confusion</a:t>
            </a:r>
            <a:r>
              <a:rPr lang="it-IT" b="1" dirty="0" smtClean="0"/>
              <a:t> </a:t>
            </a:r>
            <a:r>
              <a:rPr lang="it-IT" b="1" dirty="0" err="1" smtClean="0"/>
              <a:t>within</a:t>
            </a:r>
            <a:r>
              <a:rPr lang="it-IT" b="1" dirty="0" smtClean="0"/>
              <a:t> the </a:t>
            </a:r>
            <a:r>
              <a:rPr lang="it-IT" b="1" dirty="0" err="1" smtClean="0"/>
              <a:t>hierarchy</a:t>
            </a:r>
            <a:r>
              <a:rPr lang="it-IT" b="1" dirty="0" smtClean="0"/>
              <a:t> of the family</a:t>
            </a:r>
            <a:endParaRPr lang="it-IT" b="1" dirty="0"/>
          </a:p>
        </p:txBody>
      </p:sp>
      <p:sp>
        <p:nvSpPr>
          <p:cNvPr id="4" name="Segnaposto contenuto 3"/>
          <p:cNvSpPr>
            <a:spLocks noGrp="1"/>
          </p:cNvSpPr>
          <p:nvPr>
            <p:ph sz="quarter" idx="10"/>
          </p:nvPr>
        </p:nvSpPr>
        <p:spPr>
          <a:xfrm>
            <a:off x="532016" y="2302625"/>
            <a:ext cx="10906298" cy="4291245"/>
          </a:xfrm>
        </p:spPr>
        <p:txBody>
          <a:bodyPr>
            <a:normAutofit/>
          </a:bodyPr>
          <a:lstStyle/>
          <a:p>
            <a:r>
              <a:rPr lang="en-US" dirty="0"/>
              <a:t>The subversion of the rule of </a:t>
            </a:r>
            <a:r>
              <a:rPr lang="en-US" dirty="0" err="1"/>
              <a:t>virilocality</a:t>
            </a:r>
            <a:r>
              <a:rPr lang="en-US" dirty="0"/>
              <a:t> is the source of disorder and chaos in every respect, starting with the hierarchy within married couples. </a:t>
            </a:r>
          </a:p>
          <a:p>
            <a:r>
              <a:rPr lang="en-US" dirty="0"/>
              <a:t>Such asymmetrical unions placed husbands in an unprecedented position: the fact that they could not present themselves as the source of sustenance for their family group forced them to redeem their masculinity with exaggerated and ostentatious actions, if not open rebellion against authority. </a:t>
            </a:r>
          </a:p>
          <a:p>
            <a:r>
              <a:rPr lang="en-US" dirty="0" err="1"/>
              <a:t>Theudis</a:t>
            </a:r>
            <a:r>
              <a:rPr lang="en-US" dirty="0"/>
              <a:t>: his union with a local woman had allowed him to increase his power to the point of establishing his own </a:t>
            </a:r>
            <a:r>
              <a:rPr lang="en-US" i="1" dirty="0"/>
              <a:t>militia</a:t>
            </a:r>
            <a:r>
              <a:rPr lang="en-US" dirty="0"/>
              <a:t> and presenting himself as a counterbalance to </a:t>
            </a:r>
            <a:r>
              <a:rPr lang="en-US" dirty="0" err="1"/>
              <a:t>Theoderic</a:t>
            </a:r>
            <a:r>
              <a:rPr lang="en-US" dirty="0"/>
              <a:t>, his king.</a:t>
            </a:r>
            <a:endParaRPr lang="it-IT" dirty="0"/>
          </a:p>
          <a:p>
            <a:endParaRPr lang="it-IT" dirty="0"/>
          </a:p>
        </p:txBody>
      </p:sp>
    </p:spTree>
    <p:extLst>
      <p:ext uri="{BB962C8B-B14F-4D97-AF65-F5344CB8AC3E}">
        <p14:creationId xmlns:p14="http://schemas.microsoft.com/office/powerpoint/2010/main" val="344542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725455"/>
          </a:xfrm>
        </p:spPr>
        <p:txBody>
          <a:bodyPr>
            <a:normAutofit fontScale="90000"/>
          </a:bodyPr>
          <a:lstStyle/>
          <a:p>
            <a:r>
              <a:rPr lang="it-IT" sz="4000" b="1" dirty="0" err="1" smtClean="0">
                <a:solidFill>
                  <a:schemeClr val="accent1">
                    <a:lumMod val="50000"/>
                  </a:schemeClr>
                </a:solidFill>
              </a:rPr>
              <a:t>Athalaric</a:t>
            </a:r>
            <a:r>
              <a:rPr lang="it-IT" sz="4000" b="1" dirty="0" smtClean="0">
                <a:solidFill>
                  <a:schemeClr val="accent1">
                    <a:lumMod val="50000"/>
                  </a:schemeClr>
                </a:solidFill>
              </a:rPr>
              <a:t> and </a:t>
            </a:r>
            <a:r>
              <a:rPr lang="it-IT" sz="4000" b="1" dirty="0" err="1" smtClean="0">
                <a:solidFill>
                  <a:schemeClr val="accent1">
                    <a:lumMod val="50000"/>
                  </a:schemeClr>
                </a:solidFill>
              </a:rPr>
              <a:t>Amalaric</a:t>
            </a:r>
            <a:r>
              <a:rPr lang="it-IT" sz="4000" b="1" dirty="0" smtClean="0">
                <a:solidFill>
                  <a:schemeClr val="accent1">
                    <a:lumMod val="50000"/>
                  </a:schemeClr>
                </a:solidFill>
              </a:rPr>
              <a:t>: </a:t>
            </a:r>
            <a:r>
              <a:rPr lang="it-IT" sz="4000" b="1" dirty="0" err="1" smtClean="0">
                <a:solidFill>
                  <a:schemeClr val="accent1">
                    <a:lumMod val="50000"/>
                  </a:schemeClr>
                </a:solidFill>
              </a:rPr>
              <a:t>two</a:t>
            </a:r>
            <a:r>
              <a:rPr lang="it-IT" sz="4000" b="1" dirty="0" smtClean="0">
                <a:solidFill>
                  <a:schemeClr val="accent1">
                    <a:lumMod val="50000"/>
                  </a:schemeClr>
                </a:solidFill>
              </a:rPr>
              <a:t> </a:t>
            </a:r>
            <a:r>
              <a:rPr lang="it-IT" sz="4000" b="1" dirty="0" err="1" smtClean="0">
                <a:solidFill>
                  <a:schemeClr val="accent1">
                    <a:lumMod val="50000"/>
                  </a:schemeClr>
                </a:solidFill>
              </a:rPr>
              <a:t>fatherless</a:t>
            </a:r>
            <a:r>
              <a:rPr lang="it-IT" sz="4000" b="1" dirty="0" smtClean="0">
                <a:solidFill>
                  <a:schemeClr val="accent1">
                    <a:lumMod val="50000"/>
                  </a:schemeClr>
                </a:solidFill>
              </a:rPr>
              <a:t> teenagers.</a:t>
            </a:r>
            <a:endParaRPr lang="it-IT" sz="4000" b="1" dirty="0">
              <a:solidFill>
                <a:schemeClr val="accent1">
                  <a:lumMod val="50000"/>
                </a:schemeClr>
              </a:solidFill>
            </a:endParaRPr>
          </a:p>
        </p:txBody>
      </p:sp>
      <p:sp>
        <p:nvSpPr>
          <p:cNvPr id="4" name="Segnaposto contenuto 3"/>
          <p:cNvSpPr>
            <a:spLocks noGrp="1"/>
          </p:cNvSpPr>
          <p:nvPr>
            <p:ph sz="quarter" idx="10"/>
          </p:nvPr>
        </p:nvSpPr>
        <p:spPr>
          <a:xfrm>
            <a:off x="814647" y="2592996"/>
            <a:ext cx="10565477" cy="3859558"/>
          </a:xfrm>
        </p:spPr>
        <p:txBody>
          <a:bodyPr>
            <a:normAutofit fontScale="85000" lnSpcReduction="10000"/>
          </a:bodyPr>
          <a:lstStyle/>
          <a:p>
            <a:r>
              <a:rPr lang="en-US" dirty="0"/>
              <a:t>Only the inexperience of </a:t>
            </a:r>
            <a:r>
              <a:rPr lang="en-US" dirty="0" err="1"/>
              <a:t>Amalaric</a:t>
            </a:r>
            <a:r>
              <a:rPr lang="en-US" dirty="0"/>
              <a:t> and </a:t>
            </a:r>
            <a:r>
              <a:rPr lang="en-US" dirty="0" err="1"/>
              <a:t>Atalaric</a:t>
            </a:r>
            <a:r>
              <a:rPr lang="en-US" dirty="0"/>
              <a:t> - two young </a:t>
            </a:r>
            <a:r>
              <a:rPr lang="en-US" dirty="0" smtClean="0"/>
              <a:t>fatherless teenagers</a:t>
            </a:r>
            <a:r>
              <a:rPr lang="en-US" dirty="0"/>
              <a:t>, </a:t>
            </a:r>
            <a:r>
              <a:rPr lang="en-US" dirty="0" smtClean="0"/>
              <a:t>- </a:t>
            </a:r>
            <a:r>
              <a:rPr lang="en-US" dirty="0"/>
              <a:t>could have led them to imagine systematically </a:t>
            </a:r>
            <a:r>
              <a:rPr lang="en-US" dirty="0" err="1"/>
              <a:t>organising</a:t>
            </a:r>
            <a:r>
              <a:rPr lang="en-US" dirty="0"/>
              <a:t> a marriage regime in which women and men were allowed to move around after marriage. </a:t>
            </a:r>
          </a:p>
          <a:p>
            <a:r>
              <a:rPr lang="en-US" dirty="0"/>
              <a:t>According to Procopius, </a:t>
            </a:r>
            <a:r>
              <a:rPr lang="en-US" dirty="0" err="1"/>
              <a:t>Atalaric</a:t>
            </a:r>
            <a:r>
              <a:rPr lang="en-US" dirty="0"/>
              <a:t> was in fact a presumptuous and rebellious adolescent: after opposing his mother's advice on his upbringing in a foolish manner, he chose a dissolute life at the side of the 'Goths' and would soon die a </a:t>
            </a:r>
            <a:r>
              <a:rPr lang="en-US" dirty="0" err="1"/>
              <a:t>dishonourable</a:t>
            </a:r>
            <a:r>
              <a:rPr lang="en-US" dirty="0"/>
              <a:t> death.</a:t>
            </a:r>
          </a:p>
          <a:p>
            <a:r>
              <a:rPr lang="en-US" dirty="0" err="1"/>
              <a:t>Amalaric</a:t>
            </a:r>
            <a:r>
              <a:rPr lang="en-US" dirty="0"/>
              <a:t> appeared to be totally unaware of how to behave properly towards his wife's family, as Procopius states: after his marriage to a daughter of Clovis, he is said to have prevented the woman from freely professing her Catholic faith, harassing her in every way, thus prompting her to invoke the intervention of her Merovingian brothers . </a:t>
            </a:r>
          </a:p>
          <a:p>
            <a:endParaRPr lang="it-IT" dirty="0"/>
          </a:p>
          <a:p>
            <a:endParaRPr lang="it-IT" dirty="0"/>
          </a:p>
        </p:txBody>
      </p:sp>
    </p:spTree>
    <p:extLst>
      <p:ext uri="{BB962C8B-B14F-4D97-AF65-F5344CB8AC3E}">
        <p14:creationId xmlns:p14="http://schemas.microsoft.com/office/powerpoint/2010/main" val="395766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p:cNvSpPr>
            <a:spLocks noGrp="1"/>
          </p:cNvSpPr>
          <p:nvPr>
            <p:ph sz="quarter" idx="11"/>
          </p:nvPr>
        </p:nvSpPr>
        <p:spPr>
          <a:xfrm>
            <a:off x="482138" y="1429789"/>
            <a:ext cx="5261957" cy="5029199"/>
          </a:xfrm>
        </p:spPr>
        <p:txBody>
          <a:bodyPr>
            <a:normAutofit fontScale="92500" lnSpcReduction="10000"/>
          </a:bodyPr>
          <a:lstStyle/>
          <a:p>
            <a:r>
              <a:rPr lang="en-US" dirty="0"/>
              <a:t>Procopius' explanation for the defeat of the Visigoths at Narbonne in 531, as the revenge of the Frankish kings </a:t>
            </a:r>
            <a:r>
              <a:rPr lang="en-US" dirty="0" smtClean="0"/>
              <a:t>for the </a:t>
            </a:r>
            <a:r>
              <a:rPr lang="en-US" dirty="0"/>
              <a:t>humiliation inflicted on their sister, is punctually linked to </a:t>
            </a:r>
            <a:r>
              <a:rPr lang="en-US" dirty="0" err="1"/>
              <a:t>Amalaric's</a:t>
            </a:r>
            <a:r>
              <a:rPr lang="en-US" dirty="0"/>
              <a:t> misunderstanding of the elementary rules of the game: </a:t>
            </a:r>
          </a:p>
          <a:p>
            <a:r>
              <a:rPr lang="en-US" dirty="0"/>
              <a:t>T</a:t>
            </a:r>
            <a:r>
              <a:rPr lang="en-US" dirty="0" smtClean="0"/>
              <a:t>he </a:t>
            </a:r>
            <a:r>
              <a:rPr lang="en-US" dirty="0"/>
              <a:t>daughter of a foreign king acted as his emissary and, as in the case of </a:t>
            </a:r>
            <a:r>
              <a:rPr lang="en-US" dirty="0" err="1"/>
              <a:t>Theoderic's</a:t>
            </a:r>
            <a:r>
              <a:rPr lang="en-US" dirty="0"/>
              <a:t> female relatives, her presence in </a:t>
            </a:r>
            <a:r>
              <a:rPr lang="en-US" i="1" dirty="0"/>
              <a:t>Hispania</a:t>
            </a:r>
            <a:r>
              <a:rPr lang="en-US" dirty="0"/>
              <a:t> had to be interpreted not only as a very precious gift, but as a witness to the overwhelming superiority of her family of origin.</a:t>
            </a:r>
          </a:p>
          <a:p>
            <a:pPr>
              <a:lnSpc>
                <a:spcPct val="100000"/>
              </a:lnSpc>
              <a:spcBef>
                <a:spcPts val="0"/>
              </a:spcBef>
            </a:pPr>
            <a:endParaRPr lang="en-US" sz="2000" i="1" dirty="0"/>
          </a:p>
          <a:p>
            <a:endParaRPr lang="it-IT" dirty="0"/>
          </a:p>
        </p:txBody>
      </p:sp>
      <p:pic>
        <p:nvPicPr>
          <p:cNvPr id="4" name="Segnaposto contenuto 9" descr="Untitled-1.png"/>
          <p:cNvPicPr>
            <a:picLocks noChangeAspect="1"/>
          </p:cNvPicPr>
          <p:nvPr/>
        </p:nvPicPr>
        <p:blipFill>
          <a:blip r:embed="rId2">
            <a:extLst>
              <a:ext uri="{28A0092B-C50C-407E-A947-70E740481C1C}">
                <a14:useLocalDpi xmlns:a14="http://schemas.microsoft.com/office/drawing/2010/main" val="0"/>
              </a:ext>
            </a:extLst>
          </a:blip>
          <a:srcRect l="-3671" r="-928"/>
          <a:stretch>
            <a:fillRect/>
          </a:stretch>
        </p:blipFill>
        <p:spPr>
          <a:xfrm>
            <a:off x="8058839" y="3732415"/>
            <a:ext cx="3983531" cy="2892831"/>
          </a:xfrm>
          <a:prstGeom prst="rect">
            <a:avLst/>
          </a:prstGeom>
          <a:ln w="12700">
            <a:solidFill>
              <a:schemeClr val="tx1"/>
            </a:solidFill>
            <a:miter lim="800000"/>
            <a:headEnd/>
            <a:tailEnd/>
          </a:ln>
        </p:spPr>
      </p:pic>
      <p:cxnSp>
        <p:nvCxnSpPr>
          <p:cNvPr id="6" name="Connettore 2 5"/>
          <p:cNvCxnSpPr/>
          <p:nvPr/>
        </p:nvCxnSpPr>
        <p:spPr>
          <a:xfrm flipH="1" flipV="1">
            <a:off x="9626145" y="4621884"/>
            <a:ext cx="673324" cy="41562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Connettore 2 16"/>
          <p:cNvCxnSpPr/>
          <p:nvPr/>
        </p:nvCxnSpPr>
        <p:spPr>
          <a:xfrm flipH="1" flipV="1">
            <a:off x="10016838" y="4073239"/>
            <a:ext cx="282631" cy="9476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Connettore 2 30"/>
          <p:cNvCxnSpPr/>
          <p:nvPr/>
        </p:nvCxnSpPr>
        <p:spPr>
          <a:xfrm flipH="1">
            <a:off x="9002685" y="5037513"/>
            <a:ext cx="1263533" cy="340822"/>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0" name="Connettore 2 49"/>
          <p:cNvCxnSpPr/>
          <p:nvPr/>
        </p:nvCxnSpPr>
        <p:spPr>
          <a:xfrm flipH="1">
            <a:off x="9775768" y="5062451"/>
            <a:ext cx="507076" cy="96427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 name="Rettangolo 1"/>
          <p:cNvSpPr/>
          <p:nvPr/>
        </p:nvSpPr>
        <p:spPr>
          <a:xfrm>
            <a:off x="6306589" y="1274494"/>
            <a:ext cx="6096000" cy="2031325"/>
          </a:xfrm>
          <a:prstGeom prst="rect">
            <a:avLst/>
          </a:prstGeom>
        </p:spPr>
        <p:txBody>
          <a:bodyPr>
            <a:spAutoFit/>
          </a:bodyPr>
          <a:lstStyle/>
          <a:p>
            <a:pPr>
              <a:lnSpc>
                <a:spcPct val="100000"/>
              </a:lnSpc>
              <a:spcBef>
                <a:spcPts val="0"/>
              </a:spcBef>
            </a:pPr>
            <a:r>
              <a:rPr lang="en-US" i="1" dirty="0" err="1"/>
              <a:t>Variae</a:t>
            </a:r>
            <a:r>
              <a:rPr lang="en-US" dirty="0"/>
              <a:t> IV.1: “you, who have descended from royal stock, </a:t>
            </a:r>
          </a:p>
          <a:p>
            <a:pPr>
              <a:lnSpc>
                <a:spcPct val="100000"/>
              </a:lnSpc>
              <a:spcBef>
                <a:spcPts val="0"/>
              </a:spcBef>
            </a:pPr>
            <a:r>
              <a:rPr lang="en-US" dirty="0"/>
              <a:t>may now gleam even further with the brightness of </a:t>
            </a:r>
            <a:r>
              <a:rPr lang="en-US" dirty="0" err="1"/>
              <a:t>Amal</a:t>
            </a:r>
            <a:endParaRPr lang="en-US" dirty="0"/>
          </a:p>
          <a:p>
            <a:pPr>
              <a:lnSpc>
                <a:spcPct val="100000"/>
              </a:lnSpc>
              <a:spcBef>
                <a:spcPts val="0"/>
              </a:spcBef>
            </a:pPr>
            <a:r>
              <a:rPr lang="en-US" dirty="0"/>
              <a:t>blood. We send to you the jewel of a royal home, the </a:t>
            </a:r>
          </a:p>
          <a:p>
            <a:pPr>
              <a:lnSpc>
                <a:spcPct val="100000"/>
              </a:lnSpc>
              <a:spcBef>
                <a:spcPts val="0"/>
              </a:spcBef>
            </a:pPr>
            <a:r>
              <a:rPr lang="en-US" dirty="0"/>
              <a:t>boon of a people, the comfort of faithful advice, </a:t>
            </a:r>
          </a:p>
          <a:p>
            <a:pPr>
              <a:lnSpc>
                <a:spcPct val="100000"/>
              </a:lnSpc>
              <a:spcBef>
                <a:spcPts val="0"/>
              </a:spcBef>
            </a:pPr>
            <a:r>
              <a:rPr lang="en-US" dirty="0"/>
              <a:t>a wife delightful and most pleasing, who, with you, </a:t>
            </a:r>
          </a:p>
          <a:p>
            <a:pPr>
              <a:lnSpc>
                <a:spcPct val="100000"/>
              </a:lnSpc>
              <a:spcBef>
                <a:spcPts val="0"/>
              </a:spcBef>
            </a:pPr>
            <a:r>
              <a:rPr lang="en-US" dirty="0"/>
              <a:t>should fittingly complete your dominion and arrange </a:t>
            </a:r>
          </a:p>
          <a:p>
            <a:pPr>
              <a:lnSpc>
                <a:spcPct val="100000"/>
              </a:lnSpc>
              <a:spcBef>
                <a:spcPts val="0"/>
              </a:spcBef>
            </a:pPr>
            <a:r>
              <a:rPr lang="en-US" dirty="0"/>
              <a:t>your nation with a sweeter manner of living”.</a:t>
            </a:r>
            <a:endParaRPr lang="it-IT" dirty="0"/>
          </a:p>
        </p:txBody>
      </p:sp>
    </p:spTree>
    <p:extLst>
      <p:ext uri="{BB962C8B-B14F-4D97-AF65-F5344CB8AC3E}">
        <p14:creationId xmlns:p14="http://schemas.microsoft.com/office/powerpoint/2010/main" val="280377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841834"/>
          </a:xfrm>
        </p:spPr>
        <p:txBody>
          <a:bodyPr/>
          <a:lstStyle/>
          <a:p>
            <a:r>
              <a:rPr lang="it-IT" b="1" dirty="0" err="1" smtClean="0"/>
              <a:t>Why</a:t>
            </a:r>
            <a:r>
              <a:rPr lang="it-IT" b="1" dirty="0" smtClean="0"/>
              <a:t> War Time?</a:t>
            </a:r>
            <a:endParaRPr lang="it-IT" b="1" dirty="0"/>
          </a:p>
        </p:txBody>
      </p:sp>
      <p:sp>
        <p:nvSpPr>
          <p:cNvPr id="4" name="Segnaposto contenuto 3"/>
          <p:cNvSpPr>
            <a:spLocks noGrp="1"/>
          </p:cNvSpPr>
          <p:nvPr>
            <p:ph sz="quarter" idx="10"/>
          </p:nvPr>
        </p:nvSpPr>
        <p:spPr>
          <a:xfrm>
            <a:off x="648393" y="2286000"/>
            <a:ext cx="10523912" cy="4166554"/>
          </a:xfrm>
        </p:spPr>
        <p:txBody>
          <a:bodyPr>
            <a:normAutofit fontScale="92500" lnSpcReduction="10000"/>
          </a:bodyPr>
          <a:lstStyle/>
          <a:p>
            <a:r>
              <a:rPr lang="en-US" dirty="0"/>
              <a:t>Scott, J.W. 1984, ‘Women and war: A focus for rewriting history’, </a:t>
            </a:r>
            <a:r>
              <a:rPr lang="en-US" i="1" dirty="0"/>
              <a:t>Women’s Studies Quarterly</a:t>
            </a:r>
            <a:r>
              <a:rPr lang="en-US" dirty="0"/>
              <a:t> 12, 2-6:  4.</a:t>
            </a:r>
          </a:p>
          <a:p>
            <a:r>
              <a:rPr lang="en-US" dirty="0" smtClean="0"/>
              <a:t>«During war gender </a:t>
            </a:r>
            <a:r>
              <a:rPr lang="en-US" dirty="0"/>
              <a:t>relationships, the traits and behaviors of male and female, are assigned a timeless quality, outside social and political systems. The turmoil of politics is then depicted as an overturning or inversion of the "natural" order: </a:t>
            </a:r>
            <a:r>
              <a:rPr lang="en-US" dirty="0" smtClean="0"/>
              <a:t>men </a:t>
            </a:r>
            <a:r>
              <a:rPr lang="en-US" dirty="0"/>
              <a:t>are weak and impotent, "cut-off" and rendered unmanly; while women are strong, taking over public life, abandoning husbands and children, ugly, domineer […]. </a:t>
            </a:r>
          </a:p>
          <a:p>
            <a:r>
              <a:rPr lang="en-US" dirty="0"/>
              <a:t>War is represented as a disorder; disorder is represented as sexual disorder. Peace thus implies a return to "known" or "traditional" gender relationships, the familiar and natural order of families, men in public roles, women at home».</a:t>
            </a:r>
            <a:endParaRPr lang="it-IT" dirty="0"/>
          </a:p>
          <a:p>
            <a:endParaRPr lang="it-IT" dirty="0"/>
          </a:p>
        </p:txBody>
      </p:sp>
    </p:spTree>
    <p:extLst>
      <p:ext uri="{BB962C8B-B14F-4D97-AF65-F5344CB8AC3E}">
        <p14:creationId xmlns:p14="http://schemas.microsoft.com/office/powerpoint/2010/main" val="145331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941586"/>
          </a:xfrm>
        </p:spPr>
        <p:txBody>
          <a:bodyPr>
            <a:normAutofit/>
          </a:bodyPr>
          <a:lstStyle/>
          <a:p>
            <a:r>
              <a:rPr lang="it-IT" sz="3200" b="1" dirty="0" smtClean="0"/>
              <a:t>An opposite model: the </a:t>
            </a:r>
            <a:r>
              <a:rPr lang="it-IT" sz="3200" b="1" dirty="0" err="1" smtClean="0"/>
              <a:t>Rugians</a:t>
            </a:r>
            <a:r>
              <a:rPr lang="it-IT" sz="3200" b="1" dirty="0" smtClean="0"/>
              <a:t> (</a:t>
            </a:r>
            <a:r>
              <a:rPr lang="it-IT" sz="3200" b="1" dirty="0" err="1" smtClean="0"/>
              <a:t>Gothic</a:t>
            </a:r>
            <a:r>
              <a:rPr lang="it-IT" sz="3200" b="1" dirty="0" smtClean="0"/>
              <a:t> </a:t>
            </a:r>
            <a:r>
              <a:rPr lang="it-IT" sz="3200" b="1" dirty="0" err="1" smtClean="0"/>
              <a:t>Wars</a:t>
            </a:r>
            <a:r>
              <a:rPr lang="it-IT" sz="3200" b="1" dirty="0" smtClean="0"/>
              <a:t>, III, 2, 2-3)</a:t>
            </a:r>
            <a:endParaRPr lang="it-IT" sz="3200" b="1" dirty="0"/>
          </a:p>
        </p:txBody>
      </p:sp>
      <p:sp>
        <p:nvSpPr>
          <p:cNvPr id="4" name="Segnaposto contenuto 3"/>
          <p:cNvSpPr>
            <a:spLocks noGrp="1"/>
          </p:cNvSpPr>
          <p:nvPr>
            <p:ph sz="quarter" idx="10"/>
          </p:nvPr>
        </p:nvSpPr>
        <p:spPr>
          <a:xfrm>
            <a:off x="598517" y="2592996"/>
            <a:ext cx="10241280" cy="3309040"/>
          </a:xfrm>
        </p:spPr>
        <p:txBody>
          <a:bodyPr>
            <a:normAutofit/>
          </a:bodyPr>
          <a:lstStyle/>
          <a:p>
            <a:r>
              <a:rPr lang="en-US" dirty="0"/>
              <a:t>“The </a:t>
            </a:r>
            <a:r>
              <a:rPr lang="en-US" dirty="0" err="1"/>
              <a:t>Rugi</a:t>
            </a:r>
            <a:r>
              <a:rPr lang="en-US" dirty="0"/>
              <a:t> are a Gothic nation but in ancient times they lived autonomously. [2] Yet </a:t>
            </a:r>
            <a:r>
              <a:rPr lang="en-US" dirty="0" err="1"/>
              <a:t>Theoderic</a:t>
            </a:r>
            <a:r>
              <a:rPr lang="en-US" dirty="0"/>
              <a:t> had early persuaded them, along with certain other nations, to join with him and they were absorbed into the Gothic nation and did all things in common with them against their enemies. [3] But as they had absolutely no intercourse with women other than their own, each successive generation of children was unmixed and preserved the name of their people for themselves”.</a:t>
            </a:r>
            <a:endParaRPr lang="it-IT" dirty="0"/>
          </a:p>
          <a:p>
            <a:endParaRPr lang="it-IT" dirty="0"/>
          </a:p>
        </p:txBody>
      </p:sp>
    </p:spTree>
    <p:extLst>
      <p:ext uri="{BB962C8B-B14F-4D97-AF65-F5344CB8AC3E}">
        <p14:creationId xmlns:p14="http://schemas.microsoft.com/office/powerpoint/2010/main" val="3920584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542575"/>
          </a:xfrm>
        </p:spPr>
        <p:txBody>
          <a:bodyPr>
            <a:normAutofit fontScale="90000"/>
          </a:bodyPr>
          <a:lstStyle/>
          <a:p>
            <a:r>
              <a:rPr lang="it-IT" b="1" dirty="0" smtClean="0"/>
              <a:t>The </a:t>
            </a:r>
            <a:r>
              <a:rPr lang="it-IT" b="1" dirty="0" err="1" smtClean="0"/>
              <a:t>changing</a:t>
            </a:r>
            <a:r>
              <a:rPr lang="it-IT" b="1" dirty="0" smtClean="0"/>
              <a:t> social </a:t>
            </a:r>
            <a:r>
              <a:rPr lang="it-IT" b="1" dirty="0" err="1" smtClean="0"/>
              <a:t>context</a:t>
            </a:r>
            <a:endParaRPr lang="it-IT" b="1" dirty="0"/>
          </a:p>
        </p:txBody>
      </p:sp>
      <p:sp>
        <p:nvSpPr>
          <p:cNvPr id="4" name="Segnaposto contenuto 3"/>
          <p:cNvSpPr>
            <a:spLocks noGrp="1"/>
          </p:cNvSpPr>
          <p:nvPr>
            <p:ph sz="quarter" idx="10"/>
          </p:nvPr>
        </p:nvSpPr>
        <p:spPr>
          <a:xfrm>
            <a:off x="648393" y="1787237"/>
            <a:ext cx="11194080" cy="4721628"/>
          </a:xfrm>
        </p:spPr>
        <p:txBody>
          <a:bodyPr>
            <a:normAutofit fontScale="70000" lnSpcReduction="20000"/>
          </a:bodyPr>
          <a:lstStyle/>
          <a:p>
            <a:r>
              <a:rPr lang="en-US" dirty="0"/>
              <a:t>Research in the field of both social history and family history has underlined that from the age of Diocletian transformations in the organization of relations between the center and the periphery of the empire had altered the practices of matrimonial alliances, that became oriented towards favoring socially unbalanced unions. </a:t>
            </a:r>
          </a:p>
          <a:p>
            <a:r>
              <a:rPr lang="en-US" dirty="0"/>
              <a:t>The accentuation of the role of the imperial court and the progressive loss of relevance of local contexts, had </a:t>
            </a:r>
            <a:r>
              <a:rPr lang="en-US" dirty="0" err="1"/>
              <a:t>favoured</a:t>
            </a:r>
            <a:r>
              <a:rPr lang="en-US" dirty="0"/>
              <a:t> the social rise of young individuals, willing to be mobile and available to take on roles and functions wherever they were needed. </a:t>
            </a:r>
          </a:p>
          <a:p>
            <a:r>
              <a:rPr lang="en-US" dirty="0"/>
              <a:t>Men's willingness to change their residential context and take root elsewhere implied both a detachment from the original place and the implementation of real innovative matrimonial 'strategies'. </a:t>
            </a:r>
          </a:p>
          <a:p>
            <a:pPr marL="514350" indent="-514350">
              <a:buAutoNum type="arabicPeriod"/>
            </a:pPr>
            <a:r>
              <a:rPr lang="en-US" dirty="0"/>
              <a:t>the precarious and non binding relationship with one's place of origin had </a:t>
            </a:r>
            <a:r>
              <a:rPr lang="en-US" dirty="0" err="1"/>
              <a:t>favoured</a:t>
            </a:r>
            <a:r>
              <a:rPr lang="en-US" dirty="0"/>
              <a:t> in loco marriages with women of lower social status that could be discarded with relative ease, without creating relevant tensions: </a:t>
            </a:r>
            <a:r>
              <a:rPr lang="en-US" b="1" dirty="0"/>
              <a:t>a male </a:t>
            </a:r>
            <a:r>
              <a:rPr lang="en-US" b="1" dirty="0" err="1"/>
              <a:t>hypogamic</a:t>
            </a:r>
            <a:r>
              <a:rPr lang="en-US" b="1" dirty="0"/>
              <a:t> mode</a:t>
            </a:r>
            <a:r>
              <a:rPr lang="en-US" dirty="0"/>
              <a:t>.</a:t>
            </a:r>
          </a:p>
          <a:p>
            <a:pPr marL="514350" indent="-514350">
              <a:buAutoNum type="arabicPeriod"/>
            </a:pPr>
            <a:r>
              <a:rPr lang="en-US" dirty="0"/>
              <a:t>In a diametrically opposite direction, the same 'career' men, once they had moved, were ready to enter into </a:t>
            </a:r>
            <a:r>
              <a:rPr lang="en-US" b="1" dirty="0" err="1"/>
              <a:t>hypergamous</a:t>
            </a:r>
            <a:r>
              <a:rPr lang="en-US" b="1" dirty="0"/>
              <a:t> relationships </a:t>
            </a:r>
            <a:r>
              <a:rPr lang="en-US" dirty="0"/>
              <a:t>with women of higher social status, which would help them to integrate into the new context. </a:t>
            </a:r>
          </a:p>
          <a:p>
            <a:pPr marL="514350" indent="-514350">
              <a:buAutoNum type="arabicPeriod"/>
            </a:pPr>
            <a:r>
              <a:rPr lang="en-US" dirty="0"/>
              <a:t>These changes were driven by the concrete possibility of increasing individual male status through the willingness to be mobile and constituted an important long-term transformation. </a:t>
            </a:r>
            <a:endParaRPr lang="it-IT" dirty="0"/>
          </a:p>
          <a:p>
            <a:endParaRPr lang="it-IT" dirty="0"/>
          </a:p>
        </p:txBody>
      </p:sp>
    </p:spTree>
    <p:extLst>
      <p:ext uri="{BB962C8B-B14F-4D97-AF65-F5344CB8AC3E}">
        <p14:creationId xmlns:p14="http://schemas.microsoft.com/office/powerpoint/2010/main" val="316397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1000"/>
                                        <p:tgtEl>
                                          <p:spTgt spid="4">
                                            <p:txEl>
                                              <p:pRg st="4" end="4"/>
                                            </p:txEl>
                                          </p:spTgt>
                                        </p:tgtEl>
                                      </p:cBhvr>
                                    </p:animEffect>
                                    <p:anim calcmode="lin" valueType="num">
                                      <p:cBhvr>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fade">
                                      <p:cBhvr>
                                        <p:cTn id="33" dur="1000"/>
                                        <p:tgtEl>
                                          <p:spTgt spid="4">
                                            <p:txEl>
                                              <p:pRg st="5" end="5"/>
                                            </p:txEl>
                                          </p:spTgt>
                                        </p:tgtEl>
                                      </p:cBhvr>
                                    </p:animEffect>
                                    <p:anim calcmode="lin" valueType="num">
                                      <p:cBhvr>
                                        <p:cTn id="3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717143"/>
          </a:xfrm>
        </p:spPr>
        <p:txBody>
          <a:bodyPr>
            <a:normAutofit/>
          </a:bodyPr>
          <a:lstStyle/>
          <a:p>
            <a:r>
              <a:rPr lang="it-IT" sz="4000" b="1" dirty="0" smtClean="0"/>
              <a:t>Legal </a:t>
            </a:r>
            <a:r>
              <a:rPr lang="it-IT" sz="4000" b="1" dirty="0" err="1" smtClean="0"/>
              <a:t>transformations</a:t>
            </a:r>
            <a:r>
              <a:rPr lang="it-IT" sz="4000" b="1" dirty="0" smtClean="0"/>
              <a:t>.</a:t>
            </a:r>
            <a:endParaRPr lang="it-IT" sz="4000" b="1" dirty="0"/>
          </a:p>
        </p:txBody>
      </p:sp>
      <p:sp>
        <p:nvSpPr>
          <p:cNvPr id="4" name="Segnaposto contenuto 3"/>
          <p:cNvSpPr>
            <a:spLocks noGrp="1"/>
          </p:cNvSpPr>
          <p:nvPr>
            <p:ph sz="quarter" idx="10"/>
          </p:nvPr>
        </p:nvSpPr>
        <p:spPr>
          <a:xfrm>
            <a:off x="540327" y="2236124"/>
            <a:ext cx="10989426" cy="4216430"/>
          </a:xfrm>
        </p:spPr>
        <p:txBody>
          <a:bodyPr>
            <a:normAutofit fontScale="92500" lnSpcReduction="10000"/>
          </a:bodyPr>
          <a:lstStyle/>
          <a:p>
            <a:r>
              <a:rPr lang="en-US" dirty="0"/>
              <a:t>The spread of these unbalanced ties and the efforts to stop them are considered to have been the origin of the various legislative interventions in matrimonial matters, which were implemented by Constantine and then continued until the time of Justinian. </a:t>
            </a:r>
          </a:p>
          <a:p>
            <a:r>
              <a:rPr lang="en-US" dirty="0"/>
              <a:t>These changes focused on the ways in which marriage could be interrupted, substantially </a:t>
            </a:r>
            <a:r>
              <a:rPr lang="en-US" b="1" dirty="0"/>
              <a:t>limiting the occasions on which divorce was considered possible, </a:t>
            </a:r>
          </a:p>
          <a:p>
            <a:r>
              <a:rPr lang="en-US" dirty="0"/>
              <a:t>on defining more precisely the difference in status between wives and concubines (especially as regards the right of children to inherit), </a:t>
            </a:r>
          </a:p>
          <a:p>
            <a:r>
              <a:rPr lang="en-US" dirty="0"/>
              <a:t>on discouraging unions between groups of different </a:t>
            </a:r>
            <a:r>
              <a:rPr lang="en-US" dirty="0" smtClean="0"/>
              <a:t>status </a:t>
            </a:r>
            <a:endParaRPr lang="en-US" dirty="0"/>
          </a:p>
          <a:p>
            <a:r>
              <a:rPr lang="en-US" dirty="0"/>
              <a:t>The obedience owed by the wife to her husband was emphasized </a:t>
            </a:r>
          </a:p>
          <a:p>
            <a:r>
              <a:rPr lang="en-US" dirty="0"/>
              <a:t>the progressive easing of the wife's dependence on her family of origin.</a:t>
            </a:r>
            <a:endParaRPr lang="it-IT" dirty="0"/>
          </a:p>
        </p:txBody>
      </p:sp>
    </p:spTree>
    <p:extLst>
      <p:ext uri="{BB962C8B-B14F-4D97-AF65-F5344CB8AC3E}">
        <p14:creationId xmlns:p14="http://schemas.microsoft.com/office/powerpoint/2010/main" val="87940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559201"/>
          </a:xfrm>
        </p:spPr>
        <p:txBody>
          <a:bodyPr>
            <a:normAutofit fontScale="90000"/>
          </a:bodyPr>
          <a:lstStyle/>
          <a:p>
            <a:r>
              <a:rPr lang="en-US" b="1" dirty="0"/>
              <a:t>The reversal of the gender </a:t>
            </a:r>
            <a:r>
              <a:rPr lang="en-US" b="1" dirty="0" smtClean="0"/>
              <a:t>balance: public visibility</a:t>
            </a:r>
            <a:endParaRPr lang="it-IT" b="1" dirty="0"/>
          </a:p>
        </p:txBody>
      </p:sp>
      <p:sp>
        <p:nvSpPr>
          <p:cNvPr id="4" name="Segnaposto contenuto 3"/>
          <p:cNvSpPr>
            <a:spLocks noGrp="1"/>
          </p:cNvSpPr>
          <p:nvPr>
            <p:ph sz="quarter" idx="10"/>
          </p:nvPr>
        </p:nvSpPr>
        <p:spPr>
          <a:xfrm>
            <a:off x="1022465" y="1936865"/>
            <a:ext cx="10033462" cy="4515689"/>
          </a:xfrm>
        </p:spPr>
        <p:txBody>
          <a:bodyPr>
            <a:normAutofit fontScale="92500" lnSpcReduction="10000"/>
          </a:bodyPr>
          <a:lstStyle/>
          <a:p>
            <a:r>
              <a:rPr lang="en-US" dirty="0"/>
              <a:t>One of the consequences of </a:t>
            </a:r>
            <a:r>
              <a:rPr lang="en-US" dirty="0" err="1"/>
              <a:t>hypergamy</a:t>
            </a:r>
            <a:r>
              <a:rPr lang="en-US" dirty="0"/>
              <a:t> is a confusion of roles between men and women, which emerges in the public visibility of women and the spaces in which their actions are portrayed. </a:t>
            </a:r>
          </a:p>
          <a:p>
            <a:r>
              <a:rPr lang="en-US" dirty="0"/>
              <a:t>In the collective spaces of the cities, women in groups behave in a hostile and aggressive manner towards their husbands, who in turn do not seem able to elaborate an effective action and appear to be completely subservient to their desires and obstinacy. </a:t>
            </a:r>
          </a:p>
          <a:p>
            <a:r>
              <a:rPr lang="en-US" dirty="0"/>
              <a:t>The public occasions in which the conflicts between wives and husbands are represented by Procopius, seem to highlight the almost unthinkable fact that the wives, collectively, had been able to elaborate a sort of choral awareness of open disdain towards their </a:t>
            </a:r>
            <a:r>
              <a:rPr lang="en-US" dirty="0" smtClean="0"/>
              <a:t>husbands, </a:t>
            </a:r>
            <a:r>
              <a:rPr lang="en-US" dirty="0"/>
              <a:t>whose authoritativeness appeared challenged and contested. </a:t>
            </a:r>
            <a:endParaRPr lang="it-IT" dirty="0"/>
          </a:p>
          <a:p>
            <a:endParaRPr lang="it-IT" dirty="0"/>
          </a:p>
        </p:txBody>
      </p:sp>
    </p:spTree>
    <p:extLst>
      <p:ext uri="{BB962C8B-B14F-4D97-AF65-F5344CB8AC3E}">
        <p14:creationId xmlns:p14="http://schemas.microsoft.com/office/powerpoint/2010/main" val="409984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err="1">
                <a:solidFill>
                  <a:schemeClr val="accent1">
                    <a:lumMod val="50000"/>
                  </a:schemeClr>
                </a:solidFill>
              </a:rPr>
              <a:t>Nika</a:t>
            </a:r>
            <a:r>
              <a:rPr lang="it-IT" sz="3600" b="1" dirty="0">
                <a:solidFill>
                  <a:schemeClr val="accent1">
                    <a:lumMod val="50000"/>
                  </a:schemeClr>
                </a:solidFill>
              </a:rPr>
              <a:t> </a:t>
            </a:r>
            <a:r>
              <a:rPr lang="it-IT" sz="3600" b="1" dirty="0" err="1">
                <a:solidFill>
                  <a:schemeClr val="accent1">
                    <a:lumMod val="50000"/>
                  </a:schemeClr>
                </a:solidFill>
              </a:rPr>
              <a:t>revolt</a:t>
            </a:r>
            <a:r>
              <a:rPr lang="it-IT" sz="3600" b="1" dirty="0">
                <a:solidFill>
                  <a:schemeClr val="accent1">
                    <a:lumMod val="50000"/>
                  </a:schemeClr>
                </a:solidFill>
              </a:rPr>
              <a:t> in </a:t>
            </a:r>
            <a:r>
              <a:rPr lang="it-IT" sz="3600" b="1" dirty="0" smtClean="0">
                <a:solidFill>
                  <a:schemeClr val="accent1">
                    <a:lumMod val="50000"/>
                  </a:schemeClr>
                </a:solidFill>
              </a:rPr>
              <a:t>532</a:t>
            </a:r>
            <a:endParaRPr lang="it-IT" sz="3600" b="1" dirty="0">
              <a:solidFill>
                <a:schemeClr val="accent1">
                  <a:lumMod val="50000"/>
                </a:schemeClr>
              </a:solidFill>
            </a:endParaRPr>
          </a:p>
        </p:txBody>
      </p:sp>
      <p:sp>
        <p:nvSpPr>
          <p:cNvPr id="4" name="Segnaposto contenuto 3"/>
          <p:cNvSpPr>
            <a:spLocks noGrp="1"/>
          </p:cNvSpPr>
          <p:nvPr>
            <p:ph sz="quarter" idx="10"/>
          </p:nvPr>
        </p:nvSpPr>
        <p:spPr>
          <a:xfrm>
            <a:off x="498764" y="2592996"/>
            <a:ext cx="11343709" cy="3859558"/>
          </a:xfrm>
        </p:spPr>
        <p:txBody>
          <a:bodyPr>
            <a:normAutofit fontScale="92500" lnSpcReduction="20000"/>
          </a:bodyPr>
          <a:lstStyle/>
          <a:p>
            <a:r>
              <a:rPr lang="en-US" dirty="0"/>
              <a:t>After sketching a dramatic picture of the urban violence caused in Constantinople by the equestrian competitions in the hippodrome between the Greens and the Blues, and describing in extreme terms the point of sectarianism reached by the fans, Procopius points out that the pervasiveness of the quarrels is such that it even involves women.</a:t>
            </a:r>
          </a:p>
          <a:p>
            <a:endParaRPr lang="en-US" dirty="0"/>
          </a:p>
          <a:p>
            <a:r>
              <a:rPr lang="en-US" sz="2400" i="1" dirty="0"/>
              <a:t>Persian War, </a:t>
            </a:r>
            <a:r>
              <a:rPr lang="en-US" sz="2400" dirty="0"/>
              <a:t>I, 24,6</a:t>
            </a:r>
          </a:p>
          <a:p>
            <a:r>
              <a:rPr lang="en-US" dirty="0"/>
              <a:t>“[6] Even women join them in this unholy strife, and they not only follow the men but even fight them if that is how it turns out, even though they neither go to the spectacles at all nor are led by any other cause to get involved. So that I, for my part, do not know what to call this if not a mental disorder. This, then, is pretty much how matters stand among the people of each and every city.”</a:t>
            </a:r>
            <a:endParaRPr lang="it-IT" dirty="0"/>
          </a:p>
          <a:p>
            <a:endParaRPr lang="it-IT" dirty="0"/>
          </a:p>
        </p:txBody>
      </p:sp>
    </p:spTree>
    <p:extLst>
      <p:ext uri="{BB962C8B-B14F-4D97-AF65-F5344CB8AC3E}">
        <p14:creationId xmlns:p14="http://schemas.microsoft.com/office/powerpoint/2010/main" val="2375987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153221"/>
            <a:ext cx="12192000" cy="791957"/>
          </a:xfrm>
        </p:spPr>
        <p:txBody>
          <a:bodyPr>
            <a:noAutofit/>
          </a:bodyPr>
          <a:lstStyle/>
          <a:p>
            <a:r>
              <a:rPr lang="en-US" sz="3200" b="1" dirty="0" smtClean="0"/>
              <a:t>The </a:t>
            </a:r>
            <a:r>
              <a:rPr lang="en-US" sz="3200" b="1" dirty="0"/>
              <a:t>entering of the imperial army into the city of </a:t>
            </a:r>
            <a:r>
              <a:rPr lang="en-US" sz="3200" b="1" dirty="0" smtClean="0"/>
              <a:t>Ravenna </a:t>
            </a:r>
            <a:br>
              <a:rPr lang="en-US" sz="3200" b="1" dirty="0" smtClean="0"/>
            </a:br>
            <a:r>
              <a:rPr lang="en-US" sz="3200" b="1" dirty="0" smtClean="0"/>
              <a:t>(y. 540)</a:t>
            </a:r>
            <a:endParaRPr lang="it-IT" sz="3200" b="1" dirty="0"/>
          </a:p>
        </p:txBody>
      </p:sp>
      <p:sp>
        <p:nvSpPr>
          <p:cNvPr id="4" name="Segnaposto contenuto 3"/>
          <p:cNvSpPr>
            <a:spLocks noGrp="1"/>
          </p:cNvSpPr>
          <p:nvPr>
            <p:ph sz="quarter" idx="10"/>
          </p:nvPr>
        </p:nvSpPr>
        <p:spPr>
          <a:xfrm>
            <a:off x="507076" y="2103120"/>
            <a:ext cx="11335397" cy="4264429"/>
          </a:xfrm>
        </p:spPr>
        <p:txBody>
          <a:bodyPr>
            <a:normAutofit fontScale="70000" lnSpcReduction="20000"/>
          </a:bodyPr>
          <a:lstStyle/>
          <a:p>
            <a:r>
              <a:rPr lang="en-US" dirty="0"/>
              <a:t>Domestic quarrels find their reasons in the sphere of tensions related to a collective and masculine space that, in principle, should not concern them. Narratives of groups of women, usually without individual identities, acting collectively in public places.</a:t>
            </a:r>
          </a:p>
          <a:p>
            <a:endParaRPr lang="en-US" dirty="0"/>
          </a:p>
          <a:p>
            <a:r>
              <a:rPr lang="en-US" dirty="0"/>
              <a:t>“While I watched the entry of the Roman army into Ravenna at that time, it occurred </a:t>
            </a:r>
            <a:r>
              <a:rPr lang="en-US" dirty="0" smtClean="0"/>
              <a:t>to me </a:t>
            </a:r>
            <a:r>
              <a:rPr lang="en-US" dirty="0"/>
              <a:t>that the outcome of events is not fulfilled by the wisdom of men or any other </a:t>
            </a:r>
            <a:r>
              <a:rPr lang="en-US" dirty="0" smtClean="0"/>
              <a:t>virtue on </a:t>
            </a:r>
            <a:r>
              <a:rPr lang="en-US" dirty="0"/>
              <a:t>their part, but that there is some supernatural power that is ever warping their </a:t>
            </a:r>
            <a:r>
              <a:rPr lang="en-US" dirty="0" smtClean="0"/>
              <a:t>intentions and </a:t>
            </a:r>
            <a:r>
              <a:rPr lang="en-US" dirty="0"/>
              <a:t>leading them in such a way that there will be nothing to hinder that which </a:t>
            </a:r>
            <a:r>
              <a:rPr lang="en-US" dirty="0" err="1" smtClean="0"/>
              <a:t>isbeing</a:t>
            </a:r>
            <a:r>
              <a:rPr lang="en-US" dirty="0" smtClean="0"/>
              <a:t> </a:t>
            </a:r>
            <a:r>
              <a:rPr lang="en-US" dirty="0"/>
              <a:t>brought to pass. </a:t>
            </a:r>
            <a:endParaRPr lang="en-US" dirty="0" smtClean="0"/>
          </a:p>
          <a:p>
            <a:r>
              <a:rPr lang="en-US" dirty="0" smtClean="0"/>
              <a:t>[</a:t>
            </a:r>
            <a:r>
              <a:rPr lang="en-US" dirty="0"/>
              <a:t>33] For although the Goths were greatly superior to their </a:t>
            </a:r>
            <a:r>
              <a:rPr lang="en-US" dirty="0" smtClean="0"/>
              <a:t>opponents in </a:t>
            </a:r>
            <a:r>
              <a:rPr lang="en-US" dirty="0"/>
              <a:t>number and in power, and had neither fought a decisive battle since </a:t>
            </a:r>
            <a:r>
              <a:rPr lang="en-US" dirty="0" smtClean="0"/>
              <a:t>entering Ravenna </a:t>
            </a:r>
            <a:r>
              <a:rPr lang="en-US" dirty="0"/>
              <a:t>nor been humbled in morale by any other disaster, still they were being </a:t>
            </a:r>
            <a:r>
              <a:rPr lang="en-US" dirty="0" smtClean="0"/>
              <a:t>made captives </a:t>
            </a:r>
            <a:r>
              <a:rPr lang="en-US" dirty="0"/>
              <a:t>by the weaker army and were regarding the name of slavery as no insult. </a:t>
            </a:r>
          </a:p>
          <a:p>
            <a:r>
              <a:rPr lang="en-US" dirty="0"/>
              <a:t>[34] But the women spat in the faces of their husbands for they had heard from them </a:t>
            </a:r>
            <a:r>
              <a:rPr lang="en-US" dirty="0" smtClean="0"/>
              <a:t>that the </a:t>
            </a:r>
            <a:r>
              <a:rPr lang="en-US" dirty="0"/>
              <a:t>enemy were men of great size and too numerous to be counted; but now they </a:t>
            </a:r>
            <a:r>
              <a:rPr lang="en-US" dirty="0" smtClean="0"/>
              <a:t>had seen </a:t>
            </a:r>
            <a:r>
              <a:rPr lang="en-US" dirty="0"/>
              <a:t>the entire army that had invested the city and, pointing with their hands to </a:t>
            </a:r>
            <a:r>
              <a:rPr lang="en-US" dirty="0" smtClean="0"/>
              <a:t>the victors</a:t>
            </a:r>
            <a:r>
              <a:rPr lang="en-US" dirty="0"/>
              <a:t>, reviled them for their cowardice” (Gothic War, VI, 29, 32-34).</a:t>
            </a:r>
          </a:p>
          <a:p>
            <a:endParaRPr lang="it-IT" dirty="0"/>
          </a:p>
        </p:txBody>
      </p:sp>
    </p:spTree>
    <p:extLst>
      <p:ext uri="{BB962C8B-B14F-4D97-AF65-F5344CB8AC3E}">
        <p14:creationId xmlns:p14="http://schemas.microsoft.com/office/powerpoint/2010/main" val="4937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anim calcmode="lin" valueType="num">
                                      <p:cBhvr>
                                        <p:cTn id="1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609077"/>
          </a:xfrm>
        </p:spPr>
        <p:txBody>
          <a:bodyPr>
            <a:normAutofit/>
          </a:bodyPr>
          <a:lstStyle/>
          <a:p>
            <a:r>
              <a:rPr lang="it-IT" sz="3600" b="1" dirty="0" smtClean="0">
                <a:solidFill>
                  <a:schemeClr val="accent1">
                    <a:lumMod val="50000"/>
                  </a:schemeClr>
                </a:solidFill>
              </a:rPr>
              <a:t>The </a:t>
            </a:r>
            <a:r>
              <a:rPr lang="it-IT" sz="3600" b="1" dirty="0" err="1" smtClean="0">
                <a:solidFill>
                  <a:schemeClr val="accent1">
                    <a:lumMod val="50000"/>
                  </a:schemeClr>
                </a:solidFill>
              </a:rPr>
              <a:t>plague</a:t>
            </a:r>
            <a:r>
              <a:rPr lang="it-IT" sz="3600" b="1" dirty="0" smtClean="0">
                <a:solidFill>
                  <a:schemeClr val="accent1">
                    <a:lumMod val="50000"/>
                  </a:schemeClr>
                </a:solidFill>
              </a:rPr>
              <a:t> of 538</a:t>
            </a:r>
            <a:endParaRPr lang="it-IT" sz="3600" b="1" dirty="0">
              <a:solidFill>
                <a:schemeClr val="accent1">
                  <a:lumMod val="50000"/>
                </a:schemeClr>
              </a:solidFill>
            </a:endParaRPr>
          </a:p>
        </p:txBody>
      </p:sp>
      <p:sp>
        <p:nvSpPr>
          <p:cNvPr id="4" name="Segnaposto contenuto 3"/>
          <p:cNvSpPr>
            <a:spLocks noGrp="1"/>
          </p:cNvSpPr>
          <p:nvPr>
            <p:ph sz="quarter" idx="10"/>
          </p:nvPr>
        </p:nvSpPr>
        <p:spPr>
          <a:xfrm>
            <a:off x="490451" y="1945178"/>
            <a:ext cx="11352022" cy="4507376"/>
          </a:xfrm>
        </p:spPr>
        <p:txBody>
          <a:bodyPr>
            <a:normAutofit fontScale="92500" lnSpcReduction="10000"/>
          </a:bodyPr>
          <a:lstStyle/>
          <a:p>
            <a:r>
              <a:rPr lang="en-US" dirty="0"/>
              <a:t>When deprived of male control, women can also act in secret and devise evil plans for their own survival: during the plague in Rimini, in the context of the famine and the spread of the disease in this area in 538, Procopius recounts the general prostration of the people and</a:t>
            </a:r>
          </a:p>
          <a:p>
            <a:r>
              <a:rPr lang="en-US" dirty="0"/>
              <a:t>“[27] Some too, overcome by hunger, fed upon each other. It is said that two women in a certain field in the country above the city of Rimini ate seventeen men, for these women, as it happened, were the only locals who survived. [28] Consequently, strangers traveling that way lodged in the little house where these women lived, and so they would kill these strangers while they slept and eat them. [29] The story goes that the eighteenth stranger was roused from his sleep just when these </a:t>
            </a:r>
            <a:r>
              <a:rPr lang="en-US" i="1" dirty="0"/>
              <a:t>ladies </a:t>
            </a:r>
            <a:r>
              <a:rPr lang="en-US" dirty="0"/>
              <a:t>were about to lay hands upon him. He leaped up, learned from them the whole story, and killed them both. [30] That is how they say it happened” (Gothic War, 2, 20 27-30)</a:t>
            </a:r>
            <a:endParaRPr lang="it-IT" dirty="0"/>
          </a:p>
          <a:p>
            <a:endParaRPr lang="it-IT" dirty="0"/>
          </a:p>
        </p:txBody>
      </p:sp>
    </p:spTree>
    <p:extLst>
      <p:ext uri="{BB962C8B-B14F-4D97-AF65-F5344CB8AC3E}">
        <p14:creationId xmlns:p14="http://schemas.microsoft.com/office/powerpoint/2010/main" val="17159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634015"/>
          </a:xfrm>
        </p:spPr>
        <p:txBody>
          <a:bodyPr/>
          <a:lstStyle/>
          <a:p>
            <a:r>
              <a:rPr lang="it-IT" dirty="0" smtClean="0"/>
              <a:t>Gender and </a:t>
            </a:r>
            <a:r>
              <a:rPr lang="it-IT" dirty="0" err="1" smtClean="0"/>
              <a:t>cannibalism</a:t>
            </a:r>
            <a:endParaRPr lang="it-IT" dirty="0"/>
          </a:p>
        </p:txBody>
      </p:sp>
      <p:sp>
        <p:nvSpPr>
          <p:cNvPr id="3" name="Segnaposto contenuto 2"/>
          <p:cNvSpPr>
            <a:spLocks noGrp="1"/>
          </p:cNvSpPr>
          <p:nvPr>
            <p:ph sz="quarter" idx="10"/>
          </p:nvPr>
        </p:nvSpPr>
        <p:spPr>
          <a:xfrm>
            <a:off x="631767" y="1870365"/>
            <a:ext cx="11006051" cy="4582190"/>
          </a:xfrm>
        </p:spPr>
        <p:txBody>
          <a:bodyPr>
            <a:normAutofit fontScale="85000" lnSpcReduction="20000"/>
          </a:bodyPr>
          <a:lstStyle/>
          <a:p>
            <a:r>
              <a:rPr lang="en-US" dirty="0"/>
              <a:t>Cannibalism, Pierre </a:t>
            </a:r>
            <a:r>
              <a:rPr lang="en-US" dirty="0" err="1"/>
              <a:t>Bonnassie</a:t>
            </a:r>
            <a:r>
              <a:rPr lang="en-US" dirty="0"/>
              <a:t> pointed out in 1989, is certainly part of the category of the abominable that normative sources, especially Christian ones, rarely dare to mention. </a:t>
            </a:r>
            <a:endParaRPr lang="en-US" dirty="0" smtClean="0"/>
          </a:p>
          <a:p>
            <a:r>
              <a:rPr lang="en-US" dirty="0" smtClean="0"/>
              <a:t>However</a:t>
            </a:r>
            <a:r>
              <a:rPr lang="en-US" dirty="0"/>
              <a:t>, in the narratives of famines and tribulations for lack of food, some authors sometimes mention episodes of cannibalism as an extreme ratio to which the population, exhausted by hunger, resorts, as a desperate symptom of the 'madness' to which the need for food can lead. </a:t>
            </a:r>
            <a:endParaRPr lang="en-US" dirty="0" smtClean="0"/>
          </a:p>
          <a:p>
            <a:r>
              <a:rPr lang="en-US" dirty="0" smtClean="0"/>
              <a:t>These </a:t>
            </a:r>
            <a:r>
              <a:rPr lang="en-US" dirty="0"/>
              <a:t>are images in which the upside-down world, constructed by desperate hunger, forces the population into elaborate survival strategies designed to arouse disgust and horror in the reader. If the act itself is considered abominable, there is certainly no moral condemnation of those who are driven to such actions by unbearable hunger. </a:t>
            </a:r>
            <a:endParaRPr lang="en-US" dirty="0" smtClean="0"/>
          </a:p>
          <a:p>
            <a:r>
              <a:rPr lang="en-US" dirty="0" smtClean="0"/>
              <a:t>Vincent </a:t>
            </a:r>
            <a:r>
              <a:rPr lang="en-US" dirty="0"/>
              <a:t>Vandenberg has pointed out that the mention of cannibalism during a famine is strongly imbued with biblical examples that make the famine itself a divine punishment. Cannibals, in a sense, are the instrument through which God's curse is manifested: the breaking of the taboo is presented as the inevitable consequence of </a:t>
            </a:r>
            <a:r>
              <a:rPr lang="en-US" dirty="0" smtClean="0"/>
              <a:t>their sins.</a:t>
            </a:r>
            <a:endParaRPr lang="it-IT" dirty="0"/>
          </a:p>
        </p:txBody>
      </p:sp>
    </p:spTree>
    <p:extLst>
      <p:ext uri="{BB962C8B-B14F-4D97-AF65-F5344CB8AC3E}">
        <p14:creationId xmlns:p14="http://schemas.microsoft.com/office/powerpoint/2010/main" val="174437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0"/>
          </p:nvPr>
        </p:nvSpPr>
        <p:spPr>
          <a:xfrm>
            <a:off x="216131" y="1354975"/>
            <a:ext cx="11626342" cy="5097579"/>
          </a:xfrm>
        </p:spPr>
        <p:txBody>
          <a:bodyPr>
            <a:normAutofit lnSpcReduction="10000"/>
          </a:bodyPr>
          <a:lstStyle/>
          <a:p>
            <a:r>
              <a:rPr lang="en-US" dirty="0"/>
              <a:t>Hunger in these contexts of desperation appears as the element capable of breaking social bonds, isolating groups and individuals, exacerbating pre-existing tensions and altering the perception of reality not only of those who suffer from it, but also of those who come into contact with them</a:t>
            </a:r>
            <a:r>
              <a:rPr lang="en-US" dirty="0" smtClean="0"/>
              <a:t>.</a:t>
            </a:r>
          </a:p>
          <a:p>
            <a:r>
              <a:rPr lang="en-US" dirty="0" smtClean="0"/>
              <a:t>In </a:t>
            </a:r>
            <a:r>
              <a:rPr lang="en-US" dirty="0"/>
              <a:t>the case recorded by Procopius and in his implicit, totally negative judgement, the two women are the protagonists of a veritable 'criminal association' that exploits the unconsciousness of foreigners and wayfarers to procure for themselves the resources to survive. </a:t>
            </a:r>
            <a:endParaRPr lang="en-US" dirty="0" smtClean="0"/>
          </a:p>
          <a:p>
            <a:r>
              <a:rPr lang="en-US" dirty="0" smtClean="0"/>
              <a:t>Cannibalism </a:t>
            </a:r>
            <a:r>
              <a:rPr lang="en-US" dirty="0"/>
              <a:t>in this case not only alters the social practices of hospitality, but corrodes their functioning from within, placing the two women in a monstrous space, outside of humanity and outside of their gender. Their killing, by the eighteenth wayfarer, is therefore a just and legitimate act, which serves to restore </a:t>
            </a:r>
            <a:r>
              <a:rPr lang="en-US" dirty="0" smtClean="0"/>
              <a:t>order.</a:t>
            </a:r>
            <a:endParaRPr lang="it-IT" dirty="0"/>
          </a:p>
        </p:txBody>
      </p:sp>
    </p:spTree>
    <p:extLst>
      <p:ext uri="{BB962C8B-B14F-4D97-AF65-F5344CB8AC3E}">
        <p14:creationId xmlns:p14="http://schemas.microsoft.com/office/powerpoint/2010/main" val="279924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708830"/>
          </a:xfrm>
        </p:spPr>
        <p:txBody>
          <a:bodyPr/>
          <a:lstStyle/>
          <a:p>
            <a:r>
              <a:rPr lang="it-IT" dirty="0" smtClean="0"/>
              <a:t>The fate of the </a:t>
            </a:r>
            <a:r>
              <a:rPr lang="it-IT" dirty="0" err="1" smtClean="0"/>
              <a:t>harmless</a:t>
            </a:r>
            <a:endParaRPr lang="it-IT" dirty="0"/>
          </a:p>
        </p:txBody>
      </p:sp>
      <p:sp>
        <p:nvSpPr>
          <p:cNvPr id="4" name="Segnaposto contenuto 3"/>
          <p:cNvSpPr>
            <a:spLocks noGrp="1"/>
          </p:cNvSpPr>
          <p:nvPr>
            <p:ph sz="quarter" idx="10"/>
          </p:nvPr>
        </p:nvSpPr>
        <p:spPr>
          <a:xfrm>
            <a:off x="831273" y="2592996"/>
            <a:ext cx="10349345" cy="3859558"/>
          </a:xfrm>
        </p:spPr>
        <p:txBody>
          <a:bodyPr>
            <a:normAutofit fontScale="92500"/>
          </a:bodyPr>
          <a:lstStyle/>
          <a:p>
            <a:r>
              <a:rPr lang="en-US" dirty="0"/>
              <a:t>The wartime dimension also allows us to </a:t>
            </a:r>
            <a:r>
              <a:rPr lang="en-US" dirty="0" smtClean="0"/>
              <a:t>point out:</a:t>
            </a:r>
            <a:endParaRPr lang="en-US" dirty="0"/>
          </a:p>
          <a:p>
            <a:r>
              <a:rPr lang="en-US" dirty="0" err="1"/>
              <a:t>Gillingham</a:t>
            </a:r>
            <a:r>
              <a:rPr lang="en-US" dirty="0"/>
              <a:t>, J. 2012, ‘</a:t>
            </a:r>
            <a:r>
              <a:rPr lang="en-GB" dirty="0"/>
              <a:t>Women, children and the profits of war’, in J.L. Nelson, S. Reynolds, S.M. Johns (eds.), </a:t>
            </a:r>
            <a:r>
              <a:rPr lang="en-GB" i="1" dirty="0"/>
              <a:t>Gender and Historiography. Studies in the earlier Middle Ages in honour of Pauline Stafford</a:t>
            </a:r>
            <a:r>
              <a:rPr lang="en-GB" dirty="0"/>
              <a:t>, London, 61-74.</a:t>
            </a:r>
            <a:endParaRPr lang="it-IT" dirty="0"/>
          </a:p>
          <a:p>
            <a:r>
              <a:rPr lang="en-US" dirty="0"/>
              <a:t> "women and children were not the unlucky victims of the 'collateral damage' of war: rather they were among its intended victims".</a:t>
            </a:r>
            <a:endParaRPr lang="it-IT" dirty="0"/>
          </a:p>
          <a:p>
            <a:r>
              <a:rPr lang="en-US" dirty="0"/>
              <a:t>T</a:t>
            </a:r>
            <a:r>
              <a:rPr lang="en-US" dirty="0" smtClean="0"/>
              <a:t>he </a:t>
            </a:r>
            <a:r>
              <a:rPr lang="en-US" dirty="0"/>
              <a:t>rhetoric used to describe the treatment reserved for women and children the two categories of defenseless people who, though not fighting, nevertheless participate in the conflict and suffer heavily from its effects</a:t>
            </a:r>
          </a:p>
          <a:p>
            <a:endParaRPr lang="it-IT" dirty="0"/>
          </a:p>
        </p:txBody>
      </p:sp>
    </p:spTree>
    <p:extLst>
      <p:ext uri="{BB962C8B-B14F-4D97-AF65-F5344CB8AC3E}">
        <p14:creationId xmlns:p14="http://schemas.microsoft.com/office/powerpoint/2010/main" val="342306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sz="quarter" idx="10"/>
          </p:nvPr>
        </p:nvSpPr>
        <p:spPr>
          <a:xfrm>
            <a:off x="440575" y="1645920"/>
            <a:ext cx="11080865" cy="4806634"/>
          </a:xfrm>
        </p:spPr>
        <p:txBody>
          <a:bodyPr>
            <a:normAutofit fontScale="77500" lnSpcReduction="20000"/>
          </a:bodyPr>
          <a:lstStyle/>
          <a:p>
            <a:r>
              <a:rPr lang="en-US" dirty="0"/>
              <a:t>Women and children ensure the future of different communities. </a:t>
            </a:r>
          </a:p>
          <a:p>
            <a:r>
              <a:rPr lang="en-US" dirty="0"/>
              <a:t>Their fate and treatment is a significant factor in interpreting the results of a war and the strategies used, especially during sieges. </a:t>
            </a:r>
          </a:p>
          <a:p>
            <a:r>
              <a:rPr lang="en-US" dirty="0"/>
              <a:t>Their presence can be a stimulus to accentuate in men the effort of protection towards them;</a:t>
            </a:r>
          </a:p>
          <a:p>
            <a:r>
              <a:rPr lang="en-US" dirty="0"/>
              <a:t>their capture, or death is a means by which the assailants punish and defeat the community even more fiercely.</a:t>
            </a:r>
          </a:p>
          <a:p>
            <a:r>
              <a:rPr lang="en-US" dirty="0"/>
              <a:t>The narrative of the involvement of the unarmed in the sufferings of a siege constitutes </a:t>
            </a:r>
            <a:r>
              <a:rPr lang="en-US" dirty="0">
                <a:solidFill>
                  <a:schemeClr val="accent1">
                    <a:lumMod val="75000"/>
                  </a:schemeClr>
                </a:solidFill>
              </a:rPr>
              <a:t>a reflection of reality </a:t>
            </a:r>
            <a:r>
              <a:rPr lang="en-US" dirty="0"/>
              <a:t>and at the same time </a:t>
            </a:r>
            <a:r>
              <a:rPr lang="en-US" dirty="0">
                <a:solidFill>
                  <a:schemeClr val="accent1">
                    <a:lumMod val="75000"/>
                  </a:schemeClr>
                </a:solidFill>
              </a:rPr>
              <a:t>contributes to the construction of a reality</a:t>
            </a:r>
            <a:r>
              <a:rPr lang="en-US" dirty="0">
                <a:solidFill>
                  <a:srgbClr val="FF0000"/>
                </a:solidFill>
              </a:rPr>
              <a:t> </a:t>
            </a:r>
            <a:r>
              <a:rPr lang="en-US" dirty="0"/>
              <a:t>in which the fate of women and children is used as a moral yardstick for the behavior of men:</a:t>
            </a:r>
          </a:p>
          <a:p>
            <a:r>
              <a:rPr lang="en-US" dirty="0"/>
              <a:t>the assailants, who want to assault women and children</a:t>
            </a:r>
          </a:p>
          <a:p>
            <a:r>
              <a:rPr lang="en-US" dirty="0"/>
              <a:t>or</a:t>
            </a:r>
          </a:p>
          <a:p>
            <a:r>
              <a:rPr lang="en-US" dirty="0"/>
              <a:t>their relatives who, by not surrendering, did not want to save their wives and children from the ferocity of the enemy.</a:t>
            </a:r>
            <a:endParaRPr lang="it-IT" dirty="0"/>
          </a:p>
        </p:txBody>
      </p:sp>
    </p:spTree>
    <p:extLst>
      <p:ext uri="{BB962C8B-B14F-4D97-AF65-F5344CB8AC3E}">
        <p14:creationId xmlns:p14="http://schemas.microsoft.com/office/powerpoint/2010/main" val="26798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1000"/>
                                        <p:tgtEl>
                                          <p:spTgt spid="5">
                                            <p:txEl>
                                              <p:pRg st="3" end="3"/>
                                            </p:txEl>
                                          </p:spTgt>
                                        </p:tgtEl>
                                      </p:cBhvr>
                                    </p:animEffect>
                                    <p:anim calcmode="lin" valueType="num">
                                      <p:cBhvr>
                                        <p:cTn id="1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anim calcmode="lin" valueType="num">
                                      <p:cBhvr>
                                        <p:cTn id="2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1000"/>
                                        <p:tgtEl>
                                          <p:spTgt spid="5">
                                            <p:txEl>
                                              <p:pRg st="5" end="5"/>
                                            </p:txEl>
                                          </p:spTgt>
                                        </p:tgtEl>
                                      </p:cBhvr>
                                    </p:animEffect>
                                    <p:anim calcmode="lin" valueType="num">
                                      <p:cBhvr>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1000"/>
                                        <p:tgtEl>
                                          <p:spTgt spid="5">
                                            <p:txEl>
                                              <p:pRg st="7" end="7"/>
                                            </p:txEl>
                                          </p:spTgt>
                                        </p:tgtEl>
                                      </p:cBhvr>
                                    </p:animEffect>
                                    <p:anim calcmode="lin" valueType="num">
                                      <p:cBhvr>
                                        <p:cTn id="3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816895"/>
          </a:xfrm>
        </p:spPr>
        <p:txBody>
          <a:bodyPr/>
          <a:lstStyle/>
          <a:p>
            <a:r>
              <a:rPr lang="it-IT" dirty="0" err="1" smtClean="0"/>
              <a:t>Procopius</a:t>
            </a:r>
            <a:r>
              <a:rPr lang="it-IT" dirty="0" smtClean="0"/>
              <a:t>: </a:t>
            </a:r>
            <a:r>
              <a:rPr lang="it-IT" dirty="0" err="1" smtClean="0"/>
              <a:t>who</a:t>
            </a:r>
            <a:r>
              <a:rPr lang="it-IT" dirty="0" smtClean="0"/>
              <a:t> </a:t>
            </a:r>
            <a:r>
              <a:rPr lang="it-IT" dirty="0" err="1" smtClean="0"/>
              <a:t>was</a:t>
            </a:r>
            <a:r>
              <a:rPr lang="it-IT" dirty="0" smtClean="0"/>
              <a:t> he?</a:t>
            </a:r>
            <a:endParaRPr lang="it-IT" dirty="0"/>
          </a:p>
        </p:txBody>
      </p:sp>
      <p:sp>
        <p:nvSpPr>
          <p:cNvPr id="4" name="Segnaposto contenuto 3"/>
          <p:cNvSpPr>
            <a:spLocks noGrp="1"/>
          </p:cNvSpPr>
          <p:nvPr>
            <p:ph sz="quarter" idx="10"/>
          </p:nvPr>
        </p:nvSpPr>
        <p:spPr>
          <a:xfrm>
            <a:off x="490451" y="2376865"/>
            <a:ext cx="10781607" cy="3859558"/>
          </a:xfrm>
        </p:spPr>
        <p:txBody>
          <a:bodyPr>
            <a:normAutofit fontScale="92500" lnSpcReduction="10000"/>
          </a:bodyPr>
          <a:lstStyle/>
          <a:p>
            <a:r>
              <a:rPr lang="en-US" b="1" dirty="0"/>
              <a:t>Procopius</a:t>
            </a:r>
            <a:r>
              <a:rPr lang="en-US" dirty="0"/>
              <a:t>, (born probably between 490 and 507, in Caesarea, Palestine [now in Israel]—died </a:t>
            </a:r>
            <a:r>
              <a:rPr lang="en-US" i="1" dirty="0"/>
              <a:t>c.</a:t>
            </a:r>
            <a:r>
              <a:rPr lang="en-US" dirty="0"/>
              <a:t> 565).</a:t>
            </a:r>
          </a:p>
          <a:p>
            <a:r>
              <a:rPr lang="en-US" dirty="0"/>
              <a:t>From 527 to 531 he was adviser (</a:t>
            </a:r>
            <a:r>
              <a:rPr lang="en-US" i="1" dirty="0" err="1"/>
              <a:t>consilarius</a:t>
            </a:r>
            <a:r>
              <a:rPr lang="en-US" dirty="0"/>
              <a:t>) to the military commander Belisarius on his first Persian campaign. He was a notary.</a:t>
            </a:r>
          </a:p>
          <a:p>
            <a:r>
              <a:rPr lang="en-US" dirty="0"/>
              <a:t>In 533 and 534 he took part in an expedition against the Vandals and was in Africa until 536, when he joined Belisarius in Sicily. </a:t>
            </a:r>
          </a:p>
          <a:p>
            <a:r>
              <a:rPr lang="en-US" dirty="0"/>
              <a:t>He was in Italy on the Gothic campaign until 540, after which he apparently returned to Constantinople, since he describes the great plague of 542 in the capital.</a:t>
            </a:r>
          </a:p>
          <a:p>
            <a:r>
              <a:rPr lang="en-US" dirty="0"/>
              <a:t>He never came back to Italy after. </a:t>
            </a:r>
            <a:endParaRPr lang="it-IT" dirty="0"/>
          </a:p>
          <a:p>
            <a:endParaRPr lang="it-IT" dirty="0"/>
          </a:p>
        </p:txBody>
      </p:sp>
    </p:spTree>
    <p:extLst>
      <p:ext uri="{BB962C8B-B14F-4D97-AF65-F5344CB8AC3E}">
        <p14:creationId xmlns:p14="http://schemas.microsoft.com/office/powerpoint/2010/main" val="1895972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642328"/>
          </a:xfrm>
        </p:spPr>
        <p:txBody>
          <a:bodyPr>
            <a:normAutofit/>
          </a:bodyPr>
          <a:lstStyle/>
          <a:p>
            <a:r>
              <a:rPr lang="it-IT" b="1" dirty="0" err="1" smtClean="0"/>
              <a:t>Procopius</a:t>
            </a:r>
            <a:r>
              <a:rPr lang="it-IT" b="1" dirty="0" smtClean="0"/>
              <a:t> and </a:t>
            </a:r>
            <a:r>
              <a:rPr lang="it-IT" b="1" dirty="0" err="1" smtClean="0"/>
              <a:t>his</a:t>
            </a:r>
            <a:r>
              <a:rPr lang="it-IT" b="1" dirty="0" smtClean="0"/>
              <a:t> </a:t>
            </a:r>
            <a:r>
              <a:rPr lang="it-IT" b="1" dirty="0" err="1" smtClean="0"/>
              <a:t>works</a:t>
            </a:r>
            <a:r>
              <a:rPr lang="it-IT" dirty="0" smtClean="0"/>
              <a:t>.</a:t>
            </a:r>
            <a:endParaRPr lang="it-IT" dirty="0"/>
          </a:p>
        </p:txBody>
      </p:sp>
      <p:sp>
        <p:nvSpPr>
          <p:cNvPr id="4" name="Segnaposto contenuto 3"/>
          <p:cNvSpPr>
            <a:spLocks noGrp="1"/>
          </p:cNvSpPr>
          <p:nvPr>
            <p:ph sz="quarter" idx="10"/>
          </p:nvPr>
        </p:nvSpPr>
        <p:spPr>
          <a:xfrm>
            <a:off x="648393" y="2592996"/>
            <a:ext cx="10681854" cy="3859558"/>
          </a:xfrm>
        </p:spPr>
        <p:txBody>
          <a:bodyPr>
            <a:normAutofit fontScale="92500" lnSpcReduction="20000"/>
          </a:bodyPr>
          <a:lstStyle/>
          <a:p>
            <a:r>
              <a:rPr lang="it-IT" b="1" i="1" dirty="0" err="1"/>
              <a:t>History</a:t>
            </a:r>
            <a:r>
              <a:rPr lang="it-IT" b="1" i="1" dirty="0"/>
              <a:t> of the </a:t>
            </a:r>
            <a:r>
              <a:rPr lang="it-IT" b="1" i="1" dirty="0" err="1"/>
              <a:t>Wars</a:t>
            </a:r>
            <a:endParaRPr lang="it-IT" b="1" dirty="0"/>
          </a:p>
          <a:p>
            <a:r>
              <a:rPr lang="en-US" dirty="0"/>
              <a:t>The first seven books seem to have been largely completed by 545 and may have been published as a unit. They were, however, updated to mid-century before publication, with the latest mentioned event occurring in early 551. The eighth and final book brings the history to 553.</a:t>
            </a:r>
          </a:p>
          <a:p>
            <a:r>
              <a:rPr lang="en-US" dirty="0"/>
              <a:t>Books 1-2: </a:t>
            </a:r>
            <a:r>
              <a:rPr lang="en-US" i="1" dirty="0"/>
              <a:t>The Persian War (532)</a:t>
            </a:r>
          </a:p>
          <a:p>
            <a:r>
              <a:rPr lang="en-US" dirty="0"/>
              <a:t>Books 3-4: </a:t>
            </a:r>
            <a:r>
              <a:rPr lang="en-US" i="1" dirty="0"/>
              <a:t>The Vandal War (533)</a:t>
            </a:r>
          </a:p>
          <a:p>
            <a:r>
              <a:rPr lang="en-US" dirty="0"/>
              <a:t>Books 5-8: </a:t>
            </a:r>
            <a:r>
              <a:rPr lang="en-US" i="1" dirty="0"/>
              <a:t>Gothic War (535-553)</a:t>
            </a:r>
          </a:p>
          <a:p>
            <a:r>
              <a:rPr lang="it-IT" i="1" dirty="0" err="1"/>
              <a:t>Historia</a:t>
            </a:r>
            <a:r>
              <a:rPr lang="it-IT" i="1" dirty="0"/>
              <a:t> Secreta</a:t>
            </a:r>
            <a:r>
              <a:rPr lang="it-IT" dirty="0"/>
              <a:t>, </a:t>
            </a:r>
            <a:r>
              <a:rPr lang="it-IT" dirty="0" err="1"/>
              <a:t>published</a:t>
            </a:r>
            <a:r>
              <a:rPr lang="it-IT" dirty="0"/>
              <a:t> </a:t>
            </a:r>
            <a:r>
              <a:rPr lang="it-IT" dirty="0" err="1"/>
              <a:t>only</a:t>
            </a:r>
            <a:r>
              <a:rPr lang="it-IT" dirty="0"/>
              <a:t> in the 10 </a:t>
            </a:r>
            <a:r>
              <a:rPr lang="it-IT" dirty="0" err="1"/>
              <a:t>century</a:t>
            </a:r>
            <a:endParaRPr lang="it-IT" dirty="0"/>
          </a:p>
          <a:p>
            <a:r>
              <a:rPr lang="it-IT" i="1" dirty="0"/>
              <a:t>De </a:t>
            </a:r>
            <a:r>
              <a:rPr lang="it-IT" i="1" dirty="0" err="1"/>
              <a:t>Aedificiis</a:t>
            </a:r>
            <a:endParaRPr lang="it-IT" i="1" dirty="0"/>
          </a:p>
          <a:p>
            <a:endParaRPr lang="it-IT" dirty="0"/>
          </a:p>
        </p:txBody>
      </p:sp>
    </p:spTree>
    <p:extLst>
      <p:ext uri="{BB962C8B-B14F-4D97-AF65-F5344CB8AC3E}">
        <p14:creationId xmlns:p14="http://schemas.microsoft.com/office/powerpoint/2010/main" val="383748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1000"/>
                                        <p:tgtEl>
                                          <p:spTgt spid="4">
                                            <p:txEl>
                                              <p:pRg st="6" end="6"/>
                                            </p:txEl>
                                          </p:spTgt>
                                        </p:tgtEl>
                                      </p:cBhvr>
                                    </p:animEffect>
                                    <p:anim calcmode="lin" valueType="num">
                                      <p:cBhvr>
                                        <p:cTn id="1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767019"/>
          </a:xfrm>
        </p:spPr>
        <p:txBody>
          <a:bodyPr/>
          <a:lstStyle/>
          <a:p>
            <a:r>
              <a:rPr lang="it-IT" b="1" dirty="0" err="1" smtClean="0"/>
              <a:t>Justinian</a:t>
            </a:r>
            <a:r>
              <a:rPr lang="it-IT" b="1" dirty="0" smtClean="0"/>
              <a:t> </a:t>
            </a:r>
            <a:r>
              <a:rPr lang="it-IT" b="1" dirty="0" err="1" smtClean="0"/>
              <a:t>Wars</a:t>
            </a:r>
            <a:endParaRPr lang="it-IT" b="1" dirty="0"/>
          </a:p>
        </p:txBody>
      </p:sp>
      <p:sp>
        <p:nvSpPr>
          <p:cNvPr id="4" name="Segnaposto contenuto 3"/>
          <p:cNvSpPr>
            <a:spLocks noGrp="1"/>
          </p:cNvSpPr>
          <p:nvPr>
            <p:ph sz="quarter" idx="10"/>
          </p:nvPr>
        </p:nvSpPr>
        <p:spPr/>
        <p:txBody>
          <a:bodyPr>
            <a:normAutofit fontScale="92500" lnSpcReduction="20000"/>
          </a:bodyPr>
          <a:lstStyle/>
          <a:p>
            <a:r>
              <a:rPr lang="en-US" dirty="0"/>
              <a:t>532: peace with the Persian Empire (on condition of a heavy tribute)</a:t>
            </a:r>
          </a:p>
          <a:p>
            <a:r>
              <a:rPr lang="en-US" dirty="0"/>
              <a:t>533: General Belisarius reconquers Africa from the Vandals, including Corsica, Sicily, Sardinia</a:t>
            </a:r>
          </a:p>
          <a:p>
            <a:r>
              <a:rPr lang="en-US" dirty="0"/>
              <a:t>535: After the death of </a:t>
            </a:r>
            <a:r>
              <a:rPr lang="en-US" dirty="0" err="1"/>
              <a:t>Amalasunta</a:t>
            </a:r>
            <a:r>
              <a:rPr lang="en-US" dirty="0"/>
              <a:t>, Belisarius begins the conquest of Italy by the Goths.</a:t>
            </a:r>
          </a:p>
          <a:p>
            <a:r>
              <a:rPr lang="en-US" dirty="0"/>
              <a:t>Gothic War: 535-553 very long conflict with alternating phases (</a:t>
            </a:r>
            <a:r>
              <a:rPr lang="en-US" dirty="0" err="1"/>
              <a:t>Totila</a:t>
            </a:r>
            <a:r>
              <a:rPr lang="en-US" dirty="0"/>
              <a:t> 541-552)</a:t>
            </a:r>
          </a:p>
          <a:p>
            <a:r>
              <a:rPr lang="en-US" dirty="0"/>
              <a:t>553: beginning of operations in Hispania</a:t>
            </a:r>
            <a:endParaRPr lang="it-IT" dirty="0"/>
          </a:p>
          <a:p>
            <a:endParaRPr lang="it-IT" dirty="0"/>
          </a:p>
        </p:txBody>
      </p:sp>
      <p:pic>
        <p:nvPicPr>
          <p:cNvPr id="7" name="Segnaposto contenuto 6"/>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3208712" y="3621947"/>
            <a:ext cx="2784763" cy="3027798"/>
          </a:xfrm>
        </p:spPr>
      </p:pic>
      <p:pic>
        <p:nvPicPr>
          <p:cNvPr id="1026" name="Picture 2" descr="https://upload.wikimedia.org/wikipedia/commons/thumb/f/f9/Prima_e_Seconda_Guerra_Gotica.svg/260px-Prima_e_Seconda_Guerra_Gotica.svg.png"/>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138781" y="1839681"/>
            <a:ext cx="2662607" cy="289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48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anim calcmode="lin" valueType="num">
                                      <p:cBhvr>
                                        <p:cTn id="1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6000" y="1153221"/>
            <a:ext cx="11736000" cy="509324"/>
          </a:xfrm>
        </p:spPr>
        <p:txBody>
          <a:bodyPr>
            <a:normAutofit fontScale="90000"/>
          </a:bodyPr>
          <a:lstStyle/>
          <a:p>
            <a:pPr eaLnBrk="1" hangingPunct="1"/>
            <a:r>
              <a:rPr lang="it-IT" altLang="it-IT" dirty="0" err="1" smtClean="0"/>
              <a:t>Justinian</a:t>
            </a:r>
            <a:r>
              <a:rPr lang="it-IT" altLang="it-IT" dirty="0" smtClean="0"/>
              <a:t> </a:t>
            </a:r>
            <a:r>
              <a:rPr lang="it-IT" altLang="it-IT" dirty="0" err="1" smtClean="0"/>
              <a:t>conquests</a:t>
            </a:r>
            <a:r>
              <a:rPr lang="it-IT" altLang="it-IT" dirty="0" smtClean="0"/>
              <a:t>(555)</a:t>
            </a:r>
          </a:p>
        </p:txBody>
      </p:sp>
      <p:pic>
        <p:nvPicPr>
          <p:cNvPr id="11268" name="Picture 6" descr="https://upload.wikimedia.org/wikipedia/commons/thumb/9/9b/Justinian555AD.png/1280px-Justinian555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22" y="1778626"/>
            <a:ext cx="90185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8799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791957"/>
          </a:xfrm>
        </p:spPr>
        <p:txBody>
          <a:bodyPr>
            <a:normAutofit fontScale="90000"/>
          </a:bodyPr>
          <a:lstStyle/>
          <a:p>
            <a:r>
              <a:rPr lang="it-IT" b="1" dirty="0" err="1" smtClean="0"/>
              <a:t>Justinian</a:t>
            </a:r>
            <a:r>
              <a:rPr lang="it-IT" b="1" dirty="0" smtClean="0"/>
              <a:t> (b.482-d. 565; </a:t>
            </a:r>
            <a:r>
              <a:rPr lang="it-IT" b="1" dirty="0" err="1" smtClean="0"/>
              <a:t>emp</a:t>
            </a:r>
            <a:r>
              <a:rPr lang="it-IT" b="1" dirty="0" smtClean="0"/>
              <a:t>. 527: </a:t>
            </a:r>
            <a:r>
              <a:rPr lang="it-IT" b="1" dirty="0" err="1" smtClean="0"/>
              <a:t>achievements</a:t>
            </a:r>
            <a:r>
              <a:rPr lang="it-IT" b="1" dirty="0" smtClean="0"/>
              <a:t> and </a:t>
            </a:r>
            <a:r>
              <a:rPr lang="it-IT" b="1" dirty="0" err="1" smtClean="0"/>
              <a:t>difficulties</a:t>
            </a:r>
            <a:endParaRPr lang="it-IT" b="1" dirty="0"/>
          </a:p>
        </p:txBody>
      </p:sp>
      <p:sp>
        <p:nvSpPr>
          <p:cNvPr id="4" name="Segnaposto contenuto 3"/>
          <p:cNvSpPr>
            <a:spLocks noGrp="1"/>
          </p:cNvSpPr>
          <p:nvPr>
            <p:ph sz="quarter" idx="10"/>
          </p:nvPr>
        </p:nvSpPr>
        <p:spPr>
          <a:xfrm>
            <a:off x="523702" y="2169622"/>
            <a:ext cx="11318771" cy="4282932"/>
          </a:xfrm>
        </p:spPr>
        <p:txBody>
          <a:bodyPr>
            <a:normAutofit fontScale="77500" lnSpcReduction="20000"/>
          </a:bodyPr>
          <a:lstStyle/>
          <a:p>
            <a:r>
              <a:rPr lang="en-US" dirty="0"/>
              <a:t>Change of direction in Byzantine policy:</a:t>
            </a:r>
          </a:p>
          <a:p>
            <a:r>
              <a:rPr lang="en-US" dirty="0"/>
              <a:t>Superiority of the empire over the barbarian kingdoms</a:t>
            </a:r>
          </a:p>
          <a:p>
            <a:r>
              <a:rPr lang="en-US" dirty="0"/>
              <a:t>Project for the restoration of imperial authority in the Mediterranean, which included the return to a single official religious denomination as a symbol of rediscovered political </a:t>
            </a:r>
            <a:r>
              <a:rPr lang="en-US" dirty="0" smtClean="0"/>
              <a:t>unity.</a:t>
            </a:r>
            <a:endParaRPr lang="en-US" dirty="0"/>
          </a:p>
          <a:p>
            <a:r>
              <a:rPr lang="en-US" dirty="0"/>
              <a:t>532: faces internal opposition (primarily in Byzantium) from the city demi-groups: </a:t>
            </a:r>
            <a:r>
              <a:rPr lang="en-US" dirty="0" err="1"/>
              <a:t>Nika</a:t>
            </a:r>
            <a:r>
              <a:rPr lang="en-US" dirty="0"/>
              <a:t> revolt by Byzantine demi-groups, bloodily repressed in the hippodrome: about 35,000 dead, primarily due to tax increases.</a:t>
            </a:r>
          </a:p>
          <a:p>
            <a:r>
              <a:rPr lang="en-US" dirty="0"/>
              <a:t>528-533 Drafting of the </a:t>
            </a:r>
            <a:r>
              <a:rPr lang="en-US" i="1" dirty="0">
                <a:solidFill>
                  <a:schemeClr val="accent1">
                    <a:lumMod val="50000"/>
                  </a:schemeClr>
                </a:solidFill>
              </a:rPr>
              <a:t>Corpus </a:t>
            </a:r>
            <a:r>
              <a:rPr lang="en-US" i="1" dirty="0" err="1">
                <a:solidFill>
                  <a:schemeClr val="accent1">
                    <a:lumMod val="50000"/>
                  </a:schemeClr>
                </a:solidFill>
              </a:rPr>
              <a:t>Iuris</a:t>
            </a:r>
            <a:r>
              <a:rPr lang="en-US" i="1" dirty="0">
                <a:solidFill>
                  <a:schemeClr val="accent1">
                    <a:lumMod val="50000"/>
                  </a:schemeClr>
                </a:solidFill>
              </a:rPr>
              <a:t> </a:t>
            </a:r>
            <a:r>
              <a:rPr lang="en-US" i="1" dirty="0" err="1">
                <a:solidFill>
                  <a:schemeClr val="accent1">
                    <a:lumMod val="50000"/>
                  </a:schemeClr>
                </a:solidFill>
              </a:rPr>
              <a:t>Civilis</a:t>
            </a:r>
            <a:r>
              <a:rPr lang="en-US" dirty="0"/>
              <a:t>.    </a:t>
            </a:r>
          </a:p>
          <a:p>
            <a:r>
              <a:rPr lang="en-US" dirty="0"/>
              <a:t>Codex </a:t>
            </a:r>
            <a:r>
              <a:rPr lang="en-US" dirty="0" err="1"/>
              <a:t>Iustinianus</a:t>
            </a:r>
            <a:r>
              <a:rPr lang="en-US" dirty="0"/>
              <a:t> (collation of all imperial edicts in force since Hadrian)    </a:t>
            </a:r>
            <a:endParaRPr lang="en-US" dirty="0" smtClean="0"/>
          </a:p>
          <a:p>
            <a:r>
              <a:rPr lang="en-US" dirty="0" err="1" smtClean="0"/>
              <a:t>Digestum</a:t>
            </a:r>
            <a:r>
              <a:rPr lang="en-US" dirty="0" smtClean="0"/>
              <a:t> </a:t>
            </a:r>
            <a:r>
              <a:rPr lang="en-US" dirty="0"/>
              <a:t>(collection of judgments of jurists of the classical age)    </a:t>
            </a:r>
            <a:endParaRPr lang="en-US" dirty="0" smtClean="0"/>
          </a:p>
          <a:p>
            <a:r>
              <a:rPr lang="en-US" dirty="0" err="1" smtClean="0"/>
              <a:t>Institutiones</a:t>
            </a:r>
            <a:r>
              <a:rPr lang="en-US" dirty="0" smtClean="0"/>
              <a:t> </a:t>
            </a:r>
            <a:r>
              <a:rPr lang="en-US" dirty="0"/>
              <a:t>(manual for the study of law)</a:t>
            </a:r>
          </a:p>
          <a:p>
            <a:r>
              <a:rPr lang="en-US" dirty="0" err="1"/>
              <a:t>Novellae</a:t>
            </a:r>
            <a:r>
              <a:rPr lang="en-US" dirty="0"/>
              <a:t> (judgments promulgated after 533.</a:t>
            </a:r>
            <a:endParaRPr lang="it-IT" dirty="0"/>
          </a:p>
          <a:p>
            <a:endParaRPr lang="it-IT" dirty="0"/>
          </a:p>
        </p:txBody>
      </p:sp>
    </p:spTree>
    <p:extLst>
      <p:ext uri="{BB962C8B-B14F-4D97-AF65-F5344CB8AC3E}">
        <p14:creationId xmlns:p14="http://schemas.microsoft.com/office/powerpoint/2010/main" val="116862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1000"/>
                                        <p:tgtEl>
                                          <p:spTgt spid="4">
                                            <p:txEl>
                                              <p:pRg st="5" end="5"/>
                                            </p:txEl>
                                          </p:spTgt>
                                        </p:tgtEl>
                                      </p:cBhvr>
                                    </p:animEffect>
                                    <p:anim calcmode="lin" valueType="num">
                                      <p:cBhvr>
                                        <p:cTn id="2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1000"/>
                                        <p:tgtEl>
                                          <p:spTgt spid="4">
                                            <p:txEl>
                                              <p:pRg st="6" end="6"/>
                                            </p:txEl>
                                          </p:spTgt>
                                        </p:tgtEl>
                                      </p:cBhvr>
                                    </p:animEffect>
                                    <p:anim calcmode="lin" valueType="num">
                                      <p:cBhvr>
                                        <p:cTn id="2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1000"/>
                                        <p:tgtEl>
                                          <p:spTgt spid="4">
                                            <p:txEl>
                                              <p:pRg st="7" end="7"/>
                                            </p:txEl>
                                          </p:spTgt>
                                        </p:tgtEl>
                                      </p:cBhvr>
                                    </p:animEffect>
                                    <p:anim calcmode="lin" valueType="num">
                                      <p:cBhvr>
                                        <p:cTn id="3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1000"/>
                                        <p:tgtEl>
                                          <p:spTgt spid="4">
                                            <p:txEl>
                                              <p:pRg st="8" end="8"/>
                                            </p:txEl>
                                          </p:spTgt>
                                        </p:tgtEl>
                                      </p:cBhvr>
                                    </p:animEffect>
                                    <p:anim calcmode="lin" valueType="num">
                                      <p:cBhvr>
                                        <p:cTn id="3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690</TotalTime>
  <Words>4301</Words>
  <Application>Microsoft Office PowerPoint</Application>
  <PresentationFormat>Widescreen</PresentationFormat>
  <Paragraphs>152</Paragraphs>
  <Slides>28</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28</vt:i4>
      </vt:variant>
    </vt:vector>
  </HeadingPairs>
  <TitlesOfParts>
    <vt:vector size="32" baseType="lpstr">
      <vt:lpstr>Arial</vt:lpstr>
      <vt:lpstr>Calibri</vt:lpstr>
      <vt:lpstr>Calibri Light</vt:lpstr>
      <vt:lpstr>Tema di Office</vt:lpstr>
      <vt:lpstr>Describing Gender in a Time of War. Procopius’s Gothic War (ca. 560) History of the Early Middle Ages a.y. 2023-2024</vt:lpstr>
      <vt:lpstr>Why War Time?</vt:lpstr>
      <vt:lpstr>The fate of the harmless</vt:lpstr>
      <vt:lpstr>Presentazione standard di PowerPoint</vt:lpstr>
      <vt:lpstr>Procopius: who was he?</vt:lpstr>
      <vt:lpstr>Procopius and his works.</vt:lpstr>
      <vt:lpstr>Justinian Wars</vt:lpstr>
      <vt:lpstr>Justinian conquests(555)</vt:lpstr>
      <vt:lpstr>Justinian (b.482-d. 565; emp. 527: achievements and difficulties</vt:lpstr>
      <vt:lpstr>Justinian ecclesiastical policy</vt:lpstr>
      <vt:lpstr>Marriage and love before the Gothic War</vt:lpstr>
      <vt:lpstr>upside-down marriages</vt:lpstr>
      <vt:lpstr>Theudis in Procopius Gothic War (V, 12, 50-2)</vt:lpstr>
      <vt:lpstr>Optaris (Gothic War, I, 11 6-9) y. 536</vt:lpstr>
      <vt:lpstr>The pact between Amalaric and Athalaric  (Gothic War, I, 13, 7-8)</vt:lpstr>
      <vt:lpstr>Roman soldiers marrying Vandal widows  (Vandal war, 2, 14, 7-10)</vt:lpstr>
      <vt:lpstr>Uxorilocality : a source for confusion within the hierarchy of the family</vt:lpstr>
      <vt:lpstr>Athalaric and Amalaric: two fatherless teenagers.</vt:lpstr>
      <vt:lpstr>Presentazione standard di PowerPoint</vt:lpstr>
      <vt:lpstr>An opposite model: the Rugians (Gothic Wars, III, 2, 2-3)</vt:lpstr>
      <vt:lpstr>The changing social context</vt:lpstr>
      <vt:lpstr>Legal transformations.</vt:lpstr>
      <vt:lpstr>The reversal of the gender balance: public visibility</vt:lpstr>
      <vt:lpstr>Nika revolt in 532</vt:lpstr>
      <vt:lpstr>The entering of the imperial army into the city of Ravenna  (y. 540)</vt:lpstr>
      <vt:lpstr>The plague of 538</vt:lpstr>
      <vt:lpstr>Gender and cannibalism</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the Early Middle Ages</dc:title>
  <dc:creator>Cristina La Rocca</dc:creator>
  <cp:lastModifiedBy>c.larocca</cp:lastModifiedBy>
  <cp:revision>60</cp:revision>
  <dcterms:created xsi:type="dcterms:W3CDTF">2022-03-03T18:53:41Z</dcterms:created>
  <dcterms:modified xsi:type="dcterms:W3CDTF">2024-04-08T08:14:13Z</dcterms:modified>
</cp:coreProperties>
</file>