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71" r:id="rId3"/>
    <p:sldId id="272" r:id="rId4"/>
    <p:sldId id="273" r:id="rId5"/>
    <p:sldId id="274" r:id="rId6"/>
    <p:sldId id="275" r:id="rId7"/>
    <p:sldId id="276" r:id="rId8"/>
    <p:sldId id="277" r:id="rId9"/>
    <p:sldId id="278" r:id="rId10"/>
    <p:sldId id="279" r:id="rId11"/>
    <p:sldId id="280" r:id="rId12"/>
    <p:sldId id="282" r:id="rId13"/>
    <p:sldId id="283" r:id="rId14"/>
    <p:sldId id="284" r:id="rId15"/>
    <p:sldId id="285" r:id="rId16"/>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showGuides="1">
      <p:cViewPr varScale="1">
        <p:scale>
          <a:sx n="115" d="100"/>
          <a:sy n="115" d="100"/>
        </p:scale>
        <p:origin x="372" y="1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2D83AAE-71F6-4744-88BE-7BD5EE696C5C}" type="datetimeFigureOut">
              <a:rPr lang="it-IT" smtClean="0"/>
              <a:t>15/04/2024</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D00E6DF-C44F-4E15-BA4E-08F331BA2353}" type="slidenum">
              <a:rPr lang="it-IT" smtClean="0"/>
              <a:t>‹N›</a:t>
            </a:fld>
            <a:endParaRPr lang="it-IT"/>
          </a:p>
        </p:txBody>
      </p:sp>
    </p:spTree>
    <p:extLst>
      <p:ext uri="{BB962C8B-B14F-4D97-AF65-F5344CB8AC3E}">
        <p14:creationId xmlns:p14="http://schemas.microsoft.com/office/powerpoint/2010/main" val="31561474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CDDC7BF1-F00E-499D-8DED-7D4995052786}" type="datetimeFigureOut">
              <a:rPr lang="it-IT" smtClean="0"/>
              <a:t>15/04/2024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5C0ACE6-8CB1-4C80-B3EE-D754970460D8}" type="slidenum">
              <a:rPr lang="it-IT" smtClean="0"/>
              <a:t>‹N›</a:t>
            </a:fld>
            <a:endParaRPr lang="it-IT"/>
          </a:p>
        </p:txBody>
      </p:sp>
    </p:spTree>
    <p:extLst>
      <p:ext uri="{BB962C8B-B14F-4D97-AF65-F5344CB8AC3E}">
        <p14:creationId xmlns:p14="http://schemas.microsoft.com/office/powerpoint/2010/main" val="28117744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CDDC7BF1-F00E-499D-8DED-7D4995052786}" type="datetimeFigureOut">
              <a:rPr lang="it-IT" smtClean="0"/>
              <a:t>15/04/2024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5C0ACE6-8CB1-4C80-B3EE-D754970460D8}" type="slidenum">
              <a:rPr lang="it-IT" smtClean="0"/>
              <a:t>‹N›</a:t>
            </a:fld>
            <a:endParaRPr lang="it-IT"/>
          </a:p>
        </p:txBody>
      </p:sp>
    </p:spTree>
    <p:extLst>
      <p:ext uri="{BB962C8B-B14F-4D97-AF65-F5344CB8AC3E}">
        <p14:creationId xmlns:p14="http://schemas.microsoft.com/office/powerpoint/2010/main" val="35313537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CDDC7BF1-F00E-499D-8DED-7D4995052786}" type="datetimeFigureOut">
              <a:rPr lang="it-IT" smtClean="0"/>
              <a:t>15/04/2024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5C0ACE6-8CB1-4C80-B3EE-D754970460D8}" type="slidenum">
              <a:rPr lang="it-IT" smtClean="0"/>
              <a:t>‹N›</a:t>
            </a:fld>
            <a:endParaRPr lang="it-IT"/>
          </a:p>
        </p:txBody>
      </p:sp>
    </p:spTree>
    <p:extLst>
      <p:ext uri="{BB962C8B-B14F-4D97-AF65-F5344CB8AC3E}">
        <p14:creationId xmlns:p14="http://schemas.microsoft.com/office/powerpoint/2010/main" val="27033033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itolo e testo verticale">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383B4F46-4564-BD98-9A70-890134ABAB89}"/>
              </a:ext>
            </a:extLst>
          </p:cNvPr>
          <p:cNvSpPr>
            <a:spLocks noGrp="1" noRot="1" noMove="1" noResize="1" noEditPoints="1" noAdjustHandles="1" noChangeArrowheads="1" noChangeShapeType="1"/>
          </p:cNvSpPr>
          <p:nvPr userDrawn="1"/>
        </p:nvSpPr>
        <p:spPr bwMode="auto">
          <a:xfrm>
            <a:off x="0" y="0"/>
            <a:ext cx="12192000" cy="6858000"/>
          </a:xfrm>
          <a:prstGeom prst="rect">
            <a:avLst/>
          </a:prstGeom>
          <a:solidFill>
            <a:srgbClr val="AA0004"/>
          </a:solidFill>
          <a:ln>
            <a:noFill/>
          </a:ln>
        </p:spPr>
        <p:txBody>
          <a:bodyPr wrap="none" rIns="360000" anchor="ct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algn="r" eaLnBrk="1" hangingPunct="1">
              <a:defRPr/>
            </a:pPr>
            <a:r>
              <a:rPr lang="it-IT" altLang="it-IT" sz="2400" dirty="0">
                <a:solidFill>
                  <a:schemeClr val="bg1"/>
                </a:solidFill>
              </a:rPr>
              <a:t>  </a:t>
            </a:r>
          </a:p>
        </p:txBody>
      </p:sp>
      <p:pic>
        <p:nvPicPr>
          <p:cNvPr id="4" name="Immagine 6">
            <a:extLst>
              <a:ext uri="{FF2B5EF4-FFF2-40B4-BE49-F238E27FC236}">
                <a16:creationId xmlns:a16="http://schemas.microsoft.com/office/drawing/2014/main" id="{7A2A5C85-D8F9-95C2-D93A-D6AAA8D01297}"/>
              </a:ext>
            </a:extLst>
          </p:cNvPr>
          <p:cNvPicPr>
            <a:picLocks noGrp="1" noRot="1" noChangeAspect="1" noMove="1" noResize="1" noEditPoints="1" noAdjustHandles="1" noChangeArrowheads="1" noChangeShapeType="1" noCrop="1"/>
          </p:cNvPicPr>
          <p:nvPr userDrawn="1"/>
        </p:nvPicPr>
        <p:blipFill>
          <a:blip r:embed="rId2" cstate="print">
            <a:extLst>
              <a:ext uri="{28A0092B-C50C-407E-A947-70E740481C1C}">
                <a14:useLocalDpi xmlns:a14="http://schemas.microsoft.com/office/drawing/2010/main" val="0"/>
              </a:ext>
            </a:extLst>
          </a:blip>
          <a:srcRect/>
          <a:stretch/>
        </p:blipFill>
        <p:spPr bwMode="auto">
          <a:xfrm>
            <a:off x="3741397" y="1159933"/>
            <a:ext cx="4709206" cy="2105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olo 1">
            <a:extLst>
              <a:ext uri="{FF2B5EF4-FFF2-40B4-BE49-F238E27FC236}">
                <a16:creationId xmlns:a16="http://schemas.microsoft.com/office/drawing/2014/main" id="{DE965153-D1B8-47F9-ECA7-A02B37578D0F}"/>
              </a:ext>
            </a:extLst>
          </p:cNvPr>
          <p:cNvSpPr>
            <a:spLocks noGrp="1"/>
          </p:cNvSpPr>
          <p:nvPr>
            <p:ph type="ctrTitle"/>
          </p:nvPr>
        </p:nvSpPr>
        <p:spPr>
          <a:xfrm>
            <a:off x="1547593" y="3285951"/>
            <a:ext cx="9096815" cy="1290388"/>
          </a:xfrm>
          <a:prstGeom prst="rect">
            <a:avLst/>
          </a:prstGeom>
        </p:spPr>
        <p:txBody>
          <a:bodyPr/>
          <a:lstStyle>
            <a:lvl1pPr>
              <a:defRPr>
                <a:solidFill>
                  <a:schemeClr val="bg1"/>
                </a:solidFill>
              </a:defRPr>
            </a:lvl1pPr>
          </a:lstStyle>
          <a:p>
            <a:r>
              <a:rPr lang="it-IT" dirty="0"/>
              <a:t>Fare clic per modificare lo stile del titolo</a:t>
            </a:r>
          </a:p>
        </p:txBody>
      </p:sp>
      <p:sp>
        <p:nvSpPr>
          <p:cNvPr id="6" name="Segnaposto testo 13">
            <a:extLst>
              <a:ext uri="{FF2B5EF4-FFF2-40B4-BE49-F238E27FC236}">
                <a16:creationId xmlns:a16="http://schemas.microsoft.com/office/drawing/2014/main" id="{1D13A2E7-1F45-2252-AAE6-76F193D9D508}"/>
              </a:ext>
            </a:extLst>
          </p:cNvPr>
          <p:cNvSpPr>
            <a:spLocks noGrp="1"/>
          </p:cNvSpPr>
          <p:nvPr>
            <p:ph type="body" sz="quarter" idx="10"/>
          </p:nvPr>
        </p:nvSpPr>
        <p:spPr>
          <a:xfrm>
            <a:off x="2935526" y="4741032"/>
            <a:ext cx="6320949" cy="758068"/>
          </a:xfrm>
        </p:spPr>
        <p:txBody>
          <a:bodyPr/>
          <a:lstStyle>
            <a:lvl1pPr marL="0" indent="0" algn="ctr">
              <a:buNone/>
              <a:defRPr>
                <a:solidFill>
                  <a:schemeClr val="bg1"/>
                </a:solidFill>
              </a:defRPr>
            </a:lvl1pPr>
          </a:lstStyle>
          <a:p>
            <a:pPr lvl="0"/>
            <a:r>
              <a:rPr lang="it-IT" dirty="0"/>
              <a:t>Modifica gli stili del testo dello schema</a:t>
            </a:r>
          </a:p>
        </p:txBody>
      </p:sp>
    </p:spTree>
    <p:extLst>
      <p:ext uri="{BB962C8B-B14F-4D97-AF65-F5344CB8AC3E}">
        <p14:creationId xmlns:p14="http://schemas.microsoft.com/office/powerpoint/2010/main" val="40017833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3_Titolo e testo verticale">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B4D642F2-5021-578D-0B5A-F0C9826C5601}"/>
              </a:ext>
            </a:extLst>
          </p:cNvPr>
          <p:cNvSpPr>
            <a:spLocks noGrp="1" noRot="1" noMove="1" noResize="1" noEditPoints="1" noAdjustHandles="1" noChangeArrowheads="1" noChangeShapeType="1"/>
          </p:cNvSpPr>
          <p:nvPr userDrawn="1"/>
        </p:nvSpPr>
        <p:spPr bwMode="auto">
          <a:xfrm>
            <a:off x="-1" y="0"/>
            <a:ext cx="12192001" cy="1138767"/>
          </a:xfrm>
          <a:prstGeom prst="rect">
            <a:avLst/>
          </a:prstGeom>
          <a:solidFill>
            <a:srgbClr val="AA0004"/>
          </a:solidFill>
          <a:ln w="9525">
            <a:noFill/>
            <a:miter lim="800000"/>
            <a:headEnd/>
            <a:tailEnd/>
          </a:ln>
        </p:spPr>
        <p:txBody>
          <a:bodyPr wrap="none" lIns="72000" rIns="360000" anchor="ct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r" eaLnBrk="1" hangingPunct="1">
              <a:defRPr/>
            </a:pPr>
            <a:endParaRPr lang="it-IT" altLang="it-IT" sz="2400" dirty="0">
              <a:solidFill>
                <a:schemeClr val="bg1"/>
              </a:solidFill>
            </a:endParaRPr>
          </a:p>
        </p:txBody>
      </p:sp>
      <p:sp>
        <p:nvSpPr>
          <p:cNvPr id="9" name="Titolo 1">
            <a:extLst>
              <a:ext uri="{FF2B5EF4-FFF2-40B4-BE49-F238E27FC236}">
                <a16:creationId xmlns:a16="http://schemas.microsoft.com/office/drawing/2014/main" id="{3A4080AB-402D-FB91-8F6E-E1F4FB36C74D}"/>
              </a:ext>
            </a:extLst>
          </p:cNvPr>
          <p:cNvSpPr>
            <a:spLocks noGrp="1"/>
          </p:cNvSpPr>
          <p:nvPr>
            <p:ph type="title"/>
          </p:nvPr>
        </p:nvSpPr>
        <p:spPr>
          <a:xfrm>
            <a:off x="456000" y="1153221"/>
            <a:ext cx="11736000" cy="1188000"/>
          </a:xfrm>
        </p:spPr>
        <p:txBody>
          <a:bodyPr>
            <a:normAutofit/>
          </a:bodyPr>
          <a:lstStyle>
            <a:lvl1pPr>
              <a:defRPr sz="3600" b="1">
                <a:latin typeface="Arial" panose="020B0604020202020204" pitchFamily="34" charset="0"/>
                <a:cs typeface="Arial" panose="020B0604020202020204" pitchFamily="34" charset="0"/>
              </a:defRPr>
            </a:lvl1pPr>
          </a:lstStyle>
          <a:p>
            <a:endParaRPr lang="it-IT" dirty="0"/>
          </a:p>
        </p:txBody>
      </p:sp>
      <p:sp>
        <p:nvSpPr>
          <p:cNvPr id="3" name="Segnaposto contenuto 2"/>
          <p:cNvSpPr>
            <a:spLocks noGrp="1"/>
          </p:cNvSpPr>
          <p:nvPr>
            <p:ph sz="quarter" idx="10" hasCustomPrompt="1"/>
          </p:nvPr>
        </p:nvSpPr>
        <p:spPr>
          <a:xfrm>
            <a:off x="6179127" y="2592996"/>
            <a:ext cx="5663346" cy="3859558"/>
          </a:xfrm>
        </p:spPr>
        <p:txBody>
          <a:bodyPr/>
          <a:lstStyle>
            <a:lvl1pPr marL="0" indent="0">
              <a:buNone/>
              <a:defRPr baseline="0"/>
            </a:lvl1pPr>
          </a:lstStyle>
          <a:p>
            <a:pPr lvl="0"/>
            <a:r>
              <a:rPr lang="it-IT" dirty="0"/>
              <a:t>Inserire testo</a:t>
            </a:r>
          </a:p>
        </p:txBody>
      </p:sp>
      <p:sp>
        <p:nvSpPr>
          <p:cNvPr id="11" name="Segnaposto contenuto 2"/>
          <p:cNvSpPr>
            <a:spLocks noGrp="1"/>
          </p:cNvSpPr>
          <p:nvPr>
            <p:ph sz="quarter" idx="11" hasCustomPrompt="1"/>
          </p:nvPr>
        </p:nvSpPr>
        <p:spPr>
          <a:xfrm>
            <a:off x="1215640" y="2592996"/>
            <a:ext cx="3781233" cy="1794277"/>
          </a:xfrm>
        </p:spPr>
        <p:txBody>
          <a:bodyPr/>
          <a:lstStyle>
            <a:lvl1pPr marL="0" indent="0">
              <a:buNone/>
              <a:defRPr baseline="0"/>
            </a:lvl1pPr>
          </a:lstStyle>
          <a:p>
            <a:pPr lvl="0"/>
            <a:r>
              <a:rPr lang="it-IT" dirty="0"/>
              <a:t>Inserire testo</a:t>
            </a:r>
          </a:p>
        </p:txBody>
      </p:sp>
      <p:sp>
        <p:nvSpPr>
          <p:cNvPr id="12" name="Segnaposto contenuto 2"/>
          <p:cNvSpPr>
            <a:spLocks noGrp="1"/>
          </p:cNvSpPr>
          <p:nvPr>
            <p:ph sz="quarter" idx="12" hasCustomPrompt="1"/>
          </p:nvPr>
        </p:nvSpPr>
        <p:spPr>
          <a:xfrm>
            <a:off x="1215640" y="4777396"/>
            <a:ext cx="3781234" cy="1794277"/>
          </a:xfrm>
        </p:spPr>
        <p:txBody>
          <a:bodyPr/>
          <a:lstStyle>
            <a:lvl1pPr marL="0" indent="0">
              <a:buNone/>
              <a:defRPr baseline="0"/>
            </a:lvl1pPr>
          </a:lstStyle>
          <a:p>
            <a:pPr lvl="0"/>
            <a:r>
              <a:rPr lang="it-IT" dirty="0"/>
              <a:t>Inserire testo</a:t>
            </a:r>
          </a:p>
        </p:txBody>
      </p:sp>
      <p:pic>
        <p:nvPicPr>
          <p:cNvPr id="4" name="Immagine 3">
            <a:extLst>
              <a:ext uri="{FF2B5EF4-FFF2-40B4-BE49-F238E27FC236}">
                <a16:creationId xmlns:a16="http://schemas.microsoft.com/office/drawing/2014/main" id="{71A703DA-C362-E452-CF6A-3D365299A249}"/>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456000" y="147563"/>
            <a:ext cx="1885998" cy="843049"/>
          </a:xfrm>
          <a:prstGeom prst="rect">
            <a:avLst/>
          </a:prstGeom>
        </p:spPr>
      </p:pic>
    </p:spTree>
    <p:extLst>
      <p:ext uri="{BB962C8B-B14F-4D97-AF65-F5344CB8AC3E}">
        <p14:creationId xmlns:p14="http://schemas.microsoft.com/office/powerpoint/2010/main" val="337055483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CDDC7BF1-F00E-499D-8DED-7D4995052786}" type="datetimeFigureOut">
              <a:rPr lang="it-IT" smtClean="0"/>
              <a:t>15/04/2024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5C0ACE6-8CB1-4C80-B3EE-D754970460D8}" type="slidenum">
              <a:rPr lang="it-IT" smtClean="0"/>
              <a:t>‹N›</a:t>
            </a:fld>
            <a:endParaRPr lang="it-IT"/>
          </a:p>
        </p:txBody>
      </p:sp>
    </p:spTree>
    <p:extLst>
      <p:ext uri="{BB962C8B-B14F-4D97-AF65-F5344CB8AC3E}">
        <p14:creationId xmlns:p14="http://schemas.microsoft.com/office/powerpoint/2010/main" val="676913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Modifica gli stili del testo dello schema</a:t>
            </a:r>
          </a:p>
        </p:txBody>
      </p:sp>
      <p:sp>
        <p:nvSpPr>
          <p:cNvPr id="4" name="Segnaposto data 3"/>
          <p:cNvSpPr>
            <a:spLocks noGrp="1"/>
          </p:cNvSpPr>
          <p:nvPr>
            <p:ph type="dt" sz="half" idx="10"/>
          </p:nvPr>
        </p:nvSpPr>
        <p:spPr/>
        <p:txBody>
          <a:bodyPr/>
          <a:lstStyle/>
          <a:p>
            <a:fld id="{CDDC7BF1-F00E-499D-8DED-7D4995052786}" type="datetimeFigureOut">
              <a:rPr lang="it-IT" smtClean="0"/>
              <a:t>15/04/2024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5C0ACE6-8CB1-4C80-B3EE-D754970460D8}" type="slidenum">
              <a:rPr lang="it-IT" smtClean="0"/>
              <a:t>‹N›</a:t>
            </a:fld>
            <a:endParaRPr lang="it-IT"/>
          </a:p>
        </p:txBody>
      </p:sp>
    </p:spTree>
    <p:extLst>
      <p:ext uri="{BB962C8B-B14F-4D97-AF65-F5344CB8AC3E}">
        <p14:creationId xmlns:p14="http://schemas.microsoft.com/office/powerpoint/2010/main" val="31256030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CDDC7BF1-F00E-499D-8DED-7D4995052786}" type="datetimeFigureOut">
              <a:rPr lang="it-IT" smtClean="0"/>
              <a:t>15/04/2024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5C0ACE6-8CB1-4C80-B3EE-D754970460D8}" type="slidenum">
              <a:rPr lang="it-IT" smtClean="0"/>
              <a:t>‹N›</a:t>
            </a:fld>
            <a:endParaRPr lang="it-IT"/>
          </a:p>
        </p:txBody>
      </p:sp>
    </p:spTree>
    <p:extLst>
      <p:ext uri="{BB962C8B-B14F-4D97-AF65-F5344CB8AC3E}">
        <p14:creationId xmlns:p14="http://schemas.microsoft.com/office/powerpoint/2010/main" val="429826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CDDC7BF1-F00E-499D-8DED-7D4995052786}" type="datetimeFigureOut">
              <a:rPr lang="it-IT" smtClean="0"/>
              <a:t>15/04/2024</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95C0ACE6-8CB1-4C80-B3EE-D754970460D8}" type="slidenum">
              <a:rPr lang="it-IT" smtClean="0"/>
              <a:t>‹N›</a:t>
            </a:fld>
            <a:endParaRPr lang="it-IT"/>
          </a:p>
        </p:txBody>
      </p:sp>
    </p:spTree>
    <p:extLst>
      <p:ext uri="{BB962C8B-B14F-4D97-AF65-F5344CB8AC3E}">
        <p14:creationId xmlns:p14="http://schemas.microsoft.com/office/powerpoint/2010/main" val="21875484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CDDC7BF1-F00E-499D-8DED-7D4995052786}" type="datetimeFigureOut">
              <a:rPr lang="it-IT" smtClean="0"/>
              <a:t>15/04/2024</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95C0ACE6-8CB1-4C80-B3EE-D754970460D8}" type="slidenum">
              <a:rPr lang="it-IT" smtClean="0"/>
              <a:t>‹N›</a:t>
            </a:fld>
            <a:endParaRPr lang="it-IT"/>
          </a:p>
        </p:txBody>
      </p:sp>
    </p:spTree>
    <p:extLst>
      <p:ext uri="{BB962C8B-B14F-4D97-AF65-F5344CB8AC3E}">
        <p14:creationId xmlns:p14="http://schemas.microsoft.com/office/powerpoint/2010/main" val="39081087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CDDC7BF1-F00E-499D-8DED-7D4995052786}" type="datetimeFigureOut">
              <a:rPr lang="it-IT" smtClean="0"/>
              <a:t>15/04/2024</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95C0ACE6-8CB1-4C80-B3EE-D754970460D8}" type="slidenum">
              <a:rPr lang="it-IT" smtClean="0"/>
              <a:t>‹N›</a:t>
            </a:fld>
            <a:endParaRPr lang="it-IT"/>
          </a:p>
        </p:txBody>
      </p:sp>
    </p:spTree>
    <p:extLst>
      <p:ext uri="{BB962C8B-B14F-4D97-AF65-F5344CB8AC3E}">
        <p14:creationId xmlns:p14="http://schemas.microsoft.com/office/powerpoint/2010/main" val="28426787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CDDC7BF1-F00E-499D-8DED-7D4995052786}" type="datetimeFigureOut">
              <a:rPr lang="it-IT" smtClean="0"/>
              <a:t>15/04/2024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5C0ACE6-8CB1-4C80-B3EE-D754970460D8}" type="slidenum">
              <a:rPr lang="it-IT" smtClean="0"/>
              <a:t>‹N›</a:t>
            </a:fld>
            <a:endParaRPr lang="it-IT"/>
          </a:p>
        </p:txBody>
      </p:sp>
    </p:spTree>
    <p:extLst>
      <p:ext uri="{BB962C8B-B14F-4D97-AF65-F5344CB8AC3E}">
        <p14:creationId xmlns:p14="http://schemas.microsoft.com/office/powerpoint/2010/main" val="9222043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CDDC7BF1-F00E-499D-8DED-7D4995052786}" type="datetimeFigureOut">
              <a:rPr lang="it-IT" smtClean="0"/>
              <a:t>15/04/2024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5C0ACE6-8CB1-4C80-B3EE-D754970460D8}" type="slidenum">
              <a:rPr lang="it-IT" smtClean="0"/>
              <a:t>‹N›</a:t>
            </a:fld>
            <a:endParaRPr lang="it-IT"/>
          </a:p>
        </p:txBody>
      </p:sp>
    </p:spTree>
    <p:extLst>
      <p:ext uri="{BB962C8B-B14F-4D97-AF65-F5344CB8AC3E}">
        <p14:creationId xmlns:p14="http://schemas.microsoft.com/office/powerpoint/2010/main" val="3373710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DC7BF1-F00E-499D-8DED-7D4995052786}" type="datetimeFigureOut">
              <a:rPr lang="it-IT" smtClean="0"/>
              <a:t>15/04/2024</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C0ACE6-8CB1-4C80-B3EE-D754970460D8}" type="slidenum">
              <a:rPr lang="it-IT" smtClean="0"/>
              <a:t>‹N›</a:t>
            </a:fld>
            <a:endParaRPr lang="it-IT"/>
          </a:p>
        </p:txBody>
      </p:sp>
    </p:spTree>
    <p:extLst>
      <p:ext uri="{BB962C8B-B14F-4D97-AF65-F5344CB8AC3E}">
        <p14:creationId xmlns:p14="http://schemas.microsoft.com/office/powerpoint/2010/main" val="39019084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fontScale="90000"/>
          </a:bodyPr>
          <a:lstStyle/>
          <a:p>
            <a:pPr algn="ctr"/>
            <a:r>
              <a:rPr lang="it-IT" b="1" dirty="0" smtClean="0"/>
              <a:t/>
            </a:r>
            <a:br>
              <a:rPr lang="it-IT" b="1" dirty="0" smtClean="0"/>
            </a:br>
            <a:r>
              <a:rPr lang="it-IT" b="1" dirty="0" err="1" smtClean="0"/>
              <a:t>Female</a:t>
            </a:r>
            <a:r>
              <a:rPr lang="it-IT" b="1" dirty="0" smtClean="0"/>
              <a:t> </a:t>
            </a:r>
            <a:r>
              <a:rPr lang="it-IT" b="1" dirty="0" err="1" smtClean="0"/>
              <a:t>wickness</a:t>
            </a:r>
            <a:r>
              <a:rPr lang="it-IT" b="1" dirty="0" smtClean="0"/>
              <a:t>.</a:t>
            </a:r>
            <a:br>
              <a:rPr lang="it-IT" b="1" dirty="0" smtClean="0"/>
            </a:br>
            <a:r>
              <a:rPr lang="it-IT" b="1" dirty="0" err="1" smtClean="0"/>
              <a:t>Paternal</a:t>
            </a:r>
            <a:r>
              <a:rPr lang="it-IT" b="1" dirty="0" smtClean="0"/>
              <a:t> </a:t>
            </a:r>
            <a:r>
              <a:rPr lang="it-IT" b="1" dirty="0" err="1" smtClean="0"/>
              <a:t>authorithy</a:t>
            </a:r>
            <a:r>
              <a:rPr lang="it-IT" b="1" dirty="0" smtClean="0"/>
              <a:t> and </a:t>
            </a:r>
            <a:r>
              <a:rPr lang="it-IT" b="1" dirty="0" err="1" smtClean="0"/>
              <a:t>female</a:t>
            </a:r>
            <a:r>
              <a:rPr lang="it-IT" b="1" dirty="0" smtClean="0"/>
              <a:t> agency</a:t>
            </a:r>
            <a:br>
              <a:rPr lang="it-IT" b="1" dirty="0" smtClean="0"/>
            </a:br>
            <a:endParaRPr lang="it-IT" b="1" dirty="0"/>
          </a:p>
        </p:txBody>
      </p:sp>
      <p:sp>
        <p:nvSpPr>
          <p:cNvPr id="5" name="Segnaposto testo 4"/>
          <p:cNvSpPr>
            <a:spLocks noGrp="1"/>
          </p:cNvSpPr>
          <p:nvPr>
            <p:ph type="body" sz="quarter" idx="10"/>
          </p:nvPr>
        </p:nvSpPr>
        <p:spPr>
          <a:xfrm>
            <a:off x="2236124" y="4741031"/>
            <a:ext cx="7348451" cy="1269071"/>
          </a:xfrm>
        </p:spPr>
        <p:txBody>
          <a:bodyPr/>
          <a:lstStyle/>
          <a:p>
            <a:r>
              <a:rPr lang="it-IT" dirty="0" err="1" smtClean="0"/>
              <a:t>History</a:t>
            </a:r>
            <a:r>
              <a:rPr lang="it-IT" dirty="0" smtClean="0"/>
              <a:t> of the </a:t>
            </a:r>
            <a:r>
              <a:rPr lang="it-IT" dirty="0" err="1" smtClean="0"/>
              <a:t>Early</a:t>
            </a:r>
            <a:r>
              <a:rPr lang="it-IT" dirty="0" smtClean="0"/>
              <a:t> Middle </a:t>
            </a:r>
            <a:r>
              <a:rPr lang="it-IT" dirty="0" err="1" smtClean="0"/>
              <a:t>Ages</a:t>
            </a:r>
            <a:r>
              <a:rPr lang="it-IT" dirty="0" smtClean="0"/>
              <a:t> </a:t>
            </a:r>
            <a:r>
              <a:rPr lang="it-IT" dirty="0" err="1" smtClean="0"/>
              <a:t>a.y</a:t>
            </a:r>
            <a:r>
              <a:rPr lang="it-IT" dirty="0" smtClean="0"/>
              <a:t>. </a:t>
            </a:r>
            <a:r>
              <a:rPr lang="it-IT" dirty="0" smtClean="0"/>
              <a:t>2023-24</a:t>
            </a:r>
            <a:endParaRPr lang="it-IT" dirty="0" smtClean="0"/>
          </a:p>
          <a:p>
            <a:r>
              <a:rPr lang="it-IT" dirty="0" smtClean="0"/>
              <a:t>Prof.ssa Maria Cristina La Rocca</a:t>
            </a:r>
            <a:endParaRPr lang="it-IT" dirty="0"/>
          </a:p>
        </p:txBody>
      </p:sp>
    </p:spTree>
    <p:extLst>
      <p:ext uri="{BB962C8B-B14F-4D97-AF65-F5344CB8AC3E}">
        <p14:creationId xmlns:p14="http://schemas.microsoft.com/office/powerpoint/2010/main" val="32500336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0"/>
          </p:nvPr>
        </p:nvSpPr>
        <p:spPr>
          <a:xfrm>
            <a:off x="6179127" y="1571105"/>
            <a:ext cx="5663346" cy="4881449"/>
          </a:xfrm>
        </p:spPr>
        <p:txBody>
          <a:bodyPr>
            <a:normAutofit fontScale="70000" lnSpcReduction="20000"/>
          </a:bodyPr>
          <a:lstStyle/>
          <a:p>
            <a:r>
              <a:rPr lang="en-US" dirty="0"/>
              <a:t>The case of </a:t>
            </a:r>
            <a:r>
              <a:rPr lang="en-US" dirty="0" err="1"/>
              <a:t>Gundihildis</a:t>
            </a:r>
            <a:r>
              <a:rPr lang="en-US" dirty="0"/>
              <a:t> can be compared with the list of charters, possibly related to a donation of goods in Sicily to the Church of Rome, recently (though still partially) edited by Teresa De </a:t>
            </a:r>
            <a:r>
              <a:rPr lang="en-US" dirty="0" err="1"/>
              <a:t>Robertis</a:t>
            </a:r>
            <a:r>
              <a:rPr lang="en-US" dirty="0"/>
              <a:t>, Antonella </a:t>
            </a:r>
            <a:r>
              <a:rPr lang="en-US" dirty="0" err="1"/>
              <a:t>Ghignoli</a:t>
            </a:r>
            <a:r>
              <a:rPr lang="en-US" dirty="0"/>
              <a:t> and Stefano </a:t>
            </a:r>
            <a:r>
              <a:rPr lang="en-US" dirty="0" err="1"/>
              <a:t>Zamponi</a:t>
            </a:r>
            <a:r>
              <a:rPr lang="en-US" dirty="0"/>
              <a:t> . </a:t>
            </a:r>
          </a:p>
          <a:p>
            <a:r>
              <a:rPr lang="en-US" dirty="0"/>
              <a:t>In this document the presence of female actresses stands out as they challenge the usurpation of their goods. In particular, a certain </a:t>
            </a:r>
            <a:r>
              <a:rPr lang="en-US" dirty="0" err="1">
                <a:solidFill>
                  <a:srgbClr val="FF0000"/>
                </a:solidFill>
              </a:rPr>
              <a:t>Egenanda</a:t>
            </a:r>
            <a:r>
              <a:rPr lang="en-US" dirty="0"/>
              <a:t> is portrayed facing the </a:t>
            </a:r>
            <a:r>
              <a:rPr lang="en-US" i="1" dirty="0" err="1"/>
              <a:t>vicarius</a:t>
            </a:r>
            <a:r>
              <a:rPr lang="en-US" i="1" dirty="0"/>
              <a:t> </a:t>
            </a:r>
            <a:r>
              <a:rPr lang="en-US" i="1" dirty="0" err="1"/>
              <a:t>Laurentius</a:t>
            </a:r>
            <a:r>
              <a:rPr lang="en-US" i="1" dirty="0"/>
              <a:t> </a:t>
            </a:r>
            <a:r>
              <a:rPr lang="en-US" dirty="0"/>
              <a:t>three times. While waiting for the final edition of the new papyrus, some preliminary considerations can be made. At line 4 appears an </a:t>
            </a:r>
            <a:r>
              <a:rPr lang="en-US" dirty="0" err="1"/>
              <a:t>Ianuaria</a:t>
            </a:r>
            <a:r>
              <a:rPr lang="en-US" dirty="0"/>
              <a:t>, a religious </a:t>
            </a:r>
            <a:r>
              <a:rPr lang="en-US" i="1" dirty="0" err="1"/>
              <a:t>foemina</a:t>
            </a:r>
            <a:r>
              <a:rPr lang="en-US" dirty="0"/>
              <a:t>, perhaps identifiable with the same woman who in 598 had asked Pope Gregory the Great for a </a:t>
            </a:r>
            <a:r>
              <a:rPr lang="en-US" i="1" dirty="0" err="1"/>
              <a:t>tuitio</a:t>
            </a:r>
            <a:r>
              <a:rPr lang="en-US" dirty="0"/>
              <a:t> </a:t>
            </a:r>
            <a:r>
              <a:rPr lang="en-US" dirty="0" smtClean="0"/>
              <a:t>(protection) of </a:t>
            </a:r>
            <a:r>
              <a:rPr lang="en-US" dirty="0"/>
              <a:t>her goods, following the threats of three men. </a:t>
            </a:r>
          </a:p>
          <a:p>
            <a:r>
              <a:rPr lang="en-US" dirty="0"/>
              <a:t>Gregory had instructed the </a:t>
            </a:r>
            <a:r>
              <a:rPr lang="en-US" dirty="0" err="1"/>
              <a:t>defensor</a:t>
            </a:r>
            <a:r>
              <a:rPr lang="en-US" dirty="0"/>
              <a:t> of Palermo, </a:t>
            </a:r>
            <a:r>
              <a:rPr lang="en-US" dirty="0" err="1"/>
              <a:t>Faustinus</a:t>
            </a:r>
            <a:r>
              <a:rPr lang="en-US" dirty="0"/>
              <a:t>, to summon these men, urging them to elect, together with the woman, their own </a:t>
            </a:r>
            <a:r>
              <a:rPr lang="en-US" dirty="0" smtClean="0"/>
              <a:t>judge </a:t>
            </a:r>
            <a:r>
              <a:rPr lang="en-US" dirty="0"/>
              <a:t>to verify the legitimacy of their claims. Otherwise </a:t>
            </a:r>
            <a:r>
              <a:rPr lang="en-US" dirty="0" err="1"/>
              <a:t>Faustinus</a:t>
            </a:r>
            <a:r>
              <a:rPr lang="en-US" dirty="0"/>
              <a:t> would have had to defend the woman. </a:t>
            </a:r>
            <a:endParaRPr lang="it-IT" dirty="0"/>
          </a:p>
          <a:p>
            <a:endParaRPr lang="it-IT" dirty="0"/>
          </a:p>
        </p:txBody>
      </p:sp>
      <p:sp>
        <p:nvSpPr>
          <p:cNvPr id="4" name="Segnaposto contenuto 3"/>
          <p:cNvSpPr>
            <a:spLocks noGrp="1"/>
          </p:cNvSpPr>
          <p:nvPr>
            <p:ph sz="quarter" idx="11"/>
          </p:nvPr>
        </p:nvSpPr>
        <p:spPr>
          <a:xfrm>
            <a:off x="182880" y="2044932"/>
            <a:ext cx="5694218" cy="4355868"/>
          </a:xfrm>
        </p:spPr>
        <p:txBody>
          <a:bodyPr/>
          <a:lstStyle/>
          <a:p>
            <a:r>
              <a:rPr lang="it-IT" dirty="0" smtClean="0"/>
              <a:t>l.6 </a:t>
            </a:r>
            <a:r>
              <a:rPr lang="it-IT" dirty="0" err="1"/>
              <a:t>Contestatio</a:t>
            </a:r>
            <a:r>
              <a:rPr lang="it-IT" dirty="0"/>
              <a:t> </a:t>
            </a:r>
            <a:r>
              <a:rPr lang="it-IT" dirty="0" err="1">
                <a:solidFill>
                  <a:srgbClr val="FF0000"/>
                </a:solidFill>
              </a:rPr>
              <a:t>Egenandae</a:t>
            </a:r>
            <a:r>
              <a:rPr lang="it-IT" dirty="0"/>
              <a:t> contra </a:t>
            </a:r>
            <a:r>
              <a:rPr lang="it-IT" dirty="0" err="1" smtClean="0"/>
              <a:t>Laurentium</a:t>
            </a:r>
            <a:endParaRPr lang="it-IT" dirty="0" smtClean="0"/>
          </a:p>
          <a:p>
            <a:r>
              <a:rPr lang="fr-FR" dirty="0" smtClean="0"/>
              <a:t>l.10 </a:t>
            </a:r>
            <a:r>
              <a:rPr lang="fr-FR" dirty="0" err="1"/>
              <a:t>Contestatio</a:t>
            </a:r>
            <a:r>
              <a:rPr lang="fr-FR" dirty="0"/>
              <a:t> </a:t>
            </a:r>
            <a:r>
              <a:rPr lang="fr-FR" dirty="0" err="1">
                <a:solidFill>
                  <a:srgbClr val="FF0000"/>
                </a:solidFill>
              </a:rPr>
              <a:t>Egenandae</a:t>
            </a:r>
            <a:r>
              <a:rPr lang="fr-FR" dirty="0"/>
              <a:t> contra Maximum et </a:t>
            </a:r>
            <a:r>
              <a:rPr lang="fr-FR" dirty="0" err="1" smtClean="0"/>
              <a:t>Laurentium</a:t>
            </a:r>
            <a:endParaRPr lang="fr-FR" dirty="0" smtClean="0"/>
          </a:p>
          <a:p>
            <a:r>
              <a:rPr lang="it-IT" dirty="0" smtClean="0"/>
              <a:t>l.14 </a:t>
            </a:r>
            <a:r>
              <a:rPr lang="it-IT" dirty="0" err="1"/>
              <a:t>Contestatio</a:t>
            </a:r>
            <a:r>
              <a:rPr lang="it-IT" dirty="0"/>
              <a:t> Laurenti </a:t>
            </a:r>
            <a:r>
              <a:rPr lang="it-IT" dirty="0" err="1"/>
              <a:t>vicarii</a:t>
            </a:r>
            <a:r>
              <a:rPr lang="it-IT" dirty="0"/>
              <a:t> contra </a:t>
            </a:r>
            <a:r>
              <a:rPr lang="it-IT" dirty="0" err="1">
                <a:solidFill>
                  <a:srgbClr val="FF0000"/>
                </a:solidFill>
              </a:rPr>
              <a:t>Egenandam</a:t>
            </a:r>
            <a:r>
              <a:rPr lang="it-IT" dirty="0"/>
              <a:t> </a:t>
            </a:r>
            <a:r>
              <a:rPr lang="it-IT" dirty="0" err="1"/>
              <a:t>honestam</a:t>
            </a:r>
            <a:r>
              <a:rPr lang="it-IT" dirty="0"/>
              <a:t> </a:t>
            </a:r>
            <a:r>
              <a:rPr lang="it-IT" dirty="0" err="1" smtClean="0"/>
              <a:t>foeminam</a:t>
            </a:r>
            <a:endParaRPr lang="it-IT" dirty="0" smtClean="0"/>
          </a:p>
          <a:p>
            <a:r>
              <a:rPr lang="it-IT" dirty="0" smtClean="0"/>
              <a:t>l.4 </a:t>
            </a:r>
            <a:r>
              <a:rPr lang="it-IT" dirty="0" err="1" smtClean="0">
                <a:solidFill>
                  <a:srgbClr val="FF0000"/>
                </a:solidFill>
              </a:rPr>
              <a:t>Ianuaria</a:t>
            </a:r>
            <a:r>
              <a:rPr lang="it-IT" dirty="0" smtClean="0"/>
              <a:t> religiosa </a:t>
            </a:r>
            <a:r>
              <a:rPr lang="it-IT" dirty="0" err="1" smtClean="0"/>
              <a:t>foemina</a:t>
            </a:r>
            <a:endParaRPr lang="it-IT" dirty="0"/>
          </a:p>
          <a:p>
            <a:endParaRPr lang="fr-FR" dirty="0" smtClean="0"/>
          </a:p>
          <a:p>
            <a:endParaRPr lang="fr-FR" dirty="0" smtClean="0"/>
          </a:p>
          <a:p>
            <a:endParaRPr lang="it-IT" dirty="0"/>
          </a:p>
          <a:p>
            <a:endParaRPr lang="it-IT" dirty="0"/>
          </a:p>
          <a:p>
            <a:endParaRPr lang="it-IT" dirty="0"/>
          </a:p>
        </p:txBody>
      </p:sp>
    </p:spTree>
    <p:extLst>
      <p:ext uri="{BB962C8B-B14F-4D97-AF65-F5344CB8AC3E}">
        <p14:creationId xmlns:p14="http://schemas.microsoft.com/office/powerpoint/2010/main" val="3339321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Gregory the Great and </a:t>
            </a:r>
            <a:r>
              <a:rPr lang="it-IT" dirty="0" err="1" smtClean="0"/>
              <a:t>women</a:t>
            </a:r>
            <a:endParaRPr lang="it-IT" dirty="0"/>
          </a:p>
        </p:txBody>
      </p:sp>
      <p:sp>
        <p:nvSpPr>
          <p:cNvPr id="3" name="Segnaposto contenuto 2"/>
          <p:cNvSpPr>
            <a:spLocks noGrp="1"/>
          </p:cNvSpPr>
          <p:nvPr>
            <p:ph sz="quarter" idx="10"/>
          </p:nvPr>
        </p:nvSpPr>
        <p:spPr>
          <a:xfrm>
            <a:off x="482139" y="2344189"/>
            <a:ext cx="10989426" cy="4108365"/>
          </a:xfrm>
        </p:spPr>
        <p:txBody>
          <a:bodyPr>
            <a:normAutofit fontScale="62500" lnSpcReduction="20000"/>
          </a:bodyPr>
          <a:lstStyle/>
          <a:p>
            <a:r>
              <a:rPr lang="en-US" dirty="0"/>
              <a:t>In </a:t>
            </a:r>
            <a:r>
              <a:rPr lang="en-US" dirty="0" smtClean="0"/>
              <a:t>Gregory the Great’s </a:t>
            </a:r>
            <a:r>
              <a:rPr lang="en-US" dirty="0"/>
              <a:t>correspondence we can find other cases of women living in Sicily and Sardinia who, in order to defend their property from abuses and oppressions of various kinds, asked the pope for protection. </a:t>
            </a:r>
          </a:p>
          <a:p>
            <a:r>
              <a:rPr lang="en-US" dirty="0"/>
              <a:t>The hypothesis of De </a:t>
            </a:r>
            <a:r>
              <a:rPr lang="en-US" dirty="0" err="1"/>
              <a:t>Robertis</a:t>
            </a:r>
            <a:r>
              <a:rPr lang="en-US" dirty="0"/>
              <a:t>, </a:t>
            </a:r>
            <a:r>
              <a:rPr lang="en-US" dirty="0" err="1"/>
              <a:t>Ghignoli</a:t>
            </a:r>
            <a:r>
              <a:rPr lang="en-US" dirty="0"/>
              <a:t> and </a:t>
            </a:r>
            <a:r>
              <a:rPr lang="en-US" dirty="0" err="1"/>
              <a:t>Zamponi</a:t>
            </a:r>
            <a:r>
              <a:rPr lang="en-US" dirty="0"/>
              <a:t> therefore </a:t>
            </a:r>
            <a:r>
              <a:rPr lang="en-US" dirty="0" smtClean="0"/>
              <a:t>is that </a:t>
            </a:r>
            <a:r>
              <a:rPr lang="en-US" dirty="0"/>
              <a:t>the list of the charters of P</a:t>
            </a:r>
            <a:r>
              <a:rPr lang="en-US" dirty="0" smtClean="0"/>
              <a:t>. Vic</a:t>
            </a:r>
            <a:r>
              <a:rPr lang="en-US" dirty="0"/>
              <a:t>. was collected by </a:t>
            </a:r>
            <a:r>
              <a:rPr lang="en-US" i="1" dirty="0" err="1"/>
              <a:t>Ianuaria</a:t>
            </a:r>
            <a:r>
              <a:rPr lang="en-US" i="1" dirty="0"/>
              <a:t> </a:t>
            </a:r>
            <a:r>
              <a:rPr lang="en-US" dirty="0"/>
              <a:t>herself to document the complex events around which the legitimacy of her properties revolved. </a:t>
            </a:r>
          </a:p>
          <a:p>
            <a:r>
              <a:rPr lang="en-US" dirty="0"/>
              <a:t>It is a testimony that </a:t>
            </a:r>
            <a:r>
              <a:rPr lang="en-US" dirty="0" smtClean="0"/>
              <a:t>suggest </a:t>
            </a:r>
            <a:r>
              <a:rPr lang="en-US" dirty="0"/>
              <a:t>that the strategies of preservation of women's property in the course of the sixth century were hindered and opposed at the local level by a plurality of contenders. </a:t>
            </a:r>
          </a:p>
          <a:p>
            <a:r>
              <a:rPr lang="en-US" dirty="0"/>
              <a:t>Moreover, Gregory's letters largely document how the monasteries founded by widowed women were often contested, the lands occupied, the will of the owners disregarded, while relations with the local bishops were problematic and often conflictual. </a:t>
            </a:r>
          </a:p>
          <a:p>
            <a:r>
              <a:rPr lang="en-US" dirty="0"/>
              <a:t>Gregory, through his officials and the effectiveness of his networks, appeared to these women as a reliable interlocutor, able to communicate authoritatively with their opponents and at the same time represent their demands. </a:t>
            </a:r>
            <a:endParaRPr lang="en-US" dirty="0" smtClean="0"/>
          </a:p>
          <a:p>
            <a:endParaRPr lang="en-US" dirty="0"/>
          </a:p>
          <a:p>
            <a:r>
              <a:rPr lang="en-US" sz="3800" dirty="0"/>
              <a:t>In the complex social and institutional landscape following the war, these women needed help and protection: they also perceived themselves as fragile. </a:t>
            </a:r>
            <a:endParaRPr lang="it-IT" sz="3800" dirty="0"/>
          </a:p>
          <a:p>
            <a:endParaRPr lang="it-IT" dirty="0"/>
          </a:p>
        </p:txBody>
      </p:sp>
    </p:spTree>
    <p:extLst>
      <p:ext uri="{BB962C8B-B14F-4D97-AF65-F5344CB8AC3E}">
        <p14:creationId xmlns:p14="http://schemas.microsoft.com/office/powerpoint/2010/main" val="19044266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6000" y="1153221"/>
            <a:ext cx="11736000" cy="725455"/>
          </a:xfrm>
        </p:spPr>
        <p:txBody>
          <a:bodyPr>
            <a:normAutofit fontScale="90000"/>
          </a:bodyPr>
          <a:lstStyle/>
          <a:p>
            <a:r>
              <a:rPr lang="en-US" dirty="0" smtClean="0"/>
              <a:t/>
            </a:r>
            <a:br>
              <a:rPr lang="en-US" dirty="0" smtClean="0"/>
            </a:br>
            <a:r>
              <a:rPr lang="en-US" dirty="0" smtClean="0"/>
              <a:t>So </a:t>
            </a:r>
            <a:r>
              <a:rPr lang="en-US" dirty="0"/>
              <a:t>what had changed compared to the past? </a:t>
            </a:r>
            <a:br>
              <a:rPr lang="en-US" dirty="0"/>
            </a:br>
            <a:endParaRPr lang="it-IT" dirty="0"/>
          </a:p>
        </p:txBody>
      </p:sp>
      <p:sp>
        <p:nvSpPr>
          <p:cNvPr id="3" name="Segnaposto contenuto 2"/>
          <p:cNvSpPr>
            <a:spLocks noGrp="1"/>
          </p:cNvSpPr>
          <p:nvPr>
            <p:ph sz="quarter" idx="10"/>
          </p:nvPr>
        </p:nvSpPr>
        <p:spPr>
          <a:xfrm>
            <a:off x="340822" y="2119745"/>
            <a:ext cx="11501651" cy="4332809"/>
          </a:xfrm>
        </p:spPr>
        <p:txBody>
          <a:bodyPr>
            <a:normAutofit fontScale="85000" lnSpcReduction="20000"/>
          </a:bodyPr>
          <a:lstStyle/>
          <a:p>
            <a:r>
              <a:rPr lang="en-US" dirty="0"/>
              <a:t>We can try to understand this by recalling a specific case involving </a:t>
            </a:r>
            <a:r>
              <a:rPr lang="en-US" dirty="0" err="1"/>
              <a:t>Ostrogothic</a:t>
            </a:r>
            <a:r>
              <a:rPr lang="en-US" dirty="0"/>
              <a:t> Italy and in particular the figure of </a:t>
            </a:r>
            <a:r>
              <a:rPr lang="en-US" dirty="0" err="1"/>
              <a:t>Amalasunta</a:t>
            </a:r>
            <a:r>
              <a:rPr lang="en-US" dirty="0"/>
              <a:t>, </a:t>
            </a:r>
            <a:r>
              <a:rPr lang="en-US" dirty="0" err="1"/>
              <a:t>Theoderic’s</a:t>
            </a:r>
            <a:r>
              <a:rPr lang="en-US" dirty="0"/>
              <a:t> daughter.  </a:t>
            </a:r>
          </a:p>
          <a:p>
            <a:r>
              <a:rPr lang="en-US" dirty="0"/>
              <a:t>The flexible modalities of succession to the kingdom of the Goths in Italy, which had become explicit during the complex events of the succession to </a:t>
            </a:r>
            <a:r>
              <a:rPr lang="en-US" dirty="0" err="1"/>
              <a:t>Theoderic</a:t>
            </a:r>
            <a:r>
              <a:rPr lang="en-US" dirty="0"/>
              <a:t>, had allowed the audacious attempt of the widow </a:t>
            </a:r>
            <a:r>
              <a:rPr lang="en-US" dirty="0" err="1"/>
              <a:t>Amalasuntha</a:t>
            </a:r>
            <a:r>
              <a:rPr lang="en-US" dirty="0"/>
              <a:t>, in 534, to associate her cousin </a:t>
            </a:r>
            <a:r>
              <a:rPr lang="en-US" dirty="0" err="1"/>
              <a:t>Theodatus</a:t>
            </a:r>
            <a:r>
              <a:rPr lang="en-US" dirty="0"/>
              <a:t> to the throne, calling him her </a:t>
            </a:r>
            <a:r>
              <a:rPr lang="en-US" i="1" dirty="0" err="1"/>
              <a:t>consors</a:t>
            </a:r>
            <a:r>
              <a:rPr lang="en-US" i="1" dirty="0"/>
              <a:t> </a:t>
            </a:r>
            <a:r>
              <a:rPr lang="en-US" i="1" dirty="0" err="1"/>
              <a:t>regni</a:t>
            </a:r>
            <a:r>
              <a:rPr lang="en-US" i="1" dirty="0"/>
              <a:t> </a:t>
            </a:r>
            <a:r>
              <a:rPr lang="en-US" dirty="0"/>
              <a:t>. </a:t>
            </a:r>
            <a:r>
              <a:rPr lang="en-US" dirty="0" smtClean="0"/>
              <a:t>In </a:t>
            </a:r>
            <a:r>
              <a:rPr lang="en-US" i="1" dirty="0" err="1" smtClean="0"/>
              <a:t>Variae</a:t>
            </a:r>
            <a:r>
              <a:rPr lang="en-US" dirty="0" smtClean="0"/>
              <a:t> </a:t>
            </a:r>
            <a:r>
              <a:rPr lang="en-US" dirty="0"/>
              <a:t>11, 1 (533) Cassiodorus had been able to draw a panegyric of </a:t>
            </a:r>
            <a:r>
              <a:rPr lang="en-US" dirty="0" err="1"/>
              <a:t>Amalasunta</a:t>
            </a:r>
            <a:r>
              <a:rPr lang="en-US" dirty="0"/>
              <a:t>, describing her as a woman endowed with the best qualities of both sexes (she could procreate and lead an army). </a:t>
            </a:r>
          </a:p>
          <a:p>
            <a:r>
              <a:rPr lang="en-US" dirty="0"/>
              <a:t>Later, after the queen's death (</a:t>
            </a:r>
            <a:r>
              <a:rPr lang="en-US" dirty="0" smtClean="0"/>
              <a:t>535) and also </a:t>
            </a:r>
            <a:r>
              <a:rPr lang="en-US" dirty="0"/>
              <a:t>after the failure of this experiment which lasted only a year, </a:t>
            </a:r>
            <a:r>
              <a:rPr lang="en-US" dirty="0" err="1"/>
              <a:t>Jordane's</a:t>
            </a:r>
            <a:r>
              <a:rPr lang="en-US" dirty="0"/>
              <a:t> judgement in his </a:t>
            </a:r>
            <a:r>
              <a:rPr lang="en-US" i="1" dirty="0" err="1"/>
              <a:t>Getica</a:t>
            </a:r>
            <a:r>
              <a:rPr lang="en-US" dirty="0"/>
              <a:t> is completely opposite: </a:t>
            </a:r>
          </a:p>
          <a:p>
            <a:r>
              <a:rPr lang="en-US" dirty="0"/>
              <a:t>in the </a:t>
            </a:r>
            <a:r>
              <a:rPr lang="en-US" i="1" dirty="0" err="1"/>
              <a:t>Getica</a:t>
            </a:r>
            <a:r>
              <a:rPr lang="en-US" dirty="0"/>
              <a:t>, composed around </a:t>
            </a:r>
            <a:r>
              <a:rPr lang="en-US" dirty="0" smtClean="0"/>
              <a:t>551 (</a:t>
            </a:r>
            <a:r>
              <a:rPr lang="en-US" dirty="0"/>
              <a:t>and at the end of the Gothic </a:t>
            </a:r>
            <a:r>
              <a:rPr lang="en-US" dirty="0" smtClean="0"/>
              <a:t>war), </a:t>
            </a:r>
            <a:r>
              <a:rPr lang="en-US" dirty="0"/>
              <a:t>we see how </a:t>
            </a:r>
            <a:r>
              <a:rPr lang="en-US" dirty="0" err="1"/>
              <a:t>Amalasunta's</a:t>
            </a:r>
            <a:r>
              <a:rPr lang="en-US" dirty="0"/>
              <a:t> choice to elect </a:t>
            </a:r>
            <a:r>
              <a:rPr lang="en-US" dirty="0" err="1"/>
              <a:t>Theodatus</a:t>
            </a:r>
            <a:r>
              <a:rPr lang="en-US" dirty="0"/>
              <a:t> as her </a:t>
            </a:r>
            <a:r>
              <a:rPr lang="en-US" i="1" dirty="0" err="1"/>
              <a:t>consors</a:t>
            </a:r>
            <a:r>
              <a:rPr lang="en-US" dirty="0"/>
              <a:t> was due “ne pro </a:t>
            </a:r>
            <a:r>
              <a:rPr lang="en-US" dirty="0" err="1"/>
              <a:t>sexus</a:t>
            </a:r>
            <a:r>
              <a:rPr lang="en-US" dirty="0"/>
              <a:t> sui </a:t>
            </a:r>
            <a:r>
              <a:rPr lang="en-US" dirty="0" err="1"/>
              <a:t>fragilitate</a:t>
            </a:r>
            <a:r>
              <a:rPr lang="en-US" dirty="0"/>
              <a:t> a </a:t>
            </a:r>
            <a:r>
              <a:rPr lang="en-US" dirty="0" err="1"/>
              <a:t>Gothis</a:t>
            </a:r>
            <a:r>
              <a:rPr lang="en-US" dirty="0"/>
              <a:t> </a:t>
            </a:r>
            <a:r>
              <a:rPr lang="en-US" dirty="0" err="1"/>
              <a:t>sperneretur</a:t>
            </a:r>
            <a:r>
              <a:rPr lang="en-US" dirty="0"/>
              <a:t>”(</a:t>
            </a:r>
            <a:r>
              <a:rPr lang="en-US" i="1" dirty="0"/>
              <a:t>so as not to be despised by the Goths because of the fragility of her sex</a:t>
            </a:r>
            <a:r>
              <a:rPr lang="en-US" dirty="0"/>
              <a:t>)  (</a:t>
            </a:r>
            <a:r>
              <a:rPr lang="en-US" dirty="0" err="1"/>
              <a:t>Getica</a:t>
            </a:r>
            <a:r>
              <a:rPr lang="en-US" dirty="0"/>
              <a:t> 306).</a:t>
            </a:r>
            <a:endParaRPr lang="it-IT" dirty="0"/>
          </a:p>
          <a:p>
            <a:endParaRPr lang="it-IT" dirty="0"/>
          </a:p>
        </p:txBody>
      </p:sp>
    </p:spTree>
    <p:extLst>
      <p:ext uri="{BB962C8B-B14F-4D97-AF65-F5344CB8AC3E}">
        <p14:creationId xmlns:p14="http://schemas.microsoft.com/office/powerpoint/2010/main" val="3989768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1000"/>
                                        <p:tgtEl>
                                          <p:spTgt spid="3">
                                            <p:txEl>
                                              <p:pRg st="3" end="3"/>
                                            </p:txEl>
                                          </p:spTgt>
                                        </p:tgtEl>
                                      </p:cBhvr>
                                    </p:animEffect>
                                    <p:anim calcmode="lin" valueType="num">
                                      <p:cBhvr>
                                        <p:cTn id="1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Fragile </a:t>
            </a:r>
            <a:r>
              <a:rPr lang="it-IT" dirty="0" err="1" smtClean="0"/>
              <a:t>Amalasuntha</a:t>
            </a:r>
            <a:r>
              <a:rPr lang="it-IT" dirty="0" smtClean="0"/>
              <a:t> and fragile </a:t>
            </a:r>
            <a:r>
              <a:rPr lang="it-IT" dirty="0" err="1" smtClean="0"/>
              <a:t>women</a:t>
            </a:r>
            <a:endParaRPr lang="it-IT" dirty="0"/>
          </a:p>
        </p:txBody>
      </p:sp>
      <p:sp>
        <p:nvSpPr>
          <p:cNvPr id="3" name="Segnaposto contenuto 2"/>
          <p:cNvSpPr>
            <a:spLocks noGrp="1"/>
          </p:cNvSpPr>
          <p:nvPr>
            <p:ph sz="quarter" idx="10"/>
          </p:nvPr>
        </p:nvSpPr>
        <p:spPr>
          <a:xfrm>
            <a:off x="490451" y="2592996"/>
            <a:ext cx="11352022" cy="3859558"/>
          </a:xfrm>
        </p:spPr>
        <p:txBody>
          <a:bodyPr>
            <a:normAutofit fontScale="92500" lnSpcReduction="10000"/>
          </a:bodyPr>
          <a:lstStyle/>
          <a:p>
            <a:r>
              <a:rPr lang="en-US" dirty="0"/>
              <a:t>In the explanation of this story, </a:t>
            </a:r>
            <a:r>
              <a:rPr lang="en-US" dirty="0" err="1"/>
              <a:t>Jordanes</a:t>
            </a:r>
            <a:r>
              <a:rPr lang="en-US" dirty="0"/>
              <a:t> introduces the theme of the intrinsic fragility of the female sex, which made </a:t>
            </a:r>
            <a:r>
              <a:rPr lang="en-US" dirty="0" err="1"/>
              <a:t>Amalasunta</a:t>
            </a:r>
            <a:r>
              <a:rPr lang="en-US" dirty="0"/>
              <a:t> unfit to govern the kingdom of the Goths because she was incapable of governing </a:t>
            </a:r>
            <a:r>
              <a:rPr lang="en-US" dirty="0" smtClean="0"/>
              <a:t>herself.</a:t>
            </a:r>
          </a:p>
          <a:p>
            <a:r>
              <a:rPr lang="en-US" dirty="0" smtClean="0"/>
              <a:t>In </a:t>
            </a:r>
            <a:r>
              <a:rPr lang="en-US" dirty="0"/>
              <a:t>the same way that </a:t>
            </a:r>
            <a:r>
              <a:rPr lang="en-US" dirty="0" err="1"/>
              <a:t>Gundihildis</a:t>
            </a:r>
            <a:r>
              <a:rPr lang="en-US" dirty="0"/>
              <a:t> appeared unfit to be the guardian of her children because of her </a:t>
            </a:r>
            <a:r>
              <a:rPr lang="en-US" i="1" dirty="0" err="1"/>
              <a:t>infirmitas</a:t>
            </a:r>
            <a:r>
              <a:rPr lang="en-US" dirty="0"/>
              <a:t>, inherent in the very fact of being a woman.</a:t>
            </a:r>
          </a:p>
          <a:p>
            <a:r>
              <a:rPr lang="en-US" dirty="0" err="1"/>
              <a:t>Amalasunta's</a:t>
            </a:r>
            <a:r>
              <a:rPr lang="en-US" dirty="0"/>
              <a:t> failure to become queen in Italy had perhaps been of some use in reorienting the women's description of themselves, </a:t>
            </a:r>
            <a:r>
              <a:rPr lang="en-US" i="1" dirty="0" err="1"/>
              <a:t>infirmitas</a:t>
            </a:r>
            <a:r>
              <a:rPr lang="en-US" dirty="0"/>
              <a:t> and </a:t>
            </a:r>
            <a:r>
              <a:rPr lang="en-US" i="1" dirty="0" err="1"/>
              <a:t>fragilitas</a:t>
            </a:r>
            <a:r>
              <a:rPr lang="en-US" i="1" dirty="0"/>
              <a:t> </a:t>
            </a:r>
            <a:r>
              <a:rPr lang="en-US" dirty="0"/>
              <a:t>providing an acceptable justification that appeared to clarify the deep reasons behind their donations to ecclesiastical bodies, their requests for aid, and the lists of land they had prepared. </a:t>
            </a:r>
            <a:endParaRPr lang="it-IT" dirty="0"/>
          </a:p>
          <a:p>
            <a:endParaRPr lang="it-IT" dirty="0"/>
          </a:p>
        </p:txBody>
      </p:sp>
    </p:spTree>
    <p:extLst>
      <p:ext uri="{BB962C8B-B14F-4D97-AF65-F5344CB8AC3E}">
        <p14:creationId xmlns:p14="http://schemas.microsoft.com/office/powerpoint/2010/main" val="19732484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0"/>
          </p:nvPr>
        </p:nvSpPr>
        <p:spPr>
          <a:xfrm>
            <a:off x="490451" y="1654233"/>
            <a:ext cx="11122429" cy="4798321"/>
          </a:xfrm>
        </p:spPr>
        <p:txBody>
          <a:bodyPr>
            <a:normAutofit lnSpcReduction="10000"/>
          </a:bodyPr>
          <a:lstStyle/>
          <a:p>
            <a:r>
              <a:rPr lang="en-US" dirty="0"/>
              <a:t>The </a:t>
            </a:r>
            <a:r>
              <a:rPr lang="en-US" dirty="0" err="1"/>
              <a:t>militarisation</a:t>
            </a:r>
            <a:r>
              <a:rPr lang="en-US" dirty="0"/>
              <a:t> of society, which was built up, also on a discursive level, following the war in Italy, had taken away women's space for action and visibility, </a:t>
            </a:r>
            <a:r>
              <a:rPr lang="en-US" dirty="0" err="1"/>
              <a:t>emphasising</a:t>
            </a:r>
            <a:r>
              <a:rPr lang="en-US" dirty="0"/>
              <a:t> their return to invisibility and the need for protection by a man. </a:t>
            </a:r>
          </a:p>
          <a:p>
            <a:r>
              <a:rPr lang="en-US" dirty="0" err="1"/>
              <a:t>Militarisation</a:t>
            </a:r>
            <a:r>
              <a:rPr lang="en-US" dirty="0"/>
              <a:t> excluded women not only from the public space, but also from the ideal space: the weak and extremely rare references to military objects in women's </a:t>
            </a:r>
            <a:r>
              <a:rPr lang="en-US" dirty="0" smtClean="0"/>
              <a:t>graves </a:t>
            </a:r>
            <a:r>
              <a:rPr lang="en-US" dirty="0"/>
              <a:t>at the end of the 6th and beginning of the 7th century are, in a sense, proof that the martial sphere almost exclusively declined that of masculinity. </a:t>
            </a:r>
            <a:endParaRPr lang="en-US" dirty="0" smtClean="0"/>
          </a:p>
          <a:p>
            <a:r>
              <a:rPr lang="en-US" dirty="0" smtClean="0"/>
              <a:t>On </a:t>
            </a:r>
            <a:r>
              <a:rPr lang="en-US" dirty="0"/>
              <a:t>the other hand, the characteristics of female </a:t>
            </a:r>
            <a:r>
              <a:rPr lang="en-US" i="1" dirty="0" err="1"/>
              <a:t>infirmitas</a:t>
            </a:r>
            <a:r>
              <a:rPr lang="en-US" dirty="0"/>
              <a:t> focused on </a:t>
            </a:r>
            <a:r>
              <a:rPr lang="en-US" dirty="0" err="1"/>
              <a:t>emphasising</a:t>
            </a:r>
            <a:r>
              <a:rPr lang="en-US" dirty="0"/>
              <a:t> the elements of weakness in women's bodies and minds, in a combination that </a:t>
            </a:r>
            <a:r>
              <a:rPr lang="en-US" dirty="0" err="1"/>
              <a:t>characterised</a:t>
            </a:r>
            <a:r>
              <a:rPr lang="en-US" dirty="0"/>
              <a:t> and defined the very identity of the female gender for a long time to come.</a:t>
            </a:r>
            <a:endParaRPr lang="it-IT" dirty="0"/>
          </a:p>
          <a:p>
            <a:endParaRPr lang="it-IT" dirty="0"/>
          </a:p>
        </p:txBody>
      </p:sp>
    </p:spTree>
    <p:extLst>
      <p:ext uri="{BB962C8B-B14F-4D97-AF65-F5344CB8AC3E}">
        <p14:creationId xmlns:p14="http://schemas.microsoft.com/office/powerpoint/2010/main" val="17366131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Definitions</a:t>
            </a:r>
            <a:endParaRPr lang="it-IT" dirty="0"/>
          </a:p>
        </p:txBody>
      </p:sp>
      <p:sp>
        <p:nvSpPr>
          <p:cNvPr id="3" name="Segnaposto contenuto 2"/>
          <p:cNvSpPr>
            <a:spLocks noGrp="1"/>
          </p:cNvSpPr>
          <p:nvPr>
            <p:ph sz="quarter" idx="10"/>
          </p:nvPr>
        </p:nvSpPr>
        <p:spPr>
          <a:xfrm>
            <a:off x="6179127" y="2086495"/>
            <a:ext cx="5663346" cy="4366059"/>
          </a:xfrm>
        </p:spPr>
        <p:txBody>
          <a:bodyPr>
            <a:normAutofit fontScale="92500" lnSpcReduction="20000"/>
          </a:bodyPr>
          <a:lstStyle/>
          <a:p>
            <a:r>
              <a:rPr lang="en-US" dirty="0" smtClean="0"/>
              <a:t>“The </a:t>
            </a:r>
            <a:r>
              <a:rPr lang="en-US" dirty="0"/>
              <a:t>man is called </a:t>
            </a:r>
            <a:r>
              <a:rPr lang="en-US" i="1" dirty="0" err="1"/>
              <a:t>vir</a:t>
            </a:r>
            <a:r>
              <a:rPr lang="en-US" dirty="0"/>
              <a:t> because there is more force (</a:t>
            </a:r>
            <a:r>
              <a:rPr lang="en-US" i="1" dirty="0"/>
              <a:t>vis</a:t>
            </a:r>
            <a:r>
              <a:rPr lang="en-US" dirty="0"/>
              <a:t>) in him than in the woman, from which the term virtue (</a:t>
            </a:r>
            <a:r>
              <a:rPr lang="en-US" i="1" dirty="0" err="1"/>
              <a:t>virtus</a:t>
            </a:r>
            <a:r>
              <a:rPr lang="en-US" dirty="0"/>
              <a:t>) is also derived; that is, he acts with force (</a:t>
            </a:r>
            <a:r>
              <a:rPr lang="en-US" i="1" dirty="0"/>
              <a:t>vi</a:t>
            </a:r>
            <a:r>
              <a:rPr lang="en-US" dirty="0"/>
              <a:t>) on the female</a:t>
            </a:r>
            <a:r>
              <a:rPr lang="en-US" dirty="0" smtClean="0"/>
              <a:t>.</a:t>
            </a:r>
          </a:p>
          <a:p>
            <a:r>
              <a:rPr lang="en-US" dirty="0" smtClean="0"/>
              <a:t>The </a:t>
            </a:r>
            <a:r>
              <a:rPr lang="en-US" dirty="0"/>
              <a:t>woman, on the other hand, is called </a:t>
            </a:r>
            <a:r>
              <a:rPr lang="en-US" i="1" dirty="0" err="1"/>
              <a:t>mulier</a:t>
            </a:r>
            <a:r>
              <a:rPr lang="en-US" dirty="0"/>
              <a:t> because of her softness (</a:t>
            </a:r>
            <a:r>
              <a:rPr lang="en-US" i="1" dirty="0" err="1"/>
              <a:t>mollitie</a:t>
            </a:r>
            <a:r>
              <a:rPr lang="en-US" dirty="0"/>
              <a:t>) as if she were softer (</a:t>
            </a:r>
            <a:r>
              <a:rPr lang="en-US" i="1" dirty="0" err="1"/>
              <a:t>mollier</a:t>
            </a:r>
            <a:r>
              <a:rPr lang="en-US" dirty="0"/>
              <a:t>), with the subtraction or change of a letter</a:t>
            </a:r>
            <a:r>
              <a:rPr lang="en-US" dirty="0" smtClean="0"/>
              <a:t>.</a:t>
            </a:r>
          </a:p>
          <a:p>
            <a:r>
              <a:rPr lang="en-US" dirty="0"/>
              <a:t>Both differ in strength and weakness of body.</a:t>
            </a:r>
          </a:p>
          <a:p>
            <a:r>
              <a:rPr lang="en-US" dirty="0" smtClean="0"/>
              <a:t>The </a:t>
            </a:r>
            <a:r>
              <a:rPr lang="en-US" dirty="0"/>
              <a:t>woman is called </a:t>
            </a:r>
            <a:r>
              <a:rPr lang="en-US" i="1" dirty="0" err="1"/>
              <a:t>mulier</a:t>
            </a:r>
            <a:r>
              <a:rPr lang="en-US" dirty="0"/>
              <a:t> in that she belongs to the female sex: and this is what the Holy </a:t>
            </a:r>
            <a:r>
              <a:rPr lang="en-US"/>
              <a:t>Scriptures </a:t>
            </a:r>
            <a:r>
              <a:rPr lang="en-US" smtClean="0"/>
              <a:t>says”.</a:t>
            </a:r>
            <a:endParaRPr lang="en-US" dirty="0"/>
          </a:p>
          <a:p>
            <a:endParaRPr lang="it-IT" dirty="0"/>
          </a:p>
        </p:txBody>
      </p:sp>
      <p:sp>
        <p:nvSpPr>
          <p:cNvPr id="4" name="Segnaposto contenuto 3"/>
          <p:cNvSpPr>
            <a:spLocks noGrp="1"/>
          </p:cNvSpPr>
          <p:nvPr>
            <p:ph sz="quarter" idx="11"/>
          </p:nvPr>
        </p:nvSpPr>
        <p:spPr>
          <a:xfrm>
            <a:off x="590204" y="2103120"/>
            <a:ext cx="4962698" cy="2152996"/>
          </a:xfrm>
        </p:spPr>
        <p:txBody>
          <a:bodyPr>
            <a:normAutofit fontScale="62500" lnSpcReduction="20000"/>
          </a:bodyPr>
          <a:lstStyle/>
          <a:p>
            <a:r>
              <a:rPr lang="it-IT" i="1" dirty="0"/>
              <a:t>«</a:t>
            </a:r>
            <a:r>
              <a:rPr lang="it-IT" i="1" dirty="0" err="1"/>
              <a:t>Vir</a:t>
            </a:r>
            <a:r>
              <a:rPr lang="it-IT" i="1" dirty="0"/>
              <a:t> </a:t>
            </a:r>
            <a:r>
              <a:rPr lang="it-IT" i="1" dirty="0" err="1"/>
              <a:t>nuncupatus</a:t>
            </a:r>
            <a:r>
              <a:rPr lang="it-IT" i="1" dirty="0"/>
              <a:t>, </a:t>
            </a:r>
            <a:r>
              <a:rPr lang="it-IT" i="1" dirty="0" err="1"/>
              <a:t>quia</a:t>
            </a:r>
            <a:r>
              <a:rPr lang="it-IT" i="1" dirty="0"/>
              <a:t> </a:t>
            </a:r>
            <a:r>
              <a:rPr lang="it-IT" i="1" dirty="0" err="1"/>
              <a:t>maior</a:t>
            </a:r>
            <a:r>
              <a:rPr lang="it-IT" i="1" dirty="0"/>
              <a:t> in </a:t>
            </a:r>
            <a:r>
              <a:rPr lang="it-IT" i="1" dirty="0" err="1"/>
              <a:t>eo</a:t>
            </a:r>
            <a:r>
              <a:rPr lang="it-IT" i="1" dirty="0"/>
              <a:t> vis est </a:t>
            </a:r>
            <a:r>
              <a:rPr lang="it-IT" i="1" dirty="0" err="1"/>
              <a:t>quam</a:t>
            </a:r>
            <a:r>
              <a:rPr lang="it-IT" i="1" dirty="0"/>
              <a:t> in </a:t>
            </a:r>
            <a:r>
              <a:rPr lang="it-IT" i="1" dirty="0" err="1"/>
              <a:t>feminis</a:t>
            </a:r>
            <a:r>
              <a:rPr lang="it-IT" i="1" dirty="0"/>
              <a:t>: </a:t>
            </a:r>
            <a:r>
              <a:rPr lang="it-IT" i="1" dirty="0" err="1"/>
              <a:t>unde</a:t>
            </a:r>
            <a:r>
              <a:rPr lang="it-IT" i="1" dirty="0"/>
              <a:t> et </a:t>
            </a:r>
            <a:r>
              <a:rPr lang="it-IT" i="1" dirty="0" err="1"/>
              <a:t>virtus</a:t>
            </a:r>
            <a:r>
              <a:rPr lang="it-IT" i="1" dirty="0"/>
              <a:t> </a:t>
            </a:r>
            <a:r>
              <a:rPr lang="it-IT" i="1" dirty="0" err="1"/>
              <a:t>nomen</a:t>
            </a:r>
            <a:r>
              <a:rPr lang="it-IT" i="1" dirty="0"/>
              <a:t> </a:t>
            </a:r>
            <a:r>
              <a:rPr lang="it-IT" i="1" dirty="0" err="1"/>
              <a:t>accepit</a:t>
            </a:r>
            <a:r>
              <a:rPr lang="it-IT" i="1" dirty="0"/>
              <a:t>; </a:t>
            </a:r>
            <a:r>
              <a:rPr lang="it-IT" i="1" dirty="0" err="1"/>
              <a:t>sive</a:t>
            </a:r>
            <a:r>
              <a:rPr lang="it-IT" i="1" dirty="0"/>
              <a:t> </a:t>
            </a:r>
            <a:r>
              <a:rPr lang="it-IT" i="1" dirty="0" err="1"/>
              <a:t>quod</a:t>
            </a:r>
            <a:r>
              <a:rPr lang="it-IT" i="1" dirty="0"/>
              <a:t>  vi </a:t>
            </a:r>
            <a:r>
              <a:rPr lang="it-IT" i="1" dirty="0" err="1"/>
              <a:t>agat</a:t>
            </a:r>
            <a:r>
              <a:rPr lang="it-IT" i="1" dirty="0"/>
              <a:t> </a:t>
            </a:r>
            <a:r>
              <a:rPr lang="it-IT" i="1" dirty="0" err="1"/>
              <a:t>feminam</a:t>
            </a:r>
            <a:r>
              <a:rPr lang="it-IT" i="1" dirty="0"/>
              <a:t>. </a:t>
            </a:r>
            <a:r>
              <a:rPr lang="it-IT" i="1" dirty="0" err="1"/>
              <a:t>Mulier</a:t>
            </a:r>
            <a:r>
              <a:rPr lang="it-IT" i="1" dirty="0"/>
              <a:t> vero a </a:t>
            </a:r>
            <a:r>
              <a:rPr lang="it-IT" i="1" dirty="0" err="1"/>
              <a:t>mollitie</a:t>
            </a:r>
            <a:r>
              <a:rPr lang="it-IT" i="1" dirty="0"/>
              <a:t>, </a:t>
            </a:r>
            <a:r>
              <a:rPr lang="it-IT" i="1" dirty="0" err="1"/>
              <a:t>tamquam</a:t>
            </a:r>
            <a:r>
              <a:rPr lang="it-IT" i="1" dirty="0"/>
              <a:t> </a:t>
            </a:r>
            <a:r>
              <a:rPr lang="it-IT" i="1" dirty="0" err="1"/>
              <a:t>mollier</a:t>
            </a:r>
            <a:r>
              <a:rPr lang="it-IT" i="1" dirty="0"/>
              <a:t>, </a:t>
            </a:r>
            <a:r>
              <a:rPr lang="it-IT" i="1" dirty="0" err="1"/>
              <a:t>detracta</a:t>
            </a:r>
            <a:r>
              <a:rPr lang="it-IT" i="1" dirty="0"/>
              <a:t> </a:t>
            </a:r>
            <a:r>
              <a:rPr lang="it-IT" i="1" dirty="0" err="1"/>
              <a:t>littera</a:t>
            </a:r>
            <a:r>
              <a:rPr lang="it-IT" i="1" dirty="0"/>
              <a:t> </a:t>
            </a:r>
            <a:r>
              <a:rPr lang="it-IT" i="1" dirty="0" err="1"/>
              <a:t>vel</a:t>
            </a:r>
            <a:r>
              <a:rPr lang="it-IT" i="1" dirty="0"/>
              <a:t> mutata, appellata est </a:t>
            </a:r>
            <a:r>
              <a:rPr lang="it-IT" i="1" dirty="0" err="1"/>
              <a:t>mulier</a:t>
            </a:r>
            <a:r>
              <a:rPr lang="it-IT" i="1" dirty="0"/>
              <a:t>. </a:t>
            </a:r>
            <a:r>
              <a:rPr lang="it-IT" i="1" dirty="0" err="1"/>
              <a:t>Utrique</a:t>
            </a:r>
            <a:r>
              <a:rPr lang="it-IT" i="1" dirty="0"/>
              <a:t> </a:t>
            </a:r>
            <a:r>
              <a:rPr lang="it-IT" i="1" dirty="0" err="1"/>
              <a:t>enim</a:t>
            </a:r>
            <a:r>
              <a:rPr lang="it-IT" i="1" dirty="0"/>
              <a:t> in fortitudine et </a:t>
            </a:r>
            <a:r>
              <a:rPr lang="it-IT" i="1" dirty="0" err="1"/>
              <a:t>inbecillitate</a:t>
            </a:r>
            <a:r>
              <a:rPr lang="it-IT" i="1" dirty="0"/>
              <a:t> </a:t>
            </a:r>
            <a:r>
              <a:rPr lang="it-IT" i="1" dirty="0" err="1"/>
              <a:t>corporum</a:t>
            </a:r>
            <a:r>
              <a:rPr lang="it-IT" i="1" dirty="0"/>
              <a:t> </a:t>
            </a:r>
            <a:r>
              <a:rPr lang="it-IT" i="1" dirty="0" err="1"/>
              <a:t>separantur</a:t>
            </a:r>
            <a:r>
              <a:rPr lang="it-IT" i="1" dirty="0"/>
              <a:t>. </a:t>
            </a:r>
            <a:endParaRPr lang="it-IT" i="1" dirty="0" smtClean="0"/>
          </a:p>
          <a:p>
            <a:r>
              <a:rPr lang="fr-FR" i="1" dirty="0" err="1" smtClean="0"/>
              <a:t>Dicitur</a:t>
            </a:r>
            <a:r>
              <a:rPr lang="fr-FR" i="1" dirty="0" smtClean="0"/>
              <a:t> </a:t>
            </a:r>
            <a:r>
              <a:rPr lang="fr-FR" i="1" dirty="0" err="1"/>
              <a:t>igitur</a:t>
            </a:r>
            <a:r>
              <a:rPr lang="fr-FR" i="1" dirty="0"/>
              <a:t> </a:t>
            </a:r>
            <a:r>
              <a:rPr lang="fr-FR" i="1" dirty="0" err="1"/>
              <a:t>mulier</a:t>
            </a:r>
            <a:r>
              <a:rPr lang="fr-FR" i="1" dirty="0"/>
              <a:t> </a:t>
            </a:r>
            <a:r>
              <a:rPr lang="fr-FR" i="1" dirty="0" err="1"/>
              <a:t>secundum</a:t>
            </a:r>
            <a:r>
              <a:rPr lang="fr-FR" i="1" dirty="0"/>
              <a:t> </a:t>
            </a:r>
            <a:r>
              <a:rPr lang="fr-FR" i="1" dirty="0" err="1"/>
              <a:t>femineum</a:t>
            </a:r>
            <a:r>
              <a:rPr lang="fr-FR" i="1" dirty="0"/>
              <a:t> </a:t>
            </a:r>
            <a:r>
              <a:rPr lang="fr-FR" i="1" dirty="0" err="1"/>
              <a:t>sexum</a:t>
            </a:r>
            <a:r>
              <a:rPr lang="fr-FR" i="1" dirty="0"/>
              <a:t>: et hoc ex lingua </a:t>
            </a:r>
            <a:r>
              <a:rPr lang="fr-FR" i="1" dirty="0" err="1"/>
              <a:t>sacrae</a:t>
            </a:r>
            <a:r>
              <a:rPr lang="fr-FR" i="1" dirty="0"/>
              <a:t> </a:t>
            </a:r>
            <a:r>
              <a:rPr lang="fr-FR" i="1" dirty="0" err="1"/>
              <a:t>Scripturae</a:t>
            </a:r>
            <a:r>
              <a:rPr lang="fr-FR" dirty="0"/>
              <a:t> »(</a:t>
            </a:r>
            <a:r>
              <a:rPr lang="fr-FR" dirty="0" err="1"/>
              <a:t>Isid</a:t>
            </a:r>
            <a:r>
              <a:rPr lang="fr-FR" dirty="0"/>
              <a:t>. </a:t>
            </a:r>
            <a:r>
              <a:rPr lang="it-IT" i="1" dirty="0" err="1"/>
              <a:t>Etym</a:t>
            </a:r>
            <a:r>
              <a:rPr lang="it-IT" i="1" dirty="0"/>
              <a:t>.</a:t>
            </a:r>
            <a:r>
              <a:rPr lang="it-IT" dirty="0"/>
              <a:t> 9, 2, 17-19</a:t>
            </a:r>
            <a:r>
              <a:rPr lang="it-IT" dirty="0" smtClean="0"/>
              <a:t>)</a:t>
            </a:r>
            <a:endParaRPr lang="it-IT" dirty="0"/>
          </a:p>
        </p:txBody>
      </p:sp>
      <p:sp>
        <p:nvSpPr>
          <p:cNvPr id="5" name="Segnaposto contenuto 4"/>
          <p:cNvSpPr>
            <a:spLocks noGrp="1"/>
          </p:cNvSpPr>
          <p:nvPr>
            <p:ph sz="quarter" idx="12"/>
          </p:nvPr>
        </p:nvSpPr>
        <p:spPr>
          <a:xfrm>
            <a:off x="440575" y="4330932"/>
            <a:ext cx="4937760" cy="2240742"/>
          </a:xfrm>
        </p:spPr>
        <p:txBody>
          <a:bodyPr>
            <a:normAutofit fontScale="77500" lnSpcReduction="20000"/>
          </a:bodyPr>
          <a:lstStyle/>
          <a:p>
            <a:r>
              <a:rPr lang="it-IT" i="1" dirty="0"/>
              <a:t>«</a:t>
            </a:r>
            <a:r>
              <a:rPr lang="it-IT" i="1" dirty="0" err="1"/>
              <a:t>Vir</a:t>
            </a:r>
            <a:r>
              <a:rPr lang="it-IT" i="1" dirty="0"/>
              <a:t> </a:t>
            </a:r>
            <a:r>
              <a:rPr lang="it-IT" i="1" dirty="0" err="1"/>
              <a:t>etenim</a:t>
            </a:r>
            <a:r>
              <a:rPr lang="it-IT" i="1" dirty="0"/>
              <a:t> </a:t>
            </a:r>
            <a:r>
              <a:rPr lang="it-IT" i="1" dirty="0" err="1"/>
              <a:t>fortis</a:t>
            </a:r>
            <a:r>
              <a:rPr lang="it-IT" i="1" dirty="0"/>
              <a:t> </a:t>
            </a:r>
            <a:r>
              <a:rPr lang="it-IT" i="1" dirty="0" err="1"/>
              <a:t>quilibet</a:t>
            </a:r>
            <a:r>
              <a:rPr lang="it-IT" i="1" dirty="0"/>
              <a:t> et </a:t>
            </a:r>
            <a:r>
              <a:rPr lang="it-IT" i="1" dirty="0" err="1"/>
              <a:t>discretus</a:t>
            </a:r>
            <a:r>
              <a:rPr lang="it-IT" i="1" dirty="0"/>
              <a:t> </a:t>
            </a:r>
            <a:r>
              <a:rPr lang="it-IT" i="1" dirty="0" err="1"/>
              <a:t>vocatur</a:t>
            </a:r>
            <a:r>
              <a:rPr lang="it-IT" i="1" dirty="0"/>
              <a:t>, </a:t>
            </a:r>
            <a:r>
              <a:rPr lang="it-IT" i="1" dirty="0" err="1"/>
              <a:t>mulier</a:t>
            </a:r>
            <a:r>
              <a:rPr lang="it-IT" i="1" dirty="0"/>
              <a:t> vero </a:t>
            </a:r>
            <a:r>
              <a:rPr lang="it-IT" i="1" dirty="0" err="1"/>
              <a:t>mens</a:t>
            </a:r>
            <a:r>
              <a:rPr lang="it-IT" i="1" dirty="0"/>
              <a:t> infirma </a:t>
            </a:r>
            <a:r>
              <a:rPr lang="it-IT" i="1" dirty="0" err="1"/>
              <a:t>uel</a:t>
            </a:r>
            <a:r>
              <a:rPr lang="it-IT" i="1" dirty="0"/>
              <a:t> indiscreta </a:t>
            </a:r>
            <a:r>
              <a:rPr lang="it-IT" i="1" dirty="0" err="1"/>
              <a:t>accipitur</a:t>
            </a:r>
            <a:r>
              <a:rPr lang="it-IT" i="1" dirty="0"/>
              <a:t>» </a:t>
            </a:r>
            <a:r>
              <a:rPr lang="it-IT" dirty="0"/>
              <a:t>(</a:t>
            </a:r>
            <a:r>
              <a:rPr lang="it-IT" dirty="0" err="1"/>
              <a:t>Gregorii</a:t>
            </a:r>
            <a:r>
              <a:rPr lang="it-IT" dirty="0"/>
              <a:t> </a:t>
            </a:r>
            <a:r>
              <a:rPr lang="it-IT" i="1" dirty="0" err="1"/>
              <a:t>Moralia</a:t>
            </a:r>
            <a:r>
              <a:rPr lang="it-IT" i="1" dirty="0"/>
              <a:t> in Job.</a:t>
            </a:r>
            <a:r>
              <a:rPr lang="it-IT" dirty="0"/>
              <a:t> 9, 49, 65</a:t>
            </a:r>
            <a:r>
              <a:rPr lang="it-IT" dirty="0" smtClean="0"/>
              <a:t>)</a:t>
            </a:r>
          </a:p>
          <a:p>
            <a:r>
              <a:rPr lang="en-US" dirty="0"/>
              <a:t>The man (</a:t>
            </a:r>
            <a:r>
              <a:rPr lang="en-US" i="1" dirty="0" err="1"/>
              <a:t>vir</a:t>
            </a:r>
            <a:r>
              <a:rPr lang="en-US" dirty="0"/>
              <a:t>) is so called because he is strong and discreet; the woman, on the other hand, is called </a:t>
            </a:r>
            <a:r>
              <a:rPr lang="en-US" i="1" dirty="0" err="1"/>
              <a:t>mulier</a:t>
            </a:r>
            <a:r>
              <a:rPr lang="en-US" dirty="0"/>
              <a:t> because of her weak and indiscreet mind.</a:t>
            </a:r>
            <a:endParaRPr lang="it-IT" dirty="0"/>
          </a:p>
          <a:p>
            <a:endParaRPr lang="it-IT" dirty="0"/>
          </a:p>
        </p:txBody>
      </p:sp>
    </p:spTree>
    <p:extLst>
      <p:ext uri="{BB962C8B-B14F-4D97-AF65-F5344CB8AC3E}">
        <p14:creationId xmlns:p14="http://schemas.microsoft.com/office/powerpoint/2010/main" val="871632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1000"/>
                                        <p:tgtEl>
                                          <p:spTgt spid="5">
                                            <p:txEl>
                                              <p:pRg st="1" end="1"/>
                                            </p:txEl>
                                          </p:spTgt>
                                        </p:tgtEl>
                                      </p:cBhvr>
                                    </p:animEffect>
                                    <p:anim calcmode="lin" valueType="num">
                                      <p:cBhvr>
                                        <p:cTn id="13"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456000" y="1153221"/>
            <a:ext cx="11156880" cy="1188000"/>
          </a:xfrm>
        </p:spPr>
        <p:txBody>
          <a:bodyPr/>
          <a:lstStyle/>
          <a:p>
            <a:r>
              <a:rPr lang="it-IT" dirty="0" err="1"/>
              <a:t>After</a:t>
            </a:r>
            <a:r>
              <a:rPr lang="it-IT" dirty="0"/>
              <a:t> the </a:t>
            </a:r>
            <a:r>
              <a:rPr lang="it-IT" dirty="0" err="1" smtClean="0"/>
              <a:t>Gothic</a:t>
            </a:r>
            <a:r>
              <a:rPr lang="it-IT" dirty="0" smtClean="0"/>
              <a:t> war</a:t>
            </a:r>
            <a:r>
              <a:rPr lang="it-IT" dirty="0"/>
              <a:t>. The </a:t>
            </a:r>
            <a:r>
              <a:rPr lang="it-IT" dirty="0" err="1"/>
              <a:t>evidence</a:t>
            </a:r>
            <a:r>
              <a:rPr lang="it-IT" dirty="0"/>
              <a:t> from Ravenna</a:t>
            </a:r>
          </a:p>
        </p:txBody>
      </p:sp>
      <p:sp>
        <p:nvSpPr>
          <p:cNvPr id="6" name="Segnaposto contenuto 5"/>
          <p:cNvSpPr>
            <a:spLocks noGrp="1"/>
          </p:cNvSpPr>
          <p:nvPr>
            <p:ph sz="quarter" idx="10"/>
          </p:nvPr>
        </p:nvSpPr>
        <p:spPr>
          <a:xfrm>
            <a:off x="5827222" y="2261062"/>
            <a:ext cx="6015251" cy="4191492"/>
          </a:xfrm>
        </p:spPr>
        <p:txBody>
          <a:bodyPr>
            <a:normAutofit fontScale="62500" lnSpcReduction="20000"/>
          </a:bodyPr>
          <a:lstStyle/>
          <a:p>
            <a:r>
              <a:rPr lang="en-US" sz="3400" dirty="0"/>
              <a:t>The Ravenna papyri in which women appear are donations of land in </a:t>
            </a:r>
            <a:r>
              <a:rPr lang="en-US" sz="3400" dirty="0" err="1"/>
              <a:t>favour</a:t>
            </a:r>
            <a:r>
              <a:rPr lang="en-US" sz="3400" dirty="0"/>
              <a:t> of the church of Ravenna: </a:t>
            </a:r>
          </a:p>
          <a:p>
            <a:pPr>
              <a:buFontTx/>
              <a:buChar char="-"/>
            </a:pPr>
            <a:r>
              <a:rPr lang="en-US" sz="3400" dirty="0"/>
              <a:t>the donation of </a:t>
            </a:r>
            <a:r>
              <a:rPr lang="en-US" sz="3400" dirty="0" err="1"/>
              <a:t>Ranilo</a:t>
            </a:r>
            <a:r>
              <a:rPr lang="en-US" sz="3400" dirty="0"/>
              <a:t> in 553, in which the wife of a certain </a:t>
            </a:r>
            <a:r>
              <a:rPr lang="en-US" sz="3400" dirty="0" err="1"/>
              <a:t>Filithanc</a:t>
            </a:r>
            <a:r>
              <a:rPr lang="en-US" sz="3400" dirty="0"/>
              <a:t>, who is simply acting as a witness to the deed, lists a series of her own goods; </a:t>
            </a:r>
          </a:p>
          <a:p>
            <a:pPr>
              <a:buFontTx/>
              <a:buChar char="-"/>
            </a:pPr>
            <a:r>
              <a:rPr lang="en-US" sz="3400" dirty="0"/>
              <a:t>the donation of a couple formed by Bonus and his wife </a:t>
            </a:r>
            <a:r>
              <a:rPr lang="en-US" sz="3400" dirty="0" err="1"/>
              <a:t>Martyria</a:t>
            </a:r>
            <a:r>
              <a:rPr lang="en-US" sz="3400" dirty="0"/>
              <a:t> dating back to 572; </a:t>
            </a:r>
          </a:p>
          <a:p>
            <a:pPr>
              <a:buFontTx/>
              <a:buChar char="-"/>
            </a:pPr>
            <a:r>
              <a:rPr lang="en-US" sz="3400" dirty="0"/>
              <a:t>At the end of the 6th century, the donation of a portion of the fundus </a:t>
            </a:r>
            <a:r>
              <a:rPr lang="en-US" sz="3400" dirty="0" err="1"/>
              <a:t>Balonianus</a:t>
            </a:r>
            <a:r>
              <a:rPr lang="en-US" sz="3400" dirty="0"/>
              <a:t> by </a:t>
            </a:r>
            <a:r>
              <a:rPr lang="en-US" sz="3400" dirty="0" err="1"/>
              <a:t>Sisivera</a:t>
            </a:r>
            <a:r>
              <a:rPr lang="en-US" sz="3400" dirty="0"/>
              <a:t> (the woman, already in the service of </a:t>
            </a:r>
            <a:r>
              <a:rPr lang="en-US" sz="3400" dirty="0" err="1"/>
              <a:t>Theudifara</a:t>
            </a:r>
            <a:r>
              <a:rPr lang="en-US" sz="3400" dirty="0"/>
              <a:t>, is assisted by a varied group of witnesses, which shows the extent of the network she had managed to build up around her</a:t>
            </a:r>
            <a:r>
              <a:rPr lang="en-US" sz="3400" dirty="0" smtClean="0"/>
              <a:t>).</a:t>
            </a:r>
            <a:endParaRPr lang="it-IT" dirty="0"/>
          </a:p>
        </p:txBody>
      </p:sp>
      <p:sp>
        <p:nvSpPr>
          <p:cNvPr id="7" name="Segnaposto contenuto 6"/>
          <p:cNvSpPr>
            <a:spLocks noGrp="1"/>
          </p:cNvSpPr>
          <p:nvPr>
            <p:ph sz="quarter" idx="11"/>
          </p:nvPr>
        </p:nvSpPr>
        <p:spPr>
          <a:xfrm>
            <a:off x="315884" y="2402378"/>
            <a:ext cx="5037512" cy="1878677"/>
          </a:xfrm>
        </p:spPr>
        <p:txBody>
          <a:bodyPr>
            <a:normAutofit fontScale="77500" lnSpcReduction="20000"/>
          </a:bodyPr>
          <a:lstStyle/>
          <a:p>
            <a:r>
              <a:rPr lang="en-US" dirty="0"/>
              <a:t>The sources for this section are well known: </a:t>
            </a:r>
          </a:p>
          <a:p>
            <a:r>
              <a:rPr lang="en-US" dirty="0"/>
              <a:t>they are the group of Ravenna papyri, written near the end of the </a:t>
            </a:r>
            <a:r>
              <a:rPr lang="en-US" dirty="0" smtClean="0"/>
              <a:t>Gothic </a:t>
            </a:r>
            <a:r>
              <a:rPr lang="en-US" dirty="0"/>
              <a:t>war, which testify to the confluence of private property </a:t>
            </a:r>
            <a:r>
              <a:rPr lang="en-US" dirty="0" smtClean="0"/>
              <a:t>of </a:t>
            </a:r>
            <a:r>
              <a:rPr lang="en-US" dirty="0" smtClean="0"/>
              <a:t>the Gothic élite within </a:t>
            </a:r>
            <a:r>
              <a:rPr lang="en-US" dirty="0"/>
              <a:t>the landed estate of the church of Ravenna. </a:t>
            </a:r>
          </a:p>
          <a:p>
            <a:endParaRPr lang="it-IT" dirty="0"/>
          </a:p>
        </p:txBody>
      </p:sp>
      <p:sp>
        <p:nvSpPr>
          <p:cNvPr id="8" name="Segnaposto contenuto 7"/>
          <p:cNvSpPr>
            <a:spLocks noGrp="1"/>
          </p:cNvSpPr>
          <p:nvPr>
            <p:ph sz="quarter" idx="12"/>
          </p:nvPr>
        </p:nvSpPr>
        <p:spPr>
          <a:xfrm>
            <a:off x="232755" y="4777396"/>
            <a:ext cx="4987637" cy="1794277"/>
          </a:xfrm>
        </p:spPr>
        <p:txBody>
          <a:bodyPr>
            <a:normAutofit fontScale="85000" lnSpcReduction="10000"/>
          </a:bodyPr>
          <a:lstStyle/>
          <a:p>
            <a:r>
              <a:rPr lang="it-IT" dirty="0"/>
              <a:t>31 </a:t>
            </a:r>
            <a:r>
              <a:rPr lang="it-IT" dirty="0" err="1"/>
              <a:t>papyrus</a:t>
            </a:r>
            <a:r>
              <a:rPr lang="it-IT" dirty="0"/>
              <a:t> </a:t>
            </a:r>
            <a:r>
              <a:rPr lang="it-IT" dirty="0" err="1"/>
              <a:t>documents</a:t>
            </a:r>
            <a:r>
              <a:rPr lang="it-IT" dirty="0"/>
              <a:t>:</a:t>
            </a:r>
          </a:p>
          <a:p>
            <a:r>
              <a:rPr lang="it-IT" dirty="0"/>
              <a:t> </a:t>
            </a:r>
            <a:r>
              <a:rPr lang="de-DE" dirty="0"/>
              <a:t>Jan-Olof </a:t>
            </a:r>
            <a:r>
              <a:rPr lang="de-DE" dirty="0" err="1"/>
              <a:t>Tjäder</a:t>
            </a:r>
            <a:r>
              <a:rPr lang="de-DE" dirty="0"/>
              <a:t>, </a:t>
            </a:r>
            <a:r>
              <a:rPr lang="de-DE" i="1" dirty="0"/>
              <a:t>Die nichtliterarischen lateinischen Papyri </a:t>
            </a:r>
            <a:r>
              <a:rPr lang="de-DE" i="1" dirty="0" err="1"/>
              <a:t>italiens</a:t>
            </a:r>
            <a:r>
              <a:rPr lang="de-DE" i="1" dirty="0"/>
              <a:t> aus der Zeit 445–700</a:t>
            </a:r>
            <a:r>
              <a:rPr lang="de-DE" dirty="0"/>
              <a:t>, 2 </a:t>
            </a:r>
            <a:r>
              <a:rPr lang="de-DE" dirty="0" err="1"/>
              <a:t>vols</a:t>
            </a:r>
            <a:r>
              <a:rPr lang="de-DE" dirty="0"/>
              <a:t>. (Lund: </a:t>
            </a:r>
            <a:r>
              <a:rPr lang="de-DE" dirty="0" err="1"/>
              <a:t>Gleerup</a:t>
            </a:r>
            <a:r>
              <a:rPr lang="de-DE" dirty="0"/>
              <a:t>, 1955–82)</a:t>
            </a:r>
            <a:endParaRPr lang="it-IT" dirty="0"/>
          </a:p>
          <a:p>
            <a:endParaRPr lang="it-IT" dirty="0"/>
          </a:p>
        </p:txBody>
      </p:sp>
    </p:spTree>
    <p:extLst>
      <p:ext uri="{BB962C8B-B14F-4D97-AF65-F5344CB8AC3E}">
        <p14:creationId xmlns:p14="http://schemas.microsoft.com/office/powerpoint/2010/main" val="4228214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1000"/>
                                        <p:tgtEl>
                                          <p:spTgt spid="8">
                                            <p:txEl>
                                              <p:pRg st="0" end="0"/>
                                            </p:txEl>
                                          </p:spTgt>
                                        </p:tgtEl>
                                      </p:cBhvr>
                                    </p:animEffect>
                                    <p:anim calcmode="lin" valueType="num">
                                      <p:cBhvr>
                                        <p:cTn id="8"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8">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fade">
                                      <p:cBhvr>
                                        <p:cTn id="12" dur="1000"/>
                                        <p:tgtEl>
                                          <p:spTgt spid="8">
                                            <p:txEl>
                                              <p:pRg st="1" end="1"/>
                                            </p:txEl>
                                          </p:spTgt>
                                        </p:tgtEl>
                                      </p:cBhvr>
                                    </p:animEffect>
                                    <p:anim calcmode="lin" valueType="num">
                                      <p:cBhvr>
                                        <p:cTn id="13" dur="1000" fill="hold"/>
                                        <p:tgtEl>
                                          <p:spTgt spid="8">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8">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Effect transition="in" filter="fade">
                                      <p:cBhvr>
                                        <p:cTn id="19" dur="1000"/>
                                        <p:tgtEl>
                                          <p:spTgt spid="6">
                                            <p:txEl>
                                              <p:pRg st="0" end="0"/>
                                            </p:txEl>
                                          </p:spTgt>
                                        </p:tgtEl>
                                      </p:cBhvr>
                                    </p:animEffect>
                                    <p:anim calcmode="lin" valueType="num">
                                      <p:cBhvr>
                                        <p:cTn id="20"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6">
                                            <p:txEl>
                                              <p:pRg st="0" end="0"/>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6">
                                            <p:txEl>
                                              <p:pRg st="1" end="1"/>
                                            </p:txEl>
                                          </p:spTgt>
                                        </p:tgtEl>
                                        <p:attrNameLst>
                                          <p:attrName>style.visibility</p:attrName>
                                        </p:attrNameLst>
                                      </p:cBhvr>
                                      <p:to>
                                        <p:strVal val="visible"/>
                                      </p:to>
                                    </p:set>
                                    <p:animEffect transition="in" filter="fade">
                                      <p:cBhvr>
                                        <p:cTn id="24" dur="1000"/>
                                        <p:tgtEl>
                                          <p:spTgt spid="6">
                                            <p:txEl>
                                              <p:pRg st="1" end="1"/>
                                            </p:txEl>
                                          </p:spTgt>
                                        </p:tgtEl>
                                      </p:cBhvr>
                                    </p:animEffect>
                                    <p:anim calcmode="lin" valueType="num">
                                      <p:cBhvr>
                                        <p:cTn id="25"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26" dur="1000" fill="hold"/>
                                        <p:tgtEl>
                                          <p:spTgt spid="6">
                                            <p:txEl>
                                              <p:pRg st="1" end="1"/>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6">
                                            <p:txEl>
                                              <p:pRg st="2" end="2"/>
                                            </p:txEl>
                                          </p:spTgt>
                                        </p:tgtEl>
                                        <p:attrNameLst>
                                          <p:attrName>style.visibility</p:attrName>
                                        </p:attrNameLst>
                                      </p:cBhvr>
                                      <p:to>
                                        <p:strVal val="visible"/>
                                      </p:to>
                                    </p:set>
                                    <p:animEffect transition="in" filter="fade">
                                      <p:cBhvr>
                                        <p:cTn id="29" dur="1000"/>
                                        <p:tgtEl>
                                          <p:spTgt spid="6">
                                            <p:txEl>
                                              <p:pRg st="2" end="2"/>
                                            </p:txEl>
                                          </p:spTgt>
                                        </p:tgtEl>
                                      </p:cBhvr>
                                    </p:animEffect>
                                    <p:anim calcmode="lin" valueType="num">
                                      <p:cBhvr>
                                        <p:cTn id="30"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31" dur="1000" fill="hold"/>
                                        <p:tgtEl>
                                          <p:spTgt spid="6">
                                            <p:txEl>
                                              <p:pRg st="2" end="2"/>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6">
                                            <p:txEl>
                                              <p:pRg st="3" end="3"/>
                                            </p:txEl>
                                          </p:spTgt>
                                        </p:tgtEl>
                                        <p:attrNameLst>
                                          <p:attrName>style.visibility</p:attrName>
                                        </p:attrNameLst>
                                      </p:cBhvr>
                                      <p:to>
                                        <p:strVal val="visible"/>
                                      </p:to>
                                    </p:set>
                                    <p:animEffect transition="in" filter="fade">
                                      <p:cBhvr>
                                        <p:cTn id="34" dur="1000"/>
                                        <p:tgtEl>
                                          <p:spTgt spid="6">
                                            <p:txEl>
                                              <p:pRg st="3" end="3"/>
                                            </p:txEl>
                                          </p:spTgt>
                                        </p:tgtEl>
                                      </p:cBhvr>
                                    </p:animEffect>
                                    <p:anim calcmode="lin" valueType="num">
                                      <p:cBhvr>
                                        <p:cTn id="35"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0"/>
          </p:nvPr>
        </p:nvSpPr>
        <p:spPr/>
        <p:txBody>
          <a:bodyPr/>
          <a:lstStyle/>
          <a:p>
            <a:r>
              <a:rPr lang="en-US" dirty="0"/>
              <a:t>Between 540 and 543 there is a request to bring to trial a certain </a:t>
            </a:r>
            <a:r>
              <a:rPr lang="en-US" dirty="0" err="1"/>
              <a:t>Nasas</a:t>
            </a:r>
            <a:r>
              <a:rPr lang="en-US" dirty="0"/>
              <a:t> who illegally occupied the property of a woman, perhaps a widow.</a:t>
            </a:r>
          </a:p>
          <a:p>
            <a:endParaRPr lang="it-IT" dirty="0"/>
          </a:p>
        </p:txBody>
      </p:sp>
      <p:sp>
        <p:nvSpPr>
          <p:cNvPr id="4" name="Segnaposto contenuto 3"/>
          <p:cNvSpPr>
            <a:spLocks noGrp="1"/>
          </p:cNvSpPr>
          <p:nvPr>
            <p:ph sz="quarter" idx="11"/>
          </p:nvPr>
        </p:nvSpPr>
        <p:spPr>
          <a:xfrm>
            <a:off x="615142" y="2592996"/>
            <a:ext cx="4721629" cy="1794277"/>
          </a:xfrm>
        </p:spPr>
        <p:txBody>
          <a:bodyPr>
            <a:normAutofit fontScale="85000" lnSpcReduction="20000"/>
          </a:bodyPr>
          <a:lstStyle/>
          <a:p>
            <a:r>
              <a:rPr lang="en-US" dirty="0"/>
              <a:t>All these episodes express the will to fit in under the protection of the main local landowner – the archbishop- , who was evidently able to exercise a strong capacity to connect socially distinct groups</a:t>
            </a:r>
            <a:r>
              <a:rPr lang="en-US" dirty="0" smtClean="0"/>
              <a:t>.</a:t>
            </a:r>
            <a:endParaRPr lang="en-US" dirty="0"/>
          </a:p>
        </p:txBody>
      </p:sp>
      <p:sp>
        <p:nvSpPr>
          <p:cNvPr id="5" name="Segnaposto contenuto 4"/>
          <p:cNvSpPr>
            <a:spLocks noGrp="1"/>
          </p:cNvSpPr>
          <p:nvPr>
            <p:ph sz="quarter" idx="12"/>
          </p:nvPr>
        </p:nvSpPr>
        <p:spPr>
          <a:xfrm>
            <a:off x="556953" y="4777396"/>
            <a:ext cx="4696691" cy="1794277"/>
          </a:xfrm>
        </p:spPr>
        <p:txBody>
          <a:bodyPr>
            <a:normAutofit fontScale="92500" lnSpcReduction="10000"/>
          </a:bodyPr>
          <a:lstStyle/>
          <a:p>
            <a:r>
              <a:rPr lang="en-US" dirty="0"/>
              <a:t>The second group of papyri concerns judicial procedures documenting the efforts made by some women to claim possession of land during the war. </a:t>
            </a:r>
          </a:p>
          <a:p>
            <a:endParaRPr lang="it-IT" dirty="0"/>
          </a:p>
        </p:txBody>
      </p:sp>
    </p:spTree>
    <p:extLst>
      <p:ext uri="{BB962C8B-B14F-4D97-AF65-F5344CB8AC3E}">
        <p14:creationId xmlns:p14="http://schemas.microsoft.com/office/powerpoint/2010/main" val="22240313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P. </a:t>
            </a:r>
            <a:r>
              <a:rPr lang="it-IT" dirty="0" err="1" smtClean="0"/>
              <a:t>Ital</a:t>
            </a:r>
            <a:r>
              <a:rPr lang="it-IT" dirty="0" smtClean="0"/>
              <a:t>. </a:t>
            </a:r>
            <a:r>
              <a:rPr lang="it-IT" dirty="0"/>
              <a:t>7, Rieti 557</a:t>
            </a:r>
          </a:p>
        </p:txBody>
      </p:sp>
      <p:sp>
        <p:nvSpPr>
          <p:cNvPr id="3" name="Segnaposto contenuto 2"/>
          <p:cNvSpPr>
            <a:spLocks noGrp="1"/>
          </p:cNvSpPr>
          <p:nvPr>
            <p:ph sz="quarter" idx="10"/>
          </p:nvPr>
        </p:nvSpPr>
        <p:spPr>
          <a:xfrm>
            <a:off x="606829" y="2286000"/>
            <a:ext cx="11064240" cy="4166554"/>
          </a:xfrm>
        </p:spPr>
        <p:txBody>
          <a:bodyPr>
            <a:normAutofit fontScale="85000" lnSpcReduction="20000"/>
          </a:bodyPr>
          <a:lstStyle/>
          <a:p>
            <a:r>
              <a:rPr lang="en-US" dirty="0"/>
              <a:t>In December 557, in Rieti, </a:t>
            </a:r>
            <a:r>
              <a:rPr lang="en-US" dirty="0" err="1"/>
              <a:t>Gundihild</a:t>
            </a:r>
            <a:r>
              <a:rPr lang="en-US" dirty="0"/>
              <a:t>, </a:t>
            </a:r>
            <a:r>
              <a:rPr lang="en-US" i="1" dirty="0" err="1"/>
              <a:t>illustris</a:t>
            </a:r>
            <a:r>
              <a:rPr lang="en-US" i="1" dirty="0"/>
              <a:t> </a:t>
            </a:r>
            <a:r>
              <a:rPr lang="en-US" i="1" dirty="0" err="1"/>
              <a:t>femina</a:t>
            </a:r>
            <a:r>
              <a:rPr lang="en-US" dirty="0"/>
              <a:t>, widow of the recently deceased </a:t>
            </a:r>
            <a:r>
              <a:rPr lang="en-US" i="1" dirty="0" err="1"/>
              <a:t>vir</a:t>
            </a:r>
            <a:r>
              <a:rPr lang="en-US" i="1" dirty="0"/>
              <a:t> </a:t>
            </a:r>
            <a:r>
              <a:rPr lang="en-US" i="1" dirty="0" err="1"/>
              <a:t>illustris</a:t>
            </a:r>
            <a:r>
              <a:rPr lang="en-US" i="1" dirty="0"/>
              <a:t> </a:t>
            </a:r>
            <a:r>
              <a:rPr lang="en-US" dirty="0" err="1"/>
              <a:t>Gudahals</a:t>
            </a:r>
            <a:r>
              <a:rPr lang="en-US" dirty="0"/>
              <a:t>, appealed to the Curia of Rieti for a special guardian to be granted to her two minor sons, </a:t>
            </a:r>
            <a:r>
              <a:rPr lang="en-US" dirty="0" err="1"/>
              <a:t>Lendarit</a:t>
            </a:r>
            <a:r>
              <a:rPr lang="en-US" dirty="0"/>
              <a:t> and </a:t>
            </a:r>
            <a:r>
              <a:rPr lang="en-US" dirty="0" err="1"/>
              <a:t>Landarit</a:t>
            </a:r>
            <a:r>
              <a:rPr lang="en-US" dirty="0"/>
              <a:t>.</a:t>
            </a:r>
          </a:p>
          <a:p>
            <a:r>
              <a:rPr lang="en-US" dirty="0"/>
              <a:t>The request was necessary to deal with the slander and aggression of three individuals: the </a:t>
            </a:r>
            <a:r>
              <a:rPr lang="en-US" i="1" dirty="0" err="1"/>
              <a:t>vir</a:t>
            </a:r>
            <a:r>
              <a:rPr lang="en-US" i="1" dirty="0"/>
              <a:t> </a:t>
            </a:r>
            <a:r>
              <a:rPr lang="en-US" i="1" dirty="0" err="1"/>
              <a:t>inlustris</a:t>
            </a:r>
            <a:r>
              <a:rPr lang="en-US" i="1" dirty="0"/>
              <a:t> </a:t>
            </a:r>
            <a:r>
              <a:rPr lang="en-US" dirty="0" err="1"/>
              <a:t>Adiud</a:t>
            </a:r>
            <a:r>
              <a:rPr lang="en-US" dirty="0"/>
              <a:t>, </a:t>
            </a:r>
            <a:r>
              <a:rPr lang="en-US" dirty="0" err="1"/>
              <a:t>Rosemud</a:t>
            </a:r>
            <a:r>
              <a:rPr lang="en-US" dirty="0"/>
              <a:t> </a:t>
            </a:r>
            <a:r>
              <a:rPr lang="en-US" i="1" dirty="0"/>
              <a:t>qui </a:t>
            </a:r>
            <a:r>
              <a:rPr lang="en-US" i="1" dirty="0" err="1"/>
              <a:t>Faffo</a:t>
            </a:r>
            <a:r>
              <a:rPr lang="en-US" i="1" dirty="0"/>
              <a:t> </a:t>
            </a:r>
            <a:r>
              <a:rPr lang="en-US" i="1" dirty="0" err="1"/>
              <a:t>cognominatur</a:t>
            </a:r>
            <a:r>
              <a:rPr lang="en-US" dirty="0"/>
              <a:t>, and finally the </a:t>
            </a:r>
            <a:r>
              <a:rPr lang="en-US" i="1" dirty="0" err="1"/>
              <a:t>vir</a:t>
            </a:r>
            <a:r>
              <a:rPr lang="en-US" i="1" dirty="0"/>
              <a:t> </a:t>
            </a:r>
            <a:r>
              <a:rPr lang="en-US" i="1" dirty="0" err="1"/>
              <a:t>magnificus</a:t>
            </a:r>
            <a:r>
              <a:rPr lang="en-US" i="1" dirty="0"/>
              <a:t> </a:t>
            </a:r>
            <a:r>
              <a:rPr lang="en-US" dirty="0" err="1"/>
              <a:t>Gundirit</a:t>
            </a:r>
            <a:r>
              <a:rPr lang="en-US" dirty="0"/>
              <a:t>. In the recent past, shortly before the death of </a:t>
            </a:r>
            <a:r>
              <a:rPr lang="en-US" dirty="0" err="1"/>
              <a:t>Gudahals</a:t>
            </a:r>
            <a:r>
              <a:rPr lang="en-US" dirty="0"/>
              <a:t>, they had dragged the man into a complex legal affair of an unspecified nature, seeking after his death to reclaim the inheritance of the two children. </a:t>
            </a:r>
          </a:p>
          <a:p>
            <a:r>
              <a:rPr lang="en-US" dirty="0"/>
              <a:t>For this reason, the widow </a:t>
            </a:r>
            <a:r>
              <a:rPr lang="en-US" dirty="0" err="1"/>
              <a:t>Gundihild</a:t>
            </a:r>
            <a:r>
              <a:rPr lang="en-US" dirty="0"/>
              <a:t> asked that the interests of her children be guaranteed and protected by an external guardian, whom she identified as a member of the curia of Rieti, </a:t>
            </a:r>
            <a:r>
              <a:rPr lang="en-US" i="1" dirty="0" err="1"/>
              <a:t>Flavianus</a:t>
            </a:r>
            <a:r>
              <a:rPr lang="en-US" dirty="0"/>
              <a:t>, since she was unable to find anyone related to her by kinship or affinity who could fulfil this role. After questioning her and obtaining a statement from her confirming the reasons for her request, the local guardian </a:t>
            </a:r>
            <a:r>
              <a:rPr lang="en-US" dirty="0" smtClean="0"/>
              <a:t>is </a:t>
            </a:r>
            <a:r>
              <a:rPr lang="en-US" dirty="0"/>
              <a:t>finally granted.</a:t>
            </a:r>
            <a:endParaRPr lang="it-IT" dirty="0"/>
          </a:p>
          <a:p>
            <a:endParaRPr lang="it-IT" dirty="0"/>
          </a:p>
        </p:txBody>
      </p:sp>
    </p:spTree>
    <p:extLst>
      <p:ext uri="{BB962C8B-B14F-4D97-AF65-F5344CB8AC3E}">
        <p14:creationId xmlns:p14="http://schemas.microsoft.com/office/powerpoint/2010/main" val="8277244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Gundihild’s</a:t>
            </a:r>
            <a:r>
              <a:rPr lang="it-IT" dirty="0"/>
              <a:t> </a:t>
            </a:r>
            <a:r>
              <a:rPr lang="it-IT" dirty="0" err="1"/>
              <a:t>speech</a:t>
            </a:r>
            <a:r>
              <a:rPr lang="it-IT" dirty="0"/>
              <a:t> in court</a:t>
            </a:r>
          </a:p>
        </p:txBody>
      </p:sp>
      <p:sp>
        <p:nvSpPr>
          <p:cNvPr id="3" name="Segnaposto contenuto 2"/>
          <p:cNvSpPr>
            <a:spLocks noGrp="1"/>
          </p:cNvSpPr>
          <p:nvPr>
            <p:ph sz="quarter" idx="10"/>
          </p:nvPr>
        </p:nvSpPr>
        <p:spPr>
          <a:xfrm>
            <a:off x="6179127" y="2277687"/>
            <a:ext cx="5663346" cy="1263535"/>
          </a:xfrm>
        </p:spPr>
        <p:txBody>
          <a:bodyPr/>
          <a:lstStyle/>
          <a:p>
            <a:r>
              <a:rPr lang="it-IT" dirty="0"/>
              <a:t>«</a:t>
            </a:r>
            <a:r>
              <a:rPr lang="it-IT" i="1" dirty="0" err="1">
                <a:solidFill>
                  <a:srgbClr val="FF0000"/>
                </a:solidFill>
              </a:rPr>
              <a:t>cum</a:t>
            </a:r>
            <a:r>
              <a:rPr lang="it-IT" i="1" dirty="0">
                <a:solidFill>
                  <a:srgbClr val="FF0000"/>
                </a:solidFill>
              </a:rPr>
              <a:t> </a:t>
            </a:r>
            <a:r>
              <a:rPr lang="it-IT" i="1" dirty="0" err="1">
                <a:solidFill>
                  <a:srgbClr val="FF0000"/>
                </a:solidFill>
              </a:rPr>
              <a:t>viduatae</a:t>
            </a:r>
            <a:r>
              <a:rPr lang="it-IT" i="1" dirty="0">
                <a:solidFill>
                  <a:srgbClr val="FF0000"/>
                </a:solidFill>
              </a:rPr>
              <a:t> </a:t>
            </a:r>
            <a:r>
              <a:rPr lang="it-IT" i="1" dirty="0" err="1">
                <a:solidFill>
                  <a:srgbClr val="FF0000"/>
                </a:solidFill>
              </a:rPr>
              <a:t>matri</a:t>
            </a:r>
            <a:r>
              <a:rPr lang="it-IT" i="1" dirty="0">
                <a:solidFill>
                  <a:srgbClr val="FF0000"/>
                </a:solidFill>
              </a:rPr>
              <a:t> non </a:t>
            </a:r>
            <a:r>
              <a:rPr lang="it-IT" i="1" dirty="0" err="1">
                <a:solidFill>
                  <a:srgbClr val="FF0000"/>
                </a:solidFill>
              </a:rPr>
              <a:t>possint</a:t>
            </a:r>
            <a:r>
              <a:rPr lang="it-IT" i="1" dirty="0">
                <a:solidFill>
                  <a:srgbClr val="FF0000"/>
                </a:solidFill>
              </a:rPr>
              <a:t> </a:t>
            </a:r>
            <a:r>
              <a:rPr lang="it-IT" i="1" dirty="0" err="1">
                <a:solidFill>
                  <a:srgbClr val="FF0000"/>
                </a:solidFill>
              </a:rPr>
              <a:t>infirmitate</a:t>
            </a:r>
            <a:r>
              <a:rPr lang="it-IT" i="1" dirty="0">
                <a:solidFill>
                  <a:srgbClr val="FF0000"/>
                </a:solidFill>
              </a:rPr>
              <a:t> </a:t>
            </a:r>
            <a:r>
              <a:rPr lang="it-IT" i="1" dirty="0" err="1">
                <a:solidFill>
                  <a:srgbClr val="FF0000"/>
                </a:solidFill>
              </a:rPr>
              <a:t>defendi</a:t>
            </a:r>
            <a:r>
              <a:rPr lang="it-IT" dirty="0">
                <a:solidFill>
                  <a:srgbClr val="FF0000"/>
                </a:solidFill>
              </a:rPr>
              <a:t> </a:t>
            </a:r>
            <a:r>
              <a:rPr lang="it-IT" i="1" dirty="0" err="1"/>
              <a:t>propter</a:t>
            </a:r>
            <a:r>
              <a:rPr lang="it-IT" i="1" dirty="0"/>
              <a:t> </a:t>
            </a:r>
            <a:r>
              <a:rPr lang="it-IT" i="1" dirty="0" err="1"/>
              <a:t>aetatis</a:t>
            </a:r>
            <a:r>
              <a:rPr lang="it-IT" i="1" dirty="0"/>
              <a:t> </a:t>
            </a:r>
            <a:r>
              <a:rPr lang="it-IT" i="1" dirty="0" err="1"/>
              <a:t>invicillitatem</a:t>
            </a:r>
            <a:r>
              <a:rPr lang="it-IT" i="1" dirty="0"/>
              <a:t> </a:t>
            </a:r>
            <a:r>
              <a:rPr lang="it-IT" i="1" dirty="0" err="1"/>
              <a:t>adversantum</a:t>
            </a:r>
            <a:r>
              <a:rPr lang="it-IT" i="1" dirty="0"/>
              <a:t> </a:t>
            </a:r>
            <a:r>
              <a:rPr lang="it-IT" i="1" dirty="0" err="1"/>
              <a:t>fraudibus</a:t>
            </a:r>
            <a:r>
              <a:rPr lang="it-IT" i="1" dirty="0"/>
              <a:t>»</a:t>
            </a:r>
            <a:endParaRPr lang="it-IT" dirty="0"/>
          </a:p>
          <a:p>
            <a:endParaRPr lang="it-IT" dirty="0"/>
          </a:p>
        </p:txBody>
      </p:sp>
      <p:sp>
        <p:nvSpPr>
          <p:cNvPr id="4" name="Segnaposto contenuto 3"/>
          <p:cNvSpPr>
            <a:spLocks noGrp="1"/>
          </p:cNvSpPr>
          <p:nvPr>
            <p:ph sz="quarter" idx="11"/>
          </p:nvPr>
        </p:nvSpPr>
        <p:spPr>
          <a:xfrm>
            <a:off x="349135" y="2310938"/>
            <a:ext cx="4987635" cy="2076335"/>
          </a:xfrm>
        </p:spPr>
        <p:txBody>
          <a:bodyPr>
            <a:normAutofit fontScale="77500" lnSpcReduction="20000"/>
          </a:bodyPr>
          <a:lstStyle/>
          <a:p>
            <a:r>
              <a:rPr lang="it-IT" i="1" dirty="0"/>
              <a:t>«Ante </a:t>
            </a:r>
            <a:r>
              <a:rPr lang="it-IT" i="1" dirty="0" err="1"/>
              <a:t>dies</a:t>
            </a:r>
            <a:r>
              <a:rPr lang="it-IT" i="1" dirty="0"/>
              <a:t> </a:t>
            </a:r>
            <a:r>
              <a:rPr lang="it-IT" i="1" dirty="0" err="1"/>
              <a:t>istos</a:t>
            </a:r>
            <a:r>
              <a:rPr lang="it-IT" i="1" dirty="0"/>
              <a:t> non </a:t>
            </a:r>
            <a:r>
              <a:rPr lang="it-IT" i="1" dirty="0" err="1"/>
              <a:t>plurimos</a:t>
            </a:r>
            <a:r>
              <a:rPr lang="it-IT" i="1" dirty="0"/>
              <a:t> </a:t>
            </a:r>
            <a:r>
              <a:rPr lang="it-IT" i="1" dirty="0" err="1"/>
              <a:t>Gundahals</a:t>
            </a:r>
            <a:r>
              <a:rPr lang="it-IT" i="1" dirty="0"/>
              <a:t> </a:t>
            </a:r>
            <a:r>
              <a:rPr lang="it-IT" i="1" dirty="0" err="1"/>
              <a:t>vir</a:t>
            </a:r>
            <a:r>
              <a:rPr lang="it-IT" i="1" dirty="0"/>
              <a:t> </a:t>
            </a:r>
            <a:r>
              <a:rPr lang="it-IT" i="1" dirty="0" err="1"/>
              <a:t>inlustris</a:t>
            </a:r>
            <a:r>
              <a:rPr lang="it-IT" i="1" dirty="0"/>
              <a:t> quondam </a:t>
            </a:r>
            <a:r>
              <a:rPr lang="it-IT" i="1" dirty="0" err="1"/>
              <a:t>meus</a:t>
            </a:r>
            <a:r>
              <a:rPr lang="it-IT" i="1" dirty="0"/>
              <a:t> </a:t>
            </a:r>
            <a:r>
              <a:rPr lang="it-IT" i="1" dirty="0" err="1"/>
              <a:t>iugales</a:t>
            </a:r>
            <a:r>
              <a:rPr lang="it-IT" i="1" dirty="0"/>
              <a:t>, </a:t>
            </a:r>
            <a:r>
              <a:rPr lang="it-IT" i="1" dirty="0" err="1"/>
              <a:t>fatorum</a:t>
            </a:r>
            <a:r>
              <a:rPr lang="it-IT" i="1" dirty="0"/>
              <a:t> sorte </a:t>
            </a:r>
            <a:r>
              <a:rPr lang="it-IT" i="1" dirty="0" err="1"/>
              <a:t>comsunptus</a:t>
            </a:r>
            <a:r>
              <a:rPr lang="it-IT" i="1" dirty="0"/>
              <a:t>, </a:t>
            </a:r>
            <a:r>
              <a:rPr lang="it-IT" i="1" dirty="0" err="1"/>
              <a:t>duos</a:t>
            </a:r>
            <a:r>
              <a:rPr lang="it-IT" i="1" dirty="0"/>
              <a:t> </a:t>
            </a:r>
            <a:r>
              <a:rPr lang="it-IT" i="1" dirty="0" err="1"/>
              <a:t>mihi</a:t>
            </a:r>
            <a:r>
              <a:rPr lang="it-IT" i="1" dirty="0"/>
              <a:t> </a:t>
            </a:r>
            <a:r>
              <a:rPr lang="it-IT" i="1" dirty="0" err="1"/>
              <a:t>parvulos</a:t>
            </a:r>
            <a:r>
              <a:rPr lang="it-IT" i="1" dirty="0"/>
              <a:t> de communi matrimonio </a:t>
            </a:r>
            <a:r>
              <a:rPr lang="it-IT" i="1" dirty="0" err="1"/>
              <a:t>liberos</a:t>
            </a:r>
            <a:r>
              <a:rPr lang="it-IT" i="1" dirty="0"/>
              <a:t> </a:t>
            </a:r>
            <a:r>
              <a:rPr lang="it-IT" i="1" dirty="0" err="1"/>
              <a:t>dereliquid</a:t>
            </a:r>
            <a:r>
              <a:rPr lang="it-IT" i="1" dirty="0"/>
              <a:t>, </a:t>
            </a:r>
            <a:r>
              <a:rPr lang="it-IT" i="1" dirty="0" err="1"/>
              <a:t>quibus</a:t>
            </a:r>
            <a:r>
              <a:rPr lang="it-IT" i="1" dirty="0"/>
              <a:t> </a:t>
            </a:r>
            <a:r>
              <a:rPr lang="it-IT" i="1" dirty="0" err="1">
                <a:solidFill>
                  <a:srgbClr val="FF0000"/>
                </a:solidFill>
              </a:rPr>
              <a:t>doloris</a:t>
            </a:r>
            <a:r>
              <a:rPr lang="it-IT" i="1" dirty="0">
                <a:solidFill>
                  <a:srgbClr val="FF0000"/>
                </a:solidFill>
              </a:rPr>
              <a:t> stupore </a:t>
            </a:r>
            <a:r>
              <a:rPr lang="it-IT" i="1" dirty="0" err="1">
                <a:solidFill>
                  <a:srgbClr val="FF0000"/>
                </a:solidFill>
              </a:rPr>
              <a:t>depraessa</a:t>
            </a:r>
            <a:r>
              <a:rPr lang="it-IT" i="1" dirty="0"/>
              <a:t>, </a:t>
            </a:r>
            <a:r>
              <a:rPr lang="it-IT" i="1" dirty="0" err="1"/>
              <a:t>nec</a:t>
            </a:r>
            <a:r>
              <a:rPr lang="it-IT" i="1" dirty="0"/>
              <a:t> </a:t>
            </a:r>
            <a:r>
              <a:rPr lang="it-IT" i="1" dirty="0" err="1"/>
              <a:t>tutelam</a:t>
            </a:r>
            <a:r>
              <a:rPr lang="it-IT" i="1" dirty="0"/>
              <a:t> </a:t>
            </a:r>
            <a:r>
              <a:rPr lang="it-IT" i="1" dirty="0" err="1"/>
              <a:t>administrare</a:t>
            </a:r>
            <a:r>
              <a:rPr lang="it-IT" i="1" dirty="0"/>
              <a:t> </a:t>
            </a:r>
            <a:r>
              <a:rPr lang="it-IT" i="1" dirty="0" err="1"/>
              <a:t>valeo</a:t>
            </a:r>
            <a:r>
              <a:rPr lang="it-IT" i="1" dirty="0"/>
              <a:t> </a:t>
            </a:r>
            <a:r>
              <a:rPr lang="it-IT" i="1" dirty="0" err="1"/>
              <a:t>nec</a:t>
            </a:r>
            <a:r>
              <a:rPr lang="it-IT" i="1" dirty="0"/>
              <a:t> </a:t>
            </a:r>
            <a:r>
              <a:rPr lang="it-IT" i="1" dirty="0" err="1"/>
              <a:t>utilem</a:t>
            </a:r>
            <a:r>
              <a:rPr lang="it-IT" i="1" dirty="0"/>
              <a:t>, </a:t>
            </a:r>
            <a:r>
              <a:rPr lang="it-IT" i="1" dirty="0" err="1"/>
              <a:t>quae</a:t>
            </a:r>
            <a:r>
              <a:rPr lang="it-IT" i="1" dirty="0"/>
              <a:t> </a:t>
            </a:r>
            <a:r>
              <a:rPr lang="it-IT" i="1" dirty="0" err="1"/>
              <a:t>munus</a:t>
            </a:r>
            <a:r>
              <a:rPr lang="it-IT" i="1" dirty="0"/>
              <a:t> </a:t>
            </a:r>
            <a:r>
              <a:rPr lang="it-IT" i="1" dirty="0" err="1"/>
              <a:t>tutores</a:t>
            </a:r>
            <a:r>
              <a:rPr lang="it-IT" i="1" dirty="0"/>
              <a:t> </a:t>
            </a:r>
            <a:r>
              <a:rPr lang="it-IT" i="1" dirty="0" err="1"/>
              <a:t>adsumat</a:t>
            </a:r>
            <a:r>
              <a:rPr lang="it-IT" i="1" dirty="0"/>
              <a:t>, </a:t>
            </a:r>
            <a:r>
              <a:rPr lang="it-IT" i="1" dirty="0" err="1"/>
              <a:t>repperire</a:t>
            </a:r>
            <a:r>
              <a:rPr lang="it-IT" i="1" dirty="0"/>
              <a:t> </a:t>
            </a:r>
            <a:r>
              <a:rPr lang="it-IT" i="1" dirty="0" err="1"/>
              <a:t>personam</a:t>
            </a:r>
            <a:r>
              <a:rPr lang="it-IT" i="1" dirty="0"/>
              <a:t>»</a:t>
            </a:r>
            <a:r>
              <a:rPr lang="it-IT" dirty="0"/>
              <a:t>.</a:t>
            </a:r>
          </a:p>
          <a:p>
            <a:endParaRPr lang="it-IT" dirty="0"/>
          </a:p>
        </p:txBody>
      </p:sp>
      <p:sp>
        <p:nvSpPr>
          <p:cNvPr id="5" name="Segnaposto contenuto 4"/>
          <p:cNvSpPr>
            <a:spLocks noGrp="1"/>
          </p:cNvSpPr>
          <p:nvPr>
            <p:ph sz="quarter" idx="12"/>
          </p:nvPr>
        </p:nvSpPr>
        <p:spPr>
          <a:xfrm>
            <a:off x="448887" y="4580314"/>
            <a:ext cx="4962698" cy="1991360"/>
          </a:xfrm>
        </p:spPr>
        <p:txBody>
          <a:bodyPr>
            <a:normAutofit fontScale="77500" lnSpcReduction="20000"/>
          </a:bodyPr>
          <a:lstStyle/>
          <a:p>
            <a:r>
              <a:rPr lang="en-US" dirty="0"/>
              <a:t>Not many days ago the </a:t>
            </a:r>
            <a:r>
              <a:rPr lang="en-US" dirty="0" err="1"/>
              <a:t>vir</a:t>
            </a:r>
            <a:r>
              <a:rPr lang="en-US" dirty="0"/>
              <a:t> </a:t>
            </a:r>
            <a:r>
              <a:rPr lang="en-US" dirty="0" err="1"/>
              <a:t>illustris</a:t>
            </a:r>
            <a:r>
              <a:rPr lang="en-US" dirty="0"/>
              <a:t> </a:t>
            </a:r>
            <a:r>
              <a:rPr lang="en-US" dirty="0" err="1"/>
              <a:t>Gundahals</a:t>
            </a:r>
            <a:r>
              <a:rPr lang="en-US" dirty="0"/>
              <a:t>, once my husband, consumed by the fate of destiny, left me with two little free children, born of our marriage, over whom, </a:t>
            </a:r>
            <a:r>
              <a:rPr lang="en-US" dirty="0">
                <a:solidFill>
                  <a:srgbClr val="FF0000"/>
                </a:solidFill>
              </a:rPr>
              <a:t>discouraged by sudden grief</a:t>
            </a:r>
            <a:r>
              <a:rPr lang="en-US" dirty="0"/>
              <a:t>, I am unable to exercise guardianship nor am I able to find a person to assume the role of guardian.</a:t>
            </a:r>
            <a:endParaRPr lang="it-IT" dirty="0"/>
          </a:p>
        </p:txBody>
      </p:sp>
      <p:sp>
        <p:nvSpPr>
          <p:cNvPr id="6" name="CasellaDiTesto 5"/>
          <p:cNvSpPr txBox="1"/>
          <p:nvPr/>
        </p:nvSpPr>
        <p:spPr>
          <a:xfrm>
            <a:off x="6400802" y="4006734"/>
            <a:ext cx="5062450" cy="2246769"/>
          </a:xfrm>
          <a:prstGeom prst="rect">
            <a:avLst/>
          </a:prstGeom>
          <a:noFill/>
        </p:spPr>
        <p:txBody>
          <a:bodyPr wrap="square" rtlCol="0">
            <a:spAutoFit/>
          </a:bodyPr>
          <a:lstStyle/>
          <a:p>
            <a:r>
              <a:rPr lang="en-US" sz="2800" dirty="0">
                <a:solidFill>
                  <a:srgbClr val="FF0000"/>
                </a:solidFill>
              </a:rPr>
              <a:t>Since the widowed mother cannot be defended by her own weakness </a:t>
            </a:r>
            <a:r>
              <a:rPr lang="en-US" sz="2800" dirty="0"/>
              <a:t>from the incivility of the times by the lies of those who oppose </a:t>
            </a:r>
            <a:r>
              <a:rPr lang="en-US" sz="2800" dirty="0" smtClean="0"/>
              <a:t>her.</a:t>
            </a:r>
            <a:endParaRPr lang="it-IT" sz="2800" dirty="0"/>
          </a:p>
        </p:txBody>
      </p:sp>
    </p:spTree>
    <p:extLst>
      <p:ext uri="{BB962C8B-B14F-4D97-AF65-F5344CB8AC3E}">
        <p14:creationId xmlns:p14="http://schemas.microsoft.com/office/powerpoint/2010/main" val="2752227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xEl>
                                              <p:pRg st="0" end="0"/>
                                            </p:txEl>
                                          </p:spTgt>
                                        </p:tgtEl>
                                        <p:attrNameLst>
                                          <p:attrName>style.visibility</p:attrName>
                                        </p:attrNameLst>
                                      </p:cBhvr>
                                      <p:to>
                                        <p:strVal val="visible"/>
                                      </p:to>
                                    </p:set>
                                    <p:animEffect transition="in" filter="fade">
                                      <p:cBhvr>
                                        <p:cTn id="14" dur="1000"/>
                                        <p:tgtEl>
                                          <p:spTgt spid="6">
                                            <p:txEl>
                                              <p:pRg st="0" end="0"/>
                                            </p:txEl>
                                          </p:spTgt>
                                        </p:tgtEl>
                                      </p:cBhvr>
                                    </p:animEffect>
                                    <p:anim calcmode="lin" valueType="num">
                                      <p:cBhvr>
                                        <p:cTn id="15"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6000" y="1153221"/>
            <a:ext cx="11736000" cy="825208"/>
          </a:xfrm>
        </p:spPr>
        <p:txBody>
          <a:bodyPr/>
          <a:lstStyle/>
          <a:p>
            <a:r>
              <a:rPr lang="it-IT" dirty="0" err="1" smtClean="0"/>
              <a:t>Female</a:t>
            </a:r>
            <a:r>
              <a:rPr lang="it-IT" dirty="0" smtClean="0"/>
              <a:t> </a:t>
            </a:r>
            <a:r>
              <a:rPr lang="it-IT" dirty="0" err="1" smtClean="0"/>
              <a:t>infirmitas</a:t>
            </a:r>
            <a:endParaRPr lang="it-IT" dirty="0"/>
          </a:p>
        </p:txBody>
      </p:sp>
      <p:sp>
        <p:nvSpPr>
          <p:cNvPr id="3" name="Segnaposto contenuto 2"/>
          <p:cNvSpPr>
            <a:spLocks noGrp="1"/>
          </p:cNvSpPr>
          <p:nvPr>
            <p:ph sz="quarter" idx="10"/>
          </p:nvPr>
        </p:nvSpPr>
        <p:spPr>
          <a:xfrm>
            <a:off x="6179127" y="2078182"/>
            <a:ext cx="5663346" cy="4374372"/>
          </a:xfrm>
        </p:spPr>
        <p:txBody>
          <a:bodyPr>
            <a:normAutofit fontScale="85000" lnSpcReduction="20000"/>
          </a:bodyPr>
          <a:lstStyle/>
          <a:p>
            <a:r>
              <a:rPr lang="en-US" dirty="0" smtClean="0"/>
              <a:t>Recently this </a:t>
            </a:r>
            <a:r>
              <a:rPr lang="en-US" dirty="0"/>
              <a:t>approach has not failed to raise objections and perplexities among scholars: </a:t>
            </a:r>
            <a:r>
              <a:rPr lang="en-US" dirty="0" smtClean="0"/>
              <a:t>Julia </a:t>
            </a:r>
            <a:r>
              <a:rPr lang="en-US" dirty="0"/>
              <a:t>Smith noted years </a:t>
            </a:r>
            <a:r>
              <a:rPr lang="en-US" dirty="0" smtClean="0"/>
              <a:t>ago that </a:t>
            </a:r>
            <a:r>
              <a:rPr lang="en-US" dirty="0"/>
              <a:t>it appears to be rather the result of a euphoric assessment of male domination, since </a:t>
            </a:r>
          </a:p>
          <a:p>
            <a:r>
              <a:rPr lang="en-US" dirty="0"/>
              <a:t>“the notion of women's natural weakness served many purposes, political, legal, religious, literary. (...) It reinforced other social disparities, of age, rank, or resources, leaving women who did succeed in making their way in the world through whatever means available, always vulnerable, caught within a web of meaning not of their own weaving".</a:t>
            </a:r>
            <a:endParaRPr lang="it-IT" dirty="0"/>
          </a:p>
          <a:p>
            <a:endParaRPr lang="it-IT" dirty="0"/>
          </a:p>
        </p:txBody>
      </p:sp>
      <p:sp>
        <p:nvSpPr>
          <p:cNvPr id="4" name="Segnaposto contenuto 3"/>
          <p:cNvSpPr>
            <a:spLocks noGrp="1"/>
          </p:cNvSpPr>
          <p:nvPr>
            <p:ph sz="quarter" idx="11"/>
          </p:nvPr>
        </p:nvSpPr>
        <p:spPr>
          <a:xfrm>
            <a:off x="374073" y="2202873"/>
            <a:ext cx="5278582" cy="4364182"/>
          </a:xfrm>
        </p:spPr>
        <p:txBody>
          <a:bodyPr>
            <a:normAutofit fontScale="85000" lnSpcReduction="20000"/>
          </a:bodyPr>
          <a:lstStyle/>
          <a:p>
            <a:r>
              <a:rPr lang="en-US" dirty="0"/>
              <a:t>Female </a:t>
            </a:r>
            <a:r>
              <a:rPr lang="en-US" i="1" dirty="0" err="1"/>
              <a:t>infirmitas</a:t>
            </a:r>
            <a:r>
              <a:rPr lang="en-US" dirty="0"/>
              <a:t> has been a 'warhorse' of the historiography of the 1980s, in particular of the historiography of women and on women, which identified the accentuation of female weakness by women themselves as one of the strategies through which, by reaffirming what was commonly known as a characteristic of the female gender - </a:t>
            </a:r>
            <a:r>
              <a:rPr lang="en-US" i="1" dirty="0" err="1"/>
              <a:t>infirmitas</a:t>
            </a:r>
            <a:r>
              <a:rPr lang="en-US" dirty="0"/>
              <a:t> - women manifested their agency, their ability to intervene. </a:t>
            </a:r>
          </a:p>
          <a:p>
            <a:r>
              <a:rPr lang="en-US" dirty="0"/>
              <a:t>Especially in trials, such a strategy would have been aimed at ingratiating themselves with the judges and obtaining a </a:t>
            </a:r>
            <a:r>
              <a:rPr lang="en-US" dirty="0" err="1"/>
              <a:t>favourable</a:t>
            </a:r>
            <a:r>
              <a:rPr lang="en-US" dirty="0"/>
              <a:t> verdict</a:t>
            </a:r>
            <a:endParaRPr lang="it-IT" dirty="0"/>
          </a:p>
        </p:txBody>
      </p:sp>
    </p:spTree>
    <p:extLst>
      <p:ext uri="{BB962C8B-B14F-4D97-AF65-F5344CB8AC3E}">
        <p14:creationId xmlns:p14="http://schemas.microsoft.com/office/powerpoint/2010/main" val="4170727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0"/>
          </p:nvPr>
        </p:nvSpPr>
        <p:spPr>
          <a:xfrm>
            <a:off x="781396" y="2227811"/>
            <a:ext cx="11061077" cy="4224743"/>
          </a:xfrm>
        </p:spPr>
        <p:txBody>
          <a:bodyPr>
            <a:normAutofit/>
          </a:bodyPr>
          <a:lstStyle/>
          <a:p>
            <a:r>
              <a:rPr lang="en-US" dirty="0" err="1"/>
              <a:t>Gundihild's</a:t>
            </a:r>
            <a:r>
              <a:rPr lang="en-US" dirty="0"/>
              <a:t> proclaimed weakness and inability to defend her children's property, together with her use of Roman titles for her own definition and that of her counterpart, are the most tangible evidence of </a:t>
            </a:r>
            <a:r>
              <a:rPr lang="en-US" dirty="0" err="1"/>
              <a:t>Gundihild's</a:t>
            </a:r>
            <a:r>
              <a:rPr lang="en-US" dirty="0"/>
              <a:t> desire to integrate herself within the local context, reaffirming for herself a gender category that would have been particularly useful. </a:t>
            </a:r>
            <a:endParaRPr lang="en-US" dirty="0" smtClean="0"/>
          </a:p>
          <a:p>
            <a:endParaRPr lang="en-US" dirty="0"/>
          </a:p>
          <a:p>
            <a:r>
              <a:rPr lang="en-US" dirty="0"/>
              <a:t>Even the search for a local guardian for her children goes in the direction of providing them with a support within the city, which would constitute an effective fictive father against the claims of her antagonists.</a:t>
            </a:r>
            <a:endParaRPr lang="it-IT" dirty="0"/>
          </a:p>
          <a:p>
            <a:endParaRPr lang="it-IT" dirty="0"/>
          </a:p>
        </p:txBody>
      </p:sp>
    </p:spTree>
    <p:extLst>
      <p:ext uri="{BB962C8B-B14F-4D97-AF65-F5344CB8AC3E}">
        <p14:creationId xmlns:p14="http://schemas.microsoft.com/office/powerpoint/2010/main" val="4245833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0"/>
          </p:nvPr>
        </p:nvSpPr>
        <p:spPr>
          <a:xfrm>
            <a:off x="681645" y="1454727"/>
            <a:ext cx="10565476" cy="4997827"/>
          </a:xfrm>
        </p:spPr>
        <p:txBody>
          <a:bodyPr>
            <a:normAutofit fontScale="70000" lnSpcReduction="20000"/>
          </a:bodyPr>
          <a:lstStyle/>
          <a:p>
            <a:r>
              <a:rPr lang="en-US" dirty="0"/>
              <a:t>If we look more closely at the protagonists of this affair, we can further articulate this consideration. </a:t>
            </a:r>
          </a:p>
          <a:p>
            <a:r>
              <a:rPr lang="en-US" dirty="0" err="1"/>
              <a:t>Gundihild's</a:t>
            </a:r>
            <a:r>
              <a:rPr lang="en-US" dirty="0"/>
              <a:t> avowed </a:t>
            </a:r>
            <a:r>
              <a:rPr lang="en-US" i="1" dirty="0" err="1"/>
              <a:t>infirmitas</a:t>
            </a:r>
            <a:r>
              <a:rPr lang="en-US" dirty="0"/>
              <a:t> with regard to her actual powers to defend her children's property does not seem to derive from a legal </a:t>
            </a:r>
            <a:r>
              <a:rPr lang="en-US" dirty="0" smtClean="0"/>
              <a:t>fact (</a:t>
            </a:r>
            <a:r>
              <a:rPr lang="en-US" dirty="0" smtClean="0"/>
              <a:t>in fact </a:t>
            </a:r>
            <a:r>
              <a:rPr lang="en-US" dirty="0" smtClean="0"/>
              <a:t>she was by law able to assume a guardian role), </a:t>
            </a:r>
            <a:r>
              <a:rPr lang="en-US" dirty="0"/>
              <a:t>but from the chronological context in which the affair unfolds. </a:t>
            </a:r>
            <a:endParaRPr lang="en-US" dirty="0" smtClean="0"/>
          </a:p>
          <a:p>
            <a:r>
              <a:rPr lang="en-US" dirty="0" smtClean="0"/>
              <a:t>The </a:t>
            </a:r>
            <a:r>
              <a:rPr lang="en-US" dirty="0"/>
              <a:t>three opponents of </a:t>
            </a:r>
            <a:r>
              <a:rPr lang="en-US" dirty="0" err="1"/>
              <a:t>Gundihild</a:t>
            </a:r>
            <a:r>
              <a:rPr lang="en-US" dirty="0"/>
              <a:t> and her children were in some way connected, through kinship or affinity, to the family group of </a:t>
            </a:r>
            <a:r>
              <a:rPr lang="en-US" dirty="0" err="1"/>
              <a:t>Gudahals</a:t>
            </a:r>
            <a:r>
              <a:rPr lang="en-US" dirty="0"/>
              <a:t> </a:t>
            </a:r>
            <a:r>
              <a:rPr lang="en-US" dirty="0" smtClean="0"/>
              <a:t>himself (judging by their names), </a:t>
            </a:r>
            <a:r>
              <a:rPr lang="en-US" dirty="0"/>
              <a:t>and that the contestation of the assets, initiated when the man was still alive, concerned </a:t>
            </a:r>
            <a:r>
              <a:rPr lang="en-US" dirty="0" smtClean="0"/>
              <a:t>goods </a:t>
            </a:r>
            <a:r>
              <a:rPr lang="en-US" dirty="0"/>
              <a:t>deriving from an undivided inheritance. </a:t>
            </a:r>
          </a:p>
          <a:p>
            <a:r>
              <a:rPr lang="en-US" dirty="0"/>
              <a:t>Even if this were not the case, it is evident that the procedure activated to acquire an external guardian substantially transformed the position of the two orphans and their mother not only with respect to the patrimonial situation that directly concerned them, but above all with respect to the community of Rieti; a community that, through </a:t>
            </a:r>
            <a:r>
              <a:rPr lang="en-US" i="1" dirty="0" err="1"/>
              <a:t>Flavianus</a:t>
            </a:r>
            <a:r>
              <a:rPr lang="en-US" dirty="0"/>
              <a:t> - the guardian - became the 'fictive father' of the two boys, integrating </a:t>
            </a:r>
            <a:r>
              <a:rPr lang="en-US" dirty="0" smtClean="0"/>
              <a:t>them </a:t>
            </a:r>
            <a:r>
              <a:rPr lang="en-US" dirty="0"/>
              <a:t>and their mother within it. </a:t>
            </a:r>
          </a:p>
          <a:p>
            <a:r>
              <a:rPr lang="en-US" dirty="0" err="1"/>
              <a:t>Emphasising</a:t>
            </a:r>
            <a:r>
              <a:rPr lang="en-US" dirty="0"/>
              <a:t> the widow's </a:t>
            </a:r>
            <a:r>
              <a:rPr lang="en-US" i="1" dirty="0" err="1"/>
              <a:t>infirmitas</a:t>
            </a:r>
            <a:r>
              <a:rPr lang="en-US" dirty="0"/>
              <a:t> was therefore the instrument through which not only the resolution of a patrimonial matter, perhaps a family dispute, was envisaged, but </a:t>
            </a:r>
            <a:r>
              <a:rPr lang="en-US" dirty="0" err="1"/>
              <a:t>Gundihild</a:t>
            </a:r>
            <a:r>
              <a:rPr lang="en-US" dirty="0"/>
              <a:t>, her children, and also those who opposed her, were incorporated into the community of Rieti. </a:t>
            </a:r>
          </a:p>
          <a:p>
            <a:r>
              <a:rPr lang="en-US" dirty="0"/>
              <a:t>Despite their names of Gothic origin, all the protagonists of this story appear to bear some title of Roman </a:t>
            </a:r>
            <a:r>
              <a:rPr lang="en-US" dirty="0" smtClean="0"/>
              <a:t>origin (</a:t>
            </a:r>
            <a:r>
              <a:rPr lang="en-US" i="1" dirty="0" err="1" smtClean="0"/>
              <a:t>vir</a:t>
            </a:r>
            <a:r>
              <a:rPr lang="en-US" i="1" dirty="0" smtClean="0"/>
              <a:t> </a:t>
            </a:r>
            <a:r>
              <a:rPr lang="en-US" i="1" dirty="0" err="1" smtClean="0"/>
              <a:t>illustris</a:t>
            </a:r>
            <a:r>
              <a:rPr lang="en-US" dirty="0" smtClean="0"/>
              <a:t>, </a:t>
            </a:r>
            <a:r>
              <a:rPr lang="en-US" i="1" dirty="0" err="1" smtClean="0"/>
              <a:t>femina</a:t>
            </a:r>
            <a:r>
              <a:rPr lang="en-US" i="1" dirty="0" smtClean="0"/>
              <a:t> </a:t>
            </a:r>
            <a:r>
              <a:rPr lang="en-US" i="1" dirty="0" err="1" smtClean="0"/>
              <a:t>illustris</a:t>
            </a:r>
            <a:r>
              <a:rPr lang="en-US" dirty="0" smtClean="0"/>
              <a:t>), </a:t>
            </a:r>
            <a:r>
              <a:rPr lang="en-US" dirty="0"/>
              <a:t>which, at this chronological height, is mainly to mark their status according to locally understandable formulas, rather than an actual function. </a:t>
            </a:r>
            <a:endParaRPr lang="it-IT" dirty="0"/>
          </a:p>
          <a:p>
            <a:endParaRPr lang="it-IT" dirty="0"/>
          </a:p>
        </p:txBody>
      </p:sp>
    </p:spTree>
    <p:extLst>
      <p:ext uri="{BB962C8B-B14F-4D97-AF65-F5344CB8AC3E}">
        <p14:creationId xmlns:p14="http://schemas.microsoft.com/office/powerpoint/2010/main" val="2919618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6000" y="1153221"/>
            <a:ext cx="11736000" cy="525950"/>
          </a:xfrm>
        </p:spPr>
        <p:txBody>
          <a:bodyPr>
            <a:normAutofit fontScale="90000"/>
          </a:bodyPr>
          <a:lstStyle/>
          <a:p>
            <a:r>
              <a:rPr lang="it-IT" dirty="0" smtClean="0"/>
              <a:t>P. VIC. (590 </a:t>
            </a:r>
            <a:r>
              <a:rPr lang="it-IT" dirty="0" err="1" smtClean="0"/>
              <a:t>ca</a:t>
            </a:r>
            <a:r>
              <a:rPr lang="it-IT" dirty="0" smtClean="0"/>
              <a:t>)</a:t>
            </a:r>
            <a:endParaRPr lang="it-IT" dirty="0"/>
          </a:p>
        </p:txBody>
      </p:sp>
      <p:sp>
        <p:nvSpPr>
          <p:cNvPr id="3" name="Segnaposto contenuto 2"/>
          <p:cNvSpPr>
            <a:spLocks noGrp="1"/>
          </p:cNvSpPr>
          <p:nvPr>
            <p:ph sz="quarter" idx="10"/>
          </p:nvPr>
        </p:nvSpPr>
        <p:spPr>
          <a:xfrm>
            <a:off x="482139" y="1637607"/>
            <a:ext cx="8021782" cy="4814947"/>
          </a:xfrm>
        </p:spPr>
        <p:txBody>
          <a:bodyPr>
            <a:normAutofit fontScale="47500" lnSpcReduction="20000"/>
          </a:bodyPr>
          <a:lstStyle/>
          <a:p>
            <a:r>
              <a:rPr lang="it-IT" dirty="0"/>
              <a:t>4. </a:t>
            </a:r>
            <a:r>
              <a:rPr lang="it-IT" dirty="0" err="1"/>
              <a:t>Ianuaria</a:t>
            </a:r>
            <a:r>
              <a:rPr lang="it-IT" dirty="0"/>
              <a:t> religiosa </a:t>
            </a:r>
            <a:r>
              <a:rPr lang="it-IT" dirty="0" err="1"/>
              <a:t>foemina</a:t>
            </a:r>
            <a:endParaRPr lang="it-IT" dirty="0"/>
          </a:p>
          <a:p>
            <a:r>
              <a:rPr lang="it-IT" dirty="0"/>
              <a:t>6 </a:t>
            </a:r>
            <a:r>
              <a:rPr lang="it-IT" dirty="0" err="1"/>
              <a:t>Contestatio</a:t>
            </a:r>
            <a:r>
              <a:rPr lang="it-IT" dirty="0"/>
              <a:t> </a:t>
            </a:r>
            <a:r>
              <a:rPr lang="it-IT" dirty="0" err="1">
                <a:solidFill>
                  <a:srgbClr val="FF0000"/>
                </a:solidFill>
              </a:rPr>
              <a:t>Egenandae</a:t>
            </a:r>
            <a:r>
              <a:rPr lang="it-IT" dirty="0"/>
              <a:t> contra </a:t>
            </a:r>
            <a:r>
              <a:rPr lang="it-IT" dirty="0" err="1"/>
              <a:t>Laurentium</a:t>
            </a:r>
            <a:endParaRPr lang="it-IT" dirty="0"/>
          </a:p>
          <a:p>
            <a:r>
              <a:rPr lang="it-IT" dirty="0"/>
              <a:t>7 </a:t>
            </a:r>
            <a:r>
              <a:rPr lang="it-IT" dirty="0" err="1"/>
              <a:t>sponsio</a:t>
            </a:r>
            <a:r>
              <a:rPr lang="it-IT" dirty="0"/>
              <a:t> </a:t>
            </a:r>
            <a:r>
              <a:rPr lang="it-IT" dirty="0" err="1"/>
              <a:t>Poscenti</a:t>
            </a:r>
            <a:r>
              <a:rPr lang="it-IT" dirty="0"/>
              <a:t> </a:t>
            </a:r>
            <a:r>
              <a:rPr lang="it-IT" dirty="0" err="1"/>
              <a:t>defensoris</a:t>
            </a:r>
            <a:r>
              <a:rPr lang="it-IT" dirty="0"/>
              <a:t> pro </a:t>
            </a:r>
            <a:r>
              <a:rPr lang="it-IT" dirty="0" err="1"/>
              <a:t>terras</a:t>
            </a:r>
            <a:r>
              <a:rPr lang="it-IT" dirty="0"/>
              <a:t> </a:t>
            </a:r>
            <a:r>
              <a:rPr lang="it-IT" dirty="0" err="1"/>
              <a:t>Meliodii</a:t>
            </a:r>
            <a:endParaRPr lang="it-IT" dirty="0"/>
          </a:p>
          <a:p>
            <a:r>
              <a:rPr lang="it-IT" dirty="0"/>
              <a:t>8 </a:t>
            </a:r>
            <a:r>
              <a:rPr lang="it-IT" dirty="0" err="1"/>
              <a:t>divisio</a:t>
            </a:r>
            <a:r>
              <a:rPr lang="it-IT" dirty="0"/>
              <a:t> Laurenti et </a:t>
            </a:r>
            <a:r>
              <a:rPr lang="it-IT" dirty="0" err="1"/>
              <a:t>Maximi</a:t>
            </a:r>
            <a:r>
              <a:rPr lang="it-IT" dirty="0"/>
              <a:t> germani quondam Donati</a:t>
            </a:r>
          </a:p>
          <a:p>
            <a:r>
              <a:rPr lang="it-IT" dirty="0"/>
              <a:t>9 </a:t>
            </a:r>
            <a:r>
              <a:rPr lang="it-IT" dirty="0" err="1"/>
              <a:t>Documentum</a:t>
            </a:r>
            <a:r>
              <a:rPr lang="it-IT" dirty="0"/>
              <a:t> de </a:t>
            </a:r>
            <a:r>
              <a:rPr lang="it-IT" dirty="0" err="1"/>
              <a:t>terris</a:t>
            </a:r>
            <a:r>
              <a:rPr lang="it-IT" dirty="0"/>
              <a:t> </a:t>
            </a:r>
            <a:r>
              <a:rPr lang="it-IT" dirty="0" err="1"/>
              <a:t>fundi</a:t>
            </a:r>
            <a:r>
              <a:rPr lang="it-IT" dirty="0"/>
              <a:t> </a:t>
            </a:r>
            <a:r>
              <a:rPr lang="it-IT" dirty="0" err="1"/>
              <a:t>Blittiiani</a:t>
            </a:r>
            <a:r>
              <a:rPr lang="it-IT" dirty="0"/>
              <a:t> factum a </a:t>
            </a:r>
            <a:r>
              <a:rPr lang="it-IT" dirty="0" err="1"/>
              <a:t>Laurentia</a:t>
            </a:r>
            <a:r>
              <a:rPr lang="it-IT" dirty="0"/>
              <a:t> in </a:t>
            </a:r>
            <a:r>
              <a:rPr lang="it-IT" dirty="0" err="1"/>
              <a:t>Maximiliano</a:t>
            </a:r>
            <a:endParaRPr lang="it-IT" dirty="0"/>
          </a:p>
          <a:p>
            <a:r>
              <a:rPr lang="fr-FR" dirty="0"/>
              <a:t>10 </a:t>
            </a:r>
            <a:r>
              <a:rPr lang="fr-FR" dirty="0" err="1"/>
              <a:t>Contestatio</a:t>
            </a:r>
            <a:r>
              <a:rPr lang="fr-FR" dirty="0"/>
              <a:t> </a:t>
            </a:r>
            <a:r>
              <a:rPr lang="fr-FR" dirty="0" err="1">
                <a:solidFill>
                  <a:srgbClr val="FF0000"/>
                </a:solidFill>
              </a:rPr>
              <a:t>Egenandae</a:t>
            </a:r>
            <a:r>
              <a:rPr lang="fr-FR" dirty="0"/>
              <a:t> contra Maximum et </a:t>
            </a:r>
            <a:r>
              <a:rPr lang="fr-FR" dirty="0" err="1"/>
              <a:t>Laurentium</a:t>
            </a:r>
            <a:endParaRPr lang="it-IT" dirty="0"/>
          </a:p>
          <a:p>
            <a:r>
              <a:rPr lang="fr-FR" dirty="0"/>
              <a:t>11 </a:t>
            </a:r>
            <a:r>
              <a:rPr lang="fr-FR" dirty="0" err="1"/>
              <a:t>Securitas</a:t>
            </a:r>
            <a:r>
              <a:rPr lang="fr-FR" dirty="0"/>
              <a:t> </a:t>
            </a:r>
            <a:r>
              <a:rPr lang="fr-FR" dirty="0" err="1"/>
              <a:t>Felicis</a:t>
            </a:r>
            <a:r>
              <a:rPr lang="fr-FR" dirty="0"/>
              <a:t> et </a:t>
            </a:r>
            <a:r>
              <a:rPr lang="fr-FR" dirty="0" err="1"/>
              <a:t>Donati</a:t>
            </a:r>
            <a:r>
              <a:rPr lang="fr-FR" dirty="0"/>
              <a:t> </a:t>
            </a:r>
            <a:r>
              <a:rPr lang="fr-FR" dirty="0" err="1"/>
              <a:t>virorum</a:t>
            </a:r>
            <a:r>
              <a:rPr lang="fr-FR" dirty="0"/>
              <a:t> </a:t>
            </a:r>
            <a:r>
              <a:rPr lang="fr-FR" dirty="0" err="1"/>
              <a:t>devotorum</a:t>
            </a:r>
            <a:r>
              <a:rPr lang="fr-FR" dirty="0"/>
              <a:t> </a:t>
            </a:r>
            <a:r>
              <a:rPr lang="fr-FR" dirty="0" err="1"/>
              <a:t>exvicariis</a:t>
            </a:r>
            <a:r>
              <a:rPr lang="fr-FR" dirty="0"/>
              <a:t> et </a:t>
            </a:r>
            <a:r>
              <a:rPr lang="fr-FR" dirty="0" err="1"/>
              <a:t>optionibus</a:t>
            </a:r>
            <a:r>
              <a:rPr lang="fr-FR" dirty="0"/>
              <a:t> </a:t>
            </a:r>
            <a:r>
              <a:rPr lang="fr-FR" dirty="0" err="1"/>
              <a:t>indictionis</a:t>
            </a:r>
            <a:r>
              <a:rPr lang="fr-FR" dirty="0"/>
              <a:t> </a:t>
            </a:r>
            <a:r>
              <a:rPr lang="fr-FR" dirty="0" err="1"/>
              <a:t>septimae</a:t>
            </a:r>
            <a:r>
              <a:rPr lang="fr-FR" dirty="0"/>
              <a:t> </a:t>
            </a:r>
            <a:r>
              <a:rPr lang="fr-FR" dirty="0" err="1"/>
              <a:t>facta</a:t>
            </a:r>
            <a:r>
              <a:rPr lang="fr-FR" dirty="0"/>
              <a:t> a domino Basilio</a:t>
            </a:r>
            <a:endParaRPr lang="it-IT" dirty="0"/>
          </a:p>
          <a:p>
            <a:r>
              <a:rPr lang="it-IT" dirty="0"/>
              <a:t>12 </a:t>
            </a:r>
            <a:r>
              <a:rPr lang="it-IT" dirty="0" err="1"/>
              <a:t>Chartula</a:t>
            </a:r>
            <a:r>
              <a:rPr lang="it-IT" dirty="0"/>
              <a:t> </a:t>
            </a:r>
            <a:r>
              <a:rPr lang="it-IT" dirty="0" err="1"/>
              <a:t>ubi</a:t>
            </a:r>
            <a:r>
              <a:rPr lang="it-IT" dirty="0"/>
              <a:t> </a:t>
            </a:r>
            <a:r>
              <a:rPr lang="it-IT" dirty="0" err="1"/>
              <a:t>manomisit</a:t>
            </a:r>
            <a:r>
              <a:rPr lang="it-IT" dirty="0"/>
              <a:t> </a:t>
            </a:r>
            <a:r>
              <a:rPr lang="it-IT" dirty="0" err="1"/>
              <a:t>Anastasius</a:t>
            </a:r>
            <a:r>
              <a:rPr lang="it-IT" dirty="0"/>
              <a:t> </a:t>
            </a:r>
            <a:r>
              <a:rPr lang="it-IT" dirty="0" err="1"/>
              <a:t>notarius</a:t>
            </a:r>
            <a:r>
              <a:rPr lang="it-IT" dirty="0"/>
              <a:t> </a:t>
            </a:r>
            <a:r>
              <a:rPr lang="it-IT" dirty="0" err="1"/>
              <a:t>ancellam</a:t>
            </a:r>
            <a:r>
              <a:rPr lang="it-IT" dirty="0"/>
              <a:t> </a:t>
            </a:r>
            <a:r>
              <a:rPr lang="it-IT" dirty="0" err="1"/>
              <a:t>iuris</a:t>
            </a:r>
            <a:r>
              <a:rPr lang="it-IT" dirty="0"/>
              <a:t> sui nomine </a:t>
            </a:r>
            <a:r>
              <a:rPr lang="it-IT" dirty="0" err="1"/>
              <a:t>Saviniana</a:t>
            </a:r>
            <a:r>
              <a:rPr lang="it-IT" dirty="0"/>
              <a:t> </a:t>
            </a:r>
            <a:r>
              <a:rPr lang="it-IT" dirty="0" err="1"/>
              <a:t>cum</a:t>
            </a:r>
            <a:r>
              <a:rPr lang="it-IT" dirty="0"/>
              <a:t> </a:t>
            </a:r>
            <a:r>
              <a:rPr lang="it-IT" dirty="0" err="1"/>
              <a:t>Quiriaco</a:t>
            </a:r>
            <a:r>
              <a:rPr lang="it-IT" dirty="0"/>
              <a:t> </a:t>
            </a:r>
            <a:r>
              <a:rPr lang="it-IT" dirty="0" err="1"/>
              <a:t>filio</a:t>
            </a:r>
            <a:r>
              <a:rPr lang="it-IT" dirty="0"/>
              <a:t> suo</a:t>
            </a:r>
          </a:p>
          <a:p>
            <a:r>
              <a:rPr lang="it-IT" dirty="0"/>
              <a:t>13 </a:t>
            </a:r>
            <a:r>
              <a:rPr lang="it-IT" dirty="0" err="1"/>
              <a:t>Brevis</a:t>
            </a:r>
            <a:r>
              <a:rPr lang="it-IT" dirty="0"/>
              <a:t> rerum </a:t>
            </a:r>
            <a:r>
              <a:rPr lang="it-IT" dirty="0" err="1"/>
              <a:t>inventarum</a:t>
            </a:r>
            <a:r>
              <a:rPr lang="it-IT" dirty="0"/>
              <a:t> de rebus Anastasi quondam </a:t>
            </a:r>
            <a:r>
              <a:rPr lang="it-IT" dirty="0" err="1"/>
              <a:t>exvicarii</a:t>
            </a:r>
            <a:endParaRPr lang="it-IT" dirty="0"/>
          </a:p>
          <a:p>
            <a:r>
              <a:rPr lang="it-IT" dirty="0"/>
              <a:t>14 </a:t>
            </a:r>
            <a:r>
              <a:rPr lang="it-IT" dirty="0" err="1"/>
              <a:t>Contestatio</a:t>
            </a:r>
            <a:r>
              <a:rPr lang="it-IT" dirty="0"/>
              <a:t> Laurenti </a:t>
            </a:r>
            <a:r>
              <a:rPr lang="it-IT" dirty="0" err="1"/>
              <a:t>vicarii</a:t>
            </a:r>
            <a:r>
              <a:rPr lang="it-IT" dirty="0"/>
              <a:t> contra </a:t>
            </a:r>
            <a:r>
              <a:rPr lang="it-IT" dirty="0" err="1">
                <a:solidFill>
                  <a:srgbClr val="FF0000"/>
                </a:solidFill>
              </a:rPr>
              <a:t>Egenandam</a:t>
            </a:r>
            <a:r>
              <a:rPr lang="it-IT" dirty="0"/>
              <a:t> </a:t>
            </a:r>
            <a:r>
              <a:rPr lang="it-IT" dirty="0" err="1"/>
              <a:t>honestam</a:t>
            </a:r>
            <a:r>
              <a:rPr lang="it-IT" dirty="0"/>
              <a:t> </a:t>
            </a:r>
            <a:r>
              <a:rPr lang="it-IT" dirty="0" err="1"/>
              <a:t>foeminam</a:t>
            </a:r>
            <a:endParaRPr lang="it-IT" dirty="0"/>
          </a:p>
          <a:p>
            <a:r>
              <a:rPr lang="it-IT" dirty="0"/>
              <a:t>15 </a:t>
            </a:r>
            <a:r>
              <a:rPr lang="it-IT" dirty="0" err="1"/>
              <a:t>Cautio</a:t>
            </a:r>
            <a:r>
              <a:rPr lang="it-IT" dirty="0"/>
              <a:t> </a:t>
            </a:r>
            <a:r>
              <a:rPr lang="it-IT" dirty="0" err="1"/>
              <a:t>Maurilionis</a:t>
            </a:r>
            <a:r>
              <a:rPr lang="en-GB" dirty="0"/>
              <a:t> </a:t>
            </a:r>
            <a:r>
              <a:rPr lang="it-IT" dirty="0"/>
              <a:t> </a:t>
            </a:r>
            <a:r>
              <a:rPr lang="it-IT" dirty="0" err="1"/>
              <a:t>actoris</a:t>
            </a:r>
            <a:r>
              <a:rPr lang="it-IT" dirty="0"/>
              <a:t> et </a:t>
            </a:r>
            <a:r>
              <a:rPr lang="it-IT" dirty="0" err="1"/>
              <a:t>Felicis</a:t>
            </a:r>
            <a:r>
              <a:rPr lang="it-IT" dirty="0"/>
              <a:t> masse </a:t>
            </a:r>
            <a:r>
              <a:rPr lang="it-IT" dirty="0" err="1"/>
              <a:t>Cessitanae</a:t>
            </a:r>
            <a:r>
              <a:rPr lang="it-IT" dirty="0"/>
              <a:t> </a:t>
            </a:r>
            <a:r>
              <a:rPr lang="it-IT" dirty="0" err="1"/>
              <a:t>solidorum</a:t>
            </a:r>
            <a:r>
              <a:rPr lang="it-IT" dirty="0"/>
              <a:t> numero sex</a:t>
            </a:r>
          </a:p>
          <a:p>
            <a:r>
              <a:rPr lang="it-IT" dirty="0"/>
              <a:t>16 Instrumentum </a:t>
            </a:r>
            <a:r>
              <a:rPr lang="it-IT" dirty="0" err="1"/>
              <a:t>pueri</a:t>
            </a:r>
            <a:r>
              <a:rPr lang="it-IT" dirty="0"/>
              <a:t> nomine </a:t>
            </a:r>
            <a:r>
              <a:rPr lang="it-IT" dirty="0" err="1"/>
              <a:t>Deusdedit</a:t>
            </a:r>
            <a:endParaRPr lang="it-IT" dirty="0"/>
          </a:p>
          <a:p>
            <a:r>
              <a:rPr lang="it-IT" dirty="0"/>
              <a:t>17 Gesta de </a:t>
            </a:r>
            <a:r>
              <a:rPr lang="it-IT" dirty="0" err="1"/>
              <a:t>documentis</a:t>
            </a:r>
            <a:r>
              <a:rPr lang="it-IT" dirty="0"/>
              <a:t>/o domus </a:t>
            </a:r>
            <a:r>
              <a:rPr lang="it-IT" dirty="0" err="1"/>
              <a:t>quas</a:t>
            </a:r>
            <a:r>
              <a:rPr lang="it-IT" dirty="0"/>
              <a:t> </a:t>
            </a:r>
            <a:r>
              <a:rPr lang="it-IT" dirty="0" err="1"/>
              <a:t>vendederunt</a:t>
            </a:r>
            <a:r>
              <a:rPr lang="it-IT" dirty="0"/>
              <a:t> </a:t>
            </a:r>
            <a:r>
              <a:rPr lang="it-IT" dirty="0" err="1"/>
              <a:t>curiales</a:t>
            </a:r>
            <a:r>
              <a:rPr lang="it-IT" dirty="0"/>
              <a:t> </a:t>
            </a:r>
            <a:r>
              <a:rPr lang="it-IT" dirty="0" err="1"/>
              <a:t>Panhormitani</a:t>
            </a:r>
            <a:r>
              <a:rPr lang="it-IT" dirty="0"/>
              <a:t> </a:t>
            </a:r>
            <a:r>
              <a:rPr lang="it-IT" dirty="0" err="1"/>
              <a:t>hebreo</a:t>
            </a:r>
            <a:r>
              <a:rPr lang="it-IT" dirty="0"/>
              <a:t> </a:t>
            </a:r>
            <a:r>
              <a:rPr lang="it-IT" dirty="0" err="1"/>
              <a:t>Hassemori</a:t>
            </a:r>
            <a:r>
              <a:rPr lang="it-IT" dirty="0"/>
              <a:t> ()d/h()</a:t>
            </a:r>
          </a:p>
          <a:p>
            <a:r>
              <a:rPr lang="it-IT" dirty="0"/>
              <a:t>18 </a:t>
            </a:r>
            <a:r>
              <a:rPr lang="it-IT" dirty="0" err="1"/>
              <a:t>Cautio</a:t>
            </a:r>
            <a:r>
              <a:rPr lang="it-IT" dirty="0"/>
              <a:t> greca ad </a:t>
            </a:r>
            <a:r>
              <a:rPr lang="it-IT" dirty="0" err="1"/>
              <a:t>nomen</a:t>
            </a:r>
            <a:r>
              <a:rPr lang="it-IT" dirty="0"/>
              <a:t> </a:t>
            </a:r>
            <a:r>
              <a:rPr lang="it-IT" dirty="0" err="1"/>
              <a:t>Theopinti</a:t>
            </a:r>
            <a:r>
              <a:rPr lang="it-IT" dirty="0"/>
              <a:t> </a:t>
            </a:r>
            <a:r>
              <a:rPr lang="it-IT" dirty="0" err="1"/>
              <a:t>solidorum</a:t>
            </a:r>
            <a:r>
              <a:rPr lang="it-IT" dirty="0"/>
              <a:t> </a:t>
            </a:r>
            <a:r>
              <a:rPr lang="it-IT" dirty="0" err="1"/>
              <a:t>decem</a:t>
            </a:r>
            <a:r>
              <a:rPr lang="it-IT" dirty="0"/>
              <a:t> et </a:t>
            </a:r>
            <a:r>
              <a:rPr lang="it-IT" dirty="0" err="1"/>
              <a:t>septem</a:t>
            </a:r>
            <a:endParaRPr lang="it-IT" dirty="0"/>
          </a:p>
          <a:p>
            <a:r>
              <a:rPr lang="it-IT" dirty="0"/>
              <a:t>19 </a:t>
            </a:r>
            <a:r>
              <a:rPr lang="it-IT" dirty="0" err="1"/>
              <a:t>Documentum</a:t>
            </a:r>
            <a:r>
              <a:rPr lang="it-IT" dirty="0"/>
              <a:t> </a:t>
            </a:r>
            <a:r>
              <a:rPr lang="it-IT" dirty="0" err="1"/>
              <a:t>Quiriacae</a:t>
            </a:r>
            <a:r>
              <a:rPr lang="it-IT" dirty="0"/>
              <a:t> </a:t>
            </a:r>
            <a:r>
              <a:rPr lang="it-IT" dirty="0" err="1"/>
              <a:t>ancellae</a:t>
            </a:r>
            <a:endParaRPr lang="it-IT" dirty="0"/>
          </a:p>
          <a:p>
            <a:r>
              <a:rPr lang="fr-FR" dirty="0"/>
              <a:t>20 </a:t>
            </a:r>
            <a:r>
              <a:rPr lang="fr-FR" dirty="0" err="1"/>
              <a:t>Pactum</a:t>
            </a:r>
            <a:r>
              <a:rPr lang="fr-FR" dirty="0"/>
              <a:t> inter </a:t>
            </a:r>
            <a:r>
              <a:rPr lang="fr-FR" dirty="0" err="1"/>
              <a:t>Luppo</a:t>
            </a:r>
            <a:r>
              <a:rPr lang="fr-FR" dirty="0"/>
              <a:t> et </a:t>
            </a:r>
            <a:r>
              <a:rPr lang="fr-FR" dirty="0" err="1"/>
              <a:t>Negelione</a:t>
            </a:r>
            <a:r>
              <a:rPr lang="fr-FR" dirty="0"/>
              <a:t> </a:t>
            </a:r>
            <a:r>
              <a:rPr lang="fr-FR" dirty="0" err="1"/>
              <a:t>ubi</a:t>
            </a:r>
            <a:r>
              <a:rPr lang="fr-FR" dirty="0"/>
              <a:t> </a:t>
            </a:r>
            <a:r>
              <a:rPr lang="fr-FR" dirty="0" err="1"/>
              <a:t>convenet</a:t>
            </a:r>
            <a:r>
              <a:rPr lang="fr-FR" dirty="0"/>
              <a:t> </a:t>
            </a:r>
            <a:r>
              <a:rPr lang="fr-FR" dirty="0" err="1"/>
              <a:t>eis</a:t>
            </a:r>
            <a:r>
              <a:rPr lang="fr-FR" dirty="0"/>
              <a:t> ut </a:t>
            </a:r>
            <a:r>
              <a:rPr lang="fr-FR" dirty="0" err="1"/>
              <a:t>fratres</a:t>
            </a:r>
            <a:r>
              <a:rPr lang="fr-FR" dirty="0"/>
              <a:t> </a:t>
            </a:r>
            <a:r>
              <a:rPr lang="fr-FR" dirty="0" err="1"/>
              <a:t>ement</a:t>
            </a:r>
            <a:r>
              <a:rPr lang="fr-FR" dirty="0"/>
              <a:t> †</a:t>
            </a:r>
            <a:endParaRPr lang="it-IT" dirty="0"/>
          </a:p>
          <a:p>
            <a:r>
              <a:rPr lang="fr-FR" dirty="0"/>
              <a:t>21 </a:t>
            </a:r>
            <a:r>
              <a:rPr lang="fr-FR" dirty="0" err="1"/>
              <a:t>Fasciculus</a:t>
            </a:r>
            <a:r>
              <a:rPr lang="fr-FR" dirty="0"/>
              <a:t> in quo </a:t>
            </a:r>
            <a:r>
              <a:rPr lang="fr-FR" dirty="0" err="1"/>
              <a:t>sunt</a:t>
            </a:r>
            <a:r>
              <a:rPr lang="fr-FR" dirty="0"/>
              <a:t> </a:t>
            </a:r>
            <a:r>
              <a:rPr lang="fr-FR" dirty="0" err="1"/>
              <a:t>breves</a:t>
            </a:r>
            <a:r>
              <a:rPr lang="fr-FR" dirty="0"/>
              <a:t> </a:t>
            </a:r>
            <a:r>
              <a:rPr lang="fr-FR" dirty="0" err="1"/>
              <a:t>antiqui</a:t>
            </a:r>
            <a:endParaRPr lang="it-IT" dirty="0"/>
          </a:p>
          <a:p>
            <a:r>
              <a:rPr lang="fr-FR" dirty="0"/>
              <a:t>22 </a:t>
            </a:r>
            <a:r>
              <a:rPr lang="fr-FR" dirty="0" err="1"/>
              <a:t>Fasciculis</a:t>
            </a:r>
            <a:r>
              <a:rPr lang="fr-FR" dirty="0"/>
              <a:t> cum </a:t>
            </a:r>
            <a:r>
              <a:rPr lang="fr-FR" dirty="0" err="1"/>
              <a:t>scidis</a:t>
            </a:r>
            <a:r>
              <a:rPr lang="fr-FR" dirty="0"/>
              <a:t> </a:t>
            </a:r>
            <a:r>
              <a:rPr lang="fr-FR" dirty="0" err="1"/>
              <a:t>diversis</a:t>
            </a:r>
            <a:r>
              <a:rPr lang="fr-FR" dirty="0"/>
              <a:t> </a:t>
            </a:r>
            <a:r>
              <a:rPr lang="fr-FR" dirty="0" err="1"/>
              <a:t>numero</a:t>
            </a:r>
            <a:r>
              <a:rPr lang="fr-FR" dirty="0"/>
              <a:t> quatuor †</a:t>
            </a:r>
            <a:endParaRPr lang="it-IT" dirty="0"/>
          </a:p>
          <a:p>
            <a:endParaRPr lang="it-IT" dirty="0"/>
          </a:p>
        </p:txBody>
      </p:sp>
    </p:spTree>
    <p:extLst>
      <p:ext uri="{BB962C8B-B14F-4D97-AF65-F5344CB8AC3E}">
        <p14:creationId xmlns:p14="http://schemas.microsoft.com/office/powerpoint/2010/main" val="2381331988"/>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601</TotalTime>
  <Words>2643</Words>
  <Application>Microsoft Office PowerPoint</Application>
  <PresentationFormat>Widescreen</PresentationFormat>
  <Paragraphs>96</Paragraphs>
  <Slides>15</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15</vt:i4>
      </vt:variant>
    </vt:vector>
  </HeadingPairs>
  <TitlesOfParts>
    <vt:vector size="19" baseType="lpstr">
      <vt:lpstr>Arial</vt:lpstr>
      <vt:lpstr>Calibri</vt:lpstr>
      <vt:lpstr>Calibri Light</vt:lpstr>
      <vt:lpstr>Tema di Office</vt:lpstr>
      <vt:lpstr> Female wickness. Paternal authorithy and female agency </vt:lpstr>
      <vt:lpstr>After the Gothic war. The evidence from Ravenna</vt:lpstr>
      <vt:lpstr>Presentazione standard di PowerPoint</vt:lpstr>
      <vt:lpstr>P. Ital. 7, Rieti 557</vt:lpstr>
      <vt:lpstr>Gundihild’s speech in court</vt:lpstr>
      <vt:lpstr>Female infirmitas</vt:lpstr>
      <vt:lpstr>Presentazione standard di PowerPoint</vt:lpstr>
      <vt:lpstr>Presentazione standard di PowerPoint</vt:lpstr>
      <vt:lpstr>P. VIC. (590 ca)</vt:lpstr>
      <vt:lpstr>Presentazione standard di PowerPoint</vt:lpstr>
      <vt:lpstr>Gregory the Great and women</vt:lpstr>
      <vt:lpstr> So what had changed compared to the past?  </vt:lpstr>
      <vt:lpstr>Fragile Amalasuntha and fragile women</vt:lpstr>
      <vt:lpstr>Presentazione standard di PowerPoint</vt:lpstr>
      <vt:lpstr>Definitions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Female wickness. Paternal authorithy and female agency</dc:title>
  <dc:creator>c.larocca</dc:creator>
  <cp:lastModifiedBy>c.larocca</cp:lastModifiedBy>
  <cp:revision>26</cp:revision>
  <dcterms:created xsi:type="dcterms:W3CDTF">2022-04-06T14:48:15Z</dcterms:created>
  <dcterms:modified xsi:type="dcterms:W3CDTF">2024-04-15T09:35:18Z</dcterms:modified>
</cp:coreProperties>
</file>