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0" r:id="rId3"/>
    <p:sldId id="281" r:id="rId4"/>
    <p:sldId id="283" r:id="rId5"/>
    <p:sldId id="284" r:id="rId6"/>
    <p:sldId id="285" r:id="rId7"/>
    <p:sldId id="286" r:id="rId8"/>
    <p:sldId id="287" r:id="rId9"/>
    <p:sldId id="272" r:id="rId10"/>
    <p:sldId id="273" r:id="rId11"/>
    <p:sldId id="279" r:id="rId12"/>
    <p:sldId id="275" r:id="rId13"/>
    <p:sldId id="27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86790" autoAdjust="0"/>
  </p:normalViewPr>
  <p:slideViewPr>
    <p:cSldViewPr snapToGrid="0" showGuides="1">
      <p:cViewPr varScale="1">
        <p:scale>
          <a:sx n="100" d="100"/>
          <a:sy n="100" d="100"/>
        </p:scale>
        <p:origin x="894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6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Preferire un carattere sans serif come Arial, </a:t>
            </a:r>
            <a:r>
              <a:rPr lang="it-IT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Helvetica</a:t>
            </a: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Verdana. Font consigliabile da 30 a 40 </a:t>
            </a:r>
            <a:r>
              <a:rPr lang="it-IT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</a:t>
            </a: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Allineare i testi a sinistra, non giustificarli.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Utilizzare non più di tre blocchi di informazione per diapositiva.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evidenziare titoli o parole chiave, prediligere l’uso del grassetto a corsivo o colori. 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Evitare ombre, sfumature e gradazioni di grigio.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Prestare attenzione al contrasto tra sfondo e testo. Prediligere testo nero su sfondo bianco.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33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B755A-178B-294C-A4BF-51D43D1E2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2" y="3162126"/>
            <a:ext cx="9096815" cy="1290388"/>
          </a:xfrm>
        </p:spPr>
        <p:txBody>
          <a:bodyPr>
            <a:normAutofit/>
          </a:bodyPr>
          <a:lstStyle/>
          <a:p>
            <a:pPr algn="ctr"/>
            <a:r>
              <a:rPr lang="it-IT" sz="4000" dirty="0" err="1"/>
              <a:t>History</a:t>
            </a:r>
            <a:r>
              <a:rPr lang="it-IT" sz="4000" dirty="0"/>
              <a:t> of the </a:t>
            </a:r>
            <a:r>
              <a:rPr lang="it-IT" sz="4000" dirty="0" err="1"/>
              <a:t>Early</a:t>
            </a:r>
            <a:r>
              <a:rPr lang="it-IT" sz="4000" dirty="0"/>
              <a:t> Middle </a:t>
            </a:r>
            <a:r>
              <a:rPr lang="it-IT" sz="4000" dirty="0" err="1"/>
              <a:t>Ages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err="1"/>
              <a:t>a.y</a:t>
            </a:r>
            <a:r>
              <a:rPr lang="it-IT" sz="4000" dirty="0"/>
              <a:t>. </a:t>
            </a:r>
            <a:r>
              <a:rPr lang="it-IT" sz="4000" dirty="0" smtClean="0"/>
              <a:t>2023-2024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31D6C7-9D3C-5297-3E90-7EB28A6877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3200" dirty="0"/>
              <a:t>prof. Maria Cristina La Rocca</a:t>
            </a:r>
            <a:br>
              <a:rPr lang="it-IT" sz="3200" dirty="0"/>
            </a:br>
            <a:r>
              <a:rPr lang="it-IT" sz="2400" dirty="0"/>
              <a:t>mariacristina.larocca@unipd.it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5148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608904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Lombards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militarised</a:t>
            </a:r>
            <a:r>
              <a:rPr lang="it-IT" dirty="0" smtClean="0"/>
              <a:t> society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238126" y="1905000"/>
            <a:ext cx="6305550" cy="46672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“By </a:t>
            </a:r>
            <a:r>
              <a:rPr lang="en-US" dirty="0"/>
              <a:t>a </a:t>
            </a:r>
            <a:r>
              <a:rPr lang="en-US" dirty="0" err="1"/>
              <a:t>militarised</a:t>
            </a:r>
            <a:r>
              <a:rPr lang="en-US" dirty="0"/>
              <a:t> society I mean a society in which </a:t>
            </a:r>
            <a:endParaRPr lang="en-US" dirty="0" smtClean="0"/>
          </a:p>
          <a:p>
            <a:r>
              <a:rPr lang="en-US" b="1" i="1" dirty="0" smtClean="0"/>
              <a:t>1. there </a:t>
            </a:r>
            <a:r>
              <a:rPr lang="en-US" b="1" i="1" dirty="0"/>
              <a:t>is not clear distinction between a soldier and a civilian</a:t>
            </a:r>
            <a:r>
              <a:rPr lang="en-US" dirty="0"/>
              <a:t>, </a:t>
            </a:r>
            <a:r>
              <a:rPr lang="en-US" b="1" i="1" dirty="0"/>
              <a:t>nor between military officer and government official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b="1" i="1" dirty="0" smtClean="0"/>
              <a:t>2. where </a:t>
            </a:r>
            <a:r>
              <a:rPr lang="en-US" b="1" i="1" dirty="0"/>
              <a:t>the head of state is also a commander in chief of the army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b="1" i="1" dirty="0" smtClean="0"/>
              <a:t>3. where </a:t>
            </a:r>
            <a:r>
              <a:rPr lang="en-US" b="1" i="1" dirty="0"/>
              <a:t>all adult free men have the right to carry </a:t>
            </a:r>
            <a:r>
              <a:rPr lang="en-US" b="1" i="1" dirty="0" smtClean="0"/>
              <a:t>weapons;</a:t>
            </a:r>
          </a:p>
          <a:p>
            <a:r>
              <a:rPr lang="en-US" b="1" i="1" dirty="0" smtClean="0"/>
              <a:t>4. where </a:t>
            </a:r>
            <a:r>
              <a:rPr lang="en-US" b="1" i="1" dirty="0"/>
              <a:t>the education of the young often involves a military element; </a:t>
            </a:r>
            <a:endParaRPr lang="en-US" b="1" i="1" dirty="0" smtClean="0"/>
          </a:p>
          <a:p>
            <a:r>
              <a:rPr lang="en-US" b="1" i="1" dirty="0" smtClean="0"/>
              <a:t>5. where </a:t>
            </a:r>
            <a:r>
              <a:rPr lang="en-US" b="1" i="1" dirty="0"/>
              <a:t>the symbolism of warfare and weaponry is prominent in official and private life" </a:t>
            </a:r>
            <a:endParaRPr lang="en-US" b="1" i="1" dirty="0" smtClean="0"/>
          </a:p>
          <a:p>
            <a:r>
              <a:rPr lang="en-US" dirty="0" smtClean="0"/>
              <a:t>(</a:t>
            </a:r>
            <a:r>
              <a:rPr lang="en-US" dirty="0"/>
              <a:t>E. </a:t>
            </a:r>
            <a:r>
              <a:rPr lang="en-US" dirty="0" smtClean="0"/>
              <a:t>James, </a:t>
            </a:r>
            <a:r>
              <a:rPr lang="en-US" dirty="0"/>
              <a:t>‘The </a:t>
            </a:r>
            <a:r>
              <a:rPr lang="en-US" dirty="0" err="1"/>
              <a:t>militarisation</a:t>
            </a:r>
            <a:r>
              <a:rPr lang="en-US" dirty="0"/>
              <a:t> of Roman society, 400–700’, </a:t>
            </a:r>
            <a:r>
              <a:rPr lang="en-US" dirty="0" smtClean="0"/>
              <a:t>1997</a:t>
            </a:r>
            <a:r>
              <a:rPr lang="en-US" dirty="0"/>
              <a:t>).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1"/>
          </p:nvPr>
        </p:nvSpPr>
        <p:spPr>
          <a:xfrm>
            <a:off x="6781800" y="1905000"/>
            <a:ext cx="4829175" cy="4629149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1. the </a:t>
            </a:r>
            <a:r>
              <a:rPr lang="en-US" sz="2900" dirty="0"/>
              <a:t>most important offices, such as the </a:t>
            </a:r>
            <a:r>
              <a:rPr lang="en-US" sz="2900" i="1" dirty="0" err="1"/>
              <a:t>duces</a:t>
            </a:r>
            <a:r>
              <a:rPr lang="en-US" sz="2900" i="1" dirty="0"/>
              <a:t> </a:t>
            </a:r>
            <a:r>
              <a:rPr lang="en-US" sz="2900" dirty="0"/>
              <a:t>and </a:t>
            </a:r>
            <a:r>
              <a:rPr lang="en-US" sz="2900" i="1" dirty="0" err="1" smtClean="0"/>
              <a:t>gastaldi</a:t>
            </a:r>
            <a:r>
              <a:rPr lang="en-US" sz="2900" i="1" dirty="0" smtClean="0"/>
              <a:t>;</a:t>
            </a:r>
          </a:p>
          <a:p>
            <a:r>
              <a:rPr lang="en-US" sz="2900" i="1" dirty="0" smtClean="0"/>
              <a:t>2.</a:t>
            </a:r>
            <a:r>
              <a:rPr lang="en-US" sz="2900" dirty="0"/>
              <a:t> </a:t>
            </a:r>
            <a:r>
              <a:rPr lang="en-US" sz="2900" dirty="0" smtClean="0"/>
              <a:t>The king, head </a:t>
            </a:r>
            <a:r>
              <a:rPr lang="en-US" sz="2900" dirty="0"/>
              <a:t>of the </a:t>
            </a:r>
            <a:r>
              <a:rPr lang="en-US" sz="2900" dirty="0" smtClean="0"/>
              <a:t>society, </a:t>
            </a:r>
            <a:r>
              <a:rPr lang="en-US" sz="2900" dirty="0"/>
              <a:t>was also the supreme commander of the army and usually participated personally in </a:t>
            </a:r>
            <a:r>
              <a:rPr lang="en-US" sz="2900" dirty="0" smtClean="0"/>
              <a:t>campaigns;</a:t>
            </a:r>
            <a:endParaRPr lang="en-US" sz="2900" i="1" dirty="0" smtClean="0"/>
          </a:p>
          <a:p>
            <a:r>
              <a:rPr lang="en-US" sz="2900" i="1" dirty="0" smtClean="0"/>
              <a:t>3.</a:t>
            </a:r>
            <a:r>
              <a:rPr lang="en-US" sz="2900" dirty="0"/>
              <a:t> there was a widespread proliferation of weapons in large parts of the free male population that were expected to serve in the </a:t>
            </a:r>
            <a:r>
              <a:rPr lang="en-US" sz="2900" dirty="0" smtClean="0"/>
              <a:t>army;</a:t>
            </a:r>
          </a:p>
          <a:p>
            <a:r>
              <a:rPr lang="en-US" sz="2900" i="1" dirty="0" smtClean="0"/>
              <a:t>4. </a:t>
            </a:r>
            <a:r>
              <a:rPr lang="en-US" sz="2900" dirty="0"/>
              <a:t>there was a high level of recognition of military capabilities, activities and values</a:t>
            </a:r>
            <a:r>
              <a:rPr lang="en-US" sz="2900" dirty="0" smtClean="0"/>
              <a:t>;</a:t>
            </a:r>
          </a:p>
          <a:p>
            <a:r>
              <a:rPr lang="en-US" sz="2900" dirty="0" smtClean="0"/>
              <a:t>5. </a:t>
            </a:r>
            <a:r>
              <a:rPr lang="en-US" sz="2900" dirty="0"/>
              <a:t>weapons were not only used in warfare, but also for certain ceremonies and rituals, </a:t>
            </a:r>
            <a:r>
              <a:rPr lang="en-US" sz="2900" dirty="0" smtClean="0"/>
              <a:t>having </a:t>
            </a:r>
            <a:r>
              <a:rPr lang="en-US" sz="2900" dirty="0"/>
              <a:t>some symbolic meaning; </a:t>
            </a:r>
            <a:r>
              <a:rPr lang="en-US" sz="2900" dirty="0" smtClean="0"/>
              <a:t>i.e., </a:t>
            </a:r>
            <a:r>
              <a:rPr lang="en-US" sz="2900" dirty="0"/>
              <a:t>the handing over of a </a:t>
            </a:r>
            <a:r>
              <a:rPr lang="en-US" sz="2900" dirty="0" smtClean="0"/>
              <a:t>lance </a:t>
            </a:r>
            <a:r>
              <a:rPr lang="en-US" sz="2900" dirty="0"/>
              <a:t>to a chosen candidate on the occasion of his accession to the throne </a:t>
            </a:r>
            <a:r>
              <a:rPr lang="en-US" sz="2900" dirty="0" smtClean="0"/>
              <a:t> </a:t>
            </a:r>
            <a:r>
              <a:rPr lang="en-US" sz="2900" i="1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49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5.Certain </a:t>
            </a:r>
            <a:r>
              <a:rPr lang="en-US" dirty="0"/>
              <a:t>classes (notably the aristocracy) are expected to participate in the army.</a:t>
            </a:r>
          </a:p>
          <a:p>
            <a:r>
              <a:rPr lang="en-US" dirty="0"/>
              <a:t>6. Education includes a military element.</a:t>
            </a:r>
          </a:p>
          <a:p>
            <a:r>
              <a:rPr lang="en-US" dirty="0"/>
              <a:t>7. The symbolism of weaponry is prominent in official and private life.</a:t>
            </a:r>
          </a:p>
          <a:p>
            <a:r>
              <a:rPr lang="en-US" dirty="0"/>
              <a:t>8. Warlike and heroic virtues are glorified.</a:t>
            </a:r>
          </a:p>
          <a:p>
            <a:r>
              <a:rPr lang="en-US" dirty="0"/>
              <a:t>9. Warfare is a major expenditure and source of </a:t>
            </a:r>
            <a:r>
              <a:rPr lang="en-US" dirty="0" smtClean="0"/>
              <a:t>profit (booty).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3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ho </a:t>
            </a:r>
            <a:r>
              <a:rPr lang="en-US" dirty="0"/>
              <a:t>was obliged to serve in their </a:t>
            </a:r>
            <a:r>
              <a:rPr lang="en-US" dirty="0" smtClean="0"/>
              <a:t>armies?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6179127" y="2190751"/>
            <a:ext cx="5663346" cy="2667000"/>
          </a:xfrm>
        </p:spPr>
        <p:txBody>
          <a:bodyPr>
            <a:noAutofit/>
          </a:bodyPr>
          <a:lstStyle/>
          <a:p>
            <a:r>
              <a:rPr lang="en-US" sz="2400" dirty="0"/>
              <a:t>In view of a 200-year history of the </a:t>
            </a:r>
            <a:r>
              <a:rPr lang="en-US" sz="2400" dirty="0" err="1"/>
              <a:t>Lombards</a:t>
            </a:r>
            <a:r>
              <a:rPr lang="en-US" sz="2400" dirty="0"/>
              <a:t> in Italy, it can hardly be supposed that in terms of </a:t>
            </a:r>
            <a:r>
              <a:rPr lang="en-US" sz="2400" dirty="0" err="1"/>
              <a:t>militarisation</a:t>
            </a:r>
            <a:r>
              <a:rPr lang="en-US" sz="2400" dirty="0"/>
              <a:t> a static and homogeneous picture emerges. Rather, different trends and developments are observable, leading to the sources depicting differing degrees of </a:t>
            </a:r>
            <a:r>
              <a:rPr lang="en-US" sz="2400" dirty="0" err="1"/>
              <a:t>militarisation</a:t>
            </a:r>
            <a:r>
              <a:rPr lang="en-US" sz="2400" dirty="0"/>
              <a:t>. 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1"/>
          </p:nvPr>
        </p:nvSpPr>
        <p:spPr>
          <a:xfrm>
            <a:off x="190500" y="2352676"/>
            <a:ext cx="5210175" cy="20345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/>
              <a:t>undeniable </a:t>
            </a:r>
            <a:r>
              <a:rPr lang="en-US" dirty="0" smtClean="0"/>
              <a:t>difficulty: in </a:t>
            </a:r>
            <a:r>
              <a:rPr lang="en-US" dirty="0"/>
              <a:t>fact only a small section of the entire Italian society can be </a:t>
            </a:r>
            <a:r>
              <a:rPr lang="en-US" dirty="0" err="1"/>
              <a:t>analysed</a:t>
            </a:r>
            <a:r>
              <a:rPr lang="en-US" dirty="0"/>
              <a:t> in some detail due to the perspectives of the surviving written sources.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2"/>
          </p:nvPr>
        </p:nvSpPr>
        <p:spPr>
          <a:xfrm>
            <a:off x="171450" y="4543426"/>
            <a:ext cx="5438775" cy="2028248"/>
          </a:xfrm>
        </p:spPr>
        <p:txBody>
          <a:bodyPr>
            <a:no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ith </a:t>
            </a:r>
            <a:r>
              <a:rPr lang="en-US" sz="2400" dirty="0"/>
              <a:t>the exception of Paul the Deacon’s </a:t>
            </a:r>
            <a:r>
              <a:rPr lang="en-US" sz="2400" i="1" dirty="0" err="1"/>
              <a:t>Historia</a:t>
            </a:r>
            <a:r>
              <a:rPr lang="en-US" sz="2400" i="1" dirty="0"/>
              <a:t> </a:t>
            </a:r>
            <a:r>
              <a:rPr lang="en-US" sz="2400" i="1" dirty="0" err="1" smtClean="0"/>
              <a:t>Langobardorum</a:t>
            </a:r>
            <a:r>
              <a:rPr lang="en-US" sz="2400" dirty="0" smtClean="0"/>
              <a:t>, we </a:t>
            </a:r>
            <a:r>
              <a:rPr lang="en-US" sz="2400" dirty="0"/>
              <a:t>lack any coherent narrative of noteworthy length between the end of the sixth and the end of the eighth centuries. 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96000" y="5172075"/>
            <a:ext cx="5943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</a:t>
            </a:r>
            <a:r>
              <a:rPr lang="en-US" sz="2000" dirty="0"/>
              <a:t>addition to increasing </a:t>
            </a:r>
            <a:r>
              <a:rPr lang="en-US" sz="2000" dirty="0" err="1"/>
              <a:t>militarisation</a:t>
            </a:r>
            <a:r>
              <a:rPr lang="en-US" sz="2000" dirty="0"/>
              <a:t> tendencies, </a:t>
            </a:r>
            <a:r>
              <a:rPr lang="en-US" sz="2000" dirty="0" smtClean="0"/>
              <a:t>in </a:t>
            </a:r>
            <a:r>
              <a:rPr lang="en-US" sz="2000" dirty="0"/>
              <a:t>the early years of the Lombard’s presence in Italy, </a:t>
            </a:r>
            <a:r>
              <a:rPr lang="en-US" sz="2000" dirty="0" err="1"/>
              <a:t>demilitarisation</a:t>
            </a:r>
            <a:r>
              <a:rPr lang="en-US" sz="2000" dirty="0"/>
              <a:t> trends are also discernible, especially in the final decades of the Lombard kingdom.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8730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77082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Lombards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military</a:t>
            </a:r>
            <a:r>
              <a:rPr lang="it-IT" dirty="0" smtClean="0"/>
              <a:t> and </a:t>
            </a:r>
            <a:r>
              <a:rPr lang="it-IT" dirty="0" err="1" smtClean="0"/>
              <a:t>landed</a:t>
            </a:r>
            <a:r>
              <a:rPr lang="it-IT" dirty="0" smtClean="0"/>
              <a:t> </a:t>
            </a:r>
            <a:r>
              <a:rPr lang="it-IT" dirty="0" err="1" smtClean="0"/>
              <a:t>aristocracy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6179127" y="2143126"/>
            <a:ext cx="5663346" cy="3733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</a:t>
            </a:r>
            <a:r>
              <a:rPr lang="en-US" dirty="0"/>
              <a:t>indicates that sometime between the invasion of 568 and before 643, Lombard warriors had made use of opportunities to acquire land (as </a:t>
            </a:r>
            <a:r>
              <a:rPr lang="en-US" i="1" dirty="0" err="1"/>
              <a:t>hospites</a:t>
            </a:r>
            <a:r>
              <a:rPr lang="en-US" dirty="0"/>
              <a:t>), thus retaining their military obligations. The </a:t>
            </a:r>
            <a:r>
              <a:rPr lang="en-US" i="1" dirty="0" err="1"/>
              <a:t>arimanni</a:t>
            </a:r>
            <a:r>
              <a:rPr lang="en-US" i="1" dirty="0"/>
              <a:t> </a:t>
            </a:r>
            <a:r>
              <a:rPr lang="en-US" dirty="0"/>
              <a:t>(Lomb.) or </a:t>
            </a:r>
            <a:r>
              <a:rPr lang="en-US" i="1" dirty="0" err="1"/>
              <a:t>exercitales</a:t>
            </a:r>
            <a:r>
              <a:rPr lang="en-US" i="1" dirty="0"/>
              <a:t> </a:t>
            </a:r>
            <a:r>
              <a:rPr lang="en-US" dirty="0"/>
              <a:t>(Lat.) were </a:t>
            </a:r>
            <a:r>
              <a:rPr lang="en-US" dirty="0" err="1"/>
              <a:t>organised</a:t>
            </a:r>
            <a:r>
              <a:rPr lang="en-US" dirty="0"/>
              <a:t> corporately as free men fighting for their </a:t>
            </a:r>
            <a:r>
              <a:rPr lang="en-US" i="1" dirty="0"/>
              <a:t>rex </a:t>
            </a:r>
            <a:r>
              <a:rPr lang="en-US" dirty="0"/>
              <a:t>or </a:t>
            </a:r>
            <a:r>
              <a:rPr lang="en-US" i="1" dirty="0"/>
              <a:t>dux</a:t>
            </a:r>
            <a:r>
              <a:rPr lang="en-US" dirty="0"/>
              <a:t>, for their people and their territory</a:t>
            </a:r>
            <a:r>
              <a:rPr lang="en-US" dirty="0" smtClean="0"/>
              <a:t>.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1"/>
          </p:nvPr>
        </p:nvSpPr>
        <p:spPr>
          <a:xfrm>
            <a:off x="333375" y="2171700"/>
            <a:ext cx="4857749" cy="192405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patial </a:t>
            </a:r>
            <a:r>
              <a:rPr lang="en-US" dirty="0"/>
              <a:t>factors likely played a considerable role.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border duchies, as for instance Friuli, a higher degree of </a:t>
            </a:r>
            <a:r>
              <a:rPr lang="en-US" dirty="0" err="1"/>
              <a:t>militarisation</a:t>
            </a:r>
            <a:r>
              <a:rPr lang="en-US" dirty="0"/>
              <a:t> can be observed than in regions that were only occasionally affected by armed </a:t>
            </a:r>
            <a:r>
              <a:rPr lang="en-US" dirty="0" smtClean="0"/>
              <a:t>conflict.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2"/>
          </p:nvPr>
        </p:nvSpPr>
        <p:spPr>
          <a:xfrm>
            <a:off x="228600" y="4381500"/>
            <a:ext cx="5391149" cy="219017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the Lombard </a:t>
            </a:r>
            <a:r>
              <a:rPr lang="en-US" i="1" dirty="0" err="1"/>
              <a:t>leges</a:t>
            </a:r>
            <a:r>
              <a:rPr lang="en-US" dirty="0"/>
              <a:t>, landed wealth became increasingly important during the seventh century. The </a:t>
            </a:r>
            <a:r>
              <a:rPr lang="en-US" i="1" dirty="0" err="1"/>
              <a:t>Edictum</a:t>
            </a:r>
            <a:r>
              <a:rPr lang="en-US" i="1" dirty="0"/>
              <a:t> </a:t>
            </a:r>
            <a:r>
              <a:rPr lang="en-US" i="1" dirty="0" err="1"/>
              <a:t>Rothari</a:t>
            </a:r>
            <a:r>
              <a:rPr lang="en-US" i="1" dirty="0"/>
              <a:t> </a:t>
            </a:r>
            <a:r>
              <a:rPr lang="en-US" dirty="0"/>
              <a:t>and the laws of subsequent kings present the </a:t>
            </a:r>
            <a:r>
              <a:rPr lang="en-US" dirty="0" err="1"/>
              <a:t>Lombards</a:t>
            </a:r>
            <a:r>
              <a:rPr lang="en-US" dirty="0"/>
              <a:t> as landowners in many of their chapters.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411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53221"/>
            <a:ext cx="12192000" cy="808929"/>
          </a:xfrm>
        </p:spPr>
        <p:txBody>
          <a:bodyPr/>
          <a:lstStyle/>
          <a:p>
            <a:pPr algn="ctr"/>
            <a:r>
              <a:rPr lang="it-IT" dirty="0" smtClean="0"/>
              <a:t>Clearing out </a:t>
            </a:r>
            <a:r>
              <a:rPr lang="it-IT" dirty="0" err="1" smtClean="0"/>
              <a:t>women</a:t>
            </a:r>
            <a:r>
              <a:rPr lang="it-IT" dirty="0" smtClean="0"/>
              <a:t> (7-8 </a:t>
            </a:r>
            <a:r>
              <a:rPr lang="it-IT" dirty="0" err="1" smtClean="0"/>
              <a:t>century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 flipH="1">
            <a:off x="907577" y="2256503"/>
            <a:ext cx="108604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narratives</a:t>
            </a:r>
            <a:r>
              <a:rPr lang="it-IT" dirty="0" smtClean="0"/>
              <a:t> </a:t>
            </a:r>
            <a:r>
              <a:rPr lang="it-IT" dirty="0" err="1" smtClean="0"/>
              <a:t>dated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7 and 8 </a:t>
            </a:r>
            <a:r>
              <a:rPr lang="it-IT" dirty="0" err="1" smtClean="0"/>
              <a:t>century</a:t>
            </a:r>
            <a:r>
              <a:rPr lang="it-IT" dirty="0" smtClean="0"/>
              <a:t> </a:t>
            </a:r>
            <a:r>
              <a:rPr lang="it-IT" dirty="0" err="1" smtClean="0"/>
              <a:t>tend</a:t>
            </a:r>
            <a:r>
              <a:rPr lang="it-IT" dirty="0" smtClean="0"/>
              <a:t> to </a:t>
            </a:r>
            <a:r>
              <a:rPr lang="it-IT" dirty="0" err="1" smtClean="0"/>
              <a:t>mention</a:t>
            </a:r>
            <a:r>
              <a:rPr lang="it-IT" dirty="0" smtClean="0"/>
              <a:t> </a:t>
            </a:r>
            <a:r>
              <a:rPr lang="it-IT" dirty="0" err="1" smtClean="0"/>
              <a:t>women</a:t>
            </a:r>
            <a:r>
              <a:rPr lang="it-IT" dirty="0" smtClean="0"/>
              <a:t> </a:t>
            </a:r>
            <a:r>
              <a:rPr lang="it-IT" dirty="0" err="1" smtClean="0"/>
              <a:t>less</a:t>
            </a:r>
            <a:r>
              <a:rPr lang="it-IT" dirty="0" smtClean="0"/>
              <a:t> and </a:t>
            </a:r>
            <a:r>
              <a:rPr lang="it-IT" dirty="0" err="1" smtClean="0"/>
              <a:t>less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valid</a:t>
            </a:r>
            <a:r>
              <a:rPr lang="it-IT" dirty="0" smtClean="0"/>
              <a:t> in the </a:t>
            </a:r>
            <a:r>
              <a:rPr lang="it-IT" dirty="0" err="1" smtClean="0"/>
              <a:t>Eastern</a:t>
            </a:r>
            <a:r>
              <a:rPr lang="it-IT" dirty="0" smtClean="0"/>
              <a:t> part of the Roman Empire and in the </a:t>
            </a:r>
            <a:r>
              <a:rPr lang="it-IT" dirty="0" err="1" smtClean="0"/>
              <a:t>Barbarian</a:t>
            </a:r>
            <a:r>
              <a:rPr lang="it-IT" dirty="0" smtClean="0"/>
              <a:t> West.</a:t>
            </a:r>
          </a:p>
          <a:p>
            <a:r>
              <a:rPr lang="it-IT" dirty="0" err="1" smtClean="0"/>
              <a:t>As</a:t>
            </a:r>
            <a:r>
              <a:rPr lang="it-IT" dirty="0" smtClean="0"/>
              <a:t> Leslie </a:t>
            </a:r>
            <a:r>
              <a:rPr lang="it-IT" dirty="0" err="1" smtClean="0"/>
              <a:t>Brubaker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stated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r>
              <a:rPr lang="it-IT" dirty="0" smtClean="0"/>
              <a:t>«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expressed</a:t>
            </a:r>
            <a:r>
              <a:rPr lang="it-IT" dirty="0" smtClean="0"/>
              <a:t> in the </a:t>
            </a:r>
            <a:r>
              <a:rPr lang="it-IT" dirty="0" err="1" smtClean="0"/>
              <a:t>sources</a:t>
            </a:r>
            <a:r>
              <a:rPr lang="it-IT" dirty="0" smtClean="0"/>
              <a:t>, gender </a:t>
            </a:r>
            <a:r>
              <a:rPr lang="it-IT" dirty="0" err="1" smtClean="0"/>
              <a:t>roles</a:t>
            </a:r>
            <a:r>
              <a:rPr lang="it-IT" dirty="0" smtClean="0"/>
              <a:t> </a:t>
            </a:r>
            <a:r>
              <a:rPr lang="it-IT" dirty="0" err="1" smtClean="0"/>
              <a:t>became</a:t>
            </a:r>
            <a:r>
              <a:rPr lang="it-IT" dirty="0" smtClean="0"/>
              <a:t> </a:t>
            </a:r>
            <a:r>
              <a:rPr lang="it-IT" dirty="0" err="1" smtClean="0"/>
              <a:t>increasingly</a:t>
            </a:r>
            <a:r>
              <a:rPr lang="it-IT" dirty="0" smtClean="0"/>
              <a:t> </a:t>
            </a:r>
            <a:r>
              <a:rPr lang="it-IT" dirty="0" err="1" smtClean="0"/>
              <a:t>Christianised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reign</a:t>
            </a:r>
            <a:r>
              <a:rPr lang="it-IT" dirty="0" smtClean="0"/>
              <a:t> of </a:t>
            </a:r>
            <a:r>
              <a:rPr lang="it-IT" dirty="0" err="1" smtClean="0"/>
              <a:t>Justinian</a:t>
            </a:r>
            <a:r>
              <a:rPr lang="it-IT" dirty="0" smtClean="0"/>
              <a:t>.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considerable</a:t>
            </a:r>
            <a:r>
              <a:rPr lang="it-IT" dirty="0" smtClean="0"/>
              <a:t> </a:t>
            </a:r>
            <a:r>
              <a:rPr lang="it-IT" dirty="0" err="1" smtClean="0"/>
              <a:t>restrictions</a:t>
            </a:r>
            <a:r>
              <a:rPr lang="it-IT" dirty="0" smtClean="0"/>
              <a:t> on </a:t>
            </a:r>
            <a:r>
              <a:rPr lang="it-IT" dirty="0" err="1" smtClean="0"/>
              <a:t>women’s</a:t>
            </a:r>
            <a:r>
              <a:rPr lang="it-IT" dirty="0" smtClean="0"/>
              <a:t> and </a:t>
            </a:r>
            <a:r>
              <a:rPr lang="it-IT" dirty="0" err="1" smtClean="0"/>
              <a:t>men’s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in the gender </a:t>
            </a:r>
            <a:r>
              <a:rPr lang="it-IT" dirty="0" err="1" smtClean="0"/>
              <a:t>representations</a:t>
            </a:r>
            <a:r>
              <a:rPr lang="it-IT" dirty="0" smtClean="0"/>
              <a:t> of </a:t>
            </a:r>
            <a:r>
              <a:rPr lang="it-IT" dirty="0" err="1" smtClean="0"/>
              <a:t>Justinian’s</a:t>
            </a:r>
            <a:r>
              <a:rPr lang="it-IT" dirty="0" smtClean="0"/>
              <a:t> </a:t>
            </a:r>
            <a:r>
              <a:rPr lang="it-IT" dirty="0" err="1" smtClean="0"/>
              <a:t>reign</a:t>
            </a:r>
            <a:r>
              <a:rPr lang="it-IT" dirty="0" smtClean="0"/>
              <a:t>,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actually</a:t>
            </a:r>
            <a:r>
              <a:rPr lang="it-IT" dirty="0" smtClean="0"/>
              <a:t> more </a:t>
            </a:r>
            <a:r>
              <a:rPr lang="it-IT" dirty="0" err="1" smtClean="0"/>
              <a:t>space</a:t>
            </a:r>
            <a:r>
              <a:rPr lang="it-IT" dirty="0" smtClean="0"/>
              <a:t> for </a:t>
            </a:r>
            <a:r>
              <a:rPr lang="it-IT" dirty="0" err="1" smtClean="0"/>
              <a:t>especially</a:t>
            </a:r>
            <a:r>
              <a:rPr lang="it-IT" dirty="0" smtClean="0"/>
              <a:t> </a:t>
            </a:r>
            <a:r>
              <a:rPr lang="it-IT" dirty="0" err="1" smtClean="0"/>
              <a:t>female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centuries</a:t>
            </a:r>
            <a:r>
              <a:rPr lang="it-IT" dirty="0" smtClean="0"/>
              <a:t>. More and more, the Christian </a:t>
            </a:r>
            <a:r>
              <a:rPr lang="it-IT" dirty="0" err="1" smtClean="0"/>
              <a:t>imagery</a:t>
            </a:r>
            <a:r>
              <a:rPr lang="it-IT" dirty="0" smtClean="0"/>
              <a:t> in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sources</a:t>
            </a:r>
            <a:r>
              <a:rPr lang="it-IT" dirty="0" smtClean="0"/>
              <a:t> </a:t>
            </a:r>
            <a:r>
              <a:rPr lang="it-IT" dirty="0" err="1" smtClean="0"/>
              <a:t>tends</a:t>
            </a:r>
            <a:r>
              <a:rPr lang="it-IT" dirty="0" smtClean="0"/>
              <a:t> to </a:t>
            </a:r>
            <a:r>
              <a:rPr lang="it-IT" dirty="0" err="1" smtClean="0"/>
              <a:t>exclude</a:t>
            </a:r>
            <a:r>
              <a:rPr lang="it-IT" dirty="0" smtClean="0"/>
              <a:t> </a:t>
            </a:r>
            <a:r>
              <a:rPr lang="it-IT" dirty="0" err="1" smtClean="0"/>
              <a:t>women</a:t>
            </a:r>
            <a:r>
              <a:rPr lang="it-IT" dirty="0" smtClean="0"/>
              <a:t>, </a:t>
            </a:r>
            <a:r>
              <a:rPr lang="it-IT" dirty="0" err="1" smtClean="0"/>
              <a:t>whatever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actually</a:t>
            </a:r>
            <a:r>
              <a:rPr lang="it-IT" dirty="0" smtClean="0"/>
              <a:t> </a:t>
            </a:r>
            <a:r>
              <a:rPr lang="it-IT" dirty="0" err="1" smtClean="0"/>
              <a:t>did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Procopious</a:t>
            </a:r>
            <a:r>
              <a:rPr lang="it-IT" dirty="0" smtClean="0"/>
              <a:t> </a:t>
            </a:r>
            <a:r>
              <a:rPr lang="it-IT" dirty="0" err="1" smtClean="0"/>
              <a:t>admitted</a:t>
            </a:r>
            <a:r>
              <a:rPr lang="it-IT" dirty="0" smtClean="0"/>
              <a:t> «woman»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character</a:t>
            </a:r>
            <a:r>
              <a:rPr lang="it-IT" dirty="0" smtClean="0"/>
              <a:t> </a:t>
            </a:r>
            <a:r>
              <a:rPr lang="it-IT" dirty="0" err="1" smtClean="0"/>
              <a:t>type</a:t>
            </a:r>
            <a:r>
              <a:rPr lang="it-IT" dirty="0" smtClean="0"/>
              <a:t> on the </a:t>
            </a:r>
            <a:r>
              <a:rPr lang="it-IT" dirty="0" err="1" smtClean="0"/>
              <a:t>Byzantine</a:t>
            </a:r>
            <a:r>
              <a:rPr lang="it-IT" dirty="0" smtClean="0"/>
              <a:t> stage,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find</a:t>
            </a:r>
            <a:r>
              <a:rPr lang="it-IT" dirty="0" smtClean="0"/>
              <a:t> </a:t>
            </a:r>
            <a:r>
              <a:rPr lang="it-IT" dirty="0" err="1" smtClean="0"/>
              <a:t>women</a:t>
            </a:r>
            <a:r>
              <a:rPr lang="it-IT" dirty="0" smtClean="0"/>
              <a:t> </a:t>
            </a:r>
            <a:r>
              <a:rPr lang="it-IT" dirty="0" err="1" smtClean="0"/>
              <a:t>again</a:t>
            </a:r>
            <a:r>
              <a:rPr lang="it-IT" dirty="0" smtClean="0"/>
              <a:t> 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for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hundreds</a:t>
            </a:r>
            <a:r>
              <a:rPr lang="it-IT" dirty="0" smtClean="0"/>
              <a:t> </a:t>
            </a:r>
            <a:r>
              <a:rPr lang="it-IT" dirty="0" err="1" smtClean="0"/>
              <a:t>years</a:t>
            </a:r>
            <a:r>
              <a:rPr lang="it-IT" dirty="0" smtClean="0"/>
              <a:t>».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89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950" y="1153222"/>
            <a:ext cx="9925050" cy="619595"/>
          </a:xfrm>
        </p:spPr>
        <p:txBody>
          <a:bodyPr>
            <a:normAutofit/>
          </a:bodyPr>
          <a:lstStyle/>
          <a:p>
            <a:r>
              <a:rPr lang="it-IT" dirty="0" err="1" smtClean="0"/>
              <a:t>Women</a:t>
            </a:r>
            <a:r>
              <a:rPr lang="it-IT" dirty="0" smtClean="0"/>
              <a:t> and </a:t>
            </a:r>
            <a:r>
              <a:rPr lang="it-IT" dirty="0" err="1" smtClean="0"/>
              <a:t>narratives</a:t>
            </a:r>
            <a:r>
              <a:rPr lang="it-IT" dirty="0" smtClean="0"/>
              <a:t> of </a:t>
            </a:r>
            <a:r>
              <a:rPr lang="it-IT" dirty="0" err="1" smtClean="0"/>
              <a:t>origins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776749" y="1916832"/>
            <a:ext cx="9999406" cy="453572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it-IT" b="1" dirty="0" err="1"/>
              <a:t>Origo</a:t>
            </a:r>
            <a:r>
              <a:rPr lang="it-IT" b="1" dirty="0"/>
              <a:t> </a:t>
            </a:r>
            <a:r>
              <a:rPr lang="it-IT" b="1" dirty="0" err="1"/>
              <a:t>gentis</a:t>
            </a:r>
            <a:r>
              <a:rPr lang="it-IT" b="1" dirty="0"/>
              <a:t> </a:t>
            </a:r>
            <a:r>
              <a:rPr lang="it-IT" b="1" dirty="0" err="1"/>
              <a:t>Langobardorum</a:t>
            </a:r>
            <a:r>
              <a:rPr lang="it-IT" b="1" dirty="0"/>
              <a:t> </a:t>
            </a:r>
            <a:r>
              <a:rPr lang="it-IT" b="1" dirty="0" smtClean="0"/>
              <a:t>(620 </a:t>
            </a:r>
            <a:r>
              <a:rPr lang="it-IT" b="1" dirty="0" err="1" smtClean="0"/>
              <a:t>ca</a:t>
            </a:r>
            <a:r>
              <a:rPr lang="it-IT" b="1" dirty="0" smtClean="0"/>
              <a:t>.)</a:t>
            </a:r>
          </a:p>
          <a:p>
            <a:r>
              <a:rPr lang="en-US" dirty="0" smtClean="0"/>
              <a:t>In </a:t>
            </a:r>
            <a:r>
              <a:rPr lang="en-US" dirty="0"/>
              <a:t>the name of God, here begins the origin of the Lombard people.</a:t>
            </a:r>
          </a:p>
          <a:p>
            <a:r>
              <a:rPr lang="en-US" dirty="0" smtClean="0"/>
              <a:t>There </a:t>
            </a:r>
            <a:r>
              <a:rPr lang="en-US" dirty="0"/>
              <a:t>is an island in the northern regions called </a:t>
            </a:r>
            <a:r>
              <a:rPr lang="en-US" dirty="0" err="1"/>
              <a:t>Scadanan</a:t>
            </a:r>
            <a:r>
              <a:rPr lang="en-US" dirty="0"/>
              <a:t>, which means 'destruction', which many peoples inhabited. Among them was a small people who were called </a:t>
            </a:r>
            <a:r>
              <a:rPr lang="en-US" dirty="0" err="1"/>
              <a:t>Winnili</a:t>
            </a:r>
            <a:r>
              <a:rPr lang="en-US" dirty="0"/>
              <a:t>. And with them was a woman whose name was </a:t>
            </a:r>
            <a:r>
              <a:rPr lang="en-US" dirty="0" err="1"/>
              <a:t>Gambara</a:t>
            </a:r>
            <a:r>
              <a:rPr lang="en-US" dirty="0"/>
              <a:t> who had two sons. </a:t>
            </a:r>
            <a:r>
              <a:rPr lang="en-US" dirty="0" err="1"/>
              <a:t>Ybor</a:t>
            </a:r>
            <a:r>
              <a:rPr lang="en-US" dirty="0"/>
              <a:t> was the name of one and </a:t>
            </a:r>
            <a:r>
              <a:rPr lang="en-US" dirty="0" err="1" smtClean="0"/>
              <a:t>Aio</a:t>
            </a:r>
            <a:r>
              <a:rPr lang="en-US" dirty="0" smtClean="0"/>
              <a:t> </a:t>
            </a:r>
            <a:r>
              <a:rPr lang="en-US" dirty="0"/>
              <a:t>the name of the other. Together with their mother </a:t>
            </a:r>
            <a:r>
              <a:rPr lang="en-US" dirty="0" err="1"/>
              <a:t>Gambara</a:t>
            </a:r>
            <a:r>
              <a:rPr lang="en-US" dirty="0"/>
              <a:t> they ruled over the </a:t>
            </a:r>
            <a:r>
              <a:rPr lang="en-US" dirty="0" err="1" smtClean="0"/>
              <a:t>Winnili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Paul The Deacon , </a:t>
            </a:r>
            <a:r>
              <a:rPr lang="en-US" b="1" dirty="0" err="1" smtClean="0"/>
              <a:t>Historia</a:t>
            </a:r>
            <a:r>
              <a:rPr lang="en-US" b="1" dirty="0" smtClean="0"/>
              <a:t> </a:t>
            </a:r>
            <a:r>
              <a:rPr lang="en-US" b="1" dirty="0" err="1" smtClean="0"/>
              <a:t>Langobardorum</a:t>
            </a:r>
            <a:r>
              <a:rPr lang="en-US" b="1" dirty="0" smtClean="0"/>
              <a:t> book </a:t>
            </a:r>
            <a:r>
              <a:rPr lang="en-US" b="1" dirty="0" smtClean="0"/>
              <a:t>3 (after 774)</a:t>
            </a:r>
            <a:endParaRPr lang="en-US" b="1" dirty="0" smtClean="0"/>
          </a:p>
          <a:p>
            <a:r>
              <a:rPr lang="en-US" dirty="0" smtClean="0"/>
              <a:t>Therefore </a:t>
            </a:r>
            <a:r>
              <a:rPr lang="en-US" dirty="0"/>
              <a:t>that section to which fate had assigned the abandonment of their native soil and the search </a:t>
            </a:r>
            <a:r>
              <a:rPr lang="en-US" dirty="0" smtClean="0"/>
              <a:t>for foreign </a:t>
            </a:r>
            <a:r>
              <a:rPr lang="en-US" dirty="0"/>
              <a:t>fields, after two leaders had been appointed over them, to wit: </a:t>
            </a:r>
            <a:r>
              <a:rPr lang="en-US" dirty="0" err="1"/>
              <a:t>Ibor</a:t>
            </a:r>
            <a:r>
              <a:rPr lang="en-US" dirty="0"/>
              <a:t> and </a:t>
            </a:r>
            <a:r>
              <a:rPr lang="en-US" dirty="0" err="1"/>
              <a:t>Aio</a:t>
            </a:r>
            <a:r>
              <a:rPr lang="en-US" dirty="0" smtClean="0"/>
              <a:t>, </a:t>
            </a:r>
            <a:r>
              <a:rPr lang="en-US" dirty="0"/>
              <a:t>who </a:t>
            </a:r>
            <a:r>
              <a:rPr lang="en-US" dirty="0" smtClean="0"/>
              <a:t>were brothers</a:t>
            </a:r>
            <a:r>
              <a:rPr lang="en-US" dirty="0"/>
              <a:t>, in the bloom of youthful vigor and more eminent than the rest, said farewell to their </a:t>
            </a:r>
            <a:r>
              <a:rPr lang="en-US" dirty="0" smtClean="0"/>
              <a:t>own people</a:t>
            </a:r>
            <a:r>
              <a:rPr lang="en-US" dirty="0"/>
              <a:t>, as well as their country, and set out upon their way to seek for lands where they might dwell </a:t>
            </a:r>
            <a:r>
              <a:rPr lang="en-US" dirty="0" smtClean="0"/>
              <a:t>and establish </a:t>
            </a:r>
            <a:r>
              <a:rPr lang="en-US" dirty="0"/>
              <a:t>their abodes. The mother of these leaders, </a:t>
            </a:r>
            <a:r>
              <a:rPr lang="en-US" dirty="0" err="1"/>
              <a:t>Gambara</a:t>
            </a:r>
            <a:r>
              <a:rPr lang="en-US" dirty="0"/>
              <a:t> by name</a:t>
            </a:r>
            <a:r>
              <a:rPr lang="en-US" dirty="0" smtClean="0"/>
              <a:t>, </a:t>
            </a:r>
            <a:r>
              <a:rPr lang="en-US" dirty="0"/>
              <a:t>was a woman of the </a:t>
            </a:r>
            <a:r>
              <a:rPr lang="en-US" dirty="0" smtClean="0"/>
              <a:t>keenest ability </a:t>
            </a:r>
            <a:r>
              <a:rPr lang="en-US" dirty="0"/>
              <a:t>and most prudent in counsel among her people, and they trusted not a little to her shrewdness </a:t>
            </a:r>
            <a:r>
              <a:rPr lang="en-US" dirty="0" smtClean="0"/>
              <a:t>in </a:t>
            </a:r>
            <a:r>
              <a:rPr lang="it-IT" dirty="0" err="1" smtClean="0"/>
              <a:t>doubtful</a:t>
            </a:r>
            <a:r>
              <a:rPr lang="it-IT" dirty="0" smtClean="0"/>
              <a:t> </a:t>
            </a:r>
            <a:r>
              <a:rPr lang="it-IT" dirty="0" err="1"/>
              <a:t>matters</a:t>
            </a:r>
            <a:r>
              <a:rPr lang="it-IT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1"/>
          </p:nvPr>
        </p:nvSpPr>
        <p:spPr>
          <a:xfrm>
            <a:off x="442452" y="1376516"/>
            <a:ext cx="11307096" cy="255847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Origo</a:t>
            </a:r>
            <a:r>
              <a:rPr lang="en-US" b="1" dirty="0" smtClean="0"/>
              <a:t> </a:t>
            </a:r>
            <a:r>
              <a:rPr lang="en-US" b="1" dirty="0" err="1" smtClean="0"/>
              <a:t>Gentis</a:t>
            </a:r>
            <a:r>
              <a:rPr lang="en-US" b="1" dirty="0" smtClean="0"/>
              <a:t> </a:t>
            </a:r>
            <a:r>
              <a:rPr lang="en-US" b="1" dirty="0" err="1" smtClean="0"/>
              <a:t>Langobardorum</a:t>
            </a:r>
            <a:endParaRPr lang="en-US" b="1" dirty="0" smtClean="0"/>
          </a:p>
          <a:p>
            <a:r>
              <a:rPr lang="en-US" dirty="0" smtClean="0"/>
              <a:t>Then </a:t>
            </a:r>
            <a:r>
              <a:rPr lang="en-US" dirty="0"/>
              <a:t>the Vandal chiefs, </a:t>
            </a:r>
            <a:r>
              <a:rPr lang="en-US" dirty="0" err="1"/>
              <a:t>Ambri</a:t>
            </a:r>
            <a:r>
              <a:rPr lang="en-US" dirty="0"/>
              <a:t> and </a:t>
            </a:r>
            <a:r>
              <a:rPr lang="en-US" dirty="0" err="1"/>
              <a:t>Assi</a:t>
            </a:r>
            <a:r>
              <a:rPr lang="en-US" dirty="0"/>
              <a:t>, came with their armies and said to the </a:t>
            </a:r>
            <a:r>
              <a:rPr lang="en-US" dirty="0" err="1"/>
              <a:t>Winnili</a:t>
            </a:r>
            <a:r>
              <a:rPr lang="en-US" dirty="0"/>
              <a:t>: "Either you pay us tribute or you must prepare for war to fight with us. Then </a:t>
            </a:r>
            <a:r>
              <a:rPr lang="en-US" dirty="0" err="1"/>
              <a:t>Ybor</a:t>
            </a:r>
            <a:r>
              <a:rPr lang="en-US" dirty="0"/>
              <a:t> and </a:t>
            </a:r>
            <a:r>
              <a:rPr lang="en-US" dirty="0" err="1" smtClean="0"/>
              <a:t>Aio</a:t>
            </a:r>
            <a:r>
              <a:rPr lang="en-US" dirty="0" smtClean="0"/>
              <a:t>, </a:t>
            </a:r>
            <a:r>
              <a:rPr lang="en-US" dirty="0"/>
              <a:t>together with their mother </a:t>
            </a:r>
            <a:r>
              <a:rPr lang="en-US" dirty="0" err="1"/>
              <a:t>Gambara</a:t>
            </a:r>
            <a:r>
              <a:rPr lang="en-US" dirty="0"/>
              <a:t>, replied: "It is better to prepare for battle than to pay tribute to the Vandals".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2"/>
          </p:nvPr>
        </p:nvSpPr>
        <p:spPr>
          <a:xfrm>
            <a:off x="383459" y="4050890"/>
            <a:ext cx="11041626" cy="252078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Paul the Deacon, </a:t>
            </a:r>
            <a:r>
              <a:rPr lang="en-US" b="1" dirty="0" err="1" smtClean="0"/>
              <a:t>Historia</a:t>
            </a:r>
            <a:r>
              <a:rPr lang="en-US" b="1" dirty="0" smtClean="0"/>
              <a:t> </a:t>
            </a:r>
            <a:r>
              <a:rPr lang="en-US" b="1" dirty="0" err="1" smtClean="0"/>
              <a:t>Langobardorum</a:t>
            </a:r>
            <a:r>
              <a:rPr lang="en-US" b="1" dirty="0" smtClean="0"/>
              <a:t>, b. 7</a:t>
            </a:r>
          </a:p>
          <a:p>
            <a:r>
              <a:rPr lang="en-US" dirty="0" smtClean="0"/>
              <a:t>The </a:t>
            </a:r>
            <a:r>
              <a:rPr lang="en-US" dirty="0" err="1"/>
              <a:t>Winnili</a:t>
            </a:r>
            <a:r>
              <a:rPr lang="en-US" dirty="0"/>
              <a:t> then, having departed from Scandinavia with their leaders </a:t>
            </a:r>
            <a:r>
              <a:rPr lang="en-US" dirty="0" err="1"/>
              <a:t>Ibor</a:t>
            </a:r>
            <a:r>
              <a:rPr lang="en-US" dirty="0"/>
              <a:t> and </a:t>
            </a:r>
            <a:r>
              <a:rPr lang="en-US" dirty="0" err="1"/>
              <a:t>Aio</a:t>
            </a:r>
            <a:r>
              <a:rPr lang="en-US" dirty="0"/>
              <a:t>, and coming into </a:t>
            </a:r>
            <a:r>
              <a:rPr lang="en-US" dirty="0" smtClean="0"/>
              <a:t>the region </a:t>
            </a:r>
            <a:r>
              <a:rPr lang="en-US" dirty="0"/>
              <a:t>which is called </a:t>
            </a:r>
            <a:r>
              <a:rPr lang="en-US" dirty="0" err="1"/>
              <a:t>Scoringa</a:t>
            </a:r>
            <a:r>
              <a:rPr lang="en-US" dirty="0" smtClean="0"/>
              <a:t>, </a:t>
            </a:r>
            <a:r>
              <a:rPr lang="en-US" dirty="0"/>
              <a:t>settled there for some years. At that time </a:t>
            </a:r>
            <a:r>
              <a:rPr lang="en-US" dirty="0" err="1"/>
              <a:t>Ambri</a:t>
            </a:r>
            <a:r>
              <a:rPr lang="en-US" dirty="0"/>
              <a:t> and </a:t>
            </a:r>
            <a:r>
              <a:rPr lang="en-US" dirty="0" err="1"/>
              <a:t>Assi</a:t>
            </a:r>
            <a:r>
              <a:rPr lang="en-US" dirty="0"/>
              <a:t>, leaders </a:t>
            </a:r>
            <a:r>
              <a:rPr lang="en-US" dirty="0" smtClean="0"/>
              <a:t>of the </a:t>
            </a:r>
            <a:r>
              <a:rPr lang="en-US" dirty="0" err="1"/>
              <a:t>Wandals</a:t>
            </a:r>
            <a:r>
              <a:rPr lang="en-US" dirty="0"/>
              <a:t>, were coercing all the neighboring by war. Already elated by many victories they </a:t>
            </a:r>
            <a:r>
              <a:rPr lang="en-US" dirty="0" smtClean="0"/>
              <a:t>sent messengers </a:t>
            </a:r>
            <a:r>
              <a:rPr lang="en-US" dirty="0"/>
              <a:t>to the </a:t>
            </a:r>
            <a:r>
              <a:rPr lang="en-US" dirty="0" err="1"/>
              <a:t>Winnili</a:t>
            </a:r>
            <a:r>
              <a:rPr lang="en-US" dirty="0"/>
              <a:t> to tell them that they should either pay tribute to the </a:t>
            </a:r>
            <a:r>
              <a:rPr lang="en-US" dirty="0" err="1" smtClean="0"/>
              <a:t>Wandals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make ready </a:t>
            </a:r>
            <a:r>
              <a:rPr lang="en-US" dirty="0"/>
              <a:t>for the struggles of war. Then </a:t>
            </a:r>
            <a:r>
              <a:rPr lang="en-US" dirty="0" err="1"/>
              <a:t>Ibor</a:t>
            </a:r>
            <a:r>
              <a:rPr lang="en-US" dirty="0"/>
              <a:t> and </a:t>
            </a:r>
            <a:r>
              <a:rPr lang="en-US" dirty="0" err="1"/>
              <a:t>Aio</a:t>
            </a:r>
            <a:r>
              <a:rPr lang="en-US" dirty="0"/>
              <a:t>, with the approval of their mother </a:t>
            </a:r>
            <a:r>
              <a:rPr lang="en-US" dirty="0" err="1"/>
              <a:t>Gambara</a:t>
            </a:r>
            <a:r>
              <a:rPr lang="en-US" dirty="0"/>
              <a:t>, </a:t>
            </a:r>
            <a:r>
              <a:rPr lang="en-US" dirty="0" smtClean="0"/>
              <a:t>determine that </a:t>
            </a:r>
            <a:r>
              <a:rPr lang="en-US" dirty="0"/>
              <a:t>it is better to maintain liberty by arms than to stain it by the payment of tribute. They send word </a:t>
            </a:r>
            <a:r>
              <a:rPr lang="en-US" dirty="0" smtClean="0"/>
              <a:t>to the </a:t>
            </a:r>
            <a:r>
              <a:rPr lang="en-US" dirty="0" err="1"/>
              <a:t>Wandals</a:t>
            </a:r>
            <a:r>
              <a:rPr lang="en-US" dirty="0"/>
              <a:t> by messengers that they will rather fight than be slaves. The </a:t>
            </a:r>
            <a:r>
              <a:rPr lang="en-US" dirty="0" err="1"/>
              <a:t>Winnili</a:t>
            </a:r>
            <a:r>
              <a:rPr lang="en-US" dirty="0"/>
              <a:t> were then all in </a:t>
            </a:r>
            <a:r>
              <a:rPr lang="en-US" dirty="0" smtClean="0"/>
              <a:t>the flower </a:t>
            </a:r>
            <a:r>
              <a:rPr lang="en-US" dirty="0"/>
              <a:t>of their youth, but were very few in number since they had been only the third part of one </a:t>
            </a:r>
            <a:r>
              <a:rPr lang="en-US" dirty="0" smtClean="0"/>
              <a:t>island of </a:t>
            </a:r>
            <a:r>
              <a:rPr lang="en-US" dirty="0"/>
              <a:t>no great size</a:t>
            </a:r>
            <a:r>
              <a:rPr lang="en-US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165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1"/>
          </p:nvPr>
        </p:nvSpPr>
        <p:spPr>
          <a:xfrm>
            <a:off x="245806" y="1632156"/>
            <a:ext cx="11287433" cy="18976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Origo</a:t>
            </a:r>
            <a:r>
              <a:rPr lang="en-US" b="1" dirty="0" smtClean="0"/>
              <a:t> </a:t>
            </a:r>
            <a:r>
              <a:rPr lang="en-US" b="1" dirty="0" err="1" smtClean="0"/>
              <a:t>gentis</a:t>
            </a:r>
            <a:r>
              <a:rPr lang="en-US" b="1" dirty="0" smtClean="0"/>
              <a:t> </a:t>
            </a:r>
            <a:r>
              <a:rPr lang="en-US" b="1" dirty="0" err="1" smtClean="0"/>
              <a:t>Langobardorum</a:t>
            </a:r>
            <a:endParaRPr lang="en-US" b="1" dirty="0" smtClean="0"/>
          </a:p>
          <a:p>
            <a:r>
              <a:rPr lang="en-US" dirty="0" smtClean="0"/>
              <a:t>Then </a:t>
            </a:r>
            <a:r>
              <a:rPr lang="en-US" dirty="0" err="1"/>
              <a:t>Ambri</a:t>
            </a:r>
            <a:r>
              <a:rPr lang="en-US" dirty="0"/>
              <a:t> and </a:t>
            </a:r>
            <a:r>
              <a:rPr lang="en-US" dirty="0" err="1"/>
              <a:t>Assi</a:t>
            </a:r>
            <a:r>
              <a:rPr lang="en-US" dirty="0"/>
              <a:t> who were the Vandal leaders asked </a:t>
            </a:r>
            <a:r>
              <a:rPr lang="en-US" dirty="0" err="1"/>
              <a:t>Godan</a:t>
            </a:r>
            <a:r>
              <a:rPr lang="en-US" dirty="0"/>
              <a:t> to give them victory over the </a:t>
            </a:r>
            <a:r>
              <a:rPr lang="en-US" dirty="0" err="1"/>
              <a:t>Winnili</a:t>
            </a:r>
            <a:r>
              <a:rPr lang="en-US" dirty="0"/>
              <a:t>. </a:t>
            </a:r>
            <a:r>
              <a:rPr lang="en-US" dirty="0" err="1"/>
              <a:t>Godan's</a:t>
            </a:r>
            <a:r>
              <a:rPr lang="en-US" dirty="0"/>
              <a:t> answer was "To those I see first at dawn I will give victory". 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2"/>
          </p:nvPr>
        </p:nvSpPr>
        <p:spPr>
          <a:xfrm>
            <a:off x="314632" y="3873911"/>
            <a:ext cx="11552903" cy="222209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the Deacon, </a:t>
            </a:r>
            <a:r>
              <a:rPr lang="en-US" b="1" dirty="0" err="1" smtClean="0"/>
              <a:t>Historia</a:t>
            </a:r>
            <a:r>
              <a:rPr lang="en-US" b="1" dirty="0" smtClean="0"/>
              <a:t> </a:t>
            </a:r>
            <a:r>
              <a:rPr lang="en-US" b="1" dirty="0" err="1" smtClean="0"/>
              <a:t>Langobardorum</a:t>
            </a:r>
            <a:r>
              <a:rPr lang="en-US" b="1" dirty="0" smtClean="0"/>
              <a:t>, b. 8</a:t>
            </a:r>
          </a:p>
          <a:p>
            <a:r>
              <a:rPr lang="en-US" dirty="0" smtClean="0"/>
              <a:t>At </a:t>
            </a:r>
            <a:r>
              <a:rPr lang="en-US" dirty="0"/>
              <a:t>this point, the </a:t>
            </a:r>
            <a:r>
              <a:rPr lang="en-US" dirty="0" smtClean="0"/>
              <a:t>old men </a:t>
            </a:r>
            <a:r>
              <a:rPr lang="en-US" dirty="0" smtClean="0"/>
              <a:t>tell </a:t>
            </a:r>
            <a:r>
              <a:rPr lang="en-US" dirty="0"/>
              <a:t>a silly story that the </a:t>
            </a:r>
            <a:r>
              <a:rPr lang="en-US" dirty="0" err="1"/>
              <a:t>Wandals</a:t>
            </a:r>
            <a:r>
              <a:rPr lang="en-US" dirty="0"/>
              <a:t> coming to </a:t>
            </a:r>
            <a:r>
              <a:rPr lang="en-US" dirty="0" err="1"/>
              <a:t>Godan</a:t>
            </a:r>
            <a:r>
              <a:rPr lang="en-US" dirty="0"/>
              <a:t> (Wotan) besought </a:t>
            </a:r>
            <a:r>
              <a:rPr lang="en-US" dirty="0" smtClean="0"/>
              <a:t>him for </a:t>
            </a:r>
            <a:r>
              <a:rPr lang="en-US" dirty="0"/>
              <a:t>victory over the </a:t>
            </a:r>
            <a:r>
              <a:rPr lang="en-US" dirty="0" err="1"/>
              <a:t>Winnili</a:t>
            </a:r>
            <a:r>
              <a:rPr lang="en-US" dirty="0"/>
              <a:t> and that he answered that he would give the victory to those whom he </a:t>
            </a:r>
            <a:r>
              <a:rPr lang="en-US" dirty="0" smtClean="0"/>
              <a:t>saw </a:t>
            </a:r>
            <a:r>
              <a:rPr lang="it-IT" dirty="0" smtClean="0"/>
              <a:t>first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 smtClean="0"/>
              <a:t>sunrise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352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1"/>
          </p:nvPr>
        </p:nvSpPr>
        <p:spPr>
          <a:xfrm>
            <a:off x="390526" y="1409700"/>
            <a:ext cx="11229974" cy="238702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Origo</a:t>
            </a:r>
            <a:r>
              <a:rPr lang="en-US" b="1" dirty="0" smtClean="0"/>
              <a:t> </a:t>
            </a:r>
            <a:r>
              <a:rPr lang="en-US" b="1" dirty="0" err="1" smtClean="0"/>
              <a:t>gentis</a:t>
            </a:r>
            <a:r>
              <a:rPr lang="en-US" b="1" dirty="0" smtClean="0"/>
              <a:t> </a:t>
            </a:r>
            <a:r>
              <a:rPr lang="en-US" b="1" dirty="0" err="1" smtClean="0"/>
              <a:t>Langobardorum</a:t>
            </a:r>
            <a:endParaRPr lang="en-US" b="1" dirty="0" smtClean="0"/>
          </a:p>
          <a:p>
            <a:r>
              <a:rPr lang="en-US" dirty="0" smtClean="0"/>
              <a:t>Then </a:t>
            </a:r>
            <a:r>
              <a:rPr lang="en-US" dirty="0" err="1"/>
              <a:t>Gambara</a:t>
            </a:r>
            <a:r>
              <a:rPr lang="en-US" dirty="0"/>
              <a:t> and his two sons, </a:t>
            </a:r>
            <a:r>
              <a:rPr lang="en-US" dirty="0" err="1"/>
              <a:t>Ybor</a:t>
            </a:r>
            <a:r>
              <a:rPr lang="en-US" dirty="0"/>
              <a:t> and </a:t>
            </a:r>
            <a:r>
              <a:rPr lang="en-US" dirty="0" err="1" smtClean="0"/>
              <a:t>Aio</a:t>
            </a:r>
            <a:r>
              <a:rPr lang="en-US" dirty="0" smtClean="0"/>
              <a:t>, </a:t>
            </a:r>
            <a:r>
              <a:rPr lang="en-US" dirty="0"/>
              <a:t>who ruled over the </a:t>
            </a:r>
            <a:r>
              <a:rPr lang="en-US" dirty="0" err="1"/>
              <a:t>Winnili</a:t>
            </a:r>
            <a:r>
              <a:rPr lang="en-US" dirty="0"/>
              <a:t>, begged </a:t>
            </a:r>
            <a:r>
              <a:rPr lang="en-US" dirty="0" err="1"/>
              <a:t>Frea</a:t>
            </a:r>
            <a:r>
              <a:rPr lang="en-US" dirty="0"/>
              <a:t>, the wife of </a:t>
            </a:r>
            <a:r>
              <a:rPr lang="en-US" dirty="0" err="1"/>
              <a:t>Godan</a:t>
            </a:r>
            <a:r>
              <a:rPr lang="en-US" dirty="0"/>
              <a:t>, to intercede for the </a:t>
            </a:r>
            <a:r>
              <a:rPr lang="en-US" dirty="0" err="1"/>
              <a:t>Winnili</a:t>
            </a:r>
            <a:r>
              <a:rPr lang="en-US" dirty="0"/>
              <a:t>. </a:t>
            </a:r>
          </a:p>
          <a:p>
            <a:r>
              <a:rPr lang="en-US" dirty="0"/>
              <a:t>So </a:t>
            </a:r>
            <a:r>
              <a:rPr lang="en-US" dirty="0" err="1"/>
              <a:t>Frea</a:t>
            </a:r>
            <a:r>
              <a:rPr lang="en-US" dirty="0"/>
              <a:t> advised the </a:t>
            </a:r>
            <a:r>
              <a:rPr lang="en-US" dirty="0" err="1"/>
              <a:t>Winnili</a:t>
            </a:r>
            <a:r>
              <a:rPr lang="en-US" dirty="0"/>
              <a:t> to arrive at dawn with their women, with their hair pulled back around their faces as if they were beards. When it began to dawn, as the sun was rising, </a:t>
            </a:r>
            <a:r>
              <a:rPr lang="en-US" dirty="0" err="1"/>
              <a:t>Godan's</a:t>
            </a:r>
            <a:r>
              <a:rPr lang="en-US" dirty="0"/>
              <a:t> wife </a:t>
            </a:r>
            <a:r>
              <a:rPr lang="en-US" dirty="0" err="1"/>
              <a:t>Frea</a:t>
            </a:r>
            <a:r>
              <a:rPr lang="en-US" dirty="0"/>
              <a:t> turned the bed where her husband was sleeping, turned his head to the east and woke him up. </a:t>
            </a:r>
          </a:p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2"/>
          </p:nvPr>
        </p:nvSpPr>
        <p:spPr>
          <a:xfrm>
            <a:off x="390524" y="3933825"/>
            <a:ext cx="11001375" cy="2581275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Paul the </a:t>
            </a:r>
            <a:r>
              <a:rPr lang="it-IT" b="1" dirty="0" err="1" smtClean="0"/>
              <a:t>Deacon</a:t>
            </a:r>
            <a:r>
              <a:rPr lang="it-IT" b="1" dirty="0" smtClean="0"/>
              <a:t>, </a:t>
            </a:r>
            <a:r>
              <a:rPr lang="it-IT" b="1" dirty="0" err="1" smtClean="0"/>
              <a:t>Historia</a:t>
            </a:r>
            <a:r>
              <a:rPr lang="it-IT" b="1" dirty="0" smtClean="0"/>
              <a:t> </a:t>
            </a:r>
            <a:r>
              <a:rPr lang="it-IT" b="1" dirty="0" err="1" smtClean="0"/>
              <a:t>Langobardorum</a:t>
            </a:r>
            <a:r>
              <a:rPr lang="it-IT" b="1" dirty="0" smtClean="0"/>
              <a:t>, b. 8</a:t>
            </a:r>
          </a:p>
          <a:p>
            <a:r>
              <a:rPr lang="it-IT" dirty="0" smtClean="0"/>
              <a:t>(</a:t>
            </a:r>
            <a:r>
              <a:rPr lang="en-US" dirty="0" smtClean="0"/>
              <a:t>the old </a:t>
            </a:r>
            <a:r>
              <a:rPr lang="en-US" dirty="0"/>
              <a:t>men </a:t>
            </a:r>
            <a:r>
              <a:rPr lang="en-US" dirty="0" smtClean="0"/>
              <a:t>tell </a:t>
            </a:r>
            <a:r>
              <a:rPr lang="en-US" dirty="0"/>
              <a:t>a silly </a:t>
            </a:r>
            <a:r>
              <a:rPr lang="en-US" dirty="0" smtClean="0"/>
              <a:t>story) that </a:t>
            </a:r>
            <a:r>
              <a:rPr lang="en-US" dirty="0"/>
              <a:t>then </a:t>
            </a:r>
            <a:r>
              <a:rPr lang="en-US" dirty="0" err="1"/>
              <a:t>Gambara</a:t>
            </a:r>
            <a:r>
              <a:rPr lang="en-US" dirty="0"/>
              <a:t> went to </a:t>
            </a:r>
            <a:r>
              <a:rPr lang="en-US" dirty="0" err="1"/>
              <a:t>Frea</a:t>
            </a:r>
            <a:r>
              <a:rPr lang="en-US" dirty="0"/>
              <a:t> </a:t>
            </a:r>
            <a:r>
              <a:rPr lang="en-US" dirty="0" smtClean="0"/>
              <a:t>wife </a:t>
            </a:r>
            <a:r>
              <a:rPr lang="en-US" dirty="0"/>
              <a:t>of </a:t>
            </a:r>
            <a:r>
              <a:rPr lang="en-US" dirty="0" err="1"/>
              <a:t>Godan</a:t>
            </a:r>
            <a:r>
              <a:rPr lang="en-US" dirty="0"/>
              <a:t> and asked for victory for </a:t>
            </a:r>
            <a:r>
              <a:rPr lang="en-US" dirty="0" smtClean="0"/>
              <a:t>the </a:t>
            </a:r>
            <a:r>
              <a:rPr lang="en-US" dirty="0" err="1" smtClean="0"/>
              <a:t>Winnili</a:t>
            </a:r>
            <a:r>
              <a:rPr lang="en-US" dirty="0"/>
              <a:t>, and that </a:t>
            </a:r>
            <a:r>
              <a:rPr lang="en-US" dirty="0" err="1"/>
              <a:t>Frea</a:t>
            </a:r>
            <a:r>
              <a:rPr lang="en-US" dirty="0"/>
              <a:t> gave </a:t>
            </a:r>
            <a:r>
              <a:rPr lang="en-US" dirty="0" smtClean="0"/>
              <a:t>her </a:t>
            </a:r>
            <a:r>
              <a:rPr lang="en-US" dirty="0"/>
              <a:t>counsel that the women of the </a:t>
            </a:r>
            <a:r>
              <a:rPr lang="en-US" dirty="0" err="1"/>
              <a:t>Winnili</a:t>
            </a:r>
            <a:r>
              <a:rPr lang="en-US" dirty="0"/>
              <a:t> should take down their hair </a:t>
            </a:r>
            <a:r>
              <a:rPr lang="en-US" dirty="0" smtClean="0"/>
              <a:t>and arrange </a:t>
            </a:r>
            <a:r>
              <a:rPr lang="en-US" dirty="0"/>
              <a:t>it upon the face like a beard</a:t>
            </a:r>
            <a:r>
              <a:rPr lang="en-US" dirty="0" smtClean="0"/>
              <a:t>,</a:t>
            </a:r>
            <a:r>
              <a:rPr lang="en-US" dirty="0"/>
              <a:t> and that in the early morning they should be present with </a:t>
            </a:r>
            <a:r>
              <a:rPr lang="en-US" dirty="0" smtClean="0"/>
              <a:t>their husbands </a:t>
            </a:r>
            <a:r>
              <a:rPr lang="en-US" dirty="0"/>
              <a:t>and in like manner station themselves to be seen by </a:t>
            </a:r>
            <a:r>
              <a:rPr lang="en-US" dirty="0" err="1"/>
              <a:t>Godan</a:t>
            </a:r>
            <a:r>
              <a:rPr lang="en-US" dirty="0"/>
              <a:t> from the quarter in which he </a:t>
            </a:r>
            <a:r>
              <a:rPr lang="en-US" dirty="0" smtClean="0"/>
              <a:t>had been </a:t>
            </a:r>
            <a:r>
              <a:rPr lang="en-US" dirty="0"/>
              <a:t>wont to look through his window toward the east. And so it was done.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187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1"/>
          </p:nvPr>
        </p:nvSpPr>
        <p:spPr>
          <a:xfrm>
            <a:off x="428626" y="1535721"/>
            <a:ext cx="10477500" cy="1794277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Origo</a:t>
            </a:r>
            <a:r>
              <a:rPr lang="en-US" b="1" dirty="0" smtClean="0"/>
              <a:t> </a:t>
            </a:r>
            <a:r>
              <a:rPr lang="en-US" b="1" dirty="0" err="1" smtClean="0"/>
              <a:t>gentis</a:t>
            </a:r>
            <a:r>
              <a:rPr lang="en-US" b="1" dirty="0" smtClean="0"/>
              <a:t> </a:t>
            </a:r>
            <a:r>
              <a:rPr lang="en-US" b="1" dirty="0" err="1" smtClean="0"/>
              <a:t>Langobardorum</a:t>
            </a:r>
            <a:endParaRPr lang="en-US" b="1" dirty="0" smtClean="0"/>
          </a:p>
          <a:p>
            <a:r>
              <a:rPr lang="en-US" dirty="0" smtClean="0"/>
              <a:t>He </a:t>
            </a:r>
            <a:r>
              <a:rPr lang="en-US" dirty="0"/>
              <a:t>said, "Who are these long beards?" And </a:t>
            </a:r>
            <a:r>
              <a:rPr lang="en-US" dirty="0" err="1"/>
              <a:t>Frea</a:t>
            </a:r>
            <a:r>
              <a:rPr lang="en-US" dirty="0"/>
              <a:t> said to </a:t>
            </a:r>
            <a:r>
              <a:rPr lang="en-US" dirty="0" err="1"/>
              <a:t>Godan</a:t>
            </a:r>
            <a:r>
              <a:rPr lang="en-US" dirty="0"/>
              <a:t>, "Now that you have given him the name, give him also the victory." And he gave them victory. From then on the </a:t>
            </a:r>
            <a:r>
              <a:rPr lang="en-US" dirty="0" err="1"/>
              <a:t>Winnili</a:t>
            </a:r>
            <a:r>
              <a:rPr lang="en-US" dirty="0"/>
              <a:t> were called </a:t>
            </a:r>
            <a:r>
              <a:rPr lang="en-US" dirty="0" err="1"/>
              <a:t>Lombards</a:t>
            </a:r>
            <a:r>
              <a:rPr lang="en-US" dirty="0"/>
              <a:t>.</a:t>
            </a:r>
          </a:p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2"/>
          </p:nvPr>
        </p:nvSpPr>
        <p:spPr>
          <a:xfrm>
            <a:off x="400051" y="3609975"/>
            <a:ext cx="9972674" cy="29616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Paul the Deacon, </a:t>
            </a:r>
            <a:r>
              <a:rPr lang="en-US" b="1" dirty="0" err="1" smtClean="0"/>
              <a:t>Historia</a:t>
            </a:r>
            <a:r>
              <a:rPr lang="en-US" b="1" dirty="0" smtClean="0"/>
              <a:t> </a:t>
            </a:r>
            <a:r>
              <a:rPr lang="en-US" b="1" dirty="0" err="1" smtClean="0"/>
              <a:t>Langobardorum</a:t>
            </a:r>
            <a:r>
              <a:rPr lang="en-US" b="1" dirty="0" smtClean="0"/>
              <a:t>, b. 8</a:t>
            </a:r>
          </a:p>
          <a:p>
            <a:r>
              <a:rPr lang="en-US" dirty="0" smtClean="0"/>
              <a:t>And </a:t>
            </a:r>
            <a:r>
              <a:rPr lang="en-US" dirty="0"/>
              <a:t>when </a:t>
            </a:r>
            <a:r>
              <a:rPr lang="en-US" dirty="0" err="1"/>
              <a:t>Godan</a:t>
            </a:r>
            <a:r>
              <a:rPr lang="en-US" dirty="0"/>
              <a:t> saw </a:t>
            </a:r>
            <a:r>
              <a:rPr lang="en-US" dirty="0" smtClean="0"/>
              <a:t>them at </a:t>
            </a:r>
            <a:r>
              <a:rPr lang="en-US" dirty="0"/>
              <a:t>sunrise he said: "Who are these long-beards?" And then </a:t>
            </a:r>
            <a:r>
              <a:rPr lang="en-US" dirty="0" err="1"/>
              <a:t>Frea</a:t>
            </a:r>
            <a:r>
              <a:rPr lang="en-US" dirty="0"/>
              <a:t> induced him to give the victory to </a:t>
            </a:r>
            <a:r>
              <a:rPr lang="en-US" dirty="0" smtClean="0"/>
              <a:t>those to </a:t>
            </a:r>
            <a:r>
              <a:rPr lang="en-US" dirty="0"/>
              <a:t>whom he had given the name</a:t>
            </a:r>
            <a:r>
              <a:rPr lang="en-US" dirty="0" smtClean="0"/>
              <a:t>. </a:t>
            </a:r>
            <a:r>
              <a:rPr lang="en-US" dirty="0"/>
              <a:t>And thus </a:t>
            </a:r>
            <a:r>
              <a:rPr lang="en-US" dirty="0" err="1"/>
              <a:t>Godan</a:t>
            </a:r>
            <a:r>
              <a:rPr lang="en-US" dirty="0"/>
              <a:t> gave the victory to the </a:t>
            </a:r>
            <a:r>
              <a:rPr lang="en-US" dirty="0" err="1"/>
              <a:t>Winnili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things </a:t>
            </a:r>
            <a:r>
              <a:rPr lang="en-US" dirty="0" smtClean="0"/>
              <a:t>are worthy </a:t>
            </a:r>
            <a:r>
              <a:rPr lang="en-US" dirty="0"/>
              <a:t>of laughter and are to be held of no </a:t>
            </a:r>
            <a:r>
              <a:rPr lang="en-US" err="1" smtClean="0"/>
              <a:t>account</a:t>
            </a:r>
            <a:r>
              <a:rPr lang="en-US" smtClean="0"/>
              <a:t>. For </a:t>
            </a:r>
            <a:r>
              <a:rPr lang="en-US" dirty="0"/>
              <a:t>victory is due, not to the power of men, but </a:t>
            </a:r>
            <a:r>
              <a:rPr lang="en-US" dirty="0" smtClean="0"/>
              <a:t>it is </a:t>
            </a:r>
            <a:r>
              <a:rPr lang="en-US" dirty="0"/>
              <a:t>rather furnished from heaven.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217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12"/>
          </p:nvPr>
        </p:nvSpPr>
        <p:spPr>
          <a:xfrm>
            <a:off x="342900" y="1533525"/>
            <a:ext cx="5391150" cy="503814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Paul the Deacon, </a:t>
            </a:r>
            <a:r>
              <a:rPr lang="en-US" b="1" i="1" dirty="0" err="1" smtClean="0"/>
              <a:t>Historia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Langobardorum</a:t>
            </a:r>
            <a:r>
              <a:rPr lang="en-US" b="1" dirty="0" smtClean="0"/>
              <a:t>, b. 9</a:t>
            </a:r>
          </a:p>
          <a:p>
            <a:r>
              <a:rPr lang="en-US" dirty="0" smtClean="0"/>
              <a:t>It </a:t>
            </a:r>
            <a:r>
              <a:rPr lang="en-US" dirty="0"/>
              <a:t>is certain, however, that the </a:t>
            </a:r>
            <a:r>
              <a:rPr lang="en-US" dirty="0" err="1"/>
              <a:t>Langobards</a:t>
            </a:r>
            <a:r>
              <a:rPr lang="en-US" dirty="0"/>
              <a:t> were afterwards so called on account of the length of </a:t>
            </a:r>
            <a:r>
              <a:rPr lang="en-US" dirty="0" smtClean="0"/>
              <a:t>their beards </a:t>
            </a:r>
            <a:r>
              <a:rPr lang="en-US" dirty="0"/>
              <a:t>untouched by the knife, whereas at first they had been called </a:t>
            </a:r>
            <a:r>
              <a:rPr lang="en-US" dirty="0" err="1"/>
              <a:t>Winnili</a:t>
            </a:r>
            <a:r>
              <a:rPr lang="en-US" dirty="0"/>
              <a:t>; for according to </a:t>
            </a:r>
            <a:r>
              <a:rPr lang="en-US" dirty="0" smtClean="0"/>
              <a:t>their language </a:t>
            </a:r>
            <a:r>
              <a:rPr lang="en-US" dirty="0"/>
              <a:t>"</a:t>
            </a:r>
            <a:r>
              <a:rPr lang="en-US" dirty="0" err="1"/>
              <a:t>lang</a:t>
            </a:r>
            <a:r>
              <a:rPr lang="en-US" dirty="0"/>
              <a:t>" means " long" and " </a:t>
            </a:r>
            <a:r>
              <a:rPr lang="en-US" dirty="0" err="1"/>
              <a:t>bart</a:t>
            </a:r>
            <a:r>
              <a:rPr lang="en-US" dirty="0"/>
              <a:t> " "beard." </a:t>
            </a:r>
          </a:p>
          <a:p>
            <a:r>
              <a:rPr lang="en-US" dirty="0" smtClean="0"/>
              <a:t>Wotan </a:t>
            </a:r>
            <a:r>
              <a:rPr lang="en-US" dirty="0"/>
              <a:t>indeed, whom by adding a letter </a:t>
            </a:r>
            <a:r>
              <a:rPr lang="en-US" dirty="0" smtClean="0"/>
              <a:t>they called </a:t>
            </a:r>
            <a:r>
              <a:rPr lang="en-US" dirty="0" err="1" smtClean="0"/>
              <a:t>Godan</a:t>
            </a:r>
            <a:r>
              <a:rPr lang="en-US" dirty="0" smtClean="0"/>
              <a:t> </a:t>
            </a:r>
            <a:r>
              <a:rPr lang="en-US" dirty="0"/>
              <a:t>is he who among the Romans is called Mercury, and he is worshiped by all the </a:t>
            </a:r>
            <a:r>
              <a:rPr lang="en-US" dirty="0" smtClean="0"/>
              <a:t>peoples of </a:t>
            </a:r>
            <a:r>
              <a:rPr lang="en-US" dirty="0"/>
              <a:t>Germany as a god, though he is deemed to have existed, not about these times, but long before, </a:t>
            </a:r>
            <a:r>
              <a:rPr lang="en-US" dirty="0" smtClean="0"/>
              <a:t>and not </a:t>
            </a:r>
            <a:r>
              <a:rPr lang="en-US" dirty="0"/>
              <a:t>in Germany, but in Greece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Winnili</a:t>
            </a:r>
            <a:r>
              <a:rPr lang="en-US" dirty="0"/>
              <a:t> therefore, who are also </a:t>
            </a:r>
            <a:r>
              <a:rPr lang="en-US" dirty="0" err="1"/>
              <a:t>Langobards</a:t>
            </a:r>
            <a:r>
              <a:rPr lang="en-US" dirty="0"/>
              <a:t>, </a:t>
            </a:r>
            <a:r>
              <a:rPr lang="en-US" dirty="0" smtClean="0"/>
              <a:t>having </a:t>
            </a:r>
            <a:r>
              <a:rPr lang="en-US" dirty="0"/>
              <a:t>joined battle with the </a:t>
            </a:r>
            <a:r>
              <a:rPr lang="en-US" dirty="0" err="1"/>
              <a:t>Wandals</a:t>
            </a:r>
            <a:r>
              <a:rPr lang="en-US" dirty="0"/>
              <a:t>, struggle fiercely</a:t>
            </a:r>
            <a:r>
              <a:rPr lang="en-US" dirty="0" smtClean="0"/>
              <a:t>, since </a:t>
            </a:r>
            <a:r>
              <a:rPr lang="en-US" dirty="0"/>
              <a:t>it is for the glory of freedom, and win the victory. And afterwards, having suffered in this </a:t>
            </a:r>
            <a:r>
              <a:rPr lang="en-US" dirty="0" smtClean="0"/>
              <a:t>same province </a:t>
            </a:r>
            <a:r>
              <a:rPr lang="en-US" dirty="0"/>
              <a:t>of </a:t>
            </a:r>
            <a:r>
              <a:rPr lang="en-US" dirty="0" err="1"/>
              <a:t>Scoringa</a:t>
            </a:r>
            <a:r>
              <a:rPr lang="en-US" dirty="0"/>
              <a:t>, great privation from hunger, their minds were filled with dismay.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0"/>
          </p:nvPr>
        </p:nvSpPr>
        <p:spPr>
          <a:xfrm>
            <a:off x="6179127" y="1514475"/>
            <a:ext cx="5663346" cy="493807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Andrew of Bergamo, </a:t>
            </a:r>
            <a:r>
              <a:rPr lang="en-US" b="1" i="1" dirty="0" err="1" smtClean="0"/>
              <a:t>Historia</a:t>
            </a:r>
            <a:r>
              <a:rPr lang="en-US" b="1" dirty="0" smtClean="0"/>
              <a:t> (850 ca.)</a:t>
            </a:r>
          </a:p>
          <a:p>
            <a:r>
              <a:rPr lang="en-US" dirty="0" smtClean="0"/>
              <a:t>In </a:t>
            </a:r>
            <a:r>
              <a:rPr lang="en-US" dirty="0"/>
              <a:t>the northern part of Europe on the borders of Germany there is an island called Scandinavia. In it, given the multitude of peoples living there, we read of a people called </a:t>
            </a:r>
            <a:r>
              <a:rPr lang="en-US" dirty="0" err="1"/>
              <a:t>Winoli</a:t>
            </a:r>
            <a:r>
              <a:rPr lang="en-US" dirty="0"/>
              <a:t>, who inhabited a third part of it</a:t>
            </a:r>
            <a:r>
              <a:rPr lang="en-US" dirty="0" smtClean="0"/>
              <a:t>. At </a:t>
            </a:r>
            <a:r>
              <a:rPr lang="en-US" dirty="0"/>
              <a:t>their head were two dukes, </a:t>
            </a:r>
            <a:r>
              <a:rPr lang="en-US" dirty="0" err="1"/>
              <a:t>Hibor</a:t>
            </a:r>
            <a:r>
              <a:rPr lang="en-US" dirty="0"/>
              <a:t> and </a:t>
            </a:r>
            <a:r>
              <a:rPr lang="en-US" dirty="0" err="1"/>
              <a:t>Agio</a:t>
            </a:r>
            <a:r>
              <a:rPr lang="en-US" dirty="0"/>
              <a:t> with their mother </a:t>
            </a:r>
            <a:r>
              <a:rPr lang="en-US" dirty="0" err="1"/>
              <a:t>Gambara</a:t>
            </a:r>
            <a:r>
              <a:rPr lang="en-US" dirty="0"/>
              <a:t>. They left Scandinavia and went to an island called </a:t>
            </a:r>
            <a:r>
              <a:rPr lang="en-US" dirty="0" err="1"/>
              <a:t>Scoringa</a:t>
            </a:r>
            <a:r>
              <a:rPr lang="en-US" dirty="0"/>
              <a:t>, where they resided for many years. They were the </a:t>
            </a:r>
            <a:r>
              <a:rPr lang="en-US" dirty="0" err="1"/>
              <a:t>Winoli</a:t>
            </a:r>
            <a:r>
              <a:rPr lang="en-US" dirty="0"/>
              <a:t> of youths, with flowing beards, and to look more numerous, their women also put their hair around their faces, as if it were a beard. And for this they were </a:t>
            </a:r>
            <a:r>
              <a:rPr lang="en-US" dirty="0" smtClean="0"/>
              <a:t>called </a:t>
            </a:r>
            <a:r>
              <a:rPr lang="en-US" dirty="0" err="1" smtClean="0"/>
              <a:t>Langobards</a:t>
            </a:r>
            <a:r>
              <a:rPr lang="en-US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304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12E42B-CFF7-5D55-6BD6-BADAF2EF7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60463"/>
            <a:ext cx="11736000" cy="754062"/>
          </a:xfrm>
        </p:spPr>
        <p:txBody>
          <a:bodyPr>
            <a:normAutofit/>
          </a:bodyPr>
          <a:lstStyle/>
          <a:p>
            <a:r>
              <a:rPr lang="it-IT" b="1" dirty="0" err="1" smtClean="0">
                <a:ea typeface="Verdana" panose="020B0604030504040204" pitchFamily="34" charset="0"/>
              </a:rPr>
              <a:t>Militarisation</a:t>
            </a:r>
            <a:r>
              <a:rPr lang="it-IT" b="1" dirty="0" smtClean="0">
                <a:ea typeface="Verdana" panose="020B0604030504040204" pitchFamily="34" charset="0"/>
              </a:rPr>
              <a:t> of Society – 7 </a:t>
            </a:r>
            <a:r>
              <a:rPr lang="it-IT" b="1" dirty="0" err="1" smtClean="0">
                <a:ea typeface="Verdana" panose="020B0604030504040204" pitchFamily="34" charset="0"/>
              </a:rPr>
              <a:t>century</a:t>
            </a:r>
            <a:endParaRPr lang="it-IT" b="1" dirty="0">
              <a:ea typeface="Verdana" panose="020B0604030504040204" pitchFamily="34" charset="0"/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3500608-49AC-2C3E-8C11-FFB693E8BC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5999" y="1866900"/>
            <a:ext cx="5629275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The concept of </a:t>
            </a:r>
            <a:r>
              <a:rPr lang="en-US" sz="2000" dirty="0" err="1"/>
              <a:t>militarisation</a:t>
            </a:r>
            <a:r>
              <a:rPr lang="en-US" sz="2000" dirty="0"/>
              <a:t> is useful when considered as a process that is neither linear nor mono-causal, but linked to a society as a whole, thus allowing for the analysis of its changes without postulating a dichotomy between </a:t>
            </a:r>
            <a:r>
              <a:rPr lang="en-US" sz="2000" dirty="0" err="1"/>
              <a:t>civilised</a:t>
            </a:r>
            <a:r>
              <a:rPr lang="en-US" sz="2000" dirty="0"/>
              <a:t> Romans and warlike barbarians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legal codes drawn up in the 6th and 7th centuries presuppose a general obligation of free adult men to perform military service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Written </a:t>
            </a:r>
            <a:r>
              <a:rPr lang="en-US" sz="2000" dirty="0"/>
              <a:t>and archaeological sources attest to the high esteem attached to the military role, and the identity ideas of virility (</a:t>
            </a:r>
            <a:r>
              <a:rPr lang="en-US" sz="2000" i="1" dirty="0" err="1"/>
              <a:t>virilitas</a:t>
            </a:r>
            <a:r>
              <a:rPr lang="en-US" sz="2000" dirty="0"/>
              <a:t>) and utility (</a:t>
            </a:r>
            <a:r>
              <a:rPr lang="en-US" sz="2000" i="1" dirty="0" err="1"/>
              <a:t>utilitas</a:t>
            </a:r>
            <a:r>
              <a:rPr lang="en-US" sz="2000" dirty="0"/>
              <a:t>) are strongly linked to military skills.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community responsible for these burials attached great importance to the military identity of their dead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pic>
        <p:nvPicPr>
          <p:cNvPr id="6" name="Picture 2" descr="Cover Early medieval militarisatio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992" y="1941512"/>
            <a:ext cx="2998158" cy="469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3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2211</Words>
  <Application>Microsoft Office PowerPoint</Application>
  <PresentationFormat>Widescreen</PresentationFormat>
  <Paragraphs>83</Paragraphs>
  <Slides>13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Tema di Office</vt:lpstr>
      <vt:lpstr>History of the Early Middle Ages a.y. 2023-2024</vt:lpstr>
      <vt:lpstr>Clearing out women (7-8 century)</vt:lpstr>
      <vt:lpstr>Women and narratives of origins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Militarisation of Society – 7 century</vt:lpstr>
      <vt:lpstr>The Lombards as a militarised society</vt:lpstr>
      <vt:lpstr>Presentazione standard di PowerPoint</vt:lpstr>
      <vt:lpstr>Who was obliged to serve in their armies?</vt:lpstr>
      <vt:lpstr>The Lombards between military and landed aristocracy.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c.larocca</cp:lastModifiedBy>
  <cp:revision>155</cp:revision>
  <dcterms:created xsi:type="dcterms:W3CDTF">2022-07-26T10:43:33Z</dcterms:created>
  <dcterms:modified xsi:type="dcterms:W3CDTF">2024-04-16T10:09:20Z</dcterms:modified>
</cp:coreProperties>
</file>