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80" r:id="rId3"/>
    <p:sldId id="281" r:id="rId4"/>
    <p:sldId id="283" r:id="rId5"/>
    <p:sldId id="284" r:id="rId6"/>
    <p:sldId id="285" r:id="rId7"/>
    <p:sldId id="286" r:id="rId8"/>
    <p:sldId id="287" r:id="rId9"/>
    <p:sldId id="272" r:id="rId10"/>
    <p:sldId id="273" r:id="rId11"/>
    <p:sldId id="279" r:id="rId12"/>
    <p:sldId id="275" r:id="rId13"/>
    <p:sldId id="276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08" autoAdjust="0"/>
    <p:restoredTop sz="86790" autoAdjust="0"/>
  </p:normalViewPr>
  <p:slideViewPr>
    <p:cSldViewPr snapToGrid="0" showGuides="1">
      <p:cViewPr varScale="1">
        <p:scale>
          <a:sx n="100" d="100"/>
          <a:sy n="100" d="100"/>
        </p:scale>
        <p:origin x="894" y="7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9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17132-047A-4C30-97AD-7733762F554B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6B536-9FA3-4940-8C9D-ED9264FA1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2644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DE886-1573-40AC-9E09-050F9AC625A5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491ED-56D3-4375-977F-FA3F9F1C0D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15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265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Preferire un carattere sans serif come Arial, </a:t>
            </a:r>
            <a:r>
              <a:rPr lang="it-IT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Helvetica</a:t>
            </a:r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Verdana. Font consigliabile da 30 a 40 </a:t>
            </a:r>
            <a:r>
              <a:rPr lang="it-IT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pt</a:t>
            </a:r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Allineare i testi a sinistra, non giustificarli.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Utilizzare non più di tre blocchi di informazione per diapositiva.</a:t>
            </a:r>
          </a:p>
          <a:p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 evidenziare titoli o parole chiave, prediligere l’uso del grassetto a corsivo o colori. </a:t>
            </a:r>
          </a:p>
          <a:p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Evitare ombre, sfumature e gradazioni di grigio.</a:t>
            </a:r>
          </a:p>
          <a:p>
            <a:r>
              <a:rPr lang="it-IT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Prestare attenzione al contrasto tra sfondo e testo. Prediligere testo nero su sfondo bianco.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4332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98A6E1-DC11-C213-C49B-4CE1A884E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6C5EF09-4C5E-B147-BEF8-8B66FFFEA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774B46-543F-F0B0-1410-BF1E7177D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1F3B55-F3E2-1A2D-7FD6-BEC64BEDF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3C2C70-ACDC-D114-6B42-27BE4C259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78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it-IT" altLang="it-IT" sz="2400" dirty="0">
                <a:solidFill>
                  <a:schemeClr val="bg1"/>
                </a:solidFill>
              </a:rPr>
              <a:t>  </a:t>
            </a:r>
          </a:p>
        </p:txBody>
      </p:sp>
      <p:pic>
        <p:nvPicPr>
          <p:cNvPr id="4" name="Immagine 6">
            <a:extLst>
              <a:ext uri="{FF2B5EF4-FFF2-40B4-BE49-F238E27FC236}">
                <a16:creationId xmlns:a16="http://schemas.microsoft.com/office/drawing/2014/main" id="{7A2A5C85-D8F9-95C2-D93A-D6AAA8D0129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41397" y="1159933"/>
            <a:ext cx="4709206" cy="21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DE965153-D1B8-47F9-ECA7-A02B37578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7593" y="3285951"/>
            <a:ext cx="9096815" cy="1290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6" name="Segnaposto testo 13">
            <a:extLst>
              <a:ext uri="{FF2B5EF4-FFF2-40B4-BE49-F238E27FC236}">
                <a16:creationId xmlns:a16="http://schemas.microsoft.com/office/drawing/2014/main" id="{1D13A2E7-1F45-2252-AAE6-76F193D9D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5526" y="4741032"/>
            <a:ext cx="6320949" cy="7580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69349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B4D642F2-5021-578D-0B5A-F0C9826C560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-1" y="0"/>
            <a:ext cx="12192001" cy="113876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3A4080AB-402D-FB91-8F6E-E1F4FB36C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000" y="1153221"/>
            <a:ext cx="11736000" cy="1188000"/>
          </a:xfrm>
        </p:spPr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 hasCustomPrompt="1"/>
          </p:nvPr>
        </p:nvSpPr>
        <p:spPr>
          <a:xfrm>
            <a:off x="6179127" y="2592996"/>
            <a:ext cx="5663346" cy="3859558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sz="quarter" idx="11" hasCustomPrompt="1"/>
          </p:nvPr>
        </p:nvSpPr>
        <p:spPr>
          <a:xfrm>
            <a:off x="1215640" y="2592996"/>
            <a:ext cx="3781233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2" name="Segnaposto contenuto 2"/>
          <p:cNvSpPr>
            <a:spLocks noGrp="1"/>
          </p:cNvSpPr>
          <p:nvPr>
            <p:ph sz="quarter" idx="12" hasCustomPrompt="1"/>
          </p:nvPr>
        </p:nvSpPr>
        <p:spPr>
          <a:xfrm>
            <a:off x="1215640" y="4777396"/>
            <a:ext cx="3781234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1A703DA-C362-E452-CF6A-3D365299A2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808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38BF697F-4C3F-B44D-F6C6-3D1E0DC619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01098" y="2269067"/>
            <a:ext cx="5189805" cy="231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627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70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2635D8-CCDF-6D38-8F13-A179A41E7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434A56-224E-D866-A28F-911AF1B32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2815B5-BA9F-4BC1-142B-FB146E555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639FF7-9837-5485-22E6-98359CE27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BA95AF-CF08-9540-8958-30ECAA24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060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09B05C-6215-0CBC-7B82-45F3AB917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BDA081-A4AC-23E8-A80B-BB3EDFA46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0D27AD-7692-29FD-138C-8E2D277B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FA7B6A-8E96-4A22-AC28-CC5D4A5FC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1F665B-5DD5-68C7-A7BF-2101FC919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63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7E8C6D-2746-FE8C-D954-F04A0892A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C4DAC7-51DC-0512-D3C5-636DA9B67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C77EFD-F6AD-7E4A-2466-734F7D9F8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F64D86-9423-4050-EABD-82F754AC9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F5BF3C-0092-1DEB-DF7D-873B0ECF5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1891FFC-8CE4-A06C-6922-845EBB33D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570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1E9C76-ADD7-91FE-76C9-8E59F9462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A3DAC0-0839-47EF-03C6-93B46E1AE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8AAB33E-3013-3EE2-4E41-A18D1471D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A8BE1D0-E709-E1B6-7882-A7C1F3F84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067025A-7024-FF82-2CD9-A169C692DB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294965E-60D1-02D6-7D5B-78FA5B51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285446E-D0C3-EB44-D741-898EA10E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6CEDB29-873E-5535-846B-35B3DC35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89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31BEB9-DC85-61DC-2E70-EECA8826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784C7E1-3A6B-9BF3-9D7E-B84FBB4EA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14B297B-6060-AC1C-692E-69C528C05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C92E7EA-01EC-8DA9-0AD8-097FF79E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79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6D660FF-A924-B2C4-5D36-2548BC1C8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48134CA-4890-3AD2-BFC1-635593B23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959B0E4-734C-4FB1-ABD0-43EBCEE40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20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AA02DE-EF25-8A34-A17C-9CF1E5385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EDFA90-A16F-D126-B45F-FA7913A12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07362F2-2D07-BADC-9028-5FF264BBC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8E7C2D8-244A-8B91-1324-66BF5F723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F98A4E-3799-1101-A9C0-EA1E537A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56DED9-3158-0431-69E5-757400DB0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23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170726-1E27-AA9F-3B2E-692DBC81A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A53B16-4FDD-45A1-11E9-42FB6DC88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8374E34-1E69-D976-B1C5-8499B3A13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9DC378-0820-E023-FD20-90E7E384F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4F833C-9ED4-C074-2B18-A66A6F9C5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36D7FED-89C8-E0C9-1D82-94824333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50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8C73D6B-3B98-0B4D-3839-170A9073C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212E685-16F2-CD57-8F24-94C80A592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0F94EB-D8FF-46BD-0EB1-02B9720A4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F70D6-0EEB-48B5-B03E-48E409845EC4}" type="datetimeFigureOut">
              <a:rPr lang="it-IT" smtClean="0"/>
              <a:t>16/04/2024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E05C7A-E8F9-1686-FBF1-6D0625EB7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7E8887-8F71-A9F3-4692-499C4365B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57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9" r:id="rId11"/>
    <p:sldLayoutId id="2147483658" r:id="rId12"/>
    <p:sldLayoutId id="214748369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0B755A-178B-294C-A4BF-51D43D1E2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7592" y="3162126"/>
            <a:ext cx="9096815" cy="1290388"/>
          </a:xfrm>
        </p:spPr>
        <p:txBody>
          <a:bodyPr>
            <a:normAutofit/>
          </a:bodyPr>
          <a:lstStyle/>
          <a:p>
            <a:pPr algn="ctr"/>
            <a:r>
              <a:rPr lang="it-IT" sz="4000" dirty="0" err="1"/>
              <a:t>History</a:t>
            </a:r>
            <a:r>
              <a:rPr lang="it-IT" sz="4000" dirty="0"/>
              <a:t> of the </a:t>
            </a:r>
            <a:r>
              <a:rPr lang="it-IT" sz="4000" dirty="0" err="1"/>
              <a:t>Early</a:t>
            </a:r>
            <a:r>
              <a:rPr lang="it-IT" sz="4000" dirty="0"/>
              <a:t> Middle </a:t>
            </a:r>
            <a:r>
              <a:rPr lang="it-IT" sz="4000" dirty="0" err="1"/>
              <a:t>Ages</a:t>
            </a:r>
            <a:r>
              <a:rPr lang="it-IT" sz="4000" dirty="0"/>
              <a:t/>
            </a:r>
            <a:br>
              <a:rPr lang="it-IT" sz="4000" dirty="0"/>
            </a:br>
            <a:r>
              <a:rPr lang="it-IT" sz="4000" dirty="0" err="1"/>
              <a:t>a.y</a:t>
            </a:r>
            <a:r>
              <a:rPr lang="it-IT" sz="4000" dirty="0"/>
              <a:t>. </a:t>
            </a:r>
            <a:r>
              <a:rPr lang="it-IT" sz="4000" dirty="0" smtClean="0"/>
              <a:t>2023-2024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731D6C7-9D3C-5297-3E90-7EB28A6877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3200" dirty="0"/>
              <a:t>prof. Maria Cristina La Rocca</a:t>
            </a:r>
            <a:br>
              <a:rPr lang="it-IT" sz="3200" dirty="0"/>
            </a:br>
            <a:r>
              <a:rPr lang="it-IT" sz="2400" dirty="0"/>
              <a:t>mariacristina.larocca@unipd.it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55148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6000" y="1153221"/>
            <a:ext cx="11736000" cy="608904"/>
          </a:xfrm>
        </p:spPr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Lombards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militarised</a:t>
            </a:r>
            <a:r>
              <a:rPr lang="it-IT" dirty="0" smtClean="0"/>
              <a:t> society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/>
          </p:nvPr>
        </p:nvSpPr>
        <p:spPr>
          <a:xfrm>
            <a:off x="238126" y="1905000"/>
            <a:ext cx="6305550" cy="46672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“By </a:t>
            </a:r>
            <a:r>
              <a:rPr lang="en-US" dirty="0"/>
              <a:t>a </a:t>
            </a:r>
            <a:r>
              <a:rPr lang="en-US" dirty="0" err="1"/>
              <a:t>militarised</a:t>
            </a:r>
            <a:r>
              <a:rPr lang="en-US" dirty="0"/>
              <a:t> society I mean a society in which </a:t>
            </a:r>
            <a:endParaRPr lang="en-US" dirty="0" smtClean="0"/>
          </a:p>
          <a:p>
            <a:r>
              <a:rPr lang="en-US" b="1" i="1" dirty="0" smtClean="0"/>
              <a:t>1. there </a:t>
            </a:r>
            <a:r>
              <a:rPr lang="en-US" b="1" i="1" dirty="0"/>
              <a:t>is not clear distinction between a soldier and a civilian</a:t>
            </a:r>
            <a:r>
              <a:rPr lang="en-US" dirty="0"/>
              <a:t>, </a:t>
            </a:r>
            <a:r>
              <a:rPr lang="en-US" b="1" i="1" dirty="0"/>
              <a:t>nor between military officer and government official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b="1" i="1" dirty="0" smtClean="0"/>
              <a:t>2. where </a:t>
            </a:r>
            <a:r>
              <a:rPr lang="en-US" b="1" i="1" dirty="0"/>
              <a:t>the head of state is also a commander in chief of the army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b="1" i="1" dirty="0" smtClean="0"/>
              <a:t>3. where </a:t>
            </a:r>
            <a:r>
              <a:rPr lang="en-US" b="1" i="1" dirty="0"/>
              <a:t>all adult free men have the right to carry </a:t>
            </a:r>
            <a:r>
              <a:rPr lang="en-US" b="1" i="1" dirty="0" smtClean="0"/>
              <a:t>weapons;</a:t>
            </a:r>
          </a:p>
          <a:p>
            <a:r>
              <a:rPr lang="en-US" b="1" i="1" dirty="0" smtClean="0"/>
              <a:t>4. where </a:t>
            </a:r>
            <a:r>
              <a:rPr lang="en-US" b="1" i="1" dirty="0"/>
              <a:t>the education of the young often involves a military element; </a:t>
            </a:r>
            <a:endParaRPr lang="en-US" b="1" i="1" dirty="0" smtClean="0"/>
          </a:p>
          <a:p>
            <a:r>
              <a:rPr lang="en-US" b="1" i="1" dirty="0" smtClean="0"/>
              <a:t>5. where </a:t>
            </a:r>
            <a:r>
              <a:rPr lang="en-US" b="1" i="1" dirty="0"/>
              <a:t>the symbolism of warfare and weaponry is prominent in official and private life" </a:t>
            </a:r>
            <a:endParaRPr lang="en-US" b="1" i="1" dirty="0" smtClean="0"/>
          </a:p>
          <a:p>
            <a:r>
              <a:rPr lang="en-US" dirty="0" smtClean="0"/>
              <a:t>(</a:t>
            </a:r>
            <a:r>
              <a:rPr lang="en-US" dirty="0"/>
              <a:t>E. </a:t>
            </a:r>
            <a:r>
              <a:rPr lang="en-US" dirty="0" smtClean="0"/>
              <a:t>James, </a:t>
            </a:r>
            <a:r>
              <a:rPr lang="en-US" dirty="0"/>
              <a:t>‘The </a:t>
            </a:r>
            <a:r>
              <a:rPr lang="en-US" dirty="0" err="1"/>
              <a:t>militarisation</a:t>
            </a:r>
            <a:r>
              <a:rPr lang="en-US" dirty="0"/>
              <a:t> of Roman society, 400–700’, </a:t>
            </a:r>
            <a:r>
              <a:rPr lang="en-US" dirty="0" smtClean="0"/>
              <a:t>1997</a:t>
            </a:r>
            <a:r>
              <a:rPr lang="en-US" dirty="0"/>
              <a:t>).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1"/>
          </p:nvPr>
        </p:nvSpPr>
        <p:spPr>
          <a:xfrm>
            <a:off x="6781800" y="1905000"/>
            <a:ext cx="4829175" cy="4629149"/>
          </a:xfrm>
        </p:spPr>
        <p:txBody>
          <a:bodyPr>
            <a:normAutofit fontScale="70000" lnSpcReduction="20000"/>
          </a:bodyPr>
          <a:lstStyle/>
          <a:p>
            <a:r>
              <a:rPr lang="en-US" sz="2900" dirty="0" smtClean="0"/>
              <a:t>1. the </a:t>
            </a:r>
            <a:r>
              <a:rPr lang="en-US" sz="2900" dirty="0"/>
              <a:t>most important offices, such as the </a:t>
            </a:r>
            <a:r>
              <a:rPr lang="en-US" sz="2900" i="1" dirty="0" err="1"/>
              <a:t>duces</a:t>
            </a:r>
            <a:r>
              <a:rPr lang="en-US" sz="2900" i="1" dirty="0"/>
              <a:t> </a:t>
            </a:r>
            <a:r>
              <a:rPr lang="en-US" sz="2900" dirty="0"/>
              <a:t>and </a:t>
            </a:r>
            <a:r>
              <a:rPr lang="en-US" sz="2900" i="1" dirty="0" err="1" smtClean="0"/>
              <a:t>gastaldi</a:t>
            </a:r>
            <a:r>
              <a:rPr lang="en-US" sz="2900" i="1" dirty="0" smtClean="0"/>
              <a:t>;</a:t>
            </a:r>
          </a:p>
          <a:p>
            <a:r>
              <a:rPr lang="en-US" sz="2900" i="1" dirty="0" smtClean="0"/>
              <a:t>2.</a:t>
            </a:r>
            <a:r>
              <a:rPr lang="en-US" sz="2900" dirty="0"/>
              <a:t> </a:t>
            </a:r>
            <a:r>
              <a:rPr lang="en-US" sz="2900" dirty="0" smtClean="0"/>
              <a:t>The king, head </a:t>
            </a:r>
            <a:r>
              <a:rPr lang="en-US" sz="2900" dirty="0"/>
              <a:t>of the </a:t>
            </a:r>
            <a:r>
              <a:rPr lang="en-US" sz="2900" dirty="0" smtClean="0"/>
              <a:t>society, </a:t>
            </a:r>
            <a:r>
              <a:rPr lang="en-US" sz="2900" dirty="0"/>
              <a:t>was also the supreme commander of the army and usually participated personally in </a:t>
            </a:r>
            <a:r>
              <a:rPr lang="en-US" sz="2900" dirty="0" smtClean="0"/>
              <a:t>campaigns;</a:t>
            </a:r>
            <a:endParaRPr lang="en-US" sz="2900" i="1" dirty="0" smtClean="0"/>
          </a:p>
          <a:p>
            <a:r>
              <a:rPr lang="en-US" sz="2900" i="1" dirty="0" smtClean="0"/>
              <a:t>3.</a:t>
            </a:r>
            <a:r>
              <a:rPr lang="en-US" sz="2900" dirty="0"/>
              <a:t> there was a widespread proliferation of weapons in large parts of the free male population that were expected to serve in the </a:t>
            </a:r>
            <a:r>
              <a:rPr lang="en-US" sz="2900" dirty="0" smtClean="0"/>
              <a:t>army;</a:t>
            </a:r>
          </a:p>
          <a:p>
            <a:r>
              <a:rPr lang="en-US" sz="2900" i="1" dirty="0" smtClean="0"/>
              <a:t>4. </a:t>
            </a:r>
            <a:r>
              <a:rPr lang="en-US" sz="2900" dirty="0"/>
              <a:t>there was a high level of recognition of military capabilities, activities and values</a:t>
            </a:r>
            <a:r>
              <a:rPr lang="en-US" sz="2900" dirty="0" smtClean="0"/>
              <a:t>;</a:t>
            </a:r>
          </a:p>
          <a:p>
            <a:r>
              <a:rPr lang="en-US" sz="2900" dirty="0" smtClean="0"/>
              <a:t>5. </a:t>
            </a:r>
            <a:r>
              <a:rPr lang="en-US" sz="2900" dirty="0"/>
              <a:t>weapons were not only used in warfare, but also for certain ceremonies and rituals, </a:t>
            </a:r>
            <a:r>
              <a:rPr lang="en-US" sz="2900" dirty="0" smtClean="0"/>
              <a:t>having </a:t>
            </a:r>
            <a:r>
              <a:rPr lang="en-US" sz="2900" dirty="0"/>
              <a:t>some symbolic meaning; </a:t>
            </a:r>
            <a:r>
              <a:rPr lang="en-US" sz="2900" dirty="0" smtClean="0"/>
              <a:t>i.e., </a:t>
            </a:r>
            <a:r>
              <a:rPr lang="en-US" sz="2900" dirty="0"/>
              <a:t>the handing over of a </a:t>
            </a:r>
            <a:r>
              <a:rPr lang="en-US" sz="2900" dirty="0" smtClean="0"/>
              <a:t>lance </a:t>
            </a:r>
            <a:r>
              <a:rPr lang="en-US" sz="2900" dirty="0"/>
              <a:t>to a chosen candidate on the occasion of his accession to the throne </a:t>
            </a:r>
            <a:r>
              <a:rPr lang="en-US" sz="2900" dirty="0" smtClean="0"/>
              <a:t> </a:t>
            </a:r>
            <a:r>
              <a:rPr lang="en-US" sz="2900" i="1" dirty="0" smtClean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4994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5.Certain </a:t>
            </a:r>
            <a:r>
              <a:rPr lang="en-US" dirty="0"/>
              <a:t>classes (notably the aristocracy) are expected to participate in the army.</a:t>
            </a:r>
          </a:p>
          <a:p>
            <a:r>
              <a:rPr lang="en-US" dirty="0"/>
              <a:t>6. Education includes a military element.</a:t>
            </a:r>
          </a:p>
          <a:p>
            <a:r>
              <a:rPr lang="en-US" dirty="0"/>
              <a:t>7. The symbolism of weaponry is prominent in official and private life.</a:t>
            </a:r>
          </a:p>
          <a:p>
            <a:r>
              <a:rPr lang="en-US" dirty="0"/>
              <a:t>8. Warlike and heroic virtues are glorified.</a:t>
            </a:r>
          </a:p>
          <a:p>
            <a:r>
              <a:rPr lang="en-US" dirty="0"/>
              <a:t>9. Warfare is a major expenditure and source of </a:t>
            </a:r>
            <a:r>
              <a:rPr lang="en-US" dirty="0" smtClean="0"/>
              <a:t>profit (booty).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534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ho </a:t>
            </a:r>
            <a:r>
              <a:rPr lang="en-US" dirty="0"/>
              <a:t>was obliged to serve in their </a:t>
            </a:r>
            <a:r>
              <a:rPr lang="en-US" dirty="0" smtClean="0"/>
              <a:t>armies?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/>
          </p:nvPr>
        </p:nvSpPr>
        <p:spPr>
          <a:xfrm>
            <a:off x="6179127" y="2190751"/>
            <a:ext cx="5663346" cy="2667000"/>
          </a:xfrm>
        </p:spPr>
        <p:txBody>
          <a:bodyPr>
            <a:noAutofit/>
          </a:bodyPr>
          <a:lstStyle/>
          <a:p>
            <a:r>
              <a:rPr lang="en-US" sz="2400" dirty="0"/>
              <a:t>In view of a 200-year history of the </a:t>
            </a:r>
            <a:r>
              <a:rPr lang="en-US" sz="2400" dirty="0" err="1"/>
              <a:t>Lombards</a:t>
            </a:r>
            <a:r>
              <a:rPr lang="en-US" sz="2400" dirty="0"/>
              <a:t> in Italy, it can hardly be supposed that in terms of </a:t>
            </a:r>
            <a:r>
              <a:rPr lang="en-US" sz="2400" dirty="0" err="1"/>
              <a:t>militarisation</a:t>
            </a:r>
            <a:r>
              <a:rPr lang="en-US" sz="2400" dirty="0"/>
              <a:t> a static and homogeneous picture emerges. Rather, different trends and developments are observable, leading to the sources depicting differing degrees of </a:t>
            </a:r>
            <a:r>
              <a:rPr lang="en-US" sz="2400" dirty="0" err="1"/>
              <a:t>militarisation</a:t>
            </a:r>
            <a:r>
              <a:rPr lang="en-US" sz="2400" dirty="0"/>
              <a:t>. </a:t>
            </a:r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1"/>
          </p:nvPr>
        </p:nvSpPr>
        <p:spPr>
          <a:xfrm>
            <a:off x="190500" y="2352676"/>
            <a:ext cx="5210175" cy="203459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An </a:t>
            </a:r>
            <a:r>
              <a:rPr lang="en-US" dirty="0"/>
              <a:t>undeniable </a:t>
            </a:r>
            <a:r>
              <a:rPr lang="en-US" dirty="0" smtClean="0"/>
              <a:t>difficulty: in </a:t>
            </a:r>
            <a:r>
              <a:rPr lang="en-US" dirty="0"/>
              <a:t>fact only a small section of the entire Italian society can be </a:t>
            </a:r>
            <a:r>
              <a:rPr lang="en-US" dirty="0" err="1"/>
              <a:t>analysed</a:t>
            </a:r>
            <a:r>
              <a:rPr lang="en-US" dirty="0"/>
              <a:t> in some detail due to the perspectives of the surviving written sources. 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2"/>
          </p:nvPr>
        </p:nvSpPr>
        <p:spPr>
          <a:xfrm>
            <a:off x="171450" y="4543426"/>
            <a:ext cx="5438775" cy="2028248"/>
          </a:xfrm>
        </p:spPr>
        <p:txBody>
          <a:bodyPr>
            <a:noAutofit/>
          </a:bodyPr>
          <a:lstStyle/>
          <a:p>
            <a:r>
              <a:rPr lang="en-US" sz="2400" dirty="0"/>
              <a:t>W</a:t>
            </a:r>
            <a:r>
              <a:rPr lang="en-US" sz="2400" dirty="0" smtClean="0"/>
              <a:t>ith </a:t>
            </a:r>
            <a:r>
              <a:rPr lang="en-US" sz="2400" dirty="0"/>
              <a:t>the exception of Paul the Deacon’s </a:t>
            </a:r>
            <a:r>
              <a:rPr lang="en-US" sz="2400" i="1" dirty="0" err="1"/>
              <a:t>Historia</a:t>
            </a:r>
            <a:r>
              <a:rPr lang="en-US" sz="2400" i="1" dirty="0"/>
              <a:t> </a:t>
            </a:r>
            <a:r>
              <a:rPr lang="en-US" sz="2400" i="1" dirty="0" err="1" smtClean="0"/>
              <a:t>Langobardorum</a:t>
            </a:r>
            <a:r>
              <a:rPr lang="en-US" sz="2400" dirty="0" smtClean="0"/>
              <a:t>, we </a:t>
            </a:r>
            <a:r>
              <a:rPr lang="en-US" sz="2400" dirty="0"/>
              <a:t>lack any coherent narrative of noteworthy length between the end of the sixth and the end of the eighth centuries. </a:t>
            </a:r>
            <a:endParaRPr lang="it-IT" sz="2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096000" y="5172075"/>
            <a:ext cx="5943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 </a:t>
            </a:r>
            <a:r>
              <a:rPr lang="en-US" sz="2000" dirty="0"/>
              <a:t>addition to increasing </a:t>
            </a:r>
            <a:r>
              <a:rPr lang="en-US" sz="2000" dirty="0" err="1"/>
              <a:t>militarisation</a:t>
            </a:r>
            <a:r>
              <a:rPr lang="en-US" sz="2000" dirty="0"/>
              <a:t> tendencies, </a:t>
            </a:r>
            <a:r>
              <a:rPr lang="en-US" sz="2000" dirty="0" smtClean="0"/>
              <a:t>in </a:t>
            </a:r>
            <a:r>
              <a:rPr lang="en-US" sz="2000" dirty="0"/>
              <a:t>the early years of the Lombard’s presence in Italy, </a:t>
            </a:r>
            <a:r>
              <a:rPr lang="en-US" sz="2000" dirty="0" err="1"/>
              <a:t>demilitarisation</a:t>
            </a:r>
            <a:r>
              <a:rPr lang="en-US" sz="2000" dirty="0"/>
              <a:t> trends are also discernible, especially in the final decades of the Lombard kingdom.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08730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6000" y="1153221"/>
            <a:ext cx="11736000" cy="77082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Lombards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</a:t>
            </a:r>
            <a:r>
              <a:rPr lang="it-IT" dirty="0" err="1" smtClean="0"/>
              <a:t>military</a:t>
            </a:r>
            <a:r>
              <a:rPr lang="it-IT" dirty="0" smtClean="0"/>
              <a:t> and </a:t>
            </a:r>
            <a:r>
              <a:rPr lang="it-IT" dirty="0" err="1" smtClean="0"/>
              <a:t>landed</a:t>
            </a:r>
            <a:r>
              <a:rPr lang="it-IT" dirty="0" smtClean="0"/>
              <a:t> </a:t>
            </a:r>
            <a:r>
              <a:rPr lang="it-IT" dirty="0" err="1" smtClean="0"/>
              <a:t>aristocracy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/>
          </p:nvPr>
        </p:nvSpPr>
        <p:spPr>
          <a:xfrm>
            <a:off x="6179127" y="2143126"/>
            <a:ext cx="5663346" cy="3733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This </a:t>
            </a:r>
            <a:r>
              <a:rPr lang="en-US" dirty="0"/>
              <a:t>indicates that sometime between the invasion of 568 and before 643, Lombard warriors had made use of opportunities to acquire land (as </a:t>
            </a:r>
            <a:r>
              <a:rPr lang="en-US" i="1" dirty="0" err="1"/>
              <a:t>hospites</a:t>
            </a:r>
            <a:r>
              <a:rPr lang="en-US" dirty="0"/>
              <a:t>), thus retaining their military obligations. The </a:t>
            </a:r>
            <a:r>
              <a:rPr lang="en-US" i="1" dirty="0" err="1"/>
              <a:t>arimanni</a:t>
            </a:r>
            <a:r>
              <a:rPr lang="en-US" i="1" dirty="0"/>
              <a:t> </a:t>
            </a:r>
            <a:r>
              <a:rPr lang="en-US" dirty="0"/>
              <a:t>(Lomb.) or </a:t>
            </a:r>
            <a:r>
              <a:rPr lang="en-US" i="1" dirty="0" err="1"/>
              <a:t>exercitales</a:t>
            </a:r>
            <a:r>
              <a:rPr lang="en-US" i="1" dirty="0"/>
              <a:t> </a:t>
            </a:r>
            <a:r>
              <a:rPr lang="en-US" dirty="0"/>
              <a:t>(Lat.) were </a:t>
            </a:r>
            <a:r>
              <a:rPr lang="en-US" dirty="0" err="1"/>
              <a:t>organised</a:t>
            </a:r>
            <a:r>
              <a:rPr lang="en-US" dirty="0"/>
              <a:t> corporately as free men fighting for their </a:t>
            </a:r>
            <a:r>
              <a:rPr lang="en-US" i="1" dirty="0"/>
              <a:t>rex </a:t>
            </a:r>
            <a:r>
              <a:rPr lang="en-US" dirty="0"/>
              <a:t>or </a:t>
            </a:r>
            <a:r>
              <a:rPr lang="en-US" i="1" dirty="0"/>
              <a:t>dux</a:t>
            </a:r>
            <a:r>
              <a:rPr lang="en-US" dirty="0"/>
              <a:t>, for their people and their territory</a:t>
            </a:r>
            <a:r>
              <a:rPr lang="en-US" dirty="0" smtClean="0"/>
              <a:t>. 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1"/>
          </p:nvPr>
        </p:nvSpPr>
        <p:spPr>
          <a:xfrm>
            <a:off x="333375" y="2171700"/>
            <a:ext cx="4857749" cy="192405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</a:t>
            </a:r>
            <a:r>
              <a:rPr lang="en-US" dirty="0" smtClean="0"/>
              <a:t>patial </a:t>
            </a:r>
            <a:r>
              <a:rPr lang="en-US" dirty="0"/>
              <a:t>factors likely played a considerable role.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border duchies, as for instance Friuli, a higher degree of </a:t>
            </a:r>
            <a:r>
              <a:rPr lang="en-US" dirty="0" err="1"/>
              <a:t>militarisation</a:t>
            </a:r>
            <a:r>
              <a:rPr lang="en-US" dirty="0"/>
              <a:t> can be observed than in regions that were only occasionally affected by armed </a:t>
            </a:r>
            <a:r>
              <a:rPr lang="en-US" dirty="0" smtClean="0"/>
              <a:t>conflict.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2"/>
          </p:nvPr>
        </p:nvSpPr>
        <p:spPr>
          <a:xfrm>
            <a:off x="228600" y="4381500"/>
            <a:ext cx="5391149" cy="219017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F</a:t>
            </a:r>
            <a:r>
              <a:rPr lang="en-US" dirty="0" smtClean="0"/>
              <a:t>rom </a:t>
            </a:r>
            <a:r>
              <a:rPr lang="en-US" dirty="0"/>
              <a:t>the Lombard </a:t>
            </a:r>
            <a:r>
              <a:rPr lang="en-US" i="1" dirty="0" err="1"/>
              <a:t>leges</a:t>
            </a:r>
            <a:r>
              <a:rPr lang="en-US" dirty="0"/>
              <a:t>, landed wealth became increasingly important during the seventh century. The </a:t>
            </a:r>
            <a:r>
              <a:rPr lang="en-US" i="1" dirty="0" err="1"/>
              <a:t>Edictum</a:t>
            </a:r>
            <a:r>
              <a:rPr lang="en-US" i="1" dirty="0"/>
              <a:t> </a:t>
            </a:r>
            <a:r>
              <a:rPr lang="en-US" i="1" dirty="0" err="1"/>
              <a:t>Rothari</a:t>
            </a:r>
            <a:r>
              <a:rPr lang="en-US" i="1" dirty="0"/>
              <a:t> </a:t>
            </a:r>
            <a:r>
              <a:rPr lang="en-US" dirty="0"/>
              <a:t>and the laws of subsequent kings present the </a:t>
            </a:r>
            <a:r>
              <a:rPr lang="en-US" dirty="0" err="1"/>
              <a:t>Lombards</a:t>
            </a:r>
            <a:r>
              <a:rPr lang="en-US" dirty="0"/>
              <a:t> as landowners in many of their chapters.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411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153221"/>
            <a:ext cx="12192000" cy="808929"/>
          </a:xfrm>
        </p:spPr>
        <p:txBody>
          <a:bodyPr/>
          <a:lstStyle/>
          <a:p>
            <a:pPr algn="ctr"/>
            <a:r>
              <a:rPr lang="it-IT" dirty="0" smtClean="0"/>
              <a:t>Clearing out </a:t>
            </a:r>
            <a:r>
              <a:rPr lang="it-IT" dirty="0" err="1" smtClean="0"/>
              <a:t>women</a:t>
            </a:r>
            <a:r>
              <a:rPr lang="it-IT" dirty="0" smtClean="0"/>
              <a:t> (7-8 </a:t>
            </a:r>
            <a:r>
              <a:rPr lang="it-IT" dirty="0" err="1" smtClean="0"/>
              <a:t>century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 flipH="1">
            <a:off x="907577" y="2256503"/>
            <a:ext cx="1086040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narratives</a:t>
            </a:r>
            <a:r>
              <a:rPr lang="it-IT" dirty="0" smtClean="0"/>
              <a:t> </a:t>
            </a:r>
            <a:r>
              <a:rPr lang="it-IT" dirty="0" err="1" smtClean="0"/>
              <a:t>dated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the 7 and 8 </a:t>
            </a:r>
            <a:r>
              <a:rPr lang="it-IT" dirty="0" err="1" smtClean="0"/>
              <a:t>century</a:t>
            </a:r>
            <a:r>
              <a:rPr lang="it-IT" dirty="0" smtClean="0"/>
              <a:t> </a:t>
            </a:r>
            <a:r>
              <a:rPr lang="it-IT" dirty="0" err="1" smtClean="0"/>
              <a:t>tend</a:t>
            </a:r>
            <a:r>
              <a:rPr lang="it-IT" dirty="0" smtClean="0"/>
              <a:t> to </a:t>
            </a:r>
            <a:r>
              <a:rPr lang="it-IT" dirty="0" err="1" smtClean="0"/>
              <a:t>mention</a:t>
            </a:r>
            <a:r>
              <a:rPr lang="it-IT" dirty="0" smtClean="0"/>
              <a:t> </a:t>
            </a:r>
            <a:r>
              <a:rPr lang="it-IT" dirty="0" err="1" smtClean="0"/>
              <a:t>women</a:t>
            </a:r>
            <a:r>
              <a:rPr lang="it-IT" dirty="0" smtClean="0"/>
              <a:t> </a:t>
            </a:r>
            <a:r>
              <a:rPr lang="it-IT" dirty="0" err="1" smtClean="0"/>
              <a:t>less</a:t>
            </a:r>
            <a:r>
              <a:rPr lang="it-IT" dirty="0" smtClean="0"/>
              <a:t> and </a:t>
            </a:r>
            <a:r>
              <a:rPr lang="it-IT" dirty="0" err="1" smtClean="0"/>
              <a:t>less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valid</a:t>
            </a:r>
            <a:r>
              <a:rPr lang="it-IT" dirty="0" smtClean="0"/>
              <a:t> in the </a:t>
            </a:r>
            <a:r>
              <a:rPr lang="it-IT" dirty="0" err="1" smtClean="0"/>
              <a:t>Eastern</a:t>
            </a:r>
            <a:r>
              <a:rPr lang="it-IT" dirty="0" smtClean="0"/>
              <a:t> part of the Roman Empire and in the </a:t>
            </a:r>
            <a:r>
              <a:rPr lang="it-IT" dirty="0" err="1" smtClean="0"/>
              <a:t>Barbarian</a:t>
            </a:r>
            <a:r>
              <a:rPr lang="it-IT" dirty="0" smtClean="0"/>
              <a:t> West.</a:t>
            </a:r>
          </a:p>
          <a:p>
            <a:r>
              <a:rPr lang="it-IT" dirty="0" err="1" smtClean="0"/>
              <a:t>As</a:t>
            </a:r>
            <a:r>
              <a:rPr lang="it-IT" dirty="0" smtClean="0"/>
              <a:t> Leslie </a:t>
            </a:r>
            <a:r>
              <a:rPr lang="it-IT" dirty="0" err="1" smtClean="0"/>
              <a:t>Brubaker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stated</a:t>
            </a:r>
            <a:r>
              <a:rPr lang="it-IT" dirty="0" smtClean="0"/>
              <a:t>:</a:t>
            </a:r>
          </a:p>
          <a:p>
            <a:endParaRPr lang="it-IT" dirty="0"/>
          </a:p>
          <a:p>
            <a:r>
              <a:rPr lang="it-IT" dirty="0" smtClean="0"/>
              <a:t>«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expressed</a:t>
            </a:r>
            <a:r>
              <a:rPr lang="it-IT" dirty="0" smtClean="0"/>
              <a:t> in the </a:t>
            </a:r>
            <a:r>
              <a:rPr lang="it-IT" dirty="0" err="1" smtClean="0"/>
              <a:t>sources</a:t>
            </a:r>
            <a:r>
              <a:rPr lang="it-IT" dirty="0" smtClean="0"/>
              <a:t>, gender </a:t>
            </a:r>
            <a:r>
              <a:rPr lang="it-IT" dirty="0" err="1" smtClean="0"/>
              <a:t>roles</a:t>
            </a:r>
            <a:r>
              <a:rPr lang="it-IT" dirty="0" smtClean="0"/>
              <a:t> </a:t>
            </a:r>
            <a:r>
              <a:rPr lang="it-IT" dirty="0" err="1" smtClean="0"/>
              <a:t>became</a:t>
            </a:r>
            <a:r>
              <a:rPr lang="it-IT" dirty="0" smtClean="0"/>
              <a:t> </a:t>
            </a:r>
            <a:r>
              <a:rPr lang="it-IT" dirty="0" err="1" smtClean="0"/>
              <a:t>increasingly</a:t>
            </a:r>
            <a:r>
              <a:rPr lang="it-IT" dirty="0" smtClean="0"/>
              <a:t> </a:t>
            </a:r>
            <a:r>
              <a:rPr lang="it-IT" dirty="0" err="1" smtClean="0"/>
              <a:t>Christianised</a:t>
            </a:r>
            <a:r>
              <a:rPr lang="it-IT" dirty="0" smtClean="0"/>
              <a:t> </a:t>
            </a:r>
            <a:r>
              <a:rPr lang="it-IT" dirty="0" err="1" smtClean="0"/>
              <a:t>after</a:t>
            </a:r>
            <a:r>
              <a:rPr lang="it-IT" dirty="0" smtClean="0"/>
              <a:t> the </a:t>
            </a:r>
            <a:r>
              <a:rPr lang="it-IT" dirty="0" err="1" smtClean="0"/>
              <a:t>reign</a:t>
            </a:r>
            <a:r>
              <a:rPr lang="it-IT" dirty="0" smtClean="0"/>
              <a:t> of </a:t>
            </a:r>
            <a:r>
              <a:rPr lang="it-IT" dirty="0" err="1" smtClean="0"/>
              <a:t>Justinian</a:t>
            </a:r>
            <a:r>
              <a:rPr lang="it-IT" dirty="0" smtClean="0"/>
              <a:t>. </a:t>
            </a:r>
            <a:r>
              <a:rPr lang="it-IT" dirty="0" err="1" smtClean="0"/>
              <a:t>While</a:t>
            </a:r>
            <a:r>
              <a:rPr lang="it-IT" dirty="0" smtClean="0"/>
              <a:t> </a:t>
            </a: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were</a:t>
            </a:r>
            <a:r>
              <a:rPr lang="it-IT" dirty="0" smtClean="0"/>
              <a:t> </a:t>
            </a:r>
            <a:r>
              <a:rPr lang="it-IT" dirty="0" err="1" smtClean="0"/>
              <a:t>considerable</a:t>
            </a:r>
            <a:r>
              <a:rPr lang="it-IT" dirty="0" smtClean="0"/>
              <a:t> </a:t>
            </a:r>
            <a:r>
              <a:rPr lang="it-IT" dirty="0" err="1" smtClean="0"/>
              <a:t>restrictions</a:t>
            </a:r>
            <a:r>
              <a:rPr lang="it-IT" dirty="0" smtClean="0"/>
              <a:t> on </a:t>
            </a:r>
            <a:r>
              <a:rPr lang="it-IT" dirty="0" err="1" smtClean="0"/>
              <a:t>women’s</a:t>
            </a:r>
            <a:r>
              <a:rPr lang="it-IT" dirty="0" smtClean="0"/>
              <a:t> and </a:t>
            </a:r>
            <a:r>
              <a:rPr lang="it-IT" dirty="0" err="1" smtClean="0"/>
              <a:t>men’s</a:t>
            </a:r>
            <a:r>
              <a:rPr lang="it-IT" dirty="0" smtClean="0"/>
              <a:t> </a:t>
            </a:r>
            <a:r>
              <a:rPr lang="it-IT" dirty="0" err="1" smtClean="0"/>
              <a:t>role</a:t>
            </a:r>
            <a:r>
              <a:rPr lang="it-IT" dirty="0" smtClean="0"/>
              <a:t> in the gender </a:t>
            </a:r>
            <a:r>
              <a:rPr lang="it-IT" dirty="0" err="1" smtClean="0"/>
              <a:t>representations</a:t>
            </a:r>
            <a:r>
              <a:rPr lang="it-IT" dirty="0" smtClean="0"/>
              <a:t> of </a:t>
            </a:r>
            <a:r>
              <a:rPr lang="it-IT" dirty="0" err="1" smtClean="0"/>
              <a:t>Justinian’s</a:t>
            </a:r>
            <a:r>
              <a:rPr lang="it-IT" dirty="0" smtClean="0"/>
              <a:t> </a:t>
            </a:r>
            <a:r>
              <a:rPr lang="it-IT" dirty="0" err="1" smtClean="0"/>
              <a:t>reign</a:t>
            </a:r>
            <a:r>
              <a:rPr lang="it-IT" dirty="0" smtClean="0"/>
              <a:t>, </a:t>
            </a: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actually</a:t>
            </a:r>
            <a:r>
              <a:rPr lang="it-IT" dirty="0" smtClean="0"/>
              <a:t> more </a:t>
            </a:r>
            <a:r>
              <a:rPr lang="it-IT" dirty="0" err="1" smtClean="0"/>
              <a:t>space</a:t>
            </a:r>
            <a:r>
              <a:rPr lang="it-IT" dirty="0" smtClean="0"/>
              <a:t> for </a:t>
            </a:r>
            <a:r>
              <a:rPr lang="it-IT" dirty="0" err="1" smtClean="0"/>
              <a:t>especially</a:t>
            </a:r>
            <a:r>
              <a:rPr lang="it-IT" dirty="0" smtClean="0"/>
              <a:t> </a:t>
            </a:r>
            <a:r>
              <a:rPr lang="it-IT" dirty="0" err="1" smtClean="0"/>
              <a:t>female</a:t>
            </a:r>
            <a:r>
              <a:rPr lang="it-IT" dirty="0" smtClean="0"/>
              <a:t> </a:t>
            </a:r>
            <a:r>
              <a:rPr lang="it-IT" dirty="0" err="1" smtClean="0"/>
              <a:t>action</a:t>
            </a:r>
            <a:r>
              <a:rPr lang="it-IT" dirty="0" smtClean="0"/>
              <a:t> </a:t>
            </a:r>
            <a:r>
              <a:rPr lang="it-IT" dirty="0" err="1" smtClean="0"/>
              <a:t>than</a:t>
            </a:r>
            <a:r>
              <a:rPr lang="it-IT" dirty="0" smtClean="0"/>
              <a:t> </a:t>
            </a:r>
            <a:r>
              <a:rPr lang="it-IT" dirty="0" err="1" smtClean="0"/>
              <a:t>during</a:t>
            </a:r>
            <a:r>
              <a:rPr lang="it-IT" dirty="0" smtClean="0"/>
              <a:t> the </a:t>
            </a:r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centuries</a:t>
            </a:r>
            <a:r>
              <a:rPr lang="it-IT" dirty="0" smtClean="0"/>
              <a:t>. More and more, the Christian </a:t>
            </a:r>
            <a:r>
              <a:rPr lang="it-IT" dirty="0" err="1" smtClean="0"/>
              <a:t>imagery</a:t>
            </a:r>
            <a:r>
              <a:rPr lang="it-IT" dirty="0" smtClean="0"/>
              <a:t> in </a:t>
            </a:r>
            <a:r>
              <a:rPr lang="it-IT" dirty="0" err="1" smtClean="0"/>
              <a:t>our</a:t>
            </a:r>
            <a:r>
              <a:rPr lang="it-IT" dirty="0" smtClean="0"/>
              <a:t> </a:t>
            </a:r>
            <a:r>
              <a:rPr lang="it-IT" dirty="0" err="1" smtClean="0"/>
              <a:t>sources</a:t>
            </a:r>
            <a:r>
              <a:rPr lang="it-IT" dirty="0" smtClean="0"/>
              <a:t> </a:t>
            </a:r>
            <a:r>
              <a:rPr lang="it-IT" dirty="0" err="1" smtClean="0"/>
              <a:t>tends</a:t>
            </a:r>
            <a:r>
              <a:rPr lang="it-IT" dirty="0" smtClean="0"/>
              <a:t> to </a:t>
            </a:r>
            <a:r>
              <a:rPr lang="it-IT" dirty="0" err="1" smtClean="0"/>
              <a:t>exclude</a:t>
            </a:r>
            <a:r>
              <a:rPr lang="it-IT" dirty="0" smtClean="0"/>
              <a:t> </a:t>
            </a:r>
            <a:r>
              <a:rPr lang="it-IT" dirty="0" err="1" smtClean="0"/>
              <a:t>women</a:t>
            </a:r>
            <a:r>
              <a:rPr lang="it-IT" dirty="0" smtClean="0"/>
              <a:t>, </a:t>
            </a:r>
            <a:r>
              <a:rPr lang="it-IT" dirty="0" err="1" smtClean="0"/>
              <a:t>whatever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actually</a:t>
            </a:r>
            <a:r>
              <a:rPr lang="it-IT" dirty="0" smtClean="0"/>
              <a:t> </a:t>
            </a:r>
            <a:r>
              <a:rPr lang="it-IT" dirty="0" err="1" smtClean="0"/>
              <a:t>did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Procopious</a:t>
            </a:r>
            <a:r>
              <a:rPr lang="it-IT" dirty="0" smtClean="0"/>
              <a:t> </a:t>
            </a:r>
            <a:r>
              <a:rPr lang="it-IT" dirty="0" err="1" smtClean="0"/>
              <a:t>admitted</a:t>
            </a:r>
            <a:r>
              <a:rPr lang="it-IT" dirty="0" smtClean="0"/>
              <a:t> «woman»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character</a:t>
            </a:r>
            <a:r>
              <a:rPr lang="it-IT" dirty="0" smtClean="0"/>
              <a:t> </a:t>
            </a:r>
            <a:r>
              <a:rPr lang="it-IT" dirty="0" err="1" smtClean="0"/>
              <a:t>type</a:t>
            </a:r>
            <a:r>
              <a:rPr lang="it-IT" dirty="0" smtClean="0"/>
              <a:t> on the </a:t>
            </a:r>
            <a:r>
              <a:rPr lang="it-IT" dirty="0" err="1" smtClean="0"/>
              <a:t>Byzantine</a:t>
            </a:r>
            <a:r>
              <a:rPr lang="it-IT" dirty="0" smtClean="0"/>
              <a:t> stage,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find</a:t>
            </a:r>
            <a:r>
              <a:rPr lang="it-IT" dirty="0" smtClean="0"/>
              <a:t> </a:t>
            </a:r>
            <a:r>
              <a:rPr lang="it-IT" dirty="0" err="1" smtClean="0"/>
              <a:t>women</a:t>
            </a:r>
            <a:r>
              <a:rPr lang="it-IT" dirty="0" smtClean="0"/>
              <a:t> </a:t>
            </a:r>
            <a:r>
              <a:rPr lang="it-IT" dirty="0" err="1" smtClean="0"/>
              <a:t>again</a:t>
            </a:r>
            <a:r>
              <a:rPr lang="it-IT" dirty="0" smtClean="0"/>
              <a:t> in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role</a:t>
            </a:r>
            <a:r>
              <a:rPr lang="it-IT" dirty="0" smtClean="0"/>
              <a:t> for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hundreds</a:t>
            </a:r>
            <a:r>
              <a:rPr lang="it-IT" dirty="0" smtClean="0"/>
              <a:t> </a:t>
            </a:r>
            <a:r>
              <a:rPr lang="it-IT" dirty="0" err="1" smtClean="0"/>
              <a:t>years</a:t>
            </a:r>
            <a:r>
              <a:rPr lang="it-IT" dirty="0" smtClean="0"/>
              <a:t>».</a:t>
            </a:r>
          </a:p>
          <a:p>
            <a:endParaRPr lang="it-IT" dirty="0" smtClean="0"/>
          </a:p>
          <a:p>
            <a:r>
              <a:rPr lang="it-IT" dirty="0" smtClean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899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2950" y="1153222"/>
            <a:ext cx="9925050" cy="619595"/>
          </a:xfrm>
        </p:spPr>
        <p:txBody>
          <a:bodyPr>
            <a:normAutofit/>
          </a:bodyPr>
          <a:lstStyle/>
          <a:p>
            <a:r>
              <a:rPr lang="it-IT" dirty="0" err="1" smtClean="0"/>
              <a:t>Women</a:t>
            </a:r>
            <a:r>
              <a:rPr lang="it-IT" dirty="0" smtClean="0"/>
              <a:t> and </a:t>
            </a:r>
            <a:r>
              <a:rPr lang="it-IT" dirty="0" err="1" smtClean="0"/>
              <a:t>narratives</a:t>
            </a:r>
            <a:r>
              <a:rPr lang="it-IT" dirty="0" smtClean="0"/>
              <a:t> of </a:t>
            </a:r>
            <a:r>
              <a:rPr lang="it-IT" dirty="0" err="1" smtClean="0"/>
              <a:t>origins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/>
          </p:nvPr>
        </p:nvSpPr>
        <p:spPr>
          <a:xfrm>
            <a:off x="776749" y="1916832"/>
            <a:ext cx="9999406" cy="4535722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it-IT" b="1" dirty="0" err="1"/>
              <a:t>Origo</a:t>
            </a:r>
            <a:r>
              <a:rPr lang="it-IT" b="1" dirty="0"/>
              <a:t> </a:t>
            </a:r>
            <a:r>
              <a:rPr lang="it-IT" b="1" dirty="0" err="1"/>
              <a:t>gentis</a:t>
            </a:r>
            <a:r>
              <a:rPr lang="it-IT" b="1" dirty="0"/>
              <a:t> </a:t>
            </a:r>
            <a:r>
              <a:rPr lang="it-IT" b="1" dirty="0" err="1"/>
              <a:t>Langobardorum</a:t>
            </a:r>
            <a:r>
              <a:rPr lang="it-IT" b="1" dirty="0"/>
              <a:t> </a:t>
            </a:r>
            <a:r>
              <a:rPr lang="it-IT" b="1" dirty="0" smtClean="0"/>
              <a:t>(620 </a:t>
            </a:r>
            <a:r>
              <a:rPr lang="it-IT" b="1" dirty="0" err="1" smtClean="0"/>
              <a:t>ca</a:t>
            </a:r>
            <a:r>
              <a:rPr lang="it-IT" b="1" dirty="0" smtClean="0"/>
              <a:t>.)</a:t>
            </a:r>
          </a:p>
          <a:p>
            <a:r>
              <a:rPr lang="en-US" dirty="0" smtClean="0"/>
              <a:t>In </a:t>
            </a:r>
            <a:r>
              <a:rPr lang="en-US" dirty="0"/>
              <a:t>the name of God, here begins the origin of the Lombard people.</a:t>
            </a:r>
          </a:p>
          <a:p>
            <a:r>
              <a:rPr lang="en-US" dirty="0" smtClean="0"/>
              <a:t>There </a:t>
            </a:r>
            <a:r>
              <a:rPr lang="en-US" dirty="0"/>
              <a:t>is an island in the northern regions called </a:t>
            </a:r>
            <a:r>
              <a:rPr lang="en-US" dirty="0" err="1"/>
              <a:t>Scadanan</a:t>
            </a:r>
            <a:r>
              <a:rPr lang="en-US" dirty="0"/>
              <a:t>, which means 'destruction', which many peoples inhabited. Among them was a small people who were called </a:t>
            </a:r>
            <a:r>
              <a:rPr lang="en-US" dirty="0" err="1"/>
              <a:t>Winnili</a:t>
            </a:r>
            <a:r>
              <a:rPr lang="en-US" dirty="0"/>
              <a:t>. And with them was a woman whose name was </a:t>
            </a:r>
            <a:r>
              <a:rPr lang="en-US" dirty="0" err="1"/>
              <a:t>Gambara</a:t>
            </a:r>
            <a:r>
              <a:rPr lang="en-US" dirty="0"/>
              <a:t> who had two sons. </a:t>
            </a:r>
            <a:r>
              <a:rPr lang="en-US" dirty="0" err="1"/>
              <a:t>Ybor</a:t>
            </a:r>
            <a:r>
              <a:rPr lang="en-US" dirty="0"/>
              <a:t> was the name of one and </a:t>
            </a:r>
            <a:r>
              <a:rPr lang="en-US" dirty="0" err="1" smtClean="0"/>
              <a:t>Aio</a:t>
            </a:r>
            <a:r>
              <a:rPr lang="en-US" dirty="0" smtClean="0"/>
              <a:t> </a:t>
            </a:r>
            <a:r>
              <a:rPr lang="en-US" dirty="0"/>
              <a:t>the name of the other. Together with their mother </a:t>
            </a:r>
            <a:r>
              <a:rPr lang="en-US" dirty="0" err="1"/>
              <a:t>Gambara</a:t>
            </a:r>
            <a:r>
              <a:rPr lang="en-US" dirty="0"/>
              <a:t> they ruled over the </a:t>
            </a:r>
            <a:r>
              <a:rPr lang="en-US" dirty="0" err="1" smtClean="0"/>
              <a:t>Winnili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Paul The Deacon , </a:t>
            </a:r>
            <a:r>
              <a:rPr lang="en-US" b="1" dirty="0" err="1" smtClean="0"/>
              <a:t>Historia</a:t>
            </a:r>
            <a:r>
              <a:rPr lang="en-US" b="1" dirty="0" smtClean="0"/>
              <a:t> </a:t>
            </a:r>
            <a:r>
              <a:rPr lang="en-US" b="1" dirty="0" err="1" smtClean="0"/>
              <a:t>Langobardorum</a:t>
            </a:r>
            <a:r>
              <a:rPr lang="en-US" b="1" dirty="0" smtClean="0"/>
              <a:t> book </a:t>
            </a:r>
            <a:r>
              <a:rPr lang="en-US" b="1" dirty="0" smtClean="0"/>
              <a:t>3 (after 774)</a:t>
            </a:r>
            <a:endParaRPr lang="en-US" b="1" dirty="0" smtClean="0"/>
          </a:p>
          <a:p>
            <a:r>
              <a:rPr lang="en-US" dirty="0" smtClean="0"/>
              <a:t>Therefore </a:t>
            </a:r>
            <a:r>
              <a:rPr lang="en-US" dirty="0"/>
              <a:t>that section to which fate had assigned the abandonment of their native soil and the search </a:t>
            </a:r>
            <a:r>
              <a:rPr lang="en-US" dirty="0" smtClean="0"/>
              <a:t>for foreign </a:t>
            </a:r>
            <a:r>
              <a:rPr lang="en-US" dirty="0"/>
              <a:t>fields, after two leaders had been appointed over them, to wit: </a:t>
            </a:r>
            <a:r>
              <a:rPr lang="en-US" dirty="0" err="1"/>
              <a:t>Ibor</a:t>
            </a:r>
            <a:r>
              <a:rPr lang="en-US" dirty="0"/>
              <a:t> and </a:t>
            </a:r>
            <a:r>
              <a:rPr lang="en-US" dirty="0" err="1"/>
              <a:t>Aio</a:t>
            </a:r>
            <a:r>
              <a:rPr lang="en-US" dirty="0" smtClean="0"/>
              <a:t>, </a:t>
            </a:r>
            <a:r>
              <a:rPr lang="en-US" dirty="0"/>
              <a:t>who </a:t>
            </a:r>
            <a:r>
              <a:rPr lang="en-US" dirty="0" smtClean="0"/>
              <a:t>were brothers</a:t>
            </a:r>
            <a:r>
              <a:rPr lang="en-US" dirty="0"/>
              <a:t>, in the bloom of youthful vigor and more eminent than the rest, said farewell to their </a:t>
            </a:r>
            <a:r>
              <a:rPr lang="en-US" dirty="0" smtClean="0"/>
              <a:t>own people</a:t>
            </a:r>
            <a:r>
              <a:rPr lang="en-US" dirty="0"/>
              <a:t>, as well as their country, and set out upon their way to seek for lands where they might dwell </a:t>
            </a:r>
            <a:r>
              <a:rPr lang="en-US" dirty="0" smtClean="0"/>
              <a:t>and establish </a:t>
            </a:r>
            <a:r>
              <a:rPr lang="en-US" dirty="0"/>
              <a:t>their abodes. The mother of these leaders, </a:t>
            </a:r>
            <a:r>
              <a:rPr lang="en-US" dirty="0" err="1"/>
              <a:t>Gambara</a:t>
            </a:r>
            <a:r>
              <a:rPr lang="en-US" dirty="0"/>
              <a:t> by name</a:t>
            </a:r>
            <a:r>
              <a:rPr lang="en-US" dirty="0" smtClean="0"/>
              <a:t>, </a:t>
            </a:r>
            <a:r>
              <a:rPr lang="en-US" dirty="0"/>
              <a:t>was a woman of the </a:t>
            </a:r>
            <a:r>
              <a:rPr lang="en-US" dirty="0" smtClean="0"/>
              <a:t>keenest ability </a:t>
            </a:r>
            <a:r>
              <a:rPr lang="en-US" dirty="0"/>
              <a:t>and most prudent in counsel among her people, and they trusted not a little to her shrewdness </a:t>
            </a:r>
            <a:r>
              <a:rPr lang="en-US" dirty="0" smtClean="0"/>
              <a:t>in </a:t>
            </a:r>
            <a:r>
              <a:rPr lang="it-IT" dirty="0" err="1" smtClean="0"/>
              <a:t>doubtful</a:t>
            </a:r>
            <a:r>
              <a:rPr lang="it-IT" dirty="0" smtClean="0"/>
              <a:t> </a:t>
            </a:r>
            <a:r>
              <a:rPr lang="it-IT" dirty="0" err="1"/>
              <a:t>matters</a:t>
            </a:r>
            <a:r>
              <a:rPr lang="it-IT" dirty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13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quarter" idx="11"/>
          </p:nvPr>
        </p:nvSpPr>
        <p:spPr>
          <a:xfrm>
            <a:off x="442452" y="1376516"/>
            <a:ext cx="11307096" cy="2558473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Origo</a:t>
            </a:r>
            <a:r>
              <a:rPr lang="en-US" b="1" dirty="0" smtClean="0"/>
              <a:t> </a:t>
            </a:r>
            <a:r>
              <a:rPr lang="en-US" b="1" dirty="0" err="1" smtClean="0"/>
              <a:t>Gentis</a:t>
            </a:r>
            <a:r>
              <a:rPr lang="en-US" b="1" dirty="0" smtClean="0"/>
              <a:t> </a:t>
            </a:r>
            <a:r>
              <a:rPr lang="en-US" b="1" dirty="0" err="1" smtClean="0"/>
              <a:t>Langobardorum</a:t>
            </a:r>
            <a:endParaRPr lang="en-US" b="1" dirty="0" smtClean="0"/>
          </a:p>
          <a:p>
            <a:r>
              <a:rPr lang="en-US" dirty="0" smtClean="0"/>
              <a:t>Then </a:t>
            </a:r>
            <a:r>
              <a:rPr lang="en-US" dirty="0"/>
              <a:t>the Vandal chiefs, </a:t>
            </a:r>
            <a:r>
              <a:rPr lang="en-US" dirty="0" err="1"/>
              <a:t>Ambri</a:t>
            </a:r>
            <a:r>
              <a:rPr lang="en-US" dirty="0"/>
              <a:t> and </a:t>
            </a:r>
            <a:r>
              <a:rPr lang="en-US" dirty="0" err="1"/>
              <a:t>Assi</a:t>
            </a:r>
            <a:r>
              <a:rPr lang="en-US" dirty="0"/>
              <a:t>, came with their armies and said to the </a:t>
            </a:r>
            <a:r>
              <a:rPr lang="en-US" dirty="0" err="1"/>
              <a:t>Winnili</a:t>
            </a:r>
            <a:r>
              <a:rPr lang="en-US" dirty="0"/>
              <a:t>: "Either you pay us tribute or you must prepare for war to fight with us. Then </a:t>
            </a:r>
            <a:r>
              <a:rPr lang="en-US" dirty="0" err="1"/>
              <a:t>Ybor</a:t>
            </a:r>
            <a:r>
              <a:rPr lang="en-US" dirty="0"/>
              <a:t> and </a:t>
            </a:r>
            <a:r>
              <a:rPr lang="en-US" dirty="0" err="1" smtClean="0"/>
              <a:t>Aio</a:t>
            </a:r>
            <a:r>
              <a:rPr lang="en-US" dirty="0" smtClean="0"/>
              <a:t>, </a:t>
            </a:r>
            <a:r>
              <a:rPr lang="en-US" dirty="0"/>
              <a:t>together with their mother </a:t>
            </a:r>
            <a:r>
              <a:rPr lang="en-US" dirty="0" err="1"/>
              <a:t>Gambara</a:t>
            </a:r>
            <a:r>
              <a:rPr lang="en-US" dirty="0"/>
              <a:t>, replied: "It is better to prepare for battle than to pay tribute to the Vandals". 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2"/>
          </p:nvPr>
        </p:nvSpPr>
        <p:spPr>
          <a:xfrm>
            <a:off x="383459" y="4050890"/>
            <a:ext cx="11041626" cy="252078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Paul the Deacon, </a:t>
            </a:r>
            <a:r>
              <a:rPr lang="en-US" b="1" dirty="0" err="1" smtClean="0"/>
              <a:t>Historia</a:t>
            </a:r>
            <a:r>
              <a:rPr lang="en-US" b="1" dirty="0" smtClean="0"/>
              <a:t> </a:t>
            </a:r>
            <a:r>
              <a:rPr lang="en-US" b="1" dirty="0" err="1" smtClean="0"/>
              <a:t>Langobardorum</a:t>
            </a:r>
            <a:r>
              <a:rPr lang="en-US" b="1" dirty="0" smtClean="0"/>
              <a:t>, b. 7</a:t>
            </a:r>
          </a:p>
          <a:p>
            <a:r>
              <a:rPr lang="en-US" dirty="0" smtClean="0"/>
              <a:t>The </a:t>
            </a:r>
            <a:r>
              <a:rPr lang="en-US" dirty="0" err="1"/>
              <a:t>Winnili</a:t>
            </a:r>
            <a:r>
              <a:rPr lang="en-US" dirty="0"/>
              <a:t> then, having departed from Scandinavia with their leaders </a:t>
            </a:r>
            <a:r>
              <a:rPr lang="en-US" dirty="0" err="1"/>
              <a:t>Ibor</a:t>
            </a:r>
            <a:r>
              <a:rPr lang="en-US" dirty="0"/>
              <a:t> and </a:t>
            </a:r>
            <a:r>
              <a:rPr lang="en-US" dirty="0" err="1"/>
              <a:t>Aio</a:t>
            </a:r>
            <a:r>
              <a:rPr lang="en-US" dirty="0"/>
              <a:t>, and coming into </a:t>
            </a:r>
            <a:r>
              <a:rPr lang="en-US" dirty="0" smtClean="0"/>
              <a:t>the region </a:t>
            </a:r>
            <a:r>
              <a:rPr lang="en-US" dirty="0"/>
              <a:t>which is called </a:t>
            </a:r>
            <a:r>
              <a:rPr lang="en-US" dirty="0" err="1"/>
              <a:t>Scoringa</a:t>
            </a:r>
            <a:r>
              <a:rPr lang="en-US" dirty="0" smtClean="0"/>
              <a:t>, </a:t>
            </a:r>
            <a:r>
              <a:rPr lang="en-US" dirty="0"/>
              <a:t>settled there for some years. At that time </a:t>
            </a:r>
            <a:r>
              <a:rPr lang="en-US" dirty="0" err="1"/>
              <a:t>Ambri</a:t>
            </a:r>
            <a:r>
              <a:rPr lang="en-US" dirty="0"/>
              <a:t> and </a:t>
            </a:r>
            <a:r>
              <a:rPr lang="en-US" dirty="0" err="1"/>
              <a:t>Assi</a:t>
            </a:r>
            <a:r>
              <a:rPr lang="en-US" dirty="0"/>
              <a:t>, leaders </a:t>
            </a:r>
            <a:r>
              <a:rPr lang="en-US" dirty="0" smtClean="0"/>
              <a:t>of the </a:t>
            </a:r>
            <a:r>
              <a:rPr lang="en-US" dirty="0" err="1"/>
              <a:t>Wandals</a:t>
            </a:r>
            <a:r>
              <a:rPr lang="en-US" dirty="0"/>
              <a:t>, were coercing all the neighboring by war. Already elated by many victories they </a:t>
            </a:r>
            <a:r>
              <a:rPr lang="en-US" dirty="0" smtClean="0"/>
              <a:t>sent messengers </a:t>
            </a:r>
            <a:r>
              <a:rPr lang="en-US" dirty="0"/>
              <a:t>to the </a:t>
            </a:r>
            <a:r>
              <a:rPr lang="en-US" dirty="0" err="1"/>
              <a:t>Winnili</a:t>
            </a:r>
            <a:r>
              <a:rPr lang="en-US" dirty="0"/>
              <a:t> to tell them that they should either pay tribute to the </a:t>
            </a:r>
            <a:r>
              <a:rPr lang="en-US" dirty="0" err="1" smtClean="0"/>
              <a:t>Wandals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 smtClean="0"/>
              <a:t>make ready </a:t>
            </a:r>
            <a:r>
              <a:rPr lang="en-US" dirty="0"/>
              <a:t>for the struggles of war. Then </a:t>
            </a:r>
            <a:r>
              <a:rPr lang="en-US" dirty="0" err="1"/>
              <a:t>Ibor</a:t>
            </a:r>
            <a:r>
              <a:rPr lang="en-US" dirty="0"/>
              <a:t> and </a:t>
            </a:r>
            <a:r>
              <a:rPr lang="en-US" dirty="0" err="1"/>
              <a:t>Aio</a:t>
            </a:r>
            <a:r>
              <a:rPr lang="en-US" dirty="0"/>
              <a:t>, with the approval of their mother </a:t>
            </a:r>
            <a:r>
              <a:rPr lang="en-US" dirty="0" err="1"/>
              <a:t>Gambara</a:t>
            </a:r>
            <a:r>
              <a:rPr lang="en-US" dirty="0"/>
              <a:t>, </a:t>
            </a:r>
            <a:r>
              <a:rPr lang="en-US" dirty="0" smtClean="0"/>
              <a:t>determine that </a:t>
            </a:r>
            <a:r>
              <a:rPr lang="en-US" dirty="0"/>
              <a:t>it is better to maintain liberty by arms than to stain it by the payment of tribute. They send word </a:t>
            </a:r>
            <a:r>
              <a:rPr lang="en-US" dirty="0" smtClean="0"/>
              <a:t>to the </a:t>
            </a:r>
            <a:r>
              <a:rPr lang="en-US" dirty="0" err="1"/>
              <a:t>Wandals</a:t>
            </a:r>
            <a:r>
              <a:rPr lang="en-US" dirty="0"/>
              <a:t> by messengers that they will rather fight than be slaves. The </a:t>
            </a:r>
            <a:r>
              <a:rPr lang="en-US" dirty="0" err="1"/>
              <a:t>Winnili</a:t>
            </a:r>
            <a:r>
              <a:rPr lang="en-US" dirty="0"/>
              <a:t> were then all in </a:t>
            </a:r>
            <a:r>
              <a:rPr lang="en-US" dirty="0" smtClean="0"/>
              <a:t>the flower </a:t>
            </a:r>
            <a:r>
              <a:rPr lang="en-US" dirty="0"/>
              <a:t>of their youth, but were very few in number since they had been only the third part of one </a:t>
            </a:r>
            <a:r>
              <a:rPr lang="en-US" dirty="0" smtClean="0"/>
              <a:t>island of </a:t>
            </a:r>
            <a:r>
              <a:rPr lang="en-US" dirty="0"/>
              <a:t>no great size</a:t>
            </a:r>
            <a:r>
              <a:rPr lang="en-US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1656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quarter" idx="11"/>
          </p:nvPr>
        </p:nvSpPr>
        <p:spPr>
          <a:xfrm>
            <a:off x="245806" y="1632156"/>
            <a:ext cx="11287433" cy="1897625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Origo</a:t>
            </a:r>
            <a:r>
              <a:rPr lang="en-US" b="1" dirty="0" smtClean="0"/>
              <a:t> </a:t>
            </a:r>
            <a:r>
              <a:rPr lang="en-US" b="1" dirty="0" err="1" smtClean="0"/>
              <a:t>gentis</a:t>
            </a:r>
            <a:r>
              <a:rPr lang="en-US" b="1" dirty="0" smtClean="0"/>
              <a:t> </a:t>
            </a:r>
            <a:r>
              <a:rPr lang="en-US" b="1" dirty="0" err="1" smtClean="0"/>
              <a:t>Langobardorum</a:t>
            </a:r>
            <a:endParaRPr lang="en-US" b="1" dirty="0" smtClean="0"/>
          </a:p>
          <a:p>
            <a:r>
              <a:rPr lang="en-US" dirty="0" smtClean="0"/>
              <a:t>Then </a:t>
            </a:r>
            <a:r>
              <a:rPr lang="en-US" dirty="0" err="1"/>
              <a:t>Ambri</a:t>
            </a:r>
            <a:r>
              <a:rPr lang="en-US" dirty="0"/>
              <a:t> and </a:t>
            </a:r>
            <a:r>
              <a:rPr lang="en-US" dirty="0" err="1"/>
              <a:t>Assi</a:t>
            </a:r>
            <a:r>
              <a:rPr lang="en-US" dirty="0"/>
              <a:t> who were the Vandal leaders asked </a:t>
            </a:r>
            <a:r>
              <a:rPr lang="en-US" dirty="0" err="1"/>
              <a:t>Godan</a:t>
            </a:r>
            <a:r>
              <a:rPr lang="en-US" dirty="0"/>
              <a:t> to give them victory over the </a:t>
            </a:r>
            <a:r>
              <a:rPr lang="en-US" dirty="0" err="1"/>
              <a:t>Winnili</a:t>
            </a:r>
            <a:r>
              <a:rPr lang="en-US" dirty="0"/>
              <a:t>. </a:t>
            </a:r>
            <a:r>
              <a:rPr lang="en-US" dirty="0" err="1"/>
              <a:t>Godan's</a:t>
            </a:r>
            <a:r>
              <a:rPr lang="en-US" dirty="0"/>
              <a:t> answer was "To those I see first at dawn I will give victory". </a:t>
            </a:r>
            <a:endParaRPr lang="it-IT" dirty="0"/>
          </a:p>
          <a:p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2"/>
          </p:nvPr>
        </p:nvSpPr>
        <p:spPr>
          <a:xfrm>
            <a:off x="314632" y="3873911"/>
            <a:ext cx="11552903" cy="2222090"/>
          </a:xfrm>
        </p:spPr>
        <p:txBody>
          <a:bodyPr>
            <a:normAutofit/>
          </a:bodyPr>
          <a:lstStyle/>
          <a:p>
            <a:r>
              <a:rPr lang="en-US" b="1" dirty="0" smtClean="0"/>
              <a:t>Paul the Deacon, </a:t>
            </a:r>
            <a:r>
              <a:rPr lang="en-US" b="1" dirty="0" err="1" smtClean="0"/>
              <a:t>Historia</a:t>
            </a:r>
            <a:r>
              <a:rPr lang="en-US" b="1" dirty="0" smtClean="0"/>
              <a:t> </a:t>
            </a:r>
            <a:r>
              <a:rPr lang="en-US" b="1" dirty="0" err="1" smtClean="0"/>
              <a:t>Langobardorum</a:t>
            </a:r>
            <a:r>
              <a:rPr lang="en-US" b="1" dirty="0" smtClean="0"/>
              <a:t>, b. 8</a:t>
            </a:r>
          </a:p>
          <a:p>
            <a:r>
              <a:rPr lang="en-US" dirty="0" smtClean="0"/>
              <a:t>At </a:t>
            </a:r>
            <a:r>
              <a:rPr lang="en-US" dirty="0"/>
              <a:t>this point, the </a:t>
            </a:r>
            <a:r>
              <a:rPr lang="en-US" dirty="0" smtClean="0"/>
              <a:t>old men </a:t>
            </a:r>
            <a:r>
              <a:rPr lang="en-US" dirty="0" smtClean="0"/>
              <a:t>tell </a:t>
            </a:r>
            <a:r>
              <a:rPr lang="en-US" dirty="0"/>
              <a:t>a silly story that the </a:t>
            </a:r>
            <a:r>
              <a:rPr lang="en-US" dirty="0" err="1"/>
              <a:t>Wandals</a:t>
            </a:r>
            <a:r>
              <a:rPr lang="en-US" dirty="0"/>
              <a:t> coming to </a:t>
            </a:r>
            <a:r>
              <a:rPr lang="en-US" dirty="0" err="1"/>
              <a:t>Godan</a:t>
            </a:r>
            <a:r>
              <a:rPr lang="en-US" dirty="0"/>
              <a:t> (Wotan) besought </a:t>
            </a:r>
            <a:r>
              <a:rPr lang="en-US" dirty="0" smtClean="0"/>
              <a:t>him for </a:t>
            </a:r>
            <a:r>
              <a:rPr lang="en-US" dirty="0"/>
              <a:t>victory over the </a:t>
            </a:r>
            <a:r>
              <a:rPr lang="en-US" dirty="0" err="1"/>
              <a:t>Winnili</a:t>
            </a:r>
            <a:r>
              <a:rPr lang="en-US" dirty="0"/>
              <a:t> and that he answered that he would give the victory to those whom he </a:t>
            </a:r>
            <a:r>
              <a:rPr lang="en-US" dirty="0" smtClean="0"/>
              <a:t>saw </a:t>
            </a:r>
            <a:r>
              <a:rPr lang="it-IT" dirty="0" smtClean="0"/>
              <a:t>first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 smtClean="0"/>
              <a:t>sunrise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3521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quarter" idx="11"/>
          </p:nvPr>
        </p:nvSpPr>
        <p:spPr>
          <a:xfrm>
            <a:off x="390526" y="1409700"/>
            <a:ext cx="11229974" cy="238702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Origo</a:t>
            </a:r>
            <a:r>
              <a:rPr lang="en-US" b="1" dirty="0" smtClean="0"/>
              <a:t> </a:t>
            </a:r>
            <a:r>
              <a:rPr lang="en-US" b="1" dirty="0" err="1" smtClean="0"/>
              <a:t>gentis</a:t>
            </a:r>
            <a:r>
              <a:rPr lang="en-US" b="1" dirty="0" smtClean="0"/>
              <a:t> </a:t>
            </a:r>
            <a:r>
              <a:rPr lang="en-US" b="1" dirty="0" err="1" smtClean="0"/>
              <a:t>Langobardorum</a:t>
            </a:r>
            <a:endParaRPr lang="en-US" b="1" dirty="0" smtClean="0"/>
          </a:p>
          <a:p>
            <a:r>
              <a:rPr lang="en-US" dirty="0" smtClean="0"/>
              <a:t>Then </a:t>
            </a:r>
            <a:r>
              <a:rPr lang="en-US" dirty="0" err="1"/>
              <a:t>Gambara</a:t>
            </a:r>
            <a:r>
              <a:rPr lang="en-US" dirty="0"/>
              <a:t> and his two sons, </a:t>
            </a:r>
            <a:r>
              <a:rPr lang="en-US" dirty="0" err="1"/>
              <a:t>Ybor</a:t>
            </a:r>
            <a:r>
              <a:rPr lang="en-US" dirty="0"/>
              <a:t> and </a:t>
            </a:r>
            <a:r>
              <a:rPr lang="en-US" dirty="0" err="1" smtClean="0"/>
              <a:t>Aio</a:t>
            </a:r>
            <a:r>
              <a:rPr lang="en-US" dirty="0" smtClean="0"/>
              <a:t>, </a:t>
            </a:r>
            <a:r>
              <a:rPr lang="en-US" dirty="0"/>
              <a:t>who ruled over the </a:t>
            </a:r>
            <a:r>
              <a:rPr lang="en-US" dirty="0" err="1"/>
              <a:t>Winnili</a:t>
            </a:r>
            <a:r>
              <a:rPr lang="en-US" dirty="0"/>
              <a:t>, begged </a:t>
            </a:r>
            <a:r>
              <a:rPr lang="en-US" dirty="0" err="1"/>
              <a:t>Frea</a:t>
            </a:r>
            <a:r>
              <a:rPr lang="en-US" dirty="0"/>
              <a:t>, the wife of </a:t>
            </a:r>
            <a:r>
              <a:rPr lang="en-US" dirty="0" err="1"/>
              <a:t>Godan</a:t>
            </a:r>
            <a:r>
              <a:rPr lang="en-US" dirty="0"/>
              <a:t>, to intercede for the </a:t>
            </a:r>
            <a:r>
              <a:rPr lang="en-US" dirty="0" err="1"/>
              <a:t>Winnili</a:t>
            </a:r>
            <a:r>
              <a:rPr lang="en-US" dirty="0"/>
              <a:t>. </a:t>
            </a:r>
          </a:p>
          <a:p>
            <a:r>
              <a:rPr lang="en-US" dirty="0"/>
              <a:t>So </a:t>
            </a:r>
            <a:r>
              <a:rPr lang="en-US" dirty="0" err="1"/>
              <a:t>Frea</a:t>
            </a:r>
            <a:r>
              <a:rPr lang="en-US" dirty="0"/>
              <a:t> advised the </a:t>
            </a:r>
            <a:r>
              <a:rPr lang="en-US" dirty="0" err="1"/>
              <a:t>Winnili</a:t>
            </a:r>
            <a:r>
              <a:rPr lang="en-US" dirty="0"/>
              <a:t> to arrive at dawn with their women, with their hair pulled back around their faces as if they were beards. When it began to dawn, as the sun was rising, </a:t>
            </a:r>
            <a:r>
              <a:rPr lang="en-US" dirty="0" err="1"/>
              <a:t>Godan's</a:t>
            </a:r>
            <a:r>
              <a:rPr lang="en-US" dirty="0"/>
              <a:t> wife </a:t>
            </a:r>
            <a:r>
              <a:rPr lang="en-US" dirty="0" err="1"/>
              <a:t>Frea</a:t>
            </a:r>
            <a:r>
              <a:rPr lang="en-US" dirty="0"/>
              <a:t> turned the bed where her husband was sleeping, turned his head to the east and woke him up. </a:t>
            </a:r>
          </a:p>
          <a:p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2"/>
          </p:nvPr>
        </p:nvSpPr>
        <p:spPr>
          <a:xfrm>
            <a:off x="390524" y="3933825"/>
            <a:ext cx="11001375" cy="2581275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 smtClean="0"/>
              <a:t>Paul the </a:t>
            </a:r>
            <a:r>
              <a:rPr lang="it-IT" b="1" dirty="0" err="1" smtClean="0"/>
              <a:t>Deacon</a:t>
            </a:r>
            <a:r>
              <a:rPr lang="it-IT" b="1" dirty="0" smtClean="0"/>
              <a:t>, </a:t>
            </a:r>
            <a:r>
              <a:rPr lang="it-IT" b="1" dirty="0" err="1" smtClean="0"/>
              <a:t>Historia</a:t>
            </a:r>
            <a:r>
              <a:rPr lang="it-IT" b="1" dirty="0" smtClean="0"/>
              <a:t> </a:t>
            </a:r>
            <a:r>
              <a:rPr lang="it-IT" b="1" dirty="0" err="1" smtClean="0"/>
              <a:t>Langobardorum</a:t>
            </a:r>
            <a:r>
              <a:rPr lang="it-IT" b="1" dirty="0" smtClean="0"/>
              <a:t>, b. 8</a:t>
            </a:r>
          </a:p>
          <a:p>
            <a:r>
              <a:rPr lang="it-IT" dirty="0" smtClean="0"/>
              <a:t>(</a:t>
            </a:r>
            <a:r>
              <a:rPr lang="en-US" dirty="0" smtClean="0"/>
              <a:t>the old </a:t>
            </a:r>
            <a:r>
              <a:rPr lang="en-US" dirty="0"/>
              <a:t>men </a:t>
            </a:r>
            <a:r>
              <a:rPr lang="en-US" dirty="0" smtClean="0"/>
              <a:t>tell </a:t>
            </a:r>
            <a:r>
              <a:rPr lang="en-US" dirty="0"/>
              <a:t>a silly </a:t>
            </a:r>
            <a:r>
              <a:rPr lang="en-US" dirty="0" smtClean="0"/>
              <a:t>story) that </a:t>
            </a:r>
            <a:r>
              <a:rPr lang="en-US" dirty="0"/>
              <a:t>then </a:t>
            </a:r>
            <a:r>
              <a:rPr lang="en-US" dirty="0" err="1"/>
              <a:t>Gambara</a:t>
            </a:r>
            <a:r>
              <a:rPr lang="en-US" dirty="0"/>
              <a:t> went to </a:t>
            </a:r>
            <a:r>
              <a:rPr lang="en-US" dirty="0" err="1"/>
              <a:t>Frea</a:t>
            </a:r>
            <a:r>
              <a:rPr lang="en-US" dirty="0"/>
              <a:t> </a:t>
            </a:r>
            <a:r>
              <a:rPr lang="en-US" dirty="0" smtClean="0"/>
              <a:t>wife </a:t>
            </a:r>
            <a:r>
              <a:rPr lang="en-US" dirty="0"/>
              <a:t>of </a:t>
            </a:r>
            <a:r>
              <a:rPr lang="en-US" dirty="0" err="1"/>
              <a:t>Godan</a:t>
            </a:r>
            <a:r>
              <a:rPr lang="en-US" dirty="0"/>
              <a:t> and asked for victory for </a:t>
            </a:r>
            <a:r>
              <a:rPr lang="en-US" dirty="0" smtClean="0"/>
              <a:t>the </a:t>
            </a:r>
            <a:r>
              <a:rPr lang="en-US" dirty="0" err="1" smtClean="0"/>
              <a:t>Winnili</a:t>
            </a:r>
            <a:r>
              <a:rPr lang="en-US" dirty="0"/>
              <a:t>, and that </a:t>
            </a:r>
            <a:r>
              <a:rPr lang="en-US" dirty="0" err="1"/>
              <a:t>Frea</a:t>
            </a:r>
            <a:r>
              <a:rPr lang="en-US" dirty="0"/>
              <a:t> gave </a:t>
            </a:r>
            <a:r>
              <a:rPr lang="en-US" dirty="0" smtClean="0"/>
              <a:t>her </a:t>
            </a:r>
            <a:r>
              <a:rPr lang="en-US" dirty="0"/>
              <a:t>counsel that the women of the </a:t>
            </a:r>
            <a:r>
              <a:rPr lang="en-US" dirty="0" err="1"/>
              <a:t>Winnili</a:t>
            </a:r>
            <a:r>
              <a:rPr lang="en-US" dirty="0"/>
              <a:t> should take down their hair </a:t>
            </a:r>
            <a:r>
              <a:rPr lang="en-US" dirty="0" smtClean="0"/>
              <a:t>and arrange </a:t>
            </a:r>
            <a:r>
              <a:rPr lang="en-US" dirty="0"/>
              <a:t>it upon the face like a beard</a:t>
            </a:r>
            <a:r>
              <a:rPr lang="en-US" dirty="0" smtClean="0"/>
              <a:t>,</a:t>
            </a:r>
            <a:r>
              <a:rPr lang="en-US" dirty="0"/>
              <a:t> and that in the early morning they should be present with </a:t>
            </a:r>
            <a:r>
              <a:rPr lang="en-US" dirty="0" smtClean="0"/>
              <a:t>their husbands </a:t>
            </a:r>
            <a:r>
              <a:rPr lang="en-US" dirty="0"/>
              <a:t>and in like manner station themselves to be seen by </a:t>
            </a:r>
            <a:r>
              <a:rPr lang="en-US" dirty="0" err="1"/>
              <a:t>Godan</a:t>
            </a:r>
            <a:r>
              <a:rPr lang="en-US" dirty="0"/>
              <a:t> from the quarter in which he </a:t>
            </a:r>
            <a:r>
              <a:rPr lang="en-US" dirty="0" smtClean="0"/>
              <a:t>had been </a:t>
            </a:r>
            <a:r>
              <a:rPr lang="en-US" dirty="0"/>
              <a:t>wont to look through his window toward the east. And so it was done.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1877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quarter" idx="11"/>
          </p:nvPr>
        </p:nvSpPr>
        <p:spPr>
          <a:xfrm>
            <a:off x="428626" y="1535721"/>
            <a:ext cx="10477500" cy="1794277"/>
          </a:xfrm>
        </p:spPr>
        <p:txBody>
          <a:bodyPr>
            <a:normAutofit fontScale="92500"/>
          </a:bodyPr>
          <a:lstStyle/>
          <a:p>
            <a:r>
              <a:rPr lang="en-US" b="1" dirty="0" err="1" smtClean="0"/>
              <a:t>Origo</a:t>
            </a:r>
            <a:r>
              <a:rPr lang="en-US" b="1" dirty="0" smtClean="0"/>
              <a:t> </a:t>
            </a:r>
            <a:r>
              <a:rPr lang="en-US" b="1" dirty="0" err="1" smtClean="0"/>
              <a:t>gentis</a:t>
            </a:r>
            <a:r>
              <a:rPr lang="en-US" b="1" dirty="0" smtClean="0"/>
              <a:t> </a:t>
            </a:r>
            <a:r>
              <a:rPr lang="en-US" b="1" dirty="0" err="1" smtClean="0"/>
              <a:t>Langobardorum</a:t>
            </a:r>
            <a:endParaRPr lang="en-US" b="1" dirty="0" smtClean="0"/>
          </a:p>
          <a:p>
            <a:r>
              <a:rPr lang="en-US" dirty="0" smtClean="0"/>
              <a:t>He </a:t>
            </a:r>
            <a:r>
              <a:rPr lang="en-US" dirty="0"/>
              <a:t>said, "Who are these long beards?" And </a:t>
            </a:r>
            <a:r>
              <a:rPr lang="en-US" dirty="0" err="1"/>
              <a:t>Frea</a:t>
            </a:r>
            <a:r>
              <a:rPr lang="en-US" dirty="0"/>
              <a:t> said to </a:t>
            </a:r>
            <a:r>
              <a:rPr lang="en-US" dirty="0" err="1"/>
              <a:t>Godan</a:t>
            </a:r>
            <a:r>
              <a:rPr lang="en-US" dirty="0"/>
              <a:t>, "Now that you have given him the name, give him also the victory." And he gave them victory. From then on the </a:t>
            </a:r>
            <a:r>
              <a:rPr lang="en-US" dirty="0" err="1"/>
              <a:t>Winnili</a:t>
            </a:r>
            <a:r>
              <a:rPr lang="en-US" dirty="0"/>
              <a:t> were called </a:t>
            </a:r>
            <a:r>
              <a:rPr lang="en-US" dirty="0" err="1"/>
              <a:t>Lombards</a:t>
            </a:r>
            <a:r>
              <a:rPr lang="en-US" dirty="0"/>
              <a:t>.</a:t>
            </a:r>
          </a:p>
          <a:p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2"/>
          </p:nvPr>
        </p:nvSpPr>
        <p:spPr>
          <a:xfrm>
            <a:off x="400051" y="3609975"/>
            <a:ext cx="9972674" cy="2961699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Paul the Deacon, </a:t>
            </a:r>
            <a:r>
              <a:rPr lang="en-US" b="1" dirty="0" err="1" smtClean="0"/>
              <a:t>Historia</a:t>
            </a:r>
            <a:r>
              <a:rPr lang="en-US" b="1" dirty="0" smtClean="0"/>
              <a:t> </a:t>
            </a:r>
            <a:r>
              <a:rPr lang="en-US" b="1" dirty="0" err="1" smtClean="0"/>
              <a:t>Langobardorum</a:t>
            </a:r>
            <a:r>
              <a:rPr lang="en-US" b="1" dirty="0" smtClean="0"/>
              <a:t>, b. 8</a:t>
            </a:r>
          </a:p>
          <a:p>
            <a:r>
              <a:rPr lang="en-US" dirty="0" smtClean="0"/>
              <a:t>And </a:t>
            </a:r>
            <a:r>
              <a:rPr lang="en-US" dirty="0"/>
              <a:t>when </a:t>
            </a:r>
            <a:r>
              <a:rPr lang="en-US" dirty="0" err="1"/>
              <a:t>Godan</a:t>
            </a:r>
            <a:r>
              <a:rPr lang="en-US" dirty="0"/>
              <a:t> saw </a:t>
            </a:r>
            <a:r>
              <a:rPr lang="en-US" dirty="0" smtClean="0"/>
              <a:t>them at </a:t>
            </a:r>
            <a:r>
              <a:rPr lang="en-US" dirty="0"/>
              <a:t>sunrise he said: "Who are these long-beards?" And then </a:t>
            </a:r>
            <a:r>
              <a:rPr lang="en-US" dirty="0" err="1"/>
              <a:t>Frea</a:t>
            </a:r>
            <a:r>
              <a:rPr lang="en-US" dirty="0"/>
              <a:t> induced him to give the victory to </a:t>
            </a:r>
            <a:r>
              <a:rPr lang="en-US" dirty="0" smtClean="0"/>
              <a:t>those to </a:t>
            </a:r>
            <a:r>
              <a:rPr lang="en-US" dirty="0"/>
              <a:t>whom he had given the name</a:t>
            </a:r>
            <a:r>
              <a:rPr lang="en-US" dirty="0" smtClean="0"/>
              <a:t>. </a:t>
            </a:r>
            <a:r>
              <a:rPr lang="en-US" dirty="0"/>
              <a:t>And thus </a:t>
            </a:r>
            <a:r>
              <a:rPr lang="en-US" dirty="0" err="1"/>
              <a:t>Godan</a:t>
            </a:r>
            <a:r>
              <a:rPr lang="en-US" dirty="0"/>
              <a:t> gave the victory to the </a:t>
            </a:r>
            <a:r>
              <a:rPr lang="en-US" dirty="0" err="1"/>
              <a:t>Winnili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things </a:t>
            </a:r>
            <a:r>
              <a:rPr lang="en-US" dirty="0" smtClean="0"/>
              <a:t>are worthy </a:t>
            </a:r>
            <a:r>
              <a:rPr lang="en-US" dirty="0"/>
              <a:t>of laughter and are to be held of no </a:t>
            </a:r>
            <a:r>
              <a:rPr lang="en-US" err="1" smtClean="0"/>
              <a:t>account</a:t>
            </a:r>
            <a:r>
              <a:rPr lang="en-US" smtClean="0"/>
              <a:t>. For </a:t>
            </a:r>
            <a:r>
              <a:rPr lang="en-US" dirty="0"/>
              <a:t>victory is due, not to the power of men, but </a:t>
            </a:r>
            <a:r>
              <a:rPr lang="en-US" dirty="0" smtClean="0"/>
              <a:t>it is </a:t>
            </a:r>
            <a:r>
              <a:rPr lang="en-US" dirty="0"/>
              <a:t>rather furnished from heaven.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9217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sz="quarter" idx="12"/>
          </p:nvPr>
        </p:nvSpPr>
        <p:spPr>
          <a:xfrm>
            <a:off x="342900" y="1533525"/>
            <a:ext cx="5391150" cy="5038149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Paul the Deacon, </a:t>
            </a:r>
            <a:r>
              <a:rPr lang="en-US" b="1" i="1" dirty="0" err="1" smtClean="0"/>
              <a:t>Historia</a:t>
            </a:r>
            <a:r>
              <a:rPr lang="en-US" b="1" i="1" dirty="0" smtClean="0"/>
              <a:t> </a:t>
            </a:r>
            <a:r>
              <a:rPr lang="en-US" b="1" i="1" dirty="0" err="1" smtClean="0"/>
              <a:t>Langobardorum</a:t>
            </a:r>
            <a:r>
              <a:rPr lang="en-US" b="1" dirty="0" smtClean="0"/>
              <a:t>, b. 9</a:t>
            </a:r>
          </a:p>
          <a:p>
            <a:r>
              <a:rPr lang="en-US" dirty="0" smtClean="0"/>
              <a:t>It </a:t>
            </a:r>
            <a:r>
              <a:rPr lang="en-US" dirty="0"/>
              <a:t>is certain, however, that the </a:t>
            </a:r>
            <a:r>
              <a:rPr lang="en-US" dirty="0" err="1"/>
              <a:t>Langobards</a:t>
            </a:r>
            <a:r>
              <a:rPr lang="en-US" dirty="0"/>
              <a:t> were afterwards so called on account of the length of </a:t>
            </a:r>
            <a:r>
              <a:rPr lang="en-US" dirty="0" smtClean="0"/>
              <a:t>their beards </a:t>
            </a:r>
            <a:r>
              <a:rPr lang="en-US" dirty="0"/>
              <a:t>untouched by the knife, whereas at first they had been called </a:t>
            </a:r>
            <a:r>
              <a:rPr lang="en-US" dirty="0" err="1"/>
              <a:t>Winnili</a:t>
            </a:r>
            <a:r>
              <a:rPr lang="en-US" dirty="0"/>
              <a:t>; for according to </a:t>
            </a:r>
            <a:r>
              <a:rPr lang="en-US" dirty="0" smtClean="0"/>
              <a:t>their language </a:t>
            </a:r>
            <a:r>
              <a:rPr lang="en-US" dirty="0"/>
              <a:t>"</a:t>
            </a:r>
            <a:r>
              <a:rPr lang="en-US" dirty="0" err="1"/>
              <a:t>lang</a:t>
            </a:r>
            <a:r>
              <a:rPr lang="en-US" dirty="0"/>
              <a:t>" means " long" and " </a:t>
            </a:r>
            <a:r>
              <a:rPr lang="en-US" dirty="0" err="1"/>
              <a:t>bart</a:t>
            </a:r>
            <a:r>
              <a:rPr lang="en-US" dirty="0"/>
              <a:t> " "beard." </a:t>
            </a:r>
          </a:p>
          <a:p>
            <a:r>
              <a:rPr lang="en-US" dirty="0" smtClean="0"/>
              <a:t>Wotan </a:t>
            </a:r>
            <a:r>
              <a:rPr lang="en-US" dirty="0"/>
              <a:t>indeed, whom by adding a letter </a:t>
            </a:r>
            <a:r>
              <a:rPr lang="en-US" dirty="0" smtClean="0"/>
              <a:t>they called </a:t>
            </a:r>
            <a:r>
              <a:rPr lang="en-US" dirty="0" err="1" smtClean="0"/>
              <a:t>Godan</a:t>
            </a:r>
            <a:r>
              <a:rPr lang="en-US" dirty="0" smtClean="0"/>
              <a:t> </a:t>
            </a:r>
            <a:r>
              <a:rPr lang="en-US" dirty="0"/>
              <a:t>is he who among the Romans is called Mercury, and he is worshiped by all the </a:t>
            </a:r>
            <a:r>
              <a:rPr lang="en-US" dirty="0" smtClean="0"/>
              <a:t>peoples of </a:t>
            </a:r>
            <a:r>
              <a:rPr lang="en-US" dirty="0"/>
              <a:t>Germany as a god, though he is deemed to have existed, not about these times, but long before, </a:t>
            </a:r>
            <a:r>
              <a:rPr lang="en-US" dirty="0" smtClean="0"/>
              <a:t>and not </a:t>
            </a:r>
            <a:r>
              <a:rPr lang="en-US" dirty="0"/>
              <a:t>in Germany, but in Greece</a:t>
            </a:r>
            <a:r>
              <a:rPr lang="en-US" dirty="0" smtClean="0"/>
              <a:t>.</a:t>
            </a:r>
          </a:p>
          <a:p>
            <a:r>
              <a:rPr lang="en-US" dirty="0"/>
              <a:t>The </a:t>
            </a:r>
            <a:r>
              <a:rPr lang="en-US" dirty="0" err="1"/>
              <a:t>Winnili</a:t>
            </a:r>
            <a:r>
              <a:rPr lang="en-US" dirty="0"/>
              <a:t> therefore, who are also </a:t>
            </a:r>
            <a:r>
              <a:rPr lang="en-US" dirty="0" err="1"/>
              <a:t>Langobards</a:t>
            </a:r>
            <a:r>
              <a:rPr lang="en-US" dirty="0"/>
              <a:t>, </a:t>
            </a:r>
            <a:r>
              <a:rPr lang="en-US" dirty="0" smtClean="0"/>
              <a:t>having </a:t>
            </a:r>
            <a:r>
              <a:rPr lang="en-US" dirty="0"/>
              <a:t>joined battle with the </a:t>
            </a:r>
            <a:r>
              <a:rPr lang="en-US" dirty="0" err="1"/>
              <a:t>Wandals</a:t>
            </a:r>
            <a:r>
              <a:rPr lang="en-US" dirty="0"/>
              <a:t>, struggle fiercely</a:t>
            </a:r>
            <a:r>
              <a:rPr lang="en-US" dirty="0" smtClean="0"/>
              <a:t>, since </a:t>
            </a:r>
            <a:r>
              <a:rPr lang="en-US" dirty="0"/>
              <a:t>it is for the glory of freedom, and win the victory. And afterwards, having suffered in this </a:t>
            </a:r>
            <a:r>
              <a:rPr lang="en-US" dirty="0" smtClean="0"/>
              <a:t>same province </a:t>
            </a:r>
            <a:r>
              <a:rPr lang="en-US" dirty="0"/>
              <a:t>of </a:t>
            </a:r>
            <a:r>
              <a:rPr lang="en-US" dirty="0" err="1"/>
              <a:t>Scoringa</a:t>
            </a:r>
            <a:r>
              <a:rPr lang="en-US" dirty="0"/>
              <a:t>, great privation from hunger, their minds were filled with dismay.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sz="quarter" idx="10"/>
          </p:nvPr>
        </p:nvSpPr>
        <p:spPr>
          <a:xfrm>
            <a:off x="6179127" y="1514475"/>
            <a:ext cx="5663346" cy="4938079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Andrew of Bergamo, </a:t>
            </a:r>
            <a:r>
              <a:rPr lang="en-US" b="1" i="1" dirty="0" err="1" smtClean="0"/>
              <a:t>Historia</a:t>
            </a:r>
            <a:r>
              <a:rPr lang="en-US" b="1" dirty="0" smtClean="0"/>
              <a:t> (850 ca.)</a:t>
            </a:r>
          </a:p>
          <a:p>
            <a:r>
              <a:rPr lang="en-US" dirty="0" smtClean="0"/>
              <a:t>In </a:t>
            </a:r>
            <a:r>
              <a:rPr lang="en-US" dirty="0"/>
              <a:t>the northern part of Europe on the borders of Germany there is an island called Scandinavia. In it, given the multitude of peoples living there, we read of a people called </a:t>
            </a:r>
            <a:r>
              <a:rPr lang="en-US" dirty="0" err="1"/>
              <a:t>Winoli</a:t>
            </a:r>
            <a:r>
              <a:rPr lang="en-US" dirty="0"/>
              <a:t>, who inhabited a third part of it</a:t>
            </a:r>
            <a:r>
              <a:rPr lang="en-US" dirty="0" smtClean="0"/>
              <a:t>. At </a:t>
            </a:r>
            <a:r>
              <a:rPr lang="en-US" dirty="0"/>
              <a:t>their head were two dukes, </a:t>
            </a:r>
            <a:r>
              <a:rPr lang="en-US" dirty="0" err="1"/>
              <a:t>Hibor</a:t>
            </a:r>
            <a:r>
              <a:rPr lang="en-US" dirty="0"/>
              <a:t> and </a:t>
            </a:r>
            <a:r>
              <a:rPr lang="en-US" dirty="0" err="1"/>
              <a:t>Agio</a:t>
            </a:r>
            <a:r>
              <a:rPr lang="en-US" dirty="0"/>
              <a:t> with their mother </a:t>
            </a:r>
            <a:r>
              <a:rPr lang="en-US" dirty="0" err="1"/>
              <a:t>Gambara</a:t>
            </a:r>
            <a:r>
              <a:rPr lang="en-US" dirty="0"/>
              <a:t>. They left Scandinavia and went to an island called </a:t>
            </a:r>
            <a:r>
              <a:rPr lang="en-US" dirty="0" err="1"/>
              <a:t>Scoringa</a:t>
            </a:r>
            <a:r>
              <a:rPr lang="en-US" dirty="0"/>
              <a:t>, where they resided for many years. They were the </a:t>
            </a:r>
            <a:r>
              <a:rPr lang="en-US" dirty="0" err="1"/>
              <a:t>Winoli</a:t>
            </a:r>
            <a:r>
              <a:rPr lang="en-US" dirty="0"/>
              <a:t> of youths, with flowing beards, and to look more numerous, their women also put their hair around their faces, as if it were a beard. And for this they were </a:t>
            </a:r>
            <a:r>
              <a:rPr lang="en-US" dirty="0" smtClean="0"/>
              <a:t>called </a:t>
            </a:r>
            <a:r>
              <a:rPr lang="en-US" dirty="0" err="1" smtClean="0"/>
              <a:t>Langobards</a:t>
            </a:r>
            <a:r>
              <a:rPr lang="en-US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3049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3E12E42B-CFF7-5D55-6BD6-BADAF2EF7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000" y="1160463"/>
            <a:ext cx="11736000" cy="754062"/>
          </a:xfrm>
        </p:spPr>
        <p:txBody>
          <a:bodyPr>
            <a:normAutofit/>
          </a:bodyPr>
          <a:lstStyle/>
          <a:p>
            <a:r>
              <a:rPr lang="it-IT" b="1" dirty="0" err="1" smtClean="0">
                <a:ea typeface="Verdana" panose="020B0604030504040204" pitchFamily="34" charset="0"/>
              </a:rPr>
              <a:t>Militarisation</a:t>
            </a:r>
            <a:r>
              <a:rPr lang="it-IT" b="1" dirty="0" smtClean="0">
                <a:ea typeface="Verdana" panose="020B0604030504040204" pitchFamily="34" charset="0"/>
              </a:rPr>
              <a:t> of Society – 7 </a:t>
            </a:r>
            <a:r>
              <a:rPr lang="it-IT" b="1" dirty="0" err="1" smtClean="0">
                <a:ea typeface="Verdana" panose="020B0604030504040204" pitchFamily="34" charset="0"/>
              </a:rPr>
              <a:t>century</a:t>
            </a:r>
            <a:endParaRPr lang="it-IT" b="1" dirty="0">
              <a:ea typeface="Verdana" panose="020B0604030504040204" pitchFamily="34" charset="0"/>
            </a:endParaRP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63500608-49AC-2C3E-8C11-FFB693E8BC1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5999" y="1866900"/>
            <a:ext cx="5629275" cy="4648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The concept of </a:t>
            </a:r>
            <a:r>
              <a:rPr lang="en-US" sz="2000" dirty="0" err="1"/>
              <a:t>militarisation</a:t>
            </a:r>
            <a:r>
              <a:rPr lang="en-US" sz="2000" dirty="0"/>
              <a:t> is useful when considered as a process that is neither linear nor mono-causal, but linked to a society as a whole, thus allowing for the analysis of its changes without postulating a dichotomy between </a:t>
            </a:r>
            <a:r>
              <a:rPr lang="en-US" sz="2000" dirty="0" err="1"/>
              <a:t>civilised</a:t>
            </a:r>
            <a:r>
              <a:rPr lang="en-US" sz="2000" dirty="0"/>
              <a:t> Romans and warlike barbarians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legal codes drawn up in the 6th and 7th centuries presuppose a general obligation of free adult men to perform military service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Written </a:t>
            </a:r>
            <a:r>
              <a:rPr lang="en-US" sz="2000" dirty="0"/>
              <a:t>and archaeological sources attest to the high esteem attached to the military role, and the identity ideas of virility (</a:t>
            </a:r>
            <a:r>
              <a:rPr lang="en-US" sz="2000" i="1" dirty="0" err="1"/>
              <a:t>virilitas</a:t>
            </a:r>
            <a:r>
              <a:rPr lang="en-US" sz="2000" dirty="0"/>
              <a:t>) and utility (</a:t>
            </a:r>
            <a:r>
              <a:rPr lang="en-US" sz="2000" i="1" dirty="0" err="1"/>
              <a:t>utilitas</a:t>
            </a:r>
            <a:r>
              <a:rPr lang="en-US" sz="2000" dirty="0"/>
              <a:t>) are strongly linked to military skills.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community responsible for these burials attached great importance to the military identity of their dead</a:t>
            </a:r>
            <a:r>
              <a:rPr lang="en-US" sz="2000" dirty="0" smtClean="0"/>
              <a:t>.</a:t>
            </a:r>
            <a:endParaRPr lang="en-US" sz="2000" dirty="0" smtClean="0"/>
          </a:p>
        </p:txBody>
      </p:sp>
      <p:pic>
        <p:nvPicPr>
          <p:cNvPr id="6" name="Picture 2" descr="Cover Early medieval militarisation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992" y="1941512"/>
            <a:ext cx="2998158" cy="4697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933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2086</TotalTime>
  <Words>2211</Words>
  <Application>Microsoft Office PowerPoint</Application>
  <PresentationFormat>Widescreen</PresentationFormat>
  <Paragraphs>83</Paragraphs>
  <Slides>13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Arial</vt:lpstr>
      <vt:lpstr>Calibri</vt:lpstr>
      <vt:lpstr>Verdana</vt:lpstr>
      <vt:lpstr>Tema di Office</vt:lpstr>
      <vt:lpstr>History of the Early Middle Ages a.y. 2023-2024</vt:lpstr>
      <vt:lpstr>Clearing out women (7-8 century)</vt:lpstr>
      <vt:lpstr>Women and narratives of origins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Militarisation of Society – 7 century</vt:lpstr>
      <vt:lpstr>The Lombards as a militarised society</vt:lpstr>
      <vt:lpstr>Presentazione standard di PowerPoint</vt:lpstr>
      <vt:lpstr>Who was obliged to serve in their armies?</vt:lpstr>
      <vt:lpstr>The Lombards between military and landed aristocracy.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Bocchi Giuliano</dc:creator>
  <cp:lastModifiedBy>c.larocca</cp:lastModifiedBy>
  <cp:revision>155</cp:revision>
  <dcterms:created xsi:type="dcterms:W3CDTF">2022-07-26T10:43:33Z</dcterms:created>
  <dcterms:modified xsi:type="dcterms:W3CDTF">2024-04-16T10:09:20Z</dcterms:modified>
</cp:coreProperties>
</file>