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4" r:id="rId3"/>
    <p:sldId id="275" r:id="rId4"/>
    <p:sldId id="284" r:id="rId5"/>
    <p:sldId id="285" r:id="rId6"/>
    <p:sldId id="277" r:id="rId7"/>
    <p:sldId id="278" r:id="rId8"/>
    <p:sldId id="279" r:id="rId9"/>
    <p:sldId id="280" r:id="rId10"/>
    <p:sldId id="281" r:id="rId11"/>
    <p:sldId id="282" r:id="rId12"/>
    <p:sldId id="283" r:id="rId13"/>
    <p:sldId id="286" r:id="rId14"/>
    <p:sldId id="276"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8" autoAdjust="0"/>
    <p:restoredTop sz="86790" autoAdjust="0"/>
  </p:normalViewPr>
  <p:slideViewPr>
    <p:cSldViewPr snapToGrid="0" showGuides="1">
      <p:cViewPr varScale="1">
        <p:scale>
          <a:sx n="100" d="100"/>
          <a:sy n="100" d="100"/>
        </p:scale>
        <p:origin x="894" y="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16/04/2024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16/04/2024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it-IT" altLang="it-IT" sz="2400" dirty="0">
                <a:solidFill>
                  <a:schemeClr val="bg1"/>
                </a:solidFill>
              </a:rPr>
              <a:t>  </a:t>
            </a: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auto">
          <a:xfrm>
            <a:off x="3741397" y="1159933"/>
            <a:ext cx="4709206"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AA0004"/>
          </a:solidFill>
          <a:ln w="9525">
            <a:noFill/>
            <a:miter lim="800000"/>
            <a:headEnd/>
            <a:tailEnd/>
          </a:ln>
        </p:spPr>
        <p:txBody>
          <a:bodyPr wrap="none" lIns="72000"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pic>
        <p:nvPicPr>
          <p:cNvPr id="4" name="Immagine 3">
            <a:extLst>
              <a:ext uri="{FF2B5EF4-FFF2-40B4-BE49-F238E27FC236}">
                <a16:creationId xmlns:a16="http://schemas.microsoft.com/office/drawing/2014/main" id="{71A703DA-C362-E452-CF6A-3D365299A24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56000" y="147563"/>
            <a:ext cx="1885998" cy="843049"/>
          </a:xfrm>
          <a:prstGeom prst="rect">
            <a:avLst/>
          </a:prstGeom>
        </p:spPr>
      </p:pic>
    </p:spTree>
    <p:extLst>
      <p:ext uri="{BB962C8B-B14F-4D97-AF65-F5344CB8AC3E}">
        <p14:creationId xmlns:p14="http://schemas.microsoft.com/office/powerpoint/2010/main" val="2028808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auto">
          <a:xfrm>
            <a:off x="3501098" y="2269067"/>
            <a:ext cx="5189805"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16/04/2024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16/04/2024</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16/04/2024</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547592" y="3162126"/>
            <a:ext cx="9096815" cy="1290388"/>
          </a:xfrm>
        </p:spPr>
        <p:txBody>
          <a:bodyPr>
            <a:normAutofit/>
          </a:bodyPr>
          <a:lstStyle/>
          <a:p>
            <a:pPr algn="ctr"/>
            <a:r>
              <a:rPr lang="it-IT" sz="4000" dirty="0" err="1"/>
              <a:t>History</a:t>
            </a:r>
            <a:r>
              <a:rPr lang="it-IT" sz="4000" dirty="0"/>
              <a:t> of the </a:t>
            </a:r>
            <a:r>
              <a:rPr lang="it-IT" sz="4000" dirty="0" err="1"/>
              <a:t>Early</a:t>
            </a:r>
            <a:r>
              <a:rPr lang="it-IT" sz="4000" dirty="0"/>
              <a:t> Middle </a:t>
            </a:r>
            <a:r>
              <a:rPr lang="it-IT" sz="4000" dirty="0" err="1"/>
              <a:t>Ages</a:t>
            </a:r>
            <a:r>
              <a:rPr lang="it-IT" sz="4000" dirty="0"/>
              <a:t/>
            </a:r>
            <a:br>
              <a:rPr lang="it-IT" sz="4000" dirty="0"/>
            </a:br>
            <a:r>
              <a:rPr lang="it-IT" sz="4000" dirty="0" err="1"/>
              <a:t>a.y</a:t>
            </a:r>
            <a:r>
              <a:rPr lang="it-IT" sz="4000" dirty="0"/>
              <a:t>. </a:t>
            </a:r>
            <a:r>
              <a:rPr lang="it-IT" sz="4000" dirty="0" smtClean="0"/>
              <a:t>2023-2024</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p:txBody>
          <a:bodyPr>
            <a:normAutofit fontScale="92500" lnSpcReduction="10000"/>
          </a:bodyPr>
          <a:lstStyle/>
          <a:p>
            <a:r>
              <a:rPr lang="it-IT" sz="3200" dirty="0"/>
              <a:t>prof. Maria Cristina La Rocca</a:t>
            </a:r>
            <a:br>
              <a:rPr lang="it-IT" sz="3200" dirty="0"/>
            </a:br>
            <a:r>
              <a:rPr lang="it-IT" sz="2400" dirty="0"/>
              <a:t>mariacristina.larocca@unipd.it</a:t>
            </a:r>
            <a:endParaRPr lang="it-IT" sz="3200" dirty="0"/>
          </a:p>
        </p:txBody>
      </p:sp>
    </p:spTree>
    <p:extLst>
      <p:ext uri="{BB962C8B-B14F-4D97-AF65-F5344CB8AC3E}">
        <p14:creationId xmlns:p14="http://schemas.microsoft.com/office/powerpoint/2010/main" val="55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81000" y="1609725"/>
            <a:ext cx="11410950" cy="4814254"/>
          </a:xfrm>
        </p:spPr>
        <p:txBody>
          <a:bodyPr/>
          <a:lstStyle/>
          <a:p>
            <a:r>
              <a:rPr lang="en-US" dirty="0"/>
              <a:t>he took out of the scabbard a sword, such as he was able to carry at that age, and struck the Avar </a:t>
            </a:r>
            <a:r>
              <a:rPr lang="en-US" dirty="0" smtClean="0"/>
              <a:t>who was </a:t>
            </a:r>
            <a:r>
              <a:rPr lang="en-US" dirty="0"/>
              <a:t>leading him, with what little strength he could, on the top of the head. Straightway the blow </a:t>
            </a:r>
            <a:r>
              <a:rPr lang="en-US" dirty="0" smtClean="0"/>
              <a:t>passed through </a:t>
            </a:r>
            <a:r>
              <a:rPr lang="en-US" dirty="0"/>
              <a:t>to the skull and the enemy was thrown from his horse. </a:t>
            </a:r>
            <a:endParaRPr lang="en-US" dirty="0" smtClean="0"/>
          </a:p>
          <a:p>
            <a:r>
              <a:rPr lang="en-US" dirty="0" smtClean="0"/>
              <a:t>And </a:t>
            </a:r>
            <a:r>
              <a:rPr lang="en-US" dirty="0"/>
              <a:t>the boy </a:t>
            </a:r>
            <a:r>
              <a:rPr lang="en-US" dirty="0" err="1"/>
              <a:t>Grimoald</a:t>
            </a:r>
            <a:r>
              <a:rPr lang="en-US" dirty="0"/>
              <a:t> turned his </a:t>
            </a:r>
            <a:r>
              <a:rPr lang="en-US" dirty="0" smtClean="0"/>
              <a:t>own horse </a:t>
            </a:r>
            <a:r>
              <a:rPr lang="en-US" dirty="0"/>
              <a:t>around and took flight, greatly rejoicing, and at last joined his brothers and gave them </a:t>
            </a:r>
            <a:r>
              <a:rPr lang="en-US" dirty="0" smtClean="0"/>
              <a:t>incalculable joy </a:t>
            </a:r>
            <a:r>
              <a:rPr lang="en-US" dirty="0"/>
              <a:t>by his escape and by announcing, moreover, the destruction of his enemy</a:t>
            </a:r>
            <a:r>
              <a:rPr lang="en-US" dirty="0" smtClean="0"/>
              <a:t>.</a:t>
            </a:r>
          </a:p>
          <a:p>
            <a:endParaRPr lang="it-IT" dirty="0"/>
          </a:p>
        </p:txBody>
      </p:sp>
    </p:spTree>
    <p:extLst>
      <p:ext uri="{BB962C8B-B14F-4D97-AF65-F5344CB8AC3E}">
        <p14:creationId xmlns:p14="http://schemas.microsoft.com/office/powerpoint/2010/main" val="161023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81000" y="1571625"/>
            <a:ext cx="11461473" cy="4880929"/>
          </a:xfrm>
        </p:spPr>
        <p:txBody>
          <a:bodyPr>
            <a:normAutofit fontScale="92500" lnSpcReduction="20000"/>
          </a:bodyPr>
          <a:lstStyle/>
          <a:p>
            <a:r>
              <a:rPr lang="en-US" dirty="0"/>
              <a:t>The </a:t>
            </a:r>
            <a:r>
              <a:rPr lang="en-US" dirty="0" err="1"/>
              <a:t>Avars</a:t>
            </a:r>
            <a:r>
              <a:rPr lang="en-US" dirty="0"/>
              <a:t> now killed </a:t>
            </a:r>
            <a:r>
              <a:rPr lang="en-US" dirty="0" smtClean="0"/>
              <a:t>by the </a:t>
            </a:r>
            <a:r>
              <a:rPr lang="en-US" dirty="0"/>
              <a:t>sword all the </a:t>
            </a:r>
            <a:r>
              <a:rPr lang="en-US" dirty="0" err="1"/>
              <a:t>Langobards</a:t>
            </a:r>
            <a:r>
              <a:rPr lang="en-US" dirty="0"/>
              <a:t> who were already of the age of manhood, but the women and children </a:t>
            </a:r>
            <a:r>
              <a:rPr lang="en-US" dirty="0" smtClean="0"/>
              <a:t>they consigned </a:t>
            </a:r>
            <a:r>
              <a:rPr lang="en-US" dirty="0"/>
              <a:t>to the yoke of </a:t>
            </a:r>
            <a:r>
              <a:rPr lang="en-US" dirty="0" smtClean="0"/>
              <a:t>captivity (</a:t>
            </a:r>
            <a:r>
              <a:rPr lang="en-US" i="1" dirty="0" err="1" smtClean="0"/>
              <a:t>captivitatis</a:t>
            </a:r>
            <a:r>
              <a:rPr lang="en-US" i="1" dirty="0" smtClean="0"/>
              <a:t> </a:t>
            </a:r>
            <a:r>
              <a:rPr lang="en-US" i="1" dirty="0" err="1" smtClean="0"/>
              <a:t>iugo</a:t>
            </a:r>
            <a:r>
              <a:rPr lang="en-US" i="1" dirty="0" smtClean="0"/>
              <a:t> </a:t>
            </a:r>
            <a:r>
              <a:rPr lang="en-US" i="1" dirty="0" err="1" smtClean="0"/>
              <a:t>addicunt</a:t>
            </a:r>
            <a:r>
              <a:rPr lang="en-US" dirty="0" smtClean="0"/>
              <a:t>).</a:t>
            </a:r>
          </a:p>
          <a:p>
            <a:r>
              <a:rPr lang="en-US" dirty="0" err="1" smtClean="0"/>
              <a:t>Romilda</a:t>
            </a:r>
            <a:r>
              <a:rPr lang="en-US" dirty="0" smtClean="0"/>
              <a:t> </a:t>
            </a:r>
            <a:r>
              <a:rPr lang="en-US" dirty="0"/>
              <a:t>indeed, who had been the head of all this evil-doing, the </a:t>
            </a:r>
            <a:r>
              <a:rPr lang="en-US" dirty="0" smtClean="0"/>
              <a:t>king of </a:t>
            </a:r>
            <a:r>
              <a:rPr lang="en-US" dirty="0"/>
              <a:t>the </a:t>
            </a:r>
            <a:r>
              <a:rPr lang="en-US" dirty="0" err="1"/>
              <a:t>Avars</a:t>
            </a:r>
            <a:r>
              <a:rPr lang="en-US" dirty="0"/>
              <a:t>, on account of his oath, kept for one night as if in marriage as he had promised her, but </a:t>
            </a:r>
            <a:r>
              <a:rPr lang="en-US" dirty="0" smtClean="0"/>
              <a:t>upon the </a:t>
            </a:r>
            <a:r>
              <a:rPr lang="en-US" dirty="0"/>
              <a:t>next he turned her over to twelve </a:t>
            </a:r>
            <a:r>
              <a:rPr lang="en-US" dirty="0" err="1"/>
              <a:t>Avars</a:t>
            </a:r>
            <a:r>
              <a:rPr lang="en-US" dirty="0"/>
              <a:t>, who abused </a:t>
            </a:r>
            <a:r>
              <a:rPr lang="en-US" dirty="0" smtClean="0"/>
              <a:t>her (</a:t>
            </a:r>
            <a:r>
              <a:rPr lang="en-US" i="1" dirty="0" err="1" smtClean="0"/>
              <a:t>libidine</a:t>
            </a:r>
            <a:r>
              <a:rPr lang="en-US" i="1" dirty="0" smtClean="0"/>
              <a:t> </a:t>
            </a:r>
            <a:r>
              <a:rPr lang="en-US" i="1" dirty="0" err="1" smtClean="0"/>
              <a:t>vexarent</a:t>
            </a:r>
            <a:r>
              <a:rPr lang="en-US" dirty="0" smtClean="0"/>
              <a:t>) </a:t>
            </a:r>
            <a:r>
              <a:rPr lang="en-US" dirty="0"/>
              <a:t>through the whole night with their lust</a:t>
            </a:r>
            <a:r>
              <a:rPr lang="en-US" dirty="0" smtClean="0"/>
              <a:t>, succeeding </a:t>
            </a:r>
            <a:r>
              <a:rPr lang="en-US" dirty="0"/>
              <a:t>each other by turns. </a:t>
            </a:r>
            <a:endParaRPr lang="en-US" dirty="0" smtClean="0"/>
          </a:p>
          <a:p>
            <a:r>
              <a:rPr lang="en-US" dirty="0" smtClean="0"/>
              <a:t>Afterwards </a:t>
            </a:r>
            <a:r>
              <a:rPr lang="en-US" dirty="0"/>
              <a:t>too, ordering a stake to be fixed in the midst of a field, </a:t>
            </a:r>
            <a:r>
              <a:rPr lang="en-US" dirty="0" smtClean="0"/>
              <a:t>he commanded </a:t>
            </a:r>
            <a:r>
              <a:rPr lang="en-US" dirty="0"/>
              <a:t>her to be impaled upon the point of it, uttering these words, moreover, in reproach: "It is </a:t>
            </a:r>
            <a:r>
              <a:rPr lang="en-US" dirty="0" smtClean="0"/>
              <a:t>fit you </a:t>
            </a:r>
            <a:r>
              <a:rPr lang="en-US" dirty="0"/>
              <a:t>should have such a husband." </a:t>
            </a:r>
            <a:endParaRPr lang="en-US" dirty="0" smtClean="0"/>
          </a:p>
          <a:p>
            <a:r>
              <a:rPr lang="en-US" dirty="0" smtClean="0"/>
              <a:t>Therefore </a:t>
            </a:r>
            <a:r>
              <a:rPr lang="en-US" dirty="0"/>
              <a:t>the detestable betrayer of her </a:t>
            </a:r>
            <a:r>
              <a:rPr lang="en-US" dirty="0" smtClean="0"/>
              <a:t>country (</a:t>
            </a:r>
            <a:r>
              <a:rPr lang="en-US" i="1" dirty="0" err="1" smtClean="0"/>
              <a:t>dira</a:t>
            </a:r>
            <a:r>
              <a:rPr lang="en-US" i="1" dirty="0" smtClean="0"/>
              <a:t> </a:t>
            </a:r>
            <a:r>
              <a:rPr lang="en-US" i="1" dirty="0" err="1" smtClean="0"/>
              <a:t>proditrix</a:t>
            </a:r>
            <a:r>
              <a:rPr lang="en-US" i="1" dirty="0" smtClean="0"/>
              <a:t> </a:t>
            </a:r>
            <a:r>
              <a:rPr lang="en-US" i="1" dirty="0" err="1" smtClean="0"/>
              <a:t>patriae</a:t>
            </a:r>
            <a:r>
              <a:rPr lang="en-US" dirty="0" smtClean="0"/>
              <a:t>)  </a:t>
            </a:r>
            <a:r>
              <a:rPr lang="en-US" dirty="0"/>
              <a:t>who looked out </a:t>
            </a:r>
            <a:r>
              <a:rPr lang="en-US" dirty="0" smtClean="0"/>
              <a:t>for her </a:t>
            </a:r>
            <a:r>
              <a:rPr lang="en-US" dirty="0"/>
              <a:t>own </a:t>
            </a:r>
            <a:r>
              <a:rPr lang="en-US" dirty="0" smtClean="0"/>
              <a:t>lust  </a:t>
            </a:r>
            <a:r>
              <a:rPr lang="en-US" dirty="0"/>
              <a:t>more than for the preservation of her fellow citizens and kindred</a:t>
            </a:r>
            <a:r>
              <a:rPr lang="en-US" dirty="0" smtClean="0"/>
              <a:t>, perished </a:t>
            </a:r>
            <a:r>
              <a:rPr lang="en-US" dirty="0"/>
              <a:t>by such a death.</a:t>
            </a:r>
            <a:endParaRPr lang="it-IT" dirty="0"/>
          </a:p>
        </p:txBody>
      </p:sp>
    </p:spTree>
    <p:extLst>
      <p:ext uri="{BB962C8B-B14F-4D97-AF65-F5344CB8AC3E}">
        <p14:creationId xmlns:p14="http://schemas.microsoft.com/office/powerpoint/2010/main" val="196516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90525" y="1628775"/>
            <a:ext cx="11451948" cy="4823779"/>
          </a:xfrm>
        </p:spPr>
        <p:txBody>
          <a:bodyPr>
            <a:normAutofit fontScale="92500" lnSpcReduction="10000"/>
          </a:bodyPr>
          <a:lstStyle/>
          <a:p>
            <a:r>
              <a:rPr lang="en-US" dirty="0"/>
              <a:t>Her daughters, indeed, did not follow the sensual inclination of their mother, but striving from love </a:t>
            </a:r>
            <a:r>
              <a:rPr lang="en-US" dirty="0" smtClean="0"/>
              <a:t>of chastity </a:t>
            </a:r>
            <a:r>
              <a:rPr lang="en-US" dirty="0"/>
              <a:t>not to be contaminated by the barbarians, they put the flesh of raw chickens under the </a:t>
            </a:r>
            <a:r>
              <a:rPr lang="en-US" dirty="0" smtClean="0"/>
              <a:t>band between </a:t>
            </a:r>
            <a:r>
              <a:rPr lang="en-US" dirty="0"/>
              <a:t>their breasts, and this, when </a:t>
            </a:r>
            <a:r>
              <a:rPr lang="en-US" dirty="0" err="1"/>
              <a:t>putrified</a:t>
            </a:r>
            <a:r>
              <a:rPr lang="en-US" dirty="0"/>
              <a:t> by the heat, gave out an evil smell. </a:t>
            </a:r>
            <a:endParaRPr lang="en-US" dirty="0" smtClean="0"/>
          </a:p>
          <a:p>
            <a:r>
              <a:rPr lang="en-US" dirty="0" smtClean="0"/>
              <a:t>And </a:t>
            </a:r>
            <a:r>
              <a:rPr lang="en-US" dirty="0"/>
              <a:t>the </a:t>
            </a:r>
            <a:r>
              <a:rPr lang="en-US" dirty="0" err="1"/>
              <a:t>Avars</a:t>
            </a:r>
            <a:r>
              <a:rPr lang="en-US" dirty="0"/>
              <a:t>, </a:t>
            </a:r>
            <a:r>
              <a:rPr lang="en-US" dirty="0" smtClean="0"/>
              <a:t>when they </a:t>
            </a:r>
            <a:r>
              <a:rPr lang="en-US" dirty="0"/>
              <a:t>wanted to touch them, could not endure the stench that they thought was natural to them, but </a:t>
            </a:r>
            <a:r>
              <a:rPr lang="en-US" dirty="0" smtClean="0"/>
              <a:t>moved far </a:t>
            </a:r>
            <a:r>
              <a:rPr lang="en-US" dirty="0"/>
              <a:t>away from them with cursing, saying that all the </a:t>
            </a:r>
            <a:r>
              <a:rPr lang="en-US" dirty="0" err="1"/>
              <a:t>Langobard</a:t>
            </a:r>
            <a:r>
              <a:rPr lang="en-US" dirty="0"/>
              <a:t> women had a bad smell. </a:t>
            </a:r>
            <a:endParaRPr lang="en-US" dirty="0" smtClean="0"/>
          </a:p>
          <a:p>
            <a:r>
              <a:rPr lang="en-US" dirty="0" smtClean="0"/>
              <a:t>By this stratagem </a:t>
            </a:r>
            <a:r>
              <a:rPr lang="en-US" dirty="0"/>
              <a:t>then the noble girls, escaping from the lust of the </a:t>
            </a:r>
            <a:r>
              <a:rPr lang="en-US" dirty="0" err="1"/>
              <a:t>Avars</a:t>
            </a:r>
            <a:r>
              <a:rPr lang="en-US" dirty="0"/>
              <a:t>, not only kept </a:t>
            </a:r>
            <a:r>
              <a:rPr lang="en-US" dirty="0" smtClean="0"/>
              <a:t>themselves </a:t>
            </a:r>
            <a:r>
              <a:rPr lang="en-US" dirty="0"/>
              <a:t>chaste, </a:t>
            </a:r>
            <a:r>
              <a:rPr lang="en-US" dirty="0" smtClean="0"/>
              <a:t>but handed </a:t>
            </a:r>
            <a:r>
              <a:rPr lang="en-US" dirty="0"/>
              <a:t>down a useful example for preserving chastity if any such thing should happen to </a:t>
            </a:r>
            <a:r>
              <a:rPr lang="en-US" dirty="0" smtClean="0"/>
              <a:t>women hereafter</a:t>
            </a:r>
            <a:r>
              <a:rPr lang="en-US" dirty="0"/>
              <a:t>. </a:t>
            </a:r>
            <a:endParaRPr lang="en-US" dirty="0" smtClean="0"/>
          </a:p>
          <a:p>
            <a:r>
              <a:rPr lang="en-US" dirty="0" smtClean="0"/>
              <a:t>And </a:t>
            </a:r>
            <a:r>
              <a:rPr lang="en-US" dirty="0"/>
              <a:t>they were afterwards sold throughout various regions and secured worthy marriages </a:t>
            </a:r>
            <a:r>
              <a:rPr lang="en-US" dirty="0" smtClean="0"/>
              <a:t>on account </a:t>
            </a:r>
            <a:r>
              <a:rPr lang="en-US" dirty="0"/>
              <a:t>of their noble birth; for one of them is said to have wedded a king of the </a:t>
            </a:r>
            <a:r>
              <a:rPr lang="en-US" dirty="0" err="1"/>
              <a:t>Alamanni</a:t>
            </a:r>
            <a:r>
              <a:rPr lang="en-US" dirty="0"/>
              <a:t>, and another</a:t>
            </a:r>
            <a:r>
              <a:rPr lang="en-US" dirty="0" smtClean="0"/>
              <a:t>, a </a:t>
            </a:r>
            <a:r>
              <a:rPr lang="en-US" dirty="0"/>
              <a:t>prince of the Bavarians.</a:t>
            </a:r>
            <a:endParaRPr lang="it-IT" dirty="0"/>
          </a:p>
        </p:txBody>
      </p:sp>
    </p:spTree>
    <p:extLst>
      <p:ext uri="{BB962C8B-B14F-4D97-AF65-F5344CB8AC3E}">
        <p14:creationId xmlns:p14="http://schemas.microsoft.com/office/powerpoint/2010/main" val="397763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180975" y="1276350"/>
            <a:ext cx="11268075" cy="5176204"/>
          </a:xfrm>
        </p:spPr>
        <p:txBody>
          <a:bodyPr>
            <a:normAutofit fontScale="70000" lnSpcReduction="20000"/>
          </a:bodyPr>
          <a:lstStyle/>
          <a:p>
            <a:r>
              <a:rPr lang="it-IT" b="1" i="1" dirty="0" err="1"/>
              <a:t>Chronicon</a:t>
            </a:r>
            <a:r>
              <a:rPr lang="it-IT" b="1" i="1" dirty="0"/>
              <a:t> </a:t>
            </a:r>
            <a:r>
              <a:rPr lang="it-IT" b="1" i="1" dirty="0" err="1"/>
              <a:t>Novaliciense</a:t>
            </a:r>
            <a:r>
              <a:rPr lang="it-IT" b="1" i="1" dirty="0"/>
              <a:t> (XI c.) 774 Pavia</a:t>
            </a:r>
          </a:p>
          <a:p>
            <a:endParaRPr lang="it-IT" b="1" i="1" dirty="0" smtClean="0"/>
          </a:p>
          <a:p>
            <a:r>
              <a:rPr lang="en-US" dirty="0"/>
              <a:t>King Charles, after gathering his army, went to Pavia and surrounded and besieged it</a:t>
            </a:r>
            <a:r>
              <a:rPr lang="en-US" dirty="0" smtClean="0"/>
              <a:t>.</a:t>
            </a:r>
          </a:p>
          <a:p>
            <a:r>
              <a:rPr lang="en-US" dirty="0" smtClean="0"/>
              <a:t>King Desiderius, </a:t>
            </a:r>
            <a:r>
              <a:rPr lang="en-US" dirty="0"/>
              <a:t>his son </a:t>
            </a:r>
            <a:r>
              <a:rPr lang="en-US" dirty="0" err="1"/>
              <a:t>Adelchi</a:t>
            </a:r>
            <a:r>
              <a:rPr lang="en-US" dirty="0"/>
              <a:t> and his daughter remained in the city. </a:t>
            </a:r>
            <a:endParaRPr lang="en-US" dirty="0" smtClean="0"/>
          </a:p>
          <a:p>
            <a:r>
              <a:rPr lang="en-US" dirty="0" smtClean="0"/>
              <a:t>Desiderius </a:t>
            </a:r>
            <a:r>
              <a:rPr lang="en-US" dirty="0"/>
              <a:t>was a very humble and good king. Many narrate that as </a:t>
            </a:r>
            <a:r>
              <a:rPr lang="en-US" dirty="0" err="1"/>
              <a:t>Desiderio</a:t>
            </a:r>
            <a:r>
              <a:rPr lang="en-US" dirty="0"/>
              <a:t> would get up in the middle of the night and go to San Michele, San Siro or others churches, the doors of the churches would open in front of him</a:t>
            </a:r>
            <a:r>
              <a:rPr lang="en-US" dirty="0" smtClean="0"/>
              <a:t>.</a:t>
            </a:r>
          </a:p>
          <a:p>
            <a:r>
              <a:rPr lang="en-US" dirty="0" smtClean="0"/>
              <a:t>During </a:t>
            </a:r>
            <a:r>
              <a:rPr lang="en-US" dirty="0"/>
              <a:t>the long siege of the city of Pavia, it happened that </a:t>
            </a:r>
            <a:r>
              <a:rPr lang="en-US" dirty="0" smtClean="0"/>
              <a:t>Desiderius's </a:t>
            </a:r>
            <a:r>
              <a:rPr lang="en-US" dirty="0"/>
              <a:t>daughter, after writing a letter for Charles, threw it with a crossbow across the Ticino river. In it she wrote to him that if he wanted to take her as his wife, she would give him the city and all her father's treasure</a:t>
            </a:r>
            <a:r>
              <a:rPr lang="en-US" dirty="0" smtClean="0"/>
              <a:t>.</a:t>
            </a:r>
          </a:p>
          <a:p>
            <a:r>
              <a:rPr lang="en-US" dirty="0" smtClean="0"/>
              <a:t>Charles </a:t>
            </a:r>
            <a:r>
              <a:rPr lang="en-US" dirty="0"/>
              <a:t>answered her with such words that the girl's love for him was kindled even more</a:t>
            </a:r>
            <a:r>
              <a:rPr lang="en-US" dirty="0" smtClean="0"/>
              <a:t>.</a:t>
            </a:r>
          </a:p>
          <a:p>
            <a:r>
              <a:rPr lang="en-US" dirty="0" smtClean="0"/>
              <a:t>The </a:t>
            </a:r>
            <a:r>
              <a:rPr lang="en-US" dirty="0"/>
              <a:t>woman immediately took possession of - and stole from him - the keys </a:t>
            </a:r>
            <a:r>
              <a:rPr lang="en-US" dirty="0" smtClean="0"/>
              <a:t>of </a:t>
            </a:r>
            <a:r>
              <a:rPr lang="en-US" dirty="0"/>
              <a:t>the city, which were at the head of her father's bed, and sent them with a crossbow to Charles, so that he would prepare himself that very night with his army and enter the city when she gave him a signal</a:t>
            </a:r>
            <a:r>
              <a:rPr lang="en-US" dirty="0" smtClean="0"/>
              <a:t>.</a:t>
            </a:r>
          </a:p>
          <a:p>
            <a:r>
              <a:rPr lang="en-US" dirty="0" smtClean="0"/>
              <a:t>And </a:t>
            </a:r>
            <a:r>
              <a:rPr lang="en-US" dirty="0"/>
              <a:t>so it happened. In fact, when Charles approached the city gates that very night and entered it, the girl ran towards him, delighted at the fulfilment of his promise. But immediately she was swept away by the horses' hooves and was killed. It was in fact </a:t>
            </a:r>
            <a:r>
              <a:rPr lang="en-US" dirty="0" smtClean="0"/>
              <a:t>night.</a:t>
            </a:r>
            <a:endParaRPr lang="it-IT" dirty="0"/>
          </a:p>
        </p:txBody>
      </p:sp>
    </p:spTree>
    <p:extLst>
      <p:ext uri="{BB962C8B-B14F-4D97-AF65-F5344CB8AC3E}">
        <p14:creationId xmlns:p14="http://schemas.microsoft.com/office/powerpoint/2010/main" val="122290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Graves</a:t>
            </a:r>
            <a:r>
              <a:rPr lang="it-IT" dirty="0" smtClean="0"/>
              <a:t> with </a:t>
            </a:r>
            <a:r>
              <a:rPr lang="it-IT" dirty="0" err="1" smtClean="0"/>
              <a:t>weapons</a:t>
            </a:r>
            <a:r>
              <a:rPr lang="it-IT" dirty="0" smtClean="0"/>
              <a:t> (4-6 </a:t>
            </a:r>
            <a:r>
              <a:rPr lang="it-IT" dirty="0" err="1" smtClean="0"/>
              <a:t>century</a:t>
            </a:r>
            <a:r>
              <a:rPr lang="it-IT" dirty="0" smtClean="0"/>
              <a:t>)</a:t>
            </a:r>
            <a:endParaRPr lang="it-IT" dirty="0"/>
          </a:p>
        </p:txBody>
      </p:sp>
      <p:pic>
        <p:nvPicPr>
          <p:cNvPr id="6" name="Segnaposto contenuto 5"/>
          <p:cNvPicPr>
            <a:picLocks noGrp="1" noChangeAspect="1"/>
          </p:cNvPicPr>
          <p:nvPr>
            <p:ph sz="quarter" idx="10"/>
          </p:nvPr>
        </p:nvPicPr>
        <p:blipFill>
          <a:blip r:embed="rId2"/>
          <a:stretch>
            <a:fillRect/>
          </a:stretch>
        </p:blipFill>
        <p:spPr>
          <a:xfrm>
            <a:off x="5489691" y="2147888"/>
            <a:ext cx="6702309" cy="4112779"/>
          </a:xfrm>
          <a:prstGeom prst="rect">
            <a:avLst/>
          </a:prstGeom>
        </p:spPr>
      </p:pic>
      <p:sp>
        <p:nvSpPr>
          <p:cNvPr id="4" name="Segnaposto contenuto 3"/>
          <p:cNvSpPr>
            <a:spLocks noGrp="1"/>
          </p:cNvSpPr>
          <p:nvPr>
            <p:ph sz="quarter" idx="11"/>
          </p:nvPr>
        </p:nvSpPr>
        <p:spPr/>
        <p:txBody>
          <a:bodyPr/>
          <a:lstStyle/>
          <a:p>
            <a:endParaRPr lang="it-IT"/>
          </a:p>
        </p:txBody>
      </p:sp>
      <p:sp>
        <p:nvSpPr>
          <p:cNvPr id="5" name="Segnaposto contenuto 4"/>
          <p:cNvSpPr>
            <a:spLocks noGrp="1"/>
          </p:cNvSpPr>
          <p:nvPr>
            <p:ph sz="quarter" idx="12"/>
          </p:nvPr>
        </p:nvSpPr>
        <p:spPr/>
        <p:txBody>
          <a:bodyPr/>
          <a:lstStyle/>
          <a:p>
            <a:endParaRPr lang="it-IT"/>
          </a:p>
        </p:txBody>
      </p:sp>
    </p:spTree>
    <p:extLst>
      <p:ext uri="{BB962C8B-B14F-4D97-AF65-F5344CB8AC3E}">
        <p14:creationId xmlns:p14="http://schemas.microsoft.com/office/powerpoint/2010/main" val="190768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Increasing</a:t>
            </a:r>
            <a:r>
              <a:rPr lang="it-IT" dirty="0" smtClean="0"/>
              <a:t> social </a:t>
            </a:r>
            <a:r>
              <a:rPr lang="it-IT" dirty="0" err="1" smtClean="0"/>
              <a:t>segregation</a:t>
            </a:r>
            <a:r>
              <a:rPr lang="it-IT" dirty="0" smtClean="0"/>
              <a:t>.</a:t>
            </a:r>
            <a:endParaRPr lang="it-IT" dirty="0"/>
          </a:p>
        </p:txBody>
      </p:sp>
      <p:sp>
        <p:nvSpPr>
          <p:cNvPr id="3" name="Segnaposto contenuto 2"/>
          <p:cNvSpPr>
            <a:spLocks noGrp="1"/>
          </p:cNvSpPr>
          <p:nvPr>
            <p:ph sz="quarter" idx="10"/>
          </p:nvPr>
        </p:nvSpPr>
        <p:spPr>
          <a:xfrm>
            <a:off x="5876925" y="2124075"/>
            <a:ext cx="5965548" cy="4105275"/>
          </a:xfrm>
        </p:spPr>
        <p:txBody>
          <a:bodyPr>
            <a:normAutofit fontScale="70000" lnSpcReduction="20000"/>
          </a:bodyPr>
          <a:lstStyle/>
          <a:p>
            <a:r>
              <a:rPr lang="it-IT" dirty="0" err="1"/>
              <a:t>Edictus</a:t>
            </a:r>
            <a:r>
              <a:rPr lang="it-IT" dirty="0"/>
              <a:t> </a:t>
            </a:r>
            <a:r>
              <a:rPr lang="it-IT" dirty="0" err="1"/>
              <a:t>Rothari</a:t>
            </a:r>
            <a:r>
              <a:rPr lang="it-IT" dirty="0"/>
              <a:t>, c. </a:t>
            </a:r>
            <a:r>
              <a:rPr lang="it-IT" dirty="0" smtClean="0"/>
              <a:t>167</a:t>
            </a:r>
          </a:p>
          <a:p>
            <a:r>
              <a:rPr lang="en-US" dirty="0"/>
              <a:t>[On </a:t>
            </a:r>
            <a:r>
              <a:rPr lang="en-US" i="1" dirty="0"/>
              <a:t>brothers who remain in the common house.]</a:t>
            </a:r>
          </a:p>
          <a:p>
            <a:r>
              <a:rPr lang="en-US" dirty="0"/>
              <a:t>167. Concerning brothers who remain in the common house. If brothers remain in the common house after the death of their father and one of them while a personal follower of the king or of a judge acquires some property, that property shall be his henceforth without dividing with his brothers. But he who acquires something while on campaign with the army shall hold it in common with the brothers who are left in the common house. If anyone makes a formal gift (</a:t>
            </a:r>
            <a:r>
              <a:rPr lang="en-US" i="1" dirty="0" err="1"/>
              <a:t>gairethinx</a:t>
            </a:r>
            <a:r>
              <a:rPr lang="en-US" dirty="0"/>
              <a:t>) to one of the abovementioned brothers, he to whom it was given shall have it henceforth </a:t>
            </a:r>
            <a:r>
              <a:rPr lang="en-US" dirty="0" smtClean="0"/>
              <a:t>[i.e. without </a:t>
            </a:r>
            <a:r>
              <a:rPr lang="en-US" dirty="0"/>
              <a:t>sharing it with the other </a:t>
            </a:r>
            <a:r>
              <a:rPr lang="it-IT" dirty="0" err="1"/>
              <a:t>brothers</a:t>
            </a:r>
            <a:r>
              <a:rPr lang="it-IT" dirty="0"/>
              <a:t>].</a:t>
            </a:r>
          </a:p>
          <a:p>
            <a:endParaRPr lang="it-IT" dirty="0"/>
          </a:p>
        </p:txBody>
      </p:sp>
      <p:sp>
        <p:nvSpPr>
          <p:cNvPr id="4" name="Segnaposto contenuto 3"/>
          <p:cNvSpPr>
            <a:spLocks noGrp="1"/>
          </p:cNvSpPr>
          <p:nvPr>
            <p:ph sz="quarter" idx="11"/>
          </p:nvPr>
        </p:nvSpPr>
        <p:spPr>
          <a:xfrm>
            <a:off x="247650" y="2228850"/>
            <a:ext cx="4749223" cy="2158423"/>
          </a:xfrm>
        </p:spPr>
        <p:txBody>
          <a:bodyPr>
            <a:normAutofit fontScale="62500" lnSpcReduction="20000"/>
          </a:bodyPr>
          <a:lstStyle/>
          <a:p>
            <a:r>
              <a:rPr lang="en-US" dirty="0" smtClean="0"/>
              <a:t>During </a:t>
            </a:r>
            <a:r>
              <a:rPr lang="en-US" dirty="0"/>
              <a:t>the seventh century, families or households with multiple sons were required to send only one of them to join the army, whereas the other could stay at home to take care of the family’s properties. </a:t>
            </a:r>
            <a:endParaRPr lang="en-US" dirty="0" smtClean="0"/>
          </a:p>
          <a:p>
            <a:r>
              <a:rPr lang="en-US" dirty="0" smtClean="0"/>
              <a:t>He </a:t>
            </a:r>
            <a:r>
              <a:rPr lang="en-US" dirty="0"/>
              <a:t>would also have had to take care of his brother’s equipment and military supply. In return, he was entitled to a share of the profits of war.</a:t>
            </a:r>
            <a:endParaRPr lang="it-IT" dirty="0"/>
          </a:p>
        </p:txBody>
      </p:sp>
      <p:sp>
        <p:nvSpPr>
          <p:cNvPr id="5" name="Segnaposto contenuto 4"/>
          <p:cNvSpPr>
            <a:spLocks noGrp="1"/>
          </p:cNvSpPr>
          <p:nvPr>
            <p:ph sz="quarter" idx="12"/>
          </p:nvPr>
        </p:nvSpPr>
        <p:spPr>
          <a:xfrm>
            <a:off x="266700" y="4267200"/>
            <a:ext cx="5067299" cy="2352675"/>
          </a:xfrm>
        </p:spPr>
        <p:txBody>
          <a:bodyPr>
            <a:normAutofit fontScale="62500" lnSpcReduction="20000"/>
          </a:bodyPr>
          <a:lstStyle/>
          <a:p>
            <a:r>
              <a:rPr lang="en-US" dirty="0"/>
              <a:t>T</a:t>
            </a:r>
            <a:r>
              <a:rPr lang="en-US" dirty="0" smtClean="0"/>
              <a:t>he </a:t>
            </a:r>
            <a:r>
              <a:rPr lang="en-US" dirty="0"/>
              <a:t>Lombard army, like many other warrior groups in the time of the transition from late Antiquity to the early Middle Ages, was </a:t>
            </a:r>
            <a:r>
              <a:rPr lang="en-US" dirty="0" err="1"/>
              <a:t>polyethnic</a:t>
            </a:r>
            <a:r>
              <a:rPr lang="en-US" dirty="0"/>
              <a:t>, even though it is not clear what practical consequences (if any) this mixture had for the military </a:t>
            </a:r>
            <a:r>
              <a:rPr lang="en-US" dirty="0" err="1"/>
              <a:t>organisation</a:t>
            </a:r>
            <a:r>
              <a:rPr lang="en-US" dirty="0"/>
              <a:t> that developed in Italy after 568. </a:t>
            </a:r>
            <a:endParaRPr lang="en-US" dirty="0" smtClean="0"/>
          </a:p>
          <a:p>
            <a:r>
              <a:rPr lang="en-US" dirty="0" smtClean="0"/>
              <a:t>Apparently</a:t>
            </a:r>
            <a:r>
              <a:rPr lang="en-US" dirty="0"/>
              <a:t>, in the first Italian years, the Roman population played no role in this </a:t>
            </a:r>
            <a:r>
              <a:rPr lang="en-US" dirty="0" err="1"/>
              <a:t>organisation</a:t>
            </a:r>
            <a:r>
              <a:rPr lang="en-US" dirty="0"/>
              <a:t>, even if the Latin term </a:t>
            </a:r>
            <a:r>
              <a:rPr lang="en-US" i="1" dirty="0"/>
              <a:t>dux </a:t>
            </a:r>
            <a:r>
              <a:rPr lang="en-US" dirty="0"/>
              <a:t>was used for military commanders as early as in the 570s.</a:t>
            </a:r>
            <a:endParaRPr lang="it-IT" dirty="0"/>
          </a:p>
        </p:txBody>
      </p:sp>
    </p:spTree>
    <p:extLst>
      <p:ext uri="{BB962C8B-B14F-4D97-AF65-F5344CB8AC3E}">
        <p14:creationId xmlns:p14="http://schemas.microsoft.com/office/powerpoint/2010/main" val="19674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61304"/>
          </a:xfrm>
        </p:spPr>
        <p:txBody>
          <a:bodyPr/>
          <a:lstStyle/>
          <a:p>
            <a:r>
              <a:rPr lang="it-IT" dirty="0" err="1" smtClean="0"/>
              <a:t>Which</a:t>
            </a:r>
            <a:r>
              <a:rPr lang="it-IT" dirty="0" smtClean="0"/>
              <a:t> </a:t>
            </a:r>
            <a:r>
              <a:rPr lang="it-IT" dirty="0" err="1" smtClean="0"/>
              <a:t>military</a:t>
            </a:r>
            <a:r>
              <a:rPr lang="it-IT" dirty="0" smtClean="0"/>
              <a:t> </a:t>
            </a:r>
            <a:r>
              <a:rPr lang="it-IT" dirty="0" err="1" smtClean="0"/>
              <a:t>skills</a:t>
            </a:r>
            <a:r>
              <a:rPr lang="it-IT" dirty="0" smtClean="0"/>
              <a:t>?</a:t>
            </a:r>
            <a:endParaRPr lang="it-IT" dirty="0"/>
          </a:p>
        </p:txBody>
      </p:sp>
      <p:sp>
        <p:nvSpPr>
          <p:cNvPr id="3" name="Segnaposto contenuto 2"/>
          <p:cNvSpPr>
            <a:spLocks noGrp="1"/>
          </p:cNvSpPr>
          <p:nvPr>
            <p:ph sz="quarter" idx="10"/>
          </p:nvPr>
        </p:nvSpPr>
        <p:spPr>
          <a:xfrm>
            <a:off x="8001000" y="1514475"/>
            <a:ext cx="4190999" cy="4733925"/>
          </a:xfrm>
        </p:spPr>
        <p:txBody>
          <a:bodyPr>
            <a:normAutofit fontScale="70000" lnSpcReduction="20000"/>
          </a:bodyPr>
          <a:lstStyle/>
          <a:p>
            <a:r>
              <a:rPr lang="en-US" dirty="0" smtClean="0"/>
              <a:t>The </a:t>
            </a:r>
            <a:r>
              <a:rPr lang="en-US" dirty="0" err="1"/>
              <a:t>organisation</a:t>
            </a:r>
            <a:r>
              <a:rPr lang="en-US" dirty="0"/>
              <a:t> of the Lombard </a:t>
            </a:r>
            <a:r>
              <a:rPr lang="en-US" dirty="0" smtClean="0"/>
              <a:t>kingdom </a:t>
            </a:r>
            <a:r>
              <a:rPr lang="en-US" dirty="0"/>
              <a:t>was based upon the </a:t>
            </a:r>
            <a:r>
              <a:rPr lang="en-US" i="1" dirty="0" err="1"/>
              <a:t>civitates</a:t>
            </a:r>
            <a:r>
              <a:rPr lang="en-US" dirty="0"/>
              <a:t>, usually governed by dukes (and later </a:t>
            </a:r>
            <a:r>
              <a:rPr lang="en-US" i="1" dirty="0" err="1"/>
              <a:t>gastalds</a:t>
            </a:r>
            <a:r>
              <a:rPr lang="en-US" dirty="0"/>
              <a:t>). </a:t>
            </a:r>
            <a:endParaRPr lang="en-US" dirty="0" smtClean="0"/>
          </a:p>
          <a:p>
            <a:r>
              <a:rPr lang="en-US" dirty="0" smtClean="0"/>
              <a:t>The </a:t>
            </a:r>
            <a:r>
              <a:rPr lang="en-US" dirty="0"/>
              <a:t>Lombard’s grand strategy was to get hold of a network of fortified towns in northern Italy</a:t>
            </a:r>
            <a:r>
              <a:rPr lang="en-US" dirty="0" smtClean="0"/>
              <a:t>.</a:t>
            </a:r>
            <a:r>
              <a:rPr lang="en-US" dirty="0"/>
              <a:t> In Italy, the </a:t>
            </a:r>
            <a:r>
              <a:rPr lang="en-US" dirty="0" err="1"/>
              <a:t>Lombards</a:t>
            </a:r>
            <a:r>
              <a:rPr lang="en-US" dirty="0"/>
              <a:t> were compelled to adopt new methods of warfare that included siege warfare and strategies to maintain the newly conquered fortified cities and strongholds. </a:t>
            </a:r>
            <a:endParaRPr lang="en-US" dirty="0" smtClean="0"/>
          </a:p>
          <a:p>
            <a:r>
              <a:rPr lang="en-US" dirty="0" smtClean="0"/>
              <a:t>They </a:t>
            </a:r>
            <a:r>
              <a:rPr lang="en-US" dirty="0"/>
              <a:t>must have acquired the skills to take fortifications, either through onrush or lengthy siege and blockades, both of which required engineering, logistical capabilities and planning, indicating a high degree of </a:t>
            </a:r>
            <a:r>
              <a:rPr lang="en-US" dirty="0" smtClean="0"/>
              <a:t>professionalization.</a:t>
            </a:r>
            <a:endParaRPr lang="it-IT" dirty="0"/>
          </a:p>
        </p:txBody>
      </p:sp>
      <p:sp>
        <p:nvSpPr>
          <p:cNvPr id="6" name="CasellaDiTesto 5"/>
          <p:cNvSpPr txBox="1"/>
          <p:nvPr/>
        </p:nvSpPr>
        <p:spPr>
          <a:xfrm>
            <a:off x="276226" y="2133601"/>
            <a:ext cx="3200400" cy="4524315"/>
          </a:xfrm>
          <a:prstGeom prst="rect">
            <a:avLst/>
          </a:prstGeom>
          <a:noFill/>
        </p:spPr>
        <p:txBody>
          <a:bodyPr wrap="square" rtlCol="0">
            <a:spAutoFit/>
          </a:bodyPr>
          <a:lstStyle/>
          <a:p>
            <a:r>
              <a:rPr lang="en-US" dirty="0" smtClean="0"/>
              <a:t>In 568, </a:t>
            </a:r>
            <a:r>
              <a:rPr lang="en-US" dirty="0"/>
              <a:t>almost no military resistance is reported for many </a:t>
            </a:r>
            <a:r>
              <a:rPr lang="en-US" dirty="0" smtClean="0"/>
              <a:t>north </a:t>
            </a:r>
            <a:r>
              <a:rPr lang="en-US" dirty="0"/>
              <a:t>Italian </a:t>
            </a:r>
            <a:r>
              <a:rPr lang="en-US" dirty="0" smtClean="0"/>
              <a:t>cities. </a:t>
            </a:r>
            <a:r>
              <a:rPr lang="en-US" dirty="0"/>
              <a:t>They were able to capture Vicenza, Verona and Milan in the Po plain. </a:t>
            </a:r>
            <a:endParaRPr lang="en-US" dirty="0" smtClean="0"/>
          </a:p>
          <a:p>
            <a:r>
              <a:rPr lang="en-US" dirty="0" smtClean="0"/>
              <a:t>Furthermore</a:t>
            </a:r>
            <a:r>
              <a:rPr lang="en-US" dirty="0"/>
              <a:t>, a number of smaller posts in the Alpine foothills were taken from the Byzantines</a:t>
            </a:r>
            <a:r>
              <a:rPr lang="en-US" dirty="0" smtClean="0"/>
              <a:t>.</a:t>
            </a:r>
          </a:p>
          <a:p>
            <a:r>
              <a:rPr lang="en-US" dirty="0" smtClean="0"/>
              <a:t>Likewise</a:t>
            </a:r>
            <a:r>
              <a:rPr lang="en-US" dirty="0"/>
              <a:t>, in middle and southern Italy, Lombard armies occupied large territories, resulting in the foundation of the two duchies of Spoleto and </a:t>
            </a:r>
            <a:r>
              <a:rPr lang="en-US" dirty="0" smtClean="0"/>
              <a:t>Benevento.</a:t>
            </a:r>
            <a:endParaRPr lang="it-IT" dirty="0"/>
          </a:p>
        </p:txBody>
      </p:sp>
      <p:pic>
        <p:nvPicPr>
          <p:cNvPr id="7" name="Picture 2" descr="Maps and images – A History of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859" y="2283146"/>
            <a:ext cx="4014891" cy="3655239"/>
          </a:xfrm>
          <a:prstGeom prst="rect">
            <a:avLst/>
          </a:prstGeom>
          <a:noFill/>
          <a:extLst>
            <a:ext uri="{909E8E84-426E-40DD-AFC4-6F175D3DCCD1}">
              <a14:hiddenFill xmlns:a14="http://schemas.microsoft.com/office/drawing/2010/main">
                <a:solidFill>
                  <a:srgbClr val="FFFFFF"/>
                </a:solidFill>
              </a14:hiddenFill>
            </a:ext>
          </a:extLst>
        </p:spPr>
      </p:pic>
      <p:sp>
        <p:nvSpPr>
          <p:cNvPr id="8" name="Stella a 5 punte 7"/>
          <p:cNvSpPr/>
          <p:nvPr/>
        </p:nvSpPr>
        <p:spPr>
          <a:xfrm>
            <a:off x="4876800" y="302895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tella a 5 punte 9"/>
          <p:cNvSpPr/>
          <p:nvPr/>
        </p:nvSpPr>
        <p:spPr>
          <a:xfrm>
            <a:off x="4772025" y="310515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tella a 5 punte 10"/>
          <p:cNvSpPr/>
          <p:nvPr/>
        </p:nvSpPr>
        <p:spPr>
          <a:xfrm>
            <a:off x="4400550" y="299085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tella a 5 punte 11"/>
          <p:cNvSpPr/>
          <p:nvPr/>
        </p:nvSpPr>
        <p:spPr>
          <a:xfrm>
            <a:off x="5324475" y="4029075"/>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457575" y="6125260"/>
            <a:ext cx="4895850" cy="646331"/>
          </a:xfrm>
          <a:prstGeom prst="rect">
            <a:avLst/>
          </a:prstGeom>
        </p:spPr>
        <p:txBody>
          <a:bodyPr wrap="square">
            <a:spAutoFit/>
          </a:bodyPr>
          <a:lstStyle/>
          <a:p>
            <a:r>
              <a:rPr lang="en-US" dirty="0">
                <a:solidFill>
                  <a:srgbClr val="000000"/>
                </a:solidFill>
                <a:latin typeface="Sabon"/>
              </a:rPr>
              <a:t>Unfortunately, no written source tells us </a:t>
            </a:r>
            <a:r>
              <a:rPr lang="en-US" i="1" dirty="0">
                <a:solidFill>
                  <a:srgbClr val="000000"/>
                </a:solidFill>
                <a:latin typeface="Sabon"/>
              </a:rPr>
              <a:t>how </a:t>
            </a:r>
            <a:r>
              <a:rPr lang="en-US" dirty="0">
                <a:solidFill>
                  <a:srgbClr val="000000"/>
                </a:solidFill>
                <a:latin typeface="Sabon"/>
              </a:rPr>
              <a:t>the </a:t>
            </a:r>
            <a:r>
              <a:rPr lang="en-US" dirty="0" err="1">
                <a:solidFill>
                  <a:srgbClr val="000000"/>
                </a:solidFill>
                <a:latin typeface="Sabon"/>
              </a:rPr>
              <a:t>Lombards</a:t>
            </a:r>
            <a:r>
              <a:rPr lang="en-US" dirty="0">
                <a:solidFill>
                  <a:srgbClr val="000000"/>
                </a:solidFill>
                <a:latin typeface="Sabon"/>
              </a:rPr>
              <a:t> </a:t>
            </a:r>
            <a:r>
              <a:rPr lang="en-US" dirty="0" smtClean="0">
                <a:solidFill>
                  <a:srgbClr val="000000"/>
                </a:solidFill>
                <a:latin typeface="Sabon"/>
              </a:rPr>
              <a:t>acquired </a:t>
            </a:r>
            <a:r>
              <a:rPr lang="en-US" dirty="0">
                <a:solidFill>
                  <a:srgbClr val="000000"/>
                </a:solidFill>
                <a:latin typeface="Sabon"/>
              </a:rPr>
              <a:t>these skills.</a:t>
            </a:r>
            <a:endParaRPr lang="it-IT" dirty="0"/>
          </a:p>
        </p:txBody>
      </p:sp>
    </p:spTree>
    <p:extLst>
      <p:ext uri="{BB962C8B-B14F-4D97-AF65-F5344CB8AC3E}">
        <p14:creationId xmlns:p14="http://schemas.microsoft.com/office/powerpoint/2010/main" val="16805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Sieges</a:t>
            </a:r>
            <a:r>
              <a:rPr lang="it-IT" dirty="0" smtClean="0"/>
              <a:t> in Paul the </a:t>
            </a:r>
            <a:r>
              <a:rPr lang="it-IT" dirty="0" err="1" smtClean="0"/>
              <a:t>Deacon</a:t>
            </a:r>
            <a:r>
              <a:rPr lang="it-IT" dirty="0" smtClean="0"/>
              <a:t>, </a:t>
            </a:r>
            <a:r>
              <a:rPr lang="it-IT" dirty="0" err="1" smtClean="0"/>
              <a:t>Historia</a:t>
            </a:r>
            <a:r>
              <a:rPr lang="it-IT" dirty="0" smtClean="0"/>
              <a:t> </a:t>
            </a:r>
            <a:r>
              <a:rPr lang="it-IT" dirty="0" err="1" smtClean="0"/>
              <a:t>Langobardorum</a:t>
            </a:r>
            <a:endParaRPr lang="it-IT" dirty="0"/>
          </a:p>
        </p:txBody>
      </p:sp>
      <p:sp>
        <p:nvSpPr>
          <p:cNvPr id="6" name="CasellaDiTesto 5"/>
          <p:cNvSpPr txBox="1"/>
          <p:nvPr/>
        </p:nvSpPr>
        <p:spPr>
          <a:xfrm>
            <a:off x="361951" y="2505075"/>
            <a:ext cx="11534774" cy="3416320"/>
          </a:xfrm>
          <a:prstGeom prst="rect">
            <a:avLst/>
          </a:prstGeom>
          <a:noFill/>
        </p:spPr>
        <p:txBody>
          <a:bodyPr wrap="square" rtlCol="0">
            <a:spAutoFit/>
          </a:bodyPr>
          <a:lstStyle/>
          <a:p>
            <a:r>
              <a:rPr lang="it-IT" sz="2000" b="1" dirty="0" smtClean="0"/>
              <a:t>II, XXVI</a:t>
            </a:r>
            <a:r>
              <a:rPr lang="it-IT" b="1" dirty="0" smtClean="0"/>
              <a:t>. Pavia 571</a:t>
            </a:r>
            <a:endParaRPr lang="it-IT" b="1" dirty="0"/>
          </a:p>
          <a:p>
            <a:r>
              <a:rPr lang="en-US" dirty="0"/>
              <a:t>The city of </a:t>
            </a:r>
            <a:r>
              <a:rPr lang="en-US" dirty="0" err="1"/>
              <a:t>Ticinum</a:t>
            </a:r>
            <a:r>
              <a:rPr lang="en-US" dirty="0"/>
              <a:t> (Pavia) at this time held out bravely, withstanding a siege more than three years</a:t>
            </a:r>
            <a:r>
              <a:rPr lang="en-US" dirty="0" smtClean="0"/>
              <a:t>, while </a:t>
            </a:r>
            <a:r>
              <a:rPr lang="en-US" dirty="0"/>
              <a:t>the army of the </a:t>
            </a:r>
            <a:r>
              <a:rPr lang="en-US" dirty="0" err="1"/>
              <a:t>Langobards</a:t>
            </a:r>
            <a:r>
              <a:rPr lang="en-US" dirty="0"/>
              <a:t> remained close at hand on the western side. </a:t>
            </a:r>
            <a:endParaRPr lang="en-US" dirty="0" smtClean="0"/>
          </a:p>
          <a:p>
            <a:r>
              <a:rPr lang="en-US" dirty="0" smtClean="0"/>
              <a:t>Meanwhile </a:t>
            </a:r>
            <a:r>
              <a:rPr lang="en-US" dirty="0"/>
              <a:t>Alboin, </a:t>
            </a:r>
            <a:r>
              <a:rPr lang="en-US" dirty="0" smtClean="0"/>
              <a:t>after driving </a:t>
            </a:r>
            <a:r>
              <a:rPr lang="en-US" dirty="0"/>
              <a:t>out the soldiers, took possession of everything as far as Tuscany except Rome and Ravenna </a:t>
            </a:r>
            <a:r>
              <a:rPr lang="en-US" dirty="0" smtClean="0"/>
              <a:t>and some </a:t>
            </a:r>
            <a:r>
              <a:rPr lang="en-US" dirty="0"/>
              <a:t>other fortified places which were situated on the shore of the sea. </a:t>
            </a:r>
            <a:endParaRPr lang="en-US" dirty="0" smtClean="0"/>
          </a:p>
          <a:p>
            <a:r>
              <a:rPr lang="en-US" dirty="0" smtClean="0"/>
              <a:t>The </a:t>
            </a:r>
            <a:r>
              <a:rPr lang="en-US" dirty="0"/>
              <a:t>Romans had then no </a:t>
            </a:r>
            <a:r>
              <a:rPr lang="en-US" dirty="0" smtClean="0"/>
              <a:t>courage to </a:t>
            </a:r>
            <a:r>
              <a:rPr lang="en-US" dirty="0"/>
              <a:t>resist because the pestilence which occurred at the time of </a:t>
            </a:r>
            <a:r>
              <a:rPr lang="en-US" dirty="0" err="1"/>
              <a:t>Narses</a:t>
            </a:r>
            <a:r>
              <a:rPr lang="en-US" dirty="0"/>
              <a:t> had destroyed very many in </a:t>
            </a:r>
            <a:r>
              <a:rPr lang="en-US" dirty="0" smtClean="0"/>
              <a:t>Liguria and </a:t>
            </a:r>
            <a:r>
              <a:rPr lang="en-US" dirty="0"/>
              <a:t>Venetia, and after the year of plenty of which we spoke, a great famine attacked and devastated </a:t>
            </a:r>
            <a:r>
              <a:rPr lang="en-US" dirty="0" smtClean="0"/>
              <a:t>all Italy</a:t>
            </a:r>
            <a:r>
              <a:rPr lang="en-US" dirty="0"/>
              <a:t>. </a:t>
            </a:r>
            <a:endParaRPr lang="en-US" dirty="0" smtClean="0"/>
          </a:p>
          <a:p>
            <a:r>
              <a:rPr lang="en-US" dirty="0" smtClean="0"/>
              <a:t>It </a:t>
            </a:r>
            <a:r>
              <a:rPr lang="en-US" dirty="0"/>
              <a:t>is certain that Alboin then brought with him to Italy many men from various peoples which either</a:t>
            </a:r>
          </a:p>
          <a:p>
            <a:r>
              <a:rPr lang="en-US" dirty="0"/>
              <a:t>other kings or he himself had taken. </a:t>
            </a:r>
            <a:endParaRPr lang="en-US" dirty="0" smtClean="0"/>
          </a:p>
          <a:p>
            <a:r>
              <a:rPr lang="en-US" dirty="0" smtClean="0"/>
              <a:t>Whence</a:t>
            </a:r>
            <a:r>
              <a:rPr lang="en-US" dirty="0"/>
              <a:t>, even until today, we call the villages in which they </a:t>
            </a:r>
            <a:r>
              <a:rPr lang="en-US" dirty="0" smtClean="0"/>
              <a:t>dwell </a:t>
            </a:r>
            <a:r>
              <a:rPr lang="en-US" dirty="0" err="1" smtClean="0"/>
              <a:t>Gepidan</a:t>
            </a:r>
            <a:r>
              <a:rPr lang="en-US" dirty="0"/>
              <a:t>, Bulgarian, </a:t>
            </a:r>
            <a:r>
              <a:rPr lang="en-US" dirty="0" err="1"/>
              <a:t>Sarmatian</a:t>
            </a:r>
            <a:r>
              <a:rPr lang="en-US" dirty="0"/>
              <a:t>, Pannonian, </a:t>
            </a:r>
            <a:r>
              <a:rPr lang="en-US" dirty="0" err="1"/>
              <a:t>Suabian</a:t>
            </a:r>
            <a:r>
              <a:rPr lang="en-US" dirty="0"/>
              <a:t>, </a:t>
            </a:r>
            <a:r>
              <a:rPr lang="en-US" dirty="0" err="1"/>
              <a:t>Norican</a:t>
            </a:r>
            <a:r>
              <a:rPr lang="en-US" dirty="0"/>
              <a:t>, or by other names of this kind.</a:t>
            </a:r>
            <a:endParaRPr lang="it-IT" dirty="0"/>
          </a:p>
        </p:txBody>
      </p:sp>
    </p:spTree>
    <p:extLst>
      <p:ext uri="{BB962C8B-B14F-4D97-AF65-F5344CB8AC3E}">
        <p14:creationId xmlns:p14="http://schemas.microsoft.com/office/powerpoint/2010/main" val="266218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89076" y="1466850"/>
            <a:ext cx="11413848" cy="5200650"/>
          </a:xfrm>
        </p:spPr>
        <p:txBody>
          <a:bodyPr>
            <a:normAutofit fontScale="85000" lnSpcReduction="20000"/>
          </a:bodyPr>
          <a:lstStyle/>
          <a:p>
            <a:r>
              <a:rPr lang="it-IT" b="1" dirty="0" smtClean="0"/>
              <a:t>II, XXVII</a:t>
            </a:r>
            <a:r>
              <a:rPr lang="it-IT" b="1" dirty="0" smtClean="0"/>
              <a:t>. Pavia 571</a:t>
            </a:r>
            <a:endParaRPr lang="it-IT" b="1" dirty="0"/>
          </a:p>
          <a:p>
            <a:r>
              <a:rPr lang="en-US" dirty="0"/>
              <a:t>The city of </a:t>
            </a:r>
            <a:r>
              <a:rPr lang="en-US" dirty="0" err="1"/>
              <a:t>Ticinum</a:t>
            </a:r>
            <a:r>
              <a:rPr lang="en-US" dirty="0"/>
              <a:t> indeed, after enduring the siege for three years and some months, at </a:t>
            </a:r>
            <a:r>
              <a:rPr lang="en-US" dirty="0" smtClean="0"/>
              <a:t>length surrendered </a:t>
            </a:r>
            <a:r>
              <a:rPr lang="en-US" dirty="0"/>
              <a:t>to Alboin and to the </a:t>
            </a:r>
            <a:r>
              <a:rPr lang="en-US" dirty="0" err="1"/>
              <a:t>Langobards</a:t>
            </a:r>
            <a:r>
              <a:rPr lang="en-US" dirty="0"/>
              <a:t> besieging it. </a:t>
            </a:r>
            <a:endParaRPr lang="en-US" dirty="0" smtClean="0"/>
          </a:p>
          <a:p>
            <a:r>
              <a:rPr lang="en-US" dirty="0" smtClean="0"/>
              <a:t>When </a:t>
            </a:r>
            <a:r>
              <a:rPr lang="en-US" dirty="0"/>
              <a:t>Alboin entered it through the </a:t>
            </a:r>
            <a:r>
              <a:rPr lang="en-US" dirty="0" smtClean="0"/>
              <a:t>so-called gate </a:t>
            </a:r>
            <a:r>
              <a:rPr lang="en-US" dirty="0"/>
              <a:t>of St. John from the eastern side of the city, his horse fell in the middle of the gateway, and </a:t>
            </a:r>
            <a:r>
              <a:rPr lang="en-US" dirty="0" smtClean="0"/>
              <a:t>could not </a:t>
            </a:r>
            <a:r>
              <a:rPr lang="en-US" dirty="0"/>
              <a:t>be gotten up, although urged by kicks and afterwards struck by the blows of spears. Then one </a:t>
            </a:r>
            <a:r>
              <a:rPr lang="en-US" dirty="0" smtClean="0"/>
              <a:t>of those </a:t>
            </a:r>
            <a:r>
              <a:rPr lang="en-US" dirty="0" err="1"/>
              <a:t>Langobards</a:t>
            </a:r>
            <a:r>
              <a:rPr lang="en-US" dirty="0"/>
              <a:t> thus spoke to the king, saying: ''Remember sir king, what vow you have plighted</a:t>
            </a:r>
            <a:r>
              <a:rPr lang="en-US" dirty="0" smtClean="0"/>
              <a:t>. Break </a:t>
            </a:r>
            <a:r>
              <a:rPr lang="en-US" dirty="0"/>
              <a:t>so grievous a vow and you will enter the city, for truly there is a Christian people in this city."</a:t>
            </a:r>
          </a:p>
          <a:p>
            <a:r>
              <a:rPr lang="en-US" dirty="0"/>
              <a:t>Alboin had vowed indeed that he would put all the people to the sword because they had been </a:t>
            </a:r>
            <a:r>
              <a:rPr lang="en-US" dirty="0" smtClean="0"/>
              <a:t>unwilling to </a:t>
            </a:r>
            <a:r>
              <a:rPr lang="en-US" dirty="0"/>
              <a:t>surrender. After he broke this vow and promised mercy to the citizens, his horse straightway rose </a:t>
            </a:r>
            <a:r>
              <a:rPr lang="en-US" dirty="0" smtClean="0"/>
              <a:t>and he </a:t>
            </a:r>
            <a:r>
              <a:rPr lang="en-US" dirty="0"/>
              <a:t>entered the city and remained steadfast in his promise, inflicting injury upon no one. </a:t>
            </a:r>
            <a:endParaRPr lang="en-US" dirty="0" smtClean="0"/>
          </a:p>
          <a:p>
            <a:r>
              <a:rPr lang="en-US" dirty="0" smtClean="0"/>
              <a:t>Then </a:t>
            </a:r>
            <a:r>
              <a:rPr lang="en-US" dirty="0"/>
              <a:t>all </a:t>
            </a:r>
            <a:r>
              <a:rPr lang="en-US" dirty="0" smtClean="0"/>
              <a:t>the people</a:t>
            </a:r>
            <a:r>
              <a:rPr lang="en-US" dirty="0"/>
              <a:t>, gathering around him in the palace which king </a:t>
            </a:r>
            <a:r>
              <a:rPr lang="en-US" dirty="0" err="1"/>
              <a:t>Theoderic</a:t>
            </a:r>
            <a:r>
              <a:rPr lang="en-US" dirty="0"/>
              <a:t> had formerly built, began to </a:t>
            </a:r>
            <a:r>
              <a:rPr lang="en-US" dirty="0" smtClean="0"/>
              <a:t>feel relieved </a:t>
            </a:r>
            <a:r>
              <a:rPr lang="en-US" dirty="0"/>
              <a:t>in mind, and after so many miseries were already confident in hope for the future.</a:t>
            </a:r>
            <a:endParaRPr lang="it-IT" dirty="0"/>
          </a:p>
        </p:txBody>
      </p:sp>
    </p:spTree>
    <p:extLst>
      <p:ext uri="{BB962C8B-B14F-4D97-AF65-F5344CB8AC3E}">
        <p14:creationId xmlns:p14="http://schemas.microsoft.com/office/powerpoint/2010/main" val="368160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2924" y="1153221"/>
            <a:ext cx="11649075" cy="666054"/>
          </a:xfrm>
        </p:spPr>
        <p:txBody>
          <a:bodyPr>
            <a:normAutofit fontScale="90000"/>
          </a:bodyPr>
          <a:lstStyle/>
          <a:p>
            <a:r>
              <a:rPr lang="it-IT" dirty="0" smtClean="0"/>
              <a:t>Paul the </a:t>
            </a:r>
            <a:r>
              <a:rPr lang="it-IT" dirty="0" err="1" smtClean="0"/>
              <a:t>Deacon</a:t>
            </a:r>
            <a:r>
              <a:rPr lang="it-IT" dirty="0" smtClean="0"/>
              <a:t> </a:t>
            </a:r>
            <a:r>
              <a:rPr lang="it-IT" i="1" dirty="0" err="1" smtClean="0"/>
              <a:t>Historia</a:t>
            </a:r>
            <a:r>
              <a:rPr lang="it-IT" i="1" dirty="0" smtClean="0"/>
              <a:t> </a:t>
            </a:r>
            <a:r>
              <a:rPr lang="it-IT" i="1" dirty="0" err="1" smtClean="0"/>
              <a:t>Langobardorum</a:t>
            </a:r>
            <a:r>
              <a:rPr lang="it-IT" dirty="0" smtClean="0"/>
              <a:t>, </a:t>
            </a:r>
            <a:r>
              <a:rPr lang="it-IT" dirty="0" smtClean="0"/>
              <a:t>IV-37, Cividale</a:t>
            </a:r>
            <a:endParaRPr lang="it-IT" dirty="0"/>
          </a:p>
        </p:txBody>
      </p:sp>
      <p:sp>
        <p:nvSpPr>
          <p:cNvPr id="3" name="Segnaposto contenuto 2"/>
          <p:cNvSpPr>
            <a:spLocks noGrp="1"/>
          </p:cNvSpPr>
          <p:nvPr>
            <p:ph sz="quarter" idx="10"/>
          </p:nvPr>
        </p:nvSpPr>
        <p:spPr>
          <a:xfrm>
            <a:off x="352425" y="2009776"/>
            <a:ext cx="11440974" cy="4448174"/>
          </a:xfrm>
        </p:spPr>
        <p:txBody>
          <a:bodyPr>
            <a:normAutofit fontScale="77500" lnSpcReduction="20000"/>
          </a:bodyPr>
          <a:lstStyle/>
          <a:p>
            <a:r>
              <a:rPr lang="en-US" dirty="0"/>
              <a:t>About these </a:t>
            </a:r>
            <a:r>
              <a:rPr lang="en-US" dirty="0" smtClean="0"/>
              <a:t>times (ca. 602)  </a:t>
            </a:r>
            <a:r>
              <a:rPr lang="en-US" dirty="0"/>
              <a:t>the king of the </a:t>
            </a:r>
            <a:r>
              <a:rPr lang="en-US" dirty="0" err="1"/>
              <a:t>Avars</a:t>
            </a:r>
            <a:r>
              <a:rPr lang="en-US" dirty="0"/>
              <a:t>, whom they call </a:t>
            </a:r>
            <a:r>
              <a:rPr lang="en-US" dirty="0" err="1"/>
              <a:t>Cagan</a:t>
            </a:r>
            <a:r>
              <a:rPr lang="en-US" dirty="0"/>
              <a:t> in their language, came with a </a:t>
            </a:r>
            <a:r>
              <a:rPr lang="en-US" dirty="0" smtClean="0"/>
              <a:t>countless multitude </a:t>
            </a:r>
            <a:r>
              <a:rPr lang="en-US" dirty="0"/>
              <a:t>and invaded the territories of Venetia. [1] </a:t>
            </a:r>
            <a:r>
              <a:rPr lang="en-US" dirty="0" err="1"/>
              <a:t>Gisulf</a:t>
            </a:r>
            <a:r>
              <a:rPr lang="en-US" dirty="0"/>
              <a:t> the duke of Forum </a:t>
            </a:r>
            <a:r>
              <a:rPr lang="en-US" dirty="0" err="1"/>
              <a:t>Julii</a:t>
            </a:r>
            <a:r>
              <a:rPr lang="en-US" dirty="0"/>
              <a:t> (Friuli) boldly </a:t>
            </a:r>
            <a:r>
              <a:rPr lang="en-US" dirty="0" smtClean="0"/>
              <a:t>came to </a:t>
            </a:r>
            <a:r>
              <a:rPr lang="en-US" dirty="0"/>
              <a:t>meet him with all the </a:t>
            </a:r>
            <a:r>
              <a:rPr lang="en-US" dirty="0" err="1"/>
              <a:t>Langobards</a:t>
            </a:r>
            <a:r>
              <a:rPr lang="en-US" dirty="0"/>
              <a:t> he could get, but although he waged war with a few against </a:t>
            </a:r>
            <a:r>
              <a:rPr lang="en-US" dirty="0" smtClean="0"/>
              <a:t>an immense </a:t>
            </a:r>
            <a:r>
              <a:rPr lang="en-US" dirty="0"/>
              <a:t>multitude with indomitable courage, nevertheless, he was surrounded on every side, and </a:t>
            </a:r>
            <a:r>
              <a:rPr lang="en-US" dirty="0" smtClean="0"/>
              <a:t>killed with </a:t>
            </a:r>
            <a:r>
              <a:rPr lang="en-US" dirty="0"/>
              <a:t>nearly all his followers. </a:t>
            </a:r>
            <a:endParaRPr lang="en-US" dirty="0" smtClean="0"/>
          </a:p>
          <a:p>
            <a:r>
              <a:rPr lang="en-US" dirty="0" smtClean="0"/>
              <a:t>The </a:t>
            </a:r>
            <a:r>
              <a:rPr lang="en-US" dirty="0"/>
              <a:t>wife of this </a:t>
            </a:r>
            <a:r>
              <a:rPr lang="en-US" dirty="0" err="1"/>
              <a:t>Gisulf</a:t>
            </a:r>
            <a:r>
              <a:rPr lang="en-US" dirty="0"/>
              <a:t>, by name </a:t>
            </a:r>
            <a:r>
              <a:rPr lang="en-US" dirty="0" err="1"/>
              <a:t>Romilda</a:t>
            </a:r>
            <a:r>
              <a:rPr lang="en-US" dirty="0"/>
              <a:t>, together with the </a:t>
            </a:r>
            <a:r>
              <a:rPr lang="en-US" dirty="0" err="1" smtClean="0"/>
              <a:t>Langobards</a:t>
            </a:r>
            <a:r>
              <a:rPr lang="en-US" dirty="0" smtClean="0"/>
              <a:t> who </a:t>
            </a:r>
            <a:r>
              <a:rPr lang="en-US" dirty="0"/>
              <a:t>had escaped and with the wives and children of those who had perished in war, fortified herself [2</a:t>
            </a:r>
            <a:r>
              <a:rPr lang="en-US" dirty="0" smtClean="0"/>
              <a:t>] within </a:t>
            </a:r>
            <a:r>
              <a:rPr lang="en-US" dirty="0"/>
              <a:t>the enclosures of the walls of the fortress of </a:t>
            </a:r>
            <a:r>
              <a:rPr lang="en-US" i="1" dirty="0"/>
              <a:t>Forum </a:t>
            </a:r>
            <a:r>
              <a:rPr lang="en-US" i="1" dirty="0" err="1"/>
              <a:t>Julii</a:t>
            </a:r>
            <a:r>
              <a:rPr lang="en-US" i="1" dirty="0"/>
              <a:t> </a:t>
            </a:r>
            <a:r>
              <a:rPr lang="en-US" dirty="0"/>
              <a:t>(</a:t>
            </a:r>
            <a:r>
              <a:rPr lang="en-US" dirty="0" err="1"/>
              <a:t>Cividale</a:t>
            </a:r>
            <a:r>
              <a:rPr lang="en-US" dirty="0"/>
              <a:t>). She had two sons, </a:t>
            </a:r>
            <a:r>
              <a:rPr lang="en-US" dirty="0" err="1"/>
              <a:t>Taso</a:t>
            </a:r>
            <a:r>
              <a:rPr lang="en-US" dirty="0"/>
              <a:t> </a:t>
            </a:r>
            <a:r>
              <a:rPr lang="en-US" dirty="0" smtClean="0"/>
              <a:t>and </a:t>
            </a:r>
            <a:r>
              <a:rPr lang="en-US" dirty="0" err="1" smtClean="0"/>
              <a:t>Cacco</a:t>
            </a:r>
            <a:r>
              <a:rPr lang="en-US" dirty="0"/>
              <a:t>, who were already growing youths, and </a:t>
            </a:r>
            <a:r>
              <a:rPr lang="en-US" dirty="0" err="1"/>
              <a:t>Raduald</a:t>
            </a:r>
            <a:r>
              <a:rPr lang="en-US" dirty="0"/>
              <a:t> and </a:t>
            </a:r>
            <a:r>
              <a:rPr lang="en-US" dirty="0" err="1"/>
              <a:t>Grimuald</a:t>
            </a:r>
            <a:r>
              <a:rPr lang="en-US" dirty="0"/>
              <a:t>, who were still in the age </a:t>
            </a:r>
            <a:r>
              <a:rPr lang="en-US" dirty="0" smtClean="0"/>
              <a:t>of boyhood</a:t>
            </a:r>
            <a:r>
              <a:rPr lang="en-US" dirty="0"/>
              <a:t>. And she had also four daughters, of whom one was called </a:t>
            </a:r>
            <a:r>
              <a:rPr lang="en-US" dirty="0" err="1"/>
              <a:t>Appa</a:t>
            </a:r>
            <a:r>
              <a:rPr lang="en-US" dirty="0"/>
              <a:t> and another </a:t>
            </a:r>
            <a:r>
              <a:rPr lang="en-US" dirty="0" err="1"/>
              <a:t>Gaila</a:t>
            </a:r>
            <a:r>
              <a:rPr lang="en-US" dirty="0"/>
              <a:t>, but of </a:t>
            </a:r>
            <a:r>
              <a:rPr lang="en-US" dirty="0" smtClean="0"/>
              <a:t>two we </a:t>
            </a:r>
            <a:r>
              <a:rPr lang="en-US" dirty="0"/>
              <a:t>do not preserve the names. </a:t>
            </a:r>
            <a:endParaRPr lang="en-US" dirty="0" smtClean="0"/>
          </a:p>
          <a:p>
            <a:r>
              <a:rPr lang="en-US" dirty="0" smtClean="0"/>
              <a:t>The </a:t>
            </a:r>
            <a:r>
              <a:rPr lang="en-US" dirty="0" err="1"/>
              <a:t>Langobards</a:t>
            </a:r>
            <a:r>
              <a:rPr lang="en-US" dirty="0"/>
              <a:t> had also fortified themselves in other fortresses </a:t>
            </a:r>
            <a:r>
              <a:rPr lang="en-US" dirty="0" smtClean="0"/>
              <a:t>which were </a:t>
            </a:r>
            <a:r>
              <a:rPr lang="en-US" dirty="0"/>
              <a:t>near these, that is, in </a:t>
            </a:r>
            <a:r>
              <a:rPr lang="en-US" dirty="0" err="1"/>
              <a:t>Cormones</a:t>
            </a:r>
            <a:r>
              <a:rPr lang="en-US" dirty="0"/>
              <a:t> (</a:t>
            </a:r>
            <a:r>
              <a:rPr lang="en-US" dirty="0" err="1"/>
              <a:t>Cormons</a:t>
            </a:r>
            <a:r>
              <a:rPr lang="en-US" dirty="0"/>
              <a:t>), </a:t>
            </a:r>
            <a:r>
              <a:rPr lang="en-US" dirty="0" err="1"/>
              <a:t>Nemas</a:t>
            </a:r>
            <a:r>
              <a:rPr lang="en-US" dirty="0"/>
              <a:t> (</a:t>
            </a:r>
            <a:r>
              <a:rPr lang="en-US" dirty="0" err="1"/>
              <a:t>Nimis</a:t>
            </a:r>
            <a:r>
              <a:rPr lang="en-US" dirty="0"/>
              <a:t>), </a:t>
            </a:r>
            <a:r>
              <a:rPr lang="en-US" dirty="0" err="1"/>
              <a:t>Osopus</a:t>
            </a:r>
            <a:r>
              <a:rPr lang="en-US" dirty="0"/>
              <a:t> (</a:t>
            </a:r>
            <a:r>
              <a:rPr lang="en-US" dirty="0" err="1"/>
              <a:t>Ossopo</a:t>
            </a:r>
            <a:r>
              <a:rPr lang="en-US" dirty="0"/>
              <a:t>), [3] </a:t>
            </a:r>
            <a:r>
              <a:rPr lang="en-US" dirty="0" err="1" smtClean="0"/>
              <a:t>Artenia</a:t>
            </a:r>
            <a:r>
              <a:rPr lang="en-US" dirty="0" smtClean="0"/>
              <a:t> </a:t>
            </a:r>
            <a:r>
              <a:rPr lang="it-IT" dirty="0" smtClean="0"/>
              <a:t>(</a:t>
            </a:r>
            <a:r>
              <a:rPr lang="it-IT" dirty="0"/>
              <a:t>Artegna), [4] </a:t>
            </a:r>
            <a:r>
              <a:rPr lang="it-IT" dirty="0" err="1"/>
              <a:t>Reunia</a:t>
            </a:r>
            <a:r>
              <a:rPr lang="it-IT" dirty="0"/>
              <a:t> (Ragogna), </a:t>
            </a:r>
            <a:r>
              <a:rPr lang="it-IT" dirty="0" err="1"/>
              <a:t>Glemona</a:t>
            </a:r>
            <a:r>
              <a:rPr lang="it-IT" dirty="0"/>
              <a:t> (Gemona), [5] and </a:t>
            </a:r>
            <a:r>
              <a:rPr lang="it-IT" dirty="0" err="1"/>
              <a:t>also</a:t>
            </a:r>
            <a:r>
              <a:rPr lang="it-IT" dirty="0"/>
              <a:t> in </a:t>
            </a:r>
            <a:r>
              <a:rPr lang="it-IT" dirty="0" err="1"/>
              <a:t>Ibligis</a:t>
            </a:r>
            <a:r>
              <a:rPr lang="it-IT" dirty="0"/>
              <a:t> (</a:t>
            </a:r>
            <a:r>
              <a:rPr lang="it-IT" dirty="0" err="1"/>
              <a:t>Iplis</a:t>
            </a:r>
            <a:r>
              <a:rPr lang="it-IT" dirty="0"/>
              <a:t>) [6] </a:t>
            </a:r>
            <a:r>
              <a:rPr lang="it-IT" dirty="0" err="1"/>
              <a:t>whose</a:t>
            </a:r>
            <a:r>
              <a:rPr lang="it-IT" dirty="0"/>
              <a:t> </a:t>
            </a:r>
            <a:r>
              <a:rPr lang="it-IT" dirty="0" smtClean="0"/>
              <a:t>position </a:t>
            </a:r>
            <a:r>
              <a:rPr lang="en-US" dirty="0" smtClean="0"/>
              <a:t>was </a:t>
            </a:r>
            <a:r>
              <a:rPr lang="en-US" dirty="0"/>
              <a:t>in every way impregnable. Also in the same way they fortified themselves in the remaining castles</a:t>
            </a:r>
            <a:r>
              <a:rPr lang="en-US" dirty="0" smtClean="0"/>
              <a:t>, so </a:t>
            </a:r>
            <a:r>
              <a:rPr lang="en-US" dirty="0"/>
              <a:t>that they should not become the prey of the Huns, that is, of the </a:t>
            </a:r>
            <a:r>
              <a:rPr lang="en-US" dirty="0" err="1"/>
              <a:t>Avars</a:t>
            </a:r>
            <a:r>
              <a:rPr lang="en-US" dirty="0"/>
              <a:t>.</a:t>
            </a:r>
            <a:endParaRPr lang="it-IT" dirty="0"/>
          </a:p>
        </p:txBody>
      </p:sp>
    </p:spTree>
    <p:extLst>
      <p:ext uri="{BB962C8B-B14F-4D97-AF65-F5344CB8AC3E}">
        <p14:creationId xmlns:p14="http://schemas.microsoft.com/office/powerpoint/2010/main" val="170047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81000" y="1504950"/>
            <a:ext cx="11461473" cy="4947604"/>
          </a:xfrm>
        </p:spPr>
        <p:txBody>
          <a:bodyPr>
            <a:normAutofit fontScale="92500" lnSpcReduction="20000"/>
          </a:bodyPr>
          <a:lstStyle/>
          <a:p>
            <a:r>
              <a:rPr lang="it-IT" dirty="0" err="1"/>
              <a:t>But</a:t>
            </a:r>
            <a:r>
              <a:rPr lang="it-IT" dirty="0"/>
              <a:t> the </a:t>
            </a:r>
            <a:r>
              <a:rPr lang="it-IT" dirty="0" err="1"/>
              <a:t>Avars</a:t>
            </a:r>
            <a:r>
              <a:rPr lang="it-IT" dirty="0"/>
              <a:t>, </a:t>
            </a:r>
            <a:r>
              <a:rPr lang="it-IT" dirty="0" smtClean="0"/>
              <a:t>roaming </a:t>
            </a:r>
            <a:r>
              <a:rPr lang="en-US" dirty="0" smtClean="0"/>
              <a:t>through </a:t>
            </a:r>
            <a:r>
              <a:rPr lang="en-US" dirty="0"/>
              <a:t>all the territories of </a:t>
            </a:r>
            <a:r>
              <a:rPr lang="en-US" i="1" dirty="0"/>
              <a:t>Forum </a:t>
            </a:r>
            <a:r>
              <a:rPr lang="en-US" i="1" dirty="0" err="1"/>
              <a:t>Julii</a:t>
            </a:r>
            <a:r>
              <a:rPr lang="en-US" dirty="0"/>
              <a:t>, devastating everything with burnings and </a:t>
            </a:r>
            <a:r>
              <a:rPr lang="en-US" dirty="0" err="1"/>
              <a:t>plunderings</a:t>
            </a:r>
            <a:r>
              <a:rPr lang="en-US" dirty="0"/>
              <a:t>, shut </a:t>
            </a:r>
            <a:r>
              <a:rPr lang="en-US" dirty="0" smtClean="0"/>
              <a:t>up by </a:t>
            </a:r>
            <a:r>
              <a:rPr lang="en-US" dirty="0"/>
              <a:t>siege the town of </a:t>
            </a:r>
            <a:r>
              <a:rPr lang="en-US" i="1" dirty="0"/>
              <a:t>Forum </a:t>
            </a:r>
            <a:r>
              <a:rPr lang="en-US" i="1" dirty="0" err="1"/>
              <a:t>Julii</a:t>
            </a:r>
            <a:r>
              <a:rPr lang="en-US" i="1" dirty="0"/>
              <a:t> </a:t>
            </a:r>
            <a:r>
              <a:rPr lang="en-US" dirty="0"/>
              <a:t>and strove with all their might to capture it. </a:t>
            </a:r>
            <a:endParaRPr lang="en-US" dirty="0" smtClean="0"/>
          </a:p>
          <a:p>
            <a:r>
              <a:rPr lang="en-US" dirty="0" smtClean="0"/>
              <a:t>While </a:t>
            </a:r>
            <a:r>
              <a:rPr lang="en-US" dirty="0"/>
              <a:t>their king, that is </a:t>
            </a:r>
            <a:r>
              <a:rPr lang="en-US" dirty="0" smtClean="0"/>
              <a:t>the </a:t>
            </a:r>
            <a:r>
              <a:rPr lang="en-US" dirty="0" err="1" smtClean="0"/>
              <a:t>Cagan</a:t>
            </a:r>
            <a:r>
              <a:rPr lang="en-US" dirty="0"/>
              <a:t>, was ranging around the walls in full armor with a great company of horsemen to find out </a:t>
            </a:r>
            <a:r>
              <a:rPr lang="en-US" dirty="0" smtClean="0"/>
              <a:t>from what </a:t>
            </a:r>
            <a:r>
              <a:rPr lang="en-US" dirty="0"/>
              <a:t>side he might more easily capture the city, </a:t>
            </a:r>
            <a:r>
              <a:rPr lang="en-US" dirty="0" err="1"/>
              <a:t>Romilda</a:t>
            </a:r>
            <a:r>
              <a:rPr lang="en-US" dirty="0"/>
              <a:t> gazed upon him from the walls, and when </a:t>
            </a:r>
            <a:r>
              <a:rPr lang="en-US" dirty="0" smtClean="0"/>
              <a:t>she beheld </a:t>
            </a:r>
            <a:r>
              <a:rPr lang="en-US" dirty="0"/>
              <a:t>him in the bloom of his youth, the abominable harlot </a:t>
            </a:r>
            <a:r>
              <a:rPr lang="en-US" dirty="0" smtClean="0"/>
              <a:t>(</a:t>
            </a:r>
            <a:r>
              <a:rPr lang="en-US" i="1" dirty="0" err="1" smtClean="0"/>
              <a:t>meretrix</a:t>
            </a:r>
            <a:r>
              <a:rPr lang="en-US" dirty="0" smtClean="0"/>
              <a:t> </a:t>
            </a:r>
            <a:r>
              <a:rPr lang="en-US" i="1" dirty="0" err="1" smtClean="0"/>
              <a:t>nefaria</a:t>
            </a:r>
            <a:r>
              <a:rPr lang="en-US" dirty="0" smtClean="0"/>
              <a:t>) was </a:t>
            </a:r>
            <a:r>
              <a:rPr lang="en-US" dirty="0"/>
              <a:t>seized with desire for him </a:t>
            </a:r>
            <a:r>
              <a:rPr lang="en-US" dirty="0" smtClean="0"/>
              <a:t>and straightway </a:t>
            </a:r>
            <a:r>
              <a:rPr lang="en-US" dirty="0"/>
              <a:t>sent word to him by a messenger that if he would take her in marriage she would deliver </a:t>
            </a:r>
            <a:r>
              <a:rPr lang="en-US" dirty="0" smtClean="0"/>
              <a:t>to him </a:t>
            </a:r>
            <a:r>
              <a:rPr lang="en-US" dirty="0"/>
              <a:t>the city with all who were in it. </a:t>
            </a:r>
            <a:endParaRPr lang="en-US" dirty="0" smtClean="0"/>
          </a:p>
          <a:p>
            <a:r>
              <a:rPr lang="en-US" dirty="0" smtClean="0"/>
              <a:t>The </a:t>
            </a:r>
            <a:r>
              <a:rPr lang="en-US" dirty="0"/>
              <a:t>barbarian king, hearing this, promised her with wicked </a:t>
            </a:r>
            <a:r>
              <a:rPr lang="en-US" dirty="0" smtClean="0"/>
              <a:t>cunning (</a:t>
            </a:r>
            <a:r>
              <a:rPr lang="en-US" i="1" dirty="0" err="1" smtClean="0"/>
              <a:t>malignitatis</a:t>
            </a:r>
            <a:r>
              <a:rPr lang="en-US" i="1" dirty="0" smtClean="0"/>
              <a:t> </a:t>
            </a:r>
            <a:r>
              <a:rPr lang="en-US" i="1" dirty="0" err="1" smtClean="0"/>
              <a:t>dolo</a:t>
            </a:r>
            <a:r>
              <a:rPr lang="en-US" dirty="0" smtClean="0"/>
              <a:t>) that </a:t>
            </a:r>
            <a:r>
              <a:rPr lang="en-US" dirty="0"/>
              <a:t>he would do what she had enjoined and vowed to take her in marriage. She then </a:t>
            </a:r>
            <a:r>
              <a:rPr lang="en-US" dirty="0" smtClean="0"/>
              <a:t>without delay opened </a:t>
            </a:r>
            <a:r>
              <a:rPr lang="en-US" dirty="0"/>
              <a:t>the gates of the fortress of </a:t>
            </a:r>
            <a:r>
              <a:rPr lang="en-US" i="1" dirty="0"/>
              <a:t>Forum </a:t>
            </a:r>
            <a:r>
              <a:rPr lang="en-US" i="1" dirty="0" err="1"/>
              <a:t>Julii</a:t>
            </a:r>
            <a:r>
              <a:rPr lang="en-US" i="1" dirty="0"/>
              <a:t> </a:t>
            </a:r>
            <a:r>
              <a:rPr lang="en-US" dirty="0"/>
              <a:t>and let in the enemy to her own ruin and that of all </a:t>
            </a:r>
            <a:r>
              <a:rPr lang="en-US" dirty="0" smtClean="0"/>
              <a:t>who </a:t>
            </a:r>
            <a:r>
              <a:rPr lang="it-IT" dirty="0" err="1" smtClean="0"/>
              <a:t>were</a:t>
            </a:r>
            <a:r>
              <a:rPr lang="it-IT" dirty="0" smtClean="0"/>
              <a:t> </a:t>
            </a:r>
            <a:r>
              <a:rPr lang="it-IT" dirty="0" err="1"/>
              <a:t>there</a:t>
            </a:r>
            <a:r>
              <a:rPr lang="it-IT" dirty="0"/>
              <a:t>.</a:t>
            </a:r>
          </a:p>
        </p:txBody>
      </p:sp>
    </p:spTree>
    <p:extLst>
      <p:ext uri="{BB962C8B-B14F-4D97-AF65-F5344CB8AC3E}">
        <p14:creationId xmlns:p14="http://schemas.microsoft.com/office/powerpoint/2010/main" val="203892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457200" y="1571625"/>
            <a:ext cx="11385273" cy="4880929"/>
          </a:xfrm>
        </p:spPr>
        <p:txBody>
          <a:bodyPr>
            <a:normAutofit/>
          </a:bodyPr>
          <a:lstStyle/>
          <a:p>
            <a:r>
              <a:rPr lang="en-US" dirty="0"/>
              <a:t>The </a:t>
            </a:r>
            <a:r>
              <a:rPr lang="en-US" dirty="0" err="1"/>
              <a:t>Avars</a:t>
            </a:r>
            <a:r>
              <a:rPr lang="en-US" dirty="0"/>
              <a:t> indeed with their king, having entered Forum </a:t>
            </a:r>
            <a:r>
              <a:rPr lang="en-US" dirty="0" err="1"/>
              <a:t>Julii</a:t>
            </a:r>
            <a:r>
              <a:rPr lang="en-US" dirty="0"/>
              <a:t>, laid waste with </a:t>
            </a:r>
            <a:r>
              <a:rPr lang="en-US" dirty="0" smtClean="0"/>
              <a:t>their </a:t>
            </a:r>
            <a:r>
              <a:rPr lang="en-US" dirty="0" err="1" smtClean="0"/>
              <a:t>plunderings</a:t>
            </a:r>
            <a:r>
              <a:rPr lang="en-US" dirty="0" smtClean="0"/>
              <a:t> </a:t>
            </a:r>
            <a:r>
              <a:rPr lang="en-US" dirty="0"/>
              <a:t>everything they could discover, consumed in flames the city itself, and carried away </a:t>
            </a:r>
            <a:r>
              <a:rPr lang="en-US" dirty="0" smtClean="0"/>
              <a:t>as captives </a:t>
            </a:r>
            <a:r>
              <a:rPr lang="en-US" dirty="0"/>
              <a:t>everybody they found, falsely promising them, however, to settle them in the territories </a:t>
            </a:r>
            <a:r>
              <a:rPr lang="en-US" dirty="0" smtClean="0"/>
              <a:t>of Pannonia</a:t>
            </a:r>
            <a:r>
              <a:rPr lang="en-US" dirty="0"/>
              <a:t>, from which they had come. </a:t>
            </a:r>
            <a:endParaRPr lang="en-US" dirty="0" smtClean="0"/>
          </a:p>
          <a:p>
            <a:r>
              <a:rPr lang="en-US" dirty="0" smtClean="0"/>
              <a:t>When </a:t>
            </a:r>
            <a:r>
              <a:rPr lang="en-US" dirty="0"/>
              <a:t>on their return to their country they had come to the </a:t>
            </a:r>
            <a:r>
              <a:rPr lang="en-US" dirty="0" smtClean="0"/>
              <a:t>plain they </a:t>
            </a:r>
            <a:r>
              <a:rPr lang="en-US" dirty="0"/>
              <a:t>called Sacred, [7] they decreed that all the </a:t>
            </a:r>
            <a:r>
              <a:rPr lang="en-US" dirty="0" err="1"/>
              <a:t>Langobards</a:t>
            </a:r>
            <a:r>
              <a:rPr lang="en-US" dirty="0"/>
              <a:t> who had </a:t>
            </a:r>
            <a:r>
              <a:rPr lang="en-US" dirty="0" smtClean="0"/>
              <a:t>attained </a:t>
            </a:r>
            <a:r>
              <a:rPr lang="en-US" dirty="0"/>
              <a:t>full age should perish </a:t>
            </a:r>
            <a:r>
              <a:rPr lang="en-US" dirty="0" smtClean="0"/>
              <a:t>by the </a:t>
            </a:r>
            <a:r>
              <a:rPr lang="en-US" dirty="0"/>
              <a:t>sword, and they divided the women and children </a:t>
            </a:r>
            <a:r>
              <a:rPr lang="en-US" dirty="0" smtClean="0"/>
              <a:t>in </a:t>
            </a:r>
            <a:r>
              <a:rPr lang="en-US" dirty="0"/>
              <a:t>the lot of </a:t>
            </a:r>
            <a:r>
              <a:rPr lang="en-US" dirty="0" smtClean="0"/>
              <a:t>captivity</a:t>
            </a:r>
            <a:r>
              <a:rPr lang="en-US" dirty="0"/>
              <a:t>(</a:t>
            </a:r>
            <a:r>
              <a:rPr lang="en-US" i="1" dirty="0" err="1"/>
              <a:t>sorte</a:t>
            </a:r>
            <a:r>
              <a:rPr lang="en-US" i="1" dirty="0"/>
              <a:t> </a:t>
            </a:r>
            <a:r>
              <a:rPr lang="en-US" i="1" dirty="0" err="1" smtClean="0"/>
              <a:t>captivitatis</a:t>
            </a:r>
            <a:r>
              <a:rPr lang="en-US" i="1" dirty="0" smtClean="0"/>
              <a:t> </a:t>
            </a:r>
            <a:r>
              <a:rPr lang="en-US" i="1" dirty="0" err="1" smtClean="0"/>
              <a:t>dividunt</a:t>
            </a:r>
            <a:r>
              <a:rPr lang="en-US" dirty="0" smtClean="0"/>
              <a:t>) .</a:t>
            </a:r>
            <a:endParaRPr lang="it-IT" dirty="0"/>
          </a:p>
        </p:txBody>
      </p:sp>
    </p:spTree>
    <p:extLst>
      <p:ext uri="{BB962C8B-B14F-4D97-AF65-F5344CB8AC3E}">
        <p14:creationId xmlns:p14="http://schemas.microsoft.com/office/powerpoint/2010/main" val="327411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504825" y="1609725"/>
            <a:ext cx="11229975" cy="4842829"/>
          </a:xfrm>
        </p:spPr>
        <p:txBody>
          <a:bodyPr>
            <a:normAutofit fontScale="77500" lnSpcReduction="20000"/>
          </a:bodyPr>
          <a:lstStyle/>
          <a:p>
            <a:r>
              <a:rPr lang="en-US" dirty="0"/>
              <a:t>But </a:t>
            </a:r>
            <a:r>
              <a:rPr lang="en-US" dirty="0" err="1"/>
              <a:t>Taso</a:t>
            </a:r>
            <a:r>
              <a:rPr lang="en-US" dirty="0"/>
              <a:t> and </a:t>
            </a:r>
            <a:r>
              <a:rPr lang="en-US" dirty="0" err="1"/>
              <a:t>Cacco</a:t>
            </a:r>
            <a:r>
              <a:rPr lang="en-US" dirty="0"/>
              <a:t> </a:t>
            </a:r>
            <a:r>
              <a:rPr lang="en-US" dirty="0" smtClean="0"/>
              <a:t>and </a:t>
            </a:r>
            <a:r>
              <a:rPr lang="en-US" dirty="0" err="1" smtClean="0"/>
              <a:t>Raduald</a:t>
            </a:r>
            <a:r>
              <a:rPr lang="en-US" dirty="0"/>
              <a:t>, the sons of </a:t>
            </a:r>
            <a:r>
              <a:rPr lang="en-US" dirty="0" err="1"/>
              <a:t>Gisulf</a:t>
            </a:r>
            <a:r>
              <a:rPr lang="en-US" dirty="0"/>
              <a:t> and </a:t>
            </a:r>
            <a:r>
              <a:rPr lang="en-US" dirty="0" err="1"/>
              <a:t>Romilda</a:t>
            </a:r>
            <a:r>
              <a:rPr lang="en-US" dirty="0"/>
              <a:t>, when they knew the evil intention of the </a:t>
            </a:r>
            <a:r>
              <a:rPr lang="en-US" dirty="0" err="1"/>
              <a:t>Avars</a:t>
            </a:r>
            <a:r>
              <a:rPr lang="en-US" dirty="0"/>
              <a:t>, </a:t>
            </a:r>
            <a:r>
              <a:rPr lang="en-US" dirty="0" smtClean="0"/>
              <a:t>straightway mounted </a:t>
            </a:r>
            <a:r>
              <a:rPr lang="en-US" dirty="0"/>
              <a:t>their horses and took flight. One of them when he thought that his brother </a:t>
            </a:r>
            <a:r>
              <a:rPr lang="en-US" dirty="0" err="1"/>
              <a:t>Grimoald</a:t>
            </a:r>
            <a:r>
              <a:rPr lang="en-US" dirty="0"/>
              <a:t>, a </a:t>
            </a:r>
            <a:r>
              <a:rPr lang="en-US" dirty="0" smtClean="0"/>
              <a:t>little boy</a:t>
            </a:r>
            <a:r>
              <a:rPr lang="en-US" dirty="0"/>
              <a:t>, could not keep himself upon a running horse, since he was so small, considered it better that </a:t>
            </a:r>
            <a:r>
              <a:rPr lang="en-US" dirty="0" smtClean="0"/>
              <a:t>he should </a:t>
            </a:r>
            <a:r>
              <a:rPr lang="en-US" dirty="0"/>
              <a:t>perish by the sword than bear the yoke of captivity, and wanted to kill him. When </a:t>
            </a:r>
            <a:r>
              <a:rPr lang="en-US" dirty="0" err="1" smtClean="0"/>
              <a:t>herefore</a:t>
            </a:r>
            <a:r>
              <a:rPr lang="en-US" dirty="0"/>
              <a:t>, </a:t>
            </a:r>
            <a:r>
              <a:rPr lang="en-US" dirty="0" smtClean="0"/>
              <a:t>he lifted </a:t>
            </a:r>
            <a:r>
              <a:rPr lang="en-US" dirty="0"/>
              <a:t>his lance to pierce him through, the boy wept and cried out, saying: "Do not strike me for I </a:t>
            </a:r>
            <a:r>
              <a:rPr lang="en-US" dirty="0" smtClean="0"/>
              <a:t>can keep </a:t>
            </a:r>
            <a:r>
              <a:rPr lang="en-US" dirty="0"/>
              <a:t>on a horse." And his brother, seizing him by the arm, put him upon the bare back of a horse </a:t>
            </a:r>
            <a:r>
              <a:rPr lang="en-US" dirty="0" smtClean="0"/>
              <a:t>and urged </a:t>
            </a:r>
            <a:r>
              <a:rPr lang="en-US" dirty="0"/>
              <a:t>him to stay there if he could; and the boy, taking the rein of the horse in his hand, followed </a:t>
            </a:r>
            <a:r>
              <a:rPr lang="en-US" dirty="0" smtClean="0"/>
              <a:t>his fleeing </a:t>
            </a:r>
            <a:r>
              <a:rPr lang="en-US" dirty="0"/>
              <a:t>brothers. </a:t>
            </a:r>
            <a:endParaRPr lang="en-US" dirty="0" smtClean="0"/>
          </a:p>
          <a:p>
            <a:r>
              <a:rPr lang="en-US" dirty="0" smtClean="0"/>
              <a:t>The </a:t>
            </a:r>
            <a:r>
              <a:rPr lang="en-US" dirty="0" err="1"/>
              <a:t>Avars</a:t>
            </a:r>
            <a:r>
              <a:rPr lang="en-US" dirty="0"/>
              <a:t>, when they learned this, mounted their horses and followed them, </a:t>
            </a:r>
            <a:r>
              <a:rPr lang="en-US" dirty="0" smtClean="0"/>
              <a:t>but although </a:t>
            </a:r>
            <a:r>
              <a:rPr lang="en-US" dirty="0"/>
              <a:t>the others escaped by swift flight, the little boy </a:t>
            </a:r>
            <a:r>
              <a:rPr lang="en-US" dirty="0" err="1"/>
              <a:t>Grimoald</a:t>
            </a:r>
            <a:r>
              <a:rPr lang="en-US" dirty="0"/>
              <a:t> was taken by one of those who </a:t>
            </a:r>
            <a:r>
              <a:rPr lang="en-US" dirty="0" smtClean="0"/>
              <a:t>had run </a:t>
            </a:r>
            <a:r>
              <a:rPr lang="en-US" dirty="0"/>
              <a:t>up most swiftly. His captor, however, did not deign to strike him with the sword on account of </a:t>
            </a:r>
            <a:r>
              <a:rPr lang="en-US" dirty="0" smtClean="0"/>
              <a:t>his slender </a:t>
            </a:r>
            <a:r>
              <a:rPr lang="en-US" dirty="0"/>
              <a:t>age, but rather kept him to be his servant. </a:t>
            </a:r>
            <a:endParaRPr lang="en-US" dirty="0" smtClean="0"/>
          </a:p>
          <a:p>
            <a:r>
              <a:rPr lang="en-US" dirty="0" smtClean="0"/>
              <a:t>And </a:t>
            </a:r>
            <a:r>
              <a:rPr lang="en-US" dirty="0"/>
              <a:t>returning to the camp, he took hold of the bridle </a:t>
            </a:r>
            <a:r>
              <a:rPr lang="en-US" dirty="0" smtClean="0"/>
              <a:t>of the </a:t>
            </a:r>
            <a:r>
              <a:rPr lang="en-US" dirty="0"/>
              <a:t>horse and led the boy away, </a:t>
            </a:r>
            <a:r>
              <a:rPr lang="en-US" dirty="0" smtClean="0"/>
              <a:t>and exulted </a:t>
            </a:r>
            <a:r>
              <a:rPr lang="en-US" dirty="0"/>
              <a:t>over so noble a booty - for he was a little fellow of </a:t>
            </a:r>
            <a:r>
              <a:rPr lang="en-US" dirty="0" smtClean="0"/>
              <a:t>elegant form </a:t>
            </a:r>
            <a:r>
              <a:rPr lang="en-US" dirty="0"/>
              <a:t>with gleaming eyes and covered with long blonde hair - and when the boy grieved that he </a:t>
            </a:r>
            <a:r>
              <a:rPr lang="en-US" dirty="0" smtClean="0"/>
              <a:t>was carried </a:t>
            </a:r>
            <a:r>
              <a:rPr lang="en-US" dirty="0"/>
              <a:t>away as a captive,</a:t>
            </a:r>
          </a:p>
          <a:p>
            <a:r>
              <a:rPr lang="en-US" dirty="0"/>
              <a:t>"Pondering mighty thoughts within his diminutive bosom", [8</a:t>
            </a:r>
            <a:r>
              <a:rPr lang="en-US" dirty="0" smtClean="0"/>
              <a:t>] (Vergil, </a:t>
            </a:r>
            <a:r>
              <a:rPr lang="en-US" i="1" dirty="0" smtClean="0"/>
              <a:t>Georgics IV 83)</a:t>
            </a:r>
            <a:endParaRPr lang="it-IT" i="1" dirty="0"/>
          </a:p>
        </p:txBody>
      </p:sp>
    </p:spTree>
    <p:extLst>
      <p:ext uri="{BB962C8B-B14F-4D97-AF65-F5344CB8AC3E}">
        <p14:creationId xmlns:p14="http://schemas.microsoft.com/office/powerpoint/2010/main" val="27814264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2647</Words>
  <Application>Microsoft Office PowerPoint</Application>
  <PresentationFormat>Widescreen</PresentationFormat>
  <Paragraphs>65</Paragraphs>
  <Slides>14</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Sabon</vt:lpstr>
      <vt:lpstr>Tema di Office</vt:lpstr>
      <vt:lpstr>History of the Early Middle Ages a.y. 2023-2024</vt:lpstr>
      <vt:lpstr>Increasing social segregation.</vt:lpstr>
      <vt:lpstr>Which military skills?</vt:lpstr>
      <vt:lpstr>Sieges in Paul the Deacon, Historia Langobardorum</vt:lpstr>
      <vt:lpstr>Presentazione standard di PowerPoint</vt:lpstr>
      <vt:lpstr>Paul the Deacon Historia Langobardorum, IV-37, Cividale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Graves with weapons (4-6 century)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142</cp:revision>
  <dcterms:created xsi:type="dcterms:W3CDTF">2022-07-26T10:43:33Z</dcterms:created>
  <dcterms:modified xsi:type="dcterms:W3CDTF">2024-04-16T09:58:28Z</dcterms:modified>
</cp:coreProperties>
</file>