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0" r:id="rId2"/>
    <p:sldId id="261" r:id="rId3"/>
    <p:sldId id="262" r:id="rId4"/>
    <p:sldId id="263" r:id="rId5"/>
    <p:sldId id="264" r:id="rId6"/>
    <p:sldId id="265" r:id="rId7"/>
    <p:sldId id="257" r:id="rId8"/>
    <p:sldId id="258" r:id="rId9"/>
    <p:sldId id="259" r:id="rId10"/>
    <p:sldId id="266" r:id="rId11"/>
    <p:sldId id="267" r:id="rId12"/>
    <p:sldId id="268" r:id="rId13"/>
    <p:sldId id="269" r:id="rId14"/>
    <p:sldId id="271" r:id="rId15"/>
    <p:sldId id="272" r:id="rId16"/>
    <p:sldId id="270" r:id="rId17"/>
    <p:sldId id="273" r:id="rId18"/>
    <p:sldId id="274" r:id="rId19"/>
    <p:sldId id="275" r:id="rId20"/>
    <p:sldId id="276" r:id="rId21"/>
    <p:sldId id="277" r:id="rId22"/>
    <p:sldId id="279" r:id="rId23"/>
    <p:sldId id="280" r:id="rId24"/>
    <p:sldId id="281" r:id="rId25"/>
    <p:sldId id="283" r:id="rId26"/>
    <p:sldId id="282" r:id="rId27"/>
    <p:sldId id="284" r:id="rId28"/>
    <p:sldId id="285" r:id="rId29"/>
    <p:sldId id="286" r:id="rId30"/>
    <p:sldId id="288" r:id="rId31"/>
    <p:sldId id="289" r:id="rId32"/>
    <p:sldId id="291" r:id="rId33"/>
    <p:sldId id="293" r:id="rId34"/>
    <p:sldId id="294" r:id="rId3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56307-6DC6-4998-8D22-9BDEC1332831}" type="datetimeFigureOut">
              <a:rPr lang="it-IT" smtClean="0"/>
              <a:t>23/04/2024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ED295-4219-4370-B342-FCB49CCD441C}" type="slidenum">
              <a:rPr lang="it-IT" smtClean="0"/>
              <a:t>‹N›</a:t>
            </a:fld>
            <a:endParaRPr lang="it-IT"/>
          </a:p>
        </p:txBody>
      </p:sp>
    </p:spTree>
    <p:extLst>
      <p:ext uri="{BB962C8B-B14F-4D97-AF65-F5344CB8AC3E}">
        <p14:creationId xmlns:p14="http://schemas.microsoft.com/office/powerpoint/2010/main" val="1729909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a:solidFill>
                  <a:schemeClr val="tx1"/>
                </a:solidFill>
                <a:latin typeface="+mn-lt"/>
                <a:ea typeface="+mn-ea"/>
                <a:cs typeface="+mn-cs"/>
              </a:rPr>
              <a:t>Preferire un carattere sans serif come Arial, </a:t>
            </a:r>
            <a:r>
              <a:rPr lang="it-IT" sz="1200" b="0" i="0" u="none" strike="noStrike" kern="1200" baseline="0" dirty="0" err="1">
                <a:solidFill>
                  <a:schemeClr val="tx1"/>
                </a:solidFill>
                <a:latin typeface="+mn-lt"/>
                <a:ea typeface="+mn-ea"/>
                <a:cs typeface="+mn-cs"/>
              </a:rPr>
              <a:t>Helvetica</a:t>
            </a:r>
            <a:r>
              <a:rPr lang="it-IT" sz="1200" b="0" i="0" u="none" strike="noStrike" kern="1200" baseline="0" dirty="0">
                <a:solidFill>
                  <a:schemeClr val="tx1"/>
                </a:solidFill>
                <a:latin typeface="+mn-lt"/>
                <a:ea typeface="+mn-ea"/>
                <a:cs typeface="+mn-cs"/>
              </a:rPr>
              <a:t> o Verdana. Font consigliabile da 30 a 40 </a:t>
            </a:r>
            <a:r>
              <a:rPr lang="it-IT" sz="1200" b="0" i="0" u="none" strike="noStrike" kern="1200" baseline="0" dirty="0" err="1">
                <a:solidFill>
                  <a:schemeClr val="tx1"/>
                </a:solidFill>
                <a:latin typeface="+mn-lt"/>
                <a:ea typeface="+mn-ea"/>
                <a:cs typeface="+mn-cs"/>
              </a:rPr>
              <a:t>pt</a:t>
            </a:r>
            <a:r>
              <a:rPr lang="it-IT"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Allineare i testi a sinistra, non giustificarli.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Utilizzare non più di tre blocchi di informazione per diapositiva.</a:t>
            </a:r>
          </a:p>
          <a:p>
            <a:r>
              <a:rPr lang="it-IT" sz="1200" b="0" i="0" u="none" strike="noStrike" kern="1200" baseline="0" dirty="0">
                <a:solidFill>
                  <a:schemeClr val="tx1"/>
                </a:solidFill>
                <a:latin typeface="+mn-lt"/>
                <a:ea typeface="+mn-ea"/>
                <a:cs typeface="+mn-cs"/>
              </a:rPr>
              <a:t>Per evidenziare titoli o parole chiave, prediligere l’uso del grassetto a corsivo o colori. </a:t>
            </a:r>
          </a:p>
          <a:p>
            <a:r>
              <a:rPr lang="it-IT" sz="1200" b="0" i="0" u="none" strike="noStrike" kern="1200" baseline="0" dirty="0">
                <a:solidFill>
                  <a:schemeClr val="tx1"/>
                </a:solidFill>
                <a:latin typeface="+mn-lt"/>
                <a:ea typeface="+mn-ea"/>
                <a:cs typeface="+mn-cs"/>
              </a:rPr>
              <a:t>Evitare ombre, sfumature e gradazioni di grigio.</a:t>
            </a:r>
          </a:p>
          <a:p>
            <a:r>
              <a:rPr lang="it-IT" sz="1200" b="0" i="0" u="none" strike="noStrike" kern="1200" baseline="0" dirty="0">
                <a:solidFill>
                  <a:schemeClr val="tx1"/>
                </a:solidFill>
                <a:latin typeface="+mn-lt"/>
                <a:ea typeface="+mn-ea"/>
                <a:cs typeface="+mn-cs"/>
              </a:rPr>
              <a:t>Prestare attenzione al contrasto tra sfondo e testo. Prediligere testo nero su sfondo bianco.</a:t>
            </a:r>
          </a:p>
        </p:txBody>
      </p:sp>
      <p:sp>
        <p:nvSpPr>
          <p:cNvPr id="4" name="Segnaposto numero diapositiva 3"/>
          <p:cNvSpPr>
            <a:spLocks noGrp="1"/>
          </p:cNvSpPr>
          <p:nvPr>
            <p:ph type="sldNum" sz="quarter" idx="10"/>
          </p:nvPr>
        </p:nvSpPr>
        <p:spPr/>
        <p:txBody>
          <a:bodyPr/>
          <a:lstStyle/>
          <a:p>
            <a:fld id="{1A4491ED-56D3-4375-977F-FA3F9F1C0D19}" type="slidenum">
              <a:rPr lang="it-IT" smtClean="0"/>
              <a:t>1</a:t>
            </a:fld>
            <a:endParaRPr lang="it-IT"/>
          </a:p>
        </p:txBody>
      </p:sp>
    </p:spTree>
    <p:extLst>
      <p:ext uri="{BB962C8B-B14F-4D97-AF65-F5344CB8AC3E}">
        <p14:creationId xmlns:p14="http://schemas.microsoft.com/office/powerpoint/2010/main" val="3013471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aseline="0" dirty="0"/>
              <a:t>Per facilitare la lettura di elenchi da parte della sintesi vocale, u</a:t>
            </a:r>
            <a:r>
              <a:rPr lang="it-IT" dirty="0"/>
              <a:t>tilizzare</a:t>
            </a:r>
            <a:r>
              <a:rPr lang="it-IT" baseline="0" dirty="0"/>
              <a:t> sempre i modelli di elenco forniti dal programma. Quindi non realizzare elenchi solamente inserendo trattini, numeri o punti.</a:t>
            </a:r>
            <a:endParaRPr lang="it-IT" dirty="0"/>
          </a:p>
        </p:txBody>
      </p:sp>
      <p:sp>
        <p:nvSpPr>
          <p:cNvPr id="4" name="Segnaposto numero diapositiva 3"/>
          <p:cNvSpPr>
            <a:spLocks noGrp="1"/>
          </p:cNvSpPr>
          <p:nvPr>
            <p:ph type="sldNum" sz="quarter" idx="10"/>
          </p:nvPr>
        </p:nvSpPr>
        <p:spPr/>
        <p:txBody>
          <a:bodyPr/>
          <a:lstStyle/>
          <a:p>
            <a:fld id="{1A4491ED-56D3-4375-977F-FA3F9F1C0D19}" type="slidenum">
              <a:rPr lang="it-IT" smtClean="0"/>
              <a:t>24</a:t>
            </a:fld>
            <a:endParaRPr lang="it-IT"/>
          </a:p>
        </p:txBody>
      </p:sp>
    </p:spTree>
    <p:extLst>
      <p:ext uri="{BB962C8B-B14F-4D97-AF65-F5344CB8AC3E}">
        <p14:creationId xmlns:p14="http://schemas.microsoft.com/office/powerpoint/2010/main" val="1545950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Quando viene inserito un grafico, va sempre spiegato inserendo</a:t>
            </a:r>
            <a:r>
              <a:rPr lang="it-IT" baseline="0" dirty="0"/>
              <a:t> la tabella di dati, in modo che una sintesi vocale possa leggere i dati che lo costituiscono</a:t>
            </a:r>
          </a:p>
          <a:p>
            <a:pPr marL="0" marR="0" lvl="0" indent="0" algn="l" defTabSz="914400" rtl="0" eaLnBrk="1" fontAlgn="auto" latinLnBrk="0" hangingPunct="1">
              <a:lnSpc>
                <a:spcPct val="100000"/>
              </a:lnSpc>
              <a:spcBef>
                <a:spcPts val="0"/>
              </a:spcBef>
              <a:spcAft>
                <a:spcPts val="0"/>
              </a:spcAft>
              <a:buClrTx/>
              <a:buSzTx/>
              <a:buFontTx/>
              <a:buNone/>
              <a:tabLst/>
              <a:defRPr/>
            </a:pPr>
            <a:r>
              <a:rPr lang="it-IT" baseline="0" dirty="0"/>
              <a:t>Alcune sintesi vocali leggono correttamente la tabella nel formato .ppt, altre funzionano correttamente convertendo il file in 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baseline="0" dirty="0"/>
              <a:t>Per far sì che una sintesi vocale possa leggere correttamente la tabella: selezionare l’intera tabella, sarà visualizzato sulla barra in alto il menù «Strumenti tabella», da quel menù usare le «Righe di intestazione» dal menù «Progettazione».</a:t>
            </a:r>
          </a:p>
          <a:p>
            <a:r>
              <a:rPr lang="it-IT" baseline="0" dirty="0"/>
              <a:t>Per Mac: selezionando la tabella comparirà nella barra in alto «Struttura Tabella», cliccare su «Struttura Tabella» e sulla barra a sinistra selezionare «Con riga di intestazione».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5"/>
          </p:nvPr>
        </p:nvSpPr>
        <p:spPr/>
        <p:txBody>
          <a:bodyPr/>
          <a:lstStyle/>
          <a:p>
            <a:fld id="{1A4491ED-56D3-4375-977F-FA3F9F1C0D19}" type="slidenum">
              <a:rPr lang="it-IT" smtClean="0"/>
              <a:t>26</a:t>
            </a:fld>
            <a:endParaRPr lang="it-IT"/>
          </a:p>
        </p:txBody>
      </p:sp>
    </p:spTree>
    <p:extLst>
      <p:ext uri="{BB962C8B-B14F-4D97-AF65-F5344CB8AC3E}">
        <p14:creationId xmlns:p14="http://schemas.microsoft.com/office/powerpoint/2010/main" val="3138728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A4491ED-56D3-4375-977F-FA3F9F1C0D19}" type="slidenum">
              <a:rPr lang="it-IT" smtClean="0"/>
              <a:t>34</a:t>
            </a:fld>
            <a:endParaRPr lang="it-IT"/>
          </a:p>
        </p:txBody>
      </p:sp>
    </p:spTree>
    <p:extLst>
      <p:ext uri="{BB962C8B-B14F-4D97-AF65-F5344CB8AC3E}">
        <p14:creationId xmlns:p14="http://schemas.microsoft.com/office/powerpoint/2010/main" val="2191441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EEAA2B1-259E-42AB-BB25-B37F2AD09976}" type="datetimeFigureOut">
              <a:rPr lang="it-IT" smtClean="0"/>
              <a:t>23/04/2024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396984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EAA2B1-259E-42AB-BB25-B37F2AD09976}" type="datetimeFigureOut">
              <a:rPr lang="it-IT" smtClean="0"/>
              <a:t>23/04/2024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2519208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EAA2B1-259E-42AB-BB25-B37F2AD09976}" type="datetimeFigureOut">
              <a:rPr lang="it-IT" smtClean="0"/>
              <a:t>23/04/2024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3284018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olo e testo vertical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B4D642F2-5021-578D-0B5A-F0C9826C5601}"/>
              </a:ext>
            </a:extLst>
          </p:cNvPr>
          <p:cNvSpPr>
            <a:spLocks noGrp="1" noRot="1" noMove="1" noResize="1" noEditPoints="1" noAdjustHandles="1" noChangeArrowheads="1" noChangeShapeType="1"/>
          </p:cNvSpPr>
          <p:nvPr userDrawn="1"/>
        </p:nvSpPr>
        <p:spPr bwMode="auto">
          <a:xfrm>
            <a:off x="-1" y="0"/>
            <a:ext cx="12192001" cy="1138767"/>
          </a:xfrm>
          <a:prstGeom prst="rect">
            <a:avLst/>
          </a:prstGeom>
          <a:solidFill>
            <a:srgbClr val="AA0004"/>
          </a:solidFill>
          <a:ln w="9525">
            <a:noFill/>
            <a:miter lim="800000"/>
            <a:headEnd/>
            <a:tailEnd/>
          </a:ln>
        </p:spPr>
        <p:txBody>
          <a:bodyPr wrap="none" lIns="72000" rIns="360000"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eaLnBrk="1" hangingPunct="1">
              <a:defRPr/>
            </a:pPr>
            <a:endParaRPr lang="it-IT" altLang="it-IT" sz="2400" dirty="0">
              <a:solidFill>
                <a:schemeClr val="bg1"/>
              </a:solidFill>
            </a:endParaRPr>
          </a:p>
        </p:txBody>
      </p:sp>
      <p:sp>
        <p:nvSpPr>
          <p:cNvPr id="9" name="Titolo 1">
            <a:extLst>
              <a:ext uri="{FF2B5EF4-FFF2-40B4-BE49-F238E27FC236}">
                <a16:creationId xmlns:a16="http://schemas.microsoft.com/office/drawing/2014/main" id="{3A4080AB-402D-FB91-8F6E-E1F4FB36C74D}"/>
              </a:ext>
            </a:extLst>
          </p:cNvPr>
          <p:cNvSpPr>
            <a:spLocks noGrp="1"/>
          </p:cNvSpPr>
          <p:nvPr>
            <p:ph type="title"/>
          </p:nvPr>
        </p:nvSpPr>
        <p:spPr>
          <a:xfrm>
            <a:off x="456000" y="1153221"/>
            <a:ext cx="11736000" cy="1188000"/>
          </a:xfrm>
        </p:spPr>
        <p:txBody>
          <a:bodyPr>
            <a:normAutofit/>
          </a:bodyPr>
          <a:lstStyle>
            <a:lvl1pPr>
              <a:defRPr sz="3600" b="1">
                <a:latin typeface="Arial" panose="020B0604020202020204" pitchFamily="34" charset="0"/>
                <a:cs typeface="Arial" panose="020B0604020202020204" pitchFamily="34" charset="0"/>
              </a:defRPr>
            </a:lvl1pPr>
          </a:lstStyle>
          <a:p>
            <a:endParaRPr lang="it-IT" dirty="0"/>
          </a:p>
        </p:txBody>
      </p:sp>
      <p:sp>
        <p:nvSpPr>
          <p:cNvPr id="3" name="Segnaposto contenuto 2"/>
          <p:cNvSpPr>
            <a:spLocks noGrp="1"/>
          </p:cNvSpPr>
          <p:nvPr>
            <p:ph sz="quarter" idx="10" hasCustomPrompt="1"/>
          </p:nvPr>
        </p:nvSpPr>
        <p:spPr>
          <a:xfrm>
            <a:off x="6179127" y="2592996"/>
            <a:ext cx="5663346" cy="3859558"/>
          </a:xfrm>
        </p:spPr>
        <p:txBody>
          <a:bodyPr/>
          <a:lstStyle>
            <a:lvl1pPr marL="0" indent="0">
              <a:buNone/>
              <a:defRPr baseline="0"/>
            </a:lvl1pPr>
          </a:lstStyle>
          <a:p>
            <a:pPr lvl="0"/>
            <a:r>
              <a:rPr lang="it-IT" dirty="0"/>
              <a:t>Inserire testo</a:t>
            </a:r>
          </a:p>
        </p:txBody>
      </p:sp>
      <p:sp>
        <p:nvSpPr>
          <p:cNvPr id="11" name="Segnaposto contenuto 2"/>
          <p:cNvSpPr>
            <a:spLocks noGrp="1"/>
          </p:cNvSpPr>
          <p:nvPr>
            <p:ph sz="quarter" idx="11" hasCustomPrompt="1"/>
          </p:nvPr>
        </p:nvSpPr>
        <p:spPr>
          <a:xfrm>
            <a:off x="1215640" y="2592996"/>
            <a:ext cx="3781233" cy="1794277"/>
          </a:xfrm>
        </p:spPr>
        <p:txBody>
          <a:bodyPr/>
          <a:lstStyle>
            <a:lvl1pPr marL="0" indent="0">
              <a:buNone/>
              <a:defRPr baseline="0"/>
            </a:lvl1pPr>
          </a:lstStyle>
          <a:p>
            <a:pPr lvl="0"/>
            <a:r>
              <a:rPr lang="it-IT" dirty="0"/>
              <a:t>Inserire testo</a:t>
            </a:r>
          </a:p>
        </p:txBody>
      </p:sp>
      <p:sp>
        <p:nvSpPr>
          <p:cNvPr id="12" name="Segnaposto contenuto 2"/>
          <p:cNvSpPr>
            <a:spLocks noGrp="1"/>
          </p:cNvSpPr>
          <p:nvPr>
            <p:ph sz="quarter" idx="12" hasCustomPrompt="1"/>
          </p:nvPr>
        </p:nvSpPr>
        <p:spPr>
          <a:xfrm>
            <a:off x="1215640" y="4777396"/>
            <a:ext cx="3781234" cy="1794277"/>
          </a:xfrm>
        </p:spPr>
        <p:txBody>
          <a:bodyPr/>
          <a:lstStyle>
            <a:lvl1pPr marL="0" indent="0">
              <a:buNone/>
              <a:defRPr baseline="0"/>
            </a:lvl1pPr>
          </a:lstStyle>
          <a:p>
            <a:pPr lvl="0"/>
            <a:r>
              <a:rPr lang="it-IT" dirty="0"/>
              <a:t>Inserire testo</a:t>
            </a:r>
          </a:p>
        </p:txBody>
      </p:sp>
      <p:pic>
        <p:nvPicPr>
          <p:cNvPr id="4" name="Immagine 3">
            <a:extLst>
              <a:ext uri="{FF2B5EF4-FFF2-40B4-BE49-F238E27FC236}">
                <a16:creationId xmlns:a16="http://schemas.microsoft.com/office/drawing/2014/main" id="{71A703DA-C362-E452-CF6A-3D365299A24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6000" y="147563"/>
            <a:ext cx="1885998" cy="843049"/>
          </a:xfrm>
          <a:prstGeom prst="rect">
            <a:avLst/>
          </a:prstGeom>
        </p:spPr>
      </p:pic>
    </p:spTree>
    <p:extLst>
      <p:ext uri="{BB962C8B-B14F-4D97-AF65-F5344CB8AC3E}">
        <p14:creationId xmlns:p14="http://schemas.microsoft.com/office/powerpoint/2010/main" val="144915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EAA2B1-259E-42AB-BB25-B37F2AD09976}" type="datetimeFigureOut">
              <a:rPr lang="it-IT" smtClean="0"/>
              <a:t>23/04/2024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339630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DEEAA2B1-259E-42AB-BB25-B37F2AD09976}" type="datetimeFigureOut">
              <a:rPr lang="it-IT" smtClean="0"/>
              <a:t>23/04/2024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357063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EEAA2B1-259E-42AB-BB25-B37F2AD09976}" type="datetimeFigureOut">
              <a:rPr lang="it-IT" smtClean="0"/>
              <a:t>23/04/2024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317193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EEAA2B1-259E-42AB-BB25-B37F2AD09976}" type="datetimeFigureOut">
              <a:rPr lang="it-IT" smtClean="0"/>
              <a:t>23/04/2024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219053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EEAA2B1-259E-42AB-BB25-B37F2AD09976}" type="datetimeFigureOut">
              <a:rPr lang="it-IT" smtClean="0"/>
              <a:t>23/04/2024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96364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EEAA2B1-259E-42AB-BB25-B37F2AD09976}" type="datetimeFigureOut">
              <a:rPr lang="it-IT" smtClean="0"/>
              <a:t>23/04/2024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339873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EEAA2B1-259E-42AB-BB25-B37F2AD09976}" type="datetimeFigureOut">
              <a:rPr lang="it-IT" smtClean="0"/>
              <a:t>23/04/2024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107200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EEAA2B1-259E-42AB-BB25-B37F2AD09976}" type="datetimeFigureOut">
              <a:rPr lang="it-IT" smtClean="0"/>
              <a:t>23/04/2024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1C3103-129C-4596-AB07-44EDE977040A}" type="slidenum">
              <a:rPr lang="it-IT" smtClean="0"/>
              <a:t>‹N›</a:t>
            </a:fld>
            <a:endParaRPr lang="it-IT"/>
          </a:p>
        </p:txBody>
      </p:sp>
    </p:spTree>
    <p:extLst>
      <p:ext uri="{BB962C8B-B14F-4D97-AF65-F5344CB8AC3E}">
        <p14:creationId xmlns:p14="http://schemas.microsoft.com/office/powerpoint/2010/main" val="416976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AA2B1-259E-42AB-BB25-B37F2AD09976}" type="datetimeFigureOut">
              <a:rPr lang="it-IT" smtClean="0"/>
              <a:t>23/04/2024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C3103-129C-4596-AB07-44EDE977040A}" type="slidenum">
              <a:rPr lang="it-IT" smtClean="0"/>
              <a:t>‹N›</a:t>
            </a:fld>
            <a:endParaRPr lang="it-IT"/>
          </a:p>
        </p:txBody>
      </p:sp>
    </p:spTree>
    <p:extLst>
      <p:ext uri="{BB962C8B-B14F-4D97-AF65-F5344CB8AC3E}">
        <p14:creationId xmlns:p14="http://schemas.microsoft.com/office/powerpoint/2010/main" val="3140228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E12E42B-CFF7-5D55-6BD6-BADAF2EF7769}"/>
              </a:ext>
            </a:extLst>
          </p:cNvPr>
          <p:cNvSpPr>
            <a:spLocks noGrp="1"/>
          </p:cNvSpPr>
          <p:nvPr>
            <p:ph type="title"/>
          </p:nvPr>
        </p:nvSpPr>
        <p:spPr>
          <a:xfrm>
            <a:off x="456000" y="1160463"/>
            <a:ext cx="11736000" cy="754062"/>
          </a:xfrm>
        </p:spPr>
        <p:txBody>
          <a:bodyPr>
            <a:normAutofit/>
          </a:bodyPr>
          <a:lstStyle/>
          <a:p>
            <a:r>
              <a:rPr lang="it-IT" i="1" dirty="0"/>
              <a:t>Rex </a:t>
            </a:r>
            <a:r>
              <a:rPr lang="it-IT" i="1" dirty="0" err="1"/>
              <a:t>Pacificus</a:t>
            </a:r>
            <a:r>
              <a:rPr lang="it-IT" dirty="0"/>
              <a:t>. </a:t>
            </a:r>
            <a:r>
              <a:rPr lang="it-IT" dirty="0" err="1" smtClean="0"/>
              <a:t>Charlemagne’s</a:t>
            </a:r>
            <a:r>
              <a:rPr lang="it-IT" dirty="0" smtClean="0"/>
              <a:t> </a:t>
            </a:r>
            <a:r>
              <a:rPr lang="it-IT" dirty="0" err="1" smtClean="0"/>
              <a:t>conquests</a:t>
            </a:r>
            <a:r>
              <a:rPr lang="it-IT" dirty="0" smtClean="0"/>
              <a:t>.</a:t>
            </a:r>
            <a:endParaRPr lang="it-IT" b="1" dirty="0">
              <a:ea typeface="Verdana" panose="020B0604030504040204" pitchFamily="34" charset="0"/>
            </a:endParaRPr>
          </a:p>
        </p:txBody>
      </p:sp>
      <p:sp>
        <p:nvSpPr>
          <p:cNvPr id="5" name="Segnaposto contenuto 4">
            <a:extLst>
              <a:ext uri="{FF2B5EF4-FFF2-40B4-BE49-F238E27FC236}">
                <a16:creationId xmlns:a16="http://schemas.microsoft.com/office/drawing/2014/main" id="{63500608-49AC-2C3E-8C11-FFB693E8BC1B}"/>
              </a:ext>
            </a:extLst>
          </p:cNvPr>
          <p:cNvSpPr>
            <a:spLocks noGrp="1"/>
          </p:cNvSpPr>
          <p:nvPr>
            <p:ph idx="4294967295"/>
          </p:nvPr>
        </p:nvSpPr>
        <p:spPr>
          <a:xfrm>
            <a:off x="400050" y="2209802"/>
            <a:ext cx="3943350" cy="1914523"/>
          </a:xfrm>
        </p:spPr>
        <p:txBody>
          <a:bodyPr>
            <a:noAutofit/>
          </a:bodyPr>
          <a:lstStyle/>
          <a:p>
            <a:pPr marL="0" indent="0">
              <a:buNone/>
            </a:pPr>
            <a:r>
              <a:rPr lang="it-IT" sz="2400" dirty="0" smtClean="0">
                <a:latin typeface="Arial" panose="020B0604020202020204" pitchFamily="34" charset="0"/>
                <a:cs typeface="Arial" panose="020B0604020202020204" pitchFamily="34" charset="0"/>
              </a:rPr>
              <a:t>Kingdom of </a:t>
            </a:r>
            <a:r>
              <a:rPr lang="it-IT" sz="2400" dirty="0" err="1" smtClean="0">
                <a:latin typeface="Arial" panose="020B0604020202020204" pitchFamily="34" charset="0"/>
                <a:cs typeface="Arial" panose="020B0604020202020204" pitchFamily="34" charset="0"/>
              </a:rPr>
              <a:t>Italy</a:t>
            </a:r>
            <a:r>
              <a:rPr lang="it-IT" sz="2400" dirty="0" smtClean="0">
                <a:latin typeface="Arial" panose="020B0604020202020204" pitchFamily="34" charset="0"/>
                <a:cs typeface="Arial" panose="020B0604020202020204" pitchFamily="34" charset="0"/>
              </a:rPr>
              <a:t>: 774</a:t>
            </a:r>
          </a:p>
          <a:p>
            <a:pPr marL="0" indent="0">
              <a:buNone/>
            </a:pPr>
            <a:r>
              <a:rPr lang="it-IT" sz="2400" dirty="0" err="1" smtClean="0">
                <a:latin typeface="Arial" panose="020B0604020202020204" pitchFamily="34" charset="0"/>
                <a:cs typeface="Arial" panose="020B0604020202020204" pitchFamily="34" charset="0"/>
              </a:rPr>
              <a:t>Saxony</a:t>
            </a:r>
            <a:r>
              <a:rPr lang="it-IT" sz="2400" dirty="0" smtClean="0">
                <a:latin typeface="Arial" panose="020B0604020202020204" pitchFamily="34" charset="0"/>
                <a:cs typeface="Arial" panose="020B0604020202020204" pitchFamily="34" charset="0"/>
              </a:rPr>
              <a:t> : 772-804</a:t>
            </a:r>
          </a:p>
          <a:p>
            <a:pPr marL="0" indent="0">
              <a:buNone/>
            </a:pPr>
            <a:r>
              <a:rPr lang="it-IT" sz="2400" dirty="0" err="1" smtClean="0">
                <a:latin typeface="Arial" panose="020B0604020202020204" pitchFamily="34" charset="0"/>
                <a:cs typeface="Arial" panose="020B0604020202020204" pitchFamily="34" charset="0"/>
              </a:rPr>
              <a:t>Bavaria</a:t>
            </a:r>
            <a:r>
              <a:rPr lang="it-IT" sz="2400" dirty="0" smtClean="0">
                <a:latin typeface="Arial" panose="020B0604020202020204" pitchFamily="34" charset="0"/>
                <a:cs typeface="Arial" panose="020B0604020202020204" pitchFamily="34" charset="0"/>
              </a:rPr>
              <a:t>: 794</a:t>
            </a:r>
          </a:p>
          <a:p>
            <a:pPr marL="0" indent="0">
              <a:buNone/>
            </a:pPr>
            <a:r>
              <a:rPr lang="it-IT" sz="2400" dirty="0" err="1" smtClean="0">
                <a:latin typeface="Arial" panose="020B0604020202020204" pitchFamily="34" charset="0"/>
                <a:cs typeface="Arial" panose="020B0604020202020204" pitchFamily="34" charset="0"/>
              </a:rPr>
              <a:t>Avar</a:t>
            </a:r>
            <a:r>
              <a:rPr lang="it-IT" sz="2400" dirty="0" smtClean="0">
                <a:latin typeface="Arial" panose="020B0604020202020204" pitchFamily="34" charset="0"/>
                <a:cs typeface="Arial" panose="020B0604020202020204" pitchFamily="34" charset="0"/>
              </a:rPr>
              <a:t> </a:t>
            </a:r>
            <a:r>
              <a:rPr lang="it-IT" sz="2400" dirty="0" err="1" smtClean="0">
                <a:latin typeface="Arial" panose="020B0604020202020204" pitchFamily="34" charset="0"/>
                <a:cs typeface="Arial" panose="020B0604020202020204" pitchFamily="34" charset="0"/>
              </a:rPr>
              <a:t>Khanate</a:t>
            </a:r>
            <a:r>
              <a:rPr lang="it-IT" sz="2400" dirty="0" smtClean="0">
                <a:latin typeface="Arial" panose="020B0604020202020204" pitchFamily="34" charset="0"/>
                <a:cs typeface="Arial" panose="020B0604020202020204" pitchFamily="34" charset="0"/>
              </a:rPr>
              <a:t>: 796</a:t>
            </a:r>
          </a:p>
          <a:p>
            <a:pPr marL="0" indent="0">
              <a:buNone/>
            </a:pPr>
            <a:endParaRPr lang="it-IT" sz="2400" dirty="0" smtClean="0"/>
          </a:p>
        </p:txBody>
      </p:sp>
      <p:pic>
        <p:nvPicPr>
          <p:cNvPr id="6" name="Segnaposto contenuto 3"/>
          <p:cNvPicPr>
            <a:picLocks noGrp="1" noChangeAspect="1"/>
          </p:cNvPicPr>
          <p:nvPr>
            <p:ph sz="quarter" idx="10"/>
          </p:nvPr>
        </p:nvPicPr>
        <p:blipFill>
          <a:blip r:embed="rId3">
            <a:extLst>
              <a:ext uri="{28A0092B-C50C-407E-A947-70E740481C1C}">
                <a14:useLocalDpi xmlns:a14="http://schemas.microsoft.com/office/drawing/2010/main" val="0"/>
              </a:ext>
            </a:extLst>
          </a:blip>
          <a:stretch>
            <a:fillRect/>
          </a:stretch>
        </p:blipFill>
        <p:spPr>
          <a:xfrm>
            <a:off x="6972298" y="1994769"/>
            <a:ext cx="4572001" cy="5025156"/>
          </a:xfrm>
          <a:prstGeom prst="rect">
            <a:avLst/>
          </a:prstGeom>
        </p:spPr>
      </p:pic>
      <p:sp>
        <p:nvSpPr>
          <p:cNvPr id="7" name="Ovale 6"/>
          <p:cNvSpPr/>
          <p:nvPr/>
        </p:nvSpPr>
        <p:spPr>
          <a:xfrm>
            <a:off x="9794620" y="3563612"/>
            <a:ext cx="914400" cy="914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10861420" y="3687437"/>
            <a:ext cx="914400" cy="914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7565770" y="4963787"/>
            <a:ext cx="914400" cy="914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552450" y="4476750"/>
            <a:ext cx="4095750" cy="1938992"/>
          </a:xfrm>
          <a:prstGeom prst="rect">
            <a:avLst/>
          </a:prstGeom>
          <a:noFill/>
        </p:spPr>
        <p:txBody>
          <a:bodyPr wrap="square" rtlCol="0">
            <a:spAutoFit/>
          </a:bodyPr>
          <a:lstStyle/>
          <a:p>
            <a:r>
              <a:rPr lang="it-IT" sz="2400" b="1" dirty="0" err="1" smtClean="0">
                <a:latin typeface="Arial" panose="020B0604020202020204" pitchFamily="34" charset="0"/>
                <a:cs typeface="Arial" panose="020B0604020202020204" pitchFamily="34" charset="0"/>
              </a:rPr>
              <a:t>Borders</a:t>
            </a:r>
            <a:r>
              <a:rPr lang="it-IT" sz="2400" b="1" dirty="0" smtClean="0">
                <a:latin typeface="Arial" panose="020B0604020202020204" pitchFamily="34" charset="0"/>
                <a:cs typeface="Arial" panose="020B0604020202020204" pitchFamily="34" charset="0"/>
              </a:rPr>
              <a:t>:</a:t>
            </a:r>
          </a:p>
          <a:p>
            <a:r>
              <a:rPr lang="it-IT" sz="2400" dirty="0" err="1" smtClean="0">
                <a:latin typeface="Arial" panose="020B0604020202020204" pitchFamily="34" charset="0"/>
                <a:cs typeface="Arial" panose="020B0604020202020204" pitchFamily="34" charset="0"/>
              </a:rPr>
              <a:t>Danes</a:t>
            </a:r>
            <a:endParaRPr lang="it-IT" sz="2400" dirty="0" smtClean="0">
              <a:latin typeface="Arial" panose="020B0604020202020204" pitchFamily="34" charset="0"/>
              <a:cs typeface="Arial" panose="020B0604020202020204" pitchFamily="34" charset="0"/>
            </a:endParaRPr>
          </a:p>
          <a:p>
            <a:r>
              <a:rPr lang="it-IT" sz="2400" dirty="0" smtClean="0">
                <a:latin typeface="Arial" panose="020B0604020202020204" pitchFamily="34" charset="0"/>
                <a:cs typeface="Arial" panose="020B0604020202020204" pitchFamily="34" charset="0"/>
              </a:rPr>
              <a:t>Anglo-</a:t>
            </a:r>
            <a:r>
              <a:rPr lang="it-IT" sz="2400" dirty="0" err="1" smtClean="0">
                <a:latin typeface="Arial" panose="020B0604020202020204" pitchFamily="34" charset="0"/>
                <a:cs typeface="Arial" panose="020B0604020202020204" pitchFamily="34" charset="0"/>
              </a:rPr>
              <a:t>Saxons</a:t>
            </a:r>
            <a:endParaRPr lang="it-IT" sz="2400" dirty="0" smtClean="0">
              <a:latin typeface="Arial" panose="020B0604020202020204" pitchFamily="34" charset="0"/>
              <a:cs typeface="Arial" panose="020B0604020202020204" pitchFamily="34" charset="0"/>
            </a:endParaRPr>
          </a:p>
          <a:p>
            <a:r>
              <a:rPr lang="it-IT" sz="2400" dirty="0" smtClean="0">
                <a:latin typeface="Arial" panose="020B0604020202020204" pitchFamily="34" charset="0"/>
                <a:cs typeface="Arial" panose="020B0604020202020204" pitchFamily="34" charset="0"/>
              </a:rPr>
              <a:t>Aquitaine and </a:t>
            </a:r>
            <a:r>
              <a:rPr lang="it-IT" sz="2400" dirty="0" err="1" smtClean="0">
                <a:latin typeface="Arial" panose="020B0604020202020204" pitchFamily="34" charset="0"/>
                <a:cs typeface="Arial" panose="020B0604020202020204" pitchFamily="34" charset="0"/>
              </a:rPr>
              <a:t>Hispania</a:t>
            </a:r>
            <a:endParaRPr lang="it-IT" sz="2400" dirty="0" smtClean="0">
              <a:latin typeface="Arial" panose="020B0604020202020204" pitchFamily="34" charset="0"/>
              <a:cs typeface="Arial" panose="020B0604020202020204" pitchFamily="34" charset="0"/>
            </a:endParaRPr>
          </a:p>
          <a:p>
            <a:endParaRPr lang="it-IT" sz="2400" dirty="0"/>
          </a:p>
        </p:txBody>
      </p:sp>
      <p:sp>
        <p:nvSpPr>
          <p:cNvPr id="10" name="Ovale 9"/>
          <p:cNvSpPr/>
          <p:nvPr/>
        </p:nvSpPr>
        <p:spPr>
          <a:xfrm>
            <a:off x="9251695" y="2563487"/>
            <a:ext cx="914400" cy="914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p:cNvSpPr/>
          <p:nvPr/>
        </p:nvSpPr>
        <p:spPr>
          <a:xfrm>
            <a:off x="7737220" y="2487287"/>
            <a:ext cx="914400" cy="914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Ovale 1"/>
          <p:cNvSpPr/>
          <p:nvPr/>
        </p:nvSpPr>
        <p:spPr>
          <a:xfrm>
            <a:off x="9162473" y="4558256"/>
            <a:ext cx="1003622" cy="780362"/>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5215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Instructions</a:t>
            </a:r>
            <a:r>
              <a:rPr lang="it-IT" dirty="0" smtClean="0"/>
              <a:t> for </a:t>
            </a:r>
            <a:r>
              <a:rPr lang="it-IT" dirty="0" err="1" smtClean="0"/>
              <a:t>laymen</a:t>
            </a:r>
            <a:endParaRPr lang="it-IT" dirty="0"/>
          </a:p>
        </p:txBody>
      </p:sp>
      <p:sp>
        <p:nvSpPr>
          <p:cNvPr id="3" name="Segnaposto contenuto 2"/>
          <p:cNvSpPr>
            <a:spLocks noGrp="1"/>
          </p:cNvSpPr>
          <p:nvPr>
            <p:ph sz="quarter" idx="10"/>
          </p:nvPr>
        </p:nvSpPr>
        <p:spPr>
          <a:xfrm>
            <a:off x="619125" y="2341221"/>
            <a:ext cx="10487025" cy="4111333"/>
          </a:xfrm>
        </p:spPr>
        <p:txBody>
          <a:bodyPr>
            <a:normAutofit/>
          </a:bodyPr>
          <a:lstStyle/>
          <a:p>
            <a:r>
              <a:rPr lang="en-US" dirty="0">
                <a:latin typeface="Arial" panose="020B0604020202020204" pitchFamily="34" charset="0"/>
                <a:cs typeface="Arial" panose="020B0604020202020204" pitchFamily="34" charset="0"/>
              </a:rPr>
              <a:t>Alcuin writing his </a:t>
            </a:r>
            <a:r>
              <a:rPr lang="en-US" dirty="0" smtClean="0">
                <a:latin typeface="Arial" panose="020B0604020202020204" pitchFamily="34" charset="0"/>
                <a:cs typeface="Arial" panose="020B0604020202020204" pitchFamily="34" charset="0"/>
              </a:rPr>
              <a:t>manual for </a:t>
            </a:r>
            <a:r>
              <a:rPr lang="en-US" dirty="0">
                <a:latin typeface="Arial" panose="020B0604020202020204" pitchFamily="34" charset="0"/>
                <a:cs typeface="Arial" panose="020B0604020202020204" pitchFamily="34" charset="0"/>
              </a:rPr>
              <a:t>Count Guy of the Breton </a:t>
            </a:r>
            <a:r>
              <a:rPr lang="en-US" dirty="0" smtClean="0">
                <a:latin typeface="Arial" panose="020B0604020202020204" pitchFamily="34" charset="0"/>
                <a:cs typeface="Arial" panose="020B0604020202020204" pitchFamily="34" charset="0"/>
              </a:rPr>
              <a:t>March concentrated </a:t>
            </a:r>
            <a:r>
              <a:rPr lang="en-US" dirty="0">
                <a:latin typeface="Arial" panose="020B0604020202020204" pitchFamily="34" charset="0"/>
                <a:cs typeface="Arial" panose="020B0604020202020204" pitchFamily="34" charset="0"/>
              </a:rPr>
              <a:t>on the count's private life: on &gt;the inner disposition towards peace without </a:t>
            </a:r>
            <a:r>
              <a:rPr lang="en-US" dirty="0" smtClean="0">
                <a:latin typeface="Arial" panose="020B0604020202020204" pitchFamily="34" charset="0"/>
                <a:cs typeface="Arial" panose="020B0604020202020204" pitchFamily="34" charset="0"/>
              </a:rPr>
              <a:t>which his </a:t>
            </a:r>
            <a:r>
              <a:rPr lang="en-US" dirty="0">
                <a:latin typeface="Arial" panose="020B0604020202020204" pitchFamily="34" charset="0"/>
                <a:cs typeface="Arial" panose="020B0604020202020204" pitchFamily="34" charset="0"/>
              </a:rPr>
              <a:t>offerings to God were nothing</a:t>
            </a:r>
            <a:r>
              <a:rPr lang="en-US" dirty="0" smtClean="0">
                <a:latin typeface="Arial" panose="020B0604020202020204" pitchFamily="34" charset="0"/>
                <a:cs typeface="Arial" panose="020B0604020202020204" pitchFamily="34" charset="0"/>
              </a:rPr>
              <a:t>&lt;.</a:t>
            </a:r>
          </a:p>
          <a:p>
            <a:r>
              <a:rPr lang="en-US" dirty="0" smtClean="0">
                <a:latin typeface="Arial" panose="020B0604020202020204" pitchFamily="34" charset="0"/>
                <a:cs typeface="Arial" panose="020B0604020202020204" pitchFamily="34" charset="0"/>
              </a:rPr>
              <a:t>Jonas </a:t>
            </a:r>
            <a:r>
              <a:rPr lang="en-US" dirty="0">
                <a:latin typeface="Arial" panose="020B0604020202020204" pitchFamily="34" charset="0"/>
                <a:cs typeface="Arial" panose="020B0604020202020204" pitchFamily="34" charset="0"/>
              </a:rPr>
              <a:t>of Orleans, advising Count </a:t>
            </a:r>
            <a:r>
              <a:rPr lang="en-US" dirty="0" err="1" smtClean="0">
                <a:latin typeface="Arial" panose="020B0604020202020204" pitchFamily="34" charset="0"/>
                <a:cs typeface="Arial" panose="020B0604020202020204" pitchFamily="34" charset="0"/>
              </a:rPr>
              <a:t>Matfrid</a:t>
            </a:r>
            <a:r>
              <a:rPr lang="en-US" dirty="0" smtClean="0">
                <a:latin typeface="Arial" panose="020B0604020202020204" pitchFamily="34" charset="0"/>
                <a:cs typeface="Arial" panose="020B0604020202020204" pitchFamily="34" charset="0"/>
              </a:rPr>
              <a:t> in 820, </a:t>
            </a:r>
            <a:r>
              <a:rPr lang="en-US" dirty="0">
                <a:latin typeface="Arial" panose="020B0604020202020204" pitchFamily="34" charset="0"/>
                <a:cs typeface="Arial" panose="020B0604020202020204" pitchFamily="34" charset="0"/>
              </a:rPr>
              <a:t>concentrated </a:t>
            </a:r>
            <a:r>
              <a:rPr lang="en-US" dirty="0" smtClean="0">
                <a:latin typeface="Arial" panose="020B0604020202020204" pitchFamily="34" charset="0"/>
                <a:cs typeface="Arial" panose="020B0604020202020204" pitchFamily="34" charset="0"/>
              </a:rPr>
              <a:t>on the </a:t>
            </a:r>
            <a:r>
              <a:rPr lang="en-US" dirty="0">
                <a:latin typeface="Arial" panose="020B0604020202020204" pitchFamily="34" charset="0"/>
                <a:cs typeface="Arial" panose="020B0604020202020204" pitchFamily="34" charset="0"/>
              </a:rPr>
              <a:t>duties of Christian marriage (within which sexual relations were strictly for procreation) </a:t>
            </a:r>
            <a:r>
              <a:rPr lang="en-US" dirty="0" smtClean="0">
                <a:latin typeface="Arial" panose="020B0604020202020204" pitchFamily="34" charset="0"/>
                <a:cs typeface="Arial" panose="020B0604020202020204" pitchFamily="34" charset="0"/>
              </a:rPr>
              <a:t>and domestic peace. </a:t>
            </a:r>
          </a:p>
          <a:p>
            <a:r>
              <a:rPr lang="en-US" dirty="0" smtClean="0">
                <a:latin typeface="Arial" panose="020B0604020202020204" pitchFamily="34" charset="0"/>
                <a:cs typeface="Arial" panose="020B0604020202020204" pitchFamily="34" charset="0"/>
              </a:rPr>
              <a:t>Yet </a:t>
            </a:r>
            <a:r>
              <a:rPr lang="en-US" dirty="0">
                <a:latin typeface="Arial" panose="020B0604020202020204" pitchFamily="34" charset="0"/>
                <a:cs typeface="Arial" panose="020B0604020202020204" pitchFamily="34" charset="0"/>
              </a:rPr>
              <a:t>a count's public life involved, </a:t>
            </a:r>
            <a:r>
              <a:rPr lang="en-US" i="1" dirty="0">
                <a:latin typeface="Arial" panose="020B0604020202020204" pitchFamily="34" charset="0"/>
                <a:cs typeface="Arial" panose="020B0604020202020204" pitchFamily="34" charset="0"/>
              </a:rPr>
              <a:t>ex officio, </a:t>
            </a:r>
            <a:r>
              <a:rPr lang="en-US" dirty="0">
                <a:latin typeface="Arial" panose="020B0604020202020204" pitchFamily="34" charset="0"/>
                <a:cs typeface="Arial" panose="020B0604020202020204" pitchFamily="34" charset="0"/>
              </a:rPr>
              <a:t>the direct use of violence: </a:t>
            </a:r>
            <a:r>
              <a:rPr lang="en-US" i="1" dirty="0" smtClean="0">
                <a:latin typeface="Arial" panose="020B0604020202020204" pitchFamily="34" charset="0"/>
                <a:cs typeface="Arial" panose="020B0604020202020204" pitchFamily="34" charset="0"/>
              </a:rPr>
              <a:t>in tempore </a:t>
            </a:r>
            <a:r>
              <a:rPr lang="en-US" i="1" dirty="0">
                <a:latin typeface="Arial" panose="020B0604020202020204" pitchFamily="34" charset="0"/>
                <a:cs typeface="Arial" panose="020B0604020202020204" pitchFamily="34" charset="0"/>
              </a:rPr>
              <a:t>belli, in </a:t>
            </a:r>
            <a:r>
              <a:rPr lang="en-US" i="1" dirty="0" err="1">
                <a:latin typeface="Arial" panose="020B0604020202020204" pitchFamily="34" charset="0"/>
                <a:cs typeface="Arial" panose="020B0604020202020204" pitchFamily="34" charset="0"/>
              </a:rPr>
              <a:t>contencione</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in cleaning up the unpleasant mess left by brigands' activities.</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28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Internal</a:t>
            </a:r>
            <a:r>
              <a:rPr lang="it-IT" dirty="0" smtClean="0"/>
              <a:t> </a:t>
            </a:r>
            <a:r>
              <a:rPr lang="it-IT" dirty="0" err="1" smtClean="0"/>
              <a:t>peace</a:t>
            </a:r>
            <a:endParaRPr lang="it-IT" dirty="0"/>
          </a:p>
        </p:txBody>
      </p:sp>
      <p:sp>
        <p:nvSpPr>
          <p:cNvPr id="3" name="Segnaposto contenuto 2"/>
          <p:cNvSpPr>
            <a:spLocks noGrp="1"/>
          </p:cNvSpPr>
          <p:nvPr>
            <p:ph sz="quarter" idx="10"/>
          </p:nvPr>
        </p:nvSpPr>
        <p:spPr>
          <a:xfrm>
            <a:off x="456000" y="2190750"/>
            <a:ext cx="11050200" cy="4261804"/>
          </a:xfrm>
        </p:spPr>
        <p:txBody>
          <a:bodyPr>
            <a:normAutofit fontScale="77500" lnSpcReduction="20000"/>
          </a:bodyPr>
          <a:lstStyle/>
          <a:p>
            <a:r>
              <a:rPr lang="en-US" sz="3400" dirty="0">
                <a:latin typeface="Arial" panose="020B0604020202020204" pitchFamily="34" charset="0"/>
                <a:cs typeface="Arial" panose="020B0604020202020204" pitchFamily="34" charset="0"/>
              </a:rPr>
              <a:t>Charlemagne worried about attacks by </a:t>
            </a:r>
            <a:r>
              <a:rPr lang="en-US" sz="3400" dirty="0" smtClean="0">
                <a:latin typeface="Arial" panose="020B0604020202020204" pitchFamily="34" charset="0"/>
                <a:cs typeface="Arial" panose="020B0604020202020204" pitchFamily="34" charset="0"/>
              </a:rPr>
              <a:t>armed bands </a:t>
            </a:r>
            <a:r>
              <a:rPr lang="en-US" sz="3400" dirty="0">
                <a:latin typeface="Arial" panose="020B0604020202020204" pitchFamily="34" charset="0"/>
                <a:cs typeface="Arial" panose="020B0604020202020204" pitchFamily="34" charset="0"/>
              </a:rPr>
              <a:t>of horsemen on people travelling to the palace; and he had been prepared to make </a:t>
            </a:r>
            <a:r>
              <a:rPr lang="en-US" sz="3400" dirty="0" smtClean="0">
                <a:latin typeface="Arial" panose="020B0604020202020204" pitchFamily="34" charset="0"/>
                <a:cs typeface="Arial" panose="020B0604020202020204" pitchFamily="34" charset="0"/>
              </a:rPr>
              <a:t>men end </a:t>
            </a:r>
            <a:r>
              <a:rPr lang="en-US" sz="3400" dirty="0">
                <a:latin typeface="Arial" panose="020B0604020202020204" pitchFamily="34" charset="0"/>
                <a:cs typeface="Arial" panose="020B0604020202020204" pitchFamily="34" charset="0"/>
              </a:rPr>
              <a:t>their feuds </a:t>
            </a:r>
            <a:r>
              <a:rPr lang="en-US" sz="3400" i="1" dirty="0">
                <a:latin typeface="Arial" panose="020B0604020202020204" pitchFamily="34" charset="0"/>
                <a:cs typeface="Arial" panose="020B0604020202020204" pitchFamily="34" charset="0"/>
              </a:rPr>
              <a:t>(</a:t>
            </a:r>
            <a:r>
              <a:rPr lang="en-US" sz="3400" i="1" dirty="0" err="1">
                <a:latin typeface="Arial" panose="020B0604020202020204" pitchFamily="34" charset="0"/>
                <a:cs typeface="Arial" panose="020B0604020202020204" pitchFamily="34" charset="0"/>
              </a:rPr>
              <a:t>faidae</a:t>
            </a:r>
            <a:r>
              <a:rPr lang="en-US" sz="3400" i="1" dirty="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if necessary by deporting those </a:t>
            </a:r>
            <a:r>
              <a:rPr lang="en-US" sz="3400" dirty="0" smtClean="0">
                <a:latin typeface="Arial" panose="020B0604020202020204" pitchFamily="34" charset="0"/>
                <a:cs typeface="Arial" panose="020B0604020202020204" pitchFamily="34" charset="0"/>
              </a:rPr>
              <a:t>who </a:t>
            </a:r>
            <a:r>
              <a:rPr lang="en-US" sz="3400" dirty="0">
                <a:latin typeface="Arial" panose="020B0604020202020204" pitchFamily="34" charset="0"/>
                <a:cs typeface="Arial" panose="020B0604020202020204" pitchFamily="34" charset="0"/>
              </a:rPr>
              <a:t>refused to accept </a:t>
            </a:r>
            <a:r>
              <a:rPr lang="en-US" sz="3400" dirty="0" smtClean="0">
                <a:latin typeface="Arial" panose="020B0604020202020204" pitchFamily="34" charset="0"/>
                <a:cs typeface="Arial" panose="020B0604020202020204" pitchFamily="34" charset="0"/>
              </a:rPr>
              <a:t>settlement.</a:t>
            </a:r>
            <a:endParaRPr lang="en-US" sz="3400" dirty="0">
              <a:latin typeface="Arial" panose="020B0604020202020204" pitchFamily="34" charset="0"/>
              <a:cs typeface="Arial" panose="020B0604020202020204" pitchFamily="34" charset="0"/>
            </a:endParaRPr>
          </a:p>
          <a:p>
            <a:r>
              <a:rPr lang="en-US" sz="3400" dirty="0">
                <a:latin typeface="Arial" panose="020B0604020202020204" pitchFamily="34" charset="0"/>
                <a:cs typeface="Arial" panose="020B0604020202020204" pitchFamily="34" charset="0"/>
              </a:rPr>
              <a:t>The word &gt;peace&lt; became commoner in </a:t>
            </a:r>
            <a:r>
              <a:rPr lang="en-US" sz="3400" dirty="0" err="1">
                <a:latin typeface="Arial" panose="020B0604020202020204" pitchFamily="34" charset="0"/>
                <a:cs typeface="Arial" panose="020B0604020202020204" pitchFamily="34" charset="0"/>
              </a:rPr>
              <a:t>captularies</a:t>
            </a:r>
            <a:r>
              <a:rPr lang="en-US" sz="3400" dirty="0">
                <a:latin typeface="Arial" panose="020B0604020202020204" pitchFamily="34" charset="0"/>
                <a:cs typeface="Arial" panose="020B0604020202020204" pitchFamily="34" charset="0"/>
              </a:rPr>
              <a:t>, no </a:t>
            </a:r>
            <a:r>
              <a:rPr lang="en-US" sz="3400" dirty="0" smtClean="0">
                <a:latin typeface="Arial" panose="020B0604020202020204" pitchFamily="34" charset="0"/>
                <a:cs typeface="Arial" panose="020B0604020202020204" pitchFamily="34" charset="0"/>
              </a:rPr>
              <a:t>doubt </a:t>
            </a:r>
            <a:r>
              <a:rPr lang="en-US" sz="3400" dirty="0">
                <a:latin typeface="Arial" panose="020B0604020202020204" pitchFamily="34" charset="0"/>
                <a:cs typeface="Arial" panose="020B0604020202020204" pitchFamily="34" charset="0"/>
              </a:rPr>
              <a:t>through </a:t>
            </a:r>
            <a:r>
              <a:rPr lang="en-US" sz="3400" dirty="0" smtClean="0">
                <a:latin typeface="Arial" panose="020B0604020202020204" pitchFamily="34" charset="0"/>
                <a:cs typeface="Arial" panose="020B0604020202020204" pitchFamily="34" charset="0"/>
              </a:rPr>
              <a:t>Alcuin's influence. </a:t>
            </a:r>
          </a:p>
          <a:p>
            <a:r>
              <a:rPr lang="en-US" sz="3400" dirty="0" smtClean="0">
                <a:latin typeface="Arial" panose="020B0604020202020204" pitchFamily="34" charset="0"/>
                <a:cs typeface="Arial" panose="020B0604020202020204" pitchFamily="34" charset="0"/>
              </a:rPr>
              <a:t>In </a:t>
            </a:r>
            <a:r>
              <a:rPr lang="en-US" sz="3400" dirty="0">
                <a:latin typeface="Arial" panose="020B0604020202020204" pitchFamily="34" charset="0"/>
                <a:cs typeface="Arial" panose="020B0604020202020204" pitchFamily="34" charset="0"/>
              </a:rPr>
              <a:t>805 Charlemagne called dispute-settlement &gt;peace&lt; when he </a:t>
            </a:r>
            <a:r>
              <a:rPr lang="en-US" sz="3400" dirty="0" err="1">
                <a:latin typeface="Arial" panose="020B0604020202020204" pitchFamily="34" charset="0"/>
                <a:cs typeface="Arial" panose="020B0604020202020204" pitchFamily="34" charset="0"/>
              </a:rPr>
              <a:t>forebade</a:t>
            </a:r>
            <a:r>
              <a:rPr lang="en-US" sz="3400" dirty="0">
                <a:latin typeface="Arial" panose="020B0604020202020204" pitchFamily="34" charset="0"/>
                <a:cs typeface="Arial" panose="020B0604020202020204" pitchFamily="34" charset="0"/>
              </a:rPr>
              <a:t> </a:t>
            </a:r>
            <a:r>
              <a:rPr lang="en-US" sz="3400" dirty="0" smtClean="0">
                <a:latin typeface="Arial" panose="020B0604020202020204" pitchFamily="34" charset="0"/>
                <a:cs typeface="Arial" panose="020B0604020202020204" pitchFamily="34" charset="0"/>
              </a:rPr>
              <a:t>the carrying </a:t>
            </a:r>
            <a:r>
              <a:rPr lang="en-US" sz="3400" dirty="0">
                <a:latin typeface="Arial" panose="020B0604020202020204" pitchFamily="34" charset="0"/>
                <a:cs typeface="Arial" panose="020B0604020202020204" pitchFamily="34" charset="0"/>
              </a:rPr>
              <a:t>of spears (but not swords) </a:t>
            </a:r>
            <a:r>
              <a:rPr lang="en-US" sz="3400" i="1" dirty="0">
                <a:latin typeface="Arial" panose="020B0604020202020204" pitchFamily="34" charset="0"/>
                <a:cs typeface="Arial" panose="020B0604020202020204" pitchFamily="34" charset="0"/>
              </a:rPr>
              <a:t>infra patria, </a:t>
            </a:r>
            <a:r>
              <a:rPr lang="en-US" sz="3400" dirty="0">
                <a:latin typeface="Arial" panose="020B0604020202020204" pitchFamily="34" charset="0"/>
                <a:cs typeface="Arial" panose="020B0604020202020204" pitchFamily="34" charset="0"/>
              </a:rPr>
              <a:t>adding: </a:t>
            </a:r>
            <a:endParaRPr lang="en-US" sz="3400" dirty="0" smtClean="0">
              <a:latin typeface="Arial" panose="020B0604020202020204" pitchFamily="34" charset="0"/>
              <a:cs typeface="Arial" panose="020B0604020202020204" pitchFamily="34" charset="0"/>
            </a:endParaRPr>
          </a:p>
          <a:p>
            <a:r>
              <a:rPr lang="en-US" sz="3400" dirty="0" smtClean="0">
                <a:latin typeface="Arial" panose="020B0604020202020204" pitchFamily="34" charset="0"/>
                <a:cs typeface="Arial" panose="020B0604020202020204" pitchFamily="34" charset="0"/>
              </a:rPr>
              <a:t>&gt;</a:t>
            </a:r>
            <a:r>
              <a:rPr lang="en-US" sz="3400" dirty="0">
                <a:latin typeface="Arial" panose="020B0604020202020204" pitchFamily="34" charset="0"/>
                <a:cs typeface="Arial" panose="020B0604020202020204" pitchFamily="34" charset="0"/>
              </a:rPr>
              <a:t>if a man is conducting a </a:t>
            </a:r>
            <a:r>
              <a:rPr lang="en-US" sz="3400" dirty="0" smtClean="0">
                <a:latin typeface="Arial" panose="020B0604020202020204" pitchFamily="34" charset="0"/>
                <a:cs typeface="Arial" panose="020B0604020202020204" pitchFamily="34" charset="0"/>
              </a:rPr>
              <a:t>private dispute </a:t>
            </a:r>
            <a:r>
              <a:rPr lang="en-US" sz="3400" i="1" dirty="0">
                <a:latin typeface="Arial" panose="020B0604020202020204" pitchFamily="34" charset="0"/>
                <a:cs typeface="Arial" panose="020B0604020202020204" pitchFamily="34" charset="0"/>
              </a:rPr>
              <a:t>(</a:t>
            </a:r>
            <a:r>
              <a:rPr lang="en-US" sz="3400" i="1" dirty="0" err="1">
                <a:latin typeface="Arial" panose="020B0604020202020204" pitchFamily="34" charset="0"/>
                <a:cs typeface="Arial" panose="020B0604020202020204" pitchFamily="34" charset="0"/>
              </a:rPr>
              <a:t>faidosus</a:t>
            </a:r>
            <a:r>
              <a:rPr lang="en-US" sz="3400" i="1" dirty="0">
                <a:latin typeface="Arial" panose="020B0604020202020204" pitchFamily="34" charset="0"/>
                <a:cs typeface="Arial" panose="020B0604020202020204" pitchFamily="34" charset="0"/>
              </a:rPr>
              <a:t>) </a:t>
            </a:r>
            <a:r>
              <a:rPr lang="en-US" sz="3400" i="1" dirty="0" err="1" smtClean="0">
                <a:latin typeface="Arial" panose="020B0604020202020204" pitchFamily="34" charset="0"/>
                <a:cs typeface="Arial" panose="020B0604020202020204" pitchFamily="34" charset="0"/>
              </a:rPr>
              <a:t>missi</a:t>
            </a:r>
            <a:r>
              <a:rPr lang="en-US" sz="3400" i="1"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are to </a:t>
            </a:r>
            <a:r>
              <a:rPr lang="en-US" sz="3400" dirty="0" smtClean="0">
                <a:latin typeface="Arial" panose="020B0604020202020204" pitchFamily="34" charset="0"/>
                <a:cs typeface="Arial" panose="020B0604020202020204" pitchFamily="34" charset="0"/>
              </a:rPr>
              <a:t>establish </a:t>
            </a:r>
            <a:r>
              <a:rPr lang="en-US" sz="3400" dirty="0">
                <a:latin typeface="Arial" panose="020B0604020202020204" pitchFamily="34" charset="0"/>
                <a:cs typeface="Arial" panose="020B0604020202020204" pitchFamily="34" charset="0"/>
              </a:rPr>
              <a:t>which party is refusing to settle, so that they may </a:t>
            </a:r>
            <a:r>
              <a:rPr lang="en-US" sz="3400" dirty="0" smtClean="0">
                <a:latin typeface="Arial" panose="020B0604020202020204" pitchFamily="34" charset="0"/>
                <a:cs typeface="Arial" panose="020B0604020202020204" pitchFamily="34" charset="0"/>
              </a:rPr>
              <a:t>be pacified </a:t>
            </a:r>
            <a:r>
              <a:rPr lang="en-US" sz="3400" i="1" dirty="0">
                <a:latin typeface="Arial" panose="020B0604020202020204" pitchFamily="34" charset="0"/>
                <a:cs typeface="Arial" panose="020B0604020202020204" pitchFamily="34" charset="0"/>
              </a:rPr>
              <a:t>(</a:t>
            </a:r>
            <a:r>
              <a:rPr lang="en-US" sz="3400" i="1" dirty="0" err="1">
                <a:latin typeface="Arial" panose="020B0604020202020204" pitchFamily="34" charset="0"/>
                <a:cs typeface="Arial" panose="020B0604020202020204" pitchFamily="34" charset="0"/>
              </a:rPr>
              <a:t>pacati</a:t>
            </a: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sint</a:t>
            </a:r>
            <a:r>
              <a:rPr lang="en-US" sz="3400" i="1" dirty="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and they will be compelled to peace even if they don't want </a:t>
            </a:r>
            <a:r>
              <a:rPr lang="en-US" sz="3400" dirty="0" smtClean="0">
                <a:latin typeface="Arial" panose="020B0604020202020204" pitchFamily="34" charset="0"/>
                <a:cs typeface="Arial" panose="020B0604020202020204" pitchFamily="34" charset="0"/>
              </a:rPr>
              <a:t>it </a:t>
            </a:r>
            <a:r>
              <a:rPr lang="it-IT" sz="3400" i="1" dirty="0" smtClean="0">
                <a:latin typeface="Arial" panose="020B0604020202020204" pitchFamily="34" charset="0"/>
                <a:cs typeface="Arial" panose="020B0604020202020204" pitchFamily="34" charset="0"/>
              </a:rPr>
              <a:t>(</a:t>
            </a:r>
            <a:r>
              <a:rPr lang="it-IT" sz="3400" i="1" dirty="0" err="1">
                <a:latin typeface="Arial" panose="020B0604020202020204" pitchFamily="34" charset="0"/>
                <a:cs typeface="Arial" panose="020B0604020202020204" pitchFamily="34" charset="0"/>
              </a:rPr>
              <a:t>distringantur</a:t>
            </a:r>
            <a:r>
              <a:rPr lang="it-IT" sz="3400" i="1" dirty="0">
                <a:latin typeface="Arial" panose="020B0604020202020204" pitchFamily="34" charset="0"/>
                <a:cs typeface="Arial" panose="020B0604020202020204" pitchFamily="34" charset="0"/>
              </a:rPr>
              <a:t> </a:t>
            </a:r>
            <a:r>
              <a:rPr lang="it-IT" sz="3400" i="1" dirty="0" smtClean="0">
                <a:latin typeface="Arial" panose="020B0604020202020204" pitchFamily="34" charset="0"/>
                <a:cs typeface="Arial" panose="020B0604020202020204" pitchFamily="34" charset="0"/>
              </a:rPr>
              <a:t>ad </a:t>
            </a:r>
            <a:r>
              <a:rPr lang="it-IT" sz="3400" i="1" dirty="0" err="1" smtClean="0">
                <a:latin typeface="Arial" panose="020B0604020202020204" pitchFamily="34" charset="0"/>
                <a:cs typeface="Arial" panose="020B0604020202020204" pitchFamily="34" charset="0"/>
              </a:rPr>
              <a:t>pacem</a:t>
            </a:r>
            <a:r>
              <a:rPr lang="it-IT" sz="3400" i="1" dirty="0" smtClean="0">
                <a:latin typeface="Arial" panose="020B0604020202020204" pitchFamily="34" charset="0"/>
                <a:cs typeface="Arial" panose="020B0604020202020204" pitchFamily="34" charset="0"/>
              </a:rPr>
              <a:t> </a:t>
            </a:r>
            <a:r>
              <a:rPr lang="it-IT" sz="3400" i="1" dirty="0" err="1" smtClean="0">
                <a:latin typeface="Arial" panose="020B0604020202020204" pitchFamily="34" charset="0"/>
                <a:cs typeface="Arial" panose="020B0604020202020204" pitchFamily="34" charset="0"/>
              </a:rPr>
              <a:t>etiam</a:t>
            </a:r>
            <a:r>
              <a:rPr lang="it-IT" sz="3400" i="1" dirty="0" smtClean="0">
                <a:latin typeface="Arial" panose="020B0604020202020204" pitchFamily="34" charset="0"/>
                <a:cs typeface="Arial" panose="020B0604020202020204" pitchFamily="34" charset="0"/>
              </a:rPr>
              <a:t> si </a:t>
            </a:r>
            <a:r>
              <a:rPr lang="it-IT" sz="3400" i="1" dirty="0" err="1" smtClean="0">
                <a:latin typeface="Arial" panose="020B0604020202020204" pitchFamily="34" charset="0"/>
                <a:cs typeface="Arial" panose="020B0604020202020204" pitchFamily="34" charset="0"/>
              </a:rPr>
              <a:t>noluerunt</a:t>
            </a:r>
            <a:r>
              <a:rPr lang="it-IT" sz="3400" i="1" dirty="0" smtClean="0">
                <a:latin typeface="Arial" panose="020B0604020202020204" pitchFamily="34" charset="0"/>
                <a:cs typeface="Arial" panose="020B0604020202020204" pitchFamily="34" charset="0"/>
              </a:rPr>
              <a:t>).</a:t>
            </a:r>
          </a:p>
          <a:p>
            <a:endParaRPr lang="it-IT" dirty="0"/>
          </a:p>
        </p:txBody>
      </p:sp>
    </p:spTree>
    <p:extLst>
      <p:ext uri="{BB962C8B-B14F-4D97-AF65-F5344CB8AC3E}">
        <p14:creationId xmlns:p14="http://schemas.microsoft.com/office/powerpoint/2010/main" val="1747731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Everyday</a:t>
            </a:r>
            <a:r>
              <a:rPr lang="it-IT" dirty="0" smtClean="0"/>
              <a:t> </a:t>
            </a:r>
            <a:r>
              <a:rPr lang="it-IT" dirty="0" err="1" smtClean="0"/>
              <a:t>violence</a:t>
            </a:r>
            <a:r>
              <a:rPr lang="it-IT" dirty="0" smtClean="0"/>
              <a:t>: the </a:t>
            </a:r>
            <a:r>
              <a:rPr lang="it-IT" dirty="0" err="1" smtClean="0"/>
              <a:t>young</a:t>
            </a:r>
            <a:r>
              <a:rPr lang="it-IT" dirty="0" smtClean="0"/>
              <a:t> </a:t>
            </a:r>
            <a:r>
              <a:rPr lang="it-IT" dirty="0" err="1" smtClean="0"/>
              <a:t>nobles</a:t>
            </a:r>
            <a:r>
              <a:rPr lang="it-IT" dirty="0" smtClean="0"/>
              <a:t>.</a:t>
            </a:r>
            <a:endParaRPr lang="it-IT" dirty="0"/>
          </a:p>
        </p:txBody>
      </p:sp>
      <p:sp>
        <p:nvSpPr>
          <p:cNvPr id="3" name="Segnaposto contenuto 2"/>
          <p:cNvSpPr>
            <a:spLocks noGrp="1"/>
          </p:cNvSpPr>
          <p:nvPr>
            <p:ph sz="quarter" idx="10"/>
          </p:nvPr>
        </p:nvSpPr>
        <p:spPr>
          <a:xfrm>
            <a:off x="790575" y="2341221"/>
            <a:ext cx="10696575" cy="4111333"/>
          </a:xfrm>
        </p:spPr>
        <p:txBody>
          <a:bodyPr>
            <a:normAutofit fontScale="92500" lnSpcReduction="20000"/>
          </a:bodyPr>
          <a:lstStyle/>
          <a:p>
            <a:r>
              <a:rPr lang="it-IT" dirty="0">
                <a:latin typeface="Arial" panose="020B0604020202020204" pitchFamily="34" charset="0"/>
                <a:cs typeface="Arial" panose="020B0604020202020204" pitchFamily="34" charset="0"/>
              </a:rPr>
              <a:t>Young </a:t>
            </a:r>
            <a:r>
              <a:rPr lang="it-IT" dirty="0" err="1">
                <a:latin typeface="Arial" panose="020B0604020202020204" pitchFamily="34" charset="0"/>
                <a:cs typeface="Arial" panose="020B0604020202020204" pitchFamily="34" charset="0"/>
              </a:rPr>
              <a:t>nobles</a:t>
            </a:r>
            <a:r>
              <a:rPr lang="it-IT" dirty="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joined</a:t>
            </a:r>
            <a:r>
              <a:rPr lang="it-IT"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such </a:t>
            </a:r>
            <a:r>
              <a:rPr lang="en-US" dirty="0">
                <a:latin typeface="Arial" panose="020B0604020202020204" pitchFamily="34" charset="0"/>
                <a:cs typeface="Arial" panose="020B0604020202020204" pitchFamily="34" charset="0"/>
              </a:rPr>
              <a:t>bands of </a:t>
            </a:r>
            <a:r>
              <a:rPr lang="en-US" i="1" dirty="0" err="1">
                <a:latin typeface="Arial" panose="020B0604020202020204" pitchFamily="34" charset="0"/>
                <a:cs typeface="Arial" panose="020B0604020202020204" pitchFamily="34" charset="0"/>
              </a:rPr>
              <a:t>commilitones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 gain experience, make friends, seek fame and fortune.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 problem of </a:t>
            </a:r>
            <a:r>
              <a:rPr lang="en-US" dirty="0">
                <a:latin typeface="Arial" panose="020B0604020202020204" pitchFamily="34" charset="0"/>
                <a:cs typeface="Arial" panose="020B0604020202020204" pitchFamily="34" charset="0"/>
              </a:rPr>
              <a:t>social control thus compounded the political one: the </a:t>
            </a:r>
            <a:r>
              <a:rPr lang="en-US" i="1" dirty="0" err="1" smtClean="0">
                <a:latin typeface="Arial" panose="020B0604020202020204" pitchFamily="34" charset="0"/>
                <a:cs typeface="Arial" panose="020B0604020202020204" pitchFamily="34" charset="0"/>
              </a:rPr>
              <a:t>iuvenes</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Campaigns </a:t>
            </a:r>
            <a:r>
              <a:rPr lang="en-US" i="1"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itinera</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were </a:t>
            </a:r>
            <a:r>
              <a:rPr lang="en-US" dirty="0" smtClean="0">
                <a:latin typeface="Arial" panose="020B0604020202020204" pitchFamily="34" charset="0"/>
                <a:cs typeface="Arial" panose="020B0604020202020204" pitchFamily="34" charset="0"/>
              </a:rPr>
              <a:t>regular </a:t>
            </a:r>
            <a:r>
              <a:rPr lang="en-US" dirty="0">
                <a:latin typeface="Arial" panose="020B0604020202020204" pitchFamily="34" charset="0"/>
                <a:cs typeface="Arial" panose="020B0604020202020204" pitchFamily="34" charset="0"/>
              </a:rPr>
              <a:t>annual events</a:t>
            </a:r>
            <a:r>
              <a:rPr lang="en-US" dirty="0" smtClean="0">
                <a:latin typeface="Arial" panose="020B0604020202020204" pitchFamily="34" charset="0"/>
                <a:cs typeface="Arial" panose="020B0604020202020204" pitchFamily="34" charset="0"/>
              </a:rPr>
              <a:t>; the </a:t>
            </a:r>
            <a:r>
              <a:rPr lang="en-US" dirty="0" err="1">
                <a:latin typeface="Arial" panose="020B0604020202020204" pitchFamily="34" charset="0"/>
                <a:cs typeface="Arial" panose="020B0604020202020204" pitchFamily="34" charset="0"/>
              </a:rPr>
              <a:t>maintainance</a:t>
            </a:r>
            <a:r>
              <a:rPr lang="en-US" dirty="0">
                <a:latin typeface="Arial" panose="020B0604020202020204" pitchFamily="34" charset="0"/>
                <a:cs typeface="Arial" panose="020B0604020202020204" pitchFamily="34" charset="0"/>
              </a:rPr>
              <a:t> of </a:t>
            </a:r>
            <a:r>
              <a:rPr lang="en-US" i="1" dirty="0" err="1">
                <a:latin typeface="Arial" panose="020B0604020202020204" pitchFamily="34" charset="0"/>
                <a:cs typeface="Arial" panose="020B0604020202020204" pitchFamily="34" charset="0"/>
              </a:rPr>
              <a:t>pax</a:t>
            </a:r>
            <a:r>
              <a:rPr lang="en-US" i="1" dirty="0">
                <a:latin typeface="Arial" panose="020B0604020202020204" pitchFamily="34" charset="0"/>
                <a:cs typeface="Arial" panose="020B0604020202020204" pitchFamily="34" charset="0"/>
              </a:rPr>
              <a:t> in </a:t>
            </a:r>
            <a:r>
              <a:rPr lang="en-US" i="1" dirty="0" err="1">
                <a:latin typeface="Arial" panose="020B0604020202020204" pitchFamily="34" charset="0"/>
                <a:cs typeface="Arial" panose="020B0604020202020204" pitchFamily="34" charset="0"/>
              </a:rPr>
              <a:t>itinere</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was a recurrent </a:t>
            </a:r>
            <a:r>
              <a:rPr lang="en-US" dirty="0" smtClean="0">
                <a:latin typeface="Arial" panose="020B0604020202020204" pitchFamily="34" charset="0"/>
                <a:cs typeface="Arial" panose="020B0604020202020204" pitchFamily="34" charset="0"/>
              </a:rPr>
              <a:t>problem. </a:t>
            </a:r>
            <a:r>
              <a:rPr lang="it-IT" dirty="0" err="1" smtClean="0">
                <a:latin typeface="Arial" panose="020B0604020202020204" pitchFamily="34" charset="0"/>
                <a:cs typeface="Arial" panose="020B0604020202020204" pitchFamily="34" charset="0"/>
              </a:rPr>
              <a:t>Contingents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destroyed</a:t>
            </a:r>
            <a:r>
              <a:rPr lang="it-IT"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crops</a:t>
            </a:r>
            <a:r>
              <a:rPr lang="en-US" dirty="0">
                <a:latin typeface="Arial" panose="020B0604020202020204" pitchFamily="34" charset="0"/>
                <a:cs typeface="Arial" panose="020B0604020202020204" pitchFamily="34" charset="0"/>
              </a:rPr>
              <a:t>, seized fodder to feed their horses, stole and ravaged within the realm, long before </a:t>
            </a:r>
            <a:r>
              <a:rPr lang="en-US" dirty="0" smtClean="0">
                <a:latin typeface="Arial" panose="020B0604020202020204" pitchFamily="34" charset="0"/>
                <a:cs typeface="Arial" panose="020B0604020202020204" pitchFamily="34" charset="0"/>
              </a:rPr>
              <a:t>they had </a:t>
            </a:r>
            <a:r>
              <a:rPr lang="en-US" dirty="0">
                <a:latin typeface="Arial" panose="020B0604020202020204" pitchFamily="34" charset="0"/>
                <a:cs typeface="Arial" panose="020B0604020202020204" pitchFamily="34" charset="0"/>
              </a:rPr>
              <a:t>reached enemy territory.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There </a:t>
            </a:r>
            <a:r>
              <a:rPr lang="en-US" dirty="0">
                <a:latin typeface="Arial" panose="020B0604020202020204" pitchFamily="34" charset="0"/>
                <a:cs typeface="Arial" panose="020B0604020202020204" pitchFamily="34" charset="0"/>
              </a:rPr>
              <a:t>never was a very tidy fit between the </a:t>
            </a:r>
            <a:r>
              <a:rPr lang="en-US" dirty="0" smtClean="0">
                <a:latin typeface="Arial" panose="020B0604020202020204" pitchFamily="34" charset="0"/>
                <a:cs typeface="Arial" panose="020B0604020202020204" pitchFamily="34" charset="0"/>
              </a:rPr>
              <a:t>ecclesiastical definition </a:t>
            </a:r>
            <a:r>
              <a:rPr lang="en-US" dirty="0">
                <a:latin typeface="Arial" panose="020B0604020202020204" pitchFamily="34" charset="0"/>
                <a:cs typeface="Arial" panose="020B0604020202020204" pitchFamily="34" charset="0"/>
              </a:rPr>
              <a:t>of the objects of offensive </a:t>
            </a:r>
            <a:r>
              <a:rPr lang="en-US" dirty="0" smtClean="0">
                <a:latin typeface="Arial" panose="020B0604020202020204" pitchFamily="34" charset="0"/>
                <a:cs typeface="Arial" panose="020B0604020202020204" pitchFamily="34" charset="0"/>
              </a:rPr>
              <a:t>(yet just) </a:t>
            </a:r>
            <a:r>
              <a:rPr lang="en-US" dirty="0">
                <a:latin typeface="Arial" panose="020B0604020202020204" pitchFamily="34" charset="0"/>
                <a:cs typeface="Arial" panose="020B0604020202020204" pitchFamily="34" charset="0"/>
              </a:rPr>
              <a:t>war, namely pagans or heretics,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the reality</a:t>
            </a:r>
            <a:r>
              <a:rPr lang="en-US" dirty="0" smtClean="0">
                <a:latin typeface="Arial" panose="020B0604020202020204" pitchFamily="34" charset="0"/>
                <a:cs typeface="Arial" panose="020B0604020202020204" pitchFamily="34" charset="0"/>
              </a:rPr>
              <a:t>, namely </a:t>
            </a:r>
            <a:r>
              <a:rPr lang="en-US" dirty="0">
                <a:latin typeface="Arial" panose="020B0604020202020204" pitchFamily="34" charset="0"/>
                <a:cs typeface="Arial" panose="020B0604020202020204" pitchFamily="34" charset="0"/>
              </a:rPr>
              <a:t>that the Franks' opponents were mostly their Christian </a:t>
            </a:r>
            <a:r>
              <a:rPr lang="en-US" dirty="0" err="1">
                <a:latin typeface="Arial" panose="020B0604020202020204" pitchFamily="34" charset="0"/>
                <a:cs typeface="Arial" panose="020B0604020202020204" pitchFamily="34" charset="0"/>
              </a:rPr>
              <a:t>neighbours</a:t>
            </a:r>
            <a:r>
              <a:rPr lang="en-US" dirty="0">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226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War and profit.</a:t>
            </a:r>
            <a:endParaRPr lang="it-IT" dirty="0"/>
          </a:p>
        </p:txBody>
      </p:sp>
      <p:sp>
        <p:nvSpPr>
          <p:cNvPr id="3" name="Segnaposto contenuto 2"/>
          <p:cNvSpPr>
            <a:spLocks noGrp="1"/>
          </p:cNvSpPr>
          <p:nvPr>
            <p:ph sz="quarter" idx="10"/>
          </p:nvPr>
        </p:nvSpPr>
        <p:spPr>
          <a:xfrm>
            <a:off x="971550" y="2211185"/>
            <a:ext cx="10870923" cy="4241369"/>
          </a:xfrm>
        </p:spPr>
        <p:txBody>
          <a:bodyPr>
            <a:normAutofit lnSpcReduction="10000"/>
          </a:bodyPr>
          <a:lstStyle/>
          <a:p>
            <a:r>
              <a:rPr lang="it-IT" dirty="0" smtClean="0">
                <a:latin typeface="Arial" panose="020B0604020202020204" pitchFamily="34" charset="0"/>
                <a:cs typeface="Arial" panose="020B0604020202020204" pitchFamily="34" charset="0"/>
              </a:rPr>
              <a:t>In the </a:t>
            </a:r>
            <a:r>
              <a:rPr lang="it-IT" dirty="0" err="1">
                <a:latin typeface="Arial" panose="020B0604020202020204" pitchFamily="34" charset="0"/>
                <a:cs typeface="Arial" panose="020B0604020202020204" pitchFamily="34" charset="0"/>
              </a:rPr>
              <a:t>heyday</a:t>
            </a:r>
            <a:r>
              <a:rPr lang="it-IT" dirty="0">
                <a:latin typeface="Arial" panose="020B0604020202020204" pitchFamily="34" charset="0"/>
                <a:cs typeface="Arial" panose="020B0604020202020204" pitchFamily="34" charset="0"/>
              </a:rPr>
              <a:t> </a:t>
            </a:r>
            <a:r>
              <a:rPr lang="it-IT" dirty="0" smtClean="0">
                <a:latin typeface="Arial" panose="020B0604020202020204" pitchFamily="34" charset="0"/>
                <a:cs typeface="Arial" panose="020B0604020202020204" pitchFamily="34" charset="0"/>
              </a:rPr>
              <a:t>of </a:t>
            </a:r>
            <a:r>
              <a:rPr lang="en-US" dirty="0" smtClean="0">
                <a:latin typeface="Arial" panose="020B0604020202020204" pitchFamily="34" charset="0"/>
                <a:cs typeface="Arial" panose="020B0604020202020204" pitchFamily="34" charset="0"/>
              </a:rPr>
              <a:t>Charlemagne's </a:t>
            </a:r>
            <a:r>
              <a:rPr lang="en-US" dirty="0">
                <a:latin typeface="Arial" panose="020B0604020202020204" pitchFamily="34" charset="0"/>
                <a:cs typeface="Arial" panose="020B0604020202020204" pitchFamily="34" charset="0"/>
              </a:rPr>
              <a:t>empire, thanks to imperial expansion, and the </a:t>
            </a:r>
            <a:r>
              <a:rPr lang="en-US" dirty="0" smtClean="0">
                <a:latin typeface="Arial" panose="020B0604020202020204" pitchFamily="34" charset="0"/>
                <a:cs typeface="Arial" panose="020B0604020202020204" pitchFamily="34" charset="0"/>
              </a:rPr>
              <a:t>regular </a:t>
            </a:r>
            <a:r>
              <a:rPr lang="en-US" dirty="0">
                <a:latin typeface="Arial" panose="020B0604020202020204" pitchFamily="34" charset="0"/>
                <a:cs typeface="Arial" panose="020B0604020202020204" pitchFamily="34" charset="0"/>
              </a:rPr>
              <a:t>deployment of </a:t>
            </a:r>
            <a:r>
              <a:rPr lang="en-US" dirty="0" smtClean="0">
                <a:latin typeface="Arial" panose="020B0604020202020204" pitchFamily="34" charset="0"/>
                <a:cs typeface="Arial" panose="020B0604020202020204" pitchFamily="34" charset="0"/>
              </a:rPr>
              <a:t>large numbers </a:t>
            </a:r>
            <a:r>
              <a:rPr lang="en-US" dirty="0">
                <a:latin typeface="Arial" panose="020B0604020202020204" pitchFamily="34" charset="0"/>
                <a:cs typeface="Arial" panose="020B0604020202020204" pitchFamily="34" charset="0"/>
              </a:rPr>
              <a:t>of </a:t>
            </a:r>
            <a:r>
              <a:rPr lang="en-US" i="1" dirty="0" err="1">
                <a:latin typeface="Arial" panose="020B0604020202020204" pitchFamily="34" charset="0"/>
                <a:cs typeface="Arial" panose="020B0604020202020204" pitchFamily="34" charset="0"/>
              </a:rPr>
              <a:t>potentes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hence of young men, in aggressive war, a good deal of violence </a:t>
            </a:r>
            <a:r>
              <a:rPr lang="en-US" dirty="0" smtClean="0">
                <a:latin typeface="Arial" panose="020B0604020202020204" pitchFamily="34" charset="0"/>
                <a:cs typeface="Arial" panose="020B0604020202020204" pitchFamily="34" charset="0"/>
              </a:rPr>
              <a:t>had been </a:t>
            </a:r>
            <a:r>
              <a:rPr lang="en-US" dirty="0">
                <a:latin typeface="Arial" panose="020B0604020202020204" pitchFamily="34" charset="0"/>
                <a:cs typeface="Arial" panose="020B0604020202020204" pitchFamily="34" charset="0"/>
              </a:rPr>
              <a:t>projected outside the </a:t>
            </a:r>
            <a:r>
              <a:rPr lang="en-US" i="1" dirty="0">
                <a:latin typeface="Arial" panose="020B0604020202020204" pitchFamily="34" charset="0"/>
                <a:cs typeface="Arial" panose="020B0604020202020204" pitchFamily="34" charset="0"/>
              </a:rPr>
              <a:t>patria. </a:t>
            </a:r>
            <a:endParaRPr lang="en-US" i="1"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changed in the ninth Century.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From </a:t>
            </a:r>
            <a:r>
              <a:rPr lang="en-US" dirty="0">
                <a:latin typeface="Arial" panose="020B0604020202020204" pitchFamily="34" charset="0"/>
                <a:cs typeface="Arial" panose="020B0604020202020204" pitchFamily="34" charset="0"/>
              </a:rPr>
              <a:t>c. 805, the </a:t>
            </a:r>
            <a:r>
              <a:rPr lang="en-US" dirty="0" smtClean="0">
                <a:latin typeface="Arial" panose="020B0604020202020204" pitchFamily="34" charset="0"/>
                <a:cs typeface="Arial" panose="020B0604020202020204" pitchFamily="34" charset="0"/>
              </a:rPr>
              <a:t>Franks encountered </a:t>
            </a:r>
            <a:r>
              <a:rPr lang="en-US" dirty="0">
                <a:latin typeface="Arial" panose="020B0604020202020204" pitchFamily="34" charset="0"/>
                <a:cs typeface="Arial" panose="020B0604020202020204" pitchFamily="34" charset="0"/>
              </a:rPr>
              <a:t>&gt;a shortage of victims </a:t>
            </a:r>
            <a:r>
              <a:rPr lang="en-US" dirty="0" smtClean="0">
                <a:latin typeface="Arial" panose="020B0604020202020204" pitchFamily="34" charset="0"/>
                <a:cs typeface="Arial" panose="020B0604020202020204" pitchFamily="34" charset="0"/>
              </a:rPr>
              <a:t>who </a:t>
            </a:r>
            <a:r>
              <a:rPr lang="en-US" dirty="0">
                <a:latin typeface="Arial" panose="020B0604020202020204" pitchFamily="34" charset="0"/>
                <a:cs typeface="Arial" panose="020B0604020202020204" pitchFamily="34" charset="0"/>
              </a:rPr>
              <a:t>were both conquerable and </a:t>
            </a:r>
            <a:r>
              <a:rPr lang="en-US" dirty="0" smtClean="0">
                <a:latin typeface="Arial" panose="020B0604020202020204" pitchFamily="34" charset="0"/>
                <a:cs typeface="Arial" panose="020B0604020202020204" pitchFamily="34" charset="0"/>
              </a:rPr>
              <a:t>profitable&lt;. </a:t>
            </a:r>
          </a:p>
          <a:p>
            <a:r>
              <a:rPr lang="en-US" dirty="0" smtClean="0">
                <a:latin typeface="Arial" panose="020B0604020202020204" pitchFamily="34" charset="0"/>
                <a:cs typeface="Arial" panose="020B0604020202020204" pitchFamily="34" charset="0"/>
              </a:rPr>
              <a:t>That meant new </a:t>
            </a:r>
            <a:r>
              <a:rPr lang="en-US" dirty="0">
                <a:latin typeface="Arial" panose="020B0604020202020204" pitchFamily="34" charset="0"/>
                <a:cs typeface="Arial" panose="020B0604020202020204" pitchFamily="34" charset="0"/>
              </a:rPr>
              <a:t>limits to the </a:t>
            </a:r>
            <a:r>
              <a:rPr lang="en-US" dirty="0" smtClean="0">
                <a:latin typeface="Arial" panose="020B0604020202020204" pitchFamily="34" charset="0"/>
                <a:cs typeface="Arial" panose="020B0604020202020204" pitchFamily="34" charset="0"/>
              </a:rPr>
              <a:t>attractiveness </a:t>
            </a:r>
            <a:r>
              <a:rPr lang="en-US" dirty="0">
                <a:latin typeface="Arial" panose="020B0604020202020204" pitchFamily="34" charset="0"/>
                <a:cs typeface="Arial" panose="020B0604020202020204" pitchFamily="34" charset="0"/>
              </a:rPr>
              <a:t>of collective violence </a:t>
            </a:r>
            <a:r>
              <a:rPr lang="en-US" dirty="0" smtClean="0">
                <a:latin typeface="Arial" panose="020B0604020202020204" pitchFamily="34" charset="0"/>
                <a:cs typeface="Arial" panose="020B0604020202020204" pitchFamily="34" charset="0"/>
              </a:rPr>
              <a:t>outside </a:t>
            </a:r>
            <a:r>
              <a:rPr lang="en-US" dirty="0">
                <a:latin typeface="Arial" panose="020B0604020202020204" pitchFamily="34" charset="0"/>
                <a:cs typeface="Arial" panose="020B0604020202020204" pitchFamily="34" charset="0"/>
              </a:rPr>
              <a:t>the Frankish realm </a:t>
            </a:r>
            <a:r>
              <a:rPr lang="en-US" dirty="0" smtClean="0">
                <a:latin typeface="Arial" panose="020B0604020202020204" pitchFamily="34" charset="0"/>
                <a:cs typeface="Arial" panose="020B0604020202020204" pitchFamily="34" charset="0"/>
              </a:rPr>
              <a:t>as &gt;</a:t>
            </a:r>
            <a:r>
              <a:rPr lang="en-US" dirty="0">
                <a:latin typeface="Arial" panose="020B0604020202020204" pitchFamily="34" charset="0"/>
                <a:cs typeface="Arial" panose="020B0604020202020204" pitchFamily="34" charset="0"/>
              </a:rPr>
              <a:t>previously subdued </a:t>
            </a:r>
            <a:r>
              <a:rPr lang="en-US" dirty="0" smtClean="0">
                <a:latin typeface="Arial" panose="020B0604020202020204" pitchFamily="34" charset="0"/>
                <a:cs typeface="Arial" panose="020B0604020202020204" pitchFamily="34" charset="0"/>
              </a:rPr>
              <a:t>peoples </a:t>
            </a:r>
            <a:r>
              <a:rPr lang="en-US" dirty="0">
                <a:latin typeface="Arial" panose="020B0604020202020204" pitchFamily="34" charset="0"/>
                <a:cs typeface="Arial" panose="020B0604020202020204" pitchFamily="34" charset="0"/>
              </a:rPr>
              <a:t>defected and a shortage of wealth began to afflict the </a:t>
            </a:r>
            <a:r>
              <a:rPr lang="en-US" dirty="0" smtClean="0">
                <a:latin typeface="Arial" panose="020B0604020202020204" pitchFamily="34" charset="0"/>
                <a:cs typeface="Arial" panose="020B0604020202020204" pitchFamily="34" charset="0"/>
              </a:rPr>
              <a:t>realm&lt;.</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81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Internal</a:t>
            </a:r>
            <a:r>
              <a:rPr lang="it-IT" dirty="0" smtClean="0"/>
              <a:t> war</a:t>
            </a:r>
            <a:endParaRPr lang="it-IT" dirty="0"/>
          </a:p>
        </p:txBody>
      </p:sp>
      <p:sp>
        <p:nvSpPr>
          <p:cNvPr id="3" name="Segnaposto contenuto 2"/>
          <p:cNvSpPr>
            <a:spLocks noGrp="1"/>
          </p:cNvSpPr>
          <p:nvPr>
            <p:ph sz="quarter" idx="10"/>
          </p:nvPr>
        </p:nvSpPr>
        <p:spPr>
          <a:xfrm>
            <a:off x="285750" y="2171700"/>
            <a:ext cx="11556723" cy="4280854"/>
          </a:xfrm>
        </p:spPr>
        <p:txBody>
          <a:bodyPr>
            <a:normAutofit fontScale="92500" lnSpcReduction="10000"/>
          </a:bodyPr>
          <a:lstStyle/>
          <a:p>
            <a:r>
              <a:rPr lang="it-IT" dirty="0" err="1" smtClean="0">
                <a:latin typeface="Arial" panose="020B0604020202020204" pitchFamily="34" charset="0"/>
                <a:cs typeface="Arial" panose="020B0604020202020204" pitchFamily="34" charset="0"/>
              </a:rPr>
              <a:t>This</a:t>
            </a:r>
            <a:r>
              <a:rPr lang="it-IT" dirty="0" smtClean="0">
                <a:latin typeface="Arial" panose="020B0604020202020204" pitchFamily="34" charset="0"/>
                <a:cs typeface="Arial" panose="020B0604020202020204" pitchFamily="34" charset="0"/>
              </a:rPr>
              <a:t> </a:t>
            </a:r>
            <a:r>
              <a:rPr lang="it-IT" dirty="0" err="1">
                <a:latin typeface="Arial" panose="020B0604020202020204" pitchFamily="34" charset="0"/>
                <a:cs typeface="Arial" panose="020B0604020202020204" pitchFamily="34" charset="0"/>
              </a:rPr>
              <a:t>was</a:t>
            </a:r>
            <a:r>
              <a:rPr lang="it-IT" dirty="0">
                <a:latin typeface="Arial" panose="020B0604020202020204" pitchFamily="34" charset="0"/>
                <a:cs typeface="Arial" panose="020B0604020202020204" pitchFamily="34" charset="0"/>
              </a:rPr>
              <a:t> </a:t>
            </a:r>
            <a:r>
              <a:rPr lang="it-IT" dirty="0" smtClean="0">
                <a:latin typeface="Arial" panose="020B0604020202020204" pitchFamily="34" charset="0"/>
                <a:cs typeface="Arial" panose="020B0604020202020204" pitchFamily="34" charset="0"/>
              </a:rPr>
              <a:t>war </a:t>
            </a:r>
            <a:r>
              <a:rPr lang="en-US" dirty="0" smtClean="0">
                <a:latin typeface="Arial" panose="020B0604020202020204" pitchFamily="34" charset="0"/>
                <a:cs typeface="Arial" panose="020B0604020202020204" pitchFamily="34" charset="0"/>
              </a:rPr>
              <a:t>of </a:t>
            </a:r>
            <a:r>
              <a:rPr lang="en-US" dirty="0">
                <a:latin typeface="Arial" panose="020B0604020202020204" pitchFamily="34" charset="0"/>
                <a:cs typeface="Arial" panose="020B0604020202020204" pitchFamily="34" charset="0"/>
              </a:rPr>
              <a:t>a kind. </a:t>
            </a:r>
            <a:endParaRPr lang="en-US" dirty="0" smtClean="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Werra</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unlike </a:t>
            </a:r>
            <a:r>
              <a:rPr lang="en-US" i="1" dirty="0">
                <a:latin typeface="Arial" panose="020B0604020202020204" pitchFamily="34" charset="0"/>
                <a:cs typeface="Arial" panose="020B0604020202020204" pitchFamily="34" charset="0"/>
              </a:rPr>
              <a:t>bellum, </a:t>
            </a:r>
            <a:r>
              <a:rPr lang="en-US" dirty="0">
                <a:latin typeface="Arial" panose="020B0604020202020204" pitchFamily="34" charset="0"/>
                <a:cs typeface="Arial" panose="020B0604020202020204" pitchFamily="34" charset="0"/>
              </a:rPr>
              <a:t>was a private affair, and because it was not waged in </a:t>
            </a:r>
            <a:r>
              <a:rPr lang="en-US" dirty="0" err="1" smtClean="0">
                <a:latin typeface="Arial" panose="020B0604020202020204" pitchFamily="34" charset="0"/>
                <a:cs typeface="Arial" panose="020B0604020202020204" pitchFamily="34" charset="0"/>
              </a:rPr>
              <a:t>defence</a:t>
            </a:r>
            <a:r>
              <a:rPr lang="en-US" dirty="0" smtClean="0">
                <a:latin typeface="Arial" panose="020B0604020202020204" pitchFamily="34" charset="0"/>
                <a:cs typeface="Arial" panose="020B0604020202020204" pitchFamily="34" charset="0"/>
              </a:rPr>
              <a:t> of </a:t>
            </a:r>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res </a:t>
            </a:r>
            <a:r>
              <a:rPr lang="en-US" i="1" dirty="0" err="1">
                <a:latin typeface="Arial" panose="020B0604020202020204" pitchFamily="34" charset="0"/>
                <a:cs typeface="Arial" panose="020B0604020202020204" pitchFamily="34" charset="0"/>
              </a:rPr>
              <a:t>publica</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it could never be legitimate in the eyes of churchmen.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Augustine </a:t>
            </a:r>
            <a:r>
              <a:rPr lang="en-US" dirty="0">
                <a:latin typeface="Arial" panose="020B0604020202020204" pitchFamily="34" charset="0"/>
                <a:cs typeface="Arial" panose="020B0604020202020204" pitchFamily="34" charset="0"/>
              </a:rPr>
              <a:t>had </a:t>
            </a:r>
            <a:r>
              <a:rPr lang="en-US" dirty="0" smtClean="0">
                <a:latin typeface="Arial" panose="020B0604020202020204" pitchFamily="34" charset="0"/>
                <a:cs typeface="Arial" panose="020B0604020202020204" pitchFamily="34" charset="0"/>
              </a:rPr>
              <a:t>not prescribed </a:t>
            </a:r>
            <a:r>
              <a:rPr lang="en-US" dirty="0">
                <a:latin typeface="Arial" panose="020B0604020202020204" pitchFamily="34" charset="0"/>
                <a:cs typeface="Arial" panose="020B0604020202020204" pitchFamily="34" charset="0"/>
              </a:rPr>
              <a:t>for </a:t>
            </a:r>
            <a:r>
              <a:rPr lang="en-US" i="1" dirty="0" err="1">
                <a:latin typeface="Arial" panose="020B0604020202020204" pitchFamily="34" charset="0"/>
                <a:cs typeface="Arial" panose="020B0604020202020204" pitchFamily="34" charset="0"/>
              </a:rPr>
              <a:t>werra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justa</a:t>
            </a:r>
            <a:r>
              <a:rPr lang="en-US" i="1" dirty="0">
                <a:latin typeface="Arial" panose="020B0604020202020204" pitchFamily="34" charset="0"/>
                <a:cs typeface="Arial" panose="020B0604020202020204" pitchFamily="34" charset="0"/>
              </a:rPr>
              <a:t>. </a:t>
            </a:r>
            <a:endParaRPr lang="en-US" i="1"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the 850s, </a:t>
            </a:r>
            <a:r>
              <a:rPr lang="en-US" dirty="0" err="1">
                <a:latin typeface="Arial" panose="020B0604020202020204" pitchFamily="34" charset="0"/>
                <a:cs typeface="Arial" panose="020B0604020202020204" pitchFamily="34" charset="0"/>
              </a:rPr>
              <a:t>Hincmar</a:t>
            </a:r>
            <a:r>
              <a:rPr lang="en-US" dirty="0">
                <a:latin typeface="Arial" panose="020B0604020202020204" pitchFamily="34" charset="0"/>
                <a:cs typeface="Arial" panose="020B0604020202020204" pitchFamily="34" charset="0"/>
              </a:rPr>
              <a:t> of Rheims would castigate the </a:t>
            </a:r>
            <a:r>
              <a:rPr lang="en-US" dirty="0" err="1">
                <a:latin typeface="Arial" panose="020B0604020202020204" pitchFamily="34" charset="0"/>
                <a:cs typeface="Arial" panose="020B0604020202020204" pitchFamily="34" charset="0"/>
              </a:rPr>
              <a:t>pratitioners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of </a:t>
            </a:r>
            <a:r>
              <a:rPr lang="en-US" i="1" dirty="0" err="1" smtClean="0">
                <a:latin typeface="Arial" panose="020B0604020202020204" pitchFamily="34" charset="0"/>
                <a:cs typeface="Arial" panose="020B0604020202020204" pitchFamily="34" charset="0"/>
              </a:rPr>
              <a:t>werra</a:t>
            </a:r>
            <a:r>
              <a:rPr lang="en-US" i="1"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as </a:t>
            </a:r>
            <a:r>
              <a:rPr lang="en-US" i="1" dirty="0" err="1">
                <a:latin typeface="Arial" panose="020B0604020202020204" pitchFamily="34" charset="0"/>
                <a:cs typeface="Arial" panose="020B0604020202020204" pitchFamily="34" charset="0"/>
              </a:rPr>
              <a:t>praedatores</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latrones</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raptores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a:t>
            </a:r>
            <a:r>
              <a:rPr lang="en-US" i="1" dirty="0" err="1" smtClean="0">
                <a:latin typeface="Arial" panose="020B0604020202020204" pitchFamily="34" charset="0"/>
                <a:cs typeface="Arial" panose="020B0604020202020204" pitchFamily="34" charset="0"/>
              </a:rPr>
              <a:t>homines</a:t>
            </a:r>
            <a:r>
              <a:rPr lang="en-US" i="1"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cabalarii</a:t>
            </a:r>
            <a:r>
              <a:rPr lang="en-US" i="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These men were </a:t>
            </a:r>
            <a:r>
              <a:rPr lang="en-US" dirty="0">
                <a:latin typeface="Arial" panose="020B0604020202020204" pitchFamily="34" charset="0"/>
                <a:cs typeface="Arial" panose="020B0604020202020204" pitchFamily="34" charset="0"/>
              </a:rPr>
              <a:t>not social upstarts, but rather, the sons and grandsons of the men </a:t>
            </a:r>
            <a:r>
              <a:rPr lang="en-US" dirty="0" smtClean="0">
                <a:latin typeface="Arial" panose="020B0604020202020204" pitchFamily="34" charset="0"/>
                <a:cs typeface="Arial" panose="020B0604020202020204" pitchFamily="34" charset="0"/>
              </a:rPr>
              <a:t>who had made Charlemagne's </a:t>
            </a:r>
            <a:r>
              <a:rPr lang="en-US" dirty="0">
                <a:latin typeface="Arial" panose="020B0604020202020204" pitchFamily="34" charset="0"/>
                <a:cs typeface="Arial" panose="020B0604020202020204" pitchFamily="34" charset="0"/>
              </a:rPr>
              <a:t>empire</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A non-expanding </a:t>
            </a:r>
            <a:r>
              <a:rPr lang="en-US" i="1" dirty="0">
                <a:latin typeface="Arial" panose="020B0604020202020204" pitchFamily="34" charset="0"/>
                <a:cs typeface="Arial" panose="020B0604020202020204" pitchFamily="34" charset="0"/>
              </a:rPr>
              <a:t>regnum </a:t>
            </a:r>
            <a:r>
              <a:rPr lang="en-US" dirty="0">
                <a:latin typeface="Arial" panose="020B0604020202020204" pitchFamily="34" charset="0"/>
                <a:cs typeface="Arial" panose="020B0604020202020204" pitchFamily="34" charset="0"/>
              </a:rPr>
              <a:t>depended on the management </a:t>
            </a:r>
            <a:r>
              <a:rPr lang="en-US" dirty="0" smtClean="0">
                <a:latin typeface="Arial" panose="020B0604020202020204" pitchFamily="34" charset="0"/>
                <a:cs typeface="Arial" panose="020B0604020202020204" pitchFamily="34" charset="0"/>
              </a:rPr>
              <a:t>of </a:t>
            </a:r>
            <a:r>
              <a:rPr lang="en-US" i="1" dirty="0" err="1" smtClean="0">
                <a:latin typeface="Arial" panose="020B0604020202020204" pitchFamily="34" charset="0"/>
                <a:cs typeface="Arial" panose="020B0604020202020204" pitchFamily="34" charset="0"/>
              </a:rPr>
              <a:t>latrocinium</a:t>
            </a:r>
            <a:r>
              <a:rPr lang="en-US" i="1"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within its own </a:t>
            </a:r>
            <a:r>
              <a:rPr lang="en-US" dirty="0" smtClean="0">
                <a:latin typeface="Arial" panose="020B0604020202020204" pitchFamily="34" charset="0"/>
                <a:cs typeface="Arial" panose="020B0604020202020204" pitchFamily="34" charset="0"/>
              </a:rPr>
              <a:t>frontiers.</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16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153221"/>
            <a:ext cx="11736000" cy="442823"/>
          </a:xfrm>
        </p:spPr>
        <p:txBody>
          <a:bodyPr>
            <a:normAutofit fontScale="90000"/>
          </a:bodyPr>
          <a:lstStyle/>
          <a:p>
            <a:endParaRPr lang="it-IT" dirty="0"/>
          </a:p>
        </p:txBody>
      </p:sp>
      <p:sp>
        <p:nvSpPr>
          <p:cNvPr id="3" name="Segnaposto contenuto 2"/>
          <p:cNvSpPr>
            <a:spLocks noGrp="1"/>
          </p:cNvSpPr>
          <p:nvPr>
            <p:ph sz="quarter" idx="10"/>
          </p:nvPr>
        </p:nvSpPr>
        <p:spPr>
          <a:xfrm>
            <a:off x="482138" y="2019993"/>
            <a:ext cx="11360335" cy="4432561"/>
          </a:xfrm>
        </p:spPr>
        <p:txBody>
          <a:bodyPr>
            <a:normAutofit fontScale="77500" lnSpcReduction="20000"/>
          </a:bodyPr>
          <a:lstStyle/>
          <a:p>
            <a:r>
              <a:rPr lang="en-US" dirty="0">
                <a:latin typeface="Arial" panose="020B0604020202020204" pitchFamily="34" charset="0"/>
                <a:cs typeface="Arial" panose="020B0604020202020204" pitchFamily="34" charset="0"/>
              </a:rPr>
              <a:t>Youthful joking-</a:t>
            </a:r>
            <a:r>
              <a:rPr lang="en-US" dirty="0" err="1">
                <a:latin typeface="Arial" panose="020B0604020202020204" pitchFamily="34" charset="0"/>
                <a:cs typeface="Arial" panose="020B0604020202020204" pitchFamily="34" charset="0"/>
              </a:rPr>
              <a:t>behaviour</a:t>
            </a:r>
            <a:r>
              <a:rPr lang="en-US" dirty="0">
                <a:latin typeface="Arial" panose="020B0604020202020204" pitchFamily="34" charset="0"/>
                <a:cs typeface="Arial" panose="020B0604020202020204" pitchFamily="34" charset="0"/>
              </a:rPr>
              <a:t> could become a social problem.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One mid-ninth-century evening</a:t>
            </a:r>
            <a:r>
              <a:rPr lang="en-US" dirty="0">
                <a:latin typeface="Arial" panose="020B0604020202020204" pitchFamily="34" charset="0"/>
                <a:cs typeface="Arial" panose="020B0604020202020204" pitchFamily="34" charset="0"/>
              </a:rPr>
              <a:t>, coming home from hunting together, &gt;a young man jumped on another - it was </a:t>
            </a:r>
            <a:r>
              <a:rPr lang="en-US" dirty="0" smtClean="0">
                <a:latin typeface="Arial" panose="020B0604020202020204" pitchFamily="34" charset="0"/>
                <a:cs typeface="Arial" panose="020B0604020202020204" pitchFamily="34" charset="0"/>
              </a:rPr>
              <a:t>a young </a:t>
            </a:r>
            <a:r>
              <a:rPr lang="en-US" dirty="0">
                <a:latin typeface="Arial" panose="020B0604020202020204" pitchFamily="34" charset="0"/>
                <a:cs typeface="Arial" panose="020B0604020202020204" pitchFamily="34" charset="0"/>
              </a:rPr>
              <a:t>man's idea of a joke - and pretended he was trying to steal his </a:t>
            </a:r>
            <a:r>
              <a:rPr lang="en-US" dirty="0" smtClean="0">
                <a:latin typeface="Arial" panose="020B0604020202020204" pitchFamily="34" charset="0"/>
                <a:cs typeface="Arial" panose="020B0604020202020204" pitchFamily="34" charset="0"/>
              </a:rPr>
              <a:t>horse&lt;. </a:t>
            </a:r>
          </a:p>
          <a:p>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brawl that </a:t>
            </a:r>
            <a:r>
              <a:rPr lang="en-US" dirty="0">
                <a:latin typeface="Arial" panose="020B0604020202020204" pitchFamily="34" charset="0"/>
                <a:cs typeface="Arial" panose="020B0604020202020204" pitchFamily="34" charset="0"/>
              </a:rPr>
              <a:t>followed, the assailant was fatally injured.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another story, a young </a:t>
            </a:r>
            <a:r>
              <a:rPr lang="en-US" dirty="0" smtClean="0">
                <a:latin typeface="Arial" panose="020B0604020202020204" pitchFamily="34" charset="0"/>
                <a:cs typeface="Arial" panose="020B0604020202020204" pitchFamily="34" charset="0"/>
              </a:rPr>
              <a:t>man </a:t>
            </a:r>
            <a:r>
              <a:rPr lang="en-US" dirty="0">
                <a:latin typeface="Arial" panose="020B0604020202020204" pitchFamily="34" charset="0"/>
                <a:cs typeface="Arial" panose="020B0604020202020204" pitchFamily="34" charset="0"/>
              </a:rPr>
              <a:t>was chasing a </a:t>
            </a:r>
            <a:r>
              <a:rPr lang="en-US" dirty="0" smtClean="0">
                <a:latin typeface="Arial" panose="020B0604020202020204" pitchFamily="34" charset="0"/>
                <a:cs typeface="Arial" panose="020B0604020202020204" pitchFamily="34" charset="0"/>
              </a:rPr>
              <a:t>girl he </a:t>
            </a:r>
            <a:r>
              <a:rPr lang="en-US" dirty="0">
                <a:latin typeface="Arial" panose="020B0604020202020204" pitchFamily="34" charset="0"/>
                <a:cs typeface="Arial" panose="020B0604020202020204" pitchFamily="34" charset="0"/>
              </a:rPr>
              <a:t>fancied and when she fled into her father's house, &gt;being a young man, for a joke he tried </a:t>
            </a:r>
            <a:r>
              <a:rPr lang="en-US" dirty="0" smtClean="0">
                <a:latin typeface="Arial" panose="020B0604020202020204" pitchFamily="34" charset="0"/>
                <a:cs typeface="Arial" panose="020B0604020202020204" pitchFamily="34" charset="0"/>
              </a:rPr>
              <a:t>to ride </a:t>
            </a:r>
            <a:r>
              <a:rPr lang="en-US" dirty="0">
                <a:latin typeface="Arial" panose="020B0604020202020204" pitchFamily="34" charset="0"/>
                <a:cs typeface="Arial" panose="020B0604020202020204" pitchFamily="34" charset="0"/>
              </a:rPr>
              <a:t>through the </a:t>
            </a:r>
            <a:r>
              <a:rPr lang="en-US" dirty="0" smtClean="0">
                <a:latin typeface="Arial" panose="020B0604020202020204" pitchFamily="34" charset="0"/>
                <a:cs typeface="Arial" panose="020B0604020202020204" pitchFamily="34" charset="0"/>
              </a:rPr>
              <a:t>doorway&lt;. </a:t>
            </a:r>
            <a:r>
              <a:rPr lang="en-US" dirty="0">
                <a:latin typeface="Arial" panose="020B0604020202020204" pitchFamily="34" charset="0"/>
                <a:cs typeface="Arial" panose="020B0604020202020204" pitchFamily="34" charset="0"/>
              </a:rPr>
              <a:t>The young man died from internal injuries. </a:t>
            </a:r>
            <a:endParaRPr lang="en-US" dirty="0" smtClean="0">
              <a:latin typeface="Arial" panose="020B0604020202020204" pitchFamily="34" charset="0"/>
              <a:cs typeface="Arial" panose="020B0604020202020204" pitchFamily="34" charset="0"/>
            </a:endParaRPr>
          </a:p>
          <a:p>
            <a:r>
              <a:rPr lang="en-US" i="1" dirty="0" err="1" smtClean="0">
                <a:latin typeface="Arial" panose="020B0604020202020204" pitchFamily="34" charset="0"/>
                <a:cs typeface="Arial" panose="020B0604020202020204" pitchFamily="34" charset="0"/>
              </a:rPr>
              <a:t>Seniores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who </a:t>
            </a:r>
            <a:r>
              <a:rPr lang="en-US" dirty="0" smtClean="0">
                <a:latin typeface="Arial" panose="020B0604020202020204" pitchFamily="34" charset="0"/>
                <a:cs typeface="Arial" panose="020B0604020202020204" pitchFamily="34" charset="0"/>
              </a:rPr>
              <a:t>were literally </a:t>
            </a:r>
            <a:r>
              <a:rPr lang="en-US" dirty="0">
                <a:latin typeface="Arial" panose="020B0604020202020204" pitchFamily="34" charset="0"/>
                <a:cs typeface="Arial" panose="020B0604020202020204" pitchFamily="34" charset="0"/>
              </a:rPr>
              <a:t>seniors as well as lords, needed to establish their authority over wild young </a:t>
            </a:r>
            <a:r>
              <a:rPr lang="en-US" dirty="0" smtClean="0">
                <a:latin typeface="Arial" panose="020B0604020202020204" pitchFamily="34" charset="0"/>
                <a:cs typeface="Arial" panose="020B0604020202020204" pitchFamily="34" charset="0"/>
              </a:rPr>
              <a:t>men:</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Ninth-century battle-training was designed to convert wildness into disciplined tactics.</a:t>
            </a:r>
          </a:p>
          <a:p>
            <a:r>
              <a:rPr lang="en-US" dirty="0">
                <a:latin typeface="Arial" panose="020B0604020202020204" pitchFamily="34" charset="0"/>
                <a:cs typeface="Arial" panose="020B0604020202020204" pitchFamily="34" charset="0"/>
              </a:rPr>
              <a:t>Military exercises could turn nasty and the participants strike to wound in earnest: </a:t>
            </a:r>
            <a:r>
              <a:rPr lang="en-US" dirty="0" smtClean="0">
                <a:latin typeface="Arial" panose="020B0604020202020204" pitchFamily="34" charset="0"/>
                <a:cs typeface="Arial" panose="020B0604020202020204" pitchFamily="34" charset="0"/>
              </a:rPr>
              <a:t>well executed </a:t>
            </a:r>
            <a:r>
              <a:rPr lang="en-US" dirty="0" err="1" smtClean="0">
                <a:latin typeface="Arial" panose="020B0604020202020204" pitchFamily="34" charset="0"/>
                <a:cs typeface="Arial" panose="020B0604020202020204" pitchFamily="34" charset="0"/>
              </a:rPr>
              <a:t>manouevres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impressed, by contrast, because of the </a:t>
            </a:r>
            <a:r>
              <a:rPr lang="en-US" dirty="0" smtClean="0">
                <a:latin typeface="Arial" panose="020B0604020202020204" pitchFamily="34" charset="0"/>
                <a:cs typeface="Arial" panose="020B0604020202020204" pitchFamily="34" charset="0"/>
              </a:rPr>
              <a:t>commanders</a:t>
            </a:r>
            <a:r>
              <a:rPr lang="en-US" dirty="0">
                <a:latin typeface="Arial" panose="020B0604020202020204" pitchFamily="34" charset="0"/>
                <a:cs typeface="Arial" panose="020B0604020202020204" pitchFamily="34" charset="0"/>
              </a:rPr>
              <a:t>' control over </a:t>
            </a:r>
            <a:r>
              <a:rPr lang="en-US" dirty="0" smtClean="0">
                <a:latin typeface="Arial" panose="020B0604020202020204" pitchFamily="34" charset="0"/>
                <a:cs typeface="Arial" panose="020B0604020202020204" pitchFamily="34" charset="0"/>
              </a:rPr>
              <a:t>their </a:t>
            </a:r>
            <a:r>
              <a:rPr lang="it-IT" dirty="0" err="1" smtClean="0">
                <a:latin typeface="Arial" panose="020B0604020202020204" pitchFamily="34" charset="0"/>
                <a:cs typeface="Arial" panose="020B0604020202020204" pitchFamily="34" charset="0"/>
              </a:rPr>
              <a:t>young</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followers</a:t>
            </a:r>
            <a:r>
              <a:rPr lang="it-IT" dirty="0" smtClean="0">
                <a:latin typeface="Arial" panose="020B0604020202020204" pitchFamily="34" charset="0"/>
                <a:cs typeface="Arial" panose="020B0604020202020204" pitchFamily="34" charset="0"/>
              </a:rPr>
              <a:t>.</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8449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control of the </a:t>
            </a:r>
            <a:r>
              <a:rPr lang="it-IT" i="1" dirty="0" err="1" smtClean="0"/>
              <a:t>iuvenes</a:t>
            </a:r>
            <a:endParaRPr lang="it-IT" i="1" dirty="0"/>
          </a:p>
        </p:txBody>
      </p:sp>
      <p:sp>
        <p:nvSpPr>
          <p:cNvPr id="3" name="Segnaposto contenuto 2"/>
          <p:cNvSpPr>
            <a:spLocks noGrp="1"/>
          </p:cNvSpPr>
          <p:nvPr>
            <p:ph sz="quarter" idx="10"/>
          </p:nvPr>
        </p:nvSpPr>
        <p:spPr>
          <a:xfrm>
            <a:off x="838201" y="2238375"/>
            <a:ext cx="10439400" cy="4214179"/>
          </a:xfrm>
        </p:spPr>
        <p:txBody>
          <a:bodyPr>
            <a:normAutofit fontScale="77500" lnSpcReduction="20000"/>
          </a:bodyPr>
          <a:lstStyle/>
          <a:p>
            <a:r>
              <a:rPr lang="en-US" dirty="0">
                <a:latin typeface="Arial" panose="020B0604020202020204" pitchFamily="34" charset="0"/>
                <a:cs typeface="Arial" panose="020B0604020202020204" pitchFamily="34" charset="0"/>
              </a:rPr>
              <a:t>Behind the youth-training problem there was a youth-employment problem: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now that warfare </a:t>
            </a:r>
            <a:r>
              <a:rPr lang="en-US" dirty="0">
                <a:latin typeface="Arial" panose="020B0604020202020204" pitchFamily="34" charset="0"/>
                <a:cs typeface="Arial" panose="020B0604020202020204" pitchFamily="34" charset="0"/>
              </a:rPr>
              <a:t>beyond the frontiers had become a rarity, there were fewer job opportunities for </a:t>
            </a:r>
            <a:r>
              <a:rPr lang="en-US" dirty="0" smtClean="0">
                <a:latin typeface="Arial" panose="020B0604020202020204" pitchFamily="34" charset="0"/>
                <a:cs typeface="Arial" panose="020B0604020202020204" pitchFamily="34" charset="0"/>
              </a:rPr>
              <a:t>the noble </a:t>
            </a:r>
            <a:r>
              <a:rPr lang="en-US" dirty="0">
                <a:latin typeface="Arial" panose="020B0604020202020204" pitchFamily="34" charset="0"/>
                <a:cs typeface="Arial" panose="020B0604020202020204" pitchFamily="34" charset="0"/>
              </a:rPr>
              <a:t>young.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While </a:t>
            </a:r>
            <a:r>
              <a:rPr lang="en-US" dirty="0">
                <a:latin typeface="Arial" panose="020B0604020202020204" pitchFamily="34" charset="0"/>
                <a:cs typeface="Arial" panose="020B0604020202020204" pitchFamily="34" charset="0"/>
              </a:rPr>
              <a:t>monasteries absorbed large numbers in spiritual warfare, many </a:t>
            </a:r>
            <a:r>
              <a:rPr lang="en-US" dirty="0" smtClean="0">
                <a:latin typeface="Arial" panose="020B0604020202020204" pitchFamily="34" charset="0"/>
                <a:cs typeface="Arial" panose="020B0604020202020204" pitchFamily="34" charset="0"/>
              </a:rPr>
              <a:t>young still sought </a:t>
            </a:r>
            <a:r>
              <a:rPr lang="en-US" dirty="0">
                <a:latin typeface="Arial" panose="020B0604020202020204" pitchFamily="34" charset="0"/>
                <a:cs typeface="Arial" panose="020B0604020202020204" pitchFamily="34" charset="0"/>
              </a:rPr>
              <a:t>the followings of lords, including ecclesiastical ones.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Martial </a:t>
            </a:r>
            <a:r>
              <a:rPr lang="en-US" dirty="0">
                <a:latin typeface="Arial" panose="020B0604020202020204" pitchFamily="34" charset="0"/>
                <a:cs typeface="Arial" panose="020B0604020202020204" pitchFamily="34" charset="0"/>
              </a:rPr>
              <a:t>skills, as in the case </a:t>
            </a:r>
            <a:r>
              <a:rPr lang="en-US" dirty="0" smtClean="0">
                <a:latin typeface="Arial" panose="020B0604020202020204" pitchFamily="34" charset="0"/>
                <a:cs typeface="Arial" panose="020B0604020202020204" pitchFamily="34" charset="0"/>
              </a:rPr>
              <a:t>of Bishop </a:t>
            </a:r>
            <a:r>
              <a:rPr lang="en-US" dirty="0" err="1">
                <a:latin typeface="Arial" panose="020B0604020202020204" pitchFamily="34" charset="0"/>
                <a:cs typeface="Arial" panose="020B0604020202020204" pitchFamily="34" charset="0"/>
              </a:rPr>
              <a:t>Theodulf's</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primates </a:t>
            </a:r>
            <a:r>
              <a:rPr lang="en-US" i="1" dirty="0" err="1">
                <a:latin typeface="Arial" panose="020B0604020202020204" pitchFamily="34" charset="0"/>
                <a:cs typeface="Arial" panose="020B0604020202020204" pitchFamily="34" charset="0"/>
              </a:rPr>
              <a:t>homines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had now to be directed against the strongholds and </a:t>
            </a:r>
            <a:r>
              <a:rPr lang="en-US" dirty="0" smtClean="0">
                <a:latin typeface="Arial" panose="020B0604020202020204" pitchFamily="34" charset="0"/>
                <a:cs typeface="Arial" panose="020B0604020202020204" pitchFamily="34" charset="0"/>
              </a:rPr>
              <a:t>the followings </a:t>
            </a:r>
            <a:r>
              <a:rPr lang="en-US" dirty="0">
                <a:latin typeface="Arial" panose="020B0604020202020204" pitchFamily="34" charset="0"/>
                <a:cs typeface="Arial" panose="020B0604020202020204" pitchFamily="34" charset="0"/>
              </a:rPr>
              <a:t>of other </a:t>
            </a:r>
            <a:r>
              <a:rPr lang="en-US" i="1" dirty="0" err="1">
                <a:latin typeface="Arial" panose="020B0604020202020204" pitchFamily="34" charset="0"/>
                <a:cs typeface="Arial" panose="020B0604020202020204" pitchFamily="34" charset="0"/>
              </a:rPr>
              <a:t>potentes</a:t>
            </a:r>
            <a:r>
              <a:rPr lang="en-US" i="1" dirty="0">
                <a:latin typeface="Arial" panose="020B0604020202020204" pitchFamily="34" charset="0"/>
                <a:cs typeface="Arial" panose="020B0604020202020204" pitchFamily="34" charset="0"/>
              </a:rPr>
              <a:t>. </a:t>
            </a:r>
            <a:endParaRPr lang="en-US" i="1"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Competition </a:t>
            </a:r>
            <a:r>
              <a:rPr lang="en-US" dirty="0">
                <a:latin typeface="Arial" panose="020B0604020202020204" pitchFamily="34" charset="0"/>
                <a:cs typeface="Arial" panose="020B0604020202020204" pitchFamily="34" charset="0"/>
              </a:rPr>
              <a:t>for followers' loyalty increased</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Looking </a:t>
            </a:r>
            <a:r>
              <a:rPr lang="en-US" dirty="0">
                <a:latin typeface="Arial" panose="020B0604020202020204" pitchFamily="34" charset="0"/>
                <a:cs typeface="Arial" panose="020B0604020202020204" pitchFamily="34" charset="0"/>
              </a:rPr>
              <a:t>back </a:t>
            </a:r>
            <a:r>
              <a:rPr lang="en-US" dirty="0" smtClean="0">
                <a:latin typeface="Arial" panose="020B0604020202020204" pitchFamily="34" charset="0"/>
                <a:cs typeface="Arial" panose="020B0604020202020204" pitchFamily="34" charset="0"/>
              </a:rPr>
              <a:t>from the </a:t>
            </a:r>
            <a:r>
              <a:rPr lang="en-US" dirty="0">
                <a:latin typeface="Arial" panose="020B0604020202020204" pitchFamily="34" charset="0"/>
                <a:cs typeface="Arial" panose="020B0604020202020204" pitchFamily="34" charset="0"/>
              </a:rPr>
              <a:t>850s, </a:t>
            </a:r>
            <a:r>
              <a:rPr lang="en-US" dirty="0" err="1">
                <a:latin typeface="Arial" panose="020B0604020202020204" pitchFamily="34" charset="0"/>
                <a:cs typeface="Arial" panose="020B0604020202020204" pitchFamily="34" charset="0"/>
              </a:rPr>
              <a:t>Paschasius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Radbertus</a:t>
            </a:r>
            <a:r>
              <a:rPr lang="en-US" dirty="0">
                <a:latin typeface="Arial" panose="020B0604020202020204" pitchFamily="34" charset="0"/>
                <a:cs typeface="Arial" panose="020B0604020202020204" pitchFamily="34" charset="0"/>
              </a:rPr>
              <a:t> thought that a turning-point had come in the reign of Louis </a:t>
            </a:r>
            <a:r>
              <a:rPr lang="en-US" dirty="0" smtClean="0">
                <a:latin typeface="Arial" panose="020B0604020202020204" pitchFamily="34" charset="0"/>
                <a:cs typeface="Arial" panose="020B0604020202020204" pitchFamily="34" charset="0"/>
              </a:rPr>
              <a:t>the Pious</a:t>
            </a:r>
            <a:r>
              <a:rPr lang="en-US" dirty="0">
                <a:latin typeface="Arial" panose="020B0604020202020204" pitchFamily="34" charset="0"/>
                <a:cs typeface="Arial" panose="020B0604020202020204" pitchFamily="34" charset="0"/>
              </a:rPr>
              <a:t>, in the Carolingian family-disputes of the early 830s. Before then, a distinction </a:t>
            </a:r>
            <a:r>
              <a:rPr lang="en-US" dirty="0" smtClean="0">
                <a:latin typeface="Arial" panose="020B0604020202020204" pitchFamily="34" charset="0"/>
                <a:cs typeface="Arial" panose="020B0604020202020204" pitchFamily="34" charset="0"/>
              </a:rPr>
              <a:t>between brigands </a:t>
            </a:r>
            <a:r>
              <a:rPr lang="en-US" dirty="0">
                <a:latin typeface="Arial" panose="020B0604020202020204" pitchFamily="34" charset="0"/>
                <a:cs typeface="Arial" panose="020B0604020202020204" pitchFamily="34" charset="0"/>
              </a:rPr>
              <a:t>and noble followings had been possible, but now, the followings </a:t>
            </a:r>
            <a:r>
              <a:rPr lang="en-US" dirty="0" smtClean="0">
                <a:latin typeface="Arial" panose="020B0604020202020204" pitchFamily="34" charset="0"/>
                <a:cs typeface="Arial" panose="020B0604020202020204" pitchFamily="34" charset="0"/>
              </a:rPr>
              <a:t>consisted of </a:t>
            </a:r>
            <a:r>
              <a:rPr lang="en-US" dirty="0" err="1" smtClean="0">
                <a:latin typeface="Arial" panose="020B0604020202020204" pitchFamily="34" charset="0"/>
                <a:cs typeface="Arial" panose="020B0604020202020204" pitchFamily="34" charset="0"/>
              </a:rPr>
              <a:t>brigants</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&gt;hardly </a:t>
            </a:r>
            <a:r>
              <a:rPr lang="en-US" dirty="0">
                <a:latin typeface="Arial" panose="020B0604020202020204" pitchFamily="34" charset="0"/>
                <a:cs typeface="Arial" panose="020B0604020202020204" pitchFamily="34" charset="0"/>
              </a:rPr>
              <a:t>anyone can keep his </a:t>
            </a:r>
            <a:r>
              <a:rPr lang="en-US" i="1" dirty="0" err="1">
                <a:latin typeface="Arial" panose="020B0604020202020204" pitchFamily="34" charset="0"/>
                <a:cs typeface="Arial" panose="020B0604020202020204" pitchFamily="34" charset="0"/>
              </a:rPr>
              <a:t>milites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behind him for a fair wage, but only by acts </a:t>
            </a:r>
            <a:r>
              <a:rPr lang="en-US" dirty="0" smtClean="0">
                <a:latin typeface="Arial" panose="020B0604020202020204" pitchFamily="34" charset="0"/>
                <a:cs typeface="Arial" panose="020B0604020202020204" pitchFamily="34" charset="0"/>
              </a:rPr>
              <a:t>of </a:t>
            </a:r>
            <a:r>
              <a:rPr lang="it-IT" dirty="0" err="1" smtClean="0">
                <a:latin typeface="Arial" panose="020B0604020202020204" pitchFamily="34" charset="0"/>
                <a:cs typeface="Arial" panose="020B0604020202020204" pitchFamily="34" charset="0"/>
              </a:rPr>
              <a:t>pillage</a:t>
            </a:r>
            <a:r>
              <a:rPr lang="it-IT" dirty="0" smtClean="0">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and </a:t>
            </a:r>
            <a:r>
              <a:rPr lang="it-IT" dirty="0" err="1">
                <a:latin typeface="Arial" panose="020B0604020202020204" pitchFamily="34" charset="0"/>
                <a:cs typeface="Arial" panose="020B0604020202020204" pitchFamily="34" charset="0"/>
              </a:rPr>
              <a:t>violence</a:t>
            </a:r>
            <a:r>
              <a:rPr lang="it-IT" dirty="0" smtClean="0">
                <a:latin typeface="Arial" panose="020B0604020202020204" pitchFamily="34" charset="0"/>
                <a:cs typeface="Arial" panose="020B0604020202020204" pitchFamily="34" charset="0"/>
              </a:rPr>
              <a:t>&lt; </a:t>
            </a:r>
            <a:r>
              <a:rPr lang="it-IT" i="1" dirty="0" err="1">
                <a:latin typeface="Arial" panose="020B0604020202020204" pitchFamily="34" charset="0"/>
                <a:cs typeface="Arial" panose="020B0604020202020204" pitchFamily="34" charset="0"/>
              </a:rPr>
              <a:t>rixas</a:t>
            </a:r>
            <a:r>
              <a:rPr lang="it-IT" i="1" dirty="0">
                <a:latin typeface="Arial" panose="020B0604020202020204" pitchFamily="34" charset="0"/>
                <a:cs typeface="Arial" panose="020B0604020202020204" pitchFamily="34" charset="0"/>
              </a:rPr>
              <a:t> et </a:t>
            </a:r>
            <a:r>
              <a:rPr lang="it-IT" i="1" dirty="0" err="1">
                <a:latin typeface="Arial" panose="020B0604020202020204" pitchFamily="34" charset="0"/>
                <a:cs typeface="Arial" panose="020B0604020202020204" pitchFamily="34" charset="0"/>
              </a:rPr>
              <a:t>dissensiones</a:t>
            </a:r>
            <a:r>
              <a:rPr lang="it-IT" i="1" dirty="0">
                <a:latin typeface="Arial" panose="020B0604020202020204" pitchFamily="34" charset="0"/>
                <a:cs typeface="Arial" panose="020B0604020202020204" pitchFamily="34" charset="0"/>
              </a:rPr>
              <a:t> ... </a:t>
            </a:r>
            <a:r>
              <a:rPr lang="it-IT" i="1" dirty="0" err="1">
                <a:latin typeface="Arial" panose="020B0604020202020204" pitchFamily="34" charset="0"/>
                <a:cs typeface="Arial" panose="020B0604020202020204" pitchFamily="34" charset="0"/>
              </a:rPr>
              <a:t>quas</a:t>
            </a:r>
            <a:r>
              <a:rPr lang="it-IT" i="1" dirty="0">
                <a:latin typeface="Arial" panose="020B0604020202020204" pitchFamily="34" charset="0"/>
                <a:cs typeface="Arial" panose="020B0604020202020204" pitchFamily="34" charset="0"/>
              </a:rPr>
              <a:t> </a:t>
            </a:r>
            <a:r>
              <a:rPr lang="it-IT" i="1" dirty="0" err="1">
                <a:latin typeface="Arial" panose="020B0604020202020204" pitchFamily="34" charset="0"/>
                <a:cs typeface="Arial" panose="020B0604020202020204" pitchFamily="34" charset="0"/>
              </a:rPr>
              <a:t>vulgus</a:t>
            </a:r>
            <a:r>
              <a:rPr lang="it-IT" i="1" dirty="0">
                <a:latin typeface="Arial" panose="020B0604020202020204" pitchFamily="34" charset="0"/>
                <a:cs typeface="Arial" panose="020B0604020202020204" pitchFamily="34" charset="0"/>
              </a:rPr>
              <a:t> </a:t>
            </a:r>
            <a:r>
              <a:rPr lang="it-IT" i="1" dirty="0" err="1">
                <a:latin typeface="Arial" panose="020B0604020202020204" pitchFamily="34" charset="0"/>
                <a:cs typeface="Arial" panose="020B0604020202020204" pitchFamily="34" charset="0"/>
              </a:rPr>
              <a:t>werras</a:t>
            </a:r>
            <a:r>
              <a:rPr lang="it-IT" i="1" dirty="0">
                <a:latin typeface="Arial" panose="020B0604020202020204" pitchFamily="34" charset="0"/>
                <a:cs typeface="Arial" panose="020B0604020202020204" pitchFamily="34" charset="0"/>
              </a:rPr>
              <a:t> </a:t>
            </a:r>
            <a:r>
              <a:rPr lang="it-IT" i="1" dirty="0" err="1">
                <a:latin typeface="Arial" panose="020B0604020202020204" pitchFamily="34" charset="0"/>
                <a:cs typeface="Arial" panose="020B0604020202020204" pitchFamily="34" charset="0"/>
              </a:rPr>
              <a:t>nominant</a:t>
            </a:r>
            <a:r>
              <a:rPr lang="it-IT" i="1"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107941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2385" y="1153221"/>
            <a:ext cx="11809615" cy="825208"/>
          </a:xfrm>
        </p:spPr>
        <p:txBody>
          <a:bodyPr/>
          <a:lstStyle/>
          <a:p>
            <a:r>
              <a:rPr lang="it-IT" dirty="0" err="1" smtClean="0"/>
              <a:t>Internal</a:t>
            </a:r>
            <a:r>
              <a:rPr lang="it-IT" dirty="0" smtClean="0"/>
              <a:t> war and the </a:t>
            </a:r>
            <a:r>
              <a:rPr lang="it-IT" dirty="0" err="1" smtClean="0"/>
              <a:t>stability</a:t>
            </a:r>
            <a:r>
              <a:rPr lang="it-IT" dirty="0" smtClean="0"/>
              <a:t> of the State</a:t>
            </a:r>
            <a:endParaRPr lang="it-IT" dirty="0"/>
          </a:p>
        </p:txBody>
      </p:sp>
      <p:sp>
        <p:nvSpPr>
          <p:cNvPr id="3" name="Segnaposto contenuto 2"/>
          <p:cNvSpPr>
            <a:spLocks noGrp="1"/>
          </p:cNvSpPr>
          <p:nvPr>
            <p:ph sz="quarter" idx="10"/>
          </p:nvPr>
        </p:nvSpPr>
        <p:spPr>
          <a:xfrm>
            <a:off x="307571" y="2227811"/>
            <a:ext cx="11534902" cy="4224743"/>
          </a:xfrm>
        </p:spPr>
        <p:txBody>
          <a:bodyPr>
            <a:normAutofit fontScale="85000" lnSpcReduction="20000"/>
          </a:bodyPr>
          <a:lstStyle/>
          <a:p>
            <a:r>
              <a:rPr lang="en-US" dirty="0">
                <a:latin typeface="Arial" panose="020B0604020202020204" pitchFamily="34" charset="0"/>
                <a:cs typeface="Arial" panose="020B0604020202020204" pitchFamily="34" charset="0"/>
              </a:rPr>
              <a:t>Could a Carolingian State </a:t>
            </a:r>
            <a:r>
              <a:rPr lang="en-US" dirty="0" smtClean="0">
                <a:latin typeface="Arial" panose="020B0604020202020204" pitchFamily="34" charset="0"/>
                <a:cs typeface="Arial" panose="020B0604020202020204" pitchFamily="34" charset="0"/>
              </a:rPr>
              <a:t>survive </a:t>
            </a:r>
            <a:r>
              <a:rPr lang="en-US" dirty="0">
                <a:latin typeface="Arial" panose="020B0604020202020204" pitchFamily="34" charset="0"/>
                <a:cs typeface="Arial" panose="020B0604020202020204" pitchFamily="34" charset="0"/>
              </a:rPr>
              <a:t>once expansion was off the agenda?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Roman Empire </a:t>
            </a:r>
            <a:r>
              <a:rPr lang="en-US" dirty="0">
                <a:latin typeface="Arial" panose="020B0604020202020204" pitchFamily="34" charset="0"/>
                <a:cs typeface="Arial" panose="020B0604020202020204" pitchFamily="34" charset="0"/>
              </a:rPr>
              <a:t>had survived for centuries without expanding its frontiers. What did </a:t>
            </a:r>
            <a:r>
              <a:rPr lang="en-US" dirty="0" smtClean="0">
                <a:latin typeface="Arial" panose="020B0604020202020204" pitchFamily="34" charset="0"/>
                <a:cs typeface="Arial" panose="020B0604020202020204" pitchFamily="34" charset="0"/>
              </a:rPr>
              <a:t>those Roman </a:t>
            </a:r>
            <a:r>
              <a:rPr lang="en-US" dirty="0">
                <a:latin typeface="Arial" panose="020B0604020202020204" pitchFamily="34" charset="0"/>
                <a:cs typeface="Arial" panose="020B0604020202020204" pitchFamily="34" charset="0"/>
              </a:rPr>
              <a:t>soldiers do with their time?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State had to use them often enough to crush rebellion</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there </a:t>
            </a:r>
            <a:r>
              <a:rPr lang="en-US" dirty="0">
                <a:latin typeface="Arial" panose="020B0604020202020204" pitchFamily="34" charset="0"/>
                <a:cs typeface="Arial" panose="020B0604020202020204" pitchFamily="34" charset="0"/>
              </a:rPr>
              <a:t>were often civil wars to be fought.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But </a:t>
            </a:r>
            <a:r>
              <a:rPr lang="en-US" dirty="0">
                <a:latin typeface="Arial" panose="020B0604020202020204" pitchFamily="34" charset="0"/>
                <a:cs typeface="Arial" panose="020B0604020202020204" pitchFamily="34" charset="0"/>
              </a:rPr>
              <a:t>if monopoly of legitimate force is seen as </a:t>
            </a:r>
            <a:r>
              <a:rPr lang="en-US" dirty="0" smtClean="0">
                <a:latin typeface="Arial" panose="020B0604020202020204" pitchFamily="34" charset="0"/>
                <a:cs typeface="Arial" panose="020B0604020202020204" pitchFamily="34" charset="0"/>
              </a:rPr>
              <a:t>an essential </a:t>
            </a:r>
            <a:r>
              <a:rPr lang="en-US" dirty="0">
                <a:latin typeface="Arial" panose="020B0604020202020204" pitchFamily="34" charset="0"/>
                <a:cs typeface="Arial" panose="020B0604020202020204" pitchFamily="34" charset="0"/>
              </a:rPr>
              <a:t>of state-hood, there are problems with the Later Roman Empire.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Thugs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brigands </a:t>
            </a:r>
            <a:r>
              <a:rPr lang="en-US" i="1" dirty="0" smtClean="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latrones</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praedones</a:t>
            </a:r>
            <a:r>
              <a:rPr lang="en-US" i="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were a permanent part of the late antique </a:t>
            </a:r>
            <a:r>
              <a:rPr lang="en-US" dirty="0" smtClean="0">
                <a:latin typeface="Arial" panose="020B0604020202020204" pitchFamily="34" charset="0"/>
                <a:cs typeface="Arial" panose="020B0604020202020204" pitchFamily="34" charset="0"/>
              </a:rPr>
              <a:t>landscape. </a:t>
            </a:r>
            <a:r>
              <a:rPr lang="en-US" dirty="0">
                <a:latin typeface="Arial" panose="020B0604020202020204" pitchFamily="34" charset="0"/>
                <a:cs typeface="Arial" panose="020B0604020202020204" pitchFamily="34" charset="0"/>
              </a:rPr>
              <a:t>The state's </a:t>
            </a:r>
            <a:r>
              <a:rPr lang="en-US" dirty="0" smtClean="0">
                <a:latin typeface="Arial" panose="020B0604020202020204" pitchFamily="34" charset="0"/>
                <a:cs typeface="Arial" panose="020B0604020202020204" pitchFamily="34" charset="0"/>
              </a:rPr>
              <a:t>use of </a:t>
            </a:r>
            <a:r>
              <a:rPr lang="en-US" dirty="0">
                <a:latin typeface="Arial" panose="020B0604020202020204" pitchFamily="34" charset="0"/>
                <a:cs typeface="Arial" panose="020B0604020202020204" pitchFamily="34" charset="0"/>
              </a:rPr>
              <a:t>the army to maintain internal order was only ever partially successful.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State </a:t>
            </a:r>
            <a:r>
              <a:rPr lang="en-US" dirty="0" smtClean="0">
                <a:latin typeface="Arial" panose="020B0604020202020204" pitchFamily="34" charset="0"/>
                <a:cs typeface="Arial" panose="020B0604020202020204" pitchFamily="34" charset="0"/>
              </a:rPr>
              <a:t>recruited </a:t>
            </a:r>
            <a:r>
              <a:rPr lang="en-US" i="1" dirty="0" err="1" smtClean="0">
                <a:latin typeface="Arial" panose="020B0604020202020204" pitchFamily="34" charset="0"/>
                <a:cs typeface="Arial" panose="020B0604020202020204" pitchFamily="34" charset="0"/>
              </a:rPr>
              <a:t>latrones</a:t>
            </a:r>
            <a:r>
              <a:rPr lang="en-US" i="1"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itself, to turn them against other </a:t>
            </a:r>
            <a:r>
              <a:rPr lang="en-US" i="1" dirty="0" err="1">
                <a:latin typeface="Arial" panose="020B0604020202020204" pitchFamily="34" charset="0"/>
                <a:cs typeface="Arial" panose="020B0604020202020204" pitchFamily="34" charset="0"/>
              </a:rPr>
              <a:t>latrones</a:t>
            </a:r>
            <a:r>
              <a:rPr lang="en-US" i="1"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It </a:t>
            </a:r>
            <a:r>
              <a:rPr lang="en-US" dirty="0">
                <a:latin typeface="Arial" panose="020B0604020202020204" pitchFamily="34" charset="0"/>
                <a:cs typeface="Arial" panose="020B0604020202020204" pitchFamily="34" charset="0"/>
              </a:rPr>
              <a:t>used them thus indirectly, </a:t>
            </a:r>
            <a:r>
              <a:rPr lang="en-US" dirty="0" smtClean="0">
                <a:latin typeface="Arial" panose="020B0604020202020204" pitchFamily="34" charset="0"/>
                <a:cs typeface="Arial" panose="020B0604020202020204" pitchFamily="34" charset="0"/>
              </a:rPr>
              <a:t>through the </a:t>
            </a:r>
            <a:r>
              <a:rPr lang="en-US" dirty="0">
                <a:latin typeface="Arial" panose="020B0604020202020204" pitchFamily="34" charset="0"/>
                <a:cs typeface="Arial" panose="020B0604020202020204" pitchFamily="34" charset="0"/>
              </a:rPr>
              <a:t>good offices of local elites: the men who ran local government knew </a:t>
            </a:r>
            <a:r>
              <a:rPr lang="en-US" dirty="0" smtClean="0">
                <a:latin typeface="Arial" panose="020B0604020202020204" pitchFamily="34" charset="0"/>
                <a:cs typeface="Arial" panose="020B0604020202020204" pitchFamily="34" charset="0"/>
              </a:rPr>
              <a:t>whom </a:t>
            </a:r>
            <a:r>
              <a:rPr lang="en-US" dirty="0">
                <a:latin typeface="Arial" panose="020B0604020202020204" pitchFamily="34" charset="0"/>
                <a:cs typeface="Arial" panose="020B0604020202020204" pitchFamily="34" charset="0"/>
              </a:rPr>
              <a:t>to call on </a:t>
            </a:r>
            <a:r>
              <a:rPr lang="en-US" dirty="0" smtClean="0">
                <a:latin typeface="Arial" panose="020B0604020202020204" pitchFamily="34" charset="0"/>
                <a:cs typeface="Arial" panose="020B0604020202020204" pitchFamily="34" charset="0"/>
              </a:rPr>
              <a:t>for </a:t>
            </a:r>
            <a:r>
              <a:rPr lang="it-IT" dirty="0" err="1" smtClean="0">
                <a:latin typeface="Arial" panose="020B0604020202020204" pitchFamily="34" charset="0"/>
                <a:cs typeface="Arial" panose="020B0604020202020204" pitchFamily="34" charset="0"/>
              </a:rPr>
              <a:t>protection</a:t>
            </a:r>
            <a:r>
              <a:rPr lang="it-IT"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97924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0"/>
          </p:nvPr>
        </p:nvSpPr>
        <p:spPr>
          <a:xfrm>
            <a:off x="361800" y="1895303"/>
            <a:ext cx="11468400" cy="4862945"/>
          </a:xfrm>
        </p:spPr>
        <p:txBody>
          <a:bodyPr>
            <a:noAutofit/>
          </a:bodyPr>
          <a:lstStyle/>
          <a:p>
            <a:r>
              <a:rPr lang="en-US" sz="2200" dirty="0" smtClean="0">
                <a:latin typeface="Arial" panose="020B0604020202020204" pitchFamily="34" charset="0"/>
                <a:cs typeface="Arial" panose="020B0604020202020204" pitchFamily="34" charset="0"/>
              </a:rPr>
              <a:t>A non-expanding </a:t>
            </a:r>
            <a:r>
              <a:rPr lang="en-US" sz="2200" i="1" dirty="0">
                <a:latin typeface="Arial" panose="020B0604020202020204" pitchFamily="34" charset="0"/>
                <a:cs typeface="Arial" panose="020B0604020202020204" pitchFamily="34" charset="0"/>
              </a:rPr>
              <a:t>regnum </a:t>
            </a:r>
            <a:r>
              <a:rPr lang="en-US" sz="2200" dirty="0">
                <a:latin typeface="Arial" panose="020B0604020202020204" pitchFamily="34" charset="0"/>
                <a:cs typeface="Arial" panose="020B0604020202020204" pitchFamily="34" charset="0"/>
              </a:rPr>
              <a:t>depended on the management </a:t>
            </a:r>
            <a:r>
              <a:rPr lang="en-US" sz="2200" dirty="0" smtClean="0">
                <a:latin typeface="Arial" panose="020B0604020202020204" pitchFamily="34" charset="0"/>
                <a:cs typeface="Arial" panose="020B0604020202020204" pitchFamily="34" charset="0"/>
              </a:rPr>
              <a:t>of </a:t>
            </a:r>
            <a:r>
              <a:rPr lang="en-US" sz="2200" i="1" dirty="0" err="1" smtClean="0">
                <a:latin typeface="Arial" panose="020B0604020202020204" pitchFamily="34" charset="0"/>
                <a:cs typeface="Arial" panose="020B0604020202020204" pitchFamily="34" charset="0"/>
              </a:rPr>
              <a:t>latrocinium</a:t>
            </a:r>
            <a:r>
              <a:rPr lang="en-US" sz="2200" i="1"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within its own frontiers. </a:t>
            </a:r>
            <a:r>
              <a:rPr lang="en-US" sz="2200" dirty="0" smtClean="0">
                <a:latin typeface="Arial" panose="020B0604020202020204" pitchFamily="34" charset="0"/>
                <a:cs typeface="Arial" panose="020B0604020202020204" pitchFamily="34" charset="0"/>
              </a:rPr>
              <a:t>Thus Late Roman </a:t>
            </a:r>
            <a:r>
              <a:rPr lang="en-US" sz="2200" dirty="0">
                <a:latin typeface="Arial" panose="020B0604020202020204" pitchFamily="34" charset="0"/>
                <a:cs typeface="Arial" panose="020B0604020202020204" pitchFamily="34" charset="0"/>
              </a:rPr>
              <a:t>Emperors and Louis the Pious faced </a:t>
            </a:r>
            <a:r>
              <a:rPr lang="en-US" sz="2200" dirty="0" smtClean="0">
                <a:latin typeface="Arial" panose="020B0604020202020204" pitchFamily="34" charset="0"/>
                <a:cs typeface="Arial" panose="020B0604020202020204" pitchFamily="34" charset="0"/>
              </a:rPr>
              <a:t>similar </a:t>
            </a:r>
            <a:r>
              <a:rPr lang="it-IT" sz="2200" dirty="0" err="1" smtClean="0">
                <a:latin typeface="Arial" panose="020B0604020202020204" pitchFamily="34" charset="0"/>
                <a:cs typeface="Arial" panose="020B0604020202020204" pitchFamily="34" charset="0"/>
              </a:rPr>
              <a:t>situations</a:t>
            </a:r>
            <a:r>
              <a:rPr lang="it-IT" sz="2200" dirty="0" smtClean="0">
                <a:latin typeface="Arial" panose="020B0604020202020204" pitchFamily="34" charset="0"/>
                <a:cs typeface="Arial" panose="020B0604020202020204" pitchFamily="34" charset="0"/>
              </a:rPr>
              <a:t>.</a:t>
            </a:r>
          </a:p>
          <a:p>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further similarity, which had equally important implications for the incidence</a:t>
            </a:r>
            <a:r>
              <a:rPr lang="en-US" sz="2200" dirty="0" smtClean="0">
                <a:latin typeface="Arial" panose="020B0604020202020204" pitchFamily="34" charset="0"/>
                <a:cs typeface="Arial" panose="020B0604020202020204" pitchFamily="34" charset="0"/>
              </a:rPr>
              <a:t>, and </a:t>
            </a:r>
            <a:r>
              <a:rPr lang="en-US" sz="2200" dirty="0">
                <a:latin typeface="Arial" panose="020B0604020202020204" pitchFamily="34" charset="0"/>
                <a:cs typeface="Arial" panose="020B0604020202020204" pitchFamily="34" charset="0"/>
              </a:rPr>
              <a:t>management, of violence.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Theirs </a:t>
            </a:r>
            <a:r>
              <a:rPr lang="en-US" sz="2200" dirty="0">
                <a:latin typeface="Arial" panose="020B0604020202020204" pitchFamily="34" charset="0"/>
                <a:cs typeface="Arial" panose="020B0604020202020204" pitchFamily="34" charset="0"/>
              </a:rPr>
              <a:t>were states with similar succession-systems. </a:t>
            </a:r>
            <a:r>
              <a:rPr lang="en-US" sz="2200" dirty="0" smtClean="0">
                <a:latin typeface="Arial" panose="020B0604020202020204" pitchFamily="34" charset="0"/>
                <a:cs typeface="Arial" panose="020B0604020202020204" pitchFamily="34" charset="0"/>
              </a:rPr>
              <a:t>Bureaucratic-appointive</a:t>
            </a:r>
            <a:r>
              <a:rPr lang="en-US" sz="2200" dirty="0">
                <a:latin typeface="Arial" panose="020B0604020202020204" pitchFamily="34" charset="0"/>
                <a:cs typeface="Arial" panose="020B0604020202020204" pitchFamily="34" charset="0"/>
              </a:rPr>
              <a:t>, with an elective dash, the Later Roman Empire's System may once </a:t>
            </a:r>
            <a:r>
              <a:rPr lang="en-US" sz="2200" dirty="0" smtClean="0">
                <a:latin typeface="Arial" panose="020B0604020202020204" pitchFamily="34" charset="0"/>
                <a:cs typeface="Arial" panose="020B0604020202020204" pitchFamily="34" charset="0"/>
              </a:rPr>
              <a:t>have appeared. </a:t>
            </a:r>
          </a:p>
          <a:p>
            <a:r>
              <a:rPr lang="en-US" sz="2200" dirty="0" smtClean="0">
                <a:latin typeface="Arial" panose="020B0604020202020204" pitchFamily="34" charset="0"/>
                <a:cs typeface="Arial" panose="020B0604020202020204" pitchFamily="34" charset="0"/>
              </a:rPr>
              <a:t>In the </a:t>
            </a:r>
            <a:r>
              <a:rPr lang="en-US" sz="2200" dirty="0">
                <a:latin typeface="Arial" panose="020B0604020202020204" pitchFamily="34" charset="0"/>
                <a:cs typeface="Arial" panose="020B0604020202020204" pitchFamily="34" charset="0"/>
              </a:rPr>
              <a:t>time of the Christian Emperors the hereditary element loomed large</a:t>
            </a:r>
            <a:r>
              <a:rPr lang="en-US" sz="2200" dirty="0" smtClean="0">
                <a:latin typeface="Arial" panose="020B0604020202020204" pitchFamily="34" charset="0"/>
                <a:cs typeface="Arial" panose="020B0604020202020204" pitchFamily="34" charset="0"/>
              </a:rPr>
              <a:t>, bringing </a:t>
            </a:r>
            <a:r>
              <a:rPr lang="en-US" sz="2200" dirty="0">
                <a:latin typeface="Arial" panose="020B0604020202020204" pitchFamily="34" charset="0"/>
                <a:cs typeface="Arial" panose="020B0604020202020204" pitchFamily="34" charset="0"/>
              </a:rPr>
              <a:t>with it the distinctive trait of partitioning between heirs.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empire was </a:t>
            </a:r>
            <a:r>
              <a:rPr lang="en-US" sz="2200" dirty="0" smtClean="0">
                <a:latin typeface="Arial" panose="020B0604020202020204" pitchFamily="34" charset="0"/>
                <a:cs typeface="Arial" panose="020B0604020202020204" pitchFamily="34" charset="0"/>
              </a:rPr>
              <a:t>split between </a:t>
            </a:r>
            <a:r>
              <a:rPr lang="en-US" sz="2200" dirty="0">
                <a:latin typeface="Arial" panose="020B0604020202020204" pitchFamily="34" charset="0"/>
                <a:cs typeface="Arial" panose="020B0604020202020204" pitchFamily="34" charset="0"/>
              </a:rPr>
              <a:t>east and west in 396 because Theodosius left two sons.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In </a:t>
            </a:r>
            <a:r>
              <a:rPr lang="en-US" sz="2200" dirty="0">
                <a:latin typeface="Arial" panose="020B0604020202020204" pitchFamily="34" charset="0"/>
                <a:cs typeface="Arial" panose="020B0604020202020204" pitchFamily="34" charset="0"/>
              </a:rPr>
              <a:t>337, Constantine left </a:t>
            </a:r>
            <a:r>
              <a:rPr lang="en-US" sz="2200" dirty="0" smtClean="0">
                <a:latin typeface="Arial" panose="020B0604020202020204" pitchFamily="34" charset="0"/>
                <a:cs typeface="Arial" panose="020B0604020202020204" pitchFamily="34" charset="0"/>
              </a:rPr>
              <a:t>three sons </a:t>
            </a:r>
            <a:r>
              <a:rPr lang="en-US" sz="2200" dirty="0">
                <a:latin typeface="Arial" panose="020B0604020202020204" pitchFamily="34" charset="0"/>
                <a:cs typeface="Arial" panose="020B0604020202020204" pitchFamily="34" charset="0"/>
              </a:rPr>
              <a:t>and the empire was split into </a:t>
            </a:r>
            <a:r>
              <a:rPr lang="en-US" sz="2200" dirty="0" smtClean="0">
                <a:latin typeface="Arial" panose="020B0604020202020204" pitchFamily="34" charset="0"/>
                <a:cs typeface="Arial" panose="020B0604020202020204" pitchFamily="34" charset="0"/>
              </a:rPr>
              <a:t>three: the </a:t>
            </a:r>
            <a:r>
              <a:rPr lang="en-US" sz="2200" dirty="0">
                <a:latin typeface="Arial" panose="020B0604020202020204" pitchFamily="34" charset="0"/>
                <a:cs typeface="Arial" panose="020B0604020202020204" pitchFamily="34" charset="0"/>
              </a:rPr>
              <a:t>eldest got </a:t>
            </a:r>
            <a:r>
              <a:rPr lang="en-US" sz="2200" dirty="0" smtClean="0">
                <a:latin typeface="Arial" panose="020B0604020202020204" pitchFamily="34" charset="0"/>
                <a:cs typeface="Arial" panose="020B0604020202020204" pitchFamily="34" charset="0"/>
              </a:rPr>
              <a:t>their father's </a:t>
            </a:r>
            <a:r>
              <a:rPr lang="en-US" sz="2200" dirty="0">
                <a:latin typeface="Arial" panose="020B0604020202020204" pitchFamily="34" charset="0"/>
                <a:cs typeface="Arial" panose="020B0604020202020204" pitchFamily="34" charset="0"/>
              </a:rPr>
              <a:t>patrimony, the western provinces, and Constantinople only after further </a:t>
            </a:r>
            <a:r>
              <a:rPr lang="en-US" sz="2200" dirty="0" smtClean="0">
                <a:latin typeface="Arial" panose="020B0604020202020204" pitchFamily="34" charset="0"/>
                <a:cs typeface="Arial" panose="020B0604020202020204" pitchFamily="34" charset="0"/>
              </a:rPr>
              <a:t>negotiations with </a:t>
            </a:r>
            <a:r>
              <a:rPr lang="en-US" sz="2200" dirty="0">
                <a:latin typeface="Arial" panose="020B0604020202020204" pitchFamily="34" charset="0"/>
                <a:cs typeface="Arial" panose="020B0604020202020204" pitchFamily="34" charset="0"/>
              </a:rPr>
              <a:t>the second son, ruler of the east; the youngest son got Italy and Rome.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A </a:t>
            </a:r>
            <a:r>
              <a:rPr lang="en-US" sz="2200" i="1" dirty="0">
                <a:latin typeface="Arial" panose="020B0604020202020204" pitchFamily="34" charset="0"/>
                <a:cs typeface="Arial" panose="020B0604020202020204" pitchFamily="34" charset="0"/>
              </a:rPr>
              <a:t>res </a:t>
            </a:r>
            <a:r>
              <a:rPr lang="en-US" sz="2200" i="1" dirty="0" err="1">
                <a:latin typeface="Arial" panose="020B0604020202020204" pitchFamily="34" charset="0"/>
                <a:cs typeface="Arial" panose="020B0604020202020204" pitchFamily="34" charset="0"/>
              </a:rPr>
              <a:t>publica</a:t>
            </a:r>
            <a:r>
              <a:rPr lang="en-US" sz="2200" i="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could be treated like a patrimony</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
        <p:nvSpPr>
          <p:cNvPr id="6" name="CasellaDiTesto 5"/>
          <p:cNvSpPr txBox="1"/>
          <p:nvPr/>
        </p:nvSpPr>
        <p:spPr>
          <a:xfrm>
            <a:off x="374073" y="1221971"/>
            <a:ext cx="5660967" cy="584775"/>
          </a:xfrm>
          <a:prstGeom prst="rect">
            <a:avLst/>
          </a:prstGeom>
          <a:noFill/>
        </p:spPr>
        <p:txBody>
          <a:bodyPr wrap="square" rtlCol="0">
            <a:spAutoFit/>
          </a:bodyPr>
          <a:lstStyle/>
          <a:p>
            <a:r>
              <a:rPr lang="it-IT" sz="3200" b="1" dirty="0" err="1" smtClean="0"/>
              <a:t>Succession</a:t>
            </a:r>
            <a:endParaRPr lang="it-IT" sz="3200" b="1" dirty="0"/>
          </a:p>
        </p:txBody>
      </p:sp>
    </p:spTree>
    <p:extLst>
      <p:ext uri="{BB962C8B-B14F-4D97-AF65-F5344CB8AC3E}">
        <p14:creationId xmlns:p14="http://schemas.microsoft.com/office/powerpoint/2010/main" val="3160422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0"/>
          </p:nvPr>
        </p:nvSpPr>
        <p:spPr>
          <a:xfrm>
            <a:off x="374073" y="1670858"/>
            <a:ext cx="11468400" cy="4781696"/>
          </a:xfrm>
        </p:spPr>
        <p:txBody>
          <a:bodyPr>
            <a:normAutofit/>
          </a:bodyPr>
          <a:lstStyle/>
          <a:p>
            <a:r>
              <a:rPr lang="en-US" dirty="0" smtClean="0"/>
              <a:t>Only the deaths </a:t>
            </a:r>
            <a:r>
              <a:rPr lang="en-US" dirty="0"/>
              <a:t>of his two eider brothers enabled Louis the Pious, the youngest, to </a:t>
            </a:r>
            <a:r>
              <a:rPr lang="en-US" dirty="0" smtClean="0"/>
              <a:t>succeed</a:t>
            </a:r>
            <a:r>
              <a:rPr lang="en-US" dirty="0"/>
              <a:t> </a:t>
            </a:r>
            <a:r>
              <a:rPr lang="en-US" dirty="0" smtClean="0"/>
              <a:t>to </a:t>
            </a:r>
            <a:r>
              <a:rPr lang="en-US" dirty="0"/>
              <a:t>the whole inheritance. Such confusions and contradictions of principle </a:t>
            </a:r>
            <a:r>
              <a:rPr lang="en-US" dirty="0" smtClean="0"/>
              <a:t>were symptoms</a:t>
            </a:r>
            <a:r>
              <a:rPr lang="en-US" dirty="0"/>
              <a:t>, more than causes, of conflict within the ruling family. </a:t>
            </a:r>
            <a:endParaRPr lang="en-US" dirty="0" smtClean="0"/>
          </a:p>
          <a:p>
            <a:r>
              <a:rPr lang="en-US" dirty="0" smtClean="0"/>
              <a:t>Those confusions</a:t>
            </a:r>
            <a:r>
              <a:rPr lang="en-US" dirty="0"/>
              <a:t> </a:t>
            </a:r>
            <a:r>
              <a:rPr lang="en-US" dirty="0" smtClean="0"/>
              <a:t> </a:t>
            </a:r>
            <a:r>
              <a:rPr lang="en-US" dirty="0"/>
              <a:t>were compounded after Charlemagne's </a:t>
            </a:r>
            <a:r>
              <a:rPr lang="en-US" dirty="0" smtClean="0"/>
              <a:t>death.</a:t>
            </a:r>
          </a:p>
          <a:p>
            <a:r>
              <a:rPr lang="en-US" dirty="0" smtClean="0"/>
              <a:t>It </a:t>
            </a:r>
            <a:r>
              <a:rPr lang="it-IT" dirty="0" err="1" smtClean="0"/>
              <a:t>was</a:t>
            </a:r>
            <a:r>
              <a:rPr lang="it-IT" dirty="0" smtClean="0"/>
              <a:t> </a:t>
            </a:r>
            <a:r>
              <a:rPr lang="it-IT" dirty="0"/>
              <a:t>the </a:t>
            </a:r>
            <a:r>
              <a:rPr lang="it-IT" dirty="0" smtClean="0"/>
              <a:t>fault-line </a:t>
            </a:r>
            <a:r>
              <a:rPr lang="en-US" dirty="0" smtClean="0"/>
              <a:t>inherent </a:t>
            </a:r>
            <a:r>
              <a:rPr lang="en-US" dirty="0"/>
              <a:t>in the </a:t>
            </a:r>
            <a:r>
              <a:rPr lang="en-US" dirty="0" smtClean="0"/>
              <a:t>system </a:t>
            </a:r>
            <a:r>
              <a:rPr lang="en-US" dirty="0"/>
              <a:t>of dynastic succession, in family or State. The scarcer the resource </a:t>
            </a:r>
            <a:r>
              <a:rPr lang="en-US" dirty="0" smtClean="0"/>
              <a:t>and the </a:t>
            </a:r>
            <a:r>
              <a:rPr lang="en-US" dirty="0"/>
              <a:t>more valuable the prize, the more likely was filial rebellion. </a:t>
            </a:r>
            <a:endParaRPr lang="en-US" dirty="0" smtClean="0"/>
          </a:p>
          <a:p>
            <a:r>
              <a:rPr lang="en-US" dirty="0" smtClean="0"/>
              <a:t>Equally </a:t>
            </a:r>
            <a:r>
              <a:rPr lang="en-US" dirty="0"/>
              <a:t>likely, and </a:t>
            </a:r>
            <a:r>
              <a:rPr lang="en-US" dirty="0" smtClean="0"/>
              <a:t>more violent </a:t>
            </a:r>
            <a:r>
              <a:rPr lang="en-US" dirty="0"/>
              <a:t>still, was conflict between brothers, </a:t>
            </a:r>
            <a:r>
              <a:rPr lang="en-US" i="1" dirty="0"/>
              <a:t>a </a:t>
            </a:r>
            <a:r>
              <a:rPr lang="en-US" i="1" dirty="0" err="1"/>
              <a:t>fortiore</a:t>
            </a:r>
            <a:r>
              <a:rPr lang="en-US" i="1" dirty="0"/>
              <a:t> </a:t>
            </a:r>
            <a:r>
              <a:rPr lang="en-US" dirty="0"/>
              <a:t>between half-brothers. </a:t>
            </a:r>
            <a:endParaRPr lang="it-IT" dirty="0"/>
          </a:p>
        </p:txBody>
      </p:sp>
    </p:spTree>
    <p:extLst>
      <p:ext uri="{BB962C8B-B14F-4D97-AF65-F5344CB8AC3E}">
        <p14:creationId xmlns:p14="http://schemas.microsoft.com/office/powerpoint/2010/main" val="3204860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925" y="1153221"/>
            <a:ext cx="12030075" cy="951804"/>
          </a:xfrm>
        </p:spPr>
        <p:txBody>
          <a:bodyPr/>
          <a:lstStyle/>
          <a:p>
            <a:r>
              <a:rPr lang="it-IT" dirty="0" err="1" smtClean="0"/>
              <a:t>Charlemagne’s</a:t>
            </a:r>
            <a:r>
              <a:rPr lang="it-IT" dirty="0" smtClean="0"/>
              <a:t> </a:t>
            </a:r>
            <a:r>
              <a:rPr lang="it-IT" dirty="0" err="1" smtClean="0"/>
              <a:t>domination</a:t>
            </a:r>
            <a:endParaRPr lang="it-IT" dirty="0"/>
          </a:p>
        </p:txBody>
      </p:sp>
      <p:sp>
        <p:nvSpPr>
          <p:cNvPr id="4" name="Segnaposto contenuto 3"/>
          <p:cNvSpPr>
            <a:spLocks noGrp="1"/>
          </p:cNvSpPr>
          <p:nvPr>
            <p:ph sz="quarter" idx="11"/>
          </p:nvPr>
        </p:nvSpPr>
        <p:spPr>
          <a:xfrm>
            <a:off x="219075" y="2324100"/>
            <a:ext cx="5676900" cy="4305299"/>
          </a:xfrm>
        </p:spPr>
        <p:txBody>
          <a:bodyPr>
            <a:noAutofit/>
          </a:bodyPr>
          <a:lstStyle/>
          <a:p>
            <a:r>
              <a:rPr lang="en-US" altLang="it-IT" sz="2000" dirty="0"/>
              <a:t>The result of Charlemagne's thirty years of warlike activity was the creation of a territorial domination enormous for its time, whose borders largely coincided with those of the Christian </a:t>
            </a:r>
            <a:r>
              <a:rPr lang="en-US" altLang="it-IT" sz="2000" dirty="0" smtClean="0"/>
              <a:t>world.</a:t>
            </a:r>
          </a:p>
          <a:p>
            <a:pPr marL="457200" indent="-457200">
              <a:buFont typeface="Wingdings" panose="05000000000000000000" pitchFamily="2" charset="2"/>
              <a:buChar char="§"/>
            </a:pPr>
            <a:r>
              <a:rPr lang="en-US" altLang="it-IT" sz="2000" dirty="0" smtClean="0"/>
              <a:t>From </a:t>
            </a:r>
            <a:r>
              <a:rPr lang="en-US" altLang="it-IT" sz="2000" dirty="0"/>
              <a:t>it remained outside realities that could be considered peripheral (such as the British Isles</a:t>
            </a:r>
            <a:r>
              <a:rPr lang="en-US" altLang="it-IT" sz="2000" dirty="0" smtClean="0"/>
              <a:t>);</a:t>
            </a:r>
          </a:p>
          <a:p>
            <a:pPr marL="457200" indent="-457200">
              <a:buFont typeface="Wingdings" panose="05000000000000000000" pitchFamily="2" charset="2"/>
              <a:buChar char="§"/>
            </a:pPr>
            <a:r>
              <a:rPr lang="en-US" altLang="it-IT" sz="2000" dirty="0" smtClean="0"/>
              <a:t>large </a:t>
            </a:r>
            <a:r>
              <a:rPr lang="en-US" altLang="it-IT" sz="2000" dirty="0"/>
              <a:t>Christian realities tainted by heresy, such as the iconoclastic empire of Byzantium. Heresy according to the doctrine professed by the Western churches and especially that of Rome, which had established a privileged link with Charles.</a:t>
            </a:r>
            <a:endParaRPr lang="it-IT" sz="2000" dirty="0"/>
          </a:p>
        </p:txBody>
      </p:sp>
      <p:sp>
        <p:nvSpPr>
          <p:cNvPr id="6" name="CasellaDiTesto 5"/>
          <p:cNvSpPr txBox="1"/>
          <p:nvPr/>
        </p:nvSpPr>
        <p:spPr>
          <a:xfrm>
            <a:off x="6096000" y="2333625"/>
            <a:ext cx="5686425" cy="369332"/>
          </a:xfrm>
          <a:prstGeom prst="rect">
            <a:avLst/>
          </a:prstGeom>
          <a:noFill/>
        </p:spPr>
        <p:txBody>
          <a:bodyPr wrap="square" rtlCol="0">
            <a:spAutoFit/>
          </a:bodyPr>
          <a:lstStyle/>
          <a:p>
            <a:endParaRPr lang="it-IT" dirty="0"/>
          </a:p>
        </p:txBody>
      </p:sp>
      <p:pic>
        <p:nvPicPr>
          <p:cNvPr id="5" name="Picture 3"/>
          <p:cNvPicPr>
            <a:picLocks noGrp="1" noChangeAspect="1" noChangeArrowheads="1"/>
          </p:cNvPicPr>
          <p:nvPr>
            <p:ph sz="quarter" idx="10"/>
          </p:nvPr>
        </p:nvPicPr>
        <p:blipFill>
          <a:blip r:embed="rId2">
            <a:extLst>
              <a:ext uri="{28A0092B-C50C-407E-A947-70E740481C1C}">
                <a14:useLocalDpi xmlns:a14="http://schemas.microsoft.com/office/drawing/2010/main" val="0"/>
              </a:ext>
            </a:extLst>
          </a:blip>
          <a:srcRect/>
          <a:stretch>
            <a:fillRect/>
          </a:stretch>
        </p:blipFill>
        <p:spPr>
          <a:xfrm>
            <a:off x="5829300" y="2139025"/>
            <a:ext cx="6262106" cy="4508716"/>
          </a:xfrm>
          <a:prstGeom prst="rect">
            <a:avLst/>
          </a:prstGeom>
        </p:spPr>
      </p:pic>
    </p:spTree>
    <p:extLst>
      <p:ext uri="{BB962C8B-B14F-4D97-AF65-F5344CB8AC3E}">
        <p14:creationId xmlns:p14="http://schemas.microsoft.com/office/powerpoint/2010/main" val="16161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0"/>
          </p:nvPr>
        </p:nvSpPr>
        <p:spPr>
          <a:xfrm>
            <a:off x="432263" y="1903615"/>
            <a:ext cx="11321934" cy="4548939"/>
          </a:xfrm>
        </p:spPr>
        <p:txBody>
          <a:bodyPr>
            <a:normAutofit fontScale="92500" lnSpcReduction="10000"/>
          </a:bodyPr>
          <a:lstStyle/>
          <a:p>
            <a:r>
              <a:rPr lang="en-US" dirty="0"/>
              <a:t>E</a:t>
            </a:r>
            <a:r>
              <a:rPr lang="en-US" dirty="0" smtClean="0"/>
              <a:t>arly </a:t>
            </a:r>
            <a:r>
              <a:rPr lang="en-US" dirty="0"/>
              <a:t>in Louis the </a:t>
            </a:r>
            <a:r>
              <a:rPr lang="en-US" dirty="0" err="1"/>
              <a:t>Pious's</a:t>
            </a:r>
            <a:r>
              <a:rPr lang="en-US" dirty="0"/>
              <a:t> reign, </a:t>
            </a:r>
            <a:r>
              <a:rPr lang="en-US" dirty="0" err="1" smtClean="0"/>
              <a:t>Lothar's</a:t>
            </a:r>
            <a:r>
              <a:rPr lang="en-US" dirty="0" smtClean="0"/>
              <a:t> ecclesiastical </a:t>
            </a:r>
            <a:r>
              <a:rPr lang="en-US" dirty="0"/>
              <a:t>supporters had argued for an impartible </a:t>
            </a:r>
            <a:r>
              <a:rPr lang="en-US" i="1" dirty="0"/>
              <a:t>regnum </a:t>
            </a:r>
            <a:r>
              <a:rPr lang="en-US" i="1" dirty="0" err="1" smtClean="0"/>
              <a:t>Francorum</a:t>
            </a:r>
            <a:r>
              <a:rPr lang="en-US" i="1" dirty="0"/>
              <a:t>, </a:t>
            </a:r>
            <a:r>
              <a:rPr lang="en-US" dirty="0"/>
              <a:t>and for </a:t>
            </a:r>
            <a:r>
              <a:rPr lang="en-US" dirty="0" smtClean="0"/>
              <a:t>succession by </a:t>
            </a:r>
            <a:r>
              <a:rPr lang="en-US" dirty="0"/>
              <a:t>primogeniture. </a:t>
            </a:r>
            <a:endParaRPr lang="en-US" dirty="0" smtClean="0"/>
          </a:p>
          <a:p>
            <a:r>
              <a:rPr lang="en-US" dirty="0" smtClean="0"/>
              <a:t>Such </a:t>
            </a:r>
            <a:r>
              <a:rPr lang="en-US" dirty="0"/>
              <a:t>was the scheme embodied in the </a:t>
            </a:r>
            <a:r>
              <a:rPr lang="en-US" i="1" dirty="0" err="1"/>
              <a:t>Ordinatio</a:t>
            </a:r>
            <a:r>
              <a:rPr lang="en-US" i="1" dirty="0"/>
              <a:t> </a:t>
            </a:r>
            <a:r>
              <a:rPr lang="en-US" i="1" dirty="0" err="1"/>
              <a:t>Imperii</a:t>
            </a:r>
            <a:r>
              <a:rPr lang="en-US" i="1" dirty="0"/>
              <a:t> </a:t>
            </a:r>
            <a:r>
              <a:rPr lang="en-US" dirty="0"/>
              <a:t>of 817. </a:t>
            </a:r>
            <a:endParaRPr lang="en-US" dirty="0" smtClean="0"/>
          </a:p>
          <a:p>
            <a:r>
              <a:rPr lang="en-US" dirty="0" smtClean="0"/>
              <a:t>In </a:t>
            </a:r>
            <a:r>
              <a:rPr lang="en-US" dirty="0"/>
              <a:t>the </a:t>
            </a:r>
            <a:r>
              <a:rPr lang="en-US" dirty="0" smtClean="0"/>
              <a:t>late 830s</a:t>
            </a:r>
            <a:r>
              <a:rPr lang="en-US" dirty="0"/>
              <a:t>, partible succession of the heartlands returned to the agenda with a series of </a:t>
            </a:r>
            <a:r>
              <a:rPr lang="en-US" dirty="0" smtClean="0"/>
              <a:t>succession schemes and </a:t>
            </a:r>
            <a:r>
              <a:rPr lang="en-US" dirty="0"/>
              <a:t>division-projects announced by Louis the Pious </a:t>
            </a:r>
            <a:r>
              <a:rPr lang="en-US" dirty="0" smtClean="0"/>
              <a:t>between 837 </a:t>
            </a:r>
            <a:r>
              <a:rPr lang="en-US" dirty="0"/>
              <a:t>and </a:t>
            </a:r>
            <a:r>
              <a:rPr lang="en-US" dirty="0" smtClean="0"/>
              <a:t>839. </a:t>
            </a:r>
          </a:p>
          <a:p>
            <a:r>
              <a:rPr lang="en-US" i="1" dirty="0" err="1" smtClean="0"/>
              <a:t>Fideles</a:t>
            </a:r>
            <a:r>
              <a:rPr lang="en-US" i="1" dirty="0" smtClean="0"/>
              <a:t> </a:t>
            </a:r>
            <a:r>
              <a:rPr lang="en-US" dirty="0"/>
              <a:t>hardly knew from one year to the next in whose realm they </a:t>
            </a:r>
            <a:r>
              <a:rPr lang="en-US" dirty="0" smtClean="0"/>
              <a:t>should expect </a:t>
            </a:r>
            <a:r>
              <a:rPr lang="en-US" dirty="0"/>
              <a:t>to end up. </a:t>
            </a:r>
            <a:endParaRPr lang="en-US" dirty="0" smtClean="0"/>
          </a:p>
          <a:p>
            <a:r>
              <a:rPr lang="en-US" dirty="0" smtClean="0"/>
              <a:t>Uncertainty </a:t>
            </a:r>
            <a:r>
              <a:rPr lang="en-US" dirty="0"/>
              <a:t>must have bred further insecurity during these frenetic years.</a:t>
            </a:r>
          </a:p>
          <a:p>
            <a:r>
              <a:rPr lang="en-US" dirty="0"/>
              <a:t>Imitator of Christian Roman Emperors, Louis treated the empire like a family inheritance</a:t>
            </a:r>
            <a:r>
              <a:rPr lang="en-US" dirty="0" smtClean="0"/>
              <a:t>, exercising </a:t>
            </a:r>
            <a:r>
              <a:rPr lang="en-US" dirty="0"/>
              <a:t>his rights like a Roman </a:t>
            </a:r>
            <a:r>
              <a:rPr lang="en-US" i="1" dirty="0"/>
              <a:t>paterfamilias</a:t>
            </a:r>
            <a:r>
              <a:rPr lang="en-US" dirty="0"/>
              <a:t> to promote, demote, exclude potential heirs. </a:t>
            </a:r>
            <a:endParaRPr lang="it-IT" dirty="0"/>
          </a:p>
        </p:txBody>
      </p:sp>
    </p:spTree>
    <p:extLst>
      <p:ext uri="{BB962C8B-B14F-4D97-AF65-F5344CB8AC3E}">
        <p14:creationId xmlns:p14="http://schemas.microsoft.com/office/powerpoint/2010/main" val="3423365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Lothar, the first son of Louis the </a:t>
            </a:r>
            <a:r>
              <a:rPr lang="it-IT" dirty="0" err="1" smtClean="0"/>
              <a:t>Pious</a:t>
            </a:r>
            <a:endParaRPr lang="it-IT" dirty="0"/>
          </a:p>
        </p:txBody>
      </p:sp>
      <p:sp>
        <p:nvSpPr>
          <p:cNvPr id="3" name="Segnaposto contenuto 2"/>
          <p:cNvSpPr>
            <a:spLocks noGrp="1"/>
          </p:cNvSpPr>
          <p:nvPr>
            <p:ph sz="quarter" idx="10"/>
          </p:nvPr>
        </p:nvSpPr>
        <p:spPr>
          <a:xfrm>
            <a:off x="4621876" y="2592995"/>
            <a:ext cx="7220597" cy="4048873"/>
          </a:xfrm>
        </p:spPr>
        <p:txBody>
          <a:bodyPr>
            <a:normAutofit fontScale="70000" lnSpcReduction="20000"/>
          </a:bodyPr>
          <a:lstStyle/>
          <a:p>
            <a:r>
              <a:rPr lang="en-US" dirty="0" smtClean="0">
                <a:latin typeface="Arial" panose="020B0604020202020204" pitchFamily="34" charset="0"/>
                <a:cs typeface="Arial" panose="020B0604020202020204" pitchFamily="34" charset="0"/>
              </a:rPr>
              <a:t>In 838 the whole </a:t>
            </a:r>
            <a:r>
              <a:rPr lang="en-US" dirty="0">
                <a:latin typeface="Arial" panose="020B0604020202020204" pitchFamily="34" charset="0"/>
                <a:cs typeface="Arial" panose="020B0604020202020204" pitchFamily="34" charset="0"/>
              </a:rPr>
              <a:t>empire was divided - on parchment </a:t>
            </a:r>
            <a:r>
              <a:rPr lang="en-US" dirty="0" smtClean="0">
                <a:latin typeface="Arial" panose="020B0604020202020204" pitchFamily="34" charset="0"/>
                <a:cs typeface="Arial" panose="020B0604020202020204" pitchFamily="34" charset="0"/>
              </a:rPr>
              <a:t>- between </a:t>
            </a:r>
            <a:r>
              <a:rPr lang="en-US" dirty="0" err="1">
                <a:latin typeface="Arial" panose="020B0604020202020204" pitchFamily="34" charset="0"/>
                <a:cs typeface="Arial" panose="020B0604020202020204" pitchFamily="34" charset="0"/>
              </a:rPr>
              <a:t>Lothar</a:t>
            </a:r>
            <a:r>
              <a:rPr lang="en-US" dirty="0">
                <a:latin typeface="Arial" panose="020B0604020202020204" pitchFamily="34" charset="0"/>
                <a:cs typeface="Arial" panose="020B0604020202020204" pitchFamily="34" charset="0"/>
              </a:rPr>
              <a:t>, the </a:t>
            </a:r>
            <a:r>
              <a:rPr lang="en-US" i="1" dirty="0" err="1">
                <a:latin typeface="Arial" panose="020B0604020202020204" pitchFamily="34" charset="0"/>
                <a:cs typeface="Arial" panose="020B0604020202020204" pitchFamily="34" charset="0"/>
              </a:rPr>
              <a:t>primogenitus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Charles the Bald, the youngest son. </a:t>
            </a:r>
            <a:endParaRPr lang="en-US" dirty="0" smtClean="0">
              <a:latin typeface="Arial" panose="020B0604020202020204" pitchFamily="34" charset="0"/>
              <a:cs typeface="Arial" panose="020B0604020202020204" pitchFamily="34" charset="0"/>
            </a:endParaRPr>
          </a:p>
          <a:p>
            <a:r>
              <a:rPr lang="it-IT" dirty="0" smtClean="0">
                <a:latin typeface="Arial" panose="020B0604020202020204" pitchFamily="34" charset="0"/>
                <a:cs typeface="Arial" panose="020B0604020202020204" pitchFamily="34" charset="0"/>
              </a:rPr>
              <a:t>In 840, on </a:t>
            </a:r>
            <a:r>
              <a:rPr lang="it-IT" dirty="0" err="1" smtClean="0">
                <a:latin typeface="Arial" panose="020B0604020202020204" pitchFamily="34" charset="0"/>
                <a:cs typeface="Arial" panose="020B0604020202020204" pitchFamily="34" charset="0"/>
              </a:rPr>
              <a:t>his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deathbed</a:t>
            </a:r>
            <a:r>
              <a:rPr lang="it-IT"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Louis </a:t>
            </a:r>
            <a:r>
              <a:rPr lang="en-US" dirty="0">
                <a:latin typeface="Arial" panose="020B0604020202020204" pitchFamily="34" charset="0"/>
                <a:cs typeface="Arial" panose="020B0604020202020204" pitchFamily="34" charset="0"/>
              </a:rPr>
              <a:t>bequeathed the imperial regalia to </a:t>
            </a:r>
            <a:r>
              <a:rPr lang="en-US" dirty="0" err="1">
                <a:latin typeface="Arial" panose="020B0604020202020204" pitchFamily="34" charset="0"/>
                <a:cs typeface="Arial" panose="020B0604020202020204" pitchFamily="34" charset="0"/>
              </a:rPr>
              <a:t>Lothar</a:t>
            </a:r>
            <a:r>
              <a:rPr lang="en-US" dirty="0">
                <a:latin typeface="Arial" panose="020B0604020202020204" pitchFamily="34" charset="0"/>
                <a:cs typeface="Arial" panose="020B0604020202020204" pitchFamily="34" charset="0"/>
              </a:rPr>
              <a:t>, who twenty-three years before had </a:t>
            </a:r>
            <a:r>
              <a:rPr lang="en-US" dirty="0" smtClean="0">
                <a:latin typeface="Arial" panose="020B0604020202020204" pitchFamily="34" charset="0"/>
                <a:cs typeface="Arial" panose="020B0604020202020204" pitchFamily="34" charset="0"/>
              </a:rPr>
              <a:t>been promised </a:t>
            </a:r>
            <a:r>
              <a:rPr lang="en-US" dirty="0">
                <a:latin typeface="Arial" panose="020B0604020202020204" pitchFamily="34" charset="0"/>
                <a:cs typeface="Arial" panose="020B0604020202020204" pitchFamily="34" charset="0"/>
              </a:rPr>
              <a:t>the patrimony of </a:t>
            </a:r>
            <a:r>
              <a:rPr lang="en-US" dirty="0" err="1">
                <a:latin typeface="Arial" panose="020B0604020202020204" pitchFamily="34" charset="0"/>
                <a:cs typeface="Arial" panose="020B0604020202020204" pitchFamily="34" charset="0"/>
              </a:rPr>
              <a:t>Francia</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entire. </a:t>
            </a:r>
            <a:r>
              <a:rPr lang="en-US" dirty="0" err="1">
                <a:latin typeface="Arial" panose="020B0604020202020204" pitchFamily="34" charset="0"/>
                <a:cs typeface="Arial" panose="020B0604020202020204" pitchFamily="34" charset="0"/>
              </a:rPr>
              <a:t>Lothar</a:t>
            </a:r>
            <a:r>
              <a:rPr lang="en-US" dirty="0">
                <a:latin typeface="Arial" panose="020B0604020202020204" pitchFamily="34" charset="0"/>
                <a:cs typeface="Arial" panose="020B0604020202020204" pitchFamily="34" charset="0"/>
              </a:rPr>
              <a:t> was determined to make a reality of </a:t>
            </a:r>
            <a:r>
              <a:rPr lang="en-US" dirty="0" smtClean="0">
                <a:latin typeface="Arial" panose="020B0604020202020204" pitchFamily="34" charset="0"/>
                <a:cs typeface="Arial" panose="020B0604020202020204" pitchFamily="34" charset="0"/>
              </a:rPr>
              <a:t>his imperial </a:t>
            </a:r>
            <a:r>
              <a:rPr lang="en-US" dirty="0">
                <a:latin typeface="Arial" panose="020B0604020202020204" pitchFamily="34" charset="0"/>
                <a:cs typeface="Arial" panose="020B0604020202020204" pitchFamily="34" charset="0"/>
              </a:rPr>
              <a:t>pre-eminence: he therefore needed </a:t>
            </a:r>
            <a:r>
              <a:rPr lang="en-US" dirty="0" err="1">
                <a:latin typeface="Arial" panose="020B0604020202020204" pitchFamily="34" charset="0"/>
                <a:cs typeface="Arial" panose="020B0604020202020204" pitchFamily="34" charset="0"/>
              </a:rPr>
              <a:t>Francia</a:t>
            </a:r>
            <a:r>
              <a:rPr lang="en-US" dirty="0">
                <a:latin typeface="Arial" panose="020B0604020202020204" pitchFamily="34" charset="0"/>
                <a:cs typeface="Arial" panose="020B0604020202020204" pitchFamily="34" charset="0"/>
              </a:rPr>
              <a:t> where Carolingian lands and </a:t>
            </a:r>
            <a:r>
              <a:rPr lang="en-US" dirty="0" smtClean="0">
                <a:latin typeface="Arial" panose="020B0604020202020204" pitchFamily="34" charset="0"/>
                <a:cs typeface="Arial" panose="020B0604020202020204" pitchFamily="34" charset="0"/>
              </a:rPr>
              <a:t>resources were </a:t>
            </a:r>
            <a:r>
              <a:rPr lang="en-US" dirty="0">
                <a:latin typeface="Arial" panose="020B0604020202020204" pitchFamily="34" charset="0"/>
                <a:cs typeface="Arial" panose="020B0604020202020204" pitchFamily="34" charset="0"/>
              </a:rPr>
              <a:t>concentrated.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his brothers' supporters, </a:t>
            </a:r>
            <a:r>
              <a:rPr lang="en-US" dirty="0" err="1">
                <a:latin typeface="Arial" panose="020B0604020202020204" pitchFamily="34" charset="0"/>
                <a:cs typeface="Arial" panose="020B0604020202020204" pitchFamily="34" charset="0"/>
              </a:rPr>
              <a:t>Lothar's</a:t>
            </a:r>
            <a:r>
              <a:rPr lang="en-US" dirty="0">
                <a:latin typeface="Arial" panose="020B0604020202020204" pitchFamily="34" charset="0"/>
                <a:cs typeface="Arial" panose="020B0604020202020204" pitchFamily="34" charset="0"/>
              </a:rPr>
              <a:t> conduct &gt;breached the laws </a:t>
            </a:r>
            <a:r>
              <a:rPr lang="en-US" dirty="0" smtClean="0">
                <a:latin typeface="Arial" panose="020B0604020202020204" pitchFamily="34" charset="0"/>
                <a:cs typeface="Arial" panose="020B0604020202020204" pitchFamily="34" charset="0"/>
              </a:rPr>
              <a:t>of nature&lt; </a:t>
            </a:r>
            <a:r>
              <a:rPr lang="en-US" dirty="0">
                <a:latin typeface="Arial" panose="020B0604020202020204" pitchFamily="34" charset="0"/>
                <a:cs typeface="Arial" panose="020B0604020202020204" pitchFamily="34" charset="0"/>
              </a:rPr>
              <a:t>- in other words, of fraternal sharing.</a:t>
            </a:r>
          </a:p>
          <a:p>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far was </a:t>
            </a:r>
            <a:r>
              <a:rPr lang="en-US" dirty="0" err="1">
                <a:latin typeface="Arial" panose="020B0604020202020204" pitchFamily="34" charset="0"/>
                <a:cs typeface="Arial" panose="020B0604020202020204" pitchFamily="34" charset="0"/>
              </a:rPr>
              <a:t>Lothar</a:t>
            </a:r>
            <a:r>
              <a:rPr lang="en-US" dirty="0">
                <a:latin typeface="Arial" panose="020B0604020202020204" pitchFamily="34" charset="0"/>
                <a:cs typeface="Arial" panose="020B0604020202020204" pitchFamily="34" charset="0"/>
              </a:rPr>
              <a:t> prepared to go? In the </a:t>
            </a:r>
            <a:r>
              <a:rPr lang="en-US" dirty="0" smtClean="0">
                <a:latin typeface="Arial" panose="020B0604020202020204" pitchFamily="34" charset="0"/>
                <a:cs typeface="Arial" panose="020B0604020202020204" pitchFamily="34" charset="0"/>
              </a:rPr>
              <a:t>last </a:t>
            </a:r>
            <a:r>
              <a:rPr lang="en-US" dirty="0">
                <a:latin typeface="Arial" panose="020B0604020202020204" pitchFamily="34" charset="0"/>
                <a:cs typeface="Arial" panose="020B0604020202020204" pitchFamily="34" charset="0"/>
              </a:rPr>
              <a:t>the last throes of his rebellion in 833/34, the </a:t>
            </a:r>
            <a:r>
              <a:rPr lang="en-US" dirty="0" smtClean="0">
                <a:latin typeface="Arial" panose="020B0604020202020204" pitchFamily="34" charset="0"/>
                <a:cs typeface="Arial" panose="020B0604020202020204" pitchFamily="34" charset="0"/>
              </a:rPr>
              <a:t>level of </a:t>
            </a:r>
            <a:r>
              <a:rPr lang="en-US" dirty="0">
                <a:latin typeface="Arial" panose="020B0604020202020204" pitchFamily="34" charset="0"/>
                <a:cs typeface="Arial" panose="020B0604020202020204" pitchFamily="34" charset="0"/>
              </a:rPr>
              <a:t>violence within the Frankish realm had escalated </a:t>
            </a:r>
            <a:r>
              <a:rPr lang="en-US" dirty="0" smtClean="0">
                <a:latin typeface="Arial" panose="020B0604020202020204" pitchFamily="34" charset="0"/>
                <a:cs typeface="Arial" panose="020B0604020202020204" pitchFamily="34" charset="0"/>
              </a:rPr>
              <a:t>dramatically. </a:t>
            </a:r>
          </a:p>
          <a:p>
            <a:r>
              <a:rPr lang="en-US" dirty="0" smtClean="0">
                <a:latin typeface="Arial" panose="020B0604020202020204" pitchFamily="34" charset="0"/>
                <a:cs typeface="Arial" panose="020B0604020202020204" pitchFamily="34" charset="0"/>
              </a:rPr>
              <a:t>A chain reaction of violence.</a:t>
            </a:r>
            <a:endParaRPr lang="it-IT" dirty="0">
              <a:latin typeface="Arial" panose="020B0604020202020204" pitchFamily="34" charset="0"/>
              <a:cs typeface="Arial" panose="020B0604020202020204" pitchFamily="34" charset="0"/>
            </a:endParaRPr>
          </a:p>
        </p:txBody>
      </p:sp>
      <p:sp>
        <p:nvSpPr>
          <p:cNvPr id="4" name="Segnaposto contenuto 3"/>
          <p:cNvSpPr>
            <a:spLocks noGrp="1"/>
          </p:cNvSpPr>
          <p:nvPr>
            <p:ph sz="quarter" idx="11"/>
          </p:nvPr>
        </p:nvSpPr>
        <p:spPr>
          <a:xfrm>
            <a:off x="484120" y="2543120"/>
            <a:ext cx="3781233" cy="2053819"/>
          </a:xfrm>
        </p:spPr>
        <p:txBody>
          <a:bodyPr>
            <a:normAutofit fontScale="92500" lnSpcReduction="20000"/>
          </a:bodyPr>
          <a:lstStyle/>
          <a:p>
            <a:r>
              <a:rPr lang="it-IT" dirty="0" smtClean="0"/>
              <a:t>Lothar</a:t>
            </a:r>
          </a:p>
          <a:p>
            <a:r>
              <a:rPr lang="it-IT" dirty="0" err="1" smtClean="0"/>
              <a:t>Pippin</a:t>
            </a:r>
            <a:endParaRPr lang="it-IT" dirty="0" smtClean="0"/>
          </a:p>
          <a:p>
            <a:r>
              <a:rPr lang="it-IT" dirty="0" smtClean="0"/>
              <a:t>Louis the </a:t>
            </a:r>
            <a:r>
              <a:rPr lang="it-IT" dirty="0" err="1" smtClean="0"/>
              <a:t>German</a:t>
            </a:r>
            <a:endParaRPr lang="it-IT" dirty="0" smtClean="0"/>
          </a:p>
          <a:p>
            <a:r>
              <a:rPr lang="it-IT" dirty="0" smtClean="0"/>
              <a:t>Charles the </a:t>
            </a:r>
            <a:r>
              <a:rPr lang="it-IT" dirty="0" err="1" smtClean="0"/>
              <a:t>Bald</a:t>
            </a:r>
            <a:r>
              <a:rPr lang="it-IT" dirty="0" smtClean="0"/>
              <a:t> (from </a:t>
            </a:r>
            <a:r>
              <a:rPr lang="it-IT" dirty="0" err="1" smtClean="0"/>
              <a:t>another</a:t>
            </a:r>
            <a:r>
              <a:rPr lang="it-IT" dirty="0" smtClean="0"/>
              <a:t> </a:t>
            </a:r>
            <a:r>
              <a:rPr lang="it-IT" dirty="0" err="1" smtClean="0"/>
              <a:t>mother</a:t>
            </a:r>
            <a:r>
              <a:rPr lang="it-IT" dirty="0" smtClean="0"/>
              <a:t>)</a:t>
            </a:r>
          </a:p>
          <a:p>
            <a:endParaRPr lang="it-IT" dirty="0"/>
          </a:p>
        </p:txBody>
      </p:sp>
    </p:spTree>
    <p:extLst>
      <p:ext uri="{BB962C8B-B14F-4D97-AF65-F5344CB8AC3E}">
        <p14:creationId xmlns:p14="http://schemas.microsoft.com/office/powerpoint/2010/main" val="3624443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siege</a:t>
            </a:r>
            <a:r>
              <a:rPr lang="it-IT" dirty="0" smtClean="0"/>
              <a:t> of </a:t>
            </a:r>
            <a:r>
              <a:rPr lang="it-IT" dirty="0" err="1" smtClean="0"/>
              <a:t>Chalon-sur</a:t>
            </a:r>
            <a:r>
              <a:rPr lang="it-IT" dirty="0" smtClean="0"/>
              <a:t> -Saone</a:t>
            </a:r>
            <a:endParaRPr lang="it-IT" dirty="0"/>
          </a:p>
        </p:txBody>
      </p:sp>
      <p:sp>
        <p:nvSpPr>
          <p:cNvPr id="4" name="Segnaposto contenuto 3"/>
          <p:cNvSpPr>
            <a:spLocks noGrp="1"/>
          </p:cNvSpPr>
          <p:nvPr>
            <p:ph sz="quarter" idx="11"/>
          </p:nvPr>
        </p:nvSpPr>
        <p:spPr>
          <a:xfrm>
            <a:off x="182881" y="2280622"/>
            <a:ext cx="10327340" cy="3958814"/>
          </a:xfrm>
        </p:spPr>
        <p:txBody>
          <a:bodyPr>
            <a:normAutofit/>
          </a:bodyPr>
          <a:lstStyle/>
          <a:p>
            <a:r>
              <a:rPr lang="it-IT" dirty="0" err="1" smtClean="0"/>
              <a:t>Nithardus</a:t>
            </a:r>
            <a:r>
              <a:rPr lang="it-IT" dirty="0" smtClean="0"/>
              <a:t>, 1.5 (y. 834)</a:t>
            </a:r>
          </a:p>
          <a:p>
            <a:r>
              <a:rPr lang="it-IT" dirty="0" err="1" smtClean="0"/>
              <a:t>Cavillionum</a:t>
            </a:r>
            <a:r>
              <a:rPr lang="it-IT" dirty="0" smtClean="0"/>
              <a:t> </a:t>
            </a:r>
            <a:r>
              <a:rPr lang="it-IT" dirty="0" err="1" smtClean="0"/>
              <a:t>collecta</a:t>
            </a:r>
            <a:r>
              <a:rPr lang="it-IT" dirty="0" smtClean="0"/>
              <a:t> </a:t>
            </a:r>
            <a:r>
              <a:rPr lang="it-IT" dirty="0" err="1" smtClean="0"/>
              <a:t>manu</a:t>
            </a:r>
            <a:r>
              <a:rPr lang="it-IT" dirty="0" smtClean="0"/>
              <a:t> valida </a:t>
            </a:r>
            <a:r>
              <a:rPr lang="it-IT" dirty="0" err="1" smtClean="0"/>
              <a:t>venit</a:t>
            </a:r>
            <a:r>
              <a:rPr lang="it-IT" dirty="0" smtClean="0"/>
              <a:t>, </a:t>
            </a:r>
            <a:r>
              <a:rPr lang="it-IT" dirty="0" err="1" smtClean="0"/>
              <a:t>civitatem</a:t>
            </a:r>
            <a:r>
              <a:rPr lang="it-IT" dirty="0" smtClean="0"/>
              <a:t> </a:t>
            </a:r>
            <a:r>
              <a:rPr lang="it-IT" dirty="0" err="1" smtClean="0"/>
              <a:t>obsidionem</a:t>
            </a:r>
            <a:r>
              <a:rPr lang="it-IT" dirty="0" smtClean="0"/>
              <a:t> </a:t>
            </a:r>
            <a:r>
              <a:rPr lang="it-IT" dirty="0" err="1" smtClean="0"/>
              <a:t>cinxit</a:t>
            </a:r>
            <a:r>
              <a:rPr lang="it-IT" dirty="0" smtClean="0"/>
              <a:t>, </a:t>
            </a:r>
            <a:r>
              <a:rPr lang="it-IT" dirty="0" err="1" smtClean="0"/>
              <a:t>praeliando</a:t>
            </a:r>
            <a:r>
              <a:rPr lang="it-IT" dirty="0" smtClean="0"/>
              <a:t> </a:t>
            </a:r>
            <a:r>
              <a:rPr lang="it-IT" dirty="0" err="1" smtClean="0"/>
              <a:t>triduum</a:t>
            </a:r>
            <a:r>
              <a:rPr lang="it-IT" dirty="0" smtClean="0"/>
              <a:t> </a:t>
            </a:r>
            <a:r>
              <a:rPr lang="it-IT" dirty="0" err="1" smtClean="0"/>
              <a:t>obsedit</a:t>
            </a:r>
            <a:r>
              <a:rPr lang="it-IT" dirty="0" smtClean="0"/>
              <a:t> et tandem </a:t>
            </a:r>
            <a:r>
              <a:rPr lang="it-IT" dirty="0" err="1" smtClean="0"/>
              <a:t>urbem</a:t>
            </a:r>
            <a:r>
              <a:rPr lang="it-IT" dirty="0" smtClean="0"/>
              <a:t> </a:t>
            </a:r>
            <a:r>
              <a:rPr lang="it-IT" dirty="0" err="1" smtClean="0"/>
              <a:t>captam</a:t>
            </a:r>
            <a:r>
              <a:rPr lang="it-IT" dirty="0" smtClean="0"/>
              <a:t> una </a:t>
            </a:r>
            <a:r>
              <a:rPr lang="it-IT" dirty="0" err="1" smtClean="0"/>
              <a:t>cum</a:t>
            </a:r>
            <a:r>
              <a:rPr lang="it-IT" dirty="0" smtClean="0"/>
              <a:t> </a:t>
            </a:r>
            <a:r>
              <a:rPr lang="it-IT" dirty="0" err="1" smtClean="0"/>
              <a:t>ecclesiis</a:t>
            </a:r>
            <a:r>
              <a:rPr lang="it-IT" dirty="0" smtClean="0"/>
              <a:t> </a:t>
            </a:r>
            <a:r>
              <a:rPr lang="it-IT" dirty="0" err="1" smtClean="0"/>
              <a:t>incendit</a:t>
            </a:r>
            <a:r>
              <a:rPr lang="it-IT" dirty="0" smtClean="0"/>
              <a:t>. </a:t>
            </a:r>
            <a:r>
              <a:rPr lang="it-IT" dirty="0" err="1" smtClean="0"/>
              <a:t>Gerbergam</a:t>
            </a:r>
            <a:r>
              <a:rPr lang="it-IT" dirty="0" smtClean="0"/>
              <a:t>, mole </a:t>
            </a:r>
            <a:r>
              <a:rPr lang="it-IT" dirty="0" err="1" smtClean="0"/>
              <a:t>maleficorum</a:t>
            </a:r>
            <a:r>
              <a:rPr lang="it-IT" dirty="0" smtClean="0"/>
              <a:t>, in </a:t>
            </a:r>
            <a:r>
              <a:rPr lang="it-IT" dirty="0" err="1" smtClean="0"/>
              <a:t>Ararim</a:t>
            </a:r>
            <a:r>
              <a:rPr lang="it-IT" dirty="0" smtClean="0"/>
              <a:t> mergi </a:t>
            </a:r>
            <a:r>
              <a:rPr lang="it-IT" dirty="0" err="1" smtClean="0"/>
              <a:t>praecepit</a:t>
            </a:r>
            <a:r>
              <a:rPr lang="it-IT" dirty="0" smtClean="0"/>
              <a:t>, </a:t>
            </a:r>
            <a:r>
              <a:rPr lang="it-IT" dirty="0" err="1" smtClean="0"/>
              <a:t>Gozelmus</a:t>
            </a:r>
            <a:r>
              <a:rPr lang="it-IT" dirty="0" smtClean="0"/>
              <a:t> et </a:t>
            </a:r>
            <a:r>
              <a:rPr lang="it-IT" dirty="0" err="1" smtClean="0"/>
              <a:t>Senilam</a:t>
            </a:r>
            <a:r>
              <a:rPr lang="it-IT" dirty="0" smtClean="0"/>
              <a:t> capite </a:t>
            </a:r>
            <a:r>
              <a:rPr lang="it-IT" dirty="0" err="1" smtClean="0"/>
              <a:t>punivit</a:t>
            </a:r>
            <a:r>
              <a:rPr lang="it-IT" dirty="0" smtClean="0"/>
              <a:t>, </a:t>
            </a:r>
            <a:r>
              <a:rPr lang="it-IT" dirty="0" err="1" smtClean="0"/>
              <a:t>Warino</a:t>
            </a:r>
            <a:r>
              <a:rPr lang="it-IT" dirty="0" smtClean="0"/>
              <a:t> </a:t>
            </a:r>
            <a:r>
              <a:rPr lang="it-IT" dirty="0" err="1" smtClean="0"/>
              <a:t>autem</a:t>
            </a:r>
            <a:r>
              <a:rPr lang="it-IT" dirty="0" smtClean="0"/>
              <a:t> </a:t>
            </a:r>
            <a:r>
              <a:rPr lang="it-IT" dirty="0" err="1" smtClean="0"/>
              <a:t>vitam</a:t>
            </a:r>
            <a:r>
              <a:rPr lang="it-IT" dirty="0" smtClean="0"/>
              <a:t> </a:t>
            </a:r>
            <a:r>
              <a:rPr lang="it-IT" dirty="0" err="1" smtClean="0"/>
              <a:t>donavit</a:t>
            </a:r>
            <a:r>
              <a:rPr lang="it-IT" dirty="0" smtClean="0"/>
              <a:t> et, ut se </a:t>
            </a:r>
            <a:r>
              <a:rPr lang="it-IT" dirty="0" err="1" smtClean="0"/>
              <a:t>deinceps</a:t>
            </a:r>
            <a:r>
              <a:rPr lang="it-IT" dirty="0" smtClean="0"/>
              <a:t> pro </a:t>
            </a:r>
            <a:r>
              <a:rPr lang="it-IT" dirty="0" err="1" smtClean="0"/>
              <a:t>viribus</a:t>
            </a:r>
            <a:r>
              <a:rPr lang="it-IT" dirty="0" smtClean="0"/>
              <a:t> </a:t>
            </a:r>
            <a:r>
              <a:rPr lang="it-IT" dirty="0" err="1" smtClean="0"/>
              <a:t>iuvaret</a:t>
            </a:r>
            <a:r>
              <a:rPr lang="it-IT" dirty="0" smtClean="0"/>
              <a:t>, </a:t>
            </a:r>
            <a:r>
              <a:rPr lang="it-IT" dirty="0" err="1" smtClean="0"/>
              <a:t>iureiurando</a:t>
            </a:r>
            <a:r>
              <a:rPr lang="it-IT" dirty="0" smtClean="0"/>
              <a:t> </a:t>
            </a:r>
            <a:r>
              <a:rPr lang="it-IT" dirty="0" err="1" smtClean="0"/>
              <a:t>constrinxit</a:t>
            </a:r>
            <a:r>
              <a:rPr lang="it-IT" dirty="0" smtClean="0"/>
              <a:t>. </a:t>
            </a:r>
            <a:r>
              <a:rPr lang="it-IT" dirty="0" err="1" smtClean="0"/>
              <a:t>Hinc</a:t>
            </a:r>
            <a:r>
              <a:rPr lang="it-IT" dirty="0" smtClean="0"/>
              <a:t> </a:t>
            </a:r>
            <a:r>
              <a:rPr lang="it-IT" dirty="0" err="1" smtClean="0"/>
              <a:t>autem</a:t>
            </a:r>
            <a:r>
              <a:rPr lang="it-IT" dirty="0" smtClean="0"/>
              <a:t> </a:t>
            </a:r>
            <a:r>
              <a:rPr lang="it-IT" dirty="0" err="1" smtClean="0"/>
              <a:t>Lodarius</a:t>
            </a:r>
            <a:r>
              <a:rPr lang="it-IT" dirty="0"/>
              <a:t> </a:t>
            </a:r>
            <a:r>
              <a:rPr lang="it-IT" dirty="0" smtClean="0"/>
              <a:t>et </a:t>
            </a:r>
            <a:r>
              <a:rPr lang="it-IT" dirty="0" err="1" smtClean="0"/>
              <a:t>suis</a:t>
            </a:r>
            <a:r>
              <a:rPr lang="it-IT" dirty="0" smtClean="0"/>
              <a:t>, </a:t>
            </a:r>
            <a:r>
              <a:rPr lang="it-IT" dirty="0" err="1" smtClean="0"/>
              <a:t>duobus</a:t>
            </a:r>
            <a:r>
              <a:rPr lang="it-IT" dirty="0" smtClean="0"/>
              <a:t> </a:t>
            </a:r>
            <a:r>
              <a:rPr lang="it-IT" dirty="0" err="1" smtClean="0"/>
              <a:t>praeliis</a:t>
            </a:r>
            <a:r>
              <a:rPr lang="it-IT" dirty="0" smtClean="0"/>
              <a:t> </a:t>
            </a:r>
            <a:r>
              <a:rPr lang="it-IT" dirty="0" err="1" smtClean="0"/>
              <a:t>feliciter</a:t>
            </a:r>
            <a:r>
              <a:rPr lang="it-IT" dirty="0" smtClean="0"/>
              <a:t> </a:t>
            </a:r>
            <a:r>
              <a:rPr lang="it-IT" dirty="0" err="1" smtClean="0"/>
              <a:t>gestis</a:t>
            </a:r>
            <a:r>
              <a:rPr lang="it-IT" dirty="0" smtClean="0"/>
              <a:t> </a:t>
            </a:r>
            <a:r>
              <a:rPr lang="it-IT" dirty="0" err="1" smtClean="0"/>
              <a:t>magnanimes</a:t>
            </a:r>
            <a:r>
              <a:rPr lang="it-IT" dirty="0" smtClean="0"/>
              <a:t> </a:t>
            </a:r>
            <a:r>
              <a:rPr lang="it-IT" dirty="0" err="1" smtClean="0"/>
              <a:t>effecti</a:t>
            </a:r>
            <a:r>
              <a:rPr lang="it-IT" dirty="0" smtClean="0"/>
              <a:t>, universum </a:t>
            </a:r>
            <a:r>
              <a:rPr lang="it-IT" dirty="0" err="1" smtClean="0"/>
              <a:t>imperium</a:t>
            </a:r>
            <a:r>
              <a:rPr lang="it-IT" dirty="0" smtClean="0"/>
              <a:t> </a:t>
            </a:r>
            <a:r>
              <a:rPr lang="it-IT" dirty="0" err="1" smtClean="0"/>
              <a:t>perfacile</a:t>
            </a:r>
            <a:r>
              <a:rPr lang="it-IT" dirty="0" smtClean="0"/>
              <a:t> invadere </a:t>
            </a:r>
            <a:r>
              <a:rPr lang="it-IT" dirty="0" err="1" smtClean="0"/>
              <a:t>sperantes</a:t>
            </a:r>
            <a:r>
              <a:rPr lang="it-IT" dirty="0" smtClean="0"/>
              <a:t>, ad cetera </a:t>
            </a:r>
            <a:r>
              <a:rPr lang="it-IT" dirty="0" err="1" smtClean="0"/>
              <a:t>deliberaturi</a:t>
            </a:r>
            <a:r>
              <a:rPr lang="it-IT" dirty="0" smtClean="0"/>
              <a:t>, </a:t>
            </a:r>
            <a:r>
              <a:rPr lang="it-IT" dirty="0" err="1" smtClean="0"/>
              <a:t>Aurilianensem</a:t>
            </a:r>
            <a:r>
              <a:rPr lang="it-IT" dirty="0" smtClean="0"/>
              <a:t> </a:t>
            </a:r>
            <a:r>
              <a:rPr lang="it-IT" dirty="0" err="1" smtClean="0"/>
              <a:t>urbem</a:t>
            </a:r>
            <a:r>
              <a:rPr lang="it-IT" dirty="0" smtClean="0"/>
              <a:t> </a:t>
            </a:r>
            <a:r>
              <a:rPr lang="it-IT" dirty="0" err="1" smtClean="0"/>
              <a:t>petunt</a:t>
            </a:r>
            <a:r>
              <a:rPr lang="it-IT" dirty="0" smtClean="0"/>
              <a:t>.</a:t>
            </a:r>
            <a:endParaRPr lang="it-IT" dirty="0"/>
          </a:p>
        </p:txBody>
      </p:sp>
    </p:spTree>
    <p:extLst>
      <p:ext uri="{BB962C8B-B14F-4D97-AF65-F5344CB8AC3E}">
        <p14:creationId xmlns:p14="http://schemas.microsoft.com/office/powerpoint/2010/main" val="134709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siege</a:t>
            </a:r>
            <a:r>
              <a:rPr lang="it-IT" dirty="0" smtClean="0"/>
              <a:t> of </a:t>
            </a:r>
            <a:r>
              <a:rPr lang="it-IT" dirty="0" err="1" smtClean="0"/>
              <a:t>Chalon</a:t>
            </a:r>
            <a:r>
              <a:rPr lang="it-IT" dirty="0" smtClean="0"/>
              <a:t> – </a:t>
            </a:r>
            <a:r>
              <a:rPr lang="it-IT" dirty="0" err="1" smtClean="0"/>
              <a:t>sur</a:t>
            </a:r>
            <a:r>
              <a:rPr lang="it-IT" dirty="0" smtClean="0"/>
              <a:t>- Saone</a:t>
            </a:r>
            <a:endParaRPr lang="it-IT" dirty="0"/>
          </a:p>
        </p:txBody>
      </p:sp>
      <p:sp>
        <p:nvSpPr>
          <p:cNvPr id="3" name="Segnaposto contenuto 2"/>
          <p:cNvSpPr>
            <a:spLocks noGrp="1"/>
          </p:cNvSpPr>
          <p:nvPr>
            <p:ph sz="quarter" idx="10"/>
          </p:nvPr>
        </p:nvSpPr>
        <p:spPr>
          <a:xfrm>
            <a:off x="451821" y="2244436"/>
            <a:ext cx="11390652" cy="4208118"/>
          </a:xfrm>
        </p:spPr>
        <p:txBody>
          <a:bodyPr>
            <a:normAutofit fontScale="85000" lnSpcReduction="20000"/>
          </a:bodyPr>
          <a:lstStyle/>
          <a:p>
            <a:r>
              <a:rPr lang="it-IT" dirty="0" err="1"/>
              <a:t>Astronomus</a:t>
            </a:r>
            <a:r>
              <a:rPr lang="it-IT" dirty="0"/>
              <a:t>, </a:t>
            </a:r>
            <a:r>
              <a:rPr lang="it-IT" i="1" dirty="0" smtClean="0"/>
              <a:t>Vita </a:t>
            </a:r>
            <a:r>
              <a:rPr lang="it-IT" i="1" dirty="0" err="1" smtClean="0"/>
              <a:t>Hludovici</a:t>
            </a:r>
            <a:r>
              <a:rPr lang="it-IT" i="1" dirty="0" smtClean="0"/>
              <a:t> </a:t>
            </a:r>
            <a:r>
              <a:rPr lang="it-IT" i="1" dirty="0" err="1" smtClean="0"/>
              <a:t>imperatoris</a:t>
            </a:r>
            <a:r>
              <a:rPr lang="it-IT" dirty="0" smtClean="0"/>
              <a:t>, c</a:t>
            </a:r>
            <a:r>
              <a:rPr lang="it-IT" dirty="0"/>
              <a:t>. LII (a. 834)</a:t>
            </a:r>
          </a:p>
          <a:p>
            <a:r>
              <a:rPr lang="it-IT" dirty="0"/>
              <a:t>[</a:t>
            </a:r>
            <a:r>
              <a:rPr lang="it-IT" dirty="0" err="1"/>
              <a:t>Hlotarius</a:t>
            </a:r>
            <a:r>
              <a:rPr lang="it-IT" dirty="0"/>
              <a:t>] </a:t>
            </a:r>
            <a:r>
              <a:rPr lang="it-IT" dirty="0" err="1"/>
              <a:t>castrum</a:t>
            </a:r>
            <a:r>
              <a:rPr lang="it-IT" dirty="0"/>
              <a:t> </a:t>
            </a:r>
            <a:r>
              <a:rPr lang="it-IT" dirty="0" err="1"/>
              <a:t>Cavillionum</a:t>
            </a:r>
            <a:r>
              <a:rPr lang="it-IT" dirty="0"/>
              <a:t> </a:t>
            </a:r>
            <a:r>
              <a:rPr lang="it-IT" dirty="0" err="1"/>
              <a:t>improvisum</a:t>
            </a:r>
            <a:r>
              <a:rPr lang="it-IT" dirty="0"/>
              <a:t> venire </a:t>
            </a:r>
            <a:r>
              <a:rPr lang="it-IT" dirty="0" err="1"/>
              <a:t>disposuit</a:t>
            </a:r>
            <a:r>
              <a:rPr lang="it-IT" dirty="0"/>
              <a:t>, </a:t>
            </a:r>
            <a:r>
              <a:rPr lang="it-IT" dirty="0" err="1"/>
              <a:t>quod</a:t>
            </a:r>
            <a:r>
              <a:rPr lang="it-IT" dirty="0"/>
              <a:t> </a:t>
            </a:r>
            <a:r>
              <a:rPr lang="it-IT" dirty="0" err="1"/>
              <a:t>tamquam</a:t>
            </a:r>
            <a:r>
              <a:rPr lang="it-IT" dirty="0"/>
              <a:t> </a:t>
            </a:r>
            <a:r>
              <a:rPr lang="it-IT" dirty="0" err="1"/>
              <a:t>facere</a:t>
            </a:r>
            <a:r>
              <a:rPr lang="it-IT" dirty="0"/>
              <a:t> </a:t>
            </a:r>
            <a:r>
              <a:rPr lang="it-IT" dirty="0" err="1"/>
              <a:t>nequivit</a:t>
            </a:r>
            <a:r>
              <a:rPr lang="it-IT" dirty="0"/>
              <a:t>. </a:t>
            </a:r>
            <a:r>
              <a:rPr lang="it-IT" dirty="0" err="1"/>
              <a:t>Advenit</a:t>
            </a:r>
            <a:r>
              <a:rPr lang="it-IT" dirty="0"/>
              <a:t> </a:t>
            </a:r>
            <a:r>
              <a:rPr lang="it-IT" dirty="0" err="1"/>
              <a:t>tamen</a:t>
            </a:r>
            <a:r>
              <a:rPr lang="it-IT" dirty="0"/>
              <a:t> et </a:t>
            </a:r>
            <a:r>
              <a:rPr lang="it-IT" dirty="0" err="1"/>
              <a:t>oppidum</a:t>
            </a:r>
            <a:r>
              <a:rPr lang="it-IT" dirty="0"/>
              <a:t> </a:t>
            </a:r>
            <a:r>
              <a:rPr lang="it-IT" dirty="0" err="1"/>
              <a:t>circumdedit</a:t>
            </a:r>
            <a:r>
              <a:rPr lang="it-IT" dirty="0"/>
              <a:t>; </a:t>
            </a:r>
            <a:r>
              <a:rPr lang="it-IT" dirty="0" err="1"/>
              <a:t>quae</a:t>
            </a:r>
            <a:r>
              <a:rPr lang="it-IT" dirty="0"/>
              <a:t> in </a:t>
            </a:r>
            <a:r>
              <a:rPr lang="it-IT" dirty="0" err="1"/>
              <a:t>circuitu</a:t>
            </a:r>
            <a:r>
              <a:rPr lang="it-IT" dirty="0"/>
              <a:t> </a:t>
            </a:r>
            <a:r>
              <a:rPr lang="it-IT" dirty="0" err="1"/>
              <a:t>civitatis</a:t>
            </a:r>
            <a:r>
              <a:rPr lang="it-IT" dirty="0"/>
              <a:t> </a:t>
            </a:r>
            <a:r>
              <a:rPr lang="it-IT" dirty="0" err="1"/>
              <a:t>erant</a:t>
            </a:r>
            <a:r>
              <a:rPr lang="it-IT" dirty="0"/>
              <a:t>, incendio conflagrata </a:t>
            </a:r>
            <a:r>
              <a:rPr lang="it-IT" dirty="0" err="1"/>
              <a:t>sunt</a:t>
            </a:r>
            <a:r>
              <a:rPr lang="it-IT" dirty="0"/>
              <a:t>. </a:t>
            </a:r>
            <a:r>
              <a:rPr lang="it-IT" dirty="0" err="1"/>
              <a:t>Pugnatum</a:t>
            </a:r>
            <a:r>
              <a:rPr lang="it-IT" dirty="0"/>
              <a:t> est </a:t>
            </a:r>
            <a:r>
              <a:rPr lang="it-IT" dirty="0" err="1"/>
              <a:t>acriter</a:t>
            </a:r>
            <a:r>
              <a:rPr lang="it-IT" dirty="0"/>
              <a:t> </a:t>
            </a:r>
            <a:r>
              <a:rPr lang="it-IT" dirty="0" err="1"/>
              <a:t>diebus</a:t>
            </a:r>
            <a:r>
              <a:rPr lang="it-IT" dirty="0"/>
              <a:t> </a:t>
            </a:r>
            <a:r>
              <a:rPr lang="it-IT" dirty="0" err="1"/>
              <a:t>quinque</a:t>
            </a:r>
            <a:r>
              <a:rPr lang="it-IT" dirty="0"/>
              <a:t> et tandem ad </a:t>
            </a:r>
            <a:r>
              <a:rPr lang="it-IT" dirty="0" err="1"/>
              <a:t>deditionem</a:t>
            </a:r>
            <a:r>
              <a:rPr lang="it-IT" dirty="0"/>
              <a:t> </a:t>
            </a:r>
            <a:r>
              <a:rPr lang="it-IT" dirty="0" err="1"/>
              <a:t>urbs</a:t>
            </a:r>
            <a:r>
              <a:rPr lang="it-IT" dirty="0"/>
              <a:t> </a:t>
            </a:r>
            <a:r>
              <a:rPr lang="it-IT" dirty="0" err="1"/>
              <a:t>recepta</a:t>
            </a:r>
            <a:r>
              <a:rPr lang="it-IT" dirty="0"/>
              <a:t> est. </a:t>
            </a:r>
            <a:endParaRPr lang="it-IT" dirty="0" smtClean="0"/>
          </a:p>
          <a:p>
            <a:r>
              <a:rPr lang="it-IT" dirty="0" smtClean="0"/>
              <a:t>Post </a:t>
            </a:r>
            <a:r>
              <a:rPr lang="it-IT" dirty="0" err="1"/>
              <a:t>autem</a:t>
            </a:r>
            <a:r>
              <a:rPr lang="it-IT" dirty="0"/>
              <a:t> versa vice </a:t>
            </a:r>
            <a:r>
              <a:rPr lang="it-IT" dirty="0" err="1" smtClean="0"/>
              <a:t>crudelium</a:t>
            </a:r>
            <a:r>
              <a:rPr lang="it-IT" dirty="0" smtClean="0"/>
              <a:t> </a:t>
            </a:r>
            <a:r>
              <a:rPr lang="it-IT" dirty="0"/>
              <a:t>more </a:t>
            </a:r>
            <a:r>
              <a:rPr lang="it-IT" dirty="0" err="1"/>
              <a:t>victorum</a:t>
            </a:r>
            <a:r>
              <a:rPr lang="it-IT" dirty="0"/>
              <a:t> primo </a:t>
            </a:r>
            <a:r>
              <a:rPr lang="it-IT" dirty="0" err="1"/>
              <a:t>quidem</a:t>
            </a:r>
            <a:r>
              <a:rPr lang="it-IT" dirty="0"/>
              <a:t> </a:t>
            </a:r>
            <a:r>
              <a:rPr lang="it-IT" dirty="0" err="1"/>
              <a:t>direptionibus</a:t>
            </a:r>
            <a:r>
              <a:rPr lang="it-IT" dirty="0"/>
              <a:t>, </a:t>
            </a:r>
            <a:r>
              <a:rPr lang="it-IT" dirty="0" err="1"/>
              <a:t>ecclesiae</a:t>
            </a:r>
            <a:r>
              <a:rPr lang="it-IT" dirty="0"/>
              <a:t> </a:t>
            </a:r>
            <a:r>
              <a:rPr lang="it-IT" dirty="0" err="1"/>
              <a:t>vastatae</a:t>
            </a:r>
            <a:r>
              <a:rPr lang="it-IT" dirty="0"/>
              <a:t>, </a:t>
            </a:r>
            <a:r>
              <a:rPr lang="it-IT" dirty="0" err="1"/>
              <a:t>thesauri</a:t>
            </a:r>
            <a:r>
              <a:rPr lang="it-IT" dirty="0"/>
              <a:t> </a:t>
            </a:r>
            <a:r>
              <a:rPr lang="it-IT" dirty="0" err="1"/>
              <a:t>depraedati</a:t>
            </a:r>
            <a:r>
              <a:rPr lang="it-IT" dirty="0"/>
              <a:t>, </a:t>
            </a:r>
            <a:r>
              <a:rPr lang="it-IT" dirty="0" err="1"/>
              <a:t>vel</a:t>
            </a:r>
            <a:r>
              <a:rPr lang="it-IT" dirty="0"/>
              <a:t> </a:t>
            </a:r>
            <a:r>
              <a:rPr lang="it-IT" dirty="0" err="1"/>
              <a:t>communes</a:t>
            </a:r>
            <a:r>
              <a:rPr lang="it-IT" dirty="0"/>
              <a:t> </a:t>
            </a:r>
            <a:r>
              <a:rPr lang="it-IT" dirty="0" err="1"/>
              <a:t>sunt</a:t>
            </a:r>
            <a:r>
              <a:rPr lang="it-IT" dirty="0"/>
              <a:t> </a:t>
            </a:r>
            <a:r>
              <a:rPr lang="it-IT" dirty="0" err="1"/>
              <a:t>direptae</a:t>
            </a:r>
            <a:r>
              <a:rPr lang="it-IT" dirty="0"/>
              <a:t> </a:t>
            </a:r>
            <a:r>
              <a:rPr lang="it-IT" dirty="0" err="1"/>
              <a:t>copiae</a:t>
            </a:r>
            <a:r>
              <a:rPr lang="it-IT" dirty="0"/>
              <a:t>, ad </a:t>
            </a:r>
            <a:r>
              <a:rPr lang="it-IT" dirty="0" err="1"/>
              <a:t>ultimum</a:t>
            </a:r>
            <a:r>
              <a:rPr lang="it-IT" dirty="0"/>
              <a:t> vero </a:t>
            </a:r>
            <a:r>
              <a:rPr lang="it-IT" dirty="0" err="1"/>
              <a:t>civitas</a:t>
            </a:r>
            <a:r>
              <a:rPr lang="it-IT" dirty="0"/>
              <a:t> voraci </a:t>
            </a:r>
            <a:r>
              <a:rPr lang="it-IT" dirty="0" err="1"/>
              <a:t>depasta</a:t>
            </a:r>
            <a:r>
              <a:rPr lang="it-IT" dirty="0"/>
              <a:t> est incendio, </a:t>
            </a:r>
            <a:r>
              <a:rPr lang="it-IT" dirty="0" err="1"/>
              <a:t>praeter</a:t>
            </a:r>
            <a:r>
              <a:rPr lang="it-IT" dirty="0"/>
              <a:t> </a:t>
            </a:r>
            <a:r>
              <a:rPr lang="it-IT" dirty="0" err="1"/>
              <a:t>unam</a:t>
            </a:r>
            <a:r>
              <a:rPr lang="it-IT" dirty="0"/>
              <a:t> </a:t>
            </a:r>
            <a:r>
              <a:rPr lang="it-IT" dirty="0" err="1"/>
              <a:t>basilicam</a:t>
            </a:r>
            <a:r>
              <a:rPr lang="it-IT" dirty="0"/>
              <a:t> </a:t>
            </a:r>
            <a:r>
              <a:rPr lang="it-IT" dirty="0" err="1"/>
              <a:t>parvam</a:t>
            </a:r>
            <a:r>
              <a:rPr lang="it-IT" dirty="0"/>
              <a:t>, </a:t>
            </a:r>
            <a:r>
              <a:rPr lang="it-IT" dirty="0" err="1"/>
              <a:t>quae</a:t>
            </a:r>
            <a:r>
              <a:rPr lang="it-IT" dirty="0"/>
              <a:t> stupendo </a:t>
            </a:r>
            <a:r>
              <a:rPr lang="it-IT" dirty="0" err="1"/>
              <a:t>miraculo</a:t>
            </a:r>
            <a:r>
              <a:rPr lang="it-IT" dirty="0"/>
              <a:t>, </a:t>
            </a:r>
            <a:r>
              <a:rPr lang="it-IT" dirty="0" err="1"/>
              <a:t>cum</a:t>
            </a:r>
            <a:r>
              <a:rPr lang="it-IT" dirty="0"/>
              <a:t> </a:t>
            </a:r>
            <a:r>
              <a:rPr lang="it-IT" dirty="0" err="1"/>
              <a:t>hinc</a:t>
            </a:r>
            <a:r>
              <a:rPr lang="it-IT" dirty="0"/>
              <a:t> inde </a:t>
            </a:r>
            <a:r>
              <a:rPr lang="it-IT" dirty="0" err="1"/>
              <a:t>saevientibus</a:t>
            </a:r>
            <a:r>
              <a:rPr lang="it-IT" dirty="0"/>
              <a:t> </a:t>
            </a:r>
            <a:r>
              <a:rPr lang="it-IT" dirty="0" err="1"/>
              <a:t>cincta</a:t>
            </a:r>
            <a:r>
              <a:rPr lang="it-IT" dirty="0"/>
              <a:t> </a:t>
            </a:r>
            <a:r>
              <a:rPr lang="it-IT" dirty="0" err="1"/>
              <a:t>fuerit</a:t>
            </a:r>
            <a:r>
              <a:rPr lang="it-IT" dirty="0"/>
              <a:t> et, </a:t>
            </a:r>
            <a:r>
              <a:rPr lang="it-IT" dirty="0" err="1"/>
              <a:t>lambentibus</a:t>
            </a:r>
            <a:r>
              <a:rPr lang="it-IT" dirty="0"/>
              <a:t> </a:t>
            </a:r>
            <a:r>
              <a:rPr lang="it-IT" dirty="0" err="1"/>
              <a:t>flammis</a:t>
            </a:r>
            <a:r>
              <a:rPr lang="it-IT" dirty="0"/>
              <a:t>, </a:t>
            </a:r>
            <a:r>
              <a:rPr lang="it-IT" dirty="0" err="1"/>
              <a:t>tamen</a:t>
            </a:r>
            <a:r>
              <a:rPr lang="it-IT" dirty="0"/>
              <a:t> non </a:t>
            </a:r>
            <a:r>
              <a:rPr lang="it-IT" dirty="0" err="1"/>
              <a:t>potuit</a:t>
            </a:r>
            <a:r>
              <a:rPr lang="it-IT" dirty="0"/>
              <a:t> </a:t>
            </a:r>
            <a:r>
              <a:rPr lang="it-IT" dirty="0" err="1"/>
              <a:t>aduri</a:t>
            </a:r>
            <a:r>
              <a:rPr lang="it-IT" dirty="0"/>
              <a:t>. </a:t>
            </a:r>
            <a:r>
              <a:rPr lang="it-IT" dirty="0" err="1"/>
              <a:t>Fuit</a:t>
            </a:r>
            <a:r>
              <a:rPr lang="it-IT" dirty="0"/>
              <a:t> </a:t>
            </a:r>
            <a:r>
              <a:rPr lang="it-IT" dirty="0" err="1"/>
              <a:t>autem</a:t>
            </a:r>
            <a:r>
              <a:rPr lang="it-IT" dirty="0"/>
              <a:t> </a:t>
            </a:r>
            <a:r>
              <a:rPr lang="it-IT" dirty="0" err="1"/>
              <a:t>consecrata</a:t>
            </a:r>
            <a:r>
              <a:rPr lang="it-IT" dirty="0"/>
              <a:t> Deo in </a:t>
            </a:r>
            <a:r>
              <a:rPr lang="it-IT" dirty="0" err="1"/>
              <a:t>honore</a:t>
            </a:r>
            <a:r>
              <a:rPr lang="it-IT" dirty="0"/>
              <a:t> beati </a:t>
            </a:r>
            <a:r>
              <a:rPr lang="it-IT" dirty="0" err="1"/>
              <a:t>Georgii</a:t>
            </a:r>
            <a:r>
              <a:rPr lang="it-IT" dirty="0"/>
              <a:t> </a:t>
            </a:r>
            <a:r>
              <a:rPr lang="it-IT" dirty="0" err="1"/>
              <a:t>martyris</a:t>
            </a:r>
            <a:r>
              <a:rPr lang="it-IT" dirty="0"/>
              <a:t>. </a:t>
            </a:r>
            <a:r>
              <a:rPr lang="it-IT" dirty="0" err="1"/>
              <a:t>Nec</a:t>
            </a:r>
            <a:r>
              <a:rPr lang="it-IT" dirty="0"/>
              <a:t> </a:t>
            </a:r>
            <a:r>
              <a:rPr lang="it-IT" dirty="0" err="1"/>
              <a:t>tamen</a:t>
            </a:r>
            <a:r>
              <a:rPr lang="it-IT" dirty="0"/>
              <a:t> </a:t>
            </a:r>
            <a:r>
              <a:rPr lang="it-IT" dirty="0" err="1"/>
              <a:t>Lotharii</a:t>
            </a:r>
            <a:r>
              <a:rPr lang="it-IT" dirty="0"/>
              <a:t> </a:t>
            </a:r>
            <a:r>
              <a:rPr lang="it-IT" dirty="0" err="1"/>
              <a:t>voluntas</a:t>
            </a:r>
            <a:r>
              <a:rPr lang="it-IT" dirty="0"/>
              <a:t> </a:t>
            </a:r>
            <a:r>
              <a:rPr lang="it-IT" dirty="0" err="1"/>
              <a:t>fuit</a:t>
            </a:r>
            <a:r>
              <a:rPr lang="it-IT" dirty="0"/>
              <a:t> ut </a:t>
            </a:r>
            <a:r>
              <a:rPr lang="it-IT" dirty="0" err="1"/>
              <a:t>civitas</a:t>
            </a:r>
            <a:r>
              <a:rPr lang="it-IT" dirty="0"/>
              <a:t> </a:t>
            </a:r>
            <a:r>
              <a:rPr lang="it-IT" dirty="0" err="1"/>
              <a:t>succenderetur</a:t>
            </a:r>
            <a:r>
              <a:rPr lang="it-IT" dirty="0"/>
              <a:t>. </a:t>
            </a:r>
            <a:endParaRPr lang="it-IT" dirty="0" smtClean="0"/>
          </a:p>
          <a:p>
            <a:r>
              <a:rPr lang="it-IT" dirty="0" err="1" smtClean="0"/>
              <a:t>Adclamatione</a:t>
            </a:r>
            <a:r>
              <a:rPr lang="it-IT" dirty="0" smtClean="0"/>
              <a:t> </a:t>
            </a:r>
            <a:r>
              <a:rPr lang="it-IT" dirty="0"/>
              <a:t>porro militari post </a:t>
            </a:r>
            <a:r>
              <a:rPr lang="it-IT" dirty="0" err="1"/>
              <a:t>captam</a:t>
            </a:r>
            <a:r>
              <a:rPr lang="it-IT" dirty="0"/>
              <a:t> </a:t>
            </a:r>
            <a:r>
              <a:rPr lang="it-IT" dirty="0" err="1"/>
              <a:t>urbem</a:t>
            </a:r>
            <a:r>
              <a:rPr lang="it-IT" dirty="0"/>
              <a:t>, </a:t>
            </a:r>
            <a:r>
              <a:rPr lang="it-IT" dirty="0" err="1"/>
              <a:t>Gotselmus</a:t>
            </a:r>
            <a:r>
              <a:rPr lang="it-IT" dirty="0"/>
              <a:t> </a:t>
            </a:r>
            <a:r>
              <a:rPr lang="it-IT" dirty="0" err="1"/>
              <a:t>comes</a:t>
            </a:r>
            <a:r>
              <a:rPr lang="it-IT" dirty="0"/>
              <a:t> </a:t>
            </a:r>
            <a:r>
              <a:rPr lang="it-IT" dirty="0" err="1"/>
              <a:t>itemque</a:t>
            </a:r>
            <a:r>
              <a:rPr lang="it-IT" dirty="0"/>
              <a:t> </a:t>
            </a:r>
            <a:r>
              <a:rPr lang="it-IT" dirty="0" err="1"/>
              <a:t>Sanila</a:t>
            </a:r>
            <a:r>
              <a:rPr lang="it-IT" dirty="0"/>
              <a:t> </a:t>
            </a:r>
            <a:r>
              <a:rPr lang="it-IT" dirty="0" err="1"/>
              <a:t>comes</a:t>
            </a:r>
            <a:r>
              <a:rPr lang="it-IT" dirty="0"/>
              <a:t> </a:t>
            </a:r>
            <a:r>
              <a:rPr lang="it-IT" dirty="0" err="1"/>
              <a:t>necnon</a:t>
            </a:r>
            <a:r>
              <a:rPr lang="it-IT" dirty="0"/>
              <a:t> et </a:t>
            </a:r>
            <a:r>
              <a:rPr lang="it-IT" dirty="0" err="1"/>
              <a:t>Madalelmus</a:t>
            </a:r>
            <a:r>
              <a:rPr lang="it-IT" dirty="0"/>
              <a:t> </a:t>
            </a:r>
            <a:r>
              <a:rPr lang="it-IT" dirty="0" err="1"/>
              <a:t>vasallus</a:t>
            </a:r>
            <a:r>
              <a:rPr lang="it-IT" dirty="0"/>
              <a:t> </a:t>
            </a:r>
            <a:r>
              <a:rPr lang="it-IT" dirty="0" err="1"/>
              <a:t>dominicus</a:t>
            </a:r>
            <a:r>
              <a:rPr lang="it-IT" dirty="0"/>
              <a:t> capite </a:t>
            </a:r>
            <a:r>
              <a:rPr lang="it-IT" dirty="0" err="1"/>
              <a:t>plexi</a:t>
            </a:r>
            <a:r>
              <a:rPr lang="it-IT" dirty="0"/>
              <a:t> </a:t>
            </a:r>
            <a:r>
              <a:rPr lang="it-IT" dirty="0" err="1"/>
              <a:t>sunt</a:t>
            </a:r>
            <a:r>
              <a:rPr lang="it-IT" dirty="0"/>
              <a:t> </a:t>
            </a:r>
            <a:r>
              <a:rPr lang="it-IT" dirty="0" err="1"/>
              <a:t>sed</a:t>
            </a:r>
            <a:r>
              <a:rPr lang="it-IT" dirty="0"/>
              <a:t> et </a:t>
            </a:r>
            <a:r>
              <a:rPr lang="it-IT" dirty="0" err="1"/>
              <a:t>Gerberga</a:t>
            </a:r>
            <a:r>
              <a:rPr lang="it-IT" dirty="0"/>
              <a:t> </a:t>
            </a:r>
            <a:r>
              <a:rPr lang="it-IT" dirty="0" err="1"/>
              <a:t>filia</a:t>
            </a:r>
            <a:r>
              <a:rPr lang="it-IT" dirty="0"/>
              <a:t> </a:t>
            </a:r>
            <a:r>
              <a:rPr lang="it-IT" dirty="0" smtClean="0"/>
              <a:t>quondam </a:t>
            </a:r>
            <a:r>
              <a:rPr lang="it-IT" dirty="0" err="1"/>
              <a:t>Willelmi</a:t>
            </a:r>
            <a:r>
              <a:rPr lang="it-IT" dirty="0"/>
              <a:t> </a:t>
            </a:r>
            <a:r>
              <a:rPr lang="it-IT" dirty="0" err="1"/>
              <a:t>comitis</a:t>
            </a:r>
            <a:r>
              <a:rPr lang="it-IT" dirty="0"/>
              <a:t> </a:t>
            </a:r>
            <a:r>
              <a:rPr lang="it-IT" dirty="0" err="1"/>
              <a:t>tamquam</a:t>
            </a:r>
            <a:r>
              <a:rPr lang="it-IT" dirty="0"/>
              <a:t> venefica </a:t>
            </a:r>
            <a:r>
              <a:rPr lang="it-IT" dirty="0" err="1"/>
              <a:t>aquis</a:t>
            </a:r>
            <a:r>
              <a:rPr lang="it-IT" dirty="0"/>
              <a:t> </a:t>
            </a:r>
            <a:r>
              <a:rPr lang="it-IT" dirty="0" err="1"/>
              <a:t>praefocata</a:t>
            </a:r>
            <a:r>
              <a:rPr lang="it-IT" dirty="0"/>
              <a:t> est.</a:t>
            </a:r>
          </a:p>
          <a:p>
            <a:endParaRPr lang="it-IT" dirty="0"/>
          </a:p>
        </p:txBody>
      </p:sp>
    </p:spTree>
    <p:extLst>
      <p:ext uri="{BB962C8B-B14F-4D97-AF65-F5344CB8AC3E}">
        <p14:creationId xmlns:p14="http://schemas.microsoft.com/office/powerpoint/2010/main" val="345557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63500608-49AC-2C3E-8C11-FFB693E8BC1B}"/>
              </a:ext>
            </a:extLst>
          </p:cNvPr>
          <p:cNvSpPr>
            <a:spLocks noGrp="1"/>
          </p:cNvSpPr>
          <p:nvPr>
            <p:ph idx="4294967295"/>
          </p:nvPr>
        </p:nvSpPr>
        <p:spPr>
          <a:xfrm>
            <a:off x="460512" y="1654234"/>
            <a:ext cx="11381961" cy="4890684"/>
          </a:xfrm>
        </p:spPr>
        <p:txBody>
          <a:bodyPr>
            <a:normAutofit/>
          </a:bodyPr>
          <a:lstStyle/>
          <a:p>
            <a:pPr marL="0" indent="0">
              <a:buNone/>
            </a:pPr>
            <a:r>
              <a:rPr lang="it-IT" b="1" dirty="0" err="1" smtClean="0"/>
              <a:t>Thegan</a:t>
            </a:r>
            <a:r>
              <a:rPr lang="it-IT" b="1" dirty="0" smtClean="0"/>
              <a:t>, Vita </a:t>
            </a:r>
            <a:r>
              <a:rPr lang="it-IT" b="1" dirty="0" err="1" smtClean="0"/>
              <a:t>Hludowici</a:t>
            </a:r>
            <a:r>
              <a:rPr lang="it-IT" b="1" dirty="0" smtClean="0"/>
              <a:t>, LII (y.834):</a:t>
            </a:r>
            <a:endParaRPr lang="it-IT" b="1" dirty="0"/>
          </a:p>
          <a:p>
            <a:pPr marL="0" indent="0">
              <a:buNone/>
            </a:pPr>
            <a:r>
              <a:rPr lang="it-IT" dirty="0" err="1" smtClean="0"/>
              <a:t>Lutharius</a:t>
            </a:r>
            <a:r>
              <a:rPr lang="it-IT" dirty="0" smtClean="0"/>
              <a:t> vero, </a:t>
            </a:r>
            <a:r>
              <a:rPr lang="it-IT" dirty="0" err="1" smtClean="0"/>
              <a:t>residens</a:t>
            </a:r>
            <a:r>
              <a:rPr lang="it-IT" dirty="0" smtClean="0"/>
              <a:t> in </a:t>
            </a:r>
            <a:r>
              <a:rPr lang="it-IT" dirty="0" err="1" smtClean="0"/>
              <a:t>civitate</a:t>
            </a:r>
            <a:r>
              <a:rPr lang="it-IT" dirty="0" smtClean="0"/>
              <a:t> </a:t>
            </a:r>
            <a:r>
              <a:rPr lang="it-IT" dirty="0" err="1" smtClean="0"/>
              <a:t>Cavillionum</a:t>
            </a:r>
            <a:r>
              <a:rPr lang="it-IT" dirty="0" smtClean="0"/>
              <a:t>, </a:t>
            </a:r>
            <a:r>
              <a:rPr lang="it-IT" dirty="0" err="1" smtClean="0"/>
              <a:t>ubi</a:t>
            </a:r>
            <a:r>
              <a:rPr lang="it-IT" dirty="0" smtClean="0"/>
              <a:t> multa mala </a:t>
            </a:r>
            <a:r>
              <a:rPr lang="it-IT" dirty="0" err="1" smtClean="0"/>
              <a:t>commiserat</a:t>
            </a:r>
            <a:r>
              <a:rPr lang="it-IT" dirty="0" smtClean="0"/>
              <a:t>, </a:t>
            </a:r>
            <a:r>
              <a:rPr lang="it-IT" dirty="0" err="1" smtClean="0"/>
              <a:t>expoliando</a:t>
            </a:r>
            <a:r>
              <a:rPr lang="it-IT" dirty="0" smtClean="0"/>
              <a:t> </a:t>
            </a:r>
            <a:r>
              <a:rPr lang="it-IT" dirty="0" err="1" smtClean="0"/>
              <a:t>ecclesias</a:t>
            </a:r>
            <a:r>
              <a:rPr lang="it-IT" dirty="0" smtClean="0"/>
              <a:t> Dei, </a:t>
            </a:r>
            <a:r>
              <a:rPr lang="it-IT" dirty="0" err="1" smtClean="0"/>
              <a:t>fideles</a:t>
            </a:r>
            <a:r>
              <a:rPr lang="it-IT" dirty="0" smtClean="0"/>
              <a:t> </a:t>
            </a:r>
            <a:r>
              <a:rPr lang="it-IT" dirty="0" err="1" smtClean="0"/>
              <a:t>patris</a:t>
            </a:r>
            <a:r>
              <a:rPr lang="it-IT" dirty="0" smtClean="0"/>
              <a:t> sui, </a:t>
            </a:r>
            <a:r>
              <a:rPr lang="it-IT" dirty="0" err="1" smtClean="0"/>
              <a:t>ubicumque</a:t>
            </a:r>
            <a:r>
              <a:rPr lang="it-IT" dirty="0" smtClean="0"/>
              <a:t> </a:t>
            </a:r>
            <a:r>
              <a:rPr lang="it-IT" dirty="0" err="1" smtClean="0"/>
              <a:t>eos</a:t>
            </a:r>
            <a:r>
              <a:rPr lang="it-IT" dirty="0" smtClean="0"/>
              <a:t> </a:t>
            </a:r>
            <a:r>
              <a:rPr lang="it-IT" dirty="0" err="1" smtClean="0"/>
              <a:t>comprehendere</a:t>
            </a:r>
            <a:r>
              <a:rPr lang="it-IT" dirty="0" smtClean="0"/>
              <a:t> </a:t>
            </a:r>
            <a:r>
              <a:rPr lang="it-IT" dirty="0" err="1" smtClean="0"/>
              <a:t>potuerat</a:t>
            </a:r>
            <a:r>
              <a:rPr lang="it-IT" dirty="0" smtClean="0"/>
              <a:t> – </a:t>
            </a:r>
            <a:r>
              <a:rPr lang="it-IT" dirty="0" err="1" smtClean="0"/>
              <a:t>praeter</a:t>
            </a:r>
            <a:r>
              <a:rPr lang="it-IT" dirty="0" smtClean="0"/>
              <a:t> </a:t>
            </a:r>
            <a:r>
              <a:rPr lang="it-IT" dirty="0" err="1" smtClean="0"/>
              <a:t>legatos</a:t>
            </a:r>
            <a:r>
              <a:rPr lang="it-IT" dirty="0" smtClean="0"/>
              <a:t> tantum – </a:t>
            </a:r>
            <a:r>
              <a:rPr lang="it-IT" dirty="0" err="1" smtClean="0"/>
              <a:t>martires</a:t>
            </a:r>
            <a:r>
              <a:rPr lang="it-IT" dirty="0" smtClean="0"/>
              <a:t> </a:t>
            </a:r>
            <a:r>
              <a:rPr lang="it-IT" dirty="0" err="1" smtClean="0"/>
              <a:t>exhibuit</a:t>
            </a:r>
            <a:r>
              <a:rPr lang="it-IT" dirty="0" smtClean="0"/>
              <a:t>. </a:t>
            </a:r>
          </a:p>
          <a:p>
            <a:pPr marL="0" indent="0">
              <a:buNone/>
            </a:pPr>
            <a:r>
              <a:rPr lang="it-IT" dirty="0" err="1" smtClean="0"/>
              <a:t>Insuper</a:t>
            </a:r>
            <a:r>
              <a:rPr lang="it-IT" dirty="0" smtClean="0"/>
              <a:t> et </a:t>
            </a:r>
            <a:r>
              <a:rPr lang="it-IT" dirty="0" err="1" smtClean="0"/>
              <a:t>sanctimonialis</a:t>
            </a:r>
            <a:r>
              <a:rPr lang="it-IT" dirty="0" smtClean="0"/>
              <a:t> </a:t>
            </a:r>
            <a:r>
              <a:rPr lang="it-IT" dirty="0" err="1" smtClean="0"/>
              <a:t>feminam</a:t>
            </a:r>
            <a:r>
              <a:rPr lang="it-IT" dirty="0" smtClean="0"/>
              <a:t>, </a:t>
            </a:r>
            <a:r>
              <a:rPr lang="it-IT" dirty="0" err="1"/>
              <a:t>quae</a:t>
            </a:r>
            <a:r>
              <a:rPr lang="it-IT" dirty="0"/>
              <a:t> </a:t>
            </a:r>
            <a:r>
              <a:rPr lang="it-IT" dirty="0" err="1"/>
              <a:t>erat</a:t>
            </a:r>
            <a:r>
              <a:rPr lang="it-IT" dirty="0"/>
              <a:t> </a:t>
            </a:r>
            <a:r>
              <a:rPr lang="it-IT" dirty="0" err="1"/>
              <a:t>soror</a:t>
            </a:r>
            <a:r>
              <a:rPr lang="it-IT" dirty="0"/>
              <a:t> duci </a:t>
            </a:r>
            <a:r>
              <a:rPr lang="it-IT" dirty="0" err="1"/>
              <a:t>Bernhardi</a:t>
            </a:r>
            <a:r>
              <a:rPr lang="it-IT" dirty="0"/>
              <a:t> nomine </a:t>
            </a:r>
            <a:r>
              <a:rPr lang="it-IT" dirty="0" err="1"/>
              <a:t>Gerbirch</a:t>
            </a:r>
            <a:r>
              <a:rPr lang="it-IT" dirty="0"/>
              <a:t> </a:t>
            </a:r>
            <a:r>
              <a:rPr lang="it-IT" dirty="0" err="1"/>
              <a:t>iussit</a:t>
            </a:r>
            <a:r>
              <a:rPr lang="it-IT" dirty="0"/>
              <a:t> in </a:t>
            </a:r>
            <a:r>
              <a:rPr lang="it-IT" dirty="0" err="1"/>
              <a:t>vase</a:t>
            </a:r>
            <a:r>
              <a:rPr lang="it-IT" dirty="0"/>
              <a:t> </a:t>
            </a:r>
            <a:r>
              <a:rPr lang="it-IT" dirty="0" err="1"/>
              <a:t>vinatico</a:t>
            </a:r>
            <a:r>
              <a:rPr lang="it-IT" dirty="0"/>
              <a:t> </a:t>
            </a:r>
            <a:r>
              <a:rPr lang="it-IT" dirty="0" err="1"/>
              <a:t>claudere</a:t>
            </a:r>
            <a:r>
              <a:rPr lang="it-IT" dirty="0"/>
              <a:t> et </a:t>
            </a:r>
            <a:r>
              <a:rPr lang="it-IT" dirty="0" err="1"/>
              <a:t>proicere</a:t>
            </a:r>
            <a:r>
              <a:rPr lang="it-IT" dirty="0"/>
              <a:t> in </a:t>
            </a:r>
            <a:r>
              <a:rPr lang="it-IT" dirty="0" err="1"/>
              <a:t>flumen</a:t>
            </a:r>
            <a:r>
              <a:rPr lang="it-IT" dirty="0"/>
              <a:t> </a:t>
            </a:r>
            <a:r>
              <a:rPr lang="it-IT" dirty="0" err="1"/>
              <a:t>Ararim</a:t>
            </a:r>
            <a:r>
              <a:rPr lang="it-IT" dirty="0"/>
              <a:t>, de quo poeta </a:t>
            </a:r>
            <a:r>
              <a:rPr lang="it-IT" dirty="0" err="1"/>
              <a:t>canit</a:t>
            </a:r>
            <a:r>
              <a:rPr lang="it-IT" dirty="0"/>
              <a:t>: Aut </a:t>
            </a:r>
            <a:r>
              <a:rPr lang="it-IT" dirty="0" err="1"/>
              <a:t>Ararim</a:t>
            </a:r>
            <a:r>
              <a:rPr lang="it-IT" dirty="0"/>
              <a:t> </a:t>
            </a:r>
            <a:r>
              <a:rPr lang="it-IT" dirty="0" err="1"/>
              <a:t>Parthus</a:t>
            </a:r>
            <a:r>
              <a:rPr lang="it-IT" dirty="0"/>
              <a:t> </a:t>
            </a:r>
            <a:r>
              <a:rPr lang="it-IT" dirty="0" err="1"/>
              <a:t>bibet</a:t>
            </a:r>
            <a:r>
              <a:rPr lang="it-IT" dirty="0"/>
              <a:t> aut Germania </a:t>
            </a:r>
            <a:r>
              <a:rPr lang="it-IT" dirty="0" err="1"/>
              <a:t>Tygrim</a:t>
            </a:r>
            <a:r>
              <a:rPr lang="it-IT" dirty="0"/>
              <a:t>. </a:t>
            </a:r>
            <a:r>
              <a:rPr lang="it-IT" dirty="0" err="1"/>
              <a:t>Ibi</a:t>
            </a:r>
            <a:r>
              <a:rPr lang="it-IT" dirty="0"/>
              <a:t> </a:t>
            </a:r>
            <a:r>
              <a:rPr lang="it-IT" dirty="0" err="1"/>
              <a:t>eam</a:t>
            </a:r>
            <a:r>
              <a:rPr lang="it-IT" dirty="0"/>
              <a:t> </a:t>
            </a:r>
            <a:r>
              <a:rPr lang="it-IT" dirty="0" err="1"/>
              <a:t>diu</a:t>
            </a:r>
            <a:r>
              <a:rPr lang="it-IT" dirty="0"/>
              <a:t> </a:t>
            </a:r>
            <a:r>
              <a:rPr lang="it-IT" dirty="0" err="1"/>
              <a:t>affligens</a:t>
            </a:r>
            <a:r>
              <a:rPr lang="it-IT" dirty="0"/>
              <a:t> </a:t>
            </a:r>
            <a:r>
              <a:rPr lang="it-IT" dirty="0" err="1"/>
              <a:t>quousque</a:t>
            </a:r>
            <a:r>
              <a:rPr lang="it-IT" dirty="0"/>
              <a:t> </a:t>
            </a:r>
            <a:r>
              <a:rPr lang="it-IT" dirty="0" err="1"/>
              <a:t>extinctit</a:t>
            </a:r>
            <a:r>
              <a:rPr lang="it-IT" dirty="0"/>
              <a:t> </a:t>
            </a:r>
            <a:r>
              <a:rPr lang="it-IT" dirty="0" err="1"/>
              <a:t>eam</a:t>
            </a:r>
            <a:r>
              <a:rPr lang="it-IT" dirty="0"/>
              <a:t>, </a:t>
            </a:r>
            <a:r>
              <a:rPr lang="it-IT" dirty="0" err="1"/>
              <a:t>iudicio</a:t>
            </a:r>
            <a:r>
              <a:rPr lang="it-IT" dirty="0"/>
              <a:t> </a:t>
            </a:r>
            <a:r>
              <a:rPr lang="it-IT" dirty="0" err="1"/>
              <a:t>coniugum</a:t>
            </a:r>
            <a:r>
              <a:rPr lang="it-IT" dirty="0"/>
              <a:t> </a:t>
            </a:r>
            <a:r>
              <a:rPr lang="it-IT" dirty="0" err="1"/>
              <a:t>impiorum</a:t>
            </a:r>
            <a:r>
              <a:rPr lang="it-IT" dirty="0"/>
              <a:t> </a:t>
            </a:r>
            <a:r>
              <a:rPr lang="it-IT" dirty="0" err="1"/>
              <a:t>consiliariorum</a:t>
            </a:r>
            <a:r>
              <a:rPr lang="it-IT" dirty="0"/>
              <a:t> </a:t>
            </a:r>
            <a:r>
              <a:rPr lang="it-IT" dirty="0" err="1"/>
              <a:t>eius</a:t>
            </a:r>
            <a:r>
              <a:rPr lang="it-IT" dirty="0"/>
              <a:t>, </a:t>
            </a:r>
            <a:r>
              <a:rPr lang="it-IT" dirty="0" err="1"/>
              <a:t>implens</a:t>
            </a:r>
            <a:r>
              <a:rPr lang="it-IT" dirty="0"/>
              <a:t> </a:t>
            </a:r>
            <a:r>
              <a:rPr lang="it-IT" dirty="0" err="1"/>
              <a:t>salmodicam</a:t>
            </a:r>
            <a:r>
              <a:rPr lang="it-IT" dirty="0"/>
              <a:t> </a:t>
            </a:r>
            <a:r>
              <a:rPr lang="it-IT" dirty="0" err="1"/>
              <a:t>prophethiam</a:t>
            </a:r>
            <a:r>
              <a:rPr lang="it-IT" dirty="0"/>
              <a:t>: </a:t>
            </a:r>
            <a:r>
              <a:rPr lang="it-IT" dirty="0" err="1"/>
              <a:t>cum</a:t>
            </a:r>
            <a:r>
              <a:rPr lang="it-IT" dirty="0"/>
              <a:t> </a:t>
            </a:r>
            <a:r>
              <a:rPr lang="it-IT" dirty="0" err="1"/>
              <a:t>sancto</a:t>
            </a:r>
            <a:r>
              <a:rPr lang="it-IT" dirty="0"/>
              <a:t> sanctus </a:t>
            </a:r>
            <a:r>
              <a:rPr lang="it-IT" dirty="0" err="1"/>
              <a:t>eris</a:t>
            </a:r>
            <a:r>
              <a:rPr lang="it-IT" dirty="0"/>
              <a:t>, et </a:t>
            </a:r>
            <a:r>
              <a:rPr lang="it-IT" dirty="0" err="1"/>
              <a:t>cum</a:t>
            </a:r>
            <a:r>
              <a:rPr lang="it-IT" dirty="0"/>
              <a:t> </a:t>
            </a:r>
            <a:r>
              <a:rPr lang="it-IT" dirty="0" err="1"/>
              <a:t>perversos</a:t>
            </a:r>
            <a:r>
              <a:rPr lang="it-IT" dirty="0"/>
              <a:t> </a:t>
            </a:r>
            <a:r>
              <a:rPr lang="it-IT" dirty="0" err="1"/>
              <a:t>perversus</a:t>
            </a:r>
            <a:r>
              <a:rPr lang="it-IT" dirty="0"/>
              <a:t>.</a:t>
            </a:r>
          </a:p>
          <a:p>
            <a:pPr>
              <a:buFont typeface="Wingdings" panose="05000000000000000000" pitchFamily="2" charset="2"/>
              <a:buChar char="§"/>
            </a:pPr>
            <a:endParaRPr lang="it-IT" dirty="0"/>
          </a:p>
        </p:txBody>
      </p:sp>
      <p:sp>
        <p:nvSpPr>
          <p:cNvPr id="2" name="CasellaDiTesto 1"/>
          <p:cNvSpPr txBox="1"/>
          <p:nvPr/>
        </p:nvSpPr>
        <p:spPr>
          <a:xfrm>
            <a:off x="6347010" y="365760"/>
            <a:ext cx="5303521" cy="523220"/>
          </a:xfrm>
          <a:prstGeom prst="rect">
            <a:avLst/>
          </a:prstGeom>
          <a:noFill/>
        </p:spPr>
        <p:txBody>
          <a:bodyPr wrap="square" rtlCol="0">
            <a:spAutoFit/>
          </a:bodyPr>
          <a:lstStyle/>
          <a:p>
            <a:r>
              <a:rPr lang="it-IT" sz="2800" b="1" dirty="0" err="1" smtClean="0">
                <a:solidFill>
                  <a:schemeClr val="bg1"/>
                </a:solidFill>
              </a:rPr>
              <a:t>Gerberga</a:t>
            </a:r>
            <a:r>
              <a:rPr lang="it-IT" sz="2800" b="1" dirty="0" smtClean="0">
                <a:solidFill>
                  <a:schemeClr val="bg1"/>
                </a:solidFill>
              </a:rPr>
              <a:t> </a:t>
            </a:r>
            <a:r>
              <a:rPr lang="it-IT" sz="2800" b="1" dirty="0" err="1" smtClean="0">
                <a:solidFill>
                  <a:schemeClr val="bg1"/>
                </a:solidFill>
              </a:rPr>
              <a:t>into</a:t>
            </a:r>
            <a:r>
              <a:rPr lang="it-IT" sz="2800" b="1" dirty="0" smtClean="0">
                <a:solidFill>
                  <a:schemeClr val="bg1"/>
                </a:solidFill>
              </a:rPr>
              <a:t> the Saone</a:t>
            </a:r>
            <a:endParaRPr lang="it-IT" sz="2800" b="1" dirty="0">
              <a:solidFill>
                <a:schemeClr val="bg1"/>
              </a:solidFill>
            </a:endParaRPr>
          </a:p>
        </p:txBody>
      </p:sp>
    </p:spTree>
    <p:extLst>
      <p:ext uri="{BB962C8B-B14F-4D97-AF65-F5344CB8AC3E}">
        <p14:creationId xmlns:p14="http://schemas.microsoft.com/office/powerpoint/2010/main" val="1261087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153221"/>
            <a:ext cx="11736000" cy="850146"/>
          </a:xfrm>
        </p:spPr>
        <p:txBody>
          <a:bodyPr/>
          <a:lstStyle/>
          <a:p>
            <a:r>
              <a:rPr lang="it-IT" dirty="0"/>
              <a:t>The </a:t>
            </a:r>
            <a:r>
              <a:rPr lang="it-IT" dirty="0" err="1"/>
              <a:t>siege</a:t>
            </a:r>
            <a:r>
              <a:rPr lang="it-IT" dirty="0"/>
              <a:t> of </a:t>
            </a:r>
            <a:r>
              <a:rPr lang="it-IT" dirty="0" err="1"/>
              <a:t>Chalon</a:t>
            </a:r>
            <a:r>
              <a:rPr lang="it-IT" dirty="0"/>
              <a:t> – </a:t>
            </a:r>
            <a:r>
              <a:rPr lang="it-IT" dirty="0" err="1"/>
              <a:t>sur</a:t>
            </a:r>
            <a:r>
              <a:rPr lang="it-IT" dirty="0"/>
              <a:t>- Saone</a:t>
            </a:r>
          </a:p>
        </p:txBody>
      </p:sp>
      <p:sp>
        <p:nvSpPr>
          <p:cNvPr id="3" name="Segnaposto contenuto 2"/>
          <p:cNvSpPr>
            <a:spLocks noGrp="1"/>
          </p:cNvSpPr>
          <p:nvPr>
            <p:ph sz="quarter" idx="10"/>
          </p:nvPr>
        </p:nvSpPr>
        <p:spPr>
          <a:xfrm>
            <a:off x="598515" y="2227811"/>
            <a:ext cx="10897987" cy="4224743"/>
          </a:xfrm>
        </p:spPr>
        <p:txBody>
          <a:bodyPr/>
          <a:lstStyle/>
          <a:p>
            <a:r>
              <a:rPr lang="it-IT" b="1" dirty="0"/>
              <a:t>Annales </a:t>
            </a:r>
            <a:r>
              <a:rPr lang="it-IT" b="1" dirty="0" err="1" smtClean="0"/>
              <a:t>Bertiniani</a:t>
            </a:r>
            <a:r>
              <a:rPr lang="it-IT" b="1" dirty="0" smtClean="0"/>
              <a:t>, 834: </a:t>
            </a:r>
            <a:endParaRPr lang="it-IT" b="1" dirty="0"/>
          </a:p>
          <a:p>
            <a:r>
              <a:rPr lang="it-IT" dirty="0" err="1" smtClean="0"/>
              <a:t>Hlotarius</a:t>
            </a:r>
            <a:r>
              <a:rPr lang="it-IT" dirty="0" smtClean="0"/>
              <a:t> vero </a:t>
            </a:r>
            <a:r>
              <a:rPr lang="it-IT" dirty="0" err="1" smtClean="0"/>
              <a:t>cum</a:t>
            </a:r>
            <a:r>
              <a:rPr lang="it-IT" dirty="0" smtClean="0"/>
              <a:t> </a:t>
            </a:r>
            <a:r>
              <a:rPr lang="it-IT" dirty="0" err="1" smtClean="0"/>
              <a:t>suis</a:t>
            </a:r>
            <a:r>
              <a:rPr lang="it-IT" dirty="0" smtClean="0"/>
              <a:t> </a:t>
            </a:r>
            <a:r>
              <a:rPr lang="it-IT" dirty="0" err="1" smtClean="0"/>
              <a:t>Cavellonem</a:t>
            </a:r>
            <a:r>
              <a:rPr lang="it-IT" dirty="0" smtClean="0"/>
              <a:t> </a:t>
            </a:r>
            <a:r>
              <a:rPr lang="it-IT" dirty="0" err="1" smtClean="0"/>
              <a:t>veniens</a:t>
            </a:r>
            <a:r>
              <a:rPr lang="it-IT" dirty="0" smtClean="0"/>
              <a:t>, </a:t>
            </a:r>
            <a:r>
              <a:rPr lang="it-IT" dirty="0" err="1" smtClean="0"/>
              <a:t>eam</a:t>
            </a:r>
            <a:r>
              <a:rPr lang="it-IT" dirty="0" smtClean="0"/>
              <a:t> </a:t>
            </a:r>
            <a:r>
              <a:rPr lang="it-IT" dirty="0" err="1" smtClean="0"/>
              <a:t>expugnavit</a:t>
            </a:r>
            <a:r>
              <a:rPr lang="it-IT" dirty="0" smtClean="0"/>
              <a:t>, </a:t>
            </a:r>
            <a:r>
              <a:rPr lang="it-IT" dirty="0" err="1" smtClean="0"/>
              <a:t>ignique</a:t>
            </a:r>
            <a:r>
              <a:rPr lang="it-IT" dirty="0" smtClean="0"/>
              <a:t> </a:t>
            </a:r>
            <a:r>
              <a:rPr lang="it-IT" dirty="0" err="1" smtClean="0"/>
              <a:t>succendit</a:t>
            </a:r>
            <a:r>
              <a:rPr lang="it-IT" dirty="0" smtClean="0"/>
              <a:t>, et </a:t>
            </a:r>
            <a:r>
              <a:rPr lang="it-IT" dirty="0" err="1" smtClean="0"/>
              <a:t>comites</a:t>
            </a:r>
            <a:r>
              <a:rPr lang="it-IT" dirty="0" smtClean="0"/>
              <a:t> qui </a:t>
            </a:r>
            <a:r>
              <a:rPr lang="it-IT" dirty="0" err="1" smtClean="0"/>
              <a:t>inibi</a:t>
            </a:r>
            <a:r>
              <a:rPr lang="it-IT" dirty="0" smtClean="0"/>
              <a:t> </a:t>
            </a:r>
            <a:r>
              <a:rPr lang="it-IT" dirty="0" err="1" smtClean="0"/>
              <a:t>aderand</a:t>
            </a:r>
            <a:r>
              <a:rPr lang="it-IT" dirty="0" smtClean="0"/>
              <a:t> </a:t>
            </a:r>
            <a:r>
              <a:rPr lang="it-IT" dirty="0" err="1" smtClean="0"/>
              <a:t>comprehendit</a:t>
            </a:r>
            <a:r>
              <a:rPr lang="it-IT" dirty="0" smtClean="0"/>
              <a:t>; ex </a:t>
            </a:r>
            <a:r>
              <a:rPr lang="it-IT" dirty="0" err="1" smtClean="0"/>
              <a:t>quibus</a:t>
            </a:r>
            <a:r>
              <a:rPr lang="it-IT" dirty="0" smtClean="0"/>
              <a:t> </a:t>
            </a:r>
            <a:r>
              <a:rPr lang="it-IT" dirty="0" err="1" smtClean="0"/>
              <a:t>tres</a:t>
            </a:r>
            <a:r>
              <a:rPr lang="it-IT" dirty="0" smtClean="0"/>
              <a:t> </a:t>
            </a:r>
            <a:r>
              <a:rPr lang="it-IT" dirty="0" err="1" smtClean="0"/>
              <a:t>interfecit</a:t>
            </a:r>
            <a:r>
              <a:rPr lang="it-IT" dirty="0" smtClean="0"/>
              <a:t>, </a:t>
            </a:r>
            <a:r>
              <a:rPr lang="it-IT" dirty="0" err="1" smtClean="0"/>
              <a:t>alios</a:t>
            </a:r>
            <a:r>
              <a:rPr lang="it-IT" dirty="0" smtClean="0"/>
              <a:t> </a:t>
            </a:r>
            <a:r>
              <a:rPr lang="it-IT" dirty="0" err="1" smtClean="0"/>
              <a:t>autem</a:t>
            </a:r>
            <a:r>
              <a:rPr lang="it-IT" dirty="0" smtClean="0"/>
              <a:t> </a:t>
            </a:r>
            <a:r>
              <a:rPr lang="it-IT" dirty="0" err="1" smtClean="0"/>
              <a:t>secum</a:t>
            </a:r>
            <a:r>
              <a:rPr lang="it-IT" dirty="0" smtClean="0"/>
              <a:t> in custodia </a:t>
            </a:r>
            <a:r>
              <a:rPr lang="it-IT" dirty="0" err="1" smtClean="0"/>
              <a:t>duxit</a:t>
            </a:r>
            <a:r>
              <a:rPr lang="it-IT" dirty="0" smtClean="0"/>
              <a:t>; </a:t>
            </a:r>
            <a:r>
              <a:rPr lang="it-IT" dirty="0" err="1" smtClean="0"/>
              <a:t>ac</a:t>
            </a:r>
            <a:r>
              <a:rPr lang="it-IT" dirty="0" smtClean="0"/>
              <a:t> </a:t>
            </a:r>
            <a:r>
              <a:rPr lang="it-IT" dirty="0" err="1" smtClean="0"/>
              <a:t>sororem</a:t>
            </a:r>
            <a:r>
              <a:rPr lang="it-IT" dirty="0" smtClean="0"/>
              <a:t> </a:t>
            </a:r>
            <a:r>
              <a:rPr lang="it-IT" dirty="0"/>
              <a:t>Bernardi </a:t>
            </a:r>
            <a:r>
              <a:rPr lang="it-IT" dirty="0" err="1"/>
              <a:t>sanctimonialem</a:t>
            </a:r>
            <a:r>
              <a:rPr lang="it-IT" dirty="0"/>
              <a:t> in cupa </a:t>
            </a:r>
            <a:r>
              <a:rPr lang="it-IT" dirty="0" err="1"/>
              <a:t>positam</a:t>
            </a:r>
            <a:r>
              <a:rPr lang="it-IT" dirty="0"/>
              <a:t> in </a:t>
            </a:r>
            <a:r>
              <a:rPr lang="it-IT" dirty="0" err="1"/>
              <a:t>Ararim</a:t>
            </a:r>
            <a:r>
              <a:rPr lang="it-IT" dirty="0"/>
              <a:t> </a:t>
            </a:r>
            <a:r>
              <a:rPr lang="it-IT" dirty="0" err="1"/>
              <a:t>fluvium</a:t>
            </a:r>
            <a:r>
              <a:rPr lang="it-IT" dirty="0"/>
              <a:t> demergi </a:t>
            </a:r>
            <a:r>
              <a:rPr lang="it-IT" dirty="0" err="1" smtClean="0"/>
              <a:t>fecit</a:t>
            </a:r>
            <a:r>
              <a:rPr lang="it-IT" dirty="0" smtClean="0"/>
              <a:t>; et </a:t>
            </a:r>
            <a:r>
              <a:rPr lang="it-IT" dirty="0" err="1" smtClean="0"/>
              <a:t>deinde</a:t>
            </a:r>
            <a:r>
              <a:rPr lang="it-IT" dirty="0" smtClean="0"/>
              <a:t> </a:t>
            </a:r>
            <a:r>
              <a:rPr lang="it-IT" dirty="0" err="1" smtClean="0"/>
              <a:t>Aurelianis</a:t>
            </a:r>
            <a:r>
              <a:rPr lang="it-IT" dirty="0" smtClean="0"/>
              <a:t> </a:t>
            </a:r>
            <a:r>
              <a:rPr lang="it-IT" dirty="0" err="1" smtClean="0"/>
              <a:t>venit</a:t>
            </a:r>
            <a:r>
              <a:rPr lang="it-IT" dirty="0" smtClean="0"/>
              <a:t>.</a:t>
            </a:r>
          </a:p>
          <a:p>
            <a:endParaRPr lang="it-IT" dirty="0"/>
          </a:p>
          <a:p>
            <a:endParaRPr lang="it-IT" dirty="0"/>
          </a:p>
        </p:txBody>
      </p:sp>
    </p:spTree>
    <p:extLst>
      <p:ext uri="{BB962C8B-B14F-4D97-AF65-F5344CB8AC3E}">
        <p14:creationId xmlns:p14="http://schemas.microsoft.com/office/powerpoint/2010/main" val="1460424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6">
            <a:extLst>
              <a:ext uri="{FF2B5EF4-FFF2-40B4-BE49-F238E27FC236}">
                <a16:creationId xmlns:a16="http://schemas.microsoft.com/office/drawing/2014/main" id="{0839EE3E-95EE-77A0-2603-ACE92A604A5F}"/>
              </a:ext>
            </a:extLst>
          </p:cNvPr>
          <p:cNvGraphicFramePr>
            <a:graphicFrameLocks noGrp="1"/>
          </p:cNvGraphicFramePr>
          <p:nvPr>
            <p:ph sz="quarter" idx="10"/>
            <p:extLst>
              <p:ext uri="{D42A27DB-BD31-4B8C-83A1-F6EECF244321}">
                <p14:modId xmlns:p14="http://schemas.microsoft.com/office/powerpoint/2010/main" val="3496247190"/>
              </p:ext>
            </p:extLst>
          </p:nvPr>
        </p:nvGraphicFramePr>
        <p:xfrm>
          <a:off x="193638" y="1160463"/>
          <a:ext cx="11758107" cy="5727158"/>
        </p:xfrm>
        <a:graphic>
          <a:graphicData uri="http://schemas.openxmlformats.org/drawingml/2006/table">
            <a:tbl>
              <a:tblPr firstRow="1" firstCol="1">
                <a:tableStyleId>{5940675A-B579-460E-94D1-54222C63F5DA}</a:tableStyleId>
              </a:tblPr>
              <a:tblGrid>
                <a:gridCol w="2100584">
                  <a:extLst>
                    <a:ext uri="{9D8B030D-6E8A-4147-A177-3AD203B41FA5}">
                      <a16:colId xmlns:a16="http://schemas.microsoft.com/office/drawing/2014/main" val="2378978440"/>
                    </a:ext>
                  </a:extLst>
                </a:gridCol>
                <a:gridCol w="1572932">
                  <a:extLst>
                    <a:ext uri="{9D8B030D-6E8A-4147-A177-3AD203B41FA5}">
                      <a16:colId xmlns:a16="http://schemas.microsoft.com/office/drawing/2014/main" val="1863800282"/>
                    </a:ext>
                  </a:extLst>
                </a:gridCol>
                <a:gridCol w="1572932">
                  <a:extLst>
                    <a:ext uri="{9D8B030D-6E8A-4147-A177-3AD203B41FA5}">
                      <a16:colId xmlns:a16="http://schemas.microsoft.com/office/drawing/2014/main" val="1895977354"/>
                    </a:ext>
                  </a:extLst>
                </a:gridCol>
                <a:gridCol w="1663734">
                  <a:extLst>
                    <a:ext uri="{9D8B030D-6E8A-4147-A177-3AD203B41FA5}">
                      <a16:colId xmlns:a16="http://schemas.microsoft.com/office/drawing/2014/main" val="1284899905"/>
                    </a:ext>
                  </a:extLst>
                </a:gridCol>
                <a:gridCol w="1482131">
                  <a:extLst>
                    <a:ext uri="{9D8B030D-6E8A-4147-A177-3AD203B41FA5}">
                      <a16:colId xmlns:a16="http://schemas.microsoft.com/office/drawing/2014/main" val="2136049169"/>
                    </a:ext>
                  </a:extLst>
                </a:gridCol>
                <a:gridCol w="1876031">
                  <a:extLst>
                    <a:ext uri="{9D8B030D-6E8A-4147-A177-3AD203B41FA5}">
                      <a16:colId xmlns:a16="http://schemas.microsoft.com/office/drawing/2014/main" val="2238322472"/>
                    </a:ext>
                  </a:extLst>
                </a:gridCol>
                <a:gridCol w="1489763">
                  <a:extLst>
                    <a:ext uri="{9D8B030D-6E8A-4147-A177-3AD203B41FA5}">
                      <a16:colId xmlns:a16="http://schemas.microsoft.com/office/drawing/2014/main" val="4201984128"/>
                    </a:ext>
                  </a:extLst>
                </a:gridCol>
              </a:tblGrid>
              <a:tr h="718318">
                <a:tc>
                  <a:txBody>
                    <a:bodyPr/>
                    <a:lstStyle/>
                    <a:p>
                      <a:pPr algn="ctr" fontAlgn="b"/>
                      <a:r>
                        <a:rPr lang="it-IT" sz="1800" u="none" strike="noStrike" dirty="0">
                          <a:effectLst/>
                        </a:rPr>
                        <a:t> </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9525" marR="9525" marT="9525" marB="0" anchor="ctr"/>
                </a:tc>
                <a:tc>
                  <a:txBody>
                    <a:bodyPr/>
                    <a:lstStyle/>
                    <a:p>
                      <a:pPr algn="ctr" fontAlgn="b"/>
                      <a:r>
                        <a:rPr lang="it-IT" sz="1800" b="1" u="none" strike="noStrike" dirty="0" err="1" smtClean="0">
                          <a:effectLst/>
                        </a:rPr>
                        <a:t>Name</a:t>
                      </a:r>
                      <a:r>
                        <a:rPr lang="it-IT" sz="1800" b="1" u="none" strike="noStrike" dirty="0" smtClean="0">
                          <a:effectLst/>
                        </a:rPr>
                        <a:t>: </a:t>
                      </a:r>
                      <a:r>
                        <a:rPr lang="it-IT" sz="1800" b="1" u="none" strike="noStrike" dirty="0" err="1" smtClean="0">
                          <a:effectLst/>
                        </a:rPr>
                        <a:t>Gerberga</a:t>
                      </a:r>
                      <a:r>
                        <a:rPr lang="it-IT" sz="1800" b="1" u="none" strike="noStrike" dirty="0" smtClean="0">
                          <a:effectLst/>
                        </a:rPr>
                        <a:t>, </a:t>
                      </a:r>
                      <a:r>
                        <a:rPr lang="it-IT" sz="1800" b="1" u="none" strike="noStrike" dirty="0" err="1" smtClean="0">
                          <a:effectLst/>
                        </a:rPr>
                        <a:t>Gerbrich</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1" u="none" strike="noStrike" dirty="0" err="1" smtClean="0">
                          <a:effectLst/>
                        </a:rPr>
                        <a:t>kinship</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1" u="none" strike="noStrike" dirty="0" err="1" smtClean="0">
                          <a:effectLst/>
                        </a:rPr>
                        <a:t>title</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1" i="0" u="none" strike="noStrike" dirty="0" err="1" smtClean="0">
                          <a:solidFill>
                            <a:srgbClr val="000000"/>
                          </a:solidFill>
                          <a:effectLst/>
                          <a:latin typeface="Arial" panose="020B0604020202020204" pitchFamily="34" charset="0"/>
                          <a:ea typeface="Verdana" panose="020B0604030504040204" pitchFamily="34" charset="0"/>
                        </a:rPr>
                        <a:t>death</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1" i="0" u="none" strike="noStrike" dirty="0" err="1" smtClean="0">
                          <a:solidFill>
                            <a:srgbClr val="000000"/>
                          </a:solidFill>
                          <a:effectLst/>
                          <a:latin typeface="Arial" panose="020B0604020202020204" pitchFamily="34" charset="0"/>
                          <a:ea typeface="Verdana" panose="020B0604030504040204" pitchFamily="34" charset="0"/>
                        </a:rPr>
                        <a:t>punishment</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1" i="0" u="none" strike="noStrike" dirty="0" err="1" smtClean="0">
                          <a:solidFill>
                            <a:srgbClr val="000000"/>
                          </a:solidFill>
                          <a:effectLst/>
                          <a:latin typeface="Arial" panose="020B0604020202020204" pitchFamily="34" charset="0"/>
                          <a:ea typeface="Verdana" panose="020B0604030504040204" pitchFamily="34" charset="0"/>
                        </a:rPr>
                        <a:t>other</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extLst>
                  <a:ext uri="{0D108BD9-81ED-4DB2-BD59-A6C34878D82A}">
                    <a16:rowId xmlns:a16="http://schemas.microsoft.com/office/drawing/2014/main" val="2866809795"/>
                  </a:ext>
                </a:extLst>
              </a:tr>
              <a:tr h="869330">
                <a:tc>
                  <a:txBody>
                    <a:bodyPr/>
                    <a:lstStyle/>
                    <a:p>
                      <a:pPr algn="ctr" fontAlgn="b"/>
                      <a:r>
                        <a:rPr lang="it-IT" sz="1800" b="1" u="none" strike="noStrike" dirty="0" err="1" smtClean="0">
                          <a:effectLst/>
                        </a:rPr>
                        <a:t>Astronomus</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9525" marR="9525" marT="9525" marB="0" anchor="ctr"/>
                </a:tc>
                <a:tc>
                  <a:txBody>
                    <a:bodyPr/>
                    <a:lstStyle/>
                    <a:p>
                      <a:pPr algn="ctr" fontAlgn="b"/>
                      <a:r>
                        <a:rPr lang="it-IT" sz="1800" b="0" u="none" strike="noStrike" dirty="0" smtClean="0">
                          <a:effectLst/>
                        </a:rPr>
                        <a:t>SI</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i="0" u="none" strike="noStrike" dirty="0" smtClean="0">
                          <a:solidFill>
                            <a:srgbClr val="000000"/>
                          </a:solidFill>
                          <a:effectLst/>
                          <a:latin typeface="Arial" panose="020B0604020202020204" pitchFamily="34" charset="0"/>
                          <a:ea typeface="Verdana" panose="020B0604030504040204" pitchFamily="34" charset="0"/>
                        </a:rPr>
                        <a:t>Filia quondam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Wilhelmi</a:t>
                      </a:r>
                      <a:r>
                        <a:rPr lang="it-IT" sz="1800" b="0" i="0" u="none" strike="noStrike" dirty="0" smtClean="0">
                          <a:solidFill>
                            <a:srgbClr val="000000"/>
                          </a:solidFill>
                          <a:effectLst/>
                          <a:latin typeface="Arial" panose="020B0604020202020204" pitchFamily="34" charset="0"/>
                          <a:ea typeface="Verdana" panose="020B0604030504040204" pitchFamily="34" charset="0"/>
                        </a:rPr>
                        <a:t>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comitis</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u="none" strike="noStrike" dirty="0" smtClean="0">
                          <a:effectLst/>
                        </a:rPr>
                        <a:t>NO</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i="0" u="none" strike="noStrike" dirty="0" err="1" smtClean="0">
                          <a:solidFill>
                            <a:srgbClr val="000000"/>
                          </a:solidFill>
                          <a:effectLst/>
                          <a:latin typeface="Arial" panose="020B0604020202020204" pitchFamily="34" charset="0"/>
                          <a:ea typeface="Verdana" panose="020B0604030504040204" pitchFamily="34" charset="0"/>
                        </a:rPr>
                        <a:t>Aquis</a:t>
                      </a:r>
                      <a:r>
                        <a:rPr lang="it-IT" sz="1800" b="0" i="0" u="none" strike="noStrike" dirty="0" smtClean="0">
                          <a:solidFill>
                            <a:srgbClr val="000000"/>
                          </a:solidFill>
                          <a:effectLst/>
                          <a:latin typeface="Arial" panose="020B0604020202020204" pitchFamily="34" charset="0"/>
                          <a:ea typeface="Verdana" panose="020B0604030504040204" pitchFamily="34" charset="0"/>
                        </a:rPr>
                        <a:t>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praefocata</a:t>
                      </a:r>
                      <a:r>
                        <a:rPr lang="it-IT" sz="1800" b="0" i="0" u="none" strike="noStrike" baseline="0" dirty="0" smtClean="0">
                          <a:solidFill>
                            <a:srgbClr val="000000"/>
                          </a:solidFill>
                          <a:effectLst/>
                          <a:latin typeface="Arial" panose="020B0604020202020204" pitchFamily="34" charset="0"/>
                          <a:ea typeface="Verdana" panose="020B0604030504040204" pitchFamily="34" charset="0"/>
                        </a:rPr>
                        <a:t> est</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i="0" u="none" strike="noStrike" dirty="0" err="1" smtClean="0">
                          <a:solidFill>
                            <a:srgbClr val="000000"/>
                          </a:solidFill>
                          <a:effectLst/>
                          <a:latin typeface="Arial" panose="020B0604020202020204" pitchFamily="34" charset="0"/>
                          <a:ea typeface="Verdana" panose="020B0604030504040204" pitchFamily="34" charset="0"/>
                        </a:rPr>
                        <a:t>Tamquam</a:t>
                      </a:r>
                      <a:r>
                        <a:rPr lang="it-IT" sz="1800" b="0" i="0" u="none" strike="noStrike" dirty="0" smtClean="0">
                          <a:solidFill>
                            <a:srgbClr val="000000"/>
                          </a:solidFill>
                          <a:effectLst/>
                          <a:latin typeface="Arial" panose="020B0604020202020204" pitchFamily="34" charset="0"/>
                          <a:ea typeface="Verdana" panose="020B0604030504040204" pitchFamily="34" charset="0"/>
                        </a:rPr>
                        <a:t> venefica</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extLst>
                  <a:ext uri="{0D108BD9-81ED-4DB2-BD59-A6C34878D82A}">
                    <a16:rowId xmlns:a16="http://schemas.microsoft.com/office/drawing/2014/main" val="828910074"/>
                  </a:ext>
                </a:extLst>
              </a:tr>
              <a:tr h="1343962">
                <a:tc>
                  <a:txBody>
                    <a:bodyPr/>
                    <a:lstStyle/>
                    <a:p>
                      <a:pPr algn="ctr" fontAlgn="b"/>
                      <a:r>
                        <a:rPr lang="it-IT" sz="1800" b="1" u="none" strike="noStrike" dirty="0" err="1" smtClean="0">
                          <a:effectLst/>
                        </a:rPr>
                        <a:t>Nitardo</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9525" marR="9525" marT="9525" marB="0" anchor="ctr"/>
                </a:tc>
                <a:tc>
                  <a:txBody>
                    <a:bodyPr/>
                    <a:lstStyle/>
                    <a:p>
                      <a:pPr algn="ctr" fontAlgn="b"/>
                      <a:r>
                        <a:rPr lang="it-IT" sz="1800" b="0" u="none" strike="noStrike" dirty="0" smtClean="0">
                          <a:effectLst/>
                        </a:rPr>
                        <a:t>SI</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i="0" u="none" strike="noStrike" dirty="0" smtClean="0">
                          <a:solidFill>
                            <a:srgbClr val="000000"/>
                          </a:solidFill>
                          <a:effectLst/>
                          <a:latin typeface="Arial" panose="020B0604020202020204" pitchFamily="34" charset="0"/>
                          <a:ea typeface="Verdana" panose="020B0604030504040204" pitchFamily="34" charset="0"/>
                        </a:rPr>
                        <a:t>NO</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u="none" strike="noStrike" dirty="0" smtClean="0">
                          <a:effectLst/>
                        </a:rPr>
                        <a:t>NO</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i="0" u="none" strike="noStrike" dirty="0" smtClean="0">
                          <a:solidFill>
                            <a:srgbClr val="000000"/>
                          </a:solidFill>
                          <a:effectLst/>
                          <a:latin typeface="Arial" panose="020B0604020202020204" pitchFamily="34" charset="0"/>
                          <a:ea typeface="Verdana" panose="020B0604030504040204" pitchFamily="34" charset="0"/>
                        </a:rPr>
                        <a:t>In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Ararim</a:t>
                      </a:r>
                      <a:r>
                        <a:rPr lang="it-IT" sz="1800" b="0" i="0" u="none" strike="noStrike" dirty="0" smtClean="0">
                          <a:solidFill>
                            <a:srgbClr val="000000"/>
                          </a:solidFill>
                          <a:effectLst/>
                          <a:latin typeface="Arial" panose="020B0604020202020204" pitchFamily="34" charset="0"/>
                          <a:ea typeface="Verdana" panose="020B0604030504040204" pitchFamily="34" charset="0"/>
                        </a:rPr>
                        <a:t> mergi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praecepit</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i="0" u="none" strike="noStrike" dirty="0" smtClean="0">
                          <a:solidFill>
                            <a:srgbClr val="000000"/>
                          </a:solidFill>
                          <a:effectLst/>
                          <a:latin typeface="Arial" panose="020B0604020202020204" pitchFamily="34" charset="0"/>
                          <a:ea typeface="Verdana" panose="020B0604030504040204" pitchFamily="34" charset="0"/>
                        </a:rPr>
                        <a:t>More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maleficorum</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600" b="0" i="0" u="none" strike="noStrike" dirty="0" smtClean="0">
                          <a:solidFill>
                            <a:srgbClr val="000000"/>
                          </a:solidFill>
                          <a:effectLst/>
                          <a:latin typeface="Arial" panose="020B0604020202020204" pitchFamily="34" charset="0"/>
                          <a:ea typeface="Verdana" panose="020B0604030504040204" pitchFamily="34" charset="0"/>
                        </a:rPr>
                        <a:t>2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counts</a:t>
                      </a:r>
                      <a:r>
                        <a:rPr lang="it-IT" sz="1600" b="0" i="0" u="none" strike="noStrike" dirty="0" smtClean="0">
                          <a:solidFill>
                            <a:srgbClr val="000000"/>
                          </a:solidFill>
                          <a:effectLst/>
                          <a:latin typeface="Arial" panose="020B0604020202020204" pitchFamily="34" charset="0"/>
                          <a:ea typeface="Verdana" panose="020B0604030504040204" pitchFamily="34" charset="0"/>
                        </a:rPr>
                        <a:t> are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killed</a:t>
                      </a:r>
                      <a:r>
                        <a:rPr lang="it-IT" sz="1600" b="0" i="0" u="none" strike="noStrike" dirty="0" smtClean="0">
                          <a:solidFill>
                            <a:srgbClr val="000000"/>
                          </a:solidFill>
                          <a:effectLst/>
                          <a:latin typeface="Arial" panose="020B0604020202020204" pitchFamily="34" charset="0"/>
                          <a:ea typeface="Verdana" panose="020B0604030504040204" pitchFamily="34" charset="0"/>
                        </a:rPr>
                        <a:t>,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one</a:t>
                      </a:r>
                      <a:r>
                        <a:rPr lang="it-IT" sz="1600" b="0" i="0" u="none" strike="noStrike" dirty="0" smtClean="0">
                          <a:solidFill>
                            <a:srgbClr val="000000"/>
                          </a:solidFill>
                          <a:effectLst/>
                          <a:latin typeface="Arial" panose="020B0604020202020204" pitchFamily="34" charset="0"/>
                          <a:ea typeface="Verdana" panose="020B0604030504040204" pitchFamily="34" charset="0"/>
                        </a:rPr>
                        <a:t>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is</a:t>
                      </a:r>
                      <a:r>
                        <a:rPr lang="it-IT" sz="1600" b="0" i="0" u="none" strike="noStrike" dirty="0" smtClean="0">
                          <a:solidFill>
                            <a:srgbClr val="000000"/>
                          </a:solidFill>
                          <a:effectLst/>
                          <a:latin typeface="Arial" panose="020B0604020202020204" pitchFamily="34" charset="0"/>
                          <a:ea typeface="Verdana" panose="020B0604030504040204" pitchFamily="34" charset="0"/>
                        </a:rPr>
                        <a:t>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obliged</a:t>
                      </a:r>
                      <a:r>
                        <a:rPr lang="it-IT" sz="1600" b="0" i="0" u="none" strike="noStrike" dirty="0" smtClean="0">
                          <a:solidFill>
                            <a:srgbClr val="000000"/>
                          </a:solidFill>
                          <a:effectLst/>
                          <a:latin typeface="Arial" panose="020B0604020202020204" pitchFamily="34" charset="0"/>
                          <a:ea typeface="Verdana" panose="020B0604030504040204" pitchFamily="34" charset="0"/>
                        </a:rPr>
                        <a:t> to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follow</a:t>
                      </a:r>
                      <a:r>
                        <a:rPr lang="it-IT" sz="1600" b="0" i="0" u="none" strike="noStrike" smtClean="0">
                          <a:solidFill>
                            <a:srgbClr val="000000"/>
                          </a:solidFill>
                          <a:effectLst/>
                          <a:latin typeface="Arial" panose="020B0604020202020204" pitchFamily="34" charset="0"/>
                          <a:ea typeface="Verdana" panose="020B0604030504040204" pitchFamily="34" charset="0"/>
                        </a:rPr>
                        <a:t> Lothar</a:t>
                      </a:r>
                      <a:endParaRPr lang="it-IT" sz="16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extLst>
                  <a:ext uri="{0D108BD9-81ED-4DB2-BD59-A6C34878D82A}">
                    <a16:rowId xmlns:a16="http://schemas.microsoft.com/office/drawing/2014/main" val="280648120"/>
                  </a:ext>
                </a:extLst>
              </a:tr>
              <a:tr h="1300256">
                <a:tc>
                  <a:txBody>
                    <a:bodyPr/>
                    <a:lstStyle/>
                    <a:p>
                      <a:pPr algn="ctr" fontAlgn="b"/>
                      <a:r>
                        <a:rPr lang="it-IT" sz="1800" b="1" u="none" strike="noStrike" dirty="0" smtClean="0">
                          <a:effectLst/>
                        </a:rPr>
                        <a:t>Annales </a:t>
                      </a:r>
                      <a:r>
                        <a:rPr lang="it-IT" sz="1800" b="1" u="none" strike="noStrike" dirty="0" err="1" smtClean="0">
                          <a:effectLst/>
                        </a:rPr>
                        <a:t>Bertiniani</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9525" marR="9525" marT="9525" marB="0" anchor="ctr"/>
                </a:tc>
                <a:tc>
                  <a:txBody>
                    <a:bodyPr/>
                    <a:lstStyle/>
                    <a:p>
                      <a:pPr algn="ctr" fontAlgn="b"/>
                      <a:r>
                        <a:rPr lang="it-IT" sz="1800" b="0" u="none" strike="noStrike" dirty="0" smtClean="0">
                          <a:effectLst/>
                        </a:rPr>
                        <a:t>NO</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u="none" strike="noStrike" dirty="0" err="1" smtClean="0">
                          <a:effectLst/>
                        </a:rPr>
                        <a:t>Soror</a:t>
                      </a:r>
                      <a:r>
                        <a:rPr lang="it-IT" sz="1800" b="0" u="none" strike="noStrike" dirty="0" smtClean="0">
                          <a:effectLst/>
                        </a:rPr>
                        <a:t> Bernardi</a:t>
                      </a:r>
                      <a:r>
                        <a:rPr lang="it-IT" sz="1800" b="0" u="none" strike="noStrike" baseline="0" dirty="0" smtClean="0">
                          <a:effectLst/>
                        </a:rPr>
                        <a:t> </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u="none" strike="noStrike" dirty="0" err="1" smtClean="0">
                          <a:effectLst/>
                        </a:rPr>
                        <a:t>sanctimonialis</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i="0" u="none" strike="noStrike" dirty="0" smtClean="0">
                          <a:solidFill>
                            <a:srgbClr val="000000"/>
                          </a:solidFill>
                          <a:effectLst/>
                          <a:latin typeface="Arial" panose="020B0604020202020204" pitchFamily="34" charset="0"/>
                          <a:ea typeface="Verdana" panose="020B0604030504040204" pitchFamily="34" charset="0"/>
                        </a:rPr>
                        <a:t>In cupa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positam</a:t>
                      </a:r>
                      <a:r>
                        <a:rPr lang="it-IT" sz="1800" b="0" i="0" u="none" strike="noStrike" dirty="0" smtClean="0">
                          <a:solidFill>
                            <a:srgbClr val="000000"/>
                          </a:solidFill>
                          <a:effectLst/>
                          <a:latin typeface="Arial" panose="020B0604020202020204" pitchFamily="34" charset="0"/>
                          <a:ea typeface="Verdana" panose="020B0604030504040204" pitchFamily="34" charset="0"/>
                        </a:rPr>
                        <a:t> in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Ararim</a:t>
                      </a:r>
                      <a:r>
                        <a:rPr lang="it-IT" sz="1800" b="0" i="0" u="none" strike="noStrike" dirty="0" smtClean="0">
                          <a:solidFill>
                            <a:srgbClr val="000000"/>
                          </a:solidFill>
                          <a:effectLst/>
                          <a:latin typeface="Arial" panose="020B0604020202020204" pitchFamily="34" charset="0"/>
                          <a:ea typeface="Verdana" panose="020B0604030504040204" pitchFamily="34" charset="0"/>
                        </a:rPr>
                        <a:t>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fluvium</a:t>
                      </a:r>
                      <a:r>
                        <a:rPr lang="it-IT" sz="1800" b="0" i="0" u="none" strike="noStrike" dirty="0" smtClean="0">
                          <a:solidFill>
                            <a:srgbClr val="000000"/>
                          </a:solidFill>
                          <a:effectLst/>
                          <a:latin typeface="Arial" panose="020B0604020202020204" pitchFamily="34" charset="0"/>
                          <a:ea typeface="Verdana" panose="020B0604030504040204" pitchFamily="34" charset="0"/>
                        </a:rPr>
                        <a:t> demergi </a:t>
                      </a:r>
                      <a:r>
                        <a:rPr lang="it-IT" sz="1800" b="0" i="0" u="none" strike="noStrike" dirty="0" err="1" smtClean="0">
                          <a:solidFill>
                            <a:srgbClr val="000000"/>
                          </a:solidFill>
                          <a:effectLst/>
                          <a:latin typeface="Arial" panose="020B0604020202020204" pitchFamily="34" charset="0"/>
                          <a:ea typeface="Verdana" panose="020B0604030504040204" pitchFamily="34" charset="0"/>
                        </a:rPr>
                        <a:t>fecit</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600" b="0" i="0" u="none" strike="noStrike" dirty="0" smtClean="0">
                          <a:solidFill>
                            <a:srgbClr val="000000"/>
                          </a:solidFill>
                          <a:effectLst/>
                          <a:latin typeface="Arial" panose="020B0604020202020204" pitchFamily="34" charset="0"/>
                          <a:ea typeface="Verdana" panose="020B0604030504040204" pitchFamily="34" charset="0"/>
                        </a:rPr>
                        <a:t>3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counts</a:t>
                      </a:r>
                      <a:r>
                        <a:rPr lang="it-IT" sz="1600" b="0" i="0" u="none" strike="noStrike" dirty="0" smtClean="0">
                          <a:solidFill>
                            <a:srgbClr val="000000"/>
                          </a:solidFill>
                          <a:effectLst/>
                          <a:latin typeface="Arial" panose="020B0604020202020204" pitchFamily="34" charset="0"/>
                          <a:ea typeface="Verdana" panose="020B0604030504040204" pitchFamily="34" charset="0"/>
                        </a:rPr>
                        <a:t> are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killed</a:t>
                      </a:r>
                      <a:r>
                        <a:rPr lang="it-IT" sz="1600" b="0" i="0" u="none" strike="noStrike" dirty="0" smtClean="0">
                          <a:solidFill>
                            <a:srgbClr val="000000"/>
                          </a:solidFill>
                          <a:effectLst/>
                          <a:latin typeface="Arial" panose="020B0604020202020204" pitchFamily="34" charset="0"/>
                          <a:ea typeface="Verdana" panose="020B0604030504040204" pitchFamily="34" charset="0"/>
                        </a:rPr>
                        <a:t>,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other</a:t>
                      </a:r>
                      <a:r>
                        <a:rPr lang="it-IT" sz="1600" b="0" i="0" u="none" strike="noStrike" dirty="0" smtClean="0">
                          <a:solidFill>
                            <a:srgbClr val="000000"/>
                          </a:solidFill>
                          <a:effectLst/>
                          <a:latin typeface="Arial" panose="020B0604020202020204" pitchFamily="34" charset="0"/>
                          <a:ea typeface="Verdana" panose="020B0604030504040204" pitchFamily="34" charset="0"/>
                        </a:rPr>
                        <a:t>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obliged</a:t>
                      </a:r>
                      <a:r>
                        <a:rPr lang="it-IT" sz="1600" b="0" i="0" u="none" strike="noStrike" dirty="0" smtClean="0">
                          <a:solidFill>
                            <a:srgbClr val="000000"/>
                          </a:solidFill>
                          <a:effectLst/>
                          <a:latin typeface="Arial" panose="020B0604020202020204" pitchFamily="34" charset="0"/>
                          <a:ea typeface="Verdana" panose="020B0604030504040204" pitchFamily="34" charset="0"/>
                        </a:rPr>
                        <a:t> to </a:t>
                      </a:r>
                      <a:r>
                        <a:rPr lang="it-IT" sz="1600" b="0" i="0" u="none" strike="noStrike" dirty="0" err="1" smtClean="0">
                          <a:solidFill>
                            <a:srgbClr val="000000"/>
                          </a:solidFill>
                          <a:effectLst/>
                          <a:latin typeface="Arial" panose="020B0604020202020204" pitchFamily="34" charset="0"/>
                          <a:ea typeface="Verdana" panose="020B0604030504040204" pitchFamily="34" charset="0"/>
                        </a:rPr>
                        <a:t>follow</a:t>
                      </a:r>
                      <a:r>
                        <a:rPr lang="it-IT" sz="1600" b="0" i="0" u="none" strike="noStrike" dirty="0" smtClean="0">
                          <a:solidFill>
                            <a:srgbClr val="000000"/>
                          </a:solidFill>
                          <a:effectLst/>
                          <a:latin typeface="Arial" panose="020B0604020202020204" pitchFamily="34" charset="0"/>
                          <a:ea typeface="Verdana" panose="020B0604030504040204" pitchFamily="34" charset="0"/>
                        </a:rPr>
                        <a:t> Lothar</a:t>
                      </a:r>
                      <a:endParaRPr lang="it-IT" sz="16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extLst>
                  <a:ext uri="{0D108BD9-81ED-4DB2-BD59-A6C34878D82A}">
                    <a16:rowId xmlns:a16="http://schemas.microsoft.com/office/drawing/2014/main" val="1236970603"/>
                  </a:ext>
                </a:extLst>
              </a:tr>
              <a:tr h="1191717">
                <a:tc>
                  <a:txBody>
                    <a:bodyPr/>
                    <a:lstStyle/>
                    <a:p>
                      <a:pPr algn="ctr" fontAlgn="b"/>
                      <a:r>
                        <a:rPr lang="it-IT" sz="1800" b="1" u="none" strike="noStrike" dirty="0" err="1" smtClean="0">
                          <a:effectLst/>
                        </a:rPr>
                        <a:t>Theganus</a:t>
                      </a:r>
                      <a:endParaRPr lang="it-IT" sz="1800" b="1" i="0" u="none" strike="noStrike" dirty="0">
                        <a:solidFill>
                          <a:srgbClr val="000000"/>
                        </a:solidFill>
                        <a:effectLst/>
                        <a:latin typeface="Arial" panose="020B0604020202020204" pitchFamily="34" charset="0"/>
                        <a:ea typeface="Verdana" panose="020B0604030504040204" pitchFamily="34" charset="0"/>
                      </a:endParaRPr>
                    </a:p>
                  </a:txBody>
                  <a:tcPr marL="9525" marR="9525" marT="9525" marB="0" anchor="ctr"/>
                </a:tc>
                <a:tc>
                  <a:txBody>
                    <a:bodyPr/>
                    <a:lstStyle/>
                    <a:p>
                      <a:pPr algn="ctr" fontAlgn="b"/>
                      <a:r>
                        <a:rPr lang="it-IT" sz="1800" b="0" i="0" u="none" strike="noStrike" dirty="0" smtClean="0">
                          <a:solidFill>
                            <a:schemeClr val="tx1"/>
                          </a:solidFill>
                          <a:effectLst/>
                          <a:latin typeface="+mn-lt"/>
                          <a:ea typeface="+mn-ea"/>
                        </a:rPr>
                        <a:t>SI</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u="none" strike="noStrike" dirty="0" err="1" smtClean="0">
                          <a:effectLst/>
                        </a:rPr>
                        <a:t>Soror</a:t>
                      </a:r>
                      <a:r>
                        <a:rPr lang="it-IT" sz="1800" b="0" u="none" strike="noStrike" dirty="0" smtClean="0">
                          <a:effectLst/>
                        </a:rPr>
                        <a:t> duci </a:t>
                      </a:r>
                      <a:r>
                        <a:rPr lang="it-IT" sz="1800" b="0" u="none" strike="noStrike" dirty="0" err="1" smtClean="0">
                          <a:effectLst/>
                        </a:rPr>
                        <a:t>Bernhardi</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u="none" strike="noStrike" dirty="0" err="1" smtClean="0">
                          <a:effectLst/>
                        </a:rPr>
                        <a:t>Sanctimonialis</a:t>
                      </a:r>
                      <a:r>
                        <a:rPr lang="it-IT" sz="1800" b="0" u="none" strike="noStrike" dirty="0" smtClean="0">
                          <a:effectLst/>
                        </a:rPr>
                        <a:t> </a:t>
                      </a:r>
                      <a:r>
                        <a:rPr lang="it-IT" sz="1800" b="0" u="none" strike="noStrike" dirty="0" err="1" smtClean="0">
                          <a:effectLst/>
                        </a:rPr>
                        <a:t>femina</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b="0" kern="1200" dirty="0" err="1" smtClean="0">
                          <a:solidFill>
                            <a:schemeClr val="tx1"/>
                          </a:solidFill>
                          <a:effectLst/>
                          <a:latin typeface="+mn-lt"/>
                          <a:ea typeface="+mn-ea"/>
                          <a:cs typeface="+mn-cs"/>
                        </a:rPr>
                        <a:t>iussit</a:t>
                      </a:r>
                      <a:r>
                        <a:rPr lang="it-IT" sz="1800" b="0" kern="1200" dirty="0" smtClean="0">
                          <a:solidFill>
                            <a:schemeClr val="tx1"/>
                          </a:solidFill>
                          <a:effectLst/>
                          <a:latin typeface="+mn-lt"/>
                          <a:ea typeface="+mn-ea"/>
                          <a:cs typeface="+mn-cs"/>
                        </a:rPr>
                        <a:t> in </a:t>
                      </a:r>
                      <a:r>
                        <a:rPr lang="it-IT" sz="1800" b="0" kern="1200" dirty="0" err="1" smtClean="0">
                          <a:solidFill>
                            <a:schemeClr val="tx1"/>
                          </a:solidFill>
                          <a:effectLst/>
                          <a:latin typeface="+mn-lt"/>
                          <a:ea typeface="+mn-ea"/>
                          <a:cs typeface="+mn-cs"/>
                        </a:rPr>
                        <a:t>vase</a:t>
                      </a:r>
                      <a:r>
                        <a:rPr lang="it-IT" sz="1800" b="0" kern="1200" dirty="0" smtClean="0">
                          <a:solidFill>
                            <a:schemeClr val="tx1"/>
                          </a:solidFill>
                          <a:effectLst/>
                          <a:latin typeface="+mn-lt"/>
                          <a:ea typeface="+mn-ea"/>
                          <a:cs typeface="+mn-cs"/>
                        </a:rPr>
                        <a:t> </a:t>
                      </a:r>
                      <a:r>
                        <a:rPr lang="it-IT" sz="1800" b="0" kern="1200" dirty="0" err="1" smtClean="0">
                          <a:solidFill>
                            <a:schemeClr val="tx1"/>
                          </a:solidFill>
                          <a:effectLst/>
                          <a:latin typeface="+mn-lt"/>
                          <a:ea typeface="+mn-ea"/>
                          <a:cs typeface="+mn-cs"/>
                        </a:rPr>
                        <a:t>vinatico</a:t>
                      </a:r>
                      <a:r>
                        <a:rPr lang="it-IT" sz="1800" b="0" kern="1200" dirty="0" smtClean="0">
                          <a:solidFill>
                            <a:schemeClr val="tx1"/>
                          </a:solidFill>
                          <a:effectLst/>
                          <a:latin typeface="+mn-lt"/>
                          <a:ea typeface="+mn-ea"/>
                          <a:cs typeface="+mn-cs"/>
                        </a:rPr>
                        <a:t> </a:t>
                      </a:r>
                      <a:r>
                        <a:rPr lang="it-IT" sz="1800" b="0" kern="1200" dirty="0" err="1" smtClean="0">
                          <a:solidFill>
                            <a:schemeClr val="tx1"/>
                          </a:solidFill>
                          <a:effectLst/>
                          <a:latin typeface="+mn-lt"/>
                          <a:ea typeface="+mn-ea"/>
                          <a:cs typeface="+mn-cs"/>
                        </a:rPr>
                        <a:t>claudere</a:t>
                      </a:r>
                      <a:r>
                        <a:rPr lang="it-IT" sz="1800" b="0" kern="1200" dirty="0" smtClean="0">
                          <a:solidFill>
                            <a:schemeClr val="tx1"/>
                          </a:solidFill>
                          <a:effectLst/>
                          <a:latin typeface="+mn-lt"/>
                          <a:ea typeface="+mn-ea"/>
                          <a:cs typeface="+mn-cs"/>
                        </a:rPr>
                        <a:t> et </a:t>
                      </a:r>
                      <a:r>
                        <a:rPr lang="it-IT" sz="1800" b="0" kern="1200" dirty="0" err="1" smtClean="0">
                          <a:solidFill>
                            <a:schemeClr val="tx1"/>
                          </a:solidFill>
                          <a:effectLst/>
                          <a:latin typeface="+mn-lt"/>
                          <a:ea typeface="+mn-ea"/>
                          <a:cs typeface="+mn-cs"/>
                        </a:rPr>
                        <a:t>proicere</a:t>
                      </a:r>
                      <a:r>
                        <a:rPr lang="it-IT" sz="1800" b="0" kern="1200" dirty="0" smtClean="0">
                          <a:solidFill>
                            <a:schemeClr val="tx1"/>
                          </a:solidFill>
                          <a:effectLst/>
                          <a:latin typeface="+mn-lt"/>
                          <a:ea typeface="+mn-ea"/>
                          <a:cs typeface="+mn-cs"/>
                        </a:rPr>
                        <a:t> in </a:t>
                      </a:r>
                      <a:r>
                        <a:rPr lang="it-IT" sz="1800" b="0" kern="1200" dirty="0" err="1" smtClean="0">
                          <a:solidFill>
                            <a:schemeClr val="tx1"/>
                          </a:solidFill>
                          <a:effectLst/>
                          <a:latin typeface="+mn-lt"/>
                          <a:ea typeface="+mn-ea"/>
                          <a:cs typeface="+mn-cs"/>
                        </a:rPr>
                        <a:t>flumen</a:t>
                      </a:r>
                      <a:r>
                        <a:rPr lang="it-IT" sz="1800" b="0" kern="1200" dirty="0" smtClean="0">
                          <a:solidFill>
                            <a:schemeClr val="tx1"/>
                          </a:solidFill>
                          <a:effectLst/>
                          <a:latin typeface="+mn-lt"/>
                          <a:ea typeface="+mn-ea"/>
                          <a:cs typeface="+mn-cs"/>
                        </a:rPr>
                        <a:t> </a:t>
                      </a:r>
                      <a:r>
                        <a:rPr lang="it-IT" sz="1800" b="0" kern="1200" dirty="0" err="1" smtClean="0">
                          <a:solidFill>
                            <a:schemeClr val="tx1"/>
                          </a:solidFill>
                          <a:effectLst/>
                          <a:latin typeface="+mn-lt"/>
                          <a:ea typeface="+mn-ea"/>
                          <a:cs typeface="+mn-cs"/>
                        </a:rPr>
                        <a:t>Ararim</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kern="1200" dirty="0" err="1" smtClean="0">
                          <a:solidFill>
                            <a:schemeClr val="tx1"/>
                          </a:solidFill>
                          <a:effectLst/>
                          <a:latin typeface="+mn-lt"/>
                          <a:ea typeface="+mn-ea"/>
                          <a:cs typeface="+mn-cs"/>
                        </a:rPr>
                        <a:t>Ibi</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eam</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diu</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affligens</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quousque</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extinctit</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eam</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tc>
                  <a:txBody>
                    <a:bodyPr/>
                    <a:lstStyle/>
                    <a:p>
                      <a:pPr algn="ctr" fontAlgn="b"/>
                      <a:r>
                        <a:rPr lang="it-IT" sz="1800" kern="1200" dirty="0" err="1" smtClean="0">
                          <a:solidFill>
                            <a:schemeClr val="tx1"/>
                          </a:solidFill>
                          <a:effectLst/>
                          <a:latin typeface="+mn-lt"/>
                          <a:ea typeface="+mn-ea"/>
                          <a:cs typeface="+mn-cs"/>
                        </a:rPr>
                        <a:t>iudicio</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coniugum</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impiorum</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consiliariorum</a:t>
                      </a:r>
                      <a:r>
                        <a:rPr lang="it-IT" sz="1800" kern="1200" dirty="0" smtClean="0">
                          <a:solidFill>
                            <a:schemeClr val="tx1"/>
                          </a:solidFill>
                          <a:effectLst/>
                          <a:latin typeface="+mn-lt"/>
                          <a:ea typeface="+mn-ea"/>
                          <a:cs typeface="+mn-cs"/>
                        </a:rPr>
                        <a:t> </a:t>
                      </a:r>
                      <a:r>
                        <a:rPr lang="it-IT" sz="1800" kern="1200" dirty="0" err="1" smtClean="0">
                          <a:solidFill>
                            <a:schemeClr val="tx1"/>
                          </a:solidFill>
                          <a:effectLst/>
                          <a:latin typeface="+mn-lt"/>
                          <a:ea typeface="+mn-ea"/>
                          <a:cs typeface="+mn-cs"/>
                        </a:rPr>
                        <a:t>eius</a:t>
                      </a:r>
                      <a:endParaRPr lang="it-IT" sz="1800" b="0" i="0" u="none" strike="noStrike" dirty="0">
                        <a:solidFill>
                          <a:srgbClr val="000000"/>
                        </a:solidFill>
                        <a:effectLst/>
                        <a:latin typeface="Arial" panose="020B0604020202020204" pitchFamily="34" charset="0"/>
                        <a:ea typeface="Verdana" panose="020B0604030504040204" pitchFamily="34" charset="0"/>
                      </a:endParaRPr>
                    </a:p>
                  </a:txBody>
                  <a:tcPr marL="0" marR="0" marT="9525" marB="0" anchor="ctr"/>
                </a:tc>
                <a:extLst>
                  <a:ext uri="{0D108BD9-81ED-4DB2-BD59-A6C34878D82A}">
                    <a16:rowId xmlns:a16="http://schemas.microsoft.com/office/drawing/2014/main" val="3726918944"/>
                  </a:ext>
                </a:extLst>
              </a:tr>
            </a:tbl>
          </a:graphicData>
        </a:graphic>
      </p:graphicFrame>
      <p:sp>
        <p:nvSpPr>
          <p:cNvPr id="5" name="Rettangolo 4"/>
          <p:cNvSpPr/>
          <p:nvPr/>
        </p:nvSpPr>
        <p:spPr>
          <a:xfrm>
            <a:off x="6992471" y="301214"/>
            <a:ext cx="4690334" cy="523220"/>
          </a:xfrm>
          <a:prstGeom prst="rect">
            <a:avLst/>
          </a:prstGeom>
        </p:spPr>
        <p:txBody>
          <a:bodyPr wrap="square">
            <a:spAutoFit/>
          </a:bodyPr>
          <a:lstStyle/>
          <a:p>
            <a:r>
              <a:rPr lang="it-IT" sz="2800" b="1" dirty="0" err="1" smtClean="0">
                <a:solidFill>
                  <a:schemeClr val="bg1"/>
                </a:solidFill>
              </a:rPr>
              <a:t>Gerberga</a:t>
            </a:r>
            <a:r>
              <a:rPr lang="it-IT" sz="2800" b="1" dirty="0" smtClean="0">
                <a:solidFill>
                  <a:schemeClr val="bg1"/>
                </a:solidFill>
              </a:rPr>
              <a:t> </a:t>
            </a:r>
            <a:r>
              <a:rPr lang="it-IT" sz="2800" b="1" dirty="0" err="1" smtClean="0">
                <a:solidFill>
                  <a:schemeClr val="bg1"/>
                </a:solidFill>
              </a:rPr>
              <a:t>into</a:t>
            </a:r>
            <a:r>
              <a:rPr lang="it-IT" sz="2800" b="1" dirty="0" smtClean="0">
                <a:solidFill>
                  <a:schemeClr val="bg1"/>
                </a:solidFill>
              </a:rPr>
              <a:t> the Saone</a:t>
            </a:r>
            <a:endParaRPr lang="it-IT" sz="2800" dirty="0">
              <a:solidFill>
                <a:schemeClr val="bg1"/>
              </a:solidFill>
            </a:endParaRPr>
          </a:p>
        </p:txBody>
      </p:sp>
    </p:spTree>
    <p:extLst>
      <p:ext uri="{BB962C8B-B14F-4D97-AF65-F5344CB8AC3E}">
        <p14:creationId xmlns:p14="http://schemas.microsoft.com/office/powerpoint/2010/main" val="300884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Sanctimoniales</a:t>
            </a:r>
            <a:r>
              <a:rPr lang="it-IT" dirty="0" smtClean="0"/>
              <a:t>. A </a:t>
            </a:r>
            <a:r>
              <a:rPr lang="it-IT" dirty="0" err="1" smtClean="0"/>
              <a:t>suspicious</a:t>
            </a:r>
            <a:r>
              <a:rPr lang="it-IT" dirty="0" smtClean="0"/>
              <a:t> </a:t>
            </a:r>
            <a:r>
              <a:rPr lang="it-IT" dirty="0" err="1" smtClean="0"/>
              <a:t>cathegory</a:t>
            </a:r>
            <a:endParaRPr lang="it-IT" dirty="0"/>
          </a:p>
        </p:txBody>
      </p:sp>
      <p:sp>
        <p:nvSpPr>
          <p:cNvPr id="3" name="Segnaposto contenuto 2"/>
          <p:cNvSpPr>
            <a:spLocks noGrp="1"/>
          </p:cNvSpPr>
          <p:nvPr>
            <p:ph sz="quarter" idx="10"/>
          </p:nvPr>
        </p:nvSpPr>
        <p:spPr>
          <a:xfrm>
            <a:off x="457201" y="2202873"/>
            <a:ext cx="11130742" cy="4249681"/>
          </a:xfrm>
        </p:spPr>
        <p:txBody>
          <a:bodyPr>
            <a:normAutofit fontScale="77500" lnSpcReduction="20000"/>
          </a:bodyPr>
          <a:lstStyle/>
          <a:p>
            <a:r>
              <a:rPr lang="en-US" dirty="0"/>
              <a:t>A rather infamous and illicit custom has developed in these times, whereby some women (</a:t>
            </a:r>
            <a:r>
              <a:rPr lang="en-US" i="1" dirty="0" err="1"/>
              <a:t>mulierculae</a:t>
            </a:r>
            <a:r>
              <a:rPr lang="en-US" dirty="0"/>
              <a:t>), their husbands having died and freed from marital authority, enjoy unrestrained freedom according to their own will. </a:t>
            </a:r>
            <a:endParaRPr lang="en-US" dirty="0" smtClean="0"/>
          </a:p>
          <a:p>
            <a:r>
              <a:rPr lang="en-US" dirty="0" smtClean="0"/>
              <a:t>They </a:t>
            </a:r>
            <a:r>
              <a:rPr lang="en-US" dirty="0"/>
              <a:t>receive the monk's habit in the secret of their house, so as not to bear the bond of marriage, since they believe that everything will be safe for them if they do not submit to marital authority. And they do so in such a way that, under the pretext of religion, having abandoned all fear, they unrestrainedly pursue whatever appeals to their souls. </a:t>
            </a:r>
            <a:endParaRPr lang="en-US" dirty="0" smtClean="0"/>
          </a:p>
          <a:p>
            <a:r>
              <a:rPr lang="en-US" dirty="0" smtClean="0"/>
              <a:t>And </a:t>
            </a:r>
            <a:r>
              <a:rPr lang="en-US" dirty="0"/>
              <a:t>indeed, they pursue pleasures, they seek banquets, they guzzle glasses of wine, they frequent the baths, and, the more they can obtain, the more they misuse that habit in relaxation and luxury of dress. Thus, if when they appear in the square they make up their faces, powder their hands, they kindle desire in such a way as to arouse </a:t>
            </a:r>
            <a:r>
              <a:rPr lang="en-US" dirty="0" err="1"/>
              <a:t>ardour</a:t>
            </a:r>
            <a:r>
              <a:rPr lang="en-US" dirty="0"/>
              <a:t> in those who see them; often they also wish to gaze brazenly at one of good looks and to be observed, and, to put it briefly, they loosen the restraints of the soul towards all debauchery and desire</a:t>
            </a:r>
            <a:r>
              <a:rPr lang="en-US" dirty="0" smtClean="0"/>
              <a:t>.</a:t>
            </a:r>
          </a:p>
          <a:p>
            <a:r>
              <a:rPr lang="en-US" dirty="0" smtClean="0"/>
              <a:t>Therefore</a:t>
            </a:r>
            <a:r>
              <a:rPr lang="en-US" dirty="0"/>
              <a:t>, no doubt, once the lure of a lustful life is inflamed, the urges of the flesh burn them up to such an extent that they are secretly subjected not to one, but (which is nefarious to say) to many prostitutions. But if the belly does not swell, it is not easy to prove.</a:t>
            </a:r>
            <a:endParaRPr lang="it-IT" dirty="0"/>
          </a:p>
        </p:txBody>
      </p:sp>
    </p:spTree>
    <p:extLst>
      <p:ext uri="{BB962C8B-B14F-4D97-AF65-F5344CB8AC3E}">
        <p14:creationId xmlns:p14="http://schemas.microsoft.com/office/powerpoint/2010/main" val="2763195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Sanctimoniales</a:t>
            </a:r>
            <a:r>
              <a:rPr lang="it-IT" dirty="0" smtClean="0"/>
              <a:t> and </a:t>
            </a:r>
            <a:r>
              <a:rPr lang="it-IT" dirty="0" err="1" smtClean="0"/>
              <a:t>Lothar’s</a:t>
            </a:r>
            <a:r>
              <a:rPr lang="it-IT" dirty="0" smtClean="0"/>
              <a:t> </a:t>
            </a:r>
            <a:r>
              <a:rPr lang="it-IT" dirty="0" err="1" smtClean="0"/>
              <a:t>Capitularies</a:t>
            </a:r>
            <a:endParaRPr lang="it-IT" dirty="0"/>
          </a:p>
        </p:txBody>
      </p:sp>
      <p:sp>
        <p:nvSpPr>
          <p:cNvPr id="4" name="Segnaposto contenuto 3"/>
          <p:cNvSpPr>
            <a:spLocks noGrp="1"/>
          </p:cNvSpPr>
          <p:nvPr>
            <p:ph sz="quarter" idx="11"/>
          </p:nvPr>
        </p:nvSpPr>
        <p:spPr>
          <a:xfrm>
            <a:off x="1215640" y="2419004"/>
            <a:ext cx="9399713" cy="1968269"/>
          </a:xfrm>
        </p:spPr>
        <p:txBody>
          <a:bodyPr>
            <a:normAutofit fontScale="92500" lnSpcReduction="20000"/>
          </a:bodyPr>
          <a:lstStyle/>
          <a:p>
            <a:r>
              <a:rPr lang="it-IT" dirty="0"/>
              <a:t>Cap. 157 a.822-3</a:t>
            </a:r>
          </a:p>
          <a:p>
            <a:pPr marL="457200" indent="-457200">
              <a:buFont typeface="Wingdings" panose="05000000000000000000" pitchFamily="2" charset="2"/>
              <a:buChar char="§"/>
            </a:pPr>
            <a:r>
              <a:rPr lang="it-IT" dirty="0" err="1"/>
              <a:t>Statuimus</a:t>
            </a:r>
            <a:r>
              <a:rPr lang="it-IT" dirty="0"/>
              <a:t> ut si </a:t>
            </a:r>
            <a:r>
              <a:rPr lang="it-IT" dirty="0" err="1"/>
              <a:t>femina</a:t>
            </a:r>
            <a:r>
              <a:rPr lang="it-IT" dirty="0"/>
              <a:t> </a:t>
            </a:r>
            <a:r>
              <a:rPr lang="it-IT" dirty="0" err="1"/>
              <a:t>habens</a:t>
            </a:r>
            <a:r>
              <a:rPr lang="it-IT" dirty="0"/>
              <a:t> </a:t>
            </a:r>
            <a:r>
              <a:rPr lang="it-IT" dirty="0" err="1"/>
              <a:t>vestem</a:t>
            </a:r>
            <a:r>
              <a:rPr lang="it-IT" dirty="0"/>
              <a:t> </a:t>
            </a:r>
            <a:r>
              <a:rPr lang="it-IT" dirty="0" err="1"/>
              <a:t>mutatam</a:t>
            </a:r>
            <a:r>
              <a:rPr lang="it-IT" dirty="0"/>
              <a:t> </a:t>
            </a:r>
            <a:r>
              <a:rPr lang="it-IT" dirty="0" err="1"/>
              <a:t>moecha</a:t>
            </a:r>
            <a:r>
              <a:rPr lang="it-IT" dirty="0"/>
              <a:t> </a:t>
            </a:r>
            <a:r>
              <a:rPr lang="it-IT" dirty="0" err="1"/>
              <a:t>deprehensa</a:t>
            </a:r>
            <a:r>
              <a:rPr lang="it-IT" dirty="0"/>
              <a:t> </a:t>
            </a:r>
            <a:r>
              <a:rPr lang="it-IT" dirty="0" err="1"/>
              <a:t>fuerit</a:t>
            </a:r>
            <a:r>
              <a:rPr lang="it-IT" dirty="0"/>
              <a:t>, non </a:t>
            </a:r>
            <a:r>
              <a:rPr lang="it-IT" dirty="0" err="1"/>
              <a:t>tradatur</a:t>
            </a:r>
            <a:r>
              <a:rPr lang="it-IT" dirty="0"/>
              <a:t> </a:t>
            </a:r>
            <a:r>
              <a:rPr lang="it-IT" dirty="0" err="1"/>
              <a:t>genitio</a:t>
            </a:r>
            <a:r>
              <a:rPr lang="it-IT" dirty="0"/>
              <a:t> </a:t>
            </a:r>
            <a:r>
              <a:rPr lang="it-IT" dirty="0" err="1"/>
              <a:t>sicut</a:t>
            </a:r>
            <a:r>
              <a:rPr lang="it-IT" dirty="0"/>
              <a:t> </a:t>
            </a:r>
            <a:r>
              <a:rPr lang="it-IT" dirty="0" err="1"/>
              <a:t>usque</a:t>
            </a:r>
            <a:r>
              <a:rPr lang="it-IT" dirty="0"/>
              <a:t> modo, ne forte </a:t>
            </a:r>
            <a:r>
              <a:rPr lang="it-IT" dirty="0" err="1"/>
              <a:t>quae</a:t>
            </a:r>
            <a:r>
              <a:rPr lang="it-IT" dirty="0"/>
              <a:t> </a:t>
            </a:r>
            <a:r>
              <a:rPr lang="it-IT" dirty="0" err="1"/>
              <a:t>prius</a:t>
            </a:r>
            <a:r>
              <a:rPr lang="it-IT" dirty="0"/>
              <a:t> </a:t>
            </a:r>
            <a:r>
              <a:rPr lang="it-IT" dirty="0" err="1"/>
              <a:t>cum</a:t>
            </a:r>
            <a:r>
              <a:rPr lang="it-IT" dirty="0"/>
              <a:t> uno, </a:t>
            </a:r>
            <a:r>
              <a:rPr lang="it-IT" dirty="0" err="1"/>
              <a:t>postmodum</a:t>
            </a:r>
            <a:r>
              <a:rPr lang="it-IT" dirty="0"/>
              <a:t> </a:t>
            </a:r>
            <a:r>
              <a:rPr lang="it-IT" dirty="0" err="1"/>
              <a:t>cum</a:t>
            </a:r>
            <a:r>
              <a:rPr lang="it-IT" dirty="0"/>
              <a:t> pluribus </a:t>
            </a:r>
            <a:r>
              <a:rPr lang="it-IT" dirty="0" err="1"/>
              <a:t>locum</a:t>
            </a:r>
            <a:r>
              <a:rPr lang="it-IT" dirty="0"/>
              <a:t> </a:t>
            </a:r>
            <a:r>
              <a:rPr lang="it-IT" dirty="0" err="1"/>
              <a:t>habeat</a:t>
            </a:r>
            <a:r>
              <a:rPr lang="it-IT" dirty="0"/>
              <a:t> </a:t>
            </a:r>
            <a:r>
              <a:rPr lang="it-IT" dirty="0" err="1"/>
              <a:t>moechandi</a:t>
            </a:r>
            <a:r>
              <a:rPr lang="it-IT" dirty="0"/>
              <a:t>; </a:t>
            </a:r>
            <a:r>
              <a:rPr lang="it-IT" dirty="0" err="1"/>
              <a:t>sed</a:t>
            </a:r>
            <a:r>
              <a:rPr lang="it-IT" dirty="0"/>
              <a:t> </a:t>
            </a:r>
            <a:r>
              <a:rPr lang="it-IT" dirty="0" err="1"/>
              <a:t>eius</a:t>
            </a:r>
            <a:r>
              <a:rPr lang="it-IT" dirty="0"/>
              <a:t> </a:t>
            </a:r>
            <a:r>
              <a:rPr lang="it-IT" dirty="0" err="1"/>
              <a:t>possessio</a:t>
            </a:r>
            <a:r>
              <a:rPr lang="it-IT" dirty="0"/>
              <a:t> fisco </a:t>
            </a:r>
            <a:r>
              <a:rPr lang="it-IT" dirty="0" err="1"/>
              <a:t>redigatur</a:t>
            </a:r>
            <a:r>
              <a:rPr lang="it-IT" dirty="0"/>
              <a:t> et </a:t>
            </a:r>
            <a:r>
              <a:rPr lang="it-IT" dirty="0" err="1"/>
              <a:t>ipsa</a:t>
            </a:r>
            <a:r>
              <a:rPr lang="it-IT" dirty="0"/>
              <a:t> episcopali </a:t>
            </a:r>
            <a:r>
              <a:rPr lang="it-IT" dirty="0" err="1"/>
              <a:t>subiaceat</a:t>
            </a:r>
            <a:r>
              <a:rPr lang="it-IT" dirty="0"/>
              <a:t> </a:t>
            </a:r>
            <a:r>
              <a:rPr lang="it-IT" dirty="0" err="1"/>
              <a:t>iudicio</a:t>
            </a:r>
            <a:r>
              <a:rPr lang="it-IT" dirty="0"/>
              <a:t>.</a:t>
            </a:r>
          </a:p>
          <a:p>
            <a:endParaRPr lang="it-IT" dirty="0"/>
          </a:p>
        </p:txBody>
      </p:sp>
      <p:sp>
        <p:nvSpPr>
          <p:cNvPr id="5" name="Segnaposto contenuto 4"/>
          <p:cNvSpPr>
            <a:spLocks noGrp="1"/>
          </p:cNvSpPr>
          <p:nvPr>
            <p:ph sz="quarter" idx="12"/>
          </p:nvPr>
        </p:nvSpPr>
        <p:spPr>
          <a:xfrm>
            <a:off x="1215639" y="4646816"/>
            <a:ext cx="9308273" cy="1924858"/>
          </a:xfrm>
        </p:spPr>
        <p:txBody>
          <a:bodyPr>
            <a:normAutofit fontScale="92500" lnSpcReduction="10000"/>
          </a:bodyPr>
          <a:lstStyle/>
          <a:p>
            <a:r>
              <a:rPr lang="it-IT" dirty="0"/>
              <a:t>Cap. 158 Cap. Corte Olona a 822-3</a:t>
            </a:r>
          </a:p>
          <a:p>
            <a:pPr marL="457200" indent="-457200">
              <a:buFont typeface="Wingdings" panose="05000000000000000000" pitchFamily="2" charset="2"/>
              <a:buChar char="§"/>
            </a:pPr>
            <a:r>
              <a:rPr lang="it-IT" dirty="0"/>
              <a:t>De </a:t>
            </a:r>
            <a:r>
              <a:rPr lang="it-IT" dirty="0" err="1"/>
              <a:t>sanctimoniales</a:t>
            </a:r>
            <a:r>
              <a:rPr lang="it-IT" dirty="0"/>
              <a:t> </a:t>
            </a:r>
            <a:r>
              <a:rPr lang="it-IT" dirty="0" err="1"/>
              <a:t>feminas</a:t>
            </a:r>
            <a:r>
              <a:rPr lang="it-IT" dirty="0"/>
              <a:t> </a:t>
            </a:r>
            <a:r>
              <a:rPr lang="it-IT" dirty="0" err="1"/>
              <a:t>statuimus</a:t>
            </a:r>
            <a:r>
              <a:rPr lang="it-IT" dirty="0"/>
              <a:t> ut, si </a:t>
            </a:r>
            <a:r>
              <a:rPr lang="it-IT" dirty="0" err="1"/>
              <a:t>adulterium</a:t>
            </a:r>
            <a:r>
              <a:rPr lang="it-IT" dirty="0"/>
              <a:t> </a:t>
            </a:r>
            <a:r>
              <a:rPr lang="it-IT" dirty="0" err="1"/>
              <a:t>fecerint</a:t>
            </a:r>
            <a:r>
              <a:rPr lang="it-IT" dirty="0"/>
              <a:t> et </a:t>
            </a:r>
            <a:r>
              <a:rPr lang="it-IT" dirty="0" err="1"/>
              <a:t>inventum</a:t>
            </a:r>
            <a:r>
              <a:rPr lang="it-IT" dirty="0"/>
              <a:t> </a:t>
            </a:r>
            <a:r>
              <a:rPr lang="it-IT" dirty="0" err="1"/>
              <a:t>fuerit</a:t>
            </a:r>
            <a:r>
              <a:rPr lang="it-IT" dirty="0"/>
              <a:t>, res </a:t>
            </a:r>
            <a:r>
              <a:rPr lang="it-IT" dirty="0" err="1"/>
              <a:t>quas</a:t>
            </a:r>
            <a:r>
              <a:rPr lang="it-IT" dirty="0"/>
              <a:t> </a:t>
            </a:r>
            <a:r>
              <a:rPr lang="it-IT" dirty="0" err="1"/>
              <a:t>habet</a:t>
            </a:r>
            <a:r>
              <a:rPr lang="it-IT" dirty="0"/>
              <a:t> fisco </a:t>
            </a:r>
            <a:r>
              <a:rPr lang="it-IT" dirty="0" err="1"/>
              <a:t>sociatur</a:t>
            </a:r>
            <a:r>
              <a:rPr lang="it-IT" dirty="0"/>
              <a:t>, persona vero </a:t>
            </a:r>
            <a:r>
              <a:rPr lang="it-IT" dirty="0" err="1"/>
              <a:t>eius</a:t>
            </a:r>
            <a:r>
              <a:rPr lang="it-IT" dirty="0"/>
              <a:t> </a:t>
            </a:r>
            <a:r>
              <a:rPr lang="it-IT" dirty="0" err="1"/>
              <a:t>sit</a:t>
            </a:r>
            <a:r>
              <a:rPr lang="it-IT" dirty="0"/>
              <a:t> in </a:t>
            </a:r>
            <a:r>
              <a:rPr lang="it-IT" dirty="0" err="1"/>
              <a:t>potestate</a:t>
            </a:r>
            <a:r>
              <a:rPr lang="it-IT" dirty="0"/>
              <a:t> episcopi in </a:t>
            </a:r>
            <a:r>
              <a:rPr lang="it-IT" dirty="0" err="1"/>
              <a:t>cuius</a:t>
            </a:r>
            <a:r>
              <a:rPr lang="it-IT" dirty="0"/>
              <a:t> </a:t>
            </a:r>
            <a:r>
              <a:rPr lang="it-IT" dirty="0" err="1"/>
              <a:t>parochia</a:t>
            </a:r>
            <a:r>
              <a:rPr lang="it-IT" dirty="0"/>
              <a:t> est, ut in </a:t>
            </a:r>
            <a:r>
              <a:rPr lang="it-IT" dirty="0" err="1"/>
              <a:t>monasterio</a:t>
            </a:r>
            <a:r>
              <a:rPr lang="it-IT" dirty="0"/>
              <a:t> </a:t>
            </a:r>
            <a:r>
              <a:rPr lang="it-IT" dirty="0" err="1"/>
              <a:t>intromittatur</a:t>
            </a:r>
            <a:r>
              <a:rPr lang="it-IT" dirty="0"/>
              <a:t>.</a:t>
            </a:r>
          </a:p>
          <a:p>
            <a:endParaRPr lang="it-IT" dirty="0"/>
          </a:p>
        </p:txBody>
      </p:sp>
    </p:spTree>
    <p:extLst>
      <p:ext uri="{BB962C8B-B14F-4D97-AF65-F5344CB8AC3E}">
        <p14:creationId xmlns:p14="http://schemas.microsoft.com/office/powerpoint/2010/main" val="1992157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Chalon-sur-Saône</a:t>
            </a:r>
            <a:r>
              <a:rPr lang="it-IT" dirty="0"/>
              <a:t>: concilio 813 (cap. 52-67)</a:t>
            </a:r>
          </a:p>
        </p:txBody>
      </p:sp>
      <p:sp>
        <p:nvSpPr>
          <p:cNvPr id="4" name="Segnaposto contenuto 3"/>
          <p:cNvSpPr>
            <a:spLocks noGrp="1"/>
          </p:cNvSpPr>
          <p:nvPr>
            <p:ph sz="quarter" idx="11"/>
          </p:nvPr>
        </p:nvSpPr>
        <p:spPr>
          <a:xfrm>
            <a:off x="1215640" y="2592996"/>
            <a:ext cx="8909262" cy="2427891"/>
          </a:xfrm>
        </p:spPr>
        <p:txBody>
          <a:bodyPr>
            <a:normAutofit fontScale="85000" lnSpcReduction="20000"/>
          </a:bodyPr>
          <a:lstStyle/>
          <a:p>
            <a:r>
              <a:rPr lang="it-IT" dirty="0"/>
              <a:t>LV-LVI: </a:t>
            </a:r>
            <a:r>
              <a:rPr lang="en-US" dirty="0"/>
              <a:t>The abbess and </a:t>
            </a:r>
            <a:r>
              <a:rPr lang="en-US" dirty="0" err="1" smtClean="0"/>
              <a:t>sanctimoniales</a:t>
            </a:r>
            <a:r>
              <a:rPr lang="en-US" dirty="0" smtClean="0"/>
              <a:t> </a:t>
            </a:r>
            <a:r>
              <a:rPr lang="en-US" dirty="0"/>
              <a:t>are not allowed to talk to men at night. Only during the day and</a:t>
            </a:r>
            <a:r>
              <a:rPr lang="it-IT" dirty="0" smtClean="0"/>
              <a:t>«</a:t>
            </a:r>
            <a:r>
              <a:rPr lang="it-IT" dirty="0" err="1" smtClean="0"/>
              <a:t>coram</a:t>
            </a:r>
            <a:r>
              <a:rPr lang="it-IT" dirty="0" smtClean="0"/>
              <a:t> </a:t>
            </a:r>
            <a:r>
              <a:rPr lang="it-IT" dirty="0" err="1"/>
              <a:t>testibus</a:t>
            </a:r>
            <a:r>
              <a:rPr lang="it-IT" dirty="0"/>
              <a:t>».</a:t>
            </a:r>
          </a:p>
          <a:p>
            <a:r>
              <a:rPr lang="it-IT" dirty="0"/>
              <a:t>LVII: </a:t>
            </a:r>
            <a:r>
              <a:rPr lang="it-IT" dirty="0" err="1"/>
              <a:t>Abbatissa</a:t>
            </a:r>
            <a:r>
              <a:rPr lang="it-IT" dirty="0"/>
              <a:t> (…) </a:t>
            </a:r>
            <a:r>
              <a:rPr lang="it-IT" dirty="0" err="1"/>
              <a:t>nequaquam</a:t>
            </a:r>
            <a:r>
              <a:rPr lang="it-IT" dirty="0"/>
              <a:t> de </a:t>
            </a:r>
            <a:r>
              <a:rPr lang="it-IT" dirty="0" err="1"/>
              <a:t>monasterio</a:t>
            </a:r>
            <a:r>
              <a:rPr lang="it-IT" dirty="0"/>
              <a:t> </a:t>
            </a:r>
            <a:r>
              <a:rPr lang="it-IT" dirty="0" err="1"/>
              <a:t>egrediatur</a:t>
            </a:r>
            <a:r>
              <a:rPr lang="it-IT" dirty="0"/>
              <a:t> </a:t>
            </a:r>
            <a:r>
              <a:rPr lang="it-IT" dirty="0" err="1"/>
              <a:t>nisi</a:t>
            </a:r>
            <a:r>
              <a:rPr lang="it-IT" dirty="0"/>
              <a:t> per </a:t>
            </a:r>
            <a:r>
              <a:rPr lang="it-IT" dirty="0" err="1"/>
              <a:t>licentiam</a:t>
            </a:r>
            <a:r>
              <a:rPr lang="it-IT" dirty="0"/>
              <a:t> episcopi sui (…) Et si quando </a:t>
            </a:r>
            <a:r>
              <a:rPr lang="it-IT" dirty="0" err="1"/>
              <a:t>foras</a:t>
            </a:r>
            <a:r>
              <a:rPr lang="it-IT" dirty="0"/>
              <a:t> </a:t>
            </a:r>
            <a:r>
              <a:rPr lang="it-IT" dirty="0" err="1"/>
              <a:t>pergit</a:t>
            </a:r>
            <a:r>
              <a:rPr lang="it-IT" dirty="0"/>
              <a:t>, de </a:t>
            </a:r>
            <a:r>
              <a:rPr lang="it-IT" dirty="0" err="1"/>
              <a:t>sanctimonialibus</a:t>
            </a:r>
            <a:r>
              <a:rPr lang="it-IT" dirty="0"/>
              <a:t> </a:t>
            </a:r>
            <a:r>
              <a:rPr lang="it-IT" dirty="0" err="1"/>
              <a:t>quas</a:t>
            </a:r>
            <a:r>
              <a:rPr lang="it-IT" dirty="0"/>
              <a:t> </a:t>
            </a:r>
            <a:r>
              <a:rPr lang="it-IT" dirty="0" err="1"/>
              <a:t>secum</a:t>
            </a:r>
            <a:r>
              <a:rPr lang="it-IT" dirty="0"/>
              <a:t> </a:t>
            </a:r>
            <a:r>
              <a:rPr lang="it-IT" dirty="0" err="1"/>
              <a:t>ducit</a:t>
            </a:r>
            <a:r>
              <a:rPr lang="it-IT" dirty="0"/>
              <a:t>, </a:t>
            </a:r>
            <a:r>
              <a:rPr lang="it-IT" dirty="0" err="1"/>
              <a:t>curam</a:t>
            </a:r>
            <a:r>
              <a:rPr lang="it-IT" dirty="0"/>
              <a:t> et </a:t>
            </a:r>
            <a:r>
              <a:rPr lang="it-IT" dirty="0" err="1"/>
              <a:t>vigilantiam</a:t>
            </a:r>
            <a:r>
              <a:rPr lang="it-IT" dirty="0"/>
              <a:t> </a:t>
            </a:r>
            <a:r>
              <a:rPr lang="it-IT" dirty="0" err="1"/>
              <a:t>habeat</a:t>
            </a:r>
            <a:r>
              <a:rPr lang="it-IT" dirty="0"/>
              <a:t> </a:t>
            </a:r>
            <a:r>
              <a:rPr lang="it-IT" dirty="0" err="1"/>
              <a:t>curam</a:t>
            </a:r>
            <a:r>
              <a:rPr lang="it-IT" dirty="0"/>
              <a:t> et </a:t>
            </a:r>
            <a:r>
              <a:rPr lang="it-IT" dirty="0" err="1"/>
              <a:t>vigilantiam</a:t>
            </a:r>
            <a:r>
              <a:rPr lang="it-IT" dirty="0"/>
              <a:t> </a:t>
            </a:r>
            <a:r>
              <a:rPr lang="it-IT" dirty="0" err="1"/>
              <a:t>habeat</a:t>
            </a:r>
            <a:r>
              <a:rPr lang="it-IT" dirty="0"/>
              <a:t>, ut nulla </a:t>
            </a:r>
            <a:r>
              <a:rPr lang="it-IT" dirty="0" err="1"/>
              <a:t>eis</a:t>
            </a:r>
            <a:r>
              <a:rPr lang="it-IT" dirty="0"/>
              <a:t> </a:t>
            </a:r>
            <a:r>
              <a:rPr lang="it-IT" dirty="0" err="1"/>
              <a:t>detur</a:t>
            </a:r>
            <a:r>
              <a:rPr lang="it-IT" dirty="0"/>
              <a:t> </a:t>
            </a:r>
            <a:r>
              <a:rPr lang="it-IT" dirty="0" err="1"/>
              <a:t>peccandi</a:t>
            </a:r>
            <a:r>
              <a:rPr lang="it-IT" dirty="0"/>
              <a:t> </a:t>
            </a:r>
            <a:r>
              <a:rPr lang="it-IT" dirty="0" err="1"/>
              <a:t>licentia</a:t>
            </a:r>
            <a:r>
              <a:rPr lang="it-IT" dirty="0"/>
              <a:t> </a:t>
            </a:r>
            <a:r>
              <a:rPr lang="it-IT" dirty="0" err="1"/>
              <a:t>sive</a:t>
            </a:r>
            <a:r>
              <a:rPr lang="it-IT" dirty="0"/>
              <a:t> </a:t>
            </a:r>
            <a:r>
              <a:rPr lang="it-IT" dirty="0" err="1"/>
              <a:t>occasio</a:t>
            </a:r>
            <a:r>
              <a:rPr lang="it-IT" dirty="0"/>
              <a:t>.</a:t>
            </a:r>
          </a:p>
          <a:p>
            <a:r>
              <a:rPr lang="it-IT" dirty="0"/>
              <a:t>LXIIII: Portaria non </a:t>
            </a:r>
            <a:r>
              <a:rPr lang="it-IT" dirty="0" err="1"/>
              <a:t>eligatur</a:t>
            </a:r>
            <a:r>
              <a:rPr lang="it-IT" dirty="0"/>
              <a:t>, </a:t>
            </a:r>
            <a:r>
              <a:rPr lang="it-IT" dirty="0" err="1"/>
              <a:t>nisi</a:t>
            </a:r>
            <a:r>
              <a:rPr lang="it-IT" dirty="0"/>
              <a:t> </a:t>
            </a:r>
            <a:r>
              <a:rPr lang="it-IT" dirty="0" err="1"/>
              <a:t>quae</a:t>
            </a:r>
            <a:r>
              <a:rPr lang="it-IT" dirty="0"/>
              <a:t> </a:t>
            </a:r>
            <a:r>
              <a:rPr lang="it-IT" dirty="0" err="1"/>
              <a:t>aetate</a:t>
            </a:r>
            <a:r>
              <a:rPr lang="it-IT" dirty="0"/>
              <a:t> matura </a:t>
            </a:r>
            <a:r>
              <a:rPr lang="it-IT" dirty="0" err="1"/>
              <a:t>sit</a:t>
            </a:r>
            <a:endParaRPr lang="it-IT" dirty="0"/>
          </a:p>
          <a:p>
            <a:endParaRPr lang="it-IT" dirty="0"/>
          </a:p>
        </p:txBody>
      </p:sp>
    </p:spTree>
    <p:extLst>
      <p:ext uri="{BB962C8B-B14F-4D97-AF65-F5344CB8AC3E}">
        <p14:creationId xmlns:p14="http://schemas.microsoft.com/office/powerpoint/2010/main" val="36597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153221"/>
            <a:ext cx="11736000" cy="608904"/>
          </a:xfrm>
        </p:spPr>
        <p:txBody>
          <a:bodyPr>
            <a:normAutofit fontScale="90000"/>
          </a:bodyPr>
          <a:lstStyle/>
          <a:p>
            <a:r>
              <a:rPr lang="en-US" dirty="0"/>
              <a:t>Louis the Pious (814-840). The crisis of a fragile system.</a:t>
            </a:r>
            <a:endParaRPr lang="it-IT" dirty="0"/>
          </a:p>
        </p:txBody>
      </p:sp>
      <p:sp>
        <p:nvSpPr>
          <p:cNvPr id="3" name="Segnaposto contenuto 2"/>
          <p:cNvSpPr>
            <a:spLocks noGrp="1"/>
          </p:cNvSpPr>
          <p:nvPr>
            <p:ph sz="quarter" idx="10"/>
          </p:nvPr>
        </p:nvSpPr>
        <p:spPr>
          <a:xfrm>
            <a:off x="6179127" y="2076450"/>
            <a:ext cx="5663346" cy="4376104"/>
          </a:xfrm>
        </p:spPr>
        <p:txBody>
          <a:bodyPr/>
          <a:lstStyle/>
          <a:p>
            <a:r>
              <a:rPr lang="en-US" dirty="0"/>
              <a:t>Succession: </a:t>
            </a:r>
            <a:endParaRPr lang="en-US" dirty="0" smtClean="0"/>
          </a:p>
          <a:p>
            <a:r>
              <a:rPr lang="en-US" i="1" dirty="0" err="1" smtClean="0"/>
              <a:t>Ordinatio</a:t>
            </a:r>
            <a:r>
              <a:rPr lang="en-US" i="1" dirty="0" smtClean="0"/>
              <a:t> </a:t>
            </a:r>
            <a:r>
              <a:rPr lang="en-US" i="1" dirty="0" err="1"/>
              <a:t>imperii</a:t>
            </a:r>
            <a:r>
              <a:rPr lang="en-US" i="1" dirty="0"/>
              <a:t> </a:t>
            </a:r>
            <a:r>
              <a:rPr lang="en-US" dirty="0"/>
              <a:t>(817</a:t>
            </a:r>
            <a:r>
              <a:rPr lang="en-US" dirty="0" smtClean="0"/>
              <a:t>)</a:t>
            </a:r>
          </a:p>
          <a:p>
            <a:r>
              <a:rPr lang="en-US" dirty="0" smtClean="0"/>
              <a:t>The </a:t>
            </a:r>
            <a:r>
              <a:rPr lang="en-US" dirty="0"/>
              <a:t>Revolt of Bernard, son of Pippin of </a:t>
            </a:r>
            <a:r>
              <a:rPr lang="en-US" dirty="0" smtClean="0"/>
              <a:t>Italy (817)</a:t>
            </a:r>
          </a:p>
          <a:p>
            <a:r>
              <a:rPr lang="en-US" dirty="0" smtClean="0"/>
              <a:t>The </a:t>
            </a:r>
            <a:r>
              <a:rPr lang="en-US" dirty="0"/>
              <a:t>competition between brothers for the imperial title (817-843</a:t>
            </a:r>
            <a:r>
              <a:rPr lang="en-US" dirty="0" smtClean="0"/>
              <a:t>)</a:t>
            </a:r>
          </a:p>
          <a:p>
            <a:r>
              <a:rPr lang="en-US" dirty="0" smtClean="0"/>
              <a:t>843</a:t>
            </a:r>
            <a:r>
              <a:rPr lang="en-US" dirty="0"/>
              <a:t>: The Treaty of Verdun.</a:t>
            </a:r>
            <a:endParaRPr lang="it-IT" dirty="0"/>
          </a:p>
        </p:txBody>
      </p:sp>
      <p:sp>
        <p:nvSpPr>
          <p:cNvPr id="4" name="Segnaposto contenuto 3"/>
          <p:cNvSpPr>
            <a:spLocks noGrp="1"/>
          </p:cNvSpPr>
          <p:nvPr>
            <p:ph sz="quarter" idx="11"/>
          </p:nvPr>
        </p:nvSpPr>
        <p:spPr>
          <a:xfrm>
            <a:off x="495301" y="2085976"/>
            <a:ext cx="4591050" cy="4324350"/>
          </a:xfrm>
        </p:spPr>
        <p:txBody>
          <a:bodyPr/>
          <a:lstStyle/>
          <a:p>
            <a:r>
              <a:rPr lang="en-US" i="1" dirty="0" err="1" smtClean="0"/>
              <a:t>Admonitio</a:t>
            </a:r>
            <a:endParaRPr lang="en-US" i="1" dirty="0" smtClean="0"/>
          </a:p>
          <a:p>
            <a:r>
              <a:rPr lang="en-US" dirty="0" smtClean="0"/>
              <a:t>The </a:t>
            </a:r>
            <a:r>
              <a:rPr lang="en-US" dirty="0"/>
              <a:t>Council of Aachen (816</a:t>
            </a:r>
            <a:r>
              <a:rPr lang="en-US" dirty="0" smtClean="0"/>
              <a:t>)</a:t>
            </a:r>
          </a:p>
          <a:p>
            <a:r>
              <a:rPr lang="en-US" i="1" dirty="0" smtClean="0"/>
              <a:t>De </a:t>
            </a:r>
            <a:r>
              <a:rPr lang="en-US" i="1" dirty="0" err="1"/>
              <a:t>institutione</a:t>
            </a:r>
            <a:r>
              <a:rPr lang="en-US" i="1" dirty="0"/>
              <a:t> </a:t>
            </a:r>
            <a:r>
              <a:rPr lang="en-US" i="1" dirty="0" err="1" smtClean="0"/>
              <a:t>laicali</a:t>
            </a:r>
            <a:r>
              <a:rPr lang="en-US" i="1" dirty="0" smtClean="0"/>
              <a:t> </a:t>
            </a:r>
            <a:r>
              <a:rPr lang="en-US" dirty="0" smtClean="0"/>
              <a:t>(820)</a:t>
            </a:r>
          </a:p>
          <a:p>
            <a:r>
              <a:rPr lang="en-US" dirty="0" smtClean="0"/>
              <a:t>The </a:t>
            </a:r>
            <a:r>
              <a:rPr lang="en-US" dirty="0"/>
              <a:t>second </a:t>
            </a:r>
            <a:r>
              <a:rPr lang="en-US" dirty="0" smtClean="0"/>
              <a:t>marriage (820)</a:t>
            </a:r>
          </a:p>
          <a:p>
            <a:r>
              <a:rPr lang="en-US" dirty="0"/>
              <a:t>828: The condemnation </a:t>
            </a:r>
            <a:r>
              <a:rPr lang="en-US" dirty="0" smtClean="0"/>
              <a:t>of counts </a:t>
            </a:r>
            <a:r>
              <a:rPr lang="en-US" dirty="0"/>
              <a:t>Hugo and </a:t>
            </a:r>
            <a:r>
              <a:rPr lang="en-US" dirty="0" err="1" smtClean="0"/>
              <a:t>Matfrid</a:t>
            </a:r>
            <a:endParaRPr lang="en-US" dirty="0" smtClean="0"/>
          </a:p>
          <a:p>
            <a:r>
              <a:rPr lang="en-US" dirty="0" smtClean="0"/>
              <a:t>830- </a:t>
            </a:r>
            <a:r>
              <a:rPr lang="en-US" dirty="0"/>
              <a:t>834: The crisis and public penance.</a:t>
            </a:r>
            <a:endParaRPr lang="it-IT" dirty="0"/>
          </a:p>
        </p:txBody>
      </p:sp>
    </p:spTree>
    <p:extLst>
      <p:ext uri="{BB962C8B-B14F-4D97-AF65-F5344CB8AC3E}">
        <p14:creationId xmlns:p14="http://schemas.microsoft.com/office/powerpoint/2010/main" val="242981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smtClean="0"/>
              <a:t>Institutio</a:t>
            </a:r>
            <a:r>
              <a:rPr lang="it-IT" i="1" dirty="0" smtClean="0"/>
              <a:t> </a:t>
            </a:r>
            <a:r>
              <a:rPr lang="it-IT" i="1" dirty="0" err="1" smtClean="0"/>
              <a:t>sanctimonialium</a:t>
            </a:r>
            <a:r>
              <a:rPr lang="it-IT" i="1" dirty="0" smtClean="0"/>
              <a:t> </a:t>
            </a:r>
            <a:r>
              <a:rPr lang="it-IT" i="1" dirty="0" err="1" smtClean="0"/>
              <a:t>Aquisgranensis</a:t>
            </a:r>
            <a:r>
              <a:rPr lang="it-IT" dirty="0" smtClean="0"/>
              <a:t>, (816) p.426</a:t>
            </a:r>
            <a:br>
              <a:rPr lang="it-IT" dirty="0" smtClean="0"/>
            </a:br>
            <a:endParaRPr lang="it-IT" b="0" dirty="0"/>
          </a:p>
        </p:txBody>
      </p:sp>
      <p:sp>
        <p:nvSpPr>
          <p:cNvPr id="3" name="Segnaposto contenuto 2"/>
          <p:cNvSpPr>
            <a:spLocks noGrp="1"/>
          </p:cNvSpPr>
          <p:nvPr>
            <p:ph sz="quarter" idx="10"/>
          </p:nvPr>
        </p:nvSpPr>
        <p:spPr>
          <a:xfrm>
            <a:off x="240632" y="1900989"/>
            <a:ext cx="11601841" cy="4551565"/>
          </a:xfrm>
        </p:spPr>
        <p:txBody>
          <a:bodyPr/>
          <a:lstStyle/>
          <a:p>
            <a:r>
              <a:rPr lang="it-IT" dirty="0" smtClean="0"/>
              <a:t>«</a:t>
            </a:r>
            <a:r>
              <a:rPr lang="it-IT" dirty="0" err="1" smtClean="0"/>
              <a:t>Videas</a:t>
            </a:r>
            <a:r>
              <a:rPr lang="it-IT" dirty="0" smtClean="0"/>
              <a:t> </a:t>
            </a:r>
            <a:r>
              <a:rPr lang="it-IT" dirty="0" err="1" smtClean="0"/>
              <a:t>plerasque</a:t>
            </a:r>
            <a:r>
              <a:rPr lang="it-IT" dirty="0" smtClean="0"/>
              <a:t> </a:t>
            </a:r>
            <a:r>
              <a:rPr lang="it-IT" dirty="0" err="1" smtClean="0"/>
              <a:t>viduas</a:t>
            </a:r>
            <a:r>
              <a:rPr lang="it-IT" dirty="0" smtClean="0"/>
              <a:t>, </a:t>
            </a:r>
            <a:r>
              <a:rPr lang="it-IT" dirty="0" err="1" smtClean="0"/>
              <a:t>antequam</a:t>
            </a:r>
            <a:r>
              <a:rPr lang="it-IT" dirty="0" smtClean="0"/>
              <a:t> </a:t>
            </a:r>
            <a:r>
              <a:rPr lang="it-IT" dirty="0" err="1" smtClean="0"/>
              <a:t>nuptas</a:t>
            </a:r>
            <a:r>
              <a:rPr lang="it-IT" dirty="0" smtClean="0"/>
              <a:t> </a:t>
            </a:r>
            <a:r>
              <a:rPr lang="it-IT" dirty="0" err="1" smtClean="0"/>
              <a:t>infelicem</a:t>
            </a:r>
            <a:r>
              <a:rPr lang="it-IT" dirty="0" smtClean="0"/>
              <a:t> </a:t>
            </a:r>
            <a:r>
              <a:rPr lang="it-IT" dirty="0" err="1" smtClean="0"/>
              <a:t>conscientiam</a:t>
            </a:r>
            <a:r>
              <a:rPr lang="it-IT" dirty="0" smtClean="0"/>
              <a:t> mentita tantum </a:t>
            </a:r>
            <a:r>
              <a:rPr lang="it-IT" dirty="0" err="1" smtClean="0"/>
              <a:t>vestem</a:t>
            </a:r>
            <a:r>
              <a:rPr lang="it-IT" dirty="0" smtClean="0"/>
              <a:t> </a:t>
            </a:r>
            <a:r>
              <a:rPr lang="it-IT" dirty="0" err="1" smtClean="0"/>
              <a:t>protegere</a:t>
            </a:r>
            <a:r>
              <a:rPr lang="it-IT" dirty="0" smtClean="0"/>
              <a:t>; </a:t>
            </a:r>
            <a:r>
              <a:rPr lang="it-IT" dirty="0" err="1" smtClean="0"/>
              <a:t>quas</a:t>
            </a:r>
            <a:r>
              <a:rPr lang="it-IT" dirty="0" smtClean="0"/>
              <a:t> </a:t>
            </a:r>
            <a:r>
              <a:rPr lang="it-IT" dirty="0" err="1" smtClean="0"/>
              <a:t>nisi</a:t>
            </a:r>
            <a:r>
              <a:rPr lang="it-IT" dirty="0" smtClean="0"/>
              <a:t> </a:t>
            </a:r>
            <a:r>
              <a:rPr lang="it-IT" dirty="0" err="1" smtClean="0"/>
              <a:t>timor</a:t>
            </a:r>
            <a:r>
              <a:rPr lang="it-IT" dirty="0" smtClean="0"/>
              <a:t> uteri et </a:t>
            </a:r>
            <a:r>
              <a:rPr lang="it-IT" dirty="0" err="1" smtClean="0"/>
              <a:t>infantus</a:t>
            </a:r>
            <a:r>
              <a:rPr lang="it-IT" dirty="0" smtClean="0"/>
              <a:t> </a:t>
            </a:r>
            <a:r>
              <a:rPr lang="it-IT" dirty="0" err="1" smtClean="0"/>
              <a:t>prodiderit</a:t>
            </a:r>
            <a:r>
              <a:rPr lang="it-IT" dirty="0" smtClean="0"/>
              <a:t> </a:t>
            </a:r>
            <a:r>
              <a:rPr lang="it-IT" dirty="0" err="1" smtClean="0"/>
              <a:t>vagitus</a:t>
            </a:r>
            <a:r>
              <a:rPr lang="it-IT" dirty="0" smtClean="0"/>
              <a:t>, </a:t>
            </a:r>
            <a:r>
              <a:rPr lang="it-IT" dirty="0" err="1" smtClean="0"/>
              <a:t>erecta</a:t>
            </a:r>
            <a:r>
              <a:rPr lang="it-IT" dirty="0" smtClean="0"/>
              <a:t> cervice et </a:t>
            </a:r>
            <a:r>
              <a:rPr lang="it-IT" dirty="0" err="1" smtClean="0"/>
              <a:t>ludentibus</a:t>
            </a:r>
            <a:r>
              <a:rPr lang="it-IT" dirty="0" smtClean="0"/>
              <a:t> </a:t>
            </a:r>
            <a:r>
              <a:rPr lang="it-IT" dirty="0" err="1" smtClean="0"/>
              <a:t>pedibus</a:t>
            </a:r>
            <a:r>
              <a:rPr lang="it-IT" dirty="0" smtClean="0"/>
              <a:t> </a:t>
            </a:r>
            <a:r>
              <a:rPr lang="it-IT" dirty="0" err="1" smtClean="0"/>
              <a:t>incedunt</a:t>
            </a:r>
            <a:r>
              <a:rPr lang="it-IT" dirty="0" smtClean="0"/>
              <a:t>. </a:t>
            </a:r>
          </a:p>
          <a:p>
            <a:r>
              <a:rPr lang="it-IT" dirty="0" err="1" smtClean="0"/>
              <a:t>Aliae</a:t>
            </a:r>
            <a:r>
              <a:rPr lang="it-IT" dirty="0" smtClean="0"/>
              <a:t> </a:t>
            </a:r>
            <a:r>
              <a:rPr lang="it-IT" dirty="0" err="1" smtClean="0"/>
              <a:t>sterilitate</a:t>
            </a:r>
            <a:r>
              <a:rPr lang="it-IT" dirty="0" smtClean="0"/>
              <a:t> </a:t>
            </a:r>
            <a:r>
              <a:rPr lang="it-IT" dirty="0" err="1" smtClean="0"/>
              <a:t>praebent</a:t>
            </a:r>
            <a:r>
              <a:rPr lang="it-IT" dirty="0" smtClean="0"/>
              <a:t> et </a:t>
            </a:r>
            <a:r>
              <a:rPr lang="it-IT" dirty="0" err="1" smtClean="0"/>
              <a:t>necdum</a:t>
            </a:r>
            <a:r>
              <a:rPr lang="it-IT" dirty="0" smtClean="0"/>
              <a:t> nati </a:t>
            </a:r>
            <a:r>
              <a:rPr lang="it-IT" dirty="0" err="1" smtClean="0"/>
              <a:t>hominis</a:t>
            </a:r>
            <a:r>
              <a:rPr lang="it-IT" dirty="0" smtClean="0"/>
              <a:t> </a:t>
            </a:r>
            <a:r>
              <a:rPr lang="it-IT" dirty="0" err="1" smtClean="0"/>
              <a:t>homicidium</a:t>
            </a:r>
            <a:r>
              <a:rPr lang="it-IT" dirty="0" smtClean="0"/>
              <a:t> </a:t>
            </a:r>
            <a:r>
              <a:rPr lang="it-IT" dirty="0" err="1" smtClean="0"/>
              <a:t>faciunt</a:t>
            </a:r>
            <a:r>
              <a:rPr lang="it-IT" dirty="0" smtClean="0"/>
              <a:t>. </a:t>
            </a:r>
          </a:p>
          <a:p>
            <a:r>
              <a:rPr lang="it-IT" dirty="0" err="1" smtClean="0"/>
              <a:t>Nonnullae</a:t>
            </a:r>
            <a:r>
              <a:rPr lang="it-IT" dirty="0" smtClean="0"/>
              <a:t> </a:t>
            </a:r>
            <a:r>
              <a:rPr lang="it-IT" dirty="0" err="1" smtClean="0"/>
              <a:t>cum</a:t>
            </a:r>
            <a:r>
              <a:rPr lang="it-IT" dirty="0" smtClean="0"/>
              <a:t> se </a:t>
            </a:r>
            <a:r>
              <a:rPr lang="it-IT" dirty="0" err="1" smtClean="0"/>
              <a:t>senserint</a:t>
            </a:r>
            <a:r>
              <a:rPr lang="it-IT" dirty="0" smtClean="0"/>
              <a:t> se concepisse de scelere, abortii </a:t>
            </a:r>
            <a:r>
              <a:rPr lang="it-IT" dirty="0" err="1" smtClean="0"/>
              <a:t>venena</a:t>
            </a:r>
            <a:r>
              <a:rPr lang="it-IT" dirty="0" smtClean="0"/>
              <a:t> </a:t>
            </a:r>
            <a:r>
              <a:rPr lang="it-IT" dirty="0" err="1" smtClean="0"/>
              <a:t>meditantur</a:t>
            </a:r>
            <a:r>
              <a:rPr lang="it-IT" dirty="0" smtClean="0"/>
              <a:t> et </a:t>
            </a:r>
            <a:r>
              <a:rPr lang="it-IT" dirty="0" err="1" smtClean="0"/>
              <a:t>frequenter</a:t>
            </a:r>
            <a:r>
              <a:rPr lang="it-IT" dirty="0" smtClean="0"/>
              <a:t> </a:t>
            </a:r>
            <a:r>
              <a:rPr lang="it-IT" dirty="0" err="1" smtClean="0"/>
              <a:t>etiam</a:t>
            </a:r>
            <a:r>
              <a:rPr lang="it-IT" dirty="0" smtClean="0"/>
              <a:t> </a:t>
            </a:r>
            <a:r>
              <a:rPr lang="it-IT" dirty="0" err="1" smtClean="0"/>
              <a:t>ipsae</a:t>
            </a:r>
            <a:r>
              <a:rPr lang="it-IT" dirty="0" smtClean="0"/>
              <a:t> </a:t>
            </a:r>
            <a:r>
              <a:rPr lang="it-IT" dirty="0" err="1" smtClean="0"/>
              <a:t>commortuae</a:t>
            </a:r>
            <a:r>
              <a:rPr lang="it-IT" dirty="0" smtClean="0"/>
              <a:t> </a:t>
            </a:r>
            <a:r>
              <a:rPr lang="it-IT" dirty="0" err="1" smtClean="0"/>
              <a:t>trium</a:t>
            </a:r>
            <a:r>
              <a:rPr lang="it-IT" dirty="0" smtClean="0"/>
              <a:t> </a:t>
            </a:r>
            <a:r>
              <a:rPr lang="it-IT" dirty="0" err="1" smtClean="0"/>
              <a:t>criminum</a:t>
            </a:r>
            <a:r>
              <a:rPr lang="it-IT" dirty="0" smtClean="0"/>
              <a:t> </a:t>
            </a:r>
            <a:r>
              <a:rPr lang="it-IT" dirty="0" err="1" smtClean="0"/>
              <a:t>reae</a:t>
            </a:r>
            <a:r>
              <a:rPr lang="it-IT" dirty="0" smtClean="0"/>
              <a:t> ad </a:t>
            </a:r>
            <a:r>
              <a:rPr lang="it-IT" dirty="0" err="1" smtClean="0"/>
              <a:t>inferos</a:t>
            </a:r>
            <a:r>
              <a:rPr lang="it-IT" dirty="0" smtClean="0"/>
              <a:t> </a:t>
            </a:r>
            <a:r>
              <a:rPr lang="it-IT" dirty="0" err="1" smtClean="0"/>
              <a:t>perducuntur</a:t>
            </a:r>
            <a:r>
              <a:rPr lang="it-IT" dirty="0" smtClean="0"/>
              <a:t>: </a:t>
            </a:r>
            <a:r>
              <a:rPr lang="it-IT" dirty="0" err="1" smtClean="0"/>
              <a:t>homicidae</a:t>
            </a:r>
            <a:r>
              <a:rPr lang="it-IT" dirty="0" smtClean="0"/>
              <a:t> sui; </a:t>
            </a:r>
            <a:r>
              <a:rPr lang="it-IT" dirty="0" err="1" smtClean="0"/>
              <a:t>Christi</a:t>
            </a:r>
            <a:r>
              <a:rPr lang="it-IT" dirty="0" smtClean="0"/>
              <a:t> </a:t>
            </a:r>
            <a:r>
              <a:rPr lang="it-IT" dirty="0" err="1" smtClean="0"/>
              <a:t>adulterae</a:t>
            </a:r>
            <a:r>
              <a:rPr lang="it-IT" dirty="0" smtClean="0"/>
              <a:t>; </a:t>
            </a:r>
            <a:r>
              <a:rPr lang="it-IT" dirty="0" err="1" smtClean="0"/>
              <a:t>necdum</a:t>
            </a:r>
            <a:r>
              <a:rPr lang="it-IT" dirty="0" smtClean="0"/>
              <a:t> nati </a:t>
            </a:r>
            <a:r>
              <a:rPr lang="it-IT" dirty="0" err="1" smtClean="0"/>
              <a:t>filii</a:t>
            </a:r>
            <a:r>
              <a:rPr lang="it-IT" dirty="0" smtClean="0"/>
              <a:t> </a:t>
            </a:r>
            <a:r>
              <a:rPr lang="it-IT" dirty="0" err="1" smtClean="0"/>
              <a:t>parricidae</a:t>
            </a:r>
            <a:r>
              <a:rPr lang="it-IT" dirty="0" smtClean="0"/>
              <a:t>. </a:t>
            </a:r>
            <a:r>
              <a:rPr lang="it-IT" dirty="0" err="1" smtClean="0"/>
              <a:t>Istae</a:t>
            </a:r>
            <a:r>
              <a:rPr lang="it-IT" dirty="0" smtClean="0"/>
              <a:t> </a:t>
            </a:r>
            <a:r>
              <a:rPr lang="it-IT" dirty="0" err="1" smtClean="0"/>
              <a:t>sunt</a:t>
            </a:r>
            <a:r>
              <a:rPr lang="it-IT" dirty="0" smtClean="0"/>
              <a:t> </a:t>
            </a:r>
            <a:r>
              <a:rPr lang="it-IT" dirty="0" err="1" smtClean="0"/>
              <a:t>quae</a:t>
            </a:r>
            <a:r>
              <a:rPr lang="it-IT" dirty="0" smtClean="0"/>
              <a:t> </a:t>
            </a:r>
            <a:r>
              <a:rPr lang="it-IT" dirty="0" err="1" smtClean="0"/>
              <a:t>solent</a:t>
            </a:r>
            <a:r>
              <a:rPr lang="it-IT" dirty="0" smtClean="0"/>
              <a:t> </a:t>
            </a:r>
            <a:r>
              <a:rPr lang="it-IT" dirty="0" err="1" smtClean="0"/>
              <a:t>dicere</a:t>
            </a:r>
            <a:r>
              <a:rPr lang="it-IT" i="1" dirty="0" smtClean="0"/>
              <a:t>: ‘Omnia </a:t>
            </a:r>
            <a:r>
              <a:rPr lang="it-IT" i="1" dirty="0" err="1" smtClean="0"/>
              <a:t>munda</a:t>
            </a:r>
            <a:r>
              <a:rPr lang="it-IT" i="1" dirty="0" smtClean="0"/>
              <a:t> </a:t>
            </a:r>
            <a:r>
              <a:rPr lang="it-IT" i="1" dirty="0" err="1" smtClean="0"/>
              <a:t>mundis</a:t>
            </a:r>
            <a:r>
              <a:rPr lang="it-IT" i="1" dirty="0" smtClean="0"/>
              <a:t>’. (</a:t>
            </a:r>
            <a:r>
              <a:rPr lang="it-IT" i="1" dirty="0" err="1"/>
              <a:t>H</a:t>
            </a:r>
            <a:r>
              <a:rPr lang="it-IT" i="1" dirty="0" err="1" smtClean="0"/>
              <a:t>yeronimus</a:t>
            </a:r>
            <a:r>
              <a:rPr lang="it-IT" i="1" dirty="0" smtClean="0"/>
              <a:t>, Epistola ad </a:t>
            </a:r>
            <a:r>
              <a:rPr lang="it-IT" i="1" dirty="0" err="1" smtClean="0"/>
              <a:t>Eustochium</a:t>
            </a:r>
            <a:r>
              <a:rPr lang="it-IT" i="1" dirty="0" smtClean="0"/>
              <a:t>, I, 95)»</a:t>
            </a:r>
          </a:p>
          <a:p>
            <a:r>
              <a:rPr lang="it-IT" dirty="0" err="1" smtClean="0"/>
              <a:t>Unde</a:t>
            </a:r>
            <a:r>
              <a:rPr lang="it-IT" dirty="0" smtClean="0"/>
              <a:t> </a:t>
            </a:r>
            <a:r>
              <a:rPr lang="it-IT" dirty="0" err="1" smtClean="0"/>
              <a:t>sollerter</a:t>
            </a:r>
            <a:r>
              <a:rPr lang="it-IT" dirty="0" smtClean="0"/>
              <a:t> </a:t>
            </a:r>
            <a:r>
              <a:rPr lang="it-IT" dirty="0" err="1" smtClean="0"/>
              <a:t>sanctimonialium</a:t>
            </a:r>
            <a:r>
              <a:rPr lang="it-IT" dirty="0" smtClean="0"/>
              <a:t> </a:t>
            </a:r>
            <a:r>
              <a:rPr lang="it-IT" dirty="0" err="1" smtClean="0"/>
              <a:t>vigilandum</a:t>
            </a:r>
            <a:r>
              <a:rPr lang="it-IT" dirty="0" smtClean="0"/>
              <a:t> est.</a:t>
            </a:r>
            <a:endParaRPr lang="it-IT" dirty="0"/>
          </a:p>
        </p:txBody>
      </p:sp>
    </p:spTree>
    <p:extLst>
      <p:ext uri="{BB962C8B-B14F-4D97-AF65-F5344CB8AC3E}">
        <p14:creationId xmlns:p14="http://schemas.microsoft.com/office/powerpoint/2010/main" val="1101803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Punishments</a:t>
            </a:r>
            <a:r>
              <a:rPr lang="it-IT" dirty="0"/>
              <a:t> for </a:t>
            </a:r>
            <a:r>
              <a:rPr lang="it-IT" dirty="0" err="1"/>
              <a:t>delinquent</a:t>
            </a:r>
            <a:r>
              <a:rPr lang="it-IT" dirty="0"/>
              <a:t> </a:t>
            </a:r>
            <a:r>
              <a:rPr lang="it-IT" dirty="0" err="1"/>
              <a:t>sanctimoniales</a:t>
            </a:r>
            <a:endParaRPr lang="it-IT" dirty="0"/>
          </a:p>
        </p:txBody>
      </p:sp>
      <p:sp>
        <p:nvSpPr>
          <p:cNvPr id="3" name="Segnaposto contenuto 2"/>
          <p:cNvSpPr>
            <a:spLocks noGrp="1"/>
          </p:cNvSpPr>
          <p:nvPr>
            <p:ph sz="quarter" idx="10"/>
          </p:nvPr>
        </p:nvSpPr>
        <p:spPr>
          <a:xfrm>
            <a:off x="847898" y="2592996"/>
            <a:ext cx="10994575" cy="3859558"/>
          </a:xfrm>
        </p:spPr>
        <p:txBody>
          <a:bodyPr>
            <a:normAutofit/>
          </a:bodyPr>
          <a:lstStyle/>
          <a:p>
            <a:r>
              <a:rPr lang="it-IT" dirty="0" err="1"/>
              <a:t>After</a:t>
            </a:r>
            <a:r>
              <a:rPr lang="it-IT" dirty="0"/>
              <a:t> successive </a:t>
            </a:r>
            <a:r>
              <a:rPr lang="it-IT" dirty="0" err="1"/>
              <a:t>unsuccessful</a:t>
            </a:r>
            <a:r>
              <a:rPr lang="it-IT" dirty="0"/>
              <a:t> </a:t>
            </a:r>
            <a:r>
              <a:rPr lang="it-IT" dirty="0" err="1" smtClean="0"/>
              <a:t>attempts</a:t>
            </a:r>
            <a:r>
              <a:rPr lang="it-IT" dirty="0" smtClean="0"/>
              <a:t>:</a:t>
            </a:r>
          </a:p>
          <a:p>
            <a:r>
              <a:rPr lang="it-IT" dirty="0" err="1"/>
              <a:t>Verberum</a:t>
            </a:r>
            <a:r>
              <a:rPr lang="it-IT" dirty="0"/>
              <a:t> </a:t>
            </a:r>
            <a:r>
              <a:rPr lang="it-IT" dirty="0" err="1"/>
              <a:t>adhibeatur</a:t>
            </a:r>
            <a:r>
              <a:rPr lang="it-IT" dirty="0"/>
              <a:t> </a:t>
            </a:r>
            <a:r>
              <a:rPr lang="it-IT" dirty="0" err="1"/>
              <a:t>castigatio</a:t>
            </a:r>
            <a:r>
              <a:rPr lang="it-IT" dirty="0"/>
              <a:t>.</a:t>
            </a:r>
          </a:p>
          <a:p>
            <a:r>
              <a:rPr lang="it-IT" dirty="0" err="1" smtClean="0"/>
              <a:t>Quae</a:t>
            </a:r>
            <a:r>
              <a:rPr lang="it-IT" dirty="0" smtClean="0"/>
              <a:t> </a:t>
            </a:r>
            <a:r>
              <a:rPr lang="it-IT" dirty="0" err="1"/>
              <a:t>criminalem</a:t>
            </a:r>
            <a:r>
              <a:rPr lang="it-IT" dirty="0"/>
              <a:t> </a:t>
            </a:r>
            <a:r>
              <a:rPr lang="it-IT" dirty="0" err="1"/>
              <a:t>peccatum</a:t>
            </a:r>
            <a:r>
              <a:rPr lang="it-IT" dirty="0"/>
              <a:t> </a:t>
            </a:r>
            <a:r>
              <a:rPr lang="it-IT" dirty="0" err="1"/>
              <a:t>commiserit</a:t>
            </a:r>
            <a:r>
              <a:rPr lang="it-IT" dirty="0"/>
              <a:t>, </a:t>
            </a:r>
            <a:r>
              <a:rPr lang="it-IT" dirty="0" err="1"/>
              <a:t>huic</a:t>
            </a:r>
            <a:r>
              <a:rPr lang="it-IT" dirty="0"/>
              <a:t> </a:t>
            </a:r>
            <a:r>
              <a:rPr lang="it-IT" dirty="0" err="1"/>
              <a:t>nullatenus</a:t>
            </a:r>
            <a:r>
              <a:rPr lang="it-IT" dirty="0"/>
              <a:t> est </a:t>
            </a:r>
            <a:r>
              <a:rPr lang="it-IT" dirty="0" err="1"/>
              <a:t>differenda</a:t>
            </a:r>
            <a:r>
              <a:rPr lang="it-IT" dirty="0"/>
              <a:t> </a:t>
            </a:r>
            <a:r>
              <a:rPr lang="it-IT" dirty="0" err="1"/>
              <a:t>correptionis</a:t>
            </a:r>
            <a:r>
              <a:rPr lang="it-IT" dirty="0"/>
              <a:t> </a:t>
            </a:r>
            <a:r>
              <a:rPr lang="it-IT" dirty="0" err="1"/>
              <a:t>utilitas</a:t>
            </a:r>
            <a:r>
              <a:rPr lang="it-IT" dirty="0"/>
              <a:t>.</a:t>
            </a:r>
          </a:p>
          <a:p>
            <a:r>
              <a:rPr lang="it-IT" dirty="0"/>
              <a:t>Aut sponte peccati sui </a:t>
            </a:r>
            <a:r>
              <a:rPr lang="it-IT" dirty="0" err="1"/>
              <a:t>penitendo</a:t>
            </a:r>
            <a:r>
              <a:rPr lang="it-IT" dirty="0"/>
              <a:t> </a:t>
            </a:r>
            <a:r>
              <a:rPr lang="it-IT" dirty="0" err="1" smtClean="0"/>
              <a:t>abluat</a:t>
            </a:r>
            <a:r>
              <a:rPr lang="it-IT" dirty="0" smtClean="0"/>
              <a:t> aut ab </a:t>
            </a:r>
            <a:r>
              <a:rPr lang="it-IT" dirty="0"/>
              <a:t>episcopo </a:t>
            </a:r>
            <a:r>
              <a:rPr lang="it-IT" dirty="0" err="1"/>
              <a:t>iuxta</a:t>
            </a:r>
            <a:r>
              <a:rPr lang="it-IT" dirty="0"/>
              <a:t> </a:t>
            </a:r>
            <a:r>
              <a:rPr lang="it-IT" dirty="0" err="1"/>
              <a:t>modum</a:t>
            </a:r>
            <a:r>
              <a:rPr lang="it-IT" dirty="0"/>
              <a:t> </a:t>
            </a:r>
            <a:r>
              <a:rPr lang="it-IT" dirty="0" err="1"/>
              <a:t>taxatum</a:t>
            </a:r>
            <a:r>
              <a:rPr lang="it-IT" dirty="0"/>
              <a:t> </a:t>
            </a:r>
            <a:r>
              <a:rPr lang="it-IT" dirty="0" err="1"/>
              <a:t>sentientiam</a:t>
            </a:r>
            <a:r>
              <a:rPr lang="it-IT" dirty="0"/>
              <a:t> </a:t>
            </a:r>
            <a:r>
              <a:rPr lang="it-IT" dirty="0" err="1"/>
              <a:t>excommunicationis</a:t>
            </a:r>
            <a:r>
              <a:rPr lang="it-IT" dirty="0"/>
              <a:t> et </a:t>
            </a:r>
            <a:r>
              <a:rPr lang="it-IT" dirty="0" err="1"/>
              <a:t>modum</a:t>
            </a:r>
            <a:r>
              <a:rPr lang="it-IT" dirty="0"/>
              <a:t> </a:t>
            </a:r>
            <a:r>
              <a:rPr lang="it-IT" dirty="0" err="1"/>
              <a:t>paenitentiae</a:t>
            </a:r>
            <a:r>
              <a:rPr lang="it-IT" dirty="0"/>
              <a:t> </a:t>
            </a:r>
            <a:r>
              <a:rPr lang="it-IT" dirty="0" err="1"/>
              <a:t>excipiat</a:t>
            </a:r>
            <a:r>
              <a:rPr lang="it-IT" dirty="0"/>
              <a:t> </a:t>
            </a:r>
          </a:p>
          <a:p>
            <a:endParaRPr lang="it-IT" dirty="0"/>
          </a:p>
        </p:txBody>
      </p:sp>
    </p:spTree>
    <p:extLst>
      <p:ext uri="{BB962C8B-B14F-4D97-AF65-F5344CB8AC3E}">
        <p14:creationId xmlns:p14="http://schemas.microsoft.com/office/powerpoint/2010/main" val="2105374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Gregorius</a:t>
            </a:r>
            <a:r>
              <a:rPr lang="it-IT" sz="2800" dirty="0" smtClean="0"/>
              <a:t> </a:t>
            </a:r>
            <a:r>
              <a:rPr lang="it-IT" sz="2800" dirty="0" err="1" smtClean="0"/>
              <a:t>Turonensis</a:t>
            </a:r>
            <a:r>
              <a:rPr lang="it-IT" sz="2800" dirty="0" smtClean="0"/>
              <a:t>, Liber in Gloria </a:t>
            </a:r>
            <a:r>
              <a:rPr lang="it-IT" sz="2800" dirty="0" err="1" smtClean="0"/>
              <a:t>Martirum</a:t>
            </a:r>
            <a:r>
              <a:rPr lang="it-IT" sz="2800" dirty="0" smtClean="0"/>
              <a:t>, 69</a:t>
            </a:r>
            <a:endParaRPr lang="it-IT" sz="2800" dirty="0"/>
          </a:p>
        </p:txBody>
      </p:sp>
      <p:sp>
        <p:nvSpPr>
          <p:cNvPr id="3" name="Segnaposto contenuto 2"/>
          <p:cNvSpPr>
            <a:spLocks noGrp="1"/>
          </p:cNvSpPr>
          <p:nvPr>
            <p:ph sz="quarter" idx="10"/>
          </p:nvPr>
        </p:nvSpPr>
        <p:spPr>
          <a:xfrm>
            <a:off x="456000" y="2093495"/>
            <a:ext cx="11386473" cy="4359060"/>
          </a:xfrm>
        </p:spPr>
        <p:txBody>
          <a:bodyPr>
            <a:normAutofit/>
          </a:bodyPr>
          <a:lstStyle/>
          <a:p>
            <a:r>
              <a:rPr lang="it-IT" dirty="0" smtClean="0"/>
              <a:t>«</a:t>
            </a:r>
            <a:r>
              <a:rPr lang="it-IT" dirty="0" err="1" smtClean="0"/>
              <a:t>Nam</a:t>
            </a:r>
            <a:r>
              <a:rPr lang="it-IT" dirty="0" smtClean="0"/>
              <a:t> simili </a:t>
            </a:r>
            <a:r>
              <a:rPr lang="it-IT" dirty="0" err="1" smtClean="0"/>
              <a:t>sortae</a:t>
            </a:r>
            <a:r>
              <a:rPr lang="it-IT" dirty="0"/>
              <a:t> </a:t>
            </a:r>
            <a:r>
              <a:rPr lang="it-IT" dirty="0" smtClean="0"/>
              <a:t>alia </a:t>
            </a:r>
            <a:r>
              <a:rPr lang="it-IT" dirty="0" err="1"/>
              <a:t>mulier</a:t>
            </a:r>
            <a:r>
              <a:rPr lang="it-IT" dirty="0"/>
              <a:t> </a:t>
            </a:r>
            <a:r>
              <a:rPr lang="it-IT" dirty="0">
                <a:solidFill>
                  <a:srgbClr val="FF0000"/>
                </a:solidFill>
              </a:rPr>
              <a:t>a viro suo </a:t>
            </a:r>
            <a:r>
              <a:rPr lang="it-IT" dirty="0" err="1">
                <a:solidFill>
                  <a:srgbClr val="FF0000"/>
                </a:solidFill>
              </a:rPr>
              <a:t>adulterii</a:t>
            </a:r>
            <a:r>
              <a:rPr lang="it-IT" dirty="0">
                <a:solidFill>
                  <a:srgbClr val="FF0000"/>
                </a:solidFill>
              </a:rPr>
              <a:t> </a:t>
            </a:r>
            <a:r>
              <a:rPr lang="it-IT" dirty="0" err="1">
                <a:solidFill>
                  <a:srgbClr val="FF0000"/>
                </a:solidFill>
              </a:rPr>
              <a:t>crimen</a:t>
            </a:r>
            <a:r>
              <a:rPr lang="it-IT" dirty="0">
                <a:solidFill>
                  <a:srgbClr val="FF0000"/>
                </a:solidFill>
              </a:rPr>
              <a:t> </a:t>
            </a:r>
            <a:r>
              <a:rPr lang="it-IT" dirty="0" err="1" smtClean="0">
                <a:solidFill>
                  <a:srgbClr val="FF0000"/>
                </a:solidFill>
              </a:rPr>
              <a:t>accepit</a:t>
            </a:r>
            <a:r>
              <a:rPr lang="it-IT" dirty="0"/>
              <a:t>. </a:t>
            </a:r>
            <a:r>
              <a:rPr lang="it-IT" dirty="0" err="1"/>
              <a:t>Quod</a:t>
            </a:r>
            <a:r>
              <a:rPr lang="it-IT" dirty="0"/>
              <a:t> </a:t>
            </a:r>
            <a:r>
              <a:rPr lang="it-IT" dirty="0" err="1"/>
              <a:t>coram</a:t>
            </a:r>
            <a:r>
              <a:rPr lang="it-IT" dirty="0"/>
              <a:t> </a:t>
            </a:r>
            <a:r>
              <a:rPr lang="it-IT" dirty="0" err="1"/>
              <a:t>iudice</a:t>
            </a:r>
            <a:r>
              <a:rPr lang="it-IT" dirty="0"/>
              <a:t> </a:t>
            </a:r>
            <a:r>
              <a:rPr lang="it-IT" dirty="0" err="1" smtClean="0"/>
              <a:t>diutissime</a:t>
            </a:r>
            <a:r>
              <a:rPr lang="it-IT" dirty="0" smtClean="0"/>
              <a:t> </a:t>
            </a:r>
            <a:r>
              <a:rPr lang="it-IT" dirty="0" err="1" smtClean="0"/>
              <a:t>denegans</a:t>
            </a:r>
            <a:r>
              <a:rPr lang="it-IT" dirty="0"/>
              <a:t>, </a:t>
            </a:r>
            <a:r>
              <a:rPr lang="it-IT" dirty="0" err="1"/>
              <a:t>cum</a:t>
            </a:r>
            <a:r>
              <a:rPr lang="it-IT" dirty="0"/>
              <a:t> propria confessione </a:t>
            </a:r>
            <a:r>
              <a:rPr lang="it-IT" dirty="0" err="1" smtClean="0"/>
              <a:t>superari</a:t>
            </a:r>
            <a:r>
              <a:rPr lang="it-IT" dirty="0" smtClean="0"/>
              <a:t> </a:t>
            </a:r>
            <a:r>
              <a:rPr lang="it-IT" dirty="0"/>
              <a:t>non </a:t>
            </a:r>
            <a:r>
              <a:rPr lang="it-IT" dirty="0" err="1" smtClean="0"/>
              <a:t>possit</a:t>
            </a:r>
            <a:r>
              <a:rPr lang="it-IT" dirty="0" smtClean="0"/>
              <a:t>, </a:t>
            </a:r>
            <a:r>
              <a:rPr lang="it-IT" dirty="0" err="1" smtClean="0"/>
              <a:t>diiudicatur</a:t>
            </a:r>
            <a:r>
              <a:rPr lang="it-IT" dirty="0" smtClean="0"/>
              <a:t> </a:t>
            </a:r>
            <a:r>
              <a:rPr lang="it-IT" dirty="0" err="1"/>
              <a:t>inmergi</a:t>
            </a:r>
            <a:r>
              <a:rPr lang="it-IT" dirty="0"/>
              <a:t>. </a:t>
            </a:r>
            <a:r>
              <a:rPr lang="it-IT" dirty="0" err="1"/>
              <a:t>Dehince</a:t>
            </a:r>
            <a:r>
              <a:rPr lang="it-IT" dirty="0"/>
              <a:t>, </a:t>
            </a:r>
            <a:r>
              <a:rPr lang="it-IT" dirty="0" err="1" smtClean="0"/>
              <a:t>currente</a:t>
            </a:r>
            <a:r>
              <a:rPr lang="it-IT" dirty="0" smtClean="0"/>
              <a:t> </a:t>
            </a:r>
            <a:r>
              <a:rPr lang="it-IT" dirty="0"/>
              <a:t>ad </a:t>
            </a:r>
            <a:r>
              <a:rPr lang="it-IT" dirty="0" err="1" smtClean="0"/>
              <a:t>spectaculum</a:t>
            </a:r>
            <a:r>
              <a:rPr lang="it-IT" dirty="0" smtClean="0"/>
              <a:t> </a:t>
            </a:r>
            <a:r>
              <a:rPr lang="it-IT" dirty="0" err="1"/>
              <a:t>populo</a:t>
            </a:r>
            <a:r>
              <a:rPr lang="it-IT" dirty="0"/>
              <a:t>, </a:t>
            </a:r>
            <a:r>
              <a:rPr lang="it-IT" dirty="0">
                <a:solidFill>
                  <a:srgbClr val="FF0000"/>
                </a:solidFill>
              </a:rPr>
              <a:t>ad </a:t>
            </a:r>
            <a:r>
              <a:rPr lang="it-IT" dirty="0" err="1">
                <a:solidFill>
                  <a:srgbClr val="FF0000"/>
                </a:solidFill>
              </a:rPr>
              <a:t>pontem</a:t>
            </a:r>
            <a:r>
              <a:rPr lang="it-IT" dirty="0">
                <a:solidFill>
                  <a:srgbClr val="FF0000"/>
                </a:solidFill>
              </a:rPr>
              <a:t> </a:t>
            </a:r>
            <a:r>
              <a:rPr lang="it-IT" dirty="0" err="1" smtClean="0">
                <a:solidFill>
                  <a:srgbClr val="FF0000"/>
                </a:solidFill>
              </a:rPr>
              <a:t>ducitur</a:t>
            </a:r>
            <a:r>
              <a:rPr lang="it-IT" dirty="0" smtClean="0">
                <a:solidFill>
                  <a:srgbClr val="FF0000"/>
                </a:solidFill>
              </a:rPr>
              <a:t> </a:t>
            </a:r>
            <a:r>
              <a:rPr lang="it-IT" dirty="0" err="1">
                <a:solidFill>
                  <a:srgbClr val="FF0000"/>
                </a:solidFill>
              </a:rPr>
              <a:t>amnis</a:t>
            </a:r>
            <a:r>
              <a:rPr lang="it-IT" dirty="0">
                <a:solidFill>
                  <a:srgbClr val="FF0000"/>
                </a:solidFill>
              </a:rPr>
              <a:t> </a:t>
            </a:r>
            <a:r>
              <a:rPr lang="it-IT" dirty="0" err="1" smtClean="0">
                <a:solidFill>
                  <a:srgbClr val="FF0000"/>
                </a:solidFill>
              </a:rPr>
              <a:t>Ararici</a:t>
            </a:r>
            <a:r>
              <a:rPr lang="it-IT" dirty="0" smtClean="0"/>
              <a:t>, </a:t>
            </a:r>
            <a:r>
              <a:rPr lang="it-IT" dirty="0" err="1" smtClean="0"/>
              <a:t>connexumque</a:t>
            </a:r>
            <a:r>
              <a:rPr lang="it-IT" dirty="0"/>
              <a:t> </a:t>
            </a:r>
            <a:r>
              <a:rPr lang="pt-BR" dirty="0" smtClean="0"/>
              <a:t>cum </a:t>
            </a:r>
            <a:r>
              <a:rPr lang="pt-BR" dirty="0"/>
              <a:t>fune lapidem molarem collo eius, </a:t>
            </a:r>
            <a:r>
              <a:rPr lang="pt-BR" dirty="0" smtClean="0"/>
              <a:t>praecipitaverunt </a:t>
            </a:r>
            <a:r>
              <a:rPr lang="pt-BR" dirty="0"/>
              <a:t>eam in flumine, </a:t>
            </a:r>
            <a:r>
              <a:rPr lang="pt-BR" dirty="0" smtClean="0"/>
              <a:t>increpante desuper </a:t>
            </a:r>
            <a:r>
              <a:rPr lang="it-IT" dirty="0" smtClean="0"/>
              <a:t>viro </a:t>
            </a:r>
            <a:r>
              <a:rPr lang="it-IT" dirty="0" err="1"/>
              <a:t>atque</a:t>
            </a:r>
            <a:r>
              <a:rPr lang="it-IT" dirty="0"/>
              <a:t> dicente: '</a:t>
            </a:r>
            <a:r>
              <a:rPr lang="it-IT" dirty="0" err="1"/>
              <a:t>Ablue</a:t>
            </a:r>
            <a:r>
              <a:rPr lang="it-IT" dirty="0"/>
              <a:t> </a:t>
            </a:r>
            <a:r>
              <a:rPr lang="it-IT" dirty="0" err="1"/>
              <a:t>nunc</a:t>
            </a:r>
            <a:r>
              <a:rPr lang="it-IT" dirty="0"/>
              <a:t> </a:t>
            </a:r>
            <a:r>
              <a:rPr lang="it-IT" dirty="0" err="1" smtClean="0"/>
              <a:t>aquis</a:t>
            </a:r>
            <a:r>
              <a:rPr lang="it-IT" dirty="0" smtClean="0"/>
              <a:t> </a:t>
            </a:r>
            <a:r>
              <a:rPr lang="it-IT" dirty="0" err="1" smtClean="0"/>
              <a:t>abundantibus</a:t>
            </a:r>
            <a:r>
              <a:rPr lang="it-IT" dirty="0" smtClean="0"/>
              <a:t> </a:t>
            </a:r>
            <a:r>
              <a:rPr lang="it-IT" dirty="0" err="1"/>
              <a:t>fornicationes</a:t>
            </a:r>
            <a:r>
              <a:rPr lang="it-IT" dirty="0"/>
              <a:t> </a:t>
            </a:r>
            <a:r>
              <a:rPr lang="it-IT" dirty="0" err="1" smtClean="0"/>
              <a:t>inmunditiaque</a:t>
            </a:r>
            <a:r>
              <a:rPr lang="it-IT" dirty="0" smtClean="0"/>
              <a:t> </a:t>
            </a:r>
            <a:r>
              <a:rPr lang="pt-BR" dirty="0" smtClean="0"/>
              <a:t>tuas</a:t>
            </a:r>
            <a:r>
              <a:rPr lang="pt-BR" dirty="0"/>
              <a:t>, </a:t>
            </a:r>
            <a:r>
              <a:rPr lang="pt-BR" dirty="0" smtClean="0"/>
              <a:t>quibus </a:t>
            </a:r>
            <a:r>
              <a:rPr lang="pt-BR" dirty="0"/>
              <a:t>saepe maculasti </a:t>
            </a:r>
            <a:r>
              <a:rPr lang="pt-BR" dirty="0" smtClean="0"/>
              <a:t>stratum meum‘».</a:t>
            </a:r>
          </a:p>
          <a:p>
            <a:r>
              <a:rPr lang="pt-BR" dirty="0" smtClean="0"/>
              <a:t>The woman is saved by St. Genesius: «</a:t>
            </a:r>
            <a:r>
              <a:rPr lang="it-IT" dirty="0" err="1" smtClean="0"/>
              <a:t>Deinde</a:t>
            </a:r>
            <a:r>
              <a:rPr lang="it-IT" dirty="0" smtClean="0"/>
              <a:t> </a:t>
            </a:r>
            <a:r>
              <a:rPr lang="it-IT" dirty="0" err="1"/>
              <a:t>parentibus</a:t>
            </a:r>
            <a:r>
              <a:rPr lang="it-IT" dirty="0"/>
              <a:t> indulta, </a:t>
            </a:r>
            <a:r>
              <a:rPr lang="it-IT" dirty="0" err="1" smtClean="0"/>
              <a:t>nec</a:t>
            </a:r>
            <a:r>
              <a:rPr lang="it-IT" dirty="0" smtClean="0"/>
              <a:t> a </a:t>
            </a:r>
            <a:r>
              <a:rPr lang="it-IT" dirty="0" err="1" smtClean="0"/>
              <a:t>iudice</a:t>
            </a:r>
            <a:r>
              <a:rPr lang="it-IT" dirty="0" smtClean="0"/>
              <a:t> </a:t>
            </a:r>
            <a:r>
              <a:rPr lang="it-IT" dirty="0" err="1" smtClean="0"/>
              <a:t>nec</a:t>
            </a:r>
            <a:r>
              <a:rPr lang="it-IT" dirty="0" smtClean="0"/>
              <a:t> </a:t>
            </a:r>
            <a:r>
              <a:rPr lang="it-IT" dirty="0"/>
              <a:t>a viro </a:t>
            </a:r>
            <a:r>
              <a:rPr lang="it-IT" dirty="0" smtClean="0"/>
              <a:t>est </a:t>
            </a:r>
            <a:r>
              <a:rPr lang="it-IT" dirty="0" err="1" smtClean="0"/>
              <a:t>amplius</a:t>
            </a:r>
            <a:r>
              <a:rPr lang="it-IT" dirty="0" smtClean="0"/>
              <a:t> inquisita»</a:t>
            </a:r>
            <a:endParaRPr lang="it-IT" dirty="0"/>
          </a:p>
        </p:txBody>
      </p:sp>
    </p:spTree>
    <p:extLst>
      <p:ext uri="{BB962C8B-B14F-4D97-AF65-F5344CB8AC3E}">
        <p14:creationId xmlns:p14="http://schemas.microsoft.com/office/powerpoint/2010/main" val="1809047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Fragilitas</a:t>
            </a:r>
            <a:endParaRPr lang="it-IT" i="1" dirty="0"/>
          </a:p>
        </p:txBody>
      </p:sp>
      <p:sp>
        <p:nvSpPr>
          <p:cNvPr id="4" name="Segnaposto contenuto 3"/>
          <p:cNvSpPr>
            <a:spLocks noGrp="1"/>
          </p:cNvSpPr>
          <p:nvPr>
            <p:ph sz="quarter" idx="11"/>
          </p:nvPr>
        </p:nvSpPr>
        <p:spPr>
          <a:xfrm>
            <a:off x="456000" y="2021306"/>
            <a:ext cx="11142442" cy="4186990"/>
          </a:xfrm>
        </p:spPr>
        <p:txBody>
          <a:bodyPr>
            <a:normAutofit/>
          </a:bodyPr>
          <a:lstStyle/>
          <a:p>
            <a:r>
              <a:rPr lang="it-IT" i="1" dirty="0" err="1" smtClean="0"/>
              <a:t>Ord</a:t>
            </a:r>
            <a:r>
              <a:rPr lang="it-IT" i="1" dirty="0"/>
              <a:t>.</a:t>
            </a:r>
            <a:r>
              <a:rPr lang="it-IT" i="1" dirty="0" smtClean="0"/>
              <a:t> </a:t>
            </a:r>
            <a:r>
              <a:rPr lang="it-IT" i="1" dirty="0" err="1" smtClean="0"/>
              <a:t>Sanct</a:t>
            </a:r>
            <a:r>
              <a:rPr lang="it-IT" i="1" dirty="0" smtClean="0"/>
              <a:t>. </a:t>
            </a:r>
            <a:r>
              <a:rPr lang="it-IT" i="1" dirty="0" err="1" smtClean="0"/>
              <a:t>Aquisgranensis</a:t>
            </a:r>
            <a:r>
              <a:rPr lang="it-IT" dirty="0" smtClean="0"/>
              <a:t>, X, p. 455.</a:t>
            </a:r>
          </a:p>
          <a:p>
            <a:r>
              <a:rPr lang="en-US" dirty="0"/>
              <a:t>Aspiring nuns must be supervised </a:t>
            </a:r>
            <a:r>
              <a:rPr lang="en-US" dirty="0" smtClean="0"/>
              <a:t>since</a:t>
            </a:r>
          </a:p>
          <a:p>
            <a:r>
              <a:rPr lang="it-IT" dirty="0" smtClean="0"/>
              <a:t>«pessime esse </a:t>
            </a:r>
            <a:r>
              <a:rPr lang="it-IT" dirty="0" err="1" smtClean="0"/>
              <a:t>consuetudinis</a:t>
            </a:r>
            <a:r>
              <a:rPr lang="it-IT" dirty="0" smtClean="0"/>
              <a:t> </a:t>
            </a:r>
            <a:r>
              <a:rPr lang="it-IT" dirty="0" err="1" smtClean="0"/>
              <a:t>cum</a:t>
            </a:r>
            <a:r>
              <a:rPr lang="it-IT" dirty="0" smtClean="0"/>
              <a:t> </a:t>
            </a:r>
            <a:r>
              <a:rPr lang="it-IT" dirty="0" err="1" smtClean="0"/>
              <a:t>fragilis</a:t>
            </a:r>
            <a:r>
              <a:rPr lang="it-IT" dirty="0" smtClean="0"/>
              <a:t> </a:t>
            </a:r>
            <a:r>
              <a:rPr lang="it-IT" dirty="0" err="1" smtClean="0"/>
              <a:t>sexus</a:t>
            </a:r>
            <a:r>
              <a:rPr lang="it-IT" dirty="0" smtClean="0"/>
              <a:t> et imbecilli </a:t>
            </a:r>
            <a:r>
              <a:rPr lang="it-IT" dirty="0" err="1" smtClean="0"/>
              <a:t>aetas</a:t>
            </a:r>
            <a:r>
              <a:rPr lang="it-IT" dirty="0" smtClean="0"/>
              <a:t> suo arbitrio </a:t>
            </a:r>
            <a:r>
              <a:rPr lang="it-IT" dirty="0" err="1" smtClean="0"/>
              <a:t>abutitur</a:t>
            </a:r>
            <a:r>
              <a:rPr lang="it-IT" dirty="0" smtClean="0"/>
              <a:t> et </a:t>
            </a:r>
            <a:r>
              <a:rPr lang="it-IT" dirty="0" err="1" smtClean="0"/>
              <a:t>putat</a:t>
            </a:r>
            <a:r>
              <a:rPr lang="it-IT" dirty="0" smtClean="0"/>
              <a:t> licere </a:t>
            </a:r>
            <a:r>
              <a:rPr lang="it-IT" dirty="0" err="1" smtClean="0"/>
              <a:t>quod</a:t>
            </a:r>
            <a:r>
              <a:rPr lang="it-IT" dirty="0" smtClean="0"/>
              <a:t> non licet».</a:t>
            </a:r>
          </a:p>
          <a:p>
            <a:r>
              <a:rPr lang="it-IT" dirty="0" smtClean="0"/>
              <a:t> </a:t>
            </a:r>
            <a:r>
              <a:rPr lang="it-IT" i="1" dirty="0" smtClean="0"/>
              <a:t>Ibid.</a:t>
            </a:r>
            <a:r>
              <a:rPr lang="it-IT" dirty="0" smtClean="0"/>
              <a:t>, XVIII, pp. 449-451: The </a:t>
            </a:r>
            <a:r>
              <a:rPr lang="it-IT" i="1" dirty="0" err="1" smtClean="0"/>
              <a:t>correctio</a:t>
            </a:r>
            <a:r>
              <a:rPr lang="it-IT" dirty="0" smtClean="0"/>
              <a:t> of </a:t>
            </a:r>
            <a:r>
              <a:rPr lang="it-IT" i="1" dirty="0" err="1" smtClean="0"/>
              <a:t>sanctimoniales</a:t>
            </a:r>
            <a:r>
              <a:rPr lang="it-IT" i="1" dirty="0" smtClean="0"/>
              <a:t> </a:t>
            </a:r>
            <a:r>
              <a:rPr lang="it-IT" i="1" dirty="0" err="1" smtClean="0"/>
              <a:t>delinquentes</a:t>
            </a:r>
            <a:endParaRPr lang="it-IT" i="1" dirty="0" smtClean="0"/>
          </a:p>
          <a:p>
            <a:r>
              <a:rPr lang="en-US" dirty="0"/>
              <a:t>The abbess must be attentive and implacable</a:t>
            </a:r>
            <a:r>
              <a:rPr lang="en-US" dirty="0" smtClean="0"/>
              <a:t>:</a:t>
            </a:r>
          </a:p>
          <a:p>
            <a:r>
              <a:rPr lang="it-IT" dirty="0" smtClean="0"/>
              <a:t>«quanto idem est </a:t>
            </a:r>
            <a:r>
              <a:rPr lang="it-IT" dirty="0" err="1" smtClean="0"/>
              <a:t>sexus</a:t>
            </a:r>
            <a:r>
              <a:rPr lang="it-IT" dirty="0" smtClean="0"/>
              <a:t> </a:t>
            </a:r>
            <a:r>
              <a:rPr lang="it-IT" dirty="0" err="1" smtClean="0"/>
              <a:t>fragilior</a:t>
            </a:r>
            <a:r>
              <a:rPr lang="it-IT" dirty="0" smtClean="0"/>
              <a:t> esse </a:t>
            </a:r>
            <a:r>
              <a:rPr lang="it-IT" dirty="0" err="1" smtClean="0"/>
              <a:t>dinoscitur</a:t>
            </a:r>
            <a:r>
              <a:rPr lang="it-IT" dirty="0" smtClean="0"/>
              <a:t>, tanto necesse est </a:t>
            </a:r>
            <a:r>
              <a:rPr lang="it-IT" dirty="0" err="1" smtClean="0"/>
              <a:t>maiorem</a:t>
            </a:r>
            <a:r>
              <a:rPr lang="it-IT" dirty="0" smtClean="0"/>
              <a:t> erga </a:t>
            </a:r>
            <a:r>
              <a:rPr lang="it-IT" dirty="0" err="1" smtClean="0"/>
              <a:t>eum</a:t>
            </a:r>
            <a:r>
              <a:rPr lang="it-IT" dirty="0" smtClean="0"/>
              <a:t> </a:t>
            </a:r>
            <a:r>
              <a:rPr lang="it-IT" dirty="0" err="1" smtClean="0"/>
              <a:t>custodiam</a:t>
            </a:r>
            <a:r>
              <a:rPr lang="it-IT" dirty="0" smtClean="0"/>
              <a:t> </a:t>
            </a:r>
            <a:r>
              <a:rPr lang="it-IT" dirty="0" err="1" smtClean="0"/>
              <a:t>adhiberi</a:t>
            </a:r>
            <a:r>
              <a:rPr lang="it-IT" dirty="0" smtClean="0"/>
              <a:t>».</a:t>
            </a:r>
            <a:endParaRPr lang="it-IT" dirty="0"/>
          </a:p>
        </p:txBody>
      </p:sp>
    </p:spTree>
    <p:extLst>
      <p:ext uri="{BB962C8B-B14F-4D97-AF65-F5344CB8AC3E}">
        <p14:creationId xmlns:p14="http://schemas.microsoft.com/office/powerpoint/2010/main" val="1135578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093064"/>
            <a:ext cx="11736000" cy="807925"/>
          </a:xfrm>
        </p:spPr>
        <p:txBody>
          <a:bodyPr>
            <a:normAutofit/>
          </a:bodyPr>
          <a:lstStyle/>
          <a:p>
            <a:r>
              <a:rPr lang="it-IT" sz="3200" i="1" dirty="0" err="1" smtClean="0"/>
              <a:t>Fragilitas</a:t>
            </a:r>
            <a:endParaRPr lang="it-IT" sz="3200" i="1" dirty="0"/>
          </a:p>
        </p:txBody>
      </p:sp>
      <p:sp>
        <p:nvSpPr>
          <p:cNvPr id="3" name="Segnaposto contenuto 2"/>
          <p:cNvSpPr>
            <a:spLocks noGrp="1"/>
          </p:cNvSpPr>
          <p:nvPr>
            <p:ph sz="quarter" idx="10"/>
          </p:nvPr>
        </p:nvSpPr>
        <p:spPr>
          <a:xfrm>
            <a:off x="120314" y="4584032"/>
            <a:ext cx="5790589" cy="2273968"/>
          </a:xfrm>
        </p:spPr>
        <p:txBody>
          <a:bodyPr/>
          <a:lstStyle/>
          <a:p>
            <a:r>
              <a:rPr lang="it-IT" sz="2400" dirty="0" smtClean="0"/>
              <a:t>Diploma Lotario 22, a. 834 giugno 25</a:t>
            </a:r>
          </a:p>
          <a:p>
            <a:pPr marL="457200" indent="-457200">
              <a:buFont typeface="Wingdings" panose="05000000000000000000" pitchFamily="2" charset="2"/>
              <a:buChar char="§"/>
            </a:pPr>
            <a:r>
              <a:rPr lang="it-IT" dirty="0" err="1" smtClean="0"/>
              <a:t>Compensantes</a:t>
            </a:r>
            <a:r>
              <a:rPr lang="it-IT" dirty="0" smtClean="0"/>
              <a:t> </a:t>
            </a:r>
            <a:r>
              <a:rPr lang="it-IT" dirty="0" err="1" smtClean="0"/>
              <a:t>fragilitatem</a:t>
            </a:r>
            <a:r>
              <a:rPr lang="it-IT" dirty="0" smtClean="0"/>
              <a:t> </a:t>
            </a:r>
            <a:r>
              <a:rPr lang="it-IT" dirty="0" err="1" smtClean="0"/>
              <a:t>sexus</a:t>
            </a:r>
            <a:r>
              <a:rPr lang="it-IT" dirty="0" smtClean="0"/>
              <a:t> </a:t>
            </a:r>
            <a:r>
              <a:rPr lang="it-IT" dirty="0" err="1" smtClean="0"/>
              <a:t>Asiae</a:t>
            </a:r>
            <a:r>
              <a:rPr lang="it-IT" dirty="0" smtClean="0"/>
              <a:t> </a:t>
            </a:r>
            <a:r>
              <a:rPr lang="it-IT" dirty="0" err="1" smtClean="0"/>
              <a:t>abbatissae</a:t>
            </a:r>
            <a:r>
              <a:rPr lang="it-IT" dirty="0" smtClean="0"/>
              <a:t> et </a:t>
            </a:r>
            <a:r>
              <a:rPr lang="it-IT" dirty="0" err="1" smtClean="0"/>
              <a:t>Deum</a:t>
            </a:r>
            <a:r>
              <a:rPr lang="it-IT" dirty="0" smtClean="0"/>
              <a:t> </a:t>
            </a:r>
            <a:r>
              <a:rPr lang="it-IT" dirty="0" err="1" smtClean="0"/>
              <a:t>famulantium</a:t>
            </a:r>
            <a:r>
              <a:rPr lang="it-IT" dirty="0" smtClean="0"/>
              <a:t> </a:t>
            </a:r>
            <a:r>
              <a:rPr lang="it-IT" dirty="0" err="1" smtClean="0"/>
              <a:t>foeminarum</a:t>
            </a:r>
            <a:endParaRPr lang="it-IT" dirty="0"/>
          </a:p>
        </p:txBody>
      </p:sp>
      <p:sp>
        <p:nvSpPr>
          <p:cNvPr id="4" name="Segnaposto contenuto 3"/>
          <p:cNvSpPr>
            <a:spLocks noGrp="1"/>
          </p:cNvSpPr>
          <p:nvPr>
            <p:ph sz="quarter" idx="11"/>
          </p:nvPr>
        </p:nvSpPr>
        <p:spPr>
          <a:xfrm>
            <a:off x="248346" y="1756611"/>
            <a:ext cx="5534526" cy="2875547"/>
          </a:xfrm>
        </p:spPr>
        <p:txBody>
          <a:bodyPr/>
          <a:lstStyle/>
          <a:p>
            <a:r>
              <a:rPr lang="it-IT" sz="2400" dirty="0" smtClean="0"/>
              <a:t>Diploma Lotario 12, a. 833 aprile 13</a:t>
            </a:r>
          </a:p>
          <a:p>
            <a:pPr marL="457200" indent="-457200">
              <a:buFont typeface="Wingdings" panose="05000000000000000000" pitchFamily="2" charset="2"/>
              <a:buChar char="§"/>
            </a:pPr>
            <a:r>
              <a:rPr lang="it-IT" dirty="0" smtClean="0"/>
              <a:t>Asia venerabili </a:t>
            </a:r>
            <a:r>
              <a:rPr lang="it-IT" dirty="0" err="1" smtClean="0"/>
              <a:t>abbatissa</a:t>
            </a:r>
            <a:r>
              <a:rPr lang="it-IT" dirty="0" smtClean="0"/>
              <a:t> ex </a:t>
            </a:r>
            <a:r>
              <a:rPr lang="it-IT" dirty="0" err="1" smtClean="0"/>
              <a:t>monasterio</a:t>
            </a:r>
            <a:r>
              <a:rPr lang="it-IT" dirty="0" smtClean="0"/>
              <a:t> </a:t>
            </a:r>
            <a:r>
              <a:rPr lang="it-IT" dirty="0" err="1" smtClean="0"/>
              <a:t>Dodosi</a:t>
            </a:r>
            <a:endParaRPr lang="it-IT" dirty="0" smtClean="0"/>
          </a:p>
          <a:p>
            <a:r>
              <a:rPr lang="it-IT" dirty="0" err="1" smtClean="0"/>
              <a:t>Gislerammum</a:t>
            </a:r>
            <a:r>
              <a:rPr lang="it-IT" dirty="0" smtClean="0"/>
              <a:t> </a:t>
            </a:r>
            <a:r>
              <a:rPr lang="it-IT" dirty="0" err="1" smtClean="0"/>
              <a:t>abbatem</a:t>
            </a:r>
            <a:r>
              <a:rPr lang="it-IT" dirty="0" smtClean="0"/>
              <a:t> in </a:t>
            </a:r>
            <a:r>
              <a:rPr lang="it-IT" dirty="0" err="1" smtClean="0"/>
              <a:t>eodem</a:t>
            </a:r>
            <a:r>
              <a:rPr lang="it-IT" dirty="0" smtClean="0"/>
              <a:t> loco </a:t>
            </a:r>
            <a:r>
              <a:rPr lang="it-IT" dirty="0" err="1" smtClean="0"/>
              <a:t>constituimus</a:t>
            </a:r>
            <a:r>
              <a:rPr lang="it-IT" dirty="0" smtClean="0"/>
              <a:t> </a:t>
            </a:r>
            <a:r>
              <a:rPr lang="it-IT" dirty="0" err="1" smtClean="0"/>
              <a:t>inspectorem</a:t>
            </a:r>
            <a:endParaRPr lang="it-IT" dirty="0" smtClean="0"/>
          </a:p>
          <a:p>
            <a:endParaRPr lang="it-IT" dirty="0" smtClean="0"/>
          </a:p>
          <a:p>
            <a:endParaRPr lang="it-IT" dirty="0"/>
          </a:p>
        </p:txBody>
      </p:sp>
      <p:sp>
        <p:nvSpPr>
          <p:cNvPr id="6" name="CasellaDiTesto 5"/>
          <p:cNvSpPr txBox="1"/>
          <p:nvPr/>
        </p:nvSpPr>
        <p:spPr>
          <a:xfrm>
            <a:off x="5990526" y="1900989"/>
            <a:ext cx="45719" cy="369332"/>
          </a:xfrm>
          <a:prstGeom prst="rect">
            <a:avLst/>
          </a:prstGeom>
          <a:noFill/>
        </p:spPr>
        <p:txBody>
          <a:bodyPr wrap="square" rtlCol="0">
            <a:spAutoFit/>
          </a:bodyPr>
          <a:lstStyle/>
          <a:p>
            <a:endParaRPr lang="it-IT"/>
          </a:p>
        </p:txBody>
      </p:sp>
      <p:sp>
        <p:nvSpPr>
          <p:cNvPr id="7" name="CasellaDiTesto 6"/>
          <p:cNvSpPr txBox="1"/>
          <p:nvPr/>
        </p:nvSpPr>
        <p:spPr>
          <a:xfrm>
            <a:off x="6148138" y="1900990"/>
            <a:ext cx="5666874" cy="1815882"/>
          </a:xfrm>
          <a:prstGeom prst="rect">
            <a:avLst/>
          </a:prstGeom>
          <a:noFill/>
        </p:spPr>
        <p:txBody>
          <a:bodyPr wrap="square" rtlCol="0">
            <a:spAutoFit/>
          </a:bodyPr>
          <a:lstStyle/>
          <a:p>
            <a:r>
              <a:rPr lang="it-IT" sz="2400" dirty="0" smtClean="0"/>
              <a:t>Diploma Lotario 38, 838 maggio 6</a:t>
            </a:r>
          </a:p>
          <a:p>
            <a:pPr marL="457200" indent="-457200">
              <a:buFont typeface="Wingdings" panose="05000000000000000000" pitchFamily="2" charset="2"/>
              <a:buChar char="§"/>
            </a:pPr>
            <a:r>
              <a:rPr lang="it-IT" sz="2800" dirty="0" err="1" smtClean="0"/>
              <a:t>Quaedam</a:t>
            </a:r>
            <a:r>
              <a:rPr lang="it-IT" sz="2800" dirty="0" smtClean="0"/>
              <a:t> dicata nomine Asia </a:t>
            </a:r>
            <a:r>
              <a:rPr lang="it-IT" sz="2800" dirty="0" err="1" smtClean="0"/>
              <a:t>abbatissa</a:t>
            </a:r>
            <a:r>
              <a:rPr lang="it-IT" sz="2800" dirty="0" smtClean="0"/>
              <a:t> de </a:t>
            </a:r>
            <a:r>
              <a:rPr lang="it-IT" sz="2800" dirty="0" err="1" smtClean="0"/>
              <a:t>coenobio</a:t>
            </a:r>
            <a:r>
              <a:rPr lang="it-IT" sz="2800" dirty="0" smtClean="0"/>
              <a:t> </a:t>
            </a:r>
            <a:r>
              <a:rPr lang="it-IT" sz="2800" dirty="0" err="1" smtClean="0"/>
              <a:t>que</a:t>
            </a:r>
            <a:r>
              <a:rPr lang="it-IT" sz="2800" dirty="0" smtClean="0"/>
              <a:t> </a:t>
            </a:r>
            <a:r>
              <a:rPr lang="it-IT" sz="2800" dirty="0" err="1" smtClean="0"/>
              <a:t>dicitur</a:t>
            </a:r>
            <a:r>
              <a:rPr lang="it-IT" sz="2800" dirty="0" smtClean="0"/>
              <a:t> </a:t>
            </a:r>
            <a:r>
              <a:rPr lang="it-IT" sz="2800" dirty="0" err="1" smtClean="0"/>
              <a:t>Teodote</a:t>
            </a:r>
            <a:endParaRPr lang="it-IT" sz="2800" dirty="0"/>
          </a:p>
        </p:txBody>
      </p:sp>
      <p:sp>
        <p:nvSpPr>
          <p:cNvPr id="8" name="CasellaDiTesto 7"/>
          <p:cNvSpPr txBox="1"/>
          <p:nvPr/>
        </p:nvSpPr>
        <p:spPr>
          <a:xfrm flipH="1">
            <a:off x="6268452" y="3946358"/>
            <a:ext cx="5835315" cy="2246769"/>
          </a:xfrm>
          <a:prstGeom prst="rect">
            <a:avLst/>
          </a:prstGeom>
          <a:noFill/>
        </p:spPr>
        <p:txBody>
          <a:bodyPr wrap="square" rtlCol="0">
            <a:spAutoFit/>
          </a:bodyPr>
          <a:lstStyle/>
          <a:p>
            <a:r>
              <a:rPr lang="it-IT" sz="2000" dirty="0" smtClean="0"/>
              <a:t>Diploma Lotario 59, 841 giugno 20</a:t>
            </a:r>
          </a:p>
          <a:p>
            <a:endParaRPr lang="it-IT" sz="2000" dirty="0" smtClean="0"/>
          </a:p>
          <a:p>
            <a:pPr marL="457200" indent="-457200">
              <a:buFont typeface="Wingdings" panose="05000000000000000000" pitchFamily="2" charset="2"/>
              <a:buChar char="§"/>
            </a:pPr>
            <a:r>
              <a:rPr lang="it-IT" sz="2000" dirty="0" smtClean="0"/>
              <a:t>Deo devota </a:t>
            </a:r>
            <a:r>
              <a:rPr lang="it-IT" sz="2000" dirty="0" err="1" smtClean="0"/>
              <a:t>femina</a:t>
            </a:r>
            <a:r>
              <a:rPr lang="it-IT" sz="2000" dirty="0" smtClean="0"/>
              <a:t> nomine Asia et ex </a:t>
            </a:r>
            <a:r>
              <a:rPr lang="it-IT" sz="2000" dirty="0" err="1" smtClean="0"/>
              <a:t>monasterio</a:t>
            </a:r>
            <a:r>
              <a:rPr lang="it-IT" sz="2000" dirty="0" smtClean="0"/>
              <a:t> </a:t>
            </a:r>
            <a:r>
              <a:rPr lang="it-IT" sz="2000" dirty="0" err="1" smtClean="0"/>
              <a:t>Theodotis</a:t>
            </a:r>
            <a:r>
              <a:rPr lang="it-IT" sz="2000" dirty="0" smtClean="0"/>
              <a:t> </a:t>
            </a:r>
            <a:r>
              <a:rPr lang="it-IT" sz="2000" dirty="0" err="1" smtClean="0"/>
              <a:t>abbatissa</a:t>
            </a:r>
            <a:endParaRPr lang="it-IT" sz="2000" dirty="0" smtClean="0"/>
          </a:p>
          <a:p>
            <a:pPr marL="457200" indent="-457200">
              <a:buFont typeface="Wingdings" panose="05000000000000000000" pitchFamily="2" charset="2"/>
              <a:buChar char="§"/>
            </a:pPr>
            <a:endParaRPr lang="it-IT" sz="2000" dirty="0"/>
          </a:p>
          <a:p>
            <a:r>
              <a:rPr lang="it-IT" sz="2000" dirty="0" err="1" smtClean="0"/>
              <a:t>Counts</a:t>
            </a:r>
            <a:r>
              <a:rPr lang="it-IT" sz="2000" dirty="0" smtClean="0"/>
              <a:t> Leo and John must </a:t>
            </a:r>
            <a:r>
              <a:rPr lang="it-IT" sz="2000" dirty="0" err="1" smtClean="0"/>
              <a:t>ascertain</a:t>
            </a:r>
            <a:r>
              <a:rPr lang="it-IT" sz="2000" dirty="0" smtClean="0"/>
              <a:t> an </a:t>
            </a:r>
            <a:r>
              <a:rPr lang="it-IT" sz="2000" i="1" dirty="0" err="1" smtClean="0"/>
              <a:t>inquisitio</a:t>
            </a:r>
            <a:r>
              <a:rPr lang="it-IT" sz="2000" dirty="0" smtClean="0"/>
              <a:t> on </a:t>
            </a:r>
            <a:r>
              <a:rPr lang="it-IT" sz="2000" dirty="0" err="1" smtClean="0"/>
              <a:t>monastery’s</a:t>
            </a:r>
            <a:r>
              <a:rPr lang="it-IT" sz="2000" dirty="0" smtClean="0"/>
              <a:t> </a:t>
            </a:r>
            <a:r>
              <a:rPr lang="it-IT" sz="2000" dirty="0" err="1" smtClean="0"/>
              <a:t>lands</a:t>
            </a:r>
            <a:r>
              <a:rPr lang="it-IT" sz="2000" dirty="0" smtClean="0"/>
              <a:t>.</a:t>
            </a:r>
            <a:endParaRPr lang="it-IT" sz="2000" dirty="0"/>
          </a:p>
        </p:txBody>
      </p:sp>
    </p:spTree>
    <p:extLst>
      <p:ext uri="{BB962C8B-B14F-4D97-AF65-F5344CB8AC3E}">
        <p14:creationId xmlns:p14="http://schemas.microsoft.com/office/powerpoint/2010/main" val="46956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153221"/>
            <a:ext cx="11736000" cy="599379"/>
          </a:xfrm>
        </p:spPr>
        <p:txBody>
          <a:bodyPr/>
          <a:lstStyle/>
          <a:p>
            <a:r>
              <a:rPr lang="it-IT" dirty="0" err="1" smtClean="0"/>
              <a:t>After</a:t>
            </a:r>
            <a:r>
              <a:rPr lang="it-IT" dirty="0" smtClean="0"/>
              <a:t> the </a:t>
            </a:r>
            <a:r>
              <a:rPr lang="it-IT" dirty="0" err="1" smtClean="0"/>
              <a:t>Treaty</a:t>
            </a:r>
            <a:r>
              <a:rPr lang="it-IT" dirty="0" smtClean="0"/>
              <a:t> of Verdun (843)</a:t>
            </a:r>
            <a:endParaRPr lang="it-IT" dirty="0"/>
          </a:p>
        </p:txBody>
      </p:sp>
      <p:sp>
        <p:nvSpPr>
          <p:cNvPr id="4" name="Segnaposto contenuto 3"/>
          <p:cNvSpPr>
            <a:spLocks noGrp="1"/>
          </p:cNvSpPr>
          <p:nvPr>
            <p:ph sz="quarter" idx="11"/>
          </p:nvPr>
        </p:nvSpPr>
        <p:spPr>
          <a:xfrm>
            <a:off x="276226" y="2400300"/>
            <a:ext cx="5267324" cy="4191000"/>
          </a:xfrm>
        </p:spPr>
        <p:txBody>
          <a:bodyPr>
            <a:normAutofit fontScale="92500" lnSpcReduction="20000"/>
          </a:bodyPr>
          <a:lstStyle/>
          <a:p>
            <a:r>
              <a:rPr lang="en-US" dirty="0" err="1"/>
              <a:t>Stabilisation</a:t>
            </a:r>
            <a:r>
              <a:rPr lang="en-US" dirty="0"/>
              <a:t> of regional </a:t>
            </a:r>
            <a:r>
              <a:rPr lang="en-US" dirty="0" smtClean="0"/>
              <a:t>aristocracies</a:t>
            </a:r>
          </a:p>
          <a:p>
            <a:r>
              <a:rPr lang="en-US" dirty="0" smtClean="0"/>
              <a:t>Monastic estates</a:t>
            </a:r>
          </a:p>
          <a:p>
            <a:r>
              <a:rPr lang="en-US" dirty="0" smtClean="0"/>
              <a:t>Formation </a:t>
            </a:r>
            <a:r>
              <a:rPr lang="en-US" dirty="0"/>
              <a:t>of specific local </a:t>
            </a:r>
            <a:r>
              <a:rPr lang="en-US" dirty="0" smtClean="0"/>
              <a:t>characteristics</a:t>
            </a:r>
          </a:p>
          <a:p>
            <a:r>
              <a:rPr lang="en-US" dirty="0" smtClean="0"/>
              <a:t>In </a:t>
            </a:r>
            <a:r>
              <a:rPr lang="en-US" dirty="0"/>
              <a:t>reality, a plurality of Carolingian kingdoms had always existed; the novelty of Verdun lay not in the division of the empire, but in the fact that a system arose from it in which all three brother-sovereigns enjoyed de facto political parity, although </a:t>
            </a:r>
            <a:r>
              <a:rPr lang="en-US" dirty="0" err="1" smtClean="0"/>
              <a:t>Lothar</a:t>
            </a:r>
            <a:r>
              <a:rPr lang="en-US" dirty="0" smtClean="0"/>
              <a:t> </a:t>
            </a:r>
            <a:r>
              <a:rPr lang="en-US" dirty="0"/>
              <a:t>retained the imperial title and moral supremacy over his brothers.</a:t>
            </a:r>
            <a:endParaRPr lang="it-IT" dirty="0"/>
          </a:p>
        </p:txBody>
      </p:sp>
      <p:pic>
        <p:nvPicPr>
          <p:cNvPr id="6" name="Picture 2" descr="Treaty of Verdun - Wikipedia"/>
          <p:cNvPicPr>
            <a:picLocks noGrp="1" noChangeAspect="1" noChangeArrowheads="1"/>
          </p:cNvPicPr>
          <p:nvPr>
            <p:ph sz="quarter" idx="10"/>
          </p:nvPr>
        </p:nvPicPr>
        <p:blipFill>
          <a:blip r:embed="rId2">
            <a:extLst>
              <a:ext uri="{28A0092B-C50C-407E-A947-70E740481C1C}">
                <a14:useLocalDpi xmlns:a14="http://schemas.microsoft.com/office/drawing/2010/main" val="0"/>
              </a:ext>
            </a:extLst>
          </a:blip>
          <a:srcRect/>
          <a:stretch>
            <a:fillRect/>
          </a:stretch>
        </p:blipFill>
        <p:spPr bwMode="auto">
          <a:xfrm>
            <a:off x="6467474" y="1722437"/>
            <a:ext cx="5010151" cy="50101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6"/>
          <p:cNvSpPr txBox="1"/>
          <p:nvPr/>
        </p:nvSpPr>
        <p:spPr>
          <a:xfrm>
            <a:off x="9439275" y="3524250"/>
            <a:ext cx="2363147" cy="400110"/>
          </a:xfrm>
          <a:prstGeom prst="rect">
            <a:avLst/>
          </a:prstGeom>
          <a:noFill/>
        </p:spPr>
        <p:txBody>
          <a:bodyPr wrap="none" rtlCol="0">
            <a:spAutoFit/>
          </a:bodyPr>
          <a:lstStyle/>
          <a:p>
            <a:r>
              <a:rPr lang="it-IT" sz="2000" b="1" dirty="0" smtClean="0"/>
              <a:t>Louis the </a:t>
            </a:r>
            <a:r>
              <a:rPr lang="it-IT" sz="2000" b="1" dirty="0" err="1" smtClean="0"/>
              <a:t>German</a:t>
            </a:r>
            <a:endParaRPr lang="it-IT" sz="2000" b="1" dirty="0"/>
          </a:p>
        </p:txBody>
      </p:sp>
      <p:sp>
        <p:nvSpPr>
          <p:cNvPr id="8" name="CasellaDiTesto 7"/>
          <p:cNvSpPr txBox="1"/>
          <p:nvPr/>
        </p:nvSpPr>
        <p:spPr>
          <a:xfrm>
            <a:off x="9134475" y="4914900"/>
            <a:ext cx="982961" cy="400110"/>
          </a:xfrm>
          <a:prstGeom prst="rect">
            <a:avLst/>
          </a:prstGeom>
          <a:noFill/>
        </p:spPr>
        <p:txBody>
          <a:bodyPr wrap="none" rtlCol="0">
            <a:spAutoFit/>
          </a:bodyPr>
          <a:lstStyle/>
          <a:p>
            <a:r>
              <a:rPr lang="it-IT" sz="2000" b="1" dirty="0" smtClean="0"/>
              <a:t>Lothar</a:t>
            </a:r>
            <a:endParaRPr lang="it-IT" sz="2000" b="1" dirty="0"/>
          </a:p>
        </p:txBody>
      </p:sp>
      <p:sp>
        <p:nvSpPr>
          <p:cNvPr id="9" name="CasellaDiTesto 8"/>
          <p:cNvSpPr txBox="1"/>
          <p:nvPr/>
        </p:nvSpPr>
        <p:spPr>
          <a:xfrm>
            <a:off x="7172325" y="4295775"/>
            <a:ext cx="2207656" cy="400110"/>
          </a:xfrm>
          <a:prstGeom prst="rect">
            <a:avLst/>
          </a:prstGeom>
          <a:noFill/>
        </p:spPr>
        <p:txBody>
          <a:bodyPr wrap="none" rtlCol="0">
            <a:spAutoFit/>
          </a:bodyPr>
          <a:lstStyle/>
          <a:p>
            <a:r>
              <a:rPr lang="it-IT" sz="2000" b="1" dirty="0" smtClean="0"/>
              <a:t>Charles the </a:t>
            </a:r>
            <a:r>
              <a:rPr lang="it-IT" sz="2000" b="1" dirty="0" err="1" smtClean="0"/>
              <a:t>Bald</a:t>
            </a:r>
            <a:endParaRPr lang="it-IT" sz="2000" b="1" dirty="0"/>
          </a:p>
        </p:txBody>
      </p:sp>
    </p:spTree>
    <p:extLst>
      <p:ext uri="{BB962C8B-B14F-4D97-AF65-F5344CB8AC3E}">
        <p14:creationId xmlns:p14="http://schemas.microsoft.com/office/powerpoint/2010/main" val="66092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1000"/>
                                        <p:tgtEl>
                                          <p:spTgt spid="9">
                                            <p:txEl>
                                              <p:pRg st="0" end="0"/>
                                            </p:txEl>
                                          </p:spTgt>
                                        </p:tgtEl>
                                      </p:cBhvr>
                                    </p:animEffect>
                                    <p:anim calcmode="lin" valueType="num">
                                      <p:cBhvr>
                                        <p:cTn id="2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153221"/>
            <a:ext cx="11736000" cy="666054"/>
          </a:xfrm>
        </p:spPr>
        <p:txBody>
          <a:bodyPr/>
          <a:lstStyle/>
          <a:p>
            <a:r>
              <a:rPr lang="it-IT" dirty="0" err="1"/>
              <a:t>Administrative</a:t>
            </a:r>
            <a:r>
              <a:rPr lang="it-IT" dirty="0"/>
              <a:t> </a:t>
            </a:r>
            <a:r>
              <a:rPr lang="it-IT" dirty="0" err="1"/>
              <a:t>structure</a:t>
            </a:r>
            <a:endParaRPr lang="it-IT" dirty="0"/>
          </a:p>
        </p:txBody>
      </p:sp>
      <p:sp>
        <p:nvSpPr>
          <p:cNvPr id="3" name="Segnaposto contenuto 2"/>
          <p:cNvSpPr>
            <a:spLocks noGrp="1"/>
          </p:cNvSpPr>
          <p:nvPr>
            <p:ph sz="quarter" idx="10"/>
          </p:nvPr>
        </p:nvSpPr>
        <p:spPr>
          <a:xfrm>
            <a:off x="6179127" y="1390650"/>
            <a:ext cx="5663346" cy="5061904"/>
          </a:xfrm>
        </p:spPr>
        <p:txBody>
          <a:bodyPr>
            <a:normAutofit fontScale="85000" lnSpcReduction="20000"/>
          </a:bodyPr>
          <a:lstStyle/>
          <a:p>
            <a:r>
              <a:rPr lang="en-US" dirty="0"/>
              <a:t>At the summit of the public apparatus was the imperial palace, a pale imitation of the late Roman and Byzantine bureaucratic machine. </a:t>
            </a:r>
            <a:endParaRPr lang="en-US" dirty="0" smtClean="0"/>
          </a:p>
          <a:p>
            <a:r>
              <a:rPr lang="en-US" dirty="0" smtClean="0"/>
              <a:t>It </a:t>
            </a:r>
            <a:r>
              <a:rPr lang="en-US" dirty="0"/>
              <a:t>coordinated the exploitation of the large landed estates of the public treasury, which represented the material basis for the maintenance of the court and the central apparatus of Carolingian rule. </a:t>
            </a:r>
            <a:endParaRPr lang="en-US" dirty="0" smtClean="0"/>
          </a:p>
          <a:p>
            <a:r>
              <a:rPr lang="en-US" dirty="0" smtClean="0"/>
              <a:t>No </a:t>
            </a:r>
            <a:r>
              <a:rPr lang="en-US" dirty="0"/>
              <a:t>attempt was made to re-establish a system of land tax collection. </a:t>
            </a:r>
            <a:endParaRPr lang="en-US" dirty="0" smtClean="0"/>
          </a:p>
          <a:p>
            <a:r>
              <a:rPr lang="en-US" dirty="0" smtClean="0"/>
              <a:t>In </a:t>
            </a:r>
            <a:r>
              <a:rPr lang="en-US" dirty="0"/>
              <a:t>addition t</a:t>
            </a:r>
            <a:r>
              <a:rPr lang="en-US" dirty="0" smtClean="0"/>
              <a:t>he </a:t>
            </a:r>
            <a:r>
              <a:rPr lang="en-US" dirty="0"/>
              <a:t>members of the palace and the sovereign himself could count on the maintenance of the landed aristocracy, both lay and ecclesiastical, when the court travelled.</a:t>
            </a:r>
            <a:endParaRPr lang="it-IT" dirty="0"/>
          </a:p>
        </p:txBody>
      </p:sp>
      <p:sp>
        <p:nvSpPr>
          <p:cNvPr id="4" name="Segnaposto contenuto 3"/>
          <p:cNvSpPr>
            <a:spLocks noGrp="1"/>
          </p:cNvSpPr>
          <p:nvPr>
            <p:ph sz="quarter" idx="11"/>
          </p:nvPr>
        </p:nvSpPr>
        <p:spPr>
          <a:xfrm>
            <a:off x="238124" y="1981199"/>
            <a:ext cx="5457825" cy="4486275"/>
          </a:xfrm>
        </p:spPr>
        <p:txBody>
          <a:bodyPr>
            <a:normAutofit fontScale="92500" lnSpcReduction="10000"/>
          </a:bodyPr>
          <a:lstStyle/>
          <a:p>
            <a:r>
              <a:rPr lang="en-US" dirty="0" smtClean="0"/>
              <a:t>The </a:t>
            </a:r>
            <a:r>
              <a:rPr lang="en-US" dirty="0"/>
              <a:t>Carolingian Empire never had very sophisticated administrative structures</a:t>
            </a:r>
            <a:r>
              <a:rPr lang="en-US" dirty="0" smtClean="0"/>
              <a:t>.</a:t>
            </a:r>
          </a:p>
          <a:p>
            <a:r>
              <a:rPr lang="en-US" dirty="0"/>
              <a:t>It lacks</a:t>
            </a:r>
            <a:r>
              <a:rPr lang="en-US" dirty="0" smtClean="0"/>
              <a:t>:</a:t>
            </a:r>
          </a:p>
          <a:p>
            <a:r>
              <a:rPr lang="en-US" dirty="0" smtClean="0"/>
              <a:t>a </a:t>
            </a:r>
            <a:r>
              <a:rPr lang="en-US" dirty="0"/>
              <a:t>homogeneous and well-distributed network of officials, </a:t>
            </a:r>
            <a:endParaRPr lang="en-US" dirty="0" smtClean="0"/>
          </a:p>
          <a:p>
            <a:r>
              <a:rPr lang="en-US" dirty="0" smtClean="0"/>
              <a:t>a </a:t>
            </a:r>
            <a:r>
              <a:rPr lang="en-US" dirty="0"/>
              <a:t>uniform system of territorial districts</a:t>
            </a:r>
            <a:r>
              <a:rPr lang="en-US" dirty="0" smtClean="0"/>
              <a:t>.</a:t>
            </a:r>
          </a:p>
          <a:p>
            <a:r>
              <a:rPr lang="en-US" dirty="0" smtClean="0"/>
              <a:t>Moreover</a:t>
            </a:r>
            <a:r>
              <a:rPr lang="en-US" dirty="0"/>
              <a:t>, the various kingdoms absorbed into Charles' empire - for example, the Lombard kingdom - continued to have a relatively autonomous life of their own.</a:t>
            </a:r>
            <a:endParaRPr lang="it-IT" dirty="0"/>
          </a:p>
        </p:txBody>
      </p:sp>
    </p:spTree>
    <p:extLst>
      <p:ext uri="{BB962C8B-B14F-4D97-AF65-F5344CB8AC3E}">
        <p14:creationId xmlns:p14="http://schemas.microsoft.com/office/powerpoint/2010/main" val="113563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anim calcmode="lin" valueType="num">
                                      <p:cBhvr>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1000"/>
                                        <p:tgtEl>
                                          <p:spTgt spid="3">
                                            <p:txEl>
                                              <p:pRg st="2" end="2"/>
                                            </p:txEl>
                                          </p:spTgt>
                                        </p:tgtEl>
                                      </p:cBhvr>
                                    </p:animEffect>
                                    <p:anim calcmode="lin" valueType="num">
                                      <p:cBhvr>
                                        <p:cTn id="4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Effect transition="in" filter="fade">
                                      <p:cBhvr>
                                        <p:cTn id="54" dur="1000"/>
                                        <p:tgtEl>
                                          <p:spTgt spid="3">
                                            <p:txEl>
                                              <p:pRg st="3" end="3"/>
                                            </p:txEl>
                                          </p:spTgt>
                                        </p:tgtEl>
                                      </p:cBhvr>
                                    </p:animEffect>
                                    <p:anim calcmode="lin" valueType="num">
                                      <p:cBhvr>
                                        <p:cTn id="5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moral duty of </a:t>
            </a:r>
            <a:r>
              <a:rPr lang="it-IT" dirty="0" err="1" smtClean="0"/>
              <a:t>Carolingian</a:t>
            </a:r>
            <a:r>
              <a:rPr lang="it-IT" dirty="0" smtClean="0"/>
              <a:t> </a:t>
            </a:r>
            <a:r>
              <a:rPr lang="it-IT" dirty="0" err="1" smtClean="0"/>
              <a:t>emperors</a:t>
            </a:r>
            <a:endParaRPr lang="it-IT" dirty="0"/>
          </a:p>
        </p:txBody>
      </p:sp>
      <p:sp>
        <p:nvSpPr>
          <p:cNvPr id="3" name="Segnaposto contenuto 2"/>
          <p:cNvSpPr>
            <a:spLocks noGrp="1"/>
          </p:cNvSpPr>
          <p:nvPr>
            <p:ph sz="quarter" idx="10"/>
          </p:nvPr>
        </p:nvSpPr>
        <p:spPr/>
        <p:txBody>
          <a:bodyPr>
            <a:normAutofit fontScale="92500" lnSpcReduction="10000"/>
          </a:bodyPr>
          <a:lstStyle/>
          <a:p>
            <a:r>
              <a:rPr lang="it-IT" dirty="0" err="1" smtClean="0">
                <a:latin typeface="Arial" panose="020B0604020202020204" pitchFamily="34" charset="0"/>
                <a:cs typeface="Arial" panose="020B0604020202020204" pitchFamily="34" charset="0"/>
              </a:rPr>
              <a:t>Carolingian</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emperors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had</a:t>
            </a:r>
            <a:r>
              <a:rPr lang="it-IT" dirty="0" smtClean="0">
                <a:latin typeface="Arial" panose="020B0604020202020204" pitchFamily="34" charset="0"/>
                <a:cs typeface="Arial" panose="020B0604020202020204" pitchFamily="34" charset="0"/>
              </a:rPr>
              <a:t> the moral duty of </a:t>
            </a:r>
            <a:r>
              <a:rPr lang="it-IT" dirty="0" err="1" smtClean="0">
                <a:latin typeface="Arial" panose="020B0604020202020204" pitchFamily="34" charset="0"/>
                <a:cs typeface="Arial" panose="020B0604020202020204" pitchFamily="34" charset="0"/>
              </a:rPr>
              <a:t>taking</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their</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subjects</a:t>
            </a:r>
            <a:r>
              <a:rPr lang="it-IT" dirty="0" smtClean="0">
                <a:latin typeface="Arial" panose="020B0604020202020204" pitchFamily="34" charset="0"/>
                <a:cs typeface="Arial" panose="020B0604020202020204" pitchFamily="34" charset="0"/>
              </a:rPr>
              <a:t> to </a:t>
            </a:r>
            <a:r>
              <a:rPr lang="it-IT" dirty="0" err="1" smtClean="0">
                <a:latin typeface="Arial" panose="020B0604020202020204" pitchFamily="34" charset="0"/>
                <a:cs typeface="Arial" panose="020B0604020202020204" pitchFamily="34" charset="0"/>
              </a:rPr>
              <a:t>heaven</a:t>
            </a:r>
            <a:r>
              <a:rPr lang="it-IT" dirty="0" smtClean="0">
                <a:latin typeface="Arial" panose="020B0604020202020204" pitchFamily="34" charset="0"/>
                <a:cs typeface="Arial" panose="020B0604020202020204" pitchFamily="34" charset="0"/>
              </a:rPr>
              <a:t>.</a:t>
            </a:r>
          </a:p>
          <a:p>
            <a:r>
              <a:rPr lang="it-IT" dirty="0" err="1" smtClean="0">
                <a:latin typeface="Arial" panose="020B0604020202020204" pitchFamily="34" charset="0"/>
                <a:cs typeface="Arial" panose="020B0604020202020204" pitchFamily="34" charset="0"/>
              </a:rPr>
              <a:t>Therefore</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they</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had</a:t>
            </a:r>
            <a:r>
              <a:rPr lang="it-IT" dirty="0" smtClean="0">
                <a:latin typeface="Arial" panose="020B0604020202020204" pitchFamily="34" charset="0"/>
                <a:cs typeface="Arial" panose="020B0604020202020204" pitchFamily="34" charset="0"/>
              </a:rPr>
              <a:t> to </a:t>
            </a:r>
            <a:r>
              <a:rPr lang="it-IT" dirty="0" err="1" smtClean="0">
                <a:latin typeface="Arial" panose="020B0604020202020204" pitchFamily="34" charset="0"/>
                <a:cs typeface="Arial" panose="020B0604020202020204" pitchFamily="34" charset="0"/>
              </a:rPr>
              <a:t>give</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good</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instructions</a:t>
            </a:r>
            <a:r>
              <a:rPr lang="it-IT" dirty="0" smtClean="0">
                <a:latin typeface="Arial" panose="020B0604020202020204" pitchFamily="34" charset="0"/>
                <a:cs typeface="Arial" panose="020B0604020202020204" pitchFamily="34" charset="0"/>
              </a:rPr>
              <a:t>:</a:t>
            </a:r>
          </a:p>
          <a:p>
            <a:r>
              <a:rPr lang="it-IT" dirty="0" err="1" smtClean="0">
                <a:latin typeface="Arial" panose="020B0604020202020204" pitchFamily="34" charset="0"/>
                <a:cs typeface="Arial" panose="020B0604020202020204" pitchFamily="34" charset="0"/>
              </a:rPr>
              <a:t>Bishops</a:t>
            </a:r>
            <a:r>
              <a:rPr lang="it-IT" dirty="0" smtClean="0">
                <a:latin typeface="Arial" panose="020B0604020202020204" pitchFamily="34" charset="0"/>
                <a:cs typeface="Arial" panose="020B0604020202020204" pitchFamily="34" charset="0"/>
              </a:rPr>
              <a:t> and </a:t>
            </a:r>
            <a:r>
              <a:rPr lang="it-IT" dirty="0" err="1" smtClean="0">
                <a:latin typeface="Arial" panose="020B0604020202020204" pitchFamily="34" charset="0"/>
                <a:cs typeface="Arial" panose="020B0604020202020204" pitchFamily="34" charset="0"/>
              </a:rPr>
              <a:t>ecclesiastical</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intellectuals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were</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looking</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those</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instruction</a:t>
            </a:r>
            <a:r>
              <a:rPr lang="it-IT" dirty="0" smtClean="0">
                <a:latin typeface="Arial" panose="020B0604020202020204" pitchFamily="34" charset="0"/>
                <a:cs typeface="Arial" panose="020B0604020202020204" pitchFamily="34" charset="0"/>
              </a:rPr>
              <a:t> in the </a:t>
            </a:r>
            <a:r>
              <a:rPr lang="it-IT" dirty="0" err="1" smtClean="0">
                <a:latin typeface="Arial" panose="020B0604020202020204" pitchFamily="34" charset="0"/>
                <a:cs typeface="Arial" panose="020B0604020202020204" pitchFamily="34" charset="0"/>
              </a:rPr>
              <a:t>Bible</a:t>
            </a:r>
            <a:r>
              <a:rPr lang="it-IT" dirty="0" smtClean="0">
                <a:latin typeface="Arial" panose="020B0604020202020204" pitchFamily="34" charset="0"/>
                <a:cs typeface="Arial" panose="020B0604020202020204" pitchFamily="34" charset="0"/>
              </a:rPr>
              <a:t>:</a:t>
            </a:r>
          </a:p>
          <a:p>
            <a:r>
              <a:rPr lang="it-IT" dirty="0" err="1" smtClean="0">
                <a:latin typeface="Arial" panose="020B0604020202020204" pitchFamily="34" charset="0"/>
                <a:cs typeface="Arial" panose="020B0604020202020204" pitchFamily="34" charset="0"/>
              </a:rPr>
              <a:t>Biblical</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exegesis</a:t>
            </a:r>
            <a:endParaRPr lang="it-IT" dirty="0" smtClean="0">
              <a:latin typeface="Arial" panose="020B0604020202020204" pitchFamily="34" charset="0"/>
              <a:cs typeface="Arial" panose="020B0604020202020204" pitchFamily="34" charset="0"/>
            </a:endParaRPr>
          </a:p>
          <a:p>
            <a:r>
              <a:rPr lang="it-IT" dirty="0" err="1" smtClean="0">
                <a:latin typeface="Arial" panose="020B0604020202020204" pitchFamily="34" charset="0"/>
                <a:cs typeface="Arial" panose="020B0604020202020204" pitchFamily="34" charset="0"/>
              </a:rPr>
              <a:t>Episcopal</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Councils</a:t>
            </a:r>
            <a:r>
              <a:rPr lang="it-IT" dirty="0" smtClean="0">
                <a:latin typeface="Arial" panose="020B0604020202020204" pitchFamily="34" charset="0"/>
                <a:cs typeface="Arial" panose="020B0604020202020204" pitchFamily="34" charset="0"/>
              </a:rPr>
              <a:t>.</a:t>
            </a:r>
            <a:endParaRPr lang="it-IT" dirty="0">
              <a:latin typeface="Arial" panose="020B0604020202020204" pitchFamily="34" charset="0"/>
              <a:cs typeface="Arial" panose="020B0604020202020204" pitchFamily="34" charset="0"/>
            </a:endParaRPr>
          </a:p>
        </p:txBody>
      </p:sp>
      <p:sp>
        <p:nvSpPr>
          <p:cNvPr id="4" name="Segnaposto contenuto 3"/>
          <p:cNvSpPr>
            <a:spLocks noGrp="1"/>
          </p:cNvSpPr>
          <p:nvPr>
            <p:ph sz="quarter" idx="11"/>
          </p:nvPr>
        </p:nvSpPr>
        <p:spPr>
          <a:xfrm>
            <a:off x="600075" y="2592996"/>
            <a:ext cx="4705349" cy="1794277"/>
          </a:xfrm>
        </p:spPr>
        <p:txBody>
          <a:bodyPr/>
          <a:lstStyle/>
          <a:p>
            <a:r>
              <a:rPr lang="it-IT" dirty="0" err="1" smtClean="0">
                <a:latin typeface="Arial" panose="020B0604020202020204" pitchFamily="34" charset="0"/>
                <a:cs typeface="Arial" panose="020B0604020202020204" pitchFamily="34" charset="0"/>
              </a:rPr>
              <a:t>Pippin</a:t>
            </a:r>
            <a:r>
              <a:rPr lang="it-IT" dirty="0" smtClean="0">
                <a:latin typeface="Arial" panose="020B0604020202020204" pitchFamily="34" charset="0"/>
                <a:cs typeface="Arial" panose="020B0604020202020204" pitchFamily="34" charset="0"/>
              </a:rPr>
              <a:t> III and </a:t>
            </a:r>
            <a:r>
              <a:rPr lang="it-IT" dirty="0" err="1" smtClean="0">
                <a:latin typeface="Arial" panose="020B0604020202020204" pitchFamily="34" charset="0"/>
                <a:cs typeface="Arial" panose="020B0604020202020204" pitchFamily="34" charset="0"/>
              </a:rPr>
              <a:t>Charlemagne</a:t>
            </a:r>
            <a:r>
              <a:rPr lang="it-IT" dirty="0" smtClean="0">
                <a:latin typeface="Arial" panose="020B0604020202020204" pitchFamily="34" charset="0"/>
                <a:cs typeface="Arial" panose="020B0604020202020204" pitchFamily="34" charset="0"/>
              </a:rPr>
              <a:t>:</a:t>
            </a:r>
          </a:p>
          <a:p>
            <a:r>
              <a:rPr lang="it-IT" b="1" dirty="0" smtClean="0">
                <a:latin typeface="Arial" panose="020B0604020202020204" pitchFamily="34" charset="0"/>
                <a:cs typeface="Arial" panose="020B0604020202020204" pitchFamily="34" charset="0"/>
              </a:rPr>
              <a:t>CORRECTIO</a:t>
            </a:r>
            <a:endParaRPr lang="it-IT" b="1" dirty="0">
              <a:latin typeface="Arial" panose="020B0604020202020204" pitchFamily="34" charset="0"/>
              <a:cs typeface="Arial" panose="020B0604020202020204" pitchFamily="34" charset="0"/>
            </a:endParaRPr>
          </a:p>
        </p:txBody>
      </p:sp>
      <p:sp>
        <p:nvSpPr>
          <p:cNvPr id="5" name="Segnaposto contenuto 4"/>
          <p:cNvSpPr>
            <a:spLocks noGrp="1"/>
          </p:cNvSpPr>
          <p:nvPr>
            <p:ph sz="quarter" idx="12"/>
          </p:nvPr>
        </p:nvSpPr>
        <p:spPr>
          <a:xfrm>
            <a:off x="600075" y="4162426"/>
            <a:ext cx="4396799" cy="2409248"/>
          </a:xfrm>
        </p:spPr>
        <p:txBody>
          <a:bodyPr/>
          <a:lstStyle/>
          <a:p>
            <a:r>
              <a:rPr lang="it-IT" dirty="0" smtClean="0">
                <a:latin typeface="Arial" panose="020B0604020202020204" pitchFamily="34" charset="0"/>
                <a:cs typeface="Arial" panose="020B0604020202020204" pitchFamily="34" charset="0"/>
              </a:rPr>
              <a:t>Louis the </a:t>
            </a:r>
            <a:r>
              <a:rPr lang="it-IT" dirty="0" err="1" smtClean="0">
                <a:latin typeface="Arial" panose="020B0604020202020204" pitchFamily="34" charset="0"/>
                <a:cs typeface="Arial" panose="020B0604020202020204" pitchFamily="34" charset="0"/>
              </a:rPr>
              <a:t>Pious</a:t>
            </a:r>
            <a:r>
              <a:rPr lang="it-IT" dirty="0" smtClean="0">
                <a:latin typeface="Arial" panose="020B0604020202020204" pitchFamily="34" charset="0"/>
                <a:cs typeface="Arial" panose="020B0604020202020204" pitchFamily="34" charset="0"/>
              </a:rPr>
              <a:t>:</a:t>
            </a:r>
          </a:p>
          <a:p>
            <a:r>
              <a:rPr lang="it-IT" b="1" dirty="0" smtClean="0"/>
              <a:t>ADMONITIO</a:t>
            </a:r>
            <a:endParaRPr lang="it-IT" b="1" dirty="0"/>
          </a:p>
        </p:txBody>
      </p:sp>
    </p:spTree>
    <p:extLst>
      <p:ext uri="{BB962C8B-B14F-4D97-AF65-F5344CB8AC3E}">
        <p14:creationId xmlns:p14="http://schemas.microsoft.com/office/powerpoint/2010/main" val="20376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smtClean="0"/>
              <a:t>Violence</a:t>
            </a:r>
            <a:r>
              <a:rPr lang="it-IT" dirty="0" smtClean="0"/>
              <a:t>, war and </a:t>
            </a:r>
            <a:r>
              <a:rPr lang="it-IT" dirty="0" err="1" smtClean="0"/>
              <a:t>peace</a:t>
            </a:r>
            <a:endParaRPr lang="it-IT" dirty="0"/>
          </a:p>
        </p:txBody>
      </p:sp>
      <p:sp>
        <p:nvSpPr>
          <p:cNvPr id="3" name="Segnaposto contenuto 2"/>
          <p:cNvSpPr>
            <a:spLocks noGrp="1"/>
          </p:cNvSpPr>
          <p:nvPr>
            <p:ph sz="quarter" idx="10"/>
          </p:nvPr>
        </p:nvSpPr>
        <p:spPr>
          <a:xfrm>
            <a:off x="456000" y="2592996"/>
            <a:ext cx="11386473" cy="3859558"/>
          </a:xfrm>
        </p:spPr>
        <p:txBody>
          <a:bodyPr>
            <a:normAutofit lnSpcReduction="10000"/>
          </a:bodyPr>
          <a:lstStyle/>
          <a:p>
            <a:pPr marL="0" indent="0">
              <a:buNone/>
            </a:pPr>
            <a:r>
              <a:rPr lang="en-US" dirty="0"/>
              <a:t>In the Eighth-Century </a:t>
            </a:r>
            <a:r>
              <a:rPr lang="en-US" dirty="0" err="1"/>
              <a:t>Gelasian</a:t>
            </a:r>
            <a:r>
              <a:rPr lang="en-US" dirty="0"/>
              <a:t> Sacramentary of </a:t>
            </a:r>
            <a:r>
              <a:rPr lang="en-US" dirty="0" err="1"/>
              <a:t>Gellone</a:t>
            </a:r>
            <a:r>
              <a:rPr lang="en-US" dirty="0"/>
              <a:t>, </a:t>
            </a:r>
            <a:r>
              <a:rPr lang="en-US" dirty="0" err="1"/>
              <a:t>organised</a:t>
            </a:r>
            <a:r>
              <a:rPr lang="en-US" dirty="0"/>
              <a:t> violence was classified </a:t>
            </a:r>
            <a:r>
              <a:rPr lang="en-US" dirty="0" smtClean="0"/>
              <a:t>in three </a:t>
            </a:r>
            <a:r>
              <a:rPr lang="en-US" dirty="0"/>
              <a:t>ways, providing for various </a:t>
            </a:r>
            <a:r>
              <a:rPr lang="en-US" dirty="0" smtClean="0"/>
              <a:t>eventualities: </a:t>
            </a:r>
          </a:p>
          <a:p>
            <a:pPr>
              <a:buFont typeface="Wingdings" panose="05000000000000000000" pitchFamily="2" charset="2"/>
              <a:buChar char="§"/>
            </a:pPr>
            <a:r>
              <a:rPr lang="en-US" dirty="0" smtClean="0"/>
              <a:t>there </a:t>
            </a:r>
            <a:r>
              <a:rPr lang="en-US" dirty="0"/>
              <a:t>were prayers in time of war </a:t>
            </a:r>
            <a:r>
              <a:rPr lang="en-US" i="1" dirty="0"/>
              <a:t>(in </a:t>
            </a:r>
            <a:r>
              <a:rPr lang="en-US" i="1" dirty="0" smtClean="0"/>
              <a:t>tempore belli</a:t>
            </a:r>
            <a:r>
              <a:rPr lang="en-US" i="1" dirty="0"/>
              <a:t>), </a:t>
            </a:r>
            <a:r>
              <a:rPr lang="en-US" dirty="0"/>
              <a:t>&gt;that the Roman Empire should have peace&lt;; </a:t>
            </a:r>
            <a:endParaRPr lang="en-US" dirty="0" smtClean="0"/>
          </a:p>
          <a:p>
            <a:pPr>
              <a:buFont typeface="Wingdings" panose="05000000000000000000" pitchFamily="2" charset="2"/>
              <a:buChar char="§"/>
            </a:pPr>
            <a:r>
              <a:rPr lang="en-US" dirty="0" smtClean="0"/>
              <a:t>prayers </a:t>
            </a:r>
            <a:r>
              <a:rPr lang="en-US" dirty="0"/>
              <a:t>in time of dispute </a:t>
            </a:r>
            <a:r>
              <a:rPr lang="en-US" i="1" dirty="0"/>
              <a:t>(</a:t>
            </a:r>
            <a:r>
              <a:rPr lang="en-US" i="1" dirty="0" smtClean="0"/>
              <a:t>in </a:t>
            </a:r>
            <a:r>
              <a:rPr lang="en-US" i="1" dirty="0" err="1" smtClean="0"/>
              <a:t>contencione</a:t>
            </a:r>
            <a:r>
              <a:rPr lang="en-US" i="1" dirty="0"/>
              <a:t>), </a:t>
            </a:r>
            <a:r>
              <a:rPr lang="en-US" dirty="0"/>
              <a:t>&gt;that we should shun perverse enterprises and always love holy justice&lt;; </a:t>
            </a:r>
          </a:p>
          <a:p>
            <a:pPr>
              <a:buFont typeface="Wingdings" panose="05000000000000000000" pitchFamily="2" charset="2"/>
              <a:buChar char="§"/>
            </a:pPr>
            <a:r>
              <a:rPr lang="en-US" dirty="0" smtClean="0"/>
              <a:t>a </a:t>
            </a:r>
            <a:r>
              <a:rPr lang="en-US" dirty="0"/>
              <a:t>prayer </a:t>
            </a:r>
            <a:r>
              <a:rPr lang="en-US" i="1" dirty="0"/>
              <a:t>pro </a:t>
            </a:r>
            <a:r>
              <a:rPr lang="en-US" i="1" dirty="0" err="1"/>
              <a:t>invidia</a:t>
            </a:r>
            <a:r>
              <a:rPr lang="en-US" i="1" dirty="0"/>
              <a:t> </a:t>
            </a:r>
            <a:r>
              <a:rPr lang="en-US" i="1" dirty="0" err="1"/>
              <a:t>hominum</a:t>
            </a:r>
            <a:r>
              <a:rPr lang="en-US" i="1" dirty="0"/>
              <a:t>, </a:t>
            </a:r>
            <a:r>
              <a:rPr lang="en-US" dirty="0"/>
              <a:t>&gt;that we may be freed from the brigandage of </a:t>
            </a:r>
            <a:r>
              <a:rPr lang="en-US" dirty="0" smtClean="0"/>
              <a:t>wicked  men </a:t>
            </a:r>
            <a:r>
              <a:rPr lang="en-US" i="1" dirty="0"/>
              <a:t>(</a:t>
            </a:r>
            <a:r>
              <a:rPr lang="en-US" i="1" dirty="0" err="1"/>
              <a:t>latratus</a:t>
            </a:r>
            <a:r>
              <a:rPr lang="en-US" i="1" dirty="0"/>
              <a:t> </a:t>
            </a:r>
            <a:r>
              <a:rPr lang="en-US" i="1" dirty="0" err="1"/>
              <a:t>hominum</a:t>
            </a:r>
            <a:r>
              <a:rPr lang="en-US" i="1" dirty="0"/>
              <a:t> </a:t>
            </a:r>
            <a:r>
              <a:rPr lang="en-US" i="1" dirty="0" err="1"/>
              <a:t>pessimorum</a:t>
            </a:r>
            <a:r>
              <a:rPr lang="en-US" i="1" dirty="0"/>
              <a:t>), </a:t>
            </a:r>
            <a:r>
              <a:rPr lang="en-US" dirty="0"/>
              <a:t>so</a:t>
            </a:r>
            <a:r>
              <a:rPr lang="en-US" i="1" dirty="0"/>
              <a:t> </a:t>
            </a:r>
            <a:r>
              <a:rPr lang="en-US" dirty="0"/>
              <a:t>that once the filthy contagion of their vomit </a:t>
            </a:r>
            <a:r>
              <a:rPr lang="en-US" dirty="0" smtClean="0"/>
              <a:t>is removed</a:t>
            </a:r>
            <a:r>
              <a:rPr lang="en-US" dirty="0"/>
              <a:t>, they may not pollute our purity&lt;''.</a:t>
            </a:r>
            <a:endParaRPr lang="it-IT" dirty="0"/>
          </a:p>
        </p:txBody>
      </p:sp>
    </p:spTree>
    <p:extLst>
      <p:ext uri="{BB962C8B-B14F-4D97-AF65-F5344CB8AC3E}">
        <p14:creationId xmlns:p14="http://schemas.microsoft.com/office/powerpoint/2010/main" val="3948880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Potential</a:t>
            </a:r>
            <a:r>
              <a:rPr lang="it-IT" dirty="0" smtClean="0"/>
              <a:t> war</a:t>
            </a:r>
            <a:endParaRPr lang="it-IT" dirty="0"/>
          </a:p>
        </p:txBody>
      </p:sp>
      <p:sp>
        <p:nvSpPr>
          <p:cNvPr id="3" name="Segnaposto contenuto 2"/>
          <p:cNvSpPr>
            <a:spLocks noGrp="1"/>
          </p:cNvSpPr>
          <p:nvPr>
            <p:ph sz="quarter" idx="10"/>
          </p:nvPr>
        </p:nvSpPr>
        <p:spPr>
          <a:xfrm>
            <a:off x="733425" y="2219325"/>
            <a:ext cx="10668000" cy="4233229"/>
          </a:xfrm>
        </p:spPr>
        <p:txBody>
          <a:bodyPr>
            <a:normAutofit fontScale="85000" lnSpcReduction="20000"/>
          </a:bodyPr>
          <a:lstStyle/>
          <a:p>
            <a:pPr marL="0" indent="0">
              <a:buNone/>
            </a:pPr>
            <a:r>
              <a:rPr lang="en-US" dirty="0"/>
              <a:t>These varieties of </a:t>
            </a:r>
            <a:r>
              <a:rPr lang="en-US" dirty="0" err="1"/>
              <a:t>organised</a:t>
            </a:r>
            <a:r>
              <a:rPr lang="en-US" dirty="0"/>
              <a:t> violence could </a:t>
            </a:r>
            <a:r>
              <a:rPr lang="en-US" dirty="0" smtClean="0"/>
              <a:t>be seen </a:t>
            </a:r>
            <a:r>
              <a:rPr lang="en-US" dirty="0"/>
              <a:t>as points along a scale of magnitude. </a:t>
            </a:r>
            <a:endParaRPr lang="en-US" dirty="0" smtClean="0"/>
          </a:p>
          <a:p>
            <a:pPr marL="457200" indent="-457200">
              <a:buFont typeface="Wingdings" panose="05000000000000000000" pitchFamily="2" charset="2"/>
              <a:buChar char="§"/>
            </a:pPr>
            <a:r>
              <a:rPr lang="en-US" dirty="0" smtClean="0"/>
              <a:t>War</a:t>
            </a:r>
            <a:r>
              <a:rPr lang="en-US" dirty="0"/>
              <a:t>, feuding and crime were distinguished </a:t>
            </a:r>
            <a:r>
              <a:rPr lang="en-US" dirty="0" smtClean="0"/>
              <a:t>in principle</a:t>
            </a:r>
            <a:r>
              <a:rPr lang="en-US" dirty="0"/>
              <a:t>. </a:t>
            </a:r>
            <a:endParaRPr lang="en-US" dirty="0" smtClean="0"/>
          </a:p>
          <a:p>
            <a:pPr marL="457200" indent="-457200">
              <a:buFont typeface="Wingdings" panose="05000000000000000000" pitchFamily="2" charset="2"/>
              <a:buChar char="§"/>
            </a:pPr>
            <a:r>
              <a:rPr lang="en-US" dirty="0" smtClean="0"/>
              <a:t>In </a:t>
            </a:r>
            <a:r>
              <a:rPr lang="en-US" dirty="0"/>
              <a:t>practice, they were not very clearly differentiated. </a:t>
            </a:r>
          </a:p>
          <a:p>
            <a:pPr marL="0" indent="0">
              <a:buNone/>
            </a:pPr>
            <a:r>
              <a:rPr lang="en-US" dirty="0" smtClean="0"/>
              <a:t>While </a:t>
            </a:r>
            <a:r>
              <a:rPr lang="en-US" dirty="0"/>
              <a:t>kings aspired to impose peace, there was nothing like a state-monopoly of </a:t>
            </a:r>
            <a:r>
              <a:rPr lang="en-US" dirty="0" smtClean="0"/>
              <a:t>legitimate </a:t>
            </a:r>
            <a:r>
              <a:rPr lang="it-IT" dirty="0" smtClean="0"/>
              <a:t>force.</a:t>
            </a:r>
          </a:p>
          <a:p>
            <a:pPr marL="0" indent="0">
              <a:buNone/>
            </a:pPr>
            <a:r>
              <a:rPr lang="en-US" dirty="0" smtClean="0"/>
              <a:t>Early </a:t>
            </a:r>
            <a:r>
              <a:rPr lang="en-US" dirty="0"/>
              <a:t>medieval kingdoms coexisted uneasily, perpetually exposed to </a:t>
            </a:r>
            <a:r>
              <a:rPr lang="en-US" dirty="0" smtClean="0"/>
              <a:t>the threat </a:t>
            </a:r>
            <a:r>
              <a:rPr lang="en-US" dirty="0"/>
              <a:t>of </a:t>
            </a:r>
            <a:r>
              <a:rPr lang="en-US" dirty="0" err="1"/>
              <a:t>neighbours'</a:t>
            </a:r>
            <a:r>
              <a:rPr lang="en-US" dirty="0"/>
              <a:t> </a:t>
            </a:r>
            <a:r>
              <a:rPr lang="en-US" dirty="0" smtClean="0"/>
              <a:t>subversion</a:t>
            </a:r>
            <a:r>
              <a:rPr lang="en-US" dirty="0"/>
              <a:t>, and to the </a:t>
            </a:r>
            <a:r>
              <a:rPr lang="en-US" dirty="0" err="1"/>
              <a:t>Iure</a:t>
            </a:r>
            <a:r>
              <a:rPr lang="en-US" dirty="0"/>
              <a:t> of raiding and plundering those </a:t>
            </a:r>
            <a:r>
              <a:rPr lang="en-US" dirty="0" smtClean="0"/>
              <a:t>same </a:t>
            </a:r>
            <a:r>
              <a:rPr lang="en-US" dirty="0" err="1" smtClean="0"/>
              <a:t>neighbours</a:t>
            </a:r>
            <a:r>
              <a:rPr lang="en-US" dirty="0" smtClean="0"/>
              <a:t>. </a:t>
            </a:r>
          </a:p>
          <a:p>
            <a:pPr marL="0" indent="0">
              <a:buNone/>
            </a:pPr>
            <a:r>
              <a:rPr lang="en-US" dirty="0" smtClean="0"/>
              <a:t>Even </a:t>
            </a:r>
            <a:r>
              <a:rPr lang="en-US" dirty="0"/>
              <a:t>when not overt, violence, within and between realms, often seems to </a:t>
            </a:r>
            <a:r>
              <a:rPr lang="en-US" dirty="0" smtClean="0"/>
              <a:t>lie just </a:t>
            </a:r>
            <a:r>
              <a:rPr lang="en-US" dirty="0"/>
              <a:t>beneath the surface of early medieval narratives: </a:t>
            </a:r>
            <a:endParaRPr lang="en-US" dirty="0" smtClean="0"/>
          </a:p>
          <a:p>
            <a:pPr marL="0" indent="0">
              <a:buNone/>
            </a:pPr>
            <a:r>
              <a:rPr lang="en-US" dirty="0" smtClean="0"/>
              <a:t>one </a:t>
            </a:r>
            <a:r>
              <a:rPr lang="en-US" dirty="0"/>
              <a:t>way or another, there was &gt;</a:t>
            </a:r>
            <a:r>
              <a:rPr lang="en-US" dirty="0" smtClean="0"/>
              <a:t>a permanent </a:t>
            </a:r>
            <a:r>
              <a:rPr lang="en-US" dirty="0"/>
              <a:t>State of potential </a:t>
            </a:r>
            <a:r>
              <a:rPr lang="en-US" dirty="0" smtClean="0"/>
              <a:t>war&lt;.</a:t>
            </a:r>
            <a:endParaRPr lang="it-IT" dirty="0"/>
          </a:p>
        </p:txBody>
      </p:sp>
    </p:spTree>
    <p:extLst>
      <p:ext uri="{BB962C8B-B14F-4D97-AF65-F5344CB8AC3E}">
        <p14:creationId xmlns:p14="http://schemas.microsoft.com/office/powerpoint/2010/main" val="252834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smtClean="0"/>
              <a:t>Peace</a:t>
            </a:r>
            <a:r>
              <a:rPr lang="it-IT" dirty="0" smtClean="0"/>
              <a:t> and the </a:t>
            </a:r>
            <a:r>
              <a:rPr lang="it-IT" dirty="0" err="1" smtClean="0"/>
              <a:t>Frankish</a:t>
            </a:r>
            <a:r>
              <a:rPr lang="it-IT" dirty="0" smtClean="0"/>
              <a:t> Church</a:t>
            </a:r>
            <a:endParaRPr lang="it-IT" dirty="0"/>
          </a:p>
        </p:txBody>
      </p:sp>
      <p:sp>
        <p:nvSpPr>
          <p:cNvPr id="3" name="Segnaposto contenuto 2"/>
          <p:cNvSpPr>
            <a:spLocks noGrp="1"/>
          </p:cNvSpPr>
          <p:nvPr>
            <p:ph sz="quarter" idx="10"/>
          </p:nvPr>
        </p:nvSpPr>
        <p:spPr>
          <a:xfrm>
            <a:off x="456001" y="2202873"/>
            <a:ext cx="11126400" cy="4430683"/>
          </a:xfrm>
        </p:spPr>
        <p:txBody>
          <a:bodyPr>
            <a:normAutofit fontScale="92500" lnSpcReduction="20000"/>
          </a:bodyPr>
          <a:lstStyle/>
          <a:p>
            <a:pPr marL="0" indent="0">
              <a:buNone/>
            </a:pPr>
            <a:r>
              <a:rPr lang="en-US" dirty="0" smtClean="0"/>
              <a:t>Actual Carolingian State </a:t>
            </a:r>
            <a:r>
              <a:rPr lang="en-US" dirty="0"/>
              <a:t>was normally one of </a:t>
            </a:r>
            <a:r>
              <a:rPr lang="it-IT" dirty="0" err="1" smtClean="0"/>
              <a:t>precarious</a:t>
            </a:r>
            <a:r>
              <a:rPr lang="it-IT" dirty="0" smtClean="0"/>
              <a:t> </a:t>
            </a:r>
            <a:r>
              <a:rPr lang="it-IT" dirty="0" err="1"/>
              <a:t>peace</a:t>
            </a:r>
            <a:r>
              <a:rPr lang="it-IT" dirty="0" smtClean="0"/>
              <a:t>.</a:t>
            </a:r>
            <a:endParaRPr lang="it-IT" dirty="0"/>
          </a:p>
          <a:p>
            <a:r>
              <a:rPr lang="en-US" dirty="0"/>
              <a:t>The Frankish Church preached peace, and prayed for it incessantly. </a:t>
            </a:r>
            <a:endParaRPr lang="en-US" dirty="0" smtClean="0"/>
          </a:p>
          <a:p>
            <a:r>
              <a:rPr lang="en-US" dirty="0" smtClean="0"/>
              <a:t>‘Peace did </a:t>
            </a:r>
            <a:r>
              <a:rPr lang="en-US" dirty="0"/>
              <a:t>not look like the suppression of war: on the contrary, it was war that seemed a negation </a:t>
            </a:r>
            <a:r>
              <a:rPr lang="en-US" dirty="0" smtClean="0"/>
              <a:t>of </a:t>
            </a:r>
            <a:r>
              <a:rPr lang="it-IT" dirty="0" err="1" smtClean="0"/>
              <a:t>peace</a:t>
            </a:r>
            <a:r>
              <a:rPr lang="it-IT" dirty="0" smtClean="0"/>
              <a:t>’.</a:t>
            </a:r>
          </a:p>
          <a:p>
            <a:r>
              <a:rPr lang="en-US" dirty="0"/>
              <a:t>As the Carolingian Reforms began to bite, the lay elite in northern as well as </a:t>
            </a:r>
            <a:r>
              <a:rPr lang="en-US" dirty="0" smtClean="0"/>
              <a:t>southern Continental </a:t>
            </a:r>
            <a:r>
              <a:rPr lang="en-US" dirty="0"/>
              <a:t>Europe became more numerous among the consumers, and even the producers</a:t>
            </a:r>
            <a:r>
              <a:rPr lang="en-US" dirty="0" smtClean="0"/>
              <a:t>, </a:t>
            </a:r>
            <a:r>
              <a:rPr lang="it-IT" dirty="0" smtClean="0"/>
              <a:t>of </a:t>
            </a:r>
            <a:r>
              <a:rPr lang="it-IT" dirty="0"/>
              <a:t>the </a:t>
            </a:r>
            <a:r>
              <a:rPr lang="it-IT" dirty="0" err="1"/>
              <a:t>written</a:t>
            </a:r>
            <a:r>
              <a:rPr lang="it-IT" dirty="0"/>
              <a:t> </a:t>
            </a:r>
            <a:r>
              <a:rPr lang="it-IT" dirty="0" smtClean="0"/>
              <a:t>word.</a:t>
            </a:r>
          </a:p>
          <a:p>
            <a:r>
              <a:rPr lang="en-US" dirty="0"/>
              <a:t>Their texts held up to them social values</a:t>
            </a:r>
            <a:r>
              <a:rPr lang="en-US" dirty="0" smtClean="0"/>
              <a:t>, including </a:t>
            </a:r>
            <a:r>
              <a:rPr lang="en-US" dirty="0"/>
              <a:t>negative attitudes towards violence and sexuality, which had largely been </a:t>
            </a:r>
            <a:r>
              <a:rPr lang="en-US" dirty="0" smtClean="0"/>
              <a:t>constructed </a:t>
            </a:r>
            <a:r>
              <a:rPr lang="en-US" dirty="0"/>
              <a:t>by ecclesiastics; </a:t>
            </a:r>
            <a:endParaRPr lang="en-US" dirty="0" smtClean="0"/>
          </a:p>
          <a:p>
            <a:r>
              <a:rPr lang="en-US" dirty="0" smtClean="0"/>
              <a:t>such </a:t>
            </a:r>
            <a:r>
              <a:rPr lang="en-US" dirty="0"/>
              <a:t>models for elite </a:t>
            </a:r>
            <a:r>
              <a:rPr lang="en-US" dirty="0" smtClean="0"/>
              <a:t>laymen </a:t>
            </a:r>
            <a:r>
              <a:rPr lang="en-US" dirty="0"/>
              <a:t>had been handed on from the world </a:t>
            </a:r>
            <a:r>
              <a:rPr lang="en-US" dirty="0" smtClean="0"/>
              <a:t>of Late </a:t>
            </a:r>
            <a:r>
              <a:rPr lang="en-US" dirty="0"/>
              <a:t>Antiquity assumed a civilian lifestyle, whereas the lay elite of the Carolingian world was </a:t>
            </a:r>
            <a:r>
              <a:rPr lang="en-US" dirty="0" smtClean="0"/>
              <a:t>military </a:t>
            </a:r>
            <a:r>
              <a:rPr lang="it-IT" dirty="0" smtClean="0"/>
              <a:t>by </a:t>
            </a:r>
            <a:r>
              <a:rPr lang="it-IT" dirty="0" err="1"/>
              <a:t>profession</a:t>
            </a:r>
            <a:r>
              <a:rPr lang="it-IT" dirty="0"/>
              <a:t>.</a:t>
            </a:r>
            <a:endParaRPr lang="en-US" dirty="0"/>
          </a:p>
          <a:p>
            <a:pPr marL="0" indent="0">
              <a:buNone/>
            </a:pPr>
            <a:endParaRPr lang="it-IT" dirty="0"/>
          </a:p>
        </p:txBody>
      </p:sp>
    </p:spTree>
    <p:extLst>
      <p:ext uri="{BB962C8B-B14F-4D97-AF65-F5344CB8AC3E}">
        <p14:creationId xmlns:p14="http://schemas.microsoft.com/office/powerpoint/2010/main" val="194480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4243</Words>
  <Application>Microsoft Office PowerPoint</Application>
  <PresentationFormat>Widescreen</PresentationFormat>
  <Paragraphs>262</Paragraphs>
  <Slides>34</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34</vt:i4>
      </vt:variant>
    </vt:vector>
  </HeadingPairs>
  <TitlesOfParts>
    <vt:vector size="40" baseType="lpstr">
      <vt:lpstr>Arial</vt:lpstr>
      <vt:lpstr>Calibri</vt:lpstr>
      <vt:lpstr>Calibri Light</vt:lpstr>
      <vt:lpstr>Verdana</vt:lpstr>
      <vt:lpstr>Wingdings</vt:lpstr>
      <vt:lpstr>Tema di Office</vt:lpstr>
      <vt:lpstr>Rex Pacificus. Charlemagne’s conquests.</vt:lpstr>
      <vt:lpstr>Charlemagne’s domination</vt:lpstr>
      <vt:lpstr>Louis the Pious (814-840). The crisis of a fragile system.</vt:lpstr>
      <vt:lpstr>After the Treaty of Verdun (843)</vt:lpstr>
      <vt:lpstr>Administrative structure</vt:lpstr>
      <vt:lpstr>The moral duty of Carolingian emperors</vt:lpstr>
      <vt:lpstr>Violence, war and peace</vt:lpstr>
      <vt:lpstr>Potential war</vt:lpstr>
      <vt:lpstr>Peace and the Frankish Church</vt:lpstr>
      <vt:lpstr>Instructions for laymen</vt:lpstr>
      <vt:lpstr>Internal peace</vt:lpstr>
      <vt:lpstr>Everyday violence: the young nobles.</vt:lpstr>
      <vt:lpstr>War and profit.</vt:lpstr>
      <vt:lpstr>Internal war</vt:lpstr>
      <vt:lpstr>Presentazione standard di PowerPoint</vt:lpstr>
      <vt:lpstr>The control of the iuvenes</vt:lpstr>
      <vt:lpstr>Internal war and the stability of the State</vt:lpstr>
      <vt:lpstr>Presentazione standard di PowerPoint</vt:lpstr>
      <vt:lpstr>Presentazione standard di PowerPoint</vt:lpstr>
      <vt:lpstr>Presentazione standard di PowerPoint</vt:lpstr>
      <vt:lpstr>Lothar, the first son of Louis the Pious</vt:lpstr>
      <vt:lpstr>The siege of Chalon-sur -Saone</vt:lpstr>
      <vt:lpstr>The siege of Chalon – sur- Saone</vt:lpstr>
      <vt:lpstr>Presentazione standard di PowerPoint</vt:lpstr>
      <vt:lpstr>The siege of Chalon – sur- Saone</vt:lpstr>
      <vt:lpstr>Presentazione standard di PowerPoint</vt:lpstr>
      <vt:lpstr>Sanctimoniales. A suspicious cathegory</vt:lpstr>
      <vt:lpstr>Sanctimoniales and Lothar’s Capitularies</vt:lpstr>
      <vt:lpstr>Chalon-sur-Saône: concilio 813 (cap. 52-67)</vt:lpstr>
      <vt:lpstr>Institutio sanctimonialium Aquisgranensis, (816) p.426 </vt:lpstr>
      <vt:lpstr>Punishments for delinquent sanctimoniales</vt:lpstr>
      <vt:lpstr>Gregorius Turonensis, Liber in Gloria Martirum, 69</vt:lpstr>
      <vt:lpstr>Fragilitas</vt:lpstr>
      <vt:lpstr>Fragilitas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 Cristina</dc:creator>
  <cp:lastModifiedBy>c.larocca</cp:lastModifiedBy>
  <cp:revision>40</cp:revision>
  <dcterms:created xsi:type="dcterms:W3CDTF">2023-05-23T06:42:42Z</dcterms:created>
  <dcterms:modified xsi:type="dcterms:W3CDTF">2024-04-23T10:16:25Z</dcterms:modified>
</cp:coreProperties>
</file>