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60" r:id="rId2"/>
    <p:sldId id="261" r:id="rId3"/>
    <p:sldId id="262" r:id="rId4"/>
    <p:sldId id="263" r:id="rId5"/>
    <p:sldId id="264" r:id="rId6"/>
    <p:sldId id="265" r:id="rId7"/>
    <p:sldId id="257" r:id="rId8"/>
    <p:sldId id="258" r:id="rId9"/>
    <p:sldId id="259" r:id="rId10"/>
    <p:sldId id="266" r:id="rId11"/>
    <p:sldId id="267" r:id="rId12"/>
    <p:sldId id="268" r:id="rId13"/>
    <p:sldId id="269" r:id="rId14"/>
    <p:sldId id="271" r:id="rId15"/>
    <p:sldId id="272" r:id="rId16"/>
    <p:sldId id="270" r:id="rId17"/>
    <p:sldId id="273" r:id="rId18"/>
    <p:sldId id="274" r:id="rId19"/>
    <p:sldId id="275" r:id="rId20"/>
    <p:sldId id="276" r:id="rId21"/>
    <p:sldId id="277" r:id="rId22"/>
    <p:sldId id="279" r:id="rId23"/>
    <p:sldId id="280" r:id="rId24"/>
    <p:sldId id="281" r:id="rId25"/>
    <p:sldId id="283" r:id="rId26"/>
    <p:sldId id="282" r:id="rId27"/>
    <p:sldId id="284" r:id="rId28"/>
    <p:sldId id="285" r:id="rId29"/>
    <p:sldId id="286" r:id="rId30"/>
    <p:sldId id="288" r:id="rId31"/>
    <p:sldId id="289" r:id="rId32"/>
    <p:sldId id="291" r:id="rId33"/>
    <p:sldId id="293" r:id="rId34"/>
    <p:sldId id="294" r:id="rId3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F56307-6DC6-4998-8D22-9BDEC1332831}" type="datetimeFigureOut">
              <a:rPr lang="it-IT" smtClean="0"/>
              <a:t>23/04/2024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8ED295-4219-4370-B342-FCB49CCD441C}" type="slidenum">
              <a:rPr lang="it-IT" smtClean="0"/>
              <a:t>‹N›</a:t>
            </a:fld>
            <a:endParaRPr lang="it-IT"/>
          </a:p>
        </p:txBody>
      </p:sp>
    </p:spTree>
    <p:extLst>
      <p:ext uri="{BB962C8B-B14F-4D97-AF65-F5344CB8AC3E}">
        <p14:creationId xmlns:p14="http://schemas.microsoft.com/office/powerpoint/2010/main" val="17299092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200" b="0" i="0" u="none" strike="noStrike" kern="1200" baseline="0" dirty="0">
                <a:solidFill>
                  <a:schemeClr val="tx1"/>
                </a:solidFill>
                <a:latin typeface="+mn-lt"/>
                <a:ea typeface="+mn-ea"/>
                <a:cs typeface="+mn-cs"/>
              </a:rPr>
              <a:t>Preferire un carattere sans serif come Arial, </a:t>
            </a:r>
            <a:r>
              <a:rPr lang="it-IT" sz="1200" b="0" i="0" u="none" strike="noStrike" kern="1200" baseline="0" dirty="0" err="1">
                <a:solidFill>
                  <a:schemeClr val="tx1"/>
                </a:solidFill>
                <a:latin typeface="+mn-lt"/>
                <a:ea typeface="+mn-ea"/>
                <a:cs typeface="+mn-cs"/>
              </a:rPr>
              <a:t>Helvetica</a:t>
            </a:r>
            <a:r>
              <a:rPr lang="it-IT" sz="1200" b="0" i="0" u="none" strike="noStrike" kern="1200" baseline="0" dirty="0">
                <a:solidFill>
                  <a:schemeClr val="tx1"/>
                </a:solidFill>
                <a:latin typeface="+mn-lt"/>
                <a:ea typeface="+mn-ea"/>
                <a:cs typeface="+mn-cs"/>
              </a:rPr>
              <a:t> o Verdana. Font consigliabile da 30 a 40 </a:t>
            </a:r>
            <a:r>
              <a:rPr lang="it-IT" sz="1200" b="0" i="0" u="none" strike="noStrike" kern="1200" baseline="0" dirty="0" err="1">
                <a:solidFill>
                  <a:schemeClr val="tx1"/>
                </a:solidFill>
                <a:latin typeface="+mn-lt"/>
                <a:ea typeface="+mn-ea"/>
                <a:cs typeface="+mn-cs"/>
              </a:rPr>
              <a:t>pt</a:t>
            </a:r>
            <a:r>
              <a:rPr lang="it-IT" sz="1200" b="0" i="0" u="none" strike="noStrike" kern="1200" baseline="0" dirty="0">
                <a:solidFill>
                  <a:schemeClr val="tx1"/>
                </a:solidFill>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it-IT" sz="1200" b="0" i="0" u="none" strike="noStrike" kern="1200" baseline="0" dirty="0">
                <a:solidFill>
                  <a:schemeClr val="tx1"/>
                </a:solidFill>
                <a:latin typeface="+mn-lt"/>
                <a:ea typeface="+mn-ea"/>
                <a:cs typeface="+mn-cs"/>
              </a:rPr>
              <a:t>Allineare i testi a sinistra, non giustificarli. </a:t>
            </a:r>
          </a:p>
          <a:p>
            <a:pPr marL="0" marR="0" lvl="0" indent="0" algn="l" defTabSz="914400" rtl="0" eaLnBrk="1" fontAlgn="auto" latinLnBrk="0" hangingPunct="1">
              <a:lnSpc>
                <a:spcPct val="100000"/>
              </a:lnSpc>
              <a:spcBef>
                <a:spcPts val="0"/>
              </a:spcBef>
              <a:spcAft>
                <a:spcPts val="0"/>
              </a:spcAft>
              <a:buClrTx/>
              <a:buSzTx/>
              <a:buFontTx/>
              <a:buNone/>
              <a:tabLst/>
              <a:defRPr/>
            </a:pPr>
            <a:r>
              <a:rPr lang="it-IT" sz="1200" b="0" i="0" u="none" strike="noStrike" kern="1200" baseline="0" dirty="0">
                <a:solidFill>
                  <a:schemeClr val="tx1"/>
                </a:solidFill>
                <a:latin typeface="+mn-lt"/>
                <a:ea typeface="+mn-ea"/>
                <a:cs typeface="+mn-cs"/>
              </a:rPr>
              <a:t>Utilizzare non più di tre blocchi di informazione per diapositiva.</a:t>
            </a:r>
          </a:p>
          <a:p>
            <a:r>
              <a:rPr lang="it-IT" sz="1200" b="0" i="0" u="none" strike="noStrike" kern="1200" baseline="0" dirty="0">
                <a:solidFill>
                  <a:schemeClr val="tx1"/>
                </a:solidFill>
                <a:latin typeface="+mn-lt"/>
                <a:ea typeface="+mn-ea"/>
                <a:cs typeface="+mn-cs"/>
              </a:rPr>
              <a:t>Per evidenziare titoli o parole chiave, prediligere l’uso del grassetto a corsivo o colori. </a:t>
            </a:r>
          </a:p>
          <a:p>
            <a:r>
              <a:rPr lang="it-IT" sz="1200" b="0" i="0" u="none" strike="noStrike" kern="1200" baseline="0" dirty="0">
                <a:solidFill>
                  <a:schemeClr val="tx1"/>
                </a:solidFill>
                <a:latin typeface="+mn-lt"/>
                <a:ea typeface="+mn-ea"/>
                <a:cs typeface="+mn-cs"/>
              </a:rPr>
              <a:t>Evitare ombre, sfumature e gradazioni di grigio.</a:t>
            </a:r>
          </a:p>
          <a:p>
            <a:r>
              <a:rPr lang="it-IT" sz="1200" b="0" i="0" u="none" strike="noStrike" kern="1200" baseline="0" dirty="0">
                <a:solidFill>
                  <a:schemeClr val="tx1"/>
                </a:solidFill>
                <a:latin typeface="+mn-lt"/>
                <a:ea typeface="+mn-ea"/>
                <a:cs typeface="+mn-cs"/>
              </a:rPr>
              <a:t>Prestare attenzione al contrasto tra sfondo e testo. Prediligere testo nero su sfondo bianco.</a:t>
            </a:r>
          </a:p>
        </p:txBody>
      </p:sp>
      <p:sp>
        <p:nvSpPr>
          <p:cNvPr id="4" name="Segnaposto numero diapositiva 3"/>
          <p:cNvSpPr>
            <a:spLocks noGrp="1"/>
          </p:cNvSpPr>
          <p:nvPr>
            <p:ph type="sldNum" sz="quarter" idx="10"/>
          </p:nvPr>
        </p:nvSpPr>
        <p:spPr/>
        <p:txBody>
          <a:bodyPr/>
          <a:lstStyle/>
          <a:p>
            <a:fld id="{1A4491ED-56D3-4375-977F-FA3F9F1C0D19}" type="slidenum">
              <a:rPr lang="it-IT" smtClean="0"/>
              <a:t>1</a:t>
            </a:fld>
            <a:endParaRPr lang="it-IT"/>
          </a:p>
        </p:txBody>
      </p:sp>
    </p:spTree>
    <p:extLst>
      <p:ext uri="{BB962C8B-B14F-4D97-AF65-F5344CB8AC3E}">
        <p14:creationId xmlns:p14="http://schemas.microsoft.com/office/powerpoint/2010/main" val="3013471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baseline="0" dirty="0"/>
              <a:t>Per facilitare la lettura di elenchi da parte della sintesi vocale, u</a:t>
            </a:r>
            <a:r>
              <a:rPr lang="it-IT" dirty="0"/>
              <a:t>tilizzare</a:t>
            </a:r>
            <a:r>
              <a:rPr lang="it-IT" baseline="0" dirty="0"/>
              <a:t> sempre i modelli di elenco forniti dal programma. Quindi non realizzare elenchi solamente inserendo trattini, numeri o punti.</a:t>
            </a:r>
            <a:endParaRPr lang="it-IT" dirty="0"/>
          </a:p>
        </p:txBody>
      </p:sp>
      <p:sp>
        <p:nvSpPr>
          <p:cNvPr id="4" name="Segnaposto numero diapositiva 3"/>
          <p:cNvSpPr>
            <a:spLocks noGrp="1"/>
          </p:cNvSpPr>
          <p:nvPr>
            <p:ph type="sldNum" sz="quarter" idx="10"/>
          </p:nvPr>
        </p:nvSpPr>
        <p:spPr/>
        <p:txBody>
          <a:bodyPr/>
          <a:lstStyle/>
          <a:p>
            <a:fld id="{1A4491ED-56D3-4375-977F-FA3F9F1C0D19}" type="slidenum">
              <a:rPr lang="it-IT" smtClean="0"/>
              <a:t>24</a:t>
            </a:fld>
            <a:endParaRPr lang="it-IT"/>
          </a:p>
        </p:txBody>
      </p:sp>
    </p:spTree>
    <p:extLst>
      <p:ext uri="{BB962C8B-B14F-4D97-AF65-F5344CB8AC3E}">
        <p14:creationId xmlns:p14="http://schemas.microsoft.com/office/powerpoint/2010/main" val="1545950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Quando viene inserito un grafico, va sempre spiegato inserendo</a:t>
            </a:r>
            <a:r>
              <a:rPr lang="it-IT" baseline="0" dirty="0"/>
              <a:t> la tabella di dati, in modo che una sintesi vocale possa leggere i dati che lo costituiscono</a:t>
            </a:r>
          </a:p>
          <a:p>
            <a:pPr marL="0" marR="0" lvl="0" indent="0" algn="l" defTabSz="914400" rtl="0" eaLnBrk="1" fontAlgn="auto" latinLnBrk="0" hangingPunct="1">
              <a:lnSpc>
                <a:spcPct val="100000"/>
              </a:lnSpc>
              <a:spcBef>
                <a:spcPts val="0"/>
              </a:spcBef>
              <a:spcAft>
                <a:spcPts val="0"/>
              </a:spcAft>
              <a:buClrTx/>
              <a:buSzTx/>
              <a:buFontTx/>
              <a:buNone/>
              <a:tabLst/>
              <a:defRPr/>
            </a:pPr>
            <a:r>
              <a:rPr lang="it-IT" baseline="0" dirty="0"/>
              <a:t>Alcune sintesi vocali leggono correttamente la tabella nel formato .ppt, altre funzionano correttamente convertendo il file in pdf.</a:t>
            </a:r>
          </a:p>
          <a:p>
            <a:pPr marL="0" marR="0" lvl="0" indent="0" algn="l" defTabSz="914400" rtl="0" eaLnBrk="1" fontAlgn="auto" latinLnBrk="0" hangingPunct="1">
              <a:lnSpc>
                <a:spcPct val="100000"/>
              </a:lnSpc>
              <a:spcBef>
                <a:spcPts val="0"/>
              </a:spcBef>
              <a:spcAft>
                <a:spcPts val="0"/>
              </a:spcAft>
              <a:buClrTx/>
              <a:buSzTx/>
              <a:buFontTx/>
              <a:buNone/>
              <a:tabLst/>
              <a:defRPr/>
            </a:pPr>
            <a:endParaRPr lang="it-IT" dirty="0"/>
          </a:p>
          <a:p>
            <a:pPr marL="0" marR="0" lvl="0" indent="0" algn="l" defTabSz="914400" rtl="0" eaLnBrk="1" fontAlgn="auto" latinLnBrk="0" hangingPunct="1">
              <a:lnSpc>
                <a:spcPct val="100000"/>
              </a:lnSpc>
              <a:spcBef>
                <a:spcPts val="0"/>
              </a:spcBef>
              <a:spcAft>
                <a:spcPts val="0"/>
              </a:spcAft>
              <a:buClrTx/>
              <a:buSzTx/>
              <a:buFontTx/>
              <a:buNone/>
              <a:tabLst/>
              <a:defRPr/>
            </a:pPr>
            <a:r>
              <a:rPr lang="it-IT" baseline="0" dirty="0"/>
              <a:t>Per far sì che una sintesi vocale possa leggere correttamente la tabella: selezionare l’intera tabella, sarà visualizzato sulla barra in alto il menù «Strumenti tabella», da quel menù usare le «Righe di intestazione» dal menù «Progettazione».</a:t>
            </a:r>
          </a:p>
          <a:p>
            <a:r>
              <a:rPr lang="it-IT" baseline="0" dirty="0"/>
              <a:t>Per Mac: selezionando la tabella comparirà nella barra in alto «Struttura Tabella», cliccare su «Struttura Tabella» e sulla barra a sinistra selezionare «Con riga di intestazione».</a:t>
            </a:r>
          </a:p>
          <a:p>
            <a:pPr marL="0" marR="0" lvl="0" indent="0" algn="l" defTabSz="914400" rtl="0" eaLnBrk="1" fontAlgn="auto" latinLnBrk="0" hangingPunct="1">
              <a:lnSpc>
                <a:spcPct val="100000"/>
              </a:lnSpc>
              <a:spcBef>
                <a:spcPts val="0"/>
              </a:spcBef>
              <a:spcAft>
                <a:spcPts val="0"/>
              </a:spcAft>
              <a:buClrTx/>
              <a:buSzTx/>
              <a:buFontTx/>
              <a:buNone/>
              <a:tabLst/>
              <a:defRPr/>
            </a:pPr>
            <a:endParaRPr lang="it-IT" dirty="0"/>
          </a:p>
        </p:txBody>
      </p:sp>
      <p:sp>
        <p:nvSpPr>
          <p:cNvPr id="4" name="Segnaposto numero diapositiva 3"/>
          <p:cNvSpPr>
            <a:spLocks noGrp="1"/>
          </p:cNvSpPr>
          <p:nvPr>
            <p:ph type="sldNum" sz="quarter" idx="5"/>
          </p:nvPr>
        </p:nvSpPr>
        <p:spPr/>
        <p:txBody>
          <a:bodyPr/>
          <a:lstStyle/>
          <a:p>
            <a:fld id="{1A4491ED-56D3-4375-977F-FA3F9F1C0D19}" type="slidenum">
              <a:rPr lang="it-IT" smtClean="0"/>
              <a:t>26</a:t>
            </a:fld>
            <a:endParaRPr lang="it-IT"/>
          </a:p>
        </p:txBody>
      </p:sp>
    </p:spTree>
    <p:extLst>
      <p:ext uri="{BB962C8B-B14F-4D97-AF65-F5344CB8AC3E}">
        <p14:creationId xmlns:p14="http://schemas.microsoft.com/office/powerpoint/2010/main" val="31387288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1A4491ED-56D3-4375-977F-FA3F9F1C0D19}" type="slidenum">
              <a:rPr lang="it-IT" smtClean="0"/>
              <a:t>34</a:t>
            </a:fld>
            <a:endParaRPr lang="it-IT"/>
          </a:p>
        </p:txBody>
      </p:sp>
    </p:spTree>
    <p:extLst>
      <p:ext uri="{BB962C8B-B14F-4D97-AF65-F5344CB8AC3E}">
        <p14:creationId xmlns:p14="http://schemas.microsoft.com/office/powerpoint/2010/main" val="21914412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DEEAA2B1-259E-42AB-BB25-B37F2AD09976}" type="datetimeFigureOut">
              <a:rPr lang="it-IT" smtClean="0"/>
              <a:t>23/04/2024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11C3103-129C-4596-AB07-44EDE977040A}" type="slidenum">
              <a:rPr lang="it-IT" smtClean="0"/>
              <a:t>‹N›</a:t>
            </a:fld>
            <a:endParaRPr lang="it-IT"/>
          </a:p>
        </p:txBody>
      </p:sp>
    </p:spTree>
    <p:extLst>
      <p:ext uri="{BB962C8B-B14F-4D97-AF65-F5344CB8AC3E}">
        <p14:creationId xmlns:p14="http://schemas.microsoft.com/office/powerpoint/2010/main" val="3969841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EEAA2B1-259E-42AB-BB25-B37F2AD09976}" type="datetimeFigureOut">
              <a:rPr lang="it-IT" smtClean="0"/>
              <a:t>23/04/2024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11C3103-129C-4596-AB07-44EDE977040A}" type="slidenum">
              <a:rPr lang="it-IT" smtClean="0"/>
              <a:t>‹N›</a:t>
            </a:fld>
            <a:endParaRPr lang="it-IT"/>
          </a:p>
        </p:txBody>
      </p:sp>
    </p:spTree>
    <p:extLst>
      <p:ext uri="{BB962C8B-B14F-4D97-AF65-F5344CB8AC3E}">
        <p14:creationId xmlns:p14="http://schemas.microsoft.com/office/powerpoint/2010/main" val="2519208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EEAA2B1-259E-42AB-BB25-B37F2AD09976}" type="datetimeFigureOut">
              <a:rPr lang="it-IT" smtClean="0"/>
              <a:t>23/04/2024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11C3103-129C-4596-AB07-44EDE977040A}" type="slidenum">
              <a:rPr lang="it-IT" smtClean="0"/>
              <a:t>‹N›</a:t>
            </a:fld>
            <a:endParaRPr lang="it-IT"/>
          </a:p>
        </p:txBody>
      </p:sp>
    </p:spTree>
    <p:extLst>
      <p:ext uri="{BB962C8B-B14F-4D97-AF65-F5344CB8AC3E}">
        <p14:creationId xmlns:p14="http://schemas.microsoft.com/office/powerpoint/2010/main" val="32840180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Titolo e testo verticale">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B4D642F2-5021-578D-0B5A-F0C9826C5601}"/>
              </a:ext>
            </a:extLst>
          </p:cNvPr>
          <p:cNvSpPr>
            <a:spLocks noGrp="1" noRot="1" noMove="1" noResize="1" noEditPoints="1" noAdjustHandles="1" noChangeArrowheads="1" noChangeShapeType="1"/>
          </p:cNvSpPr>
          <p:nvPr userDrawn="1"/>
        </p:nvSpPr>
        <p:spPr bwMode="auto">
          <a:xfrm>
            <a:off x="-1" y="0"/>
            <a:ext cx="12192001" cy="1138767"/>
          </a:xfrm>
          <a:prstGeom prst="rect">
            <a:avLst/>
          </a:prstGeom>
          <a:solidFill>
            <a:srgbClr val="AA0004"/>
          </a:solidFill>
          <a:ln w="9525">
            <a:noFill/>
            <a:miter lim="800000"/>
            <a:headEnd/>
            <a:tailEnd/>
          </a:ln>
        </p:spPr>
        <p:txBody>
          <a:bodyPr wrap="none" lIns="72000" rIns="360000"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r" eaLnBrk="1" hangingPunct="1">
              <a:defRPr/>
            </a:pPr>
            <a:endParaRPr lang="it-IT" altLang="it-IT" sz="2400" dirty="0">
              <a:solidFill>
                <a:schemeClr val="bg1"/>
              </a:solidFill>
            </a:endParaRPr>
          </a:p>
        </p:txBody>
      </p:sp>
      <p:sp>
        <p:nvSpPr>
          <p:cNvPr id="9" name="Titolo 1">
            <a:extLst>
              <a:ext uri="{FF2B5EF4-FFF2-40B4-BE49-F238E27FC236}">
                <a16:creationId xmlns:a16="http://schemas.microsoft.com/office/drawing/2014/main" id="{3A4080AB-402D-FB91-8F6E-E1F4FB36C74D}"/>
              </a:ext>
            </a:extLst>
          </p:cNvPr>
          <p:cNvSpPr>
            <a:spLocks noGrp="1"/>
          </p:cNvSpPr>
          <p:nvPr>
            <p:ph type="title"/>
          </p:nvPr>
        </p:nvSpPr>
        <p:spPr>
          <a:xfrm>
            <a:off x="456000" y="1153221"/>
            <a:ext cx="11736000" cy="1188000"/>
          </a:xfrm>
        </p:spPr>
        <p:txBody>
          <a:bodyPr>
            <a:normAutofit/>
          </a:bodyPr>
          <a:lstStyle>
            <a:lvl1pPr>
              <a:defRPr sz="3600" b="1">
                <a:latin typeface="Arial" panose="020B0604020202020204" pitchFamily="34" charset="0"/>
                <a:cs typeface="Arial" panose="020B0604020202020204" pitchFamily="34" charset="0"/>
              </a:defRPr>
            </a:lvl1pPr>
          </a:lstStyle>
          <a:p>
            <a:endParaRPr lang="it-IT" dirty="0"/>
          </a:p>
        </p:txBody>
      </p:sp>
      <p:sp>
        <p:nvSpPr>
          <p:cNvPr id="3" name="Segnaposto contenuto 2"/>
          <p:cNvSpPr>
            <a:spLocks noGrp="1"/>
          </p:cNvSpPr>
          <p:nvPr>
            <p:ph sz="quarter" idx="10" hasCustomPrompt="1"/>
          </p:nvPr>
        </p:nvSpPr>
        <p:spPr>
          <a:xfrm>
            <a:off x="6179127" y="2592996"/>
            <a:ext cx="5663346" cy="3859558"/>
          </a:xfrm>
        </p:spPr>
        <p:txBody>
          <a:bodyPr/>
          <a:lstStyle>
            <a:lvl1pPr marL="0" indent="0">
              <a:buNone/>
              <a:defRPr baseline="0"/>
            </a:lvl1pPr>
          </a:lstStyle>
          <a:p>
            <a:pPr lvl="0"/>
            <a:r>
              <a:rPr lang="it-IT" dirty="0"/>
              <a:t>Inserire testo</a:t>
            </a:r>
          </a:p>
        </p:txBody>
      </p:sp>
      <p:sp>
        <p:nvSpPr>
          <p:cNvPr id="11" name="Segnaposto contenuto 2"/>
          <p:cNvSpPr>
            <a:spLocks noGrp="1"/>
          </p:cNvSpPr>
          <p:nvPr>
            <p:ph sz="quarter" idx="11" hasCustomPrompt="1"/>
          </p:nvPr>
        </p:nvSpPr>
        <p:spPr>
          <a:xfrm>
            <a:off x="1215640" y="2592996"/>
            <a:ext cx="3781233" cy="1794277"/>
          </a:xfrm>
        </p:spPr>
        <p:txBody>
          <a:bodyPr/>
          <a:lstStyle>
            <a:lvl1pPr marL="0" indent="0">
              <a:buNone/>
              <a:defRPr baseline="0"/>
            </a:lvl1pPr>
          </a:lstStyle>
          <a:p>
            <a:pPr lvl="0"/>
            <a:r>
              <a:rPr lang="it-IT" dirty="0"/>
              <a:t>Inserire testo</a:t>
            </a:r>
          </a:p>
        </p:txBody>
      </p:sp>
      <p:sp>
        <p:nvSpPr>
          <p:cNvPr id="12" name="Segnaposto contenuto 2"/>
          <p:cNvSpPr>
            <a:spLocks noGrp="1"/>
          </p:cNvSpPr>
          <p:nvPr>
            <p:ph sz="quarter" idx="12" hasCustomPrompt="1"/>
          </p:nvPr>
        </p:nvSpPr>
        <p:spPr>
          <a:xfrm>
            <a:off x="1215640" y="4777396"/>
            <a:ext cx="3781234" cy="1794277"/>
          </a:xfrm>
        </p:spPr>
        <p:txBody>
          <a:bodyPr/>
          <a:lstStyle>
            <a:lvl1pPr marL="0" indent="0">
              <a:buNone/>
              <a:defRPr baseline="0"/>
            </a:lvl1pPr>
          </a:lstStyle>
          <a:p>
            <a:pPr lvl="0"/>
            <a:r>
              <a:rPr lang="it-IT" dirty="0"/>
              <a:t>Inserire testo</a:t>
            </a:r>
          </a:p>
        </p:txBody>
      </p:sp>
      <p:pic>
        <p:nvPicPr>
          <p:cNvPr id="4" name="Immagine 3">
            <a:extLst>
              <a:ext uri="{FF2B5EF4-FFF2-40B4-BE49-F238E27FC236}">
                <a16:creationId xmlns:a16="http://schemas.microsoft.com/office/drawing/2014/main" id="{71A703DA-C362-E452-CF6A-3D365299A249}"/>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56000" y="147563"/>
            <a:ext cx="1885998" cy="843049"/>
          </a:xfrm>
          <a:prstGeom prst="rect">
            <a:avLst/>
          </a:prstGeom>
        </p:spPr>
      </p:pic>
    </p:spTree>
    <p:extLst>
      <p:ext uri="{BB962C8B-B14F-4D97-AF65-F5344CB8AC3E}">
        <p14:creationId xmlns:p14="http://schemas.microsoft.com/office/powerpoint/2010/main" val="14491594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EEAA2B1-259E-42AB-BB25-B37F2AD09976}" type="datetimeFigureOut">
              <a:rPr lang="it-IT" smtClean="0"/>
              <a:t>23/04/2024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11C3103-129C-4596-AB07-44EDE977040A}" type="slidenum">
              <a:rPr lang="it-IT" smtClean="0"/>
              <a:t>‹N›</a:t>
            </a:fld>
            <a:endParaRPr lang="it-IT"/>
          </a:p>
        </p:txBody>
      </p:sp>
    </p:spTree>
    <p:extLst>
      <p:ext uri="{BB962C8B-B14F-4D97-AF65-F5344CB8AC3E}">
        <p14:creationId xmlns:p14="http://schemas.microsoft.com/office/powerpoint/2010/main" val="3396309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DEEAA2B1-259E-42AB-BB25-B37F2AD09976}" type="datetimeFigureOut">
              <a:rPr lang="it-IT" smtClean="0"/>
              <a:t>23/04/2024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11C3103-129C-4596-AB07-44EDE977040A}" type="slidenum">
              <a:rPr lang="it-IT" smtClean="0"/>
              <a:t>‹N›</a:t>
            </a:fld>
            <a:endParaRPr lang="it-IT"/>
          </a:p>
        </p:txBody>
      </p:sp>
    </p:spTree>
    <p:extLst>
      <p:ext uri="{BB962C8B-B14F-4D97-AF65-F5344CB8AC3E}">
        <p14:creationId xmlns:p14="http://schemas.microsoft.com/office/powerpoint/2010/main" val="3570639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DEEAA2B1-259E-42AB-BB25-B37F2AD09976}" type="datetimeFigureOut">
              <a:rPr lang="it-IT" smtClean="0"/>
              <a:t>23/04/2024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11C3103-129C-4596-AB07-44EDE977040A}" type="slidenum">
              <a:rPr lang="it-IT" smtClean="0"/>
              <a:t>‹N›</a:t>
            </a:fld>
            <a:endParaRPr lang="it-IT"/>
          </a:p>
        </p:txBody>
      </p:sp>
    </p:spTree>
    <p:extLst>
      <p:ext uri="{BB962C8B-B14F-4D97-AF65-F5344CB8AC3E}">
        <p14:creationId xmlns:p14="http://schemas.microsoft.com/office/powerpoint/2010/main" val="3171937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DEEAA2B1-259E-42AB-BB25-B37F2AD09976}" type="datetimeFigureOut">
              <a:rPr lang="it-IT" smtClean="0"/>
              <a:t>23/04/2024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C11C3103-129C-4596-AB07-44EDE977040A}" type="slidenum">
              <a:rPr lang="it-IT" smtClean="0"/>
              <a:t>‹N›</a:t>
            </a:fld>
            <a:endParaRPr lang="it-IT"/>
          </a:p>
        </p:txBody>
      </p:sp>
    </p:spTree>
    <p:extLst>
      <p:ext uri="{BB962C8B-B14F-4D97-AF65-F5344CB8AC3E}">
        <p14:creationId xmlns:p14="http://schemas.microsoft.com/office/powerpoint/2010/main" val="2190532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DEEAA2B1-259E-42AB-BB25-B37F2AD09976}" type="datetimeFigureOut">
              <a:rPr lang="it-IT" smtClean="0"/>
              <a:t>23/04/2024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C11C3103-129C-4596-AB07-44EDE977040A}" type="slidenum">
              <a:rPr lang="it-IT" smtClean="0"/>
              <a:t>‹N›</a:t>
            </a:fld>
            <a:endParaRPr lang="it-IT"/>
          </a:p>
        </p:txBody>
      </p:sp>
    </p:spTree>
    <p:extLst>
      <p:ext uri="{BB962C8B-B14F-4D97-AF65-F5344CB8AC3E}">
        <p14:creationId xmlns:p14="http://schemas.microsoft.com/office/powerpoint/2010/main" val="963643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EEAA2B1-259E-42AB-BB25-B37F2AD09976}" type="datetimeFigureOut">
              <a:rPr lang="it-IT" smtClean="0"/>
              <a:t>23/04/2024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C11C3103-129C-4596-AB07-44EDE977040A}" type="slidenum">
              <a:rPr lang="it-IT" smtClean="0"/>
              <a:t>‹N›</a:t>
            </a:fld>
            <a:endParaRPr lang="it-IT"/>
          </a:p>
        </p:txBody>
      </p:sp>
    </p:spTree>
    <p:extLst>
      <p:ext uri="{BB962C8B-B14F-4D97-AF65-F5344CB8AC3E}">
        <p14:creationId xmlns:p14="http://schemas.microsoft.com/office/powerpoint/2010/main" val="3398735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DEEAA2B1-259E-42AB-BB25-B37F2AD09976}" type="datetimeFigureOut">
              <a:rPr lang="it-IT" smtClean="0"/>
              <a:t>23/04/2024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11C3103-129C-4596-AB07-44EDE977040A}" type="slidenum">
              <a:rPr lang="it-IT" smtClean="0"/>
              <a:t>‹N›</a:t>
            </a:fld>
            <a:endParaRPr lang="it-IT"/>
          </a:p>
        </p:txBody>
      </p:sp>
    </p:spTree>
    <p:extLst>
      <p:ext uri="{BB962C8B-B14F-4D97-AF65-F5344CB8AC3E}">
        <p14:creationId xmlns:p14="http://schemas.microsoft.com/office/powerpoint/2010/main" val="1072001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DEEAA2B1-259E-42AB-BB25-B37F2AD09976}" type="datetimeFigureOut">
              <a:rPr lang="it-IT" smtClean="0"/>
              <a:t>23/04/2024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11C3103-129C-4596-AB07-44EDE977040A}" type="slidenum">
              <a:rPr lang="it-IT" smtClean="0"/>
              <a:t>‹N›</a:t>
            </a:fld>
            <a:endParaRPr lang="it-IT"/>
          </a:p>
        </p:txBody>
      </p:sp>
    </p:spTree>
    <p:extLst>
      <p:ext uri="{BB962C8B-B14F-4D97-AF65-F5344CB8AC3E}">
        <p14:creationId xmlns:p14="http://schemas.microsoft.com/office/powerpoint/2010/main" val="4169765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EAA2B1-259E-42AB-BB25-B37F2AD09976}" type="datetimeFigureOut">
              <a:rPr lang="it-IT" smtClean="0"/>
              <a:t>23/04/2024</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1C3103-129C-4596-AB07-44EDE977040A}" type="slidenum">
              <a:rPr lang="it-IT" smtClean="0"/>
              <a:t>‹N›</a:t>
            </a:fld>
            <a:endParaRPr lang="it-IT"/>
          </a:p>
        </p:txBody>
      </p:sp>
    </p:spTree>
    <p:extLst>
      <p:ext uri="{BB962C8B-B14F-4D97-AF65-F5344CB8AC3E}">
        <p14:creationId xmlns:p14="http://schemas.microsoft.com/office/powerpoint/2010/main" val="31402284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3E12E42B-CFF7-5D55-6BD6-BADAF2EF7769}"/>
              </a:ext>
            </a:extLst>
          </p:cNvPr>
          <p:cNvSpPr>
            <a:spLocks noGrp="1"/>
          </p:cNvSpPr>
          <p:nvPr>
            <p:ph type="title"/>
          </p:nvPr>
        </p:nvSpPr>
        <p:spPr>
          <a:xfrm>
            <a:off x="456000" y="1160463"/>
            <a:ext cx="11736000" cy="754062"/>
          </a:xfrm>
        </p:spPr>
        <p:txBody>
          <a:bodyPr>
            <a:normAutofit/>
          </a:bodyPr>
          <a:lstStyle/>
          <a:p>
            <a:r>
              <a:rPr lang="it-IT" i="1" dirty="0"/>
              <a:t>Rex </a:t>
            </a:r>
            <a:r>
              <a:rPr lang="it-IT" i="1" dirty="0" err="1"/>
              <a:t>Pacificus</a:t>
            </a:r>
            <a:r>
              <a:rPr lang="it-IT" dirty="0"/>
              <a:t>. </a:t>
            </a:r>
            <a:r>
              <a:rPr lang="it-IT" dirty="0" err="1" smtClean="0"/>
              <a:t>Charlemagne’s</a:t>
            </a:r>
            <a:r>
              <a:rPr lang="it-IT" dirty="0" smtClean="0"/>
              <a:t> </a:t>
            </a:r>
            <a:r>
              <a:rPr lang="it-IT" dirty="0" err="1" smtClean="0"/>
              <a:t>conquests</a:t>
            </a:r>
            <a:r>
              <a:rPr lang="it-IT" dirty="0" smtClean="0"/>
              <a:t>.</a:t>
            </a:r>
            <a:endParaRPr lang="it-IT" b="1" dirty="0">
              <a:ea typeface="Verdana" panose="020B0604030504040204" pitchFamily="34" charset="0"/>
            </a:endParaRPr>
          </a:p>
        </p:txBody>
      </p:sp>
      <p:sp>
        <p:nvSpPr>
          <p:cNvPr id="5" name="Segnaposto contenuto 4">
            <a:extLst>
              <a:ext uri="{FF2B5EF4-FFF2-40B4-BE49-F238E27FC236}">
                <a16:creationId xmlns:a16="http://schemas.microsoft.com/office/drawing/2014/main" id="{63500608-49AC-2C3E-8C11-FFB693E8BC1B}"/>
              </a:ext>
            </a:extLst>
          </p:cNvPr>
          <p:cNvSpPr>
            <a:spLocks noGrp="1"/>
          </p:cNvSpPr>
          <p:nvPr>
            <p:ph idx="4294967295"/>
          </p:nvPr>
        </p:nvSpPr>
        <p:spPr>
          <a:xfrm>
            <a:off x="400050" y="2209802"/>
            <a:ext cx="3943350" cy="1914523"/>
          </a:xfrm>
        </p:spPr>
        <p:txBody>
          <a:bodyPr>
            <a:noAutofit/>
          </a:bodyPr>
          <a:lstStyle/>
          <a:p>
            <a:pPr marL="0" indent="0">
              <a:buNone/>
            </a:pPr>
            <a:r>
              <a:rPr lang="it-IT" sz="2400" dirty="0" smtClean="0">
                <a:latin typeface="Arial" panose="020B0604020202020204" pitchFamily="34" charset="0"/>
                <a:cs typeface="Arial" panose="020B0604020202020204" pitchFamily="34" charset="0"/>
              </a:rPr>
              <a:t>Kingdom of </a:t>
            </a:r>
            <a:r>
              <a:rPr lang="it-IT" sz="2400" dirty="0" err="1" smtClean="0">
                <a:latin typeface="Arial" panose="020B0604020202020204" pitchFamily="34" charset="0"/>
                <a:cs typeface="Arial" panose="020B0604020202020204" pitchFamily="34" charset="0"/>
              </a:rPr>
              <a:t>Italy</a:t>
            </a:r>
            <a:r>
              <a:rPr lang="it-IT" sz="2400" dirty="0" smtClean="0">
                <a:latin typeface="Arial" panose="020B0604020202020204" pitchFamily="34" charset="0"/>
                <a:cs typeface="Arial" panose="020B0604020202020204" pitchFamily="34" charset="0"/>
              </a:rPr>
              <a:t>: 774</a:t>
            </a:r>
          </a:p>
          <a:p>
            <a:pPr marL="0" indent="0">
              <a:buNone/>
            </a:pPr>
            <a:r>
              <a:rPr lang="it-IT" sz="2400" dirty="0" err="1" smtClean="0">
                <a:latin typeface="Arial" panose="020B0604020202020204" pitchFamily="34" charset="0"/>
                <a:cs typeface="Arial" panose="020B0604020202020204" pitchFamily="34" charset="0"/>
              </a:rPr>
              <a:t>Saxony</a:t>
            </a:r>
            <a:r>
              <a:rPr lang="it-IT" sz="2400" dirty="0" smtClean="0">
                <a:latin typeface="Arial" panose="020B0604020202020204" pitchFamily="34" charset="0"/>
                <a:cs typeface="Arial" panose="020B0604020202020204" pitchFamily="34" charset="0"/>
              </a:rPr>
              <a:t> : 772-804</a:t>
            </a:r>
          </a:p>
          <a:p>
            <a:pPr marL="0" indent="0">
              <a:buNone/>
            </a:pPr>
            <a:r>
              <a:rPr lang="it-IT" sz="2400" dirty="0" err="1" smtClean="0">
                <a:latin typeface="Arial" panose="020B0604020202020204" pitchFamily="34" charset="0"/>
                <a:cs typeface="Arial" panose="020B0604020202020204" pitchFamily="34" charset="0"/>
              </a:rPr>
              <a:t>Bavaria</a:t>
            </a:r>
            <a:r>
              <a:rPr lang="it-IT" sz="2400" dirty="0" smtClean="0">
                <a:latin typeface="Arial" panose="020B0604020202020204" pitchFamily="34" charset="0"/>
                <a:cs typeface="Arial" panose="020B0604020202020204" pitchFamily="34" charset="0"/>
              </a:rPr>
              <a:t>: 794</a:t>
            </a:r>
          </a:p>
          <a:p>
            <a:pPr marL="0" indent="0">
              <a:buNone/>
            </a:pPr>
            <a:r>
              <a:rPr lang="it-IT" sz="2400" dirty="0" err="1" smtClean="0">
                <a:latin typeface="Arial" panose="020B0604020202020204" pitchFamily="34" charset="0"/>
                <a:cs typeface="Arial" panose="020B0604020202020204" pitchFamily="34" charset="0"/>
              </a:rPr>
              <a:t>Avar</a:t>
            </a:r>
            <a:r>
              <a:rPr lang="it-IT" sz="2400" dirty="0" smtClean="0">
                <a:latin typeface="Arial" panose="020B0604020202020204" pitchFamily="34" charset="0"/>
                <a:cs typeface="Arial" panose="020B0604020202020204" pitchFamily="34" charset="0"/>
              </a:rPr>
              <a:t> </a:t>
            </a:r>
            <a:r>
              <a:rPr lang="it-IT" sz="2400" dirty="0" err="1" smtClean="0">
                <a:latin typeface="Arial" panose="020B0604020202020204" pitchFamily="34" charset="0"/>
                <a:cs typeface="Arial" panose="020B0604020202020204" pitchFamily="34" charset="0"/>
              </a:rPr>
              <a:t>Khanate</a:t>
            </a:r>
            <a:r>
              <a:rPr lang="it-IT" sz="2400" dirty="0" smtClean="0">
                <a:latin typeface="Arial" panose="020B0604020202020204" pitchFamily="34" charset="0"/>
                <a:cs typeface="Arial" panose="020B0604020202020204" pitchFamily="34" charset="0"/>
              </a:rPr>
              <a:t>: 796</a:t>
            </a:r>
          </a:p>
          <a:p>
            <a:pPr marL="0" indent="0">
              <a:buNone/>
            </a:pPr>
            <a:endParaRPr lang="it-IT" sz="2400" dirty="0" smtClean="0"/>
          </a:p>
        </p:txBody>
      </p:sp>
      <p:pic>
        <p:nvPicPr>
          <p:cNvPr id="6" name="Segnaposto contenuto 3"/>
          <p:cNvPicPr>
            <a:picLocks noGrp="1" noChangeAspect="1"/>
          </p:cNvPicPr>
          <p:nvPr>
            <p:ph sz="quarter" idx="10"/>
          </p:nvPr>
        </p:nvPicPr>
        <p:blipFill>
          <a:blip r:embed="rId3">
            <a:extLst>
              <a:ext uri="{28A0092B-C50C-407E-A947-70E740481C1C}">
                <a14:useLocalDpi xmlns:a14="http://schemas.microsoft.com/office/drawing/2010/main" val="0"/>
              </a:ext>
            </a:extLst>
          </a:blip>
          <a:stretch>
            <a:fillRect/>
          </a:stretch>
        </p:blipFill>
        <p:spPr>
          <a:xfrm>
            <a:off x="6972298" y="1994769"/>
            <a:ext cx="4572001" cy="5025156"/>
          </a:xfrm>
          <a:prstGeom prst="rect">
            <a:avLst/>
          </a:prstGeom>
        </p:spPr>
      </p:pic>
      <p:sp>
        <p:nvSpPr>
          <p:cNvPr id="7" name="Ovale 6"/>
          <p:cNvSpPr/>
          <p:nvPr/>
        </p:nvSpPr>
        <p:spPr>
          <a:xfrm>
            <a:off x="9794620" y="3563612"/>
            <a:ext cx="914400" cy="914400"/>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Ovale 7"/>
          <p:cNvSpPr/>
          <p:nvPr/>
        </p:nvSpPr>
        <p:spPr>
          <a:xfrm>
            <a:off x="10861420" y="3687437"/>
            <a:ext cx="914400" cy="914400"/>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Ovale 8"/>
          <p:cNvSpPr/>
          <p:nvPr/>
        </p:nvSpPr>
        <p:spPr>
          <a:xfrm>
            <a:off x="7565770" y="4963787"/>
            <a:ext cx="914400" cy="914400"/>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CasellaDiTesto 2"/>
          <p:cNvSpPr txBox="1"/>
          <p:nvPr/>
        </p:nvSpPr>
        <p:spPr>
          <a:xfrm>
            <a:off x="552450" y="4476750"/>
            <a:ext cx="4095750" cy="1938992"/>
          </a:xfrm>
          <a:prstGeom prst="rect">
            <a:avLst/>
          </a:prstGeom>
          <a:noFill/>
        </p:spPr>
        <p:txBody>
          <a:bodyPr wrap="square" rtlCol="0">
            <a:spAutoFit/>
          </a:bodyPr>
          <a:lstStyle/>
          <a:p>
            <a:r>
              <a:rPr lang="it-IT" sz="2400" b="1" dirty="0" err="1" smtClean="0">
                <a:latin typeface="Arial" panose="020B0604020202020204" pitchFamily="34" charset="0"/>
                <a:cs typeface="Arial" panose="020B0604020202020204" pitchFamily="34" charset="0"/>
              </a:rPr>
              <a:t>Borders</a:t>
            </a:r>
            <a:r>
              <a:rPr lang="it-IT" sz="2400" b="1" dirty="0" smtClean="0">
                <a:latin typeface="Arial" panose="020B0604020202020204" pitchFamily="34" charset="0"/>
                <a:cs typeface="Arial" panose="020B0604020202020204" pitchFamily="34" charset="0"/>
              </a:rPr>
              <a:t>:</a:t>
            </a:r>
          </a:p>
          <a:p>
            <a:r>
              <a:rPr lang="it-IT" sz="2400" dirty="0" err="1" smtClean="0">
                <a:latin typeface="Arial" panose="020B0604020202020204" pitchFamily="34" charset="0"/>
                <a:cs typeface="Arial" panose="020B0604020202020204" pitchFamily="34" charset="0"/>
              </a:rPr>
              <a:t>Danes</a:t>
            </a:r>
            <a:endParaRPr lang="it-IT" sz="2400" dirty="0" smtClean="0">
              <a:latin typeface="Arial" panose="020B0604020202020204" pitchFamily="34" charset="0"/>
              <a:cs typeface="Arial" panose="020B0604020202020204" pitchFamily="34" charset="0"/>
            </a:endParaRPr>
          </a:p>
          <a:p>
            <a:r>
              <a:rPr lang="it-IT" sz="2400" dirty="0" smtClean="0">
                <a:latin typeface="Arial" panose="020B0604020202020204" pitchFamily="34" charset="0"/>
                <a:cs typeface="Arial" panose="020B0604020202020204" pitchFamily="34" charset="0"/>
              </a:rPr>
              <a:t>Anglo-</a:t>
            </a:r>
            <a:r>
              <a:rPr lang="it-IT" sz="2400" dirty="0" err="1" smtClean="0">
                <a:latin typeface="Arial" panose="020B0604020202020204" pitchFamily="34" charset="0"/>
                <a:cs typeface="Arial" panose="020B0604020202020204" pitchFamily="34" charset="0"/>
              </a:rPr>
              <a:t>Saxons</a:t>
            </a:r>
            <a:endParaRPr lang="it-IT" sz="2400" dirty="0" smtClean="0">
              <a:latin typeface="Arial" panose="020B0604020202020204" pitchFamily="34" charset="0"/>
              <a:cs typeface="Arial" panose="020B0604020202020204" pitchFamily="34" charset="0"/>
            </a:endParaRPr>
          </a:p>
          <a:p>
            <a:r>
              <a:rPr lang="it-IT" sz="2400" dirty="0" smtClean="0">
                <a:latin typeface="Arial" panose="020B0604020202020204" pitchFamily="34" charset="0"/>
                <a:cs typeface="Arial" panose="020B0604020202020204" pitchFamily="34" charset="0"/>
              </a:rPr>
              <a:t>Aquitaine and </a:t>
            </a:r>
            <a:r>
              <a:rPr lang="it-IT" sz="2400" dirty="0" err="1" smtClean="0">
                <a:latin typeface="Arial" panose="020B0604020202020204" pitchFamily="34" charset="0"/>
                <a:cs typeface="Arial" panose="020B0604020202020204" pitchFamily="34" charset="0"/>
              </a:rPr>
              <a:t>Hispania</a:t>
            </a:r>
            <a:endParaRPr lang="it-IT" sz="2400" dirty="0" smtClean="0">
              <a:latin typeface="Arial" panose="020B0604020202020204" pitchFamily="34" charset="0"/>
              <a:cs typeface="Arial" panose="020B0604020202020204" pitchFamily="34" charset="0"/>
            </a:endParaRPr>
          </a:p>
          <a:p>
            <a:endParaRPr lang="it-IT" sz="2400" dirty="0"/>
          </a:p>
        </p:txBody>
      </p:sp>
      <p:sp>
        <p:nvSpPr>
          <p:cNvPr id="10" name="Ovale 9"/>
          <p:cNvSpPr/>
          <p:nvPr/>
        </p:nvSpPr>
        <p:spPr>
          <a:xfrm>
            <a:off x="9251695" y="2563487"/>
            <a:ext cx="914400" cy="914400"/>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Ovale 11"/>
          <p:cNvSpPr/>
          <p:nvPr/>
        </p:nvSpPr>
        <p:spPr>
          <a:xfrm>
            <a:off x="7737220" y="2487287"/>
            <a:ext cx="914400" cy="914400"/>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Ovale 1"/>
          <p:cNvSpPr/>
          <p:nvPr/>
        </p:nvSpPr>
        <p:spPr>
          <a:xfrm>
            <a:off x="9162473" y="4558256"/>
            <a:ext cx="1003622" cy="780362"/>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4052157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1000"/>
                                        <p:tgtEl>
                                          <p:spTgt spid="8"/>
                                        </p:tgtEl>
                                      </p:cBhvr>
                                    </p:animEffect>
                                    <p:anim calcmode="lin" valueType="num">
                                      <p:cBhvr>
                                        <p:cTn id="29" dur="1000" fill="hold"/>
                                        <p:tgtEl>
                                          <p:spTgt spid="8"/>
                                        </p:tgtEl>
                                        <p:attrNameLst>
                                          <p:attrName>ppt_x</p:attrName>
                                        </p:attrNameLst>
                                      </p:cBhvr>
                                      <p:tavLst>
                                        <p:tav tm="0">
                                          <p:val>
                                            <p:strVal val="#ppt_x"/>
                                          </p:val>
                                        </p:tav>
                                        <p:tav tm="100000">
                                          <p:val>
                                            <p:strVal val="#ppt_x"/>
                                          </p:val>
                                        </p:tav>
                                      </p:tavLst>
                                    </p:anim>
                                    <p:anim calcmode="lin" valueType="num">
                                      <p:cBhvr>
                                        <p:cTn id="3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1000"/>
                                        <p:tgtEl>
                                          <p:spTgt spid="12"/>
                                        </p:tgtEl>
                                      </p:cBhvr>
                                    </p:animEffect>
                                    <p:anim calcmode="lin" valueType="num">
                                      <p:cBhvr>
                                        <p:cTn id="36" dur="1000" fill="hold"/>
                                        <p:tgtEl>
                                          <p:spTgt spid="12"/>
                                        </p:tgtEl>
                                        <p:attrNameLst>
                                          <p:attrName>ppt_x</p:attrName>
                                        </p:attrNameLst>
                                      </p:cBhvr>
                                      <p:tavLst>
                                        <p:tav tm="0">
                                          <p:val>
                                            <p:strVal val="#ppt_x"/>
                                          </p:val>
                                        </p:tav>
                                        <p:tav tm="100000">
                                          <p:val>
                                            <p:strVal val="#ppt_x"/>
                                          </p:val>
                                        </p:tav>
                                      </p:tavLst>
                                    </p:anim>
                                    <p:anim calcmode="lin" valueType="num">
                                      <p:cBhvr>
                                        <p:cTn id="37"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fade">
                                      <p:cBhvr>
                                        <p:cTn id="42" dur="1000"/>
                                        <p:tgtEl>
                                          <p:spTgt spid="9"/>
                                        </p:tgtEl>
                                      </p:cBhvr>
                                    </p:animEffect>
                                    <p:anim calcmode="lin" valueType="num">
                                      <p:cBhvr>
                                        <p:cTn id="43" dur="1000" fill="hold"/>
                                        <p:tgtEl>
                                          <p:spTgt spid="9"/>
                                        </p:tgtEl>
                                        <p:attrNameLst>
                                          <p:attrName>ppt_x</p:attrName>
                                        </p:attrNameLst>
                                      </p:cBhvr>
                                      <p:tavLst>
                                        <p:tav tm="0">
                                          <p:val>
                                            <p:strVal val="#ppt_x"/>
                                          </p:val>
                                        </p:tav>
                                        <p:tav tm="100000">
                                          <p:val>
                                            <p:strVal val="#ppt_x"/>
                                          </p:val>
                                        </p:tav>
                                      </p:tavLst>
                                    </p:anim>
                                    <p:anim calcmode="lin" valueType="num">
                                      <p:cBhvr>
                                        <p:cTn id="4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Instructions</a:t>
            </a:r>
            <a:r>
              <a:rPr lang="it-IT" dirty="0" smtClean="0"/>
              <a:t> for </a:t>
            </a:r>
            <a:r>
              <a:rPr lang="it-IT" dirty="0" err="1" smtClean="0"/>
              <a:t>laymen</a:t>
            </a:r>
            <a:endParaRPr lang="it-IT" dirty="0"/>
          </a:p>
        </p:txBody>
      </p:sp>
      <p:sp>
        <p:nvSpPr>
          <p:cNvPr id="3" name="Segnaposto contenuto 2"/>
          <p:cNvSpPr>
            <a:spLocks noGrp="1"/>
          </p:cNvSpPr>
          <p:nvPr>
            <p:ph sz="quarter" idx="10"/>
          </p:nvPr>
        </p:nvSpPr>
        <p:spPr>
          <a:xfrm>
            <a:off x="619125" y="2341221"/>
            <a:ext cx="10487025" cy="4111333"/>
          </a:xfrm>
        </p:spPr>
        <p:txBody>
          <a:bodyPr>
            <a:normAutofit/>
          </a:bodyPr>
          <a:lstStyle/>
          <a:p>
            <a:r>
              <a:rPr lang="en-US" dirty="0">
                <a:latin typeface="Arial" panose="020B0604020202020204" pitchFamily="34" charset="0"/>
                <a:cs typeface="Arial" panose="020B0604020202020204" pitchFamily="34" charset="0"/>
              </a:rPr>
              <a:t>Alcuin writing his </a:t>
            </a:r>
            <a:r>
              <a:rPr lang="en-US" dirty="0" smtClean="0">
                <a:latin typeface="Arial" panose="020B0604020202020204" pitchFamily="34" charset="0"/>
                <a:cs typeface="Arial" panose="020B0604020202020204" pitchFamily="34" charset="0"/>
              </a:rPr>
              <a:t>manual for </a:t>
            </a:r>
            <a:r>
              <a:rPr lang="en-US" dirty="0">
                <a:latin typeface="Arial" panose="020B0604020202020204" pitchFamily="34" charset="0"/>
                <a:cs typeface="Arial" panose="020B0604020202020204" pitchFamily="34" charset="0"/>
              </a:rPr>
              <a:t>Count Guy of the Breton </a:t>
            </a:r>
            <a:r>
              <a:rPr lang="en-US" dirty="0" smtClean="0">
                <a:latin typeface="Arial" panose="020B0604020202020204" pitchFamily="34" charset="0"/>
                <a:cs typeface="Arial" panose="020B0604020202020204" pitchFamily="34" charset="0"/>
              </a:rPr>
              <a:t>March concentrated </a:t>
            </a:r>
            <a:r>
              <a:rPr lang="en-US" dirty="0">
                <a:latin typeface="Arial" panose="020B0604020202020204" pitchFamily="34" charset="0"/>
                <a:cs typeface="Arial" panose="020B0604020202020204" pitchFamily="34" charset="0"/>
              </a:rPr>
              <a:t>on the count's private life: on &gt;the inner disposition towards peace without </a:t>
            </a:r>
            <a:r>
              <a:rPr lang="en-US" dirty="0" smtClean="0">
                <a:latin typeface="Arial" panose="020B0604020202020204" pitchFamily="34" charset="0"/>
                <a:cs typeface="Arial" panose="020B0604020202020204" pitchFamily="34" charset="0"/>
              </a:rPr>
              <a:t>which his </a:t>
            </a:r>
            <a:r>
              <a:rPr lang="en-US" dirty="0">
                <a:latin typeface="Arial" panose="020B0604020202020204" pitchFamily="34" charset="0"/>
                <a:cs typeface="Arial" panose="020B0604020202020204" pitchFamily="34" charset="0"/>
              </a:rPr>
              <a:t>offerings to God were nothing</a:t>
            </a:r>
            <a:r>
              <a:rPr lang="en-US" dirty="0" smtClean="0">
                <a:latin typeface="Arial" panose="020B0604020202020204" pitchFamily="34" charset="0"/>
                <a:cs typeface="Arial" panose="020B0604020202020204" pitchFamily="34" charset="0"/>
              </a:rPr>
              <a:t>&lt;.</a:t>
            </a:r>
          </a:p>
          <a:p>
            <a:r>
              <a:rPr lang="en-US" dirty="0" smtClean="0">
                <a:latin typeface="Arial" panose="020B0604020202020204" pitchFamily="34" charset="0"/>
                <a:cs typeface="Arial" panose="020B0604020202020204" pitchFamily="34" charset="0"/>
              </a:rPr>
              <a:t>Jonas </a:t>
            </a:r>
            <a:r>
              <a:rPr lang="en-US" dirty="0">
                <a:latin typeface="Arial" panose="020B0604020202020204" pitchFamily="34" charset="0"/>
                <a:cs typeface="Arial" panose="020B0604020202020204" pitchFamily="34" charset="0"/>
              </a:rPr>
              <a:t>of Orleans, advising Count </a:t>
            </a:r>
            <a:r>
              <a:rPr lang="en-US" dirty="0" err="1" smtClean="0">
                <a:latin typeface="Arial" panose="020B0604020202020204" pitchFamily="34" charset="0"/>
                <a:cs typeface="Arial" panose="020B0604020202020204" pitchFamily="34" charset="0"/>
              </a:rPr>
              <a:t>Matfrid</a:t>
            </a:r>
            <a:r>
              <a:rPr lang="en-US" dirty="0" smtClean="0">
                <a:latin typeface="Arial" panose="020B0604020202020204" pitchFamily="34" charset="0"/>
                <a:cs typeface="Arial" panose="020B0604020202020204" pitchFamily="34" charset="0"/>
              </a:rPr>
              <a:t> in 820, </a:t>
            </a:r>
            <a:r>
              <a:rPr lang="en-US" dirty="0">
                <a:latin typeface="Arial" panose="020B0604020202020204" pitchFamily="34" charset="0"/>
                <a:cs typeface="Arial" panose="020B0604020202020204" pitchFamily="34" charset="0"/>
              </a:rPr>
              <a:t>concentrated </a:t>
            </a:r>
            <a:r>
              <a:rPr lang="en-US" dirty="0" smtClean="0">
                <a:latin typeface="Arial" panose="020B0604020202020204" pitchFamily="34" charset="0"/>
                <a:cs typeface="Arial" panose="020B0604020202020204" pitchFamily="34" charset="0"/>
              </a:rPr>
              <a:t>on the </a:t>
            </a:r>
            <a:r>
              <a:rPr lang="en-US" dirty="0">
                <a:latin typeface="Arial" panose="020B0604020202020204" pitchFamily="34" charset="0"/>
                <a:cs typeface="Arial" panose="020B0604020202020204" pitchFamily="34" charset="0"/>
              </a:rPr>
              <a:t>duties of Christian marriage (within which sexual relations were strictly for procreation) </a:t>
            </a:r>
            <a:r>
              <a:rPr lang="en-US" dirty="0" smtClean="0">
                <a:latin typeface="Arial" panose="020B0604020202020204" pitchFamily="34" charset="0"/>
                <a:cs typeface="Arial" panose="020B0604020202020204" pitchFamily="34" charset="0"/>
              </a:rPr>
              <a:t>and domestic peace. </a:t>
            </a:r>
          </a:p>
          <a:p>
            <a:r>
              <a:rPr lang="en-US" dirty="0" smtClean="0">
                <a:latin typeface="Arial" panose="020B0604020202020204" pitchFamily="34" charset="0"/>
                <a:cs typeface="Arial" panose="020B0604020202020204" pitchFamily="34" charset="0"/>
              </a:rPr>
              <a:t>Yet </a:t>
            </a:r>
            <a:r>
              <a:rPr lang="en-US" dirty="0">
                <a:latin typeface="Arial" panose="020B0604020202020204" pitchFamily="34" charset="0"/>
                <a:cs typeface="Arial" panose="020B0604020202020204" pitchFamily="34" charset="0"/>
              </a:rPr>
              <a:t>a count's public life involved, </a:t>
            </a:r>
            <a:r>
              <a:rPr lang="en-US" i="1" dirty="0">
                <a:latin typeface="Arial" panose="020B0604020202020204" pitchFamily="34" charset="0"/>
                <a:cs typeface="Arial" panose="020B0604020202020204" pitchFamily="34" charset="0"/>
              </a:rPr>
              <a:t>ex officio, </a:t>
            </a:r>
            <a:r>
              <a:rPr lang="en-US" dirty="0">
                <a:latin typeface="Arial" panose="020B0604020202020204" pitchFamily="34" charset="0"/>
                <a:cs typeface="Arial" panose="020B0604020202020204" pitchFamily="34" charset="0"/>
              </a:rPr>
              <a:t>the direct use of violence: </a:t>
            </a:r>
            <a:r>
              <a:rPr lang="en-US" i="1" dirty="0" smtClean="0">
                <a:latin typeface="Arial" panose="020B0604020202020204" pitchFamily="34" charset="0"/>
                <a:cs typeface="Arial" panose="020B0604020202020204" pitchFamily="34" charset="0"/>
              </a:rPr>
              <a:t>in tempore </a:t>
            </a:r>
            <a:r>
              <a:rPr lang="en-US" i="1" dirty="0">
                <a:latin typeface="Arial" panose="020B0604020202020204" pitchFamily="34" charset="0"/>
                <a:cs typeface="Arial" panose="020B0604020202020204" pitchFamily="34" charset="0"/>
              </a:rPr>
              <a:t>belli, in </a:t>
            </a:r>
            <a:r>
              <a:rPr lang="en-US" i="1" dirty="0" err="1">
                <a:latin typeface="Arial" panose="020B0604020202020204" pitchFamily="34" charset="0"/>
                <a:cs typeface="Arial" panose="020B0604020202020204" pitchFamily="34" charset="0"/>
              </a:rPr>
              <a:t>contencione</a:t>
            </a:r>
            <a:r>
              <a:rPr lang="en-US" i="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and in cleaning up the unpleasant mess left by brigands' activities.</a:t>
            </a:r>
            <a:endParaRPr lang="it-IT"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45283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Internal</a:t>
            </a:r>
            <a:r>
              <a:rPr lang="it-IT" dirty="0" smtClean="0"/>
              <a:t> </a:t>
            </a:r>
            <a:r>
              <a:rPr lang="it-IT" dirty="0" err="1" smtClean="0"/>
              <a:t>peace</a:t>
            </a:r>
            <a:endParaRPr lang="it-IT" dirty="0"/>
          </a:p>
        </p:txBody>
      </p:sp>
      <p:sp>
        <p:nvSpPr>
          <p:cNvPr id="3" name="Segnaposto contenuto 2"/>
          <p:cNvSpPr>
            <a:spLocks noGrp="1"/>
          </p:cNvSpPr>
          <p:nvPr>
            <p:ph sz="quarter" idx="10"/>
          </p:nvPr>
        </p:nvSpPr>
        <p:spPr>
          <a:xfrm>
            <a:off x="456000" y="2190750"/>
            <a:ext cx="11050200" cy="4261804"/>
          </a:xfrm>
        </p:spPr>
        <p:txBody>
          <a:bodyPr>
            <a:normAutofit fontScale="77500" lnSpcReduction="20000"/>
          </a:bodyPr>
          <a:lstStyle/>
          <a:p>
            <a:r>
              <a:rPr lang="en-US" sz="3400" dirty="0">
                <a:latin typeface="Arial" panose="020B0604020202020204" pitchFamily="34" charset="0"/>
                <a:cs typeface="Arial" panose="020B0604020202020204" pitchFamily="34" charset="0"/>
              </a:rPr>
              <a:t>Charlemagne worried about attacks by </a:t>
            </a:r>
            <a:r>
              <a:rPr lang="en-US" sz="3400" dirty="0" smtClean="0">
                <a:latin typeface="Arial" panose="020B0604020202020204" pitchFamily="34" charset="0"/>
                <a:cs typeface="Arial" panose="020B0604020202020204" pitchFamily="34" charset="0"/>
              </a:rPr>
              <a:t>armed bands </a:t>
            </a:r>
            <a:r>
              <a:rPr lang="en-US" sz="3400" dirty="0">
                <a:latin typeface="Arial" panose="020B0604020202020204" pitchFamily="34" charset="0"/>
                <a:cs typeface="Arial" panose="020B0604020202020204" pitchFamily="34" charset="0"/>
              </a:rPr>
              <a:t>of horsemen on people travelling to the palace; and he had been prepared to make </a:t>
            </a:r>
            <a:r>
              <a:rPr lang="en-US" sz="3400" dirty="0" smtClean="0">
                <a:latin typeface="Arial" panose="020B0604020202020204" pitchFamily="34" charset="0"/>
                <a:cs typeface="Arial" panose="020B0604020202020204" pitchFamily="34" charset="0"/>
              </a:rPr>
              <a:t>men end </a:t>
            </a:r>
            <a:r>
              <a:rPr lang="en-US" sz="3400" dirty="0">
                <a:latin typeface="Arial" panose="020B0604020202020204" pitchFamily="34" charset="0"/>
                <a:cs typeface="Arial" panose="020B0604020202020204" pitchFamily="34" charset="0"/>
              </a:rPr>
              <a:t>their feuds </a:t>
            </a:r>
            <a:r>
              <a:rPr lang="en-US" sz="3400" i="1" dirty="0">
                <a:latin typeface="Arial" panose="020B0604020202020204" pitchFamily="34" charset="0"/>
                <a:cs typeface="Arial" panose="020B0604020202020204" pitchFamily="34" charset="0"/>
              </a:rPr>
              <a:t>(</a:t>
            </a:r>
            <a:r>
              <a:rPr lang="en-US" sz="3400" i="1" dirty="0" err="1">
                <a:latin typeface="Arial" panose="020B0604020202020204" pitchFamily="34" charset="0"/>
                <a:cs typeface="Arial" panose="020B0604020202020204" pitchFamily="34" charset="0"/>
              </a:rPr>
              <a:t>faidae</a:t>
            </a:r>
            <a:r>
              <a:rPr lang="en-US" sz="3400" i="1" dirty="0">
                <a:latin typeface="Arial" panose="020B0604020202020204" pitchFamily="34" charset="0"/>
                <a:cs typeface="Arial" panose="020B0604020202020204" pitchFamily="34" charset="0"/>
              </a:rPr>
              <a:t>), </a:t>
            </a:r>
            <a:r>
              <a:rPr lang="en-US" sz="3400" dirty="0">
                <a:latin typeface="Arial" panose="020B0604020202020204" pitchFamily="34" charset="0"/>
                <a:cs typeface="Arial" panose="020B0604020202020204" pitchFamily="34" charset="0"/>
              </a:rPr>
              <a:t>if necessary by deporting those </a:t>
            </a:r>
            <a:r>
              <a:rPr lang="en-US" sz="3400" dirty="0" smtClean="0">
                <a:latin typeface="Arial" panose="020B0604020202020204" pitchFamily="34" charset="0"/>
                <a:cs typeface="Arial" panose="020B0604020202020204" pitchFamily="34" charset="0"/>
              </a:rPr>
              <a:t>who </a:t>
            </a:r>
            <a:r>
              <a:rPr lang="en-US" sz="3400" dirty="0">
                <a:latin typeface="Arial" panose="020B0604020202020204" pitchFamily="34" charset="0"/>
                <a:cs typeface="Arial" panose="020B0604020202020204" pitchFamily="34" charset="0"/>
              </a:rPr>
              <a:t>refused to accept </a:t>
            </a:r>
            <a:r>
              <a:rPr lang="en-US" sz="3400" dirty="0" smtClean="0">
                <a:latin typeface="Arial" panose="020B0604020202020204" pitchFamily="34" charset="0"/>
                <a:cs typeface="Arial" panose="020B0604020202020204" pitchFamily="34" charset="0"/>
              </a:rPr>
              <a:t>settlement.</a:t>
            </a:r>
            <a:endParaRPr lang="en-US" sz="3400" dirty="0">
              <a:latin typeface="Arial" panose="020B0604020202020204" pitchFamily="34" charset="0"/>
              <a:cs typeface="Arial" panose="020B0604020202020204" pitchFamily="34" charset="0"/>
            </a:endParaRPr>
          </a:p>
          <a:p>
            <a:r>
              <a:rPr lang="en-US" sz="3400" dirty="0">
                <a:latin typeface="Arial" panose="020B0604020202020204" pitchFamily="34" charset="0"/>
                <a:cs typeface="Arial" panose="020B0604020202020204" pitchFamily="34" charset="0"/>
              </a:rPr>
              <a:t>The word &gt;peace&lt; became commoner in </a:t>
            </a:r>
            <a:r>
              <a:rPr lang="en-US" sz="3400" dirty="0" err="1">
                <a:latin typeface="Arial" panose="020B0604020202020204" pitchFamily="34" charset="0"/>
                <a:cs typeface="Arial" panose="020B0604020202020204" pitchFamily="34" charset="0"/>
              </a:rPr>
              <a:t>captularies</a:t>
            </a:r>
            <a:r>
              <a:rPr lang="en-US" sz="3400" dirty="0">
                <a:latin typeface="Arial" panose="020B0604020202020204" pitchFamily="34" charset="0"/>
                <a:cs typeface="Arial" panose="020B0604020202020204" pitchFamily="34" charset="0"/>
              </a:rPr>
              <a:t>, no </a:t>
            </a:r>
            <a:r>
              <a:rPr lang="en-US" sz="3400" dirty="0" smtClean="0">
                <a:latin typeface="Arial" panose="020B0604020202020204" pitchFamily="34" charset="0"/>
                <a:cs typeface="Arial" panose="020B0604020202020204" pitchFamily="34" charset="0"/>
              </a:rPr>
              <a:t>doubt </a:t>
            </a:r>
            <a:r>
              <a:rPr lang="en-US" sz="3400" dirty="0">
                <a:latin typeface="Arial" panose="020B0604020202020204" pitchFamily="34" charset="0"/>
                <a:cs typeface="Arial" panose="020B0604020202020204" pitchFamily="34" charset="0"/>
              </a:rPr>
              <a:t>through </a:t>
            </a:r>
            <a:r>
              <a:rPr lang="en-US" sz="3400" dirty="0" smtClean="0">
                <a:latin typeface="Arial" panose="020B0604020202020204" pitchFamily="34" charset="0"/>
                <a:cs typeface="Arial" panose="020B0604020202020204" pitchFamily="34" charset="0"/>
              </a:rPr>
              <a:t>Alcuin's influence. </a:t>
            </a:r>
          </a:p>
          <a:p>
            <a:r>
              <a:rPr lang="en-US" sz="3400" dirty="0" smtClean="0">
                <a:latin typeface="Arial" panose="020B0604020202020204" pitchFamily="34" charset="0"/>
                <a:cs typeface="Arial" panose="020B0604020202020204" pitchFamily="34" charset="0"/>
              </a:rPr>
              <a:t>In </a:t>
            </a:r>
            <a:r>
              <a:rPr lang="en-US" sz="3400" dirty="0">
                <a:latin typeface="Arial" panose="020B0604020202020204" pitchFamily="34" charset="0"/>
                <a:cs typeface="Arial" panose="020B0604020202020204" pitchFamily="34" charset="0"/>
              </a:rPr>
              <a:t>805 Charlemagne called dispute-settlement &gt;peace&lt; when he </a:t>
            </a:r>
            <a:r>
              <a:rPr lang="en-US" sz="3400" dirty="0" err="1">
                <a:latin typeface="Arial" panose="020B0604020202020204" pitchFamily="34" charset="0"/>
                <a:cs typeface="Arial" panose="020B0604020202020204" pitchFamily="34" charset="0"/>
              </a:rPr>
              <a:t>forebade</a:t>
            </a:r>
            <a:r>
              <a:rPr lang="en-US" sz="3400" dirty="0">
                <a:latin typeface="Arial" panose="020B0604020202020204" pitchFamily="34" charset="0"/>
                <a:cs typeface="Arial" panose="020B0604020202020204" pitchFamily="34" charset="0"/>
              </a:rPr>
              <a:t> </a:t>
            </a:r>
            <a:r>
              <a:rPr lang="en-US" sz="3400" dirty="0" smtClean="0">
                <a:latin typeface="Arial" panose="020B0604020202020204" pitchFamily="34" charset="0"/>
                <a:cs typeface="Arial" panose="020B0604020202020204" pitchFamily="34" charset="0"/>
              </a:rPr>
              <a:t>the carrying </a:t>
            </a:r>
            <a:r>
              <a:rPr lang="en-US" sz="3400" dirty="0">
                <a:latin typeface="Arial" panose="020B0604020202020204" pitchFamily="34" charset="0"/>
                <a:cs typeface="Arial" panose="020B0604020202020204" pitchFamily="34" charset="0"/>
              </a:rPr>
              <a:t>of spears (but not swords) </a:t>
            </a:r>
            <a:r>
              <a:rPr lang="en-US" sz="3400" i="1" dirty="0">
                <a:latin typeface="Arial" panose="020B0604020202020204" pitchFamily="34" charset="0"/>
                <a:cs typeface="Arial" panose="020B0604020202020204" pitchFamily="34" charset="0"/>
              </a:rPr>
              <a:t>infra patria, </a:t>
            </a:r>
            <a:r>
              <a:rPr lang="en-US" sz="3400" dirty="0">
                <a:latin typeface="Arial" panose="020B0604020202020204" pitchFamily="34" charset="0"/>
                <a:cs typeface="Arial" panose="020B0604020202020204" pitchFamily="34" charset="0"/>
              </a:rPr>
              <a:t>adding: </a:t>
            </a:r>
            <a:endParaRPr lang="en-US" sz="3400" dirty="0" smtClean="0">
              <a:latin typeface="Arial" panose="020B0604020202020204" pitchFamily="34" charset="0"/>
              <a:cs typeface="Arial" panose="020B0604020202020204" pitchFamily="34" charset="0"/>
            </a:endParaRPr>
          </a:p>
          <a:p>
            <a:r>
              <a:rPr lang="en-US" sz="3400" dirty="0" smtClean="0">
                <a:latin typeface="Arial" panose="020B0604020202020204" pitchFamily="34" charset="0"/>
                <a:cs typeface="Arial" panose="020B0604020202020204" pitchFamily="34" charset="0"/>
              </a:rPr>
              <a:t>&gt;</a:t>
            </a:r>
            <a:r>
              <a:rPr lang="en-US" sz="3400" dirty="0">
                <a:latin typeface="Arial" panose="020B0604020202020204" pitchFamily="34" charset="0"/>
                <a:cs typeface="Arial" panose="020B0604020202020204" pitchFamily="34" charset="0"/>
              </a:rPr>
              <a:t>if a man is conducting a </a:t>
            </a:r>
            <a:r>
              <a:rPr lang="en-US" sz="3400" dirty="0" smtClean="0">
                <a:latin typeface="Arial" panose="020B0604020202020204" pitchFamily="34" charset="0"/>
                <a:cs typeface="Arial" panose="020B0604020202020204" pitchFamily="34" charset="0"/>
              </a:rPr>
              <a:t>private dispute </a:t>
            </a:r>
            <a:r>
              <a:rPr lang="en-US" sz="3400" i="1" dirty="0">
                <a:latin typeface="Arial" panose="020B0604020202020204" pitchFamily="34" charset="0"/>
                <a:cs typeface="Arial" panose="020B0604020202020204" pitchFamily="34" charset="0"/>
              </a:rPr>
              <a:t>(</a:t>
            </a:r>
            <a:r>
              <a:rPr lang="en-US" sz="3400" i="1" dirty="0" err="1">
                <a:latin typeface="Arial" panose="020B0604020202020204" pitchFamily="34" charset="0"/>
                <a:cs typeface="Arial" panose="020B0604020202020204" pitchFamily="34" charset="0"/>
              </a:rPr>
              <a:t>faidosus</a:t>
            </a:r>
            <a:r>
              <a:rPr lang="en-US" sz="3400" i="1" dirty="0">
                <a:latin typeface="Arial" panose="020B0604020202020204" pitchFamily="34" charset="0"/>
                <a:cs typeface="Arial" panose="020B0604020202020204" pitchFamily="34" charset="0"/>
              </a:rPr>
              <a:t>) </a:t>
            </a:r>
            <a:r>
              <a:rPr lang="en-US" sz="3400" i="1" dirty="0" err="1" smtClean="0">
                <a:latin typeface="Arial" panose="020B0604020202020204" pitchFamily="34" charset="0"/>
                <a:cs typeface="Arial" panose="020B0604020202020204" pitchFamily="34" charset="0"/>
              </a:rPr>
              <a:t>missi</a:t>
            </a:r>
            <a:r>
              <a:rPr lang="en-US" sz="3400" i="1" dirty="0" smtClean="0">
                <a:latin typeface="Arial" panose="020B0604020202020204" pitchFamily="34" charset="0"/>
                <a:cs typeface="Arial" panose="020B0604020202020204" pitchFamily="34" charset="0"/>
              </a:rPr>
              <a:t> </a:t>
            </a:r>
            <a:r>
              <a:rPr lang="en-US" sz="3400" dirty="0">
                <a:latin typeface="Arial" panose="020B0604020202020204" pitchFamily="34" charset="0"/>
                <a:cs typeface="Arial" panose="020B0604020202020204" pitchFamily="34" charset="0"/>
              </a:rPr>
              <a:t>are to </a:t>
            </a:r>
            <a:r>
              <a:rPr lang="en-US" sz="3400" dirty="0" smtClean="0">
                <a:latin typeface="Arial" panose="020B0604020202020204" pitchFamily="34" charset="0"/>
                <a:cs typeface="Arial" panose="020B0604020202020204" pitchFamily="34" charset="0"/>
              </a:rPr>
              <a:t>establish </a:t>
            </a:r>
            <a:r>
              <a:rPr lang="en-US" sz="3400" dirty="0">
                <a:latin typeface="Arial" panose="020B0604020202020204" pitchFamily="34" charset="0"/>
                <a:cs typeface="Arial" panose="020B0604020202020204" pitchFamily="34" charset="0"/>
              </a:rPr>
              <a:t>which party is refusing to settle, so that they may </a:t>
            </a:r>
            <a:r>
              <a:rPr lang="en-US" sz="3400" dirty="0" smtClean="0">
                <a:latin typeface="Arial" panose="020B0604020202020204" pitchFamily="34" charset="0"/>
                <a:cs typeface="Arial" panose="020B0604020202020204" pitchFamily="34" charset="0"/>
              </a:rPr>
              <a:t>be pacified </a:t>
            </a:r>
            <a:r>
              <a:rPr lang="en-US" sz="3400" i="1" dirty="0">
                <a:latin typeface="Arial" panose="020B0604020202020204" pitchFamily="34" charset="0"/>
                <a:cs typeface="Arial" panose="020B0604020202020204" pitchFamily="34" charset="0"/>
              </a:rPr>
              <a:t>(</a:t>
            </a:r>
            <a:r>
              <a:rPr lang="en-US" sz="3400" i="1" dirty="0" err="1">
                <a:latin typeface="Arial" panose="020B0604020202020204" pitchFamily="34" charset="0"/>
                <a:cs typeface="Arial" panose="020B0604020202020204" pitchFamily="34" charset="0"/>
              </a:rPr>
              <a:t>pacati</a:t>
            </a:r>
            <a:r>
              <a:rPr lang="en-US" sz="3400" i="1" dirty="0">
                <a:latin typeface="Arial" panose="020B0604020202020204" pitchFamily="34" charset="0"/>
                <a:cs typeface="Arial" panose="020B0604020202020204" pitchFamily="34" charset="0"/>
              </a:rPr>
              <a:t> </a:t>
            </a:r>
            <a:r>
              <a:rPr lang="en-US" sz="3400" i="1" dirty="0" err="1">
                <a:latin typeface="Arial" panose="020B0604020202020204" pitchFamily="34" charset="0"/>
                <a:cs typeface="Arial" panose="020B0604020202020204" pitchFamily="34" charset="0"/>
              </a:rPr>
              <a:t>sint</a:t>
            </a:r>
            <a:r>
              <a:rPr lang="en-US" sz="3400" i="1" dirty="0">
                <a:latin typeface="Arial" panose="020B0604020202020204" pitchFamily="34" charset="0"/>
                <a:cs typeface="Arial" panose="020B0604020202020204" pitchFamily="34" charset="0"/>
              </a:rPr>
              <a:t>), </a:t>
            </a:r>
            <a:r>
              <a:rPr lang="en-US" sz="3400" dirty="0">
                <a:latin typeface="Arial" panose="020B0604020202020204" pitchFamily="34" charset="0"/>
                <a:cs typeface="Arial" panose="020B0604020202020204" pitchFamily="34" charset="0"/>
              </a:rPr>
              <a:t>and they will be compelled to peace even if they don't want </a:t>
            </a:r>
            <a:r>
              <a:rPr lang="en-US" sz="3400" dirty="0" smtClean="0">
                <a:latin typeface="Arial" panose="020B0604020202020204" pitchFamily="34" charset="0"/>
                <a:cs typeface="Arial" panose="020B0604020202020204" pitchFamily="34" charset="0"/>
              </a:rPr>
              <a:t>it </a:t>
            </a:r>
            <a:r>
              <a:rPr lang="it-IT" sz="3400" i="1" dirty="0" smtClean="0">
                <a:latin typeface="Arial" panose="020B0604020202020204" pitchFamily="34" charset="0"/>
                <a:cs typeface="Arial" panose="020B0604020202020204" pitchFamily="34" charset="0"/>
              </a:rPr>
              <a:t>(</a:t>
            </a:r>
            <a:r>
              <a:rPr lang="it-IT" sz="3400" i="1" dirty="0" err="1">
                <a:latin typeface="Arial" panose="020B0604020202020204" pitchFamily="34" charset="0"/>
                <a:cs typeface="Arial" panose="020B0604020202020204" pitchFamily="34" charset="0"/>
              </a:rPr>
              <a:t>distringantur</a:t>
            </a:r>
            <a:r>
              <a:rPr lang="it-IT" sz="3400" i="1" dirty="0">
                <a:latin typeface="Arial" panose="020B0604020202020204" pitchFamily="34" charset="0"/>
                <a:cs typeface="Arial" panose="020B0604020202020204" pitchFamily="34" charset="0"/>
              </a:rPr>
              <a:t> </a:t>
            </a:r>
            <a:r>
              <a:rPr lang="it-IT" sz="3400" i="1" dirty="0" smtClean="0">
                <a:latin typeface="Arial" panose="020B0604020202020204" pitchFamily="34" charset="0"/>
                <a:cs typeface="Arial" panose="020B0604020202020204" pitchFamily="34" charset="0"/>
              </a:rPr>
              <a:t>ad </a:t>
            </a:r>
            <a:r>
              <a:rPr lang="it-IT" sz="3400" i="1" dirty="0" err="1" smtClean="0">
                <a:latin typeface="Arial" panose="020B0604020202020204" pitchFamily="34" charset="0"/>
                <a:cs typeface="Arial" panose="020B0604020202020204" pitchFamily="34" charset="0"/>
              </a:rPr>
              <a:t>pacem</a:t>
            </a:r>
            <a:r>
              <a:rPr lang="it-IT" sz="3400" i="1" dirty="0" smtClean="0">
                <a:latin typeface="Arial" panose="020B0604020202020204" pitchFamily="34" charset="0"/>
                <a:cs typeface="Arial" panose="020B0604020202020204" pitchFamily="34" charset="0"/>
              </a:rPr>
              <a:t> </a:t>
            </a:r>
            <a:r>
              <a:rPr lang="it-IT" sz="3400" i="1" dirty="0" err="1" smtClean="0">
                <a:latin typeface="Arial" panose="020B0604020202020204" pitchFamily="34" charset="0"/>
                <a:cs typeface="Arial" panose="020B0604020202020204" pitchFamily="34" charset="0"/>
              </a:rPr>
              <a:t>etiam</a:t>
            </a:r>
            <a:r>
              <a:rPr lang="it-IT" sz="3400" i="1" dirty="0" smtClean="0">
                <a:latin typeface="Arial" panose="020B0604020202020204" pitchFamily="34" charset="0"/>
                <a:cs typeface="Arial" panose="020B0604020202020204" pitchFamily="34" charset="0"/>
              </a:rPr>
              <a:t> si </a:t>
            </a:r>
            <a:r>
              <a:rPr lang="it-IT" sz="3400" i="1" dirty="0" err="1" smtClean="0">
                <a:latin typeface="Arial" panose="020B0604020202020204" pitchFamily="34" charset="0"/>
                <a:cs typeface="Arial" panose="020B0604020202020204" pitchFamily="34" charset="0"/>
              </a:rPr>
              <a:t>noluerunt</a:t>
            </a:r>
            <a:r>
              <a:rPr lang="it-IT" sz="3400" i="1" dirty="0" smtClean="0">
                <a:latin typeface="Arial" panose="020B0604020202020204" pitchFamily="34" charset="0"/>
                <a:cs typeface="Arial" panose="020B0604020202020204" pitchFamily="34" charset="0"/>
              </a:rPr>
              <a:t>).</a:t>
            </a:r>
          </a:p>
          <a:p>
            <a:endParaRPr lang="it-IT" dirty="0"/>
          </a:p>
        </p:txBody>
      </p:sp>
    </p:spTree>
    <p:extLst>
      <p:ext uri="{BB962C8B-B14F-4D97-AF65-F5344CB8AC3E}">
        <p14:creationId xmlns:p14="http://schemas.microsoft.com/office/powerpoint/2010/main" val="17477319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Everyday</a:t>
            </a:r>
            <a:r>
              <a:rPr lang="it-IT" dirty="0" smtClean="0"/>
              <a:t> </a:t>
            </a:r>
            <a:r>
              <a:rPr lang="it-IT" dirty="0" err="1" smtClean="0"/>
              <a:t>violence</a:t>
            </a:r>
            <a:r>
              <a:rPr lang="it-IT" dirty="0" smtClean="0"/>
              <a:t>: the </a:t>
            </a:r>
            <a:r>
              <a:rPr lang="it-IT" dirty="0" err="1" smtClean="0"/>
              <a:t>young</a:t>
            </a:r>
            <a:r>
              <a:rPr lang="it-IT" dirty="0" smtClean="0"/>
              <a:t> </a:t>
            </a:r>
            <a:r>
              <a:rPr lang="it-IT" dirty="0" err="1" smtClean="0"/>
              <a:t>nobles</a:t>
            </a:r>
            <a:r>
              <a:rPr lang="it-IT" dirty="0" smtClean="0"/>
              <a:t>.</a:t>
            </a:r>
            <a:endParaRPr lang="it-IT" dirty="0"/>
          </a:p>
        </p:txBody>
      </p:sp>
      <p:sp>
        <p:nvSpPr>
          <p:cNvPr id="3" name="Segnaposto contenuto 2"/>
          <p:cNvSpPr>
            <a:spLocks noGrp="1"/>
          </p:cNvSpPr>
          <p:nvPr>
            <p:ph sz="quarter" idx="10"/>
          </p:nvPr>
        </p:nvSpPr>
        <p:spPr>
          <a:xfrm>
            <a:off x="790575" y="2341221"/>
            <a:ext cx="10696575" cy="4111333"/>
          </a:xfrm>
        </p:spPr>
        <p:txBody>
          <a:bodyPr>
            <a:normAutofit fontScale="92500" lnSpcReduction="20000"/>
          </a:bodyPr>
          <a:lstStyle/>
          <a:p>
            <a:r>
              <a:rPr lang="it-IT" dirty="0">
                <a:latin typeface="Arial" panose="020B0604020202020204" pitchFamily="34" charset="0"/>
                <a:cs typeface="Arial" panose="020B0604020202020204" pitchFamily="34" charset="0"/>
              </a:rPr>
              <a:t>Young </a:t>
            </a:r>
            <a:r>
              <a:rPr lang="it-IT" dirty="0" err="1">
                <a:latin typeface="Arial" panose="020B0604020202020204" pitchFamily="34" charset="0"/>
                <a:cs typeface="Arial" panose="020B0604020202020204" pitchFamily="34" charset="0"/>
              </a:rPr>
              <a:t>nobles</a:t>
            </a:r>
            <a:r>
              <a:rPr lang="it-IT" dirty="0">
                <a:latin typeface="Arial" panose="020B0604020202020204" pitchFamily="34" charset="0"/>
                <a:cs typeface="Arial" panose="020B0604020202020204" pitchFamily="34" charset="0"/>
              </a:rPr>
              <a:t> </a:t>
            </a:r>
            <a:r>
              <a:rPr lang="it-IT" dirty="0" err="1" smtClean="0">
                <a:latin typeface="Arial" panose="020B0604020202020204" pitchFamily="34" charset="0"/>
                <a:cs typeface="Arial" panose="020B0604020202020204" pitchFamily="34" charset="0"/>
              </a:rPr>
              <a:t>joined</a:t>
            </a:r>
            <a:r>
              <a:rPr lang="it-IT"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such </a:t>
            </a:r>
            <a:r>
              <a:rPr lang="en-US" dirty="0">
                <a:latin typeface="Arial" panose="020B0604020202020204" pitchFamily="34" charset="0"/>
                <a:cs typeface="Arial" panose="020B0604020202020204" pitchFamily="34" charset="0"/>
              </a:rPr>
              <a:t>bands of </a:t>
            </a:r>
            <a:r>
              <a:rPr lang="en-US" i="1" dirty="0" err="1">
                <a:latin typeface="Arial" panose="020B0604020202020204" pitchFamily="34" charset="0"/>
                <a:cs typeface="Arial" panose="020B0604020202020204" pitchFamily="34" charset="0"/>
              </a:rPr>
              <a:t>commilitones</a:t>
            </a:r>
            <a:r>
              <a:rPr lang="en-US" i="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to gain experience, make friends, seek fame and fortune. </a:t>
            </a: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A problem of </a:t>
            </a:r>
            <a:r>
              <a:rPr lang="en-US" dirty="0">
                <a:latin typeface="Arial" panose="020B0604020202020204" pitchFamily="34" charset="0"/>
                <a:cs typeface="Arial" panose="020B0604020202020204" pitchFamily="34" charset="0"/>
              </a:rPr>
              <a:t>social control thus compounded the political one: the </a:t>
            </a:r>
            <a:r>
              <a:rPr lang="en-US" i="1" dirty="0" err="1" smtClean="0">
                <a:latin typeface="Arial" panose="020B0604020202020204" pitchFamily="34" charset="0"/>
                <a:cs typeface="Arial" panose="020B0604020202020204" pitchFamily="34" charset="0"/>
              </a:rPr>
              <a:t>iuvenes</a:t>
            </a:r>
            <a:r>
              <a:rPr lang="en-US" dirty="0" smtClean="0">
                <a:latin typeface="Arial" panose="020B0604020202020204" pitchFamily="34" charset="0"/>
                <a:cs typeface="Arial" panose="020B0604020202020204" pitchFamily="34" charset="0"/>
              </a:rPr>
              <a:t>.</a:t>
            </a:r>
          </a:p>
          <a:p>
            <a:r>
              <a:rPr lang="en-US" dirty="0" smtClean="0">
                <a:latin typeface="Arial" panose="020B0604020202020204" pitchFamily="34" charset="0"/>
                <a:cs typeface="Arial" panose="020B0604020202020204" pitchFamily="34" charset="0"/>
              </a:rPr>
              <a:t>Campaigns </a:t>
            </a:r>
            <a:r>
              <a:rPr lang="en-US" i="1" dirty="0">
                <a:latin typeface="Arial" panose="020B0604020202020204" pitchFamily="34" charset="0"/>
                <a:cs typeface="Arial" panose="020B0604020202020204" pitchFamily="34" charset="0"/>
              </a:rPr>
              <a:t>(</a:t>
            </a:r>
            <a:r>
              <a:rPr lang="en-US" i="1" dirty="0" err="1">
                <a:latin typeface="Arial" panose="020B0604020202020204" pitchFamily="34" charset="0"/>
                <a:cs typeface="Arial" panose="020B0604020202020204" pitchFamily="34" charset="0"/>
              </a:rPr>
              <a:t>itinera</a:t>
            </a:r>
            <a:r>
              <a:rPr lang="en-US" i="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were </a:t>
            </a:r>
            <a:r>
              <a:rPr lang="en-US" dirty="0" smtClean="0">
                <a:latin typeface="Arial" panose="020B0604020202020204" pitchFamily="34" charset="0"/>
                <a:cs typeface="Arial" panose="020B0604020202020204" pitchFamily="34" charset="0"/>
              </a:rPr>
              <a:t>regular </a:t>
            </a:r>
            <a:r>
              <a:rPr lang="en-US" dirty="0">
                <a:latin typeface="Arial" panose="020B0604020202020204" pitchFamily="34" charset="0"/>
                <a:cs typeface="Arial" panose="020B0604020202020204" pitchFamily="34" charset="0"/>
              </a:rPr>
              <a:t>annual events</a:t>
            </a:r>
            <a:r>
              <a:rPr lang="en-US" dirty="0" smtClean="0">
                <a:latin typeface="Arial" panose="020B0604020202020204" pitchFamily="34" charset="0"/>
                <a:cs typeface="Arial" panose="020B0604020202020204" pitchFamily="34" charset="0"/>
              </a:rPr>
              <a:t>; the </a:t>
            </a:r>
            <a:r>
              <a:rPr lang="en-US" dirty="0" err="1">
                <a:latin typeface="Arial" panose="020B0604020202020204" pitchFamily="34" charset="0"/>
                <a:cs typeface="Arial" panose="020B0604020202020204" pitchFamily="34" charset="0"/>
              </a:rPr>
              <a:t>maintainance</a:t>
            </a:r>
            <a:r>
              <a:rPr lang="en-US" dirty="0">
                <a:latin typeface="Arial" panose="020B0604020202020204" pitchFamily="34" charset="0"/>
                <a:cs typeface="Arial" panose="020B0604020202020204" pitchFamily="34" charset="0"/>
              </a:rPr>
              <a:t> of </a:t>
            </a:r>
            <a:r>
              <a:rPr lang="en-US" i="1" dirty="0" err="1">
                <a:latin typeface="Arial" panose="020B0604020202020204" pitchFamily="34" charset="0"/>
                <a:cs typeface="Arial" panose="020B0604020202020204" pitchFamily="34" charset="0"/>
              </a:rPr>
              <a:t>pax</a:t>
            </a:r>
            <a:r>
              <a:rPr lang="en-US" i="1" dirty="0">
                <a:latin typeface="Arial" panose="020B0604020202020204" pitchFamily="34" charset="0"/>
                <a:cs typeface="Arial" panose="020B0604020202020204" pitchFamily="34" charset="0"/>
              </a:rPr>
              <a:t> in </a:t>
            </a:r>
            <a:r>
              <a:rPr lang="en-US" i="1" dirty="0" err="1">
                <a:latin typeface="Arial" panose="020B0604020202020204" pitchFamily="34" charset="0"/>
                <a:cs typeface="Arial" panose="020B0604020202020204" pitchFamily="34" charset="0"/>
              </a:rPr>
              <a:t>itinere</a:t>
            </a:r>
            <a:r>
              <a:rPr lang="en-US" i="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was a recurrent </a:t>
            </a:r>
            <a:r>
              <a:rPr lang="en-US" dirty="0" smtClean="0">
                <a:latin typeface="Arial" panose="020B0604020202020204" pitchFamily="34" charset="0"/>
                <a:cs typeface="Arial" panose="020B0604020202020204" pitchFamily="34" charset="0"/>
              </a:rPr>
              <a:t>problem. </a:t>
            </a:r>
            <a:r>
              <a:rPr lang="it-IT" dirty="0" err="1" smtClean="0">
                <a:latin typeface="Arial" panose="020B0604020202020204" pitchFamily="34" charset="0"/>
                <a:cs typeface="Arial" panose="020B0604020202020204" pitchFamily="34" charset="0"/>
              </a:rPr>
              <a:t>Contingents</a:t>
            </a:r>
            <a:r>
              <a:rPr lang="it-IT" dirty="0" smtClean="0">
                <a:latin typeface="Arial" panose="020B0604020202020204" pitchFamily="34" charset="0"/>
                <a:cs typeface="Arial" panose="020B0604020202020204" pitchFamily="34" charset="0"/>
              </a:rPr>
              <a:t> </a:t>
            </a:r>
            <a:r>
              <a:rPr lang="it-IT" dirty="0" err="1" smtClean="0">
                <a:latin typeface="Arial" panose="020B0604020202020204" pitchFamily="34" charset="0"/>
                <a:cs typeface="Arial" panose="020B0604020202020204" pitchFamily="34" charset="0"/>
              </a:rPr>
              <a:t>destroyed</a:t>
            </a:r>
            <a:r>
              <a:rPr lang="it-IT"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crops</a:t>
            </a:r>
            <a:r>
              <a:rPr lang="en-US" dirty="0">
                <a:latin typeface="Arial" panose="020B0604020202020204" pitchFamily="34" charset="0"/>
                <a:cs typeface="Arial" panose="020B0604020202020204" pitchFamily="34" charset="0"/>
              </a:rPr>
              <a:t>, seized fodder to feed their horses, stole and ravaged within the realm, long before </a:t>
            </a:r>
            <a:r>
              <a:rPr lang="en-US" dirty="0" smtClean="0">
                <a:latin typeface="Arial" panose="020B0604020202020204" pitchFamily="34" charset="0"/>
                <a:cs typeface="Arial" panose="020B0604020202020204" pitchFamily="34" charset="0"/>
              </a:rPr>
              <a:t>they had </a:t>
            </a:r>
            <a:r>
              <a:rPr lang="en-US" dirty="0">
                <a:latin typeface="Arial" panose="020B0604020202020204" pitchFamily="34" charset="0"/>
                <a:cs typeface="Arial" panose="020B0604020202020204" pitchFamily="34" charset="0"/>
              </a:rPr>
              <a:t>reached enemy territory. </a:t>
            </a: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There </a:t>
            </a:r>
            <a:r>
              <a:rPr lang="en-US" dirty="0">
                <a:latin typeface="Arial" panose="020B0604020202020204" pitchFamily="34" charset="0"/>
                <a:cs typeface="Arial" panose="020B0604020202020204" pitchFamily="34" charset="0"/>
              </a:rPr>
              <a:t>never was a very tidy fit between the </a:t>
            </a:r>
            <a:r>
              <a:rPr lang="en-US" dirty="0" smtClean="0">
                <a:latin typeface="Arial" panose="020B0604020202020204" pitchFamily="34" charset="0"/>
                <a:cs typeface="Arial" panose="020B0604020202020204" pitchFamily="34" charset="0"/>
              </a:rPr>
              <a:t>ecclesiastical definition </a:t>
            </a:r>
            <a:r>
              <a:rPr lang="en-US" dirty="0">
                <a:latin typeface="Arial" panose="020B0604020202020204" pitchFamily="34" charset="0"/>
                <a:cs typeface="Arial" panose="020B0604020202020204" pitchFamily="34" charset="0"/>
              </a:rPr>
              <a:t>of the objects of offensive </a:t>
            </a:r>
            <a:r>
              <a:rPr lang="en-US" dirty="0" smtClean="0">
                <a:latin typeface="Arial" panose="020B0604020202020204" pitchFamily="34" charset="0"/>
                <a:cs typeface="Arial" panose="020B0604020202020204" pitchFamily="34" charset="0"/>
              </a:rPr>
              <a:t>(yet just) </a:t>
            </a:r>
            <a:r>
              <a:rPr lang="en-US" dirty="0">
                <a:latin typeface="Arial" panose="020B0604020202020204" pitchFamily="34" charset="0"/>
                <a:cs typeface="Arial" panose="020B0604020202020204" pitchFamily="34" charset="0"/>
              </a:rPr>
              <a:t>war, namely pagans or heretics, </a:t>
            </a:r>
            <a:r>
              <a:rPr lang="en-US" dirty="0" smtClean="0">
                <a:latin typeface="Arial" panose="020B0604020202020204" pitchFamily="34" charset="0"/>
                <a:cs typeface="Arial" panose="020B0604020202020204" pitchFamily="34" charset="0"/>
              </a:rPr>
              <a:t>and </a:t>
            </a:r>
            <a:r>
              <a:rPr lang="en-US" dirty="0">
                <a:latin typeface="Arial" panose="020B0604020202020204" pitchFamily="34" charset="0"/>
                <a:cs typeface="Arial" panose="020B0604020202020204" pitchFamily="34" charset="0"/>
              </a:rPr>
              <a:t>the reality</a:t>
            </a:r>
            <a:r>
              <a:rPr lang="en-US" dirty="0" smtClean="0">
                <a:latin typeface="Arial" panose="020B0604020202020204" pitchFamily="34" charset="0"/>
                <a:cs typeface="Arial" panose="020B0604020202020204" pitchFamily="34" charset="0"/>
              </a:rPr>
              <a:t>, namely </a:t>
            </a:r>
            <a:r>
              <a:rPr lang="en-US" dirty="0">
                <a:latin typeface="Arial" panose="020B0604020202020204" pitchFamily="34" charset="0"/>
                <a:cs typeface="Arial" panose="020B0604020202020204" pitchFamily="34" charset="0"/>
              </a:rPr>
              <a:t>that the Franks' opponents were mostly their Christian </a:t>
            </a:r>
            <a:r>
              <a:rPr lang="en-US" dirty="0" err="1">
                <a:latin typeface="Arial" panose="020B0604020202020204" pitchFamily="34" charset="0"/>
                <a:cs typeface="Arial" panose="020B0604020202020204" pitchFamily="34" charset="0"/>
              </a:rPr>
              <a:t>neighbours</a:t>
            </a:r>
            <a:r>
              <a:rPr lang="en-US" dirty="0">
                <a:latin typeface="Arial" panose="020B0604020202020204" pitchFamily="34" charset="0"/>
                <a:cs typeface="Arial" panose="020B0604020202020204" pitchFamily="34" charset="0"/>
              </a:rPr>
              <a:t>. </a:t>
            </a:r>
            <a:endParaRPr lang="it-IT"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82265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War and profit.</a:t>
            </a:r>
            <a:endParaRPr lang="it-IT" dirty="0"/>
          </a:p>
        </p:txBody>
      </p:sp>
      <p:sp>
        <p:nvSpPr>
          <p:cNvPr id="3" name="Segnaposto contenuto 2"/>
          <p:cNvSpPr>
            <a:spLocks noGrp="1"/>
          </p:cNvSpPr>
          <p:nvPr>
            <p:ph sz="quarter" idx="10"/>
          </p:nvPr>
        </p:nvSpPr>
        <p:spPr>
          <a:xfrm>
            <a:off x="971550" y="2211185"/>
            <a:ext cx="10870923" cy="4241369"/>
          </a:xfrm>
        </p:spPr>
        <p:txBody>
          <a:bodyPr>
            <a:normAutofit lnSpcReduction="10000"/>
          </a:bodyPr>
          <a:lstStyle/>
          <a:p>
            <a:r>
              <a:rPr lang="it-IT" dirty="0" smtClean="0">
                <a:latin typeface="Arial" panose="020B0604020202020204" pitchFamily="34" charset="0"/>
                <a:cs typeface="Arial" panose="020B0604020202020204" pitchFamily="34" charset="0"/>
              </a:rPr>
              <a:t>In the </a:t>
            </a:r>
            <a:r>
              <a:rPr lang="it-IT" dirty="0" err="1">
                <a:latin typeface="Arial" panose="020B0604020202020204" pitchFamily="34" charset="0"/>
                <a:cs typeface="Arial" panose="020B0604020202020204" pitchFamily="34" charset="0"/>
              </a:rPr>
              <a:t>heyday</a:t>
            </a:r>
            <a:r>
              <a:rPr lang="it-IT" dirty="0">
                <a:latin typeface="Arial" panose="020B0604020202020204" pitchFamily="34" charset="0"/>
                <a:cs typeface="Arial" panose="020B0604020202020204" pitchFamily="34" charset="0"/>
              </a:rPr>
              <a:t> </a:t>
            </a:r>
            <a:r>
              <a:rPr lang="it-IT" dirty="0" smtClean="0">
                <a:latin typeface="Arial" panose="020B0604020202020204" pitchFamily="34" charset="0"/>
                <a:cs typeface="Arial" panose="020B0604020202020204" pitchFamily="34" charset="0"/>
              </a:rPr>
              <a:t>of </a:t>
            </a:r>
            <a:r>
              <a:rPr lang="en-US" dirty="0" smtClean="0">
                <a:latin typeface="Arial" panose="020B0604020202020204" pitchFamily="34" charset="0"/>
                <a:cs typeface="Arial" panose="020B0604020202020204" pitchFamily="34" charset="0"/>
              </a:rPr>
              <a:t>Charlemagne's </a:t>
            </a:r>
            <a:r>
              <a:rPr lang="en-US" dirty="0">
                <a:latin typeface="Arial" panose="020B0604020202020204" pitchFamily="34" charset="0"/>
                <a:cs typeface="Arial" panose="020B0604020202020204" pitchFamily="34" charset="0"/>
              </a:rPr>
              <a:t>empire, thanks to imperial expansion, and the </a:t>
            </a:r>
            <a:r>
              <a:rPr lang="en-US" dirty="0" smtClean="0">
                <a:latin typeface="Arial" panose="020B0604020202020204" pitchFamily="34" charset="0"/>
                <a:cs typeface="Arial" panose="020B0604020202020204" pitchFamily="34" charset="0"/>
              </a:rPr>
              <a:t>regular </a:t>
            </a:r>
            <a:r>
              <a:rPr lang="en-US" dirty="0">
                <a:latin typeface="Arial" panose="020B0604020202020204" pitchFamily="34" charset="0"/>
                <a:cs typeface="Arial" panose="020B0604020202020204" pitchFamily="34" charset="0"/>
              </a:rPr>
              <a:t>deployment of </a:t>
            </a:r>
            <a:r>
              <a:rPr lang="en-US" dirty="0" smtClean="0">
                <a:latin typeface="Arial" panose="020B0604020202020204" pitchFamily="34" charset="0"/>
                <a:cs typeface="Arial" panose="020B0604020202020204" pitchFamily="34" charset="0"/>
              </a:rPr>
              <a:t>large numbers </a:t>
            </a:r>
            <a:r>
              <a:rPr lang="en-US" dirty="0">
                <a:latin typeface="Arial" panose="020B0604020202020204" pitchFamily="34" charset="0"/>
                <a:cs typeface="Arial" panose="020B0604020202020204" pitchFamily="34" charset="0"/>
              </a:rPr>
              <a:t>of </a:t>
            </a:r>
            <a:r>
              <a:rPr lang="en-US" i="1" dirty="0" err="1">
                <a:latin typeface="Arial" panose="020B0604020202020204" pitchFamily="34" charset="0"/>
                <a:cs typeface="Arial" panose="020B0604020202020204" pitchFamily="34" charset="0"/>
              </a:rPr>
              <a:t>potentes</a:t>
            </a:r>
            <a:r>
              <a:rPr lang="en-US" i="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and hence of young men, in aggressive war, a good deal of violence </a:t>
            </a:r>
            <a:r>
              <a:rPr lang="en-US" dirty="0" smtClean="0">
                <a:latin typeface="Arial" panose="020B0604020202020204" pitchFamily="34" charset="0"/>
                <a:cs typeface="Arial" panose="020B0604020202020204" pitchFamily="34" charset="0"/>
              </a:rPr>
              <a:t>had been </a:t>
            </a:r>
            <a:r>
              <a:rPr lang="en-US" dirty="0">
                <a:latin typeface="Arial" panose="020B0604020202020204" pitchFamily="34" charset="0"/>
                <a:cs typeface="Arial" panose="020B0604020202020204" pitchFamily="34" charset="0"/>
              </a:rPr>
              <a:t>projected outside the </a:t>
            </a:r>
            <a:r>
              <a:rPr lang="en-US" i="1" dirty="0">
                <a:latin typeface="Arial" panose="020B0604020202020204" pitchFamily="34" charset="0"/>
                <a:cs typeface="Arial" panose="020B0604020202020204" pitchFamily="34" charset="0"/>
              </a:rPr>
              <a:t>patria. </a:t>
            </a:r>
            <a:endParaRPr lang="en-US" i="1"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This </a:t>
            </a:r>
            <a:r>
              <a:rPr lang="en-US" dirty="0">
                <a:latin typeface="Arial" panose="020B0604020202020204" pitchFamily="34" charset="0"/>
                <a:cs typeface="Arial" panose="020B0604020202020204" pitchFamily="34" charset="0"/>
              </a:rPr>
              <a:t>changed in the ninth Century. </a:t>
            </a: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From </a:t>
            </a:r>
            <a:r>
              <a:rPr lang="en-US" dirty="0">
                <a:latin typeface="Arial" panose="020B0604020202020204" pitchFamily="34" charset="0"/>
                <a:cs typeface="Arial" panose="020B0604020202020204" pitchFamily="34" charset="0"/>
              </a:rPr>
              <a:t>c. 805, the </a:t>
            </a:r>
            <a:r>
              <a:rPr lang="en-US" dirty="0" smtClean="0">
                <a:latin typeface="Arial" panose="020B0604020202020204" pitchFamily="34" charset="0"/>
                <a:cs typeface="Arial" panose="020B0604020202020204" pitchFamily="34" charset="0"/>
              </a:rPr>
              <a:t>Franks encountered </a:t>
            </a:r>
            <a:r>
              <a:rPr lang="en-US" dirty="0">
                <a:latin typeface="Arial" panose="020B0604020202020204" pitchFamily="34" charset="0"/>
                <a:cs typeface="Arial" panose="020B0604020202020204" pitchFamily="34" charset="0"/>
              </a:rPr>
              <a:t>&gt;a shortage of victims </a:t>
            </a:r>
            <a:r>
              <a:rPr lang="en-US" dirty="0" smtClean="0">
                <a:latin typeface="Arial" panose="020B0604020202020204" pitchFamily="34" charset="0"/>
                <a:cs typeface="Arial" panose="020B0604020202020204" pitchFamily="34" charset="0"/>
              </a:rPr>
              <a:t>who </a:t>
            </a:r>
            <a:r>
              <a:rPr lang="en-US" dirty="0">
                <a:latin typeface="Arial" panose="020B0604020202020204" pitchFamily="34" charset="0"/>
                <a:cs typeface="Arial" panose="020B0604020202020204" pitchFamily="34" charset="0"/>
              </a:rPr>
              <a:t>were both conquerable and </a:t>
            </a:r>
            <a:r>
              <a:rPr lang="en-US" dirty="0" smtClean="0">
                <a:latin typeface="Arial" panose="020B0604020202020204" pitchFamily="34" charset="0"/>
                <a:cs typeface="Arial" panose="020B0604020202020204" pitchFamily="34" charset="0"/>
              </a:rPr>
              <a:t>profitable&lt;. </a:t>
            </a:r>
          </a:p>
          <a:p>
            <a:r>
              <a:rPr lang="en-US" dirty="0" smtClean="0">
                <a:latin typeface="Arial" panose="020B0604020202020204" pitchFamily="34" charset="0"/>
                <a:cs typeface="Arial" panose="020B0604020202020204" pitchFamily="34" charset="0"/>
              </a:rPr>
              <a:t>That meant new </a:t>
            </a:r>
            <a:r>
              <a:rPr lang="en-US" dirty="0">
                <a:latin typeface="Arial" panose="020B0604020202020204" pitchFamily="34" charset="0"/>
                <a:cs typeface="Arial" panose="020B0604020202020204" pitchFamily="34" charset="0"/>
              </a:rPr>
              <a:t>limits to the </a:t>
            </a:r>
            <a:r>
              <a:rPr lang="en-US" dirty="0" smtClean="0">
                <a:latin typeface="Arial" panose="020B0604020202020204" pitchFamily="34" charset="0"/>
                <a:cs typeface="Arial" panose="020B0604020202020204" pitchFamily="34" charset="0"/>
              </a:rPr>
              <a:t>attractiveness </a:t>
            </a:r>
            <a:r>
              <a:rPr lang="en-US" dirty="0">
                <a:latin typeface="Arial" panose="020B0604020202020204" pitchFamily="34" charset="0"/>
                <a:cs typeface="Arial" panose="020B0604020202020204" pitchFamily="34" charset="0"/>
              </a:rPr>
              <a:t>of collective violence </a:t>
            </a:r>
            <a:r>
              <a:rPr lang="en-US" dirty="0" smtClean="0">
                <a:latin typeface="Arial" panose="020B0604020202020204" pitchFamily="34" charset="0"/>
                <a:cs typeface="Arial" panose="020B0604020202020204" pitchFamily="34" charset="0"/>
              </a:rPr>
              <a:t>outside </a:t>
            </a:r>
            <a:r>
              <a:rPr lang="en-US" dirty="0">
                <a:latin typeface="Arial" panose="020B0604020202020204" pitchFamily="34" charset="0"/>
                <a:cs typeface="Arial" panose="020B0604020202020204" pitchFamily="34" charset="0"/>
              </a:rPr>
              <a:t>the Frankish realm </a:t>
            </a:r>
            <a:r>
              <a:rPr lang="en-US" dirty="0" smtClean="0">
                <a:latin typeface="Arial" panose="020B0604020202020204" pitchFamily="34" charset="0"/>
                <a:cs typeface="Arial" panose="020B0604020202020204" pitchFamily="34" charset="0"/>
              </a:rPr>
              <a:t>as &gt;</a:t>
            </a:r>
            <a:r>
              <a:rPr lang="en-US" dirty="0">
                <a:latin typeface="Arial" panose="020B0604020202020204" pitchFamily="34" charset="0"/>
                <a:cs typeface="Arial" panose="020B0604020202020204" pitchFamily="34" charset="0"/>
              </a:rPr>
              <a:t>previously subdued </a:t>
            </a:r>
            <a:r>
              <a:rPr lang="en-US" dirty="0" smtClean="0">
                <a:latin typeface="Arial" panose="020B0604020202020204" pitchFamily="34" charset="0"/>
                <a:cs typeface="Arial" panose="020B0604020202020204" pitchFamily="34" charset="0"/>
              </a:rPr>
              <a:t>peoples </a:t>
            </a:r>
            <a:r>
              <a:rPr lang="en-US" dirty="0">
                <a:latin typeface="Arial" panose="020B0604020202020204" pitchFamily="34" charset="0"/>
                <a:cs typeface="Arial" panose="020B0604020202020204" pitchFamily="34" charset="0"/>
              </a:rPr>
              <a:t>defected and a shortage of wealth began to afflict the </a:t>
            </a:r>
            <a:r>
              <a:rPr lang="en-US" dirty="0" smtClean="0">
                <a:latin typeface="Arial" panose="020B0604020202020204" pitchFamily="34" charset="0"/>
                <a:cs typeface="Arial" panose="020B0604020202020204" pitchFamily="34" charset="0"/>
              </a:rPr>
              <a:t>realm&lt;.</a:t>
            </a:r>
            <a:endParaRPr lang="it-IT"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02819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Internal</a:t>
            </a:r>
            <a:r>
              <a:rPr lang="it-IT" dirty="0" smtClean="0"/>
              <a:t> war</a:t>
            </a:r>
            <a:endParaRPr lang="it-IT" dirty="0"/>
          </a:p>
        </p:txBody>
      </p:sp>
      <p:sp>
        <p:nvSpPr>
          <p:cNvPr id="3" name="Segnaposto contenuto 2"/>
          <p:cNvSpPr>
            <a:spLocks noGrp="1"/>
          </p:cNvSpPr>
          <p:nvPr>
            <p:ph sz="quarter" idx="10"/>
          </p:nvPr>
        </p:nvSpPr>
        <p:spPr>
          <a:xfrm>
            <a:off x="285750" y="2171700"/>
            <a:ext cx="11556723" cy="4280854"/>
          </a:xfrm>
        </p:spPr>
        <p:txBody>
          <a:bodyPr>
            <a:normAutofit fontScale="92500" lnSpcReduction="10000"/>
          </a:bodyPr>
          <a:lstStyle/>
          <a:p>
            <a:r>
              <a:rPr lang="it-IT" dirty="0" err="1" smtClean="0">
                <a:latin typeface="Arial" panose="020B0604020202020204" pitchFamily="34" charset="0"/>
                <a:cs typeface="Arial" panose="020B0604020202020204" pitchFamily="34" charset="0"/>
              </a:rPr>
              <a:t>This</a:t>
            </a:r>
            <a:r>
              <a:rPr lang="it-IT" dirty="0" smtClean="0">
                <a:latin typeface="Arial" panose="020B0604020202020204" pitchFamily="34" charset="0"/>
                <a:cs typeface="Arial" panose="020B0604020202020204" pitchFamily="34" charset="0"/>
              </a:rPr>
              <a:t> </a:t>
            </a:r>
            <a:r>
              <a:rPr lang="it-IT" dirty="0" err="1">
                <a:latin typeface="Arial" panose="020B0604020202020204" pitchFamily="34" charset="0"/>
                <a:cs typeface="Arial" panose="020B0604020202020204" pitchFamily="34" charset="0"/>
              </a:rPr>
              <a:t>was</a:t>
            </a:r>
            <a:r>
              <a:rPr lang="it-IT" dirty="0">
                <a:latin typeface="Arial" panose="020B0604020202020204" pitchFamily="34" charset="0"/>
                <a:cs typeface="Arial" panose="020B0604020202020204" pitchFamily="34" charset="0"/>
              </a:rPr>
              <a:t> </a:t>
            </a:r>
            <a:r>
              <a:rPr lang="it-IT" dirty="0" smtClean="0">
                <a:latin typeface="Arial" panose="020B0604020202020204" pitchFamily="34" charset="0"/>
                <a:cs typeface="Arial" panose="020B0604020202020204" pitchFamily="34" charset="0"/>
              </a:rPr>
              <a:t>war </a:t>
            </a:r>
            <a:r>
              <a:rPr lang="en-US" dirty="0" smtClean="0">
                <a:latin typeface="Arial" panose="020B0604020202020204" pitchFamily="34" charset="0"/>
                <a:cs typeface="Arial" panose="020B0604020202020204" pitchFamily="34" charset="0"/>
              </a:rPr>
              <a:t>of </a:t>
            </a:r>
            <a:r>
              <a:rPr lang="en-US" dirty="0">
                <a:latin typeface="Arial" panose="020B0604020202020204" pitchFamily="34" charset="0"/>
                <a:cs typeface="Arial" panose="020B0604020202020204" pitchFamily="34" charset="0"/>
              </a:rPr>
              <a:t>a kind. </a:t>
            </a:r>
            <a:endParaRPr lang="en-US" dirty="0" smtClean="0">
              <a:latin typeface="Arial" panose="020B0604020202020204" pitchFamily="34" charset="0"/>
              <a:cs typeface="Arial" panose="020B0604020202020204" pitchFamily="34" charset="0"/>
            </a:endParaRPr>
          </a:p>
          <a:p>
            <a:r>
              <a:rPr lang="en-US" i="1" dirty="0" smtClean="0">
                <a:latin typeface="Arial" panose="020B0604020202020204" pitchFamily="34" charset="0"/>
                <a:cs typeface="Arial" panose="020B0604020202020204" pitchFamily="34" charset="0"/>
              </a:rPr>
              <a:t>Werra</a:t>
            </a:r>
            <a:r>
              <a:rPr lang="en-US" i="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unlike </a:t>
            </a:r>
            <a:r>
              <a:rPr lang="en-US" i="1" dirty="0">
                <a:latin typeface="Arial" panose="020B0604020202020204" pitchFamily="34" charset="0"/>
                <a:cs typeface="Arial" panose="020B0604020202020204" pitchFamily="34" charset="0"/>
              </a:rPr>
              <a:t>bellum, </a:t>
            </a:r>
            <a:r>
              <a:rPr lang="en-US" dirty="0">
                <a:latin typeface="Arial" panose="020B0604020202020204" pitchFamily="34" charset="0"/>
                <a:cs typeface="Arial" panose="020B0604020202020204" pitchFamily="34" charset="0"/>
              </a:rPr>
              <a:t>was a private affair, and because it was not waged in </a:t>
            </a:r>
            <a:r>
              <a:rPr lang="en-US" dirty="0" err="1" smtClean="0">
                <a:latin typeface="Arial" panose="020B0604020202020204" pitchFamily="34" charset="0"/>
                <a:cs typeface="Arial" panose="020B0604020202020204" pitchFamily="34" charset="0"/>
              </a:rPr>
              <a:t>defence</a:t>
            </a:r>
            <a:r>
              <a:rPr lang="en-US" dirty="0" smtClean="0">
                <a:latin typeface="Arial" panose="020B0604020202020204" pitchFamily="34" charset="0"/>
                <a:cs typeface="Arial" panose="020B0604020202020204" pitchFamily="34" charset="0"/>
              </a:rPr>
              <a:t> of </a:t>
            </a:r>
            <a:r>
              <a:rPr lang="en-US" dirty="0">
                <a:latin typeface="Arial" panose="020B0604020202020204" pitchFamily="34" charset="0"/>
                <a:cs typeface="Arial" panose="020B0604020202020204" pitchFamily="34" charset="0"/>
              </a:rPr>
              <a:t>the </a:t>
            </a:r>
            <a:r>
              <a:rPr lang="en-US" i="1" dirty="0">
                <a:latin typeface="Arial" panose="020B0604020202020204" pitchFamily="34" charset="0"/>
                <a:cs typeface="Arial" panose="020B0604020202020204" pitchFamily="34" charset="0"/>
              </a:rPr>
              <a:t>res </a:t>
            </a:r>
            <a:r>
              <a:rPr lang="en-US" i="1" dirty="0" err="1">
                <a:latin typeface="Arial" panose="020B0604020202020204" pitchFamily="34" charset="0"/>
                <a:cs typeface="Arial" panose="020B0604020202020204" pitchFamily="34" charset="0"/>
              </a:rPr>
              <a:t>publica</a:t>
            </a:r>
            <a:r>
              <a:rPr lang="en-US" i="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it could never be legitimate in the eyes of churchmen. </a:t>
            </a: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Augustine </a:t>
            </a:r>
            <a:r>
              <a:rPr lang="en-US" dirty="0">
                <a:latin typeface="Arial" panose="020B0604020202020204" pitchFamily="34" charset="0"/>
                <a:cs typeface="Arial" panose="020B0604020202020204" pitchFamily="34" charset="0"/>
              </a:rPr>
              <a:t>had </a:t>
            </a:r>
            <a:r>
              <a:rPr lang="en-US" dirty="0" smtClean="0">
                <a:latin typeface="Arial" panose="020B0604020202020204" pitchFamily="34" charset="0"/>
                <a:cs typeface="Arial" panose="020B0604020202020204" pitchFamily="34" charset="0"/>
              </a:rPr>
              <a:t>not prescribed </a:t>
            </a:r>
            <a:r>
              <a:rPr lang="en-US" dirty="0">
                <a:latin typeface="Arial" panose="020B0604020202020204" pitchFamily="34" charset="0"/>
                <a:cs typeface="Arial" panose="020B0604020202020204" pitchFamily="34" charset="0"/>
              </a:rPr>
              <a:t>for </a:t>
            </a:r>
            <a:r>
              <a:rPr lang="en-US" i="1" dirty="0" err="1">
                <a:latin typeface="Arial" panose="020B0604020202020204" pitchFamily="34" charset="0"/>
                <a:cs typeface="Arial" panose="020B0604020202020204" pitchFamily="34" charset="0"/>
              </a:rPr>
              <a:t>werra</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justa</a:t>
            </a:r>
            <a:r>
              <a:rPr lang="en-US" i="1" dirty="0">
                <a:latin typeface="Arial" panose="020B0604020202020204" pitchFamily="34" charset="0"/>
                <a:cs typeface="Arial" panose="020B0604020202020204" pitchFamily="34" charset="0"/>
              </a:rPr>
              <a:t>. </a:t>
            </a:r>
            <a:endParaRPr lang="en-US" i="1"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In </a:t>
            </a:r>
            <a:r>
              <a:rPr lang="en-US" dirty="0">
                <a:latin typeface="Arial" panose="020B0604020202020204" pitchFamily="34" charset="0"/>
                <a:cs typeface="Arial" panose="020B0604020202020204" pitchFamily="34" charset="0"/>
              </a:rPr>
              <a:t>the 850s, </a:t>
            </a:r>
            <a:r>
              <a:rPr lang="en-US" dirty="0" err="1">
                <a:latin typeface="Arial" panose="020B0604020202020204" pitchFamily="34" charset="0"/>
                <a:cs typeface="Arial" panose="020B0604020202020204" pitchFamily="34" charset="0"/>
              </a:rPr>
              <a:t>Hincmar</a:t>
            </a:r>
            <a:r>
              <a:rPr lang="en-US" dirty="0">
                <a:latin typeface="Arial" panose="020B0604020202020204" pitchFamily="34" charset="0"/>
                <a:cs typeface="Arial" panose="020B0604020202020204" pitchFamily="34" charset="0"/>
              </a:rPr>
              <a:t> of Rheims would castigate the </a:t>
            </a:r>
            <a:r>
              <a:rPr lang="en-US" dirty="0" err="1">
                <a:latin typeface="Arial" panose="020B0604020202020204" pitchFamily="34" charset="0"/>
                <a:cs typeface="Arial" panose="020B0604020202020204" pitchFamily="34" charset="0"/>
              </a:rPr>
              <a:t>pratitioners</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of </a:t>
            </a:r>
            <a:r>
              <a:rPr lang="en-US" i="1" dirty="0" err="1" smtClean="0">
                <a:latin typeface="Arial" panose="020B0604020202020204" pitchFamily="34" charset="0"/>
                <a:cs typeface="Arial" panose="020B0604020202020204" pitchFamily="34" charset="0"/>
              </a:rPr>
              <a:t>werra</a:t>
            </a:r>
            <a:r>
              <a:rPr lang="en-US" i="1"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as </a:t>
            </a:r>
            <a:r>
              <a:rPr lang="en-US" i="1" dirty="0" err="1">
                <a:latin typeface="Arial" panose="020B0604020202020204" pitchFamily="34" charset="0"/>
                <a:cs typeface="Arial" panose="020B0604020202020204" pitchFamily="34" charset="0"/>
              </a:rPr>
              <a:t>praedatores</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latrones</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raptores</a:t>
            </a:r>
            <a:r>
              <a:rPr lang="en-US" i="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and </a:t>
            </a:r>
            <a:r>
              <a:rPr lang="en-US" i="1" dirty="0" err="1" smtClean="0">
                <a:latin typeface="Arial" panose="020B0604020202020204" pitchFamily="34" charset="0"/>
                <a:cs typeface="Arial" panose="020B0604020202020204" pitchFamily="34" charset="0"/>
              </a:rPr>
              <a:t>homines</a:t>
            </a:r>
            <a:r>
              <a:rPr lang="en-US" i="1" dirty="0" smtClean="0">
                <a:latin typeface="Arial" panose="020B0604020202020204" pitchFamily="34" charset="0"/>
                <a:cs typeface="Arial" panose="020B0604020202020204" pitchFamily="34" charset="0"/>
              </a:rPr>
              <a:t> </a:t>
            </a:r>
            <a:r>
              <a:rPr lang="en-US" i="1" dirty="0" err="1" smtClean="0">
                <a:latin typeface="Arial" panose="020B0604020202020204" pitchFamily="34" charset="0"/>
                <a:cs typeface="Arial" panose="020B0604020202020204" pitchFamily="34" charset="0"/>
              </a:rPr>
              <a:t>cabalarii</a:t>
            </a:r>
            <a:r>
              <a:rPr lang="en-US" i="1" dirty="0" smtClean="0">
                <a:latin typeface="Arial" panose="020B0604020202020204" pitchFamily="34" charset="0"/>
                <a:cs typeface="Arial" panose="020B0604020202020204" pitchFamily="34" charset="0"/>
              </a:rPr>
              <a:t>.</a:t>
            </a:r>
          </a:p>
          <a:p>
            <a:r>
              <a:rPr lang="en-US" dirty="0" smtClean="0">
                <a:latin typeface="Arial" panose="020B0604020202020204" pitchFamily="34" charset="0"/>
                <a:cs typeface="Arial" panose="020B0604020202020204" pitchFamily="34" charset="0"/>
              </a:rPr>
              <a:t>These men were </a:t>
            </a:r>
            <a:r>
              <a:rPr lang="en-US" dirty="0">
                <a:latin typeface="Arial" panose="020B0604020202020204" pitchFamily="34" charset="0"/>
                <a:cs typeface="Arial" panose="020B0604020202020204" pitchFamily="34" charset="0"/>
              </a:rPr>
              <a:t>not social upstarts, but rather, the sons and grandsons of the men </a:t>
            </a:r>
            <a:r>
              <a:rPr lang="en-US" dirty="0" smtClean="0">
                <a:latin typeface="Arial" panose="020B0604020202020204" pitchFamily="34" charset="0"/>
                <a:cs typeface="Arial" panose="020B0604020202020204" pitchFamily="34" charset="0"/>
              </a:rPr>
              <a:t>who had made Charlemagne's </a:t>
            </a:r>
            <a:r>
              <a:rPr lang="en-US" dirty="0">
                <a:latin typeface="Arial" panose="020B0604020202020204" pitchFamily="34" charset="0"/>
                <a:cs typeface="Arial" panose="020B0604020202020204" pitchFamily="34" charset="0"/>
              </a:rPr>
              <a:t>empire</a:t>
            </a:r>
            <a:r>
              <a:rPr lang="en-US" dirty="0" smtClean="0">
                <a:latin typeface="Arial" panose="020B0604020202020204" pitchFamily="34" charset="0"/>
                <a:cs typeface="Arial" panose="020B0604020202020204" pitchFamily="34" charset="0"/>
              </a:rPr>
              <a:t>.</a:t>
            </a:r>
          </a:p>
          <a:p>
            <a:r>
              <a:rPr lang="en-US" dirty="0" smtClean="0">
                <a:latin typeface="Arial" panose="020B0604020202020204" pitchFamily="34" charset="0"/>
                <a:cs typeface="Arial" panose="020B0604020202020204" pitchFamily="34" charset="0"/>
              </a:rPr>
              <a:t>A non-expanding </a:t>
            </a:r>
            <a:r>
              <a:rPr lang="en-US" i="1" dirty="0">
                <a:latin typeface="Arial" panose="020B0604020202020204" pitchFamily="34" charset="0"/>
                <a:cs typeface="Arial" panose="020B0604020202020204" pitchFamily="34" charset="0"/>
              </a:rPr>
              <a:t>regnum </a:t>
            </a:r>
            <a:r>
              <a:rPr lang="en-US" dirty="0">
                <a:latin typeface="Arial" panose="020B0604020202020204" pitchFamily="34" charset="0"/>
                <a:cs typeface="Arial" panose="020B0604020202020204" pitchFamily="34" charset="0"/>
              </a:rPr>
              <a:t>depended on the management </a:t>
            </a:r>
            <a:r>
              <a:rPr lang="en-US" dirty="0" smtClean="0">
                <a:latin typeface="Arial" panose="020B0604020202020204" pitchFamily="34" charset="0"/>
                <a:cs typeface="Arial" panose="020B0604020202020204" pitchFamily="34" charset="0"/>
              </a:rPr>
              <a:t>of </a:t>
            </a:r>
            <a:r>
              <a:rPr lang="en-US" i="1" dirty="0" err="1" smtClean="0">
                <a:latin typeface="Arial" panose="020B0604020202020204" pitchFamily="34" charset="0"/>
                <a:cs typeface="Arial" panose="020B0604020202020204" pitchFamily="34" charset="0"/>
              </a:rPr>
              <a:t>latrocinium</a:t>
            </a:r>
            <a:r>
              <a:rPr lang="en-US" i="1"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within its own </a:t>
            </a:r>
            <a:r>
              <a:rPr lang="en-US" dirty="0" smtClean="0">
                <a:latin typeface="Arial" panose="020B0604020202020204" pitchFamily="34" charset="0"/>
                <a:cs typeface="Arial" panose="020B0604020202020204" pitchFamily="34" charset="0"/>
              </a:rPr>
              <a:t>frontiers.</a:t>
            </a:r>
            <a:endParaRPr lang="it-IT"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88162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1000"/>
                                        <p:tgtEl>
                                          <p:spTgt spid="3">
                                            <p:txEl>
                                              <p:pRg st="5" end="5"/>
                                            </p:txEl>
                                          </p:spTgt>
                                        </p:tgtEl>
                                      </p:cBhvr>
                                    </p:animEffect>
                                    <p:anim calcmode="lin" valueType="num">
                                      <p:cBhvr>
                                        <p:cTn id="3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6000" y="1153221"/>
            <a:ext cx="11736000" cy="442823"/>
          </a:xfrm>
        </p:spPr>
        <p:txBody>
          <a:bodyPr>
            <a:normAutofit fontScale="90000"/>
          </a:bodyPr>
          <a:lstStyle/>
          <a:p>
            <a:endParaRPr lang="it-IT" dirty="0"/>
          </a:p>
        </p:txBody>
      </p:sp>
      <p:sp>
        <p:nvSpPr>
          <p:cNvPr id="3" name="Segnaposto contenuto 2"/>
          <p:cNvSpPr>
            <a:spLocks noGrp="1"/>
          </p:cNvSpPr>
          <p:nvPr>
            <p:ph sz="quarter" idx="10"/>
          </p:nvPr>
        </p:nvSpPr>
        <p:spPr>
          <a:xfrm>
            <a:off x="482138" y="2019993"/>
            <a:ext cx="11360335" cy="4432561"/>
          </a:xfrm>
        </p:spPr>
        <p:txBody>
          <a:bodyPr>
            <a:normAutofit fontScale="77500" lnSpcReduction="20000"/>
          </a:bodyPr>
          <a:lstStyle/>
          <a:p>
            <a:r>
              <a:rPr lang="en-US" dirty="0">
                <a:latin typeface="Arial" panose="020B0604020202020204" pitchFamily="34" charset="0"/>
                <a:cs typeface="Arial" panose="020B0604020202020204" pitchFamily="34" charset="0"/>
              </a:rPr>
              <a:t>Youthful joking-</a:t>
            </a:r>
            <a:r>
              <a:rPr lang="en-US" dirty="0" err="1">
                <a:latin typeface="Arial" panose="020B0604020202020204" pitchFamily="34" charset="0"/>
                <a:cs typeface="Arial" panose="020B0604020202020204" pitchFamily="34" charset="0"/>
              </a:rPr>
              <a:t>behaviour</a:t>
            </a:r>
            <a:r>
              <a:rPr lang="en-US" dirty="0">
                <a:latin typeface="Arial" panose="020B0604020202020204" pitchFamily="34" charset="0"/>
                <a:cs typeface="Arial" panose="020B0604020202020204" pitchFamily="34" charset="0"/>
              </a:rPr>
              <a:t> could become a social problem. </a:t>
            </a: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One mid-ninth-century evening</a:t>
            </a:r>
            <a:r>
              <a:rPr lang="en-US" dirty="0">
                <a:latin typeface="Arial" panose="020B0604020202020204" pitchFamily="34" charset="0"/>
                <a:cs typeface="Arial" panose="020B0604020202020204" pitchFamily="34" charset="0"/>
              </a:rPr>
              <a:t>, coming home from hunting together, &gt;a young man jumped on another - it was </a:t>
            </a:r>
            <a:r>
              <a:rPr lang="en-US" dirty="0" smtClean="0">
                <a:latin typeface="Arial" panose="020B0604020202020204" pitchFamily="34" charset="0"/>
                <a:cs typeface="Arial" panose="020B0604020202020204" pitchFamily="34" charset="0"/>
              </a:rPr>
              <a:t>a young </a:t>
            </a:r>
            <a:r>
              <a:rPr lang="en-US" dirty="0">
                <a:latin typeface="Arial" panose="020B0604020202020204" pitchFamily="34" charset="0"/>
                <a:cs typeface="Arial" panose="020B0604020202020204" pitchFamily="34" charset="0"/>
              </a:rPr>
              <a:t>man's idea of a joke - and pretended he was trying to steal his </a:t>
            </a:r>
            <a:r>
              <a:rPr lang="en-US" dirty="0" smtClean="0">
                <a:latin typeface="Arial" panose="020B0604020202020204" pitchFamily="34" charset="0"/>
                <a:cs typeface="Arial" panose="020B0604020202020204" pitchFamily="34" charset="0"/>
              </a:rPr>
              <a:t>horse&lt;. </a:t>
            </a:r>
          </a:p>
          <a:p>
            <a:r>
              <a:rPr lang="en-US" dirty="0" smtClean="0">
                <a:latin typeface="Arial" panose="020B0604020202020204" pitchFamily="34" charset="0"/>
                <a:cs typeface="Arial" panose="020B0604020202020204" pitchFamily="34" charset="0"/>
              </a:rPr>
              <a:t>In </a:t>
            </a:r>
            <a:r>
              <a:rPr lang="en-US" dirty="0">
                <a:latin typeface="Arial" panose="020B0604020202020204" pitchFamily="34" charset="0"/>
                <a:cs typeface="Arial" panose="020B0604020202020204" pitchFamily="34" charset="0"/>
              </a:rPr>
              <a:t>the </a:t>
            </a:r>
            <a:r>
              <a:rPr lang="en-US" dirty="0" smtClean="0">
                <a:latin typeface="Arial" panose="020B0604020202020204" pitchFamily="34" charset="0"/>
                <a:cs typeface="Arial" panose="020B0604020202020204" pitchFamily="34" charset="0"/>
              </a:rPr>
              <a:t>brawl that </a:t>
            </a:r>
            <a:r>
              <a:rPr lang="en-US" dirty="0">
                <a:latin typeface="Arial" panose="020B0604020202020204" pitchFamily="34" charset="0"/>
                <a:cs typeface="Arial" panose="020B0604020202020204" pitchFamily="34" charset="0"/>
              </a:rPr>
              <a:t>followed, the assailant was fatally injured. </a:t>
            </a: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In </a:t>
            </a:r>
            <a:r>
              <a:rPr lang="en-US" dirty="0">
                <a:latin typeface="Arial" panose="020B0604020202020204" pitchFamily="34" charset="0"/>
                <a:cs typeface="Arial" panose="020B0604020202020204" pitchFamily="34" charset="0"/>
              </a:rPr>
              <a:t>another story, a young </a:t>
            </a:r>
            <a:r>
              <a:rPr lang="en-US" dirty="0" smtClean="0">
                <a:latin typeface="Arial" panose="020B0604020202020204" pitchFamily="34" charset="0"/>
                <a:cs typeface="Arial" panose="020B0604020202020204" pitchFamily="34" charset="0"/>
              </a:rPr>
              <a:t>man </a:t>
            </a:r>
            <a:r>
              <a:rPr lang="en-US" dirty="0">
                <a:latin typeface="Arial" panose="020B0604020202020204" pitchFamily="34" charset="0"/>
                <a:cs typeface="Arial" panose="020B0604020202020204" pitchFamily="34" charset="0"/>
              </a:rPr>
              <a:t>was chasing a </a:t>
            </a:r>
            <a:r>
              <a:rPr lang="en-US" dirty="0" smtClean="0">
                <a:latin typeface="Arial" panose="020B0604020202020204" pitchFamily="34" charset="0"/>
                <a:cs typeface="Arial" panose="020B0604020202020204" pitchFamily="34" charset="0"/>
              </a:rPr>
              <a:t>girl he </a:t>
            </a:r>
            <a:r>
              <a:rPr lang="en-US" dirty="0">
                <a:latin typeface="Arial" panose="020B0604020202020204" pitchFamily="34" charset="0"/>
                <a:cs typeface="Arial" panose="020B0604020202020204" pitchFamily="34" charset="0"/>
              </a:rPr>
              <a:t>fancied and when she fled into her father's house, &gt;being a young man, for a joke he tried </a:t>
            </a:r>
            <a:r>
              <a:rPr lang="en-US" dirty="0" smtClean="0">
                <a:latin typeface="Arial" panose="020B0604020202020204" pitchFamily="34" charset="0"/>
                <a:cs typeface="Arial" panose="020B0604020202020204" pitchFamily="34" charset="0"/>
              </a:rPr>
              <a:t>to ride </a:t>
            </a:r>
            <a:r>
              <a:rPr lang="en-US" dirty="0">
                <a:latin typeface="Arial" panose="020B0604020202020204" pitchFamily="34" charset="0"/>
                <a:cs typeface="Arial" panose="020B0604020202020204" pitchFamily="34" charset="0"/>
              </a:rPr>
              <a:t>through the </a:t>
            </a:r>
            <a:r>
              <a:rPr lang="en-US" dirty="0" smtClean="0">
                <a:latin typeface="Arial" panose="020B0604020202020204" pitchFamily="34" charset="0"/>
                <a:cs typeface="Arial" panose="020B0604020202020204" pitchFamily="34" charset="0"/>
              </a:rPr>
              <a:t>doorway&lt;. </a:t>
            </a:r>
            <a:r>
              <a:rPr lang="en-US" dirty="0">
                <a:latin typeface="Arial" panose="020B0604020202020204" pitchFamily="34" charset="0"/>
                <a:cs typeface="Arial" panose="020B0604020202020204" pitchFamily="34" charset="0"/>
              </a:rPr>
              <a:t>The young man died from internal injuries. </a:t>
            </a:r>
            <a:endParaRPr lang="en-US" dirty="0" smtClean="0">
              <a:latin typeface="Arial" panose="020B0604020202020204" pitchFamily="34" charset="0"/>
              <a:cs typeface="Arial" panose="020B0604020202020204" pitchFamily="34" charset="0"/>
            </a:endParaRPr>
          </a:p>
          <a:p>
            <a:r>
              <a:rPr lang="en-US" i="1" dirty="0" err="1" smtClean="0">
                <a:latin typeface="Arial" panose="020B0604020202020204" pitchFamily="34" charset="0"/>
                <a:cs typeface="Arial" panose="020B0604020202020204" pitchFamily="34" charset="0"/>
              </a:rPr>
              <a:t>Seniores</a:t>
            </a:r>
            <a:r>
              <a:rPr lang="en-US" i="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who </a:t>
            </a:r>
            <a:r>
              <a:rPr lang="en-US" dirty="0" smtClean="0">
                <a:latin typeface="Arial" panose="020B0604020202020204" pitchFamily="34" charset="0"/>
                <a:cs typeface="Arial" panose="020B0604020202020204" pitchFamily="34" charset="0"/>
              </a:rPr>
              <a:t>were literally </a:t>
            </a:r>
            <a:r>
              <a:rPr lang="en-US" dirty="0">
                <a:latin typeface="Arial" panose="020B0604020202020204" pitchFamily="34" charset="0"/>
                <a:cs typeface="Arial" panose="020B0604020202020204" pitchFamily="34" charset="0"/>
              </a:rPr>
              <a:t>seniors as well as lords, needed to establish their authority over wild young </a:t>
            </a:r>
            <a:r>
              <a:rPr lang="en-US" dirty="0" smtClean="0">
                <a:latin typeface="Arial" panose="020B0604020202020204" pitchFamily="34" charset="0"/>
                <a:cs typeface="Arial" panose="020B0604020202020204" pitchFamily="34" charset="0"/>
              </a:rPr>
              <a:t>men:</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Ninth-century battle-training was designed to convert wildness into disciplined tactics.</a:t>
            </a:r>
          </a:p>
          <a:p>
            <a:r>
              <a:rPr lang="en-US" dirty="0">
                <a:latin typeface="Arial" panose="020B0604020202020204" pitchFamily="34" charset="0"/>
                <a:cs typeface="Arial" panose="020B0604020202020204" pitchFamily="34" charset="0"/>
              </a:rPr>
              <a:t>Military exercises could turn nasty and the participants strike to wound in earnest: </a:t>
            </a:r>
            <a:r>
              <a:rPr lang="en-US" dirty="0" smtClean="0">
                <a:latin typeface="Arial" panose="020B0604020202020204" pitchFamily="34" charset="0"/>
                <a:cs typeface="Arial" panose="020B0604020202020204" pitchFamily="34" charset="0"/>
              </a:rPr>
              <a:t>well executed </a:t>
            </a:r>
            <a:r>
              <a:rPr lang="en-US" dirty="0" err="1" smtClean="0">
                <a:latin typeface="Arial" panose="020B0604020202020204" pitchFamily="34" charset="0"/>
                <a:cs typeface="Arial" panose="020B0604020202020204" pitchFamily="34" charset="0"/>
              </a:rPr>
              <a:t>manouevres</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impressed, by contrast, because of the </a:t>
            </a:r>
            <a:r>
              <a:rPr lang="en-US" dirty="0" smtClean="0">
                <a:latin typeface="Arial" panose="020B0604020202020204" pitchFamily="34" charset="0"/>
                <a:cs typeface="Arial" panose="020B0604020202020204" pitchFamily="34" charset="0"/>
              </a:rPr>
              <a:t>commanders</a:t>
            </a:r>
            <a:r>
              <a:rPr lang="en-US" dirty="0">
                <a:latin typeface="Arial" panose="020B0604020202020204" pitchFamily="34" charset="0"/>
                <a:cs typeface="Arial" panose="020B0604020202020204" pitchFamily="34" charset="0"/>
              </a:rPr>
              <a:t>' control over </a:t>
            </a:r>
            <a:r>
              <a:rPr lang="en-US" dirty="0" smtClean="0">
                <a:latin typeface="Arial" panose="020B0604020202020204" pitchFamily="34" charset="0"/>
                <a:cs typeface="Arial" panose="020B0604020202020204" pitchFamily="34" charset="0"/>
              </a:rPr>
              <a:t>their </a:t>
            </a:r>
            <a:r>
              <a:rPr lang="it-IT" dirty="0" err="1" smtClean="0">
                <a:latin typeface="Arial" panose="020B0604020202020204" pitchFamily="34" charset="0"/>
                <a:cs typeface="Arial" panose="020B0604020202020204" pitchFamily="34" charset="0"/>
              </a:rPr>
              <a:t>young</a:t>
            </a:r>
            <a:r>
              <a:rPr lang="it-IT" dirty="0" smtClean="0">
                <a:latin typeface="Arial" panose="020B0604020202020204" pitchFamily="34" charset="0"/>
                <a:cs typeface="Arial" panose="020B0604020202020204" pitchFamily="34" charset="0"/>
              </a:rPr>
              <a:t> </a:t>
            </a:r>
            <a:r>
              <a:rPr lang="it-IT" dirty="0" err="1" smtClean="0">
                <a:latin typeface="Arial" panose="020B0604020202020204" pitchFamily="34" charset="0"/>
                <a:cs typeface="Arial" panose="020B0604020202020204" pitchFamily="34" charset="0"/>
              </a:rPr>
              <a:t>followers</a:t>
            </a:r>
            <a:r>
              <a:rPr lang="it-IT" dirty="0" smtClean="0">
                <a:latin typeface="Arial" panose="020B0604020202020204" pitchFamily="34" charset="0"/>
                <a:cs typeface="Arial" panose="020B0604020202020204" pitchFamily="34" charset="0"/>
              </a:rPr>
              <a:t>.</a:t>
            </a:r>
            <a:endParaRPr lang="it-IT"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884491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The control of the </a:t>
            </a:r>
            <a:r>
              <a:rPr lang="it-IT" i="1" dirty="0" err="1" smtClean="0"/>
              <a:t>iuvenes</a:t>
            </a:r>
            <a:endParaRPr lang="it-IT" i="1" dirty="0"/>
          </a:p>
        </p:txBody>
      </p:sp>
      <p:sp>
        <p:nvSpPr>
          <p:cNvPr id="3" name="Segnaposto contenuto 2"/>
          <p:cNvSpPr>
            <a:spLocks noGrp="1"/>
          </p:cNvSpPr>
          <p:nvPr>
            <p:ph sz="quarter" idx="10"/>
          </p:nvPr>
        </p:nvSpPr>
        <p:spPr>
          <a:xfrm>
            <a:off x="838201" y="2238375"/>
            <a:ext cx="10439400" cy="4214179"/>
          </a:xfrm>
        </p:spPr>
        <p:txBody>
          <a:bodyPr>
            <a:normAutofit fontScale="77500" lnSpcReduction="20000"/>
          </a:bodyPr>
          <a:lstStyle/>
          <a:p>
            <a:r>
              <a:rPr lang="en-US" dirty="0">
                <a:latin typeface="Arial" panose="020B0604020202020204" pitchFamily="34" charset="0"/>
                <a:cs typeface="Arial" panose="020B0604020202020204" pitchFamily="34" charset="0"/>
              </a:rPr>
              <a:t>Behind the youth-training problem there was a youth-employment problem: </a:t>
            </a: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now that warfare </a:t>
            </a:r>
            <a:r>
              <a:rPr lang="en-US" dirty="0">
                <a:latin typeface="Arial" panose="020B0604020202020204" pitchFamily="34" charset="0"/>
                <a:cs typeface="Arial" panose="020B0604020202020204" pitchFamily="34" charset="0"/>
              </a:rPr>
              <a:t>beyond the frontiers had become a rarity, there were fewer job opportunities for </a:t>
            </a:r>
            <a:r>
              <a:rPr lang="en-US" dirty="0" smtClean="0">
                <a:latin typeface="Arial" panose="020B0604020202020204" pitchFamily="34" charset="0"/>
                <a:cs typeface="Arial" panose="020B0604020202020204" pitchFamily="34" charset="0"/>
              </a:rPr>
              <a:t>the noble </a:t>
            </a:r>
            <a:r>
              <a:rPr lang="en-US" dirty="0">
                <a:latin typeface="Arial" panose="020B0604020202020204" pitchFamily="34" charset="0"/>
                <a:cs typeface="Arial" panose="020B0604020202020204" pitchFamily="34" charset="0"/>
              </a:rPr>
              <a:t>young. </a:t>
            </a: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While </a:t>
            </a:r>
            <a:r>
              <a:rPr lang="en-US" dirty="0">
                <a:latin typeface="Arial" panose="020B0604020202020204" pitchFamily="34" charset="0"/>
                <a:cs typeface="Arial" panose="020B0604020202020204" pitchFamily="34" charset="0"/>
              </a:rPr>
              <a:t>monasteries absorbed large numbers in spiritual warfare, many </a:t>
            </a:r>
            <a:r>
              <a:rPr lang="en-US" dirty="0" smtClean="0">
                <a:latin typeface="Arial" panose="020B0604020202020204" pitchFamily="34" charset="0"/>
                <a:cs typeface="Arial" panose="020B0604020202020204" pitchFamily="34" charset="0"/>
              </a:rPr>
              <a:t>young still sought </a:t>
            </a:r>
            <a:r>
              <a:rPr lang="en-US" dirty="0">
                <a:latin typeface="Arial" panose="020B0604020202020204" pitchFamily="34" charset="0"/>
                <a:cs typeface="Arial" panose="020B0604020202020204" pitchFamily="34" charset="0"/>
              </a:rPr>
              <a:t>the followings of lords, including ecclesiastical ones. </a:t>
            </a: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Martial </a:t>
            </a:r>
            <a:r>
              <a:rPr lang="en-US" dirty="0">
                <a:latin typeface="Arial" panose="020B0604020202020204" pitchFamily="34" charset="0"/>
                <a:cs typeface="Arial" panose="020B0604020202020204" pitchFamily="34" charset="0"/>
              </a:rPr>
              <a:t>skills, as in the case </a:t>
            </a:r>
            <a:r>
              <a:rPr lang="en-US" dirty="0" smtClean="0">
                <a:latin typeface="Arial" panose="020B0604020202020204" pitchFamily="34" charset="0"/>
                <a:cs typeface="Arial" panose="020B0604020202020204" pitchFamily="34" charset="0"/>
              </a:rPr>
              <a:t>of Bishop </a:t>
            </a:r>
            <a:r>
              <a:rPr lang="en-US" dirty="0" err="1">
                <a:latin typeface="Arial" panose="020B0604020202020204" pitchFamily="34" charset="0"/>
                <a:cs typeface="Arial" panose="020B0604020202020204" pitchFamily="34" charset="0"/>
              </a:rPr>
              <a:t>Theodulf's</a:t>
            </a:r>
            <a:r>
              <a:rPr lang="en-US" dirty="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primates </a:t>
            </a:r>
            <a:r>
              <a:rPr lang="en-US" i="1" dirty="0" err="1">
                <a:latin typeface="Arial" panose="020B0604020202020204" pitchFamily="34" charset="0"/>
                <a:cs typeface="Arial" panose="020B0604020202020204" pitchFamily="34" charset="0"/>
              </a:rPr>
              <a:t>homines</a:t>
            </a:r>
            <a:r>
              <a:rPr lang="en-US" i="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had now to be directed against the strongholds and </a:t>
            </a:r>
            <a:r>
              <a:rPr lang="en-US" dirty="0" smtClean="0">
                <a:latin typeface="Arial" panose="020B0604020202020204" pitchFamily="34" charset="0"/>
                <a:cs typeface="Arial" panose="020B0604020202020204" pitchFamily="34" charset="0"/>
              </a:rPr>
              <a:t>the followings </a:t>
            </a:r>
            <a:r>
              <a:rPr lang="en-US" dirty="0">
                <a:latin typeface="Arial" panose="020B0604020202020204" pitchFamily="34" charset="0"/>
                <a:cs typeface="Arial" panose="020B0604020202020204" pitchFamily="34" charset="0"/>
              </a:rPr>
              <a:t>of other </a:t>
            </a:r>
            <a:r>
              <a:rPr lang="en-US" i="1" dirty="0" err="1">
                <a:latin typeface="Arial" panose="020B0604020202020204" pitchFamily="34" charset="0"/>
                <a:cs typeface="Arial" panose="020B0604020202020204" pitchFamily="34" charset="0"/>
              </a:rPr>
              <a:t>potentes</a:t>
            </a:r>
            <a:r>
              <a:rPr lang="en-US" i="1" dirty="0">
                <a:latin typeface="Arial" panose="020B0604020202020204" pitchFamily="34" charset="0"/>
                <a:cs typeface="Arial" panose="020B0604020202020204" pitchFamily="34" charset="0"/>
              </a:rPr>
              <a:t>. </a:t>
            </a:r>
            <a:endParaRPr lang="en-US" i="1"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Competition </a:t>
            </a:r>
            <a:r>
              <a:rPr lang="en-US" dirty="0">
                <a:latin typeface="Arial" panose="020B0604020202020204" pitchFamily="34" charset="0"/>
                <a:cs typeface="Arial" panose="020B0604020202020204" pitchFamily="34" charset="0"/>
              </a:rPr>
              <a:t>for followers' loyalty increased</a:t>
            </a:r>
            <a:r>
              <a:rPr lang="en-US" dirty="0" smtClean="0">
                <a:latin typeface="Arial" panose="020B0604020202020204" pitchFamily="34" charset="0"/>
                <a:cs typeface="Arial" panose="020B0604020202020204" pitchFamily="34" charset="0"/>
              </a:rPr>
              <a:t>.</a:t>
            </a:r>
          </a:p>
          <a:p>
            <a:r>
              <a:rPr lang="en-US" dirty="0" smtClean="0">
                <a:latin typeface="Arial" panose="020B0604020202020204" pitchFamily="34" charset="0"/>
                <a:cs typeface="Arial" panose="020B0604020202020204" pitchFamily="34" charset="0"/>
              </a:rPr>
              <a:t>Looking </a:t>
            </a:r>
            <a:r>
              <a:rPr lang="en-US" dirty="0">
                <a:latin typeface="Arial" panose="020B0604020202020204" pitchFamily="34" charset="0"/>
                <a:cs typeface="Arial" panose="020B0604020202020204" pitchFamily="34" charset="0"/>
              </a:rPr>
              <a:t>back </a:t>
            </a:r>
            <a:r>
              <a:rPr lang="en-US" dirty="0" smtClean="0">
                <a:latin typeface="Arial" panose="020B0604020202020204" pitchFamily="34" charset="0"/>
                <a:cs typeface="Arial" panose="020B0604020202020204" pitchFamily="34" charset="0"/>
              </a:rPr>
              <a:t>from the </a:t>
            </a:r>
            <a:r>
              <a:rPr lang="en-US" dirty="0">
                <a:latin typeface="Arial" panose="020B0604020202020204" pitchFamily="34" charset="0"/>
                <a:cs typeface="Arial" panose="020B0604020202020204" pitchFamily="34" charset="0"/>
              </a:rPr>
              <a:t>850s, </a:t>
            </a:r>
            <a:r>
              <a:rPr lang="en-US" dirty="0" err="1">
                <a:latin typeface="Arial" panose="020B0604020202020204" pitchFamily="34" charset="0"/>
                <a:cs typeface="Arial" panose="020B0604020202020204" pitchFamily="34" charset="0"/>
              </a:rPr>
              <a:t>Paschasius</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Radbertus</a:t>
            </a:r>
            <a:r>
              <a:rPr lang="en-US" dirty="0">
                <a:latin typeface="Arial" panose="020B0604020202020204" pitchFamily="34" charset="0"/>
                <a:cs typeface="Arial" panose="020B0604020202020204" pitchFamily="34" charset="0"/>
              </a:rPr>
              <a:t> thought that a turning-point had come in the reign of Louis </a:t>
            </a:r>
            <a:r>
              <a:rPr lang="en-US" dirty="0" smtClean="0">
                <a:latin typeface="Arial" panose="020B0604020202020204" pitchFamily="34" charset="0"/>
                <a:cs typeface="Arial" panose="020B0604020202020204" pitchFamily="34" charset="0"/>
              </a:rPr>
              <a:t>the Pious</a:t>
            </a:r>
            <a:r>
              <a:rPr lang="en-US" dirty="0">
                <a:latin typeface="Arial" panose="020B0604020202020204" pitchFamily="34" charset="0"/>
                <a:cs typeface="Arial" panose="020B0604020202020204" pitchFamily="34" charset="0"/>
              </a:rPr>
              <a:t>, in the Carolingian family-disputes of the early 830s. Before then, a distinction </a:t>
            </a:r>
            <a:r>
              <a:rPr lang="en-US" dirty="0" smtClean="0">
                <a:latin typeface="Arial" panose="020B0604020202020204" pitchFamily="34" charset="0"/>
                <a:cs typeface="Arial" panose="020B0604020202020204" pitchFamily="34" charset="0"/>
              </a:rPr>
              <a:t>between brigands </a:t>
            </a:r>
            <a:r>
              <a:rPr lang="en-US" dirty="0">
                <a:latin typeface="Arial" panose="020B0604020202020204" pitchFamily="34" charset="0"/>
                <a:cs typeface="Arial" panose="020B0604020202020204" pitchFamily="34" charset="0"/>
              </a:rPr>
              <a:t>and noble followings had been possible, but now, the followings </a:t>
            </a:r>
            <a:r>
              <a:rPr lang="en-US" dirty="0" smtClean="0">
                <a:latin typeface="Arial" panose="020B0604020202020204" pitchFamily="34" charset="0"/>
                <a:cs typeface="Arial" panose="020B0604020202020204" pitchFamily="34" charset="0"/>
              </a:rPr>
              <a:t>consisted of </a:t>
            </a:r>
            <a:r>
              <a:rPr lang="en-US" dirty="0" err="1" smtClean="0">
                <a:latin typeface="Arial" panose="020B0604020202020204" pitchFamily="34" charset="0"/>
                <a:cs typeface="Arial" panose="020B0604020202020204" pitchFamily="34" charset="0"/>
              </a:rPr>
              <a:t>brigants</a:t>
            </a:r>
            <a:r>
              <a:rPr lang="en-US" dirty="0" smtClean="0">
                <a:latin typeface="Arial" panose="020B0604020202020204" pitchFamily="34" charset="0"/>
                <a:cs typeface="Arial" panose="020B0604020202020204" pitchFamily="34" charset="0"/>
              </a:rPr>
              <a:t>:</a:t>
            </a:r>
          </a:p>
          <a:p>
            <a:r>
              <a:rPr lang="en-US" dirty="0" smtClean="0">
                <a:latin typeface="Arial" panose="020B0604020202020204" pitchFamily="34" charset="0"/>
                <a:cs typeface="Arial" panose="020B0604020202020204" pitchFamily="34" charset="0"/>
              </a:rPr>
              <a:t>&gt;hardly </a:t>
            </a:r>
            <a:r>
              <a:rPr lang="en-US" dirty="0">
                <a:latin typeface="Arial" panose="020B0604020202020204" pitchFamily="34" charset="0"/>
                <a:cs typeface="Arial" panose="020B0604020202020204" pitchFamily="34" charset="0"/>
              </a:rPr>
              <a:t>anyone can keep his </a:t>
            </a:r>
            <a:r>
              <a:rPr lang="en-US" i="1" dirty="0" err="1">
                <a:latin typeface="Arial" panose="020B0604020202020204" pitchFamily="34" charset="0"/>
                <a:cs typeface="Arial" panose="020B0604020202020204" pitchFamily="34" charset="0"/>
              </a:rPr>
              <a:t>milites</a:t>
            </a:r>
            <a:r>
              <a:rPr lang="en-US" i="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behind him for a fair wage, but only by acts </a:t>
            </a:r>
            <a:r>
              <a:rPr lang="en-US" dirty="0" smtClean="0">
                <a:latin typeface="Arial" panose="020B0604020202020204" pitchFamily="34" charset="0"/>
                <a:cs typeface="Arial" panose="020B0604020202020204" pitchFamily="34" charset="0"/>
              </a:rPr>
              <a:t>of </a:t>
            </a:r>
            <a:r>
              <a:rPr lang="it-IT" dirty="0" err="1" smtClean="0">
                <a:latin typeface="Arial" panose="020B0604020202020204" pitchFamily="34" charset="0"/>
                <a:cs typeface="Arial" panose="020B0604020202020204" pitchFamily="34" charset="0"/>
              </a:rPr>
              <a:t>pillage</a:t>
            </a:r>
            <a:r>
              <a:rPr lang="it-IT" dirty="0" smtClean="0">
                <a:latin typeface="Arial" panose="020B0604020202020204" pitchFamily="34" charset="0"/>
                <a:cs typeface="Arial" panose="020B0604020202020204" pitchFamily="34" charset="0"/>
              </a:rPr>
              <a:t> </a:t>
            </a:r>
            <a:r>
              <a:rPr lang="it-IT" dirty="0">
                <a:latin typeface="Arial" panose="020B0604020202020204" pitchFamily="34" charset="0"/>
                <a:cs typeface="Arial" panose="020B0604020202020204" pitchFamily="34" charset="0"/>
              </a:rPr>
              <a:t>and </a:t>
            </a:r>
            <a:r>
              <a:rPr lang="it-IT" dirty="0" err="1">
                <a:latin typeface="Arial" panose="020B0604020202020204" pitchFamily="34" charset="0"/>
                <a:cs typeface="Arial" panose="020B0604020202020204" pitchFamily="34" charset="0"/>
              </a:rPr>
              <a:t>violence</a:t>
            </a:r>
            <a:r>
              <a:rPr lang="it-IT" dirty="0" smtClean="0">
                <a:latin typeface="Arial" panose="020B0604020202020204" pitchFamily="34" charset="0"/>
                <a:cs typeface="Arial" panose="020B0604020202020204" pitchFamily="34" charset="0"/>
              </a:rPr>
              <a:t>&lt; </a:t>
            </a:r>
            <a:r>
              <a:rPr lang="it-IT" i="1" dirty="0" err="1">
                <a:latin typeface="Arial" panose="020B0604020202020204" pitchFamily="34" charset="0"/>
                <a:cs typeface="Arial" panose="020B0604020202020204" pitchFamily="34" charset="0"/>
              </a:rPr>
              <a:t>rixas</a:t>
            </a:r>
            <a:r>
              <a:rPr lang="it-IT" i="1" dirty="0">
                <a:latin typeface="Arial" panose="020B0604020202020204" pitchFamily="34" charset="0"/>
                <a:cs typeface="Arial" panose="020B0604020202020204" pitchFamily="34" charset="0"/>
              </a:rPr>
              <a:t> et </a:t>
            </a:r>
            <a:r>
              <a:rPr lang="it-IT" i="1" dirty="0" err="1">
                <a:latin typeface="Arial" panose="020B0604020202020204" pitchFamily="34" charset="0"/>
                <a:cs typeface="Arial" panose="020B0604020202020204" pitchFamily="34" charset="0"/>
              </a:rPr>
              <a:t>dissensiones</a:t>
            </a:r>
            <a:r>
              <a:rPr lang="it-IT" i="1" dirty="0">
                <a:latin typeface="Arial" panose="020B0604020202020204" pitchFamily="34" charset="0"/>
                <a:cs typeface="Arial" panose="020B0604020202020204" pitchFamily="34" charset="0"/>
              </a:rPr>
              <a:t> ... </a:t>
            </a:r>
            <a:r>
              <a:rPr lang="it-IT" i="1" dirty="0" err="1">
                <a:latin typeface="Arial" panose="020B0604020202020204" pitchFamily="34" charset="0"/>
                <a:cs typeface="Arial" panose="020B0604020202020204" pitchFamily="34" charset="0"/>
              </a:rPr>
              <a:t>quas</a:t>
            </a:r>
            <a:r>
              <a:rPr lang="it-IT" i="1" dirty="0">
                <a:latin typeface="Arial" panose="020B0604020202020204" pitchFamily="34" charset="0"/>
                <a:cs typeface="Arial" panose="020B0604020202020204" pitchFamily="34" charset="0"/>
              </a:rPr>
              <a:t> </a:t>
            </a:r>
            <a:r>
              <a:rPr lang="it-IT" i="1" dirty="0" err="1">
                <a:latin typeface="Arial" panose="020B0604020202020204" pitchFamily="34" charset="0"/>
                <a:cs typeface="Arial" panose="020B0604020202020204" pitchFamily="34" charset="0"/>
              </a:rPr>
              <a:t>vulgus</a:t>
            </a:r>
            <a:r>
              <a:rPr lang="it-IT" i="1" dirty="0">
                <a:latin typeface="Arial" panose="020B0604020202020204" pitchFamily="34" charset="0"/>
                <a:cs typeface="Arial" panose="020B0604020202020204" pitchFamily="34" charset="0"/>
              </a:rPr>
              <a:t> </a:t>
            </a:r>
            <a:r>
              <a:rPr lang="it-IT" i="1" dirty="0" err="1">
                <a:latin typeface="Arial" panose="020B0604020202020204" pitchFamily="34" charset="0"/>
                <a:cs typeface="Arial" panose="020B0604020202020204" pitchFamily="34" charset="0"/>
              </a:rPr>
              <a:t>werras</a:t>
            </a:r>
            <a:r>
              <a:rPr lang="it-IT" i="1" dirty="0">
                <a:latin typeface="Arial" panose="020B0604020202020204" pitchFamily="34" charset="0"/>
                <a:cs typeface="Arial" panose="020B0604020202020204" pitchFamily="34" charset="0"/>
              </a:rPr>
              <a:t> </a:t>
            </a:r>
            <a:r>
              <a:rPr lang="it-IT" i="1" dirty="0" err="1">
                <a:latin typeface="Arial" panose="020B0604020202020204" pitchFamily="34" charset="0"/>
                <a:cs typeface="Arial" panose="020B0604020202020204" pitchFamily="34" charset="0"/>
              </a:rPr>
              <a:t>nominant</a:t>
            </a:r>
            <a:r>
              <a:rPr lang="it-IT" i="1" dirty="0">
                <a:latin typeface="Arial" panose="020B0604020202020204" pitchFamily="34" charset="0"/>
                <a:cs typeface="Arial" panose="020B0604020202020204" pitchFamily="34" charset="0"/>
              </a:rPr>
              <a:t>. </a:t>
            </a:r>
          </a:p>
          <a:p>
            <a:endParaRPr lang="en-US" dirty="0">
              <a:latin typeface="Arial" panose="020B0604020202020204" pitchFamily="34" charset="0"/>
              <a:cs typeface="Arial" panose="020B0604020202020204" pitchFamily="34" charset="0"/>
            </a:endParaRPr>
          </a:p>
          <a:p>
            <a:endParaRPr lang="it-IT" dirty="0"/>
          </a:p>
        </p:txBody>
      </p:sp>
    </p:spTree>
    <p:extLst>
      <p:ext uri="{BB962C8B-B14F-4D97-AF65-F5344CB8AC3E}">
        <p14:creationId xmlns:p14="http://schemas.microsoft.com/office/powerpoint/2010/main" val="1079415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1000"/>
                                        <p:tgtEl>
                                          <p:spTgt spid="3">
                                            <p:txEl>
                                              <p:pRg st="4" end="4"/>
                                            </p:txEl>
                                          </p:spTgt>
                                        </p:tgtEl>
                                      </p:cBhvr>
                                    </p:animEffect>
                                    <p:anim calcmode="lin" valueType="num">
                                      <p:cBhvr>
                                        <p:cTn id="1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1000"/>
                                        <p:tgtEl>
                                          <p:spTgt spid="3">
                                            <p:txEl>
                                              <p:pRg st="5" end="5"/>
                                            </p:txEl>
                                          </p:spTgt>
                                        </p:tgtEl>
                                      </p:cBhvr>
                                    </p:animEffect>
                                    <p:anim calcmode="lin" valueType="num">
                                      <p:cBhvr>
                                        <p:cTn id="2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5" end="5"/>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1000"/>
                                        <p:tgtEl>
                                          <p:spTgt spid="3">
                                            <p:txEl>
                                              <p:pRg st="6" end="6"/>
                                            </p:txEl>
                                          </p:spTgt>
                                        </p:tgtEl>
                                      </p:cBhvr>
                                    </p:animEffect>
                                    <p:anim calcmode="lin" valueType="num">
                                      <p:cBhvr>
                                        <p:cTn id="2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82385" y="1153221"/>
            <a:ext cx="11809615" cy="825208"/>
          </a:xfrm>
        </p:spPr>
        <p:txBody>
          <a:bodyPr/>
          <a:lstStyle/>
          <a:p>
            <a:r>
              <a:rPr lang="it-IT" dirty="0" err="1" smtClean="0"/>
              <a:t>Internal</a:t>
            </a:r>
            <a:r>
              <a:rPr lang="it-IT" dirty="0" smtClean="0"/>
              <a:t> war and the </a:t>
            </a:r>
            <a:r>
              <a:rPr lang="it-IT" dirty="0" err="1" smtClean="0"/>
              <a:t>stability</a:t>
            </a:r>
            <a:r>
              <a:rPr lang="it-IT" dirty="0" smtClean="0"/>
              <a:t> of the State</a:t>
            </a:r>
            <a:endParaRPr lang="it-IT" dirty="0"/>
          </a:p>
        </p:txBody>
      </p:sp>
      <p:sp>
        <p:nvSpPr>
          <p:cNvPr id="3" name="Segnaposto contenuto 2"/>
          <p:cNvSpPr>
            <a:spLocks noGrp="1"/>
          </p:cNvSpPr>
          <p:nvPr>
            <p:ph sz="quarter" idx="10"/>
          </p:nvPr>
        </p:nvSpPr>
        <p:spPr>
          <a:xfrm>
            <a:off x="307571" y="2227811"/>
            <a:ext cx="11534902" cy="4224743"/>
          </a:xfrm>
        </p:spPr>
        <p:txBody>
          <a:bodyPr>
            <a:normAutofit fontScale="85000" lnSpcReduction="20000"/>
          </a:bodyPr>
          <a:lstStyle/>
          <a:p>
            <a:r>
              <a:rPr lang="en-US" dirty="0">
                <a:latin typeface="Arial" panose="020B0604020202020204" pitchFamily="34" charset="0"/>
                <a:cs typeface="Arial" panose="020B0604020202020204" pitchFamily="34" charset="0"/>
              </a:rPr>
              <a:t>Could a Carolingian State </a:t>
            </a:r>
            <a:r>
              <a:rPr lang="en-US" dirty="0" smtClean="0">
                <a:latin typeface="Arial" panose="020B0604020202020204" pitchFamily="34" charset="0"/>
                <a:cs typeface="Arial" panose="020B0604020202020204" pitchFamily="34" charset="0"/>
              </a:rPr>
              <a:t>survive </a:t>
            </a:r>
            <a:r>
              <a:rPr lang="en-US" dirty="0">
                <a:latin typeface="Arial" panose="020B0604020202020204" pitchFamily="34" charset="0"/>
                <a:cs typeface="Arial" panose="020B0604020202020204" pitchFamily="34" charset="0"/>
              </a:rPr>
              <a:t>once expansion was off the agenda? </a:t>
            </a: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The Roman Empire </a:t>
            </a:r>
            <a:r>
              <a:rPr lang="en-US" dirty="0">
                <a:latin typeface="Arial" panose="020B0604020202020204" pitchFamily="34" charset="0"/>
                <a:cs typeface="Arial" panose="020B0604020202020204" pitchFamily="34" charset="0"/>
              </a:rPr>
              <a:t>had survived for centuries without expanding its frontiers. What did </a:t>
            </a:r>
            <a:r>
              <a:rPr lang="en-US" dirty="0" smtClean="0">
                <a:latin typeface="Arial" panose="020B0604020202020204" pitchFamily="34" charset="0"/>
                <a:cs typeface="Arial" panose="020B0604020202020204" pitchFamily="34" charset="0"/>
              </a:rPr>
              <a:t>those Roman </a:t>
            </a:r>
            <a:r>
              <a:rPr lang="en-US" dirty="0">
                <a:latin typeface="Arial" panose="020B0604020202020204" pitchFamily="34" charset="0"/>
                <a:cs typeface="Arial" panose="020B0604020202020204" pitchFamily="34" charset="0"/>
              </a:rPr>
              <a:t>soldiers do with their time? </a:t>
            </a: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The </a:t>
            </a:r>
            <a:r>
              <a:rPr lang="en-US" dirty="0">
                <a:latin typeface="Arial" panose="020B0604020202020204" pitchFamily="34" charset="0"/>
                <a:cs typeface="Arial" panose="020B0604020202020204" pitchFamily="34" charset="0"/>
              </a:rPr>
              <a:t>State had to use them often enough to crush rebellion</a:t>
            </a:r>
            <a:r>
              <a:rPr lang="en-US" dirty="0" smtClean="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there </a:t>
            </a:r>
            <a:r>
              <a:rPr lang="en-US" dirty="0">
                <a:latin typeface="Arial" panose="020B0604020202020204" pitchFamily="34" charset="0"/>
                <a:cs typeface="Arial" panose="020B0604020202020204" pitchFamily="34" charset="0"/>
              </a:rPr>
              <a:t>were often civil wars to be fought. </a:t>
            </a: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But </a:t>
            </a:r>
            <a:r>
              <a:rPr lang="en-US" dirty="0">
                <a:latin typeface="Arial" panose="020B0604020202020204" pitchFamily="34" charset="0"/>
                <a:cs typeface="Arial" panose="020B0604020202020204" pitchFamily="34" charset="0"/>
              </a:rPr>
              <a:t>if monopoly of legitimate force is seen as </a:t>
            </a:r>
            <a:r>
              <a:rPr lang="en-US" dirty="0" smtClean="0">
                <a:latin typeface="Arial" panose="020B0604020202020204" pitchFamily="34" charset="0"/>
                <a:cs typeface="Arial" panose="020B0604020202020204" pitchFamily="34" charset="0"/>
              </a:rPr>
              <a:t>an essential </a:t>
            </a:r>
            <a:r>
              <a:rPr lang="en-US" dirty="0">
                <a:latin typeface="Arial" panose="020B0604020202020204" pitchFamily="34" charset="0"/>
                <a:cs typeface="Arial" panose="020B0604020202020204" pitchFamily="34" charset="0"/>
              </a:rPr>
              <a:t>of state-hood, there are problems with the Later Roman Empire. </a:t>
            </a: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Thugs </a:t>
            </a:r>
            <a:r>
              <a:rPr lang="en-US" dirty="0">
                <a:latin typeface="Arial" panose="020B0604020202020204" pitchFamily="34" charset="0"/>
                <a:cs typeface="Arial" panose="020B0604020202020204" pitchFamily="34" charset="0"/>
              </a:rPr>
              <a:t>and </a:t>
            </a:r>
            <a:r>
              <a:rPr lang="en-US" dirty="0" smtClean="0">
                <a:latin typeface="Arial" panose="020B0604020202020204" pitchFamily="34" charset="0"/>
                <a:cs typeface="Arial" panose="020B0604020202020204" pitchFamily="34" charset="0"/>
              </a:rPr>
              <a:t>brigands </a:t>
            </a:r>
            <a:r>
              <a:rPr lang="en-US" i="1" dirty="0" smtClean="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latrones</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praedones</a:t>
            </a:r>
            <a:r>
              <a:rPr lang="en-US" i="1" dirty="0">
                <a:latin typeface="Arial" panose="020B0604020202020204" pitchFamily="34" charset="0"/>
                <a:cs typeface="Arial" panose="020B0604020202020204" pitchFamily="34" charset="0"/>
              </a:rPr>
              <a:t> - </a:t>
            </a:r>
            <a:r>
              <a:rPr lang="en-US" dirty="0">
                <a:latin typeface="Arial" panose="020B0604020202020204" pitchFamily="34" charset="0"/>
                <a:cs typeface="Arial" panose="020B0604020202020204" pitchFamily="34" charset="0"/>
              </a:rPr>
              <a:t>were a permanent part of the late antique </a:t>
            </a:r>
            <a:r>
              <a:rPr lang="en-US" dirty="0" smtClean="0">
                <a:latin typeface="Arial" panose="020B0604020202020204" pitchFamily="34" charset="0"/>
                <a:cs typeface="Arial" panose="020B0604020202020204" pitchFamily="34" charset="0"/>
              </a:rPr>
              <a:t>landscape. </a:t>
            </a:r>
            <a:r>
              <a:rPr lang="en-US" dirty="0">
                <a:latin typeface="Arial" panose="020B0604020202020204" pitchFamily="34" charset="0"/>
                <a:cs typeface="Arial" panose="020B0604020202020204" pitchFamily="34" charset="0"/>
              </a:rPr>
              <a:t>The state's </a:t>
            </a:r>
            <a:r>
              <a:rPr lang="en-US" dirty="0" smtClean="0">
                <a:latin typeface="Arial" panose="020B0604020202020204" pitchFamily="34" charset="0"/>
                <a:cs typeface="Arial" panose="020B0604020202020204" pitchFamily="34" charset="0"/>
              </a:rPr>
              <a:t>use of </a:t>
            </a:r>
            <a:r>
              <a:rPr lang="en-US" dirty="0">
                <a:latin typeface="Arial" panose="020B0604020202020204" pitchFamily="34" charset="0"/>
                <a:cs typeface="Arial" panose="020B0604020202020204" pitchFamily="34" charset="0"/>
              </a:rPr>
              <a:t>the army to maintain internal order was only ever partially successful. </a:t>
            </a: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The </a:t>
            </a:r>
            <a:r>
              <a:rPr lang="en-US" dirty="0">
                <a:latin typeface="Arial" panose="020B0604020202020204" pitchFamily="34" charset="0"/>
                <a:cs typeface="Arial" panose="020B0604020202020204" pitchFamily="34" charset="0"/>
              </a:rPr>
              <a:t>State </a:t>
            </a:r>
            <a:r>
              <a:rPr lang="en-US" dirty="0" smtClean="0">
                <a:latin typeface="Arial" panose="020B0604020202020204" pitchFamily="34" charset="0"/>
                <a:cs typeface="Arial" panose="020B0604020202020204" pitchFamily="34" charset="0"/>
              </a:rPr>
              <a:t>recruited </a:t>
            </a:r>
            <a:r>
              <a:rPr lang="en-US" i="1" dirty="0" err="1" smtClean="0">
                <a:latin typeface="Arial" panose="020B0604020202020204" pitchFamily="34" charset="0"/>
                <a:cs typeface="Arial" panose="020B0604020202020204" pitchFamily="34" charset="0"/>
              </a:rPr>
              <a:t>latrones</a:t>
            </a:r>
            <a:r>
              <a:rPr lang="en-US" i="1"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itself, to turn them against other </a:t>
            </a:r>
            <a:r>
              <a:rPr lang="en-US" i="1" dirty="0" err="1">
                <a:latin typeface="Arial" panose="020B0604020202020204" pitchFamily="34" charset="0"/>
                <a:cs typeface="Arial" panose="020B0604020202020204" pitchFamily="34" charset="0"/>
              </a:rPr>
              <a:t>latrones</a:t>
            </a:r>
            <a:r>
              <a:rPr lang="en-US" i="1"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It </a:t>
            </a:r>
            <a:r>
              <a:rPr lang="en-US" dirty="0">
                <a:latin typeface="Arial" panose="020B0604020202020204" pitchFamily="34" charset="0"/>
                <a:cs typeface="Arial" panose="020B0604020202020204" pitchFamily="34" charset="0"/>
              </a:rPr>
              <a:t>used them thus indirectly, </a:t>
            </a:r>
            <a:r>
              <a:rPr lang="en-US" dirty="0" smtClean="0">
                <a:latin typeface="Arial" panose="020B0604020202020204" pitchFamily="34" charset="0"/>
                <a:cs typeface="Arial" panose="020B0604020202020204" pitchFamily="34" charset="0"/>
              </a:rPr>
              <a:t>through the </a:t>
            </a:r>
            <a:r>
              <a:rPr lang="en-US" dirty="0">
                <a:latin typeface="Arial" panose="020B0604020202020204" pitchFamily="34" charset="0"/>
                <a:cs typeface="Arial" panose="020B0604020202020204" pitchFamily="34" charset="0"/>
              </a:rPr>
              <a:t>good offices of local elites: the men who ran local government knew </a:t>
            </a:r>
            <a:r>
              <a:rPr lang="en-US" dirty="0" smtClean="0">
                <a:latin typeface="Arial" panose="020B0604020202020204" pitchFamily="34" charset="0"/>
                <a:cs typeface="Arial" panose="020B0604020202020204" pitchFamily="34" charset="0"/>
              </a:rPr>
              <a:t>whom </a:t>
            </a:r>
            <a:r>
              <a:rPr lang="en-US" dirty="0">
                <a:latin typeface="Arial" panose="020B0604020202020204" pitchFamily="34" charset="0"/>
                <a:cs typeface="Arial" panose="020B0604020202020204" pitchFamily="34" charset="0"/>
              </a:rPr>
              <a:t>to call on </a:t>
            </a:r>
            <a:r>
              <a:rPr lang="en-US" dirty="0" smtClean="0">
                <a:latin typeface="Arial" panose="020B0604020202020204" pitchFamily="34" charset="0"/>
                <a:cs typeface="Arial" panose="020B0604020202020204" pitchFamily="34" charset="0"/>
              </a:rPr>
              <a:t>for </a:t>
            </a:r>
            <a:r>
              <a:rPr lang="it-IT" dirty="0" err="1" smtClean="0">
                <a:latin typeface="Arial" panose="020B0604020202020204" pitchFamily="34" charset="0"/>
                <a:cs typeface="Arial" panose="020B0604020202020204" pitchFamily="34" charset="0"/>
              </a:rPr>
              <a:t>protection</a:t>
            </a:r>
            <a:r>
              <a:rPr lang="it-IT"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6979245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0"/>
          </p:nvPr>
        </p:nvSpPr>
        <p:spPr>
          <a:xfrm>
            <a:off x="361800" y="1895303"/>
            <a:ext cx="11468400" cy="4862945"/>
          </a:xfrm>
        </p:spPr>
        <p:txBody>
          <a:bodyPr>
            <a:noAutofit/>
          </a:bodyPr>
          <a:lstStyle/>
          <a:p>
            <a:r>
              <a:rPr lang="en-US" sz="2200" dirty="0" smtClean="0">
                <a:latin typeface="Arial" panose="020B0604020202020204" pitchFamily="34" charset="0"/>
                <a:cs typeface="Arial" panose="020B0604020202020204" pitchFamily="34" charset="0"/>
              </a:rPr>
              <a:t>A non-expanding </a:t>
            </a:r>
            <a:r>
              <a:rPr lang="en-US" sz="2200" i="1" dirty="0">
                <a:latin typeface="Arial" panose="020B0604020202020204" pitchFamily="34" charset="0"/>
                <a:cs typeface="Arial" panose="020B0604020202020204" pitchFamily="34" charset="0"/>
              </a:rPr>
              <a:t>regnum </a:t>
            </a:r>
            <a:r>
              <a:rPr lang="en-US" sz="2200" dirty="0">
                <a:latin typeface="Arial" panose="020B0604020202020204" pitchFamily="34" charset="0"/>
                <a:cs typeface="Arial" panose="020B0604020202020204" pitchFamily="34" charset="0"/>
              </a:rPr>
              <a:t>depended on the management </a:t>
            </a:r>
            <a:r>
              <a:rPr lang="en-US" sz="2200" dirty="0" smtClean="0">
                <a:latin typeface="Arial" panose="020B0604020202020204" pitchFamily="34" charset="0"/>
                <a:cs typeface="Arial" panose="020B0604020202020204" pitchFamily="34" charset="0"/>
              </a:rPr>
              <a:t>of </a:t>
            </a:r>
            <a:r>
              <a:rPr lang="en-US" sz="2200" i="1" dirty="0" err="1" smtClean="0">
                <a:latin typeface="Arial" panose="020B0604020202020204" pitchFamily="34" charset="0"/>
                <a:cs typeface="Arial" panose="020B0604020202020204" pitchFamily="34" charset="0"/>
              </a:rPr>
              <a:t>latrocinium</a:t>
            </a:r>
            <a:r>
              <a:rPr lang="en-US" sz="2200" i="1" dirty="0" smtClean="0">
                <a:latin typeface="Arial" panose="020B0604020202020204" pitchFamily="34" charset="0"/>
                <a:cs typeface="Arial" panose="020B0604020202020204" pitchFamily="34" charset="0"/>
              </a:rPr>
              <a:t> </a:t>
            </a:r>
            <a:r>
              <a:rPr lang="en-US" sz="2200" dirty="0">
                <a:latin typeface="Arial" panose="020B0604020202020204" pitchFamily="34" charset="0"/>
                <a:cs typeface="Arial" panose="020B0604020202020204" pitchFamily="34" charset="0"/>
              </a:rPr>
              <a:t>within its own frontiers. </a:t>
            </a:r>
            <a:r>
              <a:rPr lang="en-US" sz="2200" dirty="0" smtClean="0">
                <a:latin typeface="Arial" panose="020B0604020202020204" pitchFamily="34" charset="0"/>
                <a:cs typeface="Arial" panose="020B0604020202020204" pitchFamily="34" charset="0"/>
              </a:rPr>
              <a:t>Thus Late Roman </a:t>
            </a:r>
            <a:r>
              <a:rPr lang="en-US" sz="2200" dirty="0">
                <a:latin typeface="Arial" panose="020B0604020202020204" pitchFamily="34" charset="0"/>
                <a:cs typeface="Arial" panose="020B0604020202020204" pitchFamily="34" charset="0"/>
              </a:rPr>
              <a:t>Emperors and Louis the Pious faced </a:t>
            </a:r>
            <a:r>
              <a:rPr lang="en-US" sz="2200" dirty="0" smtClean="0">
                <a:latin typeface="Arial" panose="020B0604020202020204" pitchFamily="34" charset="0"/>
                <a:cs typeface="Arial" panose="020B0604020202020204" pitchFamily="34" charset="0"/>
              </a:rPr>
              <a:t>similar </a:t>
            </a:r>
            <a:r>
              <a:rPr lang="it-IT" sz="2200" dirty="0" err="1" smtClean="0">
                <a:latin typeface="Arial" panose="020B0604020202020204" pitchFamily="34" charset="0"/>
                <a:cs typeface="Arial" panose="020B0604020202020204" pitchFamily="34" charset="0"/>
              </a:rPr>
              <a:t>situations</a:t>
            </a:r>
            <a:r>
              <a:rPr lang="it-IT" sz="2200" dirty="0" smtClean="0">
                <a:latin typeface="Arial" panose="020B0604020202020204" pitchFamily="34" charset="0"/>
                <a:cs typeface="Arial" panose="020B0604020202020204" pitchFamily="34" charset="0"/>
              </a:rPr>
              <a:t>.</a:t>
            </a:r>
          </a:p>
          <a:p>
            <a:r>
              <a:rPr lang="en-US" sz="2200" dirty="0">
                <a:latin typeface="Arial" panose="020B0604020202020204" pitchFamily="34" charset="0"/>
                <a:cs typeface="Arial" panose="020B0604020202020204" pitchFamily="34" charset="0"/>
              </a:rPr>
              <a:t>A</a:t>
            </a:r>
            <a:r>
              <a:rPr lang="en-US" sz="2200" dirty="0" smtClean="0">
                <a:latin typeface="Arial" panose="020B0604020202020204" pitchFamily="34" charset="0"/>
                <a:cs typeface="Arial" panose="020B0604020202020204" pitchFamily="34" charset="0"/>
              </a:rPr>
              <a:t> </a:t>
            </a:r>
            <a:r>
              <a:rPr lang="en-US" sz="2200" dirty="0">
                <a:latin typeface="Arial" panose="020B0604020202020204" pitchFamily="34" charset="0"/>
                <a:cs typeface="Arial" panose="020B0604020202020204" pitchFamily="34" charset="0"/>
              </a:rPr>
              <a:t>further similarity, which had equally important implications for the incidence</a:t>
            </a:r>
            <a:r>
              <a:rPr lang="en-US" sz="2200" dirty="0" smtClean="0">
                <a:latin typeface="Arial" panose="020B0604020202020204" pitchFamily="34" charset="0"/>
                <a:cs typeface="Arial" panose="020B0604020202020204" pitchFamily="34" charset="0"/>
              </a:rPr>
              <a:t>, and </a:t>
            </a:r>
            <a:r>
              <a:rPr lang="en-US" sz="2200" dirty="0">
                <a:latin typeface="Arial" panose="020B0604020202020204" pitchFamily="34" charset="0"/>
                <a:cs typeface="Arial" panose="020B0604020202020204" pitchFamily="34" charset="0"/>
              </a:rPr>
              <a:t>management, of violence. </a:t>
            </a:r>
            <a:endParaRPr lang="en-US" sz="2200" dirty="0" smtClean="0">
              <a:latin typeface="Arial" panose="020B0604020202020204" pitchFamily="34" charset="0"/>
              <a:cs typeface="Arial" panose="020B0604020202020204" pitchFamily="34" charset="0"/>
            </a:endParaRPr>
          </a:p>
          <a:p>
            <a:r>
              <a:rPr lang="en-US" sz="2200" dirty="0" smtClean="0">
                <a:latin typeface="Arial" panose="020B0604020202020204" pitchFamily="34" charset="0"/>
                <a:cs typeface="Arial" panose="020B0604020202020204" pitchFamily="34" charset="0"/>
              </a:rPr>
              <a:t>Theirs </a:t>
            </a:r>
            <a:r>
              <a:rPr lang="en-US" sz="2200" dirty="0">
                <a:latin typeface="Arial" panose="020B0604020202020204" pitchFamily="34" charset="0"/>
                <a:cs typeface="Arial" panose="020B0604020202020204" pitchFamily="34" charset="0"/>
              </a:rPr>
              <a:t>were states with similar succession-systems. </a:t>
            </a:r>
            <a:r>
              <a:rPr lang="en-US" sz="2200" dirty="0" smtClean="0">
                <a:latin typeface="Arial" panose="020B0604020202020204" pitchFamily="34" charset="0"/>
                <a:cs typeface="Arial" panose="020B0604020202020204" pitchFamily="34" charset="0"/>
              </a:rPr>
              <a:t>Bureaucratic-appointive</a:t>
            </a:r>
            <a:r>
              <a:rPr lang="en-US" sz="2200" dirty="0">
                <a:latin typeface="Arial" panose="020B0604020202020204" pitchFamily="34" charset="0"/>
                <a:cs typeface="Arial" panose="020B0604020202020204" pitchFamily="34" charset="0"/>
              </a:rPr>
              <a:t>, with an elective dash, the Later Roman Empire's System may once </a:t>
            </a:r>
            <a:r>
              <a:rPr lang="en-US" sz="2200" dirty="0" smtClean="0">
                <a:latin typeface="Arial" panose="020B0604020202020204" pitchFamily="34" charset="0"/>
                <a:cs typeface="Arial" panose="020B0604020202020204" pitchFamily="34" charset="0"/>
              </a:rPr>
              <a:t>have appeared. </a:t>
            </a:r>
          </a:p>
          <a:p>
            <a:r>
              <a:rPr lang="en-US" sz="2200" dirty="0" smtClean="0">
                <a:latin typeface="Arial" panose="020B0604020202020204" pitchFamily="34" charset="0"/>
                <a:cs typeface="Arial" panose="020B0604020202020204" pitchFamily="34" charset="0"/>
              </a:rPr>
              <a:t>In the </a:t>
            </a:r>
            <a:r>
              <a:rPr lang="en-US" sz="2200" dirty="0">
                <a:latin typeface="Arial" panose="020B0604020202020204" pitchFamily="34" charset="0"/>
                <a:cs typeface="Arial" panose="020B0604020202020204" pitchFamily="34" charset="0"/>
              </a:rPr>
              <a:t>time of the Christian Emperors the hereditary element loomed large</a:t>
            </a:r>
            <a:r>
              <a:rPr lang="en-US" sz="2200" dirty="0" smtClean="0">
                <a:latin typeface="Arial" panose="020B0604020202020204" pitchFamily="34" charset="0"/>
                <a:cs typeface="Arial" panose="020B0604020202020204" pitchFamily="34" charset="0"/>
              </a:rPr>
              <a:t>, bringing </a:t>
            </a:r>
            <a:r>
              <a:rPr lang="en-US" sz="2200" dirty="0">
                <a:latin typeface="Arial" panose="020B0604020202020204" pitchFamily="34" charset="0"/>
                <a:cs typeface="Arial" panose="020B0604020202020204" pitchFamily="34" charset="0"/>
              </a:rPr>
              <a:t>with it the distinctive trait of partitioning between heirs. </a:t>
            </a:r>
            <a:endParaRPr lang="en-US" sz="2200" dirty="0" smtClean="0">
              <a:latin typeface="Arial" panose="020B0604020202020204" pitchFamily="34" charset="0"/>
              <a:cs typeface="Arial" panose="020B0604020202020204" pitchFamily="34" charset="0"/>
            </a:endParaRPr>
          </a:p>
          <a:p>
            <a:r>
              <a:rPr lang="en-US" sz="2200" dirty="0" smtClean="0">
                <a:latin typeface="Arial" panose="020B0604020202020204" pitchFamily="34" charset="0"/>
                <a:cs typeface="Arial" panose="020B0604020202020204" pitchFamily="34" charset="0"/>
              </a:rPr>
              <a:t>The </a:t>
            </a:r>
            <a:r>
              <a:rPr lang="en-US" sz="2200" dirty="0">
                <a:latin typeface="Arial" panose="020B0604020202020204" pitchFamily="34" charset="0"/>
                <a:cs typeface="Arial" panose="020B0604020202020204" pitchFamily="34" charset="0"/>
              </a:rPr>
              <a:t>empire was </a:t>
            </a:r>
            <a:r>
              <a:rPr lang="en-US" sz="2200" dirty="0" smtClean="0">
                <a:latin typeface="Arial" panose="020B0604020202020204" pitchFamily="34" charset="0"/>
                <a:cs typeface="Arial" panose="020B0604020202020204" pitchFamily="34" charset="0"/>
              </a:rPr>
              <a:t>split between </a:t>
            </a:r>
            <a:r>
              <a:rPr lang="en-US" sz="2200" dirty="0">
                <a:latin typeface="Arial" panose="020B0604020202020204" pitchFamily="34" charset="0"/>
                <a:cs typeface="Arial" panose="020B0604020202020204" pitchFamily="34" charset="0"/>
              </a:rPr>
              <a:t>east and west in 396 because Theodosius left two sons. </a:t>
            </a:r>
            <a:endParaRPr lang="en-US" sz="2200" dirty="0" smtClean="0">
              <a:latin typeface="Arial" panose="020B0604020202020204" pitchFamily="34" charset="0"/>
              <a:cs typeface="Arial" panose="020B0604020202020204" pitchFamily="34" charset="0"/>
            </a:endParaRPr>
          </a:p>
          <a:p>
            <a:r>
              <a:rPr lang="en-US" sz="2200" dirty="0" smtClean="0">
                <a:latin typeface="Arial" panose="020B0604020202020204" pitchFamily="34" charset="0"/>
                <a:cs typeface="Arial" panose="020B0604020202020204" pitchFamily="34" charset="0"/>
              </a:rPr>
              <a:t>In </a:t>
            </a:r>
            <a:r>
              <a:rPr lang="en-US" sz="2200" dirty="0">
                <a:latin typeface="Arial" panose="020B0604020202020204" pitchFamily="34" charset="0"/>
                <a:cs typeface="Arial" panose="020B0604020202020204" pitchFamily="34" charset="0"/>
              </a:rPr>
              <a:t>337, Constantine left </a:t>
            </a:r>
            <a:r>
              <a:rPr lang="en-US" sz="2200" dirty="0" smtClean="0">
                <a:latin typeface="Arial" panose="020B0604020202020204" pitchFamily="34" charset="0"/>
                <a:cs typeface="Arial" panose="020B0604020202020204" pitchFamily="34" charset="0"/>
              </a:rPr>
              <a:t>three sons </a:t>
            </a:r>
            <a:r>
              <a:rPr lang="en-US" sz="2200" dirty="0">
                <a:latin typeface="Arial" panose="020B0604020202020204" pitchFamily="34" charset="0"/>
                <a:cs typeface="Arial" panose="020B0604020202020204" pitchFamily="34" charset="0"/>
              </a:rPr>
              <a:t>and the empire was split into </a:t>
            </a:r>
            <a:r>
              <a:rPr lang="en-US" sz="2200" dirty="0" smtClean="0">
                <a:latin typeface="Arial" panose="020B0604020202020204" pitchFamily="34" charset="0"/>
                <a:cs typeface="Arial" panose="020B0604020202020204" pitchFamily="34" charset="0"/>
              </a:rPr>
              <a:t>three: the </a:t>
            </a:r>
            <a:r>
              <a:rPr lang="en-US" sz="2200" dirty="0">
                <a:latin typeface="Arial" panose="020B0604020202020204" pitchFamily="34" charset="0"/>
                <a:cs typeface="Arial" panose="020B0604020202020204" pitchFamily="34" charset="0"/>
              </a:rPr>
              <a:t>eldest got </a:t>
            </a:r>
            <a:r>
              <a:rPr lang="en-US" sz="2200" dirty="0" smtClean="0">
                <a:latin typeface="Arial" panose="020B0604020202020204" pitchFamily="34" charset="0"/>
                <a:cs typeface="Arial" panose="020B0604020202020204" pitchFamily="34" charset="0"/>
              </a:rPr>
              <a:t>their father's </a:t>
            </a:r>
            <a:r>
              <a:rPr lang="en-US" sz="2200" dirty="0">
                <a:latin typeface="Arial" panose="020B0604020202020204" pitchFamily="34" charset="0"/>
                <a:cs typeface="Arial" panose="020B0604020202020204" pitchFamily="34" charset="0"/>
              </a:rPr>
              <a:t>patrimony, the western provinces, and Constantinople only after further </a:t>
            </a:r>
            <a:r>
              <a:rPr lang="en-US" sz="2200" dirty="0" smtClean="0">
                <a:latin typeface="Arial" panose="020B0604020202020204" pitchFamily="34" charset="0"/>
                <a:cs typeface="Arial" panose="020B0604020202020204" pitchFamily="34" charset="0"/>
              </a:rPr>
              <a:t>negotiations with </a:t>
            </a:r>
            <a:r>
              <a:rPr lang="en-US" sz="2200" dirty="0">
                <a:latin typeface="Arial" panose="020B0604020202020204" pitchFamily="34" charset="0"/>
                <a:cs typeface="Arial" panose="020B0604020202020204" pitchFamily="34" charset="0"/>
              </a:rPr>
              <a:t>the second son, ruler of the east; the youngest son got Italy and Rome. </a:t>
            </a:r>
            <a:endParaRPr lang="en-US" sz="2200" dirty="0" smtClean="0">
              <a:latin typeface="Arial" panose="020B0604020202020204" pitchFamily="34" charset="0"/>
              <a:cs typeface="Arial" panose="020B0604020202020204" pitchFamily="34" charset="0"/>
            </a:endParaRPr>
          </a:p>
          <a:p>
            <a:r>
              <a:rPr lang="en-US" sz="2200" dirty="0" smtClean="0">
                <a:latin typeface="Arial" panose="020B0604020202020204" pitchFamily="34" charset="0"/>
                <a:cs typeface="Arial" panose="020B0604020202020204" pitchFamily="34" charset="0"/>
              </a:rPr>
              <a:t>A </a:t>
            </a:r>
            <a:r>
              <a:rPr lang="en-US" sz="2200" i="1" dirty="0">
                <a:latin typeface="Arial" panose="020B0604020202020204" pitchFamily="34" charset="0"/>
                <a:cs typeface="Arial" panose="020B0604020202020204" pitchFamily="34" charset="0"/>
              </a:rPr>
              <a:t>res </a:t>
            </a:r>
            <a:r>
              <a:rPr lang="en-US" sz="2200" i="1" dirty="0" err="1">
                <a:latin typeface="Arial" panose="020B0604020202020204" pitchFamily="34" charset="0"/>
                <a:cs typeface="Arial" panose="020B0604020202020204" pitchFamily="34" charset="0"/>
              </a:rPr>
              <a:t>publica</a:t>
            </a:r>
            <a:r>
              <a:rPr lang="en-US" sz="2200" i="1" dirty="0">
                <a:latin typeface="Arial" panose="020B0604020202020204" pitchFamily="34" charset="0"/>
                <a:cs typeface="Arial" panose="020B0604020202020204" pitchFamily="34" charset="0"/>
              </a:rPr>
              <a:t> </a:t>
            </a:r>
            <a:r>
              <a:rPr lang="en-US" sz="2200" dirty="0">
                <a:latin typeface="Arial" panose="020B0604020202020204" pitchFamily="34" charset="0"/>
                <a:cs typeface="Arial" panose="020B0604020202020204" pitchFamily="34" charset="0"/>
              </a:rPr>
              <a:t>could be treated like a patrimony</a:t>
            </a:r>
            <a:r>
              <a:rPr lang="en-US" sz="2200" dirty="0" smtClean="0">
                <a:latin typeface="Arial" panose="020B0604020202020204" pitchFamily="34" charset="0"/>
                <a:cs typeface="Arial" panose="020B0604020202020204" pitchFamily="34" charset="0"/>
              </a:rPr>
              <a:t>.</a:t>
            </a:r>
            <a:endParaRPr lang="en-US" sz="2200" dirty="0">
              <a:latin typeface="Arial" panose="020B0604020202020204" pitchFamily="34" charset="0"/>
              <a:cs typeface="Arial" panose="020B0604020202020204" pitchFamily="34" charset="0"/>
            </a:endParaRPr>
          </a:p>
        </p:txBody>
      </p:sp>
      <p:sp>
        <p:nvSpPr>
          <p:cNvPr id="6" name="CasellaDiTesto 5"/>
          <p:cNvSpPr txBox="1"/>
          <p:nvPr/>
        </p:nvSpPr>
        <p:spPr>
          <a:xfrm>
            <a:off x="374073" y="1221971"/>
            <a:ext cx="5660967" cy="584775"/>
          </a:xfrm>
          <a:prstGeom prst="rect">
            <a:avLst/>
          </a:prstGeom>
          <a:noFill/>
        </p:spPr>
        <p:txBody>
          <a:bodyPr wrap="square" rtlCol="0">
            <a:spAutoFit/>
          </a:bodyPr>
          <a:lstStyle/>
          <a:p>
            <a:r>
              <a:rPr lang="it-IT" sz="3200" b="1" dirty="0" err="1" smtClean="0"/>
              <a:t>Succession</a:t>
            </a:r>
            <a:endParaRPr lang="it-IT" sz="3200" b="1" dirty="0"/>
          </a:p>
        </p:txBody>
      </p:sp>
    </p:spTree>
    <p:extLst>
      <p:ext uri="{BB962C8B-B14F-4D97-AF65-F5344CB8AC3E}">
        <p14:creationId xmlns:p14="http://schemas.microsoft.com/office/powerpoint/2010/main" val="31604227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0"/>
          </p:nvPr>
        </p:nvSpPr>
        <p:spPr>
          <a:xfrm>
            <a:off x="374073" y="1670858"/>
            <a:ext cx="11468400" cy="4781696"/>
          </a:xfrm>
        </p:spPr>
        <p:txBody>
          <a:bodyPr>
            <a:normAutofit/>
          </a:bodyPr>
          <a:lstStyle/>
          <a:p>
            <a:r>
              <a:rPr lang="en-US" dirty="0" smtClean="0"/>
              <a:t>Only the deaths </a:t>
            </a:r>
            <a:r>
              <a:rPr lang="en-US" dirty="0"/>
              <a:t>of his two eider brothers enabled Louis the Pious, the youngest, to </a:t>
            </a:r>
            <a:r>
              <a:rPr lang="en-US" dirty="0" smtClean="0"/>
              <a:t>succeed</a:t>
            </a:r>
            <a:r>
              <a:rPr lang="en-US" dirty="0"/>
              <a:t> </a:t>
            </a:r>
            <a:r>
              <a:rPr lang="en-US" dirty="0" smtClean="0"/>
              <a:t>to </a:t>
            </a:r>
            <a:r>
              <a:rPr lang="en-US" dirty="0"/>
              <a:t>the whole inheritance. Such confusions and contradictions of principle </a:t>
            </a:r>
            <a:r>
              <a:rPr lang="en-US" dirty="0" smtClean="0"/>
              <a:t>were symptoms</a:t>
            </a:r>
            <a:r>
              <a:rPr lang="en-US" dirty="0"/>
              <a:t>, more than causes, of conflict within the ruling family. </a:t>
            </a:r>
            <a:endParaRPr lang="en-US" dirty="0" smtClean="0"/>
          </a:p>
          <a:p>
            <a:r>
              <a:rPr lang="en-US" dirty="0" smtClean="0"/>
              <a:t>Those confusions</a:t>
            </a:r>
            <a:r>
              <a:rPr lang="en-US" dirty="0"/>
              <a:t> </a:t>
            </a:r>
            <a:r>
              <a:rPr lang="en-US" dirty="0" smtClean="0"/>
              <a:t> </a:t>
            </a:r>
            <a:r>
              <a:rPr lang="en-US" dirty="0"/>
              <a:t>were compounded after Charlemagne's </a:t>
            </a:r>
            <a:r>
              <a:rPr lang="en-US" dirty="0" smtClean="0"/>
              <a:t>death.</a:t>
            </a:r>
          </a:p>
          <a:p>
            <a:r>
              <a:rPr lang="en-US" dirty="0" smtClean="0"/>
              <a:t>It </a:t>
            </a:r>
            <a:r>
              <a:rPr lang="it-IT" dirty="0" err="1" smtClean="0"/>
              <a:t>was</a:t>
            </a:r>
            <a:r>
              <a:rPr lang="it-IT" dirty="0" smtClean="0"/>
              <a:t> </a:t>
            </a:r>
            <a:r>
              <a:rPr lang="it-IT" dirty="0"/>
              <a:t>the </a:t>
            </a:r>
            <a:r>
              <a:rPr lang="it-IT" dirty="0" smtClean="0"/>
              <a:t>fault-line </a:t>
            </a:r>
            <a:r>
              <a:rPr lang="en-US" dirty="0" smtClean="0"/>
              <a:t>inherent </a:t>
            </a:r>
            <a:r>
              <a:rPr lang="en-US" dirty="0"/>
              <a:t>in the </a:t>
            </a:r>
            <a:r>
              <a:rPr lang="en-US" dirty="0" smtClean="0"/>
              <a:t>system </a:t>
            </a:r>
            <a:r>
              <a:rPr lang="en-US" dirty="0"/>
              <a:t>of dynastic succession, in family or State. The scarcer the resource </a:t>
            </a:r>
            <a:r>
              <a:rPr lang="en-US" dirty="0" smtClean="0"/>
              <a:t>and the </a:t>
            </a:r>
            <a:r>
              <a:rPr lang="en-US" dirty="0"/>
              <a:t>more valuable the prize, the more likely was filial rebellion. </a:t>
            </a:r>
            <a:endParaRPr lang="en-US" dirty="0" smtClean="0"/>
          </a:p>
          <a:p>
            <a:r>
              <a:rPr lang="en-US" dirty="0" smtClean="0"/>
              <a:t>Equally </a:t>
            </a:r>
            <a:r>
              <a:rPr lang="en-US" dirty="0"/>
              <a:t>likely, and </a:t>
            </a:r>
            <a:r>
              <a:rPr lang="en-US" dirty="0" smtClean="0"/>
              <a:t>more violent </a:t>
            </a:r>
            <a:r>
              <a:rPr lang="en-US" dirty="0"/>
              <a:t>still, was conflict between brothers, </a:t>
            </a:r>
            <a:r>
              <a:rPr lang="en-US" i="1" dirty="0"/>
              <a:t>a </a:t>
            </a:r>
            <a:r>
              <a:rPr lang="en-US" i="1" dirty="0" err="1"/>
              <a:t>fortiore</a:t>
            </a:r>
            <a:r>
              <a:rPr lang="en-US" i="1" dirty="0"/>
              <a:t> </a:t>
            </a:r>
            <a:r>
              <a:rPr lang="en-US" dirty="0"/>
              <a:t>between half-brothers. </a:t>
            </a:r>
            <a:endParaRPr lang="it-IT" dirty="0"/>
          </a:p>
        </p:txBody>
      </p:sp>
    </p:spTree>
    <p:extLst>
      <p:ext uri="{BB962C8B-B14F-4D97-AF65-F5344CB8AC3E}">
        <p14:creationId xmlns:p14="http://schemas.microsoft.com/office/powerpoint/2010/main" val="3204860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1925" y="1153221"/>
            <a:ext cx="12030075" cy="951804"/>
          </a:xfrm>
        </p:spPr>
        <p:txBody>
          <a:bodyPr/>
          <a:lstStyle/>
          <a:p>
            <a:r>
              <a:rPr lang="it-IT" dirty="0" err="1" smtClean="0"/>
              <a:t>Charlemagne’s</a:t>
            </a:r>
            <a:r>
              <a:rPr lang="it-IT" dirty="0" smtClean="0"/>
              <a:t> </a:t>
            </a:r>
            <a:r>
              <a:rPr lang="it-IT" dirty="0" err="1" smtClean="0"/>
              <a:t>domination</a:t>
            </a:r>
            <a:endParaRPr lang="it-IT" dirty="0"/>
          </a:p>
        </p:txBody>
      </p:sp>
      <p:sp>
        <p:nvSpPr>
          <p:cNvPr id="4" name="Segnaposto contenuto 3"/>
          <p:cNvSpPr>
            <a:spLocks noGrp="1"/>
          </p:cNvSpPr>
          <p:nvPr>
            <p:ph sz="quarter" idx="11"/>
          </p:nvPr>
        </p:nvSpPr>
        <p:spPr>
          <a:xfrm>
            <a:off x="219075" y="2324100"/>
            <a:ext cx="5676900" cy="4305299"/>
          </a:xfrm>
        </p:spPr>
        <p:txBody>
          <a:bodyPr>
            <a:noAutofit/>
          </a:bodyPr>
          <a:lstStyle/>
          <a:p>
            <a:r>
              <a:rPr lang="en-US" altLang="it-IT" sz="2000" dirty="0"/>
              <a:t>The result of Charlemagne's thirty years of warlike activity was the creation of a territorial domination enormous for its time, whose borders largely coincided with those of the Christian </a:t>
            </a:r>
            <a:r>
              <a:rPr lang="en-US" altLang="it-IT" sz="2000" dirty="0" smtClean="0"/>
              <a:t>world.</a:t>
            </a:r>
          </a:p>
          <a:p>
            <a:pPr marL="457200" indent="-457200">
              <a:buFont typeface="Wingdings" panose="05000000000000000000" pitchFamily="2" charset="2"/>
              <a:buChar char="§"/>
            </a:pPr>
            <a:r>
              <a:rPr lang="en-US" altLang="it-IT" sz="2000" dirty="0" smtClean="0"/>
              <a:t>From </a:t>
            </a:r>
            <a:r>
              <a:rPr lang="en-US" altLang="it-IT" sz="2000" dirty="0"/>
              <a:t>it remained outside realities that could be considered peripheral (such as the British Isles</a:t>
            </a:r>
            <a:r>
              <a:rPr lang="en-US" altLang="it-IT" sz="2000" dirty="0" smtClean="0"/>
              <a:t>);</a:t>
            </a:r>
          </a:p>
          <a:p>
            <a:pPr marL="457200" indent="-457200">
              <a:buFont typeface="Wingdings" panose="05000000000000000000" pitchFamily="2" charset="2"/>
              <a:buChar char="§"/>
            </a:pPr>
            <a:r>
              <a:rPr lang="en-US" altLang="it-IT" sz="2000" dirty="0" smtClean="0"/>
              <a:t>large </a:t>
            </a:r>
            <a:r>
              <a:rPr lang="en-US" altLang="it-IT" sz="2000" dirty="0"/>
              <a:t>Christian realities tainted by heresy, such as the iconoclastic empire of Byzantium. Heresy according to the doctrine professed by the Western churches and especially that of Rome, which had established a privileged link with Charles.</a:t>
            </a:r>
            <a:endParaRPr lang="it-IT" sz="2000" dirty="0"/>
          </a:p>
        </p:txBody>
      </p:sp>
      <p:sp>
        <p:nvSpPr>
          <p:cNvPr id="6" name="CasellaDiTesto 5"/>
          <p:cNvSpPr txBox="1"/>
          <p:nvPr/>
        </p:nvSpPr>
        <p:spPr>
          <a:xfrm>
            <a:off x="6096000" y="2333625"/>
            <a:ext cx="5686425" cy="369332"/>
          </a:xfrm>
          <a:prstGeom prst="rect">
            <a:avLst/>
          </a:prstGeom>
          <a:noFill/>
        </p:spPr>
        <p:txBody>
          <a:bodyPr wrap="square" rtlCol="0">
            <a:spAutoFit/>
          </a:bodyPr>
          <a:lstStyle/>
          <a:p>
            <a:endParaRPr lang="it-IT" dirty="0"/>
          </a:p>
        </p:txBody>
      </p:sp>
      <p:pic>
        <p:nvPicPr>
          <p:cNvPr id="5" name="Picture 3"/>
          <p:cNvPicPr>
            <a:picLocks noGrp="1" noChangeAspect="1" noChangeArrowheads="1"/>
          </p:cNvPicPr>
          <p:nvPr>
            <p:ph sz="quarter" idx="10"/>
          </p:nvPr>
        </p:nvPicPr>
        <p:blipFill>
          <a:blip r:embed="rId2">
            <a:extLst>
              <a:ext uri="{28A0092B-C50C-407E-A947-70E740481C1C}">
                <a14:useLocalDpi xmlns:a14="http://schemas.microsoft.com/office/drawing/2010/main" val="0"/>
              </a:ext>
            </a:extLst>
          </a:blip>
          <a:srcRect/>
          <a:stretch>
            <a:fillRect/>
          </a:stretch>
        </p:blipFill>
        <p:spPr>
          <a:xfrm>
            <a:off x="5829300" y="2139025"/>
            <a:ext cx="6262106" cy="4508716"/>
          </a:xfrm>
          <a:prstGeom prst="rect">
            <a:avLst/>
          </a:prstGeom>
        </p:spPr>
      </p:pic>
    </p:spTree>
    <p:extLst>
      <p:ext uri="{BB962C8B-B14F-4D97-AF65-F5344CB8AC3E}">
        <p14:creationId xmlns:p14="http://schemas.microsoft.com/office/powerpoint/2010/main" val="161619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1000"/>
                                        <p:tgtEl>
                                          <p:spTgt spid="4">
                                            <p:txEl>
                                              <p:pRg st="1" end="1"/>
                                            </p:txEl>
                                          </p:spTgt>
                                        </p:tgtEl>
                                      </p:cBhvr>
                                    </p:animEffect>
                                    <p:anim calcmode="lin" valueType="num">
                                      <p:cBhvr>
                                        <p:cTn id="8"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Effect transition="in" filter="fade">
                                      <p:cBhvr>
                                        <p:cTn id="14" dur="1000"/>
                                        <p:tgtEl>
                                          <p:spTgt spid="4">
                                            <p:txEl>
                                              <p:pRg st="2" end="2"/>
                                            </p:txEl>
                                          </p:spTgt>
                                        </p:tgtEl>
                                      </p:cBhvr>
                                    </p:animEffect>
                                    <p:anim calcmode="lin" valueType="num">
                                      <p:cBhvr>
                                        <p:cTn id="15"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0"/>
          </p:nvPr>
        </p:nvSpPr>
        <p:spPr>
          <a:xfrm>
            <a:off x="432263" y="1903615"/>
            <a:ext cx="11321934" cy="4548939"/>
          </a:xfrm>
        </p:spPr>
        <p:txBody>
          <a:bodyPr>
            <a:normAutofit fontScale="92500" lnSpcReduction="10000"/>
          </a:bodyPr>
          <a:lstStyle/>
          <a:p>
            <a:r>
              <a:rPr lang="en-US" dirty="0"/>
              <a:t>E</a:t>
            </a:r>
            <a:r>
              <a:rPr lang="en-US" dirty="0" smtClean="0"/>
              <a:t>arly </a:t>
            </a:r>
            <a:r>
              <a:rPr lang="en-US" dirty="0"/>
              <a:t>in Louis the </a:t>
            </a:r>
            <a:r>
              <a:rPr lang="en-US" dirty="0" err="1"/>
              <a:t>Pious's</a:t>
            </a:r>
            <a:r>
              <a:rPr lang="en-US" dirty="0"/>
              <a:t> reign, </a:t>
            </a:r>
            <a:r>
              <a:rPr lang="en-US" dirty="0" err="1" smtClean="0"/>
              <a:t>Lothar's</a:t>
            </a:r>
            <a:r>
              <a:rPr lang="en-US" dirty="0" smtClean="0"/>
              <a:t> ecclesiastical </a:t>
            </a:r>
            <a:r>
              <a:rPr lang="en-US" dirty="0"/>
              <a:t>supporters had argued for an impartible </a:t>
            </a:r>
            <a:r>
              <a:rPr lang="en-US" i="1" dirty="0"/>
              <a:t>regnum </a:t>
            </a:r>
            <a:r>
              <a:rPr lang="en-US" i="1" dirty="0" err="1" smtClean="0"/>
              <a:t>Francorum</a:t>
            </a:r>
            <a:r>
              <a:rPr lang="en-US" i="1" dirty="0"/>
              <a:t>, </a:t>
            </a:r>
            <a:r>
              <a:rPr lang="en-US" dirty="0"/>
              <a:t>and for </a:t>
            </a:r>
            <a:r>
              <a:rPr lang="en-US" dirty="0" smtClean="0"/>
              <a:t>succession by </a:t>
            </a:r>
            <a:r>
              <a:rPr lang="en-US" dirty="0"/>
              <a:t>primogeniture. </a:t>
            </a:r>
            <a:endParaRPr lang="en-US" dirty="0" smtClean="0"/>
          </a:p>
          <a:p>
            <a:r>
              <a:rPr lang="en-US" dirty="0" smtClean="0"/>
              <a:t>Such </a:t>
            </a:r>
            <a:r>
              <a:rPr lang="en-US" dirty="0"/>
              <a:t>was the scheme embodied in the </a:t>
            </a:r>
            <a:r>
              <a:rPr lang="en-US" i="1" dirty="0" err="1"/>
              <a:t>Ordinatio</a:t>
            </a:r>
            <a:r>
              <a:rPr lang="en-US" i="1" dirty="0"/>
              <a:t> </a:t>
            </a:r>
            <a:r>
              <a:rPr lang="en-US" i="1" dirty="0" err="1"/>
              <a:t>Imperii</a:t>
            </a:r>
            <a:r>
              <a:rPr lang="en-US" i="1" dirty="0"/>
              <a:t> </a:t>
            </a:r>
            <a:r>
              <a:rPr lang="en-US" dirty="0"/>
              <a:t>of 817. </a:t>
            </a:r>
            <a:endParaRPr lang="en-US" dirty="0" smtClean="0"/>
          </a:p>
          <a:p>
            <a:r>
              <a:rPr lang="en-US" dirty="0" smtClean="0"/>
              <a:t>In </a:t>
            </a:r>
            <a:r>
              <a:rPr lang="en-US" dirty="0"/>
              <a:t>the </a:t>
            </a:r>
            <a:r>
              <a:rPr lang="en-US" dirty="0" smtClean="0"/>
              <a:t>late 830s</a:t>
            </a:r>
            <a:r>
              <a:rPr lang="en-US" dirty="0"/>
              <a:t>, partible succession of the heartlands returned to the agenda with a series of </a:t>
            </a:r>
            <a:r>
              <a:rPr lang="en-US" dirty="0" smtClean="0"/>
              <a:t>succession schemes and </a:t>
            </a:r>
            <a:r>
              <a:rPr lang="en-US" dirty="0"/>
              <a:t>division-projects announced by Louis the Pious </a:t>
            </a:r>
            <a:r>
              <a:rPr lang="en-US" dirty="0" smtClean="0"/>
              <a:t>between 837 </a:t>
            </a:r>
            <a:r>
              <a:rPr lang="en-US" dirty="0"/>
              <a:t>and </a:t>
            </a:r>
            <a:r>
              <a:rPr lang="en-US" dirty="0" smtClean="0"/>
              <a:t>839. </a:t>
            </a:r>
          </a:p>
          <a:p>
            <a:r>
              <a:rPr lang="en-US" i="1" dirty="0" err="1" smtClean="0"/>
              <a:t>Fideles</a:t>
            </a:r>
            <a:r>
              <a:rPr lang="en-US" i="1" dirty="0" smtClean="0"/>
              <a:t> </a:t>
            </a:r>
            <a:r>
              <a:rPr lang="en-US" dirty="0"/>
              <a:t>hardly knew from one year to the next in whose realm they </a:t>
            </a:r>
            <a:r>
              <a:rPr lang="en-US" dirty="0" smtClean="0"/>
              <a:t>should expect </a:t>
            </a:r>
            <a:r>
              <a:rPr lang="en-US" dirty="0"/>
              <a:t>to end up. </a:t>
            </a:r>
            <a:endParaRPr lang="en-US" dirty="0" smtClean="0"/>
          </a:p>
          <a:p>
            <a:r>
              <a:rPr lang="en-US" dirty="0" smtClean="0"/>
              <a:t>Uncertainty </a:t>
            </a:r>
            <a:r>
              <a:rPr lang="en-US" dirty="0"/>
              <a:t>must have bred further insecurity during these frenetic years.</a:t>
            </a:r>
          </a:p>
          <a:p>
            <a:r>
              <a:rPr lang="en-US" dirty="0"/>
              <a:t>Imitator of Christian Roman Emperors, Louis treated the empire like a family inheritance</a:t>
            </a:r>
            <a:r>
              <a:rPr lang="en-US" dirty="0" smtClean="0"/>
              <a:t>, exercising </a:t>
            </a:r>
            <a:r>
              <a:rPr lang="en-US" dirty="0"/>
              <a:t>his rights like a Roman </a:t>
            </a:r>
            <a:r>
              <a:rPr lang="en-US" i="1" dirty="0"/>
              <a:t>paterfamilias</a:t>
            </a:r>
            <a:r>
              <a:rPr lang="en-US" dirty="0"/>
              <a:t> to promote, demote, exclude potential heirs. </a:t>
            </a:r>
            <a:endParaRPr lang="it-IT" dirty="0"/>
          </a:p>
        </p:txBody>
      </p:sp>
    </p:spTree>
    <p:extLst>
      <p:ext uri="{BB962C8B-B14F-4D97-AF65-F5344CB8AC3E}">
        <p14:creationId xmlns:p14="http://schemas.microsoft.com/office/powerpoint/2010/main" val="3423365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Lothar, the first son of Louis the </a:t>
            </a:r>
            <a:r>
              <a:rPr lang="it-IT" dirty="0" err="1" smtClean="0"/>
              <a:t>Pious</a:t>
            </a:r>
            <a:endParaRPr lang="it-IT" dirty="0"/>
          </a:p>
        </p:txBody>
      </p:sp>
      <p:sp>
        <p:nvSpPr>
          <p:cNvPr id="3" name="Segnaposto contenuto 2"/>
          <p:cNvSpPr>
            <a:spLocks noGrp="1"/>
          </p:cNvSpPr>
          <p:nvPr>
            <p:ph sz="quarter" idx="10"/>
          </p:nvPr>
        </p:nvSpPr>
        <p:spPr>
          <a:xfrm>
            <a:off x="4621876" y="2592995"/>
            <a:ext cx="7220597" cy="4048873"/>
          </a:xfrm>
        </p:spPr>
        <p:txBody>
          <a:bodyPr>
            <a:normAutofit fontScale="70000" lnSpcReduction="20000"/>
          </a:bodyPr>
          <a:lstStyle/>
          <a:p>
            <a:r>
              <a:rPr lang="en-US" dirty="0" smtClean="0">
                <a:latin typeface="Arial" panose="020B0604020202020204" pitchFamily="34" charset="0"/>
                <a:cs typeface="Arial" panose="020B0604020202020204" pitchFamily="34" charset="0"/>
              </a:rPr>
              <a:t>In 838 the whole </a:t>
            </a:r>
            <a:r>
              <a:rPr lang="en-US" dirty="0">
                <a:latin typeface="Arial" panose="020B0604020202020204" pitchFamily="34" charset="0"/>
                <a:cs typeface="Arial" panose="020B0604020202020204" pitchFamily="34" charset="0"/>
              </a:rPr>
              <a:t>empire was divided - on parchment </a:t>
            </a:r>
            <a:r>
              <a:rPr lang="en-US" dirty="0" smtClean="0">
                <a:latin typeface="Arial" panose="020B0604020202020204" pitchFamily="34" charset="0"/>
                <a:cs typeface="Arial" panose="020B0604020202020204" pitchFamily="34" charset="0"/>
              </a:rPr>
              <a:t>- between </a:t>
            </a:r>
            <a:r>
              <a:rPr lang="en-US" dirty="0" err="1">
                <a:latin typeface="Arial" panose="020B0604020202020204" pitchFamily="34" charset="0"/>
                <a:cs typeface="Arial" panose="020B0604020202020204" pitchFamily="34" charset="0"/>
              </a:rPr>
              <a:t>Lothar</a:t>
            </a:r>
            <a:r>
              <a:rPr lang="en-US" dirty="0">
                <a:latin typeface="Arial" panose="020B0604020202020204" pitchFamily="34" charset="0"/>
                <a:cs typeface="Arial" panose="020B0604020202020204" pitchFamily="34" charset="0"/>
              </a:rPr>
              <a:t>, the </a:t>
            </a:r>
            <a:r>
              <a:rPr lang="en-US" i="1" dirty="0" err="1">
                <a:latin typeface="Arial" panose="020B0604020202020204" pitchFamily="34" charset="0"/>
                <a:cs typeface="Arial" panose="020B0604020202020204" pitchFamily="34" charset="0"/>
              </a:rPr>
              <a:t>primogenitus</a:t>
            </a:r>
            <a:r>
              <a:rPr lang="en-US" i="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and Charles the Bald, the youngest son. </a:t>
            </a:r>
            <a:endParaRPr lang="en-US" dirty="0" smtClean="0">
              <a:latin typeface="Arial" panose="020B0604020202020204" pitchFamily="34" charset="0"/>
              <a:cs typeface="Arial" panose="020B0604020202020204" pitchFamily="34" charset="0"/>
            </a:endParaRPr>
          </a:p>
          <a:p>
            <a:r>
              <a:rPr lang="it-IT" dirty="0" smtClean="0">
                <a:latin typeface="Arial" panose="020B0604020202020204" pitchFamily="34" charset="0"/>
                <a:cs typeface="Arial" panose="020B0604020202020204" pitchFamily="34" charset="0"/>
              </a:rPr>
              <a:t>In 840, on </a:t>
            </a:r>
            <a:r>
              <a:rPr lang="it-IT" dirty="0" err="1" smtClean="0">
                <a:latin typeface="Arial" panose="020B0604020202020204" pitchFamily="34" charset="0"/>
                <a:cs typeface="Arial" panose="020B0604020202020204" pitchFamily="34" charset="0"/>
              </a:rPr>
              <a:t>his</a:t>
            </a:r>
            <a:r>
              <a:rPr lang="it-IT" dirty="0" smtClean="0">
                <a:latin typeface="Arial" panose="020B0604020202020204" pitchFamily="34" charset="0"/>
                <a:cs typeface="Arial" panose="020B0604020202020204" pitchFamily="34" charset="0"/>
              </a:rPr>
              <a:t> </a:t>
            </a:r>
            <a:r>
              <a:rPr lang="it-IT" dirty="0" err="1" smtClean="0">
                <a:latin typeface="Arial" panose="020B0604020202020204" pitchFamily="34" charset="0"/>
                <a:cs typeface="Arial" panose="020B0604020202020204" pitchFamily="34" charset="0"/>
              </a:rPr>
              <a:t>deathbed</a:t>
            </a:r>
            <a:r>
              <a:rPr lang="it-IT"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Louis </a:t>
            </a:r>
            <a:r>
              <a:rPr lang="en-US" dirty="0">
                <a:latin typeface="Arial" panose="020B0604020202020204" pitchFamily="34" charset="0"/>
                <a:cs typeface="Arial" panose="020B0604020202020204" pitchFamily="34" charset="0"/>
              </a:rPr>
              <a:t>bequeathed the imperial regalia to </a:t>
            </a:r>
            <a:r>
              <a:rPr lang="en-US" dirty="0" err="1">
                <a:latin typeface="Arial" panose="020B0604020202020204" pitchFamily="34" charset="0"/>
                <a:cs typeface="Arial" panose="020B0604020202020204" pitchFamily="34" charset="0"/>
              </a:rPr>
              <a:t>Lothar</a:t>
            </a:r>
            <a:r>
              <a:rPr lang="en-US" dirty="0">
                <a:latin typeface="Arial" panose="020B0604020202020204" pitchFamily="34" charset="0"/>
                <a:cs typeface="Arial" panose="020B0604020202020204" pitchFamily="34" charset="0"/>
              </a:rPr>
              <a:t>, who twenty-three years before had </a:t>
            </a:r>
            <a:r>
              <a:rPr lang="en-US" dirty="0" smtClean="0">
                <a:latin typeface="Arial" panose="020B0604020202020204" pitchFamily="34" charset="0"/>
                <a:cs typeface="Arial" panose="020B0604020202020204" pitchFamily="34" charset="0"/>
              </a:rPr>
              <a:t>been promised </a:t>
            </a:r>
            <a:r>
              <a:rPr lang="en-US" dirty="0">
                <a:latin typeface="Arial" panose="020B0604020202020204" pitchFamily="34" charset="0"/>
                <a:cs typeface="Arial" panose="020B0604020202020204" pitchFamily="34" charset="0"/>
              </a:rPr>
              <a:t>the patrimony of </a:t>
            </a:r>
            <a:r>
              <a:rPr lang="en-US" dirty="0" err="1">
                <a:latin typeface="Arial" panose="020B0604020202020204" pitchFamily="34" charset="0"/>
                <a:cs typeface="Arial" panose="020B0604020202020204" pitchFamily="34" charset="0"/>
              </a:rPr>
              <a:t>Francia</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entire. </a:t>
            </a:r>
            <a:r>
              <a:rPr lang="en-US" dirty="0" err="1">
                <a:latin typeface="Arial" panose="020B0604020202020204" pitchFamily="34" charset="0"/>
                <a:cs typeface="Arial" panose="020B0604020202020204" pitchFamily="34" charset="0"/>
              </a:rPr>
              <a:t>Lothar</a:t>
            </a:r>
            <a:r>
              <a:rPr lang="en-US" dirty="0">
                <a:latin typeface="Arial" panose="020B0604020202020204" pitchFamily="34" charset="0"/>
                <a:cs typeface="Arial" panose="020B0604020202020204" pitchFamily="34" charset="0"/>
              </a:rPr>
              <a:t> was determined to make a reality of </a:t>
            </a:r>
            <a:r>
              <a:rPr lang="en-US" dirty="0" smtClean="0">
                <a:latin typeface="Arial" panose="020B0604020202020204" pitchFamily="34" charset="0"/>
                <a:cs typeface="Arial" panose="020B0604020202020204" pitchFamily="34" charset="0"/>
              </a:rPr>
              <a:t>his imperial </a:t>
            </a:r>
            <a:r>
              <a:rPr lang="en-US" dirty="0">
                <a:latin typeface="Arial" panose="020B0604020202020204" pitchFamily="34" charset="0"/>
                <a:cs typeface="Arial" panose="020B0604020202020204" pitchFamily="34" charset="0"/>
              </a:rPr>
              <a:t>pre-eminence: he therefore needed </a:t>
            </a:r>
            <a:r>
              <a:rPr lang="en-US" dirty="0" err="1">
                <a:latin typeface="Arial" panose="020B0604020202020204" pitchFamily="34" charset="0"/>
                <a:cs typeface="Arial" panose="020B0604020202020204" pitchFamily="34" charset="0"/>
              </a:rPr>
              <a:t>Francia</a:t>
            </a:r>
            <a:r>
              <a:rPr lang="en-US" dirty="0">
                <a:latin typeface="Arial" panose="020B0604020202020204" pitchFamily="34" charset="0"/>
                <a:cs typeface="Arial" panose="020B0604020202020204" pitchFamily="34" charset="0"/>
              </a:rPr>
              <a:t> where Carolingian lands and </a:t>
            </a:r>
            <a:r>
              <a:rPr lang="en-US" dirty="0" smtClean="0">
                <a:latin typeface="Arial" panose="020B0604020202020204" pitchFamily="34" charset="0"/>
                <a:cs typeface="Arial" panose="020B0604020202020204" pitchFamily="34" charset="0"/>
              </a:rPr>
              <a:t>resources were </a:t>
            </a:r>
            <a:r>
              <a:rPr lang="en-US" dirty="0">
                <a:latin typeface="Arial" panose="020B0604020202020204" pitchFamily="34" charset="0"/>
                <a:cs typeface="Arial" panose="020B0604020202020204" pitchFamily="34" charset="0"/>
              </a:rPr>
              <a:t>concentrated. </a:t>
            </a: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To </a:t>
            </a:r>
            <a:r>
              <a:rPr lang="en-US" dirty="0">
                <a:latin typeface="Arial" panose="020B0604020202020204" pitchFamily="34" charset="0"/>
                <a:cs typeface="Arial" panose="020B0604020202020204" pitchFamily="34" charset="0"/>
              </a:rPr>
              <a:t>his brothers' supporters, </a:t>
            </a:r>
            <a:r>
              <a:rPr lang="en-US" dirty="0" err="1">
                <a:latin typeface="Arial" panose="020B0604020202020204" pitchFamily="34" charset="0"/>
                <a:cs typeface="Arial" panose="020B0604020202020204" pitchFamily="34" charset="0"/>
              </a:rPr>
              <a:t>Lothar's</a:t>
            </a:r>
            <a:r>
              <a:rPr lang="en-US" dirty="0">
                <a:latin typeface="Arial" panose="020B0604020202020204" pitchFamily="34" charset="0"/>
                <a:cs typeface="Arial" panose="020B0604020202020204" pitchFamily="34" charset="0"/>
              </a:rPr>
              <a:t> conduct &gt;breached the laws </a:t>
            </a:r>
            <a:r>
              <a:rPr lang="en-US" dirty="0" smtClean="0">
                <a:latin typeface="Arial" panose="020B0604020202020204" pitchFamily="34" charset="0"/>
                <a:cs typeface="Arial" panose="020B0604020202020204" pitchFamily="34" charset="0"/>
              </a:rPr>
              <a:t>of nature&lt; </a:t>
            </a:r>
            <a:r>
              <a:rPr lang="en-US" dirty="0">
                <a:latin typeface="Arial" panose="020B0604020202020204" pitchFamily="34" charset="0"/>
                <a:cs typeface="Arial" panose="020B0604020202020204" pitchFamily="34" charset="0"/>
              </a:rPr>
              <a:t>- in other words, of fraternal sharing.</a:t>
            </a:r>
          </a:p>
          <a:p>
            <a:r>
              <a:rPr lang="en-US" dirty="0" smtClean="0">
                <a:latin typeface="Arial" panose="020B0604020202020204" pitchFamily="34" charset="0"/>
                <a:cs typeface="Arial" panose="020B0604020202020204" pitchFamily="34" charset="0"/>
              </a:rPr>
              <a:t>How </a:t>
            </a:r>
            <a:r>
              <a:rPr lang="en-US" dirty="0">
                <a:latin typeface="Arial" panose="020B0604020202020204" pitchFamily="34" charset="0"/>
                <a:cs typeface="Arial" panose="020B0604020202020204" pitchFamily="34" charset="0"/>
              </a:rPr>
              <a:t>far was </a:t>
            </a:r>
            <a:r>
              <a:rPr lang="en-US" dirty="0" err="1">
                <a:latin typeface="Arial" panose="020B0604020202020204" pitchFamily="34" charset="0"/>
                <a:cs typeface="Arial" panose="020B0604020202020204" pitchFamily="34" charset="0"/>
              </a:rPr>
              <a:t>Lothar</a:t>
            </a:r>
            <a:r>
              <a:rPr lang="en-US" dirty="0">
                <a:latin typeface="Arial" panose="020B0604020202020204" pitchFamily="34" charset="0"/>
                <a:cs typeface="Arial" panose="020B0604020202020204" pitchFamily="34" charset="0"/>
              </a:rPr>
              <a:t> prepared to go? In the </a:t>
            </a:r>
            <a:r>
              <a:rPr lang="en-US" dirty="0" smtClean="0">
                <a:latin typeface="Arial" panose="020B0604020202020204" pitchFamily="34" charset="0"/>
                <a:cs typeface="Arial" panose="020B0604020202020204" pitchFamily="34" charset="0"/>
              </a:rPr>
              <a:t>last </a:t>
            </a:r>
            <a:r>
              <a:rPr lang="en-US" dirty="0">
                <a:latin typeface="Arial" panose="020B0604020202020204" pitchFamily="34" charset="0"/>
                <a:cs typeface="Arial" panose="020B0604020202020204" pitchFamily="34" charset="0"/>
              </a:rPr>
              <a:t>the last throes of his rebellion in 833/34, the </a:t>
            </a:r>
            <a:r>
              <a:rPr lang="en-US" dirty="0" smtClean="0">
                <a:latin typeface="Arial" panose="020B0604020202020204" pitchFamily="34" charset="0"/>
                <a:cs typeface="Arial" panose="020B0604020202020204" pitchFamily="34" charset="0"/>
              </a:rPr>
              <a:t>level of </a:t>
            </a:r>
            <a:r>
              <a:rPr lang="en-US" dirty="0">
                <a:latin typeface="Arial" panose="020B0604020202020204" pitchFamily="34" charset="0"/>
                <a:cs typeface="Arial" panose="020B0604020202020204" pitchFamily="34" charset="0"/>
              </a:rPr>
              <a:t>violence within the Frankish realm had escalated </a:t>
            </a:r>
            <a:r>
              <a:rPr lang="en-US" dirty="0" smtClean="0">
                <a:latin typeface="Arial" panose="020B0604020202020204" pitchFamily="34" charset="0"/>
                <a:cs typeface="Arial" panose="020B0604020202020204" pitchFamily="34" charset="0"/>
              </a:rPr>
              <a:t>dramatically. </a:t>
            </a:r>
          </a:p>
          <a:p>
            <a:r>
              <a:rPr lang="en-US" dirty="0" smtClean="0">
                <a:latin typeface="Arial" panose="020B0604020202020204" pitchFamily="34" charset="0"/>
                <a:cs typeface="Arial" panose="020B0604020202020204" pitchFamily="34" charset="0"/>
              </a:rPr>
              <a:t>A chain reaction of violence.</a:t>
            </a:r>
            <a:endParaRPr lang="it-IT" dirty="0">
              <a:latin typeface="Arial" panose="020B0604020202020204" pitchFamily="34" charset="0"/>
              <a:cs typeface="Arial" panose="020B0604020202020204" pitchFamily="34" charset="0"/>
            </a:endParaRPr>
          </a:p>
        </p:txBody>
      </p:sp>
      <p:sp>
        <p:nvSpPr>
          <p:cNvPr id="4" name="Segnaposto contenuto 3"/>
          <p:cNvSpPr>
            <a:spLocks noGrp="1"/>
          </p:cNvSpPr>
          <p:nvPr>
            <p:ph sz="quarter" idx="11"/>
          </p:nvPr>
        </p:nvSpPr>
        <p:spPr>
          <a:xfrm>
            <a:off x="484120" y="2543120"/>
            <a:ext cx="3781233" cy="2053819"/>
          </a:xfrm>
        </p:spPr>
        <p:txBody>
          <a:bodyPr>
            <a:normAutofit fontScale="92500" lnSpcReduction="20000"/>
          </a:bodyPr>
          <a:lstStyle/>
          <a:p>
            <a:r>
              <a:rPr lang="it-IT" dirty="0" smtClean="0"/>
              <a:t>Lothar</a:t>
            </a:r>
          </a:p>
          <a:p>
            <a:r>
              <a:rPr lang="it-IT" dirty="0" err="1" smtClean="0"/>
              <a:t>Pippin</a:t>
            </a:r>
            <a:endParaRPr lang="it-IT" dirty="0" smtClean="0"/>
          </a:p>
          <a:p>
            <a:r>
              <a:rPr lang="it-IT" dirty="0" smtClean="0"/>
              <a:t>Louis the </a:t>
            </a:r>
            <a:r>
              <a:rPr lang="it-IT" dirty="0" err="1" smtClean="0"/>
              <a:t>German</a:t>
            </a:r>
            <a:endParaRPr lang="it-IT" dirty="0" smtClean="0"/>
          </a:p>
          <a:p>
            <a:r>
              <a:rPr lang="it-IT" dirty="0" smtClean="0"/>
              <a:t>Charles the </a:t>
            </a:r>
            <a:r>
              <a:rPr lang="it-IT" dirty="0" err="1" smtClean="0"/>
              <a:t>Bald</a:t>
            </a:r>
            <a:r>
              <a:rPr lang="it-IT" dirty="0" smtClean="0"/>
              <a:t> (from </a:t>
            </a:r>
            <a:r>
              <a:rPr lang="it-IT" dirty="0" err="1" smtClean="0"/>
              <a:t>another</a:t>
            </a:r>
            <a:r>
              <a:rPr lang="it-IT" dirty="0" smtClean="0"/>
              <a:t> </a:t>
            </a:r>
            <a:r>
              <a:rPr lang="it-IT" dirty="0" err="1" smtClean="0"/>
              <a:t>mother</a:t>
            </a:r>
            <a:r>
              <a:rPr lang="it-IT" dirty="0" smtClean="0"/>
              <a:t>)</a:t>
            </a:r>
          </a:p>
          <a:p>
            <a:endParaRPr lang="it-IT" dirty="0"/>
          </a:p>
        </p:txBody>
      </p:sp>
    </p:spTree>
    <p:extLst>
      <p:ext uri="{BB962C8B-B14F-4D97-AF65-F5344CB8AC3E}">
        <p14:creationId xmlns:p14="http://schemas.microsoft.com/office/powerpoint/2010/main" val="36244439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The </a:t>
            </a:r>
            <a:r>
              <a:rPr lang="it-IT" dirty="0" err="1" smtClean="0"/>
              <a:t>siege</a:t>
            </a:r>
            <a:r>
              <a:rPr lang="it-IT" dirty="0" smtClean="0"/>
              <a:t> of </a:t>
            </a:r>
            <a:r>
              <a:rPr lang="it-IT" dirty="0" err="1" smtClean="0"/>
              <a:t>Chalon-sur</a:t>
            </a:r>
            <a:r>
              <a:rPr lang="it-IT" dirty="0" smtClean="0"/>
              <a:t> -Saone</a:t>
            </a:r>
            <a:endParaRPr lang="it-IT" dirty="0"/>
          </a:p>
        </p:txBody>
      </p:sp>
      <p:sp>
        <p:nvSpPr>
          <p:cNvPr id="4" name="Segnaposto contenuto 3"/>
          <p:cNvSpPr>
            <a:spLocks noGrp="1"/>
          </p:cNvSpPr>
          <p:nvPr>
            <p:ph sz="quarter" idx="11"/>
          </p:nvPr>
        </p:nvSpPr>
        <p:spPr>
          <a:xfrm>
            <a:off x="182881" y="2280622"/>
            <a:ext cx="10327340" cy="3958814"/>
          </a:xfrm>
        </p:spPr>
        <p:txBody>
          <a:bodyPr>
            <a:normAutofit/>
          </a:bodyPr>
          <a:lstStyle/>
          <a:p>
            <a:r>
              <a:rPr lang="it-IT" dirty="0" err="1" smtClean="0"/>
              <a:t>Nithardus</a:t>
            </a:r>
            <a:r>
              <a:rPr lang="it-IT" dirty="0" smtClean="0"/>
              <a:t>, 1.5 (y. 834)</a:t>
            </a:r>
          </a:p>
          <a:p>
            <a:r>
              <a:rPr lang="it-IT" dirty="0" err="1" smtClean="0"/>
              <a:t>Cavillionum</a:t>
            </a:r>
            <a:r>
              <a:rPr lang="it-IT" dirty="0" smtClean="0"/>
              <a:t> </a:t>
            </a:r>
            <a:r>
              <a:rPr lang="it-IT" dirty="0" err="1" smtClean="0"/>
              <a:t>collecta</a:t>
            </a:r>
            <a:r>
              <a:rPr lang="it-IT" dirty="0" smtClean="0"/>
              <a:t> </a:t>
            </a:r>
            <a:r>
              <a:rPr lang="it-IT" dirty="0" err="1" smtClean="0"/>
              <a:t>manu</a:t>
            </a:r>
            <a:r>
              <a:rPr lang="it-IT" dirty="0" smtClean="0"/>
              <a:t> valida </a:t>
            </a:r>
            <a:r>
              <a:rPr lang="it-IT" dirty="0" err="1" smtClean="0"/>
              <a:t>venit</a:t>
            </a:r>
            <a:r>
              <a:rPr lang="it-IT" dirty="0" smtClean="0"/>
              <a:t>, </a:t>
            </a:r>
            <a:r>
              <a:rPr lang="it-IT" dirty="0" err="1" smtClean="0"/>
              <a:t>civitatem</a:t>
            </a:r>
            <a:r>
              <a:rPr lang="it-IT" dirty="0" smtClean="0"/>
              <a:t> </a:t>
            </a:r>
            <a:r>
              <a:rPr lang="it-IT" dirty="0" err="1" smtClean="0"/>
              <a:t>obsidionem</a:t>
            </a:r>
            <a:r>
              <a:rPr lang="it-IT" dirty="0" smtClean="0"/>
              <a:t> </a:t>
            </a:r>
            <a:r>
              <a:rPr lang="it-IT" dirty="0" err="1" smtClean="0"/>
              <a:t>cinxit</a:t>
            </a:r>
            <a:r>
              <a:rPr lang="it-IT" dirty="0" smtClean="0"/>
              <a:t>, </a:t>
            </a:r>
            <a:r>
              <a:rPr lang="it-IT" dirty="0" err="1" smtClean="0"/>
              <a:t>praeliando</a:t>
            </a:r>
            <a:r>
              <a:rPr lang="it-IT" dirty="0" smtClean="0"/>
              <a:t> </a:t>
            </a:r>
            <a:r>
              <a:rPr lang="it-IT" dirty="0" err="1" smtClean="0"/>
              <a:t>triduum</a:t>
            </a:r>
            <a:r>
              <a:rPr lang="it-IT" dirty="0" smtClean="0"/>
              <a:t> </a:t>
            </a:r>
            <a:r>
              <a:rPr lang="it-IT" dirty="0" err="1" smtClean="0"/>
              <a:t>obsedit</a:t>
            </a:r>
            <a:r>
              <a:rPr lang="it-IT" dirty="0" smtClean="0"/>
              <a:t> et tandem </a:t>
            </a:r>
            <a:r>
              <a:rPr lang="it-IT" dirty="0" err="1" smtClean="0"/>
              <a:t>urbem</a:t>
            </a:r>
            <a:r>
              <a:rPr lang="it-IT" dirty="0" smtClean="0"/>
              <a:t> </a:t>
            </a:r>
            <a:r>
              <a:rPr lang="it-IT" dirty="0" err="1" smtClean="0"/>
              <a:t>captam</a:t>
            </a:r>
            <a:r>
              <a:rPr lang="it-IT" dirty="0" smtClean="0"/>
              <a:t> una </a:t>
            </a:r>
            <a:r>
              <a:rPr lang="it-IT" dirty="0" err="1" smtClean="0"/>
              <a:t>cum</a:t>
            </a:r>
            <a:r>
              <a:rPr lang="it-IT" dirty="0" smtClean="0"/>
              <a:t> </a:t>
            </a:r>
            <a:r>
              <a:rPr lang="it-IT" dirty="0" err="1" smtClean="0"/>
              <a:t>ecclesiis</a:t>
            </a:r>
            <a:r>
              <a:rPr lang="it-IT" dirty="0" smtClean="0"/>
              <a:t> </a:t>
            </a:r>
            <a:r>
              <a:rPr lang="it-IT" dirty="0" err="1" smtClean="0"/>
              <a:t>incendit</a:t>
            </a:r>
            <a:r>
              <a:rPr lang="it-IT" dirty="0" smtClean="0"/>
              <a:t>. </a:t>
            </a:r>
            <a:r>
              <a:rPr lang="it-IT" dirty="0" err="1" smtClean="0"/>
              <a:t>Gerbergam</a:t>
            </a:r>
            <a:r>
              <a:rPr lang="it-IT" dirty="0" smtClean="0"/>
              <a:t>, mole </a:t>
            </a:r>
            <a:r>
              <a:rPr lang="it-IT" dirty="0" err="1" smtClean="0"/>
              <a:t>maleficorum</a:t>
            </a:r>
            <a:r>
              <a:rPr lang="it-IT" dirty="0" smtClean="0"/>
              <a:t>, in </a:t>
            </a:r>
            <a:r>
              <a:rPr lang="it-IT" dirty="0" err="1" smtClean="0"/>
              <a:t>Ararim</a:t>
            </a:r>
            <a:r>
              <a:rPr lang="it-IT" dirty="0" smtClean="0"/>
              <a:t> mergi </a:t>
            </a:r>
            <a:r>
              <a:rPr lang="it-IT" dirty="0" err="1" smtClean="0"/>
              <a:t>praecepit</a:t>
            </a:r>
            <a:r>
              <a:rPr lang="it-IT" dirty="0" smtClean="0"/>
              <a:t>, </a:t>
            </a:r>
            <a:r>
              <a:rPr lang="it-IT" dirty="0" err="1" smtClean="0"/>
              <a:t>Gozelmus</a:t>
            </a:r>
            <a:r>
              <a:rPr lang="it-IT" dirty="0" smtClean="0"/>
              <a:t> et </a:t>
            </a:r>
            <a:r>
              <a:rPr lang="it-IT" dirty="0" err="1" smtClean="0"/>
              <a:t>Senilam</a:t>
            </a:r>
            <a:r>
              <a:rPr lang="it-IT" dirty="0" smtClean="0"/>
              <a:t> capite </a:t>
            </a:r>
            <a:r>
              <a:rPr lang="it-IT" dirty="0" err="1" smtClean="0"/>
              <a:t>punivit</a:t>
            </a:r>
            <a:r>
              <a:rPr lang="it-IT" dirty="0" smtClean="0"/>
              <a:t>, </a:t>
            </a:r>
            <a:r>
              <a:rPr lang="it-IT" dirty="0" err="1" smtClean="0"/>
              <a:t>Warino</a:t>
            </a:r>
            <a:r>
              <a:rPr lang="it-IT" dirty="0" smtClean="0"/>
              <a:t> </a:t>
            </a:r>
            <a:r>
              <a:rPr lang="it-IT" dirty="0" err="1" smtClean="0"/>
              <a:t>autem</a:t>
            </a:r>
            <a:r>
              <a:rPr lang="it-IT" dirty="0" smtClean="0"/>
              <a:t> </a:t>
            </a:r>
            <a:r>
              <a:rPr lang="it-IT" dirty="0" err="1" smtClean="0"/>
              <a:t>vitam</a:t>
            </a:r>
            <a:r>
              <a:rPr lang="it-IT" dirty="0" smtClean="0"/>
              <a:t> </a:t>
            </a:r>
            <a:r>
              <a:rPr lang="it-IT" dirty="0" err="1" smtClean="0"/>
              <a:t>donavit</a:t>
            </a:r>
            <a:r>
              <a:rPr lang="it-IT" dirty="0" smtClean="0"/>
              <a:t> et, ut se </a:t>
            </a:r>
            <a:r>
              <a:rPr lang="it-IT" dirty="0" err="1" smtClean="0"/>
              <a:t>deinceps</a:t>
            </a:r>
            <a:r>
              <a:rPr lang="it-IT" dirty="0" smtClean="0"/>
              <a:t> pro </a:t>
            </a:r>
            <a:r>
              <a:rPr lang="it-IT" dirty="0" err="1" smtClean="0"/>
              <a:t>viribus</a:t>
            </a:r>
            <a:r>
              <a:rPr lang="it-IT" dirty="0" smtClean="0"/>
              <a:t> </a:t>
            </a:r>
            <a:r>
              <a:rPr lang="it-IT" dirty="0" err="1" smtClean="0"/>
              <a:t>iuvaret</a:t>
            </a:r>
            <a:r>
              <a:rPr lang="it-IT" dirty="0" smtClean="0"/>
              <a:t>, </a:t>
            </a:r>
            <a:r>
              <a:rPr lang="it-IT" dirty="0" err="1" smtClean="0"/>
              <a:t>iureiurando</a:t>
            </a:r>
            <a:r>
              <a:rPr lang="it-IT" dirty="0" smtClean="0"/>
              <a:t> </a:t>
            </a:r>
            <a:r>
              <a:rPr lang="it-IT" dirty="0" err="1" smtClean="0"/>
              <a:t>constrinxit</a:t>
            </a:r>
            <a:r>
              <a:rPr lang="it-IT" dirty="0" smtClean="0"/>
              <a:t>. </a:t>
            </a:r>
            <a:r>
              <a:rPr lang="it-IT" dirty="0" err="1" smtClean="0"/>
              <a:t>Hinc</a:t>
            </a:r>
            <a:r>
              <a:rPr lang="it-IT" dirty="0" smtClean="0"/>
              <a:t> </a:t>
            </a:r>
            <a:r>
              <a:rPr lang="it-IT" dirty="0" err="1" smtClean="0"/>
              <a:t>autem</a:t>
            </a:r>
            <a:r>
              <a:rPr lang="it-IT" dirty="0" smtClean="0"/>
              <a:t> </a:t>
            </a:r>
            <a:r>
              <a:rPr lang="it-IT" dirty="0" err="1" smtClean="0"/>
              <a:t>Lodarius</a:t>
            </a:r>
            <a:r>
              <a:rPr lang="it-IT" dirty="0"/>
              <a:t> </a:t>
            </a:r>
            <a:r>
              <a:rPr lang="it-IT" dirty="0" smtClean="0"/>
              <a:t>et </a:t>
            </a:r>
            <a:r>
              <a:rPr lang="it-IT" dirty="0" err="1" smtClean="0"/>
              <a:t>suis</a:t>
            </a:r>
            <a:r>
              <a:rPr lang="it-IT" dirty="0" smtClean="0"/>
              <a:t>, </a:t>
            </a:r>
            <a:r>
              <a:rPr lang="it-IT" dirty="0" err="1" smtClean="0"/>
              <a:t>duobus</a:t>
            </a:r>
            <a:r>
              <a:rPr lang="it-IT" dirty="0" smtClean="0"/>
              <a:t> </a:t>
            </a:r>
            <a:r>
              <a:rPr lang="it-IT" dirty="0" err="1" smtClean="0"/>
              <a:t>praeliis</a:t>
            </a:r>
            <a:r>
              <a:rPr lang="it-IT" dirty="0" smtClean="0"/>
              <a:t> </a:t>
            </a:r>
            <a:r>
              <a:rPr lang="it-IT" dirty="0" err="1" smtClean="0"/>
              <a:t>feliciter</a:t>
            </a:r>
            <a:r>
              <a:rPr lang="it-IT" dirty="0" smtClean="0"/>
              <a:t> </a:t>
            </a:r>
            <a:r>
              <a:rPr lang="it-IT" dirty="0" err="1" smtClean="0"/>
              <a:t>gestis</a:t>
            </a:r>
            <a:r>
              <a:rPr lang="it-IT" dirty="0" smtClean="0"/>
              <a:t> </a:t>
            </a:r>
            <a:r>
              <a:rPr lang="it-IT" dirty="0" err="1" smtClean="0"/>
              <a:t>magnanimes</a:t>
            </a:r>
            <a:r>
              <a:rPr lang="it-IT" dirty="0" smtClean="0"/>
              <a:t> </a:t>
            </a:r>
            <a:r>
              <a:rPr lang="it-IT" dirty="0" err="1" smtClean="0"/>
              <a:t>effecti</a:t>
            </a:r>
            <a:r>
              <a:rPr lang="it-IT" dirty="0" smtClean="0"/>
              <a:t>, universum </a:t>
            </a:r>
            <a:r>
              <a:rPr lang="it-IT" dirty="0" err="1" smtClean="0"/>
              <a:t>imperium</a:t>
            </a:r>
            <a:r>
              <a:rPr lang="it-IT" dirty="0" smtClean="0"/>
              <a:t> </a:t>
            </a:r>
            <a:r>
              <a:rPr lang="it-IT" dirty="0" err="1" smtClean="0"/>
              <a:t>perfacile</a:t>
            </a:r>
            <a:r>
              <a:rPr lang="it-IT" dirty="0" smtClean="0"/>
              <a:t> invadere </a:t>
            </a:r>
            <a:r>
              <a:rPr lang="it-IT" dirty="0" err="1" smtClean="0"/>
              <a:t>sperantes</a:t>
            </a:r>
            <a:r>
              <a:rPr lang="it-IT" dirty="0" smtClean="0"/>
              <a:t>, ad cetera </a:t>
            </a:r>
            <a:r>
              <a:rPr lang="it-IT" dirty="0" err="1" smtClean="0"/>
              <a:t>deliberaturi</a:t>
            </a:r>
            <a:r>
              <a:rPr lang="it-IT" dirty="0" smtClean="0"/>
              <a:t>, </a:t>
            </a:r>
            <a:r>
              <a:rPr lang="it-IT" dirty="0" err="1" smtClean="0"/>
              <a:t>Aurilianensem</a:t>
            </a:r>
            <a:r>
              <a:rPr lang="it-IT" dirty="0" smtClean="0"/>
              <a:t> </a:t>
            </a:r>
            <a:r>
              <a:rPr lang="it-IT" dirty="0" err="1" smtClean="0"/>
              <a:t>urbem</a:t>
            </a:r>
            <a:r>
              <a:rPr lang="it-IT" dirty="0" smtClean="0"/>
              <a:t> </a:t>
            </a:r>
            <a:r>
              <a:rPr lang="it-IT" dirty="0" err="1" smtClean="0"/>
              <a:t>petunt</a:t>
            </a:r>
            <a:r>
              <a:rPr lang="it-IT" dirty="0" smtClean="0"/>
              <a:t>.</a:t>
            </a:r>
            <a:endParaRPr lang="it-IT" dirty="0"/>
          </a:p>
        </p:txBody>
      </p:sp>
    </p:spTree>
    <p:extLst>
      <p:ext uri="{BB962C8B-B14F-4D97-AF65-F5344CB8AC3E}">
        <p14:creationId xmlns:p14="http://schemas.microsoft.com/office/powerpoint/2010/main" val="13470975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The </a:t>
            </a:r>
            <a:r>
              <a:rPr lang="it-IT" dirty="0" err="1" smtClean="0"/>
              <a:t>siege</a:t>
            </a:r>
            <a:r>
              <a:rPr lang="it-IT" dirty="0" smtClean="0"/>
              <a:t> of </a:t>
            </a:r>
            <a:r>
              <a:rPr lang="it-IT" dirty="0" err="1" smtClean="0"/>
              <a:t>Chalon</a:t>
            </a:r>
            <a:r>
              <a:rPr lang="it-IT" dirty="0" smtClean="0"/>
              <a:t> – </a:t>
            </a:r>
            <a:r>
              <a:rPr lang="it-IT" dirty="0" err="1" smtClean="0"/>
              <a:t>sur</a:t>
            </a:r>
            <a:r>
              <a:rPr lang="it-IT" dirty="0" smtClean="0"/>
              <a:t>- Saone</a:t>
            </a:r>
            <a:endParaRPr lang="it-IT" dirty="0"/>
          </a:p>
        </p:txBody>
      </p:sp>
      <p:sp>
        <p:nvSpPr>
          <p:cNvPr id="3" name="Segnaposto contenuto 2"/>
          <p:cNvSpPr>
            <a:spLocks noGrp="1"/>
          </p:cNvSpPr>
          <p:nvPr>
            <p:ph sz="quarter" idx="10"/>
          </p:nvPr>
        </p:nvSpPr>
        <p:spPr>
          <a:xfrm>
            <a:off x="451821" y="2244436"/>
            <a:ext cx="11390652" cy="4208118"/>
          </a:xfrm>
        </p:spPr>
        <p:txBody>
          <a:bodyPr>
            <a:normAutofit fontScale="85000" lnSpcReduction="20000"/>
          </a:bodyPr>
          <a:lstStyle/>
          <a:p>
            <a:r>
              <a:rPr lang="it-IT" dirty="0" err="1"/>
              <a:t>Astronomus</a:t>
            </a:r>
            <a:r>
              <a:rPr lang="it-IT" dirty="0"/>
              <a:t>, </a:t>
            </a:r>
            <a:r>
              <a:rPr lang="it-IT" i="1" dirty="0" smtClean="0"/>
              <a:t>Vita </a:t>
            </a:r>
            <a:r>
              <a:rPr lang="it-IT" i="1" dirty="0" err="1" smtClean="0"/>
              <a:t>Hludovici</a:t>
            </a:r>
            <a:r>
              <a:rPr lang="it-IT" i="1" dirty="0" smtClean="0"/>
              <a:t> </a:t>
            </a:r>
            <a:r>
              <a:rPr lang="it-IT" i="1" dirty="0" err="1" smtClean="0"/>
              <a:t>imperatoris</a:t>
            </a:r>
            <a:r>
              <a:rPr lang="it-IT" dirty="0" smtClean="0"/>
              <a:t>, c</a:t>
            </a:r>
            <a:r>
              <a:rPr lang="it-IT" dirty="0"/>
              <a:t>. LII (a. 834)</a:t>
            </a:r>
          </a:p>
          <a:p>
            <a:r>
              <a:rPr lang="it-IT" dirty="0"/>
              <a:t>[</a:t>
            </a:r>
            <a:r>
              <a:rPr lang="it-IT" dirty="0" err="1"/>
              <a:t>Hlotarius</a:t>
            </a:r>
            <a:r>
              <a:rPr lang="it-IT" dirty="0"/>
              <a:t>] </a:t>
            </a:r>
            <a:r>
              <a:rPr lang="it-IT" dirty="0" err="1"/>
              <a:t>castrum</a:t>
            </a:r>
            <a:r>
              <a:rPr lang="it-IT" dirty="0"/>
              <a:t> </a:t>
            </a:r>
            <a:r>
              <a:rPr lang="it-IT" dirty="0" err="1"/>
              <a:t>Cavillionum</a:t>
            </a:r>
            <a:r>
              <a:rPr lang="it-IT" dirty="0"/>
              <a:t> </a:t>
            </a:r>
            <a:r>
              <a:rPr lang="it-IT" dirty="0" err="1"/>
              <a:t>improvisum</a:t>
            </a:r>
            <a:r>
              <a:rPr lang="it-IT" dirty="0"/>
              <a:t> venire </a:t>
            </a:r>
            <a:r>
              <a:rPr lang="it-IT" dirty="0" err="1"/>
              <a:t>disposuit</a:t>
            </a:r>
            <a:r>
              <a:rPr lang="it-IT" dirty="0"/>
              <a:t>, </a:t>
            </a:r>
            <a:r>
              <a:rPr lang="it-IT" dirty="0" err="1"/>
              <a:t>quod</a:t>
            </a:r>
            <a:r>
              <a:rPr lang="it-IT" dirty="0"/>
              <a:t> </a:t>
            </a:r>
            <a:r>
              <a:rPr lang="it-IT" dirty="0" err="1"/>
              <a:t>tamquam</a:t>
            </a:r>
            <a:r>
              <a:rPr lang="it-IT" dirty="0"/>
              <a:t> </a:t>
            </a:r>
            <a:r>
              <a:rPr lang="it-IT" dirty="0" err="1"/>
              <a:t>facere</a:t>
            </a:r>
            <a:r>
              <a:rPr lang="it-IT" dirty="0"/>
              <a:t> </a:t>
            </a:r>
            <a:r>
              <a:rPr lang="it-IT" dirty="0" err="1"/>
              <a:t>nequivit</a:t>
            </a:r>
            <a:r>
              <a:rPr lang="it-IT" dirty="0"/>
              <a:t>. </a:t>
            </a:r>
            <a:r>
              <a:rPr lang="it-IT" dirty="0" err="1"/>
              <a:t>Advenit</a:t>
            </a:r>
            <a:r>
              <a:rPr lang="it-IT" dirty="0"/>
              <a:t> </a:t>
            </a:r>
            <a:r>
              <a:rPr lang="it-IT" dirty="0" err="1"/>
              <a:t>tamen</a:t>
            </a:r>
            <a:r>
              <a:rPr lang="it-IT" dirty="0"/>
              <a:t> et </a:t>
            </a:r>
            <a:r>
              <a:rPr lang="it-IT" dirty="0" err="1"/>
              <a:t>oppidum</a:t>
            </a:r>
            <a:r>
              <a:rPr lang="it-IT" dirty="0"/>
              <a:t> </a:t>
            </a:r>
            <a:r>
              <a:rPr lang="it-IT" dirty="0" err="1"/>
              <a:t>circumdedit</a:t>
            </a:r>
            <a:r>
              <a:rPr lang="it-IT" dirty="0"/>
              <a:t>; </a:t>
            </a:r>
            <a:r>
              <a:rPr lang="it-IT" dirty="0" err="1"/>
              <a:t>quae</a:t>
            </a:r>
            <a:r>
              <a:rPr lang="it-IT" dirty="0"/>
              <a:t> in </a:t>
            </a:r>
            <a:r>
              <a:rPr lang="it-IT" dirty="0" err="1"/>
              <a:t>circuitu</a:t>
            </a:r>
            <a:r>
              <a:rPr lang="it-IT" dirty="0"/>
              <a:t> </a:t>
            </a:r>
            <a:r>
              <a:rPr lang="it-IT" dirty="0" err="1"/>
              <a:t>civitatis</a:t>
            </a:r>
            <a:r>
              <a:rPr lang="it-IT" dirty="0"/>
              <a:t> </a:t>
            </a:r>
            <a:r>
              <a:rPr lang="it-IT" dirty="0" err="1"/>
              <a:t>erant</a:t>
            </a:r>
            <a:r>
              <a:rPr lang="it-IT" dirty="0"/>
              <a:t>, incendio conflagrata </a:t>
            </a:r>
            <a:r>
              <a:rPr lang="it-IT" dirty="0" err="1"/>
              <a:t>sunt</a:t>
            </a:r>
            <a:r>
              <a:rPr lang="it-IT" dirty="0"/>
              <a:t>. </a:t>
            </a:r>
            <a:r>
              <a:rPr lang="it-IT" dirty="0" err="1"/>
              <a:t>Pugnatum</a:t>
            </a:r>
            <a:r>
              <a:rPr lang="it-IT" dirty="0"/>
              <a:t> est </a:t>
            </a:r>
            <a:r>
              <a:rPr lang="it-IT" dirty="0" err="1"/>
              <a:t>acriter</a:t>
            </a:r>
            <a:r>
              <a:rPr lang="it-IT" dirty="0"/>
              <a:t> </a:t>
            </a:r>
            <a:r>
              <a:rPr lang="it-IT" dirty="0" err="1"/>
              <a:t>diebus</a:t>
            </a:r>
            <a:r>
              <a:rPr lang="it-IT" dirty="0"/>
              <a:t> </a:t>
            </a:r>
            <a:r>
              <a:rPr lang="it-IT" dirty="0" err="1"/>
              <a:t>quinque</a:t>
            </a:r>
            <a:r>
              <a:rPr lang="it-IT" dirty="0"/>
              <a:t> et tandem ad </a:t>
            </a:r>
            <a:r>
              <a:rPr lang="it-IT" dirty="0" err="1"/>
              <a:t>deditionem</a:t>
            </a:r>
            <a:r>
              <a:rPr lang="it-IT" dirty="0"/>
              <a:t> </a:t>
            </a:r>
            <a:r>
              <a:rPr lang="it-IT" dirty="0" err="1"/>
              <a:t>urbs</a:t>
            </a:r>
            <a:r>
              <a:rPr lang="it-IT" dirty="0"/>
              <a:t> </a:t>
            </a:r>
            <a:r>
              <a:rPr lang="it-IT" dirty="0" err="1"/>
              <a:t>recepta</a:t>
            </a:r>
            <a:r>
              <a:rPr lang="it-IT" dirty="0"/>
              <a:t> est. </a:t>
            </a:r>
            <a:endParaRPr lang="it-IT" dirty="0" smtClean="0"/>
          </a:p>
          <a:p>
            <a:r>
              <a:rPr lang="it-IT" dirty="0" smtClean="0"/>
              <a:t>Post </a:t>
            </a:r>
            <a:r>
              <a:rPr lang="it-IT" dirty="0" err="1"/>
              <a:t>autem</a:t>
            </a:r>
            <a:r>
              <a:rPr lang="it-IT" dirty="0"/>
              <a:t> versa vice </a:t>
            </a:r>
            <a:r>
              <a:rPr lang="it-IT" dirty="0" err="1" smtClean="0"/>
              <a:t>crudelium</a:t>
            </a:r>
            <a:r>
              <a:rPr lang="it-IT" dirty="0" smtClean="0"/>
              <a:t> </a:t>
            </a:r>
            <a:r>
              <a:rPr lang="it-IT" dirty="0"/>
              <a:t>more </a:t>
            </a:r>
            <a:r>
              <a:rPr lang="it-IT" dirty="0" err="1"/>
              <a:t>victorum</a:t>
            </a:r>
            <a:r>
              <a:rPr lang="it-IT" dirty="0"/>
              <a:t> primo </a:t>
            </a:r>
            <a:r>
              <a:rPr lang="it-IT" dirty="0" err="1"/>
              <a:t>quidem</a:t>
            </a:r>
            <a:r>
              <a:rPr lang="it-IT" dirty="0"/>
              <a:t> </a:t>
            </a:r>
            <a:r>
              <a:rPr lang="it-IT" dirty="0" err="1"/>
              <a:t>direptionibus</a:t>
            </a:r>
            <a:r>
              <a:rPr lang="it-IT" dirty="0"/>
              <a:t>, </a:t>
            </a:r>
            <a:r>
              <a:rPr lang="it-IT" dirty="0" err="1"/>
              <a:t>ecclesiae</a:t>
            </a:r>
            <a:r>
              <a:rPr lang="it-IT" dirty="0"/>
              <a:t> </a:t>
            </a:r>
            <a:r>
              <a:rPr lang="it-IT" dirty="0" err="1"/>
              <a:t>vastatae</a:t>
            </a:r>
            <a:r>
              <a:rPr lang="it-IT" dirty="0"/>
              <a:t>, </a:t>
            </a:r>
            <a:r>
              <a:rPr lang="it-IT" dirty="0" err="1"/>
              <a:t>thesauri</a:t>
            </a:r>
            <a:r>
              <a:rPr lang="it-IT" dirty="0"/>
              <a:t> </a:t>
            </a:r>
            <a:r>
              <a:rPr lang="it-IT" dirty="0" err="1"/>
              <a:t>depraedati</a:t>
            </a:r>
            <a:r>
              <a:rPr lang="it-IT" dirty="0"/>
              <a:t>, </a:t>
            </a:r>
            <a:r>
              <a:rPr lang="it-IT" dirty="0" err="1"/>
              <a:t>vel</a:t>
            </a:r>
            <a:r>
              <a:rPr lang="it-IT" dirty="0"/>
              <a:t> </a:t>
            </a:r>
            <a:r>
              <a:rPr lang="it-IT" dirty="0" err="1"/>
              <a:t>communes</a:t>
            </a:r>
            <a:r>
              <a:rPr lang="it-IT" dirty="0"/>
              <a:t> </a:t>
            </a:r>
            <a:r>
              <a:rPr lang="it-IT" dirty="0" err="1"/>
              <a:t>sunt</a:t>
            </a:r>
            <a:r>
              <a:rPr lang="it-IT" dirty="0"/>
              <a:t> </a:t>
            </a:r>
            <a:r>
              <a:rPr lang="it-IT" dirty="0" err="1"/>
              <a:t>direptae</a:t>
            </a:r>
            <a:r>
              <a:rPr lang="it-IT" dirty="0"/>
              <a:t> </a:t>
            </a:r>
            <a:r>
              <a:rPr lang="it-IT" dirty="0" err="1"/>
              <a:t>copiae</a:t>
            </a:r>
            <a:r>
              <a:rPr lang="it-IT" dirty="0"/>
              <a:t>, ad </a:t>
            </a:r>
            <a:r>
              <a:rPr lang="it-IT" dirty="0" err="1"/>
              <a:t>ultimum</a:t>
            </a:r>
            <a:r>
              <a:rPr lang="it-IT" dirty="0"/>
              <a:t> vero </a:t>
            </a:r>
            <a:r>
              <a:rPr lang="it-IT" dirty="0" err="1"/>
              <a:t>civitas</a:t>
            </a:r>
            <a:r>
              <a:rPr lang="it-IT" dirty="0"/>
              <a:t> voraci </a:t>
            </a:r>
            <a:r>
              <a:rPr lang="it-IT" dirty="0" err="1"/>
              <a:t>depasta</a:t>
            </a:r>
            <a:r>
              <a:rPr lang="it-IT" dirty="0"/>
              <a:t> est incendio, </a:t>
            </a:r>
            <a:r>
              <a:rPr lang="it-IT" dirty="0" err="1"/>
              <a:t>praeter</a:t>
            </a:r>
            <a:r>
              <a:rPr lang="it-IT" dirty="0"/>
              <a:t> </a:t>
            </a:r>
            <a:r>
              <a:rPr lang="it-IT" dirty="0" err="1"/>
              <a:t>unam</a:t>
            </a:r>
            <a:r>
              <a:rPr lang="it-IT" dirty="0"/>
              <a:t> </a:t>
            </a:r>
            <a:r>
              <a:rPr lang="it-IT" dirty="0" err="1"/>
              <a:t>basilicam</a:t>
            </a:r>
            <a:r>
              <a:rPr lang="it-IT" dirty="0"/>
              <a:t> </a:t>
            </a:r>
            <a:r>
              <a:rPr lang="it-IT" dirty="0" err="1"/>
              <a:t>parvam</a:t>
            </a:r>
            <a:r>
              <a:rPr lang="it-IT" dirty="0"/>
              <a:t>, </a:t>
            </a:r>
            <a:r>
              <a:rPr lang="it-IT" dirty="0" err="1"/>
              <a:t>quae</a:t>
            </a:r>
            <a:r>
              <a:rPr lang="it-IT" dirty="0"/>
              <a:t> stupendo </a:t>
            </a:r>
            <a:r>
              <a:rPr lang="it-IT" dirty="0" err="1"/>
              <a:t>miraculo</a:t>
            </a:r>
            <a:r>
              <a:rPr lang="it-IT" dirty="0"/>
              <a:t>, </a:t>
            </a:r>
            <a:r>
              <a:rPr lang="it-IT" dirty="0" err="1"/>
              <a:t>cum</a:t>
            </a:r>
            <a:r>
              <a:rPr lang="it-IT" dirty="0"/>
              <a:t> </a:t>
            </a:r>
            <a:r>
              <a:rPr lang="it-IT" dirty="0" err="1"/>
              <a:t>hinc</a:t>
            </a:r>
            <a:r>
              <a:rPr lang="it-IT" dirty="0"/>
              <a:t> inde </a:t>
            </a:r>
            <a:r>
              <a:rPr lang="it-IT" dirty="0" err="1"/>
              <a:t>saevientibus</a:t>
            </a:r>
            <a:r>
              <a:rPr lang="it-IT" dirty="0"/>
              <a:t> </a:t>
            </a:r>
            <a:r>
              <a:rPr lang="it-IT" dirty="0" err="1"/>
              <a:t>cincta</a:t>
            </a:r>
            <a:r>
              <a:rPr lang="it-IT" dirty="0"/>
              <a:t> </a:t>
            </a:r>
            <a:r>
              <a:rPr lang="it-IT" dirty="0" err="1"/>
              <a:t>fuerit</a:t>
            </a:r>
            <a:r>
              <a:rPr lang="it-IT" dirty="0"/>
              <a:t> et, </a:t>
            </a:r>
            <a:r>
              <a:rPr lang="it-IT" dirty="0" err="1"/>
              <a:t>lambentibus</a:t>
            </a:r>
            <a:r>
              <a:rPr lang="it-IT" dirty="0"/>
              <a:t> </a:t>
            </a:r>
            <a:r>
              <a:rPr lang="it-IT" dirty="0" err="1"/>
              <a:t>flammis</a:t>
            </a:r>
            <a:r>
              <a:rPr lang="it-IT" dirty="0"/>
              <a:t>, </a:t>
            </a:r>
            <a:r>
              <a:rPr lang="it-IT" dirty="0" err="1"/>
              <a:t>tamen</a:t>
            </a:r>
            <a:r>
              <a:rPr lang="it-IT" dirty="0"/>
              <a:t> non </a:t>
            </a:r>
            <a:r>
              <a:rPr lang="it-IT" dirty="0" err="1"/>
              <a:t>potuit</a:t>
            </a:r>
            <a:r>
              <a:rPr lang="it-IT" dirty="0"/>
              <a:t> </a:t>
            </a:r>
            <a:r>
              <a:rPr lang="it-IT" dirty="0" err="1"/>
              <a:t>aduri</a:t>
            </a:r>
            <a:r>
              <a:rPr lang="it-IT" dirty="0"/>
              <a:t>. </a:t>
            </a:r>
            <a:r>
              <a:rPr lang="it-IT" dirty="0" err="1"/>
              <a:t>Fuit</a:t>
            </a:r>
            <a:r>
              <a:rPr lang="it-IT" dirty="0"/>
              <a:t> </a:t>
            </a:r>
            <a:r>
              <a:rPr lang="it-IT" dirty="0" err="1"/>
              <a:t>autem</a:t>
            </a:r>
            <a:r>
              <a:rPr lang="it-IT" dirty="0"/>
              <a:t> </a:t>
            </a:r>
            <a:r>
              <a:rPr lang="it-IT" dirty="0" err="1"/>
              <a:t>consecrata</a:t>
            </a:r>
            <a:r>
              <a:rPr lang="it-IT" dirty="0"/>
              <a:t> Deo in </a:t>
            </a:r>
            <a:r>
              <a:rPr lang="it-IT" dirty="0" err="1"/>
              <a:t>honore</a:t>
            </a:r>
            <a:r>
              <a:rPr lang="it-IT" dirty="0"/>
              <a:t> beati </a:t>
            </a:r>
            <a:r>
              <a:rPr lang="it-IT" dirty="0" err="1"/>
              <a:t>Georgii</a:t>
            </a:r>
            <a:r>
              <a:rPr lang="it-IT" dirty="0"/>
              <a:t> </a:t>
            </a:r>
            <a:r>
              <a:rPr lang="it-IT" dirty="0" err="1"/>
              <a:t>martyris</a:t>
            </a:r>
            <a:r>
              <a:rPr lang="it-IT" dirty="0"/>
              <a:t>. </a:t>
            </a:r>
            <a:r>
              <a:rPr lang="it-IT" dirty="0" err="1"/>
              <a:t>Nec</a:t>
            </a:r>
            <a:r>
              <a:rPr lang="it-IT" dirty="0"/>
              <a:t> </a:t>
            </a:r>
            <a:r>
              <a:rPr lang="it-IT" dirty="0" err="1"/>
              <a:t>tamen</a:t>
            </a:r>
            <a:r>
              <a:rPr lang="it-IT" dirty="0"/>
              <a:t> </a:t>
            </a:r>
            <a:r>
              <a:rPr lang="it-IT" dirty="0" err="1"/>
              <a:t>Lotharii</a:t>
            </a:r>
            <a:r>
              <a:rPr lang="it-IT" dirty="0"/>
              <a:t> </a:t>
            </a:r>
            <a:r>
              <a:rPr lang="it-IT" dirty="0" err="1"/>
              <a:t>voluntas</a:t>
            </a:r>
            <a:r>
              <a:rPr lang="it-IT" dirty="0"/>
              <a:t> </a:t>
            </a:r>
            <a:r>
              <a:rPr lang="it-IT" dirty="0" err="1"/>
              <a:t>fuit</a:t>
            </a:r>
            <a:r>
              <a:rPr lang="it-IT" dirty="0"/>
              <a:t> ut </a:t>
            </a:r>
            <a:r>
              <a:rPr lang="it-IT" dirty="0" err="1"/>
              <a:t>civitas</a:t>
            </a:r>
            <a:r>
              <a:rPr lang="it-IT" dirty="0"/>
              <a:t> </a:t>
            </a:r>
            <a:r>
              <a:rPr lang="it-IT" dirty="0" err="1"/>
              <a:t>succenderetur</a:t>
            </a:r>
            <a:r>
              <a:rPr lang="it-IT" dirty="0"/>
              <a:t>. </a:t>
            </a:r>
            <a:endParaRPr lang="it-IT" dirty="0" smtClean="0"/>
          </a:p>
          <a:p>
            <a:r>
              <a:rPr lang="it-IT" dirty="0" err="1" smtClean="0"/>
              <a:t>Adclamatione</a:t>
            </a:r>
            <a:r>
              <a:rPr lang="it-IT" dirty="0" smtClean="0"/>
              <a:t> </a:t>
            </a:r>
            <a:r>
              <a:rPr lang="it-IT" dirty="0"/>
              <a:t>porro militari post </a:t>
            </a:r>
            <a:r>
              <a:rPr lang="it-IT" dirty="0" err="1"/>
              <a:t>captam</a:t>
            </a:r>
            <a:r>
              <a:rPr lang="it-IT" dirty="0"/>
              <a:t> </a:t>
            </a:r>
            <a:r>
              <a:rPr lang="it-IT" dirty="0" err="1"/>
              <a:t>urbem</a:t>
            </a:r>
            <a:r>
              <a:rPr lang="it-IT" dirty="0"/>
              <a:t>, </a:t>
            </a:r>
            <a:r>
              <a:rPr lang="it-IT" dirty="0" err="1"/>
              <a:t>Gotselmus</a:t>
            </a:r>
            <a:r>
              <a:rPr lang="it-IT" dirty="0"/>
              <a:t> </a:t>
            </a:r>
            <a:r>
              <a:rPr lang="it-IT" dirty="0" err="1"/>
              <a:t>comes</a:t>
            </a:r>
            <a:r>
              <a:rPr lang="it-IT" dirty="0"/>
              <a:t> </a:t>
            </a:r>
            <a:r>
              <a:rPr lang="it-IT" dirty="0" err="1"/>
              <a:t>itemque</a:t>
            </a:r>
            <a:r>
              <a:rPr lang="it-IT" dirty="0"/>
              <a:t> </a:t>
            </a:r>
            <a:r>
              <a:rPr lang="it-IT" dirty="0" err="1"/>
              <a:t>Sanila</a:t>
            </a:r>
            <a:r>
              <a:rPr lang="it-IT" dirty="0"/>
              <a:t> </a:t>
            </a:r>
            <a:r>
              <a:rPr lang="it-IT" dirty="0" err="1"/>
              <a:t>comes</a:t>
            </a:r>
            <a:r>
              <a:rPr lang="it-IT" dirty="0"/>
              <a:t> </a:t>
            </a:r>
            <a:r>
              <a:rPr lang="it-IT" dirty="0" err="1"/>
              <a:t>necnon</a:t>
            </a:r>
            <a:r>
              <a:rPr lang="it-IT" dirty="0"/>
              <a:t> et </a:t>
            </a:r>
            <a:r>
              <a:rPr lang="it-IT" dirty="0" err="1"/>
              <a:t>Madalelmus</a:t>
            </a:r>
            <a:r>
              <a:rPr lang="it-IT" dirty="0"/>
              <a:t> </a:t>
            </a:r>
            <a:r>
              <a:rPr lang="it-IT" dirty="0" err="1"/>
              <a:t>vasallus</a:t>
            </a:r>
            <a:r>
              <a:rPr lang="it-IT" dirty="0"/>
              <a:t> </a:t>
            </a:r>
            <a:r>
              <a:rPr lang="it-IT" dirty="0" err="1"/>
              <a:t>dominicus</a:t>
            </a:r>
            <a:r>
              <a:rPr lang="it-IT" dirty="0"/>
              <a:t> capite </a:t>
            </a:r>
            <a:r>
              <a:rPr lang="it-IT" dirty="0" err="1"/>
              <a:t>plexi</a:t>
            </a:r>
            <a:r>
              <a:rPr lang="it-IT" dirty="0"/>
              <a:t> </a:t>
            </a:r>
            <a:r>
              <a:rPr lang="it-IT" dirty="0" err="1"/>
              <a:t>sunt</a:t>
            </a:r>
            <a:r>
              <a:rPr lang="it-IT" dirty="0"/>
              <a:t> </a:t>
            </a:r>
            <a:r>
              <a:rPr lang="it-IT" dirty="0" err="1"/>
              <a:t>sed</a:t>
            </a:r>
            <a:r>
              <a:rPr lang="it-IT" dirty="0"/>
              <a:t> et </a:t>
            </a:r>
            <a:r>
              <a:rPr lang="it-IT" dirty="0" err="1"/>
              <a:t>Gerberga</a:t>
            </a:r>
            <a:r>
              <a:rPr lang="it-IT" dirty="0"/>
              <a:t> </a:t>
            </a:r>
            <a:r>
              <a:rPr lang="it-IT" dirty="0" err="1"/>
              <a:t>filia</a:t>
            </a:r>
            <a:r>
              <a:rPr lang="it-IT" dirty="0"/>
              <a:t> </a:t>
            </a:r>
            <a:r>
              <a:rPr lang="it-IT" dirty="0" smtClean="0"/>
              <a:t>quondam </a:t>
            </a:r>
            <a:r>
              <a:rPr lang="it-IT" dirty="0" err="1"/>
              <a:t>Willelmi</a:t>
            </a:r>
            <a:r>
              <a:rPr lang="it-IT" dirty="0"/>
              <a:t> </a:t>
            </a:r>
            <a:r>
              <a:rPr lang="it-IT" dirty="0" err="1"/>
              <a:t>comitis</a:t>
            </a:r>
            <a:r>
              <a:rPr lang="it-IT" dirty="0"/>
              <a:t> </a:t>
            </a:r>
            <a:r>
              <a:rPr lang="it-IT" dirty="0" err="1"/>
              <a:t>tamquam</a:t>
            </a:r>
            <a:r>
              <a:rPr lang="it-IT" dirty="0"/>
              <a:t> venefica </a:t>
            </a:r>
            <a:r>
              <a:rPr lang="it-IT" dirty="0" err="1"/>
              <a:t>aquis</a:t>
            </a:r>
            <a:r>
              <a:rPr lang="it-IT" dirty="0"/>
              <a:t> </a:t>
            </a:r>
            <a:r>
              <a:rPr lang="it-IT" dirty="0" err="1"/>
              <a:t>praefocata</a:t>
            </a:r>
            <a:r>
              <a:rPr lang="it-IT" dirty="0"/>
              <a:t> est.</a:t>
            </a:r>
          </a:p>
          <a:p>
            <a:endParaRPr lang="it-IT" dirty="0"/>
          </a:p>
        </p:txBody>
      </p:sp>
    </p:spTree>
    <p:extLst>
      <p:ext uri="{BB962C8B-B14F-4D97-AF65-F5344CB8AC3E}">
        <p14:creationId xmlns:p14="http://schemas.microsoft.com/office/powerpoint/2010/main" val="3455571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63500608-49AC-2C3E-8C11-FFB693E8BC1B}"/>
              </a:ext>
            </a:extLst>
          </p:cNvPr>
          <p:cNvSpPr>
            <a:spLocks noGrp="1"/>
          </p:cNvSpPr>
          <p:nvPr>
            <p:ph idx="4294967295"/>
          </p:nvPr>
        </p:nvSpPr>
        <p:spPr>
          <a:xfrm>
            <a:off x="460512" y="1654234"/>
            <a:ext cx="11381961" cy="4890684"/>
          </a:xfrm>
        </p:spPr>
        <p:txBody>
          <a:bodyPr>
            <a:normAutofit/>
          </a:bodyPr>
          <a:lstStyle/>
          <a:p>
            <a:pPr marL="0" indent="0">
              <a:buNone/>
            </a:pPr>
            <a:r>
              <a:rPr lang="it-IT" b="1" dirty="0" err="1" smtClean="0"/>
              <a:t>Thegan</a:t>
            </a:r>
            <a:r>
              <a:rPr lang="it-IT" b="1" dirty="0" smtClean="0"/>
              <a:t>, Vita </a:t>
            </a:r>
            <a:r>
              <a:rPr lang="it-IT" b="1" dirty="0" err="1" smtClean="0"/>
              <a:t>Hludowici</a:t>
            </a:r>
            <a:r>
              <a:rPr lang="it-IT" b="1" dirty="0" smtClean="0"/>
              <a:t>, LII (y.834):</a:t>
            </a:r>
            <a:endParaRPr lang="it-IT" b="1" dirty="0"/>
          </a:p>
          <a:p>
            <a:pPr marL="0" indent="0">
              <a:buNone/>
            </a:pPr>
            <a:r>
              <a:rPr lang="it-IT" dirty="0" err="1" smtClean="0"/>
              <a:t>Lutharius</a:t>
            </a:r>
            <a:r>
              <a:rPr lang="it-IT" dirty="0" smtClean="0"/>
              <a:t> vero, </a:t>
            </a:r>
            <a:r>
              <a:rPr lang="it-IT" dirty="0" err="1" smtClean="0"/>
              <a:t>residens</a:t>
            </a:r>
            <a:r>
              <a:rPr lang="it-IT" dirty="0" smtClean="0"/>
              <a:t> in </a:t>
            </a:r>
            <a:r>
              <a:rPr lang="it-IT" dirty="0" err="1" smtClean="0"/>
              <a:t>civitate</a:t>
            </a:r>
            <a:r>
              <a:rPr lang="it-IT" dirty="0" smtClean="0"/>
              <a:t> </a:t>
            </a:r>
            <a:r>
              <a:rPr lang="it-IT" dirty="0" err="1" smtClean="0"/>
              <a:t>Cavillionum</a:t>
            </a:r>
            <a:r>
              <a:rPr lang="it-IT" dirty="0" smtClean="0"/>
              <a:t>, </a:t>
            </a:r>
            <a:r>
              <a:rPr lang="it-IT" dirty="0" err="1" smtClean="0"/>
              <a:t>ubi</a:t>
            </a:r>
            <a:r>
              <a:rPr lang="it-IT" dirty="0" smtClean="0"/>
              <a:t> multa mala </a:t>
            </a:r>
            <a:r>
              <a:rPr lang="it-IT" dirty="0" err="1" smtClean="0"/>
              <a:t>commiserat</a:t>
            </a:r>
            <a:r>
              <a:rPr lang="it-IT" dirty="0" smtClean="0"/>
              <a:t>, </a:t>
            </a:r>
            <a:r>
              <a:rPr lang="it-IT" dirty="0" err="1" smtClean="0"/>
              <a:t>expoliando</a:t>
            </a:r>
            <a:r>
              <a:rPr lang="it-IT" dirty="0" smtClean="0"/>
              <a:t> </a:t>
            </a:r>
            <a:r>
              <a:rPr lang="it-IT" dirty="0" err="1" smtClean="0"/>
              <a:t>ecclesias</a:t>
            </a:r>
            <a:r>
              <a:rPr lang="it-IT" dirty="0" smtClean="0"/>
              <a:t> Dei, </a:t>
            </a:r>
            <a:r>
              <a:rPr lang="it-IT" dirty="0" err="1" smtClean="0"/>
              <a:t>fideles</a:t>
            </a:r>
            <a:r>
              <a:rPr lang="it-IT" dirty="0" smtClean="0"/>
              <a:t> </a:t>
            </a:r>
            <a:r>
              <a:rPr lang="it-IT" dirty="0" err="1" smtClean="0"/>
              <a:t>patris</a:t>
            </a:r>
            <a:r>
              <a:rPr lang="it-IT" dirty="0" smtClean="0"/>
              <a:t> sui, </a:t>
            </a:r>
            <a:r>
              <a:rPr lang="it-IT" dirty="0" err="1" smtClean="0"/>
              <a:t>ubicumque</a:t>
            </a:r>
            <a:r>
              <a:rPr lang="it-IT" dirty="0" smtClean="0"/>
              <a:t> </a:t>
            </a:r>
            <a:r>
              <a:rPr lang="it-IT" dirty="0" err="1" smtClean="0"/>
              <a:t>eos</a:t>
            </a:r>
            <a:r>
              <a:rPr lang="it-IT" dirty="0" smtClean="0"/>
              <a:t> </a:t>
            </a:r>
            <a:r>
              <a:rPr lang="it-IT" dirty="0" err="1" smtClean="0"/>
              <a:t>comprehendere</a:t>
            </a:r>
            <a:r>
              <a:rPr lang="it-IT" dirty="0" smtClean="0"/>
              <a:t> </a:t>
            </a:r>
            <a:r>
              <a:rPr lang="it-IT" dirty="0" err="1" smtClean="0"/>
              <a:t>potuerat</a:t>
            </a:r>
            <a:r>
              <a:rPr lang="it-IT" dirty="0" smtClean="0"/>
              <a:t> – </a:t>
            </a:r>
            <a:r>
              <a:rPr lang="it-IT" dirty="0" err="1" smtClean="0"/>
              <a:t>praeter</a:t>
            </a:r>
            <a:r>
              <a:rPr lang="it-IT" dirty="0" smtClean="0"/>
              <a:t> </a:t>
            </a:r>
            <a:r>
              <a:rPr lang="it-IT" dirty="0" err="1" smtClean="0"/>
              <a:t>legatos</a:t>
            </a:r>
            <a:r>
              <a:rPr lang="it-IT" dirty="0" smtClean="0"/>
              <a:t> tantum – </a:t>
            </a:r>
            <a:r>
              <a:rPr lang="it-IT" dirty="0" err="1" smtClean="0"/>
              <a:t>martires</a:t>
            </a:r>
            <a:r>
              <a:rPr lang="it-IT" dirty="0" smtClean="0"/>
              <a:t> </a:t>
            </a:r>
            <a:r>
              <a:rPr lang="it-IT" dirty="0" err="1" smtClean="0"/>
              <a:t>exhibuit</a:t>
            </a:r>
            <a:r>
              <a:rPr lang="it-IT" dirty="0" smtClean="0"/>
              <a:t>. </a:t>
            </a:r>
          </a:p>
          <a:p>
            <a:pPr marL="0" indent="0">
              <a:buNone/>
            </a:pPr>
            <a:r>
              <a:rPr lang="it-IT" dirty="0" err="1" smtClean="0"/>
              <a:t>Insuper</a:t>
            </a:r>
            <a:r>
              <a:rPr lang="it-IT" dirty="0" smtClean="0"/>
              <a:t> et </a:t>
            </a:r>
            <a:r>
              <a:rPr lang="it-IT" dirty="0" err="1" smtClean="0"/>
              <a:t>sanctimonialis</a:t>
            </a:r>
            <a:r>
              <a:rPr lang="it-IT" dirty="0" smtClean="0"/>
              <a:t> </a:t>
            </a:r>
            <a:r>
              <a:rPr lang="it-IT" dirty="0" err="1" smtClean="0"/>
              <a:t>feminam</a:t>
            </a:r>
            <a:r>
              <a:rPr lang="it-IT" dirty="0" smtClean="0"/>
              <a:t>, </a:t>
            </a:r>
            <a:r>
              <a:rPr lang="it-IT" dirty="0" err="1"/>
              <a:t>quae</a:t>
            </a:r>
            <a:r>
              <a:rPr lang="it-IT" dirty="0"/>
              <a:t> </a:t>
            </a:r>
            <a:r>
              <a:rPr lang="it-IT" dirty="0" err="1"/>
              <a:t>erat</a:t>
            </a:r>
            <a:r>
              <a:rPr lang="it-IT" dirty="0"/>
              <a:t> </a:t>
            </a:r>
            <a:r>
              <a:rPr lang="it-IT" dirty="0" err="1"/>
              <a:t>soror</a:t>
            </a:r>
            <a:r>
              <a:rPr lang="it-IT" dirty="0"/>
              <a:t> duci </a:t>
            </a:r>
            <a:r>
              <a:rPr lang="it-IT" dirty="0" err="1"/>
              <a:t>Bernhardi</a:t>
            </a:r>
            <a:r>
              <a:rPr lang="it-IT" dirty="0"/>
              <a:t> nomine </a:t>
            </a:r>
            <a:r>
              <a:rPr lang="it-IT" dirty="0" err="1"/>
              <a:t>Gerbirch</a:t>
            </a:r>
            <a:r>
              <a:rPr lang="it-IT" dirty="0"/>
              <a:t> </a:t>
            </a:r>
            <a:r>
              <a:rPr lang="it-IT" dirty="0" err="1"/>
              <a:t>iussit</a:t>
            </a:r>
            <a:r>
              <a:rPr lang="it-IT" dirty="0"/>
              <a:t> in </a:t>
            </a:r>
            <a:r>
              <a:rPr lang="it-IT" dirty="0" err="1"/>
              <a:t>vase</a:t>
            </a:r>
            <a:r>
              <a:rPr lang="it-IT" dirty="0"/>
              <a:t> </a:t>
            </a:r>
            <a:r>
              <a:rPr lang="it-IT" dirty="0" err="1"/>
              <a:t>vinatico</a:t>
            </a:r>
            <a:r>
              <a:rPr lang="it-IT" dirty="0"/>
              <a:t> </a:t>
            </a:r>
            <a:r>
              <a:rPr lang="it-IT" dirty="0" err="1"/>
              <a:t>claudere</a:t>
            </a:r>
            <a:r>
              <a:rPr lang="it-IT" dirty="0"/>
              <a:t> et </a:t>
            </a:r>
            <a:r>
              <a:rPr lang="it-IT" dirty="0" err="1"/>
              <a:t>proicere</a:t>
            </a:r>
            <a:r>
              <a:rPr lang="it-IT" dirty="0"/>
              <a:t> in </a:t>
            </a:r>
            <a:r>
              <a:rPr lang="it-IT" dirty="0" err="1"/>
              <a:t>flumen</a:t>
            </a:r>
            <a:r>
              <a:rPr lang="it-IT" dirty="0"/>
              <a:t> </a:t>
            </a:r>
            <a:r>
              <a:rPr lang="it-IT" dirty="0" err="1"/>
              <a:t>Ararim</a:t>
            </a:r>
            <a:r>
              <a:rPr lang="it-IT" dirty="0"/>
              <a:t>, de quo poeta </a:t>
            </a:r>
            <a:r>
              <a:rPr lang="it-IT" dirty="0" err="1"/>
              <a:t>canit</a:t>
            </a:r>
            <a:r>
              <a:rPr lang="it-IT" dirty="0"/>
              <a:t>: Aut </a:t>
            </a:r>
            <a:r>
              <a:rPr lang="it-IT" dirty="0" err="1"/>
              <a:t>Ararim</a:t>
            </a:r>
            <a:r>
              <a:rPr lang="it-IT" dirty="0"/>
              <a:t> </a:t>
            </a:r>
            <a:r>
              <a:rPr lang="it-IT" dirty="0" err="1"/>
              <a:t>Parthus</a:t>
            </a:r>
            <a:r>
              <a:rPr lang="it-IT" dirty="0"/>
              <a:t> </a:t>
            </a:r>
            <a:r>
              <a:rPr lang="it-IT" dirty="0" err="1"/>
              <a:t>bibet</a:t>
            </a:r>
            <a:r>
              <a:rPr lang="it-IT" dirty="0"/>
              <a:t> aut Germania </a:t>
            </a:r>
            <a:r>
              <a:rPr lang="it-IT" dirty="0" err="1"/>
              <a:t>Tygrim</a:t>
            </a:r>
            <a:r>
              <a:rPr lang="it-IT" dirty="0"/>
              <a:t>. </a:t>
            </a:r>
            <a:r>
              <a:rPr lang="it-IT" dirty="0" err="1"/>
              <a:t>Ibi</a:t>
            </a:r>
            <a:r>
              <a:rPr lang="it-IT" dirty="0"/>
              <a:t> </a:t>
            </a:r>
            <a:r>
              <a:rPr lang="it-IT" dirty="0" err="1"/>
              <a:t>eam</a:t>
            </a:r>
            <a:r>
              <a:rPr lang="it-IT" dirty="0"/>
              <a:t> </a:t>
            </a:r>
            <a:r>
              <a:rPr lang="it-IT" dirty="0" err="1"/>
              <a:t>diu</a:t>
            </a:r>
            <a:r>
              <a:rPr lang="it-IT" dirty="0"/>
              <a:t> </a:t>
            </a:r>
            <a:r>
              <a:rPr lang="it-IT" dirty="0" err="1"/>
              <a:t>affligens</a:t>
            </a:r>
            <a:r>
              <a:rPr lang="it-IT" dirty="0"/>
              <a:t> </a:t>
            </a:r>
            <a:r>
              <a:rPr lang="it-IT" dirty="0" err="1"/>
              <a:t>quousque</a:t>
            </a:r>
            <a:r>
              <a:rPr lang="it-IT" dirty="0"/>
              <a:t> </a:t>
            </a:r>
            <a:r>
              <a:rPr lang="it-IT" dirty="0" err="1"/>
              <a:t>extinctit</a:t>
            </a:r>
            <a:r>
              <a:rPr lang="it-IT" dirty="0"/>
              <a:t> </a:t>
            </a:r>
            <a:r>
              <a:rPr lang="it-IT" dirty="0" err="1"/>
              <a:t>eam</a:t>
            </a:r>
            <a:r>
              <a:rPr lang="it-IT" dirty="0"/>
              <a:t>, </a:t>
            </a:r>
            <a:r>
              <a:rPr lang="it-IT" dirty="0" err="1"/>
              <a:t>iudicio</a:t>
            </a:r>
            <a:r>
              <a:rPr lang="it-IT" dirty="0"/>
              <a:t> </a:t>
            </a:r>
            <a:r>
              <a:rPr lang="it-IT" dirty="0" err="1"/>
              <a:t>coniugum</a:t>
            </a:r>
            <a:r>
              <a:rPr lang="it-IT" dirty="0"/>
              <a:t> </a:t>
            </a:r>
            <a:r>
              <a:rPr lang="it-IT" dirty="0" err="1"/>
              <a:t>impiorum</a:t>
            </a:r>
            <a:r>
              <a:rPr lang="it-IT" dirty="0"/>
              <a:t> </a:t>
            </a:r>
            <a:r>
              <a:rPr lang="it-IT" dirty="0" err="1"/>
              <a:t>consiliariorum</a:t>
            </a:r>
            <a:r>
              <a:rPr lang="it-IT" dirty="0"/>
              <a:t> </a:t>
            </a:r>
            <a:r>
              <a:rPr lang="it-IT" dirty="0" err="1"/>
              <a:t>eius</a:t>
            </a:r>
            <a:r>
              <a:rPr lang="it-IT" dirty="0"/>
              <a:t>, </a:t>
            </a:r>
            <a:r>
              <a:rPr lang="it-IT" dirty="0" err="1"/>
              <a:t>implens</a:t>
            </a:r>
            <a:r>
              <a:rPr lang="it-IT" dirty="0"/>
              <a:t> </a:t>
            </a:r>
            <a:r>
              <a:rPr lang="it-IT" dirty="0" err="1"/>
              <a:t>salmodicam</a:t>
            </a:r>
            <a:r>
              <a:rPr lang="it-IT" dirty="0"/>
              <a:t> </a:t>
            </a:r>
            <a:r>
              <a:rPr lang="it-IT" dirty="0" err="1"/>
              <a:t>prophethiam</a:t>
            </a:r>
            <a:r>
              <a:rPr lang="it-IT" dirty="0"/>
              <a:t>: </a:t>
            </a:r>
            <a:r>
              <a:rPr lang="it-IT" dirty="0" err="1"/>
              <a:t>cum</a:t>
            </a:r>
            <a:r>
              <a:rPr lang="it-IT" dirty="0"/>
              <a:t> </a:t>
            </a:r>
            <a:r>
              <a:rPr lang="it-IT" dirty="0" err="1"/>
              <a:t>sancto</a:t>
            </a:r>
            <a:r>
              <a:rPr lang="it-IT" dirty="0"/>
              <a:t> sanctus </a:t>
            </a:r>
            <a:r>
              <a:rPr lang="it-IT" dirty="0" err="1"/>
              <a:t>eris</a:t>
            </a:r>
            <a:r>
              <a:rPr lang="it-IT" dirty="0"/>
              <a:t>, et </a:t>
            </a:r>
            <a:r>
              <a:rPr lang="it-IT" dirty="0" err="1"/>
              <a:t>cum</a:t>
            </a:r>
            <a:r>
              <a:rPr lang="it-IT" dirty="0"/>
              <a:t> </a:t>
            </a:r>
            <a:r>
              <a:rPr lang="it-IT" dirty="0" err="1"/>
              <a:t>perversos</a:t>
            </a:r>
            <a:r>
              <a:rPr lang="it-IT" dirty="0"/>
              <a:t> </a:t>
            </a:r>
            <a:r>
              <a:rPr lang="it-IT" dirty="0" err="1"/>
              <a:t>perversus</a:t>
            </a:r>
            <a:r>
              <a:rPr lang="it-IT" dirty="0"/>
              <a:t>.</a:t>
            </a:r>
          </a:p>
          <a:p>
            <a:pPr>
              <a:buFont typeface="Wingdings" panose="05000000000000000000" pitchFamily="2" charset="2"/>
              <a:buChar char="§"/>
            </a:pPr>
            <a:endParaRPr lang="it-IT" dirty="0"/>
          </a:p>
        </p:txBody>
      </p:sp>
      <p:sp>
        <p:nvSpPr>
          <p:cNvPr id="2" name="CasellaDiTesto 1"/>
          <p:cNvSpPr txBox="1"/>
          <p:nvPr/>
        </p:nvSpPr>
        <p:spPr>
          <a:xfrm>
            <a:off x="6347010" y="365760"/>
            <a:ext cx="5303521" cy="523220"/>
          </a:xfrm>
          <a:prstGeom prst="rect">
            <a:avLst/>
          </a:prstGeom>
          <a:noFill/>
        </p:spPr>
        <p:txBody>
          <a:bodyPr wrap="square" rtlCol="0">
            <a:spAutoFit/>
          </a:bodyPr>
          <a:lstStyle/>
          <a:p>
            <a:r>
              <a:rPr lang="it-IT" sz="2800" b="1" dirty="0" err="1" smtClean="0">
                <a:solidFill>
                  <a:schemeClr val="bg1"/>
                </a:solidFill>
              </a:rPr>
              <a:t>Gerberga</a:t>
            </a:r>
            <a:r>
              <a:rPr lang="it-IT" sz="2800" b="1" dirty="0" smtClean="0">
                <a:solidFill>
                  <a:schemeClr val="bg1"/>
                </a:solidFill>
              </a:rPr>
              <a:t> </a:t>
            </a:r>
            <a:r>
              <a:rPr lang="it-IT" sz="2800" b="1" dirty="0" err="1" smtClean="0">
                <a:solidFill>
                  <a:schemeClr val="bg1"/>
                </a:solidFill>
              </a:rPr>
              <a:t>into</a:t>
            </a:r>
            <a:r>
              <a:rPr lang="it-IT" sz="2800" b="1" dirty="0" smtClean="0">
                <a:solidFill>
                  <a:schemeClr val="bg1"/>
                </a:solidFill>
              </a:rPr>
              <a:t> the Saone</a:t>
            </a:r>
            <a:endParaRPr lang="it-IT" sz="2800" b="1" dirty="0">
              <a:solidFill>
                <a:schemeClr val="bg1"/>
              </a:solidFill>
            </a:endParaRPr>
          </a:p>
        </p:txBody>
      </p:sp>
    </p:spTree>
    <p:extLst>
      <p:ext uri="{BB962C8B-B14F-4D97-AF65-F5344CB8AC3E}">
        <p14:creationId xmlns:p14="http://schemas.microsoft.com/office/powerpoint/2010/main" val="12610872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6000" y="1153221"/>
            <a:ext cx="11736000" cy="850146"/>
          </a:xfrm>
        </p:spPr>
        <p:txBody>
          <a:bodyPr/>
          <a:lstStyle/>
          <a:p>
            <a:r>
              <a:rPr lang="it-IT" dirty="0"/>
              <a:t>The </a:t>
            </a:r>
            <a:r>
              <a:rPr lang="it-IT" dirty="0" err="1"/>
              <a:t>siege</a:t>
            </a:r>
            <a:r>
              <a:rPr lang="it-IT" dirty="0"/>
              <a:t> of </a:t>
            </a:r>
            <a:r>
              <a:rPr lang="it-IT" dirty="0" err="1"/>
              <a:t>Chalon</a:t>
            </a:r>
            <a:r>
              <a:rPr lang="it-IT" dirty="0"/>
              <a:t> – </a:t>
            </a:r>
            <a:r>
              <a:rPr lang="it-IT" dirty="0" err="1"/>
              <a:t>sur</a:t>
            </a:r>
            <a:r>
              <a:rPr lang="it-IT" dirty="0"/>
              <a:t>- Saone</a:t>
            </a:r>
          </a:p>
        </p:txBody>
      </p:sp>
      <p:sp>
        <p:nvSpPr>
          <p:cNvPr id="3" name="Segnaposto contenuto 2"/>
          <p:cNvSpPr>
            <a:spLocks noGrp="1"/>
          </p:cNvSpPr>
          <p:nvPr>
            <p:ph sz="quarter" idx="10"/>
          </p:nvPr>
        </p:nvSpPr>
        <p:spPr>
          <a:xfrm>
            <a:off x="598515" y="2227811"/>
            <a:ext cx="10897987" cy="4224743"/>
          </a:xfrm>
        </p:spPr>
        <p:txBody>
          <a:bodyPr/>
          <a:lstStyle/>
          <a:p>
            <a:r>
              <a:rPr lang="it-IT" b="1" dirty="0"/>
              <a:t>Annales </a:t>
            </a:r>
            <a:r>
              <a:rPr lang="it-IT" b="1" dirty="0" err="1" smtClean="0"/>
              <a:t>Bertiniani</a:t>
            </a:r>
            <a:r>
              <a:rPr lang="it-IT" b="1" dirty="0" smtClean="0"/>
              <a:t>, 834: </a:t>
            </a:r>
            <a:endParaRPr lang="it-IT" b="1" dirty="0"/>
          </a:p>
          <a:p>
            <a:r>
              <a:rPr lang="it-IT" dirty="0" err="1" smtClean="0"/>
              <a:t>Hlotarius</a:t>
            </a:r>
            <a:r>
              <a:rPr lang="it-IT" dirty="0" smtClean="0"/>
              <a:t> vero </a:t>
            </a:r>
            <a:r>
              <a:rPr lang="it-IT" dirty="0" err="1" smtClean="0"/>
              <a:t>cum</a:t>
            </a:r>
            <a:r>
              <a:rPr lang="it-IT" dirty="0" smtClean="0"/>
              <a:t> </a:t>
            </a:r>
            <a:r>
              <a:rPr lang="it-IT" dirty="0" err="1" smtClean="0"/>
              <a:t>suis</a:t>
            </a:r>
            <a:r>
              <a:rPr lang="it-IT" dirty="0" smtClean="0"/>
              <a:t> </a:t>
            </a:r>
            <a:r>
              <a:rPr lang="it-IT" dirty="0" err="1" smtClean="0"/>
              <a:t>Cavellonem</a:t>
            </a:r>
            <a:r>
              <a:rPr lang="it-IT" dirty="0" smtClean="0"/>
              <a:t> </a:t>
            </a:r>
            <a:r>
              <a:rPr lang="it-IT" dirty="0" err="1" smtClean="0"/>
              <a:t>veniens</a:t>
            </a:r>
            <a:r>
              <a:rPr lang="it-IT" dirty="0" smtClean="0"/>
              <a:t>, </a:t>
            </a:r>
            <a:r>
              <a:rPr lang="it-IT" dirty="0" err="1" smtClean="0"/>
              <a:t>eam</a:t>
            </a:r>
            <a:r>
              <a:rPr lang="it-IT" dirty="0" smtClean="0"/>
              <a:t> </a:t>
            </a:r>
            <a:r>
              <a:rPr lang="it-IT" dirty="0" err="1" smtClean="0"/>
              <a:t>expugnavit</a:t>
            </a:r>
            <a:r>
              <a:rPr lang="it-IT" dirty="0" smtClean="0"/>
              <a:t>, </a:t>
            </a:r>
            <a:r>
              <a:rPr lang="it-IT" dirty="0" err="1" smtClean="0"/>
              <a:t>ignique</a:t>
            </a:r>
            <a:r>
              <a:rPr lang="it-IT" dirty="0" smtClean="0"/>
              <a:t> </a:t>
            </a:r>
            <a:r>
              <a:rPr lang="it-IT" dirty="0" err="1" smtClean="0"/>
              <a:t>succendit</a:t>
            </a:r>
            <a:r>
              <a:rPr lang="it-IT" dirty="0" smtClean="0"/>
              <a:t>, et </a:t>
            </a:r>
            <a:r>
              <a:rPr lang="it-IT" dirty="0" err="1" smtClean="0"/>
              <a:t>comites</a:t>
            </a:r>
            <a:r>
              <a:rPr lang="it-IT" dirty="0" smtClean="0"/>
              <a:t> qui </a:t>
            </a:r>
            <a:r>
              <a:rPr lang="it-IT" dirty="0" err="1" smtClean="0"/>
              <a:t>inibi</a:t>
            </a:r>
            <a:r>
              <a:rPr lang="it-IT" dirty="0" smtClean="0"/>
              <a:t> </a:t>
            </a:r>
            <a:r>
              <a:rPr lang="it-IT" dirty="0" err="1" smtClean="0"/>
              <a:t>aderand</a:t>
            </a:r>
            <a:r>
              <a:rPr lang="it-IT" dirty="0" smtClean="0"/>
              <a:t> </a:t>
            </a:r>
            <a:r>
              <a:rPr lang="it-IT" dirty="0" err="1" smtClean="0"/>
              <a:t>comprehendit</a:t>
            </a:r>
            <a:r>
              <a:rPr lang="it-IT" dirty="0" smtClean="0"/>
              <a:t>; ex </a:t>
            </a:r>
            <a:r>
              <a:rPr lang="it-IT" dirty="0" err="1" smtClean="0"/>
              <a:t>quibus</a:t>
            </a:r>
            <a:r>
              <a:rPr lang="it-IT" dirty="0" smtClean="0"/>
              <a:t> </a:t>
            </a:r>
            <a:r>
              <a:rPr lang="it-IT" dirty="0" err="1" smtClean="0"/>
              <a:t>tres</a:t>
            </a:r>
            <a:r>
              <a:rPr lang="it-IT" dirty="0" smtClean="0"/>
              <a:t> </a:t>
            </a:r>
            <a:r>
              <a:rPr lang="it-IT" dirty="0" err="1" smtClean="0"/>
              <a:t>interfecit</a:t>
            </a:r>
            <a:r>
              <a:rPr lang="it-IT" dirty="0" smtClean="0"/>
              <a:t>, </a:t>
            </a:r>
            <a:r>
              <a:rPr lang="it-IT" dirty="0" err="1" smtClean="0"/>
              <a:t>alios</a:t>
            </a:r>
            <a:r>
              <a:rPr lang="it-IT" dirty="0" smtClean="0"/>
              <a:t> </a:t>
            </a:r>
            <a:r>
              <a:rPr lang="it-IT" dirty="0" err="1" smtClean="0"/>
              <a:t>autem</a:t>
            </a:r>
            <a:r>
              <a:rPr lang="it-IT" dirty="0" smtClean="0"/>
              <a:t> </a:t>
            </a:r>
            <a:r>
              <a:rPr lang="it-IT" dirty="0" err="1" smtClean="0"/>
              <a:t>secum</a:t>
            </a:r>
            <a:r>
              <a:rPr lang="it-IT" dirty="0" smtClean="0"/>
              <a:t> in custodia </a:t>
            </a:r>
            <a:r>
              <a:rPr lang="it-IT" dirty="0" err="1" smtClean="0"/>
              <a:t>duxit</a:t>
            </a:r>
            <a:r>
              <a:rPr lang="it-IT" dirty="0" smtClean="0"/>
              <a:t>; </a:t>
            </a:r>
            <a:r>
              <a:rPr lang="it-IT" dirty="0" err="1" smtClean="0"/>
              <a:t>ac</a:t>
            </a:r>
            <a:r>
              <a:rPr lang="it-IT" dirty="0" smtClean="0"/>
              <a:t> </a:t>
            </a:r>
            <a:r>
              <a:rPr lang="it-IT" dirty="0" err="1" smtClean="0"/>
              <a:t>sororem</a:t>
            </a:r>
            <a:r>
              <a:rPr lang="it-IT" dirty="0" smtClean="0"/>
              <a:t> </a:t>
            </a:r>
            <a:r>
              <a:rPr lang="it-IT" dirty="0"/>
              <a:t>Bernardi </a:t>
            </a:r>
            <a:r>
              <a:rPr lang="it-IT" dirty="0" err="1"/>
              <a:t>sanctimonialem</a:t>
            </a:r>
            <a:r>
              <a:rPr lang="it-IT" dirty="0"/>
              <a:t> in cupa </a:t>
            </a:r>
            <a:r>
              <a:rPr lang="it-IT" dirty="0" err="1"/>
              <a:t>positam</a:t>
            </a:r>
            <a:r>
              <a:rPr lang="it-IT" dirty="0"/>
              <a:t> in </a:t>
            </a:r>
            <a:r>
              <a:rPr lang="it-IT" dirty="0" err="1"/>
              <a:t>Ararim</a:t>
            </a:r>
            <a:r>
              <a:rPr lang="it-IT" dirty="0"/>
              <a:t> </a:t>
            </a:r>
            <a:r>
              <a:rPr lang="it-IT" dirty="0" err="1"/>
              <a:t>fluvium</a:t>
            </a:r>
            <a:r>
              <a:rPr lang="it-IT" dirty="0"/>
              <a:t> demergi </a:t>
            </a:r>
            <a:r>
              <a:rPr lang="it-IT" dirty="0" err="1" smtClean="0"/>
              <a:t>fecit</a:t>
            </a:r>
            <a:r>
              <a:rPr lang="it-IT" dirty="0" smtClean="0"/>
              <a:t>; et </a:t>
            </a:r>
            <a:r>
              <a:rPr lang="it-IT" dirty="0" err="1" smtClean="0"/>
              <a:t>deinde</a:t>
            </a:r>
            <a:r>
              <a:rPr lang="it-IT" dirty="0" smtClean="0"/>
              <a:t> </a:t>
            </a:r>
            <a:r>
              <a:rPr lang="it-IT" dirty="0" err="1" smtClean="0"/>
              <a:t>Aurelianis</a:t>
            </a:r>
            <a:r>
              <a:rPr lang="it-IT" dirty="0" smtClean="0"/>
              <a:t> </a:t>
            </a:r>
            <a:r>
              <a:rPr lang="it-IT" dirty="0" err="1" smtClean="0"/>
              <a:t>venit</a:t>
            </a:r>
            <a:r>
              <a:rPr lang="it-IT" dirty="0" smtClean="0"/>
              <a:t>.</a:t>
            </a:r>
          </a:p>
          <a:p>
            <a:endParaRPr lang="it-IT" dirty="0"/>
          </a:p>
          <a:p>
            <a:endParaRPr lang="it-IT" dirty="0"/>
          </a:p>
        </p:txBody>
      </p:sp>
    </p:spTree>
    <p:extLst>
      <p:ext uri="{BB962C8B-B14F-4D97-AF65-F5344CB8AC3E}">
        <p14:creationId xmlns:p14="http://schemas.microsoft.com/office/powerpoint/2010/main" val="14604245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Segnaposto contenuto 16">
            <a:extLst>
              <a:ext uri="{FF2B5EF4-FFF2-40B4-BE49-F238E27FC236}">
                <a16:creationId xmlns:a16="http://schemas.microsoft.com/office/drawing/2014/main" id="{0839EE3E-95EE-77A0-2603-ACE92A604A5F}"/>
              </a:ext>
            </a:extLst>
          </p:cNvPr>
          <p:cNvGraphicFramePr>
            <a:graphicFrameLocks noGrp="1"/>
          </p:cNvGraphicFramePr>
          <p:nvPr>
            <p:ph sz="quarter" idx="10"/>
            <p:extLst>
              <p:ext uri="{D42A27DB-BD31-4B8C-83A1-F6EECF244321}">
                <p14:modId xmlns:p14="http://schemas.microsoft.com/office/powerpoint/2010/main" val="3496247190"/>
              </p:ext>
            </p:extLst>
          </p:nvPr>
        </p:nvGraphicFramePr>
        <p:xfrm>
          <a:off x="193638" y="1160463"/>
          <a:ext cx="11758107" cy="5727158"/>
        </p:xfrm>
        <a:graphic>
          <a:graphicData uri="http://schemas.openxmlformats.org/drawingml/2006/table">
            <a:tbl>
              <a:tblPr firstRow="1" firstCol="1">
                <a:tableStyleId>{5940675A-B579-460E-94D1-54222C63F5DA}</a:tableStyleId>
              </a:tblPr>
              <a:tblGrid>
                <a:gridCol w="2100584">
                  <a:extLst>
                    <a:ext uri="{9D8B030D-6E8A-4147-A177-3AD203B41FA5}">
                      <a16:colId xmlns:a16="http://schemas.microsoft.com/office/drawing/2014/main" val="2378978440"/>
                    </a:ext>
                  </a:extLst>
                </a:gridCol>
                <a:gridCol w="1572932">
                  <a:extLst>
                    <a:ext uri="{9D8B030D-6E8A-4147-A177-3AD203B41FA5}">
                      <a16:colId xmlns:a16="http://schemas.microsoft.com/office/drawing/2014/main" val="1863800282"/>
                    </a:ext>
                  </a:extLst>
                </a:gridCol>
                <a:gridCol w="1572932">
                  <a:extLst>
                    <a:ext uri="{9D8B030D-6E8A-4147-A177-3AD203B41FA5}">
                      <a16:colId xmlns:a16="http://schemas.microsoft.com/office/drawing/2014/main" val="1895977354"/>
                    </a:ext>
                  </a:extLst>
                </a:gridCol>
                <a:gridCol w="1663734">
                  <a:extLst>
                    <a:ext uri="{9D8B030D-6E8A-4147-A177-3AD203B41FA5}">
                      <a16:colId xmlns:a16="http://schemas.microsoft.com/office/drawing/2014/main" val="1284899905"/>
                    </a:ext>
                  </a:extLst>
                </a:gridCol>
                <a:gridCol w="1482131">
                  <a:extLst>
                    <a:ext uri="{9D8B030D-6E8A-4147-A177-3AD203B41FA5}">
                      <a16:colId xmlns:a16="http://schemas.microsoft.com/office/drawing/2014/main" val="2136049169"/>
                    </a:ext>
                  </a:extLst>
                </a:gridCol>
                <a:gridCol w="1876031">
                  <a:extLst>
                    <a:ext uri="{9D8B030D-6E8A-4147-A177-3AD203B41FA5}">
                      <a16:colId xmlns:a16="http://schemas.microsoft.com/office/drawing/2014/main" val="2238322472"/>
                    </a:ext>
                  </a:extLst>
                </a:gridCol>
                <a:gridCol w="1489763">
                  <a:extLst>
                    <a:ext uri="{9D8B030D-6E8A-4147-A177-3AD203B41FA5}">
                      <a16:colId xmlns:a16="http://schemas.microsoft.com/office/drawing/2014/main" val="4201984128"/>
                    </a:ext>
                  </a:extLst>
                </a:gridCol>
              </a:tblGrid>
              <a:tr h="718318">
                <a:tc>
                  <a:txBody>
                    <a:bodyPr/>
                    <a:lstStyle/>
                    <a:p>
                      <a:pPr algn="ctr" fontAlgn="b"/>
                      <a:r>
                        <a:rPr lang="it-IT" sz="1800" u="none" strike="noStrike" dirty="0">
                          <a:effectLst/>
                        </a:rPr>
                        <a:t> </a:t>
                      </a:r>
                      <a:endParaRPr lang="it-IT" sz="1800" b="0" i="0" u="none" strike="noStrike" dirty="0">
                        <a:solidFill>
                          <a:srgbClr val="000000"/>
                        </a:solidFill>
                        <a:effectLst/>
                        <a:latin typeface="Arial" panose="020B0604020202020204" pitchFamily="34" charset="0"/>
                        <a:ea typeface="Verdana" panose="020B0604030504040204" pitchFamily="34" charset="0"/>
                      </a:endParaRPr>
                    </a:p>
                  </a:txBody>
                  <a:tcPr marL="9525" marR="9525" marT="9525" marB="0" anchor="ctr"/>
                </a:tc>
                <a:tc>
                  <a:txBody>
                    <a:bodyPr/>
                    <a:lstStyle/>
                    <a:p>
                      <a:pPr algn="ctr" fontAlgn="b"/>
                      <a:r>
                        <a:rPr lang="it-IT" sz="1800" b="1" u="none" strike="noStrike" dirty="0" err="1" smtClean="0">
                          <a:effectLst/>
                        </a:rPr>
                        <a:t>Name</a:t>
                      </a:r>
                      <a:r>
                        <a:rPr lang="it-IT" sz="1800" b="1" u="none" strike="noStrike" dirty="0" smtClean="0">
                          <a:effectLst/>
                        </a:rPr>
                        <a:t>: </a:t>
                      </a:r>
                      <a:r>
                        <a:rPr lang="it-IT" sz="1800" b="1" u="none" strike="noStrike" dirty="0" err="1" smtClean="0">
                          <a:effectLst/>
                        </a:rPr>
                        <a:t>Gerberga</a:t>
                      </a:r>
                      <a:r>
                        <a:rPr lang="it-IT" sz="1800" b="1" u="none" strike="noStrike" dirty="0" smtClean="0">
                          <a:effectLst/>
                        </a:rPr>
                        <a:t>, </a:t>
                      </a:r>
                      <a:r>
                        <a:rPr lang="it-IT" sz="1800" b="1" u="none" strike="noStrike" dirty="0" err="1" smtClean="0">
                          <a:effectLst/>
                        </a:rPr>
                        <a:t>Gerbrich</a:t>
                      </a:r>
                      <a:endParaRPr lang="it-IT" sz="1800" b="1" i="0" u="none" strike="noStrike" dirty="0">
                        <a:solidFill>
                          <a:srgbClr val="000000"/>
                        </a:solidFill>
                        <a:effectLst/>
                        <a:latin typeface="Arial" panose="020B0604020202020204" pitchFamily="34" charset="0"/>
                        <a:ea typeface="Verdana" panose="020B0604030504040204" pitchFamily="34" charset="0"/>
                      </a:endParaRPr>
                    </a:p>
                  </a:txBody>
                  <a:tcPr marL="0" marR="0" marT="9525" marB="0" anchor="ctr"/>
                </a:tc>
                <a:tc>
                  <a:txBody>
                    <a:bodyPr/>
                    <a:lstStyle/>
                    <a:p>
                      <a:pPr algn="ctr" fontAlgn="b"/>
                      <a:r>
                        <a:rPr lang="it-IT" sz="1800" b="1" u="none" strike="noStrike" dirty="0" err="1" smtClean="0">
                          <a:effectLst/>
                        </a:rPr>
                        <a:t>kinship</a:t>
                      </a:r>
                      <a:endParaRPr lang="it-IT" sz="1800" b="1" i="0" u="none" strike="noStrike" dirty="0">
                        <a:solidFill>
                          <a:srgbClr val="000000"/>
                        </a:solidFill>
                        <a:effectLst/>
                        <a:latin typeface="Arial" panose="020B0604020202020204" pitchFamily="34" charset="0"/>
                        <a:ea typeface="Verdana" panose="020B0604030504040204" pitchFamily="34" charset="0"/>
                      </a:endParaRPr>
                    </a:p>
                  </a:txBody>
                  <a:tcPr marL="0" marR="0" marT="9525" marB="0" anchor="ctr"/>
                </a:tc>
                <a:tc>
                  <a:txBody>
                    <a:bodyPr/>
                    <a:lstStyle/>
                    <a:p>
                      <a:pPr algn="ctr" fontAlgn="b"/>
                      <a:r>
                        <a:rPr lang="it-IT" sz="1800" b="1" u="none" strike="noStrike" dirty="0" err="1" smtClean="0">
                          <a:effectLst/>
                        </a:rPr>
                        <a:t>title</a:t>
                      </a:r>
                      <a:endParaRPr lang="it-IT" sz="1800" b="1" i="0" u="none" strike="noStrike" dirty="0">
                        <a:solidFill>
                          <a:srgbClr val="000000"/>
                        </a:solidFill>
                        <a:effectLst/>
                        <a:latin typeface="Arial" panose="020B0604020202020204" pitchFamily="34" charset="0"/>
                        <a:ea typeface="Verdana" panose="020B0604030504040204" pitchFamily="34" charset="0"/>
                      </a:endParaRPr>
                    </a:p>
                  </a:txBody>
                  <a:tcPr marL="0" marR="0" marT="9525" marB="0" anchor="ctr"/>
                </a:tc>
                <a:tc>
                  <a:txBody>
                    <a:bodyPr/>
                    <a:lstStyle/>
                    <a:p>
                      <a:pPr algn="ctr" fontAlgn="b"/>
                      <a:r>
                        <a:rPr lang="it-IT" sz="1800" b="1" i="0" u="none" strike="noStrike" dirty="0" err="1" smtClean="0">
                          <a:solidFill>
                            <a:srgbClr val="000000"/>
                          </a:solidFill>
                          <a:effectLst/>
                          <a:latin typeface="Arial" panose="020B0604020202020204" pitchFamily="34" charset="0"/>
                          <a:ea typeface="Verdana" panose="020B0604030504040204" pitchFamily="34" charset="0"/>
                        </a:rPr>
                        <a:t>death</a:t>
                      </a:r>
                      <a:endParaRPr lang="it-IT" sz="1800" b="1" i="0" u="none" strike="noStrike" dirty="0">
                        <a:solidFill>
                          <a:srgbClr val="000000"/>
                        </a:solidFill>
                        <a:effectLst/>
                        <a:latin typeface="Arial" panose="020B0604020202020204" pitchFamily="34" charset="0"/>
                        <a:ea typeface="Verdana" panose="020B0604030504040204" pitchFamily="34" charset="0"/>
                      </a:endParaRPr>
                    </a:p>
                  </a:txBody>
                  <a:tcPr marL="0" marR="0" marT="9525" marB="0" anchor="ctr"/>
                </a:tc>
                <a:tc>
                  <a:txBody>
                    <a:bodyPr/>
                    <a:lstStyle/>
                    <a:p>
                      <a:pPr algn="ctr" fontAlgn="b"/>
                      <a:r>
                        <a:rPr lang="it-IT" sz="1800" b="1" i="0" u="none" strike="noStrike" dirty="0" err="1" smtClean="0">
                          <a:solidFill>
                            <a:srgbClr val="000000"/>
                          </a:solidFill>
                          <a:effectLst/>
                          <a:latin typeface="Arial" panose="020B0604020202020204" pitchFamily="34" charset="0"/>
                          <a:ea typeface="Verdana" panose="020B0604030504040204" pitchFamily="34" charset="0"/>
                        </a:rPr>
                        <a:t>punishment</a:t>
                      </a:r>
                      <a:endParaRPr lang="it-IT" sz="1800" b="1" i="0" u="none" strike="noStrike" dirty="0">
                        <a:solidFill>
                          <a:srgbClr val="000000"/>
                        </a:solidFill>
                        <a:effectLst/>
                        <a:latin typeface="Arial" panose="020B0604020202020204" pitchFamily="34" charset="0"/>
                        <a:ea typeface="Verdana" panose="020B0604030504040204" pitchFamily="34" charset="0"/>
                      </a:endParaRPr>
                    </a:p>
                  </a:txBody>
                  <a:tcPr marL="0" marR="0" marT="9525" marB="0" anchor="ctr"/>
                </a:tc>
                <a:tc>
                  <a:txBody>
                    <a:bodyPr/>
                    <a:lstStyle/>
                    <a:p>
                      <a:pPr algn="ctr" fontAlgn="b"/>
                      <a:r>
                        <a:rPr lang="it-IT" sz="1800" b="1" i="0" u="none" strike="noStrike" dirty="0" err="1" smtClean="0">
                          <a:solidFill>
                            <a:srgbClr val="000000"/>
                          </a:solidFill>
                          <a:effectLst/>
                          <a:latin typeface="Arial" panose="020B0604020202020204" pitchFamily="34" charset="0"/>
                          <a:ea typeface="Verdana" panose="020B0604030504040204" pitchFamily="34" charset="0"/>
                        </a:rPr>
                        <a:t>other</a:t>
                      </a:r>
                      <a:endParaRPr lang="it-IT" sz="1800" b="1" i="0" u="none" strike="noStrike" dirty="0">
                        <a:solidFill>
                          <a:srgbClr val="000000"/>
                        </a:solidFill>
                        <a:effectLst/>
                        <a:latin typeface="Arial" panose="020B0604020202020204" pitchFamily="34" charset="0"/>
                        <a:ea typeface="Verdana" panose="020B0604030504040204" pitchFamily="34" charset="0"/>
                      </a:endParaRPr>
                    </a:p>
                  </a:txBody>
                  <a:tcPr marL="0" marR="0" marT="9525" marB="0" anchor="ctr"/>
                </a:tc>
                <a:extLst>
                  <a:ext uri="{0D108BD9-81ED-4DB2-BD59-A6C34878D82A}">
                    <a16:rowId xmlns:a16="http://schemas.microsoft.com/office/drawing/2014/main" val="2866809795"/>
                  </a:ext>
                </a:extLst>
              </a:tr>
              <a:tr h="869330">
                <a:tc>
                  <a:txBody>
                    <a:bodyPr/>
                    <a:lstStyle/>
                    <a:p>
                      <a:pPr algn="ctr" fontAlgn="b"/>
                      <a:r>
                        <a:rPr lang="it-IT" sz="1800" b="1" u="none" strike="noStrike" dirty="0" err="1" smtClean="0">
                          <a:effectLst/>
                        </a:rPr>
                        <a:t>Astronomus</a:t>
                      </a:r>
                      <a:endParaRPr lang="it-IT" sz="1800" b="1" i="0" u="none" strike="noStrike" dirty="0">
                        <a:solidFill>
                          <a:srgbClr val="000000"/>
                        </a:solidFill>
                        <a:effectLst/>
                        <a:latin typeface="Arial" panose="020B0604020202020204" pitchFamily="34" charset="0"/>
                        <a:ea typeface="Verdana" panose="020B0604030504040204" pitchFamily="34" charset="0"/>
                      </a:endParaRPr>
                    </a:p>
                  </a:txBody>
                  <a:tcPr marL="9525" marR="9525" marT="9525" marB="0" anchor="ctr"/>
                </a:tc>
                <a:tc>
                  <a:txBody>
                    <a:bodyPr/>
                    <a:lstStyle/>
                    <a:p>
                      <a:pPr algn="ctr" fontAlgn="b"/>
                      <a:r>
                        <a:rPr lang="it-IT" sz="1800" b="0" u="none" strike="noStrike" dirty="0" smtClean="0">
                          <a:effectLst/>
                        </a:rPr>
                        <a:t>SI</a:t>
                      </a:r>
                      <a:endParaRPr lang="it-IT" sz="1800" b="0" i="0" u="none" strike="noStrike" dirty="0">
                        <a:solidFill>
                          <a:srgbClr val="000000"/>
                        </a:solidFill>
                        <a:effectLst/>
                        <a:latin typeface="Arial" panose="020B0604020202020204" pitchFamily="34" charset="0"/>
                        <a:ea typeface="Verdana" panose="020B0604030504040204" pitchFamily="34" charset="0"/>
                      </a:endParaRPr>
                    </a:p>
                  </a:txBody>
                  <a:tcPr marL="0" marR="0" marT="9525" marB="0" anchor="ctr"/>
                </a:tc>
                <a:tc>
                  <a:txBody>
                    <a:bodyPr/>
                    <a:lstStyle/>
                    <a:p>
                      <a:pPr algn="ctr" fontAlgn="b"/>
                      <a:r>
                        <a:rPr lang="it-IT" sz="1800" b="0" i="0" u="none" strike="noStrike" dirty="0" smtClean="0">
                          <a:solidFill>
                            <a:srgbClr val="000000"/>
                          </a:solidFill>
                          <a:effectLst/>
                          <a:latin typeface="Arial" panose="020B0604020202020204" pitchFamily="34" charset="0"/>
                          <a:ea typeface="Verdana" panose="020B0604030504040204" pitchFamily="34" charset="0"/>
                        </a:rPr>
                        <a:t>Filia quondam </a:t>
                      </a:r>
                      <a:r>
                        <a:rPr lang="it-IT" sz="1800" b="0" i="0" u="none" strike="noStrike" dirty="0" err="1" smtClean="0">
                          <a:solidFill>
                            <a:srgbClr val="000000"/>
                          </a:solidFill>
                          <a:effectLst/>
                          <a:latin typeface="Arial" panose="020B0604020202020204" pitchFamily="34" charset="0"/>
                          <a:ea typeface="Verdana" panose="020B0604030504040204" pitchFamily="34" charset="0"/>
                        </a:rPr>
                        <a:t>Wilhelmi</a:t>
                      </a:r>
                      <a:r>
                        <a:rPr lang="it-IT" sz="1800" b="0" i="0" u="none" strike="noStrike" dirty="0" smtClean="0">
                          <a:solidFill>
                            <a:srgbClr val="000000"/>
                          </a:solidFill>
                          <a:effectLst/>
                          <a:latin typeface="Arial" panose="020B0604020202020204" pitchFamily="34" charset="0"/>
                          <a:ea typeface="Verdana" panose="020B0604030504040204" pitchFamily="34" charset="0"/>
                        </a:rPr>
                        <a:t> </a:t>
                      </a:r>
                      <a:r>
                        <a:rPr lang="it-IT" sz="1800" b="0" i="0" u="none" strike="noStrike" dirty="0" err="1" smtClean="0">
                          <a:solidFill>
                            <a:srgbClr val="000000"/>
                          </a:solidFill>
                          <a:effectLst/>
                          <a:latin typeface="Arial" panose="020B0604020202020204" pitchFamily="34" charset="0"/>
                          <a:ea typeface="Verdana" panose="020B0604030504040204" pitchFamily="34" charset="0"/>
                        </a:rPr>
                        <a:t>comitis</a:t>
                      </a:r>
                      <a:endParaRPr lang="it-IT" sz="1800" b="0" i="0" u="none" strike="noStrike" dirty="0">
                        <a:solidFill>
                          <a:srgbClr val="000000"/>
                        </a:solidFill>
                        <a:effectLst/>
                        <a:latin typeface="Arial" panose="020B0604020202020204" pitchFamily="34" charset="0"/>
                        <a:ea typeface="Verdana" panose="020B0604030504040204" pitchFamily="34" charset="0"/>
                      </a:endParaRPr>
                    </a:p>
                  </a:txBody>
                  <a:tcPr marL="0" marR="0" marT="9525" marB="0" anchor="ctr"/>
                </a:tc>
                <a:tc>
                  <a:txBody>
                    <a:bodyPr/>
                    <a:lstStyle/>
                    <a:p>
                      <a:pPr algn="ctr" fontAlgn="b"/>
                      <a:r>
                        <a:rPr lang="it-IT" sz="1800" u="none" strike="noStrike" dirty="0" smtClean="0">
                          <a:effectLst/>
                        </a:rPr>
                        <a:t>NO</a:t>
                      </a:r>
                      <a:endParaRPr lang="it-IT" sz="1800" b="0" i="0" u="none" strike="noStrike" dirty="0">
                        <a:solidFill>
                          <a:srgbClr val="000000"/>
                        </a:solidFill>
                        <a:effectLst/>
                        <a:latin typeface="Arial" panose="020B0604020202020204" pitchFamily="34" charset="0"/>
                        <a:ea typeface="Verdana" panose="020B0604030504040204" pitchFamily="34" charset="0"/>
                      </a:endParaRPr>
                    </a:p>
                  </a:txBody>
                  <a:tcPr marL="0" marR="0" marT="9525" marB="0" anchor="ctr"/>
                </a:tc>
                <a:tc>
                  <a:txBody>
                    <a:bodyPr/>
                    <a:lstStyle/>
                    <a:p>
                      <a:pPr algn="ctr" fontAlgn="b"/>
                      <a:r>
                        <a:rPr lang="it-IT" sz="1800" b="0" i="0" u="none" strike="noStrike" dirty="0" err="1" smtClean="0">
                          <a:solidFill>
                            <a:srgbClr val="000000"/>
                          </a:solidFill>
                          <a:effectLst/>
                          <a:latin typeface="Arial" panose="020B0604020202020204" pitchFamily="34" charset="0"/>
                          <a:ea typeface="Verdana" panose="020B0604030504040204" pitchFamily="34" charset="0"/>
                        </a:rPr>
                        <a:t>Aquis</a:t>
                      </a:r>
                      <a:r>
                        <a:rPr lang="it-IT" sz="1800" b="0" i="0" u="none" strike="noStrike" dirty="0" smtClean="0">
                          <a:solidFill>
                            <a:srgbClr val="000000"/>
                          </a:solidFill>
                          <a:effectLst/>
                          <a:latin typeface="Arial" panose="020B0604020202020204" pitchFamily="34" charset="0"/>
                          <a:ea typeface="Verdana" panose="020B0604030504040204" pitchFamily="34" charset="0"/>
                        </a:rPr>
                        <a:t> </a:t>
                      </a:r>
                      <a:r>
                        <a:rPr lang="it-IT" sz="1800" b="0" i="0" u="none" strike="noStrike" dirty="0" err="1" smtClean="0">
                          <a:solidFill>
                            <a:srgbClr val="000000"/>
                          </a:solidFill>
                          <a:effectLst/>
                          <a:latin typeface="Arial" panose="020B0604020202020204" pitchFamily="34" charset="0"/>
                          <a:ea typeface="Verdana" panose="020B0604030504040204" pitchFamily="34" charset="0"/>
                        </a:rPr>
                        <a:t>praefocata</a:t>
                      </a:r>
                      <a:r>
                        <a:rPr lang="it-IT" sz="1800" b="0" i="0" u="none" strike="noStrike" baseline="0" dirty="0" smtClean="0">
                          <a:solidFill>
                            <a:srgbClr val="000000"/>
                          </a:solidFill>
                          <a:effectLst/>
                          <a:latin typeface="Arial" panose="020B0604020202020204" pitchFamily="34" charset="0"/>
                          <a:ea typeface="Verdana" panose="020B0604030504040204" pitchFamily="34" charset="0"/>
                        </a:rPr>
                        <a:t> est</a:t>
                      </a:r>
                      <a:endParaRPr lang="it-IT" sz="1800" b="0" i="0" u="none" strike="noStrike" dirty="0">
                        <a:solidFill>
                          <a:srgbClr val="000000"/>
                        </a:solidFill>
                        <a:effectLst/>
                        <a:latin typeface="Arial" panose="020B0604020202020204" pitchFamily="34" charset="0"/>
                        <a:ea typeface="Verdana" panose="020B0604030504040204" pitchFamily="34" charset="0"/>
                      </a:endParaRPr>
                    </a:p>
                  </a:txBody>
                  <a:tcPr marL="0" marR="0" marT="9525" marB="0" anchor="ctr"/>
                </a:tc>
                <a:tc>
                  <a:txBody>
                    <a:bodyPr/>
                    <a:lstStyle/>
                    <a:p>
                      <a:pPr algn="ctr" fontAlgn="b"/>
                      <a:r>
                        <a:rPr lang="it-IT" sz="1800" b="0" i="0" u="none" strike="noStrike" dirty="0" err="1" smtClean="0">
                          <a:solidFill>
                            <a:srgbClr val="000000"/>
                          </a:solidFill>
                          <a:effectLst/>
                          <a:latin typeface="Arial" panose="020B0604020202020204" pitchFamily="34" charset="0"/>
                          <a:ea typeface="Verdana" panose="020B0604030504040204" pitchFamily="34" charset="0"/>
                        </a:rPr>
                        <a:t>Tamquam</a:t>
                      </a:r>
                      <a:r>
                        <a:rPr lang="it-IT" sz="1800" b="0" i="0" u="none" strike="noStrike" dirty="0" smtClean="0">
                          <a:solidFill>
                            <a:srgbClr val="000000"/>
                          </a:solidFill>
                          <a:effectLst/>
                          <a:latin typeface="Arial" panose="020B0604020202020204" pitchFamily="34" charset="0"/>
                          <a:ea typeface="Verdana" panose="020B0604030504040204" pitchFamily="34" charset="0"/>
                        </a:rPr>
                        <a:t> venefica</a:t>
                      </a:r>
                      <a:endParaRPr lang="it-IT" sz="1800" b="0" i="0" u="none" strike="noStrike" dirty="0">
                        <a:solidFill>
                          <a:srgbClr val="000000"/>
                        </a:solidFill>
                        <a:effectLst/>
                        <a:latin typeface="Arial" panose="020B0604020202020204" pitchFamily="34" charset="0"/>
                        <a:ea typeface="Verdana" panose="020B0604030504040204" pitchFamily="34" charset="0"/>
                      </a:endParaRPr>
                    </a:p>
                  </a:txBody>
                  <a:tcPr marL="0" marR="0" marT="9525" marB="0" anchor="ctr"/>
                </a:tc>
                <a:tc>
                  <a:txBody>
                    <a:bodyPr/>
                    <a:lstStyle/>
                    <a:p>
                      <a:pPr algn="ctr" fontAlgn="b"/>
                      <a:endParaRPr lang="it-IT" sz="1800" b="0" i="0" u="none" strike="noStrike" dirty="0">
                        <a:solidFill>
                          <a:srgbClr val="000000"/>
                        </a:solidFill>
                        <a:effectLst/>
                        <a:latin typeface="Arial" panose="020B0604020202020204" pitchFamily="34" charset="0"/>
                        <a:ea typeface="Verdana" panose="020B0604030504040204" pitchFamily="34" charset="0"/>
                      </a:endParaRPr>
                    </a:p>
                  </a:txBody>
                  <a:tcPr marL="0" marR="0" marT="9525" marB="0" anchor="ctr"/>
                </a:tc>
                <a:extLst>
                  <a:ext uri="{0D108BD9-81ED-4DB2-BD59-A6C34878D82A}">
                    <a16:rowId xmlns:a16="http://schemas.microsoft.com/office/drawing/2014/main" val="828910074"/>
                  </a:ext>
                </a:extLst>
              </a:tr>
              <a:tr h="1343962">
                <a:tc>
                  <a:txBody>
                    <a:bodyPr/>
                    <a:lstStyle/>
                    <a:p>
                      <a:pPr algn="ctr" fontAlgn="b"/>
                      <a:r>
                        <a:rPr lang="it-IT" sz="1800" b="1" u="none" strike="noStrike" dirty="0" err="1" smtClean="0">
                          <a:effectLst/>
                        </a:rPr>
                        <a:t>Nitardo</a:t>
                      </a:r>
                      <a:endParaRPr lang="it-IT" sz="1800" b="1" i="0" u="none" strike="noStrike" dirty="0">
                        <a:solidFill>
                          <a:srgbClr val="000000"/>
                        </a:solidFill>
                        <a:effectLst/>
                        <a:latin typeface="Arial" panose="020B0604020202020204" pitchFamily="34" charset="0"/>
                        <a:ea typeface="Verdana" panose="020B0604030504040204" pitchFamily="34" charset="0"/>
                      </a:endParaRPr>
                    </a:p>
                  </a:txBody>
                  <a:tcPr marL="9525" marR="9525" marT="9525" marB="0" anchor="ctr"/>
                </a:tc>
                <a:tc>
                  <a:txBody>
                    <a:bodyPr/>
                    <a:lstStyle/>
                    <a:p>
                      <a:pPr algn="ctr" fontAlgn="b"/>
                      <a:r>
                        <a:rPr lang="it-IT" sz="1800" b="0" u="none" strike="noStrike" dirty="0" smtClean="0">
                          <a:effectLst/>
                        </a:rPr>
                        <a:t>SI</a:t>
                      </a:r>
                      <a:endParaRPr lang="it-IT" sz="1800" b="0" i="0" u="none" strike="noStrike" dirty="0">
                        <a:solidFill>
                          <a:srgbClr val="000000"/>
                        </a:solidFill>
                        <a:effectLst/>
                        <a:latin typeface="Arial" panose="020B0604020202020204" pitchFamily="34" charset="0"/>
                        <a:ea typeface="Verdana" panose="020B0604030504040204" pitchFamily="34" charset="0"/>
                      </a:endParaRPr>
                    </a:p>
                  </a:txBody>
                  <a:tcPr marL="0" marR="0" marT="9525" marB="0" anchor="ctr"/>
                </a:tc>
                <a:tc>
                  <a:txBody>
                    <a:bodyPr/>
                    <a:lstStyle/>
                    <a:p>
                      <a:pPr algn="ctr" fontAlgn="b"/>
                      <a:r>
                        <a:rPr lang="it-IT" sz="1800" b="0" i="0" u="none" strike="noStrike" dirty="0" smtClean="0">
                          <a:solidFill>
                            <a:srgbClr val="000000"/>
                          </a:solidFill>
                          <a:effectLst/>
                          <a:latin typeface="Arial" panose="020B0604020202020204" pitchFamily="34" charset="0"/>
                          <a:ea typeface="Verdana" panose="020B0604030504040204" pitchFamily="34" charset="0"/>
                        </a:rPr>
                        <a:t>NO</a:t>
                      </a:r>
                      <a:endParaRPr lang="it-IT" sz="1800" b="0" i="0" u="none" strike="noStrike" dirty="0">
                        <a:solidFill>
                          <a:srgbClr val="000000"/>
                        </a:solidFill>
                        <a:effectLst/>
                        <a:latin typeface="Arial" panose="020B0604020202020204" pitchFamily="34" charset="0"/>
                        <a:ea typeface="Verdana" panose="020B0604030504040204" pitchFamily="34" charset="0"/>
                      </a:endParaRPr>
                    </a:p>
                  </a:txBody>
                  <a:tcPr marL="0" marR="0" marT="9525" marB="0" anchor="ctr"/>
                </a:tc>
                <a:tc>
                  <a:txBody>
                    <a:bodyPr/>
                    <a:lstStyle/>
                    <a:p>
                      <a:pPr algn="ctr" fontAlgn="b"/>
                      <a:r>
                        <a:rPr lang="it-IT" sz="1800" u="none" strike="noStrike" dirty="0" smtClean="0">
                          <a:effectLst/>
                        </a:rPr>
                        <a:t>NO</a:t>
                      </a:r>
                      <a:endParaRPr lang="it-IT" sz="1800" b="0" i="0" u="none" strike="noStrike" dirty="0">
                        <a:solidFill>
                          <a:srgbClr val="000000"/>
                        </a:solidFill>
                        <a:effectLst/>
                        <a:latin typeface="Arial" panose="020B0604020202020204" pitchFamily="34" charset="0"/>
                        <a:ea typeface="Verdana" panose="020B0604030504040204" pitchFamily="34" charset="0"/>
                      </a:endParaRPr>
                    </a:p>
                  </a:txBody>
                  <a:tcPr marL="0" marR="0" marT="9525" marB="0" anchor="ctr"/>
                </a:tc>
                <a:tc>
                  <a:txBody>
                    <a:bodyPr/>
                    <a:lstStyle/>
                    <a:p>
                      <a:pPr algn="ctr" fontAlgn="b"/>
                      <a:r>
                        <a:rPr lang="it-IT" sz="1800" b="0" i="0" u="none" strike="noStrike" dirty="0" smtClean="0">
                          <a:solidFill>
                            <a:srgbClr val="000000"/>
                          </a:solidFill>
                          <a:effectLst/>
                          <a:latin typeface="Arial" panose="020B0604020202020204" pitchFamily="34" charset="0"/>
                          <a:ea typeface="Verdana" panose="020B0604030504040204" pitchFamily="34" charset="0"/>
                        </a:rPr>
                        <a:t>In </a:t>
                      </a:r>
                      <a:r>
                        <a:rPr lang="it-IT" sz="1800" b="0" i="0" u="none" strike="noStrike" dirty="0" err="1" smtClean="0">
                          <a:solidFill>
                            <a:srgbClr val="000000"/>
                          </a:solidFill>
                          <a:effectLst/>
                          <a:latin typeface="Arial" panose="020B0604020202020204" pitchFamily="34" charset="0"/>
                          <a:ea typeface="Verdana" panose="020B0604030504040204" pitchFamily="34" charset="0"/>
                        </a:rPr>
                        <a:t>Ararim</a:t>
                      </a:r>
                      <a:r>
                        <a:rPr lang="it-IT" sz="1800" b="0" i="0" u="none" strike="noStrike" dirty="0" smtClean="0">
                          <a:solidFill>
                            <a:srgbClr val="000000"/>
                          </a:solidFill>
                          <a:effectLst/>
                          <a:latin typeface="Arial" panose="020B0604020202020204" pitchFamily="34" charset="0"/>
                          <a:ea typeface="Verdana" panose="020B0604030504040204" pitchFamily="34" charset="0"/>
                        </a:rPr>
                        <a:t> mergi </a:t>
                      </a:r>
                      <a:r>
                        <a:rPr lang="it-IT" sz="1800" b="0" i="0" u="none" strike="noStrike" dirty="0" err="1" smtClean="0">
                          <a:solidFill>
                            <a:srgbClr val="000000"/>
                          </a:solidFill>
                          <a:effectLst/>
                          <a:latin typeface="Arial" panose="020B0604020202020204" pitchFamily="34" charset="0"/>
                          <a:ea typeface="Verdana" panose="020B0604030504040204" pitchFamily="34" charset="0"/>
                        </a:rPr>
                        <a:t>praecepit</a:t>
                      </a:r>
                      <a:endParaRPr lang="it-IT" sz="1800" b="0" i="0" u="none" strike="noStrike" dirty="0">
                        <a:solidFill>
                          <a:srgbClr val="000000"/>
                        </a:solidFill>
                        <a:effectLst/>
                        <a:latin typeface="Arial" panose="020B0604020202020204" pitchFamily="34" charset="0"/>
                        <a:ea typeface="Verdana" panose="020B0604030504040204" pitchFamily="34" charset="0"/>
                      </a:endParaRPr>
                    </a:p>
                  </a:txBody>
                  <a:tcPr marL="0" marR="0" marT="9525" marB="0" anchor="ctr"/>
                </a:tc>
                <a:tc>
                  <a:txBody>
                    <a:bodyPr/>
                    <a:lstStyle/>
                    <a:p>
                      <a:pPr algn="ctr" fontAlgn="b"/>
                      <a:r>
                        <a:rPr lang="it-IT" sz="1800" b="0" i="0" u="none" strike="noStrike" dirty="0" smtClean="0">
                          <a:solidFill>
                            <a:srgbClr val="000000"/>
                          </a:solidFill>
                          <a:effectLst/>
                          <a:latin typeface="Arial" panose="020B0604020202020204" pitchFamily="34" charset="0"/>
                          <a:ea typeface="Verdana" panose="020B0604030504040204" pitchFamily="34" charset="0"/>
                        </a:rPr>
                        <a:t>More </a:t>
                      </a:r>
                      <a:r>
                        <a:rPr lang="it-IT" sz="1800" b="0" i="0" u="none" strike="noStrike" dirty="0" err="1" smtClean="0">
                          <a:solidFill>
                            <a:srgbClr val="000000"/>
                          </a:solidFill>
                          <a:effectLst/>
                          <a:latin typeface="Arial" panose="020B0604020202020204" pitchFamily="34" charset="0"/>
                          <a:ea typeface="Verdana" panose="020B0604030504040204" pitchFamily="34" charset="0"/>
                        </a:rPr>
                        <a:t>maleficorum</a:t>
                      </a:r>
                      <a:endParaRPr lang="it-IT" sz="1800" b="0" i="0" u="none" strike="noStrike" dirty="0">
                        <a:solidFill>
                          <a:srgbClr val="000000"/>
                        </a:solidFill>
                        <a:effectLst/>
                        <a:latin typeface="Arial" panose="020B0604020202020204" pitchFamily="34" charset="0"/>
                        <a:ea typeface="Verdana" panose="020B0604030504040204" pitchFamily="34" charset="0"/>
                      </a:endParaRPr>
                    </a:p>
                  </a:txBody>
                  <a:tcPr marL="0" marR="0" marT="9525" marB="0" anchor="ctr"/>
                </a:tc>
                <a:tc>
                  <a:txBody>
                    <a:bodyPr/>
                    <a:lstStyle/>
                    <a:p>
                      <a:pPr algn="ctr" fontAlgn="b"/>
                      <a:r>
                        <a:rPr lang="it-IT" sz="1600" b="0" i="0" u="none" strike="noStrike" dirty="0" smtClean="0">
                          <a:solidFill>
                            <a:srgbClr val="000000"/>
                          </a:solidFill>
                          <a:effectLst/>
                          <a:latin typeface="Arial" panose="020B0604020202020204" pitchFamily="34" charset="0"/>
                          <a:ea typeface="Verdana" panose="020B0604030504040204" pitchFamily="34" charset="0"/>
                        </a:rPr>
                        <a:t>2 </a:t>
                      </a:r>
                      <a:r>
                        <a:rPr lang="it-IT" sz="1600" b="0" i="0" u="none" strike="noStrike" dirty="0" err="1" smtClean="0">
                          <a:solidFill>
                            <a:srgbClr val="000000"/>
                          </a:solidFill>
                          <a:effectLst/>
                          <a:latin typeface="Arial" panose="020B0604020202020204" pitchFamily="34" charset="0"/>
                          <a:ea typeface="Verdana" panose="020B0604030504040204" pitchFamily="34" charset="0"/>
                        </a:rPr>
                        <a:t>counts</a:t>
                      </a:r>
                      <a:r>
                        <a:rPr lang="it-IT" sz="1600" b="0" i="0" u="none" strike="noStrike" dirty="0" smtClean="0">
                          <a:solidFill>
                            <a:srgbClr val="000000"/>
                          </a:solidFill>
                          <a:effectLst/>
                          <a:latin typeface="Arial" panose="020B0604020202020204" pitchFamily="34" charset="0"/>
                          <a:ea typeface="Verdana" panose="020B0604030504040204" pitchFamily="34" charset="0"/>
                        </a:rPr>
                        <a:t> are </a:t>
                      </a:r>
                      <a:r>
                        <a:rPr lang="it-IT" sz="1600" b="0" i="0" u="none" strike="noStrike" dirty="0" err="1" smtClean="0">
                          <a:solidFill>
                            <a:srgbClr val="000000"/>
                          </a:solidFill>
                          <a:effectLst/>
                          <a:latin typeface="Arial" panose="020B0604020202020204" pitchFamily="34" charset="0"/>
                          <a:ea typeface="Verdana" panose="020B0604030504040204" pitchFamily="34" charset="0"/>
                        </a:rPr>
                        <a:t>killed</a:t>
                      </a:r>
                      <a:r>
                        <a:rPr lang="it-IT" sz="1600" b="0" i="0" u="none" strike="noStrike" dirty="0" smtClean="0">
                          <a:solidFill>
                            <a:srgbClr val="000000"/>
                          </a:solidFill>
                          <a:effectLst/>
                          <a:latin typeface="Arial" panose="020B0604020202020204" pitchFamily="34" charset="0"/>
                          <a:ea typeface="Verdana" panose="020B0604030504040204" pitchFamily="34" charset="0"/>
                        </a:rPr>
                        <a:t>, </a:t>
                      </a:r>
                      <a:r>
                        <a:rPr lang="it-IT" sz="1600" b="0" i="0" u="none" strike="noStrike" dirty="0" err="1" smtClean="0">
                          <a:solidFill>
                            <a:srgbClr val="000000"/>
                          </a:solidFill>
                          <a:effectLst/>
                          <a:latin typeface="Arial" panose="020B0604020202020204" pitchFamily="34" charset="0"/>
                          <a:ea typeface="Verdana" panose="020B0604030504040204" pitchFamily="34" charset="0"/>
                        </a:rPr>
                        <a:t>one</a:t>
                      </a:r>
                      <a:r>
                        <a:rPr lang="it-IT" sz="1600" b="0" i="0" u="none" strike="noStrike" dirty="0" smtClean="0">
                          <a:solidFill>
                            <a:srgbClr val="000000"/>
                          </a:solidFill>
                          <a:effectLst/>
                          <a:latin typeface="Arial" panose="020B0604020202020204" pitchFamily="34" charset="0"/>
                          <a:ea typeface="Verdana" panose="020B0604030504040204" pitchFamily="34" charset="0"/>
                        </a:rPr>
                        <a:t> </a:t>
                      </a:r>
                      <a:r>
                        <a:rPr lang="it-IT" sz="1600" b="0" i="0" u="none" strike="noStrike" dirty="0" err="1" smtClean="0">
                          <a:solidFill>
                            <a:srgbClr val="000000"/>
                          </a:solidFill>
                          <a:effectLst/>
                          <a:latin typeface="Arial" panose="020B0604020202020204" pitchFamily="34" charset="0"/>
                          <a:ea typeface="Verdana" panose="020B0604030504040204" pitchFamily="34" charset="0"/>
                        </a:rPr>
                        <a:t>is</a:t>
                      </a:r>
                      <a:r>
                        <a:rPr lang="it-IT" sz="1600" b="0" i="0" u="none" strike="noStrike" dirty="0" smtClean="0">
                          <a:solidFill>
                            <a:srgbClr val="000000"/>
                          </a:solidFill>
                          <a:effectLst/>
                          <a:latin typeface="Arial" panose="020B0604020202020204" pitchFamily="34" charset="0"/>
                          <a:ea typeface="Verdana" panose="020B0604030504040204" pitchFamily="34" charset="0"/>
                        </a:rPr>
                        <a:t> </a:t>
                      </a:r>
                      <a:r>
                        <a:rPr lang="it-IT" sz="1600" b="0" i="0" u="none" strike="noStrike" dirty="0" err="1" smtClean="0">
                          <a:solidFill>
                            <a:srgbClr val="000000"/>
                          </a:solidFill>
                          <a:effectLst/>
                          <a:latin typeface="Arial" panose="020B0604020202020204" pitchFamily="34" charset="0"/>
                          <a:ea typeface="Verdana" panose="020B0604030504040204" pitchFamily="34" charset="0"/>
                        </a:rPr>
                        <a:t>obliged</a:t>
                      </a:r>
                      <a:r>
                        <a:rPr lang="it-IT" sz="1600" b="0" i="0" u="none" strike="noStrike" dirty="0" smtClean="0">
                          <a:solidFill>
                            <a:srgbClr val="000000"/>
                          </a:solidFill>
                          <a:effectLst/>
                          <a:latin typeface="Arial" panose="020B0604020202020204" pitchFamily="34" charset="0"/>
                          <a:ea typeface="Verdana" panose="020B0604030504040204" pitchFamily="34" charset="0"/>
                        </a:rPr>
                        <a:t> to </a:t>
                      </a:r>
                      <a:r>
                        <a:rPr lang="it-IT" sz="1600" b="0" i="0" u="none" strike="noStrike" dirty="0" err="1" smtClean="0">
                          <a:solidFill>
                            <a:srgbClr val="000000"/>
                          </a:solidFill>
                          <a:effectLst/>
                          <a:latin typeface="Arial" panose="020B0604020202020204" pitchFamily="34" charset="0"/>
                          <a:ea typeface="Verdana" panose="020B0604030504040204" pitchFamily="34" charset="0"/>
                        </a:rPr>
                        <a:t>follow</a:t>
                      </a:r>
                      <a:r>
                        <a:rPr lang="it-IT" sz="1600" b="0" i="0" u="none" strike="noStrike" smtClean="0">
                          <a:solidFill>
                            <a:srgbClr val="000000"/>
                          </a:solidFill>
                          <a:effectLst/>
                          <a:latin typeface="Arial" panose="020B0604020202020204" pitchFamily="34" charset="0"/>
                          <a:ea typeface="Verdana" panose="020B0604030504040204" pitchFamily="34" charset="0"/>
                        </a:rPr>
                        <a:t> Lothar</a:t>
                      </a:r>
                      <a:endParaRPr lang="it-IT" sz="1600" b="0" i="0" u="none" strike="noStrike" dirty="0">
                        <a:solidFill>
                          <a:srgbClr val="000000"/>
                        </a:solidFill>
                        <a:effectLst/>
                        <a:latin typeface="Arial" panose="020B0604020202020204" pitchFamily="34" charset="0"/>
                        <a:ea typeface="Verdana" panose="020B0604030504040204" pitchFamily="34" charset="0"/>
                      </a:endParaRPr>
                    </a:p>
                  </a:txBody>
                  <a:tcPr marL="0" marR="0" marT="9525" marB="0" anchor="ctr"/>
                </a:tc>
                <a:extLst>
                  <a:ext uri="{0D108BD9-81ED-4DB2-BD59-A6C34878D82A}">
                    <a16:rowId xmlns:a16="http://schemas.microsoft.com/office/drawing/2014/main" val="280648120"/>
                  </a:ext>
                </a:extLst>
              </a:tr>
              <a:tr h="1300256">
                <a:tc>
                  <a:txBody>
                    <a:bodyPr/>
                    <a:lstStyle/>
                    <a:p>
                      <a:pPr algn="ctr" fontAlgn="b"/>
                      <a:r>
                        <a:rPr lang="it-IT" sz="1800" b="1" u="none" strike="noStrike" dirty="0" smtClean="0">
                          <a:effectLst/>
                        </a:rPr>
                        <a:t>Annales </a:t>
                      </a:r>
                      <a:r>
                        <a:rPr lang="it-IT" sz="1800" b="1" u="none" strike="noStrike" dirty="0" err="1" smtClean="0">
                          <a:effectLst/>
                        </a:rPr>
                        <a:t>Bertiniani</a:t>
                      </a:r>
                      <a:endParaRPr lang="it-IT" sz="1800" b="1" i="0" u="none" strike="noStrike" dirty="0">
                        <a:solidFill>
                          <a:srgbClr val="000000"/>
                        </a:solidFill>
                        <a:effectLst/>
                        <a:latin typeface="Arial" panose="020B0604020202020204" pitchFamily="34" charset="0"/>
                        <a:ea typeface="Verdana" panose="020B0604030504040204" pitchFamily="34" charset="0"/>
                      </a:endParaRPr>
                    </a:p>
                  </a:txBody>
                  <a:tcPr marL="9525" marR="9525" marT="9525" marB="0" anchor="ctr"/>
                </a:tc>
                <a:tc>
                  <a:txBody>
                    <a:bodyPr/>
                    <a:lstStyle/>
                    <a:p>
                      <a:pPr algn="ctr" fontAlgn="b"/>
                      <a:r>
                        <a:rPr lang="it-IT" sz="1800" b="0" u="none" strike="noStrike" dirty="0" smtClean="0">
                          <a:effectLst/>
                        </a:rPr>
                        <a:t>NO</a:t>
                      </a:r>
                      <a:endParaRPr lang="it-IT" sz="1800" b="0" i="0" u="none" strike="noStrike" dirty="0">
                        <a:solidFill>
                          <a:srgbClr val="000000"/>
                        </a:solidFill>
                        <a:effectLst/>
                        <a:latin typeface="Arial" panose="020B0604020202020204" pitchFamily="34" charset="0"/>
                        <a:ea typeface="Verdana" panose="020B0604030504040204" pitchFamily="34" charset="0"/>
                      </a:endParaRPr>
                    </a:p>
                  </a:txBody>
                  <a:tcPr marL="0" marR="0" marT="9525" marB="0" anchor="ctr"/>
                </a:tc>
                <a:tc>
                  <a:txBody>
                    <a:bodyPr/>
                    <a:lstStyle/>
                    <a:p>
                      <a:pPr algn="ctr" fontAlgn="b"/>
                      <a:r>
                        <a:rPr lang="it-IT" sz="1800" b="0" u="none" strike="noStrike" dirty="0" err="1" smtClean="0">
                          <a:effectLst/>
                        </a:rPr>
                        <a:t>Soror</a:t>
                      </a:r>
                      <a:r>
                        <a:rPr lang="it-IT" sz="1800" b="0" u="none" strike="noStrike" dirty="0" smtClean="0">
                          <a:effectLst/>
                        </a:rPr>
                        <a:t> Bernardi</a:t>
                      </a:r>
                      <a:r>
                        <a:rPr lang="it-IT" sz="1800" b="0" u="none" strike="noStrike" baseline="0" dirty="0" smtClean="0">
                          <a:effectLst/>
                        </a:rPr>
                        <a:t> </a:t>
                      </a:r>
                      <a:endParaRPr lang="it-IT" sz="1800" b="0" i="0" u="none" strike="noStrike" dirty="0">
                        <a:solidFill>
                          <a:srgbClr val="000000"/>
                        </a:solidFill>
                        <a:effectLst/>
                        <a:latin typeface="Arial" panose="020B0604020202020204" pitchFamily="34" charset="0"/>
                        <a:ea typeface="Verdana" panose="020B0604030504040204" pitchFamily="34" charset="0"/>
                      </a:endParaRPr>
                    </a:p>
                  </a:txBody>
                  <a:tcPr marL="0" marR="0" marT="9525" marB="0" anchor="ctr"/>
                </a:tc>
                <a:tc>
                  <a:txBody>
                    <a:bodyPr/>
                    <a:lstStyle/>
                    <a:p>
                      <a:pPr algn="ctr" fontAlgn="b"/>
                      <a:r>
                        <a:rPr lang="it-IT" sz="1800" b="0" u="none" strike="noStrike" dirty="0" err="1" smtClean="0">
                          <a:effectLst/>
                        </a:rPr>
                        <a:t>sanctimonialis</a:t>
                      </a:r>
                      <a:endParaRPr lang="it-IT" sz="1800" b="0" i="0" u="none" strike="noStrike" dirty="0">
                        <a:solidFill>
                          <a:srgbClr val="000000"/>
                        </a:solidFill>
                        <a:effectLst/>
                        <a:latin typeface="Arial" panose="020B0604020202020204" pitchFamily="34" charset="0"/>
                        <a:ea typeface="Verdana" panose="020B0604030504040204" pitchFamily="34" charset="0"/>
                      </a:endParaRPr>
                    </a:p>
                  </a:txBody>
                  <a:tcPr marL="0" marR="0" marT="9525" marB="0" anchor="ctr"/>
                </a:tc>
                <a:tc>
                  <a:txBody>
                    <a:bodyPr/>
                    <a:lstStyle/>
                    <a:p>
                      <a:pPr algn="ctr" fontAlgn="b"/>
                      <a:r>
                        <a:rPr lang="it-IT" sz="1800" b="0" i="0" u="none" strike="noStrike" dirty="0" smtClean="0">
                          <a:solidFill>
                            <a:srgbClr val="000000"/>
                          </a:solidFill>
                          <a:effectLst/>
                          <a:latin typeface="Arial" panose="020B0604020202020204" pitchFamily="34" charset="0"/>
                          <a:ea typeface="Verdana" panose="020B0604030504040204" pitchFamily="34" charset="0"/>
                        </a:rPr>
                        <a:t>In cupa </a:t>
                      </a:r>
                      <a:r>
                        <a:rPr lang="it-IT" sz="1800" b="0" i="0" u="none" strike="noStrike" dirty="0" err="1" smtClean="0">
                          <a:solidFill>
                            <a:srgbClr val="000000"/>
                          </a:solidFill>
                          <a:effectLst/>
                          <a:latin typeface="Arial" panose="020B0604020202020204" pitchFamily="34" charset="0"/>
                          <a:ea typeface="Verdana" panose="020B0604030504040204" pitchFamily="34" charset="0"/>
                        </a:rPr>
                        <a:t>positam</a:t>
                      </a:r>
                      <a:r>
                        <a:rPr lang="it-IT" sz="1800" b="0" i="0" u="none" strike="noStrike" dirty="0" smtClean="0">
                          <a:solidFill>
                            <a:srgbClr val="000000"/>
                          </a:solidFill>
                          <a:effectLst/>
                          <a:latin typeface="Arial" panose="020B0604020202020204" pitchFamily="34" charset="0"/>
                          <a:ea typeface="Verdana" panose="020B0604030504040204" pitchFamily="34" charset="0"/>
                        </a:rPr>
                        <a:t> in </a:t>
                      </a:r>
                      <a:r>
                        <a:rPr lang="it-IT" sz="1800" b="0" i="0" u="none" strike="noStrike" dirty="0" err="1" smtClean="0">
                          <a:solidFill>
                            <a:srgbClr val="000000"/>
                          </a:solidFill>
                          <a:effectLst/>
                          <a:latin typeface="Arial" panose="020B0604020202020204" pitchFamily="34" charset="0"/>
                          <a:ea typeface="Verdana" panose="020B0604030504040204" pitchFamily="34" charset="0"/>
                        </a:rPr>
                        <a:t>Ararim</a:t>
                      </a:r>
                      <a:r>
                        <a:rPr lang="it-IT" sz="1800" b="0" i="0" u="none" strike="noStrike" dirty="0" smtClean="0">
                          <a:solidFill>
                            <a:srgbClr val="000000"/>
                          </a:solidFill>
                          <a:effectLst/>
                          <a:latin typeface="Arial" panose="020B0604020202020204" pitchFamily="34" charset="0"/>
                          <a:ea typeface="Verdana" panose="020B0604030504040204" pitchFamily="34" charset="0"/>
                        </a:rPr>
                        <a:t> </a:t>
                      </a:r>
                      <a:r>
                        <a:rPr lang="it-IT" sz="1800" b="0" i="0" u="none" strike="noStrike" dirty="0" err="1" smtClean="0">
                          <a:solidFill>
                            <a:srgbClr val="000000"/>
                          </a:solidFill>
                          <a:effectLst/>
                          <a:latin typeface="Arial" panose="020B0604020202020204" pitchFamily="34" charset="0"/>
                          <a:ea typeface="Verdana" panose="020B0604030504040204" pitchFamily="34" charset="0"/>
                        </a:rPr>
                        <a:t>fluvium</a:t>
                      </a:r>
                      <a:r>
                        <a:rPr lang="it-IT" sz="1800" b="0" i="0" u="none" strike="noStrike" dirty="0" smtClean="0">
                          <a:solidFill>
                            <a:srgbClr val="000000"/>
                          </a:solidFill>
                          <a:effectLst/>
                          <a:latin typeface="Arial" panose="020B0604020202020204" pitchFamily="34" charset="0"/>
                          <a:ea typeface="Verdana" panose="020B0604030504040204" pitchFamily="34" charset="0"/>
                        </a:rPr>
                        <a:t> demergi </a:t>
                      </a:r>
                      <a:r>
                        <a:rPr lang="it-IT" sz="1800" b="0" i="0" u="none" strike="noStrike" dirty="0" err="1" smtClean="0">
                          <a:solidFill>
                            <a:srgbClr val="000000"/>
                          </a:solidFill>
                          <a:effectLst/>
                          <a:latin typeface="Arial" panose="020B0604020202020204" pitchFamily="34" charset="0"/>
                          <a:ea typeface="Verdana" panose="020B0604030504040204" pitchFamily="34" charset="0"/>
                        </a:rPr>
                        <a:t>fecit</a:t>
                      </a:r>
                      <a:endParaRPr lang="it-IT" sz="1800" b="0" i="0" u="none" strike="noStrike" dirty="0">
                        <a:solidFill>
                          <a:srgbClr val="000000"/>
                        </a:solidFill>
                        <a:effectLst/>
                        <a:latin typeface="Arial" panose="020B0604020202020204" pitchFamily="34" charset="0"/>
                        <a:ea typeface="Verdana" panose="020B0604030504040204" pitchFamily="34" charset="0"/>
                      </a:endParaRPr>
                    </a:p>
                  </a:txBody>
                  <a:tcPr marL="0" marR="0" marT="9525" marB="0" anchor="ctr"/>
                </a:tc>
                <a:tc>
                  <a:txBody>
                    <a:bodyPr/>
                    <a:lstStyle/>
                    <a:p>
                      <a:pPr algn="ctr" fontAlgn="b"/>
                      <a:endParaRPr lang="it-IT" sz="1800" b="1" i="0" u="none" strike="noStrike" dirty="0">
                        <a:solidFill>
                          <a:srgbClr val="000000"/>
                        </a:solidFill>
                        <a:effectLst/>
                        <a:latin typeface="Arial" panose="020B0604020202020204" pitchFamily="34" charset="0"/>
                        <a:ea typeface="Verdana" panose="020B0604030504040204" pitchFamily="34" charset="0"/>
                      </a:endParaRPr>
                    </a:p>
                  </a:txBody>
                  <a:tcPr marL="0" marR="0" marT="9525" marB="0" anchor="ctr"/>
                </a:tc>
                <a:tc>
                  <a:txBody>
                    <a:bodyPr/>
                    <a:lstStyle/>
                    <a:p>
                      <a:pPr algn="ctr" fontAlgn="b"/>
                      <a:r>
                        <a:rPr lang="it-IT" sz="1600" b="0" i="0" u="none" strike="noStrike" dirty="0" smtClean="0">
                          <a:solidFill>
                            <a:srgbClr val="000000"/>
                          </a:solidFill>
                          <a:effectLst/>
                          <a:latin typeface="Arial" panose="020B0604020202020204" pitchFamily="34" charset="0"/>
                          <a:ea typeface="Verdana" panose="020B0604030504040204" pitchFamily="34" charset="0"/>
                        </a:rPr>
                        <a:t>3 </a:t>
                      </a:r>
                      <a:r>
                        <a:rPr lang="it-IT" sz="1600" b="0" i="0" u="none" strike="noStrike" dirty="0" err="1" smtClean="0">
                          <a:solidFill>
                            <a:srgbClr val="000000"/>
                          </a:solidFill>
                          <a:effectLst/>
                          <a:latin typeface="Arial" panose="020B0604020202020204" pitchFamily="34" charset="0"/>
                          <a:ea typeface="Verdana" panose="020B0604030504040204" pitchFamily="34" charset="0"/>
                        </a:rPr>
                        <a:t>counts</a:t>
                      </a:r>
                      <a:r>
                        <a:rPr lang="it-IT" sz="1600" b="0" i="0" u="none" strike="noStrike" dirty="0" smtClean="0">
                          <a:solidFill>
                            <a:srgbClr val="000000"/>
                          </a:solidFill>
                          <a:effectLst/>
                          <a:latin typeface="Arial" panose="020B0604020202020204" pitchFamily="34" charset="0"/>
                          <a:ea typeface="Verdana" panose="020B0604030504040204" pitchFamily="34" charset="0"/>
                        </a:rPr>
                        <a:t> are </a:t>
                      </a:r>
                      <a:r>
                        <a:rPr lang="it-IT" sz="1600" b="0" i="0" u="none" strike="noStrike" dirty="0" err="1" smtClean="0">
                          <a:solidFill>
                            <a:srgbClr val="000000"/>
                          </a:solidFill>
                          <a:effectLst/>
                          <a:latin typeface="Arial" panose="020B0604020202020204" pitchFamily="34" charset="0"/>
                          <a:ea typeface="Verdana" panose="020B0604030504040204" pitchFamily="34" charset="0"/>
                        </a:rPr>
                        <a:t>killed</a:t>
                      </a:r>
                      <a:r>
                        <a:rPr lang="it-IT" sz="1600" b="0" i="0" u="none" strike="noStrike" dirty="0" smtClean="0">
                          <a:solidFill>
                            <a:srgbClr val="000000"/>
                          </a:solidFill>
                          <a:effectLst/>
                          <a:latin typeface="Arial" panose="020B0604020202020204" pitchFamily="34" charset="0"/>
                          <a:ea typeface="Verdana" panose="020B0604030504040204" pitchFamily="34" charset="0"/>
                        </a:rPr>
                        <a:t>, </a:t>
                      </a:r>
                      <a:r>
                        <a:rPr lang="it-IT" sz="1600" b="0" i="0" u="none" strike="noStrike" dirty="0" err="1" smtClean="0">
                          <a:solidFill>
                            <a:srgbClr val="000000"/>
                          </a:solidFill>
                          <a:effectLst/>
                          <a:latin typeface="Arial" panose="020B0604020202020204" pitchFamily="34" charset="0"/>
                          <a:ea typeface="Verdana" panose="020B0604030504040204" pitchFamily="34" charset="0"/>
                        </a:rPr>
                        <a:t>other</a:t>
                      </a:r>
                      <a:r>
                        <a:rPr lang="it-IT" sz="1600" b="0" i="0" u="none" strike="noStrike" dirty="0" smtClean="0">
                          <a:solidFill>
                            <a:srgbClr val="000000"/>
                          </a:solidFill>
                          <a:effectLst/>
                          <a:latin typeface="Arial" panose="020B0604020202020204" pitchFamily="34" charset="0"/>
                          <a:ea typeface="Verdana" panose="020B0604030504040204" pitchFamily="34" charset="0"/>
                        </a:rPr>
                        <a:t> </a:t>
                      </a:r>
                      <a:r>
                        <a:rPr lang="it-IT" sz="1600" b="0" i="0" u="none" strike="noStrike" dirty="0" err="1" smtClean="0">
                          <a:solidFill>
                            <a:srgbClr val="000000"/>
                          </a:solidFill>
                          <a:effectLst/>
                          <a:latin typeface="Arial" panose="020B0604020202020204" pitchFamily="34" charset="0"/>
                          <a:ea typeface="Verdana" panose="020B0604030504040204" pitchFamily="34" charset="0"/>
                        </a:rPr>
                        <a:t>obliged</a:t>
                      </a:r>
                      <a:r>
                        <a:rPr lang="it-IT" sz="1600" b="0" i="0" u="none" strike="noStrike" dirty="0" smtClean="0">
                          <a:solidFill>
                            <a:srgbClr val="000000"/>
                          </a:solidFill>
                          <a:effectLst/>
                          <a:latin typeface="Arial" panose="020B0604020202020204" pitchFamily="34" charset="0"/>
                          <a:ea typeface="Verdana" panose="020B0604030504040204" pitchFamily="34" charset="0"/>
                        </a:rPr>
                        <a:t> to </a:t>
                      </a:r>
                      <a:r>
                        <a:rPr lang="it-IT" sz="1600" b="0" i="0" u="none" strike="noStrike" dirty="0" err="1" smtClean="0">
                          <a:solidFill>
                            <a:srgbClr val="000000"/>
                          </a:solidFill>
                          <a:effectLst/>
                          <a:latin typeface="Arial" panose="020B0604020202020204" pitchFamily="34" charset="0"/>
                          <a:ea typeface="Verdana" panose="020B0604030504040204" pitchFamily="34" charset="0"/>
                        </a:rPr>
                        <a:t>follow</a:t>
                      </a:r>
                      <a:r>
                        <a:rPr lang="it-IT" sz="1600" b="0" i="0" u="none" strike="noStrike" dirty="0" smtClean="0">
                          <a:solidFill>
                            <a:srgbClr val="000000"/>
                          </a:solidFill>
                          <a:effectLst/>
                          <a:latin typeface="Arial" panose="020B0604020202020204" pitchFamily="34" charset="0"/>
                          <a:ea typeface="Verdana" panose="020B0604030504040204" pitchFamily="34" charset="0"/>
                        </a:rPr>
                        <a:t> Lothar</a:t>
                      </a:r>
                      <a:endParaRPr lang="it-IT" sz="1600" b="0" i="0" u="none" strike="noStrike" dirty="0">
                        <a:solidFill>
                          <a:srgbClr val="000000"/>
                        </a:solidFill>
                        <a:effectLst/>
                        <a:latin typeface="Arial" panose="020B0604020202020204" pitchFamily="34" charset="0"/>
                        <a:ea typeface="Verdana" panose="020B0604030504040204" pitchFamily="34" charset="0"/>
                      </a:endParaRPr>
                    </a:p>
                  </a:txBody>
                  <a:tcPr marL="0" marR="0" marT="9525" marB="0" anchor="ctr"/>
                </a:tc>
                <a:extLst>
                  <a:ext uri="{0D108BD9-81ED-4DB2-BD59-A6C34878D82A}">
                    <a16:rowId xmlns:a16="http://schemas.microsoft.com/office/drawing/2014/main" val="1236970603"/>
                  </a:ext>
                </a:extLst>
              </a:tr>
              <a:tr h="1191717">
                <a:tc>
                  <a:txBody>
                    <a:bodyPr/>
                    <a:lstStyle/>
                    <a:p>
                      <a:pPr algn="ctr" fontAlgn="b"/>
                      <a:r>
                        <a:rPr lang="it-IT" sz="1800" b="1" u="none" strike="noStrike" dirty="0" err="1" smtClean="0">
                          <a:effectLst/>
                        </a:rPr>
                        <a:t>Theganus</a:t>
                      </a:r>
                      <a:endParaRPr lang="it-IT" sz="1800" b="1" i="0" u="none" strike="noStrike" dirty="0">
                        <a:solidFill>
                          <a:srgbClr val="000000"/>
                        </a:solidFill>
                        <a:effectLst/>
                        <a:latin typeface="Arial" panose="020B0604020202020204" pitchFamily="34" charset="0"/>
                        <a:ea typeface="Verdana" panose="020B0604030504040204" pitchFamily="34" charset="0"/>
                      </a:endParaRPr>
                    </a:p>
                  </a:txBody>
                  <a:tcPr marL="9525" marR="9525" marT="9525" marB="0" anchor="ctr"/>
                </a:tc>
                <a:tc>
                  <a:txBody>
                    <a:bodyPr/>
                    <a:lstStyle/>
                    <a:p>
                      <a:pPr algn="ctr" fontAlgn="b"/>
                      <a:r>
                        <a:rPr lang="it-IT" sz="1800" b="0" i="0" u="none" strike="noStrike" dirty="0" smtClean="0">
                          <a:solidFill>
                            <a:schemeClr val="tx1"/>
                          </a:solidFill>
                          <a:effectLst/>
                          <a:latin typeface="+mn-lt"/>
                          <a:ea typeface="+mn-ea"/>
                        </a:rPr>
                        <a:t>SI</a:t>
                      </a:r>
                      <a:endParaRPr lang="it-IT" sz="1800" b="0" i="0" u="none" strike="noStrike" dirty="0">
                        <a:solidFill>
                          <a:srgbClr val="000000"/>
                        </a:solidFill>
                        <a:effectLst/>
                        <a:latin typeface="Arial" panose="020B0604020202020204" pitchFamily="34" charset="0"/>
                        <a:ea typeface="Verdana" panose="020B0604030504040204" pitchFamily="34" charset="0"/>
                      </a:endParaRPr>
                    </a:p>
                  </a:txBody>
                  <a:tcPr marL="0" marR="0" marT="9525" marB="0" anchor="ctr"/>
                </a:tc>
                <a:tc>
                  <a:txBody>
                    <a:bodyPr/>
                    <a:lstStyle/>
                    <a:p>
                      <a:pPr algn="ctr" fontAlgn="b"/>
                      <a:r>
                        <a:rPr lang="it-IT" sz="1800" b="0" u="none" strike="noStrike" dirty="0" err="1" smtClean="0">
                          <a:effectLst/>
                        </a:rPr>
                        <a:t>Soror</a:t>
                      </a:r>
                      <a:r>
                        <a:rPr lang="it-IT" sz="1800" b="0" u="none" strike="noStrike" dirty="0" smtClean="0">
                          <a:effectLst/>
                        </a:rPr>
                        <a:t> duci </a:t>
                      </a:r>
                      <a:r>
                        <a:rPr lang="it-IT" sz="1800" b="0" u="none" strike="noStrike" dirty="0" err="1" smtClean="0">
                          <a:effectLst/>
                        </a:rPr>
                        <a:t>Bernhardi</a:t>
                      </a:r>
                      <a:endParaRPr lang="it-IT" sz="1800" b="0" i="0" u="none" strike="noStrike" dirty="0">
                        <a:solidFill>
                          <a:srgbClr val="000000"/>
                        </a:solidFill>
                        <a:effectLst/>
                        <a:latin typeface="Arial" panose="020B0604020202020204" pitchFamily="34" charset="0"/>
                        <a:ea typeface="Verdana" panose="020B0604030504040204" pitchFamily="34" charset="0"/>
                      </a:endParaRPr>
                    </a:p>
                  </a:txBody>
                  <a:tcPr marL="0" marR="0" marT="9525" marB="0" anchor="ctr"/>
                </a:tc>
                <a:tc>
                  <a:txBody>
                    <a:bodyPr/>
                    <a:lstStyle/>
                    <a:p>
                      <a:pPr algn="ctr" fontAlgn="b"/>
                      <a:r>
                        <a:rPr lang="it-IT" sz="1800" b="0" u="none" strike="noStrike" dirty="0" err="1" smtClean="0">
                          <a:effectLst/>
                        </a:rPr>
                        <a:t>Sanctimonialis</a:t>
                      </a:r>
                      <a:r>
                        <a:rPr lang="it-IT" sz="1800" b="0" u="none" strike="noStrike" dirty="0" smtClean="0">
                          <a:effectLst/>
                        </a:rPr>
                        <a:t> </a:t>
                      </a:r>
                      <a:r>
                        <a:rPr lang="it-IT" sz="1800" b="0" u="none" strike="noStrike" dirty="0" err="1" smtClean="0">
                          <a:effectLst/>
                        </a:rPr>
                        <a:t>femina</a:t>
                      </a:r>
                      <a:endParaRPr lang="it-IT" sz="1800" b="0" i="0" u="none" strike="noStrike" dirty="0">
                        <a:solidFill>
                          <a:srgbClr val="000000"/>
                        </a:solidFill>
                        <a:effectLst/>
                        <a:latin typeface="Arial" panose="020B0604020202020204" pitchFamily="34" charset="0"/>
                        <a:ea typeface="Verdana" panose="020B0604030504040204" pitchFamily="34" charset="0"/>
                      </a:endParaRPr>
                    </a:p>
                  </a:txBody>
                  <a:tcPr marL="0" marR="0" marT="9525" marB="0" anchor="ctr"/>
                </a:tc>
                <a:tc>
                  <a:txBody>
                    <a:bodyPr/>
                    <a:lstStyle/>
                    <a:p>
                      <a:pPr algn="ctr" fontAlgn="b"/>
                      <a:r>
                        <a:rPr lang="it-IT" sz="1800" b="0" kern="1200" dirty="0" err="1" smtClean="0">
                          <a:solidFill>
                            <a:schemeClr val="tx1"/>
                          </a:solidFill>
                          <a:effectLst/>
                          <a:latin typeface="+mn-lt"/>
                          <a:ea typeface="+mn-ea"/>
                          <a:cs typeface="+mn-cs"/>
                        </a:rPr>
                        <a:t>iussit</a:t>
                      </a:r>
                      <a:r>
                        <a:rPr lang="it-IT" sz="1800" b="0" kern="1200" dirty="0" smtClean="0">
                          <a:solidFill>
                            <a:schemeClr val="tx1"/>
                          </a:solidFill>
                          <a:effectLst/>
                          <a:latin typeface="+mn-lt"/>
                          <a:ea typeface="+mn-ea"/>
                          <a:cs typeface="+mn-cs"/>
                        </a:rPr>
                        <a:t> in </a:t>
                      </a:r>
                      <a:r>
                        <a:rPr lang="it-IT" sz="1800" b="0" kern="1200" dirty="0" err="1" smtClean="0">
                          <a:solidFill>
                            <a:schemeClr val="tx1"/>
                          </a:solidFill>
                          <a:effectLst/>
                          <a:latin typeface="+mn-lt"/>
                          <a:ea typeface="+mn-ea"/>
                          <a:cs typeface="+mn-cs"/>
                        </a:rPr>
                        <a:t>vase</a:t>
                      </a:r>
                      <a:r>
                        <a:rPr lang="it-IT" sz="1800" b="0" kern="1200" dirty="0" smtClean="0">
                          <a:solidFill>
                            <a:schemeClr val="tx1"/>
                          </a:solidFill>
                          <a:effectLst/>
                          <a:latin typeface="+mn-lt"/>
                          <a:ea typeface="+mn-ea"/>
                          <a:cs typeface="+mn-cs"/>
                        </a:rPr>
                        <a:t> </a:t>
                      </a:r>
                      <a:r>
                        <a:rPr lang="it-IT" sz="1800" b="0" kern="1200" dirty="0" err="1" smtClean="0">
                          <a:solidFill>
                            <a:schemeClr val="tx1"/>
                          </a:solidFill>
                          <a:effectLst/>
                          <a:latin typeface="+mn-lt"/>
                          <a:ea typeface="+mn-ea"/>
                          <a:cs typeface="+mn-cs"/>
                        </a:rPr>
                        <a:t>vinatico</a:t>
                      </a:r>
                      <a:r>
                        <a:rPr lang="it-IT" sz="1800" b="0" kern="1200" dirty="0" smtClean="0">
                          <a:solidFill>
                            <a:schemeClr val="tx1"/>
                          </a:solidFill>
                          <a:effectLst/>
                          <a:latin typeface="+mn-lt"/>
                          <a:ea typeface="+mn-ea"/>
                          <a:cs typeface="+mn-cs"/>
                        </a:rPr>
                        <a:t> </a:t>
                      </a:r>
                      <a:r>
                        <a:rPr lang="it-IT" sz="1800" b="0" kern="1200" dirty="0" err="1" smtClean="0">
                          <a:solidFill>
                            <a:schemeClr val="tx1"/>
                          </a:solidFill>
                          <a:effectLst/>
                          <a:latin typeface="+mn-lt"/>
                          <a:ea typeface="+mn-ea"/>
                          <a:cs typeface="+mn-cs"/>
                        </a:rPr>
                        <a:t>claudere</a:t>
                      </a:r>
                      <a:r>
                        <a:rPr lang="it-IT" sz="1800" b="0" kern="1200" dirty="0" smtClean="0">
                          <a:solidFill>
                            <a:schemeClr val="tx1"/>
                          </a:solidFill>
                          <a:effectLst/>
                          <a:latin typeface="+mn-lt"/>
                          <a:ea typeface="+mn-ea"/>
                          <a:cs typeface="+mn-cs"/>
                        </a:rPr>
                        <a:t> et </a:t>
                      </a:r>
                      <a:r>
                        <a:rPr lang="it-IT" sz="1800" b="0" kern="1200" dirty="0" err="1" smtClean="0">
                          <a:solidFill>
                            <a:schemeClr val="tx1"/>
                          </a:solidFill>
                          <a:effectLst/>
                          <a:latin typeface="+mn-lt"/>
                          <a:ea typeface="+mn-ea"/>
                          <a:cs typeface="+mn-cs"/>
                        </a:rPr>
                        <a:t>proicere</a:t>
                      </a:r>
                      <a:r>
                        <a:rPr lang="it-IT" sz="1800" b="0" kern="1200" dirty="0" smtClean="0">
                          <a:solidFill>
                            <a:schemeClr val="tx1"/>
                          </a:solidFill>
                          <a:effectLst/>
                          <a:latin typeface="+mn-lt"/>
                          <a:ea typeface="+mn-ea"/>
                          <a:cs typeface="+mn-cs"/>
                        </a:rPr>
                        <a:t> in </a:t>
                      </a:r>
                      <a:r>
                        <a:rPr lang="it-IT" sz="1800" b="0" kern="1200" dirty="0" err="1" smtClean="0">
                          <a:solidFill>
                            <a:schemeClr val="tx1"/>
                          </a:solidFill>
                          <a:effectLst/>
                          <a:latin typeface="+mn-lt"/>
                          <a:ea typeface="+mn-ea"/>
                          <a:cs typeface="+mn-cs"/>
                        </a:rPr>
                        <a:t>flumen</a:t>
                      </a:r>
                      <a:r>
                        <a:rPr lang="it-IT" sz="1800" b="0" kern="1200" dirty="0" smtClean="0">
                          <a:solidFill>
                            <a:schemeClr val="tx1"/>
                          </a:solidFill>
                          <a:effectLst/>
                          <a:latin typeface="+mn-lt"/>
                          <a:ea typeface="+mn-ea"/>
                          <a:cs typeface="+mn-cs"/>
                        </a:rPr>
                        <a:t> </a:t>
                      </a:r>
                      <a:r>
                        <a:rPr lang="it-IT" sz="1800" b="0" kern="1200" dirty="0" err="1" smtClean="0">
                          <a:solidFill>
                            <a:schemeClr val="tx1"/>
                          </a:solidFill>
                          <a:effectLst/>
                          <a:latin typeface="+mn-lt"/>
                          <a:ea typeface="+mn-ea"/>
                          <a:cs typeface="+mn-cs"/>
                        </a:rPr>
                        <a:t>Ararim</a:t>
                      </a:r>
                      <a:endParaRPr lang="it-IT" sz="1800" b="0" i="0" u="none" strike="noStrike" dirty="0">
                        <a:solidFill>
                          <a:srgbClr val="000000"/>
                        </a:solidFill>
                        <a:effectLst/>
                        <a:latin typeface="Arial" panose="020B0604020202020204" pitchFamily="34" charset="0"/>
                        <a:ea typeface="Verdana" panose="020B0604030504040204" pitchFamily="34" charset="0"/>
                      </a:endParaRPr>
                    </a:p>
                  </a:txBody>
                  <a:tcPr marL="0" marR="0" marT="9525" marB="0" anchor="ctr"/>
                </a:tc>
                <a:tc>
                  <a:txBody>
                    <a:bodyPr/>
                    <a:lstStyle/>
                    <a:p>
                      <a:pPr algn="ctr" fontAlgn="b"/>
                      <a:r>
                        <a:rPr lang="it-IT" sz="1800" kern="1200" dirty="0" err="1" smtClean="0">
                          <a:solidFill>
                            <a:schemeClr val="tx1"/>
                          </a:solidFill>
                          <a:effectLst/>
                          <a:latin typeface="+mn-lt"/>
                          <a:ea typeface="+mn-ea"/>
                          <a:cs typeface="+mn-cs"/>
                        </a:rPr>
                        <a:t>Ibi</a:t>
                      </a:r>
                      <a:r>
                        <a:rPr lang="it-IT" sz="1800" kern="1200" dirty="0" smtClean="0">
                          <a:solidFill>
                            <a:schemeClr val="tx1"/>
                          </a:solidFill>
                          <a:effectLst/>
                          <a:latin typeface="+mn-lt"/>
                          <a:ea typeface="+mn-ea"/>
                          <a:cs typeface="+mn-cs"/>
                        </a:rPr>
                        <a:t> </a:t>
                      </a:r>
                      <a:r>
                        <a:rPr lang="it-IT" sz="1800" kern="1200" dirty="0" err="1" smtClean="0">
                          <a:solidFill>
                            <a:schemeClr val="tx1"/>
                          </a:solidFill>
                          <a:effectLst/>
                          <a:latin typeface="+mn-lt"/>
                          <a:ea typeface="+mn-ea"/>
                          <a:cs typeface="+mn-cs"/>
                        </a:rPr>
                        <a:t>eam</a:t>
                      </a:r>
                      <a:r>
                        <a:rPr lang="it-IT" sz="1800" kern="1200" dirty="0" smtClean="0">
                          <a:solidFill>
                            <a:schemeClr val="tx1"/>
                          </a:solidFill>
                          <a:effectLst/>
                          <a:latin typeface="+mn-lt"/>
                          <a:ea typeface="+mn-ea"/>
                          <a:cs typeface="+mn-cs"/>
                        </a:rPr>
                        <a:t> </a:t>
                      </a:r>
                      <a:r>
                        <a:rPr lang="it-IT" sz="1800" kern="1200" dirty="0" err="1" smtClean="0">
                          <a:solidFill>
                            <a:schemeClr val="tx1"/>
                          </a:solidFill>
                          <a:effectLst/>
                          <a:latin typeface="+mn-lt"/>
                          <a:ea typeface="+mn-ea"/>
                          <a:cs typeface="+mn-cs"/>
                        </a:rPr>
                        <a:t>diu</a:t>
                      </a:r>
                      <a:r>
                        <a:rPr lang="it-IT" sz="1800" kern="1200" dirty="0" smtClean="0">
                          <a:solidFill>
                            <a:schemeClr val="tx1"/>
                          </a:solidFill>
                          <a:effectLst/>
                          <a:latin typeface="+mn-lt"/>
                          <a:ea typeface="+mn-ea"/>
                          <a:cs typeface="+mn-cs"/>
                        </a:rPr>
                        <a:t> </a:t>
                      </a:r>
                      <a:r>
                        <a:rPr lang="it-IT" sz="1800" kern="1200" dirty="0" err="1" smtClean="0">
                          <a:solidFill>
                            <a:schemeClr val="tx1"/>
                          </a:solidFill>
                          <a:effectLst/>
                          <a:latin typeface="+mn-lt"/>
                          <a:ea typeface="+mn-ea"/>
                          <a:cs typeface="+mn-cs"/>
                        </a:rPr>
                        <a:t>affligens</a:t>
                      </a:r>
                      <a:r>
                        <a:rPr lang="it-IT" sz="1800" kern="1200" dirty="0" smtClean="0">
                          <a:solidFill>
                            <a:schemeClr val="tx1"/>
                          </a:solidFill>
                          <a:effectLst/>
                          <a:latin typeface="+mn-lt"/>
                          <a:ea typeface="+mn-ea"/>
                          <a:cs typeface="+mn-cs"/>
                        </a:rPr>
                        <a:t> </a:t>
                      </a:r>
                      <a:r>
                        <a:rPr lang="it-IT" sz="1800" kern="1200" dirty="0" err="1" smtClean="0">
                          <a:solidFill>
                            <a:schemeClr val="tx1"/>
                          </a:solidFill>
                          <a:effectLst/>
                          <a:latin typeface="+mn-lt"/>
                          <a:ea typeface="+mn-ea"/>
                          <a:cs typeface="+mn-cs"/>
                        </a:rPr>
                        <a:t>quousque</a:t>
                      </a:r>
                      <a:r>
                        <a:rPr lang="it-IT" sz="1800" kern="1200" dirty="0" smtClean="0">
                          <a:solidFill>
                            <a:schemeClr val="tx1"/>
                          </a:solidFill>
                          <a:effectLst/>
                          <a:latin typeface="+mn-lt"/>
                          <a:ea typeface="+mn-ea"/>
                          <a:cs typeface="+mn-cs"/>
                        </a:rPr>
                        <a:t> </a:t>
                      </a:r>
                      <a:r>
                        <a:rPr lang="it-IT" sz="1800" kern="1200" dirty="0" err="1" smtClean="0">
                          <a:solidFill>
                            <a:schemeClr val="tx1"/>
                          </a:solidFill>
                          <a:effectLst/>
                          <a:latin typeface="+mn-lt"/>
                          <a:ea typeface="+mn-ea"/>
                          <a:cs typeface="+mn-cs"/>
                        </a:rPr>
                        <a:t>extinctit</a:t>
                      </a:r>
                      <a:r>
                        <a:rPr lang="it-IT" sz="1800" kern="1200" dirty="0" smtClean="0">
                          <a:solidFill>
                            <a:schemeClr val="tx1"/>
                          </a:solidFill>
                          <a:effectLst/>
                          <a:latin typeface="+mn-lt"/>
                          <a:ea typeface="+mn-ea"/>
                          <a:cs typeface="+mn-cs"/>
                        </a:rPr>
                        <a:t> </a:t>
                      </a:r>
                      <a:r>
                        <a:rPr lang="it-IT" sz="1800" kern="1200" dirty="0" err="1" smtClean="0">
                          <a:solidFill>
                            <a:schemeClr val="tx1"/>
                          </a:solidFill>
                          <a:effectLst/>
                          <a:latin typeface="+mn-lt"/>
                          <a:ea typeface="+mn-ea"/>
                          <a:cs typeface="+mn-cs"/>
                        </a:rPr>
                        <a:t>eam</a:t>
                      </a:r>
                      <a:endParaRPr lang="it-IT" sz="1800" b="0" i="0" u="none" strike="noStrike" dirty="0">
                        <a:solidFill>
                          <a:srgbClr val="000000"/>
                        </a:solidFill>
                        <a:effectLst/>
                        <a:latin typeface="Arial" panose="020B0604020202020204" pitchFamily="34" charset="0"/>
                        <a:ea typeface="Verdana" panose="020B0604030504040204" pitchFamily="34" charset="0"/>
                      </a:endParaRPr>
                    </a:p>
                  </a:txBody>
                  <a:tcPr marL="0" marR="0" marT="9525" marB="0" anchor="ctr"/>
                </a:tc>
                <a:tc>
                  <a:txBody>
                    <a:bodyPr/>
                    <a:lstStyle/>
                    <a:p>
                      <a:pPr algn="ctr" fontAlgn="b"/>
                      <a:r>
                        <a:rPr lang="it-IT" sz="1800" kern="1200" dirty="0" err="1" smtClean="0">
                          <a:solidFill>
                            <a:schemeClr val="tx1"/>
                          </a:solidFill>
                          <a:effectLst/>
                          <a:latin typeface="+mn-lt"/>
                          <a:ea typeface="+mn-ea"/>
                          <a:cs typeface="+mn-cs"/>
                        </a:rPr>
                        <a:t>iudicio</a:t>
                      </a:r>
                      <a:r>
                        <a:rPr lang="it-IT" sz="1800" kern="1200" dirty="0" smtClean="0">
                          <a:solidFill>
                            <a:schemeClr val="tx1"/>
                          </a:solidFill>
                          <a:effectLst/>
                          <a:latin typeface="+mn-lt"/>
                          <a:ea typeface="+mn-ea"/>
                          <a:cs typeface="+mn-cs"/>
                        </a:rPr>
                        <a:t> </a:t>
                      </a:r>
                      <a:r>
                        <a:rPr lang="it-IT" sz="1800" kern="1200" dirty="0" err="1" smtClean="0">
                          <a:solidFill>
                            <a:schemeClr val="tx1"/>
                          </a:solidFill>
                          <a:effectLst/>
                          <a:latin typeface="+mn-lt"/>
                          <a:ea typeface="+mn-ea"/>
                          <a:cs typeface="+mn-cs"/>
                        </a:rPr>
                        <a:t>coniugum</a:t>
                      </a:r>
                      <a:r>
                        <a:rPr lang="it-IT" sz="1800" kern="1200" dirty="0" smtClean="0">
                          <a:solidFill>
                            <a:schemeClr val="tx1"/>
                          </a:solidFill>
                          <a:effectLst/>
                          <a:latin typeface="+mn-lt"/>
                          <a:ea typeface="+mn-ea"/>
                          <a:cs typeface="+mn-cs"/>
                        </a:rPr>
                        <a:t> </a:t>
                      </a:r>
                      <a:r>
                        <a:rPr lang="it-IT" sz="1800" kern="1200" dirty="0" err="1" smtClean="0">
                          <a:solidFill>
                            <a:schemeClr val="tx1"/>
                          </a:solidFill>
                          <a:effectLst/>
                          <a:latin typeface="+mn-lt"/>
                          <a:ea typeface="+mn-ea"/>
                          <a:cs typeface="+mn-cs"/>
                        </a:rPr>
                        <a:t>impiorum</a:t>
                      </a:r>
                      <a:r>
                        <a:rPr lang="it-IT" sz="1800" kern="1200" dirty="0" smtClean="0">
                          <a:solidFill>
                            <a:schemeClr val="tx1"/>
                          </a:solidFill>
                          <a:effectLst/>
                          <a:latin typeface="+mn-lt"/>
                          <a:ea typeface="+mn-ea"/>
                          <a:cs typeface="+mn-cs"/>
                        </a:rPr>
                        <a:t> </a:t>
                      </a:r>
                      <a:r>
                        <a:rPr lang="it-IT" sz="1800" kern="1200" dirty="0" err="1" smtClean="0">
                          <a:solidFill>
                            <a:schemeClr val="tx1"/>
                          </a:solidFill>
                          <a:effectLst/>
                          <a:latin typeface="+mn-lt"/>
                          <a:ea typeface="+mn-ea"/>
                          <a:cs typeface="+mn-cs"/>
                        </a:rPr>
                        <a:t>consiliariorum</a:t>
                      </a:r>
                      <a:r>
                        <a:rPr lang="it-IT" sz="1800" kern="1200" dirty="0" smtClean="0">
                          <a:solidFill>
                            <a:schemeClr val="tx1"/>
                          </a:solidFill>
                          <a:effectLst/>
                          <a:latin typeface="+mn-lt"/>
                          <a:ea typeface="+mn-ea"/>
                          <a:cs typeface="+mn-cs"/>
                        </a:rPr>
                        <a:t> </a:t>
                      </a:r>
                      <a:r>
                        <a:rPr lang="it-IT" sz="1800" kern="1200" dirty="0" err="1" smtClean="0">
                          <a:solidFill>
                            <a:schemeClr val="tx1"/>
                          </a:solidFill>
                          <a:effectLst/>
                          <a:latin typeface="+mn-lt"/>
                          <a:ea typeface="+mn-ea"/>
                          <a:cs typeface="+mn-cs"/>
                        </a:rPr>
                        <a:t>eius</a:t>
                      </a:r>
                      <a:endParaRPr lang="it-IT" sz="1800" b="0" i="0" u="none" strike="noStrike" dirty="0">
                        <a:solidFill>
                          <a:srgbClr val="000000"/>
                        </a:solidFill>
                        <a:effectLst/>
                        <a:latin typeface="Arial" panose="020B0604020202020204" pitchFamily="34" charset="0"/>
                        <a:ea typeface="Verdana" panose="020B0604030504040204" pitchFamily="34" charset="0"/>
                      </a:endParaRPr>
                    </a:p>
                  </a:txBody>
                  <a:tcPr marL="0" marR="0" marT="9525" marB="0" anchor="ctr"/>
                </a:tc>
                <a:extLst>
                  <a:ext uri="{0D108BD9-81ED-4DB2-BD59-A6C34878D82A}">
                    <a16:rowId xmlns:a16="http://schemas.microsoft.com/office/drawing/2014/main" val="3726918944"/>
                  </a:ext>
                </a:extLst>
              </a:tr>
            </a:tbl>
          </a:graphicData>
        </a:graphic>
      </p:graphicFrame>
      <p:sp>
        <p:nvSpPr>
          <p:cNvPr id="5" name="Rettangolo 4"/>
          <p:cNvSpPr/>
          <p:nvPr/>
        </p:nvSpPr>
        <p:spPr>
          <a:xfrm>
            <a:off x="6992471" y="301214"/>
            <a:ext cx="4690334" cy="523220"/>
          </a:xfrm>
          <a:prstGeom prst="rect">
            <a:avLst/>
          </a:prstGeom>
        </p:spPr>
        <p:txBody>
          <a:bodyPr wrap="square">
            <a:spAutoFit/>
          </a:bodyPr>
          <a:lstStyle/>
          <a:p>
            <a:r>
              <a:rPr lang="it-IT" sz="2800" b="1" dirty="0" err="1" smtClean="0">
                <a:solidFill>
                  <a:schemeClr val="bg1"/>
                </a:solidFill>
              </a:rPr>
              <a:t>Gerberga</a:t>
            </a:r>
            <a:r>
              <a:rPr lang="it-IT" sz="2800" b="1" dirty="0" smtClean="0">
                <a:solidFill>
                  <a:schemeClr val="bg1"/>
                </a:solidFill>
              </a:rPr>
              <a:t> </a:t>
            </a:r>
            <a:r>
              <a:rPr lang="it-IT" sz="2800" b="1" dirty="0" err="1" smtClean="0">
                <a:solidFill>
                  <a:schemeClr val="bg1"/>
                </a:solidFill>
              </a:rPr>
              <a:t>into</a:t>
            </a:r>
            <a:r>
              <a:rPr lang="it-IT" sz="2800" b="1" dirty="0" smtClean="0">
                <a:solidFill>
                  <a:schemeClr val="bg1"/>
                </a:solidFill>
              </a:rPr>
              <a:t> the Saone</a:t>
            </a:r>
            <a:endParaRPr lang="it-IT" sz="2800" dirty="0">
              <a:solidFill>
                <a:schemeClr val="bg1"/>
              </a:solidFill>
            </a:endParaRPr>
          </a:p>
        </p:txBody>
      </p:sp>
    </p:spTree>
    <p:extLst>
      <p:ext uri="{BB962C8B-B14F-4D97-AF65-F5344CB8AC3E}">
        <p14:creationId xmlns:p14="http://schemas.microsoft.com/office/powerpoint/2010/main" val="3008840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Sanctimoniales</a:t>
            </a:r>
            <a:r>
              <a:rPr lang="it-IT" dirty="0" smtClean="0"/>
              <a:t>. A </a:t>
            </a:r>
            <a:r>
              <a:rPr lang="it-IT" dirty="0" err="1" smtClean="0"/>
              <a:t>suspicious</a:t>
            </a:r>
            <a:r>
              <a:rPr lang="it-IT" dirty="0" smtClean="0"/>
              <a:t> </a:t>
            </a:r>
            <a:r>
              <a:rPr lang="it-IT" dirty="0" err="1" smtClean="0"/>
              <a:t>cathegory</a:t>
            </a:r>
            <a:endParaRPr lang="it-IT" dirty="0"/>
          </a:p>
        </p:txBody>
      </p:sp>
      <p:sp>
        <p:nvSpPr>
          <p:cNvPr id="3" name="Segnaposto contenuto 2"/>
          <p:cNvSpPr>
            <a:spLocks noGrp="1"/>
          </p:cNvSpPr>
          <p:nvPr>
            <p:ph sz="quarter" idx="10"/>
          </p:nvPr>
        </p:nvSpPr>
        <p:spPr>
          <a:xfrm>
            <a:off x="457201" y="2202873"/>
            <a:ext cx="11130742" cy="4249681"/>
          </a:xfrm>
        </p:spPr>
        <p:txBody>
          <a:bodyPr>
            <a:normAutofit fontScale="77500" lnSpcReduction="20000"/>
          </a:bodyPr>
          <a:lstStyle/>
          <a:p>
            <a:r>
              <a:rPr lang="en-US" dirty="0"/>
              <a:t>A rather infamous and illicit custom has developed in these times, whereby some women (</a:t>
            </a:r>
            <a:r>
              <a:rPr lang="en-US" i="1" dirty="0" err="1"/>
              <a:t>mulierculae</a:t>
            </a:r>
            <a:r>
              <a:rPr lang="en-US" dirty="0"/>
              <a:t>), their husbands having died and freed from marital authority, enjoy unrestrained freedom according to their own will. </a:t>
            </a:r>
            <a:endParaRPr lang="en-US" dirty="0" smtClean="0"/>
          </a:p>
          <a:p>
            <a:r>
              <a:rPr lang="en-US" dirty="0" smtClean="0"/>
              <a:t>They </a:t>
            </a:r>
            <a:r>
              <a:rPr lang="en-US" dirty="0"/>
              <a:t>receive the monk's habit in the secret of their house, so as not to bear the bond of marriage, since they believe that everything will be safe for them if they do not submit to marital authority. And they do so in such a way that, under the pretext of religion, having abandoned all fear, they unrestrainedly pursue whatever appeals to their souls. </a:t>
            </a:r>
            <a:endParaRPr lang="en-US" dirty="0" smtClean="0"/>
          </a:p>
          <a:p>
            <a:r>
              <a:rPr lang="en-US" dirty="0" smtClean="0"/>
              <a:t>And </a:t>
            </a:r>
            <a:r>
              <a:rPr lang="en-US" dirty="0"/>
              <a:t>indeed, they pursue pleasures, they seek banquets, they guzzle glasses of wine, they frequent the baths, and, the more they can obtain, the more they misuse that habit in relaxation and luxury of dress. Thus, if when they appear in the square they make up their faces, powder their hands, they kindle desire in such a way as to arouse </a:t>
            </a:r>
            <a:r>
              <a:rPr lang="en-US" dirty="0" err="1"/>
              <a:t>ardour</a:t>
            </a:r>
            <a:r>
              <a:rPr lang="en-US" dirty="0"/>
              <a:t> in those who see them; often they also wish to gaze brazenly at one of good looks and to be observed, and, to put it briefly, they loosen the restraints of the soul towards all debauchery and desire</a:t>
            </a:r>
            <a:r>
              <a:rPr lang="en-US" dirty="0" smtClean="0"/>
              <a:t>.</a:t>
            </a:r>
          </a:p>
          <a:p>
            <a:r>
              <a:rPr lang="en-US" dirty="0" smtClean="0"/>
              <a:t>Therefore</a:t>
            </a:r>
            <a:r>
              <a:rPr lang="en-US" dirty="0"/>
              <a:t>, no doubt, once the lure of a lustful life is inflamed, the urges of the flesh burn them up to such an extent that they are secretly subjected not to one, but (which is nefarious to say) to many prostitutions. But if the belly does not swell, it is not easy to prove.</a:t>
            </a:r>
            <a:endParaRPr lang="it-IT" dirty="0"/>
          </a:p>
        </p:txBody>
      </p:sp>
    </p:spTree>
    <p:extLst>
      <p:ext uri="{BB962C8B-B14F-4D97-AF65-F5344CB8AC3E}">
        <p14:creationId xmlns:p14="http://schemas.microsoft.com/office/powerpoint/2010/main" val="27631956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Sanctimoniales</a:t>
            </a:r>
            <a:r>
              <a:rPr lang="it-IT" dirty="0" smtClean="0"/>
              <a:t> and </a:t>
            </a:r>
            <a:r>
              <a:rPr lang="it-IT" dirty="0" err="1" smtClean="0"/>
              <a:t>Lothar’s</a:t>
            </a:r>
            <a:r>
              <a:rPr lang="it-IT" dirty="0" smtClean="0"/>
              <a:t> </a:t>
            </a:r>
            <a:r>
              <a:rPr lang="it-IT" dirty="0" err="1" smtClean="0"/>
              <a:t>Capitularies</a:t>
            </a:r>
            <a:endParaRPr lang="it-IT" dirty="0"/>
          </a:p>
        </p:txBody>
      </p:sp>
      <p:sp>
        <p:nvSpPr>
          <p:cNvPr id="4" name="Segnaposto contenuto 3"/>
          <p:cNvSpPr>
            <a:spLocks noGrp="1"/>
          </p:cNvSpPr>
          <p:nvPr>
            <p:ph sz="quarter" idx="11"/>
          </p:nvPr>
        </p:nvSpPr>
        <p:spPr>
          <a:xfrm>
            <a:off x="1215640" y="2419004"/>
            <a:ext cx="9399713" cy="1968269"/>
          </a:xfrm>
        </p:spPr>
        <p:txBody>
          <a:bodyPr>
            <a:normAutofit fontScale="92500" lnSpcReduction="20000"/>
          </a:bodyPr>
          <a:lstStyle/>
          <a:p>
            <a:r>
              <a:rPr lang="it-IT" dirty="0"/>
              <a:t>Cap. 157 a.822-3</a:t>
            </a:r>
          </a:p>
          <a:p>
            <a:pPr marL="457200" indent="-457200">
              <a:buFont typeface="Wingdings" panose="05000000000000000000" pitchFamily="2" charset="2"/>
              <a:buChar char="§"/>
            </a:pPr>
            <a:r>
              <a:rPr lang="it-IT" dirty="0" err="1"/>
              <a:t>Statuimus</a:t>
            </a:r>
            <a:r>
              <a:rPr lang="it-IT" dirty="0"/>
              <a:t> ut si </a:t>
            </a:r>
            <a:r>
              <a:rPr lang="it-IT" dirty="0" err="1"/>
              <a:t>femina</a:t>
            </a:r>
            <a:r>
              <a:rPr lang="it-IT" dirty="0"/>
              <a:t> </a:t>
            </a:r>
            <a:r>
              <a:rPr lang="it-IT" dirty="0" err="1"/>
              <a:t>habens</a:t>
            </a:r>
            <a:r>
              <a:rPr lang="it-IT" dirty="0"/>
              <a:t> </a:t>
            </a:r>
            <a:r>
              <a:rPr lang="it-IT" dirty="0" err="1"/>
              <a:t>vestem</a:t>
            </a:r>
            <a:r>
              <a:rPr lang="it-IT" dirty="0"/>
              <a:t> </a:t>
            </a:r>
            <a:r>
              <a:rPr lang="it-IT" dirty="0" err="1"/>
              <a:t>mutatam</a:t>
            </a:r>
            <a:r>
              <a:rPr lang="it-IT" dirty="0"/>
              <a:t> </a:t>
            </a:r>
            <a:r>
              <a:rPr lang="it-IT" dirty="0" err="1"/>
              <a:t>moecha</a:t>
            </a:r>
            <a:r>
              <a:rPr lang="it-IT" dirty="0"/>
              <a:t> </a:t>
            </a:r>
            <a:r>
              <a:rPr lang="it-IT" dirty="0" err="1"/>
              <a:t>deprehensa</a:t>
            </a:r>
            <a:r>
              <a:rPr lang="it-IT" dirty="0"/>
              <a:t> </a:t>
            </a:r>
            <a:r>
              <a:rPr lang="it-IT" dirty="0" err="1"/>
              <a:t>fuerit</a:t>
            </a:r>
            <a:r>
              <a:rPr lang="it-IT" dirty="0"/>
              <a:t>, non </a:t>
            </a:r>
            <a:r>
              <a:rPr lang="it-IT" dirty="0" err="1"/>
              <a:t>tradatur</a:t>
            </a:r>
            <a:r>
              <a:rPr lang="it-IT" dirty="0"/>
              <a:t> </a:t>
            </a:r>
            <a:r>
              <a:rPr lang="it-IT" dirty="0" err="1"/>
              <a:t>genitio</a:t>
            </a:r>
            <a:r>
              <a:rPr lang="it-IT" dirty="0"/>
              <a:t> </a:t>
            </a:r>
            <a:r>
              <a:rPr lang="it-IT" dirty="0" err="1"/>
              <a:t>sicut</a:t>
            </a:r>
            <a:r>
              <a:rPr lang="it-IT" dirty="0"/>
              <a:t> </a:t>
            </a:r>
            <a:r>
              <a:rPr lang="it-IT" dirty="0" err="1"/>
              <a:t>usque</a:t>
            </a:r>
            <a:r>
              <a:rPr lang="it-IT" dirty="0"/>
              <a:t> modo, ne forte </a:t>
            </a:r>
            <a:r>
              <a:rPr lang="it-IT" dirty="0" err="1"/>
              <a:t>quae</a:t>
            </a:r>
            <a:r>
              <a:rPr lang="it-IT" dirty="0"/>
              <a:t> </a:t>
            </a:r>
            <a:r>
              <a:rPr lang="it-IT" dirty="0" err="1"/>
              <a:t>prius</a:t>
            </a:r>
            <a:r>
              <a:rPr lang="it-IT" dirty="0"/>
              <a:t> </a:t>
            </a:r>
            <a:r>
              <a:rPr lang="it-IT" dirty="0" err="1"/>
              <a:t>cum</a:t>
            </a:r>
            <a:r>
              <a:rPr lang="it-IT" dirty="0"/>
              <a:t> uno, </a:t>
            </a:r>
            <a:r>
              <a:rPr lang="it-IT" dirty="0" err="1"/>
              <a:t>postmodum</a:t>
            </a:r>
            <a:r>
              <a:rPr lang="it-IT" dirty="0"/>
              <a:t> </a:t>
            </a:r>
            <a:r>
              <a:rPr lang="it-IT" dirty="0" err="1"/>
              <a:t>cum</a:t>
            </a:r>
            <a:r>
              <a:rPr lang="it-IT" dirty="0"/>
              <a:t> pluribus </a:t>
            </a:r>
            <a:r>
              <a:rPr lang="it-IT" dirty="0" err="1"/>
              <a:t>locum</a:t>
            </a:r>
            <a:r>
              <a:rPr lang="it-IT" dirty="0"/>
              <a:t> </a:t>
            </a:r>
            <a:r>
              <a:rPr lang="it-IT" dirty="0" err="1"/>
              <a:t>habeat</a:t>
            </a:r>
            <a:r>
              <a:rPr lang="it-IT" dirty="0"/>
              <a:t> </a:t>
            </a:r>
            <a:r>
              <a:rPr lang="it-IT" dirty="0" err="1"/>
              <a:t>moechandi</a:t>
            </a:r>
            <a:r>
              <a:rPr lang="it-IT" dirty="0"/>
              <a:t>; </a:t>
            </a:r>
            <a:r>
              <a:rPr lang="it-IT" dirty="0" err="1"/>
              <a:t>sed</a:t>
            </a:r>
            <a:r>
              <a:rPr lang="it-IT" dirty="0"/>
              <a:t> </a:t>
            </a:r>
            <a:r>
              <a:rPr lang="it-IT" dirty="0" err="1"/>
              <a:t>eius</a:t>
            </a:r>
            <a:r>
              <a:rPr lang="it-IT" dirty="0"/>
              <a:t> </a:t>
            </a:r>
            <a:r>
              <a:rPr lang="it-IT" dirty="0" err="1"/>
              <a:t>possessio</a:t>
            </a:r>
            <a:r>
              <a:rPr lang="it-IT" dirty="0"/>
              <a:t> fisco </a:t>
            </a:r>
            <a:r>
              <a:rPr lang="it-IT" dirty="0" err="1"/>
              <a:t>redigatur</a:t>
            </a:r>
            <a:r>
              <a:rPr lang="it-IT" dirty="0"/>
              <a:t> et </a:t>
            </a:r>
            <a:r>
              <a:rPr lang="it-IT" dirty="0" err="1"/>
              <a:t>ipsa</a:t>
            </a:r>
            <a:r>
              <a:rPr lang="it-IT" dirty="0"/>
              <a:t> episcopali </a:t>
            </a:r>
            <a:r>
              <a:rPr lang="it-IT" dirty="0" err="1"/>
              <a:t>subiaceat</a:t>
            </a:r>
            <a:r>
              <a:rPr lang="it-IT" dirty="0"/>
              <a:t> </a:t>
            </a:r>
            <a:r>
              <a:rPr lang="it-IT" dirty="0" err="1"/>
              <a:t>iudicio</a:t>
            </a:r>
            <a:r>
              <a:rPr lang="it-IT" dirty="0"/>
              <a:t>.</a:t>
            </a:r>
          </a:p>
          <a:p>
            <a:endParaRPr lang="it-IT" dirty="0"/>
          </a:p>
        </p:txBody>
      </p:sp>
      <p:sp>
        <p:nvSpPr>
          <p:cNvPr id="5" name="Segnaposto contenuto 4"/>
          <p:cNvSpPr>
            <a:spLocks noGrp="1"/>
          </p:cNvSpPr>
          <p:nvPr>
            <p:ph sz="quarter" idx="12"/>
          </p:nvPr>
        </p:nvSpPr>
        <p:spPr>
          <a:xfrm>
            <a:off x="1215639" y="4646816"/>
            <a:ext cx="9308273" cy="1924858"/>
          </a:xfrm>
        </p:spPr>
        <p:txBody>
          <a:bodyPr>
            <a:normAutofit fontScale="92500" lnSpcReduction="10000"/>
          </a:bodyPr>
          <a:lstStyle/>
          <a:p>
            <a:r>
              <a:rPr lang="it-IT" dirty="0"/>
              <a:t>Cap. 158 Cap. Corte Olona a 822-3</a:t>
            </a:r>
          </a:p>
          <a:p>
            <a:pPr marL="457200" indent="-457200">
              <a:buFont typeface="Wingdings" panose="05000000000000000000" pitchFamily="2" charset="2"/>
              <a:buChar char="§"/>
            </a:pPr>
            <a:r>
              <a:rPr lang="it-IT" dirty="0"/>
              <a:t>De </a:t>
            </a:r>
            <a:r>
              <a:rPr lang="it-IT" dirty="0" err="1"/>
              <a:t>sanctimoniales</a:t>
            </a:r>
            <a:r>
              <a:rPr lang="it-IT" dirty="0"/>
              <a:t> </a:t>
            </a:r>
            <a:r>
              <a:rPr lang="it-IT" dirty="0" err="1"/>
              <a:t>feminas</a:t>
            </a:r>
            <a:r>
              <a:rPr lang="it-IT" dirty="0"/>
              <a:t> </a:t>
            </a:r>
            <a:r>
              <a:rPr lang="it-IT" dirty="0" err="1"/>
              <a:t>statuimus</a:t>
            </a:r>
            <a:r>
              <a:rPr lang="it-IT" dirty="0"/>
              <a:t> ut, si </a:t>
            </a:r>
            <a:r>
              <a:rPr lang="it-IT" dirty="0" err="1"/>
              <a:t>adulterium</a:t>
            </a:r>
            <a:r>
              <a:rPr lang="it-IT" dirty="0"/>
              <a:t> </a:t>
            </a:r>
            <a:r>
              <a:rPr lang="it-IT" dirty="0" err="1"/>
              <a:t>fecerint</a:t>
            </a:r>
            <a:r>
              <a:rPr lang="it-IT" dirty="0"/>
              <a:t> et </a:t>
            </a:r>
            <a:r>
              <a:rPr lang="it-IT" dirty="0" err="1"/>
              <a:t>inventum</a:t>
            </a:r>
            <a:r>
              <a:rPr lang="it-IT" dirty="0"/>
              <a:t> </a:t>
            </a:r>
            <a:r>
              <a:rPr lang="it-IT" dirty="0" err="1"/>
              <a:t>fuerit</a:t>
            </a:r>
            <a:r>
              <a:rPr lang="it-IT" dirty="0"/>
              <a:t>, res </a:t>
            </a:r>
            <a:r>
              <a:rPr lang="it-IT" dirty="0" err="1"/>
              <a:t>quas</a:t>
            </a:r>
            <a:r>
              <a:rPr lang="it-IT" dirty="0"/>
              <a:t> </a:t>
            </a:r>
            <a:r>
              <a:rPr lang="it-IT" dirty="0" err="1"/>
              <a:t>habet</a:t>
            </a:r>
            <a:r>
              <a:rPr lang="it-IT" dirty="0"/>
              <a:t> fisco </a:t>
            </a:r>
            <a:r>
              <a:rPr lang="it-IT" dirty="0" err="1"/>
              <a:t>sociatur</a:t>
            </a:r>
            <a:r>
              <a:rPr lang="it-IT" dirty="0"/>
              <a:t>, persona vero </a:t>
            </a:r>
            <a:r>
              <a:rPr lang="it-IT" dirty="0" err="1"/>
              <a:t>eius</a:t>
            </a:r>
            <a:r>
              <a:rPr lang="it-IT" dirty="0"/>
              <a:t> </a:t>
            </a:r>
            <a:r>
              <a:rPr lang="it-IT" dirty="0" err="1"/>
              <a:t>sit</a:t>
            </a:r>
            <a:r>
              <a:rPr lang="it-IT" dirty="0"/>
              <a:t> in </a:t>
            </a:r>
            <a:r>
              <a:rPr lang="it-IT" dirty="0" err="1"/>
              <a:t>potestate</a:t>
            </a:r>
            <a:r>
              <a:rPr lang="it-IT" dirty="0"/>
              <a:t> episcopi in </a:t>
            </a:r>
            <a:r>
              <a:rPr lang="it-IT" dirty="0" err="1"/>
              <a:t>cuius</a:t>
            </a:r>
            <a:r>
              <a:rPr lang="it-IT" dirty="0"/>
              <a:t> </a:t>
            </a:r>
            <a:r>
              <a:rPr lang="it-IT" dirty="0" err="1"/>
              <a:t>parochia</a:t>
            </a:r>
            <a:r>
              <a:rPr lang="it-IT" dirty="0"/>
              <a:t> est, ut in </a:t>
            </a:r>
            <a:r>
              <a:rPr lang="it-IT" dirty="0" err="1"/>
              <a:t>monasterio</a:t>
            </a:r>
            <a:r>
              <a:rPr lang="it-IT" dirty="0"/>
              <a:t> </a:t>
            </a:r>
            <a:r>
              <a:rPr lang="it-IT" dirty="0" err="1"/>
              <a:t>intromittatur</a:t>
            </a:r>
            <a:r>
              <a:rPr lang="it-IT" dirty="0"/>
              <a:t>.</a:t>
            </a:r>
          </a:p>
          <a:p>
            <a:endParaRPr lang="it-IT" dirty="0"/>
          </a:p>
        </p:txBody>
      </p:sp>
    </p:spTree>
    <p:extLst>
      <p:ext uri="{BB962C8B-B14F-4D97-AF65-F5344CB8AC3E}">
        <p14:creationId xmlns:p14="http://schemas.microsoft.com/office/powerpoint/2010/main" val="19921577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Chalon-sur-Saône</a:t>
            </a:r>
            <a:r>
              <a:rPr lang="it-IT" dirty="0"/>
              <a:t>: concilio 813 (cap. 52-67)</a:t>
            </a:r>
          </a:p>
        </p:txBody>
      </p:sp>
      <p:sp>
        <p:nvSpPr>
          <p:cNvPr id="4" name="Segnaposto contenuto 3"/>
          <p:cNvSpPr>
            <a:spLocks noGrp="1"/>
          </p:cNvSpPr>
          <p:nvPr>
            <p:ph sz="quarter" idx="11"/>
          </p:nvPr>
        </p:nvSpPr>
        <p:spPr>
          <a:xfrm>
            <a:off x="1215640" y="2592996"/>
            <a:ext cx="8909262" cy="2427891"/>
          </a:xfrm>
        </p:spPr>
        <p:txBody>
          <a:bodyPr>
            <a:normAutofit fontScale="85000" lnSpcReduction="20000"/>
          </a:bodyPr>
          <a:lstStyle/>
          <a:p>
            <a:r>
              <a:rPr lang="it-IT" dirty="0"/>
              <a:t>LV-LVI: </a:t>
            </a:r>
            <a:r>
              <a:rPr lang="en-US" dirty="0"/>
              <a:t>The abbess and </a:t>
            </a:r>
            <a:r>
              <a:rPr lang="en-US" dirty="0" err="1" smtClean="0"/>
              <a:t>sanctimoniales</a:t>
            </a:r>
            <a:r>
              <a:rPr lang="en-US" dirty="0" smtClean="0"/>
              <a:t> </a:t>
            </a:r>
            <a:r>
              <a:rPr lang="en-US" dirty="0"/>
              <a:t>are not allowed to talk to men at night. Only during the day and</a:t>
            </a:r>
            <a:r>
              <a:rPr lang="it-IT" dirty="0" smtClean="0"/>
              <a:t>«</a:t>
            </a:r>
            <a:r>
              <a:rPr lang="it-IT" dirty="0" err="1" smtClean="0"/>
              <a:t>coram</a:t>
            </a:r>
            <a:r>
              <a:rPr lang="it-IT" dirty="0" smtClean="0"/>
              <a:t> </a:t>
            </a:r>
            <a:r>
              <a:rPr lang="it-IT" dirty="0" err="1"/>
              <a:t>testibus</a:t>
            </a:r>
            <a:r>
              <a:rPr lang="it-IT" dirty="0"/>
              <a:t>».</a:t>
            </a:r>
          </a:p>
          <a:p>
            <a:r>
              <a:rPr lang="it-IT" dirty="0"/>
              <a:t>LVII: </a:t>
            </a:r>
            <a:r>
              <a:rPr lang="it-IT" dirty="0" err="1"/>
              <a:t>Abbatissa</a:t>
            </a:r>
            <a:r>
              <a:rPr lang="it-IT" dirty="0"/>
              <a:t> (…) </a:t>
            </a:r>
            <a:r>
              <a:rPr lang="it-IT" dirty="0" err="1"/>
              <a:t>nequaquam</a:t>
            </a:r>
            <a:r>
              <a:rPr lang="it-IT" dirty="0"/>
              <a:t> de </a:t>
            </a:r>
            <a:r>
              <a:rPr lang="it-IT" dirty="0" err="1"/>
              <a:t>monasterio</a:t>
            </a:r>
            <a:r>
              <a:rPr lang="it-IT" dirty="0"/>
              <a:t> </a:t>
            </a:r>
            <a:r>
              <a:rPr lang="it-IT" dirty="0" err="1"/>
              <a:t>egrediatur</a:t>
            </a:r>
            <a:r>
              <a:rPr lang="it-IT" dirty="0"/>
              <a:t> </a:t>
            </a:r>
            <a:r>
              <a:rPr lang="it-IT" dirty="0" err="1"/>
              <a:t>nisi</a:t>
            </a:r>
            <a:r>
              <a:rPr lang="it-IT" dirty="0"/>
              <a:t> per </a:t>
            </a:r>
            <a:r>
              <a:rPr lang="it-IT" dirty="0" err="1"/>
              <a:t>licentiam</a:t>
            </a:r>
            <a:r>
              <a:rPr lang="it-IT" dirty="0"/>
              <a:t> episcopi sui (…) Et si quando </a:t>
            </a:r>
            <a:r>
              <a:rPr lang="it-IT" dirty="0" err="1"/>
              <a:t>foras</a:t>
            </a:r>
            <a:r>
              <a:rPr lang="it-IT" dirty="0"/>
              <a:t> </a:t>
            </a:r>
            <a:r>
              <a:rPr lang="it-IT" dirty="0" err="1"/>
              <a:t>pergit</a:t>
            </a:r>
            <a:r>
              <a:rPr lang="it-IT" dirty="0"/>
              <a:t>, de </a:t>
            </a:r>
            <a:r>
              <a:rPr lang="it-IT" dirty="0" err="1"/>
              <a:t>sanctimonialibus</a:t>
            </a:r>
            <a:r>
              <a:rPr lang="it-IT" dirty="0"/>
              <a:t> </a:t>
            </a:r>
            <a:r>
              <a:rPr lang="it-IT" dirty="0" err="1"/>
              <a:t>quas</a:t>
            </a:r>
            <a:r>
              <a:rPr lang="it-IT" dirty="0"/>
              <a:t> </a:t>
            </a:r>
            <a:r>
              <a:rPr lang="it-IT" dirty="0" err="1"/>
              <a:t>secum</a:t>
            </a:r>
            <a:r>
              <a:rPr lang="it-IT" dirty="0"/>
              <a:t> </a:t>
            </a:r>
            <a:r>
              <a:rPr lang="it-IT" dirty="0" err="1"/>
              <a:t>ducit</a:t>
            </a:r>
            <a:r>
              <a:rPr lang="it-IT" dirty="0"/>
              <a:t>, </a:t>
            </a:r>
            <a:r>
              <a:rPr lang="it-IT" dirty="0" err="1"/>
              <a:t>curam</a:t>
            </a:r>
            <a:r>
              <a:rPr lang="it-IT" dirty="0"/>
              <a:t> et </a:t>
            </a:r>
            <a:r>
              <a:rPr lang="it-IT" dirty="0" err="1"/>
              <a:t>vigilantiam</a:t>
            </a:r>
            <a:r>
              <a:rPr lang="it-IT" dirty="0"/>
              <a:t> </a:t>
            </a:r>
            <a:r>
              <a:rPr lang="it-IT" dirty="0" err="1"/>
              <a:t>habeat</a:t>
            </a:r>
            <a:r>
              <a:rPr lang="it-IT" dirty="0"/>
              <a:t> </a:t>
            </a:r>
            <a:r>
              <a:rPr lang="it-IT" dirty="0" err="1"/>
              <a:t>curam</a:t>
            </a:r>
            <a:r>
              <a:rPr lang="it-IT" dirty="0"/>
              <a:t> et </a:t>
            </a:r>
            <a:r>
              <a:rPr lang="it-IT" dirty="0" err="1"/>
              <a:t>vigilantiam</a:t>
            </a:r>
            <a:r>
              <a:rPr lang="it-IT" dirty="0"/>
              <a:t> </a:t>
            </a:r>
            <a:r>
              <a:rPr lang="it-IT" dirty="0" err="1"/>
              <a:t>habeat</a:t>
            </a:r>
            <a:r>
              <a:rPr lang="it-IT" dirty="0"/>
              <a:t>, ut nulla </a:t>
            </a:r>
            <a:r>
              <a:rPr lang="it-IT" dirty="0" err="1"/>
              <a:t>eis</a:t>
            </a:r>
            <a:r>
              <a:rPr lang="it-IT" dirty="0"/>
              <a:t> </a:t>
            </a:r>
            <a:r>
              <a:rPr lang="it-IT" dirty="0" err="1"/>
              <a:t>detur</a:t>
            </a:r>
            <a:r>
              <a:rPr lang="it-IT" dirty="0"/>
              <a:t> </a:t>
            </a:r>
            <a:r>
              <a:rPr lang="it-IT" dirty="0" err="1"/>
              <a:t>peccandi</a:t>
            </a:r>
            <a:r>
              <a:rPr lang="it-IT" dirty="0"/>
              <a:t> </a:t>
            </a:r>
            <a:r>
              <a:rPr lang="it-IT" dirty="0" err="1"/>
              <a:t>licentia</a:t>
            </a:r>
            <a:r>
              <a:rPr lang="it-IT" dirty="0"/>
              <a:t> </a:t>
            </a:r>
            <a:r>
              <a:rPr lang="it-IT" dirty="0" err="1"/>
              <a:t>sive</a:t>
            </a:r>
            <a:r>
              <a:rPr lang="it-IT" dirty="0"/>
              <a:t> </a:t>
            </a:r>
            <a:r>
              <a:rPr lang="it-IT" dirty="0" err="1"/>
              <a:t>occasio</a:t>
            </a:r>
            <a:r>
              <a:rPr lang="it-IT" dirty="0"/>
              <a:t>.</a:t>
            </a:r>
          </a:p>
          <a:p>
            <a:r>
              <a:rPr lang="it-IT" dirty="0"/>
              <a:t>LXIIII: Portaria non </a:t>
            </a:r>
            <a:r>
              <a:rPr lang="it-IT" dirty="0" err="1"/>
              <a:t>eligatur</a:t>
            </a:r>
            <a:r>
              <a:rPr lang="it-IT" dirty="0"/>
              <a:t>, </a:t>
            </a:r>
            <a:r>
              <a:rPr lang="it-IT" dirty="0" err="1"/>
              <a:t>nisi</a:t>
            </a:r>
            <a:r>
              <a:rPr lang="it-IT" dirty="0"/>
              <a:t> </a:t>
            </a:r>
            <a:r>
              <a:rPr lang="it-IT" dirty="0" err="1"/>
              <a:t>quae</a:t>
            </a:r>
            <a:r>
              <a:rPr lang="it-IT" dirty="0"/>
              <a:t> </a:t>
            </a:r>
            <a:r>
              <a:rPr lang="it-IT" dirty="0" err="1"/>
              <a:t>aetate</a:t>
            </a:r>
            <a:r>
              <a:rPr lang="it-IT" dirty="0"/>
              <a:t> matura </a:t>
            </a:r>
            <a:r>
              <a:rPr lang="it-IT" dirty="0" err="1"/>
              <a:t>sit</a:t>
            </a:r>
            <a:endParaRPr lang="it-IT" dirty="0"/>
          </a:p>
          <a:p>
            <a:endParaRPr lang="it-IT" dirty="0"/>
          </a:p>
        </p:txBody>
      </p:sp>
    </p:spTree>
    <p:extLst>
      <p:ext uri="{BB962C8B-B14F-4D97-AF65-F5344CB8AC3E}">
        <p14:creationId xmlns:p14="http://schemas.microsoft.com/office/powerpoint/2010/main" val="365979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6000" y="1153221"/>
            <a:ext cx="11736000" cy="608904"/>
          </a:xfrm>
        </p:spPr>
        <p:txBody>
          <a:bodyPr>
            <a:normAutofit fontScale="90000"/>
          </a:bodyPr>
          <a:lstStyle/>
          <a:p>
            <a:r>
              <a:rPr lang="en-US" dirty="0"/>
              <a:t>Louis the Pious (814-840). The crisis of a fragile system.</a:t>
            </a:r>
            <a:endParaRPr lang="it-IT" dirty="0"/>
          </a:p>
        </p:txBody>
      </p:sp>
      <p:sp>
        <p:nvSpPr>
          <p:cNvPr id="3" name="Segnaposto contenuto 2"/>
          <p:cNvSpPr>
            <a:spLocks noGrp="1"/>
          </p:cNvSpPr>
          <p:nvPr>
            <p:ph sz="quarter" idx="10"/>
          </p:nvPr>
        </p:nvSpPr>
        <p:spPr>
          <a:xfrm>
            <a:off x="6179127" y="2076450"/>
            <a:ext cx="5663346" cy="4376104"/>
          </a:xfrm>
        </p:spPr>
        <p:txBody>
          <a:bodyPr/>
          <a:lstStyle/>
          <a:p>
            <a:r>
              <a:rPr lang="en-US" dirty="0"/>
              <a:t>Succession: </a:t>
            </a:r>
            <a:endParaRPr lang="en-US" dirty="0" smtClean="0"/>
          </a:p>
          <a:p>
            <a:r>
              <a:rPr lang="en-US" i="1" dirty="0" err="1" smtClean="0"/>
              <a:t>Ordinatio</a:t>
            </a:r>
            <a:r>
              <a:rPr lang="en-US" i="1" dirty="0" smtClean="0"/>
              <a:t> </a:t>
            </a:r>
            <a:r>
              <a:rPr lang="en-US" i="1" dirty="0" err="1"/>
              <a:t>imperii</a:t>
            </a:r>
            <a:r>
              <a:rPr lang="en-US" i="1" dirty="0"/>
              <a:t> </a:t>
            </a:r>
            <a:r>
              <a:rPr lang="en-US" dirty="0"/>
              <a:t>(817</a:t>
            </a:r>
            <a:r>
              <a:rPr lang="en-US" dirty="0" smtClean="0"/>
              <a:t>)</a:t>
            </a:r>
          </a:p>
          <a:p>
            <a:r>
              <a:rPr lang="en-US" dirty="0" smtClean="0"/>
              <a:t>The </a:t>
            </a:r>
            <a:r>
              <a:rPr lang="en-US" dirty="0"/>
              <a:t>Revolt of Bernard, son of Pippin of </a:t>
            </a:r>
            <a:r>
              <a:rPr lang="en-US" dirty="0" smtClean="0"/>
              <a:t>Italy (817)</a:t>
            </a:r>
          </a:p>
          <a:p>
            <a:r>
              <a:rPr lang="en-US" dirty="0" smtClean="0"/>
              <a:t>The </a:t>
            </a:r>
            <a:r>
              <a:rPr lang="en-US" dirty="0"/>
              <a:t>competition between brothers for the imperial title (817-843</a:t>
            </a:r>
            <a:r>
              <a:rPr lang="en-US" dirty="0" smtClean="0"/>
              <a:t>)</a:t>
            </a:r>
          </a:p>
          <a:p>
            <a:r>
              <a:rPr lang="en-US" dirty="0" smtClean="0"/>
              <a:t>843</a:t>
            </a:r>
            <a:r>
              <a:rPr lang="en-US" dirty="0"/>
              <a:t>: The Treaty of Verdun.</a:t>
            </a:r>
            <a:endParaRPr lang="it-IT" dirty="0"/>
          </a:p>
        </p:txBody>
      </p:sp>
      <p:sp>
        <p:nvSpPr>
          <p:cNvPr id="4" name="Segnaposto contenuto 3"/>
          <p:cNvSpPr>
            <a:spLocks noGrp="1"/>
          </p:cNvSpPr>
          <p:nvPr>
            <p:ph sz="quarter" idx="11"/>
          </p:nvPr>
        </p:nvSpPr>
        <p:spPr>
          <a:xfrm>
            <a:off x="495301" y="2085976"/>
            <a:ext cx="4591050" cy="4324350"/>
          </a:xfrm>
        </p:spPr>
        <p:txBody>
          <a:bodyPr/>
          <a:lstStyle/>
          <a:p>
            <a:r>
              <a:rPr lang="en-US" i="1" dirty="0" err="1" smtClean="0"/>
              <a:t>Admonitio</a:t>
            </a:r>
            <a:endParaRPr lang="en-US" i="1" dirty="0" smtClean="0"/>
          </a:p>
          <a:p>
            <a:r>
              <a:rPr lang="en-US" dirty="0" smtClean="0"/>
              <a:t>The </a:t>
            </a:r>
            <a:r>
              <a:rPr lang="en-US" dirty="0"/>
              <a:t>Council of Aachen (816</a:t>
            </a:r>
            <a:r>
              <a:rPr lang="en-US" dirty="0" smtClean="0"/>
              <a:t>)</a:t>
            </a:r>
          </a:p>
          <a:p>
            <a:r>
              <a:rPr lang="en-US" i="1" dirty="0" smtClean="0"/>
              <a:t>De </a:t>
            </a:r>
            <a:r>
              <a:rPr lang="en-US" i="1" dirty="0" err="1"/>
              <a:t>institutione</a:t>
            </a:r>
            <a:r>
              <a:rPr lang="en-US" i="1" dirty="0"/>
              <a:t> </a:t>
            </a:r>
            <a:r>
              <a:rPr lang="en-US" i="1" dirty="0" err="1" smtClean="0"/>
              <a:t>laicali</a:t>
            </a:r>
            <a:r>
              <a:rPr lang="en-US" i="1" dirty="0" smtClean="0"/>
              <a:t> </a:t>
            </a:r>
            <a:r>
              <a:rPr lang="en-US" dirty="0" smtClean="0"/>
              <a:t>(820)</a:t>
            </a:r>
          </a:p>
          <a:p>
            <a:r>
              <a:rPr lang="en-US" dirty="0" smtClean="0"/>
              <a:t>The </a:t>
            </a:r>
            <a:r>
              <a:rPr lang="en-US" dirty="0"/>
              <a:t>second </a:t>
            </a:r>
            <a:r>
              <a:rPr lang="en-US" dirty="0" smtClean="0"/>
              <a:t>marriage (820)</a:t>
            </a:r>
          </a:p>
          <a:p>
            <a:r>
              <a:rPr lang="en-US" dirty="0"/>
              <a:t>828: The condemnation </a:t>
            </a:r>
            <a:r>
              <a:rPr lang="en-US" dirty="0" smtClean="0"/>
              <a:t>of counts </a:t>
            </a:r>
            <a:r>
              <a:rPr lang="en-US" dirty="0"/>
              <a:t>Hugo and </a:t>
            </a:r>
            <a:r>
              <a:rPr lang="en-US" dirty="0" err="1" smtClean="0"/>
              <a:t>Matfrid</a:t>
            </a:r>
            <a:endParaRPr lang="en-US" dirty="0" smtClean="0"/>
          </a:p>
          <a:p>
            <a:r>
              <a:rPr lang="en-US" dirty="0" smtClean="0"/>
              <a:t>830- </a:t>
            </a:r>
            <a:r>
              <a:rPr lang="en-US" dirty="0"/>
              <a:t>834: The crisis and public penance.</a:t>
            </a:r>
            <a:endParaRPr lang="it-IT" dirty="0"/>
          </a:p>
        </p:txBody>
      </p:sp>
    </p:spTree>
    <p:extLst>
      <p:ext uri="{BB962C8B-B14F-4D97-AF65-F5344CB8AC3E}">
        <p14:creationId xmlns:p14="http://schemas.microsoft.com/office/powerpoint/2010/main" val="2429818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1000"/>
                                        <p:tgtEl>
                                          <p:spTgt spid="4">
                                            <p:txEl>
                                              <p:pRg st="1" end="1"/>
                                            </p:txEl>
                                          </p:spTgt>
                                        </p:tgtEl>
                                      </p:cBhvr>
                                    </p:animEffect>
                                    <p:anim calcmode="lin" valueType="num">
                                      <p:cBhvr>
                                        <p:cTn id="8"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Effect transition="in" filter="fade">
                                      <p:cBhvr>
                                        <p:cTn id="14" dur="1000"/>
                                        <p:tgtEl>
                                          <p:spTgt spid="4">
                                            <p:txEl>
                                              <p:pRg st="2" end="2"/>
                                            </p:txEl>
                                          </p:spTgt>
                                        </p:tgtEl>
                                      </p:cBhvr>
                                    </p:animEffect>
                                    <p:anim calcmode="lin" valueType="num">
                                      <p:cBhvr>
                                        <p:cTn id="15"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Effect transition="in" filter="fade">
                                      <p:cBhvr>
                                        <p:cTn id="21" dur="1000"/>
                                        <p:tgtEl>
                                          <p:spTgt spid="4">
                                            <p:txEl>
                                              <p:pRg st="3" end="3"/>
                                            </p:txEl>
                                          </p:spTgt>
                                        </p:tgtEl>
                                      </p:cBhvr>
                                    </p:animEffect>
                                    <p:anim calcmode="lin" valueType="num">
                                      <p:cBhvr>
                                        <p:cTn id="22"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4" end="4"/>
                                            </p:txEl>
                                          </p:spTgt>
                                        </p:tgtEl>
                                        <p:attrNameLst>
                                          <p:attrName>style.visibility</p:attrName>
                                        </p:attrNameLst>
                                      </p:cBhvr>
                                      <p:to>
                                        <p:strVal val="visible"/>
                                      </p:to>
                                    </p:set>
                                    <p:animEffect transition="in" filter="fade">
                                      <p:cBhvr>
                                        <p:cTn id="28" dur="1000"/>
                                        <p:tgtEl>
                                          <p:spTgt spid="4">
                                            <p:txEl>
                                              <p:pRg st="4" end="4"/>
                                            </p:txEl>
                                          </p:spTgt>
                                        </p:tgtEl>
                                      </p:cBhvr>
                                    </p:animEffect>
                                    <p:anim calcmode="lin" valueType="num">
                                      <p:cBhvr>
                                        <p:cTn id="29"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
                                            <p:txEl>
                                              <p:pRg st="5" end="5"/>
                                            </p:txEl>
                                          </p:spTgt>
                                        </p:tgtEl>
                                        <p:attrNameLst>
                                          <p:attrName>style.visibility</p:attrName>
                                        </p:attrNameLst>
                                      </p:cBhvr>
                                      <p:to>
                                        <p:strVal val="visible"/>
                                      </p:to>
                                    </p:set>
                                    <p:animEffect transition="in" filter="fade">
                                      <p:cBhvr>
                                        <p:cTn id="35" dur="1000"/>
                                        <p:tgtEl>
                                          <p:spTgt spid="4">
                                            <p:txEl>
                                              <p:pRg st="5" end="5"/>
                                            </p:txEl>
                                          </p:spTgt>
                                        </p:tgtEl>
                                      </p:cBhvr>
                                    </p:animEffect>
                                    <p:anim calcmode="lin" valueType="num">
                                      <p:cBhvr>
                                        <p:cTn id="36"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i="1" dirty="0" err="1" smtClean="0"/>
              <a:t>Institutio</a:t>
            </a:r>
            <a:r>
              <a:rPr lang="it-IT" i="1" dirty="0" smtClean="0"/>
              <a:t> </a:t>
            </a:r>
            <a:r>
              <a:rPr lang="it-IT" i="1" dirty="0" err="1" smtClean="0"/>
              <a:t>sanctimonialium</a:t>
            </a:r>
            <a:r>
              <a:rPr lang="it-IT" i="1" dirty="0" smtClean="0"/>
              <a:t> </a:t>
            </a:r>
            <a:r>
              <a:rPr lang="it-IT" i="1" dirty="0" err="1" smtClean="0"/>
              <a:t>Aquisgranensis</a:t>
            </a:r>
            <a:r>
              <a:rPr lang="it-IT" dirty="0" smtClean="0"/>
              <a:t>, (816) p.426</a:t>
            </a:r>
            <a:br>
              <a:rPr lang="it-IT" dirty="0" smtClean="0"/>
            </a:br>
            <a:endParaRPr lang="it-IT" b="0" dirty="0"/>
          </a:p>
        </p:txBody>
      </p:sp>
      <p:sp>
        <p:nvSpPr>
          <p:cNvPr id="3" name="Segnaposto contenuto 2"/>
          <p:cNvSpPr>
            <a:spLocks noGrp="1"/>
          </p:cNvSpPr>
          <p:nvPr>
            <p:ph sz="quarter" idx="10"/>
          </p:nvPr>
        </p:nvSpPr>
        <p:spPr>
          <a:xfrm>
            <a:off x="240632" y="1900989"/>
            <a:ext cx="11601841" cy="4551565"/>
          </a:xfrm>
        </p:spPr>
        <p:txBody>
          <a:bodyPr/>
          <a:lstStyle/>
          <a:p>
            <a:r>
              <a:rPr lang="it-IT" dirty="0" smtClean="0"/>
              <a:t>«</a:t>
            </a:r>
            <a:r>
              <a:rPr lang="it-IT" dirty="0" err="1" smtClean="0"/>
              <a:t>Videas</a:t>
            </a:r>
            <a:r>
              <a:rPr lang="it-IT" dirty="0" smtClean="0"/>
              <a:t> </a:t>
            </a:r>
            <a:r>
              <a:rPr lang="it-IT" dirty="0" err="1" smtClean="0"/>
              <a:t>plerasque</a:t>
            </a:r>
            <a:r>
              <a:rPr lang="it-IT" dirty="0" smtClean="0"/>
              <a:t> </a:t>
            </a:r>
            <a:r>
              <a:rPr lang="it-IT" dirty="0" err="1" smtClean="0"/>
              <a:t>viduas</a:t>
            </a:r>
            <a:r>
              <a:rPr lang="it-IT" dirty="0" smtClean="0"/>
              <a:t>, </a:t>
            </a:r>
            <a:r>
              <a:rPr lang="it-IT" dirty="0" err="1" smtClean="0"/>
              <a:t>antequam</a:t>
            </a:r>
            <a:r>
              <a:rPr lang="it-IT" dirty="0" smtClean="0"/>
              <a:t> </a:t>
            </a:r>
            <a:r>
              <a:rPr lang="it-IT" dirty="0" err="1" smtClean="0"/>
              <a:t>nuptas</a:t>
            </a:r>
            <a:r>
              <a:rPr lang="it-IT" dirty="0" smtClean="0"/>
              <a:t> </a:t>
            </a:r>
            <a:r>
              <a:rPr lang="it-IT" dirty="0" err="1" smtClean="0"/>
              <a:t>infelicem</a:t>
            </a:r>
            <a:r>
              <a:rPr lang="it-IT" dirty="0" smtClean="0"/>
              <a:t> </a:t>
            </a:r>
            <a:r>
              <a:rPr lang="it-IT" dirty="0" err="1" smtClean="0"/>
              <a:t>conscientiam</a:t>
            </a:r>
            <a:r>
              <a:rPr lang="it-IT" dirty="0" smtClean="0"/>
              <a:t> mentita tantum </a:t>
            </a:r>
            <a:r>
              <a:rPr lang="it-IT" dirty="0" err="1" smtClean="0"/>
              <a:t>vestem</a:t>
            </a:r>
            <a:r>
              <a:rPr lang="it-IT" dirty="0" smtClean="0"/>
              <a:t> </a:t>
            </a:r>
            <a:r>
              <a:rPr lang="it-IT" dirty="0" err="1" smtClean="0"/>
              <a:t>protegere</a:t>
            </a:r>
            <a:r>
              <a:rPr lang="it-IT" dirty="0" smtClean="0"/>
              <a:t>; </a:t>
            </a:r>
            <a:r>
              <a:rPr lang="it-IT" dirty="0" err="1" smtClean="0"/>
              <a:t>quas</a:t>
            </a:r>
            <a:r>
              <a:rPr lang="it-IT" dirty="0" smtClean="0"/>
              <a:t> </a:t>
            </a:r>
            <a:r>
              <a:rPr lang="it-IT" dirty="0" err="1" smtClean="0"/>
              <a:t>nisi</a:t>
            </a:r>
            <a:r>
              <a:rPr lang="it-IT" dirty="0" smtClean="0"/>
              <a:t> </a:t>
            </a:r>
            <a:r>
              <a:rPr lang="it-IT" dirty="0" err="1" smtClean="0"/>
              <a:t>timor</a:t>
            </a:r>
            <a:r>
              <a:rPr lang="it-IT" dirty="0" smtClean="0"/>
              <a:t> uteri et </a:t>
            </a:r>
            <a:r>
              <a:rPr lang="it-IT" dirty="0" err="1" smtClean="0"/>
              <a:t>infantus</a:t>
            </a:r>
            <a:r>
              <a:rPr lang="it-IT" dirty="0" smtClean="0"/>
              <a:t> </a:t>
            </a:r>
            <a:r>
              <a:rPr lang="it-IT" dirty="0" err="1" smtClean="0"/>
              <a:t>prodiderit</a:t>
            </a:r>
            <a:r>
              <a:rPr lang="it-IT" dirty="0" smtClean="0"/>
              <a:t> </a:t>
            </a:r>
            <a:r>
              <a:rPr lang="it-IT" dirty="0" err="1" smtClean="0"/>
              <a:t>vagitus</a:t>
            </a:r>
            <a:r>
              <a:rPr lang="it-IT" dirty="0" smtClean="0"/>
              <a:t>, </a:t>
            </a:r>
            <a:r>
              <a:rPr lang="it-IT" dirty="0" err="1" smtClean="0"/>
              <a:t>erecta</a:t>
            </a:r>
            <a:r>
              <a:rPr lang="it-IT" dirty="0" smtClean="0"/>
              <a:t> cervice et </a:t>
            </a:r>
            <a:r>
              <a:rPr lang="it-IT" dirty="0" err="1" smtClean="0"/>
              <a:t>ludentibus</a:t>
            </a:r>
            <a:r>
              <a:rPr lang="it-IT" dirty="0" smtClean="0"/>
              <a:t> </a:t>
            </a:r>
            <a:r>
              <a:rPr lang="it-IT" dirty="0" err="1" smtClean="0"/>
              <a:t>pedibus</a:t>
            </a:r>
            <a:r>
              <a:rPr lang="it-IT" dirty="0" smtClean="0"/>
              <a:t> </a:t>
            </a:r>
            <a:r>
              <a:rPr lang="it-IT" dirty="0" err="1" smtClean="0"/>
              <a:t>incedunt</a:t>
            </a:r>
            <a:r>
              <a:rPr lang="it-IT" dirty="0" smtClean="0"/>
              <a:t>. </a:t>
            </a:r>
          </a:p>
          <a:p>
            <a:r>
              <a:rPr lang="it-IT" dirty="0" err="1" smtClean="0"/>
              <a:t>Aliae</a:t>
            </a:r>
            <a:r>
              <a:rPr lang="it-IT" dirty="0" smtClean="0"/>
              <a:t> </a:t>
            </a:r>
            <a:r>
              <a:rPr lang="it-IT" dirty="0" err="1" smtClean="0"/>
              <a:t>sterilitate</a:t>
            </a:r>
            <a:r>
              <a:rPr lang="it-IT" dirty="0" smtClean="0"/>
              <a:t> </a:t>
            </a:r>
            <a:r>
              <a:rPr lang="it-IT" dirty="0" err="1" smtClean="0"/>
              <a:t>praebent</a:t>
            </a:r>
            <a:r>
              <a:rPr lang="it-IT" dirty="0" smtClean="0"/>
              <a:t> et </a:t>
            </a:r>
            <a:r>
              <a:rPr lang="it-IT" dirty="0" err="1" smtClean="0"/>
              <a:t>necdum</a:t>
            </a:r>
            <a:r>
              <a:rPr lang="it-IT" dirty="0" smtClean="0"/>
              <a:t> nati </a:t>
            </a:r>
            <a:r>
              <a:rPr lang="it-IT" dirty="0" err="1" smtClean="0"/>
              <a:t>hominis</a:t>
            </a:r>
            <a:r>
              <a:rPr lang="it-IT" dirty="0" smtClean="0"/>
              <a:t> </a:t>
            </a:r>
            <a:r>
              <a:rPr lang="it-IT" dirty="0" err="1" smtClean="0"/>
              <a:t>homicidium</a:t>
            </a:r>
            <a:r>
              <a:rPr lang="it-IT" dirty="0" smtClean="0"/>
              <a:t> </a:t>
            </a:r>
            <a:r>
              <a:rPr lang="it-IT" dirty="0" err="1" smtClean="0"/>
              <a:t>faciunt</a:t>
            </a:r>
            <a:r>
              <a:rPr lang="it-IT" dirty="0" smtClean="0"/>
              <a:t>. </a:t>
            </a:r>
          </a:p>
          <a:p>
            <a:r>
              <a:rPr lang="it-IT" dirty="0" err="1" smtClean="0"/>
              <a:t>Nonnullae</a:t>
            </a:r>
            <a:r>
              <a:rPr lang="it-IT" dirty="0" smtClean="0"/>
              <a:t> </a:t>
            </a:r>
            <a:r>
              <a:rPr lang="it-IT" dirty="0" err="1" smtClean="0"/>
              <a:t>cum</a:t>
            </a:r>
            <a:r>
              <a:rPr lang="it-IT" dirty="0" smtClean="0"/>
              <a:t> se </a:t>
            </a:r>
            <a:r>
              <a:rPr lang="it-IT" dirty="0" err="1" smtClean="0"/>
              <a:t>senserint</a:t>
            </a:r>
            <a:r>
              <a:rPr lang="it-IT" dirty="0" smtClean="0"/>
              <a:t> se concepisse de scelere, abortii </a:t>
            </a:r>
            <a:r>
              <a:rPr lang="it-IT" dirty="0" err="1" smtClean="0"/>
              <a:t>venena</a:t>
            </a:r>
            <a:r>
              <a:rPr lang="it-IT" dirty="0" smtClean="0"/>
              <a:t> </a:t>
            </a:r>
            <a:r>
              <a:rPr lang="it-IT" dirty="0" err="1" smtClean="0"/>
              <a:t>meditantur</a:t>
            </a:r>
            <a:r>
              <a:rPr lang="it-IT" dirty="0" smtClean="0"/>
              <a:t> et </a:t>
            </a:r>
            <a:r>
              <a:rPr lang="it-IT" dirty="0" err="1" smtClean="0"/>
              <a:t>frequenter</a:t>
            </a:r>
            <a:r>
              <a:rPr lang="it-IT" dirty="0" smtClean="0"/>
              <a:t> </a:t>
            </a:r>
            <a:r>
              <a:rPr lang="it-IT" dirty="0" err="1" smtClean="0"/>
              <a:t>etiam</a:t>
            </a:r>
            <a:r>
              <a:rPr lang="it-IT" dirty="0" smtClean="0"/>
              <a:t> </a:t>
            </a:r>
            <a:r>
              <a:rPr lang="it-IT" dirty="0" err="1" smtClean="0"/>
              <a:t>ipsae</a:t>
            </a:r>
            <a:r>
              <a:rPr lang="it-IT" dirty="0" smtClean="0"/>
              <a:t> </a:t>
            </a:r>
            <a:r>
              <a:rPr lang="it-IT" dirty="0" err="1" smtClean="0"/>
              <a:t>commortuae</a:t>
            </a:r>
            <a:r>
              <a:rPr lang="it-IT" dirty="0" smtClean="0"/>
              <a:t> </a:t>
            </a:r>
            <a:r>
              <a:rPr lang="it-IT" dirty="0" err="1" smtClean="0"/>
              <a:t>trium</a:t>
            </a:r>
            <a:r>
              <a:rPr lang="it-IT" dirty="0" smtClean="0"/>
              <a:t> </a:t>
            </a:r>
            <a:r>
              <a:rPr lang="it-IT" dirty="0" err="1" smtClean="0"/>
              <a:t>criminum</a:t>
            </a:r>
            <a:r>
              <a:rPr lang="it-IT" dirty="0" smtClean="0"/>
              <a:t> </a:t>
            </a:r>
            <a:r>
              <a:rPr lang="it-IT" dirty="0" err="1" smtClean="0"/>
              <a:t>reae</a:t>
            </a:r>
            <a:r>
              <a:rPr lang="it-IT" dirty="0" smtClean="0"/>
              <a:t> ad </a:t>
            </a:r>
            <a:r>
              <a:rPr lang="it-IT" dirty="0" err="1" smtClean="0"/>
              <a:t>inferos</a:t>
            </a:r>
            <a:r>
              <a:rPr lang="it-IT" dirty="0" smtClean="0"/>
              <a:t> </a:t>
            </a:r>
            <a:r>
              <a:rPr lang="it-IT" dirty="0" err="1" smtClean="0"/>
              <a:t>perducuntur</a:t>
            </a:r>
            <a:r>
              <a:rPr lang="it-IT" dirty="0" smtClean="0"/>
              <a:t>: </a:t>
            </a:r>
            <a:r>
              <a:rPr lang="it-IT" dirty="0" err="1" smtClean="0"/>
              <a:t>homicidae</a:t>
            </a:r>
            <a:r>
              <a:rPr lang="it-IT" dirty="0" smtClean="0"/>
              <a:t> sui; </a:t>
            </a:r>
            <a:r>
              <a:rPr lang="it-IT" dirty="0" err="1" smtClean="0"/>
              <a:t>Christi</a:t>
            </a:r>
            <a:r>
              <a:rPr lang="it-IT" dirty="0" smtClean="0"/>
              <a:t> </a:t>
            </a:r>
            <a:r>
              <a:rPr lang="it-IT" dirty="0" err="1" smtClean="0"/>
              <a:t>adulterae</a:t>
            </a:r>
            <a:r>
              <a:rPr lang="it-IT" dirty="0" smtClean="0"/>
              <a:t>; </a:t>
            </a:r>
            <a:r>
              <a:rPr lang="it-IT" dirty="0" err="1" smtClean="0"/>
              <a:t>necdum</a:t>
            </a:r>
            <a:r>
              <a:rPr lang="it-IT" dirty="0" smtClean="0"/>
              <a:t> nati </a:t>
            </a:r>
            <a:r>
              <a:rPr lang="it-IT" dirty="0" err="1" smtClean="0"/>
              <a:t>filii</a:t>
            </a:r>
            <a:r>
              <a:rPr lang="it-IT" dirty="0" smtClean="0"/>
              <a:t> </a:t>
            </a:r>
            <a:r>
              <a:rPr lang="it-IT" dirty="0" err="1" smtClean="0"/>
              <a:t>parricidae</a:t>
            </a:r>
            <a:r>
              <a:rPr lang="it-IT" dirty="0" smtClean="0"/>
              <a:t>. </a:t>
            </a:r>
            <a:r>
              <a:rPr lang="it-IT" dirty="0" err="1" smtClean="0"/>
              <a:t>Istae</a:t>
            </a:r>
            <a:r>
              <a:rPr lang="it-IT" dirty="0" smtClean="0"/>
              <a:t> </a:t>
            </a:r>
            <a:r>
              <a:rPr lang="it-IT" dirty="0" err="1" smtClean="0"/>
              <a:t>sunt</a:t>
            </a:r>
            <a:r>
              <a:rPr lang="it-IT" dirty="0" smtClean="0"/>
              <a:t> </a:t>
            </a:r>
            <a:r>
              <a:rPr lang="it-IT" dirty="0" err="1" smtClean="0"/>
              <a:t>quae</a:t>
            </a:r>
            <a:r>
              <a:rPr lang="it-IT" dirty="0" smtClean="0"/>
              <a:t> </a:t>
            </a:r>
            <a:r>
              <a:rPr lang="it-IT" dirty="0" err="1" smtClean="0"/>
              <a:t>solent</a:t>
            </a:r>
            <a:r>
              <a:rPr lang="it-IT" dirty="0" smtClean="0"/>
              <a:t> </a:t>
            </a:r>
            <a:r>
              <a:rPr lang="it-IT" dirty="0" err="1" smtClean="0"/>
              <a:t>dicere</a:t>
            </a:r>
            <a:r>
              <a:rPr lang="it-IT" i="1" dirty="0" smtClean="0"/>
              <a:t>: ‘Omnia </a:t>
            </a:r>
            <a:r>
              <a:rPr lang="it-IT" i="1" dirty="0" err="1" smtClean="0"/>
              <a:t>munda</a:t>
            </a:r>
            <a:r>
              <a:rPr lang="it-IT" i="1" dirty="0" smtClean="0"/>
              <a:t> </a:t>
            </a:r>
            <a:r>
              <a:rPr lang="it-IT" i="1" dirty="0" err="1" smtClean="0"/>
              <a:t>mundis</a:t>
            </a:r>
            <a:r>
              <a:rPr lang="it-IT" i="1" dirty="0" smtClean="0"/>
              <a:t>’. (</a:t>
            </a:r>
            <a:r>
              <a:rPr lang="it-IT" i="1" dirty="0" err="1"/>
              <a:t>H</a:t>
            </a:r>
            <a:r>
              <a:rPr lang="it-IT" i="1" dirty="0" err="1" smtClean="0"/>
              <a:t>yeronimus</a:t>
            </a:r>
            <a:r>
              <a:rPr lang="it-IT" i="1" dirty="0" smtClean="0"/>
              <a:t>, Epistola ad </a:t>
            </a:r>
            <a:r>
              <a:rPr lang="it-IT" i="1" dirty="0" err="1" smtClean="0"/>
              <a:t>Eustochium</a:t>
            </a:r>
            <a:r>
              <a:rPr lang="it-IT" i="1" dirty="0" smtClean="0"/>
              <a:t>, I, 95)»</a:t>
            </a:r>
          </a:p>
          <a:p>
            <a:r>
              <a:rPr lang="it-IT" dirty="0" err="1" smtClean="0"/>
              <a:t>Unde</a:t>
            </a:r>
            <a:r>
              <a:rPr lang="it-IT" dirty="0" smtClean="0"/>
              <a:t> </a:t>
            </a:r>
            <a:r>
              <a:rPr lang="it-IT" dirty="0" err="1" smtClean="0"/>
              <a:t>sollerter</a:t>
            </a:r>
            <a:r>
              <a:rPr lang="it-IT" dirty="0" smtClean="0"/>
              <a:t> </a:t>
            </a:r>
            <a:r>
              <a:rPr lang="it-IT" dirty="0" err="1" smtClean="0"/>
              <a:t>sanctimonialium</a:t>
            </a:r>
            <a:r>
              <a:rPr lang="it-IT" dirty="0" smtClean="0"/>
              <a:t> </a:t>
            </a:r>
            <a:r>
              <a:rPr lang="it-IT" dirty="0" err="1" smtClean="0"/>
              <a:t>vigilandum</a:t>
            </a:r>
            <a:r>
              <a:rPr lang="it-IT" dirty="0" smtClean="0"/>
              <a:t> est.</a:t>
            </a:r>
            <a:endParaRPr lang="it-IT" dirty="0"/>
          </a:p>
        </p:txBody>
      </p:sp>
    </p:spTree>
    <p:extLst>
      <p:ext uri="{BB962C8B-B14F-4D97-AF65-F5344CB8AC3E}">
        <p14:creationId xmlns:p14="http://schemas.microsoft.com/office/powerpoint/2010/main" val="11018036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Punishments</a:t>
            </a:r>
            <a:r>
              <a:rPr lang="it-IT" dirty="0"/>
              <a:t> for </a:t>
            </a:r>
            <a:r>
              <a:rPr lang="it-IT" dirty="0" err="1"/>
              <a:t>delinquent</a:t>
            </a:r>
            <a:r>
              <a:rPr lang="it-IT" dirty="0"/>
              <a:t> </a:t>
            </a:r>
            <a:r>
              <a:rPr lang="it-IT" dirty="0" err="1"/>
              <a:t>sanctimoniales</a:t>
            </a:r>
            <a:endParaRPr lang="it-IT" dirty="0"/>
          </a:p>
        </p:txBody>
      </p:sp>
      <p:sp>
        <p:nvSpPr>
          <p:cNvPr id="3" name="Segnaposto contenuto 2"/>
          <p:cNvSpPr>
            <a:spLocks noGrp="1"/>
          </p:cNvSpPr>
          <p:nvPr>
            <p:ph sz="quarter" idx="10"/>
          </p:nvPr>
        </p:nvSpPr>
        <p:spPr>
          <a:xfrm>
            <a:off x="847898" y="2592996"/>
            <a:ext cx="10994575" cy="3859558"/>
          </a:xfrm>
        </p:spPr>
        <p:txBody>
          <a:bodyPr>
            <a:normAutofit/>
          </a:bodyPr>
          <a:lstStyle/>
          <a:p>
            <a:r>
              <a:rPr lang="it-IT" dirty="0" err="1"/>
              <a:t>After</a:t>
            </a:r>
            <a:r>
              <a:rPr lang="it-IT" dirty="0"/>
              <a:t> successive </a:t>
            </a:r>
            <a:r>
              <a:rPr lang="it-IT" dirty="0" err="1"/>
              <a:t>unsuccessful</a:t>
            </a:r>
            <a:r>
              <a:rPr lang="it-IT" dirty="0"/>
              <a:t> </a:t>
            </a:r>
            <a:r>
              <a:rPr lang="it-IT" dirty="0" err="1" smtClean="0"/>
              <a:t>attempts</a:t>
            </a:r>
            <a:r>
              <a:rPr lang="it-IT" dirty="0" smtClean="0"/>
              <a:t>:</a:t>
            </a:r>
          </a:p>
          <a:p>
            <a:r>
              <a:rPr lang="it-IT" dirty="0" err="1"/>
              <a:t>Verberum</a:t>
            </a:r>
            <a:r>
              <a:rPr lang="it-IT" dirty="0"/>
              <a:t> </a:t>
            </a:r>
            <a:r>
              <a:rPr lang="it-IT" dirty="0" err="1"/>
              <a:t>adhibeatur</a:t>
            </a:r>
            <a:r>
              <a:rPr lang="it-IT" dirty="0"/>
              <a:t> </a:t>
            </a:r>
            <a:r>
              <a:rPr lang="it-IT" dirty="0" err="1"/>
              <a:t>castigatio</a:t>
            </a:r>
            <a:r>
              <a:rPr lang="it-IT" dirty="0"/>
              <a:t>.</a:t>
            </a:r>
          </a:p>
          <a:p>
            <a:r>
              <a:rPr lang="it-IT" dirty="0" err="1" smtClean="0"/>
              <a:t>Quae</a:t>
            </a:r>
            <a:r>
              <a:rPr lang="it-IT" dirty="0" smtClean="0"/>
              <a:t> </a:t>
            </a:r>
            <a:r>
              <a:rPr lang="it-IT" dirty="0" err="1"/>
              <a:t>criminalem</a:t>
            </a:r>
            <a:r>
              <a:rPr lang="it-IT" dirty="0"/>
              <a:t> </a:t>
            </a:r>
            <a:r>
              <a:rPr lang="it-IT" dirty="0" err="1"/>
              <a:t>peccatum</a:t>
            </a:r>
            <a:r>
              <a:rPr lang="it-IT" dirty="0"/>
              <a:t> </a:t>
            </a:r>
            <a:r>
              <a:rPr lang="it-IT" dirty="0" err="1"/>
              <a:t>commiserit</a:t>
            </a:r>
            <a:r>
              <a:rPr lang="it-IT" dirty="0"/>
              <a:t>, </a:t>
            </a:r>
            <a:r>
              <a:rPr lang="it-IT" dirty="0" err="1"/>
              <a:t>huic</a:t>
            </a:r>
            <a:r>
              <a:rPr lang="it-IT" dirty="0"/>
              <a:t> </a:t>
            </a:r>
            <a:r>
              <a:rPr lang="it-IT" dirty="0" err="1"/>
              <a:t>nullatenus</a:t>
            </a:r>
            <a:r>
              <a:rPr lang="it-IT" dirty="0"/>
              <a:t> est </a:t>
            </a:r>
            <a:r>
              <a:rPr lang="it-IT" dirty="0" err="1"/>
              <a:t>differenda</a:t>
            </a:r>
            <a:r>
              <a:rPr lang="it-IT" dirty="0"/>
              <a:t> </a:t>
            </a:r>
            <a:r>
              <a:rPr lang="it-IT" dirty="0" err="1"/>
              <a:t>correptionis</a:t>
            </a:r>
            <a:r>
              <a:rPr lang="it-IT" dirty="0"/>
              <a:t> </a:t>
            </a:r>
            <a:r>
              <a:rPr lang="it-IT" dirty="0" err="1"/>
              <a:t>utilitas</a:t>
            </a:r>
            <a:r>
              <a:rPr lang="it-IT" dirty="0"/>
              <a:t>.</a:t>
            </a:r>
          </a:p>
          <a:p>
            <a:r>
              <a:rPr lang="it-IT" dirty="0"/>
              <a:t>Aut sponte peccati sui </a:t>
            </a:r>
            <a:r>
              <a:rPr lang="it-IT" dirty="0" err="1"/>
              <a:t>penitendo</a:t>
            </a:r>
            <a:r>
              <a:rPr lang="it-IT" dirty="0"/>
              <a:t> </a:t>
            </a:r>
            <a:r>
              <a:rPr lang="it-IT" dirty="0" err="1" smtClean="0"/>
              <a:t>abluat</a:t>
            </a:r>
            <a:r>
              <a:rPr lang="it-IT" dirty="0" smtClean="0"/>
              <a:t> aut ab </a:t>
            </a:r>
            <a:r>
              <a:rPr lang="it-IT" dirty="0"/>
              <a:t>episcopo </a:t>
            </a:r>
            <a:r>
              <a:rPr lang="it-IT" dirty="0" err="1"/>
              <a:t>iuxta</a:t>
            </a:r>
            <a:r>
              <a:rPr lang="it-IT" dirty="0"/>
              <a:t> </a:t>
            </a:r>
            <a:r>
              <a:rPr lang="it-IT" dirty="0" err="1"/>
              <a:t>modum</a:t>
            </a:r>
            <a:r>
              <a:rPr lang="it-IT" dirty="0"/>
              <a:t> </a:t>
            </a:r>
            <a:r>
              <a:rPr lang="it-IT" dirty="0" err="1"/>
              <a:t>taxatum</a:t>
            </a:r>
            <a:r>
              <a:rPr lang="it-IT" dirty="0"/>
              <a:t> </a:t>
            </a:r>
            <a:r>
              <a:rPr lang="it-IT" dirty="0" err="1"/>
              <a:t>sentientiam</a:t>
            </a:r>
            <a:r>
              <a:rPr lang="it-IT" dirty="0"/>
              <a:t> </a:t>
            </a:r>
            <a:r>
              <a:rPr lang="it-IT" dirty="0" err="1"/>
              <a:t>excommunicationis</a:t>
            </a:r>
            <a:r>
              <a:rPr lang="it-IT" dirty="0"/>
              <a:t> et </a:t>
            </a:r>
            <a:r>
              <a:rPr lang="it-IT" dirty="0" err="1"/>
              <a:t>modum</a:t>
            </a:r>
            <a:r>
              <a:rPr lang="it-IT" dirty="0"/>
              <a:t> </a:t>
            </a:r>
            <a:r>
              <a:rPr lang="it-IT" dirty="0" err="1"/>
              <a:t>paenitentiae</a:t>
            </a:r>
            <a:r>
              <a:rPr lang="it-IT" dirty="0"/>
              <a:t> </a:t>
            </a:r>
            <a:r>
              <a:rPr lang="it-IT" dirty="0" err="1"/>
              <a:t>excipiat</a:t>
            </a:r>
            <a:r>
              <a:rPr lang="it-IT" dirty="0"/>
              <a:t> </a:t>
            </a:r>
          </a:p>
          <a:p>
            <a:endParaRPr lang="it-IT" dirty="0"/>
          </a:p>
        </p:txBody>
      </p:sp>
    </p:spTree>
    <p:extLst>
      <p:ext uri="{BB962C8B-B14F-4D97-AF65-F5344CB8AC3E}">
        <p14:creationId xmlns:p14="http://schemas.microsoft.com/office/powerpoint/2010/main" val="21053741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Gregorius</a:t>
            </a:r>
            <a:r>
              <a:rPr lang="it-IT" sz="2800" dirty="0" smtClean="0"/>
              <a:t> </a:t>
            </a:r>
            <a:r>
              <a:rPr lang="it-IT" sz="2800" dirty="0" err="1" smtClean="0"/>
              <a:t>Turonensis</a:t>
            </a:r>
            <a:r>
              <a:rPr lang="it-IT" sz="2800" dirty="0" smtClean="0"/>
              <a:t>, Liber in Gloria </a:t>
            </a:r>
            <a:r>
              <a:rPr lang="it-IT" sz="2800" dirty="0" err="1" smtClean="0"/>
              <a:t>Martirum</a:t>
            </a:r>
            <a:r>
              <a:rPr lang="it-IT" sz="2800" dirty="0" smtClean="0"/>
              <a:t>, 69</a:t>
            </a:r>
            <a:endParaRPr lang="it-IT" sz="2800" dirty="0"/>
          </a:p>
        </p:txBody>
      </p:sp>
      <p:sp>
        <p:nvSpPr>
          <p:cNvPr id="3" name="Segnaposto contenuto 2"/>
          <p:cNvSpPr>
            <a:spLocks noGrp="1"/>
          </p:cNvSpPr>
          <p:nvPr>
            <p:ph sz="quarter" idx="10"/>
          </p:nvPr>
        </p:nvSpPr>
        <p:spPr>
          <a:xfrm>
            <a:off x="456000" y="2093495"/>
            <a:ext cx="11386473" cy="4359060"/>
          </a:xfrm>
        </p:spPr>
        <p:txBody>
          <a:bodyPr>
            <a:normAutofit/>
          </a:bodyPr>
          <a:lstStyle/>
          <a:p>
            <a:r>
              <a:rPr lang="it-IT" dirty="0" smtClean="0"/>
              <a:t>«</a:t>
            </a:r>
            <a:r>
              <a:rPr lang="it-IT" dirty="0" err="1" smtClean="0"/>
              <a:t>Nam</a:t>
            </a:r>
            <a:r>
              <a:rPr lang="it-IT" dirty="0" smtClean="0"/>
              <a:t> simili </a:t>
            </a:r>
            <a:r>
              <a:rPr lang="it-IT" dirty="0" err="1" smtClean="0"/>
              <a:t>sortae</a:t>
            </a:r>
            <a:r>
              <a:rPr lang="it-IT" dirty="0"/>
              <a:t> </a:t>
            </a:r>
            <a:r>
              <a:rPr lang="it-IT" dirty="0" smtClean="0"/>
              <a:t>alia </a:t>
            </a:r>
            <a:r>
              <a:rPr lang="it-IT" dirty="0" err="1"/>
              <a:t>mulier</a:t>
            </a:r>
            <a:r>
              <a:rPr lang="it-IT" dirty="0"/>
              <a:t> </a:t>
            </a:r>
            <a:r>
              <a:rPr lang="it-IT" dirty="0">
                <a:solidFill>
                  <a:srgbClr val="FF0000"/>
                </a:solidFill>
              </a:rPr>
              <a:t>a viro suo </a:t>
            </a:r>
            <a:r>
              <a:rPr lang="it-IT" dirty="0" err="1">
                <a:solidFill>
                  <a:srgbClr val="FF0000"/>
                </a:solidFill>
              </a:rPr>
              <a:t>adulterii</a:t>
            </a:r>
            <a:r>
              <a:rPr lang="it-IT" dirty="0">
                <a:solidFill>
                  <a:srgbClr val="FF0000"/>
                </a:solidFill>
              </a:rPr>
              <a:t> </a:t>
            </a:r>
            <a:r>
              <a:rPr lang="it-IT" dirty="0" err="1">
                <a:solidFill>
                  <a:srgbClr val="FF0000"/>
                </a:solidFill>
              </a:rPr>
              <a:t>crimen</a:t>
            </a:r>
            <a:r>
              <a:rPr lang="it-IT" dirty="0">
                <a:solidFill>
                  <a:srgbClr val="FF0000"/>
                </a:solidFill>
              </a:rPr>
              <a:t> </a:t>
            </a:r>
            <a:r>
              <a:rPr lang="it-IT" dirty="0" err="1" smtClean="0">
                <a:solidFill>
                  <a:srgbClr val="FF0000"/>
                </a:solidFill>
              </a:rPr>
              <a:t>accepit</a:t>
            </a:r>
            <a:r>
              <a:rPr lang="it-IT" dirty="0"/>
              <a:t>. </a:t>
            </a:r>
            <a:r>
              <a:rPr lang="it-IT" dirty="0" err="1"/>
              <a:t>Quod</a:t>
            </a:r>
            <a:r>
              <a:rPr lang="it-IT" dirty="0"/>
              <a:t> </a:t>
            </a:r>
            <a:r>
              <a:rPr lang="it-IT" dirty="0" err="1"/>
              <a:t>coram</a:t>
            </a:r>
            <a:r>
              <a:rPr lang="it-IT" dirty="0"/>
              <a:t> </a:t>
            </a:r>
            <a:r>
              <a:rPr lang="it-IT" dirty="0" err="1"/>
              <a:t>iudice</a:t>
            </a:r>
            <a:r>
              <a:rPr lang="it-IT" dirty="0"/>
              <a:t> </a:t>
            </a:r>
            <a:r>
              <a:rPr lang="it-IT" dirty="0" err="1" smtClean="0"/>
              <a:t>diutissime</a:t>
            </a:r>
            <a:r>
              <a:rPr lang="it-IT" dirty="0" smtClean="0"/>
              <a:t> </a:t>
            </a:r>
            <a:r>
              <a:rPr lang="it-IT" dirty="0" err="1" smtClean="0"/>
              <a:t>denegans</a:t>
            </a:r>
            <a:r>
              <a:rPr lang="it-IT" dirty="0"/>
              <a:t>, </a:t>
            </a:r>
            <a:r>
              <a:rPr lang="it-IT" dirty="0" err="1"/>
              <a:t>cum</a:t>
            </a:r>
            <a:r>
              <a:rPr lang="it-IT" dirty="0"/>
              <a:t> propria confessione </a:t>
            </a:r>
            <a:r>
              <a:rPr lang="it-IT" dirty="0" err="1" smtClean="0"/>
              <a:t>superari</a:t>
            </a:r>
            <a:r>
              <a:rPr lang="it-IT" dirty="0" smtClean="0"/>
              <a:t> </a:t>
            </a:r>
            <a:r>
              <a:rPr lang="it-IT" dirty="0"/>
              <a:t>non </a:t>
            </a:r>
            <a:r>
              <a:rPr lang="it-IT" dirty="0" err="1" smtClean="0"/>
              <a:t>possit</a:t>
            </a:r>
            <a:r>
              <a:rPr lang="it-IT" dirty="0" smtClean="0"/>
              <a:t>, </a:t>
            </a:r>
            <a:r>
              <a:rPr lang="it-IT" dirty="0" err="1" smtClean="0"/>
              <a:t>diiudicatur</a:t>
            </a:r>
            <a:r>
              <a:rPr lang="it-IT" dirty="0" smtClean="0"/>
              <a:t> </a:t>
            </a:r>
            <a:r>
              <a:rPr lang="it-IT" dirty="0" err="1"/>
              <a:t>inmergi</a:t>
            </a:r>
            <a:r>
              <a:rPr lang="it-IT" dirty="0"/>
              <a:t>. </a:t>
            </a:r>
            <a:r>
              <a:rPr lang="it-IT" dirty="0" err="1"/>
              <a:t>Dehince</a:t>
            </a:r>
            <a:r>
              <a:rPr lang="it-IT" dirty="0"/>
              <a:t>, </a:t>
            </a:r>
            <a:r>
              <a:rPr lang="it-IT" dirty="0" err="1" smtClean="0"/>
              <a:t>currente</a:t>
            </a:r>
            <a:r>
              <a:rPr lang="it-IT" dirty="0" smtClean="0"/>
              <a:t> </a:t>
            </a:r>
            <a:r>
              <a:rPr lang="it-IT" dirty="0"/>
              <a:t>ad </a:t>
            </a:r>
            <a:r>
              <a:rPr lang="it-IT" dirty="0" err="1" smtClean="0"/>
              <a:t>spectaculum</a:t>
            </a:r>
            <a:r>
              <a:rPr lang="it-IT" dirty="0" smtClean="0"/>
              <a:t> </a:t>
            </a:r>
            <a:r>
              <a:rPr lang="it-IT" dirty="0" err="1"/>
              <a:t>populo</a:t>
            </a:r>
            <a:r>
              <a:rPr lang="it-IT" dirty="0"/>
              <a:t>, </a:t>
            </a:r>
            <a:r>
              <a:rPr lang="it-IT" dirty="0">
                <a:solidFill>
                  <a:srgbClr val="FF0000"/>
                </a:solidFill>
              </a:rPr>
              <a:t>ad </a:t>
            </a:r>
            <a:r>
              <a:rPr lang="it-IT" dirty="0" err="1">
                <a:solidFill>
                  <a:srgbClr val="FF0000"/>
                </a:solidFill>
              </a:rPr>
              <a:t>pontem</a:t>
            </a:r>
            <a:r>
              <a:rPr lang="it-IT" dirty="0">
                <a:solidFill>
                  <a:srgbClr val="FF0000"/>
                </a:solidFill>
              </a:rPr>
              <a:t> </a:t>
            </a:r>
            <a:r>
              <a:rPr lang="it-IT" dirty="0" err="1" smtClean="0">
                <a:solidFill>
                  <a:srgbClr val="FF0000"/>
                </a:solidFill>
              </a:rPr>
              <a:t>ducitur</a:t>
            </a:r>
            <a:r>
              <a:rPr lang="it-IT" dirty="0" smtClean="0">
                <a:solidFill>
                  <a:srgbClr val="FF0000"/>
                </a:solidFill>
              </a:rPr>
              <a:t> </a:t>
            </a:r>
            <a:r>
              <a:rPr lang="it-IT" dirty="0" err="1">
                <a:solidFill>
                  <a:srgbClr val="FF0000"/>
                </a:solidFill>
              </a:rPr>
              <a:t>amnis</a:t>
            </a:r>
            <a:r>
              <a:rPr lang="it-IT" dirty="0">
                <a:solidFill>
                  <a:srgbClr val="FF0000"/>
                </a:solidFill>
              </a:rPr>
              <a:t> </a:t>
            </a:r>
            <a:r>
              <a:rPr lang="it-IT" dirty="0" err="1" smtClean="0">
                <a:solidFill>
                  <a:srgbClr val="FF0000"/>
                </a:solidFill>
              </a:rPr>
              <a:t>Ararici</a:t>
            </a:r>
            <a:r>
              <a:rPr lang="it-IT" dirty="0" smtClean="0"/>
              <a:t>, </a:t>
            </a:r>
            <a:r>
              <a:rPr lang="it-IT" dirty="0" err="1" smtClean="0"/>
              <a:t>connexumque</a:t>
            </a:r>
            <a:r>
              <a:rPr lang="it-IT" dirty="0"/>
              <a:t> </a:t>
            </a:r>
            <a:r>
              <a:rPr lang="pt-BR" dirty="0" smtClean="0"/>
              <a:t>cum </a:t>
            </a:r>
            <a:r>
              <a:rPr lang="pt-BR" dirty="0"/>
              <a:t>fune lapidem molarem collo eius, </a:t>
            </a:r>
            <a:r>
              <a:rPr lang="pt-BR" dirty="0" smtClean="0"/>
              <a:t>praecipitaverunt </a:t>
            </a:r>
            <a:r>
              <a:rPr lang="pt-BR" dirty="0"/>
              <a:t>eam in flumine, </a:t>
            </a:r>
            <a:r>
              <a:rPr lang="pt-BR" dirty="0" smtClean="0"/>
              <a:t>increpante desuper </a:t>
            </a:r>
            <a:r>
              <a:rPr lang="it-IT" dirty="0" smtClean="0"/>
              <a:t>viro </a:t>
            </a:r>
            <a:r>
              <a:rPr lang="it-IT" dirty="0" err="1"/>
              <a:t>atque</a:t>
            </a:r>
            <a:r>
              <a:rPr lang="it-IT" dirty="0"/>
              <a:t> dicente: '</a:t>
            </a:r>
            <a:r>
              <a:rPr lang="it-IT" dirty="0" err="1"/>
              <a:t>Ablue</a:t>
            </a:r>
            <a:r>
              <a:rPr lang="it-IT" dirty="0"/>
              <a:t> </a:t>
            </a:r>
            <a:r>
              <a:rPr lang="it-IT" dirty="0" err="1"/>
              <a:t>nunc</a:t>
            </a:r>
            <a:r>
              <a:rPr lang="it-IT" dirty="0"/>
              <a:t> </a:t>
            </a:r>
            <a:r>
              <a:rPr lang="it-IT" dirty="0" err="1" smtClean="0"/>
              <a:t>aquis</a:t>
            </a:r>
            <a:r>
              <a:rPr lang="it-IT" dirty="0" smtClean="0"/>
              <a:t> </a:t>
            </a:r>
            <a:r>
              <a:rPr lang="it-IT" dirty="0" err="1" smtClean="0"/>
              <a:t>abundantibus</a:t>
            </a:r>
            <a:r>
              <a:rPr lang="it-IT" dirty="0" smtClean="0"/>
              <a:t> </a:t>
            </a:r>
            <a:r>
              <a:rPr lang="it-IT" dirty="0" err="1"/>
              <a:t>fornicationes</a:t>
            </a:r>
            <a:r>
              <a:rPr lang="it-IT" dirty="0"/>
              <a:t> </a:t>
            </a:r>
            <a:r>
              <a:rPr lang="it-IT" dirty="0" err="1" smtClean="0"/>
              <a:t>inmunditiaque</a:t>
            </a:r>
            <a:r>
              <a:rPr lang="it-IT" dirty="0" smtClean="0"/>
              <a:t> </a:t>
            </a:r>
            <a:r>
              <a:rPr lang="pt-BR" dirty="0" smtClean="0"/>
              <a:t>tuas</a:t>
            </a:r>
            <a:r>
              <a:rPr lang="pt-BR" dirty="0"/>
              <a:t>, </a:t>
            </a:r>
            <a:r>
              <a:rPr lang="pt-BR" dirty="0" smtClean="0"/>
              <a:t>quibus </a:t>
            </a:r>
            <a:r>
              <a:rPr lang="pt-BR" dirty="0"/>
              <a:t>saepe maculasti </a:t>
            </a:r>
            <a:r>
              <a:rPr lang="pt-BR" dirty="0" smtClean="0"/>
              <a:t>stratum meum‘».</a:t>
            </a:r>
          </a:p>
          <a:p>
            <a:r>
              <a:rPr lang="pt-BR" dirty="0" smtClean="0"/>
              <a:t>The woman is saved by St. Genesius: «</a:t>
            </a:r>
            <a:r>
              <a:rPr lang="it-IT" dirty="0" err="1" smtClean="0"/>
              <a:t>Deinde</a:t>
            </a:r>
            <a:r>
              <a:rPr lang="it-IT" dirty="0" smtClean="0"/>
              <a:t> </a:t>
            </a:r>
            <a:r>
              <a:rPr lang="it-IT" dirty="0" err="1"/>
              <a:t>parentibus</a:t>
            </a:r>
            <a:r>
              <a:rPr lang="it-IT" dirty="0"/>
              <a:t> indulta, </a:t>
            </a:r>
            <a:r>
              <a:rPr lang="it-IT" dirty="0" err="1" smtClean="0"/>
              <a:t>nec</a:t>
            </a:r>
            <a:r>
              <a:rPr lang="it-IT" dirty="0" smtClean="0"/>
              <a:t> a </a:t>
            </a:r>
            <a:r>
              <a:rPr lang="it-IT" dirty="0" err="1" smtClean="0"/>
              <a:t>iudice</a:t>
            </a:r>
            <a:r>
              <a:rPr lang="it-IT" dirty="0" smtClean="0"/>
              <a:t> </a:t>
            </a:r>
            <a:r>
              <a:rPr lang="it-IT" dirty="0" err="1" smtClean="0"/>
              <a:t>nec</a:t>
            </a:r>
            <a:r>
              <a:rPr lang="it-IT" dirty="0" smtClean="0"/>
              <a:t> </a:t>
            </a:r>
            <a:r>
              <a:rPr lang="it-IT" dirty="0"/>
              <a:t>a viro </a:t>
            </a:r>
            <a:r>
              <a:rPr lang="it-IT" dirty="0" smtClean="0"/>
              <a:t>est </a:t>
            </a:r>
            <a:r>
              <a:rPr lang="it-IT" dirty="0" err="1" smtClean="0"/>
              <a:t>amplius</a:t>
            </a:r>
            <a:r>
              <a:rPr lang="it-IT" dirty="0" smtClean="0"/>
              <a:t> inquisita»</a:t>
            </a:r>
            <a:endParaRPr lang="it-IT" dirty="0"/>
          </a:p>
        </p:txBody>
      </p:sp>
    </p:spTree>
    <p:extLst>
      <p:ext uri="{BB962C8B-B14F-4D97-AF65-F5344CB8AC3E}">
        <p14:creationId xmlns:p14="http://schemas.microsoft.com/office/powerpoint/2010/main" val="18090473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err="1" smtClean="0"/>
              <a:t>Fragilitas</a:t>
            </a:r>
            <a:endParaRPr lang="it-IT" i="1" dirty="0"/>
          </a:p>
        </p:txBody>
      </p:sp>
      <p:sp>
        <p:nvSpPr>
          <p:cNvPr id="4" name="Segnaposto contenuto 3"/>
          <p:cNvSpPr>
            <a:spLocks noGrp="1"/>
          </p:cNvSpPr>
          <p:nvPr>
            <p:ph sz="quarter" idx="11"/>
          </p:nvPr>
        </p:nvSpPr>
        <p:spPr>
          <a:xfrm>
            <a:off x="456000" y="2021306"/>
            <a:ext cx="11142442" cy="4186990"/>
          </a:xfrm>
        </p:spPr>
        <p:txBody>
          <a:bodyPr>
            <a:normAutofit/>
          </a:bodyPr>
          <a:lstStyle/>
          <a:p>
            <a:r>
              <a:rPr lang="it-IT" i="1" dirty="0" err="1" smtClean="0"/>
              <a:t>Ord</a:t>
            </a:r>
            <a:r>
              <a:rPr lang="it-IT" i="1" dirty="0"/>
              <a:t>.</a:t>
            </a:r>
            <a:r>
              <a:rPr lang="it-IT" i="1" dirty="0" smtClean="0"/>
              <a:t> </a:t>
            </a:r>
            <a:r>
              <a:rPr lang="it-IT" i="1" dirty="0" err="1" smtClean="0"/>
              <a:t>Sanct</a:t>
            </a:r>
            <a:r>
              <a:rPr lang="it-IT" i="1" dirty="0" smtClean="0"/>
              <a:t>. </a:t>
            </a:r>
            <a:r>
              <a:rPr lang="it-IT" i="1" dirty="0" err="1" smtClean="0"/>
              <a:t>Aquisgranensis</a:t>
            </a:r>
            <a:r>
              <a:rPr lang="it-IT" dirty="0" smtClean="0"/>
              <a:t>, X, p. 455.</a:t>
            </a:r>
          </a:p>
          <a:p>
            <a:r>
              <a:rPr lang="en-US" dirty="0"/>
              <a:t>Aspiring nuns must be supervised </a:t>
            </a:r>
            <a:r>
              <a:rPr lang="en-US" dirty="0" smtClean="0"/>
              <a:t>since</a:t>
            </a:r>
          </a:p>
          <a:p>
            <a:r>
              <a:rPr lang="it-IT" dirty="0" smtClean="0"/>
              <a:t>«pessime esse </a:t>
            </a:r>
            <a:r>
              <a:rPr lang="it-IT" dirty="0" err="1" smtClean="0"/>
              <a:t>consuetudinis</a:t>
            </a:r>
            <a:r>
              <a:rPr lang="it-IT" dirty="0" smtClean="0"/>
              <a:t> </a:t>
            </a:r>
            <a:r>
              <a:rPr lang="it-IT" dirty="0" err="1" smtClean="0"/>
              <a:t>cum</a:t>
            </a:r>
            <a:r>
              <a:rPr lang="it-IT" dirty="0" smtClean="0"/>
              <a:t> </a:t>
            </a:r>
            <a:r>
              <a:rPr lang="it-IT" dirty="0" err="1" smtClean="0"/>
              <a:t>fragilis</a:t>
            </a:r>
            <a:r>
              <a:rPr lang="it-IT" dirty="0" smtClean="0"/>
              <a:t> </a:t>
            </a:r>
            <a:r>
              <a:rPr lang="it-IT" dirty="0" err="1" smtClean="0"/>
              <a:t>sexus</a:t>
            </a:r>
            <a:r>
              <a:rPr lang="it-IT" dirty="0" smtClean="0"/>
              <a:t> et imbecilli </a:t>
            </a:r>
            <a:r>
              <a:rPr lang="it-IT" dirty="0" err="1" smtClean="0"/>
              <a:t>aetas</a:t>
            </a:r>
            <a:r>
              <a:rPr lang="it-IT" dirty="0" smtClean="0"/>
              <a:t> suo arbitrio </a:t>
            </a:r>
            <a:r>
              <a:rPr lang="it-IT" dirty="0" err="1" smtClean="0"/>
              <a:t>abutitur</a:t>
            </a:r>
            <a:r>
              <a:rPr lang="it-IT" dirty="0" smtClean="0"/>
              <a:t> et </a:t>
            </a:r>
            <a:r>
              <a:rPr lang="it-IT" dirty="0" err="1" smtClean="0"/>
              <a:t>putat</a:t>
            </a:r>
            <a:r>
              <a:rPr lang="it-IT" dirty="0" smtClean="0"/>
              <a:t> licere </a:t>
            </a:r>
            <a:r>
              <a:rPr lang="it-IT" dirty="0" err="1" smtClean="0"/>
              <a:t>quod</a:t>
            </a:r>
            <a:r>
              <a:rPr lang="it-IT" dirty="0" smtClean="0"/>
              <a:t> non licet».</a:t>
            </a:r>
          </a:p>
          <a:p>
            <a:r>
              <a:rPr lang="it-IT" dirty="0" smtClean="0"/>
              <a:t> </a:t>
            </a:r>
            <a:r>
              <a:rPr lang="it-IT" i="1" dirty="0" smtClean="0"/>
              <a:t>Ibid.</a:t>
            </a:r>
            <a:r>
              <a:rPr lang="it-IT" dirty="0" smtClean="0"/>
              <a:t>, XVIII, pp. 449-451: The </a:t>
            </a:r>
            <a:r>
              <a:rPr lang="it-IT" i="1" dirty="0" err="1" smtClean="0"/>
              <a:t>correctio</a:t>
            </a:r>
            <a:r>
              <a:rPr lang="it-IT" dirty="0" smtClean="0"/>
              <a:t> of </a:t>
            </a:r>
            <a:r>
              <a:rPr lang="it-IT" i="1" dirty="0" err="1" smtClean="0"/>
              <a:t>sanctimoniales</a:t>
            </a:r>
            <a:r>
              <a:rPr lang="it-IT" i="1" dirty="0" smtClean="0"/>
              <a:t> </a:t>
            </a:r>
            <a:r>
              <a:rPr lang="it-IT" i="1" dirty="0" err="1" smtClean="0"/>
              <a:t>delinquentes</a:t>
            </a:r>
            <a:endParaRPr lang="it-IT" i="1" dirty="0" smtClean="0"/>
          </a:p>
          <a:p>
            <a:r>
              <a:rPr lang="en-US" dirty="0"/>
              <a:t>The abbess must be attentive and implacable</a:t>
            </a:r>
            <a:r>
              <a:rPr lang="en-US" dirty="0" smtClean="0"/>
              <a:t>:</a:t>
            </a:r>
          </a:p>
          <a:p>
            <a:r>
              <a:rPr lang="it-IT" dirty="0" smtClean="0"/>
              <a:t>«quanto idem est </a:t>
            </a:r>
            <a:r>
              <a:rPr lang="it-IT" dirty="0" err="1" smtClean="0"/>
              <a:t>sexus</a:t>
            </a:r>
            <a:r>
              <a:rPr lang="it-IT" dirty="0" smtClean="0"/>
              <a:t> </a:t>
            </a:r>
            <a:r>
              <a:rPr lang="it-IT" dirty="0" err="1" smtClean="0"/>
              <a:t>fragilior</a:t>
            </a:r>
            <a:r>
              <a:rPr lang="it-IT" dirty="0" smtClean="0"/>
              <a:t> esse </a:t>
            </a:r>
            <a:r>
              <a:rPr lang="it-IT" dirty="0" err="1" smtClean="0"/>
              <a:t>dinoscitur</a:t>
            </a:r>
            <a:r>
              <a:rPr lang="it-IT" dirty="0" smtClean="0"/>
              <a:t>, tanto necesse est </a:t>
            </a:r>
            <a:r>
              <a:rPr lang="it-IT" dirty="0" err="1" smtClean="0"/>
              <a:t>maiorem</a:t>
            </a:r>
            <a:r>
              <a:rPr lang="it-IT" dirty="0" smtClean="0"/>
              <a:t> erga </a:t>
            </a:r>
            <a:r>
              <a:rPr lang="it-IT" dirty="0" err="1" smtClean="0"/>
              <a:t>eum</a:t>
            </a:r>
            <a:r>
              <a:rPr lang="it-IT" dirty="0" smtClean="0"/>
              <a:t> </a:t>
            </a:r>
            <a:r>
              <a:rPr lang="it-IT" dirty="0" err="1" smtClean="0"/>
              <a:t>custodiam</a:t>
            </a:r>
            <a:r>
              <a:rPr lang="it-IT" dirty="0" smtClean="0"/>
              <a:t> </a:t>
            </a:r>
            <a:r>
              <a:rPr lang="it-IT" dirty="0" err="1" smtClean="0"/>
              <a:t>adhiberi</a:t>
            </a:r>
            <a:r>
              <a:rPr lang="it-IT" dirty="0" smtClean="0"/>
              <a:t>».</a:t>
            </a:r>
            <a:endParaRPr lang="it-IT" dirty="0"/>
          </a:p>
        </p:txBody>
      </p:sp>
    </p:spTree>
    <p:extLst>
      <p:ext uri="{BB962C8B-B14F-4D97-AF65-F5344CB8AC3E}">
        <p14:creationId xmlns:p14="http://schemas.microsoft.com/office/powerpoint/2010/main" val="11355784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6000" y="1093064"/>
            <a:ext cx="11736000" cy="807925"/>
          </a:xfrm>
        </p:spPr>
        <p:txBody>
          <a:bodyPr>
            <a:normAutofit/>
          </a:bodyPr>
          <a:lstStyle/>
          <a:p>
            <a:r>
              <a:rPr lang="it-IT" sz="3200" i="1" dirty="0" err="1" smtClean="0"/>
              <a:t>Fragilitas</a:t>
            </a:r>
            <a:endParaRPr lang="it-IT" sz="3200" i="1" dirty="0"/>
          </a:p>
        </p:txBody>
      </p:sp>
      <p:sp>
        <p:nvSpPr>
          <p:cNvPr id="3" name="Segnaposto contenuto 2"/>
          <p:cNvSpPr>
            <a:spLocks noGrp="1"/>
          </p:cNvSpPr>
          <p:nvPr>
            <p:ph sz="quarter" idx="10"/>
          </p:nvPr>
        </p:nvSpPr>
        <p:spPr>
          <a:xfrm>
            <a:off x="120314" y="4584032"/>
            <a:ext cx="5790589" cy="2273968"/>
          </a:xfrm>
        </p:spPr>
        <p:txBody>
          <a:bodyPr/>
          <a:lstStyle/>
          <a:p>
            <a:r>
              <a:rPr lang="it-IT" sz="2400" dirty="0" smtClean="0"/>
              <a:t>Diploma Lotario 22, a. 834 giugno 25</a:t>
            </a:r>
          </a:p>
          <a:p>
            <a:pPr marL="457200" indent="-457200">
              <a:buFont typeface="Wingdings" panose="05000000000000000000" pitchFamily="2" charset="2"/>
              <a:buChar char="§"/>
            </a:pPr>
            <a:r>
              <a:rPr lang="it-IT" dirty="0" err="1" smtClean="0"/>
              <a:t>Compensantes</a:t>
            </a:r>
            <a:r>
              <a:rPr lang="it-IT" dirty="0" smtClean="0"/>
              <a:t> </a:t>
            </a:r>
            <a:r>
              <a:rPr lang="it-IT" dirty="0" err="1" smtClean="0"/>
              <a:t>fragilitatem</a:t>
            </a:r>
            <a:r>
              <a:rPr lang="it-IT" dirty="0" smtClean="0"/>
              <a:t> </a:t>
            </a:r>
            <a:r>
              <a:rPr lang="it-IT" dirty="0" err="1" smtClean="0"/>
              <a:t>sexus</a:t>
            </a:r>
            <a:r>
              <a:rPr lang="it-IT" dirty="0" smtClean="0"/>
              <a:t> </a:t>
            </a:r>
            <a:r>
              <a:rPr lang="it-IT" dirty="0" err="1" smtClean="0"/>
              <a:t>Asiae</a:t>
            </a:r>
            <a:r>
              <a:rPr lang="it-IT" dirty="0" smtClean="0"/>
              <a:t> </a:t>
            </a:r>
            <a:r>
              <a:rPr lang="it-IT" dirty="0" err="1" smtClean="0"/>
              <a:t>abbatissae</a:t>
            </a:r>
            <a:r>
              <a:rPr lang="it-IT" dirty="0" smtClean="0"/>
              <a:t> et </a:t>
            </a:r>
            <a:r>
              <a:rPr lang="it-IT" dirty="0" err="1" smtClean="0"/>
              <a:t>Deum</a:t>
            </a:r>
            <a:r>
              <a:rPr lang="it-IT" dirty="0" smtClean="0"/>
              <a:t> </a:t>
            </a:r>
            <a:r>
              <a:rPr lang="it-IT" dirty="0" err="1" smtClean="0"/>
              <a:t>famulantium</a:t>
            </a:r>
            <a:r>
              <a:rPr lang="it-IT" dirty="0" smtClean="0"/>
              <a:t> </a:t>
            </a:r>
            <a:r>
              <a:rPr lang="it-IT" dirty="0" err="1" smtClean="0"/>
              <a:t>foeminarum</a:t>
            </a:r>
            <a:endParaRPr lang="it-IT" dirty="0"/>
          </a:p>
        </p:txBody>
      </p:sp>
      <p:sp>
        <p:nvSpPr>
          <p:cNvPr id="4" name="Segnaposto contenuto 3"/>
          <p:cNvSpPr>
            <a:spLocks noGrp="1"/>
          </p:cNvSpPr>
          <p:nvPr>
            <p:ph sz="quarter" idx="11"/>
          </p:nvPr>
        </p:nvSpPr>
        <p:spPr>
          <a:xfrm>
            <a:off x="248346" y="1756611"/>
            <a:ext cx="5534526" cy="2875547"/>
          </a:xfrm>
        </p:spPr>
        <p:txBody>
          <a:bodyPr/>
          <a:lstStyle/>
          <a:p>
            <a:r>
              <a:rPr lang="it-IT" sz="2400" dirty="0" smtClean="0"/>
              <a:t>Diploma Lotario 12, a. 833 aprile 13</a:t>
            </a:r>
          </a:p>
          <a:p>
            <a:pPr marL="457200" indent="-457200">
              <a:buFont typeface="Wingdings" panose="05000000000000000000" pitchFamily="2" charset="2"/>
              <a:buChar char="§"/>
            </a:pPr>
            <a:r>
              <a:rPr lang="it-IT" dirty="0" smtClean="0"/>
              <a:t>Asia venerabili </a:t>
            </a:r>
            <a:r>
              <a:rPr lang="it-IT" dirty="0" err="1" smtClean="0"/>
              <a:t>abbatissa</a:t>
            </a:r>
            <a:r>
              <a:rPr lang="it-IT" dirty="0" smtClean="0"/>
              <a:t> ex </a:t>
            </a:r>
            <a:r>
              <a:rPr lang="it-IT" dirty="0" err="1" smtClean="0"/>
              <a:t>monasterio</a:t>
            </a:r>
            <a:r>
              <a:rPr lang="it-IT" dirty="0" smtClean="0"/>
              <a:t> </a:t>
            </a:r>
            <a:r>
              <a:rPr lang="it-IT" dirty="0" err="1" smtClean="0"/>
              <a:t>Dodosi</a:t>
            </a:r>
            <a:endParaRPr lang="it-IT" dirty="0" smtClean="0"/>
          </a:p>
          <a:p>
            <a:r>
              <a:rPr lang="it-IT" dirty="0" err="1" smtClean="0"/>
              <a:t>Gislerammum</a:t>
            </a:r>
            <a:r>
              <a:rPr lang="it-IT" dirty="0" smtClean="0"/>
              <a:t> </a:t>
            </a:r>
            <a:r>
              <a:rPr lang="it-IT" dirty="0" err="1" smtClean="0"/>
              <a:t>abbatem</a:t>
            </a:r>
            <a:r>
              <a:rPr lang="it-IT" dirty="0" smtClean="0"/>
              <a:t> in </a:t>
            </a:r>
            <a:r>
              <a:rPr lang="it-IT" dirty="0" err="1" smtClean="0"/>
              <a:t>eodem</a:t>
            </a:r>
            <a:r>
              <a:rPr lang="it-IT" dirty="0" smtClean="0"/>
              <a:t> loco </a:t>
            </a:r>
            <a:r>
              <a:rPr lang="it-IT" dirty="0" err="1" smtClean="0"/>
              <a:t>constituimus</a:t>
            </a:r>
            <a:r>
              <a:rPr lang="it-IT" dirty="0" smtClean="0"/>
              <a:t> </a:t>
            </a:r>
            <a:r>
              <a:rPr lang="it-IT" dirty="0" err="1" smtClean="0"/>
              <a:t>inspectorem</a:t>
            </a:r>
            <a:endParaRPr lang="it-IT" dirty="0" smtClean="0"/>
          </a:p>
          <a:p>
            <a:endParaRPr lang="it-IT" dirty="0" smtClean="0"/>
          </a:p>
          <a:p>
            <a:endParaRPr lang="it-IT" dirty="0"/>
          </a:p>
        </p:txBody>
      </p:sp>
      <p:sp>
        <p:nvSpPr>
          <p:cNvPr id="6" name="CasellaDiTesto 5"/>
          <p:cNvSpPr txBox="1"/>
          <p:nvPr/>
        </p:nvSpPr>
        <p:spPr>
          <a:xfrm>
            <a:off x="5990526" y="1900989"/>
            <a:ext cx="45719" cy="369332"/>
          </a:xfrm>
          <a:prstGeom prst="rect">
            <a:avLst/>
          </a:prstGeom>
          <a:noFill/>
        </p:spPr>
        <p:txBody>
          <a:bodyPr wrap="square" rtlCol="0">
            <a:spAutoFit/>
          </a:bodyPr>
          <a:lstStyle/>
          <a:p>
            <a:endParaRPr lang="it-IT"/>
          </a:p>
        </p:txBody>
      </p:sp>
      <p:sp>
        <p:nvSpPr>
          <p:cNvPr id="7" name="CasellaDiTesto 6"/>
          <p:cNvSpPr txBox="1"/>
          <p:nvPr/>
        </p:nvSpPr>
        <p:spPr>
          <a:xfrm>
            <a:off x="6148138" y="1900990"/>
            <a:ext cx="5666874" cy="1815882"/>
          </a:xfrm>
          <a:prstGeom prst="rect">
            <a:avLst/>
          </a:prstGeom>
          <a:noFill/>
        </p:spPr>
        <p:txBody>
          <a:bodyPr wrap="square" rtlCol="0">
            <a:spAutoFit/>
          </a:bodyPr>
          <a:lstStyle/>
          <a:p>
            <a:r>
              <a:rPr lang="it-IT" sz="2400" dirty="0" smtClean="0"/>
              <a:t>Diploma Lotario 38, 838 maggio 6</a:t>
            </a:r>
          </a:p>
          <a:p>
            <a:pPr marL="457200" indent="-457200">
              <a:buFont typeface="Wingdings" panose="05000000000000000000" pitchFamily="2" charset="2"/>
              <a:buChar char="§"/>
            </a:pPr>
            <a:r>
              <a:rPr lang="it-IT" sz="2800" dirty="0" err="1" smtClean="0"/>
              <a:t>Quaedam</a:t>
            </a:r>
            <a:r>
              <a:rPr lang="it-IT" sz="2800" dirty="0" smtClean="0"/>
              <a:t> dicata nomine Asia </a:t>
            </a:r>
            <a:r>
              <a:rPr lang="it-IT" sz="2800" dirty="0" err="1" smtClean="0"/>
              <a:t>abbatissa</a:t>
            </a:r>
            <a:r>
              <a:rPr lang="it-IT" sz="2800" dirty="0" smtClean="0"/>
              <a:t> de </a:t>
            </a:r>
            <a:r>
              <a:rPr lang="it-IT" sz="2800" dirty="0" err="1" smtClean="0"/>
              <a:t>coenobio</a:t>
            </a:r>
            <a:r>
              <a:rPr lang="it-IT" sz="2800" dirty="0" smtClean="0"/>
              <a:t> </a:t>
            </a:r>
            <a:r>
              <a:rPr lang="it-IT" sz="2800" dirty="0" err="1" smtClean="0"/>
              <a:t>que</a:t>
            </a:r>
            <a:r>
              <a:rPr lang="it-IT" sz="2800" dirty="0" smtClean="0"/>
              <a:t> </a:t>
            </a:r>
            <a:r>
              <a:rPr lang="it-IT" sz="2800" dirty="0" err="1" smtClean="0"/>
              <a:t>dicitur</a:t>
            </a:r>
            <a:r>
              <a:rPr lang="it-IT" sz="2800" dirty="0" smtClean="0"/>
              <a:t> </a:t>
            </a:r>
            <a:r>
              <a:rPr lang="it-IT" sz="2800" dirty="0" err="1" smtClean="0"/>
              <a:t>Teodote</a:t>
            </a:r>
            <a:endParaRPr lang="it-IT" sz="2800" dirty="0"/>
          </a:p>
        </p:txBody>
      </p:sp>
      <p:sp>
        <p:nvSpPr>
          <p:cNvPr id="8" name="CasellaDiTesto 7"/>
          <p:cNvSpPr txBox="1"/>
          <p:nvPr/>
        </p:nvSpPr>
        <p:spPr>
          <a:xfrm flipH="1">
            <a:off x="6268452" y="3946358"/>
            <a:ext cx="5835315" cy="2246769"/>
          </a:xfrm>
          <a:prstGeom prst="rect">
            <a:avLst/>
          </a:prstGeom>
          <a:noFill/>
        </p:spPr>
        <p:txBody>
          <a:bodyPr wrap="square" rtlCol="0">
            <a:spAutoFit/>
          </a:bodyPr>
          <a:lstStyle/>
          <a:p>
            <a:r>
              <a:rPr lang="it-IT" sz="2000" dirty="0" smtClean="0"/>
              <a:t>Diploma Lotario 59, 841 giugno 20</a:t>
            </a:r>
          </a:p>
          <a:p>
            <a:endParaRPr lang="it-IT" sz="2000" dirty="0" smtClean="0"/>
          </a:p>
          <a:p>
            <a:pPr marL="457200" indent="-457200">
              <a:buFont typeface="Wingdings" panose="05000000000000000000" pitchFamily="2" charset="2"/>
              <a:buChar char="§"/>
            </a:pPr>
            <a:r>
              <a:rPr lang="it-IT" sz="2000" dirty="0" smtClean="0"/>
              <a:t>Deo devota </a:t>
            </a:r>
            <a:r>
              <a:rPr lang="it-IT" sz="2000" dirty="0" err="1" smtClean="0"/>
              <a:t>femina</a:t>
            </a:r>
            <a:r>
              <a:rPr lang="it-IT" sz="2000" dirty="0" smtClean="0"/>
              <a:t> nomine Asia et ex </a:t>
            </a:r>
            <a:r>
              <a:rPr lang="it-IT" sz="2000" dirty="0" err="1" smtClean="0"/>
              <a:t>monasterio</a:t>
            </a:r>
            <a:r>
              <a:rPr lang="it-IT" sz="2000" dirty="0" smtClean="0"/>
              <a:t> </a:t>
            </a:r>
            <a:r>
              <a:rPr lang="it-IT" sz="2000" dirty="0" err="1" smtClean="0"/>
              <a:t>Theodotis</a:t>
            </a:r>
            <a:r>
              <a:rPr lang="it-IT" sz="2000" dirty="0" smtClean="0"/>
              <a:t> </a:t>
            </a:r>
            <a:r>
              <a:rPr lang="it-IT" sz="2000" dirty="0" err="1" smtClean="0"/>
              <a:t>abbatissa</a:t>
            </a:r>
            <a:endParaRPr lang="it-IT" sz="2000" dirty="0" smtClean="0"/>
          </a:p>
          <a:p>
            <a:pPr marL="457200" indent="-457200">
              <a:buFont typeface="Wingdings" panose="05000000000000000000" pitchFamily="2" charset="2"/>
              <a:buChar char="§"/>
            </a:pPr>
            <a:endParaRPr lang="it-IT" sz="2000" dirty="0"/>
          </a:p>
          <a:p>
            <a:r>
              <a:rPr lang="it-IT" sz="2000" dirty="0" err="1" smtClean="0"/>
              <a:t>Counts</a:t>
            </a:r>
            <a:r>
              <a:rPr lang="it-IT" sz="2000" dirty="0" smtClean="0"/>
              <a:t> Leo and John must </a:t>
            </a:r>
            <a:r>
              <a:rPr lang="it-IT" sz="2000" dirty="0" err="1" smtClean="0"/>
              <a:t>ascertain</a:t>
            </a:r>
            <a:r>
              <a:rPr lang="it-IT" sz="2000" dirty="0" smtClean="0"/>
              <a:t> an </a:t>
            </a:r>
            <a:r>
              <a:rPr lang="it-IT" sz="2000" i="1" dirty="0" err="1" smtClean="0"/>
              <a:t>inquisitio</a:t>
            </a:r>
            <a:r>
              <a:rPr lang="it-IT" sz="2000" dirty="0" smtClean="0"/>
              <a:t> on </a:t>
            </a:r>
            <a:r>
              <a:rPr lang="it-IT" sz="2000" dirty="0" err="1" smtClean="0"/>
              <a:t>monastery’s</a:t>
            </a:r>
            <a:r>
              <a:rPr lang="it-IT" sz="2000" dirty="0" smtClean="0"/>
              <a:t> </a:t>
            </a:r>
            <a:r>
              <a:rPr lang="it-IT" sz="2000" dirty="0" err="1" smtClean="0"/>
              <a:t>lands</a:t>
            </a:r>
            <a:r>
              <a:rPr lang="it-IT" sz="2000" dirty="0" smtClean="0"/>
              <a:t>.</a:t>
            </a:r>
            <a:endParaRPr lang="it-IT" sz="2000" dirty="0"/>
          </a:p>
        </p:txBody>
      </p:sp>
    </p:spTree>
    <p:extLst>
      <p:ext uri="{BB962C8B-B14F-4D97-AF65-F5344CB8AC3E}">
        <p14:creationId xmlns:p14="http://schemas.microsoft.com/office/powerpoint/2010/main" val="469569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6000" y="1153221"/>
            <a:ext cx="11736000" cy="599379"/>
          </a:xfrm>
        </p:spPr>
        <p:txBody>
          <a:bodyPr/>
          <a:lstStyle/>
          <a:p>
            <a:r>
              <a:rPr lang="it-IT" dirty="0" err="1" smtClean="0"/>
              <a:t>After</a:t>
            </a:r>
            <a:r>
              <a:rPr lang="it-IT" dirty="0" smtClean="0"/>
              <a:t> the </a:t>
            </a:r>
            <a:r>
              <a:rPr lang="it-IT" dirty="0" err="1" smtClean="0"/>
              <a:t>Treaty</a:t>
            </a:r>
            <a:r>
              <a:rPr lang="it-IT" dirty="0" smtClean="0"/>
              <a:t> of Verdun (843)</a:t>
            </a:r>
            <a:endParaRPr lang="it-IT" dirty="0"/>
          </a:p>
        </p:txBody>
      </p:sp>
      <p:sp>
        <p:nvSpPr>
          <p:cNvPr id="4" name="Segnaposto contenuto 3"/>
          <p:cNvSpPr>
            <a:spLocks noGrp="1"/>
          </p:cNvSpPr>
          <p:nvPr>
            <p:ph sz="quarter" idx="11"/>
          </p:nvPr>
        </p:nvSpPr>
        <p:spPr>
          <a:xfrm>
            <a:off x="276226" y="2400300"/>
            <a:ext cx="5267324" cy="4191000"/>
          </a:xfrm>
        </p:spPr>
        <p:txBody>
          <a:bodyPr>
            <a:normAutofit fontScale="92500" lnSpcReduction="20000"/>
          </a:bodyPr>
          <a:lstStyle/>
          <a:p>
            <a:r>
              <a:rPr lang="en-US" dirty="0" err="1"/>
              <a:t>Stabilisation</a:t>
            </a:r>
            <a:r>
              <a:rPr lang="en-US" dirty="0"/>
              <a:t> of regional </a:t>
            </a:r>
            <a:r>
              <a:rPr lang="en-US" dirty="0" smtClean="0"/>
              <a:t>aristocracies</a:t>
            </a:r>
          </a:p>
          <a:p>
            <a:r>
              <a:rPr lang="en-US" dirty="0" smtClean="0"/>
              <a:t>Monastic estates</a:t>
            </a:r>
          </a:p>
          <a:p>
            <a:r>
              <a:rPr lang="en-US" dirty="0" smtClean="0"/>
              <a:t>Formation </a:t>
            </a:r>
            <a:r>
              <a:rPr lang="en-US" dirty="0"/>
              <a:t>of specific local </a:t>
            </a:r>
            <a:r>
              <a:rPr lang="en-US" dirty="0" smtClean="0"/>
              <a:t>characteristics</a:t>
            </a:r>
          </a:p>
          <a:p>
            <a:r>
              <a:rPr lang="en-US" dirty="0" smtClean="0"/>
              <a:t>In </a:t>
            </a:r>
            <a:r>
              <a:rPr lang="en-US" dirty="0"/>
              <a:t>reality, a plurality of Carolingian kingdoms had always existed; the novelty of Verdun lay not in the division of the empire, but in the fact that a system arose from it in which all three brother-sovereigns enjoyed de facto political parity, although </a:t>
            </a:r>
            <a:r>
              <a:rPr lang="en-US" dirty="0" err="1" smtClean="0"/>
              <a:t>Lothar</a:t>
            </a:r>
            <a:r>
              <a:rPr lang="en-US" dirty="0" smtClean="0"/>
              <a:t> </a:t>
            </a:r>
            <a:r>
              <a:rPr lang="en-US" dirty="0"/>
              <a:t>retained the imperial title and moral supremacy over his brothers.</a:t>
            </a:r>
            <a:endParaRPr lang="it-IT" dirty="0"/>
          </a:p>
        </p:txBody>
      </p:sp>
      <p:pic>
        <p:nvPicPr>
          <p:cNvPr id="6" name="Picture 2" descr="Treaty of Verdun - Wikipedia"/>
          <p:cNvPicPr>
            <a:picLocks noGrp="1" noChangeAspect="1" noChangeArrowheads="1"/>
          </p:cNvPicPr>
          <p:nvPr>
            <p:ph sz="quarter" idx="10"/>
          </p:nvPr>
        </p:nvPicPr>
        <p:blipFill>
          <a:blip r:embed="rId2">
            <a:extLst>
              <a:ext uri="{28A0092B-C50C-407E-A947-70E740481C1C}">
                <a14:useLocalDpi xmlns:a14="http://schemas.microsoft.com/office/drawing/2010/main" val="0"/>
              </a:ext>
            </a:extLst>
          </a:blip>
          <a:srcRect/>
          <a:stretch>
            <a:fillRect/>
          </a:stretch>
        </p:blipFill>
        <p:spPr bwMode="auto">
          <a:xfrm>
            <a:off x="6467474" y="1722437"/>
            <a:ext cx="5010151" cy="50101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6"/>
          <p:cNvSpPr txBox="1"/>
          <p:nvPr/>
        </p:nvSpPr>
        <p:spPr>
          <a:xfrm>
            <a:off x="9439275" y="3524250"/>
            <a:ext cx="2363147" cy="400110"/>
          </a:xfrm>
          <a:prstGeom prst="rect">
            <a:avLst/>
          </a:prstGeom>
          <a:noFill/>
        </p:spPr>
        <p:txBody>
          <a:bodyPr wrap="none" rtlCol="0">
            <a:spAutoFit/>
          </a:bodyPr>
          <a:lstStyle/>
          <a:p>
            <a:r>
              <a:rPr lang="it-IT" sz="2000" b="1" dirty="0" smtClean="0"/>
              <a:t>Louis the </a:t>
            </a:r>
            <a:r>
              <a:rPr lang="it-IT" sz="2000" b="1" dirty="0" err="1" smtClean="0"/>
              <a:t>German</a:t>
            </a:r>
            <a:endParaRPr lang="it-IT" sz="2000" b="1" dirty="0"/>
          </a:p>
        </p:txBody>
      </p:sp>
      <p:sp>
        <p:nvSpPr>
          <p:cNvPr id="8" name="CasellaDiTesto 7"/>
          <p:cNvSpPr txBox="1"/>
          <p:nvPr/>
        </p:nvSpPr>
        <p:spPr>
          <a:xfrm>
            <a:off x="9134475" y="4914900"/>
            <a:ext cx="982961" cy="400110"/>
          </a:xfrm>
          <a:prstGeom prst="rect">
            <a:avLst/>
          </a:prstGeom>
          <a:noFill/>
        </p:spPr>
        <p:txBody>
          <a:bodyPr wrap="none" rtlCol="0">
            <a:spAutoFit/>
          </a:bodyPr>
          <a:lstStyle/>
          <a:p>
            <a:r>
              <a:rPr lang="it-IT" sz="2000" b="1" dirty="0" smtClean="0"/>
              <a:t>Lothar</a:t>
            </a:r>
            <a:endParaRPr lang="it-IT" sz="2000" b="1" dirty="0"/>
          </a:p>
        </p:txBody>
      </p:sp>
      <p:sp>
        <p:nvSpPr>
          <p:cNvPr id="9" name="CasellaDiTesto 8"/>
          <p:cNvSpPr txBox="1"/>
          <p:nvPr/>
        </p:nvSpPr>
        <p:spPr>
          <a:xfrm>
            <a:off x="7172325" y="4295775"/>
            <a:ext cx="2207656" cy="400110"/>
          </a:xfrm>
          <a:prstGeom prst="rect">
            <a:avLst/>
          </a:prstGeom>
          <a:noFill/>
        </p:spPr>
        <p:txBody>
          <a:bodyPr wrap="none" rtlCol="0">
            <a:spAutoFit/>
          </a:bodyPr>
          <a:lstStyle/>
          <a:p>
            <a:r>
              <a:rPr lang="it-IT" sz="2000" b="1" dirty="0" smtClean="0"/>
              <a:t>Charles the </a:t>
            </a:r>
            <a:r>
              <a:rPr lang="it-IT" sz="2000" b="1" dirty="0" err="1" smtClean="0"/>
              <a:t>Bald</a:t>
            </a:r>
            <a:endParaRPr lang="it-IT" sz="2000" b="1" dirty="0"/>
          </a:p>
        </p:txBody>
      </p:sp>
    </p:spTree>
    <p:extLst>
      <p:ext uri="{BB962C8B-B14F-4D97-AF65-F5344CB8AC3E}">
        <p14:creationId xmlns:p14="http://schemas.microsoft.com/office/powerpoint/2010/main" val="660929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fade">
                                      <p:cBhvr>
                                        <p:cTn id="7" dur="1000"/>
                                        <p:tgtEl>
                                          <p:spTgt spid="4">
                                            <p:txEl>
                                              <p:pRg st="3" end="3"/>
                                            </p:txEl>
                                          </p:spTgt>
                                        </p:tgtEl>
                                      </p:cBhvr>
                                    </p:animEffect>
                                    <p:anim calcmode="lin" valueType="num">
                                      <p:cBhvr>
                                        <p:cTn id="8"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8">
                                            <p:txEl>
                                              <p:pRg st="0" end="0"/>
                                            </p:txEl>
                                          </p:spTgt>
                                        </p:tgtEl>
                                        <p:attrNameLst>
                                          <p:attrName>style.visibility</p:attrName>
                                        </p:attrNameLst>
                                      </p:cBhvr>
                                      <p:to>
                                        <p:strVal val="visible"/>
                                      </p:to>
                                    </p:set>
                                    <p:animEffect transition="in" filter="fade">
                                      <p:cBhvr>
                                        <p:cTn id="21" dur="1000"/>
                                        <p:tgtEl>
                                          <p:spTgt spid="8">
                                            <p:txEl>
                                              <p:pRg st="0" end="0"/>
                                            </p:txEl>
                                          </p:spTgt>
                                        </p:tgtEl>
                                      </p:cBhvr>
                                    </p:animEffect>
                                    <p:anim calcmode="lin" valueType="num">
                                      <p:cBhvr>
                                        <p:cTn id="22"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9">
                                            <p:txEl>
                                              <p:pRg st="0" end="0"/>
                                            </p:txEl>
                                          </p:spTgt>
                                        </p:tgtEl>
                                        <p:attrNameLst>
                                          <p:attrName>style.visibility</p:attrName>
                                        </p:attrNameLst>
                                      </p:cBhvr>
                                      <p:to>
                                        <p:strVal val="visible"/>
                                      </p:to>
                                    </p:set>
                                    <p:animEffect transition="in" filter="fade">
                                      <p:cBhvr>
                                        <p:cTn id="28" dur="1000"/>
                                        <p:tgtEl>
                                          <p:spTgt spid="9">
                                            <p:txEl>
                                              <p:pRg st="0" end="0"/>
                                            </p:txEl>
                                          </p:spTgt>
                                        </p:tgtEl>
                                      </p:cBhvr>
                                    </p:animEffect>
                                    <p:anim calcmode="lin" valueType="num">
                                      <p:cBhvr>
                                        <p:cTn id="29"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6000" y="1153221"/>
            <a:ext cx="11736000" cy="666054"/>
          </a:xfrm>
        </p:spPr>
        <p:txBody>
          <a:bodyPr/>
          <a:lstStyle/>
          <a:p>
            <a:r>
              <a:rPr lang="it-IT" dirty="0" err="1"/>
              <a:t>Administrative</a:t>
            </a:r>
            <a:r>
              <a:rPr lang="it-IT" dirty="0"/>
              <a:t> </a:t>
            </a:r>
            <a:r>
              <a:rPr lang="it-IT" dirty="0" err="1"/>
              <a:t>structure</a:t>
            </a:r>
            <a:endParaRPr lang="it-IT" dirty="0"/>
          </a:p>
        </p:txBody>
      </p:sp>
      <p:sp>
        <p:nvSpPr>
          <p:cNvPr id="3" name="Segnaposto contenuto 2"/>
          <p:cNvSpPr>
            <a:spLocks noGrp="1"/>
          </p:cNvSpPr>
          <p:nvPr>
            <p:ph sz="quarter" idx="10"/>
          </p:nvPr>
        </p:nvSpPr>
        <p:spPr>
          <a:xfrm>
            <a:off x="6179127" y="1390650"/>
            <a:ext cx="5663346" cy="5061904"/>
          </a:xfrm>
        </p:spPr>
        <p:txBody>
          <a:bodyPr>
            <a:normAutofit fontScale="85000" lnSpcReduction="20000"/>
          </a:bodyPr>
          <a:lstStyle/>
          <a:p>
            <a:r>
              <a:rPr lang="en-US" dirty="0"/>
              <a:t>At the summit of the public apparatus was the imperial palace, a pale imitation of the late Roman and Byzantine bureaucratic machine. </a:t>
            </a:r>
            <a:endParaRPr lang="en-US" dirty="0" smtClean="0"/>
          </a:p>
          <a:p>
            <a:r>
              <a:rPr lang="en-US" dirty="0" smtClean="0"/>
              <a:t>It </a:t>
            </a:r>
            <a:r>
              <a:rPr lang="en-US" dirty="0"/>
              <a:t>coordinated the exploitation of the large landed estates of the public treasury, which represented the material basis for the maintenance of the court and the central apparatus of Carolingian rule. </a:t>
            </a:r>
            <a:endParaRPr lang="en-US" dirty="0" smtClean="0"/>
          </a:p>
          <a:p>
            <a:r>
              <a:rPr lang="en-US" dirty="0" smtClean="0"/>
              <a:t>No </a:t>
            </a:r>
            <a:r>
              <a:rPr lang="en-US" dirty="0"/>
              <a:t>attempt was made to re-establish a system of land tax collection. </a:t>
            </a:r>
            <a:endParaRPr lang="en-US" dirty="0" smtClean="0"/>
          </a:p>
          <a:p>
            <a:r>
              <a:rPr lang="en-US" dirty="0" smtClean="0"/>
              <a:t>In </a:t>
            </a:r>
            <a:r>
              <a:rPr lang="en-US" dirty="0"/>
              <a:t>addition t</a:t>
            </a:r>
            <a:r>
              <a:rPr lang="en-US" dirty="0" smtClean="0"/>
              <a:t>he </a:t>
            </a:r>
            <a:r>
              <a:rPr lang="en-US" dirty="0"/>
              <a:t>members of the palace and the sovereign himself could count on the maintenance of the landed aristocracy, both lay and ecclesiastical, when the court travelled.</a:t>
            </a:r>
            <a:endParaRPr lang="it-IT" dirty="0"/>
          </a:p>
        </p:txBody>
      </p:sp>
      <p:sp>
        <p:nvSpPr>
          <p:cNvPr id="4" name="Segnaposto contenuto 3"/>
          <p:cNvSpPr>
            <a:spLocks noGrp="1"/>
          </p:cNvSpPr>
          <p:nvPr>
            <p:ph sz="quarter" idx="11"/>
          </p:nvPr>
        </p:nvSpPr>
        <p:spPr>
          <a:xfrm>
            <a:off x="238124" y="1981199"/>
            <a:ext cx="5457825" cy="4486275"/>
          </a:xfrm>
        </p:spPr>
        <p:txBody>
          <a:bodyPr>
            <a:normAutofit fontScale="92500" lnSpcReduction="10000"/>
          </a:bodyPr>
          <a:lstStyle/>
          <a:p>
            <a:r>
              <a:rPr lang="en-US" dirty="0" smtClean="0"/>
              <a:t>The </a:t>
            </a:r>
            <a:r>
              <a:rPr lang="en-US" dirty="0"/>
              <a:t>Carolingian Empire never had very sophisticated administrative structures</a:t>
            </a:r>
            <a:r>
              <a:rPr lang="en-US" dirty="0" smtClean="0"/>
              <a:t>.</a:t>
            </a:r>
          </a:p>
          <a:p>
            <a:r>
              <a:rPr lang="en-US" dirty="0"/>
              <a:t>It lacks</a:t>
            </a:r>
            <a:r>
              <a:rPr lang="en-US" dirty="0" smtClean="0"/>
              <a:t>:</a:t>
            </a:r>
          </a:p>
          <a:p>
            <a:r>
              <a:rPr lang="en-US" dirty="0" smtClean="0"/>
              <a:t>a </a:t>
            </a:r>
            <a:r>
              <a:rPr lang="en-US" dirty="0"/>
              <a:t>homogeneous and well-distributed network of officials, </a:t>
            </a:r>
            <a:endParaRPr lang="en-US" dirty="0" smtClean="0"/>
          </a:p>
          <a:p>
            <a:r>
              <a:rPr lang="en-US" dirty="0" smtClean="0"/>
              <a:t>a </a:t>
            </a:r>
            <a:r>
              <a:rPr lang="en-US" dirty="0"/>
              <a:t>uniform system of territorial districts</a:t>
            </a:r>
            <a:r>
              <a:rPr lang="en-US" dirty="0" smtClean="0"/>
              <a:t>.</a:t>
            </a:r>
          </a:p>
          <a:p>
            <a:r>
              <a:rPr lang="en-US" dirty="0" smtClean="0"/>
              <a:t>Moreover</a:t>
            </a:r>
            <a:r>
              <a:rPr lang="en-US" dirty="0"/>
              <a:t>, the various kingdoms absorbed into Charles' empire - for example, the Lombard kingdom - continued to have a relatively autonomous life of their own.</a:t>
            </a:r>
            <a:endParaRPr lang="it-IT" dirty="0"/>
          </a:p>
        </p:txBody>
      </p:sp>
    </p:spTree>
    <p:extLst>
      <p:ext uri="{BB962C8B-B14F-4D97-AF65-F5344CB8AC3E}">
        <p14:creationId xmlns:p14="http://schemas.microsoft.com/office/powerpoint/2010/main" val="1135632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1000"/>
                                        <p:tgtEl>
                                          <p:spTgt spid="4">
                                            <p:txEl>
                                              <p:pRg st="1" end="1"/>
                                            </p:txEl>
                                          </p:spTgt>
                                        </p:tgtEl>
                                      </p:cBhvr>
                                    </p:animEffect>
                                    <p:anim calcmode="lin" valueType="num">
                                      <p:cBhvr>
                                        <p:cTn id="8"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1000"/>
                                        <p:tgtEl>
                                          <p:spTgt spid="4">
                                            <p:txEl>
                                              <p:pRg st="2" end="2"/>
                                            </p:txEl>
                                          </p:spTgt>
                                        </p:tgtEl>
                                      </p:cBhvr>
                                    </p:animEffect>
                                    <p:anim calcmode="lin" valueType="num">
                                      <p:cBhvr>
                                        <p:cTn id="13"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Effect transition="in" filter="fade">
                                      <p:cBhvr>
                                        <p:cTn id="19" dur="1000"/>
                                        <p:tgtEl>
                                          <p:spTgt spid="4">
                                            <p:txEl>
                                              <p:pRg st="3" end="3"/>
                                            </p:txEl>
                                          </p:spTgt>
                                        </p:tgtEl>
                                      </p:cBhvr>
                                    </p:animEffect>
                                    <p:anim calcmode="lin" valueType="num">
                                      <p:cBhvr>
                                        <p:cTn id="20"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4">
                                            <p:txEl>
                                              <p:pRg st="4" end="4"/>
                                            </p:txEl>
                                          </p:spTgt>
                                        </p:tgtEl>
                                        <p:attrNameLst>
                                          <p:attrName>style.visibility</p:attrName>
                                        </p:attrNameLst>
                                      </p:cBhvr>
                                      <p:to>
                                        <p:strVal val="visible"/>
                                      </p:to>
                                    </p:set>
                                    <p:animEffect transition="in" filter="fade">
                                      <p:cBhvr>
                                        <p:cTn id="26" dur="1000"/>
                                        <p:tgtEl>
                                          <p:spTgt spid="4">
                                            <p:txEl>
                                              <p:pRg st="4" end="4"/>
                                            </p:txEl>
                                          </p:spTgt>
                                        </p:tgtEl>
                                      </p:cBhvr>
                                    </p:animEffect>
                                    <p:anim calcmode="lin" valueType="num">
                                      <p:cBhvr>
                                        <p:cTn id="27"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0" end="0"/>
                                            </p:txEl>
                                          </p:spTgt>
                                        </p:tgtEl>
                                        <p:attrNameLst>
                                          <p:attrName>style.visibility</p:attrName>
                                        </p:attrNameLst>
                                      </p:cBhvr>
                                      <p:to>
                                        <p:strVal val="visible"/>
                                      </p:to>
                                    </p:set>
                                    <p:animEffect transition="in" filter="fade">
                                      <p:cBhvr>
                                        <p:cTn id="33" dur="1000"/>
                                        <p:tgtEl>
                                          <p:spTgt spid="3">
                                            <p:txEl>
                                              <p:pRg st="0" end="0"/>
                                            </p:txEl>
                                          </p:spTgt>
                                        </p:tgtEl>
                                      </p:cBhvr>
                                    </p:animEffect>
                                    <p:anim calcmode="lin" valueType="num">
                                      <p:cBhvr>
                                        <p:cTn id="3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1" end="1"/>
                                            </p:txEl>
                                          </p:spTgt>
                                        </p:tgtEl>
                                        <p:attrNameLst>
                                          <p:attrName>style.visibility</p:attrName>
                                        </p:attrNameLst>
                                      </p:cBhvr>
                                      <p:to>
                                        <p:strVal val="visible"/>
                                      </p:to>
                                    </p:set>
                                    <p:animEffect transition="in" filter="fade">
                                      <p:cBhvr>
                                        <p:cTn id="40" dur="1000"/>
                                        <p:tgtEl>
                                          <p:spTgt spid="3">
                                            <p:txEl>
                                              <p:pRg st="1" end="1"/>
                                            </p:txEl>
                                          </p:spTgt>
                                        </p:tgtEl>
                                      </p:cBhvr>
                                    </p:animEffect>
                                    <p:anim calcmode="lin" valueType="num">
                                      <p:cBhvr>
                                        <p:cTn id="4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3">
                                            <p:txEl>
                                              <p:pRg st="2" end="2"/>
                                            </p:txEl>
                                          </p:spTgt>
                                        </p:tgtEl>
                                        <p:attrNameLst>
                                          <p:attrName>style.visibility</p:attrName>
                                        </p:attrNameLst>
                                      </p:cBhvr>
                                      <p:to>
                                        <p:strVal val="visible"/>
                                      </p:to>
                                    </p:set>
                                    <p:animEffect transition="in" filter="fade">
                                      <p:cBhvr>
                                        <p:cTn id="47" dur="1000"/>
                                        <p:tgtEl>
                                          <p:spTgt spid="3">
                                            <p:txEl>
                                              <p:pRg st="2" end="2"/>
                                            </p:txEl>
                                          </p:spTgt>
                                        </p:tgtEl>
                                      </p:cBhvr>
                                    </p:animEffect>
                                    <p:anim calcmode="lin" valueType="num">
                                      <p:cBhvr>
                                        <p:cTn id="4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nodeType="clickEffect">
                                  <p:stCondLst>
                                    <p:cond delay="0"/>
                                  </p:stCondLst>
                                  <p:childTnLst>
                                    <p:set>
                                      <p:cBhvr>
                                        <p:cTn id="53" dur="1" fill="hold">
                                          <p:stCondLst>
                                            <p:cond delay="0"/>
                                          </p:stCondLst>
                                        </p:cTn>
                                        <p:tgtEl>
                                          <p:spTgt spid="3">
                                            <p:txEl>
                                              <p:pRg st="3" end="3"/>
                                            </p:txEl>
                                          </p:spTgt>
                                        </p:tgtEl>
                                        <p:attrNameLst>
                                          <p:attrName>style.visibility</p:attrName>
                                        </p:attrNameLst>
                                      </p:cBhvr>
                                      <p:to>
                                        <p:strVal val="visible"/>
                                      </p:to>
                                    </p:set>
                                    <p:animEffect transition="in" filter="fade">
                                      <p:cBhvr>
                                        <p:cTn id="54" dur="1000"/>
                                        <p:tgtEl>
                                          <p:spTgt spid="3">
                                            <p:txEl>
                                              <p:pRg st="3" end="3"/>
                                            </p:txEl>
                                          </p:spTgt>
                                        </p:tgtEl>
                                      </p:cBhvr>
                                    </p:animEffect>
                                    <p:anim calcmode="lin" valueType="num">
                                      <p:cBhvr>
                                        <p:cTn id="5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The moral duty of </a:t>
            </a:r>
            <a:r>
              <a:rPr lang="it-IT" dirty="0" err="1" smtClean="0"/>
              <a:t>Carolingian</a:t>
            </a:r>
            <a:r>
              <a:rPr lang="it-IT" dirty="0" smtClean="0"/>
              <a:t> </a:t>
            </a:r>
            <a:r>
              <a:rPr lang="it-IT" dirty="0" err="1" smtClean="0"/>
              <a:t>emperors</a:t>
            </a:r>
            <a:endParaRPr lang="it-IT" dirty="0"/>
          </a:p>
        </p:txBody>
      </p:sp>
      <p:sp>
        <p:nvSpPr>
          <p:cNvPr id="3" name="Segnaposto contenuto 2"/>
          <p:cNvSpPr>
            <a:spLocks noGrp="1"/>
          </p:cNvSpPr>
          <p:nvPr>
            <p:ph sz="quarter" idx="10"/>
          </p:nvPr>
        </p:nvSpPr>
        <p:spPr/>
        <p:txBody>
          <a:bodyPr>
            <a:normAutofit fontScale="92500" lnSpcReduction="10000"/>
          </a:bodyPr>
          <a:lstStyle/>
          <a:p>
            <a:r>
              <a:rPr lang="it-IT" dirty="0" err="1" smtClean="0">
                <a:latin typeface="Arial" panose="020B0604020202020204" pitchFamily="34" charset="0"/>
                <a:cs typeface="Arial" panose="020B0604020202020204" pitchFamily="34" charset="0"/>
              </a:rPr>
              <a:t>Carolingian</a:t>
            </a:r>
            <a:r>
              <a:rPr lang="it-IT" dirty="0" smtClean="0">
                <a:latin typeface="Arial" panose="020B0604020202020204" pitchFamily="34" charset="0"/>
                <a:cs typeface="Arial" panose="020B0604020202020204" pitchFamily="34" charset="0"/>
              </a:rPr>
              <a:t> </a:t>
            </a:r>
            <a:r>
              <a:rPr lang="it-IT" dirty="0" err="1" smtClean="0">
                <a:latin typeface="Arial" panose="020B0604020202020204" pitchFamily="34" charset="0"/>
                <a:cs typeface="Arial" panose="020B0604020202020204" pitchFamily="34" charset="0"/>
              </a:rPr>
              <a:t>emperors</a:t>
            </a:r>
            <a:r>
              <a:rPr lang="it-IT" dirty="0" smtClean="0">
                <a:latin typeface="Arial" panose="020B0604020202020204" pitchFamily="34" charset="0"/>
                <a:cs typeface="Arial" panose="020B0604020202020204" pitchFamily="34" charset="0"/>
              </a:rPr>
              <a:t> </a:t>
            </a:r>
            <a:r>
              <a:rPr lang="it-IT" dirty="0" err="1" smtClean="0">
                <a:latin typeface="Arial" panose="020B0604020202020204" pitchFamily="34" charset="0"/>
                <a:cs typeface="Arial" panose="020B0604020202020204" pitchFamily="34" charset="0"/>
              </a:rPr>
              <a:t>had</a:t>
            </a:r>
            <a:r>
              <a:rPr lang="it-IT" dirty="0" smtClean="0">
                <a:latin typeface="Arial" panose="020B0604020202020204" pitchFamily="34" charset="0"/>
                <a:cs typeface="Arial" panose="020B0604020202020204" pitchFamily="34" charset="0"/>
              </a:rPr>
              <a:t> the moral duty of </a:t>
            </a:r>
            <a:r>
              <a:rPr lang="it-IT" dirty="0" err="1" smtClean="0">
                <a:latin typeface="Arial" panose="020B0604020202020204" pitchFamily="34" charset="0"/>
                <a:cs typeface="Arial" panose="020B0604020202020204" pitchFamily="34" charset="0"/>
              </a:rPr>
              <a:t>taking</a:t>
            </a:r>
            <a:r>
              <a:rPr lang="it-IT" dirty="0" smtClean="0">
                <a:latin typeface="Arial" panose="020B0604020202020204" pitchFamily="34" charset="0"/>
                <a:cs typeface="Arial" panose="020B0604020202020204" pitchFamily="34" charset="0"/>
              </a:rPr>
              <a:t> </a:t>
            </a:r>
            <a:r>
              <a:rPr lang="it-IT" dirty="0" err="1" smtClean="0">
                <a:latin typeface="Arial" panose="020B0604020202020204" pitchFamily="34" charset="0"/>
                <a:cs typeface="Arial" panose="020B0604020202020204" pitchFamily="34" charset="0"/>
              </a:rPr>
              <a:t>their</a:t>
            </a:r>
            <a:r>
              <a:rPr lang="it-IT" dirty="0" smtClean="0">
                <a:latin typeface="Arial" panose="020B0604020202020204" pitchFamily="34" charset="0"/>
                <a:cs typeface="Arial" panose="020B0604020202020204" pitchFamily="34" charset="0"/>
              </a:rPr>
              <a:t> </a:t>
            </a:r>
            <a:r>
              <a:rPr lang="it-IT" dirty="0" err="1" smtClean="0">
                <a:latin typeface="Arial" panose="020B0604020202020204" pitchFamily="34" charset="0"/>
                <a:cs typeface="Arial" panose="020B0604020202020204" pitchFamily="34" charset="0"/>
              </a:rPr>
              <a:t>subjects</a:t>
            </a:r>
            <a:r>
              <a:rPr lang="it-IT" dirty="0" smtClean="0">
                <a:latin typeface="Arial" panose="020B0604020202020204" pitchFamily="34" charset="0"/>
                <a:cs typeface="Arial" panose="020B0604020202020204" pitchFamily="34" charset="0"/>
              </a:rPr>
              <a:t> to </a:t>
            </a:r>
            <a:r>
              <a:rPr lang="it-IT" dirty="0" err="1" smtClean="0">
                <a:latin typeface="Arial" panose="020B0604020202020204" pitchFamily="34" charset="0"/>
                <a:cs typeface="Arial" panose="020B0604020202020204" pitchFamily="34" charset="0"/>
              </a:rPr>
              <a:t>heaven</a:t>
            </a:r>
            <a:r>
              <a:rPr lang="it-IT" dirty="0" smtClean="0">
                <a:latin typeface="Arial" panose="020B0604020202020204" pitchFamily="34" charset="0"/>
                <a:cs typeface="Arial" panose="020B0604020202020204" pitchFamily="34" charset="0"/>
              </a:rPr>
              <a:t>.</a:t>
            </a:r>
          </a:p>
          <a:p>
            <a:r>
              <a:rPr lang="it-IT" dirty="0" err="1" smtClean="0">
                <a:latin typeface="Arial" panose="020B0604020202020204" pitchFamily="34" charset="0"/>
                <a:cs typeface="Arial" panose="020B0604020202020204" pitchFamily="34" charset="0"/>
              </a:rPr>
              <a:t>Therefore</a:t>
            </a:r>
            <a:r>
              <a:rPr lang="it-IT" dirty="0" smtClean="0">
                <a:latin typeface="Arial" panose="020B0604020202020204" pitchFamily="34" charset="0"/>
                <a:cs typeface="Arial" panose="020B0604020202020204" pitchFamily="34" charset="0"/>
              </a:rPr>
              <a:t> </a:t>
            </a:r>
            <a:r>
              <a:rPr lang="it-IT" dirty="0" err="1" smtClean="0">
                <a:latin typeface="Arial" panose="020B0604020202020204" pitchFamily="34" charset="0"/>
                <a:cs typeface="Arial" panose="020B0604020202020204" pitchFamily="34" charset="0"/>
              </a:rPr>
              <a:t>they</a:t>
            </a:r>
            <a:r>
              <a:rPr lang="it-IT" dirty="0" smtClean="0">
                <a:latin typeface="Arial" panose="020B0604020202020204" pitchFamily="34" charset="0"/>
                <a:cs typeface="Arial" panose="020B0604020202020204" pitchFamily="34" charset="0"/>
              </a:rPr>
              <a:t> </a:t>
            </a:r>
            <a:r>
              <a:rPr lang="it-IT" dirty="0" err="1" smtClean="0">
                <a:latin typeface="Arial" panose="020B0604020202020204" pitchFamily="34" charset="0"/>
                <a:cs typeface="Arial" panose="020B0604020202020204" pitchFamily="34" charset="0"/>
              </a:rPr>
              <a:t>had</a:t>
            </a:r>
            <a:r>
              <a:rPr lang="it-IT" dirty="0" smtClean="0">
                <a:latin typeface="Arial" panose="020B0604020202020204" pitchFamily="34" charset="0"/>
                <a:cs typeface="Arial" panose="020B0604020202020204" pitchFamily="34" charset="0"/>
              </a:rPr>
              <a:t> to </a:t>
            </a:r>
            <a:r>
              <a:rPr lang="it-IT" dirty="0" err="1" smtClean="0">
                <a:latin typeface="Arial" panose="020B0604020202020204" pitchFamily="34" charset="0"/>
                <a:cs typeface="Arial" panose="020B0604020202020204" pitchFamily="34" charset="0"/>
              </a:rPr>
              <a:t>give</a:t>
            </a:r>
            <a:r>
              <a:rPr lang="it-IT" dirty="0" smtClean="0">
                <a:latin typeface="Arial" panose="020B0604020202020204" pitchFamily="34" charset="0"/>
                <a:cs typeface="Arial" panose="020B0604020202020204" pitchFamily="34" charset="0"/>
              </a:rPr>
              <a:t> </a:t>
            </a:r>
            <a:r>
              <a:rPr lang="it-IT" dirty="0" err="1" smtClean="0">
                <a:latin typeface="Arial" panose="020B0604020202020204" pitchFamily="34" charset="0"/>
                <a:cs typeface="Arial" panose="020B0604020202020204" pitchFamily="34" charset="0"/>
              </a:rPr>
              <a:t>good</a:t>
            </a:r>
            <a:r>
              <a:rPr lang="it-IT" dirty="0" smtClean="0">
                <a:latin typeface="Arial" panose="020B0604020202020204" pitchFamily="34" charset="0"/>
                <a:cs typeface="Arial" panose="020B0604020202020204" pitchFamily="34" charset="0"/>
              </a:rPr>
              <a:t> </a:t>
            </a:r>
            <a:r>
              <a:rPr lang="it-IT" dirty="0" err="1" smtClean="0">
                <a:latin typeface="Arial" panose="020B0604020202020204" pitchFamily="34" charset="0"/>
                <a:cs typeface="Arial" panose="020B0604020202020204" pitchFamily="34" charset="0"/>
              </a:rPr>
              <a:t>instructions</a:t>
            </a:r>
            <a:r>
              <a:rPr lang="it-IT" dirty="0" smtClean="0">
                <a:latin typeface="Arial" panose="020B0604020202020204" pitchFamily="34" charset="0"/>
                <a:cs typeface="Arial" panose="020B0604020202020204" pitchFamily="34" charset="0"/>
              </a:rPr>
              <a:t>:</a:t>
            </a:r>
          </a:p>
          <a:p>
            <a:r>
              <a:rPr lang="it-IT" dirty="0" err="1" smtClean="0">
                <a:latin typeface="Arial" panose="020B0604020202020204" pitchFamily="34" charset="0"/>
                <a:cs typeface="Arial" panose="020B0604020202020204" pitchFamily="34" charset="0"/>
              </a:rPr>
              <a:t>Bishops</a:t>
            </a:r>
            <a:r>
              <a:rPr lang="it-IT" dirty="0" smtClean="0">
                <a:latin typeface="Arial" panose="020B0604020202020204" pitchFamily="34" charset="0"/>
                <a:cs typeface="Arial" panose="020B0604020202020204" pitchFamily="34" charset="0"/>
              </a:rPr>
              <a:t> and </a:t>
            </a:r>
            <a:r>
              <a:rPr lang="it-IT" dirty="0" err="1" smtClean="0">
                <a:latin typeface="Arial" panose="020B0604020202020204" pitchFamily="34" charset="0"/>
                <a:cs typeface="Arial" panose="020B0604020202020204" pitchFamily="34" charset="0"/>
              </a:rPr>
              <a:t>ecclesiastical</a:t>
            </a:r>
            <a:r>
              <a:rPr lang="it-IT" dirty="0" smtClean="0">
                <a:latin typeface="Arial" panose="020B0604020202020204" pitchFamily="34" charset="0"/>
                <a:cs typeface="Arial" panose="020B0604020202020204" pitchFamily="34" charset="0"/>
              </a:rPr>
              <a:t> </a:t>
            </a:r>
            <a:r>
              <a:rPr lang="it-IT" dirty="0" err="1" smtClean="0">
                <a:latin typeface="Arial" panose="020B0604020202020204" pitchFamily="34" charset="0"/>
                <a:cs typeface="Arial" panose="020B0604020202020204" pitchFamily="34" charset="0"/>
              </a:rPr>
              <a:t>intellectuals</a:t>
            </a:r>
            <a:r>
              <a:rPr lang="it-IT" dirty="0" smtClean="0">
                <a:latin typeface="Arial" panose="020B0604020202020204" pitchFamily="34" charset="0"/>
                <a:cs typeface="Arial" panose="020B0604020202020204" pitchFamily="34" charset="0"/>
              </a:rPr>
              <a:t> </a:t>
            </a:r>
            <a:r>
              <a:rPr lang="it-IT" dirty="0" err="1" smtClean="0">
                <a:latin typeface="Arial" panose="020B0604020202020204" pitchFamily="34" charset="0"/>
                <a:cs typeface="Arial" panose="020B0604020202020204" pitchFamily="34" charset="0"/>
              </a:rPr>
              <a:t>were</a:t>
            </a:r>
            <a:r>
              <a:rPr lang="it-IT" dirty="0" smtClean="0">
                <a:latin typeface="Arial" panose="020B0604020202020204" pitchFamily="34" charset="0"/>
                <a:cs typeface="Arial" panose="020B0604020202020204" pitchFamily="34" charset="0"/>
              </a:rPr>
              <a:t> </a:t>
            </a:r>
            <a:r>
              <a:rPr lang="it-IT" dirty="0" err="1" smtClean="0">
                <a:latin typeface="Arial" panose="020B0604020202020204" pitchFamily="34" charset="0"/>
                <a:cs typeface="Arial" panose="020B0604020202020204" pitchFamily="34" charset="0"/>
              </a:rPr>
              <a:t>looking</a:t>
            </a:r>
            <a:r>
              <a:rPr lang="it-IT" dirty="0" smtClean="0">
                <a:latin typeface="Arial" panose="020B0604020202020204" pitchFamily="34" charset="0"/>
                <a:cs typeface="Arial" panose="020B0604020202020204" pitchFamily="34" charset="0"/>
              </a:rPr>
              <a:t> </a:t>
            </a:r>
            <a:r>
              <a:rPr lang="it-IT" dirty="0" err="1" smtClean="0">
                <a:latin typeface="Arial" panose="020B0604020202020204" pitchFamily="34" charset="0"/>
                <a:cs typeface="Arial" panose="020B0604020202020204" pitchFamily="34" charset="0"/>
              </a:rPr>
              <a:t>those</a:t>
            </a:r>
            <a:r>
              <a:rPr lang="it-IT" dirty="0" smtClean="0">
                <a:latin typeface="Arial" panose="020B0604020202020204" pitchFamily="34" charset="0"/>
                <a:cs typeface="Arial" panose="020B0604020202020204" pitchFamily="34" charset="0"/>
              </a:rPr>
              <a:t> </a:t>
            </a:r>
            <a:r>
              <a:rPr lang="it-IT" dirty="0" err="1" smtClean="0">
                <a:latin typeface="Arial" panose="020B0604020202020204" pitchFamily="34" charset="0"/>
                <a:cs typeface="Arial" panose="020B0604020202020204" pitchFamily="34" charset="0"/>
              </a:rPr>
              <a:t>instruction</a:t>
            </a:r>
            <a:r>
              <a:rPr lang="it-IT" dirty="0" smtClean="0">
                <a:latin typeface="Arial" panose="020B0604020202020204" pitchFamily="34" charset="0"/>
                <a:cs typeface="Arial" panose="020B0604020202020204" pitchFamily="34" charset="0"/>
              </a:rPr>
              <a:t> in the </a:t>
            </a:r>
            <a:r>
              <a:rPr lang="it-IT" dirty="0" err="1" smtClean="0">
                <a:latin typeface="Arial" panose="020B0604020202020204" pitchFamily="34" charset="0"/>
                <a:cs typeface="Arial" panose="020B0604020202020204" pitchFamily="34" charset="0"/>
              </a:rPr>
              <a:t>Bible</a:t>
            </a:r>
            <a:r>
              <a:rPr lang="it-IT" dirty="0" smtClean="0">
                <a:latin typeface="Arial" panose="020B0604020202020204" pitchFamily="34" charset="0"/>
                <a:cs typeface="Arial" panose="020B0604020202020204" pitchFamily="34" charset="0"/>
              </a:rPr>
              <a:t>:</a:t>
            </a:r>
          </a:p>
          <a:p>
            <a:r>
              <a:rPr lang="it-IT" dirty="0" err="1" smtClean="0">
                <a:latin typeface="Arial" panose="020B0604020202020204" pitchFamily="34" charset="0"/>
                <a:cs typeface="Arial" panose="020B0604020202020204" pitchFamily="34" charset="0"/>
              </a:rPr>
              <a:t>Biblical</a:t>
            </a:r>
            <a:r>
              <a:rPr lang="it-IT" dirty="0" smtClean="0">
                <a:latin typeface="Arial" panose="020B0604020202020204" pitchFamily="34" charset="0"/>
                <a:cs typeface="Arial" panose="020B0604020202020204" pitchFamily="34" charset="0"/>
              </a:rPr>
              <a:t> </a:t>
            </a:r>
            <a:r>
              <a:rPr lang="it-IT" dirty="0" err="1" smtClean="0">
                <a:latin typeface="Arial" panose="020B0604020202020204" pitchFamily="34" charset="0"/>
                <a:cs typeface="Arial" panose="020B0604020202020204" pitchFamily="34" charset="0"/>
              </a:rPr>
              <a:t>exegesis</a:t>
            </a:r>
            <a:endParaRPr lang="it-IT" dirty="0" smtClean="0">
              <a:latin typeface="Arial" panose="020B0604020202020204" pitchFamily="34" charset="0"/>
              <a:cs typeface="Arial" panose="020B0604020202020204" pitchFamily="34" charset="0"/>
            </a:endParaRPr>
          </a:p>
          <a:p>
            <a:r>
              <a:rPr lang="it-IT" dirty="0" err="1" smtClean="0">
                <a:latin typeface="Arial" panose="020B0604020202020204" pitchFamily="34" charset="0"/>
                <a:cs typeface="Arial" panose="020B0604020202020204" pitchFamily="34" charset="0"/>
              </a:rPr>
              <a:t>Episcopal</a:t>
            </a:r>
            <a:r>
              <a:rPr lang="it-IT" dirty="0" smtClean="0">
                <a:latin typeface="Arial" panose="020B0604020202020204" pitchFamily="34" charset="0"/>
                <a:cs typeface="Arial" panose="020B0604020202020204" pitchFamily="34" charset="0"/>
              </a:rPr>
              <a:t> </a:t>
            </a:r>
            <a:r>
              <a:rPr lang="it-IT" dirty="0" err="1" smtClean="0">
                <a:latin typeface="Arial" panose="020B0604020202020204" pitchFamily="34" charset="0"/>
                <a:cs typeface="Arial" panose="020B0604020202020204" pitchFamily="34" charset="0"/>
              </a:rPr>
              <a:t>Councils</a:t>
            </a:r>
            <a:r>
              <a:rPr lang="it-IT" dirty="0" smtClean="0">
                <a:latin typeface="Arial" panose="020B0604020202020204" pitchFamily="34" charset="0"/>
                <a:cs typeface="Arial" panose="020B0604020202020204" pitchFamily="34" charset="0"/>
              </a:rPr>
              <a:t>.</a:t>
            </a:r>
            <a:endParaRPr lang="it-IT" dirty="0">
              <a:latin typeface="Arial" panose="020B0604020202020204" pitchFamily="34" charset="0"/>
              <a:cs typeface="Arial" panose="020B0604020202020204" pitchFamily="34" charset="0"/>
            </a:endParaRPr>
          </a:p>
        </p:txBody>
      </p:sp>
      <p:sp>
        <p:nvSpPr>
          <p:cNvPr id="4" name="Segnaposto contenuto 3"/>
          <p:cNvSpPr>
            <a:spLocks noGrp="1"/>
          </p:cNvSpPr>
          <p:nvPr>
            <p:ph sz="quarter" idx="11"/>
          </p:nvPr>
        </p:nvSpPr>
        <p:spPr>
          <a:xfrm>
            <a:off x="600075" y="2592996"/>
            <a:ext cx="4705349" cy="1794277"/>
          </a:xfrm>
        </p:spPr>
        <p:txBody>
          <a:bodyPr/>
          <a:lstStyle/>
          <a:p>
            <a:r>
              <a:rPr lang="it-IT" dirty="0" err="1" smtClean="0">
                <a:latin typeface="Arial" panose="020B0604020202020204" pitchFamily="34" charset="0"/>
                <a:cs typeface="Arial" panose="020B0604020202020204" pitchFamily="34" charset="0"/>
              </a:rPr>
              <a:t>Pippin</a:t>
            </a:r>
            <a:r>
              <a:rPr lang="it-IT" dirty="0" smtClean="0">
                <a:latin typeface="Arial" panose="020B0604020202020204" pitchFamily="34" charset="0"/>
                <a:cs typeface="Arial" panose="020B0604020202020204" pitchFamily="34" charset="0"/>
              </a:rPr>
              <a:t> III and </a:t>
            </a:r>
            <a:r>
              <a:rPr lang="it-IT" dirty="0" err="1" smtClean="0">
                <a:latin typeface="Arial" panose="020B0604020202020204" pitchFamily="34" charset="0"/>
                <a:cs typeface="Arial" panose="020B0604020202020204" pitchFamily="34" charset="0"/>
              </a:rPr>
              <a:t>Charlemagne</a:t>
            </a:r>
            <a:r>
              <a:rPr lang="it-IT" dirty="0" smtClean="0">
                <a:latin typeface="Arial" panose="020B0604020202020204" pitchFamily="34" charset="0"/>
                <a:cs typeface="Arial" panose="020B0604020202020204" pitchFamily="34" charset="0"/>
              </a:rPr>
              <a:t>:</a:t>
            </a:r>
          </a:p>
          <a:p>
            <a:r>
              <a:rPr lang="it-IT" b="1" dirty="0" smtClean="0">
                <a:latin typeface="Arial" panose="020B0604020202020204" pitchFamily="34" charset="0"/>
                <a:cs typeface="Arial" panose="020B0604020202020204" pitchFamily="34" charset="0"/>
              </a:rPr>
              <a:t>CORRECTIO</a:t>
            </a:r>
            <a:endParaRPr lang="it-IT" b="1" dirty="0">
              <a:latin typeface="Arial" panose="020B0604020202020204" pitchFamily="34" charset="0"/>
              <a:cs typeface="Arial" panose="020B0604020202020204" pitchFamily="34" charset="0"/>
            </a:endParaRPr>
          </a:p>
        </p:txBody>
      </p:sp>
      <p:sp>
        <p:nvSpPr>
          <p:cNvPr id="5" name="Segnaposto contenuto 4"/>
          <p:cNvSpPr>
            <a:spLocks noGrp="1"/>
          </p:cNvSpPr>
          <p:nvPr>
            <p:ph sz="quarter" idx="12"/>
          </p:nvPr>
        </p:nvSpPr>
        <p:spPr>
          <a:xfrm>
            <a:off x="600075" y="4162426"/>
            <a:ext cx="4396799" cy="2409248"/>
          </a:xfrm>
        </p:spPr>
        <p:txBody>
          <a:bodyPr/>
          <a:lstStyle/>
          <a:p>
            <a:r>
              <a:rPr lang="it-IT" dirty="0" smtClean="0">
                <a:latin typeface="Arial" panose="020B0604020202020204" pitchFamily="34" charset="0"/>
                <a:cs typeface="Arial" panose="020B0604020202020204" pitchFamily="34" charset="0"/>
              </a:rPr>
              <a:t>Louis the </a:t>
            </a:r>
            <a:r>
              <a:rPr lang="it-IT" dirty="0" err="1" smtClean="0">
                <a:latin typeface="Arial" panose="020B0604020202020204" pitchFamily="34" charset="0"/>
                <a:cs typeface="Arial" panose="020B0604020202020204" pitchFamily="34" charset="0"/>
              </a:rPr>
              <a:t>Pious</a:t>
            </a:r>
            <a:r>
              <a:rPr lang="it-IT" dirty="0" smtClean="0">
                <a:latin typeface="Arial" panose="020B0604020202020204" pitchFamily="34" charset="0"/>
                <a:cs typeface="Arial" panose="020B0604020202020204" pitchFamily="34" charset="0"/>
              </a:rPr>
              <a:t>:</a:t>
            </a:r>
          </a:p>
          <a:p>
            <a:r>
              <a:rPr lang="it-IT" b="1" dirty="0" smtClean="0"/>
              <a:t>ADMONITIO</a:t>
            </a:r>
            <a:endParaRPr lang="it-IT" b="1" dirty="0"/>
          </a:p>
        </p:txBody>
      </p:sp>
    </p:spTree>
    <p:extLst>
      <p:ext uri="{BB962C8B-B14F-4D97-AF65-F5344CB8AC3E}">
        <p14:creationId xmlns:p14="http://schemas.microsoft.com/office/powerpoint/2010/main" val="203768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dirty="0" err="1" smtClean="0"/>
              <a:t>Violence</a:t>
            </a:r>
            <a:r>
              <a:rPr lang="it-IT" dirty="0" smtClean="0"/>
              <a:t>, war and </a:t>
            </a:r>
            <a:r>
              <a:rPr lang="it-IT" dirty="0" err="1" smtClean="0"/>
              <a:t>peace</a:t>
            </a:r>
            <a:endParaRPr lang="it-IT" dirty="0"/>
          </a:p>
        </p:txBody>
      </p:sp>
      <p:sp>
        <p:nvSpPr>
          <p:cNvPr id="3" name="Segnaposto contenuto 2"/>
          <p:cNvSpPr>
            <a:spLocks noGrp="1"/>
          </p:cNvSpPr>
          <p:nvPr>
            <p:ph sz="quarter" idx="10"/>
          </p:nvPr>
        </p:nvSpPr>
        <p:spPr>
          <a:xfrm>
            <a:off x="456000" y="2592996"/>
            <a:ext cx="11386473" cy="3859558"/>
          </a:xfrm>
        </p:spPr>
        <p:txBody>
          <a:bodyPr>
            <a:normAutofit lnSpcReduction="10000"/>
          </a:bodyPr>
          <a:lstStyle/>
          <a:p>
            <a:pPr marL="0" indent="0">
              <a:buNone/>
            </a:pPr>
            <a:r>
              <a:rPr lang="en-US" dirty="0"/>
              <a:t>In the Eighth-Century </a:t>
            </a:r>
            <a:r>
              <a:rPr lang="en-US" dirty="0" err="1"/>
              <a:t>Gelasian</a:t>
            </a:r>
            <a:r>
              <a:rPr lang="en-US" dirty="0"/>
              <a:t> Sacramentary of </a:t>
            </a:r>
            <a:r>
              <a:rPr lang="en-US" dirty="0" err="1"/>
              <a:t>Gellone</a:t>
            </a:r>
            <a:r>
              <a:rPr lang="en-US" dirty="0"/>
              <a:t>, </a:t>
            </a:r>
            <a:r>
              <a:rPr lang="en-US" dirty="0" err="1"/>
              <a:t>organised</a:t>
            </a:r>
            <a:r>
              <a:rPr lang="en-US" dirty="0"/>
              <a:t> violence was classified </a:t>
            </a:r>
            <a:r>
              <a:rPr lang="en-US" dirty="0" smtClean="0"/>
              <a:t>in three </a:t>
            </a:r>
            <a:r>
              <a:rPr lang="en-US" dirty="0"/>
              <a:t>ways, providing for various </a:t>
            </a:r>
            <a:r>
              <a:rPr lang="en-US" dirty="0" smtClean="0"/>
              <a:t>eventualities: </a:t>
            </a:r>
          </a:p>
          <a:p>
            <a:pPr>
              <a:buFont typeface="Wingdings" panose="05000000000000000000" pitchFamily="2" charset="2"/>
              <a:buChar char="§"/>
            </a:pPr>
            <a:r>
              <a:rPr lang="en-US" dirty="0" smtClean="0"/>
              <a:t>there </a:t>
            </a:r>
            <a:r>
              <a:rPr lang="en-US" dirty="0"/>
              <a:t>were prayers in time of war </a:t>
            </a:r>
            <a:r>
              <a:rPr lang="en-US" i="1" dirty="0"/>
              <a:t>(in </a:t>
            </a:r>
            <a:r>
              <a:rPr lang="en-US" i="1" dirty="0" smtClean="0"/>
              <a:t>tempore belli</a:t>
            </a:r>
            <a:r>
              <a:rPr lang="en-US" i="1" dirty="0"/>
              <a:t>), </a:t>
            </a:r>
            <a:r>
              <a:rPr lang="en-US" dirty="0"/>
              <a:t>&gt;that the Roman Empire should have peace&lt;; </a:t>
            </a:r>
            <a:endParaRPr lang="en-US" dirty="0" smtClean="0"/>
          </a:p>
          <a:p>
            <a:pPr>
              <a:buFont typeface="Wingdings" panose="05000000000000000000" pitchFamily="2" charset="2"/>
              <a:buChar char="§"/>
            </a:pPr>
            <a:r>
              <a:rPr lang="en-US" dirty="0" smtClean="0"/>
              <a:t>prayers </a:t>
            </a:r>
            <a:r>
              <a:rPr lang="en-US" dirty="0"/>
              <a:t>in time of dispute </a:t>
            </a:r>
            <a:r>
              <a:rPr lang="en-US" i="1" dirty="0"/>
              <a:t>(</a:t>
            </a:r>
            <a:r>
              <a:rPr lang="en-US" i="1" dirty="0" smtClean="0"/>
              <a:t>in </a:t>
            </a:r>
            <a:r>
              <a:rPr lang="en-US" i="1" dirty="0" err="1" smtClean="0"/>
              <a:t>contencione</a:t>
            </a:r>
            <a:r>
              <a:rPr lang="en-US" i="1" dirty="0"/>
              <a:t>), </a:t>
            </a:r>
            <a:r>
              <a:rPr lang="en-US" dirty="0"/>
              <a:t>&gt;that we should shun perverse enterprises and always love holy justice&lt;; </a:t>
            </a:r>
          </a:p>
          <a:p>
            <a:pPr>
              <a:buFont typeface="Wingdings" panose="05000000000000000000" pitchFamily="2" charset="2"/>
              <a:buChar char="§"/>
            </a:pPr>
            <a:r>
              <a:rPr lang="en-US" dirty="0" smtClean="0"/>
              <a:t>a </a:t>
            </a:r>
            <a:r>
              <a:rPr lang="en-US" dirty="0"/>
              <a:t>prayer </a:t>
            </a:r>
            <a:r>
              <a:rPr lang="en-US" i="1" dirty="0"/>
              <a:t>pro </a:t>
            </a:r>
            <a:r>
              <a:rPr lang="en-US" i="1" dirty="0" err="1"/>
              <a:t>invidia</a:t>
            </a:r>
            <a:r>
              <a:rPr lang="en-US" i="1" dirty="0"/>
              <a:t> </a:t>
            </a:r>
            <a:r>
              <a:rPr lang="en-US" i="1" dirty="0" err="1"/>
              <a:t>hominum</a:t>
            </a:r>
            <a:r>
              <a:rPr lang="en-US" i="1" dirty="0"/>
              <a:t>, </a:t>
            </a:r>
            <a:r>
              <a:rPr lang="en-US" dirty="0"/>
              <a:t>&gt;that we may be freed from the brigandage of </a:t>
            </a:r>
            <a:r>
              <a:rPr lang="en-US" dirty="0" smtClean="0"/>
              <a:t>wicked  men </a:t>
            </a:r>
            <a:r>
              <a:rPr lang="en-US" i="1" dirty="0"/>
              <a:t>(</a:t>
            </a:r>
            <a:r>
              <a:rPr lang="en-US" i="1" dirty="0" err="1"/>
              <a:t>latratus</a:t>
            </a:r>
            <a:r>
              <a:rPr lang="en-US" i="1" dirty="0"/>
              <a:t> </a:t>
            </a:r>
            <a:r>
              <a:rPr lang="en-US" i="1" dirty="0" err="1"/>
              <a:t>hominum</a:t>
            </a:r>
            <a:r>
              <a:rPr lang="en-US" i="1" dirty="0"/>
              <a:t> </a:t>
            </a:r>
            <a:r>
              <a:rPr lang="en-US" i="1" dirty="0" err="1"/>
              <a:t>pessimorum</a:t>
            </a:r>
            <a:r>
              <a:rPr lang="en-US" i="1" dirty="0"/>
              <a:t>), </a:t>
            </a:r>
            <a:r>
              <a:rPr lang="en-US" dirty="0"/>
              <a:t>so</a:t>
            </a:r>
            <a:r>
              <a:rPr lang="en-US" i="1" dirty="0"/>
              <a:t> </a:t>
            </a:r>
            <a:r>
              <a:rPr lang="en-US" dirty="0"/>
              <a:t>that once the filthy contagion of their vomit </a:t>
            </a:r>
            <a:r>
              <a:rPr lang="en-US" dirty="0" smtClean="0"/>
              <a:t>is removed</a:t>
            </a:r>
            <a:r>
              <a:rPr lang="en-US" dirty="0"/>
              <a:t>, they may not pollute our purity&lt;''.</a:t>
            </a:r>
            <a:endParaRPr lang="it-IT" dirty="0"/>
          </a:p>
        </p:txBody>
      </p:sp>
    </p:spTree>
    <p:extLst>
      <p:ext uri="{BB962C8B-B14F-4D97-AF65-F5344CB8AC3E}">
        <p14:creationId xmlns:p14="http://schemas.microsoft.com/office/powerpoint/2010/main" val="39488808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Potential</a:t>
            </a:r>
            <a:r>
              <a:rPr lang="it-IT" dirty="0" smtClean="0"/>
              <a:t> war</a:t>
            </a:r>
            <a:endParaRPr lang="it-IT" dirty="0"/>
          </a:p>
        </p:txBody>
      </p:sp>
      <p:sp>
        <p:nvSpPr>
          <p:cNvPr id="3" name="Segnaposto contenuto 2"/>
          <p:cNvSpPr>
            <a:spLocks noGrp="1"/>
          </p:cNvSpPr>
          <p:nvPr>
            <p:ph sz="quarter" idx="10"/>
          </p:nvPr>
        </p:nvSpPr>
        <p:spPr>
          <a:xfrm>
            <a:off x="733425" y="2219325"/>
            <a:ext cx="10668000" cy="4233229"/>
          </a:xfrm>
        </p:spPr>
        <p:txBody>
          <a:bodyPr>
            <a:normAutofit fontScale="85000" lnSpcReduction="20000"/>
          </a:bodyPr>
          <a:lstStyle/>
          <a:p>
            <a:pPr marL="0" indent="0">
              <a:buNone/>
            </a:pPr>
            <a:r>
              <a:rPr lang="en-US" dirty="0"/>
              <a:t>These varieties of </a:t>
            </a:r>
            <a:r>
              <a:rPr lang="en-US" dirty="0" err="1"/>
              <a:t>organised</a:t>
            </a:r>
            <a:r>
              <a:rPr lang="en-US" dirty="0"/>
              <a:t> violence could </a:t>
            </a:r>
            <a:r>
              <a:rPr lang="en-US" dirty="0" smtClean="0"/>
              <a:t>be seen </a:t>
            </a:r>
            <a:r>
              <a:rPr lang="en-US" dirty="0"/>
              <a:t>as points along a scale of magnitude. </a:t>
            </a:r>
            <a:endParaRPr lang="en-US" dirty="0" smtClean="0"/>
          </a:p>
          <a:p>
            <a:pPr marL="457200" indent="-457200">
              <a:buFont typeface="Wingdings" panose="05000000000000000000" pitchFamily="2" charset="2"/>
              <a:buChar char="§"/>
            </a:pPr>
            <a:r>
              <a:rPr lang="en-US" dirty="0" smtClean="0"/>
              <a:t>War</a:t>
            </a:r>
            <a:r>
              <a:rPr lang="en-US" dirty="0"/>
              <a:t>, feuding and crime were distinguished </a:t>
            </a:r>
            <a:r>
              <a:rPr lang="en-US" dirty="0" smtClean="0"/>
              <a:t>in principle</a:t>
            </a:r>
            <a:r>
              <a:rPr lang="en-US" dirty="0"/>
              <a:t>. </a:t>
            </a:r>
            <a:endParaRPr lang="en-US" dirty="0" smtClean="0"/>
          </a:p>
          <a:p>
            <a:pPr marL="457200" indent="-457200">
              <a:buFont typeface="Wingdings" panose="05000000000000000000" pitchFamily="2" charset="2"/>
              <a:buChar char="§"/>
            </a:pPr>
            <a:r>
              <a:rPr lang="en-US" dirty="0" smtClean="0"/>
              <a:t>In </a:t>
            </a:r>
            <a:r>
              <a:rPr lang="en-US" dirty="0"/>
              <a:t>practice, they were not very clearly differentiated. </a:t>
            </a:r>
          </a:p>
          <a:p>
            <a:pPr marL="0" indent="0">
              <a:buNone/>
            </a:pPr>
            <a:r>
              <a:rPr lang="en-US" dirty="0" smtClean="0"/>
              <a:t>While </a:t>
            </a:r>
            <a:r>
              <a:rPr lang="en-US" dirty="0"/>
              <a:t>kings aspired to impose peace, there was nothing like a state-monopoly of </a:t>
            </a:r>
            <a:r>
              <a:rPr lang="en-US" dirty="0" smtClean="0"/>
              <a:t>legitimate </a:t>
            </a:r>
            <a:r>
              <a:rPr lang="it-IT" dirty="0" smtClean="0"/>
              <a:t>force.</a:t>
            </a:r>
          </a:p>
          <a:p>
            <a:pPr marL="0" indent="0">
              <a:buNone/>
            </a:pPr>
            <a:r>
              <a:rPr lang="en-US" dirty="0" smtClean="0"/>
              <a:t>Early </a:t>
            </a:r>
            <a:r>
              <a:rPr lang="en-US" dirty="0"/>
              <a:t>medieval kingdoms coexisted uneasily, perpetually exposed to </a:t>
            </a:r>
            <a:r>
              <a:rPr lang="en-US" dirty="0" smtClean="0"/>
              <a:t>the threat </a:t>
            </a:r>
            <a:r>
              <a:rPr lang="en-US" dirty="0"/>
              <a:t>of </a:t>
            </a:r>
            <a:r>
              <a:rPr lang="en-US" dirty="0" err="1"/>
              <a:t>neighbours'</a:t>
            </a:r>
            <a:r>
              <a:rPr lang="en-US" dirty="0"/>
              <a:t> </a:t>
            </a:r>
            <a:r>
              <a:rPr lang="en-US" dirty="0" smtClean="0"/>
              <a:t>subversion</a:t>
            </a:r>
            <a:r>
              <a:rPr lang="en-US" dirty="0"/>
              <a:t>, and to the </a:t>
            </a:r>
            <a:r>
              <a:rPr lang="en-US" dirty="0" err="1"/>
              <a:t>Iure</a:t>
            </a:r>
            <a:r>
              <a:rPr lang="en-US" dirty="0"/>
              <a:t> of raiding and plundering those </a:t>
            </a:r>
            <a:r>
              <a:rPr lang="en-US" dirty="0" smtClean="0"/>
              <a:t>same </a:t>
            </a:r>
            <a:r>
              <a:rPr lang="en-US" dirty="0" err="1" smtClean="0"/>
              <a:t>neighbours</a:t>
            </a:r>
            <a:r>
              <a:rPr lang="en-US" dirty="0" smtClean="0"/>
              <a:t>. </a:t>
            </a:r>
          </a:p>
          <a:p>
            <a:pPr marL="0" indent="0">
              <a:buNone/>
            </a:pPr>
            <a:r>
              <a:rPr lang="en-US" dirty="0" smtClean="0"/>
              <a:t>Even </a:t>
            </a:r>
            <a:r>
              <a:rPr lang="en-US" dirty="0"/>
              <a:t>when not overt, violence, within and between realms, often seems to </a:t>
            </a:r>
            <a:r>
              <a:rPr lang="en-US" dirty="0" smtClean="0"/>
              <a:t>lie just </a:t>
            </a:r>
            <a:r>
              <a:rPr lang="en-US" dirty="0"/>
              <a:t>beneath the surface of early medieval narratives: </a:t>
            </a:r>
            <a:endParaRPr lang="en-US" dirty="0" smtClean="0"/>
          </a:p>
          <a:p>
            <a:pPr marL="0" indent="0">
              <a:buNone/>
            </a:pPr>
            <a:r>
              <a:rPr lang="en-US" dirty="0" smtClean="0"/>
              <a:t>one </a:t>
            </a:r>
            <a:r>
              <a:rPr lang="en-US" dirty="0"/>
              <a:t>way or another, there was &gt;</a:t>
            </a:r>
            <a:r>
              <a:rPr lang="en-US" dirty="0" smtClean="0"/>
              <a:t>a permanent </a:t>
            </a:r>
            <a:r>
              <a:rPr lang="en-US" dirty="0"/>
              <a:t>State of potential </a:t>
            </a:r>
            <a:r>
              <a:rPr lang="en-US" dirty="0" smtClean="0"/>
              <a:t>war&lt;.</a:t>
            </a:r>
            <a:endParaRPr lang="it-IT" dirty="0"/>
          </a:p>
        </p:txBody>
      </p:sp>
    </p:spTree>
    <p:extLst>
      <p:ext uri="{BB962C8B-B14F-4D97-AF65-F5344CB8AC3E}">
        <p14:creationId xmlns:p14="http://schemas.microsoft.com/office/powerpoint/2010/main" val="2528341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1000"/>
                                        <p:tgtEl>
                                          <p:spTgt spid="3">
                                            <p:txEl>
                                              <p:pRg st="5" end="5"/>
                                            </p:txEl>
                                          </p:spTgt>
                                        </p:tgtEl>
                                      </p:cBhvr>
                                    </p:animEffect>
                                    <p:anim calcmode="lin" valueType="num">
                                      <p:cBhvr>
                                        <p:cTn id="1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1000"/>
                                        <p:tgtEl>
                                          <p:spTgt spid="3">
                                            <p:txEl>
                                              <p:pRg st="6" end="6"/>
                                            </p:txEl>
                                          </p:spTgt>
                                        </p:tgtEl>
                                      </p:cBhvr>
                                    </p:animEffect>
                                    <p:anim calcmode="lin" valueType="num">
                                      <p:cBhvr>
                                        <p:cTn id="1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dirty="0" err="1" smtClean="0"/>
              <a:t>Peace</a:t>
            </a:r>
            <a:r>
              <a:rPr lang="it-IT" dirty="0" smtClean="0"/>
              <a:t> and the </a:t>
            </a:r>
            <a:r>
              <a:rPr lang="it-IT" dirty="0" err="1" smtClean="0"/>
              <a:t>Frankish</a:t>
            </a:r>
            <a:r>
              <a:rPr lang="it-IT" dirty="0" smtClean="0"/>
              <a:t> Church</a:t>
            </a:r>
            <a:endParaRPr lang="it-IT" dirty="0"/>
          </a:p>
        </p:txBody>
      </p:sp>
      <p:sp>
        <p:nvSpPr>
          <p:cNvPr id="3" name="Segnaposto contenuto 2"/>
          <p:cNvSpPr>
            <a:spLocks noGrp="1"/>
          </p:cNvSpPr>
          <p:nvPr>
            <p:ph sz="quarter" idx="10"/>
          </p:nvPr>
        </p:nvSpPr>
        <p:spPr>
          <a:xfrm>
            <a:off x="456001" y="2202873"/>
            <a:ext cx="11126400" cy="4430683"/>
          </a:xfrm>
        </p:spPr>
        <p:txBody>
          <a:bodyPr>
            <a:normAutofit fontScale="92500" lnSpcReduction="20000"/>
          </a:bodyPr>
          <a:lstStyle/>
          <a:p>
            <a:pPr marL="0" indent="0">
              <a:buNone/>
            </a:pPr>
            <a:r>
              <a:rPr lang="en-US" dirty="0" smtClean="0"/>
              <a:t>Actual Carolingian State </a:t>
            </a:r>
            <a:r>
              <a:rPr lang="en-US" dirty="0"/>
              <a:t>was normally one of </a:t>
            </a:r>
            <a:r>
              <a:rPr lang="it-IT" dirty="0" err="1" smtClean="0"/>
              <a:t>precarious</a:t>
            </a:r>
            <a:r>
              <a:rPr lang="it-IT" dirty="0" smtClean="0"/>
              <a:t> </a:t>
            </a:r>
            <a:r>
              <a:rPr lang="it-IT" dirty="0" err="1"/>
              <a:t>peace</a:t>
            </a:r>
            <a:r>
              <a:rPr lang="it-IT" dirty="0" smtClean="0"/>
              <a:t>.</a:t>
            </a:r>
            <a:endParaRPr lang="it-IT" dirty="0"/>
          </a:p>
          <a:p>
            <a:r>
              <a:rPr lang="en-US" dirty="0"/>
              <a:t>The Frankish Church preached peace, and prayed for it incessantly. </a:t>
            </a:r>
            <a:endParaRPr lang="en-US" dirty="0" smtClean="0"/>
          </a:p>
          <a:p>
            <a:r>
              <a:rPr lang="en-US" dirty="0" smtClean="0"/>
              <a:t>‘Peace did </a:t>
            </a:r>
            <a:r>
              <a:rPr lang="en-US" dirty="0"/>
              <a:t>not look like the suppression of war: on the contrary, it was war that seemed a negation </a:t>
            </a:r>
            <a:r>
              <a:rPr lang="en-US" dirty="0" smtClean="0"/>
              <a:t>of </a:t>
            </a:r>
            <a:r>
              <a:rPr lang="it-IT" dirty="0" err="1" smtClean="0"/>
              <a:t>peace</a:t>
            </a:r>
            <a:r>
              <a:rPr lang="it-IT" dirty="0" smtClean="0"/>
              <a:t>’.</a:t>
            </a:r>
          </a:p>
          <a:p>
            <a:r>
              <a:rPr lang="en-US" dirty="0"/>
              <a:t>As the Carolingian Reforms began to bite, the lay elite in northern as well as </a:t>
            </a:r>
            <a:r>
              <a:rPr lang="en-US" dirty="0" smtClean="0"/>
              <a:t>southern Continental </a:t>
            </a:r>
            <a:r>
              <a:rPr lang="en-US" dirty="0"/>
              <a:t>Europe became more numerous among the consumers, and even the producers</a:t>
            </a:r>
            <a:r>
              <a:rPr lang="en-US" dirty="0" smtClean="0"/>
              <a:t>, </a:t>
            </a:r>
            <a:r>
              <a:rPr lang="it-IT" dirty="0" smtClean="0"/>
              <a:t>of </a:t>
            </a:r>
            <a:r>
              <a:rPr lang="it-IT" dirty="0"/>
              <a:t>the </a:t>
            </a:r>
            <a:r>
              <a:rPr lang="it-IT" dirty="0" err="1"/>
              <a:t>written</a:t>
            </a:r>
            <a:r>
              <a:rPr lang="it-IT" dirty="0"/>
              <a:t> </a:t>
            </a:r>
            <a:r>
              <a:rPr lang="it-IT" dirty="0" smtClean="0"/>
              <a:t>word.</a:t>
            </a:r>
          </a:p>
          <a:p>
            <a:r>
              <a:rPr lang="en-US" dirty="0"/>
              <a:t>Their texts held up to them social values</a:t>
            </a:r>
            <a:r>
              <a:rPr lang="en-US" dirty="0" smtClean="0"/>
              <a:t>, including </a:t>
            </a:r>
            <a:r>
              <a:rPr lang="en-US" dirty="0"/>
              <a:t>negative attitudes towards violence and sexuality, which had largely been </a:t>
            </a:r>
            <a:r>
              <a:rPr lang="en-US" dirty="0" smtClean="0"/>
              <a:t>constructed </a:t>
            </a:r>
            <a:r>
              <a:rPr lang="en-US" dirty="0"/>
              <a:t>by ecclesiastics; </a:t>
            </a:r>
            <a:endParaRPr lang="en-US" dirty="0" smtClean="0"/>
          </a:p>
          <a:p>
            <a:r>
              <a:rPr lang="en-US" dirty="0" smtClean="0"/>
              <a:t>such </a:t>
            </a:r>
            <a:r>
              <a:rPr lang="en-US" dirty="0"/>
              <a:t>models for elite </a:t>
            </a:r>
            <a:r>
              <a:rPr lang="en-US" dirty="0" smtClean="0"/>
              <a:t>laymen </a:t>
            </a:r>
            <a:r>
              <a:rPr lang="en-US" dirty="0"/>
              <a:t>had been handed on from the world </a:t>
            </a:r>
            <a:r>
              <a:rPr lang="en-US" dirty="0" smtClean="0"/>
              <a:t>of Late </a:t>
            </a:r>
            <a:r>
              <a:rPr lang="en-US" dirty="0"/>
              <a:t>Antiquity assumed a civilian lifestyle, whereas the lay elite of the Carolingian world was </a:t>
            </a:r>
            <a:r>
              <a:rPr lang="en-US" dirty="0" smtClean="0"/>
              <a:t>military </a:t>
            </a:r>
            <a:r>
              <a:rPr lang="it-IT" dirty="0" smtClean="0"/>
              <a:t>by </a:t>
            </a:r>
            <a:r>
              <a:rPr lang="it-IT" dirty="0" err="1"/>
              <a:t>profession</a:t>
            </a:r>
            <a:r>
              <a:rPr lang="it-IT" dirty="0"/>
              <a:t>.</a:t>
            </a:r>
            <a:endParaRPr lang="en-US" dirty="0"/>
          </a:p>
          <a:p>
            <a:pPr marL="0" indent="0">
              <a:buNone/>
            </a:pPr>
            <a:endParaRPr lang="it-IT" dirty="0"/>
          </a:p>
        </p:txBody>
      </p:sp>
    </p:spTree>
    <p:extLst>
      <p:ext uri="{BB962C8B-B14F-4D97-AF65-F5344CB8AC3E}">
        <p14:creationId xmlns:p14="http://schemas.microsoft.com/office/powerpoint/2010/main" val="1944804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433</TotalTime>
  <Words>4243</Words>
  <Application>Microsoft Office PowerPoint</Application>
  <PresentationFormat>Widescreen</PresentationFormat>
  <Paragraphs>262</Paragraphs>
  <Slides>34</Slides>
  <Notes>4</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34</vt:i4>
      </vt:variant>
    </vt:vector>
  </HeadingPairs>
  <TitlesOfParts>
    <vt:vector size="40" baseType="lpstr">
      <vt:lpstr>Arial</vt:lpstr>
      <vt:lpstr>Calibri</vt:lpstr>
      <vt:lpstr>Calibri Light</vt:lpstr>
      <vt:lpstr>Verdana</vt:lpstr>
      <vt:lpstr>Wingdings</vt:lpstr>
      <vt:lpstr>Tema di Office</vt:lpstr>
      <vt:lpstr>Rex Pacificus. Charlemagne’s conquests.</vt:lpstr>
      <vt:lpstr>Charlemagne’s domination</vt:lpstr>
      <vt:lpstr>Louis the Pious (814-840). The crisis of a fragile system.</vt:lpstr>
      <vt:lpstr>After the Treaty of Verdun (843)</vt:lpstr>
      <vt:lpstr>Administrative structure</vt:lpstr>
      <vt:lpstr>The moral duty of Carolingian emperors</vt:lpstr>
      <vt:lpstr>Violence, war and peace</vt:lpstr>
      <vt:lpstr>Potential war</vt:lpstr>
      <vt:lpstr>Peace and the Frankish Church</vt:lpstr>
      <vt:lpstr>Instructions for laymen</vt:lpstr>
      <vt:lpstr>Internal peace</vt:lpstr>
      <vt:lpstr>Everyday violence: the young nobles.</vt:lpstr>
      <vt:lpstr>War and profit.</vt:lpstr>
      <vt:lpstr>Internal war</vt:lpstr>
      <vt:lpstr>Presentazione standard di PowerPoint</vt:lpstr>
      <vt:lpstr>The control of the iuvenes</vt:lpstr>
      <vt:lpstr>Internal war and the stability of the State</vt:lpstr>
      <vt:lpstr>Presentazione standard di PowerPoint</vt:lpstr>
      <vt:lpstr>Presentazione standard di PowerPoint</vt:lpstr>
      <vt:lpstr>Presentazione standard di PowerPoint</vt:lpstr>
      <vt:lpstr>Lothar, the first son of Louis the Pious</vt:lpstr>
      <vt:lpstr>The siege of Chalon-sur -Saone</vt:lpstr>
      <vt:lpstr>The siege of Chalon – sur- Saone</vt:lpstr>
      <vt:lpstr>Presentazione standard di PowerPoint</vt:lpstr>
      <vt:lpstr>The siege of Chalon – sur- Saone</vt:lpstr>
      <vt:lpstr>Presentazione standard di PowerPoint</vt:lpstr>
      <vt:lpstr>Sanctimoniales. A suspicious cathegory</vt:lpstr>
      <vt:lpstr>Sanctimoniales and Lothar’s Capitularies</vt:lpstr>
      <vt:lpstr>Chalon-sur-Saône: concilio 813 (cap. 52-67)</vt:lpstr>
      <vt:lpstr>Institutio sanctimonialium Aquisgranensis, (816) p.426 </vt:lpstr>
      <vt:lpstr>Punishments for delinquent sanctimoniales</vt:lpstr>
      <vt:lpstr>Gregorius Turonensis, Liber in Gloria Martirum, 69</vt:lpstr>
      <vt:lpstr>Fragilitas</vt:lpstr>
      <vt:lpstr>Fragilitas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Maria Cristina</dc:creator>
  <cp:lastModifiedBy>c.larocca</cp:lastModifiedBy>
  <cp:revision>40</cp:revision>
  <dcterms:created xsi:type="dcterms:W3CDTF">2023-05-23T06:42:42Z</dcterms:created>
  <dcterms:modified xsi:type="dcterms:W3CDTF">2024-04-23T10:16:25Z</dcterms:modified>
</cp:coreProperties>
</file>