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63" r:id="rId3"/>
    <p:sldId id="312" r:id="rId4"/>
    <p:sldId id="313" r:id="rId5"/>
    <p:sldId id="305" r:id="rId6"/>
    <p:sldId id="259" r:id="rId7"/>
    <p:sldId id="260" r:id="rId8"/>
    <p:sldId id="262" r:id="rId9"/>
    <p:sldId id="308" r:id="rId10"/>
    <p:sldId id="264" r:id="rId11"/>
    <p:sldId id="265" r:id="rId12"/>
    <p:sldId id="266" r:id="rId13"/>
    <p:sldId id="315" r:id="rId14"/>
    <p:sldId id="270" r:id="rId15"/>
    <p:sldId id="271" r:id="rId16"/>
    <p:sldId id="316" r:id="rId17"/>
    <p:sldId id="317" r:id="rId18"/>
    <p:sldId id="321" r:id="rId19"/>
    <p:sldId id="320" r:id="rId20"/>
    <p:sldId id="276" r:id="rId21"/>
    <p:sldId id="275" r:id="rId22"/>
    <p:sldId id="323" r:id="rId23"/>
    <p:sldId id="319" r:id="rId24"/>
    <p:sldId id="278" r:id="rId25"/>
    <p:sldId id="280" r:id="rId26"/>
    <p:sldId id="281" r:id="rId27"/>
    <p:sldId id="283" r:id="rId28"/>
    <p:sldId id="282" r:id="rId29"/>
    <p:sldId id="324" r:id="rId30"/>
    <p:sldId id="284" r:id="rId31"/>
    <p:sldId id="285" r:id="rId32"/>
    <p:sldId id="287" r:id="rId33"/>
    <p:sldId id="326" r:id="rId34"/>
    <p:sldId id="325" r:id="rId35"/>
    <p:sldId id="304" r:id="rId36"/>
  </p:sldIdLst>
  <p:sldSz cx="12192000" cy="6858000"/>
  <p:notesSz cx="6858000" cy="9144000"/>
  <p:custDataLst>
    <p:tags r:id="rId3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D997B5FA-0921-464F-AAE1-844C04324D75}" type="datetimeFigureOut">
              <a:rPr lang="zh-CN" altLang="en-US" smtClean="0"/>
              <a:t>2024/5/14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565CE74E-AB26-4998-AD42-012C4C1AD076}" type="slidenum">
              <a:rPr lang="zh-CN" altLang="en-US" smtClean="0"/>
              <a:t>‹N›</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997B5FA-0921-464F-AAE1-844C04324D75}" type="datetimeFigureOut">
              <a:rPr lang="zh-CN" altLang="en-US" smtClean="0"/>
              <a:t>2024/5/14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5CE74E-AB26-4998-AD42-012C4C1AD076}" type="slidenum">
              <a:rPr lang="zh-CN" altLang="en-US" smtClean="0"/>
              <a:t>‹N›</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685800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1452880" y="5735320"/>
            <a:ext cx="2085975" cy="942975"/>
          </a:xfrm>
          <a:prstGeom prst="rect">
            <a:avLst/>
          </a:prstGeom>
        </p:spPr>
      </p:pic>
      <p:sp>
        <p:nvSpPr>
          <p:cNvPr id="4" name="文本框 3"/>
          <p:cNvSpPr txBox="1"/>
          <p:nvPr/>
        </p:nvSpPr>
        <p:spPr>
          <a:xfrm>
            <a:off x="3347085" y="1270635"/>
            <a:ext cx="5497830" cy="1783715"/>
          </a:xfrm>
          <a:prstGeom prst="rect">
            <a:avLst/>
          </a:prstGeom>
          <a:noFill/>
        </p:spPr>
        <p:txBody>
          <a:bodyPr wrap="square" rtlCol="0">
            <a:spAutoFit/>
          </a:bodyPr>
          <a:lstStyle/>
          <a:p>
            <a:r>
              <a:rPr lang="en-US" altLang="zh-CN" sz="11000">
                <a:solidFill>
                  <a:schemeClr val="bg1"/>
                </a:solidFill>
                <a:latin typeface="Times New Roman" panose="02020603050405020304" charset="0"/>
                <a:cs typeface="Times New Roman" panose="02020603050405020304" charset="0"/>
              </a:rPr>
              <a:t>Amazons</a:t>
            </a:r>
          </a:p>
        </p:txBody>
      </p:sp>
      <p:sp>
        <p:nvSpPr>
          <p:cNvPr id="5" name="文本框 4"/>
          <p:cNvSpPr txBox="1"/>
          <p:nvPr/>
        </p:nvSpPr>
        <p:spPr>
          <a:xfrm>
            <a:off x="2732405" y="5417820"/>
            <a:ext cx="6727190" cy="1260475"/>
          </a:xfrm>
          <a:prstGeom prst="rect">
            <a:avLst/>
          </a:prstGeom>
          <a:noFill/>
        </p:spPr>
        <p:txBody>
          <a:bodyPr wrap="square" rtlCol="0">
            <a:spAutoFit/>
          </a:bodyPr>
          <a:lstStyle/>
          <a:p>
            <a:pPr algn="ctr"/>
            <a:r>
              <a:rPr lang="en-US" altLang="zh-CN" sz="2000">
                <a:solidFill>
                  <a:schemeClr val="bg1"/>
                </a:solidFill>
                <a:latin typeface="Times New Roman" panose="02020603050405020304" charset="0"/>
                <a:cs typeface="Times New Roman" panose="02020603050405020304" charset="0"/>
              </a:rPr>
              <a:t>Presented by   Zhou Shuhan &amp; An Yuheng</a:t>
            </a:r>
          </a:p>
          <a:p>
            <a:pPr algn="ctr"/>
            <a:r>
              <a:rPr lang="en-US" altLang="zh-CN" sz="2000">
                <a:solidFill>
                  <a:schemeClr val="bg1"/>
                </a:solidFill>
                <a:latin typeface="Times New Roman" panose="02020603050405020304" charset="0"/>
                <a:cs typeface="Times New Roman" panose="02020603050405020304" charset="0"/>
              </a:rPr>
              <a:t>Prof.ssa   Maria Christina La Rocca</a:t>
            </a:r>
          </a:p>
          <a:p>
            <a:pPr algn="ctr"/>
            <a:endParaRPr lang="en-US" altLang="zh-CN">
              <a:solidFill>
                <a:schemeClr val="bg1"/>
              </a:solidFill>
              <a:latin typeface="Times New Roman" panose="02020603050405020304" charset="0"/>
              <a:cs typeface="Times New Roman" panose="02020603050405020304" charset="0"/>
            </a:endParaRPr>
          </a:p>
          <a:p>
            <a:pPr algn="ctr"/>
            <a:r>
              <a:rPr lang="en-US" altLang="zh-CN">
                <a:solidFill>
                  <a:schemeClr val="bg1"/>
                </a:solidFill>
                <a:latin typeface="Times New Roman" panose="02020603050405020304" charset="0"/>
                <a:cs typeface="Times New Roman" panose="02020603050405020304" charset="0"/>
                <a:sym typeface="+mn-ea"/>
              </a:rPr>
              <a:t>History of Early Middle Ages   A.A. 2023/2024</a:t>
            </a:r>
            <a:endParaRPr lang="en-US" altLang="zh-CN">
              <a:solidFill>
                <a:schemeClr val="bg1"/>
              </a:solidFill>
              <a:latin typeface="Times New Roman" panose="02020603050405020304" charset="0"/>
              <a:cs typeface="Times New Roman" panose="02020603050405020304" charset="0"/>
            </a:endParaRPr>
          </a:p>
        </p:txBody>
      </p:sp>
      <p:sp>
        <p:nvSpPr>
          <p:cNvPr id="6" name="文本框 5"/>
          <p:cNvSpPr txBox="1"/>
          <p:nvPr/>
        </p:nvSpPr>
        <p:spPr>
          <a:xfrm>
            <a:off x="4010025" y="3340735"/>
            <a:ext cx="4171315" cy="922020"/>
          </a:xfrm>
          <a:prstGeom prst="rect">
            <a:avLst/>
          </a:prstGeom>
          <a:noFill/>
        </p:spPr>
        <p:txBody>
          <a:bodyPr wrap="square" rtlCol="0">
            <a:spAutoFit/>
          </a:bodyPr>
          <a:lstStyle/>
          <a:p>
            <a:r>
              <a:rPr lang="en-US" altLang="zh-CN">
                <a:solidFill>
                  <a:schemeClr val="bg1"/>
                </a:solidFill>
                <a:latin typeface="Times New Roman" panose="02020603050405020304" charset="0"/>
                <a:cs typeface="Times New Roman" panose="02020603050405020304" charset="0"/>
              </a:rPr>
              <a:t>Based on Research of  Walter Pohl</a:t>
            </a:r>
          </a:p>
          <a:p>
            <a:r>
              <a:rPr lang="en-US" altLang="zh-CN">
                <a:solidFill>
                  <a:schemeClr val="bg1"/>
                </a:solidFill>
                <a:latin typeface="Times New Roman" panose="02020603050405020304" charset="0"/>
                <a:cs typeface="Times New Roman" panose="02020603050405020304" charset="0"/>
              </a:rPr>
              <a:t>                                     Patrick Geary</a:t>
            </a:r>
          </a:p>
          <a:p>
            <a:r>
              <a:rPr lang="en-US" altLang="zh-CN">
                <a:solidFill>
                  <a:schemeClr val="bg1"/>
                </a:solidFill>
                <a:latin typeface="Times New Roman" panose="02020603050405020304" charset="0"/>
                <a:cs typeface="Times New Roman" panose="02020603050405020304" charset="0"/>
              </a:rPr>
              <a:t>                                     Salvatore Liccardo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186160" cy="5139055"/>
          </a:xfrm>
          <a:prstGeom prst="rect">
            <a:avLst/>
          </a:prstGeom>
          <a:noFill/>
        </p:spPr>
        <p:txBody>
          <a:bodyPr wrap="square" rtlCol="0">
            <a:spAutoFit/>
          </a:bodyPr>
          <a:lstStyle/>
          <a:p>
            <a:r>
              <a:rPr lang="en-US" sz="3200" b="1"/>
              <a:t>Specifics</a:t>
            </a:r>
            <a:endParaRPr lang="en-US" sz="3200"/>
          </a:p>
          <a:p>
            <a:endParaRPr lang="zh-CN" altLang="en-US" sz="3200"/>
          </a:p>
          <a:p>
            <a:r>
              <a:rPr lang="en-US" altLang="zh-CN" sz="2400"/>
              <a:t>-Amazons were located on the margins of the world, beyond the barbarians, where fantastic animals also lingered.</a:t>
            </a:r>
          </a:p>
          <a:p>
            <a:endParaRPr lang="en-US" altLang="zh-CN" sz="2400"/>
          </a:p>
          <a:p>
            <a:r>
              <a:rPr lang="en-US" altLang="zh-CN" sz="2400">
                <a:sym typeface="+mn-ea"/>
              </a:rPr>
              <a:t>-Fighting women were classed as a people of their own (Amazons), though at the same time we are told that they had been captured among the Goths.</a:t>
            </a:r>
          </a:p>
          <a:p>
            <a:endParaRPr lang="en-US" altLang="zh-CN" sz="2400"/>
          </a:p>
          <a:p>
            <a:r>
              <a:rPr lang="en-US" altLang="zh-CN" sz="2400"/>
              <a:t>-</a:t>
            </a:r>
            <a:r>
              <a:rPr lang="en-US" altLang="zh-CN" sz="2400">
                <a:sym typeface="+mn-ea"/>
              </a:rPr>
              <a:t>Rome had reached bottom: </a:t>
            </a:r>
            <a:r>
              <a:rPr lang="en-US" altLang="zh-CN" sz="2400" b="1">
                <a:sym typeface="+mn-ea"/>
              </a:rPr>
              <a:t>the age of Gallienus was the age of sub-men and of Amazons</a:t>
            </a:r>
            <a:r>
              <a:rPr lang="en-US" altLang="zh-CN" sz="2400">
                <a:sym typeface="+mn-ea"/>
              </a:rPr>
              <a:t>.</a:t>
            </a:r>
          </a:p>
          <a:p>
            <a:endParaRPr lang="en-US" altLang="zh-CN" sz="2400">
              <a:sym typeface="+mn-ea"/>
            </a:endParaRPr>
          </a:p>
          <a:p>
            <a:r>
              <a:rPr lang="en-US" altLang="zh-CN" sz="2400"/>
              <a:t>-Aurelian's victory over women in the east, west, and, with the Gothic Amazons, center, was in a manner consistent with his official title, </a:t>
            </a:r>
            <a:r>
              <a:rPr lang="en-US" altLang="zh-CN" sz="2400" b="1"/>
              <a:t>Restitutor Orbis</a:t>
            </a:r>
            <a:r>
              <a:rPr lang="en-US" altLang="zh-CN" sz="2400"/>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241300" y="1254125"/>
            <a:ext cx="11774805" cy="5631180"/>
          </a:xfrm>
          <a:prstGeom prst="rect">
            <a:avLst/>
          </a:prstGeom>
          <a:noFill/>
        </p:spPr>
        <p:txBody>
          <a:bodyPr wrap="square" rtlCol="0">
            <a:spAutoFit/>
          </a:bodyPr>
          <a:lstStyle/>
          <a:p>
            <a:r>
              <a:rPr lang="en-US" sz="3200" b="1"/>
              <a:t>Observation</a:t>
            </a:r>
          </a:p>
          <a:p>
            <a:endParaRPr lang="en-US" altLang="zh-CN" sz="2000">
              <a:sym typeface="+mn-ea"/>
            </a:endParaRPr>
          </a:p>
          <a:p>
            <a:r>
              <a:rPr lang="en-US" altLang="zh-CN" sz="2200">
                <a:sym typeface="+mn-ea"/>
              </a:rPr>
              <a:t>-</a:t>
            </a:r>
            <a:r>
              <a:rPr lang="en-US" altLang="zh-CN" sz="2200"/>
              <a:t>Regarding the Amazons as a people perceived </a:t>
            </a:r>
            <a:r>
              <a:rPr lang="en-US" altLang="zh-CN" sz="2200" b="1"/>
              <a:t>the barbarian identities</a:t>
            </a:r>
            <a:r>
              <a:rPr lang="en-US" altLang="zh-CN" sz="2200"/>
              <a:t> in the late Roman empire, and this otherness served to </a:t>
            </a:r>
            <a:r>
              <a:rPr lang="en-US" altLang="zh-CN" sz="2200" b="1"/>
              <a:t>reinforce Roman self-perception</a:t>
            </a:r>
            <a:r>
              <a:rPr lang="en-US" altLang="zh-CN" sz="2200"/>
              <a:t>. </a:t>
            </a:r>
          </a:p>
          <a:p>
            <a:endParaRPr lang="en-US" altLang="zh-CN" sz="2200">
              <a:sym typeface="+mn-ea"/>
            </a:endParaRPr>
          </a:p>
          <a:p>
            <a:r>
              <a:rPr lang="en-US" altLang="zh-CN" sz="2200">
                <a:sym typeface="+mn-ea"/>
              </a:rPr>
              <a:t>-</a:t>
            </a:r>
            <a:r>
              <a:rPr lang="en-US" altLang="zh-CN" sz="2200" i="1">
                <a:sym typeface="+mn-ea"/>
              </a:rPr>
              <a:t>Historia Augusta</a:t>
            </a:r>
            <a:r>
              <a:rPr lang="en-US" altLang="zh-CN" sz="2200">
                <a:sym typeface="+mn-ea"/>
              </a:rPr>
              <a:t> employs Zenobia in the way that early authors had used Amazons: </a:t>
            </a:r>
            <a:r>
              <a:rPr lang="en-US" altLang="zh-CN" sz="2200" b="1">
                <a:sym typeface="+mn-ea"/>
              </a:rPr>
              <a:t>the strength of women is the direct result of the failure of men</a:t>
            </a:r>
            <a:r>
              <a:rPr lang="en-US" altLang="zh-CN" sz="2200">
                <a:sym typeface="+mn-ea"/>
              </a:rPr>
              <a:t>. Their story was used to </a:t>
            </a:r>
            <a:r>
              <a:rPr lang="en-US" altLang="zh-CN" sz="2200" b="1">
                <a:sym typeface="+mn-ea"/>
              </a:rPr>
              <a:t>emphasize the need to reassert appropriate hierarchy</a:t>
            </a:r>
            <a:r>
              <a:rPr lang="en-US" altLang="zh-CN" sz="2200">
                <a:sym typeface="+mn-ea"/>
              </a:rPr>
              <a:t>.</a:t>
            </a:r>
          </a:p>
          <a:p>
            <a:endParaRPr lang="en-US" altLang="zh-CN" sz="2200">
              <a:sym typeface="+mn-ea"/>
            </a:endParaRPr>
          </a:p>
          <a:p>
            <a:r>
              <a:rPr lang="en-US" altLang="zh-CN" sz="2200">
                <a:sym typeface="+mn-ea"/>
              </a:rPr>
              <a:t>-Restitution of the world means the restitution not only of </a:t>
            </a:r>
            <a:r>
              <a:rPr lang="en-US" altLang="zh-CN" sz="2200" b="1">
                <a:sym typeface="+mn-ea"/>
              </a:rPr>
              <a:t>rebellious provinces of the empire and the defeat of barbarian neighbors</a:t>
            </a:r>
            <a:r>
              <a:rPr lang="en-US" altLang="zh-CN" sz="2200">
                <a:sym typeface="+mn-ea"/>
              </a:rPr>
              <a:t>: it also means the restitution of </a:t>
            </a:r>
            <a:r>
              <a:rPr lang="en-US" altLang="zh-CN" sz="2200" b="1">
                <a:sym typeface="+mn-ea"/>
              </a:rPr>
              <a:t>the proper power relations between men and women</a:t>
            </a:r>
            <a:r>
              <a:rPr lang="en-US" altLang="zh-CN" sz="2200">
                <a:sym typeface="+mn-ea"/>
              </a:rPr>
              <a:t>.</a:t>
            </a:r>
            <a:endParaRPr lang="en-US" altLang="zh-CN" sz="2200">
              <a:highlight>
                <a:srgbClr val="FFFF00"/>
              </a:highlight>
              <a:sym typeface="+mn-ea"/>
            </a:endParaRPr>
          </a:p>
          <a:p>
            <a:endParaRPr lang="en-US" altLang="zh-CN" sz="2200">
              <a:sym typeface="+mn-ea"/>
            </a:endParaRPr>
          </a:p>
          <a:p>
            <a:r>
              <a:rPr lang="en-US" altLang="zh-CN" sz="2200">
                <a:sym typeface="+mn-ea"/>
              </a:rPr>
              <a:t>-The Amazon myth provided a narrative matrix to accommodate fighting barbarian women, and </a:t>
            </a:r>
            <a:r>
              <a:rPr lang="en-US" altLang="zh-CN" sz="2200" b="1">
                <a:sym typeface="+mn-ea"/>
              </a:rPr>
              <a:t>influenced perceptions of powerful women</a:t>
            </a:r>
            <a:r>
              <a:rPr lang="en-US" altLang="zh-CN" sz="2200">
                <a:sym typeface="+mn-ea"/>
              </a:rPr>
              <a:t> even when they were not called Amazons. It served to express </a:t>
            </a:r>
            <a:r>
              <a:rPr lang="en-US" altLang="zh-CN" sz="2200" b="1">
                <a:sym typeface="+mn-ea"/>
              </a:rPr>
              <a:t>moral judgements</a:t>
            </a:r>
            <a:r>
              <a:rPr lang="en-US" altLang="zh-CN" sz="2200">
                <a:sym typeface="+mn-ea"/>
              </a:rPr>
              <a:t> that had little to do with those distant barbarians.</a:t>
            </a:r>
            <a:endParaRPr lang="en-US" altLang="zh-CN" sz="22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320780" cy="5231130"/>
          </a:xfrm>
          <a:prstGeom prst="rect">
            <a:avLst/>
          </a:prstGeom>
          <a:noFill/>
        </p:spPr>
        <p:txBody>
          <a:bodyPr wrap="square" rtlCol="0">
            <a:spAutoFit/>
          </a:bodyPr>
          <a:lstStyle/>
          <a:p>
            <a:r>
              <a:rPr lang="en-US" altLang="zh-CN" sz="3200" b="1">
                <a:sym typeface="+mn-ea"/>
              </a:rPr>
              <a:t>Orosius</a:t>
            </a:r>
            <a:r>
              <a:rPr lang="en-US" altLang="zh-CN" sz="2000" b="1">
                <a:sym typeface="+mn-ea"/>
              </a:rPr>
              <a:t>(born c. 375/385 – c. 420 AD)</a:t>
            </a:r>
            <a:endParaRPr lang="en-US" altLang="zh-CN" sz="2000" b="1" i="1"/>
          </a:p>
          <a:p>
            <a:r>
              <a:rPr lang="en-US" altLang="zh-CN" sz="3000"/>
              <a:t>V Centry A.D     </a:t>
            </a:r>
            <a:r>
              <a:rPr lang="en-US" altLang="zh-CN" sz="3000" i="1">
                <a:sym typeface="+mn-ea"/>
              </a:rPr>
              <a:t>Liber Apologeticus</a:t>
            </a:r>
            <a:endParaRPr lang="en-US" altLang="zh-CN" sz="3200"/>
          </a:p>
          <a:p>
            <a:endParaRPr lang="en-US" altLang="zh-CN" sz="3200"/>
          </a:p>
          <a:p>
            <a:r>
              <a:rPr lang="zh-CN" altLang="en-US" sz="2400"/>
              <a:t>The Amazons and Goths continued to be closely identified in the fifth century. In </a:t>
            </a:r>
            <a:r>
              <a:rPr lang="en-US" altLang="zh-CN" sz="2400" i="1">
                <a:sym typeface="+mn-ea"/>
              </a:rPr>
              <a:t>Liber Apologeticus</a:t>
            </a:r>
            <a:r>
              <a:rPr lang="zh-CN" altLang="en-US" sz="2400"/>
              <a:t>, </a:t>
            </a:r>
            <a:r>
              <a:rPr lang="zh-CN" altLang="en-US" sz="2400" b="1"/>
              <a:t>the Christian apologist Orosius</a:t>
            </a:r>
            <a:r>
              <a:rPr lang="zh-CN" altLang="en-US" sz="2400"/>
              <a:t> understood the Amazons as Goths, he used the Amazons as an argument that the sack of Rome by the Goths in A.D. 410, had not been any worse than barbarian raids in the pagan period. </a:t>
            </a:r>
          </a:p>
          <a:p>
            <a:endParaRPr lang="zh-CN" altLang="en-US" sz="2400"/>
          </a:p>
          <a:p>
            <a:r>
              <a:rPr lang="zh-CN" altLang="en-US" sz="2400"/>
              <a:t>The ideological potential of the Amazon myth becomes clear in such diatribes</a:t>
            </a:r>
            <a:r>
              <a:rPr lang="en-US" altLang="zh-CN" sz="2400"/>
              <a:t> about </a:t>
            </a:r>
            <a:r>
              <a:rPr lang="en-US" altLang="zh-CN" sz="2400" b="1"/>
              <a:t>Scythian women</a:t>
            </a:r>
            <a:r>
              <a:rPr lang="en-US" altLang="zh-CN" sz="2400"/>
              <a:t>:</a:t>
            </a:r>
          </a:p>
          <a:p>
            <a:endParaRPr lang="en-US" altLang="zh-CN" sz="2400"/>
          </a:p>
          <a:p>
            <a:r>
              <a:rPr lang="en-US" altLang="zh-CN" sz="2400" i="1">
                <a:sym typeface="+mn-ea"/>
              </a:rPr>
              <a:t>“</a:t>
            </a:r>
            <a:r>
              <a:rPr lang="zh-CN" altLang="en-US" sz="2400" i="1">
                <a:sym typeface="+mn-ea"/>
              </a:rPr>
              <a:t>O Grief! The shame of human error! Women, fleeing from their native land, entered, overran, and destroyed Europe and Asia. </a:t>
            </a:r>
            <a:r>
              <a:rPr lang="en-US" altLang="zh-CN" sz="2400" i="1">
                <a:sym typeface="+mn-ea"/>
              </a:rPr>
              <a:t>”</a:t>
            </a:r>
            <a:endParaRPr lang="en-US" altLang="zh-CN" sz="2400" i="1"/>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320780" cy="4523105"/>
          </a:xfrm>
          <a:prstGeom prst="rect">
            <a:avLst/>
          </a:prstGeom>
          <a:noFill/>
        </p:spPr>
        <p:txBody>
          <a:bodyPr wrap="square" rtlCol="0">
            <a:spAutoFit/>
          </a:bodyPr>
          <a:lstStyle/>
          <a:p>
            <a:r>
              <a:rPr lang="en-US" altLang="zh-CN" sz="2400"/>
              <a:t>However, unlike the author of the </a:t>
            </a:r>
            <a:r>
              <a:rPr lang="en-US" altLang="zh-CN" sz="2400" i="1"/>
              <a:t>Historia augusta</a:t>
            </a:r>
            <a:r>
              <a:rPr lang="en-US" altLang="zh-CN" sz="2400"/>
              <a:t>, Orosius breaks with the traditional use of powerful women, he didn't emphasize the failure of men to rule with appropriate strength. His presentation of the Goths of his time is of a mild, relatively pacific people compared with </a:t>
            </a:r>
            <a:r>
              <a:rPr lang="en-US" altLang="zh-CN" sz="2400" b="1"/>
              <a:t>their Amazon ancestors</a:t>
            </a:r>
            <a:r>
              <a:rPr lang="en-US" altLang="zh-CN" sz="2400"/>
              <a:t>. </a:t>
            </a:r>
          </a:p>
          <a:p>
            <a:r>
              <a:rPr lang="en-US" altLang="zh-CN" sz="2400" b="1"/>
              <a:t>Attributing a positive role to Gallia Placidia</a:t>
            </a:r>
            <a:r>
              <a:rPr lang="en-US" altLang="zh-CN" sz="2400"/>
              <a:t>: the sister of the Emperor Honorius captured by the Goths, in bringing about peace between the barbarians and Romans. </a:t>
            </a:r>
          </a:p>
          <a:p>
            <a:endParaRPr lang="en-US" altLang="zh-CN" sz="2400"/>
          </a:p>
          <a:p>
            <a:r>
              <a:rPr lang="en-US" altLang="zh-CN" sz="2400"/>
              <a:t>In keeping with the polemical direction of his whole work, he </a:t>
            </a:r>
            <a:r>
              <a:rPr lang="en-US" altLang="zh-CN" sz="2400" b="1"/>
              <a:t>connects the power of the Amazons to the blindness of paganism</a:t>
            </a:r>
            <a:r>
              <a:rPr lang="en-US" altLang="zh-CN" sz="2400"/>
              <a:t>.</a:t>
            </a:r>
          </a:p>
          <a:p>
            <a:endParaRPr lang="en-US" altLang="zh-CN" sz="2400"/>
          </a:p>
          <a:p>
            <a:r>
              <a:rPr lang="en-US" altLang="zh-CN" sz="2400"/>
              <a:t>“</a:t>
            </a:r>
            <a:r>
              <a:rPr lang="zh-CN" altLang="en-US" sz="2400" i="1">
                <a:sym typeface="+mn-ea"/>
              </a:rPr>
              <a:t>The blame for the oppression of the times was nevertheless not to be imputed to the utter worthlessness of men.</a:t>
            </a:r>
            <a:r>
              <a:rPr lang="en-US" altLang="zh-CN" sz="2400" i="1">
                <a:sym typeface="+mn-ea"/>
              </a:rPr>
              <a:t> [...]women warriors are </a:t>
            </a:r>
            <a:r>
              <a:rPr lang="en-US" altLang="zh-CN" sz="2400" b="1" i="1">
                <a:sym typeface="+mn-ea"/>
              </a:rPr>
              <a:t>a thoroughly pagan phenomenon</a:t>
            </a:r>
            <a:r>
              <a:rPr lang="en-US" altLang="zh-CN" sz="2400" i="1">
                <a:sym typeface="+mn-ea"/>
              </a:rPr>
              <a:t>.</a:t>
            </a:r>
            <a:r>
              <a:rPr lang="en-US" altLang="zh-CN" sz="2400"/>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445240" cy="5015865"/>
          </a:xfrm>
          <a:prstGeom prst="rect">
            <a:avLst/>
          </a:prstGeom>
          <a:noFill/>
        </p:spPr>
        <p:txBody>
          <a:bodyPr wrap="square" rtlCol="0">
            <a:spAutoFit/>
          </a:bodyPr>
          <a:lstStyle/>
          <a:p>
            <a:r>
              <a:rPr lang="en-US" sz="3200" b="1"/>
              <a:t>Observation</a:t>
            </a:r>
            <a:endParaRPr lang="en-US" sz="3200"/>
          </a:p>
          <a:p>
            <a:endParaRPr lang="en-US" sz="2400"/>
          </a:p>
          <a:p>
            <a:r>
              <a:rPr lang="en-US" sz="2400"/>
              <a:t>-Christianity adapted the model </a:t>
            </a:r>
            <a:r>
              <a:rPr lang="en-US" sz="2400">
                <a:sym typeface="+mn-ea"/>
              </a:rPr>
              <a:t>of the Roman world </a:t>
            </a:r>
            <a:r>
              <a:rPr lang="en-US" sz="2400"/>
              <a:t>that s</a:t>
            </a:r>
            <a:r>
              <a:rPr lang="en-US" sz="2400">
                <a:sym typeface="+mn-ea"/>
              </a:rPr>
              <a:t>trong and aggressive women could be qualified as barbarian (gendered and cultural prejudices overlap) </a:t>
            </a:r>
            <a:r>
              <a:rPr lang="en-US" sz="2400"/>
              <a:t>and </a:t>
            </a:r>
            <a:r>
              <a:rPr lang="en-US" sz="2400">
                <a:sym typeface="+mn-ea"/>
              </a:rPr>
              <a:t>sharpened </a:t>
            </a:r>
            <a:r>
              <a:rPr lang="en-US" sz="2400" b="1">
                <a:sym typeface="+mn-ea"/>
              </a:rPr>
              <a:t>the concepts of 'pagan' otherness</a:t>
            </a:r>
            <a:r>
              <a:rPr lang="en-US" sz="2400">
                <a:sym typeface="+mn-ea"/>
              </a:rPr>
              <a:t>. </a:t>
            </a:r>
          </a:p>
          <a:p>
            <a:r>
              <a:rPr lang="en-US" altLang="zh-CN" sz="2400">
                <a:sym typeface="+mn-ea"/>
              </a:rPr>
              <a:t>Christianisation of the Amazon myth opened up new space for its </a:t>
            </a:r>
            <a:r>
              <a:rPr lang="en-US" altLang="zh-CN" sz="2400" b="1">
                <a:sym typeface="+mn-ea"/>
              </a:rPr>
              <a:t>contemporary use</a:t>
            </a:r>
            <a:r>
              <a:rPr lang="en-US" altLang="zh-CN" sz="2400">
                <a:sym typeface="+mn-ea"/>
              </a:rPr>
              <a:t>: the shameful error of the Amazons was still possible wherever paganism reigned and men failed, for whatever reason, to control women.</a:t>
            </a:r>
            <a:endParaRPr lang="en-US" sz="2400"/>
          </a:p>
          <a:p>
            <a:endParaRPr lang="en-US" sz="2400"/>
          </a:p>
          <a:p>
            <a:r>
              <a:rPr lang="en-US" altLang="zh-CN" sz="2400"/>
              <a:t>-"Shame of female warriors" further reinforced the ties between the stereotypes of the barbarian and the Amazon. In turn, these perceptions could be used to </a:t>
            </a:r>
            <a:r>
              <a:rPr lang="en-US" altLang="zh-CN" sz="2400" b="1"/>
              <a:t>denounce powerful women in the Christian world</a:t>
            </a:r>
            <a:r>
              <a:rPr lang="en-US" altLang="zh-CN" sz="2400"/>
              <a:t>, especially queens or empresses, as barbarian and shameless.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320145" cy="4123055"/>
          </a:xfrm>
          <a:prstGeom prst="rect">
            <a:avLst/>
          </a:prstGeom>
          <a:noFill/>
        </p:spPr>
        <p:txBody>
          <a:bodyPr wrap="square" rtlCol="0">
            <a:spAutoFit/>
          </a:bodyPr>
          <a:lstStyle/>
          <a:p>
            <a:r>
              <a:rPr lang="en-US" altLang="zh-CN" sz="3200" b="1">
                <a:sym typeface="+mn-ea"/>
              </a:rPr>
              <a:t>Jordanes</a:t>
            </a:r>
          </a:p>
          <a:p>
            <a:r>
              <a:rPr lang="en-US" altLang="zh-CN" sz="3000"/>
              <a:t>VI Centry A.D     </a:t>
            </a:r>
            <a:r>
              <a:rPr lang="en-US" altLang="zh-CN" sz="3000" i="1"/>
              <a:t>Getica</a:t>
            </a:r>
            <a:endParaRPr lang="en-US" altLang="zh-CN" sz="3200"/>
          </a:p>
          <a:p>
            <a:endParaRPr lang="en-US" altLang="zh-CN" sz="3200"/>
          </a:p>
          <a:p>
            <a:r>
              <a:rPr lang="zh-CN" altLang="en-US" sz="2400"/>
              <a:t>Jordanes, a 6th-century Eastern Roman historian, composing his </a:t>
            </a:r>
            <a:r>
              <a:rPr lang="zh-CN" altLang="en-US" sz="2400" i="1"/>
              <a:t>Getica</a:t>
            </a:r>
            <a:r>
              <a:rPr lang="zh-CN" altLang="en-US" sz="2400"/>
              <a:t> in 551-552</a:t>
            </a:r>
            <a:r>
              <a:rPr lang="en-US" altLang="zh-CN" sz="2400"/>
              <a:t> A.D</a:t>
            </a:r>
            <a:r>
              <a:rPr lang="zh-CN" altLang="en-US" sz="2400"/>
              <a:t>, does not limit himself to mentioning the old saga of the Amazons but includes a large part of this narrative into </a:t>
            </a:r>
            <a:r>
              <a:rPr lang="zh-CN" altLang="en-US" sz="2400" b="1"/>
              <a:t>the ancient history of the Goths</a:t>
            </a:r>
            <a:r>
              <a:rPr lang="zh-CN" altLang="en-US" sz="2400"/>
              <a:t>.The identification of the Amazons with Gothic women becomes more explicit in his work.</a:t>
            </a:r>
          </a:p>
          <a:p>
            <a:endParaRPr lang="zh-CN" altLang="en-US" sz="2400"/>
          </a:p>
          <a:p>
            <a:r>
              <a:rPr lang="zh-CN" altLang="en-US" sz="2400"/>
              <a:t>He also attemptted of integrating </a:t>
            </a:r>
            <a:r>
              <a:rPr lang="zh-CN" altLang="en-US" sz="2400" b="1"/>
              <a:t>the history of the Scythians</a:t>
            </a:r>
            <a:r>
              <a:rPr lang="zh-CN" altLang="en-US" sz="2400"/>
              <a:t> with his account of the Gothic past.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7" name="文本框 6"/>
          <p:cNvSpPr txBox="1"/>
          <p:nvPr/>
        </p:nvSpPr>
        <p:spPr>
          <a:xfrm>
            <a:off x="434340" y="1238250"/>
            <a:ext cx="5330190" cy="4492625"/>
          </a:xfrm>
          <a:prstGeom prst="rect">
            <a:avLst/>
          </a:prstGeom>
          <a:noFill/>
        </p:spPr>
        <p:txBody>
          <a:bodyPr wrap="square" rtlCol="0">
            <a:spAutoFit/>
          </a:bodyPr>
          <a:lstStyle/>
          <a:p>
            <a:r>
              <a:rPr lang="en-US" altLang="zh-CN" sz="2800" b="1">
                <a:cs typeface="+mn-lt"/>
                <a:sym typeface="+mn-ea"/>
              </a:rPr>
              <a:t>Amazons among Scythians</a:t>
            </a:r>
          </a:p>
          <a:p>
            <a:endParaRPr lang="en-US" altLang="zh-CN">
              <a:cs typeface="+mn-lt"/>
              <a:sym typeface="+mn-ea"/>
            </a:endParaRPr>
          </a:p>
          <a:p>
            <a:r>
              <a:rPr lang="en-US" altLang="zh-CN" sz="2400">
                <a:cs typeface="+mn-lt"/>
                <a:sym typeface="+mn-ea"/>
              </a:rPr>
              <a:t>-</a:t>
            </a:r>
            <a:r>
              <a:rPr lang="zh-CN" altLang="en-US" sz="2400">
                <a:cs typeface="+mn-lt"/>
                <a:sym typeface="+mn-ea"/>
              </a:rPr>
              <a:t>While the Caucasus was frequently considered as the dwelling place of the Amazons</a:t>
            </a:r>
            <a:r>
              <a:rPr lang="en-US" altLang="zh-CN" sz="2400">
                <a:cs typeface="+mn-lt"/>
                <a:sym typeface="+mn-ea"/>
              </a:rPr>
              <a:t>. (margin of the Roman world)</a:t>
            </a:r>
          </a:p>
          <a:p>
            <a:endParaRPr lang="en-US" altLang="zh-CN" sz="2400">
              <a:cs typeface="+mn-lt"/>
              <a:sym typeface="+mn-ea"/>
            </a:endParaRPr>
          </a:p>
          <a:p>
            <a:r>
              <a:rPr lang="en-US" altLang="zh-CN" sz="2400">
                <a:cs typeface="+mn-lt"/>
                <a:sym typeface="+mn-ea"/>
              </a:rPr>
              <a:t>-The ancient authority, who, in the eyes of Greek and Roman intellectuals, could claim a special vicinity to the Amazons, were the Scythians and the Sarmatians. The Scythians are the husband of the Amzons</a:t>
            </a:r>
          </a:p>
        </p:txBody>
      </p:sp>
      <p:sp>
        <p:nvSpPr>
          <p:cNvPr id="8" name="文本框 7"/>
          <p:cNvSpPr txBox="1"/>
          <p:nvPr/>
        </p:nvSpPr>
        <p:spPr>
          <a:xfrm>
            <a:off x="5950585" y="1207770"/>
            <a:ext cx="6062980" cy="4569460"/>
          </a:xfrm>
          <a:prstGeom prst="rect">
            <a:avLst/>
          </a:prstGeom>
          <a:noFill/>
        </p:spPr>
        <p:txBody>
          <a:bodyPr wrap="square" rtlCol="0">
            <a:spAutoFit/>
          </a:bodyPr>
          <a:lstStyle/>
          <a:p>
            <a:r>
              <a:rPr lang="en-US" altLang="zh-CN" sz="2800" b="1">
                <a:cs typeface="+mn-lt"/>
                <a:sym typeface="+mn-ea"/>
              </a:rPr>
              <a:t>Amazons among the Goths</a:t>
            </a:r>
            <a:endParaRPr lang="en-US" altLang="zh-CN" sz="2400" b="1">
              <a:cs typeface="+mn-lt"/>
              <a:sym typeface="+mn-ea"/>
            </a:endParaRPr>
          </a:p>
          <a:p>
            <a:endParaRPr lang="en-US" altLang="zh-CN" sz="2100">
              <a:cs typeface="+mn-lt"/>
              <a:sym typeface="+mn-ea"/>
            </a:endParaRPr>
          </a:p>
          <a:p>
            <a:r>
              <a:rPr lang="zh-CN" altLang="en-US" sz="2200">
                <a:cs typeface="+mn-lt"/>
              </a:rPr>
              <a:t>-Roman writers consider</a:t>
            </a:r>
            <a:r>
              <a:rPr lang="en-US" altLang="zh-CN" sz="2200">
                <a:cs typeface="+mn-lt"/>
              </a:rPr>
              <a:t>ed</a:t>
            </a:r>
            <a:r>
              <a:rPr lang="zh-CN" altLang="en-US" sz="2200">
                <a:cs typeface="+mn-lt"/>
              </a:rPr>
              <a:t> the Goths as descendants of the Scythians, they beg</a:t>
            </a:r>
            <a:r>
              <a:rPr lang="en-US" altLang="zh-CN" sz="2200">
                <a:cs typeface="+mn-lt"/>
              </a:rPr>
              <a:t>a</a:t>
            </a:r>
            <a:r>
              <a:rPr lang="zh-CN" altLang="en-US" sz="2200">
                <a:cs typeface="+mn-lt"/>
              </a:rPr>
              <a:t>n to connect the tale of the Amazons with the history of the Goths</a:t>
            </a:r>
            <a:r>
              <a:rPr lang="en-US" altLang="zh-CN" sz="2200">
                <a:cs typeface="+mn-lt"/>
              </a:rPr>
              <a:t>.</a:t>
            </a:r>
            <a:endParaRPr lang="zh-CN" altLang="en-US" sz="2200">
              <a:cs typeface="+mn-lt"/>
            </a:endParaRPr>
          </a:p>
          <a:p>
            <a:endParaRPr lang="zh-CN" altLang="en-US" sz="2200">
              <a:cs typeface="+mn-lt"/>
            </a:endParaRPr>
          </a:p>
          <a:p>
            <a:r>
              <a:rPr lang="zh-CN" altLang="en-US" sz="2200">
                <a:cs typeface="+mn-lt"/>
              </a:rPr>
              <a:t>-the period in which the </a:t>
            </a:r>
            <a:r>
              <a:rPr lang="zh-CN" altLang="en-US" sz="2200" i="1">
                <a:cs typeface="+mn-lt"/>
              </a:rPr>
              <a:t>Historia Augusta</a:t>
            </a:r>
            <a:r>
              <a:rPr lang="zh-CN" altLang="en-US" sz="2200">
                <a:cs typeface="+mn-lt"/>
              </a:rPr>
              <a:t> was composed, the use of the ethnonym</a:t>
            </a:r>
            <a:r>
              <a:rPr lang="en-US" altLang="zh-CN" sz="2200">
                <a:cs typeface="+mn-lt"/>
              </a:rPr>
              <a:t> ‘</a:t>
            </a:r>
            <a:r>
              <a:rPr lang="zh-CN" altLang="en-US" sz="2200">
                <a:cs typeface="+mn-lt"/>
              </a:rPr>
              <a:t>Scythians</a:t>
            </a:r>
            <a:r>
              <a:rPr lang="en-US" altLang="zh-CN" sz="2200">
                <a:cs typeface="+mn-lt"/>
              </a:rPr>
              <a:t>’ </a:t>
            </a:r>
            <a:r>
              <a:rPr lang="zh-CN" altLang="en-US" sz="2200">
                <a:cs typeface="+mn-lt"/>
              </a:rPr>
              <a:t>for referring to the</a:t>
            </a:r>
            <a:r>
              <a:rPr lang="en-US" altLang="zh-CN" sz="2200">
                <a:cs typeface="+mn-lt"/>
              </a:rPr>
              <a:t> ‘</a:t>
            </a:r>
            <a:r>
              <a:rPr lang="zh-CN" altLang="en-US" sz="2200">
                <a:cs typeface="+mn-lt"/>
              </a:rPr>
              <a:t>Goths</a:t>
            </a:r>
            <a:r>
              <a:rPr lang="en-US" altLang="zh-CN" sz="2200">
                <a:cs typeface="+mn-lt"/>
              </a:rPr>
              <a:t>’ </a:t>
            </a:r>
            <a:r>
              <a:rPr lang="zh-CN" altLang="en-US" sz="2200">
                <a:cs typeface="+mn-lt"/>
              </a:rPr>
              <a:t>appears to have been a widespread habit among Greek authors.</a:t>
            </a:r>
          </a:p>
          <a:p>
            <a:endParaRPr lang="zh-CN" altLang="en-US" sz="2200">
              <a:cs typeface="+mn-lt"/>
              <a:sym typeface="+mn-ea"/>
            </a:endParaRPr>
          </a:p>
          <a:p>
            <a:r>
              <a:rPr lang="en-US" altLang="zh-CN" sz="2200">
                <a:cs typeface="+mn-lt"/>
                <a:sym typeface="+mn-ea"/>
              </a:rPr>
              <a:t>-Orosius: The Goths are the husband of the Amzons.</a:t>
            </a:r>
          </a:p>
        </p:txBody>
      </p:sp>
      <p:sp>
        <p:nvSpPr>
          <p:cNvPr id="9" name="文本框 8"/>
          <p:cNvSpPr txBox="1"/>
          <p:nvPr/>
        </p:nvSpPr>
        <p:spPr>
          <a:xfrm>
            <a:off x="509270" y="6092825"/>
            <a:ext cx="11173460" cy="583565"/>
          </a:xfrm>
          <a:prstGeom prst="rect">
            <a:avLst/>
          </a:prstGeom>
          <a:noFill/>
        </p:spPr>
        <p:txBody>
          <a:bodyPr wrap="square" rtlCol="0">
            <a:spAutoFit/>
          </a:bodyPr>
          <a:lstStyle/>
          <a:p>
            <a:r>
              <a:rPr lang="en-US" altLang="zh-CN" sz="3200" b="1">
                <a:cs typeface="+mn-lt"/>
                <a:sym typeface="+mn-ea"/>
              </a:rPr>
              <a:t>T</a:t>
            </a:r>
            <a:r>
              <a:rPr lang="zh-CN" altLang="en-US" sz="3200" b="1">
                <a:cs typeface="+mn-lt"/>
                <a:sym typeface="+mn-ea"/>
              </a:rPr>
              <a:t>he Amazons transform from female Scythians into female Goths.</a:t>
            </a:r>
            <a:endParaRPr lang="zh-CN" altLang="en-US" sz="3200" b="1"/>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320145" cy="4492625"/>
          </a:xfrm>
          <a:prstGeom prst="rect">
            <a:avLst/>
          </a:prstGeom>
          <a:noFill/>
        </p:spPr>
        <p:txBody>
          <a:bodyPr wrap="square" rtlCol="0">
            <a:spAutoFit/>
          </a:bodyPr>
          <a:lstStyle/>
          <a:p>
            <a:r>
              <a:rPr lang="en-US" altLang="zh-CN" sz="3200" b="1">
                <a:sym typeface="+mn-ea"/>
              </a:rPr>
              <a:t>Jordanes</a:t>
            </a:r>
          </a:p>
          <a:p>
            <a:r>
              <a:rPr lang="en-US" altLang="zh-CN" sz="3000"/>
              <a:t>VI Centry A.D     </a:t>
            </a:r>
            <a:r>
              <a:rPr lang="en-US" altLang="zh-CN" sz="3000" i="1"/>
              <a:t>Getica</a:t>
            </a:r>
            <a:endParaRPr lang="en-US" altLang="zh-CN" sz="3200"/>
          </a:p>
          <a:p>
            <a:endParaRPr lang="en-US" altLang="zh-CN" sz="3200"/>
          </a:p>
          <a:p>
            <a:r>
              <a:rPr lang="zh-CN" altLang="en-US" sz="2400">
                <a:sym typeface="+mn-ea"/>
              </a:rPr>
              <a:t>After the Gothic arm</a:t>
            </a:r>
            <a:r>
              <a:rPr lang="en-US" altLang="zh-CN" sz="2400">
                <a:sym typeface="+mn-ea"/>
              </a:rPr>
              <a:t>y</a:t>
            </a:r>
            <a:r>
              <a:rPr lang="zh-CN" altLang="en-US" sz="2400">
                <a:sym typeface="+mn-ea"/>
              </a:rPr>
              <a:t> had left on a military expedition</a:t>
            </a:r>
            <a:r>
              <a:rPr lang="zh-CN" altLang="en-US" sz="2400"/>
              <a:t>, a neighboring people attempts to carry off their women. The Gothic women were drawn into battle by neighbors. </a:t>
            </a:r>
            <a:r>
              <a:rPr lang="en-US" altLang="zh-CN" sz="2400"/>
              <a:t>T</a:t>
            </a:r>
            <a:r>
              <a:rPr lang="zh-CN" altLang="en-US" sz="2400"/>
              <a:t>hey strongly resisted and defeated the enemy. </a:t>
            </a:r>
          </a:p>
          <a:p>
            <a:r>
              <a:rPr lang="zh-CN" altLang="en-US" sz="2400"/>
              <a:t>Emboldened by their victory, they chose two among them, </a:t>
            </a:r>
            <a:r>
              <a:rPr lang="zh-CN" altLang="en-US" sz="2400" b="1"/>
              <a:t>Lampeto and Marpesia</a:t>
            </a:r>
            <a:r>
              <a:rPr lang="zh-CN" altLang="en-US" sz="2400"/>
              <a:t>, as leaders. While Lampeto remained to defend the borders of their own patria, Marpesia led her army of women to conquer Asia.</a:t>
            </a:r>
          </a:p>
          <a:p>
            <a:endParaRPr lang="zh-CN" altLang="en-US" sz="2400"/>
          </a:p>
          <a:p>
            <a:r>
              <a:rPr lang="zh-CN" altLang="en-US" sz="2400">
                <a:sym typeface="+mn-ea"/>
              </a:rPr>
              <a:t>Here again </a:t>
            </a:r>
            <a:r>
              <a:rPr lang="en-US" altLang="zh-CN" sz="2400">
                <a:sym typeface="+mn-ea"/>
              </a:rPr>
              <a:t>women</a:t>
            </a:r>
            <a:r>
              <a:rPr lang="zh-CN" altLang="en-US" sz="2400">
                <a:sym typeface="+mn-ea"/>
              </a:rPr>
              <a:t> </a:t>
            </a:r>
            <a:r>
              <a:rPr lang="en-US" altLang="zh-CN" sz="2400">
                <a:sym typeface="+mn-ea"/>
              </a:rPr>
              <a:t>worriors </a:t>
            </a:r>
            <a:r>
              <a:rPr lang="zh-CN" altLang="en-US" sz="2400">
                <a:sym typeface="+mn-ea"/>
              </a:rPr>
              <a:t>arise because of a vacuum of male leadership.</a:t>
            </a:r>
            <a:r>
              <a:rPr lang="en-US" altLang="zh-CN" sz="2400">
                <a:sym typeface="+mn-ea"/>
              </a:rPr>
              <a:t> </a:t>
            </a:r>
            <a:endParaRPr lang="en-US" altLang="zh-CN" sz="2400">
              <a:highlight>
                <a:srgbClr val="FFFF00"/>
              </a:highlight>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0329545" cy="3907790"/>
          </a:xfrm>
          <a:prstGeom prst="rect">
            <a:avLst/>
          </a:prstGeom>
          <a:noFill/>
        </p:spPr>
        <p:txBody>
          <a:bodyPr wrap="square" rtlCol="0">
            <a:spAutoFit/>
          </a:bodyPr>
          <a:lstStyle/>
          <a:p>
            <a:r>
              <a:rPr lang="en-US" sz="3200" b="1">
                <a:cs typeface="+mn-lt"/>
              </a:rPr>
              <a:t>Observation</a:t>
            </a:r>
          </a:p>
          <a:p>
            <a:endParaRPr lang="en-US" sz="2400">
              <a:cs typeface="+mn-lt"/>
            </a:endParaRPr>
          </a:p>
          <a:p>
            <a:r>
              <a:rPr lang="en-US" sz="2400">
                <a:cs typeface="+mn-lt"/>
              </a:rPr>
              <a:t>-Didn't continue the classical tradition of using Amazons to emphasize the degeneracy of male authority in the past, nor contrasted pagan and Christian values as Orosius.</a:t>
            </a:r>
          </a:p>
          <a:p>
            <a:endParaRPr lang="en-US" sz="2400">
              <a:cs typeface="+mn-lt"/>
            </a:endParaRPr>
          </a:p>
          <a:p>
            <a:r>
              <a:rPr lang="en-US" sz="2400">
                <a:cs typeface="+mn-lt"/>
              </a:rPr>
              <a:t>-Amazons as Gothic women </a:t>
            </a:r>
            <a:r>
              <a:rPr lang="en-US" sz="2400" b="1">
                <a:cs typeface="+mn-lt"/>
              </a:rPr>
              <a:t>reappear in a wide spectrum of subsequent histories of peoples</a:t>
            </a:r>
            <a:r>
              <a:rPr lang="en-US" sz="2400">
                <a:cs typeface="+mn-lt"/>
              </a:rPr>
              <a:t>. It Supported an interpretation of the role played by the myth of the Amazons in an ethnographic context. Both the enduring popularity and the adaptability of the myth was shown.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320145" cy="5107940"/>
          </a:xfrm>
          <a:prstGeom prst="rect">
            <a:avLst/>
          </a:prstGeom>
          <a:noFill/>
        </p:spPr>
        <p:txBody>
          <a:bodyPr wrap="square" rtlCol="0">
            <a:spAutoFit/>
          </a:bodyPr>
          <a:lstStyle/>
          <a:p>
            <a:r>
              <a:rPr lang="en-US" altLang="zh-CN" sz="3200" b="1">
                <a:sym typeface="+mn-ea"/>
              </a:rPr>
              <a:t>Paul the Deacon</a:t>
            </a:r>
            <a:r>
              <a:rPr lang="en-US" altLang="zh-CN" sz="2000" b="1">
                <a:sym typeface="+mn-ea"/>
              </a:rPr>
              <a:t>(c.720s – 13 April in 796, 797, 798, or 799 AD)</a:t>
            </a:r>
            <a:endParaRPr lang="en-US" altLang="zh-CN" sz="3200" b="1"/>
          </a:p>
          <a:p>
            <a:r>
              <a:rPr lang="en-US" altLang="zh-CN" sz="3000" i="1"/>
              <a:t>VIII-IX Centry A.D      Historia Langobardorum</a:t>
            </a:r>
            <a:endParaRPr lang="en-US" altLang="zh-CN" sz="3200"/>
          </a:p>
          <a:p>
            <a:endParaRPr sz="2400">
              <a:sym typeface="+mn-ea"/>
            </a:endParaRPr>
          </a:p>
          <a:p>
            <a:r>
              <a:rPr sz="2400">
                <a:sym typeface="+mn-ea"/>
              </a:rPr>
              <a:t>The seventh-century </a:t>
            </a:r>
            <a:r>
              <a:rPr sz="2400" i="1">
                <a:sym typeface="+mn-ea"/>
              </a:rPr>
              <a:t>Origo gentis Langobardorum</a:t>
            </a:r>
            <a:r>
              <a:rPr sz="2400">
                <a:sym typeface="+mn-ea"/>
              </a:rPr>
              <a:t> contains a version of the Lombard origin myth, which </a:t>
            </a:r>
            <a:r>
              <a:rPr lang="zh-CN" altLang="en-US" sz="2400">
                <a:sym typeface="+mn-ea"/>
              </a:rPr>
              <a:t>Paul the Deacon, in his </a:t>
            </a:r>
            <a:r>
              <a:rPr lang="zh-CN" altLang="en-US" sz="2400" i="1">
                <a:sym typeface="+mn-ea"/>
              </a:rPr>
              <a:t>Historia Langobardorum</a:t>
            </a:r>
            <a:r>
              <a:rPr lang="zh-CN" altLang="en-US" sz="2400">
                <a:sym typeface="+mn-ea"/>
              </a:rPr>
              <a:t> written before 796</a:t>
            </a:r>
            <a:r>
              <a:rPr lang="en-US" altLang="zh-CN" sz="2400">
                <a:sym typeface="+mn-ea"/>
              </a:rPr>
              <a:t>,</a:t>
            </a:r>
            <a:r>
              <a:rPr sz="2400">
                <a:sym typeface="+mn-ea"/>
              </a:rPr>
              <a:t> included almost verbatim in his </a:t>
            </a:r>
            <a:r>
              <a:rPr sz="2400" i="1">
                <a:sym typeface="+mn-ea"/>
              </a:rPr>
              <a:t>Historia Langobardorum</a:t>
            </a:r>
            <a:r>
              <a:rPr sz="2400">
                <a:sym typeface="+mn-ea"/>
              </a:rPr>
              <a:t>.</a:t>
            </a:r>
            <a:r>
              <a:rPr lang="en-US" sz="2400">
                <a:sym typeface="+mn-ea"/>
              </a:rPr>
              <a:t> Its core explains </a:t>
            </a:r>
            <a:r>
              <a:rPr lang="en-US" sz="2400" b="1">
                <a:sym typeface="+mn-ea"/>
              </a:rPr>
              <a:t>how the Lombards were named</a:t>
            </a:r>
            <a:r>
              <a:rPr lang="en-US" sz="2400">
                <a:sym typeface="+mn-ea"/>
              </a:rPr>
              <a:t>. (We have already read in class)</a:t>
            </a:r>
            <a:endParaRPr lang="en-US" sz="2400"/>
          </a:p>
          <a:p>
            <a:endParaRPr lang="en-US" altLang="zh-CN" sz="2400">
              <a:sym typeface="+mn-ea"/>
            </a:endParaRPr>
          </a:p>
          <a:p>
            <a:r>
              <a:rPr lang="en-US" sz="2400">
                <a:cs typeface="+mn-lt"/>
                <a:sym typeface="+mn-ea"/>
              </a:rPr>
              <a:t>After the death of Agilmund, Gambara's grandson and first king of the Lombards, Paul the Deacon </a:t>
            </a:r>
            <a:r>
              <a:rPr lang="en-US" altLang="zh-CN" sz="2400">
                <a:sym typeface="+mn-ea"/>
              </a:rPr>
              <a:t>described the encounter with the Amazons as an important episode </a:t>
            </a:r>
            <a:r>
              <a:rPr lang="zh-CN" altLang="en-US" sz="2400">
                <a:sym typeface="+mn-ea"/>
              </a:rPr>
              <a:t>of the distant past of this gens</a:t>
            </a:r>
            <a:r>
              <a:rPr lang="en-US" altLang="zh-CN" sz="2400">
                <a:sym typeface="+mn-ea"/>
              </a:rPr>
              <a:t>. He </a:t>
            </a:r>
            <a:r>
              <a:rPr lang="en-US" sz="2400">
                <a:cs typeface="+mn-lt"/>
                <a:sym typeface="+mn-ea"/>
              </a:rPr>
              <a:t>reintroduced women on the battlefield in a different role, as enemies: </a:t>
            </a:r>
            <a:r>
              <a:rPr lang="en-US" sz="2400" b="1">
                <a:cs typeface="+mn-lt"/>
                <a:sym typeface="+mn-ea"/>
              </a:rPr>
              <a:t>Lamissio</a:t>
            </a:r>
            <a:r>
              <a:rPr lang="en-US" sz="2400">
                <a:cs typeface="+mn-lt"/>
                <a:sym typeface="+mn-ea"/>
              </a:rPr>
              <a:t>, the second king, must </a:t>
            </a:r>
            <a:r>
              <a:rPr lang="en-US" sz="2400" b="1">
                <a:cs typeface="+mn-lt"/>
                <a:sym typeface="+mn-ea"/>
              </a:rPr>
              <a:t>overcome the Amazons</a:t>
            </a:r>
            <a:r>
              <a:rPr lang="en-US" sz="2400">
                <a:cs typeface="+mn-lt"/>
                <a:sym typeface="+mn-ea"/>
              </a:rPr>
              <a:t> to lead his people across a river. </a:t>
            </a:r>
            <a:r>
              <a:rPr lang="en-US" altLang="zh-CN" sz="2400">
                <a:sym typeface="+mn-ea"/>
              </a:rPr>
              <a:t> </a:t>
            </a:r>
            <a:endParaRPr lang="en-US" altLang="zh-CN"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66215"/>
            <a:ext cx="5858510" cy="4954270"/>
          </a:xfrm>
          <a:prstGeom prst="rect">
            <a:avLst/>
          </a:prstGeom>
          <a:noFill/>
        </p:spPr>
        <p:txBody>
          <a:bodyPr wrap="square" rtlCol="0">
            <a:spAutoFit/>
          </a:bodyPr>
          <a:lstStyle/>
          <a:p>
            <a:r>
              <a:rPr lang="en-US" altLang="zh-CN" sz="3200" b="1">
                <a:cs typeface="+mn-lt"/>
              </a:rPr>
              <a:t>Introduction: Amazons in Greek Mythology</a:t>
            </a:r>
          </a:p>
          <a:p>
            <a:endParaRPr lang="en-US" altLang="zh-CN" sz="3200">
              <a:cs typeface="+mn-lt"/>
            </a:endParaRPr>
          </a:p>
          <a:p>
            <a:r>
              <a:rPr lang="en-US" altLang="zh-CN" sz="2000">
                <a:cs typeface="+mn-lt"/>
              </a:rPr>
              <a:t>The Amazons (Ἀμαζόνες) are portrayed in a number of ancient epic poems and legends, such as </a:t>
            </a:r>
            <a:r>
              <a:rPr lang="en-US" altLang="zh-CN" sz="2000" b="1">
                <a:cs typeface="+mn-lt"/>
              </a:rPr>
              <a:t>the Labours of Heracles</a:t>
            </a:r>
            <a:r>
              <a:rPr lang="en-US" altLang="zh-CN" sz="2000">
                <a:cs typeface="+mn-lt"/>
              </a:rPr>
              <a:t>, </a:t>
            </a:r>
            <a:r>
              <a:rPr lang="en-US" altLang="zh-CN" sz="2000" b="1">
                <a:cs typeface="+mn-lt"/>
              </a:rPr>
              <a:t>the Argonautica</a:t>
            </a:r>
            <a:r>
              <a:rPr lang="en-US" altLang="zh-CN" sz="2000">
                <a:cs typeface="+mn-lt"/>
              </a:rPr>
              <a:t> and </a:t>
            </a:r>
            <a:r>
              <a:rPr lang="en-US" altLang="zh-CN" sz="2000" b="1">
                <a:cs typeface="+mn-lt"/>
              </a:rPr>
              <a:t>the Iliad</a:t>
            </a:r>
            <a:r>
              <a:rPr lang="en-US" altLang="zh-CN" sz="2000">
                <a:cs typeface="+mn-lt"/>
              </a:rPr>
              <a:t>. </a:t>
            </a:r>
          </a:p>
          <a:p>
            <a:endParaRPr lang="en-US" altLang="zh-CN" sz="2000">
              <a:cs typeface="+mn-lt"/>
            </a:endParaRPr>
          </a:p>
          <a:p>
            <a:r>
              <a:rPr lang="en-US" altLang="zh-CN" sz="2000">
                <a:cs typeface="+mn-lt"/>
              </a:rPr>
              <a:t>They were a group of </a:t>
            </a:r>
            <a:r>
              <a:rPr lang="en-US" altLang="zh-CN" sz="2000" b="1">
                <a:cs typeface="+mn-lt"/>
              </a:rPr>
              <a:t>female warriors and hunters</a:t>
            </a:r>
            <a:r>
              <a:rPr lang="en-US" altLang="zh-CN" sz="2000">
                <a:cs typeface="+mn-lt"/>
              </a:rPr>
              <a:t> who were known for their physical agility, strength, archery, riding skills, and the arts of combat. Their society was closed to men and they only raised their daughters and returned their sons to their fathers, with whom they would only socialize briefly in order to reproduce.</a:t>
            </a:r>
          </a:p>
        </p:txBody>
      </p:sp>
      <p:pic>
        <p:nvPicPr>
          <p:cNvPr id="7" name="内容占位符 4" descr="亚马逊女战士"/>
          <p:cNvPicPr>
            <a:picLocks noChangeAspect="1"/>
          </p:cNvPicPr>
          <p:nvPr/>
        </p:nvPicPr>
        <p:blipFill>
          <a:blip r:embed="rId3"/>
          <a:stretch>
            <a:fillRect/>
          </a:stretch>
        </p:blipFill>
        <p:spPr>
          <a:xfrm>
            <a:off x="6443980" y="1207770"/>
            <a:ext cx="5748020" cy="5650230"/>
          </a:xfrm>
          <a:prstGeom prst="rect">
            <a:avLst/>
          </a:prstGeo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320145" cy="5231130"/>
          </a:xfrm>
          <a:prstGeom prst="rect">
            <a:avLst/>
          </a:prstGeom>
          <a:noFill/>
        </p:spPr>
        <p:txBody>
          <a:bodyPr wrap="square" rtlCol="0">
            <a:spAutoFit/>
          </a:bodyPr>
          <a:lstStyle/>
          <a:p>
            <a:r>
              <a:rPr lang="en-US" altLang="zh-CN" sz="3200" b="1">
                <a:sym typeface="+mn-ea"/>
              </a:rPr>
              <a:t>Paul the Deacon</a:t>
            </a:r>
            <a:endParaRPr lang="en-US" altLang="zh-CN" sz="3200" b="1"/>
          </a:p>
          <a:p>
            <a:r>
              <a:rPr lang="en-US" altLang="zh-CN" sz="3000" i="1"/>
              <a:t>VIII-IX Centry A.D      Historia Langobardorum</a:t>
            </a:r>
            <a:endParaRPr lang="en-US" altLang="zh-CN" sz="3200"/>
          </a:p>
          <a:p>
            <a:endParaRPr lang="en-US" altLang="zh-CN" sz="3200"/>
          </a:p>
          <a:p>
            <a:r>
              <a:rPr lang="en-US" altLang="zh-CN" sz="2000">
                <a:sym typeface="+mn-ea"/>
              </a:rPr>
              <a:t>The warrior women preventing the Lombards from crossing a river, but Lamissio faced and killed the strongest queen of the Amazons in an underwater fight in the river, thus gaining passage across the river. As a hero who has defeated an Amazon queen, Lamissio joins the ranks of Achilles, Herakles.</a:t>
            </a:r>
            <a:endParaRPr lang="en-US" altLang="zh-CN" sz="2000"/>
          </a:p>
          <a:p>
            <a:r>
              <a:rPr lang="en-US" altLang="zh-CN" sz="2000"/>
              <a:t>A</a:t>
            </a:r>
            <a:r>
              <a:rPr lang="zh-CN" altLang="en-US" sz="2000"/>
              <a:t>fter relating </a:t>
            </a:r>
            <a:r>
              <a:rPr lang="en-US" altLang="zh-CN" sz="2000"/>
              <a:t>this</a:t>
            </a:r>
            <a:r>
              <a:rPr lang="zh-CN" altLang="en-US" sz="2000"/>
              <a:t> Amazon legend supposed to have occurred during the migration of the Lombards, </a:t>
            </a:r>
            <a:r>
              <a:rPr lang="en-US" altLang="zh-CN" sz="2000"/>
              <a:t>Paul </a:t>
            </a:r>
            <a:r>
              <a:rPr lang="zh-CN" altLang="en-US" sz="2000"/>
              <a:t>voiced his doubts:</a:t>
            </a:r>
          </a:p>
          <a:p>
            <a:endParaRPr lang="zh-CN" altLang="en-US" sz="2000"/>
          </a:p>
          <a:p>
            <a:r>
              <a:rPr lang="en-US" altLang="zh-CN" sz="2000"/>
              <a:t>“</a:t>
            </a:r>
            <a:r>
              <a:rPr lang="en-US" altLang="zh-CN" sz="2000" i="1"/>
              <a:t>From all that is known from the ancient histories it is evident that the people of the Amazons was destroyed long before this could have happened; except perhaps because the places where these deeds were reported to have taken place were not sufficiently known to the historiographers and were hardly published by any of them, it could have come about that up to those times a race of women of that kind might have maintained itself there. For I also heard some say that </a:t>
            </a:r>
            <a:r>
              <a:rPr lang="en-US" altLang="zh-CN" sz="2000" b="1" i="1"/>
              <a:t>a people of those women exist in the innermost regions of Germania to this day</a:t>
            </a:r>
            <a:r>
              <a:rPr lang="en-US" altLang="zh-CN" sz="2000" i="1"/>
              <a:t>.</a:t>
            </a:r>
            <a:r>
              <a:rPr lang="en-US" altLang="zh-CN" sz="2000"/>
              <a:t>”</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278870" cy="3907790"/>
          </a:xfrm>
          <a:prstGeom prst="rect">
            <a:avLst/>
          </a:prstGeom>
          <a:noFill/>
        </p:spPr>
        <p:txBody>
          <a:bodyPr wrap="square" rtlCol="0">
            <a:spAutoFit/>
          </a:bodyPr>
          <a:lstStyle/>
          <a:p>
            <a:r>
              <a:rPr lang="en-US" sz="3200" b="1">
                <a:cs typeface="+mn-lt"/>
              </a:rPr>
              <a:t>Specifics</a:t>
            </a:r>
          </a:p>
          <a:p>
            <a:endParaRPr lang="en-US" sz="2400">
              <a:cs typeface="+mn-lt"/>
            </a:endParaRPr>
          </a:p>
          <a:p>
            <a:r>
              <a:rPr lang="en-US" sz="2400">
                <a:cs typeface="+mn-lt"/>
              </a:rPr>
              <a:t>-It was not impossible that in the timeless world of barbarians, far from civilisation and history, mythological peoples had survived. If the troublesome Amazons could not be confined to a distant past, then at least they had to be at a safe distance. Only the place had changed: </a:t>
            </a:r>
            <a:r>
              <a:rPr lang="en-US" sz="2400" b="1">
                <a:cs typeface="+mn-lt"/>
              </a:rPr>
              <a:t>instead of the steppes beyond the Black Sea it was the innermost Germania.</a:t>
            </a:r>
          </a:p>
          <a:p>
            <a:endParaRPr lang="en-US" sz="2400" b="1">
              <a:cs typeface="+mn-lt"/>
            </a:endParaRPr>
          </a:p>
          <a:p>
            <a:r>
              <a:rPr lang="en-US" sz="2400">
                <a:cs typeface="+mn-lt"/>
              </a:rPr>
              <a:t>-Fighting Lombard women </a:t>
            </a:r>
            <a:r>
              <a:rPr lang="en-US" sz="2400" b="1">
                <a:cs typeface="+mn-lt"/>
              </a:rPr>
              <a:t>initially play a positive part</a:t>
            </a:r>
            <a:r>
              <a:rPr lang="en-US" sz="2400">
                <a:cs typeface="+mn-lt"/>
              </a:rPr>
              <a:t>, but </a:t>
            </a:r>
            <a:r>
              <a:rPr lang="en-US" sz="2400" b="1">
                <a:cs typeface="+mn-lt"/>
              </a:rPr>
              <a:t>later women were reintroduced as enemies</a:t>
            </a:r>
            <a:r>
              <a:rPr lang="en-US" sz="2400">
                <a:cs typeface="+mn-lt"/>
              </a:rPr>
              <a:t> in the stories.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278870" cy="4646295"/>
          </a:xfrm>
          <a:prstGeom prst="rect">
            <a:avLst/>
          </a:prstGeom>
          <a:noFill/>
        </p:spPr>
        <p:txBody>
          <a:bodyPr wrap="square" rtlCol="0">
            <a:spAutoFit/>
          </a:bodyPr>
          <a:lstStyle/>
          <a:p>
            <a:r>
              <a:rPr lang="en-US" sz="3200" b="1">
                <a:cs typeface="+mn-lt"/>
              </a:rPr>
              <a:t>Observation</a:t>
            </a:r>
          </a:p>
          <a:p>
            <a:endParaRPr lang="en-US" sz="2400">
              <a:cs typeface="+mn-lt"/>
            </a:endParaRPr>
          </a:p>
          <a:p>
            <a:r>
              <a:rPr lang="en-US" sz="2400">
                <a:cs typeface="+mn-lt"/>
              </a:rPr>
              <a:t>-</a:t>
            </a:r>
            <a:r>
              <a:rPr lang="en-US" sz="2400" b="1">
                <a:cs typeface="+mn-lt"/>
              </a:rPr>
              <a:t>The reorganization of the time and place</a:t>
            </a:r>
            <a:r>
              <a:rPr lang="en-US" sz="2400">
                <a:cs typeface="+mn-lt"/>
              </a:rPr>
              <a:t>: The testimony shows the possibility to reinvent the old story, not only by changing the ethnic affiliation of the Amazons but also through altering completely its temporal and spatial coordinates.</a:t>
            </a:r>
          </a:p>
          <a:p>
            <a:endParaRPr lang="en-US" sz="2400">
              <a:cs typeface="+mn-lt"/>
            </a:endParaRPr>
          </a:p>
          <a:p>
            <a:r>
              <a:rPr lang="en-US" sz="2400">
                <a:cs typeface="+mn-lt"/>
              </a:rPr>
              <a:t>-The female origins of the Lombards are </a:t>
            </a:r>
            <a:r>
              <a:rPr lang="en-US" sz="2400" b="1">
                <a:cs typeface="+mn-lt"/>
              </a:rPr>
              <a:t>only the point of departure for a male lineage</a:t>
            </a:r>
            <a:r>
              <a:rPr lang="en-US" sz="2400">
                <a:cs typeface="+mn-lt"/>
              </a:rPr>
              <a:t>.  Lombard origin myth was recognized as a symbolic expression of the transition </a:t>
            </a:r>
            <a:r>
              <a:rPr lang="en-US" sz="2400" b="1">
                <a:cs typeface="+mn-lt"/>
              </a:rPr>
              <a:t>from an archaic matriarchy to patriarchy</a:t>
            </a:r>
            <a:r>
              <a:rPr lang="en-US" sz="2400">
                <a:cs typeface="+mn-lt"/>
              </a:rPr>
              <a:t>, or </a:t>
            </a:r>
            <a:r>
              <a:rPr lang="en-US" sz="2400" b="1">
                <a:cs typeface="+mn-lt"/>
              </a:rPr>
              <a:t>from the cult of a mother goddess to a god of war</a:t>
            </a:r>
            <a:r>
              <a:rPr lang="en-US" sz="2400">
                <a:cs typeface="+mn-lt"/>
              </a:rPr>
              <a:t>.</a:t>
            </a:r>
          </a:p>
          <a:p>
            <a:endParaRPr lang="en-US" sz="2400">
              <a:cs typeface="+mn-lt"/>
            </a:endParaRPr>
          </a:p>
          <a:p>
            <a:r>
              <a:rPr lang="en-US" sz="2400">
                <a:cs typeface="+mn-lt"/>
              </a:rPr>
              <a:t>-What is extraordinary about the Lombard origin myth is the amount of </a:t>
            </a:r>
            <a:r>
              <a:rPr lang="en-US" sz="2400" b="1">
                <a:cs typeface="+mn-lt"/>
              </a:rPr>
              <a:t>female agency</a:t>
            </a:r>
            <a:r>
              <a:rPr lang="en-US" sz="2400">
                <a:cs typeface="+mn-lt"/>
              </a:rPr>
              <a:t> that the narrative implies.</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207645" y="1477645"/>
            <a:ext cx="8303895" cy="5262245"/>
          </a:xfrm>
          <a:prstGeom prst="rect">
            <a:avLst/>
          </a:prstGeom>
          <a:noFill/>
        </p:spPr>
        <p:txBody>
          <a:bodyPr wrap="square" rtlCol="0">
            <a:spAutoFit/>
          </a:bodyPr>
          <a:lstStyle/>
          <a:p>
            <a:r>
              <a:rPr lang="en-US" altLang="zh-CN" sz="3200" b="1">
                <a:sym typeface="+mn-ea"/>
              </a:rPr>
              <a:t>Adam of Bremen</a:t>
            </a:r>
            <a:r>
              <a:rPr lang="en-US" altLang="zh-CN" sz="2000" b="1">
                <a:sym typeface="+mn-ea"/>
              </a:rPr>
              <a:t>(before 1050 – 12 October 1081/1085)</a:t>
            </a:r>
            <a:endParaRPr lang="en-US" altLang="zh-CN" sz="3200">
              <a:sym typeface="+mn-ea"/>
            </a:endParaRPr>
          </a:p>
          <a:p>
            <a:r>
              <a:rPr lang="en-US" sz="2800"/>
              <a:t>1073-1076</a:t>
            </a:r>
            <a:r>
              <a:rPr lang="en-US" altLang="zh-CN" sz="2800"/>
              <a:t> A.D    </a:t>
            </a:r>
            <a:r>
              <a:rPr lang="en-US" altLang="zh-CN" sz="2800" i="1"/>
              <a:t>Gesta Hammaburgensis ecclesiae pontificum (Deeds of the Bishops of Hamburg)</a:t>
            </a:r>
          </a:p>
          <a:p>
            <a:endParaRPr lang="en-US" altLang="zh-CN" sz="3200"/>
          </a:p>
          <a:p>
            <a:r>
              <a:rPr lang="zh-CN" altLang="en-US" sz="2400"/>
              <a:t>In the </a:t>
            </a:r>
            <a:r>
              <a:rPr lang="zh-CN" altLang="en-US" sz="2400" i="1"/>
              <a:t>Gesta</a:t>
            </a:r>
            <a:r>
              <a:rPr lang="zh-CN" altLang="en-US" sz="2400"/>
              <a:t> there are five passages that refer to the Amazons. </a:t>
            </a:r>
          </a:p>
          <a:p>
            <a:r>
              <a:rPr lang="zh-CN" altLang="en-US" sz="2400"/>
              <a:t>In Book 4, the author incorporates the Amazons into his ethnographic description of the lands and peoples of the North.</a:t>
            </a:r>
          </a:p>
          <a:p>
            <a:endParaRPr lang="zh-CN" altLang="en-US" sz="2400"/>
          </a:p>
          <a:p>
            <a:r>
              <a:rPr lang="zh-CN" altLang="en-US" sz="2400"/>
              <a:t>Adam is in fact inclined to believe that Amazons are impregnated by monsters and, while their female offspring are beautiful women, the male become Cynocephali. Adam expresses no doubt about the existence of the dog-headed people and asserts that they were often seen in Russia as captives.</a:t>
            </a:r>
          </a:p>
        </p:txBody>
      </p:sp>
      <p:pic>
        <p:nvPicPr>
          <p:cNvPr id="5" name="内容占位符 4" descr="化身为女骑士的亚马逊女王彭特乐西娅"/>
          <p:cNvPicPr>
            <a:picLocks noChangeAspect="1"/>
          </p:cNvPicPr>
          <p:nvPr/>
        </p:nvPicPr>
        <p:blipFill>
          <a:blip r:embed="rId3"/>
          <a:stretch>
            <a:fillRect/>
          </a:stretch>
        </p:blipFill>
        <p:spPr>
          <a:xfrm>
            <a:off x="8377555" y="1207770"/>
            <a:ext cx="3814445" cy="5650865"/>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32560"/>
            <a:ext cx="11134725" cy="4831080"/>
          </a:xfrm>
          <a:prstGeom prst="rect">
            <a:avLst/>
          </a:prstGeom>
          <a:noFill/>
        </p:spPr>
        <p:txBody>
          <a:bodyPr wrap="square" rtlCol="0">
            <a:spAutoFit/>
          </a:bodyPr>
          <a:lstStyle/>
          <a:p>
            <a:r>
              <a:rPr lang="en-US" altLang="zh-CN" sz="3200" b="1">
                <a:sym typeface="+mn-ea"/>
              </a:rPr>
              <a:t>Adam of Bremen</a:t>
            </a:r>
            <a:endParaRPr lang="en-US" altLang="zh-CN" sz="3200">
              <a:sym typeface="+mn-ea"/>
            </a:endParaRPr>
          </a:p>
          <a:p>
            <a:r>
              <a:rPr lang="en-US" sz="3200">
                <a:sym typeface="+mn-ea"/>
              </a:rPr>
              <a:t>1073-1076</a:t>
            </a:r>
            <a:r>
              <a:rPr lang="en-US" altLang="zh-CN" sz="3200">
                <a:sym typeface="+mn-ea"/>
              </a:rPr>
              <a:t> A.D    </a:t>
            </a:r>
            <a:r>
              <a:rPr lang="en-US" altLang="zh-CN" sz="3200" i="1">
                <a:sym typeface="+mn-ea"/>
              </a:rPr>
              <a:t>Gesta Hammaburgensis ecclesiae pontificum (Deeds of the Bishops of Hamburg)</a:t>
            </a:r>
          </a:p>
          <a:p>
            <a:endParaRPr lang="en-US" altLang="zh-CN" sz="3200">
              <a:sym typeface="+mn-ea"/>
            </a:endParaRPr>
          </a:p>
          <a:p>
            <a:r>
              <a:rPr lang="en-US" altLang="zh-CN" sz="3000" i="1">
                <a:sym typeface="+mn-ea"/>
              </a:rPr>
              <a:t>“</a:t>
            </a:r>
            <a:r>
              <a:rPr lang="zh-CN" altLang="en-US" sz="3000" i="1">
                <a:sym typeface="+mn-ea"/>
              </a:rPr>
              <a:t>The Swedes, who have expelled their bishops, were in the meantime pursued by divine vengeance. First, indeed, when one of king</a:t>
            </a:r>
            <a:r>
              <a:rPr lang="en-US" altLang="zh-CN" sz="3000" i="1">
                <a:sym typeface="+mn-ea"/>
              </a:rPr>
              <a:t>’ </a:t>
            </a:r>
            <a:r>
              <a:rPr lang="zh-CN" altLang="en-US" sz="3000" i="1">
                <a:sym typeface="+mn-ea"/>
              </a:rPr>
              <a:t>s sons, named Anund, was sent by his father to extend his dominions, he came into the land of the women, who we think were Amazons, and he as well as his army perished there of poison which the women mingled in the springs.</a:t>
            </a:r>
            <a:r>
              <a:rPr lang="en-US" altLang="zh-CN" sz="3000" i="1">
                <a:sym typeface="+mn-ea"/>
              </a:rPr>
              <a: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0969625" cy="4523105"/>
          </a:xfrm>
          <a:prstGeom prst="rect">
            <a:avLst/>
          </a:prstGeom>
          <a:noFill/>
        </p:spPr>
        <p:txBody>
          <a:bodyPr wrap="square" rtlCol="0">
            <a:spAutoFit/>
          </a:bodyPr>
          <a:lstStyle/>
          <a:p>
            <a:r>
              <a:rPr lang="en-US" sz="3200" b="1">
                <a:cs typeface="+mn-lt"/>
              </a:rPr>
              <a:t>Observation</a:t>
            </a:r>
          </a:p>
          <a:p>
            <a:endParaRPr lang="en-US" altLang="en-US" sz="3200">
              <a:cs typeface="+mn-lt"/>
            </a:endParaRPr>
          </a:p>
          <a:p>
            <a:r>
              <a:rPr lang="en-US" altLang="en-US" sz="2800">
                <a:cs typeface="+mn-lt"/>
              </a:rPr>
              <a:t>-Reusing and integrating classical narratives</a:t>
            </a:r>
          </a:p>
          <a:p>
            <a:endParaRPr lang="en-US" altLang="en-US" sz="2800">
              <a:cs typeface="+mn-lt"/>
            </a:endParaRPr>
          </a:p>
          <a:p>
            <a:r>
              <a:rPr lang="en-US" altLang="en-US" sz="2800">
                <a:cs typeface="+mn-lt"/>
              </a:rPr>
              <a:t>-The precise time frame</a:t>
            </a:r>
          </a:p>
          <a:p>
            <a:endParaRPr lang="en-US" altLang="en-US" sz="2800">
              <a:cs typeface="+mn-lt"/>
            </a:endParaRPr>
          </a:p>
          <a:p>
            <a:r>
              <a:rPr lang="en-US" altLang="en-US" sz="2800">
                <a:cs typeface="+mn-lt"/>
              </a:rPr>
              <a:t>-With a strong religious color</a:t>
            </a:r>
          </a:p>
          <a:p>
            <a:endParaRPr lang="en-US" altLang="en-US" sz="2800">
              <a:cs typeface="+mn-lt"/>
            </a:endParaRPr>
          </a:p>
          <a:p>
            <a:r>
              <a:rPr lang="en-US" altLang="en-US" sz="2800">
                <a:cs typeface="+mn-lt"/>
              </a:rPr>
              <a:t>-Some changes in the details: Change in weapons, they were not killed or captured, but instead won.</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0329545" cy="4461510"/>
          </a:xfrm>
          <a:prstGeom prst="rect">
            <a:avLst/>
          </a:prstGeom>
          <a:noFill/>
        </p:spPr>
        <p:txBody>
          <a:bodyPr wrap="square" rtlCol="0">
            <a:spAutoFit/>
          </a:bodyPr>
          <a:lstStyle/>
          <a:p>
            <a:r>
              <a:rPr lang="en-US" altLang="zh-CN" sz="3200" b="1">
                <a:sym typeface="+mn-ea"/>
              </a:rPr>
              <a:t>Cosmas of Prague</a:t>
            </a:r>
            <a:r>
              <a:rPr lang="en-US" altLang="zh-CN" sz="2000" b="1">
                <a:sym typeface="+mn-ea"/>
              </a:rPr>
              <a:t>(c. 1045 – Oct 21, 1125)</a:t>
            </a:r>
            <a:endParaRPr lang="en-US" altLang="zh-CN" sz="3200" b="1">
              <a:sym typeface="+mn-ea"/>
            </a:endParaRPr>
          </a:p>
          <a:p>
            <a:r>
              <a:rPr lang="en-US" altLang="zh-CN" sz="3000"/>
              <a:t>XII Centry a.d      </a:t>
            </a:r>
            <a:r>
              <a:rPr lang="zh-CN" altLang="en-US" sz="3000" i="1">
                <a:sym typeface="+mn-ea"/>
              </a:rPr>
              <a:t>Bohemian chronicle</a:t>
            </a:r>
            <a:endParaRPr lang="en-US" altLang="zh-CN" sz="3200"/>
          </a:p>
          <a:p>
            <a:endParaRPr lang="zh-CN" altLang="en-US" sz="2000"/>
          </a:p>
          <a:p>
            <a:endParaRPr lang="zh-CN" altLang="en-US" sz="2000"/>
          </a:p>
          <a:p>
            <a:r>
              <a:rPr lang="zh-CN" altLang="en-US" sz="2600"/>
              <a:t>By the time that Cosmas of Prague wrote his Bohemian chronicle at the start of the twelfth century which followed the history of Bohemia and its Premysl dynasty until the year of Cosmas's death, he assumed that </a:t>
            </a:r>
            <a:r>
              <a:rPr lang="zh-CN" altLang="en-US" sz="2600" b="1"/>
              <a:t>the Amazons had once lived in Bohemia</a:t>
            </a:r>
            <a:r>
              <a:rPr lang="zh-CN" altLang="en-US" sz="2600"/>
              <a:t>, where they dressed, fought and hunted like men, and even founded their own city, Devin, the 'city of girls'; but </a:t>
            </a:r>
            <a:r>
              <a:rPr lang="zh-CN" altLang="en-US" sz="2600" b="1"/>
              <a:t>Libuše</a:t>
            </a:r>
            <a:r>
              <a:rPr lang="zh-CN" altLang="en-US" sz="2600"/>
              <a:t>, their queen, had to be </a:t>
            </a:r>
            <a:r>
              <a:rPr lang="zh-CN" altLang="en-US" sz="2600" b="1"/>
              <a:t>removed from power to pave the way for the rule of the Přemyslids</a:t>
            </a:r>
            <a:r>
              <a:rPr lang="zh-CN" altLang="en-US" sz="260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144885" cy="4399915"/>
          </a:xfrm>
          <a:prstGeom prst="rect">
            <a:avLst/>
          </a:prstGeom>
          <a:noFill/>
        </p:spPr>
        <p:txBody>
          <a:bodyPr wrap="square" rtlCol="0">
            <a:spAutoFit/>
          </a:bodyPr>
          <a:lstStyle/>
          <a:p>
            <a:r>
              <a:rPr lang="en-US" sz="2800" i="1"/>
              <a:t>“</a:t>
            </a:r>
            <a:r>
              <a:rPr sz="2800" i="1"/>
              <a:t>At that time the virgins of this land came to maturity without control [sine iugo</a:t>
            </a:r>
            <a:r>
              <a:rPr lang="en-US" sz="2800" i="1"/>
              <a:t>]</a:t>
            </a:r>
            <a:r>
              <a:rPr sz="2800" i="1"/>
              <a:t> and carried arms like Amazons and, choosing commanders for themselves, fought just like young male soldiers and penetrated into the forests to hunt in a manly way , and they did not allow themselves to be chosen by men, but they chose whom and when they wanted, and like the Scythians men and women did not wear different dress. </a:t>
            </a:r>
            <a:r>
              <a:rPr lang="en-US" sz="2800" i="1"/>
              <a:t>”</a:t>
            </a:r>
          </a:p>
          <a:p>
            <a:endParaRPr lang="en-US" sz="2800"/>
          </a:p>
          <a:p>
            <a:r>
              <a:rPr sz="2800">
                <a:sym typeface="+mn-ea"/>
              </a:rPr>
              <a:t>Libuše</a:t>
            </a:r>
            <a:r>
              <a:rPr lang="zh-CN" altLang="en-US" sz="2800"/>
              <a:t> was the youngest daughter of Crocco, who were in morals and honor deemed to be the greater and whose reputation for dispute settlement during the time without judges nor princes.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423650" cy="5262245"/>
          </a:xfrm>
          <a:prstGeom prst="rect">
            <a:avLst/>
          </a:prstGeom>
          <a:noFill/>
        </p:spPr>
        <p:txBody>
          <a:bodyPr wrap="square" rtlCol="0">
            <a:spAutoFit/>
          </a:bodyPr>
          <a:lstStyle/>
          <a:p>
            <a:r>
              <a:rPr lang="zh-CN" altLang="en-US" sz="2400">
                <a:sym typeface="+mn-ea"/>
              </a:rPr>
              <a:t>Libuše was wise in council, powerful in speech, chaste in body, outstanding in morals, second to none in her concern for justice, affable to all, a glory and decoration of the female sex. But, Cosmas adds, </a:t>
            </a:r>
            <a:r>
              <a:rPr lang="zh-CN" altLang="en-US" sz="2400" i="1">
                <a:sym typeface="+mn-ea"/>
              </a:rPr>
              <a:t>"since no one is in every way good, this praiseworthy woman-oh sad human estate was a phitonissa, that is, a seer."</a:t>
            </a:r>
            <a:endParaRPr lang="zh-CN" altLang="en-US" sz="2400">
              <a:sym typeface="+mn-ea"/>
            </a:endParaRPr>
          </a:p>
          <a:p>
            <a:endParaRPr lang="zh-CN" altLang="en-US" sz="2400">
              <a:sym typeface="+mn-ea"/>
            </a:endParaRPr>
          </a:p>
          <a:p>
            <a:r>
              <a:rPr lang="zh-CN" altLang="en-US" sz="2400">
                <a:sym typeface="+mn-ea"/>
              </a:rPr>
              <a:t>She judged a case between two wealthy men justly and gave her verdict. She lay, </a:t>
            </a:r>
            <a:r>
              <a:rPr lang="zh-CN" altLang="en-US" sz="2400" i="1">
                <a:sym typeface="+mn-ea"/>
              </a:rPr>
              <a:t>"as is the wanton softness of women when they do not have a man whom they might fear, on her elbow on her soft and richly decorated bed." </a:t>
            </a:r>
            <a:r>
              <a:rPr lang="en-US" altLang="zh-CN" sz="2400" i="1">
                <a:sym typeface="+mn-ea"/>
              </a:rPr>
              <a:t> </a:t>
            </a:r>
            <a:r>
              <a:rPr lang="zh-CN" altLang="en-US" sz="2400">
                <a:sym typeface="+mn-ea"/>
              </a:rPr>
              <a:t>The one who lost, however, complained that it was an intolerable injury that a woman should render justice.</a:t>
            </a:r>
          </a:p>
          <a:p>
            <a:endParaRPr lang="zh-CN" altLang="en-US" sz="2400">
              <a:sym typeface="+mn-ea"/>
            </a:endParaRPr>
          </a:p>
          <a:p>
            <a:r>
              <a:rPr lang="zh-CN" altLang="en-US" sz="2400" i="1">
                <a:sym typeface="+mn-ea"/>
              </a:rPr>
              <a:t>"We know that a woman, either standing or seated on a throne understands little, so how much less must she understand lying in a bed. A bed is more suited to receiving a husband than speaking martial justice."</a:t>
            </a:r>
            <a:r>
              <a:rPr lang="zh-CN" altLang="en-US" sz="2400">
                <a:sym typeface="+mn-ea"/>
              </a:rPr>
              <a:t> He goes on to exclaim that it would be better for men to die than to accept female rule.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330835" y="1384935"/>
            <a:ext cx="11516360" cy="5262245"/>
          </a:xfrm>
          <a:prstGeom prst="rect">
            <a:avLst/>
          </a:prstGeom>
          <a:noFill/>
        </p:spPr>
        <p:txBody>
          <a:bodyPr wrap="square" rtlCol="0">
            <a:spAutoFit/>
          </a:bodyPr>
          <a:lstStyle/>
          <a:p>
            <a:r>
              <a:rPr lang="zh-CN" altLang="en-US" sz="2400">
                <a:sym typeface="+mn-ea"/>
              </a:rPr>
              <a:t>Libuše, hiding her shame and anger, admitted that she was and would remain a woman. </a:t>
            </a:r>
            <a:r>
              <a:rPr lang="zh-CN" altLang="en-US" sz="2400" i="1">
                <a:sym typeface="+mn-ea"/>
              </a:rPr>
              <a:t>"For where there is fear, there is honor. Now you need a rector who is stronger than a woman." </a:t>
            </a:r>
            <a:r>
              <a:rPr lang="zh-CN" altLang="en-US" sz="2400">
                <a:sym typeface="+mn-ea"/>
              </a:rPr>
              <a:t>With this she sent them home and told them that whomever they would choose the next day as lord, she would accept as husband. The next day, she had </a:t>
            </a:r>
            <a:r>
              <a:rPr lang="zh-CN" altLang="en-US" sz="2400" b="1">
                <a:sym typeface="+mn-ea"/>
              </a:rPr>
              <a:t>warned the people of the dangers of having a duke</a:t>
            </a:r>
            <a:r>
              <a:rPr lang="en-US" altLang="zh-CN" sz="2400">
                <a:sym typeface="+mn-ea"/>
              </a:rPr>
              <a:t>:</a:t>
            </a:r>
            <a:endParaRPr lang="zh-CN" altLang="en-US" sz="2400">
              <a:sym typeface="+mn-ea"/>
            </a:endParaRPr>
          </a:p>
          <a:p>
            <a:r>
              <a:rPr lang="zh-CN" altLang="en-US" sz="2400" i="1">
                <a:sym typeface="+mn-ea"/>
              </a:rPr>
              <a:t>"O you unfortunate people, who do not know how to live free, and that no good person loses freedom except along with life"</a:t>
            </a:r>
          </a:p>
          <a:p>
            <a:r>
              <a:rPr lang="zh-CN" altLang="en-US" sz="2400">
                <a:sym typeface="+mn-ea"/>
              </a:rPr>
              <a:t>She extols the value of liberty; and catalogs the impositions and demands that would be made by a ruler on their sons and daughters, even on the livestock. Yet, </a:t>
            </a:r>
            <a:r>
              <a:rPr lang="zh-CN" altLang="en-US" sz="2400" b="1">
                <a:sym typeface="+mn-ea"/>
              </a:rPr>
              <a:t>the people persist in their demand for a duke</a:t>
            </a:r>
            <a:r>
              <a:rPr lang="zh-CN" altLang="en-US" sz="2400">
                <a:sym typeface="+mn-ea"/>
              </a:rPr>
              <a:t>, and she indicates to them that they will find a man in the village of Staditz on the banks of the Bila, plowing with two oxen. This man, whose name was Premysl, would be the first of the Premysl dynasty.  Emissaries did as they were told, found Premysl, and brought him back to marry Libuše, assume the position of duke, and, again through her prophetic powers, identify and found the city of Prague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66215"/>
            <a:ext cx="11374755" cy="5262245"/>
          </a:xfrm>
          <a:prstGeom prst="rect">
            <a:avLst/>
          </a:prstGeom>
          <a:noFill/>
        </p:spPr>
        <p:txBody>
          <a:bodyPr wrap="square" rtlCol="0">
            <a:spAutoFit/>
          </a:bodyPr>
          <a:lstStyle/>
          <a:p>
            <a:r>
              <a:rPr lang="en-US" altLang="zh-CN" sz="3000" b="1">
                <a:sym typeface="+mn-ea"/>
              </a:rPr>
              <a:t>The Iliad (Homer, VIII Century B.C) &amp; epic Aithiopis (c.VII Century)</a:t>
            </a:r>
          </a:p>
          <a:p>
            <a:endParaRPr lang="en-US" altLang="zh-CN" sz="2000">
              <a:cs typeface="+mn-lt"/>
            </a:endParaRPr>
          </a:p>
          <a:p>
            <a:r>
              <a:rPr lang="en-US" altLang="zh-CN" sz="2200">
                <a:cs typeface="+mn-lt"/>
              </a:rPr>
              <a:t>In one of the few references to the text of </a:t>
            </a:r>
            <a:r>
              <a:rPr lang="en-US" altLang="zh-CN" sz="2200" b="1">
                <a:cs typeface="+mn-lt"/>
              </a:rPr>
              <a:t>the Iliad</a:t>
            </a:r>
            <a:r>
              <a:rPr lang="en-US" altLang="zh-CN" sz="2200">
                <a:cs typeface="+mn-lt"/>
              </a:rPr>
              <a:t>, an Amazon force under </a:t>
            </a:r>
            <a:r>
              <a:rPr lang="en-US" altLang="zh-CN" sz="2200" b="1">
                <a:cs typeface="+mn-lt"/>
              </a:rPr>
              <a:t>queen Penthesilea</a:t>
            </a:r>
            <a:r>
              <a:rPr lang="en-US" altLang="zh-CN" sz="2200">
                <a:cs typeface="+mn-lt"/>
              </a:rPr>
              <a:t>, who was of Thracian birth, came to join the ranks of the Trojans after Hector's death and initially put the Greeks under serious pressure. Only after the greatest effort and the help of the reinvigorated hero Achilles, the Greeks eventually triumphed. Penthesilea died fighting the mighty Achilles in single combat.</a:t>
            </a:r>
          </a:p>
          <a:p>
            <a:r>
              <a:rPr lang="en-US" altLang="zh-CN" sz="2200">
                <a:cs typeface="+mn-lt"/>
              </a:rPr>
              <a:t>Homer deemed </a:t>
            </a:r>
            <a:r>
              <a:rPr lang="en-US" altLang="zh-CN" sz="2200" b="1">
                <a:cs typeface="+mn-lt"/>
              </a:rPr>
              <a:t>the Amazon myths to be common knowledge all over Greece</a:t>
            </a:r>
            <a:r>
              <a:rPr lang="en-US" altLang="zh-CN" sz="2200">
                <a:cs typeface="+mn-lt"/>
              </a:rPr>
              <a:t>. He was also convinced that </a:t>
            </a:r>
            <a:r>
              <a:rPr lang="en-US" altLang="zh-CN" sz="2200" b="1">
                <a:cs typeface="+mn-lt"/>
              </a:rPr>
              <a:t>the Amazons lived not at its fringes</a:t>
            </a:r>
            <a:r>
              <a:rPr lang="en-US" altLang="zh-CN" sz="2200">
                <a:cs typeface="+mn-lt"/>
              </a:rPr>
              <a:t>, but somewhere in or around Lycia in Asia Minor.</a:t>
            </a:r>
          </a:p>
          <a:p>
            <a:endParaRPr lang="en-US" altLang="zh-CN" sz="2200">
              <a:cs typeface="+mn-lt"/>
            </a:endParaRPr>
          </a:p>
          <a:p>
            <a:r>
              <a:rPr lang="en-US" altLang="zh-CN" sz="2200">
                <a:cs typeface="+mn-lt"/>
              </a:rPr>
              <a:t>Homer observed, the Amazons are men's equals, at least as long as they fight. But </a:t>
            </a:r>
            <a:r>
              <a:rPr lang="en-US" altLang="zh-CN" sz="2200" b="1">
                <a:cs typeface="+mn-lt"/>
              </a:rPr>
              <a:t>when they lie dead, they are women.</a:t>
            </a:r>
          </a:p>
          <a:p>
            <a:r>
              <a:rPr lang="en-US" altLang="zh-CN" sz="2200">
                <a:cs typeface="+mn-lt"/>
              </a:rPr>
              <a:t>As in</a:t>
            </a:r>
            <a:r>
              <a:rPr lang="en-US" altLang="zh-CN" sz="2200" b="1">
                <a:cs typeface="+mn-lt"/>
              </a:rPr>
              <a:t> the epic Aithiopis</a:t>
            </a:r>
            <a:r>
              <a:rPr lang="en-US" altLang="zh-CN" sz="2200">
                <a:cs typeface="+mn-lt"/>
              </a:rPr>
              <a:t> after Achilles has slain Penthesileia, and Thersites mocks him that </a:t>
            </a:r>
            <a:r>
              <a:rPr lang="en-US" altLang="zh-CN" sz="2200" b="1">
                <a:cs typeface="+mn-lt"/>
              </a:rPr>
              <a:t>he was in fact in love with her</a:t>
            </a:r>
            <a:r>
              <a:rPr lang="en-US" altLang="zh-CN" sz="2200">
                <a:cs typeface="+mn-lt"/>
              </a:rPr>
              <a:t>. </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289665" cy="5139055"/>
          </a:xfrm>
          <a:prstGeom prst="rect">
            <a:avLst/>
          </a:prstGeom>
          <a:noFill/>
        </p:spPr>
        <p:txBody>
          <a:bodyPr wrap="square" rtlCol="0">
            <a:spAutoFit/>
          </a:bodyPr>
          <a:lstStyle/>
          <a:p>
            <a:r>
              <a:rPr lang="en-US" sz="3200" b="1"/>
              <a:t>Specifics</a:t>
            </a:r>
          </a:p>
          <a:p>
            <a:endParaRPr lang="en-US" sz="3200"/>
          </a:p>
          <a:p>
            <a:r>
              <a:rPr lang="en-US" altLang="zh-CN" sz="2200"/>
              <a:t>-</a:t>
            </a:r>
            <a:r>
              <a:rPr lang="en-US" altLang="zh-CN" sz="2200" b="1"/>
              <a:t>Ambivalent</a:t>
            </a:r>
            <a:r>
              <a:rPr lang="en-US" altLang="zh-CN" sz="2200"/>
              <a:t> about Libuše: </a:t>
            </a:r>
          </a:p>
          <a:p>
            <a:r>
              <a:rPr lang="zh-CN" altLang="en-US" sz="2200"/>
              <a:t>On the one hand she is </a:t>
            </a:r>
            <a:r>
              <a:rPr lang="zh-CN" altLang="en-US" sz="2200" b="1"/>
              <a:t>the paragon of female virtue and demonstrates herself superior to the men of her time</a:t>
            </a:r>
            <a:r>
              <a:rPr lang="zh-CN" altLang="en-US" sz="2200"/>
              <a:t>. And yet, he constantly </a:t>
            </a:r>
            <a:r>
              <a:rPr lang="zh-CN" altLang="en-US" sz="2200" b="1"/>
              <a:t>disparages her softness, her lack of a male to control her</a:t>
            </a:r>
            <a:r>
              <a:rPr lang="en-US" altLang="zh-CN" sz="2200"/>
              <a:t>.</a:t>
            </a:r>
            <a:endParaRPr lang="zh-CN" altLang="en-US" sz="2200"/>
          </a:p>
          <a:p>
            <a:endParaRPr lang="zh-CN" altLang="en-US" sz="2200"/>
          </a:p>
          <a:p>
            <a:r>
              <a:rPr lang="en-US" altLang="zh-CN" sz="2200"/>
              <a:t>-Libuše, as a wielder of magical arts, is </a:t>
            </a:r>
            <a:r>
              <a:rPr lang="en-US" altLang="zh-CN" sz="2200" b="1"/>
              <a:t>a transgressor of divine order intimately involved with kingship and royal succession</a:t>
            </a:r>
            <a:r>
              <a:rPr lang="en-US" altLang="zh-CN" sz="2200"/>
              <a:t>. Yet she is not an altogether negative figure. She exercises occult powers </a:t>
            </a:r>
            <a:r>
              <a:rPr lang="en-US" altLang="zh-CN" sz="2200" b="1"/>
              <a:t>with justice and in pursuit of truth.</a:t>
            </a:r>
          </a:p>
          <a:p>
            <a:endParaRPr lang="en-US" altLang="zh-CN" sz="2200" b="1"/>
          </a:p>
          <a:p>
            <a:r>
              <a:rPr lang="en-US" altLang="zh-CN" sz="2200"/>
              <a:t>-As a competent, virtuous women, </a:t>
            </a:r>
            <a:r>
              <a:rPr lang="en-US" altLang="zh-CN" sz="2200">
                <a:sym typeface="+mn-ea"/>
              </a:rPr>
              <a:t>Libuše finally surrendered her power to the male,</a:t>
            </a:r>
            <a:r>
              <a:rPr lang="en-US" altLang="zh-CN" sz="2200"/>
              <a:t> but </a:t>
            </a:r>
            <a:r>
              <a:rPr lang="en-US" altLang="zh-CN" sz="2200" b="1"/>
              <a:t>n</a:t>
            </a:r>
            <a:r>
              <a:rPr lang="en-US" altLang="zh-CN" sz="2200" b="1">
                <a:sym typeface="+mn-ea"/>
              </a:rPr>
              <a:t>or is Libuše destroyed or even condemned</a:t>
            </a:r>
            <a:r>
              <a:rPr lang="en-US" altLang="zh-CN" sz="2200">
                <a:sym typeface="+mn-ea"/>
              </a:rPr>
              <a:t> as</a:t>
            </a:r>
            <a:r>
              <a:rPr lang="en-US" altLang="zh-CN" sz="2200"/>
              <a:t> the Amazons in classical tradition narrative.  Her power may be suspect, but she works for the good of society.</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123930" cy="5139055"/>
          </a:xfrm>
          <a:prstGeom prst="rect">
            <a:avLst/>
          </a:prstGeom>
          <a:noFill/>
        </p:spPr>
        <p:txBody>
          <a:bodyPr wrap="square" rtlCol="0">
            <a:spAutoFit/>
          </a:bodyPr>
          <a:lstStyle/>
          <a:p>
            <a:r>
              <a:rPr lang="en-US" sz="3200" b="1">
                <a:cs typeface="+mn-lt"/>
              </a:rPr>
              <a:t>Observation</a:t>
            </a:r>
          </a:p>
          <a:p>
            <a:endParaRPr lang="zh-CN" altLang="en-US" sz="3200">
              <a:cs typeface="+mn-lt"/>
            </a:endParaRPr>
          </a:p>
          <a:p>
            <a:r>
              <a:rPr lang="en-US" altLang="zh-CN" sz="2400">
                <a:cs typeface="+mn-lt"/>
              </a:rPr>
              <a:t>-Under </a:t>
            </a:r>
            <a:r>
              <a:rPr lang="en-US" altLang="zh-CN" sz="2400" b="1">
                <a:cs typeface="+mn-lt"/>
              </a:rPr>
              <a:t>the positive influence of female power</a:t>
            </a:r>
            <a:r>
              <a:rPr lang="en-US" altLang="zh-CN" sz="2400">
                <a:cs typeface="+mn-lt"/>
              </a:rPr>
              <a:t> in the real word of the 12th century, Cosmas faced a dilemma: woman's power may not conform to the proper order of the world, but it both can be potent and can advance the cause of justice.</a:t>
            </a:r>
          </a:p>
          <a:p>
            <a:endParaRPr lang="en-US" altLang="zh-CN" sz="2400">
              <a:cs typeface="+mn-lt"/>
            </a:endParaRPr>
          </a:p>
          <a:p>
            <a:r>
              <a:rPr lang="en-US" altLang="zh-CN" sz="2400">
                <a:cs typeface="+mn-lt"/>
              </a:rPr>
              <a:t>-Libuše and the Amazons belong not to the history of the Bohemian lands but to their </a:t>
            </a:r>
            <a:r>
              <a:rPr lang="en-US" altLang="zh-CN" sz="2400" b="1">
                <a:cs typeface="+mn-lt"/>
              </a:rPr>
              <a:t>prehistory</a:t>
            </a:r>
            <a:r>
              <a:rPr lang="en-US" altLang="zh-CN" sz="2400">
                <a:cs typeface="+mn-lt"/>
              </a:rPr>
              <a:t>. Their defeat or losing power are </a:t>
            </a:r>
            <a:r>
              <a:rPr lang="en-US" altLang="zh-CN" sz="2400" b="1">
                <a:cs typeface="+mn-lt"/>
              </a:rPr>
              <a:t>preconditions for the start of history</a:t>
            </a:r>
            <a:r>
              <a:rPr lang="en-US" altLang="zh-CN" sz="2400">
                <a:cs typeface="+mn-lt"/>
              </a:rPr>
              <a:t>.</a:t>
            </a:r>
          </a:p>
          <a:p>
            <a:endParaRPr lang="en-US" altLang="zh-CN" sz="2400">
              <a:cs typeface="+mn-lt"/>
            </a:endParaRPr>
          </a:p>
          <a:p>
            <a:r>
              <a:rPr lang="en-US" altLang="zh-CN" sz="2400">
                <a:cs typeface="+mn-lt"/>
              </a:rPr>
              <a:t>-Gender the Bohemian people as feminine, the age of Libuše </a:t>
            </a:r>
            <a:r>
              <a:rPr lang="en-US" altLang="zh-CN" sz="2400" b="1">
                <a:cs typeface="+mn-lt"/>
              </a:rPr>
              <a:t>prefigures the future relationship between the Bohemian populace and its dukes</a:t>
            </a:r>
            <a:r>
              <a:rPr lang="en-US" altLang="zh-CN" sz="2400">
                <a:cs typeface="+mn-lt"/>
              </a:rPr>
              <a:t>. Without lords, societies, like women without husbands, are prey to their own weaknesses. Even the best woman must cede power to men; even the Bohemians must accept the power of their dukes.</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548745" cy="3661410"/>
          </a:xfrm>
          <a:prstGeom prst="rect">
            <a:avLst/>
          </a:prstGeom>
          <a:noFill/>
        </p:spPr>
        <p:txBody>
          <a:bodyPr wrap="square" rtlCol="0">
            <a:spAutoFit/>
          </a:bodyPr>
          <a:lstStyle/>
          <a:p>
            <a:r>
              <a:rPr lang="en-US" sz="3200" b="1"/>
              <a:t>Conclusion</a:t>
            </a:r>
          </a:p>
          <a:p>
            <a:endParaRPr lang="en-US" sz="3200"/>
          </a:p>
          <a:p>
            <a:r>
              <a:rPr lang="en-US" altLang="en-US" sz="2400" b="1">
                <a:sym typeface="+mn-ea"/>
              </a:rPr>
              <a:t>1. The malleable motif in the origins of peoples:</a:t>
            </a:r>
            <a:r>
              <a:rPr lang="en-US" altLang="en-US" sz="2400">
                <a:sym typeface="+mn-ea"/>
              </a:rPr>
              <a:t> </a:t>
            </a:r>
          </a:p>
          <a:p>
            <a:endParaRPr lang="en-US" altLang="en-US" sz="2400">
              <a:sym typeface="+mn-ea"/>
            </a:endParaRPr>
          </a:p>
          <a:p>
            <a:r>
              <a:rPr lang="en-US" altLang="en-US" sz="2400">
                <a:sym typeface="+mn-ea"/>
              </a:rPr>
              <a:t>Although it firmly established as part of the prehistory of peoples, what this prehistory meant could change. Through depicting a society in which the gender hierarchy was reversed, they could either exalt or denigrate the morality of their own world, and consequently use this tale for bolstering </a:t>
            </a:r>
            <a:r>
              <a:rPr lang="en-US" altLang="en-US" sz="2400" b="1">
                <a:sym typeface="+mn-ea"/>
              </a:rPr>
              <a:t>a certain political agenda</a:t>
            </a:r>
            <a:r>
              <a:rPr lang="en-US" altLang="en-US" sz="2400">
                <a:sym typeface="+mn-ea"/>
              </a:rPr>
              <a:t>, such as criticizing weak lordship or criticizing a society that because of its failings needed stern authority. </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284605"/>
            <a:ext cx="11352530" cy="5507990"/>
          </a:xfrm>
          <a:prstGeom prst="rect">
            <a:avLst/>
          </a:prstGeom>
          <a:noFill/>
        </p:spPr>
        <p:txBody>
          <a:bodyPr wrap="square" rtlCol="0">
            <a:spAutoFit/>
          </a:bodyPr>
          <a:lstStyle/>
          <a:p>
            <a:r>
              <a:rPr lang="en-US" sz="3200" b="1"/>
              <a:t>Conclusion</a:t>
            </a:r>
          </a:p>
          <a:p>
            <a:endParaRPr lang="en-US" sz="3200"/>
          </a:p>
          <a:p>
            <a:r>
              <a:rPr lang="en-US" altLang="en-US" sz="2400" b="1">
                <a:sym typeface="+mn-ea"/>
              </a:rPr>
              <a:t>2. The overlap between ethnic otherness and gender otherness</a:t>
            </a:r>
          </a:p>
          <a:p>
            <a:endParaRPr lang="en-US" altLang="en-US" sz="2400">
              <a:sym typeface="+mn-ea"/>
            </a:endParaRPr>
          </a:p>
          <a:p>
            <a:r>
              <a:rPr lang="en-US" altLang="en-US" sz="2400">
                <a:sym typeface="+mn-ea"/>
              </a:rPr>
              <a:t>Early medieval ethnic identities tended to accommodate both barbarian otherness and female otherness, and project them into the past. Defining fighting women as belonging to a distinct ethnic group and confining them to a country distant in space and time were </a:t>
            </a:r>
            <a:r>
              <a:rPr lang="en-US" altLang="en-US" sz="2400" b="1">
                <a:sym typeface="+mn-ea"/>
              </a:rPr>
              <a:t>both ways of containing them</a:t>
            </a:r>
            <a:r>
              <a:rPr lang="en-US" altLang="en-US" sz="2400">
                <a:sym typeface="+mn-ea"/>
              </a:rPr>
              <a:t>.</a:t>
            </a:r>
          </a:p>
          <a:p>
            <a:endParaRPr lang="en-US" altLang="en-US" sz="2400">
              <a:sym typeface="+mn-ea"/>
            </a:endParaRPr>
          </a:p>
          <a:p>
            <a:r>
              <a:rPr lang="en-US" altLang="en-US" sz="2400" b="1">
                <a:sym typeface="+mn-ea"/>
              </a:rPr>
              <a:t>3. Justifing the established gender hierarchy</a:t>
            </a:r>
            <a:endParaRPr lang="en-US" altLang="en-US" sz="2400">
              <a:sym typeface="+mn-ea"/>
            </a:endParaRPr>
          </a:p>
          <a:p>
            <a:endParaRPr lang="en-US" altLang="en-US" sz="2400">
              <a:sym typeface="+mn-ea"/>
            </a:endParaRPr>
          </a:p>
          <a:p>
            <a:r>
              <a:rPr lang="en-US" altLang="en-US" sz="2400">
                <a:sym typeface="+mn-ea"/>
              </a:rPr>
              <a:t>A society in which the warrior-aristocrat became the dominant form of masculinity needed to </a:t>
            </a:r>
            <a:r>
              <a:rPr lang="en-US" altLang="en-US" sz="2400" b="1">
                <a:sym typeface="+mn-ea"/>
              </a:rPr>
              <a:t>reaffirm female virtues</a:t>
            </a:r>
            <a:r>
              <a:rPr lang="en-US" altLang="en-US" sz="2400">
                <a:sym typeface="+mn-ea"/>
              </a:rPr>
              <a:t> in symbols and token narratives. Femininity had to be redefined in relation to the new ideals of controlled violence.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1548745" cy="5139055"/>
          </a:xfrm>
          <a:prstGeom prst="rect">
            <a:avLst/>
          </a:prstGeom>
          <a:noFill/>
        </p:spPr>
        <p:txBody>
          <a:bodyPr wrap="square" rtlCol="0">
            <a:spAutoFit/>
          </a:bodyPr>
          <a:lstStyle/>
          <a:p>
            <a:r>
              <a:rPr lang="en-US" sz="3200" b="1"/>
              <a:t>Conclusion</a:t>
            </a:r>
          </a:p>
          <a:p>
            <a:endParaRPr lang="en-US" sz="3200"/>
          </a:p>
          <a:p>
            <a:r>
              <a:rPr lang="en-US" altLang="en-US" sz="2400" b="1">
                <a:sym typeface="+mn-ea"/>
              </a:rPr>
              <a:t>4. Ethnic identity rooted in female origins</a:t>
            </a:r>
          </a:p>
          <a:p>
            <a:endParaRPr lang="en-US" altLang="en-US" sz="2400">
              <a:sym typeface="+mn-ea"/>
            </a:endParaRPr>
          </a:p>
          <a:p>
            <a:r>
              <a:rPr lang="en-US" altLang="en-US" sz="2400">
                <a:sym typeface="+mn-ea"/>
              </a:rPr>
              <a:t>Rewriting of the myth and the displays of female power is more likely to occur </a:t>
            </a:r>
            <a:r>
              <a:rPr lang="en-US" altLang="en-US" sz="2400" b="1">
                <a:sym typeface="+mn-ea"/>
              </a:rPr>
              <a:t>at the beginning than at the end of an origin story</a:t>
            </a:r>
            <a:r>
              <a:rPr lang="en-US" altLang="en-US" sz="2400">
                <a:sym typeface="+mn-ea"/>
              </a:rPr>
              <a:t>, or even before the beginning. But then the gender hierarchy and the proper order of the world has to </a:t>
            </a:r>
            <a:r>
              <a:rPr lang="en-US" altLang="en-US" sz="2400" b="1">
                <a:sym typeface="+mn-ea"/>
              </a:rPr>
              <a:t>be symbolically reconstituted by the expulsion, or the removal from power, of wise or warlike women</a:t>
            </a:r>
            <a:r>
              <a:rPr lang="en-US" altLang="en-US" sz="2400">
                <a:sym typeface="+mn-ea"/>
              </a:rPr>
              <a:t>.</a:t>
            </a:r>
          </a:p>
          <a:p>
            <a:endParaRPr lang="en-US" altLang="en-US" sz="2400">
              <a:sym typeface="+mn-ea"/>
            </a:endParaRPr>
          </a:p>
          <a:p>
            <a:r>
              <a:rPr lang="en-US" altLang="en-US" sz="2400">
                <a:sym typeface="+mn-ea"/>
              </a:rPr>
              <a:t>But there is no denying that the Amazons play a significant role in the account of origins of Late Antique and Early Medieval gentes. Women could play an active role in the shaping of meanings and memories, and muster intellectual support. </a:t>
            </a:r>
            <a:r>
              <a:rPr lang="en-US" altLang="en-US" sz="2400" b="1">
                <a:sym typeface="+mn-ea"/>
              </a:rPr>
              <a:t>Their role in ethnic processes should not be underestimated.</a:t>
            </a:r>
            <a:r>
              <a:rPr lang="en-US" altLang="en-US" sz="2400">
                <a:sym typeface="+mn-ea"/>
              </a:rPr>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685800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1019175" y="2756535"/>
            <a:ext cx="10153015" cy="1106805"/>
          </a:xfrm>
          <a:prstGeom prst="rect">
            <a:avLst/>
          </a:prstGeom>
          <a:noFill/>
        </p:spPr>
        <p:txBody>
          <a:bodyPr wrap="square" rtlCol="0">
            <a:spAutoFit/>
          </a:bodyPr>
          <a:lstStyle/>
          <a:p>
            <a:r>
              <a:rPr lang="en-US" altLang="zh-CN" sz="6600">
                <a:solidFill>
                  <a:schemeClr val="bg1"/>
                </a:solidFill>
                <a:latin typeface="Times New Roman" panose="02020603050405020304" charset="0"/>
                <a:cs typeface="Times New Roman" panose="02020603050405020304" charset="0"/>
              </a:rPr>
              <a:t>Thank you for your attention!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66215"/>
            <a:ext cx="11374755" cy="4338320"/>
          </a:xfrm>
          <a:prstGeom prst="rect">
            <a:avLst/>
          </a:prstGeom>
          <a:noFill/>
        </p:spPr>
        <p:txBody>
          <a:bodyPr wrap="square" rtlCol="0">
            <a:spAutoFit/>
          </a:bodyPr>
          <a:lstStyle/>
          <a:p>
            <a:r>
              <a:rPr lang="en-US" altLang="zh-CN" sz="3200" b="1">
                <a:sym typeface="+mn-ea"/>
              </a:rPr>
              <a:t>Observation:</a:t>
            </a:r>
          </a:p>
          <a:p>
            <a:endParaRPr lang="en-US" altLang="zh-CN" sz="2000">
              <a:cs typeface="+mn-lt"/>
            </a:endParaRPr>
          </a:p>
          <a:p>
            <a:r>
              <a:rPr lang="en-US" altLang="zh-CN" sz="2800">
                <a:cs typeface="+mn-lt"/>
              </a:rPr>
              <a:t>-The texts of the original myths didn't envisioned the homeland of the Amazons at the periphery of the then-known world, they are </a:t>
            </a:r>
            <a:r>
              <a:rPr lang="en-US" altLang="zh-CN" sz="2800" b="1">
                <a:cs typeface="+mn-lt"/>
              </a:rPr>
              <a:t>still well within the Greek world</a:t>
            </a:r>
            <a:r>
              <a:rPr lang="en-US" altLang="zh-CN" sz="2800">
                <a:cs typeface="+mn-lt"/>
              </a:rPr>
              <a:t>.</a:t>
            </a:r>
          </a:p>
          <a:p>
            <a:endParaRPr lang="en-US" altLang="zh-CN" sz="2800">
              <a:cs typeface="+mn-lt"/>
            </a:endParaRPr>
          </a:p>
          <a:p>
            <a:r>
              <a:rPr lang="en-US" altLang="zh-CN" sz="2800">
                <a:cs typeface="+mn-lt"/>
              </a:rPr>
              <a:t>-The ambiguity of the female body when it lacked the social signs normally attached to it (clothes, ornaments, make-up, etc.)  would </a:t>
            </a:r>
            <a:r>
              <a:rPr lang="en-US" altLang="zh-CN" sz="2800" b="1">
                <a:cs typeface="+mn-lt"/>
              </a:rPr>
              <a:t>be subsided when they died</a:t>
            </a:r>
            <a:r>
              <a:rPr lang="en-US" altLang="zh-CN" sz="2800">
                <a:cs typeface="+mn-lt"/>
              </a:rPr>
              <a:t>, the 'wrong' signs had been removed, and the 'wrong' behaviour stopped.</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66215"/>
            <a:ext cx="11609070" cy="3907790"/>
          </a:xfrm>
          <a:prstGeom prst="rect">
            <a:avLst/>
          </a:prstGeom>
          <a:noFill/>
        </p:spPr>
        <p:txBody>
          <a:bodyPr wrap="square" rtlCol="0">
            <a:spAutoFit/>
          </a:bodyPr>
          <a:lstStyle/>
          <a:p>
            <a:r>
              <a:rPr lang="en-US" altLang="zh-CN" sz="3200" b="1">
                <a:cs typeface="+mn-lt"/>
              </a:rPr>
              <a:t>Amazons as told by early historians</a:t>
            </a:r>
            <a:endParaRPr lang="en-US" altLang="zh-CN" sz="3200">
              <a:cs typeface="+mn-lt"/>
            </a:endParaRPr>
          </a:p>
          <a:p>
            <a:endParaRPr lang="en-US" altLang="zh-CN" sz="2400">
              <a:cs typeface="+mn-lt"/>
            </a:endParaRPr>
          </a:p>
          <a:p>
            <a:r>
              <a:rPr lang="en-US" altLang="zh-CN" sz="2400">
                <a:cs typeface="+mn-lt"/>
              </a:rPr>
              <a:t>From the </a:t>
            </a:r>
            <a:r>
              <a:rPr lang="en-US" altLang="zh-CN" sz="2400" b="1">
                <a:cs typeface="+mn-lt"/>
              </a:rPr>
              <a:t>time of Herodotus</a:t>
            </a:r>
            <a:r>
              <a:rPr lang="en-US" altLang="zh-CN" sz="2400">
                <a:cs typeface="+mn-lt"/>
              </a:rPr>
              <a:t>, Amazons were a stock element in any ethnographic account. For the early historians and ethnographers they existed </a:t>
            </a:r>
            <a:r>
              <a:rPr lang="en-US" altLang="zh-CN" sz="2400" b="1">
                <a:cs typeface="+mn-lt"/>
              </a:rPr>
              <a:t>on the margins not only of time but also of space</a:t>
            </a:r>
            <a:r>
              <a:rPr lang="en-US" altLang="zh-CN" sz="2400">
                <a:cs typeface="+mn-lt"/>
              </a:rPr>
              <a:t>: </a:t>
            </a:r>
          </a:p>
          <a:p>
            <a:endParaRPr lang="en-US" altLang="zh-CN" sz="2400">
              <a:cs typeface="+mn-lt"/>
              <a:sym typeface="+mn-ea"/>
            </a:endParaRPr>
          </a:p>
          <a:p>
            <a:r>
              <a:rPr lang="en-US" altLang="zh-CN" sz="2400">
                <a:cs typeface="+mn-lt"/>
                <a:sym typeface="+mn-ea"/>
              </a:rPr>
              <a:t>Most frequently referred to </a:t>
            </a:r>
            <a:r>
              <a:rPr lang="en-US" altLang="zh-CN" sz="2400" b="1">
                <a:cs typeface="+mn-lt"/>
                <a:sym typeface="+mn-ea"/>
              </a:rPr>
              <a:t>Pontus in northern Anatolia</a:t>
            </a:r>
            <a:r>
              <a:rPr lang="en-US" altLang="zh-CN" sz="2400">
                <a:cs typeface="+mn-lt"/>
                <a:sym typeface="+mn-ea"/>
              </a:rPr>
              <a:t>, on the southern shores of the Black Sea, as the independent Amazon kingdom where the Amazon queen resided at her capital Themiscyra, on the banks of the Thermodon river</a:t>
            </a:r>
            <a:r>
              <a:rPr lang="en-US" altLang="zh-CN" sz="2400">
                <a:cs typeface="+mn-lt"/>
              </a:rPr>
              <a:t>, or else in Libya, Thrace, and western Asia Minor, regions peripheral to the Greek world. </a:t>
            </a:r>
            <a:endParaRPr lang="en-US" altLang="zh-CN" sz="2400">
              <a:highlight>
                <a:srgbClr val="FFFF00"/>
              </a:highlight>
              <a:cs typeface="+mn-l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0329545" cy="5754370"/>
          </a:xfrm>
          <a:prstGeom prst="rect">
            <a:avLst/>
          </a:prstGeom>
          <a:noFill/>
        </p:spPr>
        <p:txBody>
          <a:bodyPr wrap="square" rtlCol="0">
            <a:spAutoFit/>
          </a:bodyPr>
          <a:lstStyle/>
          <a:p>
            <a:r>
              <a:rPr lang="en-US" altLang="zh-CN" sz="3200" b="1">
                <a:sym typeface="+mn-ea"/>
              </a:rPr>
              <a:t>Reusing and Reshaping the Amazon Legend</a:t>
            </a:r>
          </a:p>
          <a:p>
            <a:endParaRPr sz="2400"/>
          </a:p>
          <a:p>
            <a:r>
              <a:rPr sz="2400"/>
              <a:t>Despite its popularity in traditional historiography, the Amazon legend has no fixed meaning: its </a:t>
            </a:r>
            <a:r>
              <a:rPr sz="2400" b="1"/>
              <a:t>ambiguity and inherent contradictions</a:t>
            </a:r>
            <a:r>
              <a:rPr sz="2400"/>
              <a:t> keep the story alive,  many texts contain traces of controversies about the subject .</a:t>
            </a:r>
          </a:p>
          <a:p>
            <a:r>
              <a:rPr lang="en-US" altLang="zh-CN" sz="2400">
                <a:sym typeface="+mn-ea"/>
              </a:rPr>
              <a:t>Also, Amazons seem to be an integral part of the account of </a:t>
            </a:r>
            <a:r>
              <a:rPr lang="en-US" altLang="zh-CN" sz="2400" b="1">
                <a:sym typeface="+mn-ea"/>
              </a:rPr>
              <a:t>origins of European peoples</a:t>
            </a:r>
            <a:r>
              <a:rPr lang="en-US" altLang="zh-CN" sz="2400">
                <a:sym typeface="+mn-ea"/>
              </a:rPr>
              <a:t>.</a:t>
            </a:r>
          </a:p>
          <a:p>
            <a:r>
              <a:rPr lang="en-US" sz="2400">
                <a:sym typeface="+mn-ea"/>
              </a:rPr>
              <a:t>M</a:t>
            </a:r>
            <a:r>
              <a:rPr lang="en-US" altLang="zh-CN" sz="2400">
                <a:sym typeface="+mn-ea"/>
              </a:rPr>
              <a:t>ost prominent in </a:t>
            </a:r>
            <a:r>
              <a:rPr lang="en-US" altLang="zh-CN" sz="2400" b="1">
                <a:sym typeface="+mn-ea"/>
              </a:rPr>
              <a:t>Jordanes</a:t>
            </a:r>
            <a:r>
              <a:rPr lang="en-US" altLang="zh-CN" sz="2400">
                <a:sym typeface="+mn-ea"/>
              </a:rPr>
              <a:t> and in </a:t>
            </a:r>
            <a:r>
              <a:rPr lang="en-US" altLang="zh-CN" sz="2400" b="1">
                <a:sym typeface="+mn-ea"/>
              </a:rPr>
              <a:t>Cosmas</a:t>
            </a:r>
            <a:endParaRPr lang="en-US" altLang="zh-CN" sz="2400">
              <a:sym typeface="+mn-ea"/>
            </a:endParaRPr>
          </a:p>
          <a:p>
            <a:r>
              <a:rPr lang="en-US" altLang="zh-CN" sz="2400" b="1">
                <a:sym typeface="+mn-ea"/>
              </a:rPr>
              <a:t>Paul the Deacon's account of the Lombards</a:t>
            </a:r>
            <a:endParaRPr lang="en-US" altLang="zh-CN" sz="2400">
              <a:sym typeface="+mn-ea"/>
            </a:endParaRPr>
          </a:p>
          <a:p>
            <a:r>
              <a:rPr lang="en-US" altLang="zh-CN" sz="2400" b="1">
                <a:sym typeface="+mn-ea"/>
              </a:rPr>
              <a:t>Chronicle of Fredegar</a:t>
            </a:r>
            <a:endParaRPr lang="en-US" altLang="zh-CN" sz="2400">
              <a:sym typeface="+mn-ea"/>
            </a:endParaRPr>
          </a:p>
          <a:p>
            <a:r>
              <a:rPr lang="en-US" altLang="zh-CN" sz="2400" b="1">
                <a:sym typeface="+mn-ea"/>
              </a:rPr>
              <a:t>Bede's History of the English Church and People</a:t>
            </a:r>
            <a:endParaRPr lang="en-US" altLang="zh-CN" sz="2400">
              <a:sym typeface="+mn-ea"/>
            </a:endParaRPr>
          </a:p>
          <a:p>
            <a:r>
              <a:rPr lang="en-US" altLang="zh-CN" sz="2400" b="1">
                <a:sym typeface="+mn-ea"/>
              </a:rPr>
              <a:t>Adam of Bremen's account of the bishops of Hamburg</a:t>
            </a:r>
            <a:endParaRPr lang="en-US" altLang="zh-CN" sz="2400">
              <a:sym typeface="+mn-ea"/>
            </a:endParaRPr>
          </a:p>
          <a:p>
            <a:r>
              <a:rPr lang="en-US" altLang="zh-CN" sz="2400" b="1">
                <a:sym typeface="+mn-ea"/>
              </a:rPr>
              <a:t>other origins of medieval peoples</a:t>
            </a:r>
            <a:endParaRPr lang="en-US" altLang="zh-CN" sz="2400">
              <a:sym typeface="+mn-ea"/>
            </a:endParaRPr>
          </a:p>
          <a:p>
            <a:r>
              <a:rPr lang="zh-CN" altLang="en-US" sz="2400">
                <a:sym typeface="+mn-ea"/>
              </a:rPr>
              <a:t>...</a:t>
            </a:r>
            <a:endParaRPr sz="2400"/>
          </a:p>
          <a:p>
            <a:endParaRPr sz="24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332740" y="1457325"/>
            <a:ext cx="8288655" cy="5446395"/>
          </a:xfrm>
          <a:prstGeom prst="rect">
            <a:avLst/>
          </a:prstGeom>
          <a:noFill/>
        </p:spPr>
        <p:txBody>
          <a:bodyPr wrap="square" rtlCol="0">
            <a:spAutoFit/>
          </a:bodyPr>
          <a:lstStyle/>
          <a:p>
            <a:r>
              <a:rPr lang="zh-CN" altLang="en-US" sz="3200" b="1">
                <a:sym typeface="+mn-ea"/>
              </a:rPr>
              <a:t>Zenobia</a:t>
            </a:r>
            <a:r>
              <a:rPr lang="en-US" altLang="zh-CN" sz="3200" b="1">
                <a:sym typeface="+mn-ea"/>
              </a:rPr>
              <a:t> of Palmyra</a:t>
            </a:r>
            <a:r>
              <a:rPr lang="en-US" altLang="zh-CN" sz="2000" b="1">
                <a:sym typeface="+mn-ea"/>
              </a:rPr>
              <a:t>(c.240-c.274)</a:t>
            </a:r>
            <a:endParaRPr lang="en-US" altLang="zh-CN" sz="2000">
              <a:sym typeface="+mn-ea"/>
            </a:endParaRPr>
          </a:p>
          <a:p>
            <a:r>
              <a:rPr lang="en-US" altLang="zh-CN" sz="3200"/>
              <a:t>III Centry A.D    </a:t>
            </a:r>
            <a:r>
              <a:rPr lang="en-US" altLang="zh-CN" sz="3200" i="1"/>
              <a:t>Historia Augusta</a:t>
            </a:r>
            <a:endParaRPr lang="en-US" altLang="zh-CN" sz="3200">
              <a:sym typeface="+mn-ea"/>
            </a:endParaRPr>
          </a:p>
          <a:p>
            <a:endParaRPr lang="en-US" altLang="zh-CN" sz="2000"/>
          </a:p>
          <a:p>
            <a:r>
              <a:rPr lang="en-US" altLang="zh-CN" sz="2200"/>
              <a:t>A</a:t>
            </a:r>
            <a:r>
              <a:rPr lang="zh-CN" altLang="en-US" sz="2200"/>
              <a:t> third-century queen of the Palmyrene Empire in Syria. Her husband </a:t>
            </a:r>
            <a:r>
              <a:rPr lang="zh-CN" altLang="en-US" sz="2200">
                <a:sym typeface="+mn-ea"/>
              </a:rPr>
              <a:t>Odaenathus</a:t>
            </a:r>
            <a:r>
              <a:rPr lang="en-US" altLang="zh-CN" sz="2200">
                <a:sym typeface="+mn-ea"/>
              </a:rPr>
              <a:t> </a:t>
            </a:r>
            <a:r>
              <a:rPr lang="zh-CN" altLang="en-US" sz="2200"/>
              <a:t>became king in 260, elevating Palmyra to supreme power in the Near East by defeating the Sasanian Empire of Persia and stabilizing the Roman East.</a:t>
            </a:r>
          </a:p>
          <a:p>
            <a:endParaRPr lang="zh-CN" altLang="en-US" sz="2200"/>
          </a:p>
          <a:p>
            <a:r>
              <a:rPr lang="zh-CN" altLang="en-US" sz="2200"/>
              <a:t>In 270, Zenobia launched an invasion that brought most of the Roman East under her sway and culminated with the annexation of Egypt. </a:t>
            </a:r>
          </a:p>
          <a:p>
            <a:endParaRPr lang="en-US" altLang="zh-CN" sz="2200"/>
          </a:p>
          <a:p>
            <a:r>
              <a:rPr lang="en-US" altLang="zh-CN" sz="2200"/>
              <a:t>I</a:t>
            </a:r>
            <a:r>
              <a:rPr lang="zh-CN" altLang="en-US" sz="2200">
                <a:sym typeface="+mn-ea"/>
              </a:rPr>
              <a:t>n 272</a:t>
            </a:r>
            <a:r>
              <a:rPr lang="en-US" altLang="zh-CN" sz="2200">
                <a:sym typeface="+mn-ea"/>
              </a:rPr>
              <a:t>, i</a:t>
            </a:r>
            <a:r>
              <a:rPr lang="zh-CN" altLang="en-US" sz="2200"/>
              <a:t>n reaction to the campaign of the Roman emperor Aurelian, Zenobia declared her son emperor and assumed the title of empress, thus declaring Palmyra's secession from Rome. The Romans were victorious after heavy fighting.</a:t>
            </a:r>
          </a:p>
        </p:txBody>
      </p:sp>
      <p:pic>
        <p:nvPicPr>
          <p:cNvPr id="5" name="图片 4" descr="Zenobia_obversee"/>
          <p:cNvPicPr>
            <a:picLocks noChangeAspect="1"/>
          </p:cNvPicPr>
          <p:nvPr/>
        </p:nvPicPr>
        <p:blipFill>
          <a:blip r:embed="rId3"/>
          <a:stretch>
            <a:fillRect/>
          </a:stretch>
        </p:blipFill>
        <p:spPr>
          <a:xfrm>
            <a:off x="8465820" y="1891030"/>
            <a:ext cx="3613150" cy="364236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0329545" cy="4154170"/>
          </a:xfrm>
          <a:prstGeom prst="rect">
            <a:avLst/>
          </a:prstGeom>
          <a:noFill/>
        </p:spPr>
        <p:txBody>
          <a:bodyPr wrap="square" rtlCol="0">
            <a:spAutoFit/>
          </a:bodyPr>
          <a:lstStyle/>
          <a:p>
            <a:endParaRPr lang="zh-CN" altLang="en-US" sz="2400"/>
          </a:p>
          <a:p>
            <a:r>
              <a:rPr lang="zh-CN" altLang="en-US" sz="2400"/>
              <a:t>Aurelian rode up to the Capitol in a chariot which had belonged to a king of the Goths and was drawn by four stags, followed by exotic animals, gladiators and captives from the barbarian tribes. </a:t>
            </a:r>
            <a:r>
              <a:rPr lang="en-US" altLang="zh-CN" sz="2400"/>
              <a:t>A</a:t>
            </a:r>
            <a:r>
              <a:rPr lang="zh-CN" altLang="en-US" sz="2400"/>
              <a:t>mong them Arabs, Indians</a:t>
            </a:r>
            <a:r>
              <a:rPr lang="en-US" altLang="zh-CN" sz="2400"/>
              <a:t>,</a:t>
            </a:r>
            <a:r>
              <a:rPr lang="zh-CN" altLang="en-US" sz="2400"/>
              <a:t> Persians, Goths, Franks and Vandals. </a:t>
            </a:r>
          </a:p>
          <a:p>
            <a:endParaRPr lang="zh-CN" altLang="en-US" sz="2400"/>
          </a:p>
          <a:p>
            <a:r>
              <a:rPr lang="en-US" altLang="zh-CN" sz="2400" i="1"/>
              <a:t>“</a:t>
            </a:r>
            <a:r>
              <a:rPr lang="zh-CN" altLang="en-US" sz="2400" b="1" i="1"/>
              <a:t>There were also led along ten women, who, fighting in male attire, had been captured among the Goths after many others had been killed; a placard declared these women to be of the people of the Amazons</a:t>
            </a:r>
            <a:r>
              <a:rPr lang="zh-CN" altLang="en-US" sz="2400" i="1"/>
              <a:t> (de Amazonum genere) for placards are borne before all, displaying the names of their people (praelati sunt tituli gentium nomina continent es).</a:t>
            </a:r>
            <a:r>
              <a:rPr lang="en-US" altLang="zh-CN" sz="2400" i="1"/>
              <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635" y="0"/>
            <a:ext cx="12190730" cy="1207770"/>
          </a:xfrm>
          <a:prstGeom prst="rect">
            <a:avLst/>
          </a:prstGeom>
          <a:solidFill>
            <a:schemeClr val="accent6">
              <a:lumMod val="75000"/>
            </a:schemeClr>
          </a:solidFill>
          <a:ln>
            <a:noFill/>
          </a:ln>
        </p:spPr>
        <p:style>
          <a:lnRef idx="2">
            <a:schemeClr val="accent1">
              <a:lumMod val="75000"/>
            </a:schemeClr>
          </a:lnRef>
          <a:fillRef idx="1">
            <a:schemeClr val="accent1"/>
          </a:fillRef>
          <a:effectRef idx="0">
            <a:srgbClr val="FFFFFF"/>
          </a:effectRef>
          <a:fontRef idx="minor">
            <a:schemeClr val="lt1"/>
          </a:fontRef>
        </p:style>
        <p:txBody>
          <a:bodyPr rtlCol="0" anchor="ctr"/>
          <a:lstStyle/>
          <a:p>
            <a:pPr algn="ctr"/>
            <a:endParaRPr lang="zh-CN" altLang="en-US"/>
          </a:p>
        </p:txBody>
      </p:sp>
      <p:pic>
        <p:nvPicPr>
          <p:cNvPr id="3" name="图片 2" descr="logo-UNIPD-white"/>
          <p:cNvPicPr>
            <a:picLocks noChangeAspect="1"/>
          </p:cNvPicPr>
          <p:nvPr/>
        </p:nvPicPr>
        <p:blipFill>
          <a:blip r:embed="rId2"/>
          <a:stretch>
            <a:fillRect/>
          </a:stretch>
        </p:blipFill>
        <p:spPr>
          <a:xfrm>
            <a:off x="434340" y="132715"/>
            <a:ext cx="2085975" cy="942975"/>
          </a:xfrm>
          <a:prstGeom prst="rect">
            <a:avLst/>
          </a:prstGeom>
        </p:spPr>
      </p:pic>
      <p:sp>
        <p:nvSpPr>
          <p:cNvPr id="4" name="文本框 3"/>
          <p:cNvSpPr txBox="1"/>
          <p:nvPr/>
        </p:nvSpPr>
        <p:spPr>
          <a:xfrm>
            <a:off x="434340" y="1457325"/>
            <a:ext cx="10329545" cy="4892675"/>
          </a:xfrm>
          <a:prstGeom prst="rect">
            <a:avLst/>
          </a:prstGeom>
          <a:noFill/>
        </p:spPr>
        <p:txBody>
          <a:bodyPr wrap="square" rtlCol="0">
            <a:spAutoFit/>
          </a:bodyPr>
          <a:lstStyle/>
          <a:p>
            <a:r>
              <a:rPr lang="en-US" altLang="zh-CN" sz="2400">
                <a:sym typeface="+mn-ea"/>
              </a:rPr>
              <a:t>Among all the prizes, the most important one is </a:t>
            </a:r>
            <a:r>
              <a:rPr lang="en-US" altLang="zh-CN" sz="2400" b="1">
                <a:sym typeface="+mn-ea"/>
              </a:rPr>
              <a:t>Zenobia</a:t>
            </a:r>
            <a:r>
              <a:rPr lang="en-US" altLang="zh-CN" sz="2400">
                <a:sym typeface="+mn-ea"/>
              </a:rPr>
              <a:t>, the ruler of Palmyra and the military genius who had led the</a:t>
            </a:r>
            <a:r>
              <a:rPr lang="en-US" altLang="zh-CN" sz="2400" b="1">
                <a:sym typeface="+mn-ea"/>
              </a:rPr>
              <a:t> most successful separatist movement in Roman history</a:t>
            </a:r>
            <a:r>
              <a:rPr lang="en-US" altLang="zh-CN" sz="2400">
                <a:sym typeface="+mn-ea"/>
              </a:rPr>
              <a:t>. She destroyed the first army sent against her and finally could </a:t>
            </a:r>
            <a:r>
              <a:rPr lang="en-US" altLang="zh-CN" sz="2400" b="1">
                <a:sym typeface="+mn-ea"/>
              </a:rPr>
              <a:t>be defeated and conquered only by Aurelian himself</a:t>
            </a:r>
            <a:r>
              <a:rPr lang="en-US" altLang="zh-CN" sz="2400">
                <a:sym typeface="+mn-ea"/>
              </a:rPr>
              <a:t>.</a:t>
            </a:r>
            <a:endParaRPr lang="en-US" altLang="zh-CN" sz="2400"/>
          </a:p>
          <a:p>
            <a:endParaRPr lang="zh-CN" altLang="en-US" sz="2400"/>
          </a:p>
          <a:p>
            <a:r>
              <a:rPr lang="zh-CN" altLang="en-US" sz="2400" i="1"/>
              <a:t>"She was a warrior who had ruled </a:t>
            </a:r>
            <a:r>
              <a:rPr lang="zh-CN" altLang="en-US" sz="2400" b="1" i="1"/>
              <a:t>not in feminine fashion or with the ways of a woman</a:t>
            </a:r>
            <a:r>
              <a:rPr lang="zh-CN" altLang="en-US" sz="2400" i="1"/>
              <a:t>, but surpassing in courage and skill, not merely Gallienus, than whom any girl could have ruled more successfully, but also many an emperor</a:t>
            </a:r>
            <a:r>
              <a:rPr lang="en-US" altLang="zh-CN" sz="2400" i="1"/>
              <a:t>[</a:t>
            </a:r>
            <a:r>
              <a:rPr lang="zh-CN" altLang="en-US" sz="2400" i="1"/>
              <a:t>...</a:t>
            </a:r>
            <a:r>
              <a:rPr lang="en-US" altLang="zh-CN" sz="2400" i="1"/>
              <a:t>]</a:t>
            </a:r>
            <a:r>
              <a:rPr lang="zh-CN" altLang="en-US" sz="2400" i="1"/>
              <a:t> Zenobia was ruling Palmyra and most of the East with </a:t>
            </a:r>
            <a:r>
              <a:rPr lang="zh-CN" altLang="en-US" sz="2400" b="1" i="1"/>
              <a:t>the vigour of a man</a:t>
            </a:r>
            <a:r>
              <a:rPr lang="zh-CN" altLang="en-US" sz="2400" i="1"/>
              <a:t>."</a:t>
            </a:r>
          </a:p>
          <a:p>
            <a:endParaRPr lang="zh-CN" altLang="en-US" sz="2400" i="1"/>
          </a:p>
          <a:p>
            <a:r>
              <a:rPr lang="zh-CN" altLang="en-US" sz="2400" i="1"/>
              <a:t>"Now all shame is exhausted, for in the weakened state of the commonwealth things came to such a pass that, </a:t>
            </a:r>
            <a:r>
              <a:rPr lang="zh-CN" altLang="en-US" sz="2400" b="1" i="1"/>
              <a:t>while Gallienus conducted himself in the most evil fashion, even women ruled most excellently</a:t>
            </a:r>
            <a:r>
              <a:rPr lang="zh-CN" altLang="en-US" sz="2400" i="1"/>
              <a:t>."</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COMMONDATA" val="eyJoZGlkIjoiZjZjOTBkYmYxYjJkZDg3OTVlZDIzZGYxZmJlMGFkNDgifQ=="/>
</p:tagLst>
</file>

<file path=ppt/theme/theme1.xml><?xml version="1.0" encoding="utf-8"?>
<a:theme xmlns:a="http://schemas.openxmlformats.org/drawingml/2006/main" name="WPS">
  <a:themeElements>
    <a:clrScheme name="WPS">
      <a:dk1>
        <a:sysClr val="windowText" lastClr="000000"/>
      </a:dk1>
      <a:lt1>
        <a:sysClr val="window" lastClr="FFFFFF"/>
      </a:lt1>
      <a:dk2>
        <a:srgbClr val="44546A"/>
      </a:dk2>
      <a:lt2>
        <a:srgbClr val="E7E6E6"/>
      </a:lt2>
      <a:accent1>
        <a:srgbClr val="4874CB"/>
      </a:accent1>
      <a:accent2>
        <a:srgbClr val="EE822F"/>
      </a:accent2>
      <a:accent3>
        <a:srgbClr val="F2BA02"/>
      </a:accent3>
      <a:accent4>
        <a:srgbClr val="75BD42"/>
      </a:accent4>
      <a:accent5>
        <a:srgbClr val="30C0B4"/>
      </a:accent5>
      <a:accent6>
        <a:srgbClr val="E54C5E"/>
      </a:accent6>
      <a:hlink>
        <a:srgbClr val="0026E5"/>
      </a:hlink>
      <a:folHlink>
        <a:srgbClr val="7E1FAD"/>
      </a:folHlink>
    </a:clrScheme>
    <a:fontScheme name="WPS">
      <a:majorFont>
        <a:latin typeface="Calibri"/>
        <a:ea typeface=""/>
        <a:cs typeface=""/>
        <a:font script="Jpan" typeface="ＭＳ Ｐゴシック"/>
        <a:font script="Hang" typeface="맑은 고딕"/>
        <a:font script="Hans" typeface="微软雅黑"/>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PS">
      <a:fillStyleLst>
        <a:solidFill>
          <a:schemeClr val="phClr"/>
        </a:solidFill>
        <a:gradFill>
          <a:gsLst>
            <a:gs pos="0">
              <a:schemeClr val="phClr">
                <a:lumOff val="17500"/>
              </a:schemeClr>
            </a:gs>
            <a:gs pos="100000">
              <a:schemeClr val="phClr"/>
            </a:gs>
          </a:gsLst>
          <a:lin ang="2700000" scaled="0"/>
        </a:gradFill>
        <a:gradFill>
          <a:gsLst>
            <a:gs pos="0">
              <a:schemeClr val="phClr">
                <a:hueOff val="-2520000"/>
              </a:schemeClr>
            </a:gs>
            <a:gs pos="100000">
              <a:schemeClr val="phClr"/>
            </a:gs>
          </a:gsLst>
          <a:lin ang="2700000" scaled="0"/>
        </a:gradFill>
      </a:fillStyleLst>
      <a:lnStyleLst>
        <a:ln w="12700" cap="flat" cmpd="sng" algn="ctr">
          <a:solidFill>
            <a:schemeClr val="phClr"/>
          </a:solidFill>
          <a:prstDash val="solid"/>
          <a:miter lim="800000"/>
        </a:ln>
        <a:ln w="12700" cap="flat" cmpd="sng" algn="ctr">
          <a:solidFill>
            <a:schemeClr val="phClr"/>
          </a:solidFill>
          <a:prstDash val="solid"/>
          <a:miter lim="800000"/>
        </a:ln>
        <a:ln w="12700" cap="flat" cmpd="sng" algn="ctr">
          <a:gradFill>
            <a:gsLst>
              <a:gs pos="0">
                <a:schemeClr val="phClr">
                  <a:hueOff val="-4200000"/>
                </a:schemeClr>
              </a:gs>
              <a:gs pos="100000">
                <a:schemeClr val="phClr"/>
              </a:gs>
            </a:gsLst>
            <a:lin ang="2700000" scaled="1"/>
          </a:gradFill>
          <a:prstDash val="solid"/>
          <a:miter lim="800000"/>
        </a:ln>
      </a:lnStyleLst>
      <a:effectStyleLst>
        <a:effectStyle>
          <a:effectLst>
            <a:outerShdw blurRad="101600" dist="50800" dir="5400000" algn="ctr" rotWithShape="0">
              <a:schemeClr val="phClr">
                <a:alpha val="60000"/>
              </a:schemeClr>
            </a:outerShdw>
          </a:effectLst>
        </a:effectStyle>
        <a:effectStyle>
          <a:effectLst>
            <a:reflection stA="50000" endA="300" endPos="40000" dist="25400" dir="5400000" sy="-100000" algn="bl" rotWithShape="0"/>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8879</Words>
  <Application>Microsoft Office PowerPoint</Application>
  <PresentationFormat>Widescreen</PresentationFormat>
  <Paragraphs>225</Paragraphs>
  <Slides>35</Slides>
  <Notes>0</Notes>
  <HiddenSlides>0</HiddenSlides>
  <MMClips>0</MMClips>
  <ScaleCrop>false</ScaleCrop>
  <HeadingPairs>
    <vt:vector size="6" baseType="variant">
      <vt:variant>
        <vt:lpstr>Caratteri utilizzati</vt:lpstr>
      </vt:variant>
      <vt:variant>
        <vt:i4>4</vt:i4>
      </vt:variant>
      <vt:variant>
        <vt:lpstr>Tema</vt:lpstr>
      </vt:variant>
      <vt:variant>
        <vt:i4>1</vt:i4>
      </vt:variant>
      <vt:variant>
        <vt:lpstr>Titoli diapositive</vt:lpstr>
      </vt:variant>
      <vt:variant>
        <vt:i4>35</vt:i4>
      </vt:variant>
    </vt:vector>
  </HeadingPairs>
  <TitlesOfParts>
    <vt:vector size="40" baseType="lpstr">
      <vt:lpstr>微软雅黑</vt:lpstr>
      <vt:lpstr>Arial</vt:lpstr>
      <vt:lpstr>Calibri</vt:lpstr>
      <vt:lpstr>Times New Roman</vt:lpstr>
      <vt:lpstr>WPS</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c.larocca</dc:creator>
  <cp:lastModifiedBy>c.larocca</cp:lastModifiedBy>
  <cp:revision>40</cp:revision>
  <dcterms:created xsi:type="dcterms:W3CDTF">2023-08-09T12:44:00Z</dcterms:created>
  <dcterms:modified xsi:type="dcterms:W3CDTF">2024-05-14T12:29:44Z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3B0086CAF875411CACBDA13AB9801EF4_13</vt:lpwstr>
  </property>
  <property fmtid="{D5CDD505-2E9C-101B-9397-08002B2CF9AE}" pid="3" name="KSOProductBuildVer">
    <vt:lpwstr>2052-12.1.0.16729</vt:lpwstr>
  </property>
</Properties>
</file>