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21619441.2019.15897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irEw5tG9eo?si=V6R3CO7ZWDpqcG5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6682-35F5-466B-ABB3-2217EA5EB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47" y="1627094"/>
            <a:ext cx="9601200" cy="3025588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         </a:t>
            </a:r>
            <a:r>
              <a:rPr lang="en-GB" sz="4400" dirty="0" err="1">
                <a:latin typeface="Algerian" panose="04020705040A02060702" pitchFamily="82" charset="0"/>
              </a:rPr>
              <a:t>HISToRY</a:t>
            </a:r>
            <a:r>
              <a:rPr lang="en-GB" sz="4400" dirty="0">
                <a:latin typeface="Algerian" panose="04020705040A02060702" pitchFamily="82" charset="0"/>
              </a:rPr>
              <a:t> OF SLAVERY </a:t>
            </a:r>
            <a:br>
              <a:rPr lang="en-GB" sz="4400" dirty="0">
                <a:latin typeface="Algerian" panose="04020705040A02060702" pitchFamily="82" charset="0"/>
              </a:rPr>
            </a:br>
            <a:r>
              <a:rPr lang="en-GB" sz="4400" dirty="0">
                <a:latin typeface="Algerian" panose="04020705040A02060702" pitchFamily="82" charset="0"/>
              </a:rPr>
              <a:t>             AND SLAVE TRADE </a:t>
            </a:r>
            <a:br>
              <a:rPr lang="en-GB" sz="4400" dirty="0">
                <a:latin typeface="Algerian" panose="04020705040A02060702" pitchFamily="82" charset="0"/>
              </a:rPr>
            </a:br>
            <a:r>
              <a:rPr lang="en-GB" sz="4400" dirty="0">
                <a:latin typeface="Algerian" panose="04020705040A02060702" pitchFamily="82" charset="0"/>
              </a:rPr>
              <a:t>               IN THE GAMBIA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DDA68-2EF4-42CF-B622-F9FB3FBA3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75" y="5419725"/>
            <a:ext cx="2027238" cy="618003"/>
          </a:xfrm>
        </p:spPr>
        <p:txBody>
          <a:bodyPr/>
          <a:lstStyle/>
          <a:p>
            <a:r>
              <a:rPr lang="en-GB" dirty="0"/>
              <a:t>FATOU A JOBE</a:t>
            </a:r>
          </a:p>
        </p:txBody>
      </p:sp>
    </p:spTree>
    <p:extLst>
      <p:ext uri="{BB962C8B-B14F-4D97-AF65-F5344CB8AC3E}">
        <p14:creationId xmlns:p14="http://schemas.microsoft.com/office/powerpoint/2010/main" val="390539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211E-4B15-400A-8408-76F2FFB9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99247"/>
            <a:ext cx="8761413" cy="1264024"/>
          </a:xfrm>
        </p:spPr>
        <p:txBody>
          <a:bodyPr/>
          <a:lstStyle/>
          <a:p>
            <a:r>
              <a:rPr lang="en-GB" sz="5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</a:t>
            </a:r>
            <a:r>
              <a:rPr lang="en-GB" sz="54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conclusion</a:t>
            </a:r>
            <a:endParaRPr lang="en-GB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8CBD-839D-4827-988B-6D12A7A46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Many are with the conviction that’ ROOTS’ – the book and mini series  are historical fiction, and not documented fact. </a:t>
            </a:r>
            <a:endParaRPr lang="en-GB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6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2F3B-BCE2-4436-B1A4-5DD6FEAE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82CC1-B226-42F0-9DE2-4238A739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360646" cy="39586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Winkle, T. A., &amp; Lightfoot, D. R. (2014). Landscape of the slave trade in Senegal and The Gambia. Focus on Geography, 57, 14-23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Gijanto, L. (2011). Competing narratives: Tensions between diaspora tourism and the Atlantic past in The Gambia. Journal of Heritage Tourism, 6(4), 305-318.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Kroot, M. V., &amp; Gokee, C. (2018). Histories and material manifestations of slavery in the Upper Gambia River region: Preliminary results of the Bandafassi Regional Archaeological Project. Journal of African Diaspora Archaeology and Heritage, 7(2), 74-104. </a:t>
            </a:r>
            <a:r>
              <a:rPr lang="en-GB" sz="1900" i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https://doi.org/10.1080/21619441.2019.1589712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Thornton, J. (2017). Historical truth and fiction in the life of Kunta Kinte. Transition, 122, 47-63. Indiana University Press on behalf of the Hutchins Center for African and African American Research at Harvard University.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55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EAA35-D5B8-4471-AE21-60DC59C6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3" y="726141"/>
            <a:ext cx="9136437" cy="1264023"/>
          </a:xfrm>
        </p:spPr>
        <p:txBody>
          <a:bodyPr/>
          <a:lstStyle/>
          <a:p>
            <a:r>
              <a:rPr lang="en-GB" sz="5400" dirty="0">
                <a:latin typeface="Algerian" panose="04020705040A02060702" pitchFamily="82" charset="0"/>
              </a:rPr>
              <a:t>GEOGRAPHIC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0EDA7-BB3A-43DD-BAF2-BF11C7D29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7706"/>
            <a:ext cx="9468222" cy="3532094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lgerian" panose="04020705040A02060702" pitchFamily="82" charset="0"/>
              </a:rPr>
              <a:t>The Gambia is located within a tropical zone.</a:t>
            </a:r>
          </a:p>
          <a:p>
            <a:endParaRPr lang="en-GB" sz="3600" dirty="0">
              <a:latin typeface="Algerian" panose="04020705040A02060702" pitchFamily="82" charset="0"/>
            </a:endParaRPr>
          </a:p>
          <a:p>
            <a:r>
              <a:rPr lang="en-GB" sz="3600" dirty="0">
                <a:latin typeface="Algerian" panose="04020705040A02060702" pitchFamily="82" charset="0"/>
              </a:rPr>
              <a:t>The Gambia is the smallest country in main land Africa. </a:t>
            </a:r>
          </a:p>
          <a:p>
            <a:endParaRPr lang="en-GB" sz="3600" dirty="0">
              <a:latin typeface="Arial Black" panose="020B0A04020102020204" pitchFamily="34" charset="0"/>
            </a:endParaRPr>
          </a:p>
          <a:p>
            <a:endParaRPr lang="en-GB" sz="3600" dirty="0">
              <a:latin typeface="Arial Black" panose="020B0A04020102020204" pitchFamily="34" charset="0"/>
            </a:endParaRPr>
          </a:p>
          <a:p>
            <a:endParaRPr lang="en-GB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6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9604-3DC1-4A6C-A72C-CE67FA25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10988"/>
            <a:ext cx="9306858" cy="1546412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             </a:t>
            </a:r>
            <a:r>
              <a:rPr lang="en-GB" sz="5400" dirty="0">
                <a:latin typeface="Algerian" panose="04020705040A02060702" pitchFamily="82" charset="0"/>
              </a:rPr>
              <a:t>  HISTORICAL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F505-2C88-45E9-A5EA-540C780E6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 </a:t>
            </a:r>
            <a:r>
              <a:rPr lang="en-GB" sz="3600" dirty="0">
                <a:latin typeface="Algerian" panose="04020705040A02060702" pitchFamily="82" charset="0"/>
              </a:rPr>
              <a:t>SLAVERY EXISTED IN WEST AFRICA FOR  HUNDREDS OF YEARS</a:t>
            </a:r>
          </a:p>
          <a:p>
            <a:endParaRPr lang="en-GB" sz="3600" dirty="0">
              <a:latin typeface="Algerian" panose="04020705040A02060702" pitchFamily="82" charset="0"/>
            </a:endParaRPr>
          </a:p>
          <a:p>
            <a:r>
              <a:rPr lang="en-GB" sz="3600" dirty="0">
                <a:latin typeface="Algerian" panose="04020705040A02060702" pitchFamily="82" charset="0"/>
              </a:rPr>
              <a:t> African kingdoms HELD  </a:t>
            </a:r>
            <a:r>
              <a:rPr lang="en-GB" sz="3600" dirty="0" err="1">
                <a:latin typeface="Algerian" panose="04020705040A02060702" pitchFamily="82" charset="0"/>
              </a:rPr>
              <a:t>slaveS</a:t>
            </a:r>
            <a:r>
              <a:rPr lang="en-GB" sz="3600" dirty="0">
                <a:latin typeface="Algerian" panose="04020705040A02060702" pitchFamily="82" charset="0"/>
              </a:rPr>
              <a:t>  (Domestic slaves)</a:t>
            </a:r>
          </a:p>
          <a:p>
            <a:endParaRPr lang="en-GB" sz="3600" dirty="0">
              <a:latin typeface="Algerian" panose="04020705040A02060702" pitchFamily="82" charset="0"/>
            </a:endParaRPr>
          </a:p>
          <a:p>
            <a:endParaRPr lang="en-GB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5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260E-2FE1-4704-9B3B-F7C046BB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84094"/>
            <a:ext cx="8923618" cy="1546412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BEGINNING OF THE  SLAVE 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D047-42FE-4CB6-B0C8-0619235D8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 </a:t>
            </a:r>
            <a:r>
              <a:rPr lang="en-GB" sz="3600" dirty="0">
                <a:latin typeface="Algerian" panose="04020705040A02060702" pitchFamily="82" charset="0"/>
              </a:rPr>
              <a:t>THE EARLY 16TH CENTURY, WITNESSED THE BEGINNING OF THE SLAVE TRADE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4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BDEF-1CC2-4C3B-B495-61297EBE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44" y="632012"/>
            <a:ext cx="9758082" cy="1130113"/>
          </a:xfrm>
        </p:spPr>
        <p:txBody>
          <a:bodyPr/>
          <a:lstStyle/>
          <a:p>
            <a:r>
              <a:rPr lang="en-GB" sz="5400" dirty="0">
                <a:latin typeface="Algerian" panose="04020705040A02060702" pitchFamily="82" charset="0"/>
              </a:rPr>
              <a:t>THE TRANS  ATLANTIC SLAVE TRADE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39187F-A7FB-4A7E-826E-3A7C18920BA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214283"/>
            <a:ext cx="7545481" cy="38817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BF664F-4174-4AF1-9BA0-8F034A544936}"/>
              </a:ext>
            </a:extLst>
          </p:cNvPr>
          <p:cNvSpPr txBox="1"/>
          <p:nvPr/>
        </p:nvSpPr>
        <p:spPr>
          <a:xfrm>
            <a:off x="690843" y="6060141"/>
            <a:ext cx="8394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1" dirty="0"/>
              <a:t>The triangular slave trade</a:t>
            </a:r>
          </a:p>
        </p:txBody>
      </p:sp>
    </p:spTree>
    <p:extLst>
      <p:ext uri="{BB962C8B-B14F-4D97-AF65-F5344CB8AC3E}">
        <p14:creationId xmlns:p14="http://schemas.microsoft.com/office/powerpoint/2010/main" val="270317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6217-07B7-4483-B9B7-2C66E49EB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JAMES ISLAND(KUNTA KINTEH ISLAND)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6F692-BF50-4730-A3A5-861299133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531" y="2514600"/>
            <a:ext cx="9629587" cy="423582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70A1C-4ECB-4546-9D10-A460FECDC1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82" y="2514600"/>
            <a:ext cx="8680731" cy="4005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34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514D-1B7F-4BE3-9620-975C043C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95" y="793376"/>
            <a:ext cx="11026588" cy="88725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RUINS OF JAMES ISLAND AND THE NEVER AGAIN STATUE</a:t>
            </a:r>
            <a:endParaRPr lang="en-GB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2EE54E-E26C-497D-85D0-E0ACFA7876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5" y="2447363"/>
            <a:ext cx="5983940" cy="441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A1C199-BE33-47A1-8EF5-2E9F9EAEF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588" y="2474258"/>
            <a:ext cx="5499847" cy="441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8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37FC-FEA0-47C9-92C2-71C06D81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8" y="699247"/>
            <a:ext cx="8625450" cy="1304365"/>
          </a:xfrm>
        </p:spPr>
        <p:txBody>
          <a:bodyPr/>
          <a:lstStyle/>
          <a:p>
            <a:r>
              <a:rPr lang="en-GB" sz="5400" dirty="0">
                <a:latin typeface="Algerian" panose="04020705040A02060702" pitchFamily="82" charset="0"/>
              </a:rPr>
              <a:t>                 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42439-CC8F-4815-B7A7-A1AA0C9BF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75965"/>
            <a:ext cx="9602693" cy="3966881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In 1976, the  novel “Roots”, written by the African-American writer Alex Haley WAS PUBLUSHED.</a:t>
            </a:r>
          </a:p>
          <a:p>
            <a:endParaRPr lang="en-GB" sz="3200" dirty="0">
              <a:effectLst/>
              <a:latin typeface="Algerian" panose="04020705040A02060702" pitchFamily="82" charset="0"/>
              <a:ea typeface="Calibri" panose="020F0502020204030204" pitchFamily="34" charset="0"/>
            </a:endParaRPr>
          </a:p>
          <a:p>
            <a:r>
              <a:rPr lang="en-GB" sz="32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 </a:t>
            </a:r>
            <a:r>
              <a:rPr lang="en-GB" sz="36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There have been disputes over Haley’s claims of descendancy and his account of  Kunta </a:t>
            </a:r>
            <a:r>
              <a:rPr lang="en-GB" sz="3600" dirty="0" err="1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Kinte’s</a:t>
            </a:r>
            <a:r>
              <a:rPr lang="en-GB" sz="36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 life</a:t>
            </a:r>
          </a:p>
          <a:p>
            <a:endParaRPr lang="en-GB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14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EE86-69C3-46BA-89FD-7A3A9F19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191308"/>
          </a:xfrm>
        </p:spPr>
        <p:txBody>
          <a:bodyPr/>
          <a:lstStyle/>
          <a:p>
            <a:r>
              <a:rPr lang="en-GB" sz="5400" dirty="0">
                <a:latin typeface="Algerian" panose="04020705040A02060702" pitchFamily="82" charset="0"/>
              </a:rPr>
              <a:t>                   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818B-14AE-455D-AB03-ECD4EEF2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2723031"/>
            <a:ext cx="9950824" cy="3939988"/>
          </a:xfrm>
        </p:spPr>
        <p:txBody>
          <a:bodyPr/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32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Haley was forced to settle a plagiarism suit out of court.</a:t>
            </a: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GB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32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Kunta </a:t>
            </a:r>
            <a:r>
              <a:rPr lang="en-GB" sz="3200" dirty="0" err="1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Kinte’s</a:t>
            </a:r>
            <a:r>
              <a:rPr lang="en-GB" sz="3200" dirty="0">
                <a:effectLst/>
                <a:latin typeface="Algerian" panose="04020705040A02060702" pitchFamily="82" charset="0"/>
                <a:ea typeface="Calibri" panose="020F0502020204030204" pitchFamily="34" charset="0"/>
              </a:rPr>
              <a:t> story hit a nerve on both the West African and American coast</a:t>
            </a:r>
          </a:p>
          <a:p>
            <a:pPr marL="0" indent="0">
              <a:buNone/>
            </a:pPr>
            <a:endParaRPr lang="en-GB" sz="3200" dirty="0">
              <a:latin typeface="Algerian" panose="04020705040A02060702" pitchFamily="8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DEA0D-DB30-4B0D-98BD-0F8E80527798}"/>
              </a:ext>
            </a:extLst>
          </p:cNvPr>
          <p:cNvSpPr txBox="1"/>
          <p:nvPr/>
        </p:nvSpPr>
        <p:spPr>
          <a:xfrm>
            <a:off x="1154954" y="3022010"/>
            <a:ext cx="79924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https://youtu.be/airEw5tG9eo?si=V6R3CO7ZWDpqcG5n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933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4900</TotalTime>
  <Words>361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Algerian</vt:lpstr>
      <vt:lpstr>Arial</vt:lpstr>
      <vt:lpstr>Arial Black</vt:lpstr>
      <vt:lpstr>Calibri</vt:lpstr>
      <vt:lpstr>Century Gothic</vt:lpstr>
      <vt:lpstr>Wingdings 3</vt:lpstr>
      <vt:lpstr>Ion Boardroom</vt:lpstr>
      <vt:lpstr>         HISToRY OF SLAVERY               AND SLAVE TRADE                 IN THE GAMBIA </vt:lpstr>
      <vt:lpstr>GEOGRAPHIC OVERVIEW</vt:lpstr>
      <vt:lpstr>               HISTORICAL CONTEXT</vt:lpstr>
      <vt:lpstr>BEGINNING OF THE  SLAVE  TRADE</vt:lpstr>
      <vt:lpstr>THE TRANS  ATLANTIC SLAVE TRADE</vt:lpstr>
      <vt:lpstr>JAMES ISLAND(KUNTA KINTEH ISLAND)</vt:lpstr>
      <vt:lpstr>RUINS OF JAMES ISLAND AND THE NEVER AGAIN STATUE</vt:lpstr>
      <vt:lpstr>                  ROOTS</vt:lpstr>
      <vt:lpstr>                    ROOTS</vt:lpstr>
      <vt:lpstr>             conclusion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decendants from the gambia</dc:title>
  <dc:creator>Fatou Jobe</dc:creator>
  <cp:lastModifiedBy>Microsoft Office User</cp:lastModifiedBy>
  <cp:revision>24</cp:revision>
  <dcterms:created xsi:type="dcterms:W3CDTF">2024-05-20T13:14:27Z</dcterms:created>
  <dcterms:modified xsi:type="dcterms:W3CDTF">2024-05-24T08:15:17Z</dcterms:modified>
</cp:coreProperties>
</file>