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144" d="100"/>
          <a:sy n="144" d="100"/>
        </p:scale>
        <p:origin x="72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724319049a7ea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724319049a7ea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724319049a7ea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724319049a7ea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724319049a7ea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724319049a7ea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24319049a7ea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24319049a7ea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24319049a7ea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724319049a7ea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724319049a7ea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724319049a7ea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724319049a7ea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724319049a7ea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724319049a7ea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724319049a7ea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724319049a7ea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724319049a7ea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s" dirty="0"/>
              <a:t>Gaze and panopticon in the context of slavery </a:t>
            </a: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The gaze: a dangerous tool to dehumanize enslaved people</a:t>
            </a:r>
            <a:endParaRPr/>
          </a:p>
        </p:txBody>
      </p:sp>
      <p:sp>
        <p:nvSpPr>
          <p:cNvPr id="61" name="Google Shape;61;p14"/>
          <p:cNvSpPr txBox="1">
            <a:spLocks noGrp="1"/>
          </p:cNvSpPr>
          <p:nvPr>
            <p:ph type="body" idx="1"/>
          </p:nvPr>
        </p:nvSpPr>
        <p:spPr>
          <a:xfrm>
            <a:off x="311700" y="1640750"/>
            <a:ext cx="8520600" cy="336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In the context of surveillance, gaze refers to the visual power used against indivduals or groups in order to control what enslavers consider as “others”.</a:t>
            </a:r>
            <a:endParaRPr i="1"/>
          </a:p>
          <a:p>
            <a:pPr marL="0" lvl="0" indent="0" algn="l" rtl="0">
              <a:spcBef>
                <a:spcPts val="1200"/>
              </a:spcBef>
              <a:spcAft>
                <a:spcPts val="0"/>
              </a:spcAft>
              <a:buNone/>
            </a:pPr>
            <a:r>
              <a:rPr lang="es" b="1"/>
              <a:t>the gaze as a tool of oppression:</a:t>
            </a:r>
            <a:endParaRPr b="1"/>
          </a:p>
          <a:p>
            <a:pPr marL="0" lvl="0" indent="0" algn="l" rtl="0">
              <a:spcBef>
                <a:spcPts val="1200"/>
              </a:spcBef>
              <a:spcAft>
                <a:spcPts val="1200"/>
              </a:spcAft>
              <a:buNone/>
            </a:pPr>
            <a:r>
              <a:rPr lang="es"/>
              <a:t>this was the way in which powerful individuals look at those who are different from them, and transforms this difference into “otherness”. In the context of slavery, the gaze was used as a form of repression to maintain the status quo that benefited white enslavers. It kept black people in a position where resistance to oppression was nearly impossible, because the gaze transformed them into insecure and ashamed subjects.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The gaze</a:t>
            </a:r>
            <a:endParaRPr/>
          </a:p>
        </p:txBody>
      </p:sp>
      <p:sp>
        <p:nvSpPr>
          <p:cNvPr id="67" name="Google Shape;67;p15"/>
          <p:cNvSpPr txBox="1">
            <a:spLocks noGrp="1"/>
          </p:cNvSpPr>
          <p:nvPr>
            <p:ph type="body" idx="1"/>
          </p:nvPr>
        </p:nvSpPr>
        <p:spPr>
          <a:xfrm>
            <a:off x="311700" y="1152475"/>
            <a:ext cx="8520600" cy="39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This tool is impregnated with power, and its used to oppress. In slave labor camps, its manifested through constant surveillance or looks full of contempt and also public humiliations, to make enslaved people feel inferior and worthless. </a:t>
            </a:r>
            <a:endParaRPr/>
          </a:p>
          <a:p>
            <a:pPr marL="0" lvl="0" indent="0" algn="l" rtl="0">
              <a:spcBef>
                <a:spcPts val="1200"/>
              </a:spcBef>
              <a:spcAft>
                <a:spcPts val="0"/>
              </a:spcAft>
              <a:buNone/>
            </a:pPr>
            <a:r>
              <a:rPr lang="es"/>
              <a:t>These tactics instilled fear and control in enslaved people, making it difficult for them to even contemplate the idea of rebellion because of the immense psychological and physical harm inflicted, not to mention the dehumanization. </a:t>
            </a:r>
            <a:endParaRPr/>
          </a:p>
          <a:p>
            <a:pPr marL="0" lvl="0" indent="0" algn="l" rtl="0">
              <a:spcBef>
                <a:spcPts val="1200"/>
              </a:spcBef>
              <a:spcAft>
                <a:spcPts val="1200"/>
              </a:spcAft>
              <a:buNone/>
            </a:pPr>
            <a:r>
              <a:rPr lang="es" b="1"/>
              <a:t>The gaze as a justification for violence: </a:t>
            </a:r>
            <a:r>
              <a:rPr lang="es"/>
              <a:t>it allowed the white enslavers to justify violence against enslaved people by perceiving them as inferior, white enslavers felt entitled to abuse them.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Panopticon:</a:t>
            </a:r>
            <a:endParaRPr/>
          </a:p>
        </p:txBody>
      </p:sp>
      <p:sp>
        <p:nvSpPr>
          <p:cNvPr id="73" name="Google Shape;73;p16"/>
          <p:cNvSpPr txBox="1">
            <a:spLocks noGrp="1"/>
          </p:cNvSpPr>
          <p:nvPr>
            <p:ph type="body" idx="1"/>
          </p:nvPr>
        </p:nvSpPr>
        <p:spPr>
          <a:xfrm>
            <a:off x="141172" y="1030494"/>
            <a:ext cx="8520600" cy="410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
              <a:t>The panopticon is a concept of constant surveillance as a method of control. It is a</a:t>
            </a:r>
            <a:endParaRPr/>
          </a:p>
          <a:p>
            <a:pPr marL="0" lvl="0" indent="0" algn="l" rtl="0">
              <a:spcBef>
                <a:spcPts val="1200"/>
              </a:spcBef>
              <a:spcAft>
                <a:spcPts val="0"/>
              </a:spcAft>
              <a:buNone/>
            </a:pPr>
            <a:r>
              <a:rPr lang="es"/>
              <a:t>“design for a circular prison divided into individual cells, all of which could be observed from a single vantage point. This was a form of prison architecture in which guards could maintain constant vigil over the imprisoned (…) assumption of the incarcerated that they were always under surveillance and therefore must always act as if they were.” (207). </a:t>
            </a:r>
            <a:endParaRPr/>
          </a:p>
          <a:p>
            <a:pPr marL="0" lvl="0" indent="0" algn="l" rtl="0">
              <a:spcBef>
                <a:spcPts val="1200"/>
              </a:spcBef>
              <a:spcAft>
                <a:spcPts val="0"/>
              </a:spcAft>
              <a:buNone/>
            </a:pPr>
            <a:r>
              <a:rPr lang="es" b="1"/>
              <a:t>Key elements: </a:t>
            </a:r>
            <a:endParaRPr/>
          </a:p>
          <a:p>
            <a:pPr marL="0" lvl="0" indent="0" algn="l" rtl="0">
              <a:spcBef>
                <a:spcPts val="1200"/>
              </a:spcBef>
              <a:spcAft>
                <a:spcPts val="0"/>
              </a:spcAft>
              <a:buNone/>
            </a:pPr>
            <a:r>
              <a:rPr lang="es"/>
              <a:t>constant surveillance: enslaved people were constantly monitored by overseers, watchtowers or trained dogs.</a:t>
            </a:r>
            <a:endParaRPr/>
          </a:p>
          <a:p>
            <a:pPr marL="0" lvl="0" indent="0" algn="l" rtl="0">
              <a:spcBef>
                <a:spcPts val="1200"/>
              </a:spcBef>
              <a:spcAft>
                <a:spcPts val="1200"/>
              </a:spcAft>
              <a:buNone/>
            </a:pPr>
            <a:r>
              <a:rPr lang="es"/>
              <a:t>control and submission:  enslavers exerted control through punishment and forcing enslaved people to obey orders.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2055864" y="152400"/>
            <a:ext cx="4888832" cy="48387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Panopticon</a:t>
            </a:r>
            <a:endParaRPr/>
          </a:p>
        </p:txBody>
      </p:sp>
      <p:sp>
        <p:nvSpPr>
          <p:cNvPr id="84" name="Google Shape;8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dirty="0"/>
              <a:t>The panopticon allowed overseers to monitor enslaved people at all times, making it difficult for them to escape or plan rebellions. The feeling of being constantly watched created an atmosphere of fear and anxiety among enslaved people, making them more submissive and controllable. </a:t>
            </a:r>
            <a:endParaRPr dirty="0"/>
          </a:p>
          <a:p>
            <a:pPr marL="0" lvl="0" indent="0" algn="l" rtl="0">
              <a:spcBef>
                <a:spcPts val="1200"/>
              </a:spcBef>
              <a:spcAft>
                <a:spcPts val="0"/>
              </a:spcAft>
              <a:buNone/>
            </a:pPr>
            <a:r>
              <a:rPr lang="es" dirty="0"/>
              <a:t>The panopticon is not just a physical design, it is also a metaphor for the ways in which power and control are exercised in society. </a:t>
            </a:r>
            <a:endParaRPr dirty="0"/>
          </a:p>
          <a:p>
            <a:pPr marL="0" lvl="0" indent="0" algn="l" rtl="0">
              <a:spcBef>
                <a:spcPts val="1200"/>
              </a:spcBef>
              <a:spcAft>
                <a:spcPts val="1200"/>
              </a:spcAft>
              <a:buNone/>
            </a:pPr>
            <a:r>
              <a:rPr lang="es" dirty="0"/>
              <a:t>Enslaved people internalized the gaze of the overseers and began to police their own behavior.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dirty="0"/>
              <a:t>panopticon and gaze produce a phenomenon known as the process of conversion </a:t>
            </a:r>
            <a:endParaRPr dirty="0"/>
          </a:p>
        </p:txBody>
      </p:sp>
      <p:sp>
        <p:nvSpPr>
          <p:cNvPr id="90" name="Google Shape;90;p19"/>
          <p:cNvSpPr txBox="1">
            <a:spLocks noGrp="1"/>
          </p:cNvSpPr>
          <p:nvPr>
            <p:ph type="body" idx="1"/>
          </p:nvPr>
        </p:nvSpPr>
        <p:spPr>
          <a:xfrm>
            <a:off x="311700" y="1769800"/>
            <a:ext cx="8520600" cy="3300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“Power over the subject may be exerted in myriad ways, enforced by the threat of subtle kinds of cultural and moral disapproval and exclusion. The colonized subject may accept the imperial view, including the array of values, assumptions and cultural expectations on which this is based, and order his or her behavior accordingly.” (208). </a:t>
            </a:r>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6" name="Google Shape;9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 dirty="0"/>
              <a:t>the process of conversion refers to the process by which dominated and racialized people, in this case enslaved people, are forced to adopt the beliefs, values and practices of the dominant group (enslavers).  This process can be voluntary or forced but it is always a form of symbolic violence as it destroys the identity of the colonized/ enslaved people. </a:t>
            </a:r>
            <a:endParaRPr dirty="0"/>
          </a:p>
          <a:p>
            <a:pPr marL="0" lvl="0" indent="0" algn="l" rtl="0">
              <a:spcBef>
                <a:spcPts val="1200"/>
              </a:spcBef>
              <a:spcAft>
                <a:spcPts val="0"/>
              </a:spcAft>
              <a:buNone/>
            </a:pPr>
            <a:r>
              <a:rPr lang="es" dirty="0"/>
              <a:t>Conversion made the dominated more docile and easier to control. </a:t>
            </a:r>
            <a:endParaRPr dirty="0"/>
          </a:p>
          <a:p>
            <a:pPr marL="0" lvl="0" indent="0" algn="l" rtl="0">
              <a:spcBef>
                <a:spcPts val="1200"/>
              </a:spcBef>
              <a:spcAft>
                <a:spcPts val="0"/>
              </a:spcAft>
              <a:buNone/>
            </a:pPr>
            <a:r>
              <a:rPr lang="es" b="1" dirty="0"/>
              <a:t>resistance: </a:t>
            </a:r>
            <a:r>
              <a:rPr lang="es" dirty="0"/>
              <a:t>enslaved people resisted conversion through various means: </a:t>
            </a:r>
            <a:endParaRPr dirty="0"/>
          </a:p>
          <a:p>
            <a:pPr marL="0" lvl="0" indent="0" algn="l" rtl="0">
              <a:spcBef>
                <a:spcPts val="1200"/>
              </a:spcBef>
              <a:spcAft>
                <a:spcPts val="1200"/>
              </a:spcAft>
              <a:buNone/>
            </a:pPr>
            <a:r>
              <a:rPr lang="es" dirty="0"/>
              <a:t>songs that transmitted their cultural identity, or the refusal to adopt the names and surnames of their enslavers.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2" name="Google Shape;102;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s" b="1" dirty="0"/>
              <a:t>The loophole as a reverse panopticon </a:t>
            </a:r>
            <a:r>
              <a:rPr lang="es" dirty="0"/>
              <a:t>in “Incidents in the life of a slave girl” where the roles of the observer and the observed are inverted. </a:t>
            </a:r>
            <a:endParaRPr dirty="0"/>
          </a:p>
        </p:txBody>
      </p:sp>
      <p:sp>
        <p:nvSpPr>
          <p:cNvPr id="103" name="Google Shape;103;p21"/>
          <p:cNvSpPr txBox="1">
            <a:spLocks noGrp="1"/>
          </p:cNvSpPr>
          <p:nvPr>
            <p:ph type="body" idx="2"/>
          </p:nvPr>
        </p:nvSpPr>
        <p:spPr>
          <a:xfrm>
            <a:off x="4832400" y="2350525"/>
            <a:ext cx="3999900" cy="2853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s" b="1" dirty="0"/>
              <a:t>In conclusion</a:t>
            </a:r>
            <a:r>
              <a:rPr lang="es" dirty="0"/>
              <a:t>, the gaze and the panopticon were two complementary tools used to exert control over enslaved  people. </a:t>
            </a:r>
            <a:r>
              <a:rPr lang="es"/>
              <a:t>Together they formed a powerful system of control that had a profound impact on the lives of the enslaved. </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706</Words>
  <Application>Microsoft Macintosh PowerPoint</Application>
  <PresentationFormat>Presentazione su schermo (16:9)</PresentationFormat>
  <Paragraphs>27</Paragraphs>
  <Slides>9</Slides>
  <Notes>9</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9</vt:i4>
      </vt:variant>
    </vt:vector>
  </HeadingPairs>
  <TitlesOfParts>
    <vt:vector size="11" baseType="lpstr">
      <vt:lpstr>Arial</vt:lpstr>
      <vt:lpstr>Simple Light</vt:lpstr>
      <vt:lpstr>Gaze and panopticon in the context of slavery </vt:lpstr>
      <vt:lpstr>The gaze: a dangerous tool to dehumanize enslaved people</vt:lpstr>
      <vt:lpstr>The gaze</vt:lpstr>
      <vt:lpstr>Panopticon:</vt:lpstr>
      <vt:lpstr>Presentazione standard di PowerPoint</vt:lpstr>
      <vt:lpstr>Panopticon</vt:lpstr>
      <vt:lpstr>panopticon and gaze produce a phenomenon known as the process of conversion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Gaze and panopticon in the context of slavery. </dc:title>
  <cp:lastModifiedBy>Microsoft Office User</cp:lastModifiedBy>
  <cp:revision>3</cp:revision>
  <dcterms:modified xsi:type="dcterms:W3CDTF">2024-04-18T14:05:00Z</dcterms:modified>
</cp:coreProperties>
</file>