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314" r:id="rId2"/>
    <p:sldId id="411" r:id="rId3"/>
    <p:sldId id="432" r:id="rId4"/>
    <p:sldId id="430" r:id="rId5"/>
    <p:sldId id="433" r:id="rId6"/>
    <p:sldId id="431" r:id="rId7"/>
    <p:sldId id="452" r:id="rId8"/>
    <p:sldId id="434" r:id="rId9"/>
    <p:sldId id="398" r:id="rId10"/>
    <p:sldId id="435" r:id="rId11"/>
    <p:sldId id="399" r:id="rId12"/>
    <p:sldId id="401" r:id="rId13"/>
    <p:sldId id="402" r:id="rId14"/>
    <p:sldId id="419" r:id="rId15"/>
    <p:sldId id="421" r:id="rId16"/>
    <p:sldId id="422" r:id="rId17"/>
    <p:sldId id="423" r:id="rId18"/>
    <p:sldId id="424" r:id="rId19"/>
    <p:sldId id="420" r:id="rId20"/>
    <p:sldId id="441" r:id="rId21"/>
    <p:sldId id="403" r:id="rId22"/>
    <p:sldId id="439" r:id="rId23"/>
    <p:sldId id="440" r:id="rId24"/>
    <p:sldId id="436" r:id="rId25"/>
    <p:sldId id="443" r:id="rId26"/>
    <p:sldId id="444" r:id="rId27"/>
    <p:sldId id="442" r:id="rId28"/>
    <p:sldId id="438" r:id="rId29"/>
    <p:sldId id="447" r:id="rId30"/>
    <p:sldId id="446" r:id="rId31"/>
    <p:sldId id="449" r:id="rId32"/>
    <p:sldId id="448" r:id="rId33"/>
    <p:sldId id="450" r:id="rId34"/>
    <p:sldId id="453" r:id="rId3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663300"/>
    <a:srgbClr val="FF0000"/>
    <a:srgbClr val="FF9900"/>
    <a:srgbClr val="B3071B"/>
    <a:srgbClr val="006666"/>
    <a:srgbClr val="B0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95540" autoAdjust="0"/>
  </p:normalViewPr>
  <p:slideViewPr>
    <p:cSldViewPr>
      <p:cViewPr>
        <p:scale>
          <a:sx n="80" d="100"/>
          <a:sy n="80" d="100"/>
        </p:scale>
        <p:origin x="-102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CBD3AC85-C62C-9947-BD04-BC02280CDAF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460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2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04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11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972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12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56454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D349C09-0BD3-5547-952C-BC52FB5D827C}" type="slidenum">
              <a:rPr lang="it-IT" sz="1200" b="0"/>
              <a:pPr eaLnBrk="1" hangingPunct="1"/>
              <a:t>13</a:t>
            </a:fld>
            <a:endParaRPr lang="it-IT" sz="1200" b="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66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14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3745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15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25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16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4994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17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8895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5F4A47-D512-AF48-828D-B5BC048B2C22}" type="slidenum">
              <a:rPr lang="it-IT" sz="1200" b="0"/>
              <a:pPr eaLnBrk="1" hangingPunct="1"/>
              <a:t>18</a:t>
            </a:fld>
            <a:endParaRPr lang="it-IT" sz="1200" b="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946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4FFB05-4DF9-5F48-94BD-0A67A2EC60B9}" type="slidenum">
              <a:rPr lang="it-IT" sz="1200" b="0"/>
              <a:pPr eaLnBrk="1" hangingPunct="1"/>
              <a:t>19</a:t>
            </a:fld>
            <a:endParaRPr lang="it-IT" sz="1200" b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889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20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7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3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7370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21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56643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22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5795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23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2323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24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85765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25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2144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26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256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27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622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28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7711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29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2296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30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37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4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4295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31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2686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32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37230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33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15878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322CC1-C938-3249-8EC8-A6EF6286578C}" type="slidenum">
              <a:rPr lang="it-IT" sz="1200" b="0"/>
              <a:pPr eaLnBrk="1" hangingPunct="1"/>
              <a:t>34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80866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5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34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6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408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7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415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8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240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9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56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1E6800F-6AA5-1043-AF3A-C523736ACF5D}" type="slidenum">
              <a:rPr lang="it-IT" sz="1200" b="0"/>
              <a:pPr eaLnBrk="1" hangingPunct="1"/>
              <a:t>10</a:t>
            </a:fld>
            <a:endParaRPr lang="it-IT" sz="1200" b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8471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35112-7376-7647-B10E-91F3F2AF5F68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65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34553-B6F2-B44C-899F-5C510BFC5CC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726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B76CF-F1D2-4741-95CB-B31BD21CA4A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8013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D95EE-F50A-7144-911F-66A67A879812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018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FB67-DFD1-9241-9A37-E77FC0AC709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530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05314-434D-2B43-BECB-36A38A5F56F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819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15859-2BD1-1B4D-828D-AEE476331C7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2198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B6F44-AB91-6B4F-BF60-BF1ADD58003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77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81FCC-77B8-334D-A1F6-FA699EB156B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866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A9014-CE1C-EA4F-A604-01FE97BE03A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7DC8D-9350-C34F-AEF0-78AA8C16866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558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40DABCD4-C4DC-AB40-86B8-B259A31BD6F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uniweb.unipd.it/DettaglioTurnoOfferta.do;jsessionid=2A7A407266201A02512833E8DB64315B.jvm3c?ad_id=90605&amp;app_id=130&amp;cds_id=604&amp;app_log_id=1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elearning.unipd.i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250825" y="20638"/>
            <a:ext cx="7772400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it-IT" sz="6600" dirty="0">
              <a:solidFill>
                <a:schemeClr val="bg1"/>
              </a:solidFill>
            </a:endParaRPr>
          </a:p>
          <a:p>
            <a:pPr algn="ctr"/>
            <a:r>
              <a:rPr lang="it-IT" sz="6600" dirty="0" smtClean="0">
                <a:solidFill>
                  <a:schemeClr val="bg1"/>
                </a:solidFill>
              </a:rPr>
              <a:t>Corso di laurea </a:t>
            </a:r>
          </a:p>
          <a:p>
            <a:pPr algn="ctr"/>
            <a:r>
              <a:rPr lang="it-IT" sz="6600" dirty="0" smtClean="0">
                <a:solidFill>
                  <a:schemeClr val="bg1"/>
                </a:solidFill>
              </a:rPr>
              <a:t>in Lettere</a:t>
            </a:r>
            <a:endParaRPr lang="it-IT" sz="4400" dirty="0">
              <a:solidFill>
                <a:schemeClr val="bg1"/>
              </a:solidFill>
            </a:endParaRPr>
          </a:p>
        </p:txBody>
      </p:sp>
      <p:sp>
        <p:nvSpPr>
          <p:cNvPr id="15363" name="CasellaDiTesto 1"/>
          <p:cNvSpPr txBox="1">
            <a:spLocks noChangeArrowheads="1"/>
          </p:cNvSpPr>
          <p:nvPr/>
        </p:nvSpPr>
        <p:spPr bwMode="auto">
          <a:xfrm>
            <a:off x="971600" y="3212976"/>
            <a:ext cx="6408712" cy="2646878"/>
          </a:xfrm>
          <a:prstGeom prst="rect">
            <a:avLst/>
          </a:prstGeom>
          <a:solidFill>
            <a:srgbClr val="B00000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defRPr/>
            </a:pPr>
            <a:r>
              <a:rPr lang="it-IT" sz="16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1617</a:t>
            </a:r>
          </a:p>
        </p:txBody>
      </p:sp>
      <p:pic>
        <p:nvPicPr>
          <p:cNvPr id="6" name="Picture 3" descr="SigilloLogoLAST_WhiteOK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2132856"/>
            <a:ext cx="96498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7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it-IT" sz="7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6752"/>
            <a:ext cx="9075208" cy="48141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540"/>
              </a:lnSpc>
            </a:pPr>
            <a:r>
              <a:rPr lang="it-IT" sz="6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durat</a:t>
            </a:r>
            <a:r>
              <a:rPr lang="it-IT" sz="6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 e o</a:t>
            </a:r>
            <a:r>
              <a:rPr lang="it-IT" sz="6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rario </a:t>
            </a:r>
            <a:r>
              <a:rPr lang="it-IT" sz="6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dei corsi</a:t>
            </a:r>
          </a:p>
          <a:p>
            <a:endParaRPr lang="it-IT" dirty="0"/>
          </a:p>
          <a:p>
            <a:endParaRPr lang="it-IT" sz="2800" dirty="0" smtClean="0"/>
          </a:p>
          <a:p>
            <a:r>
              <a:rPr lang="it-IT" sz="5400" dirty="0" smtClean="0"/>
              <a:t>42 ore (8 settimane) </a:t>
            </a:r>
            <a:r>
              <a:rPr lang="it-IT" sz="5400" dirty="0" smtClean="0">
                <a:solidFill>
                  <a:srgbClr val="B3071B"/>
                </a:solidFill>
              </a:rPr>
              <a:t>6 </a:t>
            </a:r>
            <a:r>
              <a:rPr lang="it-IT" sz="5400" dirty="0" err="1" smtClean="0">
                <a:solidFill>
                  <a:srgbClr val="B3071B"/>
                </a:solidFill>
              </a:rPr>
              <a:t>cfu</a:t>
            </a:r>
            <a:r>
              <a:rPr lang="it-IT" sz="5400" dirty="0" smtClean="0"/>
              <a:t> </a:t>
            </a:r>
          </a:p>
          <a:p>
            <a:endParaRPr lang="it-IT" sz="5400" dirty="0" smtClean="0"/>
          </a:p>
          <a:p>
            <a:r>
              <a:rPr lang="it-IT" sz="5400" dirty="0" smtClean="0"/>
              <a:t>63 ore (12 settimane) </a:t>
            </a:r>
            <a:r>
              <a:rPr lang="it-IT" sz="5400" dirty="0" smtClean="0">
                <a:solidFill>
                  <a:srgbClr val="B3071B"/>
                </a:solidFill>
              </a:rPr>
              <a:t>9 </a:t>
            </a:r>
            <a:r>
              <a:rPr lang="it-IT" sz="5400" dirty="0" err="1" smtClean="0">
                <a:solidFill>
                  <a:srgbClr val="B3071B"/>
                </a:solidFill>
              </a:rPr>
              <a:t>cfu</a:t>
            </a:r>
            <a:endParaRPr lang="it-IT" sz="5400" dirty="0" smtClean="0">
              <a:solidFill>
                <a:srgbClr val="B3071B"/>
              </a:solidFill>
            </a:endParaRPr>
          </a:p>
          <a:p>
            <a:pPr algn="ctr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24430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2132856"/>
            <a:ext cx="96498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7200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it-IT" sz="7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	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0" y="1196752"/>
            <a:ext cx="8854858" cy="33004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7540"/>
              </a:lnSpc>
            </a:pPr>
            <a:r>
              <a:rPr lang="it-IT" sz="7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</a:t>
            </a:r>
            <a:r>
              <a:rPr lang="it-IT" sz="7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rario-tipo </a:t>
            </a:r>
            <a:r>
              <a:rPr lang="it-IT" sz="7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dei corsi</a:t>
            </a:r>
          </a:p>
          <a:p>
            <a:endParaRPr lang="it-IT" dirty="0"/>
          </a:p>
          <a:p>
            <a:endParaRPr lang="it-IT" sz="2800" dirty="0" smtClean="0"/>
          </a:p>
          <a:p>
            <a:pPr algn="ctr"/>
            <a:r>
              <a:rPr lang="it-IT" sz="2800" dirty="0">
                <a:solidFill>
                  <a:srgbClr val="B3071B"/>
                </a:solidFill>
              </a:rPr>
              <a:t>c</a:t>
            </a:r>
            <a:r>
              <a:rPr lang="it-IT" sz="2800" dirty="0" smtClean="0">
                <a:solidFill>
                  <a:srgbClr val="B3071B"/>
                </a:solidFill>
              </a:rPr>
              <a:t>inque ore alla settimana distribuite su 3 giorni</a:t>
            </a:r>
          </a:p>
          <a:p>
            <a:pPr algn="ctr"/>
            <a:endParaRPr lang="it-IT" sz="2800" dirty="0" smtClean="0">
              <a:solidFill>
                <a:srgbClr val="B3071B"/>
              </a:solidFill>
            </a:endParaRPr>
          </a:p>
          <a:p>
            <a:pPr algn="ctr">
              <a:lnSpc>
                <a:spcPts val="2660"/>
              </a:lnSpc>
            </a:pPr>
            <a:endParaRPr lang="it-IT" sz="2800" dirty="0" smtClean="0"/>
          </a:p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292080" y="4149080"/>
            <a:ext cx="44644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it-IT" sz="4000" dirty="0" smtClean="0"/>
              <a:t>mercoledì</a:t>
            </a:r>
            <a:r>
              <a:rPr lang="it-IT" sz="4000" dirty="0" smtClean="0">
                <a:solidFill>
                  <a:srgbClr val="B3071B"/>
                </a:solidFill>
              </a:rPr>
              <a:t>1</a:t>
            </a:r>
            <a:r>
              <a:rPr lang="it-IT" sz="4000" dirty="0" smtClean="0"/>
              <a:t> </a:t>
            </a:r>
            <a:r>
              <a:rPr lang="it-IT" sz="4000" dirty="0"/>
              <a:t>	</a:t>
            </a:r>
            <a:endParaRPr lang="it-IT" sz="4000" dirty="0" smtClean="0"/>
          </a:p>
          <a:p>
            <a:pPr>
              <a:lnSpc>
                <a:spcPts val="4800"/>
              </a:lnSpc>
            </a:pPr>
            <a:r>
              <a:rPr lang="it-IT" sz="4000" dirty="0" smtClean="0"/>
              <a:t>giovedì</a:t>
            </a:r>
            <a:r>
              <a:rPr lang="it-IT" sz="4000" dirty="0" smtClean="0">
                <a:solidFill>
                  <a:srgbClr val="B3071B"/>
                </a:solidFill>
              </a:rPr>
              <a:t>2</a:t>
            </a:r>
            <a:r>
              <a:rPr lang="it-IT" sz="4000" dirty="0" smtClean="0"/>
              <a:t> </a:t>
            </a:r>
            <a:r>
              <a:rPr lang="it-IT" sz="4000" dirty="0"/>
              <a:t>		</a:t>
            </a:r>
            <a:endParaRPr lang="it-IT" sz="4000" dirty="0" smtClean="0"/>
          </a:p>
          <a:p>
            <a:pPr>
              <a:lnSpc>
                <a:spcPts val="4800"/>
              </a:lnSpc>
            </a:pPr>
            <a:r>
              <a:rPr lang="it-IT" sz="4000" dirty="0" smtClean="0"/>
              <a:t>venerdì</a:t>
            </a:r>
            <a:r>
              <a:rPr lang="it-IT" sz="4000" dirty="0" smtClean="0">
                <a:solidFill>
                  <a:srgbClr val="B3071B"/>
                </a:solidFill>
              </a:rPr>
              <a:t>2</a:t>
            </a:r>
            <a:r>
              <a:rPr lang="it-IT" sz="4000" dirty="0" smtClean="0"/>
              <a:t> </a:t>
            </a:r>
            <a:endParaRPr lang="it-IT" sz="4000" dirty="0"/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95536" y="4139779"/>
            <a:ext cx="3024336" cy="1960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800"/>
              </a:lnSpc>
            </a:pPr>
            <a:r>
              <a:rPr lang="it-IT" sz="4000" dirty="0" smtClean="0"/>
              <a:t>lunedì-</a:t>
            </a:r>
            <a:r>
              <a:rPr lang="it-IT" sz="4000" dirty="0" smtClean="0">
                <a:solidFill>
                  <a:srgbClr val="B3071B"/>
                </a:solidFill>
              </a:rPr>
              <a:t>2</a:t>
            </a:r>
            <a:endParaRPr lang="it-IT" sz="4000" dirty="0" smtClean="0"/>
          </a:p>
          <a:p>
            <a:pPr>
              <a:lnSpc>
                <a:spcPts val="4800"/>
              </a:lnSpc>
            </a:pPr>
            <a:r>
              <a:rPr lang="it-IT" sz="4000" dirty="0" smtClean="0"/>
              <a:t>martedì</a:t>
            </a:r>
            <a:r>
              <a:rPr lang="it-IT" sz="4000" dirty="0" smtClean="0">
                <a:solidFill>
                  <a:srgbClr val="B3071B"/>
                </a:solidFill>
              </a:rPr>
              <a:t>2</a:t>
            </a:r>
            <a:r>
              <a:rPr lang="it-IT" sz="4000" dirty="0" smtClean="0"/>
              <a:t> </a:t>
            </a:r>
            <a:r>
              <a:rPr lang="it-IT" sz="4000" dirty="0"/>
              <a:t>	</a:t>
            </a:r>
          </a:p>
          <a:p>
            <a:pPr>
              <a:lnSpc>
                <a:spcPts val="4800"/>
              </a:lnSpc>
            </a:pPr>
            <a:r>
              <a:rPr lang="it-IT" sz="4000" dirty="0" smtClean="0"/>
              <a:t>mercoledì</a:t>
            </a:r>
            <a:r>
              <a:rPr lang="it-IT" sz="4000" dirty="0" smtClean="0">
                <a:solidFill>
                  <a:srgbClr val="B3071B"/>
                </a:solidFill>
              </a:rPr>
              <a:t>1</a:t>
            </a:r>
            <a:endParaRPr lang="it-IT" sz="4000" dirty="0">
              <a:solidFill>
                <a:srgbClr val="B307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0039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1628800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268760"/>
            <a:ext cx="8532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8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sessioni</a:t>
            </a:r>
            <a:r>
              <a:rPr lang="it-IT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</a:t>
            </a:r>
            <a:r>
              <a:rPr lang="it-IT" sz="8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esami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27584" y="3717032"/>
            <a:ext cx="1846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0" y="2708920"/>
            <a:ext cx="1030965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solidFill>
                  <a:srgbClr val="B3071B"/>
                </a:solidFill>
              </a:rPr>
              <a:t>1 </a:t>
            </a:r>
            <a:r>
              <a:rPr lang="it-IT" sz="4400" dirty="0" smtClean="0">
                <a:solidFill>
                  <a:srgbClr val="B3071B"/>
                </a:solidFill>
              </a:rPr>
              <a:t>invernale–febbraio</a:t>
            </a:r>
          </a:p>
          <a:p>
            <a:r>
              <a:rPr lang="it-IT" sz="6600" dirty="0" smtClean="0">
                <a:solidFill>
                  <a:srgbClr val="B3071B"/>
                </a:solidFill>
              </a:rPr>
              <a:t>2 </a:t>
            </a:r>
            <a:r>
              <a:rPr lang="it-IT" sz="4400" dirty="0" smtClean="0">
                <a:solidFill>
                  <a:srgbClr val="B3071B"/>
                </a:solidFill>
              </a:rPr>
              <a:t>estiva-giugno </a:t>
            </a:r>
            <a:r>
              <a:rPr lang="it-IT" sz="4400" dirty="0">
                <a:solidFill>
                  <a:srgbClr val="B3071B"/>
                </a:solidFill>
              </a:rPr>
              <a:t>e </a:t>
            </a:r>
            <a:r>
              <a:rPr lang="it-IT" sz="4400" dirty="0" smtClean="0">
                <a:solidFill>
                  <a:srgbClr val="B3071B"/>
                </a:solidFill>
              </a:rPr>
              <a:t>luglio</a:t>
            </a:r>
          </a:p>
          <a:p>
            <a:r>
              <a:rPr lang="it-IT" sz="6600" dirty="0" smtClean="0">
                <a:solidFill>
                  <a:srgbClr val="B3071B"/>
                </a:solidFill>
              </a:rPr>
              <a:t>3 </a:t>
            </a:r>
            <a:r>
              <a:rPr lang="it-IT" sz="4400" dirty="0" smtClean="0">
                <a:solidFill>
                  <a:srgbClr val="B3071B"/>
                </a:solidFill>
              </a:rPr>
              <a:t>autunnale–agosto </a:t>
            </a:r>
            <a:r>
              <a:rPr lang="it-IT" sz="4400" dirty="0">
                <a:solidFill>
                  <a:srgbClr val="B3071B"/>
                </a:solidFill>
              </a:rPr>
              <a:t>e settembre</a:t>
            </a:r>
          </a:p>
          <a:p>
            <a:endParaRPr lang="it-IT" sz="4400" dirty="0"/>
          </a:p>
          <a:p>
            <a:pPr marL="742950" indent="-742950">
              <a:buAutoNum type="arabicPeriod"/>
            </a:pPr>
            <a:endParaRPr lang="it-IT" sz="4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47701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18434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18435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18439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2" name="CasellaDiTesto 1"/>
          <p:cNvSpPr txBox="1"/>
          <p:nvPr/>
        </p:nvSpPr>
        <p:spPr>
          <a:xfrm>
            <a:off x="0" y="1556792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8000" dirty="0" smtClean="0"/>
          </a:p>
          <a:p>
            <a:r>
              <a:rPr lang="it-IT" sz="8000" dirty="0"/>
              <a:t>p</a:t>
            </a:r>
            <a:r>
              <a:rPr lang="it-IT" sz="8000" dirty="0" smtClean="0"/>
              <a:t>ercors</a:t>
            </a:r>
            <a:r>
              <a:rPr lang="it-IT" sz="8000" dirty="0" smtClean="0">
                <a:solidFill>
                  <a:srgbClr val="B3071B"/>
                </a:solidFill>
              </a:rPr>
              <a:t>o di</a:t>
            </a:r>
            <a:r>
              <a:rPr lang="it-IT" sz="8000" dirty="0" smtClean="0"/>
              <a:t> laurea</a:t>
            </a:r>
            <a:endParaRPr lang="it-IT" sz="8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411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0" y="1484784"/>
            <a:ext cx="86407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8000" dirty="0">
                <a:solidFill>
                  <a:srgbClr val="B00000"/>
                </a:solidFill>
              </a:rPr>
              <a:t>m</a:t>
            </a:r>
            <a:r>
              <a:rPr lang="it-IT" sz="8000" dirty="0" smtClean="0">
                <a:solidFill>
                  <a:srgbClr val="B00000"/>
                </a:solidFill>
              </a:rPr>
              <a:t>aterie di base</a:t>
            </a:r>
            <a:endParaRPr lang="it-IT" sz="8000" dirty="0">
              <a:solidFill>
                <a:srgbClr val="B0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3212976"/>
            <a:ext cx="7848872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 esami </a:t>
            </a:r>
          </a:p>
          <a:p>
            <a:pPr>
              <a:defRPr/>
            </a:pPr>
            <a:r>
              <a:rPr lang="it-IT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54 </a:t>
            </a:r>
            <a:r>
              <a:rPr lang="it-IT" sz="96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cfu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4009150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/>
            <a:endParaRPr lang="it-IT" sz="1200" dirty="0">
              <a:solidFill>
                <a:schemeClr val="bg1"/>
              </a:solidFill>
            </a:endParaRP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0" y="1628775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6600" dirty="0">
                <a:solidFill>
                  <a:srgbClr val="B00000"/>
                </a:solidFill>
              </a:rPr>
              <a:t>m</a:t>
            </a:r>
            <a:r>
              <a:rPr lang="it-IT" sz="6600" dirty="0" smtClean="0">
                <a:solidFill>
                  <a:srgbClr val="B00000"/>
                </a:solidFill>
              </a:rPr>
              <a:t>aterie caratterizzanti</a:t>
            </a:r>
            <a:endParaRPr lang="it-IT" sz="6600" dirty="0">
              <a:solidFill>
                <a:srgbClr val="B0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3212976"/>
            <a:ext cx="7848872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it-IT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esami</a:t>
            </a:r>
            <a:r>
              <a:rPr lang="it-IT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>
              <a:defRPr/>
            </a:pPr>
            <a:r>
              <a:rPr lang="it-IT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69</a:t>
            </a:r>
            <a:r>
              <a:rPr lang="it-IT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it-IT" sz="96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cfu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3439867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0" y="1412776"/>
            <a:ext cx="8964291" cy="168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6000"/>
              </a:lnSpc>
            </a:pPr>
            <a:r>
              <a:rPr lang="it-IT" sz="6000" dirty="0">
                <a:solidFill>
                  <a:srgbClr val="B00000"/>
                </a:solidFill>
              </a:rPr>
              <a:t>m</a:t>
            </a:r>
            <a:r>
              <a:rPr lang="it-IT" sz="6000" dirty="0" smtClean="0">
                <a:solidFill>
                  <a:srgbClr val="B00000"/>
                </a:solidFill>
              </a:rPr>
              <a:t>aterie </a:t>
            </a:r>
          </a:p>
          <a:p>
            <a:pPr eaLnBrk="1" hangingPunct="1">
              <a:lnSpc>
                <a:spcPts val="6000"/>
              </a:lnSpc>
            </a:pPr>
            <a:r>
              <a:rPr lang="it-IT" sz="6000" dirty="0" smtClean="0">
                <a:solidFill>
                  <a:srgbClr val="B00000"/>
                </a:solidFill>
              </a:rPr>
              <a:t>affini e integrative</a:t>
            </a:r>
            <a:endParaRPr lang="it-IT" sz="6000" dirty="0">
              <a:solidFill>
                <a:srgbClr val="B0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3356992"/>
            <a:ext cx="7848872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9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 </a:t>
            </a:r>
            <a:r>
              <a:rPr lang="it-IT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esami</a:t>
            </a:r>
          </a:p>
          <a:p>
            <a:pPr>
              <a:defRPr/>
            </a:pPr>
            <a:r>
              <a:rPr lang="it-IT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 </a:t>
            </a:r>
            <a:r>
              <a:rPr lang="it-IT" sz="96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cfu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2580676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323528" y="1412776"/>
            <a:ext cx="8640763" cy="165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6000"/>
              </a:lnSpc>
            </a:pPr>
            <a:r>
              <a:rPr lang="it-IT" sz="6000" dirty="0">
                <a:solidFill>
                  <a:srgbClr val="B00000"/>
                </a:solidFill>
              </a:rPr>
              <a:t>a</a:t>
            </a:r>
            <a:r>
              <a:rPr lang="it-IT" sz="6000" dirty="0" smtClean="0">
                <a:solidFill>
                  <a:srgbClr val="B00000"/>
                </a:solidFill>
              </a:rPr>
              <a:t> scelta </a:t>
            </a:r>
          </a:p>
          <a:p>
            <a:pPr eaLnBrk="1" hangingPunct="1">
              <a:lnSpc>
                <a:spcPts val="6000"/>
              </a:lnSpc>
            </a:pPr>
            <a:r>
              <a:rPr lang="it-IT" sz="6000" dirty="0" smtClean="0">
                <a:solidFill>
                  <a:srgbClr val="B00000"/>
                </a:solidFill>
              </a:rPr>
              <a:t>dello studente</a:t>
            </a:r>
            <a:endParaRPr lang="it-IT" sz="6000" dirty="0">
              <a:solidFill>
                <a:srgbClr val="B0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3212976"/>
            <a:ext cx="7848872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it-IT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 o 3 esami</a:t>
            </a:r>
          </a:p>
          <a:p>
            <a:pPr>
              <a:defRPr/>
            </a:pPr>
            <a:r>
              <a:rPr lang="it-IT" sz="96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 </a:t>
            </a:r>
            <a:r>
              <a:rPr lang="it-IT" sz="96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cfu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1748135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4096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0964" name="CasellaDiTesto 1"/>
          <p:cNvSpPr txBox="1">
            <a:spLocks noChangeArrowheads="1"/>
          </p:cNvSpPr>
          <p:nvPr/>
        </p:nvSpPr>
        <p:spPr bwMode="auto">
          <a:xfrm>
            <a:off x="323528" y="1412776"/>
            <a:ext cx="8640763" cy="88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6000"/>
              </a:lnSpc>
            </a:pPr>
            <a:r>
              <a:rPr lang="it-IT" sz="6000" dirty="0">
                <a:solidFill>
                  <a:srgbClr val="B00000"/>
                </a:solidFill>
              </a:rPr>
              <a:t>a</a:t>
            </a:r>
            <a:r>
              <a:rPr lang="it-IT" sz="6000" dirty="0" smtClean="0">
                <a:solidFill>
                  <a:srgbClr val="B00000"/>
                </a:solidFill>
              </a:rPr>
              <a:t>ltre attività </a:t>
            </a:r>
            <a:r>
              <a:rPr lang="it-IT" sz="4800" dirty="0" smtClean="0"/>
              <a:t>(senza voto)</a:t>
            </a:r>
            <a:endParaRPr lang="it-IT" sz="4800" dirty="0"/>
          </a:p>
        </p:txBody>
      </p:sp>
      <p:sp>
        <p:nvSpPr>
          <p:cNvPr id="3" name="Rettangolo 2"/>
          <p:cNvSpPr/>
          <p:nvPr/>
        </p:nvSpPr>
        <p:spPr>
          <a:xfrm>
            <a:off x="395536" y="2564904"/>
            <a:ext cx="874846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5400" dirty="0" smtClean="0">
                <a:solidFill>
                  <a:srgbClr val="B3071B"/>
                </a:solidFill>
              </a:rPr>
              <a:t>3</a:t>
            </a:r>
            <a:r>
              <a:rPr lang="it-IT" sz="4800" dirty="0" smtClean="0">
                <a:solidFill>
                  <a:srgbClr val="B3071B"/>
                </a:solidFill>
              </a:rPr>
              <a:t>cfu</a:t>
            </a:r>
            <a:r>
              <a:rPr lang="it-IT" sz="4800" dirty="0" smtClean="0"/>
              <a:t> 	</a:t>
            </a:r>
            <a:r>
              <a:rPr lang="it-IT" sz="3600" dirty="0" smtClean="0"/>
              <a:t>conoscenza dell’</a:t>
            </a:r>
            <a:r>
              <a:rPr lang="it-IT" sz="3600" dirty="0" err="1" smtClean="0"/>
              <a:t>ital</a:t>
            </a:r>
            <a:r>
              <a:rPr lang="it-IT" sz="3600" dirty="0" smtClean="0"/>
              <a:t>. scritto</a:t>
            </a:r>
            <a:r>
              <a:rPr lang="it-IT" sz="4800" dirty="0" smtClean="0"/>
              <a:t> </a:t>
            </a:r>
          </a:p>
          <a:p>
            <a:pPr>
              <a:defRPr/>
            </a:pPr>
            <a:r>
              <a:rPr lang="it-IT" sz="5400" dirty="0" smtClean="0">
                <a:solidFill>
                  <a:srgbClr val="B3071B"/>
                </a:solidFill>
              </a:rPr>
              <a:t>3</a:t>
            </a:r>
            <a:r>
              <a:rPr lang="it-IT" sz="4800" dirty="0" smtClean="0">
                <a:solidFill>
                  <a:srgbClr val="B3071B"/>
                </a:solidFill>
              </a:rPr>
              <a:t>cfu</a:t>
            </a:r>
            <a:r>
              <a:rPr lang="it-IT" sz="4800" dirty="0" smtClean="0"/>
              <a:t> 	</a:t>
            </a:r>
            <a:r>
              <a:rPr lang="it-IT" sz="3600" dirty="0" smtClean="0"/>
              <a:t>abilità informatiche (TAI)</a:t>
            </a:r>
            <a:endParaRPr lang="it-IT" sz="4800" dirty="0" smtClean="0"/>
          </a:p>
          <a:p>
            <a:pPr>
              <a:defRPr/>
            </a:pPr>
            <a:r>
              <a:rPr lang="it-IT" sz="5400" dirty="0" smtClean="0">
                <a:solidFill>
                  <a:srgbClr val="B3071B"/>
                </a:solidFill>
              </a:rPr>
              <a:t>3</a:t>
            </a:r>
            <a:r>
              <a:rPr lang="it-IT" sz="4800" dirty="0" smtClean="0">
                <a:solidFill>
                  <a:srgbClr val="B3071B"/>
                </a:solidFill>
              </a:rPr>
              <a:t>cfu</a:t>
            </a:r>
            <a:r>
              <a:rPr lang="it-IT" sz="4800" dirty="0" smtClean="0"/>
              <a:t> 	</a:t>
            </a:r>
            <a:r>
              <a:rPr lang="it-IT" sz="3600" dirty="0" err="1" smtClean="0"/>
              <a:t>stages</a:t>
            </a:r>
            <a:r>
              <a:rPr lang="it-IT" sz="3600" dirty="0" smtClean="0"/>
              <a:t>, </a:t>
            </a:r>
            <a:r>
              <a:rPr lang="it-IT" sz="3600" dirty="0" err="1" smtClean="0"/>
              <a:t>tirocinii</a:t>
            </a:r>
            <a:r>
              <a:rPr lang="it-IT" sz="3600" dirty="0" smtClean="0"/>
              <a:t> ecc.</a:t>
            </a:r>
            <a:endParaRPr lang="it-IT" sz="4800" dirty="0" smtClean="0"/>
          </a:p>
          <a:p>
            <a:pPr>
              <a:defRPr/>
            </a:pPr>
            <a:r>
              <a:rPr lang="it-IT" sz="5400" dirty="0" smtClean="0">
                <a:solidFill>
                  <a:srgbClr val="B3071B"/>
                </a:solidFill>
              </a:rPr>
              <a:t>3</a:t>
            </a:r>
            <a:r>
              <a:rPr lang="it-IT" sz="4800" dirty="0" smtClean="0">
                <a:solidFill>
                  <a:srgbClr val="B3071B"/>
                </a:solidFill>
              </a:rPr>
              <a:t>cfu</a:t>
            </a:r>
            <a:r>
              <a:rPr lang="it-IT" sz="4800" dirty="0" smtClean="0"/>
              <a:t> 	</a:t>
            </a:r>
            <a:r>
              <a:rPr lang="it-IT" sz="3600" dirty="0" smtClean="0"/>
              <a:t>lingua straniera</a:t>
            </a:r>
            <a:r>
              <a:rPr lang="it-IT" sz="4800" dirty="0" smtClean="0"/>
              <a:t> </a:t>
            </a:r>
            <a:r>
              <a:rPr lang="it-IT" sz="3600" dirty="0" smtClean="0"/>
              <a:t>B1(TAL)</a:t>
            </a:r>
          </a:p>
          <a:p>
            <a:pPr>
              <a:defRPr/>
            </a:pPr>
            <a:r>
              <a:rPr lang="it-IT" sz="5400" dirty="0" smtClean="0">
                <a:solidFill>
                  <a:srgbClr val="B3071B"/>
                </a:solidFill>
              </a:rPr>
              <a:t>9</a:t>
            </a:r>
            <a:r>
              <a:rPr lang="it-IT" sz="4800" dirty="0" smtClean="0">
                <a:solidFill>
                  <a:srgbClr val="B3071B"/>
                </a:solidFill>
              </a:rPr>
              <a:t>cfu</a:t>
            </a:r>
            <a:r>
              <a:rPr lang="it-IT" sz="3600" dirty="0" smtClean="0"/>
              <a:t> 	elaborato finale (tesina)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83906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47106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Rectangle 4"/>
          <p:cNvSpPr>
            <a:spLocks noChangeArrowheads="1"/>
          </p:cNvSpPr>
          <p:nvPr/>
        </p:nvSpPr>
        <p:spPr bwMode="auto">
          <a:xfrm>
            <a:off x="179388" y="1484313"/>
            <a:ext cx="72009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2400"/>
          </a:p>
          <a:p>
            <a:endParaRPr lang="it-IT" sz="3200"/>
          </a:p>
          <a:p>
            <a:endParaRPr lang="en-US" b="0"/>
          </a:p>
        </p:txBody>
      </p:sp>
      <p:sp>
        <p:nvSpPr>
          <p:cNvPr id="47108" name="Text Box 8"/>
          <p:cNvSpPr txBox="1">
            <a:spLocks noChangeArrowheads="1"/>
          </p:cNvSpPr>
          <p:nvPr/>
        </p:nvSpPr>
        <p:spPr bwMode="auto">
          <a:xfrm>
            <a:off x="4211960" y="188640"/>
            <a:ext cx="4812723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32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1400" b="0" dirty="0">
              <a:solidFill>
                <a:schemeClr val="bg1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23528" y="1628800"/>
            <a:ext cx="7632848" cy="40010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/>
            <a:r>
              <a:rPr lang="it-IT" sz="6600" dirty="0">
                <a:latin typeface="Arial"/>
                <a:cs typeface="Arial"/>
              </a:rPr>
              <a:t>p</a:t>
            </a:r>
            <a:r>
              <a:rPr lang="it-IT" sz="6600" dirty="0" smtClean="0">
                <a:latin typeface="Arial"/>
                <a:cs typeface="Arial"/>
              </a:rPr>
              <a:t>er un totale di </a:t>
            </a:r>
          </a:p>
          <a:p>
            <a:pPr algn="ctr" eaLnBrk="1" hangingPunct="1"/>
            <a:r>
              <a:rPr lang="it-IT" sz="8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180 </a:t>
            </a:r>
            <a:r>
              <a:rPr lang="it-IT" sz="80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cfu</a:t>
            </a:r>
            <a:r>
              <a:rPr lang="it-IT" sz="80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/>
                <a:cs typeface="Arial"/>
              </a:rPr>
              <a:t> </a:t>
            </a:r>
          </a:p>
          <a:p>
            <a:pPr eaLnBrk="1" hangingPunct="1"/>
            <a:endParaRPr lang="it-IT" sz="5400" dirty="0">
              <a:solidFill>
                <a:srgbClr val="B3071B"/>
              </a:solidFill>
              <a:latin typeface="Arial"/>
              <a:cs typeface="Arial"/>
            </a:endParaRPr>
          </a:p>
          <a:p>
            <a:pPr algn="ctr" eaLnBrk="1" hangingPunct="1"/>
            <a:r>
              <a:rPr lang="it-IT" sz="5400" dirty="0" smtClean="0">
                <a:solidFill>
                  <a:srgbClr val="B3071B"/>
                </a:solidFill>
                <a:latin typeface="Arial"/>
                <a:cs typeface="Arial"/>
              </a:rPr>
              <a:t>(meno </a:t>
            </a:r>
            <a:r>
              <a:rPr lang="it-IT" sz="5400" dirty="0">
                <a:solidFill>
                  <a:srgbClr val="B3071B"/>
                </a:solidFill>
                <a:latin typeface="Arial"/>
                <a:cs typeface="Arial"/>
              </a:rPr>
              <a:t>di </a:t>
            </a:r>
            <a:r>
              <a:rPr lang="it-IT" sz="5400" dirty="0" smtClean="0">
                <a:solidFill>
                  <a:srgbClr val="B3071B"/>
                </a:solidFill>
                <a:latin typeface="Arial"/>
                <a:cs typeface="Arial"/>
              </a:rPr>
              <a:t>20 esami)</a:t>
            </a:r>
          </a:p>
        </p:txBody>
      </p:sp>
    </p:spTree>
    <p:extLst>
      <p:ext uri="{BB962C8B-B14F-4D97-AF65-F5344CB8AC3E}">
        <p14:creationId xmlns:p14="http://schemas.microsoft.com/office/powerpoint/2010/main" val="265950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 smtClean="0">
                <a:solidFill>
                  <a:schemeClr val="bg1"/>
                </a:solidFill>
                <a:latin typeface="Arial"/>
                <a:cs typeface="Arial"/>
              </a:rPr>
              <a:t>corso </a:t>
            </a:r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di </a:t>
            </a:r>
            <a:r>
              <a:rPr lang="it-IT" sz="2400" dirty="0" smtClean="0">
                <a:solidFill>
                  <a:schemeClr val="bg1"/>
                </a:solidFill>
                <a:latin typeface="Arial"/>
                <a:cs typeface="Arial"/>
              </a:rPr>
              <a:t>laurea triennale </a:t>
            </a:r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in </a:t>
            </a:r>
          </a:p>
          <a:p>
            <a:pPr algn="r" eaLnBrk="1" hangingPunct="1"/>
            <a:r>
              <a:rPr lang="it-IT" sz="2800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  <a:endParaRPr lang="it-IT" sz="28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539552" y="2780928"/>
            <a:ext cx="78856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3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www</a:t>
            </a:r>
            <a:r>
              <a:rPr lang="it-IT" sz="13800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r>
              <a:rPr lang="it-IT" sz="138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utili</a:t>
            </a:r>
            <a:endParaRPr lang="it-IT" sz="1380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it-IT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it-IT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8905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585995" y="223838"/>
            <a:ext cx="442941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988840"/>
            <a:ext cx="44759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60"/>
              </a:lnSpc>
            </a:pPr>
            <a:r>
              <a:rPr lang="it-IT" sz="11500" dirty="0">
                <a:solidFill>
                  <a:srgbClr val="B3071B"/>
                </a:solidFill>
              </a:rPr>
              <a:t>p</a:t>
            </a:r>
            <a:r>
              <a:rPr lang="it-IT" sz="11500" dirty="0" smtClean="0"/>
              <a:t>rimo anno</a:t>
            </a:r>
            <a:endParaRPr lang="it-IT" sz="115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292080" y="1628800"/>
            <a:ext cx="2153129" cy="2759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9320"/>
              </a:lnSpc>
              <a:defRPr/>
            </a:pPr>
            <a:r>
              <a:rPr lang="it-IT" sz="13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endParaRPr lang="it-IT" sz="13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lnSpc>
                <a:spcPts val="9320"/>
              </a:lnSpc>
              <a:defRPr/>
            </a:pPr>
            <a:r>
              <a:rPr lang="it-IT" sz="13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endParaRPr lang="it-IT" sz="13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3071B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23528" y="4642009"/>
            <a:ext cx="903649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8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 </a:t>
            </a:r>
            <a:r>
              <a:rPr lang="it-IT" sz="138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corsi</a:t>
            </a:r>
            <a:endParaRPr lang="it-IT" sz="7200" dirty="0"/>
          </a:p>
        </p:txBody>
      </p:sp>
    </p:spTree>
    <p:extLst>
      <p:ext uri="{BB962C8B-B14F-4D97-AF65-F5344CB8AC3E}">
        <p14:creationId xmlns:p14="http://schemas.microsoft.com/office/powerpoint/2010/main" val="347560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585995" y="223838"/>
            <a:ext cx="442941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0" y="2492896"/>
            <a:ext cx="9144000" cy="544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«istituzioni di linguistica» </a:t>
            </a:r>
            <a:r>
              <a:rPr lang="it-IT" sz="2800" dirty="0" smtClean="0">
                <a:solidFill>
                  <a:srgbClr val="B3071B"/>
                </a:solidFill>
              </a:rPr>
              <a:t>cecilia poletto</a:t>
            </a:r>
            <a:r>
              <a:rPr lang="it-IT" sz="2800" dirty="0" smtClean="0"/>
              <a:t> 1 semestre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«letteratura latina 1» </a:t>
            </a:r>
            <a:r>
              <a:rPr lang="it-IT" sz="2800" dirty="0" err="1" smtClean="0">
                <a:solidFill>
                  <a:srgbClr val="B3071B"/>
                </a:solidFill>
              </a:rPr>
              <a:t>gianluigi</a:t>
            </a:r>
            <a:r>
              <a:rPr lang="it-IT" sz="2800" dirty="0" smtClean="0">
                <a:solidFill>
                  <a:srgbClr val="B3071B"/>
                </a:solidFill>
              </a:rPr>
              <a:t> baldo</a:t>
            </a:r>
            <a:r>
              <a:rPr lang="it-IT" sz="2800" dirty="0" smtClean="0"/>
              <a:t> 1 semestre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«storia greca A» </a:t>
            </a:r>
            <a:r>
              <a:rPr lang="it-IT" sz="2800" dirty="0" err="1" smtClean="0">
                <a:solidFill>
                  <a:srgbClr val="B3071B"/>
                </a:solidFill>
              </a:rPr>
              <a:t>alessandra</a:t>
            </a:r>
            <a:r>
              <a:rPr lang="it-IT" sz="2800" dirty="0" smtClean="0">
                <a:solidFill>
                  <a:srgbClr val="B3071B"/>
                </a:solidFill>
              </a:rPr>
              <a:t> coppola</a:t>
            </a:r>
            <a:r>
              <a:rPr lang="it-IT" sz="2800" dirty="0" smtClean="0"/>
              <a:t> </a:t>
            </a:r>
            <a:r>
              <a:rPr lang="it-IT" sz="2800" dirty="0"/>
              <a:t>1 semestre</a:t>
            </a:r>
            <a:endParaRPr lang="it-IT" sz="2800" dirty="0" smtClean="0"/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«storia romana A» </a:t>
            </a:r>
            <a:r>
              <a:rPr lang="it-IT" sz="2800" dirty="0" err="1" smtClean="0">
                <a:solidFill>
                  <a:srgbClr val="B3071B"/>
                </a:solidFill>
              </a:rPr>
              <a:t>francesca</a:t>
            </a:r>
            <a:r>
              <a:rPr lang="it-IT" sz="2800" dirty="0" smtClean="0">
                <a:solidFill>
                  <a:srgbClr val="B3071B"/>
                </a:solidFill>
              </a:rPr>
              <a:t> </a:t>
            </a:r>
            <a:r>
              <a:rPr lang="it-IT" sz="2800" dirty="0" err="1" smtClean="0">
                <a:solidFill>
                  <a:srgbClr val="B3071B"/>
                </a:solidFill>
              </a:rPr>
              <a:t>cavaggioni</a:t>
            </a:r>
            <a:r>
              <a:rPr lang="it-IT" sz="2800" dirty="0" smtClean="0"/>
              <a:t> </a:t>
            </a:r>
            <a:r>
              <a:rPr lang="it-IT" sz="2800" dirty="0"/>
              <a:t>1 semestre</a:t>
            </a:r>
            <a:endParaRPr lang="it-IT" sz="2800" dirty="0" smtClean="0"/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«geografia» </a:t>
            </a:r>
            <a:r>
              <a:rPr lang="it-IT" sz="2800" dirty="0" smtClean="0">
                <a:solidFill>
                  <a:srgbClr val="B3071B"/>
                </a:solidFill>
              </a:rPr>
              <a:t>mauro </a:t>
            </a:r>
            <a:r>
              <a:rPr lang="it-IT" sz="2800" dirty="0" err="1" smtClean="0">
                <a:solidFill>
                  <a:srgbClr val="B3071B"/>
                </a:solidFill>
              </a:rPr>
              <a:t>varotto</a:t>
            </a:r>
            <a:r>
              <a:rPr lang="it-IT" sz="2800" dirty="0" smtClean="0"/>
              <a:t> 2 semestre</a:t>
            </a:r>
            <a:endParaRPr lang="it-IT" sz="2800" dirty="0"/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«letteratura italiana»</a:t>
            </a:r>
            <a:r>
              <a:rPr lang="it-IT" sz="2800" dirty="0" smtClean="0">
                <a:solidFill>
                  <a:srgbClr val="B3071B"/>
                </a:solidFill>
              </a:rPr>
              <a:t> guido </a:t>
            </a:r>
            <a:r>
              <a:rPr lang="it-IT" sz="2800" dirty="0" err="1" smtClean="0">
                <a:solidFill>
                  <a:srgbClr val="B3071B"/>
                </a:solidFill>
              </a:rPr>
              <a:t>baldassarri</a:t>
            </a:r>
            <a:r>
              <a:rPr lang="it-IT" sz="2800" dirty="0" smtClean="0"/>
              <a:t> 2 semestre </a:t>
            </a:r>
            <a:endParaRPr lang="it-IT" sz="2800" dirty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 dirty="0"/>
          </a:p>
          <a:p>
            <a:pPr>
              <a:buClr>
                <a:srgbClr val="CC0000"/>
              </a:buClr>
            </a:pPr>
            <a:endParaRPr lang="it-IT" sz="2400" b="0" dirty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 dirty="0"/>
          </a:p>
          <a:p>
            <a:pPr>
              <a:buClr>
                <a:srgbClr val="CC0000"/>
              </a:buClr>
            </a:pPr>
            <a:r>
              <a:rPr lang="it-IT" sz="2400" b="0" dirty="0"/>
              <a:t> </a:t>
            </a:r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0" y="134076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solidFill>
                  <a:srgbClr val="B3071B"/>
                </a:solidFill>
                <a:latin typeface="Arial"/>
                <a:cs typeface="Arial"/>
              </a:rPr>
              <a:t>lette</a:t>
            </a:r>
            <a:r>
              <a:rPr lang="it-IT" sz="6600" dirty="0" smtClean="0">
                <a:latin typeface="Arial"/>
                <a:cs typeface="Arial"/>
              </a:rPr>
              <a:t>re </a:t>
            </a:r>
            <a:r>
              <a:rPr lang="it-IT" sz="6600" dirty="0">
                <a:latin typeface="Arial"/>
                <a:cs typeface="Arial"/>
              </a:rPr>
              <a:t>a</a:t>
            </a:r>
            <a:r>
              <a:rPr lang="it-IT" sz="6600" dirty="0">
                <a:solidFill>
                  <a:srgbClr val="B3071B"/>
                </a:solidFill>
                <a:latin typeface="Arial"/>
                <a:cs typeface="Arial"/>
              </a:rPr>
              <a:t>ntiche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703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16828" y="223838"/>
            <a:ext cx="41985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0" y="2492896"/>
            <a:ext cx="9144000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«istituzioni di linguistica» </a:t>
            </a:r>
            <a:r>
              <a:rPr lang="it-IT" sz="2800" dirty="0" smtClean="0">
                <a:solidFill>
                  <a:srgbClr val="B3071B"/>
                </a:solidFill>
              </a:rPr>
              <a:t>cecilia poletto</a:t>
            </a:r>
            <a:r>
              <a:rPr lang="it-IT" sz="2800" dirty="0" smtClean="0"/>
              <a:t> 1 semestre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«letteratura latina» </a:t>
            </a:r>
            <a:r>
              <a:rPr lang="it-IT" sz="2800" dirty="0" err="1" smtClean="0">
                <a:solidFill>
                  <a:srgbClr val="B3071B"/>
                </a:solidFill>
              </a:rPr>
              <a:t>maria</a:t>
            </a:r>
            <a:r>
              <a:rPr lang="it-IT" sz="2800" dirty="0" smtClean="0">
                <a:solidFill>
                  <a:srgbClr val="B3071B"/>
                </a:solidFill>
              </a:rPr>
              <a:t> veronese</a:t>
            </a:r>
            <a:r>
              <a:rPr lang="it-IT" sz="2800" dirty="0" smtClean="0"/>
              <a:t> 1 semestre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«filologia romanza» </a:t>
            </a:r>
            <a:r>
              <a:rPr lang="it-IT" sz="2800" dirty="0" smtClean="0">
                <a:solidFill>
                  <a:srgbClr val="B3071B"/>
                </a:solidFill>
              </a:rPr>
              <a:t>barbieri</a:t>
            </a:r>
            <a:r>
              <a:rPr lang="it-IT" sz="2800" dirty="0" smtClean="0"/>
              <a:t> (A-L) 1 semestre</a:t>
            </a:r>
          </a:p>
          <a:p>
            <a:pPr>
              <a:lnSpc>
                <a:spcPct val="150000"/>
              </a:lnSpc>
              <a:buClr>
                <a:srgbClr val="CC0000"/>
              </a:buClr>
            </a:pPr>
            <a:r>
              <a:rPr lang="it-IT" sz="2800" dirty="0"/>
              <a:t>«filologia romanza» </a:t>
            </a:r>
            <a:r>
              <a:rPr lang="it-IT" sz="2800" dirty="0" err="1" smtClean="0">
                <a:solidFill>
                  <a:srgbClr val="B3071B"/>
                </a:solidFill>
              </a:rPr>
              <a:t>borriero</a:t>
            </a:r>
            <a:r>
              <a:rPr lang="it-IT" sz="2800" dirty="0" smtClean="0">
                <a:solidFill>
                  <a:srgbClr val="B3071B"/>
                </a:solidFill>
              </a:rPr>
              <a:t> </a:t>
            </a:r>
            <a:r>
              <a:rPr lang="it-IT" sz="2800" dirty="0" smtClean="0"/>
              <a:t>(M-Z) </a:t>
            </a:r>
            <a:r>
              <a:rPr lang="it-IT" sz="2800" dirty="0"/>
              <a:t>1 semestre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«geografia» </a:t>
            </a:r>
            <a:r>
              <a:rPr lang="it-IT" sz="2800" dirty="0" smtClean="0">
                <a:solidFill>
                  <a:srgbClr val="B3071B"/>
                </a:solidFill>
              </a:rPr>
              <a:t>mauro </a:t>
            </a:r>
            <a:r>
              <a:rPr lang="it-IT" sz="2800" dirty="0" err="1" smtClean="0">
                <a:solidFill>
                  <a:srgbClr val="B3071B"/>
                </a:solidFill>
              </a:rPr>
              <a:t>varotto</a:t>
            </a:r>
            <a:r>
              <a:rPr lang="it-IT" sz="2800" dirty="0" smtClean="0"/>
              <a:t> 2 semestre</a:t>
            </a:r>
            <a:endParaRPr lang="it-IT" sz="2800" dirty="0"/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«letteratura italiana»</a:t>
            </a:r>
            <a:r>
              <a:rPr lang="it-IT" sz="2800" dirty="0" smtClean="0">
                <a:solidFill>
                  <a:srgbClr val="B3071B"/>
                </a:solidFill>
              </a:rPr>
              <a:t> guido </a:t>
            </a:r>
            <a:r>
              <a:rPr lang="it-IT" sz="2800" dirty="0" err="1" smtClean="0">
                <a:solidFill>
                  <a:srgbClr val="B3071B"/>
                </a:solidFill>
              </a:rPr>
              <a:t>baldassarri</a:t>
            </a:r>
            <a:r>
              <a:rPr lang="it-IT" sz="2800" dirty="0" smtClean="0"/>
              <a:t> 2 semestre </a:t>
            </a:r>
            <a:endParaRPr lang="it-IT" sz="2800" dirty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 dirty="0"/>
          </a:p>
          <a:p>
            <a:pPr>
              <a:buClr>
                <a:srgbClr val="CC0000"/>
              </a:buClr>
            </a:pPr>
            <a:endParaRPr lang="it-IT" sz="2400" b="0" dirty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 dirty="0"/>
          </a:p>
          <a:p>
            <a:pPr>
              <a:buClr>
                <a:srgbClr val="CC0000"/>
              </a:buClr>
            </a:pPr>
            <a:r>
              <a:rPr lang="it-IT" sz="2400" b="0" dirty="0"/>
              <a:t> </a:t>
            </a:r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0" y="134076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solidFill>
                  <a:srgbClr val="B3071B"/>
                </a:solidFill>
                <a:latin typeface="Arial"/>
                <a:cs typeface="Arial"/>
              </a:rPr>
              <a:t>lette</a:t>
            </a:r>
            <a:r>
              <a:rPr lang="it-IT" sz="6600" dirty="0" smtClean="0">
                <a:latin typeface="Arial"/>
                <a:cs typeface="Arial"/>
              </a:rPr>
              <a:t>re</a:t>
            </a:r>
            <a:r>
              <a:rPr lang="it-IT" sz="6600" dirty="0" smtClean="0">
                <a:solidFill>
                  <a:srgbClr val="B3071B"/>
                </a:solidFill>
                <a:latin typeface="Arial"/>
                <a:cs typeface="Arial"/>
              </a:rPr>
              <a:t> mod</a:t>
            </a:r>
            <a:r>
              <a:rPr lang="it-IT" sz="6600" dirty="0" smtClean="0">
                <a:latin typeface="Arial"/>
                <a:cs typeface="Arial"/>
              </a:rPr>
              <a:t>erne</a:t>
            </a:r>
            <a:endParaRPr lang="it-IT" sz="6600" dirty="0">
              <a:solidFill>
                <a:srgbClr val="B3071B"/>
              </a:solidFill>
              <a:latin typeface="Arial"/>
              <a:cs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00189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04004" y="223838"/>
            <a:ext cx="42114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0" y="2492896"/>
            <a:ext cx="91440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endParaRPr lang="it-IT" sz="2800" dirty="0" smtClean="0"/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«storia medievale» </a:t>
            </a:r>
            <a:r>
              <a:rPr lang="it-IT" sz="2800" dirty="0" err="1" smtClean="0">
                <a:solidFill>
                  <a:srgbClr val="B3071B"/>
                </a:solidFill>
              </a:rPr>
              <a:t>mariapatrizia</a:t>
            </a:r>
            <a:r>
              <a:rPr lang="it-IT" sz="2800" dirty="0" smtClean="0">
                <a:solidFill>
                  <a:srgbClr val="B3071B"/>
                </a:solidFill>
              </a:rPr>
              <a:t> </a:t>
            </a:r>
            <a:r>
              <a:rPr lang="it-IT" sz="2800" dirty="0" err="1" smtClean="0">
                <a:solidFill>
                  <a:srgbClr val="B3071B"/>
                </a:solidFill>
              </a:rPr>
              <a:t>mainoni</a:t>
            </a:r>
            <a:r>
              <a:rPr lang="it-IT" sz="2800" dirty="0" smtClean="0"/>
              <a:t> 2 semestre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«storia moderna» </a:t>
            </a:r>
            <a:r>
              <a:rPr lang="it-IT" sz="2800" dirty="0" err="1" smtClean="0">
                <a:solidFill>
                  <a:srgbClr val="B3071B"/>
                </a:solidFill>
              </a:rPr>
              <a:t>egidio</a:t>
            </a:r>
            <a:r>
              <a:rPr lang="it-IT" sz="2800" dirty="0" smtClean="0"/>
              <a:t> </a:t>
            </a:r>
            <a:r>
              <a:rPr lang="it-IT" sz="2800" dirty="0" err="1" smtClean="0">
                <a:solidFill>
                  <a:srgbClr val="B3071B"/>
                </a:solidFill>
              </a:rPr>
              <a:t>ivetic</a:t>
            </a:r>
            <a:r>
              <a:rPr lang="it-IT" sz="2800" dirty="0" smtClean="0"/>
              <a:t> 1 semestre</a:t>
            </a:r>
          </a:p>
          <a:p>
            <a:pPr>
              <a:lnSpc>
                <a:spcPct val="150000"/>
              </a:lnSpc>
              <a:buClr>
                <a:srgbClr val="CC0000"/>
              </a:buClr>
              <a:buFont typeface="Wingdings" charset="0"/>
              <a:buNone/>
            </a:pPr>
            <a:r>
              <a:rPr lang="it-IT" sz="2800" dirty="0" smtClean="0"/>
              <a:t>«storia contemporanea» </a:t>
            </a:r>
            <a:r>
              <a:rPr lang="it-IT" sz="2800" dirty="0" err="1" smtClean="0">
                <a:solidFill>
                  <a:srgbClr val="B3071B"/>
                </a:solidFill>
              </a:rPr>
              <a:t>carlo</a:t>
            </a:r>
            <a:r>
              <a:rPr lang="it-IT" sz="2800" dirty="0" smtClean="0">
                <a:solidFill>
                  <a:srgbClr val="B3071B"/>
                </a:solidFill>
              </a:rPr>
              <a:t> </a:t>
            </a:r>
            <a:r>
              <a:rPr lang="it-IT" sz="2800" dirty="0" err="1" smtClean="0">
                <a:solidFill>
                  <a:srgbClr val="B3071B"/>
                </a:solidFill>
              </a:rPr>
              <a:t>fumian</a:t>
            </a:r>
            <a:r>
              <a:rPr lang="it-IT" sz="2800" dirty="0" smtClean="0"/>
              <a:t> 2 semestre</a:t>
            </a:r>
            <a:endParaRPr lang="it-IT" sz="2800" dirty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 dirty="0"/>
          </a:p>
          <a:p>
            <a:pPr>
              <a:buClr>
                <a:srgbClr val="CC0000"/>
              </a:buClr>
            </a:pPr>
            <a:endParaRPr lang="it-IT" sz="2400" b="0" dirty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 dirty="0"/>
          </a:p>
          <a:p>
            <a:pPr>
              <a:buClr>
                <a:srgbClr val="CC0000"/>
              </a:buClr>
            </a:pPr>
            <a:r>
              <a:rPr lang="it-IT" sz="2400" b="0" dirty="0"/>
              <a:t> </a:t>
            </a:r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0" y="1340768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600" dirty="0" smtClean="0">
                <a:solidFill>
                  <a:srgbClr val="B3071B"/>
                </a:solidFill>
                <a:latin typeface="Arial"/>
                <a:cs typeface="Arial"/>
              </a:rPr>
              <a:t>lette</a:t>
            </a:r>
            <a:r>
              <a:rPr lang="it-IT" sz="6600" dirty="0" smtClean="0">
                <a:latin typeface="Arial"/>
                <a:cs typeface="Arial"/>
              </a:rPr>
              <a:t>re</a:t>
            </a:r>
            <a:r>
              <a:rPr lang="it-IT" sz="6600" dirty="0" smtClean="0">
                <a:solidFill>
                  <a:srgbClr val="B3071B"/>
                </a:solidFill>
                <a:latin typeface="Arial"/>
                <a:cs typeface="Arial"/>
              </a:rPr>
              <a:t> mod</a:t>
            </a:r>
            <a:r>
              <a:rPr lang="it-IT" sz="6600" dirty="0" smtClean="0">
                <a:latin typeface="Arial"/>
                <a:cs typeface="Arial"/>
              </a:rPr>
              <a:t>erne+</a:t>
            </a:r>
            <a:endParaRPr lang="it-IT" sz="6600" dirty="0">
              <a:solidFill>
                <a:srgbClr val="B3071B"/>
              </a:solidFill>
              <a:latin typeface="Arial"/>
              <a:cs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164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16828" y="223838"/>
            <a:ext cx="41985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988840"/>
            <a:ext cx="44759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60"/>
              </a:lnSpc>
            </a:pPr>
            <a:r>
              <a:rPr lang="it-IT" sz="11500" dirty="0">
                <a:solidFill>
                  <a:srgbClr val="B3071B"/>
                </a:solidFill>
              </a:rPr>
              <a:t>p</a:t>
            </a:r>
            <a:r>
              <a:rPr lang="it-IT" sz="11500" dirty="0" smtClean="0"/>
              <a:t>rimo anno</a:t>
            </a:r>
            <a:endParaRPr lang="it-IT" sz="115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292080" y="1628800"/>
            <a:ext cx="2153129" cy="2759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9320"/>
              </a:lnSpc>
              <a:defRPr/>
            </a:pPr>
            <a:r>
              <a:rPr lang="it-IT" sz="13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endParaRPr lang="it-IT" sz="13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lnSpc>
                <a:spcPts val="9320"/>
              </a:lnSpc>
              <a:defRPr/>
            </a:pPr>
            <a:r>
              <a:rPr lang="it-IT" sz="13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endParaRPr lang="it-IT" sz="13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3071B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-108520" y="3933056"/>
            <a:ext cx="903649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9900" dirty="0" err="1" smtClean="0"/>
              <a:t>o</a:t>
            </a:r>
            <a:r>
              <a:rPr lang="it-IT" sz="19900" dirty="0" err="1" smtClean="0">
                <a:solidFill>
                  <a:srgbClr val="B3071B"/>
                </a:solidFill>
              </a:rPr>
              <a:t>f</a:t>
            </a:r>
            <a:r>
              <a:rPr lang="it-IT" sz="19900" dirty="0" err="1" smtClean="0"/>
              <a:t>a</a:t>
            </a:r>
            <a:endParaRPr lang="it-IT" sz="19900" dirty="0"/>
          </a:p>
        </p:txBody>
      </p:sp>
    </p:spTree>
    <p:extLst>
      <p:ext uri="{BB962C8B-B14F-4D97-AF65-F5344CB8AC3E}">
        <p14:creationId xmlns:p14="http://schemas.microsoft.com/office/powerpoint/2010/main" val="96439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04004" y="223838"/>
            <a:ext cx="42114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6" name="CasellaDiTesto 5"/>
          <p:cNvSpPr txBox="1"/>
          <p:nvPr/>
        </p:nvSpPr>
        <p:spPr>
          <a:xfrm>
            <a:off x="0" y="764704"/>
            <a:ext cx="8964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900" dirty="0" err="1" smtClean="0"/>
              <a:t>O</a:t>
            </a:r>
            <a:r>
              <a:rPr lang="it-IT" sz="19900" dirty="0" err="1" smtClean="0">
                <a:solidFill>
                  <a:srgbClr val="B3071B"/>
                </a:solidFill>
              </a:rPr>
              <a:t>f</a:t>
            </a:r>
            <a:r>
              <a:rPr lang="it-IT" sz="19900" dirty="0" err="1" smtClean="0"/>
              <a:t>a</a:t>
            </a:r>
            <a:r>
              <a:rPr lang="it-IT" sz="4400" dirty="0" err="1" smtClean="0"/>
              <a:t>saperi</a:t>
            </a:r>
            <a:r>
              <a:rPr lang="it-IT" sz="4400" dirty="0" smtClean="0"/>
              <a:t> umanistici  </a:t>
            </a:r>
            <a:endParaRPr lang="it-IT" sz="5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5" y="3849668"/>
            <a:ext cx="8568953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C00000"/>
                </a:solidFill>
              </a:rPr>
              <a:t>almeno due esami del primo anno </a:t>
            </a:r>
          </a:p>
          <a:p>
            <a:r>
              <a:rPr lang="it-IT" sz="3600" dirty="0" smtClean="0">
                <a:solidFill>
                  <a:srgbClr val="C00000"/>
                </a:solidFill>
              </a:rPr>
              <a:t>entro </a:t>
            </a:r>
            <a:r>
              <a:rPr lang="it-IT" sz="3600" dirty="0">
                <a:solidFill>
                  <a:srgbClr val="C00000"/>
                </a:solidFill>
              </a:rPr>
              <a:t>il 30 settembre </a:t>
            </a:r>
            <a:r>
              <a:rPr lang="it-IT" sz="3600" dirty="0" smtClean="0">
                <a:solidFill>
                  <a:srgbClr val="C00000"/>
                </a:solidFill>
              </a:rPr>
              <a:t>2017.</a:t>
            </a:r>
          </a:p>
          <a:p>
            <a:endParaRPr lang="it-IT" sz="2800" dirty="0"/>
          </a:p>
          <a:p>
            <a:r>
              <a:rPr lang="it-IT" sz="2800" dirty="0"/>
              <a:t>l</a:t>
            </a:r>
            <a:r>
              <a:rPr lang="it-IT" sz="2800" dirty="0" smtClean="0"/>
              <a:t>o studente può ripetere il primo anno di corso sino al completo assolvimento degli obblighi formativi aggiuntivi assegnati.</a:t>
            </a:r>
          </a:p>
          <a:p>
            <a:r>
              <a:rPr lang="it-IT" sz="2800" dirty="0" smtClean="0"/>
              <a:t>  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65945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04004" y="223838"/>
            <a:ext cx="42114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6" name="CasellaDiTesto 5"/>
          <p:cNvSpPr txBox="1"/>
          <p:nvPr/>
        </p:nvSpPr>
        <p:spPr>
          <a:xfrm>
            <a:off x="0" y="764704"/>
            <a:ext cx="8964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9900" dirty="0" err="1" smtClean="0"/>
              <a:t>O</a:t>
            </a:r>
            <a:r>
              <a:rPr lang="it-IT" sz="19900" dirty="0" err="1" smtClean="0">
                <a:solidFill>
                  <a:srgbClr val="B3071B"/>
                </a:solidFill>
              </a:rPr>
              <a:t>f</a:t>
            </a:r>
            <a:r>
              <a:rPr lang="it-IT" sz="19900" dirty="0" err="1" smtClean="0"/>
              <a:t>a</a:t>
            </a:r>
            <a:r>
              <a:rPr lang="it-IT" sz="4400" dirty="0" err="1" smtClean="0"/>
              <a:t>lingua</a:t>
            </a:r>
            <a:r>
              <a:rPr lang="it-IT" sz="4400" dirty="0" smtClean="0"/>
              <a:t> latina  </a:t>
            </a:r>
            <a:endParaRPr lang="it-IT" sz="5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21708" y="3536488"/>
            <a:ext cx="91016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>
                <a:solidFill>
                  <a:srgbClr val="C00000"/>
                </a:solidFill>
              </a:rPr>
              <a:t>superamento del test di «latino scritto»</a:t>
            </a:r>
          </a:p>
          <a:p>
            <a:r>
              <a:rPr lang="it-IT" sz="3600" dirty="0">
                <a:solidFill>
                  <a:srgbClr val="C00000"/>
                </a:solidFill>
              </a:rPr>
              <a:t>entro il 30 settembre 2017</a:t>
            </a:r>
            <a:r>
              <a:rPr lang="it-IT" sz="3600" dirty="0" smtClean="0">
                <a:solidFill>
                  <a:srgbClr val="C00000"/>
                </a:solidFill>
              </a:rPr>
              <a:t>.</a:t>
            </a:r>
          </a:p>
          <a:p>
            <a:endParaRPr lang="it-IT" sz="3600" dirty="0">
              <a:solidFill>
                <a:srgbClr val="C00000"/>
              </a:solidFill>
            </a:endParaRPr>
          </a:p>
          <a:p>
            <a:r>
              <a:rPr lang="it-IT" sz="2800" dirty="0" smtClean="0"/>
              <a:t>lo </a:t>
            </a:r>
            <a:r>
              <a:rPr lang="it-IT" sz="2800" dirty="0"/>
              <a:t>studente </a:t>
            </a:r>
            <a:r>
              <a:rPr lang="it-IT" sz="2800" dirty="0" smtClean="0"/>
              <a:t>può </a:t>
            </a:r>
            <a:r>
              <a:rPr lang="it-IT" sz="2800" dirty="0"/>
              <a:t>ripetere il primo anno di corso sino al completo assolvimento degli obblighi formativi aggiuntivi assegnati.</a:t>
            </a:r>
            <a:endParaRPr lang="it-IT" sz="2800" dirty="0">
              <a:solidFill>
                <a:srgbClr val="C00000"/>
              </a:solidFill>
            </a:endParaRPr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363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04004" y="223838"/>
            <a:ext cx="42114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988840"/>
            <a:ext cx="44759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060"/>
              </a:lnSpc>
            </a:pPr>
            <a:r>
              <a:rPr lang="it-IT" sz="11500" dirty="0">
                <a:solidFill>
                  <a:srgbClr val="B3071B"/>
                </a:solidFill>
              </a:rPr>
              <a:t>p</a:t>
            </a:r>
            <a:r>
              <a:rPr lang="it-IT" sz="11500" dirty="0" smtClean="0"/>
              <a:t>rimo anno</a:t>
            </a:r>
            <a:endParaRPr lang="it-IT" sz="115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292080" y="1628800"/>
            <a:ext cx="2153129" cy="2759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9320"/>
              </a:lnSpc>
              <a:defRPr/>
            </a:pPr>
            <a:r>
              <a:rPr lang="it-IT" sz="13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16</a:t>
            </a:r>
            <a:endParaRPr lang="it-IT" sz="13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>
              <a:lnSpc>
                <a:spcPts val="9320"/>
              </a:lnSpc>
              <a:defRPr/>
            </a:pPr>
            <a:r>
              <a:rPr lang="it-IT" sz="138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17</a:t>
            </a:r>
            <a:endParaRPr lang="it-IT" sz="138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3071B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-10773" y="5229200"/>
            <a:ext cx="9036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9600" dirty="0" smtClean="0">
                <a:solidFill>
                  <a:srgbClr val="000000"/>
                </a:solidFill>
              </a:rPr>
              <a:t>3 </a:t>
            </a:r>
            <a:r>
              <a:rPr lang="it-IT" sz="9600" dirty="0" err="1" smtClean="0">
                <a:solidFill>
                  <a:srgbClr val="000000"/>
                </a:solidFill>
              </a:rPr>
              <a:t>cfu</a:t>
            </a:r>
            <a:r>
              <a:rPr lang="it-IT" sz="9600" dirty="0" smtClean="0">
                <a:solidFill>
                  <a:srgbClr val="000000"/>
                </a:solidFill>
              </a:rPr>
              <a:t> </a:t>
            </a:r>
            <a:r>
              <a:rPr lang="it-IT" sz="6000" dirty="0" smtClean="0">
                <a:solidFill>
                  <a:srgbClr val="B3071B"/>
                </a:solidFill>
              </a:rPr>
              <a:t>a</a:t>
            </a:r>
            <a:r>
              <a:rPr lang="it-IT" sz="6000" dirty="0" smtClean="0"/>
              <a:t>ltre </a:t>
            </a:r>
            <a:r>
              <a:rPr lang="it-IT" sz="6000" dirty="0" smtClean="0">
                <a:solidFill>
                  <a:srgbClr val="B3071B"/>
                </a:solidFill>
              </a:rPr>
              <a:t>a</a:t>
            </a:r>
            <a:r>
              <a:rPr lang="it-IT" sz="6000" dirty="0" smtClean="0"/>
              <a:t>ttività</a:t>
            </a:r>
            <a:endParaRPr lang="it-IT" sz="6000" dirty="0"/>
          </a:p>
        </p:txBody>
      </p:sp>
    </p:spTree>
    <p:extLst>
      <p:ext uri="{BB962C8B-B14F-4D97-AF65-F5344CB8AC3E}">
        <p14:creationId xmlns:p14="http://schemas.microsoft.com/office/powerpoint/2010/main" val="17933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04004" y="223838"/>
            <a:ext cx="42114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0" y="1556792"/>
            <a:ext cx="93965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conoscenz</a:t>
            </a:r>
            <a:r>
              <a:rPr lang="it-IT" sz="4800" dirty="0" smtClean="0">
                <a:solidFill>
                  <a:srgbClr val="B3071B"/>
                </a:solidFill>
              </a:rPr>
              <a:t>a de</a:t>
            </a:r>
            <a:r>
              <a:rPr lang="it-IT" sz="4800" dirty="0" smtClean="0"/>
              <a:t>ll’italiano scritto</a:t>
            </a:r>
            <a:endParaRPr lang="it-IT" sz="4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852936"/>
            <a:ext cx="84249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dirty="0" smtClean="0"/>
              <a:t>stesura di un riassunto di un testo narrativo </a:t>
            </a:r>
          </a:p>
          <a:p>
            <a:pPr algn="r"/>
            <a:r>
              <a:rPr lang="it-IT" sz="2400" dirty="0" smtClean="0"/>
              <a:t>di una sintesi di un articolo di giornale. </a:t>
            </a:r>
          </a:p>
          <a:p>
            <a:pPr algn="r"/>
            <a:endParaRPr lang="it-IT" dirty="0" smtClean="0"/>
          </a:p>
          <a:p>
            <a:pPr algn="r"/>
            <a:endParaRPr lang="it-IT" sz="2400" dirty="0" smtClean="0"/>
          </a:p>
          <a:p>
            <a:pPr algn="r"/>
            <a:r>
              <a:rPr lang="it-IT" sz="2400" dirty="0" smtClean="0"/>
              <a:t>prova </a:t>
            </a:r>
            <a:r>
              <a:rPr lang="it-IT" sz="2400" dirty="0"/>
              <a:t>riservata alle matricole: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>
                <a:hlinkClick r:id="rId4"/>
              </a:rPr>
              <a:t>Vedi Bacheca Appelli UNIWEB</a:t>
            </a:r>
            <a:endParaRPr lang="it-IT" sz="2400" dirty="0"/>
          </a:p>
          <a:p>
            <a:pPr algn="r"/>
            <a:endParaRPr lang="it-IT" sz="2400" dirty="0" smtClean="0"/>
          </a:p>
          <a:p>
            <a:pPr algn="r"/>
            <a:r>
              <a:rPr lang="it-IT" sz="2400" dirty="0" smtClean="0"/>
              <a:t>prova superata. registrazione sul libretto di 3 </a:t>
            </a:r>
            <a:r>
              <a:rPr lang="it-IT" sz="2400" dirty="0" err="1" smtClean="0"/>
              <a:t>cfu</a:t>
            </a:r>
            <a:r>
              <a:rPr lang="it-IT" sz="2400" dirty="0" smtClean="0"/>
              <a:t> </a:t>
            </a:r>
          </a:p>
          <a:p>
            <a:pPr algn="r"/>
            <a:r>
              <a:rPr lang="it-IT" sz="2400" dirty="0" smtClean="0"/>
              <a:t>con dicitura «approvato». </a:t>
            </a:r>
          </a:p>
          <a:p>
            <a:pPr algn="r"/>
            <a:r>
              <a:rPr lang="it-IT" sz="2400" dirty="0" smtClean="0"/>
              <a:t>docente registrazione. </a:t>
            </a:r>
            <a:r>
              <a:rPr lang="it-IT" sz="2400" dirty="0" smtClean="0">
                <a:solidFill>
                  <a:srgbClr val="B3071B"/>
                </a:solidFill>
              </a:rPr>
              <a:t>guido </a:t>
            </a:r>
            <a:r>
              <a:rPr lang="it-IT" sz="2400" dirty="0" err="1" smtClean="0">
                <a:solidFill>
                  <a:srgbClr val="B3071B"/>
                </a:solidFill>
              </a:rPr>
              <a:t>baldassarri</a:t>
            </a:r>
            <a:endParaRPr lang="it-IT" sz="2400" dirty="0">
              <a:solidFill>
                <a:srgbClr val="B3071B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691680" y="2492896"/>
            <a:ext cx="8905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1.</a:t>
            </a:r>
            <a:endParaRPr lang="it-IT" sz="6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3071B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539552" y="3645024"/>
            <a:ext cx="8905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2.</a:t>
            </a:r>
            <a:endParaRPr lang="it-IT" sz="6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3071B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683568" y="5445224"/>
            <a:ext cx="8905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3.</a:t>
            </a:r>
            <a:endParaRPr lang="it-IT" sz="66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B3071B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291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04004" y="270020"/>
            <a:ext cx="421140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0" y="1268760"/>
            <a:ext cx="9396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smtClean="0"/>
              <a:t>conoscenz</a:t>
            </a:r>
            <a:r>
              <a:rPr lang="it-IT" sz="3600" dirty="0" smtClean="0">
                <a:solidFill>
                  <a:srgbClr val="B3071B"/>
                </a:solidFill>
              </a:rPr>
              <a:t>a de</a:t>
            </a:r>
            <a:r>
              <a:rPr lang="it-IT" sz="3600" dirty="0" smtClean="0"/>
              <a:t>ll’italiano scritto</a:t>
            </a:r>
            <a:r>
              <a:rPr lang="it-IT" sz="5400" dirty="0" smtClean="0"/>
              <a:t>+</a:t>
            </a:r>
            <a:endParaRPr lang="it-IT" sz="3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2204864"/>
            <a:ext cx="9144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>
                <a:solidFill>
                  <a:srgbClr val="B3071B"/>
                </a:solidFill>
              </a:rPr>
              <a:t>se</a:t>
            </a:r>
            <a:r>
              <a:rPr lang="it-IT" sz="5400" dirty="0" smtClean="0"/>
              <a:t> non si supera la prova.</a:t>
            </a:r>
          </a:p>
          <a:p>
            <a:endParaRPr lang="it-IT" dirty="0"/>
          </a:p>
          <a:p>
            <a:pPr algn="r"/>
            <a:endParaRPr lang="it-IT" sz="2800" dirty="0" smtClean="0"/>
          </a:p>
          <a:p>
            <a:pPr algn="r"/>
            <a:endParaRPr lang="it-IT" sz="2800" dirty="0"/>
          </a:p>
          <a:p>
            <a:pPr algn="r"/>
            <a:r>
              <a:rPr lang="it-IT" sz="2800" dirty="0" smtClean="0"/>
              <a:t>frequenza del «laboratorio di italiano scritto». </a:t>
            </a:r>
          </a:p>
          <a:p>
            <a:pPr algn="r"/>
            <a:r>
              <a:rPr lang="it-IT" sz="2800" dirty="0" smtClean="0"/>
              <a:t>36 ore di didattica assistita. </a:t>
            </a:r>
          </a:p>
          <a:p>
            <a:pPr algn="r"/>
            <a:r>
              <a:rPr lang="it-IT" sz="2800" dirty="0" smtClean="0">
                <a:solidFill>
                  <a:srgbClr val="B3071B"/>
                </a:solidFill>
              </a:rPr>
              <a:t>prova finale di accertamento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70727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0" y="1556792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endParaRPr lang="it-IT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853" y="1916832"/>
            <a:ext cx="9108147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200" dirty="0" smtClean="0">
                <a:latin typeface="Arial"/>
                <a:cs typeface="Arial"/>
              </a:rPr>
              <a:t>1. </a:t>
            </a:r>
          </a:p>
          <a:p>
            <a:pPr algn="ctr"/>
            <a:r>
              <a:rPr lang="it-IT" sz="7200" dirty="0" err="1" smtClean="0">
                <a:latin typeface="Arial"/>
                <a:cs typeface="Arial"/>
              </a:rPr>
              <a:t>www.</a:t>
            </a:r>
            <a:r>
              <a:rPr lang="it-IT" sz="7200" dirty="0" err="1" smtClean="0">
                <a:solidFill>
                  <a:srgbClr val="B3071B"/>
                </a:solidFill>
                <a:latin typeface="Arial"/>
                <a:cs typeface="Arial"/>
              </a:rPr>
              <a:t>d</a:t>
            </a:r>
            <a:r>
              <a:rPr lang="it-IT" sz="7200" dirty="0" err="1" smtClean="0">
                <a:latin typeface="Arial"/>
                <a:cs typeface="Arial"/>
              </a:rPr>
              <a:t>isll.unipd.it</a:t>
            </a:r>
            <a:endParaRPr lang="it-IT" sz="7200" dirty="0" smtClean="0">
              <a:latin typeface="Arial"/>
              <a:cs typeface="Arial"/>
            </a:endParaRPr>
          </a:p>
          <a:p>
            <a:endParaRPr lang="it-IT" sz="3600" dirty="0" smtClean="0">
              <a:solidFill>
                <a:srgbClr val="B3071B"/>
              </a:solidFill>
              <a:latin typeface="Arial"/>
              <a:cs typeface="Arial"/>
            </a:endParaRPr>
          </a:p>
          <a:p>
            <a:pPr algn="ctr"/>
            <a:r>
              <a:rPr lang="it-IT" sz="4800" dirty="0">
                <a:solidFill>
                  <a:srgbClr val="B3071B"/>
                </a:solidFill>
                <a:latin typeface="Arial"/>
                <a:cs typeface="Arial"/>
              </a:rPr>
              <a:t>c</a:t>
            </a:r>
            <a:r>
              <a:rPr lang="it-IT" sz="4800" dirty="0" smtClean="0">
                <a:solidFill>
                  <a:srgbClr val="B3071B"/>
                </a:solidFill>
                <a:latin typeface="Arial"/>
                <a:cs typeface="Arial"/>
              </a:rPr>
              <a:t>orsi &gt; </a:t>
            </a:r>
          </a:p>
          <a:p>
            <a:pPr algn="ctr"/>
            <a:r>
              <a:rPr lang="it-IT" sz="4800" dirty="0">
                <a:solidFill>
                  <a:srgbClr val="B3071B"/>
                </a:solidFill>
                <a:latin typeface="Arial"/>
                <a:cs typeface="Arial"/>
              </a:rPr>
              <a:t>c</a:t>
            </a:r>
            <a:r>
              <a:rPr lang="it-IT" sz="4800" dirty="0" smtClean="0">
                <a:solidFill>
                  <a:srgbClr val="B3071B"/>
                </a:solidFill>
                <a:latin typeface="Arial"/>
                <a:cs typeface="Arial"/>
              </a:rPr>
              <a:t>orsi di laurea triennale &gt; </a:t>
            </a:r>
          </a:p>
          <a:p>
            <a:pPr algn="ctr"/>
            <a:r>
              <a:rPr lang="it-IT" sz="4800" dirty="0">
                <a:solidFill>
                  <a:srgbClr val="B3071B"/>
                </a:solidFill>
                <a:latin typeface="Arial"/>
                <a:cs typeface="Arial"/>
              </a:rPr>
              <a:t>l</a:t>
            </a:r>
            <a:r>
              <a:rPr lang="it-IT" sz="4800" dirty="0" smtClean="0">
                <a:solidFill>
                  <a:srgbClr val="B3071B"/>
                </a:solidFill>
                <a:latin typeface="Arial"/>
                <a:cs typeface="Arial"/>
              </a:rPr>
              <a:t>ettere</a:t>
            </a:r>
            <a:endParaRPr lang="it-IT" sz="4800" dirty="0">
              <a:solidFill>
                <a:srgbClr val="B3071B"/>
              </a:solidFill>
              <a:latin typeface="Arial"/>
              <a:cs typeface="Arial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62745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16828" y="223838"/>
            <a:ext cx="41985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0" y="1268760"/>
            <a:ext cx="9217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test di abilità linguistica (</a:t>
            </a:r>
            <a:r>
              <a:rPr lang="it-IT" sz="6000" dirty="0" smtClean="0">
                <a:solidFill>
                  <a:srgbClr val="B3071B"/>
                </a:solidFill>
              </a:rPr>
              <a:t>t</a:t>
            </a:r>
            <a:r>
              <a:rPr lang="it-IT" sz="6000" dirty="0" smtClean="0"/>
              <a:t>al</a:t>
            </a:r>
            <a:r>
              <a:rPr lang="it-IT" sz="4800" dirty="0" smtClean="0"/>
              <a:t>)</a:t>
            </a:r>
            <a:endParaRPr lang="it-IT" sz="4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852936"/>
            <a:ext cx="8424936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dirty="0">
                <a:solidFill>
                  <a:srgbClr val="B3071B"/>
                </a:solidFill>
              </a:rPr>
              <a:t>Livello </a:t>
            </a:r>
            <a:r>
              <a:rPr lang="it-IT" sz="3600" dirty="0" smtClean="0">
                <a:solidFill>
                  <a:srgbClr val="B3071B"/>
                </a:solidFill>
              </a:rPr>
              <a:t>B1</a:t>
            </a:r>
            <a:r>
              <a:rPr lang="it-IT" sz="3600" dirty="0" smtClean="0"/>
              <a:t> </a:t>
            </a:r>
          </a:p>
          <a:p>
            <a:pPr algn="r"/>
            <a:r>
              <a:rPr lang="it-IT" sz="3600" dirty="0" smtClean="0"/>
              <a:t>Inglese francese spagnolo tedesco</a:t>
            </a:r>
          </a:p>
          <a:p>
            <a:pPr algn="r"/>
            <a:endParaRPr lang="it-IT" sz="3600" dirty="0" smtClean="0"/>
          </a:p>
          <a:p>
            <a:pPr algn="r"/>
            <a:endParaRPr lang="it-IT" sz="3600" dirty="0"/>
          </a:p>
          <a:p>
            <a:pPr algn="r"/>
            <a:r>
              <a:rPr lang="it-IT" sz="3600" dirty="0" smtClean="0"/>
              <a:t>Info calendario </a:t>
            </a:r>
            <a:r>
              <a:rPr lang="it-IT" sz="3600" dirty="0"/>
              <a:t>prove e </a:t>
            </a:r>
            <a:r>
              <a:rPr lang="it-IT" sz="3600" dirty="0" smtClean="0"/>
              <a:t>altro: </a:t>
            </a:r>
            <a:r>
              <a:rPr lang="it-IT" sz="3600" dirty="0" err="1" smtClean="0">
                <a:solidFill>
                  <a:srgbClr val="B3071B"/>
                </a:solidFill>
              </a:rPr>
              <a:t>www.cla.unipd.it</a:t>
            </a:r>
            <a:endParaRPr lang="it-IT" sz="3600" dirty="0">
              <a:solidFill>
                <a:srgbClr val="B3071B"/>
              </a:solidFill>
            </a:endParaRPr>
          </a:p>
          <a:p>
            <a:pPr algn="r"/>
            <a:endParaRPr lang="it-IT" sz="2400" dirty="0" smtClean="0"/>
          </a:p>
          <a:p>
            <a:pPr algn="r"/>
            <a:r>
              <a:rPr lang="it-IT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041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16828" y="223838"/>
            <a:ext cx="41985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0" y="1268760"/>
            <a:ext cx="9217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/>
              <a:t>test di abilità linguistica (</a:t>
            </a:r>
            <a:r>
              <a:rPr lang="it-IT" sz="5400" dirty="0" smtClean="0">
                <a:solidFill>
                  <a:srgbClr val="B3071B"/>
                </a:solidFill>
              </a:rPr>
              <a:t>t</a:t>
            </a:r>
            <a:r>
              <a:rPr lang="it-IT" sz="5400" dirty="0" smtClean="0"/>
              <a:t>al</a:t>
            </a:r>
            <a:r>
              <a:rPr lang="it-IT" sz="4400" dirty="0" smtClean="0"/>
              <a:t>)</a:t>
            </a:r>
            <a:r>
              <a:rPr lang="it-IT" sz="6000" dirty="0" smtClean="0"/>
              <a:t>+</a:t>
            </a:r>
            <a:endParaRPr lang="it-IT" sz="4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0" y="2852936"/>
            <a:ext cx="90364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dirty="0"/>
              <a:t>prova superata. registrazione sul libretto di 3 </a:t>
            </a:r>
            <a:r>
              <a:rPr lang="it-IT" sz="3600" dirty="0" err="1" smtClean="0"/>
              <a:t>cfu</a:t>
            </a:r>
            <a:r>
              <a:rPr lang="it-IT" sz="3600" dirty="0" smtClean="0"/>
              <a:t> con </a:t>
            </a:r>
            <a:r>
              <a:rPr lang="it-IT" sz="3600" dirty="0"/>
              <a:t>dicitura «approvato</a:t>
            </a:r>
            <a:r>
              <a:rPr lang="it-IT" sz="3600" dirty="0" smtClean="0"/>
              <a:t>».</a:t>
            </a:r>
          </a:p>
          <a:p>
            <a:pPr algn="r"/>
            <a:endParaRPr lang="it-IT" sz="3600" dirty="0"/>
          </a:p>
          <a:p>
            <a:pPr algn="r"/>
            <a:r>
              <a:rPr lang="it-IT" sz="3600" dirty="0" smtClean="0"/>
              <a:t>docente registrazione.</a:t>
            </a:r>
          </a:p>
          <a:p>
            <a:pPr algn="r"/>
            <a:r>
              <a:rPr lang="it-IT" sz="3600" dirty="0" smtClean="0">
                <a:solidFill>
                  <a:srgbClr val="B3071B"/>
                </a:solidFill>
              </a:rPr>
              <a:t>luciano </a:t>
            </a:r>
            <a:r>
              <a:rPr lang="it-IT" sz="3600" dirty="0" err="1" smtClean="0">
                <a:solidFill>
                  <a:srgbClr val="B3071B"/>
                </a:solidFill>
              </a:rPr>
              <a:t>bossina</a:t>
            </a:r>
            <a:endParaRPr lang="it-IT" sz="3600" dirty="0" smtClean="0">
              <a:solidFill>
                <a:srgbClr val="B307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08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16828" y="223838"/>
            <a:ext cx="41985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0" y="1268760"/>
            <a:ext cx="9217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test di abilità informatica (</a:t>
            </a:r>
            <a:r>
              <a:rPr lang="it-IT" sz="6000" dirty="0" err="1" smtClean="0">
                <a:solidFill>
                  <a:srgbClr val="B3071B"/>
                </a:solidFill>
              </a:rPr>
              <a:t>t</a:t>
            </a:r>
            <a:r>
              <a:rPr lang="it-IT" sz="6000" dirty="0" err="1" smtClean="0"/>
              <a:t>ai</a:t>
            </a:r>
            <a:r>
              <a:rPr lang="it-IT" sz="4800" dirty="0" smtClean="0"/>
              <a:t>)</a:t>
            </a:r>
            <a:endParaRPr lang="it-IT" sz="4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85293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400" dirty="0" smtClean="0"/>
          </a:p>
          <a:p>
            <a:pPr algn="r"/>
            <a:r>
              <a:rPr lang="it-IT" sz="2400" dirty="0" smtClean="0"/>
              <a:t>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251520" y="2204864"/>
            <a:ext cx="8712968" cy="4049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 smtClean="0"/>
          </a:p>
          <a:p>
            <a:pPr algn="just">
              <a:lnSpc>
                <a:spcPts val="4060"/>
              </a:lnSpc>
            </a:pPr>
            <a:r>
              <a:rPr lang="it-IT" sz="2400" dirty="0" smtClean="0"/>
              <a:t>Per </a:t>
            </a:r>
            <a:r>
              <a:rPr lang="it-IT" sz="2400" dirty="0"/>
              <a:t>la preparazione è prevista una didattica assistita. Gli studenti seguiranno dei percorsi diversi a seconda delle loro competenze pregresse in campo informatico. Chi ha già conseguito la "Patente Europea del Computer (ECDL-Start)" potrà farsi riconoscere direttamente i 3 CFU presentando la propria </a:t>
            </a:r>
            <a:r>
              <a:rPr lang="it-IT" sz="2400" dirty="0" err="1"/>
              <a:t>skill</a:t>
            </a:r>
            <a:r>
              <a:rPr lang="it-IT" sz="2400" dirty="0"/>
              <a:t>-card ad una delle prove</a:t>
            </a:r>
            <a:r>
              <a:rPr lang="it-IT" sz="2400" dirty="0" smtClean="0"/>
              <a:t>.    </a:t>
            </a:r>
            <a:r>
              <a:rPr lang="it-IT" sz="3200" dirty="0" smtClean="0">
                <a:solidFill>
                  <a:srgbClr val="B3071B"/>
                </a:solidFill>
              </a:rPr>
              <a:t>docente registrazione. </a:t>
            </a:r>
            <a:r>
              <a:rPr lang="it-IT" sz="3200" dirty="0" err="1" smtClean="0">
                <a:solidFill>
                  <a:srgbClr val="B3071B"/>
                </a:solidFill>
              </a:rPr>
              <a:t>nicola</a:t>
            </a:r>
            <a:r>
              <a:rPr lang="it-IT" sz="3200" dirty="0" smtClean="0">
                <a:solidFill>
                  <a:srgbClr val="B3071B"/>
                </a:solidFill>
              </a:rPr>
              <a:t> </a:t>
            </a:r>
            <a:r>
              <a:rPr lang="it-IT" sz="3200" dirty="0" err="1" smtClean="0">
                <a:solidFill>
                  <a:srgbClr val="B3071B"/>
                </a:solidFill>
              </a:rPr>
              <a:t>orio</a:t>
            </a:r>
            <a:endParaRPr lang="it-IT" sz="3200" dirty="0">
              <a:solidFill>
                <a:srgbClr val="B307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150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16828" y="223838"/>
            <a:ext cx="41985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3" name="CasellaDiTesto 2"/>
          <p:cNvSpPr txBox="1"/>
          <p:nvPr/>
        </p:nvSpPr>
        <p:spPr>
          <a:xfrm>
            <a:off x="0" y="1268760"/>
            <a:ext cx="9217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err="1"/>
              <a:t>s</a:t>
            </a:r>
            <a:r>
              <a:rPr lang="it-IT" sz="4800" dirty="0" err="1" smtClean="0"/>
              <a:t>tages</a:t>
            </a:r>
            <a:r>
              <a:rPr lang="it-IT" sz="4800" dirty="0" smtClean="0"/>
              <a:t>, </a:t>
            </a:r>
            <a:r>
              <a:rPr lang="it-IT" sz="4800" dirty="0" err="1" smtClean="0"/>
              <a:t>tirocin</a:t>
            </a:r>
            <a:r>
              <a:rPr lang="it-IT" sz="4800" dirty="0" err="1" smtClean="0">
                <a:solidFill>
                  <a:srgbClr val="C00000"/>
                </a:solidFill>
              </a:rPr>
              <a:t>ii</a:t>
            </a:r>
            <a:r>
              <a:rPr lang="it-IT" sz="4800" dirty="0" smtClean="0"/>
              <a:t>, seminari</a:t>
            </a:r>
            <a:endParaRPr lang="it-IT" sz="4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11560" y="2852936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2400" dirty="0" smtClean="0"/>
          </a:p>
          <a:p>
            <a:pPr algn="r"/>
            <a:r>
              <a:rPr lang="it-IT" sz="2400" dirty="0" smtClean="0"/>
              <a:t>  </a:t>
            </a:r>
          </a:p>
        </p:txBody>
      </p:sp>
      <p:sp>
        <p:nvSpPr>
          <p:cNvPr id="4" name="Rettangolo 3"/>
          <p:cNvSpPr/>
          <p:nvPr/>
        </p:nvSpPr>
        <p:spPr>
          <a:xfrm>
            <a:off x="1043608" y="2204864"/>
            <a:ext cx="763284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2400" dirty="0"/>
              <a:t>p</a:t>
            </a:r>
            <a:r>
              <a:rPr lang="it-IT" sz="2400" dirty="0" smtClean="0"/>
              <a:t>resso aziende ecc. </a:t>
            </a:r>
            <a:r>
              <a:rPr lang="it-IT" sz="2400" dirty="0" smtClean="0">
                <a:solidFill>
                  <a:srgbClr val="C00000"/>
                </a:solidFill>
              </a:rPr>
              <a:t>info</a:t>
            </a:r>
            <a:r>
              <a:rPr lang="it-IT" sz="2400" dirty="0" smtClean="0"/>
              <a:t> </a:t>
            </a:r>
            <a:r>
              <a:rPr lang="it-IT" sz="2400" dirty="0" err="1" smtClean="0">
                <a:solidFill>
                  <a:srgbClr val="C00000"/>
                </a:solidFill>
              </a:rPr>
              <a:t>www.unipd.it</a:t>
            </a:r>
            <a:r>
              <a:rPr lang="it-IT" sz="2400" dirty="0" smtClean="0">
                <a:solidFill>
                  <a:srgbClr val="C00000"/>
                </a:solidFill>
              </a:rPr>
              <a:t>/stage</a:t>
            </a:r>
            <a:r>
              <a:rPr lang="it-IT" sz="2400" dirty="0" smtClean="0"/>
              <a:t> </a:t>
            </a:r>
          </a:p>
          <a:p>
            <a:pPr algn="just"/>
            <a:r>
              <a:rPr lang="it-IT" sz="2400" dirty="0" smtClean="0"/>
              <a:t>o «servizio stage e career service». palazzo storione 6.</a:t>
            </a:r>
          </a:p>
          <a:p>
            <a:pPr algn="just"/>
            <a:endParaRPr lang="it-IT" sz="2400" dirty="0"/>
          </a:p>
          <a:p>
            <a:pPr algn="just"/>
            <a:r>
              <a:rPr lang="it-IT" sz="2400" dirty="0"/>
              <a:t>f</a:t>
            </a:r>
            <a:r>
              <a:rPr lang="it-IT" sz="2400" dirty="0" smtClean="0"/>
              <a:t>requenza a convegni, seminari di ricerca o conferenze che esibiscano nel programma l’acquisizione di crediti. è obbligatoria la stesura di una relazione conclusiva. quote indicative per lo studente di lettere: 1 conferenza con relazione 0,25 </a:t>
            </a:r>
            <a:r>
              <a:rPr lang="it-IT" sz="2400" dirty="0" err="1" smtClean="0"/>
              <a:t>cfu</a:t>
            </a:r>
            <a:r>
              <a:rPr lang="it-IT" sz="2400" dirty="0" smtClean="0"/>
              <a:t>. mezza giornata di convegno con relazione 0,50. ecc. </a:t>
            </a:r>
          </a:p>
          <a:p>
            <a:pPr algn="just"/>
            <a:r>
              <a:rPr lang="it-IT" sz="2800" dirty="0" smtClean="0">
                <a:solidFill>
                  <a:srgbClr val="B3071B"/>
                </a:solidFill>
              </a:rPr>
              <a:t>docente </a:t>
            </a:r>
            <a:r>
              <a:rPr lang="it-IT" sz="2800" dirty="0">
                <a:solidFill>
                  <a:srgbClr val="B3071B"/>
                </a:solidFill>
              </a:rPr>
              <a:t>registrazione. c</a:t>
            </a:r>
            <a:r>
              <a:rPr lang="it-IT" sz="2800" dirty="0" smtClean="0">
                <a:solidFill>
                  <a:srgbClr val="B3071B"/>
                </a:solidFill>
              </a:rPr>
              <a:t>ecilia poletto</a:t>
            </a:r>
            <a:endParaRPr lang="it-IT" sz="2800" dirty="0">
              <a:solidFill>
                <a:srgbClr val="B3071B"/>
              </a:solidFill>
            </a:endParaRPr>
          </a:p>
          <a:p>
            <a:pPr algn="just"/>
            <a:endParaRPr lang="it-IT" sz="2400" dirty="0" smtClean="0"/>
          </a:p>
          <a:p>
            <a:pPr algn="just"/>
            <a:endParaRPr lang="it-IT" sz="2800" dirty="0" smtClean="0">
              <a:solidFill>
                <a:srgbClr val="B3071B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07504" y="2204864"/>
            <a:ext cx="8263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6000" dirty="0" smtClean="0">
                <a:solidFill>
                  <a:srgbClr val="B3071B"/>
                </a:solidFill>
              </a:rPr>
              <a:t>1.</a:t>
            </a:r>
            <a:endParaRPr lang="it-IT" sz="6000" dirty="0">
              <a:solidFill>
                <a:srgbClr val="B3071B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0" y="3717032"/>
            <a:ext cx="104026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0" dirty="0" smtClean="0">
                <a:solidFill>
                  <a:srgbClr val="B3071B"/>
                </a:solidFill>
              </a:rPr>
              <a:t>2.</a:t>
            </a:r>
            <a:endParaRPr lang="it-IT" sz="8000" dirty="0">
              <a:solidFill>
                <a:srgbClr val="B3071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6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827088" y="3124200"/>
            <a:ext cx="59055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latin typeface="Garamond" charset="0"/>
            </a:endParaRPr>
          </a:p>
          <a:p>
            <a:pPr marL="342900" indent="-342900">
              <a:buClr>
                <a:srgbClr val="CC0000"/>
              </a:buClr>
              <a:buFont typeface="Wingdings" charset="0"/>
              <a:buNone/>
            </a:pPr>
            <a:endParaRPr lang="it-IT" sz="2400" b="0">
              <a:solidFill>
                <a:srgbClr val="FF0000"/>
              </a:solidFill>
            </a:endParaRPr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/>
            <a:endParaRPr lang="it-IT" sz="2400">
              <a:solidFill>
                <a:schemeClr val="bg1"/>
              </a:solidFill>
            </a:endParaRPr>
          </a:p>
        </p:txBody>
      </p:sp>
      <p:pic>
        <p:nvPicPr>
          <p:cNvPr id="20483" name="Picture 4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816828" y="223838"/>
            <a:ext cx="419858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dirty="0" smtClean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  <a:p>
            <a:pPr algn="r" eaLnBrk="1" hangingPunct="1"/>
            <a:endParaRPr lang="it-IT" sz="3200" dirty="0">
              <a:solidFill>
                <a:schemeClr val="bg1"/>
              </a:solidFill>
              <a:latin typeface="Garamond" charset="0"/>
            </a:endParaRPr>
          </a:p>
        </p:txBody>
      </p:sp>
      <p:sp>
        <p:nvSpPr>
          <p:cNvPr id="20485" name="Rectangle 10"/>
          <p:cNvSpPr>
            <a:spLocks noChangeArrowheads="1"/>
          </p:cNvSpPr>
          <p:nvPr/>
        </p:nvSpPr>
        <p:spPr bwMode="auto">
          <a:xfrm>
            <a:off x="228600" y="2438400"/>
            <a:ext cx="5422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</a:pPr>
            <a:r>
              <a:rPr lang="it-IT" sz="2000" b="0">
                <a:latin typeface="Garamond" charset="0"/>
              </a:rPr>
              <a:t>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000" b="0">
                <a:latin typeface="Garamond" charset="0"/>
              </a:rPr>
              <a:t>   </a:t>
            </a: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 b="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endParaRPr lang="it-IT" sz="2000">
              <a:latin typeface="Garamond" charset="0"/>
            </a:endParaRPr>
          </a:p>
          <a:p>
            <a:pPr>
              <a:buClr>
                <a:srgbClr val="CC0000"/>
              </a:buClr>
              <a:buFont typeface="Wingdings" charset="0"/>
              <a:buNone/>
            </a:pPr>
            <a:r>
              <a:rPr lang="it-IT" sz="2400">
                <a:latin typeface="Garamond" charset="0"/>
              </a:rPr>
              <a:t> </a:t>
            </a:r>
          </a:p>
        </p:txBody>
      </p:sp>
      <p:sp>
        <p:nvSpPr>
          <p:cNvPr id="20486" name="Rectangle 12"/>
          <p:cNvSpPr>
            <a:spLocks noChangeArrowheads="1"/>
          </p:cNvSpPr>
          <p:nvPr/>
        </p:nvSpPr>
        <p:spPr bwMode="auto">
          <a:xfrm>
            <a:off x="609600" y="2514600"/>
            <a:ext cx="50482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Clr>
                <a:srgbClr val="CC0000"/>
              </a:buClr>
              <a:buFont typeface="Wingdings" charset="0"/>
              <a:buNone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  <a:buFont typeface="Wingdings" charset="0"/>
              <a:buChar char=""/>
            </a:pPr>
            <a:endParaRPr lang="it-IT" sz="2400" b="0"/>
          </a:p>
          <a:p>
            <a:pPr>
              <a:buClr>
                <a:srgbClr val="CC0000"/>
              </a:buClr>
            </a:pPr>
            <a:r>
              <a:rPr lang="it-IT" sz="2400" b="0"/>
              <a:t> </a:t>
            </a:r>
          </a:p>
        </p:txBody>
      </p:sp>
      <p:sp>
        <p:nvSpPr>
          <p:cNvPr id="2" name="Rettangolo 1"/>
          <p:cNvSpPr/>
          <p:nvPr/>
        </p:nvSpPr>
        <p:spPr>
          <a:xfrm>
            <a:off x="611188" y="1166813"/>
            <a:ext cx="6246812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it-IT" cap="small" dirty="0"/>
          </a:p>
        </p:txBody>
      </p:sp>
      <p:sp>
        <p:nvSpPr>
          <p:cNvPr id="20488" name="CasellaDiTesto 2"/>
          <p:cNvSpPr txBox="1">
            <a:spLocks noChangeArrowheads="1"/>
          </p:cNvSpPr>
          <p:nvPr/>
        </p:nvSpPr>
        <p:spPr bwMode="auto">
          <a:xfrm flipV="1">
            <a:off x="5651500" y="3860800"/>
            <a:ext cx="3059113" cy="300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it-IT" sz="1800"/>
          </a:p>
        </p:txBody>
      </p:sp>
      <p:sp>
        <p:nvSpPr>
          <p:cNvPr id="5" name="CasellaDiTesto 4"/>
          <p:cNvSpPr txBox="1"/>
          <p:nvPr/>
        </p:nvSpPr>
        <p:spPr>
          <a:xfrm>
            <a:off x="327906" y="2490252"/>
            <a:ext cx="868750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400" dirty="0" smtClean="0"/>
          </a:p>
          <a:p>
            <a:r>
              <a:rPr lang="it-IT" sz="2800" dirty="0" smtClean="0"/>
              <a:t>1. tal      </a:t>
            </a:r>
            <a:r>
              <a:rPr lang="it-IT" sz="2800" dirty="0" smtClean="0">
                <a:solidFill>
                  <a:srgbClr val="C00000"/>
                </a:solidFill>
              </a:rPr>
              <a:t>2. italiano scritto</a:t>
            </a:r>
            <a:r>
              <a:rPr lang="it-IT" sz="2800" dirty="0" smtClean="0"/>
              <a:t>           3. </a:t>
            </a:r>
            <a:r>
              <a:rPr lang="it-IT" sz="2800" dirty="0" err="1" smtClean="0"/>
              <a:t>moodle</a:t>
            </a:r>
            <a:endParaRPr lang="it-IT" sz="2800" dirty="0" smtClean="0"/>
          </a:p>
          <a:p>
            <a:endParaRPr lang="it-IT" sz="2800" dirty="0" smtClean="0"/>
          </a:p>
          <a:p>
            <a:r>
              <a:rPr lang="it-IT" sz="2800" dirty="0" smtClean="0"/>
              <a:t>4. segreteria didattica       </a:t>
            </a:r>
            <a:r>
              <a:rPr lang="it-IT" sz="2800" dirty="0" smtClean="0">
                <a:solidFill>
                  <a:srgbClr val="C00000"/>
                </a:solidFill>
              </a:rPr>
              <a:t>5. segreteria </a:t>
            </a:r>
            <a:r>
              <a:rPr lang="it-IT" sz="2800" dirty="0">
                <a:solidFill>
                  <a:srgbClr val="C00000"/>
                </a:solidFill>
              </a:rPr>
              <a:t>studenti</a:t>
            </a:r>
            <a:endParaRPr lang="it-IT" sz="2800" b="0" dirty="0">
              <a:solidFill>
                <a:srgbClr val="C00000"/>
              </a:solidFill>
            </a:endParaRPr>
          </a:p>
          <a:p>
            <a:endParaRPr lang="it-IT" sz="2800" dirty="0" smtClean="0"/>
          </a:p>
          <a:p>
            <a:r>
              <a:rPr lang="it-IT" sz="2800" dirty="0" smtClean="0"/>
              <a:t>                 6. biblioteca</a:t>
            </a:r>
            <a:endParaRPr lang="it-IT" sz="2800" b="0" dirty="0"/>
          </a:p>
          <a:p>
            <a:endParaRPr lang="it-IT" sz="2800" dirty="0" smtClean="0"/>
          </a:p>
          <a:p>
            <a:r>
              <a:rPr lang="it-IT" sz="2800" dirty="0" smtClean="0">
                <a:solidFill>
                  <a:srgbClr val="C00000"/>
                </a:solidFill>
              </a:rPr>
              <a:t>7. tutors junior</a:t>
            </a:r>
            <a:r>
              <a:rPr lang="it-IT" sz="2800" b="0" dirty="0" smtClean="0"/>
              <a:t>           </a:t>
            </a:r>
          </a:p>
          <a:p>
            <a:r>
              <a:rPr lang="it-IT" sz="2800" b="0" dirty="0"/>
              <a:t> </a:t>
            </a:r>
            <a:r>
              <a:rPr lang="it-IT" sz="2800" b="0" dirty="0" smtClean="0"/>
              <a:t>                            </a:t>
            </a:r>
            <a:r>
              <a:rPr lang="it-IT" sz="2800" dirty="0" smtClean="0"/>
              <a:t>8.</a:t>
            </a:r>
            <a:r>
              <a:rPr lang="it-IT" sz="2800" b="0" dirty="0" smtClean="0"/>
              <a:t> </a:t>
            </a:r>
            <a:r>
              <a:rPr lang="it-IT" sz="2800" dirty="0" smtClean="0"/>
              <a:t>rappresentanti degli studenti</a:t>
            </a:r>
            <a:endParaRPr lang="it-IT" sz="2800" b="0" dirty="0"/>
          </a:p>
          <a:p>
            <a:endParaRPr lang="it-IT" sz="2400" dirty="0" smtClean="0"/>
          </a:p>
        </p:txBody>
      </p:sp>
      <p:sp>
        <p:nvSpPr>
          <p:cNvPr id="4" name="Rettangolo 3"/>
          <p:cNvSpPr/>
          <p:nvPr/>
        </p:nvSpPr>
        <p:spPr>
          <a:xfrm>
            <a:off x="1043608" y="2204864"/>
            <a:ext cx="763284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it-IT" sz="2400" dirty="0" smtClean="0"/>
          </a:p>
          <a:p>
            <a:pPr algn="just"/>
            <a:endParaRPr lang="it-IT" sz="2400" dirty="0" smtClean="0"/>
          </a:p>
          <a:p>
            <a:pPr algn="just"/>
            <a:endParaRPr lang="it-IT" sz="2800" dirty="0" smtClean="0">
              <a:solidFill>
                <a:srgbClr val="B3071B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27906" y="1462405"/>
            <a:ext cx="8402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dirty="0" smtClean="0"/>
              <a:t>og</a:t>
            </a:r>
            <a:r>
              <a:rPr lang="it-IT" sz="5400" dirty="0" smtClean="0">
                <a:solidFill>
                  <a:srgbClr val="C00000"/>
                </a:solidFill>
              </a:rPr>
              <a:t>gi</a:t>
            </a:r>
            <a:endParaRPr lang="it-IT" sz="5400" dirty="0">
              <a:solidFill>
                <a:srgbClr val="C0000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7790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3" name="CasellaDiTesto 2"/>
          <p:cNvSpPr txBox="1"/>
          <p:nvPr/>
        </p:nvSpPr>
        <p:spPr>
          <a:xfrm>
            <a:off x="0" y="1556792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6000" dirty="0" smtClean="0"/>
          </a:p>
          <a:p>
            <a:pPr algn="ctr"/>
            <a:r>
              <a:rPr lang="it-IT" sz="6000" dirty="0" smtClean="0"/>
              <a:t>2.</a:t>
            </a:r>
          </a:p>
          <a:p>
            <a:pPr algn="ctr"/>
            <a:r>
              <a:rPr lang="it-IT" sz="6000" dirty="0" smtClean="0"/>
              <a:t>www</a:t>
            </a:r>
            <a:r>
              <a:rPr lang="it-IT" sz="6000" dirty="0"/>
              <a:t>. </a:t>
            </a:r>
            <a:r>
              <a:rPr lang="it-IT" sz="6000" dirty="0" err="1" smtClean="0">
                <a:solidFill>
                  <a:srgbClr val="B3071B"/>
                </a:solidFill>
              </a:rPr>
              <a:t>d</a:t>
            </a:r>
            <a:r>
              <a:rPr lang="it-IT" sz="6000" dirty="0" err="1" smtClean="0"/>
              <a:t>idattica.unipd.it</a:t>
            </a:r>
            <a:endParaRPr lang="it-IT" sz="6000" dirty="0" smtClean="0"/>
          </a:p>
          <a:p>
            <a:pPr algn="ctr"/>
            <a:endParaRPr lang="it-IT" sz="4000" dirty="0"/>
          </a:p>
          <a:p>
            <a:pPr algn="ctr"/>
            <a:r>
              <a:rPr lang="it-IT" sz="4400" dirty="0">
                <a:solidFill>
                  <a:srgbClr val="B3071B"/>
                </a:solidFill>
              </a:rPr>
              <a:t>s</a:t>
            </a:r>
            <a:r>
              <a:rPr lang="it-IT" sz="4400" dirty="0" smtClean="0">
                <a:solidFill>
                  <a:srgbClr val="B3071B"/>
                </a:solidFill>
              </a:rPr>
              <a:t>cuola di scienze umane ecc. &gt;</a:t>
            </a:r>
          </a:p>
          <a:p>
            <a:pPr algn="ctr"/>
            <a:r>
              <a:rPr lang="it-IT" sz="4400" dirty="0" smtClean="0">
                <a:solidFill>
                  <a:srgbClr val="B3071B"/>
                </a:solidFill>
              </a:rPr>
              <a:t>lettere</a:t>
            </a:r>
          </a:p>
          <a:p>
            <a:endParaRPr lang="it-IT" sz="6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2066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3" name="CasellaDiTesto 2"/>
          <p:cNvSpPr txBox="1"/>
          <p:nvPr/>
        </p:nvSpPr>
        <p:spPr>
          <a:xfrm>
            <a:off x="0" y="1556792"/>
            <a:ext cx="9144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6000" dirty="0" smtClean="0"/>
          </a:p>
          <a:p>
            <a:pPr algn="ctr"/>
            <a:r>
              <a:rPr lang="it-IT" sz="6000" dirty="0" smtClean="0"/>
              <a:t>3.</a:t>
            </a:r>
          </a:p>
          <a:p>
            <a:pPr algn="ctr"/>
            <a:r>
              <a:rPr lang="it-IT" sz="6000" dirty="0" err="1" smtClean="0">
                <a:hlinkClick r:id="rId4"/>
              </a:rPr>
              <a:t>https</a:t>
            </a:r>
            <a:r>
              <a:rPr lang="it-IT" sz="6000" dirty="0">
                <a:hlinkClick r:id="rId4"/>
              </a:rPr>
              <a:t>://</a:t>
            </a:r>
            <a:r>
              <a:rPr lang="it-IT" sz="6000" dirty="0" err="1" smtClean="0">
                <a:solidFill>
                  <a:srgbClr val="B3071B"/>
                </a:solidFill>
                <a:hlinkClick r:id="rId4"/>
              </a:rPr>
              <a:t>e</a:t>
            </a:r>
            <a:r>
              <a:rPr lang="it-IT" sz="6000" dirty="0" err="1" smtClean="0">
                <a:hlinkClick r:id="rId4"/>
              </a:rPr>
              <a:t>learning.unipd.it</a:t>
            </a:r>
            <a:endParaRPr lang="it-IT" sz="4000" dirty="0"/>
          </a:p>
          <a:p>
            <a:pPr algn="ctr"/>
            <a:r>
              <a:rPr lang="it-IT" sz="4400" dirty="0">
                <a:solidFill>
                  <a:srgbClr val="B3071B"/>
                </a:solidFill>
              </a:rPr>
              <a:t>s</a:t>
            </a:r>
            <a:r>
              <a:rPr lang="it-IT" sz="4400" dirty="0" smtClean="0">
                <a:solidFill>
                  <a:srgbClr val="B3071B"/>
                </a:solidFill>
              </a:rPr>
              <a:t>cuola di scienze umane ecc. &gt;</a:t>
            </a:r>
          </a:p>
          <a:p>
            <a:pPr algn="ctr"/>
            <a:r>
              <a:rPr lang="it-IT" sz="4400" dirty="0">
                <a:solidFill>
                  <a:srgbClr val="B3071B"/>
                </a:solidFill>
              </a:rPr>
              <a:t>l</a:t>
            </a:r>
            <a:r>
              <a:rPr lang="it-IT" sz="4400" dirty="0" smtClean="0">
                <a:solidFill>
                  <a:srgbClr val="B3071B"/>
                </a:solidFill>
              </a:rPr>
              <a:t>ettere</a:t>
            </a:r>
          </a:p>
          <a:p>
            <a:endParaRPr lang="it-IT" sz="6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0716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-171400"/>
            <a:ext cx="9144000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0" y="836712"/>
            <a:ext cx="912452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5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</a:t>
            </a:r>
            <a:r>
              <a:rPr lang="it-IT" sz="115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ersone</a:t>
            </a:r>
            <a:endParaRPr lang="it-IT" sz="5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293096"/>
            <a:ext cx="87484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6000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2698760"/>
            <a:ext cx="894872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400" dirty="0" smtClean="0"/>
              <a:t>laura vanelli</a:t>
            </a:r>
            <a:r>
              <a:rPr lang="it-IT" sz="2400" dirty="0"/>
              <a:t> </a:t>
            </a:r>
            <a:r>
              <a:rPr lang="it-IT" sz="2400" dirty="0" smtClean="0"/>
              <a:t>       </a:t>
            </a:r>
            <a:r>
              <a:rPr lang="it-IT" sz="2400" dirty="0" smtClean="0">
                <a:solidFill>
                  <a:srgbClr val="B3071B"/>
                </a:solidFill>
              </a:rPr>
              <a:t>responsabile </a:t>
            </a:r>
            <a:r>
              <a:rPr lang="it-IT" sz="2400" dirty="0">
                <a:solidFill>
                  <a:srgbClr val="B3071B"/>
                </a:solidFill>
              </a:rPr>
              <a:t>didattica </a:t>
            </a:r>
            <a:r>
              <a:rPr lang="it-IT" sz="2400" dirty="0" smtClean="0">
                <a:solidFill>
                  <a:srgbClr val="B3071B"/>
                </a:solidFill>
              </a:rPr>
              <a:t>DISLL</a:t>
            </a:r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marco </a:t>
            </a:r>
            <a:r>
              <a:rPr lang="it-IT" sz="2400" dirty="0" err="1" smtClean="0"/>
              <a:t>noventa</a:t>
            </a:r>
            <a:r>
              <a:rPr lang="it-IT" sz="2400" dirty="0" smtClean="0"/>
              <a:t> / patrizia </a:t>
            </a:r>
            <a:r>
              <a:rPr lang="it-IT" sz="2400" dirty="0" err="1" smtClean="0"/>
              <a:t>salmaso</a:t>
            </a:r>
            <a:r>
              <a:rPr lang="it-IT" sz="2400" dirty="0" smtClean="0"/>
              <a:t>  </a:t>
            </a:r>
            <a:r>
              <a:rPr lang="it-IT" sz="2400" dirty="0" smtClean="0">
                <a:solidFill>
                  <a:srgbClr val="B3071B"/>
                </a:solidFill>
              </a:rPr>
              <a:t>segreteria didattica DISLL</a:t>
            </a:r>
            <a:endParaRPr lang="it-IT" sz="2400" dirty="0" smtClean="0"/>
          </a:p>
          <a:p>
            <a:pPr>
              <a:lnSpc>
                <a:spcPct val="150000"/>
              </a:lnSpc>
            </a:pPr>
            <a:endParaRPr lang="it-IT" sz="2400" dirty="0" smtClean="0"/>
          </a:p>
          <a:p>
            <a:pPr>
              <a:lnSpc>
                <a:spcPct val="150000"/>
              </a:lnSpc>
            </a:pPr>
            <a:r>
              <a:rPr lang="it-IT" sz="2400" dirty="0" err="1" smtClean="0"/>
              <a:t>andrea</a:t>
            </a:r>
            <a:r>
              <a:rPr lang="it-IT" sz="2400" dirty="0" smtClean="0"/>
              <a:t> </a:t>
            </a:r>
            <a:r>
              <a:rPr lang="it-IT" sz="2400" dirty="0" err="1" smtClean="0"/>
              <a:t>afribo</a:t>
            </a:r>
            <a:r>
              <a:rPr lang="it-IT" sz="2400" dirty="0" smtClean="0"/>
              <a:t>       </a:t>
            </a:r>
            <a:r>
              <a:rPr lang="it-IT" sz="2400" dirty="0" smtClean="0">
                <a:solidFill>
                  <a:srgbClr val="B3071B"/>
                </a:solidFill>
              </a:rPr>
              <a:t>presidente del corso di lettere</a:t>
            </a:r>
          </a:p>
          <a:p>
            <a:pPr>
              <a:lnSpc>
                <a:spcPct val="150000"/>
              </a:lnSpc>
            </a:pPr>
            <a:endParaRPr lang="it-IT" sz="2400" dirty="0" smtClean="0">
              <a:solidFill>
                <a:srgbClr val="B3071B"/>
              </a:solidFill>
            </a:endParaRPr>
          </a:p>
          <a:p>
            <a:pPr>
              <a:lnSpc>
                <a:spcPct val="150000"/>
              </a:lnSpc>
            </a:pPr>
            <a:r>
              <a:rPr lang="it-IT" sz="2400" dirty="0" err="1" smtClean="0"/>
              <a:t>maria</a:t>
            </a:r>
            <a:r>
              <a:rPr lang="it-IT" sz="2400" dirty="0" smtClean="0"/>
              <a:t> veronese</a:t>
            </a:r>
            <a:r>
              <a:rPr lang="it-IT" sz="2400" dirty="0" smtClean="0">
                <a:solidFill>
                  <a:srgbClr val="B3071B"/>
                </a:solidFill>
              </a:rPr>
              <a:t>    coordinatrice del </a:t>
            </a:r>
            <a:r>
              <a:rPr lang="it-IT" sz="2400" dirty="0" err="1" smtClean="0">
                <a:solidFill>
                  <a:srgbClr val="B3071B"/>
                </a:solidFill>
              </a:rPr>
              <a:t>curr</a:t>
            </a:r>
            <a:r>
              <a:rPr lang="it-IT" sz="2400" dirty="0" smtClean="0">
                <a:solidFill>
                  <a:srgbClr val="B3071B"/>
                </a:solidFill>
              </a:rPr>
              <a:t>. di lettere antiche</a:t>
            </a:r>
            <a:endParaRPr lang="it-IT" sz="2400" dirty="0" smtClean="0"/>
          </a:p>
          <a:p>
            <a:pPr algn="r"/>
            <a:endParaRPr lang="it-IT" sz="2800" dirty="0">
              <a:solidFill>
                <a:srgbClr val="B3071B"/>
              </a:solidFill>
            </a:endParaRPr>
          </a:p>
          <a:p>
            <a:pPr algn="r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4437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0" y="-171400"/>
            <a:ext cx="9144000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0" y="836712"/>
            <a:ext cx="912452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5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</a:t>
            </a:r>
            <a:r>
              <a:rPr lang="it-IT" sz="115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ersone+</a:t>
            </a:r>
            <a:endParaRPr lang="it-IT" sz="54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251520" y="4293096"/>
            <a:ext cx="874846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6000" dirty="0" smtClean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0" y="2698760"/>
            <a:ext cx="894872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dirty="0" smtClean="0">
                <a:solidFill>
                  <a:srgbClr val="C00000"/>
                </a:solidFill>
              </a:rPr>
              <a:t>i tutors junior di lettere </a:t>
            </a:r>
          </a:p>
          <a:p>
            <a:endParaRPr lang="it-IT" sz="2400" dirty="0" smtClean="0"/>
          </a:p>
          <a:p>
            <a:r>
              <a:rPr lang="it-IT" sz="2400" dirty="0" err="1" smtClean="0"/>
              <a:t>ilenia</a:t>
            </a:r>
            <a:r>
              <a:rPr lang="it-IT" sz="2400" dirty="0" smtClean="0"/>
              <a:t> </a:t>
            </a:r>
            <a:r>
              <a:rPr lang="it-IT" sz="2400" dirty="0" err="1"/>
              <a:t>s</a:t>
            </a:r>
            <a:r>
              <a:rPr lang="it-IT" sz="2400" dirty="0" err="1" smtClean="0"/>
              <a:t>anna</a:t>
            </a:r>
            <a:r>
              <a:rPr lang="it-IT" sz="2400" dirty="0" smtClean="0"/>
              <a:t>          </a:t>
            </a:r>
            <a:r>
              <a:rPr lang="it-IT" sz="2400" dirty="0" err="1" smtClean="0">
                <a:solidFill>
                  <a:srgbClr val="C00000"/>
                </a:solidFill>
              </a:rPr>
              <a:t>marta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  <a:r>
              <a:rPr lang="it-IT" sz="2400" dirty="0" err="1">
                <a:solidFill>
                  <a:srgbClr val="C00000"/>
                </a:solidFill>
              </a:rPr>
              <a:t>f</a:t>
            </a:r>
            <a:r>
              <a:rPr lang="it-IT" sz="2400" dirty="0" err="1" smtClean="0">
                <a:solidFill>
                  <a:srgbClr val="C00000"/>
                </a:solidFill>
              </a:rPr>
              <a:t>renguelli</a:t>
            </a:r>
            <a:r>
              <a:rPr lang="it-IT" sz="2400" dirty="0" smtClean="0"/>
              <a:t>               veronica </a:t>
            </a:r>
            <a:r>
              <a:rPr lang="it-IT" sz="2400" dirty="0" err="1"/>
              <a:t>m</a:t>
            </a:r>
            <a:r>
              <a:rPr lang="it-IT" sz="2400" dirty="0" err="1" smtClean="0"/>
              <a:t>ondini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it-IT" sz="2400" dirty="0" smtClean="0">
                <a:solidFill>
                  <a:srgbClr val="C00000"/>
                </a:solidFill>
              </a:rPr>
              <a:t>   chiara </a:t>
            </a:r>
            <a:r>
              <a:rPr lang="it-IT" sz="2400" dirty="0">
                <a:solidFill>
                  <a:srgbClr val="C00000"/>
                </a:solidFill>
              </a:rPr>
              <a:t>b</a:t>
            </a:r>
            <a:r>
              <a:rPr lang="it-IT" sz="2400" dirty="0" smtClean="0">
                <a:solidFill>
                  <a:srgbClr val="C00000"/>
                </a:solidFill>
              </a:rPr>
              <a:t>runo              </a:t>
            </a:r>
            <a:r>
              <a:rPr lang="it-IT" sz="2400" dirty="0" smtClean="0"/>
              <a:t>laura </a:t>
            </a:r>
            <a:r>
              <a:rPr lang="it-IT" sz="2400" dirty="0" err="1"/>
              <a:t>a</a:t>
            </a:r>
            <a:r>
              <a:rPr lang="it-IT" sz="2400" dirty="0" err="1" smtClean="0"/>
              <a:t>bram</a:t>
            </a:r>
            <a:r>
              <a:rPr lang="it-IT" sz="2400" dirty="0" smtClean="0">
                <a:solidFill>
                  <a:srgbClr val="C00000"/>
                </a:solidFill>
              </a:rPr>
              <a:t>                  </a:t>
            </a:r>
            <a:r>
              <a:rPr lang="it-IT" sz="2400" dirty="0" err="1" smtClean="0">
                <a:solidFill>
                  <a:srgbClr val="C00000"/>
                </a:solidFill>
              </a:rPr>
              <a:t>erika</a:t>
            </a:r>
            <a:r>
              <a:rPr lang="it-IT" sz="2400" dirty="0" smtClean="0">
                <a:solidFill>
                  <a:srgbClr val="C00000"/>
                </a:solidFill>
              </a:rPr>
              <a:t> </a:t>
            </a:r>
            <a:r>
              <a:rPr lang="it-IT" sz="2400" dirty="0">
                <a:solidFill>
                  <a:srgbClr val="C00000"/>
                </a:solidFill>
              </a:rPr>
              <a:t>l</a:t>
            </a:r>
            <a:r>
              <a:rPr lang="it-IT" sz="2400" dirty="0" smtClean="0">
                <a:solidFill>
                  <a:srgbClr val="C00000"/>
                </a:solidFill>
              </a:rPr>
              <a:t>ucchese</a:t>
            </a:r>
            <a:r>
              <a:rPr lang="it-IT" sz="2400" dirty="0" smtClean="0"/>
              <a:t> </a:t>
            </a:r>
          </a:p>
          <a:p>
            <a:r>
              <a:rPr lang="it-IT" sz="2400" dirty="0" smtClean="0"/>
              <a:t>      </a:t>
            </a:r>
            <a:r>
              <a:rPr lang="it-IT" sz="2400" dirty="0" err="1" smtClean="0"/>
              <a:t>eleonora</a:t>
            </a:r>
            <a:r>
              <a:rPr lang="it-IT" sz="2400" dirty="0" smtClean="0"/>
              <a:t> </a:t>
            </a:r>
            <a:r>
              <a:rPr lang="it-IT" sz="2400" dirty="0"/>
              <a:t>g</a:t>
            </a:r>
            <a:r>
              <a:rPr lang="it-IT" sz="2400" dirty="0" smtClean="0"/>
              <a:t>ianello               </a:t>
            </a:r>
            <a:r>
              <a:rPr lang="it-IT" sz="2400" dirty="0" smtClean="0">
                <a:solidFill>
                  <a:srgbClr val="C00000"/>
                </a:solidFill>
              </a:rPr>
              <a:t>elisa </a:t>
            </a:r>
            <a:r>
              <a:rPr lang="it-IT" sz="2400" dirty="0" err="1">
                <a:solidFill>
                  <a:srgbClr val="C00000"/>
                </a:solidFill>
              </a:rPr>
              <a:t>b</a:t>
            </a:r>
            <a:r>
              <a:rPr lang="it-IT" sz="2400" dirty="0" err="1" smtClean="0">
                <a:solidFill>
                  <a:srgbClr val="C00000"/>
                </a:solidFill>
              </a:rPr>
              <a:t>eccaro</a:t>
            </a:r>
            <a:endParaRPr lang="it-IT" sz="2400" dirty="0" smtClean="0">
              <a:solidFill>
                <a:srgbClr val="C00000"/>
              </a:solidFill>
            </a:endParaRPr>
          </a:p>
          <a:p>
            <a:endParaRPr lang="it-IT" sz="3200" dirty="0" smtClean="0">
              <a:solidFill>
                <a:srgbClr val="C00000"/>
              </a:solidFill>
            </a:endParaRPr>
          </a:p>
          <a:p>
            <a:pPr algn="ctr"/>
            <a:endParaRPr lang="it-IT" sz="3200" dirty="0" smtClean="0"/>
          </a:p>
          <a:p>
            <a:pPr algn="ctr"/>
            <a:r>
              <a:rPr lang="it-IT" sz="3200" dirty="0" err="1" smtClean="0"/>
              <a:t>tutorjunior.lettere@unipd.it</a:t>
            </a:r>
            <a:endParaRPr lang="it-IT" sz="3200" dirty="0" smtClean="0"/>
          </a:p>
        </p:txBody>
      </p:sp>
    </p:spTree>
    <p:extLst>
      <p:ext uri="{BB962C8B-B14F-4D97-AF65-F5344CB8AC3E}">
        <p14:creationId xmlns:p14="http://schemas.microsoft.com/office/powerpoint/2010/main" val="977253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0" y="2780928"/>
            <a:ext cx="949214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500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i</a:t>
            </a:r>
            <a:r>
              <a:rPr lang="it-IT" sz="115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nf</a:t>
            </a:r>
            <a:r>
              <a:rPr lang="it-IT" sz="115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o.g</a:t>
            </a:r>
            <a:r>
              <a:rPr lang="it-IT" sz="115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enerali</a:t>
            </a:r>
            <a:endParaRPr lang="it-IT" sz="20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957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-96838" y="-100013"/>
            <a:ext cx="9251951" cy="1368426"/>
          </a:xfrm>
          <a:prstGeom prst="rect">
            <a:avLst/>
          </a:prstGeom>
          <a:solidFill>
            <a:srgbClr val="B3071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rIns="360000" anchor="ctr"/>
          <a:lstStyle/>
          <a:p>
            <a:pPr algn="r" eaLnBrk="1" hangingPunct="1"/>
            <a:r>
              <a:rPr lang="it-IT" sz="2400" dirty="0">
                <a:solidFill>
                  <a:schemeClr val="bg1"/>
                </a:solidFill>
                <a:latin typeface="Arial"/>
                <a:cs typeface="Arial"/>
              </a:rPr>
              <a:t>corso di laurea triennale in </a:t>
            </a:r>
          </a:p>
          <a:p>
            <a:pPr algn="r" eaLnBrk="1" hangingPunct="1"/>
            <a:r>
              <a:rPr lang="it-IT" sz="2800" dirty="0">
                <a:solidFill>
                  <a:schemeClr val="bg1"/>
                </a:solidFill>
                <a:latin typeface="Arial"/>
                <a:cs typeface="Arial"/>
              </a:rPr>
              <a:t>lettere</a:t>
            </a:r>
          </a:p>
        </p:txBody>
      </p:sp>
      <p:pic>
        <p:nvPicPr>
          <p:cNvPr id="20482" name="Picture 3" descr="SigilloLogoLAST_WhiteOK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" y="96838"/>
            <a:ext cx="230028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179388" y="2301875"/>
            <a:ext cx="7200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b="0"/>
          </a:p>
          <a:p>
            <a:endParaRPr lang="en-US" b="0"/>
          </a:p>
          <a:p>
            <a:endParaRPr lang="en-US" b="0"/>
          </a:p>
          <a:p>
            <a:endParaRPr lang="en-US" b="0"/>
          </a:p>
        </p:txBody>
      </p:sp>
      <p:sp>
        <p:nvSpPr>
          <p:cNvPr id="2" name="CasellaDiTesto 1"/>
          <p:cNvSpPr txBox="1"/>
          <p:nvPr/>
        </p:nvSpPr>
        <p:spPr>
          <a:xfrm>
            <a:off x="1403648" y="2492896"/>
            <a:ext cx="5040560" cy="1791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6440"/>
              </a:lnSpc>
            </a:pPr>
            <a:r>
              <a:rPr lang="it-IT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27 settembre</a:t>
            </a:r>
          </a:p>
          <a:p>
            <a:pPr>
              <a:lnSpc>
                <a:spcPts val="6440"/>
              </a:lnSpc>
            </a:pPr>
            <a:r>
              <a:rPr lang="it-IT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20 gennaio</a:t>
            </a:r>
            <a:r>
              <a:rPr lang="it-IT" sz="72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B3071B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	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124744"/>
            <a:ext cx="5881087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7200" dirty="0">
                <a:solidFill>
                  <a:srgbClr val="B3071B"/>
                </a:solidFill>
              </a:rPr>
              <a:t>d</a:t>
            </a:r>
            <a:r>
              <a:rPr lang="it-IT" sz="7200" dirty="0" smtClean="0"/>
              <a:t>ue semestri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2492896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600" dirty="0" smtClean="0"/>
              <a:t>1</a:t>
            </a:r>
            <a:endParaRPr lang="it-IT" sz="96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4797152"/>
            <a:ext cx="86934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600" dirty="0" smtClean="0">
                <a:solidFill>
                  <a:srgbClr val="B3071B"/>
                </a:solidFill>
              </a:rPr>
              <a:t>2</a:t>
            </a:r>
            <a:endParaRPr lang="it-IT" sz="9600" dirty="0">
              <a:solidFill>
                <a:srgbClr val="B3071B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91680" y="4437112"/>
            <a:ext cx="323678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sz="3600" dirty="0" smtClean="0"/>
          </a:p>
          <a:p>
            <a:r>
              <a:rPr lang="it-IT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27 febbraio</a:t>
            </a:r>
          </a:p>
          <a:p>
            <a:r>
              <a:rPr lang="it-IT" sz="36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9 GIUGNO</a:t>
            </a:r>
          </a:p>
        </p:txBody>
      </p:sp>
    </p:spTree>
    <p:extLst>
      <p:ext uri="{BB962C8B-B14F-4D97-AF65-F5344CB8AC3E}">
        <p14:creationId xmlns:p14="http://schemas.microsoft.com/office/powerpoint/2010/main" val="3463472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3479</TotalTime>
  <Words>1021</Words>
  <Application>Microsoft Office PowerPoint</Application>
  <PresentationFormat>Presentació en pantalla (4:3)</PresentationFormat>
  <Paragraphs>603</Paragraphs>
  <Slides>34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34</vt:i4>
      </vt:variant>
    </vt:vector>
  </HeadingPairs>
  <TitlesOfParts>
    <vt:vector size="35" baseType="lpstr">
      <vt:lpstr>Struttura predefinita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Università degli Studi di Padova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utentecia1</dc:creator>
  <cp:lastModifiedBy>Marco</cp:lastModifiedBy>
  <cp:revision>250</cp:revision>
  <cp:lastPrinted>2016-09-16T09:00:53Z</cp:lastPrinted>
  <dcterms:created xsi:type="dcterms:W3CDTF">2007-03-01T10:31:45Z</dcterms:created>
  <dcterms:modified xsi:type="dcterms:W3CDTF">2016-09-26T14:33:44Z</dcterms:modified>
</cp:coreProperties>
</file>