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7"/>
  </p:notesMasterIdLst>
  <p:sldIdLst>
    <p:sldId id="256" r:id="rId2"/>
    <p:sldId id="259" r:id="rId3"/>
    <p:sldId id="479" r:id="rId4"/>
    <p:sldId id="257" r:id="rId5"/>
    <p:sldId id="472" r:id="rId6"/>
    <p:sldId id="480" r:id="rId7"/>
    <p:sldId id="261" r:id="rId8"/>
    <p:sldId id="264" r:id="rId9"/>
    <p:sldId id="266" r:id="rId10"/>
    <p:sldId id="267" r:id="rId11"/>
    <p:sldId id="268" r:id="rId12"/>
    <p:sldId id="262" r:id="rId13"/>
    <p:sldId id="271" r:id="rId14"/>
    <p:sldId id="272" r:id="rId15"/>
    <p:sldId id="275" r:id="rId16"/>
    <p:sldId id="276" r:id="rId17"/>
    <p:sldId id="481" r:id="rId18"/>
    <p:sldId id="482" r:id="rId19"/>
    <p:sldId id="273" r:id="rId20"/>
    <p:sldId id="378" r:id="rId21"/>
    <p:sldId id="483" r:id="rId22"/>
    <p:sldId id="379" r:id="rId23"/>
    <p:sldId id="380" r:id="rId24"/>
    <p:sldId id="381" r:id="rId25"/>
    <p:sldId id="382" r:id="rId26"/>
    <p:sldId id="383" r:id="rId27"/>
    <p:sldId id="428" r:id="rId28"/>
    <p:sldId id="312" r:id="rId29"/>
    <p:sldId id="429" r:id="rId30"/>
    <p:sldId id="318" r:id="rId31"/>
    <p:sldId id="430" r:id="rId32"/>
    <p:sldId id="431" r:id="rId33"/>
    <p:sldId id="432" r:id="rId34"/>
    <p:sldId id="433" r:id="rId35"/>
    <p:sldId id="434" r:id="rId36"/>
    <p:sldId id="435" r:id="rId37"/>
    <p:sldId id="436" r:id="rId38"/>
    <p:sldId id="437" r:id="rId39"/>
    <p:sldId id="328" r:id="rId40"/>
    <p:sldId id="438" r:id="rId41"/>
    <p:sldId id="384" r:id="rId42"/>
    <p:sldId id="439" r:id="rId43"/>
    <p:sldId id="440" r:id="rId44"/>
    <p:sldId id="441" r:id="rId45"/>
    <p:sldId id="442" r:id="rId46"/>
    <p:sldId id="334" r:id="rId47"/>
    <p:sldId id="443" r:id="rId48"/>
    <p:sldId id="444" r:id="rId49"/>
    <p:sldId id="445" r:id="rId50"/>
    <p:sldId id="385" r:id="rId51"/>
    <p:sldId id="446" r:id="rId52"/>
    <p:sldId id="447" r:id="rId53"/>
    <p:sldId id="448" r:id="rId54"/>
    <p:sldId id="449" r:id="rId55"/>
    <p:sldId id="386" r:id="rId56"/>
    <p:sldId id="387" r:id="rId57"/>
    <p:sldId id="388" r:id="rId58"/>
    <p:sldId id="389" r:id="rId59"/>
    <p:sldId id="390" r:id="rId60"/>
    <p:sldId id="391" r:id="rId61"/>
    <p:sldId id="392" r:id="rId62"/>
    <p:sldId id="393" r:id="rId63"/>
    <p:sldId id="394" r:id="rId64"/>
    <p:sldId id="395" r:id="rId65"/>
    <p:sldId id="427" r:id="rId66"/>
    <p:sldId id="421" r:id="rId67"/>
    <p:sldId id="422" r:id="rId68"/>
    <p:sldId id="423" r:id="rId69"/>
    <p:sldId id="424" r:id="rId70"/>
    <p:sldId id="425" r:id="rId71"/>
    <p:sldId id="426" r:id="rId72"/>
    <p:sldId id="396" r:id="rId73"/>
    <p:sldId id="450" r:id="rId74"/>
    <p:sldId id="397" r:id="rId75"/>
    <p:sldId id="398" r:id="rId76"/>
    <p:sldId id="451" r:id="rId77"/>
    <p:sldId id="399" r:id="rId78"/>
    <p:sldId id="452" r:id="rId79"/>
    <p:sldId id="453" r:id="rId80"/>
    <p:sldId id="454" r:id="rId81"/>
    <p:sldId id="455" r:id="rId82"/>
    <p:sldId id="400" r:id="rId83"/>
    <p:sldId id="456" r:id="rId84"/>
    <p:sldId id="401" r:id="rId85"/>
    <p:sldId id="402" r:id="rId86"/>
    <p:sldId id="403" r:id="rId87"/>
    <p:sldId id="457" r:id="rId88"/>
    <p:sldId id="458" r:id="rId89"/>
    <p:sldId id="459" r:id="rId90"/>
    <p:sldId id="460" r:id="rId91"/>
    <p:sldId id="461" r:id="rId92"/>
    <p:sldId id="405" r:id="rId93"/>
    <p:sldId id="406" r:id="rId94"/>
    <p:sldId id="407" r:id="rId95"/>
    <p:sldId id="408" r:id="rId96"/>
    <p:sldId id="409" r:id="rId97"/>
    <p:sldId id="410" r:id="rId98"/>
    <p:sldId id="411" r:id="rId99"/>
    <p:sldId id="412" r:id="rId100"/>
    <p:sldId id="413" r:id="rId101"/>
    <p:sldId id="414" r:id="rId102"/>
    <p:sldId id="415" r:id="rId103"/>
    <p:sldId id="462" r:id="rId104"/>
    <p:sldId id="417" r:id="rId105"/>
    <p:sldId id="418" r:id="rId106"/>
    <p:sldId id="419" r:id="rId107"/>
    <p:sldId id="420" r:id="rId108"/>
    <p:sldId id="463" r:id="rId109"/>
    <p:sldId id="464" r:id="rId110"/>
    <p:sldId id="465" r:id="rId111"/>
    <p:sldId id="466" r:id="rId112"/>
    <p:sldId id="467" r:id="rId113"/>
    <p:sldId id="468" r:id="rId114"/>
    <p:sldId id="469" r:id="rId115"/>
    <p:sldId id="470" r:id="rId116"/>
    <p:sldId id="471" r:id="rId117"/>
    <p:sldId id="473" r:id="rId118"/>
    <p:sldId id="474" r:id="rId119"/>
    <p:sldId id="258" r:id="rId120"/>
    <p:sldId id="475" r:id="rId121"/>
    <p:sldId id="476" r:id="rId122"/>
    <p:sldId id="477" r:id="rId123"/>
    <p:sldId id="478" r:id="rId124"/>
    <p:sldId id="320" r:id="rId125"/>
    <p:sldId id="325" r:id="rId126"/>
  </p:sldIdLst>
  <p:sldSz cx="9144000" cy="6858000" type="screen4x3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1" roundtripDataSignature="AMtx7mi9gfdLwicc0PkrAI5ppf0C1JQD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customschemas.google.com/relationships/presentationmetadata" Target="meta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9:33:32.2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1 169,'51'-3,"54"-8,33-3,554 11,-355 5,337-2,-636-2,0-2,0-2,36-10,-36 7,0 2,0 2,40-2,1317 9,-1371-4,1 0,-1-2,0-1,30-10,-29 8,0 0,0 2,47-4,-53 9,11 0,1-2,0 0,33-9,-21 5,-1 1,1 2,83 4,-36 2,-9-3,-57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9:16:13.6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87 128,'806'0,"-787"1,1 1,23 5,35 4,224 23,-88-9,112-19,-185-8,705 2,-842 0,0 0,-1 0,1 0,-1-1,1 0,-1 0,0 0,1 0,-1 0,0 0,6-4,-9 5,1-1,-1 1,1-1,0 0,-1 1,1-1,-1 1,1-1,-1 0,0 1,1-1,-1 0,0 0,1 1,-1-1,0 0,0 0,0 0,0 1,0-1,0-1,0 0,0 1,-1-1,1 0,-1 1,0-1,0 1,1-1,-1 1,0-1,0 1,0-1,-1 1,1 0,-1-2,-6-4,1 0,-1 0,0 0,-1 1,0 0,0 1,0 0,0 0,-1 1,0 0,0 1,0 0,0 0,0 1,-1 1,1 0,-1 0,-11 1,-297 2,294 0,0 0,1 2,-36 10,34-7,-1-2,-44 5,-338-9,201-3,198 2,1 0,-1-1,1 0,-1-1,1 0,0 0,0-1,0 0,0-1,1 0,-1 0,1-1,-8-6,8 6,0 1,0 0,-1 1,1-1,-1 2,-16-4,-56-5,79 10,-61-3,36 3,1-1,-33-7,21 3,1 2,-1 2,-73 4,26 0,28-1,-102 14,106-9,0-3,-71-5,28 0,89 1,0 1,0 0,-1 0,1 1,0 0,0 0,0 1,0 0,0 0,0 0,0 1,1 0,-1 1,1-1,0 1,0 0,-10 10,-67 45,83-59,0 0,-1 0,1 0,0 0,0 1,-1-1,1 0,0 0,0 0,-1 1,1-1,0 0,0 0,-1 0,1 1,0-1,0 0,0 0,0 1,0-1,-1 0,1 1,0-1,0 0,0 1,0-1,0 0,0 0,0 1,0-1,0 0,0 1,0-1,0 0,0 1,0-1,0 0,1 1,-1-1,0 0,0 0,0 1,0-1,0 0,1 1,17 6,22-2,27-6,73-9,-79 4,99 3,-11 1,-121-2,0-1,45-14,-13 2,-2 2,-37 8,0 1,0 2,1 0,28-1,-14 4,11 1,0-2,59-11,-51 2,2-1,0 2,109-4,639 16,-446-3,-341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9:16:29.3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50 22,'139'11,"3"0,-61-13,87 4,-151 0,0 1,-1 1,20 7,-20-5,0-1,0-1,21 2,26-3,-38-3,0 2,40 7,-29-3,0-2,1-2,71-4,-28 0,714 2,-765-1,43-8,14-1,12-2,12 1,-101 11,-6 0,0 0,1 0,-1 0,0 0,1-1,-1 1,0-1,1 0,-1 0,0 0,6-3,-9 4,0 0,0-1,0 1,0 0,0 0,0 0,0-1,0 1,0 0,0 0,0-1,0 1,0 0,0 0,0 0,0-1,0 1,0 0,0 0,0 0,0-1,-1 1,1 0,0 0,0 0,0-1,0 1,0 0,-1 0,1 0,0 0,0 0,0-1,-1 1,1 0,0 0,0 0,0 0,-1 0,1 0,0 0,0 0,0 0,-1 0,1 0,0 0,0 0,-1 0,1 0,0 0,0 0,-1 0,1 0,-15-3,-57-2,-92 6,55 1,14 0,-107-4,163-3,-40-11,50 9,-1 2,0 0,-36 0,-1438 6,1500-1,3 0,0 0,-1 0,1 0,0 0,-1 0,1 0,0 1,-1-1,1 0,0 1,-1-1,1 1,-1 0,-2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9:16:38.0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0,'1927'0,"-1907"0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9:25:01.0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87 143,'4'-3,"-1"0,1 1,-1-1,1 1,0 0,0 0,0 0,0 1,0 0,1-1,-1 1,6 0,57-4,-52 5,452-1,-224 3,-217-4,-1-1,1-1,-1-1,31-10,-30 7,-1 2,1 0,49-3,46 10,-64 1,0-2,88-12,69-24,-179 31,-1 2,53 0,-116 5,-44 9,-34 3,-100-13,-12 1,35 26,124-17,-89 6,-378-15,257-4,111 2,147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9:25:25.7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0,'1836'0,"-1812"0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3685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7696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0970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501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1825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5805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1238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6707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8368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629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66049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40578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61</a:t>
            </a:fld>
            <a:endParaRPr kumimoji="0" lang="it-IT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936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62</a:t>
            </a:fld>
            <a:endParaRPr kumimoji="0" lang="it-IT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984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89754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33247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4080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6062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3160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4416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1852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95854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931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66328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17457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21082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5" name="Google Shape;43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2224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7227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4945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71581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2721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7740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45977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34779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47070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84684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92611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07530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161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36524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16724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83794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14816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86614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6775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37699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3154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62407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202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9502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7740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459775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34779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47070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45256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7946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15779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557933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3019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0" name="Google Shape;63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titolo">
  <p:cSld name="2_Diapositiva titolo">
    <p:bg>
      <p:bgPr>
        <a:solidFill>
          <a:srgbClr val="B3071B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2275" y="1651000"/>
            <a:ext cx="5616575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7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2" name="Google Shape;82;p7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8" name="Google Shape;88;p7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4" name="Google Shape;94;p7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4D642F2-5021-578D-0B5A-F0C9826C56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-1" y="1"/>
            <a:ext cx="9144001" cy="1138767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27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BB52DDA-C01F-9F3B-B508-D3698A0EAD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4" y="172188"/>
            <a:ext cx="2142318" cy="79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3A4080AB-402D-FB91-8F6E-E1F4FB36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1153221"/>
            <a:ext cx="8802000" cy="1188000"/>
          </a:xfrm>
        </p:spPr>
        <p:txBody>
          <a:bodyPr>
            <a:normAutofit/>
          </a:bodyPr>
          <a:lstStyle>
            <a:lvl1pPr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 hasCustomPrompt="1"/>
          </p:nvPr>
        </p:nvSpPr>
        <p:spPr>
          <a:xfrm>
            <a:off x="4634345" y="2592996"/>
            <a:ext cx="4247510" cy="38595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sz="quarter" idx="11" hasCustomPrompt="1"/>
          </p:nvPr>
        </p:nvSpPr>
        <p:spPr>
          <a:xfrm>
            <a:off x="911730" y="2592997"/>
            <a:ext cx="2835925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sz="quarter" idx="12" hasCustomPrompt="1"/>
          </p:nvPr>
        </p:nvSpPr>
        <p:spPr>
          <a:xfrm>
            <a:off x="911730" y="4777397"/>
            <a:ext cx="2835926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</p:spTree>
    <p:extLst>
      <p:ext uri="{BB962C8B-B14F-4D97-AF65-F5344CB8AC3E}">
        <p14:creationId xmlns:p14="http://schemas.microsoft.com/office/powerpoint/2010/main" val="90682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7"/>
          <p:cNvSpPr/>
          <p:nvPr/>
        </p:nvSpPr>
        <p:spPr>
          <a:xfrm>
            <a:off x="-96838" y="0"/>
            <a:ext cx="9240838" cy="1008063"/>
          </a:xfrm>
          <a:prstGeom prst="rect">
            <a:avLst/>
          </a:prstGeom>
          <a:solidFill>
            <a:srgbClr val="B3071B"/>
          </a:solidFill>
          <a:ln>
            <a:noFill/>
          </a:ln>
        </p:spPr>
        <p:txBody>
          <a:bodyPr spcFirstLastPara="1" wrap="square" lIns="91425" tIns="45700" rIns="360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67"/>
          <p:cNvSpPr txBox="1"/>
          <p:nvPr/>
        </p:nvSpPr>
        <p:spPr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3" name="Google Shape;43;p7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7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7" name="Google Shape;57;p7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7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9" name="Google Shape;59;p7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7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82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58.pn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59.sv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letter.com/NewsLettere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98.png"/><Relationship Id="rId7" Type="http://schemas.openxmlformats.org/officeDocument/2006/relationships/image" Target="../media/image106.svg"/><Relationship Id="rId12" Type="http://schemas.openxmlformats.org/officeDocument/2006/relationships/image" Target="../media/image111.png"/><Relationship Id="rId2" Type="http://schemas.openxmlformats.org/officeDocument/2006/relationships/image" Target="../media/image97.png"/><Relationship Id="rId16" Type="http://schemas.openxmlformats.org/officeDocument/2006/relationships/image" Target="../media/image10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svg"/><Relationship Id="rId15" Type="http://schemas.openxmlformats.org/officeDocument/2006/relationships/image" Target="../media/image101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Relationship Id="rId14" Type="http://schemas.openxmlformats.org/officeDocument/2006/relationships/image" Target="../media/image113.sv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14.png"/><Relationship Id="rId7" Type="http://schemas.openxmlformats.org/officeDocument/2006/relationships/image" Target="../media/image11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0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4.png"/><Relationship Id="rId7" Type="http://schemas.openxmlformats.org/officeDocument/2006/relationships/image" Target="../media/image11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15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15.png"/><Relationship Id="rId7" Type="http://schemas.openxmlformats.org/officeDocument/2006/relationships/image" Target="../media/image124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3.png"/><Relationship Id="rId5" Type="http://schemas.openxmlformats.org/officeDocument/2006/relationships/image" Target="../media/image122.svg"/><Relationship Id="rId4" Type="http://schemas.openxmlformats.org/officeDocument/2006/relationships/image" Target="../media/image121.png"/><Relationship Id="rId9" Type="http://schemas.openxmlformats.org/officeDocument/2006/relationships/image" Target="../media/image102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10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png"/><Relationship Id="rId5" Type="http://schemas.openxmlformats.org/officeDocument/2006/relationships/image" Target="../media/image127.svg"/><Relationship Id="rId4" Type="http://schemas.openxmlformats.org/officeDocument/2006/relationships/image" Target="../media/image126.png"/><Relationship Id="rId9" Type="http://schemas.openxmlformats.org/officeDocument/2006/relationships/image" Target="../media/image102.sv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su.elearning.unipd.it/pluginfile.php/1117272/mod_page/content/59/CalAcc_Scuola_2425%20definitivo.pdf?time=171578019517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su.elearning.unipd.it/course/view.php?id=1740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su.elearning.unipd.it/course/view.php?id=1740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nome.cognome@studenti.unipd.i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nome.cognome@studenti.unipd.i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customXml" Target="../ink/ink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customXml" Target="../ink/ink3.xml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39.png"/><Relationship Id="rId4" Type="http://schemas.openxmlformats.org/officeDocument/2006/relationships/customXml" Target="../ink/ink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la.unipd.it/test-linguistici/iscrizioni-tal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cla.unipd.it/test-linguistici/tal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ssu.elearning.unipd.it/pluginfile.php/308869/mod_resource/content/2/Libretto_eventi_3CFU_stampa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ll.i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6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7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7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685800" y="3573463"/>
            <a:ext cx="7772400" cy="305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it-IT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Accoglienza matricole</a:t>
            </a:r>
            <a:br>
              <a:rPr lang="it-IT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Corso di Laurea in Lettere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 settembre 2024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0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0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aule didattiche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0" y="1301205"/>
            <a:ext cx="9144000" cy="52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Polo Beato Pellegrino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0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(via Beato Pellegrino, 28  / via E. Vendramini, 13)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Palazzo Liviano </a:t>
            </a:r>
            <a:r>
              <a:rPr lang="it-IT" sz="3600" b="0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(p.zza Capitaniato, 7)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Aule </a:t>
            </a:r>
            <a:r>
              <a:rPr lang="it-IT" sz="3600" b="1" i="0" u="none" strike="noStrike" cap="none" dirty="0" err="1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Calfura</a:t>
            </a:r>
            <a:r>
              <a:rPr lang="it-IT" sz="36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3600" b="0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(via </a:t>
            </a:r>
            <a:r>
              <a:rPr lang="it-IT" sz="3600" b="0" i="0" u="none" strike="noStrike" cap="none" dirty="0" err="1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Calfura</a:t>
            </a:r>
            <a:r>
              <a:rPr lang="it-IT" sz="3600" b="0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, 1)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Palazzo </a:t>
            </a:r>
            <a:r>
              <a:rPr lang="it-IT" sz="3600" b="1" i="0" u="none" strike="noStrike" cap="none" dirty="0" err="1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Luzzato</a:t>
            </a:r>
            <a:r>
              <a:rPr lang="it-IT" sz="36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Dina </a:t>
            </a:r>
            <a:r>
              <a:rPr lang="it-IT" sz="3600" b="0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(via Vescovado, 30)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dirty="0">
                <a:solidFill>
                  <a:srgbClr val="B3071B"/>
                </a:solidFill>
              </a:rPr>
              <a:t>…</a:t>
            </a:r>
            <a:endParaRPr sz="2400" b="0" i="0" u="none" strike="noStrike" cap="none" dirty="0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Modalità di r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598802-88F0-1F7A-305B-3E3008AC6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7072"/>
            <a:ext cx="5939246" cy="5557047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D09DF37-60D0-EF05-A1E0-F768DEC26C7D}"/>
              </a:ext>
            </a:extLst>
          </p:cNvPr>
          <p:cNvSpPr/>
          <p:nvPr/>
        </p:nvSpPr>
        <p:spPr>
          <a:xfrm>
            <a:off x="-1" y="1042899"/>
            <a:ext cx="3788229" cy="43755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77A1002A-56BC-16C9-3BC3-C4D32AB9D967}"/>
              </a:ext>
            </a:extLst>
          </p:cNvPr>
          <p:cNvSpPr/>
          <p:nvPr/>
        </p:nvSpPr>
        <p:spPr>
          <a:xfrm>
            <a:off x="230777" y="1086442"/>
            <a:ext cx="448492" cy="3504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001AC0C-B4FB-CF08-E6FE-E1E1DCFA7BB8}"/>
              </a:ext>
            </a:extLst>
          </p:cNvPr>
          <p:cNvCxnSpPr>
            <a:cxnSpLocks/>
          </p:cNvCxnSpPr>
          <p:nvPr/>
        </p:nvCxnSpPr>
        <p:spPr>
          <a:xfrm>
            <a:off x="679269" y="1173527"/>
            <a:ext cx="5904411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4493D17-AE54-08BC-E87A-B70676AAAD32}"/>
              </a:ext>
            </a:extLst>
          </p:cNvPr>
          <p:cNvSpPr txBox="1"/>
          <p:nvPr/>
        </p:nvSpPr>
        <p:spPr>
          <a:xfrm>
            <a:off x="6583680" y="1021415"/>
            <a:ext cx="2634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N.B. </a:t>
            </a:r>
            <a:r>
              <a:rPr lang="it-IT" sz="2400" b="1" dirty="0">
                <a:solidFill>
                  <a:schemeClr val="tx1"/>
                </a:solidFill>
              </a:rPr>
              <a:t>controllare che l’anno sia quello corrente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315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Modalità di r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C32AE48-E2A8-1CF4-372F-FBCB55C8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72"/>
            <a:ext cx="9144000" cy="5562528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8A25877-3D37-814D-88B7-D3AF24CEFE62}"/>
              </a:ext>
            </a:extLst>
          </p:cNvPr>
          <p:cNvSpPr/>
          <p:nvPr/>
        </p:nvSpPr>
        <p:spPr>
          <a:xfrm>
            <a:off x="47170" y="4249782"/>
            <a:ext cx="9001035" cy="53993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Elemento grafico 8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9FF40CCD-A104-A6FF-E87F-B62B182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547896">
            <a:off x="7313026" y="3552044"/>
            <a:ext cx="1049383" cy="10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799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Modalità di r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38A043A-2193-3BDB-78AC-6CB408EF39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81"/>
          <a:stretch/>
        </p:blipFill>
        <p:spPr>
          <a:xfrm>
            <a:off x="0" y="1008063"/>
            <a:ext cx="9144000" cy="5738704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77EFB66B-3F04-CF27-510A-CE98247D440B}"/>
              </a:ext>
            </a:extLst>
          </p:cNvPr>
          <p:cNvSpPr/>
          <p:nvPr/>
        </p:nvSpPr>
        <p:spPr>
          <a:xfrm>
            <a:off x="78377" y="5556070"/>
            <a:ext cx="6540137" cy="119069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C34807E6-9EEF-6212-C889-B4202CB99C10}"/>
              </a:ext>
            </a:extLst>
          </p:cNvPr>
          <p:cNvSpPr/>
          <p:nvPr/>
        </p:nvSpPr>
        <p:spPr>
          <a:xfrm>
            <a:off x="156753" y="6244045"/>
            <a:ext cx="3431177" cy="22642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40288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0" y="2921189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</a:t>
            </a:r>
            <a:r>
              <a:rPr kumimoji="0" lang="it-IT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niweb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43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248150" y="857251"/>
            <a:ext cx="3752850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108000" rIns="162000" bIns="34275" anchor="ctr" anchorCtr="0">
            <a:noAutofit/>
          </a:bodyPr>
          <a:lstStyle/>
          <a:p>
            <a:pPr algn="r">
              <a:buClr>
                <a:srgbClr val="FFFFFF"/>
              </a:buClr>
              <a:buSzPts val="2800"/>
              <a:defRPr/>
            </a:pPr>
            <a:r>
              <a:rPr lang="it-IT" sz="2100" b="1" dirty="0" err="1">
                <a:solidFill>
                  <a:srgbClr val="FFFFFF"/>
                </a:solidFill>
              </a:rPr>
              <a:t>Uniweb</a:t>
            </a:r>
            <a:endParaRPr lang="it-IT" sz="2100" b="1" dirty="0">
              <a:solidFill>
                <a:srgbClr val="FFFFFF"/>
              </a:solidFill>
            </a:endParaRPr>
          </a:p>
          <a:p>
            <a:pPr algn="r">
              <a:buClr>
                <a:srgbClr val="FFFFFF"/>
              </a:buClr>
              <a:buSzPts val="1600"/>
              <a:defRPr/>
            </a:pPr>
            <a:r>
              <a:rPr lang="it-IT" sz="1200" dirty="0">
                <a:solidFill>
                  <a:srgbClr val="FFFFFF"/>
                </a:solidFill>
              </a:rPr>
              <a:t>Home</a:t>
            </a:r>
            <a:endParaRPr lang="it-IT" sz="105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2049207-E6F2-1437-6560-29B48EB46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21" y="1860094"/>
            <a:ext cx="7881331" cy="3606026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E5B3ECCD-A140-E13D-56E1-D24FA93E3C2B}"/>
              </a:ext>
            </a:extLst>
          </p:cNvPr>
          <p:cNvSpPr/>
          <p:nvPr/>
        </p:nvSpPr>
        <p:spPr>
          <a:xfrm>
            <a:off x="1048045" y="3927002"/>
            <a:ext cx="3312941" cy="110783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it-IT" sz="10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26537ED-8923-BD2B-9CA2-B0B58218B26C}"/>
              </a:ext>
            </a:extLst>
          </p:cNvPr>
          <p:cNvSpPr/>
          <p:nvPr/>
        </p:nvSpPr>
        <p:spPr>
          <a:xfrm>
            <a:off x="1985589" y="2534776"/>
            <a:ext cx="3312941" cy="166023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it-IT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6C6E85D8-E286-6176-91B4-B41D58E7F8F5}"/>
              </a:ext>
            </a:extLst>
          </p:cNvPr>
          <p:cNvSpPr/>
          <p:nvPr/>
        </p:nvSpPr>
        <p:spPr>
          <a:xfrm rot="3135211">
            <a:off x="4466491" y="3244100"/>
            <a:ext cx="211016" cy="622496"/>
          </a:xfrm>
          <a:prstGeom prst="downArrow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it-IT" sz="105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7188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248150" y="857251"/>
            <a:ext cx="3752850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108000" rIns="162000" bIns="34275" anchor="ctr" anchorCtr="0">
            <a:noAutofit/>
          </a:bodyPr>
          <a:lstStyle/>
          <a:p>
            <a:pPr algn="r">
              <a:buClr>
                <a:srgbClr val="FFFFFF"/>
              </a:buClr>
              <a:buSzPts val="2800"/>
              <a:defRPr/>
            </a:pPr>
            <a:r>
              <a:rPr lang="it-IT" sz="2100" b="1" dirty="0" err="1">
                <a:solidFill>
                  <a:srgbClr val="FFFFFF"/>
                </a:solidFill>
              </a:rPr>
              <a:t>Uniweb</a:t>
            </a:r>
            <a:endParaRPr sz="1050" dirty="0"/>
          </a:p>
          <a:p>
            <a:pPr algn="r">
              <a:buClr>
                <a:srgbClr val="FFFFFF"/>
              </a:buClr>
              <a:buSzPts val="1600"/>
              <a:defRPr/>
            </a:pPr>
            <a:r>
              <a:rPr lang="it-IT" sz="1200" dirty="0">
                <a:solidFill>
                  <a:srgbClr val="FFFFFF"/>
                </a:solidFill>
              </a:rPr>
              <a:t>Menù ad hamburger</a:t>
            </a:r>
            <a:endParaRPr sz="105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EF9771-F1EB-735A-B4FE-7D7B67BC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870136"/>
            <a:ext cx="6858000" cy="311772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7C9AF2C-E95F-C4EE-6692-6A79BDEFA056}"/>
              </a:ext>
            </a:extLst>
          </p:cNvPr>
          <p:cNvSpPr/>
          <p:nvPr/>
        </p:nvSpPr>
        <p:spPr>
          <a:xfrm>
            <a:off x="1227406" y="2437370"/>
            <a:ext cx="3821309" cy="22637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it-IT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EC3CBBC5-B98A-BFD3-51D8-6262D168DF34}"/>
              </a:ext>
            </a:extLst>
          </p:cNvPr>
          <p:cNvSpPr/>
          <p:nvPr/>
        </p:nvSpPr>
        <p:spPr>
          <a:xfrm>
            <a:off x="6492240" y="3315580"/>
            <a:ext cx="1508760" cy="183583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it-IT" sz="10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B50CDE9E-4F4A-4EBD-BDAF-1D09F8CAD6D1}"/>
              </a:ext>
            </a:extLst>
          </p:cNvPr>
          <p:cNvSpPr/>
          <p:nvPr/>
        </p:nvSpPr>
        <p:spPr>
          <a:xfrm rot="19336555">
            <a:off x="6285403" y="2822678"/>
            <a:ext cx="221566" cy="601394"/>
          </a:xfrm>
          <a:prstGeom prst="downArrow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it-IT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369EB33-8A51-6043-1284-4DB0A1EC53AB}"/>
              </a:ext>
            </a:extLst>
          </p:cNvPr>
          <p:cNvSpPr/>
          <p:nvPr/>
        </p:nvSpPr>
        <p:spPr>
          <a:xfrm>
            <a:off x="7515665" y="2366010"/>
            <a:ext cx="400929" cy="61125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it-IT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0A396B3-5591-4ABB-00A3-3C125568BE8E}"/>
              </a:ext>
            </a:extLst>
          </p:cNvPr>
          <p:cNvSpPr/>
          <p:nvPr/>
        </p:nvSpPr>
        <p:spPr>
          <a:xfrm>
            <a:off x="6581631" y="2382510"/>
            <a:ext cx="849628" cy="22637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it-IT" sz="105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4047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B285CE8B-7335-EEBD-455C-7F5D19DAD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533" y="1826286"/>
            <a:ext cx="2105540" cy="374027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17BA14A-C8F9-7545-99ED-A424BA2C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852" y="1807628"/>
            <a:ext cx="1906618" cy="375893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8A6F38B-E5A3-C304-559F-174B34F0BD8A}"/>
              </a:ext>
            </a:extLst>
          </p:cNvPr>
          <p:cNvSpPr txBox="1"/>
          <p:nvPr/>
        </p:nvSpPr>
        <p:spPr>
          <a:xfrm>
            <a:off x="626807" y="2088741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Didattica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23844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045321-0D6E-E29A-D0D6-06068B1F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645" y="2247723"/>
            <a:ext cx="2407780" cy="19790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B6D3AA-4C9A-D2DB-64C9-BB4B8B2BE388}"/>
              </a:ext>
            </a:extLst>
          </p:cNvPr>
          <p:cNvSpPr txBox="1"/>
          <p:nvPr/>
        </p:nvSpPr>
        <p:spPr>
          <a:xfrm>
            <a:off x="464574" y="1959692"/>
            <a:ext cx="3723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Diritto alla studio, disabilità/DSA, corsi estivi </a:t>
            </a:r>
          </a:p>
        </p:txBody>
      </p:sp>
    </p:spTree>
    <p:extLst>
      <p:ext uri="{BB962C8B-B14F-4D97-AF65-F5344CB8AC3E}">
        <p14:creationId xmlns:p14="http://schemas.microsoft.com/office/powerpoint/2010/main" val="3947927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0" y="2921189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it-IT" sz="6000" b="1" dirty="0" err="1"/>
              <a:t>pplicazioni</a:t>
            </a:r>
            <a:r>
              <a:rPr lang="it-IT" sz="6000" b="1" dirty="0"/>
              <a:t> </a:t>
            </a:r>
            <a:r>
              <a:rPr lang="it-IT" sz="6000" b="1" dirty="0" err="1"/>
              <a:t>Unipd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2539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 o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rari e aule delle lezioni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544AD2-3666-1499-BD45-3893C86DD82A}"/>
              </a:ext>
            </a:extLst>
          </p:cNvPr>
          <p:cNvSpPr txBox="1"/>
          <p:nvPr/>
        </p:nvSpPr>
        <p:spPr>
          <a:xfrm>
            <a:off x="-10160" y="1361216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MyUnipd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Unipd app | Università di Padova">
            <a:extLst>
              <a:ext uri="{FF2B5EF4-FFF2-40B4-BE49-F238E27FC236}">
                <a16:creationId xmlns:a16="http://schemas.microsoft.com/office/drawing/2014/main" id="{FCE89C91-47A7-B3A5-F844-C48C02B6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651" y="2228850"/>
            <a:ext cx="30003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5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2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2"/>
          <p:cNvSpPr txBox="1"/>
          <p:nvPr/>
        </p:nvSpPr>
        <p:spPr>
          <a:xfrm>
            <a:off x="4140200" y="-54864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Sito web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2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2"/>
          <p:cNvSpPr txBox="1"/>
          <p:nvPr/>
        </p:nvSpPr>
        <p:spPr>
          <a:xfrm>
            <a:off x="161701" y="1412776"/>
            <a:ext cx="8820597" cy="326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SITO WEB DEL CORSO DI LAUREA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it-IT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https://ssu.elearning.unipd.it/course/view.php?id=17089</a:t>
            </a:r>
            <a:endParaRPr sz="3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Modalità di r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9FAF37-864F-0E8F-1537-BDD63C59F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688" y="1514522"/>
            <a:ext cx="1780030" cy="35575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54F874-9BC8-2810-0546-4979C76BC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71" y="2114598"/>
            <a:ext cx="1777559" cy="35575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0A9EF9C-24EB-A6C5-E582-BFD4F18F9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476" y="2114598"/>
            <a:ext cx="2143484" cy="355758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B4BCE624-4661-2947-6A05-CC481A72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338" b="6850"/>
          <a:stretch/>
        </p:blipFill>
        <p:spPr>
          <a:xfrm>
            <a:off x="6880207" y="1514522"/>
            <a:ext cx="1975422" cy="3557588"/>
          </a:xfrm>
          <a:prstGeom prst="rect">
            <a:avLst/>
          </a:prstGeom>
        </p:spPr>
      </p:pic>
      <p:pic>
        <p:nvPicPr>
          <p:cNvPr id="32" name="Elemento grafico 31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6FB6C36E-C9A0-95FD-4480-73F597AF4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151530" y="5214986"/>
            <a:ext cx="914400" cy="914400"/>
          </a:xfrm>
          <a:prstGeom prst="rect">
            <a:avLst/>
          </a:prstGeom>
        </p:spPr>
      </p:pic>
      <p:pic>
        <p:nvPicPr>
          <p:cNvPr id="33" name="Elemento grafico 32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38ABD7FC-6C15-7B4F-9B1E-380A1DC47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3177821" y="4564204"/>
            <a:ext cx="914400" cy="914400"/>
          </a:xfrm>
          <a:prstGeom prst="rect">
            <a:avLst/>
          </a:prstGeom>
        </p:spPr>
      </p:pic>
      <p:pic>
        <p:nvPicPr>
          <p:cNvPr id="34" name="Elemento grafico 33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9F0B878A-EE10-B694-69B0-14F68AF30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986351">
            <a:off x="4963273" y="3917492"/>
            <a:ext cx="914400" cy="914400"/>
          </a:xfrm>
          <a:prstGeom prst="rect">
            <a:avLst/>
          </a:prstGeom>
        </p:spPr>
      </p:pic>
      <p:pic>
        <p:nvPicPr>
          <p:cNvPr id="35" name="Elemento grafico 34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18DD938B-E42E-1586-859E-BBCDA8A70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066241" y="3460292"/>
            <a:ext cx="914400" cy="914400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E943348-B03F-E3C2-1C8A-0A182E2B0293}"/>
              </a:ext>
            </a:extLst>
          </p:cNvPr>
          <p:cNvSpPr txBox="1"/>
          <p:nvPr/>
        </p:nvSpPr>
        <p:spPr>
          <a:xfrm>
            <a:off x="2389971" y="6234676"/>
            <a:ext cx="4757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COME ACCEDERE E REGISTRARSI</a:t>
            </a:r>
          </a:p>
        </p:txBody>
      </p:sp>
    </p:spTree>
    <p:extLst>
      <p:ext uri="{BB962C8B-B14F-4D97-AF65-F5344CB8AC3E}">
        <p14:creationId xmlns:p14="http://schemas.microsoft.com/office/powerpoint/2010/main" val="3814014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Maschera di ricerca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9CB4B2-8507-13F5-4245-2AE95DC47C47}"/>
              </a:ext>
            </a:extLst>
          </p:cNvPr>
          <p:cNvSpPr txBox="1"/>
          <p:nvPr/>
        </p:nvSpPr>
        <p:spPr>
          <a:xfrm>
            <a:off x="1522260" y="1041871"/>
            <a:ext cx="7121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000" b="1" dirty="0"/>
          </a:p>
          <a:p>
            <a:pPr algn="ctr"/>
            <a:r>
              <a:rPr lang="it-IT" sz="2000" b="1" dirty="0"/>
              <a:t>                               Home e funzioni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0750D9F-1506-E171-E156-034DDC548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9" y="1475789"/>
            <a:ext cx="2488742" cy="500168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7CD90A1-9C42-43C7-0F48-9F1CCEE174AC}"/>
              </a:ext>
            </a:extLst>
          </p:cNvPr>
          <p:cNvSpPr txBox="1"/>
          <p:nvPr/>
        </p:nvSpPr>
        <p:spPr>
          <a:xfrm>
            <a:off x="5483225" y="5971157"/>
            <a:ext cx="4132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Avvisi, carriera, profilo generale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9291FC5-376E-F159-7987-DD9F172397E9}"/>
              </a:ext>
            </a:extLst>
          </p:cNvPr>
          <p:cNvSpPr txBox="1"/>
          <p:nvPr/>
        </p:nvSpPr>
        <p:spPr>
          <a:xfrm>
            <a:off x="5483225" y="4272290"/>
            <a:ext cx="340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Qui puoi tenere d’occhio il tuo rendimento accademico</a:t>
            </a:r>
          </a:p>
        </p:txBody>
      </p:sp>
      <p:sp>
        <p:nvSpPr>
          <p:cNvPr id="25" name="Freccia a sinistra 24">
            <a:extLst>
              <a:ext uri="{FF2B5EF4-FFF2-40B4-BE49-F238E27FC236}">
                <a16:creationId xmlns:a16="http://schemas.microsoft.com/office/drawing/2014/main" id="{2A88ACF4-CBCC-B647-6AC7-333BA01AB795}"/>
              </a:ext>
            </a:extLst>
          </p:cNvPr>
          <p:cNvSpPr/>
          <p:nvPr/>
        </p:nvSpPr>
        <p:spPr>
          <a:xfrm rot="10800000">
            <a:off x="3913082" y="4348436"/>
            <a:ext cx="708953" cy="451713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Freccia a sinistra 26">
            <a:extLst>
              <a:ext uri="{FF2B5EF4-FFF2-40B4-BE49-F238E27FC236}">
                <a16:creationId xmlns:a16="http://schemas.microsoft.com/office/drawing/2014/main" id="{790B882C-FD1E-586F-D89A-0A69D9E9E512}"/>
              </a:ext>
            </a:extLst>
          </p:cNvPr>
          <p:cNvSpPr/>
          <p:nvPr/>
        </p:nvSpPr>
        <p:spPr>
          <a:xfrm rot="10800000">
            <a:off x="3913081" y="5899188"/>
            <a:ext cx="758989" cy="451713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A9EDAAD-1627-D023-B86C-EC6C523744C6}"/>
              </a:ext>
            </a:extLst>
          </p:cNvPr>
          <p:cNvSpPr txBox="1"/>
          <p:nvPr/>
        </p:nvSpPr>
        <p:spPr>
          <a:xfrm>
            <a:off x="5431251" y="2799933"/>
            <a:ext cx="3143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Appelli prenotabili, accesso diretto al tuo badge universitario, scorciatoia per i questionari, interfaccia social</a:t>
            </a:r>
          </a:p>
        </p:txBody>
      </p:sp>
      <p:sp>
        <p:nvSpPr>
          <p:cNvPr id="32" name="Freccia a sinistra 31">
            <a:extLst>
              <a:ext uri="{FF2B5EF4-FFF2-40B4-BE49-F238E27FC236}">
                <a16:creationId xmlns:a16="http://schemas.microsoft.com/office/drawing/2014/main" id="{C6F4F37C-553C-E74B-8FB5-CF4233FE5023}"/>
              </a:ext>
            </a:extLst>
          </p:cNvPr>
          <p:cNvSpPr/>
          <p:nvPr/>
        </p:nvSpPr>
        <p:spPr>
          <a:xfrm rot="10800000">
            <a:off x="3913081" y="2983492"/>
            <a:ext cx="708954" cy="451711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27369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Maschera di ricerca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9CB4B2-8507-13F5-4245-2AE95DC47C47}"/>
              </a:ext>
            </a:extLst>
          </p:cNvPr>
          <p:cNvSpPr txBox="1"/>
          <p:nvPr/>
        </p:nvSpPr>
        <p:spPr>
          <a:xfrm>
            <a:off x="1522260" y="1041871"/>
            <a:ext cx="7121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000" b="1" dirty="0"/>
          </a:p>
          <a:p>
            <a:pPr algn="ctr"/>
            <a:r>
              <a:rPr lang="it-IT" sz="2000" b="1" dirty="0"/>
              <a:t>                 Funzioni dell’app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98871E4-D491-C5AE-1D6F-7AB1380CD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292" y="2200275"/>
            <a:ext cx="2043626" cy="407022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424EEAF-E00C-9306-A824-25D72C051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938" y="2457642"/>
            <a:ext cx="2043626" cy="409860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56C0F45-F341-AAFD-FDA6-3AEC09116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43" y="1389129"/>
            <a:ext cx="2507993" cy="4998569"/>
          </a:xfrm>
          <a:prstGeom prst="rect">
            <a:avLst/>
          </a:prstGeom>
        </p:spPr>
      </p:pic>
      <p:pic>
        <p:nvPicPr>
          <p:cNvPr id="2" name="Elemento grafico 1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FBC9A553-BCDF-441C-6768-A8BFEABC8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300085">
            <a:off x="2550736" y="1839968"/>
            <a:ext cx="914400" cy="914400"/>
          </a:xfrm>
          <a:prstGeom prst="rect">
            <a:avLst/>
          </a:prstGeom>
        </p:spPr>
      </p:pic>
      <p:pic>
        <p:nvPicPr>
          <p:cNvPr id="3" name="Elemento grafico 2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83D907E7-6BC6-E433-269F-DB9A9C393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286107">
            <a:off x="2308593" y="29044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487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 o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rari e aule delle lezioni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544AD2-3666-1499-BD45-3893C86DD82A}"/>
              </a:ext>
            </a:extLst>
          </p:cNvPr>
          <p:cNvSpPr txBox="1"/>
          <p:nvPr/>
        </p:nvSpPr>
        <p:spPr>
          <a:xfrm>
            <a:off x="-10160" y="1361216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sz="2000" b="1" dirty="0" err="1"/>
              <a:t>OrariUnipd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 descr="OrariUniPD - App su Google Play">
            <a:extLst>
              <a:ext uri="{FF2B5EF4-FFF2-40B4-BE49-F238E27FC236}">
                <a16:creationId xmlns:a16="http://schemas.microsoft.com/office/drawing/2014/main" id="{DE7FE4FF-43FB-8F31-7F9C-E0848D5D4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2" y="2496409"/>
            <a:ext cx="30003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3312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Maschera di ricerca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9CB4B2-8507-13F5-4245-2AE95DC47C47}"/>
              </a:ext>
            </a:extLst>
          </p:cNvPr>
          <p:cNvSpPr txBox="1"/>
          <p:nvPr/>
        </p:nvSpPr>
        <p:spPr>
          <a:xfrm>
            <a:off x="1495228" y="810631"/>
            <a:ext cx="7121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000" b="1" dirty="0"/>
          </a:p>
          <a:p>
            <a:pPr algn="ctr"/>
            <a:r>
              <a:rPr lang="it-IT" sz="2000" b="1" dirty="0"/>
              <a:t>                 Funzioni dell’app</a:t>
            </a:r>
          </a:p>
        </p:txBody>
      </p:sp>
      <p:pic>
        <p:nvPicPr>
          <p:cNvPr id="3" name="Elemento grafico 2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83D907E7-6BC6-E433-269F-DB9A9C393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866134">
            <a:off x="7492588" y="2115555"/>
            <a:ext cx="967633" cy="96763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19C9D5E-3CEB-9F49-5822-08BAB26EBF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67" b="5625"/>
          <a:stretch/>
        </p:blipFill>
        <p:spPr>
          <a:xfrm>
            <a:off x="7207838" y="1818694"/>
            <a:ext cx="1683447" cy="337468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4AF983D-C3D7-0DB8-97F1-040ADCD215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744" b="5066"/>
          <a:stretch/>
        </p:blipFill>
        <p:spPr>
          <a:xfrm>
            <a:off x="5542502" y="2460071"/>
            <a:ext cx="1665336" cy="337469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3C59740-664F-A095-A988-A26A5940F5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583" b="5625"/>
          <a:stretch/>
        </p:blipFill>
        <p:spPr>
          <a:xfrm>
            <a:off x="2965312" y="2044476"/>
            <a:ext cx="2090814" cy="417195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A3F31D5-787F-0A46-996B-D69961AA7D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583" b="4583"/>
          <a:stretch/>
        </p:blipFill>
        <p:spPr>
          <a:xfrm>
            <a:off x="345714" y="1664195"/>
            <a:ext cx="2299029" cy="4640633"/>
          </a:xfrm>
          <a:prstGeom prst="rect">
            <a:avLst/>
          </a:prstGeom>
        </p:spPr>
      </p:pic>
      <p:pic>
        <p:nvPicPr>
          <p:cNvPr id="24" name="Elemento grafico 23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263930E4-D4ED-EC58-D281-C192E0334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300085">
            <a:off x="1156799" y="2166756"/>
            <a:ext cx="914400" cy="9144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FB43A4D-D264-2A17-5257-963DB368B6BF}"/>
              </a:ext>
            </a:extLst>
          </p:cNvPr>
          <p:cNvSpPr txBox="1"/>
          <p:nvPr/>
        </p:nvSpPr>
        <p:spPr>
          <a:xfrm>
            <a:off x="5748393" y="6013824"/>
            <a:ext cx="323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Seleziona la data e resta aggiornato in automatico con i cambiamenti d’orario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18A1D25-82A3-1074-9B61-78DD8CDE840E}"/>
              </a:ext>
            </a:extLst>
          </p:cNvPr>
          <p:cNvSpPr txBox="1"/>
          <p:nvPr/>
        </p:nvSpPr>
        <p:spPr>
          <a:xfrm>
            <a:off x="673358" y="6434608"/>
            <a:ext cx="4728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Crea il tuo profilo e controlla l’orario delle tue lezioni</a:t>
            </a:r>
          </a:p>
        </p:txBody>
      </p:sp>
    </p:spTree>
    <p:extLst>
      <p:ext uri="{BB962C8B-B14F-4D97-AF65-F5344CB8AC3E}">
        <p14:creationId xmlns:p14="http://schemas.microsoft.com/office/powerpoint/2010/main" val="24076618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0" y="2921189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ewsletter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7240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8"/>
          <p:cNvSpPr txBox="1"/>
          <p:nvPr/>
        </p:nvSpPr>
        <p:spPr>
          <a:xfrm>
            <a:off x="2762250" y="11287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5000" rIns="162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58"/>
          <p:cNvSpPr txBox="1"/>
          <p:nvPr/>
        </p:nvSpPr>
        <p:spPr>
          <a:xfrm>
            <a:off x="7696200" y="11668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5000" rIns="162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58"/>
          <p:cNvSpPr txBox="1"/>
          <p:nvPr/>
        </p:nvSpPr>
        <p:spPr>
          <a:xfrm>
            <a:off x="-57150" y="121801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5000" rIns="162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8"/>
          <p:cNvSpPr txBox="1"/>
          <p:nvPr/>
        </p:nvSpPr>
        <p:spPr>
          <a:xfrm>
            <a:off x="0" y="2259661"/>
            <a:ext cx="91440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Newsletter di Lettere e Filologia Moderna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Per rimanere aggiornate/i su eventi, scadenze, seminari e iniziative del Corso di Laurea iscrivetevi alla Newsletter mensile con un solo clic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https://tinyletter.com/NewsLettere</a:t>
            </a:r>
            <a:endParaRPr kumimoji="0" lang="it-IT" sz="18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00" b="1" i="0" u="sng" strike="noStrike" kern="0" cap="none" spc="0" normalizeH="0" baseline="0" noProof="0" dirty="0">
              <a:ln>
                <a:noFill/>
              </a:ln>
              <a:solidFill>
                <a:srgbClr val="CC4125"/>
              </a:solidFill>
              <a:effectLst/>
              <a:uLnTx/>
              <a:uFillTx/>
              <a:latin typeface="Arial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Riceverete i primi giorni di ogni mese un’unica e pratica mail che vi aiuterà a non farvi sfuggire informazioni importanti e occasioni di formazione!</a:t>
            </a:r>
          </a:p>
        </p:txBody>
      </p:sp>
      <p:sp>
        <p:nvSpPr>
          <p:cNvPr id="573" name="Google Shape;573;p58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Newsletter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Informazioni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8464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8126" y="4817849"/>
            <a:ext cx="1084541" cy="1110796"/>
          </a:xfrm>
          <a:custGeom>
            <a:avLst/>
            <a:gdLst/>
            <a:ahLst/>
            <a:cxnLst/>
            <a:rect l="l" t="t" r="r" b="b"/>
            <a:pathLst>
              <a:path w="2169082" h="2221592">
                <a:moveTo>
                  <a:pt x="0" y="0"/>
                </a:moveTo>
                <a:lnTo>
                  <a:pt x="2169082" y="0"/>
                </a:lnTo>
                <a:lnTo>
                  <a:pt x="2169082" y="2221592"/>
                </a:lnTo>
                <a:lnTo>
                  <a:pt x="0" y="2221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" name="Freeform 3"/>
          <p:cNvSpPr/>
          <p:nvPr/>
        </p:nvSpPr>
        <p:spPr>
          <a:xfrm>
            <a:off x="0" y="857250"/>
            <a:ext cx="9144000" cy="840531"/>
          </a:xfrm>
          <a:custGeom>
            <a:avLst/>
            <a:gdLst/>
            <a:ahLst/>
            <a:cxnLst/>
            <a:rect l="l" t="t" r="r" b="b"/>
            <a:pathLst>
              <a:path w="18288000" h="1681062">
                <a:moveTo>
                  <a:pt x="0" y="0"/>
                </a:moveTo>
                <a:lnTo>
                  <a:pt x="18288000" y="0"/>
                </a:lnTo>
                <a:lnTo>
                  <a:pt x="18288000" y="1681062"/>
                </a:lnTo>
                <a:lnTo>
                  <a:pt x="0" y="1681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911" b="-30911"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4" name="Freeform 4"/>
          <p:cNvSpPr/>
          <p:nvPr/>
        </p:nvSpPr>
        <p:spPr>
          <a:xfrm>
            <a:off x="0" y="875389"/>
            <a:ext cx="1774548" cy="804254"/>
          </a:xfrm>
          <a:custGeom>
            <a:avLst/>
            <a:gdLst/>
            <a:ahLst/>
            <a:cxnLst/>
            <a:rect l="l" t="t" r="r" b="b"/>
            <a:pathLst>
              <a:path w="3549096" h="1608508">
                <a:moveTo>
                  <a:pt x="0" y="0"/>
                </a:moveTo>
                <a:lnTo>
                  <a:pt x="3549096" y="0"/>
                </a:lnTo>
                <a:lnTo>
                  <a:pt x="3549096" y="1608508"/>
                </a:lnTo>
                <a:lnTo>
                  <a:pt x="0" y="1608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5" name="TextBox 5"/>
          <p:cNvSpPr txBox="1"/>
          <p:nvPr/>
        </p:nvSpPr>
        <p:spPr>
          <a:xfrm>
            <a:off x="4897550" y="1081597"/>
            <a:ext cx="4719141" cy="33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5"/>
              </a:lnSpc>
              <a:spcBef>
                <a:spcPct val="0"/>
              </a:spcBef>
            </a:pPr>
            <a:r>
              <a:rPr lang="en-US" sz="201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Projects and Mobility Office</a:t>
            </a:r>
          </a:p>
        </p:txBody>
      </p:sp>
      <p:sp>
        <p:nvSpPr>
          <p:cNvPr id="6" name="Freeform 6"/>
          <p:cNvSpPr/>
          <p:nvPr/>
        </p:nvSpPr>
        <p:spPr>
          <a:xfrm>
            <a:off x="1667611" y="2577009"/>
            <a:ext cx="7212789" cy="1901554"/>
          </a:xfrm>
          <a:custGeom>
            <a:avLst/>
            <a:gdLst/>
            <a:ahLst/>
            <a:cxnLst/>
            <a:rect l="l" t="t" r="r" b="b"/>
            <a:pathLst>
              <a:path w="14425577" h="3803107">
                <a:moveTo>
                  <a:pt x="0" y="0"/>
                </a:moveTo>
                <a:lnTo>
                  <a:pt x="14425578" y="0"/>
                </a:lnTo>
                <a:lnTo>
                  <a:pt x="14425578" y="3803107"/>
                </a:lnTo>
                <a:lnTo>
                  <a:pt x="0" y="3803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7" name="TextBox 7"/>
          <p:cNvSpPr txBox="1"/>
          <p:nvPr/>
        </p:nvSpPr>
        <p:spPr>
          <a:xfrm>
            <a:off x="1734708" y="2635898"/>
            <a:ext cx="7145692" cy="173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2"/>
              </a:lnSpc>
            </a:pPr>
            <a:r>
              <a:rPr lang="en-US" sz="3273" b="1" dirty="0" err="1">
                <a:solidFill>
                  <a:srgbClr val="9B001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Opportunità</a:t>
            </a:r>
            <a:r>
              <a:rPr lang="en-US" sz="3273" b="1" dirty="0">
                <a:solidFill>
                  <a:srgbClr val="9B001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4582"/>
              </a:lnSpc>
            </a:pPr>
            <a:r>
              <a:rPr lang="en-US" sz="3273" b="1" dirty="0">
                <a:solidFill>
                  <a:srgbClr val="9B001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 </a:t>
            </a:r>
            <a:r>
              <a:rPr lang="en-US" sz="3273" b="1" dirty="0" err="1">
                <a:solidFill>
                  <a:srgbClr val="9B001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mobilità</a:t>
            </a:r>
            <a:r>
              <a:rPr lang="en-US" sz="3273" b="1" dirty="0">
                <a:solidFill>
                  <a:srgbClr val="9B001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4582"/>
              </a:lnSpc>
              <a:spcBef>
                <a:spcPct val="0"/>
              </a:spcBef>
            </a:pPr>
            <a:r>
              <a:rPr lang="en-US" sz="3273" b="1" dirty="0">
                <a:solidFill>
                  <a:srgbClr val="9B001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 Studio </a:t>
            </a:r>
            <a:r>
              <a:rPr lang="en-US" sz="3273" b="1" dirty="0" err="1">
                <a:solidFill>
                  <a:srgbClr val="9B001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Unipd</a:t>
            </a:r>
            <a:r>
              <a:rPr lang="en-US" sz="3273" b="1" dirty="0">
                <a:solidFill>
                  <a:srgbClr val="9B001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8" name="Freeform 8"/>
          <p:cNvSpPr/>
          <p:nvPr/>
        </p:nvSpPr>
        <p:spPr>
          <a:xfrm>
            <a:off x="128714" y="2054153"/>
            <a:ext cx="2430820" cy="3107499"/>
          </a:xfrm>
          <a:custGeom>
            <a:avLst/>
            <a:gdLst/>
            <a:ahLst/>
            <a:cxnLst/>
            <a:rect l="l" t="t" r="r" b="b"/>
            <a:pathLst>
              <a:path w="4861639" h="6214998">
                <a:moveTo>
                  <a:pt x="0" y="0"/>
                </a:moveTo>
                <a:lnTo>
                  <a:pt x="4861639" y="0"/>
                </a:lnTo>
                <a:lnTo>
                  <a:pt x="4861639" y="6214998"/>
                </a:lnTo>
                <a:lnTo>
                  <a:pt x="0" y="6214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7250"/>
            <a:ext cx="9144000" cy="840531"/>
          </a:xfrm>
          <a:custGeom>
            <a:avLst/>
            <a:gdLst/>
            <a:ahLst/>
            <a:cxnLst/>
            <a:rect l="l" t="t" r="r" b="b"/>
            <a:pathLst>
              <a:path w="18288000" h="1681062">
                <a:moveTo>
                  <a:pt x="0" y="0"/>
                </a:moveTo>
                <a:lnTo>
                  <a:pt x="18288000" y="0"/>
                </a:lnTo>
                <a:lnTo>
                  <a:pt x="18288000" y="1681062"/>
                </a:lnTo>
                <a:lnTo>
                  <a:pt x="0" y="1681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11" b="-30911"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" name="Freeform 3"/>
          <p:cNvSpPr/>
          <p:nvPr/>
        </p:nvSpPr>
        <p:spPr>
          <a:xfrm>
            <a:off x="0" y="875389"/>
            <a:ext cx="1774548" cy="804254"/>
          </a:xfrm>
          <a:custGeom>
            <a:avLst/>
            <a:gdLst/>
            <a:ahLst/>
            <a:cxnLst/>
            <a:rect l="l" t="t" r="r" b="b"/>
            <a:pathLst>
              <a:path w="3549096" h="1608508">
                <a:moveTo>
                  <a:pt x="0" y="0"/>
                </a:moveTo>
                <a:lnTo>
                  <a:pt x="3549096" y="0"/>
                </a:lnTo>
                <a:lnTo>
                  <a:pt x="3549096" y="1608508"/>
                </a:lnTo>
                <a:lnTo>
                  <a:pt x="0" y="1608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4" name="Freeform 4"/>
          <p:cNvSpPr/>
          <p:nvPr/>
        </p:nvSpPr>
        <p:spPr>
          <a:xfrm>
            <a:off x="2063154" y="4515394"/>
            <a:ext cx="1481616" cy="1064070"/>
          </a:xfrm>
          <a:custGeom>
            <a:avLst/>
            <a:gdLst/>
            <a:ahLst/>
            <a:cxnLst/>
            <a:rect l="l" t="t" r="r" b="b"/>
            <a:pathLst>
              <a:path w="2963232" h="2128139">
                <a:moveTo>
                  <a:pt x="0" y="0"/>
                </a:moveTo>
                <a:lnTo>
                  <a:pt x="2963232" y="0"/>
                </a:lnTo>
                <a:lnTo>
                  <a:pt x="2963232" y="2128139"/>
                </a:lnTo>
                <a:lnTo>
                  <a:pt x="0" y="21281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5" name="Freeform 5"/>
          <p:cNvSpPr/>
          <p:nvPr/>
        </p:nvSpPr>
        <p:spPr>
          <a:xfrm>
            <a:off x="7318724" y="3851751"/>
            <a:ext cx="1280375" cy="1133714"/>
          </a:xfrm>
          <a:custGeom>
            <a:avLst/>
            <a:gdLst/>
            <a:ahLst/>
            <a:cxnLst/>
            <a:rect l="l" t="t" r="r" b="b"/>
            <a:pathLst>
              <a:path w="2560749" h="2267427">
                <a:moveTo>
                  <a:pt x="0" y="0"/>
                </a:moveTo>
                <a:lnTo>
                  <a:pt x="2560749" y="0"/>
                </a:lnTo>
                <a:lnTo>
                  <a:pt x="2560749" y="2267427"/>
                </a:lnTo>
                <a:lnTo>
                  <a:pt x="0" y="2267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6" name="Freeform 6"/>
          <p:cNvSpPr/>
          <p:nvPr/>
        </p:nvSpPr>
        <p:spPr>
          <a:xfrm>
            <a:off x="5238506" y="3383913"/>
            <a:ext cx="874053" cy="818432"/>
          </a:xfrm>
          <a:custGeom>
            <a:avLst/>
            <a:gdLst/>
            <a:ahLst/>
            <a:cxnLst/>
            <a:rect l="l" t="t" r="r" b="b"/>
            <a:pathLst>
              <a:path w="1748106" h="1636863">
                <a:moveTo>
                  <a:pt x="0" y="0"/>
                </a:moveTo>
                <a:lnTo>
                  <a:pt x="1748106" y="0"/>
                </a:lnTo>
                <a:lnTo>
                  <a:pt x="1748106" y="1636863"/>
                </a:lnTo>
                <a:lnTo>
                  <a:pt x="0" y="1636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7" name="Freeform 7"/>
          <p:cNvSpPr/>
          <p:nvPr/>
        </p:nvSpPr>
        <p:spPr>
          <a:xfrm>
            <a:off x="4250353" y="3529488"/>
            <a:ext cx="1100041" cy="596022"/>
          </a:xfrm>
          <a:custGeom>
            <a:avLst/>
            <a:gdLst/>
            <a:ahLst/>
            <a:cxnLst/>
            <a:rect l="l" t="t" r="r" b="b"/>
            <a:pathLst>
              <a:path w="2200082" h="1192044">
                <a:moveTo>
                  <a:pt x="0" y="0"/>
                </a:moveTo>
                <a:lnTo>
                  <a:pt x="2200082" y="0"/>
                </a:lnTo>
                <a:lnTo>
                  <a:pt x="2200082" y="1192045"/>
                </a:lnTo>
                <a:lnTo>
                  <a:pt x="0" y="1192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8" name="Freeform 8"/>
          <p:cNvSpPr/>
          <p:nvPr/>
        </p:nvSpPr>
        <p:spPr>
          <a:xfrm>
            <a:off x="4763288" y="3933835"/>
            <a:ext cx="950436" cy="610655"/>
          </a:xfrm>
          <a:custGeom>
            <a:avLst/>
            <a:gdLst/>
            <a:ahLst/>
            <a:cxnLst/>
            <a:rect l="l" t="t" r="r" b="b"/>
            <a:pathLst>
              <a:path w="1900872" h="1221310">
                <a:moveTo>
                  <a:pt x="0" y="0"/>
                </a:moveTo>
                <a:lnTo>
                  <a:pt x="1900872" y="0"/>
                </a:lnTo>
                <a:lnTo>
                  <a:pt x="1900872" y="1221310"/>
                </a:lnTo>
                <a:lnTo>
                  <a:pt x="0" y="12213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9" name="Freeform 9"/>
          <p:cNvSpPr/>
          <p:nvPr/>
        </p:nvSpPr>
        <p:spPr>
          <a:xfrm>
            <a:off x="335927" y="3146670"/>
            <a:ext cx="1229061" cy="1173837"/>
          </a:xfrm>
          <a:custGeom>
            <a:avLst/>
            <a:gdLst/>
            <a:ahLst/>
            <a:cxnLst/>
            <a:rect l="l" t="t" r="r" b="b"/>
            <a:pathLst>
              <a:path w="2458122" h="2347673">
                <a:moveTo>
                  <a:pt x="0" y="0"/>
                </a:moveTo>
                <a:lnTo>
                  <a:pt x="2458122" y="0"/>
                </a:lnTo>
                <a:lnTo>
                  <a:pt x="2458122" y="2347673"/>
                </a:lnTo>
                <a:lnTo>
                  <a:pt x="0" y="23476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10" name="TextBox 10"/>
          <p:cNvSpPr txBox="1"/>
          <p:nvPr/>
        </p:nvSpPr>
        <p:spPr>
          <a:xfrm>
            <a:off x="548704" y="2019684"/>
            <a:ext cx="8201072" cy="78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8"/>
              </a:lnSpc>
              <a:spcBef>
                <a:spcPct val="0"/>
              </a:spcBef>
            </a:pPr>
            <a:r>
              <a:rPr lang="en-US" sz="1491">
                <a:latin typeface="Open Sans"/>
                <a:ea typeface="Open Sans"/>
                <a:cs typeface="Open Sans"/>
                <a:sym typeface="Open Sans"/>
              </a:rPr>
              <a:t>Le opportunità internazionali di mobilità per Studio ti permettono di trascorrere un </a:t>
            </a:r>
            <a:r>
              <a:rPr lang="en-US" sz="1491" b="1">
                <a:latin typeface="Open Sans Bold"/>
                <a:ea typeface="Open Sans Bold"/>
                <a:cs typeface="Open Sans Bold"/>
                <a:sym typeface="Open Sans Bold"/>
              </a:rPr>
              <a:t>periodo all’estero</a:t>
            </a:r>
            <a:r>
              <a:rPr lang="en-US" sz="1491">
                <a:latin typeface="Open Sans"/>
                <a:ea typeface="Open Sans"/>
                <a:cs typeface="Open Sans"/>
                <a:sym typeface="Open Sans"/>
              </a:rPr>
              <a:t> per svolgere una parte del tuo </a:t>
            </a:r>
            <a:r>
              <a:rPr lang="en-US" sz="1491" b="1">
                <a:latin typeface="Open Sans Bold"/>
                <a:ea typeface="Open Sans Bold"/>
                <a:cs typeface="Open Sans Bold"/>
                <a:sym typeface="Open Sans Bold"/>
              </a:rPr>
              <a:t>percorso di studio</a:t>
            </a:r>
            <a:r>
              <a:rPr lang="en-US" sz="1491">
                <a:latin typeface="Open Sans"/>
                <a:ea typeface="Open Sans"/>
                <a:cs typeface="Open Sans"/>
                <a:sym typeface="Open Sans"/>
              </a:rPr>
              <a:t>. Si tratta di un’indimenticabile opportunità di </a:t>
            </a:r>
            <a:r>
              <a:rPr lang="en-US" sz="1491" b="1">
                <a:latin typeface="Open Sans Bold"/>
                <a:ea typeface="Open Sans Bold"/>
                <a:cs typeface="Open Sans Bold"/>
                <a:sym typeface="Open Sans Bold"/>
              </a:rPr>
              <a:t>arricchimento</a:t>
            </a:r>
            <a:r>
              <a:rPr lang="en-US" sz="1491">
                <a:latin typeface="Open Sans"/>
                <a:ea typeface="Open Sans"/>
                <a:cs typeface="Open Sans"/>
                <a:sym typeface="Open Sans"/>
              </a:rPr>
              <a:t> e di </a:t>
            </a:r>
            <a:r>
              <a:rPr lang="en-US" sz="1491" b="1">
                <a:latin typeface="Open Sans Bold"/>
                <a:ea typeface="Open Sans Bold"/>
                <a:cs typeface="Open Sans Bold"/>
                <a:sym typeface="Open Sans Bold"/>
              </a:rPr>
              <a:t>crescita culturale e personale </a:t>
            </a:r>
            <a:r>
              <a:rPr lang="en-US" sz="1491">
                <a:latin typeface="Open Sans"/>
                <a:ea typeface="Open Sans"/>
                <a:cs typeface="Open Sans"/>
                <a:sym typeface="Open Sans"/>
              </a:rPr>
              <a:t>che ti permette di: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2187" y="4425065"/>
            <a:ext cx="1496541" cy="15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Conoscere nuove culture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69688" y="4567623"/>
            <a:ext cx="2257574" cy="15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Migliorare le competenze linguistiche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0567" y="5560414"/>
            <a:ext cx="3908673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Sviluppare competenze trasversali </a:t>
            </a:r>
          </a:p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(problem solving, adattabiità, attidudine al lavoro di gruppo ecc.)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73612" y="5111757"/>
            <a:ext cx="1225487" cy="15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Arricchire CV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7141414" y="796178"/>
            <a:ext cx="966289" cy="1235280"/>
          </a:xfrm>
          <a:custGeom>
            <a:avLst/>
            <a:gdLst/>
            <a:ahLst/>
            <a:cxnLst/>
            <a:rect l="l" t="t" r="r" b="b"/>
            <a:pathLst>
              <a:path w="1932578" h="2470559">
                <a:moveTo>
                  <a:pt x="0" y="0"/>
                </a:moveTo>
                <a:lnTo>
                  <a:pt x="1932578" y="0"/>
                </a:lnTo>
                <a:lnTo>
                  <a:pt x="1932578" y="2470559"/>
                </a:lnTo>
                <a:lnTo>
                  <a:pt x="0" y="24705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7250"/>
            <a:ext cx="9144000" cy="840531"/>
          </a:xfrm>
          <a:custGeom>
            <a:avLst/>
            <a:gdLst/>
            <a:ahLst/>
            <a:cxnLst/>
            <a:rect l="l" t="t" r="r" b="b"/>
            <a:pathLst>
              <a:path w="18288000" h="1681062">
                <a:moveTo>
                  <a:pt x="0" y="0"/>
                </a:moveTo>
                <a:lnTo>
                  <a:pt x="18288000" y="0"/>
                </a:lnTo>
                <a:lnTo>
                  <a:pt x="18288000" y="1681062"/>
                </a:lnTo>
                <a:lnTo>
                  <a:pt x="0" y="1681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11" b="-30911"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" name="Freeform 3"/>
          <p:cNvSpPr/>
          <p:nvPr/>
        </p:nvSpPr>
        <p:spPr>
          <a:xfrm>
            <a:off x="6452630" y="1143471"/>
            <a:ext cx="2449881" cy="456259"/>
          </a:xfrm>
          <a:custGeom>
            <a:avLst/>
            <a:gdLst/>
            <a:ahLst/>
            <a:cxnLst/>
            <a:rect l="l" t="t" r="r" b="b"/>
            <a:pathLst>
              <a:path w="4899762" h="912517">
                <a:moveTo>
                  <a:pt x="0" y="0"/>
                </a:moveTo>
                <a:lnTo>
                  <a:pt x="4899763" y="0"/>
                </a:lnTo>
                <a:lnTo>
                  <a:pt x="4899763" y="912518"/>
                </a:lnTo>
                <a:lnTo>
                  <a:pt x="0" y="912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96" b="-3796"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4" name="Freeform 4"/>
          <p:cNvSpPr/>
          <p:nvPr/>
        </p:nvSpPr>
        <p:spPr>
          <a:xfrm>
            <a:off x="86892" y="916572"/>
            <a:ext cx="1608778" cy="721888"/>
          </a:xfrm>
          <a:custGeom>
            <a:avLst/>
            <a:gdLst/>
            <a:ahLst/>
            <a:cxnLst/>
            <a:rect l="l" t="t" r="r" b="b"/>
            <a:pathLst>
              <a:path w="3217556" h="1443775">
                <a:moveTo>
                  <a:pt x="0" y="0"/>
                </a:moveTo>
                <a:lnTo>
                  <a:pt x="3217556" y="0"/>
                </a:lnTo>
                <a:lnTo>
                  <a:pt x="3217556" y="1443775"/>
                </a:lnTo>
                <a:lnTo>
                  <a:pt x="0" y="1443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grpSp>
        <p:nvGrpSpPr>
          <p:cNvPr id="5" name="Group 5"/>
          <p:cNvGrpSpPr/>
          <p:nvPr/>
        </p:nvGrpSpPr>
        <p:grpSpPr>
          <a:xfrm>
            <a:off x="179844" y="3719622"/>
            <a:ext cx="1422874" cy="565621"/>
            <a:chOff x="0" y="0"/>
            <a:chExt cx="749498" cy="29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Erasmus+Studio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Europa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844" y="1887938"/>
            <a:ext cx="1422874" cy="565621"/>
            <a:chOff x="0" y="0"/>
            <a:chExt cx="749498" cy="2979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Erasmus+Studio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Oltre Europa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7046" y="3719622"/>
            <a:ext cx="1422874" cy="565621"/>
            <a:chOff x="0" y="0"/>
            <a:chExt cx="749498" cy="2979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Double/Joint Degrees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9844" y="2746825"/>
            <a:ext cx="1422874" cy="565621"/>
            <a:chOff x="0" y="0"/>
            <a:chExt cx="749498" cy="2979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Programma Ulisse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27046" y="2746825"/>
            <a:ext cx="1422874" cy="565621"/>
            <a:chOff x="0" y="0"/>
            <a:chExt cx="749498" cy="2979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Open Arqus Mobility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27046" y="1905562"/>
            <a:ext cx="1422874" cy="567347"/>
            <a:chOff x="0" y="0"/>
            <a:chExt cx="749498" cy="2988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9498" cy="298849"/>
            </a:xfrm>
            <a:custGeom>
              <a:avLst/>
              <a:gdLst/>
              <a:ahLst/>
              <a:cxnLst/>
              <a:rect l="l" t="t" r="r" b="b"/>
              <a:pathLst>
                <a:path w="749498" h="298849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60103"/>
                  </a:lnTo>
                  <a:cubicBezTo>
                    <a:pt x="749498" y="236730"/>
                    <a:pt x="687379" y="298849"/>
                    <a:pt x="610751" y="298849"/>
                  </a:cubicBezTo>
                  <a:lnTo>
                    <a:pt x="138747" y="298849"/>
                  </a:lnTo>
                  <a:cubicBezTo>
                    <a:pt x="62119" y="298849"/>
                    <a:pt x="0" y="236730"/>
                    <a:pt x="0" y="16010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749498" cy="3369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SEMP 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Swiss European Mobility Programme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84233" y="4690055"/>
            <a:ext cx="1422874" cy="565621"/>
            <a:chOff x="0" y="0"/>
            <a:chExt cx="749498" cy="2979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Mobility Windows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4802774" y="1887938"/>
            <a:ext cx="4218775" cy="3881273"/>
          </a:xfrm>
          <a:custGeom>
            <a:avLst/>
            <a:gdLst/>
            <a:ahLst/>
            <a:cxnLst/>
            <a:rect l="l" t="t" r="r" b="b"/>
            <a:pathLst>
              <a:path w="8437549" h="7762545">
                <a:moveTo>
                  <a:pt x="0" y="0"/>
                </a:moveTo>
                <a:lnTo>
                  <a:pt x="8437548" y="0"/>
                </a:lnTo>
                <a:lnTo>
                  <a:pt x="8437548" y="7762544"/>
                </a:lnTo>
                <a:lnTo>
                  <a:pt x="0" y="7762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7" name="Freeform 27"/>
          <p:cNvSpPr/>
          <p:nvPr/>
        </p:nvSpPr>
        <p:spPr>
          <a:xfrm>
            <a:off x="6120578" y="2746825"/>
            <a:ext cx="1583165" cy="1609502"/>
          </a:xfrm>
          <a:custGeom>
            <a:avLst/>
            <a:gdLst/>
            <a:ahLst/>
            <a:cxnLst/>
            <a:rect l="l" t="t" r="r" b="b"/>
            <a:pathLst>
              <a:path w="3166330" h="3219004">
                <a:moveTo>
                  <a:pt x="0" y="0"/>
                </a:moveTo>
                <a:lnTo>
                  <a:pt x="3166330" y="0"/>
                </a:lnTo>
                <a:lnTo>
                  <a:pt x="3166330" y="3219005"/>
                </a:lnTo>
                <a:lnTo>
                  <a:pt x="0" y="3219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8" name="Freeform 28"/>
          <p:cNvSpPr/>
          <p:nvPr/>
        </p:nvSpPr>
        <p:spPr>
          <a:xfrm>
            <a:off x="3517671" y="2398657"/>
            <a:ext cx="2335156" cy="2985206"/>
          </a:xfrm>
          <a:custGeom>
            <a:avLst/>
            <a:gdLst/>
            <a:ahLst/>
            <a:cxnLst/>
            <a:rect l="l" t="t" r="r" b="b"/>
            <a:pathLst>
              <a:path w="4670312" h="5970411">
                <a:moveTo>
                  <a:pt x="0" y="0"/>
                </a:moveTo>
                <a:lnTo>
                  <a:pt x="4670312" y="0"/>
                </a:lnTo>
                <a:lnTo>
                  <a:pt x="4670312" y="5970411"/>
                </a:lnTo>
                <a:lnTo>
                  <a:pt x="0" y="59704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0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80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0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Persone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80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0"/>
          <p:cNvSpPr txBox="1"/>
          <p:nvPr/>
        </p:nvSpPr>
        <p:spPr>
          <a:xfrm>
            <a:off x="395536" y="11967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B00000"/>
                </a:solidFill>
                <a:latin typeface="Arial"/>
                <a:ea typeface="Arial"/>
                <a:cs typeface="Arial"/>
                <a:sym typeface="Arial"/>
              </a:rPr>
              <a:t>Di cosa parliamo oggi</a:t>
            </a:r>
            <a:endParaRPr sz="4400" b="1" i="0" u="none" strike="noStrike" cap="none">
              <a:solidFill>
                <a:srgbClr val="B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80"/>
          <p:cNvSpPr txBox="1"/>
          <p:nvPr/>
        </p:nvSpPr>
        <p:spPr>
          <a:xfrm>
            <a:off x="23690" y="3068960"/>
            <a:ext cx="915892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persone di riferimento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struttura universitaria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primi corsi (OFA e affini)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7250"/>
            <a:ext cx="9144000" cy="840531"/>
          </a:xfrm>
          <a:custGeom>
            <a:avLst/>
            <a:gdLst/>
            <a:ahLst/>
            <a:cxnLst/>
            <a:rect l="l" t="t" r="r" b="b"/>
            <a:pathLst>
              <a:path w="18288000" h="1681062">
                <a:moveTo>
                  <a:pt x="0" y="0"/>
                </a:moveTo>
                <a:lnTo>
                  <a:pt x="18288000" y="0"/>
                </a:lnTo>
                <a:lnTo>
                  <a:pt x="18288000" y="1681062"/>
                </a:lnTo>
                <a:lnTo>
                  <a:pt x="0" y="1681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11" b="-30911"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" name="Freeform 3"/>
          <p:cNvSpPr/>
          <p:nvPr/>
        </p:nvSpPr>
        <p:spPr>
          <a:xfrm>
            <a:off x="6452630" y="1143471"/>
            <a:ext cx="2449881" cy="456259"/>
          </a:xfrm>
          <a:custGeom>
            <a:avLst/>
            <a:gdLst/>
            <a:ahLst/>
            <a:cxnLst/>
            <a:rect l="l" t="t" r="r" b="b"/>
            <a:pathLst>
              <a:path w="4899762" h="912517">
                <a:moveTo>
                  <a:pt x="0" y="0"/>
                </a:moveTo>
                <a:lnTo>
                  <a:pt x="4899763" y="0"/>
                </a:lnTo>
                <a:lnTo>
                  <a:pt x="4899763" y="912518"/>
                </a:lnTo>
                <a:lnTo>
                  <a:pt x="0" y="912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96" b="-3796"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4" name="Freeform 4"/>
          <p:cNvSpPr/>
          <p:nvPr/>
        </p:nvSpPr>
        <p:spPr>
          <a:xfrm>
            <a:off x="86892" y="916572"/>
            <a:ext cx="1608778" cy="721888"/>
          </a:xfrm>
          <a:custGeom>
            <a:avLst/>
            <a:gdLst/>
            <a:ahLst/>
            <a:cxnLst/>
            <a:rect l="l" t="t" r="r" b="b"/>
            <a:pathLst>
              <a:path w="3217556" h="1443775">
                <a:moveTo>
                  <a:pt x="0" y="0"/>
                </a:moveTo>
                <a:lnTo>
                  <a:pt x="3217556" y="0"/>
                </a:lnTo>
                <a:lnTo>
                  <a:pt x="3217556" y="1443775"/>
                </a:lnTo>
                <a:lnTo>
                  <a:pt x="0" y="1443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grpSp>
        <p:nvGrpSpPr>
          <p:cNvPr id="5" name="Group 5"/>
          <p:cNvGrpSpPr/>
          <p:nvPr/>
        </p:nvGrpSpPr>
        <p:grpSpPr>
          <a:xfrm>
            <a:off x="179844" y="2792101"/>
            <a:ext cx="1422874" cy="565621"/>
            <a:chOff x="0" y="0"/>
            <a:chExt cx="749498" cy="29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Erasmus+Studio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Europa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308" y="1932470"/>
            <a:ext cx="1422874" cy="565621"/>
            <a:chOff x="0" y="0"/>
            <a:chExt cx="749498" cy="2979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Erasmus+Studio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Oltre Europa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79637" y="4002432"/>
            <a:ext cx="1422874" cy="565621"/>
            <a:chOff x="0" y="0"/>
            <a:chExt cx="749498" cy="2979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Double/Joint Degrees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9844" y="3719622"/>
            <a:ext cx="1422874" cy="565621"/>
            <a:chOff x="0" y="0"/>
            <a:chExt cx="749498" cy="2979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Programma Ulisse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479637" y="2863380"/>
            <a:ext cx="1422874" cy="565621"/>
            <a:chOff x="0" y="0"/>
            <a:chExt cx="749498" cy="2979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Open Arqus Mobility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479637" y="2001702"/>
            <a:ext cx="1422874" cy="567347"/>
            <a:chOff x="0" y="0"/>
            <a:chExt cx="749498" cy="2988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9498" cy="298849"/>
            </a:xfrm>
            <a:custGeom>
              <a:avLst/>
              <a:gdLst/>
              <a:ahLst/>
              <a:cxnLst/>
              <a:rect l="l" t="t" r="r" b="b"/>
              <a:pathLst>
                <a:path w="749498" h="298849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60103"/>
                  </a:lnTo>
                  <a:cubicBezTo>
                    <a:pt x="749498" y="236730"/>
                    <a:pt x="687379" y="298849"/>
                    <a:pt x="610751" y="298849"/>
                  </a:cubicBezTo>
                  <a:lnTo>
                    <a:pt x="138747" y="298849"/>
                  </a:lnTo>
                  <a:cubicBezTo>
                    <a:pt x="62119" y="298849"/>
                    <a:pt x="0" y="236730"/>
                    <a:pt x="0" y="16010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749498" cy="3369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SEMP 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Swiss European Mobility Programme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844" y="4690055"/>
            <a:ext cx="1422874" cy="565621"/>
            <a:chOff x="0" y="0"/>
            <a:chExt cx="749498" cy="2979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Mobility Windows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293482" y="2379195"/>
            <a:ext cx="2335156" cy="2985206"/>
          </a:xfrm>
          <a:custGeom>
            <a:avLst/>
            <a:gdLst/>
            <a:ahLst/>
            <a:cxnLst/>
            <a:rect l="l" t="t" r="r" b="b"/>
            <a:pathLst>
              <a:path w="4670312" h="5970411">
                <a:moveTo>
                  <a:pt x="0" y="0"/>
                </a:moveTo>
                <a:lnTo>
                  <a:pt x="4670312" y="0"/>
                </a:lnTo>
                <a:lnTo>
                  <a:pt x="4670312" y="5970411"/>
                </a:lnTo>
                <a:lnTo>
                  <a:pt x="0" y="59704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7" name="Freeform 27"/>
          <p:cNvSpPr/>
          <p:nvPr/>
        </p:nvSpPr>
        <p:spPr>
          <a:xfrm>
            <a:off x="1755711" y="2215280"/>
            <a:ext cx="2317493" cy="903296"/>
          </a:xfrm>
          <a:custGeom>
            <a:avLst/>
            <a:gdLst/>
            <a:ahLst/>
            <a:cxnLst/>
            <a:rect l="l" t="t" r="r" b="b"/>
            <a:pathLst>
              <a:path w="4634986" h="1806591">
                <a:moveTo>
                  <a:pt x="0" y="0"/>
                </a:moveTo>
                <a:lnTo>
                  <a:pt x="4634985" y="0"/>
                </a:lnTo>
                <a:lnTo>
                  <a:pt x="4634985" y="1806591"/>
                </a:lnTo>
                <a:lnTo>
                  <a:pt x="0" y="1806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8" name="TextBox 28"/>
          <p:cNvSpPr txBox="1"/>
          <p:nvPr/>
        </p:nvSpPr>
        <p:spPr>
          <a:xfrm>
            <a:off x="1893632" y="2360145"/>
            <a:ext cx="1866731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Mobilità semestrale/annuale per Studio in una delle sedi partner in EU ed extra EU </a:t>
            </a:r>
          </a:p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Fondi europei</a:t>
            </a:r>
          </a:p>
        </p:txBody>
      </p:sp>
      <p:sp>
        <p:nvSpPr>
          <p:cNvPr id="29" name="Freeform 29"/>
          <p:cNvSpPr/>
          <p:nvPr/>
        </p:nvSpPr>
        <p:spPr>
          <a:xfrm>
            <a:off x="1755757" y="3465449"/>
            <a:ext cx="2317493" cy="903296"/>
          </a:xfrm>
          <a:custGeom>
            <a:avLst/>
            <a:gdLst/>
            <a:ahLst/>
            <a:cxnLst/>
            <a:rect l="l" t="t" r="r" b="b"/>
            <a:pathLst>
              <a:path w="4634986" h="1806591">
                <a:moveTo>
                  <a:pt x="0" y="0"/>
                </a:moveTo>
                <a:lnTo>
                  <a:pt x="4634986" y="0"/>
                </a:lnTo>
                <a:lnTo>
                  <a:pt x="4634986" y="1806591"/>
                </a:lnTo>
                <a:lnTo>
                  <a:pt x="0" y="1806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0" name="TextBox 30"/>
          <p:cNvSpPr txBox="1"/>
          <p:nvPr/>
        </p:nvSpPr>
        <p:spPr>
          <a:xfrm rot="-33745">
            <a:off x="1891248" y="3694696"/>
            <a:ext cx="1866731" cy="48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Mobilità semestrale/annuale per Studio in una delle sedi partner extra EU </a:t>
            </a:r>
          </a:p>
        </p:txBody>
      </p:sp>
      <p:sp>
        <p:nvSpPr>
          <p:cNvPr id="31" name="Freeform 31"/>
          <p:cNvSpPr/>
          <p:nvPr/>
        </p:nvSpPr>
        <p:spPr>
          <a:xfrm>
            <a:off x="1755757" y="4532643"/>
            <a:ext cx="2317493" cy="903296"/>
          </a:xfrm>
          <a:custGeom>
            <a:avLst/>
            <a:gdLst/>
            <a:ahLst/>
            <a:cxnLst/>
            <a:rect l="l" t="t" r="r" b="b"/>
            <a:pathLst>
              <a:path w="4634986" h="1806591">
                <a:moveTo>
                  <a:pt x="0" y="0"/>
                </a:moveTo>
                <a:lnTo>
                  <a:pt x="4634986" y="0"/>
                </a:lnTo>
                <a:lnTo>
                  <a:pt x="4634986" y="1806591"/>
                </a:lnTo>
                <a:lnTo>
                  <a:pt x="0" y="1806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2" name="TextBox 32"/>
          <p:cNvSpPr txBox="1"/>
          <p:nvPr/>
        </p:nvSpPr>
        <p:spPr>
          <a:xfrm>
            <a:off x="1893632" y="4760692"/>
            <a:ext cx="1866731" cy="48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Mobilità semestrale strutturato all’interno di uno specifico programma di studi</a:t>
            </a:r>
          </a:p>
        </p:txBody>
      </p:sp>
      <p:sp>
        <p:nvSpPr>
          <p:cNvPr id="33" name="Freeform 33"/>
          <p:cNvSpPr/>
          <p:nvPr/>
        </p:nvSpPr>
        <p:spPr>
          <a:xfrm>
            <a:off x="4907361" y="1859711"/>
            <a:ext cx="2184169" cy="851330"/>
          </a:xfrm>
          <a:custGeom>
            <a:avLst/>
            <a:gdLst/>
            <a:ahLst/>
            <a:cxnLst/>
            <a:rect l="l" t="t" r="r" b="b"/>
            <a:pathLst>
              <a:path w="4368337" h="1702659">
                <a:moveTo>
                  <a:pt x="0" y="0"/>
                </a:moveTo>
                <a:lnTo>
                  <a:pt x="4368337" y="0"/>
                </a:lnTo>
                <a:lnTo>
                  <a:pt x="4368337" y="1702658"/>
                </a:lnTo>
                <a:lnTo>
                  <a:pt x="0" y="1702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4" name="Freeform 34"/>
          <p:cNvSpPr/>
          <p:nvPr/>
        </p:nvSpPr>
        <p:spPr>
          <a:xfrm>
            <a:off x="4907361" y="2734551"/>
            <a:ext cx="2184169" cy="851330"/>
          </a:xfrm>
          <a:custGeom>
            <a:avLst/>
            <a:gdLst/>
            <a:ahLst/>
            <a:cxnLst/>
            <a:rect l="l" t="t" r="r" b="b"/>
            <a:pathLst>
              <a:path w="4368337" h="1702659">
                <a:moveTo>
                  <a:pt x="0" y="0"/>
                </a:moveTo>
                <a:lnTo>
                  <a:pt x="4368337" y="0"/>
                </a:lnTo>
                <a:lnTo>
                  <a:pt x="4368337" y="1702659"/>
                </a:lnTo>
                <a:lnTo>
                  <a:pt x="0" y="17026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5" name="Freeform 35"/>
          <p:cNvSpPr/>
          <p:nvPr/>
        </p:nvSpPr>
        <p:spPr>
          <a:xfrm>
            <a:off x="4743642" y="3785906"/>
            <a:ext cx="2735996" cy="1066417"/>
          </a:xfrm>
          <a:custGeom>
            <a:avLst/>
            <a:gdLst/>
            <a:ahLst/>
            <a:cxnLst/>
            <a:rect l="l" t="t" r="r" b="b"/>
            <a:pathLst>
              <a:path w="5471991" h="2132833">
                <a:moveTo>
                  <a:pt x="0" y="0"/>
                </a:moveTo>
                <a:lnTo>
                  <a:pt x="5471991" y="0"/>
                </a:lnTo>
                <a:lnTo>
                  <a:pt x="5471991" y="2132833"/>
                </a:lnTo>
                <a:lnTo>
                  <a:pt x="0" y="2132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6" name="TextBox 36"/>
          <p:cNvSpPr txBox="1"/>
          <p:nvPr/>
        </p:nvSpPr>
        <p:spPr>
          <a:xfrm>
            <a:off x="5048827" y="2037885"/>
            <a:ext cx="1866731" cy="48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Mobilità semestrale/annuale per Studio in una delle sedi partner in Svizzera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048827" y="2853915"/>
            <a:ext cx="1866731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Mobilità semestrale per studio in uno degli Atenei convenzionati della European University Alliance ARQUS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066080" y="3930109"/>
            <a:ext cx="1866731" cy="82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Percorsi formativi internazionali in una o più istituzioni internazionali per l’ottenimento di un titolo doppio o congiunto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7250"/>
            <a:ext cx="9144000" cy="840531"/>
          </a:xfrm>
          <a:custGeom>
            <a:avLst/>
            <a:gdLst/>
            <a:ahLst/>
            <a:cxnLst/>
            <a:rect l="l" t="t" r="r" b="b"/>
            <a:pathLst>
              <a:path w="18288000" h="1681062">
                <a:moveTo>
                  <a:pt x="0" y="0"/>
                </a:moveTo>
                <a:lnTo>
                  <a:pt x="18288000" y="0"/>
                </a:lnTo>
                <a:lnTo>
                  <a:pt x="18288000" y="1681062"/>
                </a:lnTo>
                <a:lnTo>
                  <a:pt x="0" y="1681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11" b="-30911"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" name="Freeform 3"/>
          <p:cNvSpPr/>
          <p:nvPr/>
        </p:nvSpPr>
        <p:spPr>
          <a:xfrm>
            <a:off x="86892" y="916572"/>
            <a:ext cx="1608778" cy="721888"/>
          </a:xfrm>
          <a:custGeom>
            <a:avLst/>
            <a:gdLst/>
            <a:ahLst/>
            <a:cxnLst/>
            <a:rect l="l" t="t" r="r" b="b"/>
            <a:pathLst>
              <a:path w="3217556" h="1443775">
                <a:moveTo>
                  <a:pt x="0" y="0"/>
                </a:moveTo>
                <a:lnTo>
                  <a:pt x="3217556" y="0"/>
                </a:lnTo>
                <a:lnTo>
                  <a:pt x="3217556" y="1443775"/>
                </a:lnTo>
                <a:lnTo>
                  <a:pt x="0" y="1443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grpSp>
        <p:nvGrpSpPr>
          <p:cNvPr id="4" name="Group 4"/>
          <p:cNvGrpSpPr/>
          <p:nvPr/>
        </p:nvGrpSpPr>
        <p:grpSpPr>
          <a:xfrm>
            <a:off x="5041209" y="1900618"/>
            <a:ext cx="1422874" cy="567347"/>
            <a:chOff x="0" y="0"/>
            <a:chExt cx="749498" cy="2988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9498" cy="298849"/>
            </a:xfrm>
            <a:custGeom>
              <a:avLst/>
              <a:gdLst/>
              <a:ahLst/>
              <a:cxnLst/>
              <a:rect l="l" t="t" r="r" b="b"/>
              <a:pathLst>
                <a:path w="749498" h="298849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60103"/>
                  </a:lnTo>
                  <a:cubicBezTo>
                    <a:pt x="749498" y="236730"/>
                    <a:pt x="687379" y="298849"/>
                    <a:pt x="610751" y="298849"/>
                  </a:cubicBezTo>
                  <a:lnTo>
                    <a:pt x="138747" y="298849"/>
                  </a:lnTo>
                  <a:cubicBezTo>
                    <a:pt x="62119" y="298849"/>
                    <a:pt x="0" y="236730"/>
                    <a:pt x="0" y="16010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49498" cy="3369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ICPU 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Industry Community Project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049514" y="2787148"/>
            <a:ext cx="1422874" cy="567347"/>
            <a:chOff x="0" y="0"/>
            <a:chExt cx="749498" cy="2988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9498" cy="298849"/>
            </a:xfrm>
            <a:custGeom>
              <a:avLst/>
              <a:gdLst/>
              <a:ahLst/>
              <a:cxnLst/>
              <a:rect l="l" t="t" r="r" b="b"/>
              <a:pathLst>
                <a:path w="749498" h="298849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60103"/>
                  </a:lnTo>
                  <a:cubicBezTo>
                    <a:pt x="749498" y="236730"/>
                    <a:pt x="687379" y="298849"/>
                    <a:pt x="610751" y="298849"/>
                  </a:cubicBezTo>
                  <a:lnTo>
                    <a:pt x="138747" y="298849"/>
                  </a:lnTo>
                  <a:cubicBezTo>
                    <a:pt x="62119" y="298849"/>
                    <a:pt x="0" y="236730"/>
                    <a:pt x="0" y="16010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49498" cy="3369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VIP 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Virtual International Programme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1281" y="1979394"/>
            <a:ext cx="1422874" cy="565621"/>
            <a:chOff x="0" y="0"/>
            <a:chExt cx="749498" cy="2979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Virtual Exchange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69093" y="4383195"/>
            <a:ext cx="1422874" cy="565621"/>
            <a:chOff x="0" y="0"/>
            <a:chExt cx="749498" cy="2979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Summer and Winter Schools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646944" y="4858126"/>
            <a:ext cx="1422874" cy="567347"/>
            <a:chOff x="0" y="0"/>
            <a:chExt cx="749498" cy="2988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9498" cy="298849"/>
            </a:xfrm>
            <a:custGeom>
              <a:avLst/>
              <a:gdLst/>
              <a:ahLst/>
              <a:cxnLst/>
              <a:rect l="l" t="t" r="r" b="b"/>
              <a:pathLst>
                <a:path w="749498" h="298849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60103"/>
                  </a:lnTo>
                  <a:cubicBezTo>
                    <a:pt x="749498" y="236730"/>
                    <a:pt x="687379" y="298849"/>
                    <a:pt x="610751" y="298849"/>
                  </a:cubicBezTo>
                  <a:lnTo>
                    <a:pt x="138747" y="298849"/>
                  </a:lnTo>
                  <a:cubicBezTo>
                    <a:pt x="62119" y="298849"/>
                    <a:pt x="0" y="236730"/>
                    <a:pt x="0" y="16010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9498" cy="3369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BIP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Blended Intensive Programmes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7295584" y="1709750"/>
            <a:ext cx="1582426" cy="1573794"/>
          </a:xfrm>
          <a:custGeom>
            <a:avLst/>
            <a:gdLst/>
            <a:ahLst/>
            <a:cxnLst/>
            <a:rect l="l" t="t" r="r" b="b"/>
            <a:pathLst>
              <a:path w="3164851" h="3147588">
                <a:moveTo>
                  <a:pt x="0" y="0"/>
                </a:moveTo>
                <a:lnTo>
                  <a:pt x="3164851" y="0"/>
                </a:lnTo>
                <a:lnTo>
                  <a:pt x="3164851" y="3147588"/>
                </a:lnTo>
                <a:lnTo>
                  <a:pt x="0" y="314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0" name="Freeform 20"/>
          <p:cNvSpPr/>
          <p:nvPr/>
        </p:nvSpPr>
        <p:spPr>
          <a:xfrm>
            <a:off x="7058847" y="2164315"/>
            <a:ext cx="827853" cy="1028700"/>
          </a:xfrm>
          <a:custGeom>
            <a:avLst/>
            <a:gdLst/>
            <a:ahLst/>
            <a:cxnLst/>
            <a:rect l="l" t="t" r="r" b="b"/>
            <a:pathLst>
              <a:path w="1655706" h="2057400">
                <a:moveTo>
                  <a:pt x="0" y="0"/>
                </a:moveTo>
                <a:lnTo>
                  <a:pt x="1655706" y="0"/>
                </a:lnTo>
                <a:lnTo>
                  <a:pt x="165570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1" name="Freeform 21"/>
          <p:cNvSpPr/>
          <p:nvPr/>
        </p:nvSpPr>
        <p:spPr>
          <a:xfrm rot="-10800000">
            <a:off x="7349758" y="3283544"/>
            <a:ext cx="1474077" cy="1466037"/>
          </a:xfrm>
          <a:custGeom>
            <a:avLst/>
            <a:gdLst/>
            <a:ahLst/>
            <a:cxnLst/>
            <a:rect l="l" t="t" r="r" b="b"/>
            <a:pathLst>
              <a:path w="2948154" h="2932073">
                <a:moveTo>
                  <a:pt x="0" y="0"/>
                </a:moveTo>
                <a:lnTo>
                  <a:pt x="2948153" y="0"/>
                </a:lnTo>
                <a:lnTo>
                  <a:pt x="2948153" y="2932072"/>
                </a:lnTo>
                <a:lnTo>
                  <a:pt x="0" y="2932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2" name="TextBox 22"/>
          <p:cNvSpPr txBox="1"/>
          <p:nvPr/>
        </p:nvSpPr>
        <p:spPr>
          <a:xfrm>
            <a:off x="5951334" y="1202473"/>
            <a:ext cx="3064822" cy="28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7"/>
              </a:lnSpc>
              <a:spcBef>
                <a:spcPct val="0"/>
              </a:spcBef>
            </a:pPr>
            <a:r>
              <a:rPr lang="en-US" sz="172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Mobilità Short e Innovative</a:t>
            </a:r>
          </a:p>
        </p:txBody>
      </p:sp>
      <p:sp>
        <p:nvSpPr>
          <p:cNvPr id="24" name="Freeform 24"/>
          <p:cNvSpPr/>
          <p:nvPr/>
        </p:nvSpPr>
        <p:spPr>
          <a:xfrm rot="-5400000">
            <a:off x="2924220" y="2523959"/>
            <a:ext cx="2335156" cy="2985206"/>
          </a:xfrm>
          <a:custGeom>
            <a:avLst/>
            <a:gdLst/>
            <a:ahLst/>
            <a:cxnLst/>
            <a:rect l="l" t="t" r="r" b="b"/>
            <a:pathLst>
              <a:path w="4670312" h="5970411">
                <a:moveTo>
                  <a:pt x="0" y="0"/>
                </a:moveTo>
                <a:lnTo>
                  <a:pt x="4670312" y="0"/>
                </a:lnTo>
                <a:lnTo>
                  <a:pt x="4670312" y="5970411"/>
                </a:lnTo>
                <a:lnTo>
                  <a:pt x="0" y="59704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3" name="Freeform 23"/>
          <p:cNvSpPr/>
          <p:nvPr/>
        </p:nvSpPr>
        <p:spPr>
          <a:xfrm rot="-10800000">
            <a:off x="8289897" y="3345242"/>
            <a:ext cx="827853" cy="1028700"/>
          </a:xfrm>
          <a:custGeom>
            <a:avLst/>
            <a:gdLst/>
            <a:ahLst/>
            <a:cxnLst/>
            <a:rect l="l" t="t" r="r" b="b"/>
            <a:pathLst>
              <a:path w="1655706" h="2057400">
                <a:moveTo>
                  <a:pt x="0" y="0"/>
                </a:moveTo>
                <a:lnTo>
                  <a:pt x="1655706" y="0"/>
                </a:lnTo>
                <a:lnTo>
                  <a:pt x="165570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7250"/>
            <a:ext cx="9144000" cy="840531"/>
          </a:xfrm>
          <a:custGeom>
            <a:avLst/>
            <a:gdLst/>
            <a:ahLst/>
            <a:cxnLst/>
            <a:rect l="l" t="t" r="r" b="b"/>
            <a:pathLst>
              <a:path w="18288000" h="1681062">
                <a:moveTo>
                  <a:pt x="0" y="0"/>
                </a:moveTo>
                <a:lnTo>
                  <a:pt x="18288000" y="0"/>
                </a:lnTo>
                <a:lnTo>
                  <a:pt x="18288000" y="1681062"/>
                </a:lnTo>
                <a:lnTo>
                  <a:pt x="0" y="1681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11" b="-30911"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" name="Freeform 3"/>
          <p:cNvSpPr/>
          <p:nvPr/>
        </p:nvSpPr>
        <p:spPr>
          <a:xfrm>
            <a:off x="86892" y="916572"/>
            <a:ext cx="1608778" cy="721888"/>
          </a:xfrm>
          <a:custGeom>
            <a:avLst/>
            <a:gdLst/>
            <a:ahLst/>
            <a:cxnLst/>
            <a:rect l="l" t="t" r="r" b="b"/>
            <a:pathLst>
              <a:path w="3217556" h="1443775">
                <a:moveTo>
                  <a:pt x="0" y="0"/>
                </a:moveTo>
                <a:lnTo>
                  <a:pt x="3217556" y="0"/>
                </a:lnTo>
                <a:lnTo>
                  <a:pt x="3217556" y="1443775"/>
                </a:lnTo>
                <a:lnTo>
                  <a:pt x="0" y="1443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grpSp>
        <p:nvGrpSpPr>
          <p:cNvPr id="4" name="Group 4"/>
          <p:cNvGrpSpPr/>
          <p:nvPr/>
        </p:nvGrpSpPr>
        <p:grpSpPr>
          <a:xfrm>
            <a:off x="7483745" y="3506462"/>
            <a:ext cx="1422874" cy="567347"/>
            <a:chOff x="0" y="0"/>
            <a:chExt cx="749498" cy="2988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9498" cy="298849"/>
            </a:xfrm>
            <a:custGeom>
              <a:avLst/>
              <a:gdLst/>
              <a:ahLst/>
              <a:cxnLst/>
              <a:rect l="l" t="t" r="r" b="b"/>
              <a:pathLst>
                <a:path w="749498" h="298849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60103"/>
                  </a:lnTo>
                  <a:cubicBezTo>
                    <a:pt x="749498" y="236730"/>
                    <a:pt x="687379" y="298849"/>
                    <a:pt x="610751" y="298849"/>
                  </a:cubicBezTo>
                  <a:lnTo>
                    <a:pt x="138747" y="298849"/>
                  </a:lnTo>
                  <a:cubicBezTo>
                    <a:pt x="62119" y="298849"/>
                    <a:pt x="0" y="236730"/>
                    <a:pt x="0" y="16010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49498" cy="3369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ICPU 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Industry Community Project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72796" y="3167035"/>
            <a:ext cx="1422874" cy="567347"/>
            <a:chOff x="0" y="0"/>
            <a:chExt cx="749498" cy="2988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9498" cy="298849"/>
            </a:xfrm>
            <a:custGeom>
              <a:avLst/>
              <a:gdLst/>
              <a:ahLst/>
              <a:cxnLst/>
              <a:rect l="l" t="t" r="r" b="b"/>
              <a:pathLst>
                <a:path w="749498" h="298849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60103"/>
                  </a:lnTo>
                  <a:cubicBezTo>
                    <a:pt x="749498" y="236730"/>
                    <a:pt x="687379" y="298849"/>
                    <a:pt x="610751" y="298849"/>
                  </a:cubicBezTo>
                  <a:lnTo>
                    <a:pt x="138747" y="298849"/>
                  </a:lnTo>
                  <a:cubicBezTo>
                    <a:pt x="62119" y="298849"/>
                    <a:pt x="0" y="236730"/>
                    <a:pt x="0" y="16010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49498" cy="3369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VIP 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Virtual International Programme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2796" y="1873641"/>
            <a:ext cx="1422874" cy="565621"/>
            <a:chOff x="0" y="0"/>
            <a:chExt cx="749498" cy="2979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Virtual Exchange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72796" y="4515394"/>
            <a:ext cx="1422874" cy="565621"/>
            <a:chOff x="0" y="0"/>
            <a:chExt cx="749498" cy="2979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9498" cy="297940"/>
            </a:xfrm>
            <a:custGeom>
              <a:avLst/>
              <a:gdLst/>
              <a:ahLst/>
              <a:cxnLst/>
              <a:rect l="l" t="t" r="r" b="b"/>
              <a:pathLst>
                <a:path w="749498" h="297940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59193"/>
                  </a:lnTo>
                  <a:cubicBezTo>
                    <a:pt x="749498" y="235821"/>
                    <a:pt x="687379" y="297940"/>
                    <a:pt x="610751" y="297940"/>
                  </a:cubicBezTo>
                  <a:lnTo>
                    <a:pt x="138747" y="297940"/>
                  </a:lnTo>
                  <a:cubicBezTo>
                    <a:pt x="62119" y="297940"/>
                    <a:pt x="0" y="235821"/>
                    <a:pt x="0" y="15919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9498" cy="3360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Summer and Winter Schools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83745" y="1981023"/>
            <a:ext cx="1422874" cy="567347"/>
            <a:chOff x="0" y="0"/>
            <a:chExt cx="749498" cy="2988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9498" cy="298849"/>
            </a:xfrm>
            <a:custGeom>
              <a:avLst/>
              <a:gdLst/>
              <a:ahLst/>
              <a:cxnLst/>
              <a:rect l="l" t="t" r="r" b="b"/>
              <a:pathLst>
                <a:path w="749498" h="298849">
                  <a:moveTo>
                    <a:pt x="138747" y="0"/>
                  </a:moveTo>
                  <a:lnTo>
                    <a:pt x="610751" y="0"/>
                  </a:lnTo>
                  <a:cubicBezTo>
                    <a:pt x="687379" y="0"/>
                    <a:pt x="749498" y="62119"/>
                    <a:pt x="749498" y="138747"/>
                  </a:cubicBezTo>
                  <a:lnTo>
                    <a:pt x="749498" y="160103"/>
                  </a:lnTo>
                  <a:cubicBezTo>
                    <a:pt x="749498" y="236730"/>
                    <a:pt x="687379" y="298849"/>
                    <a:pt x="610751" y="298849"/>
                  </a:cubicBezTo>
                  <a:lnTo>
                    <a:pt x="138747" y="298849"/>
                  </a:lnTo>
                  <a:cubicBezTo>
                    <a:pt x="62119" y="298849"/>
                    <a:pt x="0" y="236730"/>
                    <a:pt x="0" y="160103"/>
                  </a:cubicBezTo>
                  <a:lnTo>
                    <a:pt x="0" y="138747"/>
                  </a:lnTo>
                  <a:cubicBezTo>
                    <a:pt x="0" y="62119"/>
                    <a:pt x="62119" y="0"/>
                    <a:pt x="138747" y="0"/>
                  </a:cubicBezTo>
                  <a:close/>
                </a:path>
              </a:pathLst>
            </a:custGeom>
            <a:solidFill>
              <a:srgbClr val="9B0014"/>
            </a:solidFill>
          </p:spPr>
          <p:txBody>
            <a:bodyPr/>
            <a:lstStyle/>
            <a:p>
              <a:endParaRPr lang="it-IT" sz="7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9498" cy="3369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BIP</a:t>
              </a:r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r>
                <a:rPr lang="en-US" sz="94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Blended Intensive Programmes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951334" y="1202473"/>
            <a:ext cx="3064822" cy="28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7"/>
              </a:lnSpc>
              <a:spcBef>
                <a:spcPct val="0"/>
              </a:spcBef>
            </a:pPr>
            <a:r>
              <a:rPr lang="en-US" sz="172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Mobilità Short e Innovative</a:t>
            </a:r>
          </a:p>
        </p:txBody>
      </p:sp>
      <p:sp>
        <p:nvSpPr>
          <p:cNvPr id="20" name="Freeform 20"/>
          <p:cNvSpPr/>
          <p:nvPr/>
        </p:nvSpPr>
        <p:spPr>
          <a:xfrm>
            <a:off x="1937848" y="1697781"/>
            <a:ext cx="2224351" cy="866992"/>
          </a:xfrm>
          <a:custGeom>
            <a:avLst/>
            <a:gdLst/>
            <a:ahLst/>
            <a:cxnLst/>
            <a:rect l="l" t="t" r="r" b="b"/>
            <a:pathLst>
              <a:path w="4448702" h="1733983">
                <a:moveTo>
                  <a:pt x="0" y="0"/>
                </a:moveTo>
                <a:lnTo>
                  <a:pt x="4448702" y="0"/>
                </a:lnTo>
                <a:lnTo>
                  <a:pt x="4448702" y="1733983"/>
                </a:lnTo>
                <a:lnTo>
                  <a:pt x="0" y="1733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1" name="TextBox 21"/>
          <p:cNvSpPr txBox="1"/>
          <p:nvPr/>
        </p:nvSpPr>
        <p:spPr>
          <a:xfrm>
            <a:off x="1937848" y="1944279"/>
            <a:ext cx="2095176" cy="48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Scambi virtuali con studentesse e studenti di atenei internazionali</a:t>
            </a:r>
          </a:p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Es.: Arqus MOVEs; NICE</a:t>
            </a:r>
          </a:p>
        </p:txBody>
      </p:sp>
      <p:sp>
        <p:nvSpPr>
          <p:cNvPr id="22" name="Freeform 22"/>
          <p:cNvSpPr/>
          <p:nvPr/>
        </p:nvSpPr>
        <p:spPr>
          <a:xfrm rot="-5400000">
            <a:off x="3085178" y="2508626"/>
            <a:ext cx="2335156" cy="2985206"/>
          </a:xfrm>
          <a:custGeom>
            <a:avLst/>
            <a:gdLst/>
            <a:ahLst/>
            <a:cxnLst/>
            <a:rect l="l" t="t" r="r" b="b"/>
            <a:pathLst>
              <a:path w="4670312" h="5970411">
                <a:moveTo>
                  <a:pt x="0" y="0"/>
                </a:moveTo>
                <a:lnTo>
                  <a:pt x="4670312" y="0"/>
                </a:lnTo>
                <a:lnTo>
                  <a:pt x="4670312" y="5970411"/>
                </a:lnTo>
                <a:lnTo>
                  <a:pt x="0" y="597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1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3" name="Freeform 23"/>
          <p:cNvSpPr/>
          <p:nvPr/>
        </p:nvSpPr>
        <p:spPr>
          <a:xfrm>
            <a:off x="1870646" y="3063494"/>
            <a:ext cx="2382110" cy="928482"/>
          </a:xfrm>
          <a:custGeom>
            <a:avLst/>
            <a:gdLst/>
            <a:ahLst/>
            <a:cxnLst/>
            <a:rect l="l" t="t" r="r" b="b"/>
            <a:pathLst>
              <a:path w="4764220" h="1856963">
                <a:moveTo>
                  <a:pt x="0" y="0"/>
                </a:moveTo>
                <a:lnTo>
                  <a:pt x="4764220" y="0"/>
                </a:lnTo>
                <a:lnTo>
                  <a:pt x="4764220" y="1856963"/>
                </a:lnTo>
                <a:lnTo>
                  <a:pt x="0" y="185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4" name="TextBox 24"/>
          <p:cNvSpPr txBox="1"/>
          <p:nvPr/>
        </p:nvSpPr>
        <p:spPr>
          <a:xfrm>
            <a:off x="1892570" y="3152748"/>
            <a:ext cx="2028703" cy="82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2"/>
              </a:lnSpc>
              <a:spcBef>
                <a:spcPct val="0"/>
              </a:spcBef>
            </a:pPr>
            <a:r>
              <a:rPr lang="en-US" sz="901" b="1">
                <a:latin typeface="Open Sans Bold"/>
                <a:ea typeface="Open Sans Bold"/>
                <a:cs typeface="Open Sans Bold"/>
                <a:sym typeface="Open Sans Bold"/>
              </a:rPr>
              <a:t>Programma di mobilità virtuale organizzato dalla Justus-Liebig Universitat Giessen (JLU), Germania, con un'offerta permanente </a:t>
            </a:r>
          </a:p>
        </p:txBody>
      </p:sp>
      <p:sp>
        <p:nvSpPr>
          <p:cNvPr id="25" name="Freeform 25"/>
          <p:cNvSpPr/>
          <p:nvPr/>
        </p:nvSpPr>
        <p:spPr>
          <a:xfrm>
            <a:off x="1937848" y="4389883"/>
            <a:ext cx="2095176" cy="816642"/>
          </a:xfrm>
          <a:custGeom>
            <a:avLst/>
            <a:gdLst/>
            <a:ahLst/>
            <a:cxnLst/>
            <a:rect l="l" t="t" r="r" b="b"/>
            <a:pathLst>
              <a:path w="4190351" h="1633284">
                <a:moveTo>
                  <a:pt x="0" y="0"/>
                </a:moveTo>
                <a:lnTo>
                  <a:pt x="4190351" y="0"/>
                </a:lnTo>
                <a:lnTo>
                  <a:pt x="4190351" y="1633284"/>
                </a:lnTo>
                <a:lnTo>
                  <a:pt x="0" y="1633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6" name="TextBox 26"/>
          <p:cNvSpPr txBox="1"/>
          <p:nvPr/>
        </p:nvSpPr>
        <p:spPr>
          <a:xfrm>
            <a:off x="1946948" y="4501107"/>
            <a:ext cx="1919948" cy="60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"/>
              </a:lnSpc>
              <a:spcBef>
                <a:spcPct val="0"/>
              </a:spcBef>
            </a:pPr>
            <a:r>
              <a:rPr lang="en-US" sz="871" b="1">
                <a:latin typeface="Open Sans Bold"/>
                <a:ea typeface="Open Sans Bold"/>
                <a:cs typeface="Open Sans Bold"/>
                <a:sym typeface="Open Sans Bold"/>
              </a:rPr>
              <a:t>Corsi intensivi (1-2 settimane) di elevata qualità su argomenti molto specifici con docenza internazionale</a:t>
            </a:r>
          </a:p>
        </p:txBody>
      </p:sp>
      <p:sp>
        <p:nvSpPr>
          <p:cNvPr id="27" name="Freeform 27"/>
          <p:cNvSpPr/>
          <p:nvPr/>
        </p:nvSpPr>
        <p:spPr>
          <a:xfrm>
            <a:off x="4697974" y="1748131"/>
            <a:ext cx="2650602" cy="1033133"/>
          </a:xfrm>
          <a:custGeom>
            <a:avLst/>
            <a:gdLst/>
            <a:ahLst/>
            <a:cxnLst/>
            <a:rect l="l" t="t" r="r" b="b"/>
            <a:pathLst>
              <a:path w="5301204" h="2066265">
                <a:moveTo>
                  <a:pt x="0" y="0"/>
                </a:moveTo>
                <a:lnTo>
                  <a:pt x="5301204" y="0"/>
                </a:lnTo>
                <a:lnTo>
                  <a:pt x="5301204" y="2066264"/>
                </a:lnTo>
                <a:lnTo>
                  <a:pt x="0" y="2066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28" name="TextBox 28"/>
          <p:cNvSpPr txBox="1"/>
          <p:nvPr/>
        </p:nvSpPr>
        <p:spPr>
          <a:xfrm>
            <a:off x="4903746" y="1854591"/>
            <a:ext cx="2095176" cy="82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Attività didattiche internazionali intensive che combinano la collaborazione virtuale ed una breve mobilità fisica, proponendo attività di tipo “challenge-based”</a:t>
            </a:r>
          </a:p>
        </p:txBody>
      </p:sp>
      <p:sp>
        <p:nvSpPr>
          <p:cNvPr id="29" name="Freeform 29"/>
          <p:cNvSpPr/>
          <p:nvPr/>
        </p:nvSpPr>
        <p:spPr>
          <a:xfrm>
            <a:off x="4484479" y="3205434"/>
            <a:ext cx="3077592" cy="1199562"/>
          </a:xfrm>
          <a:custGeom>
            <a:avLst/>
            <a:gdLst/>
            <a:ahLst/>
            <a:cxnLst/>
            <a:rect l="l" t="t" r="r" b="b"/>
            <a:pathLst>
              <a:path w="6155183" h="2399123">
                <a:moveTo>
                  <a:pt x="0" y="0"/>
                </a:moveTo>
                <a:lnTo>
                  <a:pt x="6155183" y="0"/>
                </a:lnTo>
                <a:lnTo>
                  <a:pt x="6155183" y="2399122"/>
                </a:lnTo>
                <a:lnTo>
                  <a:pt x="0" y="2399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0" name="TextBox 30"/>
          <p:cNvSpPr txBox="1"/>
          <p:nvPr/>
        </p:nvSpPr>
        <p:spPr>
          <a:xfrm>
            <a:off x="4903746" y="3320724"/>
            <a:ext cx="2095176" cy="990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r>
              <a:rPr lang="en-US" sz="949" b="1">
                <a:latin typeface="Open Sans Bold"/>
                <a:ea typeface="Open Sans Bold"/>
                <a:cs typeface="Open Sans Bold"/>
                <a:sym typeface="Open Sans Bold"/>
              </a:rPr>
              <a:t>Percorso di apprendimento interdisciplinare di 6 crediti progettato e realizzato da docenti delle Università di Padova, Sydney e Losanna con quesiti operativi e/o casi di studio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7250"/>
            <a:ext cx="9144000" cy="840531"/>
          </a:xfrm>
          <a:custGeom>
            <a:avLst/>
            <a:gdLst/>
            <a:ahLst/>
            <a:cxnLst/>
            <a:rect l="l" t="t" r="r" b="b"/>
            <a:pathLst>
              <a:path w="18288000" h="1681062">
                <a:moveTo>
                  <a:pt x="0" y="0"/>
                </a:moveTo>
                <a:lnTo>
                  <a:pt x="18288000" y="0"/>
                </a:lnTo>
                <a:lnTo>
                  <a:pt x="18288000" y="1681062"/>
                </a:lnTo>
                <a:lnTo>
                  <a:pt x="0" y="1681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11" b="-30911"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3" name="Freeform 3"/>
          <p:cNvSpPr/>
          <p:nvPr/>
        </p:nvSpPr>
        <p:spPr>
          <a:xfrm>
            <a:off x="0" y="875389"/>
            <a:ext cx="1774548" cy="804254"/>
          </a:xfrm>
          <a:custGeom>
            <a:avLst/>
            <a:gdLst/>
            <a:ahLst/>
            <a:cxnLst/>
            <a:rect l="l" t="t" r="r" b="b"/>
            <a:pathLst>
              <a:path w="3549096" h="1608508">
                <a:moveTo>
                  <a:pt x="0" y="0"/>
                </a:moveTo>
                <a:lnTo>
                  <a:pt x="3549096" y="0"/>
                </a:lnTo>
                <a:lnTo>
                  <a:pt x="3549096" y="1608508"/>
                </a:lnTo>
                <a:lnTo>
                  <a:pt x="0" y="1608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4" name="Freeform 4"/>
          <p:cNvSpPr/>
          <p:nvPr/>
        </p:nvSpPr>
        <p:spPr>
          <a:xfrm>
            <a:off x="334466" y="1933167"/>
            <a:ext cx="1272252" cy="1272252"/>
          </a:xfrm>
          <a:custGeom>
            <a:avLst/>
            <a:gdLst/>
            <a:ahLst/>
            <a:cxnLst/>
            <a:rect l="l" t="t" r="r" b="b"/>
            <a:pathLst>
              <a:path w="2544503" h="2544503">
                <a:moveTo>
                  <a:pt x="0" y="0"/>
                </a:moveTo>
                <a:lnTo>
                  <a:pt x="2544503" y="0"/>
                </a:lnTo>
                <a:lnTo>
                  <a:pt x="2544503" y="2544503"/>
                </a:lnTo>
                <a:lnTo>
                  <a:pt x="0" y="2544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5" name="Freeform 5"/>
          <p:cNvSpPr/>
          <p:nvPr/>
        </p:nvSpPr>
        <p:spPr>
          <a:xfrm>
            <a:off x="1082755" y="2698723"/>
            <a:ext cx="7212789" cy="1901554"/>
          </a:xfrm>
          <a:custGeom>
            <a:avLst/>
            <a:gdLst/>
            <a:ahLst/>
            <a:cxnLst/>
            <a:rect l="l" t="t" r="r" b="b"/>
            <a:pathLst>
              <a:path w="14425577" h="3803107">
                <a:moveTo>
                  <a:pt x="0" y="0"/>
                </a:moveTo>
                <a:lnTo>
                  <a:pt x="14425578" y="0"/>
                </a:lnTo>
                <a:lnTo>
                  <a:pt x="14425578" y="3803106"/>
                </a:lnTo>
                <a:lnTo>
                  <a:pt x="0" y="380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  <p:sp>
        <p:nvSpPr>
          <p:cNvPr id="6" name="TextBox 6"/>
          <p:cNvSpPr txBox="1"/>
          <p:nvPr/>
        </p:nvSpPr>
        <p:spPr>
          <a:xfrm>
            <a:off x="2295725" y="3087647"/>
            <a:ext cx="4969297" cy="10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1"/>
              </a:lnSpc>
            </a:pPr>
            <a:r>
              <a:rPr lang="en-US" sz="2072">
                <a:latin typeface="Open Sans"/>
                <a:ea typeface="Open Sans"/>
                <a:cs typeface="Open Sans"/>
                <a:sym typeface="Open Sans"/>
              </a:rPr>
              <a:t>Per maggiori informazioni:</a:t>
            </a:r>
          </a:p>
          <a:p>
            <a:pPr algn="ctr">
              <a:lnSpc>
                <a:spcPts val="2901"/>
              </a:lnSpc>
            </a:pPr>
            <a:endParaRPr lang="en-US" sz="2072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2901"/>
              </a:lnSpc>
              <a:spcBef>
                <a:spcPct val="0"/>
              </a:spcBef>
            </a:pPr>
            <a:r>
              <a:rPr lang="en-US" sz="2072" b="1">
                <a:solidFill>
                  <a:srgbClr val="9B001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https://www.unipd.it/studiare-estero </a:t>
            </a:r>
          </a:p>
        </p:txBody>
      </p:sp>
      <p:sp>
        <p:nvSpPr>
          <p:cNvPr id="7" name="Freeform 7"/>
          <p:cNvSpPr/>
          <p:nvPr/>
        </p:nvSpPr>
        <p:spPr>
          <a:xfrm rot="9100421">
            <a:off x="7010781" y="1854505"/>
            <a:ext cx="1715608" cy="2193190"/>
          </a:xfrm>
          <a:custGeom>
            <a:avLst/>
            <a:gdLst/>
            <a:ahLst/>
            <a:cxnLst/>
            <a:rect l="l" t="t" r="r" b="b"/>
            <a:pathLst>
              <a:path w="3431215" h="4386380">
                <a:moveTo>
                  <a:pt x="0" y="0"/>
                </a:moveTo>
                <a:lnTo>
                  <a:pt x="3431214" y="0"/>
                </a:lnTo>
                <a:lnTo>
                  <a:pt x="3431214" y="4386379"/>
                </a:lnTo>
                <a:lnTo>
                  <a:pt x="0" y="4386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70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2"/>
          <p:cNvSpPr txBox="1"/>
          <p:nvPr/>
        </p:nvSpPr>
        <p:spPr>
          <a:xfrm>
            <a:off x="1176291" y="2636912"/>
            <a:ext cx="6791417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B00000"/>
                </a:solidFill>
                <a:latin typeface="Arial"/>
                <a:ea typeface="Arial"/>
                <a:cs typeface="Arial"/>
                <a:sym typeface="Arial"/>
              </a:rPr>
              <a:t>La Biblioteca del Polo Beato Pellegrino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2"/>
          <p:cNvSpPr txBox="1"/>
          <p:nvPr/>
        </p:nvSpPr>
        <p:spPr>
          <a:xfrm>
            <a:off x="4140200" y="-54864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Applicazioni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4"/>
          <p:cNvSpPr txBox="1"/>
          <p:nvPr/>
        </p:nvSpPr>
        <p:spPr>
          <a:xfrm>
            <a:off x="2267744" y="4509120"/>
            <a:ext cx="489654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collaborazione con i tutor junior del Corso di Laurea in Lettere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4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Calendario I semestre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4"/>
          <p:cNvSpPr txBox="1"/>
          <p:nvPr/>
        </p:nvSpPr>
        <p:spPr>
          <a:xfrm>
            <a:off x="169338" y="1658679"/>
            <a:ext cx="8838900" cy="157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9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LEZIONI: DAL 1 OTTOBRE A DICEMBRE/GENNAIO</a:t>
            </a:r>
            <a:r>
              <a:rPr lang="it-IT" sz="72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4"/>
          <p:cNvSpPr txBox="1"/>
          <p:nvPr/>
        </p:nvSpPr>
        <p:spPr>
          <a:xfrm>
            <a:off x="134314" y="3492518"/>
            <a:ext cx="880709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ESAMI: DA METÀ GENNAIO A FINE FEBBRAIO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4"/>
          <p:cNvSpPr/>
          <p:nvPr/>
        </p:nvSpPr>
        <p:spPr>
          <a:xfrm>
            <a:off x="2904160" y="5127884"/>
            <a:ext cx="3369256" cy="108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35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sng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CALENDARIO ACCADEMICO</a:t>
            </a:r>
            <a:endParaRPr sz="1800" b="1" i="0" u="none" strike="noStrike" cap="none" dirty="0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3635896" y="0"/>
            <a:ext cx="550810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Obbligo formativo aggiuntivo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5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 txBox="1"/>
          <p:nvPr/>
        </p:nvSpPr>
        <p:spPr>
          <a:xfrm>
            <a:off x="0" y="1002982"/>
            <a:ext cx="8964488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it-IT" sz="1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it-IT" sz="138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it-IT" sz="1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Competenze testuali per l’Università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5"/>
          <p:cNvSpPr txBox="1"/>
          <p:nvPr/>
        </p:nvSpPr>
        <p:spPr>
          <a:xfrm>
            <a:off x="273888" y="5013176"/>
            <a:ext cx="86906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Inizio corso </a:t>
            </a:r>
            <a:r>
              <a:rPr lang="it-IT" sz="2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line</a:t>
            </a:r>
            <a:r>
              <a:rPr lang="it-IT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metà novembre: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https://ssu.elearning.unipd.it/course/view.php?id=17432</a:t>
            </a:r>
            <a:endParaRPr sz="2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7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7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539552" y="1412777"/>
            <a:ext cx="765085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6600" b="1" dirty="0"/>
              <a:t>Ita</a:t>
            </a:r>
            <a:r>
              <a:rPr lang="it-IT" sz="6600" b="1" dirty="0">
                <a:solidFill>
                  <a:srgbClr val="FF0000"/>
                </a:solidFill>
              </a:rPr>
              <a:t>l</a:t>
            </a:r>
            <a:r>
              <a:rPr lang="it-IT" sz="6600" b="1" dirty="0"/>
              <a:t>iano sc</a:t>
            </a:r>
            <a:r>
              <a:rPr lang="it-IT" sz="6600" b="1" dirty="0">
                <a:solidFill>
                  <a:srgbClr val="FF0000"/>
                </a:solidFill>
              </a:rPr>
              <a:t>r</a:t>
            </a:r>
            <a:r>
              <a:rPr lang="it-IT" sz="6600" b="1" dirty="0"/>
              <a:t>itto</a:t>
            </a:r>
            <a:endParaRPr sz="6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7"/>
          <p:cNvSpPr txBox="1"/>
          <p:nvPr/>
        </p:nvSpPr>
        <p:spPr>
          <a:xfrm>
            <a:off x="-108520" y="3171393"/>
            <a:ext cx="925252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Padronanza della </a:t>
            </a:r>
            <a:r>
              <a:rPr lang="it-IT" sz="3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scrittura di sintesi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Precorso: </a:t>
            </a:r>
            <a:r>
              <a:rPr lang="it-IT" sz="3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pagina </a:t>
            </a:r>
            <a:r>
              <a:rPr lang="it-IT" sz="36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moodle</a:t>
            </a:r>
            <a:r>
              <a:rPr lang="it-IT" sz="3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del corso</a:t>
            </a:r>
            <a:endParaRPr sz="3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Esame: </a:t>
            </a:r>
            <a:r>
              <a:rPr lang="it-IT" sz="3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febbraio 2025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Corsi di recupero: </a:t>
            </a:r>
            <a:r>
              <a:rPr lang="it-IT" sz="3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marzo-maggio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7"/>
          <p:cNvSpPr txBox="1"/>
          <p:nvPr/>
        </p:nvSpPr>
        <p:spPr>
          <a:xfrm>
            <a:off x="3347864" y="0"/>
            <a:ext cx="5796136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Italiano scritto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8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8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8"/>
          <p:cNvSpPr txBox="1"/>
          <p:nvPr/>
        </p:nvSpPr>
        <p:spPr>
          <a:xfrm>
            <a:off x="87086" y="1859359"/>
            <a:ext cx="91440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6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Abili</a:t>
            </a:r>
            <a:r>
              <a:rPr lang="it-IT" sz="6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it-IT" sz="6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à informa</a:t>
            </a:r>
            <a:r>
              <a:rPr lang="it-IT" sz="6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it-IT" sz="6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iche – AC</a:t>
            </a:r>
            <a:r>
              <a:rPr lang="it-IT" sz="6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 - </a:t>
            </a:r>
            <a:r>
              <a:rPr lang="it-IT" sz="6600" dirty="0" err="1">
                <a:solidFill>
                  <a:schemeClr val="tx1"/>
                </a:solidFill>
                <a:latin typeface="Avenir" panose="02000503020000020003" pitchFamily="2" charset="0"/>
              </a:rPr>
              <a:t>Automatically</a:t>
            </a:r>
            <a:r>
              <a:rPr lang="it-IT" sz="6600" dirty="0">
                <a:solidFill>
                  <a:schemeClr val="tx1"/>
                </a:solidFill>
                <a:latin typeface="Avenir" panose="02000503020000020003" pitchFamily="2" charset="0"/>
              </a:rPr>
              <a:t> </a:t>
            </a:r>
            <a:r>
              <a:rPr lang="it-IT" sz="6600" dirty="0" err="1">
                <a:solidFill>
                  <a:schemeClr val="tx1"/>
                </a:solidFill>
                <a:latin typeface="Avenir" panose="02000503020000020003" pitchFamily="2" charset="0"/>
              </a:rPr>
              <a:t>Corrected</a:t>
            </a:r>
            <a:r>
              <a:rPr lang="it-IT" sz="6600" dirty="0">
                <a:solidFill>
                  <a:schemeClr val="tx1"/>
                </a:solidFill>
                <a:latin typeface="Avenir" panose="02000503020000020003" pitchFamily="2" charset="0"/>
              </a:rPr>
              <a:t> Know-how</a:t>
            </a:r>
            <a:endParaRPr sz="66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8"/>
          <p:cNvSpPr txBox="1"/>
          <p:nvPr/>
        </p:nvSpPr>
        <p:spPr>
          <a:xfrm>
            <a:off x="3635896" y="0"/>
            <a:ext cx="550810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ACK - Abilità informatiche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8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8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8"/>
          <p:cNvSpPr txBox="1"/>
          <p:nvPr/>
        </p:nvSpPr>
        <p:spPr>
          <a:xfrm>
            <a:off x="3635896" y="0"/>
            <a:ext cx="550810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ACK - Abilità informatiche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8"/>
          <p:cNvSpPr/>
          <p:nvPr/>
        </p:nvSpPr>
        <p:spPr>
          <a:xfrm>
            <a:off x="0" y="1967081"/>
            <a:ext cx="8712968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https://ssu.elearning.unipd.it/course/view.php?id=17404</a:t>
            </a:r>
            <a:endParaRPr lang="it-IT"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it-IT" sz="2800" dirty="0">
              <a:solidFill>
                <a:schemeClr val="tx1"/>
              </a:solidFill>
              <a:latin typeface="Avenir" panose="02000503020000020003" pitchFamily="2" charset="0"/>
            </a:endParaRPr>
          </a:p>
          <a:p>
            <a:r>
              <a:rPr lang="it-IT" sz="2800" dirty="0">
                <a:solidFill>
                  <a:schemeClr val="tx1"/>
                </a:solidFill>
                <a:latin typeface="Avenir" panose="02000503020000020003" pitchFamily="2" charset="0"/>
              </a:rPr>
              <a:t>Attività in </a:t>
            </a:r>
            <a:r>
              <a:rPr lang="it-IT" sz="2800" b="1" dirty="0">
                <a:solidFill>
                  <a:schemeClr val="tx1"/>
                </a:solidFill>
                <a:latin typeface="Avenir" panose="02000503020000020003" pitchFamily="2" charset="0"/>
              </a:rPr>
              <a:t>autoapprendimento: </a:t>
            </a:r>
            <a:r>
              <a:rPr lang="it-IT" sz="2800" dirty="0">
                <a:solidFill>
                  <a:schemeClr val="tx1"/>
                </a:solidFill>
                <a:latin typeface="Avenir" panose="02000503020000020003" pitchFamily="2" charset="0"/>
              </a:rPr>
              <a:t>serie di attività riguardanti la </a:t>
            </a:r>
            <a:r>
              <a:rPr lang="it-IT" sz="2800" b="1" dirty="0">
                <a:solidFill>
                  <a:schemeClr val="tx1"/>
                </a:solidFill>
                <a:latin typeface="Avenir" panose="02000503020000020003" pitchFamily="2" charset="0"/>
              </a:rPr>
              <a:t>formattazione di testi: </a:t>
            </a:r>
            <a:r>
              <a:rPr lang="it-IT" sz="2800" dirty="0">
                <a:solidFill>
                  <a:schemeClr val="tx1"/>
                </a:solidFill>
                <a:latin typeface="Avenir" panose="02000503020000020003" pitchFamily="2" charset="0"/>
              </a:rPr>
              <a:t>dalla semplice formattazione dei caratteri alla creazione di riferimenti incrociati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651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8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8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8"/>
          <p:cNvSpPr txBox="1"/>
          <p:nvPr/>
        </p:nvSpPr>
        <p:spPr>
          <a:xfrm>
            <a:off x="3635896" y="0"/>
            <a:ext cx="550810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ACK - Abilità informatiche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22D0D9-796F-9767-8627-94618370F65C}"/>
              </a:ext>
            </a:extLst>
          </p:cNvPr>
          <p:cNvSpPr txBox="1"/>
          <p:nvPr/>
        </p:nvSpPr>
        <p:spPr>
          <a:xfrm>
            <a:off x="0" y="1849934"/>
            <a:ext cx="9144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 err="1">
                <a:solidFill>
                  <a:schemeClr val="tx1"/>
                </a:solidFill>
                <a:latin typeface="Avenir" panose="02000503020000020003" pitchFamily="2" charset="0"/>
              </a:rPr>
              <a:t>ll</a:t>
            </a:r>
            <a:r>
              <a:rPr lang="it-IT" sz="2800" dirty="0">
                <a:solidFill>
                  <a:schemeClr val="tx1"/>
                </a:solidFill>
                <a:latin typeface="Avenir" panose="02000503020000020003" pitchFamily="2" charset="0"/>
              </a:rPr>
              <a:t> software </a:t>
            </a:r>
            <a:r>
              <a:rPr lang="it-IT" sz="2800" i="1" dirty="0">
                <a:solidFill>
                  <a:schemeClr val="tx1"/>
                </a:solidFill>
                <a:latin typeface="Avenir" panose="02000503020000020003" pitchFamily="2" charset="0"/>
              </a:rPr>
              <a:t>invia una mail al giorno con la proposta di un’attività di impaginazione</a:t>
            </a:r>
            <a:r>
              <a:rPr lang="it-IT" sz="2800" dirty="0">
                <a:solidFill>
                  <a:schemeClr val="tx1"/>
                </a:solidFill>
                <a:latin typeface="Avenir" panose="02000503020000020003" pitchFamily="2" charset="0"/>
              </a:rPr>
              <a:t>, allegando un file al quale applicarla</a:t>
            </a:r>
          </a:p>
          <a:p>
            <a:r>
              <a:rPr lang="it-IT" sz="2800" dirty="0">
                <a:solidFill>
                  <a:schemeClr val="tx1"/>
                </a:solidFill>
                <a:latin typeface="Avenir" panose="02000503020000020003" pitchFamily="2" charset="0"/>
              </a:rPr>
              <a:t>Lo studente, quando vuole, </a:t>
            </a:r>
            <a:r>
              <a:rPr lang="it-IT" sz="2800" i="1" dirty="0">
                <a:solidFill>
                  <a:schemeClr val="tx1"/>
                </a:solidFill>
                <a:latin typeface="Avenir" panose="02000503020000020003" pitchFamily="2" charset="0"/>
              </a:rPr>
              <a:t>svolge l’attività applicando la formattazione richiesta</a:t>
            </a:r>
            <a:r>
              <a:rPr lang="it-IT" sz="2800" dirty="0">
                <a:solidFill>
                  <a:schemeClr val="tx1"/>
                </a:solidFill>
                <a:latin typeface="Avenir" panose="02000503020000020003" pitchFamily="2" charset="0"/>
              </a:rPr>
              <a:t> e invia il file al software</a:t>
            </a:r>
          </a:p>
          <a:p>
            <a:r>
              <a:rPr lang="it-IT" sz="2800" dirty="0">
                <a:solidFill>
                  <a:schemeClr val="tx1"/>
                </a:solidFill>
                <a:latin typeface="Avenir" panose="02000503020000020003" pitchFamily="2" charset="0"/>
              </a:rPr>
              <a:t>Il software corregge subito l’attività:</a:t>
            </a:r>
          </a:p>
          <a:p>
            <a:pPr lvl="1"/>
            <a:r>
              <a:rPr lang="it-IT" sz="2800" b="1" i="1" dirty="0">
                <a:solidFill>
                  <a:schemeClr val="tx1"/>
                </a:solidFill>
                <a:latin typeface="Avenir" panose="02000503020000020003" pitchFamily="2" charset="0"/>
              </a:rPr>
              <a:t>Corretta?                   </a:t>
            </a:r>
            <a:r>
              <a:rPr lang="it-IT" sz="2800" dirty="0">
                <a:solidFill>
                  <a:schemeClr val="tx1"/>
                </a:solidFill>
                <a:latin typeface="Avenir" panose="02000503020000020003" pitchFamily="2" charset="0"/>
              </a:rPr>
              <a:t>Mail di successo e una nuova attività</a:t>
            </a:r>
          </a:p>
          <a:p>
            <a:pPr lvl="1"/>
            <a:r>
              <a:rPr lang="it-IT" sz="2800" b="1" i="1" dirty="0">
                <a:solidFill>
                  <a:schemeClr val="tx1"/>
                </a:solidFill>
                <a:latin typeface="Avenir" panose="02000503020000020003" pitchFamily="2" charset="0"/>
              </a:rPr>
              <a:t>Errata?  		</a:t>
            </a:r>
            <a:r>
              <a:rPr lang="it-IT" sz="2800" dirty="0">
                <a:solidFill>
                  <a:schemeClr val="tx1"/>
                </a:solidFill>
                <a:latin typeface="Avenir" panose="02000503020000020003" pitchFamily="2" charset="0"/>
              </a:rPr>
              <a:t> Invito a ripeterla</a:t>
            </a:r>
          </a:p>
          <a:p>
            <a:pPr lvl="1"/>
            <a:endParaRPr lang="it-IT" sz="2800" dirty="0">
              <a:solidFill>
                <a:schemeClr val="tx1"/>
              </a:solidFill>
              <a:latin typeface="Avenir" panose="02000503020000020003" pitchFamily="2" charset="0"/>
            </a:endParaRPr>
          </a:p>
          <a:p>
            <a:pPr lvl="1"/>
            <a:r>
              <a:rPr lang="it-IT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https://ssu.elearning.unipd.it/course/view.php?id=17404</a:t>
            </a:r>
            <a:endParaRPr lang="it-IT"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/>
            <a:endParaRPr lang="it-IT" sz="2800" dirty="0">
              <a:solidFill>
                <a:schemeClr val="tx1"/>
              </a:solidFill>
              <a:latin typeface="Avenir" panose="02000503020000020003" pitchFamily="2" charset="0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2285BF86-EDEA-0BD5-FC54-89C21413BBCD}"/>
              </a:ext>
            </a:extLst>
          </p:cNvPr>
          <p:cNvCxnSpPr/>
          <p:nvPr/>
        </p:nvCxnSpPr>
        <p:spPr>
          <a:xfrm>
            <a:off x="1611086" y="4735286"/>
            <a:ext cx="11756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837D9E8-BC62-9A00-79D8-0327657A4A08}"/>
              </a:ext>
            </a:extLst>
          </p:cNvPr>
          <p:cNvCxnSpPr/>
          <p:nvPr/>
        </p:nvCxnSpPr>
        <p:spPr>
          <a:xfrm>
            <a:off x="1502228" y="5105401"/>
            <a:ext cx="11756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464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6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6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6"/>
          <p:cNvSpPr txBox="1"/>
          <p:nvPr/>
        </p:nvSpPr>
        <p:spPr>
          <a:xfrm>
            <a:off x="152396" y="934910"/>
            <a:ext cx="8136905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it-IT" sz="15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it-IT" sz="15000" b="1" i="0" u="none" strike="noStrike" cap="none" dirty="0" err="1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it-IT" sz="15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it-IT" sz="15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lingua latina  </a:t>
            </a:r>
            <a:endParaRPr sz="54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6"/>
          <p:cNvSpPr txBox="1"/>
          <p:nvPr/>
        </p:nvSpPr>
        <p:spPr>
          <a:xfrm>
            <a:off x="55630" y="4012676"/>
            <a:ext cx="9101690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Test: </a:t>
            </a:r>
            <a:r>
              <a:rPr lang="it-IT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 ottobre 202</a:t>
            </a:r>
            <a:r>
              <a:rPr lang="it-IT" sz="3600" b="1" dirty="0">
                <a:solidFill>
                  <a:schemeClr val="dk1"/>
                </a:solidFill>
              </a:rPr>
              <a:t>4 </a:t>
            </a:r>
            <a:r>
              <a:rPr lang="it-IT" sz="3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it-IT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it-IT" sz="3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domande a risposta multipla, 30’)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6"/>
          <p:cNvSpPr txBox="1"/>
          <p:nvPr/>
        </p:nvSpPr>
        <p:spPr>
          <a:xfrm>
            <a:off x="3635896" y="0"/>
            <a:ext cx="550810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Test Latino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 cosa parliamo oggi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395536" y="11967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B00000"/>
                </a:solidFill>
                <a:latin typeface="Arial"/>
                <a:ea typeface="Arial"/>
                <a:cs typeface="Arial"/>
                <a:sym typeface="Arial"/>
              </a:rPr>
              <a:t>Di cosa parliamo oggi</a:t>
            </a:r>
            <a:endParaRPr sz="4400" b="1" i="0" u="none" strike="noStrike" cap="none">
              <a:solidFill>
                <a:srgbClr val="B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23690" y="3068960"/>
            <a:ext cx="915892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dirty="0">
                <a:solidFill>
                  <a:schemeClr val="dk1"/>
                </a:solidFill>
              </a:rPr>
              <a:t>Le persone di riferimento</a:t>
            </a:r>
            <a:endParaRPr lang="it-IT"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struttura universitaria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corso di Laurea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primi corsi (OFA e affini)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Gli insegnamenti del primo semestre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piano di studi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Siti web, piattaforme, applicazioni </a:t>
            </a:r>
            <a:r>
              <a:rPr lang="it-IT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unipd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2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82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82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82"/>
          <p:cNvSpPr txBox="1"/>
          <p:nvPr/>
        </p:nvSpPr>
        <p:spPr>
          <a:xfrm>
            <a:off x="42310" y="1746748"/>
            <a:ext cx="813690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t-IT" sz="7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</a:t>
            </a:r>
            <a:r>
              <a:rPr lang="it-IT" sz="7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it-IT" sz="7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di Latino ba</a:t>
            </a:r>
            <a:r>
              <a:rPr lang="it-IT" sz="7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it-IT" sz="7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72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82"/>
          <p:cNvSpPr txBox="1"/>
          <p:nvPr/>
        </p:nvSpPr>
        <p:spPr>
          <a:xfrm>
            <a:off x="3635896" y="0"/>
            <a:ext cx="550810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Latino base (Ofa di Latino)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 cosa parliamo oggi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395536" y="11967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B00000"/>
                </a:solidFill>
                <a:latin typeface="Arial"/>
                <a:ea typeface="Arial"/>
                <a:cs typeface="Arial"/>
                <a:sym typeface="Arial"/>
              </a:rPr>
              <a:t>Di cosa parliamo oggi</a:t>
            </a:r>
            <a:endParaRPr sz="4400" b="1" i="0" u="none" strike="noStrike" cap="none">
              <a:solidFill>
                <a:srgbClr val="B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23690" y="3068960"/>
            <a:ext cx="915892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dirty="0">
                <a:solidFill>
                  <a:schemeClr val="dk1"/>
                </a:solidFill>
              </a:rPr>
              <a:t>Le persone di riferimento</a:t>
            </a:r>
            <a:endParaRPr lang="it-IT"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struttura universitaria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corso di Laurea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primi corsi (OFA e affini)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dirty="0" err="1">
                <a:solidFill>
                  <a:schemeClr val="dk1"/>
                </a:solidFill>
              </a:rPr>
              <a:t>Moodle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24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9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Tutor Junior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 siamo?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9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9"/>
          <p:cNvSpPr txBox="1"/>
          <p:nvPr/>
        </p:nvSpPr>
        <p:spPr>
          <a:xfrm>
            <a:off x="827584" y="3140967"/>
            <a:ext cx="85147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>
            <a:off x="0" y="1709826"/>
            <a:ext cx="91440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Siamo studenti più anziani che mediano e facilitano l’inserimento nel mondo e nei meccanismi dell’Università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 occupiamo di: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accogliere e dare consigli utili;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fornire un 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upporto organizzativo e didattico (es. Piano di Studio);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assistere le questioni amministrative e burocratiche;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romuovere i contatti tra docenti e studenti;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gevolare il reperimento delle informazioni;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favorire l’autonomia nel proprio progetto generale di studi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1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1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Tutor Junior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Contatti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1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1"/>
          <p:cNvSpPr txBox="1"/>
          <p:nvPr/>
        </p:nvSpPr>
        <p:spPr>
          <a:xfrm>
            <a:off x="251520" y="3140968"/>
            <a:ext cx="85147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1"/>
          <p:cNvSpPr txBox="1"/>
          <p:nvPr/>
        </p:nvSpPr>
        <p:spPr>
          <a:xfrm>
            <a:off x="-63103" y="1132884"/>
            <a:ext cx="9144000" cy="741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Sede: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Ufficio Tutor Junior, Complesso Beato Pellegrino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via Beato Pellegrino 28, 1° piano, ufficio 16-17 (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non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serve la prenotazione)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Telefono: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049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827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9622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solo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 orario di servizio)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rgbClr val="B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Email: </a:t>
            </a:r>
            <a:r>
              <a:rPr kumimoji="0" lang="it-IT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tutorjunior.lettere@unipd.it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(specificando 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nome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cognome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matricola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corso di laurea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anno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; usate l’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email istituzionale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rgbClr val="B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Ricevimento su Zoom solo previo appuntamento (da concordare via mail) e riservato a studenti-lavoratori o impossibilitati a recarsi in sede 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Moodle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Tutor Junior Scuola di Scienze umane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 aggiornamento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kumimoji="0" lang="it-IT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https://ssu.elearning.unipd.it/course/view.php?id=736</a:t>
            </a: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1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1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Tutor Junior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Pagina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Moodle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1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1"/>
          <p:cNvSpPr txBox="1"/>
          <p:nvPr/>
        </p:nvSpPr>
        <p:spPr>
          <a:xfrm>
            <a:off x="251520" y="3140968"/>
            <a:ext cx="85147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B32BA34-6CEC-5D9A-D760-63E240987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85" r="15001"/>
          <a:stretch/>
        </p:blipFill>
        <p:spPr>
          <a:xfrm>
            <a:off x="-1" y="1087501"/>
            <a:ext cx="9041337" cy="512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1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1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1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Tutor Junior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Pagina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Moodle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- Ricevimenti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1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1"/>
          <p:cNvSpPr txBox="1"/>
          <p:nvPr/>
        </p:nvSpPr>
        <p:spPr>
          <a:xfrm>
            <a:off x="251520" y="3140968"/>
            <a:ext cx="85147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BE0118-60F9-FD10-1B8A-E341756F0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8349"/>
            <a:ext cx="9144000" cy="39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38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0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Tutor Junior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Organico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0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0"/>
          <p:cNvSpPr/>
          <p:nvPr/>
        </p:nvSpPr>
        <p:spPr>
          <a:xfrm>
            <a:off x="0" y="1215615"/>
            <a:ext cx="91440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Lorenzo Manuel Bacca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Alice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Benazzato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Chiara Bogoni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it-IT" sz="1800" b="1" dirty="0"/>
              <a:t>Chiara Cimino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it-IT" sz="1800" b="1" dirty="0" err="1"/>
              <a:t>S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ofia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Ferroni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Letizia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Grosselle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Susy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Morbiato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Arianna Moretta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Andrea Nicolin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Elena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Pettenon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Matilde Rosa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Giuseppina Santo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Enrico Zambon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6731" y="2692902"/>
            <a:ext cx="4990538" cy="4552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18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0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Tutor Junior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Organico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0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5405" y="3428999"/>
            <a:ext cx="3493190" cy="33117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1;p20">
            <a:extLst>
              <a:ext uri="{FF2B5EF4-FFF2-40B4-BE49-F238E27FC236}">
                <a16:creationId xmlns:a16="http://schemas.microsoft.com/office/drawing/2014/main" id="{AA4BFA02-DA97-B484-09AE-A23C37320462}"/>
              </a:ext>
            </a:extLst>
          </p:cNvPr>
          <p:cNvSpPr/>
          <p:nvPr/>
        </p:nvSpPr>
        <p:spPr>
          <a:xfrm>
            <a:off x="0" y="1618387"/>
            <a:ext cx="91440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Lorenzo Manuel Bacca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Alice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Benazzato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Chiara Bogoni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it-IT" sz="1800" b="1" dirty="0"/>
              <a:t>Chiara Cimino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it-IT" sz="1800" b="1" dirty="0" err="1"/>
              <a:t>S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ofia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Ferroni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Letizia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Grosselle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Susy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Morbiato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Arianna Moretta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Andrea Nicolin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Elena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Pettenon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Matilde Rosa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Giuseppina Santo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Enrico Zambon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23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8163"/>
            <a:ext cx="9144000" cy="2144949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B3061A"/>
                </a:solidFill>
              </a:rPr>
              <a:t>M</a:t>
            </a:r>
            <a:r>
              <a:rPr lang="it-IT" sz="3600" dirty="0"/>
              <a:t>OODLE</a:t>
            </a:r>
          </a:p>
        </p:txBody>
      </p:sp>
    </p:spTree>
    <p:extLst>
      <p:ext uri="{BB962C8B-B14F-4D97-AF65-F5344CB8AC3E}">
        <p14:creationId xmlns:p14="http://schemas.microsoft.com/office/powerpoint/2010/main" val="2829223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F15B08-77CC-7998-A664-A9E22839FB45}"/>
              </a:ext>
            </a:extLst>
          </p:cNvPr>
          <p:cNvSpPr txBox="1"/>
          <p:nvPr/>
        </p:nvSpPr>
        <p:spPr>
          <a:xfrm>
            <a:off x="34116" y="1343453"/>
            <a:ext cx="9109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È la </a:t>
            </a:r>
            <a:r>
              <a:rPr lang="it-IT" sz="32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piattaforma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 didattica 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di e-learning utilizzata dall’Ateneo di Padova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0BBF876-E0EA-2CE9-3D6F-F8D5DBD00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78790"/>
            <a:ext cx="5964873" cy="44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 cosa parliamo oggi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395536" y="11967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B00000"/>
                </a:solidFill>
                <a:latin typeface="Arial"/>
                <a:ea typeface="Arial"/>
                <a:cs typeface="Arial"/>
                <a:sym typeface="Arial"/>
              </a:rPr>
              <a:t>Di cosa parliamo oggi</a:t>
            </a:r>
            <a:endParaRPr sz="4400" b="1" i="0" u="none" strike="noStrike" cap="none">
              <a:solidFill>
                <a:srgbClr val="B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23690" y="3068960"/>
            <a:ext cx="91589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dirty="0">
                <a:solidFill>
                  <a:schemeClr val="dk1"/>
                </a:solidFill>
              </a:rPr>
              <a:t>Le persone di riferimento</a:t>
            </a:r>
            <a:endParaRPr lang="it-IT"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13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0BBF876-E0EA-2CE9-3D6F-F8D5DBD00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28" y="2378791"/>
            <a:ext cx="4614545" cy="343108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454DBB1-ADC3-EDD4-078D-0F2DBCAF064D}"/>
              </a:ext>
            </a:extLst>
          </p:cNvPr>
          <p:cNvSpPr/>
          <p:nvPr/>
        </p:nvSpPr>
        <p:spPr>
          <a:xfrm>
            <a:off x="2661314" y="3459709"/>
            <a:ext cx="1832212" cy="222629"/>
          </a:xfrm>
          <a:prstGeom prst="rect">
            <a:avLst/>
          </a:prstGeom>
          <a:noFill/>
          <a:ln w="38100">
            <a:solidFill>
              <a:srgbClr val="B30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9" name="Elemento grafico 8" descr="Cursore">
            <a:extLst>
              <a:ext uri="{FF2B5EF4-FFF2-40B4-BE49-F238E27FC236}">
                <a16:creationId xmlns:a16="http://schemas.microsoft.com/office/drawing/2014/main" id="{BECD4A13-2400-477F-ABBB-5878B907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6180" y="3944291"/>
            <a:ext cx="300083" cy="30008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9C51BB-6AB9-41BC-A953-02180021FB39}"/>
              </a:ext>
            </a:extLst>
          </p:cNvPr>
          <p:cNvSpPr txBox="1"/>
          <p:nvPr/>
        </p:nvSpPr>
        <p:spPr>
          <a:xfrm>
            <a:off x="1373306" y="1585811"/>
            <a:ext cx="639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È la </a:t>
            </a:r>
            <a:r>
              <a:rPr lang="it-IT" sz="16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piattaforma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didattica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di e-learning utilizzata dall’Ateneo di Padova</a:t>
            </a:r>
          </a:p>
        </p:txBody>
      </p:sp>
    </p:spTree>
    <p:extLst>
      <p:ext uri="{BB962C8B-B14F-4D97-AF65-F5344CB8AC3E}">
        <p14:creationId xmlns:p14="http://schemas.microsoft.com/office/powerpoint/2010/main" val="32450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960C30-226F-2FC9-6AA7-3539D426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72" y="2468011"/>
            <a:ext cx="7398586" cy="416138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75166" y="1422297"/>
            <a:ext cx="751309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Effettuare l’accesso a Moodle tramite le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credenziali di </a:t>
            </a:r>
            <a:r>
              <a:rPr lang="it-IT" sz="20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posta elettronica istituzionale </a:t>
            </a:r>
          </a:p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(es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nome.cognome@studenti.unipd.it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 password)</a:t>
            </a:r>
          </a:p>
          <a:p>
            <a:pPr algn="ctr"/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74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960C30-226F-2FC9-6AA7-3539D426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19" y="2576868"/>
            <a:ext cx="5941562" cy="33418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70046" y="1933926"/>
            <a:ext cx="7513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Effettuare l’accesso a Moodle tramite le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credenziali di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posta elettronica istituzionale </a:t>
            </a:r>
          </a:p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(es</a:t>
            </a:r>
            <a:r>
              <a:rPr lang="it-IT" sz="15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500" i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nome.cognome@studenti.unipd.it</a:t>
            </a:r>
            <a:r>
              <a:rPr lang="it-IT" sz="1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e password)</a:t>
            </a:r>
          </a:p>
          <a:p>
            <a:pPr algn="ctr"/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Elemento grafico 11" descr="Cursore">
            <a:extLst>
              <a:ext uri="{FF2B5EF4-FFF2-40B4-BE49-F238E27FC236}">
                <a16:creationId xmlns:a16="http://schemas.microsoft.com/office/drawing/2014/main" id="{6D948FFE-0A5F-54FE-BD54-8140A47D5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918" y="3278959"/>
            <a:ext cx="300083" cy="300083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9FF6FDC5-22AD-A77F-BED5-BBF70F62F708}"/>
              </a:ext>
            </a:extLst>
          </p:cNvPr>
          <p:cNvSpPr/>
          <p:nvPr/>
        </p:nvSpPr>
        <p:spPr>
          <a:xfrm>
            <a:off x="7114916" y="2871596"/>
            <a:ext cx="510773" cy="507963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21086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70046" y="1933926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Selezionare ‘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Corsi di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Laurea Triennale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A.A. 2024/25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65D476-6067-9F3E-9773-86DA03AA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81" y="2430404"/>
            <a:ext cx="6806821" cy="3305485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7594980" y="2884993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3239088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70046" y="1933926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Selezionare ‘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Corsi di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Laurea Triennale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A.A. 2024/25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65D476-6067-9F3E-9773-86DA03AA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81" y="2430404"/>
            <a:ext cx="6806821" cy="3305485"/>
          </a:xfrm>
          <a:prstGeom prst="rect">
            <a:avLst/>
          </a:prstGeom>
        </p:spPr>
      </p:pic>
      <p:pic>
        <p:nvPicPr>
          <p:cNvPr id="12" name="Elemento grafico 11" descr="Cursore">
            <a:extLst>
              <a:ext uri="{FF2B5EF4-FFF2-40B4-BE49-F238E27FC236}">
                <a16:creationId xmlns:a16="http://schemas.microsoft.com/office/drawing/2014/main" id="{6D948FFE-0A5F-54FE-BD54-8140A47D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223182" y="5347531"/>
            <a:ext cx="300083" cy="300083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7594980" y="2884993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91926DD-6589-2216-28E9-28E5EE64B3FC}"/>
              </a:ext>
            </a:extLst>
          </p:cNvPr>
          <p:cNvSpPr/>
          <p:nvPr/>
        </p:nvSpPr>
        <p:spPr>
          <a:xfrm>
            <a:off x="1719618" y="4401403"/>
            <a:ext cx="1832212" cy="1246211"/>
          </a:xfrm>
          <a:prstGeom prst="rect">
            <a:avLst/>
          </a:prstGeom>
          <a:noFill/>
          <a:ln w="57150">
            <a:solidFill>
              <a:srgbClr val="B30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171105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4" y="1933926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Cliccare su ‘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Iscrivimi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in questo corso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8382B13-E50D-CDC5-A618-18EC39ECC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93" y="2424108"/>
            <a:ext cx="7828616" cy="3361532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36743" y="2882239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2963307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4" y="1933926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Cliccare su ‘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Iscrivimi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in questo corso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8382B13-E50D-CDC5-A618-18EC39ECC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93" y="2424108"/>
            <a:ext cx="7828616" cy="3361532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36743" y="2882239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91926DD-6589-2216-28E9-28E5EE64B3FC}"/>
              </a:ext>
            </a:extLst>
          </p:cNvPr>
          <p:cNvSpPr/>
          <p:nvPr/>
        </p:nvSpPr>
        <p:spPr>
          <a:xfrm>
            <a:off x="2198914" y="4210050"/>
            <a:ext cx="1066800" cy="348344"/>
          </a:xfrm>
          <a:prstGeom prst="rect">
            <a:avLst/>
          </a:prstGeom>
          <a:noFill/>
          <a:ln w="57150">
            <a:solidFill>
              <a:srgbClr val="B30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12" name="Elemento grafico 11" descr="Cursore">
            <a:extLst>
              <a:ext uri="{FF2B5EF4-FFF2-40B4-BE49-F238E27FC236}">
                <a16:creationId xmlns:a16="http://schemas.microsoft.com/office/drawing/2014/main" id="{6D948FFE-0A5F-54FE-BD54-8140A47D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3685" y="4479937"/>
            <a:ext cx="300083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8382B13-E50D-CDC5-A618-18EC39ECC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93" y="2424108"/>
            <a:ext cx="7828616" cy="3361532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36743" y="2882239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F8BF75-85A9-5621-BA82-EBAD6A28D923}"/>
              </a:ext>
            </a:extLst>
          </p:cNvPr>
          <p:cNvSpPr txBox="1"/>
          <p:nvPr/>
        </p:nvSpPr>
        <p:spPr>
          <a:xfrm>
            <a:off x="815454" y="1872510"/>
            <a:ext cx="7513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Orientarsi nella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pagina del Corso di Laurea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per trovare le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informazioni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d’interesse</a:t>
            </a:r>
          </a:p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(es. scadenze, insegnamenti, iniziative, etc.)</a:t>
            </a:r>
          </a:p>
        </p:txBody>
      </p:sp>
    </p:spTree>
    <p:extLst>
      <p:ext uri="{BB962C8B-B14F-4D97-AF65-F5344CB8AC3E}">
        <p14:creationId xmlns:p14="http://schemas.microsoft.com/office/powerpoint/2010/main" val="692060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8382B13-E50D-CDC5-A618-18EC39ECC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93" y="2424108"/>
            <a:ext cx="7828616" cy="3361532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36743" y="2882239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F8BF75-85A9-5621-BA82-EBAD6A28D923}"/>
              </a:ext>
            </a:extLst>
          </p:cNvPr>
          <p:cNvSpPr txBox="1"/>
          <p:nvPr/>
        </p:nvSpPr>
        <p:spPr>
          <a:xfrm>
            <a:off x="815454" y="1872510"/>
            <a:ext cx="7513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Orientarsi nella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pagina del Corso di Laurea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per trovare le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informazioni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d’interesse</a:t>
            </a:r>
          </a:p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(es. scadenze, insegnamenti, iniziative, etc.)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A04FCFF-0500-550B-146A-5BA12234AB89}"/>
              </a:ext>
            </a:extLst>
          </p:cNvPr>
          <p:cNvSpPr/>
          <p:nvPr/>
        </p:nvSpPr>
        <p:spPr>
          <a:xfrm>
            <a:off x="540711" y="3254828"/>
            <a:ext cx="421457" cy="44798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693157C-2EDF-CAD9-6D64-EFCA6D476B51}"/>
              </a:ext>
            </a:extLst>
          </p:cNvPr>
          <p:cNvSpPr/>
          <p:nvPr/>
        </p:nvSpPr>
        <p:spPr>
          <a:xfrm>
            <a:off x="8147652" y="3256532"/>
            <a:ext cx="421457" cy="44798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16" name="Elemento grafico 15" descr="Cursore">
            <a:extLst>
              <a:ext uri="{FF2B5EF4-FFF2-40B4-BE49-F238E27FC236}">
                <a16:creationId xmlns:a16="http://schemas.microsoft.com/office/drawing/2014/main" id="{C44D369A-7ED5-187D-7D43-1E0AD334E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52891" y="3616537"/>
            <a:ext cx="300083" cy="300083"/>
          </a:xfrm>
          <a:prstGeom prst="rect">
            <a:avLst/>
          </a:prstGeom>
        </p:spPr>
      </p:pic>
      <p:pic>
        <p:nvPicPr>
          <p:cNvPr id="17" name="Elemento grafico 16" descr="Cursore">
            <a:extLst>
              <a:ext uri="{FF2B5EF4-FFF2-40B4-BE49-F238E27FC236}">
                <a16:creationId xmlns:a16="http://schemas.microsoft.com/office/drawing/2014/main" id="{4035D0E4-A517-352E-2290-4C4715B2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178" y="3616537"/>
            <a:ext cx="300083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4" y="1862274"/>
            <a:ext cx="7513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Orientarsi nella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pagina del Corso di Laurea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per trovare le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informazioni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d’interesse</a:t>
            </a:r>
          </a:p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(es. scadenze, insegnamenti, iniziative, etc.)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7706B26-2401-3547-4A37-5D70DF656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98" y="2454737"/>
            <a:ext cx="7771951" cy="336150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09197" y="2927201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91926DD-6589-2216-28E9-28E5EE64B3FC}"/>
              </a:ext>
            </a:extLst>
          </p:cNvPr>
          <p:cNvSpPr/>
          <p:nvPr/>
        </p:nvSpPr>
        <p:spPr>
          <a:xfrm>
            <a:off x="542499" y="3235717"/>
            <a:ext cx="1842448" cy="266254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4E4B73D-38A4-8D0D-F7DD-A8FDC74A0B9B}"/>
              </a:ext>
            </a:extLst>
          </p:cNvPr>
          <p:cNvSpPr/>
          <p:nvPr/>
        </p:nvSpPr>
        <p:spPr>
          <a:xfrm>
            <a:off x="6685712" y="3227185"/>
            <a:ext cx="1842448" cy="266254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147319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9478" y="1709936"/>
            <a:ext cx="9124522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</a:t>
            </a:r>
            <a:r>
              <a:rPr lang="it-IT" sz="2400" b="1" dirty="0">
                <a:solidFill>
                  <a:schemeClr val="dk1"/>
                </a:solidFill>
              </a:rPr>
              <a:t>ssa</a:t>
            </a: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Maria Veronese,</a:t>
            </a:r>
            <a:r>
              <a:rPr lang="it-IT" sz="24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Coordinatrice del curriculum di Lettere Antiche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Prof.ssa Donatella Possamai,</a:t>
            </a:r>
            <a:r>
              <a:rPr lang="it-IT" sz="24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Delegata alla didattica DISLL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Segreteria didattica: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dk1"/>
                </a:solidFill>
              </a:rPr>
              <a:t>Dott.ssa Emilia Marzullo</a:t>
            </a: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-IT" sz="24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Responsabile Segreteria Didattica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Dott. Marco Noventa,</a:t>
            </a:r>
            <a:r>
              <a:rPr lang="it-IT" sz="24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1" i="0" u="none" strike="noStrike" cap="none" dirty="0" err="1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Uniweb</a:t>
            </a:r>
            <a:r>
              <a:rPr lang="it-IT" sz="24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e Piani di studio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2400" b="1" dirty="0">
              <a:solidFill>
                <a:srgbClr val="B3071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 tutor junior</a:t>
            </a:r>
            <a:endParaRPr sz="24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Davide Bertocci,</a:t>
            </a:r>
            <a:r>
              <a:rPr lang="it-IT" sz="2400" b="1" i="0" u="none" strike="noStrike" cap="none" dirty="0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Presidente della Commissione paritetica studenti-docenti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4" y="1771245"/>
            <a:ext cx="7513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Eventualmente ricorrere all’aiuto dell’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assistente Moodle </a:t>
            </a:r>
            <a:r>
              <a:rPr lang="it-IT" sz="1500" b="1" dirty="0" err="1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Lucrez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-IA</a:t>
            </a:r>
            <a:r>
              <a:rPr lang="it-IT" sz="1500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per trovare le informazioni</a:t>
            </a:r>
            <a:endParaRPr lang="it-IT" sz="1500" dirty="0">
              <a:solidFill>
                <a:srgbClr val="B306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98F871-BE2C-06F1-EAE2-80653DF9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25" y="2325243"/>
            <a:ext cx="7771951" cy="336150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16370" y="2788829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0A3C046-49FB-018D-89EB-F1217C7CF688}"/>
              </a:ext>
            </a:extLst>
          </p:cNvPr>
          <p:cNvSpPr/>
          <p:nvPr/>
        </p:nvSpPr>
        <p:spPr>
          <a:xfrm>
            <a:off x="7062716" y="3794930"/>
            <a:ext cx="675564" cy="921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15472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4" y="1737531"/>
            <a:ext cx="7513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Eventualmente ricorrere all’aiuto dell’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assistente Moodle </a:t>
            </a:r>
            <a:r>
              <a:rPr lang="it-IT" sz="1500" b="1" dirty="0" err="1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Lucrez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-IA</a:t>
            </a:r>
            <a:r>
              <a:rPr lang="it-IT" sz="1500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per trovare le informazioni</a:t>
            </a:r>
            <a:endParaRPr lang="it-IT" sz="1500" dirty="0">
              <a:solidFill>
                <a:srgbClr val="B306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98F871-BE2C-06F1-EAE2-80653DF9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25" y="2325243"/>
            <a:ext cx="7771951" cy="336150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16370" y="2788829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4E4B73D-38A4-8D0D-F7DD-A8FDC74A0B9B}"/>
              </a:ext>
            </a:extLst>
          </p:cNvPr>
          <p:cNvSpPr/>
          <p:nvPr/>
        </p:nvSpPr>
        <p:spPr>
          <a:xfrm>
            <a:off x="6591869" y="3181972"/>
            <a:ext cx="1944806" cy="250477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0A3C046-49FB-018D-89EB-F1217C7CF688}"/>
              </a:ext>
            </a:extLst>
          </p:cNvPr>
          <p:cNvSpPr/>
          <p:nvPr/>
        </p:nvSpPr>
        <p:spPr>
          <a:xfrm>
            <a:off x="7062716" y="3794930"/>
            <a:ext cx="675564" cy="921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11" name="Elemento grafico 10" descr="Cursore">
            <a:extLst>
              <a:ext uri="{FF2B5EF4-FFF2-40B4-BE49-F238E27FC236}">
                <a16:creationId xmlns:a16="http://schemas.microsoft.com/office/drawing/2014/main" id="{8E41A140-4E54-0C29-4571-63B1ABAF1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192980" y="3855952"/>
            <a:ext cx="300083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3" y="1978622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Cercare e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iscriversi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alle pagine Moodle di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ciascun insegnamento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36491" y="2975043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35EBEA7-D58C-ED70-049B-8E2B0E9F7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00" y="2420784"/>
            <a:ext cx="7762598" cy="3361500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869FCFDD-3146-C399-B18D-2A12EC051D6D}"/>
              </a:ext>
            </a:extLst>
          </p:cNvPr>
          <p:cNvSpPr/>
          <p:nvPr/>
        </p:nvSpPr>
        <p:spPr>
          <a:xfrm>
            <a:off x="8016019" y="2894230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1657142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3" y="1978622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Cercare e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iscriversi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alle pagine Moodle di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ciascun insegnamento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36491" y="2975043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35EBEA7-D58C-ED70-049B-8E2B0E9F7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00" y="2420784"/>
            <a:ext cx="7762598" cy="3361500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869FCFDD-3146-C399-B18D-2A12EC051D6D}"/>
              </a:ext>
            </a:extLst>
          </p:cNvPr>
          <p:cNvSpPr/>
          <p:nvPr/>
        </p:nvSpPr>
        <p:spPr>
          <a:xfrm>
            <a:off x="8016019" y="2894230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B42C192-6EC9-37EA-7D8A-74D33C11D77E}"/>
              </a:ext>
            </a:extLst>
          </p:cNvPr>
          <p:cNvSpPr/>
          <p:nvPr/>
        </p:nvSpPr>
        <p:spPr>
          <a:xfrm>
            <a:off x="1299949" y="4547832"/>
            <a:ext cx="1320422" cy="178558"/>
          </a:xfrm>
          <a:prstGeom prst="rect">
            <a:avLst/>
          </a:prstGeom>
          <a:noFill/>
          <a:ln w="57150">
            <a:solidFill>
              <a:srgbClr val="B30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9" name="Elemento grafico 8" descr="Cursore">
            <a:extLst>
              <a:ext uri="{FF2B5EF4-FFF2-40B4-BE49-F238E27FC236}">
                <a16:creationId xmlns:a16="http://schemas.microsoft.com/office/drawing/2014/main" id="{442192DA-5A11-987F-17A4-273EB226D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06700" y="4688290"/>
            <a:ext cx="300083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8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3" y="1978622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Cercare e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iscriversi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alle pagine Moodle di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ciascun insegnamento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AB04DA7D-9BA1-6D14-A4BA-06F9EE96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28" y="2413142"/>
            <a:ext cx="7800143" cy="336150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24887" y="2878072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3451698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3" y="1978622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Cercare e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iscriversi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alle pagine Moodle di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ciascun insegnamento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AB04DA7D-9BA1-6D14-A4BA-06F9EE96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28" y="2413142"/>
            <a:ext cx="7800143" cy="336150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24887" y="2878072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1A6AD8-A157-1862-59AC-FE4F20300E67}"/>
              </a:ext>
            </a:extLst>
          </p:cNvPr>
          <p:cNvSpPr/>
          <p:nvPr/>
        </p:nvSpPr>
        <p:spPr>
          <a:xfrm>
            <a:off x="1228298" y="3718730"/>
            <a:ext cx="1074762" cy="311625"/>
          </a:xfrm>
          <a:prstGeom prst="rect">
            <a:avLst/>
          </a:prstGeom>
          <a:noFill/>
          <a:ln w="57150">
            <a:solidFill>
              <a:srgbClr val="B30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7" name="Elemento grafico 6" descr="Cursore">
            <a:extLst>
              <a:ext uri="{FF2B5EF4-FFF2-40B4-BE49-F238E27FC236}">
                <a16:creationId xmlns:a16="http://schemas.microsoft.com/office/drawing/2014/main" id="{741DF0AF-2B6F-91E0-8192-2D4C7E775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1700" y="3883658"/>
            <a:ext cx="300083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3" y="1978622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Cercare e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iscriversi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alle pagine Moodle di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ciascun insegnamento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EFFC41-CBDC-B47B-74B7-F8E62D91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" y="2469813"/>
            <a:ext cx="7809587" cy="336150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28215" y="2924507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372041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3" y="1978622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Cercare e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iscriversi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alle pagine Moodle di </a:t>
            </a:r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ciascun insegnamento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EFFC41-CBDC-B47B-74B7-F8E62D91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" y="2469813"/>
            <a:ext cx="7809587" cy="336150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28215" y="2924507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0944F4F0-1B83-226F-ED14-69FB43028C55}"/>
              </a:ext>
            </a:extLst>
          </p:cNvPr>
          <p:cNvSpPr/>
          <p:nvPr/>
        </p:nvSpPr>
        <p:spPr>
          <a:xfrm>
            <a:off x="2937681" y="5002757"/>
            <a:ext cx="665329" cy="562971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7" name="Elemento grafico 6" descr="Cursore">
            <a:extLst>
              <a:ext uri="{FF2B5EF4-FFF2-40B4-BE49-F238E27FC236}">
                <a16:creationId xmlns:a16="http://schemas.microsoft.com/office/drawing/2014/main" id="{741DF0AF-2B6F-91E0-8192-2D4C7E775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3010" y="5398438"/>
            <a:ext cx="300083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3" y="1978622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Tornare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alla pagina di partenza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per cercare nuove informazioni</a:t>
            </a:r>
            <a:endParaRPr lang="it-IT" sz="1500" b="1" dirty="0">
              <a:solidFill>
                <a:srgbClr val="B306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EFFC41-CBDC-B47B-74B7-F8E62D91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" y="2469813"/>
            <a:ext cx="7809587" cy="336150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28215" y="2924507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4145892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041A2-5387-A107-D53B-A791B739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633" y="949375"/>
            <a:ext cx="1443251" cy="788156"/>
          </a:xfrm>
        </p:spPr>
        <p:txBody>
          <a:bodyPr>
            <a:norm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Garamond" panose="02020404030301010803" pitchFamily="18" charset="0"/>
              </a:rPr>
              <a:t>MOODLE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353462-689D-D592-5013-12BCFF3E43B1}"/>
              </a:ext>
            </a:extLst>
          </p:cNvPr>
          <p:cNvSpPr txBox="1"/>
          <p:nvPr/>
        </p:nvSpPr>
        <p:spPr>
          <a:xfrm>
            <a:off x="815453" y="1978622"/>
            <a:ext cx="7513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solidFill>
                  <a:srgbClr val="B30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Tornare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alla pagina di partenza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per cercare nuove informazioni</a:t>
            </a:r>
            <a:endParaRPr lang="it-IT" sz="1500" b="1" dirty="0">
              <a:solidFill>
                <a:srgbClr val="B306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EFFC41-CBDC-B47B-74B7-F8E62D91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" y="2469813"/>
            <a:ext cx="7809587" cy="336150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927048E8-DC8E-DE9E-6F4F-85484DEC5262}"/>
              </a:ext>
            </a:extLst>
          </p:cNvPr>
          <p:cNvSpPr/>
          <p:nvPr/>
        </p:nvSpPr>
        <p:spPr>
          <a:xfrm>
            <a:off x="8028215" y="2924507"/>
            <a:ext cx="204716" cy="19343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E3AD0F80-F840-D23E-08DC-4DDEB8AEA75F}"/>
              </a:ext>
            </a:extLst>
          </p:cNvPr>
          <p:cNvSpPr/>
          <p:nvPr/>
        </p:nvSpPr>
        <p:spPr>
          <a:xfrm>
            <a:off x="1678677" y="2822527"/>
            <a:ext cx="450374" cy="43529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7" name="Elemento grafico 6" descr="Cursore">
            <a:extLst>
              <a:ext uri="{FF2B5EF4-FFF2-40B4-BE49-F238E27FC236}">
                <a16:creationId xmlns:a16="http://schemas.microsoft.com/office/drawing/2014/main" id="{040CE422-F296-A77A-707B-6717F9678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456984" y="3257824"/>
            <a:ext cx="300083" cy="3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9"/>
          <p:cNvSpPr txBox="1"/>
          <p:nvPr/>
        </p:nvSpPr>
        <p:spPr>
          <a:xfrm>
            <a:off x="2762250" y="11287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135000" rIns="162000" bIns="34275" anchor="ctr" anchorCtr="0">
            <a:noAutofit/>
          </a:bodyPr>
          <a:lstStyle/>
          <a:p>
            <a:pPr algn="r">
              <a:buClr>
                <a:schemeClr val="dk1"/>
              </a:buClr>
              <a:buSzPts val="2800"/>
            </a:pPr>
            <a:endParaRPr sz="2100">
              <a:solidFill>
                <a:schemeClr val="lt1"/>
              </a:solidFill>
            </a:endParaRPr>
          </a:p>
        </p:txBody>
      </p:sp>
      <p:sp>
        <p:nvSpPr>
          <p:cNvPr id="116" name="Google Shape;116;p79"/>
          <p:cNvSpPr txBox="1"/>
          <p:nvPr/>
        </p:nvSpPr>
        <p:spPr>
          <a:xfrm>
            <a:off x="7696200" y="11668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135000" rIns="162000" bIns="34275" anchor="ctr" anchorCtr="0">
            <a:noAutofit/>
          </a:bodyPr>
          <a:lstStyle/>
          <a:p>
            <a:pPr algn="r">
              <a:buClr>
                <a:schemeClr val="dk1"/>
              </a:buClr>
              <a:buSzPts val="2800"/>
            </a:pPr>
            <a:endParaRPr sz="2100">
              <a:solidFill>
                <a:schemeClr val="lt1"/>
              </a:solidFill>
            </a:endParaRPr>
          </a:p>
        </p:txBody>
      </p:sp>
      <p:sp>
        <p:nvSpPr>
          <p:cNvPr id="117" name="Google Shape;117;p79"/>
          <p:cNvSpPr txBox="1"/>
          <p:nvPr/>
        </p:nvSpPr>
        <p:spPr>
          <a:xfrm>
            <a:off x="5173182" y="325623"/>
            <a:ext cx="3752850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108000" rIns="162000" bIns="34275" anchor="ctr" anchorCtr="0">
            <a:noAutofit/>
          </a:bodyPr>
          <a:lstStyle/>
          <a:p>
            <a:pPr algn="r">
              <a:buClr>
                <a:schemeClr val="lt1"/>
              </a:buClr>
              <a:buSzPts val="2800"/>
            </a:pPr>
            <a:r>
              <a:rPr lang="it-IT" sz="2100" b="1" dirty="0">
                <a:solidFill>
                  <a:schemeClr val="lt1"/>
                </a:solidFill>
              </a:rPr>
              <a:t>Commissione paritetica docenti-studenti</a:t>
            </a:r>
            <a:endParaRPr sz="1050" dirty="0"/>
          </a:p>
          <a:p>
            <a:pPr algn="r">
              <a:buClr>
                <a:schemeClr val="lt1"/>
              </a:buClr>
              <a:buSzPts val="2800"/>
            </a:pPr>
            <a:endParaRPr sz="1050" dirty="0"/>
          </a:p>
          <a:p>
            <a:pPr algn="r">
              <a:buClr>
                <a:schemeClr val="dk1"/>
              </a:buClr>
              <a:buSzPts val="1600"/>
            </a:pP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118" name="Google Shape;118;p79"/>
          <p:cNvSpPr txBox="1"/>
          <p:nvPr/>
        </p:nvSpPr>
        <p:spPr>
          <a:xfrm>
            <a:off x="-57150" y="121801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135000" rIns="162000" bIns="34275" anchor="ctr" anchorCtr="0">
            <a:noAutofit/>
          </a:bodyPr>
          <a:lstStyle/>
          <a:p>
            <a:pPr algn="r">
              <a:buClr>
                <a:schemeClr val="dk1"/>
              </a:buClr>
              <a:buSzPts val="2800"/>
            </a:pPr>
            <a:endParaRPr sz="2100">
              <a:solidFill>
                <a:schemeClr val="lt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8" y="903363"/>
            <a:ext cx="8537453" cy="59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310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0" y="2459524"/>
            <a:ext cx="9144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iano delle attività didattiche (Allegato 2)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265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0;p27">
            <a:extLst>
              <a:ext uri="{FF2B5EF4-FFF2-40B4-BE49-F238E27FC236}">
                <a16:creationId xmlns:a16="http://schemas.microsoft.com/office/drawing/2014/main" id="{C1DE520D-E92B-EA04-44C2-FCDCB27091F8}"/>
              </a:ext>
            </a:extLst>
          </p:cNvPr>
          <p:cNvSpPr txBox="1"/>
          <p:nvPr/>
        </p:nvSpPr>
        <p:spPr>
          <a:xfrm>
            <a:off x="3038168" y="0"/>
            <a:ext cx="6105832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Piano delle attività didattiche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AD3B35-9077-4670-E29F-13C8C12DD2AB}"/>
              </a:ext>
            </a:extLst>
          </p:cNvPr>
          <p:cNvSpPr txBox="1"/>
          <p:nvPr/>
        </p:nvSpPr>
        <p:spPr>
          <a:xfrm>
            <a:off x="0" y="134920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 trova nella pagina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Moodle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del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CdL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Immagine 7" descr="Immagine che contiene testo, schermata, lettera, design&#10;&#10;Descrizione generata automaticamente">
            <a:extLst>
              <a:ext uri="{FF2B5EF4-FFF2-40B4-BE49-F238E27FC236}">
                <a16:creationId xmlns:a16="http://schemas.microsoft.com/office/drawing/2014/main" id="{B4B1EB91-90A1-D909-5A8C-AFBEF3E40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96" y="1839370"/>
            <a:ext cx="8023123" cy="47470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E5754E28-CC3E-E107-8AAD-FAD240D97D24}"/>
                  </a:ext>
                </a:extLst>
              </p14:cNvPr>
              <p14:cNvContentPartPr/>
              <p14:nvPr/>
            </p14:nvContentPartPr>
            <p14:xfrm>
              <a:off x="6518706" y="3675828"/>
              <a:ext cx="1690200" cy="6084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E5754E28-CC3E-E107-8AAD-FAD240D97D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5066" y="3568188"/>
                <a:ext cx="1797840" cy="2764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954D6A0B-CAED-8E8C-88F5-24BA6B6583D0}"/>
              </a:ext>
            </a:extLst>
          </p:cNvPr>
          <p:cNvSpPr/>
          <p:nvPr/>
        </p:nvSpPr>
        <p:spPr>
          <a:xfrm>
            <a:off x="4975121" y="3549549"/>
            <a:ext cx="1414736" cy="3742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60;p27">
            <a:extLst>
              <a:ext uri="{FF2B5EF4-FFF2-40B4-BE49-F238E27FC236}">
                <a16:creationId xmlns:a16="http://schemas.microsoft.com/office/drawing/2014/main" id="{8C57E022-8032-2131-1FED-E8E3C5D79A1C}"/>
              </a:ext>
            </a:extLst>
          </p:cNvPr>
          <p:cNvSpPr txBox="1"/>
          <p:nvPr/>
        </p:nvSpPr>
        <p:spPr>
          <a:xfrm>
            <a:off x="3038168" y="0"/>
            <a:ext cx="6105832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Piano delle attività didattiche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</a:t>
            </a:r>
          </a:p>
        </p:txBody>
      </p:sp>
      <p:pic>
        <p:nvPicPr>
          <p:cNvPr id="5" name="Immagine 4" descr="Immagine che contiene testo, ricevuta, documento, numero&#10;&#10;Descrizione generata automaticamente">
            <a:extLst>
              <a:ext uri="{FF2B5EF4-FFF2-40B4-BE49-F238E27FC236}">
                <a16:creationId xmlns:a16="http://schemas.microsoft.com/office/drawing/2014/main" id="{BBC754A8-050F-FA3D-D6C9-4D10CE9779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89" t="5590" r="12043" b="12546"/>
          <a:stretch/>
        </p:blipFill>
        <p:spPr>
          <a:xfrm>
            <a:off x="314632" y="1181228"/>
            <a:ext cx="8583562" cy="53785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60;p27">
            <a:extLst>
              <a:ext uri="{FF2B5EF4-FFF2-40B4-BE49-F238E27FC236}">
                <a16:creationId xmlns:a16="http://schemas.microsoft.com/office/drawing/2014/main" id="{8C57E022-8032-2131-1FED-E8E3C5D79A1C}"/>
              </a:ext>
            </a:extLst>
          </p:cNvPr>
          <p:cNvSpPr txBox="1"/>
          <p:nvPr/>
        </p:nvSpPr>
        <p:spPr>
          <a:xfrm>
            <a:off x="3038168" y="0"/>
            <a:ext cx="6105832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Piano delle attività didattiche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</a:t>
            </a:r>
          </a:p>
        </p:txBody>
      </p:sp>
      <p:pic>
        <p:nvPicPr>
          <p:cNvPr id="4" name="Immagine 3" descr="Immagine che contiene testo, ricevuta, numero, Parallelo&#10;&#10;Descrizione generata automaticamente">
            <a:extLst>
              <a:ext uri="{FF2B5EF4-FFF2-40B4-BE49-F238E27FC236}">
                <a16:creationId xmlns:a16="http://schemas.microsoft.com/office/drawing/2014/main" id="{3B5F86A5-CA06-3ADE-002B-E0850351DA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59" t="6021" r="12474" b="14408"/>
          <a:stretch/>
        </p:blipFill>
        <p:spPr>
          <a:xfrm>
            <a:off x="648928" y="1008063"/>
            <a:ext cx="7846143" cy="57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674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1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1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1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896EB40-48D7-3007-1B43-ABC4D05C3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17" y="1918377"/>
            <a:ext cx="8843283" cy="3912152"/>
          </a:xfrm>
          <a:prstGeom prst="rect">
            <a:avLst/>
          </a:prstGeom>
        </p:spPr>
      </p:pic>
      <p:sp>
        <p:nvSpPr>
          <p:cNvPr id="4" name="Google Shape;360;p27">
            <a:extLst>
              <a:ext uri="{FF2B5EF4-FFF2-40B4-BE49-F238E27FC236}">
                <a16:creationId xmlns:a16="http://schemas.microsoft.com/office/drawing/2014/main" id="{769DDB7C-D7B3-AF86-7136-05434D4377D0}"/>
              </a:ext>
            </a:extLst>
          </p:cNvPr>
          <p:cNvSpPr txBox="1"/>
          <p:nvPr/>
        </p:nvSpPr>
        <p:spPr>
          <a:xfrm>
            <a:off x="3038168" y="0"/>
            <a:ext cx="6105832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Piano delle attività didattiche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0" y="2921189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iano di Studio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4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4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Piano di Studio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Informazioni generali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24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4"/>
          <p:cNvSpPr txBox="1"/>
          <p:nvPr/>
        </p:nvSpPr>
        <p:spPr>
          <a:xfrm>
            <a:off x="0" y="1997859"/>
            <a:ext cx="91440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Cos’è il piano di studi?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È l’insieme delle attività didattiche che lo studente o la studentessa seguono nel loro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CdL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Quando si compila? 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 compilato dall’1 ottobre 2024 ed è modificabile fino al 30 settembre 202</a:t>
            </a:r>
            <a:r>
              <a:rPr lang="it-IT" sz="1800" b="1" dirty="0"/>
              <a:t>5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B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Come si compila? 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 compila tramite la propria pagina personale su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Uniweb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(sezione 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Didattica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it-IT" sz="1800" b="1" i="0" dirty="0">
                <a:solidFill>
                  <a:schemeClr val="tx1"/>
                </a:solidFill>
                <a:effectLst/>
                <a:latin typeface="+mj-lt"/>
              </a:rPr>
              <a:t>sulla base degli insegnamenti presenti nel </a:t>
            </a:r>
            <a:r>
              <a:rPr lang="it-IT" sz="1800" b="1" dirty="0">
                <a:solidFill>
                  <a:schemeClr val="tx1"/>
                </a:solidFill>
                <a:latin typeface="+mj-lt"/>
              </a:rPr>
              <a:t>Piano dell’offerta didattica (All.2)</a:t>
            </a:r>
            <a:r>
              <a:rPr lang="it-IT" sz="1800" b="1" i="0" dirty="0">
                <a:solidFill>
                  <a:schemeClr val="tx1"/>
                </a:solidFill>
                <a:effectLst/>
                <a:latin typeface="+mj-lt"/>
              </a:rPr>
              <a:t> 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4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4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Piano di Studio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Informazioni generali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24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4"/>
          <p:cNvSpPr txBox="1"/>
          <p:nvPr/>
        </p:nvSpPr>
        <p:spPr>
          <a:xfrm>
            <a:off x="0" y="1387564"/>
            <a:ext cx="9144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ulla pagina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Moodle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CdL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magine 2" descr="Immagine che contiene testo, schermata, Pagina Web, Sito Web&#10;&#10;Descrizione generata automaticamente">
            <a:extLst>
              <a:ext uri="{FF2B5EF4-FFF2-40B4-BE49-F238E27FC236}">
                <a16:creationId xmlns:a16="http://schemas.microsoft.com/office/drawing/2014/main" id="{ADF24BEF-A74B-8C40-8004-4C18F345B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74" b="9384"/>
          <a:stretch/>
        </p:blipFill>
        <p:spPr>
          <a:xfrm>
            <a:off x="306111" y="1838632"/>
            <a:ext cx="8707606" cy="4580404"/>
          </a:xfrm>
          <a:prstGeom prst="rect">
            <a:avLst/>
          </a:prstGeom>
        </p:spPr>
      </p:pic>
      <p:sp>
        <p:nvSpPr>
          <p:cNvPr id="8" name="Freccia in giù 7">
            <a:extLst>
              <a:ext uri="{FF2B5EF4-FFF2-40B4-BE49-F238E27FC236}">
                <a16:creationId xmlns:a16="http://schemas.microsoft.com/office/drawing/2014/main" id="{B3A04FDD-2F74-A920-6B58-2DA5F6FF7931}"/>
              </a:ext>
            </a:extLst>
          </p:cNvPr>
          <p:cNvSpPr/>
          <p:nvPr/>
        </p:nvSpPr>
        <p:spPr>
          <a:xfrm>
            <a:off x="5073445" y="2222090"/>
            <a:ext cx="1533831" cy="13175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5412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6CD303-86DB-7376-00A7-7468E0FDF624}"/>
              </a:ext>
            </a:extLst>
          </p:cNvPr>
          <p:cNvSpPr txBox="1"/>
          <p:nvPr/>
        </p:nvSpPr>
        <p:spPr>
          <a:xfrm>
            <a:off x="1" y="1859339"/>
            <a:ext cx="91439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Insegnamenti base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(obbligatori e pertanto non soggetti a scelta)</a:t>
            </a:r>
          </a:p>
          <a:p>
            <a:pPr marL="311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11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Insegnamenti a scelta </a:t>
            </a:r>
          </a:p>
          <a:p>
            <a:pPr marL="311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11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18 CFU a scelta libera  tra tutti gli insegnamenti triennali attivati dall'Ateneo di Padova</a:t>
            </a:r>
          </a:p>
          <a:p>
            <a:pPr marL="3683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11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TAL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(conoscenza di una lingua straniera a scelta tra francese, inglese, spagnolo o tedesco)</a:t>
            </a:r>
          </a:p>
          <a:p>
            <a:pPr marL="311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11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Abilità informatiche, Italiano scritto, prova finale </a:t>
            </a:r>
          </a:p>
        </p:txBody>
      </p:sp>
      <p:sp>
        <p:nvSpPr>
          <p:cNvPr id="4" name="Google Shape;330;p24">
            <a:extLst>
              <a:ext uri="{FF2B5EF4-FFF2-40B4-BE49-F238E27FC236}">
                <a16:creationId xmlns:a16="http://schemas.microsoft.com/office/drawing/2014/main" id="{6FCF9CBC-2C53-4A24-604E-6F23A73F16C4}"/>
              </a:ext>
            </a:extLst>
          </p:cNvPr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Piano di Studio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Partizione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548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0" y="2459524"/>
            <a:ext cx="9144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 insegnamenti del primo semestre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31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 cosa parliamo oggi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395536" y="11967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B00000"/>
                </a:solidFill>
                <a:latin typeface="Arial"/>
                <a:ea typeface="Arial"/>
                <a:cs typeface="Arial"/>
                <a:sym typeface="Arial"/>
              </a:rPr>
              <a:t>Di cosa parliamo oggi</a:t>
            </a:r>
            <a:endParaRPr sz="4400" b="1" i="0" u="none" strike="noStrike" cap="none">
              <a:solidFill>
                <a:srgbClr val="B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23690" y="3068960"/>
            <a:ext cx="91589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dirty="0">
                <a:solidFill>
                  <a:schemeClr val="dk1"/>
                </a:solidFill>
              </a:rPr>
              <a:t>Le persone di riferimento</a:t>
            </a:r>
            <a:endParaRPr lang="it-IT"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struttura universitaria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6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0;p28">
            <a:extLst>
              <a:ext uri="{FF2B5EF4-FFF2-40B4-BE49-F238E27FC236}">
                <a16:creationId xmlns:a16="http://schemas.microsoft.com/office/drawing/2014/main" id="{CC91832E-C911-AC3B-672C-6D637E8DC0DE}"/>
              </a:ext>
            </a:extLst>
          </p:cNvPr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Primo semestre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Lettere antiche 001PD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Immagine 9" descr="Immagine che contiene testo, numero, Carattere, linea&#10;&#10;Descrizione generata automaticamente">
            <a:extLst>
              <a:ext uri="{FF2B5EF4-FFF2-40B4-BE49-F238E27FC236}">
                <a16:creationId xmlns:a16="http://schemas.microsoft.com/office/drawing/2014/main" id="{2AE20CD0-2CB5-CAB0-5E40-30A567F853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43" r="11577"/>
          <a:stretch/>
        </p:blipFill>
        <p:spPr>
          <a:xfrm>
            <a:off x="0" y="2051177"/>
            <a:ext cx="9144000" cy="3520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5F721FF2-C2D7-D379-CA5C-1912B7D23A21}"/>
                  </a:ext>
                </a:extLst>
              </p14:cNvPr>
              <p14:cNvContentPartPr/>
              <p14:nvPr/>
            </p14:nvContentPartPr>
            <p14:xfrm>
              <a:off x="3999600" y="5127960"/>
              <a:ext cx="1056960" cy="7740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5F721FF2-C2D7-D379-CA5C-1912B7D23A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5960" y="5019960"/>
                <a:ext cx="116460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A00F0E9C-3B37-FB4A-FA1D-2B0F53D2E994}"/>
                  </a:ext>
                </a:extLst>
              </p14:cNvPr>
              <p14:cNvContentPartPr/>
              <p14:nvPr/>
            </p14:nvContentPartPr>
            <p14:xfrm>
              <a:off x="4012920" y="4632600"/>
              <a:ext cx="889200" cy="4032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A00F0E9C-3B37-FB4A-FA1D-2B0F53D2E9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59280" y="4524600"/>
                <a:ext cx="99684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308C39C9-5D43-A993-9F84-0F7605EEDB96}"/>
                  </a:ext>
                </a:extLst>
              </p14:cNvPr>
              <p14:cNvContentPartPr/>
              <p14:nvPr/>
            </p14:nvContentPartPr>
            <p14:xfrm>
              <a:off x="4046040" y="4366200"/>
              <a:ext cx="700920" cy="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308C39C9-5D43-A993-9F84-0F7605EEDB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2040" y="4258200"/>
                <a:ext cx="80856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ottotitolo 2">
            <a:extLst>
              <a:ext uri="{FF2B5EF4-FFF2-40B4-BE49-F238E27FC236}">
                <a16:creationId xmlns:a16="http://schemas.microsoft.com/office/drawing/2014/main" id="{AF1A7FB8-7639-5DF1-31EB-1171B0AB788C}"/>
              </a:ext>
            </a:extLst>
          </p:cNvPr>
          <p:cNvSpPr txBox="1">
            <a:spLocks/>
          </p:cNvSpPr>
          <p:nvPr/>
        </p:nvSpPr>
        <p:spPr>
          <a:xfrm>
            <a:off x="0" y="1272277"/>
            <a:ext cx="91440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it-IT" sz="3600" b="1" dirty="0"/>
              <a:t>Curriculum antico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0961990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160A26D-86AF-E326-2FF5-11786CCCE26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484542"/>
            <a:ext cx="9144000" cy="1638837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it-IT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Letteratura latina 1, 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Gianluigi Baldo</a:t>
            </a:r>
          </a:p>
          <a:p>
            <a:pPr marL="285750" indent="-285750">
              <a:spcBef>
                <a:spcPts val="0"/>
              </a:spcBef>
            </a:pPr>
            <a:endParaRPr lang="it-IT"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0"/>
              </a:spcBef>
            </a:pPr>
            <a:r>
              <a:rPr lang="it-IT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Prova scritta di latino, 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Luigi Salvioni (annuale)</a:t>
            </a:r>
            <a:endParaRPr lang="it-IT" sz="1800" dirty="0"/>
          </a:p>
          <a:p>
            <a:pPr marL="285750" indent="-285750">
              <a:spcBef>
                <a:spcPts val="0"/>
              </a:spcBef>
            </a:pPr>
            <a:endParaRPr lang="it-IT"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0"/>
              </a:spcBef>
            </a:pPr>
            <a:r>
              <a:rPr lang="it-IT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Storia greca, 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prof.ssa Alessandra Coppola</a:t>
            </a:r>
            <a:endParaRPr lang="it-IT" sz="1800" dirty="0"/>
          </a:p>
        </p:txBody>
      </p:sp>
      <p:sp>
        <p:nvSpPr>
          <p:cNvPr id="5" name="Google Shape;370;p28">
            <a:extLst>
              <a:ext uri="{FF2B5EF4-FFF2-40B4-BE49-F238E27FC236}">
                <a16:creationId xmlns:a16="http://schemas.microsoft.com/office/drawing/2014/main" id="{4E7207D9-C659-C15C-58AD-2C7FE2938BB1}"/>
              </a:ext>
            </a:extLst>
          </p:cNvPr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Primo semestre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Lettere antiche 001PD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493750C9-E0A1-3B8D-116C-9DD94DD389F2}"/>
              </a:ext>
            </a:extLst>
          </p:cNvPr>
          <p:cNvSpPr txBox="1">
            <a:spLocks/>
          </p:cNvSpPr>
          <p:nvPr/>
        </p:nvSpPr>
        <p:spPr>
          <a:xfrm>
            <a:off x="0" y="2110912"/>
            <a:ext cx="91440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it-IT" sz="3600" b="1" dirty="0"/>
              <a:t>Curriculum antico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7208062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0;p28">
            <a:extLst>
              <a:ext uri="{FF2B5EF4-FFF2-40B4-BE49-F238E27FC236}">
                <a16:creationId xmlns:a16="http://schemas.microsoft.com/office/drawing/2014/main" id="{A220671F-CA84-058C-55A8-76C576ABBAFA}"/>
              </a:ext>
            </a:extLst>
          </p:cNvPr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Primo semestre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Lettere moderne 002PD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magine 3" descr="Immagine che contiene testo, ricevuta, numero, Carattere&#10;&#10;Descrizione generata automaticamente">
            <a:extLst>
              <a:ext uri="{FF2B5EF4-FFF2-40B4-BE49-F238E27FC236}">
                <a16:creationId xmlns:a16="http://schemas.microsoft.com/office/drawing/2014/main" id="{D9723491-B740-D151-1E81-3619420C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97" r="12581"/>
          <a:stretch/>
        </p:blipFill>
        <p:spPr>
          <a:xfrm>
            <a:off x="152400" y="1543391"/>
            <a:ext cx="8839200" cy="45132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F055D041-0AFA-5D49-F5FE-26A455E74B98}"/>
                  </a:ext>
                </a:extLst>
              </p14:cNvPr>
              <p14:cNvContentPartPr/>
              <p14:nvPr/>
            </p14:nvContentPartPr>
            <p14:xfrm>
              <a:off x="4073160" y="2905360"/>
              <a:ext cx="718920" cy="5184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F055D041-0AFA-5D49-F5FE-26A455E74B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9160" y="2797360"/>
                <a:ext cx="82656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78E5C7B0-09D5-C816-5450-14F6A10041FD}"/>
                  </a:ext>
                </a:extLst>
              </p14:cNvPr>
              <p14:cNvContentPartPr/>
              <p14:nvPr/>
            </p14:nvContentPartPr>
            <p14:xfrm>
              <a:off x="4094400" y="5608240"/>
              <a:ext cx="66960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78E5C7B0-09D5-C816-5450-14F6A10041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40400" y="5500240"/>
                <a:ext cx="77724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ottotitolo 2">
            <a:extLst>
              <a:ext uri="{FF2B5EF4-FFF2-40B4-BE49-F238E27FC236}">
                <a16:creationId xmlns:a16="http://schemas.microsoft.com/office/drawing/2014/main" id="{303E6D54-8C52-C92B-5613-39FEA1D988BD}"/>
              </a:ext>
            </a:extLst>
          </p:cNvPr>
          <p:cNvSpPr txBox="1">
            <a:spLocks/>
          </p:cNvSpPr>
          <p:nvPr/>
        </p:nvSpPr>
        <p:spPr>
          <a:xfrm>
            <a:off x="0" y="1039360"/>
            <a:ext cx="9144000" cy="66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it-IT" sz="3600" b="1" dirty="0"/>
              <a:t>Curriculum moderno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3838635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9D6B4CB-9CA1-F43C-20D2-10602799797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136604"/>
            <a:ext cx="9144000" cy="1460501"/>
          </a:xfrm>
        </p:spPr>
        <p:txBody>
          <a:bodyPr/>
          <a:lstStyle/>
          <a:p>
            <a:pPr marL="342900" indent="-342900">
              <a:spcBef>
                <a:spcPts val="0"/>
              </a:spcBef>
            </a:pPr>
            <a:r>
              <a:rPr lang="it-IT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Filologia romanza A-L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prof. Alvaro Barbieri</a:t>
            </a:r>
          </a:p>
          <a:p>
            <a:pPr marL="342900" indent="-342900">
              <a:spcBef>
                <a:spcPts val="0"/>
              </a:spcBef>
            </a:pPr>
            <a:endParaRPr lang="it-IT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spcBef>
                <a:spcPts val="0"/>
              </a:spcBef>
            </a:pPr>
            <a:r>
              <a:rPr lang="it-IT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Filologia romanza M-Z</a:t>
            </a:r>
            <a:r>
              <a:rPr lang="it-IT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prof.ssa Francesca Gambino</a:t>
            </a:r>
            <a:endParaRPr lang="it-IT" sz="1800" dirty="0"/>
          </a:p>
          <a:p>
            <a:pPr marL="25400" indent="0">
              <a:buNone/>
            </a:pPr>
            <a:endParaRPr lang="it-IT" sz="2400" dirty="0"/>
          </a:p>
        </p:txBody>
      </p:sp>
      <p:sp>
        <p:nvSpPr>
          <p:cNvPr id="4" name="Google Shape;370;p28">
            <a:extLst>
              <a:ext uri="{FF2B5EF4-FFF2-40B4-BE49-F238E27FC236}">
                <a16:creationId xmlns:a16="http://schemas.microsoft.com/office/drawing/2014/main" id="{8F218C2A-BB6B-84AB-C7A1-DD0211F3E154}"/>
              </a:ext>
            </a:extLst>
          </p:cNvPr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Primo semestre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Lettere moderne 002PD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D03207F0-21EB-05F8-3871-E6493BCFD04B}"/>
              </a:ext>
            </a:extLst>
          </p:cNvPr>
          <p:cNvSpPr txBox="1">
            <a:spLocks/>
          </p:cNvSpPr>
          <p:nvPr/>
        </p:nvSpPr>
        <p:spPr>
          <a:xfrm>
            <a:off x="0" y="1209480"/>
            <a:ext cx="9144000" cy="66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it-IT" sz="3600" b="1" dirty="0"/>
              <a:t>Curriculum moderno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9905726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8"/>
          <p:cNvSpPr txBox="1"/>
          <p:nvPr/>
        </p:nvSpPr>
        <p:spPr>
          <a:xfrm>
            <a:off x="0" y="2413357"/>
            <a:ext cx="91440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insegnamento a scelta tra: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Storia medievale,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prof. Isabelle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Chabot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II semestre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Storia moderna,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prof. Egidio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Ivetic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 semestre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Storia contemporanea,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prof. Enrico Francia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II semestre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70;p28">
            <a:extLst>
              <a:ext uri="{FF2B5EF4-FFF2-40B4-BE49-F238E27FC236}">
                <a16:creationId xmlns:a16="http://schemas.microsoft.com/office/drawing/2014/main" id="{7658A818-D3F2-1889-CA8B-60AF5399DFBE}"/>
              </a:ext>
            </a:extLst>
          </p:cNvPr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Primo semestre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Lettere moderne 002PD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0" y="2459524"/>
            <a:ext cx="9144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 Test di Abilità Linguistica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711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2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2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Test di abilità linguistica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Informazioni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22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2"/>
          <p:cNvSpPr txBox="1"/>
          <p:nvPr/>
        </p:nvSpPr>
        <p:spPr>
          <a:xfrm>
            <a:off x="0" y="1630969"/>
            <a:ext cx="91440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B3071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Livello: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B1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B3071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Abilità: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lettura e ascolto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Lingue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Inglese, francese, spagnolo o tedesco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alendario prove, iscrizioni: 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https://cla.unipd.it/test-linguistici/iscrizioni-tal/</a:t>
            </a:r>
            <a:endParaRPr kumimoji="0" lang="it-IT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Info,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risultati, preparazione e altro: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https://cla.unipd.it/test-linguistici/tal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 descr="Immagine che contiene modello, quadrato, pixel, parole crociate&#10;&#10;Descrizione generata automaticamente">
            <a:extLst>
              <a:ext uri="{FF2B5EF4-FFF2-40B4-BE49-F238E27FC236}">
                <a16:creationId xmlns:a16="http://schemas.microsoft.com/office/drawing/2014/main" id="{1334685C-5DA5-F580-6C90-3361711ED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697" y="3472746"/>
            <a:ext cx="2956606" cy="295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057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2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2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Test di abilità linguistica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Informazioni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22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2"/>
          <p:cNvSpPr txBox="1"/>
          <p:nvPr/>
        </p:nvSpPr>
        <p:spPr>
          <a:xfrm>
            <a:off x="0" y="1398894"/>
            <a:ext cx="9144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Sulla pagina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Moodle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CdL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4C68BA-262C-80AA-9628-454652244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16"/>
            <a:ext cx="9144000" cy="4003010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D6A0AF16-C458-BF81-3B4F-0AA079D3971E}"/>
              </a:ext>
            </a:extLst>
          </p:cNvPr>
          <p:cNvSpPr/>
          <p:nvPr/>
        </p:nvSpPr>
        <p:spPr>
          <a:xfrm>
            <a:off x="2110153" y="4079631"/>
            <a:ext cx="1659988" cy="33762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AD6C3D5C-11E9-90F5-E878-C9C08566E7BC}"/>
              </a:ext>
            </a:extLst>
          </p:cNvPr>
          <p:cNvSpPr/>
          <p:nvPr/>
        </p:nvSpPr>
        <p:spPr>
          <a:xfrm rot="2121022">
            <a:off x="3840479" y="3056072"/>
            <a:ext cx="337624" cy="1019908"/>
          </a:xfrm>
          <a:prstGeom prst="downArrow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192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6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56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56"/>
          <p:cNvSpPr txBox="1"/>
          <p:nvPr/>
        </p:nvSpPr>
        <p:spPr>
          <a:xfrm>
            <a:off x="3211286" y="0"/>
            <a:ext cx="593271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 CFU: Stage, tirocini e seminari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Informazioni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56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6"/>
          <p:cNvSpPr txBox="1"/>
          <p:nvPr/>
        </p:nvSpPr>
        <p:spPr>
          <a:xfrm>
            <a:off x="395536" y="2276872"/>
            <a:ext cx="84969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70B80D-DB9E-543B-9A1D-7DE5D6D5B955}"/>
              </a:ext>
            </a:extLst>
          </p:cNvPr>
          <p:cNvSpPr txBox="1"/>
          <p:nvPr/>
        </p:nvSpPr>
        <p:spPr>
          <a:xfrm>
            <a:off x="0" y="1720840"/>
            <a:ext cx="9144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Come ottenere i 3 CFU: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seguendo 22 ore di un unico seminario con tesina conclusiva;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seguendo 36 ore di seminari e conferenze che prevedono il riconoscimento crediti;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svolgendo un tirocinio di 75 ore totali.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Come registrare le presenze ai seminari: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 partecipazione agli eventi può essere registrata nel libretto scaricabile al link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https://ssu.elearning.unipd.it/pluginfile.php/308869/mod_resource/content/2/Libretto_eventi_3CFU_stampa.pdf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3920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6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56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56"/>
          <p:cNvSpPr txBox="1"/>
          <p:nvPr/>
        </p:nvSpPr>
        <p:spPr>
          <a:xfrm>
            <a:off x="3211286" y="0"/>
            <a:ext cx="593271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 CFU: Stage, tirocini e seminari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Informazioni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56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6"/>
          <p:cNvSpPr txBox="1"/>
          <p:nvPr/>
        </p:nvSpPr>
        <p:spPr>
          <a:xfrm>
            <a:off x="395536" y="2276872"/>
            <a:ext cx="84969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70B80D-DB9E-543B-9A1D-7DE5D6D5B955}"/>
              </a:ext>
            </a:extLst>
          </p:cNvPr>
          <p:cNvSpPr txBox="1"/>
          <p:nvPr/>
        </p:nvSpPr>
        <p:spPr>
          <a:xfrm>
            <a:off x="0" y="1430369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Sulla pagina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Moodle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del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CdL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6FD7B82-6EF3-3D0F-F8CC-1952FBDAC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1"/>
            <a:ext cx="9144000" cy="396954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83E1B6E0-01EC-DCBC-9A01-60A4634A705A}"/>
              </a:ext>
            </a:extLst>
          </p:cNvPr>
          <p:cNvSpPr/>
          <p:nvPr/>
        </p:nvSpPr>
        <p:spPr>
          <a:xfrm>
            <a:off x="2194560" y="4375051"/>
            <a:ext cx="1406769" cy="34821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4C8F998A-5625-A1DE-C35E-D004879F5E7E}"/>
              </a:ext>
            </a:extLst>
          </p:cNvPr>
          <p:cNvSpPr/>
          <p:nvPr/>
        </p:nvSpPr>
        <p:spPr>
          <a:xfrm rot="2509561">
            <a:off x="3905283" y="3345082"/>
            <a:ext cx="351693" cy="1045974"/>
          </a:xfrm>
          <a:prstGeom prst="downArrow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797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Organigramma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210183" y="1196752"/>
            <a:ext cx="8723634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36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32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Ateneo di Padova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Scuole (organi di coordinamento)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Dipartimenti (organi amministrativi)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Corsi di Laurea (organi didattici)</a:t>
            </a:r>
            <a:endParaRPr sz="18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5"/>
          <p:cNvCxnSpPr/>
          <p:nvPr/>
        </p:nvCxnSpPr>
        <p:spPr>
          <a:xfrm>
            <a:off x="4572000" y="1916832"/>
            <a:ext cx="0" cy="1008112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50" name="Google Shape;150;p5"/>
          <p:cNvCxnSpPr/>
          <p:nvPr/>
        </p:nvCxnSpPr>
        <p:spPr>
          <a:xfrm>
            <a:off x="4572000" y="3429000"/>
            <a:ext cx="0" cy="1008112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51" name="Google Shape;151;p5"/>
          <p:cNvCxnSpPr/>
          <p:nvPr/>
        </p:nvCxnSpPr>
        <p:spPr>
          <a:xfrm>
            <a:off x="4499992" y="4941168"/>
            <a:ext cx="0" cy="1008112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6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56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56"/>
          <p:cNvSpPr txBox="1"/>
          <p:nvPr/>
        </p:nvSpPr>
        <p:spPr>
          <a:xfrm>
            <a:off x="3211286" y="0"/>
            <a:ext cx="593271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 CFU: Stage, tirocini e seminari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Alcune opzioni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56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515AC0-875D-0894-9FB8-E0C9893FE45B}"/>
              </a:ext>
            </a:extLst>
          </p:cNvPr>
          <p:cNvSpPr txBox="1"/>
          <p:nvPr/>
        </p:nvSpPr>
        <p:spPr>
          <a:xfrm>
            <a:off x="0" y="168661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https://www.disll.unipd.it/ricerca/seminari-permanenti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F3466A-74A6-2CA0-A6C1-B85844193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0304"/>
            <a:ext cx="9144000" cy="41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50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6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56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56"/>
          <p:cNvSpPr txBox="1"/>
          <p:nvPr/>
        </p:nvSpPr>
        <p:spPr>
          <a:xfrm>
            <a:off x="3211286" y="0"/>
            <a:ext cx="593271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18 CFU a scelta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Informazioni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56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6"/>
          <p:cNvSpPr txBox="1"/>
          <p:nvPr/>
        </p:nvSpPr>
        <p:spPr>
          <a:xfrm>
            <a:off x="395536" y="2276872"/>
            <a:ext cx="84969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515AC0-875D-0894-9FB8-E0C9893FE45B}"/>
              </a:ext>
            </a:extLst>
          </p:cNvPr>
          <p:cNvSpPr txBox="1"/>
          <p:nvPr/>
        </p:nvSpPr>
        <p:spPr>
          <a:xfrm>
            <a:off x="647053" y="4119505"/>
            <a:ext cx="7887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Esami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scelta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dello studente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Totale di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18 CFU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 ottenere entro i tre anni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 inserire nel piano di studio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Possono essere selezionati da altri corsi di laurea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4F1CE99-4A33-E4EE-440F-123A46FE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5" y="2065339"/>
            <a:ext cx="7925207" cy="67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928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0" y="2921189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agina Didattica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5682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3"/>
          <p:cNvSpPr txBox="1"/>
          <p:nvPr/>
        </p:nvSpPr>
        <p:spPr>
          <a:xfrm>
            <a:off x="0" y="1408332"/>
            <a:ext cx="9144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Dalla pagina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Moodle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del Corso di Laurea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33"/>
          <p:cNvSpPr txBox="1"/>
          <p:nvPr/>
        </p:nvSpPr>
        <p:spPr>
          <a:xfrm>
            <a:off x="412032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 gli studenti immatricolati nell’A.A. 2024/25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Immagine 5" descr="Immagine che contiene testo, schermata, Sito Web, interno&#10;&#10;Descrizione generata automaticamente">
            <a:extLst>
              <a:ext uri="{FF2B5EF4-FFF2-40B4-BE49-F238E27FC236}">
                <a16:creationId xmlns:a16="http://schemas.microsoft.com/office/drawing/2014/main" id="{C5DEFB39-A59F-8C00-A8C5-DF4368186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7628"/>
            <a:ext cx="9124120" cy="4746963"/>
          </a:xfrm>
          <a:prstGeom prst="rect">
            <a:avLst/>
          </a:prstGeom>
        </p:spPr>
      </p:pic>
      <p:sp>
        <p:nvSpPr>
          <p:cNvPr id="8" name="Freccia a destra 1">
            <a:extLst>
              <a:ext uri="{FF2B5EF4-FFF2-40B4-BE49-F238E27FC236}">
                <a16:creationId xmlns:a16="http://schemas.microsoft.com/office/drawing/2014/main" id="{EF6CD693-5BD6-467B-9F09-053140F0B42D}"/>
              </a:ext>
            </a:extLst>
          </p:cNvPr>
          <p:cNvSpPr/>
          <p:nvPr/>
        </p:nvSpPr>
        <p:spPr>
          <a:xfrm rot="13331368">
            <a:off x="4401679" y="3376356"/>
            <a:ext cx="1098348" cy="2752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4"/>
          <p:cNvSpPr txBox="1"/>
          <p:nvPr/>
        </p:nvSpPr>
        <p:spPr>
          <a:xfrm>
            <a:off x="4140200" y="0"/>
            <a:ext cx="5003800" cy="9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Selezione dell’A.A.</a:t>
            </a:r>
          </a:p>
        </p:txBody>
      </p:sp>
      <p:pic>
        <p:nvPicPr>
          <p:cNvPr id="6" name="Immagine 5" descr="Immagine che contiene testo, schermata, Carattere, Sito Web&#10;&#10;Descrizione generata automaticamente">
            <a:extLst>
              <a:ext uri="{FF2B5EF4-FFF2-40B4-BE49-F238E27FC236}">
                <a16:creationId xmlns:a16="http://schemas.microsoft.com/office/drawing/2014/main" id="{EF67E2AC-B27C-5515-27A4-A62F811E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03813"/>
            <a:ext cx="9140260" cy="4346369"/>
          </a:xfrm>
          <a:prstGeom prst="rect">
            <a:avLst/>
          </a:prstGeom>
        </p:spPr>
      </p:pic>
      <p:sp>
        <p:nvSpPr>
          <p:cNvPr id="9" name="Google Shape;411;p34">
            <a:extLst>
              <a:ext uri="{FF2B5EF4-FFF2-40B4-BE49-F238E27FC236}">
                <a16:creationId xmlns:a16="http://schemas.microsoft.com/office/drawing/2014/main" id="{C403DD4A-2C1E-F57A-A74E-ADE991D77105}"/>
              </a:ext>
            </a:extLst>
          </p:cNvPr>
          <p:cNvSpPr/>
          <p:nvPr/>
        </p:nvSpPr>
        <p:spPr>
          <a:xfrm>
            <a:off x="475013" y="3025239"/>
            <a:ext cx="2933205" cy="403761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Freccia a destra 1">
            <a:extLst>
              <a:ext uri="{FF2B5EF4-FFF2-40B4-BE49-F238E27FC236}">
                <a16:creationId xmlns:a16="http://schemas.microsoft.com/office/drawing/2014/main" id="{317B2FEC-BC71-2140-3CCC-E08E9EF61AC4}"/>
              </a:ext>
            </a:extLst>
          </p:cNvPr>
          <p:cNvSpPr/>
          <p:nvPr/>
        </p:nvSpPr>
        <p:spPr>
          <a:xfrm rot="13331368">
            <a:off x="3205057" y="3647290"/>
            <a:ext cx="1098348" cy="2752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83953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6B070836-8507-D7D4-17B9-689AC3505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1897142"/>
            <a:ext cx="5584124" cy="4770357"/>
          </a:xfrm>
          <a:prstGeom prst="rect">
            <a:avLst/>
          </a:prstGeom>
        </p:spPr>
      </p:pic>
      <p:sp>
        <p:nvSpPr>
          <p:cNvPr id="411" name="Google Shape;411;p34"/>
          <p:cNvSpPr/>
          <p:nvPr/>
        </p:nvSpPr>
        <p:spPr>
          <a:xfrm>
            <a:off x="985651" y="2315688"/>
            <a:ext cx="1543793" cy="439388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4"/>
          <p:cNvSpPr txBox="1"/>
          <p:nvPr/>
        </p:nvSpPr>
        <p:spPr>
          <a:xfrm>
            <a:off x="4140200" y="0"/>
            <a:ext cx="5003800" cy="9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BF3FBB76-7139-968D-A82B-1982876A8C7D}"/>
              </a:ext>
            </a:extLst>
          </p:cNvPr>
          <p:cNvSpPr/>
          <p:nvPr/>
        </p:nvSpPr>
        <p:spPr>
          <a:xfrm rot="10800000">
            <a:off x="2734045" y="2315688"/>
            <a:ext cx="1042308" cy="35729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CB35EA-0541-97EB-CF8D-021C1222DB79}"/>
              </a:ext>
            </a:extLst>
          </p:cNvPr>
          <p:cNvSpPr txBox="1"/>
          <p:nvPr/>
        </p:nvSpPr>
        <p:spPr>
          <a:xfrm>
            <a:off x="442876" y="1187531"/>
            <a:ext cx="779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 non si passa dalla pagina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Moodle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del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CdL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856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Sito Web, Pagina Web&#10;&#10;Descrizione generata automaticamente">
            <a:extLst>
              <a:ext uri="{FF2B5EF4-FFF2-40B4-BE49-F238E27FC236}">
                <a16:creationId xmlns:a16="http://schemas.microsoft.com/office/drawing/2014/main" id="{70A759C0-6720-D9C4-551A-AD595D0C38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013"/>
          <a:stretch/>
        </p:blipFill>
        <p:spPr>
          <a:xfrm>
            <a:off x="44237" y="2304867"/>
            <a:ext cx="9016636" cy="4553133"/>
          </a:xfrm>
          <a:prstGeom prst="rect">
            <a:avLst/>
          </a:prstGeom>
        </p:spPr>
      </p:pic>
      <p:sp>
        <p:nvSpPr>
          <p:cNvPr id="411" name="Google Shape;411;p34"/>
          <p:cNvSpPr/>
          <p:nvPr/>
        </p:nvSpPr>
        <p:spPr>
          <a:xfrm>
            <a:off x="5937662" y="4310744"/>
            <a:ext cx="1294411" cy="356260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4"/>
          <p:cNvSpPr txBox="1"/>
          <p:nvPr/>
        </p:nvSpPr>
        <p:spPr>
          <a:xfrm>
            <a:off x="4140200" y="0"/>
            <a:ext cx="5003800" cy="9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Selezione dell’A.A.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BF3FBB76-7139-968D-A82B-1982876A8C7D}"/>
              </a:ext>
            </a:extLst>
          </p:cNvPr>
          <p:cNvSpPr/>
          <p:nvPr/>
        </p:nvSpPr>
        <p:spPr>
          <a:xfrm rot="19465141">
            <a:off x="4861782" y="4761995"/>
            <a:ext cx="1098348" cy="2752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CB35EA-0541-97EB-CF8D-021C1222DB79}"/>
              </a:ext>
            </a:extLst>
          </p:cNvPr>
          <p:cNvSpPr txBox="1"/>
          <p:nvPr/>
        </p:nvSpPr>
        <p:spPr>
          <a:xfrm>
            <a:off x="442877" y="1332575"/>
            <a:ext cx="709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 non si passa dalla pagina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Moodle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del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CdL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4C7BA21A-C77D-5855-ED21-7E4AC25C8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5882"/>
            <a:ext cx="9042253" cy="5252118"/>
          </a:xfrm>
          <a:prstGeom prst="rect">
            <a:avLst/>
          </a:prstGeom>
        </p:spPr>
      </p:pic>
      <p:sp>
        <p:nvSpPr>
          <p:cNvPr id="411" name="Google Shape;411;p34"/>
          <p:cNvSpPr/>
          <p:nvPr/>
        </p:nvSpPr>
        <p:spPr>
          <a:xfrm>
            <a:off x="855847" y="3291834"/>
            <a:ext cx="1447966" cy="472643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4"/>
          <p:cNvSpPr txBox="1"/>
          <p:nvPr/>
        </p:nvSpPr>
        <p:spPr>
          <a:xfrm>
            <a:off x="4038453" y="0"/>
            <a:ext cx="5003800" cy="9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lang="it-IT" sz="1600" dirty="0">
                <a:solidFill>
                  <a:srgbClr val="FFFFFF"/>
                </a:solidFill>
              </a:rPr>
              <a:t>Selezione della Scuola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411;p34">
            <a:extLst>
              <a:ext uri="{FF2B5EF4-FFF2-40B4-BE49-F238E27FC236}">
                <a16:creationId xmlns:a16="http://schemas.microsoft.com/office/drawing/2014/main" id="{C944BD2E-EE54-4A67-ABB0-02E92C9AECFE}"/>
              </a:ext>
            </a:extLst>
          </p:cNvPr>
          <p:cNvSpPr/>
          <p:nvPr/>
        </p:nvSpPr>
        <p:spPr>
          <a:xfrm>
            <a:off x="450106" y="6175558"/>
            <a:ext cx="4121893" cy="472643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8716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numero, software&#10;&#10;Descrizione generata automaticamente">
            <a:extLst>
              <a:ext uri="{FF2B5EF4-FFF2-40B4-BE49-F238E27FC236}">
                <a16:creationId xmlns:a16="http://schemas.microsoft.com/office/drawing/2014/main" id="{2E6F54F9-49D6-FE5E-2A68-311709F01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1" y="1196189"/>
            <a:ext cx="8597735" cy="5661811"/>
          </a:xfrm>
          <a:prstGeom prst="rect">
            <a:avLst/>
          </a:prstGeom>
        </p:spPr>
      </p:pic>
      <p:sp>
        <p:nvSpPr>
          <p:cNvPr id="420" name="Google Shape;420;p35"/>
          <p:cNvSpPr txBox="1"/>
          <p:nvPr/>
        </p:nvSpPr>
        <p:spPr>
          <a:xfrm>
            <a:off x="4140200" y="0"/>
            <a:ext cx="5003800" cy="99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Selezione del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CdL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411;p34">
            <a:extLst>
              <a:ext uri="{FF2B5EF4-FFF2-40B4-BE49-F238E27FC236}">
                <a16:creationId xmlns:a16="http://schemas.microsoft.com/office/drawing/2014/main" id="{88F5F5C0-9C9D-EA35-D51B-9B72A3362D53}"/>
              </a:ext>
            </a:extLst>
          </p:cNvPr>
          <p:cNvSpPr/>
          <p:nvPr/>
        </p:nvSpPr>
        <p:spPr>
          <a:xfrm>
            <a:off x="1056903" y="5902036"/>
            <a:ext cx="1163781" cy="308759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7AE77668-28A3-5E48-969F-ADD20CEBC241}"/>
              </a:ext>
            </a:extLst>
          </p:cNvPr>
          <p:cNvSpPr/>
          <p:nvPr/>
        </p:nvSpPr>
        <p:spPr>
          <a:xfrm rot="4242940">
            <a:off x="2822193" y="4990817"/>
            <a:ext cx="299222" cy="1341986"/>
          </a:xfrm>
          <a:prstGeom prst="downArrow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6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Pagina Didattica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 gli studenti immatricolati nell’A.A. 2024/25</a:t>
            </a:r>
          </a:p>
        </p:txBody>
      </p:sp>
      <p:pic>
        <p:nvPicPr>
          <p:cNvPr id="4" name="Immagine 3" descr="Immagine che contiene testo, schermata, Pagina Web, Sito Web&#10;&#10;Descrizione generata automaticamente">
            <a:extLst>
              <a:ext uri="{FF2B5EF4-FFF2-40B4-BE49-F238E27FC236}">
                <a16:creationId xmlns:a16="http://schemas.microsoft.com/office/drawing/2014/main" id="{F84943BD-BCEA-6719-F5FE-49FC7001D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79" y="1008063"/>
            <a:ext cx="7532244" cy="57193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7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Organigramma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0" y="1556792"/>
            <a:ext cx="9144000" cy="561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    Scuola di Scienze Umane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                   Dip. di Studi       	       Dip. di Scienze Storiche,   	Linguistici e Letterari 	Geografiche e dell’Antichità </a:t>
            </a:r>
            <a:r>
              <a:rPr lang="it-IT" sz="1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28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Corso di Laurea in Lettere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Curriculum moderno            Curriculum antico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0" name="Google Shape;180;p7"/>
          <p:cNvCxnSpPr/>
          <p:nvPr/>
        </p:nvCxnSpPr>
        <p:spPr>
          <a:xfrm flipH="1">
            <a:off x="2915816" y="2221632"/>
            <a:ext cx="1332959" cy="631304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81" name="Google Shape;181;p7"/>
          <p:cNvCxnSpPr/>
          <p:nvPr/>
        </p:nvCxnSpPr>
        <p:spPr>
          <a:xfrm>
            <a:off x="5010701" y="2221632"/>
            <a:ext cx="1289491" cy="631304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82" name="Google Shape;182;p7"/>
          <p:cNvCxnSpPr/>
          <p:nvPr/>
        </p:nvCxnSpPr>
        <p:spPr>
          <a:xfrm>
            <a:off x="2087724" y="3825044"/>
            <a:ext cx="1872208" cy="72008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83" name="Google Shape;183;p7"/>
          <p:cNvCxnSpPr/>
          <p:nvPr/>
        </p:nvCxnSpPr>
        <p:spPr>
          <a:xfrm flipH="1">
            <a:off x="5585006" y="3672359"/>
            <a:ext cx="1590830" cy="792088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84" name="Google Shape;184;p7"/>
          <p:cNvCxnSpPr/>
          <p:nvPr/>
        </p:nvCxnSpPr>
        <p:spPr>
          <a:xfrm flipH="1">
            <a:off x="1926111" y="5314427"/>
            <a:ext cx="1656184" cy="792088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85" name="Google Shape;185;p7"/>
          <p:cNvCxnSpPr/>
          <p:nvPr/>
        </p:nvCxnSpPr>
        <p:spPr>
          <a:xfrm>
            <a:off x="5826400" y="5314427"/>
            <a:ext cx="1631399" cy="931027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Elenco degli Insegnamenti</a:t>
            </a:r>
          </a:p>
        </p:txBody>
      </p:sp>
      <p:pic>
        <p:nvPicPr>
          <p:cNvPr id="4" name="Immagine 3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13D8E4E3-C370-8136-8113-4AC04C2992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29"/>
          <a:stretch/>
        </p:blipFill>
        <p:spPr>
          <a:xfrm>
            <a:off x="760021" y="1018883"/>
            <a:ext cx="7283450" cy="5738177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8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Pagina dell’Insegnamento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Immagine 13" descr="Immagine che contiene testo, schermata, Pagina Web, Carattere&#10;&#10;Descrizione generata automaticamente">
            <a:extLst>
              <a:ext uri="{FF2B5EF4-FFF2-40B4-BE49-F238E27FC236}">
                <a16:creationId xmlns:a16="http://schemas.microsoft.com/office/drawing/2014/main" id="{71AC7A66-E768-FFF5-DB9A-9AA5D3E35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1232721"/>
            <a:ext cx="7442200" cy="5418043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documento, numero&#10;&#10;Descrizione generata automaticamente">
            <a:extLst>
              <a:ext uri="{FF2B5EF4-FFF2-40B4-BE49-F238E27FC236}">
                <a16:creationId xmlns:a16="http://schemas.microsoft.com/office/drawing/2014/main" id="{ADE7E791-12B9-10F6-1EA0-551DF7A06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008063"/>
            <a:ext cx="7772400" cy="5793390"/>
          </a:xfrm>
          <a:prstGeom prst="rect">
            <a:avLst/>
          </a:prstGeom>
        </p:spPr>
      </p:pic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Syllabus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411;p34">
            <a:extLst>
              <a:ext uri="{FF2B5EF4-FFF2-40B4-BE49-F238E27FC236}">
                <a16:creationId xmlns:a16="http://schemas.microsoft.com/office/drawing/2014/main" id="{BE4F9955-EA40-B09B-7DCC-2040C42FAFF8}"/>
              </a:ext>
            </a:extLst>
          </p:cNvPr>
          <p:cNvSpPr/>
          <p:nvPr/>
        </p:nvSpPr>
        <p:spPr>
          <a:xfrm flipV="1">
            <a:off x="685801" y="1283540"/>
            <a:ext cx="838200" cy="425561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11;p34">
            <a:extLst>
              <a:ext uri="{FF2B5EF4-FFF2-40B4-BE49-F238E27FC236}">
                <a16:creationId xmlns:a16="http://schemas.microsoft.com/office/drawing/2014/main" id="{9575BEA8-DF5B-6EC9-8FC3-1C5D2F3A69A6}"/>
              </a:ext>
            </a:extLst>
          </p:cNvPr>
          <p:cNvSpPr/>
          <p:nvPr/>
        </p:nvSpPr>
        <p:spPr>
          <a:xfrm flipV="1">
            <a:off x="685799" y="2133600"/>
            <a:ext cx="1944512" cy="583564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411;p34">
            <a:extLst>
              <a:ext uri="{FF2B5EF4-FFF2-40B4-BE49-F238E27FC236}">
                <a16:creationId xmlns:a16="http://schemas.microsoft.com/office/drawing/2014/main" id="{F3BD65DE-43DD-7C77-3C8B-57851D97329B}"/>
              </a:ext>
            </a:extLst>
          </p:cNvPr>
          <p:cNvSpPr/>
          <p:nvPr/>
        </p:nvSpPr>
        <p:spPr>
          <a:xfrm>
            <a:off x="685799" y="4532662"/>
            <a:ext cx="838202" cy="583564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11;p34">
            <a:extLst>
              <a:ext uri="{FF2B5EF4-FFF2-40B4-BE49-F238E27FC236}">
                <a16:creationId xmlns:a16="http://schemas.microsoft.com/office/drawing/2014/main" id="{A7714ECA-5A4B-BC1E-A0FE-A54A4E1D4592}"/>
              </a:ext>
            </a:extLst>
          </p:cNvPr>
          <p:cNvSpPr/>
          <p:nvPr/>
        </p:nvSpPr>
        <p:spPr>
          <a:xfrm flipV="1">
            <a:off x="685799" y="2976213"/>
            <a:ext cx="1176868" cy="583564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11;p34">
            <a:extLst>
              <a:ext uri="{FF2B5EF4-FFF2-40B4-BE49-F238E27FC236}">
                <a16:creationId xmlns:a16="http://schemas.microsoft.com/office/drawing/2014/main" id="{C10DDC1D-6E91-504E-256F-238214FB2BBD}"/>
              </a:ext>
            </a:extLst>
          </p:cNvPr>
          <p:cNvSpPr/>
          <p:nvPr/>
        </p:nvSpPr>
        <p:spPr>
          <a:xfrm flipV="1">
            <a:off x="685799" y="3725224"/>
            <a:ext cx="1176868" cy="496817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5460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testo, schermata, documento, numero&#10;&#10;Descrizione generata automaticamente">
            <a:extLst>
              <a:ext uri="{FF2B5EF4-FFF2-40B4-BE49-F238E27FC236}">
                <a16:creationId xmlns:a16="http://schemas.microsoft.com/office/drawing/2014/main" id="{EE731BC7-A903-8681-11A0-340138CF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08063"/>
            <a:ext cx="7772400" cy="6224592"/>
          </a:xfrm>
          <a:prstGeom prst="rect">
            <a:avLst/>
          </a:prstGeom>
        </p:spPr>
      </p:pic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Syllabus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411;p34">
            <a:extLst>
              <a:ext uri="{FF2B5EF4-FFF2-40B4-BE49-F238E27FC236}">
                <a16:creationId xmlns:a16="http://schemas.microsoft.com/office/drawing/2014/main" id="{51A2EA9F-9887-7C8B-7A66-87A5C3937F31}"/>
              </a:ext>
            </a:extLst>
          </p:cNvPr>
          <p:cNvSpPr/>
          <p:nvPr/>
        </p:nvSpPr>
        <p:spPr>
          <a:xfrm>
            <a:off x="598311" y="1995055"/>
            <a:ext cx="2190045" cy="465922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11;p34">
            <a:extLst>
              <a:ext uri="{FF2B5EF4-FFF2-40B4-BE49-F238E27FC236}">
                <a16:creationId xmlns:a16="http://schemas.microsoft.com/office/drawing/2014/main" id="{BE4F9955-EA40-B09B-7DCC-2040C42FAFF8}"/>
              </a:ext>
            </a:extLst>
          </p:cNvPr>
          <p:cNvSpPr/>
          <p:nvPr/>
        </p:nvSpPr>
        <p:spPr>
          <a:xfrm>
            <a:off x="685800" y="1008063"/>
            <a:ext cx="2286990" cy="559480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11;p34">
            <a:extLst>
              <a:ext uri="{FF2B5EF4-FFF2-40B4-BE49-F238E27FC236}">
                <a16:creationId xmlns:a16="http://schemas.microsoft.com/office/drawing/2014/main" id="{E67753E3-6F41-7338-EF33-BB37737BF643}"/>
              </a:ext>
            </a:extLst>
          </p:cNvPr>
          <p:cNvSpPr/>
          <p:nvPr/>
        </p:nvSpPr>
        <p:spPr>
          <a:xfrm>
            <a:off x="685800" y="5818769"/>
            <a:ext cx="1309255" cy="465922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28C04C25-12FF-C6D4-99AA-516413C0C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59" y="1061156"/>
            <a:ext cx="6493598" cy="5412700"/>
          </a:xfrm>
          <a:prstGeom prst="rect">
            <a:avLst/>
          </a:prstGeom>
        </p:spPr>
      </p:pic>
      <p:sp>
        <p:nvSpPr>
          <p:cNvPr id="443" name="Google Shape;443;p39"/>
          <p:cNvSpPr txBox="1"/>
          <p:nvPr/>
        </p:nvSpPr>
        <p:spPr>
          <a:xfrm>
            <a:off x="4140200" y="421656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411;p34">
            <a:extLst>
              <a:ext uri="{FF2B5EF4-FFF2-40B4-BE49-F238E27FC236}">
                <a16:creationId xmlns:a16="http://schemas.microsoft.com/office/drawing/2014/main" id="{BE4F9955-EA40-B09B-7DCC-2040C42FAFF8}"/>
              </a:ext>
            </a:extLst>
          </p:cNvPr>
          <p:cNvSpPr/>
          <p:nvPr/>
        </p:nvSpPr>
        <p:spPr>
          <a:xfrm flipV="1">
            <a:off x="4572000" y="6265331"/>
            <a:ext cx="1444978" cy="369177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11;p34">
            <a:extLst>
              <a:ext uri="{FF2B5EF4-FFF2-40B4-BE49-F238E27FC236}">
                <a16:creationId xmlns:a16="http://schemas.microsoft.com/office/drawing/2014/main" id="{8387A5FB-C49F-6205-58A4-28FB622A1F85}"/>
              </a:ext>
            </a:extLst>
          </p:cNvPr>
          <p:cNvSpPr/>
          <p:nvPr/>
        </p:nvSpPr>
        <p:spPr>
          <a:xfrm flipV="1">
            <a:off x="5937956" y="1061155"/>
            <a:ext cx="2038885" cy="368563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60892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magine 2" descr="Immagine che contiene testo, Carattere, numero, linea&#10;&#10;Descrizione generata automaticamente">
            <a:extLst>
              <a:ext uri="{FF2B5EF4-FFF2-40B4-BE49-F238E27FC236}">
                <a16:creationId xmlns:a16="http://schemas.microsoft.com/office/drawing/2014/main" id="{3C7F5177-1C96-7289-E1D8-F5451318F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081"/>
            <a:ext cx="6524978" cy="2505591"/>
          </a:xfrm>
          <a:prstGeom prst="rect">
            <a:avLst/>
          </a:prstGeom>
        </p:spPr>
      </p:pic>
      <p:pic>
        <p:nvPicPr>
          <p:cNvPr id="6" name="Immagine 5" descr="Immagine che contiene testo, schermata, software, Pagina Web&#10;&#10;Descrizione generata automaticamente">
            <a:extLst>
              <a:ext uri="{FF2B5EF4-FFF2-40B4-BE49-F238E27FC236}">
                <a16:creationId xmlns:a16="http://schemas.microsoft.com/office/drawing/2014/main" id="{FA9B9A3B-08B9-1F88-B9C5-3E9167B3A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489" y="3564673"/>
            <a:ext cx="5588000" cy="3293328"/>
          </a:xfrm>
          <a:prstGeom prst="rect">
            <a:avLst/>
          </a:prstGeom>
        </p:spPr>
      </p:pic>
      <p:sp>
        <p:nvSpPr>
          <p:cNvPr id="7" name="Freccia in giù 1">
            <a:extLst>
              <a:ext uri="{FF2B5EF4-FFF2-40B4-BE49-F238E27FC236}">
                <a16:creationId xmlns:a16="http://schemas.microsoft.com/office/drawing/2014/main" id="{F14AE01A-984F-2AAF-25E7-0C6E6CB44F8F}"/>
              </a:ext>
            </a:extLst>
          </p:cNvPr>
          <p:cNvSpPr/>
          <p:nvPr/>
        </p:nvSpPr>
        <p:spPr>
          <a:xfrm rot="8959990">
            <a:off x="1258292" y="3411467"/>
            <a:ext cx="299222" cy="1341986"/>
          </a:xfrm>
          <a:prstGeom prst="downArrow">
            <a:avLst>
              <a:gd name="adj1" fmla="val 41161"/>
              <a:gd name="adj2" fmla="val 50000"/>
            </a:avLst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Google Shape;411;p34">
            <a:extLst>
              <a:ext uri="{FF2B5EF4-FFF2-40B4-BE49-F238E27FC236}">
                <a16:creationId xmlns:a16="http://schemas.microsoft.com/office/drawing/2014/main" id="{1685CBDA-D876-0747-2BB9-C21170190D4B}"/>
              </a:ext>
            </a:extLst>
          </p:cNvPr>
          <p:cNvSpPr/>
          <p:nvPr/>
        </p:nvSpPr>
        <p:spPr>
          <a:xfrm flipV="1">
            <a:off x="3499556" y="5429742"/>
            <a:ext cx="1444978" cy="369177"/>
          </a:xfrm>
          <a:prstGeom prst="flowChartConnector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6583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Pagina Didattica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magine 6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0FD9DD28-1043-41C5-8BD9-1BFC726A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18" y="1230679"/>
            <a:ext cx="6790937" cy="56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961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0" y="2921189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genda Web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2399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 o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rari e aule delle lezioni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544AD2-3666-1499-BD45-3893C86DD82A}"/>
              </a:ext>
            </a:extLst>
          </p:cNvPr>
          <p:cNvSpPr txBox="1"/>
          <p:nvPr/>
        </p:nvSpPr>
        <p:spPr>
          <a:xfrm>
            <a:off x="-10160" y="136121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Dalla pagina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Moodle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del Corso di Laurea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B4A821-70D0-B385-2764-AB291FF8E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3702"/>
            <a:ext cx="9144000" cy="5132044"/>
          </a:xfrm>
          <a:prstGeom prst="rect">
            <a:avLst/>
          </a:prstGeom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B47563A0-5147-0C30-9AA6-E436DE367899}"/>
              </a:ext>
            </a:extLst>
          </p:cNvPr>
          <p:cNvSpPr/>
          <p:nvPr/>
        </p:nvSpPr>
        <p:spPr>
          <a:xfrm>
            <a:off x="190500" y="3629024"/>
            <a:ext cx="3629025" cy="35242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sinistra 11">
            <a:extLst>
              <a:ext uri="{FF2B5EF4-FFF2-40B4-BE49-F238E27FC236}">
                <a16:creationId xmlns:a16="http://schemas.microsoft.com/office/drawing/2014/main" id="{DB948ABE-FF04-2551-1D28-39137B9E3A1C}"/>
              </a:ext>
            </a:extLst>
          </p:cNvPr>
          <p:cNvSpPr/>
          <p:nvPr/>
        </p:nvSpPr>
        <p:spPr>
          <a:xfrm>
            <a:off x="4033201" y="3452811"/>
            <a:ext cx="1057275" cy="704850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2179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Modalità di r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8C45102-0730-54CF-6AA0-C741A0500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2167"/>
            <a:ext cx="9144000" cy="537583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9420556-D1E2-2168-FAA8-29A49A1441D1}"/>
              </a:ext>
            </a:extLst>
          </p:cNvPr>
          <p:cNvSpPr txBox="1"/>
          <p:nvPr/>
        </p:nvSpPr>
        <p:spPr>
          <a:xfrm>
            <a:off x="296091" y="2238103"/>
            <a:ext cx="22293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/>
              <a:t>Ricerca orario delle lezioni per:</a:t>
            </a:r>
          </a:p>
          <a:p>
            <a:pPr algn="ctr"/>
            <a:endParaRPr lang="it-IT" sz="1800" b="1" dirty="0"/>
          </a:p>
          <a:p>
            <a:pPr marL="342900" indent="-342900">
              <a:buAutoNum type="arabicPeriod"/>
            </a:pPr>
            <a:r>
              <a:rPr lang="it-IT" sz="2000" dirty="0"/>
              <a:t>Corso di studio</a:t>
            </a:r>
          </a:p>
          <a:p>
            <a:pPr marL="342900" indent="-342900">
              <a:buAutoNum type="arabicPeriod"/>
            </a:pPr>
            <a:r>
              <a:rPr lang="it-IT" sz="2000" dirty="0"/>
              <a:t>Docente</a:t>
            </a:r>
          </a:p>
          <a:p>
            <a:pPr marL="342900" indent="-342900">
              <a:buAutoNum type="arabicPeriod"/>
            </a:pPr>
            <a:r>
              <a:rPr lang="it-IT" sz="2000" dirty="0"/>
              <a:t>Insegnamento</a:t>
            </a:r>
          </a:p>
        </p:txBody>
      </p:sp>
    </p:spTree>
    <p:extLst>
      <p:ext uri="{BB962C8B-B14F-4D97-AF65-F5344CB8AC3E}">
        <p14:creationId xmlns:p14="http://schemas.microsoft.com/office/powerpoint/2010/main" val="102441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9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sedi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539552" y="1301205"/>
            <a:ext cx="8424936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Dipartimento di Studi Linguistici e Letterari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(DISLL) – Polo Beato Pellegrino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				       Dipartimento di Scienze   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				       Storiche Geografiche e     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				       dell’Antichità (DISSGEA)  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    – Liviano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www.disll.it</a:t>
            </a: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2400" b="1" i="0" u="none" strike="noStrike" cap="none">
              <a:solidFill>
                <a:srgbClr val="B30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B3071B"/>
                </a:solidFill>
                <a:latin typeface="Arial"/>
                <a:ea typeface="Arial"/>
                <a:cs typeface="Arial"/>
                <a:sym typeface="Arial"/>
              </a:rPr>
              <a:t>					www.dissgea.it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2687569"/>
            <a:ext cx="3147850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 descr=", PALAZZO LIVIANO, IL MUSEO DI SCIENZE ARCHEOLOGICHE E D’ARTE E LA NUOVA BIBLIOTECA INTERDIPARTIMENTALE, PADOV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4240" y="4149796"/>
            <a:ext cx="3159830" cy="1773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Maschera di ricerca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7F024B-9F5D-ADB6-69F1-50F24175F6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000"/>
          <a:stretch/>
        </p:blipFill>
        <p:spPr>
          <a:xfrm>
            <a:off x="0" y="2146837"/>
            <a:ext cx="9144000" cy="47111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9CB4B2-8507-13F5-4245-2AE95DC47C47}"/>
              </a:ext>
            </a:extLst>
          </p:cNvPr>
          <p:cNvSpPr txBox="1"/>
          <p:nvPr/>
        </p:nvSpPr>
        <p:spPr>
          <a:xfrm>
            <a:off x="1299392" y="1008063"/>
            <a:ext cx="712179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1. Ricerca orario delle lezioni per: </a:t>
            </a:r>
            <a:r>
              <a:rPr lang="it-IT" sz="3600" b="1" dirty="0"/>
              <a:t>Corso di studio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5EAD556C-211D-6A71-430C-86F8D73BFFE3}"/>
              </a:ext>
            </a:extLst>
          </p:cNvPr>
          <p:cNvSpPr/>
          <p:nvPr/>
        </p:nvSpPr>
        <p:spPr>
          <a:xfrm>
            <a:off x="304800" y="4397829"/>
            <a:ext cx="1375954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1D446BF7-3686-76A1-A4CE-DFC6F06AE2C7}"/>
              </a:ext>
            </a:extLst>
          </p:cNvPr>
          <p:cNvSpPr/>
          <p:nvPr/>
        </p:nvSpPr>
        <p:spPr>
          <a:xfrm>
            <a:off x="2255520" y="4397829"/>
            <a:ext cx="2129245" cy="62701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552AA584-C64A-CE31-7B2C-F3073E52A75C}"/>
              </a:ext>
            </a:extLst>
          </p:cNvPr>
          <p:cNvSpPr/>
          <p:nvPr/>
        </p:nvSpPr>
        <p:spPr>
          <a:xfrm>
            <a:off x="4467498" y="4397829"/>
            <a:ext cx="1915886" cy="53122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20EF5CF3-D9F8-6F03-451F-1C11FDE2DDA6}"/>
              </a:ext>
            </a:extLst>
          </p:cNvPr>
          <p:cNvSpPr/>
          <p:nvPr/>
        </p:nvSpPr>
        <p:spPr>
          <a:xfrm>
            <a:off x="6479180" y="4397829"/>
            <a:ext cx="1375954" cy="53122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24A47C8-C98F-0CF1-AEB7-6BA17F6E0666}"/>
              </a:ext>
            </a:extLst>
          </p:cNvPr>
          <p:cNvCxnSpPr>
            <a:cxnSpLocks/>
          </p:cNvCxnSpPr>
          <p:nvPr/>
        </p:nvCxnSpPr>
        <p:spPr>
          <a:xfrm>
            <a:off x="853440" y="5129349"/>
            <a:ext cx="0" cy="55734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C5EFECD-851D-AB03-5D5F-0710012A8ED1}"/>
              </a:ext>
            </a:extLst>
          </p:cNvPr>
          <p:cNvCxnSpPr>
            <a:cxnSpLocks/>
          </p:cNvCxnSpPr>
          <p:nvPr/>
        </p:nvCxnSpPr>
        <p:spPr>
          <a:xfrm>
            <a:off x="6823168" y="4929051"/>
            <a:ext cx="356332" cy="46373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650ACA8-42CB-1075-F629-EDAB6D9DADF9}"/>
              </a:ext>
            </a:extLst>
          </p:cNvPr>
          <p:cNvSpPr txBox="1"/>
          <p:nvPr/>
        </p:nvSpPr>
        <p:spPr>
          <a:xfrm>
            <a:off x="228238" y="5680660"/>
            <a:ext cx="1184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2024/2025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6DF720BB-2E8C-8878-C86E-011AC24A8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754" y="5187126"/>
            <a:ext cx="1496611" cy="1670874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E5898ABC-20F3-A522-B3F5-31B71AD7997E}"/>
              </a:ext>
            </a:extLst>
          </p:cNvPr>
          <p:cNvCxnSpPr>
            <a:cxnSpLocks/>
          </p:cNvCxnSpPr>
          <p:nvPr/>
        </p:nvCxnSpPr>
        <p:spPr>
          <a:xfrm flipH="1">
            <a:off x="2429059" y="5033555"/>
            <a:ext cx="1552304" cy="121484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magine 25">
            <a:extLst>
              <a:ext uri="{FF2B5EF4-FFF2-40B4-BE49-F238E27FC236}">
                <a16:creationId xmlns:a16="http://schemas.microsoft.com/office/drawing/2014/main" id="{E9D949A0-B15E-9C90-3F49-CB8212FB35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91" b="3302"/>
          <a:stretch/>
        </p:blipFill>
        <p:spPr>
          <a:xfrm>
            <a:off x="4062543" y="5050972"/>
            <a:ext cx="1641567" cy="1791285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856134A3-91DE-9BF9-CDB5-38EE174D9897}"/>
              </a:ext>
            </a:extLst>
          </p:cNvPr>
          <p:cNvCxnSpPr>
            <a:cxnSpLocks/>
          </p:cNvCxnSpPr>
          <p:nvPr/>
        </p:nvCxnSpPr>
        <p:spPr>
          <a:xfrm>
            <a:off x="4595944" y="4929051"/>
            <a:ext cx="574766" cy="118436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D977F069-9F29-1344-B19C-147DF11AFF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019" b="8773"/>
          <a:stretch/>
        </p:blipFill>
        <p:spPr>
          <a:xfrm>
            <a:off x="7179501" y="4978554"/>
            <a:ext cx="1861815" cy="1896880"/>
          </a:xfrm>
          <a:prstGeom prst="rect">
            <a:avLst/>
          </a:prstGeom>
        </p:spPr>
      </p:pic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AE6603AA-16B0-43A5-12E1-4F03F4ED8F86}"/>
              </a:ext>
            </a:extLst>
          </p:cNvPr>
          <p:cNvSpPr/>
          <p:nvPr/>
        </p:nvSpPr>
        <p:spPr>
          <a:xfrm>
            <a:off x="7179500" y="5392784"/>
            <a:ext cx="1857459" cy="87303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Elemento grafico 33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CE366003-4960-0F87-3025-7C8E8AADC9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5982153" y="51534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416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Opzioni di visualizzazione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43D7353-4608-A76D-0567-3D316882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8063"/>
            <a:ext cx="9144000" cy="45391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6F6B1DE-28CA-3663-62A1-0C2A5C61A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968" y="4068973"/>
            <a:ext cx="1896705" cy="2486297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633EB22C-0446-881B-6483-E8771A0B233F}"/>
              </a:ext>
            </a:extLst>
          </p:cNvPr>
          <p:cNvSpPr/>
          <p:nvPr/>
        </p:nvSpPr>
        <p:spPr>
          <a:xfrm>
            <a:off x="5886994" y="3814354"/>
            <a:ext cx="3030583" cy="304364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670EE592-8CEF-83CE-04D6-FA612F7C98B6}"/>
              </a:ext>
            </a:extLst>
          </p:cNvPr>
          <p:cNvSpPr/>
          <p:nvPr/>
        </p:nvSpPr>
        <p:spPr>
          <a:xfrm>
            <a:off x="6653349" y="4711337"/>
            <a:ext cx="1628502" cy="46155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D156A90E-F1D4-AB57-2122-9F588744F8DB}"/>
              </a:ext>
            </a:extLst>
          </p:cNvPr>
          <p:cNvSpPr/>
          <p:nvPr/>
        </p:nvSpPr>
        <p:spPr>
          <a:xfrm>
            <a:off x="7036526" y="4362994"/>
            <a:ext cx="809897" cy="15675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1781DB1-FCED-CFA5-004E-94FB6A8041AE}"/>
              </a:ext>
            </a:extLst>
          </p:cNvPr>
          <p:cNvCxnSpPr>
            <a:cxnSpLocks/>
          </p:cNvCxnSpPr>
          <p:nvPr/>
        </p:nvCxnSpPr>
        <p:spPr>
          <a:xfrm flipH="1">
            <a:off x="3316922" y="5103807"/>
            <a:ext cx="3325178" cy="95233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F49E5E8-9E57-E106-7E0A-7F030655FF34}"/>
              </a:ext>
            </a:extLst>
          </p:cNvPr>
          <p:cNvSpPr txBox="1"/>
          <p:nvPr/>
        </p:nvSpPr>
        <p:spPr>
          <a:xfrm>
            <a:off x="73297" y="5539607"/>
            <a:ext cx="4066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Numero(/lettera) dell’aula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Nome del complesso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Orario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EE58EE0-9A5B-C905-CE2D-BA71EA0E8271}"/>
              </a:ext>
            </a:extLst>
          </p:cNvPr>
          <p:cNvCxnSpPr>
            <a:cxnSpLocks/>
          </p:cNvCxnSpPr>
          <p:nvPr/>
        </p:nvCxnSpPr>
        <p:spPr>
          <a:xfrm flipH="1">
            <a:off x="5155474" y="4383835"/>
            <a:ext cx="1881052" cy="186870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AD7B40B-B72F-E90D-7031-A1A93774D12D}"/>
              </a:ext>
            </a:extLst>
          </p:cNvPr>
          <p:cNvSpPr txBox="1"/>
          <p:nvPr/>
        </p:nvSpPr>
        <p:spPr>
          <a:xfrm>
            <a:off x="1613105" y="6293660"/>
            <a:ext cx="4685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solidFill>
                  <a:srgbClr val="C00000"/>
                </a:solidFill>
              </a:rPr>
              <a:t>N.B. </a:t>
            </a:r>
            <a:r>
              <a:rPr lang="it-IT" b="1" dirty="0">
                <a:solidFill>
                  <a:schemeClr val="tx1"/>
                </a:solidFill>
              </a:rPr>
              <a:t>prestare attenzione alle iniziali tra parentesi </a:t>
            </a:r>
            <a:r>
              <a:rPr lang="it-IT" sz="1400" b="1" dirty="0">
                <a:solidFill>
                  <a:schemeClr val="tx1"/>
                </a:solidFill>
              </a:rPr>
              <a:t>(i.e., A-L o M-Z): si riferiscono al canale di appartenenza</a:t>
            </a:r>
          </a:p>
        </p:txBody>
      </p:sp>
    </p:spTree>
    <p:extLst>
      <p:ext uri="{BB962C8B-B14F-4D97-AF65-F5344CB8AC3E}">
        <p14:creationId xmlns:p14="http://schemas.microsoft.com/office/powerpoint/2010/main" val="7767652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Opzioni di visualizzazione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5B0A9D-67CB-27ED-4238-CE355B2068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63" b="40683"/>
          <a:stretch/>
        </p:blipFill>
        <p:spPr>
          <a:xfrm>
            <a:off x="0" y="1008063"/>
            <a:ext cx="9164308" cy="2658246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1A78BC8-44D3-F714-E655-8F3CF2824BCF}"/>
              </a:ext>
            </a:extLst>
          </p:cNvPr>
          <p:cNvSpPr/>
          <p:nvPr/>
        </p:nvSpPr>
        <p:spPr>
          <a:xfrm>
            <a:off x="243840" y="1776549"/>
            <a:ext cx="2847703" cy="20116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0389A98-8C5A-178E-CEF0-3FD653C7D9BC}"/>
              </a:ext>
            </a:extLst>
          </p:cNvPr>
          <p:cNvCxnSpPr>
            <a:cxnSpLocks/>
          </p:cNvCxnSpPr>
          <p:nvPr/>
        </p:nvCxnSpPr>
        <p:spPr>
          <a:xfrm>
            <a:off x="548640" y="3788229"/>
            <a:ext cx="0" cy="26125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81EA0CB-0A0B-51FA-05AD-F90FA3316E02}"/>
              </a:ext>
            </a:extLst>
          </p:cNvPr>
          <p:cNvSpPr txBox="1"/>
          <p:nvPr/>
        </p:nvSpPr>
        <p:spPr>
          <a:xfrm>
            <a:off x="130110" y="4088634"/>
            <a:ext cx="4441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solidFill>
                  <a:srgbClr val="C00000"/>
                </a:solidFill>
              </a:rPr>
              <a:t>N.B. </a:t>
            </a:r>
            <a:r>
              <a:rPr lang="it-IT" sz="2400" b="1" dirty="0">
                <a:solidFill>
                  <a:schemeClr val="tx1"/>
                </a:solidFill>
              </a:rPr>
              <a:t>Selezionare </a:t>
            </a:r>
            <a:r>
              <a:rPr lang="it-IT" sz="2400" b="1" dirty="0">
                <a:solidFill>
                  <a:srgbClr val="C00000"/>
                </a:solidFill>
              </a:rPr>
              <a:t>solo</a:t>
            </a:r>
            <a:r>
              <a:rPr lang="it-IT" sz="2400" b="1" dirty="0">
                <a:solidFill>
                  <a:schemeClr val="tx1"/>
                </a:solidFill>
              </a:rPr>
              <a:t> i corsi: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tx1"/>
                </a:solidFill>
              </a:rPr>
              <a:t>del canale (i.e., A-L o M-Z) di appartenenza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tx1"/>
                </a:solidFill>
              </a:rPr>
              <a:t>inseriti nel proprio piano di studio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1DAA2CDF-93BF-B6A3-4854-8D10676C47ED}"/>
              </a:ext>
            </a:extLst>
          </p:cNvPr>
          <p:cNvSpPr/>
          <p:nvPr/>
        </p:nvSpPr>
        <p:spPr>
          <a:xfrm>
            <a:off x="3158302" y="1269320"/>
            <a:ext cx="2847703" cy="20116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07BE6466-ED70-7889-C3FF-6BFB7656ED04}"/>
              </a:ext>
            </a:extLst>
          </p:cNvPr>
          <p:cNvSpPr/>
          <p:nvPr/>
        </p:nvSpPr>
        <p:spPr>
          <a:xfrm>
            <a:off x="6072764" y="1156109"/>
            <a:ext cx="2751909" cy="20116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FB0005A-8322-1D18-C0E6-6BEDD43DC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362" y="4047333"/>
            <a:ext cx="4022537" cy="1541346"/>
          </a:xfrm>
          <a:prstGeom prst="rect">
            <a:avLst/>
          </a:prstGeom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EF1DFD3-351F-C600-D4FC-1CEDDBBBC4E4}"/>
              </a:ext>
            </a:extLst>
          </p:cNvPr>
          <p:cNvCxnSpPr>
            <a:cxnSpLocks/>
          </p:cNvCxnSpPr>
          <p:nvPr/>
        </p:nvCxnSpPr>
        <p:spPr>
          <a:xfrm>
            <a:off x="4162488" y="5058130"/>
            <a:ext cx="94923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Elemento grafico 23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4CDA21DC-25FC-3E4B-B456-474BCE486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548940">
            <a:off x="4612641" y="5445013"/>
            <a:ext cx="1049383" cy="10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8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Modalità di r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8C45102-0730-54CF-6AA0-C741A0500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2167"/>
            <a:ext cx="9144000" cy="537583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9420556-D1E2-2168-FAA8-29A49A1441D1}"/>
              </a:ext>
            </a:extLst>
          </p:cNvPr>
          <p:cNvSpPr txBox="1"/>
          <p:nvPr/>
        </p:nvSpPr>
        <p:spPr>
          <a:xfrm>
            <a:off x="296091" y="2238103"/>
            <a:ext cx="22293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/>
              <a:t>Ricerca orario delle lezioni per:</a:t>
            </a:r>
          </a:p>
          <a:p>
            <a:pPr algn="ctr"/>
            <a:endParaRPr lang="it-IT" sz="1800" b="1" dirty="0"/>
          </a:p>
          <a:p>
            <a:pPr marL="342900" indent="-342900">
              <a:buAutoNum type="arabicPeriod"/>
            </a:pPr>
            <a:r>
              <a:rPr lang="it-IT" sz="2000" dirty="0"/>
              <a:t>Corso di studio</a:t>
            </a:r>
          </a:p>
          <a:p>
            <a:pPr marL="342900" indent="-342900">
              <a:buAutoNum type="arabicPeriod"/>
            </a:pPr>
            <a:r>
              <a:rPr lang="it-IT" sz="2000" dirty="0"/>
              <a:t>Docente</a:t>
            </a:r>
          </a:p>
          <a:p>
            <a:pPr marL="342900" indent="-342900">
              <a:buAutoNum type="arabicPeriod"/>
            </a:pPr>
            <a:r>
              <a:rPr lang="it-IT" sz="2000" dirty="0"/>
              <a:t>Insegnamento</a:t>
            </a:r>
          </a:p>
        </p:txBody>
      </p:sp>
    </p:spTree>
    <p:extLst>
      <p:ext uri="{BB962C8B-B14F-4D97-AF65-F5344CB8AC3E}">
        <p14:creationId xmlns:p14="http://schemas.microsoft.com/office/powerpoint/2010/main" val="2771323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Maschera di ricerca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9CB4B2-8507-13F5-4245-2AE95DC47C47}"/>
              </a:ext>
            </a:extLst>
          </p:cNvPr>
          <p:cNvSpPr txBox="1"/>
          <p:nvPr/>
        </p:nvSpPr>
        <p:spPr>
          <a:xfrm>
            <a:off x="1299392" y="1008063"/>
            <a:ext cx="712179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2. Ricerca orario delle lezioni per: </a:t>
            </a:r>
            <a:r>
              <a:rPr lang="it-IT" sz="3600" b="1" dirty="0"/>
              <a:t>Docente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852AE77-CBE6-9B5F-D327-150CE9F557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99"/>
          <a:stretch/>
        </p:blipFill>
        <p:spPr>
          <a:xfrm>
            <a:off x="0" y="2146836"/>
            <a:ext cx="9144000" cy="426396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AB7559D-EEE6-7BE5-1201-864F7D2CC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39" y="4063846"/>
            <a:ext cx="2695867" cy="2228091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83EB7692-5D09-5C54-A36D-4BE8ECDB209B}"/>
              </a:ext>
            </a:extLst>
          </p:cNvPr>
          <p:cNvSpPr/>
          <p:nvPr/>
        </p:nvSpPr>
        <p:spPr>
          <a:xfrm>
            <a:off x="287382" y="3299643"/>
            <a:ext cx="1515291" cy="6453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3357716B-2B01-4908-91E6-FF4974E979BC}"/>
              </a:ext>
            </a:extLst>
          </p:cNvPr>
          <p:cNvSpPr/>
          <p:nvPr/>
        </p:nvSpPr>
        <p:spPr>
          <a:xfrm>
            <a:off x="3840480" y="3285609"/>
            <a:ext cx="3701143" cy="6453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70DBFF8-9235-FA84-630F-663265BF626F}"/>
              </a:ext>
            </a:extLst>
          </p:cNvPr>
          <p:cNvCxnSpPr>
            <a:cxnSpLocks/>
          </p:cNvCxnSpPr>
          <p:nvPr/>
        </p:nvCxnSpPr>
        <p:spPr>
          <a:xfrm flipH="1">
            <a:off x="3247006" y="3944983"/>
            <a:ext cx="878841" cy="53201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Elemento grafico 19" descr="Tastiera con riempimento a tinta unita">
            <a:extLst>
              <a:ext uri="{FF2B5EF4-FFF2-40B4-BE49-F238E27FC236}">
                <a16:creationId xmlns:a16="http://schemas.microsoft.com/office/drawing/2014/main" id="{FA576A3A-8C5E-AB8F-3334-F5589EE55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9823" y="4650371"/>
            <a:ext cx="1641566" cy="164156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CAA3618-7DE9-095F-421F-F6F2C1D62B9B}"/>
              </a:ext>
            </a:extLst>
          </p:cNvPr>
          <p:cNvSpPr txBox="1"/>
          <p:nvPr/>
        </p:nvSpPr>
        <p:spPr>
          <a:xfrm>
            <a:off x="3971389" y="5063525"/>
            <a:ext cx="4023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Digitare il COGNOME e NOME del docente</a:t>
            </a:r>
          </a:p>
        </p:txBody>
      </p:sp>
      <p:pic>
        <p:nvPicPr>
          <p:cNvPr id="24" name="Elemento grafico 23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FB223E33-B136-F61D-402D-4E83CC7B3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548940">
            <a:off x="6084107" y="4022554"/>
            <a:ext cx="1049383" cy="10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771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Modalità di r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59C2D5-55C3-6A80-D253-F7860E77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11" b="1155"/>
          <a:stretch/>
        </p:blipFill>
        <p:spPr>
          <a:xfrm>
            <a:off x="0" y="940124"/>
            <a:ext cx="8830491" cy="37844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B00C2BB-7C82-D019-EAFA-D128DA411A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07"/>
          <a:stretch/>
        </p:blipFill>
        <p:spPr>
          <a:xfrm>
            <a:off x="0" y="4304097"/>
            <a:ext cx="8725989" cy="27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441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Modalità di r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8C45102-0730-54CF-6AA0-C741A0500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2167"/>
            <a:ext cx="9144000" cy="537583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9420556-D1E2-2168-FAA8-29A49A1441D1}"/>
              </a:ext>
            </a:extLst>
          </p:cNvPr>
          <p:cNvSpPr txBox="1"/>
          <p:nvPr/>
        </p:nvSpPr>
        <p:spPr>
          <a:xfrm>
            <a:off x="296091" y="2238103"/>
            <a:ext cx="22293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/>
              <a:t>Ricerca orario delle lezioni per:</a:t>
            </a:r>
          </a:p>
          <a:p>
            <a:pPr algn="ctr"/>
            <a:endParaRPr lang="it-IT" sz="1800" b="1" dirty="0"/>
          </a:p>
          <a:p>
            <a:pPr marL="342900" indent="-342900">
              <a:buAutoNum type="arabicPeriod"/>
            </a:pPr>
            <a:r>
              <a:rPr lang="it-IT" sz="2000" dirty="0"/>
              <a:t>Corso di studio</a:t>
            </a:r>
          </a:p>
          <a:p>
            <a:pPr marL="342900" indent="-342900">
              <a:buAutoNum type="arabicPeriod"/>
            </a:pPr>
            <a:r>
              <a:rPr lang="it-IT" sz="2000" dirty="0"/>
              <a:t>Docente</a:t>
            </a:r>
          </a:p>
          <a:p>
            <a:pPr marL="342900" indent="-342900">
              <a:buAutoNum type="arabicPeriod"/>
            </a:pPr>
            <a:r>
              <a:rPr lang="it-IT" sz="2000" dirty="0"/>
              <a:t>Insegnamento</a:t>
            </a:r>
          </a:p>
        </p:txBody>
      </p:sp>
    </p:spTree>
    <p:extLst>
      <p:ext uri="{BB962C8B-B14F-4D97-AF65-F5344CB8AC3E}">
        <p14:creationId xmlns:p14="http://schemas.microsoft.com/office/powerpoint/2010/main" val="21961537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Maschera di ricerca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9CB4B2-8507-13F5-4245-2AE95DC47C47}"/>
              </a:ext>
            </a:extLst>
          </p:cNvPr>
          <p:cNvSpPr txBox="1"/>
          <p:nvPr/>
        </p:nvSpPr>
        <p:spPr>
          <a:xfrm>
            <a:off x="1299392" y="1008063"/>
            <a:ext cx="712179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3. Ricerca orario delle lezioni per: </a:t>
            </a:r>
            <a:r>
              <a:rPr lang="it-IT" sz="3600" b="1" dirty="0"/>
              <a:t>Insegnamento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38E842-092D-FD1D-742C-8DE0A9A57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6836"/>
            <a:ext cx="9144000" cy="38189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F9BD4AE-A37D-06D7-46E4-F2DDCF941B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86" t="15679" r="2363" b="13927"/>
          <a:stretch/>
        </p:blipFill>
        <p:spPr>
          <a:xfrm>
            <a:off x="121920" y="4789714"/>
            <a:ext cx="4084320" cy="1924594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C7ED2891-5DE5-08F5-915C-EDC8F6190F05}"/>
              </a:ext>
            </a:extLst>
          </p:cNvPr>
          <p:cNvSpPr/>
          <p:nvPr/>
        </p:nvSpPr>
        <p:spPr>
          <a:xfrm>
            <a:off x="4267200" y="4144374"/>
            <a:ext cx="4084320" cy="94143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300B1AE-747F-D24C-73BC-775970F39013}"/>
              </a:ext>
            </a:extLst>
          </p:cNvPr>
          <p:cNvCxnSpPr>
            <a:cxnSpLocks/>
          </p:cNvCxnSpPr>
          <p:nvPr/>
        </p:nvCxnSpPr>
        <p:spPr>
          <a:xfrm flipH="1">
            <a:off x="3474720" y="5085806"/>
            <a:ext cx="878841" cy="53201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lemento grafico 26" descr="Tastiera con riempimento a tinta unita">
            <a:extLst>
              <a:ext uri="{FF2B5EF4-FFF2-40B4-BE49-F238E27FC236}">
                <a16:creationId xmlns:a16="http://schemas.microsoft.com/office/drawing/2014/main" id="{036BFAA9-5342-1FDE-E8D1-DBEE07940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49785" y="5171860"/>
            <a:ext cx="1641566" cy="1641566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8C4864C-F899-4CA7-A66B-E7CB7D4FB08E}"/>
              </a:ext>
            </a:extLst>
          </p:cNvPr>
          <p:cNvSpPr txBox="1"/>
          <p:nvPr/>
        </p:nvSpPr>
        <p:spPr>
          <a:xfrm>
            <a:off x="5934896" y="5593329"/>
            <a:ext cx="2634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Digitare il nome del corso</a:t>
            </a:r>
          </a:p>
        </p:txBody>
      </p:sp>
      <p:pic>
        <p:nvPicPr>
          <p:cNvPr id="17" name="Elemento grafico 16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112C147D-455A-FF55-F62B-03C48ECC8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139975" y="5001112"/>
            <a:ext cx="1049383" cy="10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41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Modalità di r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icerca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50A5CC8-0EBA-046E-FF66-686DCAB4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6601"/>
            <a:ext cx="9144000" cy="455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789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/>
          <p:nvPr/>
        </p:nvSpPr>
        <p:spPr>
          <a:xfrm>
            <a:off x="4140200" y="0"/>
            <a:ext cx="5003800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Agenda Web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 o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rari e aule delle lezioni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544AD2-3666-1499-BD45-3893C86DD82A}"/>
              </a:ext>
            </a:extLst>
          </p:cNvPr>
          <p:cNvSpPr txBox="1"/>
          <p:nvPr/>
        </p:nvSpPr>
        <p:spPr>
          <a:xfrm>
            <a:off x="-10160" y="136121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Dalla pagina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Moodle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del Corso di Laurea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B4A821-70D0-B385-2764-AB291FF8E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3702"/>
            <a:ext cx="9144000" cy="5132044"/>
          </a:xfrm>
          <a:prstGeom prst="rect">
            <a:avLst/>
          </a:prstGeom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B47563A0-5147-0C30-9AA6-E436DE367899}"/>
              </a:ext>
            </a:extLst>
          </p:cNvPr>
          <p:cNvSpPr/>
          <p:nvPr/>
        </p:nvSpPr>
        <p:spPr>
          <a:xfrm>
            <a:off x="287383" y="3936274"/>
            <a:ext cx="1672046" cy="22138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sinistra 11">
            <a:extLst>
              <a:ext uri="{FF2B5EF4-FFF2-40B4-BE49-F238E27FC236}">
                <a16:creationId xmlns:a16="http://schemas.microsoft.com/office/drawing/2014/main" id="{DB948ABE-FF04-2551-1D28-39137B9E3A1C}"/>
              </a:ext>
            </a:extLst>
          </p:cNvPr>
          <p:cNvSpPr/>
          <p:nvPr/>
        </p:nvSpPr>
        <p:spPr>
          <a:xfrm rot="1358361">
            <a:off x="1986686" y="4005834"/>
            <a:ext cx="1057275" cy="704850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586613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2698</Words>
  <Application>Microsoft Office PowerPoint</Application>
  <PresentationFormat>Presentazione su schermo (4:3)</PresentationFormat>
  <Paragraphs>522</Paragraphs>
  <Slides>125</Slides>
  <Notes>91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125</vt:i4>
      </vt:variant>
    </vt:vector>
  </HeadingPairs>
  <TitlesOfParts>
    <vt:vector size="132" baseType="lpstr">
      <vt:lpstr>Arial</vt:lpstr>
      <vt:lpstr>Avenir</vt:lpstr>
      <vt:lpstr>Garamond</vt:lpstr>
      <vt:lpstr>Open Sans</vt:lpstr>
      <vt:lpstr>Open Sans Bold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MOODLE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utentecia1</dc:creator>
  <cp:lastModifiedBy>Marco Noventa</cp:lastModifiedBy>
  <cp:revision>12</cp:revision>
  <dcterms:created xsi:type="dcterms:W3CDTF">2007-03-01T10:31:45Z</dcterms:created>
  <dcterms:modified xsi:type="dcterms:W3CDTF">2024-09-30T06:32:55Z</dcterms:modified>
</cp:coreProperties>
</file>