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3" r:id="rId4"/>
    <p:sldMasterId id="214748367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</p:sldIdLst>
  <p:sldSz cy="5143500" cx="9144000"/>
  <p:notesSz cx="6858000" cy="9144000"/>
  <p:embeddedFontLst>
    <p:embeddedFont>
      <p:font typeface="Roboto"/>
      <p:regular r:id="rId12"/>
      <p:bold r:id="rId13"/>
      <p:italic r:id="rId14"/>
      <p:boldItalic r:id="rId15"/>
    </p:embeddedFont>
    <p:embeddedFont>
      <p:font typeface="PT Sans Narrow"/>
      <p:regular r:id="rId16"/>
      <p:bold r:id="rId17"/>
    </p:embeddedFont>
    <p:embeddedFont>
      <p:font typeface="Merriweather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erriweather-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21" Type="http://schemas.openxmlformats.org/officeDocument/2006/relationships/font" Target="fonts/Merriweather-boldItalic.fntdata"/><Relationship Id="rId13" Type="http://schemas.openxmlformats.org/officeDocument/2006/relationships/font" Target="fonts/Roboto-bold.fntdata"/><Relationship Id="rId12" Type="http://schemas.openxmlformats.org/officeDocument/2006/relationships/font" Target="fonts/Roboto-regular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font" Target="fonts/Roboto-boldItalic.fntdata"/><Relationship Id="rId14" Type="http://schemas.openxmlformats.org/officeDocument/2006/relationships/font" Target="fonts/Roboto-italic.fntdata"/><Relationship Id="rId17" Type="http://schemas.openxmlformats.org/officeDocument/2006/relationships/font" Target="fonts/PTSansNarrow-bold.fntdata"/><Relationship Id="rId16" Type="http://schemas.openxmlformats.org/officeDocument/2006/relationships/font" Target="fonts/PTSansNarrow-regular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Merriweather-bold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Merriweather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040185477a_0_0:notes"/>
          <p:cNvSpPr txBox="1"/>
          <p:nvPr>
            <p:ph idx="1" type="body"/>
          </p:nvPr>
        </p:nvSpPr>
        <p:spPr>
          <a:xfrm>
            <a:off x="762000" y="4676775"/>
            <a:ext cx="6092700" cy="44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8" name="Google Shape;128;g3040185477a_0_0:notes"/>
          <p:cNvSpPr/>
          <p:nvPr>
            <p:ph idx="2" type="sldImg"/>
          </p:nvPr>
        </p:nvSpPr>
        <p:spPr>
          <a:xfrm>
            <a:off x="218562" y="747712"/>
            <a:ext cx="7179600" cy="3684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02d1e5f1a7_0_8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g302d1e5f1a7_0_8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02d1e5f3c4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02d1e5f3c4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02d38fc0ac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02d38fc0ac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02d38fc0ac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g302d38fc0ac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/>
          <p:nvPr/>
        </p:nvSpPr>
        <p:spPr>
          <a:xfrm>
            <a:off x="-125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56" name="Google Shape;56;p14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/>
          <p:nvPr/>
        </p:nvSpPr>
        <p:spPr>
          <a:xfrm>
            <a:off x="0" y="48099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61" name="Google Shape;61;p15"/>
          <p:cNvSpPr/>
          <p:nvPr/>
        </p:nvSpPr>
        <p:spPr>
          <a:xfrm>
            <a:off x="0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62" name="Google Shape;62;p15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3" name="Google Shape;63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/>
          <p:nvPr/>
        </p:nvSpPr>
        <p:spPr>
          <a:xfrm>
            <a:off x="0" y="0"/>
            <a:ext cx="34086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6"/>
          <p:cNvSpPr/>
          <p:nvPr/>
        </p:nvSpPr>
        <p:spPr>
          <a:xfrm>
            <a:off x="0" y="44125"/>
            <a:ext cx="3408626" cy="4399375"/>
          </a:xfrm>
          <a:custGeom>
            <a:rect b="b" l="l" r="r" t="t"/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67" name="Google Shape;67;p16"/>
          <p:cNvSpPr/>
          <p:nvPr/>
        </p:nvSpPr>
        <p:spPr>
          <a:xfrm>
            <a:off x="-125" y="0"/>
            <a:ext cx="3408624" cy="4395600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68" name="Google Shape;68;p16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9" name="Google Shape;69;p16"/>
          <p:cNvSpPr txBox="1"/>
          <p:nvPr>
            <p:ph idx="1" type="body"/>
          </p:nvPr>
        </p:nvSpPr>
        <p:spPr>
          <a:xfrm>
            <a:off x="3507675" y="500925"/>
            <a:ext cx="5303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❏"/>
              <a:defRPr sz="15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❏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❏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❏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❏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❏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❏"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7"/>
          <p:cNvSpPr/>
          <p:nvPr/>
        </p:nvSpPr>
        <p:spPr>
          <a:xfrm>
            <a:off x="0" y="0"/>
            <a:ext cx="9144000" cy="671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7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4" name="Google Shape;74;p17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5" name="Google Shape;75;p17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8"/>
          <p:cNvSpPr/>
          <p:nvPr/>
        </p:nvSpPr>
        <p:spPr>
          <a:xfrm>
            <a:off x="0" y="0"/>
            <a:ext cx="9144000" cy="671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8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0" name="Google Shape;80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9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4" name="Google Shape;84;p19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85" name="Google Shape;85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0"/>
          <p:cNvSpPr txBox="1"/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88" name="Google Shape;88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1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21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2" name="Google Shape;92;p21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93" name="Google Shape;93;p21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4" name="Google Shape;94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2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22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98" name="Google Shape;9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3"/>
          <p:cNvSpPr txBox="1"/>
          <p:nvPr>
            <p:ph hasCustomPrompt="1" type="title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1" name="Google Shape;101;p23"/>
          <p:cNvSpPr txBox="1"/>
          <p:nvPr>
            <p:ph idx="1" type="body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02" name="Google Shape;10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con didascalia" type="objTx">
  <p:cSld name="OBJECT_WITH_CAPTION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5"/>
          <p:cNvSpPr txBox="1"/>
          <p:nvPr>
            <p:ph type="title"/>
          </p:nvPr>
        </p:nvSpPr>
        <p:spPr>
          <a:xfrm>
            <a:off x="630238" y="342900"/>
            <a:ext cx="29496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7" name="Google Shape;107;p25"/>
          <p:cNvSpPr txBox="1"/>
          <p:nvPr>
            <p:ph idx="1" type="body"/>
          </p:nvPr>
        </p:nvSpPr>
        <p:spPr>
          <a:xfrm>
            <a:off x="3887788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8075">
            <a:normAutofit/>
          </a:bodyPr>
          <a:lstStyle>
            <a:lvl1pPr indent="-228600" lvl="0" marL="4572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3200"/>
            </a:lvl1pPr>
            <a:lvl2pPr indent="-228600" lvl="1" marL="9144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100"/>
              <a:buNone/>
              <a:defRPr sz="2800"/>
            </a:lvl2pPr>
            <a:lvl3pPr indent="-228600" lvl="2" marL="1371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100"/>
              <a:buNone/>
              <a:defRPr sz="2400"/>
            </a:lvl3pPr>
            <a:lvl4pPr indent="-228600" lvl="3" marL="18288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100"/>
              <a:buNone/>
              <a:defRPr sz="2000"/>
            </a:lvl4pPr>
            <a:lvl5pPr indent="-228600" lvl="4" marL="22860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100"/>
              <a:buNone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2000"/>
              <a:buChar char="■"/>
              <a:defRPr sz="2000"/>
            </a:lvl9pPr>
          </a:lstStyle>
          <a:p/>
        </p:txBody>
      </p:sp>
      <p:sp>
        <p:nvSpPr>
          <p:cNvPr id="108" name="Google Shape;108;p25"/>
          <p:cNvSpPr txBox="1"/>
          <p:nvPr>
            <p:ph idx="2" type="body"/>
          </p:nvPr>
        </p:nvSpPr>
        <p:spPr>
          <a:xfrm>
            <a:off x="630238" y="1543050"/>
            <a:ext cx="29496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8075">
            <a:normAutofit/>
          </a:bodyPr>
          <a:lstStyle>
            <a:lvl1pPr indent="-228600" lvl="0" marL="4572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09" name="Google Shape;109;p25"/>
          <p:cNvSpPr txBox="1"/>
          <p:nvPr>
            <p:ph idx="10" type="dt"/>
          </p:nvPr>
        </p:nvSpPr>
        <p:spPr>
          <a:xfrm>
            <a:off x="457200" y="4685110"/>
            <a:ext cx="2117700" cy="3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5"/>
          <p:cNvSpPr txBox="1"/>
          <p:nvPr>
            <p:ph idx="11" type="ftr"/>
          </p:nvPr>
        </p:nvSpPr>
        <p:spPr>
          <a:xfrm>
            <a:off x="3127375" y="4685110"/>
            <a:ext cx="2886000" cy="3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5"/>
          <p:cNvSpPr txBox="1"/>
          <p:nvPr>
            <p:ph idx="12" type="sldNum"/>
          </p:nvPr>
        </p:nvSpPr>
        <p:spPr>
          <a:xfrm>
            <a:off x="6556375" y="4685110"/>
            <a:ext cx="2117700" cy="3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0" lvl="0" mar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6"/>
          <p:cNvSpPr txBox="1"/>
          <p:nvPr>
            <p:ph type="title"/>
          </p:nvPr>
        </p:nvSpPr>
        <p:spPr>
          <a:xfrm>
            <a:off x="457200" y="204788"/>
            <a:ext cx="8217000" cy="84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4" name="Google Shape;114;p26"/>
          <p:cNvSpPr txBox="1"/>
          <p:nvPr>
            <p:ph idx="1" type="body"/>
          </p:nvPr>
        </p:nvSpPr>
        <p:spPr>
          <a:xfrm>
            <a:off x="457200" y="1203722"/>
            <a:ext cx="8217000" cy="29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8075">
            <a:normAutofit/>
          </a:bodyPr>
          <a:lstStyle>
            <a:lvl1pPr indent="-228600" lvl="0" marL="4572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indent="-228600" lvl="1" marL="9144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1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115" name="Google Shape;115;p26"/>
          <p:cNvSpPr txBox="1"/>
          <p:nvPr>
            <p:ph idx="10" type="dt"/>
          </p:nvPr>
        </p:nvSpPr>
        <p:spPr>
          <a:xfrm>
            <a:off x="457200" y="4685110"/>
            <a:ext cx="2117700" cy="3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26"/>
          <p:cNvSpPr txBox="1"/>
          <p:nvPr>
            <p:ph idx="11" type="ftr"/>
          </p:nvPr>
        </p:nvSpPr>
        <p:spPr>
          <a:xfrm>
            <a:off x="3127375" y="4685110"/>
            <a:ext cx="2886000" cy="3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6"/>
          <p:cNvSpPr txBox="1"/>
          <p:nvPr>
            <p:ph idx="12" type="sldNum"/>
          </p:nvPr>
        </p:nvSpPr>
        <p:spPr>
          <a:xfrm>
            <a:off x="6556375" y="4685110"/>
            <a:ext cx="2117700" cy="3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0" lvl="0" mar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, testo e contenuto 2" type="txAndTwoObj">
  <p:cSld name="TEXT_AND_TWO_OBJECTS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7"/>
          <p:cNvSpPr txBox="1"/>
          <p:nvPr>
            <p:ph type="title"/>
          </p:nvPr>
        </p:nvSpPr>
        <p:spPr>
          <a:xfrm>
            <a:off x="457200" y="204788"/>
            <a:ext cx="8221800" cy="8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0" name="Google Shape;120;p27"/>
          <p:cNvSpPr txBox="1"/>
          <p:nvPr>
            <p:ph idx="1" type="body"/>
          </p:nvPr>
        </p:nvSpPr>
        <p:spPr>
          <a:xfrm>
            <a:off x="457200" y="1203722"/>
            <a:ext cx="4033800" cy="29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8075">
            <a:noAutofit/>
          </a:bodyPr>
          <a:lstStyle>
            <a:lvl1pPr indent="-228600" lvl="0" marL="45720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1" name="Google Shape;121;p27"/>
          <p:cNvSpPr txBox="1"/>
          <p:nvPr>
            <p:ph idx="2" type="body"/>
          </p:nvPr>
        </p:nvSpPr>
        <p:spPr>
          <a:xfrm>
            <a:off x="4643438" y="1203722"/>
            <a:ext cx="4035300" cy="14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8075">
            <a:noAutofit/>
          </a:bodyPr>
          <a:lstStyle>
            <a:lvl1pPr indent="-228600" lvl="0" marL="45720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2" name="Google Shape;122;p27"/>
          <p:cNvSpPr txBox="1"/>
          <p:nvPr>
            <p:ph idx="3" type="body"/>
          </p:nvPr>
        </p:nvSpPr>
        <p:spPr>
          <a:xfrm>
            <a:off x="4643438" y="2749153"/>
            <a:ext cx="4035300" cy="14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8075">
            <a:noAutofit/>
          </a:bodyPr>
          <a:lstStyle>
            <a:lvl1pPr indent="-228600" lvl="0" marL="45720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3" name="Google Shape;123;p27"/>
          <p:cNvSpPr txBox="1"/>
          <p:nvPr>
            <p:ph idx="10" type="dt"/>
          </p:nvPr>
        </p:nvSpPr>
        <p:spPr>
          <a:xfrm>
            <a:off x="457200" y="4685109"/>
            <a:ext cx="2122500" cy="3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4" name="Google Shape;124;p27"/>
          <p:cNvSpPr txBox="1"/>
          <p:nvPr>
            <p:ph idx="11" type="ftr"/>
          </p:nvPr>
        </p:nvSpPr>
        <p:spPr>
          <a:xfrm>
            <a:off x="3127375" y="4685109"/>
            <a:ext cx="2890800" cy="3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5" name="Google Shape;125;p27"/>
          <p:cNvSpPr txBox="1"/>
          <p:nvPr>
            <p:ph idx="12" type="sldNum"/>
          </p:nvPr>
        </p:nvSpPr>
        <p:spPr>
          <a:xfrm>
            <a:off x="6556375" y="4685109"/>
            <a:ext cx="2122500" cy="3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radigm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5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2.png"/><Relationship Id="rId5" Type="http://schemas.openxmlformats.org/officeDocument/2006/relationships/image" Target="../media/image10.png"/><Relationship Id="rId6" Type="http://schemas.openxmlformats.org/officeDocument/2006/relationships/image" Target="../media/image8.png"/><Relationship Id="rId7" Type="http://schemas.openxmlformats.org/officeDocument/2006/relationships/hyperlink" Target="https://affluences.com/?lang=it" TargetMode="External"/><Relationship Id="rId8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hyperlink" Target="http://bibliotecafilosofia.cab.unipd.it/" TargetMode="External"/><Relationship Id="rId10" Type="http://schemas.openxmlformats.org/officeDocument/2006/relationships/hyperlink" Target="http://bibliotecafilosofia.cab.unipd.it/" TargetMode="External"/><Relationship Id="rId13" Type="http://schemas.openxmlformats.org/officeDocument/2006/relationships/hyperlink" Target="http://bibliotecastoria.cab.unipd.it/" TargetMode="External"/><Relationship Id="rId12" Type="http://schemas.openxmlformats.org/officeDocument/2006/relationships/hyperlink" Target="http://bibliotecastoria.cab.unipd.it/" TargetMode="External"/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bibliobeatopellegrino.cab.unipd.it/" TargetMode="External"/><Relationship Id="rId4" Type="http://schemas.openxmlformats.org/officeDocument/2006/relationships/hyperlink" Target="http://bibliobeatopellegrino.cab.unipd.it/" TargetMode="External"/><Relationship Id="rId9" Type="http://schemas.openxmlformats.org/officeDocument/2006/relationships/hyperlink" Target="http://bibliotecafilosofia.cab.unipd.it/" TargetMode="External"/><Relationship Id="rId14" Type="http://schemas.openxmlformats.org/officeDocument/2006/relationships/hyperlink" Target="http://bibliotecastoria.cab.unipd.it/" TargetMode="External"/><Relationship Id="rId5" Type="http://schemas.openxmlformats.org/officeDocument/2006/relationships/hyperlink" Target="http://bibliobeatopellegrino.cab.unipd.it/" TargetMode="External"/><Relationship Id="rId6" Type="http://schemas.openxmlformats.org/officeDocument/2006/relationships/hyperlink" Target="http://bibliotecaliviano.cab.unipd.it/" TargetMode="External"/><Relationship Id="rId7" Type="http://schemas.openxmlformats.org/officeDocument/2006/relationships/hyperlink" Target="http://bibliotecaliviano.cab.unipd.it/" TargetMode="External"/><Relationship Id="rId8" Type="http://schemas.openxmlformats.org/officeDocument/2006/relationships/hyperlink" Target="http://bibliotecaliviano.cab.unipd.it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81977" y="635450"/>
            <a:ext cx="1862036" cy="52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31000" y="0"/>
            <a:ext cx="1613000" cy="613125"/>
          </a:xfrm>
          <a:prstGeom prst="rect">
            <a:avLst/>
          </a:prstGeom>
          <a:noFill/>
          <a:ln cap="sq" cmpd="sng" w="9525">
            <a:solidFill>
              <a:srgbClr val="C5000B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32" name="Google Shape;132;p28"/>
          <p:cNvSpPr txBox="1"/>
          <p:nvPr>
            <p:ph type="ctrTitle"/>
          </p:nvPr>
        </p:nvSpPr>
        <p:spPr>
          <a:xfrm>
            <a:off x="339025" y="1531950"/>
            <a:ext cx="8588700" cy="118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" sz="384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LA BIBLIOTECA SI PRESENTA</a:t>
            </a:r>
            <a:endParaRPr sz="384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logo  BPU.png" id="133" name="Google Shape;133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33625" y="53750"/>
            <a:ext cx="2397375" cy="70085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8"/>
          <p:cNvSpPr txBox="1"/>
          <p:nvPr/>
        </p:nvSpPr>
        <p:spPr>
          <a:xfrm>
            <a:off x="2932275" y="3632475"/>
            <a:ext cx="61827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 servizi della biblioteca a disposizione degli studenti</a:t>
            </a:r>
            <a:endParaRPr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5" name="Google Shape;135;p28"/>
          <p:cNvSpPr txBox="1"/>
          <p:nvPr/>
        </p:nvSpPr>
        <p:spPr>
          <a:xfrm>
            <a:off x="37250" y="4683000"/>
            <a:ext cx="7570500" cy="4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chemeClr val="l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A cura del Gruppo formazione delle Biblioteche del Polo Umanistico. 2024</a:t>
            </a:r>
            <a:endParaRPr sz="1200">
              <a:solidFill>
                <a:schemeClr val="lt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9"/>
          <p:cNvSpPr txBox="1"/>
          <p:nvPr>
            <p:ph type="title"/>
          </p:nvPr>
        </p:nvSpPr>
        <p:spPr>
          <a:xfrm>
            <a:off x="214950" y="660375"/>
            <a:ext cx="3133200" cy="250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400"/>
              <a:buFont typeface="Calibri"/>
              <a:buNone/>
            </a:pPr>
            <a:r>
              <a:rPr lang="it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 BIBLIOTECA PUOI</a:t>
            </a:r>
            <a:br>
              <a:rPr lang="it" sz="2400">
                <a:solidFill>
                  <a:srgbClr val="CC0000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24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1" name="Google Shape;141;p29"/>
          <p:cNvSpPr txBox="1"/>
          <p:nvPr>
            <p:ph idx="1" type="body"/>
          </p:nvPr>
        </p:nvSpPr>
        <p:spPr>
          <a:xfrm>
            <a:off x="3453550" y="815625"/>
            <a:ext cx="5359200" cy="4098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lnSpcReduction="20000"/>
          </a:bodyPr>
          <a:lstStyle/>
          <a:p>
            <a:pPr indent="-323850" lvl="0" marL="45720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❏"/>
            </a:pPr>
            <a:r>
              <a:rPr lang="it">
                <a:solidFill>
                  <a:schemeClr val="dk1"/>
                </a:solidFill>
              </a:rPr>
              <a:t>consultare libri e riviste </a:t>
            </a:r>
            <a:endParaRPr>
              <a:solidFill>
                <a:schemeClr val="dk1"/>
              </a:solidFill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❏"/>
            </a:pPr>
            <a:r>
              <a:rPr lang="it">
                <a:solidFill>
                  <a:schemeClr val="dk1"/>
                </a:solidFill>
              </a:rPr>
              <a:t>consultare i testi d’esame </a:t>
            </a:r>
            <a:endParaRPr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❏"/>
            </a:pPr>
            <a:r>
              <a:rPr lang="it" u="sng">
                <a:solidFill>
                  <a:schemeClr val="hlink"/>
                </a:solidFill>
                <a:hlinkClick action="ppaction://hlinkshowjump?jump=nextslide"/>
              </a:rPr>
              <a:t>studiare sui tuoi testi   </a:t>
            </a:r>
            <a:r>
              <a:rPr lang="it">
                <a:solidFill>
                  <a:schemeClr val="dk1"/>
                </a:solidFill>
              </a:rPr>
              <a:t>    </a:t>
            </a:r>
            <a:endParaRPr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❏"/>
            </a:pPr>
            <a:r>
              <a:rPr lang="it">
                <a:solidFill>
                  <a:schemeClr val="dk1"/>
                </a:solidFill>
              </a:rPr>
              <a:t>prendere libri a prestito</a:t>
            </a:r>
            <a:endParaRPr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❏"/>
            </a:pPr>
            <a:r>
              <a:rPr lang="it">
                <a:solidFill>
                  <a:schemeClr val="dk1"/>
                </a:solidFill>
              </a:rPr>
              <a:t>usare i pc della biblioteca o il tuo computer</a:t>
            </a:r>
            <a:endParaRPr>
              <a:solidFill>
                <a:schemeClr val="dk1"/>
              </a:solidFill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❏"/>
            </a:pPr>
            <a:r>
              <a:rPr lang="it">
                <a:solidFill>
                  <a:schemeClr val="dk1"/>
                </a:solidFill>
              </a:rPr>
              <a:t>usare il Wi-Fi</a:t>
            </a:r>
            <a:endParaRPr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❏"/>
            </a:pPr>
            <a:r>
              <a:rPr lang="it">
                <a:solidFill>
                  <a:schemeClr val="dk1"/>
                </a:solidFill>
              </a:rPr>
              <a:t>fare scansioni</a:t>
            </a:r>
            <a:endParaRPr>
              <a:solidFill>
                <a:schemeClr val="dk1"/>
              </a:solidFill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❏"/>
            </a:pPr>
            <a:r>
              <a:rPr lang="it">
                <a:solidFill>
                  <a:schemeClr val="dk1"/>
                </a:solidFill>
              </a:rPr>
              <a:t>imparare ad usare gli strumenti di ricerca</a:t>
            </a:r>
            <a:endParaRPr>
              <a:solidFill>
                <a:schemeClr val="dk1"/>
              </a:solidFill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❏"/>
            </a:pPr>
            <a:r>
              <a:rPr lang="it">
                <a:solidFill>
                  <a:schemeClr val="dk1"/>
                </a:solidFill>
              </a:rPr>
              <a:t>chiedere aiuto per la ricerca bibliografica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177800" lvl="0" marL="17780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177800" lvl="0" marL="17780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177800" lvl="0" marL="177800" rtl="0" algn="ctr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rgbClr val="CC0000"/>
              </a:buClr>
              <a:buSzPts val="2100"/>
              <a:buFont typeface="Calibri"/>
              <a:buNone/>
            </a:pPr>
            <a:r>
              <a:rPr i="1" lang="it">
                <a:solidFill>
                  <a:srgbClr val="CC0000"/>
                </a:solidFill>
              </a:rPr>
              <a:t>Per tutto il resto...chiedi al bibliotecario!</a:t>
            </a:r>
            <a:endParaRPr/>
          </a:p>
          <a:p>
            <a:pPr indent="-38100" lvl="0" marL="17780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</p:txBody>
      </p:sp>
      <p:pic>
        <p:nvPicPr>
          <p:cNvPr descr="logo  BPU.png" id="142" name="Google Shape;142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9025" y="3999725"/>
            <a:ext cx="2397375" cy="70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31000" y="0"/>
            <a:ext cx="1613000" cy="613125"/>
          </a:xfrm>
          <a:prstGeom prst="rect">
            <a:avLst/>
          </a:prstGeom>
          <a:noFill/>
          <a:ln cap="sq" cmpd="sng" w="9525">
            <a:solidFill>
              <a:srgbClr val="C5000B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44" name="Google Shape;144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281977" y="4619150"/>
            <a:ext cx="1862036" cy="52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0"/>
          <p:cNvSpPr txBox="1"/>
          <p:nvPr>
            <p:ph type="title"/>
          </p:nvPr>
        </p:nvSpPr>
        <p:spPr>
          <a:xfrm>
            <a:off x="311725" y="721750"/>
            <a:ext cx="3127500" cy="92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>
                <a:latin typeface="Roboto"/>
                <a:ea typeface="Roboto"/>
                <a:cs typeface="Roboto"/>
                <a:sym typeface="Roboto"/>
              </a:rPr>
              <a:t>PRENOTA IL TUO POSTO A SEDERE IN BIBLIOTECA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0" name="Google Shape;15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5075" y="1643950"/>
            <a:ext cx="5378925" cy="2947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942382">
            <a:off x="1388391" y="2287708"/>
            <a:ext cx="2006593" cy="1911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31000" y="0"/>
            <a:ext cx="1613000" cy="613125"/>
          </a:xfrm>
          <a:prstGeom prst="rect">
            <a:avLst/>
          </a:prstGeom>
          <a:noFill/>
          <a:ln cap="sq" cmpd="sng" w="9525">
            <a:solidFill>
              <a:srgbClr val="C5000B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53" name="Google Shape;153;p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281977" y="4590963"/>
            <a:ext cx="1862036" cy="52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30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351225" y="487600"/>
            <a:ext cx="2038025" cy="713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  BPU.png" id="155" name="Google Shape;155;p3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89475" y="4278825"/>
            <a:ext cx="2397375" cy="70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1"/>
          <p:cNvSpPr txBox="1"/>
          <p:nvPr/>
        </p:nvSpPr>
        <p:spPr>
          <a:xfrm>
            <a:off x="429550" y="790225"/>
            <a:ext cx="8214300" cy="41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BIBLIOTECA BEATO PELLEGRINO </a:t>
            </a:r>
            <a:endParaRPr b="1"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</a:t>
            </a:r>
            <a:r>
              <a:rPr b="1" lang="it" sz="2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bibliobeatopellegrino</a:t>
            </a:r>
            <a:r>
              <a:rPr lang="it" sz="2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.cab.unipd.it/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BIBLIOTECA LIVIANO </a:t>
            </a:r>
            <a:endParaRPr b="1"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>
                <a:solidFill>
                  <a:schemeClr val="lt1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</a:t>
            </a:r>
            <a:r>
              <a:rPr b="1" lang="it" sz="2400">
                <a:solidFill>
                  <a:schemeClr val="lt1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bibliotecaliviano</a:t>
            </a:r>
            <a:r>
              <a:rPr lang="it" sz="2400">
                <a:solidFill>
                  <a:schemeClr val="lt1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.cab.unipd.it/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BIBLIOTECA DI FILOSOFIA</a:t>
            </a:r>
            <a:endParaRPr b="1"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>
                <a:solidFill>
                  <a:schemeClr val="lt1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</a:t>
            </a:r>
            <a:r>
              <a:rPr b="1" lang="it" sz="2400">
                <a:solidFill>
                  <a:schemeClr val="lt1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bibliotecafilosofia</a:t>
            </a:r>
            <a:r>
              <a:rPr lang="it" sz="2400">
                <a:solidFill>
                  <a:schemeClr val="lt1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.cab.unipd.it/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BIBLIOTECA DI STORIA</a:t>
            </a:r>
            <a:endParaRPr b="1"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2"/>
              </a:rPr>
              <a:t>http://</a:t>
            </a:r>
            <a:r>
              <a:rPr b="1" lang="it" sz="2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3"/>
              </a:rPr>
              <a:t>bibliotecastoria</a:t>
            </a:r>
            <a:r>
              <a:rPr lang="it" sz="2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4"/>
              </a:rPr>
              <a:t>.cab.unipd.it/</a:t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2"/>
          <p:cNvSpPr txBox="1"/>
          <p:nvPr>
            <p:ph type="title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None/>
            </a:pPr>
            <a:r>
              <a:rPr b="1" lang="it" sz="3000">
                <a:latin typeface="Calibri"/>
                <a:ea typeface="Calibri"/>
                <a:cs typeface="Calibri"/>
                <a:sym typeface="Calibri"/>
              </a:rPr>
              <a:t>Seguici su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400"/>
              <a:buFont typeface="Calibri"/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6" name="Google Shape;166;p32"/>
          <p:cNvSpPr txBox="1"/>
          <p:nvPr>
            <p:ph idx="1" type="body"/>
          </p:nvPr>
        </p:nvSpPr>
        <p:spPr>
          <a:xfrm>
            <a:off x="2342750" y="2918600"/>
            <a:ext cx="3303900" cy="9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8"/>
              <a:buFont typeface="Arial"/>
              <a:buNone/>
            </a:pPr>
            <a:r>
              <a:rPr b="1" lang="it" sz="1250">
                <a:solidFill>
                  <a:schemeClr val="accent6"/>
                </a:solidFill>
              </a:rPr>
              <a:t>Biblioteca Beato Pellegrino </a:t>
            </a:r>
            <a:endParaRPr b="1" sz="1250">
              <a:solidFill>
                <a:schemeClr val="accent6"/>
              </a:solidFill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8"/>
              <a:buFont typeface="Arial"/>
              <a:buNone/>
            </a:pPr>
            <a:r>
              <a:rPr b="1" lang="it" sz="1250">
                <a:solidFill>
                  <a:schemeClr val="accent6"/>
                </a:solidFill>
              </a:rPr>
              <a:t>Biblioteca di Storia </a:t>
            </a:r>
            <a:endParaRPr b="1" sz="1250">
              <a:solidFill>
                <a:schemeClr val="accent6"/>
              </a:solidFill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8"/>
              <a:buFont typeface="Arial"/>
              <a:buNone/>
            </a:pPr>
            <a:r>
              <a:rPr b="1" lang="it" sz="1250">
                <a:solidFill>
                  <a:schemeClr val="accent6"/>
                </a:solidFill>
              </a:rPr>
              <a:t>Biblioteca di Filosofia</a:t>
            </a:r>
            <a:endParaRPr b="1" sz="1250">
              <a:solidFill>
                <a:schemeClr val="accent6"/>
              </a:solidFill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8"/>
              <a:buFont typeface="Arial"/>
              <a:buNone/>
            </a:pPr>
            <a:r>
              <a:rPr b="1" lang="it" sz="1250">
                <a:solidFill>
                  <a:schemeClr val="accent6"/>
                </a:solidFill>
              </a:rPr>
              <a:t>Biblioteca antichità arte musica Liviano</a:t>
            </a:r>
            <a:endParaRPr sz="1022"/>
          </a:p>
        </p:txBody>
      </p:sp>
      <p:pic>
        <p:nvPicPr>
          <p:cNvPr id="167" name="Google Shape;167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49931" y="890122"/>
            <a:ext cx="1387582" cy="138141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32"/>
          <p:cNvSpPr/>
          <p:nvPr/>
        </p:nvSpPr>
        <p:spPr>
          <a:xfrm>
            <a:off x="5200051" y="871025"/>
            <a:ext cx="3215400" cy="141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it" sz="1600" u="none" cap="none" strike="noStrike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@biblio.liviano</a:t>
            </a:r>
            <a:endParaRPr b="1" i="0" sz="1600" u="none" cap="none" strike="noStrike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it" sz="1600" u="none" cap="none" strike="noStrike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@biblio.storia.unipd</a:t>
            </a:r>
            <a:endParaRPr b="1" i="0" sz="1600" u="none" cap="none" strike="noStrike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it" sz="1600" u="none" cap="none" strike="noStrike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@biblio.filosofia.unipd</a:t>
            </a:r>
            <a:endParaRPr b="1" i="0" sz="1600" u="none" cap="none" strike="noStrike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it" sz="1600" u="none" cap="none" strike="noStrike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@bibliotecabeato</a:t>
            </a:r>
            <a:endParaRPr b="1" i="0" sz="1600" u="none" cap="none" strike="noStrike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9" name="Google Shape;169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3850" y="3245367"/>
            <a:ext cx="1473562" cy="7675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