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1"/>
  </p:sldMasterIdLst>
  <p:notesMasterIdLst>
    <p:notesMasterId r:id="rId59"/>
  </p:notesMasterIdLst>
  <p:sldIdLst>
    <p:sldId id="307" r:id="rId2"/>
    <p:sldId id="268" r:id="rId3"/>
    <p:sldId id="269" r:id="rId4"/>
    <p:sldId id="306" r:id="rId5"/>
    <p:sldId id="270" r:id="rId6"/>
    <p:sldId id="271" r:id="rId7"/>
    <p:sldId id="273" r:id="rId8"/>
    <p:sldId id="274" r:id="rId9"/>
    <p:sldId id="275" r:id="rId10"/>
    <p:sldId id="276" r:id="rId11"/>
    <p:sldId id="277" r:id="rId12"/>
    <p:sldId id="278" r:id="rId13"/>
    <p:sldId id="279" r:id="rId14"/>
    <p:sldId id="280" r:id="rId15"/>
    <p:sldId id="290" r:id="rId16"/>
    <p:sldId id="308" r:id="rId17"/>
    <p:sldId id="310" r:id="rId18"/>
    <p:sldId id="309" r:id="rId19"/>
    <p:sldId id="315" r:id="rId20"/>
    <p:sldId id="316" r:id="rId21"/>
    <p:sldId id="311" r:id="rId22"/>
    <p:sldId id="312" r:id="rId23"/>
    <p:sldId id="313" r:id="rId24"/>
    <p:sldId id="314" r:id="rId25"/>
    <p:sldId id="282" r:id="rId26"/>
    <p:sldId id="257" r:id="rId27"/>
    <p:sldId id="281" r:id="rId28"/>
    <p:sldId id="283" r:id="rId29"/>
    <p:sldId id="284" r:id="rId30"/>
    <p:sldId id="285" r:id="rId31"/>
    <p:sldId id="288" r:id="rId32"/>
    <p:sldId id="304" r:id="rId33"/>
    <p:sldId id="289" r:id="rId34"/>
    <p:sldId id="293" r:id="rId35"/>
    <p:sldId id="294" r:id="rId36"/>
    <p:sldId id="291" r:id="rId37"/>
    <p:sldId id="292" r:id="rId38"/>
    <p:sldId id="317" r:id="rId39"/>
    <p:sldId id="318" r:id="rId40"/>
    <p:sldId id="319" r:id="rId41"/>
    <p:sldId id="320" r:id="rId42"/>
    <p:sldId id="321" r:id="rId43"/>
    <p:sldId id="322" r:id="rId44"/>
    <p:sldId id="323" r:id="rId45"/>
    <p:sldId id="324" r:id="rId46"/>
    <p:sldId id="325" r:id="rId47"/>
    <p:sldId id="295" r:id="rId48"/>
    <p:sldId id="296" r:id="rId49"/>
    <p:sldId id="297" r:id="rId50"/>
    <p:sldId id="298" r:id="rId51"/>
    <p:sldId id="299" r:id="rId52"/>
    <p:sldId id="300" r:id="rId53"/>
    <p:sldId id="301" r:id="rId54"/>
    <p:sldId id="302" r:id="rId55"/>
    <p:sldId id="303" r:id="rId56"/>
    <p:sldId id="266" r:id="rId57"/>
    <p:sldId id="305" r:id="rId58"/>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86"/>
  </p:normalViewPr>
  <p:slideViewPr>
    <p:cSldViewPr snapToGrid="0" snapToObjects="1">
      <p:cViewPr varScale="1">
        <p:scale>
          <a:sx n="90" d="100"/>
          <a:sy n="90" d="100"/>
        </p:scale>
        <p:origin x="232" y="4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07D0D5-89F1-244A-A8E2-21EBCE35FD8F}" type="datetimeFigureOut">
              <a:rPr lang="it-IT" smtClean="0"/>
              <a:t>22/10/24</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74D369-88D4-674F-B8EE-9F09A860F3E1}" type="slidenum">
              <a:rPr lang="it-IT" smtClean="0"/>
              <a:t>‹N›</a:t>
            </a:fld>
            <a:endParaRPr lang="it-IT"/>
          </a:p>
        </p:txBody>
      </p:sp>
    </p:spTree>
    <p:extLst>
      <p:ext uri="{BB962C8B-B14F-4D97-AF65-F5344CB8AC3E}">
        <p14:creationId xmlns:p14="http://schemas.microsoft.com/office/powerpoint/2010/main" val="10781408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auditorium</a:t>
            </a:r>
          </a:p>
        </p:txBody>
      </p:sp>
      <p:sp>
        <p:nvSpPr>
          <p:cNvPr id="4" name="Segnaposto numero diapositiva 3"/>
          <p:cNvSpPr>
            <a:spLocks noGrp="1"/>
          </p:cNvSpPr>
          <p:nvPr>
            <p:ph type="sldNum" sz="quarter" idx="5"/>
          </p:nvPr>
        </p:nvSpPr>
        <p:spPr/>
        <p:txBody>
          <a:bodyPr/>
          <a:lstStyle/>
          <a:p>
            <a:fld id="{D674D369-88D4-674F-B8EE-9F09A860F3E1}" type="slidenum">
              <a:rPr lang="it-IT" smtClean="0"/>
              <a:t>15</a:t>
            </a:fld>
            <a:endParaRPr lang="it-IT"/>
          </a:p>
        </p:txBody>
      </p:sp>
    </p:spTree>
    <p:extLst>
      <p:ext uri="{BB962C8B-B14F-4D97-AF65-F5344CB8AC3E}">
        <p14:creationId xmlns:p14="http://schemas.microsoft.com/office/powerpoint/2010/main" val="3328464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Estranhar</a:t>
            </a:r>
            <a:r>
              <a:rPr lang="it-IT" dirty="0"/>
              <a:t> </a:t>
            </a:r>
            <a:r>
              <a:rPr lang="it-IT" dirty="0" err="1"/>
              <a:t>os</a:t>
            </a:r>
            <a:r>
              <a:rPr lang="it-IT" dirty="0"/>
              <a:t> </a:t>
            </a:r>
            <a:r>
              <a:rPr lang="it-IT" dirty="0" err="1"/>
              <a:t>espaços</a:t>
            </a:r>
            <a:r>
              <a:rPr lang="it-IT" dirty="0"/>
              <a:t> </a:t>
            </a:r>
            <a:r>
              <a:rPr lang="it-IT" dirty="0" err="1"/>
              <a:t>normalizados</a:t>
            </a:r>
            <a:r>
              <a:rPr lang="it-IT" dirty="0"/>
              <a:t> – </a:t>
            </a:r>
            <a:r>
              <a:rPr lang="it-IT" dirty="0" err="1"/>
              <a:t>aquilo</a:t>
            </a:r>
            <a:r>
              <a:rPr lang="it-IT" dirty="0"/>
              <a:t> </a:t>
            </a:r>
            <a:r>
              <a:rPr lang="it-IT" dirty="0" err="1"/>
              <a:t>sobre</a:t>
            </a:r>
            <a:r>
              <a:rPr lang="it-IT" dirty="0"/>
              <a:t> o </a:t>
            </a:r>
            <a:r>
              <a:rPr lang="it-IT" dirty="0" err="1"/>
              <a:t>que</a:t>
            </a:r>
            <a:r>
              <a:rPr lang="it-IT" dirty="0"/>
              <a:t> </a:t>
            </a:r>
            <a:r>
              <a:rPr lang="it-IT" dirty="0" err="1"/>
              <a:t>não</a:t>
            </a:r>
            <a:r>
              <a:rPr lang="it-IT" dirty="0"/>
              <a:t> se fala </a:t>
            </a:r>
            <a:r>
              <a:rPr lang="it-IT" dirty="0" err="1"/>
              <a:t>não</a:t>
            </a:r>
            <a:r>
              <a:rPr lang="it-IT" dirty="0"/>
              <a:t> </a:t>
            </a:r>
            <a:r>
              <a:rPr lang="it-IT" dirty="0" err="1"/>
              <a:t>entrou</a:t>
            </a:r>
            <a:r>
              <a:rPr lang="it-IT" dirty="0"/>
              <a:t> </a:t>
            </a:r>
            <a:r>
              <a:rPr lang="it-IT" dirty="0" err="1"/>
              <a:t>em</a:t>
            </a:r>
            <a:r>
              <a:rPr lang="it-IT" dirty="0"/>
              <a:t> </a:t>
            </a:r>
            <a:r>
              <a:rPr lang="it-IT" dirty="0" err="1"/>
              <a:t>crise</a:t>
            </a:r>
            <a:endParaRPr lang="it-IT" dirty="0"/>
          </a:p>
        </p:txBody>
      </p:sp>
      <p:sp>
        <p:nvSpPr>
          <p:cNvPr id="4" name="Segnaposto numero diapositiva 3"/>
          <p:cNvSpPr>
            <a:spLocks noGrp="1"/>
          </p:cNvSpPr>
          <p:nvPr>
            <p:ph type="sldNum" sz="quarter" idx="5"/>
          </p:nvPr>
        </p:nvSpPr>
        <p:spPr/>
        <p:txBody>
          <a:bodyPr/>
          <a:lstStyle/>
          <a:p>
            <a:fld id="{D674D369-88D4-674F-B8EE-9F09A860F3E1}" type="slidenum">
              <a:rPr lang="it-IT" smtClean="0"/>
              <a:t>26</a:t>
            </a:fld>
            <a:endParaRPr lang="it-IT"/>
          </a:p>
        </p:txBody>
      </p:sp>
    </p:spTree>
    <p:extLst>
      <p:ext uri="{BB962C8B-B14F-4D97-AF65-F5344CB8AC3E}">
        <p14:creationId xmlns:p14="http://schemas.microsoft.com/office/powerpoint/2010/main" val="3245653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Escritório</a:t>
            </a:r>
            <a:r>
              <a:rPr lang="it-IT" dirty="0"/>
              <a:t> – Office – Ufficio – scrivano, scrivania </a:t>
            </a:r>
          </a:p>
        </p:txBody>
      </p:sp>
      <p:sp>
        <p:nvSpPr>
          <p:cNvPr id="4" name="Segnaposto numero diapositiva 3"/>
          <p:cNvSpPr>
            <a:spLocks noGrp="1"/>
          </p:cNvSpPr>
          <p:nvPr>
            <p:ph type="sldNum" sz="quarter" idx="5"/>
          </p:nvPr>
        </p:nvSpPr>
        <p:spPr/>
        <p:txBody>
          <a:bodyPr/>
          <a:lstStyle/>
          <a:p>
            <a:fld id="{D674D369-88D4-674F-B8EE-9F09A860F3E1}" type="slidenum">
              <a:rPr lang="it-IT" smtClean="0"/>
              <a:t>37</a:t>
            </a:fld>
            <a:endParaRPr lang="it-IT"/>
          </a:p>
        </p:txBody>
      </p:sp>
    </p:spTree>
    <p:extLst>
      <p:ext uri="{BB962C8B-B14F-4D97-AF65-F5344CB8AC3E}">
        <p14:creationId xmlns:p14="http://schemas.microsoft.com/office/powerpoint/2010/main" val="1002965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10/22/24</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‹N›</a:t>
            </a:fld>
            <a:endParaRPr lang="en-US"/>
          </a:p>
        </p:txBody>
      </p:sp>
    </p:spTree>
    <p:extLst>
      <p:ext uri="{BB962C8B-B14F-4D97-AF65-F5344CB8AC3E}">
        <p14:creationId xmlns:p14="http://schemas.microsoft.com/office/powerpoint/2010/main" val="725293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3C04E684-10F4-4CC3-A0B9-F03AA7BE37CF}" type="datetimeFigureOut">
              <a:rPr lang="en-US" smtClean="0"/>
              <a:t>10/22/24</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‹N›</a:t>
            </a:fld>
            <a:endParaRPr lang="en-US"/>
          </a:p>
        </p:txBody>
      </p:sp>
    </p:spTree>
    <p:extLst>
      <p:ext uri="{BB962C8B-B14F-4D97-AF65-F5344CB8AC3E}">
        <p14:creationId xmlns:p14="http://schemas.microsoft.com/office/powerpoint/2010/main" val="1333210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3C04E684-10F4-4CC3-A0B9-F03AA7BE37CF}" type="datetimeFigureOut">
              <a:rPr lang="en-US" smtClean="0"/>
              <a:t>10/22/24</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‹N›</a:t>
            </a:fld>
            <a:endParaRPr lang="en-US"/>
          </a:p>
        </p:txBody>
      </p:sp>
    </p:spTree>
    <p:extLst>
      <p:ext uri="{BB962C8B-B14F-4D97-AF65-F5344CB8AC3E}">
        <p14:creationId xmlns:p14="http://schemas.microsoft.com/office/powerpoint/2010/main" val="24950404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3C04E684-10F4-4CC3-A0B9-F03AA7BE37CF}" type="datetimeFigureOut">
              <a:rPr lang="en-US" smtClean="0"/>
              <a:t>10/22/24</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‹N›</a:t>
            </a:fld>
            <a:endParaRPr lang="en-US"/>
          </a:p>
        </p:txBody>
      </p:sp>
    </p:spTree>
    <p:extLst>
      <p:ext uri="{BB962C8B-B14F-4D97-AF65-F5344CB8AC3E}">
        <p14:creationId xmlns:p14="http://schemas.microsoft.com/office/powerpoint/2010/main" val="2047417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10/22/24</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‹N›</a:t>
            </a:fld>
            <a:endParaRPr lang="en-US"/>
          </a:p>
        </p:txBody>
      </p:sp>
    </p:spTree>
    <p:extLst>
      <p:ext uri="{BB962C8B-B14F-4D97-AF65-F5344CB8AC3E}">
        <p14:creationId xmlns:p14="http://schemas.microsoft.com/office/powerpoint/2010/main" val="208011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3C04E684-10F4-4CC3-A0B9-F03AA7BE37CF}" type="datetimeFigureOut">
              <a:rPr lang="en-US" smtClean="0"/>
              <a:t>10/22/24</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‹N›</a:t>
            </a:fld>
            <a:endParaRPr lang="en-US"/>
          </a:p>
        </p:txBody>
      </p:sp>
    </p:spTree>
    <p:extLst>
      <p:ext uri="{BB962C8B-B14F-4D97-AF65-F5344CB8AC3E}">
        <p14:creationId xmlns:p14="http://schemas.microsoft.com/office/powerpoint/2010/main" val="263701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10/22/24</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‹N›</a:t>
            </a:fld>
            <a:endParaRPr lang="en-US"/>
          </a:p>
        </p:txBody>
      </p:sp>
    </p:spTree>
    <p:extLst>
      <p:ext uri="{BB962C8B-B14F-4D97-AF65-F5344CB8AC3E}">
        <p14:creationId xmlns:p14="http://schemas.microsoft.com/office/powerpoint/2010/main" val="3079280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3C04E684-10F4-4CC3-A0B9-F03AA7BE37CF}" type="datetimeFigureOut">
              <a:rPr lang="en-US" smtClean="0"/>
              <a:t>10/22/24</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‹N›</a:t>
            </a:fld>
            <a:endParaRPr lang="en-US"/>
          </a:p>
        </p:txBody>
      </p:sp>
    </p:spTree>
    <p:extLst>
      <p:ext uri="{BB962C8B-B14F-4D97-AF65-F5344CB8AC3E}">
        <p14:creationId xmlns:p14="http://schemas.microsoft.com/office/powerpoint/2010/main" val="998708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3C04E684-10F4-4CC3-A0B9-F03AA7BE37CF}" type="datetimeFigureOut">
              <a:rPr lang="en-US" smtClean="0"/>
              <a:t>10/22/24</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‹N›</a:t>
            </a:fld>
            <a:endParaRPr lang="en-US"/>
          </a:p>
        </p:txBody>
      </p:sp>
    </p:spTree>
    <p:extLst>
      <p:ext uri="{BB962C8B-B14F-4D97-AF65-F5344CB8AC3E}">
        <p14:creationId xmlns:p14="http://schemas.microsoft.com/office/powerpoint/2010/main" val="474062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10/22/24</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‹N›</a:t>
            </a:fld>
            <a:endParaRPr lang="en-US"/>
          </a:p>
        </p:txBody>
      </p:sp>
    </p:spTree>
    <p:extLst>
      <p:ext uri="{BB962C8B-B14F-4D97-AF65-F5344CB8AC3E}">
        <p14:creationId xmlns:p14="http://schemas.microsoft.com/office/powerpoint/2010/main" val="564169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10/22/24</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‹N›</a:t>
            </a:fld>
            <a:endParaRPr lang="en-US"/>
          </a:p>
        </p:txBody>
      </p:sp>
    </p:spTree>
    <p:extLst>
      <p:ext uri="{BB962C8B-B14F-4D97-AF65-F5344CB8AC3E}">
        <p14:creationId xmlns:p14="http://schemas.microsoft.com/office/powerpoint/2010/main" val="3206966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C04E684-10F4-4CC3-A0B9-F03AA7BE37CF}" type="datetimeFigureOut">
              <a:rPr lang="en-US" smtClean="0"/>
              <a:t>10/22/24</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‹N›</a:t>
            </a:fld>
            <a:endParaRPr lang="en-US"/>
          </a:p>
        </p:txBody>
      </p:sp>
    </p:spTree>
    <p:extLst>
      <p:ext uri="{BB962C8B-B14F-4D97-AF65-F5344CB8AC3E}">
        <p14:creationId xmlns:p14="http://schemas.microsoft.com/office/powerpoint/2010/main" val="1328415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10/22/24</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‹N›</a:t>
            </a:fld>
            <a:endParaRPr lang="en-US"/>
          </a:p>
        </p:txBody>
      </p:sp>
    </p:spTree>
    <p:extLst>
      <p:ext uri="{BB962C8B-B14F-4D97-AF65-F5344CB8AC3E}">
        <p14:creationId xmlns:p14="http://schemas.microsoft.com/office/powerpoint/2010/main" val="3460231581"/>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txStyles>
    <p:title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8.jpe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tiff"/></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13B7BB51-92B8-4089-8DAB-1202A4D1C6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315111"/>
            <a:ext cx="3021543" cy="1435442"/>
          </a:xfrm>
          <a:custGeom>
            <a:avLst/>
            <a:gdLst/>
            <a:ahLst/>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useBgFill="1">
        <p:nvSpPr>
          <p:cNvPr id="9" name="Rectangle 8">
            <a:extLst>
              <a:ext uri="{FF2B5EF4-FFF2-40B4-BE49-F238E27FC236}">
                <a16:creationId xmlns:a16="http://schemas.microsoft.com/office/drawing/2014/main" id="{B20EED73-1494-4E89-869B-E501A02B24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E9D7A3A2-205A-4FD7-89D2-24FA8A54EA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934" y="0"/>
            <a:ext cx="11377066" cy="4001047"/>
          </a:xfrm>
          <a:custGeom>
            <a:avLst/>
            <a:gdLst>
              <a:gd name="connsiteX0" fmla="*/ 914840 w 11377066"/>
              <a:gd name="connsiteY0" fmla="*/ 0 h 3343806"/>
              <a:gd name="connsiteX1" fmla="*/ 11365513 w 11377066"/>
              <a:gd name="connsiteY1" fmla="*/ 0 h 3343806"/>
              <a:gd name="connsiteX2" fmla="*/ 11365513 w 11377066"/>
              <a:gd name="connsiteY2" fmla="*/ 846735 h 3343806"/>
              <a:gd name="connsiteX3" fmla="*/ 11050704 w 11377066"/>
              <a:gd name="connsiteY3" fmla="*/ 1046017 h 3343806"/>
              <a:gd name="connsiteX4" fmla="*/ 11195112 w 11377066"/>
              <a:gd name="connsiteY4" fmla="*/ 1103780 h 3343806"/>
              <a:gd name="connsiteX5" fmla="*/ 10553944 w 11377066"/>
              <a:gd name="connsiteY5" fmla="*/ 1441695 h 3343806"/>
              <a:gd name="connsiteX6" fmla="*/ 11148902 w 11377066"/>
              <a:gd name="connsiteY6" fmla="*/ 1383932 h 3343806"/>
              <a:gd name="connsiteX7" fmla="*/ 11117132 w 11377066"/>
              <a:gd name="connsiteY7" fmla="*/ 1430142 h 3343806"/>
              <a:gd name="connsiteX8" fmla="*/ 11085363 w 11377066"/>
              <a:gd name="connsiteY8" fmla="*/ 1476352 h 3343806"/>
              <a:gd name="connsiteX9" fmla="*/ 11365513 w 11377066"/>
              <a:gd name="connsiteY9" fmla="*/ 1447471 h 3343806"/>
              <a:gd name="connsiteX10" fmla="*/ 11365513 w 11377066"/>
              <a:gd name="connsiteY10" fmla="*/ 1496569 h 3343806"/>
              <a:gd name="connsiteX11" fmla="*/ 11278869 w 11377066"/>
              <a:gd name="connsiteY11" fmla="*/ 1554332 h 3343806"/>
              <a:gd name="connsiteX12" fmla="*/ 11365513 w 11377066"/>
              <a:gd name="connsiteY12" fmla="*/ 1539891 h 3343806"/>
              <a:gd name="connsiteX13" fmla="*/ 11377066 w 11377066"/>
              <a:gd name="connsiteY13" fmla="*/ 1539891 h 3343806"/>
              <a:gd name="connsiteX14" fmla="*/ 11377066 w 11377066"/>
              <a:gd name="connsiteY14" fmla="*/ 1765167 h 3343806"/>
              <a:gd name="connsiteX15" fmla="*/ 4624577 w 11377066"/>
              <a:gd name="connsiteY15" fmla="*/ 3342096 h 3343806"/>
              <a:gd name="connsiteX16" fmla="*/ 4000738 w 11377066"/>
              <a:gd name="connsiteY16" fmla="*/ 3313214 h 3343806"/>
              <a:gd name="connsiteX17" fmla="*/ 3853443 w 11377066"/>
              <a:gd name="connsiteY17" fmla="*/ 3217905 h 3343806"/>
              <a:gd name="connsiteX18" fmla="*/ 4003625 w 11377066"/>
              <a:gd name="connsiteY18" fmla="*/ 3171695 h 3343806"/>
              <a:gd name="connsiteX19" fmla="*/ 4465729 w 11377066"/>
              <a:gd name="connsiteY19" fmla="*/ 3024399 h 3343806"/>
              <a:gd name="connsiteX20" fmla="*/ 4015179 w 11377066"/>
              <a:gd name="connsiteY20" fmla="*/ 3047505 h 3343806"/>
              <a:gd name="connsiteX21" fmla="*/ 4656346 w 11377066"/>
              <a:gd name="connsiteY21" fmla="*/ 2926202 h 3343806"/>
              <a:gd name="connsiteX22" fmla="*/ 4841188 w 11377066"/>
              <a:gd name="connsiteY22" fmla="*/ 2862663 h 3343806"/>
              <a:gd name="connsiteX23" fmla="*/ 4659236 w 11377066"/>
              <a:gd name="connsiteY23" fmla="*/ 2836670 h 3343806"/>
              <a:gd name="connsiteX24" fmla="*/ 3778351 w 11377066"/>
              <a:gd name="connsiteY24" fmla="*/ 2914650 h 3343806"/>
              <a:gd name="connsiteX25" fmla="*/ 3694595 w 11377066"/>
              <a:gd name="connsiteY25" fmla="*/ 2923314 h 3343806"/>
              <a:gd name="connsiteX26" fmla="*/ 3119852 w 11377066"/>
              <a:gd name="connsiteY26" fmla="*/ 2862663 h 3343806"/>
              <a:gd name="connsiteX27" fmla="*/ 3440437 w 11377066"/>
              <a:gd name="connsiteY27" fmla="*/ 2799124 h 3343806"/>
              <a:gd name="connsiteX28" fmla="*/ 3070753 w 11377066"/>
              <a:gd name="connsiteY28" fmla="*/ 2761578 h 3343806"/>
              <a:gd name="connsiteX29" fmla="*/ 2623091 w 11377066"/>
              <a:gd name="connsiteY29" fmla="*/ 2726920 h 3343806"/>
              <a:gd name="connsiteX30" fmla="*/ 2160987 w 11377066"/>
              <a:gd name="connsiteY30" fmla="*/ 2611394 h 3343806"/>
              <a:gd name="connsiteX31" fmla="*/ 1837515 w 11377066"/>
              <a:gd name="connsiteY31" fmla="*/ 2573848 h 3343806"/>
              <a:gd name="connsiteX32" fmla="*/ 1869284 w 11377066"/>
              <a:gd name="connsiteY32" fmla="*/ 2472763 h 3343806"/>
              <a:gd name="connsiteX33" fmla="*/ 1808633 w 11377066"/>
              <a:gd name="connsiteY33" fmla="*/ 2386119 h 3343806"/>
              <a:gd name="connsiteX34" fmla="*/ 2354493 w 11377066"/>
              <a:gd name="connsiteY34" fmla="*/ 2342797 h 3343806"/>
              <a:gd name="connsiteX35" fmla="*/ 2146546 w 11377066"/>
              <a:gd name="connsiteY35" fmla="*/ 2328356 h 3343806"/>
              <a:gd name="connsiteX36" fmla="*/ 2054126 w 11377066"/>
              <a:gd name="connsiteY36" fmla="*/ 2285034 h 3343806"/>
              <a:gd name="connsiteX37" fmla="*/ 2132106 w 11377066"/>
              <a:gd name="connsiteY37" fmla="*/ 2238823 h 3343806"/>
              <a:gd name="connsiteX38" fmla="*/ 2478684 w 11377066"/>
              <a:gd name="connsiteY38" fmla="*/ 2085751 h 3343806"/>
              <a:gd name="connsiteX39" fmla="*/ 1511154 w 11377066"/>
              <a:gd name="connsiteY39" fmla="*/ 2094416 h 3343806"/>
              <a:gd name="connsiteX40" fmla="*/ 1638232 w 11377066"/>
              <a:gd name="connsiteY40" fmla="*/ 2042429 h 3343806"/>
              <a:gd name="connsiteX41" fmla="*/ 2972556 w 11377066"/>
              <a:gd name="connsiteY41" fmla="*/ 1718957 h 3343806"/>
              <a:gd name="connsiteX42" fmla="*/ 3238266 w 11377066"/>
              <a:gd name="connsiteY42" fmla="*/ 1678523 h 3343806"/>
              <a:gd name="connsiteX43" fmla="*/ 2522005 w 11377066"/>
              <a:gd name="connsiteY43" fmla="*/ 1664082 h 3343806"/>
              <a:gd name="connsiteX44" fmla="*/ 1421621 w 11377066"/>
              <a:gd name="connsiteY44" fmla="*/ 1522563 h 3343806"/>
              <a:gd name="connsiteX45" fmla="*/ 1525595 w 11377066"/>
              <a:gd name="connsiteY45" fmla="*/ 1392596 h 3343806"/>
              <a:gd name="connsiteX46" fmla="*/ 982623 w 11377066"/>
              <a:gd name="connsiteY46" fmla="*/ 1415701 h 3343806"/>
              <a:gd name="connsiteX47" fmla="*/ 1231003 w 11377066"/>
              <a:gd name="connsiteY47" fmla="*/ 1314616 h 3343806"/>
              <a:gd name="connsiteX48" fmla="*/ 1025945 w 11377066"/>
              <a:gd name="connsiteY48" fmla="*/ 1297287 h 3343806"/>
              <a:gd name="connsiteX49" fmla="*/ 841104 w 11377066"/>
              <a:gd name="connsiteY49" fmla="*/ 1225083 h 3343806"/>
              <a:gd name="connsiteX50" fmla="*/ 1612239 w 11377066"/>
              <a:gd name="connsiteY50" fmla="*/ 1112445 h 3343806"/>
              <a:gd name="connsiteX51" fmla="*/ 1814409 w 11377066"/>
              <a:gd name="connsiteY51" fmla="*/ 1008471 h 3343806"/>
              <a:gd name="connsiteX52" fmla="*/ 1932824 w 11377066"/>
              <a:gd name="connsiteY52" fmla="*/ 979590 h 3343806"/>
              <a:gd name="connsiteX53" fmla="*/ 2083007 w 11377066"/>
              <a:gd name="connsiteY53" fmla="*/ 936268 h 3343806"/>
              <a:gd name="connsiteX54" fmla="*/ 1947265 w 11377066"/>
              <a:gd name="connsiteY54" fmla="*/ 924715 h 3343806"/>
              <a:gd name="connsiteX55" fmla="*/ 1271438 w 11377066"/>
              <a:gd name="connsiteY55" fmla="*/ 895834 h 3343806"/>
              <a:gd name="connsiteX56" fmla="*/ 659150 w 11377066"/>
              <a:gd name="connsiteY56" fmla="*/ 907386 h 3343806"/>
              <a:gd name="connsiteX57" fmla="*/ 780453 w 11377066"/>
              <a:gd name="connsiteY57" fmla="*/ 846735 h 3343806"/>
              <a:gd name="connsiteX58" fmla="*/ 841104 w 11377066"/>
              <a:gd name="connsiteY58" fmla="*/ 788972 h 3343806"/>
              <a:gd name="connsiteX59" fmla="*/ 448316 w 11377066"/>
              <a:gd name="connsiteY59" fmla="*/ 659006 h 3343806"/>
              <a:gd name="connsiteX60" fmla="*/ 910419 w 11377066"/>
              <a:gd name="connsiteY60" fmla="*/ 569473 h 3343806"/>
              <a:gd name="connsiteX61" fmla="*/ 604275 w 11377066"/>
              <a:gd name="connsiteY61" fmla="*/ 514598 h 3343806"/>
              <a:gd name="connsiteX62" fmla="*/ 15093 w 11377066"/>
              <a:gd name="connsiteY62" fmla="*/ 352862 h 3343806"/>
              <a:gd name="connsiteX63" fmla="*/ 430987 w 11377066"/>
              <a:gd name="connsiteY63" fmla="*/ 136251 h 3343806"/>
              <a:gd name="connsiteX64" fmla="*/ 874092 w 11377066"/>
              <a:gd name="connsiteY64" fmla="*/ 17656 h 334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377066" h="3343806">
                <a:moveTo>
                  <a:pt x="914840" y="0"/>
                </a:moveTo>
                <a:lnTo>
                  <a:pt x="11365513" y="0"/>
                </a:lnTo>
                <a:lnTo>
                  <a:pt x="11365513" y="846735"/>
                </a:lnTo>
                <a:cubicBezTo>
                  <a:pt x="11273092" y="924715"/>
                  <a:pt x="11163343" y="985366"/>
                  <a:pt x="11050704" y="1046017"/>
                </a:cubicBezTo>
                <a:cubicBezTo>
                  <a:pt x="11088251" y="1089339"/>
                  <a:pt x="11169119" y="1037353"/>
                  <a:pt x="11195112" y="1103780"/>
                </a:cubicBezTo>
                <a:cubicBezTo>
                  <a:pt x="10987166" y="1216419"/>
                  <a:pt x="10796548" y="1357938"/>
                  <a:pt x="10553944" y="1441695"/>
                </a:cubicBezTo>
                <a:cubicBezTo>
                  <a:pt x="10753226" y="1381043"/>
                  <a:pt x="10952508" y="1409925"/>
                  <a:pt x="11148902" y="1383932"/>
                </a:cubicBezTo>
                <a:cubicBezTo>
                  <a:pt x="11174895" y="1418589"/>
                  <a:pt x="11131573" y="1418589"/>
                  <a:pt x="11117132" y="1430142"/>
                </a:cubicBezTo>
                <a:cubicBezTo>
                  <a:pt x="11102692" y="1441695"/>
                  <a:pt x="11082474" y="1450359"/>
                  <a:pt x="11085363" y="1476352"/>
                </a:cubicBezTo>
                <a:cubicBezTo>
                  <a:pt x="11174895" y="1487905"/>
                  <a:pt x="11273092" y="1447471"/>
                  <a:pt x="11365513" y="1447471"/>
                </a:cubicBezTo>
                <a:lnTo>
                  <a:pt x="11365513" y="1496569"/>
                </a:lnTo>
                <a:cubicBezTo>
                  <a:pt x="11333743" y="1513898"/>
                  <a:pt x="11293310" y="1519674"/>
                  <a:pt x="11278869" y="1554332"/>
                </a:cubicBezTo>
                <a:cubicBezTo>
                  <a:pt x="11307750" y="1548556"/>
                  <a:pt x="11336632" y="1545668"/>
                  <a:pt x="11365513" y="1539891"/>
                </a:cubicBezTo>
                <a:lnTo>
                  <a:pt x="11377066" y="1539891"/>
                </a:lnTo>
                <a:lnTo>
                  <a:pt x="11377066" y="1765167"/>
                </a:lnTo>
                <a:cubicBezTo>
                  <a:pt x="9482441" y="3362313"/>
                  <a:pt x="4945162" y="3324767"/>
                  <a:pt x="4624577" y="3342096"/>
                </a:cubicBezTo>
                <a:cubicBezTo>
                  <a:pt x="4523492" y="3347872"/>
                  <a:pt x="4098935" y="3339207"/>
                  <a:pt x="4000738" y="3313214"/>
                </a:cubicBezTo>
                <a:cubicBezTo>
                  <a:pt x="3867883" y="3281444"/>
                  <a:pt x="3853443" y="3217905"/>
                  <a:pt x="3853443" y="3217905"/>
                </a:cubicBezTo>
                <a:cubicBezTo>
                  <a:pt x="3853443" y="3217905"/>
                  <a:pt x="3919869" y="3191912"/>
                  <a:pt x="4003625" y="3171695"/>
                </a:cubicBezTo>
                <a:cubicBezTo>
                  <a:pt x="4165361" y="3131261"/>
                  <a:pt x="4298217" y="3056169"/>
                  <a:pt x="4465729" y="3024399"/>
                </a:cubicBezTo>
                <a:cubicBezTo>
                  <a:pt x="4315546" y="3033064"/>
                  <a:pt x="4165361" y="3038840"/>
                  <a:pt x="4015179" y="3047505"/>
                </a:cubicBezTo>
                <a:cubicBezTo>
                  <a:pt x="4223124" y="2969524"/>
                  <a:pt x="4442625" y="2957972"/>
                  <a:pt x="4656346" y="2926202"/>
                </a:cubicBezTo>
                <a:cubicBezTo>
                  <a:pt x="4725662" y="2917538"/>
                  <a:pt x="4841188" y="2943531"/>
                  <a:pt x="4841188" y="2862663"/>
                </a:cubicBezTo>
                <a:cubicBezTo>
                  <a:pt x="4838300" y="2810676"/>
                  <a:pt x="4725662" y="2833782"/>
                  <a:pt x="4659236" y="2836670"/>
                </a:cubicBezTo>
                <a:cubicBezTo>
                  <a:pt x="4364644" y="2845334"/>
                  <a:pt x="4072941" y="2882880"/>
                  <a:pt x="3778351" y="2914650"/>
                </a:cubicBezTo>
                <a:cubicBezTo>
                  <a:pt x="3749468" y="2917538"/>
                  <a:pt x="3714811" y="2931979"/>
                  <a:pt x="3694595" y="2923314"/>
                </a:cubicBezTo>
                <a:cubicBezTo>
                  <a:pt x="3527082" y="2865551"/>
                  <a:pt x="3336463" y="2879992"/>
                  <a:pt x="3119852" y="2862663"/>
                </a:cubicBezTo>
                <a:cubicBezTo>
                  <a:pt x="3238266" y="2796236"/>
                  <a:pt x="3339351" y="2842446"/>
                  <a:pt x="3440437" y="2799124"/>
                </a:cubicBezTo>
                <a:cubicBezTo>
                  <a:pt x="3316246" y="2752913"/>
                  <a:pt x="3189168" y="2773131"/>
                  <a:pt x="3070753" y="2761578"/>
                </a:cubicBezTo>
                <a:cubicBezTo>
                  <a:pt x="2984109" y="2752913"/>
                  <a:pt x="2672189" y="2741361"/>
                  <a:pt x="2623091" y="2726920"/>
                </a:cubicBezTo>
                <a:cubicBezTo>
                  <a:pt x="2472907" y="2683598"/>
                  <a:pt x="2293842" y="2689374"/>
                  <a:pt x="2160987" y="2611394"/>
                </a:cubicBezTo>
                <a:cubicBezTo>
                  <a:pt x="2065678" y="2556519"/>
                  <a:pt x="1938600" y="2602730"/>
                  <a:pt x="1837515" y="2573848"/>
                </a:cubicBezTo>
                <a:cubicBezTo>
                  <a:pt x="1794192" y="2533414"/>
                  <a:pt x="1854843" y="2504533"/>
                  <a:pt x="1869284" y="2472763"/>
                </a:cubicBezTo>
                <a:cubicBezTo>
                  <a:pt x="1889502" y="2432329"/>
                  <a:pt x="1834626" y="2423665"/>
                  <a:pt x="1808633" y="2386119"/>
                </a:cubicBezTo>
                <a:cubicBezTo>
                  <a:pt x="1987698" y="2389007"/>
                  <a:pt x="2158099" y="2377454"/>
                  <a:pt x="2354493" y="2342797"/>
                </a:cubicBezTo>
                <a:cubicBezTo>
                  <a:pt x="2273625" y="2290810"/>
                  <a:pt x="2204309" y="2339908"/>
                  <a:pt x="2146546" y="2328356"/>
                </a:cubicBezTo>
                <a:cubicBezTo>
                  <a:pt x="2106113" y="2319691"/>
                  <a:pt x="2054126" y="2328356"/>
                  <a:pt x="2054126" y="2285034"/>
                </a:cubicBezTo>
                <a:cubicBezTo>
                  <a:pt x="2054126" y="2250376"/>
                  <a:pt x="2100336" y="2244599"/>
                  <a:pt x="2132106" y="2238823"/>
                </a:cubicBezTo>
                <a:cubicBezTo>
                  <a:pt x="2256296" y="2218606"/>
                  <a:pt x="2377599" y="2192613"/>
                  <a:pt x="2478684" y="2085751"/>
                </a:cubicBezTo>
                <a:cubicBezTo>
                  <a:pt x="2152323" y="2051094"/>
                  <a:pt x="1817297" y="2186837"/>
                  <a:pt x="1511154" y="2094416"/>
                </a:cubicBezTo>
                <a:cubicBezTo>
                  <a:pt x="1537147" y="2033765"/>
                  <a:pt x="1597798" y="2045317"/>
                  <a:pt x="1638232" y="2042429"/>
                </a:cubicBezTo>
                <a:cubicBezTo>
                  <a:pt x="1909718" y="2016436"/>
                  <a:pt x="2825261" y="1701628"/>
                  <a:pt x="2972556" y="1718957"/>
                </a:cubicBezTo>
                <a:cubicBezTo>
                  <a:pt x="3062089" y="1727621"/>
                  <a:pt x="3154510" y="1721845"/>
                  <a:pt x="3238266" y="1678523"/>
                </a:cubicBezTo>
                <a:cubicBezTo>
                  <a:pt x="3339351" y="1626536"/>
                  <a:pt x="2695295" y="1736286"/>
                  <a:pt x="2522005" y="1664082"/>
                </a:cubicBezTo>
                <a:cubicBezTo>
                  <a:pt x="2438249" y="1629424"/>
                  <a:pt x="1730654" y="1528339"/>
                  <a:pt x="1421621" y="1522563"/>
                </a:cubicBezTo>
                <a:cubicBezTo>
                  <a:pt x="1450503" y="1467688"/>
                  <a:pt x="1557364" y="1470576"/>
                  <a:pt x="1525595" y="1392596"/>
                </a:cubicBezTo>
                <a:cubicBezTo>
                  <a:pt x="1358082" y="1386820"/>
                  <a:pt x="1179017" y="1435918"/>
                  <a:pt x="982623" y="1415701"/>
                </a:cubicBezTo>
                <a:cubicBezTo>
                  <a:pt x="1051938" y="1346386"/>
                  <a:pt x="1153023" y="1352162"/>
                  <a:pt x="1231003" y="1314616"/>
                </a:cubicBezTo>
                <a:cubicBezTo>
                  <a:pt x="1170352" y="1262629"/>
                  <a:pt x="1095261" y="1294399"/>
                  <a:pt x="1025945" y="1297287"/>
                </a:cubicBezTo>
                <a:cubicBezTo>
                  <a:pt x="965294" y="1300175"/>
                  <a:pt x="812222" y="1227972"/>
                  <a:pt x="841104" y="1225083"/>
                </a:cubicBezTo>
                <a:cubicBezTo>
                  <a:pt x="1101037" y="1207755"/>
                  <a:pt x="1352306" y="1129775"/>
                  <a:pt x="1612239" y="1112445"/>
                </a:cubicBezTo>
                <a:cubicBezTo>
                  <a:pt x="1698883" y="1106668"/>
                  <a:pt x="1797081" y="1112445"/>
                  <a:pt x="1814409" y="1008471"/>
                </a:cubicBezTo>
                <a:cubicBezTo>
                  <a:pt x="1817297" y="979590"/>
                  <a:pt x="1808633" y="973814"/>
                  <a:pt x="1932824" y="979590"/>
                </a:cubicBezTo>
                <a:cubicBezTo>
                  <a:pt x="1981922" y="982478"/>
                  <a:pt x="2045461" y="982478"/>
                  <a:pt x="2083007" y="936268"/>
                </a:cubicBezTo>
                <a:cubicBezTo>
                  <a:pt x="2045461" y="898722"/>
                  <a:pt x="1990587" y="927603"/>
                  <a:pt x="1947265" y="924715"/>
                </a:cubicBezTo>
                <a:cubicBezTo>
                  <a:pt x="1828850" y="921827"/>
                  <a:pt x="1386963" y="904498"/>
                  <a:pt x="1271438" y="895834"/>
                </a:cubicBezTo>
                <a:cubicBezTo>
                  <a:pt x="1031721" y="875617"/>
                  <a:pt x="901755" y="933380"/>
                  <a:pt x="659150" y="907386"/>
                </a:cubicBezTo>
                <a:cubicBezTo>
                  <a:pt x="734242" y="890057"/>
                  <a:pt x="705361" y="866952"/>
                  <a:pt x="780453" y="846735"/>
                </a:cubicBezTo>
                <a:cubicBezTo>
                  <a:pt x="815110" y="838071"/>
                  <a:pt x="849768" y="820742"/>
                  <a:pt x="841104" y="788972"/>
                </a:cubicBezTo>
                <a:cubicBezTo>
                  <a:pt x="835327" y="757202"/>
                  <a:pt x="396329" y="690775"/>
                  <a:pt x="448316" y="659006"/>
                </a:cubicBezTo>
                <a:cubicBezTo>
                  <a:pt x="592723" y="575249"/>
                  <a:pt x="1020169" y="607019"/>
                  <a:pt x="910419" y="569473"/>
                </a:cubicBezTo>
                <a:cubicBezTo>
                  <a:pt x="742907" y="511710"/>
                  <a:pt x="716913" y="500157"/>
                  <a:pt x="604275" y="514598"/>
                </a:cubicBezTo>
                <a:cubicBezTo>
                  <a:pt x="506079" y="529039"/>
                  <a:pt x="113290" y="349974"/>
                  <a:pt x="15093" y="352862"/>
                </a:cubicBezTo>
                <a:cubicBezTo>
                  <a:pt x="-71551" y="352862"/>
                  <a:pt x="234593" y="211343"/>
                  <a:pt x="430987" y="136251"/>
                </a:cubicBezTo>
                <a:cubicBezTo>
                  <a:pt x="571784" y="82098"/>
                  <a:pt x="732076" y="70184"/>
                  <a:pt x="874092" y="17656"/>
                </a:cubicBezTo>
                <a:close/>
              </a:path>
            </a:pathLst>
          </a:custGeom>
          <a:solidFill>
            <a:srgbClr val="D56A17">
              <a:alpha val="15000"/>
            </a:srgbClr>
          </a:solidFill>
          <a:ln w="32707" cap="flat">
            <a:noFill/>
            <a:prstDash val="solid"/>
            <a:miter/>
          </a:ln>
        </p:spPr>
        <p:txBody>
          <a:bodyPr wrap="square" rtlCol="0" anchor="ctr">
            <a:noAutofit/>
          </a:bodyPr>
          <a:lstStyle/>
          <a:p>
            <a:endParaRPr lang="en-US">
              <a:solidFill>
                <a:schemeClr val="tx1"/>
              </a:solidFill>
            </a:endParaRPr>
          </a:p>
        </p:txBody>
      </p:sp>
      <p:sp>
        <p:nvSpPr>
          <p:cNvPr id="2" name="CasellaDiTesto 1">
            <a:extLst>
              <a:ext uri="{FF2B5EF4-FFF2-40B4-BE49-F238E27FC236}">
                <a16:creationId xmlns:a16="http://schemas.microsoft.com/office/drawing/2014/main" id="{F060BCF0-49FA-964F-BFB4-58112D08BA87}"/>
              </a:ext>
            </a:extLst>
          </p:cNvPr>
          <p:cNvSpPr txBox="1"/>
          <p:nvPr/>
        </p:nvSpPr>
        <p:spPr>
          <a:xfrm>
            <a:off x="5357812" y="4344341"/>
            <a:ext cx="5357813" cy="2399360"/>
          </a:xfrm>
          <a:prstGeom prst="rect">
            <a:avLst/>
          </a:prstGeom>
        </p:spPr>
        <p:txBody>
          <a:bodyPr vert="horz" lIns="91440" tIns="45720" rIns="91440" bIns="45720" rtlCol="0" anchor="t">
            <a:noAutofit/>
          </a:bodyPr>
          <a:lstStyle/>
          <a:p>
            <a:pPr>
              <a:spcAft>
                <a:spcPts val="600"/>
              </a:spcAft>
            </a:pPr>
            <a:r>
              <a:rPr lang="en-US" sz="4000" dirty="0"/>
              <a:t>SIGN AND (DE)SIGN</a:t>
            </a:r>
          </a:p>
        </p:txBody>
      </p:sp>
      <p:sp>
        <p:nvSpPr>
          <p:cNvPr id="13" name="Freeform: Shape 12">
            <a:extLst>
              <a:ext uri="{FF2B5EF4-FFF2-40B4-BE49-F238E27FC236}">
                <a16:creationId xmlns:a16="http://schemas.microsoft.com/office/drawing/2014/main" id="{C6BFDF0B-6325-416D-926F-7141006DDB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93668" y="5127460"/>
            <a:ext cx="6498333" cy="1730540"/>
          </a:xfrm>
          <a:custGeom>
            <a:avLst/>
            <a:gdLst>
              <a:gd name="connsiteX0" fmla="*/ 2987112 w 6498333"/>
              <a:gd name="connsiteY0" fmla="*/ 1730384 h 1730540"/>
              <a:gd name="connsiteX1" fmla="*/ 3113423 w 6498333"/>
              <a:gd name="connsiteY1" fmla="*/ 1728494 h 1730540"/>
              <a:gd name="connsiteX2" fmla="*/ 6436159 w 6498333"/>
              <a:gd name="connsiteY2" fmla="*/ 1396018 h 1730540"/>
              <a:gd name="connsiteX3" fmla="*/ 6498333 w 6498333"/>
              <a:gd name="connsiteY3" fmla="*/ 1381988 h 1730540"/>
              <a:gd name="connsiteX4" fmla="*/ 6498333 w 6498333"/>
              <a:gd name="connsiteY4" fmla="*/ 0 h 1730540"/>
              <a:gd name="connsiteX5" fmla="*/ 723703 w 6498333"/>
              <a:gd name="connsiteY5" fmla="*/ 0 h 1730540"/>
              <a:gd name="connsiteX6" fmla="*/ 629735 w 6498333"/>
              <a:gd name="connsiteY6" fmla="*/ 31770 h 1730540"/>
              <a:gd name="connsiteX7" fmla="*/ 127078 w 6498333"/>
              <a:gd name="connsiteY7" fmla="*/ 173371 h 1730540"/>
              <a:gd name="connsiteX8" fmla="*/ 0 w 6498333"/>
              <a:gd name="connsiteY8" fmla="*/ 235577 h 1730540"/>
              <a:gd name="connsiteX9" fmla="*/ 967530 w 6498333"/>
              <a:gd name="connsiteY9" fmla="*/ 225208 h 1730540"/>
              <a:gd name="connsiteX10" fmla="*/ 620954 w 6498333"/>
              <a:gd name="connsiteY10" fmla="*/ 408367 h 1730540"/>
              <a:gd name="connsiteX11" fmla="*/ 542972 w 6498333"/>
              <a:gd name="connsiteY11" fmla="*/ 463661 h 1730540"/>
              <a:gd name="connsiteX12" fmla="*/ 635392 w 6498333"/>
              <a:gd name="connsiteY12" fmla="*/ 515499 h 1730540"/>
              <a:gd name="connsiteX13" fmla="*/ 843339 w 6498333"/>
              <a:gd name="connsiteY13" fmla="*/ 532778 h 1730540"/>
              <a:gd name="connsiteX14" fmla="*/ 297479 w 6498333"/>
              <a:gd name="connsiteY14" fmla="*/ 584615 h 1730540"/>
              <a:gd name="connsiteX15" fmla="*/ 358130 w 6498333"/>
              <a:gd name="connsiteY15" fmla="*/ 688289 h 1730540"/>
              <a:gd name="connsiteX16" fmla="*/ 326361 w 6498333"/>
              <a:gd name="connsiteY16" fmla="*/ 809243 h 1730540"/>
              <a:gd name="connsiteX17" fmla="*/ 649833 w 6498333"/>
              <a:gd name="connsiteY17" fmla="*/ 854169 h 1730540"/>
              <a:gd name="connsiteX18" fmla="*/ 1111937 w 6498333"/>
              <a:gd name="connsiteY18" fmla="*/ 992402 h 1730540"/>
              <a:gd name="connsiteX19" fmla="*/ 1559599 w 6498333"/>
              <a:gd name="connsiteY19" fmla="*/ 1033872 h 1730540"/>
              <a:gd name="connsiteX20" fmla="*/ 1929284 w 6498333"/>
              <a:gd name="connsiteY20" fmla="*/ 1078798 h 1730540"/>
              <a:gd name="connsiteX21" fmla="*/ 1608698 w 6498333"/>
              <a:gd name="connsiteY21" fmla="*/ 1154826 h 1730540"/>
              <a:gd name="connsiteX22" fmla="*/ 2183442 w 6498333"/>
              <a:gd name="connsiteY22" fmla="*/ 1227398 h 1730540"/>
              <a:gd name="connsiteX23" fmla="*/ 2267197 w 6498333"/>
              <a:gd name="connsiteY23" fmla="*/ 1217031 h 1730540"/>
              <a:gd name="connsiteX24" fmla="*/ 3148082 w 6498333"/>
              <a:gd name="connsiteY24" fmla="*/ 1123724 h 1730540"/>
              <a:gd name="connsiteX25" fmla="*/ 3330034 w 6498333"/>
              <a:gd name="connsiteY25" fmla="*/ 1154826 h 1730540"/>
              <a:gd name="connsiteX26" fmla="*/ 3145192 w 6498333"/>
              <a:gd name="connsiteY26" fmla="*/ 1230854 h 1730540"/>
              <a:gd name="connsiteX27" fmla="*/ 2504025 w 6498333"/>
              <a:gd name="connsiteY27" fmla="*/ 1376000 h 1730540"/>
              <a:gd name="connsiteX28" fmla="*/ 2954575 w 6498333"/>
              <a:gd name="connsiteY28" fmla="*/ 1348352 h 1730540"/>
              <a:gd name="connsiteX29" fmla="*/ 2492471 w 6498333"/>
              <a:gd name="connsiteY29" fmla="*/ 1524600 h 1730540"/>
              <a:gd name="connsiteX30" fmla="*/ 2342289 w 6498333"/>
              <a:gd name="connsiteY30" fmla="*/ 1579893 h 1730540"/>
              <a:gd name="connsiteX31" fmla="*/ 2489584 w 6498333"/>
              <a:gd name="connsiteY31" fmla="*/ 1693935 h 1730540"/>
              <a:gd name="connsiteX32" fmla="*/ 2987112 w 6498333"/>
              <a:gd name="connsiteY32" fmla="*/ 1730384 h 173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498333" h="1730540">
                <a:moveTo>
                  <a:pt x="2987112" y="1730384"/>
                </a:moveTo>
                <a:cubicBezTo>
                  <a:pt x="3042664" y="1730870"/>
                  <a:pt x="3088152" y="1730222"/>
                  <a:pt x="3113423" y="1728494"/>
                </a:cubicBezTo>
                <a:cubicBezTo>
                  <a:pt x="3293752" y="1716831"/>
                  <a:pt x="4808270" y="1725943"/>
                  <a:pt x="6436159" y="1396018"/>
                </a:cubicBezTo>
                <a:lnTo>
                  <a:pt x="6498333" y="1381988"/>
                </a:lnTo>
                <a:lnTo>
                  <a:pt x="6498333" y="0"/>
                </a:lnTo>
                <a:lnTo>
                  <a:pt x="723703" y="0"/>
                </a:lnTo>
                <a:lnTo>
                  <a:pt x="629735" y="31770"/>
                </a:lnTo>
                <a:cubicBezTo>
                  <a:pt x="421263" y="101447"/>
                  <a:pt x="228886" y="161708"/>
                  <a:pt x="127078" y="173371"/>
                </a:cubicBezTo>
                <a:cubicBezTo>
                  <a:pt x="86644" y="176827"/>
                  <a:pt x="25993" y="163004"/>
                  <a:pt x="0" y="235577"/>
                </a:cubicBezTo>
                <a:cubicBezTo>
                  <a:pt x="306144" y="346163"/>
                  <a:pt x="641170" y="183739"/>
                  <a:pt x="967530" y="225208"/>
                </a:cubicBezTo>
                <a:cubicBezTo>
                  <a:pt x="866445" y="353075"/>
                  <a:pt x="745142" y="384177"/>
                  <a:pt x="620954" y="408367"/>
                </a:cubicBezTo>
                <a:cubicBezTo>
                  <a:pt x="589182" y="415279"/>
                  <a:pt x="542972" y="422191"/>
                  <a:pt x="542972" y="463661"/>
                </a:cubicBezTo>
                <a:cubicBezTo>
                  <a:pt x="542972" y="515499"/>
                  <a:pt x="594959" y="505130"/>
                  <a:pt x="635392" y="515499"/>
                </a:cubicBezTo>
                <a:cubicBezTo>
                  <a:pt x="693155" y="529321"/>
                  <a:pt x="762471" y="470573"/>
                  <a:pt x="843339" y="532778"/>
                </a:cubicBezTo>
                <a:cubicBezTo>
                  <a:pt x="646945" y="574247"/>
                  <a:pt x="476544" y="588071"/>
                  <a:pt x="297479" y="584615"/>
                </a:cubicBezTo>
                <a:cubicBezTo>
                  <a:pt x="323472" y="629541"/>
                  <a:pt x="378348" y="639908"/>
                  <a:pt x="358130" y="688289"/>
                </a:cubicBezTo>
                <a:cubicBezTo>
                  <a:pt x="343689" y="726304"/>
                  <a:pt x="283038" y="760862"/>
                  <a:pt x="326361" y="809243"/>
                </a:cubicBezTo>
                <a:cubicBezTo>
                  <a:pt x="427447" y="843802"/>
                  <a:pt x="554524" y="788508"/>
                  <a:pt x="649833" y="854169"/>
                </a:cubicBezTo>
                <a:cubicBezTo>
                  <a:pt x="782688" y="947476"/>
                  <a:pt x="961753" y="940565"/>
                  <a:pt x="1111937" y="992402"/>
                </a:cubicBezTo>
                <a:cubicBezTo>
                  <a:pt x="1161035" y="1009682"/>
                  <a:pt x="1472955" y="1023504"/>
                  <a:pt x="1559599" y="1033872"/>
                </a:cubicBezTo>
                <a:cubicBezTo>
                  <a:pt x="1678015" y="1047696"/>
                  <a:pt x="1805093" y="1023504"/>
                  <a:pt x="1929284" y="1078798"/>
                </a:cubicBezTo>
                <a:cubicBezTo>
                  <a:pt x="1828198" y="1130635"/>
                  <a:pt x="1727113" y="1075343"/>
                  <a:pt x="1608698" y="1154826"/>
                </a:cubicBezTo>
                <a:cubicBezTo>
                  <a:pt x="1825309" y="1175561"/>
                  <a:pt x="2015928" y="1158282"/>
                  <a:pt x="2183442" y="1227398"/>
                </a:cubicBezTo>
                <a:cubicBezTo>
                  <a:pt x="2203658" y="1237767"/>
                  <a:pt x="2238314" y="1220487"/>
                  <a:pt x="2267197" y="1217031"/>
                </a:cubicBezTo>
                <a:cubicBezTo>
                  <a:pt x="2561787" y="1179017"/>
                  <a:pt x="2853490" y="1134091"/>
                  <a:pt x="3148082" y="1123724"/>
                </a:cubicBezTo>
                <a:cubicBezTo>
                  <a:pt x="3214508" y="1120268"/>
                  <a:pt x="3327146" y="1092621"/>
                  <a:pt x="3330034" y="1154826"/>
                </a:cubicBezTo>
                <a:cubicBezTo>
                  <a:pt x="3330034" y="1251589"/>
                  <a:pt x="3214508" y="1220487"/>
                  <a:pt x="3145192" y="1230854"/>
                </a:cubicBezTo>
                <a:cubicBezTo>
                  <a:pt x="2931471" y="1268869"/>
                  <a:pt x="2711970" y="1282691"/>
                  <a:pt x="2504025" y="1376000"/>
                </a:cubicBezTo>
                <a:cubicBezTo>
                  <a:pt x="2654207" y="1365632"/>
                  <a:pt x="2804392" y="1358720"/>
                  <a:pt x="2954575" y="1348352"/>
                </a:cubicBezTo>
                <a:cubicBezTo>
                  <a:pt x="2787063" y="1386367"/>
                  <a:pt x="2654207" y="1476218"/>
                  <a:pt x="2492471" y="1524600"/>
                </a:cubicBezTo>
                <a:cubicBezTo>
                  <a:pt x="2408715" y="1548791"/>
                  <a:pt x="2342289" y="1579893"/>
                  <a:pt x="2342289" y="1579893"/>
                </a:cubicBezTo>
                <a:cubicBezTo>
                  <a:pt x="2342289" y="1579893"/>
                  <a:pt x="2356730" y="1655921"/>
                  <a:pt x="2489584" y="1693935"/>
                </a:cubicBezTo>
                <a:cubicBezTo>
                  <a:pt x="2563232" y="1717262"/>
                  <a:pt x="2820457" y="1728925"/>
                  <a:pt x="2987112" y="1730384"/>
                </a:cubicBezTo>
                <a:close/>
              </a:path>
            </a:pathLst>
          </a:custGeom>
          <a:solidFill>
            <a:srgbClr val="D56A17">
              <a:alpha val="10000"/>
            </a:srgbClr>
          </a:solidFill>
          <a:ln w="32707" cap="flat">
            <a:noFill/>
            <a:prstDash val="solid"/>
            <a:miter/>
          </a:ln>
        </p:spPr>
        <p:txBody>
          <a:bodyPr wrap="square" rtlCol="0" anchor="ctr">
            <a:noAutofit/>
          </a:bodyPr>
          <a:lstStyle/>
          <a:p>
            <a:endParaRPr lang="en-US">
              <a:solidFill>
                <a:schemeClr val="tx1"/>
              </a:solidFill>
            </a:endParaRPr>
          </a:p>
        </p:txBody>
      </p:sp>
      <p:sp>
        <p:nvSpPr>
          <p:cNvPr id="3" name="CasellaDiTesto 2">
            <a:extLst>
              <a:ext uri="{FF2B5EF4-FFF2-40B4-BE49-F238E27FC236}">
                <a16:creationId xmlns:a16="http://schemas.microsoft.com/office/drawing/2014/main" id="{0C751B13-372A-DC49-8BAB-9CB1C90A217B}"/>
              </a:ext>
            </a:extLst>
          </p:cNvPr>
          <p:cNvSpPr txBox="1"/>
          <p:nvPr/>
        </p:nvSpPr>
        <p:spPr>
          <a:xfrm>
            <a:off x="7503715" y="5623398"/>
            <a:ext cx="3547766" cy="369332"/>
          </a:xfrm>
          <a:prstGeom prst="rect">
            <a:avLst/>
          </a:prstGeom>
          <a:noFill/>
        </p:spPr>
        <p:txBody>
          <a:bodyPr wrap="none" rtlCol="0">
            <a:spAutoFit/>
          </a:bodyPr>
          <a:lstStyle/>
          <a:p>
            <a:r>
              <a:rPr lang="it-IT" dirty="0"/>
              <a:t>MARISOL BARENCO DE MELLO</a:t>
            </a:r>
          </a:p>
        </p:txBody>
      </p:sp>
    </p:spTree>
    <p:extLst>
      <p:ext uri="{BB962C8B-B14F-4D97-AF65-F5344CB8AC3E}">
        <p14:creationId xmlns:p14="http://schemas.microsoft.com/office/powerpoint/2010/main" val="37557861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FFFC0EA9-05AC-F140-8183-61BF50DD879F}"/>
              </a:ext>
            </a:extLst>
          </p:cNvPr>
          <p:cNvSpPr txBox="1"/>
          <p:nvPr/>
        </p:nvSpPr>
        <p:spPr>
          <a:xfrm>
            <a:off x="816769" y="1074509"/>
            <a:ext cx="10558462" cy="4708981"/>
          </a:xfrm>
          <a:prstGeom prst="rect">
            <a:avLst/>
          </a:prstGeom>
          <a:noFill/>
        </p:spPr>
        <p:txBody>
          <a:bodyPr wrap="square">
            <a:spAutoFit/>
          </a:bodyPr>
          <a:lstStyle/>
          <a:p>
            <a:pPr algn="just">
              <a:tabLst>
                <a:tab pos="269875" algn="l"/>
                <a:tab pos="944880" algn="l"/>
                <a:tab pos="1124585" algn="l"/>
                <a:tab pos="1934845" algn="l"/>
                <a:tab pos="4004945" algn="l"/>
                <a:tab pos="4140200" algn="l"/>
                <a:tab pos="4275455" algn="l"/>
                <a:tab pos="4905375" algn="l"/>
              </a:tabLst>
            </a:pPr>
            <a:r>
              <a:rPr lang="en-US" sz="3000" dirty="0">
                <a:effectLst/>
                <a:latin typeface="Candara" panose="020E0502030303020204" pitchFamily="34" charset="0"/>
                <a:ea typeface="Times New Roman" panose="02020603050405020304" pitchFamily="18" charset="0"/>
                <a:cs typeface="Times New Roman" panose="02020603050405020304" pitchFamily="18" charset="0"/>
              </a:rPr>
              <a:t>Human language, as a communicative and inventive capacity, was born </a:t>
            </a:r>
            <a:r>
              <a:rPr lang="en-US" sz="3000" i="1" dirty="0">
                <a:effectLst/>
                <a:latin typeface="Candara" panose="020E0502030303020204" pitchFamily="34" charset="0"/>
                <a:ea typeface="Times New Roman" panose="02020603050405020304" pitchFamily="18" charset="0"/>
                <a:cs typeface="Times New Roman" panose="02020603050405020304" pitchFamily="18" charset="0"/>
              </a:rPr>
              <a:t>exaptation</a:t>
            </a:r>
            <a:r>
              <a:rPr lang="en-US" sz="3000" dirty="0">
                <a:effectLst/>
                <a:latin typeface="Candara" panose="020E0502030303020204" pitchFamily="34" charset="0"/>
                <a:ea typeface="Times New Roman" panose="02020603050405020304" pitchFamily="18" charset="0"/>
                <a:cs typeface="Times New Roman" panose="02020603050405020304" pitchFamily="18" charset="0"/>
              </a:rPr>
              <a:t>, in the same cradle where culture was born.</a:t>
            </a:r>
          </a:p>
          <a:p>
            <a:pPr algn="just">
              <a:tabLst>
                <a:tab pos="269875" algn="l"/>
                <a:tab pos="944880" algn="l"/>
                <a:tab pos="1124585" algn="l"/>
                <a:tab pos="1934845" algn="l"/>
                <a:tab pos="4004945" algn="l"/>
                <a:tab pos="4140200" algn="l"/>
                <a:tab pos="4275455" algn="l"/>
                <a:tab pos="4905375" algn="l"/>
              </a:tabLst>
            </a:pPr>
            <a:endParaRPr lang="en-US" sz="3000" dirty="0">
              <a:latin typeface="Candara" panose="020E0502030303020204" pitchFamily="34" charset="0"/>
              <a:ea typeface="Times New Roman" panose="02020603050405020304" pitchFamily="18" charset="0"/>
              <a:cs typeface="Times New Roman" panose="02020603050405020304" pitchFamily="18" charset="0"/>
            </a:endParaRPr>
          </a:p>
          <a:p>
            <a:pPr algn="just">
              <a:tabLst>
                <a:tab pos="269875" algn="l"/>
                <a:tab pos="944880" algn="l"/>
                <a:tab pos="1124585" algn="l"/>
                <a:tab pos="1934845" algn="l"/>
                <a:tab pos="4004945" algn="l"/>
                <a:tab pos="4140200" algn="l"/>
                <a:tab pos="4275455" algn="l"/>
                <a:tab pos="4905375" algn="l"/>
              </a:tabLst>
            </a:pPr>
            <a:r>
              <a:rPr lang="en-US" sz="3000" dirty="0">
                <a:effectLst/>
                <a:latin typeface="Candara" panose="020E0502030303020204" pitchFamily="34" charset="0"/>
                <a:ea typeface="Times New Roman" panose="02020603050405020304" pitchFamily="18" charset="0"/>
                <a:cs typeface="Times New Roman" panose="02020603050405020304" pitchFamily="18" charset="0"/>
              </a:rPr>
              <a:t> In human cultural practices, it is the displacement of an object towards other interpretants that creates </a:t>
            </a:r>
            <a:r>
              <a:rPr lang="en-US" sz="3000" i="1" dirty="0">
                <a:effectLst/>
                <a:latin typeface="Candara" panose="020E0502030303020204" pitchFamily="34" charset="0"/>
                <a:ea typeface="Times New Roman" panose="02020603050405020304" pitchFamily="18" charset="0"/>
                <a:cs typeface="Times New Roman" panose="02020603050405020304" pitchFamily="18" charset="0"/>
              </a:rPr>
              <a:t>significance</a:t>
            </a:r>
            <a:r>
              <a:rPr lang="en-US" sz="3000" dirty="0">
                <a:effectLst/>
                <a:latin typeface="Candara" panose="020E0502030303020204" pitchFamily="34" charset="0"/>
                <a:ea typeface="Times New Roman" panose="02020603050405020304" pitchFamily="18" charset="0"/>
                <a:cs typeface="Times New Roman" panose="02020603050405020304" pitchFamily="18" charset="0"/>
              </a:rPr>
              <a:t>, creates culture. </a:t>
            </a:r>
          </a:p>
          <a:p>
            <a:pPr algn="just">
              <a:tabLst>
                <a:tab pos="269875" algn="l"/>
                <a:tab pos="944880" algn="l"/>
                <a:tab pos="1124585" algn="l"/>
                <a:tab pos="1934845" algn="l"/>
                <a:tab pos="4004945" algn="l"/>
                <a:tab pos="4140200" algn="l"/>
                <a:tab pos="4275455" algn="l"/>
                <a:tab pos="4905375" algn="l"/>
              </a:tabLst>
            </a:pPr>
            <a:endParaRPr lang="en-US" sz="3000" dirty="0">
              <a:effectLst/>
              <a:latin typeface="Candara" panose="020E0502030303020204" pitchFamily="34" charset="0"/>
              <a:ea typeface="Times New Roman" panose="02020603050405020304" pitchFamily="18" charset="0"/>
              <a:cs typeface="Times New Roman" panose="02020603050405020304" pitchFamily="18" charset="0"/>
            </a:endParaRPr>
          </a:p>
          <a:p>
            <a:pPr algn="just">
              <a:tabLst>
                <a:tab pos="269875" algn="l"/>
                <a:tab pos="944880" algn="l"/>
                <a:tab pos="1124585" algn="l"/>
                <a:tab pos="1934845" algn="l"/>
                <a:tab pos="4004945" algn="l"/>
                <a:tab pos="4140200" algn="l"/>
                <a:tab pos="4275455" algn="l"/>
                <a:tab pos="4905375" algn="l"/>
              </a:tabLst>
            </a:pPr>
            <a:r>
              <a:rPr lang="en-US" sz="3000" dirty="0">
                <a:effectLst/>
                <a:latin typeface="Candara" panose="020E0502030303020204" pitchFamily="34" charset="0"/>
                <a:ea typeface="Times New Roman" panose="02020603050405020304" pitchFamily="18" charset="0"/>
                <a:cs typeface="Times New Roman" panose="02020603050405020304" pitchFamily="18" charset="0"/>
              </a:rPr>
              <a:t>Lotman states that the whole culture is condensed in its signs, making it possible to access its contradictory and historically and socially dispersed processes from the semiotic consideration.</a:t>
            </a:r>
            <a:endParaRPr lang="it-IT" sz="3000" dirty="0">
              <a:effectLst/>
              <a:latin typeface="Candara" panose="020E0502030303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53308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13B7BB51-92B8-4089-8DAB-1202A4D1C6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315111"/>
            <a:ext cx="3021543" cy="1435442"/>
          </a:xfrm>
          <a:custGeom>
            <a:avLst/>
            <a:gdLst/>
            <a:ahLst/>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useBgFill="1">
        <p:nvSpPr>
          <p:cNvPr id="11" name="Rectangle 10">
            <a:extLst>
              <a:ext uri="{FF2B5EF4-FFF2-40B4-BE49-F238E27FC236}">
                <a16:creationId xmlns:a16="http://schemas.microsoft.com/office/drawing/2014/main" id="{FBE20309-1FB9-4818-BAFA-9C4C05341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FBD77573-9EF2-4C35-8285-A1CF6FBB0E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5511704" cy="6858000"/>
          </a:xfrm>
          <a:custGeom>
            <a:avLst/>
            <a:gdLst>
              <a:gd name="connsiteX0" fmla="*/ 5511704 w 5511704"/>
              <a:gd name="connsiteY0" fmla="*/ 0 h 6886576"/>
              <a:gd name="connsiteX1" fmla="*/ 1008599 w 5511704"/>
              <a:gd name="connsiteY1" fmla="*/ 0 h 6886576"/>
              <a:gd name="connsiteX2" fmla="*/ 1310975 w 5511704"/>
              <a:gd name="connsiteY2" fmla="*/ 110728 h 6886576"/>
              <a:gd name="connsiteX3" fmla="*/ 1267362 w 5511704"/>
              <a:gd name="connsiteY3" fmla="*/ 135731 h 6886576"/>
              <a:gd name="connsiteX4" fmla="*/ 1005692 w 5511704"/>
              <a:gd name="connsiteY4" fmla="*/ 71437 h 6886576"/>
              <a:gd name="connsiteX5" fmla="*/ 953358 w 5511704"/>
              <a:gd name="connsiteY5" fmla="*/ 89297 h 6886576"/>
              <a:gd name="connsiteX6" fmla="*/ 979525 w 5511704"/>
              <a:gd name="connsiteY6" fmla="*/ 164307 h 6886576"/>
              <a:gd name="connsiteX7" fmla="*/ 1092915 w 5511704"/>
              <a:gd name="connsiteY7" fmla="*/ 192882 h 6886576"/>
              <a:gd name="connsiteX8" fmla="*/ 1270270 w 5511704"/>
              <a:gd name="connsiteY8" fmla="*/ 375047 h 6886576"/>
              <a:gd name="connsiteX9" fmla="*/ 1002784 w 5511704"/>
              <a:gd name="connsiteY9" fmla="*/ 353615 h 6886576"/>
              <a:gd name="connsiteX10" fmla="*/ 956265 w 5511704"/>
              <a:gd name="connsiteY10" fmla="*/ 396479 h 6886576"/>
              <a:gd name="connsiteX11" fmla="*/ 938820 w 5511704"/>
              <a:gd name="connsiteY11" fmla="*/ 453629 h 6886576"/>
              <a:gd name="connsiteX12" fmla="*/ 860319 w 5511704"/>
              <a:gd name="connsiteY12" fmla="*/ 360759 h 6886576"/>
              <a:gd name="connsiteX13" fmla="*/ 793447 w 5511704"/>
              <a:gd name="connsiteY13" fmla="*/ 335757 h 6886576"/>
              <a:gd name="connsiteX14" fmla="*/ 773095 w 5511704"/>
              <a:gd name="connsiteY14" fmla="*/ 417910 h 6886576"/>
              <a:gd name="connsiteX15" fmla="*/ 834151 w 5511704"/>
              <a:gd name="connsiteY15" fmla="*/ 507206 h 6886576"/>
              <a:gd name="connsiteX16" fmla="*/ 996969 w 5511704"/>
              <a:gd name="connsiteY16" fmla="*/ 560785 h 6886576"/>
              <a:gd name="connsiteX17" fmla="*/ 822522 w 5511704"/>
              <a:gd name="connsiteY17" fmla="*/ 560785 h 6886576"/>
              <a:gd name="connsiteX18" fmla="*/ 621908 w 5511704"/>
              <a:gd name="connsiteY18" fmla="*/ 525066 h 6886576"/>
              <a:gd name="connsiteX19" fmla="*/ 409664 w 5511704"/>
              <a:gd name="connsiteY19" fmla="*/ 535781 h 6886576"/>
              <a:gd name="connsiteX20" fmla="*/ 209049 w 5511704"/>
              <a:gd name="connsiteY20" fmla="*/ 464344 h 6886576"/>
              <a:gd name="connsiteX21" fmla="*/ 5527 w 5511704"/>
              <a:gd name="connsiteY21" fmla="*/ 467916 h 6886576"/>
              <a:gd name="connsiteX22" fmla="*/ 906838 w 5511704"/>
              <a:gd name="connsiteY22" fmla="*/ 914400 h 6886576"/>
              <a:gd name="connsiteX23" fmla="*/ 863226 w 5511704"/>
              <a:gd name="connsiteY23" fmla="*/ 925116 h 6886576"/>
              <a:gd name="connsiteX24" fmla="*/ 805077 w 5511704"/>
              <a:gd name="connsiteY24" fmla="*/ 953691 h 6886576"/>
              <a:gd name="connsiteX25" fmla="*/ 848689 w 5511704"/>
              <a:gd name="connsiteY25" fmla="*/ 1010841 h 6886576"/>
              <a:gd name="connsiteX26" fmla="*/ 1084193 w 5511704"/>
              <a:gd name="connsiteY26" fmla="*/ 1117997 h 6886576"/>
              <a:gd name="connsiteX27" fmla="*/ 1142342 w 5511704"/>
              <a:gd name="connsiteY27" fmla="*/ 1225153 h 6886576"/>
              <a:gd name="connsiteX28" fmla="*/ 1069655 w 5511704"/>
              <a:gd name="connsiteY28" fmla="*/ 1214438 h 6886576"/>
              <a:gd name="connsiteX29" fmla="*/ 1005692 w 5511704"/>
              <a:gd name="connsiteY29" fmla="*/ 1235869 h 6886576"/>
              <a:gd name="connsiteX30" fmla="*/ 1031858 w 5511704"/>
              <a:gd name="connsiteY30" fmla="*/ 1371600 h 6886576"/>
              <a:gd name="connsiteX31" fmla="*/ 1366216 w 5511704"/>
              <a:gd name="connsiteY31" fmla="*/ 1546622 h 6886576"/>
              <a:gd name="connsiteX32" fmla="*/ 1395290 w 5511704"/>
              <a:gd name="connsiteY32" fmla="*/ 1603772 h 6886576"/>
              <a:gd name="connsiteX33" fmla="*/ 1354586 w 5511704"/>
              <a:gd name="connsiteY33" fmla="*/ 1643063 h 6886576"/>
              <a:gd name="connsiteX34" fmla="*/ 1247011 w 5511704"/>
              <a:gd name="connsiteY34" fmla="*/ 1664494 h 6886576"/>
              <a:gd name="connsiteX35" fmla="*/ 1398198 w 5511704"/>
              <a:gd name="connsiteY35" fmla="*/ 1857375 h 6886576"/>
              <a:gd name="connsiteX36" fmla="*/ 1453440 w 5511704"/>
              <a:gd name="connsiteY36" fmla="*/ 1910954 h 6886576"/>
              <a:gd name="connsiteX37" fmla="*/ 1549386 w 5511704"/>
              <a:gd name="connsiteY37" fmla="*/ 1993106 h 6886576"/>
              <a:gd name="connsiteX38" fmla="*/ 1549386 w 5511704"/>
              <a:gd name="connsiteY38" fmla="*/ 2021681 h 6886576"/>
              <a:gd name="connsiteX39" fmla="*/ 1421458 w 5511704"/>
              <a:gd name="connsiteY39" fmla="*/ 2110978 h 6886576"/>
              <a:gd name="connsiteX40" fmla="*/ 1188861 w 5511704"/>
              <a:gd name="connsiteY40" fmla="*/ 2085976 h 6886576"/>
              <a:gd name="connsiteX41" fmla="*/ 1531941 w 5511704"/>
              <a:gd name="connsiteY41" fmla="*/ 2218135 h 6886576"/>
              <a:gd name="connsiteX42" fmla="*/ 421293 w 5511704"/>
              <a:gd name="connsiteY42" fmla="*/ 1900238 h 6886576"/>
              <a:gd name="connsiteX43" fmla="*/ 491072 w 5511704"/>
              <a:gd name="connsiteY43" fmla="*/ 1982391 h 6886576"/>
              <a:gd name="connsiteX44" fmla="*/ 880671 w 5511704"/>
              <a:gd name="connsiteY44" fmla="*/ 2200276 h 6886576"/>
              <a:gd name="connsiteX45" fmla="*/ 991154 w 5511704"/>
              <a:gd name="connsiteY45" fmla="*/ 2336007 h 6886576"/>
              <a:gd name="connsiteX46" fmla="*/ 1107453 w 5511704"/>
              <a:gd name="connsiteY46" fmla="*/ 2411016 h 6886576"/>
              <a:gd name="connsiteX47" fmla="*/ 1270270 w 5511704"/>
              <a:gd name="connsiteY47" fmla="*/ 2411016 h 6886576"/>
              <a:gd name="connsiteX48" fmla="*/ 1386568 w 5511704"/>
              <a:gd name="connsiteY48" fmla="*/ 2528889 h 6886576"/>
              <a:gd name="connsiteX49" fmla="*/ 1267362 w 5511704"/>
              <a:gd name="connsiteY49" fmla="*/ 2553891 h 6886576"/>
              <a:gd name="connsiteX50" fmla="*/ 1127805 w 5511704"/>
              <a:gd name="connsiteY50" fmla="*/ 2536032 h 6886576"/>
              <a:gd name="connsiteX51" fmla="*/ 970802 w 5511704"/>
              <a:gd name="connsiteY51" fmla="*/ 2575322 h 6886576"/>
              <a:gd name="connsiteX52" fmla="*/ 825429 w 5511704"/>
              <a:gd name="connsiteY52" fmla="*/ 2543176 h 6886576"/>
              <a:gd name="connsiteX53" fmla="*/ 650982 w 5511704"/>
              <a:gd name="connsiteY53" fmla="*/ 2564607 h 6886576"/>
              <a:gd name="connsiteX54" fmla="*/ 595740 w 5511704"/>
              <a:gd name="connsiteY54" fmla="*/ 2703909 h 6886576"/>
              <a:gd name="connsiteX55" fmla="*/ 578296 w 5511704"/>
              <a:gd name="connsiteY55" fmla="*/ 2714626 h 6886576"/>
              <a:gd name="connsiteX56" fmla="*/ 255568 w 5511704"/>
              <a:gd name="connsiteY56" fmla="*/ 2936081 h 6886576"/>
              <a:gd name="connsiteX57" fmla="*/ 165437 w 5511704"/>
              <a:gd name="connsiteY57" fmla="*/ 2953941 h 6886576"/>
              <a:gd name="connsiteX58" fmla="*/ 697501 w 5511704"/>
              <a:gd name="connsiteY58" fmla="*/ 3343275 h 6886576"/>
              <a:gd name="connsiteX59" fmla="*/ 339884 w 5511704"/>
              <a:gd name="connsiteY59" fmla="*/ 3243263 h 6886576"/>
              <a:gd name="connsiteX60" fmla="*/ 290458 w 5511704"/>
              <a:gd name="connsiteY60" fmla="*/ 3407569 h 6886576"/>
              <a:gd name="connsiteX61" fmla="*/ 459090 w 5511704"/>
              <a:gd name="connsiteY61" fmla="*/ 3554016 h 6886576"/>
              <a:gd name="connsiteX62" fmla="*/ 520147 w 5511704"/>
              <a:gd name="connsiteY62" fmla="*/ 3843338 h 6886576"/>
              <a:gd name="connsiteX63" fmla="*/ 491072 w 5511704"/>
              <a:gd name="connsiteY63" fmla="*/ 4107657 h 6886576"/>
              <a:gd name="connsiteX64" fmla="*/ 418386 w 5511704"/>
              <a:gd name="connsiteY64" fmla="*/ 4189810 h 6886576"/>
              <a:gd name="connsiteX65" fmla="*/ 313718 w 5511704"/>
              <a:gd name="connsiteY65" fmla="*/ 4339829 h 6886576"/>
              <a:gd name="connsiteX66" fmla="*/ 249753 w 5511704"/>
              <a:gd name="connsiteY66" fmla="*/ 4432698 h 6886576"/>
              <a:gd name="connsiteX67" fmla="*/ 25879 w 5511704"/>
              <a:gd name="connsiteY67" fmla="*/ 4396979 h 6886576"/>
              <a:gd name="connsiteX68" fmla="*/ 325347 w 5511704"/>
              <a:gd name="connsiteY68" fmla="*/ 4632722 h 6886576"/>
              <a:gd name="connsiteX69" fmla="*/ 84029 w 5511704"/>
              <a:gd name="connsiteY69" fmla="*/ 4604147 h 6886576"/>
              <a:gd name="connsiteX70" fmla="*/ 5527 w 5511704"/>
              <a:gd name="connsiteY70" fmla="*/ 4622007 h 6886576"/>
              <a:gd name="connsiteX71" fmla="*/ 49139 w 5511704"/>
              <a:gd name="connsiteY71" fmla="*/ 4697016 h 6886576"/>
              <a:gd name="connsiteX72" fmla="*/ 226494 w 5511704"/>
              <a:gd name="connsiteY72" fmla="*/ 4825604 h 6886576"/>
              <a:gd name="connsiteX73" fmla="*/ 592833 w 5511704"/>
              <a:gd name="connsiteY73" fmla="*/ 5175647 h 6886576"/>
              <a:gd name="connsiteX74" fmla="*/ 238123 w 5511704"/>
              <a:gd name="connsiteY74" fmla="*/ 5014913 h 6886576"/>
              <a:gd name="connsiteX75" fmla="*/ 610278 w 5511704"/>
              <a:gd name="connsiteY75" fmla="*/ 5375673 h 6886576"/>
              <a:gd name="connsiteX76" fmla="*/ 691686 w 5511704"/>
              <a:gd name="connsiteY76" fmla="*/ 5497116 h 6886576"/>
              <a:gd name="connsiteX77" fmla="*/ 860319 w 5511704"/>
              <a:gd name="connsiteY77" fmla="*/ 5793582 h 6886576"/>
              <a:gd name="connsiteX78" fmla="*/ 851597 w 5511704"/>
              <a:gd name="connsiteY78" fmla="*/ 5825729 h 6886576"/>
              <a:gd name="connsiteX79" fmla="*/ 659704 w 5511704"/>
              <a:gd name="connsiteY79" fmla="*/ 5779295 h 6886576"/>
              <a:gd name="connsiteX80" fmla="*/ 909746 w 5511704"/>
              <a:gd name="connsiteY80" fmla="*/ 6029326 h 6886576"/>
              <a:gd name="connsiteX81" fmla="*/ 1168509 w 5511704"/>
              <a:gd name="connsiteY81" fmla="*/ 6222207 h 6886576"/>
              <a:gd name="connsiteX82" fmla="*/ 985339 w 5511704"/>
              <a:gd name="connsiteY82" fmla="*/ 6193632 h 6886576"/>
              <a:gd name="connsiteX83" fmla="*/ 732391 w 5511704"/>
              <a:gd name="connsiteY83" fmla="*/ 6082904 h 6886576"/>
              <a:gd name="connsiteX84" fmla="*/ 645167 w 5511704"/>
              <a:gd name="connsiteY84" fmla="*/ 6125766 h 6886576"/>
              <a:gd name="connsiteX85" fmla="*/ 883579 w 5511704"/>
              <a:gd name="connsiteY85" fmla="*/ 6307932 h 6886576"/>
              <a:gd name="connsiteX86" fmla="*/ 1020229 w 5511704"/>
              <a:gd name="connsiteY86" fmla="*/ 6393657 h 6886576"/>
              <a:gd name="connsiteX87" fmla="*/ 1075471 w 5511704"/>
              <a:gd name="connsiteY87" fmla="*/ 6457950 h 6886576"/>
              <a:gd name="connsiteX88" fmla="*/ 1232473 w 5511704"/>
              <a:gd name="connsiteY88" fmla="*/ 6686551 h 6886576"/>
              <a:gd name="connsiteX89" fmla="*/ 1592997 w 5511704"/>
              <a:gd name="connsiteY89" fmla="*/ 6886576 h 6886576"/>
              <a:gd name="connsiteX90" fmla="*/ 5511704 w 5511704"/>
              <a:gd name="connsiteY90" fmla="*/ 6886576 h 688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511704" h="6886576">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rgbClr val="D56A17">
              <a:alpha val="20000"/>
            </a:srgbClr>
          </a:solidFill>
          <a:ln w="32707" cap="flat">
            <a:noFill/>
            <a:prstDash val="solid"/>
            <a:miter/>
          </a:ln>
        </p:spPr>
        <p:txBody>
          <a:bodyPr rtlCol="0" anchor="ctr"/>
          <a:lstStyle/>
          <a:p>
            <a:endParaRPr lang="en-US" dirty="0"/>
          </a:p>
        </p:txBody>
      </p:sp>
      <p:sp>
        <p:nvSpPr>
          <p:cNvPr id="2" name="CasellaDiTesto 1">
            <a:extLst>
              <a:ext uri="{FF2B5EF4-FFF2-40B4-BE49-F238E27FC236}">
                <a16:creationId xmlns:a16="http://schemas.microsoft.com/office/drawing/2014/main" id="{2E1F970C-6062-2240-8AC3-AC10C43FC7F9}"/>
              </a:ext>
            </a:extLst>
          </p:cNvPr>
          <p:cNvSpPr txBox="1"/>
          <p:nvPr/>
        </p:nvSpPr>
        <p:spPr>
          <a:xfrm>
            <a:off x="838200" y="713312"/>
            <a:ext cx="3524250" cy="543137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i="1">
                <a:latin typeface="+mj-lt"/>
                <a:ea typeface="+mj-ea"/>
                <a:cs typeface="+mj-cs"/>
              </a:rPr>
              <a:t>Signs</a:t>
            </a:r>
          </a:p>
        </p:txBody>
      </p:sp>
      <p:sp>
        <p:nvSpPr>
          <p:cNvPr id="4" name="CasellaDiTesto 3">
            <a:extLst>
              <a:ext uri="{FF2B5EF4-FFF2-40B4-BE49-F238E27FC236}">
                <a16:creationId xmlns:a16="http://schemas.microsoft.com/office/drawing/2014/main" id="{42B11562-9C92-984E-8EDB-95F1751E57A9}"/>
              </a:ext>
            </a:extLst>
          </p:cNvPr>
          <p:cNvSpPr txBox="1"/>
          <p:nvPr/>
        </p:nvSpPr>
        <p:spPr>
          <a:xfrm>
            <a:off x="3586163" y="713313"/>
            <a:ext cx="7767637" cy="5431376"/>
          </a:xfrm>
          <a:prstGeom prst="rect">
            <a:avLst/>
          </a:prstGeom>
        </p:spPr>
        <p:txBody>
          <a:bodyPr vert="horz" lIns="91440" tIns="45720" rIns="91440" bIns="45720" rtlCol="0" anchor="ctr">
            <a:normAutofit/>
          </a:bodyPr>
          <a:lstStyle/>
          <a:p>
            <a:pPr>
              <a:spcAft>
                <a:spcPts val="600"/>
              </a:spcAft>
            </a:pPr>
            <a:r>
              <a:rPr lang="en-US" sz="2000" dirty="0"/>
              <a:t>S</a:t>
            </a:r>
            <a:r>
              <a:rPr lang="en-US" sz="2000" dirty="0">
                <a:effectLst/>
              </a:rPr>
              <a:t>ign must be considered within a triadic relationship, which always involves </a:t>
            </a:r>
          </a:p>
          <a:p>
            <a:pPr indent="-228600">
              <a:spcAft>
                <a:spcPts val="600"/>
              </a:spcAft>
              <a:buFont typeface="Arial" panose="020B0604020202020204" pitchFamily="34" charset="0"/>
              <a:buChar char="•"/>
            </a:pPr>
            <a:endParaRPr lang="en-US" sz="2000" dirty="0"/>
          </a:p>
          <a:p>
            <a:pPr marL="1600200" lvl="2" indent="-457200">
              <a:spcAft>
                <a:spcPts val="600"/>
              </a:spcAft>
              <a:buFont typeface="+mj-lt"/>
              <a:buAutoNum type="arabicPeriod"/>
            </a:pPr>
            <a:r>
              <a:rPr lang="en-US" sz="2000" dirty="0">
                <a:effectLst/>
              </a:rPr>
              <a:t>something material; </a:t>
            </a:r>
            <a:endParaRPr lang="en-US" sz="2000" dirty="0"/>
          </a:p>
          <a:p>
            <a:pPr marL="1600200" lvl="2" indent="-457200">
              <a:spcAft>
                <a:spcPts val="600"/>
              </a:spcAft>
              <a:buFont typeface="+mj-lt"/>
              <a:buAutoNum type="arabicPeriod"/>
            </a:pPr>
            <a:r>
              <a:rPr lang="en-US" sz="2000" dirty="0">
                <a:effectLst/>
              </a:rPr>
              <a:t> the interpreted – part of the world to be known/thought/opened; and</a:t>
            </a:r>
          </a:p>
          <a:p>
            <a:pPr marL="1600200" lvl="2" indent="-457200">
              <a:spcAft>
                <a:spcPts val="600"/>
              </a:spcAft>
              <a:buFont typeface="+mj-lt"/>
              <a:buAutoNum type="arabicPeriod"/>
            </a:pPr>
            <a:r>
              <a:rPr lang="en-US" sz="2000" dirty="0">
                <a:effectLst/>
              </a:rPr>
              <a:t> the interpretant – another sign that gives meaning to the first. </a:t>
            </a:r>
            <a:endParaRPr lang="en-US" sz="2000" dirty="0"/>
          </a:p>
        </p:txBody>
      </p:sp>
    </p:spTree>
    <p:extLst>
      <p:ext uri="{BB962C8B-B14F-4D97-AF65-F5344CB8AC3E}">
        <p14:creationId xmlns:p14="http://schemas.microsoft.com/office/powerpoint/2010/main" val="40342913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B247AABC-0CB2-7D4C-A7C9-8A54516EFD2A}"/>
              </a:ext>
            </a:extLst>
          </p:cNvPr>
          <p:cNvSpPr txBox="1"/>
          <p:nvPr/>
        </p:nvSpPr>
        <p:spPr>
          <a:xfrm>
            <a:off x="665709" y="771523"/>
            <a:ext cx="1528762" cy="461665"/>
          </a:xfrm>
          <a:prstGeom prst="rect">
            <a:avLst/>
          </a:prstGeom>
          <a:noFill/>
        </p:spPr>
        <p:txBody>
          <a:bodyPr wrap="square" rtlCol="0">
            <a:spAutoFit/>
          </a:bodyPr>
          <a:lstStyle/>
          <a:p>
            <a:r>
              <a:rPr lang="it-IT" sz="2400" dirty="0"/>
              <a:t>To </a:t>
            </a:r>
            <a:r>
              <a:rPr lang="it-IT" sz="2400" dirty="0" err="1"/>
              <a:t>know</a:t>
            </a:r>
            <a:endParaRPr lang="it-IT" sz="2400" dirty="0"/>
          </a:p>
        </p:txBody>
      </p:sp>
      <p:sp>
        <p:nvSpPr>
          <p:cNvPr id="3" name="Freccia destra 2">
            <a:extLst>
              <a:ext uri="{FF2B5EF4-FFF2-40B4-BE49-F238E27FC236}">
                <a16:creationId xmlns:a16="http://schemas.microsoft.com/office/drawing/2014/main" id="{ED6CE41D-3ACC-1A42-9553-E69A0F5BBCB9}"/>
              </a:ext>
            </a:extLst>
          </p:cNvPr>
          <p:cNvSpPr/>
          <p:nvPr/>
        </p:nvSpPr>
        <p:spPr>
          <a:xfrm flipV="1">
            <a:off x="2371725" y="873425"/>
            <a:ext cx="976187" cy="2578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a:extLst>
              <a:ext uri="{FF2B5EF4-FFF2-40B4-BE49-F238E27FC236}">
                <a16:creationId xmlns:a16="http://schemas.microsoft.com/office/drawing/2014/main" id="{5E1E7FDB-F2C2-AB41-AD5C-33AA73E6C98D}"/>
              </a:ext>
            </a:extLst>
          </p:cNvPr>
          <p:cNvSpPr txBox="1"/>
          <p:nvPr/>
        </p:nvSpPr>
        <p:spPr>
          <a:xfrm>
            <a:off x="4029568" y="777345"/>
            <a:ext cx="4132863" cy="707886"/>
          </a:xfrm>
          <a:prstGeom prst="rect">
            <a:avLst/>
          </a:prstGeom>
          <a:noFill/>
        </p:spPr>
        <p:txBody>
          <a:bodyPr wrap="none" rtlCol="0">
            <a:spAutoFit/>
          </a:bodyPr>
          <a:lstStyle/>
          <a:p>
            <a:r>
              <a:rPr lang="it-IT" sz="2000" dirty="0"/>
              <a:t>Oppose signs to signs</a:t>
            </a:r>
          </a:p>
          <a:p>
            <a:r>
              <a:rPr lang="it-IT" sz="2000" dirty="0" err="1"/>
              <a:t>Consciousness</a:t>
            </a:r>
            <a:r>
              <a:rPr lang="it-IT" sz="2000" dirty="0"/>
              <a:t> to </a:t>
            </a:r>
            <a:r>
              <a:rPr lang="it-IT" sz="2000" dirty="0" err="1"/>
              <a:t>consciousness</a:t>
            </a:r>
            <a:endParaRPr lang="it-IT" sz="2000" dirty="0"/>
          </a:p>
        </p:txBody>
      </p:sp>
      <p:sp>
        <p:nvSpPr>
          <p:cNvPr id="5" name="CasellaDiTesto 4">
            <a:extLst>
              <a:ext uri="{FF2B5EF4-FFF2-40B4-BE49-F238E27FC236}">
                <a16:creationId xmlns:a16="http://schemas.microsoft.com/office/drawing/2014/main" id="{EB642417-B3EC-734C-BAC9-D414C095603A}"/>
              </a:ext>
            </a:extLst>
          </p:cNvPr>
          <p:cNvSpPr txBox="1"/>
          <p:nvPr/>
        </p:nvSpPr>
        <p:spPr>
          <a:xfrm>
            <a:off x="728365" y="2528888"/>
            <a:ext cx="2932213" cy="430887"/>
          </a:xfrm>
          <a:prstGeom prst="rect">
            <a:avLst/>
          </a:prstGeom>
          <a:noFill/>
        </p:spPr>
        <p:txBody>
          <a:bodyPr wrap="none" rtlCol="0">
            <a:spAutoFit/>
          </a:bodyPr>
          <a:lstStyle/>
          <a:p>
            <a:r>
              <a:rPr lang="it-IT" sz="2200" dirty="0"/>
              <a:t>Interpretative </a:t>
            </a:r>
            <a:r>
              <a:rPr lang="it-IT" sz="2200" dirty="0" err="1"/>
              <a:t>routes</a:t>
            </a:r>
            <a:endParaRPr lang="it-IT" sz="2200" dirty="0"/>
          </a:p>
        </p:txBody>
      </p:sp>
      <p:sp>
        <p:nvSpPr>
          <p:cNvPr id="7" name="CasellaDiTesto 6">
            <a:extLst>
              <a:ext uri="{FF2B5EF4-FFF2-40B4-BE49-F238E27FC236}">
                <a16:creationId xmlns:a16="http://schemas.microsoft.com/office/drawing/2014/main" id="{8BB43F6C-D112-514B-A824-5E3147A14F3A}"/>
              </a:ext>
            </a:extLst>
          </p:cNvPr>
          <p:cNvSpPr txBox="1"/>
          <p:nvPr/>
        </p:nvSpPr>
        <p:spPr>
          <a:xfrm>
            <a:off x="5370017" y="2446122"/>
            <a:ext cx="6093618" cy="769441"/>
          </a:xfrm>
          <a:prstGeom prst="rect">
            <a:avLst/>
          </a:prstGeom>
          <a:noFill/>
        </p:spPr>
        <p:txBody>
          <a:bodyPr wrap="square">
            <a:spAutoFit/>
          </a:bodyPr>
          <a:lstStyle/>
          <a:p>
            <a:r>
              <a:rPr lang="en-US" sz="2200" dirty="0">
                <a:effectLst/>
                <a:latin typeface="Calibri" panose="020F0502020204030204" pitchFamily="34" charset="0"/>
                <a:ea typeface="Calibri" panose="020F0502020204030204" pitchFamily="34" charset="0"/>
                <a:cs typeface="Times New Roman" panose="02020603050405020304" pitchFamily="18" charset="0"/>
              </a:rPr>
              <a:t>The process that links interpreted to interpretants in an open series of interpretants</a:t>
            </a:r>
            <a:r>
              <a:rPr lang="it-IT" sz="2200" dirty="0">
                <a:effectLst/>
              </a:rPr>
              <a:t> </a:t>
            </a:r>
            <a:endParaRPr lang="it-IT" sz="2200" dirty="0"/>
          </a:p>
        </p:txBody>
      </p:sp>
      <p:sp>
        <p:nvSpPr>
          <p:cNvPr id="8" name="Freccia destra 7">
            <a:extLst>
              <a:ext uri="{FF2B5EF4-FFF2-40B4-BE49-F238E27FC236}">
                <a16:creationId xmlns:a16="http://schemas.microsoft.com/office/drawing/2014/main" id="{8F1406BE-35A4-CE47-A230-8A5DA5D0113D}"/>
              </a:ext>
            </a:extLst>
          </p:cNvPr>
          <p:cNvSpPr/>
          <p:nvPr/>
        </p:nvSpPr>
        <p:spPr>
          <a:xfrm flipV="1">
            <a:off x="3957305" y="2701912"/>
            <a:ext cx="976187" cy="2578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a:extLst>
              <a:ext uri="{FF2B5EF4-FFF2-40B4-BE49-F238E27FC236}">
                <a16:creationId xmlns:a16="http://schemas.microsoft.com/office/drawing/2014/main" id="{02E4CF25-0631-9849-8EE2-663ABE843766}"/>
              </a:ext>
            </a:extLst>
          </p:cNvPr>
          <p:cNvSpPr txBox="1"/>
          <p:nvPr/>
        </p:nvSpPr>
        <p:spPr>
          <a:xfrm>
            <a:off x="1388268" y="3811626"/>
            <a:ext cx="9415462" cy="3046988"/>
          </a:xfrm>
          <a:prstGeom prst="rect">
            <a:avLst/>
          </a:prstGeom>
          <a:noFill/>
        </p:spPr>
        <p:txBody>
          <a:bodyPr wrap="square" rtlCol="0">
            <a:spAutoFit/>
          </a:bodyPr>
          <a:lstStyle/>
          <a:p>
            <a:pPr algn="just"/>
            <a:r>
              <a:rPr lang="en-US" sz="2400" dirty="0">
                <a:latin typeface="Candara" panose="020E0502030303020204" pitchFamily="34" charset="0"/>
                <a:ea typeface="Times New Roman" panose="02020603050405020304" pitchFamily="18" charset="0"/>
                <a:cs typeface="Times New Roman" panose="02020603050405020304" pitchFamily="18" charset="0"/>
              </a:rPr>
              <a:t>T</a:t>
            </a:r>
            <a:r>
              <a:rPr lang="en-US" sz="2400" dirty="0">
                <a:effectLst/>
                <a:latin typeface="Candara" panose="020E0502030303020204" pitchFamily="34" charset="0"/>
                <a:ea typeface="Times New Roman" panose="02020603050405020304" pitchFamily="18" charset="0"/>
                <a:cs typeface="Times New Roman" panose="02020603050405020304" pitchFamily="18" charset="0"/>
              </a:rPr>
              <a:t>he interpretants never repeat or duplicate what is interpreted: in every act of signification, the subject in a living dialogue in the culture adds to this something new, </a:t>
            </a:r>
            <a:r>
              <a:rPr lang="en-US" sz="2400" i="1" dirty="0">
                <a:effectLst/>
                <a:latin typeface="Candara" panose="020E0502030303020204" pitchFamily="34" charset="0"/>
                <a:ea typeface="Times New Roman" panose="02020603050405020304" pitchFamily="18" charset="0"/>
                <a:cs typeface="Times New Roman" panose="02020603050405020304" pitchFamily="18" charset="0"/>
              </a:rPr>
              <a:t>shifts it to another direction</a:t>
            </a:r>
            <a:r>
              <a:rPr lang="en-US" sz="2400" dirty="0">
                <a:effectLst/>
                <a:latin typeface="Candara" panose="020E0502030303020204" pitchFamily="34" charset="0"/>
                <a:ea typeface="Times New Roman" panose="02020603050405020304" pitchFamily="18" charset="0"/>
                <a:cs typeface="Times New Roman" panose="02020603050405020304" pitchFamily="18" charset="0"/>
              </a:rPr>
              <a:t> – refracts the sign. </a:t>
            </a:r>
          </a:p>
          <a:p>
            <a:pPr algn="just"/>
            <a:r>
              <a:rPr lang="en-US" sz="2400" dirty="0">
                <a:effectLst/>
                <a:latin typeface="Candara" panose="020E0502030303020204" pitchFamily="34" charset="0"/>
                <a:ea typeface="Times New Roman" panose="02020603050405020304" pitchFamily="18" charset="0"/>
                <a:cs typeface="Times New Roman" panose="02020603050405020304" pitchFamily="18" charset="0"/>
              </a:rPr>
              <a:t>The relationship of interpretation is a relationship of alterity and exaptation, insofar as it is always dialogic and bearer of always new contexts.</a:t>
            </a:r>
            <a:endParaRPr lang="it-IT" sz="2400" dirty="0">
              <a:effectLst/>
              <a:latin typeface="Candara" panose="020E0502030303020204" pitchFamily="34" charset="0"/>
              <a:ea typeface="Times New Roman" panose="02020603050405020304" pitchFamily="18" charset="0"/>
              <a:cs typeface="Times New Roman" panose="02020603050405020304" pitchFamily="18" charset="0"/>
            </a:endParaRPr>
          </a:p>
          <a:p>
            <a:endParaRPr lang="it-IT" sz="2400" dirty="0"/>
          </a:p>
        </p:txBody>
      </p:sp>
    </p:spTree>
    <p:extLst>
      <p:ext uri="{BB962C8B-B14F-4D97-AF65-F5344CB8AC3E}">
        <p14:creationId xmlns:p14="http://schemas.microsoft.com/office/powerpoint/2010/main" val="32272150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10" name="Rectangle 9">
            <a:extLst>
              <a:ext uri="{FF2B5EF4-FFF2-40B4-BE49-F238E27FC236}">
                <a16:creationId xmlns:a16="http://schemas.microsoft.com/office/drawing/2014/main" id="{FEC7823C-FDD6-429C-986C-063FDEBF9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9CF7FE1C-8BC5-4B0C-A2BC-93AB72C90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rgbClr val="D56A17">
              <a:alpha val="20000"/>
            </a:srgbClr>
          </a:solidFill>
          <a:ln w="32707" cap="flat">
            <a:noFill/>
            <a:prstDash val="solid"/>
            <a:miter/>
          </a:ln>
        </p:spPr>
        <p:txBody>
          <a:bodyPr wrap="square" rtlCol="0" anchor="ctr">
            <a:noAutofit/>
          </a:bodyPr>
          <a:lstStyle/>
          <a:p>
            <a:endParaRPr lang="en-US"/>
          </a:p>
        </p:txBody>
      </p:sp>
      <p:sp>
        <p:nvSpPr>
          <p:cNvPr id="14" name="Freeform: Shape 13">
            <a:extLst>
              <a:ext uri="{FF2B5EF4-FFF2-40B4-BE49-F238E27FC236}">
                <a16:creationId xmlns:a16="http://schemas.microsoft.com/office/drawing/2014/main" id="{B0651F5E-0457-4065-ACB2-8B81590C2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050098" flipH="1" flipV="1">
            <a:off x="-160709" y="3977842"/>
            <a:ext cx="7507400" cy="3166385"/>
          </a:xfrm>
          <a:custGeom>
            <a:avLst/>
            <a:gdLst>
              <a:gd name="connsiteX0" fmla="*/ 5497485 w 7507400"/>
              <a:gd name="connsiteY0" fmla="*/ 2912009 h 3166385"/>
              <a:gd name="connsiteX1" fmla="*/ 7034681 w 7507400"/>
              <a:gd name="connsiteY1" fmla="*/ 3151263 h 3166385"/>
              <a:gd name="connsiteX2" fmla="*/ 7137723 w 7507400"/>
              <a:gd name="connsiteY2" fmla="*/ 3166385 h 3166385"/>
              <a:gd name="connsiteX3" fmla="*/ 7507400 w 7507400"/>
              <a:gd name="connsiteY3" fmla="*/ 875071 h 3166385"/>
              <a:gd name="connsiteX4" fmla="*/ 2083578 w 7507400"/>
              <a:gd name="connsiteY4" fmla="*/ 0 h 3166385"/>
              <a:gd name="connsiteX5" fmla="*/ 2023081 w 7507400"/>
              <a:gd name="connsiteY5" fmla="*/ 5468 h 3166385"/>
              <a:gd name="connsiteX6" fmla="*/ 1865374 w 7507400"/>
              <a:gd name="connsiteY6" fmla="*/ 76313 h 3166385"/>
              <a:gd name="connsiteX7" fmla="*/ 1634010 w 7507400"/>
              <a:gd name="connsiteY7" fmla="*/ 119359 h 3166385"/>
              <a:gd name="connsiteX8" fmla="*/ 1388186 w 7507400"/>
              <a:gd name="connsiteY8" fmla="*/ 130121 h 3166385"/>
              <a:gd name="connsiteX9" fmla="*/ 1330344 w 7507400"/>
              <a:gd name="connsiteY9" fmla="*/ 198275 h 3166385"/>
              <a:gd name="connsiteX10" fmla="*/ 1406262 w 7507400"/>
              <a:gd name="connsiteY10" fmla="*/ 270018 h 3166385"/>
              <a:gd name="connsiteX11" fmla="*/ 1521942 w 7507400"/>
              <a:gd name="connsiteY11" fmla="*/ 277191 h 3166385"/>
              <a:gd name="connsiteX12" fmla="*/ 2212420 w 7507400"/>
              <a:gd name="connsiteY12" fmla="*/ 295128 h 3166385"/>
              <a:gd name="connsiteX13" fmla="*/ 0 w 7507400"/>
              <a:gd name="connsiteY13" fmla="*/ 452960 h 3166385"/>
              <a:gd name="connsiteX14" fmla="*/ 300051 w 7507400"/>
              <a:gd name="connsiteY14" fmla="*/ 549813 h 3166385"/>
              <a:gd name="connsiteX15" fmla="*/ 401272 w 7507400"/>
              <a:gd name="connsiteY15" fmla="*/ 815258 h 3166385"/>
              <a:gd name="connsiteX16" fmla="*/ 770008 w 7507400"/>
              <a:gd name="connsiteY16" fmla="*/ 965917 h 3166385"/>
              <a:gd name="connsiteX17" fmla="*/ 1008605 w 7507400"/>
              <a:gd name="connsiteY17" fmla="*/ 1019724 h 3166385"/>
              <a:gd name="connsiteX18" fmla="*/ 1554478 w 7507400"/>
              <a:gd name="connsiteY18" fmla="*/ 1098641 h 3166385"/>
              <a:gd name="connsiteX19" fmla="*/ 1634010 w 7507400"/>
              <a:gd name="connsiteY19" fmla="*/ 1227777 h 3166385"/>
              <a:gd name="connsiteX20" fmla="*/ 1702696 w 7507400"/>
              <a:gd name="connsiteY20" fmla="*/ 1371261 h 3166385"/>
              <a:gd name="connsiteX21" fmla="*/ 1847299 w 7507400"/>
              <a:gd name="connsiteY21" fmla="*/ 1464526 h 3166385"/>
              <a:gd name="connsiteX22" fmla="*/ 723015 w 7507400"/>
              <a:gd name="connsiteY22" fmla="*/ 1450177 h 3166385"/>
              <a:gd name="connsiteX23" fmla="*/ 1991901 w 7507400"/>
              <a:gd name="connsiteY23" fmla="*/ 1751495 h 3166385"/>
              <a:gd name="connsiteX24" fmla="*/ 1879835 w 7507400"/>
              <a:gd name="connsiteY24" fmla="*/ 1869870 h 3166385"/>
              <a:gd name="connsiteX25" fmla="*/ 2573927 w 7507400"/>
              <a:gd name="connsiteY25" fmla="*/ 2031290 h 3166385"/>
              <a:gd name="connsiteX26" fmla="*/ 2201575 w 7507400"/>
              <a:gd name="connsiteY26" fmla="*/ 2049225 h 3166385"/>
              <a:gd name="connsiteX27" fmla="*/ 4367000 w 7507400"/>
              <a:gd name="connsiteY27" fmla="*/ 2723602 h 3166385"/>
              <a:gd name="connsiteX28" fmla="*/ 5497485 w 7507400"/>
              <a:gd name="connsiteY28" fmla="*/ 2912009 h 316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507400" h="3166385">
                <a:moveTo>
                  <a:pt x="5497485" y="2912009"/>
                </a:moveTo>
                <a:cubicBezTo>
                  <a:pt x="6033497" y="2998226"/>
                  <a:pt x="6619155" y="3089592"/>
                  <a:pt x="7034681" y="3151263"/>
                </a:cubicBezTo>
                <a:lnTo>
                  <a:pt x="7137723" y="3166385"/>
                </a:lnTo>
                <a:lnTo>
                  <a:pt x="7507400" y="875071"/>
                </a:lnTo>
                <a:lnTo>
                  <a:pt x="2083578" y="0"/>
                </a:lnTo>
                <a:lnTo>
                  <a:pt x="2023081" y="5468"/>
                </a:lnTo>
                <a:cubicBezTo>
                  <a:pt x="1965692" y="12642"/>
                  <a:pt x="1910562" y="27887"/>
                  <a:pt x="1865374" y="76313"/>
                </a:cubicBezTo>
                <a:cubicBezTo>
                  <a:pt x="1796688" y="151642"/>
                  <a:pt x="1724387" y="162404"/>
                  <a:pt x="1634010" y="119359"/>
                </a:cubicBezTo>
                <a:cubicBezTo>
                  <a:pt x="1554478" y="79900"/>
                  <a:pt x="1467718" y="90662"/>
                  <a:pt x="1388186" y="130121"/>
                </a:cubicBezTo>
                <a:cubicBezTo>
                  <a:pt x="1359266" y="144469"/>
                  <a:pt x="1330344" y="162404"/>
                  <a:pt x="1330344" y="198275"/>
                </a:cubicBezTo>
                <a:cubicBezTo>
                  <a:pt x="1330344" y="248495"/>
                  <a:pt x="1366496" y="262843"/>
                  <a:pt x="1406262" y="270018"/>
                </a:cubicBezTo>
                <a:cubicBezTo>
                  <a:pt x="1442412" y="277191"/>
                  <a:pt x="1485792" y="284366"/>
                  <a:pt x="1521942" y="277191"/>
                </a:cubicBezTo>
                <a:cubicBezTo>
                  <a:pt x="1753307" y="237734"/>
                  <a:pt x="1981057" y="302301"/>
                  <a:pt x="2212420" y="295128"/>
                </a:cubicBezTo>
                <a:cubicBezTo>
                  <a:pt x="1485792" y="449373"/>
                  <a:pt x="751934" y="399154"/>
                  <a:pt x="0" y="452960"/>
                </a:cubicBezTo>
                <a:cubicBezTo>
                  <a:pt x="97608" y="560573"/>
                  <a:pt x="224135" y="470896"/>
                  <a:pt x="300051" y="549813"/>
                </a:cubicBezTo>
                <a:cubicBezTo>
                  <a:pt x="227750" y="714820"/>
                  <a:pt x="256671" y="804497"/>
                  <a:pt x="401272" y="815258"/>
                </a:cubicBezTo>
                <a:cubicBezTo>
                  <a:pt x="542261" y="826019"/>
                  <a:pt x="694093" y="768625"/>
                  <a:pt x="770008" y="965917"/>
                </a:cubicBezTo>
                <a:cubicBezTo>
                  <a:pt x="791699" y="1026898"/>
                  <a:pt x="925458" y="1008963"/>
                  <a:pt x="1008605" y="1019724"/>
                </a:cubicBezTo>
                <a:cubicBezTo>
                  <a:pt x="1189357" y="1044833"/>
                  <a:pt x="1380957" y="1019724"/>
                  <a:pt x="1554478" y="1098641"/>
                </a:cubicBezTo>
                <a:cubicBezTo>
                  <a:pt x="1623165" y="1127337"/>
                  <a:pt x="1670160" y="1148860"/>
                  <a:pt x="1634010" y="1227777"/>
                </a:cubicBezTo>
                <a:cubicBezTo>
                  <a:pt x="1597859" y="1310280"/>
                  <a:pt x="1644855" y="1338976"/>
                  <a:pt x="1702696" y="1371261"/>
                </a:cubicBezTo>
                <a:cubicBezTo>
                  <a:pt x="1746077" y="1396370"/>
                  <a:pt x="1811148" y="1389197"/>
                  <a:pt x="1847299" y="1464526"/>
                </a:cubicBezTo>
                <a:cubicBezTo>
                  <a:pt x="1467717" y="1453764"/>
                  <a:pt x="1098981" y="1392783"/>
                  <a:pt x="723015" y="1450177"/>
                </a:cubicBezTo>
                <a:cubicBezTo>
                  <a:pt x="1135131" y="1593662"/>
                  <a:pt x="1587014" y="1586487"/>
                  <a:pt x="1991901" y="1751495"/>
                </a:cubicBezTo>
                <a:cubicBezTo>
                  <a:pt x="1977441" y="1808889"/>
                  <a:pt x="1883449" y="1783778"/>
                  <a:pt x="1879835" y="1869870"/>
                </a:cubicBezTo>
                <a:cubicBezTo>
                  <a:pt x="2093123" y="1959548"/>
                  <a:pt x="2349794" y="1898566"/>
                  <a:pt x="2573927" y="2031290"/>
                </a:cubicBezTo>
                <a:cubicBezTo>
                  <a:pt x="2443785" y="2092271"/>
                  <a:pt x="2324488" y="1991831"/>
                  <a:pt x="2201575" y="2049225"/>
                </a:cubicBezTo>
                <a:cubicBezTo>
                  <a:pt x="2241342" y="2135316"/>
                  <a:pt x="4041644" y="2666208"/>
                  <a:pt x="4367000" y="2723602"/>
                </a:cubicBezTo>
                <a:cubicBezTo>
                  <a:pt x="4615085" y="2767993"/>
                  <a:pt x="5038048" y="2838109"/>
                  <a:pt x="5497485" y="2912009"/>
                </a:cubicBezTo>
                <a:close/>
              </a:path>
            </a:pathLst>
          </a:custGeom>
          <a:solidFill>
            <a:srgbClr val="D56A17">
              <a:alpha val="20000"/>
            </a:srgbClr>
          </a:solidFill>
          <a:ln w="32707" cap="flat">
            <a:noFill/>
            <a:prstDash val="solid"/>
            <a:miter/>
          </a:ln>
        </p:spPr>
        <p:txBody>
          <a:bodyPr wrap="square" rtlCol="0" anchor="ctr">
            <a:noAutofit/>
          </a:bodyPr>
          <a:lstStyle/>
          <a:p>
            <a:endParaRPr lang="en-US"/>
          </a:p>
        </p:txBody>
      </p:sp>
      <p:sp>
        <p:nvSpPr>
          <p:cNvPr id="3" name="CasellaDiTesto 2">
            <a:extLst>
              <a:ext uri="{FF2B5EF4-FFF2-40B4-BE49-F238E27FC236}">
                <a16:creationId xmlns:a16="http://schemas.microsoft.com/office/drawing/2014/main" id="{6941EB75-3D23-1F43-A9CA-1E4907734DCC}"/>
              </a:ext>
            </a:extLst>
          </p:cNvPr>
          <p:cNvSpPr txBox="1"/>
          <p:nvPr/>
        </p:nvSpPr>
        <p:spPr>
          <a:xfrm>
            <a:off x="6060993" y="527560"/>
            <a:ext cx="5602705" cy="309211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6000" i="1" dirty="0">
                <a:latin typeface="+mj-lt"/>
                <a:ea typeface="+mj-ea"/>
                <a:cs typeface="+mj-cs"/>
              </a:rPr>
              <a:t>E</a:t>
            </a:r>
            <a:r>
              <a:rPr lang="en-US" sz="6000" i="1" dirty="0">
                <a:effectLst/>
                <a:latin typeface="+mj-lt"/>
                <a:ea typeface="+mj-ea"/>
                <a:cs typeface="+mj-cs"/>
              </a:rPr>
              <a:t>very sign is ideological </a:t>
            </a:r>
            <a:endParaRPr lang="en-US" sz="6000" i="1" dirty="0">
              <a:latin typeface="+mj-lt"/>
              <a:ea typeface="+mj-ea"/>
              <a:cs typeface="+mj-cs"/>
            </a:endParaRPr>
          </a:p>
        </p:txBody>
      </p:sp>
      <p:sp>
        <p:nvSpPr>
          <p:cNvPr id="4" name="CasellaDiTesto 3">
            <a:extLst>
              <a:ext uri="{FF2B5EF4-FFF2-40B4-BE49-F238E27FC236}">
                <a16:creationId xmlns:a16="http://schemas.microsoft.com/office/drawing/2014/main" id="{07AFD7E3-3835-744A-A127-B27024C447A7}"/>
              </a:ext>
            </a:extLst>
          </p:cNvPr>
          <p:cNvSpPr txBox="1"/>
          <p:nvPr/>
        </p:nvSpPr>
        <p:spPr>
          <a:xfrm>
            <a:off x="1057276" y="3429000"/>
            <a:ext cx="10215562" cy="3273973"/>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the study of ideological creation must necessarily be linked to the philosophy of language</a:t>
            </a:r>
            <a:r>
              <a:rPr lang="it-IT" sz="2000" dirty="0">
                <a:effectLst/>
              </a:rPr>
              <a:t> </a:t>
            </a:r>
          </a:p>
          <a:p>
            <a:pPr marL="342900" indent="-342900">
              <a:lnSpc>
                <a:spcPct val="150000"/>
              </a:lnSpc>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objects in the world – physical bodies, instruments, consumer products – have a value in themselves, fully coinciding with their own physical or functional nature</a:t>
            </a:r>
            <a:r>
              <a:rPr lang="it-IT" sz="2000" dirty="0">
                <a:effectLst/>
              </a:rPr>
              <a:t> </a:t>
            </a:r>
          </a:p>
          <a:p>
            <a:pPr marL="342900" indent="-342900">
              <a:lnSpc>
                <a:spcPct val="150000"/>
              </a:lnSpc>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these </a:t>
            </a:r>
            <a:r>
              <a:rPr lang="en-US" sz="2000" i="1" dirty="0">
                <a:effectLst/>
                <a:latin typeface="Calibri" panose="020F0502020204030204" pitchFamily="34" charset="0"/>
                <a:ea typeface="Calibri" panose="020F0502020204030204" pitchFamily="34" charset="0"/>
                <a:cs typeface="Times New Roman" panose="02020603050405020304" pitchFamily="18" charset="0"/>
              </a:rPr>
              <a:t>can become signs</a:t>
            </a:r>
            <a:r>
              <a:rPr lang="en-US" sz="2000" dirty="0">
                <a:effectLst/>
                <a:latin typeface="Calibri" panose="020F0502020204030204" pitchFamily="34" charset="0"/>
                <a:ea typeface="Calibri" panose="020F0502020204030204" pitchFamily="34" charset="0"/>
                <a:cs typeface="Times New Roman" panose="02020603050405020304" pitchFamily="18" charset="0"/>
              </a:rPr>
              <a:t>, perceived as symbols referring to reality outside themselves</a:t>
            </a:r>
            <a:r>
              <a:rPr lang="it-IT" sz="2000" dirty="0">
                <a:effectLst/>
              </a:rPr>
              <a:t> </a:t>
            </a:r>
          </a:p>
          <a:p>
            <a:pPr marL="342900" indent="-342900">
              <a:lnSpc>
                <a:spcPct val="150000"/>
              </a:lnSpc>
              <a:buFont typeface="Arial" panose="020B0604020202020204" pitchFamily="34" charset="0"/>
              <a:buChar char="•"/>
            </a:pPr>
            <a:r>
              <a:rPr lang="en-US" sz="2000" dirty="0">
                <a:latin typeface="Calibri" panose="020F0502020204030204" pitchFamily="34" charset="0"/>
                <a:ea typeface="Calibri" panose="020F0502020204030204" pitchFamily="34" charset="0"/>
                <a:cs typeface="Times New Roman" panose="02020603050405020304" pitchFamily="18" charset="0"/>
              </a:rPr>
              <a:t>e</a:t>
            </a:r>
            <a:r>
              <a:rPr lang="en-US" sz="2000" dirty="0">
                <a:effectLst/>
                <a:latin typeface="Calibri" panose="020F0502020204030204" pitchFamily="34" charset="0"/>
                <a:ea typeface="Calibri" panose="020F0502020204030204" pitchFamily="34" charset="0"/>
                <a:cs typeface="Times New Roman" panose="02020603050405020304" pitchFamily="18" charset="0"/>
              </a:rPr>
              <a:t>very ideological product of culture, in its dimensions and fields, is part of a natural or social reality, but it can also reflect and refract another reality, having meaning, serving as a sign in a relationship of understanding</a:t>
            </a:r>
            <a:r>
              <a:rPr lang="it-IT" sz="2000" dirty="0">
                <a:effectLst/>
              </a:rPr>
              <a:t> </a:t>
            </a:r>
            <a:endParaRPr lang="it-IT" sz="2000" dirty="0"/>
          </a:p>
        </p:txBody>
      </p:sp>
    </p:spTree>
    <p:extLst>
      <p:ext uri="{BB962C8B-B14F-4D97-AF65-F5344CB8AC3E}">
        <p14:creationId xmlns:p14="http://schemas.microsoft.com/office/powerpoint/2010/main" val="30226453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24" name="Rectangle 23">
            <a:extLst>
              <a:ext uri="{FF2B5EF4-FFF2-40B4-BE49-F238E27FC236}">
                <a16:creationId xmlns:a16="http://schemas.microsoft.com/office/drawing/2014/main" id="{FEC7823C-FDD6-429C-986C-063FDEBF9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9CF7FE1C-8BC5-4B0C-A2BC-93AB72C90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rgbClr val="D56A17">
              <a:alpha val="20000"/>
            </a:srgbClr>
          </a:solidFill>
          <a:ln w="32707" cap="flat">
            <a:noFill/>
            <a:prstDash val="solid"/>
            <a:miter/>
          </a:ln>
        </p:spPr>
        <p:txBody>
          <a:bodyPr wrap="square" rtlCol="0" anchor="ctr">
            <a:noAutofit/>
          </a:bodyPr>
          <a:lstStyle/>
          <a:p>
            <a:endParaRPr lang="en-US"/>
          </a:p>
        </p:txBody>
      </p:sp>
      <p:sp>
        <p:nvSpPr>
          <p:cNvPr id="28" name="Freeform: Shape 27">
            <a:extLst>
              <a:ext uri="{FF2B5EF4-FFF2-40B4-BE49-F238E27FC236}">
                <a16:creationId xmlns:a16="http://schemas.microsoft.com/office/drawing/2014/main" id="{B0651F5E-0457-4065-ACB2-8B81590C2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050098" flipH="1" flipV="1">
            <a:off x="-160709" y="3977842"/>
            <a:ext cx="7507400" cy="3166385"/>
          </a:xfrm>
          <a:custGeom>
            <a:avLst/>
            <a:gdLst>
              <a:gd name="connsiteX0" fmla="*/ 5497485 w 7507400"/>
              <a:gd name="connsiteY0" fmla="*/ 2912009 h 3166385"/>
              <a:gd name="connsiteX1" fmla="*/ 7034681 w 7507400"/>
              <a:gd name="connsiteY1" fmla="*/ 3151263 h 3166385"/>
              <a:gd name="connsiteX2" fmla="*/ 7137723 w 7507400"/>
              <a:gd name="connsiteY2" fmla="*/ 3166385 h 3166385"/>
              <a:gd name="connsiteX3" fmla="*/ 7507400 w 7507400"/>
              <a:gd name="connsiteY3" fmla="*/ 875071 h 3166385"/>
              <a:gd name="connsiteX4" fmla="*/ 2083578 w 7507400"/>
              <a:gd name="connsiteY4" fmla="*/ 0 h 3166385"/>
              <a:gd name="connsiteX5" fmla="*/ 2023081 w 7507400"/>
              <a:gd name="connsiteY5" fmla="*/ 5468 h 3166385"/>
              <a:gd name="connsiteX6" fmla="*/ 1865374 w 7507400"/>
              <a:gd name="connsiteY6" fmla="*/ 76313 h 3166385"/>
              <a:gd name="connsiteX7" fmla="*/ 1634010 w 7507400"/>
              <a:gd name="connsiteY7" fmla="*/ 119359 h 3166385"/>
              <a:gd name="connsiteX8" fmla="*/ 1388186 w 7507400"/>
              <a:gd name="connsiteY8" fmla="*/ 130121 h 3166385"/>
              <a:gd name="connsiteX9" fmla="*/ 1330344 w 7507400"/>
              <a:gd name="connsiteY9" fmla="*/ 198275 h 3166385"/>
              <a:gd name="connsiteX10" fmla="*/ 1406262 w 7507400"/>
              <a:gd name="connsiteY10" fmla="*/ 270018 h 3166385"/>
              <a:gd name="connsiteX11" fmla="*/ 1521942 w 7507400"/>
              <a:gd name="connsiteY11" fmla="*/ 277191 h 3166385"/>
              <a:gd name="connsiteX12" fmla="*/ 2212420 w 7507400"/>
              <a:gd name="connsiteY12" fmla="*/ 295128 h 3166385"/>
              <a:gd name="connsiteX13" fmla="*/ 0 w 7507400"/>
              <a:gd name="connsiteY13" fmla="*/ 452960 h 3166385"/>
              <a:gd name="connsiteX14" fmla="*/ 300051 w 7507400"/>
              <a:gd name="connsiteY14" fmla="*/ 549813 h 3166385"/>
              <a:gd name="connsiteX15" fmla="*/ 401272 w 7507400"/>
              <a:gd name="connsiteY15" fmla="*/ 815258 h 3166385"/>
              <a:gd name="connsiteX16" fmla="*/ 770008 w 7507400"/>
              <a:gd name="connsiteY16" fmla="*/ 965917 h 3166385"/>
              <a:gd name="connsiteX17" fmla="*/ 1008605 w 7507400"/>
              <a:gd name="connsiteY17" fmla="*/ 1019724 h 3166385"/>
              <a:gd name="connsiteX18" fmla="*/ 1554478 w 7507400"/>
              <a:gd name="connsiteY18" fmla="*/ 1098641 h 3166385"/>
              <a:gd name="connsiteX19" fmla="*/ 1634010 w 7507400"/>
              <a:gd name="connsiteY19" fmla="*/ 1227777 h 3166385"/>
              <a:gd name="connsiteX20" fmla="*/ 1702696 w 7507400"/>
              <a:gd name="connsiteY20" fmla="*/ 1371261 h 3166385"/>
              <a:gd name="connsiteX21" fmla="*/ 1847299 w 7507400"/>
              <a:gd name="connsiteY21" fmla="*/ 1464526 h 3166385"/>
              <a:gd name="connsiteX22" fmla="*/ 723015 w 7507400"/>
              <a:gd name="connsiteY22" fmla="*/ 1450177 h 3166385"/>
              <a:gd name="connsiteX23" fmla="*/ 1991901 w 7507400"/>
              <a:gd name="connsiteY23" fmla="*/ 1751495 h 3166385"/>
              <a:gd name="connsiteX24" fmla="*/ 1879835 w 7507400"/>
              <a:gd name="connsiteY24" fmla="*/ 1869870 h 3166385"/>
              <a:gd name="connsiteX25" fmla="*/ 2573927 w 7507400"/>
              <a:gd name="connsiteY25" fmla="*/ 2031290 h 3166385"/>
              <a:gd name="connsiteX26" fmla="*/ 2201575 w 7507400"/>
              <a:gd name="connsiteY26" fmla="*/ 2049225 h 3166385"/>
              <a:gd name="connsiteX27" fmla="*/ 4367000 w 7507400"/>
              <a:gd name="connsiteY27" fmla="*/ 2723602 h 3166385"/>
              <a:gd name="connsiteX28" fmla="*/ 5497485 w 7507400"/>
              <a:gd name="connsiteY28" fmla="*/ 2912009 h 316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507400" h="3166385">
                <a:moveTo>
                  <a:pt x="5497485" y="2912009"/>
                </a:moveTo>
                <a:cubicBezTo>
                  <a:pt x="6033497" y="2998226"/>
                  <a:pt x="6619155" y="3089592"/>
                  <a:pt x="7034681" y="3151263"/>
                </a:cubicBezTo>
                <a:lnTo>
                  <a:pt x="7137723" y="3166385"/>
                </a:lnTo>
                <a:lnTo>
                  <a:pt x="7507400" y="875071"/>
                </a:lnTo>
                <a:lnTo>
                  <a:pt x="2083578" y="0"/>
                </a:lnTo>
                <a:lnTo>
                  <a:pt x="2023081" y="5468"/>
                </a:lnTo>
                <a:cubicBezTo>
                  <a:pt x="1965692" y="12642"/>
                  <a:pt x="1910562" y="27887"/>
                  <a:pt x="1865374" y="76313"/>
                </a:cubicBezTo>
                <a:cubicBezTo>
                  <a:pt x="1796688" y="151642"/>
                  <a:pt x="1724387" y="162404"/>
                  <a:pt x="1634010" y="119359"/>
                </a:cubicBezTo>
                <a:cubicBezTo>
                  <a:pt x="1554478" y="79900"/>
                  <a:pt x="1467718" y="90662"/>
                  <a:pt x="1388186" y="130121"/>
                </a:cubicBezTo>
                <a:cubicBezTo>
                  <a:pt x="1359266" y="144469"/>
                  <a:pt x="1330344" y="162404"/>
                  <a:pt x="1330344" y="198275"/>
                </a:cubicBezTo>
                <a:cubicBezTo>
                  <a:pt x="1330344" y="248495"/>
                  <a:pt x="1366496" y="262843"/>
                  <a:pt x="1406262" y="270018"/>
                </a:cubicBezTo>
                <a:cubicBezTo>
                  <a:pt x="1442412" y="277191"/>
                  <a:pt x="1485792" y="284366"/>
                  <a:pt x="1521942" y="277191"/>
                </a:cubicBezTo>
                <a:cubicBezTo>
                  <a:pt x="1753307" y="237734"/>
                  <a:pt x="1981057" y="302301"/>
                  <a:pt x="2212420" y="295128"/>
                </a:cubicBezTo>
                <a:cubicBezTo>
                  <a:pt x="1485792" y="449373"/>
                  <a:pt x="751934" y="399154"/>
                  <a:pt x="0" y="452960"/>
                </a:cubicBezTo>
                <a:cubicBezTo>
                  <a:pt x="97608" y="560573"/>
                  <a:pt x="224135" y="470896"/>
                  <a:pt x="300051" y="549813"/>
                </a:cubicBezTo>
                <a:cubicBezTo>
                  <a:pt x="227750" y="714820"/>
                  <a:pt x="256671" y="804497"/>
                  <a:pt x="401272" y="815258"/>
                </a:cubicBezTo>
                <a:cubicBezTo>
                  <a:pt x="542261" y="826019"/>
                  <a:pt x="694093" y="768625"/>
                  <a:pt x="770008" y="965917"/>
                </a:cubicBezTo>
                <a:cubicBezTo>
                  <a:pt x="791699" y="1026898"/>
                  <a:pt x="925458" y="1008963"/>
                  <a:pt x="1008605" y="1019724"/>
                </a:cubicBezTo>
                <a:cubicBezTo>
                  <a:pt x="1189357" y="1044833"/>
                  <a:pt x="1380957" y="1019724"/>
                  <a:pt x="1554478" y="1098641"/>
                </a:cubicBezTo>
                <a:cubicBezTo>
                  <a:pt x="1623165" y="1127337"/>
                  <a:pt x="1670160" y="1148860"/>
                  <a:pt x="1634010" y="1227777"/>
                </a:cubicBezTo>
                <a:cubicBezTo>
                  <a:pt x="1597859" y="1310280"/>
                  <a:pt x="1644855" y="1338976"/>
                  <a:pt x="1702696" y="1371261"/>
                </a:cubicBezTo>
                <a:cubicBezTo>
                  <a:pt x="1746077" y="1396370"/>
                  <a:pt x="1811148" y="1389197"/>
                  <a:pt x="1847299" y="1464526"/>
                </a:cubicBezTo>
                <a:cubicBezTo>
                  <a:pt x="1467717" y="1453764"/>
                  <a:pt x="1098981" y="1392783"/>
                  <a:pt x="723015" y="1450177"/>
                </a:cubicBezTo>
                <a:cubicBezTo>
                  <a:pt x="1135131" y="1593662"/>
                  <a:pt x="1587014" y="1586487"/>
                  <a:pt x="1991901" y="1751495"/>
                </a:cubicBezTo>
                <a:cubicBezTo>
                  <a:pt x="1977441" y="1808889"/>
                  <a:pt x="1883449" y="1783778"/>
                  <a:pt x="1879835" y="1869870"/>
                </a:cubicBezTo>
                <a:cubicBezTo>
                  <a:pt x="2093123" y="1959548"/>
                  <a:pt x="2349794" y="1898566"/>
                  <a:pt x="2573927" y="2031290"/>
                </a:cubicBezTo>
                <a:cubicBezTo>
                  <a:pt x="2443785" y="2092271"/>
                  <a:pt x="2324488" y="1991831"/>
                  <a:pt x="2201575" y="2049225"/>
                </a:cubicBezTo>
                <a:cubicBezTo>
                  <a:pt x="2241342" y="2135316"/>
                  <a:pt x="4041644" y="2666208"/>
                  <a:pt x="4367000" y="2723602"/>
                </a:cubicBezTo>
                <a:cubicBezTo>
                  <a:pt x="4615085" y="2767993"/>
                  <a:pt x="5038048" y="2838109"/>
                  <a:pt x="5497485" y="2912009"/>
                </a:cubicBezTo>
                <a:close/>
              </a:path>
            </a:pathLst>
          </a:custGeom>
          <a:solidFill>
            <a:srgbClr val="D56A17">
              <a:alpha val="20000"/>
            </a:srgbClr>
          </a:solidFill>
          <a:ln w="32707" cap="flat">
            <a:noFill/>
            <a:prstDash val="solid"/>
            <a:miter/>
          </a:ln>
        </p:spPr>
        <p:txBody>
          <a:bodyPr wrap="square" rtlCol="0" anchor="ctr">
            <a:noAutofit/>
          </a:bodyPr>
          <a:lstStyle/>
          <a:p>
            <a:endParaRPr lang="en-US"/>
          </a:p>
        </p:txBody>
      </p:sp>
      <p:sp>
        <p:nvSpPr>
          <p:cNvPr id="3" name="CasellaDiTesto 2">
            <a:extLst>
              <a:ext uri="{FF2B5EF4-FFF2-40B4-BE49-F238E27FC236}">
                <a16:creationId xmlns:a16="http://schemas.microsoft.com/office/drawing/2014/main" id="{9FC86440-A82C-4E40-84FA-E69B6D502DED}"/>
              </a:ext>
            </a:extLst>
          </p:cNvPr>
          <p:cNvSpPr txBox="1"/>
          <p:nvPr/>
        </p:nvSpPr>
        <p:spPr>
          <a:xfrm>
            <a:off x="637022" y="539400"/>
            <a:ext cx="2083519" cy="5952524"/>
          </a:xfrm>
          <a:prstGeom prst="rect">
            <a:avLst/>
          </a:prstGeom>
        </p:spPr>
        <p:txBody>
          <a:bodyPr vert="wordArtVert" lIns="91440" tIns="45720" rIns="91440" bIns="45720" rtlCol="0" anchor="ctr">
            <a:normAutofit/>
          </a:bodyPr>
          <a:lstStyle/>
          <a:p>
            <a:pPr>
              <a:spcBef>
                <a:spcPct val="0"/>
              </a:spcBef>
              <a:spcAft>
                <a:spcPts val="600"/>
              </a:spcAft>
            </a:pPr>
            <a:r>
              <a:rPr lang="en-US" sz="3600" b="1" dirty="0">
                <a:solidFill>
                  <a:schemeClr val="accent1"/>
                </a:solidFill>
                <a:effectLst/>
                <a:latin typeface="Aharoni" panose="02010803020104030203" pitchFamily="2" charset="-79"/>
                <a:ea typeface="+mj-ea"/>
                <a:cs typeface="Aharoni" panose="02010803020104030203" pitchFamily="2" charset="-79"/>
              </a:rPr>
              <a:t>SEMIOSPHERE</a:t>
            </a:r>
            <a:r>
              <a:rPr lang="en-US" sz="2800" b="1" dirty="0">
                <a:solidFill>
                  <a:schemeClr val="accent1"/>
                </a:solidFill>
                <a:effectLst/>
                <a:latin typeface="+mj-lt"/>
                <a:ea typeface="+mj-ea"/>
                <a:cs typeface="+mj-cs"/>
              </a:rPr>
              <a:t> </a:t>
            </a:r>
            <a:endParaRPr lang="en-US" sz="2800" b="1" dirty="0">
              <a:solidFill>
                <a:schemeClr val="accent1"/>
              </a:solidFill>
              <a:latin typeface="+mj-lt"/>
              <a:ea typeface="+mj-ea"/>
              <a:cs typeface="+mj-cs"/>
            </a:endParaRPr>
          </a:p>
        </p:txBody>
      </p:sp>
      <p:sp>
        <p:nvSpPr>
          <p:cNvPr id="4" name="CasellaDiTesto 3">
            <a:extLst>
              <a:ext uri="{FF2B5EF4-FFF2-40B4-BE49-F238E27FC236}">
                <a16:creationId xmlns:a16="http://schemas.microsoft.com/office/drawing/2014/main" id="{DC157C46-EF8C-F04B-B230-167677EAF1E1}"/>
              </a:ext>
            </a:extLst>
          </p:cNvPr>
          <p:cNvSpPr txBox="1"/>
          <p:nvPr/>
        </p:nvSpPr>
        <p:spPr>
          <a:xfrm>
            <a:off x="3818137" y="539400"/>
            <a:ext cx="8002683" cy="2062103"/>
          </a:xfrm>
          <a:prstGeom prst="rect">
            <a:avLst/>
          </a:prstGeom>
          <a:noFill/>
        </p:spPr>
        <p:txBody>
          <a:bodyPr wrap="square" rtlCol="0">
            <a:spAutoFit/>
          </a:bodyPr>
          <a:lstStyle/>
          <a:p>
            <a:pPr algn="r"/>
            <a:r>
              <a:rPr lang="en-US" sz="3200" dirty="0">
                <a:effectLst/>
                <a:latin typeface="Calibri" panose="020F0502020204030204" pitchFamily="34" charset="0"/>
                <a:ea typeface="Calibri" panose="020F0502020204030204" pitchFamily="34" charset="0"/>
                <a:cs typeface="Times New Roman" panose="02020603050405020304" pitchFamily="18" charset="0"/>
              </a:rPr>
              <a:t>Alongside the world of natural phenomena, technological materials and consumer products, there is another particular universe, the universe of signs</a:t>
            </a:r>
            <a:r>
              <a:rPr lang="it-IT" sz="3200" dirty="0">
                <a:effectLst/>
              </a:rPr>
              <a:t> </a:t>
            </a:r>
            <a:endParaRPr lang="it-IT" sz="3200" dirty="0"/>
          </a:p>
        </p:txBody>
      </p:sp>
      <p:sp>
        <p:nvSpPr>
          <p:cNvPr id="18" name="CasellaDiTesto 17">
            <a:extLst>
              <a:ext uri="{FF2B5EF4-FFF2-40B4-BE49-F238E27FC236}">
                <a16:creationId xmlns:a16="http://schemas.microsoft.com/office/drawing/2014/main" id="{12CF7D21-0D02-9845-BCD3-29375A534DA0}"/>
              </a:ext>
            </a:extLst>
          </p:cNvPr>
          <p:cNvSpPr txBox="1"/>
          <p:nvPr/>
        </p:nvSpPr>
        <p:spPr>
          <a:xfrm>
            <a:off x="-1056096" y="1890874"/>
            <a:ext cx="6093618" cy="464871"/>
          </a:xfrm>
          <a:prstGeom prst="rect">
            <a:avLst/>
          </a:prstGeom>
          <a:noFill/>
        </p:spPr>
        <p:txBody>
          <a:bodyPr wrap="square">
            <a:spAutoFit/>
          </a:bodyPr>
          <a:lstStyle/>
          <a:p>
            <a:pPr indent="450215" algn="just">
              <a:lnSpc>
                <a:spcPct val="150000"/>
              </a:lnSpc>
              <a:tabLst>
                <a:tab pos="269875" algn="l"/>
                <a:tab pos="944880" algn="l"/>
                <a:tab pos="1124585" algn="l"/>
                <a:tab pos="1934845" algn="l"/>
                <a:tab pos="4004945" algn="l"/>
                <a:tab pos="4140200" algn="l"/>
                <a:tab pos="4275455" algn="l"/>
                <a:tab pos="4905375" algn="l"/>
              </a:tabLst>
            </a:pPr>
            <a:r>
              <a:rPr lang="en-US" sz="1800" dirty="0">
                <a:solidFill>
                  <a:srgbClr val="FF0000"/>
                </a:solidFill>
                <a:effectLst/>
                <a:latin typeface="Candara" panose="020E0502030303020204" pitchFamily="34" charset="0"/>
                <a:ea typeface="Times New Roman" panose="02020603050405020304" pitchFamily="18" charset="0"/>
                <a:cs typeface="Times New Roman" panose="02020603050405020304" pitchFamily="18" charset="0"/>
              </a:rPr>
              <a:t>“</a:t>
            </a:r>
            <a:endParaRPr lang="it-IT" sz="1800"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endParaRPr>
          </a:p>
        </p:txBody>
      </p:sp>
      <p:sp>
        <p:nvSpPr>
          <p:cNvPr id="19" name="CasellaDiTesto 18">
            <a:extLst>
              <a:ext uri="{FF2B5EF4-FFF2-40B4-BE49-F238E27FC236}">
                <a16:creationId xmlns:a16="http://schemas.microsoft.com/office/drawing/2014/main" id="{71FDA3DC-7CC6-0B4B-A919-4A1A7CBF5798}"/>
              </a:ext>
            </a:extLst>
          </p:cNvPr>
          <p:cNvSpPr txBox="1"/>
          <p:nvPr/>
        </p:nvSpPr>
        <p:spPr>
          <a:xfrm>
            <a:off x="3477235" y="2960076"/>
            <a:ext cx="8343585" cy="3539430"/>
          </a:xfrm>
          <a:prstGeom prst="rect">
            <a:avLst/>
          </a:prstGeom>
          <a:noFill/>
        </p:spPr>
        <p:txBody>
          <a:bodyPr wrap="square" rtlCol="0">
            <a:spAutoFit/>
          </a:bodyPr>
          <a:lstStyle/>
          <a:p>
            <a:pPr algn="r"/>
            <a:r>
              <a:rPr lang="en-US" sz="3200" dirty="0">
                <a:effectLst/>
                <a:latin typeface="Candara" panose="020E0502030303020204" pitchFamily="34" charset="0"/>
                <a:ea typeface="Times New Roman" panose="02020603050405020304" pitchFamily="18" charset="0"/>
                <a:cs typeface="Times New Roman" panose="02020603050405020304" pitchFamily="18" charset="0"/>
              </a:rPr>
              <a:t>Everything ideological has semiotic value</a:t>
            </a:r>
          </a:p>
          <a:p>
            <a:pPr algn="r"/>
            <a:endParaRPr lang="en-US" sz="3200" dirty="0">
              <a:latin typeface="Candara" panose="020E0502030303020204" pitchFamily="34" charset="0"/>
              <a:ea typeface="Times New Roman" panose="02020603050405020304" pitchFamily="18" charset="0"/>
              <a:cs typeface="Times New Roman" panose="02020603050405020304" pitchFamily="18" charset="0"/>
            </a:endParaRPr>
          </a:p>
          <a:p>
            <a:r>
              <a:rPr lang="en-US" sz="3200" dirty="0">
                <a:effectLst/>
                <a:latin typeface="Candara" panose="020E0502030303020204" pitchFamily="34" charset="0"/>
                <a:ea typeface="Times New Roman" panose="02020603050405020304" pitchFamily="18" charset="0"/>
                <a:cs typeface="Times New Roman" panose="02020603050405020304" pitchFamily="18" charset="0"/>
              </a:rPr>
              <a:t>Each field of ideological creation has its own way of orienting itself to reality, reflects and refracts reality in its own way, that is, it has a different worldview.</a:t>
            </a:r>
            <a:endParaRPr lang="it-IT" sz="3200" dirty="0">
              <a:effectLst/>
              <a:latin typeface="Candara" panose="020E0502030303020204" pitchFamily="34" charset="0"/>
              <a:ea typeface="Times New Roman" panose="02020603050405020304" pitchFamily="18" charset="0"/>
              <a:cs typeface="Times New Roman" panose="02020603050405020304" pitchFamily="18" charset="0"/>
            </a:endParaRPr>
          </a:p>
          <a:p>
            <a:pPr algn="r"/>
            <a:r>
              <a:rPr lang="it-IT" sz="3200" dirty="0">
                <a:effectLst/>
              </a:rPr>
              <a:t> </a:t>
            </a:r>
            <a:endParaRPr lang="it-IT" sz="3200" dirty="0"/>
          </a:p>
        </p:txBody>
      </p:sp>
    </p:spTree>
    <p:extLst>
      <p:ext uri="{BB962C8B-B14F-4D97-AF65-F5344CB8AC3E}">
        <p14:creationId xmlns:p14="http://schemas.microsoft.com/office/powerpoint/2010/main" val="41632669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46BFB1BF-3CC2-184F-AC2B-5C094873577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39000" contrast="40000"/>
                    </a14:imgEffect>
                  </a14:imgLayer>
                </a14:imgProps>
              </a:ext>
              <a:ext uri="{28A0092B-C50C-407E-A947-70E740481C1C}">
                <a14:useLocalDpi xmlns:a14="http://schemas.microsoft.com/office/drawing/2010/main" val="0"/>
              </a:ext>
            </a:extLst>
          </a:blip>
          <a:srcRect l="14673" t="11835" r="18876" b="6773"/>
          <a:stretch/>
        </p:blipFill>
        <p:spPr bwMode="auto">
          <a:xfrm>
            <a:off x="928689" y="196456"/>
            <a:ext cx="3886200" cy="6346825"/>
          </a:xfrm>
          <a:prstGeom prst="rect">
            <a:avLst/>
          </a:prstGeom>
          <a:ln>
            <a:noFill/>
          </a:ln>
          <a:extLst>
            <a:ext uri="{53640926-AAD7-44D8-BBD7-CCE9431645EC}">
              <a14:shadowObscured xmlns:a14="http://schemas.microsoft.com/office/drawing/2010/main"/>
            </a:ext>
          </a:extLst>
        </p:spPr>
      </p:pic>
      <p:pic>
        <p:nvPicPr>
          <p:cNvPr id="3" name="Picture 1" descr="page60image5127824">
            <a:extLst>
              <a:ext uri="{FF2B5EF4-FFF2-40B4-BE49-F238E27FC236}">
                <a16:creationId xmlns:a16="http://schemas.microsoft.com/office/drawing/2014/main" id="{6BC40DFC-0448-CF4F-B505-B5D24CB323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0479" y="101700"/>
            <a:ext cx="5347060" cy="63468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7E6C592F-C196-D041-BFCD-E0B944D30038}"/>
              </a:ext>
            </a:extLst>
          </p:cNvPr>
          <p:cNvSpPr txBox="1"/>
          <p:nvPr/>
        </p:nvSpPr>
        <p:spPr>
          <a:xfrm>
            <a:off x="5991224" y="6448523"/>
            <a:ext cx="6093618" cy="307777"/>
          </a:xfrm>
          <a:prstGeom prst="rect">
            <a:avLst/>
          </a:prstGeom>
          <a:noFill/>
        </p:spPr>
        <p:txBody>
          <a:bodyPr wrap="square">
            <a:spAutoFit/>
          </a:bodyPr>
          <a:lstStyle/>
          <a:p>
            <a:r>
              <a:rPr lang="it-IT" sz="1400" dirty="0">
                <a:effectLst/>
                <a:latin typeface="Calibri" panose="020F0502020204030204" pitchFamily="34" charset="0"/>
                <a:cs typeface="Calibri" panose="020F0502020204030204" pitchFamily="34" charset="0"/>
              </a:rPr>
              <a:t>Pianta scuola elementare di Guidonia, 1937, Arch. Gino Cancellotti </a:t>
            </a:r>
            <a:endParaRPr lang="it-IT"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003571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932BE38-A34E-4D46-8889-A371BD514758}"/>
              </a:ext>
            </a:extLst>
          </p:cNvPr>
          <p:cNvSpPr txBox="1"/>
          <p:nvPr/>
        </p:nvSpPr>
        <p:spPr>
          <a:xfrm>
            <a:off x="5888251" y="3059668"/>
            <a:ext cx="415498" cy="369332"/>
          </a:xfrm>
          <a:prstGeom prst="rect">
            <a:avLst/>
          </a:prstGeom>
          <a:noFill/>
        </p:spPr>
        <p:txBody>
          <a:bodyPr wrap="none" rtlCol="0">
            <a:spAutoFit/>
          </a:bodyPr>
          <a:lstStyle/>
          <a:p>
            <a:r>
              <a:rPr lang="it-IT" dirty="0"/>
              <a:t>…</a:t>
            </a:r>
          </a:p>
        </p:txBody>
      </p:sp>
      <p:pic>
        <p:nvPicPr>
          <p:cNvPr id="4" name="Immagine 3" descr="Immagine che contiene disegno, schizzo, testo, diagramma&#10;&#10;Descrizione generata automaticamente">
            <a:extLst>
              <a:ext uri="{FF2B5EF4-FFF2-40B4-BE49-F238E27FC236}">
                <a16:creationId xmlns:a16="http://schemas.microsoft.com/office/drawing/2014/main" id="{A2F6DFC1-7638-5629-2660-45BE235FB92E}"/>
              </a:ext>
            </a:extLst>
          </p:cNvPr>
          <p:cNvPicPr>
            <a:picLocks noChangeAspect="1"/>
          </p:cNvPicPr>
          <p:nvPr/>
        </p:nvPicPr>
        <p:blipFill>
          <a:blip r:embed="rId2"/>
          <a:stretch>
            <a:fillRect/>
          </a:stretch>
        </p:blipFill>
        <p:spPr>
          <a:xfrm rot="5400000">
            <a:off x="2530405" y="-1569094"/>
            <a:ext cx="7083564" cy="10029825"/>
          </a:xfrm>
          <a:prstGeom prst="rect">
            <a:avLst/>
          </a:prstGeom>
        </p:spPr>
      </p:pic>
    </p:spTree>
    <p:extLst>
      <p:ext uri="{BB962C8B-B14F-4D97-AF65-F5344CB8AC3E}">
        <p14:creationId xmlns:p14="http://schemas.microsoft.com/office/powerpoint/2010/main" val="41037332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descr="Immagine che contiene testo, schermata&#10;&#10;Descrizione generata automaticamente">
            <a:extLst>
              <a:ext uri="{FF2B5EF4-FFF2-40B4-BE49-F238E27FC236}">
                <a16:creationId xmlns:a16="http://schemas.microsoft.com/office/drawing/2014/main" id="{2C3B6707-F47B-F193-E12E-B805FE6249FD}"/>
              </a:ext>
            </a:extLst>
          </p:cNvPr>
          <p:cNvPicPr>
            <a:picLocks noChangeAspect="1"/>
          </p:cNvPicPr>
          <p:nvPr/>
        </p:nvPicPr>
        <p:blipFill>
          <a:blip r:embed="rId2"/>
          <a:stretch>
            <a:fillRect/>
          </a:stretch>
        </p:blipFill>
        <p:spPr>
          <a:xfrm>
            <a:off x="2474883" y="0"/>
            <a:ext cx="7242234" cy="6858000"/>
          </a:xfrm>
          <a:prstGeom prst="rect">
            <a:avLst/>
          </a:prstGeom>
        </p:spPr>
      </p:pic>
      <p:sp>
        <p:nvSpPr>
          <p:cNvPr id="10" name="CasellaDiTesto 9">
            <a:extLst>
              <a:ext uri="{FF2B5EF4-FFF2-40B4-BE49-F238E27FC236}">
                <a16:creationId xmlns:a16="http://schemas.microsoft.com/office/drawing/2014/main" id="{E80F5FCE-6830-E317-F9CF-17EBFF8972FB}"/>
              </a:ext>
            </a:extLst>
          </p:cNvPr>
          <p:cNvSpPr txBox="1"/>
          <p:nvPr/>
        </p:nvSpPr>
        <p:spPr>
          <a:xfrm>
            <a:off x="10201275" y="6057900"/>
            <a:ext cx="1528763" cy="923330"/>
          </a:xfrm>
          <a:prstGeom prst="rect">
            <a:avLst/>
          </a:prstGeom>
          <a:noFill/>
        </p:spPr>
        <p:txBody>
          <a:bodyPr wrap="square" rtlCol="0">
            <a:spAutoFit/>
          </a:bodyPr>
          <a:lstStyle/>
          <a:p>
            <a:r>
              <a:rPr lang="it-BR" dirty="0"/>
              <a:t>Veronica Civiero</a:t>
            </a:r>
          </a:p>
          <a:p>
            <a:endParaRPr lang="it-BR" dirty="0"/>
          </a:p>
        </p:txBody>
      </p:sp>
    </p:spTree>
    <p:extLst>
      <p:ext uri="{BB962C8B-B14F-4D97-AF65-F5344CB8AC3E}">
        <p14:creationId xmlns:p14="http://schemas.microsoft.com/office/powerpoint/2010/main" val="10441350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schermata, cella solare&#10;&#10;Descrizione generata automaticamente">
            <a:extLst>
              <a:ext uri="{FF2B5EF4-FFF2-40B4-BE49-F238E27FC236}">
                <a16:creationId xmlns:a16="http://schemas.microsoft.com/office/drawing/2014/main" id="{D9C46704-48D4-6DAC-E159-786ACD7E46D8}"/>
              </a:ext>
            </a:extLst>
          </p:cNvPr>
          <p:cNvPicPr>
            <a:picLocks noChangeAspect="1"/>
          </p:cNvPicPr>
          <p:nvPr/>
        </p:nvPicPr>
        <p:blipFill>
          <a:blip r:embed="rId2"/>
          <a:stretch>
            <a:fillRect/>
          </a:stretch>
        </p:blipFill>
        <p:spPr>
          <a:xfrm>
            <a:off x="1246933" y="114300"/>
            <a:ext cx="9468222" cy="6472238"/>
          </a:xfrm>
          <a:prstGeom prst="rect">
            <a:avLst/>
          </a:prstGeom>
        </p:spPr>
      </p:pic>
    </p:spTree>
    <p:extLst>
      <p:ext uri="{BB962C8B-B14F-4D97-AF65-F5344CB8AC3E}">
        <p14:creationId xmlns:p14="http://schemas.microsoft.com/office/powerpoint/2010/main" val="33419468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schermata, diagramma, Carattere&#10;&#10;Descrizione generata automaticamente">
            <a:extLst>
              <a:ext uri="{FF2B5EF4-FFF2-40B4-BE49-F238E27FC236}">
                <a16:creationId xmlns:a16="http://schemas.microsoft.com/office/drawing/2014/main" id="{AD4C3473-6D02-198C-E3C2-D01AB2C05F4D}"/>
              </a:ext>
            </a:extLst>
          </p:cNvPr>
          <p:cNvPicPr>
            <a:picLocks noChangeAspect="1"/>
          </p:cNvPicPr>
          <p:nvPr/>
        </p:nvPicPr>
        <p:blipFill>
          <a:blip r:embed="rId2"/>
          <a:stretch>
            <a:fillRect/>
          </a:stretch>
        </p:blipFill>
        <p:spPr>
          <a:xfrm>
            <a:off x="509587" y="165100"/>
            <a:ext cx="5257800" cy="6299200"/>
          </a:xfrm>
          <a:prstGeom prst="rect">
            <a:avLst/>
          </a:prstGeom>
        </p:spPr>
      </p:pic>
      <p:pic>
        <p:nvPicPr>
          <p:cNvPr id="5" name="Immagine 4" descr="Immagine che contiene testo, diagramma, Arte bambini, calligrafia&#10;&#10;Descrizione generata automaticamente">
            <a:extLst>
              <a:ext uri="{FF2B5EF4-FFF2-40B4-BE49-F238E27FC236}">
                <a16:creationId xmlns:a16="http://schemas.microsoft.com/office/drawing/2014/main" id="{43D5EFBB-E707-46BD-21F9-E6E702B46A12}"/>
              </a:ext>
            </a:extLst>
          </p:cNvPr>
          <p:cNvPicPr>
            <a:picLocks noChangeAspect="1"/>
          </p:cNvPicPr>
          <p:nvPr/>
        </p:nvPicPr>
        <p:blipFill>
          <a:blip r:embed="rId3"/>
          <a:stretch>
            <a:fillRect/>
          </a:stretch>
        </p:blipFill>
        <p:spPr>
          <a:xfrm>
            <a:off x="6667500" y="0"/>
            <a:ext cx="5257800" cy="6553200"/>
          </a:xfrm>
          <a:prstGeom prst="rect">
            <a:avLst/>
          </a:prstGeom>
        </p:spPr>
      </p:pic>
    </p:spTree>
    <p:extLst>
      <p:ext uri="{BB962C8B-B14F-4D97-AF65-F5344CB8AC3E}">
        <p14:creationId xmlns:p14="http://schemas.microsoft.com/office/powerpoint/2010/main" val="20287592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testo, natura, costa, nuvola&#10;&#10;Descrizione generata automaticamente">
            <a:extLst>
              <a:ext uri="{FF2B5EF4-FFF2-40B4-BE49-F238E27FC236}">
                <a16:creationId xmlns:a16="http://schemas.microsoft.com/office/drawing/2014/main" id="{E2280F4A-9490-814C-9DBB-0E97E45AEC58}"/>
              </a:ext>
            </a:extLst>
          </p:cNvPr>
          <p:cNvPicPr>
            <a:picLocks noChangeAspect="1"/>
          </p:cNvPicPr>
          <p:nvPr/>
        </p:nvPicPr>
        <p:blipFill rotWithShape="1">
          <a:blip r:embed="rId2"/>
          <a:srcRect t="34769"/>
          <a:stretch/>
        </p:blipFill>
        <p:spPr>
          <a:xfrm>
            <a:off x="-2101851" y="214312"/>
            <a:ext cx="16981757" cy="5192712"/>
          </a:xfrm>
          <a:prstGeom prst="rect">
            <a:avLst/>
          </a:prstGeom>
        </p:spPr>
      </p:pic>
      <p:pic>
        <p:nvPicPr>
          <p:cNvPr id="6" name="Immagine 5">
            <a:extLst>
              <a:ext uri="{FF2B5EF4-FFF2-40B4-BE49-F238E27FC236}">
                <a16:creationId xmlns:a16="http://schemas.microsoft.com/office/drawing/2014/main" id="{63C90102-7568-4641-A850-76AE65405C3C}"/>
              </a:ext>
            </a:extLst>
          </p:cNvPr>
          <p:cNvPicPr>
            <a:picLocks noChangeAspect="1"/>
          </p:cNvPicPr>
          <p:nvPr/>
        </p:nvPicPr>
        <p:blipFill>
          <a:blip r:embed="rId3"/>
          <a:stretch>
            <a:fillRect/>
          </a:stretch>
        </p:blipFill>
        <p:spPr>
          <a:xfrm>
            <a:off x="8229600" y="5407024"/>
            <a:ext cx="3962400" cy="1308100"/>
          </a:xfrm>
          <a:prstGeom prst="rect">
            <a:avLst/>
          </a:prstGeom>
        </p:spPr>
      </p:pic>
      <p:pic>
        <p:nvPicPr>
          <p:cNvPr id="7" name="Immagine 6">
            <a:extLst>
              <a:ext uri="{FF2B5EF4-FFF2-40B4-BE49-F238E27FC236}">
                <a16:creationId xmlns:a16="http://schemas.microsoft.com/office/drawing/2014/main" id="{D9772200-0EF5-044B-9240-EF65BDCE9EB1}"/>
              </a:ext>
            </a:extLst>
          </p:cNvPr>
          <p:cNvPicPr>
            <a:picLocks noChangeAspect="1"/>
          </p:cNvPicPr>
          <p:nvPr/>
        </p:nvPicPr>
        <p:blipFill>
          <a:blip r:embed="rId4"/>
          <a:stretch>
            <a:fillRect/>
          </a:stretch>
        </p:blipFill>
        <p:spPr>
          <a:xfrm>
            <a:off x="1651000" y="5394324"/>
            <a:ext cx="2222500" cy="1320800"/>
          </a:xfrm>
          <a:prstGeom prst="rect">
            <a:avLst/>
          </a:prstGeom>
        </p:spPr>
      </p:pic>
      <p:pic>
        <p:nvPicPr>
          <p:cNvPr id="9" name="Immagine 8">
            <a:extLst>
              <a:ext uri="{FF2B5EF4-FFF2-40B4-BE49-F238E27FC236}">
                <a16:creationId xmlns:a16="http://schemas.microsoft.com/office/drawing/2014/main" id="{7BF9AA0D-FBA8-BF40-A7AF-C27AD2FC4F18}"/>
              </a:ext>
            </a:extLst>
          </p:cNvPr>
          <p:cNvPicPr>
            <a:picLocks noChangeAspect="1"/>
          </p:cNvPicPr>
          <p:nvPr/>
        </p:nvPicPr>
        <p:blipFill>
          <a:blip r:embed="rId4"/>
          <a:stretch>
            <a:fillRect/>
          </a:stretch>
        </p:blipFill>
        <p:spPr>
          <a:xfrm>
            <a:off x="3873500" y="5394324"/>
            <a:ext cx="2222500" cy="1320800"/>
          </a:xfrm>
          <a:prstGeom prst="rect">
            <a:avLst/>
          </a:prstGeom>
        </p:spPr>
      </p:pic>
      <p:pic>
        <p:nvPicPr>
          <p:cNvPr id="11" name="Immagine 10">
            <a:extLst>
              <a:ext uri="{FF2B5EF4-FFF2-40B4-BE49-F238E27FC236}">
                <a16:creationId xmlns:a16="http://schemas.microsoft.com/office/drawing/2014/main" id="{4CD8F41D-972B-9A4A-80E2-8691C58B2051}"/>
              </a:ext>
            </a:extLst>
          </p:cNvPr>
          <p:cNvPicPr>
            <a:picLocks noChangeAspect="1"/>
          </p:cNvPicPr>
          <p:nvPr/>
        </p:nvPicPr>
        <p:blipFill>
          <a:blip r:embed="rId4"/>
          <a:stretch>
            <a:fillRect/>
          </a:stretch>
        </p:blipFill>
        <p:spPr>
          <a:xfrm>
            <a:off x="6007100" y="5394324"/>
            <a:ext cx="2222500" cy="1320800"/>
          </a:xfrm>
          <a:prstGeom prst="rect">
            <a:avLst/>
          </a:prstGeom>
        </p:spPr>
      </p:pic>
      <p:pic>
        <p:nvPicPr>
          <p:cNvPr id="12" name="Immagine 11">
            <a:extLst>
              <a:ext uri="{FF2B5EF4-FFF2-40B4-BE49-F238E27FC236}">
                <a16:creationId xmlns:a16="http://schemas.microsoft.com/office/drawing/2014/main" id="{F6D702B9-D839-0F4A-8FCA-02538A8A51BD}"/>
              </a:ext>
            </a:extLst>
          </p:cNvPr>
          <p:cNvPicPr>
            <a:picLocks noChangeAspect="1"/>
          </p:cNvPicPr>
          <p:nvPr/>
        </p:nvPicPr>
        <p:blipFill>
          <a:blip r:embed="rId4"/>
          <a:stretch>
            <a:fillRect/>
          </a:stretch>
        </p:blipFill>
        <p:spPr>
          <a:xfrm>
            <a:off x="-527050" y="5394324"/>
            <a:ext cx="2222500" cy="1320800"/>
          </a:xfrm>
          <a:prstGeom prst="rect">
            <a:avLst/>
          </a:prstGeom>
        </p:spPr>
      </p:pic>
    </p:spTree>
    <p:extLst>
      <p:ext uri="{BB962C8B-B14F-4D97-AF65-F5344CB8AC3E}">
        <p14:creationId xmlns:p14="http://schemas.microsoft.com/office/powerpoint/2010/main" val="23246905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calligrafia, Parallelo, carta&#10;&#10;Descrizione generata automaticamente">
            <a:extLst>
              <a:ext uri="{FF2B5EF4-FFF2-40B4-BE49-F238E27FC236}">
                <a16:creationId xmlns:a16="http://schemas.microsoft.com/office/drawing/2014/main" id="{91B032AA-6665-6EF8-E1D6-149912F23E16}"/>
              </a:ext>
            </a:extLst>
          </p:cNvPr>
          <p:cNvPicPr>
            <a:picLocks noChangeAspect="1"/>
          </p:cNvPicPr>
          <p:nvPr/>
        </p:nvPicPr>
        <p:blipFill>
          <a:blip r:embed="rId2"/>
          <a:stretch>
            <a:fillRect/>
          </a:stretch>
        </p:blipFill>
        <p:spPr>
          <a:xfrm>
            <a:off x="3467100" y="152400"/>
            <a:ext cx="5257800" cy="6553200"/>
          </a:xfrm>
          <a:prstGeom prst="rect">
            <a:avLst/>
          </a:prstGeom>
        </p:spPr>
      </p:pic>
    </p:spTree>
    <p:extLst>
      <p:ext uri="{BB962C8B-B14F-4D97-AF65-F5344CB8AC3E}">
        <p14:creationId xmlns:p14="http://schemas.microsoft.com/office/powerpoint/2010/main" val="6182858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testo, diagramma, linea, Parallelo&#10;&#10;Descrizione generata automaticamente">
            <a:extLst>
              <a:ext uri="{FF2B5EF4-FFF2-40B4-BE49-F238E27FC236}">
                <a16:creationId xmlns:a16="http://schemas.microsoft.com/office/drawing/2014/main" id="{DD6D4F9F-CDC2-1E95-4DC9-C198496FC9F8}"/>
              </a:ext>
            </a:extLst>
          </p:cNvPr>
          <p:cNvPicPr>
            <a:picLocks noChangeAspect="1"/>
          </p:cNvPicPr>
          <p:nvPr/>
        </p:nvPicPr>
        <p:blipFill>
          <a:blip r:embed="rId2"/>
          <a:stretch>
            <a:fillRect/>
          </a:stretch>
        </p:blipFill>
        <p:spPr>
          <a:xfrm>
            <a:off x="2960269" y="0"/>
            <a:ext cx="6271461" cy="6858000"/>
          </a:xfrm>
          <a:prstGeom prst="rect">
            <a:avLst/>
          </a:prstGeom>
        </p:spPr>
      </p:pic>
    </p:spTree>
    <p:extLst>
      <p:ext uri="{BB962C8B-B14F-4D97-AF65-F5344CB8AC3E}">
        <p14:creationId xmlns:p14="http://schemas.microsoft.com/office/powerpoint/2010/main" val="6648495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diagramma, linea, Parallelo&#10;&#10;Descrizione generata automaticamente">
            <a:extLst>
              <a:ext uri="{FF2B5EF4-FFF2-40B4-BE49-F238E27FC236}">
                <a16:creationId xmlns:a16="http://schemas.microsoft.com/office/drawing/2014/main" id="{406C35D7-30CD-7DEB-5A95-9BA082369368}"/>
              </a:ext>
            </a:extLst>
          </p:cNvPr>
          <p:cNvPicPr>
            <a:picLocks noChangeAspect="1"/>
          </p:cNvPicPr>
          <p:nvPr/>
        </p:nvPicPr>
        <p:blipFill>
          <a:blip r:embed="rId2"/>
          <a:stretch>
            <a:fillRect/>
          </a:stretch>
        </p:blipFill>
        <p:spPr>
          <a:xfrm>
            <a:off x="3530600" y="44450"/>
            <a:ext cx="5130800" cy="6769100"/>
          </a:xfrm>
          <a:prstGeom prst="rect">
            <a:avLst/>
          </a:prstGeom>
        </p:spPr>
      </p:pic>
    </p:spTree>
    <p:extLst>
      <p:ext uri="{BB962C8B-B14F-4D97-AF65-F5344CB8AC3E}">
        <p14:creationId xmlns:p14="http://schemas.microsoft.com/office/powerpoint/2010/main" val="2382832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diagramma, cerchio, linea, testo&#10;&#10;Descrizione generata automaticamente">
            <a:extLst>
              <a:ext uri="{FF2B5EF4-FFF2-40B4-BE49-F238E27FC236}">
                <a16:creationId xmlns:a16="http://schemas.microsoft.com/office/drawing/2014/main" id="{ACB20F91-14FD-63FD-6563-D50FD1442A5A}"/>
              </a:ext>
            </a:extLst>
          </p:cNvPr>
          <p:cNvPicPr>
            <a:picLocks noChangeAspect="1"/>
          </p:cNvPicPr>
          <p:nvPr/>
        </p:nvPicPr>
        <p:blipFill>
          <a:blip r:embed="rId2"/>
          <a:stretch>
            <a:fillRect/>
          </a:stretch>
        </p:blipFill>
        <p:spPr>
          <a:xfrm>
            <a:off x="3493534" y="0"/>
            <a:ext cx="5204932" cy="6858000"/>
          </a:xfrm>
          <a:prstGeom prst="rect">
            <a:avLst/>
          </a:prstGeom>
        </p:spPr>
      </p:pic>
    </p:spTree>
    <p:extLst>
      <p:ext uri="{BB962C8B-B14F-4D97-AF65-F5344CB8AC3E}">
        <p14:creationId xmlns:p14="http://schemas.microsoft.com/office/powerpoint/2010/main" val="37642247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disegno, Arte bambini, testo, calligrafia&#10;&#10;Descrizione generata automaticamente">
            <a:extLst>
              <a:ext uri="{FF2B5EF4-FFF2-40B4-BE49-F238E27FC236}">
                <a16:creationId xmlns:a16="http://schemas.microsoft.com/office/drawing/2014/main" id="{325F0DA3-51D8-C2FE-29A1-5911E8814B85}"/>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7667184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9" name="Rectangle 8">
            <a:extLst>
              <a:ext uri="{FF2B5EF4-FFF2-40B4-BE49-F238E27FC236}">
                <a16:creationId xmlns:a16="http://schemas.microsoft.com/office/drawing/2014/main" id="{D839A9B9-F246-4779-A2BA-7AD3DAB54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asellaDiTesto 1">
            <a:extLst>
              <a:ext uri="{FF2B5EF4-FFF2-40B4-BE49-F238E27FC236}">
                <a16:creationId xmlns:a16="http://schemas.microsoft.com/office/drawing/2014/main" id="{4A8D9217-F1BF-7E40-9B82-CA3CFA6FC21A}"/>
              </a:ext>
            </a:extLst>
          </p:cNvPr>
          <p:cNvSpPr txBox="1"/>
          <p:nvPr/>
        </p:nvSpPr>
        <p:spPr>
          <a:xfrm>
            <a:off x="1524000" y="1834964"/>
            <a:ext cx="9144000" cy="2387600"/>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000" b="1" i="1">
                <a:effectLst/>
                <a:latin typeface="+mj-lt"/>
                <a:ea typeface="+mj-ea"/>
                <a:cs typeface="+mj-cs"/>
              </a:rPr>
              <a:t>The architectural work as a text of culture</a:t>
            </a:r>
            <a:r>
              <a:rPr lang="en-US" sz="6000" i="1">
                <a:effectLst/>
                <a:latin typeface="+mj-lt"/>
                <a:ea typeface="+mj-ea"/>
                <a:cs typeface="+mj-cs"/>
              </a:rPr>
              <a:t> </a:t>
            </a:r>
            <a:endParaRPr lang="en-US" sz="6000" i="1">
              <a:latin typeface="+mj-lt"/>
              <a:ea typeface="+mj-ea"/>
              <a:cs typeface="+mj-cs"/>
            </a:endParaRPr>
          </a:p>
        </p:txBody>
      </p:sp>
      <p:sp>
        <p:nvSpPr>
          <p:cNvPr id="11" name="Freeform: Shape 10">
            <a:extLst>
              <a:ext uri="{FF2B5EF4-FFF2-40B4-BE49-F238E27FC236}">
                <a16:creationId xmlns:a16="http://schemas.microsoft.com/office/drawing/2014/main" id="{689FF3C7-B796-4C63-BF20-B2EE568883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96" y="1"/>
            <a:ext cx="11282409" cy="2930115"/>
          </a:xfrm>
          <a:custGeom>
            <a:avLst/>
            <a:gdLst>
              <a:gd name="connsiteX0" fmla="*/ 1277174 w 11282409"/>
              <a:gd name="connsiteY0" fmla="*/ 0 h 2930115"/>
              <a:gd name="connsiteX1" fmla="*/ 11077320 w 11282409"/>
              <a:gd name="connsiteY1" fmla="*/ 0 h 2930115"/>
              <a:gd name="connsiteX2" fmla="*/ 10933044 w 11282409"/>
              <a:gd name="connsiteY2" fmla="*/ 93916 h 2930115"/>
              <a:gd name="connsiteX3" fmla="*/ 11087630 w 11282409"/>
              <a:gd name="connsiteY3" fmla="*/ 165214 h 2930115"/>
              <a:gd name="connsiteX4" fmla="*/ 10401271 w 11282409"/>
              <a:gd name="connsiteY4" fmla="*/ 582307 h 2930115"/>
              <a:gd name="connsiteX5" fmla="*/ 11038163 w 11282409"/>
              <a:gd name="connsiteY5" fmla="*/ 511009 h 2930115"/>
              <a:gd name="connsiteX6" fmla="*/ 11004154 w 11282409"/>
              <a:gd name="connsiteY6" fmla="*/ 568047 h 2930115"/>
              <a:gd name="connsiteX7" fmla="*/ 10970146 w 11282409"/>
              <a:gd name="connsiteY7" fmla="*/ 625085 h 2930115"/>
              <a:gd name="connsiteX8" fmla="*/ 11270042 w 11282409"/>
              <a:gd name="connsiteY8" fmla="*/ 589437 h 2930115"/>
              <a:gd name="connsiteX9" fmla="*/ 11270042 w 11282409"/>
              <a:gd name="connsiteY9" fmla="*/ 650039 h 2930115"/>
              <a:gd name="connsiteX10" fmla="*/ 11177291 w 11282409"/>
              <a:gd name="connsiteY10" fmla="*/ 721337 h 2930115"/>
              <a:gd name="connsiteX11" fmla="*/ 11270042 w 11282409"/>
              <a:gd name="connsiteY11" fmla="*/ 703512 h 2930115"/>
              <a:gd name="connsiteX12" fmla="*/ 11282409 w 11282409"/>
              <a:gd name="connsiteY12" fmla="*/ 703512 h 2930115"/>
              <a:gd name="connsiteX13" fmla="*/ 11282409 w 11282409"/>
              <a:gd name="connsiteY13" fmla="*/ 981574 h 2930115"/>
              <a:gd name="connsiteX14" fmla="*/ 4053985 w 11282409"/>
              <a:gd name="connsiteY14" fmla="*/ 2928005 h 2930115"/>
              <a:gd name="connsiteX15" fmla="*/ 3386175 w 11282409"/>
              <a:gd name="connsiteY15" fmla="*/ 2892355 h 2930115"/>
              <a:gd name="connsiteX16" fmla="*/ 3228499 w 11282409"/>
              <a:gd name="connsiteY16" fmla="*/ 2774714 h 2930115"/>
              <a:gd name="connsiteX17" fmla="*/ 3389267 w 11282409"/>
              <a:gd name="connsiteY17" fmla="*/ 2717676 h 2930115"/>
              <a:gd name="connsiteX18" fmla="*/ 3883942 w 11282409"/>
              <a:gd name="connsiteY18" fmla="*/ 2535866 h 2930115"/>
              <a:gd name="connsiteX19" fmla="*/ 3401634 w 11282409"/>
              <a:gd name="connsiteY19" fmla="*/ 2564386 h 2930115"/>
              <a:gd name="connsiteX20" fmla="*/ 4087994 w 11282409"/>
              <a:gd name="connsiteY20" fmla="*/ 2414660 h 2930115"/>
              <a:gd name="connsiteX21" fmla="*/ 4285864 w 11282409"/>
              <a:gd name="connsiteY21" fmla="*/ 2336233 h 2930115"/>
              <a:gd name="connsiteX22" fmla="*/ 4091088 w 11282409"/>
              <a:gd name="connsiteY22" fmla="*/ 2304149 h 2930115"/>
              <a:gd name="connsiteX23" fmla="*/ 3148114 w 11282409"/>
              <a:gd name="connsiteY23" fmla="*/ 2400401 h 2930115"/>
              <a:gd name="connsiteX24" fmla="*/ 3058455 w 11282409"/>
              <a:gd name="connsiteY24" fmla="*/ 2411095 h 2930115"/>
              <a:gd name="connsiteX25" fmla="*/ 2443203 w 11282409"/>
              <a:gd name="connsiteY25" fmla="*/ 2336233 h 2930115"/>
              <a:gd name="connsiteX26" fmla="*/ 2786383 w 11282409"/>
              <a:gd name="connsiteY26" fmla="*/ 2257805 h 2930115"/>
              <a:gd name="connsiteX27" fmla="*/ 2390644 w 11282409"/>
              <a:gd name="connsiteY27" fmla="*/ 2211461 h 2930115"/>
              <a:gd name="connsiteX28" fmla="*/ 1911429 w 11282409"/>
              <a:gd name="connsiteY28" fmla="*/ 2168683 h 2930115"/>
              <a:gd name="connsiteX29" fmla="*/ 1416755 w 11282409"/>
              <a:gd name="connsiteY29" fmla="*/ 2026087 h 2930115"/>
              <a:gd name="connsiteX30" fmla="*/ 1070483 w 11282409"/>
              <a:gd name="connsiteY30" fmla="*/ 1979743 h 2930115"/>
              <a:gd name="connsiteX31" fmla="*/ 1104491 w 11282409"/>
              <a:gd name="connsiteY31" fmla="*/ 1854972 h 2930115"/>
              <a:gd name="connsiteX32" fmla="*/ 1039566 w 11282409"/>
              <a:gd name="connsiteY32" fmla="*/ 1748026 h 2930115"/>
              <a:gd name="connsiteX33" fmla="*/ 1623900 w 11282409"/>
              <a:gd name="connsiteY33" fmla="*/ 1694553 h 2930115"/>
              <a:gd name="connsiteX34" fmla="*/ 1401296 w 11282409"/>
              <a:gd name="connsiteY34" fmla="*/ 1676728 h 2930115"/>
              <a:gd name="connsiteX35" fmla="*/ 1302362 w 11282409"/>
              <a:gd name="connsiteY35" fmla="*/ 1623255 h 2930115"/>
              <a:gd name="connsiteX36" fmla="*/ 1385838 w 11282409"/>
              <a:gd name="connsiteY36" fmla="*/ 1566216 h 2930115"/>
              <a:gd name="connsiteX37" fmla="*/ 1756843 w 11282409"/>
              <a:gd name="connsiteY37" fmla="*/ 1377277 h 2930115"/>
              <a:gd name="connsiteX38" fmla="*/ 721120 w 11282409"/>
              <a:gd name="connsiteY38" fmla="*/ 1387972 h 2930115"/>
              <a:gd name="connsiteX39" fmla="*/ 857154 w 11282409"/>
              <a:gd name="connsiteY39" fmla="*/ 1323803 h 2930115"/>
              <a:gd name="connsiteX40" fmla="*/ 2285525 w 11282409"/>
              <a:gd name="connsiteY40" fmla="*/ 924536 h 2930115"/>
              <a:gd name="connsiteX41" fmla="*/ 2569963 w 11282409"/>
              <a:gd name="connsiteY41" fmla="*/ 874628 h 2930115"/>
              <a:gd name="connsiteX42" fmla="*/ 1803218 w 11282409"/>
              <a:gd name="connsiteY42" fmla="*/ 856803 h 2930115"/>
              <a:gd name="connsiteX43" fmla="*/ 625276 w 11282409"/>
              <a:gd name="connsiteY43" fmla="*/ 682124 h 2930115"/>
              <a:gd name="connsiteX44" fmla="*/ 736578 w 11282409"/>
              <a:gd name="connsiteY44" fmla="*/ 521703 h 2930115"/>
              <a:gd name="connsiteX45" fmla="*/ 155336 w 11282409"/>
              <a:gd name="connsiteY45" fmla="*/ 550222 h 2930115"/>
              <a:gd name="connsiteX46" fmla="*/ 421223 w 11282409"/>
              <a:gd name="connsiteY46" fmla="*/ 425451 h 2930115"/>
              <a:gd name="connsiteX47" fmla="*/ 201712 w 11282409"/>
              <a:gd name="connsiteY47" fmla="*/ 404062 h 2930115"/>
              <a:gd name="connsiteX48" fmla="*/ 3843 w 11282409"/>
              <a:gd name="connsiteY48" fmla="*/ 314939 h 2930115"/>
              <a:gd name="connsiteX49" fmla="*/ 829329 w 11282409"/>
              <a:gd name="connsiteY49" fmla="*/ 175909 h 2930115"/>
              <a:gd name="connsiteX50" fmla="*/ 1045749 w 11282409"/>
              <a:gd name="connsiteY50" fmla="*/ 47572 h 2930115"/>
              <a:gd name="connsiteX51" fmla="*/ 1172509 w 11282409"/>
              <a:gd name="connsiteY51" fmla="*/ 11924 h 2930115"/>
              <a:gd name="connsiteX52" fmla="*/ 1257531 w 11282409"/>
              <a:gd name="connsiteY52" fmla="*/ 7914 h 293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282409" h="2930115">
                <a:moveTo>
                  <a:pt x="1277174" y="0"/>
                </a:moveTo>
                <a:lnTo>
                  <a:pt x="11077320" y="0"/>
                </a:lnTo>
                <a:lnTo>
                  <a:pt x="10933044" y="93916"/>
                </a:lnTo>
                <a:cubicBezTo>
                  <a:pt x="10973237" y="147389"/>
                  <a:pt x="11059805" y="83222"/>
                  <a:pt x="11087630" y="165214"/>
                </a:cubicBezTo>
                <a:cubicBezTo>
                  <a:pt x="10865028" y="304245"/>
                  <a:pt x="10660974" y="478924"/>
                  <a:pt x="10401271" y="582307"/>
                </a:cubicBezTo>
                <a:cubicBezTo>
                  <a:pt x="10614599" y="507443"/>
                  <a:pt x="10827927" y="543093"/>
                  <a:pt x="11038163" y="511009"/>
                </a:cubicBezTo>
                <a:cubicBezTo>
                  <a:pt x="11065988" y="553787"/>
                  <a:pt x="11019613" y="553787"/>
                  <a:pt x="11004154" y="568047"/>
                </a:cubicBezTo>
                <a:cubicBezTo>
                  <a:pt x="10988696" y="582307"/>
                  <a:pt x="10967053" y="593001"/>
                  <a:pt x="10970146" y="625085"/>
                </a:cubicBezTo>
                <a:cubicBezTo>
                  <a:pt x="11065988" y="639345"/>
                  <a:pt x="11171107" y="589437"/>
                  <a:pt x="11270042" y="589437"/>
                </a:cubicBezTo>
                <a:lnTo>
                  <a:pt x="11270042" y="650039"/>
                </a:lnTo>
                <a:cubicBezTo>
                  <a:pt x="11236032" y="671428"/>
                  <a:pt x="11192750" y="678558"/>
                  <a:pt x="11177291" y="721337"/>
                </a:cubicBezTo>
                <a:cubicBezTo>
                  <a:pt x="11208207" y="714208"/>
                  <a:pt x="11239125" y="710643"/>
                  <a:pt x="11270042" y="703512"/>
                </a:cubicBezTo>
                <a:lnTo>
                  <a:pt x="11282409" y="703512"/>
                </a:lnTo>
                <a:lnTo>
                  <a:pt x="11282409" y="981574"/>
                </a:lnTo>
                <a:cubicBezTo>
                  <a:pt x="9254245" y="2952959"/>
                  <a:pt x="4397165" y="2906615"/>
                  <a:pt x="4053985" y="2928005"/>
                </a:cubicBezTo>
                <a:cubicBezTo>
                  <a:pt x="3945776" y="2935134"/>
                  <a:pt x="3491294" y="2924439"/>
                  <a:pt x="3386175" y="2892355"/>
                </a:cubicBezTo>
                <a:cubicBezTo>
                  <a:pt x="3243956" y="2853141"/>
                  <a:pt x="3228499" y="2774714"/>
                  <a:pt x="3228499" y="2774714"/>
                </a:cubicBezTo>
                <a:cubicBezTo>
                  <a:pt x="3228499" y="2774714"/>
                  <a:pt x="3299608" y="2742630"/>
                  <a:pt x="3389267" y="2717676"/>
                </a:cubicBezTo>
                <a:cubicBezTo>
                  <a:pt x="3562404" y="2667768"/>
                  <a:pt x="3704623" y="2575080"/>
                  <a:pt x="3883942" y="2535866"/>
                </a:cubicBezTo>
                <a:cubicBezTo>
                  <a:pt x="3723173" y="2546561"/>
                  <a:pt x="3562404" y="2553691"/>
                  <a:pt x="3401634" y="2564386"/>
                </a:cubicBezTo>
                <a:cubicBezTo>
                  <a:pt x="3624237" y="2468133"/>
                  <a:pt x="3859208" y="2453874"/>
                  <a:pt x="4087994" y="2414660"/>
                </a:cubicBezTo>
                <a:cubicBezTo>
                  <a:pt x="4162197" y="2403966"/>
                  <a:pt x="4285864" y="2436049"/>
                  <a:pt x="4285864" y="2336233"/>
                </a:cubicBezTo>
                <a:cubicBezTo>
                  <a:pt x="4282774" y="2272064"/>
                  <a:pt x="4162197" y="2300584"/>
                  <a:pt x="4091088" y="2304149"/>
                </a:cubicBezTo>
                <a:cubicBezTo>
                  <a:pt x="3775732" y="2314843"/>
                  <a:pt x="3463469" y="2361187"/>
                  <a:pt x="3148114" y="2400401"/>
                </a:cubicBezTo>
                <a:cubicBezTo>
                  <a:pt x="3117196" y="2403966"/>
                  <a:pt x="3080097" y="2421790"/>
                  <a:pt x="3058455" y="2411095"/>
                </a:cubicBezTo>
                <a:cubicBezTo>
                  <a:pt x="2879135" y="2339797"/>
                  <a:pt x="2675082" y="2357622"/>
                  <a:pt x="2443203" y="2336233"/>
                </a:cubicBezTo>
                <a:cubicBezTo>
                  <a:pt x="2569963" y="2254241"/>
                  <a:pt x="2678173" y="2311278"/>
                  <a:pt x="2786383" y="2257805"/>
                </a:cubicBezTo>
                <a:cubicBezTo>
                  <a:pt x="2653440" y="2200766"/>
                  <a:pt x="2517405" y="2225722"/>
                  <a:pt x="2390644" y="2211461"/>
                </a:cubicBezTo>
                <a:cubicBezTo>
                  <a:pt x="2297893" y="2200766"/>
                  <a:pt x="1963988" y="2186507"/>
                  <a:pt x="1911429" y="2168683"/>
                </a:cubicBezTo>
                <a:cubicBezTo>
                  <a:pt x="1750660" y="2115209"/>
                  <a:pt x="1558974" y="2122339"/>
                  <a:pt x="1416755" y="2026087"/>
                </a:cubicBezTo>
                <a:cubicBezTo>
                  <a:pt x="1314728" y="1958354"/>
                  <a:pt x="1178693" y="2015393"/>
                  <a:pt x="1070483" y="1979743"/>
                </a:cubicBezTo>
                <a:cubicBezTo>
                  <a:pt x="1024107" y="1929835"/>
                  <a:pt x="1089033" y="1894186"/>
                  <a:pt x="1104491" y="1854972"/>
                </a:cubicBezTo>
                <a:cubicBezTo>
                  <a:pt x="1126133" y="1805064"/>
                  <a:pt x="1067391" y="1794370"/>
                  <a:pt x="1039566" y="1748026"/>
                </a:cubicBezTo>
                <a:cubicBezTo>
                  <a:pt x="1231252" y="1751591"/>
                  <a:pt x="1413663" y="1737331"/>
                  <a:pt x="1623900" y="1694553"/>
                </a:cubicBezTo>
                <a:cubicBezTo>
                  <a:pt x="1537332" y="1630384"/>
                  <a:pt x="1463130" y="1690987"/>
                  <a:pt x="1401296" y="1676728"/>
                </a:cubicBezTo>
                <a:cubicBezTo>
                  <a:pt x="1358012" y="1666033"/>
                  <a:pt x="1302362" y="1676728"/>
                  <a:pt x="1302362" y="1623255"/>
                </a:cubicBezTo>
                <a:cubicBezTo>
                  <a:pt x="1302362" y="1580476"/>
                  <a:pt x="1351829" y="1573345"/>
                  <a:pt x="1385838" y="1566216"/>
                </a:cubicBezTo>
                <a:cubicBezTo>
                  <a:pt x="1518781" y="1541262"/>
                  <a:pt x="1648633" y="1509178"/>
                  <a:pt x="1756843" y="1377277"/>
                </a:cubicBezTo>
                <a:cubicBezTo>
                  <a:pt x="1407480" y="1334499"/>
                  <a:pt x="1048840" y="1502049"/>
                  <a:pt x="721120" y="1387972"/>
                </a:cubicBezTo>
                <a:cubicBezTo>
                  <a:pt x="748945" y="1313109"/>
                  <a:pt x="813871" y="1327368"/>
                  <a:pt x="857154" y="1323803"/>
                </a:cubicBezTo>
                <a:cubicBezTo>
                  <a:pt x="1147775" y="1291720"/>
                  <a:pt x="2127849" y="903147"/>
                  <a:pt x="2285525" y="924536"/>
                </a:cubicBezTo>
                <a:cubicBezTo>
                  <a:pt x="2381369" y="935231"/>
                  <a:pt x="2480304" y="928101"/>
                  <a:pt x="2569963" y="874628"/>
                </a:cubicBezTo>
                <a:cubicBezTo>
                  <a:pt x="2678173" y="810460"/>
                  <a:pt x="1988721" y="945926"/>
                  <a:pt x="1803218" y="856803"/>
                </a:cubicBezTo>
                <a:cubicBezTo>
                  <a:pt x="1713559" y="814024"/>
                  <a:pt x="956090" y="689253"/>
                  <a:pt x="625276" y="682124"/>
                </a:cubicBezTo>
                <a:cubicBezTo>
                  <a:pt x="656194" y="614390"/>
                  <a:pt x="770587" y="617955"/>
                  <a:pt x="736578" y="521703"/>
                </a:cubicBezTo>
                <a:cubicBezTo>
                  <a:pt x="557259" y="514574"/>
                  <a:pt x="365573" y="575176"/>
                  <a:pt x="155336" y="550222"/>
                </a:cubicBezTo>
                <a:cubicBezTo>
                  <a:pt x="229537" y="464666"/>
                  <a:pt x="337746" y="471795"/>
                  <a:pt x="421223" y="425451"/>
                </a:cubicBezTo>
                <a:cubicBezTo>
                  <a:pt x="356297" y="361283"/>
                  <a:pt x="275913" y="400497"/>
                  <a:pt x="201712" y="404062"/>
                </a:cubicBezTo>
                <a:cubicBezTo>
                  <a:pt x="136786" y="407627"/>
                  <a:pt x="-27075" y="318505"/>
                  <a:pt x="3843" y="314939"/>
                </a:cubicBezTo>
                <a:cubicBezTo>
                  <a:pt x="282096" y="293551"/>
                  <a:pt x="551076" y="197299"/>
                  <a:pt x="829329" y="175909"/>
                </a:cubicBezTo>
                <a:cubicBezTo>
                  <a:pt x="922080" y="168779"/>
                  <a:pt x="1027200" y="175909"/>
                  <a:pt x="1045749" y="47572"/>
                </a:cubicBezTo>
                <a:cubicBezTo>
                  <a:pt x="1048840" y="11924"/>
                  <a:pt x="1039566" y="4795"/>
                  <a:pt x="1172509" y="11924"/>
                </a:cubicBezTo>
                <a:cubicBezTo>
                  <a:pt x="1198789" y="13707"/>
                  <a:pt x="1228933" y="14598"/>
                  <a:pt x="1257531" y="7914"/>
                </a:cubicBezTo>
                <a:close/>
              </a:path>
            </a:pathLst>
          </a:custGeom>
          <a:solidFill>
            <a:srgbClr val="D56A17">
              <a:alpha val="20000"/>
            </a:srgbClr>
          </a:solidFill>
          <a:ln w="32707" cap="flat">
            <a:noFill/>
            <a:prstDash val="solid"/>
            <a:miter/>
          </a:ln>
        </p:spPr>
        <p:txBody>
          <a:bodyPr wrap="square" rtlCol="0" anchor="ctr">
            <a:noAutofit/>
          </a:bodyPr>
          <a:lstStyle/>
          <a:p>
            <a:endParaRPr lang="en-US">
              <a:solidFill>
                <a:schemeClr val="tx1"/>
              </a:solidFill>
            </a:endParaRPr>
          </a:p>
        </p:txBody>
      </p:sp>
    </p:spTree>
    <p:extLst>
      <p:ext uri="{BB962C8B-B14F-4D97-AF65-F5344CB8AC3E}">
        <p14:creationId xmlns:p14="http://schemas.microsoft.com/office/powerpoint/2010/main" val="9285115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magine 2" descr="Immagine che contiene testo, interni, ingombro&#10;&#10;Descrizione generata automaticamente">
            <a:extLst>
              <a:ext uri="{FF2B5EF4-FFF2-40B4-BE49-F238E27FC236}">
                <a16:creationId xmlns:a16="http://schemas.microsoft.com/office/drawing/2014/main" id="{88F6CA67-82C3-8A4F-8363-1CD3C3C6B53C}"/>
              </a:ext>
            </a:extLst>
          </p:cNvPr>
          <p:cNvPicPr>
            <a:picLocks noChangeAspect="1"/>
          </p:cNvPicPr>
          <p:nvPr/>
        </p:nvPicPr>
        <p:blipFill>
          <a:blip r:embed="rId3"/>
          <a:stretch>
            <a:fillRect/>
          </a:stretch>
        </p:blipFill>
        <p:spPr>
          <a:xfrm>
            <a:off x="745935" y="1071450"/>
            <a:ext cx="9173823" cy="5343751"/>
          </a:xfrm>
          <a:prstGeom prst="rect">
            <a:avLst/>
          </a:prstGeom>
        </p:spPr>
      </p:pic>
    </p:spTree>
    <p:extLst>
      <p:ext uri="{BB962C8B-B14F-4D97-AF65-F5344CB8AC3E}">
        <p14:creationId xmlns:p14="http://schemas.microsoft.com/office/powerpoint/2010/main" val="42529247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13B7BB51-92B8-4089-8DAB-1202A4D1C6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315111"/>
            <a:ext cx="3021543" cy="1435442"/>
          </a:xfrm>
          <a:custGeom>
            <a:avLst/>
            <a:gdLst/>
            <a:ahLst/>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useBgFill="1">
        <p:nvSpPr>
          <p:cNvPr id="10" name="Rectangle 9">
            <a:extLst>
              <a:ext uri="{FF2B5EF4-FFF2-40B4-BE49-F238E27FC236}">
                <a16:creationId xmlns:a16="http://schemas.microsoft.com/office/drawing/2014/main" id="{FBE20309-1FB9-4818-BAFA-9C4C05341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FBD77573-9EF2-4C35-8285-A1CF6FBB0E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5511704" cy="6858000"/>
          </a:xfrm>
          <a:custGeom>
            <a:avLst/>
            <a:gdLst>
              <a:gd name="connsiteX0" fmla="*/ 5511704 w 5511704"/>
              <a:gd name="connsiteY0" fmla="*/ 0 h 6886576"/>
              <a:gd name="connsiteX1" fmla="*/ 1008599 w 5511704"/>
              <a:gd name="connsiteY1" fmla="*/ 0 h 6886576"/>
              <a:gd name="connsiteX2" fmla="*/ 1310975 w 5511704"/>
              <a:gd name="connsiteY2" fmla="*/ 110728 h 6886576"/>
              <a:gd name="connsiteX3" fmla="*/ 1267362 w 5511704"/>
              <a:gd name="connsiteY3" fmla="*/ 135731 h 6886576"/>
              <a:gd name="connsiteX4" fmla="*/ 1005692 w 5511704"/>
              <a:gd name="connsiteY4" fmla="*/ 71437 h 6886576"/>
              <a:gd name="connsiteX5" fmla="*/ 953358 w 5511704"/>
              <a:gd name="connsiteY5" fmla="*/ 89297 h 6886576"/>
              <a:gd name="connsiteX6" fmla="*/ 979525 w 5511704"/>
              <a:gd name="connsiteY6" fmla="*/ 164307 h 6886576"/>
              <a:gd name="connsiteX7" fmla="*/ 1092915 w 5511704"/>
              <a:gd name="connsiteY7" fmla="*/ 192882 h 6886576"/>
              <a:gd name="connsiteX8" fmla="*/ 1270270 w 5511704"/>
              <a:gd name="connsiteY8" fmla="*/ 375047 h 6886576"/>
              <a:gd name="connsiteX9" fmla="*/ 1002784 w 5511704"/>
              <a:gd name="connsiteY9" fmla="*/ 353615 h 6886576"/>
              <a:gd name="connsiteX10" fmla="*/ 956265 w 5511704"/>
              <a:gd name="connsiteY10" fmla="*/ 396479 h 6886576"/>
              <a:gd name="connsiteX11" fmla="*/ 938820 w 5511704"/>
              <a:gd name="connsiteY11" fmla="*/ 453629 h 6886576"/>
              <a:gd name="connsiteX12" fmla="*/ 860319 w 5511704"/>
              <a:gd name="connsiteY12" fmla="*/ 360759 h 6886576"/>
              <a:gd name="connsiteX13" fmla="*/ 793447 w 5511704"/>
              <a:gd name="connsiteY13" fmla="*/ 335757 h 6886576"/>
              <a:gd name="connsiteX14" fmla="*/ 773095 w 5511704"/>
              <a:gd name="connsiteY14" fmla="*/ 417910 h 6886576"/>
              <a:gd name="connsiteX15" fmla="*/ 834151 w 5511704"/>
              <a:gd name="connsiteY15" fmla="*/ 507206 h 6886576"/>
              <a:gd name="connsiteX16" fmla="*/ 996969 w 5511704"/>
              <a:gd name="connsiteY16" fmla="*/ 560785 h 6886576"/>
              <a:gd name="connsiteX17" fmla="*/ 822522 w 5511704"/>
              <a:gd name="connsiteY17" fmla="*/ 560785 h 6886576"/>
              <a:gd name="connsiteX18" fmla="*/ 621908 w 5511704"/>
              <a:gd name="connsiteY18" fmla="*/ 525066 h 6886576"/>
              <a:gd name="connsiteX19" fmla="*/ 409664 w 5511704"/>
              <a:gd name="connsiteY19" fmla="*/ 535781 h 6886576"/>
              <a:gd name="connsiteX20" fmla="*/ 209049 w 5511704"/>
              <a:gd name="connsiteY20" fmla="*/ 464344 h 6886576"/>
              <a:gd name="connsiteX21" fmla="*/ 5527 w 5511704"/>
              <a:gd name="connsiteY21" fmla="*/ 467916 h 6886576"/>
              <a:gd name="connsiteX22" fmla="*/ 906838 w 5511704"/>
              <a:gd name="connsiteY22" fmla="*/ 914400 h 6886576"/>
              <a:gd name="connsiteX23" fmla="*/ 863226 w 5511704"/>
              <a:gd name="connsiteY23" fmla="*/ 925116 h 6886576"/>
              <a:gd name="connsiteX24" fmla="*/ 805077 w 5511704"/>
              <a:gd name="connsiteY24" fmla="*/ 953691 h 6886576"/>
              <a:gd name="connsiteX25" fmla="*/ 848689 w 5511704"/>
              <a:gd name="connsiteY25" fmla="*/ 1010841 h 6886576"/>
              <a:gd name="connsiteX26" fmla="*/ 1084193 w 5511704"/>
              <a:gd name="connsiteY26" fmla="*/ 1117997 h 6886576"/>
              <a:gd name="connsiteX27" fmla="*/ 1142342 w 5511704"/>
              <a:gd name="connsiteY27" fmla="*/ 1225153 h 6886576"/>
              <a:gd name="connsiteX28" fmla="*/ 1069655 w 5511704"/>
              <a:gd name="connsiteY28" fmla="*/ 1214438 h 6886576"/>
              <a:gd name="connsiteX29" fmla="*/ 1005692 w 5511704"/>
              <a:gd name="connsiteY29" fmla="*/ 1235869 h 6886576"/>
              <a:gd name="connsiteX30" fmla="*/ 1031858 w 5511704"/>
              <a:gd name="connsiteY30" fmla="*/ 1371600 h 6886576"/>
              <a:gd name="connsiteX31" fmla="*/ 1366216 w 5511704"/>
              <a:gd name="connsiteY31" fmla="*/ 1546622 h 6886576"/>
              <a:gd name="connsiteX32" fmla="*/ 1395290 w 5511704"/>
              <a:gd name="connsiteY32" fmla="*/ 1603772 h 6886576"/>
              <a:gd name="connsiteX33" fmla="*/ 1354586 w 5511704"/>
              <a:gd name="connsiteY33" fmla="*/ 1643063 h 6886576"/>
              <a:gd name="connsiteX34" fmla="*/ 1247011 w 5511704"/>
              <a:gd name="connsiteY34" fmla="*/ 1664494 h 6886576"/>
              <a:gd name="connsiteX35" fmla="*/ 1398198 w 5511704"/>
              <a:gd name="connsiteY35" fmla="*/ 1857375 h 6886576"/>
              <a:gd name="connsiteX36" fmla="*/ 1453440 w 5511704"/>
              <a:gd name="connsiteY36" fmla="*/ 1910954 h 6886576"/>
              <a:gd name="connsiteX37" fmla="*/ 1549386 w 5511704"/>
              <a:gd name="connsiteY37" fmla="*/ 1993106 h 6886576"/>
              <a:gd name="connsiteX38" fmla="*/ 1549386 w 5511704"/>
              <a:gd name="connsiteY38" fmla="*/ 2021681 h 6886576"/>
              <a:gd name="connsiteX39" fmla="*/ 1421458 w 5511704"/>
              <a:gd name="connsiteY39" fmla="*/ 2110978 h 6886576"/>
              <a:gd name="connsiteX40" fmla="*/ 1188861 w 5511704"/>
              <a:gd name="connsiteY40" fmla="*/ 2085976 h 6886576"/>
              <a:gd name="connsiteX41" fmla="*/ 1531941 w 5511704"/>
              <a:gd name="connsiteY41" fmla="*/ 2218135 h 6886576"/>
              <a:gd name="connsiteX42" fmla="*/ 421293 w 5511704"/>
              <a:gd name="connsiteY42" fmla="*/ 1900238 h 6886576"/>
              <a:gd name="connsiteX43" fmla="*/ 491072 w 5511704"/>
              <a:gd name="connsiteY43" fmla="*/ 1982391 h 6886576"/>
              <a:gd name="connsiteX44" fmla="*/ 880671 w 5511704"/>
              <a:gd name="connsiteY44" fmla="*/ 2200276 h 6886576"/>
              <a:gd name="connsiteX45" fmla="*/ 991154 w 5511704"/>
              <a:gd name="connsiteY45" fmla="*/ 2336007 h 6886576"/>
              <a:gd name="connsiteX46" fmla="*/ 1107453 w 5511704"/>
              <a:gd name="connsiteY46" fmla="*/ 2411016 h 6886576"/>
              <a:gd name="connsiteX47" fmla="*/ 1270270 w 5511704"/>
              <a:gd name="connsiteY47" fmla="*/ 2411016 h 6886576"/>
              <a:gd name="connsiteX48" fmla="*/ 1386568 w 5511704"/>
              <a:gd name="connsiteY48" fmla="*/ 2528889 h 6886576"/>
              <a:gd name="connsiteX49" fmla="*/ 1267362 w 5511704"/>
              <a:gd name="connsiteY49" fmla="*/ 2553891 h 6886576"/>
              <a:gd name="connsiteX50" fmla="*/ 1127805 w 5511704"/>
              <a:gd name="connsiteY50" fmla="*/ 2536032 h 6886576"/>
              <a:gd name="connsiteX51" fmla="*/ 970802 w 5511704"/>
              <a:gd name="connsiteY51" fmla="*/ 2575322 h 6886576"/>
              <a:gd name="connsiteX52" fmla="*/ 825429 w 5511704"/>
              <a:gd name="connsiteY52" fmla="*/ 2543176 h 6886576"/>
              <a:gd name="connsiteX53" fmla="*/ 650982 w 5511704"/>
              <a:gd name="connsiteY53" fmla="*/ 2564607 h 6886576"/>
              <a:gd name="connsiteX54" fmla="*/ 595740 w 5511704"/>
              <a:gd name="connsiteY54" fmla="*/ 2703909 h 6886576"/>
              <a:gd name="connsiteX55" fmla="*/ 578296 w 5511704"/>
              <a:gd name="connsiteY55" fmla="*/ 2714626 h 6886576"/>
              <a:gd name="connsiteX56" fmla="*/ 255568 w 5511704"/>
              <a:gd name="connsiteY56" fmla="*/ 2936081 h 6886576"/>
              <a:gd name="connsiteX57" fmla="*/ 165437 w 5511704"/>
              <a:gd name="connsiteY57" fmla="*/ 2953941 h 6886576"/>
              <a:gd name="connsiteX58" fmla="*/ 697501 w 5511704"/>
              <a:gd name="connsiteY58" fmla="*/ 3343275 h 6886576"/>
              <a:gd name="connsiteX59" fmla="*/ 339884 w 5511704"/>
              <a:gd name="connsiteY59" fmla="*/ 3243263 h 6886576"/>
              <a:gd name="connsiteX60" fmla="*/ 290458 w 5511704"/>
              <a:gd name="connsiteY60" fmla="*/ 3407569 h 6886576"/>
              <a:gd name="connsiteX61" fmla="*/ 459090 w 5511704"/>
              <a:gd name="connsiteY61" fmla="*/ 3554016 h 6886576"/>
              <a:gd name="connsiteX62" fmla="*/ 520147 w 5511704"/>
              <a:gd name="connsiteY62" fmla="*/ 3843338 h 6886576"/>
              <a:gd name="connsiteX63" fmla="*/ 491072 w 5511704"/>
              <a:gd name="connsiteY63" fmla="*/ 4107657 h 6886576"/>
              <a:gd name="connsiteX64" fmla="*/ 418386 w 5511704"/>
              <a:gd name="connsiteY64" fmla="*/ 4189810 h 6886576"/>
              <a:gd name="connsiteX65" fmla="*/ 313718 w 5511704"/>
              <a:gd name="connsiteY65" fmla="*/ 4339829 h 6886576"/>
              <a:gd name="connsiteX66" fmla="*/ 249753 w 5511704"/>
              <a:gd name="connsiteY66" fmla="*/ 4432698 h 6886576"/>
              <a:gd name="connsiteX67" fmla="*/ 25879 w 5511704"/>
              <a:gd name="connsiteY67" fmla="*/ 4396979 h 6886576"/>
              <a:gd name="connsiteX68" fmla="*/ 325347 w 5511704"/>
              <a:gd name="connsiteY68" fmla="*/ 4632722 h 6886576"/>
              <a:gd name="connsiteX69" fmla="*/ 84029 w 5511704"/>
              <a:gd name="connsiteY69" fmla="*/ 4604147 h 6886576"/>
              <a:gd name="connsiteX70" fmla="*/ 5527 w 5511704"/>
              <a:gd name="connsiteY70" fmla="*/ 4622007 h 6886576"/>
              <a:gd name="connsiteX71" fmla="*/ 49139 w 5511704"/>
              <a:gd name="connsiteY71" fmla="*/ 4697016 h 6886576"/>
              <a:gd name="connsiteX72" fmla="*/ 226494 w 5511704"/>
              <a:gd name="connsiteY72" fmla="*/ 4825604 h 6886576"/>
              <a:gd name="connsiteX73" fmla="*/ 592833 w 5511704"/>
              <a:gd name="connsiteY73" fmla="*/ 5175647 h 6886576"/>
              <a:gd name="connsiteX74" fmla="*/ 238123 w 5511704"/>
              <a:gd name="connsiteY74" fmla="*/ 5014913 h 6886576"/>
              <a:gd name="connsiteX75" fmla="*/ 610278 w 5511704"/>
              <a:gd name="connsiteY75" fmla="*/ 5375673 h 6886576"/>
              <a:gd name="connsiteX76" fmla="*/ 691686 w 5511704"/>
              <a:gd name="connsiteY76" fmla="*/ 5497116 h 6886576"/>
              <a:gd name="connsiteX77" fmla="*/ 860319 w 5511704"/>
              <a:gd name="connsiteY77" fmla="*/ 5793582 h 6886576"/>
              <a:gd name="connsiteX78" fmla="*/ 851597 w 5511704"/>
              <a:gd name="connsiteY78" fmla="*/ 5825729 h 6886576"/>
              <a:gd name="connsiteX79" fmla="*/ 659704 w 5511704"/>
              <a:gd name="connsiteY79" fmla="*/ 5779295 h 6886576"/>
              <a:gd name="connsiteX80" fmla="*/ 909746 w 5511704"/>
              <a:gd name="connsiteY80" fmla="*/ 6029326 h 6886576"/>
              <a:gd name="connsiteX81" fmla="*/ 1168509 w 5511704"/>
              <a:gd name="connsiteY81" fmla="*/ 6222207 h 6886576"/>
              <a:gd name="connsiteX82" fmla="*/ 985339 w 5511704"/>
              <a:gd name="connsiteY82" fmla="*/ 6193632 h 6886576"/>
              <a:gd name="connsiteX83" fmla="*/ 732391 w 5511704"/>
              <a:gd name="connsiteY83" fmla="*/ 6082904 h 6886576"/>
              <a:gd name="connsiteX84" fmla="*/ 645167 w 5511704"/>
              <a:gd name="connsiteY84" fmla="*/ 6125766 h 6886576"/>
              <a:gd name="connsiteX85" fmla="*/ 883579 w 5511704"/>
              <a:gd name="connsiteY85" fmla="*/ 6307932 h 6886576"/>
              <a:gd name="connsiteX86" fmla="*/ 1020229 w 5511704"/>
              <a:gd name="connsiteY86" fmla="*/ 6393657 h 6886576"/>
              <a:gd name="connsiteX87" fmla="*/ 1075471 w 5511704"/>
              <a:gd name="connsiteY87" fmla="*/ 6457950 h 6886576"/>
              <a:gd name="connsiteX88" fmla="*/ 1232473 w 5511704"/>
              <a:gd name="connsiteY88" fmla="*/ 6686551 h 6886576"/>
              <a:gd name="connsiteX89" fmla="*/ 1592997 w 5511704"/>
              <a:gd name="connsiteY89" fmla="*/ 6886576 h 6886576"/>
              <a:gd name="connsiteX90" fmla="*/ 5511704 w 5511704"/>
              <a:gd name="connsiteY90" fmla="*/ 6886576 h 688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511704" h="6886576">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rgbClr val="D56A17">
              <a:alpha val="20000"/>
            </a:srgbClr>
          </a:solidFill>
          <a:ln w="32707" cap="flat">
            <a:noFill/>
            <a:prstDash val="solid"/>
            <a:miter/>
          </a:ln>
        </p:spPr>
        <p:txBody>
          <a:bodyPr rtlCol="0" anchor="ctr"/>
          <a:lstStyle/>
          <a:p>
            <a:endParaRPr lang="en-US" dirty="0"/>
          </a:p>
        </p:txBody>
      </p:sp>
      <p:sp>
        <p:nvSpPr>
          <p:cNvPr id="13" name="CasellaDiTesto 12">
            <a:extLst>
              <a:ext uri="{FF2B5EF4-FFF2-40B4-BE49-F238E27FC236}">
                <a16:creationId xmlns:a16="http://schemas.microsoft.com/office/drawing/2014/main" id="{0642B8B5-57CE-164A-82C9-DBFC23ADC2B9}"/>
              </a:ext>
            </a:extLst>
          </p:cNvPr>
          <p:cNvSpPr txBox="1"/>
          <p:nvPr/>
        </p:nvSpPr>
        <p:spPr>
          <a:xfrm>
            <a:off x="3311178" y="1032832"/>
            <a:ext cx="6097978" cy="830997"/>
          </a:xfrm>
          <a:prstGeom prst="rect">
            <a:avLst/>
          </a:prstGeom>
          <a:noFill/>
        </p:spPr>
        <p:txBody>
          <a:bodyPr wrap="square">
            <a:spAutoFit/>
          </a:bodyPr>
          <a:lstStyle/>
          <a:p>
            <a:pPr marL="342900" indent="-342900">
              <a:buClr>
                <a:schemeClr val="accent6"/>
              </a:buClr>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one of the nodes in the network of interpretive routes</a:t>
            </a:r>
            <a:r>
              <a:rPr lang="it-IT" sz="2400" dirty="0">
                <a:effectLst/>
              </a:rPr>
              <a:t> </a:t>
            </a:r>
            <a:endParaRPr lang="it-IT" sz="2400" dirty="0"/>
          </a:p>
        </p:txBody>
      </p:sp>
      <p:sp>
        <p:nvSpPr>
          <p:cNvPr id="7" name="CasellaDiTesto 6">
            <a:extLst>
              <a:ext uri="{FF2B5EF4-FFF2-40B4-BE49-F238E27FC236}">
                <a16:creationId xmlns:a16="http://schemas.microsoft.com/office/drawing/2014/main" id="{34364910-7643-7049-932D-7D20D04D8B1F}"/>
              </a:ext>
            </a:extLst>
          </p:cNvPr>
          <p:cNvSpPr txBox="1"/>
          <p:nvPr/>
        </p:nvSpPr>
        <p:spPr>
          <a:xfrm>
            <a:off x="1765239" y="758296"/>
            <a:ext cx="837537" cy="3041784"/>
          </a:xfrm>
          <a:prstGeom prst="rect">
            <a:avLst/>
          </a:prstGeom>
          <a:noFill/>
        </p:spPr>
        <p:txBody>
          <a:bodyPr vert="wordArtVert" wrap="square" rtlCol="0">
            <a:spAutoFit/>
          </a:bodyPr>
          <a:lstStyle/>
          <a:p>
            <a:r>
              <a:rPr lang="it-IT" sz="3600" b="1" dirty="0">
                <a:solidFill>
                  <a:schemeClr val="accent2">
                    <a:lumMod val="50000"/>
                  </a:schemeClr>
                </a:solidFill>
              </a:rPr>
              <a:t>TEXT</a:t>
            </a:r>
          </a:p>
        </p:txBody>
      </p:sp>
      <p:sp>
        <p:nvSpPr>
          <p:cNvPr id="15" name="CasellaDiTesto 14">
            <a:extLst>
              <a:ext uri="{FF2B5EF4-FFF2-40B4-BE49-F238E27FC236}">
                <a16:creationId xmlns:a16="http://schemas.microsoft.com/office/drawing/2014/main" id="{441E2548-09BE-E34C-A177-68448B96474C}"/>
              </a:ext>
            </a:extLst>
          </p:cNvPr>
          <p:cNvSpPr txBox="1"/>
          <p:nvPr/>
        </p:nvSpPr>
        <p:spPr>
          <a:xfrm>
            <a:off x="3631308" y="2185036"/>
            <a:ext cx="6097978" cy="830997"/>
          </a:xfrm>
          <a:prstGeom prst="rect">
            <a:avLst/>
          </a:prstGeom>
          <a:noFill/>
        </p:spPr>
        <p:txBody>
          <a:bodyPr wrap="square">
            <a:spAutoFit/>
          </a:bodyPr>
          <a:lstStyle/>
          <a:p>
            <a:pPr marL="342900" indent="-342900">
              <a:buClr>
                <a:schemeClr val="accent6"/>
              </a:buClr>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a historically stabilized discursive materiality, capable of producing other meanings</a:t>
            </a:r>
            <a:r>
              <a:rPr lang="it-IT" sz="2400" dirty="0">
                <a:effectLst/>
              </a:rPr>
              <a:t> </a:t>
            </a:r>
            <a:endParaRPr lang="it-IT" sz="2400" dirty="0"/>
          </a:p>
        </p:txBody>
      </p:sp>
      <p:sp>
        <p:nvSpPr>
          <p:cNvPr id="16" name="CasellaDiTesto 15">
            <a:extLst>
              <a:ext uri="{FF2B5EF4-FFF2-40B4-BE49-F238E27FC236}">
                <a16:creationId xmlns:a16="http://schemas.microsoft.com/office/drawing/2014/main" id="{9B1900CE-669F-2A49-BB37-6A62D9E55163}"/>
              </a:ext>
            </a:extLst>
          </p:cNvPr>
          <p:cNvSpPr txBox="1"/>
          <p:nvPr/>
        </p:nvSpPr>
        <p:spPr>
          <a:xfrm>
            <a:off x="1151906" y="4251366"/>
            <a:ext cx="10046525" cy="1569660"/>
          </a:xfrm>
          <a:prstGeom prst="rect">
            <a:avLst/>
          </a:prstGeom>
          <a:noFill/>
        </p:spPr>
        <p:txBody>
          <a:bodyPr wrap="square" rtlCol="0">
            <a:spAutoFit/>
          </a:bodyPr>
          <a:lstStyle/>
          <a:p>
            <a:r>
              <a:rPr lang="en-US" sz="2400" dirty="0">
                <a:effectLst/>
                <a:latin typeface="Calibri" panose="020F0502020204030204" pitchFamily="34" charset="0"/>
                <a:ea typeface="Calibri" panose="020F0502020204030204" pitchFamily="34" charset="0"/>
                <a:cs typeface="Times New Roman" panose="02020603050405020304" pitchFamily="18" charset="0"/>
              </a:rPr>
              <a:t>Lotman dedicated a large part of his work to the concept of text, for him that which, in the human world, gives us access to phenomena: “between the historian and the fact there is always the text: the historian necessarily needs to deal with texts”</a:t>
            </a:r>
            <a:endParaRPr lang="it-IT" sz="2400" dirty="0"/>
          </a:p>
        </p:txBody>
      </p:sp>
    </p:spTree>
    <p:extLst>
      <p:ext uri="{BB962C8B-B14F-4D97-AF65-F5344CB8AC3E}">
        <p14:creationId xmlns:p14="http://schemas.microsoft.com/office/powerpoint/2010/main" val="15172118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9" name="Rectangle 8">
            <a:extLst>
              <a:ext uri="{FF2B5EF4-FFF2-40B4-BE49-F238E27FC236}">
                <a16:creationId xmlns:a16="http://schemas.microsoft.com/office/drawing/2014/main" id="{FEC7823C-FDD6-429C-986C-063FDEBF9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9CF7FE1C-8BC5-4B0C-A2BC-93AB72C90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rgbClr val="D56A17">
              <a:alpha val="20000"/>
            </a:srgbClr>
          </a:solidFill>
          <a:ln w="32707" cap="flat">
            <a:noFill/>
            <a:prstDash val="solid"/>
            <a:miter/>
          </a:ln>
        </p:spPr>
        <p:txBody>
          <a:bodyPr wrap="square" rtlCol="0" anchor="ctr">
            <a:noAutofit/>
          </a:bodyPr>
          <a:lstStyle/>
          <a:p>
            <a:endParaRPr lang="en-US"/>
          </a:p>
        </p:txBody>
      </p:sp>
      <p:sp>
        <p:nvSpPr>
          <p:cNvPr id="13" name="Freeform: Shape 12">
            <a:extLst>
              <a:ext uri="{FF2B5EF4-FFF2-40B4-BE49-F238E27FC236}">
                <a16:creationId xmlns:a16="http://schemas.microsoft.com/office/drawing/2014/main" id="{B0651F5E-0457-4065-ACB2-8B81590C2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050098" flipH="1" flipV="1">
            <a:off x="-160709" y="3977842"/>
            <a:ext cx="7507400" cy="3166385"/>
          </a:xfrm>
          <a:custGeom>
            <a:avLst/>
            <a:gdLst>
              <a:gd name="connsiteX0" fmla="*/ 5497485 w 7507400"/>
              <a:gd name="connsiteY0" fmla="*/ 2912009 h 3166385"/>
              <a:gd name="connsiteX1" fmla="*/ 7034681 w 7507400"/>
              <a:gd name="connsiteY1" fmla="*/ 3151263 h 3166385"/>
              <a:gd name="connsiteX2" fmla="*/ 7137723 w 7507400"/>
              <a:gd name="connsiteY2" fmla="*/ 3166385 h 3166385"/>
              <a:gd name="connsiteX3" fmla="*/ 7507400 w 7507400"/>
              <a:gd name="connsiteY3" fmla="*/ 875071 h 3166385"/>
              <a:gd name="connsiteX4" fmla="*/ 2083578 w 7507400"/>
              <a:gd name="connsiteY4" fmla="*/ 0 h 3166385"/>
              <a:gd name="connsiteX5" fmla="*/ 2023081 w 7507400"/>
              <a:gd name="connsiteY5" fmla="*/ 5468 h 3166385"/>
              <a:gd name="connsiteX6" fmla="*/ 1865374 w 7507400"/>
              <a:gd name="connsiteY6" fmla="*/ 76313 h 3166385"/>
              <a:gd name="connsiteX7" fmla="*/ 1634010 w 7507400"/>
              <a:gd name="connsiteY7" fmla="*/ 119359 h 3166385"/>
              <a:gd name="connsiteX8" fmla="*/ 1388186 w 7507400"/>
              <a:gd name="connsiteY8" fmla="*/ 130121 h 3166385"/>
              <a:gd name="connsiteX9" fmla="*/ 1330344 w 7507400"/>
              <a:gd name="connsiteY9" fmla="*/ 198275 h 3166385"/>
              <a:gd name="connsiteX10" fmla="*/ 1406262 w 7507400"/>
              <a:gd name="connsiteY10" fmla="*/ 270018 h 3166385"/>
              <a:gd name="connsiteX11" fmla="*/ 1521942 w 7507400"/>
              <a:gd name="connsiteY11" fmla="*/ 277191 h 3166385"/>
              <a:gd name="connsiteX12" fmla="*/ 2212420 w 7507400"/>
              <a:gd name="connsiteY12" fmla="*/ 295128 h 3166385"/>
              <a:gd name="connsiteX13" fmla="*/ 0 w 7507400"/>
              <a:gd name="connsiteY13" fmla="*/ 452960 h 3166385"/>
              <a:gd name="connsiteX14" fmla="*/ 300051 w 7507400"/>
              <a:gd name="connsiteY14" fmla="*/ 549813 h 3166385"/>
              <a:gd name="connsiteX15" fmla="*/ 401272 w 7507400"/>
              <a:gd name="connsiteY15" fmla="*/ 815258 h 3166385"/>
              <a:gd name="connsiteX16" fmla="*/ 770008 w 7507400"/>
              <a:gd name="connsiteY16" fmla="*/ 965917 h 3166385"/>
              <a:gd name="connsiteX17" fmla="*/ 1008605 w 7507400"/>
              <a:gd name="connsiteY17" fmla="*/ 1019724 h 3166385"/>
              <a:gd name="connsiteX18" fmla="*/ 1554478 w 7507400"/>
              <a:gd name="connsiteY18" fmla="*/ 1098641 h 3166385"/>
              <a:gd name="connsiteX19" fmla="*/ 1634010 w 7507400"/>
              <a:gd name="connsiteY19" fmla="*/ 1227777 h 3166385"/>
              <a:gd name="connsiteX20" fmla="*/ 1702696 w 7507400"/>
              <a:gd name="connsiteY20" fmla="*/ 1371261 h 3166385"/>
              <a:gd name="connsiteX21" fmla="*/ 1847299 w 7507400"/>
              <a:gd name="connsiteY21" fmla="*/ 1464526 h 3166385"/>
              <a:gd name="connsiteX22" fmla="*/ 723015 w 7507400"/>
              <a:gd name="connsiteY22" fmla="*/ 1450177 h 3166385"/>
              <a:gd name="connsiteX23" fmla="*/ 1991901 w 7507400"/>
              <a:gd name="connsiteY23" fmla="*/ 1751495 h 3166385"/>
              <a:gd name="connsiteX24" fmla="*/ 1879835 w 7507400"/>
              <a:gd name="connsiteY24" fmla="*/ 1869870 h 3166385"/>
              <a:gd name="connsiteX25" fmla="*/ 2573927 w 7507400"/>
              <a:gd name="connsiteY25" fmla="*/ 2031290 h 3166385"/>
              <a:gd name="connsiteX26" fmla="*/ 2201575 w 7507400"/>
              <a:gd name="connsiteY26" fmla="*/ 2049225 h 3166385"/>
              <a:gd name="connsiteX27" fmla="*/ 4367000 w 7507400"/>
              <a:gd name="connsiteY27" fmla="*/ 2723602 h 3166385"/>
              <a:gd name="connsiteX28" fmla="*/ 5497485 w 7507400"/>
              <a:gd name="connsiteY28" fmla="*/ 2912009 h 316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507400" h="3166385">
                <a:moveTo>
                  <a:pt x="5497485" y="2912009"/>
                </a:moveTo>
                <a:cubicBezTo>
                  <a:pt x="6033497" y="2998226"/>
                  <a:pt x="6619155" y="3089592"/>
                  <a:pt x="7034681" y="3151263"/>
                </a:cubicBezTo>
                <a:lnTo>
                  <a:pt x="7137723" y="3166385"/>
                </a:lnTo>
                <a:lnTo>
                  <a:pt x="7507400" y="875071"/>
                </a:lnTo>
                <a:lnTo>
                  <a:pt x="2083578" y="0"/>
                </a:lnTo>
                <a:lnTo>
                  <a:pt x="2023081" y="5468"/>
                </a:lnTo>
                <a:cubicBezTo>
                  <a:pt x="1965692" y="12642"/>
                  <a:pt x="1910562" y="27887"/>
                  <a:pt x="1865374" y="76313"/>
                </a:cubicBezTo>
                <a:cubicBezTo>
                  <a:pt x="1796688" y="151642"/>
                  <a:pt x="1724387" y="162404"/>
                  <a:pt x="1634010" y="119359"/>
                </a:cubicBezTo>
                <a:cubicBezTo>
                  <a:pt x="1554478" y="79900"/>
                  <a:pt x="1467718" y="90662"/>
                  <a:pt x="1388186" y="130121"/>
                </a:cubicBezTo>
                <a:cubicBezTo>
                  <a:pt x="1359266" y="144469"/>
                  <a:pt x="1330344" y="162404"/>
                  <a:pt x="1330344" y="198275"/>
                </a:cubicBezTo>
                <a:cubicBezTo>
                  <a:pt x="1330344" y="248495"/>
                  <a:pt x="1366496" y="262843"/>
                  <a:pt x="1406262" y="270018"/>
                </a:cubicBezTo>
                <a:cubicBezTo>
                  <a:pt x="1442412" y="277191"/>
                  <a:pt x="1485792" y="284366"/>
                  <a:pt x="1521942" y="277191"/>
                </a:cubicBezTo>
                <a:cubicBezTo>
                  <a:pt x="1753307" y="237734"/>
                  <a:pt x="1981057" y="302301"/>
                  <a:pt x="2212420" y="295128"/>
                </a:cubicBezTo>
                <a:cubicBezTo>
                  <a:pt x="1485792" y="449373"/>
                  <a:pt x="751934" y="399154"/>
                  <a:pt x="0" y="452960"/>
                </a:cubicBezTo>
                <a:cubicBezTo>
                  <a:pt x="97608" y="560573"/>
                  <a:pt x="224135" y="470896"/>
                  <a:pt x="300051" y="549813"/>
                </a:cubicBezTo>
                <a:cubicBezTo>
                  <a:pt x="227750" y="714820"/>
                  <a:pt x="256671" y="804497"/>
                  <a:pt x="401272" y="815258"/>
                </a:cubicBezTo>
                <a:cubicBezTo>
                  <a:pt x="542261" y="826019"/>
                  <a:pt x="694093" y="768625"/>
                  <a:pt x="770008" y="965917"/>
                </a:cubicBezTo>
                <a:cubicBezTo>
                  <a:pt x="791699" y="1026898"/>
                  <a:pt x="925458" y="1008963"/>
                  <a:pt x="1008605" y="1019724"/>
                </a:cubicBezTo>
                <a:cubicBezTo>
                  <a:pt x="1189357" y="1044833"/>
                  <a:pt x="1380957" y="1019724"/>
                  <a:pt x="1554478" y="1098641"/>
                </a:cubicBezTo>
                <a:cubicBezTo>
                  <a:pt x="1623165" y="1127337"/>
                  <a:pt x="1670160" y="1148860"/>
                  <a:pt x="1634010" y="1227777"/>
                </a:cubicBezTo>
                <a:cubicBezTo>
                  <a:pt x="1597859" y="1310280"/>
                  <a:pt x="1644855" y="1338976"/>
                  <a:pt x="1702696" y="1371261"/>
                </a:cubicBezTo>
                <a:cubicBezTo>
                  <a:pt x="1746077" y="1396370"/>
                  <a:pt x="1811148" y="1389197"/>
                  <a:pt x="1847299" y="1464526"/>
                </a:cubicBezTo>
                <a:cubicBezTo>
                  <a:pt x="1467717" y="1453764"/>
                  <a:pt x="1098981" y="1392783"/>
                  <a:pt x="723015" y="1450177"/>
                </a:cubicBezTo>
                <a:cubicBezTo>
                  <a:pt x="1135131" y="1593662"/>
                  <a:pt x="1587014" y="1586487"/>
                  <a:pt x="1991901" y="1751495"/>
                </a:cubicBezTo>
                <a:cubicBezTo>
                  <a:pt x="1977441" y="1808889"/>
                  <a:pt x="1883449" y="1783778"/>
                  <a:pt x="1879835" y="1869870"/>
                </a:cubicBezTo>
                <a:cubicBezTo>
                  <a:pt x="2093123" y="1959548"/>
                  <a:pt x="2349794" y="1898566"/>
                  <a:pt x="2573927" y="2031290"/>
                </a:cubicBezTo>
                <a:cubicBezTo>
                  <a:pt x="2443785" y="2092271"/>
                  <a:pt x="2324488" y="1991831"/>
                  <a:pt x="2201575" y="2049225"/>
                </a:cubicBezTo>
                <a:cubicBezTo>
                  <a:pt x="2241342" y="2135316"/>
                  <a:pt x="4041644" y="2666208"/>
                  <a:pt x="4367000" y="2723602"/>
                </a:cubicBezTo>
                <a:cubicBezTo>
                  <a:pt x="4615085" y="2767993"/>
                  <a:pt x="5038048" y="2838109"/>
                  <a:pt x="5497485" y="2912009"/>
                </a:cubicBezTo>
                <a:close/>
              </a:path>
            </a:pathLst>
          </a:custGeom>
          <a:solidFill>
            <a:srgbClr val="D56A17">
              <a:alpha val="20000"/>
            </a:srgbClr>
          </a:solidFill>
          <a:ln w="32707" cap="flat">
            <a:noFill/>
            <a:prstDash val="solid"/>
            <a:miter/>
          </a:ln>
        </p:spPr>
        <p:txBody>
          <a:bodyPr wrap="square" rtlCol="0" anchor="ctr">
            <a:noAutofit/>
          </a:bodyPr>
          <a:lstStyle/>
          <a:p>
            <a:endParaRPr lang="en-US"/>
          </a:p>
        </p:txBody>
      </p:sp>
      <p:sp>
        <p:nvSpPr>
          <p:cNvPr id="2" name="CasellaDiTesto 1">
            <a:extLst>
              <a:ext uri="{FF2B5EF4-FFF2-40B4-BE49-F238E27FC236}">
                <a16:creationId xmlns:a16="http://schemas.microsoft.com/office/drawing/2014/main" id="{CD8209E8-D212-7742-AD93-415F221DD27E}"/>
              </a:ext>
            </a:extLst>
          </p:cNvPr>
          <p:cNvSpPr txBox="1"/>
          <p:nvPr/>
        </p:nvSpPr>
        <p:spPr>
          <a:xfrm>
            <a:off x="7418001" y="-633710"/>
            <a:ext cx="5602705" cy="309211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i="1" dirty="0" err="1">
                <a:latin typeface="+mj-lt"/>
                <a:ea typeface="+mj-ea"/>
                <a:cs typeface="+mj-cs"/>
              </a:rPr>
              <a:t>Iuri</a:t>
            </a:r>
            <a:r>
              <a:rPr lang="en-US" sz="4000" i="1" dirty="0">
                <a:latin typeface="+mj-lt"/>
                <a:ea typeface="+mj-ea"/>
                <a:cs typeface="+mj-cs"/>
              </a:rPr>
              <a:t> Lotman</a:t>
            </a:r>
          </a:p>
        </p:txBody>
      </p:sp>
      <p:sp>
        <p:nvSpPr>
          <p:cNvPr id="3" name="CasellaDiTesto 2">
            <a:extLst>
              <a:ext uri="{FF2B5EF4-FFF2-40B4-BE49-F238E27FC236}">
                <a16:creationId xmlns:a16="http://schemas.microsoft.com/office/drawing/2014/main" id="{68F76F2C-2F69-B44B-96C6-FCC1E4A38250}"/>
              </a:ext>
            </a:extLst>
          </p:cNvPr>
          <p:cNvSpPr txBox="1"/>
          <p:nvPr/>
        </p:nvSpPr>
        <p:spPr>
          <a:xfrm>
            <a:off x="1531917" y="1878574"/>
            <a:ext cx="9389878" cy="3416320"/>
          </a:xfrm>
          <a:prstGeom prst="rect">
            <a:avLst/>
          </a:prstGeom>
          <a:noFill/>
        </p:spPr>
        <p:txBody>
          <a:bodyPr wrap="square" rtlCol="0">
            <a:spAutoFit/>
          </a:bodyPr>
          <a:lstStyle/>
          <a:p>
            <a:r>
              <a:rPr lang="en-US" sz="2400" dirty="0">
                <a:effectLst/>
                <a:latin typeface="Candara" panose="020E0502030303020204" pitchFamily="34" charset="0"/>
                <a:ea typeface="Times New Roman" panose="02020603050405020304" pitchFamily="18" charset="0"/>
                <a:cs typeface="Times New Roman" panose="02020603050405020304" pitchFamily="18" charset="0"/>
              </a:rPr>
              <a:t>Lotman understands the </a:t>
            </a:r>
            <a:r>
              <a:rPr lang="en-US" sz="2400" i="1" dirty="0">
                <a:effectLst/>
                <a:latin typeface="Candara" panose="020E0502030303020204" pitchFamily="34" charset="0"/>
                <a:ea typeface="Times New Roman" panose="02020603050405020304" pitchFamily="18" charset="0"/>
                <a:cs typeface="Times New Roman" panose="02020603050405020304" pitchFamily="18" charset="0"/>
              </a:rPr>
              <a:t>text as a condensed program of the entire culture</a:t>
            </a:r>
            <a:r>
              <a:rPr lang="en-US" sz="2400" dirty="0">
                <a:effectLst/>
                <a:latin typeface="Candara" panose="020E0502030303020204" pitchFamily="34" charset="0"/>
                <a:ea typeface="Times New Roman" panose="02020603050405020304" pitchFamily="18" charset="0"/>
                <a:cs typeface="Times New Roman" panose="02020603050405020304" pitchFamily="18" charset="0"/>
              </a:rPr>
              <a:t>, insofar as, as a set of signs, they are models of culture, and at the same time they model it. </a:t>
            </a:r>
          </a:p>
          <a:p>
            <a:endParaRPr lang="en-US" sz="2400" dirty="0">
              <a:latin typeface="Candara" panose="020E0502030303020204" pitchFamily="34" charset="0"/>
              <a:ea typeface="Times New Roman" panose="02020603050405020304" pitchFamily="18" charset="0"/>
              <a:cs typeface="Times New Roman" panose="02020603050405020304" pitchFamily="18" charset="0"/>
            </a:endParaRPr>
          </a:p>
          <a:p>
            <a:r>
              <a:rPr lang="en-US" sz="2400" dirty="0">
                <a:effectLst/>
                <a:latin typeface="Candara" panose="020E0502030303020204" pitchFamily="34" charset="0"/>
                <a:ea typeface="Times New Roman" panose="02020603050405020304" pitchFamily="18" charset="0"/>
                <a:cs typeface="Times New Roman" panose="02020603050405020304" pitchFamily="18" charset="0"/>
              </a:rPr>
              <a:t>This property is called “semiotic double life”: the mechanism of culture is a system that seeks to transform the external sphere into the internal one, it lives from this opposition and from the passages between internal and external.</a:t>
            </a:r>
            <a:endParaRPr lang="it-IT" sz="2400" dirty="0">
              <a:effectLst/>
              <a:latin typeface="Candara" panose="020E0502030303020204" pitchFamily="34" charset="0"/>
              <a:ea typeface="Times New Roman" panose="02020603050405020304" pitchFamily="18" charset="0"/>
              <a:cs typeface="Times New Roman" panose="02020603050405020304" pitchFamily="18" charset="0"/>
            </a:endParaRPr>
          </a:p>
          <a:p>
            <a:endParaRPr lang="it-IT" sz="2400" dirty="0"/>
          </a:p>
        </p:txBody>
      </p:sp>
    </p:spTree>
    <p:extLst>
      <p:ext uri="{BB962C8B-B14F-4D97-AF65-F5344CB8AC3E}">
        <p14:creationId xmlns:p14="http://schemas.microsoft.com/office/powerpoint/2010/main" val="28045428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48D938AD-86A1-1B4E-A513-04D8FAC86D5B}"/>
              </a:ext>
            </a:extLst>
          </p:cNvPr>
          <p:cNvSpPr txBox="1"/>
          <p:nvPr/>
        </p:nvSpPr>
        <p:spPr>
          <a:xfrm>
            <a:off x="878773" y="2066307"/>
            <a:ext cx="6938158" cy="3084627"/>
          </a:xfrm>
          <a:prstGeom prst="rect">
            <a:avLst/>
          </a:prstGeom>
          <a:noFill/>
        </p:spPr>
        <p:txBody>
          <a:bodyPr wrap="square">
            <a:spAutoFit/>
          </a:bodyPr>
          <a:lstStyle/>
          <a:p>
            <a:pPr algn="just">
              <a:lnSpc>
                <a:spcPct val="150000"/>
              </a:lnSpc>
              <a:tabLst>
                <a:tab pos="269875" algn="l"/>
                <a:tab pos="944880" algn="l"/>
                <a:tab pos="1124585" algn="l"/>
                <a:tab pos="1934845" algn="l"/>
                <a:tab pos="4004945" algn="l"/>
                <a:tab pos="4140200" algn="l"/>
                <a:tab pos="4275455" algn="l"/>
                <a:tab pos="4905375" algn="l"/>
              </a:tabLst>
            </a:pPr>
            <a:r>
              <a:rPr lang="en-US" sz="2200" dirty="0">
                <a:latin typeface="Candara" panose="020E0502030303020204" pitchFamily="34" charset="0"/>
                <a:ea typeface="Times New Roman" panose="02020603050405020304" pitchFamily="18" charset="0"/>
                <a:cs typeface="Times New Roman" panose="02020603050405020304" pitchFamily="18" charset="0"/>
              </a:rPr>
              <a:t>A</a:t>
            </a:r>
            <a:r>
              <a:rPr lang="en-US" sz="2200" dirty="0">
                <a:effectLst/>
                <a:latin typeface="Candara" panose="020E0502030303020204" pitchFamily="34" charset="0"/>
                <a:ea typeface="Times New Roman" panose="02020603050405020304" pitchFamily="18" charset="0"/>
                <a:cs typeface="Times New Roman" panose="02020603050405020304" pitchFamily="18" charset="0"/>
              </a:rPr>
              <a:t>rchitecture is one of those modes of production of works – with form, content, and material – Lotman dedicates to it one of the parts of his work </a:t>
            </a:r>
            <a:r>
              <a:rPr lang="en-US" sz="2200" i="1" dirty="0">
                <a:effectLst/>
                <a:latin typeface="Candara" panose="020E0502030303020204" pitchFamily="34" charset="0"/>
                <a:ea typeface="Times New Roman" panose="02020603050405020304" pitchFamily="18" charset="0"/>
                <a:cs typeface="Times New Roman" panose="02020603050405020304" pitchFamily="18" charset="0"/>
              </a:rPr>
              <a:t>The circle of the muses: essays on the semiotics of the arts</a:t>
            </a:r>
            <a:r>
              <a:rPr lang="en-US" sz="2200" dirty="0">
                <a:effectLst/>
                <a:latin typeface="Candara" panose="020E0502030303020204" pitchFamily="34" charset="0"/>
                <a:ea typeface="Times New Roman" panose="02020603050405020304" pitchFamily="18" charset="0"/>
                <a:cs typeface="Times New Roman" panose="02020603050405020304" pitchFamily="18" charset="0"/>
              </a:rPr>
              <a:t>, in which, alongside of other forms of art, in permanent exchange, build the substrate of aesthetic values </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a:t>
            </a:r>
            <a:r>
              <a:rPr lang="en-US" sz="2200" dirty="0">
                <a:effectLst/>
                <a:latin typeface="Candara" panose="020E0502030303020204" pitchFamily="34" charset="0"/>
                <a:ea typeface="Times New Roman" panose="02020603050405020304" pitchFamily="18" charset="0"/>
                <a:cs typeface="Times New Roman" panose="02020603050405020304" pitchFamily="18" charset="0"/>
              </a:rPr>
              <a:t>of a culture. </a:t>
            </a:r>
            <a:endParaRPr lang="it-IT" sz="2200" dirty="0">
              <a:effectLst/>
              <a:latin typeface="Candara" panose="020E0502030303020204" pitchFamily="34" charset="0"/>
              <a:ea typeface="Times New Roman" panose="02020603050405020304" pitchFamily="18" charset="0"/>
              <a:cs typeface="Times New Roman" panose="02020603050405020304" pitchFamily="18" charset="0"/>
            </a:endParaRPr>
          </a:p>
        </p:txBody>
      </p:sp>
      <p:sp>
        <p:nvSpPr>
          <p:cNvPr id="4" name="CasellaDiTesto 3">
            <a:extLst>
              <a:ext uri="{FF2B5EF4-FFF2-40B4-BE49-F238E27FC236}">
                <a16:creationId xmlns:a16="http://schemas.microsoft.com/office/drawing/2014/main" id="{FDFCBDFE-474C-6845-BB90-923415B5BB52}"/>
              </a:ext>
            </a:extLst>
          </p:cNvPr>
          <p:cNvSpPr txBox="1"/>
          <p:nvPr/>
        </p:nvSpPr>
        <p:spPr>
          <a:xfrm>
            <a:off x="1862010" y="969317"/>
            <a:ext cx="5178021" cy="461665"/>
          </a:xfrm>
          <a:prstGeom prst="rect">
            <a:avLst/>
          </a:prstGeom>
          <a:noFill/>
        </p:spPr>
        <p:txBody>
          <a:bodyPr wrap="none" rtlCol="0">
            <a:spAutoFit/>
          </a:bodyPr>
          <a:lstStyle/>
          <a:p>
            <a:r>
              <a:rPr lang="en-US" sz="2400" b="1" dirty="0">
                <a:solidFill>
                  <a:schemeClr val="accent1"/>
                </a:solidFill>
                <a:effectLst/>
                <a:latin typeface="Candara" panose="020E0502030303020204" pitchFamily="34" charset="0"/>
                <a:ea typeface="Times New Roman" panose="02020603050405020304" pitchFamily="18" charset="0"/>
                <a:cs typeface="Times New Roman" panose="02020603050405020304" pitchFamily="18" charset="0"/>
              </a:rPr>
              <a:t>Architecture in the context of culture</a:t>
            </a:r>
            <a:endParaRPr lang="it-IT" sz="2400" b="1" dirty="0">
              <a:solidFill>
                <a:schemeClr val="accent1"/>
              </a:solidFill>
            </a:endParaRPr>
          </a:p>
        </p:txBody>
      </p:sp>
      <p:pic>
        <p:nvPicPr>
          <p:cNvPr id="6" name="Immagine 5">
            <a:extLst>
              <a:ext uri="{FF2B5EF4-FFF2-40B4-BE49-F238E27FC236}">
                <a16:creationId xmlns:a16="http://schemas.microsoft.com/office/drawing/2014/main" id="{796B3725-6022-9043-B60B-5F92236D9433}"/>
              </a:ext>
            </a:extLst>
          </p:cNvPr>
          <p:cNvPicPr>
            <a:picLocks noChangeAspect="1"/>
          </p:cNvPicPr>
          <p:nvPr/>
        </p:nvPicPr>
        <p:blipFill>
          <a:blip r:embed="rId2"/>
          <a:stretch>
            <a:fillRect/>
          </a:stretch>
        </p:blipFill>
        <p:spPr>
          <a:xfrm>
            <a:off x="8163771" y="1200150"/>
            <a:ext cx="3771137" cy="5272087"/>
          </a:xfrm>
          <a:prstGeom prst="rect">
            <a:avLst/>
          </a:prstGeom>
        </p:spPr>
      </p:pic>
    </p:spTree>
    <p:extLst>
      <p:ext uri="{BB962C8B-B14F-4D97-AF65-F5344CB8AC3E}">
        <p14:creationId xmlns:p14="http://schemas.microsoft.com/office/powerpoint/2010/main" val="34503944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A64D4CC3-0517-A64F-BEC7-5291AD3D40B1}"/>
              </a:ext>
            </a:extLst>
          </p:cNvPr>
          <p:cNvSpPr txBox="1"/>
          <p:nvPr/>
        </p:nvSpPr>
        <p:spPr>
          <a:xfrm>
            <a:off x="3602831" y="3981287"/>
            <a:ext cx="3014662" cy="461665"/>
          </a:xfrm>
          <a:prstGeom prst="rect">
            <a:avLst/>
          </a:prstGeom>
          <a:noFill/>
        </p:spPr>
        <p:txBody>
          <a:bodyPr wrap="square" rtlCol="0">
            <a:spAutoFit/>
          </a:bodyPr>
          <a:lstStyle/>
          <a:p>
            <a:r>
              <a:rPr lang="it-IT" sz="2400" dirty="0"/>
              <a:t>Mikhail </a:t>
            </a:r>
            <a:r>
              <a:rPr lang="it-IT" sz="2400" dirty="0" err="1"/>
              <a:t>Bakhtin</a:t>
            </a:r>
            <a:endParaRPr lang="it-IT" sz="2400" dirty="0"/>
          </a:p>
        </p:txBody>
      </p:sp>
      <p:sp>
        <p:nvSpPr>
          <p:cNvPr id="3" name="CasellaDiTesto 2">
            <a:extLst>
              <a:ext uri="{FF2B5EF4-FFF2-40B4-BE49-F238E27FC236}">
                <a16:creationId xmlns:a16="http://schemas.microsoft.com/office/drawing/2014/main" id="{A6E2F967-91A6-7445-A816-183F419DDAE6}"/>
              </a:ext>
            </a:extLst>
          </p:cNvPr>
          <p:cNvSpPr txBox="1"/>
          <p:nvPr/>
        </p:nvSpPr>
        <p:spPr>
          <a:xfrm>
            <a:off x="6096000" y="4731492"/>
            <a:ext cx="3581400" cy="461665"/>
          </a:xfrm>
          <a:prstGeom prst="rect">
            <a:avLst/>
          </a:prstGeom>
          <a:noFill/>
        </p:spPr>
        <p:txBody>
          <a:bodyPr wrap="square" rtlCol="0">
            <a:spAutoFit/>
          </a:bodyPr>
          <a:lstStyle/>
          <a:p>
            <a:r>
              <a:rPr lang="it-IT" sz="2400" dirty="0"/>
              <a:t>Valentin Volóchinov</a:t>
            </a:r>
          </a:p>
        </p:txBody>
      </p:sp>
      <p:sp>
        <p:nvSpPr>
          <p:cNvPr id="4" name="CasellaDiTesto 3">
            <a:extLst>
              <a:ext uri="{FF2B5EF4-FFF2-40B4-BE49-F238E27FC236}">
                <a16:creationId xmlns:a16="http://schemas.microsoft.com/office/drawing/2014/main" id="{8B060D32-644C-564B-A8F7-97277B34F193}"/>
              </a:ext>
            </a:extLst>
          </p:cNvPr>
          <p:cNvSpPr txBox="1"/>
          <p:nvPr/>
        </p:nvSpPr>
        <p:spPr>
          <a:xfrm>
            <a:off x="1485901" y="4659400"/>
            <a:ext cx="3014662" cy="461665"/>
          </a:xfrm>
          <a:prstGeom prst="rect">
            <a:avLst/>
          </a:prstGeom>
          <a:noFill/>
        </p:spPr>
        <p:txBody>
          <a:bodyPr wrap="square" rtlCol="0">
            <a:spAutoFit/>
          </a:bodyPr>
          <a:lstStyle/>
          <a:p>
            <a:r>
              <a:rPr lang="it-IT" sz="2400" dirty="0"/>
              <a:t>Pavel </a:t>
            </a:r>
            <a:r>
              <a:rPr lang="it-IT" sz="2400" dirty="0" err="1"/>
              <a:t>Medviédev</a:t>
            </a:r>
            <a:endParaRPr lang="it-IT" sz="2400" dirty="0"/>
          </a:p>
        </p:txBody>
      </p:sp>
      <p:sp>
        <p:nvSpPr>
          <p:cNvPr id="5" name="CasellaDiTesto 4">
            <a:extLst>
              <a:ext uri="{FF2B5EF4-FFF2-40B4-BE49-F238E27FC236}">
                <a16:creationId xmlns:a16="http://schemas.microsoft.com/office/drawing/2014/main" id="{A542C606-BBFA-4243-939B-C8C066417256}"/>
              </a:ext>
            </a:extLst>
          </p:cNvPr>
          <p:cNvSpPr txBox="1"/>
          <p:nvPr/>
        </p:nvSpPr>
        <p:spPr>
          <a:xfrm>
            <a:off x="7603331" y="5712531"/>
            <a:ext cx="3014662" cy="461665"/>
          </a:xfrm>
          <a:prstGeom prst="rect">
            <a:avLst/>
          </a:prstGeom>
          <a:noFill/>
        </p:spPr>
        <p:txBody>
          <a:bodyPr wrap="square" rtlCol="0">
            <a:spAutoFit/>
          </a:bodyPr>
          <a:lstStyle/>
          <a:p>
            <a:r>
              <a:rPr lang="it-IT" sz="2400" dirty="0" err="1"/>
              <a:t>Iuri</a:t>
            </a:r>
            <a:r>
              <a:rPr lang="it-IT" sz="2400" dirty="0"/>
              <a:t> </a:t>
            </a:r>
            <a:r>
              <a:rPr lang="it-IT" sz="2400" dirty="0" err="1"/>
              <a:t>Lotman</a:t>
            </a:r>
            <a:endParaRPr lang="it-IT" sz="2400" dirty="0"/>
          </a:p>
        </p:txBody>
      </p:sp>
      <p:pic>
        <p:nvPicPr>
          <p:cNvPr id="7" name="Immagine 6" descr="Immagine che contiene testo, uomo, persona, interni&#10;&#10;Descrizione generata automaticamente">
            <a:extLst>
              <a:ext uri="{FF2B5EF4-FFF2-40B4-BE49-F238E27FC236}">
                <a16:creationId xmlns:a16="http://schemas.microsoft.com/office/drawing/2014/main" id="{9CB31C1A-B5BD-734D-BB7D-D69B8E2934F8}"/>
              </a:ext>
            </a:extLst>
          </p:cNvPr>
          <p:cNvPicPr>
            <a:picLocks noChangeAspect="1"/>
          </p:cNvPicPr>
          <p:nvPr/>
        </p:nvPicPr>
        <p:blipFill>
          <a:blip r:embed="rId2"/>
          <a:stretch>
            <a:fillRect/>
          </a:stretch>
        </p:blipFill>
        <p:spPr>
          <a:xfrm>
            <a:off x="3187471" y="683804"/>
            <a:ext cx="5408841" cy="3028951"/>
          </a:xfrm>
          <a:prstGeom prst="rect">
            <a:avLst/>
          </a:prstGeom>
        </p:spPr>
      </p:pic>
      <p:sp>
        <p:nvSpPr>
          <p:cNvPr id="8" name="CasellaDiTesto 7">
            <a:extLst>
              <a:ext uri="{FF2B5EF4-FFF2-40B4-BE49-F238E27FC236}">
                <a16:creationId xmlns:a16="http://schemas.microsoft.com/office/drawing/2014/main" id="{44FF3D38-5654-D44F-A0DF-B55AB20FB185}"/>
              </a:ext>
            </a:extLst>
          </p:cNvPr>
          <p:cNvSpPr txBox="1"/>
          <p:nvPr/>
        </p:nvSpPr>
        <p:spPr>
          <a:xfrm>
            <a:off x="3081338" y="5801041"/>
            <a:ext cx="3014662" cy="461665"/>
          </a:xfrm>
          <a:prstGeom prst="rect">
            <a:avLst/>
          </a:prstGeom>
          <a:noFill/>
        </p:spPr>
        <p:txBody>
          <a:bodyPr wrap="square" rtlCol="0">
            <a:spAutoFit/>
          </a:bodyPr>
          <a:lstStyle/>
          <a:p>
            <a:r>
              <a:rPr lang="it-IT" sz="2400" dirty="0"/>
              <a:t>Augusto Ponzio</a:t>
            </a:r>
          </a:p>
        </p:txBody>
      </p:sp>
      <p:pic>
        <p:nvPicPr>
          <p:cNvPr id="10" name="Immagine 9" descr="Immagine che contiene testo, clipart&#10;&#10;Descrizione generata automaticamente">
            <a:extLst>
              <a:ext uri="{FF2B5EF4-FFF2-40B4-BE49-F238E27FC236}">
                <a16:creationId xmlns:a16="http://schemas.microsoft.com/office/drawing/2014/main" id="{1CEE6A42-B123-4344-9661-6D47572692FD}"/>
              </a:ext>
            </a:extLst>
          </p:cNvPr>
          <p:cNvPicPr>
            <a:picLocks noChangeAspect="1"/>
          </p:cNvPicPr>
          <p:nvPr/>
        </p:nvPicPr>
        <p:blipFill>
          <a:blip r:embed="rId3"/>
          <a:stretch>
            <a:fillRect/>
          </a:stretch>
        </p:blipFill>
        <p:spPr>
          <a:xfrm>
            <a:off x="9519765" y="3283529"/>
            <a:ext cx="1665759" cy="697758"/>
          </a:xfrm>
          <a:prstGeom prst="rect">
            <a:avLst/>
          </a:prstGeom>
        </p:spPr>
      </p:pic>
    </p:spTree>
    <p:extLst>
      <p:ext uri="{BB962C8B-B14F-4D97-AF65-F5344CB8AC3E}">
        <p14:creationId xmlns:p14="http://schemas.microsoft.com/office/powerpoint/2010/main" val="13043652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572C8582-19A2-E744-B416-14DA104DD40C}"/>
              </a:ext>
            </a:extLst>
          </p:cNvPr>
          <p:cNvSpPr txBox="1"/>
          <p:nvPr/>
        </p:nvSpPr>
        <p:spPr>
          <a:xfrm>
            <a:off x="541117" y="873274"/>
            <a:ext cx="5788246" cy="1200329"/>
          </a:xfrm>
          <a:prstGeom prst="rect">
            <a:avLst/>
          </a:prstGeom>
          <a:noFill/>
        </p:spPr>
        <p:txBody>
          <a:bodyPr wrap="square">
            <a:spAutoFit/>
          </a:bodyPr>
          <a:lstStyle/>
          <a:p>
            <a:r>
              <a:rPr lang="en-US" sz="240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A</a:t>
            </a:r>
            <a:r>
              <a:rPr lang="en-US" sz="24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rchitecturally created world as a microcosm of its idea of </a:t>
            </a:r>
            <a:r>
              <a:rPr lang="en-US" sz="2400" dirty="0">
                <a:solidFill>
                  <a:schemeClr val="accent1"/>
                </a:solidFill>
                <a:effectLst/>
                <a:latin typeface="Arial" panose="020B0604020202020204" pitchFamily="34" charset="0"/>
                <a:ea typeface="Calibri" panose="020F0502020204030204" pitchFamily="34" charset="0"/>
              </a:rPr>
              <a:t>​​</a:t>
            </a:r>
            <a:r>
              <a:rPr lang="en-US" sz="24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the global structure of the world</a:t>
            </a:r>
            <a:r>
              <a:rPr lang="it-IT" sz="2400" dirty="0">
                <a:solidFill>
                  <a:schemeClr val="accent1"/>
                </a:solidFill>
                <a:effectLst/>
              </a:rPr>
              <a:t> </a:t>
            </a:r>
            <a:endParaRPr lang="it-IT" sz="2400" dirty="0">
              <a:solidFill>
                <a:schemeClr val="accent1"/>
              </a:solidFill>
            </a:endParaRPr>
          </a:p>
        </p:txBody>
      </p:sp>
      <p:pic>
        <p:nvPicPr>
          <p:cNvPr id="4" name="Immagine 3">
            <a:extLst>
              <a:ext uri="{FF2B5EF4-FFF2-40B4-BE49-F238E27FC236}">
                <a16:creationId xmlns:a16="http://schemas.microsoft.com/office/drawing/2014/main" id="{012827EE-70C4-C749-9599-7F2CB385A5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2707" y="414338"/>
            <a:ext cx="5378927" cy="5331459"/>
          </a:xfrm>
          <a:prstGeom prst="rect">
            <a:avLst/>
          </a:prstGeom>
        </p:spPr>
      </p:pic>
      <p:sp>
        <p:nvSpPr>
          <p:cNvPr id="5" name="CasellaDiTesto 4">
            <a:extLst>
              <a:ext uri="{FF2B5EF4-FFF2-40B4-BE49-F238E27FC236}">
                <a16:creationId xmlns:a16="http://schemas.microsoft.com/office/drawing/2014/main" id="{D429AAF6-9927-2345-B7E4-B0B9E70A314F}"/>
              </a:ext>
            </a:extLst>
          </p:cNvPr>
          <p:cNvSpPr txBox="1"/>
          <p:nvPr/>
        </p:nvSpPr>
        <p:spPr>
          <a:xfrm>
            <a:off x="6875813" y="5658832"/>
            <a:ext cx="4195507" cy="954107"/>
          </a:xfrm>
          <a:prstGeom prst="rect">
            <a:avLst/>
          </a:prstGeom>
          <a:noFill/>
        </p:spPr>
        <p:txBody>
          <a:bodyPr wrap="square" rtlCol="0">
            <a:spAutoFit/>
          </a:bodyPr>
          <a:lstStyle/>
          <a:p>
            <a:pPr algn="ctr">
              <a:tabLst>
                <a:tab pos="269875" algn="l"/>
                <a:tab pos="944880" algn="l"/>
                <a:tab pos="1124585" algn="l"/>
                <a:tab pos="1934845" algn="l"/>
                <a:tab pos="4004945" algn="l"/>
                <a:tab pos="4140200" algn="l"/>
                <a:tab pos="4275455" algn="l"/>
                <a:tab pos="4905375" algn="l"/>
              </a:tabLst>
            </a:pPr>
            <a:r>
              <a:rPr lang="en-US" sz="1400" dirty="0" err="1">
                <a:effectLst/>
                <a:latin typeface="Candara" panose="020E0502030303020204" pitchFamily="34" charset="0"/>
                <a:ea typeface="Times New Roman" panose="02020603050405020304" pitchFamily="18" charset="0"/>
                <a:cs typeface="Times New Roman" panose="02020603050405020304" pitchFamily="18" charset="0"/>
              </a:rPr>
              <a:t>Sforzinda</a:t>
            </a:r>
            <a:r>
              <a:rPr lang="en-US" sz="1400" dirty="0">
                <a:effectLst/>
                <a:latin typeface="Candara" panose="020E0502030303020204" pitchFamily="34" charset="0"/>
                <a:ea typeface="Times New Roman" panose="02020603050405020304" pitchFamily="18" charset="0"/>
                <a:cs typeface="Times New Roman" panose="02020603050405020304" pitchFamily="18" charset="0"/>
              </a:rPr>
              <a:t> is the imaginary city on which the Treaty of Architecture, dated around 1464, by Antonio </a:t>
            </a:r>
            <a:r>
              <a:rPr lang="en-US" sz="1400" dirty="0" err="1">
                <a:effectLst/>
                <a:latin typeface="Candara" panose="020E0502030303020204" pitchFamily="34" charset="0"/>
                <a:ea typeface="Times New Roman" panose="02020603050405020304" pitchFamily="18" charset="0"/>
                <a:cs typeface="Times New Roman" panose="02020603050405020304" pitchFamily="18" charset="0"/>
              </a:rPr>
              <a:t>Averlino</a:t>
            </a:r>
            <a:r>
              <a:rPr lang="en-US" sz="1400" dirty="0">
                <a:effectLst/>
                <a:latin typeface="Candara" panose="020E0502030303020204" pitchFamily="34" charset="0"/>
                <a:ea typeface="Times New Roman" panose="02020603050405020304" pitchFamily="18" charset="0"/>
                <a:cs typeface="Times New Roman" panose="02020603050405020304" pitchFamily="18" charset="0"/>
              </a:rPr>
              <a:t> known as </a:t>
            </a:r>
            <a:r>
              <a:rPr lang="en-US" sz="1400" dirty="0" err="1">
                <a:effectLst/>
                <a:latin typeface="Candara" panose="020E0502030303020204" pitchFamily="34" charset="0"/>
                <a:ea typeface="Times New Roman" panose="02020603050405020304" pitchFamily="18" charset="0"/>
                <a:cs typeface="Times New Roman" panose="02020603050405020304" pitchFamily="18" charset="0"/>
              </a:rPr>
              <a:t>Filarete</a:t>
            </a:r>
            <a:r>
              <a:rPr lang="en-US" sz="1400" dirty="0">
                <a:effectLst/>
                <a:latin typeface="Candara" panose="020E0502030303020204" pitchFamily="34" charset="0"/>
                <a:ea typeface="Times New Roman" panose="02020603050405020304" pitchFamily="18" charset="0"/>
                <a:cs typeface="Times New Roman" panose="02020603050405020304" pitchFamily="18" charset="0"/>
              </a:rPr>
              <a:t> develops.</a:t>
            </a:r>
            <a:endParaRPr lang="it-IT" sz="1400" dirty="0">
              <a:effectLst/>
              <a:latin typeface="Candara" panose="020E0502030303020204" pitchFamily="34" charset="0"/>
              <a:ea typeface="Times New Roman" panose="02020603050405020304" pitchFamily="18" charset="0"/>
              <a:cs typeface="Times New Roman" panose="02020603050405020304" pitchFamily="18" charset="0"/>
            </a:endParaRPr>
          </a:p>
          <a:p>
            <a:endParaRPr lang="it-IT" sz="1400" dirty="0"/>
          </a:p>
        </p:txBody>
      </p:sp>
      <p:sp>
        <p:nvSpPr>
          <p:cNvPr id="8" name="CasellaDiTesto 7">
            <a:extLst>
              <a:ext uri="{FF2B5EF4-FFF2-40B4-BE49-F238E27FC236}">
                <a16:creationId xmlns:a16="http://schemas.microsoft.com/office/drawing/2014/main" id="{FEEF6145-CB48-7B4E-BE0C-9CC55CAA850F}"/>
              </a:ext>
            </a:extLst>
          </p:cNvPr>
          <p:cNvSpPr txBox="1"/>
          <p:nvPr/>
        </p:nvSpPr>
        <p:spPr>
          <a:xfrm>
            <a:off x="843148" y="2491425"/>
            <a:ext cx="4916146" cy="3046988"/>
          </a:xfrm>
          <a:prstGeom prst="rect">
            <a:avLst/>
          </a:prstGeom>
          <a:noFill/>
        </p:spPr>
        <p:txBody>
          <a:bodyPr wrap="square">
            <a:spAutoFit/>
          </a:bodyPr>
          <a:lstStyle/>
          <a:p>
            <a:r>
              <a:rPr lang="en-US" sz="2400" dirty="0">
                <a:effectLst/>
                <a:latin typeface="Calibri" panose="020F0502020204030204" pitchFamily="34" charset="0"/>
                <a:ea typeface="Calibri" panose="020F0502020204030204" pitchFamily="34" charset="0"/>
                <a:cs typeface="Times New Roman" panose="02020603050405020304" pitchFamily="18" charset="0"/>
              </a:rPr>
              <a:t>For Lotman as well as Bakhtin, the </a:t>
            </a:r>
            <a:r>
              <a:rPr lang="en-US" sz="2400" i="1" dirty="0">
                <a:effectLst/>
                <a:latin typeface="Calibri" panose="020F0502020204030204" pitchFamily="34" charset="0"/>
                <a:ea typeface="Calibri" panose="020F0502020204030204" pitchFamily="34" charset="0"/>
                <a:cs typeface="Times New Roman" panose="02020603050405020304" pitchFamily="18" charset="0"/>
              </a:rPr>
              <a:t>value of human life</a:t>
            </a:r>
            <a:r>
              <a:rPr lang="en-US" sz="2400" dirty="0">
                <a:effectLst/>
                <a:latin typeface="Calibri" panose="020F0502020204030204" pitchFamily="34" charset="0"/>
                <a:ea typeface="Calibri" panose="020F0502020204030204" pitchFamily="34" charset="0"/>
                <a:cs typeface="Times New Roman" panose="02020603050405020304" pitchFamily="18" charset="0"/>
              </a:rPr>
              <a:t> or the </a:t>
            </a:r>
            <a:r>
              <a:rPr lang="en-US" sz="2400" i="1" dirty="0">
                <a:effectLst/>
                <a:latin typeface="Calibri" panose="020F0502020204030204" pitchFamily="34" charset="0"/>
                <a:ea typeface="Calibri" panose="020F0502020204030204" pitchFamily="34" charset="0"/>
                <a:cs typeface="Times New Roman" panose="02020603050405020304" pitchFamily="18" charset="0"/>
              </a:rPr>
              <a:t>semiotic function</a:t>
            </a:r>
            <a:r>
              <a:rPr lang="en-US" sz="2400" dirty="0">
                <a:effectLst/>
                <a:latin typeface="Calibri" panose="020F0502020204030204" pitchFamily="34" charset="0"/>
                <a:ea typeface="Calibri" panose="020F0502020204030204" pitchFamily="34" charset="0"/>
                <a:cs typeface="Times New Roman" panose="02020603050405020304" pitchFamily="18" charset="0"/>
              </a:rPr>
              <a:t> of any work in culture is at its </a:t>
            </a:r>
            <a:r>
              <a:rPr lang="en-US" sz="2400" b="1" i="1"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core</a:t>
            </a:r>
            <a:r>
              <a:rPr lang="en-US" sz="2400" dirty="0">
                <a:effectLst/>
                <a:latin typeface="Calibri" panose="020F0502020204030204" pitchFamily="34" charset="0"/>
                <a:ea typeface="Calibri" panose="020F0502020204030204" pitchFamily="34" charset="0"/>
                <a:cs typeface="Times New Roman" panose="02020603050405020304" pitchFamily="18" charset="0"/>
              </a:rPr>
              <a:t>, and the closer we get to this center, the more we can understand how architectural elements are placed at the service of this </a:t>
            </a:r>
            <a:r>
              <a:rPr lang="en-US" sz="2400" i="1" dirty="0">
                <a:effectLst/>
                <a:latin typeface="Calibri" panose="020F0502020204030204" pitchFamily="34" charset="0"/>
                <a:ea typeface="Calibri" panose="020F0502020204030204" pitchFamily="34" charset="0"/>
                <a:cs typeface="Times New Roman" panose="02020603050405020304" pitchFamily="18" charset="0"/>
              </a:rPr>
              <a:t>valued</a:t>
            </a:r>
            <a:r>
              <a:rPr lang="en-US" sz="2400" dirty="0">
                <a:effectLst/>
                <a:latin typeface="Calibri" panose="020F0502020204030204" pitchFamily="34" charset="0"/>
                <a:ea typeface="Calibri" panose="020F0502020204030204" pitchFamily="34" charset="0"/>
                <a:cs typeface="Times New Roman" panose="02020603050405020304" pitchFamily="18" charset="0"/>
              </a:rPr>
              <a:t> image of human.</a:t>
            </a:r>
            <a:r>
              <a:rPr lang="it-IT" sz="2400" dirty="0">
                <a:effectLst/>
              </a:rPr>
              <a:t> </a:t>
            </a:r>
            <a:endParaRPr lang="it-IT" sz="2400" dirty="0"/>
          </a:p>
        </p:txBody>
      </p:sp>
    </p:spTree>
    <p:extLst>
      <p:ext uri="{BB962C8B-B14F-4D97-AF65-F5344CB8AC3E}">
        <p14:creationId xmlns:p14="http://schemas.microsoft.com/office/powerpoint/2010/main" val="4263491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CA58ACE5-8259-8F4B-A4A5-150B5A584DF6}"/>
              </a:ext>
            </a:extLst>
          </p:cNvPr>
          <p:cNvSpPr txBox="1"/>
          <p:nvPr/>
        </p:nvSpPr>
        <p:spPr>
          <a:xfrm>
            <a:off x="1238992" y="1805050"/>
            <a:ext cx="9714015" cy="4102470"/>
          </a:xfrm>
          <a:prstGeom prst="rect">
            <a:avLst/>
          </a:prstGeom>
          <a:noFill/>
        </p:spPr>
        <p:txBody>
          <a:bodyPr wrap="square">
            <a:spAutoFit/>
          </a:bodyPr>
          <a:lstStyle/>
          <a:p>
            <a:pPr algn="just">
              <a:lnSpc>
                <a:spcPct val="150000"/>
              </a:lnSpc>
              <a:tabLst>
                <a:tab pos="269875" algn="l"/>
                <a:tab pos="944880" algn="l"/>
                <a:tab pos="1124585" algn="l"/>
                <a:tab pos="1934845" algn="l"/>
                <a:tab pos="4004945" algn="l"/>
                <a:tab pos="4140200" algn="l"/>
                <a:tab pos="4275455" algn="l"/>
                <a:tab pos="4905375" algn="l"/>
              </a:tabLst>
            </a:pPr>
            <a:r>
              <a:rPr lang="en-US" sz="2200" dirty="0">
                <a:effectLst/>
                <a:latin typeface="Candara" panose="020E0502030303020204" pitchFamily="34" charset="0"/>
                <a:ea typeface="Times New Roman" panose="02020603050405020304" pitchFamily="18" charset="0"/>
                <a:cs typeface="Times New Roman" panose="02020603050405020304" pitchFamily="18" charset="0"/>
              </a:rPr>
              <a:t>But architecture is not just made of architecture: it remains in constant relationship with the </a:t>
            </a:r>
            <a:r>
              <a:rPr lang="en-US" sz="2200" b="1" dirty="0">
                <a:solidFill>
                  <a:schemeClr val="accent1"/>
                </a:solidFill>
                <a:effectLst/>
                <a:latin typeface="Candara" panose="020E0502030303020204" pitchFamily="34" charset="0"/>
                <a:ea typeface="Times New Roman" panose="02020603050405020304" pitchFamily="18" charset="0"/>
                <a:cs typeface="Times New Roman" panose="02020603050405020304" pitchFamily="18" charset="0"/>
              </a:rPr>
              <a:t>semiotics of non-architectural series </a:t>
            </a:r>
            <a:r>
              <a:rPr lang="en-US" sz="2200" dirty="0">
                <a:effectLst/>
                <a:latin typeface="Candara" panose="020E0502030303020204" pitchFamily="34" charset="0"/>
                <a:ea typeface="Times New Roman" panose="02020603050405020304" pitchFamily="18" charset="0"/>
                <a:cs typeface="Times New Roman" panose="02020603050405020304" pitchFamily="18" charset="0"/>
              </a:rPr>
              <a:t>that give meaning to cultural practices. It is here, within the scope of the historical and social formation of practices, that it becomes clear that </a:t>
            </a:r>
            <a:r>
              <a:rPr lang="en-US" sz="2200" b="1" dirty="0">
                <a:solidFill>
                  <a:schemeClr val="accent1"/>
                </a:solidFill>
                <a:effectLst/>
                <a:latin typeface="Candara" panose="020E0502030303020204" pitchFamily="34" charset="0"/>
                <a:ea typeface="Times New Roman" panose="02020603050405020304" pitchFamily="18" charset="0"/>
                <a:cs typeface="Times New Roman" panose="02020603050405020304" pitchFamily="18" charset="0"/>
              </a:rPr>
              <a:t>the text will never be the realization of a design-project</a:t>
            </a:r>
            <a:r>
              <a:rPr lang="en-US" sz="2200" dirty="0">
                <a:effectLst/>
                <a:latin typeface="Candara" panose="020E0502030303020204" pitchFamily="34" charset="0"/>
                <a:ea typeface="Times New Roman" panose="02020603050405020304" pitchFamily="18" charset="0"/>
                <a:cs typeface="Times New Roman" panose="02020603050405020304" pitchFamily="18" charset="0"/>
              </a:rPr>
              <a:t>, because in relation to this invention and author's norm, the real text appears as something subject to unpredictable deviations, (de)signing. Here begins the domain of the unpredictable, of casual changes creating new formations, forcing dialogical relationships.</a:t>
            </a:r>
            <a:endParaRPr lang="it-IT" sz="2200" dirty="0">
              <a:effectLst/>
              <a:latin typeface="Candara" panose="020E0502030303020204" pitchFamily="34" charset="0"/>
              <a:ea typeface="Times New Roman" panose="02020603050405020304" pitchFamily="18" charset="0"/>
              <a:cs typeface="Times New Roman" panose="02020603050405020304" pitchFamily="18" charset="0"/>
            </a:endParaRPr>
          </a:p>
        </p:txBody>
      </p:sp>
      <p:sp>
        <p:nvSpPr>
          <p:cNvPr id="5" name="CasellaDiTesto 4">
            <a:extLst>
              <a:ext uri="{FF2B5EF4-FFF2-40B4-BE49-F238E27FC236}">
                <a16:creationId xmlns:a16="http://schemas.microsoft.com/office/drawing/2014/main" id="{9833B58F-3C70-AB49-9F68-41103BA0132C}"/>
              </a:ext>
            </a:extLst>
          </p:cNvPr>
          <p:cNvSpPr txBox="1"/>
          <p:nvPr/>
        </p:nvSpPr>
        <p:spPr>
          <a:xfrm>
            <a:off x="3638435" y="596537"/>
            <a:ext cx="4915128" cy="707886"/>
          </a:xfrm>
          <a:prstGeom prst="rect">
            <a:avLst/>
          </a:prstGeom>
          <a:noFill/>
        </p:spPr>
        <p:txBody>
          <a:bodyPr wrap="none" rtlCol="0">
            <a:spAutoFit/>
          </a:bodyPr>
          <a:lstStyle/>
          <a:p>
            <a:r>
              <a:rPr lang="it-IT" sz="4000" dirty="0"/>
              <a:t>SIGN and (DE)SIGN</a:t>
            </a:r>
          </a:p>
        </p:txBody>
      </p:sp>
    </p:spTree>
    <p:extLst>
      <p:ext uri="{BB962C8B-B14F-4D97-AF65-F5344CB8AC3E}">
        <p14:creationId xmlns:p14="http://schemas.microsoft.com/office/powerpoint/2010/main" val="34870866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page114image5240224">
            <a:extLst>
              <a:ext uri="{FF2B5EF4-FFF2-40B4-BE49-F238E27FC236}">
                <a16:creationId xmlns:a16="http://schemas.microsoft.com/office/drawing/2014/main" id="{DBDBF761-E50F-614B-94D7-F930777D6AD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92257" y="643468"/>
            <a:ext cx="8342459" cy="5571066"/>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Shape 6">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208496"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8079731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13B7BB51-92B8-4089-8DAB-1202A4D1C6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315111"/>
            <a:ext cx="3021543" cy="1435442"/>
          </a:xfrm>
          <a:custGeom>
            <a:avLst/>
            <a:gdLst/>
            <a:ahLst/>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useBgFill="1">
        <p:nvSpPr>
          <p:cNvPr id="10" name="Rectangle 9">
            <a:extLst>
              <a:ext uri="{FF2B5EF4-FFF2-40B4-BE49-F238E27FC236}">
                <a16:creationId xmlns:a16="http://schemas.microsoft.com/office/drawing/2014/main" id="{FBE20309-1FB9-4818-BAFA-9C4C05341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FBD77573-9EF2-4C35-8285-A1CF6FBB0E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5511704" cy="6858000"/>
          </a:xfrm>
          <a:custGeom>
            <a:avLst/>
            <a:gdLst>
              <a:gd name="connsiteX0" fmla="*/ 5511704 w 5511704"/>
              <a:gd name="connsiteY0" fmla="*/ 0 h 6886576"/>
              <a:gd name="connsiteX1" fmla="*/ 1008599 w 5511704"/>
              <a:gd name="connsiteY1" fmla="*/ 0 h 6886576"/>
              <a:gd name="connsiteX2" fmla="*/ 1310975 w 5511704"/>
              <a:gd name="connsiteY2" fmla="*/ 110728 h 6886576"/>
              <a:gd name="connsiteX3" fmla="*/ 1267362 w 5511704"/>
              <a:gd name="connsiteY3" fmla="*/ 135731 h 6886576"/>
              <a:gd name="connsiteX4" fmla="*/ 1005692 w 5511704"/>
              <a:gd name="connsiteY4" fmla="*/ 71437 h 6886576"/>
              <a:gd name="connsiteX5" fmla="*/ 953358 w 5511704"/>
              <a:gd name="connsiteY5" fmla="*/ 89297 h 6886576"/>
              <a:gd name="connsiteX6" fmla="*/ 979525 w 5511704"/>
              <a:gd name="connsiteY6" fmla="*/ 164307 h 6886576"/>
              <a:gd name="connsiteX7" fmla="*/ 1092915 w 5511704"/>
              <a:gd name="connsiteY7" fmla="*/ 192882 h 6886576"/>
              <a:gd name="connsiteX8" fmla="*/ 1270270 w 5511704"/>
              <a:gd name="connsiteY8" fmla="*/ 375047 h 6886576"/>
              <a:gd name="connsiteX9" fmla="*/ 1002784 w 5511704"/>
              <a:gd name="connsiteY9" fmla="*/ 353615 h 6886576"/>
              <a:gd name="connsiteX10" fmla="*/ 956265 w 5511704"/>
              <a:gd name="connsiteY10" fmla="*/ 396479 h 6886576"/>
              <a:gd name="connsiteX11" fmla="*/ 938820 w 5511704"/>
              <a:gd name="connsiteY11" fmla="*/ 453629 h 6886576"/>
              <a:gd name="connsiteX12" fmla="*/ 860319 w 5511704"/>
              <a:gd name="connsiteY12" fmla="*/ 360759 h 6886576"/>
              <a:gd name="connsiteX13" fmla="*/ 793447 w 5511704"/>
              <a:gd name="connsiteY13" fmla="*/ 335757 h 6886576"/>
              <a:gd name="connsiteX14" fmla="*/ 773095 w 5511704"/>
              <a:gd name="connsiteY14" fmla="*/ 417910 h 6886576"/>
              <a:gd name="connsiteX15" fmla="*/ 834151 w 5511704"/>
              <a:gd name="connsiteY15" fmla="*/ 507206 h 6886576"/>
              <a:gd name="connsiteX16" fmla="*/ 996969 w 5511704"/>
              <a:gd name="connsiteY16" fmla="*/ 560785 h 6886576"/>
              <a:gd name="connsiteX17" fmla="*/ 822522 w 5511704"/>
              <a:gd name="connsiteY17" fmla="*/ 560785 h 6886576"/>
              <a:gd name="connsiteX18" fmla="*/ 621908 w 5511704"/>
              <a:gd name="connsiteY18" fmla="*/ 525066 h 6886576"/>
              <a:gd name="connsiteX19" fmla="*/ 409664 w 5511704"/>
              <a:gd name="connsiteY19" fmla="*/ 535781 h 6886576"/>
              <a:gd name="connsiteX20" fmla="*/ 209049 w 5511704"/>
              <a:gd name="connsiteY20" fmla="*/ 464344 h 6886576"/>
              <a:gd name="connsiteX21" fmla="*/ 5527 w 5511704"/>
              <a:gd name="connsiteY21" fmla="*/ 467916 h 6886576"/>
              <a:gd name="connsiteX22" fmla="*/ 906838 w 5511704"/>
              <a:gd name="connsiteY22" fmla="*/ 914400 h 6886576"/>
              <a:gd name="connsiteX23" fmla="*/ 863226 w 5511704"/>
              <a:gd name="connsiteY23" fmla="*/ 925116 h 6886576"/>
              <a:gd name="connsiteX24" fmla="*/ 805077 w 5511704"/>
              <a:gd name="connsiteY24" fmla="*/ 953691 h 6886576"/>
              <a:gd name="connsiteX25" fmla="*/ 848689 w 5511704"/>
              <a:gd name="connsiteY25" fmla="*/ 1010841 h 6886576"/>
              <a:gd name="connsiteX26" fmla="*/ 1084193 w 5511704"/>
              <a:gd name="connsiteY26" fmla="*/ 1117997 h 6886576"/>
              <a:gd name="connsiteX27" fmla="*/ 1142342 w 5511704"/>
              <a:gd name="connsiteY27" fmla="*/ 1225153 h 6886576"/>
              <a:gd name="connsiteX28" fmla="*/ 1069655 w 5511704"/>
              <a:gd name="connsiteY28" fmla="*/ 1214438 h 6886576"/>
              <a:gd name="connsiteX29" fmla="*/ 1005692 w 5511704"/>
              <a:gd name="connsiteY29" fmla="*/ 1235869 h 6886576"/>
              <a:gd name="connsiteX30" fmla="*/ 1031858 w 5511704"/>
              <a:gd name="connsiteY30" fmla="*/ 1371600 h 6886576"/>
              <a:gd name="connsiteX31" fmla="*/ 1366216 w 5511704"/>
              <a:gd name="connsiteY31" fmla="*/ 1546622 h 6886576"/>
              <a:gd name="connsiteX32" fmla="*/ 1395290 w 5511704"/>
              <a:gd name="connsiteY32" fmla="*/ 1603772 h 6886576"/>
              <a:gd name="connsiteX33" fmla="*/ 1354586 w 5511704"/>
              <a:gd name="connsiteY33" fmla="*/ 1643063 h 6886576"/>
              <a:gd name="connsiteX34" fmla="*/ 1247011 w 5511704"/>
              <a:gd name="connsiteY34" fmla="*/ 1664494 h 6886576"/>
              <a:gd name="connsiteX35" fmla="*/ 1398198 w 5511704"/>
              <a:gd name="connsiteY35" fmla="*/ 1857375 h 6886576"/>
              <a:gd name="connsiteX36" fmla="*/ 1453440 w 5511704"/>
              <a:gd name="connsiteY36" fmla="*/ 1910954 h 6886576"/>
              <a:gd name="connsiteX37" fmla="*/ 1549386 w 5511704"/>
              <a:gd name="connsiteY37" fmla="*/ 1993106 h 6886576"/>
              <a:gd name="connsiteX38" fmla="*/ 1549386 w 5511704"/>
              <a:gd name="connsiteY38" fmla="*/ 2021681 h 6886576"/>
              <a:gd name="connsiteX39" fmla="*/ 1421458 w 5511704"/>
              <a:gd name="connsiteY39" fmla="*/ 2110978 h 6886576"/>
              <a:gd name="connsiteX40" fmla="*/ 1188861 w 5511704"/>
              <a:gd name="connsiteY40" fmla="*/ 2085976 h 6886576"/>
              <a:gd name="connsiteX41" fmla="*/ 1531941 w 5511704"/>
              <a:gd name="connsiteY41" fmla="*/ 2218135 h 6886576"/>
              <a:gd name="connsiteX42" fmla="*/ 421293 w 5511704"/>
              <a:gd name="connsiteY42" fmla="*/ 1900238 h 6886576"/>
              <a:gd name="connsiteX43" fmla="*/ 491072 w 5511704"/>
              <a:gd name="connsiteY43" fmla="*/ 1982391 h 6886576"/>
              <a:gd name="connsiteX44" fmla="*/ 880671 w 5511704"/>
              <a:gd name="connsiteY44" fmla="*/ 2200276 h 6886576"/>
              <a:gd name="connsiteX45" fmla="*/ 991154 w 5511704"/>
              <a:gd name="connsiteY45" fmla="*/ 2336007 h 6886576"/>
              <a:gd name="connsiteX46" fmla="*/ 1107453 w 5511704"/>
              <a:gd name="connsiteY46" fmla="*/ 2411016 h 6886576"/>
              <a:gd name="connsiteX47" fmla="*/ 1270270 w 5511704"/>
              <a:gd name="connsiteY47" fmla="*/ 2411016 h 6886576"/>
              <a:gd name="connsiteX48" fmla="*/ 1386568 w 5511704"/>
              <a:gd name="connsiteY48" fmla="*/ 2528889 h 6886576"/>
              <a:gd name="connsiteX49" fmla="*/ 1267362 w 5511704"/>
              <a:gd name="connsiteY49" fmla="*/ 2553891 h 6886576"/>
              <a:gd name="connsiteX50" fmla="*/ 1127805 w 5511704"/>
              <a:gd name="connsiteY50" fmla="*/ 2536032 h 6886576"/>
              <a:gd name="connsiteX51" fmla="*/ 970802 w 5511704"/>
              <a:gd name="connsiteY51" fmla="*/ 2575322 h 6886576"/>
              <a:gd name="connsiteX52" fmla="*/ 825429 w 5511704"/>
              <a:gd name="connsiteY52" fmla="*/ 2543176 h 6886576"/>
              <a:gd name="connsiteX53" fmla="*/ 650982 w 5511704"/>
              <a:gd name="connsiteY53" fmla="*/ 2564607 h 6886576"/>
              <a:gd name="connsiteX54" fmla="*/ 595740 w 5511704"/>
              <a:gd name="connsiteY54" fmla="*/ 2703909 h 6886576"/>
              <a:gd name="connsiteX55" fmla="*/ 578296 w 5511704"/>
              <a:gd name="connsiteY55" fmla="*/ 2714626 h 6886576"/>
              <a:gd name="connsiteX56" fmla="*/ 255568 w 5511704"/>
              <a:gd name="connsiteY56" fmla="*/ 2936081 h 6886576"/>
              <a:gd name="connsiteX57" fmla="*/ 165437 w 5511704"/>
              <a:gd name="connsiteY57" fmla="*/ 2953941 h 6886576"/>
              <a:gd name="connsiteX58" fmla="*/ 697501 w 5511704"/>
              <a:gd name="connsiteY58" fmla="*/ 3343275 h 6886576"/>
              <a:gd name="connsiteX59" fmla="*/ 339884 w 5511704"/>
              <a:gd name="connsiteY59" fmla="*/ 3243263 h 6886576"/>
              <a:gd name="connsiteX60" fmla="*/ 290458 w 5511704"/>
              <a:gd name="connsiteY60" fmla="*/ 3407569 h 6886576"/>
              <a:gd name="connsiteX61" fmla="*/ 459090 w 5511704"/>
              <a:gd name="connsiteY61" fmla="*/ 3554016 h 6886576"/>
              <a:gd name="connsiteX62" fmla="*/ 520147 w 5511704"/>
              <a:gd name="connsiteY62" fmla="*/ 3843338 h 6886576"/>
              <a:gd name="connsiteX63" fmla="*/ 491072 w 5511704"/>
              <a:gd name="connsiteY63" fmla="*/ 4107657 h 6886576"/>
              <a:gd name="connsiteX64" fmla="*/ 418386 w 5511704"/>
              <a:gd name="connsiteY64" fmla="*/ 4189810 h 6886576"/>
              <a:gd name="connsiteX65" fmla="*/ 313718 w 5511704"/>
              <a:gd name="connsiteY65" fmla="*/ 4339829 h 6886576"/>
              <a:gd name="connsiteX66" fmla="*/ 249753 w 5511704"/>
              <a:gd name="connsiteY66" fmla="*/ 4432698 h 6886576"/>
              <a:gd name="connsiteX67" fmla="*/ 25879 w 5511704"/>
              <a:gd name="connsiteY67" fmla="*/ 4396979 h 6886576"/>
              <a:gd name="connsiteX68" fmla="*/ 325347 w 5511704"/>
              <a:gd name="connsiteY68" fmla="*/ 4632722 h 6886576"/>
              <a:gd name="connsiteX69" fmla="*/ 84029 w 5511704"/>
              <a:gd name="connsiteY69" fmla="*/ 4604147 h 6886576"/>
              <a:gd name="connsiteX70" fmla="*/ 5527 w 5511704"/>
              <a:gd name="connsiteY70" fmla="*/ 4622007 h 6886576"/>
              <a:gd name="connsiteX71" fmla="*/ 49139 w 5511704"/>
              <a:gd name="connsiteY71" fmla="*/ 4697016 h 6886576"/>
              <a:gd name="connsiteX72" fmla="*/ 226494 w 5511704"/>
              <a:gd name="connsiteY72" fmla="*/ 4825604 h 6886576"/>
              <a:gd name="connsiteX73" fmla="*/ 592833 w 5511704"/>
              <a:gd name="connsiteY73" fmla="*/ 5175647 h 6886576"/>
              <a:gd name="connsiteX74" fmla="*/ 238123 w 5511704"/>
              <a:gd name="connsiteY74" fmla="*/ 5014913 h 6886576"/>
              <a:gd name="connsiteX75" fmla="*/ 610278 w 5511704"/>
              <a:gd name="connsiteY75" fmla="*/ 5375673 h 6886576"/>
              <a:gd name="connsiteX76" fmla="*/ 691686 w 5511704"/>
              <a:gd name="connsiteY76" fmla="*/ 5497116 h 6886576"/>
              <a:gd name="connsiteX77" fmla="*/ 860319 w 5511704"/>
              <a:gd name="connsiteY77" fmla="*/ 5793582 h 6886576"/>
              <a:gd name="connsiteX78" fmla="*/ 851597 w 5511704"/>
              <a:gd name="connsiteY78" fmla="*/ 5825729 h 6886576"/>
              <a:gd name="connsiteX79" fmla="*/ 659704 w 5511704"/>
              <a:gd name="connsiteY79" fmla="*/ 5779295 h 6886576"/>
              <a:gd name="connsiteX80" fmla="*/ 909746 w 5511704"/>
              <a:gd name="connsiteY80" fmla="*/ 6029326 h 6886576"/>
              <a:gd name="connsiteX81" fmla="*/ 1168509 w 5511704"/>
              <a:gd name="connsiteY81" fmla="*/ 6222207 h 6886576"/>
              <a:gd name="connsiteX82" fmla="*/ 985339 w 5511704"/>
              <a:gd name="connsiteY82" fmla="*/ 6193632 h 6886576"/>
              <a:gd name="connsiteX83" fmla="*/ 732391 w 5511704"/>
              <a:gd name="connsiteY83" fmla="*/ 6082904 h 6886576"/>
              <a:gd name="connsiteX84" fmla="*/ 645167 w 5511704"/>
              <a:gd name="connsiteY84" fmla="*/ 6125766 h 6886576"/>
              <a:gd name="connsiteX85" fmla="*/ 883579 w 5511704"/>
              <a:gd name="connsiteY85" fmla="*/ 6307932 h 6886576"/>
              <a:gd name="connsiteX86" fmla="*/ 1020229 w 5511704"/>
              <a:gd name="connsiteY86" fmla="*/ 6393657 h 6886576"/>
              <a:gd name="connsiteX87" fmla="*/ 1075471 w 5511704"/>
              <a:gd name="connsiteY87" fmla="*/ 6457950 h 6886576"/>
              <a:gd name="connsiteX88" fmla="*/ 1232473 w 5511704"/>
              <a:gd name="connsiteY88" fmla="*/ 6686551 h 6886576"/>
              <a:gd name="connsiteX89" fmla="*/ 1592997 w 5511704"/>
              <a:gd name="connsiteY89" fmla="*/ 6886576 h 6886576"/>
              <a:gd name="connsiteX90" fmla="*/ 5511704 w 5511704"/>
              <a:gd name="connsiteY90" fmla="*/ 6886576 h 688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511704" h="6886576">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rgbClr val="D56A17">
              <a:alpha val="20000"/>
            </a:srgbClr>
          </a:solidFill>
          <a:ln w="32707" cap="flat">
            <a:noFill/>
            <a:prstDash val="solid"/>
            <a:miter/>
          </a:ln>
        </p:spPr>
        <p:txBody>
          <a:bodyPr rtlCol="0" anchor="ctr"/>
          <a:lstStyle/>
          <a:p>
            <a:endParaRPr lang="en-US" dirty="0"/>
          </a:p>
        </p:txBody>
      </p:sp>
      <p:sp>
        <p:nvSpPr>
          <p:cNvPr id="3" name="CasellaDiTesto 2">
            <a:extLst>
              <a:ext uri="{FF2B5EF4-FFF2-40B4-BE49-F238E27FC236}">
                <a16:creationId xmlns:a16="http://schemas.microsoft.com/office/drawing/2014/main" id="{2B3590CB-EB9E-FC4D-A5FA-DA1036998A77}"/>
              </a:ext>
            </a:extLst>
          </p:cNvPr>
          <p:cNvSpPr txBox="1"/>
          <p:nvPr/>
        </p:nvSpPr>
        <p:spPr>
          <a:xfrm>
            <a:off x="1047750" y="785280"/>
            <a:ext cx="10096500" cy="5287439"/>
          </a:xfrm>
          <a:prstGeom prst="rect">
            <a:avLst/>
          </a:prstGeom>
        </p:spPr>
        <p:txBody>
          <a:bodyPr vert="horz" lIns="91440" tIns="45720" rIns="91440" bIns="45720" rtlCol="0" anchor="ctr">
            <a:normAutofit/>
          </a:bodyPr>
          <a:lstStyle/>
          <a:p>
            <a:pPr>
              <a:spcAft>
                <a:spcPts val="600"/>
              </a:spcAft>
              <a:tabLst>
                <a:tab pos="269875" algn="l"/>
                <a:tab pos="944880" algn="l"/>
                <a:tab pos="1124585" algn="l"/>
                <a:tab pos="1934845" algn="l"/>
                <a:tab pos="4004945" algn="l"/>
                <a:tab pos="4140200" algn="l"/>
                <a:tab pos="4275455" algn="l"/>
                <a:tab pos="4905375" algn="l"/>
              </a:tabLst>
            </a:pPr>
            <a:r>
              <a:rPr lang="en-US" sz="2400" dirty="0">
                <a:effectLst/>
              </a:rPr>
              <a:t>The semiotics of space has a vector character, is oriented, and always depicts points of view, </a:t>
            </a:r>
            <a:r>
              <a:rPr lang="en-US" sz="2400" i="1" dirty="0">
                <a:effectLst/>
              </a:rPr>
              <a:t>spatial orientation vectors</a:t>
            </a:r>
            <a:r>
              <a:rPr lang="en-US" sz="2400" dirty="0">
                <a:effectLst/>
              </a:rPr>
              <a:t> (to see from the outside, to see from above, or upwards, from a center, in the perspective of the passer-by, from east to west, etc.). Spatial relations represent parameters for the formation of ideological consciousness, vectorizing life and making itself invisible as a form. Architectural space is semiotic and can be understood from the reading of its elements as ideological signs – in the case of space, vector-oriented. Being semiotic, it is ideologically oriented, and materially possible to be understood by its lines of forces.</a:t>
            </a:r>
          </a:p>
        </p:txBody>
      </p:sp>
    </p:spTree>
    <p:extLst>
      <p:ext uri="{BB962C8B-B14F-4D97-AF65-F5344CB8AC3E}">
        <p14:creationId xmlns:p14="http://schemas.microsoft.com/office/powerpoint/2010/main" val="36381333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13B7BB51-92B8-4089-8DAB-1202A4D1C6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315111"/>
            <a:ext cx="3021543" cy="1435442"/>
          </a:xfrm>
          <a:custGeom>
            <a:avLst/>
            <a:gdLst/>
            <a:ahLst/>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useBgFill="1">
        <p:nvSpPr>
          <p:cNvPr id="10" name="Rectangle 9">
            <a:extLst>
              <a:ext uri="{FF2B5EF4-FFF2-40B4-BE49-F238E27FC236}">
                <a16:creationId xmlns:a16="http://schemas.microsoft.com/office/drawing/2014/main" id="{24B04273-AE2A-4676-98D5-85D0D238C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98A68847-134F-4AF1-B1C6-332344C9C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rgbClr val="D56A17">
              <a:alpha val="20000"/>
            </a:srgbClr>
          </a:solidFill>
          <a:ln w="32707" cap="flat">
            <a:noFill/>
            <a:prstDash val="solid"/>
            <a:miter/>
          </a:ln>
        </p:spPr>
        <p:txBody>
          <a:bodyPr wrap="square" rtlCol="0" anchor="ctr">
            <a:noAutofit/>
          </a:bodyPr>
          <a:lstStyle/>
          <a:p>
            <a:endParaRPr lang="en-US"/>
          </a:p>
        </p:txBody>
      </p:sp>
      <p:sp>
        <p:nvSpPr>
          <p:cNvPr id="3" name="CasellaDiTesto 2">
            <a:extLst>
              <a:ext uri="{FF2B5EF4-FFF2-40B4-BE49-F238E27FC236}">
                <a16:creationId xmlns:a16="http://schemas.microsoft.com/office/drawing/2014/main" id="{15AD539B-3792-CB45-8A07-18FC33175022}"/>
              </a:ext>
            </a:extLst>
          </p:cNvPr>
          <p:cNvSpPr txBox="1"/>
          <p:nvPr/>
        </p:nvSpPr>
        <p:spPr>
          <a:xfrm>
            <a:off x="836676" y="1347331"/>
            <a:ext cx="10515600" cy="4163338"/>
          </a:xfrm>
          <a:prstGeom prst="rect">
            <a:avLst/>
          </a:prstGeom>
        </p:spPr>
        <p:txBody>
          <a:bodyPr vert="horz" lIns="91440" tIns="45720" rIns="91440" bIns="45720" rtlCol="0">
            <a:noAutofit/>
          </a:bodyPr>
          <a:lstStyle/>
          <a:p>
            <a:pPr>
              <a:spcAft>
                <a:spcPts val="600"/>
              </a:spcAft>
            </a:pPr>
            <a:r>
              <a:rPr lang="en-US" sz="2400" dirty="0">
                <a:effectLst/>
              </a:rPr>
              <a:t>Bakhtin locates within the texts two forces in permanent struggle for meaning, in the multitude of ideological threads of all the voices that have enunciated this object in terms of value: </a:t>
            </a:r>
            <a:r>
              <a:rPr lang="en-US" sz="2400" b="1" dirty="0">
                <a:solidFill>
                  <a:schemeClr val="accent1"/>
                </a:solidFill>
                <a:effectLst/>
              </a:rPr>
              <a:t>the centripetal forces</a:t>
            </a:r>
            <a:r>
              <a:rPr lang="en-US" sz="2400" dirty="0">
                <a:effectLst/>
              </a:rPr>
              <a:t>, interested in the stabilization of the senses and the maintenance of relationships, and </a:t>
            </a:r>
            <a:r>
              <a:rPr lang="en-US" sz="2400" b="1" dirty="0">
                <a:solidFill>
                  <a:schemeClr val="accent1"/>
                </a:solidFill>
                <a:effectLst/>
              </a:rPr>
              <a:t>the centrifugal forces</a:t>
            </a:r>
            <a:r>
              <a:rPr lang="en-US" sz="2400" dirty="0">
                <a:effectLst/>
              </a:rPr>
              <a:t>, generally unofficial and destabilizing given meanings. The very fact that I deal with an object, says Bakhtin, already removes it from the realm of the given, opening it to the universe </a:t>
            </a:r>
            <a:r>
              <a:rPr lang="en-US" sz="2400" i="1" dirty="0">
                <a:effectLst/>
              </a:rPr>
              <a:t>by giving</a:t>
            </a:r>
            <a:r>
              <a:rPr lang="en-US" sz="2400" dirty="0">
                <a:effectLst/>
              </a:rPr>
              <a:t> of culture, always unpredictable in its multiple probabilities in the conflicting moments of the life of texts. For this theory, it is possible in the space-time indices saturated with senses (always in struggle) to understand the </a:t>
            </a:r>
            <a:r>
              <a:rPr lang="en-US" sz="2400" i="1" dirty="0">
                <a:effectLst/>
              </a:rPr>
              <a:t>images of humans and their world</a:t>
            </a:r>
            <a:r>
              <a:rPr lang="en-US" sz="2400" dirty="0">
                <a:effectLst/>
              </a:rPr>
              <a:t> that are created. </a:t>
            </a:r>
            <a:endParaRPr lang="en-US" sz="2400" dirty="0"/>
          </a:p>
        </p:txBody>
      </p:sp>
    </p:spTree>
    <p:extLst>
      <p:ext uri="{BB962C8B-B14F-4D97-AF65-F5344CB8AC3E}">
        <p14:creationId xmlns:p14="http://schemas.microsoft.com/office/powerpoint/2010/main" val="20043453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13B7BB51-92B8-4089-8DAB-1202A4D1C6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315111"/>
            <a:ext cx="3021543" cy="1435442"/>
          </a:xfrm>
          <a:custGeom>
            <a:avLst/>
            <a:gdLst/>
            <a:ahLst/>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useBgFill="1">
        <p:nvSpPr>
          <p:cNvPr id="9" name="Rectangle 8">
            <a:extLst>
              <a:ext uri="{FF2B5EF4-FFF2-40B4-BE49-F238E27FC236}">
                <a16:creationId xmlns:a16="http://schemas.microsoft.com/office/drawing/2014/main" id="{A0339EE9-5436-4860-BBFC-7CD7C90DB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AA770EBD-5B77-46EC-BF58-EF27ACD6B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5" y="0"/>
            <a:ext cx="7537705" cy="6858000"/>
          </a:xfrm>
          <a:custGeom>
            <a:avLst/>
            <a:gdLst>
              <a:gd name="connsiteX0" fmla="*/ 1008599 w 7299977"/>
              <a:gd name="connsiteY0" fmla="*/ 0 h 6858000"/>
              <a:gd name="connsiteX1" fmla="*/ 4420653 w 7299977"/>
              <a:gd name="connsiteY1" fmla="*/ 0 h 6858000"/>
              <a:gd name="connsiteX2" fmla="*/ 5511704 w 7299977"/>
              <a:gd name="connsiteY2" fmla="*/ 0 h 6858000"/>
              <a:gd name="connsiteX3" fmla="*/ 7299977 w 7299977"/>
              <a:gd name="connsiteY3" fmla="*/ 0 h 6858000"/>
              <a:gd name="connsiteX4" fmla="*/ 7299977 w 7299977"/>
              <a:gd name="connsiteY4" fmla="*/ 6858000 h 6858000"/>
              <a:gd name="connsiteX5" fmla="*/ 5511704 w 7299977"/>
              <a:gd name="connsiteY5" fmla="*/ 6858000 h 6858000"/>
              <a:gd name="connsiteX6" fmla="*/ 4420653 w 7299977"/>
              <a:gd name="connsiteY6" fmla="*/ 6858000 h 6858000"/>
              <a:gd name="connsiteX7" fmla="*/ 1592997 w 7299977"/>
              <a:gd name="connsiteY7" fmla="*/ 6858000 h 6858000"/>
              <a:gd name="connsiteX8" fmla="*/ 1232473 w 7299977"/>
              <a:gd name="connsiteY8" fmla="*/ 6658805 h 6858000"/>
              <a:gd name="connsiteX9" fmla="*/ 1075471 w 7299977"/>
              <a:gd name="connsiteY9" fmla="*/ 6431153 h 6858000"/>
              <a:gd name="connsiteX10" fmla="*/ 1020229 w 7299977"/>
              <a:gd name="connsiteY10" fmla="*/ 6367127 h 6858000"/>
              <a:gd name="connsiteX11" fmla="*/ 883579 w 7299977"/>
              <a:gd name="connsiteY11" fmla="*/ 6281757 h 6858000"/>
              <a:gd name="connsiteX12" fmla="*/ 645167 w 7299977"/>
              <a:gd name="connsiteY12" fmla="*/ 6100347 h 6858000"/>
              <a:gd name="connsiteX13" fmla="*/ 732391 w 7299977"/>
              <a:gd name="connsiteY13" fmla="*/ 6057663 h 6858000"/>
              <a:gd name="connsiteX14" fmla="*/ 985339 w 7299977"/>
              <a:gd name="connsiteY14" fmla="*/ 6167932 h 6858000"/>
              <a:gd name="connsiteX15" fmla="*/ 1168509 w 7299977"/>
              <a:gd name="connsiteY15" fmla="*/ 6196388 h 6858000"/>
              <a:gd name="connsiteX16" fmla="*/ 909746 w 7299977"/>
              <a:gd name="connsiteY16" fmla="*/ 6004307 h 6858000"/>
              <a:gd name="connsiteX17" fmla="*/ 659704 w 7299977"/>
              <a:gd name="connsiteY17" fmla="*/ 5755314 h 6858000"/>
              <a:gd name="connsiteX18" fmla="*/ 851597 w 7299977"/>
              <a:gd name="connsiteY18" fmla="*/ 5801555 h 6858000"/>
              <a:gd name="connsiteX19" fmla="*/ 860319 w 7299977"/>
              <a:gd name="connsiteY19" fmla="*/ 5769542 h 6858000"/>
              <a:gd name="connsiteX20" fmla="*/ 691686 w 7299977"/>
              <a:gd name="connsiteY20" fmla="*/ 5474306 h 6858000"/>
              <a:gd name="connsiteX21" fmla="*/ 610278 w 7299977"/>
              <a:gd name="connsiteY21" fmla="*/ 5353367 h 6858000"/>
              <a:gd name="connsiteX22" fmla="*/ 238123 w 7299977"/>
              <a:gd name="connsiteY22" fmla="*/ 4994104 h 6858000"/>
              <a:gd name="connsiteX23" fmla="*/ 592833 w 7299977"/>
              <a:gd name="connsiteY23" fmla="*/ 5154171 h 6858000"/>
              <a:gd name="connsiteX24" fmla="*/ 226494 w 7299977"/>
              <a:gd name="connsiteY24" fmla="*/ 4805580 h 6858000"/>
              <a:gd name="connsiteX25" fmla="*/ 49139 w 7299977"/>
              <a:gd name="connsiteY25" fmla="*/ 4677526 h 6858000"/>
              <a:gd name="connsiteX26" fmla="*/ 5527 w 7299977"/>
              <a:gd name="connsiteY26" fmla="*/ 4602828 h 6858000"/>
              <a:gd name="connsiteX27" fmla="*/ 84029 w 7299977"/>
              <a:gd name="connsiteY27" fmla="*/ 4585042 h 6858000"/>
              <a:gd name="connsiteX28" fmla="*/ 325347 w 7299977"/>
              <a:gd name="connsiteY28" fmla="*/ 4613499 h 6858000"/>
              <a:gd name="connsiteX29" fmla="*/ 25879 w 7299977"/>
              <a:gd name="connsiteY29" fmla="*/ 4378734 h 6858000"/>
              <a:gd name="connsiteX30" fmla="*/ 249753 w 7299977"/>
              <a:gd name="connsiteY30" fmla="*/ 4414305 h 6858000"/>
              <a:gd name="connsiteX31" fmla="*/ 313718 w 7299977"/>
              <a:gd name="connsiteY31" fmla="*/ 4321821 h 6858000"/>
              <a:gd name="connsiteX32" fmla="*/ 418386 w 7299977"/>
              <a:gd name="connsiteY32" fmla="*/ 4172424 h 6858000"/>
              <a:gd name="connsiteX33" fmla="*/ 491072 w 7299977"/>
              <a:gd name="connsiteY33" fmla="*/ 4090612 h 6858000"/>
              <a:gd name="connsiteX34" fmla="*/ 520147 w 7299977"/>
              <a:gd name="connsiteY34" fmla="*/ 3827390 h 6858000"/>
              <a:gd name="connsiteX35" fmla="*/ 459090 w 7299977"/>
              <a:gd name="connsiteY35" fmla="*/ 3539269 h 6858000"/>
              <a:gd name="connsiteX36" fmla="*/ 290458 w 7299977"/>
              <a:gd name="connsiteY36" fmla="*/ 3393429 h 6858000"/>
              <a:gd name="connsiteX37" fmla="*/ 339884 w 7299977"/>
              <a:gd name="connsiteY37" fmla="*/ 3229805 h 6858000"/>
              <a:gd name="connsiteX38" fmla="*/ 697501 w 7299977"/>
              <a:gd name="connsiteY38" fmla="*/ 3329402 h 6858000"/>
              <a:gd name="connsiteX39" fmla="*/ 165437 w 7299977"/>
              <a:gd name="connsiteY39" fmla="*/ 2941684 h 6858000"/>
              <a:gd name="connsiteX40" fmla="*/ 255568 w 7299977"/>
              <a:gd name="connsiteY40" fmla="*/ 2923898 h 6858000"/>
              <a:gd name="connsiteX41" fmla="*/ 578296 w 7299977"/>
              <a:gd name="connsiteY41" fmla="*/ 2703362 h 6858000"/>
              <a:gd name="connsiteX42" fmla="*/ 595740 w 7299977"/>
              <a:gd name="connsiteY42" fmla="*/ 2692689 h 6858000"/>
              <a:gd name="connsiteX43" fmla="*/ 650982 w 7299977"/>
              <a:gd name="connsiteY43" fmla="*/ 2553965 h 6858000"/>
              <a:gd name="connsiteX44" fmla="*/ 825429 w 7299977"/>
              <a:gd name="connsiteY44" fmla="*/ 2532623 h 6858000"/>
              <a:gd name="connsiteX45" fmla="*/ 970802 w 7299977"/>
              <a:gd name="connsiteY45" fmla="*/ 2564636 h 6858000"/>
              <a:gd name="connsiteX46" fmla="*/ 1127805 w 7299977"/>
              <a:gd name="connsiteY46" fmla="*/ 2525509 h 6858000"/>
              <a:gd name="connsiteX47" fmla="*/ 1267362 w 7299977"/>
              <a:gd name="connsiteY47" fmla="*/ 2543294 h 6858000"/>
              <a:gd name="connsiteX48" fmla="*/ 1386568 w 7299977"/>
              <a:gd name="connsiteY48" fmla="*/ 2518395 h 6858000"/>
              <a:gd name="connsiteX49" fmla="*/ 1270270 w 7299977"/>
              <a:gd name="connsiteY49" fmla="*/ 2401012 h 6858000"/>
              <a:gd name="connsiteX50" fmla="*/ 1107453 w 7299977"/>
              <a:gd name="connsiteY50" fmla="*/ 2401012 h 6858000"/>
              <a:gd name="connsiteX51" fmla="*/ 991154 w 7299977"/>
              <a:gd name="connsiteY51" fmla="*/ 2326314 h 6858000"/>
              <a:gd name="connsiteX52" fmla="*/ 880671 w 7299977"/>
              <a:gd name="connsiteY52" fmla="*/ 2191146 h 6858000"/>
              <a:gd name="connsiteX53" fmla="*/ 491072 w 7299977"/>
              <a:gd name="connsiteY53" fmla="*/ 1974165 h 6858000"/>
              <a:gd name="connsiteX54" fmla="*/ 421293 w 7299977"/>
              <a:gd name="connsiteY54" fmla="*/ 1892353 h 6858000"/>
              <a:gd name="connsiteX55" fmla="*/ 1531941 w 7299977"/>
              <a:gd name="connsiteY55" fmla="*/ 2208931 h 6858000"/>
              <a:gd name="connsiteX56" fmla="*/ 1188861 w 7299977"/>
              <a:gd name="connsiteY56" fmla="*/ 2077320 h 6858000"/>
              <a:gd name="connsiteX57" fmla="*/ 1421458 w 7299977"/>
              <a:gd name="connsiteY57" fmla="*/ 2102219 h 6858000"/>
              <a:gd name="connsiteX58" fmla="*/ 1549386 w 7299977"/>
              <a:gd name="connsiteY58" fmla="*/ 2013292 h 6858000"/>
              <a:gd name="connsiteX59" fmla="*/ 1549386 w 7299977"/>
              <a:gd name="connsiteY59" fmla="*/ 1984836 h 6858000"/>
              <a:gd name="connsiteX60" fmla="*/ 1453440 w 7299977"/>
              <a:gd name="connsiteY60" fmla="*/ 1903025 h 6858000"/>
              <a:gd name="connsiteX61" fmla="*/ 1398198 w 7299977"/>
              <a:gd name="connsiteY61" fmla="*/ 1849668 h 6858000"/>
              <a:gd name="connsiteX62" fmla="*/ 1247011 w 7299977"/>
              <a:gd name="connsiteY62" fmla="*/ 1657587 h 6858000"/>
              <a:gd name="connsiteX63" fmla="*/ 1354586 w 7299977"/>
              <a:gd name="connsiteY63" fmla="*/ 1636245 h 6858000"/>
              <a:gd name="connsiteX64" fmla="*/ 1395290 w 7299977"/>
              <a:gd name="connsiteY64" fmla="*/ 1597117 h 6858000"/>
              <a:gd name="connsiteX65" fmla="*/ 1366216 w 7299977"/>
              <a:gd name="connsiteY65" fmla="*/ 1540204 h 6858000"/>
              <a:gd name="connsiteX66" fmla="*/ 1031858 w 7299977"/>
              <a:gd name="connsiteY66" fmla="*/ 1365909 h 6858000"/>
              <a:gd name="connsiteX67" fmla="*/ 1005692 w 7299977"/>
              <a:gd name="connsiteY67" fmla="*/ 1230741 h 6858000"/>
              <a:gd name="connsiteX68" fmla="*/ 1069655 w 7299977"/>
              <a:gd name="connsiteY68" fmla="*/ 1209399 h 6858000"/>
              <a:gd name="connsiteX69" fmla="*/ 1142342 w 7299977"/>
              <a:gd name="connsiteY69" fmla="*/ 1220069 h 6858000"/>
              <a:gd name="connsiteX70" fmla="*/ 1084193 w 7299977"/>
              <a:gd name="connsiteY70" fmla="*/ 1113358 h 6858000"/>
              <a:gd name="connsiteX71" fmla="*/ 848689 w 7299977"/>
              <a:gd name="connsiteY71" fmla="*/ 1006647 h 6858000"/>
              <a:gd name="connsiteX72" fmla="*/ 805077 w 7299977"/>
              <a:gd name="connsiteY72" fmla="*/ 949734 h 6858000"/>
              <a:gd name="connsiteX73" fmla="*/ 863226 w 7299977"/>
              <a:gd name="connsiteY73" fmla="*/ 921277 h 6858000"/>
              <a:gd name="connsiteX74" fmla="*/ 906838 w 7299977"/>
              <a:gd name="connsiteY74" fmla="*/ 910606 h 6858000"/>
              <a:gd name="connsiteX75" fmla="*/ 5527 w 7299977"/>
              <a:gd name="connsiteY75" fmla="*/ 465975 h 6858000"/>
              <a:gd name="connsiteX76" fmla="*/ 209049 w 7299977"/>
              <a:gd name="connsiteY76" fmla="*/ 462417 h 6858000"/>
              <a:gd name="connsiteX77" fmla="*/ 409664 w 7299977"/>
              <a:gd name="connsiteY77" fmla="*/ 533558 h 6858000"/>
              <a:gd name="connsiteX78" fmla="*/ 621908 w 7299977"/>
              <a:gd name="connsiteY78" fmla="*/ 522887 h 6858000"/>
              <a:gd name="connsiteX79" fmla="*/ 822522 w 7299977"/>
              <a:gd name="connsiteY79" fmla="*/ 558458 h 6858000"/>
              <a:gd name="connsiteX80" fmla="*/ 996969 w 7299977"/>
              <a:gd name="connsiteY80" fmla="*/ 558458 h 6858000"/>
              <a:gd name="connsiteX81" fmla="*/ 834151 w 7299977"/>
              <a:gd name="connsiteY81" fmla="*/ 505101 h 6858000"/>
              <a:gd name="connsiteX82" fmla="*/ 773095 w 7299977"/>
              <a:gd name="connsiteY82" fmla="*/ 416176 h 6858000"/>
              <a:gd name="connsiteX83" fmla="*/ 793447 w 7299977"/>
              <a:gd name="connsiteY83" fmla="*/ 334364 h 6858000"/>
              <a:gd name="connsiteX84" fmla="*/ 860319 w 7299977"/>
              <a:gd name="connsiteY84" fmla="*/ 359262 h 6858000"/>
              <a:gd name="connsiteX85" fmla="*/ 938820 w 7299977"/>
              <a:gd name="connsiteY85" fmla="*/ 451747 h 6858000"/>
              <a:gd name="connsiteX86" fmla="*/ 956265 w 7299977"/>
              <a:gd name="connsiteY86" fmla="*/ 394834 h 6858000"/>
              <a:gd name="connsiteX87" fmla="*/ 1002784 w 7299977"/>
              <a:gd name="connsiteY87" fmla="*/ 352148 h 6858000"/>
              <a:gd name="connsiteX88" fmla="*/ 1270270 w 7299977"/>
              <a:gd name="connsiteY88" fmla="*/ 373491 h 6858000"/>
              <a:gd name="connsiteX89" fmla="*/ 1092915 w 7299977"/>
              <a:gd name="connsiteY89" fmla="*/ 192082 h 6858000"/>
              <a:gd name="connsiteX90" fmla="*/ 979525 w 7299977"/>
              <a:gd name="connsiteY90" fmla="*/ 163625 h 6858000"/>
              <a:gd name="connsiteX91" fmla="*/ 953358 w 7299977"/>
              <a:gd name="connsiteY91" fmla="*/ 88927 h 6858000"/>
              <a:gd name="connsiteX92" fmla="*/ 1005692 w 7299977"/>
              <a:gd name="connsiteY92" fmla="*/ 71141 h 6858000"/>
              <a:gd name="connsiteX93" fmla="*/ 1267362 w 7299977"/>
              <a:gd name="connsiteY93" fmla="*/ 135168 h 6858000"/>
              <a:gd name="connsiteX94" fmla="*/ 1310975 w 7299977"/>
              <a:gd name="connsiteY94" fmla="*/ 110269 h 6858000"/>
              <a:gd name="connsiteX95" fmla="*/ 1008599 w 7299977"/>
              <a:gd name="connsiteY9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7299977" h="6858000">
                <a:moveTo>
                  <a:pt x="1008599" y="0"/>
                </a:moveTo>
                <a:lnTo>
                  <a:pt x="4420653" y="0"/>
                </a:lnTo>
                <a:lnTo>
                  <a:pt x="5511704" y="0"/>
                </a:lnTo>
                <a:lnTo>
                  <a:pt x="7299977" y="0"/>
                </a:lnTo>
                <a:lnTo>
                  <a:pt x="7299977" y="6858000"/>
                </a:lnTo>
                <a:lnTo>
                  <a:pt x="5511704" y="6858000"/>
                </a:lnTo>
                <a:lnTo>
                  <a:pt x="4420653" y="6858000"/>
                </a:lnTo>
                <a:lnTo>
                  <a:pt x="1592997" y="6858000"/>
                </a:lnTo>
                <a:cubicBezTo>
                  <a:pt x="1473792" y="6786859"/>
                  <a:pt x="1360401" y="6701489"/>
                  <a:pt x="1232473" y="6658805"/>
                </a:cubicBezTo>
                <a:cubicBezTo>
                  <a:pt x="1145250" y="6630349"/>
                  <a:pt x="1060933" y="6580550"/>
                  <a:pt x="1075471" y="6431153"/>
                </a:cubicBezTo>
                <a:cubicBezTo>
                  <a:pt x="1078378" y="6388469"/>
                  <a:pt x="1055118" y="6356456"/>
                  <a:pt x="1020229" y="6367127"/>
                </a:cubicBezTo>
                <a:cubicBezTo>
                  <a:pt x="953358" y="6388469"/>
                  <a:pt x="921375" y="6327999"/>
                  <a:pt x="883579" y="6281757"/>
                </a:cubicBezTo>
                <a:cubicBezTo>
                  <a:pt x="816707" y="6199945"/>
                  <a:pt x="752743" y="6114575"/>
                  <a:pt x="645167" y="6100347"/>
                </a:cubicBezTo>
                <a:cubicBezTo>
                  <a:pt x="665519" y="6036320"/>
                  <a:pt x="700408" y="6043434"/>
                  <a:pt x="732391" y="6057663"/>
                </a:cubicBezTo>
                <a:cubicBezTo>
                  <a:pt x="816707" y="6093234"/>
                  <a:pt x="901023" y="6132361"/>
                  <a:pt x="985339" y="6167932"/>
                </a:cubicBezTo>
                <a:cubicBezTo>
                  <a:pt x="1040581" y="6189274"/>
                  <a:pt x="1095822" y="6221287"/>
                  <a:pt x="1168509" y="6196388"/>
                </a:cubicBezTo>
                <a:cubicBezTo>
                  <a:pt x="1104545" y="6068335"/>
                  <a:pt x="996969" y="6043434"/>
                  <a:pt x="909746" y="6004307"/>
                </a:cubicBezTo>
                <a:cubicBezTo>
                  <a:pt x="802169" y="5954508"/>
                  <a:pt x="738206" y="5862025"/>
                  <a:pt x="659704" y="5755314"/>
                </a:cubicBezTo>
                <a:cubicBezTo>
                  <a:pt x="738206" y="5726858"/>
                  <a:pt x="787632" y="5805112"/>
                  <a:pt x="851597" y="5801555"/>
                </a:cubicBezTo>
                <a:cubicBezTo>
                  <a:pt x="854504" y="5790884"/>
                  <a:pt x="860319" y="5769542"/>
                  <a:pt x="860319" y="5769542"/>
                </a:cubicBezTo>
                <a:cubicBezTo>
                  <a:pt x="755650" y="5712629"/>
                  <a:pt x="709132" y="5605917"/>
                  <a:pt x="691686" y="5474306"/>
                </a:cubicBezTo>
                <a:cubicBezTo>
                  <a:pt x="685872" y="5406721"/>
                  <a:pt x="648075" y="5385379"/>
                  <a:pt x="610278" y="5353367"/>
                </a:cubicBezTo>
                <a:cubicBezTo>
                  <a:pt x="482350" y="5243097"/>
                  <a:pt x="345700" y="5143500"/>
                  <a:pt x="238123" y="4994104"/>
                </a:cubicBezTo>
                <a:cubicBezTo>
                  <a:pt x="363144" y="5011889"/>
                  <a:pt x="461997" y="5111487"/>
                  <a:pt x="592833" y="5154171"/>
                </a:cubicBezTo>
                <a:cubicBezTo>
                  <a:pt x="488165" y="4990547"/>
                  <a:pt x="351514" y="4905177"/>
                  <a:pt x="226494" y="4805580"/>
                </a:cubicBezTo>
                <a:cubicBezTo>
                  <a:pt x="168344" y="4759339"/>
                  <a:pt x="116011" y="4702425"/>
                  <a:pt x="49139" y="4677526"/>
                </a:cubicBezTo>
                <a:cubicBezTo>
                  <a:pt x="25879" y="4670412"/>
                  <a:pt x="-14826" y="4652628"/>
                  <a:pt x="5527" y="4602828"/>
                </a:cubicBezTo>
                <a:cubicBezTo>
                  <a:pt x="22972" y="4560144"/>
                  <a:pt x="54954" y="4574373"/>
                  <a:pt x="84029" y="4585042"/>
                </a:cubicBezTo>
                <a:cubicBezTo>
                  <a:pt x="153807" y="4613499"/>
                  <a:pt x="229401" y="4613499"/>
                  <a:pt x="325347" y="4613499"/>
                </a:cubicBezTo>
                <a:cubicBezTo>
                  <a:pt x="243939" y="4478331"/>
                  <a:pt x="95658" y="4521016"/>
                  <a:pt x="25879" y="4378734"/>
                </a:cubicBezTo>
                <a:cubicBezTo>
                  <a:pt x="113103" y="4353835"/>
                  <a:pt x="179975" y="4403633"/>
                  <a:pt x="249753" y="4414305"/>
                </a:cubicBezTo>
                <a:cubicBezTo>
                  <a:pt x="313718" y="4424975"/>
                  <a:pt x="328254" y="4400076"/>
                  <a:pt x="313718" y="4321821"/>
                </a:cubicBezTo>
                <a:cubicBezTo>
                  <a:pt x="290458" y="4200882"/>
                  <a:pt x="325347" y="4140411"/>
                  <a:pt x="418386" y="4172424"/>
                </a:cubicBezTo>
                <a:cubicBezTo>
                  <a:pt x="505609" y="4204438"/>
                  <a:pt x="514332" y="4158196"/>
                  <a:pt x="491072" y="4090612"/>
                </a:cubicBezTo>
                <a:cubicBezTo>
                  <a:pt x="456183" y="3991015"/>
                  <a:pt x="493979" y="3912759"/>
                  <a:pt x="520147" y="3827390"/>
                </a:cubicBezTo>
                <a:cubicBezTo>
                  <a:pt x="560851" y="3699337"/>
                  <a:pt x="543407" y="3635309"/>
                  <a:pt x="459090" y="3539269"/>
                </a:cubicBezTo>
                <a:cubicBezTo>
                  <a:pt x="409664" y="3485914"/>
                  <a:pt x="360236" y="3439672"/>
                  <a:pt x="290458" y="3393429"/>
                </a:cubicBezTo>
                <a:cubicBezTo>
                  <a:pt x="450368" y="3368530"/>
                  <a:pt x="284643" y="3283162"/>
                  <a:pt x="339884" y="3229805"/>
                </a:cubicBezTo>
                <a:cubicBezTo>
                  <a:pt x="453275" y="3208463"/>
                  <a:pt x="543407" y="3379202"/>
                  <a:pt x="697501" y="3329402"/>
                </a:cubicBezTo>
                <a:cubicBezTo>
                  <a:pt x="511425" y="3183563"/>
                  <a:pt x="302087" y="3137322"/>
                  <a:pt x="165437" y="2941684"/>
                </a:cubicBezTo>
                <a:cubicBezTo>
                  <a:pt x="197419" y="2899000"/>
                  <a:pt x="229401" y="2941684"/>
                  <a:pt x="255568" y="2923898"/>
                </a:cubicBezTo>
                <a:cubicBezTo>
                  <a:pt x="255568" y="2913227"/>
                  <a:pt x="560851" y="2980812"/>
                  <a:pt x="578296" y="2703362"/>
                </a:cubicBezTo>
                <a:cubicBezTo>
                  <a:pt x="584111" y="2703362"/>
                  <a:pt x="589926" y="2703362"/>
                  <a:pt x="595740" y="2692689"/>
                </a:cubicBezTo>
                <a:cubicBezTo>
                  <a:pt x="627722" y="2653563"/>
                  <a:pt x="598648" y="2561080"/>
                  <a:pt x="650982" y="2553965"/>
                </a:cubicBezTo>
                <a:cubicBezTo>
                  <a:pt x="709132" y="2546851"/>
                  <a:pt x="764373" y="2514837"/>
                  <a:pt x="825429" y="2532623"/>
                </a:cubicBezTo>
                <a:cubicBezTo>
                  <a:pt x="871949" y="2546851"/>
                  <a:pt x="921375" y="2564636"/>
                  <a:pt x="970802" y="2564636"/>
                </a:cubicBezTo>
                <a:cubicBezTo>
                  <a:pt x="1023136" y="2564636"/>
                  <a:pt x="1095822" y="2685576"/>
                  <a:pt x="1127805" y="2525509"/>
                </a:cubicBezTo>
                <a:cubicBezTo>
                  <a:pt x="1127805" y="2518395"/>
                  <a:pt x="1217936" y="2536181"/>
                  <a:pt x="1267362" y="2543294"/>
                </a:cubicBezTo>
                <a:cubicBezTo>
                  <a:pt x="1308067" y="2550408"/>
                  <a:pt x="1357494" y="2582422"/>
                  <a:pt x="1386568" y="2518395"/>
                </a:cubicBezTo>
                <a:cubicBezTo>
                  <a:pt x="1401105" y="2479267"/>
                  <a:pt x="1331326" y="2408126"/>
                  <a:pt x="1270270" y="2401012"/>
                </a:cubicBezTo>
                <a:cubicBezTo>
                  <a:pt x="1215029" y="2393898"/>
                  <a:pt x="1159787" y="2386784"/>
                  <a:pt x="1107453" y="2401012"/>
                </a:cubicBezTo>
                <a:cubicBezTo>
                  <a:pt x="1043489" y="2418796"/>
                  <a:pt x="1008599" y="2390340"/>
                  <a:pt x="991154" y="2326314"/>
                </a:cubicBezTo>
                <a:cubicBezTo>
                  <a:pt x="970802" y="2258731"/>
                  <a:pt x="933005" y="2223159"/>
                  <a:pt x="880671" y="2191146"/>
                </a:cubicBezTo>
                <a:cubicBezTo>
                  <a:pt x="752743" y="2112891"/>
                  <a:pt x="630630" y="2020407"/>
                  <a:pt x="491072" y="1974165"/>
                </a:cubicBezTo>
                <a:cubicBezTo>
                  <a:pt x="464905" y="1967051"/>
                  <a:pt x="432923" y="1952823"/>
                  <a:pt x="421293" y="1892353"/>
                </a:cubicBezTo>
                <a:cubicBezTo>
                  <a:pt x="799262" y="1984836"/>
                  <a:pt x="1142342" y="2223159"/>
                  <a:pt x="1531941" y="2208931"/>
                </a:cubicBezTo>
                <a:cubicBezTo>
                  <a:pt x="1427272" y="2134233"/>
                  <a:pt x="1302252" y="2130676"/>
                  <a:pt x="1188861" y="2077320"/>
                </a:cubicBezTo>
                <a:cubicBezTo>
                  <a:pt x="1270270" y="2038192"/>
                  <a:pt x="1345864" y="2080877"/>
                  <a:pt x="1421458" y="2102219"/>
                </a:cubicBezTo>
                <a:cubicBezTo>
                  <a:pt x="1485422" y="2120004"/>
                  <a:pt x="1543571" y="2123562"/>
                  <a:pt x="1549386" y="2013292"/>
                </a:cubicBezTo>
                <a:cubicBezTo>
                  <a:pt x="1549386" y="2002622"/>
                  <a:pt x="1549386" y="1995507"/>
                  <a:pt x="1549386" y="1984836"/>
                </a:cubicBezTo>
                <a:cubicBezTo>
                  <a:pt x="1526126" y="1938595"/>
                  <a:pt x="1494144" y="1917252"/>
                  <a:pt x="1453440" y="1903025"/>
                </a:cubicBezTo>
                <a:cubicBezTo>
                  <a:pt x="1430180" y="1895910"/>
                  <a:pt x="1398198" y="1881683"/>
                  <a:pt x="1398198" y="1849668"/>
                </a:cubicBezTo>
                <a:cubicBezTo>
                  <a:pt x="1401105" y="1728729"/>
                  <a:pt x="1322604" y="1693158"/>
                  <a:pt x="1247011" y="1657587"/>
                </a:cubicBezTo>
                <a:cubicBezTo>
                  <a:pt x="1287715" y="1597117"/>
                  <a:pt x="1322604" y="1639802"/>
                  <a:pt x="1354586" y="1636245"/>
                </a:cubicBezTo>
                <a:cubicBezTo>
                  <a:pt x="1374939" y="1632688"/>
                  <a:pt x="1395290" y="1629132"/>
                  <a:pt x="1395290" y="1597117"/>
                </a:cubicBezTo>
                <a:cubicBezTo>
                  <a:pt x="1395290" y="1572219"/>
                  <a:pt x="1386568" y="1540204"/>
                  <a:pt x="1366216" y="1540204"/>
                </a:cubicBezTo>
                <a:cubicBezTo>
                  <a:pt x="1238288" y="1536647"/>
                  <a:pt x="1165601" y="1365909"/>
                  <a:pt x="1031858" y="1365909"/>
                </a:cubicBezTo>
                <a:cubicBezTo>
                  <a:pt x="950450" y="1365909"/>
                  <a:pt x="1072563" y="1269868"/>
                  <a:pt x="1005692" y="1230741"/>
                </a:cubicBezTo>
                <a:cubicBezTo>
                  <a:pt x="991154" y="1220069"/>
                  <a:pt x="1046396" y="1205842"/>
                  <a:pt x="1069655" y="1209399"/>
                </a:cubicBezTo>
                <a:cubicBezTo>
                  <a:pt x="1092915" y="1212955"/>
                  <a:pt x="1113268" y="1237855"/>
                  <a:pt x="1142342" y="1220069"/>
                </a:cubicBezTo>
                <a:cubicBezTo>
                  <a:pt x="1156879" y="1156043"/>
                  <a:pt x="1119082" y="1131144"/>
                  <a:pt x="1084193" y="1113358"/>
                </a:cubicBezTo>
                <a:cubicBezTo>
                  <a:pt x="1008599" y="1070674"/>
                  <a:pt x="933005" y="1020875"/>
                  <a:pt x="848689" y="1006647"/>
                </a:cubicBezTo>
                <a:cubicBezTo>
                  <a:pt x="819615" y="1003089"/>
                  <a:pt x="802169" y="985305"/>
                  <a:pt x="805077" y="949734"/>
                </a:cubicBezTo>
                <a:cubicBezTo>
                  <a:pt x="810892" y="903491"/>
                  <a:pt x="839967" y="917720"/>
                  <a:pt x="863226" y="921277"/>
                </a:cubicBezTo>
                <a:cubicBezTo>
                  <a:pt x="877764" y="924835"/>
                  <a:pt x="892301" y="935506"/>
                  <a:pt x="906838" y="910606"/>
                </a:cubicBezTo>
                <a:cubicBezTo>
                  <a:pt x="566666" y="658055"/>
                  <a:pt x="386404" y="672284"/>
                  <a:pt x="5527" y="465975"/>
                </a:cubicBezTo>
                <a:cubicBezTo>
                  <a:pt x="89843" y="426847"/>
                  <a:pt x="150900" y="455303"/>
                  <a:pt x="209049" y="462417"/>
                </a:cubicBezTo>
                <a:cubicBezTo>
                  <a:pt x="354422" y="480203"/>
                  <a:pt x="264290" y="512216"/>
                  <a:pt x="409664" y="533558"/>
                </a:cubicBezTo>
                <a:cubicBezTo>
                  <a:pt x="479443" y="544229"/>
                  <a:pt x="543407" y="579800"/>
                  <a:pt x="621908" y="522887"/>
                </a:cubicBezTo>
                <a:cubicBezTo>
                  <a:pt x="674242" y="483759"/>
                  <a:pt x="758558" y="526444"/>
                  <a:pt x="822522" y="558458"/>
                </a:cubicBezTo>
                <a:cubicBezTo>
                  <a:pt x="874856" y="586915"/>
                  <a:pt x="927190" y="594028"/>
                  <a:pt x="996969" y="558458"/>
                </a:cubicBezTo>
                <a:cubicBezTo>
                  <a:pt x="933005" y="537116"/>
                  <a:pt x="883579" y="519330"/>
                  <a:pt x="834151" y="505101"/>
                </a:cubicBezTo>
                <a:cubicBezTo>
                  <a:pt x="793447" y="494431"/>
                  <a:pt x="770187" y="469532"/>
                  <a:pt x="773095" y="416176"/>
                </a:cubicBezTo>
                <a:cubicBezTo>
                  <a:pt x="773095" y="387720"/>
                  <a:pt x="764373" y="348592"/>
                  <a:pt x="793447" y="334364"/>
                </a:cubicBezTo>
                <a:cubicBezTo>
                  <a:pt x="816707" y="320135"/>
                  <a:pt x="848689" y="334364"/>
                  <a:pt x="860319" y="359262"/>
                </a:cubicBezTo>
                <a:cubicBezTo>
                  <a:pt x="874856" y="405504"/>
                  <a:pt x="889393" y="448189"/>
                  <a:pt x="938820" y="451747"/>
                </a:cubicBezTo>
                <a:cubicBezTo>
                  <a:pt x="1005692" y="458860"/>
                  <a:pt x="967894" y="430405"/>
                  <a:pt x="956265" y="394834"/>
                </a:cubicBezTo>
                <a:cubicBezTo>
                  <a:pt x="944635" y="355706"/>
                  <a:pt x="979525" y="345034"/>
                  <a:pt x="1002784" y="352148"/>
                </a:cubicBezTo>
                <a:cubicBezTo>
                  <a:pt x="1090008" y="384162"/>
                  <a:pt x="1180139" y="327250"/>
                  <a:pt x="1270270" y="373491"/>
                </a:cubicBezTo>
                <a:cubicBezTo>
                  <a:pt x="1247011" y="259665"/>
                  <a:pt x="1197583" y="209867"/>
                  <a:pt x="1092915" y="192082"/>
                </a:cubicBezTo>
                <a:cubicBezTo>
                  <a:pt x="1055118" y="188525"/>
                  <a:pt x="1014414" y="195638"/>
                  <a:pt x="979525" y="163625"/>
                </a:cubicBezTo>
                <a:cubicBezTo>
                  <a:pt x="959172" y="145839"/>
                  <a:pt x="938820" y="124497"/>
                  <a:pt x="953358" y="88927"/>
                </a:cubicBezTo>
                <a:cubicBezTo>
                  <a:pt x="962080" y="64027"/>
                  <a:pt x="985339" y="64027"/>
                  <a:pt x="1005692" y="71141"/>
                </a:cubicBezTo>
                <a:cubicBezTo>
                  <a:pt x="1090008" y="110269"/>
                  <a:pt x="1180139" y="120941"/>
                  <a:pt x="1267362" y="135168"/>
                </a:cubicBezTo>
                <a:cubicBezTo>
                  <a:pt x="1281900" y="138725"/>
                  <a:pt x="1296437" y="145839"/>
                  <a:pt x="1310975" y="110269"/>
                </a:cubicBezTo>
                <a:cubicBezTo>
                  <a:pt x="1209214" y="78255"/>
                  <a:pt x="1110360" y="35571"/>
                  <a:pt x="1008599" y="0"/>
                </a:cubicBezTo>
                <a:close/>
              </a:path>
            </a:pathLst>
          </a:custGeom>
          <a:solidFill>
            <a:srgbClr val="D56A17">
              <a:alpha val="20000"/>
            </a:srgbClr>
          </a:solidFill>
          <a:ln w="32707" cap="flat">
            <a:noFill/>
            <a:prstDash val="solid"/>
            <a:miter/>
          </a:ln>
        </p:spPr>
        <p:txBody>
          <a:bodyPr rtlCol="0" anchor="ctr"/>
          <a:lstStyle/>
          <a:p>
            <a:endParaRPr lang="en-US">
              <a:solidFill>
                <a:schemeClr val="tx1"/>
              </a:solidFill>
            </a:endParaRPr>
          </a:p>
        </p:txBody>
      </p:sp>
      <p:sp>
        <p:nvSpPr>
          <p:cNvPr id="2" name="CasellaDiTesto 1">
            <a:extLst>
              <a:ext uri="{FF2B5EF4-FFF2-40B4-BE49-F238E27FC236}">
                <a16:creationId xmlns:a16="http://schemas.microsoft.com/office/drawing/2014/main" id="{6E287794-2067-7646-B189-01C11E16A5FD}"/>
              </a:ext>
            </a:extLst>
          </p:cNvPr>
          <p:cNvSpPr txBox="1"/>
          <p:nvPr/>
        </p:nvSpPr>
        <p:spPr>
          <a:xfrm>
            <a:off x="1510770" y="1242815"/>
            <a:ext cx="7361767" cy="971748"/>
          </a:xfrm>
          <a:prstGeom prst="rect">
            <a:avLst/>
          </a:prstGeom>
        </p:spPr>
        <p:txBody>
          <a:bodyPr vert="horz" lIns="91440" tIns="45720" rIns="91440" bIns="45720" rtlCol="0" anchor="ctr">
            <a:noAutofit/>
          </a:bodyPr>
          <a:lstStyle/>
          <a:p>
            <a:pPr>
              <a:spcAft>
                <a:spcPts val="600"/>
              </a:spcAft>
            </a:pPr>
            <a:r>
              <a:rPr lang="en-US" sz="3200" dirty="0"/>
              <a:t>IMAGES OF HUMAN AND ITS WORLD</a:t>
            </a:r>
          </a:p>
        </p:txBody>
      </p:sp>
      <p:sp>
        <p:nvSpPr>
          <p:cNvPr id="8" name="CasellaDiTesto 7">
            <a:extLst>
              <a:ext uri="{FF2B5EF4-FFF2-40B4-BE49-F238E27FC236}">
                <a16:creationId xmlns:a16="http://schemas.microsoft.com/office/drawing/2014/main" id="{F4F0E64A-DB06-7C44-9CD0-57EDE593621F}"/>
              </a:ext>
            </a:extLst>
          </p:cNvPr>
          <p:cNvSpPr txBox="1"/>
          <p:nvPr/>
        </p:nvSpPr>
        <p:spPr>
          <a:xfrm>
            <a:off x="5957888" y="4058663"/>
            <a:ext cx="3764172" cy="584775"/>
          </a:xfrm>
          <a:prstGeom prst="rect">
            <a:avLst/>
          </a:prstGeom>
          <a:noFill/>
        </p:spPr>
        <p:txBody>
          <a:bodyPr wrap="none" rtlCol="0">
            <a:spAutoFit/>
          </a:bodyPr>
          <a:lstStyle/>
          <a:p>
            <a:r>
              <a:rPr lang="it-IT" sz="3200" dirty="0"/>
              <a:t>SEMIOTIC CENTER </a:t>
            </a:r>
          </a:p>
        </p:txBody>
      </p:sp>
    </p:spTree>
    <p:extLst>
      <p:ext uri="{BB962C8B-B14F-4D97-AF65-F5344CB8AC3E}">
        <p14:creationId xmlns:p14="http://schemas.microsoft.com/office/powerpoint/2010/main" val="12885104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24951390-C790-D041-A790-CF07581B1311}"/>
              </a:ext>
            </a:extLst>
          </p:cNvPr>
          <p:cNvSpPr txBox="1"/>
          <p:nvPr/>
        </p:nvSpPr>
        <p:spPr>
          <a:xfrm>
            <a:off x="1819835" y="6063217"/>
            <a:ext cx="7959467" cy="423514"/>
          </a:xfrm>
          <a:prstGeom prst="rect">
            <a:avLst/>
          </a:prstGeom>
          <a:noFill/>
        </p:spPr>
        <p:txBody>
          <a:bodyPr wrap="square">
            <a:spAutoFit/>
          </a:bodyPr>
          <a:lstStyle/>
          <a:p>
            <a:pPr indent="450215" algn="ctr">
              <a:lnSpc>
                <a:spcPct val="150000"/>
              </a:lnSpc>
              <a:tabLst>
                <a:tab pos="269875" algn="l"/>
                <a:tab pos="944880" algn="l"/>
                <a:tab pos="1124585" algn="l"/>
                <a:tab pos="1934845" algn="l"/>
                <a:tab pos="4004945" algn="l"/>
                <a:tab pos="4140200" algn="l"/>
                <a:tab pos="4275455" algn="l"/>
                <a:tab pos="4905375" algn="l"/>
              </a:tabLst>
            </a:pPr>
            <a:r>
              <a:rPr lang="it-IT" sz="1600" dirty="0" err="1">
                <a:effectLst/>
                <a:latin typeface="Candara" panose="020E0502030303020204" pitchFamily="34" charset="0"/>
                <a:ea typeface="Times New Roman" panose="02020603050405020304" pitchFamily="18" charset="0"/>
                <a:cs typeface="Times New Roman" panose="02020603050405020304" pitchFamily="18" charset="0"/>
              </a:rPr>
              <a:t>Unknown</a:t>
            </a:r>
            <a:r>
              <a:rPr lang="it-IT" sz="1600" dirty="0">
                <a:effectLst/>
                <a:latin typeface="Candara" panose="020E0502030303020204" pitchFamily="34" charset="0"/>
                <a:ea typeface="Times New Roman" panose="02020603050405020304" pitchFamily="18" charset="0"/>
                <a:cs typeface="Times New Roman" panose="02020603050405020304" pitchFamily="18" charset="0"/>
              </a:rPr>
              <a:t> </a:t>
            </a:r>
            <a:r>
              <a:rPr lang="it-IT" sz="1600" dirty="0" err="1">
                <a:effectLst/>
                <a:latin typeface="Candara" panose="020E0502030303020204" pitchFamily="34" charset="0"/>
                <a:ea typeface="Times New Roman" panose="02020603050405020304" pitchFamily="18" charset="0"/>
                <a:cs typeface="Times New Roman" panose="02020603050405020304" pitchFamily="18" charset="0"/>
              </a:rPr>
              <a:t>authorship</a:t>
            </a:r>
            <a:r>
              <a:rPr lang="it-IT" sz="1600" dirty="0">
                <a:effectLst/>
                <a:latin typeface="Candara" panose="020E0502030303020204" pitchFamily="34" charset="0"/>
                <a:ea typeface="Times New Roman" panose="02020603050405020304" pitchFamily="18" charset="0"/>
                <a:cs typeface="Times New Roman" panose="02020603050405020304" pitchFamily="18" charset="0"/>
              </a:rPr>
              <a:t>, </a:t>
            </a:r>
            <a:r>
              <a:rPr lang="it-IT" sz="1600" b="0" i="0" u="none" strike="noStrike" dirty="0" err="1">
                <a:solidFill>
                  <a:srgbClr val="000000"/>
                </a:solidFill>
                <a:effectLst/>
                <a:latin typeface="GT-Cinetype"/>
              </a:rPr>
              <a:t>Nomads</a:t>
            </a:r>
            <a:r>
              <a:rPr lang="it-IT" sz="1600" b="0" i="0" u="none" strike="noStrike" dirty="0">
                <a:solidFill>
                  <a:srgbClr val="000000"/>
                </a:solidFill>
                <a:effectLst/>
                <a:latin typeface="GT-Cinetype"/>
              </a:rPr>
              <a:t> in a Culture </a:t>
            </a:r>
            <a:r>
              <a:rPr lang="it-IT" sz="1600" b="0" i="0" u="none" strike="noStrike" dirty="0" err="1">
                <a:solidFill>
                  <a:srgbClr val="000000"/>
                </a:solidFill>
                <a:effectLst/>
                <a:latin typeface="GT-Cinetype"/>
              </a:rPr>
              <a:t>Circle</a:t>
            </a:r>
            <a:r>
              <a:rPr lang="it-IT" sz="1600" b="0" i="0" u="none" strike="noStrike" dirty="0">
                <a:solidFill>
                  <a:srgbClr val="000000"/>
                </a:solidFill>
                <a:effectLst/>
                <a:latin typeface="GT-Cinetype"/>
              </a:rPr>
              <a:t> in </a:t>
            </a:r>
            <a:r>
              <a:rPr lang="it-IT" sz="1600" b="0" i="0" u="none" strike="noStrike" dirty="0" err="1">
                <a:solidFill>
                  <a:srgbClr val="000000"/>
                </a:solidFill>
                <a:effectLst/>
                <a:latin typeface="GT-Cinetype"/>
              </a:rPr>
              <a:t>Kenia</a:t>
            </a:r>
            <a:r>
              <a:rPr lang="it-IT" sz="1600" b="0" i="0" u="none" strike="noStrike" dirty="0">
                <a:solidFill>
                  <a:srgbClr val="000000"/>
                </a:solidFill>
                <a:effectLst/>
                <a:latin typeface="GT-Cinetype"/>
              </a:rPr>
              <a:t>, </a:t>
            </a:r>
            <a:r>
              <a:rPr lang="it-IT" sz="1600" b="0" i="0" u="none" strike="noStrike" dirty="0" err="1">
                <a:solidFill>
                  <a:srgbClr val="000000"/>
                </a:solidFill>
                <a:effectLst/>
                <a:latin typeface="GT-Cinetype"/>
              </a:rPr>
              <a:t>Instituto</a:t>
            </a:r>
            <a:r>
              <a:rPr lang="it-IT" sz="1600" b="0" i="0" u="none" strike="noStrike" dirty="0">
                <a:solidFill>
                  <a:srgbClr val="000000"/>
                </a:solidFill>
                <a:effectLst/>
                <a:latin typeface="GT-Cinetype"/>
              </a:rPr>
              <a:t> Paulo </a:t>
            </a:r>
            <a:r>
              <a:rPr lang="it-IT" sz="1600" b="0" i="0" u="none" strike="noStrike" dirty="0" err="1">
                <a:solidFill>
                  <a:srgbClr val="000000"/>
                </a:solidFill>
                <a:effectLst/>
                <a:latin typeface="GT-Cinetype"/>
              </a:rPr>
              <a:t>Freire</a:t>
            </a:r>
            <a:r>
              <a:rPr lang="it-IT" sz="1600" b="0" i="0" u="none" strike="noStrike" dirty="0">
                <a:solidFill>
                  <a:srgbClr val="000000"/>
                </a:solidFill>
                <a:effectLst/>
                <a:latin typeface="GT-Cinetype"/>
              </a:rPr>
              <a:t>, 1975</a:t>
            </a:r>
            <a:endParaRPr lang="it-IT" sz="1600" dirty="0">
              <a:effectLst/>
              <a:latin typeface="Candara" panose="020E0502030303020204" pitchFamily="34" charset="0"/>
              <a:ea typeface="Times New Roman" panose="02020603050405020304" pitchFamily="18" charset="0"/>
              <a:cs typeface="Times New Roman" panose="02020603050405020304" pitchFamily="18" charset="0"/>
            </a:endParaRPr>
          </a:p>
        </p:txBody>
      </p:sp>
      <p:pic>
        <p:nvPicPr>
          <p:cNvPr id="5" name="Immagine 4" descr="Immagine che contiene testo, esterni&#10;&#10;Descrizione generata automaticamente">
            <a:extLst>
              <a:ext uri="{FF2B5EF4-FFF2-40B4-BE49-F238E27FC236}">
                <a16:creationId xmlns:a16="http://schemas.microsoft.com/office/drawing/2014/main" id="{31DB6D45-18B5-A64A-A02E-FE8B49261388}"/>
              </a:ext>
            </a:extLst>
          </p:cNvPr>
          <p:cNvPicPr>
            <a:picLocks noChangeAspect="1"/>
          </p:cNvPicPr>
          <p:nvPr/>
        </p:nvPicPr>
        <p:blipFill>
          <a:blip r:embed="rId2"/>
          <a:stretch>
            <a:fillRect/>
          </a:stretch>
        </p:blipFill>
        <p:spPr>
          <a:xfrm>
            <a:off x="1819835" y="193971"/>
            <a:ext cx="8552329" cy="5869246"/>
          </a:xfrm>
          <a:prstGeom prst="rect">
            <a:avLst/>
          </a:prstGeom>
        </p:spPr>
      </p:pic>
    </p:spTree>
    <p:extLst>
      <p:ext uri="{BB962C8B-B14F-4D97-AF65-F5344CB8AC3E}">
        <p14:creationId xmlns:p14="http://schemas.microsoft.com/office/powerpoint/2010/main" val="30169658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32" descr="Immagine che contiene testo, pavimento, interni, cucina&#10;&#10;Descrizione generata automaticamente">
            <a:extLst>
              <a:ext uri="{FF2B5EF4-FFF2-40B4-BE49-F238E27FC236}">
                <a16:creationId xmlns:a16="http://schemas.microsoft.com/office/drawing/2014/main" id="{C94E61E4-1F21-1A4E-823A-FE0D71BFCE3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748"/>
          <a:stretch/>
        </p:blipFill>
        <p:spPr bwMode="auto">
          <a:xfrm>
            <a:off x="657866" y="248808"/>
            <a:ext cx="10876268" cy="636038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951908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magine 14" descr="Immagine che contiene testo, Piano, diagramma, schematico&#10;&#10;Descrizione generata automaticamente">
            <a:extLst>
              <a:ext uri="{FF2B5EF4-FFF2-40B4-BE49-F238E27FC236}">
                <a16:creationId xmlns:a16="http://schemas.microsoft.com/office/drawing/2014/main" id="{CC845F83-1FC5-E56F-A7FB-44C4A4075577}"/>
              </a:ext>
            </a:extLst>
          </p:cNvPr>
          <p:cNvPicPr>
            <a:picLocks noChangeAspect="1"/>
          </p:cNvPicPr>
          <p:nvPr/>
        </p:nvPicPr>
        <p:blipFill>
          <a:blip r:embed="rId2"/>
          <a:stretch>
            <a:fillRect/>
          </a:stretch>
        </p:blipFill>
        <p:spPr>
          <a:xfrm>
            <a:off x="896882" y="-1"/>
            <a:ext cx="10094953" cy="6657975"/>
          </a:xfrm>
          <a:prstGeom prst="rect">
            <a:avLst/>
          </a:prstGeom>
        </p:spPr>
      </p:pic>
    </p:spTree>
    <p:extLst>
      <p:ext uri="{BB962C8B-B14F-4D97-AF65-F5344CB8AC3E}">
        <p14:creationId xmlns:p14="http://schemas.microsoft.com/office/powerpoint/2010/main" val="346750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B520E56-2B14-0DF8-A344-E5CC2192CC6F}"/>
              </a:ext>
            </a:extLst>
          </p:cNvPr>
          <p:cNvPicPr>
            <a:picLocks noChangeAspect="1"/>
          </p:cNvPicPr>
          <p:nvPr/>
        </p:nvPicPr>
        <p:blipFill>
          <a:blip r:embed="rId2"/>
          <a:stretch>
            <a:fillRect/>
          </a:stretch>
        </p:blipFill>
        <p:spPr>
          <a:xfrm rot="16200000">
            <a:off x="2699670" y="-1243375"/>
            <a:ext cx="6830455" cy="9372293"/>
          </a:xfrm>
          <a:prstGeom prst="rect">
            <a:avLst/>
          </a:prstGeom>
        </p:spPr>
      </p:pic>
    </p:spTree>
    <p:extLst>
      <p:ext uri="{BB962C8B-B14F-4D97-AF65-F5344CB8AC3E}">
        <p14:creationId xmlns:p14="http://schemas.microsoft.com/office/powerpoint/2010/main" val="3597936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18" name="Rectangle 17">
            <a:extLst>
              <a:ext uri="{FF2B5EF4-FFF2-40B4-BE49-F238E27FC236}">
                <a16:creationId xmlns:a16="http://schemas.microsoft.com/office/drawing/2014/main" id="{ED894347-C9A9-4BFD-8A6D-05A2B0CDDF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284ED281-4082-46F9-86EE-D78901367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2"/>
            <a:ext cx="9379192" cy="4251280"/>
          </a:xfrm>
          <a:custGeom>
            <a:avLst/>
            <a:gdLst>
              <a:gd name="connsiteX0" fmla="*/ 9379192 w 9379192"/>
              <a:gd name="connsiteY0" fmla="*/ 3752527 h 3752527"/>
              <a:gd name="connsiteX1" fmla="*/ 3293459 w 9379192"/>
              <a:gd name="connsiteY1" fmla="*/ 3752527 h 3752527"/>
              <a:gd name="connsiteX2" fmla="*/ 3297156 w 9379192"/>
              <a:gd name="connsiteY2" fmla="*/ 3752055 h 3752527"/>
              <a:gd name="connsiteX3" fmla="*/ 3642095 w 9379192"/>
              <a:gd name="connsiteY3" fmla="*/ 3690141 h 3752527"/>
              <a:gd name="connsiteX4" fmla="*/ 2307659 w 9379192"/>
              <a:gd name="connsiteY4" fmla="*/ 3500267 h 3752527"/>
              <a:gd name="connsiteX5" fmla="*/ 2383194 w 9379192"/>
              <a:gd name="connsiteY5" fmla="*/ 3475501 h 3752527"/>
              <a:gd name="connsiteX6" fmla="*/ 2237161 w 9379192"/>
              <a:gd name="connsiteY6" fmla="*/ 3376437 h 3752527"/>
              <a:gd name="connsiteX7" fmla="*/ 1637924 w 9379192"/>
              <a:gd name="connsiteY7" fmla="*/ 3219585 h 3752527"/>
              <a:gd name="connsiteX8" fmla="*/ 2383194 w 9379192"/>
              <a:gd name="connsiteY8" fmla="*/ 2955415 h 3752527"/>
              <a:gd name="connsiteX9" fmla="*/ 1542249 w 9379192"/>
              <a:gd name="connsiteY9" fmla="*/ 2596307 h 3752527"/>
              <a:gd name="connsiteX10" fmla="*/ 1114221 w 9379192"/>
              <a:gd name="connsiteY10" fmla="*/ 2509625 h 3752527"/>
              <a:gd name="connsiteX11" fmla="*/ 2524191 w 9379192"/>
              <a:gd name="connsiteY11" fmla="*/ 2059708 h 3752527"/>
              <a:gd name="connsiteX12" fmla="*/ 238027 w 9379192"/>
              <a:gd name="connsiteY12" fmla="*/ 1836815 h 3752527"/>
              <a:gd name="connsiteX13" fmla="*/ 424343 w 9379192"/>
              <a:gd name="connsiteY13" fmla="*/ 1746006 h 3752527"/>
              <a:gd name="connsiteX14" fmla="*/ 1844384 w 9379192"/>
              <a:gd name="connsiteY14" fmla="*/ 1770772 h 3752527"/>
              <a:gd name="connsiteX15" fmla="*/ 2081058 w 9379192"/>
              <a:gd name="connsiteY15" fmla="*/ 1700602 h 3752527"/>
              <a:gd name="connsiteX16" fmla="*/ 1844384 w 9379192"/>
              <a:gd name="connsiteY16" fmla="*/ 1589154 h 3752527"/>
              <a:gd name="connsiteX17" fmla="*/ 922869 w 9379192"/>
              <a:gd name="connsiteY17" fmla="*/ 1506601 h 3752527"/>
              <a:gd name="connsiteX18" fmla="*/ 681160 w 9379192"/>
              <a:gd name="connsiteY18" fmla="*/ 1320855 h 3752527"/>
              <a:gd name="connsiteX19" fmla="*/ 273276 w 9379192"/>
              <a:gd name="connsiteY19" fmla="*/ 1106216 h 3752527"/>
              <a:gd name="connsiteX20" fmla="*/ 555269 w 9379192"/>
              <a:gd name="connsiteY20" fmla="*/ 928727 h 3752527"/>
              <a:gd name="connsiteX21" fmla="*/ 97029 w 9379192"/>
              <a:gd name="connsiteY21" fmla="*/ 664555 h 3752527"/>
              <a:gd name="connsiteX22" fmla="*/ 227955 w 9379192"/>
              <a:gd name="connsiteY22" fmla="*/ 317831 h 3752527"/>
              <a:gd name="connsiteX23" fmla="*/ 998402 w 9379192"/>
              <a:gd name="connsiteY23" fmla="*/ 235277 h 3752527"/>
              <a:gd name="connsiteX24" fmla="*/ 2030701 w 9379192"/>
              <a:gd name="connsiteY24" fmla="*/ 115575 h 3752527"/>
              <a:gd name="connsiteX25" fmla="*/ 3068036 w 9379192"/>
              <a:gd name="connsiteY25" fmla="*/ 12383 h 3752527"/>
              <a:gd name="connsiteX26" fmla="*/ 4105370 w 9379192"/>
              <a:gd name="connsiteY26" fmla="*/ 12383 h 3752527"/>
              <a:gd name="connsiteX27" fmla="*/ 4402472 w 9379192"/>
              <a:gd name="connsiteY27" fmla="*/ 20638 h 3752527"/>
              <a:gd name="connsiteX28" fmla="*/ 4407507 w 9379192"/>
              <a:gd name="connsiteY28" fmla="*/ 20638 h 3752527"/>
              <a:gd name="connsiteX29" fmla="*/ 5696622 w 9379192"/>
              <a:gd name="connsiteY29" fmla="*/ 57788 h 3752527"/>
              <a:gd name="connsiteX30" fmla="*/ 6175004 w 9379192"/>
              <a:gd name="connsiteY30" fmla="*/ 61915 h 3752527"/>
              <a:gd name="connsiteX31" fmla="*/ 7212339 w 9379192"/>
              <a:gd name="connsiteY31" fmla="*/ 66042 h 3752527"/>
              <a:gd name="connsiteX32" fmla="*/ 8244638 w 9379192"/>
              <a:gd name="connsiteY32" fmla="*/ 49532 h 3752527"/>
              <a:gd name="connsiteX33" fmla="*/ 9292044 w 9379192"/>
              <a:gd name="connsiteY33" fmla="*/ 0 h 3752527"/>
              <a:gd name="connsiteX34" fmla="*/ 9379192 w 9379192"/>
              <a:gd name="connsiteY34" fmla="*/ 2762 h 3752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379192" h="3752527">
                <a:moveTo>
                  <a:pt x="9379192" y="3752527"/>
                </a:moveTo>
                <a:lnTo>
                  <a:pt x="3293459" y="3752527"/>
                </a:lnTo>
                <a:lnTo>
                  <a:pt x="3297156" y="3752055"/>
                </a:lnTo>
                <a:cubicBezTo>
                  <a:pt x="3412975" y="3736577"/>
                  <a:pt x="3551454" y="3714906"/>
                  <a:pt x="3642095" y="3690141"/>
                </a:cubicBezTo>
                <a:cubicBezTo>
                  <a:pt x="3380244" y="3686012"/>
                  <a:pt x="2347945" y="3529162"/>
                  <a:pt x="2307659" y="3500267"/>
                </a:cubicBezTo>
                <a:cubicBezTo>
                  <a:pt x="2327803" y="3492012"/>
                  <a:pt x="2358017" y="3483757"/>
                  <a:pt x="2383194" y="3475501"/>
                </a:cubicBezTo>
                <a:cubicBezTo>
                  <a:pt x="2327803" y="3450736"/>
                  <a:pt x="2282482" y="3421842"/>
                  <a:pt x="2237161" y="3376437"/>
                </a:cubicBezTo>
                <a:cubicBezTo>
                  <a:pt x="2091129" y="3223714"/>
                  <a:pt x="1844384" y="3277374"/>
                  <a:pt x="1637924" y="3219585"/>
                </a:cubicBezTo>
                <a:cubicBezTo>
                  <a:pt x="1768850" y="2897627"/>
                  <a:pt x="2116307" y="3017329"/>
                  <a:pt x="2383194" y="2955415"/>
                </a:cubicBezTo>
                <a:cubicBezTo>
                  <a:pt x="1683245" y="2765541"/>
                  <a:pt x="1819207" y="2666477"/>
                  <a:pt x="1542249" y="2596307"/>
                </a:cubicBezTo>
                <a:cubicBezTo>
                  <a:pt x="1194791" y="2509625"/>
                  <a:pt x="1114221" y="2509625"/>
                  <a:pt x="1114221" y="2509625"/>
                </a:cubicBezTo>
                <a:cubicBezTo>
                  <a:pt x="1522105" y="2245455"/>
                  <a:pt x="2010559" y="2530264"/>
                  <a:pt x="2524191" y="2059708"/>
                </a:cubicBezTo>
                <a:cubicBezTo>
                  <a:pt x="2030701" y="1993667"/>
                  <a:pt x="555269" y="1960645"/>
                  <a:pt x="238027" y="1836815"/>
                </a:cubicBezTo>
                <a:cubicBezTo>
                  <a:pt x="358880" y="1882219"/>
                  <a:pt x="368952" y="1746006"/>
                  <a:pt x="424343" y="1746006"/>
                </a:cubicBezTo>
                <a:cubicBezTo>
                  <a:pt x="892655" y="1741879"/>
                  <a:pt x="1371037" y="1820305"/>
                  <a:pt x="1844384" y="1770772"/>
                </a:cubicBezTo>
                <a:cubicBezTo>
                  <a:pt x="1929989" y="1766645"/>
                  <a:pt x="2065951" y="1803793"/>
                  <a:pt x="2081058" y="1700602"/>
                </a:cubicBezTo>
                <a:cubicBezTo>
                  <a:pt x="2096164" y="1572644"/>
                  <a:pt x="1919919" y="1601537"/>
                  <a:pt x="1844384" y="1589154"/>
                </a:cubicBezTo>
                <a:cubicBezTo>
                  <a:pt x="1537212" y="1547877"/>
                  <a:pt x="1235076" y="1531367"/>
                  <a:pt x="922869" y="1506601"/>
                </a:cubicBezTo>
                <a:cubicBezTo>
                  <a:pt x="791943" y="1494218"/>
                  <a:pt x="630804" y="1518984"/>
                  <a:pt x="681160" y="1320855"/>
                </a:cubicBezTo>
                <a:cubicBezTo>
                  <a:pt x="640874" y="1130983"/>
                  <a:pt x="399166" y="1197025"/>
                  <a:pt x="273276" y="1106216"/>
                </a:cubicBezTo>
                <a:cubicBezTo>
                  <a:pt x="333703" y="998897"/>
                  <a:pt x="504913" y="1073196"/>
                  <a:pt x="555269" y="928727"/>
                </a:cubicBezTo>
                <a:cubicBezTo>
                  <a:pt x="313560" y="974131"/>
                  <a:pt x="338738" y="660428"/>
                  <a:pt x="97029" y="664555"/>
                </a:cubicBezTo>
                <a:cubicBezTo>
                  <a:pt x="-104395" y="478810"/>
                  <a:pt x="41638" y="388001"/>
                  <a:pt x="227955" y="317831"/>
                </a:cubicBezTo>
                <a:cubicBezTo>
                  <a:pt x="469664" y="231150"/>
                  <a:pt x="736551" y="251788"/>
                  <a:pt x="998402" y="235277"/>
                </a:cubicBezTo>
                <a:cubicBezTo>
                  <a:pt x="1345860" y="198128"/>
                  <a:pt x="1678209" y="111447"/>
                  <a:pt x="2030701" y="115575"/>
                </a:cubicBezTo>
                <a:cubicBezTo>
                  <a:pt x="2363052" y="28893"/>
                  <a:pt x="2730650" y="123829"/>
                  <a:pt x="3068036" y="12383"/>
                </a:cubicBezTo>
                <a:cubicBezTo>
                  <a:pt x="3410457" y="12383"/>
                  <a:pt x="3757914" y="12383"/>
                  <a:pt x="4105370" y="12383"/>
                </a:cubicBezTo>
                <a:cubicBezTo>
                  <a:pt x="4206084" y="16510"/>
                  <a:pt x="4301759" y="16510"/>
                  <a:pt x="4402472" y="20638"/>
                </a:cubicBezTo>
                <a:cubicBezTo>
                  <a:pt x="4402472" y="20638"/>
                  <a:pt x="4407507" y="20638"/>
                  <a:pt x="4407507" y="20638"/>
                </a:cubicBezTo>
                <a:cubicBezTo>
                  <a:pt x="4840570" y="33022"/>
                  <a:pt x="5268596" y="41276"/>
                  <a:pt x="5696622" y="57788"/>
                </a:cubicBezTo>
                <a:cubicBezTo>
                  <a:pt x="5857761" y="57788"/>
                  <a:pt x="6013864" y="61915"/>
                  <a:pt x="6175004" y="61915"/>
                </a:cubicBezTo>
                <a:cubicBezTo>
                  <a:pt x="6517425" y="82553"/>
                  <a:pt x="6864883" y="94936"/>
                  <a:pt x="7212339" y="66042"/>
                </a:cubicBezTo>
                <a:cubicBezTo>
                  <a:pt x="7559796" y="90809"/>
                  <a:pt x="7897182" y="74298"/>
                  <a:pt x="8244638" y="49532"/>
                </a:cubicBezTo>
                <a:cubicBezTo>
                  <a:pt x="8597130" y="78426"/>
                  <a:pt x="8944587" y="37149"/>
                  <a:pt x="9292044" y="0"/>
                </a:cubicBezTo>
                <a:lnTo>
                  <a:pt x="9379192" y="2762"/>
                </a:lnTo>
                <a:close/>
              </a:path>
            </a:pathLst>
          </a:custGeom>
          <a:solidFill>
            <a:srgbClr val="D56A17">
              <a:alpha val="20000"/>
            </a:srgbClr>
          </a:solidFill>
          <a:ln w="32707" cap="flat">
            <a:noFill/>
            <a:prstDash val="solid"/>
            <a:miter/>
          </a:ln>
        </p:spPr>
        <p:txBody>
          <a:bodyPr wrap="square" rtlCol="0" anchor="ctr">
            <a:noAutofit/>
          </a:bodyPr>
          <a:lstStyle/>
          <a:p>
            <a:endParaRPr lang="en-US"/>
          </a:p>
        </p:txBody>
      </p:sp>
      <p:sp>
        <p:nvSpPr>
          <p:cNvPr id="22" name="Freeform: Shape 21">
            <a:extLst>
              <a:ext uri="{FF2B5EF4-FFF2-40B4-BE49-F238E27FC236}">
                <a16:creationId xmlns:a16="http://schemas.microsoft.com/office/drawing/2014/main" id="{5531D9B7-48AB-4407-A9E8-13391FCB2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9902" flipV="1">
            <a:off x="5210629" y="4242714"/>
            <a:ext cx="7104297" cy="3137347"/>
          </a:xfrm>
          <a:custGeom>
            <a:avLst/>
            <a:gdLst>
              <a:gd name="connsiteX0" fmla="*/ 6772629 w 7104297"/>
              <a:gd name="connsiteY0" fmla="*/ 3137347 h 3137347"/>
              <a:gd name="connsiteX1" fmla="*/ 7104297 w 7104297"/>
              <a:gd name="connsiteY1" fmla="*/ 1081624 h 3137347"/>
              <a:gd name="connsiteX2" fmla="*/ 400225 w 7104297"/>
              <a:gd name="connsiteY2" fmla="*/ 0 h 3137347"/>
              <a:gd name="connsiteX3" fmla="*/ 277738 w 7104297"/>
              <a:gd name="connsiteY3" fmla="*/ 5048 h 3137347"/>
              <a:gd name="connsiteX4" fmla="*/ 0 w 7104297"/>
              <a:gd name="connsiteY4" fmla="*/ 23585 h 3137347"/>
              <a:gd name="connsiteX5" fmla="*/ 296410 w 7104297"/>
              <a:gd name="connsiteY5" fmla="*/ 136472 h 3137347"/>
              <a:gd name="connsiteX6" fmla="*/ 396403 w 7104297"/>
              <a:gd name="connsiteY6" fmla="*/ 445861 h 3137347"/>
              <a:gd name="connsiteX7" fmla="*/ 760665 w 7104297"/>
              <a:gd name="connsiteY7" fmla="*/ 621461 h 3137347"/>
              <a:gd name="connsiteX8" fmla="*/ 996368 w 7104297"/>
              <a:gd name="connsiteY8" fmla="*/ 684176 h 3137347"/>
              <a:gd name="connsiteX9" fmla="*/ 1535617 w 7104297"/>
              <a:gd name="connsiteY9" fmla="*/ 776157 h 3137347"/>
              <a:gd name="connsiteX10" fmla="*/ 1614185 w 7104297"/>
              <a:gd name="connsiteY10" fmla="*/ 926671 h 3137347"/>
              <a:gd name="connsiteX11" fmla="*/ 1682037 w 7104297"/>
              <a:gd name="connsiteY11" fmla="*/ 1093909 h 3137347"/>
              <a:gd name="connsiteX12" fmla="*/ 1824886 w 7104297"/>
              <a:gd name="connsiteY12" fmla="*/ 1202614 h 3137347"/>
              <a:gd name="connsiteX13" fmla="*/ 714243 w 7104297"/>
              <a:gd name="connsiteY13" fmla="*/ 1185890 h 3137347"/>
              <a:gd name="connsiteX14" fmla="*/ 1967733 w 7104297"/>
              <a:gd name="connsiteY14" fmla="*/ 1537090 h 3137347"/>
              <a:gd name="connsiteX15" fmla="*/ 1857026 w 7104297"/>
              <a:gd name="connsiteY15" fmla="*/ 1675062 h 3137347"/>
              <a:gd name="connsiteX16" fmla="*/ 2542697 w 7104297"/>
              <a:gd name="connsiteY16" fmla="*/ 1863205 h 3137347"/>
              <a:gd name="connsiteX17" fmla="*/ 2174863 w 7104297"/>
              <a:gd name="connsiteY17" fmla="*/ 1884109 h 3137347"/>
              <a:gd name="connsiteX18" fmla="*/ 4314015 w 7104297"/>
              <a:gd name="connsiteY18" fmla="*/ 2670128 h 3137347"/>
              <a:gd name="connsiteX19" fmla="*/ 5430784 w 7104297"/>
              <a:gd name="connsiteY19" fmla="*/ 2889725 h 3137347"/>
              <a:gd name="connsiteX20" fmla="*/ 6613344 w 7104297"/>
              <a:gd name="connsiteY20" fmla="*/ 3108822 h 3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04297" h="3137347">
                <a:moveTo>
                  <a:pt x="6772629" y="3137347"/>
                </a:moveTo>
                <a:lnTo>
                  <a:pt x="7104297" y="1081624"/>
                </a:lnTo>
                <a:lnTo>
                  <a:pt x="400225" y="0"/>
                </a:lnTo>
                <a:lnTo>
                  <a:pt x="277738" y="5048"/>
                </a:lnTo>
                <a:cubicBezTo>
                  <a:pt x="185423" y="9801"/>
                  <a:pt x="92851" y="15745"/>
                  <a:pt x="0" y="23585"/>
                </a:cubicBezTo>
                <a:cubicBezTo>
                  <a:pt x="96424" y="149013"/>
                  <a:pt x="221416" y="44490"/>
                  <a:pt x="296410" y="136472"/>
                </a:cubicBezTo>
                <a:cubicBezTo>
                  <a:pt x="224986" y="328795"/>
                  <a:pt x="253557" y="433318"/>
                  <a:pt x="396403" y="445861"/>
                </a:cubicBezTo>
                <a:cubicBezTo>
                  <a:pt x="535682" y="458403"/>
                  <a:pt x="685672" y="391507"/>
                  <a:pt x="760665" y="621461"/>
                </a:cubicBezTo>
                <a:cubicBezTo>
                  <a:pt x="782093" y="692537"/>
                  <a:pt x="914229" y="671633"/>
                  <a:pt x="996368" y="684176"/>
                </a:cubicBezTo>
                <a:cubicBezTo>
                  <a:pt x="1174926" y="713442"/>
                  <a:pt x="1364202" y="684176"/>
                  <a:pt x="1535617" y="776157"/>
                </a:cubicBezTo>
                <a:cubicBezTo>
                  <a:pt x="1603471" y="809604"/>
                  <a:pt x="1649896" y="834690"/>
                  <a:pt x="1614185" y="926671"/>
                </a:cubicBezTo>
                <a:cubicBezTo>
                  <a:pt x="1578472" y="1022833"/>
                  <a:pt x="1624898" y="1056279"/>
                  <a:pt x="1682037" y="1093909"/>
                </a:cubicBezTo>
                <a:cubicBezTo>
                  <a:pt x="1724892" y="1123175"/>
                  <a:pt x="1789173" y="1114814"/>
                  <a:pt x="1824886" y="1202614"/>
                </a:cubicBezTo>
                <a:cubicBezTo>
                  <a:pt x="1449909" y="1190070"/>
                  <a:pt x="1085647" y="1118994"/>
                  <a:pt x="714243" y="1185890"/>
                </a:cubicBezTo>
                <a:cubicBezTo>
                  <a:pt x="1121358" y="1353128"/>
                  <a:pt x="1567759" y="1344765"/>
                  <a:pt x="1967733" y="1537090"/>
                </a:cubicBezTo>
                <a:cubicBezTo>
                  <a:pt x="1953448" y="1603986"/>
                  <a:pt x="1860597" y="1574718"/>
                  <a:pt x="1857026" y="1675062"/>
                </a:cubicBezTo>
                <a:cubicBezTo>
                  <a:pt x="2067727" y="1779586"/>
                  <a:pt x="2321284" y="1708508"/>
                  <a:pt x="2542697" y="1863205"/>
                </a:cubicBezTo>
                <a:cubicBezTo>
                  <a:pt x="2414134" y="1934281"/>
                  <a:pt x="2296285" y="1817213"/>
                  <a:pt x="2174863" y="1884109"/>
                </a:cubicBezTo>
                <a:cubicBezTo>
                  <a:pt x="2214147" y="1984452"/>
                  <a:pt x="3992607" y="2603233"/>
                  <a:pt x="4314015" y="2670128"/>
                </a:cubicBezTo>
                <a:cubicBezTo>
                  <a:pt x="4559090" y="2721868"/>
                  <a:pt x="4976921" y="2803592"/>
                  <a:pt x="5430784" y="2889725"/>
                </a:cubicBezTo>
                <a:cubicBezTo>
                  <a:pt x="5827914" y="2965093"/>
                  <a:pt x="6252633" y="3043836"/>
                  <a:pt x="6613344" y="3108822"/>
                </a:cubicBezTo>
                <a:close/>
              </a:path>
            </a:pathLst>
          </a:custGeom>
          <a:solidFill>
            <a:srgbClr val="D56A17">
              <a:alpha val="20000"/>
            </a:srgbClr>
          </a:solidFill>
          <a:ln w="32707" cap="flat">
            <a:noFill/>
            <a:prstDash val="solid"/>
            <a:miter/>
          </a:ln>
        </p:spPr>
        <p:txBody>
          <a:bodyPr wrap="square" rtlCol="0" anchor="ctr">
            <a:noAutofit/>
          </a:bodyPr>
          <a:lstStyle/>
          <a:p>
            <a:endParaRPr lang="en-US"/>
          </a:p>
        </p:txBody>
      </p:sp>
      <p:sp>
        <p:nvSpPr>
          <p:cNvPr id="2" name="CasellaDiTesto 1">
            <a:extLst>
              <a:ext uri="{FF2B5EF4-FFF2-40B4-BE49-F238E27FC236}">
                <a16:creationId xmlns:a16="http://schemas.microsoft.com/office/drawing/2014/main" id="{736D3A43-6598-B84E-B768-AE86C08016E8}"/>
              </a:ext>
            </a:extLst>
          </p:cNvPr>
          <p:cNvSpPr txBox="1"/>
          <p:nvPr/>
        </p:nvSpPr>
        <p:spPr>
          <a:xfrm>
            <a:off x="838200" y="937845"/>
            <a:ext cx="6696453" cy="3643679"/>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000" i="1">
                <a:latin typeface="+mj-lt"/>
                <a:ea typeface="+mj-ea"/>
                <a:cs typeface="+mj-cs"/>
              </a:rPr>
              <a:t>Reflections for a semiotic of the school space</a:t>
            </a:r>
          </a:p>
        </p:txBody>
      </p:sp>
    </p:spTree>
    <p:extLst>
      <p:ext uri="{BB962C8B-B14F-4D97-AF65-F5344CB8AC3E}">
        <p14:creationId xmlns:p14="http://schemas.microsoft.com/office/powerpoint/2010/main" val="39057485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schermata, diagramma, numero&#10;&#10;Descrizione generata automaticamente">
            <a:extLst>
              <a:ext uri="{FF2B5EF4-FFF2-40B4-BE49-F238E27FC236}">
                <a16:creationId xmlns:a16="http://schemas.microsoft.com/office/drawing/2014/main" id="{A1B0854E-9A7A-7B22-9F0B-551280690147}"/>
              </a:ext>
            </a:extLst>
          </p:cNvPr>
          <p:cNvPicPr>
            <a:picLocks noChangeAspect="1"/>
          </p:cNvPicPr>
          <p:nvPr/>
        </p:nvPicPr>
        <p:blipFill>
          <a:blip r:embed="rId2"/>
          <a:stretch>
            <a:fillRect/>
          </a:stretch>
        </p:blipFill>
        <p:spPr>
          <a:xfrm>
            <a:off x="0" y="0"/>
            <a:ext cx="11887200" cy="6686550"/>
          </a:xfrm>
          <a:prstGeom prst="rect">
            <a:avLst/>
          </a:prstGeom>
        </p:spPr>
      </p:pic>
    </p:spTree>
    <p:extLst>
      <p:ext uri="{BB962C8B-B14F-4D97-AF65-F5344CB8AC3E}">
        <p14:creationId xmlns:p14="http://schemas.microsoft.com/office/powerpoint/2010/main" val="6860036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diagramma, Piano, calligrafia&#10;&#10;Descrizione generata automaticamente">
            <a:extLst>
              <a:ext uri="{FF2B5EF4-FFF2-40B4-BE49-F238E27FC236}">
                <a16:creationId xmlns:a16="http://schemas.microsoft.com/office/drawing/2014/main" id="{7AD5A059-11E3-57F7-2F80-988E336DFE06}"/>
              </a:ext>
            </a:extLst>
          </p:cNvPr>
          <p:cNvPicPr>
            <a:picLocks noChangeAspect="1"/>
          </p:cNvPicPr>
          <p:nvPr/>
        </p:nvPicPr>
        <p:blipFill>
          <a:blip r:embed="rId2"/>
          <a:stretch>
            <a:fillRect/>
          </a:stretch>
        </p:blipFill>
        <p:spPr>
          <a:xfrm>
            <a:off x="3504247" y="0"/>
            <a:ext cx="4954905" cy="6858000"/>
          </a:xfrm>
          <a:prstGeom prst="rect">
            <a:avLst/>
          </a:prstGeom>
        </p:spPr>
      </p:pic>
    </p:spTree>
    <p:extLst>
      <p:ext uri="{BB962C8B-B14F-4D97-AF65-F5344CB8AC3E}">
        <p14:creationId xmlns:p14="http://schemas.microsoft.com/office/powerpoint/2010/main" val="12287365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Piano, mappa, schematico&#10;&#10;Descrizione generata automaticamente">
            <a:extLst>
              <a:ext uri="{FF2B5EF4-FFF2-40B4-BE49-F238E27FC236}">
                <a16:creationId xmlns:a16="http://schemas.microsoft.com/office/drawing/2014/main" id="{782789EF-3A40-6446-6A45-28AFC0ACB20C}"/>
              </a:ext>
            </a:extLst>
          </p:cNvPr>
          <p:cNvPicPr>
            <a:picLocks noChangeAspect="1"/>
          </p:cNvPicPr>
          <p:nvPr/>
        </p:nvPicPr>
        <p:blipFill>
          <a:blip r:embed="rId2"/>
          <a:stretch>
            <a:fillRect/>
          </a:stretch>
        </p:blipFill>
        <p:spPr>
          <a:xfrm rot="5400000">
            <a:off x="2692686" y="-1299558"/>
            <a:ext cx="6836472" cy="9478644"/>
          </a:xfrm>
          <a:prstGeom prst="rect">
            <a:avLst/>
          </a:prstGeom>
        </p:spPr>
      </p:pic>
    </p:spTree>
    <p:extLst>
      <p:ext uri="{BB962C8B-B14F-4D97-AF65-F5344CB8AC3E}">
        <p14:creationId xmlns:p14="http://schemas.microsoft.com/office/powerpoint/2010/main" val="40400939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diagramma, testo, linea, Diagramma&#10;&#10;Descrizione generata automaticamente">
            <a:extLst>
              <a:ext uri="{FF2B5EF4-FFF2-40B4-BE49-F238E27FC236}">
                <a16:creationId xmlns:a16="http://schemas.microsoft.com/office/drawing/2014/main" id="{BA2008D0-3D46-FBB1-88F6-4A60CD03E0D2}"/>
              </a:ext>
            </a:extLst>
          </p:cNvPr>
          <p:cNvPicPr>
            <a:picLocks noChangeAspect="1"/>
          </p:cNvPicPr>
          <p:nvPr/>
        </p:nvPicPr>
        <p:blipFill>
          <a:blip r:embed="rId2"/>
          <a:stretch>
            <a:fillRect/>
          </a:stretch>
        </p:blipFill>
        <p:spPr>
          <a:xfrm rot="5400000">
            <a:off x="2666452" y="-1052437"/>
            <a:ext cx="6858475" cy="8962404"/>
          </a:xfrm>
          <a:prstGeom prst="rect">
            <a:avLst/>
          </a:prstGeom>
        </p:spPr>
      </p:pic>
    </p:spTree>
    <p:extLst>
      <p:ext uri="{BB962C8B-B14F-4D97-AF65-F5344CB8AC3E}">
        <p14:creationId xmlns:p14="http://schemas.microsoft.com/office/powerpoint/2010/main" val="21482425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testo, schermata, diagramma, Carattere&#10;&#10;Descrizione generata automaticamente">
            <a:extLst>
              <a:ext uri="{FF2B5EF4-FFF2-40B4-BE49-F238E27FC236}">
                <a16:creationId xmlns:a16="http://schemas.microsoft.com/office/drawing/2014/main" id="{65BC5C7A-93CE-23DA-A9CB-0AD51DBF7C95}"/>
              </a:ext>
            </a:extLst>
          </p:cNvPr>
          <p:cNvPicPr>
            <a:picLocks noChangeAspect="1"/>
          </p:cNvPicPr>
          <p:nvPr/>
        </p:nvPicPr>
        <p:blipFill>
          <a:blip r:embed="rId2"/>
          <a:stretch>
            <a:fillRect/>
          </a:stretch>
        </p:blipFill>
        <p:spPr>
          <a:xfrm>
            <a:off x="3587862" y="0"/>
            <a:ext cx="5016276" cy="6858000"/>
          </a:xfrm>
          <a:prstGeom prst="rect">
            <a:avLst/>
          </a:prstGeom>
        </p:spPr>
      </p:pic>
    </p:spTree>
    <p:extLst>
      <p:ext uri="{BB962C8B-B14F-4D97-AF65-F5344CB8AC3E}">
        <p14:creationId xmlns:p14="http://schemas.microsoft.com/office/powerpoint/2010/main" val="40253510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diagramma, Piano, Disegno tecnico, schematico&#10;&#10;Descrizione generata automaticamente">
            <a:extLst>
              <a:ext uri="{FF2B5EF4-FFF2-40B4-BE49-F238E27FC236}">
                <a16:creationId xmlns:a16="http://schemas.microsoft.com/office/drawing/2014/main" id="{3C480C24-FF1E-AEC6-83A6-9C0156FB5F8A}"/>
              </a:ext>
            </a:extLst>
          </p:cNvPr>
          <p:cNvPicPr>
            <a:picLocks noChangeAspect="1"/>
          </p:cNvPicPr>
          <p:nvPr/>
        </p:nvPicPr>
        <p:blipFill>
          <a:blip r:embed="rId2"/>
          <a:stretch>
            <a:fillRect/>
          </a:stretch>
        </p:blipFill>
        <p:spPr>
          <a:xfrm rot="5400000">
            <a:off x="2161668" y="-1019683"/>
            <a:ext cx="6649054" cy="9106312"/>
          </a:xfrm>
          <a:prstGeom prst="rect">
            <a:avLst/>
          </a:prstGeom>
        </p:spPr>
      </p:pic>
    </p:spTree>
    <p:extLst>
      <p:ext uri="{BB962C8B-B14F-4D97-AF65-F5344CB8AC3E}">
        <p14:creationId xmlns:p14="http://schemas.microsoft.com/office/powerpoint/2010/main" val="35477477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blocco note, calligrafia&#10;&#10;Descrizione generata automaticamente">
            <a:extLst>
              <a:ext uri="{FF2B5EF4-FFF2-40B4-BE49-F238E27FC236}">
                <a16:creationId xmlns:a16="http://schemas.microsoft.com/office/drawing/2014/main" id="{72AF912E-571A-E484-0A41-69B4FEB9D289}"/>
              </a:ext>
            </a:extLst>
          </p:cNvPr>
          <p:cNvPicPr>
            <a:picLocks noChangeAspect="1"/>
          </p:cNvPicPr>
          <p:nvPr/>
        </p:nvPicPr>
        <p:blipFill>
          <a:blip r:embed="rId2"/>
          <a:stretch>
            <a:fillRect/>
          </a:stretch>
        </p:blipFill>
        <p:spPr>
          <a:xfrm>
            <a:off x="3343275" y="-15715"/>
            <a:ext cx="5543550" cy="6842401"/>
          </a:xfrm>
          <a:prstGeom prst="rect">
            <a:avLst/>
          </a:prstGeom>
        </p:spPr>
      </p:pic>
    </p:spTree>
    <p:extLst>
      <p:ext uri="{BB962C8B-B14F-4D97-AF65-F5344CB8AC3E}">
        <p14:creationId xmlns:p14="http://schemas.microsoft.com/office/powerpoint/2010/main" val="35718271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9" name="Rectangle 8">
            <a:extLst>
              <a:ext uri="{FF2B5EF4-FFF2-40B4-BE49-F238E27FC236}">
                <a16:creationId xmlns:a16="http://schemas.microsoft.com/office/drawing/2014/main" id="{D839A9B9-F246-4779-A2BA-7AD3DAB54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asellaDiTesto 1">
            <a:extLst>
              <a:ext uri="{FF2B5EF4-FFF2-40B4-BE49-F238E27FC236}">
                <a16:creationId xmlns:a16="http://schemas.microsoft.com/office/drawing/2014/main" id="{3B03ADB6-07DB-7844-8F59-178FC4FB20C7}"/>
              </a:ext>
            </a:extLst>
          </p:cNvPr>
          <p:cNvSpPr txBox="1"/>
          <p:nvPr/>
        </p:nvSpPr>
        <p:spPr>
          <a:xfrm>
            <a:off x="1522476" y="-144015"/>
            <a:ext cx="9144000" cy="1022164"/>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000" i="1" dirty="0">
                <a:latin typeface="+mj-lt"/>
                <a:ea typeface="+mj-ea"/>
                <a:cs typeface="+mj-cs"/>
              </a:rPr>
              <a:t>Explosive processes</a:t>
            </a:r>
          </a:p>
        </p:txBody>
      </p:sp>
      <p:sp>
        <p:nvSpPr>
          <p:cNvPr id="11" name="Freeform: Shape 10">
            <a:extLst>
              <a:ext uri="{FF2B5EF4-FFF2-40B4-BE49-F238E27FC236}">
                <a16:creationId xmlns:a16="http://schemas.microsoft.com/office/drawing/2014/main" id="{689FF3C7-B796-4C63-BF20-B2EE568883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96" y="1"/>
            <a:ext cx="11282409" cy="2930115"/>
          </a:xfrm>
          <a:custGeom>
            <a:avLst/>
            <a:gdLst>
              <a:gd name="connsiteX0" fmla="*/ 1277174 w 11282409"/>
              <a:gd name="connsiteY0" fmla="*/ 0 h 2930115"/>
              <a:gd name="connsiteX1" fmla="*/ 11077320 w 11282409"/>
              <a:gd name="connsiteY1" fmla="*/ 0 h 2930115"/>
              <a:gd name="connsiteX2" fmla="*/ 10933044 w 11282409"/>
              <a:gd name="connsiteY2" fmla="*/ 93916 h 2930115"/>
              <a:gd name="connsiteX3" fmla="*/ 11087630 w 11282409"/>
              <a:gd name="connsiteY3" fmla="*/ 165214 h 2930115"/>
              <a:gd name="connsiteX4" fmla="*/ 10401271 w 11282409"/>
              <a:gd name="connsiteY4" fmla="*/ 582307 h 2930115"/>
              <a:gd name="connsiteX5" fmla="*/ 11038163 w 11282409"/>
              <a:gd name="connsiteY5" fmla="*/ 511009 h 2930115"/>
              <a:gd name="connsiteX6" fmla="*/ 11004154 w 11282409"/>
              <a:gd name="connsiteY6" fmla="*/ 568047 h 2930115"/>
              <a:gd name="connsiteX7" fmla="*/ 10970146 w 11282409"/>
              <a:gd name="connsiteY7" fmla="*/ 625085 h 2930115"/>
              <a:gd name="connsiteX8" fmla="*/ 11270042 w 11282409"/>
              <a:gd name="connsiteY8" fmla="*/ 589437 h 2930115"/>
              <a:gd name="connsiteX9" fmla="*/ 11270042 w 11282409"/>
              <a:gd name="connsiteY9" fmla="*/ 650039 h 2930115"/>
              <a:gd name="connsiteX10" fmla="*/ 11177291 w 11282409"/>
              <a:gd name="connsiteY10" fmla="*/ 721337 h 2930115"/>
              <a:gd name="connsiteX11" fmla="*/ 11270042 w 11282409"/>
              <a:gd name="connsiteY11" fmla="*/ 703512 h 2930115"/>
              <a:gd name="connsiteX12" fmla="*/ 11282409 w 11282409"/>
              <a:gd name="connsiteY12" fmla="*/ 703512 h 2930115"/>
              <a:gd name="connsiteX13" fmla="*/ 11282409 w 11282409"/>
              <a:gd name="connsiteY13" fmla="*/ 981574 h 2930115"/>
              <a:gd name="connsiteX14" fmla="*/ 4053985 w 11282409"/>
              <a:gd name="connsiteY14" fmla="*/ 2928005 h 2930115"/>
              <a:gd name="connsiteX15" fmla="*/ 3386175 w 11282409"/>
              <a:gd name="connsiteY15" fmla="*/ 2892355 h 2930115"/>
              <a:gd name="connsiteX16" fmla="*/ 3228499 w 11282409"/>
              <a:gd name="connsiteY16" fmla="*/ 2774714 h 2930115"/>
              <a:gd name="connsiteX17" fmla="*/ 3389267 w 11282409"/>
              <a:gd name="connsiteY17" fmla="*/ 2717676 h 2930115"/>
              <a:gd name="connsiteX18" fmla="*/ 3883942 w 11282409"/>
              <a:gd name="connsiteY18" fmla="*/ 2535866 h 2930115"/>
              <a:gd name="connsiteX19" fmla="*/ 3401634 w 11282409"/>
              <a:gd name="connsiteY19" fmla="*/ 2564386 h 2930115"/>
              <a:gd name="connsiteX20" fmla="*/ 4087994 w 11282409"/>
              <a:gd name="connsiteY20" fmla="*/ 2414660 h 2930115"/>
              <a:gd name="connsiteX21" fmla="*/ 4285864 w 11282409"/>
              <a:gd name="connsiteY21" fmla="*/ 2336233 h 2930115"/>
              <a:gd name="connsiteX22" fmla="*/ 4091088 w 11282409"/>
              <a:gd name="connsiteY22" fmla="*/ 2304149 h 2930115"/>
              <a:gd name="connsiteX23" fmla="*/ 3148114 w 11282409"/>
              <a:gd name="connsiteY23" fmla="*/ 2400401 h 2930115"/>
              <a:gd name="connsiteX24" fmla="*/ 3058455 w 11282409"/>
              <a:gd name="connsiteY24" fmla="*/ 2411095 h 2930115"/>
              <a:gd name="connsiteX25" fmla="*/ 2443203 w 11282409"/>
              <a:gd name="connsiteY25" fmla="*/ 2336233 h 2930115"/>
              <a:gd name="connsiteX26" fmla="*/ 2786383 w 11282409"/>
              <a:gd name="connsiteY26" fmla="*/ 2257805 h 2930115"/>
              <a:gd name="connsiteX27" fmla="*/ 2390644 w 11282409"/>
              <a:gd name="connsiteY27" fmla="*/ 2211461 h 2930115"/>
              <a:gd name="connsiteX28" fmla="*/ 1911429 w 11282409"/>
              <a:gd name="connsiteY28" fmla="*/ 2168683 h 2930115"/>
              <a:gd name="connsiteX29" fmla="*/ 1416755 w 11282409"/>
              <a:gd name="connsiteY29" fmla="*/ 2026087 h 2930115"/>
              <a:gd name="connsiteX30" fmla="*/ 1070483 w 11282409"/>
              <a:gd name="connsiteY30" fmla="*/ 1979743 h 2930115"/>
              <a:gd name="connsiteX31" fmla="*/ 1104491 w 11282409"/>
              <a:gd name="connsiteY31" fmla="*/ 1854972 h 2930115"/>
              <a:gd name="connsiteX32" fmla="*/ 1039566 w 11282409"/>
              <a:gd name="connsiteY32" fmla="*/ 1748026 h 2930115"/>
              <a:gd name="connsiteX33" fmla="*/ 1623900 w 11282409"/>
              <a:gd name="connsiteY33" fmla="*/ 1694553 h 2930115"/>
              <a:gd name="connsiteX34" fmla="*/ 1401296 w 11282409"/>
              <a:gd name="connsiteY34" fmla="*/ 1676728 h 2930115"/>
              <a:gd name="connsiteX35" fmla="*/ 1302362 w 11282409"/>
              <a:gd name="connsiteY35" fmla="*/ 1623255 h 2930115"/>
              <a:gd name="connsiteX36" fmla="*/ 1385838 w 11282409"/>
              <a:gd name="connsiteY36" fmla="*/ 1566216 h 2930115"/>
              <a:gd name="connsiteX37" fmla="*/ 1756843 w 11282409"/>
              <a:gd name="connsiteY37" fmla="*/ 1377277 h 2930115"/>
              <a:gd name="connsiteX38" fmla="*/ 721120 w 11282409"/>
              <a:gd name="connsiteY38" fmla="*/ 1387972 h 2930115"/>
              <a:gd name="connsiteX39" fmla="*/ 857154 w 11282409"/>
              <a:gd name="connsiteY39" fmla="*/ 1323803 h 2930115"/>
              <a:gd name="connsiteX40" fmla="*/ 2285525 w 11282409"/>
              <a:gd name="connsiteY40" fmla="*/ 924536 h 2930115"/>
              <a:gd name="connsiteX41" fmla="*/ 2569963 w 11282409"/>
              <a:gd name="connsiteY41" fmla="*/ 874628 h 2930115"/>
              <a:gd name="connsiteX42" fmla="*/ 1803218 w 11282409"/>
              <a:gd name="connsiteY42" fmla="*/ 856803 h 2930115"/>
              <a:gd name="connsiteX43" fmla="*/ 625276 w 11282409"/>
              <a:gd name="connsiteY43" fmla="*/ 682124 h 2930115"/>
              <a:gd name="connsiteX44" fmla="*/ 736578 w 11282409"/>
              <a:gd name="connsiteY44" fmla="*/ 521703 h 2930115"/>
              <a:gd name="connsiteX45" fmla="*/ 155336 w 11282409"/>
              <a:gd name="connsiteY45" fmla="*/ 550222 h 2930115"/>
              <a:gd name="connsiteX46" fmla="*/ 421223 w 11282409"/>
              <a:gd name="connsiteY46" fmla="*/ 425451 h 2930115"/>
              <a:gd name="connsiteX47" fmla="*/ 201712 w 11282409"/>
              <a:gd name="connsiteY47" fmla="*/ 404062 h 2930115"/>
              <a:gd name="connsiteX48" fmla="*/ 3843 w 11282409"/>
              <a:gd name="connsiteY48" fmla="*/ 314939 h 2930115"/>
              <a:gd name="connsiteX49" fmla="*/ 829329 w 11282409"/>
              <a:gd name="connsiteY49" fmla="*/ 175909 h 2930115"/>
              <a:gd name="connsiteX50" fmla="*/ 1045749 w 11282409"/>
              <a:gd name="connsiteY50" fmla="*/ 47572 h 2930115"/>
              <a:gd name="connsiteX51" fmla="*/ 1172509 w 11282409"/>
              <a:gd name="connsiteY51" fmla="*/ 11924 h 2930115"/>
              <a:gd name="connsiteX52" fmla="*/ 1257531 w 11282409"/>
              <a:gd name="connsiteY52" fmla="*/ 7914 h 293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282409" h="2930115">
                <a:moveTo>
                  <a:pt x="1277174" y="0"/>
                </a:moveTo>
                <a:lnTo>
                  <a:pt x="11077320" y="0"/>
                </a:lnTo>
                <a:lnTo>
                  <a:pt x="10933044" y="93916"/>
                </a:lnTo>
                <a:cubicBezTo>
                  <a:pt x="10973237" y="147389"/>
                  <a:pt x="11059805" y="83222"/>
                  <a:pt x="11087630" y="165214"/>
                </a:cubicBezTo>
                <a:cubicBezTo>
                  <a:pt x="10865028" y="304245"/>
                  <a:pt x="10660974" y="478924"/>
                  <a:pt x="10401271" y="582307"/>
                </a:cubicBezTo>
                <a:cubicBezTo>
                  <a:pt x="10614599" y="507443"/>
                  <a:pt x="10827927" y="543093"/>
                  <a:pt x="11038163" y="511009"/>
                </a:cubicBezTo>
                <a:cubicBezTo>
                  <a:pt x="11065988" y="553787"/>
                  <a:pt x="11019613" y="553787"/>
                  <a:pt x="11004154" y="568047"/>
                </a:cubicBezTo>
                <a:cubicBezTo>
                  <a:pt x="10988696" y="582307"/>
                  <a:pt x="10967053" y="593001"/>
                  <a:pt x="10970146" y="625085"/>
                </a:cubicBezTo>
                <a:cubicBezTo>
                  <a:pt x="11065988" y="639345"/>
                  <a:pt x="11171107" y="589437"/>
                  <a:pt x="11270042" y="589437"/>
                </a:cubicBezTo>
                <a:lnTo>
                  <a:pt x="11270042" y="650039"/>
                </a:lnTo>
                <a:cubicBezTo>
                  <a:pt x="11236032" y="671428"/>
                  <a:pt x="11192750" y="678558"/>
                  <a:pt x="11177291" y="721337"/>
                </a:cubicBezTo>
                <a:cubicBezTo>
                  <a:pt x="11208207" y="714208"/>
                  <a:pt x="11239125" y="710643"/>
                  <a:pt x="11270042" y="703512"/>
                </a:cubicBezTo>
                <a:lnTo>
                  <a:pt x="11282409" y="703512"/>
                </a:lnTo>
                <a:lnTo>
                  <a:pt x="11282409" y="981574"/>
                </a:lnTo>
                <a:cubicBezTo>
                  <a:pt x="9254245" y="2952959"/>
                  <a:pt x="4397165" y="2906615"/>
                  <a:pt x="4053985" y="2928005"/>
                </a:cubicBezTo>
                <a:cubicBezTo>
                  <a:pt x="3945776" y="2935134"/>
                  <a:pt x="3491294" y="2924439"/>
                  <a:pt x="3386175" y="2892355"/>
                </a:cubicBezTo>
                <a:cubicBezTo>
                  <a:pt x="3243956" y="2853141"/>
                  <a:pt x="3228499" y="2774714"/>
                  <a:pt x="3228499" y="2774714"/>
                </a:cubicBezTo>
                <a:cubicBezTo>
                  <a:pt x="3228499" y="2774714"/>
                  <a:pt x="3299608" y="2742630"/>
                  <a:pt x="3389267" y="2717676"/>
                </a:cubicBezTo>
                <a:cubicBezTo>
                  <a:pt x="3562404" y="2667768"/>
                  <a:pt x="3704623" y="2575080"/>
                  <a:pt x="3883942" y="2535866"/>
                </a:cubicBezTo>
                <a:cubicBezTo>
                  <a:pt x="3723173" y="2546561"/>
                  <a:pt x="3562404" y="2553691"/>
                  <a:pt x="3401634" y="2564386"/>
                </a:cubicBezTo>
                <a:cubicBezTo>
                  <a:pt x="3624237" y="2468133"/>
                  <a:pt x="3859208" y="2453874"/>
                  <a:pt x="4087994" y="2414660"/>
                </a:cubicBezTo>
                <a:cubicBezTo>
                  <a:pt x="4162197" y="2403966"/>
                  <a:pt x="4285864" y="2436049"/>
                  <a:pt x="4285864" y="2336233"/>
                </a:cubicBezTo>
                <a:cubicBezTo>
                  <a:pt x="4282774" y="2272064"/>
                  <a:pt x="4162197" y="2300584"/>
                  <a:pt x="4091088" y="2304149"/>
                </a:cubicBezTo>
                <a:cubicBezTo>
                  <a:pt x="3775732" y="2314843"/>
                  <a:pt x="3463469" y="2361187"/>
                  <a:pt x="3148114" y="2400401"/>
                </a:cubicBezTo>
                <a:cubicBezTo>
                  <a:pt x="3117196" y="2403966"/>
                  <a:pt x="3080097" y="2421790"/>
                  <a:pt x="3058455" y="2411095"/>
                </a:cubicBezTo>
                <a:cubicBezTo>
                  <a:pt x="2879135" y="2339797"/>
                  <a:pt x="2675082" y="2357622"/>
                  <a:pt x="2443203" y="2336233"/>
                </a:cubicBezTo>
                <a:cubicBezTo>
                  <a:pt x="2569963" y="2254241"/>
                  <a:pt x="2678173" y="2311278"/>
                  <a:pt x="2786383" y="2257805"/>
                </a:cubicBezTo>
                <a:cubicBezTo>
                  <a:pt x="2653440" y="2200766"/>
                  <a:pt x="2517405" y="2225722"/>
                  <a:pt x="2390644" y="2211461"/>
                </a:cubicBezTo>
                <a:cubicBezTo>
                  <a:pt x="2297893" y="2200766"/>
                  <a:pt x="1963988" y="2186507"/>
                  <a:pt x="1911429" y="2168683"/>
                </a:cubicBezTo>
                <a:cubicBezTo>
                  <a:pt x="1750660" y="2115209"/>
                  <a:pt x="1558974" y="2122339"/>
                  <a:pt x="1416755" y="2026087"/>
                </a:cubicBezTo>
                <a:cubicBezTo>
                  <a:pt x="1314728" y="1958354"/>
                  <a:pt x="1178693" y="2015393"/>
                  <a:pt x="1070483" y="1979743"/>
                </a:cubicBezTo>
                <a:cubicBezTo>
                  <a:pt x="1024107" y="1929835"/>
                  <a:pt x="1089033" y="1894186"/>
                  <a:pt x="1104491" y="1854972"/>
                </a:cubicBezTo>
                <a:cubicBezTo>
                  <a:pt x="1126133" y="1805064"/>
                  <a:pt x="1067391" y="1794370"/>
                  <a:pt x="1039566" y="1748026"/>
                </a:cubicBezTo>
                <a:cubicBezTo>
                  <a:pt x="1231252" y="1751591"/>
                  <a:pt x="1413663" y="1737331"/>
                  <a:pt x="1623900" y="1694553"/>
                </a:cubicBezTo>
                <a:cubicBezTo>
                  <a:pt x="1537332" y="1630384"/>
                  <a:pt x="1463130" y="1690987"/>
                  <a:pt x="1401296" y="1676728"/>
                </a:cubicBezTo>
                <a:cubicBezTo>
                  <a:pt x="1358012" y="1666033"/>
                  <a:pt x="1302362" y="1676728"/>
                  <a:pt x="1302362" y="1623255"/>
                </a:cubicBezTo>
                <a:cubicBezTo>
                  <a:pt x="1302362" y="1580476"/>
                  <a:pt x="1351829" y="1573345"/>
                  <a:pt x="1385838" y="1566216"/>
                </a:cubicBezTo>
                <a:cubicBezTo>
                  <a:pt x="1518781" y="1541262"/>
                  <a:pt x="1648633" y="1509178"/>
                  <a:pt x="1756843" y="1377277"/>
                </a:cubicBezTo>
                <a:cubicBezTo>
                  <a:pt x="1407480" y="1334499"/>
                  <a:pt x="1048840" y="1502049"/>
                  <a:pt x="721120" y="1387972"/>
                </a:cubicBezTo>
                <a:cubicBezTo>
                  <a:pt x="748945" y="1313109"/>
                  <a:pt x="813871" y="1327368"/>
                  <a:pt x="857154" y="1323803"/>
                </a:cubicBezTo>
                <a:cubicBezTo>
                  <a:pt x="1147775" y="1291720"/>
                  <a:pt x="2127849" y="903147"/>
                  <a:pt x="2285525" y="924536"/>
                </a:cubicBezTo>
                <a:cubicBezTo>
                  <a:pt x="2381369" y="935231"/>
                  <a:pt x="2480304" y="928101"/>
                  <a:pt x="2569963" y="874628"/>
                </a:cubicBezTo>
                <a:cubicBezTo>
                  <a:pt x="2678173" y="810460"/>
                  <a:pt x="1988721" y="945926"/>
                  <a:pt x="1803218" y="856803"/>
                </a:cubicBezTo>
                <a:cubicBezTo>
                  <a:pt x="1713559" y="814024"/>
                  <a:pt x="956090" y="689253"/>
                  <a:pt x="625276" y="682124"/>
                </a:cubicBezTo>
                <a:cubicBezTo>
                  <a:pt x="656194" y="614390"/>
                  <a:pt x="770587" y="617955"/>
                  <a:pt x="736578" y="521703"/>
                </a:cubicBezTo>
                <a:cubicBezTo>
                  <a:pt x="557259" y="514574"/>
                  <a:pt x="365573" y="575176"/>
                  <a:pt x="155336" y="550222"/>
                </a:cubicBezTo>
                <a:cubicBezTo>
                  <a:pt x="229537" y="464666"/>
                  <a:pt x="337746" y="471795"/>
                  <a:pt x="421223" y="425451"/>
                </a:cubicBezTo>
                <a:cubicBezTo>
                  <a:pt x="356297" y="361283"/>
                  <a:pt x="275913" y="400497"/>
                  <a:pt x="201712" y="404062"/>
                </a:cubicBezTo>
                <a:cubicBezTo>
                  <a:pt x="136786" y="407627"/>
                  <a:pt x="-27075" y="318505"/>
                  <a:pt x="3843" y="314939"/>
                </a:cubicBezTo>
                <a:cubicBezTo>
                  <a:pt x="282096" y="293551"/>
                  <a:pt x="551076" y="197299"/>
                  <a:pt x="829329" y="175909"/>
                </a:cubicBezTo>
                <a:cubicBezTo>
                  <a:pt x="922080" y="168779"/>
                  <a:pt x="1027200" y="175909"/>
                  <a:pt x="1045749" y="47572"/>
                </a:cubicBezTo>
                <a:cubicBezTo>
                  <a:pt x="1048840" y="11924"/>
                  <a:pt x="1039566" y="4795"/>
                  <a:pt x="1172509" y="11924"/>
                </a:cubicBezTo>
                <a:cubicBezTo>
                  <a:pt x="1198789" y="13707"/>
                  <a:pt x="1228933" y="14598"/>
                  <a:pt x="1257531" y="7914"/>
                </a:cubicBezTo>
                <a:close/>
              </a:path>
            </a:pathLst>
          </a:custGeom>
          <a:solidFill>
            <a:srgbClr val="D56A17">
              <a:alpha val="20000"/>
            </a:srgbClr>
          </a:solidFill>
          <a:ln w="32707" cap="flat">
            <a:noFill/>
            <a:prstDash val="solid"/>
            <a:miter/>
          </a:ln>
        </p:spPr>
        <p:txBody>
          <a:bodyPr wrap="square" rtlCol="0" anchor="ctr">
            <a:noAutofit/>
          </a:bodyPr>
          <a:lstStyle/>
          <a:p>
            <a:endParaRPr lang="en-US">
              <a:solidFill>
                <a:schemeClr val="tx1"/>
              </a:solidFill>
            </a:endParaRPr>
          </a:p>
        </p:txBody>
      </p:sp>
      <p:sp>
        <p:nvSpPr>
          <p:cNvPr id="8" name="CasellaDiTesto 7">
            <a:extLst>
              <a:ext uri="{FF2B5EF4-FFF2-40B4-BE49-F238E27FC236}">
                <a16:creationId xmlns:a16="http://schemas.microsoft.com/office/drawing/2014/main" id="{2F781623-3B9C-1F4F-A838-E79A4DB3EAEC}"/>
              </a:ext>
            </a:extLst>
          </p:cNvPr>
          <p:cNvSpPr txBox="1"/>
          <p:nvPr/>
        </p:nvSpPr>
        <p:spPr>
          <a:xfrm>
            <a:off x="561117" y="1750848"/>
            <a:ext cx="10944987" cy="3356303"/>
          </a:xfrm>
          <a:prstGeom prst="rect">
            <a:avLst/>
          </a:prstGeom>
          <a:noFill/>
        </p:spPr>
        <p:txBody>
          <a:bodyPr wrap="square">
            <a:spAutoFit/>
          </a:bodyPr>
          <a:lstStyle/>
          <a:p>
            <a:pPr>
              <a:lnSpc>
                <a:spcPct val="150000"/>
              </a:lnSpc>
            </a:pPr>
            <a:r>
              <a:rPr lang="en-US" sz="2400" dirty="0">
                <a:effectLst/>
                <a:latin typeface="Calibri" panose="020F0502020204030204" pitchFamily="34" charset="0"/>
                <a:ea typeface="Calibri" panose="020F0502020204030204" pitchFamily="34" charset="0"/>
                <a:cs typeface="Times New Roman" panose="02020603050405020304" pitchFamily="18" charset="0"/>
              </a:rPr>
              <a:t>On centrifugal forces and their renewing power, in another work Lotman will deal with the </a:t>
            </a:r>
            <a:r>
              <a:rPr lang="en-US" sz="2400" i="1" dirty="0">
                <a:effectLst/>
                <a:latin typeface="Calibri" panose="020F0502020204030204" pitchFamily="34" charset="0"/>
                <a:ea typeface="Calibri" panose="020F0502020204030204" pitchFamily="34" charset="0"/>
                <a:cs typeface="Times New Roman" panose="02020603050405020304" pitchFamily="18" charset="0"/>
              </a:rPr>
              <a:t>explosive processes</a:t>
            </a:r>
            <a:r>
              <a:rPr lang="en-US" sz="2400" dirty="0">
                <a:effectLst/>
                <a:latin typeface="Calibri" panose="020F0502020204030204" pitchFamily="34" charset="0"/>
                <a:ea typeface="Calibri" panose="020F0502020204030204" pitchFamily="34" charset="0"/>
                <a:cs typeface="Times New Roman" panose="02020603050405020304" pitchFamily="18" charset="0"/>
              </a:rPr>
              <a:t> of culture, which are events that interrupt the cause-effect chain of probable events, giving rise to spheres in whose limits new sets of possibilities arise. At the moment of the explosion, the intersection between past and future appears to be timeless, opening up within the system a map of equally possible points of future development, several equally possible paths of events.</a:t>
            </a:r>
            <a:r>
              <a:rPr lang="it-IT" sz="2400" dirty="0">
                <a:effectLst/>
              </a:rPr>
              <a:t> </a:t>
            </a:r>
            <a:endParaRPr lang="it-IT" sz="2400" dirty="0"/>
          </a:p>
        </p:txBody>
      </p:sp>
    </p:spTree>
    <p:extLst>
      <p:ext uri="{BB962C8B-B14F-4D97-AF65-F5344CB8AC3E}">
        <p14:creationId xmlns:p14="http://schemas.microsoft.com/office/powerpoint/2010/main" val="18306371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E494A730-2634-0D4E-8AC2-1581055360EC}"/>
              </a:ext>
            </a:extLst>
          </p:cNvPr>
          <p:cNvSpPr txBox="1"/>
          <p:nvPr/>
        </p:nvSpPr>
        <p:spPr>
          <a:xfrm>
            <a:off x="1085850" y="641474"/>
            <a:ext cx="9815513" cy="5575052"/>
          </a:xfrm>
          <a:prstGeom prst="rect">
            <a:avLst/>
          </a:prstGeom>
          <a:noFill/>
        </p:spPr>
        <p:txBody>
          <a:bodyPr wrap="square">
            <a:spAutoFit/>
          </a:bodyPr>
          <a:lstStyle/>
          <a:p>
            <a:pPr algn="just">
              <a:lnSpc>
                <a:spcPct val="150000"/>
              </a:lnSpc>
              <a:tabLst>
                <a:tab pos="269875" algn="l"/>
                <a:tab pos="944880" algn="l"/>
                <a:tab pos="1124585" algn="l"/>
                <a:tab pos="1934845" algn="l"/>
                <a:tab pos="4004945" algn="l"/>
                <a:tab pos="4140200" algn="l"/>
                <a:tab pos="4275455" algn="l"/>
                <a:tab pos="4905375" algn="l"/>
              </a:tabLst>
            </a:pPr>
            <a:r>
              <a:rPr lang="en-US" sz="2400" dirty="0">
                <a:effectLst/>
                <a:latin typeface="Candara" panose="020E0502030303020204" pitchFamily="34" charset="0"/>
                <a:ea typeface="Times New Roman" panose="02020603050405020304" pitchFamily="18" charset="0"/>
                <a:cs typeface="Times New Roman" panose="02020603050405020304" pitchFamily="18" charset="0"/>
              </a:rPr>
              <a:t>Regularity as fatalism of form excludes the unpredictable and starts to see the historical process experienced as a one-way street. But at each moment an equally possible number of directions becomes possible, and explosive processes are nothing more than the realization of one among many possibilities. The moment of realization is the limit of indetermination, with inexhaustible possibilities, since it involves spheres that were previously located outside the limits of the given culture, and there are no known paths for that. The moment of explosion is the point at which new possibilities take shape, the moment of creation of another reality, with the displacement and reinterpretation of memory. </a:t>
            </a:r>
            <a:endParaRPr lang="it-IT" sz="2400" dirty="0">
              <a:effectLst/>
              <a:latin typeface="Candara" panose="020E0502030303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22304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13B7BB51-92B8-4089-8DAB-1202A4D1C6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315111"/>
            <a:ext cx="3021543" cy="1435442"/>
          </a:xfrm>
          <a:custGeom>
            <a:avLst/>
            <a:gdLst/>
            <a:ahLst/>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useBgFill="1">
        <p:nvSpPr>
          <p:cNvPr id="10" name="Rectangle 9">
            <a:extLst>
              <a:ext uri="{FF2B5EF4-FFF2-40B4-BE49-F238E27FC236}">
                <a16:creationId xmlns:a16="http://schemas.microsoft.com/office/drawing/2014/main" id="{6A8AAC95-3719-4BCD-B710-4160043D92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73A6D7BA-50E4-42FE-A0E3-FC42B7EC43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2767722"/>
            <a:ext cx="3021543" cy="1532055"/>
          </a:xfrm>
          <a:custGeom>
            <a:avLst/>
            <a:gdLst>
              <a:gd name="connsiteX0" fmla="*/ 3021543 w 3021543"/>
              <a:gd name="connsiteY0" fmla="*/ 0 h 1532055"/>
              <a:gd name="connsiteX1" fmla="*/ 2963800 w 3021543"/>
              <a:gd name="connsiteY1" fmla="*/ 7730 h 1532055"/>
              <a:gd name="connsiteX2" fmla="*/ 2793803 w 3021543"/>
              <a:gd name="connsiteY2" fmla="*/ 25704 h 1532055"/>
              <a:gd name="connsiteX3" fmla="*/ 2414348 w 3021543"/>
              <a:gd name="connsiteY3" fmla="*/ 31695 h 1532055"/>
              <a:gd name="connsiteX4" fmla="*/ 2091558 w 3021543"/>
              <a:gd name="connsiteY4" fmla="*/ 29298 h 1532055"/>
              <a:gd name="connsiteX5" fmla="*/ 1645319 w 3021543"/>
              <a:gd name="connsiteY5" fmla="*/ 30497 h 1532055"/>
              <a:gd name="connsiteX6" fmla="*/ 1243602 w 3021543"/>
              <a:gd name="connsiteY6" fmla="*/ 64048 h 1532055"/>
              <a:gd name="connsiteX7" fmla="*/ 753851 w 3021543"/>
              <a:gd name="connsiteY7" fmla="*/ 61651 h 1532055"/>
              <a:gd name="connsiteX8" fmla="*/ 465465 w 3021543"/>
              <a:gd name="connsiteY8" fmla="*/ 123960 h 1532055"/>
              <a:gd name="connsiteX9" fmla="*/ 546416 w 3021543"/>
              <a:gd name="connsiteY9" fmla="*/ 145529 h 1532055"/>
              <a:gd name="connsiteX10" fmla="*/ 689091 w 3021543"/>
              <a:gd name="connsiteY10" fmla="*/ 192260 h 1532055"/>
              <a:gd name="connsiteX11" fmla="*/ 704269 w 3021543"/>
              <a:gd name="connsiteY11" fmla="*/ 222217 h 1532055"/>
              <a:gd name="connsiteX12" fmla="*/ 683020 w 3021543"/>
              <a:gd name="connsiteY12" fmla="*/ 236595 h 1532055"/>
              <a:gd name="connsiteX13" fmla="*/ 621295 w 3021543"/>
              <a:gd name="connsiteY13" fmla="*/ 264155 h 1532055"/>
              <a:gd name="connsiteX14" fmla="*/ 848968 w 3021543"/>
              <a:gd name="connsiteY14" fmla="*/ 304896 h 1532055"/>
              <a:gd name="connsiteX15" fmla="*/ 768018 w 3021543"/>
              <a:gd name="connsiteY15" fmla="*/ 330059 h 1532055"/>
              <a:gd name="connsiteX16" fmla="*/ 684032 w 3021543"/>
              <a:gd name="connsiteY16" fmla="*/ 348032 h 1532055"/>
              <a:gd name="connsiteX17" fmla="*/ 592962 w 3021543"/>
              <a:gd name="connsiteY17" fmla="*/ 361213 h 1532055"/>
              <a:gd name="connsiteX18" fmla="*/ 509988 w 3021543"/>
              <a:gd name="connsiteY18" fmla="*/ 387575 h 1532055"/>
              <a:gd name="connsiteX19" fmla="*/ 726531 w 3021543"/>
              <a:gd name="connsiteY19" fmla="*/ 398359 h 1532055"/>
              <a:gd name="connsiteX20" fmla="*/ 614212 w 3021543"/>
              <a:gd name="connsiteY20" fmla="*/ 422324 h 1532055"/>
              <a:gd name="connsiteX21" fmla="*/ 522131 w 3021543"/>
              <a:gd name="connsiteY21" fmla="*/ 453478 h 1532055"/>
              <a:gd name="connsiteX22" fmla="*/ 457370 w 3021543"/>
              <a:gd name="connsiteY22" fmla="*/ 467857 h 1532055"/>
              <a:gd name="connsiteX23" fmla="*/ 388562 w 3021543"/>
              <a:gd name="connsiteY23" fmla="*/ 471452 h 1532055"/>
              <a:gd name="connsiteX24" fmla="*/ 372372 w 3021543"/>
              <a:gd name="connsiteY24" fmla="*/ 494218 h 1532055"/>
              <a:gd name="connsiteX25" fmla="*/ 393622 w 3021543"/>
              <a:gd name="connsiteY25" fmla="*/ 518184 h 1532055"/>
              <a:gd name="connsiteX26" fmla="*/ 426002 w 3021543"/>
              <a:gd name="connsiteY26" fmla="*/ 520580 h 1532055"/>
              <a:gd name="connsiteX27" fmla="*/ 619271 w 3021543"/>
              <a:gd name="connsiteY27" fmla="*/ 526571 h 1532055"/>
              <a:gd name="connsiteX28" fmla="*/ 0 w 3021543"/>
              <a:gd name="connsiteY28" fmla="*/ 579294 h 1532055"/>
              <a:gd name="connsiteX29" fmla="*/ 83986 w 3021543"/>
              <a:gd name="connsiteY29" fmla="*/ 611647 h 1532055"/>
              <a:gd name="connsiteX30" fmla="*/ 112319 w 3021543"/>
              <a:gd name="connsiteY30" fmla="*/ 700317 h 1532055"/>
              <a:gd name="connsiteX31" fmla="*/ 215531 w 3021543"/>
              <a:gd name="connsiteY31" fmla="*/ 750643 h 1532055"/>
              <a:gd name="connsiteX32" fmla="*/ 282315 w 3021543"/>
              <a:gd name="connsiteY32" fmla="*/ 768617 h 1532055"/>
              <a:gd name="connsiteX33" fmla="*/ 435109 w 3021543"/>
              <a:gd name="connsiteY33" fmla="*/ 794979 h 1532055"/>
              <a:gd name="connsiteX34" fmla="*/ 457370 w 3021543"/>
              <a:gd name="connsiteY34" fmla="*/ 838116 h 1532055"/>
              <a:gd name="connsiteX35" fmla="*/ 476596 w 3021543"/>
              <a:gd name="connsiteY35" fmla="*/ 886046 h 1532055"/>
              <a:gd name="connsiteX36" fmla="*/ 517071 w 3021543"/>
              <a:gd name="connsiteY36" fmla="*/ 917200 h 1532055"/>
              <a:gd name="connsiteX37" fmla="*/ 202377 w 3021543"/>
              <a:gd name="connsiteY37" fmla="*/ 912407 h 1532055"/>
              <a:gd name="connsiteX38" fmla="*/ 557546 w 3021543"/>
              <a:gd name="connsiteY38" fmla="*/ 1013060 h 1532055"/>
              <a:gd name="connsiteX39" fmla="*/ 526178 w 3021543"/>
              <a:gd name="connsiteY39" fmla="*/ 1052602 h 1532055"/>
              <a:gd name="connsiteX40" fmla="*/ 720459 w 3021543"/>
              <a:gd name="connsiteY40" fmla="*/ 1106523 h 1532055"/>
              <a:gd name="connsiteX41" fmla="*/ 616236 w 3021543"/>
              <a:gd name="connsiteY41" fmla="*/ 1112514 h 1532055"/>
              <a:gd name="connsiteX42" fmla="*/ 1222353 w 3021543"/>
              <a:gd name="connsiteY42" fmla="*/ 1337785 h 1532055"/>
              <a:gd name="connsiteX43" fmla="*/ 2087511 w 3021543"/>
              <a:gd name="connsiteY43" fmla="*/ 1500747 h 1532055"/>
              <a:gd name="connsiteX44" fmla="*/ 2425479 w 3021543"/>
              <a:gd name="connsiteY44" fmla="*/ 1531901 h 1532055"/>
              <a:gd name="connsiteX45" fmla="*/ 2809994 w 3021543"/>
              <a:gd name="connsiteY45" fmla="*/ 1522315 h 1532055"/>
              <a:gd name="connsiteX46" fmla="*/ 2953618 w 3021543"/>
              <a:gd name="connsiteY46" fmla="*/ 1512448 h 1532055"/>
              <a:gd name="connsiteX47" fmla="*/ 3021543 w 3021543"/>
              <a:gd name="connsiteY47" fmla="*/ 1502657 h 153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532055">
                <a:moveTo>
                  <a:pt x="3021543" y="0"/>
                </a:moveTo>
                <a:lnTo>
                  <a:pt x="2963800" y="7730"/>
                </a:lnTo>
                <a:cubicBezTo>
                  <a:pt x="2907134" y="14919"/>
                  <a:pt x="2850469" y="24506"/>
                  <a:pt x="2793803" y="25704"/>
                </a:cubicBezTo>
                <a:cubicBezTo>
                  <a:pt x="2667318" y="29298"/>
                  <a:pt x="2539821" y="20911"/>
                  <a:pt x="2414348" y="31695"/>
                </a:cubicBezTo>
                <a:cubicBezTo>
                  <a:pt x="2307089" y="41281"/>
                  <a:pt x="2198818" y="30497"/>
                  <a:pt x="2091558" y="29298"/>
                </a:cubicBezTo>
                <a:cubicBezTo>
                  <a:pt x="1942812" y="28100"/>
                  <a:pt x="1793053" y="19713"/>
                  <a:pt x="1645319" y="30497"/>
                </a:cubicBezTo>
                <a:cubicBezTo>
                  <a:pt x="1510738" y="38885"/>
                  <a:pt x="1376158" y="41281"/>
                  <a:pt x="1243602" y="64048"/>
                </a:cubicBezTo>
                <a:cubicBezTo>
                  <a:pt x="1079677" y="76030"/>
                  <a:pt x="916765" y="68841"/>
                  <a:pt x="753851" y="61651"/>
                </a:cubicBezTo>
                <a:cubicBezTo>
                  <a:pt x="653675" y="56858"/>
                  <a:pt x="554511" y="41281"/>
                  <a:pt x="465465" y="123960"/>
                </a:cubicBezTo>
                <a:cubicBezTo>
                  <a:pt x="489751" y="143132"/>
                  <a:pt x="519095" y="139537"/>
                  <a:pt x="546416" y="145529"/>
                </a:cubicBezTo>
                <a:cubicBezTo>
                  <a:pt x="594986" y="157511"/>
                  <a:pt x="643557" y="169493"/>
                  <a:pt x="689091" y="192260"/>
                </a:cubicBezTo>
                <a:cubicBezTo>
                  <a:pt x="699210" y="197053"/>
                  <a:pt x="708317" y="206639"/>
                  <a:pt x="704269" y="222217"/>
                </a:cubicBezTo>
                <a:cubicBezTo>
                  <a:pt x="701234" y="234199"/>
                  <a:pt x="691115" y="234199"/>
                  <a:pt x="683020" y="236595"/>
                </a:cubicBezTo>
                <a:cubicBezTo>
                  <a:pt x="664806" y="243785"/>
                  <a:pt x="642545" y="238992"/>
                  <a:pt x="621295" y="264155"/>
                </a:cubicBezTo>
                <a:cubicBezTo>
                  <a:pt x="702245" y="277336"/>
                  <a:pt x="780160" y="252172"/>
                  <a:pt x="848968" y="304896"/>
                </a:cubicBezTo>
                <a:cubicBezTo>
                  <a:pt x="823671" y="331257"/>
                  <a:pt x="795339" y="325266"/>
                  <a:pt x="768018" y="330059"/>
                </a:cubicBezTo>
                <a:cubicBezTo>
                  <a:pt x="739685" y="334852"/>
                  <a:pt x="712365" y="343240"/>
                  <a:pt x="684032" y="348032"/>
                </a:cubicBezTo>
                <a:cubicBezTo>
                  <a:pt x="653675" y="354023"/>
                  <a:pt x="623319" y="355222"/>
                  <a:pt x="592962" y="361213"/>
                </a:cubicBezTo>
                <a:cubicBezTo>
                  <a:pt x="567666" y="366006"/>
                  <a:pt x="540345" y="357618"/>
                  <a:pt x="509988" y="387575"/>
                </a:cubicBezTo>
                <a:cubicBezTo>
                  <a:pt x="584867" y="409143"/>
                  <a:pt x="652663" y="376790"/>
                  <a:pt x="726531" y="398359"/>
                </a:cubicBezTo>
                <a:cubicBezTo>
                  <a:pt x="683020" y="417531"/>
                  <a:pt x="647604" y="411539"/>
                  <a:pt x="614212" y="422324"/>
                </a:cubicBezTo>
                <a:cubicBezTo>
                  <a:pt x="583855" y="433108"/>
                  <a:pt x="547428" y="421126"/>
                  <a:pt x="522131" y="453478"/>
                </a:cubicBezTo>
                <a:cubicBezTo>
                  <a:pt x="502905" y="478641"/>
                  <a:pt x="482668" y="482236"/>
                  <a:pt x="457370" y="467857"/>
                </a:cubicBezTo>
                <a:cubicBezTo>
                  <a:pt x="435109" y="454676"/>
                  <a:pt x="410824" y="458271"/>
                  <a:pt x="388562" y="471452"/>
                </a:cubicBezTo>
                <a:cubicBezTo>
                  <a:pt x="380468" y="476245"/>
                  <a:pt x="372372" y="482236"/>
                  <a:pt x="372372" y="494218"/>
                </a:cubicBezTo>
                <a:cubicBezTo>
                  <a:pt x="372372" y="510994"/>
                  <a:pt x="382491" y="515787"/>
                  <a:pt x="393622" y="518184"/>
                </a:cubicBezTo>
                <a:cubicBezTo>
                  <a:pt x="403741" y="520580"/>
                  <a:pt x="415883" y="522977"/>
                  <a:pt x="426002" y="520580"/>
                </a:cubicBezTo>
                <a:cubicBezTo>
                  <a:pt x="490762" y="507399"/>
                  <a:pt x="554511" y="528968"/>
                  <a:pt x="619271" y="526571"/>
                </a:cubicBezTo>
                <a:cubicBezTo>
                  <a:pt x="415883" y="578096"/>
                  <a:pt x="210471" y="561321"/>
                  <a:pt x="0" y="579294"/>
                </a:cubicBezTo>
                <a:cubicBezTo>
                  <a:pt x="27321" y="615241"/>
                  <a:pt x="62737" y="585286"/>
                  <a:pt x="83986" y="611647"/>
                </a:cubicBezTo>
                <a:cubicBezTo>
                  <a:pt x="63748" y="666766"/>
                  <a:pt x="71844" y="696722"/>
                  <a:pt x="112319" y="700317"/>
                </a:cubicBezTo>
                <a:cubicBezTo>
                  <a:pt x="151782" y="703912"/>
                  <a:pt x="194281" y="684740"/>
                  <a:pt x="215531" y="750643"/>
                </a:cubicBezTo>
                <a:cubicBezTo>
                  <a:pt x="221602" y="771014"/>
                  <a:pt x="259042" y="765023"/>
                  <a:pt x="282315" y="768617"/>
                </a:cubicBezTo>
                <a:cubicBezTo>
                  <a:pt x="332909" y="777005"/>
                  <a:pt x="386539" y="768617"/>
                  <a:pt x="435109" y="794979"/>
                </a:cubicBezTo>
                <a:cubicBezTo>
                  <a:pt x="454335" y="804565"/>
                  <a:pt x="467489" y="811754"/>
                  <a:pt x="457370" y="838116"/>
                </a:cubicBezTo>
                <a:cubicBezTo>
                  <a:pt x="447252" y="865675"/>
                  <a:pt x="460406" y="875261"/>
                  <a:pt x="476596" y="886046"/>
                </a:cubicBezTo>
                <a:cubicBezTo>
                  <a:pt x="488739" y="894433"/>
                  <a:pt x="506953" y="892037"/>
                  <a:pt x="517071" y="917200"/>
                </a:cubicBezTo>
                <a:cubicBezTo>
                  <a:pt x="410824" y="913605"/>
                  <a:pt x="307612" y="893235"/>
                  <a:pt x="202377" y="912407"/>
                </a:cubicBezTo>
                <a:cubicBezTo>
                  <a:pt x="317731" y="960337"/>
                  <a:pt x="444216" y="957940"/>
                  <a:pt x="557546" y="1013060"/>
                </a:cubicBezTo>
                <a:cubicBezTo>
                  <a:pt x="553499" y="1032232"/>
                  <a:pt x="527190" y="1023844"/>
                  <a:pt x="526178" y="1052602"/>
                </a:cubicBezTo>
                <a:cubicBezTo>
                  <a:pt x="585879" y="1082558"/>
                  <a:pt x="657723" y="1062188"/>
                  <a:pt x="720459" y="1106523"/>
                </a:cubicBezTo>
                <a:cubicBezTo>
                  <a:pt x="684032" y="1126893"/>
                  <a:pt x="650640" y="1093342"/>
                  <a:pt x="616236" y="1112514"/>
                </a:cubicBezTo>
                <a:cubicBezTo>
                  <a:pt x="627367" y="1141273"/>
                  <a:pt x="1131283" y="1318613"/>
                  <a:pt x="1222353" y="1337785"/>
                </a:cubicBezTo>
                <a:cubicBezTo>
                  <a:pt x="1407527" y="1377327"/>
                  <a:pt x="1940788" y="1477980"/>
                  <a:pt x="2087511" y="1500747"/>
                </a:cubicBezTo>
                <a:cubicBezTo>
                  <a:pt x="2200841" y="1517522"/>
                  <a:pt x="2313160" y="1530703"/>
                  <a:pt x="2425479" y="1531901"/>
                </a:cubicBezTo>
                <a:cubicBezTo>
                  <a:pt x="2553988" y="1533099"/>
                  <a:pt x="2681485" y="1527108"/>
                  <a:pt x="2809994" y="1522315"/>
                </a:cubicBezTo>
                <a:cubicBezTo>
                  <a:pt x="2858058" y="1520518"/>
                  <a:pt x="2905933" y="1517372"/>
                  <a:pt x="2953618" y="1512448"/>
                </a:cubicBezTo>
                <a:lnTo>
                  <a:pt x="3021543" y="1502657"/>
                </a:lnTo>
                <a:close/>
              </a:path>
            </a:pathLst>
          </a:custGeom>
          <a:solidFill>
            <a:srgbClr val="D56A17">
              <a:alpha val="20000"/>
            </a:srgbClr>
          </a:solidFill>
          <a:ln w="32707" cap="flat">
            <a:noFill/>
            <a:prstDash val="solid"/>
            <a:miter/>
          </a:ln>
        </p:spPr>
        <p:txBody>
          <a:bodyPr wrap="square" rtlCol="0" anchor="ctr">
            <a:noAutofit/>
          </a:bodyPr>
          <a:lstStyle/>
          <a:p>
            <a:endParaRPr lang="en-US" dirty="0"/>
          </a:p>
        </p:txBody>
      </p:sp>
      <p:sp>
        <p:nvSpPr>
          <p:cNvPr id="3" name="CasellaDiTesto 2">
            <a:extLst>
              <a:ext uri="{FF2B5EF4-FFF2-40B4-BE49-F238E27FC236}">
                <a16:creationId xmlns:a16="http://schemas.microsoft.com/office/drawing/2014/main" id="{9D897DE1-BA9C-C144-B19C-D8A6ECF4ED28}"/>
              </a:ext>
            </a:extLst>
          </p:cNvPr>
          <p:cNvSpPr txBox="1"/>
          <p:nvPr/>
        </p:nvSpPr>
        <p:spPr>
          <a:xfrm>
            <a:off x="630320" y="494670"/>
            <a:ext cx="6051468" cy="1076324"/>
          </a:xfrm>
          <a:prstGeom prst="rect">
            <a:avLst/>
          </a:prstGeom>
        </p:spPr>
        <p:txBody>
          <a:bodyPr vert="horz" lIns="91440" tIns="45720" rIns="91440" bIns="45720" rtlCol="0" anchor="ctr">
            <a:normAutofit/>
          </a:bodyPr>
          <a:lstStyle/>
          <a:p>
            <a:pPr>
              <a:spcAft>
                <a:spcPts val="600"/>
              </a:spcAft>
              <a:tabLst>
                <a:tab pos="269875" algn="l"/>
                <a:tab pos="944880" algn="l"/>
                <a:tab pos="1124585" algn="l"/>
                <a:tab pos="1934845" algn="l"/>
                <a:tab pos="4004945" algn="l"/>
                <a:tab pos="4140200" algn="l"/>
                <a:tab pos="4275455" algn="l"/>
                <a:tab pos="4905375" algn="l"/>
              </a:tabLst>
            </a:pPr>
            <a:r>
              <a:rPr lang="en-US" sz="2000" dirty="0">
                <a:effectLst/>
              </a:rPr>
              <a:t>Understanding the elements of school architectural texts must be linked to some fundamental questions:</a:t>
            </a:r>
          </a:p>
        </p:txBody>
      </p:sp>
      <p:sp>
        <p:nvSpPr>
          <p:cNvPr id="9" name="CasellaDiTesto 8">
            <a:extLst>
              <a:ext uri="{FF2B5EF4-FFF2-40B4-BE49-F238E27FC236}">
                <a16:creationId xmlns:a16="http://schemas.microsoft.com/office/drawing/2014/main" id="{B87B1C24-EAF0-3743-9463-6B69D9798C9B}"/>
              </a:ext>
            </a:extLst>
          </p:cNvPr>
          <p:cNvSpPr txBox="1"/>
          <p:nvPr/>
        </p:nvSpPr>
        <p:spPr>
          <a:xfrm>
            <a:off x="833439" y="2596865"/>
            <a:ext cx="5285662" cy="2117118"/>
          </a:xfrm>
          <a:prstGeom prst="rect">
            <a:avLst/>
          </a:prstGeom>
          <a:noFill/>
        </p:spPr>
        <p:txBody>
          <a:bodyPr wrap="square">
            <a:spAutoFit/>
          </a:bodyPr>
          <a:lstStyle/>
          <a:p>
            <a:pPr>
              <a:lnSpc>
                <a:spcPct val="150000"/>
              </a:lnSpc>
              <a:tabLst>
                <a:tab pos="269875" algn="l"/>
                <a:tab pos="944880" algn="l"/>
                <a:tab pos="1124585" algn="l"/>
                <a:tab pos="1934845" algn="l"/>
                <a:tab pos="4004945" algn="l"/>
                <a:tab pos="4140200" algn="l"/>
                <a:tab pos="4275455" algn="l"/>
                <a:tab pos="4905375" algn="l"/>
              </a:tabLst>
            </a:pPr>
            <a:r>
              <a:rPr lang="en-US" sz="1800" dirty="0">
                <a:effectLst/>
                <a:latin typeface="+mj-lt"/>
                <a:ea typeface="Times New Roman" panose="02020603050405020304" pitchFamily="18" charset="0"/>
                <a:cs typeface="Times New Roman" panose="02020603050405020304" pitchFamily="18" charset="0"/>
              </a:rPr>
              <a:t>1) the recognition of their textual forms as syntactic and semantic organizations capable of ideological meaning, while specific modes of vision in a specific dimension of culture.</a:t>
            </a:r>
            <a:endParaRPr lang="it-IT" sz="1800" dirty="0">
              <a:effectLst/>
              <a:latin typeface="+mj-lt"/>
              <a:ea typeface="Times New Roman" panose="02020603050405020304" pitchFamily="18" charset="0"/>
              <a:cs typeface="Times New Roman" panose="02020603050405020304" pitchFamily="18" charset="0"/>
            </a:endParaRPr>
          </a:p>
        </p:txBody>
      </p:sp>
      <p:pic>
        <p:nvPicPr>
          <p:cNvPr id="6" name="Immagine 5" descr="Immagine che contiene interni, parete, soffitto, stanza&#10;&#10;Descrizione generata automaticamente">
            <a:extLst>
              <a:ext uri="{FF2B5EF4-FFF2-40B4-BE49-F238E27FC236}">
                <a16:creationId xmlns:a16="http://schemas.microsoft.com/office/drawing/2014/main" id="{531807FC-7884-564A-AA39-D263CB77350A}"/>
              </a:ext>
            </a:extLst>
          </p:cNvPr>
          <p:cNvPicPr>
            <a:picLocks noChangeAspect="1"/>
          </p:cNvPicPr>
          <p:nvPr/>
        </p:nvPicPr>
        <p:blipFill>
          <a:blip r:embed="rId2"/>
          <a:stretch>
            <a:fillRect/>
          </a:stretch>
        </p:blipFill>
        <p:spPr>
          <a:xfrm>
            <a:off x="6840536" y="1750553"/>
            <a:ext cx="4518025" cy="3403991"/>
          </a:xfrm>
          <a:prstGeom prst="rect">
            <a:avLst/>
          </a:prstGeom>
        </p:spPr>
      </p:pic>
    </p:spTree>
    <p:extLst>
      <p:ext uri="{BB962C8B-B14F-4D97-AF65-F5344CB8AC3E}">
        <p14:creationId xmlns:p14="http://schemas.microsoft.com/office/powerpoint/2010/main" val="19985648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ED27B751-C9EB-CE41-8A61-3AB04AB84783}"/>
              </a:ext>
            </a:extLst>
          </p:cNvPr>
          <p:cNvSpPr txBox="1"/>
          <p:nvPr/>
        </p:nvSpPr>
        <p:spPr>
          <a:xfrm>
            <a:off x="500062" y="2499506"/>
            <a:ext cx="1857376" cy="523220"/>
          </a:xfrm>
          <a:prstGeom prst="rect">
            <a:avLst/>
          </a:prstGeom>
          <a:noFill/>
        </p:spPr>
        <p:txBody>
          <a:bodyPr wrap="square" rtlCol="0">
            <a:spAutoFit/>
          </a:bodyPr>
          <a:lstStyle/>
          <a:p>
            <a:r>
              <a:rPr lang="it-IT" sz="2800" dirty="0" err="1"/>
              <a:t>Semiotics</a:t>
            </a:r>
            <a:r>
              <a:rPr lang="it-IT" sz="2800" dirty="0"/>
              <a:t> </a:t>
            </a:r>
          </a:p>
        </p:txBody>
      </p:sp>
      <p:sp>
        <p:nvSpPr>
          <p:cNvPr id="12" name="Freccia destra 11">
            <a:extLst>
              <a:ext uri="{FF2B5EF4-FFF2-40B4-BE49-F238E27FC236}">
                <a16:creationId xmlns:a16="http://schemas.microsoft.com/office/drawing/2014/main" id="{BE463E27-AD1F-B44B-9180-0F5ADB11BF76}"/>
              </a:ext>
            </a:extLst>
          </p:cNvPr>
          <p:cNvSpPr/>
          <p:nvPr/>
        </p:nvSpPr>
        <p:spPr>
          <a:xfrm>
            <a:off x="2700338" y="1329955"/>
            <a:ext cx="978408" cy="2789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a:extLst>
              <a:ext uri="{FF2B5EF4-FFF2-40B4-BE49-F238E27FC236}">
                <a16:creationId xmlns:a16="http://schemas.microsoft.com/office/drawing/2014/main" id="{4D299A2F-B344-BD42-850C-C0370F498F23}"/>
              </a:ext>
            </a:extLst>
          </p:cNvPr>
          <p:cNvSpPr txBox="1"/>
          <p:nvPr/>
        </p:nvSpPr>
        <p:spPr>
          <a:xfrm>
            <a:off x="4185950" y="1329955"/>
            <a:ext cx="7058309" cy="1785104"/>
          </a:xfrm>
          <a:prstGeom prst="rect">
            <a:avLst/>
          </a:prstGeom>
          <a:noFill/>
        </p:spPr>
        <p:txBody>
          <a:bodyPr wrap="square" rtlCol="0">
            <a:spAutoFit/>
          </a:bodyPr>
          <a:lstStyle/>
          <a:p>
            <a:r>
              <a:rPr lang="en-US" sz="2200" dirty="0">
                <a:effectLst/>
                <a:latin typeface="Calibri" panose="020F0502020204030204" pitchFamily="34" charset="0"/>
                <a:ea typeface="Calibri" panose="020F0502020204030204" pitchFamily="34" charset="0"/>
                <a:cs typeface="Times New Roman" panose="02020603050405020304" pitchFamily="18" charset="0"/>
              </a:rPr>
              <a:t>semiotics should not be taken as a discipline or a theoretical set, but rather as a way of seeing how signs play a role in communicative and interpretive processes, therefore, </a:t>
            </a:r>
            <a:r>
              <a:rPr lang="en-US" sz="2200" i="1" dirty="0">
                <a:effectLst/>
                <a:latin typeface="Calibri" panose="020F0502020204030204" pitchFamily="34" charset="0"/>
                <a:ea typeface="Calibri" panose="020F0502020204030204" pitchFamily="34" charset="0"/>
                <a:cs typeface="Times New Roman" panose="02020603050405020304" pitchFamily="18" charset="0"/>
              </a:rPr>
              <a:t>semiotics would have a methodological character</a:t>
            </a:r>
            <a:r>
              <a:rPr lang="en-US" sz="2200" dirty="0">
                <a:effectLst/>
                <a:latin typeface="Calibri" panose="020F0502020204030204" pitchFamily="34" charset="0"/>
                <a:ea typeface="Calibri" panose="020F0502020204030204" pitchFamily="34" charset="0"/>
                <a:cs typeface="Times New Roman" panose="02020603050405020304" pitchFamily="18" charset="0"/>
              </a:rPr>
              <a:t>. </a:t>
            </a:r>
          </a:p>
          <a:p>
            <a:r>
              <a:rPr lang="en-US" sz="2200" dirty="0">
                <a:latin typeface="Calibri" panose="020F0502020204030204" pitchFamily="34" charset="0"/>
                <a:cs typeface="Times New Roman" panose="02020603050405020304" pitchFamily="18" charset="0"/>
              </a:rPr>
              <a:t>(Charles Morris</a:t>
            </a:r>
            <a:r>
              <a:rPr lang="it-IT" sz="2200" dirty="0">
                <a:latin typeface="Calibri" panose="020F0502020204030204" pitchFamily="34" charset="0"/>
                <a:cs typeface="Times New Roman" panose="02020603050405020304" pitchFamily="18" charset="0"/>
              </a:rPr>
              <a:t>)</a:t>
            </a:r>
            <a:endParaRPr lang="en-US" sz="2200" dirty="0">
              <a:latin typeface="Calibri" panose="020F0502020204030204" pitchFamily="34" charset="0"/>
              <a:cs typeface="Times New Roman" panose="02020603050405020304" pitchFamily="18" charset="0"/>
            </a:endParaRPr>
          </a:p>
        </p:txBody>
      </p:sp>
      <p:sp>
        <p:nvSpPr>
          <p:cNvPr id="14" name="Freccia destra 13">
            <a:extLst>
              <a:ext uri="{FF2B5EF4-FFF2-40B4-BE49-F238E27FC236}">
                <a16:creationId xmlns:a16="http://schemas.microsoft.com/office/drawing/2014/main" id="{557BDDD5-4652-274D-8286-A915D35FF90F}"/>
              </a:ext>
            </a:extLst>
          </p:cNvPr>
          <p:cNvSpPr/>
          <p:nvPr/>
        </p:nvSpPr>
        <p:spPr>
          <a:xfrm>
            <a:off x="2700338" y="4213011"/>
            <a:ext cx="978408" cy="2789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CasellaDiTesto 14">
            <a:extLst>
              <a:ext uri="{FF2B5EF4-FFF2-40B4-BE49-F238E27FC236}">
                <a16:creationId xmlns:a16="http://schemas.microsoft.com/office/drawing/2014/main" id="{306A48D9-3CFB-5740-8792-F3D02C381F93}"/>
              </a:ext>
            </a:extLst>
          </p:cNvPr>
          <p:cNvSpPr txBox="1"/>
          <p:nvPr/>
        </p:nvSpPr>
        <p:spPr>
          <a:xfrm>
            <a:off x="4185951" y="4209934"/>
            <a:ext cx="7058309" cy="1785104"/>
          </a:xfrm>
          <a:prstGeom prst="rect">
            <a:avLst/>
          </a:prstGeom>
          <a:noFill/>
        </p:spPr>
        <p:txBody>
          <a:bodyPr wrap="square" rtlCol="0">
            <a:spAutoFit/>
          </a:bodyPr>
          <a:lstStyle/>
          <a:p>
            <a:r>
              <a:rPr lang="en-US" sz="2200" dirty="0">
                <a:latin typeface="Calibri" panose="020F0502020204030204" pitchFamily="34" charset="0"/>
                <a:cs typeface="Calibri" panose="020F0502020204030204" pitchFamily="34" charset="0"/>
              </a:rPr>
              <a:t>In a</a:t>
            </a:r>
            <a:r>
              <a:rPr lang="en-US" sz="2200" dirty="0">
                <a:effectLst/>
                <a:latin typeface="Calibri" panose="020F0502020204030204" pitchFamily="34" charset="0"/>
                <a:ea typeface="Calibri" panose="020F0502020204030204" pitchFamily="34" charset="0"/>
                <a:cs typeface="Calibri" panose="020F0502020204030204" pitchFamily="34" charset="0"/>
              </a:rPr>
              <a:t> global semiotics, or a semiotics of life</a:t>
            </a:r>
            <a:r>
              <a:rPr lang="it-IT" sz="2200" dirty="0">
                <a:latin typeface="Calibri" panose="020F0502020204030204" pitchFamily="34" charset="0"/>
                <a:ea typeface="Calibri" panose="020F0502020204030204" pitchFamily="34" charset="0"/>
                <a:cs typeface="Calibri" panose="020F0502020204030204" pitchFamily="34" charset="0"/>
              </a:rPr>
              <a:t>, </a:t>
            </a:r>
            <a:r>
              <a:rPr lang="en-US" sz="2200" dirty="0">
                <a:effectLst/>
                <a:latin typeface="Calibri" panose="020F0502020204030204" pitchFamily="34" charset="0"/>
                <a:ea typeface="Times New Roman" panose="02020603050405020304" pitchFamily="18" charset="0"/>
                <a:cs typeface="Calibri" panose="020F0502020204030204" pitchFamily="34" charset="0"/>
              </a:rPr>
              <a:t>a method is de-totalizing, which is so much about criticizing universalist, mechanistic theories and those linked to the linguistics, with emphasis on the verbal paradigm.</a:t>
            </a:r>
            <a:endParaRPr lang="it-IT" sz="2200" dirty="0">
              <a:effectLst/>
              <a:latin typeface="Calibri" panose="020F0502020204030204" pitchFamily="34" charset="0"/>
              <a:ea typeface="Times New Roman" panose="02020603050405020304" pitchFamily="18" charset="0"/>
              <a:cs typeface="Calibri" panose="020F0502020204030204" pitchFamily="34" charset="0"/>
            </a:endParaRPr>
          </a:p>
          <a:p>
            <a:r>
              <a:rPr lang="en-US" sz="2200" dirty="0">
                <a:latin typeface="Calibri" panose="020F0502020204030204" pitchFamily="34" charset="0"/>
                <a:cs typeface="Calibri" panose="020F0502020204030204" pitchFamily="34" charset="0"/>
              </a:rPr>
              <a:t>(Thomas Sebeok)</a:t>
            </a:r>
          </a:p>
        </p:txBody>
      </p:sp>
    </p:spTree>
    <p:extLst>
      <p:ext uri="{BB962C8B-B14F-4D97-AF65-F5344CB8AC3E}">
        <p14:creationId xmlns:p14="http://schemas.microsoft.com/office/powerpoint/2010/main" val="42928283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13B7BB51-92B8-4089-8DAB-1202A4D1C6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315111"/>
            <a:ext cx="3021543" cy="1435442"/>
          </a:xfrm>
          <a:custGeom>
            <a:avLst/>
            <a:gdLst/>
            <a:ahLst/>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useBgFill="1">
        <p:nvSpPr>
          <p:cNvPr id="10" name="Rectangle 9">
            <a:extLst>
              <a:ext uri="{FF2B5EF4-FFF2-40B4-BE49-F238E27FC236}">
                <a16:creationId xmlns:a16="http://schemas.microsoft.com/office/drawing/2014/main" id="{24B04273-AE2A-4676-98D5-85D0D238C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98A68847-134F-4AF1-B1C6-332344C9C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rgbClr val="D56A17">
              <a:alpha val="20000"/>
            </a:srgbClr>
          </a:solidFill>
          <a:ln w="32707" cap="flat">
            <a:noFill/>
            <a:prstDash val="solid"/>
            <a:miter/>
          </a:ln>
        </p:spPr>
        <p:txBody>
          <a:bodyPr wrap="square" rtlCol="0" anchor="ctr">
            <a:noAutofit/>
          </a:bodyPr>
          <a:lstStyle/>
          <a:p>
            <a:endParaRPr lang="en-US"/>
          </a:p>
        </p:txBody>
      </p:sp>
      <p:sp>
        <p:nvSpPr>
          <p:cNvPr id="3" name="CasellaDiTesto 2">
            <a:extLst>
              <a:ext uri="{FF2B5EF4-FFF2-40B4-BE49-F238E27FC236}">
                <a16:creationId xmlns:a16="http://schemas.microsoft.com/office/drawing/2014/main" id="{29D1CDF5-C3BA-D345-9800-897ED69A6776}"/>
              </a:ext>
            </a:extLst>
          </p:cNvPr>
          <p:cNvSpPr txBox="1"/>
          <p:nvPr/>
        </p:nvSpPr>
        <p:spPr>
          <a:xfrm>
            <a:off x="708089" y="460875"/>
            <a:ext cx="10515600" cy="1143913"/>
          </a:xfrm>
          <a:prstGeom prst="rect">
            <a:avLst/>
          </a:prstGeom>
        </p:spPr>
        <p:txBody>
          <a:bodyPr vert="horz" lIns="91440" tIns="45720" rIns="91440" bIns="45720" rtlCol="0">
            <a:normAutofit/>
          </a:bodyPr>
          <a:lstStyle/>
          <a:p>
            <a:pPr>
              <a:spcAft>
                <a:spcPts val="600"/>
              </a:spcAft>
              <a:tabLst>
                <a:tab pos="269875" algn="l"/>
                <a:tab pos="944880" algn="l"/>
                <a:tab pos="1124585" algn="l"/>
                <a:tab pos="1934845" algn="l"/>
                <a:tab pos="4004945" algn="l"/>
                <a:tab pos="4140200" algn="l"/>
                <a:tab pos="4275455" algn="l"/>
                <a:tab pos="4905375" algn="l"/>
              </a:tabLst>
            </a:pPr>
            <a:r>
              <a:rPr lang="en-US" sz="2000" dirty="0">
                <a:effectLst/>
              </a:rPr>
              <a:t>2) the search for its center of value and its semiotic center as the vortex where the forces are at their highest degree, there are the explosive moments in </a:t>
            </a:r>
            <a:r>
              <a:rPr lang="en-US" sz="2000" i="1" dirty="0">
                <a:effectLst/>
              </a:rPr>
              <a:t>status nascendi</a:t>
            </a:r>
            <a:r>
              <a:rPr lang="en-US" sz="2000" dirty="0">
                <a:effectLst/>
              </a:rPr>
              <a:t>.</a:t>
            </a:r>
          </a:p>
        </p:txBody>
      </p:sp>
      <p:pic>
        <p:nvPicPr>
          <p:cNvPr id="7" name="Immagine 6" descr="Immagine che contiene testo, interni, ingombro, scrivania&#10;&#10;Descrizione generata automaticamente">
            <a:extLst>
              <a:ext uri="{FF2B5EF4-FFF2-40B4-BE49-F238E27FC236}">
                <a16:creationId xmlns:a16="http://schemas.microsoft.com/office/drawing/2014/main" id="{6BA48FF4-854F-8549-A2F8-71D838CC2DB9}"/>
              </a:ext>
            </a:extLst>
          </p:cNvPr>
          <p:cNvPicPr>
            <a:picLocks noChangeAspect="1"/>
          </p:cNvPicPr>
          <p:nvPr/>
        </p:nvPicPr>
        <p:blipFill rotWithShape="1">
          <a:blip r:embed="rId2"/>
          <a:srcRect l="14862" t="18419" r="7531" b="13906"/>
          <a:stretch/>
        </p:blipFill>
        <p:spPr>
          <a:xfrm>
            <a:off x="2644473" y="1821989"/>
            <a:ext cx="6642831" cy="4434350"/>
          </a:xfrm>
          <a:prstGeom prst="rect">
            <a:avLst/>
          </a:prstGeom>
        </p:spPr>
      </p:pic>
    </p:spTree>
    <p:extLst>
      <p:ext uri="{BB962C8B-B14F-4D97-AF65-F5344CB8AC3E}">
        <p14:creationId xmlns:p14="http://schemas.microsoft.com/office/powerpoint/2010/main" val="28820570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13B7BB51-92B8-4089-8DAB-1202A4D1C6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315111"/>
            <a:ext cx="3021543" cy="1435442"/>
          </a:xfrm>
          <a:custGeom>
            <a:avLst/>
            <a:gdLst/>
            <a:ahLst/>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useBgFill="1">
        <p:nvSpPr>
          <p:cNvPr id="10" name="Rectangle 9">
            <a:extLst>
              <a:ext uri="{FF2B5EF4-FFF2-40B4-BE49-F238E27FC236}">
                <a16:creationId xmlns:a16="http://schemas.microsoft.com/office/drawing/2014/main" id="{5DF0A98B-63F0-47BD-9203-AD26B8E336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AD3D6B5C-B8B4-4071-9480-DEE5EC781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31334" y="1327050"/>
            <a:ext cx="6079676" cy="4114233"/>
          </a:xfrm>
          <a:custGeom>
            <a:avLst/>
            <a:gdLst>
              <a:gd name="connsiteX0" fmla="*/ 1164045 w 7323233"/>
              <a:gd name="connsiteY0" fmla="*/ 25 h 5835507"/>
              <a:gd name="connsiteX1" fmla="*/ 1213723 w 7323233"/>
              <a:gd name="connsiteY1" fmla="*/ 8385 h 5835507"/>
              <a:gd name="connsiteX2" fmla="*/ 2251656 w 7323233"/>
              <a:gd name="connsiteY2" fmla="*/ 138318 h 5835507"/>
              <a:gd name="connsiteX3" fmla="*/ 3226534 w 7323233"/>
              <a:gd name="connsiteY3" fmla="*/ 205194 h 5835507"/>
              <a:gd name="connsiteX4" fmla="*/ 4404335 w 7323233"/>
              <a:gd name="connsiteY4" fmla="*/ 316784 h 5835507"/>
              <a:gd name="connsiteX5" fmla="*/ 5225968 w 7323233"/>
              <a:gd name="connsiteY5" fmla="*/ 350415 h 5835507"/>
              <a:gd name="connsiteX6" fmla="*/ 5266859 w 7323233"/>
              <a:gd name="connsiteY6" fmla="*/ 348884 h 5835507"/>
              <a:gd name="connsiteX7" fmla="*/ 5685318 w 7323233"/>
              <a:gd name="connsiteY7" fmla="*/ 399712 h 5835507"/>
              <a:gd name="connsiteX8" fmla="*/ 5411315 w 7323233"/>
              <a:gd name="connsiteY8" fmla="*/ 618305 h 5835507"/>
              <a:gd name="connsiteX9" fmla="*/ 5805698 w 7323233"/>
              <a:gd name="connsiteY9" fmla="*/ 721868 h 5835507"/>
              <a:gd name="connsiteX10" fmla="*/ 6188997 w 7323233"/>
              <a:gd name="connsiteY10" fmla="*/ 868233 h 5835507"/>
              <a:gd name="connsiteX11" fmla="*/ 6261225 w 7323233"/>
              <a:gd name="connsiteY11" fmla="*/ 928614 h 5835507"/>
              <a:gd name="connsiteX12" fmla="*/ 6858533 w 7323233"/>
              <a:gd name="connsiteY12" fmla="*/ 1323379 h 5835507"/>
              <a:gd name="connsiteX13" fmla="*/ 6744269 w 7323233"/>
              <a:gd name="connsiteY13" fmla="*/ 1407072 h 5835507"/>
              <a:gd name="connsiteX14" fmla="*/ 6956365 w 7323233"/>
              <a:gd name="connsiteY14" fmla="*/ 1507197 h 5835507"/>
              <a:gd name="connsiteX15" fmla="*/ 7004134 w 7323233"/>
              <a:gd name="connsiteY15" fmla="*/ 1549234 h 5835507"/>
              <a:gd name="connsiteX16" fmla="*/ 6963627 w 7323233"/>
              <a:gd name="connsiteY16" fmla="*/ 1599678 h 5835507"/>
              <a:gd name="connsiteX17" fmla="*/ 6875731 w 7323233"/>
              <a:gd name="connsiteY17" fmla="*/ 1634837 h 5835507"/>
              <a:gd name="connsiteX18" fmla="*/ 6759175 w 7323233"/>
              <a:gd name="connsiteY18" fmla="*/ 1723878 h 5835507"/>
              <a:gd name="connsiteX19" fmla="*/ 6763759 w 7323233"/>
              <a:gd name="connsiteY19" fmla="*/ 1793431 h 5835507"/>
              <a:gd name="connsiteX20" fmla="*/ 6832931 w 7323233"/>
              <a:gd name="connsiteY20" fmla="*/ 1919543 h 5835507"/>
              <a:gd name="connsiteX21" fmla="*/ 6728984 w 7323233"/>
              <a:gd name="connsiteY21" fmla="*/ 2051386 h 5835507"/>
              <a:gd name="connsiteX22" fmla="*/ 6675481 w 7323233"/>
              <a:gd name="connsiteY22" fmla="*/ 2090365 h 5835507"/>
              <a:gd name="connsiteX23" fmla="*/ 6778665 w 7323233"/>
              <a:gd name="connsiteY23" fmla="*/ 2103740 h 5835507"/>
              <a:gd name="connsiteX24" fmla="*/ 6814587 w 7323233"/>
              <a:gd name="connsiteY24" fmla="*/ 2158771 h 5835507"/>
              <a:gd name="connsiteX25" fmla="*/ 6830637 w 7323233"/>
              <a:gd name="connsiteY25" fmla="*/ 2186286 h 5835507"/>
              <a:gd name="connsiteX26" fmla="*/ 6928087 w 7323233"/>
              <a:gd name="connsiteY26" fmla="*/ 2358639 h 5835507"/>
              <a:gd name="connsiteX27" fmla="*/ 6911653 w 7323233"/>
              <a:gd name="connsiteY27" fmla="*/ 2406789 h 5835507"/>
              <a:gd name="connsiteX28" fmla="*/ 6749237 w 7323233"/>
              <a:gd name="connsiteY28" fmla="*/ 2639522 h 5835507"/>
              <a:gd name="connsiteX29" fmla="*/ 6921971 w 7323233"/>
              <a:gd name="connsiteY29" fmla="*/ 2704488 h 5835507"/>
              <a:gd name="connsiteX30" fmla="*/ 6932290 w 7323233"/>
              <a:gd name="connsiteY30" fmla="*/ 2814548 h 5835507"/>
              <a:gd name="connsiteX31" fmla="*/ 7020186 w 7323233"/>
              <a:gd name="connsiteY31" fmla="*/ 2937603 h 5835507"/>
              <a:gd name="connsiteX32" fmla="*/ 7213555 w 7323233"/>
              <a:gd name="connsiteY32" fmla="*/ 3110719 h 5835507"/>
              <a:gd name="connsiteX33" fmla="*/ 7323233 w 7323233"/>
              <a:gd name="connsiteY33" fmla="*/ 3226893 h 5835507"/>
              <a:gd name="connsiteX34" fmla="*/ 7134067 w 7323233"/>
              <a:gd name="connsiteY34" fmla="*/ 3257847 h 5835507"/>
              <a:gd name="connsiteX35" fmla="*/ 7104643 w 7323233"/>
              <a:gd name="connsiteY35" fmla="*/ 3275809 h 5835507"/>
              <a:gd name="connsiteX36" fmla="*/ 7127189 w 7323233"/>
              <a:gd name="connsiteY36" fmla="*/ 3336953 h 5835507"/>
              <a:gd name="connsiteX37" fmla="*/ 7157379 w 7323233"/>
              <a:gd name="connsiteY37" fmla="*/ 3397718 h 5835507"/>
              <a:gd name="connsiteX38" fmla="*/ 7136361 w 7323233"/>
              <a:gd name="connsiteY38" fmla="*/ 3445487 h 5835507"/>
              <a:gd name="connsiteX39" fmla="*/ 6988849 w 7323233"/>
              <a:gd name="connsiteY39" fmla="*/ 3652233 h 5835507"/>
              <a:gd name="connsiteX40" fmla="*/ 6867705 w 7323233"/>
              <a:gd name="connsiteY40" fmla="*/ 3734395 h 5835507"/>
              <a:gd name="connsiteX41" fmla="*/ 6591791 w 7323233"/>
              <a:gd name="connsiteY41" fmla="*/ 4107760 h 5835507"/>
              <a:gd name="connsiteX42" fmla="*/ 6505041 w 7323233"/>
              <a:gd name="connsiteY42" fmla="*/ 4228904 h 5835507"/>
              <a:gd name="connsiteX43" fmla="*/ 6569243 w 7323233"/>
              <a:gd name="connsiteY43" fmla="*/ 4271704 h 5835507"/>
              <a:gd name="connsiteX44" fmla="*/ 6446188 w 7323233"/>
              <a:gd name="connsiteY44" fmla="*/ 4398582 h 5835507"/>
              <a:gd name="connsiteX45" fmla="*/ 6301351 w 7323233"/>
              <a:gd name="connsiteY45" fmla="*/ 4539595 h 5835507"/>
              <a:gd name="connsiteX46" fmla="*/ 6263519 w 7323233"/>
              <a:gd name="connsiteY46" fmla="*/ 4577047 h 5835507"/>
              <a:gd name="connsiteX47" fmla="*/ 3277744 w 7323233"/>
              <a:gd name="connsiteY47" fmla="*/ 5834336 h 5835507"/>
              <a:gd name="connsiteX48" fmla="*/ 2490505 w 7323233"/>
              <a:gd name="connsiteY48" fmla="*/ 5648992 h 5835507"/>
              <a:gd name="connsiteX49" fmla="*/ 2179046 w 7323233"/>
              <a:gd name="connsiteY49" fmla="*/ 5504920 h 5835507"/>
              <a:gd name="connsiteX50" fmla="*/ 1780078 w 7323233"/>
              <a:gd name="connsiteY50" fmla="*/ 5273715 h 5835507"/>
              <a:gd name="connsiteX51" fmla="*/ 1353592 w 7323233"/>
              <a:gd name="connsiteY51" fmla="*/ 5087606 h 5835507"/>
              <a:gd name="connsiteX52" fmla="*/ 1208373 w 7323233"/>
              <a:gd name="connsiteY52" fmla="*/ 4917165 h 5835507"/>
              <a:gd name="connsiteX53" fmla="*/ 1157548 w 7323233"/>
              <a:gd name="connsiteY53" fmla="*/ 4869396 h 5835507"/>
              <a:gd name="connsiteX54" fmla="*/ 1030289 w 7323233"/>
              <a:gd name="connsiteY54" fmla="*/ 4807103 h 5835507"/>
              <a:gd name="connsiteX55" fmla="*/ 808258 w 7323233"/>
              <a:gd name="connsiteY55" fmla="*/ 4672585 h 5835507"/>
              <a:gd name="connsiteX56" fmla="*/ 889658 w 7323233"/>
              <a:gd name="connsiteY56" fmla="*/ 4642013 h 5835507"/>
              <a:gd name="connsiteX57" fmla="*/ 1123917 w 7323233"/>
              <a:gd name="connsiteY57" fmla="*/ 4723412 h 5835507"/>
              <a:gd name="connsiteX58" fmla="*/ 1294360 w 7323233"/>
              <a:gd name="connsiteY58" fmla="*/ 4745194 h 5835507"/>
              <a:gd name="connsiteX59" fmla="*/ 1054367 w 7323233"/>
              <a:gd name="connsiteY59" fmla="*/ 4603034 h 5835507"/>
              <a:gd name="connsiteX60" fmla="*/ 822015 w 7323233"/>
              <a:gd name="connsiteY60" fmla="*/ 4418070 h 5835507"/>
              <a:gd name="connsiteX61" fmla="*/ 1001246 w 7323233"/>
              <a:gd name="connsiteY61" fmla="*/ 4453610 h 5835507"/>
              <a:gd name="connsiteX62" fmla="*/ 1008889 w 7323233"/>
              <a:gd name="connsiteY62" fmla="*/ 4428770 h 5835507"/>
              <a:gd name="connsiteX63" fmla="*/ 853733 w 7323233"/>
              <a:gd name="connsiteY63" fmla="*/ 4208648 h 5835507"/>
              <a:gd name="connsiteX64" fmla="*/ 776921 w 7323233"/>
              <a:gd name="connsiteY64" fmla="*/ 4119989 h 5835507"/>
              <a:gd name="connsiteX65" fmla="*/ 431453 w 7323233"/>
              <a:gd name="connsiteY65" fmla="*/ 3852864 h 5835507"/>
              <a:gd name="connsiteX66" fmla="*/ 759342 w 7323233"/>
              <a:gd name="connsiteY66" fmla="*/ 3972095 h 5835507"/>
              <a:gd name="connsiteX67" fmla="*/ 420753 w 7323233"/>
              <a:gd name="connsiteY67" fmla="*/ 3712230 h 5835507"/>
              <a:gd name="connsiteX68" fmla="*/ 256425 w 7323233"/>
              <a:gd name="connsiteY68" fmla="*/ 3616309 h 5835507"/>
              <a:gd name="connsiteX69" fmla="*/ 214772 w 7323233"/>
              <a:gd name="connsiteY69" fmla="*/ 3559749 h 5835507"/>
              <a:gd name="connsiteX70" fmla="*/ 287762 w 7323233"/>
              <a:gd name="connsiteY70" fmla="*/ 3547521 h 5835507"/>
              <a:gd name="connsiteX71" fmla="*/ 511706 w 7323233"/>
              <a:gd name="connsiteY71" fmla="*/ 3569305 h 5835507"/>
              <a:gd name="connsiteX72" fmla="*/ 235409 w 7323233"/>
              <a:gd name="connsiteY72" fmla="*/ 3394659 h 5835507"/>
              <a:gd name="connsiteX73" fmla="*/ 442537 w 7323233"/>
              <a:gd name="connsiteY73" fmla="*/ 3421409 h 5835507"/>
              <a:gd name="connsiteX74" fmla="*/ 502152 w 7323233"/>
              <a:gd name="connsiteY74" fmla="*/ 3352622 h 5835507"/>
              <a:gd name="connsiteX75" fmla="*/ 598455 w 7323233"/>
              <a:gd name="connsiteY75" fmla="*/ 3241415 h 5835507"/>
              <a:gd name="connsiteX76" fmla="*/ 664949 w 7323233"/>
              <a:gd name="connsiteY76" fmla="*/ 3179506 h 5835507"/>
              <a:gd name="connsiteX77" fmla="*/ 692846 w 7323233"/>
              <a:gd name="connsiteY77" fmla="*/ 2984607 h 5835507"/>
              <a:gd name="connsiteX78" fmla="*/ 635524 w 7323233"/>
              <a:gd name="connsiteY78" fmla="*/ 2771366 h 5835507"/>
              <a:gd name="connsiteX79" fmla="*/ 480368 w 7323233"/>
              <a:gd name="connsiteY79" fmla="*/ 2663598 h 5835507"/>
              <a:gd name="connsiteX80" fmla="*/ 525081 w 7323233"/>
              <a:gd name="connsiteY80" fmla="*/ 2542454 h 5835507"/>
              <a:gd name="connsiteX81" fmla="*/ 855264 w 7323233"/>
              <a:gd name="connsiteY81" fmla="*/ 2615829 h 5835507"/>
              <a:gd name="connsiteX82" fmla="*/ 361137 w 7323233"/>
              <a:gd name="connsiteY82" fmla="*/ 2327301 h 5835507"/>
              <a:gd name="connsiteX83" fmla="*/ 444065 w 7323233"/>
              <a:gd name="connsiteY83" fmla="*/ 2312780 h 5835507"/>
              <a:gd name="connsiteX84" fmla="*/ 440625 w 7323233"/>
              <a:gd name="connsiteY84" fmla="*/ 2290233 h 5835507"/>
              <a:gd name="connsiteX85" fmla="*/ 445975 w 7323233"/>
              <a:gd name="connsiteY85" fmla="*/ 2151509 h 5835507"/>
              <a:gd name="connsiteX86" fmla="*/ 459734 w 7323233"/>
              <a:gd name="connsiteY86" fmla="*/ 2087690 h 5835507"/>
              <a:gd name="connsiteX87" fmla="*/ 437950 w 7323233"/>
              <a:gd name="connsiteY87" fmla="*/ 2014315 h 5835507"/>
              <a:gd name="connsiteX88" fmla="*/ 808640 w 7323233"/>
              <a:gd name="connsiteY88" fmla="*/ 2042977 h 5835507"/>
              <a:gd name="connsiteX89" fmla="*/ 969908 w 7323233"/>
              <a:gd name="connsiteY89" fmla="*/ 2026162 h 5835507"/>
              <a:gd name="connsiteX90" fmla="*/ 1251176 w 7323233"/>
              <a:gd name="connsiteY90" fmla="*/ 2021577 h 5835507"/>
              <a:gd name="connsiteX91" fmla="*/ 1381491 w 7323233"/>
              <a:gd name="connsiteY91" fmla="*/ 2035718 h 5835507"/>
              <a:gd name="connsiteX92" fmla="*/ 1492697 w 7323233"/>
              <a:gd name="connsiteY92" fmla="*/ 2017374 h 5835507"/>
              <a:gd name="connsiteX93" fmla="*/ 1386076 w 7323233"/>
              <a:gd name="connsiteY93" fmla="*/ 1931006 h 5835507"/>
              <a:gd name="connsiteX94" fmla="*/ 1235889 w 7323233"/>
              <a:gd name="connsiteY94" fmla="*/ 1932153 h 5835507"/>
              <a:gd name="connsiteX95" fmla="*/ 1128886 w 7323233"/>
              <a:gd name="connsiteY95" fmla="*/ 1875977 h 5835507"/>
              <a:gd name="connsiteX96" fmla="*/ 1026851 w 7323233"/>
              <a:gd name="connsiteY96" fmla="*/ 1774322 h 5835507"/>
              <a:gd name="connsiteX97" fmla="*/ 666861 w 7323233"/>
              <a:gd name="connsiteY97" fmla="*/ 1612290 h 5835507"/>
              <a:gd name="connsiteX98" fmla="*/ 601130 w 7323233"/>
              <a:gd name="connsiteY98" fmla="*/ 1550762 h 5835507"/>
              <a:gd name="connsiteX99" fmla="*/ 1630272 w 7323233"/>
              <a:gd name="connsiteY99" fmla="*/ 1785787 h 5835507"/>
              <a:gd name="connsiteX100" fmla="*/ 1312320 w 7323233"/>
              <a:gd name="connsiteY100" fmla="*/ 1687191 h 5835507"/>
              <a:gd name="connsiteX101" fmla="*/ 1527473 w 7323233"/>
              <a:gd name="connsiteY101" fmla="*/ 1705153 h 5835507"/>
              <a:gd name="connsiteX102" fmla="*/ 1646706 w 7323233"/>
              <a:gd name="connsiteY102" fmla="*/ 1639040 h 5835507"/>
              <a:gd name="connsiteX103" fmla="*/ 1645178 w 7323233"/>
              <a:gd name="connsiteY103" fmla="*/ 1620315 h 5835507"/>
              <a:gd name="connsiteX104" fmla="*/ 1557663 w 7323233"/>
              <a:gd name="connsiteY104" fmla="*/ 1558787 h 5835507"/>
              <a:gd name="connsiteX105" fmla="*/ 1506454 w 7323233"/>
              <a:gd name="connsiteY105" fmla="*/ 1519044 h 5835507"/>
              <a:gd name="connsiteX106" fmla="*/ 1366204 w 7323233"/>
              <a:gd name="connsiteY106" fmla="*/ 1375735 h 5835507"/>
              <a:gd name="connsiteX107" fmla="*/ 1466329 w 7323233"/>
              <a:gd name="connsiteY107" fmla="*/ 1360450 h 5835507"/>
              <a:gd name="connsiteX108" fmla="*/ 1503397 w 7323233"/>
              <a:gd name="connsiteY108" fmla="*/ 1330641 h 5835507"/>
              <a:gd name="connsiteX109" fmla="*/ 1475501 w 7323233"/>
              <a:gd name="connsiteY109" fmla="*/ 1288604 h 5835507"/>
              <a:gd name="connsiteX110" fmla="*/ 1165573 w 7323233"/>
              <a:gd name="connsiteY110" fmla="*/ 1159435 h 5835507"/>
              <a:gd name="connsiteX111" fmla="*/ 1141498 w 7323233"/>
              <a:gd name="connsiteY111" fmla="*/ 1059311 h 5835507"/>
              <a:gd name="connsiteX112" fmla="*/ 1199585 w 7323233"/>
              <a:gd name="connsiteY112" fmla="*/ 1044407 h 5835507"/>
              <a:gd name="connsiteX113" fmla="*/ 1267226 w 7323233"/>
              <a:gd name="connsiteY113" fmla="*/ 1051286 h 5835507"/>
              <a:gd name="connsiteX114" fmla="*/ 1213342 w 7323233"/>
              <a:gd name="connsiteY114" fmla="*/ 972561 h 5835507"/>
              <a:gd name="connsiteX115" fmla="*/ 993986 w 7323233"/>
              <a:gd name="connsiteY115" fmla="*/ 893073 h 5835507"/>
              <a:gd name="connsiteX116" fmla="*/ 1047486 w 7323233"/>
              <a:gd name="connsiteY116" fmla="*/ 820083 h 5835507"/>
              <a:gd name="connsiteX117" fmla="*/ 0 w 7323233"/>
              <a:gd name="connsiteY117" fmla="*/ 488371 h 5835507"/>
              <a:gd name="connsiteX118" fmla="*/ 188403 w 7323233"/>
              <a:gd name="connsiteY118" fmla="*/ 484933 h 5835507"/>
              <a:gd name="connsiteX119" fmla="*/ 584315 w 7323233"/>
              <a:gd name="connsiteY119" fmla="*/ 534230 h 5835507"/>
              <a:gd name="connsiteX120" fmla="*/ 782271 w 7323233"/>
              <a:gd name="connsiteY120" fmla="*/ 525824 h 5835507"/>
              <a:gd name="connsiteX121" fmla="*/ 967998 w 7323233"/>
              <a:gd name="connsiteY121" fmla="*/ 552574 h 5835507"/>
              <a:gd name="connsiteX122" fmla="*/ 1129651 w 7323233"/>
              <a:gd name="connsiteY122" fmla="*/ 552574 h 5835507"/>
              <a:gd name="connsiteX123" fmla="*/ 978317 w 7323233"/>
              <a:gd name="connsiteY123" fmla="*/ 513593 h 5835507"/>
              <a:gd name="connsiteX124" fmla="*/ 1074620 w 7323233"/>
              <a:gd name="connsiteY124" fmla="*/ 478818 h 5835507"/>
              <a:gd name="connsiteX125" fmla="*/ 1091435 w 7323233"/>
              <a:gd name="connsiteY125" fmla="*/ 436781 h 5835507"/>
              <a:gd name="connsiteX126" fmla="*/ 1135383 w 7323233"/>
              <a:gd name="connsiteY126" fmla="*/ 404296 h 5835507"/>
              <a:gd name="connsiteX127" fmla="*/ 1384166 w 7323233"/>
              <a:gd name="connsiteY127" fmla="*/ 420349 h 5835507"/>
              <a:gd name="connsiteX128" fmla="*/ 1219839 w 7323233"/>
              <a:gd name="connsiteY128" fmla="*/ 286593 h 5835507"/>
              <a:gd name="connsiteX129" fmla="*/ 1114364 w 7323233"/>
              <a:gd name="connsiteY129" fmla="*/ 264428 h 5835507"/>
              <a:gd name="connsiteX130" fmla="*/ 1090289 w 7323233"/>
              <a:gd name="connsiteY130" fmla="*/ 207487 h 5835507"/>
              <a:gd name="connsiteX131" fmla="*/ 1139204 w 7323233"/>
              <a:gd name="connsiteY131" fmla="*/ 195259 h 5835507"/>
              <a:gd name="connsiteX132" fmla="*/ 1382254 w 7323233"/>
              <a:gd name="connsiteY132" fmla="*/ 242265 h 5835507"/>
              <a:gd name="connsiteX133" fmla="*/ 1423145 w 7323233"/>
              <a:gd name="connsiteY133" fmla="*/ 223537 h 5835507"/>
              <a:gd name="connsiteX134" fmla="*/ 965705 w 7323233"/>
              <a:gd name="connsiteY134" fmla="*/ 102013 h 5835507"/>
              <a:gd name="connsiteX135" fmla="*/ 972586 w 7323233"/>
              <a:gd name="connsiteY135" fmla="*/ 69912 h 5835507"/>
              <a:gd name="connsiteX136" fmla="*/ 1375376 w 7323233"/>
              <a:gd name="connsiteY136" fmla="*/ 119593 h 5835507"/>
              <a:gd name="connsiteX137" fmla="*/ 1117804 w 7323233"/>
              <a:gd name="connsiteY137" fmla="*/ 25200 h 5835507"/>
              <a:gd name="connsiteX138" fmla="*/ 1164045 w 7323233"/>
              <a:gd name="connsiteY138" fmla="*/ 25 h 583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7323233" h="5835507">
                <a:moveTo>
                  <a:pt x="1164045" y="25"/>
                </a:moveTo>
                <a:cubicBezTo>
                  <a:pt x="1180764" y="455"/>
                  <a:pt x="1198056" y="6474"/>
                  <a:pt x="1213723" y="8385"/>
                </a:cubicBezTo>
                <a:cubicBezTo>
                  <a:pt x="1559575" y="51187"/>
                  <a:pt x="1905425" y="97428"/>
                  <a:pt x="2251656" y="138318"/>
                </a:cubicBezTo>
                <a:cubicBezTo>
                  <a:pt x="2575343" y="176534"/>
                  <a:pt x="2901320" y="185322"/>
                  <a:pt x="3226534" y="205194"/>
                </a:cubicBezTo>
                <a:cubicBezTo>
                  <a:pt x="3620153" y="229271"/>
                  <a:pt x="4013008" y="263284"/>
                  <a:pt x="4404335" y="316784"/>
                </a:cubicBezTo>
                <a:cubicBezTo>
                  <a:pt x="4676048" y="354236"/>
                  <a:pt x="4950435" y="380221"/>
                  <a:pt x="5225968" y="350415"/>
                </a:cubicBezTo>
                <a:cubicBezTo>
                  <a:pt x="5239725" y="348884"/>
                  <a:pt x="5255394" y="343918"/>
                  <a:pt x="5266859" y="348884"/>
                </a:cubicBezTo>
                <a:cubicBezTo>
                  <a:pt x="5400614" y="404680"/>
                  <a:pt x="5546596" y="364553"/>
                  <a:pt x="5685318" y="399712"/>
                </a:cubicBezTo>
                <a:cubicBezTo>
                  <a:pt x="5649777" y="535377"/>
                  <a:pt x="5497299" y="524293"/>
                  <a:pt x="5411315" y="618305"/>
                </a:cubicBezTo>
                <a:cubicBezTo>
                  <a:pt x="5551565" y="655755"/>
                  <a:pt x="5677676" y="693589"/>
                  <a:pt x="5805698" y="721868"/>
                </a:cubicBezTo>
                <a:cubicBezTo>
                  <a:pt x="5941363" y="751677"/>
                  <a:pt x="6056391" y="832311"/>
                  <a:pt x="6188997" y="868233"/>
                </a:cubicBezTo>
                <a:cubicBezTo>
                  <a:pt x="6217279" y="875876"/>
                  <a:pt x="6251291" y="902627"/>
                  <a:pt x="6261225" y="928614"/>
                </a:cubicBezTo>
                <a:cubicBezTo>
                  <a:pt x="6293326" y="1012688"/>
                  <a:pt x="6934199" y="1248479"/>
                  <a:pt x="6858533" y="1323379"/>
                </a:cubicBezTo>
                <a:cubicBezTo>
                  <a:pt x="6827197" y="1354335"/>
                  <a:pt x="6786687" y="1376500"/>
                  <a:pt x="6744269" y="1407072"/>
                </a:cubicBezTo>
                <a:cubicBezTo>
                  <a:pt x="6808090" y="1464778"/>
                  <a:pt x="6879934" y="1490000"/>
                  <a:pt x="6956365" y="1507197"/>
                </a:cubicBezTo>
                <a:cubicBezTo>
                  <a:pt x="6979295" y="1512547"/>
                  <a:pt x="7001843" y="1523247"/>
                  <a:pt x="7004134" y="1549234"/>
                </a:cubicBezTo>
                <a:cubicBezTo>
                  <a:pt x="7006427" y="1576366"/>
                  <a:pt x="6983115" y="1587066"/>
                  <a:pt x="6963627" y="1599678"/>
                </a:cubicBezTo>
                <a:cubicBezTo>
                  <a:pt x="6936493" y="1617256"/>
                  <a:pt x="6910125" y="1632543"/>
                  <a:pt x="6875731" y="1634837"/>
                </a:cubicBezTo>
                <a:cubicBezTo>
                  <a:pt x="6819171" y="1638275"/>
                  <a:pt x="6792040" y="1687191"/>
                  <a:pt x="6759175" y="1723878"/>
                </a:cubicBezTo>
                <a:cubicBezTo>
                  <a:pt x="6740831" y="1744515"/>
                  <a:pt x="6731659" y="1786169"/>
                  <a:pt x="6763759" y="1793431"/>
                </a:cubicBezTo>
                <a:cubicBezTo>
                  <a:pt x="6840955" y="1811009"/>
                  <a:pt x="6834840" y="1861837"/>
                  <a:pt x="6832931" y="1919543"/>
                </a:cubicBezTo>
                <a:cubicBezTo>
                  <a:pt x="6830255" y="1991005"/>
                  <a:pt x="6784777" y="2023871"/>
                  <a:pt x="6728984" y="2051386"/>
                </a:cubicBezTo>
                <a:cubicBezTo>
                  <a:pt x="6709875" y="2060939"/>
                  <a:pt x="6682743" y="2060556"/>
                  <a:pt x="6675481" y="2090365"/>
                </a:cubicBezTo>
                <a:cubicBezTo>
                  <a:pt x="6706819" y="2118645"/>
                  <a:pt x="6745034" y="2095715"/>
                  <a:pt x="6778665" y="2103740"/>
                </a:cubicBezTo>
                <a:cubicBezTo>
                  <a:pt x="6806561" y="2110237"/>
                  <a:pt x="6852802" y="2106799"/>
                  <a:pt x="6814587" y="2158771"/>
                </a:cubicBezTo>
                <a:cubicBezTo>
                  <a:pt x="6803503" y="2173674"/>
                  <a:pt x="6816497" y="2185139"/>
                  <a:pt x="6830637" y="2186286"/>
                </a:cubicBezTo>
                <a:cubicBezTo>
                  <a:pt x="6943755" y="2198133"/>
                  <a:pt x="6891781" y="2303226"/>
                  <a:pt x="6928087" y="2358639"/>
                </a:cubicBezTo>
                <a:cubicBezTo>
                  <a:pt x="6938021" y="2373923"/>
                  <a:pt x="6927321" y="2400292"/>
                  <a:pt x="6911653" y="2406789"/>
                </a:cubicBezTo>
                <a:cubicBezTo>
                  <a:pt x="6811528" y="2449592"/>
                  <a:pt x="6797771" y="2551626"/>
                  <a:pt x="6749237" y="2639522"/>
                </a:cubicBezTo>
                <a:cubicBezTo>
                  <a:pt x="6801975" y="2674298"/>
                  <a:pt x="6865031" y="2681941"/>
                  <a:pt x="6921971" y="2704488"/>
                </a:cubicBezTo>
                <a:cubicBezTo>
                  <a:pt x="6981205" y="2728182"/>
                  <a:pt x="6981205" y="2745760"/>
                  <a:pt x="6932290" y="2814548"/>
                </a:cubicBezTo>
                <a:cubicBezTo>
                  <a:pt x="7059546" y="2829453"/>
                  <a:pt x="7059546" y="2829453"/>
                  <a:pt x="7020186" y="2937603"/>
                </a:cubicBezTo>
                <a:cubicBezTo>
                  <a:pt x="7126808" y="2947538"/>
                  <a:pt x="7197123" y="2998747"/>
                  <a:pt x="7213555" y="3110719"/>
                </a:cubicBezTo>
                <a:cubicBezTo>
                  <a:pt x="7221580" y="3164984"/>
                  <a:pt x="7269733" y="3190588"/>
                  <a:pt x="7323233" y="3226893"/>
                </a:cubicBezTo>
                <a:cubicBezTo>
                  <a:pt x="7256739" y="3262053"/>
                  <a:pt x="7211645" y="3335425"/>
                  <a:pt x="7134067" y="3257847"/>
                </a:cubicBezTo>
                <a:cubicBezTo>
                  <a:pt x="7105789" y="3229569"/>
                  <a:pt x="7108462" y="3265491"/>
                  <a:pt x="7104643" y="3275809"/>
                </a:cubicBezTo>
                <a:cubicBezTo>
                  <a:pt x="7095471" y="3301031"/>
                  <a:pt x="7114577" y="3317846"/>
                  <a:pt x="7127189" y="3336953"/>
                </a:cubicBezTo>
                <a:cubicBezTo>
                  <a:pt x="7139417" y="3356062"/>
                  <a:pt x="7153939" y="3376315"/>
                  <a:pt x="7157379" y="3397718"/>
                </a:cubicBezTo>
                <a:cubicBezTo>
                  <a:pt x="7159671" y="3412621"/>
                  <a:pt x="7148589" y="3434403"/>
                  <a:pt x="7136361" y="3445487"/>
                </a:cubicBezTo>
                <a:cubicBezTo>
                  <a:pt x="7072159" y="3503956"/>
                  <a:pt x="7110374" y="3635418"/>
                  <a:pt x="6988849" y="3652233"/>
                </a:cubicBezTo>
                <a:cubicBezTo>
                  <a:pt x="6934199" y="3659874"/>
                  <a:pt x="6907831" y="3708027"/>
                  <a:pt x="6867705" y="3734395"/>
                </a:cubicBezTo>
                <a:cubicBezTo>
                  <a:pt x="6728219" y="3826495"/>
                  <a:pt x="6634972" y="3944964"/>
                  <a:pt x="6591791" y="4107760"/>
                </a:cubicBezTo>
                <a:cubicBezTo>
                  <a:pt x="6579943" y="4152854"/>
                  <a:pt x="6534466" y="4189160"/>
                  <a:pt x="6505041" y="4228904"/>
                </a:cubicBezTo>
                <a:cubicBezTo>
                  <a:pt x="6519181" y="4257948"/>
                  <a:pt x="6596375" y="4195273"/>
                  <a:pt x="6569243" y="4271704"/>
                </a:cubicBezTo>
                <a:cubicBezTo>
                  <a:pt x="6548606" y="4329029"/>
                  <a:pt x="6495869" y="4364569"/>
                  <a:pt x="6446188" y="4398582"/>
                </a:cubicBezTo>
                <a:cubicBezTo>
                  <a:pt x="6389629" y="4437179"/>
                  <a:pt x="6326957" y="4468132"/>
                  <a:pt x="6301351" y="4539595"/>
                </a:cubicBezTo>
                <a:cubicBezTo>
                  <a:pt x="6296001" y="4554882"/>
                  <a:pt x="6278804" y="4570932"/>
                  <a:pt x="6263519" y="4577047"/>
                </a:cubicBezTo>
                <a:cubicBezTo>
                  <a:pt x="5466343" y="5834719"/>
                  <a:pt x="3503978" y="5843126"/>
                  <a:pt x="3277744" y="5834336"/>
                </a:cubicBezTo>
                <a:cubicBezTo>
                  <a:pt x="3003739" y="5823254"/>
                  <a:pt x="2744636" y="5745676"/>
                  <a:pt x="2490505" y="5648992"/>
                </a:cubicBezTo>
                <a:cubicBezTo>
                  <a:pt x="2383118" y="5608101"/>
                  <a:pt x="2283377" y="5550014"/>
                  <a:pt x="2179046" y="5504920"/>
                </a:cubicBezTo>
                <a:cubicBezTo>
                  <a:pt x="2034975" y="5442627"/>
                  <a:pt x="1923768" y="5323777"/>
                  <a:pt x="1780078" y="5273715"/>
                </a:cubicBezTo>
                <a:cubicBezTo>
                  <a:pt x="1632184" y="5222124"/>
                  <a:pt x="1505691" y="5127731"/>
                  <a:pt x="1353592" y="5087606"/>
                </a:cubicBezTo>
                <a:cubicBezTo>
                  <a:pt x="1273341" y="5066205"/>
                  <a:pt x="1195763" y="5027608"/>
                  <a:pt x="1208373" y="4917165"/>
                </a:cubicBezTo>
                <a:cubicBezTo>
                  <a:pt x="1211813" y="4885828"/>
                  <a:pt x="1190795" y="4860224"/>
                  <a:pt x="1157548" y="4869396"/>
                </a:cubicBezTo>
                <a:cubicBezTo>
                  <a:pt x="1094110" y="4886593"/>
                  <a:pt x="1065448" y="4841115"/>
                  <a:pt x="1030289" y="4807103"/>
                </a:cubicBezTo>
                <a:cubicBezTo>
                  <a:pt x="967617" y="4746725"/>
                  <a:pt x="908001" y="4682522"/>
                  <a:pt x="808258" y="4672585"/>
                </a:cubicBezTo>
                <a:cubicBezTo>
                  <a:pt x="827365" y="4625197"/>
                  <a:pt x="859849" y="4632078"/>
                  <a:pt x="889658" y="4642013"/>
                </a:cubicBezTo>
                <a:cubicBezTo>
                  <a:pt x="967998" y="4668000"/>
                  <a:pt x="1045576" y="4697425"/>
                  <a:pt x="1123917" y="4723412"/>
                </a:cubicBezTo>
                <a:cubicBezTo>
                  <a:pt x="1175126" y="4740228"/>
                  <a:pt x="1225954" y="4763921"/>
                  <a:pt x="1294360" y="4745194"/>
                </a:cubicBezTo>
                <a:cubicBezTo>
                  <a:pt x="1235507" y="4649656"/>
                  <a:pt x="1135383" y="4632459"/>
                  <a:pt x="1054367" y="4603034"/>
                </a:cubicBezTo>
                <a:cubicBezTo>
                  <a:pt x="953095" y="4565966"/>
                  <a:pt x="893480" y="4496029"/>
                  <a:pt x="822015" y="4418070"/>
                </a:cubicBezTo>
                <a:cubicBezTo>
                  <a:pt x="896536" y="4399344"/>
                  <a:pt x="942777" y="4456669"/>
                  <a:pt x="1001246" y="4453610"/>
                </a:cubicBezTo>
                <a:cubicBezTo>
                  <a:pt x="1004304" y="4443675"/>
                  <a:pt x="1009654" y="4429153"/>
                  <a:pt x="1008889" y="4428770"/>
                </a:cubicBezTo>
                <a:cubicBezTo>
                  <a:pt x="913351" y="4385969"/>
                  <a:pt x="868639" y="4305717"/>
                  <a:pt x="853733" y="4208648"/>
                </a:cubicBezTo>
                <a:cubicBezTo>
                  <a:pt x="846092" y="4158588"/>
                  <a:pt x="811315" y="4142920"/>
                  <a:pt x="776921" y="4119989"/>
                </a:cubicBezTo>
                <a:cubicBezTo>
                  <a:pt x="656924" y="4038591"/>
                  <a:pt x="530049" y="3964835"/>
                  <a:pt x="431453" y="3852864"/>
                </a:cubicBezTo>
                <a:cubicBezTo>
                  <a:pt x="545336" y="3867767"/>
                  <a:pt x="636671" y="3940758"/>
                  <a:pt x="759342" y="3972095"/>
                </a:cubicBezTo>
                <a:cubicBezTo>
                  <a:pt x="661893" y="3849042"/>
                  <a:pt x="535781" y="3786751"/>
                  <a:pt x="420753" y="3712230"/>
                </a:cubicBezTo>
                <a:cubicBezTo>
                  <a:pt x="368397" y="3678218"/>
                  <a:pt x="319865" y="3634652"/>
                  <a:pt x="256425" y="3616309"/>
                </a:cubicBezTo>
                <a:cubicBezTo>
                  <a:pt x="233878" y="3609812"/>
                  <a:pt x="196810" y="3596055"/>
                  <a:pt x="214772" y="3559749"/>
                </a:cubicBezTo>
                <a:cubicBezTo>
                  <a:pt x="230057" y="3529561"/>
                  <a:pt x="260247" y="3538731"/>
                  <a:pt x="287762" y="3547521"/>
                </a:cubicBezTo>
                <a:cubicBezTo>
                  <a:pt x="353875" y="3569305"/>
                  <a:pt x="422281" y="3569687"/>
                  <a:pt x="511706" y="3569305"/>
                </a:cubicBezTo>
                <a:cubicBezTo>
                  <a:pt x="436803" y="3469562"/>
                  <a:pt x="299609" y="3499371"/>
                  <a:pt x="235409" y="3394659"/>
                </a:cubicBezTo>
                <a:cubicBezTo>
                  <a:pt x="315659" y="3376315"/>
                  <a:pt x="377569" y="3414149"/>
                  <a:pt x="442537" y="3421409"/>
                </a:cubicBezTo>
                <a:cubicBezTo>
                  <a:pt x="501387" y="3427906"/>
                  <a:pt x="515909" y="3410328"/>
                  <a:pt x="502152" y="3352622"/>
                </a:cubicBezTo>
                <a:cubicBezTo>
                  <a:pt x="480752" y="3262815"/>
                  <a:pt x="512852" y="3216956"/>
                  <a:pt x="598455" y="3241415"/>
                </a:cubicBezTo>
                <a:cubicBezTo>
                  <a:pt x="677943" y="3264344"/>
                  <a:pt x="686349" y="3230715"/>
                  <a:pt x="664949" y="3179506"/>
                </a:cubicBezTo>
                <a:cubicBezTo>
                  <a:pt x="634377" y="3104987"/>
                  <a:pt x="669153" y="3047281"/>
                  <a:pt x="692846" y="2984607"/>
                </a:cubicBezTo>
                <a:cubicBezTo>
                  <a:pt x="729152" y="2889069"/>
                  <a:pt x="713865" y="2842445"/>
                  <a:pt x="635524" y="2771366"/>
                </a:cubicBezTo>
                <a:cubicBezTo>
                  <a:pt x="591577" y="2731620"/>
                  <a:pt x="544190" y="2697991"/>
                  <a:pt x="480368" y="2663598"/>
                </a:cubicBezTo>
                <a:cubicBezTo>
                  <a:pt x="627499" y="2644872"/>
                  <a:pt x="473109" y="2581817"/>
                  <a:pt x="525081" y="2542454"/>
                </a:cubicBezTo>
                <a:cubicBezTo>
                  <a:pt x="629027" y="2526404"/>
                  <a:pt x="713865" y="2651751"/>
                  <a:pt x="855264" y="2615829"/>
                </a:cubicBezTo>
                <a:cubicBezTo>
                  <a:pt x="680618" y="2507295"/>
                  <a:pt x="487630" y="2471755"/>
                  <a:pt x="361137" y="2327301"/>
                </a:cubicBezTo>
                <a:cubicBezTo>
                  <a:pt x="390181" y="2294436"/>
                  <a:pt x="419224" y="2325008"/>
                  <a:pt x="444065" y="2312780"/>
                </a:cubicBezTo>
                <a:cubicBezTo>
                  <a:pt x="443300" y="2305136"/>
                  <a:pt x="445212" y="2293671"/>
                  <a:pt x="440625" y="2290233"/>
                </a:cubicBezTo>
                <a:cubicBezTo>
                  <a:pt x="346234" y="2211508"/>
                  <a:pt x="344703" y="2209598"/>
                  <a:pt x="445975" y="2151509"/>
                </a:cubicBezTo>
                <a:cubicBezTo>
                  <a:pt x="481515" y="2131255"/>
                  <a:pt x="478459" y="2113293"/>
                  <a:pt x="459734" y="2087690"/>
                </a:cubicBezTo>
                <a:cubicBezTo>
                  <a:pt x="446356" y="2069728"/>
                  <a:pt x="430306" y="2053677"/>
                  <a:pt x="437950" y="2014315"/>
                </a:cubicBezTo>
                <a:cubicBezTo>
                  <a:pt x="493362" y="2064761"/>
                  <a:pt x="761252" y="2048327"/>
                  <a:pt x="808640" y="2042977"/>
                </a:cubicBezTo>
                <a:cubicBezTo>
                  <a:pt x="861758" y="2037246"/>
                  <a:pt x="914114" y="2012787"/>
                  <a:pt x="969908" y="2026162"/>
                </a:cubicBezTo>
                <a:cubicBezTo>
                  <a:pt x="1014621" y="2036864"/>
                  <a:pt x="1221748" y="2140427"/>
                  <a:pt x="1251176" y="2021577"/>
                </a:cubicBezTo>
                <a:cubicBezTo>
                  <a:pt x="1252704" y="2015846"/>
                  <a:pt x="1336395" y="2029221"/>
                  <a:pt x="1381491" y="2035718"/>
                </a:cubicBezTo>
                <a:cubicBezTo>
                  <a:pt x="1421235" y="2041068"/>
                  <a:pt x="1465947" y="2064761"/>
                  <a:pt x="1492697" y="2017374"/>
                </a:cubicBezTo>
                <a:cubicBezTo>
                  <a:pt x="1508366" y="1989477"/>
                  <a:pt x="1443782" y="1935593"/>
                  <a:pt x="1386076" y="1931006"/>
                </a:cubicBezTo>
                <a:cubicBezTo>
                  <a:pt x="1336013" y="1926802"/>
                  <a:pt x="1283658" y="1920687"/>
                  <a:pt x="1235889" y="1932153"/>
                </a:cubicBezTo>
                <a:cubicBezTo>
                  <a:pt x="1177038" y="1945911"/>
                  <a:pt x="1145320" y="1923746"/>
                  <a:pt x="1128886" y="1875977"/>
                </a:cubicBezTo>
                <a:cubicBezTo>
                  <a:pt x="1110542" y="1823240"/>
                  <a:pt x="1075383" y="1798781"/>
                  <a:pt x="1026851" y="1774322"/>
                </a:cubicBezTo>
                <a:cubicBezTo>
                  <a:pt x="909146" y="1715090"/>
                  <a:pt x="796030" y="1646684"/>
                  <a:pt x="666861" y="1612290"/>
                </a:cubicBezTo>
                <a:cubicBezTo>
                  <a:pt x="641255" y="1605409"/>
                  <a:pt x="612977" y="1596238"/>
                  <a:pt x="601130" y="1550762"/>
                </a:cubicBezTo>
                <a:cubicBezTo>
                  <a:pt x="950802" y="1618785"/>
                  <a:pt x="1269520" y="1796106"/>
                  <a:pt x="1630272" y="1785787"/>
                </a:cubicBezTo>
                <a:cubicBezTo>
                  <a:pt x="1531678" y="1729610"/>
                  <a:pt x="1417413" y="1726553"/>
                  <a:pt x="1312320" y="1687191"/>
                </a:cubicBezTo>
                <a:cubicBezTo>
                  <a:pt x="1386841" y="1657765"/>
                  <a:pt x="1456775" y="1688337"/>
                  <a:pt x="1527473" y="1705153"/>
                </a:cubicBezTo>
                <a:cubicBezTo>
                  <a:pt x="1586707" y="1718909"/>
                  <a:pt x="1640210" y="1721203"/>
                  <a:pt x="1646706" y="1639040"/>
                </a:cubicBezTo>
                <a:cubicBezTo>
                  <a:pt x="1644413" y="1633690"/>
                  <a:pt x="1644794" y="1626812"/>
                  <a:pt x="1645178" y="1620315"/>
                </a:cubicBezTo>
                <a:cubicBezTo>
                  <a:pt x="1625304" y="1586303"/>
                  <a:pt x="1594350" y="1568725"/>
                  <a:pt x="1557663" y="1558787"/>
                </a:cubicBezTo>
                <a:cubicBezTo>
                  <a:pt x="1535498" y="1552672"/>
                  <a:pt x="1506073" y="1543500"/>
                  <a:pt x="1506454" y="1519044"/>
                </a:cubicBezTo>
                <a:cubicBezTo>
                  <a:pt x="1507601" y="1428472"/>
                  <a:pt x="1436904" y="1402104"/>
                  <a:pt x="1366204" y="1375735"/>
                </a:cubicBezTo>
                <a:cubicBezTo>
                  <a:pt x="1405566" y="1330641"/>
                  <a:pt x="1436520" y="1363888"/>
                  <a:pt x="1466329" y="1360450"/>
                </a:cubicBezTo>
                <a:cubicBezTo>
                  <a:pt x="1485819" y="1358157"/>
                  <a:pt x="1503397" y="1353953"/>
                  <a:pt x="1503397" y="1330641"/>
                </a:cubicBezTo>
                <a:cubicBezTo>
                  <a:pt x="1503779" y="1311151"/>
                  <a:pt x="1494607" y="1288985"/>
                  <a:pt x="1475501" y="1288604"/>
                </a:cubicBezTo>
                <a:cubicBezTo>
                  <a:pt x="1355885" y="1285163"/>
                  <a:pt x="1289773" y="1159817"/>
                  <a:pt x="1165573" y="1159435"/>
                </a:cubicBezTo>
                <a:cubicBezTo>
                  <a:pt x="1091435" y="1159435"/>
                  <a:pt x="1204170" y="1088738"/>
                  <a:pt x="1141498" y="1059311"/>
                </a:cubicBezTo>
                <a:cubicBezTo>
                  <a:pt x="1127739" y="1052814"/>
                  <a:pt x="1177420" y="1042879"/>
                  <a:pt x="1199585" y="1044407"/>
                </a:cubicBezTo>
                <a:cubicBezTo>
                  <a:pt x="1221367" y="1045935"/>
                  <a:pt x="1240857" y="1064661"/>
                  <a:pt x="1267226" y="1051286"/>
                </a:cubicBezTo>
                <a:cubicBezTo>
                  <a:pt x="1281748" y="1003517"/>
                  <a:pt x="1244298" y="985938"/>
                  <a:pt x="1213342" y="972561"/>
                </a:cubicBezTo>
                <a:cubicBezTo>
                  <a:pt x="1141879" y="941607"/>
                  <a:pt x="1072327" y="904157"/>
                  <a:pt x="993986" y="893073"/>
                </a:cubicBezTo>
                <a:cubicBezTo>
                  <a:pt x="966089" y="889252"/>
                  <a:pt x="1034111" y="838042"/>
                  <a:pt x="1047486" y="820083"/>
                </a:cubicBezTo>
                <a:cubicBezTo>
                  <a:pt x="732209" y="631299"/>
                  <a:pt x="353112" y="640852"/>
                  <a:pt x="0" y="488371"/>
                </a:cubicBezTo>
                <a:cubicBezTo>
                  <a:pt x="77960" y="458564"/>
                  <a:pt x="135284" y="480346"/>
                  <a:pt x="188403" y="484933"/>
                </a:cubicBezTo>
                <a:cubicBezTo>
                  <a:pt x="321009" y="496396"/>
                  <a:pt x="452090" y="520090"/>
                  <a:pt x="584315" y="534230"/>
                </a:cubicBezTo>
                <a:cubicBezTo>
                  <a:pt x="649281" y="541108"/>
                  <a:pt x="709662" y="567096"/>
                  <a:pt x="782271" y="525824"/>
                </a:cubicBezTo>
                <a:cubicBezTo>
                  <a:pt x="830805" y="498308"/>
                  <a:pt x="908383" y="528115"/>
                  <a:pt x="967998" y="552574"/>
                </a:cubicBezTo>
                <a:cubicBezTo>
                  <a:pt x="1017296" y="572827"/>
                  <a:pt x="1064301" y="578177"/>
                  <a:pt x="1129651" y="552574"/>
                </a:cubicBezTo>
                <a:cubicBezTo>
                  <a:pt x="1070417" y="536905"/>
                  <a:pt x="1024939" y="523149"/>
                  <a:pt x="978317" y="513593"/>
                </a:cubicBezTo>
                <a:cubicBezTo>
                  <a:pt x="941248" y="505952"/>
                  <a:pt x="1029526" y="474996"/>
                  <a:pt x="1074620" y="478818"/>
                </a:cubicBezTo>
                <a:cubicBezTo>
                  <a:pt x="1137676" y="484168"/>
                  <a:pt x="1102136" y="464296"/>
                  <a:pt x="1091435" y="436781"/>
                </a:cubicBezTo>
                <a:cubicBezTo>
                  <a:pt x="1079970" y="407355"/>
                  <a:pt x="1113982" y="398184"/>
                  <a:pt x="1135383" y="404296"/>
                </a:cubicBezTo>
                <a:cubicBezTo>
                  <a:pt x="1217545" y="428374"/>
                  <a:pt x="1299326" y="385955"/>
                  <a:pt x="1384166" y="420349"/>
                </a:cubicBezTo>
                <a:cubicBezTo>
                  <a:pt x="1362764" y="335509"/>
                  <a:pt x="1316523" y="298440"/>
                  <a:pt x="1219839" y="286593"/>
                </a:cubicBezTo>
                <a:cubicBezTo>
                  <a:pt x="1183533" y="282009"/>
                  <a:pt x="1145701" y="288887"/>
                  <a:pt x="1114364" y="264428"/>
                </a:cubicBezTo>
                <a:cubicBezTo>
                  <a:pt x="1096402" y="250290"/>
                  <a:pt x="1076148" y="233474"/>
                  <a:pt x="1090289" y="207487"/>
                </a:cubicBezTo>
                <a:cubicBezTo>
                  <a:pt x="1100223" y="189144"/>
                  <a:pt x="1121626" y="189144"/>
                  <a:pt x="1139204" y="195259"/>
                </a:cubicBezTo>
                <a:cubicBezTo>
                  <a:pt x="1217929" y="222393"/>
                  <a:pt x="1300091" y="232328"/>
                  <a:pt x="1382254" y="242265"/>
                </a:cubicBezTo>
                <a:cubicBezTo>
                  <a:pt x="1394866" y="243793"/>
                  <a:pt x="1409004" y="248762"/>
                  <a:pt x="1423145" y="223537"/>
                </a:cubicBezTo>
                <a:cubicBezTo>
                  <a:pt x="1269520" y="182647"/>
                  <a:pt x="1123536" y="124559"/>
                  <a:pt x="965705" y="102013"/>
                </a:cubicBezTo>
                <a:cubicBezTo>
                  <a:pt x="967998" y="91312"/>
                  <a:pt x="970292" y="80612"/>
                  <a:pt x="972586" y="69912"/>
                </a:cubicBezTo>
                <a:cubicBezTo>
                  <a:pt x="1096020" y="85197"/>
                  <a:pt x="1219457" y="100484"/>
                  <a:pt x="1375376" y="119593"/>
                </a:cubicBezTo>
                <a:cubicBezTo>
                  <a:pt x="1279454" y="58828"/>
                  <a:pt x="1188885" y="79084"/>
                  <a:pt x="1117804" y="25200"/>
                </a:cubicBezTo>
                <a:cubicBezTo>
                  <a:pt x="1131179" y="4755"/>
                  <a:pt x="1147325" y="-405"/>
                  <a:pt x="1164045" y="25"/>
                </a:cubicBezTo>
                <a:close/>
              </a:path>
            </a:pathLst>
          </a:custGeom>
          <a:solidFill>
            <a:srgbClr val="D56A1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asellaDiTesto 2">
            <a:extLst>
              <a:ext uri="{FF2B5EF4-FFF2-40B4-BE49-F238E27FC236}">
                <a16:creationId xmlns:a16="http://schemas.microsoft.com/office/drawing/2014/main" id="{09BDB7D1-C34E-F943-A536-A81025036C38}"/>
              </a:ext>
            </a:extLst>
          </p:cNvPr>
          <p:cNvSpPr txBox="1"/>
          <p:nvPr/>
        </p:nvSpPr>
        <p:spPr>
          <a:xfrm>
            <a:off x="738129" y="842962"/>
            <a:ext cx="4617381" cy="4687988"/>
          </a:xfrm>
          <a:prstGeom prst="rect">
            <a:avLst/>
          </a:prstGeom>
        </p:spPr>
        <p:txBody>
          <a:bodyPr vert="horz" lIns="91440" tIns="45720" rIns="91440" bIns="45720" rtlCol="0" anchor="ctr">
            <a:normAutofit/>
          </a:bodyPr>
          <a:lstStyle/>
          <a:p>
            <a:pPr>
              <a:lnSpc>
                <a:spcPct val="160000"/>
              </a:lnSpc>
              <a:spcAft>
                <a:spcPts val="600"/>
              </a:spcAft>
              <a:tabLst>
                <a:tab pos="269875" algn="l"/>
                <a:tab pos="944880" algn="l"/>
                <a:tab pos="1124585" algn="l"/>
                <a:tab pos="1934845" algn="l"/>
                <a:tab pos="4004945" algn="l"/>
                <a:tab pos="4140200" algn="l"/>
                <a:tab pos="4275455" algn="l"/>
                <a:tab pos="4905375" algn="l"/>
              </a:tabLst>
            </a:pPr>
            <a:r>
              <a:rPr lang="en-US" sz="2000" dirty="0">
                <a:effectLst/>
              </a:rPr>
              <a:t>3) the recognition of reading possibilities as a reconstruction and response to contradictory meanings and in dialogue between the author and the multiple meanings that are seen in the worldviews between which the text is placed as a concrete, but open reading position.</a:t>
            </a:r>
          </a:p>
        </p:txBody>
      </p:sp>
      <p:sp>
        <p:nvSpPr>
          <p:cNvPr id="11" name="CasellaDiTesto 10">
            <a:extLst>
              <a:ext uri="{FF2B5EF4-FFF2-40B4-BE49-F238E27FC236}">
                <a16:creationId xmlns:a16="http://schemas.microsoft.com/office/drawing/2014/main" id="{9225E738-100D-3B44-B68C-CEA2B5A13E22}"/>
              </a:ext>
            </a:extLst>
          </p:cNvPr>
          <p:cNvSpPr txBox="1"/>
          <p:nvPr/>
        </p:nvSpPr>
        <p:spPr>
          <a:xfrm>
            <a:off x="6462481" y="2700961"/>
            <a:ext cx="4617381" cy="2829989"/>
          </a:xfrm>
          <a:prstGeom prst="rect">
            <a:avLst/>
          </a:prstGeom>
        </p:spPr>
        <p:txBody>
          <a:bodyPr vert="horz" lIns="91440" tIns="45720" rIns="91440" bIns="45720" rtlCol="0" anchor="ctr">
            <a:normAutofit/>
          </a:bodyPr>
          <a:lstStyle/>
          <a:p>
            <a:pPr algn="just">
              <a:lnSpc>
                <a:spcPct val="150000"/>
              </a:lnSpc>
              <a:tabLst>
                <a:tab pos="269875" algn="l"/>
                <a:tab pos="944880" algn="l"/>
                <a:tab pos="1124585" algn="l"/>
                <a:tab pos="1934845" algn="l"/>
                <a:tab pos="4004945" algn="l"/>
                <a:tab pos="4140200" algn="l"/>
                <a:tab pos="4275455" algn="l"/>
                <a:tab pos="4905375" algn="l"/>
              </a:tabLst>
            </a:pPr>
            <a:r>
              <a:rPr lang="en-US" sz="2000" dirty="0">
                <a:effectLst/>
                <a:ea typeface="Times New Roman" panose="02020603050405020304" pitchFamily="18" charset="0"/>
                <a:cs typeface="Times New Roman" panose="02020603050405020304" pitchFamily="18" charset="0"/>
              </a:rPr>
              <a:t>4) the understanding that the elements of the architectural text are woven around a human value, as combined moments of an open and disputed totality.</a:t>
            </a:r>
            <a:endParaRPr lang="it-IT" sz="2000" dirty="0">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877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9CA967DA-6A2D-734C-9F8A-1691F53DF3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2695" y="757237"/>
            <a:ext cx="4853305" cy="5343525"/>
          </a:xfrm>
          <a:prstGeom prst="rect">
            <a:avLst/>
          </a:prstGeom>
        </p:spPr>
      </p:pic>
      <p:sp>
        <p:nvSpPr>
          <p:cNvPr id="4" name="CasellaDiTesto 3">
            <a:extLst>
              <a:ext uri="{FF2B5EF4-FFF2-40B4-BE49-F238E27FC236}">
                <a16:creationId xmlns:a16="http://schemas.microsoft.com/office/drawing/2014/main" id="{58E8D719-35CE-8846-8ECF-450FA17B6F4B}"/>
              </a:ext>
            </a:extLst>
          </p:cNvPr>
          <p:cNvSpPr txBox="1"/>
          <p:nvPr/>
        </p:nvSpPr>
        <p:spPr>
          <a:xfrm>
            <a:off x="6816010" y="1073129"/>
            <a:ext cx="4853306" cy="3900107"/>
          </a:xfrm>
          <a:prstGeom prst="rect">
            <a:avLst/>
          </a:prstGeom>
          <a:noFill/>
        </p:spPr>
        <p:txBody>
          <a:bodyPr wrap="square">
            <a:spAutoFit/>
          </a:bodyPr>
          <a:lstStyle/>
          <a:p>
            <a:pPr algn="just">
              <a:lnSpc>
                <a:spcPct val="150000"/>
              </a:lnSpc>
              <a:tabLst>
                <a:tab pos="269875" algn="l"/>
                <a:tab pos="944880" algn="l"/>
                <a:tab pos="1124585" algn="l"/>
                <a:tab pos="1934845" algn="l"/>
                <a:tab pos="4004945" algn="l"/>
                <a:tab pos="4140200" algn="l"/>
                <a:tab pos="4275455" algn="l"/>
                <a:tab pos="4905375" algn="l"/>
              </a:tabLst>
            </a:pPr>
            <a:r>
              <a:rPr lang="en-US" sz="2400" dirty="0">
                <a:effectLst/>
                <a:latin typeface="+mj-lt"/>
                <a:ea typeface="Times New Roman" panose="02020603050405020304" pitchFamily="18" charset="0"/>
                <a:cs typeface="Times New Roman" panose="02020603050405020304" pitchFamily="18" charset="0"/>
              </a:rPr>
              <a:t>5) the search for text-context relations (in relations between models and in relations with non-architectural series) in their force games that appear images and conceptions of the world, of cosmos, of human.</a:t>
            </a:r>
            <a:endParaRPr lang="it-IT" sz="2400" dirty="0">
              <a:effectLst/>
              <a:latin typeface="+mj-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58003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13B7BB51-92B8-4089-8DAB-1202A4D1C6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315111"/>
            <a:ext cx="3021543" cy="1435442"/>
          </a:xfrm>
          <a:custGeom>
            <a:avLst/>
            <a:gdLst/>
            <a:ahLst/>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useBgFill="1">
        <p:nvSpPr>
          <p:cNvPr id="10" name="Rectangle 9">
            <a:extLst>
              <a:ext uri="{FF2B5EF4-FFF2-40B4-BE49-F238E27FC236}">
                <a16:creationId xmlns:a16="http://schemas.microsoft.com/office/drawing/2014/main" id="{5DF0A98B-63F0-47BD-9203-AD26B8E336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AD3D6B5C-B8B4-4071-9480-DEE5EC781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31334" y="1327050"/>
            <a:ext cx="6079676" cy="4114233"/>
          </a:xfrm>
          <a:custGeom>
            <a:avLst/>
            <a:gdLst>
              <a:gd name="connsiteX0" fmla="*/ 1164045 w 7323233"/>
              <a:gd name="connsiteY0" fmla="*/ 25 h 5835507"/>
              <a:gd name="connsiteX1" fmla="*/ 1213723 w 7323233"/>
              <a:gd name="connsiteY1" fmla="*/ 8385 h 5835507"/>
              <a:gd name="connsiteX2" fmla="*/ 2251656 w 7323233"/>
              <a:gd name="connsiteY2" fmla="*/ 138318 h 5835507"/>
              <a:gd name="connsiteX3" fmla="*/ 3226534 w 7323233"/>
              <a:gd name="connsiteY3" fmla="*/ 205194 h 5835507"/>
              <a:gd name="connsiteX4" fmla="*/ 4404335 w 7323233"/>
              <a:gd name="connsiteY4" fmla="*/ 316784 h 5835507"/>
              <a:gd name="connsiteX5" fmla="*/ 5225968 w 7323233"/>
              <a:gd name="connsiteY5" fmla="*/ 350415 h 5835507"/>
              <a:gd name="connsiteX6" fmla="*/ 5266859 w 7323233"/>
              <a:gd name="connsiteY6" fmla="*/ 348884 h 5835507"/>
              <a:gd name="connsiteX7" fmla="*/ 5685318 w 7323233"/>
              <a:gd name="connsiteY7" fmla="*/ 399712 h 5835507"/>
              <a:gd name="connsiteX8" fmla="*/ 5411315 w 7323233"/>
              <a:gd name="connsiteY8" fmla="*/ 618305 h 5835507"/>
              <a:gd name="connsiteX9" fmla="*/ 5805698 w 7323233"/>
              <a:gd name="connsiteY9" fmla="*/ 721868 h 5835507"/>
              <a:gd name="connsiteX10" fmla="*/ 6188997 w 7323233"/>
              <a:gd name="connsiteY10" fmla="*/ 868233 h 5835507"/>
              <a:gd name="connsiteX11" fmla="*/ 6261225 w 7323233"/>
              <a:gd name="connsiteY11" fmla="*/ 928614 h 5835507"/>
              <a:gd name="connsiteX12" fmla="*/ 6858533 w 7323233"/>
              <a:gd name="connsiteY12" fmla="*/ 1323379 h 5835507"/>
              <a:gd name="connsiteX13" fmla="*/ 6744269 w 7323233"/>
              <a:gd name="connsiteY13" fmla="*/ 1407072 h 5835507"/>
              <a:gd name="connsiteX14" fmla="*/ 6956365 w 7323233"/>
              <a:gd name="connsiteY14" fmla="*/ 1507197 h 5835507"/>
              <a:gd name="connsiteX15" fmla="*/ 7004134 w 7323233"/>
              <a:gd name="connsiteY15" fmla="*/ 1549234 h 5835507"/>
              <a:gd name="connsiteX16" fmla="*/ 6963627 w 7323233"/>
              <a:gd name="connsiteY16" fmla="*/ 1599678 h 5835507"/>
              <a:gd name="connsiteX17" fmla="*/ 6875731 w 7323233"/>
              <a:gd name="connsiteY17" fmla="*/ 1634837 h 5835507"/>
              <a:gd name="connsiteX18" fmla="*/ 6759175 w 7323233"/>
              <a:gd name="connsiteY18" fmla="*/ 1723878 h 5835507"/>
              <a:gd name="connsiteX19" fmla="*/ 6763759 w 7323233"/>
              <a:gd name="connsiteY19" fmla="*/ 1793431 h 5835507"/>
              <a:gd name="connsiteX20" fmla="*/ 6832931 w 7323233"/>
              <a:gd name="connsiteY20" fmla="*/ 1919543 h 5835507"/>
              <a:gd name="connsiteX21" fmla="*/ 6728984 w 7323233"/>
              <a:gd name="connsiteY21" fmla="*/ 2051386 h 5835507"/>
              <a:gd name="connsiteX22" fmla="*/ 6675481 w 7323233"/>
              <a:gd name="connsiteY22" fmla="*/ 2090365 h 5835507"/>
              <a:gd name="connsiteX23" fmla="*/ 6778665 w 7323233"/>
              <a:gd name="connsiteY23" fmla="*/ 2103740 h 5835507"/>
              <a:gd name="connsiteX24" fmla="*/ 6814587 w 7323233"/>
              <a:gd name="connsiteY24" fmla="*/ 2158771 h 5835507"/>
              <a:gd name="connsiteX25" fmla="*/ 6830637 w 7323233"/>
              <a:gd name="connsiteY25" fmla="*/ 2186286 h 5835507"/>
              <a:gd name="connsiteX26" fmla="*/ 6928087 w 7323233"/>
              <a:gd name="connsiteY26" fmla="*/ 2358639 h 5835507"/>
              <a:gd name="connsiteX27" fmla="*/ 6911653 w 7323233"/>
              <a:gd name="connsiteY27" fmla="*/ 2406789 h 5835507"/>
              <a:gd name="connsiteX28" fmla="*/ 6749237 w 7323233"/>
              <a:gd name="connsiteY28" fmla="*/ 2639522 h 5835507"/>
              <a:gd name="connsiteX29" fmla="*/ 6921971 w 7323233"/>
              <a:gd name="connsiteY29" fmla="*/ 2704488 h 5835507"/>
              <a:gd name="connsiteX30" fmla="*/ 6932290 w 7323233"/>
              <a:gd name="connsiteY30" fmla="*/ 2814548 h 5835507"/>
              <a:gd name="connsiteX31" fmla="*/ 7020186 w 7323233"/>
              <a:gd name="connsiteY31" fmla="*/ 2937603 h 5835507"/>
              <a:gd name="connsiteX32" fmla="*/ 7213555 w 7323233"/>
              <a:gd name="connsiteY32" fmla="*/ 3110719 h 5835507"/>
              <a:gd name="connsiteX33" fmla="*/ 7323233 w 7323233"/>
              <a:gd name="connsiteY33" fmla="*/ 3226893 h 5835507"/>
              <a:gd name="connsiteX34" fmla="*/ 7134067 w 7323233"/>
              <a:gd name="connsiteY34" fmla="*/ 3257847 h 5835507"/>
              <a:gd name="connsiteX35" fmla="*/ 7104643 w 7323233"/>
              <a:gd name="connsiteY35" fmla="*/ 3275809 h 5835507"/>
              <a:gd name="connsiteX36" fmla="*/ 7127189 w 7323233"/>
              <a:gd name="connsiteY36" fmla="*/ 3336953 h 5835507"/>
              <a:gd name="connsiteX37" fmla="*/ 7157379 w 7323233"/>
              <a:gd name="connsiteY37" fmla="*/ 3397718 h 5835507"/>
              <a:gd name="connsiteX38" fmla="*/ 7136361 w 7323233"/>
              <a:gd name="connsiteY38" fmla="*/ 3445487 h 5835507"/>
              <a:gd name="connsiteX39" fmla="*/ 6988849 w 7323233"/>
              <a:gd name="connsiteY39" fmla="*/ 3652233 h 5835507"/>
              <a:gd name="connsiteX40" fmla="*/ 6867705 w 7323233"/>
              <a:gd name="connsiteY40" fmla="*/ 3734395 h 5835507"/>
              <a:gd name="connsiteX41" fmla="*/ 6591791 w 7323233"/>
              <a:gd name="connsiteY41" fmla="*/ 4107760 h 5835507"/>
              <a:gd name="connsiteX42" fmla="*/ 6505041 w 7323233"/>
              <a:gd name="connsiteY42" fmla="*/ 4228904 h 5835507"/>
              <a:gd name="connsiteX43" fmla="*/ 6569243 w 7323233"/>
              <a:gd name="connsiteY43" fmla="*/ 4271704 h 5835507"/>
              <a:gd name="connsiteX44" fmla="*/ 6446188 w 7323233"/>
              <a:gd name="connsiteY44" fmla="*/ 4398582 h 5835507"/>
              <a:gd name="connsiteX45" fmla="*/ 6301351 w 7323233"/>
              <a:gd name="connsiteY45" fmla="*/ 4539595 h 5835507"/>
              <a:gd name="connsiteX46" fmla="*/ 6263519 w 7323233"/>
              <a:gd name="connsiteY46" fmla="*/ 4577047 h 5835507"/>
              <a:gd name="connsiteX47" fmla="*/ 3277744 w 7323233"/>
              <a:gd name="connsiteY47" fmla="*/ 5834336 h 5835507"/>
              <a:gd name="connsiteX48" fmla="*/ 2490505 w 7323233"/>
              <a:gd name="connsiteY48" fmla="*/ 5648992 h 5835507"/>
              <a:gd name="connsiteX49" fmla="*/ 2179046 w 7323233"/>
              <a:gd name="connsiteY49" fmla="*/ 5504920 h 5835507"/>
              <a:gd name="connsiteX50" fmla="*/ 1780078 w 7323233"/>
              <a:gd name="connsiteY50" fmla="*/ 5273715 h 5835507"/>
              <a:gd name="connsiteX51" fmla="*/ 1353592 w 7323233"/>
              <a:gd name="connsiteY51" fmla="*/ 5087606 h 5835507"/>
              <a:gd name="connsiteX52" fmla="*/ 1208373 w 7323233"/>
              <a:gd name="connsiteY52" fmla="*/ 4917165 h 5835507"/>
              <a:gd name="connsiteX53" fmla="*/ 1157548 w 7323233"/>
              <a:gd name="connsiteY53" fmla="*/ 4869396 h 5835507"/>
              <a:gd name="connsiteX54" fmla="*/ 1030289 w 7323233"/>
              <a:gd name="connsiteY54" fmla="*/ 4807103 h 5835507"/>
              <a:gd name="connsiteX55" fmla="*/ 808258 w 7323233"/>
              <a:gd name="connsiteY55" fmla="*/ 4672585 h 5835507"/>
              <a:gd name="connsiteX56" fmla="*/ 889658 w 7323233"/>
              <a:gd name="connsiteY56" fmla="*/ 4642013 h 5835507"/>
              <a:gd name="connsiteX57" fmla="*/ 1123917 w 7323233"/>
              <a:gd name="connsiteY57" fmla="*/ 4723412 h 5835507"/>
              <a:gd name="connsiteX58" fmla="*/ 1294360 w 7323233"/>
              <a:gd name="connsiteY58" fmla="*/ 4745194 h 5835507"/>
              <a:gd name="connsiteX59" fmla="*/ 1054367 w 7323233"/>
              <a:gd name="connsiteY59" fmla="*/ 4603034 h 5835507"/>
              <a:gd name="connsiteX60" fmla="*/ 822015 w 7323233"/>
              <a:gd name="connsiteY60" fmla="*/ 4418070 h 5835507"/>
              <a:gd name="connsiteX61" fmla="*/ 1001246 w 7323233"/>
              <a:gd name="connsiteY61" fmla="*/ 4453610 h 5835507"/>
              <a:gd name="connsiteX62" fmla="*/ 1008889 w 7323233"/>
              <a:gd name="connsiteY62" fmla="*/ 4428770 h 5835507"/>
              <a:gd name="connsiteX63" fmla="*/ 853733 w 7323233"/>
              <a:gd name="connsiteY63" fmla="*/ 4208648 h 5835507"/>
              <a:gd name="connsiteX64" fmla="*/ 776921 w 7323233"/>
              <a:gd name="connsiteY64" fmla="*/ 4119989 h 5835507"/>
              <a:gd name="connsiteX65" fmla="*/ 431453 w 7323233"/>
              <a:gd name="connsiteY65" fmla="*/ 3852864 h 5835507"/>
              <a:gd name="connsiteX66" fmla="*/ 759342 w 7323233"/>
              <a:gd name="connsiteY66" fmla="*/ 3972095 h 5835507"/>
              <a:gd name="connsiteX67" fmla="*/ 420753 w 7323233"/>
              <a:gd name="connsiteY67" fmla="*/ 3712230 h 5835507"/>
              <a:gd name="connsiteX68" fmla="*/ 256425 w 7323233"/>
              <a:gd name="connsiteY68" fmla="*/ 3616309 h 5835507"/>
              <a:gd name="connsiteX69" fmla="*/ 214772 w 7323233"/>
              <a:gd name="connsiteY69" fmla="*/ 3559749 h 5835507"/>
              <a:gd name="connsiteX70" fmla="*/ 287762 w 7323233"/>
              <a:gd name="connsiteY70" fmla="*/ 3547521 h 5835507"/>
              <a:gd name="connsiteX71" fmla="*/ 511706 w 7323233"/>
              <a:gd name="connsiteY71" fmla="*/ 3569305 h 5835507"/>
              <a:gd name="connsiteX72" fmla="*/ 235409 w 7323233"/>
              <a:gd name="connsiteY72" fmla="*/ 3394659 h 5835507"/>
              <a:gd name="connsiteX73" fmla="*/ 442537 w 7323233"/>
              <a:gd name="connsiteY73" fmla="*/ 3421409 h 5835507"/>
              <a:gd name="connsiteX74" fmla="*/ 502152 w 7323233"/>
              <a:gd name="connsiteY74" fmla="*/ 3352622 h 5835507"/>
              <a:gd name="connsiteX75" fmla="*/ 598455 w 7323233"/>
              <a:gd name="connsiteY75" fmla="*/ 3241415 h 5835507"/>
              <a:gd name="connsiteX76" fmla="*/ 664949 w 7323233"/>
              <a:gd name="connsiteY76" fmla="*/ 3179506 h 5835507"/>
              <a:gd name="connsiteX77" fmla="*/ 692846 w 7323233"/>
              <a:gd name="connsiteY77" fmla="*/ 2984607 h 5835507"/>
              <a:gd name="connsiteX78" fmla="*/ 635524 w 7323233"/>
              <a:gd name="connsiteY78" fmla="*/ 2771366 h 5835507"/>
              <a:gd name="connsiteX79" fmla="*/ 480368 w 7323233"/>
              <a:gd name="connsiteY79" fmla="*/ 2663598 h 5835507"/>
              <a:gd name="connsiteX80" fmla="*/ 525081 w 7323233"/>
              <a:gd name="connsiteY80" fmla="*/ 2542454 h 5835507"/>
              <a:gd name="connsiteX81" fmla="*/ 855264 w 7323233"/>
              <a:gd name="connsiteY81" fmla="*/ 2615829 h 5835507"/>
              <a:gd name="connsiteX82" fmla="*/ 361137 w 7323233"/>
              <a:gd name="connsiteY82" fmla="*/ 2327301 h 5835507"/>
              <a:gd name="connsiteX83" fmla="*/ 444065 w 7323233"/>
              <a:gd name="connsiteY83" fmla="*/ 2312780 h 5835507"/>
              <a:gd name="connsiteX84" fmla="*/ 440625 w 7323233"/>
              <a:gd name="connsiteY84" fmla="*/ 2290233 h 5835507"/>
              <a:gd name="connsiteX85" fmla="*/ 445975 w 7323233"/>
              <a:gd name="connsiteY85" fmla="*/ 2151509 h 5835507"/>
              <a:gd name="connsiteX86" fmla="*/ 459734 w 7323233"/>
              <a:gd name="connsiteY86" fmla="*/ 2087690 h 5835507"/>
              <a:gd name="connsiteX87" fmla="*/ 437950 w 7323233"/>
              <a:gd name="connsiteY87" fmla="*/ 2014315 h 5835507"/>
              <a:gd name="connsiteX88" fmla="*/ 808640 w 7323233"/>
              <a:gd name="connsiteY88" fmla="*/ 2042977 h 5835507"/>
              <a:gd name="connsiteX89" fmla="*/ 969908 w 7323233"/>
              <a:gd name="connsiteY89" fmla="*/ 2026162 h 5835507"/>
              <a:gd name="connsiteX90" fmla="*/ 1251176 w 7323233"/>
              <a:gd name="connsiteY90" fmla="*/ 2021577 h 5835507"/>
              <a:gd name="connsiteX91" fmla="*/ 1381491 w 7323233"/>
              <a:gd name="connsiteY91" fmla="*/ 2035718 h 5835507"/>
              <a:gd name="connsiteX92" fmla="*/ 1492697 w 7323233"/>
              <a:gd name="connsiteY92" fmla="*/ 2017374 h 5835507"/>
              <a:gd name="connsiteX93" fmla="*/ 1386076 w 7323233"/>
              <a:gd name="connsiteY93" fmla="*/ 1931006 h 5835507"/>
              <a:gd name="connsiteX94" fmla="*/ 1235889 w 7323233"/>
              <a:gd name="connsiteY94" fmla="*/ 1932153 h 5835507"/>
              <a:gd name="connsiteX95" fmla="*/ 1128886 w 7323233"/>
              <a:gd name="connsiteY95" fmla="*/ 1875977 h 5835507"/>
              <a:gd name="connsiteX96" fmla="*/ 1026851 w 7323233"/>
              <a:gd name="connsiteY96" fmla="*/ 1774322 h 5835507"/>
              <a:gd name="connsiteX97" fmla="*/ 666861 w 7323233"/>
              <a:gd name="connsiteY97" fmla="*/ 1612290 h 5835507"/>
              <a:gd name="connsiteX98" fmla="*/ 601130 w 7323233"/>
              <a:gd name="connsiteY98" fmla="*/ 1550762 h 5835507"/>
              <a:gd name="connsiteX99" fmla="*/ 1630272 w 7323233"/>
              <a:gd name="connsiteY99" fmla="*/ 1785787 h 5835507"/>
              <a:gd name="connsiteX100" fmla="*/ 1312320 w 7323233"/>
              <a:gd name="connsiteY100" fmla="*/ 1687191 h 5835507"/>
              <a:gd name="connsiteX101" fmla="*/ 1527473 w 7323233"/>
              <a:gd name="connsiteY101" fmla="*/ 1705153 h 5835507"/>
              <a:gd name="connsiteX102" fmla="*/ 1646706 w 7323233"/>
              <a:gd name="connsiteY102" fmla="*/ 1639040 h 5835507"/>
              <a:gd name="connsiteX103" fmla="*/ 1645178 w 7323233"/>
              <a:gd name="connsiteY103" fmla="*/ 1620315 h 5835507"/>
              <a:gd name="connsiteX104" fmla="*/ 1557663 w 7323233"/>
              <a:gd name="connsiteY104" fmla="*/ 1558787 h 5835507"/>
              <a:gd name="connsiteX105" fmla="*/ 1506454 w 7323233"/>
              <a:gd name="connsiteY105" fmla="*/ 1519044 h 5835507"/>
              <a:gd name="connsiteX106" fmla="*/ 1366204 w 7323233"/>
              <a:gd name="connsiteY106" fmla="*/ 1375735 h 5835507"/>
              <a:gd name="connsiteX107" fmla="*/ 1466329 w 7323233"/>
              <a:gd name="connsiteY107" fmla="*/ 1360450 h 5835507"/>
              <a:gd name="connsiteX108" fmla="*/ 1503397 w 7323233"/>
              <a:gd name="connsiteY108" fmla="*/ 1330641 h 5835507"/>
              <a:gd name="connsiteX109" fmla="*/ 1475501 w 7323233"/>
              <a:gd name="connsiteY109" fmla="*/ 1288604 h 5835507"/>
              <a:gd name="connsiteX110" fmla="*/ 1165573 w 7323233"/>
              <a:gd name="connsiteY110" fmla="*/ 1159435 h 5835507"/>
              <a:gd name="connsiteX111" fmla="*/ 1141498 w 7323233"/>
              <a:gd name="connsiteY111" fmla="*/ 1059311 h 5835507"/>
              <a:gd name="connsiteX112" fmla="*/ 1199585 w 7323233"/>
              <a:gd name="connsiteY112" fmla="*/ 1044407 h 5835507"/>
              <a:gd name="connsiteX113" fmla="*/ 1267226 w 7323233"/>
              <a:gd name="connsiteY113" fmla="*/ 1051286 h 5835507"/>
              <a:gd name="connsiteX114" fmla="*/ 1213342 w 7323233"/>
              <a:gd name="connsiteY114" fmla="*/ 972561 h 5835507"/>
              <a:gd name="connsiteX115" fmla="*/ 993986 w 7323233"/>
              <a:gd name="connsiteY115" fmla="*/ 893073 h 5835507"/>
              <a:gd name="connsiteX116" fmla="*/ 1047486 w 7323233"/>
              <a:gd name="connsiteY116" fmla="*/ 820083 h 5835507"/>
              <a:gd name="connsiteX117" fmla="*/ 0 w 7323233"/>
              <a:gd name="connsiteY117" fmla="*/ 488371 h 5835507"/>
              <a:gd name="connsiteX118" fmla="*/ 188403 w 7323233"/>
              <a:gd name="connsiteY118" fmla="*/ 484933 h 5835507"/>
              <a:gd name="connsiteX119" fmla="*/ 584315 w 7323233"/>
              <a:gd name="connsiteY119" fmla="*/ 534230 h 5835507"/>
              <a:gd name="connsiteX120" fmla="*/ 782271 w 7323233"/>
              <a:gd name="connsiteY120" fmla="*/ 525824 h 5835507"/>
              <a:gd name="connsiteX121" fmla="*/ 967998 w 7323233"/>
              <a:gd name="connsiteY121" fmla="*/ 552574 h 5835507"/>
              <a:gd name="connsiteX122" fmla="*/ 1129651 w 7323233"/>
              <a:gd name="connsiteY122" fmla="*/ 552574 h 5835507"/>
              <a:gd name="connsiteX123" fmla="*/ 978317 w 7323233"/>
              <a:gd name="connsiteY123" fmla="*/ 513593 h 5835507"/>
              <a:gd name="connsiteX124" fmla="*/ 1074620 w 7323233"/>
              <a:gd name="connsiteY124" fmla="*/ 478818 h 5835507"/>
              <a:gd name="connsiteX125" fmla="*/ 1091435 w 7323233"/>
              <a:gd name="connsiteY125" fmla="*/ 436781 h 5835507"/>
              <a:gd name="connsiteX126" fmla="*/ 1135383 w 7323233"/>
              <a:gd name="connsiteY126" fmla="*/ 404296 h 5835507"/>
              <a:gd name="connsiteX127" fmla="*/ 1384166 w 7323233"/>
              <a:gd name="connsiteY127" fmla="*/ 420349 h 5835507"/>
              <a:gd name="connsiteX128" fmla="*/ 1219839 w 7323233"/>
              <a:gd name="connsiteY128" fmla="*/ 286593 h 5835507"/>
              <a:gd name="connsiteX129" fmla="*/ 1114364 w 7323233"/>
              <a:gd name="connsiteY129" fmla="*/ 264428 h 5835507"/>
              <a:gd name="connsiteX130" fmla="*/ 1090289 w 7323233"/>
              <a:gd name="connsiteY130" fmla="*/ 207487 h 5835507"/>
              <a:gd name="connsiteX131" fmla="*/ 1139204 w 7323233"/>
              <a:gd name="connsiteY131" fmla="*/ 195259 h 5835507"/>
              <a:gd name="connsiteX132" fmla="*/ 1382254 w 7323233"/>
              <a:gd name="connsiteY132" fmla="*/ 242265 h 5835507"/>
              <a:gd name="connsiteX133" fmla="*/ 1423145 w 7323233"/>
              <a:gd name="connsiteY133" fmla="*/ 223537 h 5835507"/>
              <a:gd name="connsiteX134" fmla="*/ 965705 w 7323233"/>
              <a:gd name="connsiteY134" fmla="*/ 102013 h 5835507"/>
              <a:gd name="connsiteX135" fmla="*/ 972586 w 7323233"/>
              <a:gd name="connsiteY135" fmla="*/ 69912 h 5835507"/>
              <a:gd name="connsiteX136" fmla="*/ 1375376 w 7323233"/>
              <a:gd name="connsiteY136" fmla="*/ 119593 h 5835507"/>
              <a:gd name="connsiteX137" fmla="*/ 1117804 w 7323233"/>
              <a:gd name="connsiteY137" fmla="*/ 25200 h 5835507"/>
              <a:gd name="connsiteX138" fmla="*/ 1164045 w 7323233"/>
              <a:gd name="connsiteY138" fmla="*/ 25 h 583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7323233" h="5835507">
                <a:moveTo>
                  <a:pt x="1164045" y="25"/>
                </a:moveTo>
                <a:cubicBezTo>
                  <a:pt x="1180764" y="455"/>
                  <a:pt x="1198056" y="6474"/>
                  <a:pt x="1213723" y="8385"/>
                </a:cubicBezTo>
                <a:cubicBezTo>
                  <a:pt x="1559575" y="51187"/>
                  <a:pt x="1905425" y="97428"/>
                  <a:pt x="2251656" y="138318"/>
                </a:cubicBezTo>
                <a:cubicBezTo>
                  <a:pt x="2575343" y="176534"/>
                  <a:pt x="2901320" y="185322"/>
                  <a:pt x="3226534" y="205194"/>
                </a:cubicBezTo>
                <a:cubicBezTo>
                  <a:pt x="3620153" y="229271"/>
                  <a:pt x="4013008" y="263284"/>
                  <a:pt x="4404335" y="316784"/>
                </a:cubicBezTo>
                <a:cubicBezTo>
                  <a:pt x="4676048" y="354236"/>
                  <a:pt x="4950435" y="380221"/>
                  <a:pt x="5225968" y="350415"/>
                </a:cubicBezTo>
                <a:cubicBezTo>
                  <a:pt x="5239725" y="348884"/>
                  <a:pt x="5255394" y="343918"/>
                  <a:pt x="5266859" y="348884"/>
                </a:cubicBezTo>
                <a:cubicBezTo>
                  <a:pt x="5400614" y="404680"/>
                  <a:pt x="5546596" y="364553"/>
                  <a:pt x="5685318" y="399712"/>
                </a:cubicBezTo>
                <a:cubicBezTo>
                  <a:pt x="5649777" y="535377"/>
                  <a:pt x="5497299" y="524293"/>
                  <a:pt x="5411315" y="618305"/>
                </a:cubicBezTo>
                <a:cubicBezTo>
                  <a:pt x="5551565" y="655755"/>
                  <a:pt x="5677676" y="693589"/>
                  <a:pt x="5805698" y="721868"/>
                </a:cubicBezTo>
                <a:cubicBezTo>
                  <a:pt x="5941363" y="751677"/>
                  <a:pt x="6056391" y="832311"/>
                  <a:pt x="6188997" y="868233"/>
                </a:cubicBezTo>
                <a:cubicBezTo>
                  <a:pt x="6217279" y="875876"/>
                  <a:pt x="6251291" y="902627"/>
                  <a:pt x="6261225" y="928614"/>
                </a:cubicBezTo>
                <a:cubicBezTo>
                  <a:pt x="6293326" y="1012688"/>
                  <a:pt x="6934199" y="1248479"/>
                  <a:pt x="6858533" y="1323379"/>
                </a:cubicBezTo>
                <a:cubicBezTo>
                  <a:pt x="6827197" y="1354335"/>
                  <a:pt x="6786687" y="1376500"/>
                  <a:pt x="6744269" y="1407072"/>
                </a:cubicBezTo>
                <a:cubicBezTo>
                  <a:pt x="6808090" y="1464778"/>
                  <a:pt x="6879934" y="1490000"/>
                  <a:pt x="6956365" y="1507197"/>
                </a:cubicBezTo>
                <a:cubicBezTo>
                  <a:pt x="6979295" y="1512547"/>
                  <a:pt x="7001843" y="1523247"/>
                  <a:pt x="7004134" y="1549234"/>
                </a:cubicBezTo>
                <a:cubicBezTo>
                  <a:pt x="7006427" y="1576366"/>
                  <a:pt x="6983115" y="1587066"/>
                  <a:pt x="6963627" y="1599678"/>
                </a:cubicBezTo>
                <a:cubicBezTo>
                  <a:pt x="6936493" y="1617256"/>
                  <a:pt x="6910125" y="1632543"/>
                  <a:pt x="6875731" y="1634837"/>
                </a:cubicBezTo>
                <a:cubicBezTo>
                  <a:pt x="6819171" y="1638275"/>
                  <a:pt x="6792040" y="1687191"/>
                  <a:pt x="6759175" y="1723878"/>
                </a:cubicBezTo>
                <a:cubicBezTo>
                  <a:pt x="6740831" y="1744515"/>
                  <a:pt x="6731659" y="1786169"/>
                  <a:pt x="6763759" y="1793431"/>
                </a:cubicBezTo>
                <a:cubicBezTo>
                  <a:pt x="6840955" y="1811009"/>
                  <a:pt x="6834840" y="1861837"/>
                  <a:pt x="6832931" y="1919543"/>
                </a:cubicBezTo>
                <a:cubicBezTo>
                  <a:pt x="6830255" y="1991005"/>
                  <a:pt x="6784777" y="2023871"/>
                  <a:pt x="6728984" y="2051386"/>
                </a:cubicBezTo>
                <a:cubicBezTo>
                  <a:pt x="6709875" y="2060939"/>
                  <a:pt x="6682743" y="2060556"/>
                  <a:pt x="6675481" y="2090365"/>
                </a:cubicBezTo>
                <a:cubicBezTo>
                  <a:pt x="6706819" y="2118645"/>
                  <a:pt x="6745034" y="2095715"/>
                  <a:pt x="6778665" y="2103740"/>
                </a:cubicBezTo>
                <a:cubicBezTo>
                  <a:pt x="6806561" y="2110237"/>
                  <a:pt x="6852802" y="2106799"/>
                  <a:pt x="6814587" y="2158771"/>
                </a:cubicBezTo>
                <a:cubicBezTo>
                  <a:pt x="6803503" y="2173674"/>
                  <a:pt x="6816497" y="2185139"/>
                  <a:pt x="6830637" y="2186286"/>
                </a:cubicBezTo>
                <a:cubicBezTo>
                  <a:pt x="6943755" y="2198133"/>
                  <a:pt x="6891781" y="2303226"/>
                  <a:pt x="6928087" y="2358639"/>
                </a:cubicBezTo>
                <a:cubicBezTo>
                  <a:pt x="6938021" y="2373923"/>
                  <a:pt x="6927321" y="2400292"/>
                  <a:pt x="6911653" y="2406789"/>
                </a:cubicBezTo>
                <a:cubicBezTo>
                  <a:pt x="6811528" y="2449592"/>
                  <a:pt x="6797771" y="2551626"/>
                  <a:pt x="6749237" y="2639522"/>
                </a:cubicBezTo>
                <a:cubicBezTo>
                  <a:pt x="6801975" y="2674298"/>
                  <a:pt x="6865031" y="2681941"/>
                  <a:pt x="6921971" y="2704488"/>
                </a:cubicBezTo>
                <a:cubicBezTo>
                  <a:pt x="6981205" y="2728182"/>
                  <a:pt x="6981205" y="2745760"/>
                  <a:pt x="6932290" y="2814548"/>
                </a:cubicBezTo>
                <a:cubicBezTo>
                  <a:pt x="7059546" y="2829453"/>
                  <a:pt x="7059546" y="2829453"/>
                  <a:pt x="7020186" y="2937603"/>
                </a:cubicBezTo>
                <a:cubicBezTo>
                  <a:pt x="7126808" y="2947538"/>
                  <a:pt x="7197123" y="2998747"/>
                  <a:pt x="7213555" y="3110719"/>
                </a:cubicBezTo>
                <a:cubicBezTo>
                  <a:pt x="7221580" y="3164984"/>
                  <a:pt x="7269733" y="3190588"/>
                  <a:pt x="7323233" y="3226893"/>
                </a:cubicBezTo>
                <a:cubicBezTo>
                  <a:pt x="7256739" y="3262053"/>
                  <a:pt x="7211645" y="3335425"/>
                  <a:pt x="7134067" y="3257847"/>
                </a:cubicBezTo>
                <a:cubicBezTo>
                  <a:pt x="7105789" y="3229569"/>
                  <a:pt x="7108462" y="3265491"/>
                  <a:pt x="7104643" y="3275809"/>
                </a:cubicBezTo>
                <a:cubicBezTo>
                  <a:pt x="7095471" y="3301031"/>
                  <a:pt x="7114577" y="3317846"/>
                  <a:pt x="7127189" y="3336953"/>
                </a:cubicBezTo>
                <a:cubicBezTo>
                  <a:pt x="7139417" y="3356062"/>
                  <a:pt x="7153939" y="3376315"/>
                  <a:pt x="7157379" y="3397718"/>
                </a:cubicBezTo>
                <a:cubicBezTo>
                  <a:pt x="7159671" y="3412621"/>
                  <a:pt x="7148589" y="3434403"/>
                  <a:pt x="7136361" y="3445487"/>
                </a:cubicBezTo>
                <a:cubicBezTo>
                  <a:pt x="7072159" y="3503956"/>
                  <a:pt x="7110374" y="3635418"/>
                  <a:pt x="6988849" y="3652233"/>
                </a:cubicBezTo>
                <a:cubicBezTo>
                  <a:pt x="6934199" y="3659874"/>
                  <a:pt x="6907831" y="3708027"/>
                  <a:pt x="6867705" y="3734395"/>
                </a:cubicBezTo>
                <a:cubicBezTo>
                  <a:pt x="6728219" y="3826495"/>
                  <a:pt x="6634972" y="3944964"/>
                  <a:pt x="6591791" y="4107760"/>
                </a:cubicBezTo>
                <a:cubicBezTo>
                  <a:pt x="6579943" y="4152854"/>
                  <a:pt x="6534466" y="4189160"/>
                  <a:pt x="6505041" y="4228904"/>
                </a:cubicBezTo>
                <a:cubicBezTo>
                  <a:pt x="6519181" y="4257948"/>
                  <a:pt x="6596375" y="4195273"/>
                  <a:pt x="6569243" y="4271704"/>
                </a:cubicBezTo>
                <a:cubicBezTo>
                  <a:pt x="6548606" y="4329029"/>
                  <a:pt x="6495869" y="4364569"/>
                  <a:pt x="6446188" y="4398582"/>
                </a:cubicBezTo>
                <a:cubicBezTo>
                  <a:pt x="6389629" y="4437179"/>
                  <a:pt x="6326957" y="4468132"/>
                  <a:pt x="6301351" y="4539595"/>
                </a:cubicBezTo>
                <a:cubicBezTo>
                  <a:pt x="6296001" y="4554882"/>
                  <a:pt x="6278804" y="4570932"/>
                  <a:pt x="6263519" y="4577047"/>
                </a:cubicBezTo>
                <a:cubicBezTo>
                  <a:pt x="5466343" y="5834719"/>
                  <a:pt x="3503978" y="5843126"/>
                  <a:pt x="3277744" y="5834336"/>
                </a:cubicBezTo>
                <a:cubicBezTo>
                  <a:pt x="3003739" y="5823254"/>
                  <a:pt x="2744636" y="5745676"/>
                  <a:pt x="2490505" y="5648992"/>
                </a:cubicBezTo>
                <a:cubicBezTo>
                  <a:pt x="2383118" y="5608101"/>
                  <a:pt x="2283377" y="5550014"/>
                  <a:pt x="2179046" y="5504920"/>
                </a:cubicBezTo>
                <a:cubicBezTo>
                  <a:pt x="2034975" y="5442627"/>
                  <a:pt x="1923768" y="5323777"/>
                  <a:pt x="1780078" y="5273715"/>
                </a:cubicBezTo>
                <a:cubicBezTo>
                  <a:pt x="1632184" y="5222124"/>
                  <a:pt x="1505691" y="5127731"/>
                  <a:pt x="1353592" y="5087606"/>
                </a:cubicBezTo>
                <a:cubicBezTo>
                  <a:pt x="1273341" y="5066205"/>
                  <a:pt x="1195763" y="5027608"/>
                  <a:pt x="1208373" y="4917165"/>
                </a:cubicBezTo>
                <a:cubicBezTo>
                  <a:pt x="1211813" y="4885828"/>
                  <a:pt x="1190795" y="4860224"/>
                  <a:pt x="1157548" y="4869396"/>
                </a:cubicBezTo>
                <a:cubicBezTo>
                  <a:pt x="1094110" y="4886593"/>
                  <a:pt x="1065448" y="4841115"/>
                  <a:pt x="1030289" y="4807103"/>
                </a:cubicBezTo>
                <a:cubicBezTo>
                  <a:pt x="967617" y="4746725"/>
                  <a:pt x="908001" y="4682522"/>
                  <a:pt x="808258" y="4672585"/>
                </a:cubicBezTo>
                <a:cubicBezTo>
                  <a:pt x="827365" y="4625197"/>
                  <a:pt x="859849" y="4632078"/>
                  <a:pt x="889658" y="4642013"/>
                </a:cubicBezTo>
                <a:cubicBezTo>
                  <a:pt x="967998" y="4668000"/>
                  <a:pt x="1045576" y="4697425"/>
                  <a:pt x="1123917" y="4723412"/>
                </a:cubicBezTo>
                <a:cubicBezTo>
                  <a:pt x="1175126" y="4740228"/>
                  <a:pt x="1225954" y="4763921"/>
                  <a:pt x="1294360" y="4745194"/>
                </a:cubicBezTo>
                <a:cubicBezTo>
                  <a:pt x="1235507" y="4649656"/>
                  <a:pt x="1135383" y="4632459"/>
                  <a:pt x="1054367" y="4603034"/>
                </a:cubicBezTo>
                <a:cubicBezTo>
                  <a:pt x="953095" y="4565966"/>
                  <a:pt x="893480" y="4496029"/>
                  <a:pt x="822015" y="4418070"/>
                </a:cubicBezTo>
                <a:cubicBezTo>
                  <a:pt x="896536" y="4399344"/>
                  <a:pt x="942777" y="4456669"/>
                  <a:pt x="1001246" y="4453610"/>
                </a:cubicBezTo>
                <a:cubicBezTo>
                  <a:pt x="1004304" y="4443675"/>
                  <a:pt x="1009654" y="4429153"/>
                  <a:pt x="1008889" y="4428770"/>
                </a:cubicBezTo>
                <a:cubicBezTo>
                  <a:pt x="913351" y="4385969"/>
                  <a:pt x="868639" y="4305717"/>
                  <a:pt x="853733" y="4208648"/>
                </a:cubicBezTo>
                <a:cubicBezTo>
                  <a:pt x="846092" y="4158588"/>
                  <a:pt x="811315" y="4142920"/>
                  <a:pt x="776921" y="4119989"/>
                </a:cubicBezTo>
                <a:cubicBezTo>
                  <a:pt x="656924" y="4038591"/>
                  <a:pt x="530049" y="3964835"/>
                  <a:pt x="431453" y="3852864"/>
                </a:cubicBezTo>
                <a:cubicBezTo>
                  <a:pt x="545336" y="3867767"/>
                  <a:pt x="636671" y="3940758"/>
                  <a:pt x="759342" y="3972095"/>
                </a:cubicBezTo>
                <a:cubicBezTo>
                  <a:pt x="661893" y="3849042"/>
                  <a:pt x="535781" y="3786751"/>
                  <a:pt x="420753" y="3712230"/>
                </a:cubicBezTo>
                <a:cubicBezTo>
                  <a:pt x="368397" y="3678218"/>
                  <a:pt x="319865" y="3634652"/>
                  <a:pt x="256425" y="3616309"/>
                </a:cubicBezTo>
                <a:cubicBezTo>
                  <a:pt x="233878" y="3609812"/>
                  <a:pt x="196810" y="3596055"/>
                  <a:pt x="214772" y="3559749"/>
                </a:cubicBezTo>
                <a:cubicBezTo>
                  <a:pt x="230057" y="3529561"/>
                  <a:pt x="260247" y="3538731"/>
                  <a:pt x="287762" y="3547521"/>
                </a:cubicBezTo>
                <a:cubicBezTo>
                  <a:pt x="353875" y="3569305"/>
                  <a:pt x="422281" y="3569687"/>
                  <a:pt x="511706" y="3569305"/>
                </a:cubicBezTo>
                <a:cubicBezTo>
                  <a:pt x="436803" y="3469562"/>
                  <a:pt x="299609" y="3499371"/>
                  <a:pt x="235409" y="3394659"/>
                </a:cubicBezTo>
                <a:cubicBezTo>
                  <a:pt x="315659" y="3376315"/>
                  <a:pt x="377569" y="3414149"/>
                  <a:pt x="442537" y="3421409"/>
                </a:cubicBezTo>
                <a:cubicBezTo>
                  <a:pt x="501387" y="3427906"/>
                  <a:pt x="515909" y="3410328"/>
                  <a:pt x="502152" y="3352622"/>
                </a:cubicBezTo>
                <a:cubicBezTo>
                  <a:pt x="480752" y="3262815"/>
                  <a:pt x="512852" y="3216956"/>
                  <a:pt x="598455" y="3241415"/>
                </a:cubicBezTo>
                <a:cubicBezTo>
                  <a:pt x="677943" y="3264344"/>
                  <a:pt x="686349" y="3230715"/>
                  <a:pt x="664949" y="3179506"/>
                </a:cubicBezTo>
                <a:cubicBezTo>
                  <a:pt x="634377" y="3104987"/>
                  <a:pt x="669153" y="3047281"/>
                  <a:pt x="692846" y="2984607"/>
                </a:cubicBezTo>
                <a:cubicBezTo>
                  <a:pt x="729152" y="2889069"/>
                  <a:pt x="713865" y="2842445"/>
                  <a:pt x="635524" y="2771366"/>
                </a:cubicBezTo>
                <a:cubicBezTo>
                  <a:pt x="591577" y="2731620"/>
                  <a:pt x="544190" y="2697991"/>
                  <a:pt x="480368" y="2663598"/>
                </a:cubicBezTo>
                <a:cubicBezTo>
                  <a:pt x="627499" y="2644872"/>
                  <a:pt x="473109" y="2581817"/>
                  <a:pt x="525081" y="2542454"/>
                </a:cubicBezTo>
                <a:cubicBezTo>
                  <a:pt x="629027" y="2526404"/>
                  <a:pt x="713865" y="2651751"/>
                  <a:pt x="855264" y="2615829"/>
                </a:cubicBezTo>
                <a:cubicBezTo>
                  <a:pt x="680618" y="2507295"/>
                  <a:pt x="487630" y="2471755"/>
                  <a:pt x="361137" y="2327301"/>
                </a:cubicBezTo>
                <a:cubicBezTo>
                  <a:pt x="390181" y="2294436"/>
                  <a:pt x="419224" y="2325008"/>
                  <a:pt x="444065" y="2312780"/>
                </a:cubicBezTo>
                <a:cubicBezTo>
                  <a:pt x="443300" y="2305136"/>
                  <a:pt x="445212" y="2293671"/>
                  <a:pt x="440625" y="2290233"/>
                </a:cubicBezTo>
                <a:cubicBezTo>
                  <a:pt x="346234" y="2211508"/>
                  <a:pt x="344703" y="2209598"/>
                  <a:pt x="445975" y="2151509"/>
                </a:cubicBezTo>
                <a:cubicBezTo>
                  <a:pt x="481515" y="2131255"/>
                  <a:pt x="478459" y="2113293"/>
                  <a:pt x="459734" y="2087690"/>
                </a:cubicBezTo>
                <a:cubicBezTo>
                  <a:pt x="446356" y="2069728"/>
                  <a:pt x="430306" y="2053677"/>
                  <a:pt x="437950" y="2014315"/>
                </a:cubicBezTo>
                <a:cubicBezTo>
                  <a:pt x="493362" y="2064761"/>
                  <a:pt x="761252" y="2048327"/>
                  <a:pt x="808640" y="2042977"/>
                </a:cubicBezTo>
                <a:cubicBezTo>
                  <a:pt x="861758" y="2037246"/>
                  <a:pt x="914114" y="2012787"/>
                  <a:pt x="969908" y="2026162"/>
                </a:cubicBezTo>
                <a:cubicBezTo>
                  <a:pt x="1014621" y="2036864"/>
                  <a:pt x="1221748" y="2140427"/>
                  <a:pt x="1251176" y="2021577"/>
                </a:cubicBezTo>
                <a:cubicBezTo>
                  <a:pt x="1252704" y="2015846"/>
                  <a:pt x="1336395" y="2029221"/>
                  <a:pt x="1381491" y="2035718"/>
                </a:cubicBezTo>
                <a:cubicBezTo>
                  <a:pt x="1421235" y="2041068"/>
                  <a:pt x="1465947" y="2064761"/>
                  <a:pt x="1492697" y="2017374"/>
                </a:cubicBezTo>
                <a:cubicBezTo>
                  <a:pt x="1508366" y="1989477"/>
                  <a:pt x="1443782" y="1935593"/>
                  <a:pt x="1386076" y="1931006"/>
                </a:cubicBezTo>
                <a:cubicBezTo>
                  <a:pt x="1336013" y="1926802"/>
                  <a:pt x="1283658" y="1920687"/>
                  <a:pt x="1235889" y="1932153"/>
                </a:cubicBezTo>
                <a:cubicBezTo>
                  <a:pt x="1177038" y="1945911"/>
                  <a:pt x="1145320" y="1923746"/>
                  <a:pt x="1128886" y="1875977"/>
                </a:cubicBezTo>
                <a:cubicBezTo>
                  <a:pt x="1110542" y="1823240"/>
                  <a:pt x="1075383" y="1798781"/>
                  <a:pt x="1026851" y="1774322"/>
                </a:cubicBezTo>
                <a:cubicBezTo>
                  <a:pt x="909146" y="1715090"/>
                  <a:pt x="796030" y="1646684"/>
                  <a:pt x="666861" y="1612290"/>
                </a:cubicBezTo>
                <a:cubicBezTo>
                  <a:pt x="641255" y="1605409"/>
                  <a:pt x="612977" y="1596238"/>
                  <a:pt x="601130" y="1550762"/>
                </a:cubicBezTo>
                <a:cubicBezTo>
                  <a:pt x="950802" y="1618785"/>
                  <a:pt x="1269520" y="1796106"/>
                  <a:pt x="1630272" y="1785787"/>
                </a:cubicBezTo>
                <a:cubicBezTo>
                  <a:pt x="1531678" y="1729610"/>
                  <a:pt x="1417413" y="1726553"/>
                  <a:pt x="1312320" y="1687191"/>
                </a:cubicBezTo>
                <a:cubicBezTo>
                  <a:pt x="1386841" y="1657765"/>
                  <a:pt x="1456775" y="1688337"/>
                  <a:pt x="1527473" y="1705153"/>
                </a:cubicBezTo>
                <a:cubicBezTo>
                  <a:pt x="1586707" y="1718909"/>
                  <a:pt x="1640210" y="1721203"/>
                  <a:pt x="1646706" y="1639040"/>
                </a:cubicBezTo>
                <a:cubicBezTo>
                  <a:pt x="1644413" y="1633690"/>
                  <a:pt x="1644794" y="1626812"/>
                  <a:pt x="1645178" y="1620315"/>
                </a:cubicBezTo>
                <a:cubicBezTo>
                  <a:pt x="1625304" y="1586303"/>
                  <a:pt x="1594350" y="1568725"/>
                  <a:pt x="1557663" y="1558787"/>
                </a:cubicBezTo>
                <a:cubicBezTo>
                  <a:pt x="1535498" y="1552672"/>
                  <a:pt x="1506073" y="1543500"/>
                  <a:pt x="1506454" y="1519044"/>
                </a:cubicBezTo>
                <a:cubicBezTo>
                  <a:pt x="1507601" y="1428472"/>
                  <a:pt x="1436904" y="1402104"/>
                  <a:pt x="1366204" y="1375735"/>
                </a:cubicBezTo>
                <a:cubicBezTo>
                  <a:pt x="1405566" y="1330641"/>
                  <a:pt x="1436520" y="1363888"/>
                  <a:pt x="1466329" y="1360450"/>
                </a:cubicBezTo>
                <a:cubicBezTo>
                  <a:pt x="1485819" y="1358157"/>
                  <a:pt x="1503397" y="1353953"/>
                  <a:pt x="1503397" y="1330641"/>
                </a:cubicBezTo>
                <a:cubicBezTo>
                  <a:pt x="1503779" y="1311151"/>
                  <a:pt x="1494607" y="1288985"/>
                  <a:pt x="1475501" y="1288604"/>
                </a:cubicBezTo>
                <a:cubicBezTo>
                  <a:pt x="1355885" y="1285163"/>
                  <a:pt x="1289773" y="1159817"/>
                  <a:pt x="1165573" y="1159435"/>
                </a:cubicBezTo>
                <a:cubicBezTo>
                  <a:pt x="1091435" y="1159435"/>
                  <a:pt x="1204170" y="1088738"/>
                  <a:pt x="1141498" y="1059311"/>
                </a:cubicBezTo>
                <a:cubicBezTo>
                  <a:pt x="1127739" y="1052814"/>
                  <a:pt x="1177420" y="1042879"/>
                  <a:pt x="1199585" y="1044407"/>
                </a:cubicBezTo>
                <a:cubicBezTo>
                  <a:pt x="1221367" y="1045935"/>
                  <a:pt x="1240857" y="1064661"/>
                  <a:pt x="1267226" y="1051286"/>
                </a:cubicBezTo>
                <a:cubicBezTo>
                  <a:pt x="1281748" y="1003517"/>
                  <a:pt x="1244298" y="985938"/>
                  <a:pt x="1213342" y="972561"/>
                </a:cubicBezTo>
                <a:cubicBezTo>
                  <a:pt x="1141879" y="941607"/>
                  <a:pt x="1072327" y="904157"/>
                  <a:pt x="993986" y="893073"/>
                </a:cubicBezTo>
                <a:cubicBezTo>
                  <a:pt x="966089" y="889252"/>
                  <a:pt x="1034111" y="838042"/>
                  <a:pt x="1047486" y="820083"/>
                </a:cubicBezTo>
                <a:cubicBezTo>
                  <a:pt x="732209" y="631299"/>
                  <a:pt x="353112" y="640852"/>
                  <a:pt x="0" y="488371"/>
                </a:cubicBezTo>
                <a:cubicBezTo>
                  <a:pt x="77960" y="458564"/>
                  <a:pt x="135284" y="480346"/>
                  <a:pt x="188403" y="484933"/>
                </a:cubicBezTo>
                <a:cubicBezTo>
                  <a:pt x="321009" y="496396"/>
                  <a:pt x="452090" y="520090"/>
                  <a:pt x="584315" y="534230"/>
                </a:cubicBezTo>
                <a:cubicBezTo>
                  <a:pt x="649281" y="541108"/>
                  <a:pt x="709662" y="567096"/>
                  <a:pt x="782271" y="525824"/>
                </a:cubicBezTo>
                <a:cubicBezTo>
                  <a:pt x="830805" y="498308"/>
                  <a:pt x="908383" y="528115"/>
                  <a:pt x="967998" y="552574"/>
                </a:cubicBezTo>
                <a:cubicBezTo>
                  <a:pt x="1017296" y="572827"/>
                  <a:pt x="1064301" y="578177"/>
                  <a:pt x="1129651" y="552574"/>
                </a:cubicBezTo>
                <a:cubicBezTo>
                  <a:pt x="1070417" y="536905"/>
                  <a:pt x="1024939" y="523149"/>
                  <a:pt x="978317" y="513593"/>
                </a:cubicBezTo>
                <a:cubicBezTo>
                  <a:pt x="941248" y="505952"/>
                  <a:pt x="1029526" y="474996"/>
                  <a:pt x="1074620" y="478818"/>
                </a:cubicBezTo>
                <a:cubicBezTo>
                  <a:pt x="1137676" y="484168"/>
                  <a:pt x="1102136" y="464296"/>
                  <a:pt x="1091435" y="436781"/>
                </a:cubicBezTo>
                <a:cubicBezTo>
                  <a:pt x="1079970" y="407355"/>
                  <a:pt x="1113982" y="398184"/>
                  <a:pt x="1135383" y="404296"/>
                </a:cubicBezTo>
                <a:cubicBezTo>
                  <a:pt x="1217545" y="428374"/>
                  <a:pt x="1299326" y="385955"/>
                  <a:pt x="1384166" y="420349"/>
                </a:cubicBezTo>
                <a:cubicBezTo>
                  <a:pt x="1362764" y="335509"/>
                  <a:pt x="1316523" y="298440"/>
                  <a:pt x="1219839" y="286593"/>
                </a:cubicBezTo>
                <a:cubicBezTo>
                  <a:pt x="1183533" y="282009"/>
                  <a:pt x="1145701" y="288887"/>
                  <a:pt x="1114364" y="264428"/>
                </a:cubicBezTo>
                <a:cubicBezTo>
                  <a:pt x="1096402" y="250290"/>
                  <a:pt x="1076148" y="233474"/>
                  <a:pt x="1090289" y="207487"/>
                </a:cubicBezTo>
                <a:cubicBezTo>
                  <a:pt x="1100223" y="189144"/>
                  <a:pt x="1121626" y="189144"/>
                  <a:pt x="1139204" y="195259"/>
                </a:cubicBezTo>
                <a:cubicBezTo>
                  <a:pt x="1217929" y="222393"/>
                  <a:pt x="1300091" y="232328"/>
                  <a:pt x="1382254" y="242265"/>
                </a:cubicBezTo>
                <a:cubicBezTo>
                  <a:pt x="1394866" y="243793"/>
                  <a:pt x="1409004" y="248762"/>
                  <a:pt x="1423145" y="223537"/>
                </a:cubicBezTo>
                <a:cubicBezTo>
                  <a:pt x="1269520" y="182647"/>
                  <a:pt x="1123536" y="124559"/>
                  <a:pt x="965705" y="102013"/>
                </a:cubicBezTo>
                <a:cubicBezTo>
                  <a:pt x="967998" y="91312"/>
                  <a:pt x="970292" y="80612"/>
                  <a:pt x="972586" y="69912"/>
                </a:cubicBezTo>
                <a:cubicBezTo>
                  <a:pt x="1096020" y="85197"/>
                  <a:pt x="1219457" y="100484"/>
                  <a:pt x="1375376" y="119593"/>
                </a:cubicBezTo>
                <a:cubicBezTo>
                  <a:pt x="1279454" y="58828"/>
                  <a:pt x="1188885" y="79084"/>
                  <a:pt x="1117804" y="25200"/>
                </a:cubicBezTo>
                <a:cubicBezTo>
                  <a:pt x="1131179" y="4755"/>
                  <a:pt x="1147325" y="-405"/>
                  <a:pt x="1164045" y="25"/>
                </a:cubicBezTo>
                <a:close/>
              </a:path>
            </a:pathLst>
          </a:custGeom>
          <a:solidFill>
            <a:srgbClr val="D56A1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asellaDiTesto 2">
            <a:extLst>
              <a:ext uri="{FF2B5EF4-FFF2-40B4-BE49-F238E27FC236}">
                <a16:creationId xmlns:a16="http://schemas.microsoft.com/office/drawing/2014/main" id="{9D0E9863-B5DC-E845-AA3F-9F7B8A13FA29}"/>
              </a:ext>
            </a:extLst>
          </p:cNvPr>
          <p:cNvSpPr txBox="1"/>
          <p:nvPr/>
        </p:nvSpPr>
        <p:spPr>
          <a:xfrm>
            <a:off x="810449" y="622626"/>
            <a:ext cx="5418901" cy="2886075"/>
          </a:xfrm>
          <a:prstGeom prst="rect">
            <a:avLst/>
          </a:prstGeom>
        </p:spPr>
        <p:txBody>
          <a:bodyPr vert="horz" lIns="91440" tIns="45720" rIns="91440" bIns="45720" rtlCol="0" anchor="ctr">
            <a:normAutofit/>
          </a:bodyPr>
          <a:lstStyle/>
          <a:p>
            <a:pPr>
              <a:spcAft>
                <a:spcPts val="600"/>
              </a:spcAft>
              <a:tabLst>
                <a:tab pos="269875" algn="l"/>
                <a:tab pos="944880" algn="l"/>
                <a:tab pos="1124585" algn="l"/>
                <a:tab pos="1934845" algn="l"/>
                <a:tab pos="4004945" algn="l"/>
                <a:tab pos="4140200" algn="l"/>
                <a:tab pos="4275455" algn="l"/>
                <a:tab pos="4905375" algn="l"/>
              </a:tabLst>
            </a:pPr>
            <a:r>
              <a:rPr lang="en-US" sz="2300" dirty="0">
                <a:effectLst/>
              </a:rPr>
              <a:t>6) the understanding that a spatial text has the forces represented in vectorial relations and that the life of these forces is found in the temporal elements that saturate and tension them to the point of maximum distension.</a:t>
            </a:r>
          </a:p>
        </p:txBody>
      </p:sp>
      <p:sp>
        <p:nvSpPr>
          <p:cNvPr id="11" name="CasellaDiTesto 10">
            <a:extLst>
              <a:ext uri="{FF2B5EF4-FFF2-40B4-BE49-F238E27FC236}">
                <a16:creationId xmlns:a16="http://schemas.microsoft.com/office/drawing/2014/main" id="{9E1045ED-36C2-D74C-8966-786418391BDC}"/>
              </a:ext>
            </a:extLst>
          </p:cNvPr>
          <p:cNvSpPr txBox="1"/>
          <p:nvPr/>
        </p:nvSpPr>
        <p:spPr>
          <a:xfrm>
            <a:off x="5200651" y="3319959"/>
            <a:ext cx="5949584" cy="2886075"/>
          </a:xfrm>
          <a:prstGeom prst="rect">
            <a:avLst/>
          </a:prstGeom>
        </p:spPr>
        <p:txBody>
          <a:bodyPr vert="horz" lIns="91440" tIns="45720" rIns="91440" bIns="45720" rtlCol="0" anchor="ctr">
            <a:normAutofit lnSpcReduction="10000"/>
          </a:bodyPr>
          <a:lstStyle/>
          <a:p>
            <a:pPr>
              <a:spcAft>
                <a:spcPts val="600"/>
              </a:spcAft>
              <a:tabLst>
                <a:tab pos="269875" algn="l"/>
                <a:tab pos="944880" algn="l"/>
                <a:tab pos="1124585" algn="l"/>
                <a:tab pos="1934845" algn="l"/>
                <a:tab pos="4004945" algn="l"/>
                <a:tab pos="4140200" algn="l"/>
                <a:tab pos="4275455" algn="l"/>
                <a:tab pos="4905375" algn="l"/>
              </a:tabLst>
            </a:pPr>
            <a:r>
              <a:rPr lang="en-US" sz="2300" dirty="0">
                <a:effectLst/>
              </a:rPr>
              <a:t>7) The acknowledgment of the possibilities of permanent changes and explosions, through the clashes between human images and the real life of human relations in school architectural spaces, and the need for a pedagogical intention to value and promote them.</a:t>
            </a:r>
          </a:p>
        </p:txBody>
      </p:sp>
    </p:spTree>
    <p:extLst>
      <p:ext uri="{BB962C8B-B14F-4D97-AF65-F5344CB8AC3E}">
        <p14:creationId xmlns:p14="http://schemas.microsoft.com/office/powerpoint/2010/main" val="41059700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13B7BB51-92B8-4089-8DAB-1202A4D1C6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315111"/>
            <a:ext cx="3021543" cy="1435442"/>
          </a:xfrm>
          <a:custGeom>
            <a:avLst/>
            <a:gdLst/>
            <a:ahLst/>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useBgFill="1">
        <p:nvSpPr>
          <p:cNvPr id="10" name="Rectangle 9">
            <a:extLst>
              <a:ext uri="{FF2B5EF4-FFF2-40B4-BE49-F238E27FC236}">
                <a16:creationId xmlns:a16="http://schemas.microsoft.com/office/drawing/2014/main" id="{FBE20309-1FB9-4818-BAFA-9C4C05341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FBD77573-9EF2-4C35-8285-A1CF6FBB0E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5511704" cy="6858000"/>
          </a:xfrm>
          <a:custGeom>
            <a:avLst/>
            <a:gdLst>
              <a:gd name="connsiteX0" fmla="*/ 5511704 w 5511704"/>
              <a:gd name="connsiteY0" fmla="*/ 0 h 6886576"/>
              <a:gd name="connsiteX1" fmla="*/ 1008599 w 5511704"/>
              <a:gd name="connsiteY1" fmla="*/ 0 h 6886576"/>
              <a:gd name="connsiteX2" fmla="*/ 1310975 w 5511704"/>
              <a:gd name="connsiteY2" fmla="*/ 110728 h 6886576"/>
              <a:gd name="connsiteX3" fmla="*/ 1267362 w 5511704"/>
              <a:gd name="connsiteY3" fmla="*/ 135731 h 6886576"/>
              <a:gd name="connsiteX4" fmla="*/ 1005692 w 5511704"/>
              <a:gd name="connsiteY4" fmla="*/ 71437 h 6886576"/>
              <a:gd name="connsiteX5" fmla="*/ 953358 w 5511704"/>
              <a:gd name="connsiteY5" fmla="*/ 89297 h 6886576"/>
              <a:gd name="connsiteX6" fmla="*/ 979525 w 5511704"/>
              <a:gd name="connsiteY6" fmla="*/ 164307 h 6886576"/>
              <a:gd name="connsiteX7" fmla="*/ 1092915 w 5511704"/>
              <a:gd name="connsiteY7" fmla="*/ 192882 h 6886576"/>
              <a:gd name="connsiteX8" fmla="*/ 1270270 w 5511704"/>
              <a:gd name="connsiteY8" fmla="*/ 375047 h 6886576"/>
              <a:gd name="connsiteX9" fmla="*/ 1002784 w 5511704"/>
              <a:gd name="connsiteY9" fmla="*/ 353615 h 6886576"/>
              <a:gd name="connsiteX10" fmla="*/ 956265 w 5511704"/>
              <a:gd name="connsiteY10" fmla="*/ 396479 h 6886576"/>
              <a:gd name="connsiteX11" fmla="*/ 938820 w 5511704"/>
              <a:gd name="connsiteY11" fmla="*/ 453629 h 6886576"/>
              <a:gd name="connsiteX12" fmla="*/ 860319 w 5511704"/>
              <a:gd name="connsiteY12" fmla="*/ 360759 h 6886576"/>
              <a:gd name="connsiteX13" fmla="*/ 793447 w 5511704"/>
              <a:gd name="connsiteY13" fmla="*/ 335757 h 6886576"/>
              <a:gd name="connsiteX14" fmla="*/ 773095 w 5511704"/>
              <a:gd name="connsiteY14" fmla="*/ 417910 h 6886576"/>
              <a:gd name="connsiteX15" fmla="*/ 834151 w 5511704"/>
              <a:gd name="connsiteY15" fmla="*/ 507206 h 6886576"/>
              <a:gd name="connsiteX16" fmla="*/ 996969 w 5511704"/>
              <a:gd name="connsiteY16" fmla="*/ 560785 h 6886576"/>
              <a:gd name="connsiteX17" fmla="*/ 822522 w 5511704"/>
              <a:gd name="connsiteY17" fmla="*/ 560785 h 6886576"/>
              <a:gd name="connsiteX18" fmla="*/ 621908 w 5511704"/>
              <a:gd name="connsiteY18" fmla="*/ 525066 h 6886576"/>
              <a:gd name="connsiteX19" fmla="*/ 409664 w 5511704"/>
              <a:gd name="connsiteY19" fmla="*/ 535781 h 6886576"/>
              <a:gd name="connsiteX20" fmla="*/ 209049 w 5511704"/>
              <a:gd name="connsiteY20" fmla="*/ 464344 h 6886576"/>
              <a:gd name="connsiteX21" fmla="*/ 5527 w 5511704"/>
              <a:gd name="connsiteY21" fmla="*/ 467916 h 6886576"/>
              <a:gd name="connsiteX22" fmla="*/ 906838 w 5511704"/>
              <a:gd name="connsiteY22" fmla="*/ 914400 h 6886576"/>
              <a:gd name="connsiteX23" fmla="*/ 863226 w 5511704"/>
              <a:gd name="connsiteY23" fmla="*/ 925116 h 6886576"/>
              <a:gd name="connsiteX24" fmla="*/ 805077 w 5511704"/>
              <a:gd name="connsiteY24" fmla="*/ 953691 h 6886576"/>
              <a:gd name="connsiteX25" fmla="*/ 848689 w 5511704"/>
              <a:gd name="connsiteY25" fmla="*/ 1010841 h 6886576"/>
              <a:gd name="connsiteX26" fmla="*/ 1084193 w 5511704"/>
              <a:gd name="connsiteY26" fmla="*/ 1117997 h 6886576"/>
              <a:gd name="connsiteX27" fmla="*/ 1142342 w 5511704"/>
              <a:gd name="connsiteY27" fmla="*/ 1225153 h 6886576"/>
              <a:gd name="connsiteX28" fmla="*/ 1069655 w 5511704"/>
              <a:gd name="connsiteY28" fmla="*/ 1214438 h 6886576"/>
              <a:gd name="connsiteX29" fmla="*/ 1005692 w 5511704"/>
              <a:gd name="connsiteY29" fmla="*/ 1235869 h 6886576"/>
              <a:gd name="connsiteX30" fmla="*/ 1031858 w 5511704"/>
              <a:gd name="connsiteY30" fmla="*/ 1371600 h 6886576"/>
              <a:gd name="connsiteX31" fmla="*/ 1366216 w 5511704"/>
              <a:gd name="connsiteY31" fmla="*/ 1546622 h 6886576"/>
              <a:gd name="connsiteX32" fmla="*/ 1395290 w 5511704"/>
              <a:gd name="connsiteY32" fmla="*/ 1603772 h 6886576"/>
              <a:gd name="connsiteX33" fmla="*/ 1354586 w 5511704"/>
              <a:gd name="connsiteY33" fmla="*/ 1643063 h 6886576"/>
              <a:gd name="connsiteX34" fmla="*/ 1247011 w 5511704"/>
              <a:gd name="connsiteY34" fmla="*/ 1664494 h 6886576"/>
              <a:gd name="connsiteX35" fmla="*/ 1398198 w 5511704"/>
              <a:gd name="connsiteY35" fmla="*/ 1857375 h 6886576"/>
              <a:gd name="connsiteX36" fmla="*/ 1453440 w 5511704"/>
              <a:gd name="connsiteY36" fmla="*/ 1910954 h 6886576"/>
              <a:gd name="connsiteX37" fmla="*/ 1549386 w 5511704"/>
              <a:gd name="connsiteY37" fmla="*/ 1993106 h 6886576"/>
              <a:gd name="connsiteX38" fmla="*/ 1549386 w 5511704"/>
              <a:gd name="connsiteY38" fmla="*/ 2021681 h 6886576"/>
              <a:gd name="connsiteX39" fmla="*/ 1421458 w 5511704"/>
              <a:gd name="connsiteY39" fmla="*/ 2110978 h 6886576"/>
              <a:gd name="connsiteX40" fmla="*/ 1188861 w 5511704"/>
              <a:gd name="connsiteY40" fmla="*/ 2085976 h 6886576"/>
              <a:gd name="connsiteX41" fmla="*/ 1531941 w 5511704"/>
              <a:gd name="connsiteY41" fmla="*/ 2218135 h 6886576"/>
              <a:gd name="connsiteX42" fmla="*/ 421293 w 5511704"/>
              <a:gd name="connsiteY42" fmla="*/ 1900238 h 6886576"/>
              <a:gd name="connsiteX43" fmla="*/ 491072 w 5511704"/>
              <a:gd name="connsiteY43" fmla="*/ 1982391 h 6886576"/>
              <a:gd name="connsiteX44" fmla="*/ 880671 w 5511704"/>
              <a:gd name="connsiteY44" fmla="*/ 2200276 h 6886576"/>
              <a:gd name="connsiteX45" fmla="*/ 991154 w 5511704"/>
              <a:gd name="connsiteY45" fmla="*/ 2336007 h 6886576"/>
              <a:gd name="connsiteX46" fmla="*/ 1107453 w 5511704"/>
              <a:gd name="connsiteY46" fmla="*/ 2411016 h 6886576"/>
              <a:gd name="connsiteX47" fmla="*/ 1270270 w 5511704"/>
              <a:gd name="connsiteY47" fmla="*/ 2411016 h 6886576"/>
              <a:gd name="connsiteX48" fmla="*/ 1386568 w 5511704"/>
              <a:gd name="connsiteY48" fmla="*/ 2528889 h 6886576"/>
              <a:gd name="connsiteX49" fmla="*/ 1267362 w 5511704"/>
              <a:gd name="connsiteY49" fmla="*/ 2553891 h 6886576"/>
              <a:gd name="connsiteX50" fmla="*/ 1127805 w 5511704"/>
              <a:gd name="connsiteY50" fmla="*/ 2536032 h 6886576"/>
              <a:gd name="connsiteX51" fmla="*/ 970802 w 5511704"/>
              <a:gd name="connsiteY51" fmla="*/ 2575322 h 6886576"/>
              <a:gd name="connsiteX52" fmla="*/ 825429 w 5511704"/>
              <a:gd name="connsiteY52" fmla="*/ 2543176 h 6886576"/>
              <a:gd name="connsiteX53" fmla="*/ 650982 w 5511704"/>
              <a:gd name="connsiteY53" fmla="*/ 2564607 h 6886576"/>
              <a:gd name="connsiteX54" fmla="*/ 595740 w 5511704"/>
              <a:gd name="connsiteY54" fmla="*/ 2703909 h 6886576"/>
              <a:gd name="connsiteX55" fmla="*/ 578296 w 5511704"/>
              <a:gd name="connsiteY55" fmla="*/ 2714626 h 6886576"/>
              <a:gd name="connsiteX56" fmla="*/ 255568 w 5511704"/>
              <a:gd name="connsiteY56" fmla="*/ 2936081 h 6886576"/>
              <a:gd name="connsiteX57" fmla="*/ 165437 w 5511704"/>
              <a:gd name="connsiteY57" fmla="*/ 2953941 h 6886576"/>
              <a:gd name="connsiteX58" fmla="*/ 697501 w 5511704"/>
              <a:gd name="connsiteY58" fmla="*/ 3343275 h 6886576"/>
              <a:gd name="connsiteX59" fmla="*/ 339884 w 5511704"/>
              <a:gd name="connsiteY59" fmla="*/ 3243263 h 6886576"/>
              <a:gd name="connsiteX60" fmla="*/ 290458 w 5511704"/>
              <a:gd name="connsiteY60" fmla="*/ 3407569 h 6886576"/>
              <a:gd name="connsiteX61" fmla="*/ 459090 w 5511704"/>
              <a:gd name="connsiteY61" fmla="*/ 3554016 h 6886576"/>
              <a:gd name="connsiteX62" fmla="*/ 520147 w 5511704"/>
              <a:gd name="connsiteY62" fmla="*/ 3843338 h 6886576"/>
              <a:gd name="connsiteX63" fmla="*/ 491072 w 5511704"/>
              <a:gd name="connsiteY63" fmla="*/ 4107657 h 6886576"/>
              <a:gd name="connsiteX64" fmla="*/ 418386 w 5511704"/>
              <a:gd name="connsiteY64" fmla="*/ 4189810 h 6886576"/>
              <a:gd name="connsiteX65" fmla="*/ 313718 w 5511704"/>
              <a:gd name="connsiteY65" fmla="*/ 4339829 h 6886576"/>
              <a:gd name="connsiteX66" fmla="*/ 249753 w 5511704"/>
              <a:gd name="connsiteY66" fmla="*/ 4432698 h 6886576"/>
              <a:gd name="connsiteX67" fmla="*/ 25879 w 5511704"/>
              <a:gd name="connsiteY67" fmla="*/ 4396979 h 6886576"/>
              <a:gd name="connsiteX68" fmla="*/ 325347 w 5511704"/>
              <a:gd name="connsiteY68" fmla="*/ 4632722 h 6886576"/>
              <a:gd name="connsiteX69" fmla="*/ 84029 w 5511704"/>
              <a:gd name="connsiteY69" fmla="*/ 4604147 h 6886576"/>
              <a:gd name="connsiteX70" fmla="*/ 5527 w 5511704"/>
              <a:gd name="connsiteY70" fmla="*/ 4622007 h 6886576"/>
              <a:gd name="connsiteX71" fmla="*/ 49139 w 5511704"/>
              <a:gd name="connsiteY71" fmla="*/ 4697016 h 6886576"/>
              <a:gd name="connsiteX72" fmla="*/ 226494 w 5511704"/>
              <a:gd name="connsiteY72" fmla="*/ 4825604 h 6886576"/>
              <a:gd name="connsiteX73" fmla="*/ 592833 w 5511704"/>
              <a:gd name="connsiteY73" fmla="*/ 5175647 h 6886576"/>
              <a:gd name="connsiteX74" fmla="*/ 238123 w 5511704"/>
              <a:gd name="connsiteY74" fmla="*/ 5014913 h 6886576"/>
              <a:gd name="connsiteX75" fmla="*/ 610278 w 5511704"/>
              <a:gd name="connsiteY75" fmla="*/ 5375673 h 6886576"/>
              <a:gd name="connsiteX76" fmla="*/ 691686 w 5511704"/>
              <a:gd name="connsiteY76" fmla="*/ 5497116 h 6886576"/>
              <a:gd name="connsiteX77" fmla="*/ 860319 w 5511704"/>
              <a:gd name="connsiteY77" fmla="*/ 5793582 h 6886576"/>
              <a:gd name="connsiteX78" fmla="*/ 851597 w 5511704"/>
              <a:gd name="connsiteY78" fmla="*/ 5825729 h 6886576"/>
              <a:gd name="connsiteX79" fmla="*/ 659704 w 5511704"/>
              <a:gd name="connsiteY79" fmla="*/ 5779295 h 6886576"/>
              <a:gd name="connsiteX80" fmla="*/ 909746 w 5511704"/>
              <a:gd name="connsiteY80" fmla="*/ 6029326 h 6886576"/>
              <a:gd name="connsiteX81" fmla="*/ 1168509 w 5511704"/>
              <a:gd name="connsiteY81" fmla="*/ 6222207 h 6886576"/>
              <a:gd name="connsiteX82" fmla="*/ 985339 w 5511704"/>
              <a:gd name="connsiteY82" fmla="*/ 6193632 h 6886576"/>
              <a:gd name="connsiteX83" fmla="*/ 732391 w 5511704"/>
              <a:gd name="connsiteY83" fmla="*/ 6082904 h 6886576"/>
              <a:gd name="connsiteX84" fmla="*/ 645167 w 5511704"/>
              <a:gd name="connsiteY84" fmla="*/ 6125766 h 6886576"/>
              <a:gd name="connsiteX85" fmla="*/ 883579 w 5511704"/>
              <a:gd name="connsiteY85" fmla="*/ 6307932 h 6886576"/>
              <a:gd name="connsiteX86" fmla="*/ 1020229 w 5511704"/>
              <a:gd name="connsiteY86" fmla="*/ 6393657 h 6886576"/>
              <a:gd name="connsiteX87" fmla="*/ 1075471 w 5511704"/>
              <a:gd name="connsiteY87" fmla="*/ 6457950 h 6886576"/>
              <a:gd name="connsiteX88" fmla="*/ 1232473 w 5511704"/>
              <a:gd name="connsiteY88" fmla="*/ 6686551 h 6886576"/>
              <a:gd name="connsiteX89" fmla="*/ 1592997 w 5511704"/>
              <a:gd name="connsiteY89" fmla="*/ 6886576 h 6886576"/>
              <a:gd name="connsiteX90" fmla="*/ 5511704 w 5511704"/>
              <a:gd name="connsiteY90" fmla="*/ 6886576 h 688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511704" h="6886576">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rgbClr val="D56A17">
              <a:alpha val="20000"/>
            </a:srgbClr>
          </a:solidFill>
          <a:ln w="32707" cap="flat">
            <a:noFill/>
            <a:prstDash val="solid"/>
            <a:miter/>
          </a:ln>
        </p:spPr>
        <p:txBody>
          <a:bodyPr rtlCol="0" anchor="ctr"/>
          <a:lstStyle/>
          <a:p>
            <a:endParaRPr lang="en-US" dirty="0"/>
          </a:p>
        </p:txBody>
      </p:sp>
      <p:sp>
        <p:nvSpPr>
          <p:cNvPr id="3" name="CasellaDiTesto 2">
            <a:extLst>
              <a:ext uri="{FF2B5EF4-FFF2-40B4-BE49-F238E27FC236}">
                <a16:creationId xmlns:a16="http://schemas.microsoft.com/office/drawing/2014/main" id="{F526B33D-377E-6641-A2AA-78F8911A7928}"/>
              </a:ext>
            </a:extLst>
          </p:cNvPr>
          <p:cNvSpPr txBox="1"/>
          <p:nvPr/>
        </p:nvSpPr>
        <p:spPr>
          <a:xfrm>
            <a:off x="2427350" y="315111"/>
            <a:ext cx="6962776" cy="4376779"/>
          </a:xfrm>
          <a:prstGeom prst="rect">
            <a:avLst/>
          </a:prstGeom>
        </p:spPr>
        <p:txBody>
          <a:bodyPr vert="horz" lIns="91440" tIns="45720" rIns="91440" bIns="45720" rtlCol="0" anchor="ctr">
            <a:normAutofit/>
          </a:bodyPr>
          <a:lstStyle/>
          <a:p>
            <a:pPr>
              <a:spcAft>
                <a:spcPts val="600"/>
              </a:spcAft>
              <a:tabLst>
                <a:tab pos="269875" algn="l"/>
                <a:tab pos="944880" algn="l"/>
                <a:tab pos="1124585" algn="l"/>
                <a:tab pos="1934845" algn="l"/>
                <a:tab pos="4004945" algn="l"/>
                <a:tab pos="4140200" algn="l"/>
                <a:tab pos="4275455" algn="l"/>
                <a:tab pos="4905375" algn="l"/>
              </a:tabLst>
            </a:pPr>
            <a:r>
              <a:rPr lang="en-US" sz="2400" dirty="0">
                <a:effectLst/>
              </a:rPr>
              <a:t>8) The principle that we participate in these processes in a critical way, recognizing the authorship and human protagonism in children, young people and teachers who are the </a:t>
            </a:r>
            <a:r>
              <a:rPr lang="en-US" sz="2400" b="1" dirty="0">
                <a:solidFill>
                  <a:schemeClr val="accent1"/>
                </a:solidFill>
                <a:effectLst/>
              </a:rPr>
              <a:t>subjects of the </a:t>
            </a:r>
            <a:r>
              <a:rPr lang="en-US" sz="2400" b="1" i="1" dirty="0">
                <a:solidFill>
                  <a:schemeClr val="accent1"/>
                </a:solidFill>
                <a:effectLst/>
              </a:rPr>
              <a:t>act</a:t>
            </a:r>
            <a:r>
              <a:rPr lang="en-US" sz="2400" b="1" dirty="0">
                <a:solidFill>
                  <a:schemeClr val="accent1"/>
                </a:solidFill>
                <a:effectLst/>
              </a:rPr>
              <a:t> in educational environments</a:t>
            </a:r>
            <a:r>
              <a:rPr lang="en-US" sz="2400" dirty="0">
                <a:effectLst/>
              </a:rPr>
              <a:t>, in relation to active and critical construction of their lives and their worlds.</a:t>
            </a:r>
          </a:p>
        </p:txBody>
      </p:sp>
      <p:sp>
        <p:nvSpPr>
          <p:cNvPr id="4" name="CasellaDiTesto 3">
            <a:extLst>
              <a:ext uri="{FF2B5EF4-FFF2-40B4-BE49-F238E27FC236}">
                <a16:creationId xmlns:a16="http://schemas.microsoft.com/office/drawing/2014/main" id="{925FC6EF-66AC-4248-802E-DA634328CF8F}"/>
              </a:ext>
            </a:extLst>
          </p:cNvPr>
          <p:cNvSpPr txBox="1"/>
          <p:nvPr/>
        </p:nvSpPr>
        <p:spPr>
          <a:xfrm>
            <a:off x="4486275" y="5007001"/>
            <a:ext cx="6469741" cy="523220"/>
          </a:xfrm>
          <a:prstGeom prst="rect">
            <a:avLst/>
          </a:prstGeom>
          <a:noFill/>
        </p:spPr>
        <p:txBody>
          <a:bodyPr wrap="square" rtlCol="0">
            <a:spAutoFit/>
          </a:bodyPr>
          <a:lstStyle/>
          <a:p>
            <a:r>
              <a:rPr lang="it-IT" sz="2800" b="1" dirty="0">
                <a:solidFill>
                  <a:schemeClr val="accent1"/>
                </a:solidFill>
              </a:rPr>
              <a:t>Design with, </a:t>
            </a:r>
            <a:r>
              <a:rPr lang="it-IT" sz="2800" b="1" dirty="0" err="1">
                <a:solidFill>
                  <a:schemeClr val="accent1"/>
                </a:solidFill>
              </a:rPr>
              <a:t>not</a:t>
            </a:r>
            <a:r>
              <a:rPr lang="it-IT" sz="2800" b="1" dirty="0">
                <a:solidFill>
                  <a:schemeClr val="accent1"/>
                </a:solidFill>
              </a:rPr>
              <a:t> design / (de)</a:t>
            </a:r>
            <a:r>
              <a:rPr lang="it-IT" sz="2800" b="1" dirty="0" err="1">
                <a:solidFill>
                  <a:schemeClr val="accent1"/>
                </a:solidFill>
              </a:rPr>
              <a:t>sign</a:t>
            </a:r>
            <a:r>
              <a:rPr lang="it-IT" sz="2800" b="1" dirty="0">
                <a:solidFill>
                  <a:schemeClr val="accent1"/>
                </a:solidFill>
              </a:rPr>
              <a:t> for</a:t>
            </a:r>
          </a:p>
        </p:txBody>
      </p:sp>
    </p:spTree>
    <p:extLst>
      <p:ext uri="{BB962C8B-B14F-4D97-AF65-F5344CB8AC3E}">
        <p14:creationId xmlns:p14="http://schemas.microsoft.com/office/powerpoint/2010/main" val="15476496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13B7BB51-92B8-4089-8DAB-1202A4D1C6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315111"/>
            <a:ext cx="3021543" cy="1435442"/>
          </a:xfrm>
          <a:custGeom>
            <a:avLst/>
            <a:gdLst/>
            <a:ahLst/>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useBgFill="1">
        <p:nvSpPr>
          <p:cNvPr id="10" name="Rectangle 9">
            <a:extLst>
              <a:ext uri="{FF2B5EF4-FFF2-40B4-BE49-F238E27FC236}">
                <a16:creationId xmlns:a16="http://schemas.microsoft.com/office/drawing/2014/main" id="{FBE20309-1FB9-4818-BAFA-9C4C05341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FBD77573-9EF2-4C35-8285-A1CF6FBB0E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5511704" cy="6858000"/>
          </a:xfrm>
          <a:custGeom>
            <a:avLst/>
            <a:gdLst>
              <a:gd name="connsiteX0" fmla="*/ 5511704 w 5511704"/>
              <a:gd name="connsiteY0" fmla="*/ 0 h 6886576"/>
              <a:gd name="connsiteX1" fmla="*/ 1008599 w 5511704"/>
              <a:gd name="connsiteY1" fmla="*/ 0 h 6886576"/>
              <a:gd name="connsiteX2" fmla="*/ 1310975 w 5511704"/>
              <a:gd name="connsiteY2" fmla="*/ 110728 h 6886576"/>
              <a:gd name="connsiteX3" fmla="*/ 1267362 w 5511704"/>
              <a:gd name="connsiteY3" fmla="*/ 135731 h 6886576"/>
              <a:gd name="connsiteX4" fmla="*/ 1005692 w 5511704"/>
              <a:gd name="connsiteY4" fmla="*/ 71437 h 6886576"/>
              <a:gd name="connsiteX5" fmla="*/ 953358 w 5511704"/>
              <a:gd name="connsiteY5" fmla="*/ 89297 h 6886576"/>
              <a:gd name="connsiteX6" fmla="*/ 979525 w 5511704"/>
              <a:gd name="connsiteY6" fmla="*/ 164307 h 6886576"/>
              <a:gd name="connsiteX7" fmla="*/ 1092915 w 5511704"/>
              <a:gd name="connsiteY7" fmla="*/ 192882 h 6886576"/>
              <a:gd name="connsiteX8" fmla="*/ 1270270 w 5511704"/>
              <a:gd name="connsiteY8" fmla="*/ 375047 h 6886576"/>
              <a:gd name="connsiteX9" fmla="*/ 1002784 w 5511704"/>
              <a:gd name="connsiteY9" fmla="*/ 353615 h 6886576"/>
              <a:gd name="connsiteX10" fmla="*/ 956265 w 5511704"/>
              <a:gd name="connsiteY10" fmla="*/ 396479 h 6886576"/>
              <a:gd name="connsiteX11" fmla="*/ 938820 w 5511704"/>
              <a:gd name="connsiteY11" fmla="*/ 453629 h 6886576"/>
              <a:gd name="connsiteX12" fmla="*/ 860319 w 5511704"/>
              <a:gd name="connsiteY12" fmla="*/ 360759 h 6886576"/>
              <a:gd name="connsiteX13" fmla="*/ 793447 w 5511704"/>
              <a:gd name="connsiteY13" fmla="*/ 335757 h 6886576"/>
              <a:gd name="connsiteX14" fmla="*/ 773095 w 5511704"/>
              <a:gd name="connsiteY14" fmla="*/ 417910 h 6886576"/>
              <a:gd name="connsiteX15" fmla="*/ 834151 w 5511704"/>
              <a:gd name="connsiteY15" fmla="*/ 507206 h 6886576"/>
              <a:gd name="connsiteX16" fmla="*/ 996969 w 5511704"/>
              <a:gd name="connsiteY16" fmla="*/ 560785 h 6886576"/>
              <a:gd name="connsiteX17" fmla="*/ 822522 w 5511704"/>
              <a:gd name="connsiteY17" fmla="*/ 560785 h 6886576"/>
              <a:gd name="connsiteX18" fmla="*/ 621908 w 5511704"/>
              <a:gd name="connsiteY18" fmla="*/ 525066 h 6886576"/>
              <a:gd name="connsiteX19" fmla="*/ 409664 w 5511704"/>
              <a:gd name="connsiteY19" fmla="*/ 535781 h 6886576"/>
              <a:gd name="connsiteX20" fmla="*/ 209049 w 5511704"/>
              <a:gd name="connsiteY20" fmla="*/ 464344 h 6886576"/>
              <a:gd name="connsiteX21" fmla="*/ 5527 w 5511704"/>
              <a:gd name="connsiteY21" fmla="*/ 467916 h 6886576"/>
              <a:gd name="connsiteX22" fmla="*/ 906838 w 5511704"/>
              <a:gd name="connsiteY22" fmla="*/ 914400 h 6886576"/>
              <a:gd name="connsiteX23" fmla="*/ 863226 w 5511704"/>
              <a:gd name="connsiteY23" fmla="*/ 925116 h 6886576"/>
              <a:gd name="connsiteX24" fmla="*/ 805077 w 5511704"/>
              <a:gd name="connsiteY24" fmla="*/ 953691 h 6886576"/>
              <a:gd name="connsiteX25" fmla="*/ 848689 w 5511704"/>
              <a:gd name="connsiteY25" fmla="*/ 1010841 h 6886576"/>
              <a:gd name="connsiteX26" fmla="*/ 1084193 w 5511704"/>
              <a:gd name="connsiteY26" fmla="*/ 1117997 h 6886576"/>
              <a:gd name="connsiteX27" fmla="*/ 1142342 w 5511704"/>
              <a:gd name="connsiteY27" fmla="*/ 1225153 h 6886576"/>
              <a:gd name="connsiteX28" fmla="*/ 1069655 w 5511704"/>
              <a:gd name="connsiteY28" fmla="*/ 1214438 h 6886576"/>
              <a:gd name="connsiteX29" fmla="*/ 1005692 w 5511704"/>
              <a:gd name="connsiteY29" fmla="*/ 1235869 h 6886576"/>
              <a:gd name="connsiteX30" fmla="*/ 1031858 w 5511704"/>
              <a:gd name="connsiteY30" fmla="*/ 1371600 h 6886576"/>
              <a:gd name="connsiteX31" fmla="*/ 1366216 w 5511704"/>
              <a:gd name="connsiteY31" fmla="*/ 1546622 h 6886576"/>
              <a:gd name="connsiteX32" fmla="*/ 1395290 w 5511704"/>
              <a:gd name="connsiteY32" fmla="*/ 1603772 h 6886576"/>
              <a:gd name="connsiteX33" fmla="*/ 1354586 w 5511704"/>
              <a:gd name="connsiteY33" fmla="*/ 1643063 h 6886576"/>
              <a:gd name="connsiteX34" fmla="*/ 1247011 w 5511704"/>
              <a:gd name="connsiteY34" fmla="*/ 1664494 h 6886576"/>
              <a:gd name="connsiteX35" fmla="*/ 1398198 w 5511704"/>
              <a:gd name="connsiteY35" fmla="*/ 1857375 h 6886576"/>
              <a:gd name="connsiteX36" fmla="*/ 1453440 w 5511704"/>
              <a:gd name="connsiteY36" fmla="*/ 1910954 h 6886576"/>
              <a:gd name="connsiteX37" fmla="*/ 1549386 w 5511704"/>
              <a:gd name="connsiteY37" fmla="*/ 1993106 h 6886576"/>
              <a:gd name="connsiteX38" fmla="*/ 1549386 w 5511704"/>
              <a:gd name="connsiteY38" fmla="*/ 2021681 h 6886576"/>
              <a:gd name="connsiteX39" fmla="*/ 1421458 w 5511704"/>
              <a:gd name="connsiteY39" fmla="*/ 2110978 h 6886576"/>
              <a:gd name="connsiteX40" fmla="*/ 1188861 w 5511704"/>
              <a:gd name="connsiteY40" fmla="*/ 2085976 h 6886576"/>
              <a:gd name="connsiteX41" fmla="*/ 1531941 w 5511704"/>
              <a:gd name="connsiteY41" fmla="*/ 2218135 h 6886576"/>
              <a:gd name="connsiteX42" fmla="*/ 421293 w 5511704"/>
              <a:gd name="connsiteY42" fmla="*/ 1900238 h 6886576"/>
              <a:gd name="connsiteX43" fmla="*/ 491072 w 5511704"/>
              <a:gd name="connsiteY43" fmla="*/ 1982391 h 6886576"/>
              <a:gd name="connsiteX44" fmla="*/ 880671 w 5511704"/>
              <a:gd name="connsiteY44" fmla="*/ 2200276 h 6886576"/>
              <a:gd name="connsiteX45" fmla="*/ 991154 w 5511704"/>
              <a:gd name="connsiteY45" fmla="*/ 2336007 h 6886576"/>
              <a:gd name="connsiteX46" fmla="*/ 1107453 w 5511704"/>
              <a:gd name="connsiteY46" fmla="*/ 2411016 h 6886576"/>
              <a:gd name="connsiteX47" fmla="*/ 1270270 w 5511704"/>
              <a:gd name="connsiteY47" fmla="*/ 2411016 h 6886576"/>
              <a:gd name="connsiteX48" fmla="*/ 1386568 w 5511704"/>
              <a:gd name="connsiteY48" fmla="*/ 2528889 h 6886576"/>
              <a:gd name="connsiteX49" fmla="*/ 1267362 w 5511704"/>
              <a:gd name="connsiteY49" fmla="*/ 2553891 h 6886576"/>
              <a:gd name="connsiteX50" fmla="*/ 1127805 w 5511704"/>
              <a:gd name="connsiteY50" fmla="*/ 2536032 h 6886576"/>
              <a:gd name="connsiteX51" fmla="*/ 970802 w 5511704"/>
              <a:gd name="connsiteY51" fmla="*/ 2575322 h 6886576"/>
              <a:gd name="connsiteX52" fmla="*/ 825429 w 5511704"/>
              <a:gd name="connsiteY52" fmla="*/ 2543176 h 6886576"/>
              <a:gd name="connsiteX53" fmla="*/ 650982 w 5511704"/>
              <a:gd name="connsiteY53" fmla="*/ 2564607 h 6886576"/>
              <a:gd name="connsiteX54" fmla="*/ 595740 w 5511704"/>
              <a:gd name="connsiteY54" fmla="*/ 2703909 h 6886576"/>
              <a:gd name="connsiteX55" fmla="*/ 578296 w 5511704"/>
              <a:gd name="connsiteY55" fmla="*/ 2714626 h 6886576"/>
              <a:gd name="connsiteX56" fmla="*/ 255568 w 5511704"/>
              <a:gd name="connsiteY56" fmla="*/ 2936081 h 6886576"/>
              <a:gd name="connsiteX57" fmla="*/ 165437 w 5511704"/>
              <a:gd name="connsiteY57" fmla="*/ 2953941 h 6886576"/>
              <a:gd name="connsiteX58" fmla="*/ 697501 w 5511704"/>
              <a:gd name="connsiteY58" fmla="*/ 3343275 h 6886576"/>
              <a:gd name="connsiteX59" fmla="*/ 339884 w 5511704"/>
              <a:gd name="connsiteY59" fmla="*/ 3243263 h 6886576"/>
              <a:gd name="connsiteX60" fmla="*/ 290458 w 5511704"/>
              <a:gd name="connsiteY60" fmla="*/ 3407569 h 6886576"/>
              <a:gd name="connsiteX61" fmla="*/ 459090 w 5511704"/>
              <a:gd name="connsiteY61" fmla="*/ 3554016 h 6886576"/>
              <a:gd name="connsiteX62" fmla="*/ 520147 w 5511704"/>
              <a:gd name="connsiteY62" fmla="*/ 3843338 h 6886576"/>
              <a:gd name="connsiteX63" fmla="*/ 491072 w 5511704"/>
              <a:gd name="connsiteY63" fmla="*/ 4107657 h 6886576"/>
              <a:gd name="connsiteX64" fmla="*/ 418386 w 5511704"/>
              <a:gd name="connsiteY64" fmla="*/ 4189810 h 6886576"/>
              <a:gd name="connsiteX65" fmla="*/ 313718 w 5511704"/>
              <a:gd name="connsiteY65" fmla="*/ 4339829 h 6886576"/>
              <a:gd name="connsiteX66" fmla="*/ 249753 w 5511704"/>
              <a:gd name="connsiteY66" fmla="*/ 4432698 h 6886576"/>
              <a:gd name="connsiteX67" fmla="*/ 25879 w 5511704"/>
              <a:gd name="connsiteY67" fmla="*/ 4396979 h 6886576"/>
              <a:gd name="connsiteX68" fmla="*/ 325347 w 5511704"/>
              <a:gd name="connsiteY68" fmla="*/ 4632722 h 6886576"/>
              <a:gd name="connsiteX69" fmla="*/ 84029 w 5511704"/>
              <a:gd name="connsiteY69" fmla="*/ 4604147 h 6886576"/>
              <a:gd name="connsiteX70" fmla="*/ 5527 w 5511704"/>
              <a:gd name="connsiteY70" fmla="*/ 4622007 h 6886576"/>
              <a:gd name="connsiteX71" fmla="*/ 49139 w 5511704"/>
              <a:gd name="connsiteY71" fmla="*/ 4697016 h 6886576"/>
              <a:gd name="connsiteX72" fmla="*/ 226494 w 5511704"/>
              <a:gd name="connsiteY72" fmla="*/ 4825604 h 6886576"/>
              <a:gd name="connsiteX73" fmla="*/ 592833 w 5511704"/>
              <a:gd name="connsiteY73" fmla="*/ 5175647 h 6886576"/>
              <a:gd name="connsiteX74" fmla="*/ 238123 w 5511704"/>
              <a:gd name="connsiteY74" fmla="*/ 5014913 h 6886576"/>
              <a:gd name="connsiteX75" fmla="*/ 610278 w 5511704"/>
              <a:gd name="connsiteY75" fmla="*/ 5375673 h 6886576"/>
              <a:gd name="connsiteX76" fmla="*/ 691686 w 5511704"/>
              <a:gd name="connsiteY76" fmla="*/ 5497116 h 6886576"/>
              <a:gd name="connsiteX77" fmla="*/ 860319 w 5511704"/>
              <a:gd name="connsiteY77" fmla="*/ 5793582 h 6886576"/>
              <a:gd name="connsiteX78" fmla="*/ 851597 w 5511704"/>
              <a:gd name="connsiteY78" fmla="*/ 5825729 h 6886576"/>
              <a:gd name="connsiteX79" fmla="*/ 659704 w 5511704"/>
              <a:gd name="connsiteY79" fmla="*/ 5779295 h 6886576"/>
              <a:gd name="connsiteX80" fmla="*/ 909746 w 5511704"/>
              <a:gd name="connsiteY80" fmla="*/ 6029326 h 6886576"/>
              <a:gd name="connsiteX81" fmla="*/ 1168509 w 5511704"/>
              <a:gd name="connsiteY81" fmla="*/ 6222207 h 6886576"/>
              <a:gd name="connsiteX82" fmla="*/ 985339 w 5511704"/>
              <a:gd name="connsiteY82" fmla="*/ 6193632 h 6886576"/>
              <a:gd name="connsiteX83" fmla="*/ 732391 w 5511704"/>
              <a:gd name="connsiteY83" fmla="*/ 6082904 h 6886576"/>
              <a:gd name="connsiteX84" fmla="*/ 645167 w 5511704"/>
              <a:gd name="connsiteY84" fmla="*/ 6125766 h 6886576"/>
              <a:gd name="connsiteX85" fmla="*/ 883579 w 5511704"/>
              <a:gd name="connsiteY85" fmla="*/ 6307932 h 6886576"/>
              <a:gd name="connsiteX86" fmla="*/ 1020229 w 5511704"/>
              <a:gd name="connsiteY86" fmla="*/ 6393657 h 6886576"/>
              <a:gd name="connsiteX87" fmla="*/ 1075471 w 5511704"/>
              <a:gd name="connsiteY87" fmla="*/ 6457950 h 6886576"/>
              <a:gd name="connsiteX88" fmla="*/ 1232473 w 5511704"/>
              <a:gd name="connsiteY88" fmla="*/ 6686551 h 6886576"/>
              <a:gd name="connsiteX89" fmla="*/ 1592997 w 5511704"/>
              <a:gd name="connsiteY89" fmla="*/ 6886576 h 6886576"/>
              <a:gd name="connsiteX90" fmla="*/ 5511704 w 5511704"/>
              <a:gd name="connsiteY90" fmla="*/ 6886576 h 688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511704" h="6886576">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rgbClr val="D56A17">
              <a:alpha val="20000"/>
            </a:srgbClr>
          </a:solidFill>
          <a:ln w="32707" cap="flat">
            <a:noFill/>
            <a:prstDash val="solid"/>
            <a:miter/>
          </a:ln>
        </p:spPr>
        <p:txBody>
          <a:bodyPr rtlCol="0" anchor="ctr"/>
          <a:lstStyle/>
          <a:p>
            <a:endParaRPr lang="en-US" dirty="0"/>
          </a:p>
        </p:txBody>
      </p:sp>
      <p:sp>
        <p:nvSpPr>
          <p:cNvPr id="3" name="CasellaDiTesto 2">
            <a:extLst>
              <a:ext uri="{FF2B5EF4-FFF2-40B4-BE49-F238E27FC236}">
                <a16:creationId xmlns:a16="http://schemas.microsoft.com/office/drawing/2014/main" id="{8089E8F0-C583-114C-9DB3-52E47BDC26F5}"/>
              </a:ext>
            </a:extLst>
          </p:cNvPr>
          <p:cNvSpPr txBox="1"/>
          <p:nvPr/>
        </p:nvSpPr>
        <p:spPr>
          <a:xfrm>
            <a:off x="3314701" y="1128713"/>
            <a:ext cx="8039100" cy="4586287"/>
          </a:xfrm>
          <a:prstGeom prst="rect">
            <a:avLst/>
          </a:prstGeom>
        </p:spPr>
        <p:txBody>
          <a:bodyPr vert="horz" lIns="91440" tIns="45720" rIns="91440" bIns="45720" rtlCol="0" anchor="ctr">
            <a:normAutofit/>
          </a:bodyPr>
          <a:lstStyle/>
          <a:p>
            <a:pPr>
              <a:spcAft>
                <a:spcPts val="600"/>
              </a:spcAft>
              <a:tabLst>
                <a:tab pos="269875" algn="l"/>
                <a:tab pos="944880" algn="l"/>
                <a:tab pos="1124585" algn="l"/>
                <a:tab pos="1934845" algn="l"/>
                <a:tab pos="4004945" algn="l"/>
                <a:tab pos="4140200" algn="l"/>
                <a:tab pos="4275455" algn="l"/>
                <a:tab pos="4905375" algn="l"/>
              </a:tabLst>
            </a:pPr>
            <a:r>
              <a:rPr lang="en-US" sz="2800" dirty="0">
                <a:effectLst/>
              </a:rPr>
              <a:t>We can propose the search for value centers in architectural spaces in their relations in culture, seeking the cultural programs that force the stability of their organization and the exaptation forces of language that force the derogation of the stabilized signs, which (de)signates the space -school time in their vital centers.</a:t>
            </a:r>
          </a:p>
          <a:p>
            <a:pPr>
              <a:spcAft>
                <a:spcPts val="600"/>
              </a:spcAft>
              <a:tabLst>
                <a:tab pos="269875" algn="l"/>
                <a:tab pos="944880" algn="l"/>
                <a:tab pos="1124585" algn="l"/>
                <a:tab pos="1934845" algn="l"/>
                <a:tab pos="4004945" algn="l"/>
                <a:tab pos="4140200" algn="l"/>
                <a:tab pos="4275455" algn="l"/>
                <a:tab pos="4905375" algn="l"/>
              </a:tabLst>
            </a:pPr>
            <a:endParaRPr lang="en-US" sz="2800" dirty="0">
              <a:effectLst/>
            </a:endParaRPr>
          </a:p>
        </p:txBody>
      </p:sp>
    </p:spTree>
    <p:extLst>
      <p:ext uri="{BB962C8B-B14F-4D97-AF65-F5344CB8AC3E}">
        <p14:creationId xmlns:p14="http://schemas.microsoft.com/office/powerpoint/2010/main" val="24929278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C7E0635-24CC-5548-ACD1-1D36A93C3B47}"/>
              </a:ext>
            </a:extLst>
          </p:cNvPr>
          <p:cNvSpPr txBox="1"/>
          <p:nvPr/>
        </p:nvSpPr>
        <p:spPr>
          <a:xfrm>
            <a:off x="566737" y="459982"/>
            <a:ext cx="11058525" cy="7046031"/>
          </a:xfrm>
          <a:prstGeom prst="rect">
            <a:avLst/>
          </a:prstGeom>
          <a:noFill/>
        </p:spPr>
        <p:txBody>
          <a:bodyPr wrap="square">
            <a:spAutoFit/>
          </a:bodyPr>
          <a:lstStyle/>
          <a:p>
            <a:pPr algn="just">
              <a:lnSpc>
                <a:spcPct val="150000"/>
              </a:lnSpc>
            </a:pPr>
            <a:r>
              <a:rPr lang="pt-BR" sz="17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REFERÊNCIAS</a:t>
            </a:r>
            <a:endParaRPr lang="it-IT" sz="17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tabLst>
                <a:tab pos="269875" algn="l"/>
                <a:tab pos="944880" algn="l"/>
                <a:tab pos="1124585" algn="l"/>
                <a:tab pos="1934845" algn="l"/>
                <a:tab pos="4004945" algn="l"/>
                <a:tab pos="4140200" algn="l"/>
                <a:tab pos="4275455" algn="l"/>
                <a:tab pos="4905375" algn="l"/>
              </a:tabLst>
            </a:pPr>
            <a:r>
              <a:rPr lang="pt-BR" sz="1700" dirty="0">
                <a:solidFill>
                  <a:srgbClr val="8FAADC"/>
                </a:solidFill>
                <a:effectLst/>
                <a:latin typeface="Calibri" panose="020F0502020204030204" pitchFamily="34" charset="0"/>
                <a:ea typeface="Calibri" panose="020F0502020204030204" pitchFamily="34" charset="0"/>
                <a:cs typeface="Times New Roman" panose="02020603050405020304" pitchFamily="18" charset="0"/>
              </a:rPr>
              <a:t> </a:t>
            </a:r>
            <a:r>
              <a:rPr lang="pt-PT" sz="1800"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ALIGHIERI, Dante. </a:t>
            </a:r>
            <a:r>
              <a:rPr lang="pt-PT" sz="1800" i="1"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A Divina Comédia</a:t>
            </a:r>
            <a:r>
              <a:rPr lang="pt-PT" sz="1800"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 Inferno. Edição bilíngue. São Paulo: Editora 34, 1998.</a:t>
            </a:r>
            <a:endParaRPr lang="it-IT" sz="1800"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endParaRPr>
          </a:p>
          <a:p>
            <a:pPr algn="just">
              <a:lnSpc>
                <a:spcPct val="150000"/>
              </a:lnSpc>
              <a:tabLst>
                <a:tab pos="269875" algn="l"/>
                <a:tab pos="944880" algn="l"/>
                <a:tab pos="1124585" algn="l"/>
                <a:tab pos="1934845" algn="l"/>
                <a:tab pos="4004945" algn="l"/>
                <a:tab pos="4140200" algn="l"/>
                <a:tab pos="4275455" algn="l"/>
                <a:tab pos="4905375" algn="l"/>
              </a:tabLst>
            </a:pPr>
            <a:r>
              <a:rPr lang="pt-BR" sz="1800"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BAKHTIN, M. </a:t>
            </a:r>
            <a:r>
              <a:rPr lang="pt-BR" sz="1800" i="1"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Os gêneros do discurso</a:t>
            </a:r>
            <a:r>
              <a:rPr lang="pt-BR" sz="1800"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 Trad. Paulo Bezerra. São Paulo: Editora 34, 2016.</a:t>
            </a:r>
            <a:endParaRPr lang="it-IT" sz="1800"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endParaRPr>
          </a:p>
          <a:p>
            <a:pPr algn="just">
              <a:lnSpc>
                <a:spcPct val="150000"/>
              </a:lnSpc>
              <a:tabLst>
                <a:tab pos="269875" algn="l"/>
                <a:tab pos="944880" algn="l"/>
                <a:tab pos="1124585" algn="l"/>
                <a:tab pos="1934845" algn="l"/>
                <a:tab pos="4004945" algn="l"/>
                <a:tab pos="4140200" algn="l"/>
                <a:tab pos="4275455" algn="l"/>
                <a:tab pos="4905375" algn="l"/>
              </a:tabLst>
            </a:pPr>
            <a:r>
              <a:rPr lang="pt-BR" sz="1800"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BAKHTIN, M. </a:t>
            </a:r>
            <a:r>
              <a:rPr lang="pt-BR" sz="1800" i="1"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Para uma Filosofia do Ato Responsável</a:t>
            </a:r>
            <a:r>
              <a:rPr lang="pt-BR" sz="1800"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 Trad. Valdemir Miotello &amp; Carlos Faraco. São Carlos: Pedro &amp; João Editores, 2010. </a:t>
            </a:r>
            <a:endParaRPr lang="it-IT" sz="1800"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endParaRPr>
          </a:p>
          <a:p>
            <a:pPr algn="just">
              <a:lnSpc>
                <a:spcPct val="150000"/>
              </a:lnSpc>
              <a:tabLst>
                <a:tab pos="269875" algn="l"/>
                <a:tab pos="944880" algn="l"/>
                <a:tab pos="1124585" algn="l"/>
                <a:tab pos="1934845" algn="l"/>
                <a:tab pos="4004945" algn="l"/>
                <a:tab pos="4140200" algn="l"/>
                <a:tab pos="4275455" algn="l"/>
                <a:tab pos="4905375" algn="l"/>
              </a:tabLst>
            </a:pPr>
            <a:r>
              <a:rPr lang="pt-BR" sz="1800"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BAKHTIN, M. </a:t>
            </a:r>
            <a:r>
              <a:rPr lang="pt-BR" sz="1800" i="1"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Questões de literatura e de estética</a:t>
            </a:r>
            <a:r>
              <a:rPr lang="pt-BR" sz="1800"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 a teoria do romance. </a:t>
            </a:r>
            <a:r>
              <a:rPr lang="it-IT" sz="1800" dirty="0" err="1">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Trad</a:t>
            </a:r>
            <a:r>
              <a:rPr lang="it-IT" sz="1800"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 Aurora </a:t>
            </a:r>
            <a:r>
              <a:rPr lang="it-IT" sz="1800" dirty="0" err="1">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Fornoni</a:t>
            </a:r>
            <a:r>
              <a:rPr lang="it-IT" sz="1800"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 Bernardini et </a:t>
            </a:r>
            <a:r>
              <a:rPr lang="it-IT" sz="1800" dirty="0" err="1">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alii</a:t>
            </a:r>
            <a:r>
              <a:rPr lang="it-IT" sz="1800"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 </a:t>
            </a:r>
            <a:r>
              <a:rPr lang="it-IT" sz="1800" dirty="0" err="1">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São</a:t>
            </a:r>
            <a:r>
              <a:rPr lang="it-IT" sz="1800"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 Paulo: Hucitec, 2002.</a:t>
            </a:r>
          </a:p>
          <a:p>
            <a:pPr algn="just">
              <a:lnSpc>
                <a:spcPct val="150000"/>
              </a:lnSpc>
              <a:tabLst>
                <a:tab pos="269875" algn="l"/>
                <a:tab pos="944880" algn="l"/>
                <a:tab pos="1124585" algn="l"/>
                <a:tab pos="1934845" algn="l"/>
                <a:tab pos="4004945" algn="l"/>
                <a:tab pos="4140200" algn="l"/>
                <a:tab pos="4275455" algn="l"/>
                <a:tab pos="4905375" algn="l"/>
              </a:tabLst>
            </a:pPr>
            <a:r>
              <a:rPr lang="pt-BR" sz="1800"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BAKHTIN, M. </a:t>
            </a:r>
            <a:r>
              <a:rPr lang="pt-BR" sz="1800" i="1"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Teoria do romance </a:t>
            </a:r>
            <a:r>
              <a:rPr lang="pt-BR" sz="1800" i="1" dirty="0" err="1">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I</a:t>
            </a:r>
            <a:r>
              <a:rPr lang="pt-BR" sz="1800"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 a estilística. Trad. Paulo Bezerra. São Paulo: Editora 34, 2015.</a:t>
            </a:r>
            <a:endParaRPr lang="it-IT" sz="1800"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endParaRPr>
          </a:p>
          <a:p>
            <a:pPr algn="just">
              <a:lnSpc>
                <a:spcPct val="150000"/>
              </a:lnSpc>
              <a:tabLst>
                <a:tab pos="269875" algn="l"/>
                <a:tab pos="944880" algn="l"/>
                <a:tab pos="1124585" algn="l"/>
                <a:tab pos="1934845" algn="l"/>
                <a:tab pos="4004945" algn="l"/>
                <a:tab pos="4140200" algn="l"/>
                <a:tab pos="4275455" algn="l"/>
                <a:tab pos="4905375" algn="l"/>
              </a:tabLst>
            </a:pPr>
            <a:r>
              <a:rPr lang="en-US" sz="1800"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GOULD, S. J. &amp; Vrba E. S. Exaptation: a missing term in the science of form. </a:t>
            </a:r>
            <a:r>
              <a:rPr lang="pt-BR" sz="1800"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In: </a:t>
            </a:r>
            <a:r>
              <a:rPr lang="pt-BR" sz="1800" i="1" dirty="0" err="1">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Paleobiology</a:t>
            </a:r>
            <a:r>
              <a:rPr lang="pt-BR" sz="1800"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 8, 1982, pp. 4-15.</a:t>
            </a:r>
            <a:endParaRPr lang="it-IT" sz="1800"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endParaRPr>
          </a:p>
          <a:p>
            <a:pPr algn="just">
              <a:lnSpc>
                <a:spcPct val="150000"/>
              </a:lnSpc>
              <a:tabLst>
                <a:tab pos="269875" algn="l"/>
                <a:tab pos="944880" algn="l"/>
                <a:tab pos="1124585" algn="l"/>
                <a:tab pos="1934845" algn="l"/>
                <a:tab pos="4004945" algn="l"/>
                <a:tab pos="4140200" algn="l"/>
                <a:tab pos="4275455" algn="l"/>
                <a:tab pos="4905375" algn="l"/>
              </a:tabLst>
            </a:pPr>
            <a:r>
              <a:rPr lang="pt-BR" sz="1800"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LOPES, J. J. M. &amp; MELLO, M. B. </a:t>
            </a:r>
            <a:r>
              <a:rPr lang="pt-BR" sz="1800" i="1"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O jeito de que nós crianças pensamos sobre certas coisas</a:t>
            </a:r>
            <a:r>
              <a:rPr lang="pt-BR" sz="1800"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 dialogando com as lógicas infantis. Rio de Janeiro: </a:t>
            </a:r>
            <a:r>
              <a:rPr lang="pt-BR" sz="1800" dirty="0" err="1">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Rovelle</a:t>
            </a:r>
            <a:r>
              <a:rPr lang="pt-BR" sz="1800"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 Editora, 2010.</a:t>
            </a:r>
            <a:endParaRPr lang="it-IT" sz="1800"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endParaRPr>
          </a:p>
          <a:p>
            <a:pPr algn="just">
              <a:lnSpc>
                <a:spcPct val="150000"/>
              </a:lnSpc>
              <a:tabLst>
                <a:tab pos="269875" algn="l"/>
                <a:tab pos="944880" algn="l"/>
                <a:tab pos="1124585" algn="l"/>
                <a:tab pos="1934845" algn="l"/>
                <a:tab pos="4004945" algn="l"/>
                <a:tab pos="4140200" algn="l"/>
                <a:tab pos="4275455" algn="l"/>
                <a:tab pos="4905375" algn="l"/>
              </a:tabLst>
            </a:pPr>
            <a:r>
              <a:rPr lang="pt-BR" sz="1800"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LOTMAN, I. </a:t>
            </a:r>
            <a:r>
              <a:rPr lang="pt-BR" sz="1800" i="1"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Mecanismos imprevisíveis da cultura</a:t>
            </a:r>
            <a:r>
              <a:rPr lang="pt-BR" sz="1800"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 Trad. Irene Machado. São Paulo: Hucitec, 2021.</a:t>
            </a:r>
            <a:endParaRPr lang="it-IT" sz="1800"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endParaRPr>
          </a:p>
          <a:p>
            <a:pPr algn="just">
              <a:lnSpc>
                <a:spcPct val="150000"/>
              </a:lnSpc>
              <a:tabLst>
                <a:tab pos="269875" algn="l"/>
                <a:tab pos="944880" algn="l"/>
                <a:tab pos="1124585" algn="l"/>
                <a:tab pos="1934845" algn="l"/>
                <a:tab pos="4004945" algn="l"/>
                <a:tab pos="4140200" algn="l"/>
                <a:tab pos="4275455" algn="l"/>
                <a:tab pos="4905375" algn="l"/>
              </a:tabLst>
            </a:pPr>
            <a:r>
              <a:rPr lang="it-IT" sz="1800"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LOTMAN, </a:t>
            </a:r>
            <a:r>
              <a:rPr lang="it-IT" sz="1800" dirty="0" err="1">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J</a:t>
            </a:r>
            <a:r>
              <a:rPr lang="it-IT" sz="1800"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 </a:t>
            </a:r>
            <a:r>
              <a:rPr lang="it-IT" sz="1800" i="1"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Il girotondo delle muse</a:t>
            </a:r>
            <a:r>
              <a:rPr lang="it-IT" sz="1800"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 semiotica delle arti. </a:t>
            </a:r>
            <a:r>
              <a:rPr lang="it-IT" sz="1800" dirty="0" err="1">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Trad</a:t>
            </a:r>
            <a:r>
              <a:rPr lang="it-IT" sz="1800"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 Silvia Burini. Milano: Bompiani; Campo Aberto, 2022.</a:t>
            </a:r>
          </a:p>
          <a:p>
            <a:pPr algn="just">
              <a:lnSpc>
                <a:spcPct val="150000"/>
              </a:lnSpc>
            </a:pPr>
            <a:endParaRPr lang="it-IT" sz="17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pt-BR" sz="1800" dirty="0">
                <a:effectLst/>
                <a:latin typeface="Calibri" panose="020F0502020204030204" pitchFamily="34" charset="0"/>
                <a:ea typeface="Calibri" panose="020F0502020204030204" pitchFamily="34" charset="0"/>
                <a:cs typeface="Times New Roman" panose="02020603050405020304" pitchFamily="18" charset="0"/>
              </a:rPr>
              <a:t> </a:t>
            </a:r>
            <a:endParaRPr lang="it-IT" sz="1800" dirty="0"/>
          </a:p>
          <a:p>
            <a:pPr algn="just">
              <a:lnSpc>
                <a:spcPct val="150000"/>
              </a:lnSpc>
            </a:pPr>
            <a:endParaRPr lang="it-IT" sz="17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679430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99DB1CA3-62D8-A04D-AE9F-5B3460B5AD14}"/>
              </a:ext>
            </a:extLst>
          </p:cNvPr>
          <p:cNvSpPr txBox="1"/>
          <p:nvPr/>
        </p:nvSpPr>
        <p:spPr>
          <a:xfrm>
            <a:off x="528638" y="828674"/>
            <a:ext cx="11044237" cy="4619854"/>
          </a:xfrm>
          <a:prstGeom prst="rect">
            <a:avLst/>
          </a:prstGeom>
          <a:noFill/>
        </p:spPr>
        <p:txBody>
          <a:bodyPr wrap="square">
            <a:spAutoFit/>
          </a:bodyPr>
          <a:lstStyle/>
          <a:p>
            <a:pPr algn="just">
              <a:lnSpc>
                <a:spcPct val="150000"/>
              </a:lnSpc>
              <a:tabLst>
                <a:tab pos="269875" algn="l"/>
                <a:tab pos="944880" algn="l"/>
                <a:tab pos="1124585" algn="l"/>
                <a:tab pos="1934845" algn="l"/>
                <a:tab pos="4004945" algn="l"/>
                <a:tab pos="4140200" algn="l"/>
                <a:tab pos="4275455" algn="l"/>
                <a:tab pos="4905375" algn="l"/>
              </a:tabLst>
            </a:pPr>
            <a:r>
              <a:rPr lang="it-IT" sz="1800"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LOTMAN, </a:t>
            </a:r>
            <a:r>
              <a:rPr lang="it-IT" sz="1800" dirty="0" err="1">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J</a:t>
            </a:r>
            <a:r>
              <a:rPr lang="it-IT" sz="1800"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 L’architettura nel contesto della cultura. </a:t>
            </a:r>
            <a:r>
              <a:rPr lang="it-IT" sz="1800" dirty="0" err="1">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Trad</a:t>
            </a:r>
            <a:r>
              <a:rPr lang="it-IT" sz="1800"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 Silvia Burini. In: </a:t>
            </a:r>
            <a:r>
              <a:rPr lang="it-IT" sz="1800" i="1" dirty="0" err="1">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eSamizdat</a:t>
            </a:r>
            <a:r>
              <a:rPr lang="it-IT" sz="1800"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 2004 (II), 3.</a:t>
            </a:r>
          </a:p>
          <a:p>
            <a:pPr algn="just">
              <a:lnSpc>
                <a:spcPct val="150000"/>
              </a:lnSpc>
              <a:tabLst>
                <a:tab pos="269875" algn="l"/>
                <a:tab pos="944880" algn="l"/>
                <a:tab pos="1124585" algn="l"/>
                <a:tab pos="1934845" algn="l"/>
                <a:tab pos="4004945" algn="l"/>
                <a:tab pos="4140200" algn="l"/>
                <a:tab pos="4275455" algn="l"/>
                <a:tab pos="4905375" algn="l"/>
              </a:tabLst>
            </a:pPr>
            <a:r>
              <a:rPr lang="it-IT" sz="1800"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LOTMAN, </a:t>
            </a:r>
            <a:r>
              <a:rPr lang="it-IT" sz="1800" dirty="0" err="1">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J</a:t>
            </a:r>
            <a:r>
              <a:rPr lang="it-IT" sz="1800"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 </a:t>
            </a:r>
            <a:r>
              <a:rPr lang="it-IT" sz="1800" i="1"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Tesi per una semiotica della cultura. </a:t>
            </a:r>
            <a:r>
              <a:rPr lang="it-IT" sz="1800"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Collana a cura di </a:t>
            </a:r>
            <a:r>
              <a:rPr lang="it-IT" sz="1800" dirty="0" err="1">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Franscicu</a:t>
            </a:r>
            <a:r>
              <a:rPr lang="it-IT" sz="1800"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 </a:t>
            </a:r>
            <a:r>
              <a:rPr lang="it-IT" sz="1800" dirty="0" err="1">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Sedda</a:t>
            </a:r>
            <a:r>
              <a:rPr lang="it-IT" sz="1800"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 Roma: </a:t>
            </a:r>
            <a:r>
              <a:rPr lang="it-IT" sz="1800" dirty="0" err="1">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Meltemi</a:t>
            </a:r>
            <a:r>
              <a:rPr lang="it-IT" sz="1800"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 editore, 2006.</a:t>
            </a:r>
          </a:p>
          <a:p>
            <a:pPr algn="just">
              <a:lnSpc>
                <a:spcPct val="150000"/>
              </a:lnSpc>
              <a:tabLst>
                <a:tab pos="269875" algn="l"/>
                <a:tab pos="944880" algn="l"/>
                <a:tab pos="1124585" algn="l"/>
                <a:tab pos="1934845" algn="l"/>
                <a:tab pos="4004945" algn="l"/>
                <a:tab pos="4140200" algn="l"/>
                <a:tab pos="4275455" algn="l"/>
                <a:tab pos="4905375" algn="l"/>
              </a:tabLst>
            </a:pPr>
            <a:r>
              <a:rPr lang="es-ES" sz="1800"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LOTMAN, Y. “O problema do fato histórico”. In: SERRA et al. </a:t>
            </a:r>
            <a:r>
              <a:rPr lang="es-ES" sz="1800" i="1"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La exuberancia de los limites</a:t>
            </a:r>
            <a:r>
              <a:rPr lang="es-ES" sz="1800"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 homenaje a Jorge Lozano. Capítulo: BURINI, S. Yuri Lotman e o problema do fato histórico. Madrid: Biblioteca Nueva, 2013.</a:t>
            </a:r>
            <a:endParaRPr lang="it-IT" sz="1800"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endParaRPr>
          </a:p>
          <a:p>
            <a:pPr algn="just">
              <a:lnSpc>
                <a:spcPct val="150000"/>
              </a:lnSpc>
              <a:tabLst>
                <a:tab pos="269875" algn="l"/>
                <a:tab pos="944880" algn="l"/>
                <a:tab pos="1124585" algn="l"/>
                <a:tab pos="1934845" algn="l"/>
                <a:tab pos="4004945" algn="l"/>
                <a:tab pos="4140200" algn="l"/>
                <a:tab pos="4275455" algn="l"/>
                <a:tab pos="4905375" algn="l"/>
              </a:tabLst>
            </a:pPr>
            <a:r>
              <a:rPr lang="it-IT" sz="1800"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MELLO, M. B.; LOPES, </a:t>
            </a:r>
            <a:r>
              <a:rPr lang="it-IT" sz="1800" dirty="0" err="1">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J</a:t>
            </a:r>
            <a:r>
              <a:rPr lang="it-IT" sz="1800"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 </a:t>
            </a:r>
            <a:r>
              <a:rPr lang="it-IT" sz="1800" dirty="0" err="1">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J</a:t>
            </a:r>
            <a:r>
              <a:rPr lang="it-IT" sz="1800"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 “Il Cronotopo nelle immagini della povertà̀ in </a:t>
            </a:r>
            <a:r>
              <a:rPr lang="it-IT" sz="1800" dirty="0" err="1">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Gogol</a:t>
            </a:r>
            <a:r>
              <a:rPr lang="it-IT" sz="1800"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 e Dostoevskij”. In: PETRILLI, Susan (cura). </a:t>
            </a:r>
            <a:r>
              <a:rPr lang="it-IT" sz="1800" i="1"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L’immagine nella parola, nella musica e nella pittura</a:t>
            </a:r>
            <a:r>
              <a:rPr lang="it-IT" sz="1800"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  Milano/Udine: </a:t>
            </a:r>
            <a:r>
              <a:rPr lang="it-IT" sz="1800" dirty="0" err="1">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Mimesis</a:t>
            </a:r>
            <a:r>
              <a:rPr lang="it-IT" sz="1800"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 Edizione, 2018 (</a:t>
            </a:r>
            <a:r>
              <a:rPr lang="it-IT" sz="1800" dirty="0" err="1">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Mimesis</a:t>
            </a:r>
            <a:r>
              <a:rPr lang="it-IT" sz="1800"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 / </a:t>
            </a:r>
            <a:r>
              <a:rPr lang="it-IT" sz="1800" dirty="0" err="1">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Athanor</a:t>
            </a:r>
            <a:r>
              <a:rPr lang="it-IT" sz="1800"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 Semiotica, Filosofia, Arte, Letteratura. </a:t>
            </a:r>
            <a:r>
              <a:rPr lang="pt-BR" sz="1800" dirty="0" err="1">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Collana</a:t>
            </a:r>
            <a:r>
              <a:rPr lang="pt-BR" sz="1800"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 </a:t>
            </a:r>
            <a:r>
              <a:rPr lang="pt-BR" sz="1800" dirty="0" err="1">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diretta</a:t>
            </a:r>
            <a:r>
              <a:rPr lang="pt-BR" sz="1800"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 da Augusto </a:t>
            </a:r>
            <a:r>
              <a:rPr lang="pt-BR" sz="1800" dirty="0" err="1">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Ponzio</a:t>
            </a:r>
            <a:r>
              <a:rPr lang="pt-BR" sz="1800"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 </a:t>
            </a:r>
            <a:r>
              <a:rPr lang="pt-BR" sz="1800" dirty="0" err="1">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n.s.</a:t>
            </a:r>
            <a:r>
              <a:rPr lang="pt-BR" sz="1800"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 XXVIII, 21)</a:t>
            </a:r>
            <a:endParaRPr lang="it-IT" sz="1800"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endParaRPr>
          </a:p>
          <a:p>
            <a:pPr algn="just">
              <a:lnSpc>
                <a:spcPct val="150000"/>
              </a:lnSpc>
              <a:tabLst>
                <a:tab pos="269875" algn="l"/>
                <a:tab pos="944880" algn="l"/>
                <a:tab pos="1124585" algn="l"/>
                <a:tab pos="1934845" algn="l"/>
                <a:tab pos="4004945" algn="l"/>
                <a:tab pos="4140200" algn="l"/>
                <a:tab pos="4275455" algn="l"/>
                <a:tab pos="4905375" algn="l"/>
              </a:tabLst>
            </a:pPr>
            <a:r>
              <a:rPr lang="it-IT" sz="1800"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SANTI, M. “Adattamento (</a:t>
            </a:r>
            <a:r>
              <a:rPr lang="it-IT" sz="1800" dirty="0" err="1">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Esattamento</a:t>
            </a:r>
            <a:r>
              <a:rPr lang="it-IT" sz="1800"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 In: D’ALONZO, L. (ed.) </a:t>
            </a:r>
            <a:r>
              <a:rPr lang="it-IT" sz="1800" i="1"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Dizionario di pedagogia speciale</a:t>
            </a:r>
            <a:r>
              <a:rPr lang="it-IT" sz="1800"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 2019, pp. 28-36.</a:t>
            </a:r>
          </a:p>
          <a:p>
            <a:pPr algn="just">
              <a:lnSpc>
                <a:spcPct val="150000"/>
              </a:lnSpc>
              <a:tabLst>
                <a:tab pos="269875" algn="l"/>
                <a:tab pos="944880" algn="l"/>
                <a:tab pos="1124585" algn="l"/>
                <a:tab pos="1934845" algn="l"/>
                <a:tab pos="4004945" algn="l"/>
                <a:tab pos="4140200" algn="l"/>
                <a:tab pos="4275455" algn="l"/>
                <a:tab pos="4905375" algn="l"/>
              </a:tabLst>
            </a:pPr>
            <a:r>
              <a:rPr lang="pt-BR" sz="1800"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UEXKÜLL, J. v. </a:t>
            </a:r>
            <a:r>
              <a:rPr lang="pt-BR" sz="1800" i="1"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Dos animais e dos homens. </a:t>
            </a:r>
            <a:r>
              <a:rPr lang="pt-BR" sz="1800"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Lisboa: Editora Livros do Brasil, 1982.</a:t>
            </a:r>
            <a:endParaRPr lang="it-IT" sz="1800"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endParaRPr>
          </a:p>
          <a:p>
            <a:pPr algn="just">
              <a:lnSpc>
                <a:spcPct val="150000"/>
              </a:lnSpc>
              <a:tabLst>
                <a:tab pos="269875" algn="l"/>
                <a:tab pos="944880" algn="l"/>
                <a:tab pos="1124585" algn="l"/>
                <a:tab pos="1934845" algn="l"/>
                <a:tab pos="4004945" algn="l"/>
                <a:tab pos="4140200" algn="l"/>
                <a:tab pos="4275455" algn="l"/>
                <a:tab pos="4905375" algn="l"/>
              </a:tabLst>
            </a:pPr>
            <a:r>
              <a:rPr lang="pt-BR" sz="1800"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VOLÓCHINOV, V. N. </a:t>
            </a:r>
            <a:r>
              <a:rPr lang="pt-BR" sz="1800" i="1"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Marxismo e filosofia da linguagem</a:t>
            </a:r>
            <a:r>
              <a:rPr lang="pt-BR" sz="1800"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 problemas fundamentais do método sociológico na ciência da linguagem. Trad. Sheila Grillo; </a:t>
            </a:r>
            <a:r>
              <a:rPr lang="pt-BR" sz="1800" dirty="0" err="1">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Ekaterina</a:t>
            </a:r>
            <a:r>
              <a:rPr lang="pt-BR" sz="1800"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 </a:t>
            </a:r>
            <a:r>
              <a:rPr lang="pt-BR" sz="1800" dirty="0" err="1">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Vólkova</a:t>
            </a:r>
            <a:r>
              <a:rPr lang="pt-BR" sz="1800"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rPr>
              <a:t> Américo. 2 ed. São Paulo: Editora 34, 2018.</a:t>
            </a:r>
            <a:endParaRPr lang="it-IT" sz="1800" dirty="0">
              <a:solidFill>
                <a:srgbClr val="000000"/>
              </a:solidFill>
              <a:effectLst/>
              <a:latin typeface="Candara" panose="020E0502030303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00739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Freccia destra 1">
            <a:extLst>
              <a:ext uri="{FF2B5EF4-FFF2-40B4-BE49-F238E27FC236}">
                <a16:creationId xmlns:a16="http://schemas.microsoft.com/office/drawing/2014/main" id="{87BE7FD5-0350-3348-9B3D-87679E9AC3D3}"/>
              </a:ext>
            </a:extLst>
          </p:cNvPr>
          <p:cNvSpPr/>
          <p:nvPr/>
        </p:nvSpPr>
        <p:spPr>
          <a:xfrm>
            <a:off x="2290762" y="1045380"/>
            <a:ext cx="978408" cy="2789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asellaDiTesto 2">
            <a:extLst>
              <a:ext uri="{FF2B5EF4-FFF2-40B4-BE49-F238E27FC236}">
                <a16:creationId xmlns:a16="http://schemas.microsoft.com/office/drawing/2014/main" id="{E5179310-7988-2145-9E6D-22F3E0BEA674}"/>
              </a:ext>
            </a:extLst>
          </p:cNvPr>
          <p:cNvSpPr txBox="1"/>
          <p:nvPr/>
        </p:nvSpPr>
        <p:spPr>
          <a:xfrm>
            <a:off x="460630" y="942974"/>
            <a:ext cx="2728912" cy="461665"/>
          </a:xfrm>
          <a:prstGeom prst="rect">
            <a:avLst/>
          </a:prstGeom>
          <a:noFill/>
        </p:spPr>
        <p:txBody>
          <a:bodyPr wrap="square" rtlCol="0">
            <a:spAutoFit/>
          </a:bodyPr>
          <a:lstStyle/>
          <a:p>
            <a:r>
              <a:rPr lang="en-US" sz="2400" b="1" dirty="0"/>
              <a:t>Semiosis</a:t>
            </a:r>
          </a:p>
        </p:txBody>
      </p:sp>
      <p:sp>
        <p:nvSpPr>
          <p:cNvPr id="4" name="CasellaDiTesto 3">
            <a:extLst>
              <a:ext uri="{FF2B5EF4-FFF2-40B4-BE49-F238E27FC236}">
                <a16:creationId xmlns:a16="http://schemas.microsoft.com/office/drawing/2014/main" id="{DA18BB0D-F7A7-A641-AAAC-48EC6BD46397}"/>
              </a:ext>
            </a:extLst>
          </p:cNvPr>
          <p:cNvSpPr txBox="1"/>
          <p:nvPr/>
        </p:nvSpPr>
        <p:spPr>
          <a:xfrm>
            <a:off x="4686300" y="742950"/>
            <a:ext cx="5214938" cy="769441"/>
          </a:xfrm>
          <a:prstGeom prst="rect">
            <a:avLst/>
          </a:prstGeom>
          <a:noFill/>
        </p:spPr>
        <p:txBody>
          <a:bodyPr wrap="square" rtlCol="0">
            <a:spAutoFit/>
          </a:bodyPr>
          <a:lstStyle/>
          <a:p>
            <a:r>
              <a:rPr lang="en-US" sz="2200" dirty="0"/>
              <a:t>In a complementary way aligns with learning as modelling processes </a:t>
            </a:r>
          </a:p>
        </p:txBody>
      </p:sp>
      <p:sp>
        <p:nvSpPr>
          <p:cNvPr id="5" name="CasellaDiTesto 4">
            <a:extLst>
              <a:ext uri="{FF2B5EF4-FFF2-40B4-BE49-F238E27FC236}">
                <a16:creationId xmlns:a16="http://schemas.microsoft.com/office/drawing/2014/main" id="{612FDB23-66B6-B544-AAAF-5DCBAA0E62FD}"/>
              </a:ext>
            </a:extLst>
          </p:cNvPr>
          <p:cNvSpPr txBox="1"/>
          <p:nvPr/>
        </p:nvSpPr>
        <p:spPr>
          <a:xfrm>
            <a:off x="4574381" y="2314575"/>
            <a:ext cx="3043238" cy="430887"/>
          </a:xfrm>
          <a:prstGeom prst="rect">
            <a:avLst/>
          </a:prstGeom>
          <a:noFill/>
        </p:spPr>
        <p:txBody>
          <a:bodyPr wrap="square" rtlCol="0">
            <a:spAutoFit/>
          </a:bodyPr>
          <a:lstStyle/>
          <a:p>
            <a:r>
              <a:rPr lang="en-US" sz="2200" b="1"/>
              <a:t>Modelling processes</a:t>
            </a:r>
          </a:p>
        </p:txBody>
      </p:sp>
      <p:sp>
        <p:nvSpPr>
          <p:cNvPr id="6" name="CasellaDiTesto 5">
            <a:extLst>
              <a:ext uri="{FF2B5EF4-FFF2-40B4-BE49-F238E27FC236}">
                <a16:creationId xmlns:a16="http://schemas.microsoft.com/office/drawing/2014/main" id="{2DEDBEDB-C48A-9C4F-8AEB-5503EBB06845}"/>
              </a:ext>
            </a:extLst>
          </p:cNvPr>
          <p:cNvSpPr txBox="1"/>
          <p:nvPr/>
        </p:nvSpPr>
        <p:spPr>
          <a:xfrm>
            <a:off x="1128713" y="3286125"/>
            <a:ext cx="10287000" cy="2462213"/>
          </a:xfrm>
          <a:prstGeom prst="rect">
            <a:avLst/>
          </a:prstGeom>
          <a:noFill/>
        </p:spPr>
        <p:txBody>
          <a:bodyPr wrap="square" rtlCol="0">
            <a:spAutoFit/>
          </a:bodyPr>
          <a:lstStyle/>
          <a:p>
            <a:r>
              <a:rPr lang="en-US" sz="2200" dirty="0">
                <a:effectLst/>
                <a:latin typeface="Calibri" panose="020F0502020204030204" pitchFamily="34" charset="0"/>
                <a:ea typeface="Calibri" panose="020F0502020204030204" pitchFamily="34" charset="0"/>
                <a:cs typeface="Calibri" panose="020F0502020204030204" pitchFamily="34" charset="0"/>
              </a:rPr>
              <a:t>To the school known as Moscow-Tartu, which included V. Ivanov and I. Lotman, among others, it is important to build models</a:t>
            </a:r>
            <a:r>
              <a:rPr lang="it-IT" sz="2200" dirty="0">
                <a:effectLst/>
                <a:latin typeface="Calibri" panose="020F0502020204030204" pitchFamily="34" charset="0"/>
                <a:cs typeface="Calibri" panose="020F0502020204030204" pitchFamily="34" charset="0"/>
              </a:rPr>
              <a:t> </a:t>
            </a:r>
          </a:p>
          <a:p>
            <a:endParaRPr lang="it-IT" sz="2200" dirty="0">
              <a:latin typeface="Calibri" panose="020F0502020204030204" pitchFamily="34" charset="0"/>
              <a:cs typeface="Calibri" panose="020F0502020204030204" pitchFamily="34" charset="0"/>
            </a:endParaRPr>
          </a:p>
          <a:p>
            <a:r>
              <a:rPr lang="en-US" sz="2200" dirty="0" err="1">
                <a:effectLst/>
                <a:latin typeface="Calibri" panose="020F0502020204030204" pitchFamily="34" charset="0"/>
                <a:ea typeface="Calibri" panose="020F0502020204030204" pitchFamily="34" charset="0"/>
                <a:cs typeface="Calibri" panose="020F0502020204030204" pitchFamily="34" charset="0"/>
              </a:rPr>
              <a:t>Uexküll</a:t>
            </a:r>
            <a:r>
              <a:rPr lang="en-US" sz="2200" dirty="0">
                <a:effectLst/>
                <a:latin typeface="Calibri" panose="020F0502020204030204" pitchFamily="34" charset="0"/>
                <a:ea typeface="Calibri" panose="020F0502020204030204" pitchFamily="34" charset="0"/>
                <a:cs typeface="Calibri" panose="020F0502020204030204" pitchFamily="34" charset="0"/>
              </a:rPr>
              <a:t> makes an important contribution to the study of semiotics </a:t>
            </a:r>
            <a:r>
              <a:rPr lang="it-IT" sz="2200" dirty="0">
                <a:effectLst/>
                <a:latin typeface="Calibri" panose="020F0502020204030204" pitchFamily="34" charset="0"/>
                <a:ea typeface="Calibri" panose="020F0502020204030204" pitchFamily="34" charset="0"/>
                <a:cs typeface="Calibri" panose="020F0502020204030204" pitchFamily="34" charset="0"/>
              </a:rPr>
              <a:t> - </a:t>
            </a:r>
            <a:r>
              <a:rPr lang="en-US" sz="2200" dirty="0">
                <a:effectLst/>
                <a:latin typeface="Calibri" panose="020F0502020204030204" pitchFamily="34" charset="0"/>
                <a:ea typeface="Calibri" panose="020F0502020204030204" pitchFamily="34" charset="0"/>
                <a:cs typeface="Calibri" panose="020F0502020204030204" pitchFamily="34" charset="0"/>
              </a:rPr>
              <a:t>every living organism weaves around itself a network of relationships with specific properties of the objects that surround it. In this process, they organize and lead their own existence, actively existing in the world. </a:t>
            </a:r>
            <a:endParaRPr lang="it-IT" sz="2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01930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5A427CB6-7EDB-B64B-9C1B-6BB7CC284820}"/>
              </a:ext>
            </a:extLst>
          </p:cNvPr>
          <p:cNvSpPr txBox="1"/>
          <p:nvPr/>
        </p:nvSpPr>
        <p:spPr>
          <a:xfrm>
            <a:off x="1231106" y="1214439"/>
            <a:ext cx="10044113" cy="4803238"/>
          </a:xfrm>
          <a:prstGeom prst="rect">
            <a:avLst/>
          </a:prstGeom>
          <a:noFill/>
        </p:spPr>
        <p:txBody>
          <a:bodyPr wrap="square" rtlCol="0">
            <a:spAutoFit/>
          </a:bodyPr>
          <a:lstStyle/>
          <a:p>
            <a:pPr>
              <a:lnSpc>
                <a:spcPct val="150000"/>
              </a:lnSpc>
            </a:pPr>
            <a:r>
              <a:rPr lang="en-US" sz="2300" dirty="0">
                <a:effectLst/>
                <a:latin typeface="Candara" panose="020E0502030303020204" pitchFamily="34" charset="0"/>
                <a:ea typeface="Times New Roman" panose="02020603050405020304" pitchFamily="18" charset="0"/>
                <a:cs typeface="Times New Roman" panose="02020603050405020304" pitchFamily="18" charset="0"/>
              </a:rPr>
              <a:t>There is not, therefore, a “single world” in which we would all be, but the possibility of organizing reality </a:t>
            </a:r>
            <a:r>
              <a:rPr lang="en-US" sz="2300" dirty="0" err="1">
                <a:effectLst/>
                <a:latin typeface="Candara" panose="020E0502030303020204" pitchFamily="34" charset="0"/>
                <a:ea typeface="Times New Roman" panose="02020603050405020304" pitchFamily="18" charset="0"/>
                <a:cs typeface="Times New Roman" panose="02020603050405020304" pitchFamily="18" charset="0"/>
              </a:rPr>
              <a:t>spatio</a:t>
            </a:r>
            <a:r>
              <a:rPr lang="en-US" sz="2300" dirty="0">
                <a:effectLst/>
                <a:latin typeface="Candara" panose="020E0502030303020204" pitchFamily="34" charset="0"/>
                <a:ea typeface="Times New Roman" panose="02020603050405020304" pitchFamily="18" charset="0"/>
                <a:cs typeface="Times New Roman" panose="02020603050405020304" pitchFamily="18" charset="0"/>
              </a:rPr>
              <a:t>-temporally varies from species to species. No longer assuming the fracture of classical philosophical anthropology between the human being and the rest of living beings but understanding this living – human – formation as a </a:t>
            </a:r>
            <a:r>
              <a:rPr lang="en-US" sz="2300" i="1" dirty="0">
                <a:effectLst/>
                <a:latin typeface="Candara" panose="020E0502030303020204" pitchFamily="34" charset="0"/>
                <a:ea typeface="Times New Roman" panose="02020603050405020304" pitchFamily="18" charset="0"/>
                <a:cs typeface="Times New Roman" panose="02020603050405020304" pitchFamily="18" charset="0"/>
              </a:rPr>
              <a:t>discontinuity in continuity</a:t>
            </a:r>
            <a:r>
              <a:rPr lang="en-US" sz="2300" dirty="0">
                <a:effectLst/>
                <a:latin typeface="Candara" panose="020E0502030303020204" pitchFamily="34" charset="0"/>
                <a:ea typeface="Times New Roman" panose="02020603050405020304" pitchFamily="18" charset="0"/>
                <a:cs typeface="Times New Roman" panose="02020603050405020304" pitchFamily="18" charset="0"/>
              </a:rPr>
              <a:t>, we take the human being not as something “as much”, but something different, a species that it equally participates in the organic and inorganic worlds, but with the specificity of its species, </a:t>
            </a:r>
            <a:r>
              <a:rPr lang="en-US" sz="2300" i="1" dirty="0">
                <a:effectLst/>
                <a:latin typeface="Candara" panose="020E0502030303020204" pitchFamily="34" charset="0"/>
                <a:ea typeface="Times New Roman" panose="02020603050405020304" pitchFamily="18" charset="0"/>
                <a:cs typeface="Times New Roman" panose="02020603050405020304" pitchFamily="18" charset="0"/>
              </a:rPr>
              <a:t>which is language</a:t>
            </a:r>
            <a:r>
              <a:rPr lang="en-US" sz="2300" dirty="0">
                <a:effectLst/>
                <a:latin typeface="Candara" panose="020E0502030303020204" pitchFamily="34" charset="0"/>
                <a:ea typeface="Times New Roman" panose="02020603050405020304" pitchFamily="18" charset="0"/>
                <a:cs typeface="Times New Roman" panose="02020603050405020304" pitchFamily="18" charset="0"/>
              </a:rPr>
              <a:t>.</a:t>
            </a:r>
          </a:p>
          <a:p>
            <a:pPr>
              <a:lnSpc>
                <a:spcPct val="150000"/>
              </a:lnSpc>
            </a:pPr>
            <a:endParaRPr lang="en-US" sz="2300" dirty="0"/>
          </a:p>
        </p:txBody>
      </p:sp>
    </p:spTree>
    <p:extLst>
      <p:ext uri="{BB962C8B-B14F-4D97-AF65-F5344CB8AC3E}">
        <p14:creationId xmlns:p14="http://schemas.microsoft.com/office/powerpoint/2010/main" val="6413938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ccia destra 2">
            <a:extLst>
              <a:ext uri="{FF2B5EF4-FFF2-40B4-BE49-F238E27FC236}">
                <a16:creationId xmlns:a16="http://schemas.microsoft.com/office/drawing/2014/main" id="{D6FE34F0-0A63-C04B-9EF6-5B470815A10A}"/>
              </a:ext>
            </a:extLst>
          </p:cNvPr>
          <p:cNvSpPr/>
          <p:nvPr/>
        </p:nvSpPr>
        <p:spPr>
          <a:xfrm rot="2896014" flipV="1">
            <a:off x="918864" y="1329488"/>
            <a:ext cx="976187" cy="2578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a:extLst>
              <a:ext uri="{FF2B5EF4-FFF2-40B4-BE49-F238E27FC236}">
                <a16:creationId xmlns:a16="http://schemas.microsoft.com/office/drawing/2014/main" id="{8FE5E17F-0A42-8848-A7A9-71E3E4BC15BB}"/>
              </a:ext>
            </a:extLst>
          </p:cNvPr>
          <p:cNvSpPr txBox="1"/>
          <p:nvPr/>
        </p:nvSpPr>
        <p:spPr>
          <a:xfrm>
            <a:off x="327422" y="269646"/>
            <a:ext cx="5155405" cy="523220"/>
          </a:xfrm>
          <a:prstGeom prst="rect">
            <a:avLst/>
          </a:prstGeom>
          <a:noFill/>
        </p:spPr>
        <p:txBody>
          <a:bodyPr wrap="square" rtlCol="0">
            <a:spAutoFit/>
          </a:bodyPr>
          <a:lstStyle/>
          <a:p>
            <a:r>
              <a:rPr lang="it-IT" sz="2800" dirty="0"/>
              <a:t>Human Language</a:t>
            </a:r>
          </a:p>
        </p:txBody>
      </p:sp>
      <p:sp>
        <p:nvSpPr>
          <p:cNvPr id="5" name="CasellaDiTesto 4">
            <a:extLst>
              <a:ext uri="{FF2B5EF4-FFF2-40B4-BE49-F238E27FC236}">
                <a16:creationId xmlns:a16="http://schemas.microsoft.com/office/drawing/2014/main" id="{776C56B7-EF5B-C049-9F9D-795F96619ED7}"/>
              </a:ext>
            </a:extLst>
          </p:cNvPr>
          <p:cNvSpPr txBox="1"/>
          <p:nvPr/>
        </p:nvSpPr>
        <p:spPr>
          <a:xfrm>
            <a:off x="2228849" y="1180003"/>
            <a:ext cx="9963151" cy="5509200"/>
          </a:xfrm>
          <a:prstGeom prst="rect">
            <a:avLst/>
          </a:prstGeom>
          <a:noFill/>
        </p:spPr>
        <p:txBody>
          <a:bodyPr wrap="square" rtlCol="0">
            <a:spAutoFit/>
          </a:bodyPr>
          <a:lstStyle/>
          <a:p>
            <a:pPr marL="342900" indent="-342900">
              <a:buClr>
                <a:srgbClr val="0070C0"/>
              </a:buClr>
              <a:buFont typeface="Wingdings" pitchFamily="2" charset="2"/>
              <a:buChar char="§"/>
            </a:pPr>
            <a:r>
              <a:rPr lang="en-US" sz="2200" dirty="0">
                <a:effectLst/>
                <a:latin typeface="Candara" panose="020E0502030303020204" pitchFamily="34" charset="0"/>
                <a:ea typeface="Times New Roman" panose="02020603050405020304" pitchFamily="18" charset="0"/>
                <a:cs typeface="Times New Roman" panose="02020603050405020304" pitchFamily="18" charset="0"/>
              </a:rPr>
              <a:t>Language as </a:t>
            </a:r>
            <a:r>
              <a:rPr lang="en-US" sz="2200" i="1" dirty="0">
                <a:effectLst/>
                <a:latin typeface="Candara" panose="020E0502030303020204" pitchFamily="34" charset="0"/>
                <a:ea typeface="Times New Roman" panose="02020603050405020304" pitchFamily="18" charset="0"/>
                <a:cs typeface="Times New Roman" panose="02020603050405020304" pitchFamily="18" charset="0"/>
              </a:rPr>
              <a:t>human exaptation</a:t>
            </a:r>
            <a:r>
              <a:rPr lang="en-US" sz="2200" i="1" dirty="0">
                <a:latin typeface="Candara" panose="020E0502030303020204" pitchFamily="34" charset="0"/>
                <a:ea typeface="Times New Roman" panose="02020603050405020304" pitchFamily="18" charset="0"/>
                <a:cs typeface="Times New Roman" panose="02020603050405020304" pitchFamily="18" charset="0"/>
              </a:rPr>
              <a:t> </a:t>
            </a:r>
            <a:r>
              <a:rPr lang="en-US" sz="2200" dirty="0">
                <a:effectLst/>
                <a:latin typeface="Candara" panose="020E0502030303020204" pitchFamily="34" charset="0"/>
                <a:ea typeface="Times New Roman" panose="02020603050405020304" pitchFamily="18" charset="0"/>
                <a:cs typeface="Times New Roman" panose="02020603050405020304" pitchFamily="18" charset="0"/>
              </a:rPr>
              <a:t>allows the production of one's own world, the invention and hypothesizing of the world of others, artistic creation, philosophical and scientific reflection, the production of myths, utopias, and meta-operativity. </a:t>
            </a:r>
          </a:p>
          <a:p>
            <a:pPr marL="342900" indent="-342900">
              <a:buClr>
                <a:srgbClr val="0070C0"/>
              </a:buClr>
              <a:buFont typeface="Arial" panose="020B0604020202020204" pitchFamily="34" charset="0"/>
              <a:buChar char="•"/>
            </a:pPr>
            <a:r>
              <a:rPr lang="en-US" sz="2200" dirty="0">
                <a:latin typeface="Candara" panose="020E0502030303020204" pitchFamily="34" charset="0"/>
                <a:ea typeface="Times New Roman" panose="02020603050405020304" pitchFamily="18" charset="0"/>
                <a:cs typeface="Times New Roman" panose="02020603050405020304" pitchFamily="18" charset="0"/>
              </a:rPr>
              <a:t>Human language g</a:t>
            </a:r>
            <a:r>
              <a:rPr lang="en-US" sz="2200" dirty="0">
                <a:effectLst/>
                <a:latin typeface="Candara" panose="020E0502030303020204" pitchFamily="34" charset="0"/>
                <a:ea typeface="Times New Roman" panose="02020603050405020304" pitchFamily="18" charset="0"/>
                <a:cs typeface="Times New Roman" panose="02020603050405020304" pitchFamily="18" charset="0"/>
              </a:rPr>
              <a:t>oes beyond mere operability (perceiving the world functionally), but meta-operatively it considers the instruments as destined for other possible purposes, and even for no purpose at all, “doing for the sake of doing”, non-functionality. </a:t>
            </a:r>
          </a:p>
          <a:p>
            <a:pPr marL="342900" indent="-342900">
              <a:buClr>
                <a:srgbClr val="0070C0"/>
              </a:buClr>
              <a:buFont typeface="Arial" panose="020B0604020202020204" pitchFamily="34" charset="0"/>
              <a:buChar char="•"/>
            </a:pPr>
            <a:r>
              <a:rPr lang="en-US" sz="2200" dirty="0">
                <a:effectLst/>
                <a:latin typeface="Candara" panose="020E0502030303020204" pitchFamily="34" charset="0"/>
                <a:ea typeface="Times New Roman" panose="02020603050405020304" pitchFamily="18" charset="0"/>
                <a:cs typeface="Times New Roman" panose="02020603050405020304" pitchFamily="18" charset="0"/>
              </a:rPr>
              <a:t>Human semiosis, as a sign, allows meaning and action on absent things, non-existent things, and unknown things: language is not a mirror of reality, but has reflective, projective, and inventive properties. </a:t>
            </a:r>
          </a:p>
          <a:p>
            <a:pPr marL="342900" indent="-342900">
              <a:buClr>
                <a:srgbClr val="0070C0"/>
              </a:buClr>
              <a:buFont typeface="Arial" panose="020B0604020202020204" pitchFamily="34" charset="0"/>
              <a:buChar char="•"/>
            </a:pPr>
            <a:r>
              <a:rPr lang="en-US" sz="2200" dirty="0">
                <a:effectLst/>
                <a:latin typeface="Candara" panose="020E0502030303020204" pitchFamily="34" charset="0"/>
                <a:ea typeface="Times New Roman" panose="02020603050405020304" pitchFamily="18" charset="0"/>
                <a:cs typeface="Times New Roman" panose="02020603050405020304" pitchFamily="18" charset="0"/>
              </a:rPr>
              <a:t>The human being is emancipated from the simultaneous occurrence of the sign-referent – </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a:t>
            </a:r>
            <a:r>
              <a:rPr lang="en-US" sz="2200" dirty="0">
                <a:effectLst/>
                <a:latin typeface="Candara" panose="020E0502030303020204" pitchFamily="34" charset="0"/>
                <a:ea typeface="Times New Roman" panose="02020603050405020304" pitchFamily="18" charset="0"/>
                <a:cs typeface="Times New Roman" panose="02020603050405020304" pitchFamily="18" charset="0"/>
              </a:rPr>
              <a:t>adherence to the context – and through the capacity to produce and combine signs (semiotic capacity), he is capable of designing his own </a:t>
            </a:r>
            <a:r>
              <a:rPr lang="en-US" sz="2200" i="1" dirty="0">
                <a:effectLst/>
                <a:latin typeface="Candara" panose="020E0502030303020204" pitchFamily="34" charset="0"/>
                <a:ea typeface="Times New Roman" panose="02020603050405020304" pitchFamily="18" charset="0"/>
                <a:cs typeface="Times New Roman" panose="02020603050405020304" pitchFamily="18" charset="0"/>
              </a:rPr>
              <a:t>Umwelt</a:t>
            </a:r>
            <a:r>
              <a:rPr lang="en-US" sz="2200" dirty="0">
                <a:effectLst/>
                <a:latin typeface="Candara" panose="020E0502030303020204" pitchFamily="34" charset="0"/>
                <a:ea typeface="Times New Roman" panose="02020603050405020304" pitchFamily="18" charset="0"/>
                <a:cs typeface="Times New Roman" panose="02020603050405020304" pitchFamily="18" charset="0"/>
              </a:rPr>
              <a:t>, manipulating the possible, the impossible, the absent, the simulated, the hypothetical and the predictable.</a:t>
            </a:r>
            <a:endParaRPr lang="it-IT" sz="2200" dirty="0"/>
          </a:p>
        </p:txBody>
      </p:sp>
    </p:spTree>
    <p:extLst>
      <p:ext uri="{BB962C8B-B14F-4D97-AF65-F5344CB8AC3E}">
        <p14:creationId xmlns:p14="http://schemas.microsoft.com/office/powerpoint/2010/main" val="28653199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E8DCFEC0-2B25-1F42-9790-F59D0DEF20D8}"/>
              </a:ext>
            </a:extLst>
          </p:cNvPr>
          <p:cNvSpPr txBox="1"/>
          <p:nvPr/>
        </p:nvSpPr>
        <p:spPr>
          <a:xfrm>
            <a:off x="1228725" y="1614488"/>
            <a:ext cx="10072688" cy="4832092"/>
          </a:xfrm>
          <a:prstGeom prst="rect">
            <a:avLst/>
          </a:prstGeom>
          <a:noFill/>
        </p:spPr>
        <p:txBody>
          <a:bodyPr wrap="square">
            <a:spAutoFit/>
          </a:bodyPr>
          <a:lstStyle/>
          <a:p>
            <a:pPr algn="just"/>
            <a:r>
              <a:rPr lang="en-US" sz="2800" dirty="0">
                <a:latin typeface="Calibri" panose="020F0502020204030204" pitchFamily="34" charset="0"/>
                <a:ea typeface="Calibri" panose="020F0502020204030204" pitchFamily="34" charset="0"/>
                <a:cs typeface="Times New Roman" panose="02020603050405020304" pitchFamily="18" charset="0"/>
              </a:rPr>
              <a:t>U</a:t>
            </a:r>
            <a:r>
              <a:rPr lang="en-US" sz="2800" dirty="0">
                <a:effectLst/>
                <a:latin typeface="Calibri" panose="020F0502020204030204" pitchFamily="34" charset="0"/>
                <a:ea typeface="Calibri" panose="020F0502020204030204" pitchFamily="34" charset="0"/>
                <a:cs typeface="Times New Roman" panose="02020603050405020304" pitchFamily="18" charset="0"/>
              </a:rPr>
              <a:t>ntil the emergence of </a:t>
            </a:r>
            <a:r>
              <a:rPr lang="en-US" sz="2800" i="1" dirty="0">
                <a:effectLst/>
                <a:latin typeface="Calibri" panose="020F0502020204030204" pitchFamily="34" charset="0"/>
                <a:ea typeface="Calibri" panose="020F0502020204030204" pitchFamily="34" charset="0"/>
                <a:cs typeface="Times New Roman" panose="02020603050405020304" pitchFamily="18" charset="0"/>
              </a:rPr>
              <a:t>Homo sapiens</a:t>
            </a:r>
            <a:r>
              <a:rPr lang="en-US" sz="2800" dirty="0">
                <a:effectLst/>
                <a:latin typeface="Calibri" panose="020F0502020204030204" pitchFamily="34" charset="0"/>
                <a:ea typeface="Calibri" panose="020F0502020204030204" pitchFamily="34" charset="0"/>
                <a:cs typeface="Times New Roman" panose="02020603050405020304" pitchFamily="18" charset="0"/>
              </a:rPr>
              <a:t>, humanity had been developing from </a:t>
            </a:r>
            <a:r>
              <a:rPr lang="en-US" sz="2800" i="1" dirty="0">
                <a:effectLst/>
                <a:latin typeface="Calibri" panose="020F0502020204030204" pitchFamily="34" charset="0"/>
                <a:ea typeface="Calibri" panose="020F0502020204030204" pitchFamily="34" charset="0"/>
                <a:cs typeface="Times New Roman" panose="02020603050405020304" pitchFamily="18" charset="0"/>
              </a:rPr>
              <a:t>language as an adaptation</a:t>
            </a:r>
            <a:r>
              <a:rPr lang="en-US" sz="2800" dirty="0">
                <a:effectLst/>
                <a:latin typeface="Calibri" panose="020F0502020204030204" pitchFamily="34" charset="0"/>
                <a:ea typeface="Calibri" panose="020F0502020204030204" pitchFamily="34" charset="0"/>
                <a:cs typeface="Times New Roman" panose="02020603050405020304" pitchFamily="18" charset="0"/>
              </a:rPr>
              <a:t> to the world and to the emerging social life. But verbal language, speaking, characteristic of </a:t>
            </a:r>
            <a:r>
              <a:rPr lang="en-US" sz="2800" i="1" dirty="0">
                <a:effectLst/>
                <a:latin typeface="Calibri" panose="020F0502020204030204" pitchFamily="34" charset="0"/>
                <a:ea typeface="Calibri" panose="020F0502020204030204" pitchFamily="34" charset="0"/>
                <a:cs typeface="Times New Roman" panose="02020603050405020304" pitchFamily="18" charset="0"/>
              </a:rPr>
              <a:t>Homo sapiens</a:t>
            </a:r>
            <a:r>
              <a:rPr lang="en-US" sz="2800" dirty="0">
                <a:effectLst/>
                <a:latin typeface="Calibri" panose="020F0502020204030204" pitchFamily="34" charset="0"/>
                <a:ea typeface="Calibri" panose="020F0502020204030204" pitchFamily="34" charset="0"/>
                <a:cs typeface="Times New Roman" panose="02020603050405020304" pitchFamily="18" charset="0"/>
              </a:rPr>
              <a:t>, which allowed verbal communication and the creation of symbolic systems, developed from language, but </a:t>
            </a:r>
            <a:r>
              <a:rPr lang="en-US" sz="2800" i="1" dirty="0">
                <a:effectLst/>
                <a:latin typeface="Calibri" panose="020F0502020204030204" pitchFamily="34" charset="0"/>
                <a:ea typeface="Calibri" panose="020F0502020204030204" pitchFamily="34" charset="0"/>
                <a:cs typeface="Times New Roman" panose="02020603050405020304" pitchFamily="18" charset="0"/>
              </a:rPr>
              <a:t>as an exaptation</a:t>
            </a:r>
            <a:r>
              <a:rPr lang="en-US" sz="2800" dirty="0">
                <a:effectLst/>
                <a:latin typeface="Calibri" panose="020F0502020204030204" pitchFamily="34" charset="0"/>
                <a:ea typeface="Calibri" panose="020F0502020204030204" pitchFamily="34" charset="0"/>
                <a:cs typeface="Times New Roman" panose="02020603050405020304" pitchFamily="18" charset="0"/>
              </a:rPr>
              <a:t>, while characteristics that evolved for other uses (or for none at all). We affirm, together with Sebeok, Ponzio and others, that human verbal communication, a specificity of the human species, is </a:t>
            </a:r>
            <a:r>
              <a:rPr lang="en-US" sz="2800" i="1" dirty="0">
                <a:effectLst/>
                <a:latin typeface="Calibri" panose="020F0502020204030204" pitchFamily="34" charset="0"/>
                <a:ea typeface="Calibri" panose="020F0502020204030204" pitchFamily="34" charset="0"/>
                <a:cs typeface="Times New Roman" panose="02020603050405020304" pitchFamily="18" charset="0"/>
              </a:rPr>
              <a:t>an exaptation of language</a:t>
            </a:r>
            <a:r>
              <a:rPr lang="en-US" sz="2800" dirty="0">
                <a:effectLst/>
                <a:latin typeface="Calibri" panose="020F0502020204030204" pitchFamily="34" charset="0"/>
                <a:ea typeface="Calibri" panose="020F0502020204030204" pitchFamily="34" charset="0"/>
                <a:cs typeface="Times New Roman" panose="02020603050405020304" pitchFamily="18" charset="0"/>
              </a:rPr>
              <a:t> as an adaptation to the world, from the beginning a </a:t>
            </a:r>
            <a:r>
              <a:rPr lang="en-US" sz="2800" i="1" dirty="0">
                <a:effectLst/>
                <a:latin typeface="Calibri" panose="020F0502020204030204" pitchFamily="34" charset="0"/>
                <a:ea typeface="Calibri" panose="020F0502020204030204" pitchFamily="34" charset="0"/>
                <a:cs typeface="Times New Roman" panose="02020603050405020304" pitchFamily="18" charset="0"/>
              </a:rPr>
              <a:t>deviation</a:t>
            </a:r>
            <a:r>
              <a:rPr lang="en-US" sz="2800" dirty="0">
                <a:effectLst/>
                <a:latin typeface="Calibri" panose="020F0502020204030204" pitchFamily="34" charset="0"/>
                <a:ea typeface="Calibri" panose="020F0502020204030204" pitchFamily="34" charset="0"/>
                <a:cs typeface="Times New Roman" panose="02020603050405020304" pitchFamily="18" charset="0"/>
              </a:rPr>
              <a:t> that made it possible for human semiosis to keep body, mind and culture together.</a:t>
            </a:r>
            <a:r>
              <a:rPr lang="it-IT" sz="2800" dirty="0">
                <a:effectLst/>
              </a:rPr>
              <a:t> </a:t>
            </a:r>
            <a:endParaRPr lang="it-IT" sz="2800" dirty="0"/>
          </a:p>
        </p:txBody>
      </p:sp>
      <p:sp>
        <p:nvSpPr>
          <p:cNvPr id="4" name="CasellaDiTesto 3">
            <a:extLst>
              <a:ext uri="{FF2B5EF4-FFF2-40B4-BE49-F238E27FC236}">
                <a16:creationId xmlns:a16="http://schemas.microsoft.com/office/drawing/2014/main" id="{C3F6EE4B-19D7-5340-ADD0-D9E0758632B9}"/>
              </a:ext>
            </a:extLst>
          </p:cNvPr>
          <p:cNvSpPr txBox="1"/>
          <p:nvPr/>
        </p:nvSpPr>
        <p:spPr>
          <a:xfrm>
            <a:off x="2471738" y="585787"/>
            <a:ext cx="6700838" cy="584775"/>
          </a:xfrm>
          <a:prstGeom prst="rect">
            <a:avLst/>
          </a:prstGeom>
          <a:noFill/>
        </p:spPr>
        <p:txBody>
          <a:bodyPr wrap="square" rtlCol="0">
            <a:spAutoFit/>
          </a:bodyPr>
          <a:lstStyle/>
          <a:p>
            <a:r>
              <a:rPr lang="it-IT" sz="3200" b="1" dirty="0">
                <a:solidFill>
                  <a:schemeClr val="accent1"/>
                </a:solidFill>
              </a:rPr>
              <a:t>Language human </a:t>
            </a:r>
            <a:r>
              <a:rPr lang="it-IT" sz="3200" b="1" dirty="0" err="1">
                <a:solidFill>
                  <a:schemeClr val="accent1"/>
                </a:solidFill>
              </a:rPr>
              <a:t>as</a:t>
            </a:r>
            <a:r>
              <a:rPr lang="it-IT" sz="3200" b="1" dirty="0">
                <a:solidFill>
                  <a:schemeClr val="accent1"/>
                </a:solidFill>
              </a:rPr>
              <a:t> </a:t>
            </a:r>
            <a:r>
              <a:rPr lang="it-IT" sz="3200" b="1" dirty="0" err="1">
                <a:solidFill>
                  <a:schemeClr val="accent1"/>
                </a:solidFill>
              </a:rPr>
              <a:t>exaptation</a:t>
            </a:r>
            <a:endParaRPr lang="it-IT" sz="3200" b="1" dirty="0">
              <a:solidFill>
                <a:schemeClr val="accent1"/>
              </a:solidFill>
            </a:endParaRPr>
          </a:p>
        </p:txBody>
      </p:sp>
    </p:spTree>
    <p:extLst>
      <p:ext uri="{BB962C8B-B14F-4D97-AF65-F5344CB8AC3E}">
        <p14:creationId xmlns:p14="http://schemas.microsoft.com/office/powerpoint/2010/main" val="793498124"/>
      </p:ext>
    </p:extLst>
  </p:cSld>
  <p:clrMapOvr>
    <a:masterClrMapping/>
  </p:clrMapOvr>
</p:sld>
</file>

<file path=ppt/theme/theme1.xml><?xml version="1.0" encoding="utf-8"?>
<a:theme xmlns:a="http://schemas.openxmlformats.org/drawingml/2006/main" name="BrushVTI">
  <a:themeElements>
    <a:clrScheme name="AnalogousFromRegularSeed_2SEEDS">
      <a:dk1>
        <a:srgbClr val="000000"/>
      </a:dk1>
      <a:lt1>
        <a:srgbClr val="FFFFFF"/>
      </a:lt1>
      <a:dk2>
        <a:srgbClr val="3D2229"/>
      </a:dk2>
      <a:lt2>
        <a:srgbClr val="E2E5E8"/>
      </a:lt2>
      <a:accent1>
        <a:srgbClr val="D56A17"/>
      </a:accent1>
      <a:accent2>
        <a:srgbClr val="E72D29"/>
      </a:accent2>
      <a:accent3>
        <a:srgbClr val="B8A221"/>
      </a:accent3>
      <a:accent4>
        <a:srgbClr val="14B4A3"/>
      </a:accent4>
      <a:accent5>
        <a:srgbClr val="29ADE7"/>
      </a:accent5>
      <a:accent6>
        <a:srgbClr val="174CD5"/>
      </a:accent6>
      <a:hlink>
        <a:srgbClr val="3F87BF"/>
      </a:hlink>
      <a:folHlink>
        <a:srgbClr val="7F7F7F"/>
      </a:folHlink>
    </a:clrScheme>
    <a:fontScheme name="Custom 3">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409</TotalTime>
  <Words>2906</Words>
  <Application>Microsoft Macintosh PowerPoint</Application>
  <PresentationFormat>Widescreen</PresentationFormat>
  <Paragraphs>120</Paragraphs>
  <Slides>57</Slides>
  <Notes>3</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57</vt:i4>
      </vt:variant>
    </vt:vector>
  </HeadingPairs>
  <TitlesOfParts>
    <vt:vector size="66" baseType="lpstr">
      <vt:lpstr>Aharoni</vt:lpstr>
      <vt:lpstr>Arial</vt:lpstr>
      <vt:lpstr>Calibri</vt:lpstr>
      <vt:lpstr>Candara</vt:lpstr>
      <vt:lpstr>Century Gothic</vt:lpstr>
      <vt:lpstr>GT-Cinetype</vt:lpstr>
      <vt:lpstr>Times New Roman</vt:lpstr>
      <vt:lpstr>Wingdings</vt:lpstr>
      <vt:lpstr>BrushVTI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marisol barenco</dc:creator>
  <cp:lastModifiedBy>marisol barenco</cp:lastModifiedBy>
  <cp:revision>19</cp:revision>
  <dcterms:created xsi:type="dcterms:W3CDTF">2022-11-16T14:28:21Z</dcterms:created>
  <dcterms:modified xsi:type="dcterms:W3CDTF">2024-10-22T13:30:01Z</dcterms:modified>
</cp:coreProperties>
</file>