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76" r:id="rId2"/>
    <p:sldId id="377" r:id="rId3"/>
    <p:sldId id="459" r:id="rId4"/>
    <p:sldId id="456" r:id="rId5"/>
    <p:sldId id="378" r:id="rId6"/>
    <p:sldId id="409" r:id="rId7"/>
    <p:sldId id="400" r:id="rId8"/>
    <p:sldId id="479" r:id="rId9"/>
    <p:sldId id="403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63"/>
  </p:normalViewPr>
  <p:slideViewPr>
    <p:cSldViewPr snapToGrid="0" snapToObjects="1">
      <p:cViewPr varScale="1">
        <p:scale>
          <a:sx n="86" d="100"/>
          <a:sy n="86" d="100"/>
        </p:scale>
        <p:origin x="1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20FE5-2DA8-8042-A293-DC73EB7EF5D3}" type="datetimeFigureOut">
              <a:rPr lang="it-IT" smtClean="0"/>
              <a:t>08/04/25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3F79E-73F4-1F47-A344-454C69661E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17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F79E-73F4-1F47-A344-454C69661E4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00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3F79E-73F4-1F47-A344-454C69661E4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98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942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959992-E035-4630-96E7-B6709CB2DD1C}" type="slidenum">
              <a:rPr lang="it-IT" altLang="it-IT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it-IT" alt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1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942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959992-E035-4630-96E7-B6709CB2DD1C}" type="slidenum">
              <a:rPr lang="it-IT" altLang="it-IT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it-IT" alt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46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C04B4-7AED-0A8A-80D7-309A357C1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egnaposto immagine diapositiva 1">
            <a:extLst>
              <a:ext uri="{FF2B5EF4-FFF2-40B4-BE49-F238E27FC236}">
                <a16:creationId xmlns:a16="http://schemas.microsoft.com/office/drawing/2014/main" id="{2CD8FAC0-834D-2A85-A94C-9C105329E6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egnaposto note 2">
            <a:extLst>
              <a:ext uri="{FF2B5EF4-FFF2-40B4-BE49-F238E27FC236}">
                <a16:creationId xmlns:a16="http://schemas.microsoft.com/office/drawing/2014/main" id="{0561535D-0AFE-43D8-89CA-2E71977734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94212" name="Segnaposto numero diapositiva 3">
            <a:extLst>
              <a:ext uri="{FF2B5EF4-FFF2-40B4-BE49-F238E27FC236}">
                <a16:creationId xmlns:a16="http://schemas.microsoft.com/office/drawing/2014/main" id="{7D60BB04-02C7-C1B9-CA00-931AEA3D5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959992-E035-4630-96E7-B6709CB2DD1C}" type="slidenum">
              <a:rPr lang="it-IT" altLang="it-IT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it-IT" alt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49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942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959992-E035-4630-96E7-B6709CB2DD1C}" type="slidenum">
              <a:rPr lang="it-IT" altLang="it-IT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it-IT" alt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38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08/04/25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68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08/04/25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098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08/04/25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08/04/25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43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08/04/25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68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08/04/25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28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08/04/25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96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08/04/25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50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08/04/25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30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08/04/25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222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08/04/25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94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08/04/25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870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>
          <a:xfrm>
            <a:off x="107950" y="1124744"/>
            <a:ext cx="8928100" cy="1125537"/>
          </a:xfrm>
        </p:spPr>
        <p:txBody>
          <a:bodyPr>
            <a:normAutofit fontScale="90000"/>
          </a:bodyPr>
          <a:lstStyle/>
          <a:p>
            <a:r>
              <a:rPr lang="it-IT" altLang="it-IT" sz="2800" i="1" dirty="0"/>
              <a:t>DIDATTICA DELLA STORIA DELL’ARTE</a:t>
            </a:r>
            <a:br>
              <a:rPr lang="it-IT" altLang="it-IT" sz="2800" i="1" dirty="0"/>
            </a:br>
            <a:br>
              <a:rPr lang="it-IT" altLang="it-IT" sz="2800" i="1" dirty="0"/>
            </a:br>
            <a:br>
              <a:rPr lang="it-IT" altLang="it-IT" sz="2800" i="1" dirty="0"/>
            </a:br>
            <a:br>
              <a:rPr lang="it-IT" altLang="it-IT" sz="2800" i="1" dirty="0"/>
            </a:br>
            <a:br>
              <a:rPr lang="it-IT" altLang="it-IT" sz="2800" i="1" dirty="0"/>
            </a:br>
            <a:br>
              <a:rPr lang="it-IT" altLang="it-IT" sz="2800" i="1" dirty="0"/>
            </a:br>
            <a:br>
              <a:rPr lang="it-IT" altLang="it-IT" sz="2800" i="1" dirty="0"/>
            </a:br>
            <a:endParaRPr lang="it-IT" altLang="it-IT" sz="1300" i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8496944" cy="187220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it-IT" sz="2000" dirty="0"/>
          </a:p>
          <a:p>
            <a:pPr>
              <a:defRPr/>
            </a:pPr>
            <a:endParaRPr lang="it-IT" sz="3400" dirty="0"/>
          </a:p>
          <a:p>
            <a:pPr>
              <a:defRPr/>
            </a:pPr>
            <a:r>
              <a:rPr lang="it-IT" sz="3400" dirty="0"/>
              <a:t>Valentina Cantone</a:t>
            </a:r>
          </a:p>
          <a:p>
            <a:pPr>
              <a:defRPr/>
            </a:pPr>
            <a:r>
              <a:rPr lang="it-IT" sz="3400" dirty="0"/>
              <a:t>valentina.cantone@unipd.it</a:t>
            </a:r>
          </a:p>
          <a:p>
            <a:pPr>
              <a:defRPr/>
            </a:pPr>
            <a:endParaRPr lang="it-IT" sz="2000" dirty="0"/>
          </a:p>
          <a:p>
            <a:pPr>
              <a:defRPr/>
            </a:pPr>
            <a:endParaRPr lang="it-IT" sz="2000" dirty="0"/>
          </a:p>
          <a:p>
            <a:pPr>
              <a:defRPr/>
            </a:pPr>
            <a:endParaRPr lang="it-IT" sz="2000" dirty="0"/>
          </a:p>
        </p:txBody>
      </p:sp>
      <p:pic>
        <p:nvPicPr>
          <p:cNvPr id="5" name="Picture 2" descr="C:\Users\Valentina Cantone\Documents\DIDATTICA\DIDATTICA DELLA STORIA DELL'ARTE\CORSO\STRUMENTI\BLOOMS REVISED\padre-e-figlio-di-pesca-feste-festa-del-papa-dipinto-da-scuolarocc-10681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3589674" cy="281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39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D397B60-3DE6-5C6F-2877-B96ACFFE1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22063" cy="610076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E5A9162-DD7F-4D40-8943-1713D0ECE63C}"/>
              </a:ext>
            </a:extLst>
          </p:cNvPr>
          <p:cNvSpPr/>
          <p:nvPr/>
        </p:nvSpPr>
        <p:spPr>
          <a:xfrm>
            <a:off x="3125569" y="6215053"/>
            <a:ext cx="2670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L’arte preistorica</a:t>
            </a:r>
          </a:p>
        </p:txBody>
      </p:sp>
    </p:spTree>
    <p:extLst>
      <p:ext uri="{BB962C8B-B14F-4D97-AF65-F5344CB8AC3E}">
        <p14:creationId xmlns:p14="http://schemas.microsoft.com/office/powerpoint/2010/main" val="8224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age3image44631056">
            <a:extLst>
              <a:ext uri="{FF2B5EF4-FFF2-40B4-BE49-F238E27FC236}">
                <a16:creationId xmlns:a16="http://schemas.microsoft.com/office/drawing/2014/main" id="{3348A618-61DD-15E8-5C5E-6C83BE1D4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488" y="258328"/>
            <a:ext cx="8963025" cy="634134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21404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C0E7E53-7AB4-7588-944D-484D59BD7EC8}"/>
              </a:ext>
            </a:extLst>
          </p:cNvPr>
          <p:cNvSpPr txBox="1"/>
          <p:nvPr/>
        </p:nvSpPr>
        <p:spPr>
          <a:xfrm>
            <a:off x="442912" y="676960"/>
            <a:ext cx="8429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4. livello di completezza nella lettura dei documenti visuali</a:t>
            </a: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BCC6615-8ED2-A43D-2858-B41A77EE7B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29" y="1495558"/>
            <a:ext cx="8997963" cy="447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0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7112627-476F-A44B-807F-0988DA3BBFBD}"/>
              </a:ext>
            </a:extLst>
          </p:cNvPr>
          <p:cNvSpPr/>
          <p:nvPr/>
        </p:nvSpPr>
        <p:spPr>
          <a:xfrm>
            <a:off x="157162" y="119742"/>
            <a:ext cx="881538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it-IT" dirty="0"/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scrivete su un foglio gli obiettivi formativi (fattuali, concettuali, procedurali, metacognitivi) che vi aspettate che i vostri studenti abbiano maturato alla fine della lezione o unità didattica sulla Preistoria (considerate la scheda di lettura delle opere pittoriche come vademecum)</a:t>
            </a:r>
          </a:p>
          <a:p>
            <a:pPr marL="342900" indent="-342900">
              <a:buAutoNum type="arabicPeriod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/>
              <a:t>Create un documento condiviso (a coppie) mettendo insieme i risultati del lavoro fatto individualmente, discutete sulle eventuali differenze e difficoltà incontrate.</a:t>
            </a:r>
          </a:p>
          <a:p>
            <a:endParaRPr lang="it-IT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400" u="sng" dirty="0"/>
          </a:p>
        </p:txBody>
      </p:sp>
    </p:spTree>
    <p:extLst>
      <p:ext uri="{BB962C8B-B14F-4D97-AF65-F5344CB8AC3E}">
        <p14:creationId xmlns:p14="http://schemas.microsoft.com/office/powerpoint/2010/main" val="161436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95648"/>
              </p:ext>
            </p:extLst>
          </p:nvPr>
        </p:nvGraphicFramePr>
        <p:xfrm>
          <a:off x="14288" y="30337"/>
          <a:ext cx="9072594" cy="638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49" marR="91449"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513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FATTUALE di ordine GENERALE (FG)</a:t>
                      </a:r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FATTUALE 1</a:t>
                      </a:r>
                    </a:p>
                    <a:p>
                      <a:pPr algn="ctr"/>
                      <a:endParaRPr lang="it-IT" sz="1800" dirty="0"/>
                    </a:p>
                    <a:p>
                      <a:pPr algn="ctr"/>
                      <a:endParaRPr lang="it-IT" sz="1800" dirty="0"/>
                    </a:p>
                    <a:p>
                      <a:pPr algn="ctr"/>
                      <a:endParaRPr lang="it-IT" sz="1400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49" marR="91449"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0139">
                <a:tc>
                  <a:txBody>
                    <a:bodyPr/>
                    <a:lstStyle/>
                    <a:p>
                      <a:r>
                        <a:rPr lang="it-IT" sz="1600" b="1" baseline="0" dirty="0"/>
                        <a:t>FG (nozioni sul contesto)</a:t>
                      </a:r>
                    </a:p>
                    <a:p>
                      <a:endParaRPr lang="it-IT" sz="1600" baseline="0" dirty="0"/>
                    </a:p>
                    <a:p>
                      <a:endParaRPr lang="it-IT" sz="1600" baseline="0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baseline="0" dirty="0"/>
                        <a:t>F1 (nozioni ricavabili dalla didascalia)</a:t>
                      </a:r>
                    </a:p>
                    <a:p>
                      <a:endParaRPr lang="it-IT" sz="1800" baseline="0" dirty="0">
                        <a:solidFill>
                          <a:schemeClr val="bg1"/>
                        </a:solidFill>
                      </a:endParaRPr>
                    </a:p>
                    <a:p>
                      <a:endParaRPr lang="it-IT" sz="1800" baseline="0" dirty="0">
                        <a:solidFill>
                          <a:schemeClr val="bg1"/>
                        </a:solidFill>
                      </a:endParaRPr>
                    </a:p>
                    <a:p>
                      <a:endParaRPr lang="it-IT" sz="18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it-IT" strike="sngStrike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49" marR="91449"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34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95939"/>
              </p:ext>
            </p:extLst>
          </p:nvPr>
        </p:nvGraphicFramePr>
        <p:xfrm>
          <a:off x="0" y="44625"/>
          <a:ext cx="9072594" cy="638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8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49" marR="91449"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513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FATTUALE</a:t>
                      </a:r>
                    </a:p>
                    <a:p>
                      <a:pPr algn="ctr"/>
                      <a:r>
                        <a:rPr lang="it-IT" sz="1800" dirty="0"/>
                        <a:t>(</a:t>
                      </a:r>
                      <a:r>
                        <a:rPr lang="it-IT" sz="1800" i="1" dirty="0"/>
                        <a:t>osservo,</a:t>
                      </a:r>
                      <a:r>
                        <a:rPr lang="it-IT" sz="1800" i="1" baseline="0" dirty="0"/>
                        <a:t> riconosco, nomino</a:t>
                      </a:r>
                      <a:r>
                        <a:rPr lang="it-IT" sz="1800" dirty="0"/>
                        <a:t>)</a:t>
                      </a:r>
                    </a:p>
                    <a:p>
                      <a:pPr algn="ctr"/>
                      <a:r>
                        <a:rPr lang="it-IT" sz="1800" dirty="0"/>
                        <a:t>Cerco di procedere dal generale (composizione) al particolare (colore/linea) </a:t>
                      </a:r>
                    </a:p>
                    <a:p>
                      <a:pPr algn="ctr"/>
                      <a:r>
                        <a:rPr lang="it-IT" sz="1800" dirty="0"/>
                        <a:t>nella</a:t>
                      </a:r>
                      <a:r>
                        <a:rPr lang="it-IT" sz="1800" baseline="0" dirty="0"/>
                        <a:t> lettura del documento visuale (usando le schede di lettura)</a:t>
                      </a:r>
                      <a:endParaRPr lang="it-IT" sz="1800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49" marR="91449"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0139">
                <a:tc>
                  <a:txBody>
                    <a:bodyPr/>
                    <a:lstStyle/>
                    <a:p>
                      <a:r>
                        <a:rPr lang="it-IT" sz="1800" b="1" baseline="0" dirty="0"/>
                        <a:t>F2 (informazioni ricavabili dalla lettura dell’immagine)</a:t>
                      </a:r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  <a:p>
                      <a:endParaRPr lang="it-IT" sz="1800" baseline="0" dirty="0">
                        <a:solidFill>
                          <a:schemeClr val="bg1"/>
                        </a:solidFill>
                      </a:endParaRPr>
                    </a:p>
                    <a:p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it-IT" baseline="0" dirty="0"/>
                    </a:p>
                    <a:p>
                      <a:endParaRPr lang="it-IT" strike="noStrike" baseline="0" dirty="0"/>
                    </a:p>
                    <a:p>
                      <a:endParaRPr lang="it-IT" strike="noStrike" baseline="0" dirty="0"/>
                    </a:p>
                    <a:p>
                      <a:r>
                        <a:rPr lang="it-IT" strike="sngStrike" baseline="0" dirty="0"/>
                        <a:t> </a:t>
                      </a:r>
                      <a:endParaRPr lang="it-IT" strike="sngStrike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49" marR="91449"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136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8E286-3BD5-A9A1-A8D0-CCD74F243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B243BEB5-0E3E-B77D-82B9-C2A8A452E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033182"/>
              </p:ext>
            </p:extLst>
          </p:nvPr>
        </p:nvGraphicFramePr>
        <p:xfrm>
          <a:off x="0" y="44625"/>
          <a:ext cx="9072594" cy="638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8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49" marR="91449"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513"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CONCETTUALE</a:t>
                      </a:r>
                    </a:p>
                    <a:p>
                      <a:pPr algn="ctr"/>
                      <a:endParaRPr lang="it-IT" sz="1600" dirty="0"/>
                    </a:p>
                    <a:p>
                      <a:pPr algn="ctr"/>
                      <a:r>
                        <a:rPr lang="it-IT" sz="1600" dirty="0"/>
                        <a:t>(</a:t>
                      </a:r>
                      <a:r>
                        <a:rPr lang="it-IT" sz="1600" i="1" dirty="0"/>
                        <a:t>applico i nessi causa-effetto;</a:t>
                      </a:r>
                      <a:r>
                        <a:rPr lang="it-IT" sz="1600" i="1" baseline="0" dirty="0"/>
                        <a:t> </a:t>
                      </a:r>
                    </a:p>
                    <a:p>
                      <a:pPr algn="ctr"/>
                      <a:r>
                        <a:rPr lang="it-IT" sz="1600" i="1" baseline="0" dirty="0"/>
                        <a:t>unisco vari dati fattuali coerenti tra loro per ricavare il concetto che li unisce in una sola parola</a:t>
                      </a:r>
                      <a:r>
                        <a:rPr lang="it-IT" sz="1600" dirty="0"/>
                        <a:t>)</a:t>
                      </a:r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49" marR="91449"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0139">
                <a:tc>
                  <a:txBody>
                    <a:bodyPr/>
                    <a:lstStyle/>
                    <a:p>
                      <a:endParaRPr lang="it-IT" sz="1600" b="1" baseline="0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  <a:p>
                      <a:endParaRPr lang="it-IT" sz="1800" baseline="0" dirty="0">
                        <a:solidFill>
                          <a:schemeClr val="bg1"/>
                        </a:solidFill>
                      </a:endParaRPr>
                    </a:p>
                    <a:p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it-IT" baseline="0" dirty="0"/>
                    </a:p>
                    <a:p>
                      <a:endParaRPr lang="it-IT" strike="noStrike" baseline="0" dirty="0"/>
                    </a:p>
                    <a:p>
                      <a:endParaRPr lang="it-IT" strike="noStrike" baseline="0" dirty="0"/>
                    </a:p>
                    <a:p>
                      <a:r>
                        <a:rPr lang="it-IT" strike="sngStrike" baseline="0" dirty="0"/>
                        <a:t> </a:t>
                      </a:r>
                      <a:endParaRPr lang="it-IT" strike="sngStrike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49" marR="91449"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32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934881"/>
              </p:ext>
            </p:extLst>
          </p:nvPr>
        </p:nvGraphicFramePr>
        <p:xfrm>
          <a:off x="0" y="44625"/>
          <a:ext cx="9072594" cy="562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3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49" marR="91449"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76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PROCEDURALE</a:t>
                      </a:r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METACOGNITIVO</a:t>
                      </a:r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49" marR="91449"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013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it-IT" sz="2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it-IT" sz="1800" baseline="0" dirty="0">
                        <a:solidFill>
                          <a:schemeClr val="bg1"/>
                        </a:solidFill>
                      </a:endParaRPr>
                    </a:p>
                    <a:p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it-IT" baseline="0" dirty="0"/>
                    </a:p>
                    <a:p>
                      <a:endParaRPr lang="it-IT" strike="noStrike" baseline="0" dirty="0"/>
                    </a:p>
                    <a:p>
                      <a:endParaRPr lang="it-IT" strike="noStrike" baseline="0" dirty="0"/>
                    </a:p>
                    <a:p>
                      <a:r>
                        <a:rPr lang="it-IT" strike="sngStrike" baseline="0" dirty="0"/>
                        <a:t> </a:t>
                      </a:r>
                      <a:endParaRPr lang="it-IT" strike="sngStrike" dirty="0"/>
                    </a:p>
                  </a:txBody>
                  <a:tcPr marL="91449" marR="91449" marT="45712" marB="45712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49" marR="91449"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91320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205</Words>
  <Application>Microsoft Macintosh PowerPoint</Application>
  <PresentationFormat>Presentazione su schermo (4:3)</PresentationFormat>
  <Paragraphs>53</Paragraphs>
  <Slides>9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Calibri</vt:lpstr>
      <vt:lpstr>1_Tema di Office</vt:lpstr>
      <vt:lpstr>DIDATTICA DELLA STORIA DELL’ARTE 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Cantone Valentina</dc:creator>
  <cp:lastModifiedBy>Cantone Valentina</cp:lastModifiedBy>
  <cp:revision>98</cp:revision>
  <dcterms:created xsi:type="dcterms:W3CDTF">2022-03-28T14:42:03Z</dcterms:created>
  <dcterms:modified xsi:type="dcterms:W3CDTF">2025-04-08T12:38:56Z</dcterms:modified>
</cp:coreProperties>
</file>