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Roboto"/>
      <p:regular r:id="rId48"/>
      <p:bold r:id="rId49"/>
      <p:italic r:id="rId50"/>
      <p:boldItalic r:id="rId51"/>
    </p:embeddedFont>
    <p:embeddedFont>
      <p:font typeface="Arial Narrow"/>
      <p:regular r:id="rId52"/>
      <p:bold r:id="rId53"/>
      <p:italic r:id="rId54"/>
      <p:boldItalic r:id="rId55"/>
    </p:embeddedFont>
    <p:embeddedFont>
      <p:font typeface="Oswald"/>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50">
          <p15:clr>
            <a:srgbClr val="A4A3A4"/>
          </p15:clr>
        </p15:guide>
        <p15:guide id="2" pos="1555">
          <p15:clr>
            <a:srgbClr val="A4A3A4"/>
          </p15:clr>
        </p15:guide>
        <p15:guide id="3" pos="454">
          <p15:clr>
            <a:srgbClr val="9AA0A6"/>
          </p15:clr>
        </p15:guide>
        <p15:guide id="4" orient="horz" pos="726">
          <p15:clr>
            <a:srgbClr val="9AA0A6"/>
          </p15:clr>
        </p15:guide>
        <p15:guide id="5" pos="3231">
          <p15:clr>
            <a:srgbClr val="9AA0A6"/>
          </p15:clr>
        </p15:guide>
        <p15:guide id="6" orient="horz" pos="942">
          <p15:clr>
            <a:srgbClr val="9AA0A6"/>
          </p15:clr>
        </p15:guide>
        <p15:guide id="7" orient="horz" pos="1701">
          <p15:clr>
            <a:srgbClr val="9AA0A6"/>
          </p15:clr>
        </p15:guide>
        <p15:guide id="8" orient="horz" pos="1417">
          <p15:clr>
            <a:srgbClr val="9AA0A6"/>
          </p15:clr>
        </p15:guide>
        <p15:guide id="9" orient="horz" pos="2673">
          <p15:clr>
            <a:srgbClr val="9AA0A6"/>
          </p15:clr>
        </p15:guide>
        <p15:guide id="10" pos="4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50" orient="horz"/>
        <p:guide pos="1555"/>
        <p:guide pos="454"/>
        <p:guide pos="726" orient="horz"/>
        <p:guide pos="3231"/>
        <p:guide pos="942" orient="horz"/>
        <p:guide pos="1701" orient="horz"/>
        <p:guide pos="1417" orient="horz"/>
        <p:guide pos="2673" orient="horz"/>
        <p:guide pos="45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 Target="slides/slide5.xml"/><Relationship Id="rId55" Type="http://schemas.openxmlformats.org/officeDocument/2006/relationships/font" Target="fonts/ArialNarrow-boldItalic.fntdata"/><Relationship Id="rId10" Type="http://schemas.openxmlformats.org/officeDocument/2006/relationships/slide" Target="slides/slide4.xml"/><Relationship Id="rId54" Type="http://schemas.openxmlformats.org/officeDocument/2006/relationships/font" Target="fonts/ArialNarrow-italic.fntdata"/><Relationship Id="rId13" Type="http://schemas.openxmlformats.org/officeDocument/2006/relationships/slide" Target="slides/slide7.xml"/><Relationship Id="rId57" Type="http://schemas.openxmlformats.org/officeDocument/2006/relationships/font" Target="fonts/Oswald-bold.fntdata"/><Relationship Id="rId12" Type="http://schemas.openxmlformats.org/officeDocument/2006/relationships/slide" Target="slides/slide6.xml"/><Relationship Id="rId56" Type="http://schemas.openxmlformats.org/officeDocument/2006/relationships/font" Target="fonts/Oswald-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f195323fa_0_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27" name="Google Shape;127;g1ff195323fa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62c37dd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62c37dd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1155CC"/>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06aaf61680_1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06aaf61680_1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1a47c5fb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1a47c5fb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62c37dd7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062c37dd7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7b0cd8cd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47b0cd8cd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250">
                <a:solidFill>
                  <a:schemeClr val="dk1"/>
                </a:solidFill>
                <a:latin typeface="Calibri"/>
                <a:ea typeface="Calibri"/>
                <a:cs typeface="Calibri"/>
                <a:sym typeface="Calibri"/>
              </a:rPr>
              <a:t>[</a:t>
            </a:r>
            <a:r>
              <a:rPr b="1" lang="it" sz="1250">
                <a:solidFill>
                  <a:schemeClr val="dk1"/>
                </a:solidFill>
                <a:latin typeface="Calibri"/>
                <a:ea typeface="Calibri"/>
                <a:cs typeface="Calibri"/>
                <a:sym typeface="Calibri"/>
              </a:rPr>
              <a:t>LEGGI SLIDE</a:t>
            </a:r>
            <a:r>
              <a:rPr lang="it" sz="1250">
                <a:solidFill>
                  <a:schemeClr val="dk1"/>
                </a:solidFill>
                <a:latin typeface="Calibri"/>
                <a:ea typeface="Calibri"/>
                <a:cs typeface="Calibri"/>
                <a:sym typeface="Calibri"/>
              </a:rPr>
              <a:t>]</a:t>
            </a:r>
            <a:endParaRPr sz="1250">
              <a:solidFill>
                <a:schemeClr val="dk1"/>
              </a:solidFill>
              <a:latin typeface="Calibri"/>
              <a:ea typeface="Calibri"/>
              <a:cs typeface="Calibri"/>
              <a:sym typeface="Calibri"/>
            </a:endParaRPr>
          </a:p>
          <a:p>
            <a:pPr indent="0" lvl="0" marL="0" rtl="0" algn="l">
              <a:spcBef>
                <a:spcPts val="0"/>
              </a:spcBef>
              <a:spcAft>
                <a:spcPts val="0"/>
              </a:spcAft>
              <a:buNone/>
            </a:pPr>
            <a:r>
              <a:rPr lang="it" sz="1250">
                <a:solidFill>
                  <a:schemeClr val="dk1"/>
                </a:solidFill>
                <a:latin typeface="Calibri"/>
                <a:ea typeface="Calibri"/>
                <a:cs typeface="Calibri"/>
                <a:sym typeface="Calibri"/>
              </a:rPr>
              <a:t>This time, we don’t have a full citation, just some clues. In situations like this, we need to use some retrieval strategies, starting with the information we’re sure about.</a:t>
            </a:r>
            <a:endParaRPr sz="1250">
              <a:solidFill>
                <a:schemeClr val="dk1"/>
              </a:solidFill>
              <a:latin typeface="Calibri"/>
              <a:ea typeface="Calibri"/>
              <a:cs typeface="Calibri"/>
              <a:sym typeface="Calibri"/>
            </a:endParaRPr>
          </a:p>
          <a:p>
            <a:pPr indent="0" lvl="0" marL="0" rtl="0" algn="l">
              <a:spcBef>
                <a:spcPts val="0"/>
              </a:spcBef>
              <a:spcAft>
                <a:spcPts val="0"/>
              </a:spcAft>
              <a:buNone/>
            </a:pPr>
            <a:r>
              <a:t/>
            </a:r>
            <a:endParaRPr sz="1250">
              <a:solidFill>
                <a:schemeClr val="dk1"/>
              </a:solidFill>
              <a:latin typeface="Calibri"/>
              <a:ea typeface="Calibri"/>
              <a:cs typeface="Calibri"/>
              <a:sym typeface="Calibri"/>
            </a:endParaRPr>
          </a:p>
          <a:p>
            <a:pPr indent="0" lvl="0" marL="0" rtl="0" algn="l">
              <a:spcBef>
                <a:spcPts val="0"/>
              </a:spcBef>
              <a:spcAft>
                <a:spcPts val="0"/>
              </a:spcAft>
              <a:buNone/>
            </a:pPr>
            <a:r>
              <a:t/>
            </a:r>
            <a:endParaRPr sz="125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5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7b0cd8cd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47b0cd8cd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latin typeface="Calibri"/>
                <a:ea typeface="Calibri"/>
                <a:cs typeface="Calibri"/>
                <a:sym typeface="Calibri"/>
              </a:rPr>
              <a:t>In this case, if we only use the vague information we have, we might end up with a really long list of results. So, it’s better to be one step ahead. I recommend using the advanced search.</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chemeClr val="dk1"/>
                </a:solidFill>
                <a:latin typeface="Calibri"/>
                <a:ea typeface="Calibri"/>
                <a:cs typeface="Calibri"/>
                <a:sym typeface="Calibri"/>
              </a:rPr>
              <a:t>With advanced search, you can look for multiple terms in different fields at once. You can specify exactly what you want to search for, like an author’s name or a title. It’s perfect when you have a lot of results and need to narrow them down.</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a:solidFill>
                  <a:schemeClr val="dk1"/>
                </a:solidFill>
                <a:latin typeface="Calibri"/>
                <a:ea typeface="Calibri"/>
                <a:cs typeface="Calibri"/>
                <a:sym typeface="Calibri"/>
              </a:rPr>
              <a:t>It’s also really helpful when you’re searching for an author with a common name—just combine the name with a subject to make the search more specific.</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it">
                <a:solidFill>
                  <a:schemeClr val="dk1"/>
                </a:solidFill>
                <a:latin typeface="Calibri"/>
                <a:ea typeface="Calibri"/>
                <a:cs typeface="Calibri"/>
                <a:sym typeface="Calibri"/>
              </a:rPr>
              <a:t>Alright, let’s go back to GalileoDiscovery. Now, click on “advanced search.” From the drop-down menu, choose the data field you need.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it">
                <a:solidFill>
                  <a:schemeClr val="dk1"/>
                </a:solidFill>
                <a:latin typeface="Calibri"/>
                <a:ea typeface="Calibri"/>
                <a:cs typeface="Calibri"/>
                <a:sym typeface="Calibri"/>
              </a:rPr>
              <a:t>We’re not sure if “pigment” is the subject (the main topic of the book) or part of the title. So, let’s choose “any field” and type in </a:t>
            </a:r>
            <a:r>
              <a:rPr lang="it" strike="sngStrike">
                <a:solidFill>
                  <a:schemeClr val="dk1"/>
                </a:solidFill>
                <a:latin typeface="Calibri"/>
                <a:ea typeface="Calibri"/>
                <a:cs typeface="Calibri"/>
                <a:sym typeface="Calibri"/>
              </a:rPr>
              <a:t>“dictionary </a:t>
            </a:r>
            <a:r>
              <a:rPr lang="it">
                <a:solidFill>
                  <a:schemeClr val="dk1"/>
                </a:solidFill>
                <a:latin typeface="Calibri"/>
                <a:ea typeface="Calibri"/>
                <a:cs typeface="Calibri"/>
                <a:sym typeface="Calibri"/>
              </a:rPr>
              <a:t>pigment*”. I’ve added a star (*) to the end of “pigment” – this is called truncation, and it helps us find different forms of the word, like singular or plural, or related words.</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it">
                <a:solidFill>
                  <a:schemeClr val="dk1"/>
                </a:solidFill>
                <a:latin typeface="Calibri"/>
                <a:ea typeface="Calibri"/>
                <a:cs typeface="Calibri"/>
                <a:sym typeface="Calibri"/>
              </a:rPr>
              <a:t>Next, if we choose “any field” and type in the first few letters  of the author’s last name we will have this number of results. Not that many (results) in this case, but it could be different with other searches. Let’s choose “author” and type in the first few letters.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it">
                <a:solidFill>
                  <a:schemeClr val="dk1"/>
                </a:solidFill>
                <a:latin typeface="Calibri"/>
                <a:ea typeface="Calibri"/>
                <a:cs typeface="Calibri"/>
                <a:sym typeface="Calibri"/>
              </a:rPr>
              <a:t>Now, we see that we have more than one book that match our research. Unfortunately, the one we have at the Geoscience Library isn’t available, but there are two copies of the other book – one at the Liviano Library and one at the Chemistry Library. If you want to borrow the book, go for second copy (the one at the Chemistry library) since the first one is not for loan.</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it">
                <a:solidFill>
                  <a:schemeClr val="dk1"/>
                </a:solidFill>
                <a:latin typeface="Calibri"/>
                <a:ea typeface="Calibri"/>
                <a:cs typeface="Calibri"/>
                <a:sym typeface="Calibri"/>
              </a:rPr>
              <a:t>Just one more tip: if you're curious about other books by the same author, scroll down the page until you see the publication details, and click on the author’s name (it’s underlined). That will show you a list of all the titles linked to that author.</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strike="sngStrike">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98b92eef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e98b92eef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7b0cd8cd4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7b0cd8cd4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it" sz="1200">
                <a:solidFill>
                  <a:srgbClr val="303030"/>
                </a:solidFill>
                <a:latin typeface="Calibri"/>
                <a:ea typeface="Calibri"/>
                <a:cs typeface="Calibri"/>
                <a:sym typeface="Calibri"/>
              </a:rPr>
              <a:t>First, let’s carefully check the catalog </a:t>
            </a:r>
            <a:r>
              <a:rPr b="1" lang="it" sz="1200">
                <a:solidFill>
                  <a:srgbClr val="303030"/>
                </a:solidFill>
                <a:latin typeface="Calibri"/>
                <a:ea typeface="Calibri"/>
                <a:cs typeface="Calibri"/>
                <a:sym typeface="Calibri"/>
              </a:rPr>
              <a:t>[ricerca in galileo]</a:t>
            </a:r>
            <a:endParaRPr b="1" sz="1200">
              <a:solidFill>
                <a:srgbClr val="303030"/>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rPr lang="it" sz="1200">
                <a:solidFill>
                  <a:srgbClr val="303030"/>
                </a:solidFill>
                <a:latin typeface="Calibri"/>
                <a:ea typeface="Calibri"/>
                <a:cs typeface="Calibri"/>
                <a:sym typeface="Calibri"/>
              </a:rPr>
              <a:t>If our search in GalileoDiscovery didn’t give us any results, what should we do next?</a:t>
            </a:r>
            <a:endParaRPr sz="1200">
              <a:solidFill>
                <a:srgbClr val="303030"/>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rPr lang="it" sz="1200">
                <a:solidFill>
                  <a:srgbClr val="303030"/>
                </a:solidFill>
                <a:latin typeface="Calibri"/>
                <a:ea typeface="Calibri"/>
                <a:cs typeface="Calibri"/>
                <a:sym typeface="Calibri"/>
              </a:rPr>
              <a:t>We can try checking on SBN, which is the collective catalogue of the National Library Service. It’s a network of Italian libraries, including universities, public institutions, and more.</a:t>
            </a:r>
            <a:endParaRPr sz="1200">
              <a:solidFill>
                <a:srgbClr val="303030"/>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rPr lang="it" sz="1200">
                <a:solidFill>
                  <a:srgbClr val="303030"/>
                </a:solidFill>
                <a:latin typeface="Calibri"/>
                <a:ea typeface="Calibri"/>
                <a:cs typeface="Calibri"/>
                <a:sym typeface="Calibri"/>
              </a:rPr>
              <a:t>You can click here... and you’ll see that other libraries in different cities have a copy of the book. So, what do we do now?</a:t>
            </a:r>
            <a:endParaRPr sz="1200">
              <a:solidFill>
                <a:srgbClr val="30303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47b0cd8cd4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47b0cd8cd4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highlight>
                <a:srgbClr val="FFFF00"/>
              </a:highlight>
              <a:latin typeface="Calibri"/>
              <a:ea typeface="Calibri"/>
              <a:cs typeface="Calibri"/>
              <a:sym typeface="Calibri"/>
            </a:endParaRPr>
          </a:p>
          <a:p>
            <a:pPr indent="0" lvl="0" marL="0" rtl="0" algn="l">
              <a:spcBef>
                <a:spcPts val="0"/>
              </a:spcBef>
              <a:spcAft>
                <a:spcPts val="0"/>
              </a:spcAft>
              <a:buNone/>
            </a:pPr>
            <a:r>
              <a:rPr lang="it" sz="1200">
                <a:solidFill>
                  <a:schemeClr val="dk1"/>
                </a:solidFill>
                <a:latin typeface="Calibri"/>
                <a:ea typeface="Calibri"/>
                <a:cs typeface="Calibri"/>
                <a:sym typeface="Calibri"/>
              </a:rPr>
              <a:t>You might be asking about interlibrary loan (ILL) – it’s a service that lets you borrow books and materials from other libraries through ours.</a:t>
            </a:r>
            <a:endParaRPr sz="1200">
              <a:latin typeface="Calibri"/>
              <a:ea typeface="Calibri"/>
              <a:cs typeface="Calibri"/>
              <a:sym typeface="Calibri"/>
            </a:endParaRPr>
          </a:p>
          <a:p>
            <a:pPr indent="0" lvl="0" marL="0" rtl="0" algn="l">
              <a:spcBef>
                <a:spcPts val="0"/>
              </a:spcBef>
              <a:spcAft>
                <a:spcPts val="0"/>
              </a:spcAft>
              <a:buNone/>
            </a:pPr>
            <a:r>
              <a:rPr lang="it" sz="1200">
                <a:latin typeface="Calibri"/>
                <a:ea typeface="Calibri"/>
                <a:cs typeface="Calibri"/>
                <a:sym typeface="Calibri"/>
              </a:rPr>
              <a:t>Just make sure that the Padua Library System doesn’t already have the book. If you’re not sure, don’t hesitate to ask us for help – we’re happy to assist!</a:t>
            </a:r>
            <a:endParaRPr sz="1200">
              <a:latin typeface="Calibri"/>
              <a:ea typeface="Calibri"/>
              <a:cs typeface="Calibri"/>
              <a:sym typeface="Calibri"/>
            </a:endParaRPr>
          </a:p>
          <a:p>
            <a:pPr indent="0" lvl="0" marL="0" rtl="0" algn="l">
              <a:spcBef>
                <a:spcPts val="0"/>
              </a:spcBef>
              <a:spcAft>
                <a:spcPts val="0"/>
              </a:spcAft>
              <a:buNone/>
            </a:pPr>
            <a:r>
              <a:rPr lang="it" sz="1200">
                <a:latin typeface="Calibri"/>
                <a:ea typeface="Calibri"/>
                <a:cs typeface="Calibri"/>
                <a:sym typeface="Calibri"/>
              </a:rPr>
              <a:t>A quick reminder: ILL is not a free service. You’ll need to pay a small fee to cover the shipping cost.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12529"/>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7b0cd8cd4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47b0cd8cd4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it" sz="1200">
                <a:latin typeface="Calibri"/>
                <a:ea typeface="Calibri"/>
                <a:cs typeface="Calibri"/>
                <a:sym typeface="Calibri"/>
              </a:rPr>
              <a:t>[FARE LA RICERCA IN GALILEO DISCOVERY]</a:t>
            </a:r>
            <a:endParaRPr b="1" sz="1200">
              <a:latin typeface="Calibri"/>
              <a:ea typeface="Calibri"/>
              <a:cs typeface="Calibri"/>
              <a:sym typeface="Calibri"/>
            </a:endParaRPr>
          </a:p>
          <a:p>
            <a:pPr indent="0" lvl="0" marL="457200" rtl="0" algn="l">
              <a:spcBef>
                <a:spcPts val="0"/>
              </a:spcBef>
              <a:spcAft>
                <a:spcPts val="0"/>
              </a:spcAft>
              <a:buNone/>
            </a:pPr>
            <a:r>
              <a:t/>
            </a:r>
            <a:endParaRPr b="1" sz="1200">
              <a:latin typeface="Calibri"/>
              <a:ea typeface="Calibri"/>
              <a:cs typeface="Calibri"/>
              <a:sym typeface="Calibri"/>
            </a:endParaRPr>
          </a:p>
          <a:p>
            <a:pPr indent="0" lvl="0" marL="457200" rtl="0" algn="l">
              <a:spcBef>
                <a:spcPts val="0"/>
              </a:spcBef>
              <a:spcAft>
                <a:spcPts val="0"/>
              </a:spcAft>
              <a:buNone/>
            </a:pPr>
            <a:r>
              <a:rPr lang="it" sz="1200">
                <a:latin typeface="Calibri"/>
                <a:ea typeface="Calibri"/>
                <a:cs typeface="Calibri"/>
                <a:sym typeface="Calibri"/>
              </a:rPr>
              <a:t>As you can see, if you scroll down a bit, there’s a “full text availability” section. Click on it, and it will take you to the publisher's website. Here we are!</a:t>
            </a:r>
            <a:endParaRPr sz="1200">
              <a:latin typeface="Calibri"/>
              <a:ea typeface="Calibri"/>
              <a:cs typeface="Calibri"/>
              <a:sym typeface="Calibri"/>
            </a:endParaRPr>
          </a:p>
          <a:p>
            <a:pPr indent="0" lvl="0" marL="457200" rtl="0" algn="l">
              <a:spcBef>
                <a:spcPts val="0"/>
              </a:spcBef>
              <a:spcAft>
                <a:spcPts val="0"/>
              </a:spcAft>
              <a:buNone/>
            </a:pPr>
            <a:r>
              <a:t/>
            </a:r>
            <a:endParaRPr sz="1200">
              <a:latin typeface="Calibri"/>
              <a:ea typeface="Calibri"/>
              <a:cs typeface="Calibri"/>
              <a:sym typeface="Calibri"/>
            </a:endParaRPr>
          </a:p>
          <a:p>
            <a:pPr indent="0" lvl="0" marL="457200" rtl="0" algn="l">
              <a:spcBef>
                <a:spcPts val="0"/>
              </a:spcBef>
              <a:spcAft>
                <a:spcPts val="0"/>
              </a:spcAft>
              <a:buNone/>
            </a:pPr>
            <a:r>
              <a:rPr lang="it" sz="1200">
                <a:latin typeface="Calibri"/>
                <a:ea typeface="Calibri"/>
                <a:cs typeface="Calibri"/>
                <a:sym typeface="Calibri"/>
              </a:rPr>
              <a:t>Now, if we go back to GalileoDiscovery, you’ll notice this little note: “access only for university users.”</a:t>
            </a:r>
            <a:endParaRPr sz="1200">
              <a:latin typeface="Calibri"/>
              <a:ea typeface="Calibri"/>
              <a:cs typeface="Calibri"/>
              <a:sym typeface="Calibri"/>
            </a:endParaRPr>
          </a:p>
          <a:p>
            <a:pPr indent="0" lvl="0" marL="457200" rtl="0" algn="l">
              <a:spcBef>
                <a:spcPts val="0"/>
              </a:spcBef>
              <a:spcAft>
                <a:spcPts val="0"/>
              </a:spcAft>
              <a:buNone/>
            </a:pPr>
            <a:r>
              <a:t/>
            </a:r>
            <a:endParaRPr sz="1200">
              <a:latin typeface="Calibri"/>
              <a:ea typeface="Calibri"/>
              <a:cs typeface="Calibri"/>
              <a:sym typeface="Calibri"/>
            </a:endParaRPr>
          </a:p>
          <a:p>
            <a:pPr indent="0" lvl="0" marL="45720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ff195323fa_0_1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35" name="Google Shape;135;g1ff195323fa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7b0cd8cd4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47b0cd8cd4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200">
                <a:latin typeface="Calibri"/>
                <a:ea typeface="Calibri"/>
                <a:cs typeface="Calibri"/>
                <a:sym typeface="Calibri"/>
              </a:rPr>
              <a:t>The University Library System has agreements with electronic content providers for e-journals, online databases, and millions (yes, millions) of e-books.</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latin typeface="Calibri"/>
                <a:ea typeface="Calibri"/>
                <a:cs typeface="Calibri"/>
                <a:sym typeface="Calibri"/>
              </a:rPr>
              <a:t>These agreements usually allow us to give remote access to students, faculty, and staff at our University, but not to anyone else. Our content providers can recognise users who are on campus and connected to eduroam Wi-Fi and allow access.</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latin typeface="Calibri"/>
                <a:ea typeface="Calibri"/>
                <a:cs typeface="Calibri"/>
                <a:sym typeface="Calibri"/>
              </a:rPr>
              <a:t>But if you’re working off-campus, you’ll need to identify yourself. We use our proxy server to verify who you are and get you access to the library’s licensed content.</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latin typeface="Calibri"/>
                <a:ea typeface="Calibri"/>
                <a:cs typeface="Calibri"/>
                <a:sym typeface="Calibri"/>
              </a:rPr>
              <a:t>We recommend setting up the Proxy add-on on your browser for easy access from your laptop. It’s quick and simple to do.</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it" sz="1200">
                <a:latin typeface="Calibri"/>
                <a:ea typeface="Calibri"/>
                <a:cs typeface="Calibri"/>
                <a:sym typeface="Calibri"/>
              </a:rPr>
              <a:t>We encourage you to make full use of these digital resources for your academic work, but please remember it’s for personal use and research/study purposes only. Please use the resources responsibly: downloading like there’s no tomorrow or using them inappropriately could lead to the service provider suspending access for everyone at the university. Both the library and the service provider monitor access, so... let’s keep it within limits!</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it" sz="1200">
                <a:latin typeface="Calibri"/>
                <a:ea typeface="Calibri"/>
                <a:cs typeface="Calibri"/>
                <a:sym typeface="Calibri"/>
              </a:rPr>
              <a:t>W</a:t>
            </a:r>
            <a:r>
              <a:rPr lang="it" sz="1200">
                <a:latin typeface="Calibri"/>
                <a:ea typeface="Calibri"/>
                <a:cs typeface="Calibri"/>
                <a:sym typeface="Calibri"/>
              </a:rPr>
              <a:t>: </a:t>
            </a:r>
            <a:r>
              <a:rPr lang="it">
                <a:solidFill>
                  <a:schemeClr val="dk1"/>
                </a:solidFill>
              </a:rPr>
              <a:t>Almost done, let’s go back for the last time to wooclap</a:t>
            </a:r>
            <a:endParaRPr sz="12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124addf59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343" name="Google Shape;343;g2124addf5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24addf59a_0_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350" name="Google Shape;350;g2124addf59a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72a1d6ea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359" name="Google Shape;359;g2072a1d6e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f28e64764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367" name="Google Shape;367;g20f28e6476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0f28e6476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0f28e6476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885e2359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885e2359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8b56571d3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8b56571d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12536489a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12536489a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16a0ce268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16a0ce268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62c37dd78_1_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p>
        </p:txBody>
      </p:sp>
      <p:sp>
        <p:nvSpPr>
          <p:cNvPr id="143" name="Google Shape;143;g2062c37dd78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e98b92eef2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e98b92eef2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t/>
            </a:r>
            <a:endParaRPr sz="1200">
              <a:solidFill>
                <a:srgbClr val="3A3A3A"/>
              </a:solidFill>
              <a:highlight>
                <a:srgbClr val="FFFF00"/>
              </a:highlight>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e93aae8fe7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439" name="Google Shape;439;g1e93aae8fe7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1a7bf5a7cb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447" name="Google Shape;447;g21a7bf5a7c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16a0ce26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16a0ce26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5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e98b92eef2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e98b92eef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t/>
            </a:r>
            <a:endParaRPr sz="1200">
              <a:solidFill>
                <a:srgbClr val="3A3A3A"/>
              </a:solidFill>
              <a:highlight>
                <a:srgbClr val="FFFF00"/>
              </a:highlight>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e98b92eef2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e98b92eef2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e93aae8fe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e93aae8fe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e93aae8fe7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e93aae8fe7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e93aae8fe7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e93aae8fe7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1a7bf5a7c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1a7bf5a7c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12529"/>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f195323f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ff195323f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47b0cd8cd4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47b0cd8cd4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1e12f4f69b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1e12f4f69b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12529"/>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ff195323fa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f195323fa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rgbClr val="3A3A3A"/>
              </a:solidFill>
              <a:highlight>
                <a:schemeClr val="lt1"/>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018c329d75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018c329d7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sz="1200">
              <a:solidFill>
                <a:srgbClr val="3A3A3A"/>
              </a:solidFill>
              <a:highlight>
                <a:srgbClr val="FFFFFF"/>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6aa10d7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06aa10d7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a:solidFill>
                <a:srgbClr val="3A3A3A"/>
              </a:solidFill>
              <a:highlight>
                <a:srgbClr val="FFFFFF"/>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e98b92ee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e98b92ee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7b0cd8c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47b0cd8c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sz="1200">
              <a:solidFill>
                <a:schemeClr val="dk1"/>
              </a:solidFill>
              <a:highlight>
                <a:schemeClr val="lt1"/>
              </a:highlight>
              <a:latin typeface="Calibri"/>
              <a:ea typeface="Calibri"/>
              <a:cs typeface="Calibri"/>
              <a:sym typeface="Calibri"/>
            </a:endParaRPr>
          </a:p>
          <a:p>
            <a:pPr indent="0" lvl="0" marL="0" rtl="0" algn="l">
              <a:lnSpc>
                <a:spcPct val="90000"/>
              </a:lnSpc>
              <a:spcBef>
                <a:spcPts val="800"/>
              </a:spcBef>
              <a:spcAft>
                <a:spcPts val="0"/>
              </a:spcAft>
              <a:buNone/>
            </a:pPr>
            <a:r>
              <a:t/>
            </a:r>
            <a:endParaRPr sz="1200">
              <a:solidFill>
                <a:srgbClr val="010101"/>
              </a:solidFill>
              <a:latin typeface="Calibri"/>
              <a:ea typeface="Calibri"/>
              <a:cs typeface="Calibri"/>
              <a:sym typeface="Calibri"/>
            </a:endParaRPr>
          </a:p>
          <a:p>
            <a:pPr indent="0" lvl="0" marL="457200" rtl="0" algn="l">
              <a:lnSpc>
                <a:spcPct val="90000"/>
              </a:lnSpc>
              <a:spcBef>
                <a:spcPts val="800"/>
              </a:spcBef>
              <a:spcAft>
                <a:spcPts val="0"/>
              </a:spcAft>
              <a:buNone/>
            </a:pPr>
            <a:r>
              <a:t/>
            </a:r>
            <a:endParaRPr sz="1200">
              <a:solidFill>
                <a:srgbClr val="3A3A3A"/>
              </a:solidFill>
              <a:highlight>
                <a:schemeClr val="lt1"/>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1050">
              <a:solidFill>
                <a:schemeClr val="dk1"/>
              </a:solidFill>
              <a:highlight>
                <a:schemeClr val="lt1"/>
              </a:highlight>
              <a:latin typeface="Calibri"/>
              <a:ea typeface="Calibri"/>
              <a:cs typeface="Calibri"/>
              <a:sym typeface="Calibri"/>
            </a:endParaRPr>
          </a:p>
          <a:p>
            <a:pPr indent="0" lvl="0" marL="0" rtl="0" algn="l">
              <a:lnSpc>
                <a:spcPct val="90000"/>
              </a:lnSpc>
              <a:spcBef>
                <a:spcPts val="800"/>
              </a:spcBef>
              <a:spcAft>
                <a:spcPts val="0"/>
              </a:spcAft>
              <a:buNone/>
            </a:pPr>
            <a:r>
              <a:t/>
            </a:r>
            <a:endParaRPr sz="1200">
              <a:solidFill>
                <a:srgbClr val="3A3A3A"/>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s://bibliotecadigitale.cab.unipd.it/en/using-the-libraries/borrowing-books" TargetMode="External"/><Relationship Id="rId5" Type="http://schemas.openxmlformats.org/officeDocument/2006/relationships/image" Target="../media/image2.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hyperlink" Target="https://biblio.unipd.it/en/using-the-libraries/interlibrary-loan-services" TargetMode="External"/><Relationship Id="rId6" Type="http://schemas.openxmlformats.org/officeDocument/2006/relationships/hyperlink" Target="https://biblio.unipd.it/usa-le-biblioteche/ill/form-ucpi" TargetMode="External"/><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hyperlink" Target="https://doi.org/10.4324/9781315418216"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9.jpg"/><Relationship Id="rId6" Type="http://schemas.openxmlformats.org/officeDocument/2006/relationships/hyperlink" Target="https://asit.unipd.it/english-version/eduroam/how-access-eduroam" TargetMode="External"/><Relationship Id="rId7" Type="http://schemas.openxmlformats.org/officeDocument/2006/relationships/hyperlink" Target="https://biblio.unipd.it/en/search-tools/proxy/guide-to-the-auth-proxy-configur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png"/><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bibliotecadigitale.cab.unipd.it/en/using-the-libraries/locations-and-hours" TargetMode="External"/><Relationship Id="rId4" Type="http://schemas.openxmlformats.org/officeDocument/2006/relationships/image" Target="../media/image2.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2.png"/><Relationship Id="rId5"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38.png"/><Relationship Id="rId5"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2.png"/><Relationship Id="rId6" Type="http://schemas.openxmlformats.org/officeDocument/2006/relationships/hyperlink" Target="https://bibliotecadigitale.cab.unipd.it/en/search-tools/off-campus-connection-to-electronic-resources-via-single-sign-on-sso" TargetMode="External"/><Relationship Id="rId7"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41.png"/><Relationship Id="rId5" Type="http://schemas.openxmlformats.org/officeDocument/2006/relationships/hyperlink" Target="https://bibliotecadigitale.cab.unipd.it/en/search-tools/proxy/auth-proxy" TargetMode="External"/><Relationship Id="rId6"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s://biblio.unipd.it/en/search-tools/proxy/guide-to-the-auth-proxy-configuration" TargetMode="External"/><Relationship Id="rId4" Type="http://schemas.openxmlformats.org/officeDocument/2006/relationships/hyperlink" Target="https://biblio.unipd.it/en/search-tools/proxy/guide-to-the-auth-proxy-configuration" TargetMode="External"/><Relationship Id="rId5" Type="http://schemas.openxmlformats.org/officeDocument/2006/relationships/hyperlink" Target="https://nilde.bo.cnr.it/" TargetMode="External"/><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hyperlink" Target="https://affluences.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hyperlink" Target="https://biblio.unipd.it/" TargetMode="External"/><Relationship Id="rId5" Type="http://schemas.openxmlformats.org/officeDocument/2006/relationships/image" Target="../media/image47.png"/><Relationship Id="rId6" Type="http://schemas.openxmlformats.org/officeDocument/2006/relationships/image" Target="../media/image45.png"/><Relationship Id="rId7" Type="http://schemas.openxmlformats.org/officeDocument/2006/relationships/hyperlink" Target="https://biblio.unipd.it/en/digital-library/libkey" TargetMode="External"/><Relationship Id="rId8" Type="http://schemas.openxmlformats.org/officeDocument/2006/relationships/hyperlink" Target="https://biblio.unipd.it/en/digital-library/libke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hyperlink" Target="https://bibliotecadigitale.cab.unipd.it/en/helpline" TargetMode="External"/><Relationship Id="rId5" Type="http://schemas.openxmlformats.org/officeDocument/2006/relationships/hyperlink" Target="mailto:mariagrazia.biga@unipd.it" TargetMode="External"/><Relationship Id="rId6" Type="http://schemas.openxmlformats.org/officeDocument/2006/relationships/hyperlink" Target="mailto:biblio.liviano@unipd.it" TargetMode="External"/><Relationship Id="rId7"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galileodiscovery.unipd.it/discovery/search?vid=39UPD_INST:VU1&amp;lang=en" TargetMode="External"/><Relationship Id="rId4" Type="http://schemas.openxmlformats.org/officeDocument/2006/relationships/image" Target="../media/image2.png"/><Relationship Id="rId5" Type="http://schemas.openxmlformats.org/officeDocument/2006/relationships/hyperlink" Target="https://galileodiscovery.unipd.it/discovery/search?vid=39UPD_INST:VU1&amp;lang=en" TargetMode="External"/><Relationship Id="rId6" Type="http://schemas.openxmlformats.org/officeDocument/2006/relationships/image" Target="../media/image6.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3514800" y="2047950"/>
            <a:ext cx="1914450" cy="1914450"/>
          </a:xfrm>
          <a:prstGeom prst="rect">
            <a:avLst/>
          </a:prstGeom>
          <a:noFill/>
          <a:ln>
            <a:noFill/>
          </a:ln>
        </p:spPr>
      </p:pic>
      <p:sp>
        <p:nvSpPr>
          <p:cNvPr id="130" name="Google Shape;130;p25"/>
          <p:cNvSpPr txBox="1"/>
          <p:nvPr>
            <p:ph type="ctrTitle"/>
          </p:nvPr>
        </p:nvSpPr>
        <p:spPr>
          <a:xfrm>
            <a:off x="1143000" y="578250"/>
            <a:ext cx="6858000" cy="14697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b="1" lang="it"/>
              <a:t>Introduction to bibliographic   research and library services</a:t>
            </a:r>
            <a:endParaRPr b="1"/>
          </a:p>
        </p:txBody>
      </p:sp>
      <p:sp>
        <p:nvSpPr>
          <p:cNvPr id="131" name="Google Shape;131;p25"/>
          <p:cNvSpPr txBox="1"/>
          <p:nvPr>
            <p:ph idx="1" type="subTitle"/>
          </p:nvPr>
        </p:nvSpPr>
        <p:spPr>
          <a:xfrm>
            <a:off x="337425" y="3962400"/>
            <a:ext cx="8269200" cy="1038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800"/>
              <a:buNone/>
            </a:pPr>
            <a:r>
              <a:rPr lang="it" sz="2000"/>
              <a:t>Workshop for</a:t>
            </a:r>
            <a:r>
              <a:rPr lang="it" sz="2000"/>
              <a:t> </a:t>
            </a:r>
            <a:r>
              <a:rPr lang="it" sz="2000"/>
              <a:t>Applied sciences to cultural heritage materials and sites</a:t>
            </a:r>
            <a:r>
              <a:rPr lang="it" sz="1500">
                <a:solidFill>
                  <a:srgbClr val="EF4540"/>
                </a:solidFill>
                <a:highlight>
                  <a:srgbClr val="FFFFFF"/>
                </a:highlight>
                <a:latin typeface="Oswald"/>
                <a:ea typeface="Oswald"/>
                <a:cs typeface="Oswald"/>
                <a:sym typeface="Oswald"/>
              </a:rPr>
              <a:t> </a:t>
            </a:r>
            <a:r>
              <a:rPr lang="it" sz="2000"/>
              <a:t>students</a:t>
            </a:r>
            <a:endParaRPr sz="1100"/>
          </a:p>
          <a:p>
            <a:pPr indent="0" lvl="0" marL="0" rtl="0" algn="r">
              <a:lnSpc>
                <a:spcPct val="90000"/>
              </a:lnSpc>
              <a:spcBef>
                <a:spcPts val="800"/>
              </a:spcBef>
              <a:spcAft>
                <a:spcPts val="0"/>
              </a:spcAft>
              <a:buClr>
                <a:schemeClr val="dk1"/>
              </a:buClr>
              <a:buSzPts val="1800"/>
              <a:buNone/>
            </a:pPr>
            <a:r>
              <a:t/>
            </a:r>
            <a:endParaRPr sz="1700"/>
          </a:p>
          <a:p>
            <a:pPr indent="0" lvl="0" marL="0" rtl="0" algn="r">
              <a:lnSpc>
                <a:spcPct val="90000"/>
              </a:lnSpc>
              <a:spcBef>
                <a:spcPts val="800"/>
              </a:spcBef>
              <a:spcAft>
                <a:spcPts val="0"/>
              </a:spcAft>
              <a:buClr>
                <a:schemeClr val="dk1"/>
              </a:buClr>
              <a:buSzPts val="1800"/>
              <a:buNone/>
            </a:pPr>
            <a:r>
              <a:t/>
            </a:r>
            <a:endParaRPr sz="1700"/>
          </a:p>
        </p:txBody>
      </p:sp>
      <p:pic>
        <p:nvPicPr>
          <p:cNvPr id="132" name="Google Shape;132;p25"/>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2876975" y="2516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The Liviano Library</a:t>
            </a:r>
            <a:endParaRPr/>
          </a:p>
        </p:txBody>
      </p:sp>
      <p:sp>
        <p:nvSpPr>
          <p:cNvPr id="236" name="Google Shape;236;p34"/>
          <p:cNvSpPr txBox="1"/>
          <p:nvPr>
            <p:ph idx="1" type="body"/>
          </p:nvPr>
        </p:nvSpPr>
        <p:spPr>
          <a:xfrm>
            <a:off x="2876975" y="1191850"/>
            <a:ext cx="6073200" cy="3263400"/>
          </a:xfrm>
          <a:prstGeom prst="rect">
            <a:avLst/>
          </a:prstGeom>
        </p:spPr>
        <p:txBody>
          <a:bodyPr anchorCtr="0" anchor="t" bIns="34275" lIns="68575" spcFirstLastPara="1" rIns="68575" wrap="square" tIns="34275">
            <a:normAutofit fontScale="70000" lnSpcReduction="10000"/>
          </a:bodyPr>
          <a:lstStyle/>
          <a:p>
            <a:pPr indent="0" lvl="0" marL="0" rtl="0" algn="l">
              <a:spcBef>
                <a:spcPts val="800"/>
              </a:spcBef>
              <a:spcAft>
                <a:spcPts val="0"/>
              </a:spcAft>
              <a:buClr>
                <a:schemeClr val="dk1"/>
              </a:buClr>
              <a:buSzPct val="52380"/>
              <a:buFont typeface="Arial"/>
              <a:buNone/>
            </a:pPr>
            <a:r>
              <a:rPr b="1" lang="it">
                <a:solidFill>
                  <a:srgbClr val="3A3A3A"/>
                </a:solidFill>
              </a:rPr>
              <a:t>main subjects: </a:t>
            </a:r>
            <a:r>
              <a:rPr lang="it">
                <a:solidFill>
                  <a:srgbClr val="3A3A3A"/>
                </a:solidFill>
              </a:rPr>
              <a:t>Archeology; Greek and Latin literature and philology; Arts, Music</a:t>
            </a:r>
            <a:endParaRPr>
              <a:solidFill>
                <a:srgbClr val="3A3A3A"/>
              </a:solidFill>
            </a:endParaRPr>
          </a:p>
          <a:p>
            <a:pPr indent="0" lvl="0" marL="0" rtl="0" algn="l">
              <a:spcBef>
                <a:spcPts val="800"/>
              </a:spcBef>
              <a:spcAft>
                <a:spcPts val="0"/>
              </a:spcAft>
              <a:buClr>
                <a:schemeClr val="dk1"/>
              </a:buClr>
              <a:buSzPct val="52380"/>
              <a:buFont typeface="Arial"/>
              <a:buNone/>
            </a:pPr>
            <a:r>
              <a:t/>
            </a:r>
            <a:endParaRPr>
              <a:solidFill>
                <a:srgbClr val="3A3A3A"/>
              </a:solidFill>
            </a:endParaRPr>
          </a:p>
          <a:p>
            <a:pPr indent="0" lvl="0" marL="0" rtl="0" algn="l">
              <a:spcBef>
                <a:spcPts val="800"/>
              </a:spcBef>
              <a:spcAft>
                <a:spcPts val="0"/>
              </a:spcAft>
              <a:buClr>
                <a:schemeClr val="dk1"/>
              </a:buClr>
              <a:buSzPct val="52380"/>
              <a:buFont typeface="Arial"/>
              <a:buNone/>
            </a:pPr>
            <a:r>
              <a:rPr b="1" lang="it">
                <a:solidFill>
                  <a:srgbClr val="3A3A3A"/>
                </a:solidFill>
              </a:rPr>
              <a:t>Monday-Friday</a:t>
            </a:r>
            <a:r>
              <a:rPr lang="it">
                <a:solidFill>
                  <a:srgbClr val="3A3A3A"/>
                </a:solidFill>
              </a:rPr>
              <a:t> 9 a.m - 11 p.m.</a:t>
            </a:r>
            <a:endParaRPr>
              <a:solidFill>
                <a:srgbClr val="3A3A3A"/>
              </a:solidFill>
            </a:endParaRPr>
          </a:p>
          <a:p>
            <a:pPr indent="0" lvl="0" marL="0" rtl="0" algn="l">
              <a:spcBef>
                <a:spcPts val="800"/>
              </a:spcBef>
              <a:spcAft>
                <a:spcPts val="0"/>
              </a:spcAft>
              <a:buClr>
                <a:schemeClr val="dk1"/>
              </a:buClr>
              <a:buSzPct val="52380"/>
              <a:buFont typeface="Arial"/>
              <a:buNone/>
            </a:pPr>
            <a:r>
              <a:rPr b="1" lang="it">
                <a:solidFill>
                  <a:srgbClr val="3A3A3A"/>
                </a:solidFill>
              </a:rPr>
              <a:t>Saturday-Sunday</a:t>
            </a:r>
            <a:r>
              <a:rPr lang="it">
                <a:solidFill>
                  <a:srgbClr val="3A3A3A"/>
                </a:solidFill>
              </a:rPr>
              <a:t> 9:30 a.m. - 6:30 p.m.</a:t>
            </a:r>
            <a:endParaRPr>
              <a:solidFill>
                <a:srgbClr val="3A3A3A"/>
              </a:solidFill>
            </a:endParaRPr>
          </a:p>
          <a:p>
            <a:pPr indent="0" lvl="0" marL="0" rtl="0" algn="l">
              <a:spcBef>
                <a:spcPts val="800"/>
              </a:spcBef>
              <a:spcAft>
                <a:spcPts val="0"/>
              </a:spcAft>
              <a:buClr>
                <a:schemeClr val="dk1"/>
              </a:buClr>
              <a:buSzPct val="52380"/>
              <a:buFont typeface="Arial"/>
              <a:buNone/>
            </a:pPr>
            <a:r>
              <a:t/>
            </a:r>
            <a:endParaRPr>
              <a:solidFill>
                <a:srgbClr val="3A3A3A"/>
              </a:solidFill>
            </a:endParaRPr>
          </a:p>
          <a:p>
            <a:pPr indent="457200" lvl="0" marL="0" rtl="0" algn="l">
              <a:spcBef>
                <a:spcPts val="800"/>
              </a:spcBef>
              <a:spcAft>
                <a:spcPts val="0"/>
              </a:spcAft>
              <a:buClr>
                <a:schemeClr val="dk1"/>
              </a:buClr>
              <a:buSzPct val="52380"/>
              <a:buFont typeface="Arial"/>
              <a:buNone/>
            </a:pPr>
            <a:r>
              <a:rPr b="1" lang="it">
                <a:solidFill>
                  <a:srgbClr val="3A3A3A"/>
                </a:solidFill>
              </a:rPr>
              <a:t>134 </a:t>
            </a:r>
            <a:r>
              <a:rPr lang="it">
                <a:solidFill>
                  <a:srgbClr val="3A3A3A"/>
                </a:solidFill>
              </a:rPr>
              <a:t> seats</a:t>
            </a:r>
            <a:endParaRPr>
              <a:solidFill>
                <a:srgbClr val="3A3A3A"/>
              </a:solidFill>
            </a:endParaRPr>
          </a:p>
          <a:p>
            <a:pPr indent="457200" lvl="0" marL="0" rtl="0" algn="l">
              <a:spcBef>
                <a:spcPts val="800"/>
              </a:spcBef>
              <a:spcAft>
                <a:spcPts val="0"/>
              </a:spcAft>
              <a:buClr>
                <a:schemeClr val="dk1"/>
              </a:buClr>
              <a:buSzPct val="52380"/>
              <a:buFont typeface="Arial"/>
              <a:buNone/>
            </a:pPr>
            <a:r>
              <a:rPr b="1" lang="it">
                <a:solidFill>
                  <a:srgbClr val="3A3A3A"/>
                </a:solidFill>
              </a:rPr>
              <a:t>150,000</a:t>
            </a:r>
            <a:r>
              <a:rPr lang="it">
                <a:solidFill>
                  <a:srgbClr val="3A3A3A"/>
                </a:solidFill>
              </a:rPr>
              <a:t> books/ebooks</a:t>
            </a:r>
            <a:endParaRPr>
              <a:solidFill>
                <a:srgbClr val="3A3A3A"/>
              </a:solidFill>
            </a:endParaRPr>
          </a:p>
          <a:p>
            <a:pPr indent="457200" lvl="0" marL="0" rtl="0" algn="l">
              <a:spcBef>
                <a:spcPts val="800"/>
              </a:spcBef>
              <a:spcAft>
                <a:spcPts val="0"/>
              </a:spcAft>
              <a:buClr>
                <a:schemeClr val="dk1"/>
              </a:buClr>
              <a:buSzPct val="52380"/>
              <a:buFont typeface="Arial"/>
              <a:buNone/>
            </a:pPr>
            <a:r>
              <a:rPr b="1" lang="it">
                <a:solidFill>
                  <a:srgbClr val="3A3A3A"/>
                </a:solidFill>
              </a:rPr>
              <a:t>1,300</a:t>
            </a:r>
            <a:r>
              <a:rPr lang="it">
                <a:solidFill>
                  <a:srgbClr val="3A3A3A"/>
                </a:solidFill>
              </a:rPr>
              <a:t> journals</a:t>
            </a:r>
            <a:endParaRPr>
              <a:solidFill>
                <a:srgbClr val="3A3A3A"/>
              </a:solidFill>
            </a:endParaRPr>
          </a:p>
          <a:p>
            <a:pPr indent="0" lvl="0" marL="0" rtl="0" algn="l">
              <a:spcBef>
                <a:spcPts val="800"/>
              </a:spcBef>
              <a:spcAft>
                <a:spcPts val="0"/>
              </a:spcAft>
              <a:buClr>
                <a:schemeClr val="dk1"/>
              </a:buClr>
              <a:buSzPct val="52380"/>
              <a:buFont typeface="Arial"/>
              <a:buNone/>
            </a:pPr>
            <a:r>
              <a:rPr lang="it">
                <a:solidFill>
                  <a:srgbClr val="3A3A3A"/>
                </a:solidFill>
              </a:rPr>
              <a:t>…</a:t>
            </a:r>
            <a:r>
              <a:rPr lang="it">
                <a:solidFill>
                  <a:srgbClr val="3A3A3A"/>
                </a:solidFill>
              </a:rPr>
              <a:t> and millions of ebooks and ejournals through the University library System</a:t>
            </a:r>
            <a:endParaRPr>
              <a:solidFill>
                <a:srgbClr val="3A3A3A"/>
              </a:solidFill>
            </a:endParaRPr>
          </a:p>
          <a:p>
            <a:pPr indent="0" lvl="0" marL="0" rtl="0" algn="l">
              <a:spcBef>
                <a:spcPts val="800"/>
              </a:spcBef>
              <a:spcAft>
                <a:spcPts val="0"/>
              </a:spcAft>
              <a:buClr>
                <a:schemeClr val="dk1"/>
              </a:buClr>
              <a:buSzPct val="52380"/>
              <a:buFont typeface="Arial"/>
              <a:buNone/>
            </a:pPr>
            <a:r>
              <a:t/>
            </a:r>
            <a:endParaRPr>
              <a:solidFill>
                <a:srgbClr val="3A3A3A"/>
              </a:solidFill>
            </a:endParaRPr>
          </a:p>
          <a:p>
            <a:pPr indent="0" lvl="0" marL="0" rtl="0" algn="l">
              <a:spcBef>
                <a:spcPts val="800"/>
              </a:spcBef>
              <a:spcAft>
                <a:spcPts val="0"/>
              </a:spcAft>
              <a:buClr>
                <a:schemeClr val="dk1"/>
              </a:buClr>
              <a:buSzPct val="52380"/>
              <a:buFont typeface="Arial"/>
              <a:buNone/>
            </a:pPr>
            <a:r>
              <a:rPr lang="it">
                <a:solidFill>
                  <a:srgbClr val="3A3A3A"/>
                </a:solidFill>
              </a:rPr>
              <a:t>Most (but not all!) material on open shelves</a:t>
            </a:r>
            <a:endParaRPr>
              <a:solidFill>
                <a:srgbClr val="3A3A3A"/>
              </a:solidFill>
            </a:endParaRPr>
          </a:p>
        </p:txBody>
      </p:sp>
      <p:pic>
        <p:nvPicPr>
          <p:cNvPr id="237" name="Google Shape;237;p34"/>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238" name="Google Shape;238;p34"/>
          <p:cNvPicPr preferRelativeResize="0"/>
          <p:nvPr/>
        </p:nvPicPr>
        <p:blipFill>
          <a:blip r:embed="rId4">
            <a:alphaModFix/>
          </a:blip>
          <a:stretch>
            <a:fillRect/>
          </a:stretch>
        </p:blipFill>
        <p:spPr>
          <a:xfrm>
            <a:off x="628650" y="2556625"/>
            <a:ext cx="1890850" cy="1898616"/>
          </a:xfrm>
          <a:prstGeom prst="rect">
            <a:avLst/>
          </a:prstGeom>
          <a:noFill/>
          <a:ln>
            <a:noFill/>
          </a:ln>
        </p:spPr>
      </p:pic>
      <p:pic>
        <p:nvPicPr>
          <p:cNvPr id="239" name="Google Shape;239;p34"/>
          <p:cNvPicPr preferRelativeResize="0"/>
          <p:nvPr/>
        </p:nvPicPr>
        <p:blipFill>
          <a:blip r:embed="rId5">
            <a:alphaModFix/>
          </a:blip>
          <a:stretch>
            <a:fillRect/>
          </a:stretch>
        </p:blipFill>
        <p:spPr>
          <a:xfrm>
            <a:off x="628650" y="578249"/>
            <a:ext cx="1890852" cy="18908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5"/>
          <p:cNvPicPr preferRelativeResize="0"/>
          <p:nvPr/>
        </p:nvPicPr>
        <p:blipFill rotWithShape="1">
          <a:blip r:embed="rId3">
            <a:alphaModFix/>
          </a:blip>
          <a:srcRect b="0" l="10203" r="11909" t="0"/>
          <a:stretch/>
        </p:blipFill>
        <p:spPr>
          <a:xfrm>
            <a:off x="7464750" y="1745200"/>
            <a:ext cx="1603048" cy="1520024"/>
          </a:xfrm>
          <a:prstGeom prst="rect">
            <a:avLst/>
          </a:prstGeom>
          <a:noFill/>
          <a:ln>
            <a:noFill/>
          </a:ln>
        </p:spPr>
      </p:pic>
      <p:sp>
        <p:nvSpPr>
          <p:cNvPr id="245" name="Google Shape;245;p35"/>
          <p:cNvSpPr txBox="1"/>
          <p:nvPr>
            <p:ph type="title"/>
          </p:nvPr>
        </p:nvSpPr>
        <p:spPr>
          <a:xfrm>
            <a:off x="4762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it" u="sng">
                <a:solidFill>
                  <a:schemeClr val="hlink"/>
                </a:solidFill>
                <a:hlinkClick r:id="rId4"/>
              </a:rPr>
              <a:t>Circulation services</a:t>
            </a:r>
            <a:r>
              <a:rPr lang="it"/>
              <a:t> </a:t>
            </a:r>
            <a:endParaRPr/>
          </a:p>
        </p:txBody>
      </p:sp>
      <p:sp>
        <p:nvSpPr>
          <p:cNvPr id="246" name="Google Shape;246;p35"/>
          <p:cNvSpPr txBox="1"/>
          <p:nvPr>
            <p:ph idx="1" type="body"/>
          </p:nvPr>
        </p:nvSpPr>
        <p:spPr>
          <a:xfrm>
            <a:off x="476250" y="964775"/>
            <a:ext cx="7886700" cy="13806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i="1" lang="it" sz="1900"/>
              <a:t>Can I borrow items from any library of the University Library System?</a:t>
            </a:r>
            <a:endParaRPr i="1" sz="1900"/>
          </a:p>
          <a:p>
            <a:pPr indent="457200" lvl="0" marL="269999" rtl="0" algn="l">
              <a:spcBef>
                <a:spcPts val="800"/>
              </a:spcBef>
              <a:spcAft>
                <a:spcPts val="0"/>
              </a:spcAft>
              <a:buClr>
                <a:schemeClr val="dk1"/>
              </a:buClr>
              <a:buSzPts val="1100"/>
              <a:buFont typeface="Arial"/>
              <a:buNone/>
            </a:pPr>
            <a:r>
              <a:rPr b="1" lang="it" sz="1700">
                <a:solidFill>
                  <a:srgbClr val="CC4125"/>
                </a:solidFill>
              </a:rPr>
              <a:t>Yes</a:t>
            </a:r>
            <a:r>
              <a:rPr lang="it" sz="1700"/>
              <a:t>, from every library!</a:t>
            </a:r>
            <a:endParaRPr sz="1700"/>
          </a:p>
          <a:p>
            <a:pPr indent="457200" lvl="0" marL="269999" rtl="0" algn="l">
              <a:spcBef>
                <a:spcPts val="800"/>
              </a:spcBef>
              <a:spcAft>
                <a:spcPts val="0"/>
              </a:spcAft>
              <a:buClr>
                <a:schemeClr val="dk1"/>
              </a:buClr>
              <a:buSzPts val="1100"/>
              <a:buFont typeface="Arial"/>
              <a:buNone/>
            </a:pPr>
            <a:r>
              <a:rPr lang="it" sz="1700"/>
              <a:t>Take your </a:t>
            </a:r>
            <a:r>
              <a:rPr b="1" lang="it" sz="1700"/>
              <a:t>student card</a:t>
            </a:r>
            <a:r>
              <a:rPr lang="it" sz="1700"/>
              <a:t> or your </a:t>
            </a:r>
            <a:r>
              <a:rPr b="1" lang="it" sz="1700"/>
              <a:t>fiscal code</a:t>
            </a:r>
            <a:r>
              <a:rPr lang="it" sz="1700"/>
              <a:t> to the circulation desk. </a:t>
            </a:r>
            <a:endParaRPr sz="1700"/>
          </a:p>
          <a:p>
            <a:pPr indent="457200" lvl="0" marL="269999" rtl="0" algn="l">
              <a:spcBef>
                <a:spcPts val="800"/>
              </a:spcBef>
              <a:spcAft>
                <a:spcPts val="0"/>
              </a:spcAft>
              <a:buClr>
                <a:schemeClr val="dk1"/>
              </a:buClr>
              <a:buSzPts val="1100"/>
              <a:buFont typeface="Arial"/>
              <a:buNone/>
            </a:pPr>
            <a:r>
              <a:rPr b="1" lang="it" sz="1700"/>
              <a:t>Return </a:t>
            </a:r>
            <a:r>
              <a:rPr lang="it" sz="1700"/>
              <a:t>the items to the same library.</a:t>
            </a:r>
            <a:endParaRPr sz="1700"/>
          </a:p>
        </p:txBody>
      </p:sp>
      <p:pic>
        <p:nvPicPr>
          <p:cNvPr id="247" name="Google Shape;247;p35"/>
          <p:cNvPicPr preferRelativeResize="0"/>
          <p:nvPr/>
        </p:nvPicPr>
        <p:blipFill rotWithShape="1">
          <a:blip r:embed="rId5">
            <a:alphaModFix/>
          </a:blip>
          <a:srcRect b="0" l="0" r="0" t="0"/>
          <a:stretch/>
        </p:blipFill>
        <p:spPr>
          <a:xfrm>
            <a:off x="6573450" y="0"/>
            <a:ext cx="2570550" cy="578262"/>
          </a:xfrm>
          <a:prstGeom prst="rect">
            <a:avLst/>
          </a:prstGeom>
          <a:noFill/>
          <a:ln>
            <a:noFill/>
          </a:ln>
        </p:spPr>
      </p:pic>
      <p:sp>
        <p:nvSpPr>
          <p:cNvPr id="248" name="Google Shape;248;p35"/>
          <p:cNvSpPr txBox="1"/>
          <p:nvPr>
            <p:ph idx="1" type="body"/>
          </p:nvPr>
        </p:nvSpPr>
        <p:spPr>
          <a:xfrm>
            <a:off x="628650" y="2332175"/>
            <a:ext cx="7886700" cy="13086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it" sz="1900"/>
              <a:t>How many items can I borrow and for how long?</a:t>
            </a:r>
            <a:endParaRPr i="1" sz="1900"/>
          </a:p>
          <a:p>
            <a:pPr indent="457200" lvl="0" marL="269999" rtl="0" algn="l">
              <a:spcBef>
                <a:spcPts val="800"/>
              </a:spcBef>
              <a:spcAft>
                <a:spcPts val="0"/>
              </a:spcAft>
              <a:buNone/>
            </a:pPr>
            <a:r>
              <a:rPr lang="it" sz="1700">
                <a:highlight>
                  <a:schemeClr val="lt1"/>
                </a:highlight>
              </a:rPr>
              <a:t>Up to </a:t>
            </a:r>
            <a:r>
              <a:rPr b="1" lang="it" sz="1700">
                <a:solidFill>
                  <a:srgbClr val="CC4125"/>
                </a:solidFill>
                <a:highlight>
                  <a:schemeClr val="lt1"/>
                </a:highlight>
              </a:rPr>
              <a:t>15 books</a:t>
            </a:r>
            <a:r>
              <a:rPr lang="it" sz="1700">
                <a:solidFill>
                  <a:srgbClr val="990000"/>
                </a:solidFill>
                <a:highlight>
                  <a:schemeClr val="lt1"/>
                </a:highlight>
              </a:rPr>
              <a:t> </a:t>
            </a:r>
            <a:r>
              <a:rPr lang="it" sz="1700">
                <a:highlight>
                  <a:schemeClr val="lt1"/>
                </a:highlight>
              </a:rPr>
              <a:t> per library. </a:t>
            </a:r>
            <a:endParaRPr sz="1700">
              <a:highlight>
                <a:schemeClr val="lt1"/>
              </a:highlight>
            </a:endParaRPr>
          </a:p>
          <a:p>
            <a:pPr indent="457200" lvl="0" marL="269999" rtl="0" algn="l">
              <a:spcBef>
                <a:spcPts val="800"/>
              </a:spcBef>
              <a:spcAft>
                <a:spcPts val="0"/>
              </a:spcAft>
              <a:buNone/>
            </a:pPr>
            <a:r>
              <a:rPr b="1" lang="it" sz="1700">
                <a:solidFill>
                  <a:srgbClr val="CC4125"/>
                </a:solidFill>
                <a:highlight>
                  <a:schemeClr val="lt1"/>
                </a:highlight>
              </a:rPr>
              <a:t>30 days</a:t>
            </a:r>
            <a:r>
              <a:rPr lang="it" sz="1700">
                <a:highlight>
                  <a:schemeClr val="lt1"/>
                </a:highlight>
              </a:rPr>
              <a:t> (some loans are limited to 15 days or just 1: check GalileoDiscovery).</a:t>
            </a:r>
            <a:endParaRPr i="1" sz="1700"/>
          </a:p>
        </p:txBody>
      </p:sp>
      <p:sp>
        <p:nvSpPr>
          <p:cNvPr id="249" name="Google Shape;249;p35"/>
          <p:cNvSpPr txBox="1"/>
          <p:nvPr>
            <p:ph idx="1" type="body"/>
          </p:nvPr>
        </p:nvSpPr>
        <p:spPr>
          <a:xfrm>
            <a:off x="628650" y="3579375"/>
            <a:ext cx="7886700" cy="9276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it" sz="1900"/>
              <a:t>How can I extend my loans?</a:t>
            </a:r>
            <a:endParaRPr sz="1900">
              <a:highlight>
                <a:schemeClr val="lt1"/>
              </a:highlight>
            </a:endParaRPr>
          </a:p>
          <a:p>
            <a:pPr indent="457200" lvl="0" marL="266700" rtl="0" algn="l">
              <a:spcBef>
                <a:spcPts val="800"/>
              </a:spcBef>
              <a:spcAft>
                <a:spcPts val="0"/>
              </a:spcAft>
              <a:buNone/>
            </a:pPr>
            <a:r>
              <a:rPr b="1" lang="it" sz="1700">
                <a:solidFill>
                  <a:srgbClr val="CC4125"/>
                </a:solidFill>
                <a:highlight>
                  <a:schemeClr val="lt1"/>
                </a:highlight>
              </a:rPr>
              <a:t>Login</a:t>
            </a:r>
            <a:r>
              <a:rPr b="1" lang="it" sz="1700">
                <a:highlight>
                  <a:schemeClr val="lt1"/>
                </a:highlight>
              </a:rPr>
              <a:t> </a:t>
            </a:r>
            <a:r>
              <a:rPr lang="it" sz="1700">
                <a:highlight>
                  <a:schemeClr val="lt1"/>
                </a:highlight>
              </a:rPr>
              <a:t>in GalileoDiscovery (</a:t>
            </a:r>
            <a:r>
              <a:rPr lang="it" sz="1700"/>
              <a:t>SSO authentication</a:t>
            </a:r>
            <a:r>
              <a:rPr lang="it" sz="1700">
                <a:highlight>
                  <a:schemeClr val="lt1"/>
                </a:highlight>
              </a:rPr>
              <a:t>) or </a:t>
            </a:r>
            <a:r>
              <a:rPr b="1" lang="it" sz="1700">
                <a:solidFill>
                  <a:srgbClr val="CC4125"/>
                </a:solidFill>
                <a:highlight>
                  <a:schemeClr val="lt1"/>
                </a:highlight>
              </a:rPr>
              <a:t>ask the staff</a:t>
            </a:r>
            <a:r>
              <a:rPr lang="it" sz="1700">
                <a:highlight>
                  <a:schemeClr val="lt1"/>
                </a:highlight>
              </a:rPr>
              <a:t>.</a:t>
            </a:r>
            <a:endParaRPr i="1" sz="1900"/>
          </a:p>
        </p:txBody>
      </p:sp>
      <p:sp>
        <p:nvSpPr>
          <p:cNvPr id="250" name="Google Shape;250;p35"/>
          <p:cNvSpPr txBox="1"/>
          <p:nvPr/>
        </p:nvSpPr>
        <p:spPr>
          <a:xfrm>
            <a:off x="614300" y="4592525"/>
            <a:ext cx="82980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1600">
                <a:solidFill>
                  <a:schemeClr val="dk1"/>
                </a:solidFill>
                <a:highlight>
                  <a:schemeClr val="lt1"/>
                </a:highlight>
                <a:latin typeface="Calibri"/>
                <a:ea typeface="Calibri"/>
                <a:cs typeface="Calibri"/>
                <a:sym typeface="Calibri"/>
              </a:rPr>
              <a:t>You can renew an item unless it's overdue or reserved by someone else.</a:t>
            </a:r>
            <a:endParaRPr>
              <a:latin typeface="Calibri"/>
              <a:ea typeface="Calibri"/>
              <a:cs typeface="Calibri"/>
              <a:sym typeface="Calibri"/>
            </a:endParaRPr>
          </a:p>
        </p:txBody>
      </p:sp>
      <p:pic>
        <p:nvPicPr>
          <p:cNvPr id="251" name="Google Shape;251;p35"/>
          <p:cNvPicPr preferRelativeResize="0"/>
          <p:nvPr/>
        </p:nvPicPr>
        <p:blipFill rotWithShape="1">
          <a:blip r:embed="rId6">
            <a:alphaModFix/>
          </a:blip>
          <a:srcRect b="0" l="0" r="0" t="8399"/>
          <a:stretch/>
        </p:blipFill>
        <p:spPr>
          <a:xfrm>
            <a:off x="108825" y="4611150"/>
            <a:ext cx="592375" cy="40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log in GalileoDiscovery</a:t>
            </a:r>
            <a:endParaRPr/>
          </a:p>
        </p:txBody>
      </p:sp>
      <p:sp>
        <p:nvSpPr>
          <p:cNvPr id="257" name="Google Shape;257;p36"/>
          <p:cNvSpPr txBox="1"/>
          <p:nvPr>
            <p:ph idx="1" type="body"/>
          </p:nvPr>
        </p:nvSpPr>
        <p:spPr>
          <a:xfrm>
            <a:off x="628650" y="1469675"/>
            <a:ext cx="2466900" cy="99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 sz="1900">
                <a:solidFill>
                  <a:srgbClr val="000000"/>
                </a:solidFill>
              </a:rPr>
              <a:t>Click “Sign in” on top right of the home page.</a:t>
            </a:r>
            <a:endParaRPr sz="1900">
              <a:solidFill>
                <a:srgbClr val="000000"/>
              </a:solidFill>
            </a:endParaRPr>
          </a:p>
          <a:p>
            <a:pPr indent="0" lvl="0" marL="0" rtl="0" algn="l">
              <a:spcBef>
                <a:spcPts val="800"/>
              </a:spcBef>
              <a:spcAft>
                <a:spcPts val="0"/>
              </a:spcAft>
              <a:buNone/>
            </a:pPr>
            <a:r>
              <a:t/>
            </a:r>
            <a:endParaRPr>
              <a:solidFill>
                <a:srgbClr val="000000"/>
              </a:solidFill>
            </a:endParaRPr>
          </a:p>
        </p:txBody>
      </p:sp>
      <p:pic>
        <p:nvPicPr>
          <p:cNvPr id="258" name="Google Shape;258;p36"/>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259" name="Google Shape;259;p36"/>
          <p:cNvPicPr preferRelativeResize="0"/>
          <p:nvPr/>
        </p:nvPicPr>
        <p:blipFill rotWithShape="1">
          <a:blip r:embed="rId4">
            <a:alphaModFix/>
          </a:blip>
          <a:srcRect b="0" l="6208" r="0" t="0"/>
          <a:stretch/>
        </p:blipFill>
        <p:spPr>
          <a:xfrm>
            <a:off x="3352201" y="1304700"/>
            <a:ext cx="5518148" cy="945300"/>
          </a:xfrm>
          <a:prstGeom prst="rect">
            <a:avLst/>
          </a:prstGeom>
          <a:noFill/>
          <a:ln>
            <a:noFill/>
          </a:ln>
        </p:spPr>
      </p:pic>
      <p:sp>
        <p:nvSpPr>
          <p:cNvPr id="260" name="Google Shape;260;p36"/>
          <p:cNvSpPr/>
          <p:nvPr/>
        </p:nvSpPr>
        <p:spPr>
          <a:xfrm>
            <a:off x="8248650" y="1219200"/>
            <a:ext cx="307500" cy="320400"/>
          </a:xfrm>
          <a:prstGeom prst="rect">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6"/>
          <p:cNvSpPr txBox="1"/>
          <p:nvPr/>
        </p:nvSpPr>
        <p:spPr>
          <a:xfrm>
            <a:off x="642750" y="2305088"/>
            <a:ext cx="3210000" cy="71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1900">
                <a:solidFill>
                  <a:schemeClr val="dk1"/>
                </a:solidFill>
                <a:latin typeface="Calibri"/>
                <a:ea typeface="Calibri"/>
                <a:cs typeface="Calibri"/>
                <a:sym typeface="Calibri"/>
              </a:rPr>
              <a:t>Choose “Login with SSO authentication”.</a:t>
            </a:r>
            <a:endParaRPr sz="1200">
              <a:latin typeface="Calibri"/>
              <a:ea typeface="Calibri"/>
              <a:cs typeface="Calibri"/>
              <a:sym typeface="Calibri"/>
            </a:endParaRPr>
          </a:p>
        </p:txBody>
      </p:sp>
      <p:sp>
        <p:nvSpPr>
          <p:cNvPr id="262" name="Google Shape;262;p36"/>
          <p:cNvSpPr txBox="1"/>
          <p:nvPr>
            <p:ph idx="1" type="body"/>
          </p:nvPr>
        </p:nvSpPr>
        <p:spPr>
          <a:xfrm>
            <a:off x="642750" y="3240975"/>
            <a:ext cx="8101200" cy="71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 sz="1900">
                <a:solidFill>
                  <a:srgbClr val="000000"/>
                </a:solidFill>
              </a:rPr>
              <a:t>Use your student mail (name.surname@studenti.unipd.it  and you password).</a:t>
            </a:r>
            <a:endParaRPr sz="1900">
              <a:solidFill>
                <a:srgbClr val="000000"/>
              </a:solidFill>
            </a:endParaRPr>
          </a:p>
          <a:p>
            <a:pPr indent="0" lvl="0" marL="0" rtl="0" algn="l">
              <a:spcBef>
                <a:spcPts val="800"/>
              </a:spcBef>
              <a:spcAft>
                <a:spcPts val="0"/>
              </a:spcAft>
              <a:buNone/>
            </a:pPr>
            <a:r>
              <a:t/>
            </a:r>
            <a:endParaRPr>
              <a:solidFill>
                <a:srgbClr val="000000"/>
              </a:solidFill>
            </a:endParaRPr>
          </a:p>
        </p:txBody>
      </p:sp>
      <p:sp>
        <p:nvSpPr>
          <p:cNvPr id="263" name="Google Shape;263;p36"/>
          <p:cNvSpPr txBox="1"/>
          <p:nvPr>
            <p:ph idx="1" type="body"/>
          </p:nvPr>
        </p:nvSpPr>
        <p:spPr>
          <a:xfrm>
            <a:off x="642750" y="3802950"/>
            <a:ext cx="8101200" cy="71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 sz="1900">
                <a:solidFill>
                  <a:srgbClr val="000000"/>
                </a:solidFill>
              </a:rPr>
              <a:t>…now you can renew yours loans and place reservations on items.</a:t>
            </a:r>
            <a:endParaRPr>
              <a:solidFill>
                <a:srgbClr val="000000"/>
              </a:solidFill>
            </a:endParaRPr>
          </a:p>
        </p:txBody>
      </p:sp>
      <p:sp>
        <p:nvSpPr>
          <p:cNvPr id="264" name="Google Shape;264;p36"/>
          <p:cNvSpPr txBox="1"/>
          <p:nvPr/>
        </p:nvSpPr>
        <p:spPr>
          <a:xfrm>
            <a:off x="675738" y="4449650"/>
            <a:ext cx="82980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1600">
                <a:solidFill>
                  <a:schemeClr val="dk1"/>
                </a:solidFill>
                <a:highlight>
                  <a:schemeClr val="lt1"/>
                </a:highlight>
                <a:latin typeface="Calibri"/>
                <a:ea typeface="Calibri"/>
                <a:cs typeface="Calibri"/>
                <a:sym typeface="Calibri"/>
              </a:rPr>
              <a:t>You can only place a reservation on items in closed shelves or those that are already on loan.</a:t>
            </a:r>
            <a:endParaRPr>
              <a:latin typeface="Calibri"/>
              <a:ea typeface="Calibri"/>
              <a:cs typeface="Calibri"/>
              <a:sym typeface="Calibri"/>
            </a:endParaRPr>
          </a:p>
        </p:txBody>
      </p:sp>
      <p:pic>
        <p:nvPicPr>
          <p:cNvPr id="265" name="Google Shape;265;p36"/>
          <p:cNvPicPr preferRelativeResize="0"/>
          <p:nvPr/>
        </p:nvPicPr>
        <p:blipFill rotWithShape="1">
          <a:blip r:embed="rId5">
            <a:alphaModFix/>
          </a:blip>
          <a:srcRect b="0" l="0" r="0" t="8399"/>
          <a:stretch/>
        </p:blipFill>
        <p:spPr>
          <a:xfrm>
            <a:off x="170263" y="4468275"/>
            <a:ext cx="592375" cy="40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The </a:t>
            </a:r>
            <a:r>
              <a:rPr lang="it"/>
              <a:t>Geosciences Library</a:t>
            </a:r>
            <a:endParaRPr/>
          </a:p>
        </p:txBody>
      </p:sp>
      <p:sp>
        <p:nvSpPr>
          <p:cNvPr id="271" name="Google Shape;271;p37"/>
          <p:cNvSpPr txBox="1"/>
          <p:nvPr>
            <p:ph idx="1" type="body"/>
          </p:nvPr>
        </p:nvSpPr>
        <p:spPr>
          <a:xfrm>
            <a:off x="3613350" y="1152250"/>
            <a:ext cx="4902000" cy="3654300"/>
          </a:xfrm>
          <a:prstGeom prst="rect">
            <a:avLst/>
          </a:prstGeom>
        </p:spPr>
        <p:txBody>
          <a:bodyPr anchorCtr="0" anchor="ctr" bIns="34275" lIns="68575" spcFirstLastPara="1" rIns="68575" wrap="square" tIns="34275">
            <a:normAutofit lnSpcReduction="10000"/>
          </a:bodyPr>
          <a:lstStyle/>
          <a:p>
            <a:pPr indent="0" lvl="0" marL="0" rtl="0" algn="l">
              <a:spcBef>
                <a:spcPts val="800"/>
              </a:spcBef>
              <a:spcAft>
                <a:spcPts val="0"/>
              </a:spcAft>
              <a:buClr>
                <a:schemeClr val="dk1"/>
              </a:buClr>
              <a:buSzPts val="1100"/>
              <a:buFont typeface="Arial"/>
              <a:buNone/>
            </a:pPr>
            <a:r>
              <a:rPr b="1" lang="it">
                <a:solidFill>
                  <a:srgbClr val="3A3A3A"/>
                </a:solidFill>
              </a:rPr>
              <a:t>Monday</a:t>
            </a:r>
            <a:r>
              <a:rPr lang="it">
                <a:solidFill>
                  <a:srgbClr val="3A3A3A"/>
                </a:solidFill>
              </a:rPr>
              <a:t>-</a:t>
            </a:r>
            <a:r>
              <a:rPr b="1" lang="it">
                <a:solidFill>
                  <a:srgbClr val="3A3A3A"/>
                </a:solidFill>
              </a:rPr>
              <a:t>Thursday</a:t>
            </a:r>
            <a:r>
              <a:rPr lang="it">
                <a:solidFill>
                  <a:srgbClr val="3A3A3A"/>
                </a:solidFill>
              </a:rPr>
              <a:t> 8:30 a.m - 18:00 p.m.</a:t>
            </a:r>
            <a:endParaRPr>
              <a:solidFill>
                <a:srgbClr val="3A3A3A"/>
              </a:solidFill>
            </a:endParaRPr>
          </a:p>
          <a:p>
            <a:pPr indent="-1529999" lvl="0" marL="1529999" rtl="0" algn="l">
              <a:spcBef>
                <a:spcPts val="800"/>
              </a:spcBef>
              <a:spcAft>
                <a:spcPts val="0"/>
              </a:spcAft>
              <a:buClr>
                <a:schemeClr val="dk1"/>
              </a:buClr>
              <a:buSzPts val="1100"/>
              <a:buFont typeface="Arial"/>
              <a:buNone/>
            </a:pPr>
            <a:r>
              <a:rPr b="1" lang="it">
                <a:solidFill>
                  <a:srgbClr val="3A3A3A"/>
                </a:solidFill>
              </a:rPr>
              <a:t>Friday</a:t>
            </a:r>
            <a:r>
              <a:rPr lang="it">
                <a:solidFill>
                  <a:srgbClr val="3A3A3A"/>
                </a:solidFill>
              </a:rPr>
              <a:t> </a:t>
            </a:r>
            <a:r>
              <a:rPr lang="it">
                <a:solidFill>
                  <a:srgbClr val="3A3A3A"/>
                </a:solidFill>
              </a:rPr>
              <a:t>8:30 a.m - 2:00 p.m.</a:t>
            </a:r>
            <a:endParaRPr>
              <a:solidFill>
                <a:srgbClr val="3A3A3A"/>
              </a:solidFill>
            </a:endParaRPr>
          </a:p>
          <a:p>
            <a:pPr indent="-1529999" lvl="0" marL="1529999" rtl="0" algn="l">
              <a:spcBef>
                <a:spcPts val="800"/>
              </a:spcBef>
              <a:spcAft>
                <a:spcPts val="0"/>
              </a:spcAft>
              <a:buClr>
                <a:schemeClr val="dk1"/>
              </a:buClr>
              <a:buSzPts val="1100"/>
              <a:buFont typeface="Arial"/>
              <a:buNone/>
            </a:pPr>
            <a:r>
              <a:t/>
            </a:r>
            <a:endParaRPr>
              <a:solidFill>
                <a:srgbClr val="3A3A3A"/>
              </a:solidFill>
            </a:endParaRPr>
          </a:p>
          <a:p>
            <a:pPr indent="457200" lvl="0" marL="0" rtl="0" algn="l">
              <a:spcBef>
                <a:spcPts val="800"/>
              </a:spcBef>
              <a:spcAft>
                <a:spcPts val="0"/>
              </a:spcAft>
              <a:buClr>
                <a:schemeClr val="dk1"/>
              </a:buClr>
              <a:buSzPts val="1100"/>
              <a:buFont typeface="Arial"/>
              <a:buNone/>
            </a:pPr>
            <a:r>
              <a:rPr b="1" lang="it">
                <a:solidFill>
                  <a:srgbClr val="3A3A3A"/>
                </a:solidFill>
              </a:rPr>
              <a:t>87</a:t>
            </a:r>
            <a:r>
              <a:rPr lang="it">
                <a:solidFill>
                  <a:srgbClr val="3A3A3A"/>
                </a:solidFill>
              </a:rPr>
              <a:t> seats</a:t>
            </a:r>
            <a:endParaRPr>
              <a:solidFill>
                <a:srgbClr val="3A3A3A"/>
              </a:solidFill>
            </a:endParaRPr>
          </a:p>
          <a:p>
            <a:pPr indent="457200" lvl="0" marL="0" rtl="0" algn="l">
              <a:spcBef>
                <a:spcPts val="800"/>
              </a:spcBef>
              <a:spcAft>
                <a:spcPts val="0"/>
              </a:spcAft>
              <a:buClr>
                <a:schemeClr val="dk1"/>
              </a:buClr>
              <a:buSzPts val="1100"/>
              <a:buFont typeface="Arial"/>
              <a:buNone/>
            </a:pPr>
            <a:r>
              <a:rPr b="1" lang="it">
                <a:solidFill>
                  <a:srgbClr val="3A3A3A"/>
                </a:solidFill>
              </a:rPr>
              <a:t>10 </a:t>
            </a:r>
            <a:r>
              <a:rPr lang="it">
                <a:solidFill>
                  <a:srgbClr val="3A3A3A"/>
                </a:solidFill>
              </a:rPr>
              <a:t>notebooks for loan</a:t>
            </a:r>
            <a:endParaRPr>
              <a:solidFill>
                <a:srgbClr val="3A3A3A"/>
              </a:solidFill>
            </a:endParaRPr>
          </a:p>
          <a:p>
            <a:pPr indent="457200" lvl="0" marL="0" rtl="0" algn="l">
              <a:spcBef>
                <a:spcPts val="800"/>
              </a:spcBef>
              <a:spcAft>
                <a:spcPts val="0"/>
              </a:spcAft>
              <a:buClr>
                <a:schemeClr val="dk1"/>
              </a:buClr>
              <a:buSzPts val="1100"/>
              <a:buFont typeface="Arial"/>
              <a:buNone/>
            </a:pPr>
            <a:r>
              <a:rPr b="1" lang="it">
                <a:solidFill>
                  <a:srgbClr val="3A3A3A"/>
                </a:solidFill>
              </a:rPr>
              <a:t>15,000</a:t>
            </a:r>
            <a:r>
              <a:rPr lang="it">
                <a:solidFill>
                  <a:srgbClr val="3A3A3A"/>
                </a:solidFill>
              </a:rPr>
              <a:t> books</a:t>
            </a:r>
            <a:endParaRPr>
              <a:solidFill>
                <a:srgbClr val="3A3A3A"/>
              </a:solidFill>
            </a:endParaRPr>
          </a:p>
          <a:p>
            <a:pPr indent="457200" lvl="0" marL="0" rtl="0" algn="l">
              <a:spcBef>
                <a:spcPts val="800"/>
              </a:spcBef>
              <a:spcAft>
                <a:spcPts val="0"/>
              </a:spcAft>
              <a:buClr>
                <a:schemeClr val="dk1"/>
              </a:buClr>
              <a:buSzPts val="1100"/>
              <a:buFont typeface="Arial"/>
              <a:buNone/>
            </a:pPr>
            <a:r>
              <a:rPr b="1" lang="it">
                <a:solidFill>
                  <a:srgbClr val="3A3A3A"/>
                </a:solidFill>
              </a:rPr>
              <a:t>2,000</a:t>
            </a:r>
            <a:r>
              <a:rPr lang="it">
                <a:solidFill>
                  <a:srgbClr val="3A3A3A"/>
                </a:solidFill>
              </a:rPr>
              <a:t> journals</a:t>
            </a:r>
            <a:endParaRPr>
              <a:solidFill>
                <a:srgbClr val="3A3A3A"/>
              </a:solidFill>
            </a:endParaRPr>
          </a:p>
          <a:p>
            <a:pPr indent="457200" lvl="0" marL="0" rtl="0" algn="l">
              <a:spcBef>
                <a:spcPts val="800"/>
              </a:spcBef>
              <a:spcAft>
                <a:spcPts val="0"/>
              </a:spcAft>
              <a:buClr>
                <a:schemeClr val="dk1"/>
              </a:buClr>
              <a:buSzPts val="1100"/>
              <a:buFont typeface="Arial"/>
              <a:buNone/>
            </a:pPr>
            <a:r>
              <a:rPr b="1" lang="it">
                <a:solidFill>
                  <a:srgbClr val="3A3A3A"/>
                </a:solidFill>
              </a:rPr>
              <a:t>20,000</a:t>
            </a:r>
            <a:r>
              <a:rPr lang="it">
                <a:solidFill>
                  <a:srgbClr val="3A3A3A"/>
                </a:solidFill>
              </a:rPr>
              <a:t> maps</a:t>
            </a:r>
            <a:endParaRPr>
              <a:solidFill>
                <a:srgbClr val="3A3A3A"/>
              </a:solidFill>
            </a:endParaRPr>
          </a:p>
          <a:p>
            <a:pPr indent="0" lvl="0" marL="457200" rtl="0" algn="l">
              <a:spcBef>
                <a:spcPts val="800"/>
              </a:spcBef>
              <a:spcAft>
                <a:spcPts val="0"/>
              </a:spcAft>
              <a:buClr>
                <a:schemeClr val="dk1"/>
              </a:buClr>
              <a:buSzPts val="1100"/>
              <a:buFont typeface="Arial"/>
              <a:buNone/>
            </a:pPr>
            <a:r>
              <a:rPr lang="it">
                <a:solidFill>
                  <a:srgbClr val="3A3A3A"/>
                </a:solidFill>
              </a:rPr>
              <a:t>… and millions of ebooks and ejournals through the University Library System</a:t>
            </a:r>
            <a:endParaRPr>
              <a:solidFill>
                <a:srgbClr val="3A3A3A"/>
              </a:solidFill>
            </a:endParaRPr>
          </a:p>
        </p:txBody>
      </p:sp>
      <p:pic>
        <p:nvPicPr>
          <p:cNvPr id="272" name="Google Shape;272;p37"/>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273" name="Google Shape;273;p37"/>
          <p:cNvPicPr preferRelativeResize="0"/>
          <p:nvPr/>
        </p:nvPicPr>
        <p:blipFill rotWithShape="1">
          <a:blip r:embed="rId4">
            <a:alphaModFix/>
          </a:blip>
          <a:srcRect b="0" l="19827" r="24508" t="0"/>
          <a:stretch/>
        </p:blipFill>
        <p:spPr>
          <a:xfrm>
            <a:off x="727475" y="1738550"/>
            <a:ext cx="2455777" cy="2481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8"/>
          <p:cNvPicPr preferRelativeResize="0"/>
          <p:nvPr/>
        </p:nvPicPr>
        <p:blipFill>
          <a:blip r:embed="rId3">
            <a:alphaModFix/>
          </a:blip>
          <a:stretch>
            <a:fillRect/>
          </a:stretch>
        </p:blipFill>
        <p:spPr>
          <a:xfrm>
            <a:off x="152400" y="2112550"/>
            <a:ext cx="1981050" cy="1650000"/>
          </a:xfrm>
          <a:prstGeom prst="rect">
            <a:avLst/>
          </a:prstGeom>
          <a:noFill/>
          <a:ln>
            <a:noFill/>
          </a:ln>
        </p:spPr>
      </p:pic>
      <p:sp>
        <p:nvSpPr>
          <p:cNvPr id="279" name="Google Shape;279;p38"/>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to…find a book </a:t>
            </a:r>
            <a:endParaRPr/>
          </a:p>
          <a:p>
            <a:pPr indent="0" lvl="0" marL="0" rtl="0" algn="l">
              <a:spcBef>
                <a:spcPts val="0"/>
              </a:spcBef>
              <a:spcAft>
                <a:spcPts val="0"/>
              </a:spcAft>
              <a:buNone/>
            </a:pPr>
            <a:r>
              <a:rPr lang="it"/>
              <a:t>(when you have only a few clues)</a:t>
            </a:r>
            <a:endParaRPr/>
          </a:p>
        </p:txBody>
      </p:sp>
      <p:sp>
        <p:nvSpPr>
          <p:cNvPr id="280" name="Google Shape;280;p38"/>
          <p:cNvSpPr txBox="1"/>
          <p:nvPr>
            <p:ph idx="1" type="body"/>
          </p:nvPr>
        </p:nvSpPr>
        <p:spPr>
          <a:xfrm>
            <a:off x="2234325" y="1593650"/>
            <a:ext cx="641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it">
                <a:solidFill>
                  <a:srgbClr val="303030"/>
                </a:solidFill>
              </a:rPr>
              <a:t>Let’s say you’re working on your thesis</a:t>
            </a:r>
            <a:endParaRPr>
              <a:solidFill>
                <a:srgbClr val="303030"/>
              </a:solidFill>
            </a:endParaRPr>
          </a:p>
          <a:p>
            <a:pPr indent="0" lvl="0" marL="457200" rtl="0" algn="l">
              <a:spcBef>
                <a:spcPts val="800"/>
              </a:spcBef>
              <a:spcAft>
                <a:spcPts val="0"/>
              </a:spcAft>
              <a:buClr>
                <a:schemeClr val="dk1"/>
              </a:buClr>
              <a:buSzPts val="1100"/>
              <a:buFont typeface="Arial"/>
              <a:buNone/>
            </a:pPr>
            <a:r>
              <a:rPr lang="it">
                <a:solidFill>
                  <a:srgbClr val="CC4125"/>
                </a:solidFill>
                <a:highlight>
                  <a:schemeClr val="lt1"/>
                </a:highlight>
              </a:rPr>
              <a:t>"The Egyptian blue pigment: identification, manufacturing techniques, provenance"</a:t>
            </a:r>
            <a:endParaRPr>
              <a:solidFill>
                <a:srgbClr val="CC4125"/>
              </a:solidFill>
              <a:highlight>
                <a:schemeClr val="lt1"/>
              </a:highlight>
            </a:endParaRPr>
          </a:p>
          <a:p>
            <a:pPr indent="0" lvl="0" marL="0" rtl="0" algn="l">
              <a:spcBef>
                <a:spcPts val="800"/>
              </a:spcBef>
              <a:spcAft>
                <a:spcPts val="0"/>
              </a:spcAft>
              <a:buClr>
                <a:schemeClr val="dk1"/>
              </a:buClr>
              <a:buSzPts val="1100"/>
              <a:buFont typeface="Arial"/>
              <a:buNone/>
            </a:pPr>
            <a:r>
              <a:rPr lang="it">
                <a:solidFill>
                  <a:srgbClr val="303030"/>
                </a:solidFill>
                <a:highlight>
                  <a:schemeClr val="lt1"/>
                </a:highlight>
              </a:rPr>
              <a:t>and you remember seeing a handbook dedicated to historical pigments months ago in the new arrivals section.</a:t>
            </a:r>
            <a:endParaRPr>
              <a:solidFill>
                <a:srgbClr val="303030"/>
              </a:solidFill>
              <a:highlight>
                <a:schemeClr val="lt1"/>
              </a:highlight>
            </a:endParaRPr>
          </a:p>
          <a:p>
            <a:pPr indent="0" lvl="0" marL="0" rtl="0" algn="l">
              <a:spcBef>
                <a:spcPts val="800"/>
              </a:spcBef>
              <a:spcAft>
                <a:spcPts val="0"/>
              </a:spcAft>
              <a:buClr>
                <a:schemeClr val="dk1"/>
              </a:buClr>
              <a:buSzPts val="1100"/>
              <a:buFont typeface="Arial"/>
              <a:buNone/>
            </a:pPr>
            <a:r>
              <a:t/>
            </a:r>
            <a:endParaRPr sz="1200">
              <a:solidFill>
                <a:srgbClr val="303030"/>
              </a:solidFill>
              <a:highlight>
                <a:schemeClr val="lt1"/>
              </a:highlight>
            </a:endParaRPr>
          </a:p>
          <a:p>
            <a:pPr indent="0" lvl="0" marL="0" rtl="0" algn="l">
              <a:spcBef>
                <a:spcPts val="800"/>
              </a:spcBef>
              <a:spcAft>
                <a:spcPts val="0"/>
              </a:spcAft>
              <a:buClr>
                <a:schemeClr val="dk1"/>
              </a:buClr>
              <a:buSzPts val="1100"/>
              <a:buFont typeface="Arial"/>
              <a:buNone/>
            </a:pPr>
            <a:r>
              <a:rPr lang="it">
                <a:solidFill>
                  <a:srgbClr val="303030"/>
                </a:solidFill>
                <a:highlight>
                  <a:schemeClr val="lt1"/>
                </a:highlight>
              </a:rPr>
              <a:t>If you’re not mistaken, the author’s name was something like Eastarch… Eastungh… something along those lines.</a:t>
            </a:r>
            <a:endParaRPr>
              <a:solidFill>
                <a:srgbClr val="303030"/>
              </a:solidFill>
              <a:highlight>
                <a:schemeClr val="lt1"/>
              </a:highlight>
            </a:endParaRPr>
          </a:p>
        </p:txBody>
      </p:sp>
      <p:pic>
        <p:nvPicPr>
          <p:cNvPr id="281" name="Google Shape;281;p38"/>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search</a:t>
            </a:r>
            <a:endParaRPr/>
          </a:p>
        </p:txBody>
      </p:sp>
      <p:pic>
        <p:nvPicPr>
          <p:cNvPr id="287" name="Google Shape;287;p39"/>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288" name="Google Shape;288;p39"/>
          <p:cNvSpPr txBox="1"/>
          <p:nvPr/>
        </p:nvSpPr>
        <p:spPr>
          <a:xfrm>
            <a:off x="377650" y="982800"/>
            <a:ext cx="8465400" cy="2382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it" sz="2000">
                <a:solidFill>
                  <a:srgbClr val="303030"/>
                </a:solidFill>
                <a:highlight>
                  <a:schemeClr val="lt1"/>
                </a:highlight>
                <a:latin typeface="Calibri"/>
                <a:ea typeface="Calibri"/>
                <a:cs typeface="Calibri"/>
                <a:sym typeface="Calibri"/>
              </a:rPr>
              <a:t>It was a sort of dictionary</a:t>
            </a:r>
            <a:r>
              <a:rPr b="1" lang="it" sz="2000">
                <a:solidFill>
                  <a:srgbClr val="990000"/>
                </a:solidFill>
                <a:highlight>
                  <a:schemeClr val="lt1"/>
                </a:highlight>
                <a:latin typeface="Calibri"/>
                <a:ea typeface="Calibri"/>
                <a:cs typeface="Calibri"/>
                <a:sym typeface="Calibri"/>
              </a:rPr>
              <a:t> </a:t>
            </a:r>
            <a:r>
              <a:rPr lang="it" sz="2000">
                <a:solidFill>
                  <a:srgbClr val="303030"/>
                </a:solidFill>
                <a:highlight>
                  <a:schemeClr val="lt1"/>
                </a:highlight>
                <a:latin typeface="Calibri"/>
                <a:ea typeface="Calibri"/>
                <a:cs typeface="Calibri"/>
                <a:sym typeface="Calibri"/>
              </a:rPr>
              <a:t>of </a:t>
            </a:r>
            <a:r>
              <a:rPr b="1" lang="it" sz="2000">
                <a:solidFill>
                  <a:srgbClr val="CC4125"/>
                </a:solidFill>
                <a:highlight>
                  <a:schemeClr val="lt1"/>
                </a:highlight>
                <a:latin typeface="Calibri"/>
                <a:ea typeface="Calibri"/>
                <a:cs typeface="Calibri"/>
                <a:sym typeface="Calibri"/>
              </a:rPr>
              <a:t>pigments</a:t>
            </a:r>
            <a:r>
              <a:rPr b="1" lang="it" sz="2000">
                <a:solidFill>
                  <a:srgbClr val="990000"/>
                </a:solidFill>
                <a:highlight>
                  <a:schemeClr val="lt1"/>
                </a:highlight>
                <a:latin typeface="Calibri"/>
                <a:ea typeface="Calibri"/>
                <a:cs typeface="Calibri"/>
                <a:sym typeface="Calibri"/>
              </a:rPr>
              <a:t> </a:t>
            </a:r>
            <a:r>
              <a:rPr lang="it" sz="2000">
                <a:solidFill>
                  <a:srgbClr val="303030"/>
                </a:solidFill>
                <a:highlight>
                  <a:schemeClr val="lt1"/>
                </a:highlight>
                <a:latin typeface="Calibri"/>
                <a:ea typeface="Calibri"/>
                <a:cs typeface="Calibri"/>
                <a:sym typeface="Calibri"/>
              </a:rPr>
              <a:t>and, if I’m not wrong, the author was </a:t>
            </a:r>
            <a:r>
              <a:rPr b="1" lang="it" sz="2000">
                <a:solidFill>
                  <a:srgbClr val="CC4125"/>
                </a:solidFill>
                <a:highlight>
                  <a:schemeClr val="lt1"/>
                </a:highlight>
                <a:latin typeface="Calibri"/>
                <a:ea typeface="Calibri"/>
                <a:cs typeface="Calibri"/>
                <a:sym typeface="Calibri"/>
              </a:rPr>
              <a:t>East</a:t>
            </a:r>
            <a:r>
              <a:rPr lang="it" sz="2000">
                <a:solidFill>
                  <a:srgbClr val="CC4125"/>
                </a:solidFill>
                <a:highlight>
                  <a:schemeClr val="lt1"/>
                </a:highlight>
                <a:latin typeface="Calibri"/>
                <a:ea typeface="Calibri"/>
                <a:cs typeface="Calibri"/>
                <a:sym typeface="Calibri"/>
              </a:rPr>
              <a:t>arch</a:t>
            </a:r>
            <a:r>
              <a:rPr lang="it" sz="2000">
                <a:solidFill>
                  <a:schemeClr val="dk1"/>
                </a:solidFill>
                <a:highlight>
                  <a:schemeClr val="lt1"/>
                </a:highlight>
                <a:latin typeface="Calibri"/>
                <a:ea typeface="Calibri"/>
                <a:cs typeface="Calibri"/>
                <a:sym typeface="Calibri"/>
              </a:rPr>
              <a:t>…</a:t>
            </a:r>
            <a:r>
              <a:rPr b="1" lang="it" sz="2000">
                <a:solidFill>
                  <a:srgbClr val="CC4125"/>
                </a:solidFill>
                <a:highlight>
                  <a:schemeClr val="lt1"/>
                </a:highlight>
                <a:latin typeface="Calibri"/>
                <a:ea typeface="Calibri"/>
                <a:cs typeface="Calibri"/>
                <a:sym typeface="Calibri"/>
              </a:rPr>
              <a:t>East</a:t>
            </a:r>
            <a:r>
              <a:rPr lang="it" sz="2000">
                <a:solidFill>
                  <a:srgbClr val="CC4125"/>
                </a:solidFill>
                <a:highlight>
                  <a:schemeClr val="lt1"/>
                </a:highlight>
                <a:latin typeface="Calibri"/>
                <a:ea typeface="Calibri"/>
                <a:cs typeface="Calibri"/>
                <a:sym typeface="Calibri"/>
              </a:rPr>
              <a:t>ungh</a:t>
            </a:r>
            <a:r>
              <a:rPr lang="it" sz="2000">
                <a:solidFill>
                  <a:schemeClr val="dk1"/>
                </a:solidFill>
                <a:highlight>
                  <a:schemeClr val="lt1"/>
                </a:highlight>
                <a:latin typeface="Calibri"/>
                <a:ea typeface="Calibri"/>
                <a:cs typeface="Calibri"/>
                <a:sym typeface="Calibri"/>
              </a:rPr>
              <a:t>… or </a:t>
            </a:r>
            <a:r>
              <a:rPr lang="it" sz="2000">
                <a:solidFill>
                  <a:srgbClr val="303030"/>
                </a:solidFill>
                <a:highlight>
                  <a:schemeClr val="lt1"/>
                </a:highlight>
                <a:latin typeface="Calibri"/>
                <a:ea typeface="Calibri"/>
                <a:cs typeface="Calibri"/>
                <a:sym typeface="Calibri"/>
              </a:rPr>
              <a:t>something similar.</a:t>
            </a:r>
            <a:endParaRPr sz="2000">
              <a:solidFill>
                <a:srgbClr val="303030"/>
              </a:solidFill>
              <a:highlight>
                <a:schemeClr val="lt1"/>
              </a:highlight>
              <a:latin typeface="Calibri"/>
              <a:ea typeface="Calibri"/>
              <a:cs typeface="Calibri"/>
              <a:sym typeface="Calibri"/>
            </a:endParaRPr>
          </a:p>
          <a:p>
            <a:pPr indent="0" lvl="0" marL="0" rtl="0" algn="l">
              <a:lnSpc>
                <a:spcPct val="90000"/>
              </a:lnSpc>
              <a:spcBef>
                <a:spcPts val="800"/>
              </a:spcBef>
              <a:spcAft>
                <a:spcPts val="0"/>
              </a:spcAft>
              <a:buNone/>
            </a:pPr>
            <a:r>
              <a:t/>
            </a:r>
            <a:endParaRPr sz="700">
              <a:solidFill>
                <a:srgbClr val="303030"/>
              </a:solidFill>
              <a:highlight>
                <a:schemeClr val="lt1"/>
              </a:highlight>
              <a:latin typeface="Calibri"/>
              <a:ea typeface="Calibri"/>
              <a:cs typeface="Calibri"/>
              <a:sym typeface="Calibri"/>
            </a:endParaRPr>
          </a:p>
          <a:p>
            <a:pPr indent="457200" lvl="0" marL="179999" rtl="0" algn="l">
              <a:lnSpc>
                <a:spcPct val="90000"/>
              </a:lnSpc>
              <a:spcBef>
                <a:spcPts val="800"/>
              </a:spcBef>
              <a:spcAft>
                <a:spcPts val="0"/>
              </a:spcAft>
              <a:buNone/>
            </a:pPr>
            <a:r>
              <a:rPr i="1" lang="it" sz="2000">
                <a:solidFill>
                  <a:srgbClr val="303030"/>
                </a:solidFill>
                <a:highlight>
                  <a:schemeClr val="lt1"/>
                </a:highlight>
                <a:latin typeface="Calibri"/>
                <a:ea typeface="Calibri"/>
                <a:cs typeface="Calibri"/>
                <a:sym typeface="Calibri"/>
              </a:rPr>
              <a:t>Advanced search</a:t>
            </a:r>
            <a:r>
              <a:rPr lang="it" sz="2000">
                <a:solidFill>
                  <a:srgbClr val="303030"/>
                </a:solidFill>
                <a:highlight>
                  <a:schemeClr val="lt1"/>
                </a:highlight>
                <a:latin typeface="Calibri"/>
                <a:ea typeface="Calibri"/>
                <a:cs typeface="Calibri"/>
                <a:sym typeface="Calibri"/>
              </a:rPr>
              <a:t>: </a:t>
            </a:r>
            <a:endParaRPr sz="2000">
              <a:solidFill>
                <a:srgbClr val="303030"/>
              </a:solidFill>
              <a:highlight>
                <a:schemeClr val="lt1"/>
              </a:highlight>
              <a:latin typeface="Calibri"/>
              <a:ea typeface="Calibri"/>
              <a:cs typeface="Calibri"/>
              <a:sym typeface="Calibri"/>
            </a:endParaRPr>
          </a:p>
          <a:p>
            <a:pPr indent="457199" lvl="0" marL="1349999" rtl="0" algn="l">
              <a:lnSpc>
                <a:spcPct val="90000"/>
              </a:lnSpc>
              <a:spcBef>
                <a:spcPts val="800"/>
              </a:spcBef>
              <a:spcAft>
                <a:spcPts val="0"/>
              </a:spcAft>
              <a:buNone/>
            </a:pPr>
            <a:r>
              <a:rPr lang="it" sz="2000">
                <a:solidFill>
                  <a:srgbClr val="303030"/>
                </a:solidFill>
                <a:highlight>
                  <a:schemeClr val="lt1"/>
                </a:highlight>
                <a:latin typeface="Calibri"/>
                <a:ea typeface="Calibri"/>
                <a:cs typeface="Calibri"/>
                <a:sym typeface="Calibri"/>
              </a:rPr>
              <a:t>keywords: pigment*</a:t>
            </a:r>
            <a:endParaRPr sz="2000">
              <a:solidFill>
                <a:srgbClr val="303030"/>
              </a:solidFill>
              <a:highlight>
                <a:schemeClr val="lt1"/>
              </a:highlight>
              <a:latin typeface="Calibri"/>
              <a:ea typeface="Calibri"/>
              <a:cs typeface="Calibri"/>
              <a:sym typeface="Calibri"/>
            </a:endParaRPr>
          </a:p>
          <a:p>
            <a:pPr indent="457199" lvl="0" marL="1349999" rtl="0" algn="l">
              <a:lnSpc>
                <a:spcPct val="90000"/>
              </a:lnSpc>
              <a:spcBef>
                <a:spcPts val="800"/>
              </a:spcBef>
              <a:spcAft>
                <a:spcPts val="0"/>
              </a:spcAft>
              <a:buNone/>
            </a:pPr>
            <a:r>
              <a:rPr lang="it" sz="2000">
                <a:solidFill>
                  <a:srgbClr val="303030"/>
                </a:solidFill>
                <a:highlight>
                  <a:schemeClr val="lt1"/>
                </a:highlight>
                <a:latin typeface="Calibri"/>
                <a:ea typeface="Calibri"/>
                <a:cs typeface="Calibri"/>
                <a:sym typeface="Calibri"/>
              </a:rPr>
              <a:t>author: East*</a:t>
            </a:r>
            <a:endParaRPr sz="2000">
              <a:solidFill>
                <a:srgbClr val="303030"/>
              </a:solidFill>
              <a:highlight>
                <a:schemeClr val="lt1"/>
              </a:highlight>
              <a:latin typeface="Calibri"/>
              <a:ea typeface="Calibri"/>
              <a:cs typeface="Calibri"/>
              <a:sym typeface="Calibri"/>
            </a:endParaRPr>
          </a:p>
          <a:p>
            <a:pPr indent="0" lvl="0" marL="0" rtl="0" algn="l">
              <a:lnSpc>
                <a:spcPct val="90000"/>
              </a:lnSpc>
              <a:spcBef>
                <a:spcPts val="800"/>
              </a:spcBef>
              <a:spcAft>
                <a:spcPts val="0"/>
              </a:spcAft>
              <a:buNone/>
            </a:pPr>
            <a:r>
              <a:t/>
            </a:r>
            <a:endParaRPr sz="2100">
              <a:solidFill>
                <a:srgbClr val="303030"/>
              </a:solidFill>
              <a:highlight>
                <a:schemeClr val="lt1"/>
              </a:highlight>
              <a:latin typeface="Calibri"/>
              <a:ea typeface="Calibri"/>
              <a:cs typeface="Calibri"/>
              <a:sym typeface="Calibri"/>
            </a:endParaRPr>
          </a:p>
        </p:txBody>
      </p:sp>
      <p:sp>
        <p:nvSpPr>
          <p:cNvPr id="289" name="Google Shape;289;p39"/>
          <p:cNvSpPr txBox="1"/>
          <p:nvPr>
            <p:ph idx="1" type="body"/>
          </p:nvPr>
        </p:nvSpPr>
        <p:spPr>
          <a:xfrm>
            <a:off x="735075" y="3505350"/>
            <a:ext cx="79476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sz="2000"/>
              <a:t>Use only the information you’re sure of</a:t>
            </a:r>
            <a:endParaRPr sz="2000"/>
          </a:p>
        </p:txBody>
      </p:sp>
      <p:pic>
        <p:nvPicPr>
          <p:cNvPr id="290" name="Google Shape;290;p39"/>
          <p:cNvPicPr preferRelativeResize="0"/>
          <p:nvPr/>
        </p:nvPicPr>
        <p:blipFill rotWithShape="1">
          <a:blip r:embed="rId4">
            <a:alphaModFix/>
          </a:blip>
          <a:srcRect b="1977" l="0" r="0" t="1562"/>
          <a:stretch/>
        </p:blipFill>
        <p:spPr>
          <a:xfrm>
            <a:off x="1867126" y="3146625"/>
            <a:ext cx="1637050" cy="1211325"/>
          </a:xfrm>
          <a:prstGeom prst="rect">
            <a:avLst/>
          </a:prstGeom>
          <a:noFill/>
          <a:ln>
            <a:noFill/>
          </a:ln>
        </p:spPr>
      </p:pic>
      <p:cxnSp>
        <p:nvCxnSpPr>
          <p:cNvPr id="291" name="Google Shape;291;p39"/>
          <p:cNvCxnSpPr/>
          <p:nvPr/>
        </p:nvCxnSpPr>
        <p:spPr>
          <a:xfrm>
            <a:off x="3558050" y="3961175"/>
            <a:ext cx="4360200" cy="0"/>
          </a:xfrm>
          <a:prstGeom prst="straightConnector1">
            <a:avLst/>
          </a:prstGeom>
          <a:noFill/>
          <a:ln cap="flat" cmpd="sng" w="19050">
            <a:solidFill>
              <a:schemeClr val="accent4"/>
            </a:solidFill>
            <a:prstDash val="solid"/>
            <a:round/>
            <a:headEnd len="med" w="med" type="none"/>
            <a:tailEnd len="med" w="med" type="none"/>
          </a:ln>
        </p:spPr>
      </p:cxnSp>
      <p:sp>
        <p:nvSpPr>
          <p:cNvPr id="292" name="Google Shape;292;p39"/>
          <p:cNvSpPr txBox="1"/>
          <p:nvPr/>
        </p:nvSpPr>
        <p:spPr>
          <a:xfrm>
            <a:off x="675738" y="4525850"/>
            <a:ext cx="82980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1600">
                <a:solidFill>
                  <a:schemeClr val="dk1"/>
                </a:solidFill>
                <a:highlight>
                  <a:schemeClr val="lt1"/>
                </a:highlight>
                <a:latin typeface="Calibri"/>
                <a:ea typeface="Calibri"/>
                <a:cs typeface="Calibri"/>
                <a:sym typeface="Calibri"/>
              </a:rPr>
              <a:t>Use advanced search when the collection of items is large and needs to be narrowed down.</a:t>
            </a:r>
            <a:endParaRPr>
              <a:latin typeface="Calibri"/>
              <a:ea typeface="Calibri"/>
              <a:cs typeface="Calibri"/>
              <a:sym typeface="Calibri"/>
            </a:endParaRPr>
          </a:p>
        </p:txBody>
      </p:sp>
      <p:pic>
        <p:nvPicPr>
          <p:cNvPr id="293" name="Google Shape;293;p39"/>
          <p:cNvPicPr preferRelativeResize="0"/>
          <p:nvPr/>
        </p:nvPicPr>
        <p:blipFill rotWithShape="1">
          <a:blip r:embed="rId5">
            <a:alphaModFix/>
          </a:blip>
          <a:srcRect b="0" l="0" r="0" t="8399"/>
          <a:stretch/>
        </p:blipFill>
        <p:spPr>
          <a:xfrm>
            <a:off x="170263" y="4620675"/>
            <a:ext cx="592375" cy="40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0"/>
          <p:cNvPicPr preferRelativeResize="0"/>
          <p:nvPr/>
        </p:nvPicPr>
        <p:blipFill>
          <a:blip r:embed="rId3">
            <a:alphaModFix/>
          </a:blip>
          <a:stretch>
            <a:fillRect/>
          </a:stretch>
        </p:blipFill>
        <p:spPr>
          <a:xfrm>
            <a:off x="584100" y="788825"/>
            <a:ext cx="7066300" cy="934075"/>
          </a:xfrm>
          <a:prstGeom prst="rect">
            <a:avLst/>
          </a:prstGeom>
          <a:noFill/>
          <a:ln>
            <a:noFill/>
          </a:ln>
        </p:spPr>
      </p:pic>
      <p:pic>
        <p:nvPicPr>
          <p:cNvPr id="299" name="Google Shape;299;p40"/>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300" name="Google Shape;300;p40"/>
          <p:cNvSpPr/>
          <p:nvPr/>
        </p:nvSpPr>
        <p:spPr>
          <a:xfrm>
            <a:off x="6630525" y="1152250"/>
            <a:ext cx="799500" cy="303600"/>
          </a:xfrm>
          <a:prstGeom prst="roundRect">
            <a:avLst>
              <a:gd fmla="val 0" name="adj"/>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txBox="1"/>
          <p:nvPr/>
        </p:nvSpPr>
        <p:spPr>
          <a:xfrm>
            <a:off x="5982075" y="3170675"/>
            <a:ext cx="2392200" cy="12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latin typeface="Calibri"/>
                <a:ea typeface="Calibri"/>
                <a:cs typeface="Calibri"/>
                <a:sym typeface="Calibri"/>
              </a:rPr>
              <a:t>Add a truncation symbol (*) to the root of the words if you want to retrieve singular, plural, or similar forms of the word.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02" name="Google Shape;302;p40"/>
          <p:cNvPicPr preferRelativeResize="0"/>
          <p:nvPr/>
        </p:nvPicPr>
        <p:blipFill>
          <a:blip r:embed="rId5">
            <a:alphaModFix/>
          </a:blip>
          <a:stretch>
            <a:fillRect/>
          </a:stretch>
        </p:blipFill>
        <p:spPr>
          <a:xfrm>
            <a:off x="584100" y="2034277"/>
            <a:ext cx="5168950" cy="2671924"/>
          </a:xfrm>
          <a:prstGeom prst="rect">
            <a:avLst/>
          </a:prstGeom>
          <a:noFill/>
          <a:ln>
            <a:noFill/>
          </a:ln>
        </p:spPr>
      </p:pic>
      <p:sp>
        <p:nvSpPr>
          <p:cNvPr id="303" name="Google Shape;303;p40"/>
          <p:cNvSpPr/>
          <p:nvPr/>
        </p:nvSpPr>
        <p:spPr>
          <a:xfrm flipH="1" rot="-5400000">
            <a:off x="5506775" y="1069650"/>
            <a:ext cx="1177200" cy="2140500"/>
          </a:xfrm>
          <a:prstGeom prst="bentUpArrow">
            <a:avLst>
              <a:gd fmla="val 25379" name="adj1"/>
              <a:gd fmla="val 23915" name="adj2"/>
              <a:gd fmla="val 25000" name="adj3"/>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1"/>
          <p:cNvPicPr preferRelativeResize="0"/>
          <p:nvPr/>
        </p:nvPicPr>
        <p:blipFill>
          <a:blip r:embed="rId3">
            <a:alphaModFix/>
          </a:blip>
          <a:stretch>
            <a:fillRect/>
          </a:stretch>
        </p:blipFill>
        <p:spPr>
          <a:xfrm>
            <a:off x="381000" y="2112550"/>
            <a:ext cx="1981050" cy="1650000"/>
          </a:xfrm>
          <a:prstGeom prst="rect">
            <a:avLst/>
          </a:prstGeom>
          <a:noFill/>
          <a:ln>
            <a:noFill/>
          </a:ln>
        </p:spPr>
      </p:pic>
      <p:sp>
        <p:nvSpPr>
          <p:cNvPr id="309" name="Google Shape;309;p41"/>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to…find a book </a:t>
            </a:r>
            <a:endParaRPr/>
          </a:p>
          <a:p>
            <a:pPr indent="0" lvl="0" marL="0" rtl="0" algn="l">
              <a:spcBef>
                <a:spcPts val="0"/>
              </a:spcBef>
              <a:spcAft>
                <a:spcPts val="0"/>
              </a:spcAft>
              <a:buNone/>
            </a:pPr>
            <a:r>
              <a:rPr lang="it"/>
              <a:t>(when you feel hopeless)</a:t>
            </a:r>
            <a:endParaRPr/>
          </a:p>
        </p:txBody>
      </p:sp>
      <p:sp>
        <p:nvSpPr>
          <p:cNvPr id="310" name="Google Shape;310;p41"/>
          <p:cNvSpPr txBox="1"/>
          <p:nvPr>
            <p:ph idx="1" type="body"/>
          </p:nvPr>
        </p:nvSpPr>
        <p:spPr>
          <a:xfrm>
            <a:off x="2520075" y="1765800"/>
            <a:ext cx="6206700" cy="3263400"/>
          </a:xfrm>
          <a:prstGeom prst="rect">
            <a:avLst/>
          </a:prstGeom>
          <a:ln>
            <a:noFill/>
          </a:ln>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it">
                <a:solidFill>
                  <a:srgbClr val="303030"/>
                </a:solidFill>
              </a:rPr>
              <a:t>You were looking for this book </a:t>
            </a:r>
            <a:endParaRPr>
              <a:solidFill>
                <a:srgbClr val="303030"/>
              </a:solidFill>
            </a:endParaRPr>
          </a:p>
          <a:p>
            <a:pPr indent="0" lvl="0" marL="0" rtl="0" algn="l">
              <a:spcBef>
                <a:spcPts val="1000"/>
              </a:spcBef>
              <a:spcAft>
                <a:spcPts val="0"/>
              </a:spcAft>
              <a:buClr>
                <a:schemeClr val="dk1"/>
              </a:buClr>
              <a:buSzPts val="1100"/>
              <a:buFont typeface="Arial"/>
              <a:buNone/>
            </a:pPr>
            <a:r>
              <a:t/>
            </a:r>
            <a:endParaRPr sz="400">
              <a:solidFill>
                <a:srgbClr val="303030"/>
              </a:solidFill>
            </a:endParaRPr>
          </a:p>
          <a:p>
            <a:pPr indent="0" lvl="0" marL="457200" rtl="0" algn="l">
              <a:lnSpc>
                <a:spcPct val="115000"/>
              </a:lnSpc>
              <a:spcBef>
                <a:spcPts val="1000"/>
              </a:spcBef>
              <a:spcAft>
                <a:spcPts val="0"/>
              </a:spcAft>
              <a:buNone/>
            </a:pPr>
            <a:r>
              <a:rPr lang="it">
                <a:solidFill>
                  <a:srgbClr val="CC4125"/>
                </a:solidFill>
              </a:rPr>
              <a:t>Creagh, D.C. and Bradley, D. A. </a:t>
            </a:r>
            <a:r>
              <a:rPr i="1" lang="it">
                <a:solidFill>
                  <a:srgbClr val="CC4125"/>
                </a:solidFill>
              </a:rPr>
              <a:t>Radiation in art and archeometry</a:t>
            </a:r>
            <a:r>
              <a:rPr lang="it">
                <a:solidFill>
                  <a:srgbClr val="CC4125"/>
                </a:solidFill>
              </a:rPr>
              <a:t>. Amsterdam: Elsevier, 2000.</a:t>
            </a:r>
            <a:endParaRPr>
              <a:solidFill>
                <a:srgbClr val="CC4125"/>
              </a:solidFill>
            </a:endParaRPr>
          </a:p>
          <a:p>
            <a:pPr indent="0" lvl="0" marL="457200" rtl="0" algn="l">
              <a:lnSpc>
                <a:spcPct val="115000"/>
              </a:lnSpc>
              <a:spcBef>
                <a:spcPts val="1000"/>
              </a:spcBef>
              <a:spcAft>
                <a:spcPts val="0"/>
              </a:spcAft>
              <a:buNone/>
            </a:pPr>
            <a:r>
              <a:t/>
            </a:r>
            <a:endParaRPr sz="500">
              <a:solidFill>
                <a:srgbClr val="CC4125"/>
              </a:solidFill>
            </a:endParaRPr>
          </a:p>
          <a:p>
            <a:pPr indent="0" lvl="0" marL="0" rtl="0" algn="l">
              <a:spcBef>
                <a:spcPts val="1000"/>
              </a:spcBef>
              <a:spcAft>
                <a:spcPts val="0"/>
              </a:spcAft>
              <a:buClr>
                <a:schemeClr val="dk1"/>
              </a:buClr>
              <a:buSzPts val="1100"/>
              <a:buFont typeface="Arial"/>
              <a:buNone/>
            </a:pPr>
            <a:r>
              <a:rPr lang="it">
                <a:solidFill>
                  <a:srgbClr val="303030"/>
                </a:solidFill>
              </a:rPr>
              <a:t>but you couldn’t find it in GalileoDiscovery.</a:t>
            </a:r>
            <a:endParaRPr>
              <a:solidFill>
                <a:srgbClr val="303030"/>
              </a:solidFill>
            </a:endParaRPr>
          </a:p>
          <a:p>
            <a:pPr indent="0" lvl="0" marL="0" rtl="0" algn="l">
              <a:spcBef>
                <a:spcPts val="800"/>
              </a:spcBef>
              <a:spcAft>
                <a:spcPts val="0"/>
              </a:spcAft>
              <a:buClr>
                <a:schemeClr val="dk1"/>
              </a:buClr>
              <a:buSzPts val="1100"/>
              <a:buFont typeface="Arial"/>
              <a:buNone/>
            </a:pPr>
            <a:r>
              <a:t/>
            </a:r>
            <a:endParaRPr>
              <a:solidFill>
                <a:srgbClr val="303030"/>
              </a:solidFill>
            </a:endParaRPr>
          </a:p>
          <a:p>
            <a:pPr indent="0" lvl="0" marL="0" rtl="0" algn="l">
              <a:spcBef>
                <a:spcPts val="800"/>
              </a:spcBef>
              <a:spcAft>
                <a:spcPts val="0"/>
              </a:spcAft>
              <a:buClr>
                <a:schemeClr val="dk1"/>
              </a:buClr>
              <a:buSzPts val="1100"/>
              <a:buFont typeface="Arial"/>
              <a:buNone/>
            </a:pPr>
            <a:r>
              <a:rPr lang="it">
                <a:solidFill>
                  <a:srgbClr val="303030"/>
                </a:solidFill>
              </a:rPr>
              <a:t>What can you do? </a:t>
            </a:r>
            <a:endParaRPr>
              <a:solidFill>
                <a:srgbClr val="303030"/>
              </a:solidFill>
            </a:endParaRPr>
          </a:p>
          <a:p>
            <a:pPr indent="0" lvl="0" marL="0" rtl="0" algn="l">
              <a:spcBef>
                <a:spcPts val="800"/>
              </a:spcBef>
              <a:spcAft>
                <a:spcPts val="0"/>
              </a:spcAft>
              <a:buClr>
                <a:schemeClr val="dk1"/>
              </a:buClr>
              <a:buSzPts val="1100"/>
              <a:buFont typeface="Arial"/>
              <a:buNone/>
            </a:pPr>
            <a:r>
              <a:t/>
            </a:r>
            <a:endParaRPr>
              <a:solidFill>
                <a:srgbClr val="303030"/>
              </a:solidFill>
            </a:endParaRPr>
          </a:p>
        </p:txBody>
      </p:sp>
      <p:pic>
        <p:nvPicPr>
          <p:cNvPr id="311" name="Google Shape;311;p41"/>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6379525" y="2166689"/>
            <a:ext cx="2058101" cy="1520046"/>
          </a:xfrm>
          <a:prstGeom prst="rect">
            <a:avLst/>
          </a:prstGeom>
          <a:noFill/>
          <a:ln>
            <a:noFill/>
          </a:ln>
        </p:spPr>
      </p:pic>
      <p:sp>
        <p:nvSpPr>
          <p:cNvPr id="317" name="Google Shape;317;p42"/>
          <p:cNvSpPr txBox="1"/>
          <p:nvPr>
            <p:ph type="title"/>
          </p:nvPr>
        </p:nvSpPr>
        <p:spPr>
          <a:xfrm>
            <a:off x="628650" y="-49081"/>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Interlibrary loan</a:t>
            </a:r>
            <a:endParaRPr/>
          </a:p>
        </p:txBody>
      </p:sp>
      <p:pic>
        <p:nvPicPr>
          <p:cNvPr id="318" name="Google Shape;318;p42"/>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319" name="Google Shape;319;p42"/>
          <p:cNvSpPr txBox="1"/>
          <p:nvPr>
            <p:ph idx="1" type="body"/>
          </p:nvPr>
        </p:nvSpPr>
        <p:spPr>
          <a:xfrm>
            <a:off x="628650" y="982000"/>
            <a:ext cx="7886700" cy="3506100"/>
          </a:xfrm>
          <a:prstGeom prst="rect">
            <a:avLst/>
          </a:prstGeom>
          <a:ln>
            <a:noFill/>
          </a:ln>
        </p:spPr>
        <p:txBody>
          <a:bodyPr anchorCtr="0" anchor="ctr" bIns="34275" lIns="68575" spcFirstLastPara="1" rIns="68575" wrap="square" tIns="34275">
            <a:normAutofit/>
          </a:bodyPr>
          <a:lstStyle/>
          <a:p>
            <a:pPr indent="0" lvl="0" marL="0" rtl="0" algn="l">
              <a:spcBef>
                <a:spcPts val="800"/>
              </a:spcBef>
              <a:spcAft>
                <a:spcPts val="0"/>
              </a:spcAft>
              <a:buNone/>
            </a:pPr>
            <a:r>
              <a:rPr i="1" lang="it" sz="2000"/>
              <a:t>What is the interlibrary loan service?</a:t>
            </a:r>
            <a:endParaRPr i="1" sz="2000"/>
          </a:p>
          <a:p>
            <a:pPr indent="0" lvl="0" marL="727199" rtl="0" algn="l">
              <a:spcBef>
                <a:spcPts val="800"/>
              </a:spcBef>
              <a:spcAft>
                <a:spcPts val="0"/>
              </a:spcAft>
              <a:buNone/>
            </a:pPr>
            <a:r>
              <a:rPr lang="it" sz="2000" u="sng">
                <a:solidFill>
                  <a:schemeClr val="hlink"/>
                </a:solidFill>
                <a:hlinkClick r:id="rId5"/>
              </a:rPr>
              <a:t>ILL service</a:t>
            </a:r>
            <a:r>
              <a:rPr lang="it" sz="2000"/>
              <a:t> </a:t>
            </a:r>
            <a:r>
              <a:rPr lang="it" sz="2000">
                <a:highlight>
                  <a:srgbClr val="FFFFFF"/>
                </a:highlight>
              </a:rPr>
              <a:t> allows you to borrow materials from another library through your own library</a:t>
            </a:r>
            <a:endParaRPr sz="2000">
              <a:highlight>
                <a:srgbClr val="FFFFFF"/>
              </a:highlight>
            </a:endParaRPr>
          </a:p>
          <a:p>
            <a:pPr indent="0" lvl="0" marL="0" rtl="0" algn="l">
              <a:spcBef>
                <a:spcPts val="800"/>
              </a:spcBef>
              <a:spcAft>
                <a:spcPts val="0"/>
              </a:spcAft>
              <a:buClr>
                <a:schemeClr val="dk1"/>
              </a:buClr>
              <a:buSzPts val="1100"/>
              <a:buFont typeface="Arial"/>
              <a:buNone/>
            </a:pPr>
            <a:r>
              <a:rPr i="1" lang="it" sz="2000"/>
              <a:t>Is it for free?</a:t>
            </a:r>
            <a:endParaRPr i="1" sz="2000"/>
          </a:p>
          <a:p>
            <a:pPr indent="187200" lvl="0" marL="727199" rtl="0" algn="l">
              <a:spcBef>
                <a:spcPts val="800"/>
              </a:spcBef>
              <a:spcAft>
                <a:spcPts val="0"/>
              </a:spcAft>
              <a:buClr>
                <a:schemeClr val="dk1"/>
              </a:buClr>
              <a:buSzPts val="1100"/>
              <a:buFont typeface="Arial"/>
              <a:buNone/>
            </a:pPr>
            <a:r>
              <a:rPr b="1" lang="it" sz="2000">
                <a:solidFill>
                  <a:srgbClr val="FF0000"/>
                </a:solidFill>
              </a:rPr>
              <a:t>No</a:t>
            </a:r>
            <a:r>
              <a:rPr lang="it" sz="2000"/>
              <a:t>.</a:t>
            </a:r>
            <a:endParaRPr sz="2000"/>
          </a:p>
          <a:p>
            <a:pPr indent="187200" lvl="0" marL="727199" rtl="0" algn="l">
              <a:spcBef>
                <a:spcPts val="800"/>
              </a:spcBef>
              <a:spcAft>
                <a:spcPts val="0"/>
              </a:spcAft>
              <a:buClr>
                <a:schemeClr val="dk1"/>
              </a:buClr>
              <a:buSzPts val="1100"/>
              <a:buFont typeface="Arial"/>
              <a:buNone/>
            </a:pPr>
            <a:r>
              <a:rPr lang="it" sz="2000"/>
              <a:t>6,50 euro: items from Italy</a:t>
            </a:r>
            <a:endParaRPr sz="2000"/>
          </a:p>
          <a:p>
            <a:pPr indent="187200" lvl="0" marL="727199" rtl="0" algn="l">
              <a:spcBef>
                <a:spcPts val="800"/>
              </a:spcBef>
              <a:spcAft>
                <a:spcPts val="0"/>
              </a:spcAft>
              <a:buNone/>
            </a:pPr>
            <a:r>
              <a:rPr lang="it" sz="2000"/>
              <a:t>13,50 euro: items from abroad</a:t>
            </a:r>
            <a:endParaRPr sz="2000"/>
          </a:p>
          <a:p>
            <a:pPr indent="0" lvl="0" marL="0" rtl="0" algn="l">
              <a:spcBef>
                <a:spcPts val="800"/>
              </a:spcBef>
              <a:spcAft>
                <a:spcPts val="0"/>
              </a:spcAft>
              <a:buNone/>
            </a:pPr>
            <a:r>
              <a:rPr i="1" lang="it" sz="2000"/>
              <a:t>How do I ask for an Interlibrary loan?</a:t>
            </a:r>
            <a:endParaRPr i="1" sz="2000"/>
          </a:p>
          <a:p>
            <a:pPr indent="187200" lvl="0" marL="727199" rtl="0" algn="l">
              <a:spcBef>
                <a:spcPts val="800"/>
              </a:spcBef>
              <a:spcAft>
                <a:spcPts val="0"/>
              </a:spcAft>
              <a:buClr>
                <a:schemeClr val="dk1"/>
              </a:buClr>
              <a:buSzPts val="1100"/>
              <a:buFont typeface="Arial"/>
              <a:buNone/>
            </a:pPr>
            <a:r>
              <a:rPr lang="it" sz="2000"/>
              <a:t>Submit your request by filling out the </a:t>
            </a:r>
            <a:r>
              <a:rPr lang="it" sz="2000" u="sng">
                <a:solidFill>
                  <a:schemeClr val="hlink"/>
                </a:solidFill>
                <a:hlinkClick r:id="rId6"/>
              </a:rPr>
              <a:t>online request form</a:t>
            </a:r>
            <a:r>
              <a:rPr lang="it" sz="2000"/>
              <a:t>.</a:t>
            </a:r>
            <a:endParaRPr sz="1700"/>
          </a:p>
        </p:txBody>
      </p:sp>
      <p:pic>
        <p:nvPicPr>
          <p:cNvPr id="320" name="Google Shape;320;p42"/>
          <p:cNvPicPr preferRelativeResize="0"/>
          <p:nvPr/>
        </p:nvPicPr>
        <p:blipFill rotWithShape="1">
          <a:blip r:embed="rId7">
            <a:alphaModFix/>
          </a:blip>
          <a:srcRect b="0" l="0" r="0" t="7218"/>
          <a:stretch/>
        </p:blipFill>
        <p:spPr>
          <a:xfrm>
            <a:off x="98125" y="4596350"/>
            <a:ext cx="592375" cy="411425"/>
          </a:xfrm>
          <a:prstGeom prst="rect">
            <a:avLst/>
          </a:prstGeom>
          <a:noFill/>
          <a:ln>
            <a:noFill/>
          </a:ln>
        </p:spPr>
      </p:pic>
      <p:sp>
        <p:nvSpPr>
          <p:cNvPr id="321" name="Google Shape;321;p42"/>
          <p:cNvSpPr txBox="1"/>
          <p:nvPr/>
        </p:nvSpPr>
        <p:spPr>
          <a:xfrm>
            <a:off x="690500" y="4564325"/>
            <a:ext cx="8358000" cy="8550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it" sz="1700">
                <a:solidFill>
                  <a:schemeClr val="dk1"/>
                </a:solidFill>
                <a:highlight>
                  <a:srgbClr val="FFFFFF"/>
                </a:highlight>
                <a:latin typeface="Calibri"/>
                <a:ea typeface="Calibri"/>
                <a:cs typeface="Calibri"/>
                <a:sym typeface="Calibri"/>
              </a:rPr>
              <a:t>The length of the loan and the possibility of extend it  are determined by the lending library.</a:t>
            </a:r>
            <a:endParaRPr sz="21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3"/>
          <p:cNvPicPr preferRelativeResize="0"/>
          <p:nvPr/>
        </p:nvPicPr>
        <p:blipFill>
          <a:blip r:embed="rId3">
            <a:alphaModFix/>
          </a:blip>
          <a:stretch>
            <a:fillRect/>
          </a:stretch>
        </p:blipFill>
        <p:spPr>
          <a:xfrm>
            <a:off x="429450" y="2174500"/>
            <a:ext cx="1981050" cy="1650000"/>
          </a:xfrm>
          <a:prstGeom prst="rect">
            <a:avLst/>
          </a:prstGeom>
          <a:noFill/>
          <a:ln>
            <a:noFill/>
          </a:ln>
        </p:spPr>
      </p:pic>
      <p:sp>
        <p:nvSpPr>
          <p:cNvPr id="327" name="Google Shape;327;p43"/>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to…access an ebook</a:t>
            </a:r>
            <a:endParaRPr/>
          </a:p>
          <a:p>
            <a:pPr indent="0" lvl="0" marL="0" rtl="0" algn="l">
              <a:spcBef>
                <a:spcPts val="0"/>
              </a:spcBef>
              <a:spcAft>
                <a:spcPts val="0"/>
              </a:spcAft>
              <a:buNone/>
            </a:pPr>
            <a:r>
              <a:rPr lang="it"/>
              <a:t>(from home)</a:t>
            </a:r>
            <a:endParaRPr/>
          </a:p>
        </p:txBody>
      </p:sp>
      <p:sp>
        <p:nvSpPr>
          <p:cNvPr id="328" name="Google Shape;328;p43"/>
          <p:cNvSpPr txBox="1"/>
          <p:nvPr>
            <p:ph idx="1" type="body"/>
          </p:nvPr>
        </p:nvSpPr>
        <p:spPr>
          <a:xfrm>
            <a:off x="2562900" y="1594450"/>
            <a:ext cx="6418200" cy="3179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it" sz="2000">
                <a:solidFill>
                  <a:srgbClr val="303030"/>
                </a:solidFill>
                <a:highlight>
                  <a:schemeClr val="lt1"/>
                </a:highlight>
              </a:rPr>
              <a:t>For the exam “</a:t>
            </a:r>
            <a:r>
              <a:rPr lang="it">
                <a:solidFill>
                  <a:srgbClr val="CC4125"/>
                </a:solidFill>
              </a:rPr>
              <a:t>Materials properties, use and conservation: metals and metallurgical processes</a:t>
            </a:r>
            <a:r>
              <a:rPr lang="it" sz="2000">
                <a:solidFill>
                  <a:srgbClr val="303030"/>
                </a:solidFill>
                <a:highlight>
                  <a:schemeClr val="lt1"/>
                </a:highlight>
              </a:rPr>
              <a:t>” you need this book</a:t>
            </a:r>
            <a:endParaRPr sz="2000">
              <a:solidFill>
                <a:srgbClr val="CC4125"/>
              </a:solidFill>
              <a:highlight>
                <a:schemeClr val="lt1"/>
              </a:highlight>
            </a:endParaRPr>
          </a:p>
          <a:p>
            <a:pPr indent="0" lvl="0" marL="0" rtl="0" algn="l">
              <a:spcBef>
                <a:spcPts val="800"/>
              </a:spcBef>
              <a:spcAft>
                <a:spcPts val="0"/>
              </a:spcAft>
              <a:buClr>
                <a:schemeClr val="dk1"/>
              </a:buClr>
              <a:buSzPts val="1100"/>
              <a:buFont typeface="Arial"/>
              <a:buNone/>
            </a:pPr>
            <a:r>
              <a:t/>
            </a:r>
            <a:endParaRPr sz="2000">
              <a:solidFill>
                <a:srgbClr val="CC4125"/>
              </a:solidFill>
              <a:highlight>
                <a:schemeClr val="lt1"/>
              </a:highlight>
            </a:endParaRPr>
          </a:p>
          <a:p>
            <a:pPr indent="0" lvl="0" marL="457200" rtl="0" algn="l">
              <a:spcBef>
                <a:spcPts val="800"/>
              </a:spcBef>
              <a:spcAft>
                <a:spcPts val="0"/>
              </a:spcAft>
              <a:buNone/>
            </a:pPr>
            <a:r>
              <a:rPr lang="it" sz="2000">
                <a:solidFill>
                  <a:srgbClr val="303030"/>
                </a:solidFill>
                <a:highlight>
                  <a:schemeClr val="lt1"/>
                </a:highlight>
              </a:rPr>
              <a:t>Bachmann, H. G. </a:t>
            </a:r>
            <a:r>
              <a:rPr i="1" lang="it" sz="2000">
                <a:solidFill>
                  <a:srgbClr val="303030"/>
                </a:solidFill>
                <a:highlight>
                  <a:schemeClr val="lt1"/>
                </a:highlight>
              </a:rPr>
              <a:t>The identification of slags from archaeological sites</a:t>
            </a:r>
            <a:r>
              <a:rPr lang="it" sz="2000">
                <a:solidFill>
                  <a:srgbClr val="303030"/>
                </a:solidFill>
                <a:highlight>
                  <a:schemeClr val="lt1"/>
                </a:highlight>
              </a:rPr>
              <a:t>. Abingdon: Routledge, 2016, </a:t>
            </a:r>
            <a:r>
              <a:rPr lang="it" sz="2000" u="sng">
                <a:solidFill>
                  <a:schemeClr val="hlink"/>
                </a:solidFill>
                <a:highlight>
                  <a:schemeClr val="lt1"/>
                </a:highlight>
                <a:hlinkClick r:id="rId4"/>
              </a:rPr>
              <a:t>https://doi.org/10.4324/9781315418216</a:t>
            </a:r>
            <a:r>
              <a:rPr lang="it" sz="2000">
                <a:solidFill>
                  <a:srgbClr val="303030"/>
                </a:solidFill>
                <a:highlight>
                  <a:schemeClr val="lt1"/>
                </a:highlight>
              </a:rPr>
              <a:t>.</a:t>
            </a:r>
            <a:endParaRPr sz="2000">
              <a:solidFill>
                <a:srgbClr val="303030"/>
              </a:solidFill>
              <a:highlight>
                <a:schemeClr val="lt1"/>
              </a:highlight>
            </a:endParaRPr>
          </a:p>
          <a:p>
            <a:pPr indent="0" lvl="0" marL="0" rtl="0" algn="l">
              <a:spcBef>
                <a:spcPts val="1000"/>
              </a:spcBef>
              <a:spcAft>
                <a:spcPts val="0"/>
              </a:spcAft>
              <a:buNone/>
            </a:pPr>
            <a:r>
              <a:t/>
            </a:r>
            <a:endParaRPr sz="2000">
              <a:solidFill>
                <a:srgbClr val="303030"/>
              </a:solidFill>
              <a:highlight>
                <a:schemeClr val="lt1"/>
              </a:highlight>
            </a:endParaRPr>
          </a:p>
          <a:p>
            <a:pPr indent="0" lvl="0" marL="0" rtl="0" algn="l">
              <a:spcBef>
                <a:spcPts val="1000"/>
              </a:spcBef>
              <a:spcAft>
                <a:spcPts val="0"/>
              </a:spcAft>
              <a:buNone/>
            </a:pPr>
            <a:r>
              <a:rPr lang="it" sz="2000">
                <a:solidFill>
                  <a:srgbClr val="303030"/>
                </a:solidFill>
                <a:highlight>
                  <a:schemeClr val="lt1"/>
                </a:highlight>
              </a:rPr>
              <a:t>and you’ve found it as ebook in GalileoDiscovery, but </a:t>
            </a:r>
            <a:r>
              <a:rPr lang="it" sz="2000">
                <a:solidFill>
                  <a:srgbClr val="303030"/>
                </a:solidFill>
              </a:rPr>
              <a:t>you can’t open it: why?</a:t>
            </a:r>
            <a:endParaRPr sz="2000">
              <a:solidFill>
                <a:srgbClr val="303030"/>
              </a:solidFill>
              <a:highlight>
                <a:schemeClr val="lt1"/>
              </a:highlight>
            </a:endParaRPr>
          </a:p>
          <a:p>
            <a:pPr indent="0" lvl="0" marL="457200" rtl="0" algn="l">
              <a:spcBef>
                <a:spcPts val="1000"/>
              </a:spcBef>
              <a:spcAft>
                <a:spcPts val="0"/>
              </a:spcAft>
              <a:buClr>
                <a:schemeClr val="dk1"/>
              </a:buClr>
              <a:buSzPts val="1100"/>
              <a:buFont typeface="Arial"/>
              <a:buNone/>
            </a:pPr>
            <a:r>
              <a:t/>
            </a:r>
            <a:endParaRPr sz="2000">
              <a:solidFill>
                <a:srgbClr val="303030"/>
              </a:solidFill>
              <a:highlight>
                <a:schemeClr val="lt1"/>
              </a:highlight>
            </a:endParaRPr>
          </a:p>
          <a:p>
            <a:pPr indent="0" lvl="0" marL="457200" rtl="0" algn="l">
              <a:spcBef>
                <a:spcPts val="1000"/>
              </a:spcBef>
              <a:spcAft>
                <a:spcPts val="0"/>
              </a:spcAft>
              <a:buNone/>
            </a:pPr>
            <a:r>
              <a:t/>
            </a:r>
            <a:endParaRPr sz="2000">
              <a:solidFill>
                <a:srgbClr val="303030"/>
              </a:solidFill>
              <a:highlight>
                <a:schemeClr val="lt1"/>
              </a:highlight>
            </a:endParaRPr>
          </a:p>
          <a:p>
            <a:pPr indent="0" lvl="0" marL="0" rtl="0" algn="l">
              <a:spcBef>
                <a:spcPts val="1000"/>
              </a:spcBef>
              <a:spcAft>
                <a:spcPts val="0"/>
              </a:spcAft>
              <a:buClr>
                <a:schemeClr val="dk1"/>
              </a:buClr>
              <a:buSzPts val="1100"/>
              <a:buFont typeface="Arial"/>
              <a:buNone/>
            </a:pPr>
            <a:r>
              <a:t/>
            </a:r>
            <a:endParaRPr>
              <a:solidFill>
                <a:srgbClr val="3A3A3A"/>
              </a:solidFill>
            </a:endParaRPr>
          </a:p>
        </p:txBody>
      </p:sp>
      <p:pic>
        <p:nvPicPr>
          <p:cNvPr id="329" name="Google Shape;329;p43"/>
          <p:cNvPicPr preferRelativeResize="0"/>
          <p:nvPr/>
        </p:nvPicPr>
        <p:blipFill rotWithShape="1">
          <a:blip r:embed="rId5">
            <a:alphaModFix/>
          </a:blip>
          <a:srcRect b="0" l="0" r="0" t="0"/>
          <a:stretch/>
        </p:blipFill>
        <p:spPr>
          <a:xfrm>
            <a:off x="6573450" y="0"/>
            <a:ext cx="2570550" cy="5782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471500" y="205373"/>
            <a:ext cx="5915100" cy="930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it"/>
              <a:t>In the first part of this workshop</a:t>
            </a:r>
            <a:endParaRPr/>
          </a:p>
          <a:p>
            <a:pPr indent="0" lvl="0" marL="0" rtl="0" algn="l">
              <a:lnSpc>
                <a:spcPct val="90000"/>
              </a:lnSpc>
              <a:spcBef>
                <a:spcPts val="0"/>
              </a:spcBef>
              <a:spcAft>
                <a:spcPts val="0"/>
              </a:spcAft>
              <a:buClr>
                <a:schemeClr val="dk1"/>
              </a:buClr>
              <a:buSzPts val="3300"/>
              <a:buFont typeface="Calibri"/>
              <a:buNone/>
            </a:pPr>
            <a:r>
              <a:rPr lang="it"/>
              <a:t>you’ll learn more about</a:t>
            </a:r>
            <a:endParaRPr/>
          </a:p>
        </p:txBody>
      </p:sp>
      <p:pic>
        <p:nvPicPr>
          <p:cNvPr id="138" name="Google Shape;138;p26"/>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139" name="Google Shape;139;p26"/>
          <p:cNvSpPr txBox="1"/>
          <p:nvPr/>
        </p:nvSpPr>
        <p:spPr>
          <a:xfrm>
            <a:off x="471500" y="1984200"/>
            <a:ext cx="6038400" cy="1431600"/>
          </a:xfrm>
          <a:prstGeom prst="rect">
            <a:avLst/>
          </a:prstGeom>
          <a:noFill/>
          <a:ln>
            <a:noFill/>
          </a:ln>
        </p:spPr>
        <p:txBody>
          <a:bodyPr anchorCtr="0" anchor="t" bIns="68575" lIns="68575" spcFirstLastPara="1" rIns="68575" wrap="square" tIns="68575">
            <a:spAutoFit/>
          </a:bodyPr>
          <a:lstStyle/>
          <a:p>
            <a:pPr indent="-323850" lvl="0" marL="457200" rtl="0" algn="l">
              <a:spcBef>
                <a:spcPts val="0"/>
              </a:spcBef>
              <a:spcAft>
                <a:spcPts val="0"/>
              </a:spcAft>
              <a:buSzPts val="1500"/>
              <a:buFont typeface="Calibri"/>
              <a:buChar char="●"/>
            </a:pPr>
            <a:r>
              <a:rPr lang="it" sz="2100">
                <a:latin typeface="Calibri"/>
                <a:ea typeface="Calibri"/>
                <a:cs typeface="Calibri"/>
                <a:sym typeface="Calibri"/>
              </a:rPr>
              <a:t>the libraries at the University of Padova</a:t>
            </a:r>
            <a:endParaRPr sz="2100">
              <a:latin typeface="Calibri"/>
              <a:ea typeface="Calibri"/>
              <a:cs typeface="Calibri"/>
              <a:sym typeface="Calibri"/>
            </a:endParaRPr>
          </a:p>
          <a:p>
            <a:pPr indent="-323850" lvl="0" marL="457200" rtl="0" algn="l">
              <a:spcBef>
                <a:spcPts val="0"/>
              </a:spcBef>
              <a:spcAft>
                <a:spcPts val="0"/>
              </a:spcAft>
              <a:buSzPts val="1500"/>
              <a:buFont typeface="Calibri"/>
              <a:buChar char="●"/>
            </a:pPr>
            <a:r>
              <a:rPr lang="it" sz="2100">
                <a:latin typeface="Calibri"/>
                <a:ea typeface="Calibri"/>
                <a:cs typeface="Calibri"/>
                <a:sym typeface="Calibri"/>
              </a:rPr>
              <a:t>how to find a book</a:t>
            </a:r>
            <a:endParaRPr sz="2100">
              <a:latin typeface="Calibri"/>
              <a:ea typeface="Calibri"/>
              <a:cs typeface="Calibri"/>
              <a:sym typeface="Calibri"/>
            </a:endParaRPr>
          </a:p>
          <a:p>
            <a:pPr indent="-323850" lvl="0" marL="457200" rtl="0" algn="l">
              <a:spcBef>
                <a:spcPts val="0"/>
              </a:spcBef>
              <a:spcAft>
                <a:spcPts val="0"/>
              </a:spcAft>
              <a:buSzPts val="1500"/>
              <a:buFont typeface="Calibri"/>
              <a:buChar char="●"/>
            </a:pPr>
            <a:r>
              <a:rPr lang="it" sz="2100">
                <a:latin typeface="Calibri"/>
                <a:ea typeface="Calibri"/>
                <a:cs typeface="Calibri"/>
                <a:sym typeface="Calibri"/>
              </a:rPr>
              <a:t>how to borrow a book</a:t>
            </a:r>
            <a:endParaRPr sz="2100">
              <a:latin typeface="Calibri"/>
              <a:ea typeface="Calibri"/>
              <a:cs typeface="Calibri"/>
              <a:sym typeface="Calibri"/>
            </a:endParaRPr>
          </a:p>
          <a:p>
            <a:pPr indent="-323850" lvl="0" marL="457200" rtl="0" algn="l">
              <a:spcBef>
                <a:spcPts val="0"/>
              </a:spcBef>
              <a:spcAft>
                <a:spcPts val="0"/>
              </a:spcAft>
              <a:buSzPts val="1500"/>
              <a:buFont typeface="Calibri"/>
              <a:buChar char="●"/>
            </a:pPr>
            <a:r>
              <a:rPr lang="it" sz="2100">
                <a:latin typeface="Calibri"/>
                <a:ea typeface="Calibri"/>
                <a:cs typeface="Calibri"/>
                <a:sym typeface="Calibri"/>
              </a:rPr>
              <a:t>how to access an ebook</a:t>
            </a:r>
            <a:endParaRPr sz="2100">
              <a:latin typeface="Calibri"/>
              <a:ea typeface="Calibri"/>
              <a:cs typeface="Calibri"/>
              <a:sym typeface="Calibri"/>
            </a:endParaRPr>
          </a:p>
        </p:txBody>
      </p:sp>
      <p:pic>
        <p:nvPicPr>
          <p:cNvPr id="140" name="Google Shape;140;p26"/>
          <p:cNvPicPr preferRelativeResize="0"/>
          <p:nvPr/>
        </p:nvPicPr>
        <p:blipFill rotWithShape="1">
          <a:blip r:embed="rId4">
            <a:alphaModFix/>
          </a:blip>
          <a:srcRect b="416" l="0" r="0" t="426"/>
          <a:stretch/>
        </p:blipFill>
        <p:spPr>
          <a:xfrm>
            <a:off x="5558400" y="1237029"/>
            <a:ext cx="3184199" cy="3184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4"/>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Proxy</a:t>
            </a:r>
            <a:endParaRPr/>
          </a:p>
        </p:txBody>
      </p:sp>
      <p:sp>
        <p:nvSpPr>
          <p:cNvPr id="335" name="Google Shape;335;p44"/>
          <p:cNvSpPr txBox="1"/>
          <p:nvPr>
            <p:ph idx="1" type="body"/>
          </p:nvPr>
        </p:nvSpPr>
        <p:spPr>
          <a:xfrm>
            <a:off x="2411725" y="1064425"/>
            <a:ext cx="6332100" cy="15513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t/>
            </a:r>
            <a:endParaRPr sz="1150">
              <a:solidFill>
                <a:srgbClr val="3A3A3A"/>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t" sz="2700">
                <a:solidFill>
                  <a:srgbClr val="212121"/>
                </a:solidFill>
                <a:highlight>
                  <a:srgbClr val="FFFFFF"/>
                </a:highlight>
              </a:rPr>
              <a:t>Most of the scientific literature is expensive and </a:t>
            </a:r>
            <a:r>
              <a:rPr b="1" lang="it" sz="2700">
                <a:solidFill>
                  <a:srgbClr val="212121"/>
                </a:solidFill>
                <a:highlight>
                  <a:srgbClr val="FFFFFF"/>
                </a:highlight>
              </a:rPr>
              <a:t>accessible only</a:t>
            </a:r>
            <a:r>
              <a:rPr lang="it" sz="2700">
                <a:solidFill>
                  <a:srgbClr val="212121"/>
                </a:solidFill>
                <a:highlight>
                  <a:srgbClr val="FFFFFF"/>
                </a:highlight>
              </a:rPr>
              <a:t> by subscriptions</a:t>
            </a:r>
            <a:r>
              <a:rPr b="1" lang="it" sz="2700">
                <a:solidFill>
                  <a:srgbClr val="212121"/>
                </a:solidFill>
                <a:highlight>
                  <a:srgbClr val="FFFFFF"/>
                </a:highlight>
              </a:rPr>
              <a:t> </a:t>
            </a:r>
            <a:r>
              <a:rPr lang="it" sz="2700">
                <a:solidFill>
                  <a:srgbClr val="212121"/>
                </a:solidFill>
                <a:highlight>
                  <a:srgbClr val="FFFFFF"/>
                </a:highlight>
              </a:rPr>
              <a:t>reserved for </a:t>
            </a:r>
            <a:r>
              <a:rPr b="1" lang="it" sz="2700">
                <a:solidFill>
                  <a:srgbClr val="212121"/>
                </a:solidFill>
                <a:highlight>
                  <a:srgbClr val="FFFFFF"/>
                </a:highlight>
              </a:rPr>
              <a:t>university users</a:t>
            </a:r>
            <a:r>
              <a:rPr lang="it" sz="2700">
                <a:solidFill>
                  <a:srgbClr val="212121"/>
                </a:solidFill>
                <a:highlight>
                  <a:srgbClr val="FFFFFF"/>
                </a:highlight>
              </a:rPr>
              <a:t>:</a:t>
            </a:r>
            <a:endParaRPr sz="2700">
              <a:solidFill>
                <a:srgbClr val="212121"/>
              </a:solidFill>
              <a:highlight>
                <a:srgbClr val="FFFFFF"/>
              </a:highlight>
            </a:endParaRPr>
          </a:p>
          <a:p>
            <a:pPr indent="0" lvl="0" marL="0" rtl="0" algn="l">
              <a:spcBef>
                <a:spcPts val="800"/>
              </a:spcBef>
              <a:spcAft>
                <a:spcPts val="0"/>
              </a:spcAft>
              <a:buNone/>
            </a:pPr>
            <a:r>
              <a:t/>
            </a:r>
            <a:endParaRPr sz="2700">
              <a:solidFill>
                <a:srgbClr val="3A3A3A"/>
              </a:solidFill>
              <a:highlight>
                <a:srgbClr val="FFFFFF"/>
              </a:highlight>
            </a:endParaRPr>
          </a:p>
        </p:txBody>
      </p:sp>
      <p:pic>
        <p:nvPicPr>
          <p:cNvPr id="336" name="Google Shape;336;p44"/>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337" name="Google Shape;337;p44"/>
          <p:cNvPicPr preferRelativeResize="0"/>
          <p:nvPr/>
        </p:nvPicPr>
        <p:blipFill rotWithShape="1">
          <a:blip r:embed="rId4">
            <a:alphaModFix/>
          </a:blip>
          <a:srcRect b="0" l="0" r="0" t="7561"/>
          <a:stretch/>
        </p:blipFill>
        <p:spPr>
          <a:xfrm>
            <a:off x="402925" y="4445450"/>
            <a:ext cx="592375" cy="409925"/>
          </a:xfrm>
          <a:prstGeom prst="rect">
            <a:avLst/>
          </a:prstGeom>
          <a:noFill/>
          <a:ln>
            <a:noFill/>
          </a:ln>
        </p:spPr>
      </p:pic>
      <p:sp>
        <p:nvSpPr>
          <p:cNvPr id="338" name="Google Shape;338;p44"/>
          <p:cNvSpPr txBox="1"/>
          <p:nvPr/>
        </p:nvSpPr>
        <p:spPr>
          <a:xfrm>
            <a:off x="995300" y="4411925"/>
            <a:ext cx="8358000" cy="8550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it" sz="1700">
                <a:solidFill>
                  <a:schemeClr val="dk1"/>
                </a:solidFill>
                <a:highlight>
                  <a:srgbClr val="FFFFFF"/>
                </a:highlight>
                <a:latin typeface="Calibri"/>
                <a:ea typeface="Calibri"/>
                <a:cs typeface="Calibri"/>
                <a:sym typeface="Calibri"/>
              </a:rPr>
              <a:t>If your proxy is on, you can access from Google to resources the University pays for</a:t>
            </a:r>
            <a:endParaRPr sz="21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pic>
        <p:nvPicPr>
          <p:cNvPr id="339" name="Google Shape;339;p44"/>
          <p:cNvPicPr preferRelativeResize="0"/>
          <p:nvPr/>
        </p:nvPicPr>
        <p:blipFill>
          <a:blip r:embed="rId5">
            <a:alphaModFix/>
          </a:blip>
          <a:stretch>
            <a:fillRect/>
          </a:stretch>
        </p:blipFill>
        <p:spPr>
          <a:xfrm>
            <a:off x="293375" y="1748800"/>
            <a:ext cx="1791476" cy="1633573"/>
          </a:xfrm>
          <a:prstGeom prst="rect">
            <a:avLst/>
          </a:prstGeom>
          <a:noFill/>
          <a:ln>
            <a:noFill/>
          </a:ln>
        </p:spPr>
      </p:pic>
      <p:sp>
        <p:nvSpPr>
          <p:cNvPr id="340" name="Google Shape;340;p44"/>
          <p:cNvSpPr txBox="1"/>
          <p:nvPr/>
        </p:nvSpPr>
        <p:spPr>
          <a:xfrm>
            <a:off x="2247900" y="2863225"/>
            <a:ext cx="6409200" cy="1380300"/>
          </a:xfrm>
          <a:prstGeom prst="rect">
            <a:avLst/>
          </a:prstGeom>
          <a:noFill/>
          <a:ln>
            <a:noFill/>
          </a:ln>
        </p:spPr>
        <p:txBody>
          <a:bodyPr anchorCtr="0" anchor="t" bIns="91425" lIns="91425" spcFirstLastPara="1" rIns="91425" wrap="square" tIns="91425">
            <a:noAutofit/>
          </a:bodyPr>
          <a:lstStyle/>
          <a:p>
            <a:pPr indent="-374650" lvl="0" marL="457200" rtl="0" algn="l">
              <a:lnSpc>
                <a:spcPct val="150000"/>
              </a:lnSpc>
              <a:spcBef>
                <a:spcPts val="800"/>
              </a:spcBef>
              <a:spcAft>
                <a:spcPts val="0"/>
              </a:spcAft>
              <a:buClr>
                <a:srgbClr val="212121"/>
              </a:buClr>
              <a:buSzPts val="2300"/>
              <a:buChar char="•"/>
            </a:pPr>
            <a:r>
              <a:rPr lang="it" sz="2300">
                <a:solidFill>
                  <a:srgbClr val="212121"/>
                </a:solidFill>
                <a:highlight>
                  <a:schemeClr val="lt1"/>
                </a:highlight>
                <a:latin typeface="Calibri"/>
                <a:ea typeface="Calibri"/>
                <a:cs typeface="Calibri"/>
                <a:sym typeface="Calibri"/>
              </a:rPr>
              <a:t>in campus just connect to </a:t>
            </a:r>
            <a:r>
              <a:rPr b="1" lang="it" sz="2300" u="sng">
                <a:solidFill>
                  <a:schemeClr val="hlink"/>
                </a:solidFill>
                <a:highlight>
                  <a:schemeClr val="lt1"/>
                </a:highlight>
                <a:latin typeface="Calibri"/>
                <a:ea typeface="Calibri"/>
                <a:cs typeface="Calibri"/>
                <a:sym typeface="Calibri"/>
                <a:hlinkClick r:id="rId6"/>
              </a:rPr>
              <a:t>Eduroam </a:t>
            </a:r>
            <a:endParaRPr b="1" sz="2300">
              <a:solidFill>
                <a:srgbClr val="212121"/>
              </a:solidFill>
              <a:highlight>
                <a:schemeClr val="lt1"/>
              </a:highlight>
              <a:latin typeface="Calibri"/>
              <a:ea typeface="Calibri"/>
              <a:cs typeface="Calibri"/>
              <a:sym typeface="Calibri"/>
            </a:endParaRPr>
          </a:p>
          <a:p>
            <a:pPr indent="-374650" lvl="0" marL="457200" rtl="0" algn="l">
              <a:lnSpc>
                <a:spcPct val="115000"/>
              </a:lnSpc>
              <a:spcBef>
                <a:spcPts val="0"/>
              </a:spcBef>
              <a:spcAft>
                <a:spcPts val="0"/>
              </a:spcAft>
              <a:buClr>
                <a:srgbClr val="212121"/>
              </a:buClr>
              <a:buSzPts val="2300"/>
              <a:buChar char="•"/>
            </a:pPr>
            <a:r>
              <a:rPr lang="it" sz="2300">
                <a:solidFill>
                  <a:srgbClr val="212121"/>
                </a:solidFill>
                <a:latin typeface="Calibri"/>
                <a:ea typeface="Calibri"/>
                <a:cs typeface="Calibri"/>
                <a:sym typeface="Calibri"/>
              </a:rPr>
              <a:t>at home set up the browser add-on </a:t>
            </a:r>
            <a:r>
              <a:rPr b="1" lang="it" sz="2300" u="sng">
                <a:solidFill>
                  <a:schemeClr val="hlink"/>
                </a:solidFill>
                <a:latin typeface="Calibri"/>
                <a:ea typeface="Calibri"/>
                <a:cs typeface="Calibri"/>
                <a:sym typeface="Calibri"/>
                <a:hlinkClick r:id="rId7"/>
              </a:rPr>
              <a:t>Proxy Docile</a:t>
            </a:r>
            <a:r>
              <a:rPr lang="it" sz="1000">
                <a:latin typeface="Calibri"/>
                <a:ea typeface="Calibri"/>
                <a:cs typeface="Calibri"/>
                <a:sym typeface="Calibri"/>
              </a:rPr>
              <a:t> </a:t>
            </a:r>
            <a:r>
              <a:rPr lang="it" sz="2300">
                <a:latin typeface="Calibri"/>
                <a:ea typeface="Calibri"/>
                <a:cs typeface="Calibri"/>
                <a:sym typeface="Calibri"/>
              </a:rPr>
              <a:t>or access to SSO authentication</a:t>
            </a:r>
            <a:endParaRPr sz="23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389450" y="205375"/>
            <a:ext cx="6184200" cy="930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it"/>
              <a:t>Let’s meet… The Syllabus</a:t>
            </a:r>
            <a:endParaRPr/>
          </a:p>
        </p:txBody>
      </p:sp>
      <p:pic>
        <p:nvPicPr>
          <p:cNvPr id="346" name="Google Shape;346;p45"/>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347" name="Google Shape;347;p45"/>
          <p:cNvPicPr preferRelativeResize="0"/>
          <p:nvPr/>
        </p:nvPicPr>
        <p:blipFill>
          <a:blip r:embed="rId4">
            <a:alphaModFix/>
          </a:blip>
          <a:stretch>
            <a:fillRect/>
          </a:stretch>
        </p:blipFill>
        <p:spPr>
          <a:xfrm>
            <a:off x="1742550" y="1002900"/>
            <a:ext cx="5658884" cy="3702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46"/>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353" name="Google Shape;353;p46"/>
          <p:cNvSpPr txBox="1"/>
          <p:nvPr>
            <p:ph idx="1" type="body"/>
          </p:nvPr>
        </p:nvSpPr>
        <p:spPr>
          <a:xfrm>
            <a:off x="669000" y="1419263"/>
            <a:ext cx="79476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a:t>Click on the </a:t>
            </a:r>
            <a:r>
              <a:rPr lang="it"/>
              <a:t>magnifying-glass</a:t>
            </a:r>
            <a:endParaRPr/>
          </a:p>
        </p:txBody>
      </p:sp>
      <p:pic>
        <p:nvPicPr>
          <p:cNvPr id="354" name="Google Shape;354;p46"/>
          <p:cNvPicPr preferRelativeResize="0"/>
          <p:nvPr/>
        </p:nvPicPr>
        <p:blipFill rotWithShape="1">
          <a:blip r:embed="rId4">
            <a:alphaModFix/>
          </a:blip>
          <a:srcRect b="1977" l="0" r="0" t="1562"/>
          <a:stretch/>
        </p:blipFill>
        <p:spPr>
          <a:xfrm>
            <a:off x="1801051" y="1060537"/>
            <a:ext cx="1637050" cy="1211325"/>
          </a:xfrm>
          <a:prstGeom prst="rect">
            <a:avLst/>
          </a:prstGeom>
          <a:noFill/>
          <a:ln>
            <a:noFill/>
          </a:ln>
        </p:spPr>
      </p:pic>
      <p:cxnSp>
        <p:nvCxnSpPr>
          <p:cNvPr id="355" name="Google Shape;355;p46"/>
          <p:cNvCxnSpPr/>
          <p:nvPr/>
        </p:nvCxnSpPr>
        <p:spPr>
          <a:xfrm>
            <a:off x="3525000" y="1886388"/>
            <a:ext cx="3129600" cy="3600"/>
          </a:xfrm>
          <a:prstGeom prst="straightConnector1">
            <a:avLst/>
          </a:prstGeom>
          <a:noFill/>
          <a:ln cap="flat" cmpd="sng" w="19050">
            <a:solidFill>
              <a:schemeClr val="accent4"/>
            </a:solidFill>
            <a:prstDash val="solid"/>
            <a:round/>
            <a:headEnd len="med" w="med" type="none"/>
            <a:tailEnd len="med" w="med" type="none"/>
          </a:ln>
        </p:spPr>
      </p:cxnSp>
      <p:pic>
        <p:nvPicPr>
          <p:cNvPr id="356" name="Google Shape;356;p46"/>
          <p:cNvPicPr preferRelativeResize="0"/>
          <p:nvPr/>
        </p:nvPicPr>
        <p:blipFill>
          <a:blip r:embed="rId5">
            <a:alphaModFix/>
          </a:blip>
          <a:stretch>
            <a:fillRect/>
          </a:stretch>
        </p:blipFill>
        <p:spPr>
          <a:xfrm>
            <a:off x="1837425" y="2271863"/>
            <a:ext cx="5610757" cy="25668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7"/>
          <p:cNvSpPr txBox="1"/>
          <p:nvPr>
            <p:ph type="title"/>
          </p:nvPr>
        </p:nvSpPr>
        <p:spPr>
          <a:xfrm>
            <a:off x="389450" y="205375"/>
            <a:ext cx="6184200" cy="930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it"/>
              <a:t>In the second part of this workshop</a:t>
            </a:r>
            <a:endParaRPr/>
          </a:p>
          <a:p>
            <a:pPr indent="0" lvl="0" marL="0" rtl="0" algn="l">
              <a:lnSpc>
                <a:spcPct val="90000"/>
              </a:lnSpc>
              <a:spcBef>
                <a:spcPts val="0"/>
              </a:spcBef>
              <a:spcAft>
                <a:spcPts val="0"/>
              </a:spcAft>
              <a:buClr>
                <a:schemeClr val="dk1"/>
              </a:buClr>
              <a:buSzPts val="3300"/>
              <a:buFont typeface="Calibri"/>
              <a:buNone/>
            </a:pPr>
            <a:r>
              <a:rPr lang="it"/>
              <a:t>you’ll learn more about</a:t>
            </a:r>
            <a:endParaRPr/>
          </a:p>
        </p:txBody>
      </p:sp>
      <p:pic>
        <p:nvPicPr>
          <p:cNvPr id="362" name="Google Shape;362;p47"/>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363" name="Google Shape;363;p47"/>
          <p:cNvSpPr txBox="1"/>
          <p:nvPr/>
        </p:nvSpPr>
        <p:spPr>
          <a:xfrm>
            <a:off x="471500" y="1855950"/>
            <a:ext cx="4975500" cy="1754700"/>
          </a:xfrm>
          <a:prstGeom prst="rect">
            <a:avLst/>
          </a:prstGeom>
          <a:noFill/>
          <a:ln>
            <a:noFill/>
          </a:ln>
        </p:spPr>
        <p:txBody>
          <a:bodyPr anchorCtr="0" anchor="t" bIns="68575" lIns="68575" spcFirstLastPara="1" rIns="68575" wrap="square" tIns="68575">
            <a:spAutoFit/>
          </a:bodyPr>
          <a:lstStyle/>
          <a:p>
            <a:pPr indent="-323850" lvl="0" marL="457200" marR="0" rtl="0" algn="l">
              <a:lnSpc>
                <a:spcPct val="100000"/>
              </a:lnSpc>
              <a:spcBef>
                <a:spcPts val="0"/>
              </a:spcBef>
              <a:spcAft>
                <a:spcPts val="0"/>
              </a:spcAft>
              <a:buSzPts val="1500"/>
              <a:buFont typeface="Calibri"/>
              <a:buChar char="●"/>
            </a:pPr>
            <a:r>
              <a:rPr lang="it" sz="2100">
                <a:latin typeface="Calibri"/>
                <a:ea typeface="Calibri"/>
                <a:cs typeface="Calibri"/>
                <a:sym typeface="Calibri"/>
              </a:rPr>
              <a:t>how to find a journal</a:t>
            </a:r>
            <a:endParaRPr sz="2100">
              <a:latin typeface="Calibri"/>
              <a:ea typeface="Calibri"/>
              <a:cs typeface="Calibri"/>
              <a:sym typeface="Calibri"/>
            </a:endParaRPr>
          </a:p>
          <a:p>
            <a:pPr indent="-323850" lvl="0" marL="457200" marR="0" rtl="0" algn="l">
              <a:lnSpc>
                <a:spcPct val="100000"/>
              </a:lnSpc>
              <a:spcBef>
                <a:spcPts val="0"/>
              </a:spcBef>
              <a:spcAft>
                <a:spcPts val="0"/>
              </a:spcAft>
              <a:buSzPts val="1500"/>
              <a:buFont typeface="Calibri"/>
              <a:buChar char="●"/>
            </a:pPr>
            <a:r>
              <a:rPr lang="it" sz="2100">
                <a:solidFill>
                  <a:schemeClr val="dk1"/>
                </a:solidFill>
                <a:latin typeface="Calibri"/>
                <a:ea typeface="Calibri"/>
                <a:cs typeface="Calibri"/>
                <a:sym typeface="Calibri"/>
              </a:rPr>
              <a:t>how to find an article</a:t>
            </a:r>
            <a:endParaRPr sz="21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SzPts val="1500"/>
              <a:buFont typeface="Calibri"/>
              <a:buChar char="●"/>
            </a:pPr>
            <a:r>
              <a:rPr lang="it" sz="2100">
                <a:solidFill>
                  <a:schemeClr val="dk1"/>
                </a:solidFill>
                <a:latin typeface="Calibri"/>
                <a:ea typeface="Calibri"/>
                <a:cs typeface="Calibri"/>
                <a:sym typeface="Calibri"/>
              </a:rPr>
              <a:t>how to access an ejournal</a:t>
            </a:r>
            <a:endParaRPr sz="2100">
              <a:latin typeface="Calibri"/>
              <a:ea typeface="Calibri"/>
              <a:cs typeface="Calibri"/>
              <a:sym typeface="Calibri"/>
            </a:endParaRPr>
          </a:p>
          <a:p>
            <a:pPr indent="0" lvl="0" marL="457200" marR="0" rtl="0" algn="l">
              <a:lnSpc>
                <a:spcPct val="100000"/>
              </a:lnSpc>
              <a:spcBef>
                <a:spcPts val="0"/>
              </a:spcBef>
              <a:spcAft>
                <a:spcPts val="0"/>
              </a:spcAft>
              <a:buNone/>
            </a:pPr>
            <a:r>
              <a:t/>
            </a:r>
            <a:endParaRPr sz="2100">
              <a:latin typeface="Calibri"/>
              <a:ea typeface="Calibri"/>
              <a:cs typeface="Calibri"/>
              <a:sym typeface="Calibri"/>
            </a:endParaRPr>
          </a:p>
          <a:p>
            <a:pPr indent="-323850" lvl="0" marL="457200" marR="0" rtl="0" algn="l">
              <a:lnSpc>
                <a:spcPct val="100000"/>
              </a:lnSpc>
              <a:spcBef>
                <a:spcPts val="0"/>
              </a:spcBef>
              <a:spcAft>
                <a:spcPts val="0"/>
              </a:spcAft>
              <a:buSzPts val="1500"/>
              <a:buFont typeface="Calibri"/>
              <a:buChar char="●"/>
            </a:pPr>
            <a:r>
              <a:rPr lang="it" sz="2100">
                <a:latin typeface="Calibri"/>
                <a:ea typeface="Calibri"/>
                <a:cs typeface="Calibri"/>
                <a:sym typeface="Calibri"/>
              </a:rPr>
              <a:t>how to ask for help</a:t>
            </a:r>
            <a:endParaRPr sz="2100">
              <a:latin typeface="Calibri"/>
              <a:ea typeface="Calibri"/>
              <a:cs typeface="Calibri"/>
              <a:sym typeface="Calibri"/>
            </a:endParaRPr>
          </a:p>
        </p:txBody>
      </p:sp>
      <p:pic>
        <p:nvPicPr>
          <p:cNvPr id="364" name="Google Shape;364;p47"/>
          <p:cNvPicPr preferRelativeResize="0"/>
          <p:nvPr/>
        </p:nvPicPr>
        <p:blipFill rotWithShape="1">
          <a:blip r:embed="rId4">
            <a:alphaModFix/>
          </a:blip>
          <a:srcRect b="37043" l="0" r="31375" t="0"/>
          <a:stretch/>
        </p:blipFill>
        <p:spPr>
          <a:xfrm>
            <a:off x="5531375" y="1152250"/>
            <a:ext cx="2767716" cy="338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8"/>
          <p:cNvSpPr txBox="1"/>
          <p:nvPr>
            <p:ph type="title"/>
          </p:nvPr>
        </p:nvSpPr>
        <p:spPr>
          <a:xfrm>
            <a:off x="389450" y="205375"/>
            <a:ext cx="6184200" cy="930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it"/>
              <a:t>It is not on books alone…</a:t>
            </a:r>
            <a:endParaRPr/>
          </a:p>
        </p:txBody>
      </p:sp>
      <p:pic>
        <p:nvPicPr>
          <p:cNvPr id="370" name="Google Shape;370;p48"/>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371" name="Google Shape;371;p48"/>
          <p:cNvSpPr txBox="1"/>
          <p:nvPr/>
        </p:nvSpPr>
        <p:spPr>
          <a:xfrm>
            <a:off x="471500" y="1855950"/>
            <a:ext cx="6038400" cy="461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t/>
            </a:r>
            <a:endParaRPr sz="2100">
              <a:latin typeface="Calibri"/>
              <a:ea typeface="Calibri"/>
              <a:cs typeface="Calibri"/>
              <a:sym typeface="Calibri"/>
            </a:endParaRPr>
          </a:p>
        </p:txBody>
      </p:sp>
      <p:pic>
        <p:nvPicPr>
          <p:cNvPr id="372" name="Google Shape;372;p48"/>
          <p:cNvPicPr preferRelativeResize="0"/>
          <p:nvPr/>
        </p:nvPicPr>
        <p:blipFill>
          <a:blip r:embed="rId4">
            <a:alphaModFix/>
          </a:blip>
          <a:stretch>
            <a:fillRect/>
          </a:stretch>
        </p:blipFill>
        <p:spPr>
          <a:xfrm>
            <a:off x="471500" y="1135975"/>
            <a:ext cx="8322300" cy="38879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9"/>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Journals</a:t>
            </a:r>
            <a:endParaRPr/>
          </a:p>
        </p:txBody>
      </p:sp>
      <p:sp>
        <p:nvSpPr>
          <p:cNvPr id="378" name="Google Shape;378;p49"/>
          <p:cNvSpPr txBox="1"/>
          <p:nvPr>
            <p:ph idx="1" type="body"/>
          </p:nvPr>
        </p:nvSpPr>
        <p:spPr>
          <a:xfrm>
            <a:off x="2531325" y="1666200"/>
            <a:ext cx="6332100" cy="1551300"/>
          </a:xfrm>
          <a:prstGeom prst="rect">
            <a:avLst/>
          </a:prstGeom>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it" sz="2200">
                <a:latin typeface="Arial"/>
                <a:ea typeface="Arial"/>
                <a:cs typeface="Arial"/>
                <a:sym typeface="Arial"/>
              </a:rPr>
              <a:t>An academic journal or scholarly journal is a periodical publication in which scholarship relating to a particular academic discipline is published. [...]</a:t>
            </a:r>
            <a:endParaRPr sz="2200">
              <a:latin typeface="Arial"/>
              <a:ea typeface="Arial"/>
              <a:cs typeface="Arial"/>
              <a:sym typeface="Arial"/>
            </a:endParaRPr>
          </a:p>
          <a:p>
            <a:pPr indent="0" lvl="0" marL="0" rtl="0" algn="l">
              <a:lnSpc>
                <a:spcPct val="100000"/>
              </a:lnSpc>
              <a:spcBef>
                <a:spcPts val="0"/>
              </a:spcBef>
              <a:spcAft>
                <a:spcPts val="0"/>
              </a:spcAft>
              <a:buNone/>
            </a:pPr>
            <a:r>
              <a:rPr lang="it" sz="2200">
                <a:latin typeface="Arial"/>
                <a:ea typeface="Arial"/>
                <a:cs typeface="Arial"/>
                <a:sym typeface="Arial"/>
              </a:rPr>
              <a:t>They nearly-universally require </a:t>
            </a:r>
            <a:r>
              <a:rPr i="1" lang="it" sz="2200">
                <a:latin typeface="Arial"/>
                <a:ea typeface="Arial"/>
                <a:cs typeface="Arial"/>
                <a:sym typeface="Arial"/>
              </a:rPr>
              <a:t>peer-review</a:t>
            </a:r>
            <a:r>
              <a:rPr lang="it" sz="2200">
                <a:latin typeface="Arial"/>
                <a:ea typeface="Arial"/>
                <a:cs typeface="Arial"/>
                <a:sym typeface="Arial"/>
              </a:rPr>
              <a:t> or other scrutiny from contemporaries competent and established in their respective fields.</a:t>
            </a:r>
            <a:endParaRPr i="1" sz="2200">
              <a:solidFill>
                <a:srgbClr val="3A3A3A"/>
              </a:solidFill>
            </a:endParaRPr>
          </a:p>
        </p:txBody>
      </p:sp>
      <p:pic>
        <p:nvPicPr>
          <p:cNvPr id="379" name="Google Shape;379;p49"/>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380" name="Google Shape;380;p49"/>
          <p:cNvPicPr preferRelativeResize="0"/>
          <p:nvPr/>
        </p:nvPicPr>
        <p:blipFill>
          <a:blip r:embed="rId4">
            <a:alphaModFix/>
          </a:blip>
          <a:stretch>
            <a:fillRect/>
          </a:stretch>
        </p:blipFill>
        <p:spPr>
          <a:xfrm>
            <a:off x="293375" y="1748800"/>
            <a:ext cx="1791476" cy="1633573"/>
          </a:xfrm>
          <a:prstGeom prst="rect">
            <a:avLst/>
          </a:prstGeom>
          <a:noFill/>
          <a:ln>
            <a:noFill/>
          </a:ln>
        </p:spPr>
      </p:pic>
      <p:sp>
        <p:nvSpPr>
          <p:cNvPr id="381" name="Google Shape;381;p49"/>
          <p:cNvSpPr txBox="1"/>
          <p:nvPr/>
        </p:nvSpPr>
        <p:spPr>
          <a:xfrm>
            <a:off x="995300" y="4411925"/>
            <a:ext cx="83580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82" name="Google Shape;382;p49"/>
          <p:cNvSpPr txBox="1"/>
          <p:nvPr/>
        </p:nvSpPr>
        <p:spPr>
          <a:xfrm>
            <a:off x="293375" y="4661975"/>
            <a:ext cx="8861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dk1"/>
                </a:solidFill>
              </a:rPr>
              <a:t>"Academic journal." </a:t>
            </a:r>
            <a:r>
              <a:rPr i="1" lang="it" sz="1100">
                <a:solidFill>
                  <a:schemeClr val="dk1"/>
                </a:solidFill>
              </a:rPr>
              <a:t>Wikipedia, The Free Encyclopedia</a:t>
            </a:r>
            <a:r>
              <a:rPr lang="it" sz="1100">
                <a:solidFill>
                  <a:schemeClr val="dk1"/>
                </a:solidFill>
              </a:rPr>
              <a:t>. Wikipedia, The Free Encyclopedia, 20 Feb. 2023. Web. 20 Feb. 2023.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0"/>
          <p:cNvPicPr preferRelativeResize="0"/>
          <p:nvPr/>
        </p:nvPicPr>
        <p:blipFill>
          <a:blip r:embed="rId3">
            <a:alphaModFix/>
          </a:blip>
          <a:stretch>
            <a:fillRect/>
          </a:stretch>
        </p:blipFill>
        <p:spPr>
          <a:xfrm>
            <a:off x="217925" y="2032225"/>
            <a:ext cx="1981050" cy="1650000"/>
          </a:xfrm>
          <a:prstGeom prst="rect">
            <a:avLst/>
          </a:prstGeom>
          <a:noFill/>
          <a:ln>
            <a:noFill/>
          </a:ln>
        </p:spPr>
      </p:pic>
      <p:sp>
        <p:nvSpPr>
          <p:cNvPr id="388" name="Google Shape;388;p50"/>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to…find a journal</a:t>
            </a:r>
            <a:endParaRPr/>
          </a:p>
          <a:p>
            <a:pPr indent="0" lvl="0" marL="0" rtl="0" algn="l">
              <a:spcBef>
                <a:spcPts val="0"/>
              </a:spcBef>
              <a:spcAft>
                <a:spcPts val="0"/>
              </a:spcAft>
              <a:buNone/>
            </a:pPr>
            <a:r>
              <a:rPr lang="it"/>
              <a:t>(when you have one in mind)</a:t>
            </a:r>
            <a:endParaRPr/>
          </a:p>
        </p:txBody>
      </p:sp>
      <p:sp>
        <p:nvSpPr>
          <p:cNvPr id="389" name="Google Shape;389;p50"/>
          <p:cNvSpPr txBox="1"/>
          <p:nvPr>
            <p:ph idx="1" type="body"/>
          </p:nvPr>
        </p:nvSpPr>
        <p:spPr>
          <a:xfrm>
            <a:off x="2258100" y="1730200"/>
            <a:ext cx="6885900" cy="2857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it" sz="2000">
                <a:solidFill>
                  <a:srgbClr val="303030"/>
                </a:solidFill>
              </a:rPr>
              <a:t>In order to start working on my thesis</a:t>
            </a:r>
            <a:endParaRPr sz="2000">
              <a:solidFill>
                <a:srgbClr val="303030"/>
              </a:solidFill>
              <a:highlight>
                <a:schemeClr val="lt1"/>
              </a:highlight>
            </a:endParaRPr>
          </a:p>
          <a:p>
            <a:pPr indent="457200" lvl="0" marL="0" rtl="0" algn="l">
              <a:spcBef>
                <a:spcPts val="800"/>
              </a:spcBef>
              <a:spcAft>
                <a:spcPts val="0"/>
              </a:spcAft>
              <a:buClr>
                <a:schemeClr val="dk1"/>
              </a:buClr>
              <a:buSzPts val="1100"/>
              <a:buFont typeface="Arial"/>
              <a:buNone/>
            </a:pPr>
            <a:r>
              <a:rPr lang="it" sz="2000">
                <a:solidFill>
                  <a:srgbClr val="CC4125"/>
                </a:solidFill>
                <a:highlight>
                  <a:schemeClr val="lt1"/>
                </a:highlight>
              </a:rPr>
              <a:t>“The bricks of ancient Nora (Sardinia, Italy)”</a:t>
            </a:r>
            <a:endParaRPr sz="2000">
              <a:solidFill>
                <a:srgbClr val="CC4125"/>
              </a:solidFill>
              <a:highlight>
                <a:schemeClr val="lt1"/>
              </a:highlight>
            </a:endParaRPr>
          </a:p>
          <a:p>
            <a:pPr indent="0" lvl="0" marL="0" rtl="0" algn="l">
              <a:spcBef>
                <a:spcPts val="800"/>
              </a:spcBef>
              <a:spcAft>
                <a:spcPts val="0"/>
              </a:spcAft>
              <a:buNone/>
            </a:pPr>
            <a:r>
              <a:rPr lang="it" sz="2000">
                <a:solidFill>
                  <a:srgbClr val="303030"/>
                </a:solidFill>
              </a:rPr>
              <a:t>my supervisor suggests having a look to the journal</a:t>
            </a:r>
            <a:endParaRPr sz="2000">
              <a:solidFill>
                <a:srgbClr val="303030"/>
              </a:solidFill>
            </a:endParaRPr>
          </a:p>
          <a:p>
            <a:pPr indent="457200" lvl="0" marL="0" rtl="0" algn="l">
              <a:spcBef>
                <a:spcPts val="1000"/>
              </a:spcBef>
              <a:spcAft>
                <a:spcPts val="0"/>
              </a:spcAft>
              <a:buNone/>
            </a:pPr>
            <a:r>
              <a:rPr lang="it" sz="2000">
                <a:solidFill>
                  <a:srgbClr val="CC4125"/>
                </a:solidFill>
                <a:highlight>
                  <a:schemeClr val="lt1"/>
                </a:highlight>
              </a:rPr>
              <a:t>Quaderni Norensi</a:t>
            </a:r>
            <a:r>
              <a:rPr lang="it" sz="2000">
                <a:solidFill>
                  <a:srgbClr val="303030"/>
                </a:solidFill>
              </a:rPr>
              <a:t>.</a:t>
            </a:r>
            <a:endParaRPr sz="2000">
              <a:solidFill>
                <a:srgbClr val="303030"/>
              </a:solidFill>
            </a:endParaRPr>
          </a:p>
          <a:p>
            <a:pPr indent="457200" lvl="0" marL="0" rtl="0" algn="l">
              <a:spcBef>
                <a:spcPts val="1000"/>
              </a:spcBef>
              <a:spcAft>
                <a:spcPts val="0"/>
              </a:spcAft>
              <a:buNone/>
            </a:pPr>
            <a:r>
              <a:t/>
            </a:r>
            <a:endParaRPr sz="2000">
              <a:solidFill>
                <a:srgbClr val="303030"/>
              </a:solidFill>
            </a:endParaRPr>
          </a:p>
          <a:p>
            <a:pPr indent="0" lvl="0" marL="0" rtl="0" algn="l">
              <a:spcBef>
                <a:spcPts val="1000"/>
              </a:spcBef>
              <a:spcAft>
                <a:spcPts val="0"/>
              </a:spcAft>
              <a:buClr>
                <a:schemeClr val="dk1"/>
              </a:buClr>
              <a:buSzPts val="1100"/>
              <a:buFont typeface="Arial"/>
              <a:buNone/>
            </a:pPr>
            <a:r>
              <a:rPr lang="it" sz="2000">
                <a:solidFill>
                  <a:srgbClr val="303030"/>
                </a:solidFill>
              </a:rPr>
              <a:t>Where can I find it?</a:t>
            </a:r>
            <a:endParaRPr sz="2000">
              <a:solidFill>
                <a:srgbClr val="303030"/>
              </a:solidFill>
            </a:endParaRPr>
          </a:p>
          <a:p>
            <a:pPr indent="0" lvl="0" marL="457200" rtl="0" algn="l">
              <a:spcBef>
                <a:spcPts val="800"/>
              </a:spcBef>
              <a:spcAft>
                <a:spcPts val="0"/>
              </a:spcAft>
              <a:buNone/>
            </a:pPr>
            <a:r>
              <a:t/>
            </a:r>
            <a:endParaRPr sz="2000">
              <a:solidFill>
                <a:srgbClr val="303030"/>
              </a:solidFill>
              <a:highlight>
                <a:schemeClr val="lt1"/>
              </a:highlight>
            </a:endParaRPr>
          </a:p>
          <a:p>
            <a:pPr indent="0" lvl="0" marL="0" rtl="0" algn="l">
              <a:spcBef>
                <a:spcPts val="1000"/>
              </a:spcBef>
              <a:spcAft>
                <a:spcPts val="0"/>
              </a:spcAft>
              <a:buClr>
                <a:schemeClr val="dk1"/>
              </a:buClr>
              <a:buSzPts val="1100"/>
              <a:buFont typeface="Arial"/>
              <a:buNone/>
            </a:pPr>
            <a:r>
              <a:t/>
            </a:r>
            <a:endParaRPr>
              <a:solidFill>
                <a:srgbClr val="3A3A3A"/>
              </a:solidFill>
            </a:endParaRPr>
          </a:p>
        </p:txBody>
      </p:sp>
      <p:pic>
        <p:nvPicPr>
          <p:cNvPr id="390" name="Google Shape;390;p50"/>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51"/>
          <p:cNvPicPr preferRelativeResize="0"/>
          <p:nvPr/>
        </p:nvPicPr>
        <p:blipFill rotWithShape="1">
          <a:blip r:embed="rId3">
            <a:alphaModFix/>
          </a:blip>
          <a:srcRect b="3110" l="0" r="0" t="0"/>
          <a:stretch/>
        </p:blipFill>
        <p:spPr>
          <a:xfrm>
            <a:off x="596775" y="324025"/>
            <a:ext cx="8159849" cy="3533600"/>
          </a:xfrm>
          <a:prstGeom prst="rect">
            <a:avLst/>
          </a:prstGeom>
          <a:noFill/>
          <a:ln>
            <a:noFill/>
          </a:ln>
        </p:spPr>
      </p:pic>
      <p:pic>
        <p:nvPicPr>
          <p:cNvPr id="396" name="Google Shape;396;p51"/>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397" name="Google Shape;397;p51"/>
          <p:cNvSpPr txBox="1"/>
          <p:nvPr>
            <p:ph idx="1" type="body"/>
          </p:nvPr>
        </p:nvSpPr>
        <p:spPr>
          <a:xfrm>
            <a:off x="735075" y="4267350"/>
            <a:ext cx="79476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a:t>Look at the “Owned by” section</a:t>
            </a:r>
            <a:endParaRPr/>
          </a:p>
        </p:txBody>
      </p:sp>
      <p:pic>
        <p:nvPicPr>
          <p:cNvPr id="398" name="Google Shape;398;p51"/>
          <p:cNvPicPr preferRelativeResize="0"/>
          <p:nvPr/>
        </p:nvPicPr>
        <p:blipFill rotWithShape="1">
          <a:blip r:embed="rId5">
            <a:alphaModFix/>
          </a:blip>
          <a:srcRect b="1977" l="0" r="0" t="1562"/>
          <a:stretch/>
        </p:blipFill>
        <p:spPr>
          <a:xfrm>
            <a:off x="1867126" y="3908625"/>
            <a:ext cx="1637050" cy="1211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2"/>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Journals</a:t>
            </a:r>
            <a:endParaRPr/>
          </a:p>
        </p:txBody>
      </p:sp>
      <p:sp>
        <p:nvSpPr>
          <p:cNvPr id="404" name="Google Shape;404;p52"/>
          <p:cNvSpPr txBox="1"/>
          <p:nvPr>
            <p:ph idx="1" type="body"/>
          </p:nvPr>
        </p:nvSpPr>
        <p:spPr>
          <a:xfrm>
            <a:off x="2531325" y="1666200"/>
            <a:ext cx="6332100" cy="1551300"/>
          </a:xfrm>
          <a:prstGeom prst="rect">
            <a:avLst/>
          </a:prstGeom>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it" sz="2200">
                <a:latin typeface="Arial"/>
                <a:ea typeface="Arial"/>
                <a:cs typeface="Arial"/>
                <a:sym typeface="Arial"/>
              </a:rPr>
              <a:t>An academic journal or scholarly journal is a </a:t>
            </a:r>
            <a:r>
              <a:rPr i="1" lang="it" sz="2200">
                <a:latin typeface="Arial"/>
                <a:ea typeface="Arial"/>
                <a:cs typeface="Arial"/>
                <a:sym typeface="Arial"/>
              </a:rPr>
              <a:t>periodical </a:t>
            </a:r>
            <a:r>
              <a:rPr lang="it" sz="2200">
                <a:latin typeface="Arial"/>
                <a:ea typeface="Arial"/>
                <a:cs typeface="Arial"/>
                <a:sym typeface="Arial"/>
              </a:rPr>
              <a:t>publication [...]</a:t>
            </a:r>
            <a:endParaRPr sz="2200">
              <a:latin typeface="Arial"/>
              <a:ea typeface="Arial"/>
              <a:cs typeface="Arial"/>
              <a:sym typeface="Arial"/>
            </a:endParaRPr>
          </a:p>
          <a:p>
            <a:pPr indent="0" lvl="0" marL="0" rtl="0" algn="l">
              <a:lnSpc>
                <a:spcPct val="100000"/>
              </a:lnSpc>
              <a:spcBef>
                <a:spcPts val="0"/>
              </a:spcBef>
              <a:spcAft>
                <a:spcPts val="0"/>
              </a:spcAft>
              <a:buNone/>
            </a:pPr>
            <a:r>
              <a:rPr lang="it" sz="2200">
                <a:latin typeface="Arial"/>
                <a:ea typeface="Arial"/>
                <a:cs typeface="Arial"/>
                <a:sym typeface="Arial"/>
              </a:rPr>
              <a:t>Content typically takes the form of </a:t>
            </a:r>
            <a:r>
              <a:rPr i="1" lang="it" sz="2200">
                <a:latin typeface="Arial"/>
                <a:ea typeface="Arial"/>
                <a:cs typeface="Arial"/>
                <a:sym typeface="Arial"/>
              </a:rPr>
              <a:t>articles…</a:t>
            </a:r>
            <a:endParaRPr i="1" sz="2200">
              <a:solidFill>
                <a:srgbClr val="3A3A3A"/>
              </a:solidFill>
            </a:endParaRPr>
          </a:p>
        </p:txBody>
      </p:sp>
      <p:pic>
        <p:nvPicPr>
          <p:cNvPr id="405" name="Google Shape;405;p52"/>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406" name="Google Shape;406;p52"/>
          <p:cNvPicPr preferRelativeResize="0"/>
          <p:nvPr/>
        </p:nvPicPr>
        <p:blipFill>
          <a:blip r:embed="rId4">
            <a:alphaModFix/>
          </a:blip>
          <a:stretch>
            <a:fillRect/>
          </a:stretch>
        </p:blipFill>
        <p:spPr>
          <a:xfrm>
            <a:off x="293375" y="1748800"/>
            <a:ext cx="1791476" cy="1633573"/>
          </a:xfrm>
          <a:prstGeom prst="rect">
            <a:avLst/>
          </a:prstGeom>
          <a:noFill/>
          <a:ln>
            <a:noFill/>
          </a:ln>
        </p:spPr>
      </p:pic>
      <p:sp>
        <p:nvSpPr>
          <p:cNvPr id="407" name="Google Shape;407;p52"/>
          <p:cNvSpPr txBox="1"/>
          <p:nvPr/>
        </p:nvSpPr>
        <p:spPr>
          <a:xfrm>
            <a:off x="995300" y="4411925"/>
            <a:ext cx="8358000" cy="925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t/>
            </a:r>
            <a:endParaRPr sz="21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53"/>
          <p:cNvPicPr preferRelativeResize="0"/>
          <p:nvPr/>
        </p:nvPicPr>
        <p:blipFill>
          <a:blip r:embed="rId3">
            <a:alphaModFix/>
          </a:blip>
          <a:stretch>
            <a:fillRect/>
          </a:stretch>
        </p:blipFill>
        <p:spPr>
          <a:xfrm>
            <a:off x="457200" y="2112550"/>
            <a:ext cx="1981050" cy="1650000"/>
          </a:xfrm>
          <a:prstGeom prst="rect">
            <a:avLst/>
          </a:prstGeom>
          <a:noFill/>
          <a:ln>
            <a:noFill/>
          </a:ln>
        </p:spPr>
      </p:pic>
      <p:sp>
        <p:nvSpPr>
          <p:cNvPr id="413" name="Google Shape;413;p53"/>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find an article</a:t>
            </a:r>
            <a:endParaRPr/>
          </a:p>
          <a:p>
            <a:pPr indent="0" lvl="0" marL="0" rtl="0" algn="l">
              <a:spcBef>
                <a:spcPts val="0"/>
              </a:spcBef>
              <a:spcAft>
                <a:spcPts val="0"/>
              </a:spcAft>
              <a:buNone/>
            </a:pPr>
            <a:r>
              <a:rPr lang="it"/>
              <a:t>(that is not available online)</a:t>
            </a:r>
            <a:endParaRPr/>
          </a:p>
        </p:txBody>
      </p:sp>
      <p:pic>
        <p:nvPicPr>
          <p:cNvPr id="414" name="Google Shape;414;p53"/>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415" name="Google Shape;415;p53"/>
          <p:cNvSpPr txBox="1"/>
          <p:nvPr>
            <p:ph idx="1" type="body"/>
          </p:nvPr>
        </p:nvSpPr>
        <p:spPr>
          <a:xfrm>
            <a:off x="2562900" y="1909375"/>
            <a:ext cx="6079800" cy="2810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it" sz="2000">
                <a:solidFill>
                  <a:srgbClr val="303030"/>
                </a:solidFill>
                <a:highlight>
                  <a:schemeClr val="lt1"/>
                </a:highlight>
              </a:rPr>
              <a:t>I’m studying about “Authentication: concepts and methods”, and I want to read this article cited in the course syllabus.</a:t>
            </a:r>
            <a:endParaRPr sz="2000">
              <a:solidFill>
                <a:srgbClr val="303030"/>
              </a:solidFill>
              <a:highlight>
                <a:schemeClr val="lt1"/>
              </a:highlight>
            </a:endParaRPr>
          </a:p>
          <a:p>
            <a:pPr indent="0" lvl="0" marL="457200" rtl="0" algn="l">
              <a:spcBef>
                <a:spcPts val="800"/>
              </a:spcBef>
              <a:spcAft>
                <a:spcPts val="0"/>
              </a:spcAft>
              <a:buClr>
                <a:schemeClr val="dk1"/>
              </a:buClr>
              <a:buSzPts val="1100"/>
              <a:buFont typeface="Arial"/>
              <a:buNone/>
            </a:pPr>
            <a:r>
              <a:rPr lang="it" sz="2000">
                <a:solidFill>
                  <a:srgbClr val="CC4125"/>
                </a:solidFill>
                <a:highlight>
                  <a:schemeClr val="lt1"/>
                </a:highlight>
              </a:rPr>
              <a:t>Fontannaz D., Falsare Humanum Est. Un atelier de faussaires en Italie méridionale, Ostraka, VIII, 1, pp. 35-98. 1999.</a:t>
            </a:r>
            <a:endParaRPr sz="2000">
              <a:solidFill>
                <a:srgbClr val="CC4125"/>
              </a:solidFill>
              <a:highlight>
                <a:schemeClr val="lt1"/>
              </a:highlight>
            </a:endParaRPr>
          </a:p>
          <a:p>
            <a:pPr indent="0" lvl="0" marL="457200" rtl="0" algn="l">
              <a:spcBef>
                <a:spcPts val="800"/>
              </a:spcBef>
              <a:spcAft>
                <a:spcPts val="0"/>
              </a:spcAft>
              <a:buClr>
                <a:schemeClr val="dk1"/>
              </a:buClr>
              <a:buSzPts val="1100"/>
              <a:buFont typeface="Arial"/>
              <a:buNone/>
            </a:pPr>
            <a:r>
              <a:t/>
            </a:r>
            <a:endParaRPr sz="100">
              <a:solidFill>
                <a:srgbClr val="CC4125"/>
              </a:solidFill>
              <a:highlight>
                <a:schemeClr val="lt1"/>
              </a:highlight>
            </a:endParaRPr>
          </a:p>
          <a:p>
            <a:pPr indent="0" lvl="0" marL="0" rtl="0" algn="l">
              <a:spcBef>
                <a:spcPts val="800"/>
              </a:spcBef>
              <a:spcAft>
                <a:spcPts val="1000"/>
              </a:spcAft>
              <a:buNone/>
            </a:pPr>
            <a:r>
              <a:rPr lang="it" sz="2000">
                <a:solidFill>
                  <a:srgbClr val="303030"/>
                </a:solidFill>
                <a:highlight>
                  <a:schemeClr val="lt1"/>
                </a:highlight>
              </a:rPr>
              <a:t>What I need to put into GalileoDiscovery to find it?</a:t>
            </a:r>
            <a:endParaRPr>
              <a:solidFill>
                <a:srgbClr val="3A3A3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it"/>
              <a:t>I’m looking for a library</a:t>
            </a:r>
            <a:endParaRPr/>
          </a:p>
        </p:txBody>
      </p:sp>
      <p:sp>
        <p:nvSpPr>
          <p:cNvPr id="146" name="Google Shape;146;p27"/>
          <p:cNvSpPr txBox="1"/>
          <p:nvPr>
            <p:ph idx="1" type="body"/>
          </p:nvPr>
        </p:nvSpPr>
        <p:spPr>
          <a:xfrm>
            <a:off x="468825" y="2788850"/>
            <a:ext cx="6038400" cy="1249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it"/>
              <a:t>You can find all the information about </a:t>
            </a:r>
            <a:r>
              <a:rPr b="1" lang="it"/>
              <a:t>locations</a:t>
            </a:r>
            <a:r>
              <a:rPr lang="it"/>
              <a:t> and </a:t>
            </a:r>
            <a:r>
              <a:rPr b="1" lang="it"/>
              <a:t>opening hours</a:t>
            </a:r>
            <a:r>
              <a:rPr lang="it"/>
              <a:t> here:</a:t>
            </a:r>
            <a:r>
              <a:rPr b="1" lang="it"/>
              <a:t> </a:t>
            </a:r>
            <a:r>
              <a:rPr lang="it" u="sng">
                <a:solidFill>
                  <a:schemeClr val="hlink"/>
                </a:solidFill>
                <a:hlinkClick r:id="rId3"/>
              </a:rPr>
              <a:t>more info</a:t>
            </a:r>
            <a:r>
              <a:rPr lang="it"/>
              <a:t>.</a:t>
            </a:r>
            <a:endParaRPr/>
          </a:p>
        </p:txBody>
      </p:sp>
      <p:pic>
        <p:nvPicPr>
          <p:cNvPr id="147" name="Google Shape;147;p27"/>
          <p:cNvPicPr preferRelativeResize="0"/>
          <p:nvPr/>
        </p:nvPicPr>
        <p:blipFill rotWithShape="1">
          <a:blip r:embed="rId4">
            <a:alphaModFix/>
          </a:blip>
          <a:srcRect b="0" l="0" r="0" t="0"/>
          <a:stretch/>
        </p:blipFill>
        <p:spPr>
          <a:xfrm>
            <a:off x="6573450" y="0"/>
            <a:ext cx="2570550" cy="578262"/>
          </a:xfrm>
          <a:prstGeom prst="rect">
            <a:avLst/>
          </a:prstGeom>
          <a:noFill/>
          <a:ln>
            <a:noFill/>
          </a:ln>
        </p:spPr>
      </p:pic>
      <p:pic>
        <p:nvPicPr>
          <p:cNvPr id="148" name="Google Shape;148;p27"/>
          <p:cNvPicPr preferRelativeResize="0"/>
          <p:nvPr/>
        </p:nvPicPr>
        <p:blipFill>
          <a:blip r:embed="rId5">
            <a:alphaModFix/>
          </a:blip>
          <a:stretch>
            <a:fillRect/>
          </a:stretch>
        </p:blipFill>
        <p:spPr>
          <a:xfrm>
            <a:off x="6507225" y="1567025"/>
            <a:ext cx="2276000" cy="2930300"/>
          </a:xfrm>
          <a:prstGeom prst="rect">
            <a:avLst/>
          </a:prstGeom>
          <a:noFill/>
          <a:ln>
            <a:noFill/>
          </a:ln>
        </p:spPr>
      </p:pic>
      <p:sp>
        <p:nvSpPr>
          <p:cNvPr id="149" name="Google Shape;149;p27"/>
          <p:cNvSpPr txBox="1"/>
          <p:nvPr/>
        </p:nvSpPr>
        <p:spPr>
          <a:xfrm>
            <a:off x="468825" y="1632025"/>
            <a:ext cx="6038400" cy="785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2100">
                <a:latin typeface="Calibri"/>
                <a:ea typeface="Calibri"/>
                <a:cs typeface="Calibri"/>
                <a:sym typeface="Calibri"/>
              </a:rPr>
              <a:t>As a student, you have </a:t>
            </a:r>
            <a:r>
              <a:rPr b="1" lang="it" sz="2100">
                <a:latin typeface="Calibri"/>
                <a:ea typeface="Calibri"/>
                <a:cs typeface="Calibri"/>
                <a:sym typeface="Calibri"/>
              </a:rPr>
              <a:t>access</a:t>
            </a:r>
            <a:r>
              <a:rPr lang="it" sz="2100">
                <a:latin typeface="Calibri"/>
                <a:ea typeface="Calibri"/>
                <a:cs typeface="Calibri"/>
                <a:sym typeface="Calibri"/>
              </a:rPr>
              <a:t> to all the libraries of the University Library System.</a:t>
            </a:r>
            <a:endParaRPr sz="21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cxnSp>
        <p:nvCxnSpPr>
          <p:cNvPr id="420" name="Google Shape;420;p54"/>
          <p:cNvCxnSpPr>
            <a:stCxn id="421" idx="2"/>
            <a:endCxn id="422" idx="0"/>
          </p:cNvCxnSpPr>
          <p:nvPr/>
        </p:nvCxnSpPr>
        <p:spPr>
          <a:xfrm>
            <a:off x="1147375" y="1501750"/>
            <a:ext cx="22800" cy="1511400"/>
          </a:xfrm>
          <a:prstGeom prst="straightConnector1">
            <a:avLst/>
          </a:prstGeom>
          <a:noFill/>
          <a:ln cap="flat" cmpd="sng" w="19050">
            <a:solidFill>
              <a:srgbClr val="38761D"/>
            </a:solidFill>
            <a:prstDash val="solid"/>
            <a:round/>
            <a:headEnd len="sm" w="sm" type="none"/>
            <a:tailEnd len="sm" w="sm" type="stealth"/>
          </a:ln>
        </p:spPr>
      </p:cxnSp>
      <p:sp>
        <p:nvSpPr>
          <p:cNvPr id="423" name="Google Shape;423;p54"/>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search (1)</a:t>
            </a:r>
            <a:endParaRPr/>
          </a:p>
        </p:txBody>
      </p:sp>
      <p:pic>
        <p:nvPicPr>
          <p:cNvPr id="424" name="Google Shape;424;p54"/>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421" name="Google Shape;421;p54"/>
          <p:cNvSpPr/>
          <p:nvPr/>
        </p:nvSpPr>
        <p:spPr>
          <a:xfrm>
            <a:off x="560725" y="1070650"/>
            <a:ext cx="1173300" cy="431100"/>
          </a:xfrm>
          <a:prstGeom prst="roundRect">
            <a:avLst>
              <a:gd fmla="val 16667"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Gage J., </a:t>
            </a:r>
            <a:endParaRPr/>
          </a:p>
        </p:txBody>
      </p:sp>
      <p:sp>
        <p:nvSpPr>
          <p:cNvPr id="422" name="Google Shape;422;p54"/>
          <p:cNvSpPr txBox="1"/>
          <p:nvPr/>
        </p:nvSpPr>
        <p:spPr>
          <a:xfrm>
            <a:off x="777174" y="3013050"/>
            <a:ext cx="786300" cy="431100"/>
          </a:xfrm>
          <a:prstGeom prst="rect">
            <a:avLst/>
          </a:prstGeom>
          <a:noFill/>
          <a:ln cap="flat" cmpd="sng" w="19050">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38761D"/>
                </a:solidFill>
                <a:latin typeface="Calibri"/>
                <a:ea typeface="Calibri"/>
                <a:cs typeface="Calibri"/>
                <a:sym typeface="Calibri"/>
              </a:rPr>
              <a:t>Author</a:t>
            </a:r>
            <a:endParaRPr sz="1600">
              <a:solidFill>
                <a:srgbClr val="38761D"/>
              </a:solidFill>
              <a:latin typeface="Calibri"/>
              <a:ea typeface="Calibri"/>
              <a:cs typeface="Calibri"/>
              <a:sym typeface="Calibri"/>
            </a:endParaRPr>
          </a:p>
        </p:txBody>
      </p:sp>
      <p:sp>
        <p:nvSpPr>
          <p:cNvPr id="425" name="Google Shape;425;p54"/>
          <p:cNvSpPr/>
          <p:nvPr/>
        </p:nvSpPr>
        <p:spPr>
          <a:xfrm>
            <a:off x="2019525" y="1070575"/>
            <a:ext cx="6779100" cy="431100"/>
          </a:xfrm>
          <a:prstGeom prst="roundRect">
            <a:avLst>
              <a:gd fmla="val 16667" name="adj"/>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sz="2100">
                <a:solidFill>
                  <a:schemeClr val="dk1"/>
                </a:solidFill>
                <a:latin typeface="Calibri"/>
                <a:ea typeface="Calibri"/>
                <a:cs typeface="Calibri"/>
                <a:sym typeface="Calibri"/>
              </a:rPr>
              <a:t>A Locus Classicus of Colour Theory: The Fortunes of Apelles, </a:t>
            </a:r>
            <a:endParaRPr/>
          </a:p>
        </p:txBody>
      </p:sp>
      <p:sp>
        <p:nvSpPr>
          <p:cNvPr id="426" name="Google Shape;426;p54"/>
          <p:cNvSpPr txBox="1"/>
          <p:nvPr/>
        </p:nvSpPr>
        <p:spPr>
          <a:xfrm>
            <a:off x="2277425" y="2975825"/>
            <a:ext cx="1934100" cy="431100"/>
          </a:xfrm>
          <a:prstGeom prst="rect">
            <a:avLst/>
          </a:prstGeom>
          <a:noFill/>
          <a:ln cap="flat" cmpd="sng" w="19050">
            <a:solidFill>
              <a:srgbClr val="99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990000"/>
                </a:solidFill>
                <a:latin typeface="Calibri"/>
                <a:ea typeface="Calibri"/>
                <a:cs typeface="Calibri"/>
                <a:sym typeface="Calibri"/>
              </a:rPr>
              <a:t>Title of the article</a:t>
            </a:r>
            <a:endParaRPr sz="1600">
              <a:solidFill>
                <a:srgbClr val="990000"/>
              </a:solidFill>
              <a:latin typeface="Calibri"/>
              <a:ea typeface="Calibri"/>
              <a:cs typeface="Calibri"/>
              <a:sym typeface="Calibri"/>
            </a:endParaRPr>
          </a:p>
        </p:txBody>
      </p:sp>
      <p:sp>
        <p:nvSpPr>
          <p:cNvPr id="427" name="Google Shape;427;p54"/>
          <p:cNvSpPr/>
          <p:nvPr/>
        </p:nvSpPr>
        <p:spPr>
          <a:xfrm>
            <a:off x="7298256" y="1746950"/>
            <a:ext cx="786300" cy="40020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1981</a:t>
            </a:r>
            <a:endParaRPr>
              <a:solidFill>
                <a:srgbClr val="FF00FF"/>
              </a:solidFill>
            </a:endParaRPr>
          </a:p>
        </p:txBody>
      </p:sp>
      <p:sp>
        <p:nvSpPr>
          <p:cNvPr id="428" name="Google Shape;428;p54"/>
          <p:cNvSpPr txBox="1"/>
          <p:nvPr/>
        </p:nvSpPr>
        <p:spPr>
          <a:xfrm>
            <a:off x="7346256" y="2975825"/>
            <a:ext cx="690300" cy="431100"/>
          </a:xfrm>
          <a:prstGeom prst="rect">
            <a:avLst/>
          </a:prstGeom>
          <a:noFill/>
          <a:ln cap="flat" cmpd="sng" w="1905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FF00FF"/>
                </a:solidFill>
                <a:latin typeface="Calibri"/>
                <a:ea typeface="Calibri"/>
                <a:cs typeface="Calibri"/>
                <a:sym typeface="Calibri"/>
              </a:rPr>
              <a:t>Year</a:t>
            </a:r>
            <a:endParaRPr sz="1600">
              <a:solidFill>
                <a:srgbClr val="FF00FF"/>
              </a:solidFill>
              <a:latin typeface="Calibri"/>
              <a:ea typeface="Calibri"/>
              <a:cs typeface="Calibri"/>
              <a:sym typeface="Calibri"/>
            </a:endParaRPr>
          </a:p>
        </p:txBody>
      </p:sp>
      <p:cxnSp>
        <p:nvCxnSpPr>
          <p:cNvPr id="429" name="Google Shape;429;p54"/>
          <p:cNvCxnSpPr/>
          <p:nvPr/>
        </p:nvCxnSpPr>
        <p:spPr>
          <a:xfrm flipH="1">
            <a:off x="3242075" y="1503250"/>
            <a:ext cx="4800" cy="1471200"/>
          </a:xfrm>
          <a:prstGeom prst="straightConnector1">
            <a:avLst/>
          </a:prstGeom>
          <a:noFill/>
          <a:ln cap="flat" cmpd="sng" w="19050">
            <a:solidFill>
              <a:srgbClr val="990000"/>
            </a:solidFill>
            <a:prstDash val="solid"/>
            <a:round/>
            <a:headEnd len="sm" w="sm" type="none"/>
            <a:tailEnd len="sm" w="sm" type="stealth"/>
          </a:ln>
        </p:spPr>
      </p:cxnSp>
      <p:cxnSp>
        <p:nvCxnSpPr>
          <p:cNvPr id="430" name="Google Shape;430;p54"/>
          <p:cNvCxnSpPr>
            <a:stCxn id="427" idx="2"/>
            <a:endCxn id="428" idx="0"/>
          </p:cNvCxnSpPr>
          <p:nvPr/>
        </p:nvCxnSpPr>
        <p:spPr>
          <a:xfrm>
            <a:off x="7691406" y="2147150"/>
            <a:ext cx="0" cy="828600"/>
          </a:xfrm>
          <a:prstGeom prst="straightConnector1">
            <a:avLst/>
          </a:prstGeom>
          <a:noFill/>
          <a:ln cap="flat" cmpd="sng" w="19050">
            <a:solidFill>
              <a:srgbClr val="FF00FF"/>
            </a:solidFill>
            <a:prstDash val="solid"/>
            <a:round/>
            <a:headEnd len="sm" w="sm" type="none"/>
            <a:tailEnd len="sm" w="sm" type="stealth"/>
          </a:ln>
        </p:spPr>
      </p:cxnSp>
      <p:sp>
        <p:nvSpPr>
          <p:cNvPr id="431" name="Google Shape;431;p54"/>
          <p:cNvSpPr/>
          <p:nvPr/>
        </p:nvSpPr>
        <p:spPr>
          <a:xfrm>
            <a:off x="560725" y="1746950"/>
            <a:ext cx="6596100" cy="406200"/>
          </a:xfrm>
          <a:prstGeom prst="roundRect">
            <a:avLst>
              <a:gd fmla="val 16667" name="adj"/>
            </a:avLst>
          </a:prstGeom>
          <a:solidFill>
            <a:srgbClr val="F4CCCC"/>
          </a:solidFill>
          <a:ln cap="flat" cmpd="sng" w="19050">
            <a:solidFill>
              <a:srgbClr val="EF45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in “Journal of the Warburg and Courtauld Institutes”, XLIV. </a:t>
            </a:r>
            <a:endParaRPr>
              <a:highlight>
                <a:schemeClr val="lt1"/>
              </a:highlight>
            </a:endParaRPr>
          </a:p>
        </p:txBody>
      </p:sp>
      <p:sp>
        <p:nvSpPr>
          <p:cNvPr id="432" name="Google Shape;432;p54"/>
          <p:cNvSpPr txBox="1"/>
          <p:nvPr/>
        </p:nvSpPr>
        <p:spPr>
          <a:xfrm>
            <a:off x="4840313" y="2975825"/>
            <a:ext cx="2120700" cy="677100"/>
          </a:xfrm>
          <a:prstGeom prst="rect">
            <a:avLst/>
          </a:prstGeom>
          <a:noFill/>
          <a:ln cap="flat" cmpd="sng" w="19050">
            <a:solidFill>
              <a:srgbClr val="EF454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EF4540"/>
                </a:solidFill>
                <a:latin typeface="Calibri"/>
                <a:ea typeface="Calibri"/>
                <a:cs typeface="Calibri"/>
                <a:sym typeface="Calibri"/>
              </a:rPr>
              <a:t>Title, volume (and pages) of the journal</a:t>
            </a:r>
            <a:endParaRPr sz="1600">
              <a:solidFill>
                <a:srgbClr val="EF4540"/>
              </a:solidFill>
              <a:latin typeface="Calibri"/>
              <a:ea typeface="Calibri"/>
              <a:cs typeface="Calibri"/>
              <a:sym typeface="Calibri"/>
            </a:endParaRPr>
          </a:p>
        </p:txBody>
      </p:sp>
      <p:cxnSp>
        <p:nvCxnSpPr>
          <p:cNvPr id="433" name="Google Shape;433;p54"/>
          <p:cNvCxnSpPr>
            <a:endCxn id="432" idx="0"/>
          </p:cNvCxnSpPr>
          <p:nvPr/>
        </p:nvCxnSpPr>
        <p:spPr>
          <a:xfrm flipH="1">
            <a:off x="5900663" y="2143325"/>
            <a:ext cx="2400" cy="832500"/>
          </a:xfrm>
          <a:prstGeom prst="straightConnector1">
            <a:avLst/>
          </a:prstGeom>
          <a:noFill/>
          <a:ln cap="flat" cmpd="sng" w="19050">
            <a:solidFill>
              <a:srgbClr val="EF4540"/>
            </a:solidFill>
            <a:prstDash val="solid"/>
            <a:round/>
            <a:headEnd len="sm" w="sm" type="none"/>
            <a:tailEnd len="sm" w="sm" type="stealth"/>
          </a:ln>
        </p:spPr>
      </p:cxnSp>
      <p:sp>
        <p:nvSpPr>
          <p:cNvPr id="434" name="Google Shape;434;p54"/>
          <p:cNvSpPr txBox="1"/>
          <p:nvPr>
            <p:ph idx="1" type="body"/>
          </p:nvPr>
        </p:nvSpPr>
        <p:spPr>
          <a:xfrm>
            <a:off x="735075" y="4191150"/>
            <a:ext cx="7947600" cy="406200"/>
          </a:xfrm>
          <a:prstGeom prst="rect">
            <a:avLst/>
          </a:prstGeom>
        </p:spPr>
        <p:txBody>
          <a:bodyPr anchorCtr="0" anchor="ctr" bIns="34275" lIns="68575" spcFirstLastPara="1" rIns="68575" wrap="square" tIns="34275">
            <a:normAutofit fontScale="85000"/>
          </a:bodyPr>
          <a:lstStyle/>
          <a:p>
            <a:pPr indent="457200" lvl="0" marL="2286000" rtl="0" algn="l">
              <a:lnSpc>
                <a:spcPct val="115000"/>
              </a:lnSpc>
              <a:spcBef>
                <a:spcPts val="0"/>
              </a:spcBef>
              <a:spcAft>
                <a:spcPts val="1200"/>
              </a:spcAft>
              <a:buNone/>
            </a:pPr>
            <a:r>
              <a:rPr lang="it"/>
              <a:t>Find the title of the journal and use it as a keyword</a:t>
            </a:r>
            <a:endParaRPr/>
          </a:p>
        </p:txBody>
      </p:sp>
      <p:pic>
        <p:nvPicPr>
          <p:cNvPr id="435" name="Google Shape;435;p54"/>
          <p:cNvPicPr preferRelativeResize="0"/>
          <p:nvPr/>
        </p:nvPicPr>
        <p:blipFill rotWithShape="1">
          <a:blip r:embed="rId4">
            <a:alphaModFix/>
          </a:blip>
          <a:srcRect b="1977" l="0" r="0" t="1562"/>
          <a:stretch/>
        </p:blipFill>
        <p:spPr>
          <a:xfrm>
            <a:off x="1867126" y="3832425"/>
            <a:ext cx="1637050" cy="1211325"/>
          </a:xfrm>
          <a:prstGeom prst="rect">
            <a:avLst/>
          </a:prstGeom>
          <a:noFill/>
          <a:ln>
            <a:noFill/>
          </a:ln>
        </p:spPr>
      </p:pic>
      <p:cxnSp>
        <p:nvCxnSpPr>
          <p:cNvPr id="436" name="Google Shape;436;p54"/>
          <p:cNvCxnSpPr/>
          <p:nvPr/>
        </p:nvCxnSpPr>
        <p:spPr>
          <a:xfrm flipH="1" rot="10800000">
            <a:off x="3509975" y="4623500"/>
            <a:ext cx="4952700" cy="9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55"/>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442" name="Google Shape;442;p55"/>
          <p:cNvSpPr txBox="1"/>
          <p:nvPr/>
        </p:nvSpPr>
        <p:spPr>
          <a:xfrm>
            <a:off x="471500" y="1855950"/>
            <a:ext cx="6038400" cy="461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t/>
            </a:r>
            <a:endParaRPr sz="2100">
              <a:latin typeface="Calibri"/>
              <a:ea typeface="Calibri"/>
              <a:cs typeface="Calibri"/>
              <a:sym typeface="Calibri"/>
            </a:endParaRPr>
          </a:p>
        </p:txBody>
      </p:sp>
      <p:pic>
        <p:nvPicPr>
          <p:cNvPr id="443" name="Google Shape;443;p55"/>
          <p:cNvPicPr preferRelativeResize="0"/>
          <p:nvPr/>
        </p:nvPicPr>
        <p:blipFill>
          <a:blip r:embed="rId4">
            <a:alphaModFix/>
          </a:blip>
          <a:stretch>
            <a:fillRect/>
          </a:stretch>
        </p:blipFill>
        <p:spPr>
          <a:xfrm>
            <a:off x="1023625" y="713700"/>
            <a:ext cx="7604225" cy="4127725"/>
          </a:xfrm>
          <a:prstGeom prst="rect">
            <a:avLst/>
          </a:prstGeom>
          <a:noFill/>
          <a:ln cap="flat" cmpd="sng" w="38100">
            <a:solidFill>
              <a:srgbClr val="980000"/>
            </a:solidFill>
            <a:prstDash val="solid"/>
            <a:round/>
            <a:headEnd len="sm" w="sm" type="none"/>
            <a:tailEnd len="sm" w="sm" type="none"/>
          </a:ln>
        </p:spPr>
      </p:pic>
      <p:pic>
        <p:nvPicPr>
          <p:cNvPr id="444" name="Google Shape;444;p55"/>
          <p:cNvPicPr preferRelativeResize="0"/>
          <p:nvPr/>
        </p:nvPicPr>
        <p:blipFill>
          <a:blip r:embed="rId5">
            <a:alphaModFix/>
          </a:blip>
          <a:stretch>
            <a:fillRect/>
          </a:stretch>
        </p:blipFill>
        <p:spPr>
          <a:xfrm>
            <a:off x="491400" y="1956050"/>
            <a:ext cx="5345927" cy="1551150"/>
          </a:xfrm>
          <a:prstGeom prst="rect">
            <a:avLst/>
          </a:prstGeom>
          <a:noFill/>
          <a:ln cap="flat" cmpd="sng" w="38100">
            <a:solidFill>
              <a:srgbClr val="98000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56"/>
          <p:cNvPicPr preferRelativeResize="0"/>
          <p:nvPr/>
        </p:nvPicPr>
        <p:blipFill>
          <a:blip r:embed="rId3">
            <a:alphaModFix/>
          </a:blip>
          <a:stretch>
            <a:fillRect/>
          </a:stretch>
        </p:blipFill>
        <p:spPr>
          <a:xfrm>
            <a:off x="719997" y="-1642075"/>
            <a:ext cx="8156556" cy="5143500"/>
          </a:xfrm>
          <a:prstGeom prst="rect">
            <a:avLst/>
          </a:prstGeom>
          <a:noFill/>
          <a:ln>
            <a:noFill/>
          </a:ln>
        </p:spPr>
      </p:pic>
      <p:pic>
        <p:nvPicPr>
          <p:cNvPr id="450" name="Google Shape;450;p56"/>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451" name="Google Shape;451;p56"/>
          <p:cNvSpPr txBox="1"/>
          <p:nvPr>
            <p:ph idx="1" type="body"/>
          </p:nvPr>
        </p:nvSpPr>
        <p:spPr>
          <a:xfrm>
            <a:off x="2579800" y="3844775"/>
            <a:ext cx="6087900" cy="1211400"/>
          </a:xfrm>
          <a:prstGeom prst="rect">
            <a:avLst/>
          </a:prstGeom>
        </p:spPr>
        <p:txBody>
          <a:bodyPr anchorCtr="0" anchor="ctr" bIns="34275" lIns="68575" spcFirstLastPara="1" rIns="68575" wrap="square" tIns="34275">
            <a:normAutofit/>
          </a:bodyPr>
          <a:lstStyle/>
          <a:p>
            <a:pPr indent="0" lvl="0" marL="0" rtl="0" algn="l">
              <a:lnSpc>
                <a:spcPct val="115000"/>
              </a:lnSpc>
              <a:spcBef>
                <a:spcPts val="0"/>
              </a:spcBef>
              <a:spcAft>
                <a:spcPts val="1200"/>
              </a:spcAft>
              <a:buNone/>
            </a:pPr>
            <a:r>
              <a:rPr lang="it"/>
              <a:t>If you click on a journal location, you can see which one is the newest issue delivered to the library.</a:t>
            </a:r>
            <a:endParaRPr/>
          </a:p>
        </p:txBody>
      </p:sp>
      <p:pic>
        <p:nvPicPr>
          <p:cNvPr id="452" name="Google Shape;452;p56"/>
          <p:cNvPicPr preferRelativeResize="0"/>
          <p:nvPr/>
        </p:nvPicPr>
        <p:blipFill rotWithShape="1">
          <a:blip r:embed="rId5">
            <a:alphaModFix/>
          </a:blip>
          <a:srcRect b="1977" l="0" r="0" t="1562"/>
          <a:stretch/>
        </p:blipFill>
        <p:spPr>
          <a:xfrm>
            <a:off x="831826" y="3844812"/>
            <a:ext cx="1637050" cy="1211325"/>
          </a:xfrm>
          <a:prstGeom prst="rect">
            <a:avLst/>
          </a:prstGeom>
          <a:noFill/>
          <a:ln>
            <a:noFill/>
          </a:ln>
        </p:spPr>
      </p:pic>
      <p:sp>
        <p:nvSpPr>
          <p:cNvPr id="453" name="Google Shape;453;p56"/>
          <p:cNvSpPr txBox="1"/>
          <p:nvPr/>
        </p:nvSpPr>
        <p:spPr>
          <a:xfrm>
            <a:off x="1173700" y="3990988"/>
            <a:ext cx="730800" cy="9234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it" sz="2400">
                <a:latin typeface="Arial Narrow"/>
                <a:ea typeface="Arial Narrow"/>
                <a:cs typeface="Arial Narrow"/>
                <a:sym typeface="Arial Narrow"/>
              </a:rPr>
              <a:t>PRO TIP</a:t>
            </a:r>
            <a:endParaRPr i="1" sz="2400">
              <a:latin typeface="Arial Narrow"/>
              <a:ea typeface="Arial Narrow"/>
              <a:cs typeface="Arial Narrow"/>
              <a:sym typeface="Arial Narrow"/>
            </a:endParaRPr>
          </a:p>
        </p:txBody>
      </p:sp>
      <p:sp>
        <p:nvSpPr>
          <p:cNvPr id="454" name="Google Shape;454;p56"/>
          <p:cNvSpPr/>
          <p:nvPr/>
        </p:nvSpPr>
        <p:spPr>
          <a:xfrm>
            <a:off x="990100" y="2700000"/>
            <a:ext cx="7287300" cy="514500"/>
          </a:xfrm>
          <a:prstGeom prst="roundRect">
            <a:avLst>
              <a:gd fmla="val 16667" name="adj"/>
            </a:avLst>
          </a:prstGeom>
          <a:no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highlight>
                <a:schemeClr val="lt1"/>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7"/>
          <p:cNvPicPr preferRelativeResize="0"/>
          <p:nvPr/>
        </p:nvPicPr>
        <p:blipFill>
          <a:blip r:embed="rId3">
            <a:alphaModFix/>
          </a:blip>
          <a:stretch>
            <a:fillRect/>
          </a:stretch>
        </p:blipFill>
        <p:spPr>
          <a:xfrm>
            <a:off x="219100" y="2218450"/>
            <a:ext cx="1981050" cy="1650000"/>
          </a:xfrm>
          <a:prstGeom prst="rect">
            <a:avLst/>
          </a:prstGeom>
          <a:noFill/>
          <a:ln>
            <a:noFill/>
          </a:ln>
        </p:spPr>
      </p:pic>
      <p:sp>
        <p:nvSpPr>
          <p:cNvPr id="460" name="Google Shape;460;p57"/>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find an article</a:t>
            </a:r>
            <a:endParaRPr/>
          </a:p>
          <a:p>
            <a:pPr indent="0" lvl="0" marL="0" rtl="0" algn="l">
              <a:spcBef>
                <a:spcPts val="0"/>
              </a:spcBef>
              <a:spcAft>
                <a:spcPts val="0"/>
              </a:spcAft>
              <a:buNone/>
            </a:pPr>
            <a:r>
              <a:rPr lang="it"/>
              <a:t>(when you have one in mind)</a:t>
            </a:r>
            <a:endParaRPr/>
          </a:p>
        </p:txBody>
      </p:sp>
      <p:pic>
        <p:nvPicPr>
          <p:cNvPr id="461" name="Google Shape;461;p57"/>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462" name="Google Shape;462;p57"/>
          <p:cNvSpPr txBox="1"/>
          <p:nvPr>
            <p:ph idx="1" type="body"/>
          </p:nvPr>
        </p:nvSpPr>
        <p:spPr>
          <a:xfrm>
            <a:off x="2468875" y="1908675"/>
            <a:ext cx="6180000" cy="2224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it" sz="2000">
                <a:solidFill>
                  <a:srgbClr val="303030"/>
                </a:solidFill>
                <a:highlight>
                  <a:schemeClr val="lt1"/>
                </a:highlight>
              </a:rPr>
              <a:t>I’m still studying about “Authentication: concepts and methods”, and I want to read this article cited in the course syllabus.</a:t>
            </a:r>
            <a:endParaRPr sz="2000">
              <a:solidFill>
                <a:srgbClr val="303030"/>
              </a:solidFill>
              <a:highlight>
                <a:schemeClr val="lt1"/>
              </a:highlight>
            </a:endParaRPr>
          </a:p>
          <a:p>
            <a:pPr indent="0" lvl="0" marL="457200" rtl="0" algn="l">
              <a:spcBef>
                <a:spcPts val="800"/>
              </a:spcBef>
              <a:spcAft>
                <a:spcPts val="0"/>
              </a:spcAft>
              <a:buClr>
                <a:schemeClr val="dk1"/>
              </a:buClr>
              <a:buSzPts val="1100"/>
              <a:buFont typeface="Arial"/>
              <a:buNone/>
            </a:pPr>
            <a:r>
              <a:rPr lang="it" sz="2000">
                <a:solidFill>
                  <a:srgbClr val="CC4125"/>
                </a:solidFill>
                <a:highlight>
                  <a:schemeClr val="lt1"/>
                </a:highlight>
              </a:rPr>
              <a:t>Gage J., A Locus Classicus of Colour Theory: The Fortunes of Apelles, in “Journal of the Warburg and Courtauld Institutes”, XLIV. 1981.</a:t>
            </a:r>
            <a:endParaRPr sz="2000">
              <a:solidFill>
                <a:srgbClr val="CC4125"/>
              </a:solidFill>
              <a:highlight>
                <a:schemeClr val="lt1"/>
              </a:highlight>
            </a:endParaRPr>
          </a:p>
          <a:p>
            <a:pPr indent="0" lvl="0" marL="0" rtl="0" algn="l">
              <a:spcBef>
                <a:spcPts val="800"/>
              </a:spcBef>
              <a:spcAft>
                <a:spcPts val="0"/>
              </a:spcAft>
              <a:buClr>
                <a:schemeClr val="dk1"/>
              </a:buClr>
              <a:buSzPts val="1100"/>
              <a:buFont typeface="Arial"/>
              <a:buNone/>
            </a:pPr>
            <a:r>
              <a:t/>
            </a:r>
            <a:endParaRPr>
              <a:solidFill>
                <a:srgbClr val="3A3A3A"/>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cxnSp>
        <p:nvCxnSpPr>
          <p:cNvPr id="467" name="Google Shape;467;p58"/>
          <p:cNvCxnSpPr>
            <a:stCxn id="468" idx="2"/>
            <a:endCxn id="469" idx="0"/>
          </p:cNvCxnSpPr>
          <p:nvPr/>
        </p:nvCxnSpPr>
        <p:spPr>
          <a:xfrm>
            <a:off x="1147375" y="1501750"/>
            <a:ext cx="22800" cy="1511400"/>
          </a:xfrm>
          <a:prstGeom prst="straightConnector1">
            <a:avLst/>
          </a:prstGeom>
          <a:noFill/>
          <a:ln cap="flat" cmpd="sng" w="19050">
            <a:solidFill>
              <a:srgbClr val="38761D"/>
            </a:solidFill>
            <a:prstDash val="solid"/>
            <a:round/>
            <a:headEnd len="sm" w="sm" type="none"/>
            <a:tailEnd len="sm" w="sm" type="stealth"/>
          </a:ln>
        </p:spPr>
      </p:cxnSp>
      <p:sp>
        <p:nvSpPr>
          <p:cNvPr id="470" name="Google Shape;470;p58"/>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search (2)</a:t>
            </a:r>
            <a:endParaRPr/>
          </a:p>
        </p:txBody>
      </p:sp>
      <p:pic>
        <p:nvPicPr>
          <p:cNvPr id="471" name="Google Shape;471;p58"/>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468" name="Google Shape;468;p58"/>
          <p:cNvSpPr/>
          <p:nvPr/>
        </p:nvSpPr>
        <p:spPr>
          <a:xfrm>
            <a:off x="560725" y="1070650"/>
            <a:ext cx="1173300" cy="431100"/>
          </a:xfrm>
          <a:prstGeom prst="roundRect">
            <a:avLst>
              <a:gd fmla="val 16667"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Gage J., </a:t>
            </a:r>
            <a:endParaRPr/>
          </a:p>
        </p:txBody>
      </p:sp>
      <p:sp>
        <p:nvSpPr>
          <p:cNvPr id="469" name="Google Shape;469;p58"/>
          <p:cNvSpPr txBox="1"/>
          <p:nvPr/>
        </p:nvSpPr>
        <p:spPr>
          <a:xfrm>
            <a:off x="777174" y="3013050"/>
            <a:ext cx="786300" cy="431100"/>
          </a:xfrm>
          <a:prstGeom prst="rect">
            <a:avLst/>
          </a:prstGeom>
          <a:noFill/>
          <a:ln cap="flat" cmpd="sng" w="19050">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38761D"/>
                </a:solidFill>
                <a:latin typeface="Calibri"/>
                <a:ea typeface="Calibri"/>
                <a:cs typeface="Calibri"/>
                <a:sym typeface="Calibri"/>
              </a:rPr>
              <a:t>Author</a:t>
            </a:r>
            <a:endParaRPr sz="1600">
              <a:solidFill>
                <a:srgbClr val="38761D"/>
              </a:solidFill>
              <a:latin typeface="Calibri"/>
              <a:ea typeface="Calibri"/>
              <a:cs typeface="Calibri"/>
              <a:sym typeface="Calibri"/>
            </a:endParaRPr>
          </a:p>
        </p:txBody>
      </p:sp>
      <p:sp>
        <p:nvSpPr>
          <p:cNvPr id="472" name="Google Shape;472;p58"/>
          <p:cNvSpPr/>
          <p:nvPr/>
        </p:nvSpPr>
        <p:spPr>
          <a:xfrm>
            <a:off x="2019525" y="1070575"/>
            <a:ext cx="6779100" cy="431100"/>
          </a:xfrm>
          <a:prstGeom prst="roundRect">
            <a:avLst>
              <a:gd fmla="val 16667" name="adj"/>
            </a:avLst>
          </a:prstGeom>
          <a:solidFill>
            <a:srgbClr val="F4CCCC"/>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sz="2100">
                <a:solidFill>
                  <a:schemeClr val="dk1"/>
                </a:solidFill>
                <a:latin typeface="Calibri"/>
                <a:ea typeface="Calibri"/>
                <a:cs typeface="Calibri"/>
                <a:sym typeface="Calibri"/>
              </a:rPr>
              <a:t>A Locus Classicus of Colour Theory: The Fortunes of Apelles, </a:t>
            </a:r>
            <a:endParaRPr/>
          </a:p>
        </p:txBody>
      </p:sp>
      <p:sp>
        <p:nvSpPr>
          <p:cNvPr id="473" name="Google Shape;473;p58"/>
          <p:cNvSpPr txBox="1"/>
          <p:nvPr/>
        </p:nvSpPr>
        <p:spPr>
          <a:xfrm>
            <a:off x="2277425" y="2975825"/>
            <a:ext cx="1934100" cy="431100"/>
          </a:xfrm>
          <a:prstGeom prst="rect">
            <a:avLst/>
          </a:prstGeom>
          <a:noFill/>
          <a:ln cap="flat" cmpd="sng" w="19050">
            <a:solidFill>
              <a:srgbClr val="99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990000"/>
                </a:solidFill>
                <a:latin typeface="Calibri"/>
                <a:ea typeface="Calibri"/>
                <a:cs typeface="Calibri"/>
                <a:sym typeface="Calibri"/>
              </a:rPr>
              <a:t>Title of the article</a:t>
            </a:r>
            <a:endParaRPr sz="1600">
              <a:solidFill>
                <a:srgbClr val="990000"/>
              </a:solidFill>
              <a:latin typeface="Calibri"/>
              <a:ea typeface="Calibri"/>
              <a:cs typeface="Calibri"/>
              <a:sym typeface="Calibri"/>
            </a:endParaRPr>
          </a:p>
        </p:txBody>
      </p:sp>
      <p:sp>
        <p:nvSpPr>
          <p:cNvPr id="474" name="Google Shape;474;p58"/>
          <p:cNvSpPr/>
          <p:nvPr/>
        </p:nvSpPr>
        <p:spPr>
          <a:xfrm>
            <a:off x="7298256" y="1746950"/>
            <a:ext cx="786300" cy="40020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1981</a:t>
            </a:r>
            <a:endParaRPr>
              <a:solidFill>
                <a:srgbClr val="FF00FF"/>
              </a:solidFill>
            </a:endParaRPr>
          </a:p>
        </p:txBody>
      </p:sp>
      <p:sp>
        <p:nvSpPr>
          <p:cNvPr id="475" name="Google Shape;475;p58"/>
          <p:cNvSpPr txBox="1"/>
          <p:nvPr/>
        </p:nvSpPr>
        <p:spPr>
          <a:xfrm>
            <a:off x="7346256" y="2975825"/>
            <a:ext cx="690300" cy="431100"/>
          </a:xfrm>
          <a:prstGeom prst="rect">
            <a:avLst/>
          </a:prstGeom>
          <a:noFill/>
          <a:ln cap="flat" cmpd="sng" w="1905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FF00FF"/>
                </a:solidFill>
                <a:latin typeface="Calibri"/>
                <a:ea typeface="Calibri"/>
                <a:cs typeface="Calibri"/>
                <a:sym typeface="Calibri"/>
              </a:rPr>
              <a:t>Year</a:t>
            </a:r>
            <a:endParaRPr sz="1600">
              <a:solidFill>
                <a:srgbClr val="FF00FF"/>
              </a:solidFill>
              <a:latin typeface="Calibri"/>
              <a:ea typeface="Calibri"/>
              <a:cs typeface="Calibri"/>
              <a:sym typeface="Calibri"/>
            </a:endParaRPr>
          </a:p>
        </p:txBody>
      </p:sp>
      <p:cxnSp>
        <p:nvCxnSpPr>
          <p:cNvPr id="476" name="Google Shape;476;p58"/>
          <p:cNvCxnSpPr/>
          <p:nvPr/>
        </p:nvCxnSpPr>
        <p:spPr>
          <a:xfrm flipH="1">
            <a:off x="3242075" y="1503250"/>
            <a:ext cx="4800" cy="1471200"/>
          </a:xfrm>
          <a:prstGeom prst="straightConnector1">
            <a:avLst/>
          </a:prstGeom>
          <a:noFill/>
          <a:ln cap="flat" cmpd="sng" w="19050">
            <a:solidFill>
              <a:srgbClr val="990000"/>
            </a:solidFill>
            <a:prstDash val="solid"/>
            <a:round/>
            <a:headEnd len="sm" w="sm" type="none"/>
            <a:tailEnd len="sm" w="sm" type="stealth"/>
          </a:ln>
        </p:spPr>
      </p:cxnSp>
      <p:cxnSp>
        <p:nvCxnSpPr>
          <p:cNvPr id="477" name="Google Shape;477;p58"/>
          <p:cNvCxnSpPr>
            <a:stCxn id="474" idx="2"/>
            <a:endCxn id="475" idx="0"/>
          </p:cNvCxnSpPr>
          <p:nvPr/>
        </p:nvCxnSpPr>
        <p:spPr>
          <a:xfrm>
            <a:off x="7691406" y="2147150"/>
            <a:ext cx="0" cy="828600"/>
          </a:xfrm>
          <a:prstGeom prst="straightConnector1">
            <a:avLst/>
          </a:prstGeom>
          <a:noFill/>
          <a:ln cap="flat" cmpd="sng" w="19050">
            <a:solidFill>
              <a:srgbClr val="FF00FF"/>
            </a:solidFill>
            <a:prstDash val="solid"/>
            <a:round/>
            <a:headEnd len="sm" w="sm" type="none"/>
            <a:tailEnd len="sm" w="sm" type="stealth"/>
          </a:ln>
        </p:spPr>
      </p:cxnSp>
      <p:sp>
        <p:nvSpPr>
          <p:cNvPr id="478" name="Google Shape;478;p58"/>
          <p:cNvSpPr/>
          <p:nvPr/>
        </p:nvSpPr>
        <p:spPr>
          <a:xfrm>
            <a:off x="560725" y="1746950"/>
            <a:ext cx="6596100" cy="406200"/>
          </a:xfrm>
          <a:prstGeom prst="roundRect">
            <a:avLst>
              <a:gd fmla="val 16667" name="adj"/>
            </a:avLst>
          </a:prstGeom>
          <a:noFill/>
          <a:ln cap="flat" cmpd="sng" w="19050">
            <a:solidFill>
              <a:srgbClr val="EF45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100">
                <a:solidFill>
                  <a:schemeClr val="dk1"/>
                </a:solidFill>
                <a:latin typeface="Calibri"/>
                <a:ea typeface="Calibri"/>
                <a:cs typeface="Calibri"/>
                <a:sym typeface="Calibri"/>
              </a:rPr>
              <a:t>in “Journal of the Warburg and Courtauld Institutes”, XLIV. </a:t>
            </a:r>
            <a:endParaRPr>
              <a:highlight>
                <a:schemeClr val="lt1"/>
              </a:highlight>
            </a:endParaRPr>
          </a:p>
        </p:txBody>
      </p:sp>
      <p:sp>
        <p:nvSpPr>
          <p:cNvPr id="479" name="Google Shape;479;p58"/>
          <p:cNvSpPr txBox="1"/>
          <p:nvPr/>
        </p:nvSpPr>
        <p:spPr>
          <a:xfrm>
            <a:off x="4840313" y="2975825"/>
            <a:ext cx="2120700" cy="677100"/>
          </a:xfrm>
          <a:prstGeom prst="rect">
            <a:avLst/>
          </a:prstGeom>
          <a:noFill/>
          <a:ln cap="flat" cmpd="sng" w="19050">
            <a:solidFill>
              <a:srgbClr val="EF454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sz="1600">
                <a:solidFill>
                  <a:srgbClr val="EF4540"/>
                </a:solidFill>
                <a:latin typeface="Calibri"/>
                <a:ea typeface="Calibri"/>
                <a:cs typeface="Calibri"/>
                <a:sym typeface="Calibri"/>
              </a:rPr>
              <a:t>Title, volume (and pages) of the journal</a:t>
            </a:r>
            <a:endParaRPr sz="1600">
              <a:solidFill>
                <a:srgbClr val="EF4540"/>
              </a:solidFill>
              <a:latin typeface="Calibri"/>
              <a:ea typeface="Calibri"/>
              <a:cs typeface="Calibri"/>
              <a:sym typeface="Calibri"/>
            </a:endParaRPr>
          </a:p>
        </p:txBody>
      </p:sp>
      <p:cxnSp>
        <p:nvCxnSpPr>
          <p:cNvPr id="480" name="Google Shape;480;p58"/>
          <p:cNvCxnSpPr>
            <a:endCxn id="479" idx="0"/>
          </p:cNvCxnSpPr>
          <p:nvPr/>
        </p:nvCxnSpPr>
        <p:spPr>
          <a:xfrm flipH="1">
            <a:off x="5900663" y="2143325"/>
            <a:ext cx="2400" cy="832500"/>
          </a:xfrm>
          <a:prstGeom prst="straightConnector1">
            <a:avLst/>
          </a:prstGeom>
          <a:noFill/>
          <a:ln cap="flat" cmpd="sng" w="19050">
            <a:solidFill>
              <a:srgbClr val="EF4540"/>
            </a:solidFill>
            <a:prstDash val="solid"/>
            <a:round/>
            <a:headEnd len="sm" w="sm" type="none"/>
            <a:tailEnd len="sm" w="sm"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it"/>
              <a:t>How to search (2)</a:t>
            </a:r>
            <a:endParaRPr/>
          </a:p>
        </p:txBody>
      </p:sp>
      <p:pic>
        <p:nvPicPr>
          <p:cNvPr id="486" name="Google Shape;486;p59"/>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487" name="Google Shape;487;p59"/>
          <p:cNvPicPr preferRelativeResize="0"/>
          <p:nvPr/>
        </p:nvPicPr>
        <p:blipFill rotWithShape="1">
          <a:blip r:embed="rId4">
            <a:alphaModFix/>
          </a:blip>
          <a:srcRect b="74277" l="0" r="0" t="0"/>
          <a:stretch/>
        </p:blipFill>
        <p:spPr>
          <a:xfrm>
            <a:off x="571500" y="1152252"/>
            <a:ext cx="7886701" cy="1300471"/>
          </a:xfrm>
          <a:prstGeom prst="rect">
            <a:avLst/>
          </a:prstGeom>
          <a:noFill/>
          <a:ln>
            <a:noFill/>
          </a:ln>
        </p:spPr>
      </p:pic>
      <p:sp>
        <p:nvSpPr>
          <p:cNvPr id="488" name="Google Shape;488;p59"/>
          <p:cNvSpPr/>
          <p:nvPr/>
        </p:nvSpPr>
        <p:spPr>
          <a:xfrm>
            <a:off x="6451950" y="1666200"/>
            <a:ext cx="989100" cy="357000"/>
          </a:xfrm>
          <a:prstGeom prst="roundRect">
            <a:avLst>
              <a:gd fmla="val 0" name="adj"/>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59"/>
          <p:cNvPicPr preferRelativeResize="0"/>
          <p:nvPr/>
        </p:nvPicPr>
        <p:blipFill rotWithShape="1">
          <a:blip r:embed="rId5">
            <a:alphaModFix/>
          </a:blip>
          <a:srcRect b="1977" l="0" r="0" t="1562"/>
          <a:stretch/>
        </p:blipFill>
        <p:spPr>
          <a:xfrm>
            <a:off x="1562326" y="3222825"/>
            <a:ext cx="1637050" cy="1211325"/>
          </a:xfrm>
          <a:prstGeom prst="rect">
            <a:avLst/>
          </a:prstGeom>
          <a:noFill/>
          <a:ln>
            <a:noFill/>
          </a:ln>
        </p:spPr>
      </p:pic>
      <p:cxnSp>
        <p:nvCxnSpPr>
          <p:cNvPr id="490" name="Google Shape;490;p59"/>
          <p:cNvCxnSpPr/>
          <p:nvPr/>
        </p:nvCxnSpPr>
        <p:spPr>
          <a:xfrm flipH="1" rot="10800000">
            <a:off x="3281375" y="4184575"/>
            <a:ext cx="4952700" cy="900"/>
          </a:xfrm>
          <a:prstGeom prst="straightConnector1">
            <a:avLst/>
          </a:prstGeom>
          <a:noFill/>
          <a:ln cap="flat" cmpd="sng" w="19050">
            <a:solidFill>
              <a:schemeClr val="accent4"/>
            </a:solidFill>
            <a:prstDash val="solid"/>
            <a:round/>
            <a:headEnd len="med" w="med" type="none"/>
            <a:tailEnd len="med" w="med" type="none"/>
          </a:ln>
        </p:spPr>
      </p:cxnSp>
      <p:sp>
        <p:nvSpPr>
          <p:cNvPr id="491" name="Google Shape;491;p59"/>
          <p:cNvSpPr txBox="1"/>
          <p:nvPr/>
        </p:nvSpPr>
        <p:spPr>
          <a:xfrm>
            <a:off x="3281375" y="3111150"/>
            <a:ext cx="5112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000">
                <a:latin typeface="Calibri"/>
                <a:ea typeface="Calibri"/>
                <a:cs typeface="Calibri"/>
                <a:sym typeface="Calibri"/>
              </a:rPr>
              <a:t>Switch from “library catalogue” to “electronic resources” or “Everything” and search for the article title.</a:t>
            </a:r>
            <a:endParaRPr sz="20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0"/>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find an article</a:t>
            </a:r>
            <a:endParaRPr/>
          </a:p>
          <a:p>
            <a:pPr indent="0" lvl="0" marL="0" rtl="0" algn="l">
              <a:spcBef>
                <a:spcPts val="0"/>
              </a:spcBef>
              <a:spcAft>
                <a:spcPts val="0"/>
              </a:spcAft>
              <a:buNone/>
            </a:pPr>
            <a:r>
              <a:rPr lang="it"/>
              <a:t>and read it online</a:t>
            </a:r>
            <a:endParaRPr/>
          </a:p>
        </p:txBody>
      </p:sp>
      <p:pic>
        <p:nvPicPr>
          <p:cNvPr id="497" name="Google Shape;497;p60"/>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498" name="Google Shape;498;p60"/>
          <p:cNvPicPr preferRelativeResize="0"/>
          <p:nvPr/>
        </p:nvPicPr>
        <p:blipFill>
          <a:blip r:embed="rId4">
            <a:alphaModFix/>
          </a:blip>
          <a:stretch>
            <a:fillRect/>
          </a:stretch>
        </p:blipFill>
        <p:spPr>
          <a:xfrm>
            <a:off x="628650" y="1291644"/>
            <a:ext cx="4410075" cy="2095500"/>
          </a:xfrm>
          <a:prstGeom prst="rect">
            <a:avLst/>
          </a:prstGeom>
          <a:noFill/>
          <a:ln>
            <a:noFill/>
          </a:ln>
        </p:spPr>
      </p:pic>
      <p:sp>
        <p:nvSpPr>
          <p:cNvPr id="499" name="Google Shape;499;p60"/>
          <p:cNvSpPr txBox="1"/>
          <p:nvPr>
            <p:ph type="title"/>
          </p:nvPr>
        </p:nvSpPr>
        <p:spPr>
          <a:xfrm>
            <a:off x="628650" y="3589369"/>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61"/>
          <p:cNvPicPr preferRelativeResize="0"/>
          <p:nvPr/>
        </p:nvPicPr>
        <p:blipFill>
          <a:blip r:embed="rId3">
            <a:alphaModFix/>
          </a:blip>
          <a:stretch>
            <a:fillRect/>
          </a:stretch>
        </p:blipFill>
        <p:spPr>
          <a:xfrm>
            <a:off x="76200" y="481678"/>
            <a:ext cx="6889025" cy="3671450"/>
          </a:xfrm>
          <a:prstGeom prst="rect">
            <a:avLst/>
          </a:prstGeom>
          <a:noFill/>
          <a:ln>
            <a:noFill/>
          </a:ln>
        </p:spPr>
      </p:pic>
      <p:pic>
        <p:nvPicPr>
          <p:cNvPr id="505" name="Google Shape;505;p61"/>
          <p:cNvPicPr preferRelativeResize="0"/>
          <p:nvPr/>
        </p:nvPicPr>
        <p:blipFill rotWithShape="1">
          <a:blip r:embed="rId4">
            <a:alphaModFix/>
          </a:blip>
          <a:srcRect b="5908" l="27855" r="29701" t="14460"/>
          <a:stretch/>
        </p:blipFill>
        <p:spPr>
          <a:xfrm>
            <a:off x="5186875" y="270500"/>
            <a:ext cx="3880926" cy="4093801"/>
          </a:xfrm>
          <a:prstGeom prst="rect">
            <a:avLst/>
          </a:prstGeom>
          <a:noFill/>
          <a:ln>
            <a:noFill/>
          </a:ln>
        </p:spPr>
      </p:pic>
      <p:pic>
        <p:nvPicPr>
          <p:cNvPr id="506" name="Google Shape;506;p61"/>
          <p:cNvPicPr preferRelativeResize="0"/>
          <p:nvPr/>
        </p:nvPicPr>
        <p:blipFill rotWithShape="1">
          <a:blip r:embed="rId5">
            <a:alphaModFix/>
          </a:blip>
          <a:srcRect b="0" l="0" r="0" t="0"/>
          <a:stretch/>
        </p:blipFill>
        <p:spPr>
          <a:xfrm>
            <a:off x="6573450" y="0"/>
            <a:ext cx="2570550" cy="578262"/>
          </a:xfrm>
          <a:prstGeom prst="rect">
            <a:avLst/>
          </a:prstGeom>
          <a:noFill/>
          <a:ln>
            <a:noFill/>
          </a:ln>
        </p:spPr>
      </p:pic>
      <p:sp>
        <p:nvSpPr>
          <p:cNvPr id="507" name="Google Shape;507;p61"/>
          <p:cNvSpPr txBox="1"/>
          <p:nvPr>
            <p:ph idx="1" type="body"/>
          </p:nvPr>
        </p:nvSpPr>
        <p:spPr>
          <a:xfrm>
            <a:off x="-106050" y="4571075"/>
            <a:ext cx="93561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a:t>If you are off campus, access via </a:t>
            </a:r>
            <a:r>
              <a:rPr lang="it" u="sng">
                <a:solidFill>
                  <a:schemeClr val="hlink"/>
                </a:solidFill>
                <a:hlinkClick r:id="rId6"/>
              </a:rPr>
              <a:t>SingleSignOn</a:t>
            </a:r>
            <a:r>
              <a:rPr lang="it"/>
              <a:t>…</a:t>
            </a:r>
            <a:endParaRPr/>
          </a:p>
        </p:txBody>
      </p:sp>
      <p:pic>
        <p:nvPicPr>
          <p:cNvPr id="508" name="Google Shape;508;p61"/>
          <p:cNvPicPr preferRelativeResize="0"/>
          <p:nvPr/>
        </p:nvPicPr>
        <p:blipFill rotWithShape="1">
          <a:blip r:embed="rId7">
            <a:alphaModFix/>
          </a:blip>
          <a:srcRect b="1977" l="0" r="0" t="1562"/>
          <a:stretch/>
        </p:blipFill>
        <p:spPr>
          <a:xfrm>
            <a:off x="1026001" y="4059950"/>
            <a:ext cx="1637050" cy="1211325"/>
          </a:xfrm>
          <a:prstGeom prst="rect">
            <a:avLst/>
          </a:prstGeom>
          <a:noFill/>
          <a:ln>
            <a:noFill/>
          </a:ln>
        </p:spPr>
      </p:pic>
      <p:cxnSp>
        <p:nvCxnSpPr>
          <p:cNvPr id="509" name="Google Shape;509;p61"/>
          <p:cNvCxnSpPr/>
          <p:nvPr/>
        </p:nvCxnSpPr>
        <p:spPr>
          <a:xfrm>
            <a:off x="2668850" y="5004325"/>
            <a:ext cx="5399400" cy="66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62"/>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515" name="Google Shape;515;p62"/>
          <p:cNvPicPr preferRelativeResize="0"/>
          <p:nvPr/>
        </p:nvPicPr>
        <p:blipFill rotWithShape="1">
          <a:blip r:embed="rId4">
            <a:alphaModFix/>
          </a:blip>
          <a:srcRect b="17143" l="0" r="0" t="0"/>
          <a:stretch/>
        </p:blipFill>
        <p:spPr>
          <a:xfrm>
            <a:off x="2476400" y="833100"/>
            <a:ext cx="4191175" cy="3021676"/>
          </a:xfrm>
          <a:prstGeom prst="rect">
            <a:avLst/>
          </a:prstGeom>
          <a:noFill/>
          <a:ln>
            <a:noFill/>
          </a:ln>
        </p:spPr>
      </p:pic>
      <p:sp>
        <p:nvSpPr>
          <p:cNvPr id="516" name="Google Shape;516;p62"/>
          <p:cNvSpPr txBox="1"/>
          <p:nvPr>
            <p:ph idx="1" type="body"/>
          </p:nvPr>
        </p:nvSpPr>
        <p:spPr>
          <a:xfrm>
            <a:off x="598200" y="4213500"/>
            <a:ext cx="79476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a:t>… or via </a:t>
            </a:r>
            <a:r>
              <a:rPr lang="it" u="sng">
                <a:solidFill>
                  <a:schemeClr val="hlink"/>
                </a:solidFill>
                <a:hlinkClick r:id="rId5"/>
              </a:rPr>
              <a:t>Auth-proxy service</a:t>
            </a:r>
            <a:endParaRPr/>
          </a:p>
        </p:txBody>
      </p:sp>
      <p:pic>
        <p:nvPicPr>
          <p:cNvPr id="517" name="Google Shape;517;p62"/>
          <p:cNvPicPr preferRelativeResize="0"/>
          <p:nvPr/>
        </p:nvPicPr>
        <p:blipFill rotWithShape="1">
          <a:blip r:embed="rId6">
            <a:alphaModFix/>
          </a:blip>
          <a:srcRect b="1977" l="0" r="0" t="1562"/>
          <a:stretch/>
        </p:blipFill>
        <p:spPr>
          <a:xfrm>
            <a:off x="1730251" y="3854775"/>
            <a:ext cx="1637050" cy="1211325"/>
          </a:xfrm>
          <a:prstGeom prst="rect">
            <a:avLst/>
          </a:prstGeom>
          <a:noFill/>
          <a:ln>
            <a:noFill/>
          </a:ln>
        </p:spPr>
      </p:pic>
      <p:cxnSp>
        <p:nvCxnSpPr>
          <p:cNvPr id="518" name="Google Shape;518;p62"/>
          <p:cNvCxnSpPr/>
          <p:nvPr/>
        </p:nvCxnSpPr>
        <p:spPr>
          <a:xfrm flipH="1" rot="10800000">
            <a:off x="3373100" y="4640450"/>
            <a:ext cx="4108200" cy="63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3"/>
          <p:cNvSpPr txBox="1"/>
          <p:nvPr>
            <p:ph type="title"/>
          </p:nvPr>
        </p:nvSpPr>
        <p:spPr>
          <a:xfrm>
            <a:off x="628650" y="-49081"/>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Document Delivery</a:t>
            </a:r>
            <a:endParaRPr/>
          </a:p>
        </p:txBody>
      </p:sp>
      <p:sp>
        <p:nvSpPr>
          <p:cNvPr id="524" name="Google Shape;524;p63"/>
          <p:cNvSpPr txBox="1"/>
          <p:nvPr>
            <p:ph idx="1" type="body"/>
          </p:nvPr>
        </p:nvSpPr>
        <p:spPr>
          <a:xfrm>
            <a:off x="720000" y="737300"/>
            <a:ext cx="7886700" cy="3506100"/>
          </a:xfrm>
          <a:prstGeom prst="rect">
            <a:avLst/>
          </a:prstGeom>
          <a:ln>
            <a:noFill/>
          </a:ln>
        </p:spPr>
        <p:txBody>
          <a:bodyPr anchorCtr="0" anchor="ctr" bIns="34275" lIns="68575" spcFirstLastPara="1" rIns="68575" wrap="square" tIns="34275">
            <a:normAutofit/>
          </a:bodyPr>
          <a:lstStyle/>
          <a:p>
            <a:pPr indent="0" lvl="0" marL="0" rtl="0" algn="l">
              <a:spcBef>
                <a:spcPts val="800"/>
              </a:spcBef>
              <a:spcAft>
                <a:spcPts val="0"/>
              </a:spcAft>
              <a:buNone/>
            </a:pPr>
            <a:r>
              <a:rPr i="1" lang="it" sz="2000"/>
              <a:t>What is document delivery service?</a:t>
            </a:r>
            <a:endParaRPr i="1" sz="2000"/>
          </a:p>
          <a:p>
            <a:pPr indent="0" lvl="0" marL="727199" rtl="0" algn="l">
              <a:spcBef>
                <a:spcPts val="800"/>
              </a:spcBef>
              <a:spcAft>
                <a:spcPts val="0"/>
              </a:spcAft>
              <a:buNone/>
            </a:pPr>
            <a:r>
              <a:rPr lang="it" sz="2000" u="sng">
                <a:solidFill>
                  <a:schemeClr val="hlink"/>
                </a:solidFill>
                <a:hlinkClick r:id="rId3"/>
              </a:rPr>
              <a:t>DD </a:t>
            </a:r>
            <a:r>
              <a:rPr lang="it" sz="2000" u="sng">
                <a:solidFill>
                  <a:schemeClr val="hlink"/>
                </a:solidFill>
                <a:hlinkClick r:id="rId4"/>
              </a:rPr>
              <a:t>service</a:t>
            </a:r>
            <a:r>
              <a:rPr lang="it" sz="2000"/>
              <a:t> </a:t>
            </a:r>
            <a:r>
              <a:rPr lang="it" sz="2000">
                <a:highlight>
                  <a:srgbClr val="FFFFFF"/>
                </a:highlight>
              </a:rPr>
              <a:t> allows you to have articles and part of books (up to 15% of the total pages) from another library through your own library.</a:t>
            </a:r>
            <a:endParaRPr sz="2000">
              <a:highlight>
                <a:srgbClr val="FFFFFF"/>
              </a:highlight>
            </a:endParaRPr>
          </a:p>
          <a:p>
            <a:pPr indent="0" lvl="0" marL="727199" rtl="0" algn="l">
              <a:spcBef>
                <a:spcPts val="800"/>
              </a:spcBef>
              <a:spcAft>
                <a:spcPts val="0"/>
              </a:spcAft>
              <a:buNone/>
            </a:pPr>
            <a:r>
              <a:t/>
            </a:r>
            <a:endParaRPr sz="400">
              <a:highlight>
                <a:srgbClr val="FFFFFF"/>
              </a:highlight>
            </a:endParaRPr>
          </a:p>
          <a:p>
            <a:pPr indent="0" lvl="0" marL="0" rtl="0" algn="l">
              <a:spcBef>
                <a:spcPts val="800"/>
              </a:spcBef>
              <a:spcAft>
                <a:spcPts val="0"/>
              </a:spcAft>
              <a:buClr>
                <a:schemeClr val="dk1"/>
              </a:buClr>
              <a:buSzPts val="1100"/>
              <a:buFont typeface="Arial"/>
              <a:buNone/>
            </a:pPr>
            <a:r>
              <a:rPr i="1" lang="it" sz="2000"/>
              <a:t>Is it for free?</a:t>
            </a:r>
            <a:endParaRPr i="1" sz="2000"/>
          </a:p>
          <a:p>
            <a:pPr indent="0" lvl="0" marL="727199" rtl="0" algn="l">
              <a:spcBef>
                <a:spcPts val="800"/>
              </a:spcBef>
              <a:spcAft>
                <a:spcPts val="0"/>
              </a:spcAft>
              <a:buClr>
                <a:schemeClr val="dk1"/>
              </a:buClr>
              <a:buSzPts val="1100"/>
              <a:buFont typeface="Arial"/>
              <a:buNone/>
            </a:pPr>
            <a:r>
              <a:rPr lang="it" sz="2000"/>
              <a:t>Most of the times. </a:t>
            </a:r>
            <a:endParaRPr sz="2000"/>
          </a:p>
          <a:p>
            <a:pPr indent="0" lvl="0" marL="727199" rtl="0" algn="l">
              <a:spcBef>
                <a:spcPts val="800"/>
              </a:spcBef>
              <a:spcAft>
                <a:spcPts val="0"/>
              </a:spcAft>
              <a:buClr>
                <a:schemeClr val="dk1"/>
              </a:buClr>
              <a:buSzPts val="1100"/>
              <a:buFont typeface="Arial"/>
              <a:buNone/>
            </a:pPr>
            <a:r>
              <a:rPr lang="it" sz="2000"/>
              <a:t>If not, we will let you know.</a:t>
            </a:r>
            <a:endParaRPr sz="2000"/>
          </a:p>
          <a:p>
            <a:pPr indent="0" lvl="0" marL="727199" rtl="0" algn="l">
              <a:spcBef>
                <a:spcPts val="800"/>
              </a:spcBef>
              <a:spcAft>
                <a:spcPts val="0"/>
              </a:spcAft>
              <a:buClr>
                <a:schemeClr val="dk1"/>
              </a:buClr>
              <a:buSzPts val="1100"/>
              <a:buFont typeface="Arial"/>
              <a:buNone/>
            </a:pPr>
            <a:r>
              <a:t/>
            </a:r>
            <a:endParaRPr sz="400"/>
          </a:p>
          <a:p>
            <a:pPr indent="0" lvl="0" marL="0" rtl="0" algn="l">
              <a:spcBef>
                <a:spcPts val="800"/>
              </a:spcBef>
              <a:spcAft>
                <a:spcPts val="0"/>
              </a:spcAft>
              <a:buNone/>
            </a:pPr>
            <a:r>
              <a:rPr i="1" lang="it" sz="2000"/>
              <a:t>How do I ask for a Document Delivery?</a:t>
            </a:r>
            <a:endParaRPr i="1" sz="2000"/>
          </a:p>
          <a:p>
            <a:pPr indent="0" lvl="0" marL="727199" rtl="0" algn="l">
              <a:spcBef>
                <a:spcPts val="800"/>
              </a:spcBef>
              <a:spcAft>
                <a:spcPts val="0"/>
              </a:spcAft>
              <a:buClr>
                <a:schemeClr val="dk1"/>
              </a:buClr>
              <a:buSzPts val="1100"/>
              <a:buFont typeface="Arial"/>
              <a:buNone/>
            </a:pPr>
            <a:r>
              <a:rPr lang="it" sz="2000"/>
              <a:t>Submit your request by login to </a:t>
            </a:r>
            <a:r>
              <a:rPr lang="it" sz="2000" u="sng">
                <a:solidFill>
                  <a:schemeClr val="hlink"/>
                </a:solidFill>
                <a:hlinkClick r:id="rId5"/>
              </a:rPr>
              <a:t>Nilde</a:t>
            </a:r>
            <a:r>
              <a:rPr lang="it" sz="2000"/>
              <a:t>, select your preferred library and fill out the form.</a:t>
            </a:r>
            <a:endParaRPr sz="1700"/>
          </a:p>
        </p:txBody>
      </p:sp>
      <p:pic>
        <p:nvPicPr>
          <p:cNvPr id="525" name="Google Shape;525;p63"/>
          <p:cNvPicPr preferRelativeResize="0"/>
          <p:nvPr/>
        </p:nvPicPr>
        <p:blipFill rotWithShape="1">
          <a:blip r:embed="rId6">
            <a:alphaModFix/>
          </a:blip>
          <a:srcRect b="0" l="0" r="0" t="0"/>
          <a:stretch/>
        </p:blipFill>
        <p:spPr>
          <a:xfrm>
            <a:off x="6573450" y="0"/>
            <a:ext cx="2570550" cy="578262"/>
          </a:xfrm>
          <a:prstGeom prst="rect">
            <a:avLst/>
          </a:prstGeom>
          <a:noFill/>
          <a:ln>
            <a:noFill/>
          </a:ln>
        </p:spPr>
      </p:pic>
      <p:pic>
        <p:nvPicPr>
          <p:cNvPr id="526" name="Google Shape;526;p63"/>
          <p:cNvPicPr preferRelativeResize="0"/>
          <p:nvPr/>
        </p:nvPicPr>
        <p:blipFill rotWithShape="1">
          <a:blip r:embed="rId7">
            <a:alphaModFix/>
          </a:blip>
          <a:srcRect b="0" l="0" r="0" t="7218"/>
          <a:stretch/>
        </p:blipFill>
        <p:spPr>
          <a:xfrm>
            <a:off x="98125" y="4596350"/>
            <a:ext cx="592375" cy="411425"/>
          </a:xfrm>
          <a:prstGeom prst="rect">
            <a:avLst/>
          </a:prstGeom>
          <a:noFill/>
          <a:ln>
            <a:noFill/>
          </a:ln>
        </p:spPr>
      </p:pic>
      <p:sp>
        <p:nvSpPr>
          <p:cNvPr id="527" name="Google Shape;527;p63"/>
          <p:cNvSpPr txBox="1"/>
          <p:nvPr/>
        </p:nvSpPr>
        <p:spPr>
          <a:xfrm>
            <a:off x="690500" y="4564325"/>
            <a:ext cx="8358000" cy="8550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it" sz="1700">
                <a:solidFill>
                  <a:schemeClr val="dk1"/>
                </a:solidFill>
                <a:highlight>
                  <a:srgbClr val="FFFFFF"/>
                </a:highlight>
                <a:latin typeface="Calibri"/>
                <a:ea typeface="Calibri"/>
                <a:cs typeface="Calibri"/>
                <a:sym typeface="Calibri"/>
              </a:rPr>
              <a:t>The library provides printed copies of the material, we cannot send digital copies.</a:t>
            </a:r>
            <a:endParaRPr sz="21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pic>
        <p:nvPicPr>
          <p:cNvPr id="528" name="Google Shape;528;p63"/>
          <p:cNvPicPr preferRelativeResize="0"/>
          <p:nvPr/>
        </p:nvPicPr>
        <p:blipFill>
          <a:blip r:embed="rId8">
            <a:alphaModFix/>
          </a:blip>
          <a:stretch>
            <a:fillRect/>
          </a:stretch>
        </p:blipFill>
        <p:spPr>
          <a:xfrm>
            <a:off x="5665450" y="2086577"/>
            <a:ext cx="2783525" cy="122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So…can I come in?</a:t>
            </a:r>
            <a:endParaRPr/>
          </a:p>
        </p:txBody>
      </p:sp>
      <p:pic>
        <p:nvPicPr>
          <p:cNvPr id="155" name="Google Shape;155;p28"/>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156" name="Google Shape;156;p28"/>
          <p:cNvSpPr txBox="1"/>
          <p:nvPr/>
        </p:nvSpPr>
        <p:spPr>
          <a:xfrm>
            <a:off x="2361150" y="3166950"/>
            <a:ext cx="6154200" cy="766500"/>
          </a:xfrm>
          <a:prstGeom prst="rect">
            <a:avLst/>
          </a:prstGeom>
          <a:noFill/>
          <a:ln>
            <a:noFill/>
          </a:ln>
        </p:spPr>
        <p:txBody>
          <a:bodyPr anchorCtr="0" anchor="t" bIns="91425" lIns="91425" spcFirstLastPara="1" rIns="91425" wrap="square" tIns="91425">
            <a:spAutoFit/>
          </a:bodyPr>
          <a:lstStyle/>
          <a:p>
            <a:pPr indent="-361950" lvl="0" marL="457200" rtl="0" algn="l">
              <a:lnSpc>
                <a:spcPct val="90000"/>
              </a:lnSpc>
              <a:spcBef>
                <a:spcPts val="800"/>
              </a:spcBef>
              <a:spcAft>
                <a:spcPts val="0"/>
              </a:spcAft>
              <a:buClr>
                <a:schemeClr val="dk1"/>
              </a:buClr>
              <a:buSzPts val="2100"/>
              <a:buChar char="●"/>
            </a:pPr>
            <a:r>
              <a:rPr b="1" lang="it" sz="2100">
                <a:solidFill>
                  <a:schemeClr val="dk1"/>
                </a:solidFill>
                <a:latin typeface="Calibri"/>
                <a:ea typeface="Calibri"/>
                <a:cs typeface="Calibri"/>
                <a:sym typeface="Calibri"/>
              </a:rPr>
              <a:t>scan the QR Code</a:t>
            </a:r>
            <a:r>
              <a:rPr lang="it" sz="2100">
                <a:solidFill>
                  <a:schemeClr val="dk1"/>
                </a:solidFill>
                <a:latin typeface="Calibri"/>
                <a:ea typeface="Calibri"/>
                <a:cs typeface="Calibri"/>
                <a:sym typeface="Calibri"/>
              </a:rPr>
              <a:t> when you arrive to confirm your reservation</a:t>
            </a:r>
            <a:endParaRPr sz="2100">
              <a:latin typeface="Calibri"/>
              <a:ea typeface="Calibri"/>
              <a:cs typeface="Calibri"/>
              <a:sym typeface="Calibri"/>
            </a:endParaRPr>
          </a:p>
        </p:txBody>
      </p:sp>
      <p:sp>
        <p:nvSpPr>
          <p:cNvPr id="157" name="Google Shape;157;p28"/>
          <p:cNvSpPr txBox="1"/>
          <p:nvPr/>
        </p:nvSpPr>
        <p:spPr>
          <a:xfrm>
            <a:off x="628650" y="1407600"/>
            <a:ext cx="7635900" cy="84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it" sz="2100">
                <a:solidFill>
                  <a:schemeClr val="dk1"/>
                </a:solidFill>
                <a:latin typeface="Calibri"/>
                <a:ea typeface="Calibri"/>
                <a:cs typeface="Calibri"/>
                <a:sym typeface="Calibri"/>
              </a:rPr>
              <a:t>Absolutely, be our guest! Just make sure to:</a:t>
            </a:r>
            <a:endParaRPr sz="2100">
              <a:solidFill>
                <a:schemeClr val="dk1"/>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457200" rtl="0" algn="l">
              <a:lnSpc>
                <a:spcPct val="90000"/>
              </a:lnSpc>
              <a:spcBef>
                <a:spcPts val="800"/>
              </a:spcBef>
              <a:spcAft>
                <a:spcPts val="0"/>
              </a:spcAft>
              <a:buNone/>
            </a:pPr>
            <a:r>
              <a:t/>
            </a:r>
            <a:endParaRPr sz="2100">
              <a:latin typeface="Calibri"/>
              <a:ea typeface="Calibri"/>
              <a:cs typeface="Calibri"/>
              <a:sym typeface="Calibri"/>
            </a:endParaRPr>
          </a:p>
        </p:txBody>
      </p:sp>
      <p:pic>
        <p:nvPicPr>
          <p:cNvPr id="158" name="Google Shape;158;p28"/>
          <p:cNvPicPr preferRelativeResize="0"/>
          <p:nvPr/>
        </p:nvPicPr>
        <p:blipFill>
          <a:blip r:embed="rId4">
            <a:alphaModFix/>
          </a:blip>
          <a:stretch>
            <a:fillRect/>
          </a:stretch>
        </p:blipFill>
        <p:spPr>
          <a:xfrm>
            <a:off x="802623" y="3073099"/>
            <a:ext cx="1332829" cy="1306800"/>
          </a:xfrm>
          <a:prstGeom prst="rect">
            <a:avLst/>
          </a:prstGeom>
          <a:noFill/>
          <a:ln>
            <a:noFill/>
          </a:ln>
        </p:spPr>
      </p:pic>
      <p:sp>
        <p:nvSpPr>
          <p:cNvPr id="159" name="Google Shape;159;p28"/>
          <p:cNvSpPr txBox="1"/>
          <p:nvPr/>
        </p:nvSpPr>
        <p:spPr>
          <a:xfrm>
            <a:off x="628650" y="2239550"/>
            <a:ext cx="7426800" cy="578400"/>
          </a:xfrm>
          <a:prstGeom prst="rect">
            <a:avLst/>
          </a:prstGeom>
          <a:noFill/>
          <a:ln>
            <a:noFill/>
          </a:ln>
        </p:spPr>
        <p:txBody>
          <a:bodyPr anchorCtr="0" anchor="t" bIns="91425" lIns="91425" spcFirstLastPara="1" rIns="91425" wrap="square" tIns="91425">
            <a:noAutofit/>
          </a:bodyPr>
          <a:lstStyle/>
          <a:p>
            <a:pPr indent="-361950" lvl="0" marL="457200" rtl="0" algn="l">
              <a:lnSpc>
                <a:spcPct val="90000"/>
              </a:lnSpc>
              <a:spcBef>
                <a:spcPts val="800"/>
              </a:spcBef>
              <a:spcAft>
                <a:spcPts val="0"/>
              </a:spcAft>
              <a:buClr>
                <a:schemeClr val="dk1"/>
              </a:buClr>
              <a:buSzPts val="2100"/>
              <a:buChar char="●"/>
            </a:pPr>
            <a:r>
              <a:rPr b="1" lang="it" sz="2100">
                <a:solidFill>
                  <a:schemeClr val="dk1"/>
                </a:solidFill>
                <a:latin typeface="Calibri"/>
                <a:ea typeface="Calibri"/>
                <a:cs typeface="Calibri"/>
                <a:sym typeface="Calibri"/>
              </a:rPr>
              <a:t>reserve your spot </a:t>
            </a:r>
            <a:r>
              <a:rPr lang="it" sz="2100">
                <a:solidFill>
                  <a:schemeClr val="dk1"/>
                </a:solidFill>
                <a:latin typeface="Calibri"/>
                <a:ea typeface="Calibri"/>
                <a:cs typeface="Calibri"/>
                <a:sym typeface="Calibri"/>
              </a:rPr>
              <a:t>using the</a:t>
            </a:r>
            <a:r>
              <a:rPr lang="it" sz="2100">
                <a:solidFill>
                  <a:schemeClr val="dk1"/>
                </a:solidFill>
                <a:latin typeface="Calibri"/>
                <a:ea typeface="Calibri"/>
                <a:cs typeface="Calibri"/>
                <a:sym typeface="Calibri"/>
              </a:rPr>
              <a:t> </a:t>
            </a:r>
            <a:r>
              <a:rPr lang="it" sz="2100" u="sng">
                <a:solidFill>
                  <a:schemeClr val="hlink"/>
                </a:solidFill>
                <a:latin typeface="Calibri"/>
                <a:ea typeface="Calibri"/>
                <a:cs typeface="Calibri"/>
                <a:sym typeface="Calibri"/>
                <a:hlinkClick r:id="rId5"/>
              </a:rPr>
              <a:t>Affluences</a:t>
            </a:r>
            <a:endParaRPr sz="210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64"/>
          <p:cNvPicPr preferRelativeResize="0"/>
          <p:nvPr/>
        </p:nvPicPr>
        <p:blipFill rotWithShape="1">
          <a:blip r:embed="rId3">
            <a:alphaModFix/>
          </a:blip>
          <a:srcRect b="9016" l="0" r="0" t="8188"/>
          <a:stretch/>
        </p:blipFill>
        <p:spPr>
          <a:xfrm>
            <a:off x="5802375" y="1336837"/>
            <a:ext cx="2897450" cy="706300"/>
          </a:xfrm>
          <a:prstGeom prst="rect">
            <a:avLst/>
          </a:prstGeom>
          <a:noFill/>
          <a:ln>
            <a:noFill/>
          </a:ln>
        </p:spPr>
      </p:pic>
      <p:sp>
        <p:nvSpPr>
          <p:cNvPr id="534" name="Google Shape;534;p64"/>
          <p:cNvSpPr txBox="1"/>
          <p:nvPr/>
        </p:nvSpPr>
        <p:spPr>
          <a:xfrm>
            <a:off x="134125" y="588125"/>
            <a:ext cx="6576000" cy="1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chemeClr val="dk1"/>
                </a:solidFill>
                <a:latin typeface="Calibri"/>
                <a:ea typeface="Calibri"/>
                <a:cs typeface="Calibri"/>
                <a:sym typeface="Calibri"/>
              </a:rPr>
              <a:t>LibKey Nomad</a:t>
            </a:r>
            <a:r>
              <a:rPr lang="it" sz="1800">
                <a:solidFill>
                  <a:schemeClr val="dk1"/>
                </a:solidFill>
                <a:latin typeface="Calibri"/>
                <a:ea typeface="Calibri"/>
                <a:cs typeface="Calibri"/>
                <a:sym typeface="Calibri"/>
              </a:rPr>
              <a:t>: it is an extension for major browsers that allows direct access to the full text of electronic resources acquired by the University Library System or available through Open Access.</a:t>
            </a:r>
            <a:endParaRPr sz="1800">
              <a:solidFill>
                <a:schemeClr val="dk1"/>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100">
              <a:solidFill>
                <a:srgbClr val="000000"/>
              </a:solidFill>
            </a:endParaRPr>
          </a:p>
          <a:p>
            <a:pPr indent="0" lvl="0" marL="0" rtl="0" algn="l">
              <a:spcBef>
                <a:spcPts val="0"/>
              </a:spcBef>
              <a:spcAft>
                <a:spcPts val="0"/>
              </a:spcAft>
              <a:buClr>
                <a:srgbClr val="000000"/>
              </a:buClr>
              <a:buSzPts val="1100"/>
              <a:buFont typeface="Arial"/>
              <a:buNone/>
            </a:pPr>
            <a:r>
              <a:t/>
            </a:r>
            <a:endParaRPr sz="1000" u="sng">
              <a:solidFill>
                <a:srgbClr val="000000"/>
              </a:solidFill>
              <a:highlight>
                <a:srgbClr val="FFFFFF"/>
              </a:highlight>
            </a:endParaRPr>
          </a:p>
          <a:p>
            <a:pPr indent="0" lvl="0" marL="0" rtl="0" algn="l">
              <a:spcBef>
                <a:spcPts val="0"/>
              </a:spcBef>
              <a:spcAft>
                <a:spcPts val="0"/>
              </a:spcAft>
              <a:buNone/>
            </a:pPr>
            <a:r>
              <a:t/>
            </a:r>
            <a:endParaRPr sz="3200">
              <a:solidFill>
                <a:srgbClr val="000000"/>
              </a:solidFill>
              <a:latin typeface="Calibri"/>
              <a:ea typeface="Calibri"/>
              <a:cs typeface="Calibri"/>
              <a:sym typeface="Calibri"/>
            </a:endParaRPr>
          </a:p>
        </p:txBody>
      </p:sp>
      <p:sp>
        <p:nvSpPr>
          <p:cNvPr id="535" name="Google Shape;535;p64"/>
          <p:cNvSpPr txBox="1"/>
          <p:nvPr/>
        </p:nvSpPr>
        <p:spPr>
          <a:xfrm>
            <a:off x="1852025" y="3969250"/>
            <a:ext cx="6847800" cy="12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it" sz="1800">
                <a:solidFill>
                  <a:srgbClr val="000000"/>
                </a:solidFill>
                <a:highlight>
                  <a:srgbClr val="FFFFFF"/>
                </a:highlight>
                <a:latin typeface="Calibri"/>
                <a:ea typeface="Calibri"/>
                <a:cs typeface="Calibri"/>
                <a:sym typeface="Calibri"/>
              </a:rPr>
              <a:t>BrowZine</a:t>
            </a:r>
            <a:r>
              <a:rPr lang="it" sz="1800">
                <a:solidFill>
                  <a:srgbClr val="000000"/>
                </a:solidFill>
                <a:highlight>
                  <a:srgbClr val="FFFFFF"/>
                </a:highlight>
                <a:latin typeface="Calibri"/>
                <a:ea typeface="Calibri"/>
                <a:cs typeface="Calibri"/>
                <a:sym typeface="Calibri"/>
              </a:rPr>
              <a:t>: access thousands of electronic journals. Browse, search, create your personal shelf, and receive updates on articles of interest. Available on Android, iOS, and FireOS.</a:t>
            </a:r>
            <a:endParaRPr sz="2900">
              <a:solidFill>
                <a:srgbClr val="000000"/>
              </a:solidFill>
              <a:latin typeface="Calibri"/>
              <a:ea typeface="Calibri"/>
              <a:cs typeface="Calibri"/>
              <a:sym typeface="Calibri"/>
            </a:endParaRPr>
          </a:p>
        </p:txBody>
      </p:sp>
      <p:sp>
        <p:nvSpPr>
          <p:cNvPr id="536" name="Google Shape;536;p64"/>
          <p:cNvSpPr txBox="1"/>
          <p:nvPr/>
        </p:nvSpPr>
        <p:spPr>
          <a:xfrm>
            <a:off x="408650" y="2108663"/>
            <a:ext cx="6576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it" sz="1800">
                <a:solidFill>
                  <a:schemeClr val="dk1"/>
                </a:solidFill>
                <a:latin typeface="Calibri"/>
                <a:ea typeface="Calibri"/>
                <a:cs typeface="Calibri"/>
                <a:sym typeface="Calibri"/>
              </a:rPr>
              <a:t>LibKey.io</a:t>
            </a:r>
            <a:r>
              <a:rPr lang="it" sz="1800">
                <a:solidFill>
                  <a:schemeClr val="dk1"/>
                </a:solidFill>
                <a:latin typeface="Calibri"/>
                <a:ea typeface="Calibri"/>
                <a:cs typeface="Calibri"/>
                <a:sym typeface="Calibri"/>
              </a:rPr>
              <a:t>: search for an article using the DOI and access full texts in no time. You can find it on the library university system website </a:t>
            </a:r>
            <a:r>
              <a:rPr lang="it" sz="1800" u="sng">
                <a:solidFill>
                  <a:schemeClr val="hlink"/>
                </a:solidFill>
                <a:latin typeface="Calibri"/>
                <a:ea typeface="Calibri"/>
                <a:cs typeface="Calibri"/>
                <a:sym typeface="Calibri"/>
                <a:hlinkClick r:id="rId4"/>
              </a:rPr>
              <a:t>https://biblio.unipd.it/</a:t>
            </a:r>
            <a:r>
              <a:rPr lang="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537" name="Google Shape;537;p64"/>
          <p:cNvPicPr preferRelativeResize="0"/>
          <p:nvPr/>
        </p:nvPicPr>
        <p:blipFill rotWithShape="1">
          <a:blip r:embed="rId5">
            <a:alphaModFix/>
          </a:blip>
          <a:srcRect b="4397" l="2425" r="4655" t="0"/>
          <a:stretch/>
        </p:blipFill>
        <p:spPr>
          <a:xfrm>
            <a:off x="720000" y="4070425"/>
            <a:ext cx="797225" cy="804875"/>
          </a:xfrm>
          <a:prstGeom prst="rect">
            <a:avLst/>
          </a:prstGeom>
          <a:noFill/>
          <a:ln>
            <a:noFill/>
          </a:ln>
        </p:spPr>
      </p:pic>
      <p:pic>
        <p:nvPicPr>
          <p:cNvPr id="538" name="Google Shape;538;p64"/>
          <p:cNvPicPr preferRelativeResize="0"/>
          <p:nvPr/>
        </p:nvPicPr>
        <p:blipFill>
          <a:blip r:embed="rId6">
            <a:alphaModFix/>
          </a:blip>
          <a:stretch>
            <a:fillRect/>
          </a:stretch>
        </p:blipFill>
        <p:spPr>
          <a:xfrm>
            <a:off x="4028975" y="2966600"/>
            <a:ext cx="4670851" cy="637800"/>
          </a:xfrm>
          <a:prstGeom prst="rect">
            <a:avLst/>
          </a:prstGeom>
          <a:noFill/>
          <a:ln>
            <a:noFill/>
          </a:ln>
        </p:spPr>
      </p:pic>
      <p:sp>
        <p:nvSpPr>
          <p:cNvPr id="539" name="Google Shape;539;p64"/>
          <p:cNvSpPr txBox="1"/>
          <p:nvPr/>
        </p:nvSpPr>
        <p:spPr>
          <a:xfrm>
            <a:off x="6350875" y="107050"/>
            <a:ext cx="2527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3300" u="sng">
                <a:solidFill>
                  <a:schemeClr val="hlink"/>
                </a:solidFill>
                <a:latin typeface="Calibri"/>
                <a:ea typeface="Calibri"/>
                <a:cs typeface="Calibri"/>
                <a:sym typeface="Calibri"/>
                <a:hlinkClick r:id="rId7"/>
              </a:rPr>
              <a:t>L</a:t>
            </a:r>
            <a:r>
              <a:rPr lang="it" sz="3300" u="sng">
                <a:solidFill>
                  <a:schemeClr val="hlink"/>
                </a:solidFill>
                <a:latin typeface="Calibri"/>
                <a:ea typeface="Calibri"/>
                <a:cs typeface="Calibri"/>
                <a:sym typeface="Calibri"/>
                <a:hlinkClick r:id="rId8"/>
              </a:rPr>
              <a:t>ibKey Suite</a:t>
            </a:r>
            <a:endParaRPr sz="33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5"/>
          <p:cNvSpPr txBox="1"/>
          <p:nvPr>
            <p:ph type="title"/>
          </p:nvPr>
        </p:nvSpPr>
        <p:spPr>
          <a:xfrm>
            <a:off x="628650" y="103319"/>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Need help?</a:t>
            </a:r>
            <a:endParaRPr/>
          </a:p>
        </p:txBody>
      </p:sp>
      <p:pic>
        <p:nvPicPr>
          <p:cNvPr id="545" name="Google Shape;545;p65"/>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546" name="Google Shape;546;p65"/>
          <p:cNvSpPr txBox="1"/>
          <p:nvPr/>
        </p:nvSpPr>
        <p:spPr>
          <a:xfrm>
            <a:off x="690500" y="1262250"/>
            <a:ext cx="8026800" cy="19755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SzPts val="2900"/>
              <a:buFont typeface="Calibri"/>
              <a:buChar char="●"/>
            </a:pPr>
            <a:r>
              <a:rPr lang="it" sz="2900">
                <a:latin typeface="Calibri"/>
                <a:ea typeface="Calibri"/>
                <a:cs typeface="Calibri"/>
                <a:sym typeface="Calibri"/>
              </a:rPr>
              <a:t>GalileoDiscovery feedback</a:t>
            </a:r>
            <a:endParaRPr sz="2900">
              <a:latin typeface="Calibri"/>
              <a:ea typeface="Calibri"/>
              <a:cs typeface="Calibri"/>
              <a:sym typeface="Calibri"/>
            </a:endParaRPr>
          </a:p>
          <a:p>
            <a:pPr indent="0" lvl="0" marL="457200" rtl="0" algn="l">
              <a:spcBef>
                <a:spcPts val="0"/>
              </a:spcBef>
              <a:spcAft>
                <a:spcPts val="0"/>
              </a:spcAft>
              <a:buNone/>
            </a:pPr>
            <a:r>
              <a:t/>
            </a:r>
            <a:endParaRPr sz="2900">
              <a:latin typeface="Calibri"/>
              <a:ea typeface="Calibri"/>
              <a:cs typeface="Calibri"/>
              <a:sym typeface="Calibri"/>
            </a:endParaRPr>
          </a:p>
          <a:p>
            <a:pPr indent="-412750" lvl="0" marL="457200" rtl="0" algn="l">
              <a:spcBef>
                <a:spcPts val="0"/>
              </a:spcBef>
              <a:spcAft>
                <a:spcPts val="0"/>
              </a:spcAft>
              <a:buSzPts val="2900"/>
              <a:buFont typeface="Calibri"/>
              <a:buChar char="●"/>
            </a:pPr>
            <a:r>
              <a:rPr lang="it" sz="2900" u="sng">
                <a:solidFill>
                  <a:schemeClr val="hlink"/>
                </a:solidFill>
                <a:latin typeface="Calibri"/>
                <a:ea typeface="Calibri"/>
                <a:cs typeface="Calibri"/>
                <a:sym typeface="Calibri"/>
                <a:hlinkClick r:id="rId4"/>
              </a:rPr>
              <a:t>Library helpline</a:t>
            </a:r>
            <a:endParaRPr sz="2900">
              <a:latin typeface="Calibri"/>
              <a:ea typeface="Calibri"/>
              <a:cs typeface="Calibri"/>
              <a:sym typeface="Calibri"/>
            </a:endParaRPr>
          </a:p>
          <a:p>
            <a:pPr indent="0" lvl="0" marL="457200" rtl="0" algn="l">
              <a:spcBef>
                <a:spcPts val="0"/>
              </a:spcBef>
              <a:spcAft>
                <a:spcPts val="0"/>
              </a:spcAft>
              <a:buNone/>
            </a:pPr>
            <a:r>
              <a:t/>
            </a:r>
            <a:endParaRPr sz="2900">
              <a:latin typeface="Calibri"/>
              <a:ea typeface="Calibri"/>
              <a:cs typeface="Calibri"/>
              <a:sym typeface="Calibri"/>
            </a:endParaRPr>
          </a:p>
          <a:p>
            <a:pPr indent="-412750" lvl="0" marL="457200" rtl="0" algn="l">
              <a:spcBef>
                <a:spcPts val="0"/>
              </a:spcBef>
              <a:spcAft>
                <a:spcPts val="0"/>
              </a:spcAft>
              <a:buSzPts val="2900"/>
              <a:buFont typeface="Calibri"/>
              <a:buChar char="●"/>
            </a:pPr>
            <a:r>
              <a:rPr lang="it" sz="2900">
                <a:latin typeface="Calibri"/>
                <a:ea typeface="Calibri"/>
                <a:cs typeface="Calibri"/>
                <a:sym typeface="Calibri"/>
              </a:rPr>
              <a:t>Ask a librarian!</a:t>
            </a:r>
            <a:endParaRPr sz="2900">
              <a:latin typeface="Calibri"/>
              <a:ea typeface="Calibri"/>
              <a:cs typeface="Calibri"/>
              <a:sym typeface="Calibri"/>
            </a:endParaRPr>
          </a:p>
          <a:p>
            <a:pPr indent="0" lvl="0" marL="457200" rtl="0" algn="l">
              <a:spcBef>
                <a:spcPts val="0"/>
              </a:spcBef>
              <a:spcAft>
                <a:spcPts val="0"/>
              </a:spcAft>
              <a:buNone/>
            </a:pPr>
            <a:r>
              <a:rPr lang="it" sz="2600" u="sng">
                <a:solidFill>
                  <a:schemeClr val="hlink"/>
                </a:solidFill>
                <a:latin typeface="Calibri"/>
                <a:ea typeface="Calibri"/>
                <a:cs typeface="Calibri"/>
                <a:sym typeface="Calibri"/>
              </a:rPr>
              <a:t>biblio.geoscienze</a:t>
            </a:r>
            <a:r>
              <a:rPr lang="it" sz="2600" u="sng">
                <a:solidFill>
                  <a:schemeClr val="hlink"/>
                </a:solidFill>
                <a:latin typeface="Calibri"/>
                <a:ea typeface="Calibri"/>
                <a:cs typeface="Calibri"/>
                <a:sym typeface="Calibri"/>
                <a:hlinkClick r:id="rId5"/>
              </a:rPr>
              <a:t>@unipd.it</a:t>
            </a:r>
            <a:endParaRPr sz="2600">
              <a:solidFill>
                <a:schemeClr val="dk1"/>
              </a:solidFill>
              <a:latin typeface="Calibri"/>
              <a:ea typeface="Calibri"/>
              <a:cs typeface="Calibri"/>
              <a:sym typeface="Calibri"/>
            </a:endParaRPr>
          </a:p>
          <a:p>
            <a:pPr indent="0" lvl="0" marL="457200" rtl="0" algn="l">
              <a:spcBef>
                <a:spcPts val="0"/>
              </a:spcBef>
              <a:spcAft>
                <a:spcPts val="0"/>
              </a:spcAft>
              <a:buNone/>
            </a:pPr>
            <a:r>
              <a:rPr lang="it" sz="2600" u="sng">
                <a:solidFill>
                  <a:schemeClr val="hlink"/>
                </a:solidFill>
                <a:latin typeface="Calibri"/>
                <a:ea typeface="Calibri"/>
                <a:cs typeface="Calibri"/>
                <a:sym typeface="Calibri"/>
                <a:hlinkClick r:id="rId6"/>
              </a:rPr>
              <a:t>biblio.liviano@unipd.it</a:t>
            </a:r>
            <a:endParaRPr sz="2900">
              <a:latin typeface="Calibri"/>
              <a:ea typeface="Calibri"/>
              <a:cs typeface="Calibri"/>
              <a:sym typeface="Calibri"/>
            </a:endParaRPr>
          </a:p>
        </p:txBody>
      </p:sp>
      <p:pic>
        <p:nvPicPr>
          <p:cNvPr id="547" name="Google Shape;547;p65"/>
          <p:cNvPicPr preferRelativeResize="0"/>
          <p:nvPr/>
        </p:nvPicPr>
        <p:blipFill>
          <a:blip r:embed="rId7">
            <a:alphaModFix/>
          </a:blip>
          <a:stretch>
            <a:fillRect/>
          </a:stretch>
        </p:blipFill>
        <p:spPr>
          <a:xfrm>
            <a:off x="5558801" y="578250"/>
            <a:ext cx="3410999" cy="4421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p:cNvPicPr preferRelativeResize="0"/>
          <p:nvPr/>
        </p:nvPicPr>
        <p:blipFill>
          <a:blip r:embed="rId3">
            <a:alphaModFix/>
          </a:blip>
          <a:stretch>
            <a:fillRect/>
          </a:stretch>
        </p:blipFill>
        <p:spPr>
          <a:xfrm>
            <a:off x="217925" y="2032225"/>
            <a:ext cx="1981050" cy="1650000"/>
          </a:xfrm>
          <a:prstGeom prst="rect">
            <a:avLst/>
          </a:prstGeom>
          <a:noFill/>
          <a:ln>
            <a:noFill/>
          </a:ln>
        </p:spPr>
      </p:pic>
      <p:sp>
        <p:nvSpPr>
          <p:cNvPr id="165" name="Google Shape;165;p29"/>
          <p:cNvSpPr txBox="1"/>
          <p:nvPr>
            <p:ph type="title"/>
          </p:nvPr>
        </p:nvSpPr>
        <p:spPr>
          <a:xfrm>
            <a:off x="628650" y="197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to…find a book </a:t>
            </a:r>
            <a:endParaRPr/>
          </a:p>
          <a:p>
            <a:pPr indent="0" lvl="0" marL="0" rtl="0" algn="l">
              <a:spcBef>
                <a:spcPts val="0"/>
              </a:spcBef>
              <a:spcAft>
                <a:spcPts val="0"/>
              </a:spcAft>
              <a:buNone/>
            </a:pPr>
            <a:r>
              <a:rPr lang="it"/>
              <a:t>(when you have one in mind)</a:t>
            </a:r>
            <a:endParaRPr/>
          </a:p>
        </p:txBody>
      </p:sp>
      <p:sp>
        <p:nvSpPr>
          <p:cNvPr id="166" name="Google Shape;166;p29"/>
          <p:cNvSpPr txBox="1"/>
          <p:nvPr>
            <p:ph idx="1" type="body"/>
          </p:nvPr>
        </p:nvSpPr>
        <p:spPr>
          <a:xfrm>
            <a:off x="2258100" y="1452175"/>
            <a:ext cx="6885900" cy="2810100"/>
          </a:xfrm>
          <a:prstGeom prst="rect">
            <a:avLst/>
          </a:prstGeom>
        </p:spPr>
        <p:txBody>
          <a:bodyPr anchorCtr="0" anchor="t" bIns="34275" lIns="68575" spcFirstLastPara="1" rIns="68575" wrap="square" tIns="34275">
            <a:noAutofit/>
          </a:bodyPr>
          <a:lstStyle/>
          <a:p>
            <a:pPr indent="0" lvl="0" marL="457200" rtl="0" algn="l">
              <a:spcBef>
                <a:spcPts val="800"/>
              </a:spcBef>
              <a:spcAft>
                <a:spcPts val="0"/>
              </a:spcAft>
              <a:buNone/>
            </a:pPr>
            <a:r>
              <a:rPr lang="it" sz="2000">
                <a:solidFill>
                  <a:srgbClr val="303030"/>
                </a:solidFill>
                <a:highlight>
                  <a:schemeClr val="lt1"/>
                </a:highlight>
              </a:rPr>
              <a:t>Let’s say you’re writing a research paper on:</a:t>
            </a:r>
            <a:endParaRPr sz="2000">
              <a:solidFill>
                <a:srgbClr val="303030"/>
              </a:solidFill>
              <a:highlight>
                <a:schemeClr val="lt1"/>
              </a:highlight>
            </a:endParaRPr>
          </a:p>
          <a:p>
            <a:pPr indent="0" lvl="0" marL="457200" rtl="0" algn="l">
              <a:spcBef>
                <a:spcPts val="1000"/>
              </a:spcBef>
              <a:spcAft>
                <a:spcPts val="0"/>
              </a:spcAft>
              <a:buNone/>
            </a:pPr>
            <a:r>
              <a:rPr lang="it" sz="2000">
                <a:solidFill>
                  <a:srgbClr val="CC4125"/>
                </a:solidFill>
                <a:highlight>
                  <a:schemeClr val="lt1"/>
                </a:highlight>
              </a:rPr>
              <a:t>"The 3th millenium painted pottery from Mahtouthabad, Jiroft (Kerman, Iran): an integrated archaeometric approach to define the production technology of the polychrome decoration system" </a:t>
            </a:r>
            <a:endParaRPr sz="700">
              <a:solidFill>
                <a:srgbClr val="CC4125"/>
              </a:solidFill>
              <a:highlight>
                <a:schemeClr val="lt1"/>
              </a:highlight>
            </a:endParaRPr>
          </a:p>
          <a:p>
            <a:pPr indent="0" lvl="0" marL="457200" rtl="0" algn="l">
              <a:spcBef>
                <a:spcPts val="1000"/>
              </a:spcBef>
              <a:spcAft>
                <a:spcPts val="0"/>
              </a:spcAft>
              <a:buNone/>
            </a:pPr>
            <a:r>
              <a:rPr lang="it" sz="2000">
                <a:solidFill>
                  <a:srgbClr val="303030"/>
                </a:solidFill>
                <a:highlight>
                  <a:schemeClr val="lt1"/>
                </a:highlight>
              </a:rPr>
              <a:t>And your supervisor suggests you start by reading this specific book: </a:t>
            </a:r>
            <a:endParaRPr sz="2000">
              <a:solidFill>
                <a:srgbClr val="303030"/>
              </a:solidFill>
              <a:highlight>
                <a:schemeClr val="lt1"/>
              </a:highlight>
            </a:endParaRPr>
          </a:p>
          <a:p>
            <a:pPr indent="0" lvl="0" marL="457200" rtl="0" algn="l">
              <a:spcBef>
                <a:spcPts val="1000"/>
              </a:spcBef>
              <a:spcAft>
                <a:spcPts val="0"/>
              </a:spcAft>
              <a:buNone/>
            </a:pPr>
            <a:r>
              <a:rPr lang="it" sz="2000">
                <a:solidFill>
                  <a:srgbClr val="303030"/>
                </a:solidFill>
                <a:highlight>
                  <a:schemeClr val="lt1"/>
                </a:highlight>
              </a:rPr>
              <a:t>Rice, Prudence M. </a:t>
            </a:r>
            <a:r>
              <a:rPr i="1" lang="it" sz="2000">
                <a:solidFill>
                  <a:srgbClr val="303030"/>
                </a:solidFill>
                <a:highlight>
                  <a:schemeClr val="lt1"/>
                </a:highlight>
              </a:rPr>
              <a:t>Pottery analysis: a sourcebook</a:t>
            </a:r>
            <a:r>
              <a:rPr lang="it" sz="2000">
                <a:solidFill>
                  <a:srgbClr val="303030"/>
                </a:solidFill>
                <a:highlight>
                  <a:schemeClr val="lt1"/>
                </a:highlight>
              </a:rPr>
              <a:t>. 2. ed. Chicago: University of Chicago Press, 2015.</a:t>
            </a:r>
            <a:endParaRPr sz="2000">
              <a:solidFill>
                <a:srgbClr val="303030"/>
              </a:solidFill>
              <a:highlight>
                <a:schemeClr val="lt1"/>
              </a:highlight>
            </a:endParaRPr>
          </a:p>
          <a:p>
            <a:pPr indent="0" lvl="0" marL="457200" rtl="0" algn="l">
              <a:spcBef>
                <a:spcPts val="1000"/>
              </a:spcBef>
              <a:spcAft>
                <a:spcPts val="0"/>
              </a:spcAft>
              <a:buNone/>
            </a:pPr>
            <a:r>
              <a:t/>
            </a:r>
            <a:endParaRPr sz="2000">
              <a:solidFill>
                <a:srgbClr val="303030"/>
              </a:solidFill>
              <a:highlight>
                <a:schemeClr val="lt1"/>
              </a:highlight>
            </a:endParaRPr>
          </a:p>
          <a:p>
            <a:pPr indent="0" lvl="0" marL="0" rtl="0" algn="l">
              <a:spcBef>
                <a:spcPts val="1000"/>
              </a:spcBef>
              <a:spcAft>
                <a:spcPts val="0"/>
              </a:spcAft>
              <a:buClr>
                <a:schemeClr val="dk1"/>
              </a:buClr>
              <a:buSzPts val="1100"/>
              <a:buFont typeface="Arial"/>
              <a:buNone/>
            </a:pPr>
            <a:r>
              <a:t/>
            </a:r>
            <a:endParaRPr>
              <a:solidFill>
                <a:srgbClr val="3A3A3A"/>
              </a:solidFill>
            </a:endParaRPr>
          </a:p>
        </p:txBody>
      </p:sp>
      <p:pic>
        <p:nvPicPr>
          <p:cNvPr id="167" name="Google Shape;167;p29"/>
          <p:cNvPicPr preferRelativeResize="0"/>
          <p:nvPr/>
        </p:nvPicPr>
        <p:blipFill rotWithShape="1">
          <a:blip r:embed="rId4">
            <a:alphaModFix/>
          </a:blip>
          <a:srcRect b="0" l="0" r="0" t="0"/>
          <a:stretch/>
        </p:blipFill>
        <p:spPr>
          <a:xfrm>
            <a:off x="6573450" y="0"/>
            <a:ext cx="2570550" cy="578262"/>
          </a:xfrm>
          <a:prstGeom prst="rect">
            <a:avLst/>
          </a:prstGeom>
          <a:noFill/>
          <a:ln>
            <a:noFill/>
          </a:ln>
        </p:spPr>
      </p:pic>
      <p:sp>
        <p:nvSpPr>
          <p:cNvPr id="168" name="Google Shape;168;p29"/>
          <p:cNvSpPr txBox="1"/>
          <p:nvPr/>
        </p:nvSpPr>
        <p:spPr>
          <a:xfrm>
            <a:off x="628600" y="4662050"/>
            <a:ext cx="8515500" cy="841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2000">
                <a:solidFill>
                  <a:srgbClr val="303030"/>
                </a:solidFill>
                <a:latin typeface="Calibri"/>
                <a:ea typeface="Calibri"/>
                <a:cs typeface="Calibri"/>
                <a:sym typeface="Calibri"/>
              </a:rPr>
              <a:t>Where is it? Can you borrow it? </a:t>
            </a:r>
            <a:endParaRPr sz="2000">
              <a:solidFill>
                <a:srgbClr val="303030"/>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t/>
            </a:r>
            <a:endParaRPr sz="2000">
              <a:solidFill>
                <a:srgbClr val="30303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GalileoDiscovery</a:t>
            </a:r>
            <a:endParaRPr/>
          </a:p>
        </p:txBody>
      </p:sp>
      <p:sp>
        <p:nvSpPr>
          <p:cNvPr id="174" name="Google Shape;174;p30"/>
          <p:cNvSpPr txBox="1"/>
          <p:nvPr>
            <p:ph idx="1" type="body"/>
          </p:nvPr>
        </p:nvSpPr>
        <p:spPr>
          <a:xfrm>
            <a:off x="6834425" y="1093500"/>
            <a:ext cx="1924500" cy="3520500"/>
          </a:xfrm>
          <a:prstGeom prst="rect">
            <a:avLst/>
          </a:prstGeom>
        </p:spPr>
        <p:txBody>
          <a:bodyPr anchorCtr="0" anchor="ctr" bIns="34275" lIns="68575" spcFirstLastPara="1" rIns="68575" wrap="square" tIns="34275">
            <a:normAutofit fontScale="77500" lnSpcReduction="20000"/>
          </a:bodyPr>
          <a:lstStyle/>
          <a:p>
            <a:pPr indent="0" lvl="0" marL="0" rtl="0" algn="l">
              <a:lnSpc>
                <a:spcPct val="115000"/>
              </a:lnSpc>
              <a:spcBef>
                <a:spcPts val="0"/>
              </a:spcBef>
              <a:spcAft>
                <a:spcPts val="0"/>
              </a:spcAft>
              <a:buNone/>
            </a:pPr>
            <a:r>
              <a:rPr lang="it" sz="2075" u="sng">
                <a:solidFill>
                  <a:srgbClr val="454953"/>
                </a:solidFill>
                <a:highlight>
                  <a:srgbClr val="FFFFFF"/>
                </a:highlight>
                <a:hlinkClick r:id="rId3">
                  <a:extLst>
                    <a:ext uri="{A12FA001-AC4F-418D-AE19-62706E023703}">
                      <ahyp:hlinkClr val="tx"/>
                    </a:ext>
                  </a:extLst>
                </a:hlinkClick>
              </a:rPr>
              <a:t>GalileoDiscovery</a:t>
            </a:r>
            <a:r>
              <a:rPr lang="it" sz="2075">
                <a:solidFill>
                  <a:srgbClr val="212529"/>
                </a:solidFill>
                <a:highlight>
                  <a:srgbClr val="FFFFFF"/>
                </a:highlight>
              </a:rPr>
              <a:t> is a tool for searching books, articles, journals, and many other resources within the Padua Library System collections, including:</a:t>
            </a:r>
            <a:endParaRPr sz="2075">
              <a:solidFill>
                <a:srgbClr val="212529"/>
              </a:solidFill>
              <a:highlight>
                <a:srgbClr val="FFFFFF"/>
              </a:highlight>
            </a:endParaRPr>
          </a:p>
          <a:p>
            <a:pPr indent="0" lvl="0" marL="0" rtl="0" algn="l">
              <a:lnSpc>
                <a:spcPct val="115000"/>
              </a:lnSpc>
              <a:spcBef>
                <a:spcPts val="1200"/>
              </a:spcBef>
              <a:spcAft>
                <a:spcPts val="0"/>
              </a:spcAft>
              <a:buNone/>
            </a:pPr>
            <a:r>
              <a:rPr lang="it" sz="2075">
                <a:solidFill>
                  <a:srgbClr val="212529"/>
                </a:solidFill>
                <a:highlight>
                  <a:srgbClr val="FFFFFF"/>
                </a:highlight>
              </a:rPr>
              <a:t>- </a:t>
            </a:r>
            <a:r>
              <a:rPr lang="it" sz="2075">
                <a:solidFill>
                  <a:srgbClr val="212529"/>
                </a:solidFill>
                <a:highlight>
                  <a:srgbClr val="FFFFFF"/>
                </a:highlight>
              </a:rPr>
              <a:t>university libraries;</a:t>
            </a:r>
            <a:endParaRPr sz="2075">
              <a:solidFill>
                <a:srgbClr val="212529"/>
              </a:solidFill>
              <a:highlight>
                <a:srgbClr val="FFFFFF"/>
              </a:highlight>
            </a:endParaRPr>
          </a:p>
          <a:p>
            <a:pPr indent="0" lvl="0" marL="0" rtl="0" algn="l">
              <a:lnSpc>
                <a:spcPct val="115000"/>
              </a:lnSpc>
              <a:spcBef>
                <a:spcPts val="1200"/>
              </a:spcBef>
              <a:spcAft>
                <a:spcPts val="0"/>
              </a:spcAft>
              <a:buNone/>
            </a:pPr>
            <a:r>
              <a:rPr lang="it" sz="2075">
                <a:solidFill>
                  <a:srgbClr val="212529"/>
                </a:solidFill>
                <a:highlight>
                  <a:srgbClr val="FFFFFF"/>
                </a:highlight>
              </a:rPr>
              <a:t>- public libraries;</a:t>
            </a:r>
            <a:endParaRPr sz="2075">
              <a:solidFill>
                <a:srgbClr val="212529"/>
              </a:solidFill>
              <a:highlight>
                <a:srgbClr val="FFFFFF"/>
              </a:highlight>
            </a:endParaRPr>
          </a:p>
          <a:p>
            <a:pPr indent="0" lvl="0" marL="0" rtl="0" algn="l">
              <a:lnSpc>
                <a:spcPct val="115000"/>
              </a:lnSpc>
              <a:spcBef>
                <a:spcPts val="1200"/>
              </a:spcBef>
              <a:spcAft>
                <a:spcPts val="0"/>
              </a:spcAft>
              <a:buNone/>
            </a:pPr>
            <a:r>
              <a:rPr lang="it" sz="2075">
                <a:solidFill>
                  <a:srgbClr val="212529"/>
                </a:solidFill>
                <a:highlight>
                  <a:srgbClr val="FFFFFF"/>
                </a:highlight>
              </a:rPr>
              <a:t>- affiliated libraries.</a:t>
            </a:r>
            <a:endParaRPr sz="2075">
              <a:solidFill>
                <a:srgbClr val="212529"/>
              </a:solidFill>
              <a:highlight>
                <a:srgbClr val="FFFFFF"/>
              </a:highlight>
            </a:endParaRPr>
          </a:p>
          <a:p>
            <a:pPr indent="0" lvl="0" marL="0" rtl="0" algn="l">
              <a:lnSpc>
                <a:spcPct val="115000"/>
              </a:lnSpc>
              <a:spcBef>
                <a:spcPts val="1200"/>
              </a:spcBef>
              <a:spcAft>
                <a:spcPts val="1200"/>
              </a:spcAft>
              <a:buNone/>
            </a:pPr>
            <a:r>
              <a:t/>
            </a:r>
            <a:endParaRPr sz="2075">
              <a:solidFill>
                <a:srgbClr val="212529"/>
              </a:solidFill>
              <a:highlight>
                <a:srgbClr val="FFFFFF"/>
              </a:highlight>
            </a:endParaRPr>
          </a:p>
        </p:txBody>
      </p:sp>
      <p:pic>
        <p:nvPicPr>
          <p:cNvPr id="175" name="Google Shape;175;p30"/>
          <p:cNvPicPr preferRelativeResize="0"/>
          <p:nvPr/>
        </p:nvPicPr>
        <p:blipFill rotWithShape="1">
          <a:blip r:embed="rId4">
            <a:alphaModFix/>
          </a:blip>
          <a:srcRect b="0" l="0" r="0" t="0"/>
          <a:stretch/>
        </p:blipFill>
        <p:spPr>
          <a:xfrm>
            <a:off x="6573450" y="0"/>
            <a:ext cx="2570550" cy="578262"/>
          </a:xfrm>
          <a:prstGeom prst="rect">
            <a:avLst/>
          </a:prstGeom>
          <a:noFill/>
          <a:ln>
            <a:noFill/>
          </a:ln>
        </p:spPr>
      </p:pic>
      <p:pic>
        <p:nvPicPr>
          <p:cNvPr id="176" name="Google Shape;176;p30">
            <a:hlinkClick r:id="rId5"/>
          </p:cNvPr>
          <p:cNvPicPr preferRelativeResize="0"/>
          <p:nvPr/>
        </p:nvPicPr>
        <p:blipFill>
          <a:blip r:embed="rId6">
            <a:alphaModFix/>
          </a:blip>
          <a:stretch>
            <a:fillRect/>
          </a:stretch>
        </p:blipFill>
        <p:spPr>
          <a:xfrm>
            <a:off x="582375" y="1197800"/>
            <a:ext cx="6059500" cy="3340000"/>
          </a:xfrm>
          <a:prstGeom prst="rect">
            <a:avLst/>
          </a:prstGeom>
          <a:noFill/>
          <a:ln>
            <a:noFill/>
          </a:ln>
        </p:spPr>
      </p:pic>
      <p:sp>
        <p:nvSpPr>
          <p:cNvPr id="177" name="Google Shape;177;p30"/>
          <p:cNvSpPr txBox="1"/>
          <p:nvPr/>
        </p:nvSpPr>
        <p:spPr>
          <a:xfrm>
            <a:off x="675738" y="4678250"/>
            <a:ext cx="8298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rgbClr val="000000"/>
              </a:buClr>
              <a:buSzPts val="1100"/>
              <a:buFont typeface="Arial"/>
              <a:buNone/>
            </a:pPr>
            <a:r>
              <a:rPr lang="it">
                <a:solidFill>
                  <a:srgbClr val="000000"/>
                </a:solidFill>
                <a:highlight>
                  <a:srgbClr val="FFFFFF"/>
                </a:highlight>
                <a:latin typeface="Calibri"/>
                <a:ea typeface="Calibri"/>
                <a:cs typeface="Calibri"/>
                <a:sym typeface="Calibri"/>
              </a:rPr>
              <a:t>Click on “menu” (top right of the page) </a:t>
            </a:r>
            <a:r>
              <a:rPr lang="it">
                <a:highlight>
                  <a:srgbClr val="FFFFFF"/>
                </a:highlight>
                <a:latin typeface="Calibri"/>
                <a:ea typeface="Calibri"/>
                <a:cs typeface="Calibri"/>
                <a:sym typeface="Calibri"/>
              </a:rPr>
              <a:t>and</a:t>
            </a:r>
            <a:r>
              <a:rPr lang="it">
                <a:solidFill>
                  <a:srgbClr val="000000"/>
                </a:solidFill>
                <a:highlight>
                  <a:srgbClr val="FFFFFF"/>
                </a:highlight>
                <a:latin typeface="Calibri"/>
                <a:ea typeface="Calibri"/>
                <a:cs typeface="Calibri"/>
                <a:sym typeface="Calibri"/>
              </a:rPr>
              <a:t> </a:t>
            </a:r>
            <a:r>
              <a:rPr lang="it">
                <a:highlight>
                  <a:srgbClr val="FFFFFF"/>
                </a:highlight>
                <a:latin typeface="Calibri"/>
                <a:ea typeface="Calibri"/>
                <a:cs typeface="Calibri"/>
                <a:sym typeface="Calibri"/>
              </a:rPr>
              <a:t>select</a:t>
            </a:r>
            <a:r>
              <a:rPr lang="it">
                <a:solidFill>
                  <a:srgbClr val="000000"/>
                </a:solidFill>
                <a:highlight>
                  <a:srgbClr val="FFFFFF"/>
                </a:highlight>
                <a:latin typeface="Calibri"/>
                <a:ea typeface="Calibri"/>
                <a:cs typeface="Calibri"/>
                <a:sym typeface="Calibri"/>
              </a:rPr>
              <a:t> English as your default language, if needed.</a:t>
            </a:r>
            <a:endParaRPr sz="1200">
              <a:latin typeface="Calibri"/>
              <a:ea typeface="Calibri"/>
              <a:cs typeface="Calibri"/>
              <a:sym typeface="Calibri"/>
            </a:endParaRPr>
          </a:p>
        </p:txBody>
      </p:sp>
      <p:pic>
        <p:nvPicPr>
          <p:cNvPr id="178" name="Google Shape;178;p30"/>
          <p:cNvPicPr preferRelativeResize="0"/>
          <p:nvPr/>
        </p:nvPicPr>
        <p:blipFill rotWithShape="1">
          <a:blip r:embed="rId7">
            <a:alphaModFix/>
          </a:blip>
          <a:srcRect b="0" l="0" r="0" t="8399"/>
          <a:stretch/>
        </p:blipFill>
        <p:spPr>
          <a:xfrm>
            <a:off x="170263" y="4696875"/>
            <a:ext cx="592375" cy="40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628650" y="452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How to search</a:t>
            </a:r>
            <a:endParaRPr/>
          </a:p>
        </p:txBody>
      </p:sp>
      <p:sp>
        <p:nvSpPr>
          <p:cNvPr id="184" name="Google Shape;184;p31"/>
          <p:cNvSpPr txBox="1"/>
          <p:nvPr>
            <p:ph idx="1" type="body"/>
          </p:nvPr>
        </p:nvSpPr>
        <p:spPr>
          <a:xfrm>
            <a:off x="735075" y="3581550"/>
            <a:ext cx="7947600" cy="406200"/>
          </a:xfrm>
          <a:prstGeom prst="rect">
            <a:avLst/>
          </a:prstGeom>
        </p:spPr>
        <p:txBody>
          <a:bodyPr anchorCtr="0" anchor="ctr" bIns="34275" lIns="68575" spcFirstLastPara="1" rIns="68575" wrap="square" tIns="34275">
            <a:normAutofit/>
          </a:bodyPr>
          <a:lstStyle/>
          <a:p>
            <a:pPr indent="457200" lvl="0" marL="2286000" rtl="0" algn="l">
              <a:lnSpc>
                <a:spcPct val="115000"/>
              </a:lnSpc>
              <a:spcBef>
                <a:spcPts val="0"/>
              </a:spcBef>
              <a:spcAft>
                <a:spcPts val="1200"/>
              </a:spcAft>
              <a:buNone/>
            </a:pPr>
            <a:r>
              <a:rPr lang="it"/>
              <a:t>Use only a few, meaningful keywords</a:t>
            </a:r>
            <a:endParaRPr/>
          </a:p>
        </p:txBody>
      </p:sp>
      <p:pic>
        <p:nvPicPr>
          <p:cNvPr id="185" name="Google Shape;185;p31"/>
          <p:cNvPicPr preferRelativeResize="0"/>
          <p:nvPr/>
        </p:nvPicPr>
        <p:blipFill rotWithShape="1">
          <a:blip r:embed="rId3">
            <a:alphaModFix/>
          </a:blip>
          <a:srcRect b="0" l="0" r="0" t="0"/>
          <a:stretch/>
        </p:blipFill>
        <p:spPr>
          <a:xfrm>
            <a:off x="6573450" y="0"/>
            <a:ext cx="2570550" cy="578262"/>
          </a:xfrm>
          <a:prstGeom prst="rect">
            <a:avLst/>
          </a:prstGeom>
          <a:noFill/>
          <a:ln>
            <a:noFill/>
          </a:ln>
        </p:spPr>
      </p:pic>
      <p:sp>
        <p:nvSpPr>
          <p:cNvPr id="186" name="Google Shape;186;p31"/>
          <p:cNvSpPr txBox="1"/>
          <p:nvPr/>
        </p:nvSpPr>
        <p:spPr>
          <a:xfrm>
            <a:off x="321975" y="1099775"/>
            <a:ext cx="85944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sz="1600">
                <a:solidFill>
                  <a:srgbClr val="303030"/>
                </a:solidFill>
                <a:highlight>
                  <a:schemeClr val="lt1"/>
                </a:highlight>
                <a:latin typeface="Calibri"/>
                <a:ea typeface="Calibri"/>
                <a:cs typeface="Calibri"/>
                <a:sym typeface="Calibri"/>
              </a:rPr>
              <a:t>Rice, Prudence</a:t>
            </a:r>
            <a:r>
              <a:rPr i="1" lang="it" sz="1600">
                <a:solidFill>
                  <a:srgbClr val="303030"/>
                </a:solidFill>
                <a:highlight>
                  <a:schemeClr val="lt1"/>
                </a:highlight>
                <a:latin typeface="Calibri"/>
                <a:ea typeface="Calibri"/>
                <a:cs typeface="Calibri"/>
                <a:sym typeface="Calibri"/>
              </a:rPr>
              <a:t> </a:t>
            </a:r>
            <a:r>
              <a:rPr lang="it" sz="1600">
                <a:solidFill>
                  <a:srgbClr val="303030"/>
                </a:solidFill>
                <a:highlight>
                  <a:schemeClr val="lt1"/>
                </a:highlight>
                <a:latin typeface="Calibri"/>
                <a:ea typeface="Calibri"/>
                <a:cs typeface="Calibri"/>
                <a:sym typeface="Calibri"/>
              </a:rPr>
              <a:t>M.</a:t>
            </a:r>
            <a:r>
              <a:rPr i="1" lang="it" sz="1600">
                <a:solidFill>
                  <a:srgbClr val="303030"/>
                </a:solidFill>
                <a:highlight>
                  <a:schemeClr val="lt1"/>
                </a:highlight>
                <a:latin typeface="Calibri"/>
                <a:ea typeface="Calibri"/>
                <a:cs typeface="Calibri"/>
                <a:sym typeface="Calibri"/>
              </a:rPr>
              <a:t> Pottery analysis: a sourcebook. </a:t>
            </a:r>
            <a:r>
              <a:rPr lang="it" sz="1600">
                <a:solidFill>
                  <a:srgbClr val="303030"/>
                </a:solidFill>
                <a:highlight>
                  <a:schemeClr val="lt1"/>
                </a:highlight>
                <a:latin typeface="Calibri"/>
                <a:ea typeface="Calibri"/>
                <a:cs typeface="Calibri"/>
                <a:sym typeface="Calibri"/>
              </a:rPr>
              <a:t>2. ed. Chicago: University of Chicago Press, 2015.</a:t>
            </a:r>
            <a:endParaRPr sz="1100">
              <a:latin typeface="Calibri"/>
              <a:ea typeface="Calibri"/>
              <a:cs typeface="Calibri"/>
              <a:sym typeface="Calibri"/>
            </a:endParaRPr>
          </a:p>
        </p:txBody>
      </p:sp>
      <p:sp>
        <p:nvSpPr>
          <p:cNvPr id="187" name="Google Shape;187;p31"/>
          <p:cNvSpPr/>
          <p:nvPr/>
        </p:nvSpPr>
        <p:spPr>
          <a:xfrm>
            <a:off x="388375" y="1152250"/>
            <a:ext cx="1530300" cy="343500"/>
          </a:xfrm>
          <a:prstGeom prst="roundRect">
            <a:avLst>
              <a:gd fmla="val 16667"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txBox="1"/>
          <p:nvPr/>
        </p:nvSpPr>
        <p:spPr>
          <a:xfrm>
            <a:off x="760363" y="2240500"/>
            <a:ext cx="786300" cy="400200"/>
          </a:xfrm>
          <a:prstGeom prst="rect">
            <a:avLst/>
          </a:prstGeom>
          <a:noFill/>
          <a:ln cap="flat" cmpd="sng" w="19050">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38761D"/>
                </a:solidFill>
                <a:latin typeface="Calibri"/>
                <a:ea typeface="Calibri"/>
                <a:cs typeface="Calibri"/>
                <a:sym typeface="Calibri"/>
              </a:rPr>
              <a:t>Author</a:t>
            </a:r>
            <a:endParaRPr>
              <a:solidFill>
                <a:srgbClr val="38761D"/>
              </a:solidFill>
              <a:latin typeface="Calibri"/>
              <a:ea typeface="Calibri"/>
              <a:cs typeface="Calibri"/>
              <a:sym typeface="Calibri"/>
            </a:endParaRPr>
          </a:p>
        </p:txBody>
      </p:sp>
      <p:sp>
        <p:nvSpPr>
          <p:cNvPr id="189" name="Google Shape;189;p31"/>
          <p:cNvSpPr/>
          <p:nvPr/>
        </p:nvSpPr>
        <p:spPr>
          <a:xfrm>
            <a:off x="1952175" y="1152250"/>
            <a:ext cx="1293600" cy="343500"/>
          </a:xfrm>
          <a:prstGeom prst="roundRect">
            <a:avLst>
              <a:gd fmla="val 16667" name="adj"/>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0" name="Google Shape;190;p31"/>
          <p:cNvSpPr txBox="1"/>
          <p:nvPr/>
        </p:nvSpPr>
        <p:spPr>
          <a:xfrm>
            <a:off x="2208163" y="2240500"/>
            <a:ext cx="786300" cy="400200"/>
          </a:xfrm>
          <a:prstGeom prst="rect">
            <a:avLst/>
          </a:prstGeom>
          <a:noFill/>
          <a:ln cap="flat" cmpd="sng" w="19050">
            <a:solidFill>
              <a:srgbClr val="99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990000"/>
                </a:solidFill>
                <a:latin typeface="Calibri"/>
                <a:ea typeface="Calibri"/>
                <a:cs typeface="Calibri"/>
                <a:sym typeface="Calibri"/>
              </a:rPr>
              <a:t>Title</a:t>
            </a:r>
            <a:endParaRPr>
              <a:solidFill>
                <a:srgbClr val="990000"/>
              </a:solidFill>
              <a:latin typeface="Calibri"/>
              <a:ea typeface="Calibri"/>
              <a:cs typeface="Calibri"/>
              <a:sym typeface="Calibri"/>
            </a:endParaRPr>
          </a:p>
        </p:txBody>
      </p:sp>
      <p:sp>
        <p:nvSpPr>
          <p:cNvPr id="191" name="Google Shape;191;p31"/>
          <p:cNvSpPr/>
          <p:nvPr/>
        </p:nvSpPr>
        <p:spPr>
          <a:xfrm>
            <a:off x="4524200" y="1162450"/>
            <a:ext cx="516600" cy="343500"/>
          </a:xfrm>
          <a:prstGeom prst="roundRect">
            <a:avLst>
              <a:gd fmla="val 16667" name="adj"/>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1155CC"/>
              </a:solidFill>
            </a:endParaRPr>
          </a:p>
        </p:txBody>
      </p:sp>
      <p:sp>
        <p:nvSpPr>
          <p:cNvPr id="192" name="Google Shape;192;p31"/>
          <p:cNvSpPr txBox="1"/>
          <p:nvPr/>
        </p:nvSpPr>
        <p:spPr>
          <a:xfrm>
            <a:off x="4321677" y="2240500"/>
            <a:ext cx="978900" cy="4002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lang="it">
                <a:solidFill>
                  <a:srgbClr val="1155CC"/>
                </a:solidFill>
                <a:latin typeface="Calibri"/>
                <a:ea typeface="Calibri"/>
                <a:cs typeface="Calibri"/>
                <a:sym typeface="Calibri"/>
              </a:rPr>
              <a:t>Edition</a:t>
            </a:r>
            <a:endParaRPr>
              <a:solidFill>
                <a:srgbClr val="1155CC"/>
              </a:solidFill>
              <a:latin typeface="Calibri"/>
              <a:ea typeface="Calibri"/>
              <a:cs typeface="Calibri"/>
              <a:sym typeface="Calibri"/>
            </a:endParaRPr>
          </a:p>
        </p:txBody>
      </p:sp>
      <p:sp>
        <p:nvSpPr>
          <p:cNvPr id="193" name="Google Shape;193;p31"/>
          <p:cNvSpPr/>
          <p:nvPr/>
        </p:nvSpPr>
        <p:spPr>
          <a:xfrm>
            <a:off x="5783925" y="1138200"/>
            <a:ext cx="2273400" cy="343500"/>
          </a:xfrm>
          <a:prstGeom prst="roundRect">
            <a:avLst>
              <a:gd fmla="val 16667" name="adj"/>
            </a:avLst>
          </a:prstGeom>
          <a:no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55CC"/>
              </a:solidFill>
            </a:endParaRPr>
          </a:p>
        </p:txBody>
      </p:sp>
      <p:sp>
        <p:nvSpPr>
          <p:cNvPr id="194" name="Google Shape;194;p31"/>
          <p:cNvSpPr txBox="1"/>
          <p:nvPr/>
        </p:nvSpPr>
        <p:spPr>
          <a:xfrm>
            <a:off x="6302875" y="2240500"/>
            <a:ext cx="978900" cy="400200"/>
          </a:xfrm>
          <a:prstGeom prst="rect">
            <a:avLst/>
          </a:prstGeom>
          <a:noFill/>
          <a:ln cap="flat" cmpd="sng" w="19050">
            <a:solidFill>
              <a:srgbClr val="BF9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BF9000"/>
                </a:solidFill>
                <a:latin typeface="Calibri"/>
                <a:ea typeface="Calibri"/>
                <a:cs typeface="Calibri"/>
                <a:sym typeface="Calibri"/>
              </a:rPr>
              <a:t>Publisher</a:t>
            </a:r>
            <a:endParaRPr>
              <a:solidFill>
                <a:srgbClr val="BF9000"/>
              </a:solidFill>
              <a:latin typeface="Calibri"/>
              <a:ea typeface="Calibri"/>
              <a:cs typeface="Calibri"/>
              <a:sym typeface="Calibri"/>
            </a:endParaRPr>
          </a:p>
        </p:txBody>
      </p:sp>
      <p:sp>
        <p:nvSpPr>
          <p:cNvPr id="195" name="Google Shape;195;p31"/>
          <p:cNvSpPr/>
          <p:nvPr/>
        </p:nvSpPr>
        <p:spPr>
          <a:xfrm>
            <a:off x="8105275" y="1099775"/>
            <a:ext cx="410100" cy="40020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FF"/>
              </a:solidFill>
            </a:endParaRPr>
          </a:p>
        </p:txBody>
      </p:sp>
      <p:sp>
        <p:nvSpPr>
          <p:cNvPr id="196" name="Google Shape;196;p31"/>
          <p:cNvSpPr txBox="1"/>
          <p:nvPr/>
        </p:nvSpPr>
        <p:spPr>
          <a:xfrm>
            <a:off x="7994988" y="2263125"/>
            <a:ext cx="690300" cy="400200"/>
          </a:xfrm>
          <a:prstGeom prst="rect">
            <a:avLst/>
          </a:prstGeom>
          <a:noFill/>
          <a:ln cap="flat" cmpd="sng" w="1905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00FF"/>
                </a:solidFill>
                <a:latin typeface="Calibri"/>
                <a:ea typeface="Calibri"/>
                <a:cs typeface="Calibri"/>
                <a:sym typeface="Calibri"/>
              </a:rPr>
              <a:t>Year</a:t>
            </a:r>
            <a:endParaRPr>
              <a:solidFill>
                <a:srgbClr val="FF00FF"/>
              </a:solidFill>
              <a:latin typeface="Calibri"/>
              <a:ea typeface="Calibri"/>
              <a:cs typeface="Calibri"/>
              <a:sym typeface="Calibri"/>
            </a:endParaRPr>
          </a:p>
        </p:txBody>
      </p:sp>
      <p:cxnSp>
        <p:nvCxnSpPr>
          <p:cNvPr id="197" name="Google Shape;197;p31"/>
          <p:cNvCxnSpPr/>
          <p:nvPr/>
        </p:nvCxnSpPr>
        <p:spPr>
          <a:xfrm>
            <a:off x="2599525" y="1569034"/>
            <a:ext cx="3600" cy="598200"/>
          </a:xfrm>
          <a:prstGeom prst="straightConnector1">
            <a:avLst/>
          </a:prstGeom>
          <a:noFill/>
          <a:ln cap="flat" cmpd="sng" w="19050">
            <a:solidFill>
              <a:srgbClr val="990000"/>
            </a:solidFill>
            <a:prstDash val="solid"/>
            <a:round/>
            <a:headEnd len="sm" w="sm" type="none"/>
            <a:tailEnd len="sm" w="sm" type="stealth"/>
          </a:ln>
        </p:spPr>
      </p:cxnSp>
      <p:cxnSp>
        <p:nvCxnSpPr>
          <p:cNvPr id="198" name="Google Shape;198;p31"/>
          <p:cNvCxnSpPr/>
          <p:nvPr/>
        </p:nvCxnSpPr>
        <p:spPr>
          <a:xfrm>
            <a:off x="1151725" y="1569034"/>
            <a:ext cx="3600" cy="598200"/>
          </a:xfrm>
          <a:prstGeom prst="straightConnector1">
            <a:avLst/>
          </a:prstGeom>
          <a:noFill/>
          <a:ln cap="flat" cmpd="sng" w="19050">
            <a:solidFill>
              <a:srgbClr val="38761D"/>
            </a:solidFill>
            <a:prstDash val="solid"/>
            <a:round/>
            <a:headEnd len="sm" w="sm" type="none"/>
            <a:tailEnd len="sm" w="sm" type="stealth"/>
          </a:ln>
        </p:spPr>
      </p:cxnSp>
      <p:cxnSp>
        <p:nvCxnSpPr>
          <p:cNvPr id="199" name="Google Shape;199;p31"/>
          <p:cNvCxnSpPr/>
          <p:nvPr/>
        </p:nvCxnSpPr>
        <p:spPr>
          <a:xfrm>
            <a:off x="4809325" y="1569034"/>
            <a:ext cx="3600" cy="598200"/>
          </a:xfrm>
          <a:prstGeom prst="straightConnector1">
            <a:avLst/>
          </a:prstGeom>
          <a:noFill/>
          <a:ln cap="flat" cmpd="sng" w="19050">
            <a:solidFill>
              <a:srgbClr val="3C78D8"/>
            </a:solidFill>
            <a:prstDash val="solid"/>
            <a:round/>
            <a:headEnd len="sm" w="sm" type="none"/>
            <a:tailEnd len="sm" w="sm" type="stealth"/>
          </a:ln>
        </p:spPr>
      </p:cxnSp>
      <p:cxnSp>
        <p:nvCxnSpPr>
          <p:cNvPr id="200" name="Google Shape;200;p31"/>
          <p:cNvCxnSpPr/>
          <p:nvPr/>
        </p:nvCxnSpPr>
        <p:spPr>
          <a:xfrm>
            <a:off x="6790525" y="1569034"/>
            <a:ext cx="3600" cy="598200"/>
          </a:xfrm>
          <a:prstGeom prst="straightConnector1">
            <a:avLst/>
          </a:prstGeom>
          <a:noFill/>
          <a:ln cap="flat" cmpd="sng" w="19050">
            <a:solidFill>
              <a:srgbClr val="BF9000"/>
            </a:solidFill>
            <a:prstDash val="solid"/>
            <a:round/>
            <a:headEnd len="sm" w="sm" type="none"/>
            <a:tailEnd len="sm" w="sm" type="stealth"/>
          </a:ln>
        </p:spPr>
      </p:cxnSp>
      <p:cxnSp>
        <p:nvCxnSpPr>
          <p:cNvPr id="201" name="Google Shape;201;p31"/>
          <p:cNvCxnSpPr/>
          <p:nvPr/>
        </p:nvCxnSpPr>
        <p:spPr>
          <a:xfrm>
            <a:off x="8338350" y="1559884"/>
            <a:ext cx="3600" cy="598200"/>
          </a:xfrm>
          <a:prstGeom prst="straightConnector1">
            <a:avLst/>
          </a:prstGeom>
          <a:noFill/>
          <a:ln cap="flat" cmpd="sng" w="19050">
            <a:solidFill>
              <a:srgbClr val="FF00FF"/>
            </a:solidFill>
            <a:prstDash val="solid"/>
            <a:round/>
            <a:headEnd len="sm" w="sm" type="none"/>
            <a:tailEnd len="sm" w="sm" type="stealth"/>
          </a:ln>
        </p:spPr>
      </p:cxnSp>
      <p:pic>
        <p:nvPicPr>
          <p:cNvPr id="202" name="Google Shape;202;p31"/>
          <p:cNvPicPr preferRelativeResize="0"/>
          <p:nvPr/>
        </p:nvPicPr>
        <p:blipFill rotWithShape="1">
          <a:blip r:embed="rId4">
            <a:alphaModFix/>
          </a:blip>
          <a:srcRect b="1977" l="0" r="0" t="1562"/>
          <a:stretch/>
        </p:blipFill>
        <p:spPr>
          <a:xfrm>
            <a:off x="1867126" y="3222825"/>
            <a:ext cx="1637050" cy="1211325"/>
          </a:xfrm>
          <a:prstGeom prst="rect">
            <a:avLst/>
          </a:prstGeom>
          <a:noFill/>
          <a:ln>
            <a:noFill/>
          </a:ln>
        </p:spPr>
      </p:pic>
      <p:cxnSp>
        <p:nvCxnSpPr>
          <p:cNvPr id="203" name="Google Shape;203;p31"/>
          <p:cNvCxnSpPr/>
          <p:nvPr/>
        </p:nvCxnSpPr>
        <p:spPr>
          <a:xfrm flipH="1" rot="10800000">
            <a:off x="3509975" y="3996800"/>
            <a:ext cx="3807000" cy="180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2"/>
          <p:cNvPicPr preferRelativeResize="0"/>
          <p:nvPr/>
        </p:nvPicPr>
        <p:blipFill rotWithShape="1">
          <a:blip r:embed="rId3">
            <a:alphaModFix/>
          </a:blip>
          <a:srcRect b="0" l="0" r="0" t="0"/>
          <a:stretch/>
        </p:blipFill>
        <p:spPr>
          <a:xfrm>
            <a:off x="6573450" y="0"/>
            <a:ext cx="2570550" cy="578262"/>
          </a:xfrm>
          <a:prstGeom prst="rect">
            <a:avLst/>
          </a:prstGeom>
          <a:noFill/>
          <a:ln>
            <a:noFill/>
          </a:ln>
        </p:spPr>
      </p:pic>
      <p:pic>
        <p:nvPicPr>
          <p:cNvPr id="209" name="Google Shape;209;p32"/>
          <p:cNvPicPr preferRelativeResize="0"/>
          <p:nvPr/>
        </p:nvPicPr>
        <p:blipFill>
          <a:blip r:embed="rId4">
            <a:alphaModFix/>
          </a:blip>
          <a:stretch>
            <a:fillRect/>
          </a:stretch>
        </p:blipFill>
        <p:spPr>
          <a:xfrm>
            <a:off x="616075" y="749000"/>
            <a:ext cx="6733399" cy="2107999"/>
          </a:xfrm>
          <a:prstGeom prst="rect">
            <a:avLst/>
          </a:prstGeom>
          <a:noFill/>
          <a:ln>
            <a:noFill/>
          </a:ln>
        </p:spPr>
      </p:pic>
      <p:sp>
        <p:nvSpPr>
          <p:cNvPr id="210" name="Google Shape;210;p32"/>
          <p:cNvSpPr txBox="1"/>
          <p:nvPr/>
        </p:nvSpPr>
        <p:spPr>
          <a:xfrm>
            <a:off x="616075" y="3084988"/>
            <a:ext cx="7598700" cy="13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Calibri"/>
                <a:ea typeface="Calibri"/>
                <a:cs typeface="Calibri"/>
                <a:sym typeface="Calibri"/>
              </a:rPr>
              <a:t>When you have a proper citation, use</a:t>
            </a:r>
            <a:endParaRPr sz="16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311150" lvl="0" marL="457200" rtl="0" algn="l">
              <a:spcBef>
                <a:spcPts val="0"/>
              </a:spcBef>
              <a:spcAft>
                <a:spcPts val="0"/>
              </a:spcAft>
              <a:buSzPts val="1300"/>
              <a:buFont typeface="Calibri"/>
              <a:buChar char="●"/>
            </a:pPr>
            <a:r>
              <a:rPr lang="it" sz="1600">
                <a:solidFill>
                  <a:schemeClr val="dk1"/>
                </a:solidFill>
                <a:latin typeface="Calibri"/>
                <a:ea typeface="Calibri"/>
                <a:cs typeface="Calibri"/>
                <a:sym typeface="Calibri"/>
              </a:rPr>
              <a:t>author’s name</a:t>
            </a:r>
            <a:endParaRPr sz="1600">
              <a:latin typeface="Calibri"/>
              <a:ea typeface="Calibri"/>
              <a:cs typeface="Calibri"/>
              <a:sym typeface="Calibri"/>
            </a:endParaRPr>
          </a:p>
          <a:p>
            <a:pPr indent="-311150" lvl="0" marL="457200" rtl="0" algn="l">
              <a:spcBef>
                <a:spcPts val="0"/>
              </a:spcBef>
              <a:spcAft>
                <a:spcPts val="0"/>
              </a:spcAft>
              <a:buSzPts val="1300"/>
              <a:buFont typeface="Calibri"/>
              <a:buChar char="●"/>
            </a:pPr>
            <a:r>
              <a:rPr lang="it" sz="1600">
                <a:solidFill>
                  <a:schemeClr val="dk1"/>
                </a:solidFill>
                <a:latin typeface="Calibri"/>
                <a:ea typeface="Calibri"/>
                <a:cs typeface="Calibri"/>
                <a:sym typeface="Calibri"/>
              </a:rPr>
              <a:t>meaningful title words </a:t>
            </a:r>
            <a:endParaRPr sz="1600">
              <a:latin typeface="Calibri"/>
              <a:ea typeface="Calibri"/>
              <a:cs typeface="Calibri"/>
              <a:sym typeface="Calibri"/>
            </a:endParaRPr>
          </a:p>
          <a:p>
            <a:pPr indent="-311150" lvl="0" marL="457200" rtl="0" algn="l">
              <a:spcBef>
                <a:spcPts val="0"/>
              </a:spcBef>
              <a:spcAft>
                <a:spcPts val="0"/>
              </a:spcAft>
              <a:buSzPts val="1300"/>
              <a:buFont typeface="Calibri"/>
              <a:buChar char="●"/>
            </a:pPr>
            <a:r>
              <a:rPr lang="it" sz="1600">
                <a:latin typeface="Calibri"/>
                <a:ea typeface="Calibri"/>
                <a:cs typeface="Calibri"/>
                <a:sym typeface="Calibri"/>
              </a:rPr>
              <a:t>add publication year if you want to </a:t>
            </a:r>
            <a:r>
              <a:rPr lang="it" sz="1600">
                <a:solidFill>
                  <a:schemeClr val="dk1"/>
                </a:solidFill>
                <a:latin typeface="Calibri"/>
                <a:ea typeface="Calibri"/>
                <a:cs typeface="Calibri"/>
                <a:sym typeface="Calibri"/>
              </a:rPr>
              <a:t>quickly </a:t>
            </a:r>
            <a:r>
              <a:rPr lang="it" sz="1600">
                <a:latin typeface="Calibri"/>
                <a:ea typeface="Calibri"/>
                <a:cs typeface="Calibri"/>
                <a:sym typeface="Calibri"/>
              </a:rPr>
              <a:t>pick a specific edition </a:t>
            </a:r>
            <a:endParaRPr sz="1600">
              <a:latin typeface="Calibri"/>
              <a:ea typeface="Calibri"/>
              <a:cs typeface="Calibri"/>
              <a:sym typeface="Calibri"/>
            </a:endParaRPr>
          </a:p>
        </p:txBody>
      </p:sp>
      <p:sp>
        <p:nvSpPr>
          <p:cNvPr id="211" name="Google Shape;211;p32"/>
          <p:cNvSpPr txBox="1"/>
          <p:nvPr/>
        </p:nvSpPr>
        <p:spPr>
          <a:xfrm>
            <a:off x="675738" y="4602050"/>
            <a:ext cx="8298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it">
                <a:solidFill>
                  <a:schemeClr val="dk1"/>
                </a:solidFill>
                <a:highlight>
                  <a:schemeClr val="lt1"/>
                </a:highlight>
                <a:latin typeface="Calibri"/>
                <a:ea typeface="Calibri"/>
                <a:cs typeface="Calibri"/>
                <a:sym typeface="Calibri"/>
              </a:rPr>
              <a:t>A reference, or citation, gives you the basic information needed to identify a publication.</a:t>
            </a:r>
            <a:endParaRPr sz="1200">
              <a:latin typeface="Calibri"/>
              <a:ea typeface="Calibri"/>
              <a:cs typeface="Calibri"/>
              <a:sym typeface="Calibri"/>
            </a:endParaRPr>
          </a:p>
        </p:txBody>
      </p:sp>
      <p:pic>
        <p:nvPicPr>
          <p:cNvPr id="212" name="Google Shape;212;p32"/>
          <p:cNvPicPr preferRelativeResize="0"/>
          <p:nvPr/>
        </p:nvPicPr>
        <p:blipFill rotWithShape="1">
          <a:blip r:embed="rId5">
            <a:alphaModFix/>
          </a:blip>
          <a:srcRect b="0" l="0" r="0" t="8399"/>
          <a:stretch/>
        </p:blipFill>
        <p:spPr>
          <a:xfrm>
            <a:off x="170263" y="4620675"/>
            <a:ext cx="592375" cy="406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3"/>
          <p:cNvPicPr preferRelativeResize="0"/>
          <p:nvPr/>
        </p:nvPicPr>
        <p:blipFill rotWithShape="1">
          <a:blip r:embed="rId3">
            <a:alphaModFix/>
          </a:blip>
          <a:srcRect b="0" l="0" r="9510" t="0"/>
          <a:stretch/>
        </p:blipFill>
        <p:spPr>
          <a:xfrm>
            <a:off x="287000" y="641150"/>
            <a:ext cx="4777501" cy="1274375"/>
          </a:xfrm>
          <a:prstGeom prst="rect">
            <a:avLst/>
          </a:prstGeom>
          <a:noFill/>
          <a:ln>
            <a:noFill/>
          </a:ln>
        </p:spPr>
      </p:pic>
      <p:sp>
        <p:nvSpPr>
          <p:cNvPr id="218" name="Google Shape;218;p33"/>
          <p:cNvSpPr txBox="1"/>
          <p:nvPr/>
        </p:nvSpPr>
        <p:spPr>
          <a:xfrm>
            <a:off x="5546375" y="835350"/>
            <a:ext cx="3491700" cy="11436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sz="2100">
                <a:latin typeface="Calibri"/>
                <a:ea typeface="Calibri"/>
                <a:cs typeface="Calibri"/>
                <a:sym typeface="Calibri"/>
              </a:rPr>
              <a:t>Item location (for the address, click on              )</a:t>
            </a:r>
            <a:r>
              <a:rPr lang="it" sz="2300">
                <a:latin typeface="Calibri"/>
                <a:ea typeface="Calibri"/>
                <a:cs typeface="Calibri"/>
                <a:sym typeface="Calibri"/>
              </a:rPr>
              <a:t> )</a:t>
            </a:r>
            <a:endParaRPr>
              <a:latin typeface="Calibri"/>
              <a:ea typeface="Calibri"/>
              <a:cs typeface="Calibri"/>
              <a:sym typeface="Calibri"/>
            </a:endParaRPr>
          </a:p>
        </p:txBody>
      </p:sp>
      <p:sp>
        <p:nvSpPr>
          <p:cNvPr id="219" name="Google Shape;219;p33"/>
          <p:cNvSpPr txBox="1"/>
          <p:nvPr/>
        </p:nvSpPr>
        <p:spPr>
          <a:xfrm>
            <a:off x="586525" y="4277700"/>
            <a:ext cx="4248000" cy="6711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sz="2100">
                <a:latin typeface="Calibri"/>
                <a:ea typeface="Calibri"/>
                <a:cs typeface="Calibri"/>
                <a:sym typeface="Calibri"/>
              </a:rPr>
              <a:t>Availability (available/out of library)</a:t>
            </a:r>
            <a:endParaRPr sz="2100">
              <a:latin typeface="Calibri"/>
              <a:ea typeface="Calibri"/>
              <a:cs typeface="Calibri"/>
              <a:sym typeface="Calibri"/>
            </a:endParaRPr>
          </a:p>
        </p:txBody>
      </p:sp>
      <p:sp>
        <p:nvSpPr>
          <p:cNvPr id="220" name="Google Shape;220;p33"/>
          <p:cNvSpPr txBox="1"/>
          <p:nvPr/>
        </p:nvSpPr>
        <p:spPr>
          <a:xfrm>
            <a:off x="1482825" y="3264275"/>
            <a:ext cx="2292900" cy="826200"/>
          </a:xfrm>
          <a:prstGeom prst="rect">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2159999" lvl="0" marL="2159999" rtl="0" algn="l">
              <a:spcBef>
                <a:spcPts val="0"/>
              </a:spcBef>
              <a:spcAft>
                <a:spcPts val="0"/>
              </a:spcAft>
              <a:buNone/>
            </a:pPr>
            <a:r>
              <a:rPr lang="it" sz="2100">
                <a:latin typeface="Calibri"/>
                <a:ea typeface="Calibri"/>
                <a:cs typeface="Calibri"/>
                <a:sym typeface="Calibri"/>
              </a:rPr>
              <a:t>Borrowing policies </a:t>
            </a:r>
            <a:endParaRPr sz="2100">
              <a:latin typeface="Calibri"/>
              <a:ea typeface="Calibri"/>
              <a:cs typeface="Calibri"/>
              <a:sym typeface="Calibri"/>
            </a:endParaRPr>
          </a:p>
        </p:txBody>
      </p:sp>
      <p:sp>
        <p:nvSpPr>
          <p:cNvPr id="221" name="Google Shape;221;p33"/>
          <p:cNvSpPr txBox="1"/>
          <p:nvPr/>
        </p:nvSpPr>
        <p:spPr>
          <a:xfrm>
            <a:off x="2343275" y="2250825"/>
            <a:ext cx="4777500" cy="8262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1439999" lvl="0" marL="1439999" rtl="0" algn="l">
              <a:spcBef>
                <a:spcPts val="0"/>
              </a:spcBef>
              <a:spcAft>
                <a:spcPts val="0"/>
              </a:spcAft>
              <a:buNone/>
            </a:pPr>
            <a:r>
              <a:rPr lang="it" sz="2100">
                <a:latin typeface="Calibri"/>
                <a:ea typeface="Calibri"/>
                <a:cs typeface="Calibri"/>
                <a:sym typeface="Calibri"/>
              </a:rPr>
              <a:t>Call number (</a:t>
            </a:r>
            <a:r>
              <a:rPr lang="it" sz="2100">
                <a:solidFill>
                  <a:schemeClr val="dk1"/>
                </a:solidFill>
                <a:highlight>
                  <a:srgbClr val="FFFFFF"/>
                </a:highlight>
                <a:latin typeface="Calibri"/>
                <a:ea typeface="Calibri"/>
                <a:cs typeface="Calibri"/>
                <a:sym typeface="Calibri"/>
              </a:rPr>
              <a:t>i.e. the specific location on the shelf)</a:t>
            </a:r>
            <a:endParaRPr sz="2100">
              <a:latin typeface="Calibri"/>
              <a:ea typeface="Calibri"/>
              <a:cs typeface="Calibri"/>
              <a:sym typeface="Calibri"/>
            </a:endParaRPr>
          </a:p>
        </p:txBody>
      </p:sp>
      <p:pic>
        <p:nvPicPr>
          <p:cNvPr id="222" name="Google Shape;222;p33"/>
          <p:cNvPicPr preferRelativeResize="0"/>
          <p:nvPr/>
        </p:nvPicPr>
        <p:blipFill>
          <a:blip r:embed="rId4">
            <a:alphaModFix/>
          </a:blip>
          <a:stretch>
            <a:fillRect/>
          </a:stretch>
        </p:blipFill>
        <p:spPr>
          <a:xfrm>
            <a:off x="7196974" y="1412863"/>
            <a:ext cx="875729" cy="420350"/>
          </a:xfrm>
          <a:prstGeom prst="rect">
            <a:avLst/>
          </a:prstGeom>
          <a:noFill/>
          <a:ln>
            <a:noFill/>
          </a:ln>
        </p:spPr>
      </p:pic>
      <p:pic>
        <p:nvPicPr>
          <p:cNvPr id="223" name="Google Shape;223;p33"/>
          <p:cNvPicPr preferRelativeResize="0"/>
          <p:nvPr/>
        </p:nvPicPr>
        <p:blipFill rotWithShape="1">
          <a:blip r:embed="rId5">
            <a:alphaModFix/>
          </a:blip>
          <a:srcRect b="0" l="0" r="0" t="0"/>
          <a:stretch/>
        </p:blipFill>
        <p:spPr>
          <a:xfrm>
            <a:off x="6573450" y="0"/>
            <a:ext cx="2570550" cy="578262"/>
          </a:xfrm>
          <a:prstGeom prst="rect">
            <a:avLst/>
          </a:prstGeom>
          <a:noFill/>
          <a:ln>
            <a:noFill/>
          </a:ln>
        </p:spPr>
      </p:pic>
      <p:cxnSp>
        <p:nvCxnSpPr>
          <p:cNvPr id="224" name="Google Shape;224;p33"/>
          <p:cNvCxnSpPr/>
          <p:nvPr/>
        </p:nvCxnSpPr>
        <p:spPr>
          <a:xfrm flipH="1" rot="10800000">
            <a:off x="4910825" y="1441800"/>
            <a:ext cx="564000" cy="4500"/>
          </a:xfrm>
          <a:prstGeom prst="straightConnector1">
            <a:avLst/>
          </a:prstGeom>
          <a:noFill/>
          <a:ln cap="flat" cmpd="sng" w="19050">
            <a:solidFill>
              <a:schemeClr val="accent4"/>
            </a:solidFill>
            <a:prstDash val="solid"/>
            <a:round/>
            <a:headEnd len="med" w="med" type="none"/>
            <a:tailEnd len="med" w="med" type="stealth"/>
          </a:ln>
        </p:spPr>
      </p:cxnSp>
      <p:sp>
        <p:nvSpPr>
          <p:cNvPr id="225" name="Google Shape;225;p33"/>
          <p:cNvSpPr/>
          <p:nvPr/>
        </p:nvSpPr>
        <p:spPr>
          <a:xfrm>
            <a:off x="2096775" y="1339850"/>
            <a:ext cx="958800" cy="245400"/>
          </a:xfrm>
          <a:prstGeom prst="roundRect">
            <a:avLst>
              <a:gd fmla="val 16667" name="adj"/>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6" name="Google Shape;226;p33"/>
          <p:cNvCxnSpPr/>
          <p:nvPr/>
        </p:nvCxnSpPr>
        <p:spPr>
          <a:xfrm flipH="1" rot="10800000">
            <a:off x="644625" y="1534350"/>
            <a:ext cx="565200" cy="4200"/>
          </a:xfrm>
          <a:prstGeom prst="straightConnector1">
            <a:avLst/>
          </a:prstGeom>
          <a:noFill/>
          <a:ln cap="flat" cmpd="sng" w="19050">
            <a:solidFill>
              <a:srgbClr val="38761D"/>
            </a:solidFill>
            <a:prstDash val="solid"/>
            <a:round/>
            <a:headEnd len="med" w="med" type="none"/>
            <a:tailEnd len="med" w="med" type="none"/>
          </a:ln>
        </p:spPr>
      </p:cxnSp>
      <p:cxnSp>
        <p:nvCxnSpPr>
          <p:cNvPr id="227" name="Google Shape;227;p33"/>
          <p:cNvCxnSpPr/>
          <p:nvPr/>
        </p:nvCxnSpPr>
        <p:spPr>
          <a:xfrm>
            <a:off x="979175" y="1778000"/>
            <a:ext cx="1800" cy="2432400"/>
          </a:xfrm>
          <a:prstGeom prst="straightConnector1">
            <a:avLst/>
          </a:prstGeom>
          <a:noFill/>
          <a:ln cap="flat" cmpd="sng" w="28575">
            <a:solidFill>
              <a:srgbClr val="38761D"/>
            </a:solidFill>
            <a:prstDash val="solid"/>
            <a:round/>
            <a:headEnd len="med" w="med" type="none"/>
            <a:tailEnd len="med" w="med" type="stealth"/>
          </a:ln>
        </p:spPr>
      </p:cxnSp>
      <p:cxnSp>
        <p:nvCxnSpPr>
          <p:cNvPr id="228" name="Google Shape;228;p33"/>
          <p:cNvCxnSpPr/>
          <p:nvPr/>
        </p:nvCxnSpPr>
        <p:spPr>
          <a:xfrm flipH="1">
            <a:off x="1816825" y="1778000"/>
            <a:ext cx="6900" cy="1359000"/>
          </a:xfrm>
          <a:prstGeom prst="straightConnector1">
            <a:avLst/>
          </a:prstGeom>
          <a:noFill/>
          <a:ln cap="flat" cmpd="sng" w="28575">
            <a:solidFill>
              <a:srgbClr val="1155CC"/>
            </a:solidFill>
            <a:prstDash val="solid"/>
            <a:round/>
            <a:headEnd len="med" w="med" type="none"/>
            <a:tailEnd len="med" w="med" type="stealth"/>
          </a:ln>
        </p:spPr>
      </p:cxnSp>
      <p:cxnSp>
        <p:nvCxnSpPr>
          <p:cNvPr id="229" name="Google Shape;229;p33"/>
          <p:cNvCxnSpPr/>
          <p:nvPr/>
        </p:nvCxnSpPr>
        <p:spPr>
          <a:xfrm>
            <a:off x="2579375" y="1765300"/>
            <a:ext cx="2100" cy="413400"/>
          </a:xfrm>
          <a:prstGeom prst="straightConnector1">
            <a:avLst/>
          </a:prstGeom>
          <a:noFill/>
          <a:ln cap="flat" cmpd="sng" w="28575">
            <a:solidFill>
              <a:srgbClr val="9900FF"/>
            </a:solidFill>
            <a:prstDash val="solid"/>
            <a:round/>
            <a:headEnd len="med" w="med" type="none"/>
            <a:tailEnd len="med" w="med" type="stealth"/>
          </a:ln>
        </p:spPr>
      </p:cxnSp>
      <p:cxnSp>
        <p:nvCxnSpPr>
          <p:cNvPr id="230" name="Google Shape;230;p33"/>
          <p:cNvCxnSpPr/>
          <p:nvPr/>
        </p:nvCxnSpPr>
        <p:spPr>
          <a:xfrm flipH="1" rot="10800000">
            <a:off x="1400275" y="1534350"/>
            <a:ext cx="565200" cy="4200"/>
          </a:xfrm>
          <a:prstGeom prst="straightConnector1">
            <a:avLst/>
          </a:prstGeom>
          <a:noFill/>
          <a:ln cap="flat" cmpd="sng" w="19050">
            <a:solidFill>
              <a:srgbClr val="1155CC"/>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