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21"/>
  </p:notesMasterIdLst>
  <p:sldIdLst>
    <p:sldId id="370" r:id="rId2"/>
    <p:sldId id="349" r:id="rId3"/>
    <p:sldId id="318" r:id="rId4"/>
    <p:sldId id="317" r:id="rId5"/>
    <p:sldId id="377" r:id="rId6"/>
    <p:sldId id="378" r:id="rId7"/>
    <p:sldId id="375" r:id="rId8"/>
    <p:sldId id="371" r:id="rId9"/>
    <p:sldId id="372" r:id="rId10"/>
    <p:sldId id="373" r:id="rId11"/>
    <p:sldId id="319" r:id="rId12"/>
    <p:sldId id="321" r:id="rId13"/>
    <p:sldId id="374" r:id="rId14"/>
    <p:sldId id="322" r:id="rId15"/>
    <p:sldId id="376" r:id="rId16"/>
    <p:sldId id="323" r:id="rId17"/>
    <p:sldId id="324" r:id="rId18"/>
    <p:sldId id="325" r:id="rId19"/>
    <p:sldId id="326" r:id="rId20"/>
  </p:sldIdLst>
  <p:sldSz cx="10080625" cy="7559675"/>
  <p:notesSz cx="7559675" cy="10691813"/>
  <p:defaultTextStyle>
    <a:defPPr>
      <a:defRPr lang="en-GB"/>
    </a:defPPr>
    <a:lvl1pPr algn="l" defTabSz="447629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1pPr>
    <a:lvl2pPr marL="741286" indent="-284133" algn="l" defTabSz="447629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2pPr>
    <a:lvl3pPr marL="1141295" indent="-226989" algn="l" defTabSz="447629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3pPr>
    <a:lvl4pPr marL="1598447" indent="-226989" algn="l" defTabSz="447629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4pPr>
    <a:lvl5pPr marL="2055600" indent="-226989" algn="l" defTabSz="447629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5pPr>
    <a:lvl6pPr marL="2285763" algn="l" defTabSz="914305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6pPr>
    <a:lvl7pPr marL="2742916" algn="l" defTabSz="914305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7pPr>
    <a:lvl8pPr marL="3200068" algn="l" defTabSz="914305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8pPr>
    <a:lvl9pPr marL="3657221" algn="l" defTabSz="914305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290" y="72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CN" altLang="zh-CN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893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893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893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893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11000342-F2F1-40D7-822D-4E430FDDF42B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7629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873" indent="-285721" algn="l" defTabSz="447629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2881" indent="-228576" algn="l" defTabSz="447629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034" indent="-228576" algn="l" defTabSz="447629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187" indent="-228576" algn="l" defTabSz="447629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4104" algn="l" defTabSz="9136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926" algn="l" defTabSz="9136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747" algn="l" defTabSz="9136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568" algn="l" defTabSz="9136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6047" y="2348403"/>
            <a:ext cx="8568531" cy="162043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12094" y="4283818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6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9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3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6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9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3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6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2A0D2-969B-4F03-A970-630D2B66DAE3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78E7C-3624-47BB-A029-7CAC5E5EF27C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057499" y="334236"/>
            <a:ext cx="2500906" cy="71099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4785" y="334236"/>
            <a:ext cx="7334704" cy="71099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D4630-B4BE-431D-B08B-17F147C39016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 txBox="1">
            <a:spLocks noGrp="1"/>
          </p:cNvSpPr>
          <p:nvPr>
            <p:ph type="title"/>
          </p:nvPr>
        </p:nvSpPr>
        <p:spPr>
          <a:xfrm>
            <a:off x="315020" y="3130181"/>
            <a:ext cx="9450586" cy="3504225"/>
          </a:xfrm>
          <a:prstGeom prst="rect">
            <a:avLst/>
          </a:prstGeom>
        </p:spPr>
        <p:txBody>
          <a:bodyPr lIns="50800" tIns="50800" rIns="50800" bIns="50800" anchor="t"/>
          <a:lstStyle>
            <a:lvl1pPr algn="l" defTabSz="254708">
              <a:lnSpc>
                <a:spcPct val="80000"/>
              </a:lnSpc>
              <a:defRPr sz="7412" cap="all">
                <a:solidFill>
                  <a:schemeClr val="accent1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</a:lstStyle>
          <a:p>
            <a:r>
              <a:t>Title Text</a:t>
            </a: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EFAD0078-2E09-4F65-AEC5-173D86F80A7A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>
          <a:xfrm>
            <a:off x="9451975" y="334963"/>
            <a:ext cx="315913" cy="354012"/>
          </a:xfrm>
        </p:spPr>
        <p:txBody>
          <a:bodyPr lIns="50800" tIns="50800" rIns="50800" bIns="50800"/>
          <a:lstStyle>
            <a:lvl1pPr defTabSz="254708">
              <a:lnSpc>
                <a:spcPct val="80000"/>
              </a:lnSpc>
              <a:defRPr sz="1046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>
              <a:defRPr/>
            </a:pPr>
            <a:fld id="{1223AEC9-01CF-4619-AF47-710A34BDA415}" type="slidenum">
              <a:rPr/>
              <a:pPr>
                <a:defRPr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33510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3D22C-D4B9-4892-8417-F7FA33D7AC1B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6300" y="4857806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96300" y="3204119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2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658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98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31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64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9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30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263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A5E6B-1D73-4BF5-AF75-85281551EF66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4800" y="1944167"/>
            <a:ext cx="4917805" cy="550001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640615" y="1944167"/>
            <a:ext cx="4917805" cy="550001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3448-A028-42C3-B7C0-5B80F6536284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291" indent="0">
              <a:buNone/>
              <a:defRPr sz="2200" b="1"/>
            </a:lvl2pPr>
            <a:lvl3pPr marL="1006586" indent="0">
              <a:buNone/>
              <a:defRPr sz="2000" b="1"/>
            </a:lvl3pPr>
            <a:lvl4pPr marL="1509880" indent="0">
              <a:buNone/>
              <a:defRPr sz="1800" b="1"/>
            </a:lvl4pPr>
            <a:lvl5pPr marL="2013171" indent="0">
              <a:buNone/>
              <a:defRPr sz="1800" b="1"/>
            </a:lvl5pPr>
            <a:lvl6pPr marL="2516465" indent="0">
              <a:buNone/>
              <a:defRPr sz="1800" b="1"/>
            </a:lvl6pPr>
            <a:lvl7pPr marL="3019757" indent="0">
              <a:buNone/>
              <a:defRPr sz="1800" b="1"/>
            </a:lvl7pPr>
            <a:lvl8pPr marL="3523043" indent="0">
              <a:buNone/>
              <a:defRPr sz="1800" b="1"/>
            </a:lvl8pPr>
            <a:lvl9pPr marL="4026341" indent="0">
              <a:buNone/>
              <a:defRPr sz="18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291" indent="0">
              <a:buNone/>
              <a:defRPr sz="2200" b="1"/>
            </a:lvl2pPr>
            <a:lvl3pPr marL="1006586" indent="0">
              <a:buNone/>
              <a:defRPr sz="2000" b="1"/>
            </a:lvl3pPr>
            <a:lvl4pPr marL="1509880" indent="0">
              <a:buNone/>
              <a:defRPr sz="1800" b="1"/>
            </a:lvl4pPr>
            <a:lvl5pPr marL="2013171" indent="0">
              <a:buNone/>
              <a:defRPr sz="1800" b="1"/>
            </a:lvl5pPr>
            <a:lvl6pPr marL="2516465" indent="0">
              <a:buNone/>
              <a:defRPr sz="1800" b="1"/>
            </a:lvl6pPr>
            <a:lvl7pPr marL="3019757" indent="0">
              <a:buNone/>
              <a:defRPr sz="1800" b="1"/>
            </a:lvl7pPr>
            <a:lvl8pPr marL="3523043" indent="0">
              <a:buNone/>
              <a:defRPr sz="1800" b="1"/>
            </a:lvl8pPr>
            <a:lvl9pPr marL="4026341" indent="0">
              <a:buNone/>
              <a:defRPr sz="18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85C44-8ACB-4824-BD02-46F7D35B7A11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03AB0-69AE-4121-9BAA-499F657CBC59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AA5A8-ADF8-4688-9E7A-A2F75B4ADE09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034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41249" y="301002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4034" y="1581937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291" indent="0">
              <a:buNone/>
              <a:defRPr sz="1300"/>
            </a:lvl2pPr>
            <a:lvl3pPr marL="1006586" indent="0">
              <a:buNone/>
              <a:defRPr sz="1100"/>
            </a:lvl3pPr>
            <a:lvl4pPr marL="1509880" indent="0">
              <a:buNone/>
              <a:defRPr sz="1000"/>
            </a:lvl4pPr>
            <a:lvl5pPr marL="2013171" indent="0">
              <a:buNone/>
              <a:defRPr sz="1000"/>
            </a:lvl5pPr>
            <a:lvl6pPr marL="2516465" indent="0">
              <a:buNone/>
              <a:defRPr sz="1000"/>
            </a:lvl6pPr>
            <a:lvl7pPr marL="3019757" indent="0">
              <a:buNone/>
              <a:defRPr sz="1000"/>
            </a:lvl7pPr>
            <a:lvl8pPr marL="3523043" indent="0">
              <a:buNone/>
              <a:defRPr sz="1000"/>
            </a:lvl8pPr>
            <a:lvl9pPr marL="4026341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05096-5448-449C-86ED-6C76E489EFCB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503291" indent="0">
              <a:buNone/>
              <a:defRPr sz="3100"/>
            </a:lvl2pPr>
            <a:lvl3pPr marL="1006586" indent="0">
              <a:buNone/>
              <a:defRPr sz="2600"/>
            </a:lvl3pPr>
            <a:lvl4pPr marL="1509880" indent="0">
              <a:buNone/>
              <a:defRPr sz="2200"/>
            </a:lvl4pPr>
            <a:lvl5pPr marL="2013171" indent="0">
              <a:buNone/>
              <a:defRPr sz="2200"/>
            </a:lvl5pPr>
            <a:lvl6pPr marL="2516465" indent="0">
              <a:buNone/>
              <a:defRPr sz="2200"/>
            </a:lvl6pPr>
            <a:lvl7pPr marL="3019757" indent="0">
              <a:buNone/>
              <a:defRPr sz="2200"/>
            </a:lvl7pPr>
            <a:lvl8pPr marL="3523043" indent="0">
              <a:buNone/>
              <a:defRPr sz="2200"/>
            </a:lvl8pPr>
            <a:lvl9pPr marL="4026341" indent="0">
              <a:buNone/>
              <a:defRPr sz="22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291" indent="0">
              <a:buNone/>
              <a:defRPr sz="1300"/>
            </a:lvl2pPr>
            <a:lvl3pPr marL="1006586" indent="0">
              <a:buNone/>
              <a:defRPr sz="1100"/>
            </a:lvl3pPr>
            <a:lvl4pPr marL="1509880" indent="0">
              <a:buNone/>
              <a:defRPr sz="1000"/>
            </a:lvl4pPr>
            <a:lvl5pPr marL="2013171" indent="0">
              <a:buNone/>
              <a:defRPr sz="1000"/>
            </a:lvl5pPr>
            <a:lvl6pPr marL="2516465" indent="0">
              <a:buNone/>
              <a:defRPr sz="1000"/>
            </a:lvl6pPr>
            <a:lvl7pPr marL="3019757" indent="0">
              <a:buNone/>
              <a:defRPr sz="1000"/>
            </a:lvl7pPr>
            <a:lvl8pPr marL="3523043" indent="0">
              <a:buNone/>
              <a:defRPr sz="1000"/>
            </a:lvl8pPr>
            <a:lvl9pPr marL="4026341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09896-B563-4EF9-9CEC-28CB25FE3D07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503238" y="303214"/>
            <a:ext cx="9074150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652" tIns="50329" rIns="100652" bIns="503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03238" y="1763713"/>
            <a:ext cx="9074150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652" tIns="50329" rIns="100652" bIns="50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03239" y="7007225"/>
            <a:ext cx="2352675" cy="401638"/>
          </a:xfrm>
          <a:prstGeom prst="rect">
            <a:avLst/>
          </a:prstGeom>
        </p:spPr>
        <p:txBody>
          <a:bodyPr vert="horz" lIns="100652" tIns="50329" rIns="100652" bIns="50329" rtlCol="0" anchor="ctr"/>
          <a:lstStyle>
            <a:lvl1pPr algn="l" defTabSz="448890">
              <a:defRPr sz="13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lIns="100652" tIns="50329" rIns="100652" bIns="50329" rtlCol="0" anchor="ctr"/>
          <a:lstStyle>
            <a:lvl1pPr algn="ctr" defTabSz="448890">
              <a:defRPr sz="13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224714" y="7007225"/>
            <a:ext cx="2352675" cy="401638"/>
          </a:xfrm>
          <a:prstGeom prst="rect">
            <a:avLst/>
          </a:prstGeom>
        </p:spPr>
        <p:txBody>
          <a:bodyPr vert="horz" lIns="100652" tIns="50329" rIns="100652" bIns="50329" rtlCol="0" anchor="ctr"/>
          <a:lstStyle>
            <a:lvl1pPr algn="r" defTabSz="448890">
              <a:defRPr sz="13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6AB7AFE-4C78-415A-A3AD-5943D6EC389B}" type="slidenum">
              <a:rPr lang="en-GB" altLang="zh-CN"/>
              <a:pPr>
                <a:defRPr/>
              </a:pPr>
              <a:t>‹N›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ctr" defTabSz="1006370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06370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2pPr>
      <a:lvl3pPr algn="ctr" defTabSz="1006370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3pPr>
      <a:lvl4pPr algn="ctr" defTabSz="1006370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4pPr>
      <a:lvl5pPr algn="ctr" defTabSz="1006370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5pPr>
      <a:lvl6pPr marL="457152" algn="ctr" defTabSz="1006370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6pPr>
      <a:lvl7pPr marL="914305" algn="ctr" defTabSz="1006370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7pPr>
      <a:lvl8pPr marL="1371457" algn="ctr" defTabSz="1006370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8pPr>
      <a:lvl9pPr marL="1828610" algn="ctr" defTabSz="1006370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9pPr>
    </p:titleStyle>
    <p:bodyStyle>
      <a:lvl1pPr marL="376198" indent="-376198" algn="l" defTabSz="100637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7478" indent="-314292" algn="l" defTabSz="100637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170" indent="-250799" algn="l" defTabSz="100637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355" indent="-250799" algn="l" defTabSz="100637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540" indent="-250799" algn="l" defTabSz="100637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8111" indent="-251647" algn="l" defTabSz="1006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1404" indent="-251647" algn="l" defTabSz="1006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4697" indent="-251647" algn="l" defTabSz="1006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7989" indent="-251647" algn="l" defTabSz="1006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291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6586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9880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3171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6465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9757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043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6341" algn="l" defTabSz="1006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B840B5-E340-42B0-A4D4-9430BDA23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1927225"/>
            <a:ext cx="5314950" cy="3705225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it-IT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Filosofia teoretica</a:t>
            </a:r>
            <a:br>
              <a:rPr lang="it-IT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(BASE)</a:t>
            </a: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r>
              <a:rPr lang="it-IT" altLang="zh-CN" sz="2355" dirty="0" err="1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a.a</a:t>
            </a:r>
            <a: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. 2022/2023</a:t>
            </a: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br>
              <a:rPr lang="it-IT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br>
              <a:rPr lang="it-IT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r>
              <a:rPr lang="it-IT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- </a:t>
            </a:r>
            <a:r>
              <a:rPr lang="it-IT" altLang="zh-CN" sz="2616" dirty="0" err="1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Meditatio</a:t>
            </a:r>
            <a:r>
              <a:rPr lang="it-IT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Iv </a:t>
            </a:r>
            <a:r>
              <a:rPr lang="it-IT" altLang="zh-CN" sz="2616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-</a:t>
            </a: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b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</a:br>
            <a:r>
              <a:rPr lang="it-IT" altLang="zh-CN" sz="2355" dirty="0">
                <a:solidFill>
                  <a:schemeClr val="bg1">
                    <a:lumMod val="10000"/>
                    <a:lumOff val="90000"/>
                  </a:schemeClr>
                </a:solidFill>
                <a:latin typeface="Consolas" panose="020B0609020204030204" pitchFamily="49" charset="0"/>
              </a:rPr>
              <a:t>Docente: Andrea Altobrando</a:t>
            </a:r>
            <a:endParaRPr lang="zh-CN" altLang="en-US" sz="2355" dirty="0">
              <a:solidFill>
                <a:schemeClr val="bg1">
                  <a:lumMod val="10000"/>
                  <a:lumOff val="90000"/>
                </a:schemeClr>
              </a:solidFill>
              <a:latin typeface="Consolas" panose="020B0609020204030204" pitchFamily="49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72285" y="3046755"/>
            <a:ext cx="7536054" cy="1466163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just"/>
            <a:r>
              <a:rPr lang="it-IT" altLang="zh-CN" sz="3200" dirty="0">
                <a:latin typeface="SimonciniGaramond"/>
              </a:rPr>
              <a:t>E su questo non resterebbe alcun dubbio, se non sembrasse seguirne che, allora, </a:t>
            </a:r>
            <a:r>
              <a:rPr lang="it-IT" altLang="zh-CN" sz="3200" b="1" dirty="0">
                <a:latin typeface="SimonciniGaramond"/>
              </a:rPr>
              <a:t>io non potrei errare mai</a:t>
            </a:r>
            <a:r>
              <a:rPr lang="it-IT" altLang="zh-CN" sz="3200" dirty="0">
                <a:latin typeface="SimonciniGaramond"/>
              </a:rPr>
              <a:t>.</a:t>
            </a:r>
            <a:endParaRPr lang="en-GB" altLang="zh-C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064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62161" y="1157488"/>
            <a:ext cx="7956302" cy="5244697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just"/>
            <a:r>
              <a:rPr lang="it-IT" altLang="zh-CN" sz="2400" dirty="0">
                <a:latin typeface="SimonciniGaramond"/>
              </a:rPr>
              <a:t>[F]ino a </a:t>
            </a:r>
            <a:r>
              <a:rPr lang="it-IT" altLang="zh-CN" sz="2400" b="1" dirty="0">
                <a:latin typeface="SimonciniGaramond"/>
              </a:rPr>
              <a:t>quando penso solo a Dio</a:t>
            </a:r>
            <a:r>
              <a:rPr lang="it-IT" altLang="zh-CN" sz="2400" dirty="0">
                <a:latin typeface="SimonciniGaramond"/>
              </a:rPr>
              <a:t>, e mi rivolgo tutto verso di lui, </a:t>
            </a:r>
            <a:r>
              <a:rPr lang="it-IT" altLang="zh-CN" sz="2400" b="1" dirty="0">
                <a:latin typeface="SimonciniGaramond"/>
              </a:rPr>
              <a:t>non scorgo la minima causa di errore o falsità</a:t>
            </a:r>
            <a:r>
              <a:rPr lang="it-IT" altLang="zh-CN" sz="2400" dirty="0">
                <a:latin typeface="SimonciniGaramond"/>
              </a:rPr>
              <a:t>; ma, poi, </a:t>
            </a:r>
            <a:r>
              <a:rPr lang="it-IT" altLang="zh-CN" sz="2400" b="1" dirty="0">
                <a:latin typeface="SimonciniGaramond"/>
              </a:rPr>
              <a:t>tornato a me</a:t>
            </a:r>
            <a:r>
              <a:rPr lang="it-IT" altLang="zh-CN" sz="2400" dirty="0">
                <a:latin typeface="SimonciniGaramond"/>
              </a:rPr>
              <a:t>, sperimento d’essere tuttavia </a:t>
            </a:r>
            <a:r>
              <a:rPr lang="it-IT" altLang="zh-CN" sz="2400" b="1" dirty="0">
                <a:latin typeface="SimonciniGaramond"/>
              </a:rPr>
              <a:t>esposto ad innumerevoli errori</a:t>
            </a:r>
            <a:r>
              <a:rPr lang="it-IT" altLang="zh-CN" sz="2400" dirty="0">
                <a:latin typeface="SimonciniGaramond"/>
              </a:rPr>
              <a:t> e, ricercandone la </a:t>
            </a:r>
            <a:r>
              <a:rPr lang="it-IT" altLang="zh-CN" sz="2400" b="1" dirty="0">
                <a:latin typeface="SimonciniGaramond"/>
              </a:rPr>
              <a:t>causa</a:t>
            </a:r>
            <a:r>
              <a:rPr lang="it-IT" altLang="zh-CN" sz="2400" dirty="0">
                <a:latin typeface="SimonciniGaramond"/>
              </a:rPr>
              <a:t>, mi accorgo di come mi si presenti non soltanto un’idea reale e positiva di Dio, ossia dell’ente sommamente perfetto, ma anche, per così dire, </a:t>
            </a:r>
            <a:r>
              <a:rPr lang="it-IT" altLang="zh-CN" sz="2400" b="1" dirty="0">
                <a:latin typeface="SimonciniGaramond"/>
              </a:rPr>
              <a:t>una certa idea negativa del nulla, ossia di ciò che è sommamente lontano da ogni perfezione</a:t>
            </a:r>
            <a:r>
              <a:rPr lang="it-IT" altLang="zh-CN" sz="2400" dirty="0">
                <a:latin typeface="SimonciniGaramond"/>
              </a:rPr>
              <a:t>; e mi accorgo che </a:t>
            </a:r>
            <a:r>
              <a:rPr lang="it-IT" altLang="zh-CN" sz="2400" b="1" dirty="0">
                <a:latin typeface="SimonciniGaramond"/>
              </a:rPr>
              <a:t>mi trovo ad essere medio</a:t>
            </a:r>
            <a:r>
              <a:rPr lang="it-IT" altLang="zh-CN" sz="2400" dirty="0">
                <a:latin typeface="SimonciniGaramond"/>
              </a:rPr>
              <a:t>, per così dire, </a:t>
            </a:r>
            <a:r>
              <a:rPr lang="it-IT" altLang="zh-CN" sz="2400" b="1" dirty="0">
                <a:latin typeface="SimonciniGaramond"/>
              </a:rPr>
              <a:t>fra Dio ed il nulla</a:t>
            </a:r>
            <a:r>
              <a:rPr lang="it-IT" altLang="zh-CN" sz="2400" dirty="0">
                <a:latin typeface="SimonciniGaramond"/>
              </a:rPr>
              <a:t>, ossia </a:t>
            </a:r>
            <a:r>
              <a:rPr lang="it-IT" altLang="zh-CN" sz="2400" b="1" dirty="0">
                <a:latin typeface="SimonciniGaramond"/>
              </a:rPr>
              <a:t>tra il sommo ente ed il non ente</a:t>
            </a:r>
            <a:r>
              <a:rPr lang="it-IT" altLang="zh-CN" sz="2400" dirty="0">
                <a:latin typeface="SimonciniGaramond"/>
              </a:rPr>
              <a:t>, al punto che, in quanto sono creato dal sommo ente, certo, in me non c’è alcunché per cui io sbagli o cada in errore, ma, in quanto partecipo pure, in qualche modo, del nulla, ossia del non ente, in quanto, cioè, non sono appunto l’ente sommo ed è moltissimo ciò di cui manco, non c’è da meravigliarsi che io </a:t>
            </a:r>
            <a:r>
              <a:rPr lang="en-GB" altLang="zh-CN" sz="2400" dirty="0" err="1">
                <a:latin typeface="SimonciniGaramond"/>
              </a:rPr>
              <a:t>sbagli</a:t>
            </a:r>
            <a:r>
              <a:rPr lang="en-GB" altLang="zh-CN" sz="2400" dirty="0">
                <a:latin typeface="SimonciniGaramond"/>
              </a:rPr>
              <a:t>.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4329" y="1869257"/>
            <a:ext cx="4071965" cy="349960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dirty="0" err="1"/>
              <a:t>Dio</a:t>
            </a:r>
            <a:r>
              <a:rPr lang="en-US" altLang="zh-CN" dirty="0"/>
              <a:t> non mi ha </a:t>
            </a:r>
            <a:r>
              <a:rPr lang="en-US" altLang="zh-CN" dirty="0" err="1"/>
              <a:t>fatto</a:t>
            </a:r>
            <a:r>
              <a:rPr lang="en-US" altLang="zh-CN" dirty="0"/>
              <a:t> </a:t>
            </a:r>
            <a:r>
              <a:rPr lang="en-US" altLang="zh-CN" dirty="0" err="1"/>
              <a:t>infallibile</a:t>
            </a:r>
            <a:r>
              <a:rPr lang="en-US" altLang="zh-CN" dirty="0"/>
              <a:t>?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46874" y="3130814"/>
            <a:ext cx="6122233" cy="349960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altLang="zh-CN" dirty="0"/>
              <a:t>- Al fine di </a:t>
            </a:r>
            <a:r>
              <a:rPr lang="en-US" altLang="zh-CN" dirty="0" err="1"/>
              <a:t>farmi</a:t>
            </a:r>
            <a:r>
              <a:rPr lang="en-US" altLang="zh-CN" dirty="0"/>
              <a:t> </a:t>
            </a:r>
            <a:r>
              <a:rPr lang="en-US" altLang="zh-CN" dirty="0" err="1"/>
              <a:t>infallibile</a:t>
            </a:r>
            <a:r>
              <a:rPr lang="en-US" altLang="zh-CN" dirty="0"/>
              <a:t>, mi </a:t>
            </a:r>
            <a:r>
              <a:rPr lang="en-US" altLang="zh-CN" dirty="0" err="1"/>
              <a:t>avrebbe</a:t>
            </a:r>
            <a:r>
              <a:rPr lang="en-US" altLang="zh-CN" dirty="0"/>
              <a:t> </a:t>
            </a:r>
            <a:r>
              <a:rPr lang="en-US" altLang="zh-CN" dirty="0" err="1"/>
              <a:t>dovuto</a:t>
            </a:r>
            <a:r>
              <a:rPr lang="en-US" altLang="zh-CN" dirty="0"/>
              <a:t> fare </a:t>
            </a:r>
            <a:r>
              <a:rPr lang="en-US" altLang="zh-CN" dirty="0" err="1"/>
              <a:t>perfetto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6875" y="3773755"/>
            <a:ext cx="8786874" cy="86522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In </a:t>
            </a:r>
            <a:r>
              <a:rPr lang="en-US" altLang="zh-CN" dirty="0" err="1"/>
              <a:t>tal</a:t>
            </a:r>
            <a:r>
              <a:rPr lang="en-US" altLang="zh-CN" dirty="0"/>
              <a:t> modo,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dirty="0" err="1"/>
              <a:t>avrebbe</a:t>
            </a:r>
            <a:r>
              <a:rPr lang="en-US" altLang="zh-CN" dirty="0"/>
              <a:t> </a:t>
            </a:r>
            <a:r>
              <a:rPr lang="en-US" altLang="zh-CN" dirty="0" err="1"/>
              <a:t>creato</a:t>
            </a:r>
            <a:r>
              <a:rPr lang="en-US" altLang="zh-CN" dirty="0"/>
              <a:t> un </a:t>
            </a:r>
            <a:r>
              <a:rPr lang="en-US" altLang="zh-CN" dirty="0" err="1"/>
              <a:t>altro</a:t>
            </a:r>
            <a:r>
              <a:rPr lang="en-US" altLang="zh-CN" dirty="0"/>
              <a:t> </a:t>
            </a:r>
            <a:r>
              <a:rPr lang="en-US" altLang="zh-CN" dirty="0" err="1"/>
              <a:t>Dio</a:t>
            </a:r>
            <a:r>
              <a:rPr lang="en-US" altLang="zh-CN" dirty="0"/>
              <a:t>. </a:t>
            </a:r>
            <a:r>
              <a:rPr lang="en-US" altLang="zh-CN" dirty="0" err="1"/>
              <a:t>Quest’ultimo</a:t>
            </a:r>
            <a:r>
              <a:rPr lang="en-US" altLang="zh-CN" dirty="0"/>
              <a:t>, </a:t>
            </a:r>
            <a:r>
              <a:rPr lang="en-US" altLang="zh-CN" dirty="0" err="1"/>
              <a:t>però</a:t>
            </a:r>
            <a:r>
              <a:rPr lang="en-US" altLang="zh-CN" dirty="0"/>
              <a:t>, </a:t>
            </a:r>
            <a:r>
              <a:rPr lang="en-US" altLang="zh-CN" dirty="0" err="1"/>
              <a:t>avrebbe</a:t>
            </a:r>
            <a:r>
              <a:rPr lang="en-US" altLang="zh-CN" dirty="0"/>
              <a:t> </a:t>
            </a:r>
            <a:r>
              <a:rPr lang="en-US" altLang="zh-CN" dirty="0" err="1"/>
              <a:t>costituito</a:t>
            </a:r>
            <a:r>
              <a:rPr lang="en-US" altLang="zh-CN" dirty="0"/>
              <a:t> una </a:t>
            </a:r>
            <a:r>
              <a:rPr lang="en-US" altLang="zh-CN" dirty="0" err="1"/>
              <a:t>contraddizione</a:t>
            </a:r>
            <a:r>
              <a:rPr lang="en-US" altLang="zh-CN" dirty="0"/>
              <a:t> in </a:t>
            </a:r>
            <a:r>
              <a:rPr lang="en-US" altLang="zh-CN" dirty="0" err="1"/>
              <a:t>quanto</a:t>
            </a:r>
            <a:r>
              <a:rPr lang="en-US" altLang="zh-CN" dirty="0"/>
              <a:t> </a:t>
            </a:r>
            <a:r>
              <a:rPr lang="en-US" altLang="zh-CN" dirty="0" err="1"/>
              <a:t>implicherebbe</a:t>
            </a:r>
            <a:r>
              <a:rPr lang="en-US" altLang="zh-CN" dirty="0"/>
              <a:t> </a:t>
            </a:r>
            <a:r>
              <a:rPr lang="en-US" altLang="zh-CN" dirty="0" err="1"/>
              <a:t>l’idea</a:t>
            </a:r>
            <a:r>
              <a:rPr lang="en-US" altLang="zh-CN" dirty="0"/>
              <a:t> di un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dirty="0" err="1"/>
              <a:t>creato</a:t>
            </a:r>
            <a:r>
              <a:rPr lang="en-US" altLang="zh-CN" dirty="0"/>
              <a:t> – una </a:t>
            </a:r>
            <a:r>
              <a:rPr lang="en-US" altLang="zh-CN" dirty="0" err="1"/>
              <a:t>cosa</a:t>
            </a:r>
            <a:r>
              <a:rPr lang="en-US" altLang="zh-CN" dirty="0"/>
              <a:t> </a:t>
            </a:r>
            <a:r>
              <a:rPr lang="en-US" altLang="zh-CN" dirty="0" err="1"/>
              <a:t>perfetta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ha </a:t>
            </a:r>
            <a:r>
              <a:rPr lang="en-US" altLang="zh-CN" dirty="0" err="1"/>
              <a:t>bisogno</a:t>
            </a:r>
            <a:r>
              <a:rPr lang="en-US" altLang="zh-CN" dirty="0"/>
              <a:t> di una causa (</a:t>
            </a:r>
            <a:r>
              <a:rPr lang="en-US" altLang="zh-CN" dirty="0" err="1"/>
              <a:t>esterna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6875" y="4931965"/>
            <a:ext cx="8786874" cy="349960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</a:t>
            </a:r>
            <a:r>
              <a:rPr lang="en-US" altLang="zh-CN" dirty="0" err="1"/>
              <a:t>Neppure</a:t>
            </a:r>
            <a:r>
              <a:rPr lang="en-US" altLang="zh-CN" dirty="0"/>
              <a:t>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dirty="0" err="1"/>
              <a:t>può</a:t>
            </a:r>
            <a:r>
              <a:rPr lang="en-US" altLang="zh-CN" dirty="0"/>
              <a:t> far </a:t>
            </a:r>
            <a:r>
              <a:rPr lang="en-US" altLang="zh-CN" dirty="0" err="1"/>
              <a:t>sì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quanto</a:t>
            </a:r>
            <a:r>
              <a:rPr lang="en-US" altLang="zh-CN" dirty="0"/>
              <a:t> </a:t>
            </a:r>
            <a:r>
              <a:rPr lang="en-US" altLang="zh-CN" dirty="0" err="1"/>
              <a:t>viene</a:t>
            </a:r>
            <a:r>
              <a:rPr lang="en-US" altLang="zh-CN" dirty="0"/>
              <a:t> </a:t>
            </a:r>
            <a:r>
              <a:rPr lang="en-US" altLang="zh-CN" dirty="0" err="1"/>
              <a:t>creato</a:t>
            </a:r>
            <a:r>
              <a:rPr lang="en-US" altLang="zh-CN" dirty="0"/>
              <a:t> </a:t>
            </a:r>
            <a:r>
              <a:rPr lang="en-US" altLang="zh-CN" dirty="0" err="1"/>
              <a:t>sia</a:t>
            </a:r>
            <a:r>
              <a:rPr lang="en-US" altLang="zh-CN" dirty="0"/>
              <a:t> </a:t>
            </a:r>
            <a:r>
              <a:rPr lang="en-US" altLang="zh-CN" dirty="0" err="1"/>
              <a:t>illimitato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8147E918-CB90-440E-8AD2-581CC362C56C}"/>
              </a:ext>
            </a:extLst>
          </p:cNvPr>
          <p:cNvSpPr txBox="1"/>
          <p:nvPr/>
        </p:nvSpPr>
        <p:spPr>
          <a:xfrm>
            <a:off x="1897040" y="1497455"/>
            <a:ext cx="6286544" cy="86522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altLang="zh-CN" dirty="0" err="1"/>
              <a:t>Questo</a:t>
            </a:r>
            <a:r>
              <a:rPr lang="en-US" altLang="zh-CN" dirty="0"/>
              <a:t> </a:t>
            </a:r>
            <a:r>
              <a:rPr lang="en-US" altLang="zh-CN" dirty="0" err="1"/>
              <a:t>significa</a:t>
            </a:r>
            <a:r>
              <a:rPr lang="en-US" altLang="zh-CN" dirty="0"/>
              <a:t> </a:t>
            </a:r>
            <a:r>
              <a:rPr lang="en-US" altLang="zh-CN" dirty="0" err="1"/>
              <a:t>forse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dirty="0" err="1"/>
              <a:t>deve</a:t>
            </a:r>
            <a:r>
              <a:rPr lang="en-US" altLang="zh-CN" dirty="0"/>
              <a:t> fare I </a:t>
            </a:r>
            <a:r>
              <a:rPr lang="en-US" altLang="zh-CN" dirty="0" err="1"/>
              <a:t>conti</a:t>
            </a:r>
            <a:r>
              <a:rPr lang="en-US" altLang="zh-CN" dirty="0"/>
              <a:t> col </a:t>
            </a:r>
            <a:r>
              <a:rPr lang="en-US" altLang="zh-CN" dirty="0" err="1"/>
              <a:t>Nulla</a:t>
            </a:r>
            <a:r>
              <a:rPr lang="en-US" altLang="zh-CN" dirty="0"/>
              <a:t>?</a:t>
            </a:r>
          </a:p>
          <a:p>
            <a:pPr algn="ctr"/>
            <a:r>
              <a:rPr lang="en-US" altLang="zh-CN" dirty="0"/>
              <a:t>In </a:t>
            </a:r>
            <a:r>
              <a:rPr lang="en-US" altLang="zh-CN" dirty="0" err="1"/>
              <a:t>tal</a:t>
            </a:r>
            <a:r>
              <a:rPr lang="en-US" altLang="zh-CN" dirty="0"/>
              <a:t> modo non </a:t>
            </a:r>
            <a:r>
              <a:rPr lang="en-US" altLang="zh-CN" dirty="0" err="1"/>
              <a:t>dobbiamo</a:t>
            </a:r>
            <a:r>
              <a:rPr lang="en-US" altLang="zh-CN" dirty="0"/>
              <a:t> </a:t>
            </a:r>
            <a:r>
              <a:rPr lang="en-US" altLang="zh-CN" dirty="0" err="1"/>
              <a:t>ammettere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dirty="0" err="1"/>
              <a:t>incontra</a:t>
            </a:r>
            <a:r>
              <a:rPr lang="en-US" altLang="zh-CN" dirty="0"/>
              <a:t> </a:t>
            </a:r>
            <a:r>
              <a:rPr lang="en-US" altLang="zh-CN" dirty="0" err="1"/>
              <a:t>nel</a:t>
            </a:r>
            <a:r>
              <a:rPr lang="en-US" altLang="zh-CN" dirty="0"/>
              <a:t> </a:t>
            </a:r>
            <a:r>
              <a:rPr lang="en-US" altLang="zh-CN" dirty="0" err="1"/>
              <a:t>Nulla</a:t>
            </a:r>
            <a:r>
              <a:rPr lang="en-US" altLang="zh-CN" dirty="0"/>
              <a:t> una </a:t>
            </a:r>
            <a:r>
              <a:rPr lang="en-US" altLang="zh-CN" dirty="0" err="1"/>
              <a:t>limitazione</a:t>
            </a:r>
            <a:r>
              <a:rPr lang="en-US" altLang="zh-CN" dirty="0"/>
              <a:t>?</a:t>
            </a:r>
            <a:endParaRPr lang="zh-CN" altLang="en-US" dirty="0"/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20980B20-D06A-4248-BEF3-47172A3D4EF6}"/>
              </a:ext>
            </a:extLst>
          </p:cNvPr>
          <p:cNvSpPr txBox="1"/>
          <p:nvPr/>
        </p:nvSpPr>
        <p:spPr>
          <a:xfrm>
            <a:off x="646875" y="2907128"/>
            <a:ext cx="8786874" cy="607594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Non per </a:t>
            </a:r>
            <a:r>
              <a:rPr lang="en-US" altLang="zh-CN" dirty="0" err="1"/>
              <a:t>Cartesio</a:t>
            </a:r>
            <a:r>
              <a:rPr lang="en-US" altLang="zh-CN" dirty="0"/>
              <a:t>. </a:t>
            </a:r>
            <a:r>
              <a:rPr lang="en-US" altLang="zh-CN" dirty="0" err="1"/>
              <a:t>Dio</a:t>
            </a:r>
            <a:r>
              <a:rPr lang="en-US" altLang="zh-CN" dirty="0"/>
              <a:t> non </a:t>
            </a:r>
            <a:r>
              <a:rPr lang="en-US" altLang="zh-CN" dirty="0" err="1"/>
              <a:t>deve</a:t>
            </a:r>
            <a:r>
              <a:rPr lang="en-US" altLang="zh-CN" dirty="0"/>
              <a:t> </a:t>
            </a:r>
            <a:r>
              <a:rPr lang="en-US" altLang="zh-CN" dirty="0" err="1"/>
              <a:t>propriamente</a:t>
            </a:r>
            <a:r>
              <a:rPr lang="en-US" altLang="zh-CN" dirty="0"/>
              <a:t> fare I </a:t>
            </a:r>
            <a:r>
              <a:rPr lang="en-US" altLang="zh-CN" dirty="0" err="1"/>
              <a:t>conti</a:t>
            </a:r>
            <a:r>
              <a:rPr lang="en-US" altLang="zh-CN" dirty="0"/>
              <a:t> col </a:t>
            </a:r>
            <a:r>
              <a:rPr lang="en-US" altLang="zh-CN" dirty="0" err="1"/>
              <a:t>Nulla</a:t>
            </a:r>
            <a:r>
              <a:rPr lang="en-US" altLang="zh-CN" dirty="0"/>
              <a:t>, </a:t>
            </a:r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dirty="0" err="1"/>
              <a:t>il</a:t>
            </a:r>
            <a:r>
              <a:rPr lang="en-US" altLang="zh-CN" dirty="0"/>
              <a:t> </a:t>
            </a:r>
            <a:r>
              <a:rPr lang="en-US" altLang="zh-CN" dirty="0" err="1"/>
              <a:t>Nulla</a:t>
            </a:r>
            <a:r>
              <a:rPr lang="en-US" altLang="zh-CN" dirty="0"/>
              <a:t> </a:t>
            </a:r>
            <a:r>
              <a:rPr lang="en-US" altLang="zh-CN" i="1" dirty="0"/>
              <a:t>non </a:t>
            </a:r>
            <a:r>
              <a:rPr lang="en-US" altLang="zh-CN" i="1" dirty="0" err="1"/>
              <a:t>esiste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F07A28CB-63FE-4F23-B1F5-FBFBA53F403B}"/>
              </a:ext>
            </a:extLst>
          </p:cNvPr>
          <p:cNvSpPr txBox="1"/>
          <p:nvPr/>
        </p:nvSpPr>
        <p:spPr>
          <a:xfrm>
            <a:off x="646875" y="3712008"/>
            <a:ext cx="8786874" cy="607594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</a:t>
            </a:r>
            <a:r>
              <a:rPr lang="en-US" altLang="zh-CN" dirty="0" err="1"/>
              <a:t>Qualunque</a:t>
            </a:r>
            <a:r>
              <a:rPr lang="en-US" altLang="zh-CN" dirty="0"/>
              <a:t> </a:t>
            </a:r>
            <a:r>
              <a:rPr lang="en-US" altLang="zh-CN" dirty="0" err="1"/>
              <a:t>genere</a:t>
            </a:r>
            <a:r>
              <a:rPr lang="en-US" altLang="zh-CN" dirty="0"/>
              <a:t> di </a:t>
            </a:r>
            <a:r>
              <a:rPr lang="en-US" altLang="zh-CN" dirty="0" err="1"/>
              <a:t>cosa</a:t>
            </a:r>
            <a:r>
              <a:rPr lang="en-US" altLang="zh-CN" dirty="0"/>
              <a:t> una </a:t>
            </a:r>
            <a:r>
              <a:rPr lang="en-US" altLang="zh-CN" dirty="0" err="1"/>
              <a:t>creatura</a:t>
            </a:r>
            <a:r>
              <a:rPr lang="en-US" altLang="zh-CN" dirty="0"/>
              <a:t>, vale a dire un </a:t>
            </a:r>
            <a:r>
              <a:rPr lang="en-US" altLang="zh-CN" dirty="0" err="1"/>
              <a:t>ente</a:t>
            </a:r>
            <a:r>
              <a:rPr lang="en-US" altLang="zh-CN" dirty="0"/>
              <a:t> </a:t>
            </a:r>
            <a:r>
              <a:rPr lang="en-US" altLang="zh-CN" dirty="0" err="1"/>
              <a:t>finito</a:t>
            </a:r>
            <a:r>
              <a:rPr lang="en-US" altLang="zh-CN" dirty="0"/>
              <a:t>, </a:t>
            </a:r>
            <a:r>
              <a:rPr lang="en-US" altLang="zh-CN" dirty="0" err="1"/>
              <a:t>sia</a:t>
            </a:r>
            <a:r>
              <a:rPr lang="en-US" altLang="zh-CN" dirty="0"/>
              <a:t>, </a:t>
            </a:r>
            <a:r>
              <a:rPr lang="en-US" altLang="zh-CN" dirty="0" err="1"/>
              <a:t>ciò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è lo </a:t>
            </a:r>
            <a:r>
              <a:rPr lang="en-US" altLang="zh-CN" dirty="0" err="1"/>
              <a:t>riceve</a:t>
            </a:r>
            <a:r>
              <a:rPr lang="en-US" altLang="zh-CN" dirty="0"/>
              <a:t> da </a:t>
            </a:r>
            <a:r>
              <a:rPr lang="en-US" altLang="zh-CN" dirty="0" err="1"/>
              <a:t>Dio</a:t>
            </a:r>
            <a:r>
              <a:rPr lang="en-US" altLang="zh-CN" dirty="0"/>
              <a:t>. </a:t>
            </a:r>
            <a:r>
              <a:rPr lang="en-US" altLang="zh-CN" dirty="0" err="1"/>
              <a:t>Ciò</a:t>
            </a:r>
            <a:r>
              <a:rPr lang="en-US" altLang="zh-CN" dirty="0"/>
              <a:t> di cui una </a:t>
            </a:r>
            <a:r>
              <a:rPr lang="en-US" altLang="zh-CN" dirty="0" err="1"/>
              <a:t>creatura</a:t>
            </a:r>
            <a:r>
              <a:rPr lang="en-US" altLang="zh-CN" dirty="0"/>
              <a:t> </a:t>
            </a:r>
            <a:r>
              <a:rPr lang="en-US" altLang="zh-CN" dirty="0" err="1"/>
              <a:t>manca</a:t>
            </a:r>
            <a:r>
              <a:rPr lang="en-US" altLang="zh-CN" dirty="0"/>
              <a:t> </a:t>
            </a:r>
            <a:r>
              <a:rPr lang="en-US" altLang="zh-CN" dirty="0" err="1"/>
              <a:t>dipende</a:t>
            </a:r>
            <a:r>
              <a:rPr lang="en-US" altLang="zh-CN" dirty="0"/>
              <a:t> dal </a:t>
            </a:r>
            <a:r>
              <a:rPr lang="en-US" altLang="zh-CN" dirty="0" err="1"/>
              <a:t>fatto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i="1" dirty="0"/>
              <a:t>non è </a:t>
            </a:r>
            <a:r>
              <a:rPr lang="en-US" altLang="zh-CN" i="1" dirty="0" err="1"/>
              <a:t>Dio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5" name="TextBox 13">
            <a:extLst>
              <a:ext uri="{FF2B5EF4-FFF2-40B4-BE49-F238E27FC236}">
                <a16:creationId xmlns:a16="http://schemas.microsoft.com/office/drawing/2014/main" id="{338F122C-14BB-46F3-8FC0-037C5855770A}"/>
              </a:ext>
            </a:extLst>
          </p:cNvPr>
          <p:cNvSpPr txBox="1"/>
          <p:nvPr/>
        </p:nvSpPr>
        <p:spPr>
          <a:xfrm>
            <a:off x="646875" y="4543262"/>
            <a:ext cx="8786874" cy="607594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</a:t>
            </a:r>
            <a:r>
              <a:rPr lang="en-US" altLang="zh-CN" dirty="0" err="1"/>
              <a:t>Dunque</a:t>
            </a:r>
            <a:r>
              <a:rPr lang="en-US" altLang="zh-CN" dirty="0"/>
              <a:t>, </a:t>
            </a:r>
            <a:r>
              <a:rPr lang="en-US" altLang="zh-CN" dirty="0" err="1"/>
              <a:t>noi</a:t>
            </a:r>
            <a:r>
              <a:rPr lang="en-US" altLang="zh-CN" dirty="0"/>
              <a:t> </a:t>
            </a:r>
            <a:r>
              <a:rPr lang="en-US" altLang="zh-CN" dirty="0" err="1"/>
              <a:t>siamo</a:t>
            </a:r>
            <a:r>
              <a:rPr lang="en-US" altLang="zh-CN" dirty="0"/>
              <a:t> </a:t>
            </a:r>
            <a:r>
              <a:rPr lang="en-US" altLang="zh-CN" dirty="0" err="1"/>
              <a:t>fallibili</a:t>
            </a:r>
            <a:r>
              <a:rPr lang="en-US" altLang="zh-CN" dirty="0"/>
              <a:t> </a:t>
            </a:r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i="1" dirty="0"/>
              <a:t>non </a:t>
            </a:r>
            <a:r>
              <a:rPr lang="en-US" altLang="zh-CN" i="1" dirty="0" err="1"/>
              <a:t>siamo</a:t>
            </a:r>
            <a:r>
              <a:rPr lang="en-US" altLang="zh-CN" dirty="0"/>
              <a:t> </a:t>
            </a:r>
            <a:r>
              <a:rPr lang="en-US" altLang="zh-CN" dirty="0" err="1"/>
              <a:t>Dio</a:t>
            </a:r>
            <a:r>
              <a:rPr lang="en-US" altLang="zh-CN" dirty="0"/>
              <a:t>. </a:t>
            </a:r>
            <a:r>
              <a:rPr lang="en-US" altLang="zh-CN" dirty="0" err="1"/>
              <a:t>Tuttavia</a:t>
            </a:r>
            <a:r>
              <a:rPr lang="en-US" altLang="zh-CN" dirty="0"/>
              <a:t>, non </a:t>
            </a:r>
            <a:r>
              <a:rPr lang="en-US" altLang="zh-CN" dirty="0" err="1"/>
              <a:t>possiamo</a:t>
            </a:r>
            <a:r>
              <a:rPr lang="en-US" altLang="zh-CN" dirty="0"/>
              <a:t> </a:t>
            </a:r>
            <a:r>
              <a:rPr lang="en-US" altLang="zh-CN" dirty="0" err="1"/>
              <a:t>ascrivere</a:t>
            </a:r>
            <a:r>
              <a:rPr lang="en-US" altLang="zh-CN" dirty="0"/>
              <a:t> a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dirty="0" err="1"/>
              <a:t>ciò</a:t>
            </a:r>
            <a:r>
              <a:rPr lang="en-US" altLang="zh-CN" dirty="0"/>
              <a:t> di cui </a:t>
            </a:r>
            <a:r>
              <a:rPr lang="en-US" altLang="zh-CN" dirty="0" err="1"/>
              <a:t>manchiamo</a:t>
            </a:r>
            <a:r>
              <a:rPr lang="en-US" altLang="zh-CN" dirty="0"/>
              <a:t>, ma solo </a:t>
            </a:r>
            <a:r>
              <a:rPr lang="en-US" altLang="zh-CN" dirty="0" err="1"/>
              <a:t>ciò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abbiamo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EA9695E4-4A68-44B2-906D-D2400552C41E}"/>
              </a:ext>
            </a:extLst>
          </p:cNvPr>
          <p:cNvSpPr txBox="1"/>
          <p:nvPr/>
        </p:nvSpPr>
        <p:spPr>
          <a:xfrm>
            <a:off x="646875" y="5374516"/>
            <a:ext cx="8786874" cy="607594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</a:t>
            </a:r>
            <a:r>
              <a:rPr lang="en-US" altLang="zh-CN" dirty="0" err="1"/>
              <a:t>Dunque</a:t>
            </a:r>
            <a:r>
              <a:rPr lang="en-US" altLang="zh-CN" dirty="0"/>
              <a:t>, </a:t>
            </a:r>
            <a:r>
              <a:rPr lang="en-US" altLang="zh-CN" dirty="0" err="1"/>
              <a:t>noi</a:t>
            </a:r>
            <a:r>
              <a:rPr lang="en-US" altLang="zh-CN" dirty="0"/>
              <a:t> </a:t>
            </a:r>
            <a:r>
              <a:rPr lang="en-US" altLang="zh-CN" dirty="0" err="1"/>
              <a:t>siamo</a:t>
            </a:r>
            <a:r>
              <a:rPr lang="en-US" altLang="zh-CN" dirty="0"/>
              <a:t> </a:t>
            </a:r>
            <a:r>
              <a:rPr lang="en-US" altLang="zh-CN" dirty="0" err="1"/>
              <a:t>fallibili</a:t>
            </a:r>
            <a:r>
              <a:rPr lang="en-US" altLang="zh-CN" dirty="0"/>
              <a:t> </a:t>
            </a:r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i="1" dirty="0"/>
              <a:t>non </a:t>
            </a:r>
            <a:r>
              <a:rPr lang="en-US" altLang="zh-CN" i="1" dirty="0" err="1"/>
              <a:t>siamo</a:t>
            </a:r>
            <a:r>
              <a:rPr lang="en-US" altLang="zh-CN" dirty="0"/>
              <a:t> </a:t>
            </a:r>
            <a:r>
              <a:rPr lang="en-US" altLang="zh-CN" dirty="0" err="1"/>
              <a:t>Dio</a:t>
            </a:r>
            <a:r>
              <a:rPr lang="en-US" altLang="zh-CN" dirty="0"/>
              <a:t>. </a:t>
            </a:r>
            <a:r>
              <a:rPr lang="en-US" altLang="zh-CN" dirty="0" err="1"/>
              <a:t>Tuttavia</a:t>
            </a:r>
            <a:r>
              <a:rPr lang="en-US" altLang="zh-CN" dirty="0"/>
              <a:t>, non </a:t>
            </a:r>
            <a:r>
              <a:rPr lang="en-US" altLang="zh-CN" dirty="0" err="1"/>
              <a:t>possiamo</a:t>
            </a:r>
            <a:r>
              <a:rPr lang="en-US" altLang="zh-CN" dirty="0"/>
              <a:t> </a:t>
            </a:r>
            <a:r>
              <a:rPr lang="en-US" altLang="zh-CN" dirty="0" err="1"/>
              <a:t>ascrivere</a:t>
            </a:r>
            <a:r>
              <a:rPr lang="en-US" altLang="zh-CN" dirty="0"/>
              <a:t> a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dirty="0" err="1"/>
              <a:t>ciò</a:t>
            </a:r>
            <a:r>
              <a:rPr lang="en-US" altLang="zh-CN" dirty="0"/>
              <a:t> di cui </a:t>
            </a:r>
            <a:r>
              <a:rPr lang="en-US" altLang="zh-CN" dirty="0" err="1"/>
              <a:t>manchiamo</a:t>
            </a:r>
            <a:r>
              <a:rPr lang="en-US" altLang="zh-CN" dirty="0"/>
              <a:t>, ma solo </a:t>
            </a:r>
            <a:r>
              <a:rPr lang="en-US" altLang="zh-CN" dirty="0" err="1"/>
              <a:t>ciò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abbiamo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61891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68478" y="493689"/>
            <a:ext cx="6286544" cy="86522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altLang="zh-CN" dirty="0" err="1"/>
              <a:t>Va</a:t>
            </a:r>
            <a:r>
              <a:rPr lang="en-US" altLang="zh-CN" dirty="0"/>
              <a:t> bene – ma... </a:t>
            </a:r>
            <a:r>
              <a:rPr lang="en-US" altLang="zh-CN" dirty="0" err="1"/>
              <a:t>Dio</a:t>
            </a:r>
            <a:r>
              <a:rPr lang="en-US" altLang="zh-CN" dirty="0"/>
              <a:t> </a:t>
            </a:r>
            <a:r>
              <a:rPr lang="en-US" altLang="zh-CN" i="1" dirty="0" err="1"/>
              <a:t>sa</a:t>
            </a:r>
            <a:r>
              <a:rPr lang="en-US" altLang="zh-CN" i="1" dirty="0"/>
              <a:t>(</a:t>
            </a:r>
            <a:r>
              <a:rPr lang="en-US" altLang="zh-CN" i="1" dirty="0" err="1"/>
              <a:t>peva</a:t>
            </a:r>
            <a:r>
              <a:rPr lang="en-US" altLang="zh-CN" i="1" dirty="0"/>
              <a:t>)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cosa</a:t>
            </a:r>
            <a:r>
              <a:rPr lang="en-US" altLang="zh-CN" dirty="0"/>
              <a:t> </a:t>
            </a:r>
            <a:r>
              <a:rPr lang="en-US" altLang="zh-CN" dirty="0" err="1"/>
              <a:t>sta</a:t>
            </a:r>
            <a:r>
              <a:rPr lang="en-US" altLang="zh-CN" dirty="0"/>
              <a:t>(</a:t>
            </a:r>
            <a:r>
              <a:rPr lang="en-US" altLang="zh-CN" dirty="0" err="1"/>
              <a:t>va</a:t>
            </a:r>
            <a:r>
              <a:rPr lang="en-US" altLang="zh-CN" dirty="0"/>
              <a:t>) </a:t>
            </a:r>
            <a:r>
              <a:rPr lang="en-US" altLang="zh-CN" dirty="0" err="1"/>
              <a:t>facendo</a:t>
            </a:r>
            <a:r>
              <a:rPr lang="en-US" altLang="zh-CN" dirty="0"/>
              <a:t>: </a:t>
            </a:r>
            <a:r>
              <a:rPr lang="en-US" altLang="zh-CN" dirty="0" err="1"/>
              <a:t>allora</a:t>
            </a:r>
            <a:r>
              <a:rPr lang="en-US" altLang="zh-CN" dirty="0"/>
              <a:t> </a:t>
            </a:r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dirty="0" err="1"/>
              <a:t>avrebbe</a:t>
            </a:r>
            <a:r>
              <a:rPr lang="en-US" altLang="zh-CN" dirty="0"/>
              <a:t> </a:t>
            </a:r>
            <a:r>
              <a:rPr lang="en-US" altLang="zh-CN" i="1" dirty="0" err="1"/>
              <a:t>voluto</a:t>
            </a:r>
            <a:r>
              <a:rPr lang="en-US" altLang="zh-CN" i="1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ci fosse </a:t>
            </a:r>
            <a:r>
              <a:rPr lang="en-US" altLang="zh-CN" dirty="0" err="1"/>
              <a:t>qualcosa</a:t>
            </a:r>
            <a:r>
              <a:rPr lang="en-US" altLang="zh-CN" dirty="0"/>
              <a:t> di </a:t>
            </a:r>
            <a:r>
              <a:rPr lang="en-US" altLang="zh-CN" dirty="0" err="1"/>
              <a:t>imperfetto</a:t>
            </a:r>
            <a:r>
              <a:rPr lang="en-US" altLang="zh-CN" dirty="0"/>
              <a:t>, se non per divertimento </a:t>
            </a:r>
            <a:r>
              <a:rPr lang="en-US" altLang="zh-CN" dirty="0" err="1"/>
              <a:t>sadico</a:t>
            </a:r>
            <a:r>
              <a:rPr lang="en-US" altLang="zh-CN" dirty="0"/>
              <a:t>?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46875" y="1934398"/>
            <a:ext cx="8786874" cy="86522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</a:t>
            </a:r>
            <a:r>
              <a:rPr lang="en-US" altLang="zh-CN" dirty="0" err="1"/>
              <a:t>Più</a:t>
            </a:r>
            <a:r>
              <a:rPr lang="en-US" altLang="zh-CN" dirty="0"/>
              <a:t> </a:t>
            </a:r>
            <a:r>
              <a:rPr lang="en-US" altLang="zh-CN" dirty="0" err="1"/>
              <a:t>precisamente</a:t>
            </a:r>
            <a:r>
              <a:rPr lang="en-US" altLang="zh-CN" dirty="0"/>
              <a:t>, proprio non </a:t>
            </a:r>
            <a:r>
              <a:rPr lang="en-US" altLang="zh-CN" dirty="0" err="1"/>
              <a:t>possiamo</a:t>
            </a:r>
            <a:r>
              <a:rPr lang="en-US" altLang="zh-CN" dirty="0"/>
              <a:t> </a:t>
            </a:r>
            <a:r>
              <a:rPr lang="en-US" altLang="zh-CN" dirty="0" err="1"/>
              <a:t>capirlo</a:t>
            </a:r>
            <a:r>
              <a:rPr lang="en-US" altLang="zh-CN" dirty="0"/>
              <a:t>. </a:t>
            </a:r>
            <a:r>
              <a:rPr lang="en-US" altLang="zh-CN" dirty="0" err="1"/>
              <a:t>Tuttavia</a:t>
            </a:r>
            <a:r>
              <a:rPr lang="en-US" altLang="zh-CN" dirty="0"/>
              <a:t>, </a:t>
            </a:r>
            <a:r>
              <a:rPr lang="en-US" altLang="zh-CN" dirty="0" err="1"/>
              <a:t>noi</a:t>
            </a:r>
            <a:r>
              <a:rPr lang="en-US" altLang="zh-CN" dirty="0"/>
              <a:t> </a:t>
            </a:r>
            <a:r>
              <a:rPr lang="en-US" altLang="zh-CN" dirty="0" err="1"/>
              <a:t>abbiamo</a:t>
            </a:r>
            <a:r>
              <a:rPr lang="en-US" altLang="zh-CN" dirty="0"/>
              <a:t> fiducia </a:t>
            </a:r>
            <a:r>
              <a:rPr lang="en-US" altLang="zh-CN" dirty="0" err="1"/>
              <a:t>nel</a:t>
            </a:r>
            <a:r>
              <a:rPr lang="en-US" altLang="zh-CN" dirty="0"/>
              <a:t> </a:t>
            </a:r>
            <a:r>
              <a:rPr lang="en-US" altLang="zh-CN" dirty="0" err="1"/>
              <a:t>fatto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la </a:t>
            </a:r>
            <a:r>
              <a:rPr lang="en-US" altLang="zh-CN" dirty="0" err="1"/>
              <a:t>sua</a:t>
            </a:r>
            <a:r>
              <a:rPr lang="en-US" altLang="zh-CN" dirty="0"/>
              <a:t> </a:t>
            </a:r>
            <a:r>
              <a:rPr lang="en-US" altLang="zh-CN" dirty="0" err="1"/>
              <a:t>scelta</a:t>
            </a:r>
            <a:r>
              <a:rPr lang="en-US" altLang="zh-CN" dirty="0"/>
              <a:t> </a:t>
            </a:r>
            <a:r>
              <a:rPr lang="en-US" altLang="zh-CN" dirty="0" err="1"/>
              <a:t>sia</a:t>
            </a:r>
            <a:r>
              <a:rPr lang="en-US" altLang="zh-CN" dirty="0"/>
              <a:t> </a:t>
            </a:r>
            <a:r>
              <a:rPr lang="en-US" altLang="zh-CN" dirty="0" err="1"/>
              <a:t>stata</a:t>
            </a:r>
            <a:r>
              <a:rPr lang="en-US" altLang="zh-CN" dirty="0"/>
              <a:t> per </a:t>
            </a:r>
            <a:r>
              <a:rPr lang="en-US" altLang="zh-CN" dirty="0" err="1"/>
              <a:t>il</a:t>
            </a:r>
            <a:r>
              <a:rPr lang="en-US" altLang="zh-CN" dirty="0"/>
              <a:t> </a:t>
            </a:r>
            <a:r>
              <a:rPr lang="en-US" altLang="zh-CN" dirty="0" err="1"/>
              <a:t>meglio</a:t>
            </a:r>
            <a:r>
              <a:rPr lang="en-US" altLang="zh-CN" dirty="0"/>
              <a:t> – </a:t>
            </a:r>
            <a:r>
              <a:rPr lang="en-US" altLang="zh-CN" i="1" dirty="0" err="1"/>
              <a:t>sebbene</a:t>
            </a:r>
            <a:r>
              <a:rPr lang="en-US" altLang="zh-CN" dirty="0"/>
              <a:t> </a:t>
            </a:r>
            <a:r>
              <a:rPr lang="en-US" altLang="zh-CN" dirty="0" err="1"/>
              <a:t>ciò</a:t>
            </a:r>
            <a:r>
              <a:rPr lang="en-US" altLang="zh-CN" dirty="0"/>
              <a:t> </a:t>
            </a:r>
            <a:r>
              <a:rPr lang="en-US" altLang="zh-CN" dirty="0" err="1"/>
              <a:t>possa</a:t>
            </a:r>
            <a:r>
              <a:rPr lang="en-US" altLang="zh-CN" dirty="0"/>
              <a:t> non </a:t>
            </a:r>
            <a:r>
              <a:rPr lang="en-US" altLang="zh-CN" dirty="0" err="1"/>
              <a:t>significare</a:t>
            </a:r>
            <a:r>
              <a:rPr lang="en-US" altLang="zh-CN" dirty="0"/>
              <a:t> </a:t>
            </a:r>
            <a:r>
              <a:rPr lang="en-US" altLang="zh-CN" dirty="0" err="1"/>
              <a:t>il</a:t>
            </a:r>
            <a:r>
              <a:rPr lang="en-US" altLang="zh-CN" dirty="0"/>
              <a:t> </a:t>
            </a:r>
            <a:r>
              <a:rPr lang="en-US" altLang="zh-CN" i="1" dirty="0" err="1"/>
              <a:t>nostro</a:t>
            </a:r>
            <a:r>
              <a:rPr lang="en-US" altLang="zh-CN" dirty="0"/>
              <a:t> bene, vale a dire </a:t>
            </a:r>
            <a:r>
              <a:rPr lang="en-US" altLang="zh-CN" dirty="0" err="1"/>
              <a:t>ciò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noi</a:t>
            </a:r>
            <a:r>
              <a:rPr lang="en-US" altLang="zh-CN" dirty="0"/>
              <a:t> </a:t>
            </a:r>
            <a:r>
              <a:rPr lang="en-US" altLang="zh-CN" dirty="0" err="1"/>
              <a:t>possiamo</a:t>
            </a:r>
            <a:r>
              <a:rPr lang="en-US" altLang="zh-CN" dirty="0"/>
              <a:t> </a:t>
            </a:r>
            <a:r>
              <a:rPr lang="en-US" altLang="zh-CN" dirty="0" err="1"/>
              <a:t>comprendere</a:t>
            </a:r>
            <a:r>
              <a:rPr lang="en-US" altLang="zh-CN" dirty="0"/>
              <a:t> come </a:t>
            </a:r>
            <a:r>
              <a:rPr lang="en-US" altLang="zh-CN" dirty="0" err="1"/>
              <a:t>il</a:t>
            </a:r>
            <a:r>
              <a:rPr lang="en-US" altLang="zh-CN" dirty="0"/>
              <a:t> </a:t>
            </a:r>
            <a:r>
              <a:rPr lang="en-US" altLang="zh-CN" dirty="0" err="1"/>
              <a:t>nostro</a:t>
            </a:r>
            <a:r>
              <a:rPr lang="en-US" altLang="zh-CN" dirty="0"/>
              <a:t> bene.</a:t>
            </a:r>
            <a:endParaRPr lang="zh-CN" altLang="en-US" dirty="0"/>
          </a:p>
        </p:txBody>
      </p:sp>
      <p:sp>
        <p:nvSpPr>
          <p:cNvPr id="6" name="下箭头 5"/>
          <p:cNvSpPr/>
          <p:nvPr/>
        </p:nvSpPr>
        <p:spPr>
          <a:xfrm>
            <a:off x="4897434" y="3061016"/>
            <a:ext cx="285752" cy="4286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575699" y="3669297"/>
            <a:ext cx="4929222" cy="86522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just"/>
            <a:r>
              <a:rPr lang="en-US" altLang="zh-CN" dirty="0"/>
              <a:t>Per </a:t>
            </a:r>
            <a:r>
              <a:rPr lang="en-US" altLang="zh-CN" dirty="0" err="1"/>
              <a:t>altro</a:t>
            </a:r>
            <a:r>
              <a:rPr lang="en-US" altLang="zh-CN" dirty="0"/>
              <a:t>: </a:t>
            </a:r>
            <a:r>
              <a:rPr lang="en-US" altLang="zh-CN" dirty="0" err="1"/>
              <a:t>noi</a:t>
            </a:r>
            <a:r>
              <a:rPr lang="en-US" altLang="zh-CN" dirty="0"/>
              <a:t> non </a:t>
            </a:r>
            <a:r>
              <a:rPr lang="en-US" altLang="zh-CN" dirty="0" err="1"/>
              <a:t>possiamo</a:t>
            </a:r>
            <a:r>
              <a:rPr lang="en-US" altLang="zh-CN" dirty="0"/>
              <a:t> </a:t>
            </a:r>
            <a:r>
              <a:rPr lang="en-US" altLang="zh-CN" dirty="0" err="1"/>
              <a:t>neppure</a:t>
            </a:r>
            <a:r>
              <a:rPr lang="en-US" altLang="zh-CN" dirty="0"/>
              <a:t> </a:t>
            </a:r>
            <a:r>
              <a:rPr lang="en-US" altLang="zh-CN" dirty="0" err="1"/>
              <a:t>comprendere</a:t>
            </a:r>
            <a:r>
              <a:rPr lang="en-US" altLang="zh-CN" dirty="0"/>
              <a:t> la </a:t>
            </a:r>
            <a:r>
              <a:rPr lang="en-US" altLang="zh-CN" dirty="0" err="1"/>
              <a:t>ragione</a:t>
            </a:r>
            <a:r>
              <a:rPr lang="en-US" altLang="zh-CN" dirty="0"/>
              <a:t> del mondo, vale a dire </a:t>
            </a:r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dirty="0" err="1"/>
              <a:t>esiste</a:t>
            </a:r>
            <a:r>
              <a:rPr lang="en-US" altLang="zh-CN" dirty="0"/>
              <a:t> e a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scopo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39980" y="4760047"/>
            <a:ext cx="5000660" cy="86522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just"/>
            <a:r>
              <a:rPr lang="en-US" altLang="zh-CN" dirty="0"/>
              <a:t>Ma </a:t>
            </a:r>
            <a:r>
              <a:rPr lang="en-US" altLang="zh-CN" dirty="0" err="1"/>
              <a:t>c’è</a:t>
            </a:r>
            <a:r>
              <a:rPr lang="en-US" altLang="zh-CN" dirty="0"/>
              <a:t> una </a:t>
            </a:r>
            <a:r>
              <a:rPr lang="en-US" altLang="zh-CN" dirty="0" err="1"/>
              <a:t>buona</a:t>
            </a:r>
            <a:r>
              <a:rPr lang="en-US" altLang="zh-CN" dirty="0"/>
              <a:t> </a:t>
            </a:r>
            <a:r>
              <a:rPr lang="en-US" altLang="zh-CN" dirty="0" err="1"/>
              <a:t>notizia</a:t>
            </a:r>
            <a:r>
              <a:rPr lang="en-US" altLang="zh-CN" dirty="0"/>
              <a:t>: non </a:t>
            </a:r>
            <a:r>
              <a:rPr lang="en-US" altLang="zh-CN" dirty="0" err="1"/>
              <a:t>abbiamo</a:t>
            </a:r>
            <a:r>
              <a:rPr lang="en-US" altLang="zh-CN" dirty="0"/>
              <a:t> </a:t>
            </a:r>
            <a:r>
              <a:rPr lang="en-US" altLang="zh-CN" dirty="0" err="1"/>
              <a:t>bisogno</a:t>
            </a:r>
            <a:r>
              <a:rPr lang="en-US" altLang="zh-CN" dirty="0"/>
              <a:t> di </a:t>
            </a:r>
            <a:r>
              <a:rPr lang="en-US" altLang="zh-CN" dirty="0" err="1"/>
              <a:t>comprendere</a:t>
            </a:r>
            <a:r>
              <a:rPr lang="en-US" altLang="zh-CN" dirty="0"/>
              <a:t> </a:t>
            </a:r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dirty="0" err="1"/>
              <a:t>esiste</a:t>
            </a:r>
            <a:r>
              <a:rPr lang="en-US" altLang="zh-CN" dirty="0"/>
              <a:t> al fine di </a:t>
            </a:r>
            <a:r>
              <a:rPr lang="en-US" altLang="zh-CN" dirty="0" err="1"/>
              <a:t>capire</a:t>
            </a:r>
            <a:r>
              <a:rPr lang="en-US" altLang="zh-CN" dirty="0"/>
              <a:t> come </a:t>
            </a:r>
            <a:r>
              <a:rPr lang="en-US" altLang="zh-CN" dirty="0" err="1"/>
              <a:t>funziona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10" name="下箭头 9"/>
          <p:cNvSpPr/>
          <p:nvPr/>
        </p:nvSpPr>
        <p:spPr>
          <a:xfrm>
            <a:off x="4897434" y="6026008"/>
            <a:ext cx="285752" cy="4286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960344" y="6716026"/>
            <a:ext cx="4159933" cy="349960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altLang="zh-CN" b="1" dirty="0"/>
              <a:t>In </a:t>
            </a:r>
            <a:r>
              <a:rPr lang="en-US" altLang="zh-CN" b="1" dirty="0" err="1"/>
              <a:t>Fisica</a:t>
            </a:r>
            <a:r>
              <a:rPr lang="en-US" altLang="zh-CN" b="1" dirty="0"/>
              <a:t>, le cause </a:t>
            </a:r>
            <a:r>
              <a:rPr lang="en-US" altLang="zh-CN" b="1" dirty="0" err="1"/>
              <a:t>finali</a:t>
            </a:r>
            <a:r>
              <a:rPr lang="en-US" altLang="zh-CN" b="1" dirty="0"/>
              <a:t> </a:t>
            </a:r>
            <a:r>
              <a:rPr lang="en-US" altLang="zh-CN" b="1" dirty="0" err="1"/>
              <a:t>sono</a:t>
            </a:r>
            <a:r>
              <a:rPr lang="en-US" altLang="zh-CN" b="1" dirty="0"/>
              <a:t> </a:t>
            </a:r>
            <a:r>
              <a:rPr lang="en-US" altLang="zh-CN" b="1" dirty="0" err="1"/>
              <a:t>inutili</a:t>
            </a:r>
            <a:r>
              <a:rPr lang="en-US" altLang="zh-CN" b="1" dirty="0"/>
              <a:t>!</a:t>
            </a:r>
            <a:endParaRPr lang="zh-CN" altLang="en-US" b="1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25BDC75-8A26-4DD6-9E6C-247188CE556B}"/>
              </a:ext>
            </a:extLst>
          </p:cNvPr>
          <p:cNvSpPr/>
          <p:nvPr/>
        </p:nvSpPr>
        <p:spPr>
          <a:xfrm>
            <a:off x="646875" y="1471674"/>
            <a:ext cx="212109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zh-CN" dirty="0"/>
              <a:t> Non lo </a:t>
            </a:r>
            <a:r>
              <a:rPr lang="en-US" altLang="zh-CN" dirty="0" err="1"/>
              <a:t>sappiamo</a:t>
            </a:r>
            <a:r>
              <a:rPr lang="en-US" altLang="zh-CN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7" grpId="0"/>
      <p:bldP spid="8" grpId="0"/>
      <p:bldP spid="10" grpId="0" animBg="1"/>
      <p:bldP spid="1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EDCCDCC-56E4-4756-9533-AF95B4FA7638}"/>
              </a:ext>
            </a:extLst>
          </p:cNvPr>
          <p:cNvSpPr/>
          <p:nvPr/>
        </p:nvSpPr>
        <p:spPr>
          <a:xfrm>
            <a:off x="774067" y="742787"/>
            <a:ext cx="8532489" cy="6074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altLang="zh-CN" sz="2200" dirty="0">
                <a:latin typeface="SimonciniGaramond"/>
              </a:rPr>
              <a:t>Quanto alla </a:t>
            </a:r>
            <a:r>
              <a:rPr lang="it-IT" altLang="zh-CN" sz="2200" b="1" dirty="0">
                <a:latin typeface="SimonciniGaramond"/>
              </a:rPr>
              <a:t>libertà dell’arbitrio</a:t>
            </a:r>
            <a:r>
              <a:rPr lang="it-IT" altLang="zh-CN" sz="2200" dirty="0">
                <a:latin typeface="SimonciniGaramond"/>
              </a:rPr>
              <a:t>, la sua natura è in Dio di gran lunga diversa di come è in noi. Ripugna infatti che </a:t>
            </a:r>
            <a:r>
              <a:rPr lang="it-IT" altLang="zh-CN" sz="2200" b="1" dirty="0">
                <a:latin typeface="SimonciniGaramond"/>
              </a:rPr>
              <a:t>la volontà di Dio </a:t>
            </a:r>
            <a:r>
              <a:rPr lang="it-IT" altLang="zh-CN" sz="2200" dirty="0">
                <a:latin typeface="SimonciniGaramond"/>
              </a:rPr>
              <a:t>non sia stata dall’eternità </a:t>
            </a:r>
            <a:r>
              <a:rPr lang="it-IT" altLang="zh-CN" sz="2200" b="1" dirty="0">
                <a:latin typeface="SimonciniGaramond"/>
              </a:rPr>
              <a:t>indifferente a tutte le cose </a:t>
            </a:r>
            <a:r>
              <a:rPr lang="it-IT" altLang="zh-CN" sz="2200" dirty="0">
                <a:latin typeface="SimonciniGaramond"/>
              </a:rPr>
              <a:t>che sono accadute o mai accadranno, perché non si può fingere alcun bene, o vero, o alcunché da credere, o da fare, o da omettere la cui idea sia stata nell’intelletto divino prima che la sua volontà si determinasse a far sì che fosse tale […] </a:t>
            </a:r>
            <a:r>
              <a:rPr lang="it-IT" altLang="zh-CN" sz="2200" b="1" dirty="0">
                <a:latin typeface="SimonciniGaramond"/>
              </a:rPr>
              <a:t>la somma indifferenza in Dio è sommo argomento della sua onnipotenza</a:t>
            </a:r>
            <a:r>
              <a:rPr lang="it-IT" altLang="zh-CN" sz="2200" dirty="0">
                <a:latin typeface="SimonciniGaramond"/>
              </a:rPr>
              <a:t>. Ma, </a:t>
            </a:r>
            <a:r>
              <a:rPr lang="it-IT" altLang="zh-CN" sz="2200" b="1" dirty="0">
                <a:latin typeface="SimonciniGaramond"/>
              </a:rPr>
              <a:t>quanto all’uomo</a:t>
            </a:r>
            <a:r>
              <a:rPr lang="it-IT" altLang="zh-CN" sz="2200" dirty="0">
                <a:latin typeface="SimonciniGaramond"/>
              </a:rPr>
              <a:t>, poiché questi trova la natura di ogni bene e di ogni vero già determinata da Dio, </a:t>
            </a:r>
            <a:r>
              <a:rPr lang="it-IT" altLang="zh-CN" sz="2200" b="1" dirty="0">
                <a:latin typeface="SimonciniGaramond"/>
              </a:rPr>
              <a:t>e la sua volontà non può dirigersi ad altro</a:t>
            </a:r>
            <a:r>
              <a:rPr lang="it-IT" altLang="zh-CN" sz="2200" dirty="0">
                <a:latin typeface="SimonciniGaramond"/>
              </a:rPr>
              <a:t>, è evidente che egli abbraccia </a:t>
            </a:r>
            <a:r>
              <a:rPr lang="it-IT" altLang="zh-CN" sz="2200" b="1" dirty="0">
                <a:latin typeface="SimonciniGaramond"/>
              </a:rPr>
              <a:t>tanto più volentieri</a:t>
            </a:r>
            <a:r>
              <a:rPr lang="it-IT" altLang="zh-CN" sz="2200" dirty="0">
                <a:latin typeface="SimonciniGaramond"/>
              </a:rPr>
              <a:t>, e quindi anche più </a:t>
            </a:r>
            <a:r>
              <a:rPr lang="it-IT" altLang="zh-CN" sz="2200" b="1" dirty="0">
                <a:latin typeface="SimonciniGaramond"/>
              </a:rPr>
              <a:t>liberamente, il bene ed il vero, quanto più chiaramente lo vede, e non è mai indifferente, se non quando ignora cosa sia più buono, o più vero</a:t>
            </a:r>
            <a:r>
              <a:rPr lang="it-IT" altLang="zh-CN" sz="2200" dirty="0">
                <a:latin typeface="SimonciniGaramond"/>
              </a:rPr>
              <a:t>, o certamente, quando non lo vede in modo tanto perspicuo da non poterne dubitare. E così alla libertà umana conviene un’indifferenza di gran lunga diversa da quella che conviene </a:t>
            </a:r>
            <a:r>
              <a:rPr lang="en-GB" altLang="zh-CN" sz="2200" dirty="0" err="1">
                <a:latin typeface="SimonciniGaramond"/>
              </a:rPr>
              <a:t>alla</a:t>
            </a:r>
            <a:r>
              <a:rPr lang="en-GB" altLang="zh-CN" sz="2200" dirty="0">
                <a:latin typeface="SimonciniGaramond"/>
              </a:rPr>
              <a:t> </a:t>
            </a:r>
            <a:r>
              <a:rPr lang="en-GB" altLang="zh-CN" sz="2200" dirty="0" err="1">
                <a:latin typeface="SimonciniGaramond"/>
              </a:rPr>
              <a:t>libertà</a:t>
            </a:r>
            <a:r>
              <a:rPr lang="en-GB" altLang="zh-CN" sz="2200" dirty="0">
                <a:latin typeface="SimonciniGaramond"/>
              </a:rPr>
              <a:t> </a:t>
            </a:r>
            <a:r>
              <a:rPr lang="en-GB" altLang="zh-CN" sz="2200" dirty="0" err="1">
                <a:latin typeface="SimonciniGaramond"/>
              </a:rPr>
              <a:t>divina</a:t>
            </a:r>
            <a:r>
              <a:rPr lang="en-GB" altLang="zh-CN" sz="2200" dirty="0">
                <a:latin typeface="SimonciniGaramond"/>
              </a:rPr>
              <a:t>. […] </a:t>
            </a:r>
            <a:r>
              <a:rPr lang="en-GB" altLang="zh-CN" sz="2200" b="1" dirty="0">
                <a:latin typeface="SimonciniGaramond"/>
              </a:rPr>
              <a:t>[L]’</a:t>
            </a:r>
            <a:r>
              <a:rPr lang="en-GB" altLang="zh-CN" sz="2200" b="1" dirty="0" err="1">
                <a:latin typeface="SimonciniGaramond"/>
              </a:rPr>
              <a:t>indifferenza</a:t>
            </a:r>
            <a:r>
              <a:rPr lang="en-GB" altLang="zh-CN" sz="2200" b="1" dirty="0">
                <a:latin typeface="SimonciniGaramond"/>
              </a:rPr>
              <a:t> non </a:t>
            </a:r>
            <a:r>
              <a:rPr lang="en-GB" altLang="zh-CN" sz="2200" b="1" dirty="0" err="1">
                <a:latin typeface="SimonciniGaramond"/>
              </a:rPr>
              <a:t>appartiene</a:t>
            </a:r>
            <a:r>
              <a:rPr lang="en-GB" altLang="zh-CN" sz="2200" b="1" dirty="0">
                <a:latin typeface="SimonciniGaramond"/>
              </a:rPr>
              <a:t> </a:t>
            </a:r>
            <a:r>
              <a:rPr lang="it-IT" altLang="zh-CN" sz="2200" b="1" dirty="0">
                <a:latin typeface="SimonciniGaramond"/>
              </a:rPr>
              <a:t>all’essenza della libertà umana, perché siamo liberi non tanto quando l’ignoranza di quel che è corretto ci rende indifferenti, ma soprattutto anche quando una chiara percezione ci spinge a perseguire qualcosa</a:t>
            </a:r>
            <a:r>
              <a:rPr lang="it-IT" altLang="zh-CN" sz="2200" dirty="0">
                <a:latin typeface="SimonciniGaramond"/>
              </a:rPr>
              <a:t>.</a:t>
            </a:r>
            <a:endParaRPr lang="zh-CN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409336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6975" y="1922450"/>
            <a:ext cx="7429552" cy="349960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altLang="zh-CN" dirty="0"/>
              <a:t>Il </a:t>
            </a:r>
            <a:r>
              <a:rPr lang="en-US" altLang="zh-CN" dirty="0" err="1"/>
              <a:t>meditante</a:t>
            </a:r>
            <a:r>
              <a:rPr lang="en-US" altLang="zh-CN" dirty="0"/>
              <a:t> è una </a:t>
            </a:r>
            <a:r>
              <a:rPr lang="en-US" altLang="zh-CN" dirty="0" err="1"/>
              <a:t>creatura</a:t>
            </a:r>
            <a:r>
              <a:rPr lang="en-US" altLang="zh-CN" dirty="0"/>
              <a:t> intermedia </a:t>
            </a:r>
            <a:r>
              <a:rPr lang="en-US" altLang="zh-CN" dirty="0" err="1"/>
              <a:t>tra</a:t>
            </a:r>
            <a:r>
              <a:rPr lang="en-US" altLang="zh-CN" dirty="0"/>
              <a:t> </a:t>
            </a:r>
            <a:r>
              <a:rPr lang="en-US" altLang="zh-CN" dirty="0" err="1"/>
              <a:t>l’essere</a:t>
            </a:r>
            <a:r>
              <a:rPr lang="en-US" altLang="zh-CN" dirty="0"/>
              <a:t> </a:t>
            </a:r>
            <a:r>
              <a:rPr lang="en-US" altLang="zh-CN" dirty="0" err="1"/>
              <a:t>il</a:t>
            </a:r>
            <a:r>
              <a:rPr lang="en-US" altLang="zh-CN" dirty="0"/>
              <a:t> </a:t>
            </a:r>
            <a:r>
              <a:rPr lang="en-US" altLang="zh-CN" dirty="0" err="1"/>
              <a:t>nulla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2595" y="2922581"/>
            <a:ext cx="7429552" cy="349960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/>
              <a:t>- </a:t>
            </a:r>
            <a:r>
              <a:rPr lang="en-US" altLang="zh-CN" dirty="0" err="1"/>
              <a:t>Noi</a:t>
            </a:r>
            <a:r>
              <a:rPr lang="en-US" altLang="zh-CN" dirty="0"/>
              <a:t> </a:t>
            </a:r>
            <a:r>
              <a:rPr lang="en-US" altLang="zh-CN" dirty="0" err="1"/>
              <a:t>commettiamo</a:t>
            </a:r>
            <a:r>
              <a:rPr lang="en-US" altLang="zh-CN" dirty="0"/>
              <a:t> </a:t>
            </a:r>
            <a:r>
              <a:rPr lang="en-US" altLang="zh-CN" dirty="0" err="1"/>
              <a:t>errori</a:t>
            </a:r>
            <a:r>
              <a:rPr lang="en-US" altLang="zh-CN" dirty="0"/>
              <a:t> </a:t>
            </a:r>
            <a:r>
              <a:rPr lang="en-US" altLang="zh-CN" dirty="0" err="1"/>
              <a:t>quando</a:t>
            </a:r>
            <a:r>
              <a:rPr lang="en-US" altLang="zh-CN" dirty="0"/>
              <a:t> </a:t>
            </a:r>
            <a:r>
              <a:rPr lang="en-US" altLang="zh-CN" dirty="0" err="1"/>
              <a:t>giudichiamo</a:t>
            </a:r>
            <a:r>
              <a:rPr lang="en-US" altLang="zh-CN" dirty="0"/>
              <a:t>.</a:t>
            </a:r>
          </a:p>
        </p:txBody>
      </p:sp>
      <p:sp>
        <p:nvSpPr>
          <p:cNvPr id="4" name="矩形 3"/>
          <p:cNvSpPr/>
          <p:nvPr/>
        </p:nvSpPr>
        <p:spPr>
          <a:xfrm>
            <a:off x="682594" y="3565524"/>
            <a:ext cx="5038725" cy="349960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/>
          <a:p>
            <a:r>
              <a:rPr lang="en-US" altLang="zh-CN" dirty="0"/>
              <a:t>- Il </a:t>
            </a:r>
            <a:r>
              <a:rPr lang="en-US" altLang="zh-CN" dirty="0" err="1"/>
              <a:t>giudizio</a:t>
            </a:r>
            <a:r>
              <a:rPr lang="en-US" altLang="zh-CN" dirty="0"/>
              <a:t> </a:t>
            </a:r>
            <a:r>
              <a:rPr lang="en-US" altLang="zh-CN" dirty="0" err="1"/>
              <a:t>dipende</a:t>
            </a:r>
            <a:r>
              <a:rPr lang="en-US" altLang="zh-CN" dirty="0"/>
              <a:t> da due </a:t>
            </a:r>
            <a:r>
              <a:rPr lang="en-US" altLang="zh-CN" dirty="0" err="1"/>
              <a:t>facoltà</a:t>
            </a:r>
            <a:r>
              <a:rPr lang="en-US" altLang="zh-CN" dirty="0"/>
              <a:t>:</a:t>
            </a:r>
          </a:p>
        </p:txBody>
      </p:sp>
      <p:sp>
        <p:nvSpPr>
          <p:cNvPr id="5" name="矩形 4"/>
          <p:cNvSpPr/>
          <p:nvPr/>
        </p:nvSpPr>
        <p:spPr>
          <a:xfrm>
            <a:off x="4002584" y="4287126"/>
            <a:ext cx="2082666" cy="349960"/>
          </a:xfrm>
          <a:prstGeom prst="rect">
            <a:avLst/>
          </a:prstGeom>
        </p:spPr>
        <p:txBody>
          <a:bodyPr wrap="none" lIns="91430" tIns="45716" rIns="91430" bIns="45716">
            <a:spAutoFit/>
          </a:bodyPr>
          <a:lstStyle/>
          <a:p>
            <a:pPr algn="ctr"/>
            <a:r>
              <a:rPr lang="en-US" altLang="zh-CN" dirty="0" err="1"/>
              <a:t>Intelletto</a:t>
            </a:r>
            <a:r>
              <a:rPr lang="en-US" altLang="zh-CN" dirty="0"/>
              <a:t> e </a:t>
            </a:r>
            <a:r>
              <a:rPr lang="en-US" altLang="zh-CN" dirty="0" err="1"/>
              <a:t>Volontà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3005525" y="4883512"/>
            <a:ext cx="748903" cy="349960"/>
          </a:xfrm>
          <a:prstGeom prst="rect">
            <a:avLst/>
          </a:prstGeom>
        </p:spPr>
        <p:txBody>
          <a:bodyPr wrap="none" lIns="91430" tIns="45716" rIns="91430" bIns="45716">
            <a:spAutoFit/>
          </a:bodyPr>
          <a:lstStyle/>
          <a:p>
            <a:pPr algn="ctr"/>
            <a:r>
              <a:rPr lang="en-US" altLang="zh-CN" dirty="0" err="1"/>
              <a:t>Finito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6111883" y="4889779"/>
            <a:ext cx="1364456" cy="349960"/>
          </a:xfrm>
          <a:prstGeom prst="rect">
            <a:avLst/>
          </a:prstGeom>
        </p:spPr>
        <p:txBody>
          <a:bodyPr wrap="none" lIns="91430" tIns="45716" rIns="91430" bIns="45716">
            <a:spAutoFit/>
          </a:bodyPr>
          <a:lstStyle/>
          <a:p>
            <a:pPr algn="ctr"/>
            <a:r>
              <a:rPr lang="it-IT" altLang="zh-CN" dirty="0"/>
              <a:t>S</a:t>
            </a:r>
            <a:r>
              <a:rPr lang="en-US" altLang="zh-CN" dirty="0" err="1"/>
              <a:t>enza</a:t>
            </a:r>
            <a:r>
              <a:rPr lang="en-US" altLang="zh-CN" dirty="0"/>
              <a:t> </a:t>
            </a:r>
            <a:r>
              <a:rPr lang="en-US" altLang="zh-CN" dirty="0" err="1"/>
              <a:t>limiti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6381187" y="5233472"/>
            <a:ext cx="825847" cy="607594"/>
          </a:xfrm>
          <a:prstGeom prst="rect">
            <a:avLst/>
          </a:prstGeom>
        </p:spPr>
        <p:txBody>
          <a:bodyPr wrap="none" lIns="91430" tIns="45716" rIns="91430" bIns="45716">
            <a:spAutoFit/>
          </a:bodyPr>
          <a:lstStyle/>
          <a:p>
            <a:pPr algn="ctr"/>
            <a:r>
              <a:rPr lang="en-US" altLang="zh-CN" dirty="0"/>
              <a:t>=</a:t>
            </a:r>
          </a:p>
          <a:p>
            <a:pPr algn="ctr"/>
            <a:r>
              <a:rPr lang="en-US" altLang="zh-CN" dirty="0"/>
              <a:t>Libera</a:t>
            </a:r>
            <a:endParaRPr lang="zh-CN" altLang="en-US" dirty="0"/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3754428" y="4660764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6008206" y="4637086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5856" y="1403573"/>
            <a:ext cx="5974692" cy="349960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altLang="zh-CN" dirty="0" err="1"/>
              <a:t>Intelletto</a:t>
            </a:r>
            <a:r>
              <a:rPr lang="en-US" altLang="zh-CN" dirty="0"/>
              <a:t> = </a:t>
            </a:r>
            <a:r>
              <a:rPr lang="en-US" altLang="zh-CN" dirty="0" err="1"/>
              <a:t>facultà</a:t>
            </a:r>
            <a:r>
              <a:rPr lang="en-US" altLang="zh-CN" dirty="0"/>
              <a:t> </a:t>
            </a:r>
            <a:r>
              <a:rPr lang="en-US" altLang="zh-CN" dirty="0" err="1"/>
              <a:t>attraverso</a:t>
            </a:r>
            <a:r>
              <a:rPr lang="en-US" altLang="zh-CN" dirty="0"/>
              <a:t> la quale </a:t>
            </a:r>
            <a:r>
              <a:rPr lang="en-US" altLang="zh-CN" dirty="0" err="1"/>
              <a:t>percepiamo</a:t>
            </a:r>
            <a:r>
              <a:rPr lang="en-US" altLang="zh-CN" dirty="0"/>
              <a:t> le </a:t>
            </a:r>
            <a:r>
              <a:rPr lang="en-US" altLang="zh-CN" dirty="0" err="1"/>
              <a:t>idee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935856" y="2177096"/>
            <a:ext cx="4083149" cy="349960"/>
          </a:xfrm>
          <a:prstGeom prst="rect">
            <a:avLst/>
          </a:prstGeom>
        </p:spPr>
        <p:txBody>
          <a:bodyPr wrap="none" lIns="91430" tIns="45716" rIns="91430" bIns="45716">
            <a:spAutoFit/>
          </a:bodyPr>
          <a:lstStyle/>
          <a:p>
            <a:pPr algn="ctr"/>
            <a:r>
              <a:rPr lang="en-US" altLang="zh-CN" dirty="0"/>
              <a:t>Le </a:t>
            </a:r>
            <a:r>
              <a:rPr lang="en-US" altLang="zh-CN" dirty="0" err="1"/>
              <a:t>idee</a:t>
            </a:r>
            <a:r>
              <a:rPr lang="en-US" altLang="zh-CN" dirty="0"/>
              <a:t>, in </a:t>
            </a:r>
            <a:r>
              <a:rPr lang="en-US" altLang="zh-CN" dirty="0" err="1"/>
              <a:t>sé</a:t>
            </a:r>
            <a:r>
              <a:rPr lang="en-US" altLang="zh-CN" dirty="0"/>
              <a:t>, non </a:t>
            </a:r>
            <a:r>
              <a:rPr lang="en-US" altLang="zh-CN" dirty="0" err="1"/>
              <a:t>sono</a:t>
            </a:r>
            <a:r>
              <a:rPr lang="en-US" altLang="zh-CN" dirty="0"/>
              <a:t> false né </a:t>
            </a:r>
            <a:r>
              <a:rPr lang="en-US" altLang="zh-CN" dirty="0" err="1"/>
              <a:t>vere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935856" y="2950619"/>
            <a:ext cx="8620332" cy="607594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r>
              <a:rPr lang="en-US" altLang="zh-CN" dirty="0" err="1"/>
              <a:t>Volontà</a:t>
            </a:r>
            <a:r>
              <a:rPr lang="en-US" altLang="zh-CN" dirty="0"/>
              <a:t> = </a:t>
            </a:r>
            <a:r>
              <a:rPr lang="en-US" altLang="zh-CN" dirty="0" err="1"/>
              <a:t>facultà</a:t>
            </a:r>
            <a:r>
              <a:rPr lang="en-US" altLang="zh-CN" dirty="0"/>
              <a:t> di dire </a:t>
            </a:r>
            <a:r>
              <a:rPr lang="en-US" altLang="zh-CN" dirty="0" err="1"/>
              <a:t>Sì</a:t>
            </a:r>
            <a:r>
              <a:rPr lang="en-US" altLang="zh-CN" dirty="0"/>
              <a:t> o No </a:t>
            </a:r>
            <a:r>
              <a:rPr lang="en-US" altLang="zh-CN" dirty="0" err="1"/>
              <a:t>alle</a:t>
            </a:r>
            <a:r>
              <a:rPr lang="en-US" altLang="zh-CN" dirty="0"/>
              <a:t> </a:t>
            </a:r>
            <a:r>
              <a:rPr lang="en-US" altLang="zh-CN" dirty="0" err="1"/>
              <a:t>idee</a:t>
            </a:r>
            <a:r>
              <a:rPr lang="en-US" altLang="zh-CN" dirty="0"/>
              <a:t>, vale a dire </a:t>
            </a:r>
            <a:r>
              <a:rPr lang="en-US" altLang="zh-CN" dirty="0" err="1"/>
              <a:t>affermare</a:t>
            </a:r>
            <a:r>
              <a:rPr lang="en-US" altLang="zh-CN" dirty="0"/>
              <a:t> o </a:t>
            </a:r>
            <a:r>
              <a:rPr lang="en-US" altLang="zh-CN" dirty="0" err="1"/>
              <a:t>rifiutare</a:t>
            </a:r>
            <a:r>
              <a:rPr lang="en-US" altLang="zh-CN" dirty="0"/>
              <a:t> </a:t>
            </a:r>
            <a:r>
              <a:rPr lang="en-US" altLang="zh-CN" dirty="0" err="1"/>
              <a:t>quello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mostrano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935856" y="3976626"/>
            <a:ext cx="7169571" cy="1122863"/>
          </a:xfrm>
          <a:prstGeom prst="rect">
            <a:avLst/>
          </a:prstGeom>
        </p:spPr>
        <p:txBody>
          <a:bodyPr wrap="none" lIns="91430" tIns="45716" rIns="91430" bIns="45716">
            <a:spAutoFit/>
          </a:bodyPr>
          <a:lstStyle/>
          <a:p>
            <a:r>
              <a:rPr lang="en-US" altLang="zh-CN" dirty="0" err="1"/>
              <a:t>Più</a:t>
            </a:r>
            <a:r>
              <a:rPr lang="en-US" altLang="zh-CN" dirty="0"/>
              <a:t> </a:t>
            </a:r>
            <a:r>
              <a:rPr lang="en-US" altLang="zh-CN" dirty="0" err="1"/>
              <a:t>precisamente</a:t>
            </a:r>
            <a:r>
              <a:rPr lang="en-US" altLang="zh-CN" dirty="0"/>
              <a:t>: un </a:t>
            </a:r>
            <a:r>
              <a:rPr lang="en-US" altLang="zh-CN" dirty="0" err="1"/>
              <a:t>soggetto</a:t>
            </a:r>
            <a:r>
              <a:rPr lang="en-US" altLang="zh-CN" dirty="0"/>
              <a:t> </a:t>
            </a:r>
            <a:r>
              <a:rPr lang="en-US" altLang="zh-CN" dirty="0" err="1"/>
              <a:t>può</a:t>
            </a:r>
            <a:r>
              <a:rPr lang="en-US" altLang="zh-CN" dirty="0"/>
              <a:t> </a:t>
            </a:r>
            <a:r>
              <a:rPr lang="en-US" altLang="zh-CN" dirty="0" err="1"/>
              <a:t>affermare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quello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</a:t>
            </a:r>
            <a:r>
              <a:rPr lang="en-US" altLang="zh-CN" dirty="0" err="1"/>
              <a:t>vede</a:t>
            </a:r>
            <a:r>
              <a:rPr lang="en-US" altLang="zh-CN" dirty="0"/>
              <a:t> è:</a:t>
            </a:r>
          </a:p>
          <a:p>
            <a:pPr>
              <a:buFontTx/>
              <a:buChar char="-"/>
            </a:pPr>
            <a:r>
              <a:rPr lang="en-US" altLang="zh-CN" dirty="0"/>
              <a:t> </a:t>
            </a:r>
            <a:r>
              <a:rPr lang="en-US" altLang="zh-CN" dirty="0" err="1"/>
              <a:t>vero</a:t>
            </a:r>
            <a:r>
              <a:rPr lang="en-US" altLang="zh-CN" dirty="0"/>
              <a:t> o </a:t>
            </a:r>
            <a:r>
              <a:rPr lang="en-US" altLang="zh-CN" dirty="0" err="1"/>
              <a:t>falso</a:t>
            </a:r>
            <a:r>
              <a:rPr lang="en-US" altLang="zh-CN" dirty="0"/>
              <a:t> (= non </a:t>
            </a:r>
            <a:r>
              <a:rPr lang="en-US" altLang="zh-CN" dirty="0" err="1"/>
              <a:t>vero</a:t>
            </a:r>
            <a:r>
              <a:rPr lang="en-US" altLang="zh-CN" dirty="0"/>
              <a:t>)</a:t>
            </a:r>
          </a:p>
          <a:p>
            <a:pPr>
              <a:buFontTx/>
              <a:buChar char="-"/>
            </a:pPr>
            <a:r>
              <a:rPr lang="en-US" altLang="zh-CN" dirty="0"/>
              <a:t> </a:t>
            </a:r>
            <a:r>
              <a:rPr lang="en-US" altLang="zh-CN" dirty="0" err="1"/>
              <a:t>buono</a:t>
            </a:r>
            <a:r>
              <a:rPr lang="en-US" altLang="zh-CN" dirty="0"/>
              <a:t> o </a:t>
            </a:r>
            <a:r>
              <a:rPr lang="en-US" altLang="zh-CN" dirty="0" err="1"/>
              <a:t>cattivo</a:t>
            </a:r>
            <a:r>
              <a:rPr lang="en-US" altLang="zh-CN" dirty="0"/>
              <a:t> (= non </a:t>
            </a:r>
            <a:r>
              <a:rPr lang="en-US" altLang="zh-CN" dirty="0" err="1"/>
              <a:t>buono</a:t>
            </a:r>
            <a:r>
              <a:rPr lang="en-US" altLang="zh-CN" dirty="0"/>
              <a:t>)</a:t>
            </a:r>
          </a:p>
          <a:p>
            <a:pPr>
              <a:buFontTx/>
              <a:buChar char="-"/>
            </a:pPr>
            <a:r>
              <a:rPr lang="en-US" altLang="zh-CN" dirty="0"/>
              <a:t> bello o </a:t>
            </a:r>
            <a:r>
              <a:rPr lang="en-US" altLang="zh-CN" dirty="0" err="1"/>
              <a:t>brutto</a:t>
            </a:r>
            <a:r>
              <a:rPr lang="en-US" altLang="zh-CN" dirty="0"/>
              <a:t> (= non-bello)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35856" y="5517902"/>
            <a:ext cx="8072494" cy="86522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altLang="zh-CN" dirty="0" err="1"/>
              <a:t>Gli</a:t>
            </a:r>
            <a:r>
              <a:rPr lang="en-US" altLang="zh-CN" dirty="0"/>
              <a:t> </a:t>
            </a:r>
            <a:r>
              <a:rPr lang="en-US" altLang="zh-CN" dirty="0" err="1"/>
              <a:t>errori</a:t>
            </a:r>
            <a:r>
              <a:rPr lang="en-US" altLang="zh-CN" dirty="0"/>
              <a:t> </a:t>
            </a:r>
            <a:r>
              <a:rPr lang="en-US" altLang="zh-CN" dirty="0" err="1"/>
              <a:t>sono</a:t>
            </a:r>
            <a:r>
              <a:rPr lang="en-US" altLang="zh-CN" dirty="0"/>
              <a:t> </a:t>
            </a:r>
            <a:r>
              <a:rPr lang="en-US" altLang="zh-CN" dirty="0" err="1"/>
              <a:t>possibili</a:t>
            </a:r>
            <a:r>
              <a:rPr lang="en-US" altLang="zh-CN" dirty="0"/>
              <a:t>, e </a:t>
            </a:r>
            <a:r>
              <a:rPr lang="en-US" altLang="zh-CN" dirty="0" err="1"/>
              <a:t>infatti</a:t>
            </a:r>
            <a:r>
              <a:rPr lang="en-US" altLang="zh-CN" dirty="0"/>
              <a:t> </a:t>
            </a:r>
            <a:r>
              <a:rPr lang="en-US" altLang="zh-CN" dirty="0" err="1"/>
              <a:t>avvengono</a:t>
            </a:r>
            <a:r>
              <a:rPr lang="en-US" altLang="zh-CN" dirty="0"/>
              <a:t>, </a:t>
            </a:r>
            <a:r>
              <a:rPr lang="en-US" altLang="zh-CN" dirty="0" err="1"/>
              <a:t>perché</a:t>
            </a:r>
            <a:r>
              <a:rPr lang="en-US" altLang="zh-CN" dirty="0"/>
              <a:t> </a:t>
            </a:r>
            <a:r>
              <a:rPr lang="en-US" altLang="zh-CN" dirty="0" err="1"/>
              <a:t>gli</a:t>
            </a:r>
            <a:r>
              <a:rPr lang="en-US" altLang="zh-CN" dirty="0"/>
              <a:t> </a:t>
            </a:r>
            <a:r>
              <a:rPr lang="en-US" altLang="zh-CN" dirty="0" err="1"/>
              <a:t>umani</a:t>
            </a:r>
            <a:r>
              <a:rPr lang="en-US" altLang="zh-CN" dirty="0"/>
              <a:t> </a:t>
            </a:r>
            <a:r>
              <a:rPr lang="en-US" altLang="zh-CN" dirty="0" err="1"/>
              <a:t>giudicano</a:t>
            </a:r>
            <a:r>
              <a:rPr lang="en-US" altLang="zh-CN" dirty="0"/>
              <a:t> </a:t>
            </a:r>
            <a:r>
              <a:rPr lang="en-US" altLang="zh-CN" dirty="0" err="1"/>
              <a:t>più</a:t>
            </a:r>
            <a:r>
              <a:rPr lang="en-US" altLang="zh-CN" dirty="0"/>
              <a:t> di </a:t>
            </a:r>
            <a:r>
              <a:rPr lang="en-US" altLang="zh-CN" dirty="0" err="1"/>
              <a:t>quanto</a:t>
            </a:r>
            <a:r>
              <a:rPr lang="en-US" altLang="zh-CN" dirty="0"/>
              <a:t> </a:t>
            </a:r>
            <a:r>
              <a:rPr lang="en-US" altLang="zh-CN" dirty="0" err="1"/>
              <a:t>capiscano</a:t>
            </a:r>
            <a:r>
              <a:rPr lang="en-US" altLang="zh-CN" dirty="0"/>
              <a:t>, vale a dire </a:t>
            </a:r>
            <a:r>
              <a:rPr lang="en-US" altLang="zh-CN" dirty="0" err="1"/>
              <a:t>usano</a:t>
            </a:r>
            <a:r>
              <a:rPr lang="en-US" altLang="zh-CN" dirty="0"/>
              <a:t> la </a:t>
            </a:r>
            <a:r>
              <a:rPr lang="en-US" altLang="zh-CN" dirty="0" err="1"/>
              <a:t>loro</a:t>
            </a:r>
            <a:r>
              <a:rPr lang="en-US" altLang="zh-CN" dirty="0"/>
              <a:t> </a:t>
            </a:r>
            <a:r>
              <a:rPr lang="en-US" altLang="zh-CN" dirty="0" err="1"/>
              <a:t>volontà</a:t>
            </a:r>
            <a:r>
              <a:rPr lang="en-US" altLang="zh-CN" dirty="0"/>
              <a:t> per decider </a:t>
            </a:r>
            <a:r>
              <a:rPr lang="en-US" altLang="zh-CN" dirty="0" err="1"/>
              <a:t>riguardo</a:t>
            </a:r>
            <a:r>
              <a:rPr lang="en-US" altLang="zh-CN" dirty="0"/>
              <a:t> a </a:t>
            </a:r>
            <a:r>
              <a:rPr lang="en-US" altLang="zh-CN" dirty="0" err="1"/>
              <a:t>idee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non </a:t>
            </a:r>
            <a:r>
              <a:rPr lang="en-US" altLang="zh-CN" dirty="0" err="1"/>
              <a:t>sono</a:t>
            </a:r>
            <a:r>
              <a:rPr lang="en-US" altLang="zh-CN" dirty="0"/>
              <a:t> </a:t>
            </a:r>
            <a:r>
              <a:rPr lang="en-US" altLang="zh-CN" dirty="0" err="1"/>
              <a:t>chiare</a:t>
            </a:r>
            <a:r>
              <a:rPr lang="en-US" altLang="zh-CN" dirty="0"/>
              <a:t> e </a:t>
            </a:r>
            <a:r>
              <a:rPr lang="en-US" altLang="zh-CN" dirty="0" err="1"/>
              <a:t>distinte</a:t>
            </a:r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82660" y="1929680"/>
            <a:ext cx="7643867" cy="349960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ctr"/>
            <a:r>
              <a:rPr lang="en-US" altLang="zh-CN" dirty="0"/>
              <a:t>La </a:t>
            </a:r>
            <a:r>
              <a:rPr lang="en-US" altLang="zh-CN" dirty="0" err="1"/>
              <a:t>volontà</a:t>
            </a:r>
            <a:r>
              <a:rPr lang="en-US" altLang="zh-CN" dirty="0"/>
              <a:t> </a:t>
            </a:r>
            <a:r>
              <a:rPr lang="en-US" altLang="zh-CN" dirty="0" err="1"/>
              <a:t>umana</a:t>
            </a:r>
            <a:r>
              <a:rPr lang="en-US" altLang="zh-CN" dirty="0"/>
              <a:t> non è </a:t>
            </a:r>
            <a:r>
              <a:rPr lang="en-US" altLang="zh-CN" dirty="0" err="1"/>
              <a:t>minore</a:t>
            </a:r>
            <a:r>
              <a:rPr lang="en-US" altLang="zh-CN" dirty="0"/>
              <a:t>, </a:t>
            </a:r>
            <a:r>
              <a:rPr lang="en-US" altLang="zh-CN" dirty="0" err="1"/>
              <a:t>nel</a:t>
            </a:r>
            <a:r>
              <a:rPr lang="en-US" altLang="zh-CN" dirty="0"/>
              <a:t> </a:t>
            </a:r>
            <a:r>
              <a:rPr lang="en-US" altLang="zh-CN" dirty="0" err="1"/>
              <a:t>senso</a:t>
            </a:r>
            <a:r>
              <a:rPr lang="en-US" altLang="zh-CN" dirty="0"/>
              <a:t> di </a:t>
            </a:r>
            <a:r>
              <a:rPr lang="en-US" altLang="zh-CN" dirty="0" err="1"/>
              <a:t>più</a:t>
            </a:r>
            <a:r>
              <a:rPr lang="en-US" altLang="zh-CN" dirty="0"/>
              <a:t> </a:t>
            </a:r>
            <a:r>
              <a:rPr lang="en-US" altLang="zh-CN" dirty="0" err="1"/>
              <a:t>piccola</a:t>
            </a:r>
            <a:r>
              <a:rPr lang="en-US" altLang="zh-CN" dirty="0"/>
              <a:t>, di </a:t>
            </a:r>
            <a:r>
              <a:rPr lang="en-US" altLang="zh-CN" dirty="0" err="1"/>
              <a:t>quella</a:t>
            </a:r>
            <a:r>
              <a:rPr lang="en-US" altLang="zh-CN" dirty="0"/>
              <a:t> di </a:t>
            </a:r>
            <a:r>
              <a:rPr lang="en-US" altLang="zh-CN" dirty="0" err="1"/>
              <a:t>Dio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1022684" y="4315252"/>
            <a:ext cx="8035256" cy="607594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ctr"/>
            <a:r>
              <a:rPr lang="en-US" altLang="zh-CN" dirty="0"/>
              <a:t>La </a:t>
            </a:r>
            <a:r>
              <a:rPr lang="en-US" altLang="zh-CN" dirty="0" err="1"/>
              <a:t>volontà</a:t>
            </a:r>
            <a:r>
              <a:rPr lang="en-US" altLang="zh-CN" dirty="0"/>
              <a:t> è </a:t>
            </a:r>
            <a:r>
              <a:rPr lang="en-US" altLang="zh-CN" dirty="0" err="1"/>
              <a:t>il</a:t>
            </a:r>
            <a:r>
              <a:rPr lang="en-US" altLang="zh-CN" dirty="0"/>
              <a:t> </a:t>
            </a:r>
            <a:r>
              <a:rPr lang="en-US" altLang="zh-CN" dirty="0" err="1"/>
              <a:t>più</a:t>
            </a:r>
            <a:r>
              <a:rPr lang="en-US" altLang="zh-CN" dirty="0"/>
              <a:t> </a:t>
            </a:r>
            <a:r>
              <a:rPr lang="en-US" altLang="zh-CN" dirty="0" err="1"/>
              <a:t>grande</a:t>
            </a:r>
            <a:r>
              <a:rPr lang="en-US" altLang="zh-CN" dirty="0"/>
              <a:t> </a:t>
            </a:r>
            <a:r>
              <a:rPr lang="en-US" altLang="zh-CN" dirty="0" err="1"/>
              <a:t>dono</a:t>
            </a:r>
            <a:r>
              <a:rPr lang="en-US" altLang="zh-CN" dirty="0"/>
              <a:t> di </a:t>
            </a:r>
            <a:r>
              <a:rPr lang="en-US" altLang="zh-CN" dirty="0" err="1"/>
              <a:t>Dio</a:t>
            </a:r>
            <a:r>
              <a:rPr lang="en-US" altLang="zh-CN" dirty="0"/>
              <a:t>. È </a:t>
            </a:r>
            <a:r>
              <a:rPr lang="en-US" altLang="zh-CN" dirty="0" err="1"/>
              <a:t>naturalmente</a:t>
            </a:r>
            <a:r>
              <a:rPr lang="en-US" altLang="zh-CN" dirty="0"/>
              <a:t> </a:t>
            </a:r>
            <a:r>
              <a:rPr lang="en-US" altLang="zh-CN" dirty="0" err="1"/>
              <a:t>tendente</a:t>
            </a:r>
            <a:r>
              <a:rPr lang="en-US" altLang="zh-CN" dirty="0"/>
              <a:t> al bene e al </a:t>
            </a:r>
            <a:r>
              <a:rPr lang="en-US" altLang="zh-CN" dirty="0" err="1"/>
              <a:t>vero</a:t>
            </a:r>
            <a:r>
              <a:rPr lang="en-US" altLang="zh-CN" dirty="0"/>
              <a:t>, vale a dire è </a:t>
            </a:r>
            <a:r>
              <a:rPr lang="en-US" altLang="zh-CN" dirty="0" err="1"/>
              <a:t>naturalmente</a:t>
            </a:r>
            <a:r>
              <a:rPr lang="en-US" altLang="zh-CN" dirty="0"/>
              <a:t> </a:t>
            </a:r>
            <a:r>
              <a:rPr lang="en-US" altLang="zh-CN" dirty="0" err="1"/>
              <a:t>attratta</a:t>
            </a:r>
            <a:r>
              <a:rPr lang="en-US" altLang="zh-CN" dirty="0"/>
              <a:t> </a:t>
            </a:r>
            <a:r>
              <a:rPr lang="en-US" altLang="zh-CN" dirty="0" err="1"/>
              <a:t>dalle</a:t>
            </a:r>
            <a:r>
              <a:rPr lang="en-US" altLang="zh-CN" dirty="0"/>
              <a:t> </a:t>
            </a:r>
            <a:r>
              <a:rPr lang="en-US" altLang="zh-CN" dirty="0" err="1"/>
              <a:t>ragioni</a:t>
            </a:r>
            <a:r>
              <a:rPr lang="en-US" altLang="zh-CN" dirty="0"/>
              <a:t> del </a:t>
            </a:r>
            <a:r>
              <a:rPr lang="en-US" altLang="zh-CN" dirty="0" err="1"/>
              <a:t>vero</a:t>
            </a:r>
            <a:r>
              <a:rPr lang="en-US" altLang="zh-CN" dirty="0"/>
              <a:t> e del bene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46050" y="5580037"/>
            <a:ext cx="9188524" cy="349960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ctr"/>
            <a:r>
              <a:rPr lang="en-US" altLang="zh-CN" dirty="0"/>
              <a:t>Questa </a:t>
            </a:r>
            <a:r>
              <a:rPr lang="en-US" altLang="zh-CN" dirty="0" err="1"/>
              <a:t>inclinazione</a:t>
            </a:r>
            <a:r>
              <a:rPr lang="en-US" altLang="zh-CN" dirty="0"/>
              <a:t> </a:t>
            </a:r>
            <a:r>
              <a:rPr lang="en-US" altLang="zh-CN" dirty="0" err="1"/>
              <a:t>naturale</a:t>
            </a:r>
            <a:r>
              <a:rPr lang="en-US" altLang="zh-CN" dirty="0"/>
              <a:t> non </a:t>
            </a:r>
            <a:r>
              <a:rPr lang="en-US" altLang="zh-CN" dirty="0" err="1"/>
              <a:t>costituisce</a:t>
            </a:r>
            <a:r>
              <a:rPr lang="en-US" altLang="zh-CN" dirty="0"/>
              <a:t> </a:t>
            </a:r>
            <a:r>
              <a:rPr lang="en-US" altLang="zh-CN" dirty="0" err="1"/>
              <a:t>affatto</a:t>
            </a:r>
            <a:r>
              <a:rPr lang="en-US" altLang="zh-CN" dirty="0"/>
              <a:t> una forma di </a:t>
            </a:r>
            <a:r>
              <a:rPr lang="en-US" altLang="zh-CN" dirty="0" err="1"/>
              <a:t>coercizione</a:t>
            </a:r>
            <a:endParaRPr lang="en-US" altLang="zh-CN" dirty="0"/>
          </a:p>
        </p:txBody>
      </p:sp>
      <p:sp>
        <p:nvSpPr>
          <p:cNvPr id="6" name="TextBox 5"/>
          <p:cNvSpPr txBox="1"/>
          <p:nvPr/>
        </p:nvSpPr>
        <p:spPr>
          <a:xfrm>
            <a:off x="2808244" y="2786936"/>
            <a:ext cx="4326806" cy="349960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pPr algn="ctr"/>
            <a:r>
              <a:rPr lang="en-US" altLang="zh-CN" dirty="0"/>
              <a:t>La </a:t>
            </a:r>
            <a:r>
              <a:rPr lang="en-US" altLang="zh-CN" dirty="0" err="1"/>
              <a:t>volontà</a:t>
            </a:r>
            <a:r>
              <a:rPr lang="en-US" altLang="zh-CN" dirty="0"/>
              <a:t> </a:t>
            </a:r>
            <a:r>
              <a:rPr lang="en-US" altLang="zh-CN" dirty="0" err="1"/>
              <a:t>umana</a:t>
            </a:r>
            <a:r>
              <a:rPr lang="en-US" altLang="zh-CN" dirty="0"/>
              <a:t> è </a:t>
            </a:r>
            <a:r>
              <a:rPr lang="en-US" altLang="zh-CN" i="1" dirty="0" err="1"/>
              <a:t>perfettamente</a:t>
            </a:r>
            <a:r>
              <a:rPr lang="en-US" altLang="zh-CN" dirty="0"/>
              <a:t> </a:t>
            </a:r>
            <a:r>
              <a:rPr lang="en-US" altLang="zh-CN" i="1" dirty="0"/>
              <a:t>libera</a:t>
            </a:r>
            <a:endParaRPr lang="zh-CN" alt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682726" y="3358439"/>
            <a:ext cx="6786610" cy="607594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altLang="zh-CN" dirty="0" err="1"/>
              <a:t>L’unica</a:t>
            </a:r>
            <a:r>
              <a:rPr lang="en-US" altLang="zh-CN" dirty="0"/>
              <a:t> </a:t>
            </a:r>
            <a:r>
              <a:rPr lang="en-US" altLang="zh-CN" dirty="0" err="1"/>
              <a:t>differenza</a:t>
            </a:r>
            <a:r>
              <a:rPr lang="en-US" altLang="zh-CN" dirty="0"/>
              <a:t> è se uno </a:t>
            </a:r>
            <a:r>
              <a:rPr lang="en-US" altLang="zh-CN" dirty="0" err="1"/>
              <a:t>abbia</a:t>
            </a:r>
            <a:r>
              <a:rPr lang="en-US" altLang="zh-CN" dirty="0"/>
              <a:t> </a:t>
            </a:r>
            <a:r>
              <a:rPr lang="en-US" altLang="zh-CN" dirty="0" err="1"/>
              <a:t>il</a:t>
            </a:r>
            <a:r>
              <a:rPr lang="en-US" altLang="zh-CN" dirty="0"/>
              <a:t> </a:t>
            </a:r>
            <a:r>
              <a:rPr lang="en-US" altLang="zh-CN" dirty="0" err="1"/>
              <a:t>potere</a:t>
            </a:r>
            <a:r>
              <a:rPr lang="en-US" altLang="zh-CN" dirty="0"/>
              <a:t> o </a:t>
            </a:r>
            <a:r>
              <a:rPr lang="en-US" altLang="zh-CN" dirty="0" err="1"/>
              <a:t>meno</a:t>
            </a:r>
            <a:r>
              <a:rPr lang="en-US" altLang="zh-CN" dirty="0"/>
              <a:t> di </a:t>
            </a:r>
            <a:r>
              <a:rPr lang="en-US" altLang="zh-CN" dirty="0" err="1"/>
              <a:t>eseguire</a:t>
            </a:r>
            <a:r>
              <a:rPr lang="en-US" altLang="zh-CN" dirty="0"/>
              <a:t> </a:t>
            </a:r>
            <a:r>
              <a:rPr lang="en-US" altLang="zh-CN" dirty="0" err="1"/>
              <a:t>ciò</a:t>
            </a:r>
            <a:r>
              <a:rPr lang="en-US" altLang="zh-CN" dirty="0"/>
              <a:t> </a:t>
            </a:r>
            <a:r>
              <a:rPr lang="en-US" altLang="zh-CN" dirty="0" err="1"/>
              <a:t>che</a:t>
            </a:r>
            <a:r>
              <a:rPr lang="en-US" altLang="zh-CN" dirty="0"/>
              <a:t> uno </a:t>
            </a:r>
            <a:r>
              <a:rPr lang="en-US" altLang="zh-CN" dirty="0" err="1"/>
              <a:t>vuole</a:t>
            </a:r>
            <a:r>
              <a:rPr lang="en-US" altLang="zh-CN" dirty="0"/>
              <a:t>, ossia di </a:t>
            </a:r>
            <a:r>
              <a:rPr lang="en-US" altLang="zh-CN" dirty="0" err="1"/>
              <a:t>rendere</a:t>
            </a:r>
            <a:r>
              <a:rPr lang="en-US" altLang="zh-CN" dirty="0"/>
              <a:t> la propria </a:t>
            </a:r>
            <a:r>
              <a:rPr lang="en-US" altLang="zh-CN" dirty="0" err="1"/>
              <a:t>volontà</a:t>
            </a:r>
            <a:r>
              <a:rPr lang="en-US" altLang="zh-CN" dirty="0"/>
              <a:t> </a:t>
            </a:r>
            <a:r>
              <a:rPr lang="en-US" altLang="zh-CN" dirty="0" err="1"/>
              <a:t>efficace</a:t>
            </a:r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20563" y="1157488"/>
            <a:ext cx="7639497" cy="5244697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just"/>
            <a:r>
              <a:rPr lang="en-GB" altLang="zh-CN" sz="2400" dirty="0">
                <a:latin typeface="SimonciniGaramond"/>
              </a:rPr>
              <a:t>[…] </a:t>
            </a:r>
            <a:r>
              <a:rPr lang="en-GB" altLang="zh-CN" sz="2400" b="1" dirty="0" err="1">
                <a:latin typeface="SimonciniGaramond"/>
              </a:rPr>
              <a:t>quanto</a:t>
            </a:r>
            <a:r>
              <a:rPr lang="en-GB" altLang="zh-CN" sz="2400" b="1" dirty="0">
                <a:latin typeface="SimonciniGaramond"/>
              </a:rPr>
              <a:t> </a:t>
            </a:r>
            <a:r>
              <a:rPr lang="en-GB" altLang="zh-CN" sz="2400" b="1" dirty="0" err="1">
                <a:latin typeface="SimonciniGaramond"/>
              </a:rPr>
              <a:t>più</a:t>
            </a:r>
            <a:r>
              <a:rPr lang="en-GB" altLang="zh-CN" sz="2400" b="1" dirty="0">
                <a:latin typeface="SimonciniGaramond"/>
              </a:rPr>
              <a:t> </a:t>
            </a:r>
            <a:r>
              <a:rPr lang="en-GB" altLang="zh-CN" sz="2400" b="1" dirty="0" err="1">
                <a:latin typeface="SimonciniGaramond"/>
              </a:rPr>
              <a:t>propendo</a:t>
            </a:r>
            <a:r>
              <a:rPr lang="en-GB" altLang="zh-CN" sz="2400" b="1" dirty="0">
                <a:latin typeface="SimonciniGaramond"/>
              </a:rPr>
              <a:t> </a:t>
            </a:r>
            <a:r>
              <a:rPr lang="it-IT" altLang="zh-CN" sz="2400" b="1" dirty="0">
                <a:latin typeface="SimonciniGaramond"/>
              </a:rPr>
              <a:t>da una parte </a:t>
            </a:r>
            <a:r>
              <a:rPr lang="it-IT" altLang="zh-CN" sz="2400" dirty="0">
                <a:latin typeface="SimonciniGaramond"/>
              </a:rPr>
              <a:t>– o perché vi intendo con </a:t>
            </a:r>
            <a:r>
              <a:rPr lang="it-IT" altLang="zh-CN" sz="2400" b="1" dirty="0">
                <a:latin typeface="SimonciniGaramond"/>
              </a:rPr>
              <a:t>evidenza</a:t>
            </a:r>
            <a:r>
              <a:rPr lang="it-IT" altLang="zh-CN" sz="2400" dirty="0">
                <a:latin typeface="SimonciniGaramond"/>
              </a:rPr>
              <a:t> una ragione di vero e di bene, </a:t>
            </a:r>
            <a:r>
              <a:rPr lang="it-IT" altLang="zh-CN" sz="2400" u="sng" dirty="0">
                <a:latin typeface="SimonciniGaramond"/>
              </a:rPr>
              <a:t>o perché Dio dispone in tal modo i miei pensieri più intimi</a:t>
            </a:r>
            <a:r>
              <a:rPr lang="it-IT" altLang="zh-CN" sz="2400" dirty="0">
                <a:latin typeface="SimonciniGaramond"/>
              </a:rPr>
              <a:t> – tanto</a:t>
            </a:r>
            <a:r>
              <a:rPr lang="it-IT" altLang="zh-CN" sz="2400" b="1" dirty="0">
                <a:latin typeface="SimonciniGaramond"/>
              </a:rPr>
              <a:t> più liberamente la scelgo</a:t>
            </a:r>
            <a:r>
              <a:rPr lang="it-IT" altLang="zh-CN" sz="2400" dirty="0">
                <a:latin typeface="SimonciniGaramond"/>
              </a:rPr>
              <a:t>: e, infatti, </a:t>
            </a:r>
            <a:r>
              <a:rPr lang="it-IT" altLang="zh-CN" sz="2400" b="1" dirty="0">
                <a:latin typeface="SimonciniGaramond"/>
              </a:rPr>
              <a:t>né la grazia divina, certo, né la conoscenza naturale diminuiscono mai la libertà</a:t>
            </a:r>
            <a:r>
              <a:rPr lang="it-IT" altLang="zh-CN" sz="2400" dirty="0">
                <a:latin typeface="SimonciniGaramond"/>
              </a:rPr>
              <a:t> ma, piuttosto, la aumentano e la rafforzano. Invece, </a:t>
            </a:r>
            <a:r>
              <a:rPr lang="it-IT" altLang="zh-CN" sz="2400" b="1" dirty="0">
                <a:latin typeface="SimonciniGaramond"/>
              </a:rPr>
              <a:t>quell’indifferenza, che sperimento allorché nessuna ragione mi spinge da una parte piuttosto che dall’altra, è il grado infimo della libertà</a:t>
            </a:r>
            <a:r>
              <a:rPr lang="it-IT" altLang="zh-CN" sz="2400" dirty="0">
                <a:latin typeface="SimonciniGaramond"/>
              </a:rPr>
              <a:t> e non attesta in questa perfezione alcuna, ma soltanto </a:t>
            </a:r>
            <a:r>
              <a:rPr lang="it-IT" altLang="zh-CN" sz="2400" b="1" dirty="0">
                <a:latin typeface="SimonciniGaramond"/>
              </a:rPr>
              <a:t>un difetto, ossia una negazione, nella conoscenza</a:t>
            </a:r>
            <a:r>
              <a:rPr lang="it-IT" altLang="zh-CN" sz="2400" dirty="0">
                <a:latin typeface="SimonciniGaramond"/>
              </a:rPr>
              <a:t>: </a:t>
            </a:r>
            <a:r>
              <a:rPr lang="it-IT" altLang="zh-CN" sz="2400" b="1" dirty="0">
                <a:latin typeface="SimonciniGaramond"/>
              </a:rPr>
              <a:t>se infatti vedessi sempre chiaramente cosa è vero e buono, non delibererei mai su ciò che si debba giudicare o scegliere; e così, sebbene interamente libero, non potrei tuttavia mai essere indifferente.</a:t>
            </a:r>
            <a:endParaRPr lang="it-IT" altLang="zh-CN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>
            <a:extLst>
              <a:ext uri="{FF2B5EF4-FFF2-40B4-BE49-F238E27FC236}">
                <a16:creationId xmlns:a16="http://schemas.microsoft.com/office/drawing/2014/main" id="{E4757F6C-CF78-4321-8E94-9E10829996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6450" y="3482975"/>
            <a:ext cx="8467725" cy="593725"/>
          </a:xfrm>
        </p:spPr>
        <p:txBody>
          <a:bodyPr/>
          <a:lstStyle/>
          <a:p>
            <a:pPr algn="ctr" defTabSz="338138" eaLnBrk="1" hangingPunct="1"/>
            <a:r>
              <a:rPr lang="it-IT" altLang="zh-CN" sz="4400" cap="none" dirty="0">
                <a:solidFill>
                  <a:schemeClr val="bg1"/>
                </a:solidFill>
                <a:latin typeface="Candara Light" panose="020E0502030303020204" pitchFamily="34" charset="0"/>
                <a:ea typeface="等线" panose="02010600030101010101" pitchFamily="2" charset="-122"/>
                <a:cs typeface="SimonciniGaramond"/>
              </a:rPr>
              <a:t>IL VERO E IL FALSO</a:t>
            </a:r>
            <a:endParaRPr lang="zh-CN" altLang="en-US" sz="4400" cap="none" dirty="0">
              <a:solidFill>
                <a:schemeClr val="bg1"/>
              </a:solidFill>
              <a:latin typeface="Candara Light" panose="020E0502030303020204" pitchFamily="34" charset="0"/>
              <a:ea typeface="等线" panose="02010600030101010101" pitchFamily="2" charset="-122"/>
              <a:cs typeface="SimonciniGaramond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92690" y="1014468"/>
            <a:ext cx="7295243" cy="5530737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just"/>
            <a:r>
              <a:rPr lang="it-IT" altLang="zh-CN" sz="2000" dirty="0"/>
              <a:t>[A]desso volgerò senza difficoltà il pensiero dalle cose immaginabili a quelle che sono solo intelligibili e slegate da ogni materia. E, certo, della mente umana, in quanto è una cosa pensante, non estesa in lunghezza, larghezza e profondità, e in quanto non possiede null’altro di corporeo, ho un’idea molto più distinta dell’idea di qualsiasi cosa corporea. E </a:t>
            </a:r>
            <a:r>
              <a:rPr lang="it-IT" altLang="zh-CN" sz="2000" b="1" dirty="0"/>
              <a:t>quando presto attenzione al fatto che dubito, ossia che sono una cosa incompleta e dipendente, mi si offre un’idea tanto chiara e distinta di un ente indipendente e completo, ossia di Dio, e, dal solo fatto che tale idea è in me, ossia che esisto io che ho quell’idea, concludo tanto manifestamente che anche Dio esiste e che da lui, in ogni singolo momento, dipende tutta la mia esistenza, da confidare nel fatto che nulla di più evidente, nulla di più certo possa essere conosciuto dall’ingegno umano</a:t>
            </a:r>
            <a:r>
              <a:rPr lang="it-IT" altLang="zh-CN" sz="2000" dirty="0"/>
              <a:t>. E già mi sembra di intravedere una via attraverso la quale, </a:t>
            </a:r>
            <a:r>
              <a:rPr lang="it-IT" altLang="zh-CN" sz="2000" b="1" dirty="0"/>
              <a:t>a partire da questa contemplazione del vero Dio, nel quale si celano tutti i tesori delle scienze e della sapienza, si giunga alla conoscenza di tutte le </a:t>
            </a:r>
            <a:r>
              <a:rPr lang="en-GB" altLang="zh-CN" sz="2000" b="1" dirty="0" err="1"/>
              <a:t>altre</a:t>
            </a:r>
            <a:r>
              <a:rPr lang="en-GB" altLang="zh-CN" sz="2000" b="1" dirty="0"/>
              <a:t> </a:t>
            </a:r>
            <a:r>
              <a:rPr lang="en-GB" altLang="zh-CN" sz="2000" b="1" dirty="0" err="1"/>
              <a:t>cose</a:t>
            </a:r>
            <a:r>
              <a:rPr lang="en-GB" altLang="zh-CN" sz="20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矩形 1"/>
          <p:cNvSpPr>
            <a:spLocks noChangeArrowheads="1"/>
          </p:cNvSpPr>
          <p:nvPr/>
        </p:nvSpPr>
        <p:spPr bwMode="auto">
          <a:xfrm>
            <a:off x="3855593" y="1468171"/>
            <a:ext cx="2512299" cy="5624034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1430" tIns="45716" rIns="91430" bIns="45716"/>
          <a:lstStyle/>
          <a:p>
            <a:endParaRPr lang="en-US" altLang="zh-CN" dirty="0"/>
          </a:p>
          <a:p>
            <a:r>
              <a:rPr lang="en-US" altLang="zh-CN" dirty="0"/>
              <a:t>I exist</a:t>
            </a:r>
          </a:p>
          <a:p>
            <a:r>
              <a:rPr lang="en-US" altLang="zh-CN" dirty="0"/>
              <a:t>(as long as I think I am something)</a:t>
            </a:r>
          </a:p>
          <a:p>
            <a:endParaRPr lang="en-US" altLang="zh-CN" dirty="0"/>
          </a:p>
          <a:p>
            <a:r>
              <a:rPr lang="en-US" altLang="zh-CN" dirty="0"/>
              <a:t>I think (= I doubt, will, imagine, perceive, remember, etc.)</a:t>
            </a:r>
          </a:p>
          <a:p>
            <a:endParaRPr lang="en-US" altLang="zh-CN" dirty="0"/>
          </a:p>
          <a:p>
            <a:r>
              <a:rPr lang="en-US" altLang="zh-CN" dirty="0"/>
              <a:t>Intellect Priority</a:t>
            </a:r>
          </a:p>
          <a:p>
            <a:endParaRPr lang="en-US" altLang="zh-CN" dirty="0"/>
          </a:p>
          <a:p>
            <a:r>
              <a:rPr lang="en-US" altLang="zh-CN" dirty="0"/>
              <a:t>Mind Priority</a:t>
            </a:r>
          </a:p>
          <a:p>
            <a:endParaRPr lang="en-US" altLang="zh-CN" dirty="0"/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(a good) </a:t>
            </a:r>
            <a:r>
              <a:rPr lang="it-IT" altLang="zh-CN" dirty="0" err="1">
                <a:latin typeface="Tahoma" pitchFamily="34" charset="0"/>
                <a:cs typeface="Tahoma" pitchFamily="34" charset="0"/>
              </a:rPr>
              <a:t>God</a:t>
            </a:r>
            <a:r>
              <a:rPr lang="it-IT" altLang="zh-CN" dirty="0">
                <a:latin typeface="Tahoma" pitchFamily="34" charset="0"/>
                <a:cs typeface="Tahoma" pitchFamily="34" charset="0"/>
              </a:rPr>
              <a:t> </a:t>
            </a:r>
            <a:r>
              <a:rPr lang="it-IT" altLang="zh-CN" dirty="0" err="1">
                <a:latin typeface="Tahoma" pitchFamily="34" charset="0"/>
                <a:cs typeface="Tahoma" pitchFamily="34" charset="0"/>
              </a:rPr>
              <a:t>exists</a:t>
            </a:r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r>
              <a:rPr lang="en-GB" altLang="zh-CN" dirty="0"/>
              <a:t>Clearly and distinctly perceived propositions are true</a:t>
            </a:r>
          </a:p>
          <a:p>
            <a:endParaRPr lang="en-GB" altLang="zh-CN" dirty="0"/>
          </a:p>
          <a:p>
            <a:r>
              <a:rPr lang="en-GB" altLang="zh-CN" dirty="0"/>
              <a:t>Various metaphysical</a:t>
            </a:r>
          </a:p>
          <a:p>
            <a:r>
              <a:rPr lang="en-GB" altLang="zh-CN" dirty="0"/>
              <a:t>principles</a:t>
            </a:r>
          </a:p>
          <a:p>
            <a:endParaRPr lang="en-GB" altLang="zh-CN" dirty="0">
              <a:latin typeface="Tahoma" pitchFamily="34" charset="0"/>
              <a:cs typeface="Tahoma" pitchFamily="34" charset="0"/>
            </a:endParaRPr>
          </a:p>
          <a:p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endParaRPr lang="zh-CN" altLang="en-US" dirty="0"/>
          </a:p>
        </p:txBody>
      </p:sp>
      <p:sp>
        <p:nvSpPr>
          <p:cNvPr id="27651" name="矩形 2"/>
          <p:cNvSpPr>
            <a:spLocks noChangeArrowheads="1"/>
          </p:cNvSpPr>
          <p:nvPr/>
        </p:nvSpPr>
        <p:spPr bwMode="auto">
          <a:xfrm>
            <a:off x="7254890" y="1468173"/>
            <a:ext cx="2143125" cy="2071701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1430" tIns="45716" rIns="91430" bIns="45716"/>
          <a:lstStyle/>
          <a:p>
            <a:endParaRPr lang="it-IT" altLang="zh-CN" sz="1700" dirty="0">
              <a:latin typeface="Tahoma" pitchFamily="34" charset="0"/>
              <a:cs typeface="Tahoma" pitchFamily="34" charset="0"/>
            </a:endParaRPr>
          </a:p>
          <a:p>
            <a:r>
              <a:rPr lang="en-US" altLang="zh-CN" sz="1700" dirty="0">
                <a:latin typeface="Tahoma" pitchFamily="34" charset="0"/>
                <a:cs typeface="Tahoma" pitchFamily="34" charset="0"/>
              </a:rPr>
              <a:t>A malevolent Demon exists and deceives me</a:t>
            </a:r>
          </a:p>
          <a:p>
            <a:endParaRPr lang="en-US" altLang="zh-CN" sz="1700" dirty="0">
              <a:latin typeface="Tahoma" pitchFamily="34" charset="0"/>
              <a:cs typeface="Tahoma" pitchFamily="34" charset="0"/>
            </a:endParaRPr>
          </a:p>
          <a:p>
            <a:r>
              <a:rPr lang="en-US" altLang="zh-CN" sz="1700" dirty="0">
                <a:latin typeface="Tahoma" pitchFamily="34" charset="0"/>
                <a:cs typeface="Tahoma" pitchFamily="34" charset="0"/>
              </a:rPr>
              <a:t>My knowledge potential is limited</a:t>
            </a:r>
            <a:endParaRPr lang="zh-CN" altLang="en-US" sz="17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612081" y="896667"/>
            <a:ext cx="1255515" cy="349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pPr algn="ctr"/>
            <a:r>
              <a:rPr lang="en-US" altLang="zh-CN" dirty="0"/>
              <a:t>(= FALSE)</a:t>
            </a:r>
            <a:endParaRPr lang="zh-CN" altLang="en-US" dirty="0"/>
          </a:p>
        </p:txBody>
      </p:sp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7509652" y="539477"/>
            <a:ext cx="1531168" cy="349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altLang="zh-CN" dirty="0"/>
              <a:t>DISBELIEVE</a:t>
            </a:r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825470" y="1468172"/>
            <a:ext cx="2143125" cy="5072098"/>
          </a:xfrm>
          <a:prstGeom prst="rect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1430" tIns="45716" rIns="91430" bIns="45716"/>
          <a:lstStyle/>
          <a:p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There are corporeal things external to me</a:t>
            </a:r>
          </a:p>
          <a:p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I have a body</a:t>
            </a:r>
          </a:p>
          <a:p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I have a vapour soul</a:t>
            </a:r>
          </a:p>
          <a:p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All propositions deriving from…</a:t>
            </a:r>
          </a:p>
          <a:p>
            <a:endParaRPr lang="it-IT" altLang="zh-CN" dirty="0">
              <a:latin typeface="Tahoma" pitchFamily="34" charset="0"/>
              <a:cs typeface="Tahoma" pitchFamily="34" charset="0"/>
            </a:endParaRP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sensory experience</a:t>
            </a: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physics</a:t>
            </a: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astronomy</a:t>
            </a: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medicine</a:t>
            </a: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arithmetic</a:t>
            </a:r>
          </a:p>
          <a:p>
            <a:r>
              <a:rPr lang="it-IT" altLang="zh-CN" dirty="0">
                <a:latin typeface="Tahoma" pitchFamily="34" charset="0"/>
                <a:cs typeface="Tahoma" pitchFamily="34" charset="0"/>
              </a:rPr>
              <a:t>geometry</a:t>
            </a:r>
            <a:endParaRPr lang="zh-CN" altLang="en-US" dirty="0">
              <a:latin typeface="Tahoma" pitchFamily="34" charset="0"/>
              <a:cs typeface="Tahoma" pitchFamily="34" charset="0"/>
            </a:endParaRPr>
          </a:p>
          <a:p>
            <a:endParaRPr lang="zh-CN" altLang="en-US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457598" y="896667"/>
            <a:ext cx="1225636" cy="349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altLang="zh-CN" dirty="0"/>
              <a:t>( = TRUE)</a:t>
            </a:r>
            <a:endParaRPr lang="zh-CN" altLang="en-US" dirty="0"/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1325537" y="753792"/>
            <a:ext cx="992559" cy="349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altLang="zh-CN" dirty="0"/>
              <a:t>DOUBT</a:t>
            </a:r>
            <a:endParaRPr lang="zh-CN" altLang="en-US" dirty="0"/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4468808" y="539477"/>
            <a:ext cx="1146448" cy="349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altLang="zh-CN" dirty="0"/>
              <a:t>BELIEVE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6F1BE4E-96B2-4AF3-B4E6-ECC83C218DAE}"/>
              </a:ext>
            </a:extLst>
          </p:cNvPr>
          <p:cNvSpPr/>
          <p:nvPr/>
        </p:nvSpPr>
        <p:spPr>
          <a:xfrm>
            <a:off x="1314127" y="985739"/>
            <a:ext cx="7452369" cy="5588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arenBoth"/>
            </a:pPr>
            <a:r>
              <a:rPr lang="en-US" altLang="zh-CN" sz="2400" dirty="0">
                <a:latin typeface="AGaramond-Regular"/>
              </a:rPr>
              <a:t> causes must have as much or more reality than effects;</a:t>
            </a:r>
          </a:p>
          <a:p>
            <a:pPr marL="342900" indent="-342900">
              <a:buAutoNum type="alphaLcParenBoth"/>
            </a:pPr>
            <a:endParaRPr lang="en-US" altLang="zh-CN" sz="2400" dirty="0">
              <a:latin typeface="AGaramond-Regular"/>
            </a:endParaRPr>
          </a:p>
          <a:p>
            <a:pPr marL="342900" indent="-342900">
              <a:buAutoNum type="alphaLcParenBoth"/>
            </a:pPr>
            <a:r>
              <a:rPr lang="en-US" altLang="zh-CN" sz="2400" dirty="0">
                <a:latin typeface="AGaramond-Regular"/>
              </a:rPr>
              <a:t> ideas of non-things must arise from the Meditator’s own nature;</a:t>
            </a:r>
          </a:p>
          <a:p>
            <a:pPr marL="342900" indent="-342900">
              <a:buAutoNum type="alphaLcParenBoth"/>
            </a:pPr>
            <a:endParaRPr lang="en-US" altLang="zh-CN" sz="2400" dirty="0">
              <a:latin typeface="AGaramond-Regular"/>
            </a:endParaRPr>
          </a:p>
          <a:p>
            <a:r>
              <a:rPr lang="en-US" altLang="zh-CN" sz="2400" dirty="0">
                <a:latin typeface="AGaramond-Regular"/>
              </a:rPr>
              <a:t>(c) creation and preservation are not really distinct actions; and</a:t>
            </a:r>
          </a:p>
          <a:p>
            <a:endParaRPr lang="en-US" altLang="zh-CN" sz="2400" dirty="0">
              <a:latin typeface="AGaramond-Regular"/>
            </a:endParaRPr>
          </a:p>
          <a:p>
            <a:r>
              <a:rPr lang="en-US" altLang="zh-CN" sz="2400" dirty="0">
                <a:latin typeface="AGaramond-Regular"/>
              </a:rPr>
              <a:t>(d) since all fraud and deception proceed from some defect, God is not a deceiver.</a:t>
            </a:r>
          </a:p>
          <a:p>
            <a:endParaRPr lang="en-US" altLang="zh-CN" sz="2400" dirty="0">
              <a:latin typeface="AGaramond-Regular"/>
            </a:endParaRPr>
          </a:p>
          <a:p>
            <a:endParaRPr lang="en-US" altLang="zh-CN" sz="2400" dirty="0">
              <a:latin typeface="AGaramond-Regular"/>
            </a:endParaRPr>
          </a:p>
          <a:p>
            <a:pPr algn="just"/>
            <a:r>
              <a:rPr lang="en-US" altLang="zh-CN" sz="2400" dirty="0">
                <a:latin typeface="AGaramond-Regular"/>
              </a:rPr>
              <a:t>The natural light was described as the most trustworthy faculty the Meditator possessed. Without the natural light, the argument of </a:t>
            </a:r>
            <a:r>
              <a:rPr lang="en-US" altLang="zh-CN" sz="2400" i="1" dirty="0">
                <a:latin typeface="AGaramond-ItalicOsF"/>
              </a:rPr>
              <a:t>Meditation Three </a:t>
            </a:r>
            <a:r>
              <a:rPr lang="en-US" altLang="zh-CN" sz="2400" dirty="0">
                <a:latin typeface="AGaramond-Regular"/>
              </a:rPr>
              <a:t>would not be able to </a:t>
            </a:r>
            <a:r>
              <a:rPr lang="en-GB" altLang="zh-CN" sz="2400" i="1" dirty="0">
                <a:latin typeface="AGaramond-ItalicOsF"/>
              </a:rPr>
              <a:t>move</a:t>
            </a:r>
            <a:r>
              <a:rPr lang="en-GB" altLang="zh-CN" sz="2400" dirty="0">
                <a:latin typeface="AGaramond-Regular"/>
              </a:rPr>
              <a:t>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5331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7C02545-9724-443B-8E18-527585C4579A}"/>
              </a:ext>
            </a:extLst>
          </p:cNvPr>
          <p:cNvSpPr/>
          <p:nvPr/>
        </p:nvSpPr>
        <p:spPr>
          <a:xfrm>
            <a:off x="2520949" y="1794910"/>
            <a:ext cx="5038725" cy="5502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altLang="zh-CN" sz="3200" b="1" dirty="0" err="1">
                <a:latin typeface="Tw Cen MT Condensed" panose="020B0606020104020203" pitchFamily="34" charset="0"/>
              </a:rPr>
              <a:t>sono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certo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che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Dio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esiste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, </a:t>
            </a:r>
            <a:r>
              <a:rPr lang="en-GB" altLang="zh-CN" sz="3200" b="1" i="1" dirty="0">
                <a:latin typeface="Tw Cen MT Condensed" panose="020B0606020104020203" pitchFamily="34" charset="0"/>
              </a:rPr>
              <a:t>ergo</a:t>
            </a:r>
            <a:endParaRPr lang="zh-CN" altLang="en-US" sz="3200" b="1" dirty="0">
              <a:latin typeface="Tw Cen MT Condensed" panose="020B0606020104020203" pitchFamily="34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B68CC148-411F-4359-9F31-0DEE6C2B1DB1}"/>
              </a:ext>
            </a:extLst>
          </p:cNvPr>
          <p:cNvSpPr/>
          <p:nvPr/>
        </p:nvSpPr>
        <p:spPr>
          <a:xfrm>
            <a:off x="2610269" y="4758211"/>
            <a:ext cx="4860083" cy="1008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zh-CN" sz="3200" b="1" dirty="0" err="1">
                <a:latin typeface="Tw Cen MT Condensed" panose="020B0606020104020203" pitchFamily="34" charset="0"/>
              </a:rPr>
              <a:t>sono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certo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che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le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idee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chiare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e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distinte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siano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 </a:t>
            </a:r>
            <a:r>
              <a:rPr lang="en-GB" altLang="zh-CN" sz="3200" b="1" dirty="0" err="1">
                <a:latin typeface="Tw Cen MT Condensed" panose="020B0606020104020203" pitchFamily="34" charset="0"/>
              </a:rPr>
              <a:t>vere</a:t>
            </a:r>
            <a:r>
              <a:rPr lang="en-GB" altLang="zh-CN" sz="3200" b="1" dirty="0">
                <a:latin typeface="Tw Cen MT Condensed" panose="020B0606020104020203" pitchFamily="34" charset="0"/>
              </a:rPr>
              <a:t>, </a:t>
            </a:r>
            <a:r>
              <a:rPr lang="en-GB" altLang="zh-CN" sz="3200" b="1" i="1" dirty="0">
                <a:latin typeface="Tw Cen MT Condensed" panose="020B0606020104020203" pitchFamily="34" charset="0"/>
              </a:rPr>
              <a:t>ergo</a:t>
            </a:r>
            <a:endParaRPr lang="zh-CN" altLang="en-US" sz="3200" b="1" dirty="0">
              <a:latin typeface="Tw Cen MT Condensed" panose="020B0606020104020203" pitchFamily="34" charset="0"/>
            </a:endParaRPr>
          </a:p>
        </p:txBody>
      </p:sp>
      <p:sp>
        <p:nvSpPr>
          <p:cNvPr id="4" name="Freccia circolare a sinistra 3">
            <a:extLst>
              <a:ext uri="{FF2B5EF4-FFF2-40B4-BE49-F238E27FC236}">
                <a16:creationId xmlns:a16="http://schemas.microsoft.com/office/drawing/2014/main" id="{A4B61AD2-7C1C-40F1-9EF8-016D6F261E6F}"/>
              </a:ext>
            </a:extLst>
          </p:cNvPr>
          <p:cNvSpPr/>
          <p:nvPr/>
        </p:nvSpPr>
        <p:spPr>
          <a:xfrm>
            <a:off x="7344568" y="1979637"/>
            <a:ext cx="1314376" cy="3466577"/>
          </a:xfrm>
          <a:prstGeom prst="curvedLeftArrow">
            <a:avLst>
              <a:gd name="adj1" fmla="val 19591"/>
              <a:gd name="adj2" fmla="val 53022"/>
              <a:gd name="adj3" fmla="val 4705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Freccia circolare a sinistra 5">
            <a:extLst>
              <a:ext uri="{FF2B5EF4-FFF2-40B4-BE49-F238E27FC236}">
                <a16:creationId xmlns:a16="http://schemas.microsoft.com/office/drawing/2014/main" id="{A975DA38-D2FD-46BC-B42A-05C6CDFD555C}"/>
              </a:ext>
            </a:extLst>
          </p:cNvPr>
          <p:cNvSpPr/>
          <p:nvPr/>
        </p:nvSpPr>
        <p:spPr>
          <a:xfrm rot="10800000">
            <a:off x="1421677" y="1800432"/>
            <a:ext cx="1314376" cy="3466577"/>
          </a:xfrm>
          <a:prstGeom prst="curvedLeftArrow">
            <a:avLst>
              <a:gd name="adj1" fmla="val 19591"/>
              <a:gd name="adj2" fmla="val 53022"/>
              <a:gd name="adj3" fmla="val 4705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036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92690" y="1873165"/>
            <a:ext cx="7295243" cy="3813344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just"/>
            <a:r>
              <a:rPr lang="it-IT" altLang="zh-CN" sz="2000" dirty="0"/>
              <a:t>Dubito</a:t>
            </a:r>
          </a:p>
          <a:p>
            <a:pPr algn="just"/>
            <a:endParaRPr lang="it-IT" altLang="zh-CN" sz="2000" dirty="0"/>
          </a:p>
          <a:p>
            <a:pPr algn="just"/>
            <a:r>
              <a:rPr lang="it-IT" altLang="zh-CN" sz="2000" dirty="0"/>
              <a:t>Mi vedo dubitante</a:t>
            </a:r>
          </a:p>
          <a:p>
            <a:pPr algn="just"/>
            <a:endParaRPr lang="it-IT" altLang="zh-CN" sz="2000" dirty="0"/>
          </a:p>
          <a:p>
            <a:pPr algn="just"/>
            <a:r>
              <a:rPr lang="it-IT" altLang="zh-CN" sz="2000" dirty="0"/>
              <a:t>Vedo che esisto</a:t>
            </a:r>
          </a:p>
          <a:p>
            <a:pPr algn="just"/>
            <a:endParaRPr lang="it-IT" altLang="zh-CN" sz="2000" dirty="0"/>
          </a:p>
          <a:p>
            <a:pPr algn="just"/>
            <a:r>
              <a:rPr lang="it-IT" altLang="zh-CN" sz="2000" dirty="0"/>
              <a:t>Vedo che sono imperfetto, in quanto, appunto, dubito</a:t>
            </a:r>
          </a:p>
          <a:p>
            <a:pPr algn="just"/>
            <a:endParaRPr lang="it-IT" altLang="zh-CN" sz="2000" dirty="0"/>
          </a:p>
          <a:p>
            <a:pPr algn="just"/>
            <a:r>
              <a:rPr lang="it-IT" altLang="zh-CN" sz="2000" dirty="0"/>
              <a:t>Vedo che l’imperfezione richiama la perfezione</a:t>
            </a:r>
          </a:p>
          <a:p>
            <a:pPr algn="just"/>
            <a:endParaRPr lang="it-IT" altLang="zh-CN" sz="2000" dirty="0"/>
          </a:p>
          <a:p>
            <a:pPr algn="just"/>
            <a:r>
              <a:rPr lang="it-IT" altLang="zh-CN" sz="2000" dirty="0"/>
              <a:t>Vedo l’idea della perfezione e la chiamo idea di Dio</a:t>
            </a:r>
          </a:p>
          <a:p>
            <a:pPr algn="just"/>
            <a:endParaRPr lang="it-IT" altLang="zh-CN" sz="2000" dirty="0"/>
          </a:p>
          <a:p>
            <a:pPr algn="just"/>
            <a:r>
              <a:rPr lang="it-IT" altLang="zh-CN" sz="2000" dirty="0"/>
              <a:t>Vedo che l’idea della mia esistenza dipende dall’idea di Dio</a:t>
            </a:r>
            <a:endParaRPr lang="en-GB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444334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92690" y="1930296"/>
            <a:ext cx="7295243" cy="3699081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just"/>
            <a:r>
              <a:rPr lang="it-IT" altLang="zh-CN" sz="2800" dirty="0"/>
              <a:t>Anzitutto, infatti, riconosco che </a:t>
            </a:r>
            <a:r>
              <a:rPr lang="it-IT" altLang="zh-CN" sz="2800" b="1" dirty="0"/>
              <a:t>non è possibile che egli mi faccia mai sbagliare</a:t>
            </a:r>
            <a:r>
              <a:rPr lang="it-IT" altLang="zh-CN" sz="2800" dirty="0"/>
              <a:t>: </a:t>
            </a:r>
            <a:r>
              <a:rPr lang="it-IT" altLang="zh-CN" sz="2800" b="1" dirty="0"/>
              <a:t>in ogni sbaglio, od inganno, si trova infatti una qualche imperfezione</a:t>
            </a:r>
            <a:r>
              <a:rPr lang="it-IT" altLang="zh-CN" sz="2800" dirty="0"/>
              <a:t>; e, quand’anche il poter far sbagliare sembri argomento non trascurabile di acutezza o di potenza, senza dubbio </a:t>
            </a:r>
            <a:r>
              <a:rPr lang="it-IT" altLang="zh-CN" sz="2800" b="1" dirty="0"/>
              <a:t>il voler far sbagliare attesta o malizia o debolezza e, quindi, non si trova in Dio</a:t>
            </a:r>
            <a:r>
              <a:rPr lang="it-IT" altLang="zh-CN" sz="2800" dirty="0"/>
              <a:t>.</a:t>
            </a:r>
            <a:endParaRPr lang="en-GB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058657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72285" y="1901891"/>
            <a:ext cx="7536054" cy="3755892"/>
          </a:xfrm>
          <a:prstGeom prst="rect">
            <a:avLst/>
          </a:prstGeom>
        </p:spPr>
        <p:txBody>
          <a:bodyPr wrap="square" lIns="91430" tIns="45716" rIns="91430" bIns="45716">
            <a:spAutoFit/>
          </a:bodyPr>
          <a:lstStyle/>
          <a:p>
            <a:pPr algn="just"/>
            <a:r>
              <a:rPr lang="it-IT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Poi, sperimento </a:t>
            </a:r>
            <a:r>
              <a:rPr lang="it-IT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in me una facoltà di giudicare</a:t>
            </a:r>
            <a:r>
              <a:rPr lang="it-IT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 che ho </a:t>
            </a:r>
            <a:r>
              <a:rPr lang="it-IT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certamente ricevuto da Dio</a:t>
            </a:r>
            <a:r>
              <a:rPr lang="it-IT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, così come tutte le altre cose che sono in me; e, dal momento che </a:t>
            </a:r>
            <a:r>
              <a:rPr lang="it-IT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egli non ha voluto farmi sbagliare</a:t>
            </a:r>
            <a:r>
              <a:rPr lang="it-IT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, certo non me l’ha data tale che, </a:t>
            </a:r>
            <a:r>
              <a:rPr lang="it-IT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quando mi servo di essa correttamente</a:t>
            </a:r>
            <a:r>
              <a:rPr lang="it-IT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, io possa </a:t>
            </a:r>
            <a:r>
              <a:rPr lang="it-IT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mai errare</a:t>
            </a:r>
            <a:r>
              <a:rPr lang="it-IT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altLang="zh-C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90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2382</TotalTime>
  <Words>1841</Words>
  <Application>Microsoft Office PowerPoint</Application>
  <PresentationFormat>Personalizzato</PresentationFormat>
  <Paragraphs>112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32" baseType="lpstr">
      <vt:lpstr>AGaramond-ItalicOsF</vt:lpstr>
      <vt:lpstr>AGaramond-Regular</vt:lpstr>
      <vt:lpstr>DIN Alternate</vt:lpstr>
      <vt:lpstr>DIN Condensed</vt:lpstr>
      <vt:lpstr>SimonciniGaramond</vt:lpstr>
      <vt:lpstr>Arial</vt:lpstr>
      <vt:lpstr>Calibri</vt:lpstr>
      <vt:lpstr>Candara Light</vt:lpstr>
      <vt:lpstr>Consolas</vt:lpstr>
      <vt:lpstr>Tahoma</vt:lpstr>
      <vt:lpstr>Times New Roman</vt:lpstr>
      <vt:lpstr>Tw Cen MT Condensed</vt:lpstr>
      <vt:lpstr>Office 主题</vt:lpstr>
      <vt:lpstr>Filosofia teoretica (BASE)  a.a. 2022/2023     - Meditatio Iv -   Docente: Andrea Altobrando</vt:lpstr>
      <vt:lpstr>IL VERO E IL FALSO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Classics of Western Philosophy - 4</dc:title>
  <dc:creator>Andrea Altobrando</dc:creator>
  <cp:lastModifiedBy>Altobrando Andrea</cp:lastModifiedBy>
  <cp:revision>140</cp:revision>
  <cp:lastPrinted>1601-01-01T00:00:00Z</cp:lastPrinted>
  <dcterms:created xsi:type="dcterms:W3CDTF">2019-03-02T06:08:20Z</dcterms:created>
  <dcterms:modified xsi:type="dcterms:W3CDTF">2022-11-07T11:04:37Z</dcterms:modified>
</cp:coreProperties>
</file>