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0080625" cy="7559675"/>
  <p:notesSz cx="7559675" cy="10691813"/>
  <p:embeddedFontLst>
    <p:embeddedFont>
      <p:font typeface="Calibri" panose="020F0502020204030204" pitchFamily="34" charset="0"/>
      <p:regular r:id="rId31"/>
      <p:bold r:id="rId32"/>
      <p:italic r:id="rId33"/>
      <p:boldItalic r:id="rId34"/>
    </p:embeddedFont>
    <p:embeddedFont>
      <p:font typeface="Candara" panose="020E0502030303020204" pitchFamily="34" charset="0"/>
      <p:regular r:id="rId35"/>
      <p:bold r:id="rId36"/>
      <p:italic r:id="rId37"/>
      <p:boldItalic r:id="rId38"/>
    </p:embeddedFont>
    <p:embeddedFont>
      <p:font typeface="Garamond" panose="02020404030301010803" pitchFamily="18" charset="0"/>
      <p:regular r:id="rId39"/>
      <p:bold r:id="rId40"/>
      <p:italic r:id="rId41"/>
      <p:boldItalic r:id="rId42"/>
    </p:embeddedFont>
    <p:embeddedFont>
      <p:font typeface="Libre Baskerville" panose="02000000000000000000" pitchFamily="2" charset="0"/>
      <p:regular r:id="rId43"/>
      <p:bold r:id="rId44"/>
      <p:italic r:id="rId45"/>
    </p:embeddedFont>
    <p:embeddedFont>
      <p:font typeface="Tahoma" panose="020B0604030504040204" pitchFamily="34"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5m5qklEb3HaJZ/uZ2Xch3wg8b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64" y="48"/>
      </p:cViewPr>
      <p:guideLst>
        <p:guide orient="horz" pos="2161"/>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3"/>
            <a:ext cx="6046788" cy="4810125"/>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0" y="0"/>
            <a:ext cx="3279775" cy="533400"/>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3" y="0"/>
            <a:ext cx="3279775" cy="533400"/>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775" cy="5334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3" y="10156825"/>
            <a:ext cx="3279775" cy="533400"/>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None/>
            </a:pPr>
            <a:fld id="{00000000-1234-1234-1234-123412341234}" type="slidenum">
              <a:rPr lang="it-IT" sz="1400" b="0" i="0" u="none" strike="noStrike" cap="none">
                <a:solidFill>
                  <a:srgbClr val="000000"/>
                </a:solidFill>
                <a:latin typeface="Times New Roman"/>
                <a:ea typeface="Times New Roman"/>
                <a:cs typeface="Times New Roman"/>
                <a:sym typeface="Times New Roman"/>
              </a:rPr>
              <a:t>‹N›</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99" name="Google Shape;99;p2: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57" name="Google Shape;157;p11: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62" name="Google Shape;162;p12: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67" name="Google Shape;167;p13: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72" name="Google Shape;172;p14: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77" name="Google Shape;177;p15: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82" name="Google Shape;182;p16: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87" name="Google Shape;187;p17: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92" name="Google Shape;192;p18: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9: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97" name="Google Shape;197;p19: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7922f22fca_0_0:notes"/>
          <p:cNvSpPr>
            <a:spLocks noGrp="1" noRot="1" noChangeAspect="1"/>
          </p:cNvSpPr>
          <p:nvPr>
            <p:ph type="sldImg" idx="2"/>
          </p:nvPr>
        </p:nvSpPr>
        <p:spPr>
          <a:xfrm>
            <a:off x="1106488" y="812800"/>
            <a:ext cx="5343600" cy="400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7922f22fca_0_0:notes"/>
          <p:cNvSpPr txBox="1">
            <a:spLocks noGrp="1"/>
          </p:cNvSpPr>
          <p:nvPr>
            <p:ph type="body" idx="1"/>
          </p:nvPr>
        </p:nvSpPr>
        <p:spPr>
          <a:xfrm>
            <a:off x="755650" y="5078413"/>
            <a:ext cx="6046800" cy="48102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03" name="Google Shape;203;g17922f22fca_0_0:notes"/>
          <p:cNvSpPr txBox="1">
            <a:spLocks noGrp="1"/>
          </p:cNvSpPr>
          <p:nvPr>
            <p:ph type="sldNum" idx="12"/>
          </p:nvPr>
        </p:nvSpPr>
        <p:spPr>
          <a:xfrm>
            <a:off x="4278313" y="10156825"/>
            <a:ext cx="3279900" cy="5334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it-I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04" name="Google Shape;104;p3: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08" name="Google Shape;208;p20: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17" name="Google Shape;217;p21: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24" name="Google Shape;224;p22: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3: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29" name="Google Shape;229;p23: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34" name="Google Shape;234;p24: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39" name="Google Shape;239;p25: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6: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44" name="Google Shape;244;p26: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7: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50" name="Google Shape;250;p27: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8: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55" name="Google Shape;255;p28: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16" name="Google Shape;116;p4: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21" name="Google Shape;121;p5: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26" name="Google Shape;126;p6: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31" name="Google Shape;131;p7: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36" name="Google Shape;136;p8: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41" name="Google Shape;141;p9: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755650" y="5078413"/>
            <a:ext cx="6046788" cy="48101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150" name="Google Shape;150;p10: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Center" type="tx">
  <p:cSld name="TITLE_AND_BODY">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315020" y="3130181"/>
            <a:ext cx="9450586" cy="3504225"/>
          </a:xfrm>
          <a:prstGeom prst="rect">
            <a:avLst/>
          </a:prstGeom>
          <a:noFill/>
          <a:ln>
            <a:noFill/>
          </a:ln>
        </p:spPr>
        <p:txBody>
          <a:bodyPr spcFirstLastPara="1" wrap="square" lIns="50800" tIns="50800" rIns="50800" bIns="50800" anchor="t" anchorCtr="0">
            <a:noAutofit/>
          </a:bodyPr>
          <a:lstStyle>
            <a:lvl1pPr lvl="0" algn="l">
              <a:lnSpc>
                <a:spcPct val="80000"/>
              </a:lnSpc>
              <a:spcBef>
                <a:spcPts val="0"/>
              </a:spcBef>
              <a:spcAft>
                <a:spcPts val="0"/>
              </a:spcAft>
              <a:buSzPts val="1400"/>
              <a:buNone/>
              <a:defRPr sz="7412" cap="none">
                <a:solidFill>
                  <a:schemeClr val="accent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0"/>
          <p:cNvSpPr txBox="1">
            <a:spLocks noGrp="1"/>
          </p:cNvSpPr>
          <p:nvPr>
            <p:ph type="sldNum" idx="12"/>
          </p:nvPr>
        </p:nvSpPr>
        <p:spPr>
          <a:xfrm>
            <a:off x="9451975" y="334963"/>
            <a:ext cx="315913" cy="354012"/>
          </a:xfrm>
          <a:prstGeom prst="rect">
            <a:avLst/>
          </a:prstGeom>
          <a:noFill/>
          <a:ln>
            <a:noFill/>
          </a:ln>
        </p:spPr>
        <p:txBody>
          <a:bodyPr spcFirstLastPara="1" wrap="square" lIns="50800" tIns="50800" rIns="50800" bIns="50800" anchor="ctr" anchorCtr="0">
            <a:noAutofit/>
          </a:bodyPr>
          <a:lstStyle>
            <a:lvl1pPr marL="0" marR="0" lvl="0"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1pPr>
            <a:lvl2pPr marL="0" marR="0" lvl="1"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2pPr>
            <a:lvl3pPr marL="0" marR="0" lvl="2"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3pPr>
            <a:lvl4pPr marL="0" marR="0" lvl="3"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4pPr>
            <a:lvl5pPr marL="0" marR="0" lvl="4"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5pPr>
            <a:lvl6pPr marL="0" marR="0" lvl="5"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6pPr>
            <a:lvl7pPr marL="0" marR="0" lvl="6"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7pPr>
            <a:lvl8pPr marL="0" marR="0" lvl="7"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8pPr>
            <a:lvl9pPr marL="0" marR="0" lvl="8" indent="0" algn="r">
              <a:lnSpc>
                <a:spcPct val="80000"/>
              </a:lnSpc>
              <a:spcBef>
                <a:spcPts val="0"/>
              </a:spcBef>
              <a:spcAft>
                <a:spcPts val="0"/>
              </a:spcAft>
              <a:buNone/>
              <a:defRPr sz="1046" b="0" i="0" u="none" strike="noStrike" cap="none">
                <a:solidFill>
                  <a:srgbClr val="83878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504034" y="300987"/>
            <a:ext cx="3316456" cy="1280945"/>
          </a:xfrm>
          <a:prstGeom prst="rect">
            <a:avLst/>
          </a:prstGeom>
          <a:noFill/>
          <a:ln>
            <a:noFill/>
          </a:ln>
        </p:spPr>
        <p:txBody>
          <a:bodyPr spcFirstLastPara="1" wrap="square" lIns="100600" tIns="50300" rIns="100600" bIns="503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39"/>
          <p:cNvSpPr txBox="1">
            <a:spLocks noGrp="1"/>
          </p:cNvSpPr>
          <p:nvPr>
            <p:ph type="body" idx="1"/>
          </p:nvPr>
        </p:nvSpPr>
        <p:spPr>
          <a:xfrm>
            <a:off x="3941249" y="301006"/>
            <a:ext cx="5635349" cy="6451973"/>
          </a:xfrm>
          <a:prstGeom prst="rect">
            <a:avLst/>
          </a:prstGeom>
          <a:noFill/>
          <a:ln>
            <a:noFill/>
          </a:ln>
        </p:spPr>
        <p:txBody>
          <a:bodyPr spcFirstLastPara="1" wrap="square" lIns="100600" tIns="50300" rIns="100600" bIns="50300" anchor="t" anchorCtr="0">
            <a:noAutofit/>
          </a:bodyPr>
          <a:lstStyle>
            <a:lvl1pPr marL="457200" lvl="0" indent="-450850" algn="l">
              <a:spcBef>
                <a:spcPts val="700"/>
              </a:spcBef>
              <a:spcAft>
                <a:spcPts val="0"/>
              </a:spcAft>
              <a:buClr>
                <a:schemeClr val="dk1"/>
              </a:buClr>
              <a:buSzPts val="3500"/>
              <a:buChar char="•"/>
              <a:defRPr sz="3500"/>
            </a:lvl1pPr>
            <a:lvl2pPr marL="914400" lvl="1" indent="-425450" algn="l">
              <a:spcBef>
                <a:spcPts val="620"/>
              </a:spcBef>
              <a:spcAft>
                <a:spcPts val="0"/>
              </a:spcAft>
              <a:buClr>
                <a:schemeClr val="dk1"/>
              </a:buClr>
              <a:buSzPts val="3100"/>
              <a:buChar char="–"/>
              <a:defRPr sz="31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69" name="Google Shape;69;p39"/>
          <p:cNvSpPr txBox="1">
            <a:spLocks noGrp="1"/>
          </p:cNvSpPr>
          <p:nvPr>
            <p:ph type="body" idx="2"/>
          </p:nvPr>
        </p:nvSpPr>
        <p:spPr>
          <a:xfrm>
            <a:off x="504034" y="1581937"/>
            <a:ext cx="3316456" cy="5171028"/>
          </a:xfrm>
          <a:prstGeom prst="rect">
            <a:avLst/>
          </a:prstGeom>
          <a:noFill/>
          <a:ln>
            <a:noFill/>
          </a:ln>
        </p:spPr>
        <p:txBody>
          <a:bodyPr spcFirstLastPara="1" wrap="square" lIns="100600" tIns="50300" rIns="100600" bIns="503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0" name="Google Shape;70;p39"/>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1975873" y="5291772"/>
            <a:ext cx="6048375" cy="624724"/>
          </a:xfrm>
          <a:prstGeom prst="rect">
            <a:avLst/>
          </a:prstGeom>
          <a:noFill/>
          <a:ln>
            <a:noFill/>
          </a:ln>
        </p:spPr>
        <p:txBody>
          <a:bodyPr spcFirstLastPara="1" wrap="square" lIns="100600" tIns="50300" rIns="100600" bIns="503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0"/>
          <p:cNvSpPr>
            <a:spLocks noGrp="1"/>
          </p:cNvSpPr>
          <p:nvPr>
            <p:ph type="pic" idx="2"/>
          </p:nvPr>
        </p:nvSpPr>
        <p:spPr>
          <a:xfrm>
            <a:off x="1975873" y="675471"/>
            <a:ext cx="6048375" cy="4535805"/>
          </a:xfrm>
          <a:prstGeom prst="rect">
            <a:avLst/>
          </a:prstGeom>
          <a:noFill/>
          <a:ln>
            <a:noFill/>
          </a:ln>
        </p:spPr>
      </p:sp>
      <p:sp>
        <p:nvSpPr>
          <p:cNvPr id="76" name="Google Shape;76;p40"/>
          <p:cNvSpPr txBox="1">
            <a:spLocks noGrp="1"/>
          </p:cNvSpPr>
          <p:nvPr>
            <p:ph type="body" idx="1"/>
          </p:nvPr>
        </p:nvSpPr>
        <p:spPr>
          <a:xfrm>
            <a:off x="1975873" y="5916496"/>
            <a:ext cx="6048375" cy="887211"/>
          </a:xfrm>
          <a:prstGeom prst="rect">
            <a:avLst/>
          </a:prstGeom>
          <a:noFill/>
          <a:ln>
            <a:noFill/>
          </a:ln>
        </p:spPr>
        <p:txBody>
          <a:bodyPr spcFirstLastPara="1" wrap="square" lIns="100600" tIns="50300" rIns="100600" bIns="503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7" name="Google Shape;77;p40"/>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503238" y="303218"/>
            <a:ext cx="9074150" cy="1258887"/>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2545557" y="-278606"/>
            <a:ext cx="4989512" cy="9074150"/>
          </a:xfrm>
          <a:prstGeom prst="rect">
            <a:avLst/>
          </a:prstGeom>
          <a:noFill/>
          <a:ln>
            <a:noFill/>
          </a:ln>
        </p:spPr>
        <p:txBody>
          <a:bodyPr spcFirstLastPara="1" wrap="square" lIns="100600" tIns="50300" rIns="100600" bIns="503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41"/>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rot="5400000">
            <a:off x="5752980" y="2638755"/>
            <a:ext cx="7109944" cy="2500906"/>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42"/>
          <p:cNvSpPr txBox="1">
            <a:spLocks noGrp="1"/>
          </p:cNvSpPr>
          <p:nvPr>
            <p:ph type="body" idx="1"/>
          </p:nvPr>
        </p:nvSpPr>
        <p:spPr>
          <a:xfrm rot="5400000">
            <a:off x="667165" y="221856"/>
            <a:ext cx="7109944" cy="7334704"/>
          </a:xfrm>
          <a:prstGeom prst="rect">
            <a:avLst/>
          </a:prstGeom>
          <a:noFill/>
          <a:ln>
            <a:noFill/>
          </a:ln>
        </p:spPr>
        <p:txBody>
          <a:bodyPr spcFirstLastPara="1" wrap="square" lIns="100600" tIns="50300" rIns="100600" bIns="503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42"/>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8"/>
        <p:cNvGrpSpPr/>
        <p:nvPr/>
      </p:nvGrpSpPr>
      <p:grpSpPr>
        <a:xfrm>
          <a:off x="0" y="0"/>
          <a:ext cx="0" cy="0"/>
          <a:chOff x="0" y="0"/>
          <a:chExt cx="0" cy="0"/>
        </a:xfrm>
      </p:grpSpPr>
      <p:sp>
        <p:nvSpPr>
          <p:cNvPr id="19" name="Google Shape;19;p31"/>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503238" y="301625"/>
            <a:ext cx="9069388" cy="1260475"/>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2"/>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7"/>
        <p:cNvGrpSpPr/>
        <p:nvPr/>
      </p:nvGrpSpPr>
      <p:grpSpPr>
        <a:xfrm>
          <a:off x="0" y="0"/>
          <a:ext cx="0" cy="0"/>
          <a:chOff x="0" y="0"/>
          <a:chExt cx="0" cy="0"/>
        </a:xfrm>
      </p:grpSpPr>
      <p:sp>
        <p:nvSpPr>
          <p:cNvPr id="28" name="Google Shape;28;p33"/>
          <p:cNvSpPr txBox="1">
            <a:spLocks noGrp="1"/>
          </p:cNvSpPr>
          <p:nvPr>
            <p:ph type="ctrTitle"/>
          </p:nvPr>
        </p:nvSpPr>
        <p:spPr>
          <a:xfrm>
            <a:off x="756047" y="2348403"/>
            <a:ext cx="8568531" cy="1620430"/>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3"/>
          <p:cNvSpPr txBox="1">
            <a:spLocks noGrp="1"/>
          </p:cNvSpPr>
          <p:nvPr>
            <p:ph type="subTitle" idx="1"/>
          </p:nvPr>
        </p:nvSpPr>
        <p:spPr>
          <a:xfrm>
            <a:off x="1512094" y="4283818"/>
            <a:ext cx="7056438" cy="1931917"/>
          </a:xfrm>
          <a:prstGeom prst="rect">
            <a:avLst/>
          </a:prstGeom>
          <a:noFill/>
          <a:ln>
            <a:noFill/>
          </a:ln>
        </p:spPr>
        <p:txBody>
          <a:bodyPr spcFirstLastPara="1" wrap="square" lIns="100600" tIns="50300" rIns="100600" bIns="503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20"/>
              </a:spcBef>
              <a:spcAft>
                <a:spcPts val="0"/>
              </a:spcAft>
              <a:buClr>
                <a:srgbClr val="888888"/>
              </a:buClr>
              <a:buSzPts val="31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30" name="Google Shape;30;p33"/>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03238" y="303218"/>
            <a:ext cx="9074150" cy="1258887"/>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03238" y="1763713"/>
            <a:ext cx="9074150" cy="4989512"/>
          </a:xfrm>
          <a:prstGeom prst="rect">
            <a:avLst/>
          </a:prstGeom>
          <a:noFill/>
          <a:ln>
            <a:noFill/>
          </a:ln>
        </p:spPr>
        <p:txBody>
          <a:bodyPr spcFirstLastPara="1" wrap="square" lIns="100600" tIns="50300" rIns="100600" bIns="503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34"/>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796300" y="4857811"/>
            <a:ext cx="8568531" cy="1501435"/>
          </a:xfrm>
          <a:prstGeom prst="rect">
            <a:avLst/>
          </a:prstGeom>
          <a:noFill/>
          <a:ln>
            <a:noFill/>
          </a:ln>
        </p:spPr>
        <p:txBody>
          <a:bodyPr spcFirstLastPara="1" wrap="square" lIns="100600" tIns="50300" rIns="100600" bIns="50300" anchor="t" anchorCtr="0">
            <a:noAutofit/>
          </a:bodyPr>
          <a:lstStyle>
            <a:lvl1pPr lvl="0" algn="l">
              <a:spcBef>
                <a:spcPts val="0"/>
              </a:spcBef>
              <a:spcAft>
                <a:spcPts val="0"/>
              </a:spcAft>
              <a:buSzPts val="1400"/>
              <a:buNone/>
              <a:defRPr sz="44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796300" y="3204119"/>
            <a:ext cx="8568531" cy="1653678"/>
          </a:xfrm>
          <a:prstGeom prst="rect">
            <a:avLst/>
          </a:prstGeom>
          <a:noFill/>
          <a:ln>
            <a:noFill/>
          </a:ln>
        </p:spPr>
        <p:txBody>
          <a:bodyPr spcFirstLastPara="1" wrap="square" lIns="100600" tIns="50300" rIns="100600" bIns="5030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42" name="Google Shape;42;p35"/>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503238" y="303218"/>
            <a:ext cx="9074150" cy="1258887"/>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36"/>
          <p:cNvSpPr txBox="1">
            <a:spLocks noGrp="1"/>
          </p:cNvSpPr>
          <p:nvPr>
            <p:ph type="body" idx="1"/>
          </p:nvPr>
        </p:nvSpPr>
        <p:spPr>
          <a:xfrm>
            <a:off x="554804" y="1944167"/>
            <a:ext cx="4917805" cy="5500013"/>
          </a:xfrm>
          <a:prstGeom prst="rect">
            <a:avLst/>
          </a:prstGeom>
          <a:noFill/>
          <a:ln>
            <a:noFill/>
          </a:ln>
        </p:spPr>
        <p:txBody>
          <a:bodyPr spcFirstLastPara="1" wrap="square" lIns="100600" tIns="50300" rIns="100600" bIns="50300" anchor="t" anchorCtr="0">
            <a:noAutofit/>
          </a:bodyPr>
          <a:lstStyle>
            <a:lvl1pPr marL="457200" lvl="0" indent="-425450" algn="l">
              <a:spcBef>
                <a:spcPts val="620"/>
              </a:spcBef>
              <a:spcAft>
                <a:spcPts val="0"/>
              </a:spcAft>
              <a:buClr>
                <a:schemeClr val="dk1"/>
              </a:buClr>
              <a:buSzPts val="3100"/>
              <a:buChar char="•"/>
              <a:defRPr sz="31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8" name="Google Shape;48;p36"/>
          <p:cNvSpPr txBox="1">
            <a:spLocks noGrp="1"/>
          </p:cNvSpPr>
          <p:nvPr>
            <p:ph type="body" idx="2"/>
          </p:nvPr>
        </p:nvSpPr>
        <p:spPr>
          <a:xfrm>
            <a:off x="5640620" y="1944167"/>
            <a:ext cx="4917805" cy="5500013"/>
          </a:xfrm>
          <a:prstGeom prst="rect">
            <a:avLst/>
          </a:prstGeom>
          <a:noFill/>
          <a:ln>
            <a:noFill/>
          </a:ln>
        </p:spPr>
        <p:txBody>
          <a:bodyPr spcFirstLastPara="1" wrap="square" lIns="100600" tIns="50300" rIns="100600" bIns="50300" anchor="t" anchorCtr="0">
            <a:noAutofit/>
          </a:bodyPr>
          <a:lstStyle>
            <a:lvl1pPr marL="457200" lvl="0" indent="-425450" algn="l">
              <a:spcBef>
                <a:spcPts val="620"/>
              </a:spcBef>
              <a:spcAft>
                <a:spcPts val="0"/>
              </a:spcAft>
              <a:buClr>
                <a:schemeClr val="dk1"/>
              </a:buClr>
              <a:buSzPts val="3100"/>
              <a:buChar char="•"/>
              <a:defRPr sz="31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9" name="Google Shape;49;p36"/>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504031" y="302737"/>
            <a:ext cx="9072563" cy="1259946"/>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504031" y="1692179"/>
            <a:ext cx="4454027" cy="705219"/>
          </a:xfrm>
          <a:prstGeom prst="rect">
            <a:avLst/>
          </a:prstGeom>
          <a:noFill/>
          <a:ln>
            <a:noFill/>
          </a:ln>
        </p:spPr>
        <p:txBody>
          <a:bodyPr spcFirstLastPara="1" wrap="square" lIns="100600" tIns="50300" rIns="100600" bIns="503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55" name="Google Shape;55;p37"/>
          <p:cNvSpPr txBox="1">
            <a:spLocks noGrp="1"/>
          </p:cNvSpPr>
          <p:nvPr>
            <p:ph type="body" idx="2"/>
          </p:nvPr>
        </p:nvSpPr>
        <p:spPr>
          <a:xfrm>
            <a:off x="504031" y="2397397"/>
            <a:ext cx="4454027" cy="4355563"/>
          </a:xfrm>
          <a:prstGeom prst="rect">
            <a:avLst/>
          </a:prstGeom>
          <a:noFill/>
          <a:ln>
            <a:noFill/>
          </a:ln>
        </p:spPr>
        <p:txBody>
          <a:bodyPr spcFirstLastPara="1" wrap="square" lIns="100600" tIns="50300" rIns="100600" bIns="503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37"/>
          <p:cNvSpPr txBox="1">
            <a:spLocks noGrp="1"/>
          </p:cNvSpPr>
          <p:nvPr>
            <p:ph type="body" idx="3"/>
          </p:nvPr>
        </p:nvSpPr>
        <p:spPr>
          <a:xfrm>
            <a:off x="5120818" y="1692179"/>
            <a:ext cx="4455776" cy="705219"/>
          </a:xfrm>
          <a:prstGeom prst="rect">
            <a:avLst/>
          </a:prstGeom>
          <a:noFill/>
          <a:ln>
            <a:noFill/>
          </a:ln>
        </p:spPr>
        <p:txBody>
          <a:bodyPr spcFirstLastPara="1" wrap="square" lIns="100600" tIns="50300" rIns="100600" bIns="503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60"/>
              </a:spcBef>
              <a:spcAft>
                <a:spcPts val="0"/>
              </a:spcAft>
              <a:buClr>
                <a:schemeClr val="dk1"/>
              </a:buClr>
              <a:buSzPts val="1800"/>
              <a:buNone/>
              <a:defRPr sz="1800" b="1"/>
            </a:lvl4pPr>
            <a:lvl5pPr marL="2286000" lvl="4" indent="-228600" algn="l">
              <a:spcBef>
                <a:spcPts val="360"/>
              </a:spcBef>
              <a:spcAft>
                <a:spcPts val="0"/>
              </a:spcAft>
              <a:buClr>
                <a:schemeClr val="dk1"/>
              </a:buClr>
              <a:buSzPts val="1800"/>
              <a:buNone/>
              <a:defRPr sz="1800" b="1"/>
            </a:lvl5pPr>
            <a:lvl6pPr marL="2743200" lvl="5" indent="-228600" algn="l">
              <a:spcBef>
                <a:spcPts val="360"/>
              </a:spcBef>
              <a:spcAft>
                <a:spcPts val="0"/>
              </a:spcAft>
              <a:buClr>
                <a:schemeClr val="dk1"/>
              </a:buClr>
              <a:buSzPts val="1800"/>
              <a:buNone/>
              <a:defRPr sz="1800" b="1"/>
            </a:lvl6pPr>
            <a:lvl7pPr marL="3200400" lvl="6" indent="-228600" algn="l">
              <a:spcBef>
                <a:spcPts val="360"/>
              </a:spcBef>
              <a:spcAft>
                <a:spcPts val="0"/>
              </a:spcAft>
              <a:buClr>
                <a:schemeClr val="dk1"/>
              </a:buClr>
              <a:buSzPts val="1800"/>
              <a:buNone/>
              <a:defRPr sz="1800" b="1"/>
            </a:lvl7pPr>
            <a:lvl8pPr marL="3657600" lvl="7" indent="-228600" algn="l">
              <a:spcBef>
                <a:spcPts val="360"/>
              </a:spcBef>
              <a:spcAft>
                <a:spcPts val="0"/>
              </a:spcAft>
              <a:buClr>
                <a:schemeClr val="dk1"/>
              </a:buClr>
              <a:buSzPts val="1800"/>
              <a:buNone/>
              <a:defRPr sz="1800" b="1"/>
            </a:lvl8pPr>
            <a:lvl9pPr marL="4114800" lvl="8" indent="-228600" algn="l">
              <a:spcBef>
                <a:spcPts val="360"/>
              </a:spcBef>
              <a:spcAft>
                <a:spcPts val="0"/>
              </a:spcAft>
              <a:buClr>
                <a:schemeClr val="dk1"/>
              </a:buClr>
              <a:buSzPts val="1800"/>
              <a:buNone/>
              <a:defRPr sz="1800" b="1"/>
            </a:lvl9pPr>
          </a:lstStyle>
          <a:p>
            <a:endParaRPr/>
          </a:p>
        </p:txBody>
      </p:sp>
      <p:sp>
        <p:nvSpPr>
          <p:cNvPr id="57" name="Google Shape;57;p37"/>
          <p:cNvSpPr txBox="1">
            <a:spLocks noGrp="1"/>
          </p:cNvSpPr>
          <p:nvPr>
            <p:ph type="body" idx="4"/>
          </p:nvPr>
        </p:nvSpPr>
        <p:spPr>
          <a:xfrm>
            <a:off x="5120818" y="2397397"/>
            <a:ext cx="4455776" cy="4355563"/>
          </a:xfrm>
          <a:prstGeom prst="rect">
            <a:avLst/>
          </a:prstGeom>
          <a:noFill/>
          <a:ln>
            <a:noFill/>
          </a:ln>
        </p:spPr>
        <p:txBody>
          <a:bodyPr spcFirstLastPara="1" wrap="square" lIns="100600" tIns="50300" rIns="100600" bIns="503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8" name="Google Shape;58;p37"/>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503238" y="303218"/>
            <a:ext cx="9074150" cy="1258887"/>
          </a:xfrm>
          <a:prstGeom prst="rect">
            <a:avLst/>
          </a:prstGeom>
          <a:noFill/>
          <a:ln>
            <a:noFill/>
          </a:ln>
        </p:spPr>
        <p:txBody>
          <a:bodyPr spcFirstLastPara="1" wrap="square" lIns="100600" tIns="50300" rIns="100600" bIns="503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38"/>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lvl="0" algn="ctr">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a:lnSpc>
                <a:spcPct val="93000"/>
              </a:lnSpc>
              <a:spcBef>
                <a:spcPts val="0"/>
              </a:spcBef>
              <a:spcAft>
                <a:spcPts val="0"/>
              </a:spcAft>
              <a:buNone/>
              <a:defRPr sz="1300">
                <a:solidFill>
                  <a:srgbClr val="888888"/>
                </a:solidFill>
                <a:latin typeface="Arial"/>
                <a:ea typeface="Arial"/>
                <a:cs typeface="Arial"/>
                <a:sym typeface="Arial"/>
              </a:defRPr>
            </a:lvl1pPr>
            <a:lvl2pPr marL="0" marR="0" lvl="1" indent="0" algn="r">
              <a:lnSpc>
                <a:spcPct val="93000"/>
              </a:lnSpc>
              <a:spcBef>
                <a:spcPts val="0"/>
              </a:spcBef>
              <a:spcAft>
                <a:spcPts val="0"/>
              </a:spcAft>
              <a:buNone/>
              <a:defRPr sz="1300">
                <a:solidFill>
                  <a:srgbClr val="888888"/>
                </a:solidFill>
                <a:latin typeface="Arial"/>
                <a:ea typeface="Arial"/>
                <a:cs typeface="Arial"/>
                <a:sym typeface="Arial"/>
              </a:defRPr>
            </a:lvl2pPr>
            <a:lvl3pPr marL="0" marR="0" lvl="2" indent="0" algn="r">
              <a:lnSpc>
                <a:spcPct val="93000"/>
              </a:lnSpc>
              <a:spcBef>
                <a:spcPts val="0"/>
              </a:spcBef>
              <a:spcAft>
                <a:spcPts val="0"/>
              </a:spcAft>
              <a:buNone/>
              <a:defRPr sz="1300">
                <a:solidFill>
                  <a:srgbClr val="888888"/>
                </a:solidFill>
                <a:latin typeface="Arial"/>
                <a:ea typeface="Arial"/>
                <a:cs typeface="Arial"/>
                <a:sym typeface="Arial"/>
              </a:defRPr>
            </a:lvl3pPr>
            <a:lvl4pPr marL="0" marR="0" lvl="3" indent="0" algn="r">
              <a:lnSpc>
                <a:spcPct val="93000"/>
              </a:lnSpc>
              <a:spcBef>
                <a:spcPts val="0"/>
              </a:spcBef>
              <a:spcAft>
                <a:spcPts val="0"/>
              </a:spcAft>
              <a:buNone/>
              <a:defRPr sz="1300">
                <a:solidFill>
                  <a:srgbClr val="888888"/>
                </a:solidFill>
                <a:latin typeface="Arial"/>
                <a:ea typeface="Arial"/>
                <a:cs typeface="Arial"/>
                <a:sym typeface="Arial"/>
              </a:defRPr>
            </a:lvl4pPr>
            <a:lvl5pPr marL="0" marR="0" lvl="4" indent="0" algn="r">
              <a:lnSpc>
                <a:spcPct val="93000"/>
              </a:lnSpc>
              <a:spcBef>
                <a:spcPts val="0"/>
              </a:spcBef>
              <a:spcAft>
                <a:spcPts val="0"/>
              </a:spcAft>
              <a:buNone/>
              <a:defRPr sz="1300">
                <a:solidFill>
                  <a:srgbClr val="888888"/>
                </a:solidFill>
                <a:latin typeface="Arial"/>
                <a:ea typeface="Arial"/>
                <a:cs typeface="Arial"/>
                <a:sym typeface="Arial"/>
              </a:defRPr>
            </a:lvl5pPr>
            <a:lvl6pPr marL="0" marR="0" lvl="5" indent="0" algn="r">
              <a:lnSpc>
                <a:spcPct val="93000"/>
              </a:lnSpc>
              <a:spcBef>
                <a:spcPts val="0"/>
              </a:spcBef>
              <a:spcAft>
                <a:spcPts val="0"/>
              </a:spcAft>
              <a:buNone/>
              <a:defRPr sz="1300">
                <a:solidFill>
                  <a:srgbClr val="888888"/>
                </a:solidFill>
                <a:latin typeface="Arial"/>
                <a:ea typeface="Arial"/>
                <a:cs typeface="Arial"/>
                <a:sym typeface="Arial"/>
              </a:defRPr>
            </a:lvl6pPr>
            <a:lvl7pPr marL="0" marR="0" lvl="6" indent="0" algn="r">
              <a:lnSpc>
                <a:spcPct val="93000"/>
              </a:lnSpc>
              <a:spcBef>
                <a:spcPts val="0"/>
              </a:spcBef>
              <a:spcAft>
                <a:spcPts val="0"/>
              </a:spcAft>
              <a:buNone/>
              <a:defRPr sz="1300">
                <a:solidFill>
                  <a:srgbClr val="888888"/>
                </a:solidFill>
                <a:latin typeface="Arial"/>
                <a:ea typeface="Arial"/>
                <a:cs typeface="Arial"/>
                <a:sym typeface="Arial"/>
              </a:defRPr>
            </a:lvl7pPr>
            <a:lvl8pPr marL="0" marR="0" lvl="7" indent="0" algn="r">
              <a:lnSpc>
                <a:spcPct val="93000"/>
              </a:lnSpc>
              <a:spcBef>
                <a:spcPts val="0"/>
              </a:spcBef>
              <a:spcAft>
                <a:spcPts val="0"/>
              </a:spcAft>
              <a:buNone/>
              <a:defRPr sz="1300">
                <a:solidFill>
                  <a:srgbClr val="888888"/>
                </a:solidFill>
                <a:latin typeface="Arial"/>
                <a:ea typeface="Arial"/>
                <a:cs typeface="Arial"/>
                <a:sym typeface="Arial"/>
              </a:defRPr>
            </a:lvl8pPr>
            <a:lvl9pPr marL="0" marR="0" lvl="8" indent="0" algn="r">
              <a:lnSpc>
                <a:spcPct val="93000"/>
              </a:lnSpc>
              <a:spcBef>
                <a:spcPts val="0"/>
              </a:spcBef>
              <a:spcAft>
                <a:spcPts val="0"/>
              </a:spcAft>
              <a:buNone/>
              <a:defRPr sz="13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503238" y="303218"/>
            <a:ext cx="9074150" cy="1258887"/>
          </a:xfrm>
          <a:prstGeom prst="rect">
            <a:avLst/>
          </a:prstGeom>
          <a:noFill/>
          <a:ln>
            <a:noFill/>
          </a:ln>
        </p:spPr>
        <p:txBody>
          <a:bodyPr spcFirstLastPara="1" wrap="square" lIns="100600" tIns="50300" rIns="100600" bIns="50300" anchor="ctr" anchorCtr="0">
            <a:noAutofit/>
          </a:bodyPr>
          <a:lstStyle>
            <a:lvl1pPr marR="0" lvl="0"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900" b="0" i="0" u="none" strike="noStrike" cap="none">
                <a:solidFill>
                  <a:schemeClr val="dk1"/>
                </a:solidFill>
                <a:latin typeface="Calibri"/>
                <a:ea typeface="Calibri"/>
                <a:cs typeface="Calibri"/>
                <a:sym typeface="Calibri"/>
              </a:defRPr>
            </a:lvl9pPr>
          </a:lstStyle>
          <a:p>
            <a:endParaRPr/>
          </a:p>
        </p:txBody>
      </p:sp>
      <p:sp>
        <p:nvSpPr>
          <p:cNvPr id="11" name="Google Shape;11;p29"/>
          <p:cNvSpPr txBox="1">
            <a:spLocks noGrp="1"/>
          </p:cNvSpPr>
          <p:nvPr>
            <p:ph type="body" idx="1"/>
          </p:nvPr>
        </p:nvSpPr>
        <p:spPr>
          <a:xfrm>
            <a:off x="503238" y="1763713"/>
            <a:ext cx="9074150" cy="4989512"/>
          </a:xfrm>
          <a:prstGeom prst="rect">
            <a:avLst/>
          </a:prstGeom>
          <a:noFill/>
          <a:ln>
            <a:noFill/>
          </a:ln>
        </p:spPr>
        <p:txBody>
          <a:bodyPr spcFirstLastPara="1" wrap="square" lIns="100600" tIns="50300" rIns="100600" bIns="503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25450" algn="l" rtl="0">
              <a:spcBef>
                <a:spcPts val="62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503243" y="7007225"/>
            <a:ext cx="2352675" cy="401638"/>
          </a:xfrm>
          <a:prstGeom prst="rect">
            <a:avLst/>
          </a:prstGeom>
          <a:noFill/>
          <a:ln>
            <a:noFill/>
          </a:ln>
        </p:spPr>
        <p:txBody>
          <a:bodyPr spcFirstLastPara="1" wrap="square" lIns="100600" tIns="50300" rIns="100600" bIns="50300" anchor="ctr" anchorCtr="0">
            <a:noAutofit/>
          </a:bodyPr>
          <a:lstStyle>
            <a:lvl1pPr marR="0" lvl="0" algn="l" rtl="0">
              <a:lnSpc>
                <a:spcPct val="93000"/>
              </a:lnSpc>
              <a:spcBef>
                <a:spcPts val="0"/>
              </a:spcBef>
              <a:spcAft>
                <a:spcPts val="0"/>
              </a:spcAft>
              <a:buSzPts val="1400"/>
              <a:buNone/>
              <a:defRPr sz="1300" b="0" i="0" u="none" strike="noStrike" cap="none">
                <a:solidFill>
                  <a:srgbClr val="888888"/>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3444875" y="7007225"/>
            <a:ext cx="3190875" cy="401638"/>
          </a:xfrm>
          <a:prstGeom prst="rect">
            <a:avLst/>
          </a:prstGeom>
          <a:noFill/>
          <a:ln>
            <a:noFill/>
          </a:ln>
        </p:spPr>
        <p:txBody>
          <a:bodyPr spcFirstLastPara="1" wrap="square" lIns="100600" tIns="50300" rIns="100600" bIns="50300" anchor="ctr" anchorCtr="0">
            <a:noAutofit/>
          </a:bodyPr>
          <a:lstStyle>
            <a:lvl1pPr marR="0" lvl="0" algn="ctr" rtl="0">
              <a:lnSpc>
                <a:spcPct val="93000"/>
              </a:lnSpc>
              <a:spcBef>
                <a:spcPts val="0"/>
              </a:spcBef>
              <a:spcAft>
                <a:spcPts val="0"/>
              </a:spcAft>
              <a:buSzPts val="1400"/>
              <a:buNone/>
              <a:defRPr sz="1300" b="0" i="0" u="none" strike="noStrike" cap="none">
                <a:solidFill>
                  <a:srgbClr val="888888"/>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sldNum" idx="12"/>
          </p:nvPr>
        </p:nvSpPr>
        <p:spPr>
          <a:xfrm>
            <a:off x="7224718" y="7007225"/>
            <a:ext cx="2352675" cy="401638"/>
          </a:xfrm>
          <a:prstGeom prst="rect">
            <a:avLst/>
          </a:prstGeom>
          <a:noFill/>
          <a:ln>
            <a:noFill/>
          </a:ln>
        </p:spPr>
        <p:txBody>
          <a:bodyPr spcFirstLastPara="1" wrap="square" lIns="100600" tIns="50300" rIns="100600" bIns="50300" anchor="ctr" anchorCtr="0">
            <a:noAutofit/>
          </a:bodyPr>
          <a:lstStyle>
            <a:lvl1pPr marL="0" marR="0" lvl="0"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1pPr>
            <a:lvl2pPr marL="0" marR="0" lvl="1"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2pPr>
            <a:lvl3pPr marL="0" marR="0" lvl="2"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3pPr>
            <a:lvl4pPr marL="0" marR="0" lvl="3"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4pPr>
            <a:lvl5pPr marL="0" marR="0" lvl="4"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5pPr>
            <a:lvl6pPr marL="0" marR="0" lvl="5"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6pPr>
            <a:lvl7pPr marL="0" marR="0" lvl="6"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7pPr>
            <a:lvl8pPr marL="0" marR="0" lvl="7"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8pPr>
            <a:lvl9pPr marL="0" marR="0" lvl="8" indent="0" algn="r" rtl="0">
              <a:lnSpc>
                <a:spcPct val="93000"/>
              </a:lnSpc>
              <a:spcBef>
                <a:spcPts val="0"/>
              </a:spcBef>
              <a:spcAft>
                <a:spcPts val="0"/>
              </a:spcAft>
              <a:buNone/>
              <a:defRPr sz="13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06449" y="3235362"/>
            <a:ext cx="8467725" cy="1088950"/>
          </a:xfrm>
          <a:prstGeom prst="rect">
            <a:avLst/>
          </a:prstGeom>
          <a:noFill/>
          <a:ln>
            <a:noFill/>
          </a:ln>
        </p:spPr>
        <p:txBody>
          <a:bodyPr spcFirstLastPara="1" wrap="square" lIns="50800" tIns="50800" rIns="50800" bIns="50800" anchor="t" anchorCtr="0">
            <a:noAutofit/>
          </a:bodyPr>
          <a:lstStyle/>
          <a:p>
            <a:pPr marL="0" lvl="0" indent="0" algn="ctr" rtl="0">
              <a:lnSpc>
                <a:spcPct val="80000"/>
              </a:lnSpc>
              <a:spcBef>
                <a:spcPts val="0"/>
              </a:spcBef>
              <a:spcAft>
                <a:spcPts val="0"/>
              </a:spcAft>
              <a:buNone/>
            </a:pPr>
            <a:r>
              <a:rPr lang="it-IT" sz="4400" cap="none">
                <a:solidFill>
                  <a:schemeClr val="lt1"/>
                </a:solidFill>
                <a:latin typeface="Candara"/>
                <a:ea typeface="Candara"/>
                <a:cs typeface="Candara"/>
                <a:sym typeface="Candara"/>
              </a:rPr>
              <a:t>L’ESSENZA DELLE COSE MATERIALI;</a:t>
            </a:r>
            <a:br>
              <a:rPr lang="it-IT" sz="4400" cap="none">
                <a:solidFill>
                  <a:schemeClr val="lt1"/>
                </a:solidFill>
                <a:latin typeface="Candara"/>
                <a:ea typeface="Candara"/>
                <a:cs typeface="Candara"/>
                <a:sym typeface="Candara"/>
              </a:rPr>
            </a:br>
            <a:r>
              <a:rPr lang="it-IT" sz="4400" cap="none">
                <a:solidFill>
                  <a:schemeClr val="lt1"/>
                </a:solidFill>
                <a:latin typeface="Candara"/>
                <a:ea typeface="Candara"/>
                <a:cs typeface="Candara"/>
                <a:sym typeface="Candara"/>
              </a:rPr>
              <a:t>E, DI NUOVO, DIO, CHE ESISTE</a:t>
            </a:r>
            <a:endParaRPr sz="4400" cap="none">
              <a:solidFill>
                <a:schemeClr val="lt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1529875" y="2636626"/>
            <a:ext cx="7020874" cy="2286421"/>
          </a:xfrm>
          <a:prstGeom prst="rect">
            <a:avLst/>
          </a:prstGeom>
          <a:noFill/>
          <a:ln>
            <a:noFill/>
          </a:ln>
        </p:spPr>
        <p:txBody>
          <a:bodyPr spcFirstLastPara="1" wrap="square" lIns="100600" tIns="50300" rIns="100600" bIns="50300" anchor="ctr" anchorCtr="0">
            <a:noAutofit/>
          </a:bodyPr>
          <a:lstStyle/>
          <a:p>
            <a:pPr marL="0" lvl="0" indent="0" algn="ctr" rtl="0">
              <a:spcBef>
                <a:spcPts val="0"/>
              </a:spcBef>
              <a:spcAft>
                <a:spcPts val="0"/>
              </a:spcAft>
              <a:buNone/>
            </a:pPr>
            <a:r>
              <a:rPr lang="it-IT"/>
              <a:t>L’argomento</a:t>
            </a:r>
            <a:br>
              <a:rPr lang="it-IT"/>
            </a:br>
            <a:r>
              <a:rPr lang="it-IT"/>
              <a:t>“ontologico”</a:t>
            </a:r>
            <a:br>
              <a:rPr lang="it-IT"/>
            </a:br>
            <a:r>
              <a:rPr lang="it-IT"/>
              <a:t>di Cartesio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p:nvPr/>
        </p:nvSpPr>
        <p:spPr>
          <a:xfrm>
            <a:off x="1655936" y="3046687"/>
            <a:ext cx="6768752" cy="1466299"/>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2400">
                <a:solidFill>
                  <a:schemeClr val="dk1"/>
                </a:solidFill>
                <a:latin typeface="Arial"/>
                <a:ea typeface="Arial"/>
                <a:cs typeface="Arial"/>
                <a:sym typeface="Arial"/>
              </a:rPr>
              <a:t>Due risorse in più rispetto ad Anselmo:</a:t>
            </a:r>
            <a:endParaRPr/>
          </a:p>
          <a:p>
            <a:pPr marL="0" marR="0" lvl="0" indent="0" algn="l" rtl="0">
              <a:lnSpc>
                <a:spcPct val="93000"/>
              </a:lnSpc>
              <a:spcBef>
                <a:spcPts val="0"/>
              </a:spcBef>
              <a:spcAft>
                <a:spcPts val="0"/>
              </a:spcAft>
              <a:buNone/>
            </a:pPr>
            <a:endParaRPr sz="2400">
              <a:solidFill>
                <a:schemeClr val="dk1"/>
              </a:solidFill>
              <a:latin typeface="Arial"/>
              <a:ea typeface="Arial"/>
              <a:cs typeface="Arial"/>
              <a:sym typeface="Arial"/>
            </a:endParaRPr>
          </a:p>
          <a:p>
            <a:pPr marL="285750" marR="0" lvl="0" indent="-285750" algn="l" rtl="0">
              <a:lnSpc>
                <a:spcPct val="93000"/>
              </a:lnSpc>
              <a:spcBef>
                <a:spcPts val="0"/>
              </a:spcBef>
              <a:spcAft>
                <a:spcPts val="0"/>
              </a:spcAft>
              <a:buClr>
                <a:srgbClr val="000000"/>
              </a:buClr>
              <a:buSzPts val="2400"/>
              <a:buFont typeface="Times New Roman"/>
              <a:buChar char="-"/>
            </a:pPr>
            <a:r>
              <a:rPr lang="it-IT" sz="2400">
                <a:solidFill>
                  <a:schemeClr val="dk1"/>
                </a:solidFill>
                <a:latin typeface="Arial"/>
                <a:ea typeface="Arial"/>
                <a:cs typeface="Arial"/>
                <a:sym typeface="Arial"/>
              </a:rPr>
              <a:t>La teoria delle idee innate</a:t>
            </a:r>
            <a:endParaRPr/>
          </a:p>
          <a:p>
            <a:pPr marL="285750" marR="0" lvl="0" indent="-285750" algn="l" rtl="0">
              <a:lnSpc>
                <a:spcPct val="93000"/>
              </a:lnSpc>
              <a:spcBef>
                <a:spcPts val="0"/>
              </a:spcBef>
              <a:spcAft>
                <a:spcPts val="0"/>
              </a:spcAft>
              <a:buClr>
                <a:srgbClr val="000000"/>
              </a:buClr>
              <a:buSzPts val="2400"/>
              <a:buFont typeface="Times New Roman"/>
              <a:buChar char="-"/>
            </a:pPr>
            <a:r>
              <a:rPr lang="it-IT" sz="2400">
                <a:solidFill>
                  <a:schemeClr val="dk1"/>
                </a:solidFill>
                <a:latin typeface="Arial"/>
                <a:ea typeface="Arial"/>
                <a:cs typeface="Arial"/>
                <a:sym typeface="Arial"/>
              </a:rPr>
              <a:t>Il principio di verità della idee chiare e distinte</a:t>
            </a:r>
            <a:endParaRPr sz="24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p:nvPr/>
        </p:nvSpPr>
        <p:spPr>
          <a:xfrm>
            <a:off x="905651" y="973968"/>
            <a:ext cx="8269321" cy="5611738"/>
          </a:xfrm>
          <a:prstGeom prst="rect">
            <a:avLst/>
          </a:prstGeom>
          <a:noFill/>
          <a:ln>
            <a:noFill/>
          </a:ln>
        </p:spPr>
        <p:txBody>
          <a:bodyPr spcFirstLastPara="1" wrap="square" lIns="100775" tIns="50375" rIns="100775" bIns="50375" anchor="t" anchorCtr="0">
            <a:spAutoFit/>
          </a:bodyPr>
          <a:lstStyle/>
          <a:p>
            <a:pPr marL="0" marR="0" lvl="0" indent="0" algn="l" rtl="0">
              <a:lnSpc>
                <a:spcPct val="93000"/>
              </a:lnSpc>
              <a:spcBef>
                <a:spcPts val="0"/>
              </a:spcBef>
              <a:spcAft>
                <a:spcPts val="0"/>
              </a:spcAft>
              <a:buNone/>
            </a:pPr>
            <a:r>
              <a:rPr lang="it-IT" sz="3500" b="1">
                <a:solidFill>
                  <a:schemeClr val="dk1"/>
                </a:solidFill>
                <a:latin typeface="Arial"/>
                <a:ea typeface="Arial"/>
                <a:cs typeface="Arial"/>
                <a:sym typeface="Arial"/>
              </a:rPr>
              <a:t>Version A:</a:t>
            </a:r>
            <a:endParaRPr/>
          </a:p>
          <a:p>
            <a:pPr marL="0" marR="0" lvl="0" indent="0" algn="l" rtl="0">
              <a:lnSpc>
                <a:spcPct val="93000"/>
              </a:lnSpc>
              <a:spcBef>
                <a:spcPts val="0"/>
              </a:spcBef>
              <a:spcAft>
                <a:spcPts val="0"/>
              </a:spcAft>
              <a:buNone/>
            </a:pPr>
            <a:endParaRPr sz="3500" b="1">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Whatever I clearly and distinctly perceive to be contained in the idea of something is true of that thing.</a:t>
            </a:r>
            <a:endParaRPr/>
          </a:p>
          <a:p>
            <a:pPr marL="566910" marR="0" lvl="0" indent="-344660" algn="l" rtl="0">
              <a:lnSpc>
                <a:spcPct val="93000"/>
              </a:lnSpc>
              <a:spcBef>
                <a:spcPts val="0"/>
              </a:spcBef>
              <a:spcAft>
                <a:spcPts val="0"/>
              </a:spcAft>
              <a:buClr>
                <a:srgbClr val="000000"/>
              </a:buClr>
              <a:buSzPts val="3500"/>
              <a:buFont typeface="Times New Roman"/>
              <a:buNone/>
            </a:pPr>
            <a:endParaRPr sz="3500">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I clearly and distinctly perceive that necessary existence is contained in the idea of God.</a:t>
            </a:r>
            <a:endParaRPr/>
          </a:p>
          <a:p>
            <a:pPr marL="566910" marR="0" lvl="0" indent="-344660" algn="l" rtl="0">
              <a:lnSpc>
                <a:spcPct val="93000"/>
              </a:lnSpc>
              <a:spcBef>
                <a:spcPts val="0"/>
              </a:spcBef>
              <a:spcAft>
                <a:spcPts val="0"/>
              </a:spcAft>
              <a:buClr>
                <a:srgbClr val="000000"/>
              </a:buClr>
              <a:buSzPts val="3500"/>
              <a:buFont typeface="Times New Roman"/>
              <a:buNone/>
            </a:pPr>
            <a:endParaRPr sz="3500">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Therefore, God exists.</a:t>
            </a:r>
            <a:endParaRPr sz="35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p:nvPr/>
        </p:nvSpPr>
        <p:spPr>
          <a:xfrm>
            <a:off x="905651" y="1224421"/>
            <a:ext cx="8269321" cy="5110832"/>
          </a:xfrm>
          <a:prstGeom prst="rect">
            <a:avLst/>
          </a:prstGeom>
          <a:noFill/>
          <a:ln>
            <a:noFill/>
          </a:ln>
        </p:spPr>
        <p:txBody>
          <a:bodyPr spcFirstLastPara="1" wrap="square" lIns="100775" tIns="50375" rIns="100775" bIns="50375" anchor="t" anchorCtr="0">
            <a:spAutoFit/>
          </a:bodyPr>
          <a:lstStyle/>
          <a:p>
            <a:pPr marL="0" marR="0" lvl="0" indent="0" algn="l" rtl="0">
              <a:lnSpc>
                <a:spcPct val="93000"/>
              </a:lnSpc>
              <a:spcBef>
                <a:spcPts val="0"/>
              </a:spcBef>
              <a:spcAft>
                <a:spcPts val="0"/>
              </a:spcAft>
              <a:buNone/>
            </a:pPr>
            <a:r>
              <a:rPr lang="it-IT" sz="3500" b="1">
                <a:solidFill>
                  <a:schemeClr val="dk1"/>
                </a:solidFill>
                <a:latin typeface="Arial"/>
                <a:ea typeface="Arial"/>
                <a:cs typeface="Arial"/>
                <a:sym typeface="Arial"/>
              </a:rPr>
              <a:t>Version B:</a:t>
            </a:r>
            <a:endParaRPr/>
          </a:p>
          <a:p>
            <a:pPr marL="0" marR="0" lvl="0" indent="0" algn="l" rtl="0">
              <a:lnSpc>
                <a:spcPct val="93000"/>
              </a:lnSpc>
              <a:spcBef>
                <a:spcPts val="0"/>
              </a:spcBef>
              <a:spcAft>
                <a:spcPts val="0"/>
              </a:spcAft>
              <a:buNone/>
            </a:pPr>
            <a:endParaRPr sz="3500" b="1">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I have an idea of a supremely perfect being, i.e. a being having all perfections.</a:t>
            </a:r>
            <a:endParaRPr/>
          </a:p>
          <a:p>
            <a:pPr marL="566910" marR="0" lvl="0" indent="-344660" algn="l" rtl="0">
              <a:lnSpc>
                <a:spcPct val="93000"/>
              </a:lnSpc>
              <a:spcBef>
                <a:spcPts val="0"/>
              </a:spcBef>
              <a:spcAft>
                <a:spcPts val="0"/>
              </a:spcAft>
              <a:buClr>
                <a:srgbClr val="000000"/>
              </a:buClr>
              <a:buSzPts val="3500"/>
              <a:buFont typeface="Times New Roman"/>
              <a:buNone/>
            </a:pPr>
            <a:endParaRPr sz="3500">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Necessary existence is a perfection.</a:t>
            </a:r>
            <a:endParaRPr/>
          </a:p>
          <a:p>
            <a:pPr marL="566910" marR="0" lvl="0" indent="-344660" algn="l" rtl="0">
              <a:lnSpc>
                <a:spcPct val="93000"/>
              </a:lnSpc>
              <a:spcBef>
                <a:spcPts val="0"/>
              </a:spcBef>
              <a:spcAft>
                <a:spcPts val="0"/>
              </a:spcAft>
              <a:buClr>
                <a:srgbClr val="000000"/>
              </a:buClr>
              <a:buSzPts val="3500"/>
              <a:buFont typeface="Times New Roman"/>
              <a:buNone/>
            </a:pPr>
            <a:endParaRPr sz="3500">
              <a:solidFill>
                <a:schemeClr val="dk1"/>
              </a:solidFill>
              <a:latin typeface="Arial"/>
              <a:ea typeface="Arial"/>
              <a:cs typeface="Arial"/>
              <a:sym typeface="Arial"/>
            </a:endParaRPr>
          </a:p>
          <a:p>
            <a:pPr marL="566910" marR="0" lvl="0" indent="-566910" algn="l" rtl="0">
              <a:lnSpc>
                <a:spcPct val="93000"/>
              </a:lnSpc>
              <a:spcBef>
                <a:spcPts val="0"/>
              </a:spcBef>
              <a:spcAft>
                <a:spcPts val="0"/>
              </a:spcAft>
              <a:buClr>
                <a:srgbClr val="000000"/>
              </a:buClr>
              <a:buSzPts val="3500"/>
              <a:buFont typeface="Times New Roman"/>
              <a:buAutoNum type="arabicPeriod"/>
            </a:pPr>
            <a:r>
              <a:rPr lang="it-IT" sz="3500">
                <a:solidFill>
                  <a:schemeClr val="dk1"/>
                </a:solidFill>
                <a:latin typeface="Arial"/>
                <a:ea typeface="Arial"/>
                <a:cs typeface="Arial"/>
                <a:sym typeface="Arial"/>
              </a:rPr>
              <a:t>Therefore, a supremely perfect being exists.</a:t>
            </a:r>
            <a:endParaRPr sz="35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p:nvPr/>
        </p:nvSpPr>
        <p:spPr>
          <a:xfrm>
            <a:off x="998356" y="985739"/>
            <a:ext cx="8083911" cy="5588196"/>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Arial"/>
                <a:ea typeface="Arial"/>
                <a:cs typeface="Arial"/>
                <a:sym typeface="Arial"/>
              </a:rPr>
              <a:t>[…] perché dal fatto che n</a:t>
            </a:r>
            <a:r>
              <a:rPr lang="it-IT" sz="2400" b="1">
                <a:solidFill>
                  <a:schemeClr val="dk1"/>
                </a:solidFill>
                <a:latin typeface="Arial"/>
                <a:ea typeface="Arial"/>
                <a:cs typeface="Arial"/>
                <a:sym typeface="Arial"/>
              </a:rPr>
              <a:t>on possa pensare il monte senza valle</a:t>
            </a:r>
            <a:r>
              <a:rPr lang="it-IT" sz="2400">
                <a:solidFill>
                  <a:schemeClr val="dk1"/>
                </a:solidFill>
                <a:latin typeface="Arial"/>
                <a:ea typeface="Arial"/>
                <a:cs typeface="Arial"/>
                <a:sym typeface="Arial"/>
              </a:rPr>
              <a:t> non segue che il monte e la valle esistano in qualche luogo, ma soltanto che il monte e la valle, sia che esistano, sia che non esistano, non possono essere disgiunti l’uno dall’altro. Invece, </a:t>
            </a:r>
            <a:r>
              <a:rPr lang="it-IT" sz="2400" b="1">
                <a:solidFill>
                  <a:schemeClr val="dk1"/>
                </a:solidFill>
                <a:latin typeface="Arial"/>
                <a:ea typeface="Arial"/>
                <a:cs typeface="Arial"/>
                <a:sym typeface="Arial"/>
              </a:rPr>
              <a:t>dal fatto che non possa pensare Dio se non esistente segue che l’esistenza è inseparabile da Dio e che, quindi, egli esiste realmente</a:t>
            </a:r>
            <a:r>
              <a:rPr lang="it-IT" sz="2400">
                <a:solidFill>
                  <a:schemeClr val="dk1"/>
                </a:solidFill>
                <a:latin typeface="Arial"/>
                <a:ea typeface="Arial"/>
                <a:cs typeface="Arial"/>
                <a:sym typeface="Arial"/>
              </a:rPr>
              <a:t>; </a:t>
            </a:r>
            <a:r>
              <a:rPr lang="it-IT" sz="2400" b="1">
                <a:solidFill>
                  <a:schemeClr val="dk1"/>
                </a:solidFill>
                <a:latin typeface="Arial"/>
                <a:ea typeface="Arial"/>
                <a:cs typeface="Arial"/>
                <a:sym typeface="Arial"/>
              </a:rPr>
              <a:t>non perché sia il mio pensiero a far ciò, imponendo cioè una qualche necessità a cosa alcuna, ma, al contrario, perché è la necessità della cosa stessa, ossia dell’esistenza di Dio, a determinarmi a pensare ciò</a:t>
            </a:r>
            <a:r>
              <a:rPr lang="it-IT" sz="2400">
                <a:solidFill>
                  <a:schemeClr val="dk1"/>
                </a:solidFill>
                <a:latin typeface="Arial"/>
                <a:ea typeface="Arial"/>
                <a:cs typeface="Arial"/>
                <a:sym typeface="Arial"/>
              </a:rPr>
              <a:t>; infatti, </a:t>
            </a:r>
            <a:r>
              <a:rPr lang="it-IT" sz="2400" b="1">
                <a:solidFill>
                  <a:schemeClr val="dk1"/>
                </a:solidFill>
                <a:latin typeface="Arial"/>
                <a:ea typeface="Arial"/>
                <a:cs typeface="Arial"/>
                <a:sym typeface="Arial"/>
              </a:rPr>
              <a:t>non mi è dato d’esser libero di pensare Dio senza esistenza </a:t>
            </a:r>
            <a:r>
              <a:rPr lang="it-IT" sz="2400">
                <a:solidFill>
                  <a:schemeClr val="dk1"/>
                </a:solidFill>
                <a:latin typeface="Arial"/>
                <a:ea typeface="Arial"/>
                <a:cs typeface="Arial"/>
                <a:sym typeface="Arial"/>
              </a:rPr>
              <a:t>(ossia l’ente sommamente perfetto senza la perfezione somma), come mi è dato d’esser </a:t>
            </a:r>
            <a:r>
              <a:rPr lang="it-IT" sz="2400" b="1">
                <a:solidFill>
                  <a:schemeClr val="dk1"/>
                </a:solidFill>
                <a:latin typeface="Arial"/>
                <a:ea typeface="Arial"/>
                <a:cs typeface="Arial"/>
                <a:sym typeface="Arial"/>
              </a:rPr>
              <a:t>libero di immaginare </a:t>
            </a:r>
            <a:r>
              <a:rPr lang="it-IT" sz="2400">
                <a:solidFill>
                  <a:schemeClr val="dk1"/>
                </a:solidFill>
                <a:latin typeface="Arial"/>
                <a:ea typeface="Arial"/>
                <a:cs typeface="Arial"/>
                <a:sym typeface="Arial"/>
              </a:rPr>
              <a:t>un cavallo con le ali o senza le ali.</a:t>
            </a:r>
            <a:endParaRPr sz="2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183"/>
        <p:cNvGrpSpPr/>
        <p:nvPr/>
      </p:nvGrpSpPr>
      <p:grpSpPr>
        <a:xfrm>
          <a:off x="0" y="0"/>
          <a:ext cx="0" cy="0"/>
          <a:chOff x="0" y="0"/>
          <a:chExt cx="0" cy="0"/>
        </a:xfrm>
      </p:grpSpPr>
      <p:pic>
        <p:nvPicPr>
          <p:cNvPr id="184" name="Google Shape;184;p16"/>
          <p:cNvPicPr preferRelativeResize="0"/>
          <p:nvPr/>
        </p:nvPicPr>
        <p:blipFill rotWithShape="1">
          <a:blip r:embed="rId3">
            <a:alphaModFix/>
          </a:blip>
          <a:srcRect/>
          <a:stretch/>
        </p:blipFill>
        <p:spPr>
          <a:xfrm>
            <a:off x="766646" y="933576"/>
            <a:ext cx="8547331" cy="56925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7"/>
          <p:cNvSpPr/>
          <p:nvPr/>
        </p:nvSpPr>
        <p:spPr>
          <a:xfrm>
            <a:off x="998356" y="2187958"/>
            <a:ext cx="8083911" cy="3183757"/>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Sebbene, infatti, non sia necessario che nessun mio pensiero cada mai su Dio, tuttavia, </a:t>
            </a:r>
            <a:r>
              <a:rPr lang="it-IT" sz="2400" b="1">
                <a:solidFill>
                  <a:schemeClr val="dk1"/>
                </a:solidFill>
                <a:latin typeface="Garamond"/>
                <a:ea typeface="Garamond"/>
                <a:cs typeface="Garamond"/>
                <a:sym typeface="Garamond"/>
              </a:rPr>
              <a:t>ogni volta che voglio pensare all’ente primo e sommo, e trar fuori dalla mia mente, come da un tesoro, la sua idea, è necessario che io gli attribuisca tutte le perfezioni</a:t>
            </a:r>
            <a:r>
              <a:rPr lang="it-IT" sz="2400">
                <a:solidFill>
                  <a:schemeClr val="dk1"/>
                </a:solidFill>
                <a:latin typeface="Garamond"/>
                <a:ea typeface="Garamond"/>
                <a:cs typeface="Garamond"/>
                <a:sym typeface="Garamond"/>
              </a:rPr>
              <a:t>, anche se allora non le enumero tutte e non presto attenzione ad esse singolarmente; e questa necessità basta senz’altro, in un secondo momento, accortomi che l’esistenza è una perfezione, a farmi correttamente concludere che l’ente primo e sommo esiste.</a:t>
            </a:r>
            <a:endParaRPr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3"/>
        <p:cNvGrpSpPr/>
        <p:nvPr/>
      </p:nvGrpSpPr>
      <p:grpSpPr>
        <a:xfrm>
          <a:off x="0" y="0"/>
          <a:ext cx="0" cy="0"/>
          <a:chOff x="0" y="0"/>
          <a:chExt cx="0" cy="0"/>
        </a:xfrm>
      </p:grpSpPr>
      <p:pic>
        <p:nvPicPr>
          <p:cNvPr id="194" name="Google Shape;194;p18"/>
          <p:cNvPicPr preferRelativeResize="0"/>
          <p:nvPr/>
        </p:nvPicPr>
        <p:blipFill rotWithShape="1">
          <a:blip r:embed="rId3">
            <a:alphaModFix/>
          </a:blip>
          <a:srcRect/>
          <a:stretch/>
        </p:blipFill>
        <p:spPr>
          <a:xfrm>
            <a:off x="777895" y="1380889"/>
            <a:ext cx="8524833" cy="47978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9"/>
          <p:cNvSpPr/>
          <p:nvPr/>
        </p:nvSpPr>
        <p:spPr>
          <a:xfrm>
            <a:off x="1656395" y="1672721"/>
            <a:ext cx="6767834" cy="4214231"/>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 intendo in molti modi che essa </a:t>
            </a:r>
            <a:r>
              <a:rPr lang="it-IT" sz="2400" b="1">
                <a:solidFill>
                  <a:schemeClr val="dk1"/>
                </a:solidFill>
                <a:latin typeface="Garamond"/>
                <a:ea typeface="Garamond"/>
                <a:cs typeface="Garamond"/>
                <a:sym typeface="Garamond"/>
              </a:rPr>
              <a:t>non è qualcosa di fittizio dipendente dal mio pensiero</a:t>
            </a:r>
            <a:r>
              <a:rPr lang="it-IT" sz="2400">
                <a:solidFill>
                  <a:schemeClr val="dk1"/>
                </a:solidFill>
                <a:latin typeface="Garamond"/>
                <a:ea typeface="Garamond"/>
                <a:cs typeface="Garamond"/>
                <a:sym typeface="Garamond"/>
              </a:rPr>
              <a:t>, bensì l’</a:t>
            </a:r>
            <a:r>
              <a:rPr lang="it-IT" sz="2400" b="1">
                <a:solidFill>
                  <a:schemeClr val="dk1"/>
                </a:solidFill>
                <a:latin typeface="Garamond"/>
                <a:ea typeface="Garamond"/>
                <a:cs typeface="Garamond"/>
                <a:sym typeface="Garamond"/>
              </a:rPr>
              <a:t>immagine di una vera ed immutabile natura</a:t>
            </a:r>
            <a:r>
              <a:rPr lang="it-IT" sz="2400">
                <a:solidFill>
                  <a:schemeClr val="dk1"/>
                </a:solidFill>
                <a:latin typeface="Garamond"/>
                <a:ea typeface="Garamond"/>
                <a:cs typeface="Garamond"/>
                <a:sym typeface="Garamond"/>
              </a:rPr>
              <a:t>: in primo luogo, perché non può essere da me escogitata alcun’altra cosa alla cui essenza appartenga l’esistenza, oltre al solo Dio; poi, perché non posso intendere due o più Dei siffatti e perché, supposto che ne esista già uno, vedo bene che è necessario che egli sia esistito sin dall’eternità e che per l’eternità continui ad essere; e, infine, perché percepisco in Dio molte altre cose delle quali nessuna può essere da me tolta o mutata.</a:t>
            </a:r>
            <a:endParaRPr sz="2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7922f22fca_0_0"/>
          <p:cNvSpPr txBox="1"/>
          <p:nvPr/>
        </p:nvSpPr>
        <p:spPr>
          <a:xfrm>
            <a:off x="727512" y="732138"/>
            <a:ext cx="8625600" cy="6095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IT" sz="2400">
                <a:latin typeface="Garamond"/>
                <a:ea typeface="Garamond"/>
                <a:cs typeface="Garamond"/>
                <a:sym typeface="Garamond"/>
              </a:rPr>
              <a:t>Ma, in realtà, quale che sia infine l’argomento di cui mi valgo, si ritorna sempre qui: mi persuade interamente solo ciò che percepisco chiaramente e distintamente. E certo, delle cose che percepisco in tal modo,  sebbene alcune risultino ovvie a tutti, altre, invece, non si lasciano scoprire se non da coloro che guardano più da presso ed investigano diligentemente; una volta, tuttavia, che sono state scoperte, non le si ritiene meno certe di quelle altre. Ad esempio, in un triangolo rettangolo, sebbene non si veda tanto facilmente che | il quadrato della base è uguale ai quadrati dei lati quanto si veda che questa base è sottesa al suo angolo più grande, non per questo, tuttavia, si resta meno convinti della cosa, una volta che la si sia colta. Quanto poi a Dio, certamente, se io non fossi avvolto nei pregiudizi e le immagini delle cose sensibili non assediassero il mio pensiero da ogni parte, non c’è nulla che conoscerei prima o più facilmente di lui. Cosa, infatti, è di per sé più palese del fatto che il sommo ente esiste, ossia che esiste Dio, alla cui essenza soltanto appartiene l’esistenza?</a:t>
            </a:r>
            <a:endParaRPr sz="2400">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4040181" y="1279505"/>
            <a:ext cx="2143125" cy="5929355"/>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I exist</a:t>
            </a:r>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(as long as I think I am something)</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I think (= I doubt, will, imagine, perceive, remember, etc.)</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Intellect Priority</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Mind Priority</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A good God exists, i.e. God exists and it is not a deceiver</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C&amp;D Ideas are True</a:t>
            </a:r>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Restrain the Will!</a:t>
            </a:r>
            <a:endParaRPr/>
          </a:p>
        </p:txBody>
      </p:sp>
      <p:sp>
        <p:nvSpPr>
          <p:cNvPr id="107" name="Google Shape;107;p3"/>
          <p:cNvSpPr/>
          <p:nvPr/>
        </p:nvSpPr>
        <p:spPr>
          <a:xfrm>
            <a:off x="7254890" y="1279509"/>
            <a:ext cx="2143125" cy="2645403"/>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7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700">
                <a:solidFill>
                  <a:schemeClr val="dk1"/>
                </a:solidFill>
                <a:latin typeface="Tahoma"/>
                <a:ea typeface="Tahoma"/>
                <a:cs typeface="Tahoma"/>
                <a:sym typeface="Tahoma"/>
              </a:rPr>
              <a:t>A malevolent Demon exists and deceives me</a:t>
            </a:r>
            <a:endParaRPr/>
          </a:p>
          <a:p>
            <a:pPr marL="0" marR="0" lvl="0" indent="0" algn="l" rtl="0">
              <a:lnSpc>
                <a:spcPct val="93000"/>
              </a:lnSpc>
              <a:spcBef>
                <a:spcPts val="0"/>
              </a:spcBef>
              <a:spcAft>
                <a:spcPts val="0"/>
              </a:spcAft>
              <a:buNone/>
            </a:pPr>
            <a:endParaRPr sz="17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700">
                <a:solidFill>
                  <a:schemeClr val="dk1"/>
                </a:solidFill>
                <a:latin typeface="Tahoma"/>
                <a:ea typeface="Tahoma"/>
                <a:cs typeface="Tahoma"/>
                <a:sym typeface="Tahoma"/>
              </a:rPr>
              <a:t>God is a mere idea</a:t>
            </a:r>
            <a:endParaRPr sz="1700">
              <a:solidFill>
                <a:schemeClr val="dk1"/>
              </a:solidFill>
              <a:latin typeface="Tahoma"/>
              <a:ea typeface="Tahoma"/>
              <a:cs typeface="Tahoma"/>
              <a:sym typeface="Tahoma"/>
            </a:endParaRPr>
          </a:p>
        </p:txBody>
      </p:sp>
      <p:sp>
        <p:nvSpPr>
          <p:cNvPr id="108" name="Google Shape;108;p3"/>
          <p:cNvSpPr txBox="1"/>
          <p:nvPr/>
        </p:nvSpPr>
        <p:spPr>
          <a:xfrm>
            <a:off x="7612081" y="708003"/>
            <a:ext cx="1255515" cy="34996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 FALSE)</a:t>
            </a:r>
            <a:endParaRPr sz="1800">
              <a:solidFill>
                <a:schemeClr val="dk1"/>
              </a:solidFill>
              <a:latin typeface="Arial"/>
              <a:ea typeface="Arial"/>
              <a:cs typeface="Arial"/>
              <a:sym typeface="Arial"/>
            </a:endParaRPr>
          </a:p>
        </p:txBody>
      </p:sp>
      <p:sp>
        <p:nvSpPr>
          <p:cNvPr id="109" name="Google Shape;109;p3"/>
          <p:cNvSpPr txBox="1"/>
          <p:nvPr/>
        </p:nvSpPr>
        <p:spPr>
          <a:xfrm>
            <a:off x="7509652" y="350813"/>
            <a:ext cx="1531168" cy="34996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DISBELIEVE</a:t>
            </a:r>
            <a:endParaRPr sz="1800">
              <a:solidFill>
                <a:schemeClr val="dk1"/>
              </a:solidFill>
              <a:latin typeface="Arial"/>
              <a:ea typeface="Arial"/>
              <a:cs typeface="Arial"/>
              <a:sym typeface="Arial"/>
            </a:endParaRPr>
          </a:p>
        </p:txBody>
      </p:sp>
      <p:sp>
        <p:nvSpPr>
          <p:cNvPr id="110" name="Google Shape;110;p3"/>
          <p:cNvSpPr/>
          <p:nvPr/>
        </p:nvSpPr>
        <p:spPr>
          <a:xfrm>
            <a:off x="825470" y="1279508"/>
            <a:ext cx="2143125" cy="5214973"/>
          </a:xfrm>
          <a:prstGeom prst="rect">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There are corporeal things external to me</a:t>
            </a:r>
            <a:endParaRPr/>
          </a:p>
          <a:p>
            <a:pPr marL="0" marR="0" lvl="0" indent="0" algn="l" rtl="0">
              <a:lnSpc>
                <a:spcPct val="93000"/>
              </a:lnSpc>
              <a:spcBef>
                <a:spcPts val="0"/>
              </a:spcBef>
              <a:spcAft>
                <a:spcPts val="0"/>
              </a:spcAft>
              <a:buNone/>
            </a:pP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I have a body</a:t>
            </a:r>
            <a:endParaRPr/>
          </a:p>
          <a:p>
            <a:pPr marL="0" marR="0" lvl="0" indent="0" algn="l" rtl="0">
              <a:lnSpc>
                <a:spcPct val="93000"/>
              </a:lnSpc>
              <a:spcBef>
                <a:spcPts val="0"/>
              </a:spcBef>
              <a:spcAft>
                <a:spcPts val="0"/>
              </a:spcAft>
              <a:buNone/>
            </a:pP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I have a vapoury soul</a:t>
            </a:r>
            <a:endParaRPr/>
          </a:p>
          <a:p>
            <a:pPr marL="0" marR="0" lvl="0" indent="0" algn="l" rtl="0">
              <a:lnSpc>
                <a:spcPct val="93000"/>
              </a:lnSpc>
              <a:spcBef>
                <a:spcPts val="0"/>
              </a:spcBef>
              <a:spcAft>
                <a:spcPts val="0"/>
              </a:spcAft>
              <a:buNone/>
            </a:pP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All propositions deriving from…</a:t>
            </a:r>
            <a:endParaRPr/>
          </a:p>
          <a:p>
            <a:pPr marL="0" marR="0" lvl="0" indent="0" algn="l" rtl="0">
              <a:lnSpc>
                <a:spcPct val="93000"/>
              </a:lnSpc>
              <a:spcBef>
                <a:spcPts val="0"/>
              </a:spcBef>
              <a:spcAft>
                <a:spcPts val="0"/>
              </a:spcAft>
              <a:buNone/>
            </a:pP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sensory experience</a:t>
            </a:r>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physics</a:t>
            </a:r>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astronomy</a:t>
            </a:r>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medicine</a:t>
            </a:r>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arithmetic</a:t>
            </a:r>
            <a:endParaRPr/>
          </a:p>
          <a:p>
            <a:pPr marL="0" marR="0" lvl="0" indent="0" algn="l" rtl="0">
              <a:lnSpc>
                <a:spcPct val="93000"/>
              </a:lnSpc>
              <a:spcBef>
                <a:spcPts val="0"/>
              </a:spcBef>
              <a:spcAft>
                <a:spcPts val="0"/>
              </a:spcAft>
              <a:buNone/>
            </a:pPr>
            <a:r>
              <a:rPr lang="it-IT" sz="1800">
                <a:solidFill>
                  <a:schemeClr val="dk1"/>
                </a:solidFill>
                <a:latin typeface="Tahoma"/>
                <a:ea typeface="Tahoma"/>
                <a:cs typeface="Tahoma"/>
                <a:sym typeface="Tahoma"/>
              </a:rPr>
              <a:t>geometry</a:t>
            </a:r>
            <a:endParaRPr sz="1800">
              <a:solidFill>
                <a:schemeClr val="dk1"/>
              </a:solidFill>
              <a:latin typeface="Tahoma"/>
              <a:ea typeface="Tahoma"/>
              <a:cs typeface="Tahoma"/>
              <a:sym typeface="Tahoma"/>
            </a:endParaRPr>
          </a:p>
          <a:p>
            <a:pPr marL="0" marR="0" lvl="0" indent="0" algn="l" rtl="0">
              <a:lnSpc>
                <a:spcPct val="93000"/>
              </a:lnSpc>
              <a:spcBef>
                <a:spcPts val="0"/>
              </a:spcBef>
              <a:spcAft>
                <a:spcPts val="0"/>
              </a:spcAft>
              <a:buNone/>
            </a:pPr>
            <a:endParaRPr sz="1800">
              <a:solidFill>
                <a:schemeClr val="dk1"/>
              </a:solidFill>
              <a:latin typeface="Arial"/>
              <a:ea typeface="Arial"/>
              <a:cs typeface="Arial"/>
              <a:sym typeface="Arial"/>
            </a:endParaRPr>
          </a:p>
        </p:txBody>
      </p:sp>
      <p:sp>
        <p:nvSpPr>
          <p:cNvPr id="111" name="Google Shape;111;p3"/>
          <p:cNvSpPr txBox="1"/>
          <p:nvPr/>
        </p:nvSpPr>
        <p:spPr>
          <a:xfrm>
            <a:off x="4457598" y="708003"/>
            <a:ext cx="1225636" cy="34996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 = TRUE)</a:t>
            </a:r>
            <a:endParaRPr sz="1800">
              <a:solidFill>
                <a:schemeClr val="dk1"/>
              </a:solidFill>
              <a:latin typeface="Arial"/>
              <a:ea typeface="Arial"/>
              <a:cs typeface="Arial"/>
              <a:sym typeface="Arial"/>
            </a:endParaRPr>
          </a:p>
        </p:txBody>
      </p:sp>
      <p:sp>
        <p:nvSpPr>
          <p:cNvPr id="112" name="Google Shape;112;p3"/>
          <p:cNvSpPr txBox="1"/>
          <p:nvPr/>
        </p:nvSpPr>
        <p:spPr>
          <a:xfrm>
            <a:off x="1325537" y="565128"/>
            <a:ext cx="992559" cy="34996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DOUBT</a:t>
            </a:r>
            <a:endParaRPr sz="1800">
              <a:solidFill>
                <a:schemeClr val="dk1"/>
              </a:solidFill>
              <a:latin typeface="Arial"/>
              <a:ea typeface="Arial"/>
              <a:cs typeface="Arial"/>
              <a:sym typeface="Arial"/>
            </a:endParaRPr>
          </a:p>
        </p:txBody>
      </p:sp>
      <p:sp>
        <p:nvSpPr>
          <p:cNvPr id="113" name="Google Shape;113;p3"/>
          <p:cNvSpPr txBox="1"/>
          <p:nvPr/>
        </p:nvSpPr>
        <p:spPr>
          <a:xfrm>
            <a:off x="4468808" y="350813"/>
            <a:ext cx="1146448" cy="34996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BELIEVE</a:t>
            </a: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p:nvPr/>
        </p:nvSpPr>
        <p:spPr>
          <a:xfrm>
            <a:off x="3423173" y="3239777"/>
            <a:ext cx="3234278" cy="49308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800">
                <a:solidFill>
                  <a:schemeClr val="dk1"/>
                </a:solidFill>
                <a:latin typeface="Libre Baskerville"/>
                <a:ea typeface="Libre Baskerville"/>
                <a:cs typeface="Libre Baskerville"/>
                <a:sym typeface="Libre Baskerville"/>
              </a:rPr>
              <a:t>Essenza ed esistenza</a:t>
            </a:r>
            <a:endParaRPr sz="2800">
              <a:solidFill>
                <a:schemeClr val="dk1"/>
              </a:solidFill>
              <a:latin typeface="Libre Baskerville"/>
              <a:ea typeface="Libre Baskerville"/>
              <a:cs typeface="Libre Baskerville"/>
              <a:sym typeface="Libre Baskerville"/>
            </a:endParaRPr>
          </a:p>
        </p:txBody>
      </p:sp>
      <p:sp>
        <p:nvSpPr>
          <p:cNvPr id="211" name="Google Shape;211;p20"/>
          <p:cNvSpPr txBox="1"/>
          <p:nvPr/>
        </p:nvSpPr>
        <p:spPr>
          <a:xfrm>
            <a:off x="5472360" y="5003973"/>
            <a:ext cx="3911765" cy="49308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800">
                <a:solidFill>
                  <a:schemeClr val="dk1"/>
                </a:solidFill>
                <a:latin typeface="Libre Baskerville"/>
                <a:ea typeface="Libre Baskerville"/>
                <a:cs typeface="Libre Baskerville"/>
                <a:sym typeface="Libre Baskerville"/>
              </a:rPr>
              <a:t>Necessario : Contingente</a:t>
            </a:r>
            <a:endParaRPr sz="2800">
              <a:solidFill>
                <a:schemeClr val="dk1"/>
              </a:solidFill>
              <a:latin typeface="Libre Baskerville"/>
              <a:ea typeface="Libre Baskerville"/>
              <a:cs typeface="Libre Baskerville"/>
              <a:sym typeface="Libre Baskerville"/>
            </a:endParaRPr>
          </a:p>
        </p:txBody>
      </p:sp>
      <p:sp>
        <p:nvSpPr>
          <p:cNvPr id="212" name="Google Shape;212;p20"/>
          <p:cNvSpPr txBox="1"/>
          <p:nvPr/>
        </p:nvSpPr>
        <p:spPr>
          <a:xfrm>
            <a:off x="1961528" y="2062617"/>
            <a:ext cx="6157568" cy="49308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800">
                <a:solidFill>
                  <a:schemeClr val="dk1"/>
                </a:solidFill>
                <a:latin typeface="Libre Baskerville"/>
                <a:ea typeface="Libre Baskerville"/>
                <a:cs typeface="Libre Baskerville"/>
                <a:sym typeface="Libre Baskerville"/>
              </a:rPr>
              <a:t>Distinzione reale e distinzione concettuale</a:t>
            </a:r>
            <a:endParaRPr sz="2800">
              <a:solidFill>
                <a:schemeClr val="dk1"/>
              </a:solidFill>
              <a:latin typeface="Libre Baskerville"/>
              <a:ea typeface="Libre Baskerville"/>
              <a:cs typeface="Libre Baskerville"/>
              <a:sym typeface="Libre Baskerville"/>
            </a:endParaRPr>
          </a:p>
        </p:txBody>
      </p:sp>
      <p:sp>
        <p:nvSpPr>
          <p:cNvPr id="213" name="Google Shape;213;p20"/>
          <p:cNvSpPr txBox="1"/>
          <p:nvPr/>
        </p:nvSpPr>
        <p:spPr>
          <a:xfrm>
            <a:off x="431800" y="5003973"/>
            <a:ext cx="4353836" cy="49308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800">
                <a:solidFill>
                  <a:schemeClr val="dk1"/>
                </a:solidFill>
                <a:latin typeface="Libre Baskerville"/>
                <a:ea typeface="Libre Baskerville"/>
                <a:cs typeface="Libre Baskerville"/>
                <a:sym typeface="Libre Baskerville"/>
              </a:rPr>
              <a:t>Indipendente : Dipendente</a:t>
            </a:r>
            <a:endParaRPr sz="2800">
              <a:solidFill>
                <a:schemeClr val="dk1"/>
              </a:solidFill>
              <a:latin typeface="Libre Baskerville"/>
              <a:ea typeface="Libre Baskerville"/>
              <a:cs typeface="Libre Baskerville"/>
              <a:sym typeface="Libre Baskerville"/>
            </a:endParaRPr>
          </a:p>
        </p:txBody>
      </p:sp>
      <p:sp>
        <p:nvSpPr>
          <p:cNvPr id="214" name="Google Shape;214;p20"/>
          <p:cNvSpPr txBox="1"/>
          <p:nvPr/>
        </p:nvSpPr>
        <p:spPr>
          <a:xfrm>
            <a:off x="4471817" y="5003973"/>
            <a:ext cx="1136990" cy="49308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800">
                <a:solidFill>
                  <a:schemeClr val="dk1"/>
                </a:solidFill>
                <a:latin typeface="Libre Baskerville"/>
                <a:ea typeface="Libre Baskerville"/>
                <a:cs typeface="Libre Baskerville"/>
                <a:sym typeface="Libre Baskerville"/>
              </a:rPr>
              <a:t>≈</a:t>
            </a:r>
            <a:endParaRPr sz="2800">
              <a:solidFill>
                <a:schemeClr val="dk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2"/>
                                        </p:tgtEl>
                                        <p:attrNameLst>
                                          <p:attrName>style.visibility</p:attrName>
                                        </p:attrNameLst>
                                      </p:cBhvr>
                                      <p:to>
                                        <p:strVal val="visible"/>
                                      </p:to>
                                    </p:set>
                                    <p:animEffect transition="in" filter="fade">
                                      <p:cBhvr>
                                        <p:cTn id="11" dur="500"/>
                                        <p:tgtEl>
                                          <p:spTgt spid="2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1"/>
                                        </p:tgtEl>
                                        <p:attrNameLst>
                                          <p:attrName>style.visibility</p:attrName>
                                        </p:attrNameLst>
                                      </p:cBhvr>
                                      <p:to>
                                        <p:strVal val="visible"/>
                                      </p:to>
                                    </p:set>
                                    <p:animEffect transition="in" filter="fade">
                                      <p:cBhvr>
                                        <p:cTn id="21" dur="500"/>
                                        <p:tgtEl>
                                          <p:spTgt spid="2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4"/>
                                        </p:tgtEl>
                                        <p:attrNameLst>
                                          <p:attrName>style.visibility</p:attrName>
                                        </p:attrNameLst>
                                      </p:cBhvr>
                                      <p:to>
                                        <p:strVal val="visible"/>
                                      </p:to>
                                    </p:set>
                                    <p:animEffect transition="in" filter="fade">
                                      <p:cBhvr>
                                        <p:cTn id="26"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p:nvPr/>
        </p:nvSpPr>
        <p:spPr>
          <a:xfrm>
            <a:off x="1871960" y="860357"/>
            <a:ext cx="6768752" cy="1122743"/>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3600">
                <a:solidFill>
                  <a:schemeClr val="dk1"/>
                </a:solidFill>
                <a:latin typeface="Arial"/>
                <a:ea typeface="Arial"/>
                <a:cs typeface="Arial"/>
                <a:sym typeface="Arial"/>
              </a:rPr>
              <a:t>X: Dio non può non esistere… nella mia mente!</a:t>
            </a:r>
            <a:endParaRPr sz="3600">
              <a:solidFill>
                <a:schemeClr val="dk1"/>
              </a:solidFill>
              <a:latin typeface="Arial"/>
              <a:ea typeface="Arial"/>
              <a:cs typeface="Arial"/>
              <a:sym typeface="Arial"/>
            </a:endParaRPr>
          </a:p>
        </p:txBody>
      </p:sp>
      <p:sp>
        <p:nvSpPr>
          <p:cNvPr id="220" name="Google Shape;220;p21"/>
          <p:cNvSpPr txBox="1"/>
          <p:nvPr/>
        </p:nvSpPr>
        <p:spPr>
          <a:xfrm>
            <a:off x="1655936" y="2566550"/>
            <a:ext cx="6768752" cy="1637949"/>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3600">
                <a:solidFill>
                  <a:schemeClr val="dk1"/>
                </a:solidFill>
                <a:latin typeface="Arial"/>
                <a:ea typeface="Arial"/>
                <a:cs typeface="Arial"/>
                <a:sym typeface="Arial"/>
              </a:rPr>
              <a:t>Y: Per dire questo, devi avere l’idea di qualcosa che esiste oltre la tua mente.</a:t>
            </a:r>
            <a:endParaRPr sz="3600">
              <a:solidFill>
                <a:schemeClr val="dk1"/>
              </a:solidFill>
              <a:latin typeface="Arial"/>
              <a:ea typeface="Arial"/>
              <a:cs typeface="Arial"/>
              <a:sym typeface="Arial"/>
            </a:endParaRPr>
          </a:p>
        </p:txBody>
      </p:sp>
      <p:sp>
        <p:nvSpPr>
          <p:cNvPr id="221" name="Google Shape;221;p21"/>
          <p:cNvSpPr txBox="1"/>
          <p:nvPr/>
        </p:nvSpPr>
        <p:spPr>
          <a:xfrm>
            <a:off x="1655936" y="4139877"/>
            <a:ext cx="6768752" cy="2153154"/>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3600">
                <a:solidFill>
                  <a:schemeClr val="dk1"/>
                </a:solidFill>
                <a:latin typeface="Arial"/>
                <a:ea typeface="Arial"/>
                <a:cs typeface="Arial"/>
                <a:sym typeface="Arial"/>
              </a:rPr>
              <a:t>Vuoi forse negare che Dio manchi di quella dimensione di esistenza di cui tu, comunque, hai idea?</a:t>
            </a:r>
            <a:endParaRPr sz="36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5"/>
        <p:cNvGrpSpPr/>
        <p:nvPr/>
      </p:nvGrpSpPr>
      <p:grpSpPr>
        <a:xfrm>
          <a:off x="0" y="0"/>
          <a:ext cx="0" cy="0"/>
          <a:chOff x="0" y="0"/>
          <a:chExt cx="0" cy="0"/>
        </a:xfrm>
      </p:grpSpPr>
      <p:sp>
        <p:nvSpPr>
          <p:cNvPr id="226" name="Google Shape;226;p22"/>
          <p:cNvSpPr/>
          <p:nvPr/>
        </p:nvSpPr>
        <p:spPr>
          <a:xfrm>
            <a:off x="3996196" y="2879737"/>
            <a:ext cx="2088232" cy="1800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sp>
        <p:nvSpPr>
          <p:cNvPr id="231" name="Google Shape;231;p23"/>
          <p:cNvSpPr/>
          <p:nvPr/>
        </p:nvSpPr>
        <p:spPr>
          <a:xfrm>
            <a:off x="2448024" y="1547589"/>
            <a:ext cx="5184576" cy="446449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5"/>
        <p:cNvGrpSpPr/>
        <p:nvPr/>
      </p:nvGrpSpPr>
      <p:grpSpPr>
        <a:xfrm>
          <a:off x="0" y="0"/>
          <a:ext cx="0" cy="0"/>
          <a:chOff x="0" y="0"/>
          <a:chExt cx="0" cy="0"/>
        </a:xfrm>
      </p:grpSpPr>
      <p:sp>
        <p:nvSpPr>
          <p:cNvPr id="236" name="Google Shape;236;p24"/>
          <p:cNvSpPr/>
          <p:nvPr/>
        </p:nvSpPr>
        <p:spPr>
          <a:xfrm>
            <a:off x="863848" y="467469"/>
            <a:ext cx="8352928" cy="6624736"/>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0"/>
        <p:cNvGrpSpPr/>
        <p:nvPr/>
      </p:nvGrpSpPr>
      <p:grpSpPr>
        <a:xfrm>
          <a:off x="0" y="0"/>
          <a:ext cx="0" cy="0"/>
          <a:chOff x="0" y="0"/>
          <a:chExt cx="0" cy="0"/>
        </a:xfrm>
      </p:grpSpPr>
      <p:sp>
        <p:nvSpPr>
          <p:cNvPr id="241" name="Google Shape;241;p25"/>
          <p:cNvSpPr/>
          <p:nvPr/>
        </p:nvSpPr>
        <p:spPr>
          <a:xfrm>
            <a:off x="-972356" y="-684659"/>
            <a:ext cx="12025336" cy="8928992"/>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p:nvPr/>
        </p:nvSpPr>
        <p:spPr>
          <a:xfrm>
            <a:off x="1421910" y="1152260"/>
            <a:ext cx="7236900" cy="32979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3200">
                <a:solidFill>
                  <a:schemeClr val="dk1"/>
                </a:solidFill>
                <a:latin typeface="Libre Baskerville"/>
                <a:ea typeface="Libre Baskerville"/>
                <a:cs typeface="Libre Baskerville"/>
                <a:sym typeface="Libre Baskerville"/>
              </a:rPr>
              <a:t>Nell’idea, ossia nel concetto, di ogni cosa è contenuta l’esistenza, perché non possiamo concepire nulla se non in quanto esistente; cioè, l’esistenza possibile, ossia contingente, è contenuta nel concetto della cosa limitata, ma quella necessaria e perfetta nel concetto dell’ente sommamente perfetto.</a:t>
            </a:r>
            <a:endParaRPr sz="3200">
              <a:solidFill>
                <a:schemeClr val="dk1"/>
              </a:solidFill>
              <a:latin typeface="Libre Baskerville"/>
              <a:ea typeface="Libre Baskerville"/>
              <a:cs typeface="Libre Baskerville"/>
              <a:sym typeface="Libre Baskerville"/>
            </a:endParaRPr>
          </a:p>
        </p:txBody>
      </p:sp>
      <p:sp>
        <p:nvSpPr>
          <p:cNvPr id="247" name="Google Shape;247;p26"/>
          <p:cNvSpPr/>
          <p:nvPr/>
        </p:nvSpPr>
        <p:spPr>
          <a:xfrm>
            <a:off x="5052830" y="6228109"/>
            <a:ext cx="4608512" cy="893834"/>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None/>
            </a:pPr>
            <a:r>
              <a:rPr lang="it-IT" sz="1400">
                <a:solidFill>
                  <a:schemeClr val="dk1"/>
                </a:solidFill>
                <a:latin typeface="Garamond"/>
                <a:ea typeface="Garamond"/>
                <a:cs typeface="Garamond"/>
                <a:sym typeface="Garamond"/>
              </a:rPr>
              <a:t>da “Rispstoste alle seconde obiezioni”, RAGIONI CHE PROVANO L’ESISTENZA DI DIO E LA DISTINZIONE DELL’ANIMA DAL CORPO DISPOSTE IN ORDINE GEOMETRICO”</a:t>
            </a:r>
            <a:endParaRPr/>
          </a:p>
          <a:p>
            <a:pPr marL="0" marR="0" lvl="0" indent="0" algn="r" rtl="0">
              <a:lnSpc>
                <a:spcPct val="93000"/>
              </a:lnSpc>
              <a:spcBef>
                <a:spcPts val="0"/>
              </a:spcBef>
              <a:spcAft>
                <a:spcPts val="0"/>
              </a:spcAft>
              <a:buNone/>
            </a:pPr>
            <a:r>
              <a:rPr lang="it-IT" sz="1400" i="1">
                <a:solidFill>
                  <a:schemeClr val="dk1"/>
                </a:solidFill>
                <a:latin typeface="Garamond"/>
                <a:ea typeface="Garamond"/>
                <a:cs typeface="Garamond"/>
                <a:sym typeface="Garamond"/>
              </a:rPr>
              <a:t>Assioma X</a:t>
            </a:r>
            <a:endParaRPr sz="1400" i="1">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7"/>
          <p:cNvSpPr/>
          <p:nvPr/>
        </p:nvSpPr>
        <p:spPr>
          <a:xfrm>
            <a:off x="1316019" y="1672721"/>
            <a:ext cx="7448585" cy="4214231"/>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Sebbene infatti io sia di natura tale da non poter non credere che qualcosa è vero fino a quando lo percepisco molto chiaramente e distintamente, tuttavia, poiché </a:t>
            </a:r>
            <a:r>
              <a:rPr lang="it-IT" sz="2400" b="1">
                <a:solidFill>
                  <a:schemeClr val="dk1"/>
                </a:solidFill>
                <a:latin typeface="Garamond"/>
                <a:ea typeface="Garamond"/>
                <a:cs typeface="Garamond"/>
                <a:sym typeface="Garamond"/>
              </a:rPr>
              <a:t>sono anche di natura tale da non poter tenere sempre fisso l’occhio della mente su una medesima cosa per percepirla chiaramente</a:t>
            </a:r>
            <a:r>
              <a:rPr lang="it-IT" sz="2400">
                <a:solidFill>
                  <a:schemeClr val="dk1"/>
                </a:solidFill>
                <a:latin typeface="Garamond"/>
                <a:ea typeface="Garamond"/>
                <a:cs typeface="Garamond"/>
                <a:sym typeface="Garamond"/>
              </a:rPr>
              <a:t> e poiché spesso ritornano alla memoria giudizi formulati prima, allora, quando non presto più attenzione alle ragioni per le quali ho giudicato qualcosa come vero, possono essere addotte altre ragioni che, </a:t>
            </a:r>
            <a:r>
              <a:rPr lang="it-IT" sz="2400" b="1">
                <a:solidFill>
                  <a:schemeClr val="dk1"/>
                </a:solidFill>
                <a:latin typeface="Garamond"/>
                <a:ea typeface="Garamond"/>
                <a:cs typeface="Garamond"/>
                <a:sym typeface="Garamond"/>
              </a:rPr>
              <a:t>se ignorassi Dio</a:t>
            </a:r>
            <a:r>
              <a:rPr lang="it-IT" sz="2400">
                <a:solidFill>
                  <a:schemeClr val="dk1"/>
                </a:solidFill>
                <a:latin typeface="Garamond"/>
                <a:ea typeface="Garamond"/>
                <a:cs typeface="Garamond"/>
                <a:sym typeface="Garamond"/>
              </a:rPr>
              <a:t>, mi farebbero facilmente mutare opinione; e così </a:t>
            </a:r>
            <a:r>
              <a:rPr lang="it-IT" sz="2400" b="1">
                <a:solidFill>
                  <a:schemeClr val="dk1"/>
                </a:solidFill>
                <a:latin typeface="Garamond"/>
                <a:ea typeface="Garamond"/>
                <a:cs typeface="Garamond"/>
                <a:sym typeface="Garamond"/>
              </a:rPr>
              <a:t>non avrei mai vera e certa scienza di cosa alcuna, ma solo vaghe e mutevoli opinioni</a:t>
            </a:r>
            <a:r>
              <a:rPr lang="it-IT" sz="2400">
                <a:solidFill>
                  <a:schemeClr val="dk1"/>
                </a:solidFill>
                <a:latin typeface="Garamond"/>
                <a:ea typeface="Garamond"/>
                <a:cs typeface="Garamond"/>
                <a:sym typeface="Garamond"/>
              </a:rPr>
              <a:t>.</a:t>
            </a:r>
            <a:endParaRPr sz="24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p:nvPr/>
        </p:nvSpPr>
        <p:spPr>
          <a:xfrm>
            <a:off x="1403908" y="1844467"/>
            <a:ext cx="7272808" cy="3870740"/>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Arial"/>
                <a:ea typeface="Arial"/>
                <a:cs typeface="Arial"/>
                <a:sym typeface="Arial"/>
              </a:rPr>
              <a:t>[…] quand’anche sognassi, infatti, se qualcosa è evidente al mio intelletto, di certo è interamente vero.</a:t>
            </a:r>
            <a:endParaRPr/>
          </a:p>
          <a:p>
            <a:pPr marL="0" marR="0" lvl="0" indent="0" algn="just" rtl="0">
              <a:lnSpc>
                <a:spcPct val="93000"/>
              </a:lnSpc>
              <a:spcBef>
                <a:spcPts val="0"/>
              </a:spcBef>
              <a:spcAft>
                <a:spcPts val="0"/>
              </a:spcAft>
              <a:buNone/>
            </a:pPr>
            <a:r>
              <a:rPr lang="it-IT" sz="2400">
                <a:solidFill>
                  <a:schemeClr val="dk1"/>
                </a:solidFill>
                <a:latin typeface="Arial"/>
                <a:ea typeface="Arial"/>
                <a:cs typeface="Arial"/>
                <a:sym typeface="Arial"/>
              </a:rPr>
              <a:t>E così vedo bene che </a:t>
            </a:r>
            <a:r>
              <a:rPr lang="it-IT" sz="2400" b="1">
                <a:solidFill>
                  <a:schemeClr val="dk1"/>
                </a:solidFill>
                <a:latin typeface="Arial"/>
                <a:ea typeface="Arial"/>
                <a:cs typeface="Arial"/>
                <a:sym typeface="Arial"/>
              </a:rPr>
              <a:t>la certezza e la verità di tutta la scienza dipendono dalla sola conoscenza del vero Dio</a:t>
            </a:r>
            <a:r>
              <a:rPr lang="it-IT" sz="2400">
                <a:solidFill>
                  <a:schemeClr val="dk1"/>
                </a:solidFill>
                <a:latin typeface="Arial"/>
                <a:ea typeface="Arial"/>
                <a:cs typeface="Arial"/>
                <a:sym typeface="Arial"/>
              </a:rPr>
              <a:t>, al punto che, prima di conoscerlo, non avrei potuto conoscere perfettamente alcun’altra cosa. Adesso, però, può essermi ben noto e certo moltissimo altro ancora sia sullo stesso Dio e le altre cose intellettuali, sia, anche, su </a:t>
            </a:r>
            <a:r>
              <a:rPr lang="it-IT" sz="2400" b="1">
                <a:solidFill>
                  <a:schemeClr val="dk1"/>
                </a:solidFill>
                <a:latin typeface="Arial"/>
                <a:ea typeface="Arial"/>
                <a:cs typeface="Arial"/>
                <a:sym typeface="Arial"/>
              </a:rPr>
              <a:t>quella natura corporea tutta che è oggetto della pura Mathesis</a:t>
            </a:r>
            <a:r>
              <a:rPr lang="it-IT"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1800181" y="1329230"/>
            <a:ext cx="6480261" cy="4901214"/>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Molto mi rimane da investigare sugli attributi di Dio, molto sulla mia natura, ossia sulla natura della mia mente; ma vi ritornerò forse un’altra volta, mentre ora (dopo essermi accorto di ciò che si deve evitare e di ciò che si deve fare per raggiungere la verità) nulla mi sembra più urgente di questo: </a:t>
            </a:r>
            <a:r>
              <a:rPr lang="it-IT" sz="2400" b="1">
                <a:solidFill>
                  <a:schemeClr val="dk1"/>
                </a:solidFill>
                <a:latin typeface="Garamond"/>
                <a:ea typeface="Garamond"/>
                <a:cs typeface="Garamond"/>
                <a:sym typeface="Garamond"/>
              </a:rPr>
              <a:t>sforzarmi di emergere dai dubbi in cui sono caduto nei giorni passati e vedere se si possa raggiungere qualcosa di certo sulle cose materiali</a:t>
            </a:r>
            <a:r>
              <a:rPr lang="it-IT" sz="2400">
                <a:solidFill>
                  <a:schemeClr val="dk1"/>
                </a:solidFill>
                <a:latin typeface="Garamond"/>
                <a:ea typeface="Garamond"/>
                <a:cs typeface="Garamond"/>
                <a:sym typeface="Garamond"/>
              </a:rPr>
              <a:t>. E in particolare, </a:t>
            </a:r>
            <a:r>
              <a:rPr lang="it-IT" sz="2400" b="1">
                <a:solidFill>
                  <a:schemeClr val="dk1"/>
                </a:solidFill>
                <a:latin typeface="Garamond"/>
                <a:ea typeface="Garamond"/>
                <a:cs typeface="Garamond"/>
                <a:sym typeface="Garamond"/>
              </a:rPr>
              <a:t>prima di cercare se qualcuna di tali cose esista fuori di me, devo considerare le loro idee, in quanto sono nel mio pensiero, e vedere quali sono distinte, quali confuse</a:t>
            </a:r>
            <a:r>
              <a:rPr lang="it-IT" sz="2400">
                <a:solidFill>
                  <a:schemeClr val="dk1"/>
                </a:solidFill>
                <a:latin typeface="Garamond"/>
                <a:ea typeface="Garamond"/>
                <a:cs typeface="Garamond"/>
                <a:sym typeface="Garamond"/>
              </a:rPr>
              <a:t>.</a:t>
            </a:r>
            <a:endParaRPr sz="2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800181" y="2359704"/>
            <a:ext cx="6480261" cy="2840265"/>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b="1">
                <a:solidFill>
                  <a:schemeClr val="dk1"/>
                </a:solidFill>
                <a:latin typeface="Garamond"/>
                <a:ea typeface="Garamond"/>
                <a:cs typeface="Garamond"/>
                <a:sym typeface="Garamond"/>
              </a:rPr>
              <a:t>Immagino</a:t>
            </a:r>
            <a:r>
              <a:rPr lang="it-IT" sz="2400">
                <a:solidFill>
                  <a:schemeClr val="dk1"/>
                </a:solidFill>
                <a:latin typeface="Garamond"/>
                <a:ea typeface="Garamond"/>
                <a:cs typeface="Garamond"/>
                <a:sym typeface="Garamond"/>
              </a:rPr>
              <a:t> dunque </a:t>
            </a:r>
            <a:r>
              <a:rPr lang="it-IT" sz="2400" b="1">
                <a:solidFill>
                  <a:schemeClr val="dk1"/>
                </a:solidFill>
                <a:latin typeface="Garamond"/>
                <a:ea typeface="Garamond"/>
                <a:cs typeface="Garamond"/>
                <a:sym typeface="Garamond"/>
              </a:rPr>
              <a:t>distintamente</a:t>
            </a:r>
            <a:r>
              <a:rPr lang="it-IT" sz="2400">
                <a:solidFill>
                  <a:schemeClr val="dk1"/>
                </a:solidFill>
                <a:latin typeface="Garamond"/>
                <a:ea typeface="Garamond"/>
                <a:cs typeface="Garamond"/>
                <a:sym typeface="Garamond"/>
              </a:rPr>
              <a:t> la </a:t>
            </a:r>
            <a:r>
              <a:rPr lang="it-IT" sz="2400" b="1">
                <a:solidFill>
                  <a:schemeClr val="dk1"/>
                </a:solidFill>
                <a:latin typeface="Garamond"/>
                <a:ea typeface="Garamond"/>
                <a:cs typeface="Garamond"/>
                <a:sym typeface="Garamond"/>
              </a:rPr>
              <a:t>quantità</a:t>
            </a:r>
            <a:r>
              <a:rPr lang="it-IT" sz="2400">
                <a:solidFill>
                  <a:schemeClr val="dk1"/>
                </a:solidFill>
                <a:latin typeface="Garamond"/>
                <a:ea typeface="Garamond"/>
                <a:cs typeface="Garamond"/>
                <a:sym typeface="Garamond"/>
              </a:rPr>
              <a:t> che ordinariamente i filosofi denominano </a:t>
            </a:r>
            <a:r>
              <a:rPr lang="it-IT" sz="2400" b="1">
                <a:solidFill>
                  <a:schemeClr val="dk1"/>
                </a:solidFill>
                <a:latin typeface="Garamond"/>
                <a:ea typeface="Garamond"/>
                <a:cs typeface="Garamond"/>
                <a:sym typeface="Garamond"/>
              </a:rPr>
              <a:t>continua</a:t>
            </a:r>
            <a:r>
              <a:rPr lang="it-IT" sz="2400">
                <a:solidFill>
                  <a:schemeClr val="dk1"/>
                </a:solidFill>
                <a:latin typeface="Garamond"/>
                <a:ea typeface="Garamond"/>
                <a:cs typeface="Garamond"/>
                <a:sym typeface="Garamond"/>
              </a:rPr>
              <a:t>, vale a dire</a:t>
            </a:r>
            <a:r>
              <a:rPr lang="it-IT" sz="2400" b="1">
                <a:solidFill>
                  <a:schemeClr val="dk1"/>
                </a:solidFill>
                <a:latin typeface="Garamond"/>
                <a:ea typeface="Garamond"/>
                <a:cs typeface="Garamond"/>
                <a:sym typeface="Garamond"/>
              </a:rPr>
              <a:t> l’estensione in lunghezza, larghezza e profondità</a:t>
            </a:r>
            <a:r>
              <a:rPr lang="it-IT" sz="2400">
                <a:solidFill>
                  <a:schemeClr val="dk1"/>
                </a:solidFill>
                <a:latin typeface="Garamond"/>
                <a:ea typeface="Garamond"/>
                <a:cs typeface="Garamond"/>
                <a:sym typeface="Garamond"/>
              </a:rPr>
              <a:t> di tale quantità o, piuttosto, della cosa che ha tale quantità; </a:t>
            </a:r>
            <a:r>
              <a:rPr lang="it-IT" sz="2400" b="1">
                <a:solidFill>
                  <a:schemeClr val="dk1"/>
                </a:solidFill>
                <a:latin typeface="Garamond"/>
                <a:ea typeface="Garamond"/>
                <a:cs typeface="Garamond"/>
                <a:sym typeface="Garamond"/>
              </a:rPr>
              <a:t>enumero in essa varie parti</a:t>
            </a:r>
            <a:r>
              <a:rPr lang="it-IT" sz="2400">
                <a:solidFill>
                  <a:schemeClr val="dk1"/>
                </a:solidFill>
                <a:latin typeface="Garamond"/>
                <a:ea typeface="Garamond"/>
                <a:cs typeface="Garamond"/>
                <a:sym typeface="Garamond"/>
              </a:rPr>
              <a:t>; assegno </a:t>
            </a:r>
            <a:r>
              <a:rPr lang="it-IT" sz="2400" b="1">
                <a:solidFill>
                  <a:schemeClr val="dk1"/>
                </a:solidFill>
                <a:latin typeface="Garamond"/>
                <a:ea typeface="Garamond"/>
                <a:cs typeface="Garamond"/>
                <a:sym typeface="Garamond"/>
              </a:rPr>
              <a:t>a queste parti svariate grandezze, figure, posizioni e movimenti locali, ed a questi movimenti svariate durate</a:t>
            </a:r>
            <a:r>
              <a:rPr lang="it-IT" sz="2400">
                <a:solidFill>
                  <a:schemeClr val="dk1"/>
                </a:solidFill>
                <a:latin typeface="Garamond"/>
                <a:ea typeface="Garamond"/>
                <a:cs typeface="Garamond"/>
                <a:sym typeface="Garamond"/>
              </a:rPr>
              <a:t>.</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p:nvPr/>
        </p:nvSpPr>
        <p:spPr>
          <a:xfrm>
            <a:off x="1296010" y="1157484"/>
            <a:ext cx="7488603" cy="5244705"/>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 percepisco anche </a:t>
            </a:r>
            <a:r>
              <a:rPr lang="it-IT" sz="2400" b="1">
                <a:solidFill>
                  <a:schemeClr val="dk1"/>
                </a:solidFill>
                <a:latin typeface="Garamond"/>
                <a:ea typeface="Garamond"/>
                <a:cs typeface="Garamond"/>
                <a:sym typeface="Garamond"/>
              </a:rPr>
              <a:t>innumerevoli particolari sulle figure, sul numero, sul movimento</a:t>
            </a:r>
            <a:r>
              <a:rPr lang="it-IT" sz="2400">
                <a:solidFill>
                  <a:schemeClr val="dk1"/>
                </a:solidFill>
                <a:latin typeface="Garamond"/>
                <a:ea typeface="Garamond"/>
                <a:cs typeface="Garamond"/>
                <a:sym typeface="Garamond"/>
              </a:rPr>
              <a:t>, e simili, la cui </a:t>
            </a:r>
            <a:r>
              <a:rPr lang="it-IT" sz="2400" b="1">
                <a:solidFill>
                  <a:schemeClr val="dk1"/>
                </a:solidFill>
                <a:latin typeface="Garamond"/>
                <a:ea typeface="Garamond"/>
                <a:cs typeface="Garamond"/>
                <a:sym typeface="Garamond"/>
              </a:rPr>
              <a:t>verità</a:t>
            </a:r>
            <a:r>
              <a:rPr lang="it-IT" sz="2400">
                <a:solidFill>
                  <a:schemeClr val="dk1"/>
                </a:solidFill>
                <a:latin typeface="Garamond"/>
                <a:ea typeface="Garamond"/>
                <a:cs typeface="Garamond"/>
                <a:sym typeface="Garamond"/>
              </a:rPr>
              <a:t> è così </a:t>
            </a:r>
            <a:r>
              <a:rPr lang="it-IT" sz="2400" b="1">
                <a:solidFill>
                  <a:schemeClr val="dk1"/>
                </a:solidFill>
                <a:latin typeface="Garamond"/>
                <a:ea typeface="Garamond"/>
                <a:cs typeface="Garamond"/>
                <a:sym typeface="Garamond"/>
              </a:rPr>
              <a:t>palese e conforme alla mia natura </a:t>
            </a:r>
            <a:r>
              <a:rPr lang="it-IT" sz="2400">
                <a:solidFill>
                  <a:schemeClr val="dk1"/>
                </a:solidFill>
                <a:latin typeface="Garamond"/>
                <a:ea typeface="Garamond"/>
                <a:cs typeface="Garamond"/>
                <a:sym typeface="Garamond"/>
              </a:rPr>
              <a:t>che, non appena li scopro, </a:t>
            </a:r>
            <a:r>
              <a:rPr lang="it-IT" sz="2400" b="1">
                <a:solidFill>
                  <a:schemeClr val="dk1"/>
                </a:solidFill>
                <a:latin typeface="Garamond"/>
                <a:ea typeface="Garamond"/>
                <a:cs typeface="Garamond"/>
                <a:sym typeface="Garamond"/>
              </a:rPr>
              <a:t>mi sembra</a:t>
            </a:r>
            <a:r>
              <a:rPr lang="it-IT" sz="2400">
                <a:solidFill>
                  <a:schemeClr val="dk1"/>
                </a:solidFill>
                <a:latin typeface="Garamond"/>
                <a:ea typeface="Garamond"/>
                <a:cs typeface="Garamond"/>
                <a:sym typeface="Garamond"/>
              </a:rPr>
              <a:t>, più che d’apprendere qualcosa di nuovo, </a:t>
            </a:r>
            <a:r>
              <a:rPr lang="it-IT" sz="2400" b="1">
                <a:solidFill>
                  <a:schemeClr val="dk1"/>
                </a:solidFill>
                <a:latin typeface="Garamond"/>
                <a:ea typeface="Garamond"/>
                <a:cs typeface="Garamond"/>
                <a:sym typeface="Garamond"/>
              </a:rPr>
              <a:t>di ricordarmi di ciò che già prima sapevo, ossia di accorgermi per la prima volta di quel che da tempo era in me, per quanto in precedenza non vi avessi rivolto l’occhio della mente</a:t>
            </a:r>
            <a:r>
              <a:rPr lang="it-IT" sz="2400">
                <a:solidFill>
                  <a:schemeClr val="dk1"/>
                </a:solidFill>
                <a:latin typeface="Garamond"/>
                <a:ea typeface="Garamond"/>
                <a:cs typeface="Garamond"/>
                <a:sym typeface="Garamond"/>
              </a:rPr>
              <a:t>.</a:t>
            </a:r>
            <a:endParaRPr/>
          </a:p>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E quel che qui ritengo sia massimamente da considerare è che trovo </a:t>
            </a:r>
            <a:r>
              <a:rPr lang="it-IT" sz="2400" b="1">
                <a:solidFill>
                  <a:schemeClr val="dk1"/>
                </a:solidFill>
                <a:latin typeface="Garamond"/>
                <a:ea typeface="Garamond"/>
                <a:cs typeface="Garamond"/>
                <a:sym typeface="Garamond"/>
              </a:rPr>
              <a:t>in me innumerevoli idee di cose che, anche se forse non esistono in alcun luogo fuori di me, non possono tuttavia esser dette un nulla</a:t>
            </a:r>
            <a:r>
              <a:rPr lang="it-IT" sz="2400">
                <a:solidFill>
                  <a:schemeClr val="dk1"/>
                </a:solidFill>
                <a:latin typeface="Garamond"/>
                <a:ea typeface="Garamond"/>
                <a:cs typeface="Garamond"/>
                <a:sym typeface="Garamond"/>
              </a:rPr>
              <a:t>; e quantunque io possa, in qualche modo, pensarle a mio arbitrio, tuttavia </a:t>
            </a:r>
            <a:r>
              <a:rPr lang="it-IT" sz="2400" b="1">
                <a:solidFill>
                  <a:schemeClr val="dk1"/>
                </a:solidFill>
                <a:latin typeface="Garamond"/>
                <a:ea typeface="Garamond"/>
                <a:cs typeface="Garamond"/>
                <a:sym typeface="Garamond"/>
              </a:rPr>
              <a:t>non sono da me finte, ma hanno loro nature vere ed immutabili</a:t>
            </a:r>
            <a:r>
              <a:rPr lang="it-IT" sz="2400">
                <a:solidFill>
                  <a:schemeClr val="dk1"/>
                </a:solidFill>
                <a:latin typeface="Garamond"/>
                <a:ea typeface="Garamond"/>
                <a:cs typeface="Garamond"/>
                <a:sym typeface="Garamond"/>
              </a:rPr>
              <a:t>. […]</a:t>
            </a:r>
            <a:endParaRPr sz="2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1223945" y="1329230"/>
            <a:ext cx="7632734" cy="4901214"/>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Queste sono </a:t>
            </a:r>
            <a:r>
              <a:rPr lang="it-IT" sz="2400" b="1">
                <a:solidFill>
                  <a:schemeClr val="dk1"/>
                </a:solidFill>
                <a:latin typeface="Garamond"/>
                <a:ea typeface="Garamond"/>
                <a:cs typeface="Garamond"/>
                <a:sym typeface="Garamond"/>
              </a:rPr>
              <a:t>di sicuro tutte vere, dal momento che sono da me conosciute chiaramente e, perciò, sono qualcosa, non un mero nulla</a:t>
            </a:r>
            <a:r>
              <a:rPr lang="it-IT" sz="2400">
                <a:solidFill>
                  <a:schemeClr val="dk1"/>
                </a:solidFill>
                <a:latin typeface="Garamond"/>
                <a:ea typeface="Garamond"/>
                <a:cs typeface="Garamond"/>
                <a:sym typeface="Garamond"/>
              </a:rPr>
              <a:t>: risulta infatti che </a:t>
            </a:r>
            <a:r>
              <a:rPr lang="it-IT" sz="2400" b="1">
                <a:solidFill>
                  <a:schemeClr val="dk1"/>
                </a:solidFill>
                <a:latin typeface="Garamond"/>
                <a:ea typeface="Garamond"/>
                <a:cs typeface="Garamond"/>
                <a:sym typeface="Garamond"/>
              </a:rPr>
              <a:t>tutto ciò che è vero è qualcosa</a:t>
            </a:r>
            <a:r>
              <a:rPr lang="it-IT" sz="2400">
                <a:solidFill>
                  <a:schemeClr val="dk1"/>
                </a:solidFill>
                <a:latin typeface="Garamond"/>
                <a:ea typeface="Garamond"/>
                <a:cs typeface="Garamond"/>
                <a:sym typeface="Garamond"/>
              </a:rPr>
              <a:t>; e ho già ampiamente dimostrato che tutto ciò che conosco chiaramente è vero. E quand’anche non lo avessi dimostrato, la natura della mia mente è certamente tale che </a:t>
            </a:r>
            <a:r>
              <a:rPr lang="it-IT" sz="2400" b="1">
                <a:solidFill>
                  <a:schemeClr val="dk1"/>
                </a:solidFill>
                <a:latin typeface="Garamond"/>
                <a:ea typeface="Garamond"/>
                <a:cs typeface="Garamond"/>
                <a:sym typeface="Garamond"/>
              </a:rPr>
              <a:t>non posso comunque non assentire a tutto ciò</a:t>
            </a:r>
            <a:r>
              <a:rPr lang="it-IT" sz="2400">
                <a:solidFill>
                  <a:schemeClr val="dk1"/>
                </a:solidFill>
                <a:latin typeface="Garamond"/>
                <a:ea typeface="Garamond"/>
                <a:cs typeface="Garamond"/>
                <a:sym typeface="Garamond"/>
              </a:rPr>
              <a:t>, </a:t>
            </a:r>
            <a:r>
              <a:rPr lang="it-IT" sz="2400" b="1">
                <a:solidFill>
                  <a:schemeClr val="dk1"/>
                </a:solidFill>
                <a:latin typeface="Garamond"/>
                <a:ea typeface="Garamond"/>
                <a:cs typeface="Garamond"/>
                <a:sym typeface="Garamond"/>
              </a:rPr>
              <a:t>almeno fino a quando lo percepisco chiaramente</a:t>
            </a:r>
            <a:r>
              <a:rPr lang="it-IT" sz="2400">
                <a:solidFill>
                  <a:schemeClr val="dk1"/>
                </a:solidFill>
                <a:latin typeface="Garamond"/>
                <a:ea typeface="Garamond"/>
                <a:cs typeface="Garamond"/>
                <a:sym typeface="Garamond"/>
              </a:rPr>
              <a:t>; e mi ricordo di avere sempre, anche prima di questo momento, quando più ero immerso negli oggetti dei sensi, considerato come le più certe fra tutte verità di questo genere; verità, cioè, che venivo con evidenza a conoscere su figure, o numeri, o altro che apparteneva all’aritmetica, o alla geometria o, in genere, alla </a:t>
            </a:r>
            <a:r>
              <a:rPr lang="it-IT" sz="2400" b="1">
                <a:solidFill>
                  <a:schemeClr val="dk1"/>
                </a:solidFill>
                <a:latin typeface="Garamond"/>
                <a:ea typeface="Garamond"/>
                <a:cs typeface="Garamond"/>
                <a:sym typeface="Garamond"/>
              </a:rPr>
              <a:t>Mathesis pura ed astratta</a:t>
            </a:r>
            <a:r>
              <a:rPr lang="it-IT" sz="2400">
                <a:solidFill>
                  <a:schemeClr val="dk1"/>
                </a:solidFill>
                <a:latin typeface="Garamond"/>
                <a:ea typeface="Garamond"/>
                <a:cs typeface="Garamond"/>
                <a:sym typeface="Garamond"/>
              </a:rPr>
              <a:t>.</a:t>
            </a:r>
            <a:endParaRPr sz="2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p:nvPr/>
        </p:nvSpPr>
        <p:spPr>
          <a:xfrm>
            <a:off x="1223945" y="985739"/>
            <a:ext cx="7632734" cy="5588196"/>
          </a:xfrm>
          <a:prstGeom prst="rect">
            <a:avLst/>
          </a:prstGeom>
          <a:noFill/>
          <a:ln>
            <a:noFill/>
          </a:ln>
        </p:spPr>
        <p:txBody>
          <a:bodyPr spcFirstLastPara="1" wrap="square" lIns="91425" tIns="45700" rIns="91425" bIns="45700" anchor="t" anchorCtr="0">
            <a:spAutoFit/>
          </a:bodyPr>
          <a:lstStyle/>
          <a:p>
            <a:pPr marL="0" marR="0" lvl="0" indent="0" algn="just" rtl="0">
              <a:lnSpc>
                <a:spcPct val="93000"/>
              </a:lnSpc>
              <a:spcBef>
                <a:spcPts val="0"/>
              </a:spcBef>
              <a:spcAft>
                <a:spcPts val="0"/>
              </a:spcAft>
              <a:buNone/>
            </a:pPr>
            <a:r>
              <a:rPr lang="it-IT" sz="2400">
                <a:solidFill>
                  <a:schemeClr val="dk1"/>
                </a:solidFill>
                <a:latin typeface="Garamond"/>
                <a:ea typeface="Garamond"/>
                <a:cs typeface="Garamond"/>
                <a:sym typeface="Garamond"/>
              </a:rPr>
              <a:t>Ora, però, se </a:t>
            </a:r>
            <a:r>
              <a:rPr lang="it-IT" sz="2400" b="1">
                <a:solidFill>
                  <a:schemeClr val="dk1"/>
                </a:solidFill>
                <a:latin typeface="Garamond"/>
                <a:ea typeface="Garamond"/>
                <a:cs typeface="Garamond"/>
                <a:sym typeface="Garamond"/>
              </a:rPr>
              <a:t>dal solo fatto che posso trar fuori dal mio pensiero l’idea di una cosa segue che tutto ciò che percepisco chiaramente e distintamente appartenere ad essa le appartiene in realtà</a:t>
            </a:r>
            <a:r>
              <a:rPr lang="it-IT" sz="2400">
                <a:solidFill>
                  <a:schemeClr val="dk1"/>
                </a:solidFill>
                <a:latin typeface="Garamond"/>
                <a:ea typeface="Garamond"/>
                <a:cs typeface="Garamond"/>
                <a:sym typeface="Garamond"/>
              </a:rPr>
              <a:t>, si può forse allora ricavare da qui un argomento con cui provare </a:t>
            </a:r>
            <a:r>
              <a:rPr lang="it-IT" sz="2400" b="1">
                <a:solidFill>
                  <a:schemeClr val="dk1"/>
                </a:solidFill>
                <a:latin typeface="Garamond"/>
                <a:ea typeface="Garamond"/>
                <a:cs typeface="Garamond"/>
                <a:sym typeface="Garamond"/>
              </a:rPr>
              <a:t>l’esistenza di Dio</a:t>
            </a:r>
            <a:r>
              <a:rPr lang="it-IT" sz="2400">
                <a:solidFill>
                  <a:schemeClr val="dk1"/>
                </a:solidFill>
                <a:latin typeface="Garamond"/>
                <a:ea typeface="Garamond"/>
                <a:cs typeface="Garamond"/>
                <a:sym typeface="Garamond"/>
              </a:rPr>
              <a:t>? Certamente </a:t>
            </a:r>
            <a:r>
              <a:rPr lang="it-IT" sz="2400" b="1">
                <a:solidFill>
                  <a:schemeClr val="dk1"/>
                </a:solidFill>
                <a:latin typeface="Garamond"/>
                <a:ea typeface="Garamond"/>
                <a:cs typeface="Garamond"/>
                <a:sym typeface="Garamond"/>
              </a:rPr>
              <a:t>trovo in me la sua idea</a:t>
            </a:r>
            <a:r>
              <a:rPr lang="it-IT" sz="2400">
                <a:solidFill>
                  <a:schemeClr val="dk1"/>
                </a:solidFill>
                <a:latin typeface="Garamond"/>
                <a:ea typeface="Garamond"/>
                <a:cs typeface="Garamond"/>
                <a:sym typeface="Garamond"/>
              </a:rPr>
              <a:t>, ossia l’idea </a:t>
            </a:r>
            <a:r>
              <a:rPr lang="it-IT" sz="2400" b="1">
                <a:solidFill>
                  <a:schemeClr val="dk1"/>
                </a:solidFill>
                <a:latin typeface="Garamond"/>
                <a:ea typeface="Garamond"/>
                <a:cs typeface="Garamond"/>
                <a:sym typeface="Garamond"/>
              </a:rPr>
              <a:t>dell’ente sommamente perfetto</a:t>
            </a:r>
            <a:r>
              <a:rPr lang="it-IT" sz="2400">
                <a:solidFill>
                  <a:schemeClr val="dk1"/>
                </a:solidFill>
                <a:latin typeface="Garamond"/>
                <a:ea typeface="Garamond"/>
                <a:cs typeface="Garamond"/>
                <a:sym typeface="Garamond"/>
              </a:rPr>
              <a:t>, non meno dell’idea di qualsiasi figura o numero; e non intendo meno chiaramente e distintamente che </a:t>
            </a:r>
            <a:r>
              <a:rPr lang="it-IT" sz="2400" b="1">
                <a:solidFill>
                  <a:schemeClr val="dk1"/>
                </a:solidFill>
                <a:latin typeface="Garamond"/>
                <a:ea typeface="Garamond"/>
                <a:cs typeface="Garamond"/>
                <a:sym typeface="Garamond"/>
              </a:rPr>
              <a:t>alla sua natura appartiene di esistere sempre </a:t>
            </a:r>
            <a:r>
              <a:rPr lang="it-IT" sz="2400">
                <a:solidFill>
                  <a:schemeClr val="dk1"/>
                </a:solidFill>
                <a:latin typeface="Garamond"/>
                <a:ea typeface="Garamond"/>
                <a:cs typeface="Garamond"/>
                <a:sym typeface="Garamond"/>
              </a:rPr>
              <a:t>di quanto intenda che anche ciò che dimostro di una qualche figura o numero appartiene alla natura di questa figura o numero; e quindi, </a:t>
            </a:r>
            <a:r>
              <a:rPr lang="it-IT" sz="2400" b="1">
                <a:solidFill>
                  <a:schemeClr val="dk1"/>
                </a:solidFill>
                <a:latin typeface="Garamond"/>
                <a:ea typeface="Garamond"/>
                <a:cs typeface="Garamond"/>
                <a:sym typeface="Garamond"/>
              </a:rPr>
              <a:t>quand’anche non fosse vero tutto ciò che ho meditato in questi giorni passati, l’esistenza di Dio dovrebbe avere in me almeno lo stesso grado di certezza che hanno sinora avuto le verità matematiche</a:t>
            </a:r>
            <a:r>
              <a:rPr lang="it-IT" sz="2400">
                <a:solidFill>
                  <a:schemeClr val="dk1"/>
                </a:solidFill>
                <a:latin typeface="Garamond"/>
                <a:ea typeface="Garamond"/>
                <a:cs typeface="Garamond"/>
                <a:sym typeface="Garamond"/>
              </a:rPr>
              <a:t>.</a:t>
            </a:r>
            <a:endParaRPr sz="2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1539850" y="1136631"/>
            <a:ext cx="6917278" cy="349968"/>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What can be clearly and distinctly understood of corporeal things?</a:t>
            </a:r>
            <a:endParaRPr sz="1800">
              <a:solidFill>
                <a:schemeClr val="dk1"/>
              </a:solidFill>
              <a:latin typeface="Arial"/>
              <a:ea typeface="Arial"/>
              <a:cs typeface="Arial"/>
              <a:sym typeface="Arial"/>
            </a:endParaRPr>
          </a:p>
        </p:txBody>
      </p:sp>
      <p:sp>
        <p:nvSpPr>
          <p:cNvPr id="144" name="Google Shape;144;p9"/>
          <p:cNvSpPr/>
          <p:nvPr/>
        </p:nvSpPr>
        <p:spPr>
          <a:xfrm>
            <a:off x="1539850" y="2708267"/>
            <a:ext cx="2571768" cy="3357586"/>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Size</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Shape</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Motion</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Place</a:t>
            </a:r>
            <a:endParaRPr sz="1800">
              <a:solidFill>
                <a:schemeClr val="dk1"/>
              </a:solidFill>
              <a:latin typeface="Arial"/>
              <a:ea typeface="Arial"/>
              <a:cs typeface="Arial"/>
              <a:sym typeface="Arial"/>
            </a:endParaRPr>
          </a:p>
        </p:txBody>
      </p:sp>
      <p:sp>
        <p:nvSpPr>
          <p:cNvPr id="145" name="Google Shape;145;p9"/>
          <p:cNvSpPr/>
          <p:nvPr/>
        </p:nvSpPr>
        <p:spPr>
          <a:xfrm>
            <a:off x="5683254" y="2708267"/>
            <a:ext cx="2571768" cy="3357586"/>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Color</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Taste</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Texture</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Warmth</a:t>
            </a:r>
            <a:endParaRPr/>
          </a:p>
          <a:p>
            <a:pPr marL="0" marR="0" lvl="0" indent="0" algn="ctr" rtl="0">
              <a:lnSpc>
                <a:spcPct val="93000"/>
              </a:lnSpc>
              <a:spcBef>
                <a:spcPts val="0"/>
              </a:spcBef>
              <a:spcAft>
                <a:spcPts val="0"/>
              </a:spcAft>
              <a:buNone/>
            </a:pPr>
            <a:endParaRPr sz="1800">
              <a:solidFill>
                <a:schemeClr val="dk1"/>
              </a:solidFill>
              <a:latin typeface="Arial"/>
              <a:ea typeface="Arial"/>
              <a:cs typeface="Arial"/>
              <a:sym typeface="Arial"/>
            </a:endParaRPr>
          </a:p>
          <a:p>
            <a:pPr marL="0" marR="0" lvl="0" indent="0" algn="ctr" rtl="0">
              <a:lnSpc>
                <a:spcPct val="93000"/>
              </a:lnSpc>
              <a:spcBef>
                <a:spcPts val="0"/>
              </a:spcBef>
              <a:spcAft>
                <a:spcPts val="0"/>
              </a:spcAft>
              <a:buNone/>
            </a:pPr>
            <a:r>
              <a:rPr lang="it-IT" sz="1800">
                <a:solidFill>
                  <a:schemeClr val="dk1"/>
                </a:solidFill>
                <a:latin typeface="Arial"/>
                <a:ea typeface="Arial"/>
                <a:cs typeface="Arial"/>
                <a:sym typeface="Arial"/>
              </a:rPr>
              <a:t>Scent</a:t>
            </a:r>
            <a:endParaRPr sz="1800">
              <a:solidFill>
                <a:schemeClr val="dk1"/>
              </a:solidFill>
              <a:latin typeface="Arial"/>
              <a:ea typeface="Arial"/>
              <a:cs typeface="Arial"/>
              <a:sym typeface="Arial"/>
            </a:endParaRPr>
          </a:p>
        </p:txBody>
      </p:sp>
      <p:sp>
        <p:nvSpPr>
          <p:cNvPr id="146" name="Google Shape;146;p9"/>
          <p:cNvSpPr txBox="1"/>
          <p:nvPr/>
        </p:nvSpPr>
        <p:spPr>
          <a:xfrm>
            <a:off x="2539982" y="2136763"/>
            <a:ext cx="561051" cy="349968"/>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Yes</a:t>
            </a:r>
            <a:endParaRPr sz="1800">
              <a:solidFill>
                <a:schemeClr val="dk1"/>
              </a:solidFill>
              <a:latin typeface="Arial"/>
              <a:ea typeface="Arial"/>
              <a:cs typeface="Arial"/>
              <a:sym typeface="Arial"/>
            </a:endParaRPr>
          </a:p>
        </p:txBody>
      </p:sp>
      <p:sp>
        <p:nvSpPr>
          <p:cNvPr id="147" name="Google Shape;147;p9"/>
          <p:cNvSpPr txBox="1"/>
          <p:nvPr/>
        </p:nvSpPr>
        <p:spPr>
          <a:xfrm>
            <a:off x="6683386" y="2208201"/>
            <a:ext cx="479618" cy="349968"/>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1800">
                <a:solidFill>
                  <a:schemeClr val="dk1"/>
                </a:solidFill>
                <a:latin typeface="Arial"/>
                <a:ea typeface="Arial"/>
                <a:cs typeface="Arial"/>
                <a:sym typeface="Arial"/>
              </a:rPr>
              <a:t>No</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p:nvPr/>
        </p:nvSpPr>
        <p:spPr>
          <a:xfrm>
            <a:off x="3697636" y="2175335"/>
            <a:ext cx="2962671" cy="378565"/>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None/>
            </a:pPr>
            <a:r>
              <a:rPr lang="it-IT" sz="2000">
                <a:solidFill>
                  <a:schemeClr val="dk1"/>
                </a:solidFill>
                <a:latin typeface="Arial"/>
                <a:ea typeface="Arial"/>
                <a:cs typeface="Arial"/>
                <a:sym typeface="Arial"/>
              </a:rPr>
              <a:t>Nature vere e immutabili</a:t>
            </a:r>
            <a:endParaRPr sz="2000">
              <a:solidFill>
                <a:schemeClr val="dk1"/>
              </a:solidFill>
              <a:latin typeface="Arial"/>
              <a:ea typeface="Arial"/>
              <a:cs typeface="Arial"/>
              <a:sym typeface="Arial"/>
            </a:endParaRPr>
          </a:p>
        </p:txBody>
      </p:sp>
      <p:sp>
        <p:nvSpPr>
          <p:cNvPr id="153" name="Google Shape;153;p10"/>
          <p:cNvSpPr txBox="1"/>
          <p:nvPr/>
        </p:nvSpPr>
        <p:spPr>
          <a:xfrm>
            <a:off x="1648196" y="3415570"/>
            <a:ext cx="6784229" cy="664797"/>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000">
                <a:solidFill>
                  <a:schemeClr val="dk1"/>
                </a:solidFill>
                <a:latin typeface="Arial"/>
                <a:ea typeface="Arial"/>
                <a:cs typeface="Arial"/>
                <a:sym typeface="Arial"/>
              </a:rPr>
              <a:t>Le troviamo “nella mente” e comprendiamo come le cose corrispondenti dovrebbero essere qualora esistessero</a:t>
            </a:r>
            <a:endParaRPr sz="2000">
              <a:solidFill>
                <a:schemeClr val="dk1"/>
              </a:solidFill>
              <a:latin typeface="Arial"/>
              <a:ea typeface="Arial"/>
              <a:cs typeface="Arial"/>
              <a:sym typeface="Arial"/>
            </a:endParaRPr>
          </a:p>
        </p:txBody>
      </p:sp>
      <p:sp>
        <p:nvSpPr>
          <p:cNvPr id="154" name="Google Shape;154;p10"/>
          <p:cNvSpPr txBox="1"/>
          <p:nvPr/>
        </p:nvSpPr>
        <p:spPr>
          <a:xfrm>
            <a:off x="1648196" y="4942037"/>
            <a:ext cx="6784230" cy="378565"/>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None/>
            </a:pPr>
            <a:r>
              <a:rPr lang="it-IT" sz="2000">
                <a:solidFill>
                  <a:schemeClr val="dk1"/>
                </a:solidFill>
                <a:latin typeface="Arial"/>
                <a:ea typeface="Arial"/>
                <a:cs typeface="Arial"/>
                <a:sym typeface="Arial"/>
              </a:rPr>
              <a:t>Alla natura vera e immutabile di Dio appartiene l’esistenza</a:t>
            </a:r>
            <a:endParaRPr sz="2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1881</Words>
  <Application>Microsoft Office PowerPoint</Application>
  <PresentationFormat>Personalizzato</PresentationFormat>
  <Paragraphs>106</Paragraphs>
  <Slides>28</Slides>
  <Notes>28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Candara</vt:lpstr>
      <vt:lpstr>Garamond</vt:lpstr>
      <vt:lpstr>Arial</vt:lpstr>
      <vt:lpstr>Calibri</vt:lpstr>
      <vt:lpstr>Tahoma</vt:lpstr>
      <vt:lpstr>Libre Baskerville</vt:lpstr>
      <vt:lpstr>Times New Roman</vt:lpstr>
      <vt:lpstr>Office 主题</vt:lpstr>
      <vt:lpstr>L’ESSENZA DELLE COSE MATERIALI; E, DI NUOVO, DIO, CHE ESISTE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L’argomento “ontologico” di Cartesio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TEORETICA (BASE)  A.A. 2022/2023     - MEDITATIO V -   DOCENTE: ANDREA ALTOBRANDO</dc:title>
  <dc:creator>Andrea Altobrando</dc:creator>
  <cp:lastModifiedBy>Altobrando Andrea</cp:lastModifiedBy>
  <cp:revision>2</cp:revision>
  <dcterms:created xsi:type="dcterms:W3CDTF">2019-03-02T06:08:20Z</dcterms:created>
  <dcterms:modified xsi:type="dcterms:W3CDTF">2023-11-02T11:00:58Z</dcterms:modified>
</cp:coreProperties>
</file>