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58"/>
  </p:notesMasterIdLst>
  <p:sldIdLst>
    <p:sldId id="349" r:id="rId2"/>
    <p:sldId id="314" r:id="rId3"/>
    <p:sldId id="315" r:id="rId4"/>
    <p:sldId id="316" r:id="rId5"/>
    <p:sldId id="317" r:id="rId6"/>
    <p:sldId id="318" r:id="rId7"/>
    <p:sldId id="319" r:id="rId8"/>
    <p:sldId id="320" r:id="rId9"/>
    <p:sldId id="321" r:id="rId10"/>
    <p:sldId id="324" r:id="rId11"/>
    <p:sldId id="325" r:id="rId12"/>
    <p:sldId id="326" r:id="rId13"/>
    <p:sldId id="327" r:id="rId14"/>
    <p:sldId id="328" r:id="rId15"/>
    <p:sldId id="329" r:id="rId16"/>
    <p:sldId id="330" r:id="rId17"/>
    <p:sldId id="331" r:id="rId18"/>
    <p:sldId id="332" r:id="rId19"/>
    <p:sldId id="333" r:id="rId20"/>
    <p:sldId id="311" r:id="rId21"/>
    <p:sldId id="371" r:id="rId22"/>
    <p:sldId id="372" r:id="rId23"/>
    <p:sldId id="312" r:id="rId24"/>
    <p:sldId id="313" r:id="rId25"/>
    <p:sldId id="323" r:id="rId26"/>
    <p:sldId id="257" r:id="rId27"/>
    <p:sldId id="258" r:id="rId28"/>
    <p:sldId id="259" r:id="rId29"/>
    <p:sldId id="260" r:id="rId30"/>
    <p:sldId id="261" r:id="rId31"/>
    <p:sldId id="334" r:id="rId32"/>
    <p:sldId id="335" r:id="rId33"/>
    <p:sldId id="336" r:id="rId34"/>
    <p:sldId id="262" r:id="rId35"/>
    <p:sldId id="263" r:id="rId36"/>
    <p:sldId id="373" r:id="rId37"/>
    <p:sldId id="279" r:id="rId38"/>
    <p:sldId id="280" r:id="rId39"/>
    <p:sldId id="281" r:id="rId40"/>
    <p:sldId id="282" r:id="rId41"/>
    <p:sldId id="283" r:id="rId42"/>
    <p:sldId id="264" r:id="rId43"/>
    <p:sldId id="265" r:id="rId44"/>
    <p:sldId id="266" r:id="rId45"/>
    <p:sldId id="267" r:id="rId46"/>
    <p:sldId id="268" r:id="rId47"/>
    <p:sldId id="269" r:id="rId48"/>
    <p:sldId id="270" r:id="rId49"/>
    <p:sldId id="271" r:id="rId50"/>
    <p:sldId id="272" r:id="rId51"/>
    <p:sldId id="273" r:id="rId52"/>
    <p:sldId id="274" r:id="rId53"/>
    <p:sldId id="275" r:id="rId54"/>
    <p:sldId id="276" r:id="rId55"/>
    <p:sldId id="277" r:id="rId56"/>
    <p:sldId id="278" r:id="rId57"/>
  </p:sldIdLst>
  <p:sldSz cx="10080625" cy="7559675"/>
  <p:notesSz cx="7559675" cy="10691813"/>
  <p:defaultTextStyle>
    <a:defPPr>
      <a:defRPr lang="en-GB"/>
    </a:defPPr>
    <a:lvl1pPr algn="l" defTabSz="44744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1pPr>
    <a:lvl2pPr marL="740981" indent="-284015" algn="l" defTabSz="44744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2pPr>
    <a:lvl3pPr marL="1140823" indent="-226895" algn="l" defTabSz="44744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3pPr>
    <a:lvl4pPr marL="1597784" indent="-226895" algn="l" defTabSz="44744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4pPr>
    <a:lvl5pPr marL="2054748" indent="-226895" algn="l" defTabSz="447443"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icrosoft YaHei" pitchFamily="34" charset="-122"/>
        <a:cs typeface="+mn-cs"/>
      </a:defRPr>
    </a:lvl5pPr>
    <a:lvl6pPr marL="2284815" algn="l" defTabSz="913926" rtl="0" eaLnBrk="1" latinLnBrk="0" hangingPunct="1">
      <a:defRPr kern="1200">
        <a:solidFill>
          <a:schemeClr val="tx1"/>
        </a:solidFill>
        <a:latin typeface="Arial" charset="0"/>
        <a:ea typeface="Microsoft YaHei" pitchFamily="34" charset="-122"/>
        <a:cs typeface="+mn-cs"/>
      </a:defRPr>
    </a:lvl6pPr>
    <a:lvl7pPr marL="2741778" algn="l" defTabSz="913926" rtl="0" eaLnBrk="1" latinLnBrk="0" hangingPunct="1">
      <a:defRPr kern="1200">
        <a:solidFill>
          <a:schemeClr val="tx1"/>
        </a:solidFill>
        <a:latin typeface="Arial" charset="0"/>
        <a:ea typeface="Microsoft YaHei" pitchFamily="34" charset="-122"/>
        <a:cs typeface="+mn-cs"/>
      </a:defRPr>
    </a:lvl7pPr>
    <a:lvl8pPr marL="3198741" algn="l" defTabSz="913926" rtl="0" eaLnBrk="1" latinLnBrk="0" hangingPunct="1">
      <a:defRPr kern="1200">
        <a:solidFill>
          <a:schemeClr val="tx1"/>
        </a:solidFill>
        <a:latin typeface="Arial" charset="0"/>
        <a:ea typeface="Microsoft YaHei" pitchFamily="34" charset="-122"/>
        <a:cs typeface="+mn-cs"/>
      </a:defRPr>
    </a:lvl8pPr>
    <a:lvl9pPr marL="3655704" algn="l" defTabSz="913926" rtl="0" eaLnBrk="1" latinLnBrk="0" hangingPunct="1">
      <a:defRPr kern="1200">
        <a:solidFill>
          <a:schemeClr val="tx1"/>
        </a:solidFill>
        <a:latin typeface="Arial" charset="0"/>
        <a:ea typeface="Microsoft YaHei" pitchFamily="34" charset="-122"/>
        <a:cs typeface="+mn-cs"/>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EBE600"/>
    <a:srgbClr val="E2DD00"/>
    <a:srgbClr val="CBC717"/>
    <a:srgbClr val="ECE856"/>
    <a:srgbClr val="C979C7"/>
    <a:srgbClr val="7FA9C3"/>
    <a:srgbClr val="9DBDD1"/>
    <a:srgbClr val="FF9900"/>
    <a:srgbClr val="C0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89" autoAdjust="0"/>
  </p:normalViewPr>
  <p:slideViewPr>
    <p:cSldViewPr>
      <p:cViewPr varScale="1">
        <p:scale>
          <a:sx n="108" d="100"/>
          <a:sy n="108" d="100"/>
        </p:scale>
        <p:origin x="1386" y="96"/>
      </p:cViewPr>
      <p:guideLst>
        <p:guide orient="horz" pos="2161"/>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Rot="1" noChangeAspect="1" noChangeArrowheads="1"/>
          </p:cNvSpPr>
          <p:nvPr>
            <p:ph type="sldImg"/>
          </p:nvPr>
        </p:nvSpPr>
        <p:spPr bwMode="auto">
          <a:xfrm>
            <a:off x="1106488" y="812800"/>
            <a:ext cx="5343525" cy="4006850"/>
          </a:xfrm>
          <a:prstGeom prst="rect">
            <a:avLst/>
          </a:prstGeom>
          <a:noFill/>
          <a:ln w="9525">
            <a:noFill/>
            <a:round/>
            <a:headEnd/>
            <a:tailEnd/>
          </a:ln>
        </p:spPr>
      </p:sp>
      <p:sp>
        <p:nvSpPr>
          <p:cNvPr id="2050" name="Rectangle 2"/>
          <p:cNvSpPr>
            <a:spLocks noGrp="1" noChangeArrowheads="1"/>
          </p:cNvSpPr>
          <p:nvPr>
            <p:ph type="body"/>
          </p:nvPr>
        </p:nvSpPr>
        <p:spPr bwMode="auto">
          <a:xfrm>
            <a:off x="755650" y="5078413"/>
            <a:ext cx="6046788" cy="48101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zh-CN" altLang="zh-CN" noProof="0"/>
          </a:p>
        </p:txBody>
      </p:sp>
      <p:sp>
        <p:nvSpPr>
          <p:cNvPr id="2051" name="Rectangle 3"/>
          <p:cNvSpPr>
            <a:spLocks noGrp="1" noChangeArrowheads="1"/>
          </p:cNvSpPr>
          <p:nvPr>
            <p:ph type="hdr"/>
          </p:nvPr>
        </p:nvSpPr>
        <p:spPr bwMode="auto">
          <a:xfrm>
            <a:off x="0"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defTabSz="448936">
              <a:lnSpc>
                <a:spcPct val="95000"/>
              </a:lnSpc>
              <a:tabLst>
                <a:tab pos="723900" algn="l"/>
                <a:tab pos="1447800" algn="l"/>
                <a:tab pos="2171700" algn="l"/>
                <a:tab pos="2895600" algn="l"/>
              </a:tabLst>
              <a:defRPr sz="1400">
                <a:solidFill>
                  <a:srgbClr val="000000"/>
                </a:solidFill>
                <a:latin typeface="Times New Roman" pitchFamily="18" charset="0"/>
                <a:ea typeface="Arial Unicode MS" pitchFamily="34" charset="-128"/>
                <a:cs typeface="Arial Unicode MS" pitchFamily="34" charset="-128"/>
              </a:defRPr>
            </a:lvl1pPr>
          </a:lstStyle>
          <a:p>
            <a:pPr>
              <a:defRPr/>
            </a:pPr>
            <a:endParaRPr lang="en-GB" altLang="zh-CN"/>
          </a:p>
        </p:txBody>
      </p:sp>
      <p:sp>
        <p:nvSpPr>
          <p:cNvPr id="2052" name="Rectangle 4"/>
          <p:cNvSpPr>
            <a:spLocks noGrp="1" noChangeArrowheads="1"/>
          </p:cNvSpPr>
          <p:nvPr>
            <p:ph type="dt"/>
          </p:nvPr>
        </p:nvSpPr>
        <p:spPr bwMode="auto">
          <a:xfrm>
            <a:off x="4278313"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defTabSz="448936">
              <a:lnSpc>
                <a:spcPct val="95000"/>
              </a:lnSpc>
              <a:tabLst>
                <a:tab pos="723900" algn="l"/>
                <a:tab pos="1447800" algn="l"/>
                <a:tab pos="2171700" algn="l"/>
                <a:tab pos="2895600" algn="l"/>
              </a:tabLst>
              <a:defRPr sz="1400">
                <a:solidFill>
                  <a:srgbClr val="000000"/>
                </a:solidFill>
                <a:latin typeface="Times New Roman" pitchFamily="18" charset="0"/>
                <a:ea typeface="Arial Unicode MS" pitchFamily="34" charset="-128"/>
                <a:cs typeface="Arial Unicode MS" pitchFamily="34" charset="-128"/>
              </a:defRPr>
            </a:lvl1pPr>
          </a:lstStyle>
          <a:p>
            <a:pPr>
              <a:defRPr/>
            </a:pPr>
            <a:endParaRPr lang="en-GB" altLang="zh-CN"/>
          </a:p>
        </p:txBody>
      </p:sp>
      <p:sp>
        <p:nvSpPr>
          <p:cNvPr id="2053" name="Rectangle 5"/>
          <p:cNvSpPr>
            <a:spLocks noGrp="1" noChangeArrowheads="1"/>
          </p:cNvSpPr>
          <p:nvPr>
            <p:ph type="ftr"/>
          </p:nvPr>
        </p:nvSpPr>
        <p:spPr bwMode="auto">
          <a:xfrm>
            <a:off x="0"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defTabSz="448936">
              <a:lnSpc>
                <a:spcPct val="95000"/>
              </a:lnSpc>
              <a:tabLst>
                <a:tab pos="723900" algn="l"/>
                <a:tab pos="1447800" algn="l"/>
                <a:tab pos="2171700" algn="l"/>
                <a:tab pos="2895600" algn="l"/>
              </a:tabLst>
              <a:defRPr sz="1400">
                <a:solidFill>
                  <a:srgbClr val="000000"/>
                </a:solidFill>
                <a:latin typeface="Times New Roman" pitchFamily="18" charset="0"/>
                <a:ea typeface="Arial Unicode MS" pitchFamily="34" charset="-128"/>
                <a:cs typeface="Arial Unicode MS" pitchFamily="34" charset="-128"/>
              </a:defRPr>
            </a:lvl1pPr>
          </a:lstStyle>
          <a:p>
            <a:pPr>
              <a:defRPr/>
            </a:pPr>
            <a:endParaRPr lang="en-GB" altLang="zh-CN"/>
          </a:p>
        </p:txBody>
      </p:sp>
      <p:sp>
        <p:nvSpPr>
          <p:cNvPr id="2054" name="Rectangle 6"/>
          <p:cNvSpPr>
            <a:spLocks noGrp="1" noChangeArrowheads="1"/>
          </p:cNvSpPr>
          <p:nvPr>
            <p:ph type="sldNum"/>
          </p:nvPr>
        </p:nvSpPr>
        <p:spPr bwMode="auto">
          <a:xfrm>
            <a:off x="4278313"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defTabSz="448936">
              <a:lnSpc>
                <a:spcPct val="95000"/>
              </a:lnSpc>
              <a:tabLst>
                <a:tab pos="723900" algn="l"/>
                <a:tab pos="1447800" algn="l"/>
                <a:tab pos="2171700" algn="l"/>
                <a:tab pos="2895600" algn="l"/>
              </a:tabLst>
              <a:defRPr sz="1400">
                <a:solidFill>
                  <a:srgbClr val="000000"/>
                </a:solidFill>
                <a:latin typeface="Times New Roman" pitchFamily="18" charset="0"/>
                <a:ea typeface="Arial Unicode MS" pitchFamily="34" charset="-128"/>
                <a:cs typeface="Arial Unicode MS" pitchFamily="34" charset="-128"/>
              </a:defRPr>
            </a:lvl1pPr>
          </a:lstStyle>
          <a:p>
            <a:pPr>
              <a:defRPr/>
            </a:pPr>
            <a:fld id="{11000342-F2F1-40D7-822D-4E430FDDF42B}" type="slidenum">
              <a:rPr lang="en-GB" altLang="zh-CN"/>
              <a:pPr>
                <a:defRPr/>
              </a:pPr>
              <a:t>‹N›</a:t>
            </a:fld>
            <a:endParaRPr lang="en-GB" altLang="zh-CN"/>
          </a:p>
        </p:txBody>
      </p:sp>
    </p:spTree>
  </p:cSld>
  <p:clrMap bg1="lt1" tx1="dk1" bg2="lt2" tx2="dk2" accent1="accent1" accent2="accent2" accent3="accent3" accent4="accent4" accent5="accent5" accent6="accent6" hlink="hlink" folHlink="folHlink"/>
  <p:notesStyle>
    <a:lvl1pPr algn="l" defTabSz="44744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565" indent="-285603" algn="l" defTabSz="44744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2406" indent="-228483" algn="l" defTabSz="44744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599371" indent="-228483" algn="l" defTabSz="44744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6334" indent="-228483" algn="l" defTabSz="44744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3159" algn="l" defTabSz="913262" rtl="0" eaLnBrk="1" latinLnBrk="0" hangingPunct="1">
      <a:defRPr sz="1200" kern="1200">
        <a:solidFill>
          <a:schemeClr val="tx1"/>
        </a:solidFill>
        <a:latin typeface="+mn-lt"/>
        <a:ea typeface="+mn-ea"/>
        <a:cs typeface="+mn-cs"/>
      </a:defRPr>
    </a:lvl6pPr>
    <a:lvl7pPr marL="2739789" algn="l" defTabSz="913262" rtl="0" eaLnBrk="1" latinLnBrk="0" hangingPunct="1">
      <a:defRPr sz="1200" kern="1200">
        <a:solidFill>
          <a:schemeClr val="tx1"/>
        </a:solidFill>
        <a:latin typeface="+mn-lt"/>
        <a:ea typeface="+mn-ea"/>
        <a:cs typeface="+mn-cs"/>
      </a:defRPr>
    </a:lvl7pPr>
    <a:lvl8pPr marL="3196421" algn="l" defTabSz="913262" rtl="0" eaLnBrk="1" latinLnBrk="0" hangingPunct="1">
      <a:defRPr sz="1200" kern="1200">
        <a:solidFill>
          <a:schemeClr val="tx1"/>
        </a:solidFill>
        <a:latin typeface="+mn-lt"/>
        <a:ea typeface="+mn-ea"/>
        <a:cs typeface="+mn-cs"/>
      </a:defRPr>
    </a:lvl8pPr>
    <a:lvl9pPr marL="3653053" algn="l" defTabSz="91326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zh-CN" altLang="en-US" dirty="0"/>
          </a:p>
        </p:txBody>
      </p:sp>
      <p:sp>
        <p:nvSpPr>
          <p:cNvPr id="4" name="Segnaposto numero diapositiva 3"/>
          <p:cNvSpPr>
            <a:spLocks noGrp="1"/>
          </p:cNvSpPr>
          <p:nvPr>
            <p:ph type="sldNum"/>
          </p:nvPr>
        </p:nvSpPr>
        <p:spPr/>
        <p:txBody>
          <a:bodyPr/>
          <a:lstStyle/>
          <a:p>
            <a:pPr>
              <a:defRPr/>
            </a:pPr>
            <a:fld id="{11000342-F2F1-40D7-822D-4E430FDDF42B}" type="slidenum">
              <a:rPr lang="en-GB" altLang="zh-CN" smtClean="0"/>
              <a:pPr>
                <a:defRPr/>
              </a:pPr>
              <a:t>12</a:t>
            </a:fld>
            <a:endParaRPr lang="en-GB" altLang="zh-CN"/>
          </a:p>
        </p:txBody>
      </p:sp>
    </p:spTree>
    <p:extLst>
      <p:ext uri="{BB962C8B-B14F-4D97-AF65-F5344CB8AC3E}">
        <p14:creationId xmlns:p14="http://schemas.microsoft.com/office/powerpoint/2010/main" val="2375484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42</a:t>
            </a:fld>
            <a:endParaRPr/>
          </a:p>
        </p:txBody>
      </p:sp>
      <p:sp>
        <p:nvSpPr>
          <p:cNvPr id="200" name="Google Shape;200;p9: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01" name="Google Shape;201;p9:notes"/>
          <p:cNvSpPr txBox="1">
            <a:spLocks noGrp="1"/>
          </p:cNvSpPr>
          <p:nvPr>
            <p:ph type="body" idx="1"/>
          </p:nvPr>
        </p:nvSpPr>
        <p:spPr>
          <a:xfrm>
            <a:off x="755650" y="5078413"/>
            <a:ext cx="6048375" cy="481171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43</a:t>
            </a:fld>
            <a:endParaRPr/>
          </a:p>
        </p:txBody>
      </p:sp>
      <p:sp>
        <p:nvSpPr>
          <p:cNvPr id="206" name="Google Shape;206;p10: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07" name="Google Shape;207;p10:notes"/>
          <p:cNvSpPr txBox="1">
            <a:spLocks noGrp="1"/>
          </p:cNvSpPr>
          <p:nvPr>
            <p:ph type="body" idx="1"/>
          </p:nvPr>
        </p:nvSpPr>
        <p:spPr>
          <a:xfrm>
            <a:off x="755650" y="5078413"/>
            <a:ext cx="6048375" cy="481171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44</a:t>
            </a:fld>
            <a:endParaRPr/>
          </a:p>
        </p:txBody>
      </p:sp>
      <p:sp>
        <p:nvSpPr>
          <p:cNvPr id="212" name="Google Shape;212;p11: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13" name="Google Shape;213;p11:notes"/>
          <p:cNvSpPr txBox="1">
            <a:spLocks noGrp="1"/>
          </p:cNvSpPr>
          <p:nvPr>
            <p:ph type="body" idx="1"/>
          </p:nvPr>
        </p:nvSpPr>
        <p:spPr>
          <a:xfrm>
            <a:off x="755650" y="5078413"/>
            <a:ext cx="6048375" cy="481171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45</a:t>
            </a:fld>
            <a:endParaRPr/>
          </a:p>
        </p:txBody>
      </p:sp>
      <p:sp>
        <p:nvSpPr>
          <p:cNvPr id="218" name="Google Shape;218;p12: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19" name="Google Shape;219;p12:notes"/>
          <p:cNvSpPr txBox="1">
            <a:spLocks noGrp="1"/>
          </p:cNvSpPr>
          <p:nvPr>
            <p:ph type="body" idx="1"/>
          </p:nvPr>
        </p:nvSpPr>
        <p:spPr>
          <a:xfrm>
            <a:off x="755650" y="5078413"/>
            <a:ext cx="6048375" cy="481171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46</a:t>
            </a:fld>
            <a:endParaRPr/>
          </a:p>
        </p:txBody>
      </p:sp>
      <p:sp>
        <p:nvSpPr>
          <p:cNvPr id="224" name="Google Shape;224;p13: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25" name="Google Shape;225;p13:notes"/>
          <p:cNvSpPr txBox="1">
            <a:spLocks noGrp="1"/>
          </p:cNvSpPr>
          <p:nvPr>
            <p:ph type="body" idx="1"/>
          </p:nvPr>
        </p:nvSpPr>
        <p:spPr>
          <a:xfrm>
            <a:off x="755650" y="5078413"/>
            <a:ext cx="6048375" cy="481171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47</a:t>
            </a:fld>
            <a:endParaRPr/>
          </a:p>
        </p:txBody>
      </p:sp>
      <p:sp>
        <p:nvSpPr>
          <p:cNvPr id="230" name="Google Shape;230;p14: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31" name="Google Shape;231;p14:notes"/>
          <p:cNvSpPr txBox="1">
            <a:spLocks noGrp="1"/>
          </p:cNvSpPr>
          <p:nvPr>
            <p:ph type="body" idx="1"/>
          </p:nvPr>
        </p:nvSpPr>
        <p:spPr>
          <a:xfrm>
            <a:off x="755650" y="5078413"/>
            <a:ext cx="6048375" cy="481171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48</a:t>
            </a:fld>
            <a:endParaRPr/>
          </a:p>
        </p:txBody>
      </p:sp>
      <p:sp>
        <p:nvSpPr>
          <p:cNvPr id="236" name="Google Shape;236;p15: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37" name="Google Shape;237;p15:notes"/>
          <p:cNvSpPr txBox="1">
            <a:spLocks noGrp="1"/>
          </p:cNvSpPr>
          <p:nvPr>
            <p:ph type="body" idx="1"/>
          </p:nvPr>
        </p:nvSpPr>
        <p:spPr>
          <a:xfrm>
            <a:off x="755650" y="5078413"/>
            <a:ext cx="6048375" cy="481171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49</a:t>
            </a:fld>
            <a:endParaRPr/>
          </a:p>
        </p:txBody>
      </p:sp>
      <p:sp>
        <p:nvSpPr>
          <p:cNvPr id="242" name="Google Shape;242;p16: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43" name="Google Shape;243;p16:notes"/>
          <p:cNvSpPr txBox="1">
            <a:spLocks noGrp="1"/>
          </p:cNvSpPr>
          <p:nvPr>
            <p:ph type="body" idx="1"/>
          </p:nvPr>
        </p:nvSpPr>
        <p:spPr>
          <a:xfrm>
            <a:off x="755650" y="5078413"/>
            <a:ext cx="6048375" cy="481171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50</a:t>
            </a:fld>
            <a:endParaRPr/>
          </a:p>
        </p:txBody>
      </p:sp>
      <p:sp>
        <p:nvSpPr>
          <p:cNvPr id="248" name="Google Shape;248;p17: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49" name="Google Shape;249;p17:notes"/>
          <p:cNvSpPr txBox="1">
            <a:spLocks noGrp="1"/>
          </p:cNvSpPr>
          <p:nvPr>
            <p:ph type="body" idx="1"/>
          </p:nvPr>
        </p:nvSpPr>
        <p:spPr>
          <a:xfrm>
            <a:off x="755650" y="5078413"/>
            <a:ext cx="6048375" cy="481171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51</a:t>
            </a:fld>
            <a:endParaRPr/>
          </a:p>
        </p:txBody>
      </p:sp>
      <p:sp>
        <p:nvSpPr>
          <p:cNvPr id="254" name="Google Shape;254;p18: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55" name="Google Shape;255;p18:notes"/>
          <p:cNvSpPr txBox="1">
            <a:spLocks noGrp="1"/>
          </p:cNvSpPr>
          <p:nvPr>
            <p:ph type="body" idx="1"/>
          </p:nvPr>
        </p:nvSpPr>
        <p:spPr>
          <a:xfrm>
            <a:off x="755650" y="5078413"/>
            <a:ext cx="6048375" cy="481171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52</a:t>
            </a:fld>
            <a:endParaRPr/>
          </a:p>
        </p:txBody>
      </p:sp>
      <p:sp>
        <p:nvSpPr>
          <p:cNvPr id="266" name="Google Shape;266;p19: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67" name="Google Shape;267;p19:notes"/>
          <p:cNvSpPr txBox="1">
            <a:spLocks noGrp="1"/>
          </p:cNvSpPr>
          <p:nvPr>
            <p:ph type="body" idx="1"/>
          </p:nvPr>
        </p:nvSpPr>
        <p:spPr>
          <a:xfrm>
            <a:off x="755650" y="5078413"/>
            <a:ext cx="6048375" cy="481171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53</a:t>
            </a:fld>
            <a:endParaRPr/>
          </a:p>
        </p:txBody>
      </p:sp>
      <p:sp>
        <p:nvSpPr>
          <p:cNvPr id="274" name="Google Shape;274;p20: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75" name="Google Shape;275;p20:notes"/>
          <p:cNvSpPr txBox="1">
            <a:spLocks noGrp="1"/>
          </p:cNvSpPr>
          <p:nvPr>
            <p:ph type="body" idx="1"/>
          </p:nvPr>
        </p:nvSpPr>
        <p:spPr>
          <a:xfrm>
            <a:off x="755650" y="5078413"/>
            <a:ext cx="6048375" cy="481171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54</a:t>
            </a:fld>
            <a:endParaRPr/>
          </a:p>
        </p:txBody>
      </p:sp>
      <p:sp>
        <p:nvSpPr>
          <p:cNvPr id="280" name="Google Shape;280;p21:notes"/>
          <p:cNvSpPr>
            <a:spLocks noGrp="1" noRot="1" noChangeAspect="1"/>
          </p:cNvSpPr>
          <p:nvPr>
            <p:ph type="sldImg" idx="2"/>
          </p:nvPr>
        </p:nvSpPr>
        <p:spPr>
          <a:xfrm>
            <a:off x="217488" y="812800"/>
            <a:ext cx="7123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81" name="Google Shape;281;p21:notes"/>
          <p:cNvSpPr txBox="1">
            <a:spLocks noGrp="1"/>
          </p:cNvSpPr>
          <p:nvPr>
            <p:ph type="body" idx="1"/>
          </p:nvPr>
        </p:nvSpPr>
        <p:spPr>
          <a:xfrm>
            <a:off x="755650" y="5078413"/>
            <a:ext cx="6048375" cy="481171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a:extLst>
            <a:ext uri="{FF2B5EF4-FFF2-40B4-BE49-F238E27FC236}">
              <a16:creationId xmlns:a16="http://schemas.microsoft.com/office/drawing/2014/main" id="{B6E184CC-649D-F28A-2EC9-F2CD2AD1671E}"/>
            </a:ext>
          </a:extLst>
        </p:cNvPr>
        <p:cNvGrpSpPr/>
        <p:nvPr/>
      </p:nvGrpSpPr>
      <p:grpSpPr>
        <a:xfrm>
          <a:off x="0" y="0"/>
          <a:ext cx="0" cy="0"/>
          <a:chOff x="0" y="0"/>
          <a:chExt cx="0" cy="0"/>
        </a:xfrm>
      </p:grpSpPr>
      <p:sp>
        <p:nvSpPr>
          <p:cNvPr id="190" name="Google Shape;190;p8:notes">
            <a:extLst>
              <a:ext uri="{FF2B5EF4-FFF2-40B4-BE49-F238E27FC236}">
                <a16:creationId xmlns:a16="http://schemas.microsoft.com/office/drawing/2014/main" id="{1DB2A21D-3FCF-0BCA-1D4F-27331ABC11F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8:notes">
            <a:extLst>
              <a:ext uri="{FF2B5EF4-FFF2-40B4-BE49-F238E27FC236}">
                <a16:creationId xmlns:a16="http://schemas.microsoft.com/office/drawing/2014/main" id="{0D4C7C76-1956-FDD3-0D06-709F8128D146}"/>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8118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56047" y="2348403"/>
            <a:ext cx="8568531" cy="1620430"/>
          </a:xfrm>
        </p:spPr>
        <p:txBody>
          <a:bodyPr/>
          <a:lstStyle/>
          <a:p>
            <a:r>
              <a:rPr lang="zh-CN" altLang="en-US"/>
              <a:t>单击此处编辑母版标题样式</a:t>
            </a:r>
          </a:p>
        </p:txBody>
      </p:sp>
      <p:sp>
        <p:nvSpPr>
          <p:cNvPr id="3" name="副标题 2"/>
          <p:cNvSpPr>
            <a:spLocks noGrp="1"/>
          </p:cNvSpPr>
          <p:nvPr>
            <p:ph type="subTitle" idx="1"/>
          </p:nvPr>
        </p:nvSpPr>
        <p:spPr>
          <a:xfrm>
            <a:off x="1512094" y="4283818"/>
            <a:ext cx="7056438" cy="1931917"/>
          </a:xfrm>
        </p:spPr>
        <p:txBody>
          <a:bodyPr/>
          <a:lstStyle>
            <a:lvl1pPr marL="0" indent="0" algn="ctr">
              <a:buNone/>
              <a:defRPr>
                <a:solidFill>
                  <a:schemeClr val="tx1">
                    <a:tint val="75000"/>
                  </a:schemeClr>
                </a:solidFill>
              </a:defRPr>
            </a:lvl1pPr>
            <a:lvl2pPr marL="503083" indent="0" algn="ctr">
              <a:buNone/>
              <a:defRPr>
                <a:solidFill>
                  <a:schemeClr val="tx1">
                    <a:tint val="75000"/>
                  </a:schemeClr>
                </a:solidFill>
              </a:defRPr>
            </a:lvl2pPr>
            <a:lvl3pPr marL="1006168" indent="0" algn="ctr">
              <a:buNone/>
              <a:defRPr>
                <a:solidFill>
                  <a:schemeClr val="tx1">
                    <a:tint val="75000"/>
                  </a:schemeClr>
                </a:solidFill>
              </a:defRPr>
            </a:lvl3pPr>
            <a:lvl4pPr marL="1509254" indent="0" algn="ctr">
              <a:buNone/>
              <a:defRPr>
                <a:solidFill>
                  <a:schemeClr val="tx1">
                    <a:tint val="75000"/>
                  </a:schemeClr>
                </a:solidFill>
              </a:defRPr>
            </a:lvl4pPr>
            <a:lvl5pPr marL="2012337" indent="0" algn="ctr">
              <a:buNone/>
              <a:defRPr>
                <a:solidFill>
                  <a:schemeClr val="tx1">
                    <a:tint val="75000"/>
                  </a:schemeClr>
                </a:solidFill>
              </a:defRPr>
            </a:lvl5pPr>
            <a:lvl6pPr marL="2515422" indent="0" algn="ctr">
              <a:buNone/>
              <a:defRPr>
                <a:solidFill>
                  <a:schemeClr val="tx1">
                    <a:tint val="75000"/>
                  </a:schemeClr>
                </a:solidFill>
              </a:defRPr>
            </a:lvl6pPr>
            <a:lvl7pPr marL="3018505" indent="0" algn="ctr">
              <a:buNone/>
              <a:defRPr>
                <a:solidFill>
                  <a:schemeClr val="tx1">
                    <a:tint val="75000"/>
                  </a:schemeClr>
                </a:solidFill>
              </a:defRPr>
            </a:lvl7pPr>
            <a:lvl8pPr marL="3521581" indent="0" algn="ctr">
              <a:buNone/>
              <a:defRPr>
                <a:solidFill>
                  <a:schemeClr val="tx1">
                    <a:tint val="75000"/>
                  </a:schemeClr>
                </a:solidFill>
              </a:defRPr>
            </a:lvl8pPr>
            <a:lvl9pPr marL="4024671"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endParaRPr lang="en-GB" altLang="zh-CN"/>
          </a:p>
        </p:txBody>
      </p:sp>
      <p:sp>
        <p:nvSpPr>
          <p:cNvPr id="5" name="页脚占位符 4"/>
          <p:cNvSpPr>
            <a:spLocks noGrp="1"/>
          </p:cNvSpPr>
          <p:nvPr>
            <p:ph type="ftr" sz="quarter" idx="11"/>
          </p:nvPr>
        </p:nvSpPr>
        <p:spPr/>
        <p:txBody>
          <a:bodyPr/>
          <a:lstStyle>
            <a:lvl1pPr>
              <a:defRPr/>
            </a:lvl1pPr>
          </a:lstStyle>
          <a:p>
            <a:pPr>
              <a:defRPr/>
            </a:pPr>
            <a:endParaRPr lang="en-GB" altLang="zh-CN"/>
          </a:p>
        </p:txBody>
      </p:sp>
      <p:sp>
        <p:nvSpPr>
          <p:cNvPr id="6" name="灯片编号占位符 5"/>
          <p:cNvSpPr>
            <a:spLocks noGrp="1"/>
          </p:cNvSpPr>
          <p:nvPr>
            <p:ph type="sldNum" sz="quarter" idx="12"/>
          </p:nvPr>
        </p:nvSpPr>
        <p:spPr/>
        <p:txBody>
          <a:bodyPr/>
          <a:lstStyle>
            <a:lvl1pPr>
              <a:defRPr/>
            </a:lvl1pPr>
          </a:lstStyle>
          <a:p>
            <a:pPr>
              <a:defRPr/>
            </a:pPr>
            <a:fld id="{01C2A0D2-969B-4F03-A970-630D2B66DAE3}" type="slidenum">
              <a:rPr lang="en-GB" altLang="zh-CN"/>
              <a:pPr>
                <a:defRPr/>
              </a:pPr>
              <a:t>‹N›</a:t>
            </a:fld>
            <a:endParaRPr lang="en-GB"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endParaRPr lang="en-GB" altLang="zh-CN"/>
          </a:p>
        </p:txBody>
      </p:sp>
      <p:sp>
        <p:nvSpPr>
          <p:cNvPr id="5" name="页脚占位符 4"/>
          <p:cNvSpPr>
            <a:spLocks noGrp="1"/>
          </p:cNvSpPr>
          <p:nvPr>
            <p:ph type="ftr" sz="quarter" idx="11"/>
          </p:nvPr>
        </p:nvSpPr>
        <p:spPr/>
        <p:txBody>
          <a:bodyPr/>
          <a:lstStyle>
            <a:lvl1pPr>
              <a:defRPr/>
            </a:lvl1pPr>
          </a:lstStyle>
          <a:p>
            <a:pPr>
              <a:defRPr/>
            </a:pPr>
            <a:endParaRPr lang="en-GB" altLang="zh-CN"/>
          </a:p>
        </p:txBody>
      </p:sp>
      <p:sp>
        <p:nvSpPr>
          <p:cNvPr id="6" name="灯片编号占位符 5"/>
          <p:cNvSpPr>
            <a:spLocks noGrp="1"/>
          </p:cNvSpPr>
          <p:nvPr>
            <p:ph type="sldNum" sz="quarter" idx="12"/>
          </p:nvPr>
        </p:nvSpPr>
        <p:spPr/>
        <p:txBody>
          <a:bodyPr/>
          <a:lstStyle>
            <a:lvl1pPr>
              <a:defRPr/>
            </a:lvl1pPr>
          </a:lstStyle>
          <a:p>
            <a:pPr>
              <a:defRPr/>
            </a:pPr>
            <a:fld id="{1D578E7C-3624-47BB-A029-7CAC5E5EF27C}" type="slidenum">
              <a:rPr lang="en-GB" altLang="zh-CN"/>
              <a:pPr>
                <a:defRPr/>
              </a:pPr>
              <a:t>‹N›</a:t>
            </a:fld>
            <a:endParaRPr lang="en-GB"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057499" y="334236"/>
            <a:ext cx="2500906" cy="71099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54785" y="334236"/>
            <a:ext cx="7334704" cy="71099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endParaRPr lang="en-GB" altLang="zh-CN"/>
          </a:p>
        </p:txBody>
      </p:sp>
      <p:sp>
        <p:nvSpPr>
          <p:cNvPr id="5" name="页脚占位符 4"/>
          <p:cNvSpPr>
            <a:spLocks noGrp="1"/>
          </p:cNvSpPr>
          <p:nvPr>
            <p:ph type="ftr" sz="quarter" idx="11"/>
          </p:nvPr>
        </p:nvSpPr>
        <p:spPr/>
        <p:txBody>
          <a:bodyPr/>
          <a:lstStyle>
            <a:lvl1pPr>
              <a:defRPr/>
            </a:lvl1pPr>
          </a:lstStyle>
          <a:p>
            <a:pPr>
              <a:defRPr/>
            </a:pPr>
            <a:endParaRPr lang="en-GB" altLang="zh-CN"/>
          </a:p>
        </p:txBody>
      </p:sp>
      <p:sp>
        <p:nvSpPr>
          <p:cNvPr id="6" name="灯片编号占位符 5"/>
          <p:cNvSpPr>
            <a:spLocks noGrp="1"/>
          </p:cNvSpPr>
          <p:nvPr>
            <p:ph type="sldNum" sz="quarter" idx="12"/>
          </p:nvPr>
        </p:nvSpPr>
        <p:spPr/>
        <p:txBody>
          <a:bodyPr/>
          <a:lstStyle>
            <a:lvl1pPr>
              <a:defRPr/>
            </a:lvl1pPr>
          </a:lstStyle>
          <a:p>
            <a:pPr>
              <a:defRPr/>
            </a:pPr>
            <a:fld id="{53FD4630-B4BE-431D-B08B-17F147C39016}" type="slidenum">
              <a:rPr lang="en-GB" altLang="zh-CN"/>
              <a:pPr>
                <a:defRPr/>
              </a:pPr>
              <a:t>‹N›</a:t>
            </a:fld>
            <a:endParaRPr lang="en-GB"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3238" y="301625"/>
            <a:ext cx="9069388" cy="1260475"/>
          </a:xfrm>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en-GB" altLang="zh-CN"/>
          </a:p>
        </p:txBody>
      </p:sp>
      <p:sp>
        <p:nvSpPr>
          <p:cNvPr id="4" name="页脚占位符 4"/>
          <p:cNvSpPr>
            <a:spLocks noGrp="1"/>
          </p:cNvSpPr>
          <p:nvPr>
            <p:ph type="ftr" sz="quarter" idx="11"/>
          </p:nvPr>
        </p:nvSpPr>
        <p:spPr/>
        <p:txBody>
          <a:bodyPr/>
          <a:lstStyle>
            <a:lvl1pPr>
              <a:defRPr/>
            </a:lvl1pPr>
          </a:lstStyle>
          <a:p>
            <a:pPr>
              <a:defRPr/>
            </a:pPr>
            <a:endParaRPr lang="en-GB" altLang="zh-CN"/>
          </a:p>
        </p:txBody>
      </p:sp>
      <p:sp>
        <p:nvSpPr>
          <p:cNvPr id="5" name="灯片编号占位符 5"/>
          <p:cNvSpPr>
            <a:spLocks noGrp="1"/>
          </p:cNvSpPr>
          <p:nvPr>
            <p:ph type="sldNum" sz="quarter" idx="12"/>
          </p:nvPr>
        </p:nvSpPr>
        <p:spPr/>
        <p:txBody>
          <a:bodyPr/>
          <a:lstStyle>
            <a:lvl1pPr>
              <a:defRPr/>
            </a:lvl1pPr>
          </a:lstStyle>
          <a:p>
            <a:pPr>
              <a:defRPr/>
            </a:pPr>
            <a:fld id="{2B3FDB43-DE8D-432F-AC17-882DC5B82A89}" type="slidenum">
              <a:rPr lang="en-GB" altLang="zh-CN"/>
              <a:pPr>
                <a:defRPr/>
              </a:pPr>
              <a:t>‹N›</a:t>
            </a:fld>
            <a:endParaRPr lang="en-GB"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42" name="Title Text"/>
          <p:cNvSpPr txBox="1">
            <a:spLocks noGrp="1"/>
          </p:cNvSpPr>
          <p:nvPr>
            <p:ph type="title"/>
          </p:nvPr>
        </p:nvSpPr>
        <p:spPr>
          <a:xfrm>
            <a:off x="315020" y="3130181"/>
            <a:ext cx="9450586" cy="3504225"/>
          </a:xfrm>
          <a:prstGeom prst="rect">
            <a:avLst/>
          </a:prstGeom>
        </p:spPr>
        <p:txBody>
          <a:bodyPr lIns="50800" tIns="50800" rIns="50800" bIns="50800" anchor="t"/>
          <a:lstStyle>
            <a:lvl1pPr algn="l" defTabSz="254708">
              <a:lnSpc>
                <a:spcPct val="80000"/>
              </a:lnSpc>
              <a:defRPr sz="7412" cap="all">
                <a:solidFill>
                  <a:schemeClr val="accent1"/>
                </a:solidFill>
                <a:latin typeface="DIN Condensed"/>
                <a:ea typeface="DIN Condensed"/>
                <a:cs typeface="DIN Condensed"/>
                <a:sym typeface="DIN Condensed"/>
              </a:defRPr>
            </a:lvl1pPr>
          </a:lstStyle>
          <a:p>
            <a:r>
              <a:t>Title Text</a:t>
            </a:r>
          </a:p>
        </p:txBody>
      </p:sp>
      <p:sp>
        <p:nvSpPr>
          <p:cNvPr id="3" name="Slide Number">
            <a:extLst>
              <a:ext uri="{FF2B5EF4-FFF2-40B4-BE49-F238E27FC236}">
                <a16:creationId xmlns:a16="http://schemas.microsoft.com/office/drawing/2014/main" id="{EFAD0078-2E09-4F65-AEC5-173D86F80A7A}"/>
              </a:ext>
            </a:extLst>
          </p:cNvPr>
          <p:cNvSpPr txBox="1">
            <a:spLocks noGrp="1"/>
          </p:cNvSpPr>
          <p:nvPr>
            <p:ph type="sldNum" sz="quarter" idx="10"/>
          </p:nvPr>
        </p:nvSpPr>
        <p:spPr>
          <a:xfrm>
            <a:off x="9451975" y="334963"/>
            <a:ext cx="315913" cy="354012"/>
          </a:xfrm>
        </p:spPr>
        <p:txBody>
          <a:bodyPr lIns="50800" tIns="50800" rIns="50800" bIns="50800"/>
          <a:lstStyle>
            <a:lvl1pPr defTabSz="254708">
              <a:lnSpc>
                <a:spcPct val="80000"/>
              </a:lnSpc>
              <a:defRPr sz="1046">
                <a:solidFill>
                  <a:srgbClr val="838787"/>
                </a:solidFill>
                <a:latin typeface="DIN Alternate"/>
                <a:ea typeface="DIN Alternate"/>
                <a:cs typeface="DIN Alternate"/>
                <a:sym typeface="DIN Alternate"/>
              </a:defRPr>
            </a:lvl1pPr>
          </a:lstStyle>
          <a:p>
            <a:pPr>
              <a:defRPr/>
            </a:pPr>
            <a:fld id="{1223AEC9-01CF-4619-AF47-710A34BDA415}" type="slidenum">
              <a:rPr/>
              <a:pPr>
                <a:defRPr/>
              </a:pPr>
              <a:t>‹N›</a:t>
            </a:fld>
            <a:endParaRPr/>
          </a:p>
        </p:txBody>
      </p:sp>
    </p:spTree>
    <p:extLst>
      <p:ext uri="{BB962C8B-B14F-4D97-AF65-F5344CB8AC3E}">
        <p14:creationId xmlns:p14="http://schemas.microsoft.com/office/powerpoint/2010/main" val="203717377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endParaRPr lang="en-GB" altLang="zh-CN"/>
          </a:p>
        </p:txBody>
      </p:sp>
      <p:sp>
        <p:nvSpPr>
          <p:cNvPr id="5" name="页脚占位符 4"/>
          <p:cNvSpPr>
            <a:spLocks noGrp="1"/>
          </p:cNvSpPr>
          <p:nvPr>
            <p:ph type="ftr" sz="quarter" idx="11"/>
          </p:nvPr>
        </p:nvSpPr>
        <p:spPr/>
        <p:txBody>
          <a:bodyPr/>
          <a:lstStyle>
            <a:lvl1pPr>
              <a:defRPr/>
            </a:lvl1pPr>
          </a:lstStyle>
          <a:p>
            <a:pPr>
              <a:defRPr/>
            </a:pPr>
            <a:endParaRPr lang="en-GB" altLang="zh-CN"/>
          </a:p>
        </p:txBody>
      </p:sp>
      <p:sp>
        <p:nvSpPr>
          <p:cNvPr id="6" name="灯片编号占位符 5"/>
          <p:cNvSpPr>
            <a:spLocks noGrp="1"/>
          </p:cNvSpPr>
          <p:nvPr>
            <p:ph type="sldNum" sz="quarter" idx="12"/>
          </p:nvPr>
        </p:nvSpPr>
        <p:spPr/>
        <p:txBody>
          <a:bodyPr/>
          <a:lstStyle>
            <a:lvl1pPr>
              <a:defRPr/>
            </a:lvl1pPr>
          </a:lstStyle>
          <a:p>
            <a:pPr>
              <a:defRPr/>
            </a:pPr>
            <a:fld id="{C253D22C-D4B9-4892-8417-F7FA33D7AC1B}" type="slidenum">
              <a:rPr lang="en-GB" altLang="zh-CN"/>
              <a:pPr>
                <a:defRPr/>
              </a:pPr>
              <a:t>‹N›</a:t>
            </a:fld>
            <a:endParaRPr lang="en-GB"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96300" y="4857811"/>
            <a:ext cx="8568531" cy="1501435"/>
          </a:xfrm>
        </p:spPr>
        <p:txBody>
          <a:bodyPr anchor="t"/>
          <a:lstStyle>
            <a:lvl1pPr algn="l">
              <a:defRPr sz="4400" b="1" cap="all"/>
            </a:lvl1pPr>
          </a:lstStyle>
          <a:p>
            <a:r>
              <a:rPr lang="zh-CN" altLang="en-US"/>
              <a:t>单击此处编辑母版标题样式</a:t>
            </a:r>
          </a:p>
        </p:txBody>
      </p:sp>
      <p:sp>
        <p:nvSpPr>
          <p:cNvPr id="3" name="文本占位符 2"/>
          <p:cNvSpPr>
            <a:spLocks noGrp="1"/>
          </p:cNvSpPr>
          <p:nvPr>
            <p:ph type="body" idx="1"/>
          </p:nvPr>
        </p:nvSpPr>
        <p:spPr>
          <a:xfrm>
            <a:off x="796300" y="3204119"/>
            <a:ext cx="8568531" cy="1653678"/>
          </a:xfrm>
        </p:spPr>
        <p:txBody>
          <a:bodyPr anchor="b"/>
          <a:lstStyle>
            <a:lvl1pPr marL="0" indent="0">
              <a:buNone/>
              <a:defRPr sz="2200">
                <a:solidFill>
                  <a:schemeClr val="tx1">
                    <a:tint val="75000"/>
                  </a:schemeClr>
                </a:solidFill>
              </a:defRPr>
            </a:lvl1pPr>
            <a:lvl2pPr marL="503083" indent="0">
              <a:buNone/>
              <a:defRPr sz="2000">
                <a:solidFill>
                  <a:schemeClr val="tx1">
                    <a:tint val="75000"/>
                  </a:schemeClr>
                </a:solidFill>
              </a:defRPr>
            </a:lvl2pPr>
            <a:lvl3pPr marL="1006168" indent="0">
              <a:buNone/>
              <a:defRPr sz="1800">
                <a:solidFill>
                  <a:schemeClr val="tx1">
                    <a:tint val="75000"/>
                  </a:schemeClr>
                </a:solidFill>
              </a:defRPr>
            </a:lvl3pPr>
            <a:lvl4pPr marL="1509254" indent="0">
              <a:buNone/>
              <a:defRPr sz="1500">
                <a:solidFill>
                  <a:schemeClr val="tx1">
                    <a:tint val="75000"/>
                  </a:schemeClr>
                </a:solidFill>
              </a:defRPr>
            </a:lvl4pPr>
            <a:lvl5pPr marL="2012337" indent="0">
              <a:buNone/>
              <a:defRPr sz="1500">
                <a:solidFill>
                  <a:schemeClr val="tx1">
                    <a:tint val="75000"/>
                  </a:schemeClr>
                </a:solidFill>
              </a:defRPr>
            </a:lvl5pPr>
            <a:lvl6pPr marL="2515422" indent="0">
              <a:buNone/>
              <a:defRPr sz="1500">
                <a:solidFill>
                  <a:schemeClr val="tx1">
                    <a:tint val="75000"/>
                  </a:schemeClr>
                </a:solidFill>
              </a:defRPr>
            </a:lvl6pPr>
            <a:lvl7pPr marL="3018505" indent="0">
              <a:buNone/>
              <a:defRPr sz="1500">
                <a:solidFill>
                  <a:schemeClr val="tx1">
                    <a:tint val="75000"/>
                  </a:schemeClr>
                </a:solidFill>
              </a:defRPr>
            </a:lvl7pPr>
            <a:lvl8pPr marL="3521581" indent="0">
              <a:buNone/>
              <a:defRPr sz="1500">
                <a:solidFill>
                  <a:schemeClr val="tx1">
                    <a:tint val="75000"/>
                  </a:schemeClr>
                </a:solidFill>
              </a:defRPr>
            </a:lvl8pPr>
            <a:lvl9pPr marL="4024671" indent="0">
              <a:buNone/>
              <a:defRPr sz="15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en-GB" altLang="zh-CN"/>
          </a:p>
        </p:txBody>
      </p:sp>
      <p:sp>
        <p:nvSpPr>
          <p:cNvPr id="5" name="页脚占位符 4"/>
          <p:cNvSpPr>
            <a:spLocks noGrp="1"/>
          </p:cNvSpPr>
          <p:nvPr>
            <p:ph type="ftr" sz="quarter" idx="11"/>
          </p:nvPr>
        </p:nvSpPr>
        <p:spPr/>
        <p:txBody>
          <a:bodyPr/>
          <a:lstStyle>
            <a:lvl1pPr>
              <a:defRPr/>
            </a:lvl1pPr>
          </a:lstStyle>
          <a:p>
            <a:pPr>
              <a:defRPr/>
            </a:pPr>
            <a:endParaRPr lang="en-GB" altLang="zh-CN"/>
          </a:p>
        </p:txBody>
      </p:sp>
      <p:sp>
        <p:nvSpPr>
          <p:cNvPr id="6" name="灯片编号占位符 5"/>
          <p:cNvSpPr>
            <a:spLocks noGrp="1"/>
          </p:cNvSpPr>
          <p:nvPr>
            <p:ph type="sldNum" sz="quarter" idx="12"/>
          </p:nvPr>
        </p:nvSpPr>
        <p:spPr/>
        <p:txBody>
          <a:bodyPr/>
          <a:lstStyle>
            <a:lvl1pPr>
              <a:defRPr/>
            </a:lvl1pPr>
          </a:lstStyle>
          <a:p>
            <a:pPr>
              <a:defRPr/>
            </a:pPr>
            <a:fld id="{9AEA5E6B-1D73-4BF5-AF75-85281551EF66}" type="slidenum">
              <a:rPr lang="en-GB" altLang="zh-CN"/>
              <a:pPr>
                <a:defRPr/>
              </a:pPr>
              <a:t>‹N›</a:t>
            </a:fld>
            <a:endParaRPr lang="en-GB"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54804" y="1944167"/>
            <a:ext cx="4917805" cy="5500013"/>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640620" y="1944167"/>
            <a:ext cx="4917805" cy="5500013"/>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endParaRPr lang="en-GB" altLang="zh-CN"/>
          </a:p>
        </p:txBody>
      </p:sp>
      <p:sp>
        <p:nvSpPr>
          <p:cNvPr id="6" name="页脚占位符 4"/>
          <p:cNvSpPr>
            <a:spLocks noGrp="1"/>
          </p:cNvSpPr>
          <p:nvPr>
            <p:ph type="ftr" sz="quarter" idx="11"/>
          </p:nvPr>
        </p:nvSpPr>
        <p:spPr/>
        <p:txBody>
          <a:bodyPr/>
          <a:lstStyle>
            <a:lvl1pPr>
              <a:defRPr/>
            </a:lvl1pPr>
          </a:lstStyle>
          <a:p>
            <a:pPr>
              <a:defRPr/>
            </a:pPr>
            <a:endParaRPr lang="en-GB" altLang="zh-CN"/>
          </a:p>
        </p:txBody>
      </p:sp>
      <p:sp>
        <p:nvSpPr>
          <p:cNvPr id="7" name="灯片编号占位符 5"/>
          <p:cNvSpPr>
            <a:spLocks noGrp="1"/>
          </p:cNvSpPr>
          <p:nvPr>
            <p:ph type="sldNum" sz="quarter" idx="12"/>
          </p:nvPr>
        </p:nvSpPr>
        <p:spPr/>
        <p:txBody>
          <a:bodyPr/>
          <a:lstStyle>
            <a:lvl1pPr>
              <a:defRPr/>
            </a:lvl1pPr>
          </a:lstStyle>
          <a:p>
            <a:pPr>
              <a:defRPr/>
            </a:pPr>
            <a:fld id="{E4D53448-A028-42C3-B7C0-5B80F6536284}" type="slidenum">
              <a:rPr lang="en-GB" altLang="zh-CN"/>
              <a:pPr>
                <a:defRPr/>
              </a:pPr>
              <a:t>‹N›</a:t>
            </a:fld>
            <a:endParaRPr lang="en-GB"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4031" y="302737"/>
            <a:ext cx="9072563" cy="1259946"/>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04031" y="1692179"/>
            <a:ext cx="4454027" cy="705219"/>
          </a:xfrm>
        </p:spPr>
        <p:txBody>
          <a:bodyPr anchor="b"/>
          <a:lstStyle>
            <a:lvl1pPr marL="0" indent="0">
              <a:buNone/>
              <a:defRPr sz="2600" b="1"/>
            </a:lvl1pPr>
            <a:lvl2pPr marL="503083" indent="0">
              <a:buNone/>
              <a:defRPr sz="2200" b="1"/>
            </a:lvl2pPr>
            <a:lvl3pPr marL="1006168" indent="0">
              <a:buNone/>
              <a:defRPr sz="2000" b="1"/>
            </a:lvl3pPr>
            <a:lvl4pPr marL="1509254" indent="0">
              <a:buNone/>
              <a:defRPr sz="1800" b="1"/>
            </a:lvl4pPr>
            <a:lvl5pPr marL="2012337" indent="0">
              <a:buNone/>
              <a:defRPr sz="1800" b="1"/>
            </a:lvl5pPr>
            <a:lvl6pPr marL="2515422" indent="0">
              <a:buNone/>
              <a:defRPr sz="1800" b="1"/>
            </a:lvl6pPr>
            <a:lvl7pPr marL="3018505" indent="0">
              <a:buNone/>
              <a:defRPr sz="1800" b="1"/>
            </a:lvl7pPr>
            <a:lvl8pPr marL="3521581" indent="0">
              <a:buNone/>
              <a:defRPr sz="1800" b="1"/>
            </a:lvl8pPr>
            <a:lvl9pPr marL="4024671" indent="0">
              <a:buNone/>
              <a:defRPr sz="1800" b="1"/>
            </a:lvl9pPr>
          </a:lstStyle>
          <a:p>
            <a:pPr lvl="0"/>
            <a:r>
              <a:rPr lang="zh-CN" altLang="en-US"/>
              <a:t>单击此处编辑母版文本样式</a:t>
            </a:r>
          </a:p>
        </p:txBody>
      </p:sp>
      <p:sp>
        <p:nvSpPr>
          <p:cNvPr id="4" name="内容占位符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120818" y="1692179"/>
            <a:ext cx="4455776" cy="705219"/>
          </a:xfrm>
        </p:spPr>
        <p:txBody>
          <a:bodyPr anchor="b"/>
          <a:lstStyle>
            <a:lvl1pPr marL="0" indent="0">
              <a:buNone/>
              <a:defRPr sz="2600" b="1"/>
            </a:lvl1pPr>
            <a:lvl2pPr marL="503083" indent="0">
              <a:buNone/>
              <a:defRPr sz="2200" b="1"/>
            </a:lvl2pPr>
            <a:lvl3pPr marL="1006168" indent="0">
              <a:buNone/>
              <a:defRPr sz="2000" b="1"/>
            </a:lvl3pPr>
            <a:lvl4pPr marL="1509254" indent="0">
              <a:buNone/>
              <a:defRPr sz="1800" b="1"/>
            </a:lvl4pPr>
            <a:lvl5pPr marL="2012337" indent="0">
              <a:buNone/>
              <a:defRPr sz="1800" b="1"/>
            </a:lvl5pPr>
            <a:lvl6pPr marL="2515422" indent="0">
              <a:buNone/>
              <a:defRPr sz="1800" b="1"/>
            </a:lvl6pPr>
            <a:lvl7pPr marL="3018505" indent="0">
              <a:buNone/>
              <a:defRPr sz="1800" b="1"/>
            </a:lvl7pPr>
            <a:lvl8pPr marL="3521581" indent="0">
              <a:buNone/>
              <a:defRPr sz="1800" b="1"/>
            </a:lvl8pPr>
            <a:lvl9pPr marL="4024671" indent="0">
              <a:buNone/>
              <a:defRPr sz="1800" b="1"/>
            </a:lvl9pPr>
          </a:lstStyle>
          <a:p>
            <a:pPr lvl="0"/>
            <a:r>
              <a:rPr lang="zh-CN" altLang="en-US"/>
              <a:t>单击此处编辑母版文本样式</a:t>
            </a:r>
          </a:p>
        </p:txBody>
      </p:sp>
      <p:sp>
        <p:nvSpPr>
          <p:cNvPr id="6" name="内容占位符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endParaRPr lang="en-GB" altLang="zh-CN"/>
          </a:p>
        </p:txBody>
      </p:sp>
      <p:sp>
        <p:nvSpPr>
          <p:cNvPr id="8" name="页脚占位符 4"/>
          <p:cNvSpPr>
            <a:spLocks noGrp="1"/>
          </p:cNvSpPr>
          <p:nvPr>
            <p:ph type="ftr" sz="quarter" idx="11"/>
          </p:nvPr>
        </p:nvSpPr>
        <p:spPr/>
        <p:txBody>
          <a:bodyPr/>
          <a:lstStyle>
            <a:lvl1pPr>
              <a:defRPr/>
            </a:lvl1pPr>
          </a:lstStyle>
          <a:p>
            <a:pPr>
              <a:defRPr/>
            </a:pPr>
            <a:endParaRPr lang="en-GB" altLang="zh-CN"/>
          </a:p>
        </p:txBody>
      </p:sp>
      <p:sp>
        <p:nvSpPr>
          <p:cNvPr id="9" name="灯片编号占位符 5"/>
          <p:cNvSpPr>
            <a:spLocks noGrp="1"/>
          </p:cNvSpPr>
          <p:nvPr>
            <p:ph type="sldNum" sz="quarter" idx="12"/>
          </p:nvPr>
        </p:nvSpPr>
        <p:spPr/>
        <p:txBody>
          <a:bodyPr/>
          <a:lstStyle>
            <a:lvl1pPr>
              <a:defRPr/>
            </a:lvl1pPr>
          </a:lstStyle>
          <a:p>
            <a:pPr>
              <a:defRPr/>
            </a:pPr>
            <a:fld id="{76085C44-8ACB-4824-BD02-46F7D35B7A11}" type="slidenum">
              <a:rPr lang="en-GB" altLang="zh-CN"/>
              <a:pPr>
                <a:defRPr/>
              </a:pPr>
              <a:t>‹N›</a:t>
            </a:fld>
            <a:endParaRPr lang="en-GB"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en-GB" altLang="zh-CN"/>
          </a:p>
        </p:txBody>
      </p:sp>
      <p:sp>
        <p:nvSpPr>
          <p:cNvPr id="4" name="页脚占位符 4"/>
          <p:cNvSpPr>
            <a:spLocks noGrp="1"/>
          </p:cNvSpPr>
          <p:nvPr>
            <p:ph type="ftr" sz="quarter" idx="11"/>
          </p:nvPr>
        </p:nvSpPr>
        <p:spPr/>
        <p:txBody>
          <a:bodyPr/>
          <a:lstStyle>
            <a:lvl1pPr>
              <a:defRPr/>
            </a:lvl1pPr>
          </a:lstStyle>
          <a:p>
            <a:pPr>
              <a:defRPr/>
            </a:pPr>
            <a:endParaRPr lang="en-GB" altLang="zh-CN"/>
          </a:p>
        </p:txBody>
      </p:sp>
      <p:sp>
        <p:nvSpPr>
          <p:cNvPr id="5" name="灯片编号占位符 5"/>
          <p:cNvSpPr>
            <a:spLocks noGrp="1"/>
          </p:cNvSpPr>
          <p:nvPr>
            <p:ph type="sldNum" sz="quarter" idx="12"/>
          </p:nvPr>
        </p:nvSpPr>
        <p:spPr/>
        <p:txBody>
          <a:bodyPr/>
          <a:lstStyle>
            <a:lvl1pPr>
              <a:defRPr/>
            </a:lvl1pPr>
          </a:lstStyle>
          <a:p>
            <a:pPr>
              <a:defRPr/>
            </a:pPr>
            <a:fld id="{A0603AB0-69AE-4121-9BAA-499F657CBC59}" type="slidenum">
              <a:rPr lang="en-GB" altLang="zh-CN"/>
              <a:pPr>
                <a:defRPr/>
              </a:pPr>
              <a:t>‹N›</a:t>
            </a:fld>
            <a:endParaRPr lang="en-GB"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en-GB" altLang="zh-CN"/>
          </a:p>
        </p:txBody>
      </p:sp>
      <p:sp>
        <p:nvSpPr>
          <p:cNvPr id="3" name="页脚占位符 4"/>
          <p:cNvSpPr>
            <a:spLocks noGrp="1"/>
          </p:cNvSpPr>
          <p:nvPr>
            <p:ph type="ftr" sz="quarter" idx="11"/>
          </p:nvPr>
        </p:nvSpPr>
        <p:spPr/>
        <p:txBody>
          <a:bodyPr/>
          <a:lstStyle>
            <a:lvl1pPr>
              <a:defRPr/>
            </a:lvl1pPr>
          </a:lstStyle>
          <a:p>
            <a:pPr>
              <a:defRPr/>
            </a:pPr>
            <a:endParaRPr lang="en-GB" altLang="zh-CN"/>
          </a:p>
        </p:txBody>
      </p:sp>
      <p:sp>
        <p:nvSpPr>
          <p:cNvPr id="4" name="灯片编号占位符 5"/>
          <p:cNvSpPr>
            <a:spLocks noGrp="1"/>
          </p:cNvSpPr>
          <p:nvPr>
            <p:ph type="sldNum" sz="quarter" idx="12"/>
          </p:nvPr>
        </p:nvSpPr>
        <p:spPr/>
        <p:txBody>
          <a:bodyPr/>
          <a:lstStyle>
            <a:lvl1pPr>
              <a:defRPr/>
            </a:lvl1pPr>
          </a:lstStyle>
          <a:p>
            <a:pPr>
              <a:defRPr/>
            </a:pPr>
            <a:fld id="{035AA5A8-ADF8-4688-9E7A-A2F75B4ADE09}" type="slidenum">
              <a:rPr lang="en-GB" altLang="zh-CN"/>
              <a:pPr>
                <a:defRPr/>
              </a:pPr>
              <a:t>‹N›</a:t>
            </a:fld>
            <a:endParaRPr lang="en-GB"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4034" y="300987"/>
            <a:ext cx="3316456" cy="1280945"/>
          </a:xfrm>
        </p:spPr>
        <p:txBody>
          <a:bodyPr anchor="b"/>
          <a:lstStyle>
            <a:lvl1pPr algn="l">
              <a:defRPr sz="2200" b="1"/>
            </a:lvl1pPr>
          </a:lstStyle>
          <a:p>
            <a:r>
              <a:rPr lang="zh-CN" altLang="en-US"/>
              <a:t>单击此处编辑母版标题样式</a:t>
            </a:r>
          </a:p>
        </p:txBody>
      </p:sp>
      <p:sp>
        <p:nvSpPr>
          <p:cNvPr id="3" name="内容占位符 2"/>
          <p:cNvSpPr>
            <a:spLocks noGrp="1"/>
          </p:cNvSpPr>
          <p:nvPr>
            <p:ph idx="1"/>
          </p:nvPr>
        </p:nvSpPr>
        <p:spPr>
          <a:xfrm>
            <a:off x="3941249" y="301006"/>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04034" y="1581937"/>
            <a:ext cx="3316456" cy="5171028"/>
          </a:xfrm>
        </p:spPr>
        <p:txBody>
          <a:bodyPr/>
          <a:lstStyle>
            <a:lvl1pPr marL="0" indent="0">
              <a:buNone/>
              <a:defRPr sz="1500"/>
            </a:lvl1pPr>
            <a:lvl2pPr marL="503083" indent="0">
              <a:buNone/>
              <a:defRPr sz="1300"/>
            </a:lvl2pPr>
            <a:lvl3pPr marL="1006168" indent="0">
              <a:buNone/>
              <a:defRPr sz="1100"/>
            </a:lvl3pPr>
            <a:lvl4pPr marL="1509254" indent="0">
              <a:buNone/>
              <a:defRPr sz="1000"/>
            </a:lvl4pPr>
            <a:lvl5pPr marL="2012337" indent="0">
              <a:buNone/>
              <a:defRPr sz="1000"/>
            </a:lvl5pPr>
            <a:lvl6pPr marL="2515422" indent="0">
              <a:buNone/>
              <a:defRPr sz="1000"/>
            </a:lvl6pPr>
            <a:lvl7pPr marL="3018505" indent="0">
              <a:buNone/>
              <a:defRPr sz="1000"/>
            </a:lvl7pPr>
            <a:lvl8pPr marL="3521581" indent="0">
              <a:buNone/>
              <a:defRPr sz="1000"/>
            </a:lvl8pPr>
            <a:lvl9pPr marL="4024671"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en-GB" altLang="zh-CN"/>
          </a:p>
        </p:txBody>
      </p:sp>
      <p:sp>
        <p:nvSpPr>
          <p:cNvPr id="6" name="页脚占位符 4"/>
          <p:cNvSpPr>
            <a:spLocks noGrp="1"/>
          </p:cNvSpPr>
          <p:nvPr>
            <p:ph type="ftr" sz="quarter" idx="11"/>
          </p:nvPr>
        </p:nvSpPr>
        <p:spPr/>
        <p:txBody>
          <a:bodyPr/>
          <a:lstStyle>
            <a:lvl1pPr>
              <a:defRPr/>
            </a:lvl1pPr>
          </a:lstStyle>
          <a:p>
            <a:pPr>
              <a:defRPr/>
            </a:pPr>
            <a:endParaRPr lang="en-GB" altLang="zh-CN"/>
          </a:p>
        </p:txBody>
      </p:sp>
      <p:sp>
        <p:nvSpPr>
          <p:cNvPr id="7" name="灯片编号占位符 5"/>
          <p:cNvSpPr>
            <a:spLocks noGrp="1"/>
          </p:cNvSpPr>
          <p:nvPr>
            <p:ph type="sldNum" sz="quarter" idx="12"/>
          </p:nvPr>
        </p:nvSpPr>
        <p:spPr/>
        <p:txBody>
          <a:bodyPr/>
          <a:lstStyle>
            <a:lvl1pPr>
              <a:defRPr/>
            </a:lvl1pPr>
          </a:lstStyle>
          <a:p>
            <a:pPr>
              <a:defRPr/>
            </a:pPr>
            <a:fld id="{E1E05096-5448-449C-86ED-6C76E489EFCB}" type="slidenum">
              <a:rPr lang="en-GB" altLang="zh-CN"/>
              <a:pPr>
                <a:defRPr/>
              </a:pPr>
              <a:t>‹N›</a:t>
            </a:fld>
            <a:endParaRPr lang="en-GB"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75873" y="5291772"/>
            <a:ext cx="6048375" cy="624724"/>
          </a:xfrm>
        </p:spPr>
        <p:txBody>
          <a:bodyPr anchor="b"/>
          <a:lstStyle>
            <a:lvl1pPr algn="l">
              <a:defRPr sz="2200" b="1"/>
            </a:lvl1pPr>
          </a:lstStyle>
          <a:p>
            <a:r>
              <a:rPr lang="zh-CN" altLang="en-US"/>
              <a:t>单击此处编辑母版标题样式</a:t>
            </a:r>
          </a:p>
        </p:txBody>
      </p:sp>
      <p:sp>
        <p:nvSpPr>
          <p:cNvPr id="3" name="图片占位符 2"/>
          <p:cNvSpPr>
            <a:spLocks noGrp="1"/>
          </p:cNvSpPr>
          <p:nvPr>
            <p:ph type="pic" idx="1"/>
          </p:nvPr>
        </p:nvSpPr>
        <p:spPr>
          <a:xfrm>
            <a:off x="1975873" y="675471"/>
            <a:ext cx="6048375" cy="4535805"/>
          </a:xfrm>
        </p:spPr>
        <p:txBody>
          <a:bodyPr rtlCol="0">
            <a:normAutofit/>
          </a:bodyPr>
          <a:lstStyle>
            <a:lvl1pPr marL="0" indent="0">
              <a:buNone/>
              <a:defRPr sz="3500"/>
            </a:lvl1pPr>
            <a:lvl2pPr marL="503083" indent="0">
              <a:buNone/>
              <a:defRPr sz="3100"/>
            </a:lvl2pPr>
            <a:lvl3pPr marL="1006168" indent="0">
              <a:buNone/>
              <a:defRPr sz="2600"/>
            </a:lvl3pPr>
            <a:lvl4pPr marL="1509254" indent="0">
              <a:buNone/>
              <a:defRPr sz="2200"/>
            </a:lvl4pPr>
            <a:lvl5pPr marL="2012337" indent="0">
              <a:buNone/>
              <a:defRPr sz="2200"/>
            </a:lvl5pPr>
            <a:lvl6pPr marL="2515422" indent="0">
              <a:buNone/>
              <a:defRPr sz="2200"/>
            </a:lvl6pPr>
            <a:lvl7pPr marL="3018505" indent="0">
              <a:buNone/>
              <a:defRPr sz="2200"/>
            </a:lvl7pPr>
            <a:lvl8pPr marL="3521581" indent="0">
              <a:buNone/>
              <a:defRPr sz="2200"/>
            </a:lvl8pPr>
            <a:lvl9pPr marL="4024671" indent="0">
              <a:buNone/>
              <a:defRPr sz="2200"/>
            </a:lvl9pPr>
          </a:lstStyle>
          <a:p>
            <a:pPr lvl="0"/>
            <a:endParaRPr lang="zh-CN" altLang="en-US" noProof="0"/>
          </a:p>
        </p:txBody>
      </p:sp>
      <p:sp>
        <p:nvSpPr>
          <p:cNvPr id="4" name="文本占位符 3"/>
          <p:cNvSpPr>
            <a:spLocks noGrp="1"/>
          </p:cNvSpPr>
          <p:nvPr>
            <p:ph type="body" sz="half" idx="2"/>
          </p:nvPr>
        </p:nvSpPr>
        <p:spPr>
          <a:xfrm>
            <a:off x="1975873" y="5916496"/>
            <a:ext cx="6048375" cy="887211"/>
          </a:xfrm>
        </p:spPr>
        <p:txBody>
          <a:bodyPr/>
          <a:lstStyle>
            <a:lvl1pPr marL="0" indent="0">
              <a:buNone/>
              <a:defRPr sz="1500"/>
            </a:lvl1pPr>
            <a:lvl2pPr marL="503083" indent="0">
              <a:buNone/>
              <a:defRPr sz="1300"/>
            </a:lvl2pPr>
            <a:lvl3pPr marL="1006168" indent="0">
              <a:buNone/>
              <a:defRPr sz="1100"/>
            </a:lvl3pPr>
            <a:lvl4pPr marL="1509254" indent="0">
              <a:buNone/>
              <a:defRPr sz="1000"/>
            </a:lvl4pPr>
            <a:lvl5pPr marL="2012337" indent="0">
              <a:buNone/>
              <a:defRPr sz="1000"/>
            </a:lvl5pPr>
            <a:lvl6pPr marL="2515422" indent="0">
              <a:buNone/>
              <a:defRPr sz="1000"/>
            </a:lvl6pPr>
            <a:lvl7pPr marL="3018505" indent="0">
              <a:buNone/>
              <a:defRPr sz="1000"/>
            </a:lvl7pPr>
            <a:lvl8pPr marL="3521581" indent="0">
              <a:buNone/>
              <a:defRPr sz="1000"/>
            </a:lvl8pPr>
            <a:lvl9pPr marL="4024671"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en-GB" altLang="zh-CN"/>
          </a:p>
        </p:txBody>
      </p:sp>
      <p:sp>
        <p:nvSpPr>
          <p:cNvPr id="6" name="页脚占位符 4"/>
          <p:cNvSpPr>
            <a:spLocks noGrp="1"/>
          </p:cNvSpPr>
          <p:nvPr>
            <p:ph type="ftr" sz="quarter" idx="11"/>
          </p:nvPr>
        </p:nvSpPr>
        <p:spPr/>
        <p:txBody>
          <a:bodyPr/>
          <a:lstStyle>
            <a:lvl1pPr>
              <a:defRPr/>
            </a:lvl1pPr>
          </a:lstStyle>
          <a:p>
            <a:pPr>
              <a:defRPr/>
            </a:pPr>
            <a:endParaRPr lang="en-GB" altLang="zh-CN"/>
          </a:p>
        </p:txBody>
      </p:sp>
      <p:sp>
        <p:nvSpPr>
          <p:cNvPr id="7" name="灯片编号占位符 5"/>
          <p:cNvSpPr>
            <a:spLocks noGrp="1"/>
          </p:cNvSpPr>
          <p:nvPr>
            <p:ph type="sldNum" sz="quarter" idx="12"/>
          </p:nvPr>
        </p:nvSpPr>
        <p:spPr/>
        <p:txBody>
          <a:bodyPr/>
          <a:lstStyle>
            <a:lvl1pPr>
              <a:defRPr/>
            </a:lvl1pPr>
          </a:lstStyle>
          <a:p>
            <a:pPr>
              <a:defRPr/>
            </a:pPr>
            <a:fld id="{FF009896-B563-4EF9-9CEC-28CB25FE3D07}" type="slidenum">
              <a:rPr lang="en-GB" altLang="zh-CN"/>
              <a:pPr>
                <a:defRPr/>
              </a:pPr>
              <a:t>‹N›</a:t>
            </a:fld>
            <a:endParaRPr lang="en-GB"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503238" y="303218"/>
            <a:ext cx="9074150" cy="1258887"/>
          </a:xfrm>
          <a:prstGeom prst="rect">
            <a:avLst/>
          </a:prstGeom>
          <a:noFill/>
          <a:ln w="9525">
            <a:noFill/>
            <a:miter lim="800000"/>
            <a:headEnd/>
            <a:tailEnd/>
          </a:ln>
        </p:spPr>
        <p:txBody>
          <a:bodyPr vert="horz" wrap="square" lIns="100608" tIns="50307" rIns="100608" bIns="50307"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503238" y="1763713"/>
            <a:ext cx="9074150" cy="4989512"/>
          </a:xfrm>
          <a:prstGeom prst="rect">
            <a:avLst/>
          </a:prstGeom>
          <a:noFill/>
          <a:ln w="9525">
            <a:noFill/>
            <a:miter lim="800000"/>
            <a:headEnd/>
            <a:tailEnd/>
          </a:ln>
        </p:spPr>
        <p:txBody>
          <a:bodyPr vert="horz" wrap="square" lIns="100608" tIns="50307" rIns="100608" bIns="50307"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03243" y="7007225"/>
            <a:ext cx="2352675" cy="401638"/>
          </a:xfrm>
          <a:prstGeom prst="rect">
            <a:avLst/>
          </a:prstGeom>
        </p:spPr>
        <p:txBody>
          <a:bodyPr vert="horz" lIns="100608" tIns="50307" rIns="100608" bIns="50307" rtlCol="0" anchor="ctr"/>
          <a:lstStyle>
            <a:lvl1pPr algn="l" defTabSz="448703">
              <a:defRPr sz="1300">
                <a:solidFill>
                  <a:schemeClr val="tx1">
                    <a:tint val="75000"/>
                  </a:schemeClr>
                </a:solidFill>
                <a:latin typeface="Arial" pitchFamily="34" charset="0"/>
              </a:defRPr>
            </a:lvl1pPr>
          </a:lstStyle>
          <a:p>
            <a:pPr>
              <a:defRPr/>
            </a:pPr>
            <a:endParaRPr lang="en-GB" altLang="zh-CN"/>
          </a:p>
        </p:txBody>
      </p:sp>
      <p:sp>
        <p:nvSpPr>
          <p:cNvPr id="5" name="页脚占位符 4"/>
          <p:cNvSpPr>
            <a:spLocks noGrp="1"/>
          </p:cNvSpPr>
          <p:nvPr>
            <p:ph type="ftr" sz="quarter" idx="3"/>
          </p:nvPr>
        </p:nvSpPr>
        <p:spPr>
          <a:xfrm>
            <a:off x="3444875" y="7007225"/>
            <a:ext cx="3190875" cy="401638"/>
          </a:xfrm>
          <a:prstGeom prst="rect">
            <a:avLst/>
          </a:prstGeom>
        </p:spPr>
        <p:txBody>
          <a:bodyPr vert="horz" lIns="100608" tIns="50307" rIns="100608" bIns="50307" rtlCol="0" anchor="ctr"/>
          <a:lstStyle>
            <a:lvl1pPr algn="ctr" defTabSz="448703">
              <a:defRPr sz="1300">
                <a:solidFill>
                  <a:schemeClr val="tx1">
                    <a:tint val="75000"/>
                  </a:schemeClr>
                </a:solidFill>
                <a:latin typeface="Arial" pitchFamily="34" charset="0"/>
              </a:defRPr>
            </a:lvl1pPr>
          </a:lstStyle>
          <a:p>
            <a:pPr>
              <a:defRPr/>
            </a:pPr>
            <a:endParaRPr lang="en-GB" altLang="zh-CN"/>
          </a:p>
        </p:txBody>
      </p:sp>
      <p:sp>
        <p:nvSpPr>
          <p:cNvPr id="6" name="灯片编号占位符 5"/>
          <p:cNvSpPr>
            <a:spLocks noGrp="1"/>
          </p:cNvSpPr>
          <p:nvPr>
            <p:ph type="sldNum" sz="quarter" idx="4"/>
          </p:nvPr>
        </p:nvSpPr>
        <p:spPr>
          <a:xfrm>
            <a:off x="7224718" y="7007225"/>
            <a:ext cx="2352675" cy="401638"/>
          </a:xfrm>
          <a:prstGeom prst="rect">
            <a:avLst/>
          </a:prstGeom>
        </p:spPr>
        <p:txBody>
          <a:bodyPr vert="horz" lIns="100608" tIns="50307" rIns="100608" bIns="50307" rtlCol="0" anchor="ctr"/>
          <a:lstStyle>
            <a:lvl1pPr algn="r" defTabSz="448703">
              <a:defRPr sz="1300">
                <a:solidFill>
                  <a:schemeClr val="tx1">
                    <a:tint val="75000"/>
                  </a:schemeClr>
                </a:solidFill>
                <a:latin typeface="Arial" pitchFamily="34" charset="0"/>
              </a:defRPr>
            </a:lvl1pPr>
          </a:lstStyle>
          <a:p>
            <a:pPr>
              <a:defRPr/>
            </a:pPr>
            <a:fld id="{66AB7AFE-4C78-415A-A3AD-5943D6EC389B}" type="slidenum">
              <a:rPr lang="en-GB" altLang="zh-CN"/>
              <a:pPr>
                <a:defRPr/>
              </a:pPr>
              <a:t>‹N›</a:t>
            </a:fld>
            <a:endParaRPr lang="en-GB" altLang="zh-CN"/>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Lst>
  <p:txStyles>
    <p:titleStyle>
      <a:lvl1pPr algn="ctr" defTabSz="1005952" rtl="0" eaLnBrk="0" fontAlgn="base" hangingPunct="0">
        <a:spcBef>
          <a:spcPct val="0"/>
        </a:spcBef>
        <a:spcAft>
          <a:spcPct val="0"/>
        </a:spcAft>
        <a:defRPr sz="4900" kern="1200">
          <a:solidFill>
            <a:schemeClr val="tx1"/>
          </a:solidFill>
          <a:latin typeface="+mj-lt"/>
          <a:ea typeface="+mj-ea"/>
          <a:cs typeface="+mj-cs"/>
        </a:defRPr>
      </a:lvl1pPr>
      <a:lvl2pPr algn="ctr" defTabSz="1005952" rtl="0" eaLnBrk="0" fontAlgn="base" hangingPunct="0">
        <a:spcBef>
          <a:spcPct val="0"/>
        </a:spcBef>
        <a:spcAft>
          <a:spcPct val="0"/>
        </a:spcAft>
        <a:defRPr sz="4900">
          <a:solidFill>
            <a:schemeClr val="tx1"/>
          </a:solidFill>
          <a:latin typeface="Calibri" pitchFamily="34" charset="0"/>
        </a:defRPr>
      </a:lvl2pPr>
      <a:lvl3pPr algn="ctr" defTabSz="1005952" rtl="0" eaLnBrk="0" fontAlgn="base" hangingPunct="0">
        <a:spcBef>
          <a:spcPct val="0"/>
        </a:spcBef>
        <a:spcAft>
          <a:spcPct val="0"/>
        </a:spcAft>
        <a:defRPr sz="4900">
          <a:solidFill>
            <a:schemeClr val="tx1"/>
          </a:solidFill>
          <a:latin typeface="Calibri" pitchFamily="34" charset="0"/>
        </a:defRPr>
      </a:lvl3pPr>
      <a:lvl4pPr algn="ctr" defTabSz="1005952" rtl="0" eaLnBrk="0" fontAlgn="base" hangingPunct="0">
        <a:spcBef>
          <a:spcPct val="0"/>
        </a:spcBef>
        <a:spcAft>
          <a:spcPct val="0"/>
        </a:spcAft>
        <a:defRPr sz="4900">
          <a:solidFill>
            <a:schemeClr val="tx1"/>
          </a:solidFill>
          <a:latin typeface="Calibri" pitchFamily="34" charset="0"/>
        </a:defRPr>
      </a:lvl4pPr>
      <a:lvl5pPr algn="ctr" defTabSz="1005952" rtl="0" eaLnBrk="0" fontAlgn="base" hangingPunct="0">
        <a:spcBef>
          <a:spcPct val="0"/>
        </a:spcBef>
        <a:spcAft>
          <a:spcPct val="0"/>
        </a:spcAft>
        <a:defRPr sz="4900">
          <a:solidFill>
            <a:schemeClr val="tx1"/>
          </a:solidFill>
          <a:latin typeface="Calibri" pitchFamily="34" charset="0"/>
        </a:defRPr>
      </a:lvl5pPr>
      <a:lvl6pPr marL="456963" algn="ctr" defTabSz="1005952" rtl="0" fontAlgn="base">
        <a:spcBef>
          <a:spcPct val="0"/>
        </a:spcBef>
        <a:spcAft>
          <a:spcPct val="0"/>
        </a:spcAft>
        <a:defRPr sz="4900">
          <a:solidFill>
            <a:schemeClr val="tx1"/>
          </a:solidFill>
          <a:latin typeface="Calibri" pitchFamily="34" charset="0"/>
        </a:defRPr>
      </a:lvl6pPr>
      <a:lvl7pPr marL="913926" algn="ctr" defTabSz="1005952" rtl="0" fontAlgn="base">
        <a:spcBef>
          <a:spcPct val="0"/>
        </a:spcBef>
        <a:spcAft>
          <a:spcPct val="0"/>
        </a:spcAft>
        <a:defRPr sz="4900">
          <a:solidFill>
            <a:schemeClr val="tx1"/>
          </a:solidFill>
          <a:latin typeface="Calibri" pitchFamily="34" charset="0"/>
        </a:defRPr>
      </a:lvl7pPr>
      <a:lvl8pPr marL="1370889" algn="ctr" defTabSz="1005952" rtl="0" fontAlgn="base">
        <a:spcBef>
          <a:spcPct val="0"/>
        </a:spcBef>
        <a:spcAft>
          <a:spcPct val="0"/>
        </a:spcAft>
        <a:defRPr sz="4900">
          <a:solidFill>
            <a:schemeClr val="tx1"/>
          </a:solidFill>
          <a:latin typeface="Calibri" pitchFamily="34" charset="0"/>
        </a:defRPr>
      </a:lvl8pPr>
      <a:lvl9pPr marL="1827851" algn="ctr" defTabSz="1005952" rtl="0" fontAlgn="base">
        <a:spcBef>
          <a:spcPct val="0"/>
        </a:spcBef>
        <a:spcAft>
          <a:spcPct val="0"/>
        </a:spcAft>
        <a:defRPr sz="4900">
          <a:solidFill>
            <a:schemeClr val="tx1"/>
          </a:solidFill>
          <a:latin typeface="Calibri" pitchFamily="34" charset="0"/>
        </a:defRPr>
      </a:lvl9pPr>
    </p:titleStyle>
    <p:bodyStyle>
      <a:lvl1pPr marL="376042" indent="-376042" algn="l" defTabSz="1005952"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817138" indent="-314160" algn="l" defTabSz="1005952"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56650" indent="-250695" algn="l" defTabSz="1005952" rtl="0" eaLnBrk="0" fontAlgn="base" hangingPunct="0">
        <a:spcBef>
          <a:spcPct val="20000"/>
        </a:spcBef>
        <a:spcAft>
          <a:spcPct val="0"/>
        </a:spcAft>
        <a:buFont typeface="Arial" charset="0"/>
        <a:buChar char="•"/>
        <a:defRPr sz="2600" kern="1200">
          <a:solidFill>
            <a:schemeClr val="tx1"/>
          </a:solidFill>
          <a:latin typeface="+mn-lt"/>
          <a:ea typeface="+mn-ea"/>
          <a:cs typeface="+mn-cs"/>
        </a:defRPr>
      </a:lvl3pPr>
      <a:lvl4pPr marL="1759625" indent="-250695" algn="l" defTabSz="1005952"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62602" indent="-250695" algn="l" defTabSz="1005952"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66963" indent="-251542" algn="l" defTabSz="100616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0048" indent="-251542" algn="l" defTabSz="100616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3132" indent="-251542" algn="l" defTabSz="100616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6215" indent="-251542" algn="l" defTabSz="1006168"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zh-CN"/>
      </a:defPPr>
      <a:lvl1pPr marL="0" algn="l" defTabSz="1006168" rtl="0" eaLnBrk="1" latinLnBrk="0" hangingPunct="1">
        <a:defRPr sz="2000" kern="1200">
          <a:solidFill>
            <a:schemeClr val="tx1"/>
          </a:solidFill>
          <a:latin typeface="+mn-lt"/>
          <a:ea typeface="+mn-ea"/>
          <a:cs typeface="+mn-cs"/>
        </a:defRPr>
      </a:lvl1pPr>
      <a:lvl2pPr marL="503083" algn="l" defTabSz="1006168" rtl="0" eaLnBrk="1" latinLnBrk="0" hangingPunct="1">
        <a:defRPr sz="2000" kern="1200">
          <a:solidFill>
            <a:schemeClr val="tx1"/>
          </a:solidFill>
          <a:latin typeface="+mn-lt"/>
          <a:ea typeface="+mn-ea"/>
          <a:cs typeface="+mn-cs"/>
        </a:defRPr>
      </a:lvl2pPr>
      <a:lvl3pPr marL="1006168" algn="l" defTabSz="1006168" rtl="0" eaLnBrk="1" latinLnBrk="0" hangingPunct="1">
        <a:defRPr sz="2000" kern="1200">
          <a:solidFill>
            <a:schemeClr val="tx1"/>
          </a:solidFill>
          <a:latin typeface="+mn-lt"/>
          <a:ea typeface="+mn-ea"/>
          <a:cs typeface="+mn-cs"/>
        </a:defRPr>
      </a:lvl3pPr>
      <a:lvl4pPr marL="1509254" algn="l" defTabSz="1006168" rtl="0" eaLnBrk="1" latinLnBrk="0" hangingPunct="1">
        <a:defRPr sz="2000" kern="1200">
          <a:solidFill>
            <a:schemeClr val="tx1"/>
          </a:solidFill>
          <a:latin typeface="+mn-lt"/>
          <a:ea typeface="+mn-ea"/>
          <a:cs typeface="+mn-cs"/>
        </a:defRPr>
      </a:lvl4pPr>
      <a:lvl5pPr marL="2012337" algn="l" defTabSz="1006168" rtl="0" eaLnBrk="1" latinLnBrk="0" hangingPunct="1">
        <a:defRPr sz="2000" kern="1200">
          <a:solidFill>
            <a:schemeClr val="tx1"/>
          </a:solidFill>
          <a:latin typeface="+mn-lt"/>
          <a:ea typeface="+mn-ea"/>
          <a:cs typeface="+mn-cs"/>
        </a:defRPr>
      </a:lvl5pPr>
      <a:lvl6pPr marL="2515422" algn="l" defTabSz="1006168" rtl="0" eaLnBrk="1" latinLnBrk="0" hangingPunct="1">
        <a:defRPr sz="2000" kern="1200">
          <a:solidFill>
            <a:schemeClr val="tx1"/>
          </a:solidFill>
          <a:latin typeface="+mn-lt"/>
          <a:ea typeface="+mn-ea"/>
          <a:cs typeface="+mn-cs"/>
        </a:defRPr>
      </a:lvl6pPr>
      <a:lvl7pPr marL="3018505" algn="l" defTabSz="1006168" rtl="0" eaLnBrk="1" latinLnBrk="0" hangingPunct="1">
        <a:defRPr sz="2000" kern="1200">
          <a:solidFill>
            <a:schemeClr val="tx1"/>
          </a:solidFill>
          <a:latin typeface="+mn-lt"/>
          <a:ea typeface="+mn-ea"/>
          <a:cs typeface="+mn-cs"/>
        </a:defRPr>
      </a:lvl7pPr>
      <a:lvl8pPr marL="3521581" algn="l" defTabSz="1006168" rtl="0" eaLnBrk="1" latinLnBrk="0" hangingPunct="1">
        <a:defRPr sz="2000" kern="1200">
          <a:solidFill>
            <a:schemeClr val="tx1"/>
          </a:solidFill>
          <a:latin typeface="+mn-lt"/>
          <a:ea typeface="+mn-ea"/>
          <a:cs typeface="+mn-cs"/>
        </a:defRPr>
      </a:lvl8pPr>
      <a:lvl9pPr marL="4024671" algn="l" defTabSz="100616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7170" name="Titolo 1">
            <a:extLst>
              <a:ext uri="{FF2B5EF4-FFF2-40B4-BE49-F238E27FC236}">
                <a16:creationId xmlns:a16="http://schemas.microsoft.com/office/drawing/2014/main" id="{E4757F6C-CF78-4321-8E94-9E1082999677}"/>
              </a:ext>
            </a:extLst>
          </p:cNvPr>
          <p:cNvSpPr>
            <a:spLocks noGrp="1" noChangeArrowheads="1"/>
          </p:cNvSpPr>
          <p:nvPr>
            <p:ph type="title"/>
          </p:nvPr>
        </p:nvSpPr>
        <p:spPr>
          <a:xfrm>
            <a:off x="806449" y="2427479"/>
            <a:ext cx="8467725" cy="2704716"/>
          </a:xfrm>
        </p:spPr>
        <p:txBody>
          <a:bodyPr/>
          <a:lstStyle/>
          <a:p>
            <a:pPr algn="ctr" defTabSz="338138" eaLnBrk="1" hangingPunct="1"/>
            <a:r>
              <a:rPr lang="it-IT" altLang="zh-CN" sz="4400" cap="none" dirty="0">
                <a:solidFill>
                  <a:schemeClr val="bg1"/>
                </a:solidFill>
                <a:latin typeface="Candara Light" panose="020E0502030303020204" pitchFamily="34" charset="0"/>
                <a:ea typeface="等线" panose="02010600030101010101" pitchFamily="2" charset="-122"/>
                <a:cs typeface="SimonciniGaramond"/>
              </a:rPr>
              <a:t>L’ESISTENZA DELLE COSE MATERIALI</a:t>
            </a:r>
            <a:br>
              <a:rPr lang="it-IT" altLang="zh-CN" sz="4400" cap="none" dirty="0">
                <a:solidFill>
                  <a:schemeClr val="bg1"/>
                </a:solidFill>
                <a:latin typeface="Candara Light" panose="020E0502030303020204" pitchFamily="34" charset="0"/>
                <a:ea typeface="等线" panose="02010600030101010101" pitchFamily="2" charset="-122"/>
                <a:cs typeface="SimonciniGaramond"/>
              </a:rPr>
            </a:br>
            <a:r>
              <a:rPr lang="it-IT" altLang="zh-CN" sz="4400" cap="none" dirty="0">
                <a:solidFill>
                  <a:schemeClr val="bg1"/>
                </a:solidFill>
                <a:latin typeface="Candara Light" panose="020E0502030303020204" pitchFamily="34" charset="0"/>
                <a:ea typeface="等线" panose="02010600030101010101" pitchFamily="2" charset="-122"/>
                <a:cs typeface="SimonciniGaramond"/>
              </a:rPr>
              <a:t>E</a:t>
            </a:r>
            <a:br>
              <a:rPr lang="it-IT" altLang="zh-CN" sz="4400" cap="none" dirty="0">
                <a:solidFill>
                  <a:schemeClr val="bg1"/>
                </a:solidFill>
                <a:latin typeface="Candara Light" panose="020E0502030303020204" pitchFamily="34" charset="0"/>
                <a:ea typeface="等线" panose="02010600030101010101" pitchFamily="2" charset="-122"/>
                <a:cs typeface="SimonciniGaramond"/>
              </a:rPr>
            </a:br>
            <a:r>
              <a:rPr lang="it-IT" altLang="zh-CN" sz="4400" cap="none" dirty="0">
                <a:solidFill>
                  <a:schemeClr val="bg1"/>
                </a:solidFill>
                <a:latin typeface="Candara Light" panose="020E0502030303020204" pitchFamily="34" charset="0"/>
                <a:ea typeface="等线" panose="02010600030101010101" pitchFamily="2" charset="-122"/>
                <a:cs typeface="SimonciniGaramond"/>
              </a:rPr>
              <a:t>LA DISTINZIONE REALE DELL’ANIMA DAL CORPO</a:t>
            </a:r>
            <a:endParaRPr lang="zh-CN" altLang="en-US" sz="4400" cap="none" dirty="0">
              <a:solidFill>
                <a:schemeClr val="bg1"/>
              </a:solidFill>
              <a:latin typeface="Candara Light" panose="020E0502030303020204" pitchFamily="34" charset="0"/>
              <a:ea typeface="等线" panose="02010600030101010101" pitchFamily="2" charset="-122"/>
              <a:cs typeface="SimonciniGaramon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972360C0-9960-4007-888E-8E4D7AF396F1}"/>
              </a:ext>
            </a:extLst>
          </p:cNvPr>
          <p:cNvSpPr/>
          <p:nvPr/>
        </p:nvSpPr>
        <p:spPr>
          <a:xfrm>
            <a:off x="1692399" y="1672721"/>
            <a:ext cx="6695826" cy="4214231"/>
          </a:xfrm>
          <a:prstGeom prst="rect">
            <a:avLst/>
          </a:prstGeom>
        </p:spPr>
        <p:txBody>
          <a:bodyPr wrap="square">
            <a:spAutoFit/>
          </a:bodyPr>
          <a:lstStyle/>
          <a:p>
            <a:pPr algn="just"/>
            <a:r>
              <a:rPr lang="en-GB" altLang="zh-CN" sz="2400" dirty="0">
                <a:latin typeface="SimonciniGaramond"/>
              </a:rPr>
              <a:t>[…] </a:t>
            </a:r>
            <a:r>
              <a:rPr lang="en-GB" altLang="zh-CN" sz="2400" dirty="0" err="1">
                <a:latin typeface="SimonciniGaramond"/>
              </a:rPr>
              <a:t>basta</a:t>
            </a:r>
            <a:r>
              <a:rPr lang="en-GB" altLang="zh-CN" sz="2400" dirty="0">
                <a:latin typeface="SimonciniGaramond"/>
              </a:rPr>
              <a:t> </a:t>
            </a:r>
            <a:r>
              <a:rPr lang="en-GB" altLang="zh-CN" sz="2400" dirty="0" err="1">
                <a:latin typeface="SimonciniGaramond"/>
              </a:rPr>
              <a:t>che</a:t>
            </a:r>
            <a:r>
              <a:rPr lang="en-GB" altLang="zh-CN" sz="2400" dirty="0">
                <a:latin typeface="SimonciniGaramond"/>
              </a:rPr>
              <a:t> </a:t>
            </a:r>
            <a:r>
              <a:rPr lang="it-IT" altLang="zh-CN" sz="2400" dirty="0">
                <a:latin typeface="SimonciniGaramond"/>
              </a:rPr>
              <a:t>io possa </a:t>
            </a:r>
            <a:r>
              <a:rPr lang="it-IT" altLang="zh-CN" sz="2400" b="1" dirty="0">
                <a:latin typeface="SimonciniGaramond"/>
              </a:rPr>
              <a:t>intendere chiaramente e distintamente una cosa senza un’altra </a:t>
            </a:r>
            <a:r>
              <a:rPr lang="it-IT" altLang="zh-CN" sz="2400" dirty="0">
                <a:latin typeface="SimonciniGaramond"/>
              </a:rPr>
              <a:t>per essere </a:t>
            </a:r>
            <a:r>
              <a:rPr lang="it-IT" altLang="zh-CN" sz="2400" b="1" dirty="0">
                <a:latin typeface="SimonciniGaramond"/>
              </a:rPr>
              <a:t>certo che l’una è diversa dall’altra</a:t>
            </a:r>
            <a:r>
              <a:rPr lang="it-IT" altLang="zh-CN" sz="2400" dirty="0">
                <a:latin typeface="SimonciniGaramond"/>
              </a:rPr>
              <a:t>, in quanto può essere posta separatamente almeno da Dio; e non ha importanza in forza di quale potenza ciò accada, purché si stimi diversa quella cosa; e, quindi, proprio in quanto </a:t>
            </a:r>
            <a:r>
              <a:rPr lang="it-IT" altLang="zh-CN" sz="2400" b="1" dirty="0">
                <a:latin typeface="SimonciniGaramond"/>
              </a:rPr>
              <a:t>so che esisto </a:t>
            </a:r>
            <a:r>
              <a:rPr lang="it-IT" altLang="zh-CN" sz="2400" dirty="0">
                <a:latin typeface="SimonciniGaramond"/>
              </a:rPr>
              <a:t>e, al tempo stesso, mi accorgo che assolutamente null’altro appartiene alla </a:t>
            </a:r>
            <a:r>
              <a:rPr lang="it-IT" altLang="zh-CN" sz="2400" b="1" dirty="0">
                <a:latin typeface="SimonciniGaramond"/>
              </a:rPr>
              <a:t>mia natura</a:t>
            </a:r>
            <a:r>
              <a:rPr lang="it-IT" altLang="zh-CN" sz="2400" dirty="0">
                <a:latin typeface="SimonciniGaramond"/>
              </a:rPr>
              <a:t>, o essenza, se non questo solo, che sono </a:t>
            </a:r>
            <a:r>
              <a:rPr lang="it-IT" altLang="zh-CN" sz="2400" b="1" dirty="0">
                <a:latin typeface="SimonciniGaramond"/>
              </a:rPr>
              <a:t>una cosa pensante</a:t>
            </a:r>
            <a:r>
              <a:rPr lang="it-IT" altLang="zh-CN" sz="2400" dirty="0">
                <a:latin typeface="SimonciniGaramond"/>
              </a:rPr>
              <a:t>, concludo correttamente che la mia essenza consiste unicamente in ciò, che sono una cosa pensante.</a:t>
            </a:r>
            <a:endParaRPr lang="zh-CN" altLang="en-US" sz="2400" dirty="0"/>
          </a:p>
        </p:txBody>
      </p:sp>
    </p:spTree>
    <p:extLst>
      <p:ext uri="{BB962C8B-B14F-4D97-AF65-F5344CB8AC3E}">
        <p14:creationId xmlns:p14="http://schemas.microsoft.com/office/powerpoint/2010/main" val="3532319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755214B1-22ED-48ED-9558-93B5929C4298}"/>
              </a:ext>
            </a:extLst>
          </p:cNvPr>
          <p:cNvSpPr/>
          <p:nvPr/>
        </p:nvSpPr>
        <p:spPr>
          <a:xfrm>
            <a:off x="1922489" y="1019142"/>
            <a:ext cx="6263778" cy="349968"/>
          </a:xfrm>
          <a:prstGeom prst="rect">
            <a:avLst/>
          </a:prstGeom>
        </p:spPr>
        <p:txBody>
          <a:bodyPr wrap="square">
            <a:spAutoFit/>
          </a:bodyPr>
          <a:lstStyle/>
          <a:p>
            <a:pPr algn="ctr"/>
            <a:r>
              <a:rPr lang="it-IT" altLang="zh-CN" dirty="0">
                <a:latin typeface="SimonciniGaramond"/>
              </a:rPr>
              <a:t>X può essere concepita in modo chiaro e distinto senza Y</a:t>
            </a:r>
            <a:endParaRPr lang="zh-CN" altLang="en-US" dirty="0"/>
          </a:p>
        </p:txBody>
      </p:sp>
      <p:sp>
        <p:nvSpPr>
          <p:cNvPr id="4" name="Rettangolo 3">
            <a:extLst>
              <a:ext uri="{FF2B5EF4-FFF2-40B4-BE49-F238E27FC236}">
                <a16:creationId xmlns:a16="http://schemas.microsoft.com/office/drawing/2014/main" id="{E63D79D2-D3A2-4184-8CF3-8411A7B1EA97}"/>
              </a:ext>
            </a:extLst>
          </p:cNvPr>
          <p:cNvSpPr/>
          <p:nvPr/>
        </p:nvSpPr>
        <p:spPr>
          <a:xfrm>
            <a:off x="1888046" y="1618681"/>
            <a:ext cx="6263778" cy="349968"/>
          </a:xfrm>
          <a:prstGeom prst="rect">
            <a:avLst/>
          </a:prstGeom>
        </p:spPr>
        <p:txBody>
          <a:bodyPr wrap="square">
            <a:spAutoFit/>
          </a:bodyPr>
          <a:lstStyle/>
          <a:p>
            <a:pPr algn="ctr"/>
            <a:r>
              <a:rPr lang="it-IT" altLang="zh-CN" dirty="0">
                <a:latin typeface="SimonciniGaramond"/>
              </a:rPr>
              <a:t>X può esistere senza Y</a:t>
            </a:r>
            <a:endParaRPr lang="zh-CN" altLang="en-US" dirty="0"/>
          </a:p>
        </p:txBody>
      </p:sp>
      <p:sp>
        <p:nvSpPr>
          <p:cNvPr id="5" name="Rettangolo 4">
            <a:extLst>
              <a:ext uri="{FF2B5EF4-FFF2-40B4-BE49-F238E27FC236}">
                <a16:creationId xmlns:a16="http://schemas.microsoft.com/office/drawing/2014/main" id="{236CBD8D-625E-4EF7-994C-C2BE2367D2D7}"/>
              </a:ext>
            </a:extLst>
          </p:cNvPr>
          <p:cNvSpPr/>
          <p:nvPr/>
        </p:nvSpPr>
        <p:spPr>
          <a:xfrm>
            <a:off x="1908423" y="2757597"/>
            <a:ext cx="6263778" cy="349968"/>
          </a:xfrm>
          <a:prstGeom prst="rect">
            <a:avLst/>
          </a:prstGeom>
        </p:spPr>
        <p:txBody>
          <a:bodyPr wrap="square">
            <a:spAutoFit/>
          </a:bodyPr>
          <a:lstStyle/>
          <a:p>
            <a:pPr algn="ctr"/>
            <a:r>
              <a:rPr lang="it-IT" altLang="zh-CN" dirty="0">
                <a:latin typeface="SimonciniGaramond"/>
              </a:rPr>
              <a:t>Io posso essere concepito in modo </a:t>
            </a:r>
            <a:r>
              <a:rPr lang="it-IT" altLang="zh-CN" dirty="0" err="1">
                <a:latin typeface="SimonciniGaramond"/>
              </a:rPr>
              <a:t>c&amp;d</a:t>
            </a:r>
            <a:r>
              <a:rPr lang="it-IT" altLang="zh-CN" dirty="0">
                <a:latin typeface="SimonciniGaramond"/>
              </a:rPr>
              <a:t> senza corpo</a:t>
            </a:r>
            <a:endParaRPr lang="zh-CN" altLang="en-US" dirty="0"/>
          </a:p>
        </p:txBody>
      </p:sp>
      <p:sp>
        <p:nvSpPr>
          <p:cNvPr id="6" name="Rettangolo 5">
            <a:extLst>
              <a:ext uri="{FF2B5EF4-FFF2-40B4-BE49-F238E27FC236}">
                <a16:creationId xmlns:a16="http://schemas.microsoft.com/office/drawing/2014/main" id="{E501FFCC-E82D-485D-8800-60C9438A3084}"/>
              </a:ext>
            </a:extLst>
          </p:cNvPr>
          <p:cNvSpPr/>
          <p:nvPr/>
        </p:nvSpPr>
        <p:spPr>
          <a:xfrm>
            <a:off x="1908423" y="3322287"/>
            <a:ext cx="6263778" cy="349968"/>
          </a:xfrm>
          <a:prstGeom prst="rect">
            <a:avLst/>
          </a:prstGeom>
        </p:spPr>
        <p:txBody>
          <a:bodyPr wrap="square">
            <a:spAutoFit/>
          </a:bodyPr>
          <a:lstStyle/>
          <a:p>
            <a:pPr algn="ctr"/>
            <a:r>
              <a:rPr lang="it-IT" altLang="zh-CN" dirty="0">
                <a:latin typeface="SimonciniGaramond"/>
              </a:rPr>
              <a:t>Io posso esistere senza corpo</a:t>
            </a:r>
            <a:endParaRPr lang="zh-CN" altLang="en-US" dirty="0"/>
          </a:p>
        </p:txBody>
      </p:sp>
      <p:sp>
        <p:nvSpPr>
          <p:cNvPr id="7" name="Rettangolo 6">
            <a:extLst>
              <a:ext uri="{FF2B5EF4-FFF2-40B4-BE49-F238E27FC236}">
                <a16:creationId xmlns:a16="http://schemas.microsoft.com/office/drawing/2014/main" id="{CB8C1F3E-65E5-47B8-A696-DBD3272DBE32}"/>
              </a:ext>
            </a:extLst>
          </p:cNvPr>
          <p:cNvSpPr/>
          <p:nvPr/>
        </p:nvSpPr>
        <p:spPr>
          <a:xfrm>
            <a:off x="1908423" y="3887420"/>
            <a:ext cx="6263778" cy="349968"/>
          </a:xfrm>
          <a:prstGeom prst="rect">
            <a:avLst/>
          </a:prstGeom>
        </p:spPr>
        <p:txBody>
          <a:bodyPr wrap="square">
            <a:spAutoFit/>
          </a:bodyPr>
          <a:lstStyle/>
          <a:p>
            <a:pPr algn="ctr"/>
            <a:r>
              <a:rPr lang="it-IT" altLang="zh-CN" dirty="0">
                <a:latin typeface="SimonciniGaramond"/>
              </a:rPr>
              <a:t>La mia essenza è incorporea</a:t>
            </a:r>
            <a:endParaRPr lang="zh-CN" altLang="en-US" dirty="0"/>
          </a:p>
        </p:txBody>
      </p:sp>
      <p:sp>
        <p:nvSpPr>
          <p:cNvPr id="8" name="Rettangolo 7">
            <a:extLst>
              <a:ext uri="{FF2B5EF4-FFF2-40B4-BE49-F238E27FC236}">
                <a16:creationId xmlns:a16="http://schemas.microsoft.com/office/drawing/2014/main" id="{70360E80-3636-49D6-8F67-7AAF36BE7B29}"/>
              </a:ext>
            </a:extLst>
          </p:cNvPr>
          <p:cNvSpPr/>
          <p:nvPr/>
        </p:nvSpPr>
        <p:spPr>
          <a:xfrm>
            <a:off x="1908423" y="5026336"/>
            <a:ext cx="6263778" cy="349968"/>
          </a:xfrm>
          <a:prstGeom prst="rect">
            <a:avLst/>
          </a:prstGeom>
        </p:spPr>
        <p:txBody>
          <a:bodyPr wrap="square">
            <a:spAutoFit/>
          </a:bodyPr>
          <a:lstStyle/>
          <a:p>
            <a:pPr algn="ctr"/>
            <a:r>
              <a:rPr lang="it-IT" altLang="zh-CN" dirty="0">
                <a:latin typeface="SimonciniGaramond"/>
              </a:rPr>
              <a:t>Esiste in me la facoltà di ricevere passivamene idee </a:t>
            </a:r>
            <a:r>
              <a:rPr lang="it-IT" altLang="zh-CN" dirty="0" err="1">
                <a:latin typeface="SimonciniGaramond"/>
              </a:rPr>
              <a:t>coporee</a:t>
            </a:r>
            <a:endParaRPr lang="zh-CN" altLang="en-US" dirty="0"/>
          </a:p>
        </p:txBody>
      </p:sp>
      <p:sp>
        <p:nvSpPr>
          <p:cNvPr id="9" name="Rettangolo 8">
            <a:extLst>
              <a:ext uri="{FF2B5EF4-FFF2-40B4-BE49-F238E27FC236}">
                <a16:creationId xmlns:a16="http://schemas.microsoft.com/office/drawing/2014/main" id="{ACC46528-8283-4912-9A0F-71068A9010FA}"/>
              </a:ext>
            </a:extLst>
          </p:cNvPr>
          <p:cNvSpPr/>
          <p:nvPr/>
        </p:nvSpPr>
        <p:spPr>
          <a:xfrm>
            <a:off x="1908423" y="5643011"/>
            <a:ext cx="6263778" cy="349968"/>
          </a:xfrm>
          <a:prstGeom prst="rect">
            <a:avLst/>
          </a:prstGeom>
        </p:spPr>
        <p:txBody>
          <a:bodyPr wrap="square">
            <a:spAutoFit/>
          </a:bodyPr>
          <a:lstStyle/>
          <a:p>
            <a:pPr algn="ctr"/>
            <a:r>
              <a:rPr lang="it-IT" altLang="zh-CN" dirty="0">
                <a:latin typeface="SimonciniGaramond"/>
              </a:rPr>
              <a:t>Le idee corporee non implicano intellezione</a:t>
            </a:r>
            <a:endParaRPr lang="zh-CN" altLang="en-US" dirty="0"/>
          </a:p>
        </p:txBody>
      </p:sp>
      <p:sp>
        <p:nvSpPr>
          <p:cNvPr id="10" name="Rettangolo 9">
            <a:extLst>
              <a:ext uri="{FF2B5EF4-FFF2-40B4-BE49-F238E27FC236}">
                <a16:creationId xmlns:a16="http://schemas.microsoft.com/office/drawing/2014/main" id="{18ECA1A9-19AA-44B7-A97C-EDD9F6402186}"/>
              </a:ext>
            </a:extLst>
          </p:cNvPr>
          <p:cNvSpPr/>
          <p:nvPr/>
        </p:nvSpPr>
        <p:spPr>
          <a:xfrm>
            <a:off x="1403908" y="6297603"/>
            <a:ext cx="7272808" cy="607602"/>
          </a:xfrm>
          <a:prstGeom prst="rect">
            <a:avLst/>
          </a:prstGeom>
        </p:spPr>
        <p:txBody>
          <a:bodyPr wrap="square">
            <a:spAutoFit/>
          </a:bodyPr>
          <a:lstStyle/>
          <a:p>
            <a:pPr algn="ctr"/>
            <a:r>
              <a:rPr lang="it-IT" altLang="zh-CN" dirty="0">
                <a:latin typeface="SimonciniGaramond"/>
              </a:rPr>
              <a:t>Le idee corporee non possono dipendere da me (in quanto intelletto e in quanto oltre il mio volere)</a:t>
            </a:r>
            <a:endParaRPr lang="zh-CN" altLang="en-US" dirty="0"/>
          </a:p>
        </p:txBody>
      </p:sp>
      <p:sp>
        <p:nvSpPr>
          <p:cNvPr id="11" name="Freccia in giù 10">
            <a:extLst>
              <a:ext uri="{FF2B5EF4-FFF2-40B4-BE49-F238E27FC236}">
                <a16:creationId xmlns:a16="http://schemas.microsoft.com/office/drawing/2014/main" id="{A34861EA-74D9-49C4-B5A5-14AE9CD81290}"/>
              </a:ext>
            </a:extLst>
          </p:cNvPr>
          <p:cNvSpPr/>
          <p:nvPr/>
        </p:nvSpPr>
        <p:spPr>
          <a:xfrm>
            <a:off x="4875919" y="1428903"/>
            <a:ext cx="288032" cy="154088"/>
          </a:xfrm>
          <a:prstGeom prst="downArrow">
            <a:avLst/>
          </a:prstGeom>
          <a:solidFill>
            <a:schemeClr val="accent3">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ccia in giù 13">
            <a:extLst>
              <a:ext uri="{FF2B5EF4-FFF2-40B4-BE49-F238E27FC236}">
                <a16:creationId xmlns:a16="http://schemas.microsoft.com/office/drawing/2014/main" id="{81008EA8-E0D1-41D0-A082-6978847BC29D}"/>
              </a:ext>
            </a:extLst>
          </p:cNvPr>
          <p:cNvSpPr/>
          <p:nvPr/>
        </p:nvSpPr>
        <p:spPr>
          <a:xfrm>
            <a:off x="4817799" y="3131791"/>
            <a:ext cx="288032" cy="154088"/>
          </a:xfrm>
          <a:prstGeom prst="downArrow">
            <a:avLst/>
          </a:prstGeom>
          <a:solidFill>
            <a:schemeClr val="accent3">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ccia in giù 14">
            <a:extLst>
              <a:ext uri="{FF2B5EF4-FFF2-40B4-BE49-F238E27FC236}">
                <a16:creationId xmlns:a16="http://schemas.microsoft.com/office/drawing/2014/main" id="{4C099FC2-D05F-41EB-90A2-367A06AD03D2}"/>
              </a:ext>
            </a:extLst>
          </p:cNvPr>
          <p:cNvSpPr/>
          <p:nvPr/>
        </p:nvSpPr>
        <p:spPr>
          <a:xfrm>
            <a:off x="4817799" y="3699901"/>
            <a:ext cx="288032" cy="154088"/>
          </a:xfrm>
          <a:prstGeom prst="downArrow">
            <a:avLst/>
          </a:prstGeom>
          <a:solidFill>
            <a:schemeClr val="accent3">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ccia in giù 15">
            <a:extLst>
              <a:ext uri="{FF2B5EF4-FFF2-40B4-BE49-F238E27FC236}">
                <a16:creationId xmlns:a16="http://schemas.microsoft.com/office/drawing/2014/main" id="{1A480628-C46D-4B3C-B0BC-E389338ABC4C}"/>
              </a:ext>
            </a:extLst>
          </p:cNvPr>
          <p:cNvSpPr/>
          <p:nvPr/>
        </p:nvSpPr>
        <p:spPr>
          <a:xfrm>
            <a:off x="4752280" y="5453960"/>
            <a:ext cx="288032" cy="154088"/>
          </a:xfrm>
          <a:prstGeom prst="downArrow">
            <a:avLst/>
          </a:prstGeom>
          <a:solidFill>
            <a:schemeClr val="accent3">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ccia in giù 16">
            <a:extLst>
              <a:ext uri="{FF2B5EF4-FFF2-40B4-BE49-F238E27FC236}">
                <a16:creationId xmlns:a16="http://schemas.microsoft.com/office/drawing/2014/main" id="{DD7B09C2-DD6A-45FE-86E0-2F444DC5983F}"/>
              </a:ext>
            </a:extLst>
          </p:cNvPr>
          <p:cNvSpPr/>
          <p:nvPr/>
        </p:nvSpPr>
        <p:spPr>
          <a:xfrm>
            <a:off x="4752280" y="6068247"/>
            <a:ext cx="288032" cy="154088"/>
          </a:xfrm>
          <a:prstGeom prst="downArrow">
            <a:avLst/>
          </a:prstGeom>
          <a:solidFill>
            <a:schemeClr val="accent3">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9165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145FAEDB-071F-4727-9C03-B3C0EED7A2F9}"/>
              </a:ext>
            </a:extLst>
          </p:cNvPr>
          <p:cNvSpPr/>
          <p:nvPr/>
        </p:nvSpPr>
        <p:spPr>
          <a:xfrm>
            <a:off x="2207727" y="1188113"/>
            <a:ext cx="5656393" cy="779316"/>
          </a:xfrm>
          <a:prstGeom prst="rect">
            <a:avLst/>
          </a:prstGeom>
        </p:spPr>
        <p:txBody>
          <a:bodyPr wrap="square">
            <a:spAutoFit/>
          </a:bodyPr>
          <a:lstStyle/>
          <a:p>
            <a:pPr algn="ctr"/>
            <a:r>
              <a:rPr lang="it-IT" altLang="zh-CN" sz="2400" dirty="0">
                <a:latin typeface="Baskerville Old Face" panose="02020602080505020303" pitchFamily="18" charset="0"/>
              </a:rPr>
              <a:t>Le idee delle cose corporee possono derivare da una sostanza che è</a:t>
            </a:r>
            <a:endParaRPr lang="zh-CN" altLang="en-US" sz="2400" dirty="0">
              <a:latin typeface="Baskerville Old Face" panose="02020602080505020303" pitchFamily="18" charset="0"/>
            </a:endParaRPr>
          </a:p>
        </p:txBody>
      </p:sp>
      <p:sp>
        <p:nvSpPr>
          <p:cNvPr id="4" name="Rettangolo 3">
            <a:extLst>
              <a:ext uri="{FF2B5EF4-FFF2-40B4-BE49-F238E27FC236}">
                <a16:creationId xmlns:a16="http://schemas.microsoft.com/office/drawing/2014/main" id="{B900F4E1-EB49-4746-B6D2-647C8F7BC76A}"/>
              </a:ext>
            </a:extLst>
          </p:cNvPr>
          <p:cNvSpPr/>
          <p:nvPr/>
        </p:nvSpPr>
        <p:spPr>
          <a:xfrm>
            <a:off x="592238" y="3343246"/>
            <a:ext cx="3096344" cy="2153282"/>
          </a:xfrm>
          <a:prstGeom prst="rect">
            <a:avLst/>
          </a:prstGeom>
        </p:spPr>
        <p:txBody>
          <a:bodyPr wrap="square">
            <a:spAutoFit/>
          </a:bodyPr>
          <a:lstStyle/>
          <a:p>
            <a:pPr algn="ctr"/>
            <a:r>
              <a:rPr lang="it-IT" altLang="zh-CN" sz="2400" dirty="0">
                <a:latin typeface="Baskerville Old Face" panose="02020602080505020303" pitchFamily="18" charset="0"/>
              </a:rPr>
              <a:t>Dio, o una qualche creatura</a:t>
            </a:r>
          </a:p>
          <a:p>
            <a:pPr algn="ctr"/>
            <a:r>
              <a:rPr lang="it-IT" altLang="zh-CN" sz="2400" dirty="0">
                <a:latin typeface="Baskerville Old Face" panose="02020602080505020303" pitchFamily="18" charset="0"/>
              </a:rPr>
              <a:t>più nobile del corpo, in cui tutto ciò è contenuto eminentemente</a:t>
            </a:r>
            <a:endParaRPr lang="zh-CN" altLang="en-US" sz="2400" dirty="0">
              <a:latin typeface="Baskerville Old Face" panose="02020602080505020303" pitchFamily="18" charset="0"/>
            </a:endParaRPr>
          </a:p>
        </p:txBody>
      </p:sp>
      <p:sp>
        <p:nvSpPr>
          <p:cNvPr id="5" name="Rettangolo 4">
            <a:extLst>
              <a:ext uri="{FF2B5EF4-FFF2-40B4-BE49-F238E27FC236}">
                <a16:creationId xmlns:a16="http://schemas.microsoft.com/office/drawing/2014/main" id="{C5292447-6E5E-480D-8CFC-74994DFE6F91}"/>
              </a:ext>
            </a:extLst>
          </p:cNvPr>
          <p:cNvSpPr/>
          <p:nvPr/>
        </p:nvSpPr>
        <p:spPr>
          <a:xfrm>
            <a:off x="6243940" y="3305233"/>
            <a:ext cx="3240360" cy="2153282"/>
          </a:xfrm>
          <a:prstGeom prst="rect">
            <a:avLst/>
          </a:prstGeom>
        </p:spPr>
        <p:txBody>
          <a:bodyPr wrap="square">
            <a:spAutoFit/>
          </a:bodyPr>
          <a:lstStyle/>
          <a:p>
            <a:pPr algn="ctr"/>
            <a:r>
              <a:rPr lang="it-IT" altLang="zh-CN" sz="2400" dirty="0">
                <a:latin typeface="Baskerville Old Face" panose="02020602080505020303" pitchFamily="18" charset="0"/>
              </a:rPr>
              <a:t>corpo, ossia una natura corporea, un natura dunque in cui è contenuto formalmente tutto ciò che è contenuto</a:t>
            </a:r>
          </a:p>
          <a:p>
            <a:pPr algn="ctr"/>
            <a:r>
              <a:rPr lang="it-IT" altLang="zh-CN" sz="2400" dirty="0">
                <a:latin typeface="Baskerville Old Face" panose="02020602080505020303" pitchFamily="18" charset="0"/>
              </a:rPr>
              <a:t>obiettivamente nelle idee</a:t>
            </a:r>
            <a:endParaRPr lang="zh-CN" altLang="en-US" sz="2400" dirty="0">
              <a:latin typeface="Baskerville Old Face" panose="02020602080505020303" pitchFamily="18" charset="0"/>
            </a:endParaRPr>
          </a:p>
        </p:txBody>
      </p:sp>
      <p:sp>
        <p:nvSpPr>
          <p:cNvPr id="6" name="Rettangolo 5">
            <a:extLst>
              <a:ext uri="{FF2B5EF4-FFF2-40B4-BE49-F238E27FC236}">
                <a16:creationId xmlns:a16="http://schemas.microsoft.com/office/drawing/2014/main" id="{3609F196-045B-4D60-B21C-9CC87822677E}"/>
              </a:ext>
            </a:extLst>
          </p:cNvPr>
          <p:cNvSpPr/>
          <p:nvPr/>
        </p:nvSpPr>
        <p:spPr>
          <a:xfrm>
            <a:off x="2526095" y="4023351"/>
            <a:ext cx="5038725" cy="607539"/>
          </a:xfrm>
          <a:prstGeom prst="rect">
            <a:avLst/>
          </a:prstGeom>
        </p:spPr>
        <p:txBody>
          <a:bodyPr>
            <a:spAutoFit/>
          </a:bodyPr>
          <a:lstStyle/>
          <a:p>
            <a:pPr algn="ctr"/>
            <a:r>
              <a:rPr lang="it-IT" altLang="zh-CN" sz="3600" dirty="0">
                <a:latin typeface="Baskerville Old Face" panose="02020602080505020303" pitchFamily="18" charset="0"/>
                <a:sym typeface="Symbol" panose="05050102010706020507" pitchFamily="18" charset="2"/>
              </a:rPr>
              <a:t></a:t>
            </a:r>
            <a:endParaRPr lang="zh-CN" altLang="en-US" sz="3600" dirty="0">
              <a:latin typeface="Baskerville Old Face" panose="02020602080505020303" pitchFamily="18" charset="0"/>
            </a:endParaRPr>
          </a:p>
        </p:txBody>
      </p:sp>
      <p:cxnSp>
        <p:nvCxnSpPr>
          <p:cNvPr id="14" name="Connettore diritto 13">
            <a:extLst>
              <a:ext uri="{FF2B5EF4-FFF2-40B4-BE49-F238E27FC236}">
                <a16:creationId xmlns:a16="http://schemas.microsoft.com/office/drawing/2014/main" id="{B36BBCFA-15BE-4F47-8355-F0D4D1016129}"/>
              </a:ext>
            </a:extLst>
          </p:cNvPr>
          <p:cNvCxnSpPr>
            <a:cxnSpLocks/>
          </p:cNvCxnSpPr>
          <p:nvPr/>
        </p:nvCxnSpPr>
        <p:spPr>
          <a:xfrm>
            <a:off x="5035167" y="2127058"/>
            <a:ext cx="1" cy="18962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9E1874D7-3E2D-4235-8D39-47A0EA8CDE64}"/>
              </a:ext>
            </a:extLst>
          </p:cNvPr>
          <p:cNvCxnSpPr>
            <a:cxnSpLocks/>
          </p:cNvCxnSpPr>
          <p:nvPr/>
        </p:nvCxnSpPr>
        <p:spPr>
          <a:xfrm>
            <a:off x="5328344" y="4419887"/>
            <a:ext cx="72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542847B2-EA66-418C-8FA7-224FAD37529E}"/>
              </a:ext>
            </a:extLst>
          </p:cNvPr>
          <p:cNvCxnSpPr>
            <a:cxnSpLocks/>
          </p:cNvCxnSpPr>
          <p:nvPr/>
        </p:nvCxnSpPr>
        <p:spPr>
          <a:xfrm flipH="1">
            <a:off x="3928527" y="4419887"/>
            <a:ext cx="7517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80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04DAF47E-CA84-409B-B7A7-E1AF8C45B8D4}"/>
              </a:ext>
            </a:extLst>
          </p:cNvPr>
          <p:cNvSpPr/>
          <p:nvPr/>
        </p:nvSpPr>
        <p:spPr>
          <a:xfrm>
            <a:off x="1314127" y="2111573"/>
            <a:ext cx="7452369" cy="435825"/>
          </a:xfrm>
          <a:prstGeom prst="rect">
            <a:avLst/>
          </a:prstGeom>
        </p:spPr>
        <p:txBody>
          <a:bodyPr wrap="square">
            <a:spAutoFit/>
          </a:bodyPr>
          <a:lstStyle/>
          <a:p>
            <a:pPr algn="ctr"/>
            <a:r>
              <a:rPr lang="it-IT" altLang="zh-CN" sz="2400" dirty="0"/>
              <a:t>Dio non è fallace → non ha posto in me idee fallaci</a:t>
            </a:r>
            <a:endParaRPr lang="zh-CN" altLang="en-US" sz="2400" dirty="0"/>
          </a:p>
        </p:txBody>
      </p:sp>
      <p:sp>
        <p:nvSpPr>
          <p:cNvPr id="4" name="Rettangolo 3">
            <a:extLst>
              <a:ext uri="{FF2B5EF4-FFF2-40B4-BE49-F238E27FC236}">
                <a16:creationId xmlns:a16="http://schemas.microsoft.com/office/drawing/2014/main" id="{74491EFC-C736-437C-BC64-2000E4FC6D5F}"/>
              </a:ext>
            </a:extLst>
          </p:cNvPr>
          <p:cNvSpPr/>
          <p:nvPr/>
        </p:nvSpPr>
        <p:spPr>
          <a:xfrm>
            <a:off x="1314127" y="3462545"/>
            <a:ext cx="7452369" cy="435825"/>
          </a:xfrm>
          <a:prstGeom prst="rect">
            <a:avLst/>
          </a:prstGeom>
        </p:spPr>
        <p:txBody>
          <a:bodyPr wrap="square">
            <a:spAutoFit/>
          </a:bodyPr>
          <a:lstStyle/>
          <a:p>
            <a:pPr algn="ctr"/>
            <a:r>
              <a:rPr lang="it-IT" altLang="zh-CN" sz="2400" dirty="0"/>
              <a:t>Le idee corporee rappresentano la sostanza corporea</a:t>
            </a:r>
            <a:endParaRPr lang="zh-CN" altLang="en-US" sz="2400" dirty="0"/>
          </a:p>
        </p:txBody>
      </p:sp>
      <p:sp>
        <p:nvSpPr>
          <p:cNvPr id="5" name="Rettangolo 4">
            <a:extLst>
              <a:ext uri="{FF2B5EF4-FFF2-40B4-BE49-F238E27FC236}">
                <a16:creationId xmlns:a16="http://schemas.microsoft.com/office/drawing/2014/main" id="{29F8A49B-F4A8-4761-A3D6-8760E3222314}"/>
              </a:ext>
            </a:extLst>
          </p:cNvPr>
          <p:cNvSpPr/>
          <p:nvPr/>
        </p:nvSpPr>
        <p:spPr>
          <a:xfrm>
            <a:off x="1314126" y="4813517"/>
            <a:ext cx="7452369" cy="435825"/>
          </a:xfrm>
          <a:prstGeom prst="rect">
            <a:avLst/>
          </a:prstGeom>
        </p:spPr>
        <p:txBody>
          <a:bodyPr wrap="square">
            <a:spAutoFit/>
          </a:bodyPr>
          <a:lstStyle/>
          <a:p>
            <a:pPr algn="ctr"/>
            <a:r>
              <a:rPr lang="it-IT" altLang="zh-CN" sz="2400" dirty="0"/>
              <a:t>Le idee corporee non sono chiare e distinte</a:t>
            </a:r>
            <a:endParaRPr lang="zh-CN" altLang="en-US" sz="2400" dirty="0"/>
          </a:p>
        </p:txBody>
      </p:sp>
    </p:spTree>
    <p:extLst>
      <p:ext uri="{BB962C8B-B14F-4D97-AF65-F5344CB8AC3E}">
        <p14:creationId xmlns:p14="http://schemas.microsoft.com/office/powerpoint/2010/main" val="2705979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708C5ED2-B486-4CE6-A73C-6CCBBD01C9C1}"/>
              </a:ext>
            </a:extLst>
          </p:cNvPr>
          <p:cNvSpPr/>
          <p:nvPr/>
        </p:nvSpPr>
        <p:spPr>
          <a:xfrm>
            <a:off x="1422139" y="985739"/>
            <a:ext cx="7236345" cy="5588196"/>
          </a:xfrm>
          <a:prstGeom prst="rect">
            <a:avLst/>
          </a:prstGeom>
        </p:spPr>
        <p:txBody>
          <a:bodyPr wrap="square">
            <a:spAutoFit/>
          </a:bodyPr>
          <a:lstStyle/>
          <a:p>
            <a:pPr algn="just"/>
            <a:r>
              <a:rPr lang="it-IT" altLang="zh-CN" sz="2400" dirty="0">
                <a:latin typeface="SimonciniGaramond"/>
              </a:rPr>
              <a:t>La natura mi insegna anche, attraverso queste sensazioni di dolore, di fame, di sete ecc., che </a:t>
            </a:r>
            <a:r>
              <a:rPr lang="it-IT" altLang="zh-CN" sz="2400" b="1" dirty="0">
                <a:latin typeface="SimonciniGaramond"/>
              </a:rPr>
              <a:t>io non solo mi trovo nel mio corpo come un pilota si trova nella sua nave, ma sono ad esso strettissimamente congiunto e quasi commisto, così da comporre con esso un qualcosa d’uno</a:t>
            </a:r>
            <a:r>
              <a:rPr lang="it-IT" altLang="zh-CN" sz="2400" dirty="0">
                <a:latin typeface="SimonciniGaramond"/>
              </a:rPr>
              <a:t>. Diversamente, infatti, io, che non sono null’altro che una cosa pensante, quando il corpo è ferito non per questo sentirei dolore, ma percepirei questa ferita col puro intelletto, come un pilota percepisce con la vista se qualcosa si rompe nella nave; e quando il corpo ha bisogno di mangiare o di bere, lo intenderei in modo espresso, e non avrei confuse sensazioni di fame e sete. Certamente, infatti, </a:t>
            </a:r>
            <a:r>
              <a:rPr lang="it-IT" altLang="zh-CN" sz="2400" b="1" dirty="0">
                <a:latin typeface="SimonciniGaramond"/>
              </a:rPr>
              <a:t>queste sensazioni di sete, di fame, di dolore e così via, non sono altro che modi confusi del pensare originati dall’unione, quasi una commistione, della mente col corpo</a:t>
            </a:r>
            <a:r>
              <a:rPr lang="it-IT" altLang="zh-CN" sz="2400" dirty="0">
                <a:latin typeface="SimonciniGaramond"/>
              </a:rPr>
              <a:t>.</a:t>
            </a:r>
            <a:endParaRPr lang="zh-CN" altLang="en-US" sz="2400" dirty="0"/>
          </a:p>
        </p:txBody>
      </p:sp>
    </p:spTree>
    <p:extLst>
      <p:ext uri="{BB962C8B-B14F-4D97-AF65-F5344CB8AC3E}">
        <p14:creationId xmlns:p14="http://schemas.microsoft.com/office/powerpoint/2010/main" val="1338095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BCB0CDF2-A521-49EF-B6C3-5AB693DF78A3}"/>
              </a:ext>
            </a:extLst>
          </p:cNvPr>
          <p:cNvSpPr/>
          <p:nvPr/>
        </p:nvSpPr>
        <p:spPr>
          <a:xfrm>
            <a:off x="1836185" y="2016213"/>
            <a:ext cx="6408253" cy="3527248"/>
          </a:xfrm>
          <a:prstGeom prst="rect">
            <a:avLst/>
          </a:prstGeom>
        </p:spPr>
        <p:txBody>
          <a:bodyPr wrap="square">
            <a:spAutoFit/>
          </a:bodyPr>
          <a:lstStyle/>
          <a:p>
            <a:pPr algn="just"/>
            <a:r>
              <a:rPr lang="en-GB" altLang="zh-CN" sz="2400" b="1" dirty="0" err="1">
                <a:latin typeface="SimonciniGaramond"/>
              </a:rPr>
              <a:t>sono</a:t>
            </a:r>
            <a:r>
              <a:rPr lang="en-GB" altLang="zh-CN" sz="2400" b="1" dirty="0">
                <a:latin typeface="SimonciniGaramond"/>
              </a:rPr>
              <a:t> </a:t>
            </a:r>
            <a:r>
              <a:rPr lang="en-GB" altLang="zh-CN" sz="2400" b="1" dirty="0" err="1">
                <a:latin typeface="SimonciniGaramond"/>
              </a:rPr>
              <a:t>abituato</a:t>
            </a:r>
            <a:r>
              <a:rPr lang="en-GB" altLang="zh-CN" sz="2400" b="1" dirty="0">
                <a:latin typeface="SimonciniGaramond"/>
              </a:rPr>
              <a:t> a </a:t>
            </a:r>
            <a:r>
              <a:rPr lang="en-GB" altLang="zh-CN" sz="2400" b="1" dirty="0" err="1">
                <a:latin typeface="SimonciniGaramond"/>
              </a:rPr>
              <a:t>pervertire</a:t>
            </a:r>
            <a:r>
              <a:rPr lang="en-GB" altLang="zh-CN" sz="2400" b="1" dirty="0">
                <a:latin typeface="SimonciniGaramond"/>
              </a:rPr>
              <a:t> </a:t>
            </a:r>
            <a:r>
              <a:rPr lang="it-IT" altLang="zh-CN" sz="2400" b="1" dirty="0">
                <a:latin typeface="SimonciniGaramond"/>
              </a:rPr>
              <a:t>l’ordine della natura</a:t>
            </a:r>
            <a:r>
              <a:rPr lang="it-IT" altLang="zh-CN" sz="2400" dirty="0">
                <a:latin typeface="SimonciniGaramond"/>
              </a:rPr>
              <a:t>, e questo </a:t>
            </a:r>
            <a:r>
              <a:rPr lang="it-IT" altLang="zh-CN" sz="2400" b="1" dirty="0">
                <a:latin typeface="SimonciniGaramond"/>
              </a:rPr>
              <a:t>perché uso le percezioni dei sensi</a:t>
            </a:r>
            <a:r>
              <a:rPr lang="it-IT" altLang="zh-CN" sz="2400" dirty="0">
                <a:latin typeface="SimonciniGaramond"/>
              </a:rPr>
              <a:t>, che propriamente sono state </a:t>
            </a:r>
            <a:r>
              <a:rPr lang="it-IT" altLang="zh-CN" sz="2400" b="1" dirty="0">
                <a:latin typeface="SimonciniGaramond"/>
              </a:rPr>
              <a:t>date dalla natura soltanto per dire alla mente cosa sia vantaggioso o svantaggioso al composto di cui essa è parte</a:t>
            </a:r>
            <a:r>
              <a:rPr lang="it-IT" altLang="zh-CN" sz="2400" dirty="0">
                <a:latin typeface="SimonciniGaramond"/>
              </a:rPr>
              <a:t>, e fin qui sono abbastanza chiare e distinte, come regole certe per discriminare immediatamente </a:t>
            </a:r>
            <a:r>
              <a:rPr lang="it-IT" altLang="zh-CN" sz="2400" b="1" dirty="0">
                <a:latin typeface="SimonciniGaramond"/>
              </a:rPr>
              <a:t>quale sia l’essenza dei corpi che si trovano fuori di noi</a:t>
            </a:r>
            <a:r>
              <a:rPr lang="it-IT" altLang="zh-CN" sz="2400" dirty="0">
                <a:latin typeface="SimonciniGaramond"/>
              </a:rPr>
              <a:t>, della quale purtuttavia </a:t>
            </a:r>
            <a:r>
              <a:rPr lang="it-IT" altLang="zh-CN" sz="2400" b="1" dirty="0">
                <a:latin typeface="SimonciniGaramond"/>
              </a:rPr>
              <a:t>non dicono nulla se non in modo </a:t>
            </a:r>
            <a:r>
              <a:rPr lang="en-GB" altLang="zh-CN" sz="2400" b="1" dirty="0" err="1">
                <a:latin typeface="SimonciniGaramond"/>
              </a:rPr>
              <a:t>molto</a:t>
            </a:r>
            <a:r>
              <a:rPr lang="en-GB" altLang="zh-CN" sz="2400" b="1" dirty="0">
                <a:latin typeface="SimonciniGaramond"/>
              </a:rPr>
              <a:t> </a:t>
            </a:r>
            <a:r>
              <a:rPr lang="en-GB" altLang="zh-CN" sz="2400" b="1" dirty="0" err="1">
                <a:latin typeface="SimonciniGaramond"/>
              </a:rPr>
              <a:t>oscuro</a:t>
            </a:r>
            <a:r>
              <a:rPr lang="en-GB" altLang="zh-CN" sz="2400" b="1" dirty="0">
                <a:latin typeface="SimonciniGaramond"/>
              </a:rPr>
              <a:t> e </a:t>
            </a:r>
            <a:r>
              <a:rPr lang="en-GB" altLang="zh-CN" sz="2400" b="1" dirty="0" err="1">
                <a:latin typeface="SimonciniGaramond"/>
              </a:rPr>
              <a:t>confuso</a:t>
            </a:r>
            <a:r>
              <a:rPr lang="en-GB" altLang="zh-CN" sz="2400" dirty="0">
                <a:latin typeface="SimonciniGaramond"/>
              </a:rPr>
              <a:t>.</a:t>
            </a:r>
            <a:endParaRPr lang="zh-CN" altLang="en-US" sz="2400" dirty="0"/>
          </a:p>
        </p:txBody>
      </p:sp>
    </p:spTree>
    <p:extLst>
      <p:ext uri="{BB962C8B-B14F-4D97-AF65-F5344CB8AC3E}">
        <p14:creationId xmlns:p14="http://schemas.microsoft.com/office/powerpoint/2010/main" val="758323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09546879-B2FF-4774-99F6-5DB9CA695AA5}"/>
              </a:ext>
            </a:extLst>
          </p:cNvPr>
          <p:cNvSpPr/>
          <p:nvPr/>
        </p:nvSpPr>
        <p:spPr>
          <a:xfrm>
            <a:off x="971860" y="1157324"/>
            <a:ext cx="8136904" cy="5245026"/>
          </a:xfrm>
          <a:prstGeom prst="rect">
            <a:avLst/>
          </a:prstGeom>
        </p:spPr>
        <p:txBody>
          <a:bodyPr wrap="square">
            <a:spAutoFit/>
          </a:bodyPr>
          <a:lstStyle/>
          <a:p>
            <a:pPr algn="just"/>
            <a:r>
              <a:rPr lang="en-GB" altLang="zh-CN" dirty="0">
                <a:latin typeface="SimonciniGaramond"/>
              </a:rPr>
              <a:t>se </a:t>
            </a:r>
            <a:r>
              <a:rPr lang="en-GB" altLang="zh-CN" dirty="0" err="1">
                <a:latin typeface="SimonciniGaramond"/>
              </a:rPr>
              <a:t>considerassi</a:t>
            </a:r>
            <a:r>
              <a:rPr lang="en-GB" altLang="zh-CN" dirty="0">
                <a:latin typeface="SimonciniGaramond"/>
              </a:rPr>
              <a:t> </a:t>
            </a:r>
            <a:r>
              <a:rPr lang="it-IT" altLang="zh-CN" b="1" dirty="0">
                <a:latin typeface="SimonciniGaramond"/>
              </a:rPr>
              <a:t>il corpo dell’uomo in quanto è una specie di meccanismo di ossa, nervi, muscoli, vene, sangue e pelle costituito ed adattato in modo da avere comunque, anche se non vi si trovasse mente alcuna, tutti gli stessi movimenti che ora, in esso, non procedono dal comando della volontà né, quindi, dalla mente</a:t>
            </a:r>
            <a:r>
              <a:rPr lang="it-IT" altLang="zh-CN" dirty="0">
                <a:latin typeface="SimonciniGaramond"/>
              </a:rPr>
              <a:t>, riconoscerei facilmente che se, ad esempio, tale corpo fosse idropico, patire quella secchezza della gola che di solito arreca alla mente la sensazione della sete e dispone anche i suoi nervi e ogni altra sua parte a bere, aggravando la sua malattia, sarebbe ad esso tanto naturale quanto sarebbe, allorché non vi si trova alcuna indisposizione di questo tipo, essere spinto da una simile secchezza della gola ad assumere una bevanda che gli sarà utile. E quand’anche io possa dire, se considero l’uso per cui l’orologio era stato concepito, che esso devia dalla sua natura quando non indica correttamente le ore; e quand’anche, allo stesso modo, possa ritenere, considerando il meccanismo del corpo umano come disposto ai movimenti che in esso avvengono di solito, che anch’esso si allontana dalla sua natura se ha la gola secca allorché bere non giova alla sua conservazione, mi accorgo tuttavia abbastanza bene che </a:t>
            </a:r>
            <a:r>
              <a:rPr lang="it-IT" altLang="zh-CN" b="1" dirty="0">
                <a:latin typeface="SimonciniGaramond"/>
              </a:rPr>
              <a:t>quest’ultima accezione di natura differisce molto dall’altra: questa, infatti, non è null’altro che una denominazione dipendente dal mio pensiero, che paragona l’uomo malato e l’orologio mal fabbricato con l’idea dell’uomo sano e dell’orologio ben fatto, ed è estrinseca rispetto alle cose cui è attribuita; attraverso di essa, però, intendo qualcosa che si trova realmente nelle cose e, quindi, ha una sua verità</a:t>
            </a:r>
            <a:r>
              <a:rPr lang="it-IT" altLang="zh-CN" dirty="0">
                <a:latin typeface="SimonciniGaramond"/>
              </a:rPr>
              <a:t>.</a:t>
            </a:r>
            <a:endParaRPr lang="zh-CN" altLang="en-US" dirty="0"/>
          </a:p>
        </p:txBody>
      </p:sp>
    </p:spTree>
    <p:extLst>
      <p:ext uri="{BB962C8B-B14F-4D97-AF65-F5344CB8AC3E}">
        <p14:creationId xmlns:p14="http://schemas.microsoft.com/office/powerpoint/2010/main" val="2396616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1CEBABB6-5CAD-4E8E-A5EE-6EB28058E4ED}"/>
              </a:ext>
            </a:extLst>
          </p:cNvPr>
          <p:cNvSpPr/>
          <p:nvPr/>
        </p:nvSpPr>
        <p:spPr>
          <a:xfrm>
            <a:off x="1332129" y="1443813"/>
            <a:ext cx="7416366" cy="4672048"/>
          </a:xfrm>
          <a:prstGeom prst="rect">
            <a:avLst/>
          </a:prstGeom>
        </p:spPr>
        <p:txBody>
          <a:bodyPr wrap="square">
            <a:spAutoFit/>
          </a:bodyPr>
          <a:lstStyle/>
          <a:p>
            <a:pPr algn="just"/>
            <a:r>
              <a:rPr lang="it-IT" altLang="zh-CN" sz="2000" b="1" dirty="0">
                <a:latin typeface="SimonciniGaramond"/>
              </a:rPr>
              <a:t>c’è una grande differenza fra la mente ed il corpo</a:t>
            </a:r>
            <a:r>
              <a:rPr lang="it-IT" altLang="zh-CN" sz="2000" dirty="0">
                <a:latin typeface="SimonciniGaramond"/>
              </a:rPr>
              <a:t>, per il fatto che il corpo è per sua natura </a:t>
            </a:r>
            <a:r>
              <a:rPr lang="it-IT" altLang="zh-CN" sz="2000" b="1" dirty="0">
                <a:latin typeface="SimonciniGaramond"/>
              </a:rPr>
              <a:t>sempre divisibile</a:t>
            </a:r>
            <a:r>
              <a:rPr lang="it-IT" altLang="zh-CN" sz="2000" dirty="0">
                <a:latin typeface="SimonciniGaramond"/>
              </a:rPr>
              <a:t>, mentre la mente </a:t>
            </a:r>
            <a:r>
              <a:rPr lang="it-IT" altLang="zh-CN" sz="2000" b="1" dirty="0">
                <a:latin typeface="SimonciniGaramond"/>
              </a:rPr>
              <a:t>assolutamente indivisibile</a:t>
            </a:r>
            <a:r>
              <a:rPr lang="it-IT" altLang="zh-CN" sz="2000" dirty="0">
                <a:latin typeface="SimonciniGaramond"/>
              </a:rPr>
              <a:t>: certamente, infatti, quando considero quest’ultima, ossia </a:t>
            </a:r>
            <a:r>
              <a:rPr lang="it-IT" altLang="zh-CN" sz="2000" b="1" dirty="0">
                <a:latin typeface="SimonciniGaramond"/>
              </a:rPr>
              <a:t>me stesso in quanto sono soltanto una cosa pensante, non posso distinguere in me alcuna parte, ma intendo che io sono una cosa assolutamente una ed intera</a:t>
            </a:r>
            <a:r>
              <a:rPr lang="it-IT" altLang="zh-CN" sz="2000" dirty="0">
                <a:latin typeface="SimonciniGaramond"/>
              </a:rPr>
              <a:t>; e sebbene </a:t>
            </a:r>
            <a:r>
              <a:rPr lang="it-IT" altLang="zh-CN" sz="2000" b="1" dirty="0">
                <a:latin typeface="SimonciniGaramond"/>
              </a:rPr>
              <a:t>tutta la mente sembri essere unita a tutto il corpo, tagliato </a:t>
            </a:r>
            <a:r>
              <a:rPr lang="it-IT" altLang="zh-CN" sz="2000" dirty="0">
                <a:latin typeface="SimonciniGaramond"/>
              </a:rPr>
              <a:t>tuttavia un piede, o un braccio, o</a:t>
            </a:r>
            <a:r>
              <a:rPr lang="it-IT" altLang="zh-CN" sz="2000" b="1" dirty="0">
                <a:latin typeface="SimonciniGaramond"/>
              </a:rPr>
              <a:t> qualsiasi altra parte del corpo, so che nulla è stato sottratto alla mente</a:t>
            </a:r>
            <a:r>
              <a:rPr lang="it-IT" altLang="zh-CN" sz="2000" dirty="0">
                <a:latin typeface="SimonciniGaramond"/>
              </a:rPr>
              <a:t>; e neppure </a:t>
            </a:r>
            <a:r>
              <a:rPr lang="it-IT" altLang="zh-CN" sz="2000" b="1" dirty="0">
                <a:latin typeface="SimonciniGaramond"/>
              </a:rPr>
              <a:t>le facoltà di volere, di sentire, di intendere, ecc. possono essere dette sue parti</a:t>
            </a:r>
            <a:r>
              <a:rPr lang="it-IT" altLang="zh-CN" sz="2000" dirty="0">
                <a:latin typeface="SimonciniGaramond"/>
              </a:rPr>
              <a:t>, </a:t>
            </a:r>
            <a:r>
              <a:rPr lang="it-IT" altLang="zh-CN" sz="2000" b="1" dirty="0">
                <a:latin typeface="SimonciniGaramond"/>
              </a:rPr>
              <a:t>perché a volere, sentire, intendere è una sola e medesima mente</a:t>
            </a:r>
            <a:r>
              <a:rPr lang="it-IT" altLang="zh-CN" sz="2000" dirty="0">
                <a:latin typeface="SimonciniGaramond"/>
              </a:rPr>
              <a:t>. Al contrario, invece</a:t>
            </a:r>
            <a:r>
              <a:rPr lang="it-IT" altLang="zh-CN" sz="2000" b="1" dirty="0">
                <a:latin typeface="SimonciniGaramond"/>
              </a:rPr>
              <a:t>, non può essere da me pensata alcuna cosa corporea, ossia estesa, che io non possa facilmente dividere in parti col pensiero e intendere per ciò stesso come divisibile</a:t>
            </a:r>
            <a:r>
              <a:rPr lang="it-IT" altLang="zh-CN" sz="2000" dirty="0">
                <a:latin typeface="SimonciniGaramond"/>
              </a:rPr>
              <a:t>; e </a:t>
            </a:r>
            <a:r>
              <a:rPr lang="it-IT" altLang="zh-CN" sz="2000" b="1" dirty="0">
                <a:latin typeface="SimonciniGaramond"/>
              </a:rPr>
              <a:t>basterebbe questo soltanto ad insegnarmi che la mente è del tutto diversa dal corpo</a:t>
            </a:r>
            <a:r>
              <a:rPr lang="it-IT" altLang="zh-CN" sz="2000" dirty="0">
                <a:latin typeface="SimonciniGaramond"/>
              </a:rPr>
              <a:t>, se non lo sapessi già abbastanza per altra via</a:t>
            </a:r>
            <a:endParaRPr lang="zh-CN" altLang="en-US" sz="2000" dirty="0"/>
          </a:p>
        </p:txBody>
      </p:sp>
    </p:spTree>
    <p:extLst>
      <p:ext uri="{BB962C8B-B14F-4D97-AF65-F5344CB8AC3E}">
        <p14:creationId xmlns:p14="http://schemas.microsoft.com/office/powerpoint/2010/main" val="624017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228EC048-EBD3-4CC0-98A0-00260F53C7E2}"/>
              </a:ext>
            </a:extLst>
          </p:cNvPr>
          <p:cNvSpPr/>
          <p:nvPr/>
        </p:nvSpPr>
        <p:spPr>
          <a:xfrm>
            <a:off x="1944427" y="1844467"/>
            <a:ext cx="6191770" cy="3870740"/>
          </a:xfrm>
          <a:prstGeom prst="rect">
            <a:avLst/>
          </a:prstGeom>
        </p:spPr>
        <p:txBody>
          <a:bodyPr wrap="square">
            <a:spAutoFit/>
          </a:bodyPr>
          <a:lstStyle/>
          <a:p>
            <a:pPr algn="just"/>
            <a:r>
              <a:rPr lang="it-IT" altLang="zh-CN" sz="2400" dirty="0">
                <a:latin typeface="SimonciniGaramond"/>
              </a:rPr>
              <a:t>Noto poi che </a:t>
            </a:r>
            <a:r>
              <a:rPr lang="it-IT" altLang="zh-CN" sz="2400" b="1" dirty="0">
                <a:latin typeface="SimonciniGaramond"/>
              </a:rPr>
              <a:t>la mente non è immediatamente colpita da tutte le parti del corpo, ma soltanto dal cervello o, forse, anche solo da una sua minuscola parte</a:t>
            </a:r>
            <a:r>
              <a:rPr lang="it-IT" altLang="zh-CN" sz="2400" dirty="0">
                <a:latin typeface="SimonciniGaramond"/>
              </a:rPr>
              <a:t>, ossia da </a:t>
            </a:r>
            <a:r>
              <a:rPr lang="it-IT" altLang="zh-CN" sz="2400" b="1" dirty="0">
                <a:latin typeface="SimonciniGaramond"/>
              </a:rPr>
              <a:t>quella in cui si dice trovarsi il senso comune</a:t>
            </a:r>
            <a:r>
              <a:rPr lang="it-IT" altLang="zh-CN" sz="2400" dirty="0">
                <a:latin typeface="SimonciniGaramond"/>
              </a:rPr>
              <a:t>; e questa, </a:t>
            </a:r>
            <a:r>
              <a:rPr lang="it-IT" altLang="zh-CN" sz="2400" b="1" dirty="0">
                <a:latin typeface="SimonciniGaramond"/>
              </a:rPr>
              <a:t>ogni volta che è disposta in uno stesso modo, mostra alla mente una stessa cosa, per quanto tutte le altre parti del corpo possano intanto essere disposte in modi differenti</a:t>
            </a:r>
            <a:r>
              <a:rPr lang="it-IT" altLang="zh-CN" sz="2400" dirty="0">
                <a:latin typeface="SimonciniGaramond"/>
              </a:rPr>
              <a:t>, come provano innumerevoli esperienze che non occorre qui passare in rassegna.</a:t>
            </a:r>
            <a:endParaRPr lang="zh-CN" altLang="en-US" sz="2400" dirty="0"/>
          </a:p>
        </p:txBody>
      </p:sp>
    </p:spTree>
    <p:extLst>
      <p:ext uri="{BB962C8B-B14F-4D97-AF65-F5344CB8AC3E}">
        <p14:creationId xmlns:p14="http://schemas.microsoft.com/office/powerpoint/2010/main" val="1746834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3D2680D-6F6B-4880-983B-8FE58EB6BDBA}"/>
              </a:ext>
            </a:extLst>
          </p:cNvPr>
          <p:cNvSpPr/>
          <p:nvPr/>
        </p:nvSpPr>
        <p:spPr>
          <a:xfrm>
            <a:off x="1539038" y="813993"/>
            <a:ext cx="7002548" cy="5931688"/>
          </a:xfrm>
          <a:prstGeom prst="rect">
            <a:avLst/>
          </a:prstGeom>
        </p:spPr>
        <p:txBody>
          <a:bodyPr wrap="square">
            <a:spAutoFit/>
          </a:bodyPr>
          <a:lstStyle/>
          <a:p>
            <a:pPr algn="just"/>
            <a:r>
              <a:rPr lang="it-IT" altLang="zh-CN" sz="2400" dirty="0">
                <a:latin typeface="SimonciniGaramond"/>
              </a:rPr>
              <a:t>In base a ciò è del tutto manifesto che, </a:t>
            </a:r>
            <a:r>
              <a:rPr lang="it-IT" altLang="zh-CN" sz="2400" b="1" dirty="0">
                <a:latin typeface="SimonciniGaramond"/>
              </a:rPr>
              <a:t>nonostante l’immensa bontà di Dio</a:t>
            </a:r>
            <a:r>
              <a:rPr lang="it-IT" altLang="zh-CN" sz="2400" dirty="0">
                <a:latin typeface="SimonciniGaramond"/>
              </a:rPr>
              <a:t>, </a:t>
            </a:r>
            <a:r>
              <a:rPr lang="it-IT" altLang="zh-CN" sz="2400" b="1" dirty="0">
                <a:latin typeface="SimonciniGaramond"/>
              </a:rPr>
              <a:t>la natura dell’uomo in quanto composto di mente e corpo non può non essere qualche volta fallace</a:t>
            </a:r>
            <a:r>
              <a:rPr lang="it-IT" altLang="zh-CN" sz="2400" dirty="0">
                <a:latin typeface="SimonciniGaramond"/>
              </a:rPr>
              <a:t>. Infatti, se una qualche </a:t>
            </a:r>
            <a:r>
              <a:rPr lang="it-IT" altLang="zh-CN" sz="2400" b="1" dirty="0">
                <a:latin typeface="SimonciniGaramond"/>
              </a:rPr>
              <a:t>causa suscitasse non nel piede, ma in una qualsiasi delle parti attraverso cui i nervi si distendono dal piede sino al cervello</a:t>
            </a:r>
            <a:r>
              <a:rPr lang="it-IT" altLang="zh-CN" sz="2400" dirty="0">
                <a:latin typeface="SimonciniGaramond"/>
              </a:rPr>
              <a:t>, o anche proprio nel cervello, lo stesso identico movimento che è di solito suscitato dal piede sofferente, </a:t>
            </a:r>
            <a:r>
              <a:rPr lang="it-IT" altLang="zh-CN" sz="2400" b="1" dirty="0">
                <a:latin typeface="SimonciniGaramond"/>
              </a:rPr>
              <a:t>il dolore verrebbe sentito come se fosse nel piede</a:t>
            </a:r>
            <a:r>
              <a:rPr lang="it-IT" altLang="zh-CN" sz="2400" dirty="0">
                <a:latin typeface="SimonciniGaramond"/>
              </a:rPr>
              <a:t>, ed il senso sarebbe indotto a sbagliare per natura, perché</a:t>
            </a:r>
            <a:r>
              <a:rPr lang="it-IT" altLang="zh-CN" sz="2400" b="1" dirty="0">
                <a:latin typeface="SimonciniGaramond"/>
              </a:rPr>
              <a:t>, non potendo quello stesso movimento nel cervello arrecare alla mente se non sempre la stessa sensazione e originandosi di solito molto più spesso da una causa che ferisce il piede che da un’altra che si trovi altrove, è ragionevole pensare che esso mostri sempre alla mente il dolore del piede, e non di un altro arto.</a:t>
            </a:r>
            <a:endParaRPr lang="zh-CN" altLang="en-US" sz="2400" b="1" dirty="0"/>
          </a:p>
        </p:txBody>
      </p:sp>
    </p:spTree>
    <p:extLst>
      <p:ext uri="{BB962C8B-B14F-4D97-AF65-F5344CB8AC3E}">
        <p14:creationId xmlns:p14="http://schemas.microsoft.com/office/powerpoint/2010/main" val="3777449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1B078EC-A50D-4F1A-B825-DBFFCE4C96A9}"/>
              </a:ext>
            </a:extLst>
          </p:cNvPr>
          <p:cNvSpPr/>
          <p:nvPr/>
        </p:nvSpPr>
        <p:spPr>
          <a:xfrm>
            <a:off x="1475916" y="985995"/>
            <a:ext cx="7128791" cy="5587683"/>
          </a:xfrm>
          <a:prstGeom prst="rect">
            <a:avLst/>
          </a:prstGeom>
        </p:spPr>
        <p:txBody>
          <a:bodyPr wrap="square">
            <a:spAutoFit/>
          </a:bodyPr>
          <a:lstStyle/>
          <a:p>
            <a:pPr algn="just"/>
            <a:r>
              <a:rPr lang="it-IT" altLang="zh-CN" sz="3200" dirty="0">
                <a:latin typeface="SimonciniGaramond"/>
              </a:rPr>
              <a:t>Mi rimane da esaminare </a:t>
            </a:r>
            <a:r>
              <a:rPr lang="it-IT" altLang="zh-CN" sz="3200" b="1" dirty="0">
                <a:latin typeface="SimonciniGaramond"/>
              </a:rPr>
              <a:t>se le cose materiali esistano</a:t>
            </a:r>
            <a:r>
              <a:rPr lang="it-IT" altLang="zh-CN" sz="3200" dirty="0">
                <a:latin typeface="SimonciniGaramond"/>
              </a:rPr>
              <a:t>. E </a:t>
            </a:r>
            <a:r>
              <a:rPr lang="it-IT" altLang="zh-CN" sz="3200" b="1" dirty="0">
                <a:latin typeface="SimonciniGaramond"/>
              </a:rPr>
              <a:t>certamente</a:t>
            </a:r>
            <a:r>
              <a:rPr lang="it-IT" altLang="zh-CN" sz="3200" dirty="0">
                <a:latin typeface="SimonciniGaramond"/>
              </a:rPr>
              <a:t> già so, per lo meno, che esse, </a:t>
            </a:r>
            <a:r>
              <a:rPr lang="it-IT" altLang="zh-CN" sz="3200" b="1" dirty="0">
                <a:latin typeface="SimonciniGaramond"/>
              </a:rPr>
              <a:t>in quanto </a:t>
            </a:r>
            <a:r>
              <a:rPr lang="it-IT" altLang="zh-CN" sz="3200" dirty="0">
                <a:latin typeface="SimonciniGaramond"/>
              </a:rPr>
              <a:t>sono </a:t>
            </a:r>
            <a:r>
              <a:rPr lang="it-IT" altLang="zh-CN" sz="3200" b="1" dirty="0">
                <a:latin typeface="SimonciniGaramond"/>
              </a:rPr>
              <a:t>oggetto della pura </a:t>
            </a:r>
            <a:r>
              <a:rPr lang="it-IT" altLang="zh-CN" sz="3200" b="1" dirty="0" err="1">
                <a:latin typeface="SimonciniGaramond"/>
              </a:rPr>
              <a:t>Mathesis</a:t>
            </a:r>
            <a:r>
              <a:rPr lang="it-IT" altLang="zh-CN" sz="3200" dirty="0">
                <a:latin typeface="SimonciniGaramond"/>
              </a:rPr>
              <a:t>, possono esistere, dal momento che </a:t>
            </a:r>
            <a:r>
              <a:rPr lang="it-IT" altLang="zh-CN" sz="3200" b="1" dirty="0">
                <a:latin typeface="SimonciniGaramond"/>
              </a:rPr>
              <a:t>le percepisco chiaramente e distintamente</a:t>
            </a:r>
            <a:r>
              <a:rPr lang="it-IT" altLang="zh-CN" sz="3200" dirty="0">
                <a:latin typeface="SimonciniGaramond"/>
              </a:rPr>
              <a:t>. Non c’è dubbio, infatti, che </a:t>
            </a:r>
            <a:r>
              <a:rPr lang="it-IT" altLang="zh-CN" sz="3200" b="1" dirty="0">
                <a:latin typeface="SimonciniGaramond"/>
              </a:rPr>
              <a:t>Dio</a:t>
            </a:r>
            <a:r>
              <a:rPr lang="it-IT" altLang="zh-CN" sz="3200" dirty="0">
                <a:latin typeface="SimonciniGaramond"/>
              </a:rPr>
              <a:t> sia </a:t>
            </a:r>
            <a:r>
              <a:rPr lang="it-IT" altLang="zh-CN" sz="3200" b="1" dirty="0">
                <a:latin typeface="SimonciniGaramond"/>
              </a:rPr>
              <a:t>capace di fare tutto ciò che io sono capace di percepire in tal modo</a:t>
            </a:r>
            <a:r>
              <a:rPr lang="it-IT" altLang="zh-CN" sz="3200" dirty="0">
                <a:latin typeface="SimonciniGaramond"/>
              </a:rPr>
              <a:t>; e nulla mai ho giudicato non poter essere fatto da lui se non perché ripugnava ad essere da me distintamente </a:t>
            </a:r>
            <a:r>
              <a:rPr lang="en-GB" altLang="zh-CN" sz="3200" dirty="0" err="1">
                <a:latin typeface="SimonciniGaramond"/>
              </a:rPr>
              <a:t>percepito</a:t>
            </a:r>
            <a:endParaRPr lang="zh-CN" altLang="en-US" sz="3200" dirty="0"/>
          </a:p>
        </p:txBody>
      </p:sp>
    </p:spTree>
    <p:extLst>
      <p:ext uri="{BB962C8B-B14F-4D97-AF65-F5344CB8AC3E}">
        <p14:creationId xmlns:p14="http://schemas.microsoft.com/office/powerpoint/2010/main" val="1081889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C10N1.gif"/>
          <p:cNvPicPr>
            <a:picLocks noChangeAspect="1" noChangeArrowheads="1"/>
          </p:cNvPicPr>
          <p:nvPr/>
        </p:nvPicPr>
        <p:blipFill>
          <a:blip r:embed="rId2"/>
          <a:srcRect/>
          <a:stretch>
            <a:fillRect/>
          </a:stretch>
        </p:blipFill>
        <p:spPr bwMode="auto">
          <a:xfrm>
            <a:off x="2692400" y="879475"/>
            <a:ext cx="4695825" cy="5800725"/>
          </a:xfrm>
          <a:prstGeom prst="rect">
            <a:avLst/>
          </a:prstGeom>
          <a:noFill/>
        </p:spPr>
      </p:pic>
    </p:spTree>
    <p:extLst>
      <p:ext uri="{BB962C8B-B14F-4D97-AF65-F5344CB8AC3E}">
        <p14:creationId xmlns:p14="http://schemas.microsoft.com/office/powerpoint/2010/main" val="2205724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D8183D7-B585-4D3A-8902-E9F0FD4FA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731" y="143433"/>
            <a:ext cx="4403162" cy="7272808"/>
          </a:xfrm>
          <a:prstGeom prst="rect">
            <a:avLst/>
          </a:prstGeom>
        </p:spPr>
      </p:pic>
    </p:spTree>
    <p:extLst>
      <p:ext uri="{BB962C8B-B14F-4D97-AF65-F5344CB8AC3E}">
        <p14:creationId xmlns:p14="http://schemas.microsoft.com/office/powerpoint/2010/main" val="2596985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CE80E4E-AC03-47D2-8B8D-0F40A8E12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8931" y="245016"/>
            <a:ext cx="4122762" cy="7069641"/>
          </a:xfrm>
          <a:prstGeom prst="rect">
            <a:avLst/>
          </a:prstGeom>
        </p:spPr>
      </p:pic>
    </p:spTree>
    <p:extLst>
      <p:ext uri="{BB962C8B-B14F-4D97-AF65-F5344CB8AC3E}">
        <p14:creationId xmlns:p14="http://schemas.microsoft.com/office/powerpoint/2010/main" val="2187629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A5HDQYRFdSF2pSwX6AzQ_Glandula_pinealis_1.jpg"/>
          <p:cNvPicPr>
            <a:picLocks noChangeAspect="1" noChangeArrowheads="1"/>
          </p:cNvPicPr>
          <p:nvPr/>
        </p:nvPicPr>
        <p:blipFill>
          <a:blip r:embed="rId2"/>
          <a:srcRect/>
          <a:stretch>
            <a:fillRect/>
          </a:stretch>
        </p:blipFill>
        <p:spPr bwMode="auto">
          <a:xfrm>
            <a:off x="1230312" y="479425"/>
            <a:ext cx="7620000" cy="6600825"/>
          </a:xfrm>
          <a:prstGeom prst="rect">
            <a:avLst/>
          </a:prstGeom>
          <a:noFill/>
        </p:spPr>
      </p:pic>
    </p:spTree>
    <p:extLst>
      <p:ext uri="{BB962C8B-B14F-4D97-AF65-F5344CB8AC3E}">
        <p14:creationId xmlns:p14="http://schemas.microsoft.com/office/powerpoint/2010/main" val="2091521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4eekMTBDwpumnijnxnYQHA_Corpus_pineale_01.jpg"/>
          <p:cNvPicPr>
            <a:picLocks noChangeAspect="1" noChangeArrowheads="1"/>
          </p:cNvPicPr>
          <p:nvPr/>
        </p:nvPicPr>
        <p:blipFill>
          <a:blip r:embed="rId2"/>
          <a:srcRect/>
          <a:stretch>
            <a:fillRect/>
          </a:stretch>
        </p:blipFill>
        <p:spPr bwMode="auto">
          <a:xfrm>
            <a:off x="2010382" y="0"/>
            <a:ext cx="6059860" cy="7559675"/>
          </a:xfrm>
          <a:prstGeom prst="rect">
            <a:avLst/>
          </a:prstGeom>
          <a:noFill/>
        </p:spPr>
      </p:pic>
    </p:spTree>
    <p:extLst>
      <p:ext uri="{BB962C8B-B14F-4D97-AF65-F5344CB8AC3E}">
        <p14:creationId xmlns:p14="http://schemas.microsoft.com/office/powerpoint/2010/main" val="3773676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A77EB2F2-4987-4DC2-95AE-F2E63FFDE6B9}"/>
              </a:ext>
            </a:extLst>
          </p:cNvPr>
          <p:cNvSpPr/>
          <p:nvPr/>
        </p:nvSpPr>
        <p:spPr>
          <a:xfrm>
            <a:off x="827311" y="2639267"/>
            <a:ext cx="8263801" cy="349968"/>
          </a:xfrm>
          <a:prstGeom prst="rect">
            <a:avLst/>
          </a:prstGeom>
        </p:spPr>
        <p:txBody>
          <a:bodyPr wrap="none">
            <a:spAutoFit/>
          </a:bodyPr>
          <a:lstStyle/>
          <a:p>
            <a:pPr algn="ctr"/>
            <a:r>
              <a:rPr lang="fr-FR" altLang="zh-CN" dirty="0">
                <a:solidFill>
                  <a:srgbClr val="1C1E21"/>
                </a:solidFill>
                <a:latin typeface="Helvetica" panose="020B0604020202020204" pitchFamily="34" charset="0"/>
              </a:rPr>
              <a:t>Argomento del sogno: potrebbe tutto essere « frutto della mia immaginazione »</a:t>
            </a:r>
          </a:p>
        </p:txBody>
      </p:sp>
      <p:sp>
        <p:nvSpPr>
          <p:cNvPr id="4" name="Rettangolo 3">
            <a:extLst>
              <a:ext uri="{FF2B5EF4-FFF2-40B4-BE49-F238E27FC236}">
                <a16:creationId xmlns:a16="http://schemas.microsoft.com/office/drawing/2014/main" id="{EF11AC43-B126-4A4E-802B-D1182555B6E6}"/>
              </a:ext>
            </a:extLst>
          </p:cNvPr>
          <p:cNvSpPr/>
          <p:nvPr/>
        </p:nvSpPr>
        <p:spPr>
          <a:xfrm>
            <a:off x="1427784" y="3995861"/>
            <a:ext cx="7225055" cy="349968"/>
          </a:xfrm>
          <a:prstGeom prst="rect">
            <a:avLst/>
          </a:prstGeom>
        </p:spPr>
        <p:txBody>
          <a:bodyPr wrap="none">
            <a:spAutoFit/>
          </a:bodyPr>
          <a:lstStyle/>
          <a:p>
            <a:pPr algn="ctr"/>
            <a:r>
              <a:rPr lang="fr-FR" altLang="zh-CN" dirty="0">
                <a:solidFill>
                  <a:srgbClr val="1C1E21"/>
                </a:solidFill>
                <a:latin typeface="Helvetica" panose="020B0604020202020204" pitchFamily="34" charset="0"/>
              </a:rPr>
              <a:t>Non ci si deve fidare molto di ciò che la natura (→ abitudine) insegna</a:t>
            </a:r>
          </a:p>
        </p:txBody>
      </p:sp>
      <p:sp>
        <p:nvSpPr>
          <p:cNvPr id="5" name="Rettangolo 4">
            <a:extLst>
              <a:ext uri="{FF2B5EF4-FFF2-40B4-BE49-F238E27FC236}">
                <a16:creationId xmlns:a16="http://schemas.microsoft.com/office/drawing/2014/main" id="{CB3CB229-E9E6-47B0-BEDB-625955D3D4BA}"/>
              </a:ext>
            </a:extLst>
          </p:cNvPr>
          <p:cNvSpPr/>
          <p:nvPr/>
        </p:nvSpPr>
        <p:spPr>
          <a:xfrm>
            <a:off x="1583928" y="3184363"/>
            <a:ext cx="6750566" cy="349968"/>
          </a:xfrm>
          <a:prstGeom prst="rect">
            <a:avLst/>
          </a:prstGeom>
        </p:spPr>
        <p:txBody>
          <a:bodyPr wrap="none">
            <a:spAutoFit/>
          </a:bodyPr>
          <a:lstStyle/>
          <a:p>
            <a:pPr algn="ctr"/>
            <a:r>
              <a:rPr lang="fr-FR" altLang="zh-CN" dirty="0">
                <a:solidFill>
                  <a:srgbClr val="1C1E21"/>
                </a:solidFill>
                <a:latin typeface="Helvetica" panose="020B0604020202020204" pitchFamily="34" charset="0"/>
              </a:rPr>
              <a:t>Possibile che agisca in me una facoltà di cui non sono cosciente</a:t>
            </a:r>
          </a:p>
        </p:txBody>
      </p:sp>
    </p:spTree>
    <p:extLst>
      <p:ext uri="{BB962C8B-B14F-4D97-AF65-F5344CB8AC3E}">
        <p14:creationId xmlns:p14="http://schemas.microsoft.com/office/powerpoint/2010/main" val="4063879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2223712" y="2645593"/>
            <a:ext cx="5733231" cy="290984"/>
          </a:xfrm>
          <a:prstGeom prst="rect">
            <a:avLst/>
          </a:prstGeom>
          <a:noFill/>
          <a:ln>
            <a:noFill/>
          </a:ln>
        </p:spPr>
        <p:txBody>
          <a:bodyPr spcFirstLastPara="1" wrap="square" lIns="75592" tIns="37786" rIns="75592" bIns="37786" anchor="t" anchorCtr="0">
            <a:spAutoFit/>
          </a:bodyPr>
          <a:lstStyle/>
          <a:p>
            <a:pPr>
              <a:spcBef>
                <a:spcPts val="0"/>
              </a:spcBef>
              <a:spcAft>
                <a:spcPts val="0"/>
              </a:spcAft>
            </a:pPr>
            <a:r>
              <a:rPr lang="en-GB" sz="1500">
                <a:solidFill>
                  <a:schemeClr val="dk1"/>
                </a:solidFill>
                <a:latin typeface="Gungsuh"/>
                <a:ea typeface="Gungsuh"/>
                <a:cs typeface="Gungsuh"/>
                <a:sym typeface="Gungsuh"/>
              </a:rPr>
              <a:t>Tre questioni principali della sesta meditazione:</a:t>
            </a:r>
            <a:endParaRPr sz="1500">
              <a:solidFill>
                <a:schemeClr val="dk1"/>
              </a:solidFill>
              <a:latin typeface="Gungsuh"/>
              <a:ea typeface="Gungsuh"/>
              <a:cs typeface="Gungsuh"/>
              <a:sym typeface="Gungsuh"/>
            </a:endParaRPr>
          </a:p>
        </p:txBody>
      </p:sp>
      <p:sp>
        <p:nvSpPr>
          <p:cNvPr id="97" name="Google Shape;97;p2"/>
          <p:cNvSpPr txBox="1"/>
          <p:nvPr/>
        </p:nvSpPr>
        <p:spPr>
          <a:xfrm>
            <a:off x="2231706" y="3347745"/>
            <a:ext cx="6265354" cy="505658"/>
          </a:xfrm>
          <a:prstGeom prst="rect">
            <a:avLst/>
          </a:prstGeom>
          <a:noFill/>
          <a:ln>
            <a:noFill/>
          </a:ln>
        </p:spPr>
        <p:txBody>
          <a:bodyPr spcFirstLastPara="1" wrap="square" lIns="75592" tIns="37786" rIns="75592" bIns="37786" anchor="t" anchorCtr="0">
            <a:spAutoFit/>
          </a:bodyPr>
          <a:lstStyle/>
          <a:p>
            <a:pPr>
              <a:spcBef>
                <a:spcPts val="0"/>
              </a:spcBef>
              <a:spcAft>
                <a:spcPts val="0"/>
              </a:spcAft>
            </a:pPr>
            <a:r>
              <a:rPr lang="en-GB" sz="1500">
                <a:solidFill>
                  <a:schemeClr val="dk1"/>
                </a:solidFill>
                <a:latin typeface="Gungsuh"/>
                <a:ea typeface="Gungsuh"/>
                <a:cs typeface="Gungsuh"/>
                <a:sym typeface="Gungsuh"/>
              </a:rPr>
              <a:t>1. Esistenza cose materiali – o, meglio, del mondo materiale in generale</a:t>
            </a:r>
            <a:endParaRPr sz="1500">
              <a:solidFill>
                <a:schemeClr val="dk1"/>
              </a:solidFill>
              <a:latin typeface="Gungsuh"/>
              <a:ea typeface="Gungsuh"/>
              <a:cs typeface="Gungsuh"/>
              <a:sym typeface="Gungsuh"/>
            </a:endParaRPr>
          </a:p>
        </p:txBody>
      </p:sp>
      <p:sp>
        <p:nvSpPr>
          <p:cNvPr id="98" name="Google Shape;98;p2"/>
          <p:cNvSpPr txBox="1"/>
          <p:nvPr/>
        </p:nvSpPr>
        <p:spPr>
          <a:xfrm>
            <a:off x="2231706" y="4009823"/>
            <a:ext cx="6265354" cy="290984"/>
          </a:xfrm>
          <a:prstGeom prst="rect">
            <a:avLst/>
          </a:prstGeom>
          <a:noFill/>
          <a:ln>
            <a:noFill/>
          </a:ln>
        </p:spPr>
        <p:txBody>
          <a:bodyPr spcFirstLastPara="1" wrap="square" lIns="75592" tIns="37786" rIns="75592" bIns="37786" anchor="t" anchorCtr="0">
            <a:spAutoFit/>
          </a:bodyPr>
          <a:lstStyle/>
          <a:p>
            <a:pPr>
              <a:spcBef>
                <a:spcPts val="0"/>
              </a:spcBef>
              <a:spcAft>
                <a:spcPts val="0"/>
              </a:spcAft>
            </a:pPr>
            <a:r>
              <a:rPr lang="en-GB" sz="1500">
                <a:solidFill>
                  <a:schemeClr val="dk1"/>
                </a:solidFill>
                <a:latin typeface="Gungsuh"/>
                <a:ea typeface="Gungsuh"/>
                <a:cs typeface="Gungsuh"/>
                <a:sym typeface="Gungsuh"/>
              </a:rPr>
              <a:t>2. Distinzione reale della mente dal corpo</a:t>
            </a:r>
            <a:endParaRPr sz="1500">
              <a:solidFill>
                <a:schemeClr val="dk1"/>
              </a:solidFill>
              <a:latin typeface="Gungsuh"/>
              <a:ea typeface="Gungsuh"/>
              <a:cs typeface="Gungsuh"/>
              <a:sym typeface="Gungsuh"/>
            </a:endParaRPr>
          </a:p>
        </p:txBody>
      </p:sp>
      <p:sp>
        <p:nvSpPr>
          <p:cNvPr id="99" name="Google Shape;99;p2"/>
          <p:cNvSpPr txBox="1"/>
          <p:nvPr/>
        </p:nvSpPr>
        <p:spPr>
          <a:xfrm>
            <a:off x="2223712" y="4457206"/>
            <a:ext cx="6265354" cy="290984"/>
          </a:xfrm>
          <a:prstGeom prst="rect">
            <a:avLst/>
          </a:prstGeom>
          <a:noFill/>
          <a:ln>
            <a:noFill/>
          </a:ln>
        </p:spPr>
        <p:txBody>
          <a:bodyPr spcFirstLastPara="1" wrap="square" lIns="75592" tIns="37786" rIns="75592" bIns="37786" anchor="t" anchorCtr="0">
            <a:spAutoFit/>
          </a:bodyPr>
          <a:lstStyle/>
          <a:p>
            <a:pPr>
              <a:spcBef>
                <a:spcPts val="0"/>
              </a:spcBef>
              <a:spcAft>
                <a:spcPts val="0"/>
              </a:spcAft>
            </a:pPr>
            <a:r>
              <a:rPr lang="en-GB" sz="1500">
                <a:solidFill>
                  <a:schemeClr val="dk1"/>
                </a:solidFill>
                <a:latin typeface="Gungsuh"/>
                <a:ea typeface="Gungsuh"/>
                <a:cs typeface="Gungsuh"/>
                <a:sym typeface="Gungsuh"/>
              </a:rPr>
              <a:t>3. Spiegazione dell’errore percettivo</a:t>
            </a:r>
            <a:endParaRPr sz="1500">
              <a:solidFill>
                <a:schemeClr val="dk1"/>
              </a:solidFill>
              <a:latin typeface="Gungsuh"/>
              <a:ea typeface="Gungsuh"/>
              <a:cs typeface="Gungsuh"/>
              <a:sym typeface="Gungsuh"/>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4" name="Google Shape;104;p3"/>
          <p:cNvGrpSpPr/>
          <p:nvPr/>
        </p:nvGrpSpPr>
        <p:grpSpPr>
          <a:xfrm>
            <a:off x="2247593" y="1187277"/>
            <a:ext cx="2690474" cy="465091"/>
            <a:chOff x="4090961" y="0"/>
            <a:chExt cx="1815188" cy="1275444"/>
          </a:xfrm>
        </p:grpSpPr>
        <p:sp>
          <p:nvSpPr>
            <p:cNvPr id="105" name="Google Shape;105;p3"/>
            <p:cNvSpPr/>
            <p:nvPr/>
          </p:nvSpPr>
          <p:spPr>
            <a:xfrm>
              <a:off x="4090961" y="0"/>
              <a:ext cx="1815188" cy="1275444"/>
            </a:xfrm>
            <a:prstGeom prst="rect">
              <a:avLst/>
            </a:prstGeom>
            <a:solidFill>
              <a:srgbClr val="C00000"/>
            </a:solidFill>
            <a:ln>
              <a:noFill/>
            </a:ln>
          </p:spPr>
          <p:txBody>
            <a:bodyPr spcFirstLastPara="1" wrap="square" lIns="75592" tIns="75592" rIns="75592" bIns="75592" anchor="ctr" anchorCtr="0">
              <a:noAutofit/>
            </a:bodyPr>
            <a:lstStyle/>
            <a:p>
              <a:pPr>
                <a:spcBef>
                  <a:spcPts val="0"/>
                </a:spcBef>
                <a:spcAft>
                  <a:spcPts val="0"/>
                </a:spcAft>
              </a:pPr>
              <a:endParaRPr/>
            </a:p>
          </p:txBody>
        </p:sp>
        <p:sp>
          <p:nvSpPr>
            <p:cNvPr id="106" name="Google Shape;106;p3"/>
            <p:cNvSpPr txBox="1"/>
            <p:nvPr/>
          </p:nvSpPr>
          <p:spPr>
            <a:xfrm>
              <a:off x="4090961" y="0"/>
              <a:ext cx="1815188" cy="1275444"/>
            </a:xfrm>
            <a:prstGeom prst="rect">
              <a:avLst/>
            </a:prstGeom>
            <a:solidFill>
              <a:srgbClr val="C00000"/>
            </a:solidFill>
            <a:ln>
              <a:noFill/>
            </a:ln>
          </p:spPr>
          <p:txBody>
            <a:bodyPr spcFirstLastPara="1" wrap="square" lIns="48576" tIns="48576" rIns="48576" bIns="48576" anchor="ctr" anchorCtr="0">
              <a:noAutofit/>
            </a:bodyPr>
            <a:lstStyle/>
            <a:p>
              <a:pPr algn="ctr">
                <a:lnSpc>
                  <a:spcPct val="90000"/>
                </a:lnSpc>
                <a:spcBef>
                  <a:spcPts val="0"/>
                </a:spcBef>
                <a:spcAft>
                  <a:spcPts val="0"/>
                </a:spcAft>
              </a:pPr>
              <a:r>
                <a:rPr lang="en-GB" sz="1275">
                  <a:solidFill>
                    <a:schemeClr val="lt1"/>
                  </a:solidFill>
                  <a:latin typeface="Arial"/>
                  <a:ea typeface="Arial"/>
                  <a:cs typeface="Arial"/>
                  <a:sym typeface="Arial"/>
                </a:rPr>
                <a:t>Immaginazione ≠ Intellezione</a:t>
              </a:r>
              <a:endParaRPr sz="1275">
                <a:solidFill>
                  <a:schemeClr val="lt1"/>
                </a:solidFill>
                <a:latin typeface="Arial"/>
                <a:ea typeface="Arial"/>
                <a:cs typeface="Arial"/>
                <a:sym typeface="Arial"/>
              </a:endParaRPr>
            </a:p>
          </p:txBody>
        </p:sp>
      </p:grpSp>
      <p:grpSp>
        <p:nvGrpSpPr>
          <p:cNvPr id="107" name="Google Shape;107;p3"/>
          <p:cNvGrpSpPr/>
          <p:nvPr/>
        </p:nvGrpSpPr>
        <p:grpSpPr>
          <a:xfrm>
            <a:off x="5196886" y="1187278"/>
            <a:ext cx="2927554" cy="465091"/>
            <a:chOff x="7401576" y="84990"/>
            <a:chExt cx="1926184" cy="1344586"/>
          </a:xfrm>
        </p:grpSpPr>
        <p:sp>
          <p:nvSpPr>
            <p:cNvPr id="108" name="Google Shape;108;p3"/>
            <p:cNvSpPr/>
            <p:nvPr/>
          </p:nvSpPr>
          <p:spPr>
            <a:xfrm>
              <a:off x="7401576" y="84990"/>
              <a:ext cx="1926184" cy="1344586"/>
            </a:xfrm>
            <a:prstGeom prst="rect">
              <a:avLst/>
            </a:prstGeom>
            <a:solidFill>
              <a:schemeClr val="accent1"/>
            </a:solidFill>
            <a:ln>
              <a:noFill/>
            </a:ln>
          </p:spPr>
          <p:txBody>
            <a:bodyPr spcFirstLastPara="1" wrap="square" lIns="75592" tIns="75592" rIns="75592" bIns="75592" anchor="ctr" anchorCtr="0">
              <a:noAutofit/>
            </a:bodyPr>
            <a:lstStyle/>
            <a:p>
              <a:pPr>
                <a:spcBef>
                  <a:spcPts val="0"/>
                </a:spcBef>
                <a:spcAft>
                  <a:spcPts val="0"/>
                </a:spcAft>
              </a:pPr>
              <a:endParaRPr/>
            </a:p>
          </p:txBody>
        </p:sp>
        <p:sp>
          <p:nvSpPr>
            <p:cNvPr id="109" name="Google Shape;109;p3"/>
            <p:cNvSpPr txBox="1"/>
            <p:nvPr/>
          </p:nvSpPr>
          <p:spPr>
            <a:xfrm>
              <a:off x="7401576" y="84990"/>
              <a:ext cx="1926184" cy="1344586"/>
            </a:xfrm>
            <a:prstGeom prst="rect">
              <a:avLst/>
            </a:prstGeom>
            <a:solidFill>
              <a:schemeClr val="accent1"/>
            </a:solidFill>
            <a:ln>
              <a:noFill/>
            </a:ln>
          </p:spPr>
          <p:txBody>
            <a:bodyPr spcFirstLastPara="1" wrap="square" lIns="48576" tIns="48576" rIns="48576" bIns="48576" anchor="ctr" anchorCtr="0">
              <a:noAutofit/>
            </a:bodyPr>
            <a:lstStyle/>
            <a:p>
              <a:pPr algn="ctr">
                <a:lnSpc>
                  <a:spcPct val="90000"/>
                </a:lnSpc>
                <a:spcBef>
                  <a:spcPts val="0"/>
                </a:spcBef>
                <a:spcAft>
                  <a:spcPts val="0"/>
                </a:spcAft>
              </a:pPr>
              <a:r>
                <a:rPr lang="en-GB" sz="1275">
                  <a:solidFill>
                    <a:schemeClr val="lt1"/>
                  </a:solidFill>
                  <a:latin typeface="Arial"/>
                  <a:ea typeface="Arial"/>
                  <a:cs typeface="Arial"/>
                  <a:sym typeface="Arial"/>
                </a:rPr>
                <a:t>La mia essenza è intellettuale</a:t>
              </a:r>
              <a:endParaRPr sz="1275">
                <a:solidFill>
                  <a:schemeClr val="lt1"/>
                </a:solidFill>
                <a:latin typeface="Arial"/>
                <a:ea typeface="Arial"/>
                <a:cs typeface="Arial"/>
                <a:sym typeface="Arial"/>
              </a:endParaRPr>
            </a:p>
          </p:txBody>
        </p:sp>
      </p:grpSp>
      <p:grpSp>
        <p:nvGrpSpPr>
          <p:cNvPr id="110" name="Google Shape;110;p3"/>
          <p:cNvGrpSpPr/>
          <p:nvPr/>
        </p:nvGrpSpPr>
        <p:grpSpPr>
          <a:xfrm>
            <a:off x="4251490" y="1825673"/>
            <a:ext cx="1577645" cy="979373"/>
            <a:chOff x="4146333" y="2217147"/>
            <a:chExt cx="2103306" cy="1130776"/>
          </a:xfrm>
        </p:grpSpPr>
        <p:sp>
          <p:nvSpPr>
            <p:cNvPr id="111" name="Google Shape;111;p3"/>
            <p:cNvSpPr/>
            <p:nvPr/>
          </p:nvSpPr>
          <p:spPr>
            <a:xfrm>
              <a:off x="4146333" y="2217147"/>
              <a:ext cx="2103306" cy="1130776"/>
            </a:xfrm>
            <a:prstGeom prst="rect">
              <a:avLst/>
            </a:prstGeom>
            <a:solidFill>
              <a:srgbClr val="C979C7"/>
            </a:solidFill>
            <a:ln>
              <a:noFill/>
            </a:ln>
          </p:spPr>
          <p:txBody>
            <a:bodyPr spcFirstLastPara="1" wrap="square" lIns="75592" tIns="75592" rIns="75592" bIns="75592" anchor="ctr" anchorCtr="0">
              <a:noAutofit/>
            </a:bodyPr>
            <a:lstStyle/>
            <a:p>
              <a:pPr>
                <a:spcBef>
                  <a:spcPts val="0"/>
                </a:spcBef>
                <a:spcAft>
                  <a:spcPts val="0"/>
                </a:spcAft>
              </a:pPr>
              <a:endParaRPr/>
            </a:p>
          </p:txBody>
        </p:sp>
        <p:sp>
          <p:nvSpPr>
            <p:cNvPr id="112" name="Google Shape;112;p3"/>
            <p:cNvSpPr txBox="1"/>
            <p:nvPr/>
          </p:nvSpPr>
          <p:spPr>
            <a:xfrm>
              <a:off x="4146333" y="2217147"/>
              <a:ext cx="2103306" cy="1130776"/>
            </a:xfrm>
            <a:prstGeom prst="rect">
              <a:avLst/>
            </a:prstGeom>
            <a:solidFill>
              <a:srgbClr val="C979C7"/>
            </a:solidFill>
            <a:ln>
              <a:noFill/>
            </a:ln>
          </p:spPr>
          <p:txBody>
            <a:bodyPr spcFirstLastPara="1" wrap="square" lIns="48576" tIns="48576" rIns="48576" bIns="48576" anchor="ctr" anchorCtr="0">
              <a:noAutofit/>
            </a:bodyPr>
            <a:lstStyle/>
            <a:p>
              <a:pPr algn="ctr">
                <a:lnSpc>
                  <a:spcPct val="90000"/>
                </a:lnSpc>
                <a:spcBef>
                  <a:spcPts val="0"/>
                </a:spcBef>
                <a:spcAft>
                  <a:spcPts val="0"/>
                </a:spcAft>
              </a:pPr>
              <a:r>
                <a:rPr lang="en-GB" sz="1275">
                  <a:solidFill>
                    <a:schemeClr val="lt1"/>
                  </a:solidFill>
                  <a:latin typeface="Arial"/>
                  <a:ea typeface="Arial"/>
                  <a:cs typeface="Arial"/>
                  <a:sym typeface="Arial"/>
                </a:rPr>
                <a:t>Immaginazione dipende da qualcosa di diverso dalla mia essenza</a:t>
              </a:r>
              <a:endParaRPr sz="1275">
                <a:solidFill>
                  <a:schemeClr val="lt1"/>
                </a:solidFill>
                <a:latin typeface="Arial"/>
                <a:ea typeface="Arial"/>
                <a:cs typeface="Arial"/>
                <a:sym typeface="Arial"/>
              </a:endParaRPr>
            </a:p>
          </p:txBody>
        </p:sp>
      </p:grpSp>
      <p:grpSp>
        <p:nvGrpSpPr>
          <p:cNvPr id="113" name="Google Shape;113;p3"/>
          <p:cNvGrpSpPr/>
          <p:nvPr/>
        </p:nvGrpSpPr>
        <p:grpSpPr>
          <a:xfrm>
            <a:off x="2558307" y="1853617"/>
            <a:ext cx="1577645" cy="1034569"/>
            <a:chOff x="360033" y="5202286"/>
            <a:chExt cx="2807890" cy="1684737"/>
          </a:xfrm>
        </p:grpSpPr>
        <p:sp>
          <p:nvSpPr>
            <p:cNvPr id="114" name="Google Shape;114;p3"/>
            <p:cNvSpPr/>
            <p:nvPr/>
          </p:nvSpPr>
          <p:spPr>
            <a:xfrm>
              <a:off x="360033" y="5202286"/>
              <a:ext cx="2807890" cy="1684734"/>
            </a:xfrm>
            <a:prstGeom prst="rect">
              <a:avLst/>
            </a:prstGeom>
            <a:solidFill>
              <a:srgbClr val="F4B081"/>
            </a:solidFill>
            <a:ln>
              <a:noFill/>
            </a:ln>
          </p:spPr>
          <p:txBody>
            <a:bodyPr spcFirstLastPara="1" wrap="square" lIns="75592" tIns="75592" rIns="75592" bIns="75592" anchor="ctr" anchorCtr="0">
              <a:noAutofit/>
            </a:bodyPr>
            <a:lstStyle/>
            <a:p>
              <a:pPr>
                <a:spcBef>
                  <a:spcPts val="0"/>
                </a:spcBef>
                <a:spcAft>
                  <a:spcPts val="0"/>
                </a:spcAft>
              </a:pPr>
              <a:endParaRPr/>
            </a:p>
          </p:txBody>
        </p:sp>
        <p:sp>
          <p:nvSpPr>
            <p:cNvPr id="115" name="Google Shape;115;p3"/>
            <p:cNvSpPr txBox="1"/>
            <p:nvPr/>
          </p:nvSpPr>
          <p:spPr>
            <a:xfrm>
              <a:off x="360033" y="5202289"/>
              <a:ext cx="2807890" cy="1684734"/>
            </a:xfrm>
            <a:prstGeom prst="rect">
              <a:avLst/>
            </a:prstGeom>
            <a:solidFill>
              <a:srgbClr val="FFC000"/>
            </a:solidFill>
            <a:ln>
              <a:noFill/>
            </a:ln>
          </p:spPr>
          <p:txBody>
            <a:bodyPr spcFirstLastPara="1" wrap="square" lIns="48576" tIns="48576" rIns="48576" bIns="48576" anchor="ctr" anchorCtr="0">
              <a:noAutofit/>
            </a:bodyPr>
            <a:lstStyle/>
            <a:p>
              <a:pPr algn="ctr">
                <a:lnSpc>
                  <a:spcPct val="90000"/>
                </a:lnSpc>
                <a:spcBef>
                  <a:spcPts val="0"/>
                </a:spcBef>
                <a:spcAft>
                  <a:spcPts val="0"/>
                </a:spcAft>
              </a:pPr>
              <a:r>
                <a:rPr lang="en-GB" sz="1275">
                  <a:solidFill>
                    <a:schemeClr val="lt1"/>
                  </a:solidFill>
                  <a:latin typeface="Arial"/>
                  <a:ea typeface="Arial"/>
                  <a:cs typeface="Arial"/>
                  <a:sym typeface="Arial"/>
                </a:rPr>
                <a:t>Ciò che appare come oggetto dei sensi va oltre il mio controllo e la mia volontà</a:t>
              </a:r>
              <a:endParaRPr sz="1275">
                <a:solidFill>
                  <a:schemeClr val="lt1"/>
                </a:solidFill>
                <a:latin typeface="Arial"/>
                <a:ea typeface="Arial"/>
                <a:cs typeface="Arial"/>
                <a:sym typeface="Arial"/>
              </a:endParaRPr>
            </a:p>
          </p:txBody>
        </p:sp>
      </p:grpSp>
      <p:grpSp>
        <p:nvGrpSpPr>
          <p:cNvPr id="116" name="Google Shape;116;p3"/>
          <p:cNvGrpSpPr/>
          <p:nvPr/>
        </p:nvGrpSpPr>
        <p:grpSpPr>
          <a:xfrm>
            <a:off x="3690021" y="3070970"/>
            <a:ext cx="1438779" cy="930825"/>
            <a:chOff x="6479802" y="3522516"/>
            <a:chExt cx="2807890" cy="1684734"/>
          </a:xfrm>
        </p:grpSpPr>
        <p:sp>
          <p:nvSpPr>
            <p:cNvPr id="117" name="Google Shape;117;p3"/>
            <p:cNvSpPr/>
            <p:nvPr/>
          </p:nvSpPr>
          <p:spPr>
            <a:xfrm>
              <a:off x="6479802" y="3522516"/>
              <a:ext cx="2807890" cy="1684734"/>
            </a:xfrm>
            <a:prstGeom prst="rect">
              <a:avLst/>
            </a:prstGeom>
            <a:solidFill>
              <a:srgbClr val="CEE937"/>
            </a:solidFill>
            <a:ln>
              <a:noFill/>
            </a:ln>
          </p:spPr>
          <p:txBody>
            <a:bodyPr spcFirstLastPara="1" wrap="square" lIns="75592" tIns="75592" rIns="75592" bIns="75592" anchor="ctr" anchorCtr="0">
              <a:noAutofit/>
            </a:bodyPr>
            <a:lstStyle/>
            <a:p>
              <a:pPr>
                <a:spcBef>
                  <a:spcPts val="0"/>
                </a:spcBef>
                <a:spcAft>
                  <a:spcPts val="0"/>
                </a:spcAft>
              </a:pPr>
              <a:endParaRPr/>
            </a:p>
          </p:txBody>
        </p:sp>
        <p:sp>
          <p:nvSpPr>
            <p:cNvPr id="118" name="Google Shape;118;p3"/>
            <p:cNvSpPr txBox="1"/>
            <p:nvPr/>
          </p:nvSpPr>
          <p:spPr>
            <a:xfrm>
              <a:off x="6479802" y="3522516"/>
              <a:ext cx="2807890" cy="1684734"/>
            </a:xfrm>
            <a:prstGeom prst="rect">
              <a:avLst/>
            </a:prstGeom>
            <a:solidFill>
              <a:srgbClr val="7FA9C3"/>
            </a:solidFill>
            <a:ln>
              <a:noFill/>
            </a:ln>
          </p:spPr>
          <p:txBody>
            <a:bodyPr spcFirstLastPara="1" wrap="square" lIns="48576" tIns="48576" rIns="48576" bIns="48576" anchor="ctr" anchorCtr="0">
              <a:noAutofit/>
            </a:bodyPr>
            <a:lstStyle/>
            <a:p>
              <a:pPr algn="ctr">
                <a:lnSpc>
                  <a:spcPct val="90000"/>
                </a:lnSpc>
                <a:spcBef>
                  <a:spcPts val="0"/>
                </a:spcBef>
                <a:spcAft>
                  <a:spcPts val="0"/>
                </a:spcAft>
              </a:pPr>
              <a:r>
                <a:rPr lang="en-GB" sz="1275">
                  <a:solidFill>
                    <a:schemeClr val="lt1"/>
                  </a:solidFill>
                  <a:latin typeface="Arial"/>
                  <a:ea typeface="Arial"/>
                  <a:cs typeface="Arial"/>
                  <a:sym typeface="Arial"/>
                </a:rPr>
                <a:t>Non posso essere io la causa delle idee sensibili</a:t>
              </a:r>
              <a:endParaRPr sz="1275">
                <a:solidFill>
                  <a:schemeClr val="lt1"/>
                </a:solidFill>
                <a:latin typeface="Arial"/>
                <a:ea typeface="Arial"/>
                <a:cs typeface="Arial"/>
                <a:sym typeface="Arial"/>
              </a:endParaRPr>
            </a:p>
          </p:txBody>
        </p:sp>
      </p:grpSp>
      <p:grpSp>
        <p:nvGrpSpPr>
          <p:cNvPr id="119" name="Google Shape;119;p3"/>
          <p:cNvGrpSpPr/>
          <p:nvPr/>
        </p:nvGrpSpPr>
        <p:grpSpPr>
          <a:xfrm>
            <a:off x="5811284" y="4001794"/>
            <a:ext cx="1844423" cy="548126"/>
            <a:chOff x="3280520" y="3528210"/>
            <a:chExt cx="2807890" cy="1684734"/>
          </a:xfrm>
        </p:grpSpPr>
        <p:sp>
          <p:nvSpPr>
            <p:cNvPr id="120" name="Google Shape;120;p3"/>
            <p:cNvSpPr/>
            <p:nvPr/>
          </p:nvSpPr>
          <p:spPr>
            <a:xfrm>
              <a:off x="3280520" y="3528210"/>
              <a:ext cx="2807890" cy="1684734"/>
            </a:xfrm>
            <a:prstGeom prst="rect">
              <a:avLst/>
            </a:prstGeom>
            <a:solidFill>
              <a:srgbClr val="548135"/>
            </a:solidFill>
            <a:ln>
              <a:noFill/>
            </a:ln>
          </p:spPr>
          <p:txBody>
            <a:bodyPr spcFirstLastPara="1" wrap="square" lIns="75592" tIns="75592" rIns="75592" bIns="75592" anchor="ctr" anchorCtr="0">
              <a:noAutofit/>
            </a:bodyPr>
            <a:lstStyle/>
            <a:p>
              <a:pPr>
                <a:spcBef>
                  <a:spcPts val="0"/>
                </a:spcBef>
                <a:spcAft>
                  <a:spcPts val="0"/>
                </a:spcAft>
              </a:pPr>
              <a:endParaRPr/>
            </a:p>
          </p:txBody>
        </p:sp>
        <p:sp>
          <p:nvSpPr>
            <p:cNvPr id="121" name="Google Shape;121;p3"/>
            <p:cNvSpPr txBox="1"/>
            <p:nvPr/>
          </p:nvSpPr>
          <p:spPr>
            <a:xfrm>
              <a:off x="3280520" y="3528210"/>
              <a:ext cx="2807890" cy="1684734"/>
            </a:xfrm>
            <a:prstGeom prst="rect">
              <a:avLst/>
            </a:prstGeom>
            <a:solidFill>
              <a:srgbClr val="548135"/>
            </a:solidFill>
            <a:ln>
              <a:noFill/>
            </a:ln>
          </p:spPr>
          <p:txBody>
            <a:bodyPr spcFirstLastPara="1" wrap="square" lIns="48576" tIns="48576" rIns="48576" bIns="48576" anchor="ctr" anchorCtr="0">
              <a:noAutofit/>
            </a:bodyPr>
            <a:lstStyle/>
            <a:p>
              <a:pPr algn="ctr">
                <a:lnSpc>
                  <a:spcPct val="90000"/>
                </a:lnSpc>
                <a:spcBef>
                  <a:spcPts val="0"/>
                </a:spcBef>
                <a:spcAft>
                  <a:spcPts val="0"/>
                </a:spcAft>
              </a:pPr>
              <a:r>
                <a:rPr lang="en-GB" sz="1275">
                  <a:solidFill>
                    <a:schemeClr val="lt1"/>
                  </a:solidFill>
                  <a:latin typeface="Arial"/>
                  <a:ea typeface="Arial"/>
                  <a:cs typeface="Arial"/>
                  <a:sym typeface="Arial"/>
                </a:rPr>
                <a:t>Dio ∨ mondo materiale</a:t>
              </a:r>
              <a:endParaRPr sz="1275">
                <a:solidFill>
                  <a:schemeClr val="lt1"/>
                </a:solidFill>
                <a:latin typeface="Arial"/>
                <a:ea typeface="Arial"/>
                <a:cs typeface="Arial"/>
                <a:sym typeface="Arial"/>
              </a:endParaRPr>
            </a:p>
          </p:txBody>
        </p:sp>
      </p:grpSp>
      <p:grpSp>
        <p:nvGrpSpPr>
          <p:cNvPr id="122" name="Google Shape;122;p3"/>
          <p:cNvGrpSpPr/>
          <p:nvPr/>
        </p:nvGrpSpPr>
        <p:grpSpPr>
          <a:xfrm>
            <a:off x="5639839" y="2864511"/>
            <a:ext cx="2187314" cy="1137284"/>
            <a:chOff x="3280520" y="3528210"/>
            <a:chExt cx="2807890" cy="1684734"/>
          </a:xfrm>
        </p:grpSpPr>
        <p:sp>
          <p:nvSpPr>
            <p:cNvPr id="123" name="Google Shape;123;p3"/>
            <p:cNvSpPr/>
            <p:nvPr/>
          </p:nvSpPr>
          <p:spPr>
            <a:xfrm>
              <a:off x="3280520" y="3528210"/>
              <a:ext cx="2807890" cy="1684734"/>
            </a:xfrm>
            <a:prstGeom prst="rect">
              <a:avLst/>
            </a:prstGeom>
            <a:solidFill>
              <a:srgbClr val="548135"/>
            </a:solidFill>
            <a:ln>
              <a:noFill/>
            </a:ln>
          </p:spPr>
          <p:txBody>
            <a:bodyPr spcFirstLastPara="1" wrap="square" lIns="75592" tIns="75592" rIns="75592" bIns="75592" anchor="ctr" anchorCtr="0">
              <a:noAutofit/>
            </a:bodyPr>
            <a:lstStyle/>
            <a:p>
              <a:pPr>
                <a:spcBef>
                  <a:spcPts val="0"/>
                </a:spcBef>
                <a:spcAft>
                  <a:spcPts val="0"/>
                </a:spcAft>
              </a:pPr>
              <a:endParaRPr/>
            </a:p>
          </p:txBody>
        </p:sp>
        <p:sp>
          <p:nvSpPr>
            <p:cNvPr id="124" name="Google Shape;124;p3"/>
            <p:cNvSpPr txBox="1"/>
            <p:nvPr/>
          </p:nvSpPr>
          <p:spPr>
            <a:xfrm>
              <a:off x="3280520" y="3528210"/>
              <a:ext cx="2807890" cy="1684734"/>
            </a:xfrm>
            <a:prstGeom prst="rect">
              <a:avLst/>
            </a:prstGeom>
            <a:solidFill>
              <a:srgbClr val="548135"/>
            </a:solidFill>
            <a:ln>
              <a:noFill/>
            </a:ln>
          </p:spPr>
          <p:txBody>
            <a:bodyPr spcFirstLastPara="1" wrap="square" lIns="48576" tIns="48576" rIns="48576" bIns="48576" anchor="ctr" anchorCtr="0">
              <a:noAutofit/>
            </a:bodyPr>
            <a:lstStyle/>
            <a:p>
              <a:pPr algn="ctr">
                <a:lnSpc>
                  <a:spcPct val="90000"/>
                </a:lnSpc>
                <a:spcBef>
                  <a:spcPts val="0"/>
                </a:spcBef>
                <a:spcAft>
                  <a:spcPts val="0"/>
                </a:spcAft>
              </a:pPr>
              <a:r>
                <a:rPr lang="en-GB" sz="1275">
                  <a:solidFill>
                    <a:schemeClr val="lt1"/>
                  </a:solidFill>
                  <a:latin typeface="Arial"/>
                  <a:ea typeface="Arial"/>
                  <a:cs typeface="Arial"/>
                  <a:sym typeface="Arial"/>
                </a:rPr>
                <a:t>Le idee sensibili sono prodotte o dal mondo sensibile stesso, o da qualcosa che ne ha una potenza superiore</a:t>
              </a:r>
              <a:endParaRPr sz="1275">
                <a:solidFill>
                  <a:schemeClr val="lt1"/>
                </a:solidFill>
                <a:latin typeface="Arial"/>
                <a:ea typeface="Arial"/>
                <a:cs typeface="Arial"/>
                <a:sym typeface="Arial"/>
              </a:endParaRPr>
            </a:p>
          </p:txBody>
        </p:sp>
      </p:grpSp>
      <p:grpSp>
        <p:nvGrpSpPr>
          <p:cNvPr id="125" name="Google Shape;125;p3"/>
          <p:cNvGrpSpPr/>
          <p:nvPr/>
        </p:nvGrpSpPr>
        <p:grpSpPr>
          <a:xfrm>
            <a:off x="2447752" y="5144049"/>
            <a:ext cx="2106139" cy="1263683"/>
            <a:chOff x="3301775" y="5247846"/>
            <a:chExt cx="2807890" cy="1684734"/>
          </a:xfrm>
        </p:grpSpPr>
        <p:sp>
          <p:nvSpPr>
            <p:cNvPr id="126" name="Google Shape;126;p3"/>
            <p:cNvSpPr/>
            <p:nvPr/>
          </p:nvSpPr>
          <p:spPr>
            <a:xfrm>
              <a:off x="3301775" y="5247846"/>
              <a:ext cx="2807890" cy="1684734"/>
            </a:xfrm>
            <a:prstGeom prst="rect">
              <a:avLst/>
            </a:prstGeom>
            <a:solidFill>
              <a:srgbClr val="7B7B7B"/>
            </a:solidFill>
            <a:ln>
              <a:noFill/>
            </a:ln>
          </p:spPr>
          <p:txBody>
            <a:bodyPr spcFirstLastPara="1" wrap="square" lIns="75592" tIns="75592" rIns="75592" bIns="75592" anchor="ctr" anchorCtr="0">
              <a:noAutofit/>
            </a:bodyPr>
            <a:lstStyle/>
            <a:p>
              <a:pPr>
                <a:spcBef>
                  <a:spcPts val="0"/>
                </a:spcBef>
                <a:spcAft>
                  <a:spcPts val="0"/>
                </a:spcAft>
              </a:pPr>
              <a:endParaRPr/>
            </a:p>
          </p:txBody>
        </p:sp>
        <p:sp>
          <p:nvSpPr>
            <p:cNvPr id="127" name="Google Shape;127;p3"/>
            <p:cNvSpPr txBox="1"/>
            <p:nvPr/>
          </p:nvSpPr>
          <p:spPr>
            <a:xfrm>
              <a:off x="3301775" y="5247846"/>
              <a:ext cx="2807890" cy="1684734"/>
            </a:xfrm>
            <a:prstGeom prst="rect">
              <a:avLst/>
            </a:prstGeom>
            <a:solidFill>
              <a:srgbClr val="7B7B7B"/>
            </a:solidFill>
            <a:ln>
              <a:noFill/>
            </a:ln>
          </p:spPr>
          <p:txBody>
            <a:bodyPr spcFirstLastPara="1" wrap="square" lIns="48576" tIns="48576" rIns="48576" bIns="48576" anchor="ctr" anchorCtr="0">
              <a:noAutofit/>
            </a:bodyPr>
            <a:lstStyle/>
            <a:p>
              <a:pPr algn="ctr">
                <a:lnSpc>
                  <a:spcPct val="90000"/>
                </a:lnSpc>
                <a:spcBef>
                  <a:spcPts val="0"/>
                </a:spcBef>
                <a:spcAft>
                  <a:spcPts val="0"/>
                </a:spcAft>
              </a:pPr>
              <a:r>
                <a:rPr lang="en-GB" sz="1275">
                  <a:solidFill>
                    <a:schemeClr val="lt1"/>
                  </a:solidFill>
                  <a:latin typeface="Arial"/>
                  <a:ea typeface="Arial"/>
                  <a:cs typeface="Arial"/>
                  <a:sym typeface="Arial"/>
                </a:rPr>
                <a:t>Se Dio, Dio mi ha fatto in modo che mi inganni spesso</a:t>
              </a:r>
              <a:endParaRPr sz="1275">
                <a:solidFill>
                  <a:schemeClr val="lt1"/>
                </a:solidFill>
                <a:latin typeface="Arial"/>
                <a:ea typeface="Arial"/>
                <a:cs typeface="Arial"/>
                <a:sym typeface="Arial"/>
              </a:endParaRPr>
            </a:p>
          </p:txBody>
        </p:sp>
      </p:grpSp>
      <p:grpSp>
        <p:nvGrpSpPr>
          <p:cNvPr id="128" name="Google Shape;128;p3"/>
          <p:cNvGrpSpPr/>
          <p:nvPr/>
        </p:nvGrpSpPr>
        <p:grpSpPr>
          <a:xfrm>
            <a:off x="5680426" y="5214014"/>
            <a:ext cx="2106139" cy="1263683"/>
            <a:chOff x="868289" y="3282323"/>
            <a:chExt cx="2807890" cy="1684734"/>
          </a:xfrm>
        </p:grpSpPr>
        <p:sp>
          <p:nvSpPr>
            <p:cNvPr id="129" name="Google Shape;129;p3"/>
            <p:cNvSpPr/>
            <p:nvPr/>
          </p:nvSpPr>
          <p:spPr>
            <a:xfrm>
              <a:off x="868289" y="3282323"/>
              <a:ext cx="2807890" cy="1684734"/>
            </a:xfrm>
            <a:prstGeom prst="rect">
              <a:avLst/>
            </a:prstGeom>
            <a:solidFill>
              <a:srgbClr val="993300"/>
            </a:solidFill>
            <a:ln>
              <a:noFill/>
            </a:ln>
          </p:spPr>
          <p:txBody>
            <a:bodyPr spcFirstLastPara="1" wrap="square" lIns="75592" tIns="75592" rIns="75592" bIns="75592" anchor="ctr" anchorCtr="0">
              <a:noAutofit/>
            </a:bodyPr>
            <a:lstStyle/>
            <a:p>
              <a:pPr>
                <a:spcBef>
                  <a:spcPts val="0"/>
                </a:spcBef>
                <a:spcAft>
                  <a:spcPts val="0"/>
                </a:spcAft>
              </a:pPr>
              <a:endParaRPr/>
            </a:p>
          </p:txBody>
        </p:sp>
        <p:sp>
          <p:nvSpPr>
            <p:cNvPr id="130" name="Google Shape;130;p3"/>
            <p:cNvSpPr txBox="1"/>
            <p:nvPr/>
          </p:nvSpPr>
          <p:spPr>
            <a:xfrm>
              <a:off x="868289" y="3282323"/>
              <a:ext cx="2807890" cy="1684734"/>
            </a:xfrm>
            <a:prstGeom prst="rect">
              <a:avLst/>
            </a:prstGeom>
            <a:solidFill>
              <a:srgbClr val="993300"/>
            </a:solidFill>
            <a:ln>
              <a:noFill/>
            </a:ln>
          </p:spPr>
          <p:txBody>
            <a:bodyPr spcFirstLastPara="1" wrap="square" lIns="48576" tIns="48576" rIns="48576" bIns="48576" anchor="ctr" anchorCtr="0">
              <a:noAutofit/>
            </a:bodyPr>
            <a:lstStyle/>
            <a:p>
              <a:pPr algn="ctr">
                <a:lnSpc>
                  <a:spcPct val="90000"/>
                </a:lnSpc>
                <a:spcBef>
                  <a:spcPts val="0"/>
                </a:spcBef>
                <a:spcAft>
                  <a:spcPts val="0"/>
                </a:spcAft>
              </a:pPr>
              <a:r>
                <a:rPr lang="en-GB" sz="1275">
                  <a:solidFill>
                    <a:schemeClr val="lt1"/>
                  </a:solidFill>
                  <a:latin typeface="Arial"/>
                  <a:ea typeface="Arial"/>
                  <a:cs typeface="Arial"/>
                  <a:sym typeface="Arial"/>
                </a:rPr>
                <a:t>Se mondo materiale, mi basta sapere che cosa mi è di vantaggio e che cosa di svantaggio</a:t>
              </a:r>
              <a:endParaRPr sz="1275">
                <a:solidFill>
                  <a:schemeClr val="lt1"/>
                </a:solidFill>
                <a:latin typeface="Arial"/>
                <a:ea typeface="Arial"/>
                <a:cs typeface="Arial"/>
                <a:sym typeface="Arial"/>
              </a:endParaRPr>
            </a:p>
          </p:txBody>
        </p:sp>
      </p:grpSp>
      <p:cxnSp>
        <p:nvCxnSpPr>
          <p:cNvPr id="131" name="Google Shape;131;p3"/>
          <p:cNvCxnSpPr>
            <a:endCxn id="112" idx="0"/>
          </p:cNvCxnSpPr>
          <p:nvPr/>
        </p:nvCxnSpPr>
        <p:spPr>
          <a:xfrm rot="-5400000" flipH="1">
            <a:off x="4730998" y="1516359"/>
            <a:ext cx="516434" cy="102195"/>
          </a:xfrm>
          <a:prstGeom prst="bentConnector3">
            <a:avLst>
              <a:gd name="adj1" fmla="val 50000"/>
            </a:avLst>
          </a:prstGeom>
          <a:noFill/>
          <a:ln w="9525" cap="flat" cmpd="sng">
            <a:solidFill>
              <a:schemeClr val="accent1"/>
            </a:solidFill>
            <a:prstDash val="solid"/>
            <a:miter lim="800000"/>
            <a:headEnd type="none" w="sm" len="sm"/>
            <a:tailEnd type="triangle" w="med" len="med"/>
          </a:ln>
        </p:spPr>
      </p:cxnSp>
      <p:cxnSp>
        <p:nvCxnSpPr>
          <p:cNvPr id="132" name="Google Shape;132;p3"/>
          <p:cNvCxnSpPr>
            <a:endCxn id="112" idx="0"/>
          </p:cNvCxnSpPr>
          <p:nvPr/>
        </p:nvCxnSpPr>
        <p:spPr>
          <a:xfrm rot="5400000">
            <a:off x="4989463" y="1618306"/>
            <a:ext cx="258217" cy="156518"/>
          </a:xfrm>
          <a:prstGeom prst="bentConnector3">
            <a:avLst>
              <a:gd name="adj1" fmla="val 50000"/>
            </a:avLst>
          </a:prstGeom>
          <a:noFill/>
          <a:ln w="9525" cap="flat" cmpd="sng">
            <a:solidFill>
              <a:schemeClr val="accent1"/>
            </a:solidFill>
            <a:prstDash val="solid"/>
            <a:miter lim="800000"/>
            <a:headEnd type="none" w="sm" len="sm"/>
            <a:tailEnd type="triangle" w="med" len="med"/>
          </a:ln>
        </p:spPr>
      </p:cxnSp>
      <p:cxnSp>
        <p:nvCxnSpPr>
          <p:cNvPr id="133" name="Google Shape;133;p3"/>
          <p:cNvCxnSpPr/>
          <p:nvPr/>
        </p:nvCxnSpPr>
        <p:spPr>
          <a:xfrm rot="5400000">
            <a:off x="4240655" y="2815962"/>
            <a:ext cx="265906" cy="244078"/>
          </a:xfrm>
          <a:prstGeom prst="bentConnector3">
            <a:avLst>
              <a:gd name="adj1" fmla="val 50003"/>
            </a:avLst>
          </a:prstGeom>
          <a:noFill/>
          <a:ln w="9525" cap="flat" cmpd="sng">
            <a:solidFill>
              <a:schemeClr val="accent1"/>
            </a:solidFill>
            <a:prstDash val="solid"/>
            <a:miter lim="800000"/>
            <a:headEnd type="none" w="sm" len="sm"/>
            <a:tailEnd type="triangle" w="med" len="med"/>
          </a:ln>
        </p:spPr>
      </p:cxnSp>
      <p:cxnSp>
        <p:nvCxnSpPr>
          <p:cNvPr id="134" name="Google Shape;134;p3"/>
          <p:cNvCxnSpPr/>
          <p:nvPr/>
        </p:nvCxnSpPr>
        <p:spPr>
          <a:xfrm rot="-5400000" flipH="1">
            <a:off x="3948553" y="2768095"/>
            <a:ext cx="490389" cy="115590"/>
          </a:xfrm>
          <a:prstGeom prst="bentConnector3">
            <a:avLst>
              <a:gd name="adj1" fmla="val 49988"/>
            </a:avLst>
          </a:prstGeom>
          <a:noFill/>
          <a:ln w="9525" cap="flat" cmpd="sng">
            <a:solidFill>
              <a:schemeClr val="accent1"/>
            </a:solidFill>
            <a:prstDash val="solid"/>
            <a:miter lim="800000"/>
            <a:headEnd type="none" w="sm" len="sm"/>
            <a:tailEnd type="triangle" w="med" len="med"/>
          </a:ln>
        </p:spPr>
      </p:cxnSp>
      <p:cxnSp>
        <p:nvCxnSpPr>
          <p:cNvPr id="135" name="Google Shape;135;p3"/>
          <p:cNvCxnSpPr/>
          <p:nvPr/>
        </p:nvCxnSpPr>
        <p:spPr>
          <a:xfrm>
            <a:off x="5128800" y="3707274"/>
            <a:ext cx="511039"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136" name="Google Shape;136;p3"/>
          <p:cNvCxnSpPr/>
          <p:nvPr/>
        </p:nvCxnSpPr>
        <p:spPr>
          <a:xfrm flipH="1">
            <a:off x="4553936" y="4441999"/>
            <a:ext cx="1257350" cy="771922"/>
          </a:xfrm>
          <a:prstGeom prst="bentConnector3">
            <a:avLst>
              <a:gd name="adj1" fmla="val 50000"/>
            </a:avLst>
          </a:prstGeom>
          <a:noFill/>
          <a:ln w="9525" cap="flat" cmpd="sng">
            <a:solidFill>
              <a:schemeClr val="accent1"/>
            </a:solidFill>
            <a:prstDash val="solid"/>
            <a:miter lim="800000"/>
            <a:headEnd type="none" w="sm" len="sm"/>
            <a:tailEnd type="triangle" w="med" len="med"/>
          </a:ln>
        </p:spPr>
      </p:cxnSp>
      <p:cxnSp>
        <p:nvCxnSpPr>
          <p:cNvPr id="137" name="Google Shape;137;p3"/>
          <p:cNvCxnSpPr>
            <a:endCxn id="130" idx="1"/>
          </p:cNvCxnSpPr>
          <p:nvPr/>
        </p:nvCxnSpPr>
        <p:spPr>
          <a:xfrm rot="-5400000" flipH="1">
            <a:off x="4891513" y="5056943"/>
            <a:ext cx="1079996" cy="497830"/>
          </a:xfrm>
          <a:prstGeom prst="bentConnector2">
            <a:avLst/>
          </a:prstGeom>
          <a:noFill/>
          <a:ln w="9525" cap="flat" cmpd="sng">
            <a:solidFill>
              <a:schemeClr val="accent1"/>
            </a:solidFill>
            <a:prstDash val="solid"/>
            <a:miter lim="800000"/>
            <a:headEnd type="none" w="sm" len="sm"/>
            <a:tailEnd type="triangle" w="med" len="med"/>
          </a:ln>
        </p:spPr>
      </p:cxnSp>
      <p:sp>
        <p:nvSpPr>
          <p:cNvPr id="138" name="Google Shape;138;p3"/>
          <p:cNvSpPr/>
          <p:nvPr/>
        </p:nvSpPr>
        <p:spPr>
          <a:xfrm>
            <a:off x="1313324" y="2789576"/>
            <a:ext cx="427453" cy="648900"/>
          </a:xfrm>
          <a:prstGeom prst="rect">
            <a:avLst/>
          </a:prstGeom>
          <a:noFill/>
          <a:ln>
            <a:noFill/>
          </a:ln>
        </p:spPr>
        <p:txBody>
          <a:bodyPr spcFirstLastPara="1" wrap="square" lIns="68585" tIns="34292" rIns="68585" bIns="34292" anchor="t" anchorCtr="0">
            <a:spAutoFit/>
          </a:bodyPr>
          <a:lstStyle/>
          <a:p>
            <a:pPr algn="ctr">
              <a:spcBef>
                <a:spcPts val="0"/>
              </a:spcBef>
              <a:spcAft>
                <a:spcPts val="0"/>
              </a:spcAft>
            </a:pPr>
            <a:r>
              <a:rPr lang="en-GB" sz="4050" b="1">
                <a:solidFill>
                  <a:srgbClr val="F7CAAC"/>
                </a:solidFill>
                <a:latin typeface="Arial"/>
                <a:ea typeface="Arial"/>
                <a:cs typeface="Arial"/>
                <a:sym typeface="Arial"/>
              </a:rPr>
              <a:t>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37"/>
                                        </p:tgtEl>
                                        <p:attrNameLst>
                                          <p:attrName>style.visibility</p:attrName>
                                        </p:attrNameLst>
                                      </p:cBhvr>
                                      <p:to>
                                        <p:strVal val="visible"/>
                                      </p:to>
                                    </p:set>
                                    <p:animEffect transition="in" filter="fade">
                                      <p:cBhvr>
                                        <p:cTn id="59" dur="500"/>
                                        <p:tgtEl>
                                          <p:spTgt spid="137"/>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grpSp>
        <p:nvGrpSpPr>
          <p:cNvPr id="143" name="Google Shape;143;p4"/>
          <p:cNvGrpSpPr/>
          <p:nvPr/>
        </p:nvGrpSpPr>
        <p:grpSpPr>
          <a:xfrm>
            <a:off x="2663804" y="1322306"/>
            <a:ext cx="4753014" cy="4914791"/>
            <a:chOff x="1110521" y="0"/>
            <a:chExt cx="5748527" cy="5944188"/>
          </a:xfrm>
        </p:grpSpPr>
        <p:sp>
          <p:nvSpPr>
            <p:cNvPr id="144" name="Google Shape;144;p4"/>
            <p:cNvSpPr/>
            <p:nvPr/>
          </p:nvSpPr>
          <p:spPr>
            <a:xfrm>
              <a:off x="1110521" y="0"/>
              <a:ext cx="5748527" cy="1177002"/>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75592" tIns="75592" rIns="75592" bIns="75592" anchor="ctr" anchorCtr="0">
              <a:noAutofit/>
            </a:bodyPr>
            <a:lstStyle/>
            <a:p>
              <a:pPr>
                <a:spcBef>
                  <a:spcPts val="0"/>
                </a:spcBef>
                <a:spcAft>
                  <a:spcPts val="0"/>
                </a:spcAft>
              </a:pPr>
              <a:endParaRPr/>
            </a:p>
          </p:txBody>
        </p:sp>
        <p:sp>
          <p:nvSpPr>
            <p:cNvPr id="145" name="Google Shape;145;p4"/>
            <p:cNvSpPr txBox="1"/>
            <p:nvPr/>
          </p:nvSpPr>
          <p:spPr>
            <a:xfrm>
              <a:off x="1144994" y="34473"/>
              <a:ext cx="5679581" cy="1108056"/>
            </a:xfrm>
            <a:prstGeom prst="rect">
              <a:avLst/>
            </a:prstGeom>
            <a:noFill/>
            <a:ln>
              <a:noFill/>
            </a:ln>
          </p:spPr>
          <p:txBody>
            <a:bodyPr spcFirstLastPara="1" wrap="square" lIns="33590" tIns="33590" rIns="33590" bIns="33590" anchor="ctr" anchorCtr="0">
              <a:noAutofit/>
            </a:bodyPr>
            <a:lstStyle/>
            <a:p>
              <a:pPr algn="ctr">
                <a:lnSpc>
                  <a:spcPct val="90000"/>
                </a:lnSpc>
                <a:spcBef>
                  <a:spcPts val="0"/>
                </a:spcBef>
                <a:spcAft>
                  <a:spcPts val="0"/>
                </a:spcAft>
                <a:buClr>
                  <a:schemeClr val="lt1"/>
                </a:buClr>
                <a:buSzPts val="3200"/>
              </a:pPr>
              <a:r>
                <a:rPr lang="en-GB" sz="2646">
                  <a:solidFill>
                    <a:schemeClr val="lt1"/>
                  </a:solidFill>
                  <a:latin typeface="Arial"/>
                  <a:ea typeface="Arial"/>
                  <a:cs typeface="Arial"/>
                  <a:sym typeface="Arial"/>
                </a:rPr>
                <a:t>Mi percepisco in modo chiaro e distinto come pura mente</a:t>
              </a:r>
              <a:endParaRPr sz="2646">
                <a:solidFill>
                  <a:schemeClr val="lt1"/>
                </a:solidFill>
                <a:latin typeface="Arial"/>
                <a:ea typeface="Arial"/>
                <a:cs typeface="Arial"/>
                <a:sym typeface="Arial"/>
              </a:endParaRPr>
            </a:p>
          </p:txBody>
        </p:sp>
        <p:sp>
          <p:nvSpPr>
            <p:cNvPr id="146" name="Google Shape;146;p4"/>
            <p:cNvSpPr/>
            <p:nvPr/>
          </p:nvSpPr>
          <p:spPr>
            <a:xfrm rot="5400000">
              <a:off x="3881715" y="1280153"/>
              <a:ext cx="206138" cy="205975"/>
            </a:xfrm>
            <a:prstGeom prst="rightArrow">
              <a:avLst>
                <a:gd name="adj1" fmla="val 66700"/>
                <a:gd name="adj2" fmla="val 50000"/>
              </a:avLst>
            </a:prstGeom>
            <a:solidFill>
              <a:srgbClr val="ABBADE"/>
            </a:solidFill>
            <a:ln>
              <a:noFill/>
            </a:ln>
          </p:spPr>
          <p:txBody>
            <a:bodyPr spcFirstLastPara="1" wrap="square" lIns="75592" tIns="75592" rIns="75592" bIns="75592" anchor="ctr" anchorCtr="0">
              <a:noAutofit/>
            </a:bodyPr>
            <a:lstStyle/>
            <a:p>
              <a:pPr>
                <a:spcBef>
                  <a:spcPts val="0"/>
                </a:spcBef>
                <a:spcAft>
                  <a:spcPts val="0"/>
                </a:spcAft>
              </a:pPr>
              <a:endParaRPr/>
            </a:p>
          </p:txBody>
        </p:sp>
        <p:sp>
          <p:nvSpPr>
            <p:cNvPr id="147" name="Google Shape;147;p4"/>
            <p:cNvSpPr/>
            <p:nvPr/>
          </p:nvSpPr>
          <p:spPr>
            <a:xfrm>
              <a:off x="1110521" y="1589279"/>
              <a:ext cx="5748527" cy="1177002"/>
            </a:xfrm>
            <a:prstGeom prst="roundRect">
              <a:avLst>
                <a:gd name="adj" fmla="val 10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75592" tIns="75592" rIns="75592" bIns="75592" anchor="ctr" anchorCtr="0">
              <a:noAutofit/>
            </a:bodyPr>
            <a:lstStyle/>
            <a:p>
              <a:pPr>
                <a:spcBef>
                  <a:spcPts val="0"/>
                </a:spcBef>
                <a:spcAft>
                  <a:spcPts val="0"/>
                </a:spcAft>
              </a:pPr>
              <a:endParaRPr/>
            </a:p>
          </p:txBody>
        </p:sp>
        <p:sp>
          <p:nvSpPr>
            <p:cNvPr id="148" name="Google Shape;148;p4"/>
            <p:cNvSpPr txBox="1"/>
            <p:nvPr/>
          </p:nvSpPr>
          <p:spPr>
            <a:xfrm>
              <a:off x="1144994" y="1623752"/>
              <a:ext cx="5679581" cy="1108056"/>
            </a:xfrm>
            <a:prstGeom prst="rect">
              <a:avLst/>
            </a:prstGeom>
            <a:noFill/>
            <a:ln>
              <a:noFill/>
            </a:ln>
          </p:spPr>
          <p:txBody>
            <a:bodyPr spcFirstLastPara="1" wrap="square" lIns="35698" tIns="35698" rIns="35698" bIns="35698" anchor="ctr" anchorCtr="0">
              <a:noAutofit/>
            </a:bodyPr>
            <a:lstStyle/>
            <a:p>
              <a:pPr algn="ctr">
                <a:lnSpc>
                  <a:spcPct val="90000"/>
                </a:lnSpc>
                <a:spcBef>
                  <a:spcPts val="0"/>
                </a:spcBef>
                <a:spcAft>
                  <a:spcPts val="0"/>
                </a:spcAft>
                <a:buClr>
                  <a:schemeClr val="dk1"/>
                </a:buClr>
                <a:buSzPts val="3400"/>
              </a:pPr>
              <a:r>
                <a:rPr lang="en-GB" sz="2811">
                  <a:solidFill>
                    <a:schemeClr val="dk1"/>
                  </a:solidFill>
                  <a:latin typeface="Arial"/>
                  <a:ea typeface="Arial"/>
                  <a:cs typeface="Arial"/>
                  <a:sym typeface="Arial"/>
                </a:rPr>
                <a:t>Dio può farmi senza corpo</a:t>
              </a:r>
              <a:endParaRPr sz="2811">
                <a:solidFill>
                  <a:schemeClr val="dk1"/>
                </a:solidFill>
                <a:latin typeface="Arial"/>
                <a:ea typeface="Arial"/>
                <a:cs typeface="Arial"/>
                <a:sym typeface="Arial"/>
              </a:endParaRPr>
            </a:p>
          </p:txBody>
        </p:sp>
        <p:sp>
          <p:nvSpPr>
            <p:cNvPr id="149" name="Google Shape;149;p4"/>
            <p:cNvSpPr/>
            <p:nvPr/>
          </p:nvSpPr>
          <p:spPr>
            <a:xfrm rot="5400000">
              <a:off x="3881797" y="2869270"/>
              <a:ext cx="205975" cy="205975"/>
            </a:xfrm>
            <a:prstGeom prst="rightArrow">
              <a:avLst>
                <a:gd name="adj1" fmla="val 66700"/>
                <a:gd name="adj2" fmla="val 50000"/>
              </a:avLst>
            </a:prstGeom>
            <a:solidFill>
              <a:srgbClr val="ABBADE"/>
            </a:solidFill>
            <a:ln>
              <a:noFill/>
            </a:ln>
          </p:spPr>
          <p:txBody>
            <a:bodyPr spcFirstLastPara="1" wrap="square" lIns="75592" tIns="75592" rIns="75592" bIns="75592" anchor="ctr" anchorCtr="0">
              <a:noAutofit/>
            </a:bodyPr>
            <a:lstStyle/>
            <a:p>
              <a:pPr>
                <a:spcBef>
                  <a:spcPts val="0"/>
                </a:spcBef>
                <a:spcAft>
                  <a:spcPts val="0"/>
                </a:spcAft>
              </a:pPr>
              <a:endParaRPr/>
            </a:p>
          </p:txBody>
        </p:sp>
        <p:sp>
          <p:nvSpPr>
            <p:cNvPr id="150" name="Google Shape;150;p4"/>
            <p:cNvSpPr/>
            <p:nvPr/>
          </p:nvSpPr>
          <p:spPr>
            <a:xfrm>
              <a:off x="1110521" y="3178233"/>
              <a:ext cx="5748527" cy="1177002"/>
            </a:xfrm>
            <a:prstGeom prst="roundRect">
              <a:avLst>
                <a:gd name="adj" fmla="val 10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75592" tIns="75592" rIns="75592" bIns="75592" anchor="ctr" anchorCtr="0">
              <a:noAutofit/>
            </a:bodyPr>
            <a:lstStyle/>
            <a:p>
              <a:pPr>
                <a:spcBef>
                  <a:spcPts val="0"/>
                </a:spcBef>
                <a:spcAft>
                  <a:spcPts val="0"/>
                </a:spcAft>
              </a:pPr>
              <a:endParaRPr/>
            </a:p>
          </p:txBody>
        </p:sp>
        <p:sp>
          <p:nvSpPr>
            <p:cNvPr id="151" name="Google Shape;151;p4"/>
            <p:cNvSpPr txBox="1"/>
            <p:nvPr/>
          </p:nvSpPr>
          <p:spPr>
            <a:xfrm>
              <a:off x="1144994" y="3212706"/>
              <a:ext cx="5679581" cy="1108056"/>
            </a:xfrm>
            <a:prstGeom prst="rect">
              <a:avLst/>
            </a:prstGeom>
            <a:noFill/>
            <a:ln>
              <a:noFill/>
            </a:ln>
          </p:spPr>
          <p:txBody>
            <a:bodyPr spcFirstLastPara="1" wrap="square" lIns="35698" tIns="35698" rIns="35698" bIns="35698" anchor="ctr" anchorCtr="0">
              <a:noAutofit/>
            </a:bodyPr>
            <a:lstStyle/>
            <a:p>
              <a:pPr algn="ctr">
                <a:lnSpc>
                  <a:spcPct val="90000"/>
                </a:lnSpc>
                <a:spcBef>
                  <a:spcPts val="0"/>
                </a:spcBef>
                <a:spcAft>
                  <a:spcPts val="0"/>
                </a:spcAft>
                <a:buClr>
                  <a:schemeClr val="dk1"/>
                </a:buClr>
                <a:buSzPts val="3400"/>
              </a:pPr>
              <a:r>
                <a:rPr lang="en-GB" sz="2811">
                  <a:solidFill>
                    <a:schemeClr val="dk1"/>
                  </a:solidFill>
                  <a:latin typeface="Arial"/>
                  <a:ea typeface="Arial"/>
                  <a:cs typeface="Arial"/>
                  <a:sym typeface="Arial"/>
                </a:rPr>
                <a:t>Io posso esistere senza corpo</a:t>
              </a:r>
              <a:endParaRPr sz="2811">
                <a:solidFill>
                  <a:schemeClr val="dk1"/>
                </a:solidFill>
                <a:latin typeface="Arial"/>
                <a:ea typeface="Arial"/>
                <a:cs typeface="Arial"/>
                <a:sym typeface="Arial"/>
              </a:endParaRPr>
            </a:p>
          </p:txBody>
        </p:sp>
        <p:sp>
          <p:nvSpPr>
            <p:cNvPr id="152" name="Google Shape;152;p4"/>
            <p:cNvSpPr/>
            <p:nvPr/>
          </p:nvSpPr>
          <p:spPr>
            <a:xfrm rot="5400000">
              <a:off x="3881797" y="4458223"/>
              <a:ext cx="205975" cy="205975"/>
            </a:xfrm>
            <a:prstGeom prst="rightArrow">
              <a:avLst>
                <a:gd name="adj1" fmla="val 66700"/>
                <a:gd name="adj2" fmla="val 50000"/>
              </a:avLst>
            </a:prstGeom>
            <a:solidFill>
              <a:srgbClr val="ABBADE"/>
            </a:solidFill>
            <a:ln>
              <a:noFill/>
            </a:ln>
          </p:spPr>
          <p:txBody>
            <a:bodyPr spcFirstLastPara="1" wrap="square" lIns="75592" tIns="75592" rIns="75592" bIns="75592" anchor="ctr" anchorCtr="0">
              <a:noAutofit/>
            </a:bodyPr>
            <a:lstStyle/>
            <a:p>
              <a:pPr>
                <a:spcBef>
                  <a:spcPts val="0"/>
                </a:spcBef>
                <a:spcAft>
                  <a:spcPts val="0"/>
                </a:spcAft>
              </a:pPr>
              <a:endParaRPr/>
            </a:p>
          </p:txBody>
        </p:sp>
        <p:sp>
          <p:nvSpPr>
            <p:cNvPr id="153" name="Google Shape;153;p4"/>
            <p:cNvSpPr/>
            <p:nvPr/>
          </p:nvSpPr>
          <p:spPr>
            <a:xfrm>
              <a:off x="1110521" y="4767186"/>
              <a:ext cx="5748527" cy="1177002"/>
            </a:xfrm>
            <a:prstGeom prst="roundRect">
              <a:avLst>
                <a:gd name="adj" fmla="val 10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75592" tIns="75592" rIns="75592" bIns="75592" anchor="ctr" anchorCtr="0">
              <a:noAutofit/>
            </a:bodyPr>
            <a:lstStyle/>
            <a:p>
              <a:pPr>
                <a:spcBef>
                  <a:spcPts val="0"/>
                </a:spcBef>
                <a:spcAft>
                  <a:spcPts val="0"/>
                </a:spcAft>
              </a:pPr>
              <a:endParaRPr/>
            </a:p>
          </p:txBody>
        </p:sp>
        <p:sp>
          <p:nvSpPr>
            <p:cNvPr id="154" name="Google Shape;154;p4"/>
            <p:cNvSpPr txBox="1"/>
            <p:nvPr/>
          </p:nvSpPr>
          <p:spPr>
            <a:xfrm>
              <a:off x="1144994" y="4801659"/>
              <a:ext cx="5679581" cy="1108056"/>
            </a:xfrm>
            <a:prstGeom prst="rect">
              <a:avLst/>
            </a:prstGeom>
            <a:noFill/>
            <a:ln>
              <a:noFill/>
            </a:ln>
          </p:spPr>
          <p:txBody>
            <a:bodyPr spcFirstLastPara="1" wrap="square" lIns="35698" tIns="35698" rIns="35698" bIns="35698" anchor="ctr" anchorCtr="0">
              <a:noAutofit/>
            </a:bodyPr>
            <a:lstStyle/>
            <a:p>
              <a:pPr algn="ctr">
                <a:lnSpc>
                  <a:spcPct val="90000"/>
                </a:lnSpc>
                <a:spcBef>
                  <a:spcPts val="0"/>
                </a:spcBef>
                <a:spcAft>
                  <a:spcPts val="0"/>
                </a:spcAft>
                <a:buClr>
                  <a:schemeClr val="dk1"/>
                </a:buClr>
                <a:buSzPts val="3400"/>
              </a:pPr>
              <a:r>
                <a:rPr lang="en-GB" sz="2811">
                  <a:solidFill>
                    <a:schemeClr val="dk1"/>
                  </a:solidFill>
                  <a:latin typeface="Arial"/>
                  <a:ea typeface="Arial"/>
                  <a:cs typeface="Arial"/>
                  <a:sym typeface="Arial"/>
                </a:rPr>
                <a:t>Esisto senza corpo</a:t>
              </a:r>
              <a:endParaRPr sz="2811">
                <a:solidFill>
                  <a:schemeClr val="dk1"/>
                </a:solidFill>
                <a:latin typeface="Arial"/>
                <a:ea typeface="Arial"/>
                <a:cs typeface="Arial"/>
                <a:sym typeface="Arial"/>
              </a:endParaRPr>
            </a:p>
          </p:txBody>
        </p:sp>
      </p:grpSp>
      <p:sp>
        <p:nvSpPr>
          <p:cNvPr id="155" name="Google Shape;155;p4"/>
          <p:cNvSpPr/>
          <p:nvPr/>
        </p:nvSpPr>
        <p:spPr>
          <a:xfrm>
            <a:off x="4412426" y="4968095"/>
            <a:ext cx="1255772" cy="216046"/>
          </a:xfrm>
          <a:prstGeom prst="mathMultiply">
            <a:avLst>
              <a:gd name="adj1" fmla="val 23520"/>
            </a:avLst>
          </a:prstGeom>
          <a:solidFill>
            <a:srgbClr val="323F4F"/>
          </a:solidFill>
          <a:ln w="12700" cap="flat" cmpd="sng">
            <a:solidFill>
              <a:srgbClr val="31538F"/>
            </a:solidFill>
            <a:prstDash val="solid"/>
            <a:miter lim="800000"/>
            <a:headEnd type="none" w="sm" len="sm"/>
            <a:tailEnd type="none" w="sm" len="sm"/>
          </a:ln>
        </p:spPr>
        <p:txBody>
          <a:bodyPr spcFirstLastPara="1" wrap="square" lIns="68585" tIns="34292" rIns="68585" bIns="34292" anchor="ctr" anchorCtr="0">
            <a:noAutofit/>
          </a:bodyPr>
          <a:lstStyle/>
          <a:p>
            <a:pPr algn="ctr">
              <a:spcBef>
                <a:spcPts val="0"/>
              </a:spcBef>
              <a:spcAft>
                <a:spcPts val="0"/>
              </a:spcAft>
            </a:pPr>
            <a:endParaRPr sz="1350">
              <a:solidFill>
                <a:schemeClr val="lt1"/>
              </a:solidFill>
              <a:latin typeface="Arial"/>
              <a:ea typeface="Arial"/>
              <a:cs typeface="Arial"/>
              <a:sym typeface="Arial"/>
            </a:endParaRPr>
          </a:p>
        </p:txBody>
      </p:sp>
      <p:sp>
        <p:nvSpPr>
          <p:cNvPr id="156" name="Google Shape;156;p4"/>
          <p:cNvSpPr/>
          <p:nvPr/>
        </p:nvSpPr>
        <p:spPr>
          <a:xfrm>
            <a:off x="2663799" y="5184140"/>
            <a:ext cx="4915061" cy="1143569"/>
          </a:xfrm>
          <a:prstGeom prst="mathMultiply">
            <a:avLst>
              <a:gd name="adj1" fmla="val 23520"/>
            </a:avLst>
          </a:prstGeom>
          <a:solidFill>
            <a:srgbClr val="FF0000"/>
          </a:solidFill>
          <a:ln w="12700" cap="flat" cmpd="sng">
            <a:solidFill>
              <a:srgbClr val="3A3838"/>
            </a:solidFill>
            <a:prstDash val="solid"/>
            <a:miter lim="800000"/>
            <a:headEnd type="none" w="sm" len="sm"/>
            <a:tailEnd type="none" w="sm" len="sm"/>
          </a:ln>
        </p:spPr>
        <p:txBody>
          <a:bodyPr spcFirstLastPara="1" wrap="square" lIns="68585" tIns="34292" rIns="68585" bIns="34292" anchor="ctr" anchorCtr="0">
            <a:noAutofit/>
          </a:bodyPr>
          <a:lstStyle/>
          <a:p>
            <a:pPr algn="ctr">
              <a:spcBef>
                <a:spcPts val="0"/>
              </a:spcBef>
              <a:spcAft>
                <a:spcPts val="0"/>
              </a:spcAft>
            </a:pPr>
            <a:endParaRPr sz="1350">
              <a:solidFill>
                <a:schemeClr val="lt1"/>
              </a:solidFill>
              <a:latin typeface="Arial"/>
              <a:ea typeface="Arial"/>
              <a:cs typeface="Arial"/>
              <a:sym typeface="Arial"/>
            </a:endParaRPr>
          </a:p>
        </p:txBody>
      </p:sp>
      <p:sp>
        <p:nvSpPr>
          <p:cNvPr id="157" name="Google Shape;157;p4"/>
          <p:cNvSpPr/>
          <p:nvPr/>
        </p:nvSpPr>
        <p:spPr>
          <a:xfrm>
            <a:off x="1531872" y="1080359"/>
            <a:ext cx="427453" cy="648900"/>
          </a:xfrm>
          <a:prstGeom prst="rect">
            <a:avLst/>
          </a:prstGeom>
          <a:noFill/>
          <a:ln>
            <a:noFill/>
          </a:ln>
        </p:spPr>
        <p:txBody>
          <a:bodyPr spcFirstLastPara="1" wrap="square" lIns="68585" tIns="34292" rIns="68585" bIns="34292" anchor="t" anchorCtr="0">
            <a:spAutoFit/>
          </a:bodyPr>
          <a:lstStyle/>
          <a:p>
            <a:pPr algn="ctr">
              <a:spcBef>
                <a:spcPts val="0"/>
              </a:spcBef>
              <a:spcAft>
                <a:spcPts val="0"/>
              </a:spcAft>
            </a:pPr>
            <a:r>
              <a:rPr lang="en-GB" sz="4050" b="1">
                <a:solidFill>
                  <a:srgbClr val="F7CAAC"/>
                </a:solidFill>
                <a:latin typeface="Arial"/>
                <a:ea typeface="Arial"/>
                <a:cs typeface="Arial"/>
                <a:sym typeface="Arial"/>
              </a:rPr>
              <a:t>2</a:t>
            </a:r>
            <a:endParaRPr/>
          </a:p>
        </p:txBody>
      </p:sp>
      <p:cxnSp>
        <p:nvCxnSpPr>
          <p:cNvPr id="158" name="Google Shape;158;p4"/>
          <p:cNvCxnSpPr/>
          <p:nvPr/>
        </p:nvCxnSpPr>
        <p:spPr>
          <a:xfrm>
            <a:off x="3095892" y="4644024"/>
            <a:ext cx="972210" cy="0"/>
          </a:xfrm>
          <a:prstGeom prst="straightConnector1">
            <a:avLst/>
          </a:prstGeom>
          <a:noFill/>
          <a:ln w="76200" cap="flat" cmpd="sng">
            <a:solidFill>
              <a:srgbClr val="00B050"/>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additive="base">
                                        <p:cTn id="7" dur="500"/>
                                        <p:tgtEl>
                                          <p:spTgt spid="155"/>
                                        </p:tgtEl>
                                        <p:attrNameLst>
                                          <p:attrName>ppt_w</p:attrName>
                                        </p:attrNameLst>
                                      </p:cBhvr>
                                      <p:tavLst>
                                        <p:tav tm="0">
                                          <p:val>
                                            <p:strVal val="0"/>
                                          </p:val>
                                        </p:tav>
                                        <p:tav tm="100000">
                                          <p:val>
                                            <p:strVal val="#ppt_w"/>
                                          </p:val>
                                        </p:tav>
                                      </p:tavLst>
                                    </p:anim>
                                    <p:anim calcmode="lin" valueType="num">
                                      <p:cBhvr additive="base">
                                        <p:cTn id="8" dur="500"/>
                                        <p:tgtEl>
                                          <p:spTgt spid="15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6"/>
                                        </p:tgtEl>
                                        <p:attrNameLst>
                                          <p:attrName>style.visibility</p:attrName>
                                        </p:attrNameLst>
                                      </p:cBhvr>
                                      <p:to>
                                        <p:strVal val="visible"/>
                                      </p:to>
                                    </p:set>
                                    <p:animEffect transition="in" filter="fade">
                                      <p:cBhvr>
                                        <p:cTn id="13" dur="500"/>
                                        <p:tgtEl>
                                          <p:spTgt spid="156"/>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58"/>
                                        </p:tgtEl>
                                        <p:attrNameLst>
                                          <p:attrName>style.visibility</p:attrName>
                                        </p:attrNameLst>
                                      </p:cBhvr>
                                      <p:to>
                                        <p:strVal val="visible"/>
                                      </p:to>
                                    </p:set>
                                    <p:anim calcmode="lin" valueType="num">
                                      <p:cBhvr additive="base">
                                        <p:cTn id="18" dur="500"/>
                                        <p:tgtEl>
                                          <p:spTgt spid="158"/>
                                        </p:tgtEl>
                                        <p:attrNameLst>
                                          <p:attrName>ppt_w</p:attrName>
                                        </p:attrNameLst>
                                      </p:cBhvr>
                                      <p:tavLst>
                                        <p:tav tm="0">
                                          <p:val>
                                            <p:strVal val="0"/>
                                          </p:val>
                                        </p:tav>
                                        <p:tav tm="100000">
                                          <p:val>
                                            <p:strVal val="#ppt_w"/>
                                          </p:val>
                                        </p:tav>
                                      </p:tavLst>
                                    </p:anim>
                                    <p:anim calcmode="lin" valueType="num">
                                      <p:cBhvr additive="base">
                                        <p:cTn id="19" dur="500"/>
                                        <p:tgtEl>
                                          <p:spTgt spid="15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163" name="Google Shape;163;p5"/>
          <p:cNvGrpSpPr/>
          <p:nvPr/>
        </p:nvGrpSpPr>
        <p:grpSpPr>
          <a:xfrm>
            <a:off x="1766396" y="1187278"/>
            <a:ext cx="6547833" cy="5183271"/>
            <a:chOff x="449758" y="0"/>
            <a:chExt cx="7919269" cy="6268901"/>
          </a:xfrm>
        </p:grpSpPr>
        <p:sp>
          <p:nvSpPr>
            <p:cNvPr id="164" name="Google Shape;164;p5"/>
            <p:cNvSpPr/>
            <p:nvPr/>
          </p:nvSpPr>
          <p:spPr>
            <a:xfrm>
              <a:off x="449758" y="0"/>
              <a:ext cx="4286256" cy="1397312"/>
            </a:xfrm>
            <a:prstGeom prst="ellipse">
              <a:avLst/>
            </a:prstGeom>
            <a:solidFill>
              <a:srgbClr val="595959"/>
            </a:solidFill>
            <a:ln w="12700" cap="flat" cmpd="sng">
              <a:solidFill>
                <a:schemeClr val="lt1"/>
              </a:solidFill>
              <a:prstDash val="solid"/>
              <a:miter lim="800000"/>
              <a:headEnd type="none" w="sm" len="sm"/>
              <a:tailEnd type="none" w="sm" len="sm"/>
            </a:ln>
          </p:spPr>
          <p:txBody>
            <a:bodyPr spcFirstLastPara="1" wrap="square" lIns="75592" tIns="75592" rIns="75592" bIns="75592" anchor="ctr" anchorCtr="0">
              <a:noAutofit/>
            </a:bodyPr>
            <a:lstStyle/>
            <a:p>
              <a:pPr>
                <a:spcBef>
                  <a:spcPts val="0"/>
                </a:spcBef>
                <a:spcAft>
                  <a:spcPts val="0"/>
                </a:spcAft>
              </a:pPr>
              <a:endParaRPr/>
            </a:p>
          </p:txBody>
        </p:sp>
        <p:sp>
          <p:nvSpPr>
            <p:cNvPr id="165" name="Google Shape;165;p5"/>
            <p:cNvSpPr txBox="1"/>
            <p:nvPr/>
          </p:nvSpPr>
          <p:spPr>
            <a:xfrm>
              <a:off x="1077466" y="204632"/>
              <a:ext cx="3030840" cy="988048"/>
            </a:xfrm>
            <a:prstGeom prst="rect">
              <a:avLst/>
            </a:prstGeom>
            <a:noFill/>
            <a:ln>
              <a:noFill/>
            </a:ln>
          </p:spPr>
          <p:txBody>
            <a:bodyPr spcFirstLastPara="1" wrap="square" lIns="17839" tIns="17839" rIns="17839" bIns="17839" anchor="ctr" anchorCtr="0">
              <a:noAutofit/>
            </a:bodyPr>
            <a:lstStyle/>
            <a:p>
              <a:pPr algn="ctr">
                <a:lnSpc>
                  <a:spcPct val="90000"/>
                </a:lnSpc>
                <a:spcBef>
                  <a:spcPts val="0"/>
                </a:spcBef>
                <a:spcAft>
                  <a:spcPts val="0"/>
                </a:spcAft>
                <a:buClr>
                  <a:schemeClr val="lt1"/>
                </a:buClr>
                <a:buSzPts val="1700"/>
              </a:pPr>
              <a:r>
                <a:rPr lang="en-GB" sz="1406" dirty="0">
                  <a:solidFill>
                    <a:schemeClr val="lt1"/>
                  </a:solidFill>
                  <a:latin typeface="Arial"/>
                  <a:ea typeface="Arial"/>
                  <a:cs typeface="Arial"/>
                  <a:sym typeface="Arial"/>
                </a:rPr>
                <a:t>Le idee </a:t>
              </a:r>
              <a:r>
                <a:rPr lang="en-GB" sz="1406" dirty="0" err="1">
                  <a:solidFill>
                    <a:schemeClr val="lt1"/>
                  </a:solidFill>
                  <a:latin typeface="Arial"/>
                  <a:ea typeface="Arial"/>
                  <a:cs typeface="Arial"/>
                  <a:sym typeface="Arial"/>
                </a:rPr>
                <a:t>sensibili</a:t>
              </a:r>
              <a:r>
                <a:rPr lang="en-GB" sz="1406" dirty="0">
                  <a:solidFill>
                    <a:schemeClr val="lt1"/>
                  </a:solidFill>
                  <a:latin typeface="Arial"/>
                  <a:ea typeface="Arial"/>
                  <a:cs typeface="Arial"/>
                  <a:sym typeface="Arial"/>
                </a:rPr>
                <a:t> </a:t>
              </a:r>
              <a:r>
                <a:rPr lang="en-GB" sz="1406" dirty="0" err="1">
                  <a:solidFill>
                    <a:schemeClr val="lt1"/>
                  </a:solidFill>
                  <a:latin typeface="Arial"/>
                  <a:ea typeface="Arial"/>
                  <a:cs typeface="Arial"/>
                  <a:sym typeface="Arial"/>
                </a:rPr>
                <a:t>sono</a:t>
              </a:r>
              <a:r>
                <a:rPr lang="en-GB" sz="1406" dirty="0">
                  <a:solidFill>
                    <a:schemeClr val="lt1"/>
                  </a:solidFill>
                  <a:latin typeface="Arial"/>
                  <a:ea typeface="Arial"/>
                  <a:cs typeface="Arial"/>
                  <a:sym typeface="Arial"/>
                </a:rPr>
                <a:t> sempre confuse</a:t>
              </a:r>
              <a:endParaRPr sz="1406" dirty="0">
                <a:solidFill>
                  <a:schemeClr val="lt1"/>
                </a:solidFill>
                <a:latin typeface="Arial"/>
                <a:ea typeface="Arial"/>
                <a:cs typeface="Arial"/>
                <a:sym typeface="Arial"/>
              </a:endParaRPr>
            </a:p>
          </p:txBody>
        </p:sp>
        <p:sp>
          <p:nvSpPr>
            <p:cNvPr id="166" name="Google Shape;166;p5"/>
            <p:cNvSpPr/>
            <p:nvPr/>
          </p:nvSpPr>
          <p:spPr>
            <a:xfrm>
              <a:off x="2187666" y="1513009"/>
              <a:ext cx="810441" cy="810441"/>
            </a:xfrm>
            <a:prstGeom prst="mathPlus">
              <a:avLst>
                <a:gd name="adj1" fmla="val 23520"/>
              </a:avLst>
            </a:prstGeom>
            <a:solidFill>
              <a:srgbClr val="595959"/>
            </a:solidFill>
            <a:ln>
              <a:noFill/>
            </a:ln>
          </p:spPr>
          <p:txBody>
            <a:bodyPr spcFirstLastPara="1" wrap="square" lIns="75592" tIns="75592" rIns="75592" bIns="75592" anchor="ctr" anchorCtr="0">
              <a:noAutofit/>
            </a:bodyPr>
            <a:lstStyle/>
            <a:p>
              <a:pPr>
                <a:spcBef>
                  <a:spcPts val="0"/>
                </a:spcBef>
                <a:spcAft>
                  <a:spcPts val="0"/>
                </a:spcAft>
              </a:pPr>
              <a:endParaRPr/>
            </a:p>
          </p:txBody>
        </p:sp>
        <p:sp>
          <p:nvSpPr>
            <p:cNvPr id="167" name="Google Shape;167;p5"/>
            <p:cNvSpPr txBox="1"/>
            <p:nvPr/>
          </p:nvSpPr>
          <p:spPr>
            <a:xfrm>
              <a:off x="2295090" y="1822922"/>
              <a:ext cx="595593" cy="190615"/>
            </a:xfrm>
            <a:prstGeom prst="rect">
              <a:avLst/>
            </a:prstGeom>
            <a:noFill/>
            <a:ln>
              <a:noFill/>
            </a:ln>
          </p:spPr>
          <p:txBody>
            <a:bodyPr spcFirstLastPara="1" wrap="square" lIns="0" tIns="0" rIns="0" bIns="0" anchor="ctr" anchorCtr="0">
              <a:noAutofit/>
            </a:bodyPr>
            <a:lstStyle/>
            <a:p>
              <a:pPr algn="ctr">
                <a:lnSpc>
                  <a:spcPct val="90000"/>
                </a:lnSpc>
                <a:spcBef>
                  <a:spcPts val="0"/>
                </a:spcBef>
                <a:spcAft>
                  <a:spcPts val="0"/>
                </a:spcAft>
                <a:buClr>
                  <a:schemeClr val="dk1"/>
                </a:buClr>
                <a:buSzPts val="1100"/>
              </a:pPr>
              <a:endParaRPr sz="909">
                <a:solidFill>
                  <a:schemeClr val="lt1"/>
                </a:solidFill>
                <a:latin typeface="Arial"/>
                <a:ea typeface="Arial"/>
                <a:cs typeface="Arial"/>
                <a:sym typeface="Arial"/>
              </a:endParaRPr>
            </a:p>
          </p:txBody>
        </p:sp>
        <p:sp>
          <p:nvSpPr>
            <p:cNvPr id="168" name="Google Shape;168;p5"/>
            <p:cNvSpPr/>
            <p:nvPr/>
          </p:nvSpPr>
          <p:spPr>
            <a:xfrm>
              <a:off x="489931" y="2462132"/>
              <a:ext cx="4155607" cy="1397312"/>
            </a:xfrm>
            <a:prstGeom prst="ellipse">
              <a:avLst/>
            </a:prstGeom>
            <a:solidFill>
              <a:srgbClr val="595959"/>
            </a:solidFill>
            <a:ln w="12700" cap="flat" cmpd="sng">
              <a:solidFill>
                <a:schemeClr val="lt1"/>
              </a:solidFill>
              <a:prstDash val="solid"/>
              <a:miter lim="800000"/>
              <a:headEnd type="none" w="sm" len="sm"/>
              <a:tailEnd type="none" w="sm" len="sm"/>
            </a:ln>
          </p:spPr>
          <p:txBody>
            <a:bodyPr spcFirstLastPara="1" wrap="square" lIns="75592" tIns="75592" rIns="75592" bIns="75592" anchor="ctr" anchorCtr="0">
              <a:noAutofit/>
            </a:bodyPr>
            <a:lstStyle/>
            <a:p>
              <a:pPr>
                <a:spcBef>
                  <a:spcPts val="0"/>
                </a:spcBef>
                <a:spcAft>
                  <a:spcPts val="0"/>
                </a:spcAft>
              </a:pPr>
              <a:endParaRPr/>
            </a:p>
          </p:txBody>
        </p:sp>
        <p:sp>
          <p:nvSpPr>
            <p:cNvPr id="169" name="Google Shape;169;p5"/>
            <p:cNvSpPr txBox="1"/>
            <p:nvPr/>
          </p:nvSpPr>
          <p:spPr>
            <a:xfrm>
              <a:off x="1098506" y="2666764"/>
              <a:ext cx="2938457" cy="988048"/>
            </a:xfrm>
            <a:prstGeom prst="rect">
              <a:avLst/>
            </a:prstGeom>
            <a:noFill/>
            <a:ln>
              <a:noFill/>
            </a:ln>
          </p:spPr>
          <p:txBody>
            <a:bodyPr spcFirstLastPara="1" wrap="square" lIns="17839" tIns="17839" rIns="17839" bIns="17839" anchor="ctr" anchorCtr="0">
              <a:noAutofit/>
            </a:bodyPr>
            <a:lstStyle/>
            <a:p>
              <a:pPr algn="ctr">
                <a:lnSpc>
                  <a:spcPct val="90000"/>
                </a:lnSpc>
                <a:spcBef>
                  <a:spcPts val="0"/>
                </a:spcBef>
                <a:spcAft>
                  <a:spcPts val="0"/>
                </a:spcAft>
                <a:buClr>
                  <a:schemeClr val="lt1"/>
                </a:buClr>
                <a:buSzPts val="1700"/>
              </a:pPr>
              <a:r>
                <a:rPr lang="en-GB" sz="1406" dirty="0">
                  <a:solidFill>
                    <a:schemeClr val="lt1"/>
                  </a:solidFill>
                  <a:latin typeface="Arial"/>
                  <a:ea typeface="Arial"/>
                  <a:cs typeface="Arial"/>
                  <a:sym typeface="Arial"/>
                </a:rPr>
                <a:t>Le </a:t>
              </a:r>
              <a:r>
                <a:rPr lang="en-GB" sz="1406" dirty="0" err="1">
                  <a:solidFill>
                    <a:schemeClr val="lt1"/>
                  </a:solidFill>
                  <a:latin typeface="Arial"/>
                  <a:ea typeface="Arial"/>
                  <a:cs typeface="Arial"/>
                  <a:sym typeface="Arial"/>
                </a:rPr>
                <a:t>individuazioni</a:t>
              </a:r>
              <a:r>
                <a:rPr lang="en-GB" sz="1406" dirty="0">
                  <a:solidFill>
                    <a:schemeClr val="lt1"/>
                  </a:solidFill>
                  <a:latin typeface="Arial"/>
                  <a:ea typeface="Arial"/>
                  <a:cs typeface="Arial"/>
                  <a:sym typeface="Arial"/>
                </a:rPr>
                <a:t> </a:t>
              </a:r>
              <a:r>
                <a:rPr lang="en-GB" sz="1406" dirty="0" err="1">
                  <a:solidFill>
                    <a:schemeClr val="lt1"/>
                  </a:solidFill>
                  <a:latin typeface="Arial"/>
                  <a:ea typeface="Arial"/>
                  <a:cs typeface="Arial"/>
                  <a:sym typeface="Arial"/>
                </a:rPr>
                <a:t>dei</a:t>
              </a:r>
              <a:r>
                <a:rPr lang="en-GB" sz="1406" dirty="0">
                  <a:solidFill>
                    <a:schemeClr val="lt1"/>
                  </a:solidFill>
                  <a:latin typeface="Arial"/>
                  <a:ea typeface="Arial"/>
                  <a:cs typeface="Arial"/>
                  <a:sym typeface="Arial"/>
                </a:rPr>
                <a:t> </a:t>
              </a:r>
              <a:r>
                <a:rPr lang="en-GB" sz="1406" dirty="0" err="1">
                  <a:solidFill>
                    <a:schemeClr val="lt1"/>
                  </a:solidFill>
                  <a:latin typeface="Arial"/>
                  <a:ea typeface="Arial"/>
                  <a:cs typeface="Arial"/>
                  <a:sym typeface="Arial"/>
                </a:rPr>
                <a:t>correlati</a:t>
              </a:r>
              <a:r>
                <a:rPr lang="en-GB" sz="1406" dirty="0">
                  <a:solidFill>
                    <a:schemeClr val="lt1"/>
                  </a:solidFill>
                  <a:latin typeface="Arial"/>
                  <a:ea typeface="Arial"/>
                  <a:cs typeface="Arial"/>
                  <a:sym typeface="Arial"/>
                </a:rPr>
                <a:t> </a:t>
              </a:r>
              <a:r>
                <a:rPr lang="en-GB" sz="1406" dirty="0" err="1">
                  <a:solidFill>
                    <a:schemeClr val="lt1"/>
                  </a:solidFill>
                  <a:latin typeface="Arial"/>
                  <a:ea typeface="Arial"/>
                  <a:cs typeface="Arial"/>
                  <a:sym typeface="Arial"/>
                </a:rPr>
                <a:t>corporei</a:t>
              </a:r>
              <a:r>
                <a:rPr lang="en-GB" sz="1406" dirty="0">
                  <a:solidFill>
                    <a:schemeClr val="lt1"/>
                  </a:solidFill>
                  <a:latin typeface="Arial"/>
                  <a:ea typeface="Arial"/>
                  <a:cs typeface="Arial"/>
                  <a:sym typeface="Arial"/>
                </a:rPr>
                <a:t> </a:t>
              </a:r>
              <a:r>
                <a:rPr lang="en-GB" sz="1406" dirty="0" err="1">
                  <a:solidFill>
                    <a:schemeClr val="lt1"/>
                  </a:solidFill>
                  <a:latin typeface="Arial"/>
                  <a:ea typeface="Arial"/>
                  <a:cs typeface="Arial"/>
                  <a:sym typeface="Arial"/>
                </a:rPr>
                <a:t>avvengono</a:t>
              </a:r>
              <a:r>
                <a:rPr lang="en-GB" sz="1406" dirty="0">
                  <a:solidFill>
                    <a:schemeClr val="lt1"/>
                  </a:solidFill>
                  <a:latin typeface="Arial"/>
                  <a:ea typeface="Arial"/>
                  <a:cs typeface="Arial"/>
                  <a:sym typeface="Arial"/>
                </a:rPr>
                <a:t> </a:t>
              </a:r>
              <a:r>
                <a:rPr lang="en-GB" sz="1406" dirty="0" err="1">
                  <a:solidFill>
                    <a:schemeClr val="lt1"/>
                  </a:solidFill>
                  <a:latin typeface="Arial"/>
                  <a:ea typeface="Arial"/>
                  <a:cs typeface="Arial"/>
                  <a:sym typeface="Arial"/>
                </a:rPr>
                <a:t>attraverso</a:t>
              </a:r>
              <a:r>
                <a:rPr lang="en-GB" sz="1406" dirty="0">
                  <a:solidFill>
                    <a:schemeClr val="lt1"/>
                  </a:solidFill>
                  <a:latin typeface="Arial"/>
                  <a:ea typeface="Arial"/>
                  <a:cs typeface="Arial"/>
                  <a:sym typeface="Arial"/>
                </a:rPr>
                <a:t> </a:t>
              </a:r>
              <a:r>
                <a:rPr lang="en-GB" sz="1406" dirty="0" err="1">
                  <a:solidFill>
                    <a:schemeClr val="lt1"/>
                  </a:solidFill>
                  <a:latin typeface="Arial"/>
                  <a:ea typeface="Arial"/>
                  <a:cs typeface="Arial"/>
                  <a:sym typeface="Arial"/>
                </a:rPr>
                <a:t>abitudine</a:t>
              </a:r>
              <a:r>
                <a:rPr lang="en-GB" sz="1406" dirty="0">
                  <a:solidFill>
                    <a:schemeClr val="lt1"/>
                  </a:solidFill>
                  <a:latin typeface="Arial"/>
                  <a:ea typeface="Arial"/>
                  <a:cs typeface="Arial"/>
                  <a:sym typeface="Arial"/>
                </a:rPr>
                <a:t> e </a:t>
              </a:r>
              <a:r>
                <a:rPr lang="en-GB" sz="1406" dirty="0" err="1">
                  <a:solidFill>
                    <a:schemeClr val="lt1"/>
                  </a:solidFill>
                  <a:latin typeface="Arial"/>
                  <a:ea typeface="Arial"/>
                  <a:cs typeface="Arial"/>
                  <a:sym typeface="Arial"/>
                </a:rPr>
                <a:t>associazione</a:t>
              </a:r>
              <a:endParaRPr sz="1406" dirty="0">
                <a:solidFill>
                  <a:schemeClr val="lt1"/>
                </a:solidFill>
                <a:latin typeface="Arial"/>
                <a:ea typeface="Arial"/>
                <a:cs typeface="Arial"/>
                <a:sym typeface="Arial"/>
              </a:endParaRPr>
            </a:p>
          </p:txBody>
        </p:sp>
        <p:sp>
          <p:nvSpPr>
            <p:cNvPr id="170" name="Google Shape;170;p5"/>
            <p:cNvSpPr/>
            <p:nvPr/>
          </p:nvSpPr>
          <p:spPr>
            <a:xfrm>
              <a:off x="2187666" y="3947686"/>
              <a:ext cx="810441" cy="810441"/>
            </a:xfrm>
            <a:prstGeom prst="mathPlus">
              <a:avLst>
                <a:gd name="adj1" fmla="val 23520"/>
              </a:avLst>
            </a:prstGeom>
            <a:solidFill>
              <a:srgbClr val="595959"/>
            </a:solidFill>
            <a:ln>
              <a:noFill/>
            </a:ln>
          </p:spPr>
          <p:txBody>
            <a:bodyPr spcFirstLastPara="1" wrap="square" lIns="75592" tIns="75592" rIns="75592" bIns="75592" anchor="ctr" anchorCtr="0">
              <a:noAutofit/>
            </a:bodyPr>
            <a:lstStyle/>
            <a:p>
              <a:pPr>
                <a:spcBef>
                  <a:spcPts val="0"/>
                </a:spcBef>
                <a:spcAft>
                  <a:spcPts val="0"/>
                </a:spcAft>
              </a:pPr>
              <a:endParaRPr/>
            </a:p>
          </p:txBody>
        </p:sp>
        <p:sp>
          <p:nvSpPr>
            <p:cNvPr id="171" name="Google Shape;171;p5"/>
            <p:cNvSpPr txBox="1"/>
            <p:nvPr/>
          </p:nvSpPr>
          <p:spPr>
            <a:xfrm>
              <a:off x="2295090" y="4257599"/>
              <a:ext cx="595593" cy="190615"/>
            </a:xfrm>
            <a:prstGeom prst="rect">
              <a:avLst/>
            </a:prstGeom>
            <a:noFill/>
            <a:ln>
              <a:noFill/>
            </a:ln>
          </p:spPr>
          <p:txBody>
            <a:bodyPr spcFirstLastPara="1" wrap="square" lIns="0" tIns="0" rIns="0" bIns="0" anchor="ctr" anchorCtr="0">
              <a:noAutofit/>
            </a:bodyPr>
            <a:lstStyle/>
            <a:p>
              <a:pPr algn="ctr">
                <a:lnSpc>
                  <a:spcPct val="90000"/>
                </a:lnSpc>
                <a:spcBef>
                  <a:spcPts val="0"/>
                </a:spcBef>
                <a:spcAft>
                  <a:spcPts val="0"/>
                </a:spcAft>
                <a:buClr>
                  <a:schemeClr val="dk1"/>
                </a:buClr>
                <a:buSzPts val="1100"/>
              </a:pPr>
              <a:endParaRPr sz="909">
                <a:solidFill>
                  <a:schemeClr val="lt1"/>
                </a:solidFill>
                <a:latin typeface="Arial"/>
                <a:ea typeface="Arial"/>
                <a:cs typeface="Arial"/>
                <a:sym typeface="Arial"/>
              </a:endParaRPr>
            </a:p>
          </p:txBody>
        </p:sp>
        <p:sp>
          <p:nvSpPr>
            <p:cNvPr id="172" name="Google Shape;172;p5"/>
            <p:cNvSpPr/>
            <p:nvPr/>
          </p:nvSpPr>
          <p:spPr>
            <a:xfrm>
              <a:off x="449758" y="4871589"/>
              <a:ext cx="4286256" cy="1397312"/>
            </a:xfrm>
            <a:prstGeom prst="ellipse">
              <a:avLst/>
            </a:prstGeom>
            <a:solidFill>
              <a:srgbClr val="595959"/>
            </a:solidFill>
            <a:ln w="12700" cap="flat" cmpd="sng">
              <a:solidFill>
                <a:schemeClr val="lt1"/>
              </a:solidFill>
              <a:prstDash val="solid"/>
              <a:miter lim="800000"/>
              <a:headEnd type="none" w="sm" len="sm"/>
              <a:tailEnd type="none" w="sm" len="sm"/>
            </a:ln>
          </p:spPr>
          <p:txBody>
            <a:bodyPr spcFirstLastPara="1" wrap="square" lIns="75592" tIns="75592" rIns="75592" bIns="75592" anchor="ctr" anchorCtr="0">
              <a:noAutofit/>
            </a:bodyPr>
            <a:lstStyle/>
            <a:p>
              <a:pPr>
                <a:spcBef>
                  <a:spcPts val="0"/>
                </a:spcBef>
                <a:spcAft>
                  <a:spcPts val="0"/>
                </a:spcAft>
              </a:pPr>
              <a:endParaRPr/>
            </a:p>
          </p:txBody>
        </p:sp>
        <p:sp>
          <p:nvSpPr>
            <p:cNvPr id="173" name="Google Shape;173;p5"/>
            <p:cNvSpPr txBox="1"/>
            <p:nvPr/>
          </p:nvSpPr>
          <p:spPr>
            <a:xfrm>
              <a:off x="1077466" y="5076221"/>
              <a:ext cx="3030840" cy="988048"/>
            </a:xfrm>
            <a:prstGeom prst="rect">
              <a:avLst/>
            </a:prstGeom>
            <a:noFill/>
            <a:ln>
              <a:noFill/>
            </a:ln>
          </p:spPr>
          <p:txBody>
            <a:bodyPr spcFirstLastPara="1" wrap="square" lIns="17839" tIns="17839" rIns="17839" bIns="17839" anchor="ctr" anchorCtr="0">
              <a:noAutofit/>
            </a:bodyPr>
            <a:lstStyle/>
            <a:p>
              <a:pPr algn="ctr">
                <a:lnSpc>
                  <a:spcPct val="90000"/>
                </a:lnSpc>
                <a:spcBef>
                  <a:spcPts val="0"/>
                </a:spcBef>
                <a:spcAft>
                  <a:spcPts val="0"/>
                </a:spcAft>
                <a:buClr>
                  <a:schemeClr val="lt1"/>
                </a:buClr>
                <a:buSzPts val="1700"/>
              </a:pPr>
              <a:r>
                <a:rPr lang="en-GB" sz="1406">
                  <a:solidFill>
                    <a:schemeClr val="lt1"/>
                  </a:solidFill>
                  <a:latin typeface="Arial"/>
                  <a:ea typeface="Arial"/>
                  <a:cs typeface="Arial"/>
                  <a:sym typeface="Arial"/>
                </a:rPr>
                <a:t>Sono unito al mio corpo in modo «capillare»</a:t>
              </a:r>
              <a:endParaRPr sz="1406">
                <a:solidFill>
                  <a:schemeClr val="lt1"/>
                </a:solidFill>
                <a:latin typeface="Arial"/>
                <a:ea typeface="Arial"/>
                <a:cs typeface="Arial"/>
                <a:sym typeface="Arial"/>
              </a:endParaRPr>
            </a:p>
          </p:txBody>
        </p:sp>
        <p:sp>
          <p:nvSpPr>
            <p:cNvPr id="174" name="Google Shape;174;p5"/>
            <p:cNvSpPr/>
            <p:nvPr/>
          </p:nvSpPr>
          <p:spPr>
            <a:xfrm rot="-66361">
              <a:off x="4945611" y="2824838"/>
              <a:ext cx="444514" cy="519800"/>
            </a:xfrm>
            <a:prstGeom prst="rightArrow">
              <a:avLst>
                <a:gd name="adj1" fmla="val 60000"/>
                <a:gd name="adj2" fmla="val 50000"/>
              </a:avLst>
            </a:prstGeom>
            <a:solidFill>
              <a:srgbClr val="595959"/>
            </a:solidFill>
            <a:ln>
              <a:noFill/>
            </a:ln>
          </p:spPr>
          <p:txBody>
            <a:bodyPr spcFirstLastPara="1" wrap="square" lIns="75592" tIns="75592" rIns="75592" bIns="75592" anchor="ctr" anchorCtr="0">
              <a:noAutofit/>
            </a:bodyPr>
            <a:lstStyle/>
            <a:p>
              <a:pPr>
                <a:spcBef>
                  <a:spcPts val="0"/>
                </a:spcBef>
                <a:spcAft>
                  <a:spcPts val="0"/>
                </a:spcAft>
              </a:pPr>
              <a:endParaRPr/>
            </a:p>
          </p:txBody>
        </p:sp>
        <p:sp>
          <p:nvSpPr>
            <p:cNvPr id="175" name="Google Shape;175;p5"/>
            <p:cNvSpPr txBox="1"/>
            <p:nvPr/>
          </p:nvSpPr>
          <p:spPr>
            <a:xfrm rot="-66361">
              <a:off x="4945623" y="2930085"/>
              <a:ext cx="311160" cy="311880"/>
            </a:xfrm>
            <a:prstGeom prst="rect">
              <a:avLst/>
            </a:prstGeom>
            <a:noFill/>
            <a:ln>
              <a:noFill/>
            </a:ln>
          </p:spPr>
          <p:txBody>
            <a:bodyPr spcFirstLastPara="1" wrap="square" lIns="0" tIns="0" rIns="0" bIns="0" anchor="ctr" anchorCtr="0">
              <a:noAutofit/>
            </a:bodyPr>
            <a:lstStyle/>
            <a:p>
              <a:pPr algn="ctr">
                <a:lnSpc>
                  <a:spcPct val="90000"/>
                </a:lnSpc>
                <a:spcBef>
                  <a:spcPts val="0"/>
                </a:spcBef>
                <a:spcAft>
                  <a:spcPts val="0"/>
                </a:spcAft>
                <a:buClr>
                  <a:schemeClr val="dk1"/>
                </a:buClr>
                <a:buSzPts val="1400"/>
              </a:pPr>
              <a:endParaRPr sz="1158">
                <a:solidFill>
                  <a:schemeClr val="lt1"/>
                </a:solidFill>
                <a:latin typeface="Arial"/>
                <a:ea typeface="Arial"/>
                <a:cs typeface="Arial"/>
                <a:sym typeface="Arial"/>
              </a:endParaRPr>
            </a:p>
          </p:txBody>
        </p:sp>
        <p:sp>
          <p:nvSpPr>
            <p:cNvPr id="176" name="Google Shape;176;p5"/>
            <p:cNvSpPr/>
            <p:nvPr/>
          </p:nvSpPr>
          <p:spPr>
            <a:xfrm>
              <a:off x="5574402" y="1286295"/>
              <a:ext cx="2794625" cy="3527236"/>
            </a:xfrm>
            <a:prstGeom prst="ellipse">
              <a:avLst/>
            </a:prstGeom>
            <a:solidFill>
              <a:srgbClr val="595959"/>
            </a:solidFill>
            <a:ln w="12700" cap="flat" cmpd="sng">
              <a:solidFill>
                <a:schemeClr val="lt1"/>
              </a:solidFill>
              <a:prstDash val="solid"/>
              <a:miter lim="800000"/>
              <a:headEnd type="none" w="sm" len="sm"/>
              <a:tailEnd type="none" w="sm" len="sm"/>
            </a:ln>
          </p:spPr>
          <p:txBody>
            <a:bodyPr spcFirstLastPara="1" wrap="square" lIns="75592" tIns="75592" rIns="75592" bIns="75592" anchor="ctr" anchorCtr="0">
              <a:noAutofit/>
            </a:bodyPr>
            <a:lstStyle/>
            <a:p>
              <a:pPr>
                <a:spcBef>
                  <a:spcPts val="0"/>
                </a:spcBef>
                <a:spcAft>
                  <a:spcPts val="0"/>
                </a:spcAft>
              </a:pPr>
              <a:endParaRPr/>
            </a:p>
          </p:txBody>
        </p:sp>
        <p:sp>
          <p:nvSpPr>
            <p:cNvPr id="177" name="Google Shape;177;p5"/>
            <p:cNvSpPr txBox="1"/>
            <p:nvPr/>
          </p:nvSpPr>
          <p:spPr>
            <a:xfrm>
              <a:off x="5916657" y="1802847"/>
              <a:ext cx="2110113" cy="2494132"/>
            </a:xfrm>
            <a:prstGeom prst="rect">
              <a:avLst/>
            </a:prstGeom>
            <a:noFill/>
            <a:ln>
              <a:noFill/>
            </a:ln>
          </p:spPr>
          <p:txBody>
            <a:bodyPr spcFirstLastPara="1" wrap="square" lIns="30448" tIns="30448" rIns="30448" bIns="30448" anchor="ctr" anchorCtr="0">
              <a:noAutofit/>
            </a:bodyPr>
            <a:lstStyle/>
            <a:p>
              <a:pPr algn="ctr">
                <a:lnSpc>
                  <a:spcPct val="90000"/>
                </a:lnSpc>
                <a:spcBef>
                  <a:spcPts val="0"/>
                </a:spcBef>
                <a:spcAft>
                  <a:spcPts val="0"/>
                </a:spcAft>
                <a:buClr>
                  <a:schemeClr val="lt1"/>
                </a:buClr>
                <a:buSzPts val="2900"/>
              </a:pPr>
              <a:r>
                <a:rPr lang="en-GB" sz="2398" dirty="0">
                  <a:solidFill>
                    <a:schemeClr val="lt1"/>
                  </a:solidFill>
                  <a:latin typeface="Arial"/>
                  <a:ea typeface="Arial"/>
                  <a:cs typeface="Arial"/>
                  <a:sym typeface="Arial"/>
                </a:rPr>
                <a:t>La </a:t>
              </a:r>
              <a:r>
                <a:rPr lang="en-GB" sz="2398" dirty="0" err="1">
                  <a:solidFill>
                    <a:schemeClr val="lt1"/>
                  </a:solidFill>
                  <a:latin typeface="Arial"/>
                  <a:ea typeface="Arial"/>
                  <a:cs typeface="Arial"/>
                  <a:sym typeface="Arial"/>
                </a:rPr>
                <a:t>mia</a:t>
              </a:r>
              <a:r>
                <a:rPr lang="en-GB" sz="2398" dirty="0">
                  <a:solidFill>
                    <a:schemeClr val="lt1"/>
                  </a:solidFill>
                  <a:latin typeface="Arial"/>
                  <a:ea typeface="Arial"/>
                  <a:cs typeface="Arial"/>
                  <a:sym typeface="Arial"/>
                </a:rPr>
                <a:t> </a:t>
              </a:r>
              <a:r>
                <a:rPr lang="en-GB" sz="2398" dirty="0" err="1">
                  <a:solidFill>
                    <a:schemeClr val="lt1"/>
                  </a:solidFill>
                  <a:latin typeface="Arial"/>
                  <a:ea typeface="Arial"/>
                  <a:cs typeface="Arial"/>
                  <a:sym typeface="Arial"/>
                </a:rPr>
                <a:t>conoscenza</a:t>
              </a:r>
              <a:r>
                <a:rPr lang="en-GB" sz="2398" dirty="0">
                  <a:solidFill>
                    <a:schemeClr val="lt1"/>
                  </a:solidFill>
                  <a:latin typeface="Arial"/>
                  <a:ea typeface="Arial"/>
                  <a:cs typeface="Arial"/>
                  <a:sym typeface="Arial"/>
                </a:rPr>
                <a:t> «</a:t>
              </a:r>
              <a:r>
                <a:rPr lang="en-GB" sz="2398" dirty="0" err="1">
                  <a:solidFill>
                    <a:schemeClr val="lt1"/>
                  </a:solidFill>
                  <a:latin typeface="Arial"/>
                  <a:ea typeface="Arial"/>
                  <a:cs typeface="Arial"/>
                  <a:sym typeface="Arial"/>
                </a:rPr>
                <a:t>sensibile</a:t>
              </a:r>
              <a:r>
                <a:rPr lang="en-GB" sz="2398" dirty="0">
                  <a:solidFill>
                    <a:schemeClr val="lt1"/>
                  </a:solidFill>
                  <a:latin typeface="Arial"/>
                  <a:ea typeface="Arial"/>
                  <a:cs typeface="Arial"/>
                  <a:sym typeface="Arial"/>
                </a:rPr>
                <a:t>» è </a:t>
              </a:r>
              <a:r>
                <a:rPr lang="en-GB" sz="2398" dirty="0" err="1">
                  <a:solidFill>
                    <a:schemeClr val="lt1"/>
                  </a:solidFill>
                  <a:latin typeface="Arial"/>
                  <a:ea typeface="Arial"/>
                  <a:cs typeface="Arial"/>
                  <a:sym typeface="Arial"/>
                </a:rPr>
                <a:t>fallibile</a:t>
              </a:r>
              <a:endParaRPr sz="2398" dirty="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470DA41-A383-4081-9DFF-D4CAA52CDAA3}"/>
              </a:ext>
            </a:extLst>
          </p:cNvPr>
          <p:cNvSpPr/>
          <p:nvPr/>
        </p:nvSpPr>
        <p:spPr>
          <a:xfrm>
            <a:off x="1530151" y="1443941"/>
            <a:ext cx="7020321" cy="4671792"/>
          </a:xfrm>
          <a:prstGeom prst="rect">
            <a:avLst/>
          </a:prstGeom>
        </p:spPr>
        <p:txBody>
          <a:bodyPr wrap="square">
            <a:spAutoFit/>
          </a:bodyPr>
          <a:lstStyle/>
          <a:p>
            <a:pPr algn="just"/>
            <a:r>
              <a:rPr lang="it-IT" altLang="zh-CN" sz="3200" dirty="0">
                <a:latin typeface="SimonciniGaramond"/>
              </a:rPr>
              <a:t>Che esse </a:t>
            </a:r>
            <a:r>
              <a:rPr lang="it-IT" altLang="zh-CN" sz="3200" b="1" dirty="0">
                <a:latin typeface="SimonciniGaramond"/>
              </a:rPr>
              <a:t>esistano</a:t>
            </a:r>
            <a:r>
              <a:rPr lang="it-IT" altLang="zh-CN" sz="3200" dirty="0">
                <a:latin typeface="SimonciniGaramond"/>
              </a:rPr>
              <a:t>, poi, sembra conseguire </a:t>
            </a:r>
            <a:r>
              <a:rPr lang="it-IT" altLang="zh-CN" sz="3200" b="1" dirty="0">
                <a:latin typeface="SimonciniGaramond"/>
              </a:rPr>
              <a:t>dalla facoltà di immaginare </a:t>
            </a:r>
            <a:r>
              <a:rPr lang="it-IT" altLang="zh-CN" sz="3200" dirty="0">
                <a:latin typeface="SimonciniGaramond"/>
              </a:rPr>
              <a:t>della quale esperisco di fare uso mentre mi volgo a queste cose materiali: infatti, a chi consideri più attentamente cosa sia </a:t>
            </a:r>
            <a:r>
              <a:rPr lang="it-IT" altLang="zh-CN" sz="3200" b="1" dirty="0">
                <a:latin typeface="SimonciniGaramond"/>
              </a:rPr>
              <a:t>l’immaginazione</a:t>
            </a:r>
            <a:r>
              <a:rPr lang="it-IT" altLang="zh-CN" sz="3200" dirty="0">
                <a:latin typeface="SimonciniGaramond"/>
              </a:rPr>
              <a:t>, essa non risulta essere altro che </a:t>
            </a:r>
            <a:r>
              <a:rPr lang="it-IT" altLang="zh-CN" sz="3200" b="1" dirty="0">
                <a:latin typeface="SimonciniGaramond"/>
              </a:rPr>
              <a:t>una certa applicazione della facoltà conoscitiva al corpo </a:t>
            </a:r>
            <a:r>
              <a:rPr lang="it-IT" altLang="zh-CN" sz="3200" dirty="0">
                <a:latin typeface="SimonciniGaramond"/>
              </a:rPr>
              <a:t>che è ad essa intimamente presente e che, </a:t>
            </a:r>
            <a:r>
              <a:rPr lang="en-GB" altLang="zh-CN" sz="3200" dirty="0" err="1">
                <a:latin typeface="SimonciniGaramond"/>
              </a:rPr>
              <a:t>quindi</a:t>
            </a:r>
            <a:r>
              <a:rPr lang="en-GB" altLang="zh-CN" sz="3200" dirty="0">
                <a:latin typeface="SimonciniGaramond"/>
              </a:rPr>
              <a:t>, </a:t>
            </a:r>
            <a:r>
              <a:rPr lang="en-GB" altLang="zh-CN" sz="3200" dirty="0" err="1">
                <a:latin typeface="SimonciniGaramond"/>
              </a:rPr>
              <a:t>esiste</a:t>
            </a:r>
            <a:r>
              <a:rPr lang="en-GB" altLang="zh-CN" sz="3200" dirty="0">
                <a:latin typeface="SimonciniGaramond"/>
              </a:rPr>
              <a:t>.</a:t>
            </a:r>
            <a:endParaRPr lang="zh-CN" altLang="en-US" sz="3200" dirty="0"/>
          </a:p>
        </p:txBody>
      </p:sp>
    </p:spTree>
    <p:extLst>
      <p:ext uri="{BB962C8B-B14F-4D97-AF65-F5344CB8AC3E}">
        <p14:creationId xmlns:p14="http://schemas.microsoft.com/office/powerpoint/2010/main" val="30727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6"/>
          <p:cNvSpPr txBox="1"/>
          <p:nvPr/>
        </p:nvSpPr>
        <p:spPr>
          <a:xfrm>
            <a:off x="1988653" y="2392533"/>
            <a:ext cx="6103319" cy="2781089"/>
          </a:xfrm>
          <a:prstGeom prst="rect">
            <a:avLst/>
          </a:prstGeom>
          <a:noFill/>
          <a:ln>
            <a:noFill/>
          </a:ln>
        </p:spPr>
        <p:txBody>
          <a:bodyPr spcFirstLastPara="1" wrap="square" lIns="75592" tIns="37786" rIns="75592" bIns="37786" anchor="t" anchorCtr="0">
            <a:spAutoFit/>
          </a:bodyPr>
          <a:lstStyle/>
          <a:p>
            <a:pPr algn="ctr">
              <a:spcBef>
                <a:spcPts val="0"/>
              </a:spcBef>
              <a:spcAft>
                <a:spcPts val="0"/>
              </a:spcAft>
            </a:pPr>
            <a:r>
              <a:rPr lang="en-GB" sz="2100">
                <a:solidFill>
                  <a:schemeClr val="dk1"/>
                </a:solidFill>
                <a:latin typeface="Arial"/>
                <a:ea typeface="Arial"/>
                <a:cs typeface="Arial"/>
                <a:sym typeface="Arial"/>
              </a:rPr>
              <a:t>L’errore percettivo è un errore di giudizio!</a:t>
            </a:r>
            <a:endParaRPr/>
          </a:p>
          <a:p>
            <a:pPr algn="ctr">
              <a:spcBef>
                <a:spcPts val="0"/>
              </a:spcBef>
              <a:spcAft>
                <a:spcPts val="0"/>
              </a:spcAft>
            </a:pPr>
            <a:endParaRPr sz="2100">
              <a:solidFill>
                <a:schemeClr val="dk1"/>
              </a:solidFill>
              <a:latin typeface="Arial"/>
              <a:ea typeface="Arial"/>
              <a:cs typeface="Arial"/>
              <a:sym typeface="Arial"/>
            </a:endParaRPr>
          </a:p>
          <a:p>
            <a:pPr algn="ctr">
              <a:spcBef>
                <a:spcPts val="0"/>
              </a:spcBef>
              <a:spcAft>
                <a:spcPts val="0"/>
              </a:spcAft>
            </a:pPr>
            <a:endParaRPr sz="2100">
              <a:solidFill>
                <a:schemeClr val="dk1"/>
              </a:solidFill>
              <a:latin typeface="Arial"/>
              <a:ea typeface="Arial"/>
              <a:cs typeface="Arial"/>
              <a:sym typeface="Arial"/>
            </a:endParaRPr>
          </a:p>
          <a:p>
            <a:pPr algn="ctr">
              <a:spcBef>
                <a:spcPts val="0"/>
              </a:spcBef>
              <a:spcAft>
                <a:spcPts val="0"/>
              </a:spcAft>
            </a:pPr>
            <a:r>
              <a:rPr lang="en-GB" sz="2100">
                <a:solidFill>
                  <a:schemeClr val="dk1"/>
                </a:solidFill>
                <a:latin typeface="Arial"/>
                <a:ea typeface="Arial"/>
                <a:cs typeface="Arial"/>
                <a:sym typeface="Arial"/>
              </a:rPr>
              <a:t>Che percepisca «del blu» o che «senta dolore», non può mai propriamente essere falso.</a:t>
            </a:r>
            <a:endParaRPr/>
          </a:p>
          <a:p>
            <a:pPr algn="ctr">
              <a:spcBef>
                <a:spcPts val="0"/>
              </a:spcBef>
              <a:spcAft>
                <a:spcPts val="0"/>
              </a:spcAft>
            </a:pPr>
            <a:endParaRPr sz="2100">
              <a:solidFill>
                <a:schemeClr val="dk1"/>
              </a:solidFill>
              <a:latin typeface="Arial"/>
              <a:ea typeface="Arial"/>
              <a:cs typeface="Arial"/>
              <a:sym typeface="Arial"/>
            </a:endParaRPr>
          </a:p>
          <a:p>
            <a:pPr algn="ctr">
              <a:spcBef>
                <a:spcPts val="0"/>
              </a:spcBef>
              <a:spcAft>
                <a:spcPts val="0"/>
              </a:spcAft>
            </a:pPr>
            <a:endParaRPr sz="2100">
              <a:solidFill>
                <a:schemeClr val="dk1"/>
              </a:solidFill>
              <a:latin typeface="Arial"/>
              <a:ea typeface="Arial"/>
              <a:cs typeface="Arial"/>
              <a:sym typeface="Arial"/>
            </a:endParaRPr>
          </a:p>
          <a:p>
            <a:pPr algn="ctr">
              <a:spcBef>
                <a:spcPts val="0"/>
              </a:spcBef>
              <a:spcAft>
                <a:spcPts val="0"/>
              </a:spcAft>
            </a:pPr>
            <a:r>
              <a:rPr lang="en-GB" sz="2100">
                <a:solidFill>
                  <a:schemeClr val="dk1"/>
                </a:solidFill>
                <a:latin typeface="Arial"/>
                <a:ea typeface="Arial"/>
                <a:cs typeface="Arial"/>
                <a:sym typeface="Arial"/>
              </a:rPr>
              <a:t>L’attribuzione di «dati sensibili» all’estensione, invece, può commettere errori.</a:t>
            </a:r>
            <a:endParaRPr sz="210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0D1B5F8-7054-47F7-8E15-21EE43498AFA}"/>
              </a:ext>
            </a:extLst>
          </p:cNvPr>
          <p:cNvSpPr/>
          <p:nvPr/>
        </p:nvSpPr>
        <p:spPr>
          <a:xfrm>
            <a:off x="2520949" y="2445497"/>
            <a:ext cx="5038725" cy="2926314"/>
          </a:xfrm>
          <a:prstGeom prst="rect">
            <a:avLst/>
          </a:prstGeom>
        </p:spPr>
        <p:txBody>
          <a:bodyPr>
            <a:spAutoFit/>
          </a:bodyPr>
          <a:lstStyle/>
          <a:p>
            <a:pPr algn="just"/>
            <a:r>
              <a:rPr lang="it-IT" altLang="zh-CN" dirty="0">
                <a:latin typeface="SimonciniGaramond"/>
              </a:rPr>
              <a:t>poiché so </a:t>
            </a:r>
            <a:r>
              <a:rPr lang="it-IT" altLang="zh-CN" b="1" dirty="0">
                <a:latin typeface="SimonciniGaramond"/>
              </a:rPr>
              <a:t>che tutti i sensi indicano molto più spesso il vero del falso, relativamente a quel che è vantaggioso al corpo</a:t>
            </a:r>
            <a:r>
              <a:rPr lang="it-IT" altLang="zh-CN" dirty="0">
                <a:latin typeface="SimonciniGaramond"/>
              </a:rPr>
              <a:t>, e quasi sempre posso servirmi di molti di essi per esaminare una stessa cosa, ed in più anche della memoria, la quale connette i fatti presenti con quelli passati, e dell’intelletto, che ha ormai colto tutte le cause dell’errore; </a:t>
            </a:r>
            <a:r>
              <a:rPr lang="it-IT" altLang="zh-CN" b="1" dirty="0">
                <a:latin typeface="SimonciniGaramond"/>
              </a:rPr>
              <a:t>non devo più temere che quel che i sensi quotidianamente mi mostrano sia falso, ed i </a:t>
            </a:r>
            <a:r>
              <a:rPr lang="it-IT" altLang="zh-CN" b="1" u="sng" dirty="0">
                <a:latin typeface="SimonciniGaramond"/>
              </a:rPr>
              <a:t>dubbi iperbolici </a:t>
            </a:r>
            <a:r>
              <a:rPr lang="it-IT" altLang="zh-CN" b="1" dirty="0">
                <a:latin typeface="SimonciniGaramond"/>
              </a:rPr>
              <a:t>dei giorni passati devono essere respinti come </a:t>
            </a:r>
            <a:r>
              <a:rPr lang="it-IT" altLang="zh-CN" b="1" u="sng" dirty="0">
                <a:latin typeface="SimonciniGaramond"/>
              </a:rPr>
              <a:t>ridicoli</a:t>
            </a:r>
            <a:r>
              <a:rPr lang="it-IT" altLang="zh-CN" b="1" dirty="0">
                <a:latin typeface="SimonciniGaramond"/>
              </a:rPr>
              <a:t>.</a:t>
            </a:r>
            <a:endParaRPr lang="zh-CN" altLang="en-US" b="1" dirty="0"/>
          </a:p>
        </p:txBody>
      </p:sp>
    </p:spTree>
    <p:extLst>
      <p:ext uri="{BB962C8B-B14F-4D97-AF65-F5344CB8AC3E}">
        <p14:creationId xmlns:p14="http://schemas.microsoft.com/office/powerpoint/2010/main" val="4172831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19695740-9936-48B3-B34A-73BBAFD671E9}"/>
              </a:ext>
            </a:extLst>
          </p:cNvPr>
          <p:cNvSpPr/>
          <p:nvPr/>
        </p:nvSpPr>
        <p:spPr>
          <a:xfrm>
            <a:off x="2520949" y="1930228"/>
            <a:ext cx="5038725" cy="3441583"/>
          </a:xfrm>
          <a:prstGeom prst="rect">
            <a:avLst/>
          </a:prstGeom>
        </p:spPr>
        <p:txBody>
          <a:bodyPr>
            <a:spAutoFit/>
          </a:bodyPr>
          <a:lstStyle/>
          <a:p>
            <a:pPr algn="just"/>
            <a:r>
              <a:rPr lang="en-GB" altLang="zh-CN" dirty="0" err="1">
                <a:latin typeface="SimonciniGaramond"/>
              </a:rPr>
              <a:t>Soprattutto</a:t>
            </a:r>
            <a:r>
              <a:rPr lang="en-GB" altLang="zh-CN" dirty="0">
                <a:latin typeface="SimonciniGaramond"/>
              </a:rPr>
              <a:t> </a:t>
            </a:r>
            <a:r>
              <a:rPr lang="en-GB" altLang="zh-CN" dirty="0" err="1">
                <a:latin typeface="SimonciniGaramond"/>
              </a:rPr>
              <a:t>quello</a:t>
            </a:r>
            <a:r>
              <a:rPr lang="en-GB" altLang="zh-CN" dirty="0">
                <a:latin typeface="SimonciniGaramond"/>
              </a:rPr>
              <a:t> supremo </a:t>
            </a:r>
            <a:r>
              <a:rPr lang="it-IT" altLang="zh-CN" dirty="0">
                <a:latin typeface="SimonciniGaramond"/>
              </a:rPr>
              <a:t>del sogno che non distinguevo dalla veglia: ora mi accorgo, infatti, di quanto grande sia il discrimine fra i due casi, per il fatto </a:t>
            </a:r>
            <a:r>
              <a:rPr lang="it-IT" altLang="zh-CN" b="1" dirty="0">
                <a:latin typeface="SimonciniGaramond"/>
              </a:rPr>
              <a:t>che le visioni del sogno non sono mai congiunte dalla memoria con tutte le restanti azioni della vita, diversamente da quel che accade a chi è sveglio</a:t>
            </a:r>
            <a:r>
              <a:rPr lang="it-IT" altLang="zh-CN" dirty="0">
                <a:latin typeface="SimonciniGaramond"/>
              </a:rPr>
              <a:t>: certamente, infatti, se qualcuno, mentre sono sveglio, mi apparisse all’improvviso, ed immediatamente dopo sparisse, come nei sogni, in modo tale cioè che io non veda né donde viene, né dove va, non a torto lo giudicherei uno spettro, o un fantasma finto nel mio cervello, piuttosto che un uomo </a:t>
            </a:r>
            <a:r>
              <a:rPr lang="en-GB" altLang="zh-CN" dirty="0" err="1">
                <a:latin typeface="SimonciniGaramond"/>
              </a:rPr>
              <a:t>vero</a:t>
            </a:r>
            <a:r>
              <a:rPr lang="en-GB" altLang="zh-CN" dirty="0">
                <a:latin typeface="SimonciniGaramond"/>
              </a:rPr>
              <a:t>.</a:t>
            </a:r>
            <a:endParaRPr lang="zh-CN" altLang="en-US" dirty="0"/>
          </a:p>
        </p:txBody>
      </p:sp>
    </p:spTree>
    <p:extLst>
      <p:ext uri="{BB962C8B-B14F-4D97-AF65-F5344CB8AC3E}">
        <p14:creationId xmlns:p14="http://schemas.microsoft.com/office/powerpoint/2010/main" val="3038486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8CDBE94-A494-4EDC-874F-A6F3FAFAA2CD}"/>
              </a:ext>
            </a:extLst>
          </p:cNvPr>
          <p:cNvSpPr/>
          <p:nvPr/>
        </p:nvSpPr>
        <p:spPr>
          <a:xfrm>
            <a:off x="1692399" y="2187862"/>
            <a:ext cx="6695826" cy="3183949"/>
          </a:xfrm>
          <a:prstGeom prst="rect">
            <a:avLst/>
          </a:prstGeom>
        </p:spPr>
        <p:txBody>
          <a:bodyPr wrap="square">
            <a:spAutoFit/>
          </a:bodyPr>
          <a:lstStyle/>
          <a:p>
            <a:pPr algn="just"/>
            <a:r>
              <a:rPr lang="it-IT" altLang="zh-CN" dirty="0">
                <a:latin typeface="SimonciniGaramond"/>
              </a:rPr>
              <a:t>Quando, invece, mi si offrono cose di cui avverto distintamente donde, dove e quando mi accadono, e </a:t>
            </a:r>
            <a:r>
              <a:rPr lang="it-IT" altLang="zh-CN" b="1" dirty="0">
                <a:latin typeface="SimonciniGaramond"/>
              </a:rPr>
              <a:t>connetto la loro percezione senza alcuna cesura con tutto il resto della vita, sono del tutto certo che si offrono a me non nei sogni, ma da sveglio</a:t>
            </a:r>
            <a:r>
              <a:rPr lang="it-IT" altLang="zh-CN" dirty="0">
                <a:latin typeface="SimonciniGaramond"/>
              </a:rPr>
              <a:t>. E non devo dubitare, neppure minimamente, della loro verità, se, dopo aver </a:t>
            </a:r>
            <a:r>
              <a:rPr lang="it-IT" altLang="zh-CN" b="1" dirty="0">
                <a:latin typeface="SimonciniGaramond"/>
              </a:rPr>
              <a:t>convocato, per esaminarle, tutti i sensi, la memoria e l’intelletto, non mi sia riferito da alcuno di questi alcunché che sia in contrasto con gli altri</a:t>
            </a:r>
            <a:r>
              <a:rPr lang="it-IT" altLang="zh-CN" dirty="0">
                <a:latin typeface="SimonciniGaramond"/>
              </a:rPr>
              <a:t>. Infatti, dall’essere Dio non fallace segue senz’altro che su tali cose io non mi sbaglio. </a:t>
            </a:r>
            <a:r>
              <a:rPr lang="it-IT" altLang="zh-CN" b="1" dirty="0">
                <a:latin typeface="SimonciniGaramond"/>
              </a:rPr>
              <a:t>Poiché però la necessità dell’agire non concede sempre il tempo necessario ad un esame tanto accurato, si deve ammettere che la vita umana è sovente esposta ad errori sulle cose particolari, e si deve riconoscere la fragilità della nostra </a:t>
            </a:r>
            <a:r>
              <a:rPr lang="en-GB" altLang="zh-CN" b="1" dirty="0" err="1">
                <a:latin typeface="SimonciniGaramond"/>
              </a:rPr>
              <a:t>natura</a:t>
            </a:r>
            <a:r>
              <a:rPr lang="en-GB" altLang="zh-CN" dirty="0">
                <a:latin typeface="SimonciniGaramond"/>
              </a:rPr>
              <a:t>.</a:t>
            </a:r>
            <a:endParaRPr lang="zh-CN" altLang="en-US" dirty="0"/>
          </a:p>
        </p:txBody>
      </p:sp>
    </p:spTree>
    <p:extLst>
      <p:ext uri="{BB962C8B-B14F-4D97-AF65-F5344CB8AC3E}">
        <p14:creationId xmlns:p14="http://schemas.microsoft.com/office/powerpoint/2010/main" val="4122215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7"/>
          <p:cNvSpPr txBox="1">
            <a:spLocks noGrp="1"/>
          </p:cNvSpPr>
          <p:nvPr>
            <p:ph type="title"/>
          </p:nvPr>
        </p:nvSpPr>
        <p:spPr>
          <a:xfrm>
            <a:off x="693043" y="3231834"/>
            <a:ext cx="8694539" cy="1096006"/>
          </a:xfrm>
          <a:prstGeom prst="rect">
            <a:avLst/>
          </a:prstGeom>
          <a:noFill/>
          <a:ln>
            <a:noFill/>
          </a:ln>
        </p:spPr>
        <p:txBody>
          <a:bodyPr spcFirstLastPara="1" vert="horz" wrap="square" lIns="75592" tIns="37786" rIns="75592" bIns="37786" numCol="1" anchor="ctr" anchorCtr="0" compatLnSpc="1">
            <a:prstTxWarp prst="textNoShape">
              <a:avLst/>
            </a:prstTxWarp>
            <a:normAutofit/>
          </a:bodyPr>
          <a:lstStyle/>
          <a:p>
            <a:pPr algn="l">
              <a:lnSpc>
                <a:spcPct val="90000"/>
              </a:lnSpc>
              <a:spcBef>
                <a:spcPts val="0"/>
              </a:spcBef>
              <a:spcAft>
                <a:spcPts val="0"/>
              </a:spcAft>
              <a:buClr>
                <a:schemeClr val="dk1"/>
              </a:buClr>
              <a:buSzPts val="4400"/>
            </a:pPr>
            <a:r>
              <a:rPr lang="en-GB"/>
              <a:t>Risultati delle meditazioni</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8"/>
          <p:cNvSpPr/>
          <p:nvPr/>
        </p:nvSpPr>
        <p:spPr>
          <a:xfrm>
            <a:off x="2401307" y="1900335"/>
            <a:ext cx="5278007" cy="502196"/>
          </a:xfrm>
          <a:prstGeom prst="rect">
            <a:avLst/>
          </a:prstGeom>
          <a:noFill/>
          <a:ln>
            <a:noFill/>
          </a:ln>
        </p:spPr>
        <p:txBody>
          <a:bodyPr spcFirstLastPara="1" wrap="square" lIns="75592" tIns="37786" rIns="75592" bIns="37786" anchor="t" anchorCtr="0">
            <a:spAutoFit/>
          </a:bodyPr>
          <a:lstStyle/>
          <a:p>
            <a:pPr algn="ctr">
              <a:spcBef>
                <a:spcPts val="0"/>
              </a:spcBef>
              <a:spcAft>
                <a:spcPts val="0"/>
              </a:spcAft>
            </a:pPr>
            <a:r>
              <a:rPr lang="en-GB" sz="1488">
                <a:solidFill>
                  <a:schemeClr val="dk1"/>
                </a:solidFill>
                <a:latin typeface="Arial"/>
                <a:ea typeface="Arial"/>
                <a:cs typeface="Arial"/>
                <a:sym typeface="Arial"/>
              </a:rPr>
              <a:t>La prima conoscenza metodicamente certa è che c’è coscienza</a:t>
            </a:r>
            <a:endParaRPr sz="1488">
              <a:solidFill>
                <a:schemeClr val="dk1"/>
              </a:solidFill>
              <a:latin typeface="Arial"/>
              <a:ea typeface="Arial"/>
              <a:cs typeface="Arial"/>
              <a:sym typeface="Arial"/>
            </a:endParaRPr>
          </a:p>
        </p:txBody>
      </p:sp>
      <p:sp>
        <p:nvSpPr>
          <p:cNvPr id="194" name="Google Shape;194;p8"/>
          <p:cNvSpPr/>
          <p:nvPr/>
        </p:nvSpPr>
        <p:spPr>
          <a:xfrm>
            <a:off x="746100" y="2606677"/>
            <a:ext cx="8588424" cy="502196"/>
          </a:xfrm>
          <a:prstGeom prst="rect">
            <a:avLst/>
          </a:prstGeom>
          <a:noFill/>
          <a:ln>
            <a:noFill/>
          </a:ln>
        </p:spPr>
        <p:txBody>
          <a:bodyPr spcFirstLastPara="1" wrap="square" lIns="75592" tIns="37786" rIns="75592" bIns="37786" anchor="t" anchorCtr="0">
            <a:spAutoFit/>
          </a:bodyPr>
          <a:lstStyle/>
          <a:p>
            <a:pPr algn="ctr">
              <a:spcBef>
                <a:spcPts val="0"/>
              </a:spcBef>
              <a:spcAft>
                <a:spcPts val="0"/>
              </a:spcAft>
            </a:pPr>
            <a:r>
              <a:rPr lang="en-GB" sz="1488" dirty="0">
                <a:solidFill>
                  <a:schemeClr val="dk1"/>
                </a:solidFill>
                <a:latin typeface="Arial"/>
                <a:ea typeface="Arial"/>
                <a:cs typeface="Arial"/>
                <a:sym typeface="Arial"/>
              </a:rPr>
              <a:t>La </a:t>
            </a:r>
            <a:r>
              <a:rPr lang="en-GB" sz="1488" dirty="0" err="1">
                <a:solidFill>
                  <a:schemeClr val="dk1"/>
                </a:solidFill>
                <a:latin typeface="Arial"/>
                <a:ea typeface="Arial"/>
                <a:cs typeface="Arial"/>
                <a:sym typeface="Arial"/>
              </a:rPr>
              <a:t>seconda</a:t>
            </a:r>
            <a:r>
              <a:rPr lang="en-GB" sz="1488" dirty="0">
                <a:solidFill>
                  <a:schemeClr val="dk1"/>
                </a:solidFill>
                <a:latin typeface="Arial"/>
                <a:ea typeface="Arial"/>
                <a:cs typeface="Arial"/>
                <a:sym typeface="Arial"/>
              </a:rPr>
              <a:t> </a:t>
            </a:r>
            <a:r>
              <a:rPr lang="en-GB" sz="1488" dirty="0" err="1">
                <a:solidFill>
                  <a:schemeClr val="dk1"/>
                </a:solidFill>
                <a:latin typeface="Arial"/>
                <a:ea typeface="Arial"/>
                <a:cs typeface="Arial"/>
                <a:sym typeface="Arial"/>
              </a:rPr>
              <a:t>conoscenza</a:t>
            </a:r>
            <a:r>
              <a:rPr lang="en-GB" sz="1488" dirty="0">
                <a:solidFill>
                  <a:schemeClr val="dk1"/>
                </a:solidFill>
                <a:latin typeface="Arial"/>
                <a:ea typeface="Arial"/>
                <a:cs typeface="Arial"/>
                <a:sym typeface="Arial"/>
              </a:rPr>
              <a:t> </a:t>
            </a:r>
            <a:r>
              <a:rPr lang="en-GB" sz="1488" dirty="0" err="1">
                <a:solidFill>
                  <a:schemeClr val="dk1"/>
                </a:solidFill>
                <a:latin typeface="Arial"/>
                <a:ea typeface="Arial"/>
                <a:cs typeface="Arial"/>
                <a:sym typeface="Arial"/>
              </a:rPr>
              <a:t>metodicamente</a:t>
            </a:r>
            <a:r>
              <a:rPr lang="en-GB" sz="1488" dirty="0">
                <a:solidFill>
                  <a:schemeClr val="dk1"/>
                </a:solidFill>
                <a:latin typeface="Arial"/>
                <a:ea typeface="Arial"/>
                <a:cs typeface="Arial"/>
                <a:sym typeface="Arial"/>
              </a:rPr>
              <a:t> </a:t>
            </a:r>
            <a:r>
              <a:rPr lang="en-GB" sz="1488" dirty="0" err="1">
                <a:solidFill>
                  <a:schemeClr val="dk1"/>
                </a:solidFill>
                <a:latin typeface="Arial"/>
                <a:ea typeface="Arial"/>
                <a:cs typeface="Arial"/>
                <a:sym typeface="Arial"/>
              </a:rPr>
              <a:t>certa</a:t>
            </a:r>
            <a:r>
              <a:rPr lang="en-GB" sz="1488" dirty="0">
                <a:solidFill>
                  <a:schemeClr val="dk1"/>
                </a:solidFill>
                <a:latin typeface="Arial"/>
                <a:ea typeface="Arial"/>
                <a:cs typeface="Arial"/>
                <a:sym typeface="Arial"/>
              </a:rPr>
              <a:t> è </a:t>
            </a:r>
            <a:r>
              <a:rPr lang="en-GB" sz="1488" dirty="0" err="1">
                <a:solidFill>
                  <a:schemeClr val="dk1"/>
                </a:solidFill>
                <a:latin typeface="Arial"/>
                <a:ea typeface="Arial"/>
                <a:cs typeface="Arial"/>
                <a:sym typeface="Arial"/>
              </a:rPr>
              <a:t>che</a:t>
            </a:r>
            <a:r>
              <a:rPr lang="en-GB" sz="1488" dirty="0">
                <a:solidFill>
                  <a:schemeClr val="dk1"/>
                </a:solidFill>
                <a:latin typeface="Arial"/>
                <a:ea typeface="Arial"/>
                <a:cs typeface="Arial"/>
                <a:sym typeface="Arial"/>
              </a:rPr>
              <a:t> </a:t>
            </a:r>
            <a:r>
              <a:rPr lang="en-GB" sz="1488" dirty="0" err="1">
                <a:solidFill>
                  <a:schemeClr val="dk1"/>
                </a:solidFill>
                <a:latin typeface="Arial"/>
                <a:ea typeface="Arial"/>
                <a:cs typeface="Arial"/>
                <a:sym typeface="Arial"/>
              </a:rPr>
              <a:t>c’è</a:t>
            </a:r>
            <a:r>
              <a:rPr lang="en-GB" sz="1488" dirty="0">
                <a:solidFill>
                  <a:schemeClr val="dk1"/>
                </a:solidFill>
                <a:latin typeface="Arial"/>
                <a:ea typeface="Arial"/>
                <a:cs typeface="Arial"/>
                <a:sym typeface="Arial"/>
              </a:rPr>
              <a:t> </a:t>
            </a:r>
            <a:r>
              <a:rPr lang="en-GB" sz="1488" dirty="0" err="1">
                <a:solidFill>
                  <a:schemeClr val="dk1"/>
                </a:solidFill>
                <a:latin typeface="Arial"/>
                <a:ea typeface="Arial"/>
                <a:cs typeface="Arial"/>
                <a:sym typeface="Arial"/>
              </a:rPr>
              <a:t>una</a:t>
            </a:r>
            <a:r>
              <a:rPr lang="en-GB" sz="1488" dirty="0">
                <a:solidFill>
                  <a:schemeClr val="dk1"/>
                </a:solidFill>
                <a:latin typeface="Arial"/>
                <a:ea typeface="Arial"/>
                <a:cs typeface="Arial"/>
                <a:sym typeface="Arial"/>
              </a:rPr>
              <a:t> «</a:t>
            </a:r>
            <a:r>
              <a:rPr lang="en-GB" sz="1488" dirty="0" err="1">
                <a:solidFill>
                  <a:schemeClr val="dk1"/>
                </a:solidFill>
                <a:latin typeface="Arial"/>
                <a:ea typeface="Arial"/>
                <a:cs typeface="Arial"/>
                <a:sym typeface="Arial"/>
              </a:rPr>
              <a:t>coscienza</a:t>
            </a:r>
            <a:r>
              <a:rPr lang="en-GB" sz="1488" dirty="0">
                <a:solidFill>
                  <a:schemeClr val="dk1"/>
                </a:solidFill>
                <a:latin typeface="Arial"/>
                <a:ea typeface="Arial"/>
                <a:cs typeface="Arial"/>
                <a:sym typeface="Arial"/>
              </a:rPr>
              <a:t>» </a:t>
            </a:r>
            <a:r>
              <a:rPr lang="en-GB" sz="1488" dirty="0" err="1">
                <a:solidFill>
                  <a:schemeClr val="dk1"/>
                </a:solidFill>
                <a:latin typeface="Arial"/>
                <a:ea typeface="Arial"/>
                <a:cs typeface="Arial"/>
                <a:sym typeface="Arial"/>
              </a:rPr>
              <a:t>perfetta</a:t>
            </a:r>
            <a:r>
              <a:rPr lang="en-GB" sz="1488" dirty="0">
                <a:solidFill>
                  <a:schemeClr val="dk1"/>
                </a:solidFill>
                <a:latin typeface="Arial"/>
                <a:ea typeface="Arial"/>
                <a:cs typeface="Arial"/>
                <a:sym typeface="Arial"/>
              </a:rPr>
              <a:t> e </a:t>
            </a:r>
            <a:r>
              <a:rPr lang="en-GB" sz="1488" dirty="0" err="1">
                <a:solidFill>
                  <a:schemeClr val="dk1"/>
                </a:solidFill>
                <a:latin typeface="Arial"/>
                <a:ea typeface="Arial"/>
                <a:cs typeface="Arial"/>
                <a:sym typeface="Arial"/>
              </a:rPr>
              <a:t>infinita</a:t>
            </a:r>
            <a:r>
              <a:rPr lang="en-GB" sz="1488" dirty="0">
                <a:solidFill>
                  <a:schemeClr val="dk1"/>
                </a:solidFill>
                <a:latin typeface="Arial"/>
                <a:ea typeface="Arial"/>
                <a:cs typeface="Arial"/>
                <a:sym typeface="Arial"/>
              </a:rPr>
              <a:t> </a:t>
            </a:r>
            <a:r>
              <a:rPr lang="en-GB" sz="1488" i="1" dirty="0">
                <a:solidFill>
                  <a:schemeClr val="dk1"/>
                </a:solidFill>
                <a:latin typeface="Arial"/>
                <a:ea typeface="Arial"/>
                <a:cs typeface="Arial"/>
                <a:sym typeface="Arial"/>
              </a:rPr>
              <a:t>e</a:t>
            </a:r>
          </a:p>
          <a:p>
            <a:pPr algn="ctr">
              <a:spcBef>
                <a:spcPts val="0"/>
              </a:spcBef>
              <a:spcAft>
                <a:spcPts val="0"/>
              </a:spcAft>
            </a:pPr>
            <a:r>
              <a:rPr lang="en-GB" sz="1488" dirty="0" err="1">
                <a:solidFill>
                  <a:schemeClr val="dk1"/>
                </a:solidFill>
                <a:latin typeface="Arial"/>
                <a:ea typeface="Arial"/>
                <a:cs typeface="Arial"/>
                <a:sym typeface="Arial"/>
              </a:rPr>
              <a:t>che</a:t>
            </a:r>
            <a:r>
              <a:rPr lang="en-GB" sz="1488" dirty="0">
                <a:solidFill>
                  <a:schemeClr val="dk1"/>
                </a:solidFill>
                <a:latin typeface="Arial"/>
                <a:ea typeface="Arial"/>
                <a:cs typeface="Arial"/>
                <a:sym typeface="Arial"/>
              </a:rPr>
              <a:t> </a:t>
            </a:r>
            <a:r>
              <a:rPr lang="en-GB" sz="1488" dirty="0" err="1">
                <a:solidFill>
                  <a:schemeClr val="dk1"/>
                </a:solidFill>
                <a:latin typeface="Arial"/>
                <a:ea typeface="Arial"/>
                <a:cs typeface="Arial"/>
                <a:sym typeface="Arial"/>
              </a:rPr>
              <a:t>questa</a:t>
            </a:r>
            <a:r>
              <a:rPr lang="en-GB" sz="1488" dirty="0">
                <a:solidFill>
                  <a:schemeClr val="dk1"/>
                </a:solidFill>
                <a:latin typeface="Arial"/>
                <a:ea typeface="Arial"/>
                <a:cs typeface="Arial"/>
                <a:sym typeface="Arial"/>
              </a:rPr>
              <a:t> non coincide con la </a:t>
            </a:r>
            <a:r>
              <a:rPr lang="en-GB" sz="1488" dirty="0" err="1">
                <a:solidFill>
                  <a:schemeClr val="dk1"/>
                </a:solidFill>
                <a:latin typeface="Arial"/>
                <a:ea typeface="Arial"/>
                <a:cs typeface="Arial"/>
                <a:sym typeface="Arial"/>
              </a:rPr>
              <a:t>coscienza</a:t>
            </a:r>
            <a:r>
              <a:rPr lang="en-GB" sz="1488" dirty="0">
                <a:solidFill>
                  <a:schemeClr val="dk1"/>
                </a:solidFill>
                <a:latin typeface="Arial"/>
                <a:ea typeface="Arial"/>
                <a:cs typeface="Arial"/>
                <a:sym typeface="Arial"/>
              </a:rPr>
              <a:t> della prima </a:t>
            </a:r>
            <a:r>
              <a:rPr lang="en-GB" sz="1488" dirty="0" err="1">
                <a:solidFill>
                  <a:schemeClr val="dk1"/>
                </a:solidFill>
                <a:latin typeface="Arial"/>
                <a:ea typeface="Arial"/>
                <a:cs typeface="Arial"/>
                <a:sym typeface="Arial"/>
              </a:rPr>
              <a:t>evidenza</a:t>
            </a:r>
            <a:r>
              <a:rPr lang="en-GB" sz="1488" dirty="0">
                <a:solidFill>
                  <a:schemeClr val="dk1"/>
                </a:solidFill>
                <a:latin typeface="Arial"/>
                <a:ea typeface="Arial"/>
                <a:cs typeface="Arial"/>
                <a:sym typeface="Arial"/>
              </a:rPr>
              <a:t> </a:t>
            </a:r>
            <a:r>
              <a:rPr lang="en-GB" sz="1488" dirty="0" err="1">
                <a:solidFill>
                  <a:schemeClr val="dk1"/>
                </a:solidFill>
                <a:latin typeface="Arial"/>
                <a:ea typeface="Arial"/>
                <a:cs typeface="Arial"/>
                <a:sym typeface="Arial"/>
              </a:rPr>
              <a:t>metodica</a:t>
            </a:r>
            <a:endParaRPr sz="1488" dirty="0">
              <a:solidFill>
                <a:schemeClr val="dk1"/>
              </a:solidFill>
              <a:latin typeface="Arial"/>
              <a:ea typeface="Arial"/>
              <a:cs typeface="Arial"/>
              <a:sym typeface="Arial"/>
            </a:endParaRPr>
          </a:p>
        </p:txBody>
      </p:sp>
      <p:sp>
        <p:nvSpPr>
          <p:cNvPr id="195" name="Google Shape;195;p8"/>
          <p:cNvSpPr/>
          <p:nvPr/>
        </p:nvSpPr>
        <p:spPr>
          <a:xfrm>
            <a:off x="746100" y="3542048"/>
            <a:ext cx="8588424" cy="289253"/>
          </a:xfrm>
          <a:prstGeom prst="rect">
            <a:avLst/>
          </a:prstGeom>
          <a:noFill/>
          <a:ln>
            <a:noFill/>
          </a:ln>
        </p:spPr>
        <p:txBody>
          <a:bodyPr spcFirstLastPara="1" wrap="square" lIns="75592" tIns="37786" rIns="75592" bIns="37786" anchor="t" anchorCtr="0">
            <a:spAutoFit/>
          </a:bodyPr>
          <a:lstStyle/>
          <a:p>
            <a:pPr algn="ctr">
              <a:spcBef>
                <a:spcPts val="0"/>
              </a:spcBef>
              <a:spcAft>
                <a:spcPts val="0"/>
              </a:spcAft>
            </a:pPr>
            <a:r>
              <a:rPr lang="en-GB" sz="1488">
                <a:solidFill>
                  <a:schemeClr val="dk1"/>
                </a:solidFill>
                <a:latin typeface="Arial"/>
                <a:ea typeface="Arial"/>
                <a:cs typeface="Arial"/>
                <a:sym typeface="Arial"/>
              </a:rPr>
              <a:t>La terza conoscenza metodicamente certa è che si può credere alle idee chiare e distinte</a:t>
            </a:r>
            <a:endParaRPr sz="1488">
              <a:solidFill>
                <a:schemeClr val="dk1"/>
              </a:solidFill>
              <a:latin typeface="Arial"/>
              <a:ea typeface="Arial"/>
              <a:cs typeface="Arial"/>
              <a:sym typeface="Arial"/>
            </a:endParaRPr>
          </a:p>
        </p:txBody>
      </p:sp>
      <p:sp>
        <p:nvSpPr>
          <p:cNvPr id="196" name="Google Shape;196;p8"/>
          <p:cNvSpPr/>
          <p:nvPr/>
        </p:nvSpPr>
        <p:spPr>
          <a:xfrm>
            <a:off x="746100" y="4248390"/>
            <a:ext cx="8588424" cy="502196"/>
          </a:xfrm>
          <a:prstGeom prst="rect">
            <a:avLst/>
          </a:prstGeom>
          <a:noFill/>
          <a:ln>
            <a:noFill/>
          </a:ln>
        </p:spPr>
        <p:txBody>
          <a:bodyPr spcFirstLastPara="1" wrap="square" lIns="75592" tIns="37786" rIns="75592" bIns="37786" anchor="t" anchorCtr="0">
            <a:spAutoFit/>
          </a:bodyPr>
          <a:lstStyle/>
          <a:p>
            <a:pPr algn="ctr">
              <a:spcBef>
                <a:spcPts val="0"/>
              </a:spcBef>
              <a:spcAft>
                <a:spcPts val="0"/>
              </a:spcAft>
            </a:pPr>
            <a:r>
              <a:rPr lang="en-GB" sz="1488">
                <a:solidFill>
                  <a:schemeClr val="dk1"/>
                </a:solidFill>
                <a:latin typeface="Arial"/>
                <a:ea typeface="Arial"/>
                <a:cs typeface="Arial"/>
                <a:sym typeface="Arial"/>
              </a:rPr>
              <a:t>La quarta conoscenza metodicamente certa è che si può credere all’esistenza della materia, ma mai conoscerla appieno in modo certo</a:t>
            </a:r>
            <a:endParaRPr sz="1488">
              <a:solidFill>
                <a:schemeClr val="dk1"/>
              </a:solidFill>
              <a:latin typeface="Arial"/>
              <a:ea typeface="Arial"/>
              <a:cs typeface="Arial"/>
              <a:sym typeface="Arial"/>
            </a:endParaRPr>
          </a:p>
        </p:txBody>
      </p:sp>
      <p:sp>
        <p:nvSpPr>
          <p:cNvPr id="197" name="Google Shape;197;p8"/>
          <p:cNvSpPr/>
          <p:nvPr/>
        </p:nvSpPr>
        <p:spPr>
          <a:xfrm>
            <a:off x="746100" y="5183760"/>
            <a:ext cx="8588424" cy="502196"/>
          </a:xfrm>
          <a:prstGeom prst="rect">
            <a:avLst/>
          </a:prstGeom>
          <a:noFill/>
          <a:ln>
            <a:noFill/>
          </a:ln>
        </p:spPr>
        <p:txBody>
          <a:bodyPr spcFirstLastPara="1" wrap="square" lIns="75592" tIns="37786" rIns="75592" bIns="37786" anchor="t" anchorCtr="0">
            <a:spAutoFit/>
          </a:bodyPr>
          <a:lstStyle/>
          <a:p>
            <a:pPr algn="ctr">
              <a:spcBef>
                <a:spcPts val="0"/>
              </a:spcBef>
              <a:spcAft>
                <a:spcPts val="0"/>
              </a:spcAft>
            </a:pPr>
            <a:r>
              <a:rPr lang="en-GB" sz="1488" dirty="0" err="1">
                <a:solidFill>
                  <a:schemeClr val="dk1"/>
                </a:solidFill>
                <a:latin typeface="Arial"/>
                <a:ea typeface="Arial"/>
                <a:cs typeface="Arial"/>
                <a:sym typeface="Arial"/>
              </a:rPr>
              <a:t>L’anima</a:t>
            </a:r>
            <a:r>
              <a:rPr lang="en-GB" sz="1488" dirty="0">
                <a:solidFill>
                  <a:schemeClr val="dk1"/>
                </a:solidFill>
                <a:latin typeface="Arial"/>
                <a:ea typeface="Arial"/>
                <a:cs typeface="Arial"/>
                <a:sym typeface="Arial"/>
              </a:rPr>
              <a:t>/la </a:t>
            </a:r>
            <a:r>
              <a:rPr lang="en-GB" sz="1488" dirty="0" err="1">
                <a:solidFill>
                  <a:schemeClr val="dk1"/>
                </a:solidFill>
                <a:latin typeface="Arial"/>
                <a:ea typeface="Arial"/>
                <a:cs typeface="Arial"/>
                <a:sym typeface="Arial"/>
              </a:rPr>
              <a:t>mente</a:t>
            </a:r>
            <a:r>
              <a:rPr lang="en-GB" sz="1488" dirty="0">
                <a:solidFill>
                  <a:schemeClr val="dk1"/>
                </a:solidFill>
                <a:latin typeface="Arial"/>
                <a:ea typeface="Arial"/>
                <a:cs typeface="Arial"/>
                <a:sym typeface="Arial"/>
              </a:rPr>
              <a:t> </a:t>
            </a:r>
            <a:r>
              <a:rPr lang="en-GB" sz="1488" dirty="0" err="1">
                <a:solidFill>
                  <a:schemeClr val="dk1"/>
                </a:solidFill>
                <a:latin typeface="Arial"/>
                <a:ea typeface="Arial"/>
                <a:cs typeface="Arial"/>
                <a:sym typeface="Arial"/>
              </a:rPr>
              <a:t>può</a:t>
            </a:r>
            <a:r>
              <a:rPr lang="en-GB" sz="1488" dirty="0">
                <a:solidFill>
                  <a:schemeClr val="dk1"/>
                </a:solidFill>
                <a:latin typeface="Arial"/>
                <a:ea typeface="Arial"/>
                <a:cs typeface="Arial"/>
                <a:sym typeface="Arial"/>
              </a:rPr>
              <a:t> </a:t>
            </a:r>
            <a:r>
              <a:rPr lang="en-GB" sz="1488" dirty="0" err="1">
                <a:solidFill>
                  <a:schemeClr val="dk1"/>
                </a:solidFill>
                <a:latin typeface="Arial"/>
                <a:ea typeface="Arial"/>
                <a:cs typeface="Arial"/>
                <a:sym typeface="Arial"/>
              </a:rPr>
              <a:t>esistere</a:t>
            </a:r>
            <a:r>
              <a:rPr lang="en-GB" sz="1488" dirty="0">
                <a:solidFill>
                  <a:schemeClr val="dk1"/>
                </a:solidFill>
                <a:latin typeface="Arial"/>
                <a:ea typeface="Arial"/>
                <a:cs typeface="Arial"/>
                <a:sym typeface="Arial"/>
              </a:rPr>
              <a:t> senza il </a:t>
            </a:r>
            <a:r>
              <a:rPr lang="en-GB" sz="1488" dirty="0" err="1">
                <a:solidFill>
                  <a:schemeClr val="dk1"/>
                </a:solidFill>
                <a:latin typeface="Arial"/>
                <a:ea typeface="Arial"/>
                <a:cs typeface="Arial"/>
                <a:sym typeface="Arial"/>
              </a:rPr>
              <a:t>corpo</a:t>
            </a:r>
            <a:r>
              <a:rPr lang="en-GB" sz="1488" dirty="0">
                <a:solidFill>
                  <a:schemeClr val="dk1"/>
                </a:solidFill>
                <a:latin typeface="Arial"/>
                <a:ea typeface="Arial"/>
                <a:cs typeface="Arial"/>
                <a:sym typeface="Arial"/>
              </a:rPr>
              <a:t>, </a:t>
            </a:r>
            <a:r>
              <a:rPr lang="en-GB" sz="1488" i="1" dirty="0">
                <a:solidFill>
                  <a:schemeClr val="dk1"/>
                </a:solidFill>
                <a:latin typeface="Arial"/>
                <a:ea typeface="Arial"/>
                <a:cs typeface="Arial"/>
                <a:sym typeface="Arial"/>
              </a:rPr>
              <a:t>ergo</a:t>
            </a:r>
            <a:r>
              <a:rPr lang="en-GB" sz="1488" dirty="0">
                <a:solidFill>
                  <a:schemeClr val="dk1"/>
                </a:solidFill>
                <a:latin typeface="Arial"/>
                <a:ea typeface="Arial"/>
                <a:cs typeface="Arial"/>
                <a:sym typeface="Arial"/>
              </a:rPr>
              <a:t> al </a:t>
            </a:r>
            <a:r>
              <a:rPr lang="en-GB" sz="1488" dirty="0" err="1">
                <a:solidFill>
                  <a:schemeClr val="dk1"/>
                </a:solidFill>
                <a:latin typeface="Arial"/>
                <a:ea typeface="Arial"/>
                <a:cs typeface="Arial"/>
                <a:sym typeface="Arial"/>
              </a:rPr>
              <a:t>disgregarsi</a:t>
            </a:r>
            <a:r>
              <a:rPr lang="en-GB" sz="1488" dirty="0">
                <a:solidFill>
                  <a:schemeClr val="dk1"/>
                </a:solidFill>
                <a:latin typeface="Arial"/>
                <a:ea typeface="Arial"/>
                <a:cs typeface="Arial"/>
                <a:sym typeface="Arial"/>
              </a:rPr>
              <a:t> del </a:t>
            </a:r>
            <a:r>
              <a:rPr lang="en-GB" sz="1488" dirty="0" err="1">
                <a:solidFill>
                  <a:schemeClr val="dk1"/>
                </a:solidFill>
                <a:latin typeface="Arial"/>
                <a:ea typeface="Arial"/>
                <a:cs typeface="Arial"/>
                <a:sym typeface="Arial"/>
              </a:rPr>
              <a:t>corpo</a:t>
            </a:r>
            <a:r>
              <a:rPr lang="en-GB" sz="1488" dirty="0">
                <a:solidFill>
                  <a:schemeClr val="dk1"/>
                </a:solidFill>
                <a:latin typeface="Arial"/>
                <a:ea typeface="Arial"/>
                <a:cs typeface="Arial"/>
                <a:sym typeface="Arial"/>
              </a:rPr>
              <a:t> non </a:t>
            </a:r>
            <a:r>
              <a:rPr lang="en-GB" sz="1488" dirty="0" err="1">
                <a:solidFill>
                  <a:schemeClr val="dk1"/>
                </a:solidFill>
                <a:latin typeface="Arial"/>
                <a:ea typeface="Arial"/>
                <a:cs typeface="Arial"/>
                <a:sym typeface="Arial"/>
              </a:rPr>
              <a:t>corrisponde</a:t>
            </a:r>
            <a:r>
              <a:rPr lang="en-GB" sz="1488" dirty="0">
                <a:solidFill>
                  <a:schemeClr val="dk1"/>
                </a:solidFill>
                <a:latin typeface="Arial"/>
                <a:ea typeface="Arial"/>
                <a:cs typeface="Arial"/>
                <a:sym typeface="Arial"/>
              </a:rPr>
              <a:t> </a:t>
            </a:r>
            <a:r>
              <a:rPr lang="en-GB" sz="1488" dirty="0" err="1">
                <a:solidFill>
                  <a:schemeClr val="dk1"/>
                </a:solidFill>
                <a:latin typeface="Arial"/>
                <a:ea typeface="Arial"/>
                <a:cs typeface="Arial"/>
                <a:sym typeface="Arial"/>
              </a:rPr>
              <a:t>necessariamente</a:t>
            </a:r>
            <a:r>
              <a:rPr lang="en-GB" sz="1488" dirty="0">
                <a:solidFill>
                  <a:schemeClr val="dk1"/>
                </a:solidFill>
                <a:latin typeface="Arial"/>
                <a:ea typeface="Arial"/>
                <a:cs typeface="Arial"/>
                <a:sym typeface="Arial"/>
              </a:rPr>
              <a:t> lo </a:t>
            </a:r>
            <a:r>
              <a:rPr lang="en-GB" sz="1488" dirty="0" err="1">
                <a:solidFill>
                  <a:schemeClr val="dk1"/>
                </a:solidFill>
                <a:latin typeface="Arial"/>
                <a:ea typeface="Arial"/>
                <a:cs typeface="Arial"/>
                <a:sym typeface="Arial"/>
              </a:rPr>
              <a:t>svanire</a:t>
            </a:r>
            <a:r>
              <a:rPr lang="en-GB" sz="1488" dirty="0">
                <a:solidFill>
                  <a:schemeClr val="dk1"/>
                </a:solidFill>
                <a:latin typeface="Arial"/>
                <a:ea typeface="Arial"/>
                <a:cs typeface="Arial"/>
                <a:sym typeface="Arial"/>
              </a:rPr>
              <a:t> (né il </a:t>
            </a:r>
            <a:r>
              <a:rPr lang="en-GB" sz="1488" dirty="0" err="1">
                <a:solidFill>
                  <a:schemeClr val="dk1"/>
                </a:solidFill>
                <a:latin typeface="Arial"/>
                <a:ea typeface="Arial"/>
                <a:cs typeface="Arial"/>
                <a:sym typeface="Arial"/>
              </a:rPr>
              <a:t>disgregarsi</a:t>
            </a:r>
            <a:r>
              <a:rPr lang="en-GB" sz="1488" dirty="0">
                <a:solidFill>
                  <a:schemeClr val="dk1"/>
                </a:solidFill>
                <a:latin typeface="Arial"/>
                <a:ea typeface="Arial"/>
                <a:cs typeface="Arial"/>
                <a:sym typeface="Arial"/>
              </a:rPr>
              <a:t>) </a:t>
            </a:r>
            <a:r>
              <a:rPr lang="en-GB" sz="1488" dirty="0" err="1">
                <a:solidFill>
                  <a:schemeClr val="dk1"/>
                </a:solidFill>
                <a:latin typeface="Arial"/>
                <a:ea typeface="Arial"/>
                <a:cs typeface="Arial"/>
                <a:sym typeface="Arial"/>
              </a:rPr>
              <a:t>dell’anima</a:t>
            </a:r>
            <a:r>
              <a:rPr lang="en-GB" sz="1488" dirty="0">
                <a:solidFill>
                  <a:schemeClr val="dk1"/>
                </a:solidFill>
                <a:latin typeface="Arial"/>
                <a:ea typeface="Arial"/>
                <a:cs typeface="Arial"/>
                <a:sym typeface="Arial"/>
              </a:rPr>
              <a:t>/della </a:t>
            </a:r>
            <a:r>
              <a:rPr lang="en-GB" sz="1488" dirty="0" err="1">
                <a:solidFill>
                  <a:schemeClr val="dk1"/>
                </a:solidFill>
                <a:latin typeface="Arial"/>
                <a:ea typeface="Arial"/>
                <a:cs typeface="Arial"/>
                <a:sym typeface="Arial"/>
              </a:rPr>
              <a:t>mente</a:t>
            </a:r>
            <a:endParaRPr sz="1488" dirty="0">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2">
          <a:extLst>
            <a:ext uri="{FF2B5EF4-FFF2-40B4-BE49-F238E27FC236}">
              <a16:creationId xmlns:a16="http://schemas.microsoft.com/office/drawing/2014/main" id="{474072C8-974D-A6F1-1514-BC0F28637AAD}"/>
            </a:ext>
          </a:extLst>
        </p:cNvPr>
        <p:cNvGrpSpPr/>
        <p:nvPr/>
      </p:nvGrpSpPr>
      <p:grpSpPr>
        <a:xfrm>
          <a:off x="0" y="0"/>
          <a:ext cx="0" cy="0"/>
          <a:chOff x="0" y="0"/>
          <a:chExt cx="0" cy="0"/>
        </a:xfrm>
      </p:grpSpPr>
      <p:sp>
        <p:nvSpPr>
          <p:cNvPr id="193" name="Google Shape;193;p8">
            <a:extLst>
              <a:ext uri="{FF2B5EF4-FFF2-40B4-BE49-F238E27FC236}">
                <a16:creationId xmlns:a16="http://schemas.microsoft.com/office/drawing/2014/main" id="{3B73DE82-AA2A-1469-F937-42102EFD07B7}"/>
              </a:ext>
            </a:extLst>
          </p:cNvPr>
          <p:cNvSpPr/>
          <p:nvPr/>
        </p:nvSpPr>
        <p:spPr>
          <a:xfrm>
            <a:off x="2401309" y="3087233"/>
            <a:ext cx="5278007" cy="289253"/>
          </a:xfrm>
          <a:prstGeom prst="rect">
            <a:avLst/>
          </a:prstGeom>
          <a:noFill/>
          <a:ln>
            <a:noFill/>
          </a:ln>
        </p:spPr>
        <p:txBody>
          <a:bodyPr spcFirstLastPara="1" wrap="square" lIns="75592" tIns="37786" rIns="75592" bIns="37786" anchor="t" anchorCtr="0">
            <a:spAutoFit/>
          </a:bodyPr>
          <a:lstStyle/>
          <a:p>
            <a:pPr algn="ctr">
              <a:spcBef>
                <a:spcPts val="0"/>
              </a:spcBef>
              <a:spcAft>
                <a:spcPts val="0"/>
              </a:spcAft>
            </a:pPr>
            <a:r>
              <a:rPr lang="en-GB" sz="1488" dirty="0" err="1">
                <a:solidFill>
                  <a:schemeClr val="dk1"/>
                </a:solidFill>
                <a:latin typeface="Arial"/>
                <a:ea typeface="Arial"/>
                <a:cs typeface="Arial"/>
                <a:sym typeface="Arial"/>
              </a:rPr>
              <a:t>Ciò</a:t>
            </a:r>
            <a:r>
              <a:rPr lang="en-GB" sz="1488" dirty="0">
                <a:solidFill>
                  <a:schemeClr val="dk1"/>
                </a:solidFill>
                <a:latin typeface="Arial"/>
                <a:ea typeface="Arial"/>
                <a:cs typeface="Arial"/>
                <a:sym typeface="Arial"/>
              </a:rPr>
              <a:t> </a:t>
            </a:r>
            <a:r>
              <a:rPr lang="en-GB" sz="1488" dirty="0" err="1">
                <a:solidFill>
                  <a:schemeClr val="dk1"/>
                </a:solidFill>
                <a:latin typeface="Arial"/>
                <a:ea typeface="Arial"/>
                <a:cs typeface="Arial"/>
                <a:sym typeface="Arial"/>
              </a:rPr>
              <a:t>che</a:t>
            </a:r>
            <a:r>
              <a:rPr lang="en-GB" sz="1488" dirty="0">
                <a:solidFill>
                  <a:schemeClr val="dk1"/>
                </a:solidFill>
                <a:latin typeface="Arial"/>
                <a:ea typeface="Arial"/>
                <a:cs typeface="Arial"/>
                <a:sym typeface="Arial"/>
              </a:rPr>
              <a:t> </a:t>
            </a:r>
            <a:r>
              <a:rPr lang="en-GB" sz="1488" i="1" dirty="0" err="1">
                <a:solidFill>
                  <a:schemeClr val="dk1"/>
                </a:solidFill>
                <a:latin typeface="Arial"/>
                <a:ea typeface="Arial"/>
                <a:cs typeface="Arial"/>
                <a:sym typeface="Arial"/>
              </a:rPr>
              <a:t>realmente</a:t>
            </a:r>
            <a:r>
              <a:rPr lang="en-GB" sz="1488" dirty="0">
                <a:solidFill>
                  <a:schemeClr val="dk1"/>
                </a:solidFill>
                <a:latin typeface="Arial"/>
                <a:ea typeface="Arial"/>
                <a:cs typeface="Arial"/>
                <a:sym typeface="Arial"/>
              </a:rPr>
              <a:t> è, è </a:t>
            </a:r>
            <a:r>
              <a:rPr lang="en-GB" sz="1488" i="1" dirty="0" err="1">
                <a:solidFill>
                  <a:schemeClr val="dk1"/>
                </a:solidFill>
                <a:latin typeface="Arial"/>
                <a:ea typeface="Arial"/>
                <a:cs typeface="Arial"/>
                <a:sym typeface="Arial"/>
              </a:rPr>
              <a:t>conoscibile</a:t>
            </a:r>
            <a:r>
              <a:rPr lang="en-GB" sz="1488" dirty="0">
                <a:solidFill>
                  <a:schemeClr val="dk1"/>
                </a:solidFill>
                <a:latin typeface="Arial"/>
                <a:ea typeface="Arial"/>
                <a:cs typeface="Arial"/>
                <a:sym typeface="Arial"/>
              </a:rPr>
              <a:t> </a:t>
            </a:r>
            <a:r>
              <a:rPr lang="en-GB" sz="1488" dirty="0" err="1">
                <a:solidFill>
                  <a:schemeClr val="dk1"/>
                </a:solidFill>
                <a:latin typeface="Arial"/>
                <a:ea typeface="Arial"/>
                <a:cs typeface="Arial"/>
                <a:sym typeface="Arial"/>
              </a:rPr>
              <a:t>tramite</a:t>
            </a:r>
            <a:r>
              <a:rPr lang="en-GB" sz="1488" dirty="0">
                <a:solidFill>
                  <a:schemeClr val="dk1"/>
                </a:solidFill>
                <a:latin typeface="Arial"/>
                <a:ea typeface="Arial"/>
                <a:cs typeface="Arial"/>
                <a:sym typeface="Arial"/>
              </a:rPr>
              <a:t> le idee </a:t>
            </a:r>
            <a:r>
              <a:rPr lang="en-GB" sz="1488" dirty="0" err="1">
                <a:solidFill>
                  <a:schemeClr val="dk1"/>
                </a:solidFill>
                <a:latin typeface="Arial"/>
                <a:ea typeface="Arial"/>
                <a:cs typeface="Arial"/>
                <a:sym typeface="Arial"/>
              </a:rPr>
              <a:t>c&amp;d</a:t>
            </a:r>
            <a:r>
              <a:rPr lang="en-GB" sz="1488" dirty="0">
                <a:solidFill>
                  <a:schemeClr val="dk1"/>
                </a:solidFill>
                <a:latin typeface="Arial"/>
                <a:ea typeface="Arial"/>
                <a:cs typeface="Arial"/>
                <a:sym typeface="Arial"/>
              </a:rPr>
              <a:t>.</a:t>
            </a:r>
            <a:endParaRPr sz="1488" dirty="0">
              <a:solidFill>
                <a:schemeClr val="dk1"/>
              </a:solidFill>
              <a:latin typeface="Arial"/>
              <a:ea typeface="Arial"/>
              <a:cs typeface="Arial"/>
              <a:sym typeface="Arial"/>
            </a:endParaRPr>
          </a:p>
        </p:txBody>
      </p:sp>
      <p:sp>
        <p:nvSpPr>
          <p:cNvPr id="194" name="Google Shape;194;p8">
            <a:extLst>
              <a:ext uri="{FF2B5EF4-FFF2-40B4-BE49-F238E27FC236}">
                <a16:creationId xmlns:a16="http://schemas.microsoft.com/office/drawing/2014/main" id="{E2C44571-B6CA-85D7-8DFC-9301C771C2D7}"/>
              </a:ext>
            </a:extLst>
          </p:cNvPr>
          <p:cNvSpPr/>
          <p:nvPr/>
        </p:nvSpPr>
        <p:spPr>
          <a:xfrm>
            <a:off x="746102" y="3793575"/>
            <a:ext cx="8588424" cy="289253"/>
          </a:xfrm>
          <a:prstGeom prst="rect">
            <a:avLst/>
          </a:prstGeom>
          <a:noFill/>
          <a:ln>
            <a:noFill/>
          </a:ln>
        </p:spPr>
        <p:txBody>
          <a:bodyPr spcFirstLastPara="1" wrap="square" lIns="75592" tIns="37786" rIns="75592" bIns="37786" anchor="t" anchorCtr="0">
            <a:spAutoFit/>
          </a:bodyPr>
          <a:lstStyle/>
          <a:p>
            <a:pPr algn="ctr">
              <a:spcBef>
                <a:spcPts val="0"/>
              </a:spcBef>
              <a:spcAft>
                <a:spcPts val="0"/>
              </a:spcAft>
            </a:pPr>
            <a:r>
              <a:rPr lang="en-GB" sz="1488" dirty="0">
                <a:solidFill>
                  <a:schemeClr val="dk1"/>
                </a:solidFill>
                <a:latin typeface="Arial"/>
                <a:ea typeface="Arial"/>
                <a:cs typeface="Arial"/>
                <a:sym typeface="Arial"/>
              </a:rPr>
              <a:t>Rispetto a </a:t>
            </a:r>
            <a:r>
              <a:rPr lang="en-GB" sz="1488" dirty="0" err="1">
                <a:solidFill>
                  <a:schemeClr val="dk1"/>
                </a:solidFill>
                <a:latin typeface="Arial"/>
                <a:ea typeface="Arial"/>
                <a:cs typeface="Arial"/>
                <a:sym typeface="Arial"/>
              </a:rPr>
              <a:t>ciò</a:t>
            </a:r>
            <a:r>
              <a:rPr lang="en-GB" sz="1488" dirty="0">
                <a:solidFill>
                  <a:schemeClr val="dk1"/>
                </a:solidFill>
                <a:latin typeface="Arial"/>
                <a:ea typeface="Arial"/>
                <a:cs typeface="Arial"/>
                <a:sym typeface="Arial"/>
              </a:rPr>
              <a:t> </a:t>
            </a:r>
            <a:r>
              <a:rPr lang="en-GB" sz="1488" dirty="0" err="1">
                <a:solidFill>
                  <a:schemeClr val="dk1"/>
                </a:solidFill>
                <a:latin typeface="Arial"/>
                <a:ea typeface="Arial"/>
                <a:cs typeface="Arial"/>
                <a:sym typeface="Arial"/>
              </a:rPr>
              <a:t>che</a:t>
            </a:r>
            <a:r>
              <a:rPr lang="en-GB" sz="1488" dirty="0">
                <a:solidFill>
                  <a:schemeClr val="dk1"/>
                </a:solidFill>
                <a:latin typeface="Arial"/>
                <a:ea typeface="Arial"/>
                <a:cs typeface="Arial"/>
                <a:sym typeface="Arial"/>
              </a:rPr>
              <a:t> </a:t>
            </a:r>
            <a:r>
              <a:rPr lang="en-GB" sz="1488" i="1" dirty="0">
                <a:solidFill>
                  <a:schemeClr val="dk1"/>
                </a:solidFill>
                <a:latin typeface="Arial"/>
                <a:ea typeface="Arial"/>
                <a:cs typeface="Arial"/>
                <a:sym typeface="Arial"/>
              </a:rPr>
              <a:t>non</a:t>
            </a:r>
            <a:r>
              <a:rPr lang="en-GB" sz="1488" dirty="0">
                <a:solidFill>
                  <a:schemeClr val="dk1"/>
                </a:solidFill>
                <a:latin typeface="Arial"/>
                <a:ea typeface="Arial"/>
                <a:cs typeface="Arial"/>
                <a:sym typeface="Arial"/>
              </a:rPr>
              <a:t> ci è </a:t>
            </a:r>
            <a:r>
              <a:rPr lang="en-GB" sz="1488" dirty="0" err="1">
                <a:solidFill>
                  <a:schemeClr val="dk1"/>
                </a:solidFill>
                <a:latin typeface="Arial"/>
                <a:ea typeface="Arial"/>
                <a:cs typeface="Arial"/>
                <a:sym typeface="Arial"/>
              </a:rPr>
              <a:t>dato</a:t>
            </a:r>
            <a:r>
              <a:rPr lang="en-GB" sz="1488" dirty="0">
                <a:solidFill>
                  <a:schemeClr val="dk1"/>
                </a:solidFill>
                <a:latin typeface="Arial"/>
                <a:ea typeface="Arial"/>
                <a:cs typeface="Arial"/>
                <a:sym typeface="Arial"/>
              </a:rPr>
              <a:t> in modo </a:t>
            </a:r>
            <a:r>
              <a:rPr lang="en-GB" sz="1488" dirty="0" err="1">
                <a:solidFill>
                  <a:schemeClr val="dk1"/>
                </a:solidFill>
                <a:latin typeface="Arial"/>
                <a:ea typeface="Arial"/>
                <a:cs typeface="Arial"/>
                <a:sym typeface="Arial"/>
              </a:rPr>
              <a:t>c&amp;d</a:t>
            </a:r>
            <a:r>
              <a:rPr lang="en-GB" sz="1488" dirty="0">
                <a:solidFill>
                  <a:schemeClr val="dk1"/>
                </a:solidFill>
                <a:latin typeface="Arial"/>
                <a:ea typeface="Arial"/>
                <a:cs typeface="Arial"/>
                <a:sym typeface="Arial"/>
              </a:rPr>
              <a:t>, </a:t>
            </a:r>
            <a:r>
              <a:rPr lang="en-GB" sz="1488" dirty="0" err="1">
                <a:solidFill>
                  <a:schemeClr val="dk1"/>
                </a:solidFill>
                <a:latin typeface="Arial"/>
                <a:ea typeface="Arial"/>
                <a:cs typeface="Arial"/>
                <a:sym typeface="Arial"/>
              </a:rPr>
              <a:t>bisogna</a:t>
            </a:r>
            <a:r>
              <a:rPr lang="en-GB" sz="1488" dirty="0">
                <a:solidFill>
                  <a:schemeClr val="dk1"/>
                </a:solidFill>
                <a:latin typeface="Arial"/>
                <a:ea typeface="Arial"/>
                <a:cs typeface="Arial"/>
                <a:sym typeface="Arial"/>
              </a:rPr>
              <a:t> </a:t>
            </a:r>
            <a:r>
              <a:rPr lang="en-GB" sz="1488" dirty="0" err="1">
                <a:solidFill>
                  <a:schemeClr val="dk1"/>
                </a:solidFill>
                <a:latin typeface="Arial"/>
                <a:ea typeface="Arial"/>
                <a:cs typeface="Arial"/>
                <a:sym typeface="Arial"/>
              </a:rPr>
              <a:t>imparare</a:t>
            </a:r>
            <a:r>
              <a:rPr lang="en-GB" sz="1488" dirty="0">
                <a:solidFill>
                  <a:schemeClr val="dk1"/>
                </a:solidFill>
                <a:latin typeface="Arial"/>
                <a:ea typeface="Arial"/>
                <a:cs typeface="Arial"/>
                <a:sym typeface="Arial"/>
              </a:rPr>
              <a:t> </a:t>
            </a:r>
            <a:r>
              <a:rPr lang="en-GB" sz="1488" dirty="0" err="1">
                <a:solidFill>
                  <a:schemeClr val="dk1"/>
                </a:solidFill>
                <a:latin typeface="Arial"/>
                <a:ea typeface="Arial"/>
                <a:cs typeface="Arial"/>
                <a:sym typeface="Arial"/>
              </a:rPr>
              <a:t>che</a:t>
            </a:r>
            <a:r>
              <a:rPr lang="en-GB" sz="1488" dirty="0">
                <a:solidFill>
                  <a:schemeClr val="dk1"/>
                </a:solidFill>
                <a:latin typeface="Arial"/>
                <a:ea typeface="Arial"/>
                <a:cs typeface="Arial"/>
                <a:sym typeface="Arial"/>
              </a:rPr>
              <a:t> </a:t>
            </a:r>
            <a:r>
              <a:rPr lang="en-GB" sz="1488" dirty="0" err="1">
                <a:solidFill>
                  <a:schemeClr val="dk1"/>
                </a:solidFill>
                <a:latin typeface="Arial"/>
                <a:ea typeface="Arial"/>
                <a:cs typeface="Arial"/>
                <a:sym typeface="Arial"/>
              </a:rPr>
              <a:t>cosa</a:t>
            </a:r>
            <a:r>
              <a:rPr lang="en-GB" sz="1488" dirty="0">
                <a:solidFill>
                  <a:schemeClr val="dk1"/>
                </a:solidFill>
                <a:latin typeface="Arial"/>
                <a:ea typeface="Arial"/>
                <a:cs typeface="Arial"/>
                <a:sym typeface="Arial"/>
              </a:rPr>
              <a:t> </a:t>
            </a:r>
            <a:r>
              <a:rPr lang="en-GB" sz="1488" dirty="0" err="1">
                <a:solidFill>
                  <a:schemeClr val="dk1"/>
                </a:solidFill>
                <a:latin typeface="Arial"/>
                <a:ea typeface="Arial"/>
                <a:cs typeface="Arial"/>
                <a:sym typeface="Arial"/>
              </a:rPr>
              <a:t>farne</a:t>
            </a:r>
            <a:r>
              <a:rPr lang="en-GB" sz="1488" dirty="0">
                <a:solidFill>
                  <a:schemeClr val="dk1"/>
                </a:solidFill>
                <a:latin typeface="Arial"/>
                <a:ea typeface="Arial"/>
                <a:cs typeface="Arial"/>
                <a:sym typeface="Arial"/>
              </a:rPr>
              <a:t>.</a:t>
            </a:r>
            <a:endParaRPr sz="1488" dirty="0">
              <a:solidFill>
                <a:schemeClr val="dk1"/>
              </a:solidFill>
              <a:latin typeface="Arial"/>
              <a:ea typeface="Arial"/>
              <a:cs typeface="Arial"/>
              <a:sym typeface="Arial"/>
            </a:endParaRPr>
          </a:p>
        </p:txBody>
      </p:sp>
      <p:sp>
        <p:nvSpPr>
          <p:cNvPr id="2" name="Google Shape;194;p8">
            <a:extLst>
              <a:ext uri="{FF2B5EF4-FFF2-40B4-BE49-F238E27FC236}">
                <a16:creationId xmlns:a16="http://schemas.microsoft.com/office/drawing/2014/main" id="{BFBC51C6-5BC9-4C01-8D78-3550FCBF89AE}"/>
              </a:ext>
            </a:extLst>
          </p:cNvPr>
          <p:cNvSpPr/>
          <p:nvPr/>
        </p:nvSpPr>
        <p:spPr>
          <a:xfrm>
            <a:off x="746100" y="4499917"/>
            <a:ext cx="8588424" cy="502196"/>
          </a:xfrm>
          <a:prstGeom prst="rect">
            <a:avLst/>
          </a:prstGeom>
          <a:noFill/>
          <a:ln>
            <a:noFill/>
          </a:ln>
        </p:spPr>
        <p:txBody>
          <a:bodyPr spcFirstLastPara="1" wrap="square" lIns="75592" tIns="37786" rIns="75592" bIns="37786" anchor="t" anchorCtr="0">
            <a:spAutoFit/>
          </a:bodyPr>
          <a:lstStyle/>
          <a:p>
            <a:pPr algn="ctr">
              <a:spcBef>
                <a:spcPts val="0"/>
              </a:spcBef>
              <a:spcAft>
                <a:spcPts val="0"/>
              </a:spcAft>
            </a:pPr>
            <a:r>
              <a:rPr lang="it-IT" sz="1488" dirty="0">
                <a:solidFill>
                  <a:schemeClr val="dk1"/>
                </a:solidFill>
                <a:latin typeface="Arial"/>
                <a:ea typeface="Arial"/>
                <a:cs typeface="Arial"/>
                <a:sym typeface="Arial"/>
              </a:rPr>
              <a:t>Ciò che «sta dietro» le idee sensibili è conoscibile tramite il modo </a:t>
            </a:r>
            <a:r>
              <a:rPr lang="it-IT" sz="1488" dirty="0" err="1">
                <a:solidFill>
                  <a:schemeClr val="dk1"/>
                </a:solidFill>
                <a:latin typeface="Arial"/>
                <a:ea typeface="Arial"/>
                <a:cs typeface="Arial"/>
                <a:sym typeface="Arial"/>
              </a:rPr>
              <a:t>c&amp;d</a:t>
            </a:r>
            <a:r>
              <a:rPr lang="it-IT" sz="1488" dirty="0">
                <a:solidFill>
                  <a:schemeClr val="dk1"/>
                </a:solidFill>
                <a:latin typeface="Arial"/>
                <a:ea typeface="Arial"/>
                <a:cs typeface="Arial"/>
                <a:sym typeface="Arial"/>
              </a:rPr>
              <a:t> di ordinarle – </a:t>
            </a:r>
          </a:p>
          <a:p>
            <a:pPr algn="ctr">
              <a:spcBef>
                <a:spcPts val="0"/>
              </a:spcBef>
              <a:spcAft>
                <a:spcPts val="0"/>
              </a:spcAft>
            </a:pPr>
            <a:r>
              <a:rPr lang="it-IT" sz="1488" dirty="0">
                <a:solidFill>
                  <a:schemeClr val="dk1"/>
                </a:solidFill>
                <a:latin typeface="Arial"/>
                <a:ea typeface="Arial"/>
                <a:cs typeface="Arial"/>
                <a:sym typeface="Arial"/>
              </a:rPr>
              <a:t>tramite la loro riconduzione a leggi «fisiche» espresse in linguaggio matematico.</a:t>
            </a:r>
            <a:endParaRPr sz="1488"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38186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4"/>
          <p:cNvPicPr preferRelativeResize="0"/>
          <p:nvPr/>
        </p:nvPicPr>
        <p:blipFill rotWithShape="1">
          <a:blip r:embed="rId3">
            <a:alphaModFix/>
          </a:blip>
          <a:srcRect/>
          <a:stretch/>
        </p:blipFill>
        <p:spPr>
          <a:xfrm>
            <a:off x="1644934" y="1276409"/>
            <a:ext cx="6790757" cy="5006857"/>
          </a:xfrm>
          <a:prstGeom prst="rect">
            <a:avLst/>
          </a:prstGeom>
          <a:noFill/>
          <a:ln>
            <a:noFill/>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p:cNvPicPr preferRelativeResize="0"/>
          <p:nvPr/>
        </p:nvPicPr>
        <p:blipFill rotWithShape="1">
          <a:blip r:embed="rId3">
            <a:alphaModFix/>
          </a:blip>
          <a:srcRect/>
          <a:stretch/>
        </p:blipFill>
        <p:spPr>
          <a:xfrm>
            <a:off x="1630827" y="1115866"/>
            <a:ext cx="6818971" cy="5327943"/>
          </a:xfrm>
          <a:prstGeom prst="rect">
            <a:avLst/>
          </a:prstGeom>
          <a:noFill/>
          <a:ln>
            <a:noFill/>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6" descr="600px-The_Anatomy_Lesson.jpg"/>
          <p:cNvPicPr preferRelativeResize="0"/>
          <p:nvPr/>
        </p:nvPicPr>
        <p:blipFill rotWithShape="1">
          <a:blip r:embed="rId3">
            <a:alphaModFix/>
          </a:blip>
          <a:srcRect/>
          <a:stretch/>
        </p:blipFill>
        <p:spPr>
          <a:xfrm>
            <a:off x="1781626" y="1335822"/>
            <a:ext cx="6517373" cy="48880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432CDF6-7146-4FA9-B607-3DC89A9D0387}"/>
              </a:ext>
            </a:extLst>
          </p:cNvPr>
          <p:cNvSpPr/>
          <p:nvPr/>
        </p:nvSpPr>
        <p:spPr>
          <a:xfrm>
            <a:off x="882079" y="585116"/>
            <a:ext cx="8316465" cy="6389441"/>
          </a:xfrm>
          <a:prstGeom prst="rect">
            <a:avLst/>
          </a:prstGeom>
        </p:spPr>
        <p:txBody>
          <a:bodyPr wrap="square">
            <a:spAutoFit/>
          </a:bodyPr>
          <a:lstStyle/>
          <a:p>
            <a:pPr algn="just"/>
            <a:r>
              <a:rPr lang="it-IT" altLang="zh-CN" sz="2000" dirty="0">
                <a:latin typeface="+mn-lt"/>
              </a:rPr>
              <a:t>Per chiarire la cosa, esamino in primo luogo la </a:t>
            </a:r>
            <a:r>
              <a:rPr lang="it-IT" altLang="zh-CN" sz="2000" b="1" dirty="0">
                <a:latin typeface="+mn-lt"/>
              </a:rPr>
              <a:t>differenza</a:t>
            </a:r>
            <a:r>
              <a:rPr lang="it-IT" altLang="zh-CN" sz="2000" dirty="0">
                <a:latin typeface="+mn-lt"/>
              </a:rPr>
              <a:t> che c’è </a:t>
            </a:r>
            <a:r>
              <a:rPr lang="it-IT" altLang="zh-CN" sz="2000" b="1" dirty="0">
                <a:latin typeface="+mn-lt"/>
              </a:rPr>
              <a:t>tra l’immaginazione e l’intellezione pura</a:t>
            </a:r>
            <a:r>
              <a:rPr lang="it-IT" altLang="zh-CN" sz="2000" dirty="0">
                <a:latin typeface="+mn-lt"/>
              </a:rPr>
              <a:t>. Quando ad esempio immagino un triangolo, non soltanto intendo che esso è una figura compresa entro tre linee, ma, inoltre, al tempo stesso, intuisco con l’acume della mente queste tre linee come presenti; e questo è quel che chiamo immaginare. Se, invece, voglio pensare al chiliagono, intendo bensì che esso è una figura di mille lati altrettanto bene di come intendo che il triangolo è una figura di tre lati, ma non nello stesso modo immagino, ossia intuisco come presenti, quei mille lati. E quand’anche in quel momento, grazie alla consuetudine di immaginare sempre qualcosa ogni volta che penso ad una cosa corporea, mi rappresentassi forse confusamente una qualche figura, è tuttavia lampante che essa non è un chiliagono perché non è in nulla differente da quella che, ancora, mi rappresenterei se pensassi ad un miriagono o ad una qualsiasi altra figura con più lati; ed essa non è d’alcuna utilità per riconoscere le proprietà per le quali il chiliagono differisce da altri poligoni. Se, invece, è questione di un pentagono, </a:t>
            </a:r>
            <a:r>
              <a:rPr lang="it-IT" altLang="zh-CN" sz="2000" b="1" dirty="0">
                <a:latin typeface="+mn-lt"/>
              </a:rPr>
              <a:t>posso certamente intendere la sua figura senza l’aiuto dell’immaginazione</a:t>
            </a:r>
            <a:r>
              <a:rPr lang="it-IT" altLang="zh-CN" sz="2000" dirty="0">
                <a:latin typeface="+mn-lt"/>
              </a:rPr>
              <a:t>, come la figura del chiliagono; posso però anche immaginarla, applicando l’acume della mente ai suoi cinque lati e, al tempo stesso, all’area in essi contenuta; e a questo punto </a:t>
            </a:r>
            <a:r>
              <a:rPr lang="it-IT" altLang="zh-CN" sz="2000" b="1" dirty="0">
                <a:latin typeface="+mn-lt"/>
              </a:rPr>
              <a:t>mi accorgo manifestamente d’aver bisogno, per immaginare, di un particolare sforzo dell’animo, del quale non faccio uso per intendere</a:t>
            </a:r>
            <a:r>
              <a:rPr lang="it-IT" altLang="zh-CN" sz="2000" dirty="0">
                <a:latin typeface="+mn-lt"/>
              </a:rPr>
              <a:t>; e.</a:t>
            </a:r>
            <a:r>
              <a:rPr lang="it-IT" altLang="zh-CN" sz="2000" b="1" dirty="0">
                <a:latin typeface="+mn-lt"/>
              </a:rPr>
              <a:t> questo ulteriore sforzo dell’animo mostra chiaramente la differenza fra immaginazione e intellezione pura</a:t>
            </a:r>
            <a:endParaRPr lang="zh-CN" altLang="en-US" sz="2000" dirty="0">
              <a:latin typeface="+mn-lt"/>
            </a:endParaRPr>
          </a:p>
        </p:txBody>
      </p:sp>
    </p:spTree>
    <p:extLst>
      <p:ext uri="{BB962C8B-B14F-4D97-AF65-F5344CB8AC3E}">
        <p14:creationId xmlns:p14="http://schemas.microsoft.com/office/powerpoint/2010/main" val="3587924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7"/>
          <p:cNvPicPr preferRelativeResize="0"/>
          <p:nvPr/>
        </p:nvPicPr>
        <p:blipFill rotWithShape="1">
          <a:blip r:embed="rId3">
            <a:alphaModFix/>
          </a:blip>
          <a:srcRect/>
          <a:stretch/>
        </p:blipFill>
        <p:spPr>
          <a:xfrm>
            <a:off x="1804821" y="1353219"/>
            <a:ext cx="6470982" cy="4853236"/>
          </a:xfrm>
          <a:prstGeom prst="rect">
            <a:avLst/>
          </a:prstGeom>
          <a:noFill/>
          <a:ln>
            <a:noFill/>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8" descr="maxi5.jpg"/>
          <p:cNvPicPr preferRelativeResize="0"/>
          <p:nvPr/>
        </p:nvPicPr>
        <p:blipFill rotWithShape="1">
          <a:blip r:embed="rId3">
            <a:alphaModFix/>
          </a:blip>
          <a:srcRect/>
          <a:stretch/>
        </p:blipFill>
        <p:spPr>
          <a:xfrm>
            <a:off x="2151769" y="1379500"/>
            <a:ext cx="5777087" cy="4422652"/>
          </a:xfrm>
          <a:prstGeom prst="rect">
            <a:avLst/>
          </a:prstGeom>
          <a:noFill/>
          <a:ln>
            <a:noFill/>
          </a:ln>
        </p:spPr>
      </p:pic>
      <p:sp>
        <p:nvSpPr>
          <p:cNvPr id="125" name="Google Shape;125;p8"/>
          <p:cNvSpPr/>
          <p:nvPr/>
        </p:nvSpPr>
        <p:spPr>
          <a:xfrm>
            <a:off x="4930055" y="2244117"/>
            <a:ext cx="2378397" cy="1063191"/>
          </a:xfrm>
          <a:prstGeom prst="ellipse">
            <a:avLst/>
          </a:prstGeom>
          <a:noFill/>
          <a:ln w="57150" cap="flat" cmpd="sng">
            <a:solidFill>
              <a:srgbClr val="92D050"/>
            </a:solidFill>
            <a:prstDash val="solid"/>
            <a:miter lim="800000"/>
            <a:headEnd type="none" w="sm" len="sm"/>
            <a:tailEnd type="none" w="sm" len="sm"/>
          </a:ln>
        </p:spPr>
        <p:txBody>
          <a:bodyPr spcFirstLastPara="1" wrap="square" lIns="75592" tIns="37786" rIns="75592" bIns="37786" anchor="ctr" anchorCtr="0">
            <a:noAutofit/>
          </a:bodyPr>
          <a:lstStyle/>
          <a:p>
            <a:pPr algn="ctr">
              <a:spcBef>
                <a:spcPts val="0"/>
              </a:spcBef>
              <a:spcAft>
                <a:spcPts val="0"/>
              </a:spcAft>
            </a:pPr>
            <a:endParaRPr sz="1488">
              <a:solidFill>
                <a:schemeClr val="lt1"/>
              </a:solidFill>
              <a:latin typeface="Arial"/>
              <a:ea typeface="Arial"/>
              <a:cs typeface="Arial"/>
              <a:sym typeface="Arial"/>
            </a:endParaRPr>
          </a:p>
        </p:txBody>
      </p:sp>
      <p:cxnSp>
        <p:nvCxnSpPr>
          <p:cNvPr id="126" name="Google Shape;126;p8"/>
          <p:cNvCxnSpPr/>
          <p:nvPr/>
        </p:nvCxnSpPr>
        <p:spPr>
          <a:xfrm>
            <a:off x="3961370" y="2244117"/>
            <a:ext cx="1921619" cy="724545"/>
          </a:xfrm>
          <a:prstGeom prst="straightConnector1">
            <a:avLst/>
          </a:prstGeom>
          <a:noFill/>
          <a:ln w="38100" cap="flat" cmpd="sng">
            <a:solidFill>
              <a:srgbClr val="C9C9C9"/>
            </a:solidFill>
            <a:prstDash val="solid"/>
            <a:miter lim="800000"/>
            <a:headEnd type="none" w="sm" len="sm"/>
            <a:tailEnd type="triangle" w="med" len="med"/>
          </a:ln>
        </p:spPr>
      </p:cxnSp>
      <p:cxnSp>
        <p:nvCxnSpPr>
          <p:cNvPr id="127" name="Google Shape;127;p8"/>
          <p:cNvCxnSpPr/>
          <p:nvPr/>
        </p:nvCxnSpPr>
        <p:spPr>
          <a:xfrm flipH="1">
            <a:off x="937121" y="2338622"/>
            <a:ext cx="3252639" cy="795486"/>
          </a:xfrm>
          <a:prstGeom prst="bentConnector3">
            <a:avLst>
              <a:gd name="adj1" fmla="val 4237"/>
            </a:avLst>
          </a:prstGeom>
          <a:noFill/>
          <a:ln w="9525" cap="flat" cmpd="sng">
            <a:solidFill>
              <a:schemeClr val="accent1"/>
            </a:solidFill>
            <a:prstDash val="solid"/>
            <a:miter lim="800000"/>
            <a:headEnd type="none" w="sm" len="sm"/>
            <a:tailEnd type="none" w="sm" len="sm"/>
          </a:ln>
        </p:spPr>
      </p:cxnSp>
      <p:sp>
        <p:nvSpPr>
          <p:cNvPr id="128" name="Google Shape;128;p8"/>
          <p:cNvSpPr txBox="1"/>
          <p:nvPr/>
        </p:nvSpPr>
        <p:spPr>
          <a:xfrm>
            <a:off x="105902" y="2736334"/>
            <a:ext cx="1809601" cy="289253"/>
          </a:xfrm>
          <a:prstGeom prst="rect">
            <a:avLst/>
          </a:prstGeom>
          <a:noFill/>
          <a:ln>
            <a:noFill/>
          </a:ln>
        </p:spPr>
        <p:txBody>
          <a:bodyPr spcFirstLastPara="1" wrap="square" lIns="75592" tIns="37786" rIns="75592" bIns="37786" anchor="t" anchorCtr="0">
            <a:spAutoFit/>
          </a:bodyPr>
          <a:lstStyle/>
          <a:p>
            <a:pPr algn="ctr">
              <a:spcBef>
                <a:spcPts val="0"/>
              </a:spcBef>
              <a:spcAft>
                <a:spcPts val="0"/>
              </a:spcAft>
            </a:pPr>
            <a:r>
              <a:rPr lang="en-GB" sz="1488">
                <a:solidFill>
                  <a:schemeClr val="lt2"/>
                </a:solidFill>
                <a:latin typeface="Arial"/>
                <a:ea typeface="Arial"/>
                <a:cs typeface="Arial"/>
                <a:sym typeface="Arial"/>
              </a:rPr>
              <a:t>Sapere «diretto»</a:t>
            </a:r>
            <a:endParaRPr sz="1488">
              <a:solidFill>
                <a:schemeClr val="lt2"/>
              </a:solidFill>
              <a:latin typeface="Arial"/>
              <a:ea typeface="Arial"/>
              <a:cs typeface="Arial"/>
              <a:sym typeface="Arial"/>
            </a:endParaRPr>
          </a:p>
        </p:txBody>
      </p:sp>
      <p:cxnSp>
        <p:nvCxnSpPr>
          <p:cNvPr id="129" name="Google Shape;129;p8"/>
          <p:cNvCxnSpPr/>
          <p:nvPr/>
        </p:nvCxnSpPr>
        <p:spPr>
          <a:xfrm>
            <a:off x="7221822" y="2606389"/>
            <a:ext cx="2441525" cy="606475"/>
          </a:xfrm>
          <a:prstGeom prst="bentConnector3">
            <a:avLst>
              <a:gd name="adj1" fmla="val 50000"/>
            </a:avLst>
          </a:prstGeom>
          <a:noFill/>
          <a:ln w="9525" cap="flat" cmpd="sng">
            <a:solidFill>
              <a:schemeClr val="accent1"/>
            </a:solidFill>
            <a:prstDash val="solid"/>
            <a:miter lim="800000"/>
            <a:headEnd type="none" w="sm" len="sm"/>
            <a:tailEnd type="none" w="sm" len="sm"/>
          </a:ln>
        </p:spPr>
      </p:cxnSp>
      <p:sp>
        <p:nvSpPr>
          <p:cNvPr id="130" name="Google Shape;130;p8"/>
          <p:cNvSpPr txBox="1"/>
          <p:nvPr/>
        </p:nvSpPr>
        <p:spPr>
          <a:xfrm>
            <a:off x="8576407" y="2449372"/>
            <a:ext cx="1398315" cy="928082"/>
          </a:xfrm>
          <a:prstGeom prst="rect">
            <a:avLst/>
          </a:prstGeom>
          <a:noFill/>
          <a:ln>
            <a:noFill/>
          </a:ln>
        </p:spPr>
        <p:txBody>
          <a:bodyPr spcFirstLastPara="1" wrap="square" lIns="75592" tIns="37786" rIns="75592" bIns="37786" anchor="t" anchorCtr="0">
            <a:spAutoFit/>
          </a:bodyPr>
          <a:lstStyle/>
          <a:p>
            <a:pPr algn="ctr">
              <a:spcBef>
                <a:spcPts val="0"/>
              </a:spcBef>
              <a:spcAft>
                <a:spcPts val="0"/>
              </a:spcAft>
            </a:pPr>
            <a:r>
              <a:rPr lang="en-GB" sz="1488">
                <a:solidFill>
                  <a:schemeClr val="lt2"/>
                </a:solidFill>
                <a:latin typeface="Arial"/>
                <a:ea typeface="Arial"/>
                <a:cs typeface="Arial"/>
                <a:sym typeface="Arial"/>
              </a:rPr>
              <a:t>Saper fare,</a:t>
            </a:r>
            <a:endParaRPr/>
          </a:p>
          <a:p>
            <a:pPr algn="ctr">
              <a:spcBef>
                <a:spcPts val="0"/>
              </a:spcBef>
              <a:spcAft>
                <a:spcPts val="0"/>
              </a:spcAft>
            </a:pPr>
            <a:r>
              <a:rPr lang="en-GB" sz="1488">
                <a:solidFill>
                  <a:schemeClr val="lt2"/>
                </a:solidFill>
                <a:latin typeface="Arial"/>
                <a:ea typeface="Arial"/>
                <a:cs typeface="Arial"/>
                <a:sym typeface="Arial"/>
              </a:rPr>
              <a:t>o</a:t>
            </a:r>
            <a:endParaRPr/>
          </a:p>
          <a:p>
            <a:pPr algn="ctr">
              <a:spcBef>
                <a:spcPts val="0"/>
              </a:spcBef>
              <a:spcAft>
                <a:spcPts val="0"/>
              </a:spcAft>
            </a:pPr>
            <a:r>
              <a:rPr lang="en-GB" sz="1488">
                <a:solidFill>
                  <a:schemeClr val="lt2"/>
                </a:solidFill>
                <a:latin typeface="Arial"/>
                <a:ea typeface="Arial"/>
                <a:cs typeface="Arial"/>
                <a:sym typeface="Arial"/>
              </a:rPr>
              <a:t>Sapere «come»</a:t>
            </a:r>
            <a:endParaRPr sz="1488">
              <a:solidFill>
                <a:schemeClr val="lt2"/>
              </a:solidFill>
              <a:latin typeface="Arial"/>
              <a:ea typeface="Arial"/>
              <a:cs typeface="Arial"/>
              <a:sym typeface="Arial"/>
            </a:endParaRPr>
          </a:p>
        </p:txBody>
      </p:sp>
      <p:sp>
        <p:nvSpPr>
          <p:cNvPr id="131" name="Google Shape;131;p8"/>
          <p:cNvSpPr txBox="1"/>
          <p:nvPr/>
        </p:nvSpPr>
        <p:spPr>
          <a:xfrm>
            <a:off x="3079316" y="6011738"/>
            <a:ext cx="4229137" cy="289253"/>
          </a:xfrm>
          <a:prstGeom prst="rect">
            <a:avLst/>
          </a:prstGeom>
          <a:noFill/>
          <a:ln>
            <a:noFill/>
          </a:ln>
        </p:spPr>
        <p:txBody>
          <a:bodyPr spcFirstLastPara="1" wrap="square" lIns="75592" tIns="37786" rIns="75592" bIns="37786" anchor="t" anchorCtr="0">
            <a:spAutoFit/>
          </a:bodyPr>
          <a:lstStyle/>
          <a:p>
            <a:pPr algn="ctr">
              <a:spcBef>
                <a:spcPts val="0"/>
              </a:spcBef>
              <a:spcAft>
                <a:spcPts val="0"/>
              </a:spcAft>
            </a:pPr>
            <a:r>
              <a:rPr lang="en-GB" sz="1488">
                <a:solidFill>
                  <a:schemeClr val="lt2"/>
                </a:solidFill>
                <a:latin typeface="Arial"/>
                <a:ea typeface="Arial"/>
                <a:cs typeface="Arial"/>
                <a:sym typeface="Arial"/>
              </a:rPr>
              <a:t>Sapere «che»: dove lo situiamo?</a:t>
            </a:r>
            <a:endParaRPr sz="1488">
              <a:solidFill>
                <a:schemeClr val="lt2"/>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9"/>
          <p:cNvSpPr/>
          <p:nvPr/>
        </p:nvSpPr>
        <p:spPr>
          <a:xfrm>
            <a:off x="1992179" y="3400503"/>
            <a:ext cx="6173719" cy="697747"/>
          </a:xfrm>
          <a:prstGeom prst="rect">
            <a:avLst/>
          </a:prstGeom>
          <a:noFill/>
          <a:ln>
            <a:noFill/>
          </a:ln>
        </p:spPr>
        <p:txBody>
          <a:bodyPr spcFirstLastPara="1" wrap="square" lIns="74393" tIns="37207" rIns="74393" bIns="37207" anchor="t" anchorCtr="0">
            <a:spAutoFit/>
          </a:bodyPr>
          <a:lstStyle/>
          <a:p>
            <a:pPr algn="ctr">
              <a:spcBef>
                <a:spcPts val="0"/>
              </a:spcBef>
              <a:spcAft>
                <a:spcPts val="0"/>
              </a:spcAft>
            </a:pPr>
            <a:r>
              <a:rPr lang="en-GB" sz="2175" b="1">
                <a:solidFill>
                  <a:srgbClr val="000000"/>
                </a:solidFill>
                <a:latin typeface="Trebuchet MS"/>
                <a:ea typeface="Trebuchet MS"/>
                <a:cs typeface="Trebuchet MS"/>
                <a:sym typeface="Trebuchet MS"/>
              </a:rPr>
              <a:t>Kinds of dualism</a:t>
            </a:r>
            <a:endParaRPr/>
          </a:p>
          <a:p>
            <a:pPr algn="ctr">
              <a:spcBef>
                <a:spcPts val="0"/>
              </a:spcBef>
              <a:spcAft>
                <a:spcPts val="0"/>
              </a:spcAft>
            </a:pPr>
            <a:r>
              <a:rPr lang="en-GB" sz="2175" b="1">
                <a:solidFill>
                  <a:srgbClr val="000000"/>
                </a:solidFill>
                <a:latin typeface="Trebuchet MS"/>
                <a:ea typeface="Trebuchet MS"/>
                <a:cs typeface="Trebuchet MS"/>
                <a:sym typeface="Trebuchet MS"/>
              </a:rPr>
              <a:t>and a framing of Descartes’ dualism</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0"/>
          <p:cNvSpPr/>
          <p:nvPr/>
        </p:nvSpPr>
        <p:spPr>
          <a:xfrm>
            <a:off x="1211294" y="2132145"/>
            <a:ext cx="7658037" cy="3069615"/>
          </a:xfrm>
          <a:prstGeom prst="rect">
            <a:avLst/>
          </a:prstGeom>
          <a:noFill/>
          <a:ln>
            <a:noFill/>
          </a:ln>
        </p:spPr>
        <p:txBody>
          <a:bodyPr spcFirstLastPara="1" wrap="square" lIns="74393" tIns="37207" rIns="74393" bIns="37207" anchor="t" anchorCtr="0">
            <a:spAutoFit/>
          </a:bodyPr>
          <a:lstStyle/>
          <a:p>
            <a:pPr algn="just">
              <a:spcBef>
                <a:spcPts val="0"/>
              </a:spcBef>
              <a:spcAft>
                <a:spcPts val="0"/>
              </a:spcAft>
            </a:pPr>
            <a:r>
              <a:rPr lang="en-GB" sz="2325" dirty="0">
                <a:solidFill>
                  <a:srgbClr val="000000"/>
                </a:solidFill>
                <a:latin typeface="Calibri"/>
                <a:ea typeface="Calibri"/>
                <a:cs typeface="Calibri"/>
                <a:sym typeface="Calibri"/>
              </a:rPr>
              <a:t>Monism	= 	There is only one (kind of) substance 				everything is made of, or dependent on</a:t>
            </a:r>
            <a:endParaRPr dirty="0"/>
          </a:p>
          <a:p>
            <a:pPr algn="just">
              <a:spcBef>
                <a:spcPts val="0"/>
              </a:spcBef>
              <a:spcAft>
                <a:spcPts val="0"/>
              </a:spcAft>
            </a:pPr>
            <a:endParaRPr sz="2325" dirty="0">
              <a:solidFill>
                <a:srgbClr val="000000"/>
              </a:solidFill>
              <a:latin typeface="Calibri"/>
              <a:ea typeface="Calibri"/>
              <a:cs typeface="Calibri"/>
              <a:sym typeface="Calibri"/>
            </a:endParaRPr>
          </a:p>
          <a:p>
            <a:pPr algn="just">
              <a:spcBef>
                <a:spcPts val="0"/>
              </a:spcBef>
              <a:spcAft>
                <a:spcPts val="0"/>
              </a:spcAft>
            </a:pPr>
            <a:r>
              <a:rPr lang="en-GB" sz="2325" dirty="0">
                <a:solidFill>
                  <a:srgbClr val="000000"/>
                </a:solidFill>
                <a:latin typeface="Calibri"/>
                <a:ea typeface="Calibri"/>
                <a:cs typeface="Calibri"/>
                <a:sym typeface="Calibri"/>
              </a:rPr>
              <a:t>Dualism	= 	There are two (kinds of) substances which 			cannot be reduced to each 	other</a:t>
            </a:r>
            <a:endParaRPr dirty="0"/>
          </a:p>
          <a:p>
            <a:pPr algn="just">
              <a:spcBef>
                <a:spcPts val="0"/>
              </a:spcBef>
              <a:spcAft>
                <a:spcPts val="0"/>
              </a:spcAft>
            </a:pPr>
            <a:endParaRPr sz="2325" dirty="0">
              <a:solidFill>
                <a:srgbClr val="000000"/>
              </a:solidFill>
              <a:latin typeface="Calibri"/>
              <a:ea typeface="Calibri"/>
              <a:cs typeface="Calibri"/>
              <a:sym typeface="Calibri"/>
            </a:endParaRPr>
          </a:p>
          <a:p>
            <a:pPr algn="just">
              <a:spcBef>
                <a:spcPts val="0"/>
              </a:spcBef>
              <a:spcAft>
                <a:spcPts val="0"/>
              </a:spcAft>
            </a:pPr>
            <a:r>
              <a:rPr lang="en-GB" sz="2325" dirty="0">
                <a:solidFill>
                  <a:srgbClr val="000000"/>
                </a:solidFill>
                <a:latin typeface="Calibri"/>
                <a:ea typeface="Calibri"/>
                <a:cs typeface="Calibri"/>
                <a:sym typeface="Calibri"/>
              </a:rPr>
              <a:t>Pluralism	= 	There are more than two (kinds of) 				substances which cannot be reduced to 			one another</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1"/>
          <p:cNvSpPr/>
          <p:nvPr/>
        </p:nvSpPr>
        <p:spPr>
          <a:xfrm>
            <a:off x="1367755" y="1774339"/>
            <a:ext cx="7345114" cy="3735053"/>
          </a:xfrm>
          <a:prstGeom prst="rect">
            <a:avLst/>
          </a:prstGeom>
          <a:noFill/>
          <a:ln>
            <a:noFill/>
          </a:ln>
        </p:spPr>
        <p:txBody>
          <a:bodyPr spcFirstLastPara="1" wrap="square" lIns="74393" tIns="37207" rIns="74393" bIns="37207" anchor="t" anchorCtr="0">
            <a:spAutoFit/>
          </a:bodyPr>
          <a:lstStyle/>
          <a:p>
            <a:pPr>
              <a:spcBef>
                <a:spcPts val="0"/>
              </a:spcBef>
              <a:spcAft>
                <a:spcPts val="0"/>
              </a:spcAft>
            </a:pPr>
            <a:r>
              <a:rPr lang="en-GB" sz="2325" u="sng">
                <a:solidFill>
                  <a:srgbClr val="000000"/>
                </a:solidFill>
                <a:latin typeface="Calibri"/>
                <a:ea typeface="Calibri"/>
                <a:cs typeface="Calibri"/>
                <a:sym typeface="Calibri"/>
              </a:rPr>
              <a:t>Mind-Body dualism</a:t>
            </a:r>
            <a:endParaRPr/>
          </a:p>
          <a:p>
            <a:pPr>
              <a:spcBef>
                <a:spcPts val="0"/>
              </a:spcBef>
              <a:spcAft>
                <a:spcPts val="0"/>
              </a:spcAft>
            </a:pPr>
            <a:endParaRPr sz="2325">
              <a:solidFill>
                <a:srgbClr val="000000"/>
              </a:solidFill>
              <a:latin typeface="Calibri"/>
              <a:ea typeface="Calibri"/>
              <a:cs typeface="Calibri"/>
              <a:sym typeface="Calibri"/>
            </a:endParaRPr>
          </a:p>
          <a:p>
            <a:pPr>
              <a:spcBef>
                <a:spcPts val="0"/>
              </a:spcBef>
              <a:spcAft>
                <a:spcPts val="0"/>
              </a:spcAft>
            </a:pPr>
            <a:r>
              <a:rPr lang="en-GB" sz="2325">
                <a:solidFill>
                  <a:srgbClr val="000000"/>
                </a:solidFill>
                <a:latin typeface="Calibri"/>
                <a:ea typeface="Calibri"/>
                <a:cs typeface="Calibri"/>
                <a:sym typeface="Calibri"/>
              </a:rPr>
              <a:t>Human beings seem to have both a body and a mind, both physical and mental properties.</a:t>
            </a:r>
            <a:endParaRPr/>
          </a:p>
          <a:p>
            <a:pPr>
              <a:spcBef>
                <a:spcPts val="0"/>
              </a:spcBef>
              <a:spcAft>
                <a:spcPts val="0"/>
              </a:spcAft>
            </a:pPr>
            <a:endParaRPr sz="2325">
              <a:solidFill>
                <a:srgbClr val="000000"/>
              </a:solidFill>
              <a:latin typeface="Calibri"/>
              <a:ea typeface="Calibri"/>
              <a:cs typeface="Calibri"/>
              <a:sym typeface="Calibri"/>
            </a:endParaRPr>
          </a:p>
          <a:p>
            <a:pPr>
              <a:spcBef>
                <a:spcPts val="0"/>
              </a:spcBef>
              <a:spcAft>
                <a:spcPts val="0"/>
              </a:spcAft>
            </a:pPr>
            <a:r>
              <a:rPr lang="en-GB" sz="2325">
                <a:solidFill>
                  <a:srgbClr val="000000"/>
                </a:solidFill>
                <a:latin typeface="Calibri"/>
                <a:ea typeface="Calibri"/>
                <a:cs typeface="Calibri"/>
                <a:sym typeface="Calibri"/>
              </a:rPr>
              <a:t>Physical properties: size, weight, shape, colour, motion, etc.</a:t>
            </a:r>
            <a:endParaRPr/>
          </a:p>
          <a:p>
            <a:pPr>
              <a:spcBef>
                <a:spcPts val="0"/>
              </a:spcBef>
              <a:spcAft>
                <a:spcPts val="0"/>
              </a:spcAft>
            </a:pPr>
            <a:endParaRPr sz="2325">
              <a:solidFill>
                <a:srgbClr val="000000"/>
              </a:solidFill>
              <a:latin typeface="Calibri"/>
              <a:ea typeface="Calibri"/>
              <a:cs typeface="Calibri"/>
              <a:sym typeface="Calibri"/>
            </a:endParaRPr>
          </a:p>
          <a:p>
            <a:pPr>
              <a:spcBef>
                <a:spcPts val="0"/>
              </a:spcBef>
              <a:spcAft>
                <a:spcPts val="0"/>
              </a:spcAft>
            </a:pPr>
            <a:r>
              <a:rPr lang="en-GB" sz="2325">
                <a:solidFill>
                  <a:srgbClr val="000000"/>
                </a:solidFill>
                <a:latin typeface="Calibri"/>
                <a:ea typeface="Calibri"/>
                <a:cs typeface="Calibri"/>
                <a:sym typeface="Calibri"/>
              </a:rPr>
              <a:t>Mental properties: consciousness and intentionality (≈ Descartes' </a:t>
            </a:r>
            <a:r>
              <a:rPr lang="en-GB" sz="2325" i="1">
                <a:solidFill>
                  <a:srgbClr val="000000"/>
                </a:solidFill>
                <a:latin typeface="Calibri"/>
                <a:ea typeface="Calibri"/>
                <a:cs typeface="Calibri"/>
                <a:sym typeface="Calibri"/>
              </a:rPr>
              <a:t>cogito</a:t>
            </a:r>
            <a:r>
              <a:rPr lang="en-GB" sz="2325">
                <a:solidFill>
                  <a:srgbClr val="000000"/>
                </a:solidFill>
                <a:latin typeface="Calibri"/>
                <a:ea typeface="Calibri"/>
                <a:cs typeface="Calibri"/>
                <a:sym typeface="Calibri"/>
              </a:rPr>
              <a:t>, i.e. perceptions, emotions, thoughts, memories, beliefs, desires, etc.)</a:t>
            </a:r>
            <a:endParaRPr/>
          </a:p>
          <a:p>
            <a:pPr>
              <a:spcBef>
                <a:spcPts val="0"/>
              </a:spcBef>
              <a:spcAft>
                <a:spcPts val="0"/>
              </a:spcAft>
            </a:pPr>
            <a:endParaRPr sz="2325">
              <a:solidFill>
                <a:srgbClr val="000000"/>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2"/>
          <p:cNvSpPr/>
          <p:nvPr/>
        </p:nvSpPr>
        <p:spPr>
          <a:xfrm>
            <a:off x="1973801" y="2149612"/>
            <a:ext cx="6173719" cy="3188172"/>
          </a:xfrm>
          <a:prstGeom prst="rect">
            <a:avLst/>
          </a:prstGeom>
          <a:noFill/>
          <a:ln>
            <a:noFill/>
          </a:ln>
        </p:spPr>
        <p:txBody>
          <a:bodyPr spcFirstLastPara="1" wrap="square" lIns="74393" tIns="37207" rIns="74393" bIns="37207" anchor="t" anchorCtr="0">
            <a:spAutoFit/>
          </a:bodyPr>
          <a:lstStyle/>
          <a:p>
            <a:pPr algn="just">
              <a:spcBef>
                <a:spcPts val="0"/>
              </a:spcBef>
              <a:spcAft>
                <a:spcPts val="0"/>
              </a:spcAft>
            </a:pPr>
            <a:r>
              <a:rPr lang="en-GB" sz="2175">
                <a:solidFill>
                  <a:srgbClr val="000000"/>
                </a:solidFill>
                <a:latin typeface="Calibri"/>
                <a:ea typeface="Calibri"/>
                <a:cs typeface="Calibri"/>
                <a:sym typeface="Calibri"/>
              </a:rPr>
              <a:t>Materialist views (e.g. behaviorism, functionalism, mind-brain identity theory, computational theory of mind): mental states are just physical states</a:t>
            </a:r>
            <a:endParaRPr/>
          </a:p>
          <a:p>
            <a:pPr algn="just">
              <a:spcBef>
                <a:spcPts val="0"/>
              </a:spcBef>
              <a:spcAft>
                <a:spcPts val="0"/>
              </a:spcAft>
            </a:pPr>
            <a:endParaRPr sz="2175">
              <a:solidFill>
                <a:srgbClr val="000000"/>
              </a:solidFill>
              <a:latin typeface="Calibri"/>
              <a:ea typeface="Calibri"/>
              <a:cs typeface="Calibri"/>
              <a:sym typeface="Calibri"/>
            </a:endParaRPr>
          </a:p>
          <a:p>
            <a:pPr algn="just">
              <a:spcBef>
                <a:spcPts val="0"/>
              </a:spcBef>
              <a:spcAft>
                <a:spcPts val="0"/>
              </a:spcAft>
            </a:pPr>
            <a:r>
              <a:rPr lang="en-GB" sz="2175">
                <a:solidFill>
                  <a:srgbClr val="000000"/>
                </a:solidFill>
                <a:latin typeface="Calibri"/>
                <a:ea typeface="Calibri"/>
                <a:cs typeface="Calibri"/>
                <a:sym typeface="Calibri"/>
              </a:rPr>
              <a:t>Idealist views: physical states are indeed mental, i.e. a product of our representations – or </a:t>
            </a:r>
            <a:r>
              <a:rPr lang="en-GB" sz="2175" i="1">
                <a:solidFill>
                  <a:srgbClr val="000000"/>
                </a:solidFill>
                <a:latin typeface="Calibri"/>
                <a:ea typeface="Calibri"/>
                <a:cs typeface="Calibri"/>
                <a:sym typeface="Calibri"/>
              </a:rPr>
              <a:t>merely</a:t>
            </a:r>
            <a:r>
              <a:rPr lang="en-GB" sz="2175">
                <a:solidFill>
                  <a:srgbClr val="000000"/>
                </a:solidFill>
                <a:latin typeface="Calibri"/>
                <a:ea typeface="Calibri"/>
                <a:cs typeface="Calibri"/>
                <a:sym typeface="Calibri"/>
              </a:rPr>
              <a:t> representations</a:t>
            </a:r>
            <a:endParaRPr/>
          </a:p>
          <a:p>
            <a:pPr algn="just">
              <a:spcBef>
                <a:spcPts val="0"/>
              </a:spcBef>
              <a:spcAft>
                <a:spcPts val="0"/>
              </a:spcAft>
            </a:pPr>
            <a:endParaRPr sz="2175">
              <a:solidFill>
                <a:srgbClr val="000000"/>
              </a:solidFill>
              <a:latin typeface="Calibri"/>
              <a:ea typeface="Calibri"/>
              <a:cs typeface="Calibri"/>
              <a:sym typeface="Calibri"/>
            </a:endParaRPr>
          </a:p>
          <a:p>
            <a:pPr algn="just">
              <a:spcBef>
                <a:spcPts val="0"/>
              </a:spcBef>
              <a:spcAft>
                <a:spcPts val="0"/>
              </a:spcAft>
            </a:pPr>
            <a:r>
              <a:rPr lang="en-GB" sz="2175">
                <a:solidFill>
                  <a:srgbClr val="000000"/>
                </a:solidFill>
                <a:latin typeface="Calibri"/>
                <a:ea typeface="Calibri"/>
                <a:cs typeface="Calibri"/>
                <a:sym typeface="Calibri"/>
              </a:rPr>
              <a:t>Dualist views: both the mental and the physical are real and they cannot be assimilated to each other</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3"/>
          <p:cNvSpPr/>
          <p:nvPr/>
        </p:nvSpPr>
        <p:spPr>
          <a:xfrm>
            <a:off x="1569954" y="2368093"/>
            <a:ext cx="6940717" cy="2631033"/>
          </a:xfrm>
          <a:prstGeom prst="rect">
            <a:avLst/>
          </a:prstGeom>
          <a:noFill/>
          <a:ln>
            <a:noFill/>
          </a:ln>
        </p:spPr>
        <p:txBody>
          <a:bodyPr spcFirstLastPara="1" wrap="square" lIns="74393" tIns="37207" rIns="74393" bIns="37207" anchor="t" anchorCtr="0">
            <a:spAutoFit/>
          </a:bodyPr>
          <a:lstStyle/>
          <a:p>
            <a:pPr algn="just">
              <a:spcBef>
                <a:spcPts val="0"/>
              </a:spcBef>
              <a:spcAft>
                <a:spcPts val="0"/>
              </a:spcAft>
            </a:pPr>
            <a:r>
              <a:rPr lang="en-GB" sz="1984" b="1">
                <a:solidFill>
                  <a:srgbClr val="000000"/>
                </a:solidFill>
                <a:latin typeface="Trebuchet MS"/>
                <a:ea typeface="Trebuchet MS"/>
                <a:cs typeface="Trebuchet MS"/>
                <a:sym typeface="Trebuchet MS"/>
              </a:rPr>
              <a:t>Predicate dualism</a:t>
            </a:r>
            <a:r>
              <a:rPr lang="en-GB" sz="1984">
                <a:solidFill>
                  <a:srgbClr val="000000"/>
                </a:solidFill>
                <a:latin typeface="Trebuchet MS"/>
                <a:ea typeface="Trebuchet MS"/>
                <a:cs typeface="Trebuchet MS"/>
                <a:sym typeface="Trebuchet MS"/>
              </a:rPr>
              <a:t>: psychological or mentalistic predicates are (a) essential for a full description of the world and (b) are not reducible to physicalistic predicates. These states are defined more by </a:t>
            </a:r>
            <a:r>
              <a:rPr lang="en-GB" sz="1984" i="1">
                <a:solidFill>
                  <a:srgbClr val="000000"/>
                </a:solidFill>
                <a:latin typeface="Trebuchet MS"/>
                <a:ea typeface="Trebuchet MS"/>
                <a:cs typeface="Trebuchet MS"/>
                <a:sym typeface="Trebuchet MS"/>
              </a:rPr>
              <a:t>what they do </a:t>
            </a:r>
            <a:r>
              <a:rPr lang="en-GB" sz="1984">
                <a:solidFill>
                  <a:srgbClr val="000000"/>
                </a:solidFill>
                <a:latin typeface="Trebuchet MS"/>
                <a:ea typeface="Trebuchet MS"/>
                <a:cs typeface="Trebuchet MS"/>
                <a:sym typeface="Trebuchet MS"/>
              </a:rPr>
              <a:t>than by their </a:t>
            </a:r>
            <a:r>
              <a:rPr lang="en-GB" sz="1984" i="1">
                <a:solidFill>
                  <a:srgbClr val="000000"/>
                </a:solidFill>
                <a:latin typeface="Trebuchet MS"/>
                <a:ea typeface="Trebuchet MS"/>
                <a:cs typeface="Trebuchet MS"/>
                <a:sym typeface="Trebuchet MS"/>
              </a:rPr>
              <a:t>composition or structure. </a:t>
            </a:r>
            <a:r>
              <a:rPr lang="en-GB" sz="1984">
                <a:solidFill>
                  <a:srgbClr val="000000"/>
                </a:solidFill>
                <a:latin typeface="Trebuchet MS"/>
                <a:ea typeface="Trebuchet MS"/>
                <a:cs typeface="Trebuchet MS"/>
                <a:sym typeface="Trebuchet MS"/>
              </a:rPr>
              <a:t>Their names are classified as </a:t>
            </a:r>
            <a:r>
              <a:rPr lang="en-GB" sz="1984" i="1">
                <a:solidFill>
                  <a:srgbClr val="000000"/>
                </a:solidFill>
                <a:latin typeface="Trebuchet MS"/>
                <a:ea typeface="Trebuchet MS"/>
                <a:cs typeface="Trebuchet MS"/>
                <a:sym typeface="Trebuchet MS"/>
              </a:rPr>
              <a:t>functional terms </a:t>
            </a:r>
            <a:r>
              <a:rPr lang="en-GB" sz="1984">
                <a:solidFill>
                  <a:srgbClr val="000000"/>
                </a:solidFill>
                <a:latin typeface="Trebuchet MS"/>
                <a:ea typeface="Trebuchet MS"/>
                <a:cs typeface="Trebuchet MS"/>
                <a:sym typeface="Trebuchet MS"/>
              </a:rPr>
              <a:t>rather than </a:t>
            </a:r>
            <a:r>
              <a:rPr lang="en-GB" sz="1984" i="1">
                <a:solidFill>
                  <a:srgbClr val="000000"/>
                </a:solidFill>
                <a:latin typeface="Trebuchet MS"/>
                <a:ea typeface="Trebuchet MS"/>
                <a:cs typeface="Trebuchet MS"/>
                <a:sym typeface="Trebuchet MS"/>
              </a:rPr>
              <a:t>natural kind terms</a:t>
            </a:r>
            <a:r>
              <a:rPr lang="en-GB" sz="1984">
                <a:solidFill>
                  <a:srgbClr val="000000"/>
                </a:solidFill>
                <a:latin typeface="Trebuchet MS"/>
                <a:ea typeface="Trebuchet MS"/>
                <a:cs typeface="Trebuchet MS"/>
                <a:sym typeface="Trebuchet MS"/>
              </a:rPr>
              <a:t>. It goes with this that such kinds of state are </a:t>
            </a:r>
            <a:r>
              <a:rPr lang="en-GB" sz="1984" i="1">
                <a:solidFill>
                  <a:srgbClr val="000000"/>
                </a:solidFill>
                <a:latin typeface="Trebuchet MS"/>
                <a:ea typeface="Trebuchet MS"/>
                <a:cs typeface="Trebuchet MS"/>
                <a:sym typeface="Trebuchet MS"/>
              </a:rPr>
              <a:t>multiply 	realizable</a:t>
            </a:r>
            <a:r>
              <a:rPr lang="en-GB" sz="1984">
                <a:solidFill>
                  <a:srgbClr val="000000"/>
                </a:solidFill>
                <a:latin typeface="Trebuchet MS"/>
                <a:ea typeface="Trebuchet MS"/>
                <a:cs typeface="Trebuchet MS"/>
                <a:sym typeface="Trebuchet MS"/>
              </a:rPr>
              <a:t>; that is, they may be constituted by different kinds of physical structures under different circumstances.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4"/>
          <p:cNvSpPr/>
          <p:nvPr/>
        </p:nvSpPr>
        <p:spPr>
          <a:xfrm>
            <a:off x="1953453" y="2126270"/>
            <a:ext cx="6173719" cy="3080579"/>
          </a:xfrm>
          <a:prstGeom prst="rect">
            <a:avLst/>
          </a:prstGeom>
          <a:noFill/>
          <a:ln>
            <a:noFill/>
          </a:ln>
        </p:spPr>
        <p:txBody>
          <a:bodyPr spcFirstLastPara="1" wrap="square" lIns="74393" tIns="37207" rIns="74393" bIns="37207" anchor="t" anchorCtr="0">
            <a:spAutoFit/>
          </a:bodyPr>
          <a:lstStyle/>
          <a:p>
            <a:pPr algn="just">
              <a:spcBef>
                <a:spcPts val="0"/>
              </a:spcBef>
              <a:spcAft>
                <a:spcPts val="0"/>
              </a:spcAft>
            </a:pPr>
            <a:r>
              <a:rPr lang="en-GB" sz="1500" b="1" dirty="0">
                <a:solidFill>
                  <a:srgbClr val="000000"/>
                </a:solidFill>
                <a:latin typeface="Verdana"/>
                <a:ea typeface="Verdana"/>
                <a:cs typeface="Verdana"/>
                <a:sym typeface="Verdana"/>
              </a:rPr>
              <a:t>Property dualism</a:t>
            </a:r>
            <a:r>
              <a:rPr lang="en-GB" sz="1500" dirty="0">
                <a:solidFill>
                  <a:srgbClr val="000000"/>
                </a:solidFill>
                <a:latin typeface="Verdana"/>
                <a:ea typeface="Verdana"/>
                <a:cs typeface="Verdana"/>
                <a:sym typeface="Verdana"/>
              </a:rPr>
              <a:t>: there are two essentially different kinds of property</a:t>
            </a:r>
            <a:r>
              <a:rPr lang="en-GB" sz="1500" i="1" dirty="0">
                <a:solidFill>
                  <a:srgbClr val="000000"/>
                </a:solidFill>
                <a:latin typeface="Verdana"/>
                <a:ea typeface="Verdana"/>
                <a:cs typeface="Verdana"/>
                <a:sym typeface="Verdana"/>
              </a:rPr>
              <a:t> </a:t>
            </a:r>
            <a:r>
              <a:rPr lang="en-GB" sz="1500" dirty="0">
                <a:solidFill>
                  <a:srgbClr val="000000"/>
                </a:solidFill>
                <a:latin typeface="Verdana"/>
                <a:ea typeface="Verdana"/>
                <a:cs typeface="Verdana"/>
                <a:sym typeface="Verdana"/>
              </a:rPr>
              <a:t>out in the world. There is </a:t>
            </a:r>
            <a:r>
              <a:rPr lang="en-GB" sz="1500" i="1" dirty="0">
                <a:solidFill>
                  <a:srgbClr val="000000"/>
                </a:solidFill>
                <a:latin typeface="Verdana"/>
                <a:ea typeface="Verdana"/>
                <a:cs typeface="Verdana"/>
                <a:sym typeface="Verdana"/>
              </a:rPr>
              <a:t>token identity </a:t>
            </a:r>
            <a:r>
              <a:rPr lang="en-GB" sz="1500" dirty="0">
                <a:solidFill>
                  <a:srgbClr val="000000"/>
                </a:solidFill>
                <a:latin typeface="Verdana"/>
                <a:ea typeface="Verdana"/>
                <a:cs typeface="Verdana"/>
                <a:sym typeface="Verdana"/>
              </a:rPr>
              <a:t>between each individual hurricane and a mass of atoms, even if there is no </a:t>
            </a:r>
            <a:r>
              <a:rPr lang="en-GB" sz="1500" i="1" dirty="0">
                <a:solidFill>
                  <a:srgbClr val="000000"/>
                </a:solidFill>
                <a:latin typeface="Verdana"/>
                <a:ea typeface="Verdana"/>
                <a:cs typeface="Verdana"/>
                <a:sym typeface="Verdana"/>
              </a:rPr>
              <a:t>type identity </a:t>
            </a:r>
            <a:r>
              <a:rPr lang="en-GB" sz="1500" dirty="0">
                <a:solidFill>
                  <a:srgbClr val="000000"/>
                </a:solidFill>
                <a:latin typeface="Verdana"/>
                <a:ea typeface="Verdana"/>
                <a:cs typeface="Verdana"/>
                <a:sym typeface="Verdana"/>
              </a:rPr>
              <a:t>between, </a:t>
            </a:r>
            <a:r>
              <a:rPr lang="en-GB" sz="1500" i="1" dirty="0">
                <a:solidFill>
                  <a:srgbClr val="000000"/>
                </a:solidFill>
                <a:latin typeface="Verdana"/>
                <a:ea typeface="Verdana"/>
                <a:cs typeface="Verdana"/>
                <a:sym typeface="Verdana"/>
              </a:rPr>
              <a:t>e.g.</a:t>
            </a:r>
            <a:r>
              <a:rPr lang="en-GB" sz="1500" dirty="0">
                <a:solidFill>
                  <a:srgbClr val="000000"/>
                </a:solidFill>
                <a:latin typeface="Verdana"/>
                <a:ea typeface="Verdana"/>
                <a:cs typeface="Verdana"/>
                <a:sym typeface="Verdana"/>
              </a:rPr>
              <a:t>, hurricanes as kinds and some particular structure of atoms as a kind. Genuine property dualism occurs when, even at the individual level, the ontology of physics is not sufficient to constitute what is there. The irreducible language is not just another way of describing what there is, it requires that there be something more there than was allowed for in the initial ontology. In the case of mind, property dualism is defended by those who argue that the qualitative nature of consciousness is not merely another way of categorizing states of the brain or of behaviour, but a genuinely emergent phenomenon.</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5"/>
          <p:cNvSpPr/>
          <p:nvPr/>
        </p:nvSpPr>
        <p:spPr>
          <a:xfrm>
            <a:off x="1953453" y="2218614"/>
            <a:ext cx="6173719" cy="2909122"/>
          </a:xfrm>
          <a:prstGeom prst="rect">
            <a:avLst/>
          </a:prstGeom>
          <a:noFill/>
          <a:ln>
            <a:noFill/>
          </a:ln>
        </p:spPr>
        <p:txBody>
          <a:bodyPr spcFirstLastPara="1" wrap="square" lIns="74393" tIns="37207" rIns="74393" bIns="37207" anchor="t" anchorCtr="0">
            <a:spAutoFit/>
          </a:bodyPr>
          <a:lstStyle/>
          <a:p>
            <a:pPr algn="just">
              <a:spcBef>
                <a:spcPts val="0"/>
              </a:spcBef>
              <a:spcAft>
                <a:spcPts val="0"/>
              </a:spcAft>
            </a:pPr>
            <a:r>
              <a:rPr lang="en-GB" b="1" dirty="0">
                <a:solidFill>
                  <a:srgbClr val="000000"/>
                </a:solidFill>
                <a:latin typeface="Trebuchet MS"/>
                <a:ea typeface="Trebuchet MS"/>
                <a:cs typeface="Trebuchet MS"/>
                <a:sym typeface="Trebuchet MS"/>
              </a:rPr>
              <a:t>Substance dualism</a:t>
            </a:r>
            <a:r>
              <a:rPr lang="en-GB" dirty="0">
                <a:solidFill>
                  <a:srgbClr val="000000"/>
                </a:solidFill>
                <a:latin typeface="Trebuchet MS"/>
                <a:ea typeface="Trebuchet MS"/>
                <a:cs typeface="Trebuchet MS"/>
                <a:sym typeface="Trebuchet MS"/>
              </a:rPr>
              <a:t>: We speak of 'substance dualism' if we believe that what exists is more than a collection of properties, and that there is always some </a:t>
            </a:r>
            <a:r>
              <a:rPr lang="en-GB" i="1" dirty="0">
                <a:solidFill>
                  <a:srgbClr val="000000"/>
                </a:solidFill>
                <a:latin typeface="Trebuchet MS"/>
                <a:ea typeface="Trebuchet MS"/>
                <a:cs typeface="Trebuchet MS"/>
                <a:sym typeface="Trebuchet MS"/>
              </a:rPr>
              <a:t>thing </a:t>
            </a:r>
            <a:r>
              <a:rPr lang="en-GB" dirty="0">
                <a:solidFill>
                  <a:srgbClr val="000000"/>
                </a:solidFill>
                <a:latin typeface="Trebuchet MS"/>
                <a:ea typeface="Trebuchet MS"/>
                <a:cs typeface="Trebuchet MS"/>
                <a:sym typeface="Trebuchet MS"/>
              </a:rPr>
              <a:t>which possesses them. Not only mental states are immaterial, but the subject that possesses them must also be immaterial. If one thinks in this way, then one 	is a dualist about </a:t>
            </a:r>
            <a:r>
              <a:rPr lang="en-GB" i="1" dirty="0">
                <a:solidFill>
                  <a:srgbClr val="000000"/>
                </a:solidFill>
                <a:latin typeface="Trebuchet MS"/>
                <a:ea typeface="Trebuchet MS"/>
                <a:cs typeface="Trebuchet MS"/>
                <a:sym typeface="Trebuchet MS"/>
              </a:rPr>
              <a:t>that to which mental states and properties belong </a:t>
            </a:r>
            <a:r>
              <a:rPr lang="en-GB" dirty="0">
                <a:solidFill>
                  <a:srgbClr val="000000"/>
                </a:solidFill>
                <a:latin typeface="Trebuchet MS"/>
                <a:ea typeface="Trebuchet MS"/>
                <a:cs typeface="Trebuchet MS"/>
                <a:sym typeface="Trebuchet MS"/>
              </a:rPr>
              <a:t>as well about the properties themselves. If one thinks that the owner of the mental states is something quite over and above the states themselves, and is immaterial, as they are, one 	will be a </a:t>
            </a:r>
            <a:r>
              <a:rPr lang="en-GB" i="1" dirty="0">
                <a:solidFill>
                  <a:srgbClr val="000000"/>
                </a:solidFill>
                <a:latin typeface="Trebuchet MS"/>
                <a:ea typeface="Trebuchet MS"/>
                <a:cs typeface="Trebuchet MS"/>
                <a:sym typeface="Trebuchet MS"/>
              </a:rPr>
              <a:t>substance dualist</a:t>
            </a:r>
            <a:r>
              <a:rPr lang="en-GB" dirty="0">
                <a:solidFill>
                  <a:srgbClr val="000000"/>
                </a:solidFill>
                <a:latin typeface="Trebuchet MS"/>
                <a:ea typeface="Trebuchet MS"/>
                <a:cs typeface="Trebuchet MS"/>
                <a:sym typeface="Trebuchet MS"/>
              </a:rPr>
              <a:t>.</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6"/>
          <p:cNvSpPr/>
          <p:nvPr/>
        </p:nvSpPr>
        <p:spPr>
          <a:xfrm>
            <a:off x="1933107" y="2863656"/>
            <a:ext cx="6173718" cy="1631657"/>
          </a:xfrm>
          <a:prstGeom prst="rect">
            <a:avLst/>
          </a:prstGeom>
          <a:noFill/>
          <a:ln>
            <a:noFill/>
          </a:ln>
        </p:spPr>
        <p:txBody>
          <a:bodyPr spcFirstLastPara="1" wrap="square" lIns="74393" tIns="37207" rIns="74393" bIns="37207" anchor="t" anchorCtr="0">
            <a:spAutoFit/>
          </a:bodyPr>
          <a:lstStyle/>
          <a:p>
            <a:pPr algn="just">
              <a:spcBef>
                <a:spcPts val="0"/>
              </a:spcBef>
              <a:spcAft>
                <a:spcPts val="0"/>
              </a:spcAft>
            </a:pPr>
            <a:r>
              <a:rPr lang="en-GB" sz="2175" b="1" dirty="0">
                <a:solidFill>
                  <a:srgbClr val="000000"/>
                </a:solidFill>
                <a:latin typeface="Calibri"/>
                <a:ea typeface="Calibri"/>
                <a:cs typeface="Calibri"/>
                <a:sym typeface="Calibri"/>
              </a:rPr>
              <a:t>Parallelism</a:t>
            </a:r>
            <a:r>
              <a:rPr lang="en-GB" sz="2175" dirty="0">
                <a:solidFill>
                  <a:srgbClr val="000000"/>
                </a:solidFill>
                <a:latin typeface="Calibri"/>
                <a:ea typeface="Calibri"/>
                <a:cs typeface="Calibri"/>
                <a:sym typeface="Calibri"/>
              </a:rPr>
              <a:t>: There are both a mental and a physical substance, but they have no causal relationship  with one another. Each substance behaves </a:t>
            </a:r>
            <a:r>
              <a:rPr lang="en-GB" sz="2175" i="1" dirty="0">
                <a:solidFill>
                  <a:srgbClr val="000000"/>
                </a:solidFill>
                <a:latin typeface="Calibri"/>
                <a:ea typeface="Calibri"/>
                <a:cs typeface="Calibri"/>
                <a:sym typeface="Calibri"/>
              </a:rPr>
              <a:t>as if</a:t>
            </a:r>
            <a:r>
              <a:rPr lang="en-GB" sz="2175" dirty="0">
                <a:solidFill>
                  <a:srgbClr val="000000"/>
                </a:solidFill>
                <a:latin typeface="Calibri"/>
                <a:ea typeface="Calibri"/>
                <a:cs typeface="Calibri"/>
                <a:sym typeface="Calibri"/>
              </a:rPr>
              <a:t> it were interacting with the other, but indeed there  is no interaction.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3495D7-AA33-4BCB-983C-EEF40693C8EE}"/>
              </a:ext>
            </a:extLst>
          </p:cNvPr>
          <p:cNvSpPr txBox="1"/>
          <p:nvPr/>
        </p:nvSpPr>
        <p:spPr>
          <a:xfrm>
            <a:off x="1595885" y="1891115"/>
            <a:ext cx="6912768" cy="493084"/>
          </a:xfrm>
          <a:prstGeom prst="rect">
            <a:avLst/>
          </a:prstGeom>
          <a:noFill/>
        </p:spPr>
        <p:txBody>
          <a:bodyPr wrap="square" rtlCol="0">
            <a:spAutoFit/>
          </a:bodyPr>
          <a:lstStyle/>
          <a:p>
            <a:pPr algn="ctr"/>
            <a:r>
              <a:rPr lang="en-US" altLang="zh-CN" sz="2800" dirty="0" err="1"/>
              <a:t>immaginazione</a:t>
            </a:r>
            <a:r>
              <a:rPr lang="en-US" altLang="zh-CN" sz="2800" dirty="0"/>
              <a:t> = </a:t>
            </a:r>
            <a:r>
              <a:rPr lang="en-US" altLang="zh-CN" sz="2800" dirty="0" err="1"/>
              <a:t>intellezione</a:t>
            </a:r>
            <a:r>
              <a:rPr lang="en-US" altLang="zh-CN" sz="2800" dirty="0"/>
              <a:t> + </a:t>
            </a:r>
            <a:r>
              <a:rPr lang="en-US" altLang="zh-CN" sz="2800" dirty="0" err="1"/>
              <a:t>sforzo</a:t>
            </a:r>
            <a:endParaRPr lang="zh-CN" altLang="en-US" sz="2800" dirty="0"/>
          </a:p>
        </p:txBody>
      </p:sp>
      <p:sp>
        <p:nvSpPr>
          <p:cNvPr id="4" name="CasellaDiTesto 3">
            <a:extLst>
              <a:ext uri="{FF2B5EF4-FFF2-40B4-BE49-F238E27FC236}">
                <a16:creationId xmlns:a16="http://schemas.microsoft.com/office/drawing/2014/main" id="{2384BC98-6770-4B49-815C-60BC5AA943D0}"/>
              </a:ext>
            </a:extLst>
          </p:cNvPr>
          <p:cNvSpPr txBox="1"/>
          <p:nvPr/>
        </p:nvSpPr>
        <p:spPr>
          <a:xfrm>
            <a:off x="1583928" y="3339532"/>
            <a:ext cx="6912768" cy="493084"/>
          </a:xfrm>
          <a:prstGeom prst="rect">
            <a:avLst/>
          </a:prstGeom>
          <a:noFill/>
        </p:spPr>
        <p:txBody>
          <a:bodyPr wrap="square" rtlCol="0">
            <a:spAutoFit/>
          </a:bodyPr>
          <a:lstStyle/>
          <a:p>
            <a:pPr algn="ctr"/>
            <a:r>
              <a:rPr lang="en-US" altLang="zh-CN" sz="2800" dirty="0" err="1"/>
              <a:t>Immaginazione</a:t>
            </a:r>
            <a:r>
              <a:rPr lang="en-US" altLang="zh-CN" sz="2800" dirty="0"/>
              <a:t> non </a:t>
            </a:r>
            <a:r>
              <a:rPr lang="it-IT" altLang="zh-CN" sz="2800" dirty="0"/>
              <a:t>mi è essenziale</a:t>
            </a:r>
            <a:endParaRPr lang="zh-CN" altLang="en-US" sz="2800" dirty="0"/>
          </a:p>
        </p:txBody>
      </p:sp>
      <p:sp>
        <p:nvSpPr>
          <p:cNvPr id="5" name="CasellaDiTesto 4">
            <a:extLst>
              <a:ext uri="{FF2B5EF4-FFF2-40B4-BE49-F238E27FC236}">
                <a16:creationId xmlns:a16="http://schemas.microsoft.com/office/drawing/2014/main" id="{333CE412-6D64-46EC-980E-A6650BF3ABA5}"/>
              </a:ext>
            </a:extLst>
          </p:cNvPr>
          <p:cNvSpPr txBox="1"/>
          <p:nvPr/>
        </p:nvSpPr>
        <p:spPr>
          <a:xfrm>
            <a:off x="1043868" y="4787949"/>
            <a:ext cx="7992888" cy="893834"/>
          </a:xfrm>
          <a:prstGeom prst="rect">
            <a:avLst/>
          </a:prstGeom>
          <a:noFill/>
        </p:spPr>
        <p:txBody>
          <a:bodyPr wrap="square" rtlCol="0">
            <a:spAutoFit/>
          </a:bodyPr>
          <a:lstStyle/>
          <a:p>
            <a:pPr algn="ctr"/>
            <a:r>
              <a:rPr lang="it-IT" altLang="zh-CN" sz="2800" dirty="0"/>
              <a:t>Ciò da cui i prodotti dell’immaginazione dipende non è essenziale per la mia identità</a:t>
            </a:r>
            <a:endParaRPr lang="zh-CN" altLang="en-US" sz="2800" dirty="0"/>
          </a:p>
        </p:txBody>
      </p:sp>
      <p:sp>
        <p:nvSpPr>
          <p:cNvPr id="6" name="Freccia in giù 5">
            <a:extLst>
              <a:ext uri="{FF2B5EF4-FFF2-40B4-BE49-F238E27FC236}">
                <a16:creationId xmlns:a16="http://schemas.microsoft.com/office/drawing/2014/main" id="{BEB5478B-1970-4316-B93D-C922569B537A}"/>
              </a:ext>
            </a:extLst>
          </p:cNvPr>
          <p:cNvSpPr/>
          <p:nvPr/>
        </p:nvSpPr>
        <p:spPr>
          <a:xfrm>
            <a:off x="4896296" y="2615324"/>
            <a:ext cx="288032" cy="493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ccia in giù 6">
            <a:extLst>
              <a:ext uri="{FF2B5EF4-FFF2-40B4-BE49-F238E27FC236}">
                <a16:creationId xmlns:a16="http://schemas.microsoft.com/office/drawing/2014/main" id="{95501002-6B20-495B-A646-8D3484CD3675}"/>
              </a:ext>
            </a:extLst>
          </p:cNvPr>
          <p:cNvSpPr/>
          <p:nvPr/>
        </p:nvSpPr>
        <p:spPr>
          <a:xfrm>
            <a:off x="4908253" y="4063792"/>
            <a:ext cx="288032" cy="493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5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7"/>
          <p:cNvSpPr/>
          <p:nvPr/>
        </p:nvSpPr>
        <p:spPr>
          <a:xfrm>
            <a:off x="2217436" y="2235927"/>
            <a:ext cx="5645754" cy="2876870"/>
          </a:xfrm>
          <a:prstGeom prst="rect">
            <a:avLst/>
          </a:prstGeom>
          <a:noFill/>
          <a:ln>
            <a:noFill/>
          </a:ln>
        </p:spPr>
        <p:txBody>
          <a:bodyPr spcFirstLastPara="1" wrap="square" lIns="74393" tIns="37207" rIns="74393" bIns="37207" anchor="t" anchorCtr="0">
            <a:spAutoFit/>
          </a:bodyPr>
          <a:lstStyle/>
          <a:p>
            <a:pPr algn="just">
              <a:spcBef>
                <a:spcPts val="0"/>
              </a:spcBef>
              <a:spcAft>
                <a:spcPts val="0"/>
              </a:spcAft>
            </a:pPr>
            <a:r>
              <a:rPr lang="en-GB" sz="2175" b="1">
                <a:solidFill>
                  <a:srgbClr val="000000"/>
                </a:solidFill>
                <a:latin typeface="Calibri"/>
                <a:ea typeface="Calibri"/>
                <a:cs typeface="Calibri"/>
                <a:sym typeface="Calibri"/>
              </a:rPr>
              <a:t>Epiphenomenalism</a:t>
            </a:r>
            <a:r>
              <a:rPr lang="en-GB" sz="2175">
                <a:solidFill>
                  <a:srgbClr val="000000"/>
                </a:solidFill>
                <a:latin typeface="Calibri"/>
                <a:ea typeface="Calibri"/>
                <a:cs typeface="Calibri"/>
                <a:sym typeface="Calibri"/>
              </a:rPr>
              <a:t>: Mental events are caused by  physical events, but mental events have no causal influence on the physical.</a:t>
            </a:r>
            <a:endParaRPr/>
          </a:p>
          <a:p>
            <a:pPr algn="just">
              <a:spcBef>
                <a:spcPts val="0"/>
              </a:spcBef>
              <a:spcAft>
                <a:spcPts val="0"/>
              </a:spcAft>
            </a:pPr>
            <a:endParaRPr sz="2175">
              <a:solidFill>
                <a:srgbClr val="000000"/>
              </a:solidFill>
              <a:latin typeface="Calibri"/>
              <a:ea typeface="Calibri"/>
              <a:cs typeface="Calibri"/>
              <a:sym typeface="Calibri"/>
            </a:endParaRPr>
          </a:p>
          <a:p>
            <a:pPr algn="just">
              <a:spcBef>
                <a:spcPts val="0"/>
              </a:spcBef>
              <a:spcAft>
                <a:spcPts val="0"/>
              </a:spcAft>
            </a:pPr>
            <a:r>
              <a:rPr lang="en-GB" sz="2175" i="1">
                <a:solidFill>
                  <a:srgbClr val="000000"/>
                </a:solidFill>
                <a:latin typeface="Calibri"/>
                <a:ea typeface="Calibri"/>
                <a:cs typeface="Calibri"/>
                <a:sym typeface="Calibri"/>
              </a:rPr>
              <a:t>Problem</a:t>
            </a:r>
            <a:r>
              <a:rPr lang="en-GB" sz="2175">
                <a:solidFill>
                  <a:srgbClr val="000000"/>
                </a:solidFill>
                <a:latin typeface="Calibri"/>
                <a:ea typeface="Calibri"/>
                <a:cs typeface="Calibri"/>
                <a:sym typeface="Calibri"/>
              </a:rPr>
              <a:t>: there are 'physical' events which cannot be so easily explained without a reference to one's experiences (</a:t>
            </a:r>
            <a:r>
              <a:rPr lang="en-GB" sz="2175" i="1">
                <a:solidFill>
                  <a:srgbClr val="000000"/>
                </a:solidFill>
                <a:latin typeface="Calibri"/>
                <a:ea typeface="Calibri"/>
                <a:cs typeface="Calibri"/>
                <a:sym typeface="Calibri"/>
              </a:rPr>
              <a:t>e.g.</a:t>
            </a:r>
            <a:r>
              <a:rPr lang="en-GB" sz="2175">
                <a:solidFill>
                  <a:srgbClr val="000000"/>
                </a:solidFill>
                <a:latin typeface="Calibri"/>
                <a:ea typeface="Calibri"/>
                <a:cs typeface="Calibri"/>
                <a:sym typeface="Calibri"/>
              </a:rPr>
              <a:t> my crying because of pain, my running away because I see a bull running against me).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8"/>
          <p:cNvSpPr/>
          <p:nvPr/>
        </p:nvSpPr>
        <p:spPr>
          <a:xfrm>
            <a:off x="2038124" y="1641644"/>
            <a:ext cx="5949244" cy="407860"/>
          </a:xfrm>
          <a:prstGeom prst="rect">
            <a:avLst/>
          </a:prstGeom>
          <a:noFill/>
          <a:ln>
            <a:noFill/>
          </a:ln>
        </p:spPr>
        <p:txBody>
          <a:bodyPr spcFirstLastPara="1" wrap="square" lIns="74393" tIns="37207" rIns="74393" bIns="37207" anchor="t" anchorCtr="0">
            <a:spAutoFit/>
          </a:bodyPr>
          <a:lstStyle/>
          <a:p>
            <a:pPr algn="just">
              <a:spcBef>
                <a:spcPts val="0"/>
              </a:spcBef>
              <a:spcAft>
                <a:spcPts val="0"/>
              </a:spcAft>
            </a:pPr>
            <a:r>
              <a:rPr lang="en-GB" sz="2325">
                <a:solidFill>
                  <a:srgbClr val="000000"/>
                </a:solidFill>
                <a:latin typeface="Calibri"/>
                <a:ea typeface="Calibri"/>
                <a:cs typeface="Calibri"/>
                <a:sym typeface="Calibri"/>
              </a:rPr>
              <a:t>For Descartes  there are 2 </a:t>
            </a:r>
            <a:r>
              <a:rPr lang="en-GB" sz="2325" i="1">
                <a:solidFill>
                  <a:srgbClr val="000000"/>
                </a:solidFill>
                <a:latin typeface="Calibri"/>
                <a:ea typeface="Calibri"/>
                <a:cs typeface="Calibri"/>
                <a:sym typeface="Calibri"/>
              </a:rPr>
              <a:t>kinds</a:t>
            </a:r>
            <a:r>
              <a:rPr lang="en-GB" sz="2325">
                <a:solidFill>
                  <a:srgbClr val="000000"/>
                </a:solidFill>
                <a:latin typeface="Calibri"/>
                <a:ea typeface="Calibri"/>
                <a:cs typeface="Calibri"/>
                <a:sym typeface="Calibri"/>
              </a:rPr>
              <a:t> of substances:</a:t>
            </a:r>
            <a:endParaRPr/>
          </a:p>
        </p:txBody>
      </p:sp>
      <p:sp>
        <p:nvSpPr>
          <p:cNvPr id="258" name="Google Shape;258;p18"/>
          <p:cNvSpPr txBox="1"/>
          <p:nvPr/>
        </p:nvSpPr>
        <p:spPr>
          <a:xfrm>
            <a:off x="2093259" y="3027728"/>
            <a:ext cx="1503063" cy="518469"/>
          </a:xfrm>
          <a:prstGeom prst="rect">
            <a:avLst/>
          </a:prstGeom>
          <a:noFill/>
          <a:ln>
            <a:noFill/>
          </a:ln>
        </p:spPr>
        <p:txBody>
          <a:bodyPr spcFirstLastPara="1" wrap="square" lIns="74393" tIns="37207" rIns="74393" bIns="37207" anchor="t" anchorCtr="0">
            <a:noAutofit/>
          </a:bodyPr>
          <a:lstStyle/>
          <a:p>
            <a:pPr algn="just">
              <a:spcBef>
                <a:spcPts val="0"/>
              </a:spcBef>
              <a:spcAft>
                <a:spcPts val="0"/>
              </a:spcAft>
            </a:pPr>
            <a:r>
              <a:rPr lang="en-GB" sz="2325">
                <a:solidFill>
                  <a:srgbClr val="000000"/>
                </a:solidFill>
                <a:latin typeface="Calibri"/>
                <a:ea typeface="Calibri"/>
                <a:cs typeface="Calibri"/>
                <a:sym typeface="Calibri"/>
              </a:rPr>
              <a:t>Material</a:t>
            </a:r>
            <a:endParaRPr/>
          </a:p>
        </p:txBody>
      </p:sp>
      <p:sp>
        <p:nvSpPr>
          <p:cNvPr id="259" name="Google Shape;259;p18"/>
          <p:cNvSpPr txBox="1"/>
          <p:nvPr/>
        </p:nvSpPr>
        <p:spPr>
          <a:xfrm>
            <a:off x="2078819" y="4516198"/>
            <a:ext cx="1503064" cy="779673"/>
          </a:xfrm>
          <a:prstGeom prst="rect">
            <a:avLst/>
          </a:prstGeom>
          <a:noFill/>
          <a:ln>
            <a:noFill/>
          </a:ln>
        </p:spPr>
        <p:txBody>
          <a:bodyPr spcFirstLastPara="1" wrap="square" lIns="74393" tIns="37207" rIns="74393" bIns="37207" anchor="t" anchorCtr="0">
            <a:noAutofit/>
          </a:bodyPr>
          <a:lstStyle/>
          <a:p>
            <a:pPr algn="just">
              <a:spcBef>
                <a:spcPts val="0"/>
              </a:spcBef>
              <a:spcAft>
                <a:spcPts val="0"/>
              </a:spcAft>
            </a:pPr>
            <a:r>
              <a:rPr lang="en-GB" sz="2325">
                <a:solidFill>
                  <a:srgbClr val="000000"/>
                </a:solidFill>
                <a:latin typeface="Calibri"/>
                <a:ea typeface="Calibri"/>
                <a:cs typeface="Calibri"/>
                <a:sym typeface="Calibri"/>
              </a:rPr>
              <a:t>Spiritual, or mental</a:t>
            </a:r>
            <a:endParaRPr/>
          </a:p>
        </p:txBody>
      </p:sp>
      <p:cxnSp>
        <p:nvCxnSpPr>
          <p:cNvPr id="260" name="Google Shape;260;p18"/>
          <p:cNvCxnSpPr/>
          <p:nvPr/>
        </p:nvCxnSpPr>
        <p:spPr>
          <a:xfrm>
            <a:off x="3462425" y="3266619"/>
            <a:ext cx="1310093" cy="1312"/>
          </a:xfrm>
          <a:prstGeom prst="straightConnector1">
            <a:avLst/>
          </a:prstGeom>
          <a:noFill/>
          <a:ln w="9525" cap="flat" cmpd="sng">
            <a:solidFill>
              <a:srgbClr val="000000"/>
            </a:solidFill>
            <a:prstDash val="solid"/>
            <a:round/>
            <a:headEnd type="none" w="med" len="med"/>
            <a:tailEnd type="triangle" w="med" len="med"/>
          </a:ln>
        </p:spPr>
      </p:cxnSp>
      <p:sp>
        <p:nvSpPr>
          <p:cNvPr id="261" name="Google Shape;261;p18"/>
          <p:cNvSpPr txBox="1"/>
          <p:nvPr/>
        </p:nvSpPr>
        <p:spPr>
          <a:xfrm>
            <a:off x="5070506" y="2850762"/>
            <a:ext cx="3170216" cy="875491"/>
          </a:xfrm>
          <a:prstGeom prst="rect">
            <a:avLst/>
          </a:prstGeom>
          <a:noFill/>
          <a:ln>
            <a:noFill/>
          </a:ln>
        </p:spPr>
        <p:txBody>
          <a:bodyPr spcFirstLastPara="1" wrap="square" lIns="74393" tIns="37207" rIns="74393" bIns="37207" anchor="t" anchorCtr="0">
            <a:noAutofit/>
          </a:bodyPr>
          <a:lstStyle/>
          <a:p>
            <a:pPr>
              <a:spcBef>
                <a:spcPts val="0"/>
              </a:spcBef>
              <a:spcAft>
                <a:spcPts val="0"/>
              </a:spcAft>
            </a:pPr>
            <a:r>
              <a:rPr lang="en-GB" sz="2325">
                <a:solidFill>
                  <a:srgbClr val="000000"/>
                </a:solidFill>
                <a:latin typeface="Calibri"/>
                <a:ea typeface="Calibri"/>
                <a:cs typeface="Calibri"/>
                <a:sym typeface="Calibri"/>
              </a:rPr>
              <a:t>One unique stuff, i.e. extension</a:t>
            </a:r>
            <a:endParaRPr/>
          </a:p>
        </p:txBody>
      </p:sp>
      <p:cxnSp>
        <p:nvCxnSpPr>
          <p:cNvPr id="262" name="Google Shape;262;p18"/>
          <p:cNvCxnSpPr/>
          <p:nvPr/>
        </p:nvCxnSpPr>
        <p:spPr>
          <a:xfrm>
            <a:off x="3581882" y="4873219"/>
            <a:ext cx="1190636" cy="1312"/>
          </a:xfrm>
          <a:prstGeom prst="straightConnector1">
            <a:avLst/>
          </a:prstGeom>
          <a:noFill/>
          <a:ln w="9525" cap="flat" cmpd="sng">
            <a:solidFill>
              <a:srgbClr val="000000"/>
            </a:solidFill>
            <a:prstDash val="solid"/>
            <a:round/>
            <a:headEnd type="none" w="med" len="med"/>
            <a:tailEnd type="triangle" w="med" len="med"/>
          </a:ln>
        </p:spPr>
      </p:cxnSp>
      <p:sp>
        <p:nvSpPr>
          <p:cNvPr id="263" name="Google Shape;263;p18"/>
          <p:cNvSpPr txBox="1"/>
          <p:nvPr/>
        </p:nvSpPr>
        <p:spPr>
          <a:xfrm>
            <a:off x="5188651" y="4516198"/>
            <a:ext cx="1503063" cy="779673"/>
          </a:xfrm>
          <a:prstGeom prst="rect">
            <a:avLst/>
          </a:prstGeom>
          <a:noFill/>
          <a:ln>
            <a:noFill/>
          </a:ln>
        </p:spPr>
        <p:txBody>
          <a:bodyPr spcFirstLastPara="1" wrap="square" lIns="74393" tIns="37207" rIns="74393" bIns="37207" anchor="t" anchorCtr="0">
            <a:noAutofit/>
          </a:bodyPr>
          <a:lstStyle/>
          <a:p>
            <a:pPr>
              <a:spcBef>
                <a:spcPts val="0"/>
              </a:spcBef>
              <a:spcAft>
                <a:spcPts val="0"/>
              </a:spcAft>
            </a:pPr>
            <a:r>
              <a:rPr lang="en-GB" sz="2325">
                <a:solidFill>
                  <a:srgbClr val="000000"/>
                </a:solidFill>
                <a:latin typeface="Calibri"/>
                <a:ea typeface="Calibri"/>
                <a:cs typeface="Calibri"/>
                <a:sym typeface="Calibri"/>
              </a:rPr>
              <a:t>A plurality of 'minds'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9"/>
          <p:cNvSpPr/>
          <p:nvPr/>
        </p:nvSpPr>
        <p:spPr>
          <a:xfrm>
            <a:off x="1853623" y="1641471"/>
            <a:ext cx="6173718" cy="3982044"/>
          </a:xfrm>
          <a:prstGeom prst="rect">
            <a:avLst/>
          </a:prstGeom>
          <a:noFill/>
          <a:ln>
            <a:noFill/>
          </a:ln>
        </p:spPr>
        <p:txBody>
          <a:bodyPr spcFirstLastPara="1" wrap="square" lIns="74393" tIns="37207" rIns="74393" bIns="37207" anchor="t" anchorCtr="0">
            <a:spAutoFit/>
          </a:bodyPr>
          <a:lstStyle/>
          <a:p>
            <a:pPr algn="just">
              <a:spcBef>
                <a:spcPts val="0"/>
              </a:spcBef>
              <a:spcAft>
                <a:spcPts val="0"/>
              </a:spcAft>
            </a:pPr>
            <a:r>
              <a:rPr lang="en-GB" sz="2100">
                <a:solidFill>
                  <a:srgbClr val="000000"/>
                </a:solidFill>
                <a:latin typeface="Calibri"/>
                <a:ea typeface="Calibri"/>
                <a:cs typeface="Calibri"/>
                <a:sym typeface="Calibri"/>
              </a:rPr>
              <a:t>Descartes, although not an atomist, is a mechanist about the properties of matter. Bodies are machines that work according to their own laws. They do not need any “substantial forms”.</a:t>
            </a:r>
            <a:endParaRPr/>
          </a:p>
          <a:p>
            <a:pPr algn="just">
              <a:spcBef>
                <a:spcPts val="0"/>
              </a:spcBef>
              <a:spcAft>
                <a:spcPts val="0"/>
              </a:spcAft>
            </a:pPr>
            <a:endParaRPr sz="2100">
              <a:solidFill>
                <a:srgbClr val="000000"/>
              </a:solidFill>
              <a:latin typeface="Calibri"/>
              <a:ea typeface="Calibri"/>
              <a:cs typeface="Calibri"/>
              <a:sym typeface="Calibri"/>
            </a:endParaRPr>
          </a:p>
          <a:p>
            <a:pPr algn="just">
              <a:spcBef>
                <a:spcPts val="0"/>
              </a:spcBef>
              <a:spcAft>
                <a:spcPts val="0"/>
              </a:spcAft>
            </a:pPr>
            <a:endParaRPr sz="2100">
              <a:solidFill>
                <a:srgbClr val="000000"/>
              </a:solidFill>
              <a:latin typeface="Calibri"/>
              <a:ea typeface="Calibri"/>
              <a:cs typeface="Calibri"/>
              <a:sym typeface="Calibri"/>
            </a:endParaRPr>
          </a:p>
          <a:p>
            <a:pPr algn="just">
              <a:spcBef>
                <a:spcPts val="0"/>
              </a:spcBef>
              <a:spcAft>
                <a:spcPts val="0"/>
              </a:spcAft>
            </a:pPr>
            <a:r>
              <a:rPr lang="en-GB" sz="2100">
                <a:solidFill>
                  <a:srgbClr val="000000"/>
                </a:solidFill>
                <a:latin typeface="Calibri"/>
                <a:ea typeface="Calibri"/>
                <a:cs typeface="Calibri"/>
                <a:sym typeface="Calibri"/>
              </a:rPr>
              <a:t>There is an </a:t>
            </a:r>
            <a:r>
              <a:rPr lang="en-GB" sz="2100" u="sng">
                <a:solidFill>
                  <a:srgbClr val="000000"/>
                </a:solidFill>
                <a:latin typeface="Calibri"/>
                <a:ea typeface="Calibri"/>
                <a:cs typeface="Calibri"/>
                <a:sym typeface="Calibri"/>
              </a:rPr>
              <a:t>absolute determinism of matter corresponding to the laws of physics</a:t>
            </a:r>
            <a:r>
              <a:rPr lang="en-GB" sz="2100">
                <a:solidFill>
                  <a:srgbClr val="000000"/>
                </a:solidFill>
                <a:latin typeface="Calibri"/>
                <a:ea typeface="Calibri"/>
                <a:cs typeface="Calibri"/>
                <a:sym typeface="Calibri"/>
              </a:rPr>
              <a:t> – unless the minds interfere in it.</a:t>
            </a:r>
            <a:endParaRPr/>
          </a:p>
          <a:p>
            <a:pPr algn="just">
              <a:spcBef>
                <a:spcPts val="0"/>
              </a:spcBef>
              <a:spcAft>
                <a:spcPts val="0"/>
              </a:spcAft>
            </a:pPr>
            <a:endParaRPr sz="2100">
              <a:solidFill>
                <a:srgbClr val="000000"/>
              </a:solidFill>
              <a:latin typeface="Calibri"/>
              <a:ea typeface="Calibri"/>
              <a:cs typeface="Calibri"/>
              <a:sym typeface="Calibri"/>
            </a:endParaRPr>
          </a:p>
          <a:p>
            <a:pPr algn="just">
              <a:spcBef>
                <a:spcPts val="0"/>
              </a:spcBef>
              <a:spcAft>
                <a:spcPts val="0"/>
              </a:spcAft>
            </a:pPr>
            <a:endParaRPr sz="2100">
              <a:solidFill>
                <a:srgbClr val="000000"/>
              </a:solidFill>
              <a:latin typeface="Calibri"/>
              <a:ea typeface="Calibri"/>
              <a:cs typeface="Calibri"/>
              <a:sym typeface="Calibri"/>
            </a:endParaRPr>
          </a:p>
          <a:p>
            <a:pPr algn="just">
              <a:spcBef>
                <a:spcPts val="0"/>
              </a:spcBef>
              <a:spcAft>
                <a:spcPts val="0"/>
              </a:spcAft>
            </a:pPr>
            <a:r>
              <a:rPr lang="en-GB" sz="2100">
                <a:solidFill>
                  <a:srgbClr val="000000"/>
                </a:solidFill>
                <a:latin typeface="Calibri"/>
                <a:ea typeface="Calibri"/>
                <a:cs typeface="Calibri"/>
                <a:sym typeface="Calibri"/>
              </a:rPr>
              <a:t>But how can two distinct and separate substances as mind and body interact with each other?</a:t>
            </a:r>
            <a:endParaRPr/>
          </a:p>
        </p:txBody>
      </p:sp>
      <p:sp>
        <p:nvSpPr>
          <p:cNvPr id="270" name="Google Shape;270;p19"/>
          <p:cNvSpPr txBox="1"/>
          <p:nvPr/>
        </p:nvSpPr>
        <p:spPr>
          <a:xfrm>
            <a:off x="6012522" y="2807627"/>
            <a:ext cx="2592560" cy="270059"/>
          </a:xfrm>
          <a:prstGeom prst="rect">
            <a:avLst/>
          </a:prstGeom>
          <a:noFill/>
          <a:ln>
            <a:noFill/>
          </a:ln>
        </p:spPr>
        <p:txBody>
          <a:bodyPr spcFirstLastPara="1" wrap="square" lIns="74393" tIns="37207" rIns="74393" bIns="37207" anchor="t" anchorCtr="0">
            <a:noAutofit/>
          </a:bodyPr>
          <a:lstStyle/>
          <a:p>
            <a:pPr>
              <a:spcBef>
                <a:spcPts val="0"/>
              </a:spcBef>
              <a:spcAft>
                <a:spcPts val="0"/>
              </a:spcAft>
            </a:pPr>
            <a:r>
              <a:rPr lang="en-GB" sz="1500" b="1">
                <a:solidFill>
                  <a:srgbClr val="000000"/>
                </a:solidFill>
                <a:latin typeface="Arial"/>
                <a:ea typeface="Arial"/>
                <a:cs typeface="Arial"/>
                <a:sym typeface="Arial"/>
              </a:rPr>
              <a:t>'Closeness under physics'</a:t>
            </a:r>
            <a:endParaRPr/>
          </a:p>
        </p:txBody>
      </p:sp>
      <p:cxnSp>
        <p:nvCxnSpPr>
          <p:cNvPr id="271" name="Google Shape;271;p19"/>
          <p:cNvCxnSpPr/>
          <p:nvPr/>
        </p:nvCxnSpPr>
        <p:spPr>
          <a:xfrm>
            <a:off x="5232572" y="2892503"/>
            <a:ext cx="706225" cy="23685"/>
          </a:xfrm>
          <a:prstGeom prst="straightConnector1">
            <a:avLst/>
          </a:prstGeom>
          <a:noFill/>
          <a:ln w="9525" cap="flat" cmpd="sng">
            <a:solidFill>
              <a:srgbClr val="000000"/>
            </a:solidFill>
            <a:prstDash val="solid"/>
            <a:round/>
            <a:headEnd type="none" w="med" len="med"/>
            <a:tailEnd type="triangle" w="med" len="med"/>
          </a:ln>
        </p:spPr>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0"/>
          <p:cNvSpPr/>
          <p:nvPr/>
        </p:nvSpPr>
        <p:spPr>
          <a:xfrm>
            <a:off x="1933107" y="1837218"/>
            <a:ext cx="6173718" cy="3499476"/>
          </a:xfrm>
          <a:prstGeom prst="rect">
            <a:avLst/>
          </a:prstGeom>
          <a:noFill/>
          <a:ln>
            <a:noFill/>
          </a:ln>
        </p:spPr>
        <p:txBody>
          <a:bodyPr spcFirstLastPara="1" wrap="square" lIns="74393" tIns="37207" rIns="74393" bIns="37207" anchor="t" anchorCtr="0">
            <a:spAutoFit/>
          </a:bodyPr>
          <a:lstStyle/>
          <a:p>
            <a:pPr algn="just">
              <a:spcBef>
                <a:spcPts val="0"/>
              </a:spcBef>
              <a:spcAft>
                <a:spcPts val="0"/>
              </a:spcAft>
            </a:pPr>
            <a:r>
              <a:rPr lang="en-GB" sz="2175" b="1">
                <a:solidFill>
                  <a:srgbClr val="000000"/>
                </a:solidFill>
                <a:latin typeface="Calibri"/>
                <a:ea typeface="Calibri"/>
                <a:cs typeface="Calibri"/>
                <a:sym typeface="Calibri"/>
              </a:rPr>
              <a:t>Interactionism:</a:t>
            </a:r>
            <a:r>
              <a:rPr lang="en-GB" sz="2175">
                <a:solidFill>
                  <a:srgbClr val="000000"/>
                </a:solidFill>
                <a:latin typeface="Calibri"/>
                <a:ea typeface="Calibri"/>
                <a:cs typeface="Calibri"/>
                <a:sym typeface="Calibri"/>
              </a:rPr>
              <a:t> mind and body causally influence each other.</a:t>
            </a:r>
            <a:endParaRPr/>
          </a:p>
          <a:p>
            <a:pPr algn="just">
              <a:spcBef>
                <a:spcPts val="0"/>
              </a:spcBef>
              <a:spcAft>
                <a:spcPts val="0"/>
              </a:spcAft>
            </a:pPr>
            <a:endParaRPr sz="2175">
              <a:solidFill>
                <a:srgbClr val="000000"/>
              </a:solidFill>
              <a:latin typeface="Calibri"/>
              <a:ea typeface="Calibri"/>
              <a:cs typeface="Calibri"/>
              <a:sym typeface="Calibri"/>
            </a:endParaRPr>
          </a:p>
          <a:p>
            <a:pPr algn="just">
              <a:spcBef>
                <a:spcPts val="0"/>
              </a:spcBef>
              <a:spcAft>
                <a:spcPts val="0"/>
              </a:spcAft>
            </a:pPr>
            <a:r>
              <a:rPr lang="en-GB" sz="2175">
                <a:solidFill>
                  <a:srgbClr val="000000"/>
                </a:solidFill>
                <a:latin typeface="Calibri"/>
                <a:ea typeface="Calibri"/>
                <a:cs typeface="Calibri"/>
                <a:sym typeface="Calibri"/>
              </a:rPr>
              <a:t>Problem: It seems to contradict 'physical closeness', or at least the principle of conservation of energy.</a:t>
            </a:r>
            <a:endParaRPr/>
          </a:p>
          <a:p>
            <a:pPr algn="just">
              <a:spcBef>
                <a:spcPts val="0"/>
              </a:spcBef>
              <a:spcAft>
                <a:spcPts val="0"/>
              </a:spcAft>
            </a:pPr>
            <a:endParaRPr sz="2175">
              <a:solidFill>
                <a:srgbClr val="000000"/>
              </a:solidFill>
              <a:latin typeface="Calibri"/>
              <a:ea typeface="Calibri"/>
              <a:cs typeface="Calibri"/>
              <a:sym typeface="Calibri"/>
            </a:endParaRPr>
          </a:p>
          <a:p>
            <a:pPr algn="just">
              <a:spcBef>
                <a:spcPts val="0"/>
              </a:spcBef>
              <a:spcAft>
                <a:spcPts val="0"/>
              </a:spcAft>
            </a:pPr>
            <a:r>
              <a:rPr lang="en-GB" sz="2175">
                <a:solidFill>
                  <a:srgbClr val="000000"/>
                </a:solidFill>
                <a:latin typeface="Calibri"/>
                <a:ea typeface="Calibri"/>
                <a:cs typeface="Calibri"/>
                <a:sym typeface="Calibri"/>
              </a:rPr>
              <a:t>Answer I: Mind can influence the distribution of energy, not its quantity.</a:t>
            </a:r>
            <a:endParaRPr/>
          </a:p>
          <a:p>
            <a:pPr algn="just">
              <a:spcBef>
                <a:spcPts val="0"/>
              </a:spcBef>
              <a:spcAft>
                <a:spcPts val="0"/>
              </a:spcAft>
            </a:pPr>
            <a:endParaRPr sz="2175" b="1">
              <a:solidFill>
                <a:srgbClr val="000000"/>
              </a:solidFill>
              <a:latin typeface="Calibri"/>
              <a:ea typeface="Calibri"/>
              <a:cs typeface="Calibri"/>
              <a:sym typeface="Calibri"/>
            </a:endParaRPr>
          </a:p>
          <a:p>
            <a:pPr algn="just">
              <a:spcBef>
                <a:spcPts val="0"/>
              </a:spcBef>
              <a:spcAft>
                <a:spcPts val="0"/>
              </a:spcAft>
            </a:pPr>
            <a:r>
              <a:rPr lang="en-GB" sz="2175">
                <a:solidFill>
                  <a:srgbClr val="000000"/>
                </a:solidFill>
                <a:latin typeface="Calibri"/>
                <a:ea typeface="Calibri"/>
                <a:cs typeface="Calibri"/>
                <a:sym typeface="Calibri"/>
              </a:rPr>
              <a:t>Answer II: Physical laws are indeterministic, as quantum theory seems to assert.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1"/>
          <p:cNvSpPr/>
          <p:nvPr/>
        </p:nvSpPr>
        <p:spPr>
          <a:xfrm>
            <a:off x="1914729" y="1349312"/>
            <a:ext cx="6311554" cy="697747"/>
          </a:xfrm>
          <a:prstGeom prst="rect">
            <a:avLst/>
          </a:prstGeom>
          <a:noFill/>
          <a:ln>
            <a:noFill/>
          </a:ln>
        </p:spPr>
        <p:txBody>
          <a:bodyPr spcFirstLastPara="1" wrap="square" lIns="74393" tIns="37207" rIns="74393" bIns="37207" anchor="t" anchorCtr="0">
            <a:spAutoFit/>
          </a:bodyPr>
          <a:lstStyle/>
          <a:p>
            <a:pPr>
              <a:spcBef>
                <a:spcPts val="0"/>
              </a:spcBef>
              <a:spcAft>
                <a:spcPts val="0"/>
              </a:spcAft>
            </a:pPr>
            <a:r>
              <a:rPr lang="en-GB" sz="2175">
                <a:solidFill>
                  <a:srgbClr val="000000"/>
                </a:solidFill>
                <a:latin typeface="Calibri"/>
                <a:ea typeface="Calibri"/>
                <a:cs typeface="Calibri"/>
                <a:sym typeface="Calibri"/>
              </a:rPr>
              <a:t>Physical properties are public</a:t>
            </a:r>
            <a:endParaRPr/>
          </a:p>
          <a:p>
            <a:pPr>
              <a:spcBef>
                <a:spcPts val="0"/>
              </a:spcBef>
              <a:spcAft>
                <a:spcPts val="0"/>
              </a:spcAft>
            </a:pPr>
            <a:r>
              <a:rPr lang="en-GB" sz="2175">
                <a:solidFill>
                  <a:srgbClr val="000000"/>
                </a:solidFill>
                <a:latin typeface="Calibri"/>
                <a:ea typeface="Calibri"/>
                <a:cs typeface="Calibri"/>
                <a:sym typeface="Calibri"/>
              </a:rPr>
              <a:t>(although sometimes not directly observable)</a:t>
            </a:r>
            <a:endParaRPr/>
          </a:p>
        </p:txBody>
      </p:sp>
      <p:sp>
        <p:nvSpPr>
          <p:cNvPr id="284" name="Google Shape;284;p21"/>
          <p:cNvSpPr txBox="1"/>
          <p:nvPr/>
        </p:nvSpPr>
        <p:spPr>
          <a:xfrm>
            <a:off x="1989553" y="4443295"/>
            <a:ext cx="6561597" cy="427902"/>
          </a:xfrm>
          <a:prstGeom prst="rect">
            <a:avLst/>
          </a:prstGeom>
          <a:noFill/>
          <a:ln>
            <a:noFill/>
          </a:ln>
        </p:spPr>
        <p:txBody>
          <a:bodyPr spcFirstLastPara="1" wrap="square" lIns="74393" tIns="37207" rIns="74393" bIns="37207" anchor="t" anchorCtr="0">
            <a:noAutofit/>
          </a:bodyPr>
          <a:lstStyle/>
          <a:p>
            <a:pPr>
              <a:spcBef>
                <a:spcPts val="0"/>
              </a:spcBef>
              <a:spcAft>
                <a:spcPts val="0"/>
              </a:spcAft>
            </a:pPr>
            <a:r>
              <a:rPr lang="en-GB" sz="2325" dirty="0">
                <a:solidFill>
                  <a:srgbClr val="000000"/>
                </a:solidFill>
                <a:latin typeface="Calibri"/>
                <a:ea typeface="Calibri"/>
                <a:cs typeface="Calibri"/>
                <a:sym typeface="Calibri"/>
              </a:rPr>
              <a:t>Mental properties are private</a:t>
            </a:r>
            <a:endParaRPr dirty="0"/>
          </a:p>
        </p:txBody>
      </p:sp>
      <p:cxnSp>
        <p:nvCxnSpPr>
          <p:cNvPr id="285" name="Google Shape;285;p21"/>
          <p:cNvCxnSpPr/>
          <p:nvPr/>
        </p:nvCxnSpPr>
        <p:spPr>
          <a:xfrm>
            <a:off x="2689233" y="2177551"/>
            <a:ext cx="1313" cy="297956"/>
          </a:xfrm>
          <a:prstGeom prst="straightConnector1">
            <a:avLst/>
          </a:prstGeom>
          <a:noFill/>
          <a:ln w="9525" cap="flat" cmpd="sng">
            <a:solidFill>
              <a:srgbClr val="000000"/>
            </a:solidFill>
            <a:prstDash val="solid"/>
            <a:round/>
            <a:headEnd type="none" w="med" len="med"/>
            <a:tailEnd type="triangle" w="med" len="med"/>
          </a:ln>
        </p:spPr>
      </p:cxnSp>
      <p:sp>
        <p:nvSpPr>
          <p:cNvPr id="286" name="Google Shape;286;p21"/>
          <p:cNvSpPr txBox="1"/>
          <p:nvPr/>
        </p:nvSpPr>
        <p:spPr>
          <a:xfrm>
            <a:off x="1930482" y="2524073"/>
            <a:ext cx="6413946" cy="1201012"/>
          </a:xfrm>
          <a:prstGeom prst="rect">
            <a:avLst/>
          </a:prstGeom>
          <a:noFill/>
          <a:ln>
            <a:noFill/>
          </a:ln>
        </p:spPr>
        <p:txBody>
          <a:bodyPr spcFirstLastPara="1" wrap="square" lIns="74393" tIns="37207" rIns="74393" bIns="37207" anchor="t" anchorCtr="0">
            <a:noAutofit/>
          </a:bodyPr>
          <a:lstStyle/>
          <a:p>
            <a:pPr>
              <a:spcBef>
                <a:spcPts val="0"/>
              </a:spcBef>
              <a:spcAft>
                <a:spcPts val="0"/>
              </a:spcAft>
            </a:pPr>
            <a:r>
              <a:rPr lang="en-GB" sz="2325">
                <a:solidFill>
                  <a:srgbClr val="000000"/>
                </a:solidFill>
                <a:latin typeface="Calibri"/>
                <a:ea typeface="Calibri"/>
                <a:cs typeface="Calibri"/>
                <a:sym typeface="Calibri"/>
              </a:rPr>
              <a:t>The only kind of substance they seem to require is matter either as a unique stuff, or as a plurality of reciprocally irreducible substances, i.e. atoms</a:t>
            </a:r>
            <a:endParaRPr/>
          </a:p>
        </p:txBody>
      </p:sp>
      <p:cxnSp>
        <p:nvCxnSpPr>
          <p:cNvPr id="287" name="Google Shape;287;p21"/>
          <p:cNvCxnSpPr/>
          <p:nvPr/>
        </p:nvCxnSpPr>
        <p:spPr>
          <a:xfrm>
            <a:off x="2748305" y="4990641"/>
            <a:ext cx="1313" cy="297956"/>
          </a:xfrm>
          <a:prstGeom prst="straightConnector1">
            <a:avLst/>
          </a:prstGeom>
          <a:noFill/>
          <a:ln w="9525" cap="flat" cmpd="sng">
            <a:solidFill>
              <a:srgbClr val="000000"/>
            </a:solidFill>
            <a:prstDash val="solid"/>
            <a:round/>
            <a:headEnd type="none" w="med" len="med"/>
            <a:tailEnd type="triangle" w="med" len="med"/>
          </a:ln>
        </p:spPr>
      </p:cxnSp>
      <p:sp>
        <p:nvSpPr>
          <p:cNvPr id="288" name="Google Shape;288;p21"/>
          <p:cNvSpPr txBox="1"/>
          <p:nvPr/>
        </p:nvSpPr>
        <p:spPr>
          <a:xfrm>
            <a:off x="1989554" y="5347662"/>
            <a:ext cx="6295801" cy="1132758"/>
          </a:xfrm>
          <a:prstGeom prst="rect">
            <a:avLst/>
          </a:prstGeom>
          <a:noFill/>
          <a:ln>
            <a:noFill/>
          </a:ln>
        </p:spPr>
        <p:txBody>
          <a:bodyPr spcFirstLastPara="1" wrap="square" lIns="74393" tIns="37207" rIns="74393" bIns="37207" anchor="t" anchorCtr="0">
            <a:noAutofit/>
          </a:bodyPr>
          <a:lstStyle/>
          <a:p>
            <a:pPr>
              <a:spcBef>
                <a:spcPts val="0"/>
              </a:spcBef>
              <a:spcAft>
                <a:spcPts val="0"/>
              </a:spcAft>
            </a:pPr>
            <a:r>
              <a:rPr lang="en-GB" sz="2325">
                <a:solidFill>
                  <a:srgbClr val="000000"/>
                </a:solidFill>
                <a:latin typeface="Calibri"/>
                <a:ea typeface="Calibri"/>
                <a:cs typeface="Calibri"/>
                <a:sym typeface="Calibri"/>
              </a:rPr>
              <a:t>They seem to imply the privileged access to them on behalf of a subject, i.e. a self</a:t>
            </a:r>
            <a:endParaRPr/>
          </a:p>
        </p:txBody>
      </p:sp>
      <p:sp>
        <p:nvSpPr>
          <p:cNvPr id="289" name="Google Shape;289;p21"/>
          <p:cNvSpPr txBox="1"/>
          <p:nvPr/>
        </p:nvSpPr>
        <p:spPr>
          <a:xfrm>
            <a:off x="4635225" y="3900560"/>
            <a:ext cx="810175" cy="333945"/>
          </a:xfrm>
          <a:prstGeom prst="rect">
            <a:avLst/>
          </a:prstGeom>
          <a:noFill/>
          <a:ln>
            <a:noFill/>
          </a:ln>
        </p:spPr>
        <p:txBody>
          <a:bodyPr spcFirstLastPara="1" wrap="square" lIns="75592" tIns="37786" rIns="75592" bIns="37786" anchor="t" anchorCtr="0">
            <a:spAutoFit/>
          </a:bodyPr>
          <a:lstStyle/>
          <a:p>
            <a:pPr algn="ctr">
              <a:spcBef>
                <a:spcPts val="0"/>
              </a:spcBef>
              <a:spcAft>
                <a:spcPts val="0"/>
              </a:spcAft>
            </a:pPr>
            <a:r>
              <a:rPr lang="en-GB">
                <a:solidFill>
                  <a:schemeClr val="dk1"/>
                </a:solidFill>
                <a:latin typeface="Arial"/>
                <a:ea typeface="Arial"/>
                <a:cs typeface="Arial"/>
                <a:sym typeface="Arial"/>
              </a:rPr>
              <a:t>or</a:t>
            </a:r>
            <a:endParaRPr>
              <a:solidFill>
                <a:schemeClr val="dk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2"/>
          <p:cNvSpPr/>
          <p:nvPr/>
        </p:nvSpPr>
        <p:spPr>
          <a:xfrm>
            <a:off x="746100" y="1520502"/>
            <a:ext cx="8588424" cy="360299"/>
          </a:xfrm>
          <a:prstGeom prst="rect">
            <a:avLst/>
          </a:prstGeom>
          <a:noFill/>
          <a:ln>
            <a:noFill/>
          </a:ln>
        </p:spPr>
        <p:txBody>
          <a:bodyPr spcFirstLastPara="1" wrap="square" lIns="75592" tIns="37786" rIns="75592" bIns="37786" anchor="t" anchorCtr="0">
            <a:spAutoFit/>
          </a:bodyPr>
          <a:lstStyle/>
          <a:p>
            <a:pPr algn="ctr">
              <a:spcBef>
                <a:spcPts val="0"/>
              </a:spcBef>
              <a:spcAft>
                <a:spcPts val="0"/>
              </a:spcAft>
            </a:pPr>
            <a:r>
              <a:rPr lang="en-GB" sz="1984" b="1">
                <a:solidFill>
                  <a:schemeClr val="dk1"/>
                </a:solidFill>
                <a:latin typeface="Arial"/>
                <a:ea typeface="Arial"/>
                <a:cs typeface="Arial"/>
                <a:sym typeface="Arial"/>
              </a:rPr>
              <a:t>Questioni ontologiche ed epistemologiche inaffrontate e irrisolte</a:t>
            </a:r>
            <a:endParaRPr sz="1984" b="1">
              <a:solidFill>
                <a:schemeClr val="dk1"/>
              </a:solidFill>
              <a:latin typeface="Arial"/>
              <a:ea typeface="Arial"/>
              <a:cs typeface="Arial"/>
              <a:sym typeface="Arial"/>
            </a:endParaRPr>
          </a:p>
        </p:txBody>
      </p:sp>
      <p:sp>
        <p:nvSpPr>
          <p:cNvPr id="295" name="Google Shape;295;p22"/>
          <p:cNvSpPr/>
          <p:nvPr/>
        </p:nvSpPr>
        <p:spPr>
          <a:xfrm>
            <a:off x="1583576" y="3220105"/>
            <a:ext cx="6913472" cy="644286"/>
          </a:xfrm>
          <a:prstGeom prst="rect">
            <a:avLst/>
          </a:prstGeom>
          <a:noFill/>
          <a:ln>
            <a:noFill/>
          </a:ln>
        </p:spPr>
        <p:txBody>
          <a:bodyPr spcFirstLastPara="1" wrap="square" lIns="75592" tIns="37786" rIns="75592" bIns="37786" anchor="t" anchorCtr="0">
            <a:spAutoFit/>
          </a:bodyPr>
          <a:lstStyle/>
          <a:p>
            <a:pPr algn="ctr">
              <a:spcBef>
                <a:spcPts val="0"/>
              </a:spcBef>
              <a:spcAft>
                <a:spcPts val="0"/>
              </a:spcAft>
            </a:pPr>
            <a:r>
              <a:rPr lang="en-GB" sz="1984">
                <a:solidFill>
                  <a:schemeClr val="dk1"/>
                </a:solidFill>
                <a:latin typeface="Arial"/>
                <a:ea typeface="Arial"/>
                <a:cs typeface="Arial"/>
                <a:sym typeface="Arial"/>
              </a:rPr>
              <a:t>Ammesso che ci siano altre menti, il mondo materiale è lo stesso per tutte le menti?</a:t>
            </a:r>
            <a:endParaRPr sz="1984">
              <a:solidFill>
                <a:schemeClr val="dk1"/>
              </a:solidFill>
              <a:latin typeface="Arial"/>
              <a:ea typeface="Arial"/>
              <a:cs typeface="Arial"/>
              <a:sym typeface="Arial"/>
            </a:endParaRPr>
          </a:p>
        </p:txBody>
      </p:sp>
      <p:sp>
        <p:nvSpPr>
          <p:cNvPr id="296" name="Google Shape;296;p22"/>
          <p:cNvSpPr/>
          <p:nvPr/>
        </p:nvSpPr>
        <p:spPr>
          <a:xfrm>
            <a:off x="746101" y="2511027"/>
            <a:ext cx="8588424" cy="360299"/>
          </a:xfrm>
          <a:prstGeom prst="rect">
            <a:avLst/>
          </a:prstGeom>
          <a:noFill/>
          <a:ln>
            <a:noFill/>
          </a:ln>
        </p:spPr>
        <p:txBody>
          <a:bodyPr spcFirstLastPara="1" wrap="square" lIns="75592" tIns="37786" rIns="75592" bIns="37786" anchor="t" anchorCtr="0">
            <a:spAutoFit/>
          </a:bodyPr>
          <a:lstStyle/>
          <a:p>
            <a:pPr algn="ctr">
              <a:spcBef>
                <a:spcPts val="0"/>
              </a:spcBef>
              <a:spcAft>
                <a:spcPts val="0"/>
              </a:spcAft>
            </a:pPr>
            <a:r>
              <a:rPr lang="en-GB" sz="1984">
                <a:solidFill>
                  <a:schemeClr val="dk1"/>
                </a:solidFill>
                <a:latin typeface="Arial"/>
                <a:ea typeface="Arial"/>
                <a:cs typeface="Arial"/>
                <a:sym typeface="Arial"/>
              </a:rPr>
              <a:t>Come so che ci sono altre menti?</a:t>
            </a:r>
            <a:endParaRPr sz="1984">
              <a:solidFill>
                <a:schemeClr val="dk1"/>
              </a:solidFill>
              <a:latin typeface="Arial"/>
              <a:ea typeface="Arial"/>
              <a:cs typeface="Arial"/>
              <a:sym typeface="Arial"/>
            </a:endParaRPr>
          </a:p>
        </p:txBody>
      </p:sp>
      <p:sp>
        <p:nvSpPr>
          <p:cNvPr id="297" name="Google Shape;297;p22"/>
          <p:cNvSpPr/>
          <p:nvPr/>
        </p:nvSpPr>
        <p:spPr>
          <a:xfrm>
            <a:off x="746101" y="4234554"/>
            <a:ext cx="8588424" cy="644286"/>
          </a:xfrm>
          <a:prstGeom prst="rect">
            <a:avLst/>
          </a:prstGeom>
          <a:noFill/>
          <a:ln>
            <a:noFill/>
          </a:ln>
        </p:spPr>
        <p:txBody>
          <a:bodyPr spcFirstLastPara="1" wrap="square" lIns="75592" tIns="37786" rIns="75592" bIns="37786" anchor="t" anchorCtr="0">
            <a:spAutoFit/>
          </a:bodyPr>
          <a:lstStyle/>
          <a:p>
            <a:pPr algn="ctr">
              <a:spcBef>
                <a:spcPts val="0"/>
              </a:spcBef>
              <a:spcAft>
                <a:spcPts val="0"/>
              </a:spcAft>
            </a:pPr>
            <a:r>
              <a:rPr lang="en-GB" sz="1984">
                <a:solidFill>
                  <a:schemeClr val="dk1"/>
                </a:solidFill>
                <a:latin typeface="Arial"/>
                <a:ea typeface="Arial"/>
                <a:cs typeface="Arial"/>
                <a:sym typeface="Arial"/>
              </a:rPr>
              <a:t>Ammesso sia lo stesso per tutte le menti, esso è «dato» allo stesso modo a tutte le menti?</a:t>
            </a:r>
            <a:endParaRPr sz="1984">
              <a:solidFill>
                <a:schemeClr val="dk1"/>
              </a:solidFill>
              <a:latin typeface="Arial"/>
              <a:ea typeface="Arial"/>
              <a:cs typeface="Arial"/>
              <a:sym typeface="Arial"/>
            </a:endParaRPr>
          </a:p>
        </p:txBody>
      </p:sp>
      <p:sp>
        <p:nvSpPr>
          <p:cNvPr id="298" name="Google Shape;298;p22"/>
          <p:cNvSpPr/>
          <p:nvPr/>
        </p:nvSpPr>
        <p:spPr>
          <a:xfrm>
            <a:off x="746100" y="5249004"/>
            <a:ext cx="8588424" cy="644286"/>
          </a:xfrm>
          <a:prstGeom prst="rect">
            <a:avLst/>
          </a:prstGeom>
          <a:noFill/>
          <a:ln>
            <a:noFill/>
          </a:ln>
        </p:spPr>
        <p:txBody>
          <a:bodyPr spcFirstLastPara="1" wrap="square" lIns="75592" tIns="37786" rIns="75592" bIns="37786" anchor="t" anchorCtr="0">
            <a:spAutoFit/>
          </a:bodyPr>
          <a:lstStyle/>
          <a:p>
            <a:pPr algn="ctr">
              <a:spcBef>
                <a:spcPts val="0"/>
              </a:spcBef>
              <a:spcAft>
                <a:spcPts val="0"/>
              </a:spcAft>
            </a:pPr>
            <a:r>
              <a:rPr lang="en-GB" sz="1984">
                <a:solidFill>
                  <a:schemeClr val="dk1"/>
                </a:solidFill>
                <a:latin typeface="Arial"/>
                <a:ea typeface="Arial"/>
                <a:cs typeface="Arial"/>
                <a:sym typeface="Arial"/>
              </a:rPr>
              <a:t>Come posso sapere che le altre menti hanno le stesse idee chiare e distinte? </a:t>
            </a:r>
            <a:endParaRPr sz="1984">
              <a:solidFill>
                <a:schemeClr val="dk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3"/>
          <p:cNvSpPr txBox="1"/>
          <p:nvPr/>
        </p:nvSpPr>
        <p:spPr>
          <a:xfrm>
            <a:off x="3179927" y="2643637"/>
            <a:ext cx="3720770" cy="313041"/>
          </a:xfrm>
          <a:prstGeom prst="rect">
            <a:avLst/>
          </a:prstGeom>
          <a:noFill/>
          <a:ln>
            <a:noFill/>
          </a:ln>
        </p:spPr>
        <p:txBody>
          <a:bodyPr spcFirstLastPara="1" wrap="square" lIns="75592" tIns="37786" rIns="75592" bIns="37786" anchor="t" anchorCtr="0">
            <a:spAutoFit/>
          </a:bodyPr>
          <a:lstStyle/>
          <a:p>
            <a:pPr algn="ctr">
              <a:spcBef>
                <a:spcPts val="0"/>
              </a:spcBef>
              <a:spcAft>
                <a:spcPts val="0"/>
              </a:spcAft>
            </a:pPr>
            <a:r>
              <a:rPr lang="en-GB" sz="1654">
                <a:solidFill>
                  <a:schemeClr val="dk1"/>
                </a:solidFill>
                <a:latin typeface="Arial"/>
                <a:ea typeface="Arial"/>
                <a:cs typeface="Arial"/>
                <a:sym typeface="Arial"/>
              </a:rPr>
              <a:t>Ci sono due «cose» incomprensibili:</a:t>
            </a:r>
            <a:endParaRPr/>
          </a:p>
        </p:txBody>
      </p:sp>
      <p:sp>
        <p:nvSpPr>
          <p:cNvPr id="304" name="Google Shape;304;p23"/>
          <p:cNvSpPr/>
          <p:nvPr/>
        </p:nvSpPr>
        <p:spPr>
          <a:xfrm>
            <a:off x="4244277" y="3405327"/>
            <a:ext cx="1592070" cy="549773"/>
          </a:xfrm>
          <a:prstGeom prst="rect">
            <a:avLst/>
          </a:prstGeom>
          <a:noFill/>
          <a:ln>
            <a:noFill/>
          </a:ln>
        </p:spPr>
        <p:txBody>
          <a:bodyPr spcFirstLastPara="1" wrap="square" lIns="75592" tIns="37786" rIns="75592" bIns="37786" anchor="t" anchorCtr="0">
            <a:spAutoFit/>
          </a:bodyPr>
          <a:lstStyle/>
          <a:p>
            <a:pPr algn="ctr">
              <a:spcBef>
                <a:spcPts val="0"/>
              </a:spcBef>
              <a:spcAft>
                <a:spcPts val="0"/>
              </a:spcAft>
            </a:pPr>
            <a:r>
              <a:rPr lang="en-GB" sz="1654">
                <a:solidFill>
                  <a:schemeClr val="dk1"/>
                </a:solidFill>
                <a:latin typeface="Arial"/>
                <a:ea typeface="Arial"/>
                <a:cs typeface="Arial"/>
                <a:sym typeface="Arial"/>
              </a:rPr>
              <a:t>Dio e la materia</a:t>
            </a:r>
            <a:endParaRPr sz="1654">
              <a:solidFill>
                <a:schemeClr val="dk1"/>
              </a:solidFill>
              <a:latin typeface="Arial"/>
              <a:ea typeface="Arial"/>
              <a:cs typeface="Arial"/>
              <a:sym typeface="Arial"/>
            </a:endParaRPr>
          </a:p>
        </p:txBody>
      </p:sp>
      <p:sp>
        <p:nvSpPr>
          <p:cNvPr id="305" name="Google Shape;305;p23"/>
          <p:cNvSpPr/>
          <p:nvPr/>
        </p:nvSpPr>
        <p:spPr>
          <a:xfrm>
            <a:off x="1960663" y="4017912"/>
            <a:ext cx="2030778" cy="549773"/>
          </a:xfrm>
          <a:prstGeom prst="rect">
            <a:avLst/>
          </a:prstGeom>
          <a:noFill/>
          <a:ln>
            <a:noFill/>
          </a:ln>
        </p:spPr>
        <p:txBody>
          <a:bodyPr spcFirstLastPara="1" wrap="square" lIns="75592" tIns="37786" rIns="75592" bIns="37786" anchor="t" anchorCtr="0">
            <a:spAutoFit/>
          </a:bodyPr>
          <a:lstStyle/>
          <a:p>
            <a:pPr algn="ctr">
              <a:spcBef>
                <a:spcPts val="0"/>
              </a:spcBef>
              <a:spcAft>
                <a:spcPts val="0"/>
              </a:spcAft>
            </a:pPr>
            <a:r>
              <a:rPr lang="en-GB" sz="1654">
                <a:solidFill>
                  <a:schemeClr val="dk1"/>
                </a:solidFill>
                <a:latin typeface="Arial"/>
                <a:ea typeface="Arial"/>
                <a:cs typeface="Arial"/>
                <a:sym typeface="Arial"/>
              </a:rPr>
              <a:t>Idea chiara e distinta</a:t>
            </a:r>
            <a:endParaRPr sz="1654">
              <a:solidFill>
                <a:schemeClr val="dk1"/>
              </a:solidFill>
              <a:latin typeface="Arial"/>
              <a:ea typeface="Arial"/>
              <a:cs typeface="Arial"/>
              <a:sym typeface="Arial"/>
            </a:endParaRPr>
          </a:p>
        </p:txBody>
      </p:sp>
      <p:sp>
        <p:nvSpPr>
          <p:cNvPr id="306" name="Google Shape;306;p23"/>
          <p:cNvSpPr/>
          <p:nvPr/>
        </p:nvSpPr>
        <p:spPr>
          <a:xfrm>
            <a:off x="6085210" y="4017912"/>
            <a:ext cx="2128857" cy="549773"/>
          </a:xfrm>
          <a:prstGeom prst="rect">
            <a:avLst/>
          </a:prstGeom>
          <a:noFill/>
          <a:ln>
            <a:noFill/>
          </a:ln>
        </p:spPr>
        <p:txBody>
          <a:bodyPr spcFirstLastPara="1" wrap="square" lIns="75592" tIns="37786" rIns="75592" bIns="37786" anchor="t" anchorCtr="0">
            <a:spAutoFit/>
          </a:bodyPr>
          <a:lstStyle/>
          <a:p>
            <a:pPr algn="ctr">
              <a:spcBef>
                <a:spcPts val="0"/>
              </a:spcBef>
              <a:spcAft>
                <a:spcPts val="0"/>
              </a:spcAft>
            </a:pPr>
            <a:r>
              <a:rPr lang="en-GB" sz="1654">
                <a:solidFill>
                  <a:schemeClr val="dk1"/>
                </a:solidFill>
                <a:latin typeface="Arial"/>
                <a:ea typeface="Arial"/>
                <a:cs typeface="Arial"/>
                <a:sym typeface="Arial"/>
              </a:rPr>
              <a:t>Idea oscura e confusa</a:t>
            </a:r>
            <a:endParaRPr sz="1654">
              <a:solidFill>
                <a:schemeClr val="dk1"/>
              </a:solidFill>
              <a:latin typeface="Arial"/>
              <a:ea typeface="Arial"/>
              <a:cs typeface="Arial"/>
              <a:sym typeface="Arial"/>
            </a:endParaRPr>
          </a:p>
        </p:txBody>
      </p:sp>
      <p:cxnSp>
        <p:nvCxnSpPr>
          <p:cNvPr id="307" name="Google Shape;307;p23"/>
          <p:cNvCxnSpPr/>
          <p:nvPr/>
        </p:nvCxnSpPr>
        <p:spPr>
          <a:xfrm flipH="1">
            <a:off x="3902714" y="3710700"/>
            <a:ext cx="421162" cy="307213"/>
          </a:xfrm>
          <a:prstGeom prst="straightConnector1">
            <a:avLst/>
          </a:prstGeom>
          <a:noFill/>
          <a:ln w="9525" cap="flat" cmpd="sng">
            <a:solidFill>
              <a:schemeClr val="accent1"/>
            </a:solidFill>
            <a:prstDash val="solid"/>
            <a:miter lim="800000"/>
            <a:headEnd type="none" w="sm" len="sm"/>
            <a:tailEnd type="triangle" w="med" len="med"/>
          </a:ln>
        </p:spPr>
      </p:cxnSp>
      <p:cxnSp>
        <p:nvCxnSpPr>
          <p:cNvPr id="308" name="Google Shape;308;p23"/>
          <p:cNvCxnSpPr/>
          <p:nvPr/>
        </p:nvCxnSpPr>
        <p:spPr>
          <a:xfrm>
            <a:off x="5762787" y="3710700"/>
            <a:ext cx="433240" cy="307213"/>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4F64717-8352-4BF5-8A10-0E917F70FEF6}"/>
              </a:ext>
            </a:extLst>
          </p:cNvPr>
          <p:cNvSpPr/>
          <p:nvPr/>
        </p:nvSpPr>
        <p:spPr>
          <a:xfrm>
            <a:off x="1498309" y="1222288"/>
            <a:ext cx="7083991" cy="349968"/>
          </a:xfrm>
          <a:prstGeom prst="rect">
            <a:avLst/>
          </a:prstGeom>
        </p:spPr>
        <p:txBody>
          <a:bodyPr wrap="none">
            <a:spAutoFit/>
          </a:bodyPr>
          <a:lstStyle/>
          <a:p>
            <a:pPr algn="ctr"/>
            <a:r>
              <a:rPr lang="fr-FR" altLang="zh-CN" dirty="0">
                <a:solidFill>
                  <a:srgbClr val="1C1E21"/>
                </a:solidFill>
                <a:latin typeface="Helvetica" panose="020B0604020202020204" pitchFamily="34" charset="0"/>
              </a:rPr>
              <a:t>Nell’intellezione, la mente guarda solo a ciò che trova al suo interno</a:t>
            </a:r>
            <a:endParaRPr lang="zh-CN" altLang="en-US" dirty="0"/>
          </a:p>
        </p:txBody>
      </p:sp>
      <p:sp>
        <p:nvSpPr>
          <p:cNvPr id="3" name="Rettangolo 2">
            <a:extLst>
              <a:ext uri="{FF2B5EF4-FFF2-40B4-BE49-F238E27FC236}">
                <a16:creationId xmlns:a16="http://schemas.microsoft.com/office/drawing/2014/main" id="{297E341A-2436-4EA6-B0E1-0FD30CDE9817}"/>
              </a:ext>
            </a:extLst>
          </p:cNvPr>
          <p:cNvSpPr/>
          <p:nvPr/>
        </p:nvSpPr>
        <p:spPr>
          <a:xfrm>
            <a:off x="2520944" y="2461504"/>
            <a:ext cx="5038725" cy="1638141"/>
          </a:xfrm>
          <a:prstGeom prst="rect">
            <a:avLst/>
          </a:prstGeom>
        </p:spPr>
        <p:txBody>
          <a:bodyPr>
            <a:spAutoFit/>
          </a:bodyPr>
          <a:lstStyle/>
          <a:p>
            <a:pPr algn="just"/>
            <a:r>
              <a:rPr lang="it-IT" altLang="zh-CN" dirty="0">
                <a:latin typeface="SimonciniGaramond"/>
              </a:rPr>
              <a:t>«[…] quando </a:t>
            </a:r>
            <a:r>
              <a:rPr lang="it-IT" altLang="zh-CN" b="1" dirty="0">
                <a:latin typeface="SimonciniGaramond"/>
              </a:rPr>
              <a:t>intende</a:t>
            </a:r>
            <a:r>
              <a:rPr lang="it-IT" altLang="zh-CN" dirty="0">
                <a:latin typeface="SimonciniGaramond"/>
              </a:rPr>
              <a:t>, la </a:t>
            </a:r>
            <a:r>
              <a:rPr lang="it-IT" altLang="zh-CN" b="1" dirty="0">
                <a:latin typeface="SimonciniGaramond"/>
              </a:rPr>
              <a:t>mente</a:t>
            </a:r>
            <a:r>
              <a:rPr lang="it-IT" altLang="zh-CN" dirty="0">
                <a:latin typeface="SimonciniGaramond"/>
              </a:rPr>
              <a:t> si rivolge in qualche modo </a:t>
            </a:r>
            <a:r>
              <a:rPr lang="it-IT" altLang="zh-CN" b="1" dirty="0">
                <a:latin typeface="SimonciniGaramond"/>
              </a:rPr>
              <a:t>verso se stessa </a:t>
            </a:r>
            <a:r>
              <a:rPr lang="it-IT" altLang="zh-CN" dirty="0">
                <a:latin typeface="SimonciniGaramond"/>
              </a:rPr>
              <a:t>e osserva alcune delle idee che si trovano in essa; quando </a:t>
            </a:r>
            <a:r>
              <a:rPr lang="it-IT" altLang="zh-CN" b="1" dirty="0">
                <a:latin typeface="SimonciniGaramond"/>
              </a:rPr>
              <a:t>immagina</a:t>
            </a:r>
            <a:r>
              <a:rPr lang="it-IT" altLang="zh-CN" dirty="0">
                <a:latin typeface="SimonciniGaramond"/>
              </a:rPr>
              <a:t>, invece, si rivolge </a:t>
            </a:r>
            <a:r>
              <a:rPr lang="it-IT" altLang="zh-CN" b="1" dirty="0">
                <a:latin typeface="SimonciniGaramond"/>
              </a:rPr>
              <a:t>verso il corpo </a:t>
            </a:r>
            <a:r>
              <a:rPr lang="it-IT" altLang="zh-CN" dirty="0">
                <a:latin typeface="SimonciniGaramond"/>
              </a:rPr>
              <a:t>e intuisce in esso qualcosa di conforme all’idea che essa intende o che è percepita tramite </a:t>
            </a:r>
            <a:r>
              <a:rPr lang="en-GB" altLang="zh-CN" dirty="0" err="1">
                <a:latin typeface="SimonciniGaramond"/>
              </a:rPr>
              <a:t>il</a:t>
            </a:r>
            <a:r>
              <a:rPr lang="en-GB" altLang="zh-CN" dirty="0">
                <a:latin typeface="SimonciniGaramond"/>
              </a:rPr>
              <a:t> </a:t>
            </a:r>
            <a:r>
              <a:rPr lang="en-GB" altLang="zh-CN" dirty="0" err="1">
                <a:latin typeface="SimonciniGaramond"/>
              </a:rPr>
              <a:t>senso</a:t>
            </a:r>
            <a:r>
              <a:rPr lang="en-GB" altLang="zh-CN" dirty="0">
                <a:latin typeface="SimonciniGaramond"/>
              </a:rPr>
              <a:t>. […]</a:t>
            </a:r>
            <a:r>
              <a:rPr lang="it-IT" altLang="zh-CN" dirty="0">
                <a:latin typeface="SimonciniGaramond"/>
              </a:rPr>
              <a:t> »</a:t>
            </a:r>
            <a:endParaRPr lang="zh-CN" altLang="en-US" dirty="0"/>
          </a:p>
        </p:txBody>
      </p:sp>
      <p:sp>
        <p:nvSpPr>
          <p:cNvPr id="4" name="Rettangolo 3">
            <a:extLst>
              <a:ext uri="{FF2B5EF4-FFF2-40B4-BE49-F238E27FC236}">
                <a16:creationId xmlns:a16="http://schemas.microsoft.com/office/drawing/2014/main" id="{23B33926-4124-472A-8753-BEB0AE0BED96}"/>
              </a:ext>
            </a:extLst>
          </p:cNvPr>
          <p:cNvSpPr/>
          <p:nvPr/>
        </p:nvSpPr>
        <p:spPr>
          <a:xfrm>
            <a:off x="3671982" y="4988893"/>
            <a:ext cx="2736647" cy="349968"/>
          </a:xfrm>
          <a:prstGeom prst="rect">
            <a:avLst/>
          </a:prstGeom>
        </p:spPr>
        <p:txBody>
          <a:bodyPr wrap="none">
            <a:spAutoFit/>
          </a:bodyPr>
          <a:lstStyle/>
          <a:p>
            <a:pPr algn="ctr"/>
            <a:r>
              <a:rPr lang="fr-FR" altLang="zh-CN" dirty="0">
                <a:solidFill>
                  <a:srgbClr val="1C1E21"/>
                </a:solidFill>
                <a:latin typeface="Helvetica" panose="020B0604020202020204" pitchFamily="34" charset="0"/>
              </a:rPr>
              <a:t>Immaginazione → Corpo</a:t>
            </a:r>
            <a:endParaRPr lang="zh-CN" altLang="en-US" dirty="0"/>
          </a:p>
        </p:txBody>
      </p:sp>
      <p:sp>
        <p:nvSpPr>
          <p:cNvPr id="5" name="Rettangolo 4">
            <a:extLst>
              <a:ext uri="{FF2B5EF4-FFF2-40B4-BE49-F238E27FC236}">
                <a16:creationId xmlns:a16="http://schemas.microsoft.com/office/drawing/2014/main" id="{A469B831-83A5-45AA-B484-2A184F92183C}"/>
              </a:ext>
            </a:extLst>
          </p:cNvPr>
          <p:cNvSpPr/>
          <p:nvPr/>
        </p:nvSpPr>
        <p:spPr>
          <a:xfrm>
            <a:off x="1261070" y="6228109"/>
            <a:ext cx="7558479" cy="349968"/>
          </a:xfrm>
          <a:prstGeom prst="rect">
            <a:avLst/>
          </a:prstGeom>
        </p:spPr>
        <p:txBody>
          <a:bodyPr wrap="none">
            <a:spAutoFit/>
          </a:bodyPr>
          <a:lstStyle/>
          <a:p>
            <a:pPr algn="ctr"/>
            <a:r>
              <a:rPr lang="fr-FR" altLang="zh-CN" dirty="0">
                <a:solidFill>
                  <a:srgbClr val="1C1E21"/>
                </a:solidFill>
                <a:latin typeface="Helvetica" panose="020B0604020202020204" pitchFamily="34" charset="0"/>
              </a:rPr>
              <a:t>Non ho nessuna evidenza che il corpo, o la corporeità in generale, esista</a:t>
            </a:r>
            <a:endParaRPr lang="zh-CN" altLang="en-US" dirty="0"/>
          </a:p>
        </p:txBody>
      </p:sp>
      <p:sp>
        <p:nvSpPr>
          <p:cNvPr id="6" name="Freccia in giù 5">
            <a:extLst>
              <a:ext uri="{FF2B5EF4-FFF2-40B4-BE49-F238E27FC236}">
                <a16:creationId xmlns:a16="http://schemas.microsoft.com/office/drawing/2014/main" id="{F73A6B59-298D-41FA-89F7-FA65FED644BE}"/>
              </a:ext>
            </a:extLst>
          </p:cNvPr>
          <p:cNvSpPr/>
          <p:nvPr/>
        </p:nvSpPr>
        <p:spPr>
          <a:xfrm>
            <a:off x="4932292" y="1841896"/>
            <a:ext cx="216024" cy="349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ccia in giù 6">
            <a:extLst>
              <a:ext uri="{FF2B5EF4-FFF2-40B4-BE49-F238E27FC236}">
                <a16:creationId xmlns:a16="http://schemas.microsoft.com/office/drawing/2014/main" id="{3B96382D-524E-488D-AD41-12F375456A83}"/>
              </a:ext>
            </a:extLst>
          </p:cNvPr>
          <p:cNvSpPr/>
          <p:nvPr/>
        </p:nvSpPr>
        <p:spPr>
          <a:xfrm>
            <a:off x="4932292" y="4375510"/>
            <a:ext cx="216024" cy="349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ccia in giù 7">
            <a:extLst>
              <a:ext uri="{FF2B5EF4-FFF2-40B4-BE49-F238E27FC236}">
                <a16:creationId xmlns:a16="http://schemas.microsoft.com/office/drawing/2014/main" id="{FC8EDDB5-5F17-4BA9-8F56-6AFACCE2CC70}"/>
              </a:ext>
            </a:extLst>
          </p:cNvPr>
          <p:cNvSpPr/>
          <p:nvPr/>
        </p:nvSpPr>
        <p:spPr>
          <a:xfrm>
            <a:off x="4932292" y="5602276"/>
            <a:ext cx="216024" cy="349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4155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3EB2679-C111-4E60-BBC9-ED9A8A0AB862}"/>
              </a:ext>
            </a:extLst>
          </p:cNvPr>
          <p:cNvSpPr/>
          <p:nvPr/>
        </p:nvSpPr>
        <p:spPr>
          <a:xfrm>
            <a:off x="2195996" y="1620985"/>
            <a:ext cx="5688632" cy="435825"/>
          </a:xfrm>
          <a:prstGeom prst="rect">
            <a:avLst/>
          </a:prstGeom>
        </p:spPr>
        <p:txBody>
          <a:bodyPr wrap="square">
            <a:spAutoFit/>
          </a:bodyPr>
          <a:lstStyle/>
          <a:p>
            <a:pPr algn="ctr"/>
            <a:r>
              <a:rPr lang="fr-FR" altLang="zh-CN" sz="2400" dirty="0">
                <a:solidFill>
                  <a:srgbClr val="1C1E21"/>
                </a:solidFill>
                <a:latin typeface="Helvetica" panose="020B0604020202020204" pitchFamily="34" charset="0"/>
              </a:rPr>
              <a:t>Immagino anche le qualità secondarie</a:t>
            </a:r>
            <a:endParaRPr lang="zh-CN" altLang="en-US" sz="2400" dirty="0"/>
          </a:p>
        </p:txBody>
      </p:sp>
      <p:sp>
        <p:nvSpPr>
          <p:cNvPr id="3" name="Rettangolo 2">
            <a:extLst>
              <a:ext uri="{FF2B5EF4-FFF2-40B4-BE49-F238E27FC236}">
                <a16:creationId xmlns:a16="http://schemas.microsoft.com/office/drawing/2014/main" id="{8FF9E5CD-856C-4B7D-9F21-BD6E9DE1E28E}"/>
              </a:ext>
            </a:extLst>
          </p:cNvPr>
          <p:cNvSpPr/>
          <p:nvPr/>
        </p:nvSpPr>
        <p:spPr>
          <a:xfrm>
            <a:off x="898611" y="3275781"/>
            <a:ext cx="8283401" cy="792088"/>
          </a:xfrm>
          <a:prstGeom prst="rect">
            <a:avLst/>
          </a:prstGeom>
        </p:spPr>
        <p:txBody>
          <a:bodyPr wrap="square">
            <a:spAutoFit/>
          </a:bodyPr>
          <a:lstStyle/>
          <a:p>
            <a:pPr algn="ctr"/>
            <a:r>
              <a:rPr lang="fr-FR" altLang="zh-CN" sz="2400" dirty="0">
                <a:solidFill>
                  <a:srgbClr val="1C1E21"/>
                </a:solidFill>
                <a:latin typeface="Helvetica" panose="020B0604020202020204" pitchFamily="34" charset="0"/>
              </a:rPr>
              <a:t>Arrivano all’immaginazione tramite la memoria e si originano nella sensazione</a:t>
            </a:r>
            <a:endParaRPr lang="zh-CN" altLang="en-US" sz="2400" dirty="0"/>
          </a:p>
        </p:txBody>
      </p:sp>
      <p:sp>
        <p:nvSpPr>
          <p:cNvPr id="4" name="Rettangolo 3">
            <a:extLst>
              <a:ext uri="{FF2B5EF4-FFF2-40B4-BE49-F238E27FC236}">
                <a16:creationId xmlns:a16="http://schemas.microsoft.com/office/drawing/2014/main" id="{505294BF-3332-45EA-AA81-36B6C8FD2DE1}"/>
              </a:ext>
            </a:extLst>
          </p:cNvPr>
          <p:cNvSpPr/>
          <p:nvPr/>
        </p:nvSpPr>
        <p:spPr>
          <a:xfrm>
            <a:off x="1404865" y="5146602"/>
            <a:ext cx="7270894" cy="792088"/>
          </a:xfrm>
          <a:prstGeom prst="rect">
            <a:avLst/>
          </a:prstGeom>
        </p:spPr>
        <p:txBody>
          <a:bodyPr wrap="square">
            <a:spAutoFit/>
          </a:bodyPr>
          <a:lstStyle/>
          <a:p>
            <a:pPr algn="ctr"/>
            <a:r>
              <a:rPr lang="fr-FR" altLang="zh-CN" sz="2400" dirty="0">
                <a:solidFill>
                  <a:srgbClr val="1C1E21"/>
                </a:solidFill>
                <a:latin typeface="Helvetica" panose="020B0604020202020204" pitchFamily="34" charset="0"/>
              </a:rPr>
              <a:t>Non posso immaginare qualità secondarie che non ho mai percepito</a:t>
            </a:r>
            <a:endParaRPr lang="zh-CN" altLang="en-US" sz="2400" dirty="0"/>
          </a:p>
        </p:txBody>
      </p:sp>
    </p:spTree>
    <p:extLst>
      <p:ext uri="{BB962C8B-B14F-4D97-AF65-F5344CB8AC3E}">
        <p14:creationId xmlns:p14="http://schemas.microsoft.com/office/powerpoint/2010/main" val="26896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D49D77B5-4529-45E3-AFE2-F6D0E60150E2}"/>
              </a:ext>
            </a:extLst>
          </p:cNvPr>
          <p:cNvSpPr/>
          <p:nvPr/>
        </p:nvSpPr>
        <p:spPr>
          <a:xfrm>
            <a:off x="1655935" y="539477"/>
            <a:ext cx="6480720" cy="1122808"/>
          </a:xfrm>
          <a:prstGeom prst="rect">
            <a:avLst/>
          </a:prstGeom>
        </p:spPr>
        <p:txBody>
          <a:bodyPr wrap="square">
            <a:spAutoFit/>
          </a:bodyPr>
          <a:lstStyle/>
          <a:p>
            <a:pPr algn="ctr"/>
            <a:r>
              <a:rPr lang="it-IT" altLang="zh-CN" sz="2400" dirty="0">
                <a:latin typeface="SimonciniGaramond"/>
              </a:rPr>
              <a:t>Primo oggetto di sensazione:</a:t>
            </a:r>
          </a:p>
          <a:p>
            <a:pPr algn="ctr"/>
            <a:endParaRPr lang="it-IT" altLang="zh-CN" sz="2400" dirty="0">
              <a:latin typeface="SimonciniGaramond"/>
            </a:endParaRPr>
          </a:p>
          <a:p>
            <a:pPr algn="ctr"/>
            <a:r>
              <a:rPr lang="it-IT" altLang="zh-CN" sz="2400" i="1" dirty="0">
                <a:latin typeface="SimonciniGaramond"/>
              </a:rPr>
              <a:t>il proprio corpo</a:t>
            </a:r>
            <a:endParaRPr lang="zh-CN" altLang="en-US" sz="2400" i="1" dirty="0"/>
          </a:p>
        </p:txBody>
      </p:sp>
      <p:sp>
        <p:nvSpPr>
          <p:cNvPr id="4" name="Rettangolo 3">
            <a:extLst>
              <a:ext uri="{FF2B5EF4-FFF2-40B4-BE49-F238E27FC236}">
                <a16:creationId xmlns:a16="http://schemas.microsoft.com/office/drawing/2014/main" id="{862BCA6B-D55C-453C-A63B-D282B06F8E9C}"/>
              </a:ext>
            </a:extLst>
          </p:cNvPr>
          <p:cNvSpPr/>
          <p:nvPr/>
        </p:nvSpPr>
        <p:spPr>
          <a:xfrm>
            <a:off x="1079536" y="2555701"/>
            <a:ext cx="7921551" cy="2324995"/>
          </a:xfrm>
          <a:prstGeom prst="rect">
            <a:avLst/>
          </a:prstGeom>
        </p:spPr>
        <p:txBody>
          <a:bodyPr wrap="square">
            <a:spAutoFit/>
          </a:bodyPr>
          <a:lstStyle/>
          <a:p>
            <a:pPr algn="ctr"/>
            <a:r>
              <a:rPr lang="it-IT" altLang="zh-CN" sz="2400" dirty="0">
                <a:latin typeface="SimonciniGaramond"/>
              </a:rPr>
              <a:t>Secondo oggetto di sensazione:</a:t>
            </a:r>
          </a:p>
          <a:p>
            <a:pPr algn="ctr"/>
            <a:endParaRPr lang="it-IT" altLang="zh-CN" sz="2400" dirty="0">
              <a:latin typeface="SimonciniGaramond"/>
            </a:endParaRPr>
          </a:p>
          <a:p>
            <a:pPr algn="ctr"/>
            <a:r>
              <a:rPr lang="it-IT" altLang="zh-CN" sz="2400" i="1" dirty="0">
                <a:latin typeface="SimonciniGaramond"/>
              </a:rPr>
              <a:t>le sensazioni del mio corpo  in relazione ad altri corpi</a:t>
            </a:r>
          </a:p>
          <a:p>
            <a:pPr algn="ctr"/>
            <a:r>
              <a:rPr lang="it-IT" altLang="zh-CN" sz="2400" dirty="0">
                <a:latin typeface="SimonciniGaramond"/>
              </a:rPr>
              <a:t>=</a:t>
            </a:r>
          </a:p>
          <a:p>
            <a:pPr algn="ctr"/>
            <a:r>
              <a:rPr lang="it-IT" altLang="zh-CN" sz="2000" dirty="0">
                <a:latin typeface="SimonciniGaramond"/>
              </a:rPr>
              <a:t>piacere (rispetto ai vantaggi) e dolore (rispetto agli svantaggi);</a:t>
            </a:r>
          </a:p>
          <a:p>
            <a:pPr algn="ctr"/>
            <a:r>
              <a:rPr lang="it-IT" altLang="zh-CN" sz="2000" dirty="0">
                <a:latin typeface="SimonciniGaramond"/>
              </a:rPr>
              <a:t>appetiti (fame, sete, ecc.);</a:t>
            </a:r>
          </a:p>
          <a:p>
            <a:pPr algn="ctr"/>
            <a:r>
              <a:rPr lang="it-IT" altLang="zh-CN" sz="2000" dirty="0">
                <a:latin typeface="SimonciniGaramond"/>
              </a:rPr>
              <a:t>inclinazioni corporee (allegria, tristezza, ecc.)</a:t>
            </a:r>
            <a:endParaRPr lang="zh-CN" altLang="en-US" sz="2000" dirty="0"/>
          </a:p>
        </p:txBody>
      </p:sp>
      <p:sp>
        <p:nvSpPr>
          <p:cNvPr id="5" name="Rettangolo 4">
            <a:extLst>
              <a:ext uri="{FF2B5EF4-FFF2-40B4-BE49-F238E27FC236}">
                <a16:creationId xmlns:a16="http://schemas.microsoft.com/office/drawing/2014/main" id="{95D4B346-6800-4AAD-96DE-4226B7A122DA}"/>
              </a:ext>
            </a:extLst>
          </p:cNvPr>
          <p:cNvSpPr/>
          <p:nvPr/>
        </p:nvSpPr>
        <p:spPr>
          <a:xfrm>
            <a:off x="2376932" y="5980922"/>
            <a:ext cx="5038725" cy="1122808"/>
          </a:xfrm>
          <a:prstGeom prst="rect">
            <a:avLst/>
          </a:prstGeom>
        </p:spPr>
        <p:txBody>
          <a:bodyPr>
            <a:spAutoFit/>
          </a:bodyPr>
          <a:lstStyle/>
          <a:p>
            <a:pPr algn="ctr"/>
            <a:r>
              <a:rPr lang="it-IT" altLang="zh-CN" sz="2400" dirty="0">
                <a:latin typeface="SimonciniGaramond"/>
              </a:rPr>
              <a:t>Terzo oggetto di sensazione:</a:t>
            </a:r>
          </a:p>
          <a:p>
            <a:pPr algn="ctr"/>
            <a:endParaRPr lang="it-IT" altLang="zh-CN" sz="2400" dirty="0">
              <a:latin typeface="SimonciniGaramond"/>
            </a:endParaRPr>
          </a:p>
          <a:p>
            <a:pPr algn="ctr"/>
            <a:r>
              <a:rPr lang="it-IT" altLang="zh-CN" sz="2400" i="1" dirty="0">
                <a:latin typeface="SimonciniGaramond"/>
              </a:rPr>
              <a:t>caldo, freddo e qualità secondarie</a:t>
            </a:r>
            <a:endParaRPr lang="zh-CN" altLang="en-US" sz="2400" i="1" dirty="0"/>
          </a:p>
        </p:txBody>
      </p:sp>
    </p:spTree>
    <p:extLst>
      <p:ext uri="{BB962C8B-B14F-4D97-AF65-F5344CB8AC3E}">
        <p14:creationId xmlns:p14="http://schemas.microsoft.com/office/powerpoint/2010/main" val="27753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5F0A9E54-D84E-4A7B-BA23-2EC74F4CB528}"/>
              </a:ext>
            </a:extLst>
          </p:cNvPr>
          <p:cNvSpPr/>
          <p:nvPr/>
        </p:nvSpPr>
        <p:spPr>
          <a:xfrm>
            <a:off x="3067650" y="762008"/>
            <a:ext cx="3945311" cy="378565"/>
          </a:xfrm>
          <a:prstGeom prst="rect">
            <a:avLst/>
          </a:prstGeom>
        </p:spPr>
        <p:txBody>
          <a:bodyPr wrap="none">
            <a:spAutoFit/>
          </a:bodyPr>
          <a:lstStyle/>
          <a:p>
            <a:pPr algn="ctr"/>
            <a:r>
              <a:rPr lang="fr-FR" altLang="zh-CN" sz="2000" dirty="0">
                <a:solidFill>
                  <a:srgbClr val="1C1E21"/>
                </a:solidFill>
                <a:latin typeface="Helvetica" panose="020B0604020202020204" pitchFamily="34" charset="0"/>
              </a:rPr>
              <a:t>Immaginazione → Corpo esterno</a:t>
            </a:r>
            <a:endParaRPr lang="zh-CN" altLang="en-US" sz="2000" dirty="0"/>
          </a:p>
        </p:txBody>
      </p:sp>
      <p:sp>
        <p:nvSpPr>
          <p:cNvPr id="7" name="Rettangolo 6">
            <a:extLst>
              <a:ext uri="{FF2B5EF4-FFF2-40B4-BE49-F238E27FC236}">
                <a16:creationId xmlns:a16="http://schemas.microsoft.com/office/drawing/2014/main" id="{95DEBF05-97DE-48D6-BB41-EEF59302AE1F}"/>
              </a:ext>
            </a:extLst>
          </p:cNvPr>
          <p:cNvSpPr/>
          <p:nvPr/>
        </p:nvSpPr>
        <p:spPr>
          <a:xfrm>
            <a:off x="1848565" y="1818500"/>
            <a:ext cx="6383479" cy="378565"/>
          </a:xfrm>
          <a:prstGeom prst="rect">
            <a:avLst/>
          </a:prstGeom>
        </p:spPr>
        <p:txBody>
          <a:bodyPr wrap="none">
            <a:spAutoFit/>
          </a:bodyPr>
          <a:lstStyle/>
          <a:p>
            <a:pPr algn="ctr"/>
            <a:r>
              <a:rPr lang="fr-FR" altLang="zh-CN" sz="2000" dirty="0">
                <a:solidFill>
                  <a:srgbClr val="1C1E21"/>
                </a:solidFill>
                <a:latin typeface="Helvetica" panose="020B0604020202020204" pitchFamily="34" charset="0"/>
              </a:rPr>
              <a:t>Idee di cose esterne: derivano dalle qualità secondarie</a:t>
            </a:r>
            <a:endParaRPr lang="zh-CN" altLang="en-US" sz="2000" dirty="0"/>
          </a:p>
        </p:txBody>
      </p:sp>
      <p:sp>
        <p:nvSpPr>
          <p:cNvPr id="8" name="Rettangolo 7">
            <a:extLst>
              <a:ext uri="{FF2B5EF4-FFF2-40B4-BE49-F238E27FC236}">
                <a16:creationId xmlns:a16="http://schemas.microsoft.com/office/drawing/2014/main" id="{C7572CFC-FFFF-46AC-8151-FAD774593959}"/>
              </a:ext>
            </a:extLst>
          </p:cNvPr>
          <p:cNvSpPr/>
          <p:nvPr/>
        </p:nvSpPr>
        <p:spPr>
          <a:xfrm>
            <a:off x="1449421" y="2869016"/>
            <a:ext cx="7181774" cy="378565"/>
          </a:xfrm>
          <a:prstGeom prst="rect">
            <a:avLst/>
          </a:prstGeom>
        </p:spPr>
        <p:txBody>
          <a:bodyPr wrap="none">
            <a:spAutoFit/>
          </a:bodyPr>
          <a:lstStyle/>
          <a:p>
            <a:pPr algn="ctr"/>
            <a:r>
              <a:rPr lang="fr-FR" altLang="zh-CN" sz="2000" dirty="0">
                <a:solidFill>
                  <a:srgbClr val="1C1E21"/>
                </a:solidFill>
                <a:latin typeface="Helvetica" panose="020B0604020202020204" pitchFamily="34" charset="0"/>
              </a:rPr>
              <a:t>Cose esterne: simili alle idee (di qualità secondarie) che ne ho</a:t>
            </a:r>
            <a:endParaRPr lang="zh-CN" altLang="en-US" sz="2000" dirty="0"/>
          </a:p>
        </p:txBody>
      </p:sp>
      <p:sp>
        <p:nvSpPr>
          <p:cNvPr id="9" name="Rettangolo 8">
            <a:extLst>
              <a:ext uri="{FF2B5EF4-FFF2-40B4-BE49-F238E27FC236}">
                <a16:creationId xmlns:a16="http://schemas.microsoft.com/office/drawing/2014/main" id="{108BFF76-6B1A-47B2-9898-DAA6F7E49A6B}"/>
              </a:ext>
            </a:extLst>
          </p:cNvPr>
          <p:cNvSpPr/>
          <p:nvPr/>
        </p:nvSpPr>
        <p:spPr>
          <a:xfrm>
            <a:off x="1428628" y="3779837"/>
            <a:ext cx="7224184" cy="664797"/>
          </a:xfrm>
          <a:prstGeom prst="rect">
            <a:avLst/>
          </a:prstGeom>
        </p:spPr>
        <p:txBody>
          <a:bodyPr wrap="square">
            <a:spAutoFit/>
          </a:bodyPr>
          <a:lstStyle/>
          <a:p>
            <a:pPr algn="ctr"/>
            <a:r>
              <a:rPr lang="fr-FR" altLang="zh-CN" sz="2000" dirty="0">
                <a:solidFill>
                  <a:srgbClr val="1C1E21"/>
                </a:solidFill>
                <a:latin typeface="Helvetica" panose="020B0604020202020204" pitchFamily="34" charset="0"/>
              </a:rPr>
              <a:t>MA, alcune sensazioni non sembrano propriamente « raffigurare » le cose che le provocano</a:t>
            </a:r>
            <a:endParaRPr lang="zh-CN" altLang="en-US" sz="2000" dirty="0"/>
          </a:p>
        </p:txBody>
      </p:sp>
      <p:sp>
        <p:nvSpPr>
          <p:cNvPr id="10" name="Rettangolo 9">
            <a:extLst>
              <a:ext uri="{FF2B5EF4-FFF2-40B4-BE49-F238E27FC236}">
                <a16:creationId xmlns:a16="http://schemas.microsoft.com/office/drawing/2014/main" id="{A00B8487-3C0C-4874-8F17-190AA9B38632}"/>
              </a:ext>
            </a:extLst>
          </p:cNvPr>
          <p:cNvSpPr/>
          <p:nvPr/>
        </p:nvSpPr>
        <p:spPr>
          <a:xfrm>
            <a:off x="1543192" y="5195985"/>
            <a:ext cx="6994223" cy="378565"/>
          </a:xfrm>
          <a:prstGeom prst="rect">
            <a:avLst/>
          </a:prstGeom>
        </p:spPr>
        <p:txBody>
          <a:bodyPr wrap="none">
            <a:spAutoFit/>
          </a:bodyPr>
          <a:lstStyle/>
          <a:p>
            <a:pPr algn="ctr"/>
            <a:r>
              <a:rPr lang="fr-FR" altLang="zh-CN" sz="2000" dirty="0">
                <a:solidFill>
                  <a:srgbClr val="1C1E21"/>
                </a:solidFill>
                <a:latin typeface="Helvetica" panose="020B0604020202020204" pitchFamily="34" charset="0"/>
              </a:rPr>
              <a:t>Quelle che credevo farlo, si sono spesso dimostrate instabili</a:t>
            </a:r>
          </a:p>
        </p:txBody>
      </p:sp>
      <p:sp>
        <p:nvSpPr>
          <p:cNvPr id="11" name="Rettangolo 10">
            <a:extLst>
              <a:ext uri="{FF2B5EF4-FFF2-40B4-BE49-F238E27FC236}">
                <a16:creationId xmlns:a16="http://schemas.microsoft.com/office/drawing/2014/main" id="{15F14722-339B-4EDC-B255-48B119935A5C}"/>
              </a:ext>
            </a:extLst>
          </p:cNvPr>
          <p:cNvSpPr/>
          <p:nvPr/>
        </p:nvSpPr>
        <p:spPr>
          <a:xfrm>
            <a:off x="385025" y="6325902"/>
            <a:ext cx="9310562" cy="378565"/>
          </a:xfrm>
          <a:prstGeom prst="rect">
            <a:avLst/>
          </a:prstGeom>
        </p:spPr>
        <p:txBody>
          <a:bodyPr wrap="none">
            <a:spAutoFit/>
          </a:bodyPr>
          <a:lstStyle/>
          <a:p>
            <a:pPr algn="ctr"/>
            <a:r>
              <a:rPr lang="fr-FR" altLang="zh-CN" sz="2000" dirty="0">
                <a:solidFill>
                  <a:srgbClr val="1C1E21"/>
                </a:solidFill>
                <a:latin typeface="Helvetica" panose="020B0604020202020204" pitchFamily="34" charset="0"/>
              </a:rPr>
              <a:t>Posso sbagliarmi anche sulla localizzazione di sensazioni relative al mio corpo</a:t>
            </a:r>
          </a:p>
        </p:txBody>
      </p:sp>
    </p:spTree>
    <p:extLst>
      <p:ext uri="{BB962C8B-B14F-4D97-AF65-F5344CB8AC3E}">
        <p14:creationId xmlns:p14="http://schemas.microsoft.com/office/powerpoint/2010/main" val="404603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3663</TotalTime>
  <Words>3862</Words>
  <Application>Microsoft Office PowerPoint</Application>
  <PresentationFormat>Personalizzato</PresentationFormat>
  <Paragraphs>184</Paragraphs>
  <Slides>56</Slides>
  <Notes>29</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56</vt:i4>
      </vt:variant>
    </vt:vector>
  </HeadingPairs>
  <TitlesOfParts>
    <vt:vector size="69" baseType="lpstr">
      <vt:lpstr>DIN Alternate</vt:lpstr>
      <vt:lpstr>DIN Condensed</vt:lpstr>
      <vt:lpstr>Gungsuh</vt:lpstr>
      <vt:lpstr>SimonciniGaramond</vt:lpstr>
      <vt:lpstr>Arial</vt:lpstr>
      <vt:lpstr>Baskerville Old Face</vt:lpstr>
      <vt:lpstr>Calibri</vt:lpstr>
      <vt:lpstr>Candara Light</vt:lpstr>
      <vt:lpstr>Helvetica</vt:lpstr>
      <vt:lpstr>Times New Roman</vt:lpstr>
      <vt:lpstr>Trebuchet MS</vt:lpstr>
      <vt:lpstr>Verdana</vt:lpstr>
      <vt:lpstr>Office 主题</vt:lpstr>
      <vt:lpstr>L’ESISTENZA DELLE COSE MATERIALI E LA DISTINZIONE REALE DELL’ANIMA DAL CORPO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Risultati delle meditazioni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Classics of Western Philosophy - 4</dc:title>
  <dc:creator>Andrea Altobrando</dc:creator>
  <cp:lastModifiedBy>Altobrando Andrea</cp:lastModifiedBy>
  <cp:revision>209</cp:revision>
  <cp:lastPrinted>1601-01-01T00:00:00Z</cp:lastPrinted>
  <dcterms:created xsi:type="dcterms:W3CDTF">2019-03-02T06:08:20Z</dcterms:created>
  <dcterms:modified xsi:type="dcterms:W3CDTF">2025-11-05T12:12:39Z</dcterms:modified>
</cp:coreProperties>
</file>