
<file path=[Content_Types].xml><?xml version="1.0" encoding="utf-8"?>
<Types xmlns="http://schemas.openxmlformats.org/package/2006/content-types">
  <Default Extension="bmp" ContentType="image/bmp"/>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93" r:id="rId5"/>
    <p:sldId id="318" r:id="rId6"/>
    <p:sldId id="317" r:id="rId7"/>
    <p:sldId id="295" r:id="rId8"/>
    <p:sldId id="319" r:id="rId9"/>
    <p:sldId id="324" r:id="rId10"/>
    <p:sldId id="372" r:id="rId11"/>
    <p:sldId id="373" r:id="rId12"/>
    <p:sldId id="374" r:id="rId13"/>
    <p:sldId id="321" r:id="rId14"/>
    <p:sldId id="320" r:id="rId15"/>
    <p:sldId id="322" r:id="rId16"/>
    <p:sldId id="323" r:id="rId17"/>
    <p:sldId id="326" r:id="rId18"/>
    <p:sldId id="328" r:id="rId19"/>
    <p:sldId id="329" r:id="rId20"/>
    <p:sldId id="331" r:id="rId21"/>
    <p:sldId id="333" r:id="rId22"/>
    <p:sldId id="335" r:id="rId23"/>
    <p:sldId id="336" r:id="rId24"/>
    <p:sldId id="338" r:id="rId25"/>
    <p:sldId id="314" r:id="rId26"/>
    <p:sldId id="340" r:id="rId27"/>
    <p:sldId id="342" r:id="rId28"/>
    <p:sldId id="343" r:id="rId29"/>
    <p:sldId id="344" r:id="rId30"/>
    <p:sldId id="346" r:id="rId31"/>
    <p:sldId id="341" r:id="rId32"/>
    <p:sldId id="347" r:id="rId33"/>
    <p:sldId id="348" r:id="rId34"/>
    <p:sldId id="349" r:id="rId35"/>
    <p:sldId id="351" r:id="rId36"/>
    <p:sldId id="378" r:id="rId37"/>
    <p:sldId id="350" r:id="rId38"/>
    <p:sldId id="327" r:id="rId39"/>
    <p:sldId id="352" r:id="rId40"/>
    <p:sldId id="357" r:id="rId41"/>
    <p:sldId id="380" r:id="rId42"/>
    <p:sldId id="356" r:id="rId43"/>
    <p:sldId id="363" r:id="rId44"/>
    <p:sldId id="353" r:id="rId45"/>
    <p:sldId id="362" r:id="rId46"/>
    <p:sldId id="358" r:id="rId47"/>
    <p:sldId id="360" r:id="rId48"/>
    <p:sldId id="361" r:id="rId49"/>
    <p:sldId id="376" r:id="rId50"/>
    <p:sldId id="375" r:id="rId51"/>
    <p:sldId id="377" r:id="rId52"/>
    <p:sldId id="364" r:id="rId53"/>
    <p:sldId id="384" r:id="rId54"/>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zione predefinita" id="{1CB5271E-E8F0-4C35-874F-C1B4FDFD5A53}">
          <p14:sldIdLst>
            <p14:sldId id="256"/>
            <p14:sldId id="257"/>
            <p14:sldId id="258"/>
            <p14:sldId id="293"/>
            <p14:sldId id="318"/>
            <p14:sldId id="317"/>
            <p14:sldId id="295"/>
            <p14:sldId id="319"/>
            <p14:sldId id="324"/>
            <p14:sldId id="372"/>
            <p14:sldId id="373"/>
            <p14:sldId id="374"/>
            <p14:sldId id="321"/>
            <p14:sldId id="320"/>
            <p14:sldId id="322"/>
            <p14:sldId id="323"/>
            <p14:sldId id="326"/>
            <p14:sldId id="328"/>
            <p14:sldId id="329"/>
            <p14:sldId id="331"/>
            <p14:sldId id="333"/>
            <p14:sldId id="335"/>
            <p14:sldId id="336"/>
            <p14:sldId id="338"/>
            <p14:sldId id="314"/>
            <p14:sldId id="340"/>
            <p14:sldId id="342"/>
            <p14:sldId id="343"/>
            <p14:sldId id="344"/>
            <p14:sldId id="346"/>
            <p14:sldId id="341"/>
            <p14:sldId id="347"/>
            <p14:sldId id="348"/>
            <p14:sldId id="349"/>
            <p14:sldId id="351"/>
            <p14:sldId id="378"/>
            <p14:sldId id="350"/>
            <p14:sldId id="327"/>
            <p14:sldId id="352"/>
            <p14:sldId id="357"/>
            <p14:sldId id="380"/>
            <p14:sldId id="356"/>
            <p14:sldId id="363"/>
            <p14:sldId id="353"/>
            <p14:sldId id="362"/>
            <p14:sldId id="358"/>
            <p14:sldId id="360"/>
            <p14:sldId id="361"/>
            <p14:sldId id="376"/>
            <p14:sldId id="375"/>
            <p14:sldId id="377"/>
            <p14:sldId id="364"/>
            <p14:sldId id="384"/>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5" d="100"/>
          <a:sy n="75" d="100"/>
        </p:scale>
        <p:origin x="874" y="4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9341A8D-6213-02CD-B4EC-260F9F83023F}"/>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50BBED1A-47DE-CAA8-C547-B0991326BB1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04E56781-9611-E3DB-FC26-BEF438339478}"/>
              </a:ext>
            </a:extLst>
          </p:cNvPr>
          <p:cNvSpPr>
            <a:spLocks noGrp="1"/>
          </p:cNvSpPr>
          <p:nvPr>
            <p:ph type="dt" sz="half" idx="10"/>
          </p:nvPr>
        </p:nvSpPr>
        <p:spPr/>
        <p:txBody>
          <a:bodyPr/>
          <a:lstStyle/>
          <a:p>
            <a:fld id="{E170DE4D-CA36-43F4-A49A-D08290C5FFF5}" type="datetimeFigureOut">
              <a:rPr lang="it-IT" smtClean="0"/>
              <a:t>13/05/2026</a:t>
            </a:fld>
            <a:endParaRPr lang="it-IT"/>
          </a:p>
        </p:txBody>
      </p:sp>
      <p:sp>
        <p:nvSpPr>
          <p:cNvPr id="5" name="Segnaposto piè di pagina 4">
            <a:extLst>
              <a:ext uri="{FF2B5EF4-FFF2-40B4-BE49-F238E27FC236}">
                <a16:creationId xmlns:a16="http://schemas.microsoft.com/office/drawing/2014/main" id="{DC8A1FCE-6497-4DC8-E465-0C81C3675546}"/>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0A684948-42EB-7A96-C8BA-9EEDEA2D5EE0}"/>
              </a:ext>
            </a:extLst>
          </p:cNvPr>
          <p:cNvSpPr>
            <a:spLocks noGrp="1"/>
          </p:cNvSpPr>
          <p:nvPr>
            <p:ph type="sldNum" sz="quarter" idx="12"/>
          </p:nvPr>
        </p:nvSpPr>
        <p:spPr/>
        <p:txBody>
          <a:bodyPr/>
          <a:lstStyle/>
          <a:p>
            <a:fld id="{8F92E624-E382-43FE-BE1C-D873F4882566}" type="slidenum">
              <a:rPr lang="it-IT" smtClean="0"/>
              <a:t>‹N›</a:t>
            </a:fld>
            <a:endParaRPr lang="it-IT"/>
          </a:p>
        </p:txBody>
      </p:sp>
    </p:spTree>
    <p:extLst>
      <p:ext uri="{BB962C8B-B14F-4D97-AF65-F5344CB8AC3E}">
        <p14:creationId xmlns:p14="http://schemas.microsoft.com/office/powerpoint/2010/main" val="8565636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2C982B0-F882-AD31-1B2F-A2A6ADAEFE48}"/>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6B7C2AB3-D962-B756-8D07-4241F7FB5283}"/>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8FACD43E-3CEE-1393-50A8-50AB93765A4B}"/>
              </a:ext>
            </a:extLst>
          </p:cNvPr>
          <p:cNvSpPr>
            <a:spLocks noGrp="1"/>
          </p:cNvSpPr>
          <p:nvPr>
            <p:ph type="dt" sz="half" idx="10"/>
          </p:nvPr>
        </p:nvSpPr>
        <p:spPr/>
        <p:txBody>
          <a:bodyPr/>
          <a:lstStyle/>
          <a:p>
            <a:fld id="{E170DE4D-CA36-43F4-A49A-D08290C5FFF5}" type="datetimeFigureOut">
              <a:rPr lang="it-IT" smtClean="0"/>
              <a:t>13/05/2026</a:t>
            </a:fld>
            <a:endParaRPr lang="it-IT"/>
          </a:p>
        </p:txBody>
      </p:sp>
      <p:sp>
        <p:nvSpPr>
          <p:cNvPr id="5" name="Segnaposto piè di pagina 4">
            <a:extLst>
              <a:ext uri="{FF2B5EF4-FFF2-40B4-BE49-F238E27FC236}">
                <a16:creationId xmlns:a16="http://schemas.microsoft.com/office/drawing/2014/main" id="{F1F079AA-8419-131A-E7BA-BCEC36D23A28}"/>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B8637C05-1072-7A83-B623-6811FC3701BB}"/>
              </a:ext>
            </a:extLst>
          </p:cNvPr>
          <p:cNvSpPr>
            <a:spLocks noGrp="1"/>
          </p:cNvSpPr>
          <p:nvPr>
            <p:ph type="sldNum" sz="quarter" idx="12"/>
          </p:nvPr>
        </p:nvSpPr>
        <p:spPr/>
        <p:txBody>
          <a:bodyPr/>
          <a:lstStyle/>
          <a:p>
            <a:fld id="{8F92E624-E382-43FE-BE1C-D873F4882566}" type="slidenum">
              <a:rPr lang="it-IT" smtClean="0"/>
              <a:t>‹N›</a:t>
            </a:fld>
            <a:endParaRPr lang="it-IT"/>
          </a:p>
        </p:txBody>
      </p:sp>
    </p:spTree>
    <p:extLst>
      <p:ext uri="{BB962C8B-B14F-4D97-AF65-F5344CB8AC3E}">
        <p14:creationId xmlns:p14="http://schemas.microsoft.com/office/powerpoint/2010/main" val="39353251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A7580F26-71AC-EDC1-5D4F-46416067B540}"/>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9C3753A3-2B34-1263-4D11-ADE96F3CD63A}"/>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D99E3D56-8450-816A-DEE1-C873DAA5B793}"/>
              </a:ext>
            </a:extLst>
          </p:cNvPr>
          <p:cNvSpPr>
            <a:spLocks noGrp="1"/>
          </p:cNvSpPr>
          <p:nvPr>
            <p:ph type="dt" sz="half" idx="10"/>
          </p:nvPr>
        </p:nvSpPr>
        <p:spPr/>
        <p:txBody>
          <a:bodyPr/>
          <a:lstStyle/>
          <a:p>
            <a:fld id="{E170DE4D-CA36-43F4-A49A-D08290C5FFF5}" type="datetimeFigureOut">
              <a:rPr lang="it-IT" smtClean="0"/>
              <a:t>13/05/2026</a:t>
            </a:fld>
            <a:endParaRPr lang="it-IT"/>
          </a:p>
        </p:txBody>
      </p:sp>
      <p:sp>
        <p:nvSpPr>
          <p:cNvPr id="5" name="Segnaposto piè di pagina 4">
            <a:extLst>
              <a:ext uri="{FF2B5EF4-FFF2-40B4-BE49-F238E27FC236}">
                <a16:creationId xmlns:a16="http://schemas.microsoft.com/office/drawing/2014/main" id="{1CF71558-6DDD-3553-477D-D36C6D3EEC9E}"/>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4EBEB942-AF0B-4CF7-38A3-6C73DB364DFA}"/>
              </a:ext>
            </a:extLst>
          </p:cNvPr>
          <p:cNvSpPr>
            <a:spLocks noGrp="1"/>
          </p:cNvSpPr>
          <p:nvPr>
            <p:ph type="sldNum" sz="quarter" idx="12"/>
          </p:nvPr>
        </p:nvSpPr>
        <p:spPr/>
        <p:txBody>
          <a:bodyPr/>
          <a:lstStyle/>
          <a:p>
            <a:fld id="{8F92E624-E382-43FE-BE1C-D873F4882566}" type="slidenum">
              <a:rPr lang="it-IT" smtClean="0"/>
              <a:t>‹N›</a:t>
            </a:fld>
            <a:endParaRPr lang="it-IT"/>
          </a:p>
        </p:txBody>
      </p:sp>
    </p:spTree>
    <p:extLst>
      <p:ext uri="{BB962C8B-B14F-4D97-AF65-F5344CB8AC3E}">
        <p14:creationId xmlns:p14="http://schemas.microsoft.com/office/powerpoint/2010/main" val="16248583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5AE3CAE-931D-40C8-C976-0F00A98E5B74}"/>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8A9FE45D-83E4-5176-6D71-50C707C9B152}"/>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607CB10D-1F71-57A6-1232-6739807E2484}"/>
              </a:ext>
            </a:extLst>
          </p:cNvPr>
          <p:cNvSpPr>
            <a:spLocks noGrp="1"/>
          </p:cNvSpPr>
          <p:nvPr>
            <p:ph type="dt" sz="half" idx="10"/>
          </p:nvPr>
        </p:nvSpPr>
        <p:spPr/>
        <p:txBody>
          <a:bodyPr/>
          <a:lstStyle/>
          <a:p>
            <a:fld id="{E170DE4D-CA36-43F4-A49A-D08290C5FFF5}" type="datetimeFigureOut">
              <a:rPr lang="it-IT" smtClean="0"/>
              <a:t>13/05/2026</a:t>
            </a:fld>
            <a:endParaRPr lang="it-IT"/>
          </a:p>
        </p:txBody>
      </p:sp>
      <p:sp>
        <p:nvSpPr>
          <p:cNvPr id="5" name="Segnaposto piè di pagina 4">
            <a:extLst>
              <a:ext uri="{FF2B5EF4-FFF2-40B4-BE49-F238E27FC236}">
                <a16:creationId xmlns:a16="http://schemas.microsoft.com/office/drawing/2014/main" id="{CDF4345A-F35C-2585-C2CB-087A08BE4CDB}"/>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BF537E9E-9B12-823B-E12E-806C4F6A02AE}"/>
              </a:ext>
            </a:extLst>
          </p:cNvPr>
          <p:cNvSpPr>
            <a:spLocks noGrp="1"/>
          </p:cNvSpPr>
          <p:nvPr>
            <p:ph type="sldNum" sz="quarter" idx="12"/>
          </p:nvPr>
        </p:nvSpPr>
        <p:spPr/>
        <p:txBody>
          <a:bodyPr/>
          <a:lstStyle/>
          <a:p>
            <a:fld id="{8F92E624-E382-43FE-BE1C-D873F4882566}" type="slidenum">
              <a:rPr lang="it-IT" smtClean="0"/>
              <a:t>‹N›</a:t>
            </a:fld>
            <a:endParaRPr lang="it-IT"/>
          </a:p>
        </p:txBody>
      </p:sp>
    </p:spTree>
    <p:extLst>
      <p:ext uri="{BB962C8B-B14F-4D97-AF65-F5344CB8AC3E}">
        <p14:creationId xmlns:p14="http://schemas.microsoft.com/office/powerpoint/2010/main" val="16405267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466E73C-FD72-54BC-3425-0C91E6D1C5D7}"/>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7CD5FACB-3DCD-5979-EB53-7E92A0C9240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9126AC5A-3DAB-CCB0-A146-DD4B67858800}"/>
              </a:ext>
            </a:extLst>
          </p:cNvPr>
          <p:cNvSpPr>
            <a:spLocks noGrp="1"/>
          </p:cNvSpPr>
          <p:nvPr>
            <p:ph type="dt" sz="half" idx="10"/>
          </p:nvPr>
        </p:nvSpPr>
        <p:spPr/>
        <p:txBody>
          <a:bodyPr/>
          <a:lstStyle/>
          <a:p>
            <a:fld id="{E170DE4D-CA36-43F4-A49A-D08290C5FFF5}" type="datetimeFigureOut">
              <a:rPr lang="it-IT" smtClean="0"/>
              <a:t>13/05/2026</a:t>
            </a:fld>
            <a:endParaRPr lang="it-IT"/>
          </a:p>
        </p:txBody>
      </p:sp>
      <p:sp>
        <p:nvSpPr>
          <p:cNvPr id="5" name="Segnaposto piè di pagina 4">
            <a:extLst>
              <a:ext uri="{FF2B5EF4-FFF2-40B4-BE49-F238E27FC236}">
                <a16:creationId xmlns:a16="http://schemas.microsoft.com/office/drawing/2014/main" id="{85A1E109-A56E-CED5-1201-AB64E40626B2}"/>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35864EAA-3EDE-40C1-B243-C978266D1B7B}"/>
              </a:ext>
            </a:extLst>
          </p:cNvPr>
          <p:cNvSpPr>
            <a:spLocks noGrp="1"/>
          </p:cNvSpPr>
          <p:nvPr>
            <p:ph type="sldNum" sz="quarter" idx="12"/>
          </p:nvPr>
        </p:nvSpPr>
        <p:spPr/>
        <p:txBody>
          <a:bodyPr/>
          <a:lstStyle/>
          <a:p>
            <a:fld id="{8F92E624-E382-43FE-BE1C-D873F4882566}" type="slidenum">
              <a:rPr lang="it-IT" smtClean="0"/>
              <a:t>‹N›</a:t>
            </a:fld>
            <a:endParaRPr lang="it-IT"/>
          </a:p>
        </p:txBody>
      </p:sp>
    </p:spTree>
    <p:extLst>
      <p:ext uri="{BB962C8B-B14F-4D97-AF65-F5344CB8AC3E}">
        <p14:creationId xmlns:p14="http://schemas.microsoft.com/office/powerpoint/2010/main" val="8036923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6140CFE-C50F-C775-0A98-1E69202C5941}"/>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56B46AE0-1FD0-8865-FC50-D7E47D38E02D}"/>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3760860C-D4FB-82C1-EEE8-36241E89EE34}"/>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25942507-EC38-47CC-FBAF-E619AB926506}"/>
              </a:ext>
            </a:extLst>
          </p:cNvPr>
          <p:cNvSpPr>
            <a:spLocks noGrp="1"/>
          </p:cNvSpPr>
          <p:nvPr>
            <p:ph type="dt" sz="half" idx="10"/>
          </p:nvPr>
        </p:nvSpPr>
        <p:spPr/>
        <p:txBody>
          <a:bodyPr/>
          <a:lstStyle/>
          <a:p>
            <a:fld id="{E170DE4D-CA36-43F4-A49A-D08290C5FFF5}" type="datetimeFigureOut">
              <a:rPr lang="it-IT" smtClean="0"/>
              <a:t>13/05/2026</a:t>
            </a:fld>
            <a:endParaRPr lang="it-IT"/>
          </a:p>
        </p:txBody>
      </p:sp>
      <p:sp>
        <p:nvSpPr>
          <p:cNvPr id="6" name="Segnaposto piè di pagina 5">
            <a:extLst>
              <a:ext uri="{FF2B5EF4-FFF2-40B4-BE49-F238E27FC236}">
                <a16:creationId xmlns:a16="http://schemas.microsoft.com/office/drawing/2014/main" id="{CD3D4216-4AF6-D847-5C61-CC0C098164AB}"/>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9A548D87-6324-A9B2-763F-48A5950C88D8}"/>
              </a:ext>
            </a:extLst>
          </p:cNvPr>
          <p:cNvSpPr>
            <a:spLocks noGrp="1"/>
          </p:cNvSpPr>
          <p:nvPr>
            <p:ph type="sldNum" sz="quarter" idx="12"/>
          </p:nvPr>
        </p:nvSpPr>
        <p:spPr/>
        <p:txBody>
          <a:bodyPr/>
          <a:lstStyle/>
          <a:p>
            <a:fld id="{8F92E624-E382-43FE-BE1C-D873F4882566}" type="slidenum">
              <a:rPr lang="it-IT" smtClean="0"/>
              <a:t>‹N›</a:t>
            </a:fld>
            <a:endParaRPr lang="it-IT"/>
          </a:p>
        </p:txBody>
      </p:sp>
    </p:spTree>
    <p:extLst>
      <p:ext uri="{BB962C8B-B14F-4D97-AF65-F5344CB8AC3E}">
        <p14:creationId xmlns:p14="http://schemas.microsoft.com/office/powerpoint/2010/main" val="4269777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1104AA6-5C0A-4666-EC44-0CDCB470F8F1}"/>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D078CBA4-BC26-7A86-4169-AEFA2DAE406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C74E816F-0685-4B97-E411-F5A12C14F956}"/>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3AECC611-F096-04D1-7C7F-C69FF666F4E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76E8709E-4201-AA1E-C115-3076F9354838}"/>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37DE08D3-ABF4-A187-AD5B-CB5AEF0E61C2}"/>
              </a:ext>
            </a:extLst>
          </p:cNvPr>
          <p:cNvSpPr>
            <a:spLocks noGrp="1"/>
          </p:cNvSpPr>
          <p:nvPr>
            <p:ph type="dt" sz="half" idx="10"/>
          </p:nvPr>
        </p:nvSpPr>
        <p:spPr/>
        <p:txBody>
          <a:bodyPr/>
          <a:lstStyle/>
          <a:p>
            <a:fld id="{E170DE4D-CA36-43F4-A49A-D08290C5FFF5}" type="datetimeFigureOut">
              <a:rPr lang="it-IT" smtClean="0"/>
              <a:t>13/05/2026</a:t>
            </a:fld>
            <a:endParaRPr lang="it-IT"/>
          </a:p>
        </p:txBody>
      </p:sp>
      <p:sp>
        <p:nvSpPr>
          <p:cNvPr id="8" name="Segnaposto piè di pagina 7">
            <a:extLst>
              <a:ext uri="{FF2B5EF4-FFF2-40B4-BE49-F238E27FC236}">
                <a16:creationId xmlns:a16="http://schemas.microsoft.com/office/drawing/2014/main" id="{A4AC0933-4B3C-86EA-2496-850A319D5A17}"/>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B0A4D532-7286-BC42-0664-5063BF620F7B}"/>
              </a:ext>
            </a:extLst>
          </p:cNvPr>
          <p:cNvSpPr>
            <a:spLocks noGrp="1"/>
          </p:cNvSpPr>
          <p:nvPr>
            <p:ph type="sldNum" sz="quarter" idx="12"/>
          </p:nvPr>
        </p:nvSpPr>
        <p:spPr/>
        <p:txBody>
          <a:bodyPr/>
          <a:lstStyle/>
          <a:p>
            <a:fld id="{8F92E624-E382-43FE-BE1C-D873F4882566}" type="slidenum">
              <a:rPr lang="it-IT" smtClean="0"/>
              <a:t>‹N›</a:t>
            </a:fld>
            <a:endParaRPr lang="it-IT"/>
          </a:p>
        </p:txBody>
      </p:sp>
    </p:spTree>
    <p:extLst>
      <p:ext uri="{BB962C8B-B14F-4D97-AF65-F5344CB8AC3E}">
        <p14:creationId xmlns:p14="http://schemas.microsoft.com/office/powerpoint/2010/main" val="9323329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A53DA24-D454-2538-48BD-1766138F0B7C}"/>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1F4D6612-92D5-2594-DE94-559366EF84E8}"/>
              </a:ext>
            </a:extLst>
          </p:cNvPr>
          <p:cNvSpPr>
            <a:spLocks noGrp="1"/>
          </p:cNvSpPr>
          <p:nvPr>
            <p:ph type="dt" sz="half" idx="10"/>
          </p:nvPr>
        </p:nvSpPr>
        <p:spPr/>
        <p:txBody>
          <a:bodyPr/>
          <a:lstStyle/>
          <a:p>
            <a:fld id="{E170DE4D-CA36-43F4-A49A-D08290C5FFF5}" type="datetimeFigureOut">
              <a:rPr lang="it-IT" smtClean="0"/>
              <a:t>13/05/2026</a:t>
            </a:fld>
            <a:endParaRPr lang="it-IT"/>
          </a:p>
        </p:txBody>
      </p:sp>
      <p:sp>
        <p:nvSpPr>
          <p:cNvPr id="4" name="Segnaposto piè di pagina 3">
            <a:extLst>
              <a:ext uri="{FF2B5EF4-FFF2-40B4-BE49-F238E27FC236}">
                <a16:creationId xmlns:a16="http://schemas.microsoft.com/office/drawing/2014/main" id="{954C16F0-2581-A14D-14AD-D0D53827CBB4}"/>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CAEC5573-6629-5764-89B1-4F5D21F14C80}"/>
              </a:ext>
            </a:extLst>
          </p:cNvPr>
          <p:cNvSpPr>
            <a:spLocks noGrp="1"/>
          </p:cNvSpPr>
          <p:nvPr>
            <p:ph type="sldNum" sz="quarter" idx="12"/>
          </p:nvPr>
        </p:nvSpPr>
        <p:spPr/>
        <p:txBody>
          <a:bodyPr/>
          <a:lstStyle/>
          <a:p>
            <a:fld id="{8F92E624-E382-43FE-BE1C-D873F4882566}" type="slidenum">
              <a:rPr lang="it-IT" smtClean="0"/>
              <a:t>‹N›</a:t>
            </a:fld>
            <a:endParaRPr lang="it-IT"/>
          </a:p>
        </p:txBody>
      </p:sp>
    </p:spTree>
    <p:extLst>
      <p:ext uri="{BB962C8B-B14F-4D97-AF65-F5344CB8AC3E}">
        <p14:creationId xmlns:p14="http://schemas.microsoft.com/office/powerpoint/2010/main" val="35084144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3D198415-3809-34F1-6AD8-A05E6F151F1C}"/>
              </a:ext>
            </a:extLst>
          </p:cNvPr>
          <p:cNvSpPr>
            <a:spLocks noGrp="1"/>
          </p:cNvSpPr>
          <p:nvPr>
            <p:ph type="dt" sz="half" idx="10"/>
          </p:nvPr>
        </p:nvSpPr>
        <p:spPr/>
        <p:txBody>
          <a:bodyPr/>
          <a:lstStyle/>
          <a:p>
            <a:fld id="{E170DE4D-CA36-43F4-A49A-D08290C5FFF5}" type="datetimeFigureOut">
              <a:rPr lang="it-IT" smtClean="0"/>
              <a:t>13/05/2026</a:t>
            </a:fld>
            <a:endParaRPr lang="it-IT"/>
          </a:p>
        </p:txBody>
      </p:sp>
      <p:sp>
        <p:nvSpPr>
          <p:cNvPr id="3" name="Segnaposto piè di pagina 2">
            <a:extLst>
              <a:ext uri="{FF2B5EF4-FFF2-40B4-BE49-F238E27FC236}">
                <a16:creationId xmlns:a16="http://schemas.microsoft.com/office/drawing/2014/main" id="{64B7265F-4599-9D18-D879-941AD8B83A7E}"/>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EF55E5AD-4984-63FD-59CF-F47D135BF829}"/>
              </a:ext>
            </a:extLst>
          </p:cNvPr>
          <p:cNvSpPr>
            <a:spLocks noGrp="1"/>
          </p:cNvSpPr>
          <p:nvPr>
            <p:ph type="sldNum" sz="quarter" idx="12"/>
          </p:nvPr>
        </p:nvSpPr>
        <p:spPr/>
        <p:txBody>
          <a:bodyPr/>
          <a:lstStyle/>
          <a:p>
            <a:fld id="{8F92E624-E382-43FE-BE1C-D873F4882566}" type="slidenum">
              <a:rPr lang="it-IT" smtClean="0"/>
              <a:t>‹N›</a:t>
            </a:fld>
            <a:endParaRPr lang="it-IT"/>
          </a:p>
        </p:txBody>
      </p:sp>
    </p:spTree>
    <p:extLst>
      <p:ext uri="{BB962C8B-B14F-4D97-AF65-F5344CB8AC3E}">
        <p14:creationId xmlns:p14="http://schemas.microsoft.com/office/powerpoint/2010/main" val="9536927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503F4F3-7153-ABAE-E9BA-EC5D3653D425}"/>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3CA07DA7-2C80-0C93-87B5-FC547F3559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CB2FD7D1-8F54-3079-3898-F884CBA4AD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F28A7BF9-022B-75AE-6B9C-D1C3A7229FBC}"/>
              </a:ext>
            </a:extLst>
          </p:cNvPr>
          <p:cNvSpPr>
            <a:spLocks noGrp="1"/>
          </p:cNvSpPr>
          <p:nvPr>
            <p:ph type="dt" sz="half" idx="10"/>
          </p:nvPr>
        </p:nvSpPr>
        <p:spPr/>
        <p:txBody>
          <a:bodyPr/>
          <a:lstStyle/>
          <a:p>
            <a:fld id="{E170DE4D-CA36-43F4-A49A-D08290C5FFF5}" type="datetimeFigureOut">
              <a:rPr lang="it-IT" smtClean="0"/>
              <a:t>13/05/2026</a:t>
            </a:fld>
            <a:endParaRPr lang="it-IT"/>
          </a:p>
        </p:txBody>
      </p:sp>
      <p:sp>
        <p:nvSpPr>
          <p:cNvPr id="6" name="Segnaposto piè di pagina 5">
            <a:extLst>
              <a:ext uri="{FF2B5EF4-FFF2-40B4-BE49-F238E27FC236}">
                <a16:creationId xmlns:a16="http://schemas.microsoft.com/office/drawing/2014/main" id="{C167C189-CC2F-E455-864D-1B5787231F3B}"/>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24443C38-9485-E0DC-F184-9985D65FABB9}"/>
              </a:ext>
            </a:extLst>
          </p:cNvPr>
          <p:cNvSpPr>
            <a:spLocks noGrp="1"/>
          </p:cNvSpPr>
          <p:nvPr>
            <p:ph type="sldNum" sz="quarter" idx="12"/>
          </p:nvPr>
        </p:nvSpPr>
        <p:spPr/>
        <p:txBody>
          <a:bodyPr/>
          <a:lstStyle/>
          <a:p>
            <a:fld id="{8F92E624-E382-43FE-BE1C-D873F4882566}" type="slidenum">
              <a:rPr lang="it-IT" smtClean="0"/>
              <a:t>‹N›</a:t>
            </a:fld>
            <a:endParaRPr lang="it-IT"/>
          </a:p>
        </p:txBody>
      </p:sp>
    </p:spTree>
    <p:extLst>
      <p:ext uri="{BB962C8B-B14F-4D97-AF65-F5344CB8AC3E}">
        <p14:creationId xmlns:p14="http://schemas.microsoft.com/office/powerpoint/2010/main" val="3605615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4E8727C-2283-73B2-E0E6-3367E7E8331D}"/>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0AC872AC-CFE3-CF34-4816-05FA01A0B03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AD362C1C-1D15-2BF8-F8B2-4E2318181C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D0CC47C6-6CEA-4453-7848-6F4E6D9E157B}"/>
              </a:ext>
            </a:extLst>
          </p:cNvPr>
          <p:cNvSpPr>
            <a:spLocks noGrp="1"/>
          </p:cNvSpPr>
          <p:nvPr>
            <p:ph type="dt" sz="half" idx="10"/>
          </p:nvPr>
        </p:nvSpPr>
        <p:spPr/>
        <p:txBody>
          <a:bodyPr/>
          <a:lstStyle/>
          <a:p>
            <a:fld id="{E170DE4D-CA36-43F4-A49A-D08290C5FFF5}" type="datetimeFigureOut">
              <a:rPr lang="it-IT" smtClean="0"/>
              <a:t>13/05/2026</a:t>
            </a:fld>
            <a:endParaRPr lang="it-IT"/>
          </a:p>
        </p:txBody>
      </p:sp>
      <p:sp>
        <p:nvSpPr>
          <p:cNvPr id="6" name="Segnaposto piè di pagina 5">
            <a:extLst>
              <a:ext uri="{FF2B5EF4-FFF2-40B4-BE49-F238E27FC236}">
                <a16:creationId xmlns:a16="http://schemas.microsoft.com/office/drawing/2014/main" id="{4AA80D93-66EE-A295-3302-7A80D48B34D0}"/>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D5DC3DCE-F096-5510-9B39-D62315F10806}"/>
              </a:ext>
            </a:extLst>
          </p:cNvPr>
          <p:cNvSpPr>
            <a:spLocks noGrp="1"/>
          </p:cNvSpPr>
          <p:nvPr>
            <p:ph type="sldNum" sz="quarter" idx="12"/>
          </p:nvPr>
        </p:nvSpPr>
        <p:spPr/>
        <p:txBody>
          <a:bodyPr/>
          <a:lstStyle/>
          <a:p>
            <a:fld id="{8F92E624-E382-43FE-BE1C-D873F4882566}" type="slidenum">
              <a:rPr lang="it-IT" smtClean="0"/>
              <a:t>‹N›</a:t>
            </a:fld>
            <a:endParaRPr lang="it-IT"/>
          </a:p>
        </p:txBody>
      </p:sp>
    </p:spTree>
    <p:extLst>
      <p:ext uri="{BB962C8B-B14F-4D97-AF65-F5344CB8AC3E}">
        <p14:creationId xmlns:p14="http://schemas.microsoft.com/office/powerpoint/2010/main" val="21589856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E6077248-1B16-ACFA-AFD5-8B54290676E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123456AB-2E53-B1E3-4E65-87E700527BB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48AE7B2B-EF48-28D5-75AA-B441C4FE7BD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170DE4D-CA36-43F4-A49A-D08290C5FFF5}" type="datetimeFigureOut">
              <a:rPr lang="it-IT" smtClean="0"/>
              <a:t>13/05/2026</a:t>
            </a:fld>
            <a:endParaRPr lang="it-IT"/>
          </a:p>
        </p:txBody>
      </p:sp>
      <p:sp>
        <p:nvSpPr>
          <p:cNvPr id="5" name="Segnaposto piè di pagina 4">
            <a:extLst>
              <a:ext uri="{FF2B5EF4-FFF2-40B4-BE49-F238E27FC236}">
                <a16:creationId xmlns:a16="http://schemas.microsoft.com/office/drawing/2014/main" id="{2296C0CA-835A-19B9-DCF6-5DAEC6CE677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it-IT"/>
          </a:p>
        </p:txBody>
      </p:sp>
      <p:sp>
        <p:nvSpPr>
          <p:cNvPr id="6" name="Segnaposto numero diapositiva 5">
            <a:extLst>
              <a:ext uri="{FF2B5EF4-FFF2-40B4-BE49-F238E27FC236}">
                <a16:creationId xmlns:a16="http://schemas.microsoft.com/office/drawing/2014/main" id="{8F55E07F-A099-D6B1-B125-195E613D42F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F92E624-E382-43FE-BE1C-D873F4882566}" type="slidenum">
              <a:rPr lang="it-IT" smtClean="0"/>
              <a:t>‹N›</a:t>
            </a:fld>
            <a:endParaRPr lang="it-IT"/>
          </a:p>
        </p:txBody>
      </p:sp>
    </p:spTree>
    <p:extLst>
      <p:ext uri="{BB962C8B-B14F-4D97-AF65-F5344CB8AC3E}">
        <p14:creationId xmlns:p14="http://schemas.microsoft.com/office/powerpoint/2010/main" val="21283101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dario.cellamare@unipd.it" TargetMode="External"/><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bmp"/><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4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35.jpg"/></Relationships>
</file>

<file path=ppt/slides/_rels/slide4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hyperlink" Target="mailto:dario.cellamare@unipd.it" TargetMode="External"/><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bmp"/><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878BAE94-42E5-91E8-C89A-D7EE55C3B563}"/>
              </a:ext>
            </a:extLst>
          </p:cNvPr>
          <p:cNvPicPr>
            <a:picLocks noChangeAspect="1"/>
          </p:cNvPicPr>
          <p:nvPr/>
        </p:nvPicPr>
        <p:blipFill>
          <a:blip r:embed="rId2">
            <a:alphaModFix amt="75000"/>
          </a:blip>
          <a:stretch>
            <a:fillRect/>
          </a:stretch>
        </p:blipFill>
        <p:spPr>
          <a:xfrm>
            <a:off x="0" y="5890536"/>
            <a:ext cx="2256923" cy="1008104"/>
          </a:xfrm>
          <a:prstGeom prst="rect">
            <a:avLst/>
          </a:prstGeom>
          <a:effectLst>
            <a:softEdge rad="63500"/>
          </a:effectLst>
        </p:spPr>
      </p:pic>
      <p:sp>
        <p:nvSpPr>
          <p:cNvPr id="3" name="CasellaDiTesto 2">
            <a:extLst>
              <a:ext uri="{FF2B5EF4-FFF2-40B4-BE49-F238E27FC236}">
                <a16:creationId xmlns:a16="http://schemas.microsoft.com/office/drawing/2014/main" id="{8E736378-B4F3-2197-6C51-379EA81D7A47}"/>
              </a:ext>
            </a:extLst>
          </p:cNvPr>
          <p:cNvSpPr txBox="1"/>
          <p:nvPr/>
        </p:nvSpPr>
        <p:spPr>
          <a:xfrm>
            <a:off x="2120359" y="5929286"/>
            <a:ext cx="3462169" cy="830997"/>
          </a:xfrm>
          <a:prstGeom prst="rect">
            <a:avLst/>
          </a:prstGeom>
          <a:noFill/>
        </p:spPr>
        <p:txBody>
          <a:bodyPr wrap="square" rtlCol="0">
            <a:spAutoFit/>
          </a:bodyPr>
          <a:lstStyle/>
          <a:p>
            <a:r>
              <a:rPr lang="it-IT" sz="1600" dirty="0">
                <a:solidFill>
                  <a:schemeClr val="bg1"/>
                </a:solidFill>
              </a:rPr>
              <a:t>Dario Cellamare</a:t>
            </a:r>
          </a:p>
          <a:p>
            <a:r>
              <a:rPr lang="it-IT" sz="1600" dirty="0">
                <a:solidFill>
                  <a:schemeClr val="bg1"/>
                </a:solidFill>
                <a:hlinkClick r:id="rId3"/>
              </a:rPr>
              <a:t>dario.cellamare@unipd.it</a:t>
            </a:r>
            <a:endParaRPr lang="it-IT" sz="1600" dirty="0">
              <a:solidFill>
                <a:schemeClr val="bg1"/>
              </a:solidFill>
            </a:endParaRPr>
          </a:p>
          <a:p>
            <a:r>
              <a:rPr lang="it-IT" sz="1600" dirty="0">
                <a:solidFill>
                  <a:schemeClr val="bg1"/>
                </a:solidFill>
              </a:rPr>
              <a:t>Università degli Studi di Padova</a:t>
            </a:r>
          </a:p>
        </p:txBody>
      </p:sp>
      <p:sp>
        <p:nvSpPr>
          <p:cNvPr id="4" name="CasellaDiTesto 3">
            <a:extLst>
              <a:ext uri="{FF2B5EF4-FFF2-40B4-BE49-F238E27FC236}">
                <a16:creationId xmlns:a16="http://schemas.microsoft.com/office/drawing/2014/main" id="{753DA396-6B5F-1C4E-094E-56AAB97D45F8}"/>
              </a:ext>
            </a:extLst>
          </p:cNvPr>
          <p:cNvSpPr txBox="1"/>
          <p:nvPr/>
        </p:nvSpPr>
        <p:spPr>
          <a:xfrm>
            <a:off x="0" y="-30480"/>
            <a:ext cx="12192000" cy="477054"/>
          </a:xfrm>
          <a:prstGeom prst="rect">
            <a:avLst/>
          </a:prstGeom>
          <a:noFill/>
        </p:spPr>
        <p:txBody>
          <a:bodyPr wrap="square" rtlCol="0">
            <a:spAutoFit/>
          </a:bodyPr>
          <a:lstStyle/>
          <a:p>
            <a:pPr algn="ctr"/>
            <a:r>
              <a:rPr lang="it-IT" sz="2500" i="1" dirty="0" err="1">
                <a:solidFill>
                  <a:schemeClr val="bg1"/>
                </a:solidFill>
                <a:latin typeface="+mj-lt"/>
              </a:rPr>
              <a:t>Religio</a:t>
            </a:r>
            <a:r>
              <a:rPr lang="it-IT" sz="2500" dirty="0">
                <a:solidFill>
                  <a:schemeClr val="bg1"/>
                </a:solidFill>
                <a:latin typeface="+mj-lt"/>
              </a:rPr>
              <a:t>, </a:t>
            </a:r>
            <a:r>
              <a:rPr lang="it-IT" sz="2500" i="1" dirty="0" err="1">
                <a:solidFill>
                  <a:schemeClr val="bg1"/>
                </a:solidFill>
                <a:latin typeface="+mj-lt"/>
              </a:rPr>
              <a:t>cultus</a:t>
            </a:r>
            <a:r>
              <a:rPr lang="it-IT" sz="2500" i="1" dirty="0">
                <a:solidFill>
                  <a:schemeClr val="bg1"/>
                </a:solidFill>
                <a:latin typeface="+mj-lt"/>
              </a:rPr>
              <a:t> </a:t>
            </a:r>
            <a:r>
              <a:rPr lang="it-IT" sz="2500" i="1" dirty="0" err="1">
                <a:solidFill>
                  <a:schemeClr val="bg1"/>
                </a:solidFill>
                <a:latin typeface="+mj-lt"/>
              </a:rPr>
              <a:t>deorum</a:t>
            </a:r>
            <a:r>
              <a:rPr lang="it-IT" sz="2500" dirty="0">
                <a:solidFill>
                  <a:schemeClr val="bg1"/>
                </a:solidFill>
                <a:latin typeface="+mj-lt"/>
              </a:rPr>
              <a:t> e sacrificio nel mondo romano. Nozioni, pratiche, interpretazioni</a:t>
            </a:r>
            <a:endParaRPr lang="it-IT" sz="2500" i="1" dirty="0">
              <a:solidFill>
                <a:schemeClr val="bg1"/>
              </a:solidFill>
              <a:latin typeface="+mj-lt"/>
            </a:endParaRPr>
          </a:p>
        </p:txBody>
      </p:sp>
      <p:pic>
        <p:nvPicPr>
          <p:cNvPr id="6" name="Immagine 5">
            <a:extLst>
              <a:ext uri="{FF2B5EF4-FFF2-40B4-BE49-F238E27FC236}">
                <a16:creationId xmlns:a16="http://schemas.microsoft.com/office/drawing/2014/main" id="{B7229845-8CC3-8455-E21E-6165EC81CA6F}"/>
              </a:ext>
            </a:extLst>
          </p:cNvPr>
          <p:cNvPicPr>
            <a:picLocks noChangeAspect="1"/>
          </p:cNvPicPr>
          <p:nvPr/>
        </p:nvPicPr>
        <p:blipFill>
          <a:blip r:embed="rId4"/>
          <a:stretch>
            <a:fillRect/>
          </a:stretch>
        </p:blipFill>
        <p:spPr>
          <a:xfrm>
            <a:off x="2494589" y="641828"/>
            <a:ext cx="6175877" cy="5048577"/>
          </a:xfrm>
          <a:prstGeom prst="rect">
            <a:avLst/>
          </a:prstGeom>
        </p:spPr>
      </p:pic>
      <p:sp>
        <p:nvSpPr>
          <p:cNvPr id="7" name="CasellaDiTesto 6">
            <a:extLst>
              <a:ext uri="{FF2B5EF4-FFF2-40B4-BE49-F238E27FC236}">
                <a16:creationId xmlns:a16="http://schemas.microsoft.com/office/drawing/2014/main" id="{B4997B0E-29D6-6306-BC8B-D7D0166BADF2}"/>
              </a:ext>
            </a:extLst>
          </p:cNvPr>
          <p:cNvSpPr txBox="1"/>
          <p:nvPr/>
        </p:nvSpPr>
        <p:spPr>
          <a:xfrm>
            <a:off x="8985924" y="4905575"/>
            <a:ext cx="3206076" cy="784830"/>
          </a:xfrm>
          <a:prstGeom prst="rect">
            <a:avLst/>
          </a:prstGeom>
          <a:noFill/>
        </p:spPr>
        <p:txBody>
          <a:bodyPr wrap="square" rtlCol="0">
            <a:spAutoFit/>
          </a:bodyPr>
          <a:lstStyle/>
          <a:p>
            <a:r>
              <a:rPr lang="it-IT" sz="1500" dirty="0">
                <a:solidFill>
                  <a:schemeClr val="bg2">
                    <a:lumMod val="75000"/>
                  </a:schemeClr>
                </a:solidFill>
              </a:rPr>
              <a:t>Lastra votiva con scena di sacrificio (II sec.), Museo Archeologico di Padova</a:t>
            </a:r>
          </a:p>
        </p:txBody>
      </p:sp>
      <p:cxnSp>
        <p:nvCxnSpPr>
          <p:cNvPr id="8" name="Connettore diritto 7">
            <a:extLst>
              <a:ext uri="{FF2B5EF4-FFF2-40B4-BE49-F238E27FC236}">
                <a16:creationId xmlns:a16="http://schemas.microsoft.com/office/drawing/2014/main" id="{C29CCDE4-5718-8A08-6D92-41975AD53777}"/>
              </a:ext>
            </a:extLst>
          </p:cNvPr>
          <p:cNvCxnSpPr>
            <a:cxnSpLocks/>
          </p:cNvCxnSpPr>
          <p:nvPr/>
        </p:nvCxnSpPr>
        <p:spPr>
          <a:xfrm flipH="1">
            <a:off x="-123930" y="441696"/>
            <a:ext cx="12439859"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9" name="Connettore diritto 8">
            <a:extLst>
              <a:ext uri="{FF2B5EF4-FFF2-40B4-BE49-F238E27FC236}">
                <a16:creationId xmlns:a16="http://schemas.microsoft.com/office/drawing/2014/main" id="{937FA8D3-6651-D4BF-849F-6CB77C37E622}"/>
              </a:ext>
            </a:extLst>
          </p:cNvPr>
          <p:cNvCxnSpPr>
            <a:cxnSpLocks/>
          </p:cNvCxnSpPr>
          <p:nvPr/>
        </p:nvCxnSpPr>
        <p:spPr>
          <a:xfrm flipH="1">
            <a:off x="-123930" y="5904827"/>
            <a:ext cx="12439859" cy="0"/>
          </a:xfrm>
          <a:prstGeom prst="line">
            <a:avLst/>
          </a:prstGeom>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38446386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4BDC1885-4EA0-B97E-A8ED-90DE6CE9310A}"/>
            </a:ext>
          </a:extLst>
        </p:cNvPr>
        <p:cNvGrpSpPr/>
        <p:nvPr/>
      </p:nvGrpSpPr>
      <p:grpSpPr>
        <a:xfrm>
          <a:off x="0" y="0"/>
          <a:ext cx="0" cy="0"/>
          <a:chOff x="0" y="0"/>
          <a:chExt cx="0" cy="0"/>
        </a:xfrm>
      </p:grpSpPr>
      <p:sp>
        <p:nvSpPr>
          <p:cNvPr id="2" name="CasellaDiTesto 1">
            <a:extLst>
              <a:ext uri="{FF2B5EF4-FFF2-40B4-BE49-F238E27FC236}">
                <a16:creationId xmlns:a16="http://schemas.microsoft.com/office/drawing/2014/main" id="{92B8F99E-E390-138A-9035-9C798764D0B6}"/>
              </a:ext>
            </a:extLst>
          </p:cNvPr>
          <p:cNvSpPr txBox="1"/>
          <p:nvPr/>
        </p:nvSpPr>
        <p:spPr>
          <a:xfrm>
            <a:off x="0" y="0"/>
            <a:ext cx="12192000" cy="477054"/>
          </a:xfrm>
          <a:prstGeom prst="rect">
            <a:avLst/>
          </a:prstGeom>
          <a:noFill/>
        </p:spPr>
        <p:txBody>
          <a:bodyPr wrap="square" rtlCol="0">
            <a:spAutoFit/>
          </a:bodyPr>
          <a:lstStyle/>
          <a:p>
            <a:pPr algn="ctr"/>
            <a:r>
              <a:rPr lang="it-IT" sz="2500" dirty="0">
                <a:solidFill>
                  <a:schemeClr val="bg1"/>
                </a:solidFill>
                <a:latin typeface="+mj-lt"/>
              </a:rPr>
              <a:t>Roma, i riti e la ricerca del «mito che non c’è»</a:t>
            </a:r>
          </a:p>
        </p:txBody>
      </p:sp>
      <p:cxnSp>
        <p:nvCxnSpPr>
          <p:cNvPr id="4" name="Connettore diritto 3">
            <a:extLst>
              <a:ext uri="{FF2B5EF4-FFF2-40B4-BE49-F238E27FC236}">
                <a16:creationId xmlns:a16="http://schemas.microsoft.com/office/drawing/2014/main" id="{FB828F59-3214-ADB2-D891-1523CE99431A}"/>
              </a:ext>
            </a:extLst>
          </p:cNvPr>
          <p:cNvCxnSpPr>
            <a:cxnSpLocks/>
          </p:cNvCxnSpPr>
          <p:nvPr/>
        </p:nvCxnSpPr>
        <p:spPr>
          <a:xfrm flipH="1">
            <a:off x="-123930" y="477054"/>
            <a:ext cx="12439859" cy="0"/>
          </a:xfrm>
          <a:prstGeom prst="line">
            <a:avLst/>
          </a:prstGeom>
        </p:spPr>
        <p:style>
          <a:lnRef idx="2">
            <a:schemeClr val="accent2"/>
          </a:lnRef>
          <a:fillRef idx="0">
            <a:schemeClr val="accent2"/>
          </a:fillRef>
          <a:effectRef idx="1">
            <a:schemeClr val="accent2"/>
          </a:effectRef>
          <a:fontRef idx="minor">
            <a:schemeClr val="tx1"/>
          </a:fontRef>
        </p:style>
      </p:cxnSp>
      <p:sp>
        <p:nvSpPr>
          <p:cNvPr id="5" name="CasellaDiTesto 4">
            <a:extLst>
              <a:ext uri="{FF2B5EF4-FFF2-40B4-BE49-F238E27FC236}">
                <a16:creationId xmlns:a16="http://schemas.microsoft.com/office/drawing/2014/main" id="{3386E301-BA57-6821-411F-095C31A59B7F}"/>
              </a:ext>
            </a:extLst>
          </p:cNvPr>
          <p:cNvSpPr txBox="1"/>
          <p:nvPr/>
        </p:nvSpPr>
        <p:spPr>
          <a:xfrm>
            <a:off x="193040" y="1418441"/>
            <a:ext cx="11765280" cy="3139321"/>
          </a:xfrm>
          <a:prstGeom prst="rect">
            <a:avLst/>
          </a:prstGeom>
          <a:noFill/>
        </p:spPr>
        <p:txBody>
          <a:bodyPr wrap="square">
            <a:spAutoFit/>
          </a:bodyPr>
          <a:lstStyle/>
          <a:p>
            <a:pPr algn="just"/>
            <a:r>
              <a:rPr lang="it-IT" sz="2200" b="1" dirty="0">
                <a:solidFill>
                  <a:schemeClr val="accent2"/>
                </a:solidFill>
              </a:rPr>
              <a:t>A. </a:t>
            </a:r>
            <a:r>
              <a:rPr lang="it-IT" sz="2200" b="1" dirty="0" err="1">
                <a:solidFill>
                  <a:schemeClr val="accent2"/>
                </a:solidFill>
              </a:rPr>
              <a:t>Brelich</a:t>
            </a:r>
            <a:r>
              <a:rPr lang="it-IT" sz="2200" b="1" dirty="0">
                <a:solidFill>
                  <a:schemeClr val="accent2"/>
                </a:solidFill>
              </a:rPr>
              <a:t>, </a:t>
            </a:r>
            <a:r>
              <a:rPr lang="it-IT" sz="2200" b="1" i="1" dirty="0">
                <a:solidFill>
                  <a:schemeClr val="accent2"/>
                </a:solidFill>
              </a:rPr>
              <a:t>Introduzione alla storia delle religioni</a:t>
            </a:r>
            <a:r>
              <a:rPr lang="it-IT" sz="2200" b="1" dirty="0">
                <a:solidFill>
                  <a:schemeClr val="accent2"/>
                </a:solidFill>
              </a:rPr>
              <a:t>, Roma 1966, p. 11:</a:t>
            </a:r>
          </a:p>
          <a:p>
            <a:pPr algn="just"/>
            <a:r>
              <a:rPr lang="it-IT" sz="2200" dirty="0">
                <a:solidFill>
                  <a:schemeClr val="bg1"/>
                </a:solidFill>
              </a:rPr>
              <a:t>«Riportando i fattori fondamentali della sua effettiva esistenza ai tempi delle origini in cui, in seguito ad un evento prodigioso e irripetibile, essi si sarebbero costituiti, la società </a:t>
            </a:r>
            <a:r>
              <a:rPr lang="it-IT" sz="2200" i="1" dirty="0">
                <a:solidFill>
                  <a:schemeClr val="bg1"/>
                </a:solidFill>
              </a:rPr>
              <a:t>dà un senso</a:t>
            </a:r>
            <a:r>
              <a:rPr lang="it-IT" sz="2200" dirty="0">
                <a:solidFill>
                  <a:schemeClr val="bg1"/>
                </a:solidFill>
              </a:rPr>
              <a:t> alle proprie condizioni e forme di esistenza: i miti </a:t>
            </a:r>
            <a:r>
              <a:rPr lang="it-IT" sz="2200" i="1" dirty="0">
                <a:solidFill>
                  <a:schemeClr val="bg1"/>
                </a:solidFill>
              </a:rPr>
              <a:t>fondano </a:t>
            </a:r>
            <a:r>
              <a:rPr lang="it-IT" sz="2200" dirty="0">
                <a:solidFill>
                  <a:schemeClr val="bg1"/>
                </a:solidFill>
              </a:rPr>
              <a:t>le cose che non solo sono come sono, ma </a:t>
            </a:r>
            <a:r>
              <a:rPr lang="it-IT" sz="2200" i="1" dirty="0">
                <a:solidFill>
                  <a:schemeClr val="bg1"/>
                </a:solidFill>
              </a:rPr>
              <a:t>devono </a:t>
            </a:r>
            <a:r>
              <a:rPr lang="it-IT" sz="2200" dirty="0">
                <a:solidFill>
                  <a:schemeClr val="bg1"/>
                </a:solidFill>
              </a:rPr>
              <a:t>essere come sono, perché così sono diventate in quel lontano tempo in cui tutto si è deciso; il mito […] assicura stabilità alle istituzioni; provvede, inoltre, a modelli di comportamento (bisogna comportarsi come nel tempo delle origini è stato deciso […]). Il mito, dunque, non </a:t>
            </a:r>
            <a:r>
              <a:rPr lang="it-IT" sz="2200" i="1" dirty="0">
                <a:solidFill>
                  <a:schemeClr val="bg1"/>
                </a:solidFill>
              </a:rPr>
              <a:t>spiega</a:t>
            </a:r>
            <a:r>
              <a:rPr lang="it-IT" sz="2200" dirty="0">
                <a:solidFill>
                  <a:schemeClr val="bg1"/>
                </a:solidFill>
              </a:rPr>
              <a:t>, per un bisogno intellettuale, le cose […] ma le </a:t>
            </a:r>
            <a:r>
              <a:rPr lang="it-IT" sz="2200" i="1" dirty="0">
                <a:solidFill>
                  <a:schemeClr val="bg1"/>
                </a:solidFill>
              </a:rPr>
              <a:t>fonda</a:t>
            </a:r>
            <a:r>
              <a:rPr lang="it-IT" sz="2200" dirty="0">
                <a:solidFill>
                  <a:schemeClr val="bg1"/>
                </a:solidFill>
              </a:rPr>
              <a:t>, conferendo loro valore».</a:t>
            </a:r>
          </a:p>
        </p:txBody>
      </p:sp>
    </p:spTree>
    <p:extLst>
      <p:ext uri="{BB962C8B-B14F-4D97-AF65-F5344CB8AC3E}">
        <p14:creationId xmlns:p14="http://schemas.microsoft.com/office/powerpoint/2010/main" val="1117763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810A9BD1-88D2-96BF-666E-72BED49FC573}"/>
            </a:ext>
          </a:extLst>
        </p:cNvPr>
        <p:cNvGrpSpPr/>
        <p:nvPr/>
      </p:nvGrpSpPr>
      <p:grpSpPr>
        <a:xfrm>
          <a:off x="0" y="0"/>
          <a:ext cx="0" cy="0"/>
          <a:chOff x="0" y="0"/>
          <a:chExt cx="0" cy="0"/>
        </a:xfrm>
      </p:grpSpPr>
      <p:sp>
        <p:nvSpPr>
          <p:cNvPr id="2" name="CasellaDiTesto 1">
            <a:extLst>
              <a:ext uri="{FF2B5EF4-FFF2-40B4-BE49-F238E27FC236}">
                <a16:creationId xmlns:a16="http://schemas.microsoft.com/office/drawing/2014/main" id="{FA20C605-9469-3171-3763-7D6B7085E2BF}"/>
              </a:ext>
            </a:extLst>
          </p:cNvPr>
          <p:cNvSpPr txBox="1"/>
          <p:nvPr/>
        </p:nvSpPr>
        <p:spPr>
          <a:xfrm>
            <a:off x="0" y="0"/>
            <a:ext cx="12192000" cy="477054"/>
          </a:xfrm>
          <a:prstGeom prst="rect">
            <a:avLst/>
          </a:prstGeom>
          <a:noFill/>
        </p:spPr>
        <p:txBody>
          <a:bodyPr wrap="square" rtlCol="0">
            <a:spAutoFit/>
          </a:bodyPr>
          <a:lstStyle/>
          <a:p>
            <a:pPr algn="ctr"/>
            <a:r>
              <a:rPr lang="it-IT" sz="2500" dirty="0">
                <a:solidFill>
                  <a:schemeClr val="bg1"/>
                </a:solidFill>
                <a:latin typeface="+mj-lt"/>
              </a:rPr>
              <a:t>Roma, i riti e la ricerca del «mito che non c’è»</a:t>
            </a:r>
          </a:p>
        </p:txBody>
      </p:sp>
      <p:cxnSp>
        <p:nvCxnSpPr>
          <p:cNvPr id="4" name="Connettore diritto 3">
            <a:extLst>
              <a:ext uri="{FF2B5EF4-FFF2-40B4-BE49-F238E27FC236}">
                <a16:creationId xmlns:a16="http://schemas.microsoft.com/office/drawing/2014/main" id="{2726CCB8-C18A-6572-A690-DC2C5C095896}"/>
              </a:ext>
            </a:extLst>
          </p:cNvPr>
          <p:cNvCxnSpPr>
            <a:cxnSpLocks/>
          </p:cNvCxnSpPr>
          <p:nvPr/>
        </p:nvCxnSpPr>
        <p:spPr>
          <a:xfrm flipH="1">
            <a:off x="-123930" y="477054"/>
            <a:ext cx="12439859" cy="0"/>
          </a:xfrm>
          <a:prstGeom prst="line">
            <a:avLst/>
          </a:prstGeom>
        </p:spPr>
        <p:style>
          <a:lnRef idx="2">
            <a:schemeClr val="accent2"/>
          </a:lnRef>
          <a:fillRef idx="0">
            <a:schemeClr val="accent2"/>
          </a:fillRef>
          <a:effectRef idx="1">
            <a:schemeClr val="accent2"/>
          </a:effectRef>
          <a:fontRef idx="minor">
            <a:schemeClr val="tx1"/>
          </a:fontRef>
        </p:style>
      </p:cxnSp>
      <p:sp>
        <p:nvSpPr>
          <p:cNvPr id="7" name="CasellaDiTesto 6">
            <a:extLst>
              <a:ext uri="{FF2B5EF4-FFF2-40B4-BE49-F238E27FC236}">
                <a16:creationId xmlns:a16="http://schemas.microsoft.com/office/drawing/2014/main" id="{A858911D-88E7-F7AC-3049-8B77F5AACC88}"/>
              </a:ext>
            </a:extLst>
          </p:cNvPr>
          <p:cNvSpPr txBox="1"/>
          <p:nvPr/>
        </p:nvSpPr>
        <p:spPr>
          <a:xfrm>
            <a:off x="157479" y="558334"/>
            <a:ext cx="11877040" cy="6186309"/>
          </a:xfrm>
          <a:prstGeom prst="rect">
            <a:avLst/>
          </a:prstGeom>
          <a:noFill/>
        </p:spPr>
        <p:txBody>
          <a:bodyPr wrap="square" rtlCol="0">
            <a:spAutoFit/>
          </a:bodyPr>
          <a:lstStyle/>
          <a:p>
            <a:pPr algn="just"/>
            <a:r>
              <a:rPr lang="it-IT" sz="2200" b="1" dirty="0" err="1">
                <a:solidFill>
                  <a:schemeClr val="accent2"/>
                </a:solidFill>
              </a:rPr>
              <a:t>Cic</a:t>
            </a:r>
            <a:r>
              <a:rPr lang="it-IT" sz="2200" b="1" dirty="0">
                <a:solidFill>
                  <a:schemeClr val="accent2"/>
                </a:solidFill>
              </a:rPr>
              <a:t>. </a:t>
            </a:r>
            <a:r>
              <a:rPr lang="it-IT" sz="2200" b="1" i="1" dirty="0">
                <a:solidFill>
                  <a:schemeClr val="accent2"/>
                </a:solidFill>
              </a:rPr>
              <a:t>De natura </a:t>
            </a:r>
            <a:r>
              <a:rPr lang="it-IT" sz="2200" b="1" i="1" dirty="0" err="1">
                <a:solidFill>
                  <a:schemeClr val="accent2"/>
                </a:solidFill>
              </a:rPr>
              <a:t>deorum</a:t>
            </a:r>
            <a:r>
              <a:rPr lang="it-IT" sz="2200" b="1" dirty="0">
                <a:solidFill>
                  <a:schemeClr val="accent2"/>
                </a:solidFill>
              </a:rPr>
              <a:t> III 2 (45-44 </a:t>
            </a:r>
            <a:r>
              <a:rPr lang="it-IT" sz="2200" b="1" dirty="0" err="1">
                <a:solidFill>
                  <a:schemeClr val="accent2"/>
                </a:solidFill>
              </a:rPr>
              <a:t>a.e.v</a:t>
            </a:r>
            <a:r>
              <a:rPr lang="it-IT" sz="2200" b="1" dirty="0">
                <a:solidFill>
                  <a:schemeClr val="accent2"/>
                </a:solidFill>
              </a:rPr>
              <a:t>.):</a:t>
            </a:r>
          </a:p>
          <a:p>
            <a:pPr algn="just"/>
            <a:r>
              <a:rPr lang="it-IT" sz="2200" dirty="0">
                <a:solidFill>
                  <a:schemeClr val="bg1"/>
                </a:solidFill>
              </a:rPr>
              <a:t>«E poiché la religione (</a:t>
            </a:r>
            <a:r>
              <a:rPr lang="it-IT" sz="2200" i="1" dirty="0" err="1">
                <a:solidFill>
                  <a:schemeClr val="bg1"/>
                </a:solidFill>
              </a:rPr>
              <a:t>religio</a:t>
            </a:r>
            <a:r>
              <a:rPr lang="it-IT" sz="2200" dirty="0">
                <a:solidFill>
                  <a:schemeClr val="bg1"/>
                </a:solidFill>
              </a:rPr>
              <a:t>) del popolo Romano è divisa in cerimonie e auspici, […], io ritenni che non fosse mai da trascurare nulla di questi culti (</a:t>
            </a:r>
            <a:r>
              <a:rPr lang="it-IT" sz="2200" i="1" dirty="0" err="1">
                <a:solidFill>
                  <a:schemeClr val="bg1"/>
                </a:solidFill>
              </a:rPr>
              <a:t>religiones</a:t>
            </a:r>
            <a:r>
              <a:rPr lang="it-IT" sz="2200" dirty="0">
                <a:solidFill>
                  <a:schemeClr val="bg1"/>
                </a:solidFill>
              </a:rPr>
              <a:t>), e sono convinto che Romolo con gli auspici e Numa con le cerimonie hanno gettato le fondamenta della nostra </a:t>
            </a:r>
            <a:r>
              <a:rPr lang="it-IT" sz="2200" i="1" dirty="0">
                <a:solidFill>
                  <a:schemeClr val="bg1"/>
                </a:solidFill>
              </a:rPr>
              <a:t>civitas</a:t>
            </a:r>
            <a:r>
              <a:rPr lang="it-IT" sz="2200" dirty="0">
                <a:solidFill>
                  <a:schemeClr val="bg1"/>
                </a:solidFill>
              </a:rPr>
              <a:t>, che certamente non avrebbe mai potuto essere tanto grande senza l’aver ottenuto il favore più elevato degli dèi immortali».</a:t>
            </a:r>
          </a:p>
          <a:p>
            <a:pPr algn="just"/>
            <a:endParaRPr lang="it-IT" sz="2200" dirty="0">
              <a:solidFill>
                <a:schemeClr val="bg1"/>
              </a:solidFill>
            </a:endParaRPr>
          </a:p>
          <a:p>
            <a:pPr algn="just"/>
            <a:r>
              <a:rPr lang="it-IT" sz="2200" b="1" dirty="0">
                <a:solidFill>
                  <a:schemeClr val="accent2"/>
                </a:solidFill>
              </a:rPr>
              <a:t>T. Livio </a:t>
            </a:r>
            <a:r>
              <a:rPr lang="it-IT" sz="2200" b="1" i="1" dirty="0">
                <a:solidFill>
                  <a:schemeClr val="accent2"/>
                </a:solidFill>
              </a:rPr>
              <a:t>Ab urbe condita</a:t>
            </a:r>
            <a:r>
              <a:rPr lang="it-IT" sz="2200" b="1" dirty="0">
                <a:solidFill>
                  <a:schemeClr val="accent2"/>
                </a:solidFill>
              </a:rPr>
              <a:t> V 51, 4 (trad. L. Perelli </a:t>
            </a:r>
            <a:r>
              <a:rPr lang="it-IT" sz="2200" b="1" dirty="0" err="1">
                <a:solidFill>
                  <a:schemeClr val="accent2"/>
                </a:solidFill>
              </a:rPr>
              <a:t>legg</a:t>
            </a:r>
            <a:r>
              <a:rPr lang="it-IT" sz="2200" b="1" dirty="0">
                <a:solidFill>
                  <a:schemeClr val="accent2"/>
                </a:solidFill>
              </a:rPr>
              <a:t>. mod.) (fine I </a:t>
            </a:r>
            <a:r>
              <a:rPr lang="it-IT" sz="2200" b="1" dirty="0" err="1">
                <a:solidFill>
                  <a:schemeClr val="accent2"/>
                </a:solidFill>
              </a:rPr>
              <a:t>a.e.v</a:t>
            </a:r>
            <a:r>
              <a:rPr lang="it-IT" sz="2200" b="1" dirty="0">
                <a:solidFill>
                  <a:schemeClr val="accent2"/>
                </a:solidFill>
              </a:rPr>
              <a:t>.-inizi I e.v.):</a:t>
            </a:r>
          </a:p>
          <a:p>
            <a:pPr algn="just"/>
            <a:r>
              <a:rPr lang="it-IT" sz="2200" dirty="0">
                <a:solidFill>
                  <a:schemeClr val="bg1"/>
                </a:solidFill>
              </a:rPr>
              <a:t>«In verità, se anche non avessimo dei culti (</a:t>
            </a:r>
            <a:r>
              <a:rPr lang="it-IT" sz="2200" i="1" dirty="0" err="1">
                <a:solidFill>
                  <a:schemeClr val="bg1"/>
                </a:solidFill>
              </a:rPr>
              <a:t>religiones</a:t>
            </a:r>
            <a:r>
              <a:rPr lang="it-IT" sz="2200" dirty="0">
                <a:solidFill>
                  <a:schemeClr val="bg1"/>
                </a:solidFill>
              </a:rPr>
              <a:t>) istituiti insieme alla città e tramandati poi di mano in mano, cionondimeno è stato così evidente in questo frangente l’intervento di una potenza divina (</a:t>
            </a:r>
            <a:r>
              <a:rPr lang="it-IT" sz="2200" i="1" dirty="0" err="1">
                <a:solidFill>
                  <a:schemeClr val="bg1"/>
                </a:solidFill>
              </a:rPr>
              <a:t>numen</a:t>
            </a:r>
            <a:r>
              <a:rPr lang="it-IT" sz="2200" dirty="0">
                <a:solidFill>
                  <a:schemeClr val="bg1"/>
                </a:solidFill>
              </a:rPr>
              <a:t>) al fianco dei Romani, che ritengo inammissibile per gli umani ogni negligenza del culto divino».</a:t>
            </a:r>
          </a:p>
          <a:p>
            <a:pPr algn="just"/>
            <a:endParaRPr lang="it-IT" sz="2200" dirty="0">
              <a:solidFill>
                <a:schemeClr val="bg1"/>
              </a:solidFill>
            </a:endParaRPr>
          </a:p>
          <a:p>
            <a:pPr algn="just"/>
            <a:r>
              <a:rPr lang="it-IT" sz="2200" b="1" dirty="0">
                <a:solidFill>
                  <a:schemeClr val="accent2"/>
                </a:solidFill>
              </a:rPr>
              <a:t>Giuliano </a:t>
            </a:r>
            <a:r>
              <a:rPr lang="it-IT" sz="2200" b="1" i="1" dirty="0">
                <a:solidFill>
                  <a:schemeClr val="accent2"/>
                </a:solidFill>
              </a:rPr>
              <a:t>Contra </a:t>
            </a:r>
            <a:r>
              <a:rPr lang="it-IT" sz="2200" b="1" i="1" dirty="0" err="1">
                <a:solidFill>
                  <a:schemeClr val="accent2"/>
                </a:solidFill>
              </a:rPr>
              <a:t>galilaeos</a:t>
            </a:r>
            <a:r>
              <a:rPr lang="it-IT" sz="2200" b="1" dirty="0">
                <a:solidFill>
                  <a:schemeClr val="accent2"/>
                </a:solidFill>
              </a:rPr>
              <a:t>, fr. 42 (Ed. Masaracchia) (363 e.v.):</a:t>
            </a:r>
            <a:endParaRPr lang="el-GR" sz="2200" b="1" dirty="0">
              <a:solidFill>
                <a:schemeClr val="accent2"/>
              </a:solidFill>
            </a:endParaRPr>
          </a:p>
          <a:p>
            <a:pPr algn="just"/>
            <a:r>
              <a:rPr lang="el-GR" sz="2200" dirty="0">
                <a:solidFill>
                  <a:schemeClr val="bg1"/>
                </a:solidFill>
              </a:rPr>
              <a:t>«</a:t>
            </a:r>
            <a:r>
              <a:rPr lang="it-IT" sz="2200" dirty="0">
                <a:solidFill>
                  <a:schemeClr val="bg1"/>
                </a:solidFill>
              </a:rPr>
              <a:t>ma quando, dopo la sua fondazione, [Roma] dovette affrontare molte guerre, le vinse e le concluse tutte vittoriosamente, e quando poi essa si accresceva in proporzione alle prove affrontate e aveva bisogno di maggior sicurezza, Zeus allora le mise a capo il sapientissimo Numa. […] … fu lui a fondare la maggior parte delle tradizioni degli istituti sacerdotali».</a:t>
            </a:r>
          </a:p>
        </p:txBody>
      </p:sp>
    </p:spTree>
    <p:extLst>
      <p:ext uri="{BB962C8B-B14F-4D97-AF65-F5344CB8AC3E}">
        <p14:creationId xmlns:p14="http://schemas.microsoft.com/office/powerpoint/2010/main" val="27745937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414DACD0-1E44-0A72-870E-87C4F0394E8F}"/>
            </a:ext>
          </a:extLst>
        </p:cNvPr>
        <p:cNvGrpSpPr/>
        <p:nvPr/>
      </p:nvGrpSpPr>
      <p:grpSpPr>
        <a:xfrm>
          <a:off x="0" y="0"/>
          <a:ext cx="0" cy="0"/>
          <a:chOff x="0" y="0"/>
          <a:chExt cx="0" cy="0"/>
        </a:xfrm>
      </p:grpSpPr>
      <p:sp>
        <p:nvSpPr>
          <p:cNvPr id="2" name="CasellaDiTesto 1">
            <a:extLst>
              <a:ext uri="{FF2B5EF4-FFF2-40B4-BE49-F238E27FC236}">
                <a16:creationId xmlns:a16="http://schemas.microsoft.com/office/drawing/2014/main" id="{468818A0-0FAB-F4EC-8E35-1610CBD41697}"/>
              </a:ext>
            </a:extLst>
          </p:cNvPr>
          <p:cNvSpPr txBox="1"/>
          <p:nvPr/>
        </p:nvSpPr>
        <p:spPr>
          <a:xfrm>
            <a:off x="0" y="0"/>
            <a:ext cx="12192000" cy="477054"/>
          </a:xfrm>
          <a:prstGeom prst="rect">
            <a:avLst/>
          </a:prstGeom>
          <a:noFill/>
        </p:spPr>
        <p:txBody>
          <a:bodyPr wrap="square" rtlCol="0">
            <a:spAutoFit/>
          </a:bodyPr>
          <a:lstStyle/>
          <a:p>
            <a:pPr algn="ctr"/>
            <a:r>
              <a:rPr lang="it-IT" sz="2500" dirty="0">
                <a:solidFill>
                  <a:schemeClr val="bg1"/>
                </a:solidFill>
                <a:latin typeface="+mj-lt"/>
              </a:rPr>
              <a:t>Roma, i riti e la ricerca del «mito che non c’è»</a:t>
            </a:r>
          </a:p>
        </p:txBody>
      </p:sp>
      <p:cxnSp>
        <p:nvCxnSpPr>
          <p:cNvPr id="4" name="Connettore diritto 3">
            <a:extLst>
              <a:ext uri="{FF2B5EF4-FFF2-40B4-BE49-F238E27FC236}">
                <a16:creationId xmlns:a16="http://schemas.microsoft.com/office/drawing/2014/main" id="{05BEE702-761C-29A5-3DFE-326C68D02FC6}"/>
              </a:ext>
            </a:extLst>
          </p:cNvPr>
          <p:cNvCxnSpPr>
            <a:cxnSpLocks/>
          </p:cNvCxnSpPr>
          <p:nvPr/>
        </p:nvCxnSpPr>
        <p:spPr>
          <a:xfrm flipH="1">
            <a:off x="-123930" y="477054"/>
            <a:ext cx="12439859" cy="0"/>
          </a:xfrm>
          <a:prstGeom prst="line">
            <a:avLst/>
          </a:prstGeom>
        </p:spPr>
        <p:style>
          <a:lnRef idx="2">
            <a:schemeClr val="accent2"/>
          </a:lnRef>
          <a:fillRef idx="0">
            <a:schemeClr val="accent2"/>
          </a:fillRef>
          <a:effectRef idx="1">
            <a:schemeClr val="accent2"/>
          </a:effectRef>
          <a:fontRef idx="minor">
            <a:schemeClr val="tx1"/>
          </a:fontRef>
        </p:style>
      </p:cxnSp>
      <p:sp>
        <p:nvSpPr>
          <p:cNvPr id="10" name="CasellaDiTesto 9">
            <a:extLst>
              <a:ext uri="{FF2B5EF4-FFF2-40B4-BE49-F238E27FC236}">
                <a16:creationId xmlns:a16="http://schemas.microsoft.com/office/drawing/2014/main" id="{847FC9D0-C1FB-7A92-886E-D71B12AE58D7}"/>
              </a:ext>
            </a:extLst>
          </p:cNvPr>
          <p:cNvSpPr txBox="1"/>
          <p:nvPr/>
        </p:nvSpPr>
        <p:spPr>
          <a:xfrm>
            <a:off x="228599" y="1176983"/>
            <a:ext cx="7178041" cy="4493538"/>
          </a:xfrm>
          <a:prstGeom prst="rect">
            <a:avLst/>
          </a:prstGeom>
          <a:noFill/>
        </p:spPr>
        <p:txBody>
          <a:bodyPr wrap="square">
            <a:spAutoFit/>
          </a:bodyPr>
          <a:lstStyle/>
          <a:p>
            <a:pPr algn="just"/>
            <a:r>
              <a:rPr lang="it-IT" sz="2200" b="1" dirty="0">
                <a:solidFill>
                  <a:schemeClr val="accent2"/>
                </a:solidFill>
              </a:rPr>
              <a:t>F. Santangelo, </a:t>
            </a:r>
            <a:r>
              <a:rPr lang="it-IT" sz="2200" b="1" i="1" dirty="0">
                <a:solidFill>
                  <a:schemeClr val="accent2"/>
                </a:solidFill>
              </a:rPr>
              <a:t>La religione dei Romani</a:t>
            </a:r>
            <a:r>
              <a:rPr lang="it-IT" sz="2200" b="1" dirty="0">
                <a:solidFill>
                  <a:schemeClr val="accent2"/>
                </a:solidFill>
              </a:rPr>
              <a:t>, Roma-Bari 2022, p. 3:</a:t>
            </a:r>
          </a:p>
          <a:p>
            <a:pPr algn="just"/>
            <a:r>
              <a:rPr lang="it-IT" sz="2200" dirty="0">
                <a:solidFill>
                  <a:schemeClr val="bg1"/>
                </a:solidFill>
              </a:rPr>
              <a:t>«Ai re vengono attribuiti ruoli precisamente codificati: Romolo è il fondatore della città; Numa costituisce gli ordinamenti religiosi; Tullo Ostilio è un grande capo militare; Anco Marcio consolida le prime conquiste; Tarquinio Prisco rappresenta il legame con l’Etruria e, attraverso suo padre, il corinzio Demarato, con il mondo greco; Servio Tullio, figlio di una schiava, è un grande riformatore politico; Tarquinio il Superbo è il tiranno che crea le condizioni per la nascita di un nuovo regime. Attraverso le personalità dei re si definisce il faticoso processo di costituzione della comunità </a:t>
            </a:r>
            <a:r>
              <a:rPr lang="it-IT" sz="2200">
                <a:solidFill>
                  <a:schemeClr val="bg1"/>
                </a:solidFill>
              </a:rPr>
              <a:t>politica».</a:t>
            </a:r>
            <a:endParaRPr lang="it-IT" sz="2200" dirty="0">
              <a:solidFill>
                <a:schemeClr val="bg1"/>
              </a:solidFill>
            </a:endParaRPr>
          </a:p>
        </p:txBody>
      </p:sp>
      <p:pic>
        <p:nvPicPr>
          <p:cNvPr id="14" name="Immagine 13">
            <a:extLst>
              <a:ext uri="{FF2B5EF4-FFF2-40B4-BE49-F238E27FC236}">
                <a16:creationId xmlns:a16="http://schemas.microsoft.com/office/drawing/2014/main" id="{0F6E070C-12FC-F17C-A405-983E7FE4B7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24801" y="608012"/>
            <a:ext cx="4038600" cy="6048375"/>
          </a:xfrm>
          <a:prstGeom prst="rect">
            <a:avLst/>
          </a:prstGeom>
        </p:spPr>
      </p:pic>
    </p:spTree>
    <p:extLst>
      <p:ext uri="{BB962C8B-B14F-4D97-AF65-F5344CB8AC3E}">
        <p14:creationId xmlns:p14="http://schemas.microsoft.com/office/powerpoint/2010/main" val="11337000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593B375C-9355-77E0-DC0E-E4A327567445}"/>
            </a:ext>
          </a:extLst>
        </p:cNvPr>
        <p:cNvGrpSpPr/>
        <p:nvPr/>
      </p:nvGrpSpPr>
      <p:grpSpPr>
        <a:xfrm>
          <a:off x="0" y="0"/>
          <a:ext cx="0" cy="0"/>
          <a:chOff x="0" y="0"/>
          <a:chExt cx="0" cy="0"/>
        </a:xfrm>
      </p:grpSpPr>
      <p:sp>
        <p:nvSpPr>
          <p:cNvPr id="2" name="CasellaDiTesto 1">
            <a:extLst>
              <a:ext uri="{FF2B5EF4-FFF2-40B4-BE49-F238E27FC236}">
                <a16:creationId xmlns:a16="http://schemas.microsoft.com/office/drawing/2014/main" id="{D615F49C-E4FF-F5DD-7719-21C919A83DD8}"/>
              </a:ext>
            </a:extLst>
          </p:cNvPr>
          <p:cNvSpPr txBox="1"/>
          <p:nvPr/>
        </p:nvSpPr>
        <p:spPr>
          <a:xfrm>
            <a:off x="0" y="0"/>
            <a:ext cx="12192000" cy="477054"/>
          </a:xfrm>
          <a:prstGeom prst="rect">
            <a:avLst/>
          </a:prstGeom>
          <a:noFill/>
        </p:spPr>
        <p:txBody>
          <a:bodyPr wrap="square" rtlCol="0">
            <a:spAutoFit/>
          </a:bodyPr>
          <a:lstStyle/>
          <a:p>
            <a:pPr algn="ctr"/>
            <a:r>
              <a:rPr lang="it-IT" sz="2500" dirty="0">
                <a:solidFill>
                  <a:schemeClr val="bg1"/>
                </a:solidFill>
                <a:latin typeface="+mj-lt"/>
              </a:rPr>
              <a:t>Il sacrificio tra unità tipologica e varietà di pratiche </a:t>
            </a:r>
          </a:p>
        </p:txBody>
      </p:sp>
      <p:cxnSp>
        <p:nvCxnSpPr>
          <p:cNvPr id="4" name="Connettore diritto 3">
            <a:extLst>
              <a:ext uri="{FF2B5EF4-FFF2-40B4-BE49-F238E27FC236}">
                <a16:creationId xmlns:a16="http://schemas.microsoft.com/office/drawing/2014/main" id="{021365B7-4C6D-CF4A-7757-662DC2507DCA}"/>
              </a:ext>
            </a:extLst>
          </p:cNvPr>
          <p:cNvCxnSpPr>
            <a:cxnSpLocks/>
          </p:cNvCxnSpPr>
          <p:nvPr/>
        </p:nvCxnSpPr>
        <p:spPr>
          <a:xfrm flipH="1">
            <a:off x="-123930" y="477054"/>
            <a:ext cx="12439859" cy="0"/>
          </a:xfrm>
          <a:prstGeom prst="line">
            <a:avLst/>
          </a:prstGeom>
        </p:spPr>
        <p:style>
          <a:lnRef idx="2">
            <a:schemeClr val="accent2"/>
          </a:lnRef>
          <a:fillRef idx="0">
            <a:schemeClr val="accent2"/>
          </a:fillRef>
          <a:effectRef idx="1">
            <a:schemeClr val="accent2"/>
          </a:effectRef>
          <a:fontRef idx="minor">
            <a:schemeClr val="tx1"/>
          </a:fontRef>
        </p:style>
      </p:cxnSp>
      <p:sp>
        <p:nvSpPr>
          <p:cNvPr id="8" name="CasellaDiTesto 7">
            <a:extLst>
              <a:ext uri="{FF2B5EF4-FFF2-40B4-BE49-F238E27FC236}">
                <a16:creationId xmlns:a16="http://schemas.microsoft.com/office/drawing/2014/main" id="{9C621F18-2EDB-23FF-2823-426406489A3E}"/>
              </a:ext>
            </a:extLst>
          </p:cNvPr>
          <p:cNvSpPr txBox="1"/>
          <p:nvPr/>
        </p:nvSpPr>
        <p:spPr>
          <a:xfrm>
            <a:off x="0" y="783124"/>
            <a:ext cx="12192000" cy="3477875"/>
          </a:xfrm>
          <a:prstGeom prst="rect">
            <a:avLst/>
          </a:prstGeom>
          <a:noFill/>
        </p:spPr>
        <p:txBody>
          <a:bodyPr wrap="square">
            <a:spAutoFit/>
          </a:bodyPr>
          <a:lstStyle/>
          <a:p>
            <a:r>
              <a:rPr lang="it-IT" sz="2200" b="1" dirty="0">
                <a:solidFill>
                  <a:schemeClr val="accent2"/>
                </a:solidFill>
              </a:rPr>
              <a:t>Apuleio </a:t>
            </a:r>
            <a:r>
              <a:rPr lang="it-IT" sz="2200" b="1" i="1" dirty="0">
                <a:solidFill>
                  <a:schemeClr val="accent2"/>
                </a:solidFill>
              </a:rPr>
              <a:t>Apologia</a:t>
            </a:r>
            <a:r>
              <a:rPr lang="it-IT" sz="2200" b="1" dirty="0">
                <a:solidFill>
                  <a:schemeClr val="accent2"/>
                </a:solidFill>
              </a:rPr>
              <a:t> LVI 3-6 (158) (trad. G. Augello):</a:t>
            </a:r>
          </a:p>
          <a:p>
            <a:endParaRPr lang="it-IT" sz="2200" b="1" dirty="0">
              <a:solidFill>
                <a:schemeClr val="accent2"/>
              </a:solidFill>
            </a:endParaRPr>
          </a:p>
          <a:p>
            <a:pPr algn="just"/>
            <a:r>
              <a:rPr lang="it-IT" sz="2200" dirty="0">
                <a:solidFill>
                  <a:schemeClr val="bg1"/>
                </a:solidFill>
              </a:rPr>
              <a:t>Io so bene che ci sono persone, ed Emiliano in testa, che trovano divertente deridere le cose divine e in effetti, come sento dire agli abitanti di </a:t>
            </a:r>
            <a:r>
              <a:rPr lang="it-IT" sz="2200" dirty="0" err="1">
                <a:solidFill>
                  <a:schemeClr val="bg1"/>
                </a:solidFill>
              </a:rPr>
              <a:t>Oea</a:t>
            </a:r>
            <a:r>
              <a:rPr lang="it-IT" sz="2200" dirty="0">
                <a:solidFill>
                  <a:schemeClr val="bg1"/>
                </a:solidFill>
              </a:rPr>
              <a:t> che lo conoscono, fino al giorno d’oggi non ha pregato (</a:t>
            </a:r>
            <a:r>
              <a:rPr lang="it-IT" sz="2200" i="1" dirty="0" err="1">
                <a:solidFill>
                  <a:schemeClr val="bg1"/>
                </a:solidFill>
              </a:rPr>
              <a:t>supplicavit</a:t>
            </a:r>
            <a:r>
              <a:rPr lang="it-IT" sz="2200" dirty="0">
                <a:solidFill>
                  <a:schemeClr val="bg1"/>
                </a:solidFill>
              </a:rPr>
              <a:t>) alcun dio e non ha frequentato alcun tempio; quando passa davanti a un’immagine sacra crede che sia un delitto accostare la mano al labbro in segno di adorazione. Nemmeno agli dèi della campagna, che pure lo nutrono e lo vestono, costui offre mai le primizie delle sue messi, delle sue vigne o del suo gregge; nella sua campagna non c’è alcun santuario, nessun luogo o bosco consacrato. Ma che dico di bosco o di santuario? Quelli che hanno visitato la sua terra, dicono di non aver visto né una sola pietra unta d’olio né un ramo inghirlandato.</a:t>
            </a:r>
          </a:p>
        </p:txBody>
      </p:sp>
    </p:spTree>
    <p:extLst>
      <p:ext uri="{BB962C8B-B14F-4D97-AF65-F5344CB8AC3E}">
        <p14:creationId xmlns:p14="http://schemas.microsoft.com/office/powerpoint/2010/main" val="19100159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FA4F4EBB-9AB4-EC13-F1B9-AAA98827E627}"/>
            </a:ext>
          </a:extLst>
        </p:cNvPr>
        <p:cNvGrpSpPr/>
        <p:nvPr/>
      </p:nvGrpSpPr>
      <p:grpSpPr>
        <a:xfrm>
          <a:off x="0" y="0"/>
          <a:ext cx="0" cy="0"/>
          <a:chOff x="0" y="0"/>
          <a:chExt cx="0" cy="0"/>
        </a:xfrm>
      </p:grpSpPr>
      <p:sp>
        <p:nvSpPr>
          <p:cNvPr id="2" name="CasellaDiTesto 1">
            <a:extLst>
              <a:ext uri="{FF2B5EF4-FFF2-40B4-BE49-F238E27FC236}">
                <a16:creationId xmlns:a16="http://schemas.microsoft.com/office/drawing/2014/main" id="{2285DC96-0B3A-26E0-504A-BC4BBAE1E54F}"/>
              </a:ext>
            </a:extLst>
          </p:cNvPr>
          <p:cNvSpPr txBox="1"/>
          <p:nvPr/>
        </p:nvSpPr>
        <p:spPr>
          <a:xfrm>
            <a:off x="0" y="0"/>
            <a:ext cx="12192000" cy="477054"/>
          </a:xfrm>
          <a:prstGeom prst="rect">
            <a:avLst/>
          </a:prstGeom>
          <a:noFill/>
        </p:spPr>
        <p:txBody>
          <a:bodyPr wrap="square" rtlCol="0">
            <a:spAutoFit/>
          </a:bodyPr>
          <a:lstStyle/>
          <a:p>
            <a:pPr algn="ctr"/>
            <a:r>
              <a:rPr lang="it-IT" sz="2500" dirty="0">
                <a:solidFill>
                  <a:schemeClr val="bg1"/>
                </a:solidFill>
                <a:latin typeface="+mj-lt"/>
              </a:rPr>
              <a:t>Il sacrificio tra unità tipologica e varietà di pratiche </a:t>
            </a:r>
          </a:p>
        </p:txBody>
      </p:sp>
      <p:cxnSp>
        <p:nvCxnSpPr>
          <p:cNvPr id="4" name="Connettore diritto 3">
            <a:extLst>
              <a:ext uri="{FF2B5EF4-FFF2-40B4-BE49-F238E27FC236}">
                <a16:creationId xmlns:a16="http://schemas.microsoft.com/office/drawing/2014/main" id="{23473E8C-86FB-DD51-9314-33A88DDAF0DC}"/>
              </a:ext>
            </a:extLst>
          </p:cNvPr>
          <p:cNvCxnSpPr>
            <a:cxnSpLocks/>
          </p:cNvCxnSpPr>
          <p:nvPr/>
        </p:nvCxnSpPr>
        <p:spPr>
          <a:xfrm flipH="1">
            <a:off x="-123930" y="477054"/>
            <a:ext cx="12439859" cy="0"/>
          </a:xfrm>
          <a:prstGeom prst="line">
            <a:avLst/>
          </a:prstGeom>
        </p:spPr>
        <p:style>
          <a:lnRef idx="2">
            <a:schemeClr val="accent2"/>
          </a:lnRef>
          <a:fillRef idx="0">
            <a:schemeClr val="accent2"/>
          </a:fillRef>
          <a:effectRef idx="1">
            <a:schemeClr val="accent2"/>
          </a:effectRef>
          <a:fontRef idx="minor">
            <a:schemeClr val="tx1"/>
          </a:fontRef>
        </p:style>
      </p:cxnSp>
      <p:sp>
        <p:nvSpPr>
          <p:cNvPr id="8" name="CasellaDiTesto 7">
            <a:extLst>
              <a:ext uri="{FF2B5EF4-FFF2-40B4-BE49-F238E27FC236}">
                <a16:creationId xmlns:a16="http://schemas.microsoft.com/office/drawing/2014/main" id="{6DF798B7-456B-91FD-E680-6B3B26B8A89B}"/>
              </a:ext>
            </a:extLst>
          </p:cNvPr>
          <p:cNvSpPr txBox="1"/>
          <p:nvPr/>
        </p:nvSpPr>
        <p:spPr>
          <a:xfrm>
            <a:off x="-1" y="954108"/>
            <a:ext cx="12192000" cy="2800767"/>
          </a:xfrm>
          <a:prstGeom prst="rect">
            <a:avLst/>
          </a:prstGeom>
          <a:noFill/>
        </p:spPr>
        <p:txBody>
          <a:bodyPr wrap="square">
            <a:spAutoFit/>
          </a:bodyPr>
          <a:lstStyle/>
          <a:p>
            <a:r>
              <a:rPr lang="it-IT" sz="2200" b="1" dirty="0">
                <a:solidFill>
                  <a:schemeClr val="accent2"/>
                </a:solidFill>
              </a:rPr>
              <a:t>Giuliano, </a:t>
            </a:r>
            <a:r>
              <a:rPr lang="it-IT" sz="2200" b="1" i="1" dirty="0">
                <a:solidFill>
                  <a:schemeClr val="accent2"/>
                </a:solidFill>
              </a:rPr>
              <a:t>Ep. </a:t>
            </a:r>
            <a:r>
              <a:rPr lang="it-IT" sz="2200" b="1" dirty="0">
                <a:solidFill>
                  <a:schemeClr val="accent2"/>
                </a:solidFill>
              </a:rPr>
              <a:t>79 (363) (trad. M.C. De Vita </a:t>
            </a:r>
            <a:r>
              <a:rPr lang="it-IT" sz="2200" b="1" dirty="0" err="1">
                <a:solidFill>
                  <a:schemeClr val="accent2"/>
                </a:solidFill>
              </a:rPr>
              <a:t>legg</a:t>
            </a:r>
            <a:r>
              <a:rPr lang="it-IT" sz="2200" b="1" dirty="0">
                <a:solidFill>
                  <a:schemeClr val="accent2"/>
                </a:solidFill>
              </a:rPr>
              <a:t>. mod.) :</a:t>
            </a:r>
          </a:p>
          <a:p>
            <a:endParaRPr lang="it-IT" sz="2200" dirty="0">
              <a:solidFill>
                <a:schemeClr val="bg1"/>
              </a:solidFill>
            </a:endParaRPr>
          </a:p>
          <a:p>
            <a:pPr algn="just"/>
            <a:r>
              <a:rPr lang="it-IT" sz="2200" dirty="0">
                <a:solidFill>
                  <a:schemeClr val="bg1"/>
                </a:solidFill>
              </a:rPr>
              <a:t>C’è un sacrario di Ettore dove, all’interno di un piccolo tempio, si innalza una sua statua di bronzo. […] Poiché, dunque, trovai gli altari ancora accesi, anzi – potrei dire – ancora risplendenti e la raffigurazione di Ettore abbondantemente coperta di unguenti, chiesi a </a:t>
            </a:r>
            <a:r>
              <a:rPr lang="it-IT" sz="2200" dirty="0" err="1">
                <a:solidFill>
                  <a:schemeClr val="bg1"/>
                </a:solidFill>
              </a:rPr>
              <a:t>Pegasio</a:t>
            </a:r>
            <a:r>
              <a:rPr lang="it-IT" sz="2200" dirty="0">
                <a:solidFill>
                  <a:schemeClr val="bg1"/>
                </a:solidFill>
              </a:rPr>
              <a:t>, per sondare un poco le sue opinioni: «Cosa?! Quindi gli abitanti di Ilio sacrificano (</a:t>
            </a:r>
            <a:r>
              <a:rPr lang="el-GR" sz="2200" dirty="0">
                <a:solidFill>
                  <a:schemeClr val="bg1"/>
                </a:solidFill>
                <a:latin typeface="Times New Roman" panose="02020603050405020304" pitchFamily="18" charset="0"/>
                <a:cs typeface="Times New Roman" panose="02020603050405020304" pitchFamily="18" charset="0"/>
              </a:rPr>
              <a:t>θύουσιν</a:t>
            </a:r>
            <a:r>
              <a:rPr lang="it-IT" sz="2200" dirty="0">
                <a:solidFill>
                  <a:schemeClr val="bg1"/>
                </a:solidFill>
              </a:rPr>
              <a:t>)?» E quello disse: «Cosa c’è di strano, se essi praticano il culto (</a:t>
            </a:r>
            <a:r>
              <a:rPr lang="el-GR" sz="2200" dirty="0">
                <a:solidFill>
                  <a:schemeClr val="bg1"/>
                </a:solidFill>
                <a:latin typeface="Times New Roman" panose="02020603050405020304" pitchFamily="18" charset="0"/>
                <a:cs typeface="Times New Roman" panose="02020603050405020304" pitchFamily="18" charset="0"/>
              </a:rPr>
              <a:t>θεραπεύουσιν</a:t>
            </a:r>
            <a:r>
              <a:rPr lang="it-IT" sz="2200" dirty="0">
                <a:solidFill>
                  <a:schemeClr val="bg1"/>
                </a:solidFill>
              </a:rPr>
              <a:t>) di un uomo di valore che fu loro concittadino, […]?»</a:t>
            </a:r>
          </a:p>
        </p:txBody>
      </p:sp>
    </p:spTree>
    <p:extLst>
      <p:ext uri="{BB962C8B-B14F-4D97-AF65-F5344CB8AC3E}">
        <p14:creationId xmlns:p14="http://schemas.microsoft.com/office/powerpoint/2010/main" val="21218318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F07063D3-B11C-9F88-3FE3-DCCC4A7B51E0}"/>
            </a:ext>
          </a:extLst>
        </p:cNvPr>
        <p:cNvGrpSpPr/>
        <p:nvPr/>
      </p:nvGrpSpPr>
      <p:grpSpPr>
        <a:xfrm>
          <a:off x="0" y="0"/>
          <a:ext cx="0" cy="0"/>
          <a:chOff x="0" y="0"/>
          <a:chExt cx="0" cy="0"/>
        </a:xfrm>
      </p:grpSpPr>
      <p:sp>
        <p:nvSpPr>
          <p:cNvPr id="2" name="CasellaDiTesto 1">
            <a:extLst>
              <a:ext uri="{FF2B5EF4-FFF2-40B4-BE49-F238E27FC236}">
                <a16:creationId xmlns:a16="http://schemas.microsoft.com/office/drawing/2014/main" id="{50741321-C7CB-5BB2-CF6E-19E03EB538E9}"/>
              </a:ext>
            </a:extLst>
          </p:cNvPr>
          <p:cNvSpPr txBox="1"/>
          <p:nvPr/>
        </p:nvSpPr>
        <p:spPr>
          <a:xfrm>
            <a:off x="0" y="0"/>
            <a:ext cx="12192000" cy="477054"/>
          </a:xfrm>
          <a:prstGeom prst="rect">
            <a:avLst/>
          </a:prstGeom>
          <a:noFill/>
        </p:spPr>
        <p:txBody>
          <a:bodyPr wrap="square" rtlCol="0">
            <a:spAutoFit/>
          </a:bodyPr>
          <a:lstStyle/>
          <a:p>
            <a:pPr algn="ctr"/>
            <a:r>
              <a:rPr lang="it-IT" sz="2500" dirty="0">
                <a:solidFill>
                  <a:schemeClr val="bg1"/>
                </a:solidFill>
                <a:latin typeface="+mj-lt"/>
              </a:rPr>
              <a:t>Il sacrificio tra unità tipologica e varietà di pratiche </a:t>
            </a:r>
          </a:p>
        </p:txBody>
      </p:sp>
      <p:cxnSp>
        <p:nvCxnSpPr>
          <p:cNvPr id="4" name="Connettore diritto 3">
            <a:extLst>
              <a:ext uri="{FF2B5EF4-FFF2-40B4-BE49-F238E27FC236}">
                <a16:creationId xmlns:a16="http://schemas.microsoft.com/office/drawing/2014/main" id="{27C532A9-FB2B-1152-CD40-D7B0DFCD9313}"/>
              </a:ext>
            </a:extLst>
          </p:cNvPr>
          <p:cNvCxnSpPr>
            <a:cxnSpLocks/>
          </p:cNvCxnSpPr>
          <p:nvPr/>
        </p:nvCxnSpPr>
        <p:spPr>
          <a:xfrm flipH="1">
            <a:off x="-123930" y="477054"/>
            <a:ext cx="12439859" cy="0"/>
          </a:xfrm>
          <a:prstGeom prst="line">
            <a:avLst/>
          </a:prstGeom>
        </p:spPr>
        <p:style>
          <a:lnRef idx="2">
            <a:schemeClr val="accent2"/>
          </a:lnRef>
          <a:fillRef idx="0">
            <a:schemeClr val="accent2"/>
          </a:fillRef>
          <a:effectRef idx="1">
            <a:schemeClr val="accent2"/>
          </a:effectRef>
          <a:fontRef idx="minor">
            <a:schemeClr val="tx1"/>
          </a:fontRef>
        </p:style>
      </p:cxnSp>
      <p:sp>
        <p:nvSpPr>
          <p:cNvPr id="8" name="CasellaDiTesto 7">
            <a:extLst>
              <a:ext uri="{FF2B5EF4-FFF2-40B4-BE49-F238E27FC236}">
                <a16:creationId xmlns:a16="http://schemas.microsoft.com/office/drawing/2014/main" id="{FDCEB9E1-4B82-6E54-CB20-8A8893314905}"/>
              </a:ext>
            </a:extLst>
          </p:cNvPr>
          <p:cNvSpPr txBox="1"/>
          <p:nvPr/>
        </p:nvSpPr>
        <p:spPr>
          <a:xfrm>
            <a:off x="-1" y="954108"/>
            <a:ext cx="7061201" cy="4616648"/>
          </a:xfrm>
          <a:prstGeom prst="rect">
            <a:avLst/>
          </a:prstGeom>
          <a:noFill/>
        </p:spPr>
        <p:txBody>
          <a:bodyPr wrap="square">
            <a:spAutoFit/>
          </a:bodyPr>
          <a:lstStyle/>
          <a:p>
            <a:r>
              <a:rPr lang="it-IT" sz="2200" b="1" dirty="0">
                <a:solidFill>
                  <a:schemeClr val="accent2"/>
                </a:solidFill>
              </a:rPr>
              <a:t>Decreto del 18 da </a:t>
            </a:r>
            <a:r>
              <a:rPr lang="it-IT" sz="2200" b="1" i="1" dirty="0">
                <a:solidFill>
                  <a:schemeClr val="accent2"/>
                </a:solidFill>
              </a:rPr>
              <a:t>Forum </a:t>
            </a:r>
            <a:r>
              <a:rPr lang="it-IT" sz="2200" b="1" i="1" dirty="0" err="1">
                <a:solidFill>
                  <a:schemeClr val="accent2"/>
                </a:solidFill>
              </a:rPr>
              <a:t>Clodii</a:t>
            </a:r>
            <a:r>
              <a:rPr lang="it-IT" sz="2200" b="1" dirty="0">
                <a:solidFill>
                  <a:schemeClr val="accent2"/>
                </a:solidFill>
              </a:rPr>
              <a:t> (Bracciano, 35 km a Nord di Roma) –</a:t>
            </a:r>
            <a:r>
              <a:rPr lang="it-IT" sz="2200" b="1" i="1" dirty="0">
                <a:solidFill>
                  <a:schemeClr val="accent2"/>
                </a:solidFill>
              </a:rPr>
              <a:t> CIL</a:t>
            </a:r>
            <a:r>
              <a:rPr lang="it-IT" sz="2200" b="1" dirty="0">
                <a:solidFill>
                  <a:schemeClr val="accent2"/>
                </a:solidFill>
              </a:rPr>
              <a:t> XI 3303:</a:t>
            </a:r>
          </a:p>
          <a:p>
            <a:pPr algn="just"/>
            <a:r>
              <a:rPr lang="it-IT" sz="2200" dirty="0">
                <a:solidFill>
                  <a:schemeClr val="bg1"/>
                </a:solidFill>
              </a:rPr>
              <a:t>«[è stato decretato che] per i compleanni di Augusto e Tiberio, prima che i decurioni vadano a mangiare, i loro Geni siano invitati a banchettare presso l’altare del </a:t>
            </a:r>
            <a:r>
              <a:rPr lang="it-IT" sz="2200" i="1" dirty="0" err="1">
                <a:solidFill>
                  <a:schemeClr val="bg1"/>
                </a:solidFill>
              </a:rPr>
              <a:t>numen</a:t>
            </a:r>
            <a:r>
              <a:rPr lang="it-IT" sz="2200" dirty="0">
                <a:solidFill>
                  <a:schemeClr val="bg1"/>
                </a:solidFill>
              </a:rPr>
              <a:t> di Augusto con dell’incenso e del vino (</a:t>
            </a:r>
            <a:r>
              <a:rPr lang="it-IT" sz="2200" i="1" dirty="0" err="1">
                <a:solidFill>
                  <a:schemeClr val="bg1"/>
                </a:solidFill>
              </a:rPr>
              <a:t>thure</a:t>
            </a:r>
            <a:r>
              <a:rPr lang="it-IT" sz="2200" i="1" dirty="0">
                <a:solidFill>
                  <a:schemeClr val="bg1"/>
                </a:solidFill>
              </a:rPr>
              <a:t> et vino Genii </a:t>
            </a:r>
            <a:r>
              <a:rPr lang="it-IT" sz="2200" i="1" dirty="0" err="1">
                <a:solidFill>
                  <a:schemeClr val="bg1"/>
                </a:solidFill>
              </a:rPr>
              <a:t>eorum</a:t>
            </a:r>
            <a:r>
              <a:rPr lang="it-IT" sz="2200" i="1" dirty="0">
                <a:solidFill>
                  <a:schemeClr val="bg1"/>
                </a:solidFill>
              </a:rPr>
              <a:t> ad </a:t>
            </a:r>
            <a:r>
              <a:rPr lang="it-IT" sz="2200" i="1" dirty="0" err="1">
                <a:solidFill>
                  <a:schemeClr val="bg1"/>
                </a:solidFill>
              </a:rPr>
              <a:t>epulandum</a:t>
            </a:r>
            <a:r>
              <a:rPr lang="it-IT" sz="2200" i="1" dirty="0">
                <a:solidFill>
                  <a:schemeClr val="bg1"/>
                </a:solidFill>
              </a:rPr>
              <a:t> ara </a:t>
            </a:r>
            <a:r>
              <a:rPr lang="it-IT" sz="2200" i="1" dirty="0" err="1">
                <a:solidFill>
                  <a:schemeClr val="bg1"/>
                </a:solidFill>
              </a:rPr>
              <a:t>Numinis</a:t>
            </a:r>
            <a:r>
              <a:rPr lang="it-IT" sz="2200" i="1" dirty="0">
                <a:solidFill>
                  <a:schemeClr val="bg1"/>
                </a:solidFill>
              </a:rPr>
              <a:t> Augusti </a:t>
            </a:r>
            <a:r>
              <a:rPr lang="it-IT" sz="2200" i="1" dirty="0" err="1">
                <a:solidFill>
                  <a:schemeClr val="bg1"/>
                </a:solidFill>
              </a:rPr>
              <a:t>invitarentur</a:t>
            </a:r>
            <a:r>
              <a:rPr lang="it-IT" sz="2200" dirty="0">
                <a:solidFill>
                  <a:schemeClr val="bg1"/>
                </a:solidFill>
              </a:rPr>
              <a:t>)».</a:t>
            </a:r>
          </a:p>
          <a:p>
            <a:pPr algn="just"/>
            <a:endParaRPr lang="it-IT" sz="2200" dirty="0">
              <a:solidFill>
                <a:schemeClr val="bg1"/>
              </a:solidFill>
            </a:endParaRPr>
          </a:p>
          <a:p>
            <a:pPr algn="just"/>
            <a:r>
              <a:rPr lang="it-IT" sz="2200" b="1" dirty="0">
                <a:solidFill>
                  <a:schemeClr val="accent2"/>
                </a:solidFill>
              </a:rPr>
              <a:t>Atti del </a:t>
            </a:r>
            <a:r>
              <a:rPr lang="it-IT" sz="2200" b="1" i="1" dirty="0">
                <a:solidFill>
                  <a:schemeClr val="accent2"/>
                </a:solidFill>
              </a:rPr>
              <a:t>ludi secolari</a:t>
            </a:r>
            <a:r>
              <a:rPr lang="it-IT" sz="2200" b="1" dirty="0">
                <a:solidFill>
                  <a:schemeClr val="accent2"/>
                </a:solidFill>
              </a:rPr>
              <a:t> del 204 – </a:t>
            </a:r>
            <a:r>
              <a:rPr lang="it-IT" sz="2200" b="1" i="1" dirty="0">
                <a:solidFill>
                  <a:schemeClr val="accent2"/>
                </a:solidFill>
              </a:rPr>
              <a:t>CIL</a:t>
            </a:r>
            <a:r>
              <a:rPr lang="it-IT" sz="2200" b="1" dirty="0">
                <a:solidFill>
                  <a:schemeClr val="accent2"/>
                </a:solidFill>
              </a:rPr>
              <a:t> VI 32326-32336:</a:t>
            </a:r>
          </a:p>
          <a:p>
            <a:pPr algn="just"/>
            <a:r>
              <a:rPr lang="it-IT" sz="2200" dirty="0">
                <a:solidFill>
                  <a:schemeClr val="bg1"/>
                </a:solidFill>
              </a:rPr>
              <a:t>[…] Severo Augusto, presso l’altare, ha compiuto un sacrificio con incenso e vino onorario (</a:t>
            </a:r>
            <a:r>
              <a:rPr lang="la-Latn" sz="2200" i="1" dirty="0">
                <a:solidFill>
                  <a:schemeClr val="bg1"/>
                </a:solidFill>
              </a:rPr>
              <a:t>apud aram ture et vino honorario rem divinam fecit</a:t>
            </a:r>
            <a:r>
              <a:rPr lang="it-IT" sz="2200" dirty="0">
                <a:solidFill>
                  <a:schemeClr val="bg1"/>
                </a:solidFill>
              </a:rPr>
              <a:t>).</a:t>
            </a:r>
            <a:endParaRPr lang="la-Latn" sz="2200" i="1" dirty="0">
              <a:solidFill>
                <a:schemeClr val="bg1"/>
              </a:solidFill>
            </a:endParaRPr>
          </a:p>
        </p:txBody>
      </p:sp>
      <p:pic>
        <p:nvPicPr>
          <p:cNvPr id="5" name="Immagine 4">
            <a:extLst>
              <a:ext uri="{FF2B5EF4-FFF2-40B4-BE49-F238E27FC236}">
                <a16:creationId xmlns:a16="http://schemas.microsoft.com/office/drawing/2014/main" id="{2DC57BD1-ED37-52C7-5A8D-B9BDEBFC57FC}"/>
              </a:ext>
            </a:extLst>
          </p:cNvPr>
          <p:cNvPicPr>
            <a:picLocks noChangeAspect="1"/>
          </p:cNvPicPr>
          <p:nvPr/>
        </p:nvPicPr>
        <p:blipFill>
          <a:blip r:embed="rId2"/>
          <a:stretch>
            <a:fillRect/>
          </a:stretch>
        </p:blipFill>
        <p:spPr>
          <a:xfrm>
            <a:off x="7984522" y="752101"/>
            <a:ext cx="4086795" cy="5353797"/>
          </a:xfrm>
          <a:prstGeom prst="rect">
            <a:avLst/>
          </a:prstGeom>
        </p:spPr>
      </p:pic>
      <p:sp>
        <p:nvSpPr>
          <p:cNvPr id="7" name="CasellaDiTesto 6">
            <a:extLst>
              <a:ext uri="{FF2B5EF4-FFF2-40B4-BE49-F238E27FC236}">
                <a16:creationId xmlns:a16="http://schemas.microsoft.com/office/drawing/2014/main" id="{BA56B900-0AA1-9F3B-4B55-15DE5CD2A15B}"/>
              </a:ext>
            </a:extLst>
          </p:cNvPr>
          <p:cNvSpPr txBox="1"/>
          <p:nvPr/>
        </p:nvSpPr>
        <p:spPr>
          <a:xfrm>
            <a:off x="7984522" y="6088556"/>
            <a:ext cx="3906520" cy="584775"/>
          </a:xfrm>
          <a:prstGeom prst="rect">
            <a:avLst/>
          </a:prstGeom>
          <a:noFill/>
        </p:spPr>
        <p:txBody>
          <a:bodyPr wrap="square">
            <a:spAutoFit/>
          </a:bodyPr>
          <a:lstStyle/>
          <a:p>
            <a:r>
              <a:rPr lang="it-IT" sz="1600" dirty="0">
                <a:solidFill>
                  <a:schemeClr val="bg2">
                    <a:lumMod val="75000"/>
                  </a:schemeClr>
                </a:solidFill>
              </a:rPr>
              <a:t>Altare del </a:t>
            </a:r>
            <a:r>
              <a:rPr lang="it-IT" sz="1600" i="1" dirty="0" err="1">
                <a:solidFill>
                  <a:schemeClr val="bg2">
                    <a:lumMod val="75000"/>
                  </a:schemeClr>
                </a:solidFill>
              </a:rPr>
              <a:t>numen</a:t>
            </a:r>
            <a:r>
              <a:rPr lang="it-IT" sz="1600" i="1" dirty="0">
                <a:solidFill>
                  <a:schemeClr val="bg2">
                    <a:lumMod val="75000"/>
                  </a:schemeClr>
                </a:solidFill>
              </a:rPr>
              <a:t> </a:t>
            </a:r>
            <a:r>
              <a:rPr lang="it-IT" sz="1600" i="1" dirty="0" err="1">
                <a:solidFill>
                  <a:schemeClr val="bg2">
                    <a:lumMod val="75000"/>
                  </a:schemeClr>
                </a:solidFill>
              </a:rPr>
              <a:t>Augustorum</a:t>
            </a:r>
            <a:r>
              <a:rPr lang="it-IT" sz="1600" i="1" dirty="0">
                <a:solidFill>
                  <a:schemeClr val="bg2">
                    <a:lumMod val="75000"/>
                  </a:schemeClr>
                </a:solidFill>
              </a:rPr>
              <a:t> </a:t>
            </a:r>
            <a:r>
              <a:rPr lang="it-IT" sz="1600" dirty="0">
                <a:solidFill>
                  <a:schemeClr val="bg2">
                    <a:lumMod val="75000"/>
                  </a:schemeClr>
                </a:solidFill>
              </a:rPr>
              <a:t>(I s.), Museo </a:t>
            </a:r>
            <a:r>
              <a:rPr lang="it-IT" sz="1600" dirty="0" err="1">
                <a:solidFill>
                  <a:schemeClr val="bg2">
                    <a:lumMod val="75000"/>
                  </a:schemeClr>
                </a:solidFill>
              </a:rPr>
              <a:t>Nacional</a:t>
            </a:r>
            <a:r>
              <a:rPr lang="it-IT" sz="1600" dirty="0">
                <a:solidFill>
                  <a:schemeClr val="bg2">
                    <a:lumMod val="75000"/>
                  </a:schemeClr>
                </a:solidFill>
              </a:rPr>
              <a:t> </a:t>
            </a:r>
            <a:r>
              <a:rPr lang="it-IT" sz="1600" dirty="0" err="1">
                <a:solidFill>
                  <a:schemeClr val="bg2">
                    <a:lumMod val="75000"/>
                  </a:schemeClr>
                </a:solidFill>
              </a:rPr>
              <a:t>Arqueológico</a:t>
            </a:r>
            <a:r>
              <a:rPr lang="it-IT" sz="1600" dirty="0">
                <a:solidFill>
                  <a:schemeClr val="bg2">
                    <a:lumMod val="75000"/>
                  </a:schemeClr>
                </a:solidFill>
              </a:rPr>
              <a:t>, Tarragona</a:t>
            </a:r>
          </a:p>
        </p:txBody>
      </p:sp>
    </p:spTree>
    <p:extLst>
      <p:ext uri="{BB962C8B-B14F-4D97-AF65-F5344CB8AC3E}">
        <p14:creationId xmlns:p14="http://schemas.microsoft.com/office/powerpoint/2010/main" val="9481012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0002AB83-1DDD-6E42-5C10-6802CE754716}"/>
            </a:ext>
          </a:extLst>
        </p:cNvPr>
        <p:cNvGrpSpPr/>
        <p:nvPr/>
      </p:nvGrpSpPr>
      <p:grpSpPr>
        <a:xfrm>
          <a:off x="0" y="0"/>
          <a:ext cx="0" cy="0"/>
          <a:chOff x="0" y="0"/>
          <a:chExt cx="0" cy="0"/>
        </a:xfrm>
      </p:grpSpPr>
      <p:sp>
        <p:nvSpPr>
          <p:cNvPr id="2" name="CasellaDiTesto 1">
            <a:extLst>
              <a:ext uri="{FF2B5EF4-FFF2-40B4-BE49-F238E27FC236}">
                <a16:creationId xmlns:a16="http://schemas.microsoft.com/office/drawing/2014/main" id="{68103449-48B0-6643-64C0-F8030C9E0618}"/>
              </a:ext>
            </a:extLst>
          </p:cNvPr>
          <p:cNvSpPr txBox="1"/>
          <p:nvPr/>
        </p:nvSpPr>
        <p:spPr>
          <a:xfrm>
            <a:off x="0" y="0"/>
            <a:ext cx="12192000" cy="477054"/>
          </a:xfrm>
          <a:prstGeom prst="rect">
            <a:avLst/>
          </a:prstGeom>
          <a:noFill/>
        </p:spPr>
        <p:txBody>
          <a:bodyPr wrap="square" rtlCol="0">
            <a:spAutoFit/>
          </a:bodyPr>
          <a:lstStyle/>
          <a:p>
            <a:pPr algn="ctr"/>
            <a:r>
              <a:rPr lang="it-IT" sz="2500" dirty="0">
                <a:solidFill>
                  <a:schemeClr val="bg1"/>
                </a:solidFill>
                <a:latin typeface="+mj-lt"/>
              </a:rPr>
              <a:t>Sacrificio «cruento» e sacrificio «incruento»</a:t>
            </a:r>
          </a:p>
        </p:txBody>
      </p:sp>
      <p:cxnSp>
        <p:nvCxnSpPr>
          <p:cNvPr id="4" name="Connettore diritto 3">
            <a:extLst>
              <a:ext uri="{FF2B5EF4-FFF2-40B4-BE49-F238E27FC236}">
                <a16:creationId xmlns:a16="http://schemas.microsoft.com/office/drawing/2014/main" id="{3427E1A0-7F77-CF40-667B-2B204E7CCE7D}"/>
              </a:ext>
            </a:extLst>
          </p:cNvPr>
          <p:cNvCxnSpPr>
            <a:cxnSpLocks/>
          </p:cNvCxnSpPr>
          <p:nvPr/>
        </p:nvCxnSpPr>
        <p:spPr>
          <a:xfrm flipH="1">
            <a:off x="-123930" y="477054"/>
            <a:ext cx="12439859" cy="0"/>
          </a:xfrm>
          <a:prstGeom prst="line">
            <a:avLst/>
          </a:prstGeom>
        </p:spPr>
        <p:style>
          <a:lnRef idx="2">
            <a:schemeClr val="accent2"/>
          </a:lnRef>
          <a:fillRef idx="0">
            <a:schemeClr val="accent2"/>
          </a:fillRef>
          <a:effectRef idx="1">
            <a:schemeClr val="accent2"/>
          </a:effectRef>
          <a:fontRef idx="minor">
            <a:schemeClr val="tx1"/>
          </a:fontRef>
        </p:style>
      </p:cxnSp>
      <p:sp>
        <p:nvSpPr>
          <p:cNvPr id="6" name="CasellaDiTesto 5">
            <a:extLst>
              <a:ext uri="{FF2B5EF4-FFF2-40B4-BE49-F238E27FC236}">
                <a16:creationId xmlns:a16="http://schemas.microsoft.com/office/drawing/2014/main" id="{7FC55D73-F256-BAAB-C2F1-387E9932CDC7}"/>
              </a:ext>
            </a:extLst>
          </p:cNvPr>
          <p:cNvSpPr txBox="1"/>
          <p:nvPr/>
        </p:nvSpPr>
        <p:spPr>
          <a:xfrm>
            <a:off x="0" y="578902"/>
            <a:ext cx="12192000" cy="4493538"/>
          </a:xfrm>
          <a:prstGeom prst="rect">
            <a:avLst/>
          </a:prstGeom>
          <a:noFill/>
        </p:spPr>
        <p:txBody>
          <a:bodyPr wrap="square">
            <a:spAutoFit/>
          </a:bodyPr>
          <a:lstStyle/>
          <a:p>
            <a:pPr algn="just"/>
            <a:r>
              <a:rPr lang="it-IT" sz="2200" dirty="0">
                <a:solidFill>
                  <a:schemeClr val="bg1"/>
                </a:solidFill>
              </a:rPr>
              <a:t>Si definisce correntemente sacrificio «cruento» la pratica dei sistemi politeisti antichi nel corso della quale si eseguiva – seguendo differenti modalità a seconda dei contesti – la messa a morte, la divisione, la cottura e il consumo ritualizzati di un animale. Pur trattandosi dell’atto strutturante i culti antichi, </a:t>
            </a:r>
            <a:r>
              <a:rPr lang="it-IT" sz="2200" i="1" dirty="0">
                <a:solidFill>
                  <a:schemeClr val="bg1"/>
                </a:solidFill>
              </a:rPr>
              <a:t>non </a:t>
            </a:r>
            <a:r>
              <a:rPr lang="it-IT" sz="2200" dirty="0">
                <a:solidFill>
                  <a:schemeClr val="bg1"/>
                </a:solidFill>
              </a:rPr>
              <a:t>era necessariamente la pratica più frequente e la distinzione tra sacrificio «cruento» e «incruento» è una distinzione moderna che non riflette le categorie antiche. Nel mondo antico anche un’offerta vegetale (o di una focaccia, o di vino, o di incenso…) era un sacrificio e, più in generale, il sacrificio «cruento» contemplava sempre </a:t>
            </a:r>
            <a:r>
              <a:rPr lang="it-IT" sz="2200" i="1" dirty="0">
                <a:solidFill>
                  <a:schemeClr val="bg1"/>
                </a:solidFill>
              </a:rPr>
              <a:t>anche</a:t>
            </a:r>
            <a:r>
              <a:rPr lang="it-IT" sz="2200" dirty="0">
                <a:solidFill>
                  <a:schemeClr val="bg1"/>
                </a:solidFill>
              </a:rPr>
              <a:t> sacrifici «incruenti». </a:t>
            </a:r>
          </a:p>
          <a:p>
            <a:pPr algn="just"/>
            <a:r>
              <a:rPr lang="it-IT" sz="2200" dirty="0">
                <a:solidFill>
                  <a:schemeClr val="bg1"/>
                </a:solidFill>
              </a:rPr>
              <a:t>Ciò non toglie che vi siano stati gruppi o individui che, a vario titolo, abbiano consapevolmente rifiutato/criticato il sacrificio degli animali.</a:t>
            </a:r>
          </a:p>
          <a:p>
            <a:pPr algn="just"/>
            <a:endParaRPr lang="it-IT" sz="2200" dirty="0">
              <a:solidFill>
                <a:schemeClr val="bg1"/>
              </a:solidFill>
            </a:endParaRPr>
          </a:p>
          <a:p>
            <a:pPr algn="just"/>
            <a:r>
              <a:rPr lang="it-IT" sz="2200" dirty="0">
                <a:solidFill>
                  <a:schemeClr val="bg1"/>
                </a:solidFill>
              </a:rPr>
              <a:t>Sacrificio pubblico</a:t>
            </a:r>
          </a:p>
          <a:p>
            <a:pPr algn="just"/>
            <a:r>
              <a:rPr lang="it-IT" sz="2200" dirty="0">
                <a:solidFill>
                  <a:schemeClr val="bg1"/>
                </a:solidFill>
              </a:rPr>
              <a:t>	Sacrificio cruento</a:t>
            </a:r>
          </a:p>
          <a:p>
            <a:pPr algn="just"/>
            <a:r>
              <a:rPr lang="it-IT" sz="2200" dirty="0">
                <a:solidFill>
                  <a:schemeClr val="bg1"/>
                </a:solidFill>
              </a:rPr>
              <a:t>		Sacrificio di animali di grande taglia</a:t>
            </a:r>
            <a:endParaRPr lang="it-IT" sz="2200" dirty="0"/>
          </a:p>
        </p:txBody>
      </p:sp>
    </p:spTree>
    <p:extLst>
      <p:ext uri="{BB962C8B-B14F-4D97-AF65-F5344CB8AC3E}">
        <p14:creationId xmlns:p14="http://schemas.microsoft.com/office/powerpoint/2010/main" val="10676525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53066547-D81E-14CD-A011-BC6ED1851CEE}"/>
            </a:ext>
          </a:extLst>
        </p:cNvPr>
        <p:cNvGrpSpPr/>
        <p:nvPr/>
      </p:nvGrpSpPr>
      <p:grpSpPr>
        <a:xfrm>
          <a:off x="0" y="0"/>
          <a:ext cx="0" cy="0"/>
          <a:chOff x="0" y="0"/>
          <a:chExt cx="0" cy="0"/>
        </a:xfrm>
      </p:grpSpPr>
      <p:sp>
        <p:nvSpPr>
          <p:cNvPr id="2" name="CasellaDiTesto 1">
            <a:extLst>
              <a:ext uri="{FF2B5EF4-FFF2-40B4-BE49-F238E27FC236}">
                <a16:creationId xmlns:a16="http://schemas.microsoft.com/office/drawing/2014/main" id="{E22AA8CC-9CCA-6EBD-CF82-09AE5934C36E}"/>
              </a:ext>
            </a:extLst>
          </p:cNvPr>
          <p:cNvSpPr txBox="1"/>
          <p:nvPr/>
        </p:nvSpPr>
        <p:spPr>
          <a:xfrm>
            <a:off x="0" y="0"/>
            <a:ext cx="12192000" cy="477054"/>
          </a:xfrm>
          <a:prstGeom prst="rect">
            <a:avLst/>
          </a:prstGeom>
          <a:noFill/>
        </p:spPr>
        <p:txBody>
          <a:bodyPr wrap="square" rtlCol="0">
            <a:spAutoFit/>
          </a:bodyPr>
          <a:lstStyle/>
          <a:p>
            <a:pPr algn="ctr"/>
            <a:r>
              <a:rPr lang="it-IT" sz="2500" dirty="0">
                <a:solidFill>
                  <a:schemeClr val="bg1"/>
                </a:solidFill>
                <a:latin typeface="+mj-lt"/>
              </a:rPr>
              <a:t>I Romani e il sacrificio: uno sguardo «vicino e distante»</a:t>
            </a:r>
          </a:p>
        </p:txBody>
      </p:sp>
      <p:cxnSp>
        <p:nvCxnSpPr>
          <p:cNvPr id="4" name="Connettore diritto 3">
            <a:extLst>
              <a:ext uri="{FF2B5EF4-FFF2-40B4-BE49-F238E27FC236}">
                <a16:creationId xmlns:a16="http://schemas.microsoft.com/office/drawing/2014/main" id="{C101C0EB-B0CA-CD61-DFD3-2F5EAA37C2DD}"/>
              </a:ext>
            </a:extLst>
          </p:cNvPr>
          <p:cNvCxnSpPr>
            <a:cxnSpLocks/>
          </p:cNvCxnSpPr>
          <p:nvPr/>
        </p:nvCxnSpPr>
        <p:spPr>
          <a:xfrm flipH="1">
            <a:off x="-123930" y="477054"/>
            <a:ext cx="12439859" cy="0"/>
          </a:xfrm>
          <a:prstGeom prst="line">
            <a:avLst/>
          </a:prstGeom>
        </p:spPr>
        <p:style>
          <a:lnRef idx="2">
            <a:schemeClr val="accent2"/>
          </a:lnRef>
          <a:fillRef idx="0">
            <a:schemeClr val="accent2"/>
          </a:fillRef>
          <a:effectRef idx="1">
            <a:schemeClr val="accent2"/>
          </a:effectRef>
          <a:fontRef idx="minor">
            <a:schemeClr val="tx1"/>
          </a:fontRef>
        </p:style>
      </p:cxnSp>
      <p:sp>
        <p:nvSpPr>
          <p:cNvPr id="6" name="CasellaDiTesto 5">
            <a:extLst>
              <a:ext uri="{FF2B5EF4-FFF2-40B4-BE49-F238E27FC236}">
                <a16:creationId xmlns:a16="http://schemas.microsoft.com/office/drawing/2014/main" id="{DE51BD48-2A18-A376-7AFC-5A8878E64C76}"/>
              </a:ext>
            </a:extLst>
          </p:cNvPr>
          <p:cNvSpPr txBox="1"/>
          <p:nvPr/>
        </p:nvSpPr>
        <p:spPr>
          <a:xfrm>
            <a:off x="0" y="578902"/>
            <a:ext cx="12192000" cy="2462213"/>
          </a:xfrm>
          <a:prstGeom prst="rect">
            <a:avLst/>
          </a:prstGeom>
          <a:noFill/>
        </p:spPr>
        <p:txBody>
          <a:bodyPr wrap="square">
            <a:spAutoFit/>
          </a:bodyPr>
          <a:lstStyle/>
          <a:p>
            <a:pPr algn="just"/>
            <a:r>
              <a:rPr lang="it-IT" sz="2200" b="1" dirty="0">
                <a:solidFill>
                  <a:schemeClr val="accent2"/>
                </a:solidFill>
              </a:rPr>
              <a:t>Arnobio </a:t>
            </a:r>
            <a:r>
              <a:rPr lang="it-IT" sz="2200" b="1" i="1" dirty="0">
                <a:solidFill>
                  <a:schemeClr val="accent2"/>
                </a:solidFill>
              </a:rPr>
              <a:t>Adversus Nationes</a:t>
            </a:r>
            <a:r>
              <a:rPr lang="it-IT" sz="2200" b="1" dirty="0">
                <a:solidFill>
                  <a:schemeClr val="accent2"/>
                </a:solidFill>
              </a:rPr>
              <a:t> VI 1, 2 (fine III s.-inizi IV s.):</a:t>
            </a:r>
          </a:p>
          <a:p>
            <a:pPr algn="just"/>
            <a:r>
              <a:rPr lang="it-IT" sz="2200" dirty="0">
                <a:solidFill>
                  <a:schemeClr val="bg1"/>
                </a:solidFill>
              </a:rPr>
              <a:t>Infatti è a questo riguardo che siete soliti accusarci del crimine più grande, quello di empietà (</a:t>
            </a:r>
            <a:r>
              <a:rPr lang="it-IT" sz="2200" i="1" dirty="0">
                <a:solidFill>
                  <a:schemeClr val="bg1"/>
                </a:solidFill>
              </a:rPr>
              <a:t>crimen maximum </a:t>
            </a:r>
            <a:r>
              <a:rPr lang="it-IT" sz="2200" i="1" dirty="0" err="1">
                <a:solidFill>
                  <a:schemeClr val="bg1"/>
                </a:solidFill>
              </a:rPr>
              <a:t>impietatis</a:t>
            </a:r>
            <a:r>
              <a:rPr lang="it-IT" sz="2200" dirty="0">
                <a:solidFill>
                  <a:schemeClr val="bg1"/>
                </a:solidFill>
              </a:rPr>
              <a:t>), poiché non costruiamo degli edifici sacri per adempiere ai doveri di venerazione (</a:t>
            </a:r>
            <a:r>
              <a:rPr lang="it-IT" sz="2200" i="1" dirty="0" err="1">
                <a:solidFill>
                  <a:schemeClr val="bg1"/>
                </a:solidFill>
              </a:rPr>
              <a:t>venerationis</a:t>
            </a:r>
            <a:r>
              <a:rPr lang="it-IT" sz="2200" i="1" dirty="0">
                <a:solidFill>
                  <a:schemeClr val="bg1"/>
                </a:solidFill>
              </a:rPr>
              <a:t> ad officia</a:t>
            </a:r>
            <a:r>
              <a:rPr lang="it-IT" sz="2200" dirty="0">
                <a:solidFill>
                  <a:schemeClr val="bg1"/>
                </a:solidFill>
              </a:rPr>
              <a:t>), non facciamo rappresentazioni o immagini di nessun dio, non fabbrichiamo altari sopraelevati (</a:t>
            </a:r>
            <a:r>
              <a:rPr lang="it-IT" sz="2200" i="1" dirty="0" err="1">
                <a:solidFill>
                  <a:schemeClr val="bg1"/>
                </a:solidFill>
              </a:rPr>
              <a:t>altaria</a:t>
            </a:r>
            <a:r>
              <a:rPr lang="it-IT" sz="2200" dirty="0">
                <a:solidFill>
                  <a:schemeClr val="bg1"/>
                </a:solidFill>
              </a:rPr>
              <a:t>) o altari (</a:t>
            </a:r>
            <a:r>
              <a:rPr lang="it-IT" sz="2200" i="1" dirty="0" err="1">
                <a:solidFill>
                  <a:schemeClr val="bg1"/>
                </a:solidFill>
              </a:rPr>
              <a:t>aras</a:t>
            </a:r>
            <a:r>
              <a:rPr lang="it-IT" sz="2200" dirty="0">
                <a:solidFill>
                  <a:schemeClr val="bg1"/>
                </a:solidFill>
              </a:rPr>
              <a:t>), non doniamo il sangue di esseri viventi fatti a pezzi (</a:t>
            </a:r>
            <a:r>
              <a:rPr lang="it-IT" sz="2200" i="1" dirty="0" err="1">
                <a:solidFill>
                  <a:schemeClr val="bg1"/>
                </a:solidFill>
              </a:rPr>
              <a:t>caesorum</a:t>
            </a:r>
            <a:r>
              <a:rPr lang="it-IT" sz="2200" i="1" dirty="0">
                <a:solidFill>
                  <a:schemeClr val="bg1"/>
                </a:solidFill>
              </a:rPr>
              <a:t> </a:t>
            </a:r>
            <a:r>
              <a:rPr lang="it-IT" sz="2200" i="1" dirty="0" err="1">
                <a:solidFill>
                  <a:schemeClr val="bg1"/>
                </a:solidFill>
              </a:rPr>
              <a:t>sanguinem</a:t>
            </a:r>
            <a:r>
              <a:rPr lang="it-IT" sz="2200" i="1" dirty="0">
                <a:solidFill>
                  <a:schemeClr val="bg1"/>
                </a:solidFill>
              </a:rPr>
              <a:t> </a:t>
            </a:r>
            <a:r>
              <a:rPr lang="it-IT" sz="2200" i="1" dirty="0" err="1">
                <a:solidFill>
                  <a:schemeClr val="bg1"/>
                </a:solidFill>
              </a:rPr>
              <a:t>animantium</a:t>
            </a:r>
            <a:r>
              <a:rPr lang="it-IT" sz="2200" dirty="0">
                <a:solidFill>
                  <a:schemeClr val="bg1"/>
                </a:solidFill>
              </a:rPr>
              <a:t>), non vi depositiamo grani di incenso né </a:t>
            </a:r>
            <a:r>
              <a:rPr lang="it-IT" sz="2200" i="1" dirty="0">
                <a:solidFill>
                  <a:schemeClr val="bg1"/>
                </a:solidFill>
              </a:rPr>
              <a:t>mola salsa</a:t>
            </a:r>
            <a:r>
              <a:rPr lang="it-IT" sz="2200" dirty="0">
                <a:solidFill>
                  <a:schemeClr val="bg1"/>
                </a:solidFill>
              </a:rPr>
              <a:t> né tantomeno vino che scorre dalle libagioni delle patere.</a:t>
            </a:r>
            <a:endParaRPr lang="it-IT" sz="2200" b="1" dirty="0">
              <a:solidFill>
                <a:schemeClr val="accent2"/>
              </a:solidFill>
            </a:endParaRPr>
          </a:p>
        </p:txBody>
      </p:sp>
      <p:pic>
        <p:nvPicPr>
          <p:cNvPr id="3" name="Immagine 2" descr="Immagine che contiene testo, edificio, materiale da costruzione, pietra&#10;&#10;Descrizione generata automaticamente">
            <a:extLst>
              <a:ext uri="{FF2B5EF4-FFF2-40B4-BE49-F238E27FC236}">
                <a16:creationId xmlns:a16="http://schemas.microsoft.com/office/drawing/2014/main" id="{12910120-613C-2273-7AB7-A1EB54E31BD9}"/>
              </a:ext>
            </a:extLst>
          </p:cNvPr>
          <p:cNvPicPr>
            <a:picLocks noChangeAspect="1"/>
          </p:cNvPicPr>
          <p:nvPr/>
        </p:nvPicPr>
        <p:blipFill rotWithShape="1">
          <a:blip r:embed="rId2">
            <a:alphaModFix amt="92000"/>
            <a:extLst>
              <a:ext uri="{28A0092B-C50C-407E-A947-70E740481C1C}">
                <a14:useLocalDpi xmlns:a14="http://schemas.microsoft.com/office/drawing/2010/main" val="0"/>
              </a:ext>
            </a:extLst>
          </a:blip>
          <a:srcRect l="15843" r="31468"/>
          <a:stretch/>
        </p:blipFill>
        <p:spPr>
          <a:xfrm rot="16200000">
            <a:off x="1874629" y="2189368"/>
            <a:ext cx="2981740" cy="5461002"/>
          </a:xfrm>
          <a:prstGeom prst="rect">
            <a:avLst/>
          </a:prstGeom>
          <a:effectLst>
            <a:softEdge rad="38100"/>
          </a:effectLst>
        </p:spPr>
      </p:pic>
      <p:pic>
        <p:nvPicPr>
          <p:cNvPr id="5" name="Immagine 4" descr="Immagine che contiene esterni, edificio, cielo, vecchio&#10;&#10;Descrizione generata automaticamente">
            <a:extLst>
              <a:ext uri="{FF2B5EF4-FFF2-40B4-BE49-F238E27FC236}">
                <a16:creationId xmlns:a16="http://schemas.microsoft.com/office/drawing/2014/main" id="{5C8F745F-C138-3238-9B5D-BEEC6CACA244}"/>
              </a:ext>
            </a:extLst>
          </p:cNvPr>
          <p:cNvPicPr>
            <a:picLocks noChangeAspect="1"/>
          </p:cNvPicPr>
          <p:nvPr/>
        </p:nvPicPr>
        <p:blipFill rotWithShape="1">
          <a:blip r:embed="rId3">
            <a:alphaModFix amt="92000"/>
            <a:extLst>
              <a:ext uri="{28A0092B-C50C-407E-A947-70E740481C1C}">
                <a14:useLocalDpi xmlns:a14="http://schemas.microsoft.com/office/drawing/2010/main" val="0"/>
              </a:ext>
            </a:extLst>
          </a:blip>
          <a:srcRect l="6783" t="21199" r="8092" b="9727"/>
          <a:stretch>
            <a:fillRect/>
          </a:stretch>
        </p:blipFill>
        <p:spPr>
          <a:xfrm>
            <a:off x="7040880" y="3428998"/>
            <a:ext cx="4516122" cy="2966002"/>
          </a:xfrm>
          <a:prstGeom prst="rect">
            <a:avLst/>
          </a:prstGeom>
          <a:effectLst>
            <a:softEdge rad="38100"/>
          </a:effectLst>
        </p:spPr>
      </p:pic>
      <p:sp>
        <p:nvSpPr>
          <p:cNvPr id="8" name="CasellaDiTesto 7">
            <a:extLst>
              <a:ext uri="{FF2B5EF4-FFF2-40B4-BE49-F238E27FC236}">
                <a16:creationId xmlns:a16="http://schemas.microsoft.com/office/drawing/2014/main" id="{571A7F5E-6E5D-46D1-D763-57C240535B2E}"/>
              </a:ext>
            </a:extLst>
          </p:cNvPr>
          <p:cNvSpPr txBox="1"/>
          <p:nvPr/>
        </p:nvSpPr>
        <p:spPr>
          <a:xfrm>
            <a:off x="634998" y="6432863"/>
            <a:ext cx="6228080" cy="338554"/>
          </a:xfrm>
          <a:prstGeom prst="rect">
            <a:avLst/>
          </a:prstGeom>
          <a:noFill/>
        </p:spPr>
        <p:txBody>
          <a:bodyPr wrap="square">
            <a:spAutoFit/>
          </a:bodyPr>
          <a:lstStyle/>
          <a:p>
            <a:r>
              <a:rPr lang="it-IT" sz="1600" dirty="0">
                <a:solidFill>
                  <a:schemeClr val="bg2">
                    <a:lumMod val="75000"/>
                  </a:schemeClr>
                </a:solidFill>
              </a:rPr>
              <a:t>cd. base dei </a:t>
            </a:r>
            <a:r>
              <a:rPr lang="it-IT" sz="1600" i="1" dirty="0" err="1">
                <a:solidFill>
                  <a:schemeClr val="bg2">
                    <a:lumMod val="75000"/>
                  </a:schemeClr>
                </a:solidFill>
              </a:rPr>
              <a:t>decennalia</a:t>
            </a:r>
            <a:r>
              <a:rPr lang="it-IT" sz="1600" dirty="0">
                <a:solidFill>
                  <a:schemeClr val="bg2">
                    <a:lumMod val="75000"/>
                  </a:schemeClr>
                </a:solidFill>
              </a:rPr>
              <a:t>, lati Sud e Ovest, Fori imperiali, Roma (303)</a:t>
            </a:r>
            <a:endParaRPr lang="it-IT" sz="1600" i="1" dirty="0">
              <a:solidFill>
                <a:schemeClr val="bg2">
                  <a:lumMod val="75000"/>
                </a:schemeClr>
              </a:solidFill>
            </a:endParaRPr>
          </a:p>
        </p:txBody>
      </p:sp>
    </p:spTree>
    <p:extLst>
      <p:ext uri="{BB962C8B-B14F-4D97-AF65-F5344CB8AC3E}">
        <p14:creationId xmlns:p14="http://schemas.microsoft.com/office/powerpoint/2010/main" val="37278630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D0B84690-0D26-DD0C-B42D-508BBBC7D0FD}"/>
            </a:ext>
          </a:extLst>
        </p:cNvPr>
        <p:cNvGrpSpPr/>
        <p:nvPr/>
      </p:nvGrpSpPr>
      <p:grpSpPr>
        <a:xfrm>
          <a:off x="0" y="0"/>
          <a:ext cx="0" cy="0"/>
          <a:chOff x="0" y="0"/>
          <a:chExt cx="0" cy="0"/>
        </a:xfrm>
      </p:grpSpPr>
      <p:sp>
        <p:nvSpPr>
          <p:cNvPr id="2" name="CasellaDiTesto 1">
            <a:extLst>
              <a:ext uri="{FF2B5EF4-FFF2-40B4-BE49-F238E27FC236}">
                <a16:creationId xmlns:a16="http://schemas.microsoft.com/office/drawing/2014/main" id="{73D1C4F0-51BD-CC0F-E7DF-D8CA5C5ABD5E}"/>
              </a:ext>
            </a:extLst>
          </p:cNvPr>
          <p:cNvSpPr txBox="1"/>
          <p:nvPr/>
        </p:nvSpPr>
        <p:spPr>
          <a:xfrm>
            <a:off x="0" y="0"/>
            <a:ext cx="12192000" cy="477054"/>
          </a:xfrm>
          <a:prstGeom prst="rect">
            <a:avLst/>
          </a:prstGeom>
          <a:noFill/>
        </p:spPr>
        <p:txBody>
          <a:bodyPr wrap="square" rtlCol="0">
            <a:spAutoFit/>
          </a:bodyPr>
          <a:lstStyle/>
          <a:p>
            <a:pPr algn="ctr"/>
            <a:r>
              <a:rPr lang="it-IT" sz="2500" dirty="0">
                <a:solidFill>
                  <a:schemeClr val="bg1"/>
                </a:solidFill>
                <a:latin typeface="+mj-lt"/>
              </a:rPr>
              <a:t>I Romani e il sacrificio: Chi? Quando? Dove?</a:t>
            </a:r>
          </a:p>
        </p:txBody>
      </p:sp>
      <p:cxnSp>
        <p:nvCxnSpPr>
          <p:cNvPr id="4" name="Connettore diritto 3">
            <a:extLst>
              <a:ext uri="{FF2B5EF4-FFF2-40B4-BE49-F238E27FC236}">
                <a16:creationId xmlns:a16="http://schemas.microsoft.com/office/drawing/2014/main" id="{45AFF25B-02AE-BD47-334A-EA6414638337}"/>
              </a:ext>
            </a:extLst>
          </p:cNvPr>
          <p:cNvCxnSpPr>
            <a:cxnSpLocks/>
          </p:cNvCxnSpPr>
          <p:nvPr/>
        </p:nvCxnSpPr>
        <p:spPr>
          <a:xfrm flipH="1">
            <a:off x="-123930" y="477054"/>
            <a:ext cx="12439859" cy="0"/>
          </a:xfrm>
          <a:prstGeom prst="line">
            <a:avLst/>
          </a:prstGeom>
        </p:spPr>
        <p:style>
          <a:lnRef idx="2">
            <a:schemeClr val="accent2"/>
          </a:lnRef>
          <a:fillRef idx="0">
            <a:schemeClr val="accent2"/>
          </a:fillRef>
          <a:effectRef idx="1">
            <a:schemeClr val="accent2"/>
          </a:effectRef>
          <a:fontRef idx="minor">
            <a:schemeClr val="tx1"/>
          </a:fontRef>
        </p:style>
      </p:cxnSp>
      <p:sp>
        <p:nvSpPr>
          <p:cNvPr id="7" name="CasellaDiTesto 6">
            <a:extLst>
              <a:ext uri="{FF2B5EF4-FFF2-40B4-BE49-F238E27FC236}">
                <a16:creationId xmlns:a16="http://schemas.microsoft.com/office/drawing/2014/main" id="{F31FACC1-F6E6-8EFF-1CA3-3807608A10C5}"/>
              </a:ext>
            </a:extLst>
          </p:cNvPr>
          <p:cNvSpPr txBox="1"/>
          <p:nvPr/>
        </p:nvSpPr>
        <p:spPr>
          <a:xfrm>
            <a:off x="0" y="553998"/>
            <a:ext cx="10576560" cy="4154984"/>
          </a:xfrm>
          <a:prstGeom prst="rect">
            <a:avLst/>
          </a:prstGeom>
          <a:noFill/>
        </p:spPr>
        <p:txBody>
          <a:bodyPr wrap="square">
            <a:spAutoFit/>
          </a:bodyPr>
          <a:lstStyle/>
          <a:p>
            <a:r>
              <a:rPr lang="it-IT" sz="2200" i="1" dirty="0">
                <a:solidFill>
                  <a:schemeClr val="accent2"/>
                </a:solidFill>
              </a:rPr>
              <a:t>Chi?</a:t>
            </a:r>
          </a:p>
          <a:p>
            <a:r>
              <a:rPr lang="it-IT" sz="2200" dirty="0">
                <a:solidFill>
                  <a:schemeClr val="bg1"/>
                </a:solidFill>
              </a:rPr>
              <a:t>L’intera comunità (città-associazione-famiglia) attraverso un rappresentate designato.</a:t>
            </a:r>
          </a:p>
          <a:p>
            <a:endParaRPr lang="it-IT" sz="2200" dirty="0">
              <a:solidFill>
                <a:schemeClr val="bg1"/>
              </a:solidFill>
            </a:endParaRPr>
          </a:p>
          <a:p>
            <a:r>
              <a:rPr lang="it-IT" sz="2200" i="1" dirty="0">
                <a:solidFill>
                  <a:schemeClr val="accent2"/>
                </a:solidFill>
              </a:rPr>
              <a:t>Quando?</a:t>
            </a:r>
          </a:p>
          <a:p>
            <a:r>
              <a:rPr lang="it-IT" sz="2200" dirty="0">
                <a:solidFill>
                  <a:schemeClr val="bg1"/>
                </a:solidFill>
              </a:rPr>
              <a:t>Occasioni fissate dal calendario.</a:t>
            </a:r>
          </a:p>
          <a:p>
            <a:r>
              <a:rPr lang="it-IT" sz="2200" dirty="0">
                <a:solidFill>
                  <a:schemeClr val="bg1"/>
                </a:solidFill>
              </a:rPr>
              <a:t>Dopo un qualche evento propizio.</a:t>
            </a:r>
          </a:p>
          <a:p>
            <a:r>
              <a:rPr lang="it-IT" sz="2200" dirty="0">
                <a:solidFill>
                  <a:schemeClr val="bg1"/>
                </a:solidFill>
              </a:rPr>
              <a:t>Prima di un evento «critico».</a:t>
            </a:r>
          </a:p>
          <a:p>
            <a:r>
              <a:rPr lang="it-IT" sz="2200" dirty="0">
                <a:solidFill>
                  <a:schemeClr val="bg1"/>
                </a:solidFill>
              </a:rPr>
              <a:t>Dopo un’inosservanza rituale.</a:t>
            </a:r>
          </a:p>
          <a:p>
            <a:endParaRPr lang="it-IT" sz="2200" dirty="0">
              <a:solidFill>
                <a:schemeClr val="bg1"/>
              </a:solidFill>
            </a:endParaRPr>
          </a:p>
          <a:p>
            <a:r>
              <a:rPr lang="it-IT" sz="2200" i="1" dirty="0">
                <a:solidFill>
                  <a:schemeClr val="accent2"/>
                </a:solidFill>
              </a:rPr>
              <a:t>Dove?</a:t>
            </a:r>
          </a:p>
          <a:p>
            <a:r>
              <a:rPr lang="it-IT" sz="2200" dirty="0">
                <a:solidFill>
                  <a:schemeClr val="bg1"/>
                </a:solidFill>
              </a:rPr>
              <a:t>Santuari (no </a:t>
            </a:r>
            <a:r>
              <a:rPr lang="it-IT" sz="2200" dirty="0" err="1">
                <a:solidFill>
                  <a:schemeClr val="bg1"/>
                </a:solidFill>
              </a:rPr>
              <a:t>nec</a:t>
            </a:r>
            <a:r>
              <a:rPr lang="it-IT" sz="2200" dirty="0">
                <a:solidFill>
                  <a:schemeClr val="bg1"/>
                </a:solidFill>
              </a:rPr>
              <a:t>. templi: pressoché qualunque luogo).</a:t>
            </a:r>
          </a:p>
          <a:p>
            <a:r>
              <a:rPr lang="it-IT" sz="2200" dirty="0">
                <a:solidFill>
                  <a:schemeClr val="bg1"/>
                </a:solidFill>
              </a:rPr>
              <a:t>Focolare domestico.</a:t>
            </a:r>
          </a:p>
        </p:txBody>
      </p:sp>
      <p:pic>
        <p:nvPicPr>
          <p:cNvPr id="10" name="Immagine 9">
            <a:extLst>
              <a:ext uri="{FF2B5EF4-FFF2-40B4-BE49-F238E27FC236}">
                <a16:creationId xmlns:a16="http://schemas.microsoft.com/office/drawing/2014/main" id="{11AE3998-1CAC-4BA0-C9AD-8A1E49E067A9}"/>
              </a:ext>
            </a:extLst>
          </p:cNvPr>
          <p:cNvPicPr>
            <a:picLocks noChangeAspect="1"/>
          </p:cNvPicPr>
          <p:nvPr/>
        </p:nvPicPr>
        <p:blipFill>
          <a:blip r:embed="rId2">
            <a:extLst>
              <a:ext uri="{28A0092B-C50C-407E-A947-70E740481C1C}">
                <a14:useLocalDpi xmlns:a14="http://schemas.microsoft.com/office/drawing/2010/main" val="0"/>
              </a:ext>
            </a:extLst>
          </a:blip>
          <a:srcRect t="51680" b="8387"/>
          <a:stretch>
            <a:fillRect/>
          </a:stretch>
        </p:blipFill>
        <p:spPr>
          <a:xfrm>
            <a:off x="0" y="4708982"/>
            <a:ext cx="12192000" cy="2147777"/>
          </a:xfrm>
          <a:prstGeom prst="rect">
            <a:avLst/>
          </a:prstGeom>
        </p:spPr>
      </p:pic>
      <p:sp>
        <p:nvSpPr>
          <p:cNvPr id="11" name="CasellaDiTesto 10">
            <a:extLst>
              <a:ext uri="{FF2B5EF4-FFF2-40B4-BE49-F238E27FC236}">
                <a16:creationId xmlns:a16="http://schemas.microsoft.com/office/drawing/2014/main" id="{626C1AB8-AA21-1EF4-E6B9-9EEE876EDF24}"/>
              </a:ext>
            </a:extLst>
          </p:cNvPr>
          <p:cNvSpPr txBox="1"/>
          <p:nvPr/>
        </p:nvSpPr>
        <p:spPr>
          <a:xfrm>
            <a:off x="9225280" y="4124206"/>
            <a:ext cx="3090649" cy="584775"/>
          </a:xfrm>
          <a:prstGeom prst="rect">
            <a:avLst/>
          </a:prstGeom>
          <a:noFill/>
        </p:spPr>
        <p:txBody>
          <a:bodyPr wrap="square" rtlCol="0">
            <a:spAutoFit/>
          </a:bodyPr>
          <a:lstStyle/>
          <a:p>
            <a:r>
              <a:rPr lang="it-IT" sz="1600" dirty="0">
                <a:solidFill>
                  <a:schemeClr val="bg2">
                    <a:lumMod val="75000"/>
                  </a:schemeClr>
                </a:solidFill>
              </a:rPr>
              <a:t>Altare</a:t>
            </a:r>
            <a:r>
              <a:rPr lang="it-IT" sz="1600" i="1" dirty="0">
                <a:solidFill>
                  <a:schemeClr val="bg2">
                    <a:lumMod val="75000"/>
                  </a:schemeClr>
                </a:solidFill>
              </a:rPr>
              <a:t> Ara Pacis </a:t>
            </a:r>
            <a:r>
              <a:rPr lang="it-IT" sz="1600" dirty="0">
                <a:solidFill>
                  <a:schemeClr val="bg2">
                    <a:lumMod val="75000"/>
                  </a:schemeClr>
                </a:solidFill>
              </a:rPr>
              <a:t>(sponda laterale dx), Roma (fine I s. </a:t>
            </a:r>
            <a:r>
              <a:rPr lang="it-IT" sz="1600" dirty="0" err="1">
                <a:solidFill>
                  <a:schemeClr val="bg2">
                    <a:lumMod val="75000"/>
                  </a:schemeClr>
                </a:solidFill>
              </a:rPr>
              <a:t>a.e.v</a:t>
            </a:r>
            <a:r>
              <a:rPr lang="it-IT" sz="1600" dirty="0">
                <a:solidFill>
                  <a:schemeClr val="bg2">
                    <a:lumMod val="75000"/>
                  </a:schemeClr>
                </a:solidFill>
              </a:rPr>
              <a:t>.)</a:t>
            </a:r>
          </a:p>
        </p:txBody>
      </p:sp>
    </p:spTree>
    <p:extLst>
      <p:ext uri="{BB962C8B-B14F-4D97-AF65-F5344CB8AC3E}">
        <p14:creationId xmlns:p14="http://schemas.microsoft.com/office/powerpoint/2010/main" val="3046500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2FAC6E14-0297-7A23-515E-CDE201CDB59F}"/>
            </a:ext>
          </a:extLst>
        </p:cNvPr>
        <p:cNvGrpSpPr/>
        <p:nvPr/>
      </p:nvGrpSpPr>
      <p:grpSpPr>
        <a:xfrm>
          <a:off x="0" y="0"/>
          <a:ext cx="0" cy="0"/>
          <a:chOff x="0" y="0"/>
          <a:chExt cx="0" cy="0"/>
        </a:xfrm>
      </p:grpSpPr>
      <p:sp>
        <p:nvSpPr>
          <p:cNvPr id="2" name="CasellaDiTesto 1">
            <a:extLst>
              <a:ext uri="{FF2B5EF4-FFF2-40B4-BE49-F238E27FC236}">
                <a16:creationId xmlns:a16="http://schemas.microsoft.com/office/drawing/2014/main" id="{AB5C7ECB-64D3-D7C7-E710-5EA0CFD49FF5}"/>
              </a:ext>
            </a:extLst>
          </p:cNvPr>
          <p:cNvSpPr txBox="1"/>
          <p:nvPr/>
        </p:nvSpPr>
        <p:spPr>
          <a:xfrm>
            <a:off x="0" y="0"/>
            <a:ext cx="12192000" cy="477054"/>
          </a:xfrm>
          <a:prstGeom prst="rect">
            <a:avLst/>
          </a:prstGeom>
          <a:noFill/>
        </p:spPr>
        <p:txBody>
          <a:bodyPr wrap="square" rtlCol="0">
            <a:spAutoFit/>
          </a:bodyPr>
          <a:lstStyle/>
          <a:p>
            <a:pPr algn="ctr"/>
            <a:r>
              <a:rPr lang="it-IT" sz="2500" dirty="0">
                <a:solidFill>
                  <a:schemeClr val="bg1"/>
                </a:solidFill>
                <a:latin typeface="+mj-lt"/>
              </a:rPr>
              <a:t>I Romani e il sacrificio: Cosa?</a:t>
            </a:r>
          </a:p>
        </p:txBody>
      </p:sp>
      <p:cxnSp>
        <p:nvCxnSpPr>
          <p:cNvPr id="4" name="Connettore diritto 3">
            <a:extLst>
              <a:ext uri="{FF2B5EF4-FFF2-40B4-BE49-F238E27FC236}">
                <a16:creationId xmlns:a16="http://schemas.microsoft.com/office/drawing/2014/main" id="{ABA1A642-ABAF-FB24-9A4D-3F646415E5B3}"/>
              </a:ext>
            </a:extLst>
          </p:cNvPr>
          <p:cNvCxnSpPr>
            <a:cxnSpLocks/>
          </p:cNvCxnSpPr>
          <p:nvPr/>
        </p:nvCxnSpPr>
        <p:spPr>
          <a:xfrm flipH="1">
            <a:off x="-123930" y="477054"/>
            <a:ext cx="12439859" cy="0"/>
          </a:xfrm>
          <a:prstGeom prst="line">
            <a:avLst/>
          </a:prstGeom>
        </p:spPr>
        <p:style>
          <a:lnRef idx="2">
            <a:schemeClr val="accent2"/>
          </a:lnRef>
          <a:fillRef idx="0">
            <a:schemeClr val="accent2"/>
          </a:fillRef>
          <a:effectRef idx="1">
            <a:schemeClr val="accent2"/>
          </a:effectRef>
          <a:fontRef idx="minor">
            <a:schemeClr val="tx1"/>
          </a:fontRef>
        </p:style>
      </p:cxnSp>
      <p:sp>
        <p:nvSpPr>
          <p:cNvPr id="5" name="CasellaDiTesto 4">
            <a:extLst>
              <a:ext uri="{FF2B5EF4-FFF2-40B4-BE49-F238E27FC236}">
                <a16:creationId xmlns:a16="http://schemas.microsoft.com/office/drawing/2014/main" id="{F7701DD9-C37C-F1AC-FFC4-5C1586C597D5}"/>
              </a:ext>
            </a:extLst>
          </p:cNvPr>
          <p:cNvSpPr txBox="1"/>
          <p:nvPr/>
        </p:nvSpPr>
        <p:spPr>
          <a:xfrm>
            <a:off x="-1" y="486491"/>
            <a:ext cx="12192000" cy="3816429"/>
          </a:xfrm>
          <a:prstGeom prst="rect">
            <a:avLst/>
          </a:prstGeom>
          <a:noFill/>
        </p:spPr>
        <p:txBody>
          <a:bodyPr wrap="square">
            <a:spAutoFit/>
          </a:bodyPr>
          <a:lstStyle/>
          <a:p>
            <a:r>
              <a:rPr lang="it-IT" sz="2200" dirty="0">
                <a:solidFill>
                  <a:schemeClr val="bg1"/>
                </a:solidFill>
              </a:rPr>
              <a:t>Vino e incenso</a:t>
            </a:r>
          </a:p>
          <a:p>
            <a:r>
              <a:rPr lang="it-IT" sz="2200" dirty="0">
                <a:solidFill>
                  <a:schemeClr val="bg1"/>
                </a:solidFill>
              </a:rPr>
              <a:t>Focacce</a:t>
            </a:r>
          </a:p>
          <a:p>
            <a:r>
              <a:rPr lang="it-IT" sz="2200" dirty="0">
                <a:solidFill>
                  <a:schemeClr val="bg1"/>
                </a:solidFill>
              </a:rPr>
              <a:t>Frutta e vegetali </a:t>
            </a:r>
            <a:r>
              <a:rPr lang="it-IT" sz="2200" dirty="0" err="1">
                <a:solidFill>
                  <a:schemeClr val="bg1"/>
                </a:solidFill>
              </a:rPr>
              <a:t>vv</a:t>
            </a:r>
            <a:r>
              <a:rPr lang="it-IT" sz="2200" dirty="0">
                <a:solidFill>
                  <a:schemeClr val="bg1"/>
                </a:solidFill>
              </a:rPr>
              <a:t>.</a:t>
            </a:r>
          </a:p>
          <a:p>
            <a:r>
              <a:rPr lang="it-IT" sz="2200" dirty="0">
                <a:solidFill>
                  <a:schemeClr val="bg1"/>
                </a:solidFill>
              </a:rPr>
              <a:t>Animali adornati.</a:t>
            </a:r>
          </a:p>
          <a:p>
            <a:r>
              <a:rPr lang="it-IT" sz="2200" i="1" dirty="0">
                <a:solidFill>
                  <a:schemeClr val="bg1"/>
                </a:solidFill>
              </a:rPr>
              <a:t>	Hostia – </a:t>
            </a:r>
            <a:r>
              <a:rPr lang="it-IT" sz="2200" i="1" dirty="0" err="1">
                <a:solidFill>
                  <a:schemeClr val="bg1"/>
                </a:solidFill>
              </a:rPr>
              <a:t>victima</a:t>
            </a:r>
            <a:r>
              <a:rPr lang="it-IT" sz="2200" i="1" dirty="0">
                <a:solidFill>
                  <a:schemeClr val="bg1"/>
                </a:solidFill>
              </a:rPr>
              <a:t>.</a:t>
            </a:r>
          </a:p>
          <a:p>
            <a:endParaRPr lang="it-IT" sz="2200" i="1" dirty="0">
              <a:solidFill>
                <a:schemeClr val="accent2"/>
              </a:solidFill>
            </a:endParaRPr>
          </a:p>
          <a:p>
            <a:pPr marL="1257300" lvl="2" indent="-342900">
              <a:buFont typeface="Wingdings" panose="05000000000000000000" pitchFamily="2" charset="2"/>
              <a:buChar char="à"/>
            </a:pPr>
            <a:r>
              <a:rPr lang="it-IT" sz="2200" dirty="0">
                <a:solidFill>
                  <a:schemeClr val="bg1"/>
                </a:solidFill>
                <a:sym typeface="Wingdings" panose="05000000000000000000" pitchFamily="2" charset="2"/>
              </a:rPr>
              <a:t>Corrispondenza e proporzionalità animale-potenza divina-importanza:</a:t>
            </a:r>
            <a:r>
              <a:rPr lang="it-IT" sz="2200" dirty="0">
                <a:solidFill>
                  <a:schemeClr val="accent2"/>
                </a:solidFill>
                <a:sym typeface="Wingdings" panose="05000000000000000000" pitchFamily="2" charset="2"/>
              </a:rPr>
              <a:t> </a:t>
            </a:r>
          </a:p>
          <a:p>
            <a:pPr lvl="3"/>
            <a:r>
              <a:rPr lang="it-IT" sz="2200" dirty="0">
                <a:solidFill>
                  <a:schemeClr val="bg1"/>
                </a:solidFill>
                <a:sym typeface="Wingdings" panose="05000000000000000000" pitchFamily="2" charset="2"/>
              </a:rPr>
              <a:t>dèi celesti-vittime a pelo bianco; dèi inferi-pelo nero; ♂-♀; Esculapio-gallo bianco; </a:t>
            </a:r>
            <a:r>
              <a:rPr lang="it-IT" sz="2200" dirty="0" err="1">
                <a:solidFill>
                  <a:schemeClr val="bg1"/>
                </a:solidFill>
                <a:sym typeface="Wingdings" panose="05000000000000000000" pitchFamily="2" charset="2"/>
              </a:rPr>
              <a:t>Robigo</a:t>
            </a:r>
            <a:r>
              <a:rPr lang="it-IT" sz="2200" dirty="0">
                <a:solidFill>
                  <a:schemeClr val="bg1"/>
                </a:solidFill>
                <a:sym typeface="Wingdings" panose="05000000000000000000" pitchFamily="2" charset="2"/>
              </a:rPr>
              <a:t>-cane a pelo rosso; Marte-</a:t>
            </a:r>
            <a:r>
              <a:rPr lang="it-IT" sz="2200" i="1" dirty="0" err="1">
                <a:solidFill>
                  <a:schemeClr val="bg1"/>
                </a:solidFill>
                <a:sym typeface="Wingdings" panose="05000000000000000000" pitchFamily="2" charset="2"/>
              </a:rPr>
              <a:t>suovetaurilia</a:t>
            </a:r>
            <a:r>
              <a:rPr lang="it-IT" sz="2200" i="1" dirty="0">
                <a:solidFill>
                  <a:schemeClr val="bg1"/>
                </a:solidFill>
                <a:sym typeface="Wingdings" panose="05000000000000000000" pitchFamily="2" charset="2"/>
              </a:rPr>
              <a:t> </a:t>
            </a:r>
            <a:r>
              <a:rPr lang="it-IT" sz="2200" dirty="0">
                <a:solidFill>
                  <a:schemeClr val="bg1"/>
                </a:solidFill>
                <a:sym typeface="Wingdings" panose="05000000000000000000" pitchFamily="2" charset="2"/>
              </a:rPr>
              <a:t>(toro-montone-maiale); Nettuno-maschi castrati; Giove maschi integri…</a:t>
            </a:r>
          </a:p>
          <a:p>
            <a:pPr marL="800100" lvl="1" indent="-342900">
              <a:buFont typeface="Arial" panose="020B0604020202020204" pitchFamily="34" charset="0"/>
              <a:buChar char="•"/>
            </a:pPr>
            <a:endParaRPr lang="it-IT" sz="2200" dirty="0">
              <a:solidFill>
                <a:schemeClr val="bg1"/>
              </a:solidFill>
            </a:endParaRPr>
          </a:p>
        </p:txBody>
      </p:sp>
      <p:sp>
        <p:nvSpPr>
          <p:cNvPr id="6" name="CasellaDiTesto 5">
            <a:extLst>
              <a:ext uri="{FF2B5EF4-FFF2-40B4-BE49-F238E27FC236}">
                <a16:creationId xmlns:a16="http://schemas.microsoft.com/office/drawing/2014/main" id="{0D08A0D3-70AF-1355-A62F-1A2A28780C55}"/>
              </a:ext>
            </a:extLst>
          </p:cNvPr>
          <p:cNvSpPr txBox="1"/>
          <p:nvPr/>
        </p:nvSpPr>
        <p:spPr>
          <a:xfrm>
            <a:off x="9167191" y="6211669"/>
            <a:ext cx="3024808" cy="584775"/>
          </a:xfrm>
          <a:prstGeom prst="rect">
            <a:avLst/>
          </a:prstGeom>
          <a:noFill/>
        </p:spPr>
        <p:txBody>
          <a:bodyPr wrap="square" rtlCol="0">
            <a:spAutoFit/>
          </a:bodyPr>
          <a:lstStyle/>
          <a:p>
            <a:r>
              <a:rPr lang="it-IT" sz="1600" dirty="0">
                <a:solidFill>
                  <a:schemeClr val="bg2">
                    <a:lumMod val="75000"/>
                  </a:schemeClr>
                </a:solidFill>
              </a:rPr>
              <a:t>Rilievo con </a:t>
            </a:r>
            <a:r>
              <a:rPr lang="it-IT" sz="1600" i="1" dirty="0" err="1">
                <a:solidFill>
                  <a:schemeClr val="bg2">
                    <a:lumMod val="75000"/>
                  </a:schemeClr>
                </a:solidFill>
              </a:rPr>
              <a:t>suovetaurilia</a:t>
            </a:r>
            <a:r>
              <a:rPr lang="it-IT" sz="1600" i="1" dirty="0">
                <a:solidFill>
                  <a:schemeClr val="bg2">
                    <a:lumMod val="75000"/>
                  </a:schemeClr>
                </a:solidFill>
              </a:rPr>
              <a:t> </a:t>
            </a:r>
            <a:r>
              <a:rPr lang="it-IT" sz="1600" dirty="0">
                <a:solidFill>
                  <a:schemeClr val="bg2">
                    <a:lumMod val="75000"/>
                  </a:schemeClr>
                </a:solidFill>
              </a:rPr>
              <a:t>(I s.), Musée </a:t>
            </a:r>
            <a:r>
              <a:rPr lang="it-IT" sz="1600" dirty="0" err="1">
                <a:solidFill>
                  <a:schemeClr val="bg2">
                    <a:lumMod val="75000"/>
                  </a:schemeClr>
                </a:solidFill>
              </a:rPr>
              <a:t>du</a:t>
            </a:r>
            <a:r>
              <a:rPr lang="it-IT" sz="1600" dirty="0">
                <a:solidFill>
                  <a:schemeClr val="bg2">
                    <a:lumMod val="75000"/>
                  </a:schemeClr>
                </a:solidFill>
              </a:rPr>
              <a:t> Louvre, Paris</a:t>
            </a:r>
          </a:p>
        </p:txBody>
      </p:sp>
      <p:pic>
        <p:nvPicPr>
          <p:cNvPr id="8194" name="Picture 2" descr="relief architectural - Louvre Collections">
            <a:extLst>
              <a:ext uri="{FF2B5EF4-FFF2-40B4-BE49-F238E27FC236}">
                <a16:creationId xmlns:a16="http://schemas.microsoft.com/office/drawing/2014/main" id="{601CD17C-AF9A-B288-F751-F6088A9174F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705" t="13009" r="5224" b="11076"/>
          <a:stretch/>
        </p:blipFill>
        <p:spPr bwMode="auto">
          <a:xfrm>
            <a:off x="3024808" y="4124740"/>
            <a:ext cx="6142383" cy="2733260"/>
          </a:xfrm>
          <a:prstGeom prst="rect">
            <a:avLst/>
          </a:prstGeom>
          <a:noFill/>
          <a:effectLst>
            <a:softEdge rad="381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76714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2" name="Connettore diritto 1">
            <a:extLst>
              <a:ext uri="{FF2B5EF4-FFF2-40B4-BE49-F238E27FC236}">
                <a16:creationId xmlns:a16="http://schemas.microsoft.com/office/drawing/2014/main" id="{29ECAC94-5837-8EA0-6076-CCF76DF6D3B4}"/>
              </a:ext>
            </a:extLst>
          </p:cNvPr>
          <p:cNvCxnSpPr>
            <a:cxnSpLocks/>
          </p:cNvCxnSpPr>
          <p:nvPr/>
        </p:nvCxnSpPr>
        <p:spPr>
          <a:xfrm flipH="1">
            <a:off x="-123930" y="481651"/>
            <a:ext cx="12439859" cy="0"/>
          </a:xfrm>
          <a:prstGeom prst="line">
            <a:avLst/>
          </a:prstGeom>
        </p:spPr>
        <p:style>
          <a:lnRef idx="2">
            <a:schemeClr val="accent2"/>
          </a:lnRef>
          <a:fillRef idx="0">
            <a:schemeClr val="accent2"/>
          </a:fillRef>
          <a:effectRef idx="1">
            <a:schemeClr val="accent2"/>
          </a:effectRef>
          <a:fontRef idx="minor">
            <a:schemeClr val="tx1"/>
          </a:fontRef>
        </p:style>
      </p:cxnSp>
      <p:sp>
        <p:nvSpPr>
          <p:cNvPr id="3" name="CasellaDiTesto 2">
            <a:extLst>
              <a:ext uri="{FF2B5EF4-FFF2-40B4-BE49-F238E27FC236}">
                <a16:creationId xmlns:a16="http://schemas.microsoft.com/office/drawing/2014/main" id="{D81EFB49-792B-B449-F0ED-3524E0A70BA7}"/>
              </a:ext>
            </a:extLst>
          </p:cNvPr>
          <p:cNvSpPr txBox="1"/>
          <p:nvPr/>
        </p:nvSpPr>
        <p:spPr>
          <a:xfrm>
            <a:off x="0" y="0"/>
            <a:ext cx="12191999" cy="477054"/>
          </a:xfrm>
          <a:prstGeom prst="rect">
            <a:avLst/>
          </a:prstGeom>
          <a:noFill/>
        </p:spPr>
        <p:txBody>
          <a:bodyPr wrap="square" rtlCol="0">
            <a:spAutoFit/>
          </a:bodyPr>
          <a:lstStyle/>
          <a:p>
            <a:pPr algn="ctr"/>
            <a:r>
              <a:rPr lang="it-IT" sz="2500" i="1" dirty="0" err="1">
                <a:solidFill>
                  <a:schemeClr val="bg1"/>
                </a:solidFill>
                <a:latin typeface="+mj-lt"/>
              </a:rPr>
              <a:t>Religio</a:t>
            </a:r>
            <a:endParaRPr lang="it-IT" sz="2500" i="1" dirty="0">
              <a:solidFill>
                <a:schemeClr val="bg1"/>
              </a:solidFill>
              <a:latin typeface="+mj-lt"/>
            </a:endParaRPr>
          </a:p>
        </p:txBody>
      </p:sp>
      <p:pic>
        <p:nvPicPr>
          <p:cNvPr id="6" name="Picture 2" descr="Ritratto di Cicerone">
            <a:extLst>
              <a:ext uri="{FF2B5EF4-FFF2-40B4-BE49-F238E27FC236}">
                <a16:creationId xmlns:a16="http://schemas.microsoft.com/office/drawing/2014/main" id="{9ABF48B2-3385-FF81-103A-03691CF3DF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33360" y="520552"/>
            <a:ext cx="4358640" cy="5773032"/>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a:extLst>
              <a:ext uri="{FF2B5EF4-FFF2-40B4-BE49-F238E27FC236}">
                <a16:creationId xmlns:a16="http://schemas.microsoft.com/office/drawing/2014/main" id="{71E08D16-BE04-F381-F2FA-7AC4887D745D}"/>
              </a:ext>
            </a:extLst>
          </p:cNvPr>
          <p:cNvSpPr txBox="1"/>
          <p:nvPr/>
        </p:nvSpPr>
        <p:spPr>
          <a:xfrm>
            <a:off x="0" y="477054"/>
            <a:ext cx="7833360" cy="4278094"/>
          </a:xfrm>
          <a:prstGeom prst="rect">
            <a:avLst/>
          </a:prstGeom>
          <a:noFill/>
        </p:spPr>
        <p:txBody>
          <a:bodyPr wrap="square">
            <a:spAutoFit/>
          </a:bodyPr>
          <a:lstStyle/>
          <a:p>
            <a:r>
              <a:rPr lang="it-IT" sz="2200" b="1" dirty="0">
                <a:solidFill>
                  <a:schemeClr val="accent2"/>
                </a:solidFill>
              </a:rPr>
              <a:t>Cicerone </a:t>
            </a:r>
            <a:r>
              <a:rPr lang="it-IT" sz="2200" b="1" i="1" dirty="0">
                <a:solidFill>
                  <a:schemeClr val="accent2"/>
                </a:solidFill>
              </a:rPr>
              <a:t>De natura </a:t>
            </a:r>
            <a:r>
              <a:rPr lang="it-IT" sz="2200" b="1" i="1" dirty="0" err="1">
                <a:solidFill>
                  <a:schemeClr val="accent2"/>
                </a:solidFill>
              </a:rPr>
              <a:t>deorum</a:t>
            </a:r>
            <a:r>
              <a:rPr lang="it-IT" sz="2200" b="1" dirty="0">
                <a:solidFill>
                  <a:schemeClr val="accent2"/>
                </a:solidFill>
              </a:rPr>
              <a:t> II 8 (45-44 </a:t>
            </a:r>
            <a:r>
              <a:rPr lang="it-IT" sz="2200" b="1" dirty="0" err="1">
                <a:solidFill>
                  <a:schemeClr val="accent2"/>
                </a:solidFill>
              </a:rPr>
              <a:t>a.e.v</a:t>
            </a:r>
            <a:r>
              <a:rPr lang="it-IT" sz="2200" b="1" dirty="0">
                <a:solidFill>
                  <a:schemeClr val="accent2"/>
                </a:solidFill>
              </a:rPr>
              <a:t>.):</a:t>
            </a:r>
          </a:p>
          <a:p>
            <a:pPr algn="just"/>
            <a:r>
              <a:rPr lang="it-IT" sz="2200" dirty="0">
                <a:solidFill>
                  <a:schemeClr val="bg1"/>
                </a:solidFill>
              </a:rPr>
              <a:t>«Celio scrisse che Gaio Flaminio, per aver trascurato la </a:t>
            </a:r>
            <a:r>
              <a:rPr lang="it-IT" sz="2200" i="1" dirty="0" err="1">
                <a:solidFill>
                  <a:schemeClr val="bg1"/>
                </a:solidFill>
              </a:rPr>
              <a:t>religio</a:t>
            </a:r>
            <a:r>
              <a:rPr lang="it-IT" sz="2200" dirty="0">
                <a:solidFill>
                  <a:schemeClr val="bg1"/>
                </a:solidFill>
              </a:rPr>
              <a:t>, cadde al Trasimeno con grande danno per la </a:t>
            </a:r>
            <a:r>
              <a:rPr lang="it-IT" sz="2200" i="1" dirty="0">
                <a:solidFill>
                  <a:schemeClr val="bg1"/>
                </a:solidFill>
              </a:rPr>
              <a:t>res publica</a:t>
            </a:r>
            <a:r>
              <a:rPr lang="it-IT" sz="2200" dirty="0">
                <a:solidFill>
                  <a:schemeClr val="bg1"/>
                </a:solidFill>
              </a:rPr>
              <a:t>. Dalla loro fine si può capire che la </a:t>
            </a:r>
            <a:r>
              <a:rPr lang="it-IT" sz="2200" i="1" dirty="0">
                <a:solidFill>
                  <a:schemeClr val="bg1"/>
                </a:solidFill>
              </a:rPr>
              <a:t>res publica</a:t>
            </a:r>
            <a:r>
              <a:rPr lang="it-IT" sz="2200" dirty="0">
                <a:solidFill>
                  <a:schemeClr val="bg1"/>
                </a:solidFill>
              </a:rPr>
              <a:t> è stata rafforzata dai comandanti che obbedivano alle </a:t>
            </a:r>
            <a:r>
              <a:rPr lang="it-IT" sz="2200" i="1" dirty="0" err="1">
                <a:solidFill>
                  <a:schemeClr val="bg1"/>
                </a:solidFill>
              </a:rPr>
              <a:t>religiones</a:t>
            </a:r>
            <a:r>
              <a:rPr lang="it-IT" sz="2200" dirty="0">
                <a:solidFill>
                  <a:schemeClr val="bg1"/>
                </a:solidFill>
              </a:rPr>
              <a:t>. E se vogliamo confrontare i nostri costumi con quelli stranieri, ci troveremo nelle altre cose pari o anche inferiori, ma nella </a:t>
            </a:r>
            <a:r>
              <a:rPr lang="it-IT" sz="2200" i="1" dirty="0" err="1">
                <a:solidFill>
                  <a:schemeClr val="bg1"/>
                </a:solidFill>
              </a:rPr>
              <a:t>religio</a:t>
            </a:r>
            <a:r>
              <a:rPr lang="it-IT" sz="2200" dirty="0">
                <a:solidFill>
                  <a:schemeClr val="bg1"/>
                </a:solidFill>
              </a:rPr>
              <a:t> – cioè il </a:t>
            </a:r>
            <a:r>
              <a:rPr lang="it-IT" sz="2200" i="1" dirty="0" err="1">
                <a:solidFill>
                  <a:schemeClr val="bg1"/>
                </a:solidFill>
              </a:rPr>
              <a:t>cultus</a:t>
            </a:r>
            <a:r>
              <a:rPr lang="it-IT" sz="2200" i="1" dirty="0">
                <a:solidFill>
                  <a:schemeClr val="bg1"/>
                </a:solidFill>
              </a:rPr>
              <a:t> </a:t>
            </a:r>
            <a:r>
              <a:rPr lang="it-IT" sz="2200" i="1" dirty="0" err="1">
                <a:solidFill>
                  <a:schemeClr val="bg1"/>
                </a:solidFill>
              </a:rPr>
              <a:t>deorum</a:t>
            </a:r>
            <a:r>
              <a:rPr lang="it-IT" sz="2200" dirty="0">
                <a:solidFill>
                  <a:schemeClr val="bg1"/>
                </a:solidFill>
              </a:rPr>
              <a:t> – di molto superiori».</a:t>
            </a:r>
          </a:p>
          <a:p>
            <a:pPr algn="just"/>
            <a:endParaRPr lang="it-IT" sz="1500" dirty="0">
              <a:solidFill>
                <a:schemeClr val="bg1"/>
              </a:solidFill>
            </a:endParaRPr>
          </a:p>
          <a:p>
            <a:pPr algn="just"/>
            <a:endParaRPr lang="it-IT" sz="1500" dirty="0">
              <a:solidFill>
                <a:schemeClr val="bg1"/>
              </a:solidFill>
            </a:endParaRPr>
          </a:p>
          <a:p>
            <a:r>
              <a:rPr lang="fr-FR" sz="2200" b="1" dirty="0">
                <a:solidFill>
                  <a:schemeClr val="accent2"/>
                </a:solidFill>
              </a:rPr>
              <a:t>Cic. </a:t>
            </a:r>
            <a:r>
              <a:rPr lang="fr-FR" sz="2200" b="1" i="1" dirty="0">
                <a:solidFill>
                  <a:schemeClr val="accent2"/>
                </a:solidFill>
              </a:rPr>
              <a:t>Pro Flacco </a:t>
            </a:r>
            <a:r>
              <a:rPr lang="fr-FR" sz="2200" b="1" dirty="0">
                <a:solidFill>
                  <a:schemeClr val="accent2"/>
                </a:solidFill>
              </a:rPr>
              <a:t>28, 69 (59 </a:t>
            </a:r>
            <a:r>
              <a:rPr lang="fr-FR" sz="2200" b="1" dirty="0" err="1">
                <a:solidFill>
                  <a:schemeClr val="accent2"/>
                </a:solidFill>
              </a:rPr>
              <a:t>a.e.v</a:t>
            </a:r>
            <a:r>
              <a:rPr lang="fr-FR" sz="2200" b="1" dirty="0">
                <a:solidFill>
                  <a:schemeClr val="accent2"/>
                </a:solidFill>
              </a:rPr>
              <a:t>.):</a:t>
            </a:r>
          </a:p>
          <a:p>
            <a:r>
              <a:rPr lang="fr-FR" sz="2200" dirty="0">
                <a:solidFill>
                  <a:schemeClr val="bg1"/>
                </a:solidFill>
              </a:rPr>
              <a:t>«Ogni </a:t>
            </a:r>
            <a:r>
              <a:rPr lang="fr-FR" sz="2200" i="1" dirty="0" err="1">
                <a:solidFill>
                  <a:schemeClr val="bg1"/>
                </a:solidFill>
              </a:rPr>
              <a:t>civitas</a:t>
            </a:r>
            <a:r>
              <a:rPr lang="fr-FR" sz="2200" i="1" dirty="0">
                <a:solidFill>
                  <a:schemeClr val="bg1"/>
                </a:solidFill>
              </a:rPr>
              <a:t> </a:t>
            </a:r>
            <a:r>
              <a:rPr lang="fr-FR" sz="2200" dirty="0">
                <a:solidFill>
                  <a:schemeClr val="bg1"/>
                </a:solidFill>
              </a:rPr>
              <a:t>ha la sua </a:t>
            </a:r>
            <a:r>
              <a:rPr lang="fr-FR" sz="2200" i="1" dirty="0" err="1">
                <a:solidFill>
                  <a:schemeClr val="bg1"/>
                </a:solidFill>
              </a:rPr>
              <a:t>religio</a:t>
            </a:r>
            <a:r>
              <a:rPr lang="fr-FR" sz="2200" dirty="0">
                <a:solidFill>
                  <a:schemeClr val="bg1"/>
                </a:solidFill>
              </a:rPr>
              <a:t> […], </a:t>
            </a:r>
            <a:r>
              <a:rPr lang="fr-FR" sz="2200" dirty="0" err="1">
                <a:solidFill>
                  <a:schemeClr val="bg1"/>
                </a:solidFill>
              </a:rPr>
              <a:t>noi</a:t>
            </a:r>
            <a:r>
              <a:rPr lang="fr-FR" sz="2200" dirty="0">
                <a:solidFill>
                  <a:schemeClr val="bg1"/>
                </a:solidFill>
              </a:rPr>
              <a:t> </a:t>
            </a:r>
            <a:r>
              <a:rPr lang="fr-FR" sz="2200" dirty="0" err="1">
                <a:solidFill>
                  <a:schemeClr val="bg1"/>
                </a:solidFill>
              </a:rPr>
              <a:t>abbiamo</a:t>
            </a:r>
            <a:r>
              <a:rPr lang="fr-FR" sz="2200" dirty="0">
                <a:solidFill>
                  <a:schemeClr val="bg1"/>
                </a:solidFill>
              </a:rPr>
              <a:t> la </a:t>
            </a:r>
            <a:r>
              <a:rPr lang="fr-FR" sz="2200" dirty="0" err="1">
                <a:solidFill>
                  <a:schemeClr val="bg1"/>
                </a:solidFill>
              </a:rPr>
              <a:t>nostra</a:t>
            </a:r>
            <a:r>
              <a:rPr lang="fr-FR" sz="2200" dirty="0">
                <a:solidFill>
                  <a:schemeClr val="bg1"/>
                </a:solidFill>
              </a:rPr>
              <a:t>».</a:t>
            </a:r>
          </a:p>
          <a:p>
            <a:pPr algn="just"/>
            <a:endParaRPr lang="it-IT" sz="2200" dirty="0">
              <a:solidFill>
                <a:schemeClr val="bg1"/>
              </a:solidFill>
            </a:endParaRPr>
          </a:p>
        </p:txBody>
      </p:sp>
      <p:sp>
        <p:nvSpPr>
          <p:cNvPr id="7" name="CasellaDiTesto 6">
            <a:extLst>
              <a:ext uri="{FF2B5EF4-FFF2-40B4-BE49-F238E27FC236}">
                <a16:creationId xmlns:a16="http://schemas.microsoft.com/office/drawing/2014/main" id="{8C43B98B-5460-D7D4-D504-2264CACA8CD7}"/>
              </a:ext>
            </a:extLst>
          </p:cNvPr>
          <p:cNvSpPr txBox="1"/>
          <p:nvPr/>
        </p:nvSpPr>
        <p:spPr>
          <a:xfrm>
            <a:off x="7833360" y="6298181"/>
            <a:ext cx="2143761" cy="553998"/>
          </a:xfrm>
          <a:prstGeom prst="rect">
            <a:avLst/>
          </a:prstGeom>
          <a:noFill/>
        </p:spPr>
        <p:txBody>
          <a:bodyPr wrap="square" rtlCol="0">
            <a:spAutoFit/>
          </a:bodyPr>
          <a:lstStyle/>
          <a:p>
            <a:r>
              <a:rPr lang="it-IT" sz="1500" i="1" dirty="0">
                <a:solidFill>
                  <a:schemeClr val="bg2">
                    <a:lumMod val="75000"/>
                  </a:schemeClr>
                </a:solidFill>
              </a:rPr>
              <a:t>Ritratto di Cicerone</a:t>
            </a:r>
            <a:r>
              <a:rPr lang="it-IT" sz="1500" dirty="0">
                <a:solidFill>
                  <a:schemeClr val="bg2">
                    <a:lumMod val="75000"/>
                  </a:schemeClr>
                </a:solidFill>
              </a:rPr>
              <a:t>, Musei Capitolini, Roma</a:t>
            </a:r>
            <a:r>
              <a:rPr lang="it-IT" sz="1500" i="1" dirty="0">
                <a:solidFill>
                  <a:schemeClr val="bg2">
                    <a:lumMod val="75000"/>
                  </a:schemeClr>
                </a:solidFill>
              </a:rPr>
              <a:t> </a:t>
            </a:r>
          </a:p>
        </p:txBody>
      </p:sp>
    </p:spTree>
    <p:extLst>
      <p:ext uri="{BB962C8B-B14F-4D97-AF65-F5344CB8AC3E}">
        <p14:creationId xmlns:p14="http://schemas.microsoft.com/office/powerpoint/2010/main" val="42600525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85C06C53-E412-7CAE-9E11-E980CAB93195}"/>
            </a:ext>
          </a:extLst>
        </p:cNvPr>
        <p:cNvGrpSpPr/>
        <p:nvPr/>
      </p:nvGrpSpPr>
      <p:grpSpPr>
        <a:xfrm>
          <a:off x="0" y="0"/>
          <a:ext cx="0" cy="0"/>
          <a:chOff x="0" y="0"/>
          <a:chExt cx="0" cy="0"/>
        </a:xfrm>
      </p:grpSpPr>
      <p:sp>
        <p:nvSpPr>
          <p:cNvPr id="2" name="CasellaDiTesto 1">
            <a:extLst>
              <a:ext uri="{FF2B5EF4-FFF2-40B4-BE49-F238E27FC236}">
                <a16:creationId xmlns:a16="http://schemas.microsoft.com/office/drawing/2014/main" id="{2AEB0514-C6FE-12F8-C99A-0CB213054555}"/>
              </a:ext>
            </a:extLst>
          </p:cNvPr>
          <p:cNvSpPr txBox="1"/>
          <p:nvPr/>
        </p:nvSpPr>
        <p:spPr>
          <a:xfrm>
            <a:off x="0" y="0"/>
            <a:ext cx="12192000" cy="477054"/>
          </a:xfrm>
          <a:prstGeom prst="rect">
            <a:avLst/>
          </a:prstGeom>
          <a:noFill/>
        </p:spPr>
        <p:txBody>
          <a:bodyPr wrap="square" rtlCol="0">
            <a:spAutoFit/>
          </a:bodyPr>
          <a:lstStyle/>
          <a:p>
            <a:pPr algn="ctr"/>
            <a:r>
              <a:rPr lang="it-IT" sz="2500" dirty="0">
                <a:solidFill>
                  <a:schemeClr val="bg1"/>
                </a:solidFill>
                <a:latin typeface="+mj-lt"/>
              </a:rPr>
              <a:t>I Romani e il sacrificio: le fasi</a:t>
            </a:r>
          </a:p>
        </p:txBody>
      </p:sp>
      <p:cxnSp>
        <p:nvCxnSpPr>
          <p:cNvPr id="4" name="Connettore diritto 3">
            <a:extLst>
              <a:ext uri="{FF2B5EF4-FFF2-40B4-BE49-F238E27FC236}">
                <a16:creationId xmlns:a16="http://schemas.microsoft.com/office/drawing/2014/main" id="{F5FEA6A3-0268-AFCA-39BE-49A303DD0C98}"/>
              </a:ext>
            </a:extLst>
          </p:cNvPr>
          <p:cNvCxnSpPr>
            <a:cxnSpLocks/>
          </p:cNvCxnSpPr>
          <p:nvPr/>
        </p:nvCxnSpPr>
        <p:spPr>
          <a:xfrm flipH="1">
            <a:off x="-123930" y="477054"/>
            <a:ext cx="12439859" cy="0"/>
          </a:xfrm>
          <a:prstGeom prst="line">
            <a:avLst/>
          </a:prstGeom>
        </p:spPr>
        <p:style>
          <a:lnRef idx="2">
            <a:schemeClr val="accent2"/>
          </a:lnRef>
          <a:fillRef idx="0">
            <a:schemeClr val="accent2"/>
          </a:fillRef>
          <a:effectRef idx="1">
            <a:schemeClr val="accent2"/>
          </a:effectRef>
          <a:fontRef idx="minor">
            <a:schemeClr val="tx1"/>
          </a:fontRef>
        </p:style>
      </p:cxnSp>
      <p:pic>
        <p:nvPicPr>
          <p:cNvPr id="3" name="Image 3">
            <a:extLst>
              <a:ext uri="{FF2B5EF4-FFF2-40B4-BE49-F238E27FC236}">
                <a16:creationId xmlns:a16="http://schemas.microsoft.com/office/drawing/2014/main" id="{6D5311F8-F5BA-4B8C-8DEB-8CA057889244}"/>
              </a:ext>
            </a:extLst>
          </p:cNvPr>
          <p:cNvPicPr>
            <a:picLocks noChangeAspect="1"/>
          </p:cNvPicPr>
          <p:nvPr/>
        </p:nvPicPr>
        <p:blipFill rotWithShape="1">
          <a:blip r:embed="rId2"/>
          <a:srcRect l="7031" t="3382" r="5859" b="8585"/>
          <a:stretch/>
        </p:blipFill>
        <p:spPr>
          <a:xfrm>
            <a:off x="6584212" y="954108"/>
            <a:ext cx="5607788" cy="4727643"/>
          </a:xfrm>
          <a:prstGeom prst="rect">
            <a:avLst/>
          </a:prstGeom>
          <a:effectLst>
            <a:softEdge rad="228600"/>
          </a:effectLst>
        </p:spPr>
      </p:pic>
      <p:sp>
        <p:nvSpPr>
          <p:cNvPr id="7" name="CasellaDiTesto 6">
            <a:extLst>
              <a:ext uri="{FF2B5EF4-FFF2-40B4-BE49-F238E27FC236}">
                <a16:creationId xmlns:a16="http://schemas.microsoft.com/office/drawing/2014/main" id="{A994B4EC-CB1F-B30F-508E-67CC4E1F9951}"/>
              </a:ext>
            </a:extLst>
          </p:cNvPr>
          <p:cNvSpPr txBox="1"/>
          <p:nvPr/>
        </p:nvSpPr>
        <p:spPr>
          <a:xfrm>
            <a:off x="6584212" y="5657671"/>
            <a:ext cx="5496028" cy="338554"/>
          </a:xfrm>
          <a:prstGeom prst="rect">
            <a:avLst/>
          </a:prstGeom>
          <a:noFill/>
        </p:spPr>
        <p:txBody>
          <a:bodyPr wrap="square" rtlCol="0">
            <a:spAutoFit/>
          </a:bodyPr>
          <a:lstStyle/>
          <a:p>
            <a:r>
              <a:rPr lang="it-IT" sz="1600" dirty="0">
                <a:solidFill>
                  <a:schemeClr val="bg2">
                    <a:lumMod val="75000"/>
                  </a:schemeClr>
                </a:solidFill>
              </a:rPr>
              <a:t>Rilievo con scena di sacrificio (II s.), Musée </a:t>
            </a:r>
            <a:r>
              <a:rPr lang="it-IT" sz="1600" dirty="0" err="1">
                <a:solidFill>
                  <a:schemeClr val="bg2">
                    <a:lumMod val="75000"/>
                  </a:schemeClr>
                </a:solidFill>
              </a:rPr>
              <a:t>du</a:t>
            </a:r>
            <a:r>
              <a:rPr lang="it-IT" sz="1600" dirty="0">
                <a:solidFill>
                  <a:schemeClr val="bg2">
                    <a:lumMod val="75000"/>
                  </a:schemeClr>
                </a:solidFill>
              </a:rPr>
              <a:t> Louvre, Paris</a:t>
            </a:r>
          </a:p>
        </p:txBody>
      </p:sp>
      <p:sp>
        <p:nvSpPr>
          <p:cNvPr id="8" name="CasellaDiTesto 7">
            <a:extLst>
              <a:ext uri="{FF2B5EF4-FFF2-40B4-BE49-F238E27FC236}">
                <a16:creationId xmlns:a16="http://schemas.microsoft.com/office/drawing/2014/main" id="{FE8C67FA-3B4D-F5E3-6B5E-D61DC8B92F08}"/>
              </a:ext>
            </a:extLst>
          </p:cNvPr>
          <p:cNvSpPr txBox="1"/>
          <p:nvPr/>
        </p:nvSpPr>
        <p:spPr>
          <a:xfrm>
            <a:off x="0" y="943704"/>
            <a:ext cx="6715760" cy="4154984"/>
          </a:xfrm>
          <a:prstGeom prst="rect">
            <a:avLst/>
          </a:prstGeom>
          <a:noFill/>
        </p:spPr>
        <p:txBody>
          <a:bodyPr wrap="square" rtlCol="0">
            <a:spAutoFit/>
          </a:bodyPr>
          <a:lstStyle/>
          <a:p>
            <a:r>
              <a:rPr lang="it-IT" sz="2200" dirty="0">
                <a:solidFill>
                  <a:schemeClr val="accent2"/>
                </a:solidFill>
              </a:rPr>
              <a:t>1. </a:t>
            </a:r>
            <a:r>
              <a:rPr lang="it-IT" sz="2200" i="1" dirty="0">
                <a:solidFill>
                  <a:schemeClr val="accent2"/>
                </a:solidFill>
              </a:rPr>
              <a:t>Pompa</a:t>
            </a:r>
          </a:p>
          <a:p>
            <a:endParaRPr lang="it-IT" sz="2200" dirty="0">
              <a:solidFill>
                <a:schemeClr val="bg1"/>
              </a:solidFill>
            </a:endParaRPr>
          </a:p>
          <a:p>
            <a:r>
              <a:rPr lang="it-IT" sz="2200" dirty="0">
                <a:solidFill>
                  <a:schemeClr val="bg1"/>
                </a:solidFill>
              </a:rPr>
              <a:t>Processione solenne a partire dall’alba, secondo un percorso stabilito.</a:t>
            </a:r>
          </a:p>
          <a:p>
            <a:endParaRPr lang="it-IT" sz="2200" dirty="0">
              <a:solidFill>
                <a:schemeClr val="bg1"/>
              </a:solidFill>
            </a:endParaRPr>
          </a:p>
          <a:p>
            <a:r>
              <a:rPr lang="it-IT" sz="2200" dirty="0">
                <a:solidFill>
                  <a:schemeClr val="bg1"/>
                </a:solidFill>
              </a:rPr>
              <a:t>Ordine ‘di marcia’ gerarchico: </a:t>
            </a:r>
          </a:p>
          <a:p>
            <a:pPr lvl="1"/>
            <a:r>
              <a:rPr lang="it-IT" sz="2200" dirty="0">
                <a:solidFill>
                  <a:schemeClr val="bg1"/>
                </a:solidFill>
              </a:rPr>
              <a:t>Sacerdoti (a loro volta secondo l’</a:t>
            </a:r>
            <a:r>
              <a:rPr lang="it-IT" sz="2200" i="1" dirty="0">
                <a:solidFill>
                  <a:schemeClr val="bg1"/>
                </a:solidFill>
              </a:rPr>
              <a:t>ordo</a:t>
            </a:r>
            <a:r>
              <a:rPr lang="it-IT" sz="2200" dirty="0">
                <a:solidFill>
                  <a:schemeClr val="bg1"/>
                </a:solidFill>
              </a:rPr>
              <a:t>) Magistrati</a:t>
            </a:r>
          </a:p>
          <a:p>
            <a:pPr lvl="1"/>
            <a:r>
              <a:rPr lang="it-IT" sz="2200" dirty="0">
                <a:solidFill>
                  <a:schemeClr val="bg1"/>
                </a:solidFill>
              </a:rPr>
              <a:t>Cittadini</a:t>
            </a:r>
          </a:p>
          <a:p>
            <a:pPr lvl="1"/>
            <a:r>
              <a:rPr lang="it-IT" sz="2200" dirty="0">
                <a:solidFill>
                  <a:schemeClr val="bg1"/>
                </a:solidFill>
              </a:rPr>
              <a:t>Personale sacrificale (</a:t>
            </a:r>
            <a:r>
              <a:rPr lang="it-IT" sz="2200" i="1" dirty="0" err="1">
                <a:solidFill>
                  <a:schemeClr val="bg1"/>
                </a:solidFill>
              </a:rPr>
              <a:t>victimarii</a:t>
            </a:r>
            <a:r>
              <a:rPr lang="it-IT" sz="2200" dirty="0">
                <a:solidFill>
                  <a:schemeClr val="bg1"/>
                </a:solidFill>
              </a:rPr>
              <a:t>, </a:t>
            </a:r>
            <a:r>
              <a:rPr lang="it-IT" sz="2200" i="1" dirty="0">
                <a:solidFill>
                  <a:schemeClr val="bg1"/>
                </a:solidFill>
              </a:rPr>
              <a:t>camilli </a:t>
            </a:r>
            <a:r>
              <a:rPr lang="it-IT" sz="2200" dirty="0">
                <a:solidFill>
                  <a:schemeClr val="bg1"/>
                </a:solidFill>
              </a:rPr>
              <a:t>etc.)</a:t>
            </a:r>
          </a:p>
          <a:p>
            <a:pPr lvl="1"/>
            <a:r>
              <a:rPr lang="it-IT" sz="2200" dirty="0">
                <a:solidFill>
                  <a:schemeClr val="bg1"/>
                </a:solidFill>
              </a:rPr>
              <a:t>Animale</a:t>
            </a:r>
          </a:p>
          <a:p>
            <a:endParaRPr lang="it-IT" sz="2200" dirty="0">
              <a:solidFill>
                <a:schemeClr val="bg1"/>
              </a:solidFill>
            </a:endParaRPr>
          </a:p>
          <a:p>
            <a:r>
              <a:rPr lang="it-IT" sz="2200" dirty="0">
                <a:solidFill>
                  <a:schemeClr val="bg1"/>
                </a:solidFill>
              </a:rPr>
              <a:t>Musica (e silenzio).</a:t>
            </a:r>
          </a:p>
        </p:txBody>
      </p:sp>
    </p:spTree>
    <p:extLst>
      <p:ext uri="{BB962C8B-B14F-4D97-AF65-F5344CB8AC3E}">
        <p14:creationId xmlns:p14="http://schemas.microsoft.com/office/powerpoint/2010/main" val="34295048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7ECCE497-3CDD-DDB0-4896-791333871A29}"/>
            </a:ext>
          </a:extLst>
        </p:cNvPr>
        <p:cNvGrpSpPr/>
        <p:nvPr/>
      </p:nvGrpSpPr>
      <p:grpSpPr>
        <a:xfrm>
          <a:off x="0" y="0"/>
          <a:ext cx="0" cy="0"/>
          <a:chOff x="0" y="0"/>
          <a:chExt cx="0" cy="0"/>
        </a:xfrm>
      </p:grpSpPr>
      <p:sp>
        <p:nvSpPr>
          <p:cNvPr id="2" name="CasellaDiTesto 1">
            <a:extLst>
              <a:ext uri="{FF2B5EF4-FFF2-40B4-BE49-F238E27FC236}">
                <a16:creationId xmlns:a16="http://schemas.microsoft.com/office/drawing/2014/main" id="{E5236E18-0150-EAAF-219E-E5262D4A47C9}"/>
              </a:ext>
            </a:extLst>
          </p:cNvPr>
          <p:cNvSpPr txBox="1"/>
          <p:nvPr/>
        </p:nvSpPr>
        <p:spPr>
          <a:xfrm>
            <a:off x="0" y="0"/>
            <a:ext cx="12192000" cy="477054"/>
          </a:xfrm>
          <a:prstGeom prst="rect">
            <a:avLst/>
          </a:prstGeom>
          <a:noFill/>
        </p:spPr>
        <p:txBody>
          <a:bodyPr wrap="square" rtlCol="0">
            <a:spAutoFit/>
          </a:bodyPr>
          <a:lstStyle/>
          <a:p>
            <a:pPr algn="ctr"/>
            <a:r>
              <a:rPr lang="it-IT" sz="2500" dirty="0">
                <a:solidFill>
                  <a:schemeClr val="bg1"/>
                </a:solidFill>
                <a:latin typeface="+mj-lt"/>
              </a:rPr>
              <a:t>I Romani e il sacrificio: le fasi</a:t>
            </a:r>
          </a:p>
        </p:txBody>
      </p:sp>
      <p:cxnSp>
        <p:nvCxnSpPr>
          <p:cNvPr id="4" name="Connettore diritto 3">
            <a:extLst>
              <a:ext uri="{FF2B5EF4-FFF2-40B4-BE49-F238E27FC236}">
                <a16:creationId xmlns:a16="http://schemas.microsoft.com/office/drawing/2014/main" id="{C32BFAB5-45CA-B9FB-DAB7-1A38477CCC04}"/>
              </a:ext>
            </a:extLst>
          </p:cNvPr>
          <p:cNvCxnSpPr>
            <a:cxnSpLocks/>
          </p:cNvCxnSpPr>
          <p:nvPr/>
        </p:nvCxnSpPr>
        <p:spPr>
          <a:xfrm flipH="1">
            <a:off x="-123930" y="477054"/>
            <a:ext cx="12439859" cy="0"/>
          </a:xfrm>
          <a:prstGeom prst="line">
            <a:avLst/>
          </a:prstGeom>
        </p:spPr>
        <p:style>
          <a:lnRef idx="2">
            <a:schemeClr val="accent2"/>
          </a:lnRef>
          <a:fillRef idx="0">
            <a:schemeClr val="accent2"/>
          </a:fillRef>
          <a:effectRef idx="1">
            <a:schemeClr val="accent2"/>
          </a:effectRef>
          <a:fontRef idx="minor">
            <a:schemeClr val="tx1"/>
          </a:fontRef>
        </p:style>
      </p:cxnSp>
      <p:sp>
        <p:nvSpPr>
          <p:cNvPr id="5" name="CasellaDiTesto 4">
            <a:extLst>
              <a:ext uri="{FF2B5EF4-FFF2-40B4-BE49-F238E27FC236}">
                <a16:creationId xmlns:a16="http://schemas.microsoft.com/office/drawing/2014/main" id="{DAEF7F28-293F-C756-BBA5-101780437ADA}"/>
              </a:ext>
            </a:extLst>
          </p:cNvPr>
          <p:cNvSpPr txBox="1"/>
          <p:nvPr/>
        </p:nvSpPr>
        <p:spPr>
          <a:xfrm>
            <a:off x="20321" y="1560039"/>
            <a:ext cx="7515910" cy="3816429"/>
          </a:xfrm>
          <a:prstGeom prst="rect">
            <a:avLst/>
          </a:prstGeom>
          <a:noFill/>
        </p:spPr>
        <p:txBody>
          <a:bodyPr wrap="square" rtlCol="0">
            <a:spAutoFit/>
          </a:bodyPr>
          <a:lstStyle/>
          <a:p>
            <a:r>
              <a:rPr lang="it-IT" sz="2200" dirty="0">
                <a:solidFill>
                  <a:schemeClr val="accent2"/>
                </a:solidFill>
              </a:rPr>
              <a:t>2. </a:t>
            </a:r>
            <a:r>
              <a:rPr lang="it-IT" sz="2200" i="1" dirty="0" err="1">
                <a:solidFill>
                  <a:schemeClr val="accent2"/>
                </a:solidFill>
              </a:rPr>
              <a:t>Praefatio</a:t>
            </a:r>
            <a:r>
              <a:rPr lang="it-IT" sz="2200" i="1" dirty="0">
                <a:solidFill>
                  <a:schemeClr val="accent2"/>
                </a:solidFill>
              </a:rPr>
              <a:t> </a:t>
            </a:r>
          </a:p>
          <a:p>
            <a:endParaRPr lang="it-IT" sz="2200" dirty="0">
              <a:solidFill>
                <a:schemeClr val="bg1"/>
              </a:solidFill>
            </a:endParaRPr>
          </a:p>
          <a:p>
            <a:r>
              <a:rPr lang="it-IT" sz="2200" dirty="0">
                <a:solidFill>
                  <a:schemeClr val="bg1"/>
                </a:solidFill>
              </a:rPr>
              <a:t>Scena più rappresentata, ma la meno descritta.</a:t>
            </a:r>
          </a:p>
          <a:p>
            <a:endParaRPr lang="it-IT" sz="2200" dirty="0">
              <a:solidFill>
                <a:schemeClr val="bg1"/>
              </a:solidFill>
            </a:endParaRPr>
          </a:p>
          <a:p>
            <a:r>
              <a:rPr lang="it-IT" sz="2200" dirty="0">
                <a:solidFill>
                  <a:schemeClr val="bg1"/>
                </a:solidFill>
              </a:rPr>
              <a:t>Instaurarsi della comunicazione umano-divina.</a:t>
            </a:r>
          </a:p>
          <a:p>
            <a:endParaRPr lang="it-IT" sz="2200" dirty="0">
              <a:solidFill>
                <a:schemeClr val="bg1"/>
              </a:solidFill>
            </a:endParaRPr>
          </a:p>
          <a:p>
            <a:r>
              <a:rPr lang="it-IT" sz="2200" dirty="0">
                <a:solidFill>
                  <a:schemeClr val="bg1"/>
                </a:solidFill>
              </a:rPr>
              <a:t>Compiuta dal magistrato/sacerdote (</a:t>
            </a:r>
            <a:r>
              <a:rPr lang="it-IT" sz="2200" i="1" dirty="0">
                <a:solidFill>
                  <a:schemeClr val="bg1"/>
                </a:solidFill>
              </a:rPr>
              <a:t>capite velato</a:t>
            </a:r>
            <a:r>
              <a:rPr lang="it-IT" sz="2200" dirty="0">
                <a:solidFill>
                  <a:schemeClr val="bg1"/>
                </a:solidFill>
              </a:rPr>
              <a:t>).</a:t>
            </a:r>
          </a:p>
          <a:p>
            <a:endParaRPr lang="it-IT" sz="2200" dirty="0">
              <a:solidFill>
                <a:schemeClr val="bg1"/>
              </a:solidFill>
            </a:endParaRPr>
          </a:p>
          <a:p>
            <a:r>
              <a:rPr lang="it-IT" sz="2200" i="1" dirty="0" err="1">
                <a:solidFill>
                  <a:schemeClr val="bg1"/>
                </a:solidFill>
              </a:rPr>
              <a:t>Foculus</a:t>
            </a:r>
            <a:r>
              <a:rPr lang="it-IT" sz="2200" i="1" dirty="0">
                <a:solidFill>
                  <a:schemeClr val="bg1"/>
                </a:solidFill>
              </a:rPr>
              <a:t>.</a:t>
            </a:r>
            <a:endParaRPr lang="it-IT" sz="2200" dirty="0">
              <a:solidFill>
                <a:schemeClr val="bg1"/>
              </a:solidFill>
            </a:endParaRPr>
          </a:p>
          <a:p>
            <a:endParaRPr lang="it-IT" sz="2200" dirty="0">
              <a:solidFill>
                <a:schemeClr val="bg1"/>
              </a:solidFill>
            </a:endParaRPr>
          </a:p>
          <a:p>
            <a:r>
              <a:rPr lang="it-IT" sz="2200" dirty="0">
                <a:solidFill>
                  <a:schemeClr val="bg1"/>
                </a:solidFill>
              </a:rPr>
              <a:t>Libagione: sacrificio di apertura di vino puro e incenso.</a:t>
            </a:r>
          </a:p>
        </p:txBody>
      </p:sp>
      <p:pic>
        <p:nvPicPr>
          <p:cNvPr id="6" name="Picture 2">
            <a:extLst>
              <a:ext uri="{FF2B5EF4-FFF2-40B4-BE49-F238E27FC236}">
                <a16:creationId xmlns:a16="http://schemas.microsoft.com/office/drawing/2014/main" id="{5420D019-6AF4-2133-274D-582C73A72D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15909" y="1560040"/>
            <a:ext cx="4655770" cy="3737919"/>
          </a:xfrm>
          <a:prstGeom prst="rect">
            <a:avLst/>
          </a:prstGeom>
          <a:noFill/>
          <a:effectLst>
            <a:softEdge rad="38100"/>
          </a:effectLst>
          <a:extLst>
            <a:ext uri="{909E8E84-426E-40DD-AFC4-6F175D3DCCD1}">
              <a14:hiddenFill xmlns:a14="http://schemas.microsoft.com/office/drawing/2010/main">
                <a:solidFill>
                  <a:srgbClr val="FFFFFF"/>
                </a:solidFill>
              </a14:hiddenFill>
            </a:ext>
          </a:extLst>
        </p:spPr>
      </p:pic>
      <p:sp>
        <p:nvSpPr>
          <p:cNvPr id="9" name="CasellaDiTesto 8">
            <a:extLst>
              <a:ext uri="{FF2B5EF4-FFF2-40B4-BE49-F238E27FC236}">
                <a16:creationId xmlns:a16="http://schemas.microsoft.com/office/drawing/2014/main" id="{9FEB438D-2B8A-4000-EC99-09159C07F0DD}"/>
              </a:ext>
            </a:extLst>
          </p:cNvPr>
          <p:cNvSpPr txBox="1"/>
          <p:nvPr/>
        </p:nvSpPr>
        <p:spPr>
          <a:xfrm>
            <a:off x="7515909" y="5297959"/>
            <a:ext cx="4291520" cy="338554"/>
          </a:xfrm>
          <a:prstGeom prst="rect">
            <a:avLst/>
          </a:prstGeom>
          <a:noFill/>
        </p:spPr>
        <p:txBody>
          <a:bodyPr wrap="square" rtlCol="0">
            <a:spAutoFit/>
          </a:bodyPr>
          <a:lstStyle/>
          <a:p>
            <a:r>
              <a:rPr lang="it-IT" sz="1600" i="1" dirty="0">
                <a:solidFill>
                  <a:schemeClr val="bg2">
                    <a:lumMod val="75000"/>
                  </a:schemeClr>
                </a:solidFill>
              </a:rPr>
              <a:t>cd. Altare di Vespasiano </a:t>
            </a:r>
            <a:r>
              <a:rPr lang="it-IT" sz="1600" dirty="0">
                <a:solidFill>
                  <a:schemeClr val="bg2">
                    <a:lumMod val="75000"/>
                  </a:schemeClr>
                </a:solidFill>
              </a:rPr>
              <a:t>(I s. </a:t>
            </a:r>
            <a:r>
              <a:rPr lang="it-IT" sz="1600" dirty="0" err="1">
                <a:solidFill>
                  <a:schemeClr val="bg2">
                    <a:lumMod val="75000"/>
                  </a:schemeClr>
                </a:solidFill>
              </a:rPr>
              <a:t>a.e.v</a:t>
            </a:r>
            <a:r>
              <a:rPr lang="it-IT" sz="1600" dirty="0">
                <a:solidFill>
                  <a:schemeClr val="bg2">
                    <a:lumMod val="75000"/>
                  </a:schemeClr>
                </a:solidFill>
              </a:rPr>
              <a:t>.-I s.), Pompei</a:t>
            </a:r>
          </a:p>
        </p:txBody>
      </p:sp>
    </p:spTree>
    <p:extLst>
      <p:ext uri="{BB962C8B-B14F-4D97-AF65-F5344CB8AC3E}">
        <p14:creationId xmlns:p14="http://schemas.microsoft.com/office/powerpoint/2010/main" val="18219014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AB0CE759-6C92-5B76-EF55-1E6E583D5C33}"/>
            </a:ext>
          </a:extLst>
        </p:cNvPr>
        <p:cNvGrpSpPr/>
        <p:nvPr/>
      </p:nvGrpSpPr>
      <p:grpSpPr>
        <a:xfrm>
          <a:off x="0" y="0"/>
          <a:ext cx="0" cy="0"/>
          <a:chOff x="0" y="0"/>
          <a:chExt cx="0" cy="0"/>
        </a:xfrm>
      </p:grpSpPr>
      <p:sp>
        <p:nvSpPr>
          <p:cNvPr id="2" name="CasellaDiTesto 1">
            <a:extLst>
              <a:ext uri="{FF2B5EF4-FFF2-40B4-BE49-F238E27FC236}">
                <a16:creationId xmlns:a16="http://schemas.microsoft.com/office/drawing/2014/main" id="{D3DE40EB-7A3D-4576-6C6F-C39E920D95B9}"/>
              </a:ext>
            </a:extLst>
          </p:cNvPr>
          <p:cNvSpPr txBox="1"/>
          <p:nvPr/>
        </p:nvSpPr>
        <p:spPr>
          <a:xfrm>
            <a:off x="0" y="0"/>
            <a:ext cx="12192000" cy="477054"/>
          </a:xfrm>
          <a:prstGeom prst="rect">
            <a:avLst/>
          </a:prstGeom>
          <a:noFill/>
        </p:spPr>
        <p:txBody>
          <a:bodyPr wrap="square" rtlCol="0">
            <a:spAutoFit/>
          </a:bodyPr>
          <a:lstStyle/>
          <a:p>
            <a:pPr algn="ctr"/>
            <a:r>
              <a:rPr lang="it-IT" sz="2500" dirty="0">
                <a:solidFill>
                  <a:schemeClr val="bg1"/>
                </a:solidFill>
                <a:latin typeface="+mj-lt"/>
              </a:rPr>
              <a:t>Il sacrificio, la comunicazione umano-divina e l’animale come «campo semantico»</a:t>
            </a:r>
          </a:p>
        </p:txBody>
      </p:sp>
      <p:cxnSp>
        <p:nvCxnSpPr>
          <p:cNvPr id="4" name="Connettore diritto 3">
            <a:extLst>
              <a:ext uri="{FF2B5EF4-FFF2-40B4-BE49-F238E27FC236}">
                <a16:creationId xmlns:a16="http://schemas.microsoft.com/office/drawing/2014/main" id="{5209D7B2-3157-3990-20A3-0F2148AFB767}"/>
              </a:ext>
            </a:extLst>
          </p:cNvPr>
          <p:cNvCxnSpPr>
            <a:cxnSpLocks/>
          </p:cNvCxnSpPr>
          <p:nvPr/>
        </p:nvCxnSpPr>
        <p:spPr>
          <a:xfrm flipH="1">
            <a:off x="-123930" y="477054"/>
            <a:ext cx="12439859" cy="0"/>
          </a:xfrm>
          <a:prstGeom prst="line">
            <a:avLst/>
          </a:prstGeom>
        </p:spPr>
        <p:style>
          <a:lnRef idx="2">
            <a:schemeClr val="accent2"/>
          </a:lnRef>
          <a:fillRef idx="0">
            <a:schemeClr val="accent2"/>
          </a:fillRef>
          <a:effectRef idx="1">
            <a:schemeClr val="accent2"/>
          </a:effectRef>
          <a:fontRef idx="minor">
            <a:schemeClr val="tx1"/>
          </a:fontRef>
        </p:style>
      </p:cxnSp>
      <p:sp>
        <p:nvSpPr>
          <p:cNvPr id="5" name="CasellaDiTesto 4">
            <a:extLst>
              <a:ext uri="{FF2B5EF4-FFF2-40B4-BE49-F238E27FC236}">
                <a16:creationId xmlns:a16="http://schemas.microsoft.com/office/drawing/2014/main" id="{69287C25-CD59-F0BB-463B-37E607A6E82E}"/>
              </a:ext>
            </a:extLst>
          </p:cNvPr>
          <p:cNvSpPr txBox="1"/>
          <p:nvPr/>
        </p:nvSpPr>
        <p:spPr>
          <a:xfrm>
            <a:off x="4196080" y="1520785"/>
            <a:ext cx="6898640" cy="3477875"/>
          </a:xfrm>
          <a:prstGeom prst="rect">
            <a:avLst/>
          </a:prstGeom>
          <a:noFill/>
        </p:spPr>
        <p:txBody>
          <a:bodyPr wrap="square" rtlCol="0">
            <a:spAutoFit/>
          </a:bodyPr>
          <a:lstStyle/>
          <a:p>
            <a:pPr algn="just"/>
            <a:r>
              <a:rPr lang="it-IT" sz="2200" b="1" dirty="0">
                <a:solidFill>
                  <a:schemeClr val="accent2"/>
                </a:solidFill>
              </a:rPr>
              <a:t>Macrobio</a:t>
            </a:r>
            <a:r>
              <a:rPr lang="it-IT" sz="2200" b="1" i="1" dirty="0">
                <a:solidFill>
                  <a:schemeClr val="accent2"/>
                </a:solidFill>
              </a:rPr>
              <a:t> Saturnalia</a:t>
            </a:r>
            <a:r>
              <a:rPr lang="it-IT" sz="2200" b="1" dirty="0">
                <a:solidFill>
                  <a:schemeClr val="accent2"/>
                </a:solidFill>
              </a:rPr>
              <a:t> III 5, 8 (IV-V s.):</a:t>
            </a:r>
          </a:p>
          <a:p>
            <a:pPr algn="just"/>
            <a:r>
              <a:rPr lang="it-IT" sz="2200" dirty="0">
                <a:solidFill>
                  <a:schemeClr val="bg1"/>
                </a:solidFill>
              </a:rPr>
              <a:t>I sacrificanti osservano se la vittima sacrificale (</a:t>
            </a:r>
            <a:r>
              <a:rPr lang="it-IT" sz="2200" i="1" dirty="0" err="1">
                <a:solidFill>
                  <a:schemeClr val="bg1"/>
                </a:solidFill>
              </a:rPr>
              <a:t>hostia</a:t>
            </a:r>
            <a:r>
              <a:rPr lang="it-IT" sz="2200" dirty="0">
                <a:solidFill>
                  <a:schemeClr val="bg1"/>
                </a:solidFill>
              </a:rPr>
              <a:t>) che è portata agli altari si dibatte in modo violento e mostra di essere condotta agli altari contro la sua volontà – e in questo caso questa viene allontanata poiché si ritiene che la divinità (</a:t>
            </a:r>
            <a:r>
              <a:rPr lang="it-IT" sz="2200" i="1" dirty="0" err="1">
                <a:solidFill>
                  <a:schemeClr val="bg1"/>
                </a:solidFill>
              </a:rPr>
              <a:t>deo</a:t>
            </a:r>
            <a:r>
              <a:rPr lang="it-IT" sz="2200" dirty="0">
                <a:solidFill>
                  <a:schemeClr val="bg1"/>
                </a:solidFill>
              </a:rPr>
              <a:t>) non gradisca l’offerta. Quella che invece, allorché è offerta, è rimasta immobile, ritengono che sia donata a una potenza divina (</a:t>
            </a:r>
            <a:r>
              <a:rPr lang="it-IT" sz="2200" i="1" dirty="0" err="1">
                <a:solidFill>
                  <a:schemeClr val="bg1"/>
                </a:solidFill>
              </a:rPr>
              <a:t>numini</a:t>
            </a:r>
            <a:r>
              <a:rPr lang="it-IT" sz="2200" dirty="0">
                <a:solidFill>
                  <a:schemeClr val="bg1"/>
                </a:solidFill>
              </a:rPr>
              <a:t>) che la accetterà di buon grado.</a:t>
            </a:r>
          </a:p>
          <a:p>
            <a:endParaRPr lang="it-IT" sz="2200" dirty="0">
              <a:solidFill>
                <a:schemeClr val="bg1"/>
              </a:solidFill>
            </a:endParaRPr>
          </a:p>
        </p:txBody>
      </p:sp>
      <p:pic>
        <p:nvPicPr>
          <p:cNvPr id="7" name="Immagine 6">
            <a:extLst>
              <a:ext uri="{FF2B5EF4-FFF2-40B4-BE49-F238E27FC236}">
                <a16:creationId xmlns:a16="http://schemas.microsoft.com/office/drawing/2014/main" id="{B2575F76-529C-61C8-1603-0195734DE2D6}"/>
              </a:ext>
            </a:extLst>
          </p:cNvPr>
          <p:cNvPicPr>
            <a:picLocks noChangeAspect="1"/>
          </p:cNvPicPr>
          <p:nvPr/>
        </p:nvPicPr>
        <p:blipFill>
          <a:blip r:embed="rId2">
            <a:extLst>
              <a:ext uri="{28A0092B-C50C-407E-A947-70E740481C1C}">
                <a14:useLocalDpi xmlns:a14="http://schemas.microsoft.com/office/drawing/2010/main" val="0"/>
              </a:ext>
            </a:extLst>
          </a:blip>
          <a:srcRect l="1528" t="51259" r="71258" b="14519"/>
          <a:stretch>
            <a:fillRect/>
          </a:stretch>
        </p:blipFill>
        <p:spPr>
          <a:xfrm>
            <a:off x="132080" y="570838"/>
            <a:ext cx="3484880" cy="6164776"/>
          </a:xfrm>
          <a:prstGeom prst="rect">
            <a:avLst/>
          </a:prstGeom>
        </p:spPr>
      </p:pic>
      <p:sp>
        <p:nvSpPr>
          <p:cNvPr id="8" name="CasellaDiTesto 7">
            <a:extLst>
              <a:ext uri="{FF2B5EF4-FFF2-40B4-BE49-F238E27FC236}">
                <a16:creationId xmlns:a16="http://schemas.microsoft.com/office/drawing/2014/main" id="{31E3B5C2-AAD0-D45B-F795-E1D88873A95E}"/>
              </a:ext>
            </a:extLst>
          </p:cNvPr>
          <p:cNvSpPr txBox="1"/>
          <p:nvPr/>
        </p:nvSpPr>
        <p:spPr>
          <a:xfrm>
            <a:off x="3545840" y="6478340"/>
            <a:ext cx="6898640" cy="338554"/>
          </a:xfrm>
          <a:prstGeom prst="rect">
            <a:avLst/>
          </a:prstGeom>
          <a:noFill/>
        </p:spPr>
        <p:txBody>
          <a:bodyPr wrap="square" rtlCol="0">
            <a:spAutoFit/>
          </a:bodyPr>
          <a:lstStyle/>
          <a:p>
            <a:r>
              <a:rPr lang="it-IT" sz="1600" dirty="0">
                <a:solidFill>
                  <a:schemeClr val="bg2">
                    <a:lumMod val="75000"/>
                  </a:schemeClr>
                </a:solidFill>
              </a:rPr>
              <a:t>Affresco con Giasone e Pelia (</a:t>
            </a:r>
            <a:r>
              <a:rPr lang="it-IT" sz="1600" dirty="0" err="1">
                <a:solidFill>
                  <a:schemeClr val="bg2">
                    <a:lumMod val="75000"/>
                  </a:schemeClr>
                </a:solidFill>
              </a:rPr>
              <a:t>partic</a:t>
            </a:r>
            <a:r>
              <a:rPr lang="it-IT" sz="1600" dirty="0">
                <a:solidFill>
                  <a:schemeClr val="bg2">
                    <a:lumMod val="75000"/>
                  </a:schemeClr>
                </a:solidFill>
              </a:rPr>
              <a:t>.), Pompei (MANN – Napoli: n° 111436)</a:t>
            </a:r>
          </a:p>
        </p:txBody>
      </p:sp>
    </p:spTree>
    <p:extLst>
      <p:ext uri="{BB962C8B-B14F-4D97-AF65-F5344CB8AC3E}">
        <p14:creationId xmlns:p14="http://schemas.microsoft.com/office/powerpoint/2010/main" val="20238519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74E8267C-106A-85B2-341D-17FC44A1741A}"/>
            </a:ext>
          </a:extLst>
        </p:cNvPr>
        <p:cNvGrpSpPr/>
        <p:nvPr/>
      </p:nvGrpSpPr>
      <p:grpSpPr>
        <a:xfrm>
          <a:off x="0" y="0"/>
          <a:ext cx="0" cy="0"/>
          <a:chOff x="0" y="0"/>
          <a:chExt cx="0" cy="0"/>
        </a:xfrm>
      </p:grpSpPr>
      <p:sp>
        <p:nvSpPr>
          <p:cNvPr id="2" name="CasellaDiTesto 1">
            <a:extLst>
              <a:ext uri="{FF2B5EF4-FFF2-40B4-BE49-F238E27FC236}">
                <a16:creationId xmlns:a16="http://schemas.microsoft.com/office/drawing/2014/main" id="{6771996A-80F5-A27C-581B-6B51B8D5123B}"/>
              </a:ext>
            </a:extLst>
          </p:cNvPr>
          <p:cNvSpPr txBox="1"/>
          <p:nvPr/>
        </p:nvSpPr>
        <p:spPr>
          <a:xfrm>
            <a:off x="0" y="0"/>
            <a:ext cx="12192000" cy="477054"/>
          </a:xfrm>
          <a:prstGeom prst="rect">
            <a:avLst/>
          </a:prstGeom>
          <a:noFill/>
        </p:spPr>
        <p:txBody>
          <a:bodyPr wrap="square" rtlCol="0">
            <a:spAutoFit/>
          </a:bodyPr>
          <a:lstStyle/>
          <a:p>
            <a:pPr algn="ctr"/>
            <a:r>
              <a:rPr lang="it-IT" sz="2500" dirty="0">
                <a:solidFill>
                  <a:schemeClr val="bg1"/>
                </a:solidFill>
                <a:latin typeface="+mj-lt"/>
              </a:rPr>
              <a:t>I Romani e il sacrificio: le fasi</a:t>
            </a:r>
          </a:p>
        </p:txBody>
      </p:sp>
      <p:cxnSp>
        <p:nvCxnSpPr>
          <p:cNvPr id="4" name="Connettore diritto 3">
            <a:extLst>
              <a:ext uri="{FF2B5EF4-FFF2-40B4-BE49-F238E27FC236}">
                <a16:creationId xmlns:a16="http://schemas.microsoft.com/office/drawing/2014/main" id="{375E793B-49DF-0FFF-137B-0A6C52BDBF44}"/>
              </a:ext>
            </a:extLst>
          </p:cNvPr>
          <p:cNvCxnSpPr>
            <a:cxnSpLocks/>
          </p:cNvCxnSpPr>
          <p:nvPr/>
        </p:nvCxnSpPr>
        <p:spPr>
          <a:xfrm flipH="1">
            <a:off x="-123930" y="477054"/>
            <a:ext cx="12439859" cy="0"/>
          </a:xfrm>
          <a:prstGeom prst="line">
            <a:avLst/>
          </a:prstGeom>
        </p:spPr>
        <p:style>
          <a:lnRef idx="2">
            <a:schemeClr val="accent2"/>
          </a:lnRef>
          <a:fillRef idx="0">
            <a:schemeClr val="accent2"/>
          </a:fillRef>
          <a:effectRef idx="1">
            <a:schemeClr val="accent2"/>
          </a:effectRef>
          <a:fontRef idx="minor">
            <a:schemeClr val="tx1"/>
          </a:fontRef>
        </p:style>
      </p:cxnSp>
      <p:sp>
        <p:nvSpPr>
          <p:cNvPr id="5" name="CasellaDiTesto 4">
            <a:extLst>
              <a:ext uri="{FF2B5EF4-FFF2-40B4-BE49-F238E27FC236}">
                <a16:creationId xmlns:a16="http://schemas.microsoft.com/office/drawing/2014/main" id="{D121B473-8A6C-0CE6-1CFA-63C5B83F08AA}"/>
              </a:ext>
            </a:extLst>
          </p:cNvPr>
          <p:cNvSpPr txBox="1"/>
          <p:nvPr/>
        </p:nvSpPr>
        <p:spPr>
          <a:xfrm>
            <a:off x="0" y="1228546"/>
            <a:ext cx="7515910" cy="4493538"/>
          </a:xfrm>
          <a:prstGeom prst="rect">
            <a:avLst/>
          </a:prstGeom>
          <a:noFill/>
        </p:spPr>
        <p:txBody>
          <a:bodyPr wrap="square" rtlCol="0">
            <a:spAutoFit/>
          </a:bodyPr>
          <a:lstStyle/>
          <a:p>
            <a:r>
              <a:rPr lang="it-IT" sz="2200" dirty="0">
                <a:solidFill>
                  <a:schemeClr val="accent2"/>
                </a:solidFill>
              </a:rPr>
              <a:t>3. </a:t>
            </a:r>
            <a:r>
              <a:rPr lang="it-IT" sz="2200" i="1" dirty="0" err="1">
                <a:solidFill>
                  <a:schemeClr val="accent2"/>
                </a:solidFill>
              </a:rPr>
              <a:t>Immolatio</a:t>
            </a:r>
            <a:endParaRPr lang="it-IT" sz="2200" i="1" dirty="0">
              <a:solidFill>
                <a:schemeClr val="accent2"/>
              </a:solidFill>
            </a:endParaRPr>
          </a:p>
          <a:p>
            <a:endParaRPr lang="it-IT" sz="2200" dirty="0">
              <a:solidFill>
                <a:schemeClr val="bg1"/>
              </a:solidFill>
            </a:endParaRPr>
          </a:p>
          <a:p>
            <a:r>
              <a:rPr lang="it-IT" sz="2200" dirty="0">
                <a:solidFill>
                  <a:schemeClr val="bg1"/>
                </a:solidFill>
              </a:rPr>
              <a:t>Compiuta dal magistrato/sacerdote.</a:t>
            </a:r>
          </a:p>
          <a:p>
            <a:endParaRPr lang="it-IT" sz="2200" dirty="0">
              <a:solidFill>
                <a:schemeClr val="bg1"/>
              </a:solidFill>
            </a:endParaRPr>
          </a:p>
          <a:p>
            <a:r>
              <a:rPr lang="it-IT" sz="2200" dirty="0">
                <a:solidFill>
                  <a:schemeClr val="bg1"/>
                </a:solidFill>
              </a:rPr>
              <a:t>Lett. «cospargere di </a:t>
            </a:r>
            <a:r>
              <a:rPr lang="it-IT" sz="2200" i="1" dirty="0">
                <a:solidFill>
                  <a:schemeClr val="bg1"/>
                </a:solidFill>
              </a:rPr>
              <a:t>mola salsa</a:t>
            </a:r>
            <a:r>
              <a:rPr lang="it-IT" sz="2200" dirty="0">
                <a:solidFill>
                  <a:schemeClr val="bg1"/>
                </a:solidFill>
              </a:rPr>
              <a:t>» (=consacrazione).</a:t>
            </a:r>
          </a:p>
          <a:p>
            <a:endParaRPr lang="it-IT" sz="2200" dirty="0">
              <a:solidFill>
                <a:schemeClr val="bg1"/>
              </a:solidFill>
            </a:endParaRPr>
          </a:p>
          <a:p>
            <a:r>
              <a:rPr lang="it-IT" sz="2200" dirty="0">
                <a:solidFill>
                  <a:schemeClr val="bg1"/>
                </a:solidFill>
              </a:rPr>
              <a:t>Vino sulla fronte.</a:t>
            </a:r>
          </a:p>
          <a:p>
            <a:endParaRPr lang="it-IT" sz="2200" dirty="0">
              <a:solidFill>
                <a:schemeClr val="bg1"/>
              </a:solidFill>
            </a:endParaRPr>
          </a:p>
          <a:p>
            <a:r>
              <a:rPr lang="it-IT" sz="2200" dirty="0">
                <a:solidFill>
                  <a:schemeClr val="bg1"/>
                </a:solidFill>
              </a:rPr>
              <a:t>Coltello dalla testa alla coda.</a:t>
            </a:r>
          </a:p>
          <a:p>
            <a:endParaRPr lang="it-IT" sz="2200" dirty="0">
              <a:solidFill>
                <a:schemeClr val="bg1"/>
              </a:solidFill>
            </a:endParaRPr>
          </a:p>
          <a:p>
            <a:r>
              <a:rPr lang="it-IT" sz="2200" dirty="0">
                <a:solidFill>
                  <a:schemeClr val="bg1"/>
                </a:solidFill>
              </a:rPr>
              <a:t>Recitazione di formule.</a:t>
            </a:r>
          </a:p>
          <a:p>
            <a:endParaRPr lang="it-IT" sz="2200" dirty="0">
              <a:solidFill>
                <a:schemeClr val="bg1"/>
              </a:solidFill>
            </a:endParaRPr>
          </a:p>
          <a:p>
            <a:endParaRPr lang="it-IT" sz="2200" dirty="0">
              <a:solidFill>
                <a:schemeClr val="bg1"/>
              </a:solidFill>
            </a:endParaRPr>
          </a:p>
        </p:txBody>
      </p:sp>
      <p:pic>
        <p:nvPicPr>
          <p:cNvPr id="7" name="Immagine 6">
            <a:extLst>
              <a:ext uri="{FF2B5EF4-FFF2-40B4-BE49-F238E27FC236}">
                <a16:creationId xmlns:a16="http://schemas.microsoft.com/office/drawing/2014/main" id="{094E71FB-2D2E-351D-53C4-8F2F703FFAA8}"/>
              </a:ext>
            </a:extLst>
          </p:cNvPr>
          <p:cNvPicPr>
            <a:picLocks noChangeAspect="1"/>
          </p:cNvPicPr>
          <p:nvPr/>
        </p:nvPicPr>
        <p:blipFill>
          <a:blip r:embed="rId2"/>
          <a:stretch>
            <a:fillRect/>
          </a:stretch>
        </p:blipFill>
        <p:spPr>
          <a:xfrm>
            <a:off x="7195819" y="1228545"/>
            <a:ext cx="4490721" cy="4400907"/>
          </a:xfrm>
          <a:prstGeom prst="rect">
            <a:avLst/>
          </a:prstGeom>
        </p:spPr>
      </p:pic>
      <p:sp>
        <p:nvSpPr>
          <p:cNvPr id="10" name="CasellaDiTesto 9">
            <a:extLst>
              <a:ext uri="{FF2B5EF4-FFF2-40B4-BE49-F238E27FC236}">
                <a16:creationId xmlns:a16="http://schemas.microsoft.com/office/drawing/2014/main" id="{A29B23CC-9F32-EB2D-D361-3BE65CD052C2}"/>
              </a:ext>
            </a:extLst>
          </p:cNvPr>
          <p:cNvSpPr txBox="1"/>
          <p:nvPr/>
        </p:nvSpPr>
        <p:spPr>
          <a:xfrm>
            <a:off x="7543799" y="5629452"/>
            <a:ext cx="3794760" cy="338554"/>
          </a:xfrm>
          <a:prstGeom prst="rect">
            <a:avLst/>
          </a:prstGeom>
          <a:noFill/>
        </p:spPr>
        <p:txBody>
          <a:bodyPr wrap="square">
            <a:spAutoFit/>
          </a:bodyPr>
          <a:lstStyle/>
          <a:p>
            <a:pPr algn="l">
              <a:spcBef>
                <a:spcPts val="1500"/>
              </a:spcBef>
              <a:spcAft>
                <a:spcPts val="750"/>
              </a:spcAft>
              <a:buNone/>
            </a:pPr>
            <a:r>
              <a:rPr lang="it-IT" sz="1600" b="0" i="1" dirty="0">
                <a:solidFill>
                  <a:schemeClr val="bg2">
                    <a:lumMod val="75000"/>
                  </a:schemeClr>
                </a:solidFill>
                <a:effectLst/>
                <a:latin typeface="Helvetica Neue"/>
              </a:rPr>
              <a:t>RIC</a:t>
            </a:r>
            <a:r>
              <a:rPr lang="it-IT" sz="1600" b="0" i="0" dirty="0">
                <a:solidFill>
                  <a:schemeClr val="bg2">
                    <a:lumMod val="75000"/>
                  </a:schemeClr>
                </a:solidFill>
                <a:effectLst/>
                <a:latin typeface="Helvetica Neue"/>
              </a:rPr>
              <a:t> III </a:t>
            </a:r>
            <a:r>
              <a:rPr lang="it-IT" sz="1600" b="0" i="0" dirty="0" err="1">
                <a:solidFill>
                  <a:schemeClr val="bg2">
                    <a:lumMod val="75000"/>
                  </a:schemeClr>
                </a:solidFill>
                <a:effectLst/>
                <a:latin typeface="Helvetica Neue"/>
              </a:rPr>
              <a:t>Commodus</a:t>
            </a:r>
            <a:r>
              <a:rPr lang="it-IT" sz="1600" b="0" i="0" dirty="0">
                <a:solidFill>
                  <a:schemeClr val="bg2">
                    <a:lumMod val="75000"/>
                  </a:schemeClr>
                </a:solidFill>
                <a:effectLst/>
                <a:latin typeface="Helvetica Neue"/>
              </a:rPr>
              <a:t> 602 (sesterzio, 191)</a:t>
            </a:r>
          </a:p>
        </p:txBody>
      </p:sp>
    </p:spTree>
    <p:extLst>
      <p:ext uri="{BB962C8B-B14F-4D97-AF65-F5344CB8AC3E}">
        <p14:creationId xmlns:p14="http://schemas.microsoft.com/office/powerpoint/2010/main" val="25046049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A728ABB6-0FB5-8F9F-00D4-828C844C4968}"/>
            </a:ext>
          </a:extLst>
        </p:cNvPr>
        <p:cNvGrpSpPr/>
        <p:nvPr/>
      </p:nvGrpSpPr>
      <p:grpSpPr>
        <a:xfrm>
          <a:off x="0" y="0"/>
          <a:ext cx="0" cy="0"/>
          <a:chOff x="0" y="0"/>
          <a:chExt cx="0" cy="0"/>
        </a:xfrm>
      </p:grpSpPr>
      <p:sp>
        <p:nvSpPr>
          <p:cNvPr id="2" name="CasellaDiTesto 1">
            <a:extLst>
              <a:ext uri="{FF2B5EF4-FFF2-40B4-BE49-F238E27FC236}">
                <a16:creationId xmlns:a16="http://schemas.microsoft.com/office/drawing/2014/main" id="{378FD59F-59FC-19E3-977B-54F722B6FD26}"/>
              </a:ext>
            </a:extLst>
          </p:cNvPr>
          <p:cNvSpPr txBox="1"/>
          <p:nvPr/>
        </p:nvSpPr>
        <p:spPr>
          <a:xfrm>
            <a:off x="0" y="0"/>
            <a:ext cx="12192000" cy="477054"/>
          </a:xfrm>
          <a:prstGeom prst="rect">
            <a:avLst/>
          </a:prstGeom>
          <a:noFill/>
        </p:spPr>
        <p:txBody>
          <a:bodyPr wrap="square" rtlCol="0">
            <a:spAutoFit/>
          </a:bodyPr>
          <a:lstStyle/>
          <a:p>
            <a:pPr algn="ctr"/>
            <a:r>
              <a:rPr lang="it-IT" sz="2500" dirty="0">
                <a:solidFill>
                  <a:schemeClr val="bg1"/>
                </a:solidFill>
              </a:rPr>
              <a:t>Il sacrificio, la comunicazione umano-divina e gli atti linguistici</a:t>
            </a:r>
            <a:endParaRPr lang="it-IT" sz="2500" dirty="0">
              <a:solidFill>
                <a:schemeClr val="bg1"/>
              </a:solidFill>
              <a:latin typeface="+mj-lt"/>
            </a:endParaRPr>
          </a:p>
        </p:txBody>
      </p:sp>
      <p:cxnSp>
        <p:nvCxnSpPr>
          <p:cNvPr id="4" name="Connettore diritto 3">
            <a:extLst>
              <a:ext uri="{FF2B5EF4-FFF2-40B4-BE49-F238E27FC236}">
                <a16:creationId xmlns:a16="http://schemas.microsoft.com/office/drawing/2014/main" id="{BDB60B25-A143-C2AB-1821-BB5D0B25AD1B}"/>
              </a:ext>
            </a:extLst>
          </p:cNvPr>
          <p:cNvCxnSpPr>
            <a:cxnSpLocks/>
          </p:cNvCxnSpPr>
          <p:nvPr/>
        </p:nvCxnSpPr>
        <p:spPr>
          <a:xfrm flipH="1">
            <a:off x="-123930" y="477054"/>
            <a:ext cx="12439859" cy="0"/>
          </a:xfrm>
          <a:prstGeom prst="line">
            <a:avLst/>
          </a:prstGeom>
        </p:spPr>
        <p:style>
          <a:lnRef idx="2">
            <a:schemeClr val="accent2"/>
          </a:lnRef>
          <a:fillRef idx="0">
            <a:schemeClr val="accent2"/>
          </a:fillRef>
          <a:effectRef idx="1">
            <a:schemeClr val="accent2"/>
          </a:effectRef>
          <a:fontRef idx="minor">
            <a:schemeClr val="tx1"/>
          </a:fontRef>
        </p:style>
      </p:cxnSp>
      <p:sp>
        <p:nvSpPr>
          <p:cNvPr id="5" name="CasellaDiTesto 4">
            <a:extLst>
              <a:ext uri="{FF2B5EF4-FFF2-40B4-BE49-F238E27FC236}">
                <a16:creationId xmlns:a16="http://schemas.microsoft.com/office/drawing/2014/main" id="{86DB0DE4-EAFD-EEDD-862E-AAED7DFB9149}"/>
              </a:ext>
            </a:extLst>
          </p:cNvPr>
          <p:cNvSpPr txBox="1"/>
          <p:nvPr/>
        </p:nvSpPr>
        <p:spPr>
          <a:xfrm>
            <a:off x="0" y="1228546"/>
            <a:ext cx="12192000" cy="2800767"/>
          </a:xfrm>
          <a:prstGeom prst="rect">
            <a:avLst/>
          </a:prstGeom>
          <a:noFill/>
        </p:spPr>
        <p:txBody>
          <a:bodyPr wrap="square" rtlCol="0">
            <a:spAutoFit/>
          </a:bodyPr>
          <a:lstStyle/>
          <a:p>
            <a:r>
              <a:rPr lang="it-IT" sz="2200" b="1" dirty="0">
                <a:solidFill>
                  <a:schemeClr val="accent2"/>
                </a:solidFill>
              </a:rPr>
              <a:t>Plinio </a:t>
            </a:r>
            <a:r>
              <a:rPr lang="it-IT" sz="2200" b="1" i="1" dirty="0">
                <a:solidFill>
                  <a:schemeClr val="accent2"/>
                </a:solidFill>
              </a:rPr>
              <a:t>Naturalis </a:t>
            </a:r>
            <a:r>
              <a:rPr lang="it-IT" sz="2200" b="1" i="1" dirty="0" err="1">
                <a:solidFill>
                  <a:schemeClr val="accent2"/>
                </a:solidFill>
              </a:rPr>
              <a:t>historia</a:t>
            </a:r>
            <a:r>
              <a:rPr lang="it-IT" sz="2200" b="1" dirty="0">
                <a:solidFill>
                  <a:schemeClr val="accent2"/>
                </a:solidFill>
              </a:rPr>
              <a:t> XXVIII 10; 11 (trad. G. De Sanctis) (77-78):</a:t>
            </a:r>
            <a:endParaRPr lang="it-IT" sz="500" i="1" dirty="0">
              <a:solidFill>
                <a:schemeClr val="bg1"/>
              </a:solidFill>
            </a:endParaRPr>
          </a:p>
          <a:p>
            <a:pPr algn="just"/>
            <a:r>
              <a:rPr lang="it-IT" sz="2200" dirty="0">
                <a:solidFill>
                  <a:schemeClr val="bg1"/>
                </a:solidFill>
              </a:rPr>
              <a:t>«Infatti, sgozzare vittime o consultare ritualmente gli dèi </a:t>
            </a:r>
            <a:r>
              <a:rPr lang="it-IT" sz="2200" u="sng" dirty="0">
                <a:solidFill>
                  <a:schemeClr val="bg1"/>
                </a:solidFill>
              </a:rPr>
              <a:t>senza preghiera non produce effetti</a:t>
            </a:r>
            <a:r>
              <a:rPr lang="it-IT" sz="2200" dirty="0">
                <a:solidFill>
                  <a:schemeClr val="bg1"/>
                </a:solidFill>
              </a:rPr>
              <a:t>. […] Vediamo anche che i </a:t>
            </a:r>
            <a:r>
              <a:rPr lang="it-IT" sz="2200" u="sng" dirty="0">
                <a:solidFill>
                  <a:schemeClr val="bg1"/>
                </a:solidFill>
              </a:rPr>
              <a:t>sommi magistrati</a:t>
            </a:r>
            <a:r>
              <a:rPr lang="it-IT" sz="2200" dirty="0">
                <a:solidFill>
                  <a:schemeClr val="bg1"/>
                </a:solidFill>
              </a:rPr>
              <a:t> pregano con </a:t>
            </a:r>
            <a:r>
              <a:rPr lang="it-IT" sz="2200" u="sng" dirty="0">
                <a:solidFill>
                  <a:schemeClr val="bg1"/>
                </a:solidFill>
              </a:rPr>
              <a:t>formule fisse</a:t>
            </a:r>
            <a:r>
              <a:rPr lang="it-IT" sz="2200" dirty="0">
                <a:solidFill>
                  <a:schemeClr val="bg1"/>
                </a:solidFill>
              </a:rPr>
              <a:t> e, perché nessuna parola venga omessa o sia pronunciata in modo errato, un lettore </a:t>
            </a:r>
            <a:r>
              <a:rPr lang="it-IT" sz="2200" u="sng" dirty="0">
                <a:solidFill>
                  <a:schemeClr val="bg1"/>
                </a:solidFill>
              </a:rPr>
              <a:t>suggerisce</a:t>
            </a:r>
            <a:r>
              <a:rPr lang="it-IT" sz="2200" dirty="0">
                <a:solidFill>
                  <a:schemeClr val="bg1"/>
                </a:solidFill>
              </a:rPr>
              <a:t> leggendo dal testo scritto, un altro attendente è preposto al </a:t>
            </a:r>
            <a:r>
              <a:rPr lang="it-IT" sz="2200" u="sng" dirty="0">
                <a:solidFill>
                  <a:schemeClr val="bg1"/>
                </a:solidFill>
              </a:rPr>
              <a:t>controllo</a:t>
            </a:r>
            <a:r>
              <a:rPr lang="it-IT" sz="2200" dirty="0">
                <a:solidFill>
                  <a:schemeClr val="bg1"/>
                </a:solidFill>
              </a:rPr>
              <a:t>, una terza persona ha il compito di </a:t>
            </a:r>
            <a:r>
              <a:rPr lang="it-IT" sz="2200" u="sng" dirty="0">
                <a:solidFill>
                  <a:schemeClr val="bg1"/>
                </a:solidFill>
              </a:rPr>
              <a:t>ordinare di fare silenzio</a:t>
            </a:r>
            <a:r>
              <a:rPr lang="it-IT" sz="2200" dirty="0">
                <a:solidFill>
                  <a:schemeClr val="bg1"/>
                </a:solidFill>
              </a:rPr>
              <a:t>, mentre un flautista </a:t>
            </a:r>
            <a:r>
              <a:rPr lang="it-IT" sz="2200" u="sng" dirty="0">
                <a:solidFill>
                  <a:schemeClr val="bg1"/>
                </a:solidFill>
              </a:rPr>
              <a:t>suona</a:t>
            </a:r>
            <a:r>
              <a:rPr lang="it-IT" sz="2200" dirty="0">
                <a:solidFill>
                  <a:schemeClr val="bg1"/>
                </a:solidFill>
              </a:rPr>
              <a:t> perché </a:t>
            </a:r>
            <a:r>
              <a:rPr lang="it-IT" sz="2200" u="sng" dirty="0">
                <a:solidFill>
                  <a:schemeClr val="bg1"/>
                </a:solidFill>
              </a:rPr>
              <a:t>nessun altro rumore</a:t>
            </a:r>
            <a:r>
              <a:rPr lang="it-IT" sz="2200" dirty="0">
                <a:solidFill>
                  <a:schemeClr val="bg1"/>
                </a:solidFill>
              </a:rPr>
              <a:t> possa essere udito». </a:t>
            </a:r>
          </a:p>
          <a:p>
            <a:endParaRPr lang="it-IT" sz="2200" dirty="0">
              <a:solidFill>
                <a:schemeClr val="bg1"/>
              </a:solidFill>
            </a:endParaRPr>
          </a:p>
          <a:p>
            <a:endParaRPr lang="it-IT" sz="2200" dirty="0">
              <a:solidFill>
                <a:schemeClr val="bg1"/>
              </a:solidFill>
            </a:endParaRPr>
          </a:p>
        </p:txBody>
      </p:sp>
    </p:spTree>
    <p:extLst>
      <p:ext uri="{BB962C8B-B14F-4D97-AF65-F5344CB8AC3E}">
        <p14:creationId xmlns:p14="http://schemas.microsoft.com/office/powerpoint/2010/main" val="21099826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AD3C6B01-09A3-F07D-32CF-88FA6AFEA620}"/>
              </a:ext>
            </a:extLst>
          </p:cNvPr>
          <p:cNvSpPr txBox="1"/>
          <p:nvPr/>
        </p:nvSpPr>
        <p:spPr>
          <a:xfrm>
            <a:off x="-10160" y="1097280"/>
            <a:ext cx="12192000" cy="4493538"/>
          </a:xfrm>
          <a:prstGeom prst="rect">
            <a:avLst/>
          </a:prstGeom>
          <a:noFill/>
        </p:spPr>
        <p:txBody>
          <a:bodyPr wrap="square">
            <a:spAutoFit/>
          </a:bodyPr>
          <a:lstStyle/>
          <a:p>
            <a:pPr algn="just"/>
            <a:r>
              <a:rPr lang="it-IT" sz="2200" b="1" dirty="0">
                <a:solidFill>
                  <a:schemeClr val="accent2"/>
                </a:solidFill>
              </a:rPr>
              <a:t>Cicerone </a:t>
            </a:r>
            <a:r>
              <a:rPr lang="it-IT" sz="2200" b="1" i="1" dirty="0">
                <a:solidFill>
                  <a:schemeClr val="accent2"/>
                </a:solidFill>
              </a:rPr>
              <a:t>De domo sua</a:t>
            </a:r>
            <a:r>
              <a:rPr lang="it-IT" sz="2200" b="1" dirty="0">
                <a:solidFill>
                  <a:schemeClr val="accent2"/>
                </a:solidFill>
              </a:rPr>
              <a:t> 54, 139-55, 140 (trad. G. Bellardi </a:t>
            </a:r>
            <a:r>
              <a:rPr lang="it-IT" sz="2200" b="1" dirty="0" err="1">
                <a:solidFill>
                  <a:schemeClr val="accent2"/>
                </a:solidFill>
              </a:rPr>
              <a:t>legg</a:t>
            </a:r>
            <a:r>
              <a:rPr lang="it-IT" sz="2200" b="1" dirty="0">
                <a:solidFill>
                  <a:schemeClr val="accent2"/>
                </a:solidFill>
              </a:rPr>
              <a:t>. mod.) (57 </a:t>
            </a:r>
            <a:r>
              <a:rPr lang="it-IT" sz="2200" b="1" dirty="0" err="1">
                <a:solidFill>
                  <a:schemeClr val="accent2"/>
                </a:solidFill>
              </a:rPr>
              <a:t>a.e.v</a:t>
            </a:r>
            <a:r>
              <a:rPr lang="it-IT" sz="2200" b="1" dirty="0">
                <a:solidFill>
                  <a:schemeClr val="accent2"/>
                </a:solidFill>
              </a:rPr>
              <a:t>.):</a:t>
            </a:r>
          </a:p>
          <a:p>
            <a:pPr algn="just"/>
            <a:r>
              <a:rPr lang="it-IT" sz="2200" dirty="0">
                <a:solidFill>
                  <a:schemeClr val="bg1"/>
                </a:solidFill>
              </a:rPr>
              <a:t>Tanto meno potrebbe aver valore la cerimonia compiuta da un </a:t>
            </a:r>
            <a:r>
              <a:rPr lang="it-IT" sz="2200" u="sng" dirty="0">
                <a:solidFill>
                  <a:schemeClr val="bg1"/>
                </a:solidFill>
              </a:rPr>
              <a:t>giovanetto senza esperienza</a:t>
            </a:r>
            <a:r>
              <a:rPr lang="it-IT" sz="2200" dirty="0">
                <a:solidFill>
                  <a:schemeClr val="bg1"/>
                </a:solidFill>
              </a:rPr>
              <a:t>, da un </a:t>
            </a:r>
            <a:r>
              <a:rPr lang="it-IT" sz="2200" u="sng" dirty="0">
                <a:solidFill>
                  <a:schemeClr val="bg1"/>
                </a:solidFill>
              </a:rPr>
              <a:t>sacerdote novellino</a:t>
            </a:r>
            <a:r>
              <a:rPr lang="it-IT" sz="2200" dirty="0">
                <a:solidFill>
                  <a:schemeClr val="bg1"/>
                </a:solidFill>
              </a:rPr>
              <a:t>, spinto dalle </a:t>
            </a:r>
            <a:r>
              <a:rPr lang="it-IT" sz="2200" u="sng" dirty="0">
                <a:solidFill>
                  <a:schemeClr val="bg1"/>
                </a:solidFill>
              </a:rPr>
              <a:t>preghiere della sorella</a:t>
            </a:r>
            <a:r>
              <a:rPr lang="it-IT" sz="2200" dirty="0">
                <a:solidFill>
                  <a:schemeClr val="bg1"/>
                </a:solidFill>
              </a:rPr>
              <a:t> e dalle </a:t>
            </a:r>
            <a:r>
              <a:rPr lang="it-IT" sz="2200" u="sng" dirty="0">
                <a:solidFill>
                  <a:schemeClr val="bg1"/>
                </a:solidFill>
              </a:rPr>
              <a:t>minacce della madre</a:t>
            </a:r>
            <a:r>
              <a:rPr lang="it-IT" sz="2200" dirty="0">
                <a:solidFill>
                  <a:schemeClr val="bg1"/>
                </a:solidFill>
              </a:rPr>
              <a:t>, che agiva nell’ignoranza e contro voglia, </a:t>
            </a:r>
            <a:r>
              <a:rPr lang="it-IT" sz="2200" u="sng" dirty="0">
                <a:solidFill>
                  <a:schemeClr val="bg1"/>
                </a:solidFill>
              </a:rPr>
              <a:t>senza colleghi</a:t>
            </a:r>
            <a:r>
              <a:rPr lang="it-IT" sz="2200" dirty="0">
                <a:solidFill>
                  <a:schemeClr val="bg1"/>
                </a:solidFill>
              </a:rPr>
              <a:t>, </a:t>
            </a:r>
            <a:r>
              <a:rPr lang="it-IT" sz="2200" u="sng" dirty="0">
                <a:solidFill>
                  <a:schemeClr val="bg1"/>
                </a:solidFill>
              </a:rPr>
              <a:t>senza libri</a:t>
            </a:r>
            <a:r>
              <a:rPr lang="it-IT" sz="2200" dirty="0">
                <a:solidFill>
                  <a:schemeClr val="bg1"/>
                </a:solidFill>
              </a:rPr>
              <a:t>, senza uno che lo guidasse o lo assistesse, furtivamente, con </a:t>
            </a:r>
            <a:r>
              <a:rPr lang="it-IT" sz="2200" u="sng" dirty="0">
                <a:solidFill>
                  <a:schemeClr val="bg1"/>
                </a:solidFill>
              </a:rPr>
              <a:t>mente e voce vacillanti</a:t>
            </a:r>
            <a:r>
              <a:rPr lang="it-IT" sz="2200" dirty="0">
                <a:solidFill>
                  <a:schemeClr val="bg1"/>
                </a:solidFill>
              </a:rPr>
              <a:t>, se si tiene soprattutto conto del fatto che questo essere </a:t>
            </a:r>
            <a:r>
              <a:rPr lang="it-IT" sz="2200" u="sng" dirty="0">
                <a:solidFill>
                  <a:schemeClr val="bg1"/>
                </a:solidFill>
              </a:rPr>
              <a:t>impuro ed empio</a:t>
            </a:r>
            <a:r>
              <a:rPr lang="it-IT" sz="2200" dirty="0">
                <a:solidFill>
                  <a:schemeClr val="bg1"/>
                </a:solidFill>
              </a:rPr>
              <a:t>, nemico di tutti i culti, questo sacrilego che si è fatto spesso </a:t>
            </a:r>
            <a:r>
              <a:rPr lang="it-IT" sz="2200" u="sng" dirty="0">
                <a:solidFill>
                  <a:schemeClr val="bg1"/>
                </a:solidFill>
              </a:rPr>
              <a:t>donna tra gli uomini</a:t>
            </a:r>
            <a:r>
              <a:rPr lang="it-IT" sz="2200" dirty="0">
                <a:solidFill>
                  <a:schemeClr val="bg1"/>
                </a:solidFill>
              </a:rPr>
              <a:t> e </a:t>
            </a:r>
            <a:r>
              <a:rPr lang="it-IT" sz="2200" u="sng" dirty="0">
                <a:solidFill>
                  <a:schemeClr val="bg1"/>
                </a:solidFill>
              </a:rPr>
              <a:t>uomo tra le donne</a:t>
            </a:r>
            <a:r>
              <a:rPr lang="it-IT" sz="2200" dirty="0">
                <a:solidFill>
                  <a:schemeClr val="bg1"/>
                </a:solidFill>
              </a:rPr>
              <a:t>, compiva quella cerimonia con tanta furia e precipitazione da non aver </a:t>
            </a:r>
            <a:r>
              <a:rPr lang="it-IT" sz="2200" u="sng" dirty="0">
                <a:solidFill>
                  <a:schemeClr val="bg1"/>
                </a:solidFill>
              </a:rPr>
              <a:t>alcun controllo né sulla sua mente né sulla voce né sulla lingua</a:t>
            </a:r>
            <a:r>
              <a:rPr lang="it-IT" sz="2200" dirty="0">
                <a:solidFill>
                  <a:schemeClr val="bg1"/>
                </a:solidFill>
              </a:rPr>
              <a:t>. Vi è stato riferito, pontefici, […], come questo sciagurato con parole invertite e con infausti presagi, riprendendosi continuamente, incerto, timoroso, titubante, ha </a:t>
            </a:r>
            <a:r>
              <a:rPr lang="it-IT" sz="2200" u="sng" dirty="0">
                <a:solidFill>
                  <a:schemeClr val="bg1"/>
                </a:solidFill>
              </a:rPr>
              <a:t>pronunciato ogni formula e compiuto ogni atto in modo diverso da quello indicato nei vostri libri</a:t>
            </a:r>
            <a:r>
              <a:rPr lang="it-IT" sz="2200" dirty="0">
                <a:solidFill>
                  <a:schemeClr val="bg1"/>
                </a:solidFill>
              </a:rPr>
              <a:t>.</a:t>
            </a:r>
          </a:p>
          <a:p>
            <a:pPr algn="just"/>
            <a:endParaRPr lang="it-IT" sz="2200" dirty="0">
              <a:solidFill>
                <a:schemeClr val="bg1"/>
              </a:solidFill>
            </a:endParaRPr>
          </a:p>
          <a:p>
            <a:pPr algn="just"/>
            <a:r>
              <a:rPr lang="it-IT" sz="2200" dirty="0">
                <a:solidFill>
                  <a:schemeClr val="accent2"/>
                </a:solidFill>
                <a:sym typeface="Wingdings" panose="05000000000000000000" pitchFamily="2" charset="2"/>
              </a:rPr>
              <a:t></a:t>
            </a:r>
            <a:r>
              <a:rPr lang="it-IT" sz="2200" dirty="0">
                <a:solidFill>
                  <a:schemeClr val="bg1"/>
                </a:solidFill>
              </a:rPr>
              <a:t> ortoprassi, tradizione autorevole, «enunciati performativi».</a:t>
            </a:r>
          </a:p>
        </p:txBody>
      </p:sp>
    </p:spTree>
    <p:extLst>
      <p:ext uri="{BB962C8B-B14F-4D97-AF65-F5344CB8AC3E}">
        <p14:creationId xmlns:p14="http://schemas.microsoft.com/office/powerpoint/2010/main" val="22673830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91228940-F9C5-C058-946A-3A0A75BBA926}"/>
            </a:ext>
          </a:extLst>
        </p:cNvPr>
        <p:cNvGrpSpPr/>
        <p:nvPr/>
      </p:nvGrpSpPr>
      <p:grpSpPr>
        <a:xfrm>
          <a:off x="0" y="0"/>
          <a:ext cx="0" cy="0"/>
          <a:chOff x="0" y="0"/>
          <a:chExt cx="0" cy="0"/>
        </a:xfrm>
      </p:grpSpPr>
      <p:sp>
        <p:nvSpPr>
          <p:cNvPr id="2" name="CasellaDiTesto 1">
            <a:extLst>
              <a:ext uri="{FF2B5EF4-FFF2-40B4-BE49-F238E27FC236}">
                <a16:creationId xmlns:a16="http://schemas.microsoft.com/office/drawing/2014/main" id="{8B9BA109-64B4-7912-9AE8-BC19E4CC9084}"/>
              </a:ext>
            </a:extLst>
          </p:cNvPr>
          <p:cNvSpPr txBox="1"/>
          <p:nvPr/>
        </p:nvSpPr>
        <p:spPr>
          <a:xfrm>
            <a:off x="0" y="0"/>
            <a:ext cx="12192000" cy="477054"/>
          </a:xfrm>
          <a:prstGeom prst="rect">
            <a:avLst/>
          </a:prstGeom>
          <a:noFill/>
        </p:spPr>
        <p:txBody>
          <a:bodyPr wrap="square" rtlCol="0">
            <a:spAutoFit/>
          </a:bodyPr>
          <a:lstStyle/>
          <a:p>
            <a:pPr algn="ctr"/>
            <a:r>
              <a:rPr lang="it-IT" sz="2500" dirty="0">
                <a:solidFill>
                  <a:schemeClr val="bg1"/>
                </a:solidFill>
                <a:latin typeface="+mj-lt"/>
              </a:rPr>
              <a:t>I Romani e il sacrificio: le fasi</a:t>
            </a:r>
          </a:p>
        </p:txBody>
      </p:sp>
      <p:cxnSp>
        <p:nvCxnSpPr>
          <p:cNvPr id="4" name="Connettore diritto 3">
            <a:extLst>
              <a:ext uri="{FF2B5EF4-FFF2-40B4-BE49-F238E27FC236}">
                <a16:creationId xmlns:a16="http://schemas.microsoft.com/office/drawing/2014/main" id="{CE0BC29A-859F-E49A-EC9C-C8512D20B758}"/>
              </a:ext>
            </a:extLst>
          </p:cNvPr>
          <p:cNvCxnSpPr>
            <a:cxnSpLocks/>
          </p:cNvCxnSpPr>
          <p:nvPr/>
        </p:nvCxnSpPr>
        <p:spPr>
          <a:xfrm flipH="1">
            <a:off x="-123930" y="477054"/>
            <a:ext cx="12439859" cy="0"/>
          </a:xfrm>
          <a:prstGeom prst="line">
            <a:avLst/>
          </a:prstGeom>
        </p:spPr>
        <p:style>
          <a:lnRef idx="2">
            <a:schemeClr val="accent2"/>
          </a:lnRef>
          <a:fillRef idx="0">
            <a:schemeClr val="accent2"/>
          </a:fillRef>
          <a:effectRef idx="1">
            <a:schemeClr val="accent2"/>
          </a:effectRef>
          <a:fontRef idx="minor">
            <a:schemeClr val="tx1"/>
          </a:fontRef>
        </p:style>
      </p:cxnSp>
      <p:pic>
        <p:nvPicPr>
          <p:cNvPr id="8" name="Immagine 7">
            <a:extLst>
              <a:ext uri="{FF2B5EF4-FFF2-40B4-BE49-F238E27FC236}">
                <a16:creationId xmlns:a16="http://schemas.microsoft.com/office/drawing/2014/main" id="{4F5B0521-502B-211C-3CBD-001D7FC08211}"/>
              </a:ext>
            </a:extLst>
          </p:cNvPr>
          <p:cNvPicPr>
            <a:picLocks noChangeAspect="1"/>
          </p:cNvPicPr>
          <p:nvPr/>
        </p:nvPicPr>
        <p:blipFill>
          <a:blip r:embed="rId2"/>
          <a:stretch>
            <a:fillRect/>
          </a:stretch>
        </p:blipFill>
        <p:spPr>
          <a:xfrm>
            <a:off x="3836937" y="477054"/>
            <a:ext cx="8434599" cy="6327633"/>
          </a:xfrm>
          <a:prstGeom prst="rect">
            <a:avLst/>
          </a:prstGeom>
        </p:spPr>
      </p:pic>
      <p:sp>
        <p:nvSpPr>
          <p:cNvPr id="5" name="CasellaDiTesto 4">
            <a:extLst>
              <a:ext uri="{FF2B5EF4-FFF2-40B4-BE49-F238E27FC236}">
                <a16:creationId xmlns:a16="http://schemas.microsoft.com/office/drawing/2014/main" id="{8E552637-7DF9-F7FA-C08F-FA501D559446}"/>
              </a:ext>
            </a:extLst>
          </p:cNvPr>
          <p:cNvSpPr txBox="1"/>
          <p:nvPr/>
        </p:nvSpPr>
        <p:spPr>
          <a:xfrm>
            <a:off x="0" y="581226"/>
            <a:ext cx="3970117" cy="4832092"/>
          </a:xfrm>
          <a:prstGeom prst="rect">
            <a:avLst/>
          </a:prstGeom>
          <a:noFill/>
        </p:spPr>
        <p:txBody>
          <a:bodyPr wrap="square" rtlCol="0">
            <a:spAutoFit/>
          </a:bodyPr>
          <a:lstStyle/>
          <a:p>
            <a:r>
              <a:rPr lang="it-IT" sz="2200" dirty="0">
                <a:solidFill>
                  <a:schemeClr val="accent2"/>
                </a:solidFill>
              </a:rPr>
              <a:t>4. L’uccisione e l’esame</a:t>
            </a:r>
          </a:p>
          <a:p>
            <a:endParaRPr lang="it-IT" sz="2200" dirty="0">
              <a:solidFill>
                <a:schemeClr val="bg1"/>
              </a:solidFill>
            </a:endParaRPr>
          </a:p>
          <a:p>
            <a:r>
              <a:rPr lang="it-IT" sz="2200" dirty="0" err="1">
                <a:solidFill>
                  <a:schemeClr val="bg1"/>
                </a:solidFill>
              </a:rPr>
              <a:t>Victimarius</a:t>
            </a:r>
            <a:r>
              <a:rPr lang="it-IT" sz="2200" dirty="0">
                <a:solidFill>
                  <a:schemeClr val="bg1"/>
                </a:solidFill>
              </a:rPr>
              <a:t>/</a:t>
            </a:r>
            <a:r>
              <a:rPr lang="it-IT" sz="2200" i="1" dirty="0" err="1">
                <a:solidFill>
                  <a:schemeClr val="bg1"/>
                </a:solidFill>
              </a:rPr>
              <a:t>popa</a:t>
            </a:r>
            <a:r>
              <a:rPr lang="it-IT" sz="2200" dirty="0">
                <a:solidFill>
                  <a:schemeClr val="bg1"/>
                </a:solidFill>
              </a:rPr>
              <a:t>: «</a:t>
            </a:r>
            <a:r>
              <a:rPr lang="it-IT" sz="2200" i="1" dirty="0">
                <a:solidFill>
                  <a:schemeClr val="bg1"/>
                </a:solidFill>
              </a:rPr>
              <a:t>Agone</a:t>
            </a:r>
            <a:r>
              <a:rPr lang="it-IT" sz="2200" dirty="0">
                <a:solidFill>
                  <a:schemeClr val="bg1"/>
                </a:solidFill>
              </a:rPr>
              <a:t>?» </a:t>
            </a:r>
          </a:p>
          <a:p>
            <a:r>
              <a:rPr lang="it-IT" sz="2200" dirty="0">
                <a:solidFill>
                  <a:schemeClr val="bg1"/>
                </a:solidFill>
              </a:rPr>
              <a:t>Magistrato:</a:t>
            </a:r>
            <a:r>
              <a:rPr lang="it-IT" sz="2200" i="1" dirty="0">
                <a:solidFill>
                  <a:schemeClr val="bg1"/>
                </a:solidFill>
              </a:rPr>
              <a:t> Age</a:t>
            </a:r>
            <a:r>
              <a:rPr lang="it-IT" sz="2200" dirty="0">
                <a:solidFill>
                  <a:schemeClr val="bg1"/>
                </a:solidFill>
              </a:rPr>
              <a:t>!</a:t>
            </a:r>
          </a:p>
          <a:p>
            <a:endParaRPr lang="it-IT" sz="2200" dirty="0">
              <a:solidFill>
                <a:schemeClr val="bg1"/>
              </a:solidFill>
            </a:endParaRPr>
          </a:p>
          <a:p>
            <a:r>
              <a:rPr lang="it-IT" sz="2200" dirty="0">
                <a:solidFill>
                  <a:schemeClr val="bg1"/>
                </a:solidFill>
              </a:rPr>
              <a:t>Esame delle interiora fino all’«accettazione/successo» (</a:t>
            </a:r>
            <a:r>
              <a:rPr lang="it-IT" sz="2200" i="1" dirty="0" err="1">
                <a:solidFill>
                  <a:schemeClr val="bg1"/>
                </a:solidFill>
              </a:rPr>
              <a:t>extispicium</a:t>
            </a:r>
            <a:r>
              <a:rPr lang="it-IT" sz="2200" i="1" dirty="0">
                <a:solidFill>
                  <a:schemeClr val="bg1"/>
                </a:solidFill>
              </a:rPr>
              <a:t> </a:t>
            </a:r>
            <a:r>
              <a:rPr lang="it-IT" sz="2200" i="1" dirty="0" err="1">
                <a:solidFill>
                  <a:schemeClr val="bg1"/>
                </a:solidFill>
              </a:rPr>
              <a:t>usque</a:t>
            </a:r>
            <a:r>
              <a:rPr lang="it-IT" sz="2200" i="1" dirty="0">
                <a:solidFill>
                  <a:schemeClr val="bg1"/>
                </a:solidFill>
              </a:rPr>
              <a:t> ad </a:t>
            </a:r>
            <a:r>
              <a:rPr lang="it-IT" sz="2200" i="1" dirty="0" err="1">
                <a:solidFill>
                  <a:schemeClr val="bg1"/>
                </a:solidFill>
              </a:rPr>
              <a:t>litationem</a:t>
            </a:r>
            <a:r>
              <a:rPr lang="it-IT" sz="2200" dirty="0">
                <a:solidFill>
                  <a:schemeClr val="bg1"/>
                </a:solidFill>
              </a:rPr>
              <a:t>). </a:t>
            </a:r>
          </a:p>
          <a:p>
            <a:endParaRPr lang="it-IT" sz="2200" dirty="0">
              <a:solidFill>
                <a:schemeClr val="bg1"/>
              </a:solidFill>
            </a:endParaRPr>
          </a:p>
          <a:p>
            <a:r>
              <a:rPr lang="it-IT" sz="2200" i="1" dirty="0" err="1">
                <a:solidFill>
                  <a:schemeClr val="bg1"/>
                </a:solidFill>
              </a:rPr>
              <a:t>Exta</a:t>
            </a:r>
            <a:r>
              <a:rPr lang="it-IT" sz="2200" dirty="0">
                <a:solidFill>
                  <a:schemeClr val="bg1"/>
                </a:solidFill>
              </a:rPr>
              <a:t>: fegato, cuore, polmoni, vescicola biliare, peritoneo.</a:t>
            </a:r>
          </a:p>
          <a:p>
            <a:endParaRPr lang="it-IT" sz="2200" dirty="0">
              <a:solidFill>
                <a:schemeClr val="bg1"/>
              </a:solidFill>
            </a:endParaRPr>
          </a:p>
          <a:p>
            <a:endParaRPr lang="it-IT" sz="2200" dirty="0">
              <a:solidFill>
                <a:schemeClr val="bg1"/>
              </a:solidFill>
            </a:endParaRPr>
          </a:p>
        </p:txBody>
      </p:sp>
      <p:sp>
        <p:nvSpPr>
          <p:cNvPr id="9" name="CasellaDiTesto 8">
            <a:extLst>
              <a:ext uri="{FF2B5EF4-FFF2-40B4-BE49-F238E27FC236}">
                <a16:creationId xmlns:a16="http://schemas.microsoft.com/office/drawing/2014/main" id="{D3891EA6-C2B1-9772-5509-ACD1C11364A9}"/>
              </a:ext>
            </a:extLst>
          </p:cNvPr>
          <p:cNvSpPr txBox="1"/>
          <p:nvPr/>
        </p:nvSpPr>
        <p:spPr>
          <a:xfrm>
            <a:off x="1041720" y="6057780"/>
            <a:ext cx="3032567" cy="646331"/>
          </a:xfrm>
          <a:prstGeom prst="rect">
            <a:avLst/>
          </a:prstGeom>
          <a:noFill/>
        </p:spPr>
        <p:txBody>
          <a:bodyPr wrap="square" rtlCol="0">
            <a:spAutoFit/>
          </a:bodyPr>
          <a:lstStyle/>
          <a:p>
            <a:r>
              <a:rPr lang="it-IT" dirty="0">
                <a:solidFill>
                  <a:schemeClr val="bg2">
                    <a:lumMod val="75000"/>
                  </a:schemeClr>
                </a:solidFill>
              </a:rPr>
              <a:t>Scena di </a:t>
            </a:r>
            <a:r>
              <a:rPr lang="it-IT" dirty="0" err="1">
                <a:solidFill>
                  <a:schemeClr val="bg2">
                    <a:lumMod val="75000"/>
                  </a:schemeClr>
                </a:solidFill>
              </a:rPr>
              <a:t>extaspicina</a:t>
            </a:r>
            <a:r>
              <a:rPr lang="it-IT" dirty="0">
                <a:solidFill>
                  <a:schemeClr val="bg2">
                    <a:lumMod val="75000"/>
                  </a:schemeClr>
                </a:solidFill>
              </a:rPr>
              <a:t> (II s.), Musée </a:t>
            </a:r>
            <a:r>
              <a:rPr lang="it-IT" dirty="0" err="1">
                <a:solidFill>
                  <a:schemeClr val="bg2">
                    <a:lumMod val="75000"/>
                  </a:schemeClr>
                </a:solidFill>
              </a:rPr>
              <a:t>du</a:t>
            </a:r>
            <a:r>
              <a:rPr lang="it-IT" dirty="0">
                <a:solidFill>
                  <a:schemeClr val="bg2">
                    <a:lumMod val="75000"/>
                  </a:schemeClr>
                </a:solidFill>
              </a:rPr>
              <a:t> Louvre, Paris</a:t>
            </a:r>
          </a:p>
        </p:txBody>
      </p:sp>
    </p:spTree>
    <p:extLst>
      <p:ext uri="{BB962C8B-B14F-4D97-AF65-F5344CB8AC3E}">
        <p14:creationId xmlns:p14="http://schemas.microsoft.com/office/powerpoint/2010/main" val="19133354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855E6980-FE57-5E0E-8A95-A21D8C1FBF59}"/>
            </a:ext>
          </a:extLst>
        </p:cNvPr>
        <p:cNvGrpSpPr/>
        <p:nvPr/>
      </p:nvGrpSpPr>
      <p:grpSpPr>
        <a:xfrm>
          <a:off x="0" y="0"/>
          <a:ext cx="0" cy="0"/>
          <a:chOff x="0" y="0"/>
          <a:chExt cx="0" cy="0"/>
        </a:xfrm>
      </p:grpSpPr>
      <p:sp>
        <p:nvSpPr>
          <p:cNvPr id="2" name="CasellaDiTesto 1">
            <a:extLst>
              <a:ext uri="{FF2B5EF4-FFF2-40B4-BE49-F238E27FC236}">
                <a16:creationId xmlns:a16="http://schemas.microsoft.com/office/drawing/2014/main" id="{88A6498E-E09A-6C7A-70E9-5B15245077E1}"/>
              </a:ext>
            </a:extLst>
          </p:cNvPr>
          <p:cNvSpPr txBox="1"/>
          <p:nvPr/>
        </p:nvSpPr>
        <p:spPr>
          <a:xfrm>
            <a:off x="0" y="0"/>
            <a:ext cx="12192000" cy="477054"/>
          </a:xfrm>
          <a:prstGeom prst="rect">
            <a:avLst/>
          </a:prstGeom>
          <a:noFill/>
        </p:spPr>
        <p:txBody>
          <a:bodyPr wrap="square" rtlCol="0">
            <a:spAutoFit/>
          </a:bodyPr>
          <a:lstStyle/>
          <a:p>
            <a:pPr algn="ctr"/>
            <a:r>
              <a:rPr lang="it-IT" sz="2500" dirty="0">
                <a:solidFill>
                  <a:schemeClr val="bg1"/>
                </a:solidFill>
                <a:latin typeface="+mj-lt"/>
              </a:rPr>
              <a:t>I Romani e il sacrificio: le fasi</a:t>
            </a:r>
          </a:p>
        </p:txBody>
      </p:sp>
      <p:cxnSp>
        <p:nvCxnSpPr>
          <p:cNvPr id="4" name="Connettore diritto 3">
            <a:extLst>
              <a:ext uri="{FF2B5EF4-FFF2-40B4-BE49-F238E27FC236}">
                <a16:creationId xmlns:a16="http://schemas.microsoft.com/office/drawing/2014/main" id="{3470B44E-21FA-F474-D510-4F1B968F3297}"/>
              </a:ext>
            </a:extLst>
          </p:cNvPr>
          <p:cNvCxnSpPr>
            <a:cxnSpLocks/>
          </p:cNvCxnSpPr>
          <p:nvPr/>
        </p:nvCxnSpPr>
        <p:spPr>
          <a:xfrm flipH="1">
            <a:off x="-123930" y="477054"/>
            <a:ext cx="12439859" cy="0"/>
          </a:xfrm>
          <a:prstGeom prst="line">
            <a:avLst/>
          </a:prstGeom>
        </p:spPr>
        <p:style>
          <a:lnRef idx="2">
            <a:schemeClr val="accent2"/>
          </a:lnRef>
          <a:fillRef idx="0">
            <a:schemeClr val="accent2"/>
          </a:fillRef>
          <a:effectRef idx="1">
            <a:schemeClr val="accent2"/>
          </a:effectRef>
          <a:fontRef idx="minor">
            <a:schemeClr val="tx1"/>
          </a:fontRef>
        </p:style>
      </p:cxnSp>
      <p:sp>
        <p:nvSpPr>
          <p:cNvPr id="5" name="CasellaDiTesto 4">
            <a:extLst>
              <a:ext uri="{FF2B5EF4-FFF2-40B4-BE49-F238E27FC236}">
                <a16:creationId xmlns:a16="http://schemas.microsoft.com/office/drawing/2014/main" id="{B51861DE-E341-624A-CA22-5DC004BE4A38}"/>
              </a:ext>
            </a:extLst>
          </p:cNvPr>
          <p:cNvSpPr txBox="1"/>
          <p:nvPr/>
        </p:nvSpPr>
        <p:spPr>
          <a:xfrm>
            <a:off x="-2" y="684536"/>
            <a:ext cx="12192001" cy="4832092"/>
          </a:xfrm>
          <a:prstGeom prst="rect">
            <a:avLst/>
          </a:prstGeom>
          <a:noFill/>
        </p:spPr>
        <p:txBody>
          <a:bodyPr wrap="square" rtlCol="0">
            <a:spAutoFit/>
          </a:bodyPr>
          <a:lstStyle/>
          <a:p>
            <a:r>
              <a:rPr lang="it-IT" sz="2200" dirty="0">
                <a:solidFill>
                  <a:schemeClr val="accent2"/>
                </a:solidFill>
              </a:rPr>
              <a:t>5. Cottura e</a:t>
            </a:r>
            <a:r>
              <a:rPr lang="it-IT" sz="2200" i="1" dirty="0">
                <a:solidFill>
                  <a:schemeClr val="accent2"/>
                </a:solidFill>
              </a:rPr>
              <a:t> cena</a:t>
            </a:r>
          </a:p>
          <a:p>
            <a:endParaRPr lang="it-IT" sz="2200" dirty="0">
              <a:solidFill>
                <a:schemeClr val="bg1"/>
              </a:solidFill>
            </a:endParaRPr>
          </a:p>
          <a:p>
            <a:r>
              <a:rPr lang="it-IT" sz="2200" i="1" dirty="0" err="1">
                <a:solidFill>
                  <a:schemeClr val="bg1"/>
                </a:solidFill>
              </a:rPr>
              <a:t>Exta</a:t>
            </a:r>
            <a:r>
              <a:rPr lang="it-IT" sz="2200" dirty="0">
                <a:solidFill>
                  <a:schemeClr val="bg1"/>
                </a:solidFill>
              </a:rPr>
              <a:t> (</a:t>
            </a:r>
            <a:r>
              <a:rPr lang="it-IT" sz="2200" i="1" dirty="0">
                <a:solidFill>
                  <a:schemeClr val="bg1"/>
                </a:solidFill>
              </a:rPr>
              <a:t>mola salsa</a:t>
            </a:r>
            <a:r>
              <a:rPr lang="it-IT" sz="2200" dirty="0">
                <a:solidFill>
                  <a:schemeClr val="bg1"/>
                </a:solidFill>
              </a:rPr>
              <a:t> e vino) </a:t>
            </a:r>
            <a:r>
              <a:rPr lang="it-IT" sz="2200" dirty="0">
                <a:solidFill>
                  <a:schemeClr val="bg1"/>
                </a:solidFill>
                <a:sym typeface="Wingdings" panose="05000000000000000000" pitchFamily="2" charset="2"/>
              </a:rPr>
              <a:t> </a:t>
            </a:r>
            <a:r>
              <a:rPr lang="it-IT" sz="2200" dirty="0">
                <a:solidFill>
                  <a:schemeClr val="bg1"/>
                </a:solidFill>
              </a:rPr>
              <a:t>cena degli dèi.</a:t>
            </a:r>
          </a:p>
          <a:p>
            <a:endParaRPr lang="it-IT" sz="2200" dirty="0">
              <a:solidFill>
                <a:schemeClr val="bg1"/>
              </a:solidFill>
            </a:endParaRPr>
          </a:p>
          <a:p>
            <a:r>
              <a:rPr lang="it-IT" sz="2200" dirty="0">
                <a:solidFill>
                  <a:schemeClr val="bg1"/>
                </a:solidFill>
              </a:rPr>
              <a:t>Resto dell’animale </a:t>
            </a:r>
            <a:r>
              <a:rPr lang="it-IT" sz="2200" dirty="0">
                <a:solidFill>
                  <a:schemeClr val="bg1"/>
                </a:solidFill>
                <a:sym typeface="Wingdings" panose="05000000000000000000" pitchFamily="2" charset="2"/>
              </a:rPr>
              <a:t> </a:t>
            </a:r>
            <a:r>
              <a:rPr lang="it-IT" sz="2200" dirty="0">
                <a:solidFill>
                  <a:schemeClr val="bg1"/>
                </a:solidFill>
              </a:rPr>
              <a:t>cena degli umani.</a:t>
            </a:r>
          </a:p>
          <a:p>
            <a:endParaRPr lang="it-IT" sz="2200" dirty="0">
              <a:solidFill>
                <a:schemeClr val="bg1"/>
              </a:solidFill>
            </a:endParaRPr>
          </a:p>
          <a:p>
            <a:r>
              <a:rPr lang="it-IT" sz="2200" dirty="0">
                <a:solidFill>
                  <a:schemeClr val="bg1"/>
                </a:solidFill>
              </a:rPr>
              <a:t>Sangue o gettato sull’altare o altre preparazioni alimentari.</a:t>
            </a:r>
          </a:p>
          <a:p>
            <a:endParaRPr lang="it-IT" sz="2200" dirty="0">
              <a:solidFill>
                <a:schemeClr val="bg1"/>
              </a:solidFill>
            </a:endParaRPr>
          </a:p>
          <a:p>
            <a:r>
              <a:rPr lang="it-IT" sz="2200" dirty="0">
                <a:solidFill>
                  <a:schemeClr val="bg1"/>
                </a:solidFill>
              </a:rPr>
              <a:t>Ordine e quantità in proporzione a ruolo e importanza: gerarchia umano-divina e gerarchia intra-umana. Consumo </a:t>
            </a:r>
            <a:r>
              <a:rPr lang="it-IT" sz="2200" i="1" dirty="0">
                <a:solidFill>
                  <a:schemeClr val="bg1"/>
                </a:solidFill>
              </a:rPr>
              <a:t>in loco </a:t>
            </a:r>
            <a:r>
              <a:rPr lang="it-IT" sz="2200" dirty="0">
                <a:solidFill>
                  <a:schemeClr val="bg1"/>
                </a:solidFill>
              </a:rPr>
              <a:t>e parte doppia o tripla: sacerdoti e sacerdotesse, magistrati, senatori, membri dei collegi, amministratori e decurioni.</a:t>
            </a:r>
          </a:p>
          <a:p>
            <a:endParaRPr lang="it-IT" sz="2200" dirty="0">
              <a:solidFill>
                <a:schemeClr val="bg1"/>
              </a:solidFill>
            </a:endParaRPr>
          </a:p>
          <a:p>
            <a:r>
              <a:rPr lang="it-IT" sz="2200" i="1" dirty="0">
                <a:solidFill>
                  <a:schemeClr val="bg1"/>
                </a:solidFill>
              </a:rPr>
              <a:t>Cena </a:t>
            </a:r>
            <a:r>
              <a:rPr lang="it-IT" sz="2200" i="1" dirty="0" err="1">
                <a:solidFill>
                  <a:schemeClr val="bg1"/>
                </a:solidFill>
              </a:rPr>
              <a:t>recta</a:t>
            </a:r>
            <a:r>
              <a:rPr lang="it-IT" sz="2200" dirty="0">
                <a:solidFill>
                  <a:schemeClr val="bg1"/>
                </a:solidFill>
              </a:rPr>
              <a:t> / </a:t>
            </a:r>
            <a:r>
              <a:rPr lang="it-IT" sz="2200" i="1" dirty="0" err="1">
                <a:solidFill>
                  <a:schemeClr val="bg1"/>
                </a:solidFill>
              </a:rPr>
              <a:t>sportulae</a:t>
            </a:r>
            <a:r>
              <a:rPr lang="it-IT" sz="2200" dirty="0">
                <a:solidFill>
                  <a:schemeClr val="bg1"/>
                </a:solidFill>
              </a:rPr>
              <a:t> / mercato</a:t>
            </a:r>
          </a:p>
          <a:p>
            <a:endParaRPr lang="it-IT" sz="2200" dirty="0">
              <a:solidFill>
                <a:schemeClr val="bg1"/>
              </a:solidFill>
            </a:endParaRPr>
          </a:p>
        </p:txBody>
      </p:sp>
    </p:spTree>
    <p:extLst>
      <p:ext uri="{BB962C8B-B14F-4D97-AF65-F5344CB8AC3E}">
        <p14:creationId xmlns:p14="http://schemas.microsoft.com/office/powerpoint/2010/main" val="39152595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9CFE0B44-4302-2058-F180-F094CD20BD50}"/>
            </a:ext>
          </a:extLst>
        </p:cNvPr>
        <p:cNvGrpSpPr/>
        <p:nvPr/>
      </p:nvGrpSpPr>
      <p:grpSpPr>
        <a:xfrm>
          <a:off x="0" y="0"/>
          <a:ext cx="0" cy="0"/>
          <a:chOff x="0" y="0"/>
          <a:chExt cx="0" cy="0"/>
        </a:xfrm>
      </p:grpSpPr>
      <p:sp>
        <p:nvSpPr>
          <p:cNvPr id="2" name="CasellaDiTesto 1">
            <a:extLst>
              <a:ext uri="{FF2B5EF4-FFF2-40B4-BE49-F238E27FC236}">
                <a16:creationId xmlns:a16="http://schemas.microsoft.com/office/drawing/2014/main" id="{2576F719-F6C5-B58C-AAAF-5789989DDAA5}"/>
              </a:ext>
            </a:extLst>
          </p:cNvPr>
          <p:cNvSpPr txBox="1"/>
          <p:nvPr/>
        </p:nvSpPr>
        <p:spPr>
          <a:xfrm>
            <a:off x="0" y="0"/>
            <a:ext cx="12192000" cy="477054"/>
          </a:xfrm>
          <a:prstGeom prst="rect">
            <a:avLst/>
          </a:prstGeom>
          <a:noFill/>
        </p:spPr>
        <p:txBody>
          <a:bodyPr wrap="square" rtlCol="0">
            <a:spAutoFit/>
          </a:bodyPr>
          <a:lstStyle/>
          <a:p>
            <a:pPr algn="ctr"/>
            <a:r>
              <a:rPr lang="it-IT" sz="2500" dirty="0">
                <a:solidFill>
                  <a:schemeClr val="bg1"/>
                </a:solidFill>
                <a:latin typeface="+mj-lt"/>
              </a:rPr>
              <a:t>Il sacrificio tra unità tipologica e varietà di pratiche </a:t>
            </a:r>
          </a:p>
        </p:txBody>
      </p:sp>
      <p:cxnSp>
        <p:nvCxnSpPr>
          <p:cNvPr id="4" name="Connettore diritto 3">
            <a:extLst>
              <a:ext uri="{FF2B5EF4-FFF2-40B4-BE49-F238E27FC236}">
                <a16:creationId xmlns:a16="http://schemas.microsoft.com/office/drawing/2014/main" id="{9D80098E-121C-D8CE-F289-0D7F97AF817F}"/>
              </a:ext>
            </a:extLst>
          </p:cNvPr>
          <p:cNvCxnSpPr>
            <a:cxnSpLocks/>
          </p:cNvCxnSpPr>
          <p:nvPr/>
        </p:nvCxnSpPr>
        <p:spPr>
          <a:xfrm flipH="1">
            <a:off x="-123930" y="477054"/>
            <a:ext cx="12439859" cy="0"/>
          </a:xfrm>
          <a:prstGeom prst="line">
            <a:avLst/>
          </a:prstGeom>
        </p:spPr>
        <p:style>
          <a:lnRef idx="2">
            <a:schemeClr val="accent2"/>
          </a:lnRef>
          <a:fillRef idx="0">
            <a:schemeClr val="accent2"/>
          </a:fillRef>
          <a:effectRef idx="1">
            <a:schemeClr val="accent2"/>
          </a:effectRef>
          <a:fontRef idx="minor">
            <a:schemeClr val="tx1"/>
          </a:fontRef>
        </p:style>
      </p:cxnSp>
      <p:pic>
        <p:nvPicPr>
          <p:cNvPr id="6" name="Immagine 5">
            <a:extLst>
              <a:ext uri="{FF2B5EF4-FFF2-40B4-BE49-F238E27FC236}">
                <a16:creationId xmlns:a16="http://schemas.microsoft.com/office/drawing/2014/main" id="{A1723199-8621-5F1D-C838-317ED05215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59702" y="573072"/>
            <a:ext cx="2242742" cy="5466208"/>
          </a:xfrm>
          <a:prstGeom prst="rect">
            <a:avLst/>
          </a:prstGeom>
        </p:spPr>
      </p:pic>
      <p:sp>
        <p:nvSpPr>
          <p:cNvPr id="10" name="CasellaDiTesto 9">
            <a:extLst>
              <a:ext uri="{FF2B5EF4-FFF2-40B4-BE49-F238E27FC236}">
                <a16:creationId xmlns:a16="http://schemas.microsoft.com/office/drawing/2014/main" id="{27A94B0F-64EA-6290-DCF7-189726C8CE84}"/>
              </a:ext>
            </a:extLst>
          </p:cNvPr>
          <p:cNvSpPr txBox="1"/>
          <p:nvPr/>
        </p:nvSpPr>
        <p:spPr>
          <a:xfrm>
            <a:off x="7769862" y="6027000"/>
            <a:ext cx="2319017" cy="830997"/>
          </a:xfrm>
          <a:prstGeom prst="rect">
            <a:avLst/>
          </a:prstGeom>
          <a:noFill/>
        </p:spPr>
        <p:txBody>
          <a:bodyPr wrap="square">
            <a:spAutoFit/>
          </a:bodyPr>
          <a:lstStyle/>
          <a:p>
            <a:r>
              <a:rPr lang="it-IT" sz="1600" i="1" dirty="0">
                <a:solidFill>
                  <a:schemeClr val="bg2">
                    <a:lumMod val="75000"/>
                  </a:schemeClr>
                </a:solidFill>
              </a:rPr>
              <a:t>Dittico dei </a:t>
            </a:r>
            <a:r>
              <a:rPr lang="it-IT" sz="1600" i="1" dirty="0" err="1">
                <a:solidFill>
                  <a:schemeClr val="bg2">
                    <a:lumMod val="75000"/>
                  </a:schemeClr>
                </a:solidFill>
              </a:rPr>
              <a:t>Simmachi</a:t>
            </a:r>
            <a:r>
              <a:rPr lang="it-IT" sz="1600" dirty="0">
                <a:solidFill>
                  <a:schemeClr val="bg2">
                    <a:lumMod val="75000"/>
                  </a:schemeClr>
                </a:solidFill>
              </a:rPr>
              <a:t> (V sec.), Victoria and Albert Museum, London</a:t>
            </a:r>
          </a:p>
        </p:txBody>
      </p:sp>
      <p:pic>
        <p:nvPicPr>
          <p:cNvPr id="15" name="Image 3" descr="Une image contenant extérieur, groupe&#10;&#10;Description générée automatiquement">
            <a:extLst>
              <a:ext uri="{FF2B5EF4-FFF2-40B4-BE49-F238E27FC236}">
                <a16:creationId xmlns:a16="http://schemas.microsoft.com/office/drawing/2014/main" id="{81AEFA32-9D41-C29B-A449-7D00650118A9}"/>
              </a:ext>
            </a:extLst>
          </p:cNvPr>
          <p:cNvPicPr>
            <a:picLocks noChangeAspect="1"/>
          </p:cNvPicPr>
          <p:nvPr/>
        </p:nvPicPr>
        <p:blipFill rotWithShape="1">
          <a:blip r:embed="rId3"/>
          <a:srcRect l="-112" t="1986" r="17965" b="1844"/>
          <a:stretch/>
        </p:blipFill>
        <p:spPr>
          <a:xfrm>
            <a:off x="791200" y="560254"/>
            <a:ext cx="3582680" cy="5466746"/>
          </a:xfrm>
          <a:prstGeom prst="rect">
            <a:avLst/>
          </a:prstGeom>
          <a:effectLst>
            <a:softEdge rad="0"/>
          </a:effectLst>
        </p:spPr>
      </p:pic>
      <p:sp>
        <p:nvSpPr>
          <p:cNvPr id="17" name="CasellaDiTesto 16">
            <a:extLst>
              <a:ext uri="{FF2B5EF4-FFF2-40B4-BE49-F238E27FC236}">
                <a16:creationId xmlns:a16="http://schemas.microsoft.com/office/drawing/2014/main" id="{F5DB85D5-BFB0-3B96-E012-4AA1C2A6EB60}"/>
              </a:ext>
            </a:extLst>
          </p:cNvPr>
          <p:cNvSpPr txBox="1"/>
          <p:nvPr/>
        </p:nvSpPr>
        <p:spPr>
          <a:xfrm>
            <a:off x="732780" y="6039280"/>
            <a:ext cx="3699520" cy="584775"/>
          </a:xfrm>
          <a:prstGeom prst="rect">
            <a:avLst/>
          </a:prstGeom>
          <a:noFill/>
        </p:spPr>
        <p:txBody>
          <a:bodyPr wrap="square">
            <a:spAutoFit/>
          </a:bodyPr>
          <a:lstStyle/>
          <a:p>
            <a:r>
              <a:rPr lang="it-IT" sz="1600" dirty="0">
                <a:solidFill>
                  <a:schemeClr val="bg2">
                    <a:lumMod val="75000"/>
                  </a:schemeClr>
                </a:solidFill>
              </a:rPr>
              <a:t>Sarcofago di ufficiale romano (II s.), Palazzo Ducale, Mantova</a:t>
            </a:r>
          </a:p>
        </p:txBody>
      </p:sp>
    </p:spTree>
    <p:extLst>
      <p:ext uri="{BB962C8B-B14F-4D97-AF65-F5344CB8AC3E}">
        <p14:creationId xmlns:p14="http://schemas.microsoft.com/office/powerpoint/2010/main" val="40543510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13B2A70D-549A-ABB5-9BE7-137B7E96BE53}"/>
            </a:ext>
          </a:extLst>
        </p:cNvPr>
        <p:cNvGrpSpPr/>
        <p:nvPr/>
      </p:nvGrpSpPr>
      <p:grpSpPr>
        <a:xfrm>
          <a:off x="0" y="0"/>
          <a:ext cx="0" cy="0"/>
          <a:chOff x="0" y="0"/>
          <a:chExt cx="0" cy="0"/>
        </a:xfrm>
      </p:grpSpPr>
      <p:sp>
        <p:nvSpPr>
          <p:cNvPr id="2" name="CasellaDiTesto 1">
            <a:extLst>
              <a:ext uri="{FF2B5EF4-FFF2-40B4-BE49-F238E27FC236}">
                <a16:creationId xmlns:a16="http://schemas.microsoft.com/office/drawing/2014/main" id="{11A17E85-EFC8-5742-0E18-49843F29D0B9}"/>
              </a:ext>
            </a:extLst>
          </p:cNvPr>
          <p:cNvSpPr txBox="1"/>
          <p:nvPr/>
        </p:nvSpPr>
        <p:spPr>
          <a:xfrm>
            <a:off x="0" y="0"/>
            <a:ext cx="12192000" cy="477054"/>
          </a:xfrm>
          <a:prstGeom prst="rect">
            <a:avLst/>
          </a:prstGeom>
          <a:noFill/>
        </p:spPr>
        <p:txBody>
          <a:bodyPr wrap="square" rtlCol="0">
            <a:spAutoFit/>
          </a:bodyPr>
          <a:lstStyle/>
          <a:p>
            <a:pPr algn="ctr"/>
            <a:r>
              <a:rPr lang="it-IT" sz="2500" dirty="0">
                <a:solidFill>
                  <a:schemeClr val="bg1"/>
                </a:solidFill>
                <a:latin typeface="+mj-lt"/>
              </a:rPr>
              <a:t>Il sacrificio tra unità tipologica e varietà di pratiche </a:t>
            </a:r>
          </a:p>
        </p:txBody>
      </p:sp>
      <p:cxnSp>
        <p:nvCxnSpPr>
          <p:cNvPr id="4" name="Connettore diritto 3">
            <a:extLst>
              <a:ext uri="{FF2B5EF4-FFF2-40B4-BE49-F238E27FC236}">
                <a16:creationId xmlns:a16="http://schemas.microsoft.com/office/drawing/2014/main" id="{479C6BDC-2CBE-BFF3-BC80-B8C8F1A816C2}"/>
              </a:ext>
            </a:extLst>
          </p:cNvPr>
          <p:cNvCxnSpPr>
            <a:cxnSpLocks/>
          </p:cNvCxnSpPr>
          <p:nvPr/>
        </p:nvCxnSpPr>
        <p:spPr>
          <a:xfrm flipH="1">
            <a:off x="-123930" y="477054"/>
            <a:ext cx="12439859" cy="0"/>
          </a:xfrm>
          <a:prstGeom prst="line">
            <a:avLst/>
          </a:prstGeom>
        </p:spPr>
        <p:style>
          <a:lnRef idx="2">
            <a:schemeClr val="accent2"/>
          </a:lnRef>
          <a:fillRef idx="0">
            <a:schemeClr val="accent2"/>
          </a:fillRef>
          <a:effectRef idx="1">
            <a:schemeClr val="accent2"/>
          </a:effectRef>
          <a:fontRef idx="minor">
            <a:schemeClr val="tx1"/>
          </a:fontRef>
        </p:style>
      </p:cxnSp>
      <p:pic>
        <p:nvPicPr>
          <p:cNvPr id="12" name="Immagine 11">
            <a:extLst>
              <a:ext uri="{FF2B5EF4-FFF2-40B4-BE49-F238E27FC236}">
                <a16:creationId xmlns:a16="http://schemas.microsoft.com/office/drawing/2014/main" id="{C6CAA17C-A079-32E6-F11F-16FD7A672EAF}"/>
              </a:ext>
            </a:extLst>
          </p:cNvPr>
          <p:cNvPicPr>
            <a:picLocks noChangeAspect="1"/>
          </p:cNvPicPr>
          <p:nvPr/>
        </p:nvPicPr>
        <p:blipFill>
          <a:blip r:embed="rId2"/>
          <a:stretch>
            <a:fillRect/>
          </a:stretch>
        </p:blipFill>
        <p:spPr>
          <a:xfrm>
            <a:off x="68190" y="587358"/>
            <a:ext cx="3754722" cy="3413868"/>
          </a:xfrm>
          <a:prstGeom prst="rect">
            <a:avLst/>
          </a:prstGeom>
        </p:spPr>
      </p:pic>
      <p:sp>
        <p:nvSpPr>
          <p:cNvPr id="5" name="CasellaDiTesto 4">
            <a:extLst>
              <a:ext uri="{FF2B5EF4-FFF2-40B4-BE49-F238E27FC236}">
                <a16:creationId xmlns:a16="http://schemas.microsoft.com/office/drawing/2014/main" id="{634066E2-8DFD-D9EC-1654-E0F40E51D3E1}"/>
              </a:ext>
            </a:extLst>
          </p:cNvPr>
          <p:cNvSpPr txBox="1"/>
          <p:nvPr/>
        </p:nvSpPr>
        <p:spPr>
          <a:xfrm>
            <a:off x="0" y="4001226"/>
            <a:ext cx="4201610" cy="369332"/>
          </a:xfrm>
          <a:prstGeom prst="rect">
            <a:avLst/>
          </a:prstGeom>
          <a:noFill/>
        </p:spPr>
        <p:txBody>
          <a:bodyPr wrap="square">
            <a:spAutoFit/>
          </a:bodyPr>
          <a:lstStyle/>
          <a:p>
            <a:r>
              <a:rPr lang="it-IT" sz="1800" i="1" dirty="0">
                <a:solidFill>
                  <a:schemeClr val="bg2">
                    <a:lumMod val="75000"/>
                  </a:schemeClr>
                </a:solidFill>
              </a:rPr>
              <a:t>RIC</a:t>
            </a:r>
            <a:r>
              <a:rPr lang="it-IT" sz="1800" dirty="0">
                <a:solidFill>
                  <a:schemeClr val="bg2">
                    <a:lumMod val="75000"/>
                  </a:schemeClr>
                </a:solidFill>
              </a:rPr>
              <a:t> III Antoninus Pius 395Aa, </a:t>
            </a:r>
            <a:r>
              <a:rPr lang="it-IT" sz="1800" i="1" dirty="0">
                <a:solidFill>
                  <a:schemeClr val="bg2">
                    <a:lumMod val="75000"/>
                  </a:schemeClr>
                </a:solidFill>
              </a:rPr>
              <a:t>verso</a:t>
            </a:r>
            <a:r>
              <a:rPr lang="it-IT" sz="1800" dirty="0">
                <a:solidFill>
                  <a:schemeClr val="bg2">
                    <a:lumMod val="75000"/>
                  </a:schemeClr>
                </a:solidFill>
              </a:rPr>
              <a:t> (141)</a:t>
            </a:r>
          </a:p>
        </p:txBody>
      </p:sp>
      <p:pic>
        <p:nvPicPr>
          <p:cNvPr id="7" name="Picture 4" descr="Nessuna descrizione della foto disponibile.">
            <a:extLst>
              <a:ext uri="{FF2B5EF4-FFF2-40B4-BE49-F238E27FC236}">
                <a16:creationId xmlns:a16="http://schemas.microsoft.com/office/drawing/2014/main" id="{EB8325E6-4011-8978-B7F9-30EB17A6D9A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63" t="9220" r="52046" b="3971"/>
          <a:stretch/>
        </p:blipFill>
        <p:spPr bwMode="auto">
          <a:xfrm>
            <a:off x="7664964" y="587358"/>
            <a:ext cx="4415276" cy="6085921"/>
          </a:xfrm>
          <a:prstGeom prst="rect">
            <a:avLst/>
          </a:prstGeom>
          <a:noFill/>
          <a:extLst>
            <a:ext uri="{909E8E84-426E-40DD-AFC4-6F175D3DCCD1}">
              <a14:hiddenFill xmlns:a14="http://schemas.microsoft.com/office/drawing/2010/main">
                <a:solidFill>
                  <a:srgbClr val="FFFFFF"/>
                </a:solidFill>
              </a14:hiddenFill>
            </a:ext>
          </a:extLst>
        </p:spPr>
      </p:pic>
      <p:sp>
        <p:nvSpPr>
          <p:cNvPr id="8" name="CasellaDiTesto 7">
            <a:extLst>
              <a:ext uri="{FF2B5EF4-FFF2-40B4-BE49-F238E27FC236}">
                <a16:creationId xmlns:a16="http://schemas.microsoft.com/office/drawing/2014/main" id="{B572181E-0643-60EC-51EF-1A158D6FFBD8}"/>
              </a:ext>
            </a:extLst>
          </p:cNvPr>
          <p:cNvSpPr txBox="1"/>
          <p:nvPr/>
        </p:nvSpPr>
        <p:spPr>
          <a:xfrm>
            <a:off x="3559892" y="6179873"/>
            <a:ext cx="4105072" cy="584775"/>
          </a:xfrm>
          <a:prstGeom prst="rect">
            <a:avLst/>
          </a:prstGeom>
          <a:noFill/>
        </p:spPr>
        <p:txBody>
          <a:bodyPr wrap="square" rtlCol="0">
            <a:spAutoFit/>
          </a:bodyPr>
          <a:lstStyle/>
          <a:p>
            <a:pPr algn="r"/>
            <a:r>
              <a:rPr lang="it-IT" sz="1600" dirty="0">
                <a:solidFill>
                  <a:schemeClr val="bg2">
                    <a:lumMod val="75000"/>
                  </a:schemeClr>
                </a:solidFill>
              </a:rPr>
              <a:t>Rilievo da monumento per Marco Aurelio (176-180), Musei Capitolini, Roma</a:t>
            </a:r>
          </a:p>
        </p:txBody>
      </p:sp>
      <p:pic>
        <p:nvPicPr>
          <p:cNvPr id="9" name="Picture 4" descr="Nessuna descrizione della foto disponibile.">
            <a:extLst>
              <a:ext uri="{FF2B5EF4-FFF2-40B4-BE49-F238E27FC236}">
                <a16:creationId xmlns:a16="http://schemas.microsoft.com/office/drawing/2014/main" id="{98F23EB5-5510-757A-5995-6EA226291CD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805" t="9789" r="73475" b="78160"/>
          <a:stretch>
            <a:fillRect/>
          </a:stretch>
        </p:blipFill>
        <p:spPr bwMode="auto">
          <a:xfrm>
            <a:off x="3998087" y="1146433"/>
            <a:ext cx="4195825" cy="1707585"/>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Connettore 2 10">
            <a:extLst>
              <a:ext uri="{FF2B5EF4-FFF2-40B4-BE49-F238E27FC236}">
                <a16:creationId xmlns:a16="http://schemas.microsoft.com/office/drawing/2014/main" id="{BEACB0BC-0DE9-C3C1-0872-AD7BE8D4E36E}"/>
              </a:ext>
            </a:extLst>
          </p:cNvPr>
          <p:cNvCxnSpPr/>
          <p:nvPr/>
        </p:nvCxnSpPr>
        <p:spPr>
          <a:xfrm flipH="1">
            <a:off x="6898511" y="1319514"/>
            <a:ext cx="1689904" cy="567159"/>
          </a:xfrm>
          <a:prstGeom prst="straightConnector1">
            <a:avLst/>
          </a:prstGeom>
          <a:ln w="7620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3" name="Ovale 12">
            <a:extLst>
              <a:ext uri="{FF2B5EF4-FFF2-40B4-BE49-F238E27FC236}">
                <a16:creationId xmlns:a16="http://schemas.microsoft.com/office/drawing/2014/main" id="{4BA834C9-75E3-D6D6-A50F-F8CE5EDFA69F}"/>
              </a:ext>
            </a:extLst>
          </p:cNvPr>
          <p:cNvSpPr/>
          <p:nvPr/>
        </p:nvSpPr>
        <p:spPr>
          <a:xfrm>
            <a:off x="5590572" y="1655180"/>
            <a:ext cx="1088020" cy="1006997"/>
          </a:xfrm>
          <a:prstGeom prst="ellipse">
            <a:avLst/>
          </a:prstGeom>
          <a:noFill/>
          <a:ln w="571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1437216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7A01BF6E-0284-2F0F-E95E-9FA8951E1E60}"/>
            </a:ext>
          </a:extLst>
        </p:cNvPr>
        <p:cNvGrpSpPr/>
        <p:nvPr/>
      </p:nvGrpSpPr>
      <p:grpSpPr>
        <a:xfrm>
          <a:off x="0" y="0"/>
          <a:ext cx="0" cy="0"/>
          <a:chOff x="0" y="0"/>
          <a:chExt cx="0" cy="0"/>
        </a:xfrm>
      </p:grpSpPr>
      <p:cxnSp>
        <p:nvCxnSpPr>
          <p:cNvPr id="2" name="Connettore diritto 1">
            <a:extLst>
              <a:ext uri="{FF2B5EF4-FFF2-40B4-BE49-F238E27FC236}">
                <a16:creationId xmlns:a16="http://schemas.microsoft.com/office/drawing/2014/main" id="{25601C33-7423-AB2E-DC66-331935EB49E3}"/>
              </a:ext>
            </a:extLst>
          </p:cNvPr>
          <p:cNvCxnSpPr>
            <a:cxnSpLocks/>
          </p:cNvCxnSpPr>
          <p:nvPr/>
        </p:nvCxnSpPr>
        <p:spPr>
          <a:xfrm flipH="1">
            <a:off x="-123930" y="481651"/>
            <a:ext cx="12439859" cy="0"/>
          </a:xfrm>
          <a:prstGeom prst="line">
            <a:avLst/>
          </a:prstGeom>
        </p:spPr>
        <p:style>
          <a:lnRef idx="2">
            <a:schemeClr val="accent2"/>
          </a:lnRef>
          <a:fillRef idx="0">
            <a:schemeClr val="accent2"/>
          </a:fillRef>
          <a:effectRef idx="1">
            <a:schemeClr val="accent2"/>
          </a:effectRef>
          <a:fontRef idx="minor">
            <a:schemeClr val="tx1"/>
          </a:fontRef>
        </p:style>
      </p:cxnSp>
      <p:sp>
        <p:nvSpPr>
          <p:cNvPr id="3" name="CasellaDiTesto 2">
            <a:extLst>
              <a:ext uri="{FF2B5EF4-FFF2-40B4-BE49-F238E27FC236}">
                <a16:creationId xmlns:a16="http://schemas.microsoft.com/office/drawing/2014/main" id="{D96FBA09-0540-871C-7124-7E5642EAAD5C}"/>
              </a:ext>
            </a:extLst>
          </p:cNvPr>
          <p:cNvSpPr txBox="1"/>
          <p:nvPr/>
        </p:nvSpPr>
        <p:spPr>
          <a:xfrm>
            <a:off x="0" y="0"/>
            <a:ext cx="12191999" cy="477054"/>
          </a:xfrm>
          <a:prstGeom prst="rect">
            <a:avLst/>
          </a:prstGeom>
          <a:noFill/>
        </p:spPr>
        <p:txBody>
          <a:bodyPr wrap="square" rtlCol="0">
            <a:spAutoFit/>
          </a:bodyPr>
          <a:lstStyle/>
          <a:p>
            <a:pPr algn="ctr"/>
            <a:r>
              <a:rPr lang="it-IT" sz="2500" i="1" dirty="0" err="1">
                <a:solidFill>
                  <a:schemeClr val="bg1"/>
                </a:solidFill>
                <a:latin typeface="+mj-lt"/>
              </a:rPr>
              <a:t>Cultus</a:t>
            </a:r>
            <a:endParaRPr lang="it-IT" sz="2500" i="1" dirty="0">
              <a:solidFill>
                <a:schemeClr val="bg1"/>
              </a:solidFill>
              <a:latin typeface="+mj-lt"/>
            </a:endParaRPr>
          </a:p>
        </p:txBody>
      </p:sp>
      <p:sp>
        <p:nvSpPr>
          <p:cNvPr id="8" name="CasellaDiTesto 7">
            <a:extLst>
              <a:ext uri="{FF2B5EF4-FFF2-40B4-BE49-F238E27FC236}">
                <a16:creationId xmlns:a16="http://schemas.microsoft.com/office/drawing/2014/main" id="{B37FF495-0277-191B-E346-CF8DFB1F5C85}"/>
              </a:ext>
            </a:extLst>
          </p:cNvPr>
          <p:cNvSpPr txBox="1"/>
          <p:nvPr/>
        </p:nvSpPr>
        <p:spPr>
          <a:xfrm>
            <a:off x="1" y="537049"/>
            <a:ext cx="12191999" cy="430887"/>
          </a:xfrm>
          <a:prstGeom prst="rect">
            <a:avLst/>
          </a:prstGeom>
          <a:noFill/>
        </p:spPr>
        <p:txBody>
          <a:bodyPr wrap="square">
            <a:spAutoFit/>
          </a:bodyPr>
          <a:lstStyle/>
          <a:p>
            <a:pPr algn="ctr"/>
            <a:r>
              <a:rPr lang="it-IT" sz="2200" i="1" dirty="0" err="1">
                <a:solidFill>
                  <a:schemeClr val="bg1"/>
                </a:solidFill>
              </a:rPr>
              <a:t>Cultus</a:t>
            </a:r>
            <a:r>
              <a:rPr lang="it-IT" sz="2200" i="1" dirty="0">
                <a:solidFill>
                  <a:schemeClr val="bg1"/>
                </a:solidFill>
              </a:rPr>
              <a:t> </a:t>
            </a:r>
            <a:r>
              <a:rPr lang="it-IT" sz="2200" i="1" dirty="0">
                <a:solidFill>
                  <a:schemeClr val="accent2"/>
                </a:solidFill>
                <a:sym typeface="Wingdings" panose="05000000000000000000" pitchFamily="2" charset="2"/>
              </a:rPr>
              <a:t></a:t>
            </a:r>
            <a:r>
              <a:rPr lang="it-IT" sz="2200" i="1" dirty="0">
                <a:solidFill>
                  <a:schemeClr val="bg1"/>
                </a:solidFill>
                <a:sym typeface="Wingdings" panose="05000000000000000000" pitchFamily="2" charset="2"/>
              </a:rPr>
              <a:t>  </a:t>
            </a:r>
            <a:r>
              <a:rPr lang="it-IT" sz="2200" i="1" dirty="0">
                <a:solidFill>
                  <a:schemeClr val="bg1"/>
                </a:solidFill>
              </a:rPr>
              <a:t>Colere</a:t>
            </a:r>
            <a:endParaRPr lang="it-IT" sz="2200" dirty="0"/>
          </a:p>
        </p:txBody>
      </p:sp>
      <p:sp>
        <p:nvSpPr>
          <p:cNvPr id="10" name="CasellaDiTesto 9">
            <a:extLst>
              <a:ext uri="{FF2B5EF4-FFF2-40B4-BE49-F238E27FC236}">
                <a16:creationId xmlns:a16="http://schemas.microsoft.com/office/drawing/2014/main" id="{5C9C7D54-3C83-61D8-0A13-42D9CF52E817}"/>
              </a:ext>
            </a:extLst>
          </p:cNvPr>
          <p:cNvSpPr txBox="1"/>
          <p:nvPr/>
        </p:nvSpPr>
        <p:spPr>
          <a:xfrm>
            <a:off x="0" y="1023333"/>
            <a:ext cx="12192000" cy="4832092"/>
          </a:xfrm>
          <a:prstGeom prst="rect">
            <a:avLst/>
          </a:prstGeom>
          <a:noFill/>
        </p:spPr>
        <p:txBody>
          <a:bodyPr wrap="square">
            <a:spAutoFit/>
          </a:bodyPr>
          <a:lstStyle/>
          <a:p>
            <a:pPr marR="0" lvl="0" algn="l" defTabSz="914400" rtl="0" eaLnBrk="0" fontAlgn="base" latinLnBrk="0" hangingPunct="0">
              <a:lnSpc>
                <a:spcPct val="100000"/>
              </a:lnSpc>
              <a:spcBef>
                <a:spcPct val="0"/>
              </a:spcBef>
              <a:spcAft>
                <a:spcPct val="0"/>
              </a:spcAft>
              <a:buClrTx/>
              <a:buSzTx/>
              <a:tabLst/>
            </a:pPr>
            <a:r>
              <a:rPr kumimoji="0" lang="it-IT" altLang="it-IT" sz="2200" b="1" strike="noStrike" cap="none" normalizeH="0" baseline="0" dirty="0">
                <a:ln>
                  <a:noFill/>
                </a:ln>
                <a:solidFill>
                  <a:schemeClr val="accent2"/>
                </a:solidFill>
                <a:effectLst/>
              </a:rPr>
              <a:t>Plauto </a:t>
            </a:r>
            <a:r>
              <a:rPr kumimoji="0" lang="it-IT" altLang="it-IT" sz="2200" b="1" i="1" strike="noStrike" cap="none" normalizeH="0" baseline="0" dirty="0" err="1">
                <a:ln>
                  <a:noFill/>
                </a:ln>
                <a:solidFill>
                  <a:schemeClr val="accent2"/>
                </a:solidFill>
                <a:effectLst/>
              </a:rPr>
              <a:t>Poenulus</a:t>
            </a:r>
            <a:r>
              <a:rPr kumimoji="0" lang="it-IT" altLang="it-IT" sz="2200" b="1" strike="noStrike" cap="none" normalizeH="0" baseline="0" dirty="0">
                <a:ln>
                  <a:noFill/>
                </a:ln>
                <a:solidFill>
                  <a:schemeClr val="accent2"/>
                </a:solidFill>
                <a:effectLst/>
              </a:rPr>
              <a:t> 1187 (II s.</a:t>
            </a:r>
            <a:r>
              <a:rPr kumimoji="0" lang="it-IT" altLang="it-IT" sz="2200" b="1" strike="noStrike" cap="none" normalizeH="0" dirty="0">
                <a:ln>
                  <a:noFill/>
                </a:ln>
                <a:solidFill>
                  <a:schemeClr val="accent2"/>
                </a:solidFill>
                <a:effectLst/>
              </a:rPr>
              <a:t> </a:t>
            </a:r>
            <a:r>
              <a:rPr kumimoji="0" lang="it-IT" altLang="it-IT" sz="2200" b="1" strike="noStrike" cap="none" normalizeH="0" dirty="0" err="1">
                <a:ln>
                  <a:noFill/>
                </a:ln>
                <a:solidFill>
                  <a:schemeClr val="accent2"/>
                </a:solidFill>
                <a:effectLst/>
              </a:rPr>
              <a:t>a.e.v</a:t>
            </a:r>
            <a:r>
              <a:rPr kumimoji="0" lang="it-IT" altLang="it-IT" sz="2200" b="1" strike="noStrike" cap="none" normalizeH="0" dirty="0">
                <a:ln>
                  <a:noFill/>
                </a:ln>
                <a:solidFill>
                  <a:schemeClr val="accent2"/>
                </a:solidFill>
                <a:effectLst/>
              </a:rPr>
              <a:t>. ca.):</a:t>
            </a:r>
          </a:p>
          <a:p>
            <a:pPr lvl="0"/>
            <a:r>
              <a:rPr kumimoji="0" lang="it-IT" altLang="it-IT" sz="2200" b="0" strike="noStrike" cap="none" normalizeH="0" dirty="0">
                <a:ln>
                  <a:noFill/>
                </a:ln>
                <a:solidFill>
                  <a:schemeClr val="bg1"/>
                </a:solidFill>
                <a:effectLst/>
              </a:rPr>
              <a:t>«Giove, tu che </a:t>
            </a:r>
            <a:r>
              <a:rPr kumimoji="0" lang="it-IT" altLang="it-IT" sz="2200" b="0" i="1" strike="noStrike" cap="none" normalizeH="0" dirty="0" err="1">
                <a:ln>
                  <a:noFill/>
                </a:ln>
                <a:solidFill>
                  <a:schemeClr val="bg1"/>
                </a:solidFill>
                <a:effectLst/>
              </a:rPr>
              <a:t>colis</a:t>
            </a:r>
            <a:r>
              <a:rPr kumimoji="0" lang="it-IT" altLang="it-IT" sz="2200" b="0" strike="noStrike" cap="none" normalizeH="0" dirty="0">
                <a:ln>
                  <a:noFill/>
                </a:ln>
                <a:solidFill>
                  <a:schemeClr val="bg1"/>
                </a:solidFill>
                <a:effectLst/>
              </a:rPr>
              <a:t> e nutri il genere umano […]».</a:t>
            </a:r>
            <a:endParaRPr kumimoji="0" lang="la-Latn" altLang="it-IT" sz="2200" b="0" strike="noStrike" cap="none" normalizeH="0" dirty="0">
              <a:ln>
                <a:noFill/>
              </a:ln>
              <a:solidFill>
                <a:schemeClr val="bg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altLang="it-IT" sz="2200" b="0" strike="noStrike" cap="none" normalizeH="0" baseline="0" dirty="0">
              <a:ln>
                <a:noFill/>
              </a:ln>
              <a:solidFill>
                <a:schemeClr val="bg1"/>
              </a:solidFill>
              <a:effectLst/>
            </a:endParaRPr>
          </a:p>
          <a:p>
            <a:pPr marR="0" lvl="0" algn="l" defTabSz="914400" rtl="0" eaLnBrk="0" fontAlgn="base" latinLnBrk="0" hangingPunct="0">
              <a:lnSpc>
                <a:spcPct val="100000"/>
              </a:lnSpc>
              <a:spcBef>
                <a:spcPct val="0"/>
              </a:spcBef>
              <a:spcAft>
                <a:spcPct val="0"/>
              </a:spcAft>
              <a:buClrTx/>
              <a:buSzTx/>
              <a:tabLst/>
            </a:pPr>
            <a:r>
              <a:rPr kumimoji="0" lang="it-IT" altLang="it-IT" sz="2200" b="1" strike="noStrike" cap="none" normalizeH="0" baseline="0" dirty="0" err="1">
                <a:ln>
                  <a:noFill/>
                </a:ln>
                <a:solidFill>
                  <a:schemeClr val="accent2"/>
                </a:solidFill>
                <a:effectLst/>
              </a:rPr>
              <a:t>Cic</a:t>
            </a:r>
            <a:r>
              <a:rPr kumimoji="0" lang="it-IT" altLang="it-IT" sz="2200" b="1" strike="noStrike" cap="none" normalizeH="0" baseline="0" dirty="0">
                <a:ln>
                  <a:noFill/>
                </a:ln>
                <a:solidFill>
                  <a:schemeClr val="accent2"/>
                </a:solidFill>
                <a:effectLst/>
              </a:rPr>
              <a:t>. </a:t>
            </a:r>
            <a:r>
              <a:rPr lang="it-IT" altLang="it-IT" sz="2200" b="1" i="1" dirty="0">
                <a:solidFill>
                  <a:schemeClr val="accent2"/>
                </a:solidFill>
              </a:rPr>
              <a:t>Pro S. Roscio Amerino</a:t>
            </a:r>
            <a:r>
              <a:rPr lang="it-IT" altLang="it-IT" sz="2200" b="1" dirty="0">
                <a:solidFill>
                  <a:schemeClr val="accent2"/>
                </a:solidFill>
              </a:rPr>
              <a:t> 50, 9-10 (80 </a:t>
            </a:r>
            <a:r>
              <a:rPr lang="it-IT" altLang="it-IT" sz="2200" b="1" dirty="0" err="1">
                <a:solidFill>
                  <a:schemeClr val="accent2"/>
                </a:solidFill>
              </a:rPr>
              <a:t>a.e.v</a:t>
            </a:r>
            <a:r>
              <a:rPr lang="it-IT" altLang="it-IT" sz="2200" b="1" dirty="0">
                <a:solidFill>
                  <a:schemeClr val="accent2"/>
                </a:solidFill>
              </a:rPr>
              <a:t>.):</a:t>
            </a:r>
            <a:endParaRPr kumimoji="0" lang="it-IT" altLang="it-IT" sz="2200" b="1" strike="noStrike" cap="none" normalizeH="0" baseline="0" dirty="0">
              <a:ln>
                <a:noFill/>
              </a:ln>
              <a:solidFill>
                <a:schemeClr val="accent2"/>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lang="it-IT" altLang="it-IT" sz="2200" dirty="0">
                <a:solidFill>
                  <a:schemeClr val="bg1"/>
                </a:solidFill>
              </a:rPr>
              <a:t>«Infatti [i nostri antenati] </a:t>
            </a:r>
            <a:r>
              <a:rPr lang="it-IT" altLang="it-IT" sz="2200" i="1" dirty="0" err="1">
                <a:solidFill>
                  <a:schemeClr val="bg1"/>
                </a:solidFill>
              </a:rPr>
              <a:t>colebant</a:t>
            </a:r>
            <a:r>
              <a:rPr lang="it-IT" altLang="it-IT" sz="2200" dirty="0">
                <a:solidFill>
                  <a:schemeClr val="bg1"/>
                </a:solidFill>
              </a:rPr>
              <a:t> i loro campi con cura, non desideravano ardentemente quelli degli altri».</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it-IT" altLang="it-IT" sz="2200" b="0" i="1" strike="noStrike" cap="none" normalizeH="0" baseline="0" dirty="0">
              <a:ln>
                <a:noFill/>
              </a:ln>
              <a:solidFill>
                <a:schemeClr val="bg1"/>
              </a:solidFill>
              <a:effectLst/>
            </a:endParaRPr>
          </a:p>
          <a:p>
            <a:pPr marR="0" lvl="0" algn="just" defTabSz="914400" rtl="0" eaLnBrk="0" fontAlgn="base" latinLnBrk="0" hangingPunct="0">
              <a:lnSpc>
                <a:spcPct val="100000"/>
              </a:lnSpc>
              <a:spcBef>
                <a:spcPct val="0"/>
              </a:spcBef>
              <a:spcAft>
                <a:spcPct val="0"/>
              </a:spcAft>
              <a:buClrTx/>
              <a:buSzTx/>
              <a:tabLst/>
            </a:pPr>
            <a:r>
              <a:rPr kumimoji="0" lang="it-IT" altLang="it-IT" sz="2200" b="1" strike="noStrike" cap="none" normalizeH="0" baseline="0" dirty="0">
                <a:ln>
                  <a:noFill/>
                </a:ln>
                <a:solidFill>
                  <a:schemeClr val="accent2"/>
                </a:solidFill>
                <a:effectLst/>
              </a:rPr>
              <a:t>Cornelio Nepote </a:t>
            </a:r>
            <a:r>
              <a:rPr kumimoji="0" lang="it-IT" altLang="it-IT" sz="2200" b="1" i="1" strike="noStrike" cap="none" normalizeH="0" baseline="0" dirty="0" err="1">
                <a:ln>
                  <a:noFill/>
                </a:ln>
                <a:solidFill>
                  <a:schemeClr val="accent2"/>
                </a:solidFill>
                <a:effectLst/>
              </a:rPr>
              <a:t>Themistocles</a:t>
            </a:r>
            <a:r>
              <a:rPr kumimoji="0" lang="it-IT" altLang="it-IT" sz="2200" b="1" i="1" strike="noStrike" cap="none" normalizeH="0" baseline="0" dirty="0">
                <a:ln>
                  <a:noFill/>
                </a:ln>
                <a:solidFill>
                  <a:schemeClr val="accent2"/>
                </a:solidFill>
                <a:effectLst/>
              </a:rPr>
              <a:t> </a:t>
            </a:r>
            <a:r>
              <a:rPr kumimoji="0" lang="it-IT" altLang="it-IT" sz="2200" b="1" strike="noStrike" cap="none" normalizeH="0" baseline="0" dirty="0">
                <a:ln>
                  <a:noFill/>
                </a:ln>
                <a:solidFill>
                  <a:schemeClr val="accent2"/>
                </a:solidFill>
                <a:effectLst/>
              </a:rPr>
              <a:t>8, 4 (I s.</a:t>
            </a:r>
            <a:r>
              <a:rPr kumimoji="0" lang="it-IT" altLang="it-IT" sz="2200" b="1" strike="noStrike" cap="none" normalizeH="0" dirty="0">
                <a:ln>
                  <a:noFill/>
                </a:ln>
                <a:solidFill>
                  <a:schemeClr val="accent2"/>
                </a:solidFill>
                <a:effectLst/>
              </a:rPr>
              <a:t> </a:t>
            </a:r>
            <a:r>
              <a:rPr kumimoji="0" lang="it-IT" altLang="it-IT" sz="2200" b="1" strike="noStrike" cap="none" normalizeH="0" dirty="0" err="1">
                <a:ln>
                  <a:noFill/>
                </a:ln>
                <a:solidFill>
                  <a:schemeClr val="accent2"/>
                </a:solidFill>
                <a:effectLst/>
              </a:rPr>
              <a:t>a.e.v</a:t>
            </a:r>
            <a:r>
              <a:rPr kumimoji="0" lang="it-IT" altLang="it-IT" sz="2200" b="1" strike="noStrike" cap="none" normalizeH="0" dirty="0">
                <a:ln>
                  <a:noFill/>
                </a:ln>
                <a:solidFill>
                  <a:schemeClr val="accent2"/>
                </a:solidFill>
                <a:effectLst/>
              </a:rPr>
              <a:t>.):</a:t>
            </a:r>
          </a:p>
          <a:p>
            <a:pPr lvl="0" algn="just"/>
            <a:r>
              <a:rPr lang="it-IT" altLang="it-IT" sz="2200" dirty="0">
                <a:solidFill>
                  <a:schemeClr val="bg1"/>
                </a:solidFill>
              </a:rPr>
              <a:t>«[…] prese la sua figlia piccola e con lei si precipitò nel santuario che </a:t>
            </a:r>
            <a:r>
              <a:rPr lang="it-IT" altLang="it-IT" sz="2200" i="1" dirty="0" err="1">
                <a:solidFill>
                  <a:schemeClr val="bg1"/>
                </a:solidFill>
              </a:rPr>
              <a:t>colebatur</a:t>
            </a:r>
            <a:r>
              <a:rPr lang="it-IT" altLang="it-IT" sz="2200" i="1" dirty="0">
                <a:solidFill>
                  <a:schemeClr val="bg1"/>
                </a:solidFill>
              </a:rPr>
              <a:t> </a:t>
            </a:r>
            <a:r>
              <a:rPr lang="it-IT" altLang="it-IT" sz="2200" dirty="0">
                <a:solidFill>
                  <a:schemeClr val="bg1"/>
                </a:solidFill>
              </a:rPr>
              <a:t>con la massima attenzione».</a:t>
            </a:r>
          </a:p>
          <a:p>
            <a:pPr lvl="0" algn="just"/>
            <a:endParaRPr kumimoji="0" lang="it-IT" altLang="it-IT" sz="2200" b="0" strike="noStrike" cap="none" normalizeH="0" baseline="0" dirty="0">
              <a:ln>
                <a:noFill/>
              </a:ln>
              <a:solidFill>
                <a:schemeClr val="bg1"/>
              </a:solidFill>
              <a:effectLst/>
            </a:endParaRPr>
          </a:p>
          <a:p>
            <a:pPr marR="0" lvl="0" algn="just" defTabSz="914400" rtl="0" eaLnBrk="0" fontAlgn="base" latinLnBrk="0" hangingPunct="0">
              <a:lnSpc>
                <a:spcPct val="100000"/>
              </a:lnSpc>
              <a:spcBef>
                <a:spcPct val="0"/>
              </a:spcBef>
              <a:spcAft>
                <a:spcPct val="0"/>
              </a:spcAft>
              <a:buClrTx/>
              <a:buSzTx/>
              <a:tabLst/>
            </a:pPr>
            <a:r>
              <a:rPr lang="it-IT" altLang="it-IT" sz="2200" b="1" dirty="0">
                <a:solidFill>
                  <a:schemeClr val="accent2"/>
                </a:solidFill>
              </a:rPr>
              <a:t>Ovidio </a:t>
            </a:r>
            <a:r>
              <a:rPr lang="it-IT" altLang="it-IT" sz="2200" b="1" i="1" dirty="0">
                <a:solidFill>
                  <a:schemeClr val="accent2"/>
                </a:solidFill>
              </a:rPr>
              <a:t>Ars amatoria</a:t>
            </a:r>
            <a:r>
              <a:rPr lang="it-IT" altLang="it-IT" sz="2200" b="1" dirty="0">
                <a:solidFill>
                  <a:schemeClr val="accent2"/>
                </a:solidFill>
              </a:rPr>
              <a:t> III 101-108 (I s. </a:t>
            </a:r>
            <a:r>
              <a:rPr lang="it-IT" altLang="it-IT" sz="2200" b="1" dirty="0" err="1">
                <a:solidFill>
                  <a:schemeClr val="accent2"/>
                </a:solidFill>
              </a:rPr>
              <a:t>a.e.v</a:t>
            </a:r>
            <a:r>
              <a:rPr lang="it-IT" altLang="it-IT" sz="2200" b="1" dirty="0">
                <a:solidFill>
                  <a:schemeClr val="accent2"/>
                </a:solidFill>
              </a:rPr>
              <a:t>.-I s.):</a:t>
            </a:r>
          </a:p>
          <a:p>
            <a:pPr lvl="0" algn="just"/>
            <a:r>
              <a:rPr kumimoji="0" lang="it-IT" altLang="it-IT" sz="2200" b="0" strike="noStrike" cap="none" normalizeH="0" baseline="0" dirty="0">
                <a:ln>
                  <a:noFill/>
                </a:ln>
                <a:solidFill>
                  <a:schemeClr val="bg1"/>
                </a:solidFill>
                <a:effectLst/>
              </a:rPr>
              <a:t>«Comincio dal </a:t>
            </a:r>
            <a:r>
              <a:rPr kumimoji="0" lang="it-IT" altLang="it-IT" sz="2200" b="0" i="1" strike="noStrike" cap="none" normalizeH="0" baseline="0" dirty="0" err="1">
                <a:ln>
                  <a:noFill/>
                </a:ln>
                <a:solidFill>
                  <a:schemeClr val="bg1"/>
                </a:solidFill>
                <a:effectLst/>
              </a:rPr>
              <a:t>cultus</a:t>
            </a:r>
            <a:r>
              <a:rPr kumimoji="0" lang="it-IT" altLang="it-IT" sz="2200" b="0" strike="noStrike" cap="none" normalizeH="0" baseline="0" dirty="0">
                <a:ln>
                  <a:noFill/>
                </a:ln>
                <a:solidFill>
                  <a:schemeClr val="bg1"/>
                </a:solidFill>
                <a:effectLst/>
              </a:rPr>
              <a:t>: da viti ben</a:t>
            </a:r>
            <a:r>
              <a:rPr kumimoji="0" lang="it-IT" altLang="it-IT" sz="2200" b="0" strike="noStrike" cap="none" normalizeH="0" dirty="0">
                <a:ln>
                  <a:noFill/>
                </a:ln>
                <a:solidFill>
                  <a:schemeClr val="bg1"/>
                </a:solidFill>
                <a:effectLst/>
              </a:rPr>
              <a:t> </a:t>
            </a:r>
            <a:r>
              <a:rPr kumimoji="0" lang="it-IT" altLang="it-IT" sz="2200" b="0" i="1" strike="noStrike" cap="none" normalizeH="0" dirty="0" err="1">
                <a:ln>
                  <a:noFill/>
                </a:ln>
                <a:solidFill>
                  <a:schemeClr val="bg1"/>
                </a:solidFill>
                <a:effectLst/>
              </a:rPr>
              <a:t>cultis</a:t>
            </a:r>
            <a:r>
              <a:rPr kumimoji="0" lang="it-IT" altLang="it-IT" sz="2200" b="0" strike="noStrike" cap="none" normalizeH="0" dirty="0">
                <a:ln>
                  <a:noFill/>
                </a:ln>
                <a:solidFill>
                  <a:schemeClr val="bg1"/>
                </a:solidFill>
                <a:effectLst/>
              </a:rPr>
              <a:t> viene Libero [il vino], e su un suolo </a:t>
            </a:r>
            <a:r>
              <a:rPr kumimoji="0" lang="it-IT" altLang="it-IT" sz="2200" b="0" i="1" strike="noStrike" cap="none" normalizeH="0" dirty="0">
                <a:ln>
                  <a:noFill/>
                </a:ln>
                <a:solidFill>
                  <a:schemeClr val="bg1"/>
                </a:solidFill>
                <a:effectLst/>
              </a:rPr>
              <a:t>culto</a:t>
            </a:r>
            <a:r>
              <a:rPr kumimoji="0" lang="it-IT" altLang="it-IT" sz="2200" b="0" strike="noStrike" cap="none" normalizeH="0" dirty="0">
                <a:ln>
                  <a:noFill/>
                </a:ln>
                <a:solidFill>
                  <a:schemeClr val="bg1"/>
                </a:solidFill>
                <a:effectLst/>
              </a:rPr>
              <a:t> sta alta la messe. […] Se le antiche donne non </a:t>
            </a:r>
            <a:r>
              <a:rPr kumimoji="0" lang="it-IT" altLang="it-IT" sz="2200" b="0" i="1" strike="noStrike" cap="none" normalizeH="0" dirty="0" err="1">
                <a:ln>
                  <a:noFill/>
                </a:ln>
                <a:solidFill>
                  <a:schemeClr val="bg1"/>
                </a:solidFill>
                <a:effectLst/>
              </a:rPr>
              <a:t>coluere</a:t>
            </a:r>
            <a:r>
              <a:rPr kumimoji="0" lang="it-IT" altLang="it-IT" sz="2200" b="0" strike="noStrike" cap="none" normalizeH="0" dirty="0">
                <a:ln>
                  <a:noFill/>
                </a:ln>
                <a:solidFill>
                  <a:schemeClr val="bg1"/>
                </a:solidFill>
                <a:effectLst/>
              </a:rPr>
              <a:t> così il corpo, neppure ebbero </a:t>
            </a:r>
            <a:r>
              <a:rPr lang="it-IT" altLang="it-IT" sz="2200" dirty="0">
                <a:solidFill>
                  <a:schemeClr val="bg1"/>
                </a:solidFill>
              </a:rPr>
              <a:t>antichi uomini</a:t>
            </a:r>
            <a:r>
              <a:rPr kumimoji="0" lang="it-IT" altLang="it-IT" sz="2200" b="0" strike="noStrike" cap="none" normalizeH="0" dirty="0">
                <a:ln>
                  <a:noFill/>
                </a:ln>
                <a:solidFill>
                  <a:schemeClr val="bg1"/>
                </a:solidFill>
                <a:effectLst/>
              </a:rPr>
              <a:t> così </a:t>
            </a:r>
            <a:r>
              <a:rPr lang="it-IT" altLang="it-IT" sz="2200" i="1" dirty="0" err="1">
                <a:solidFill>
                  <a:schemeClr val="bg1"/>
                </a:solidFill>
              </a:rPr>
              <a:t>cultos</a:t>
            </a:r>
            <a:r>
              <a:rPr lang="it-IT" altLang="it-IT" sz="2200" dirty="0">
                <a:solidFill>
                  <a:schemeClr val="bg1"/>
                </a:solidFill>
              </a:rPr>
              <a:t>».</a:t>
            </a:r>
          </a:p>
        </p:txBody>
      </p:sp>
    </p:spTree>
    <p:extLst>
      <p:ext uri="{BB962C8B-B14F-4D97-AF65-F5344CB8AC3E}">
        <p14:creationId xmlns:p14="http://schemas.microsoft.com/office/powerpoint/2010/main" val="24859988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B55AC44-BD5A-754A-A1DA-661755D8F6E8}"/>
            </a:ext>
          </a:extLst>
        </p:cNvPr>
        <p:cNvGrpSpPr/>
        <p:nvPr/>
      </p:nvGrpSpPr>
      <p:grpSpPr>
        <a:xfrm>
          <a:off x="0" y="0"/>
          <a:ext cx="0" cy="0"/>
          <a:chOff x="0" y="0"/>
          <a:chExt cx="0" cy="0"/>
        </a:xfrm>
      </p:grpSpPr>
      <p:sp>
        <p:nvSpPr>
          <p:cNvPr id="2" name="CasellaDiTesto 1">
            <a:extLst>
              <a:ext uri="{FF2B5EF4-FFF2-40B4-BE49-F238E27FC236}">
                <a16:creationId xmlns:a16="http://schemas.microsoft.com/office/drawing/2014/main" id="{C2808EFA-22B5-4A46-4235-AC75D7797D5A}"/>
              </a:ext>
            </a:extLst>
          </p:cNvPr>
          <p:cNvSpPr txBox="1"/>
          <p:nvPr/>
        </p:nvSpPr>
        <p:spPr>
          <a:xfrm>
            <a:off x="0" y="0"/>
            <a:ext cx="12192000" cy="477054"/>
          </a:xfrm>
          <a:prstGeom prst="rect">
            <a:avLst/>
          </a:prstGeom>
          <a:noFill/>
        </p:spPr>
        <p:txBody>
          <a:bodyPr wrap="square" rtlCol="0">
            <a:spAutoFit/>
          </a:bodyPr>
          <a:lstStyle/>
          <a:p>
            <a:pPr algn="ctr"/>
            <a:r>
              <a:rPr lang="it-IT" sz="2500" dirty="0">
                <a:solidFill>
                  <a:schemeClr val="bg1"/>
                </a:solidFill>
                <a:latin typeface="+mj-lt"/>
              </a:rPr>
              <a:t>Il sacrificio tra unità tipologica e varietà di pratiche </a:t>
            </a:r>
          </a:p>
        </p:txBody>
      </p:sp>
      <p:cxnSp>
        <p:nvCxnSpPr>
          <p:cNvPr id="4" name="Connettore diritto 3">
            <a:extLst>
              <a:ext uri="{FF2B5EF4-FFF2-40B4-BE49-F238E27FC236}">
                <a16:creationId xmlns:a16="http://schemas.microsoft.com/office/drawing/2014/main" id="{29D6CEF4-3FD5-F9F6-F06D-011BE14E389A}"/>
              </a:ext>
            </a:extLst>
          </p:cNvPr>
          <p:cNvCxnSpPr>
            <a:cxnSpLocks/>
          </p:cNvCxnSpPr>
          <p:nvPr/>
        </p:nvCxnSpPr>
        <p:spPr>
          <a:xfrm flipH="1">
            <a:off x="-123930" y="477054"/>
            <a:ext cx="12439859" cy="0"/>
          </a:xfrm>
          <a:prstGeom prst="line">
            <a:avLst/>
          </a:prstGeom>
        </p:spPr>
        <p:style>
          <a:lnRef idx="2">
            <a:schemeClr val="accent2"/>
          </a:lnRef>
          <a:fillRef idx="0">
            <a:schemeClr val="accent2"/>
          </a:fillRef>
          <a:effectRef idx="1">
            <a:schemeClr val="accent2"/>
          </a:effectRef>
          <a:fontRef idx="minor">
            <a:schemeClr val="tx1"/>
          </a:fontRef>
        </p:style>
      </p:cxnSp>
      <p:pic>
        <p:nvPicPr>
          <p:cNvPr id="3" name="Image 3">
            <a:extLst>
              <a:ext uri="{FF2B5EF4-FFF2-40B4-BE49-F238E27FC236}">
                <a16:creationId xmlns:a16="http://schemas.microsoft.com/office/drawing/2014/main" id="{DBF60457-CFF9-939F-D794-CC21D0022921}"/>
              </a:ext>
            </a:extLst>
          </p:cNvPr>
          <p:cNvPicPr>
            <a:picLocks noChangeAspect="1"/>
          </p:cNvPicPr>
          <p:nvPr/>
        </p:nvPicPr>
        <p:blipFill>
          <a:blip r:embed="rId2"/>
          <a:stretch>
            <a:fillRect/>
          </a:stretch>
        </p:blipFill>
        <p:spPr>
          <a:xfrm>
            <a:off x="0" y="1614442"/>
            <a:ext cx="12192000" cy="2838450"/>
          </a:xfrm>
          <a:prstGeom prst="rect">
            <a:avLst/>
          </a:prstGeom>
        </p:spPr>
      </p:pic>
      <p:sp>
        <p:nvSpPr>
          <p:cNvPr id="10" name="CasellaDiTesto 9">
            <a:extLst>
              <a:ext uri="{FF2B5EF4-FFF2-40B4-BE49-F238E27FC236}">
                <a16:creationId xmlns:a16="http://schemas.microsoft.com/office/drawing/2014/main" id="{69675A02-4690-887B-1D2F-0E73AEB61FD7}"/>
              </a:ext>
            </a:extLst>
          </p:cNvPr>
          <p:cNvSpPr txBox="1"/>
          <p:nvPr/>
        </p:nvSpPr>
        <p:spPr>
          <a:xfrm>
            <a:off x="6095999" y="4452892"/>
            <a:ext cx="6228080" cy="338554"/>
          </a:xfrm>
          <a:prstGeom prst="rect">
            <a:avLst/>
          </a:prstGeom>
          <a:noFill/>
        </p:spPr>
        <p:txBody>
          <a:bodyPr wrap="square">
            <a:spAutoFit/>
          </a:bodyPr>
          <a:lstStyle/>
          <a:p>
            <a:r>
              <a:rPr lang="it-IT" sz="1600" dirty="0">
                <a:solidFill>
                  <a:schemeClr val="bg2">
                    <a:lumMod val="75000"/>
                  </a:schemeClr>
                </a:solidFill>
              </a:rPr>
              <a:t>Altare di Domizio Enobarbo (½  II sec. </a:t>
            </a:r>
            <a:r>
              <a:rPr lang="it-IT" sz="1600" dirty="0" err="1">
                <a:solidFill>
                  <a:schemeClr val="bg2">
                    <a:lumMod val="75000"/>
                  </a:schemeClr>
                </a:solidFill>
              </a:rPr>
              <a:t>a.e.v</a:t>
            </a:r>
            <a:r>
              <a:rPr lang="it-IT" sz="1600" dirty="0">
                <a:solidFill>
                  <a:schemeClr val="bg2">
                    <a:lumMod val="75000"/>
                  </a:schemeClr>
                </a:solidFill>
              </a:rPr>
              <a:t>.), Musée </a:t>
            </a:r>
            <a:r>
              <a:rPr lang="it-IT" sz="1600" dirty="0" err="1">
                <a:solidFill>
                  <a:schemeClr val="bg2">
                    <a:lumMod val="75000"/>
                  </a:schemeClr>
                </a:solidFill>
              </a:rPr>
              <a:t>du</a:t>
            </a:r>
            <a:r>
              <a:rPr lang="it-IT" sz="1600" dirty="0">
                <a:solidFill>
                  <a:schemeClr val="bg2">
                    <a:lumMod val="75000"/>
                  </a:schemeClr>
                </a:solidFill>
              </a:rPr>
              <a:t> Louvre, Paris</a:t>
            </a:r>
          </a:p>
        </p:txBody>
      </p:sp>
    </p:spTree>
    <p:extLst>
      <p:ext uri="{BB962C8B-B14F-4D97-AF65-F5344CB8AC3E}">
        <p14:creationId xmlns:p14="http://schemas.microsoft.com/office/powerpoint/2010/main" val="29197870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03E9A522-317B-FA31-7462-5E0B3073464F}"/>
            </a:ext>
          </a:extLst>
        </p:cNvPr>
        <p:cNvGrpSpPr/>
        <p:nvPr/>
      </p:nvGrpSpPr>
      <p:grpSpPr>
        <a:xfrm>
          <a:off x="0" y="0"/>
          <a:ext cx="0" cy="0"/>
          <a:chOff x="0" y="0"/>
          <a:chExt cx="0" cy="0"/>
        </a:xfrm>
      </p:grpSpPr>
      <p:sp>
        <p:nvSpPr>
          <p:cNvPr id="2" name="CasellaDiTesto 1">
            <a:extLst>
              <a:ext uri="{FF2B5EF4-FFF2-40B4-BE49-F238E27FC236}">
                <a16:creationId xmlns:a16="http://schemas.microsoft.com/office/drawing/2014/main" id="{B72C20A9-D70B-02D1-6A83-B566B2194B56}"/>
              </a:ext>
            </a:extLst>
          </p:cNvPr>
          <p:cNvSpPr txBox="1"/>
          <p:nvPr/>
        </p:nvSpPr>
        <p:spPr>
          <a:xfrm>
            <a:off x="0" y="0"/>
            <a:ext cx="12192000" cy="477054"/>
          </a:xfrm>
          <a:prstGeom prst="rect">
            <a:avLst/>
          </a:prstGeom>
          <a:noFill/>
        </p:spPr>
        <p:txBody>
          <a:bodyPr wrap="square" rtlCol="0">
            <a:spAutoFit/>
          </a:bodyPr>
          <a:lstStyle/>
          <a:p>
            <a:pPr algn="ctr"/>
            <a:r>
              <a:rPr lang="it-IT" sz="2500" dirty="0">
                <a:solidFill>
                  <a:schemeClr val="bg1"/>
                </a:solidFill>
                <a:latin typeface="+mj-lt"/>
              </a:rPr>
              <a:t>I Romani e il sacrificio: perché?</a:t>
            </a:r>
          </a:p>
        </p:txBody>
      </p:sp>
      <p:cxnSp>
        <p:nvCxnSpPr>
          <p:cNvPr id="4" name="Connettore diritto 3">
            <a:extLst>
              <a:ext uri="{FF2B5EF4-FFF2-40B4-BE49-F238E27FC236}">
                <a16:creationId xmlns:a16="http://schemas.microsoft.com/office/drawing/2014/main" id="{FE463643-4BC2-5373-A362-55897686009E}"/>
              </a:ext>
            </a:extLst>
          </p:cNvPr>
          <p:cNvCxnSpPr>
            <a:cxnSpLocks/>
          </p:cNvCxnSpPr>
          <p:nvPr/>
        </p:nvCxnSpPr>
        <p:spPr>
          <a:xfrm flipH="1">
            <a:off x="-123930" y="477054"/>
            <a:ext cx="12439859" cy="0"/>
          </a:xfrm>
          <a:prstGeom prst="line">
            <a:avLst/>
          </a:prstGeom>
        </p:spPr>
        <p:style>
          <a:lnRef idx="2">
            <a:schemeClr val="accent2"/>
          </a:lnRef>
          <a:fillRef idx="0">
            <a:schemeClr val="accent2"/>
          </a:fillRef>
          <a:effectRef idx="1">
            <a:schemeClr val="accent2"/>
          </a:effectRef>
          <a:fontRef idx="minor">
            <a:schemeClr val="tx1"/>
          </a:fontRef>
        </p:style>
      </p:cxnSp>
      <p:sp>
        <p:nvSpPr>
          <p:cNvPr id="10" name="CasellaDiTesto 9">
            <a:extLst>
              <a:ext uri="{FF2B5EF4-FFF2-40B4-BE49-F238E27FC236}">
                <a16:creationId xmlns:a16="http://schemas.microsoft.com/office/drawing/2014/main" id="{BF42698A-1046-F1D3-0CCD-6AD94C57E00B}"/>
              </a:ext>
            </a:extLst>
          </p:cNvPr>
          <p:cNvSpPr txBox="1"/>
          <p:nvPr/>
        </p:nvSpPr>
        <p:spPr>
          <a:xfrm>
            <a:off x="0" y="628233"/>
            <a:ext cx="6242615" cy="6186309"/>
          </a:xfrm>
          <a:prstGeom prst="rect">
            <a:avLst/>
          </a:prstGeom>
          <a:noFill/>
        </p:spPr>
        <p:txBody>
          <a:bodyPr wrap="square">
            <a:spAutoFit/>
          </a:bodyPr>
          <a:lstStyle/>
          <a:p>
            <a:r>
              <a:rPr lang="pl-PL" sz="2200" b="1" dirty="0">
                <a:solidFill>
                  <a:schemeClr val="accent2"/>
                </a:solidFill>
              </a:rPr>
              <a:t>Arnob. </a:t>
            </a:r>
            <a:r>
              <a:rPr lang="pl-PL" sz="2200" b="1" i="1" dirty="0">
                <a:solidFill>
                  <a:schemeClr val="accent2"/>
                </a:solidFill>
              </a:rPr>
              <a:t>Nat</a:t>
            </a:r>
            <a:r>
              <a:rPr lang="pl-PL" sz="2200" b="1" dirty="0">
                <a:solidFill>
                  <a:schemeClr val="accent2"/>
                </a:solidFill>
              </a:rPr>
              <a:t>. VII 24, 1-2</a:t>
            </a:r>
            <a:r>
              <a:rPr lang="it-IT" sz="2200" b="1" dirty="0">
                <a:solidFill>
                  <a:schemeClr val="accent2"/>
                </a:solidFill>
              </a:rPr>
              <a:t>:</a:t>
            </a:r>
          </a:p>
          <a:p>
            <a:pPr algn="just"/>
            <a:r>
              <a:rPr lang="it-IT" sz="2200" dirty="0">
                <a:solidFill>
                  <a:schemeClr val="bg1"/>
                </a:solidFill>
              </a:rPr>
              <a:t>Qualche legittimità al sacrificio «presso i templi degli dèi» (</a:t>
            </a:r>
            <a:r>
              <a:rPr lang="it-IT" sz="2200" i="1" dirty="0" err="1">
                <a:solidFill>
                  <a:schemeClr val="bg1"/>
                </a:solidFill>
              </a:rPr>
              <a:t>diuorum</a:t>
            </a:r>
            <a:r>
              <a:rPr lang="it-IT" sz="2200" i="1" dirty="0">
                <a:solidFill>
                  <a:schemeClr val="bg1"/>
                </a:solidFill>
              </a:rPr>
              <a:t> </a:t>
            </a:r>
            <a:r>
              <a:rPr lang="it-IT" sz="2200" i="1" dirty="0" err="1">
                <a:solidFill>
                  <a:schemeClr val="bg1"/>
                </a:solidFill>
              </a:rPr>
              <a:t>apud</a:t>
            </a:r>
            <a:r>
              <a:rPr lang="it-IT" sz="2200" i="1" dirty="0">
                <a:solidFill>
                  <a:schemeClr val="bg1"/>
                </a:solidFill>
              </a:rPr>
              <a:t> templa</a:t>
            </a:r>
            <a:r>
              <a:rPr lang="it-IT" sz="2200" dirty="0">
                <a:solidFill>
                  <a:schemeClr val="bg1"/>
                </a:solidFill>
              </a:rPr>
              <a:t>) di «sventuratissime bestie» (</a:t>
            </a:r>
            <a:r>
              <a:rPr lang="it-IT" sz="2200" i="1" dirty="0" err="1">
                <a:solidFill>
                  <a:schemeClr val="bg1"/>
                </a:solidFill>
              </a:rPr>
              <a:t>infelicissimas</a:t>
            </a:r>
            <a:r>
              <a:rPr lang="it-IT" sz="2200" i="1" dirty="0">
                <a:solidFill>
                  <a:schemeClr val="bg1"/>
                </a:solidFill>
              </a:rPr>
              <a:t> </a:t>
            </a:r>
            <a:r>
              <a:rPr lang="it-IT" sz="2200" i="1" dirty="0" err="1">
                <a:solidFill>
                  <a:schemeClr val="bg1"/>
                </a:solidFill>
              </a:rPr>
              <a:t>pecudes</a:t>
            </a:r>
            <a:r>
              <a:rPr lang="it-IT" sz="2200" dirty="0">
                <a:solidFill>
                  <a:schemeClr val="bg1"/>
                </a:solidFill>
              </a:rPr>
              <a:t>): vi può anche essere un qualche «obbligo del culto» (</a:t>
            </a:r>
            <a:r>
              <a:rPr lang="it-IT" sz="2200" i="1" dirty="0" err="1">
                <a:solidFill>
                  <a:schemeClr val="bg1"/>
                </a:solidFill>
              </a:rPr>
              <a:t>religionis</a:t>
            </a:r>
            <a:r>
              <a:rPr lang="it-IT" sz="2200" i="1" dirty="0">
                <a:solidFill>
                  <a:schemeClr val="bg1"/>
                </a:solidFill>
              </a:rPr>
              <a:t> officio</a:t>
            </a:r>
            <a:r>
              <a:rPr lang="it-IT" sz="2200" dirty="0">
                <a:solidFill>
                  <a:schemeClr val="bg1"/>
                </a:solidFill>
              </a:rPr>
              <a:t>) in ragione dell’uso depositato nella tradizione e tramandato dalla consuetudine (</a:t>
            </a:r>
            <a:r>
              <a:rPr lang="it-IT" sz="2200" i="1" dirty="0">
                <a:solidFill>
                  <a:schemeClr val="bg1"/>
                </a:solidFill>
              </a:rPr>
              <a:t>ex </a:t>
            </a:r>
            <a:r>
              <a:rPr lang="it-IT" sz="2200" i="1" dirty="0" err="1">
                <a:solidFill>
                  <a:schemeClr val="bg1"/>
                </a:solidFill>
              </a:rPr>
              <a:t>usu</a:t>
            </a:r>
            <a:r>
              <a:rPr lang="it-IT" sz="2200" i="1" dirty="0">
                <a:solidFill>
                  <a:schemeClr val="bg1"/>
                </a:solidFill>
              </a:rPr>
              <a:t> </a:t>
            </a:r>
            <a:r>
              <a:rPr lang="it-IT" sz="2200" i="1" dirty="0" err="1">
                <a:solidFill>
                  <a:schemeClr val="bg1"/>
                </a:solidFill>
              </a:rPr>
              <a:t>consuetudinis</a:t>
            </a:r>
            <a:r>
              <a:rPr lang="it-IT" sz="2200" dirty="0">
                <a:solidFill>
                  <a:schemeClr val="bg1"/>
                </a:solidFill>
              </a:rPr>
              <a:t>). Può apparire «sontuoso e magnifico» (</a:t>
            </a:r>
            <a:r>
              <a:rPr lang="it-IT" sz="2200" i="1" dirty="0" err="1">
                <a:solidFill>
                  <a:schemeClr val="bg1"/>
                </a:solidFill>
              </a:rPr>
              <a:t>magnificum</a:t>
            </a:r>
            <a:r>
              <a:rPr lang="it-IT" sz="2200" dirty="0">
                <a:solidFill>
                  <a:schemeClr val="bg1"/>
                </a:solidFill>
              </a:rPr>
              <a:t> […] </a:t>
            </a:r>
            <a:r>
              <a:rPr lang="it-IT" sz="2200" i="1" dirty="0" err="1">
                <a:solidFill>
                  <a:schemeClr val="bg1"/>
                </a:solidFill>
              </a:rPr>
              <a:t>atque</a:t>
            </a:r>
            <a:r>
              <a:rPr lang="it-IT" sz="2200" i="1" dirty="0">
                <a:solidFill>
                  <a:schemeClr val="bg1"/>
                </a:solidFill>
              </a:rPr>
              <a:t> </a:t>
            </a:r>
            <a:r>
              <a:rPr lang="it-IT" sz="2200" i="1" dirty="0" err="1">
                <a:solidFill>
                  <a:schemeClr val="bg1"/>
                </a:solidFill>
              </a:rPr>
              <a:t>amplum</a:t>
            </a:r>
            <a:r>
              <a:rPr lang="it-IT" sz="2200" dirty="0">
                <a:solidFill>
                  <a:schemeClr val="bg1"/>
                </a:solidFill>
              </a:rPr>
              <a:t>) «sgozzare un toro per gli dèi» (</a:t>
            </a:r>
            <a:r>
              <a:rPr lang="it-IT" sz="2200" i="1" dirty="0">
                <a:solidFill>
                  <a:schemeClr val="bg1"/>
                </a:solidFill>
              </a:rPr>
              <a:t>iugulare </a:t>
            </a:r>
            <a:r>
              <a:rPr lang="it-IT" sz="2200" i="1" dirty="0" err="1">
                <a:solidFill>
                  <a:schemeClr val="bg1"/>
                </a:solidFill>
              </a:rPr>
              <a:t>diis</a:t>
            </a:r>
            <a:r>
              <a:rPr lang="it-IT" sz="2200" i="1" dirty="0">
                <a:solidFill>
                  <a:schemeClr val="bg1"/>
                </a:solidFill>
              </a:rPr>
              <a:t> </a:t>
            </a:r>
            <a:r>
              <a:rPr lang="it-IT" sz="2200" i="1" dirty="0" err="1">
                <a:solidFill>
                  <a:schemeClr val="bg1"/>
                </a:solidFill>
              </a:rPr>
              <a:t>tauros</a:t>
            </a:r>
            <a:r>
              <a:rPr lang="it-IT" sz="2200" dirty="0">
                <a:solidFill>
                  <a:schemeClr val="bg1"/>
                </a:solidFill>
              </a:rPr>
              <a:t>) e offrire loro, bruciandole integralmente sugli altari, tutte le viscere di questi esseri viventi (</a:t>
            </a:r>
            <a:r>
              <a:rPr lang="it-IT" sz="2200" i="1" dirty="0">
                <a:solidFill>
                  <a:schemeClr val="bg1"/>
                </a:solidFill>
              </a:rPr>
              <a:t>si </a:t>
            </a:r>
            <a:r>
              <a:rPr lang="it-IT" sz="2200" i="1" dirty="0" err="1">
                <a:solidFill>
                  <a:schemeClr val="bg1"/>
                </a:solidFill>
              </a:rPr>
              <a:t>inlibata</a:t>
            </a:r>
            <a:r>
              <a:rPr lang="it-IT" sz="2200" i="1" dirty="0">
                <a:solidFill>
                  <a:schemeClr val="bg1"/>
                </a:solidFill>
              </a:rPr>
              <a:t>, si solida </a:t>
            </a:r>
            <a:r>
              <a:rPr lang="it-IT" sz="2200" i="1" dirty="0" err="1">
                <a:solidFill>
                  <a:schemeClr val="bg1"/>
                </a:solidFill>
              </a:rPr>
              <a:t>concremari</a:t>
            </a:r>
            <a:r>
              <a:rPr lang="it-IT" sz="2200" i="1" dirty="0">
                <a:solidFill>
                  <a:schemeClr val="bg1"/>
                </a:solidFill>
              </a:rPr>
              <a:t> </a:t>
            </a:r>
            <a:r>
              <a:rPr lang="it-IT" sz="2200" i="1" dirty="0" err="1">
                <a:solidFill>
                  <a:schemeClr val="bg1"/>
                </a:solidFill>
              </a:rPr>
              <a:t>animantium</a:t>
            </a:r>
            <a:r>
              <a:rPr lang="it-IT" sz="2200" i="1" dirty="0">
                <a:solidFill>
                  <a:schemeClr val="bg1"/>
                </a:solidFill>
              </a:rPr>
              <a:t> </a:t>
            </a:r>
            <a:r>
              <a:rPr lang="it-IT" sz="2200" i="1" dirty="0" err="1">
                <a:solidFill>
                  <a:schemeClr val="bg1"/>
                </a:solidFill>
              </a:rPr>
              <a:t>uiscera</a:t>
            </a:r>
            <a:r>
              <a:rPr lang="it-IT" sz="2200" dirty="0">
                <a:solidFill>
                  <a:schemeClr val="bg1"/>
                </a:solidFill>
              </a:rPr>
              <a:t>).</a:t>
            </a:r>
          </a:p>
          <a:p>
            <a:pPr algn="just"/>
            <a:endParaRPr lang="it-IT" sz="2200" dirty="0">
              <a:solidFill>
                <a:schemeClr val="bg1"/>
              </a:solidFill>
            </a:endParaRPr>
          </a:p>
          <a:p>
            <a:pPr algn="just"/>
            <a:endParaRPr lang="it-IT" sz="2200" dirty="0">
              <a:solidFill>
                <a:schemeClr val="bg1"/>
              </a:solidFill>
            </a:endParaRPr>
          </a:p>
          <a:p>
            <a:pPr algn="just"/>
            <a:r>
              <a:rPr lang="it-IT" sz="2200" dirty="0">
                <a:solidFill>
                  <a:schemeClr val="accent2"/>
                </a:solidFill>
                <a:sym typeface="Wingdings" panose="05000000000000000000" pitchFamily="2" charset="2"/>
              </a:rPr>
              <a:t></a:t>
            </a:r>
            <a:r>
              <a:rPr lang="it-IT" sz="2200" dirty="0">
                <a:solidFill>
                  <a:schemeClr val="bg1"/>
                </a:solidFill>
                <a:sym typeface="Wingdings" panose="05000000000000000000" pitchFamily="2" charset="2"/>
              </a:rPr>
              <a:t> Reiterazione della tradizione; dovere politico</a:t>
            </a:r>
            <a:r>
              <a:rPr lang="it-IT" sz="2200">
                <a:solidFill>
                  <a:schemeClr val="bg1"/>
                </a:solidFill>
                <a:sym typeface="Wingdings" panose="05000000000000000000" pitchFamily="2" charset="2"/>
              </a:rPr>
              <a:t>; prestigio </a:t>
            </a:r>
            <a:r>
              <a:rPr lang="it-IT" sz="2200" dirty="0">
                <a:solidFill>
                  <a:schemeClr val="bg1"/>
                </a:solidFill>
                <a:sym typeface="Wingdings" panose="05000000000000000000" pitchFamily="2" charset="2"/>
              </a:rPr>
              <a:t>sociale</a:t>
            </a:r>
            <a:endParaRPr lang="it-IT" sz="2200" dirty="0">
              <a:solidFill>
                <a:schemeClr val="bg1"/>
              </a:solidFill>
            </a:endParaRPr>
          </a:p>
        </p:txBody>
      </p:sp>
      <p:pic>
        <p:nvPicPr>
          <p:cNvPr id="11" name="Immagine 10" descr="Immagine che contiene Scultura in pietra, Intaglio, Artefatto, bassorilievo&#10;&#10;Il contenuto generato dall'IA potrebbe non essere corretto.">
            <a:extLst>
              <a:ext uri="{FF2B5EF4-FFF2-40B4-BE49-F238E27FC236}">
                <a16:creationId xmlns:a16="http://schemas.microsoft.com/office/drawing/2014/main" id="{3F265443-5635-003D-6B4D-FA4A0119C43F}"/>
              </a:ext>
            </a:extLst>
          </p:cNvPr>
          <p:cNvPicPr>
            <a:picLocks noChangeAspect="1"/>
          </p:cNvPicPr>
          <p:nvPr/>
        </p:nvPicPr>
        <p:blipFill>
          <a:blip r:embed="rId2">
            <a:extLst>
              <a:ext uri="{28A0092B-C50C-407E-A947-70E740481C1C}">
                <a14:useLocalDpi xmlns:a14="http://schemas.microsoft.com/office/drawing/2010/main" val="0"/>
              </a:ext>
            </a:extLst>
          </a:blip>
          <a:srcRect t="10375" r="3116"/>
          <a:stretch>
            <a:fillRect/>
          </a:stretch>
        </p:blipFill>
        <p:spPr>
          <a:xfrm>
            <a:off x="6242615" y="1053297"/>
            <a:ext cx="5710537" cy="3773339"/>
          </a:xfrm>
          <a:prstGeom prst="rect">
            <a:avLst/>
          </a:prstGeom>
          <a:effectLst>
            <a:softEdge rad="38100"/>
          </a:effectLst>
        </p:spPr>
      </p:pic>
      <p:sp>
        <p:nvSpPr>
          <p:cNvPr id="12" name="CasellaDiTesto 11">
            <a:extLst>
              <a:ext uri="{FF2B5EF4-FFF2-40B4-BE49-F238E27FC236}">
                <a16:creationId xmlns:a16="http://schemas.microsoft.com/office/drawing/2014/main" id="{B60426EA-DB5F-0057-215B-F368176B85E8}"/>
              </a:ext>
            </a:extLst>
          </p:cNvPr>
          <p:cNvSpPr txBox="1"/>
          <p:nvPr/>
        </p:nvSpPr>
        <p:spPr>
          <a:xfrm>
            <a:off x="6242615" y="4826636"/>
            <a:ext cx="4660737" cy="338554"/>
          </a:xfrm>
          <a:prstGeom prst="rect">
            <a:avLst/>
          </a:prstGeom>
          <a:noFill/>
        </p:spPr>
        <p:txBody>
          <a:bodyPr wrap="square" rtlCol="0">
            <a:spAutoFit/>
          </a:bodyPr>
          <a:lstStyle/>
          <a:p>
            <a:r>
              <a:rPr lang="it-IT" sz="1600" dirty="0">
                <a:solidFill>
                  <a:schemeClr val="bg2">
                    <a:lumMod val="75000"/>
                  </a:schemeClr>
                </a:solidFill>
              </a:rPr>
              <a:t>Macelleria (II s.), Museo della civiltà romana, Roma</a:t>
            </a:r>
          </a:p>
        </p:txBody>
      </p:sp>
    </p:spTree>
    <p:extLst>
      <p:ext uri="{BB962C8B-B14F-4D97-AF65-F5344CB8AC3E}">
        <p14:creationId xmlns:p14="http://schemas.microsoft.com/office/powerpoint/2010/main" val="5546742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B7AEAE8E-2681-7F13-F3F4-7C0457AFF7E2}"/>
            </a:ext>
          </a:extLst>
        </p:cNvPr>
        <p:cNvGrpSpPr/>
        <p:nvPr/>
      </p:nvGrpSpPr>
      <p:grpSpPr>
        <a:xfrm>
          <a:off x="0" y="0"/>
          <a:ext cx="0" cy="0"/>
          <a:chOff x="0" y="0"/>
          <a:chExt cx="0" cy="0"/>
        </a:xfrm>
      </p:grpSpPr>
      <p:sp>
        <p:nvSpPr>
          <p:cNvPr id="2" name="CasellaDiTesto 1">
            <a:extLst>
              <a:ext uri="{FF2B5EF4-FFF2-40B4-BE49-F238E27FC236}">
                <a16:creationId xmlns:a16="http://schemas.microsoft.com/office/drawing/2014/main" id="{DC71CA61-E4A0-4BFF-B136-4FF164B7B208}"/>
              </a:ext>
            </a:extLst>
          </p:cNvPr>
          <p:cNvSpPr txBox="1"/>
          <p:nvPr/>
        </p:nvSpPr>
        <p:spPr>
          <a:xfrm>
            <a:off x="0" y="0"/>
            <a:ext cx="12192000" cy="477054"/>
          </a:xfrm>
          <a:prstGeom prst="rect">
            <a:avLst/>
          </a:prstGeom>
          <a:noFill/>
        </p:spPr>
        <p:txBody>
          <a:bodyPr wrap="square" rtlCol="0">
            <a:spAutoFit/>
          </a:bodyPr>
          <a:lstStyle/>
          <a:p>
            <a:pPr algn="ctr"/>
            <a:r>
              <a:rPr lang="it-IT" sz="2500" dirty="0">
                <a:solidFill>
                  <a:schemeClr val="bg1"/>
                </a:solidFill>
                <a:latin typeface="+mj-lt"/>
              </a:rPr>
              <a:t>I Romani e il sacrificio: perché?</a:t>
            </a:r>
          </a:p>
        </p:txBody>
      </p:sp>
      <p:cxnSp>
        <p:nvCxnSpPr>
          <p:cNvPr id="4" name="Connettore diritto 3">
            <a:extLst>
              <a:ext uri="{FF2B5EF4-FFF2-40B4-BE49-F238E27FC236}">
                <a16:creationId xmlns:a16="http://schemas.microsoft.com/office/drawing/2014/main" id="{979DC8F2-6147-8BEA-7B98-1ED9D9BD91EA}"/>
              </a:ext>
            </a:extLst>
          </p:cNvPr>
          <p:cNvCxnSpPr>
            <a:cxnSpLocks/>
          </p:cNvCxnSpPr>
          <p:nvPr/>
        </p:nvCxnSpPr>
        <p:spPr>
          <a:xfrm flipH="1">
            <a:off x="-123930" y="477054"/>
            <a:ext cx="12439859" cy="0"/>
          </a:xfrm>
          <a:prstGeom prst="line">
            <a:avLst/>
          </a:prstGeom>
        </p:spPr>
        <p:style>
          <a:lnRef idx="2">
            <a:schemeClr val="accent2"/>
          </a:lnRef>
          <a:fillRef idx="0">
            <a:schemeClr val="accent2"/>
          </a:fillRef>
          <a:effectRef idx="1">
            <a:schemeClr val="accent2"/>
          </a:effectRef>
          <a:fontRef idx="minor">
            <a:schemeClr val="tx1"/>
          </a:fontRef>
        </p:style>
      </p:cxnSp>
      <p:sp>
        <p:nvSpPr>
          <p:cNvPr id="10" name="CasellaDiTesto 9">
            <a:extLst>
              <a:ext uri="{FF2B5EF4-FFF2-40B4-BE49-F238E27FC236}">
                <a16:creationId xmlns:a16="http://schemas.microsoft.com/office/drawing/2014/main" id="{D1A2B168-9F6F-1E4E-45AA-4F0EA7060943}"/>
              </a:ext>
            </a:extLst>
          </p:cNvPr>
          <p:cNvSpPr txBox="1"/>
          <p:nvPr/>
        </p:nvSpPr>
        <p:spPr>
          <a:xfrm>
            <a:off x="104172" y="628233"/>
            <a:ext cx="11956648" cy="5509200"/>
          </a:xfrm>
          <a:prstGeom prst="rect">
            <a:avLst/>
          </a:prstGeom>
          <a:noFill/>
        </p:spPr>
        <p:txBody>
          <a:bodyPr wrap="square">
            <a:spAutoFit/>
          </a:bodyPr>
          <a:lstStyle/>
          <a:p>
            <a:r>
              <a:rPr lang="pl-PL" sz="2200" b="1" dirty="0">
                <a:solidFill>
                  <a:schemeClr val="accent2"/>
                </a:solidFill>
              </a:rPr>
              <a:t>Arnob. </a:t>
            </a:r>
            <a:r>
              <a:rPr lang="pl-PL" sz="2200" b="1" i="1" dirty="0">
                <a:solidFill>
                  <a:schemeClr val="accent2"/>
                </a:solidFill>
              </a:rPr>
              <a:t>Nat</a:t>
            </a:r>
            <a:r>
              <a:rPr lang="pl-PL" sz="2200" b="1" dirty="0">
                <a:solidFill>
                  <a:schemeClr val="accent2"/>
                </a:solidFill>
              </a:rPr>
              <a:t>. VII 24, </a:t>
            </a:r>
            <a:r>
              <a:rPr lang="it-IT" sz="2200" b="1" dirty="0">
                <a:solidFill>
                  <a:schemeClr val="accent2"/>
                </a:solidFill>
              </a:rPr>
              <a:t>3-9:</a:t>
            </a:r>
          </a:p>
          <a:p>
            <a:pPr algn="just"/>
            <a:r>
              <a:rPr lang="it-IT" sz="2200" dirty="0">
                <a:solidFill>
                  <a:schemeClr val="bg1"/>
                </a:solidFill>
              </a:rPr>
              <a:t>Cosa significano – mi chiedo – questi </a:t>
            </a:r>
            <a:r>
              <a:rPr lang="it-IT" sz="2200" i="1" dirty="0" err="1">
                <a:solidFill>
                  <a:schemeClr val="bg1"/>
                </a:solidFill>
              </a:rPr>
              <a:t>apexabones</a:t>
            </a:r>
            <a:r>
              <a:rPr lang="it-IT" sz="2200" dirty="0">
                <a:solidFill>
                  <a:schemeClr val="bg1"/>
                </a:solidFill>
              </a:rPr>
              <a:t>, </a:t>
            </a:r>
            <a:r>
              <a:rPr lang="it-IT" sz="2200" i="1" dirty="0" err="1">
                <a:solidFill>
                  <a:schemeClr val="bg1"/>
                </a:solidFill>
              </a:rPr>
              <a:t>hirciae</a:t>
            </a:r>
            <a:r>
              <a:rPr lang="it-IT" sz="2200" dirty="0">
                <a:solidFill>
                  <a:schemeClr val="bg1"/>
                </a:solidFill>
              </a:rPr>
              <a:t>, </a:t>
            </a:r>
            <a:r>
              <a:rPr lang="it-IT" sz="2200" i="1" dirty="0" err="1">
                <a:solidFill>
                  <a:schemeClr val="bg1"/>
                </a:solidFill>
              </a:rPr>
              <a:t>silicernia</a:t>
            </a:r>
            <a:r>
              <a:rPr lang="it-IT" sz="2200" dirty="0">
                <a:solidFill>
                  <a:schemeClr val="bg1"/>
                </a:solidFill>
              </a:rPr>
              <a:t>, </a:t>
            </a:r>
            <a:r>
              <a:rPr lang="it-IT" sz="2200" i="1" dirty="0" err="1">
                <a:solidFill>
                  <a:schemeClr val="bg1"/>
                </a:solidFill>
              </a:rPr>
              <a:t>longavi</a:t>
            </a:r>
            <a:r>
              <a:rPr lang="it-IT" sz="2200" dirty="0">
                <a:solidFill>
                  <a:schemeClr val="bg1"/>
                </a:solidFill>
              </a:rPr>
              <a:t>, che sono nomi e generi di salsicce, alcune [fatte] con il sangue caprino, altre farcite con i polmoni macinati? […] Cosa significano queste </a:t>
            </a:r>
            <a:r>
              <a:rPr lang="it-IT" sz="2200" i="1" dirty="0" err="1">
                <a:solidFill>
                  <a:schemeClr val="bg1"/>
                </a:solidFill>
              </a:rPr>
              <a:t>taxeae</a:t>
            </a:r>
            <a:r>
              <a:rPr lang="it-IT" sz="2200" dirty="0">
                <a:solidFill>
                  <a:schemeClr val="bg1"/>
                </a:solidFill>
              </a:rPr>
              <a:t>, queste </a:t>
            </a:r>
            <a:r>
              <a:rPr lang="it-IT" sz="2200" i="1" dirty="0" err="1">
                <a:solidFill>
                  <a:schemeClr val="bg1"/>
                </a:solidFill>
              </a:rPr>
              <a:t>neniae</a:t>
            </a:r>
            <a:r>
              <a:rPr lang="it-IT" sz="2200" dirty="0">
                <a:solidFill>
                  <a:schemeClr val="bg1"/>
                </a:solidFill>
              </a:rPr>
              <a:t>, queste </a:t>
            </a:r>
            <a:r>
              <a:rPr lang="it-IT" sz="2200" i="1" dirty="0" err="1">
                <a:solidFill>
                  <a:schemeClr val="bg1"/>
                </a:solidFill>
              </a:rPr>
              <a:t>offae</a:t>
            </a:r>
            <a:r>
              <a:rPr lang="it-IT" sz="2200" dirty="0">
                <a:solidFill>
                  <a:schemeClr val="bg1"/>
                </a:solidFill>
              </a:rPr>
              <a:t> […] tra le quali le prime sono del grasso finemente tagliato in piccoli pezzetti al modo dei piatti prelibati, le seconde sono il proseguimento dell’intestino, attraverso il quale sono prodotti gli escrementi, essiccati di tutti i succhi vitali, mentre l’</a:t>
            </a:r>
            <a:r>
              <a:rPr lang="it-IT" sz="2200" i="1" dirty="0">
                <a:solidFill>
                  <a:schemeClr val="bg1"/>
                </a:solidFill>
              </a:rPr>
              <a:t>offa </a:t>
            </a:r>
            <a:r>
              <a:rPr lang="it-IT" sz="2200" i="1" dirty="0" err="1">
                <a:solidFill>
                  <a:schemeClr val="bg1"/>
                </a:solidFill>
              </a:rPr>
              <a:t>penita</a:t>
            </a:r>
            <a:r>
              <a:rPr lang="it-IT" sz="2200" dirty="0">
                <a:solidFill>
                  <a:schemeClr val="bg1"/>
                </a:solidFill>
              </a:rPr>
              <a:t> è una piccola parte della coda della pecora spellata? Cosa i </a:t>
            </a:r>
            <a:r>
              <a:rPr lang="it-IT" sz="2200" i="1" dirty="0" err="1">
                <a:solidFill>
                  <a:schemeClr val="bg1"/>
                </a:solidFill>
              </a:rPr>
              <a:t>polimina</a:t>
            </a:r>
            <a:r>
              <a:rPr lang="it-IT" sz="2200" dirty="0">
                <a:solidFill>
                  <a:schemeClr val="bg1"/>
                </a:solidFill>
              </a:rPr>
              <a:t>, cosa gli </a:t>
            </a:r>
            <a:r>
              <a:rPr lang="it-IT" sz="2200" i="1" dirty="0" err="1">
                <a:solidFill>
                  <a:schemeClr val="bg1"/>
                </a:solidFill>
              </a:rPr>
              <a:t>omenta</a:t>
            </a:r>
            <a:r>
              <a:rPr lang="it-IT" sz="2200" dirty="0">
                <a:solidFill>
                  <a:schemeClr val="bg1"/>
                </a:solidFill>
              </a:rPr>
              <a:t>, cosa la </a:t>
            </a:r>
            <a:r>
              <a:rPr lang="it-IT" sz="2200" i="1" dirty="0" err="1">
                <a:solidFill>
                  <a:schemeClr val="bg1"/>
                </a:solidFill>
              </a:rPr>
              <a:t>palasea</a:t>
            </a:r>
            <a:r>
              <a:rPr lang="it-IT" sz="2200" dirty="0">
                <a:solidFill>
                  <a:schemeClr val="bg1"/>
                </a:solidFill>
              </a:rPr>
              <a:t> […], tra i quali </a:t>
            </a:r>
            <a:r>
              <a:rPr lang="it-IT" sz="2200" i="1" dirty="0" err="1">
                <a:solidFill>
                  <a:schemeClr val="bg1"/>
                </a:solidFill>
              </a:rPr>
              <a:t>omenta</a:t>
            </a:r>
            <a:r>
              <a:rPr lang="it-IT" sz="2200" dirty="0">
                <a:solidFill>
                  <a:schemeClr val="bg1"/>
                </a:solidFill>
              </a:rPr>
              <a:t> è il nome di quella parte con cui i canali degli intestini sono delimitati, circondati come una rete, la </a:t>
            </a:r>
            <a:r>
              <a:rPr lang="it-IT" sz="2200" i="1" dirty="0" err="1">
                <a:solidFill>
                  <a:schemeClr val="bg1"/>
                </a:solidFill>
              </a:rPr>
              <a:t>plasea</a:t>
            </a:r>
            <a:r>
              <a:rPr lang="it-IT" sz="2200" dirty="0">
                <a:solidFill>
                  <a:schemeClr val="bg1"/>
                </a:solidFill>
              </a:rPr>
              <a:t> è la coda del bue impregnata di frumento e sangue, i </a:t>
            </a:r>
            <a:r>
              <a:rPr lang="it-IT" sz="2200" i="1" dirty="0" err="1">
                <a:solidFill>
                  <a:schemeClr val="bg1"/>
                </a:solidFill>
              </a:rPr>
              <a:t>polimina</a:t>
            </a:r>
            <a:r>
              <a:rPr lang="it-IT" sz="2200" dirty="0">
                <a:solidFill>
                  <a:schemeClr val="bg1"/>
                </a:solidFill>
              </a:rPr>
              <a:t> […] solitamente chiamati con il nome di testicoli. […] Per non citare la </a:t>
            </a:r>
            <a:r>
              <a:rPr lang="it-IT" sz="2200" i="1" dirty="0">
                <a:solidFill>
                  <a:schemeClr val="bg1"/>
                </a:solidFill>
              </a:rPr>
              <a:t>caro </a:t>
            </a:r>
            <a:r>
              <a:rPr lang="it-IT" sz="2200" i="1" dirty="0" err="1">
                <a:solidFill>
                  <a:schemeClr val="bg1"/>
                </a:solidFill>
              </a:rPr>
              <a:t>strebula</a:t>
            </a:r>
            <a:r>
              <a:rPr lang="it-IT" sz="2200" dirty="0">
                <a:solidFill>
                  <a:schemeClr val="bg1"/>
                </a:solidFill>
              </a:rPr>
              <a:t>, [carne] ottenuta dai fianchi dei tori, la carne arrostita, le interiora che stanno sugli spiedi, poste sulle braci e abbrustolite sui carboni, e neanche infine le </a:t>
            </a:r>
            <a:r>
              <a:rPr lang="it-IT" sz="2200" i="1" dirty="0" err="1">
                <a:solidFill>
                  <a:schemeClr val="bg1"/>
                </a:solidFill>
              </a:rPr>
              <a:t>salsamina</a:t>
            </a:r>
            <a:r>
              <a:rPr lang="it-IT" sz="2200" dirty="0">
                <a:solidFill>
                  <a:schemeClr val="bg1"/>
                </a:solidFill>
              </a:rPr>
              <a:t>, che sono un miscuglio di quattro tipi di cereali. Allo stesso modo, non parleremo delle </a:t>
            </a:r>
            <a:r>
              <a:rPr lang="it-IT" sz="2200" i="1" dirty="0" err="1">
                <a:solidFill>
                  <a:schemeClr val="bg1"/>
                </a:solidFill>
              </a:rPr>
              <a:t>fendicae</a:t>
            </a:r>
            <a:r>
              <a:rPr lang="it-IT" sz="2200" dirty="0">
                <a:solidFill>
                  <a:schemeClr val="bg1"/>
                </a:solidFill>
              </a:rPr>
              <a:t>, più precisamente delle </a:t>
            </a:r>
            <a:r>
              <a:rPr lang="it-IT" sz="2200" i="1" dirty="0" err="1">
                <a:solidFill>
                  <a:schemeClr val="bg1"/>
                </a:solidFill>
              </a:rPr>
              <a:t>hirae</a:t>
            </a:r>
            <a:r>
              <a:rPr lang="it-IT" sz="2200" dirty="0">
                <a:solidFill>
                  <a:schemeClr val="bg1"/>
                </a:solidFill>
              </a:rPr>
              <a:t> (intestino tenue), che il parlato della plebe solitamente chiama le interiora, e allo stesso titolo non parleremo neanche delle </a:t>
            </a:r>
            <a:r>
              <a:rPr lang="it-IT" sz="2200" i="1" dirty="0" err="1">
                <a:solidFill>
                  <a:schemeClr val="bg1"/>
                </a:solidFill>
              </a:rPr>
              <a:t>rumas</a:t>
            </a:r>
            <a:r>
              <a:rPr lang="it-IT" sz="2200" dirty="0">
                <a:solidFill>
                  <a:schemeClr val="bg1"/>
                </a:solidFill>
              </a:rPr>
              <a:t>, che sono le parti iniziali degli esofagi, dove la specie dei ruminanti inghiotte e rigurgita il cibo. […]</a:t>
            </a:r>
          </a:p>
        </p:txBody>
      </p:sp>
    </p:spTree>
    <p:extLst>
      <p:ext uri="{BB962C8B-B14F-4D97-AF65-F5344CB8AC3E}">
        <p14:creationId xmlns:p14="http://schemas.microsoft.com/office/powerpoint/2010/main" val="42510576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ECC52220-CCF2-4F91-A0CE-9730C2032E55}"/>
            </a:ext>
          </a:extLst>
        </p:cNvPr>
        <p:cNvGrpSpPr/>
        <p:nvPr/>
      </p:nvGrpSpPr>
      <p:grpSpPr>
        <a:xfrm>
          <a:off x="0" y="0"/>
          <a:ext cx="0" cy="0"/>
          <a:chOff x="0" y="0"/>
          <a:chExt cx="0" cy="0"/>
        </a:xfrm>
      </p:grpSpPr>
      <p:sp>
        <p:nvSpPr>
          <p:cNvPr id="2" name="CasellaDiTesto 1">
            <a:extLst>
              <a:ext uri="{FF2B5EF4-FFF2-40B4-BE49-F238E27FC236}">
                <a16:creationId xmlns:a16="http://schemas.microsoft.com/office/drawing/2014/main" id="{38DA357E-C322-4A03-ED33-5ED7270CC53D}"/>
              </a:ext>
            </a:extLst>
          </p:cNvPr>
          <p:cNvSpPr txBox="1"/>
          <p:nvPr/>
        </p:nvSpPr>
        <p:spPr>
          <a:xfrm>
            <a:off x="0" y="0"/>
            <a:ext cx="12192000" cy="477054"/>
          </a:xfrm>
          <a:prstGeom prst="rect">
            <a:avLst/>
          </a:prstGeom>
          <a:noFill/>
        </p:spPr>
        <p:txBody>
          <a:bodyPr wrap="square" rtlCol="0">
            <a:spAutoFit/>
          </a:bodyPr>
          <a:lstStyle/>
          <a:p>
            <a:pPr algn="ctr"/>
            <a:r>
              <a:rPr lang="it-IT" sz="2500" dirty="0">
                <a:solidFill>
                  <a:schemeClr val="bg1"/>
                </a:solidFill>
                <a:latin typeface="+mj-lt"/>
              </a:rPr>
              <a:t>I Romani e il sacrificio: perché?</a:t>
            </a:r>
          </a:p>
        </p:txBody>
      </p:sp>
      <p:cxnSp>
        <p:nvCxnSpPr>
          <p:cNvPr id="4" name="Connettore diritto 3">
            <a:extLst>
              <a:ext uri="{FF2B5EF4-FFF2-40B4-BE49-F238E27FC236}">
                <a16:creationId xmlns:a16="http://schemas.microsoft.com/office/drawing/2014/main" id="{13FF5856-991E-BA9E-3B33-132C841C05ED}"/>
              </a:ext>
            </a:extLst>
          </p:cNvPr>
          <p:cNvCxnSpPr>
            <a:cxnSpLocks/>
          </p:cNvCxnSpPr>
          <p:nvPr/>
        </p:nvCxnSpPr>
        <p:spPr>
          <a:xfrm flipH="1">
            <a:off x="-123930" y="477054"/>
            <a:ext cx="12439859" cy="0"/>
          </a:xfrm>
          <a:prstGeom prst="line">
            <a:avLst/>
          </a:prstGeom>
        </p:spPr>
        <p:style>
          <a:lnRef idx="2">
            <a:schemeClr val="accent2"/>
          </a:lnRef>
          <a:fillRef idx="0">
            <a:schemeClr val="accent2"/>
          </a:fillRef>
          <a:effectRef idx="1">
            <a:schemeClr val="accent2"/>
          </a:effectRef>
          <a:fontRef idx="minor">
            <a:schemeClr val="tx1"/>
          </a:fontRef>
        </p:style>
      </p:cxnSp>
      <p:sp>
        <p:nvSpPr>
          <p:cNvPr id="10" name="CasellaDiTesto 9">
            <a:extLst>
              <a:ext uri="{FF2B5EF4-FFF2-40B4-BE49-F238E27FC236}">
                <a16:creationId xmlns:a16="http://schemas.microsoft.com/office/drawing/2014/main" id="{144D6BD2-6BC9-F225-5850-C14666C6DF16}"/>
              </a:ext>
            </a:extLst>
          </p:cNvPr>
          <p:cNvSpPr txBox="1"/>
          <p:nvPr/>
        </p:nvSpPr>
        <p:spPr>
          <a:xfrm>
            <a:off x="104172" y="628233"/>
            <a:ext cx="11956648" cy="5847755"/>
          </a:xfrm>
          <a:prstGeom prst="rect">
            <a:avLst/>
          </a:prstGeom>
          <a:noFill/>
        </p:spPr>
        <p:txBody>
          <a:bodyPr wrap="square">
            <a:spAutoFit/>
          </a:bodyPr>
          <a:lstStyle/>
          <a:p>
            <a:r>
              <a:rPr lang="pl-PL" sz="2200" b="1" dirty="0">
                <a:solidFill>
                  <a:schemeClr val="accent2"/>
                </a:solidFill>
              </a:rPr>
              <a:t>Arnob. </a:t>
            </a:r>
            <a:r>
              <a:rPr lang="pl-PL" sz="2200" b="1" i="1" dirty="0">
                <a:solidFill>
                  <a:schemeClr val="accent2"/>
                </a:solidFill>
              </a:rPr>
              <a:t>Nat</a:t>
            </a:r>
            <a:r>
              <a:rPr lang="pl-PL" sz="2200" b="1" dirty="0">
                <a:solidFill>
                  <a:schemeClr val="accent2"/>
                </a:solidFill>
              </a:rPr>
              <a:t>. VII 2</a:t>
            </a:r>
            <a:r>
              <a:rPr lang="it-IT" sz="2200" b="1" dirty="0">
                <a:solidFill>
                  <a:schemeClr val="accent2"/>
                </a:solidFill>
              </a:rPr>
              <a:t>5:</a:t>
            </a:r>
          </a:p>
          <a:p>
            <a:pPr algn="just"/>
            <a:r>
              <a:rPr lang="it-IT" sz="2200" dirty="0">
                <a:solidFill>
                  <a:schemeClr val="bg1"/>
                </a:solidFill>
              </a:rPr>
              <a:t>Se infatti ogni cosa che è fatta dagli umani, e soprattutto nelle cose sacre, deve avere le sue ragioni […] spiegateci e diteci, quale sia la causa, quale la ragione, per cui queste cose sono date agli dèi e sono bruciate sugli altari sacri. […] Le potenze divine sono impressionate da pasti o da banchetti sontuosi perché valga la pena escogitare per loro innumerevoli pasti sacrificali, patiscono per i rivolgimenti degli stomaci e si cerca la varietà dei sapori per scacciare i </a:t>
            </a:r>
            <a:r>
              <a:rPr lang="it-IT" sz="2200" i="1" dirty="0">
                <a:solidFill>
                  <a:schemeClr val="bg1"/>
                </a:solidFill>
              </a:rPr>
              <a:t>fastidia</a:t>
            </a:r>
            <a:r>
              <a:rPr lang="it-IT" sz="2200" dirty="0">
                <a:solidFill>
                  <a:schemeClr val="bg1"/>
                </a:solidFill>
              </a:rPr>
              <a:t>, per questo si presentano loro delle carni talvolta arrostite, talvolta crude, talvolta semicotte, talvolta semicrude? […] Gli dèi celesti sono impressionati dalle varietà di piatti di carne, come è costume fare dopo le abbuffate di banchetti opulenti e ricchi, prendono questi piccoli bocconcini come delle gustose prelibatezze, non grazie ai quali placano la fame ma per stimolare l’ozio del palato e per stuzzicarsi la voracità dell’appetito, nonostante siano sazi? O mirabile grandezza degli dèi, che nessun essere umano ha colto, che nessuna natura ha inteso, se – a quanto pare – fanno favori, sono riguadagnati con i testicoli e gli esofagi delle bestie e depongono l’ira e i risentimenti solo se hanno visto portate e bruciate per loro delle interiora e delle budella preparate e offerte.</a:t>
            </a:r>
          </a:p>
          <a:p>
            <a:pPr algn="just"/>
            <a:endParaRPr lang="it-IT" sz="2200" dirty="0">
              <a:solidFill>
                <a:schemeClr val="bg1"/>
              </a:solidFill>
              <a:sym typeface="Wingdings" panose="05000000000000000000" pitchFamily="2" charset="2"/>
            </a:endParaRPr>
          </a:p>
          <a:p>
            <a:pPr algn="just"/>
            <a:r>
              <a:rPr lang="it-IT" sz="2200" dirty="0">
                <a:solidFill>
                  <a:schemeClr val="accent2"/>
                </a:solidFill>
                <a:sym typeface="Wingdings" panose="05000000000000000000" pitchFamily="2" charset="2"/>
              </a:rPr>
              <a:t></a:t>
            </a:r>
            <a:r>
              <a:rPr lang="it-IT" sz="2200" dirty="0">
                <a:solidFill>
                  <a:schemeClr val="bg1"/>
                </a:solidFill>
                <a:sym typeface="Wingdings" panose="05000000000000000000" pitchFamily="2" charset="2"/>
              </a:rPr>
              <a:t>funzione alimentare</a:t>
            </a:r>
          </a:p>
          <a:p>
            <a:pPr algn="just"/>
            <a:r>
              <a:rPr lang="it-IT" sz="2200" dirty="0">
                <a:solidFill>
                  <a:schemeClr val="accent2"/>
                </a:solidFill>
                <a:sym typeface="Wingdings" panose="05000000000000000000" pitchFamily="2" charset="2"/>
              </a:rPr>
              <a:t></a:t>
            </a:r>
            <a:r>
              <a:rPr lang="it-IT" sz="2200" dirty="0">
                <a:solidFill>
                  <a:schemeClr val="bg1"/>
                </a:solidFill>
                <a:sym typeface="Wingdings" panose="05000000000000000000" pitchFamily="2" charset="2"/>
              </a:rPr>
              <a:t>circuito della cura</a:t>
            </a:r>
            <a:endParaRPr lang="it-IT" sz="2200" dirty="0">
              <a:solidFill>
                <a:schemeClr val="bg1"/>
              </a:solidFill>
            </a:endParaRPr>
          </a:p>
        </p:txBody>
      </p:sp>
    </p:spTree>
    <p:extLst>
      <p:ext uri="{BB962C8B-B14F-4D97-AF65-F5344CB8AC3E}">
        <p14:creationId xmlns:p14="http://schemas.microsoft.com/office/powerpoint/2010/main" val="2967818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0BDFA0A1-B34E-2E26-A45C-5FAB9A4F2A5A}"/>
            </a:ext>
          </a:extLst>
        </p:cNvPr>
        <p:cNvGrpSpPr/>
        <p:nvPr/>
      </p:nvGrpSpPr>
      <p:grpSpPr>
        <a:xfrm>
          <a:off x="0" y="0"/>
          <a:ext cx="0" cy="0"/>
          <a:chOff x="0" y="0"/>
          <a:chExt cx="0" cy="0"/>
        </a:xfrm>
      </p:grpSpPr>
      <p:sp>
        <p:nvSpPr>
          <p:cNvPr id="2" name="CasellaDiTesto 1">
            <a:extLst>
              <a:ext uri="{FF2B5EF4-FFF2-40B4-BE49-F238E27FC236}">
                <a16:creationId xmlns:a16="http://schemas.microsoft.com/office/drawing/2014/main" id="{FBBC95D8-A94A-95AC-05C9-A3029613D9DA}"/>
              </a:ext>
            </a:extLst>
          </p:cNvPr>
          <p:cNvSpPr txBox="1"/>
          <p:nvPr/>
        </p:nvSpPr>
        <p:spPr>
          <a:xfrm>
            <a:off x="0" y="0"/>
            <a:ext cx="12192000" cy="477054"/>
          </a:xfrm>
          <a:prstGeom prst="rect">
            <a:avLst/>
          </a:prstGeom>
          <a:noFill/>
        </p:spPr>
        <p:txBody>
          <a:bodyPr wrap="square" rtlCol="0">
            <a:spAutoFit/>
          </a:bodyPr>
          <a:lstStyle/>
          <a:p>
            <a:pPr algn="ctr"/>
            <a:r>
              <a:rPr lang="it-IT" sz="2500" dirty="0">
                <a:solidFill>
                  <a:schemeClr val="bg1"/>
                </a:solidFill>
                <a:latin typeface="+mj-lt"/>
              </a:rPr>
              <a:t>I Romani e il sacrificio: perché?</a:t>
            </a:r>
          </a:p>
        </p:txBody>
      </p:sp>
      <p:cxnSp>
        <p:nvCxnSpPr>
          <p:cNvPr id="4" name="Connettore diritto 3">
            <a:extLst>
              <a:ext uri="{FF2B5EF4-FFF2-40B4-BE49-F238E27FC236}">
                <a16:creationId xmlns:a16="http://schemas.microsoft.com/office/drawing/2014/main" id="{F91A94AE-2154-7A63-860E-8F915B78B3E4}"/>
              </a:ext>
            </a:extLst>
          </p:cNvPr>
          <p:cNvCxnSpPr>
            <a:cxnSpLocks/>
          </p:cNvCxnSpPr>
          <p:nvPr/>
        </p:nvCxnSpPr>
        <p:spPr>
          <a:xfrm flipH="1">
            <a:off x="-123930" y="477054"/>
            <a:ext cx="12439859" cy="0"/>
          </a:xfrm>
          <a:prstGeom prst="line">
            <a:avLst/>
          </a:prstGeom>
        </p:spPr>
        <p:style>
          <a:lnRef idx="2">
            <a:schemeClr val="accent2"/>
          </a:lnRef>
          <a:fillRef idx="0">
            <a:schemeClr val="accent2"/>
          </a:fillRef>
          <a:effectRef idx="1">
            <a:schemeClr val="accent2"/>
          </a:effectRef>
          <a:fontRef idx="minor">
            <a:schemeClr val="tx1"/>
          </a:fontRef>
        </p:style>
      </p:cxnSp>
      <p:sp>
        <p:nvSpPr>
          <p:cNvPr id="9" name="CasellaDiTesto 8">
            <a:extLst>
              <a:ext uri="{FF2B5EF4-FFF2-40B4-BE49-F238E27FC236}">
                <a16:creationId xmlns:a16="http://schemas.microsoft.com/office/drawing/2014/main" id="{46056099-5CC7-96AE-09C4-37DEB2FDA3F4}"/>
              </a:ext>
            </a:extLst>
          </p:cNvPr>
          <p:cNvSpPr txBox="1"/>
          <p:nvPr/>
        </p:nvSpPr>
        <p:spPr>
          <a:xfrm>
            <a:off x="0" y="535463"/>
            <a:ext cx="12192000" cy="5847755"/>
          </a:xfrm>
          <a:prstGeom prst="rect">
            <a:avLst/>
          </a:prstGeom>
          <a:noFill/>
        </p:spPr>
        <p:txBody>
          <a:bodyPr wrap="square">
            <a:spAutoFit/>
          </a:bodyPr>
          <a:lstStyle/>
          <a:p>
            <a:r>
              <a:rPr lang="it-IT" sz="2200" b="1" dirty="0">
                <a:solidFill>
                  <a:schemeClr val="accent2"/>
                </a:solidFill>
              </a:rPr>
              <a:t>Commentari dei Fratelli Arvali 62 (25 marzo 101) (</a:t>
            </a:r>
            <a:r>
              <a:rPr lang="it-IT" sz="2200" b="1" i="1" dirty="0">
                <a:solidFill>
                  <a:schemeClr val="accent2"/>
                </a:solidFill>
              </a:rPr>
              <a:t>CFA</a:t>
            </a:r>
            <a:r>
              <a:rPr lang="it-IT" sz="2200" b="1" dirty="0">
                <a:solidFill>
                  <a:schemeClr val="accent2"/>
                </a:solidFill>
              </a:rPr>
              <a:t> 62):</a:t>
            </a:r>
          </a:p>
          <a:p>
            <a:pPr algn="just"/>
            <a:endParaRPr lang="it-IT" sz="2200" dirty="0">
              <a:solidFill>
                <a:schemeClr val="accent2"/>
              </a:solidFill>
            </a:endParaRPr>
          </a:p>
          <a:p>
            <a:pPr algn="just"/>
            <a:r>
              <a:rPr lang="it-IT" sz="2200" dirty="0">
                <a:solidFill>
                  <a:schemeClr val="bg1"/>
                </a:solidFill>
              </a:rPr>
              <a:t>[…] il 25 marzo in Campidoglio i fratelli arvali formularono i voti per la salvaguardia, il ritorno e la vittoria di Traiano […]: «Giove Ottimo Massimo, ti imploriamo chiediamo supplichiamo affinché tu faccia sì che l’imperatore Traiano […] sia incolume, sia di ritorno, sia vittorioso […]. Se tu farai così, allora a nome del collegio dei fratelli arvali, promettiamo che ci sarà per te un bue dorato. </a:t>
            </a:r>
          </a:p>
          <a:p>
            <a:pPr algn="just"/>
            <a:r>
              <a:rPr lang="it-IT" sz="2200" dirty="0">
                <a:solidFill>
                  <a:schemeClr val="bg1"/>
                </a:solidFill>
              </a:rPr>
              <a:t>Giunone </a:t>
            </a:r>
            <a:r>
              <a:rPr lang="it-IT" sz="2200" i="1" dirty="0">
                <a:solidFill>
                  <a:schemeClr val="bg1"/>
                </a:solidFill>
              </a:rPr>
              <a:t>Regina</a:t>
            </a:r>
            <a:r>
              <a:rPr lang="it-IT" sz="2200" dirty="0">
                <a:solidFill>
                  <a:schemeClr val="bg1"/>
                </a:solidFill>
              </a:rPr>
              <a:t> […]»</a:t>
            </a:r>
          </a:p>
          <a:p>
            <a:pPr algn="just"/>
            <a:r>
              <a:rPr lang="it-IT" sz="2200" dirty="0">
                <a:solidFill>
                  <a:schemeClr val="bg1"/>
                </a:solidFill>
              </a:rPr>
              <a:t>	Minerva</a:t>
            </a:r>
          </a:p>
          <a:p>
            <a:pPr algn="just"/>
            <a:r>
              <a:rPr lang="it-IT" sz="2200" dirty="0">
                <a:solidFill>
                  <a:schemeClr val="bg1"/>
                </a:solidFill>
              </a:rPr>
              <a:t>		Giove </a:t>
            </a:r>
            <a:r>
              <a:rPr lang="it-IT" sz="2200" i="1" dirty="0">
                <a:solidFill>
                  <a:schemeClr val="bg1"/>
                </a:solidFill>
              </a:rPr>
              <a:t>Victor</a:t>
            </a:r>
          </a:p>
          <a:p>
            <a:pPr algn="just"/>
            <a:r>
              <a:rPr lang="it-IT" sz="2200" i="1" dirty="0">
                <a:solidFill>
                  <a:schemeClr val="bg1"/>
                </a:solidFill>
              </a:rPr>
              <a:t>			Salus Rei Pub(</a:t>
            </a:r>
            <a:r>
              <a:rPr lang="it-IT" sz="2200" i="1" dirty="0" err="1">
                <a:solidFill>
                  <a:schemeClr val="bg1"/>
                </a:solidFill>
              </a:rPr>
              <a:t>licae</a:t>
            </a:r>
            <a:r>
              <a:rPr lang="it-IT" sz="2200" i="1" dirty="0">
                <a:solidFill>
                  <a:schemeClr val="bg1"/>
                </a:solidFill>
              </a:rPr>
              <a:t>) p(</a:t>
            </a:r>
            <a:r>
              <a:rPr lang="it-IT" sz="2200" i="1" dirty="0" err="1">
                <a:solidFill>
                  <a:schemeClr val="bg1"/>
                </a:solidFill>
              </a:rPr>
              <a:t>opuli</a:t>
            </a:r>
            <a:r>
              <a:rPr lang="it-IT" sz="2200" i="1" dirty="0">
                <a:solidFill>
                  <a:schemeClr val="bg1"/>
                </a:solidFill>
              </a:rPr>
              <a:t>) R(omani) </a:t>
            </a:r>
            <a:r>
              <a:rPr lang="it-IT" sz="2200" i="1" dirty="0" err="1">
                <a:solidFill>
                  <a:schemeClr val="bg1"/>
                </a:solidFill>
              </a:rPr>
              <a:t>Quiritium</a:t>
            </a:r>
            <a:endParaRPr lang="it-IT" sz="2200" i="1" dirty="0">
              <a:solidFill>
                <a:schemeClr val="bg1"/>
              </a:solidFill>
            </a:endParaRPr>
          </a:p>
          <a:p>
            <a:pPr algn="just"/>
            <a:r>
              <a:rPr lang="it-IT" sz="2200" dirty="0">
                <a:solidFill>
                  <a:schemeClr val="bg1"/>
                </a:solidFill>
              </a:rPr>
              <a:t>				Marte</a:t>
            </a:r>
            <a:r>
              <a:rPr lang="it-IT" sz="2200" i="1" dirty="0">
                <a:solidFill>
                  <a:schemeClr val="bg1"/>
                </a:solidFill>
              </a:rPr>
              <a:t> Pater</a:t>
            </a:r>
          </a:p>
          <a:p>
            <a:pPr algn="just"/>
            <a:r>
              <a:rPr lang="it-IT" sz="2200" dirty="0">
                <a:solidFill>
                  <a:schemeClr val="bg1"/>
                </a:solidFill>
              </a:rPr>
              <a:t>					Marte</a:t>
            </a:r>
            <a:r>
              <a:rPr lang="it-IT" sz="2200" i="1" dirty="0">
                <a:solidFill>
                  <a:schemeClr val="bg1"/>
                </a:solidFill>
              </a:rPr>
              <a:t> Victor</a:t>
            </a:r>
          </a:p>
          <a:p>
            <a:pPr algn="just"/>
            <a:r>
              <a:rPr lang="it-IT" sz="2200" i="1" dirty="0">
                <a:solidFill>
                  <a:schemeClr val="bg1"/>
                </a:solidFill>
              </a:rPr>
              <a:t>						Victoria</a:t>
            </a:r>
          </a:p>
          <a:p>
            <a:pPr algn="just"/>
            <a:r>
              <a:rPr lang="it-IT" sz="2200" i="1" dirty="0">
                <a:solidFill>
                  <a:schemeClr val="bg1"/>
                </a:solidFill>
              </a:rPr>
              <a:t>							Fortuna </a:t>
            </a:r>
            <a:r>
              <a:rPr lang="it-IT" sz="2200" i="1" dirty="0" err="1">
                <a:solidFill>
                  <a:schemeClr val="bg1"/>
                </a:solidFill>
              </a:rPr>
              <a:t>Redux</a:t>
            </a:r>
            <a:endParaRPr lang="it-IT" sz="2200" i="1" dirty="0">
              <a:solidFill>
                <a:schemeClr val="bg1"/>
              </a:solidFill>
            </a:endParaRPr>
          </a:p>
          <a:p>
            <a:pPr algn="just"/>
            <a:r>
              <a:rPr lang="it-IT" sz="2200" dirty="0">
                <a:solidFill>
                  <a:schemeClr val="bg1"/>
                </a:solidFill>
              </a:rPr>
              <a:t>								Vesta</a:t>
            </a:r>
            <a:r>
              <a:rPr lang="it-IT" sz="2200" i="1" dirty="0">
                <a:solidFill>
                  <a:schemeClr val="bg1"/>
                </a:solidFill>
              </a:rPr>
              <a:t> Mater</a:t>
            </a:r>
          </a:p>
          <a:p>
            <a:pPr algn="just"/>
            <a:r>
              <a:rPr lang="it-IT" sz="2200" dirty="0">
                <a:solidFill>
                  <a:schemeClr val="bg1"/>
                </a:solidFill>
              </a:rPr>
              <a:t>									Nettuno </a:t>
            </a:r>
            <a:r>
              <a:rPr lang="it-IT" sz="2200" i="1" dirty="0">
                <a:solidFill>
                  <a:schemeClr val="bg1"/>
                </a:solidFill>
              </a:rPr>
              <a:t>Pater</a:t>
            </a:r>
          </a:p>
          <a:p>
            <a:pPr algn="just"/>
            <a:r>
              <a:rPr lang="it-IT" sz="2200" dirty="0">
                <a:solidFill>
                  <a:schemeClr val="bg1"/>
                </a:solidFill>
              </a:rPr>
              <a:t>										Ercole</a:t>
            </a:r>
            <a:r>
              <a:rPr lang="it-IT" sz="2200" i="1" dirty="0">
                <a:solidFill>
                  <a:schemeClr val="bg1"/>
                </a:solidFill>
              </a:rPr>
              <a:t> Victor</a:t>
            </a:r>
            <a:r>
              <a:rPr lang="it-IT" sz="2200" b="1" dirty="0">
                <a:solidFill>
                  <a:schemeClr val="bg1"/>
                </a:solidFill>
              </a:rPr>
              <a:t> </a:t>
            </a:r>
            <a:endParaRPr lang="it-IT" sz="2200" dirty="0">
              <a:solidFill>
                <a:schemeClr val="bg1"/>
              </a:solidFill>
            </a:endParaRPr>
          </a:p>
        </p:txBody>
      </p:sp>
    </p:spTree>
    <p:extLst>
      <p:ext uri="{BB962C8B-B14F-4D97-AF65-F5344CB8AC3E}">
        <p14:creationId xmlns:p14="http://schemas.microsoft.com/office/powerpoint/2010/main" val="17641079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E1D4D150-25CF-72FA-AE67-5DD360360566}"/>
            </a:ext>
          </a:extLst>
        </p:cNvPr>
        <p:cNvGrpSpPr/>
        <p:nvPr/>
      </p:nvGrpSpPr>
      <p:grpSpPr>
        <a:xfrm>
          <a:off x="0" y="0"/>
          <a:ext cx="0" cy="0"/>
          <a:chOff x="0" y="0"/>
          <a:chExt cx="0" cy="0"/>
        </a:xfrm>
      </p:grpSpPr>
      <p:sp>
        <p:nvSpPr>
          <p:cNvPr id="2" name="CasellaDiTesto 1">
            <a:extLst>
              <a:ext uri="{FF2B5EF4-FFF2-40B4-BE49-F238E27FC236}">
                <a16:creationId xmlns:a16="http://schemas.microsoft.com/office/drawing/2014/main" id="{42C71A6E-BC06-0A24-A69F-86362B81E479}"/>
              </a:ext>
            </a:extLst>
          </p:cNvPr>
          <p:cNvSpPr txBox="1"/>
          <p:nvPr/>
        </p:nvSpPr>
        <p:spPr>
          <a:xfrm>
            <a:off x="0" y="0"/>
            <a:ext cx="12192000" cy="477054"/>
          </a:xfrm>
          <a:prstGeom prst="rect">
            <a:avLst/>
          </a:prstGeom>
          <a:noFill/>
        </p:spPr>
        <p:txBody>
          <a:bodyPr wrap="square" rtlCol="0">
            <a:spAutoFit/>
          </a:bodyPr>
          <a:lstStyle/>
          <a:p>
            <a:pPr algn="ctr"/>
            <a:r>
              <a:rPr lang="it-IT" sz="2500" dirty="0">
                <a:solidFill>
                  <a:schemeClr val="bg1"/>
                </a:solidFill>
                <a:latin typeface="+mj-lt"/>
              </a:rPr>
              <a:t>I Romani e il sacrificio: perché?</a:t>
            </a:r>
          </a:p>
        </p:txBody>
      </p:sp>
      <p:cxnSp>
        <p:nvCxnSpPr>
          <p:cNvPr id="4" name="Connettore diritto 3">
            <a:extLst>
              <a:ext uri="{FF2B5EF4-FFF2-40B4-BE49-F238E27FC236}">
                <a16:creationId xmlns:a16="http://schemas.microsoft.com/office/drawing/2014/main" id="{BA6BB50E-8F5A-FB41-F977-58C72AB05C78}"/>
              </a:ext>
            </a:extLst>
          </p:cNvPr>
          <p:cNvCxnSpPr>
            <a:cxnSpLocks/>
          </p:cNvCxnSpPr>
          <p:nvPr/>
        </p:nvCxnSpPr>
        <p:spPr>
          <a:xfrm flipH="1">
            <a:off x="-123930" y="477054"/>
            <a:ext cx="12439859" cy="0"/>
          </a:xfrm>
          <a:prstGeom prst="line">
            <a:avLst/>
          </a:prstGeom>
        </p:spPr>
        <p:style>
          <a:lnRef idx="2">
            <a:schemeClr val="accent2"/>
          </a:lnRef>
          <a:fillRef idx="0">
            <a:schemeClr val="accent2"/>
          </a:fillRef>
          <a:effectRef idx="1">
            <a:schemeClr val="accent2"/>
          </a:effectRef>
          <a:fontRef idx="minor">
            <a:schemeClr val="tx1"/>
          </a:fontRef>
        </p:style>
      </p:cxnSp>
      <p:sp>
        <p:nvSpPr>
          <p:cNvPr id="9" name="CasellaDiTesto 8">
            <a:extLst>
              <a:ext uri="{FF2B5EF4-FFF2-40B4-BE49-F238E27FC236}">
                <a16:creationId xmlns:a16="http://schemas.microsoft.com/office/drawing/2014/main" id="{77882FCE-500B-743B-D6B1-397D5DA3CC96}"/>
              </a:ext>
            </a:extLst>
          </p:cNvPr>
          <p:cNvSpPr txBox="1"/>
          <p:nvPr/>
        </p:nvSpPr>
        <p:spPr>
          <a:xfrm>
            <a:off x="0" y="535463"/>
            <a:ext cx="12192000" cy="6186309"/>
          </a:xfrm>
          <a:prstGeom prst="rect">
            <a:avLst/>
          </a:prstGeom>
          <a:noFill/>
        </p:spPr>
        <p:txBody>
          <a:bodyPr wrap="square">
            <a:spAutoFit/>
          </a:bodyPr>
          <a:lstStyle/>
          <a:p>
            <a:pPr algn="just"/>
            <a:r>
              <a:rPr lang="it-IT" sz="2200" b="1" dirty="0">
                <a:solidFill>
                  <a:schemeClr val="accent2"/>
                </a:solidFill>
              </a:rPr>
              <a:t>Livio </a:t>
            </a:r>
            <a:r>
              <a:rPr lang="it-IT" sz="2200" b="1" i="1" dirty="0">
                <a:solidFill>
                  <a:schemeClr val="accent2"/>
                </a:solidFill>
              </a:rPr>
              <a:t>Ab urbe condita</a:t>
            </a:r>
            <a:r>
              <a:rPr lang="it-IT" sz="2200" b="1" dirty="0">
                <a:solidFill>
                  <a:schemeClr val="accent2"/>
                </a:solidFill>
              </a:rPr>
              <a:t> XXXI 5, 7 </a:t>
            </a:r>
            <a:r>
              <a:rPr lang="nn-NO" sz="2200" b="1" dirty="0">
                <a:solidFill>
                  <a:schemeClr val="accent2"/>
                </a:solidFill>
              </a:rPr>
              <a:t>(trad. L. Perelli):</a:t>
            </a:r>
            <a:endParaRPr lang="it-IT" sz="800" i="1" dirty="0">
              <a:solidFill>
                <a:schemeClr val="bg1"/>
              </a:solidFill>
            </a:endParaRPr>
          </a:p>
          <a:p>
            <a:pPr algn="just"/>
            <a:r>
              <a:rPr lang="it-IT" sz="2200" dirty="0">
                <a:solidFill>
                  <a:schemeClr val="bg1"/>
                </a:solidFill>
              </a:rPr>
              <a:t>Dopo che i consoli ebbero riferito che il sacrificio (</a:t>
            </a:r>
            <a:r>
              <a:rPr lang="it-IT" sz="2200" i="1" dirty="0">
                <a:solidFill>
                  <a:schemeClr val="bg1"/>
                </a:solidFill>
              </a:rPr>
              <a:t>rem </a:t>
            </a:r>
            <a:r>
              <a:rPr lang="it-IT" sz="2200" i="1" dirty="0" err="1">
                <a:solidFill>
                  <a:schemeClr val="bg1"/>
                </a:solidFill>
              </a:rPr>
              <a:t>divinam</a:t>
            </a:r>
            <a:r>
              <a:rPr lang="it-IT" sz="2200" dirty="0">
                <a:solidFill>
                  <a:schemeClr val="bg1"/>
                </a:solidFill>
              </a:rPr>
              <a:t>) era stato compiuto secondo il rito e che secondo il responso degli aruspici gli dèi avevano accolto la preghiera e l’esame delle viscere era stato favorevole e presagiva vittoria, trionfo ed incremento territoriale, furono lette le lettere di Valerio e di Aurelio e vennero ascoltati gli ambasciatori degli Ateniesi.</a:t>
            </a:r>
          </a:p>
          <a:p>
            <a:endParaRPr lang="it-IT" sz="2200" b="1" dirty="0">
              <a:solidFill>
                <a:schemeClr val="accent2"/>
              </a:solidFill>
            </a:endParaRPr>
          </a:p>
          <a:p>
            <a:r>
              <a:rPr lang="it-IT" sz="2200" b="1" dirty="0" err="1">
                <a:solidFill>
                  <a:schemeClr val="accent2"/>
                </a:solidFill>
              </a:rPr>
              <a:t>PDur</a:t>
            </a:r>
            <a:r>
              <a:rPr lang="it-IT" sz="2200" b="1" dirty="0">
                <a:solidFill>
                  <a:schemeClr val="accent2"/>
                </a:solidFill>
              </a:rPr>
              <a:t>. 54 c.1 (prima metà III s.):</a:t>
            </a:r>
          </a:p>
          <a:p>
            <a:r>
              <a:rPr lang="it-IT" sz="2200" dirty="0">
                <a:solidFill>
                  <a:schemeClr val="bg1"/>
                </a:solidFill>
              </a:rPr>
              <a:t>3 gennaio: dal momento che si esaudiscono e si formulano i </a:t>
            </a:r>
            <a:r>
              <a:rPr lang="it-IT" sz="2200" i="1" dirty="0">
                <a:solidFill>
                  <a:schemeClr val="bg1"/>
                </a:solidFill>
              </a:rPr>
              <a:t>vota</a:t>
            </a:r>
            <a:r>
              <a:rPr lang="it-IT" sz="2200" dirty="0">
                <a:solidFill>
                  <a:schemeClr val="bg1"/>
                </a:solidFill>
              </a:rPr>
              <a:t>, sia per la salvaguardia del nostro signore Marco Aurelio Severo Alessandro Augusto, sia per l’eternità dell’</a:t>
            </a:r>
            <a:r>
              <a:rPr lang="it-IT" sz="2200" i="1" dirty="0">
                <a:solidFill>
                  <a:schemeClr val="bg1"/>
                </a:solidFill>
              </a:rPr>
              <a:t>imperium</a:t>
            </a:r>
            <a:r>
              <a:rPr lang="it-IT" sz="2200" dirty="0">
                <a:solidFill>
                  <a:schemeClr val="bg1"/>
                </a:solidFill>
              </a:rPr>
              <a:t> del popolo romano: a Giove Ottimo Massimo un bue maschio; a Giunone </a:t>
            </a:r>
            <a:r>
              <a:rPr lang="it-IT" sz="2200" i="1" dirty="0">
                <a:solidFill>
                  <a:schemeClr val="bg1"/>
                </a:solidFill>
              </a:rPr>
              <a:t>Regina</a:t>
            </a:r>
            <a:r>
              <a:rPr lang="it-IT" sz="2200" dirty="0">
                <a:solidFill>
                  <a:schemeClr val="bg1"/>
                </a:solidFill>
              </a:rPr>
              <a:t> una mucca; a Minerva una mucca; a Giove </a:t>
            </a:r>
            <a:r>
              <a:rPr lang="it-IT" sz="2200" i="1" dirty="0">
                <a:solidFill>
                  <a:schemeClr val="bg1"/>
                </a:solidFill>
              </a:rPr>
              <a:t>Victor</a:t>
            </a:r>
            <a:r>
              <a:rPr lang="it-IT" sz="2200" dirty="0">
                <a:solidFill>
                  <a:schemeClr val="bg1"/>
                </a:solidFill>
              </a:rPr>
              <a:t> un bue maschio; **************************************; a Marte </a:t>
            </a:r>
            <a:r>
              <a:rPr lang="it-IT" sz="2200" i="1" dirty="0">
                <a:solidFill>
                  <a:schemeClr val="bg1"/>
                </a:solidFill>
              </a:rPr>
              <a:t>Pater</a:t>
            </a:r>
            <a:r>
              <a:rPr lang="it-IT" sz="2200" dirty="0">
                <a:solidFill>
                  <a:schemeClr val="bg1"/>
                </a:solidFill>
              </a:rPr>
              <a:t> un toro; a Marte </a:t>
            </a:r>
            <a:r>
              <a:rPr lang="it-IT" sz="2200" i="1" dirty="0">
                <a:solidFill>
                  <a:schemeClr val="bg1"/>
                </a:solidFill>
              </a:rPr>
              <a:t>Victor </a:t>
            </a:r>
            <a:r>
              <a:rPr lang="it-IT" sz="2200" dirty="0">
                <a:solidFill>
                  <a:schemeClr val="bg1"/>
                </a:solidFill>
              </a:rPr>
              <a:t>un toro; a </a:t>
            </a:r>
            <a:r>
              <a:rPr lang="it-IT" sz="2200" i="1" dirty="0">
                <a:solidFill>
                  <a:schemeClr val="bg1"/>
                </a:solidFill>
              </a:rPr>
              <a:t>Victoria</a:t>
            </a:r>
            <a:r>
              <a:rPr lang="it-IT" sz="2200" dirty="0">
                <a:solidFill>
                  <a:schemeClr val="bg1"/>
                </a:solidFill>
              </a:rPr>
              <a:t> una mucca; ***************. </a:t>
            </a:r>
          </a:p>
          <a:p>
            <a:r>
              <a:rPr lang="it-IT" sz="2200" dirty="0">
                <a:solidFill>
                  <a:schemeClr val="bg1"/>
                </a:solidFill>
              </a:rPr>
              <a:t>*** gennaio: *** a </a:t>
            </a:r>
            <a:r>
              <a:rPr lang="it-IT" sz="2200" i="1" dirty="0">
                <a:solidFill>
                  <a:schemeClr val="bg1"/>
                </a:solidFill>
              </a:rPr>
              <a:t>Salus</a:t>
            </a:r>
            <a:r>
              <a:rPr lang="it-IT" sz="2200" dirty="0">
                <a:solidFill>
                  <a:schemeClr val="bg1"/>
                </a:solidFill>
              </a:rPr>
              <a:t> una mucca; a Marte </a:t>
            </a:r>
            <a:r>
              <a:rPr lang="it-IT" sz="2200" i="1" dirty="0">
                <a:solidFill>
                  <a:schemeClr val="bg1"/>
                </a:solidFill>
              </a:rPr>
              <a:t>Pater</a:t>
            </a:r>
            <a:r>
              <a:rPr lang="it-IT" sz="2200" dirty="0">
                <a:solidFill>
                  <a:schemeClr val="bg1"/>
                </a:solidFill>
              </a:rPr>
              <a:t> un toro ***.</a:t>
            </a:r>
          </a:p>
          <a:p>
            <a:r>
              <a:rPr lang="it-IT" sz="2200" dirty="0">
                <a:solidFill>
                  <a:schemeClr val="bg1"/>
                </a:solidFill>
              </a:rPr>
              <a:t>[…]</a:t>
            </a:r>
          </a:p>
          <a:p>
            <a:r>
              <a:rPr lang="it-IT" sz="2200" dirty="0">
                <a:solidFill>
                  <a:schemeClr val="bg1"/>
                </a:solidFill>
              </a:rPr>
              <a:t>24 gennaio: per il natale del Divo Adriano, al Divo Adriano un bue maschio. </a:t>
            </a:r>
          </a:p>
          <a:p>
            <a:endParaRPr lang="it-IT" sz="2200" b="1" dirty="0">
              <a:solidFill>
                <a:schemeClr val="accent2"/>
              </a:solidFill>
            </a:endParaRPr>
          </a:p>
          <a:p>
            <a:endParaRPr lang="it-IT" sz="2200" dirty="0">
              <a:solidFill>
                <a:schemeClr val="bg1"/>
              </a:solidFill>
            </a:endParaRPr>
          </a:p>
          <a:p>
            <a:r>
              <a:rPr lang="it-IT" sz="2200" dirty="0">
                <a:solidFill>
                  <a:schemeClr val="accent2"/>
                </a:solidFill>
                <a:sym typeface="Wingdings" panose="05000000000000000000" pitchFamily="2" charset="2"/>
              </a:rPr>
              <a:t></a:t>
            </a:r>
            <a:r>
              <a:rPr lang="it-IT" sz="2200" dirty="0">
                <a:solidFill>
                  <a:schemeClr val="bg1"/>
                </a:solidFill>
                <a:sym typeface="Wingdings" panose="05000000000000000000" pitchFamily="2" charset="2"/>
              </a:rPr>
              <a:t>procedure politiche e amministrative «assicurate», scandite e normate dai sacrifici.</a:t>
            </a:r>
            <a:endParaRPr lang="it-IT" sz="2200" dirty="0">
              <a:solidFill>
                <a:schemeClr val="bg1"/>
              </a:solidFill>
            </a:endParaRPr>
          </a:p>
        </p:txBody>
      </p:sp>
    </p:spTree>
    <p:extLst>
      <p:ext uri="{BB962C8B-B14F-4D97-AF65-F5344CB8AC3E}">
        <p14:creationId xmlns:p14="http://schemas.microsoft.com/office/powerpoint/2010/main" val="2180741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31EEAA6-4B8A-2E31-37C0-40475E29281B}"/>
            </a:ext>
          </a:extLst>
        </p:cNvPr>
        <p:cNvGrpSpPr/>
        <p:nvPr/>
      </p:nvGrpSpPr>
      <p:grpSpPr>
        <a:xfrm>
          <a:off x="0" y="0"/>
          <a:ext cx="0" cy="0"/>
          <a:chOff x="0" y="0"/>
          <a:chExt cx="0" cy="0"/>
        </a:xfrm>
      </p:grpSpPr>
      <p:pic>
        <p:nvPicPr>
          <p:cNvPr id="5" name="Immagine 4">
            <a:extLst>
              <a:ext uri="{FF2B5EF4-FFF2-40B4-BE49-F238E27FC236}">
                <a16:creationId xmlns:a16="http://schemas.microsoft.com/office/drawing/2014/main" id="{692B9136-E01A-B5BD-274C-71E4AD9DE4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2560" y="-63968"/>
            <a:ext cx="5537575" cy="6921968"/>
          </a:xfrm>
          <a:prstGeom prst="rect">
            <a:avLst/>
          </a:prstGeom>
        </p:spPr>
      </p:pic>
      <p:sp>
        <p:nvSpPr>
          <p:cNvPr id="6" name="CasellaDiTesto 5">
            <a:extLst>
              <a:ext uri="{FF2B5EF4-FFF2-40B4-BE49-F238E27FC236}">
                <a16:creationId xmlns:a16="http://schemas.microsoft.com/office/drawing/2014/main" id="{764BBAD2-FDA5-237E-4224-DAB7DFBA7318}"/>
              </a:ext>
            </a:extLst>
          </p:cNvPr>
          <p:cNvSpPr txBox="1"/>
          <p:nvPr/>
        </p:nvSpPr>
        <p:spPr>
          <a:xfrm>
            <a:off x="0" y="-3008"/>
            <a:ext cx="3454400" cy="1785104"/>
          </a:xfrm>
          <a:prstGeom prst="rect">
            <a:avLst/>
          </a:prstGeom>
          <a:noFill/>
        </p:spPr>
        <p:txBody>
          <a:bodyPr wrap="square" rtlCol="0">
            <a:spAutoFit/>
          </a:bodyPr>
          <a:lstStyle/>
          <a:p>
            <a:r>
              <a:rPr lang="it-IT" sz="2200" dirty="0">
                <a:solidFill>
                  <a:schemeClr val="bg1"/>
                </a:solidFill>
              </a:rPr>
              <a:t>101-106:  campagne daciche di Traiano</a:t>
            </a:r>
          </a:p>
          <a:p>
            <a:endParaRPr lang="it-IT" sz="2200" dirty="0">
              <a:solidFill>
                <a:schemeClr val="bg1"/>
              </a:solidFill>
            </a:endParaRPr>
          </a:p>
          <a:p>
            <a:r>
              <a:rPr lang="it-IT" sz="2200" dirty="0">
                <a:solidFill>
                  <a:schemeClr val="bg1"/>
                </a:solidFill>
              </a:rPr>
              <a:t>12 maggio 113: dedica della colonna</a:t>
            </a:r>
          </a:p>
        </p:txBody>
      </p:sp>
      <p:sp>
        <p:nvSpPr>
          <p:cNvPr id="7" name="CasellaDiTesto 6">
            <a:extLst>
              <a:ext uri="{FF2B5EF4-FFF2-40B4-BE49-F238E27FC236}">
                <a16:creationId xmlns:a16="http://schemas.microsoft.com/office/drawing/2014/main" id="{53E95100-D4FA-E400-77ED-70DBC8734043}"/>
              </a:ext>
            </a:extLst>
          </p:cNvPr>
          <p:cNvSpPr txBox="1"/>
          <p:nvPr/>
        </p:nvSpPr>
        <p:spPr>
          <a:xfrm>
            <a:off x="0" y="6273225"/>
            <a:ext cx="3972560" cy="584775"/>
          </a:xfrm>
          <a:prstGeom prst="rect">
            <a:avLst/>
          </a:prstGeom>
          <a:noFill/>
        </p:spPr>
        <p:txBody>
          <a:bodyPr wrap="square" rtlCol="0">
            <a:spAutoFit/>
          </a:bodyPr>
          <a:lstStyle/>
          <a:p>
            <a:r>
              <a:rPr lang="it-IT" sz="1600" dirty="0">
                <a:solidFill>
                  <a:schemeClr val="bg2">
                    <a:lumMod val="75000"/>
                  </a:schemeClr>
                </a:solidFill>
              </a:rPr>
              <a:t>Foro di Traiano, Basilica Ulpia, Colonna Traiana (Roma)</a:t>
            </a:r>
          </a:p>
        </p:txBody>
      </p:sp>
    </p:spTree>
    <p:extLst>
      <p:ext uri="{BB962C8B-B14F-4D97-AF65-F5344CB8AC3E}">
        <p14:creationId xmlns:p14="http://schemas.microsoft.com/office/powerpoint/2010/main" val="22582345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F244799F-7898-812E-6FCA-C3FFB3B6AF09}"/>
            </a:ext>
          </a:extLst>
        </p:cNvPr>
        <p:cNvGrpSpPr/>
        <p:nvPr/>
      </p:nvGrpSpPr>
      <p:grpSpPr>
        <a:xfrm>
          <a:off x="0" y="0"/>
          <a:ext cx="0" cy="0"/>
          <a:chOff x="0" y="0"/>
          <a:chExt cx="0" cy="0"/>
        </a:xfrm>
      </p:grpSpPr>
      <p:sp>
        <p:nvSpPr>
          <p:cNvPr id="2" name="CasellaDiTesto 1">
            <a:extLst>
              <a:ext uri="{FF2B5EF4-FFF2-40B4-BE49-F238E27FC236}">
                <a16:creationId xmlns:a16="http://schemas.microsoft.com/office/drawing/2014/main" id="{0C25620C-2B62-9241-944B-5C2BA5C110EF}"/>
              </a:ext>
            </a:extLst>
          </p:cNvPr>
          <p:cNvSpPr txBox="1"/>
          <p:nvPr/>
        </p:nvSpPr>
        <p:spPr>
          <a:xfrm>
            <a:off x="0" y="0"/>
            <a:ext cx="12192000" cy="477054"/>
          </a:xfrm>
          <a:prstGeom prst="rect">
            <a:avLst/>
          </a:prstGeom>
          <a:noFill/>
        </p:spPr>
        <p:txBody>
          <a:bodyPr wrap="square" rtlCol="0">
            <a:spAutoFit/>
          </a:bodyPr>
          <a:lstStyle/>
          <a:p>
            <a:pPr algn="ctr"/>
            <a:r>
              <a:rPr lang="it-IT" sz="2500" dirty="0">
                <a:solidFill>
                  <a:schemeClr val="bg1"/>
                </a:solidFill>
                <a:latin typeface="+mj-lt"/>
              </a:rPr>
              <a:t>I Romani e il sacrificio: perché?</a:t>
            </a:r>
          </a:p>
        </p:txBody>
      </p:sp>
      <p:cxnSp>
        <p:nvCxnSpPr>
          <p:cNvPr id="4" name="Connettore diritto 3">
            <a:extLst>
              <a:ext uri="{FF2B5EF4-FFF2-40B4-BE49-F238E27FC236}">
                <a16:creationId xmlns:a16="http://schemas.microsoft.com/office/drawing/2014/main" id="{270C717B-B1D9-A57D-8B03-F6F8AE352CAF}"/>
              </a:ext>
            </a:extLst>
          </p:cNvPr>
          <p:cNvCxnSpPr>
            <a:cxnSpLocks/>
          </p:cNvCxnSpPr>
          <p:nvPr/>
        </p:nvCxnSpPr>
        <p:spPr>
          <a:xfrm flipH="1">
            <a:off x="-123930" y="477054"/>
            <a:ext cx="12439859" cy="0"/>
          </a:xfrm>
          <a:prstGeom prst="line">
            <a:avLst/>
          </a:prstGeom>
        </p:spPr>
        <p:style>
          <a:lnRef idx="2">
            <a:schemeClr val="accent2"/>
          </a:lnRef>
          <a:fillRef idx="0">
            <a:schemeClr val="accent2"/>
          </a:fillRef>
          <a:effectRef idx="1">
            <a:schemeClr val="accent2"/>
          </a:effectRef>
          <a:fontRef idx="minor">
            <a:schemeClr val="tx1"/>
          </a:fontRef>
        </p:style>
      </p:cxnSp>
      <p:pic>
        <p:nvPicPr>
          <p:cNvPr id="6" name="Immagine 5">
            <a:extLst>
              <a:ext uri="{FF2B5EF4-FFF2-40B4-BE49-F238E27FC236}">
                <a16:creationId xmlns:a16="http://schemas.microsoft.com/office/drawing/2014/main" id="{1312B669-4BE3-A2CE-B428-65388449BBAF}"/>
              </a:ext>
            </a:extLst>
          </p:cNvPr>
          <p:cNvPicPr>
            <a:picLocks noChangeAspect="1"/>
          </p:cNvPicPr>
          <p:nvPr/>
        </p:nvPicPr>
        <p:blipFill>
          <a:blip r:embed="rId2">
            <a:extLst>
              <a:ext uri="{28A0092B-C50C-407E-A947-70E740481C1C}">
                <a14:useLocalDpi xmlns:a14="http://schemas.microsoft.com/office/drawing/2010/main" val="0"/>
              </a:ext>
            </a:extLst>
          </a:blip>
          <a:srcRect l="-26" t="1" r="-152" b="-663"/>
          <a:stretch>
            <a:fillRect/>
          </a:stretch>
        </p:blipFill>
        <p:spPr>
          <a:xfrm>
            <a:off x="294139" y="1069946"/>
            <a:ext cx="11603721" cy="4937308"/>
          </a:xfrm>
          <a:prstGeom prst="rect">
            <a:avLst/>
          </a:prstGeom>
        </p:spPr>
      </p:pic>
      <p:sp>
        <p:nvSpPr>
          <p:cNvPr id="7" name="CasellaDiTesto 6">
            <a:extLst>
              <a:ext uri="{FF2B5EF4-FFF2-40B4-BE49-F238E27FC236}">
                <a16:creationId xmlns:a16="http://schemas.microsoft.com/office/drawing/2014/main" id="{A1B49720-729C-8F75-2CEB-34AADFFAFF60}"/>
              </a:ext>
            </a:extLst>
          </p:cNvPr>
          <p:cNvSpPr txBox="1"/>
          <p:nvPr/>
        </p:nvSpPr>
        <p:spPr>
          <a:xfrm>
            <a:off x="294139" y="6007254"/>
            <a:ext cx="6227178" cy="338554"/>
          </a:xfrm>
          <a:prstGeom prst="rect">
            <a:avLst/>
          </a:prstGeom>
          <a:noFill/>
        </p:spPr>
        <p:txBody>
          <a:bodyPr wrap="square">
            <a:spAutoFit/>
          </a:bodyPr>
          <a:lstStyle/>
          <a:p>
            <a:r>
              <a:rPr lang="it-IT" sz="1600" dirty="0">
                <a:solidFill>
                  <a:schemeClr val="bg2">
                    <a:lumMod val="75000"/>
                  </a:schemeClr>
                </a:solidFill>
              </a:rPr>
              <a:t>Rilievo dalla Colonna traiana (66) (113 e.v.)</a:t>
            </a:r>
          </a:p>
        </p:txBody>
      </p:sp>
    </p:spTree>
    <p:extLst>
      <p:ext uri="{BB962C8B-B14F-4D97-AF65-F5344CB8AC3E}">
        <p14:creationId xmlns:p14="http://schemas.microsoft.com/office/powerpoint/2010/main" val="9508446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93B68B9E-5C61-A11D-AE25-12CE7D3D52C0}"/>
            </a:ext>
          </a:extLst>
        </p:cNvPr>
        <p:cNvGrpSpPr/>
        <p:nvPr/>
      </p:nvGrpSpPr>
      <p:grpSpPr>
        <a:xfrm>
          <a:off x="0" y="0"/>
          <a:ext cx="0" cy="0"/>
          <a:chOff x="0" y="0"/>
          <a:chExt cx="0" cy="0"/>
        </a:xfrm>
      </p:grpSpPr>
      <p:sp>
        <p:nvSpPr>
          <p:cNvPr id="2" name="CasellaDiTesto 1">
            <a:extLst>
              <a:ext uri="{FF2B5EF4-FFF2-40B4-BE49-F238E27FC236}">
                <a16:creationId xmlns:a16="http://schemas.microsoft.com/office/drawing/2014/main" id="{B13D5964-2B76-46CE-0FE3-1B52FC569BF9}"/>
              </a:ext>
            </a:extLst>
          </p:cNvPr>
          <p:cNvSpPr txBox="1"/>
          <p:nvPr/>
        </p:nvSpPr>
        <p:spPr>
          <a:xfrm>
            <a:off x="0" y="0"/>
            <a:ext cx="12192000" cy="477054"/>
          </a:xfrm>
          <a:prstGeom prst="rect">
            <a:avLst/>
          </a:prstGeom>
          <a:noFill/>
        </p:spPr>
        <p:txBody>
          <a:bodyPr wrap="square" rtlCol="0">
            <a:spAutoFit/>
          </a:bodyPr>
          <a:lstStyle/>
          <a:p>
            <a:pPr algn="ctr"/>
            <a:r>
              <a:rPr lang="it-IT" sz="2500" dirty="0">
                <a:solidFill>
                  <a:schemeClr val="bg1"/>
                </a:solidFill>
                <a:latin typeface="+mj-lt"/>
              </a:rPr>
              <a:t>I Romani e il sacrificio: uno sguardo «vicino e partecipe»</a:t>
            </a:r>
          </a:p>
        </p:txBody>
      </p:sp>
      <p:cxnSp>
        <p:nvCxnSpPr>
          <p:cNvPr id="4" name="Connettore diritto 3">
            <a:extLst>
              <a:ext uri="{FF2B5EF4-FFF2-40B4-BE49-F238E27FC236}">
                <a16:creationId xmlns:a16="http://schemas.microsoft.com/office/drawing/2014/main" id="{B3386F36-5125-C5D1-3E90-FE6DEDD12FF6}"/>
              </a:ext>
            </a:extLst>
          </p:cNvPr>
          <p:cNvCxnSpPr>
            <a:cxnSpLocks/>
          </p:cNvCxnSpPr>
          <p:nvPr/>
        </p:nvCxnSpPr>
        <p:spPr>
          <a:xfrm flipH="1">
            <a:off x="-123930" y="477054"/>
            <a:ext cx="12439859" cy="0"/>
          </a:xfrm>
          <a:prstGeom prst="line">
            <a:avLst/>
          </a:prstGeom>
        </p:spPr>
        <p:style>
          <a:lnRef idx="2">
            <a:schemeClr val="accent2"/>
          </a:lnRef>
          <a:fillRef idx="0">
            <a:schemeClr val="accent2"/>
          </a:fillRef>
          <a:effectRef idx="1">
            <a:schemeClr val="accent2"/>
          </a:effectRef>
          <a:fontRef idx="minor">
            <a:schemeClr val="tx1"/>
          </a:fontRef>
        </p:style>
      </p:cxnSp>
      <p:sp>
        <p:nvSpPr>
          <p:cNvPr id="7" name="CasellaDiTesto 6">
            <a:extLst>
              <a:ext uri="{FF2B5EF4-FFF2-40B4-BE49-F238E27FC236}">
                <a16:creationId xmlns:a16="http://schemas.microsoft.com/office/drawing/2014/main" id="{ECDDC1F5-D573-6003-AD66-A90EC13EEC20}"/>
              </a:ext>
            </a:extLst>
          </p:cNvPr>
          <p:cNvSpPr txBox="1"/>
          <p:nvPr/>
        </p:nvSpPr>
        <p:spPr>
          <a:xfrm>
            <a:off x="1" y="619760"/>
            <a:ext cx="12191999" cy="4832092"/>
          </a:xfrm>
          <a:prstGeom prst="rect">
            <a:avLst/>
          </a:prstGeom>
          <a:noFill/>
        </p:spPr>
        <p:txBody>
          <a:bodyPr wrap="square" rtlCol="0">
            <a:spAutoFit/>
          </a:bodyPr>
          <a:lstStyle/>
          <a:p>
            <a:r>
              <a:rPr lang="it-IT" sz="2200" b="1" dirty="0">
                <a:solidFill>
                  <a:schemeClr val="accent2"/>
                </a:solidFill>
                <a:latin typeface="+mj-lt"/>
              </a:rPr>
              <a:t>Ovidio, </a:t>
            </a:r>
            <a:r>
              <a:rPr lang="it-IT" sz="2200" b="1" i="1" dirty="0">
                <a:solidFill>
                  <a:schemeClr val="accent2"/>
                </a:solidFill>
                <a:latin typeface="+mj-lt"/>
              </a:rPr>
              <a:t>Fasti </a:t>
            </a:r>
            <a:r>
              <a:rPr lang="it-IT" sz="2200" b="1" dirty="0">
                <a:solidFill>
                  <a:schemeClr val="accent2"/>
                </a:solidFill>
                <a:latin typeface="+mj-lt"/>
              </a:rPr>
              <a:t>I 64-86 (trad. L. Canali </a:t>
            </a:r>
            <a:r>
              <a:rPr lang="it-IT" sz="2200" b="1" dirty="0" err="1">
                <a:solidFill>
                  <a:schemeClr val="accent2"/>
                </a:solidFill>
                <a:latin typeface="+mj-lt"/>
              </a:rPr>
              <a:t>legg</a:t>
            </a:r>
            <a:r>
              <a:rPr lang="it-IT" sz="2200" b="1" dirty="0">
                <a:solidFill>
                  <a:schemeClr val="accent2"/>
                </a:solidFill>
                <a:latin typeface="+mj-lt"/>
              </a:rPr>
              <a:t>. mod.) (inizi I s.):</a:t>
            </a:r>
            <a:endParaRPr lang="it-IT" sz="2200" b="1" dirty="0">
              <a:solidFill>
                <a:schemeClr val="bg1"/>
              </a:solidFill>
            </a:endParaRPr>
          </a:p>
          <a:p>
            <a:endParaRPr lang="it-IT" sz="2200" dirty="0">
              <a:solidFill>
                <a:schemeClr val="bg1"/>
              </a:solidFill>
            </a:endParaRPr>
          </a:p>
          <a:p>
            <a:pPr algn="just"/>
            <a:r>
              <a:rPr lang="it-IT" sz="2200" dirty="0">
                <a:solidFill>
                  <a:schemeClr val="bg1"/>
                </a:solidFill>
              </a:rPr>
              <a:t>E </a:t>
            </a:r>
            <a:r>
              <a:rPr lang="it-IT" sz="2200" u="sng" dirty="0">
                <a:solidFill>
                  <a:schemeClr val="bg1"/>
                </a:solidFill>
              </a:rPr>
              <a:t>Giano per primo appare</a:t>
            </a:r>
            <a:r>
              <a:rPr lang="it-IT" sz="2200" dirty="0">
                <a:solidFill>
                  <a:schemeClr val="bg1"/>
                </a:solidFill>
              </a:rPr>
              <a:t> nel mio canto. […] </a:t>
            </a:r>
            <a:r>
              <a:rPr lang="it-IT" sz="2200" u="sng" dirty="0">
                <a:solidFill>
                  <a:schemeClr val="bg1"/>
                </a:solidFill>
              </a:rPr>
              <a:t>Sii propizio</a:t>
            </a:r>
            <a:r>
              <a:rPr lang="it-IT" sz="2200" dirty="0">
                <a:solidFill>
                  <a:schemeClr val="bg1"/>
                </a:solidFill>
              </a:rPr>
              <a:t> ai </a:t>
            </a:r>
            <a:r>
              <a:rPr lang="it-IT" sz="2200" u="sng" dirty="0">
                <a:solidFill>
                  <a:schemeClr val="bg1"/>
                </a:solidFill>
              </a:rPr>
              <a:t>comandanti</a:t>
            </a:r>
            <a:r>
              <a:rPr lang="it-IT" sz="2200" dirty="0">
                <a:solidFill>
                  <a:schemeClr val="bg1"/>
                </a:solidFill>
              </a:rPr>
              <a:t> (</a:t>
            </a:r>
            <a:r>
              <a:rPr lang="it-IT" sz="2200" i="1" dirty="0" err="1">
                <a:solidFill>
                  <a:schemeClr val="bg1"/>
                </a:solidFill>
              </a:rPr>
              <a:t>ducibus</a:t>
            </a:r>
            <a:r>
              <a:rPr lang="it-IT" sz="2200" dirty="0">
                <a:solidFill>
                  <a:schemeClr val="bg1"/>
                </a:solidFill>
              </a:rPr>
              <a:t>) […] sii propizio ai </a:t>
            </a:r>
            <a:r>
              <a:rPr lang="it-IT" sz="2200" u="sng" dirty="0">
                <a:solidFill>
                  <a:schemeClr val="bg1"/>
                </a:solidFill>
              </a:rPr>
              <a:t>senatori</a:t>
            </a:r>
            <a:r>
              <a:rPr lang="it-IT" sz="2200" dirty="0">
                <a:solidFill>
                  <a:schemeClr val="bg1"/>
                </a:solidFill>
              </a:rPr>
              <a:t> (</a:t>
            </a:r>
            <a:r>
              <a:rPr lang="it-IT" sz="2200" i="1" dirty="0" err="1">
                <a:solidFill>
                  <a:schemeClr val="bg1"/>
                </a:solidFill>
              </a:rPr>
              <a:t>patribus</a:t>
            </a:r>
            <a:r>
              <a:rPr lang="it-IT" sz="2200" dirty="0">
                <a:solidFill>
                  <a:schemeClr val="bg1"/>
                </a:solidFill>
              </a:rPr>
              <a:t>) e al </a:t>
            </a:r>
            <a:r>
              <a:rPr lang="it-IT" sz="2200" u="sng" dirty="0">
                <a:solidFill>
                  <a:schemeClr val="bg1"/>
                </a:solidFill>
              </a:rPr>
              <a:t>popolo di Quirino</a:t>
            </a:r>
            <a:r>
              <a:rPr lang="it-IT" sz="2200" dirty="0">
                <a:solidFill>
                  <a:schemeClr val="bg1"/>
                </a:solidFill>
              </a:rPr>
              <a:t> (</a:t>
            </a:r>
            <a:r>
              <a:rPr lang="it-IT" sz="2200" i="1" dirty="0" err="1">
                <a:solidFill>
                  <a:schemeClr val="bg1"/>
                </a:solidFill>
              </a:rPr>
              <a:t>populo</a:t>
            </a:r>
            <a:r>
              <a:rPr lang="it-IT" sz="2200" i="1" dirty="0">
                <a:solidFill>
                  <a:schemeClr val="bg1"/>
                </a:solidFill>
              </a:rPr>
              <a:t> Quirini</a:t>
            </a:r>
            <a:r>
              <a:rPr lang="it-IT" sz="2200" dirty="0">
                <a:solidFill>
                  <a:schemeClr val="bg1"/>
                </a:solidFill>
              </a:rPr>
              <a:t>) e dischiudi con un solo tuo cenno gli splendidi templi. </a:t>
            </a:r>
            <a:r>
              <a:rPr lang="it-IT" sz="2200" u="sng" dirty="0">
                <a:solidFill>
                  <a:schemeClr val="bg1"/>
                </a:solidFill>
              </a:rPr>
              <a:t>Sorge</a:t>
            </a:r>
            <a:r>
              <a:rPr lang="it-IT" sz="2200" dirty="0">
                <a:solidFill>
                  <a:schemeClr val="bg1"/>
                </a:solidFill>
              </a:rPr>
              <a:t> un giorno felice: </a:t>
            </a:r>
            <a:r>
              <a:rPr lang="it-IT" sz="2200" u="sng" dirty="0">
                <a:solidFill>
                  <a:schemeClr val="bg1"/>
                </a:solidFill>
              </a:rPr>
              <a:t>accoglietelo con animi e discorsi appropriati</a:t>
            </a:r>
            <a:r>
              <a:rPr lang="it-IT" sz="2200" dirty="0">
                <a:solidFill>
                  <a:schemeClr val="bg1"/>
                </a:solidFill>
              </a:rPr>
              <a:t>; […] Vedi come l’aria risplende di </a:t>
            </a:r>
            <a:r>
              <a:rPr lang="it-IT" sz="2200" u="sng" dirty="0">
                <a:solidFill>
                  <a:schemeClr val="bg1"/>
                </a:solidFill>
              </a:rPr>
              <a:t>fiamme odorose</a:t>
            </a:r>
            <a:r>
              <a:rPr lang="it-IT" sz="2200" dirty="0">
                <a:solidFill>
                  <a:schemeClr val="bg1"/>
                </a:solidFill>
              </a:rPr>
              <a:t> e la </a:t>
            </a:r>
            <a:r>
              <a:rPr lang="it-IT" sz="2200" u="sng" dirty="0">
                <a:solidFill>
                  <a:schemeClr val="bg1"/>
                </a:solidFill>
              </a:rPr>
              <a:t>spiga di Cilicia crepita</a:t>
            </a:r>
            <a:r>
              <a:rPr lang="it-IT" sz="2200" dirty="0">
                <a:solidFill>
                  <a:schemeClr val="bg1"/>
                </a:solidFill>
              </a:rPr>
              <a:t> sui fuochi accesi? La fiamma riverbera il </a:t>
            </a:r>
            <a:r>
              <a:rPr lang="it-IT" sz="2200" u="sng" dirty="0">
                <a:solidFill>
                  <a:schemeClr val="bg1"/>
                </a:solidFill>
              </a:rPr>
              <a:t>chiarore sull’oro dei templi</a:t>
            </a:r>
            <a:r>
              <a:rPr lang="it-IT" sz="2200" dirty="0">
                <a:solidFill>
                  <a:schemeClr val="bg1"/>
                </a:solidFill>
              </a:rPr>
              <a:t> e irradia un vibrante splendore al sommo degli edifici. Alla rupe Tarpea </a:t>
            </a:r>
            <a:r>
              <a:rPr lang="it-IT" sz="2200" u="sng" dirty="0">
                <a:solidFill>
                  <a:schemeClr val="bg1"/>
                </a:solidFill>
              </a:rPr>
              <a:t>si ascende con toghe immacolate</a:t>
            </a:r>
            <a:r>
              <a:rPr lang="it-IT" sz="2200" dirty="0">
                <a:solidFill>
                  <a:schemeClr val="bg1"/>
                </a:solidFill>
              </a:rPr>
              <a:t>, e anche il </a:t>
            </a:r>
            <a:r>
              <a:rPr lang="it-IT" sz="2200" u="sng" dirty="0">
                <a:solidFill>
                  <a:schemeClr val="bg1"/>
                </a:solidFill>
              </a:rPr>
              <a:t>popolo</a:t>
            </a:r>
            <a:r>
              <a:rPr lang="it-IT" sz="2200" dirty="0">
                <a:solidFill>
                  <a:schemeClr val="bg1"/>
                </a:solidFill>
              </a:rPr>
              <a:t> </a:t>
            </a:r>
            <a:r>
              <a:rPr lang="it-IT" sz="2200" u="sng" dirty="0">
                <a:solidFill>
                  <a:schemeClr val="bg1"/>
                </a:solidFill>
              </a:rPr>
              <a:t>veste di bianco</a:t>
            </a:r>
            <a:r>
              <a:rPr lang="it-IT" sz="2200" dirty="0">
                <a:solidFill>
                  <a:schemeClr val="bg1"/>
                </a:solidFill>
              </a:rPr>
              <a:t> la sua festa. Già i </a:t>
            </a:r>
            <a:r>
              <a:rPr lang="it-IT" sz="2200" u="sng" dirty="0">
                <a:solidFill>
                  <a:schemeClr val="bg1"/>
                </a:solidFill>
              </a:rPr>
              <a:t>nuovi fasci</a:t>
            </a:r>
            <a:r>
              <a:rPr lang="it-IT" sz="2200" dirty="0">
                <a:solidFill>
                  <a:schemeClr val="bg1"/>
                </a:solidFill>
              </a:rPr>
              <a:t> precedono, rifulge la </a:t>
            </a:r>
            <a:r>
              <a:rPr lang="it-IT" sz="2200" u="sng" dirty="0">
                <a:solidFill>
                  <a:schemeClr val="bg1"/>
                </a:solidFill>
              </a:rPr>
              <a:t>nuova porpora</a:t>
            </a:r>
            <a:r>
              <a:rPr lang="it-IT" sz="2200" dirty="0">
                <a:solidFill>
                  <a:schemeClr val="bg1"/>
                </a:solidFill>
              </a:rPr>
              <a:t>, e il mirabile </a:t>
            </a:r>
            <a:r>
              <a:rPr lang="it-IT" sz="2200" u="sng" dirty="0">
                <a:solidFill>
                  <a:schemeClr val="bg1"/>
                </a:solidFill>
              </a:rPr>
              <a:t>avorio</a:t>
            </a:r>
            <a:r>
              <a:rPr lang="it-IT" sz="2200" dirty="0">
                <a:solidFill>
                  <a:schemeClr val="bg1"/>
                </a:solidFill>
              </a:rPr>
              <a:t> sostiene nuovi pesi. I </a:t>
            </a:r>
            <a:r>
              <a:rPr lang="it-IT" sz="2200" u="sng" dirty="0">
                <a:solidFill>
                  <a:schemeClr val="bg1"/>
                </a:solidFill>
              </a:rPr>
              <a:t>giovenchi non ancora domati</a:t>
            </a:r>
            <a:r>
              <a:rPr lang="it-IT" sz="2200" dirty="0">
                <a:solidFill>
                  <a:schemeClr val="bg1"/>
                </a:solidFill>
              </a:rPr>
              <a:t> che l’erba falisca ha nutrito nei suoi campi, </a:t>
            </a:r>
            <a:r>
              <a:rPr lang="it-IT" sz="2200" u="sng" dirty="0">
                <a:solidFill>
                  <a:schemeClr val="bg1"/>
                </a:solidFill>
              </a:rPr>
              <a:t>porgono il collo</a:t>
            </a:r>
            <a:r>
              <a:rPr lang="it-IT" sz="2200" dirty="0">
                <a:solidFill>
                  <a:schemeClr val="bg1"/>
                </a:solidFill>
              </a:rPr>
              <a:t> al colpo che li immoli; intanto </a:t>
            </a:r>
            <a:r>
              <a:rPr lang="it-IT" sz="2200" u="sng" dirty="0">
                <a:solidFill>
                  <a:schemeClr val="bg1"/>
                </a:solidFill>
              </a:rPr>
              <a:t>Giove</a:t>
            </a:r>
            <a:r>
              <a:rPr lang="it-IT" sz="2200" dirty="0">
                <a:solidFill>
                  <a:schemeClr val="bg1"/>
                </a:solidFill>
              </a:rPr>
              <a:t> dall’alto della </a:t>
            </a:r>
            <a:r>
              <a:rPr lang="it-IT" sz="2200" u="sng" dirty="0">
                <a:solidFill>
                  <a:schemeClr val="bg1"/>
                </a:solidFill>
              </a:rPr>
              <a:t>sua reggia</a:t>
            </a:r>
            <a:r>
              <a:rPr lang="it-IT" sz="2200" dirty="0">
                <a:solidFill>
                  <a:schemeClr val="bg1"/>
                </a:solidFill>
              </a:rPr>
              <a:t> scruta il mondo intero, e </a:t>
            </a:r>
            <a:r>
              <a:rPr lang="it-IT" sz="2200" u="sng" dirty="0">
                <a:solidFill>
                  <a:schemeClr val="bg1"/>
                </a:solidFill>
              </a:rPr>
              <a:t>non vede nulla che non sia romano</a:t>
            </a:r>
            <a:r>
              <a:rPr lang="it-IT" sz="2200" dirty="0">
                <a:solidFill>
                  <a:schemeClr val="bg1"/>
                </a:solidFill>
              </a:rPr>
              <a:t>.</a:t>
            </a:r>
          </a:p>
          <a:p>
            <a:pPr algn="just"/>
            <a:endParaRPr lang="it-IT" sz="2200" u="sng" dirty="0">
              <a:solidFill>
                <a:schemeClr val="bg1"/>
              </a:solidFill>
            </a:endParaRPr>
          </a:p>
          <a:p>
            <a:pPr algn="just"/>
            <a:endParaRPr lang="it-IT" sz="2200" u="sng" dirty="0">
              <a:solidFill>
                <a:schemeClr val="bg1"/>
              </a:solidFill>
            </a:endParaRPr>
          </a:p>
          <a:p>
            <a:pPr algn="just"/>
            <a:r>
              <a:rPr lang="it-IT" sz="2200" dirty="0">
                <a:solidFill>
                  <a:schemeClr val="accent2"/>
                </a:solidFill>
                <a:sym typeface="Wingdings" panose="05000000000000000000" pitchFamily="2" charset="2"/>
              </a:rPr>
              <a:t></a:t>
            </a:r>
            <a:r>
              <a:rPr lang="it-IT" sz="2200" dirty="0">
                <a:solidFill>
                  <a:schemeClr val="bg1"/>
                </a:solidFill>
                <a:sym typeface="Wingdings" panose="05000000000000000000" pitchFamily="2" charset="2"/>
              </a:rPr>
              <a:t>sacrificio come «dispositivo governamentale».</a:t>
            </a:r>
            <a:endParaRPr lang="it-IT" sz="2200" dirty="0">
              <a:solidFill>
                <a:schemeClr val="bg1"/>
              </a:solidFill>
            </a:endParaRPr>
          </a:p>
        </p:txBody>
      </p:sp>
    </p:spTree>
    <p:extLst>
      <p:ext uri="{BB962C8B-B14F-4D97-AF65-F5344CB8AC3E}">
        <p14:creationId xmlns:p14="http://schemas.microsoft.com/office/powerpoint/2010/main" val="39617685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D7181325-1D41-ED21-0800-2CA76812222B}"/>
            </a:ext>
          </a:extLst>
        </p:cNvPr>
        <p:cNvGrpSpPr/>
        <p:nvPr/>
      </p:nvGrpSpPr>
      <p:grpSpPr>
        <a:xfrm>
          <a:off x="0" y="0"/>
          <a:ext cx="0" cy="0"/>
          <a:chOff x="0" y="0"/>
          <a:chExt cx="0" cy="0"/>
        </a:xfrm>
      </p:grpSpPr>
      <p:sp>
        <p:nvSpPr>
          <p:cNvPr id="2" name="CasellaDiTesto 1">
            <a:extLst>
              <a:ext uri="{FF2B5EF4-FFF2-40B4-BE49-F238E27FC236}">
                <a16:creationId xmlns:a16="http://schemas.microsoft.com/office/drawing/2014/main" id="{29F999AA-67C1-5585-22F5-B8A6C4B23439}"/>
              </a:ext>
            </a:extLst>
          </p:cNvPr>
          <p:cNvSpPr txBox="1"/>
          <p:nvPr/>
        </p:nvSpPr>
        <p:spPr>
          <a:xfrm>
            <a:off x="0" y="0"/>
            <a:ext cx="12192000" cy="477054"/>
          </a:xfrm>
          <a:prstGeom prst="rect">
            <a:avLst/>
          </a:prstGeom>
          <a:noFill/>
        </p:spPr>
        <p:txBody>
          <a:bodyPr wrap="square" rtlCol="0">
            <a:spAutoFit/>
          </a:bodyPr>
          <a:lstStyle/>
          <a:p>
            <a:pPr algn="ctr"/>
            <a:r>
              <a:rPr lang="it-IT" sz="2500" dirty="0">
                <a:solidFill>
                  <a:schemeClr val="bg1"/>
                </a:solidFill>
                <a:latin typeface="+mj-lt"/>
              </a:rPr>
              <a:t>I Romani e il sacrificio: perché?</a:t>
            </a:r>
          </a:p>
        </p:txBody>
      </p:sp>
      <p:cxnSp>
        <p:nvCxnSpPr>
          <p:cNvPr id="4" name="Connettore diritto 3">
            <a:extLst>
              <a:ext uri="{FF2B5EF4-FFF2-40B4-BE49-F238E27FC236}">
                <a16:creationId xmlns:a16="http://schemas.microsoft.com/office/drawing/2014/main" id="{8FF90A50-DFAF-B7B6-9E6D-04399E276D30}"/>
              </a:ext>
            </a:extLst>
          </p:cNvPr>
          <p:cNvCxnSpPr>
            <a:cxnSpLocks/>
          </p:cNvCxnSpPr>
          <p:nvPr/>
        </p:nvCxnSpPr>
        <p:spPr>
          <a:xfrm flipH="1">
            <a:off x="-123930" y="477054"/>
            <a:ext cx="12439859" cy="0"/>
          </a:xfrm>
          <a:prstGeom prst="line">
            <a:avLst/>
          </a:prstGeom>
        </p:spPr>
        <p:style>
          <a:lnRef idx="2">
            <a:schemeClr val="accent2"/>
          </a:lnRef>
          <a:fillRef idx="0">
            <a:schemeClr val="accent2"/>
          </a:fillRef>
          <a:effectRef idx="1">
            <a:schemeClr val="accent2"/>
          </a:effectRef>
          <a:fontRef idx="minor">
            <a:schemeClr val="tx1"/>
          </a:fontRef>
        </p:style>
      </p:cxnSp>
      <p:pic>
        <p:nvPicPr>
          <p:cNvPr id="5" name="Immagine 4">
            <a:extLst>
              <a:ext uri="{FF2B5EF4-FFF2-40B4-BE49-F238E27FC236}">
                <a16:creationId xmlns:a16="http://schemas.microsoft.com/office/drawing/2014/main" id="{A89044B1-E385-B49B-BFC6-3AE688CF6E7B}"/>
              </a:ext>
            </a:extLst>
          </p:cNvPr>
          <p:cNvPicPr>
            <a:picLocks noChangeAspect="1"/>
          </p:cNvPicPr>
          <p:nvPr/>
        </p:nvPicPr>
        <p:blipFill>
          <a:blip r:embed="rId2"/>
          <a:stretch>
            <a:fillRect/>
          </a:stretch>
        </p:blipFill>
        <p:spPr>
          <a:xfrm>
            <a:off x="0" y="500204"/>
            <a:ext cx="4276379" cy="2570533"/>
          </a:xfrm>
          <a:prstGeom prst="rect">
            <a:avLst/>
          </a:prstGeom>
        </p:spPr>
      </p:pic>
      <p:sp>
        <p:nvSpPr>
          <p:cNvPr id="6" name="CasellaDiTesto 5">
            <a:extLst>
              <a:ext uri="{FF2B5EF4-FFF2-40B4-BE49-F238E27FC236}">
                <a16:creationId xmlns:a16="http://schemas.microsoft.com/office/drawing/2014/main" id="{4CCF85F7-968A-8E75-A3E2-46770D72BB90}"/>
              </a:ext>
            </a:extLst>
          </p:cNvPr>
          <p:cNvSpPr txBox="1"/>
          <p:nvPr/>
        </p:nvSpPr>
        <p:spPr>
          <a:xfrm>
            <a:off x="0" y="3070737"/>
            <a:ext cx="2395960" cy="338554"/>
          </a:xfrm>
          <a:prstGeom prst="rect">
            <a:avLst/>
          </a:prstGeom>
          <a:noFill/>
        </p:spPr>
        <p:txBody>
          <a:bodyPr wrap="square" rtlCol="0">
            <a:spAutoFit/>
          </a:bodyPr>
          <a:lstStyle/>
          <a:p>
            <a:r>
              <a:rPr lang="it-IT" sz="1600" i="1" dirty="0">
                <a:solidFill>
                  <a:schemeClr val="bg2">
                    <a:lumMod val="75000"/>
                  </a:schemeClr>
                </a:solidFill>
              </a:rPr>
              <a:t>Ara </a:t>
            </a:r>
            <a:r>
              <a:rPr lang="it-IT" sz="1600" i="1" dirty="0" err="1">
                <a:solidFill>
                  <a:schemeClr val="bg2">
                    <a:lumMod val="75000"/>
                  </a:schemeClr>
                </a:solidFill>
              </a:rPr>
              <a:t>pacis</a:t>
            </a:r>
            <a:r>
              <a:rPr lang="it-IT" sz="1600" i="1" dirty="0">
                <a:solidFill>
                  <a:schemeClr val="bg2">
                    <a:lumMod val="75000"/>
                  </a:schemeClr>
                </a:solidFill>
              </a:rPr>
              <a:t> </a:t>
            </a:r>
            <a:r>
              <a:rPr lang="it-IT" sz="1600" dirty="0">
                <a:solidFill>
                  <a:schemeClr val="bg2">
                    <a:lumMod val="75000"/>
                  </a:schemeClr>
                </a:solidFill>
              </a:rPr>
              <a:t>(Roma)</a:t>
            </a:r>
            <a:endParaRPr lang="it-IT" sz="1600" i="1" dirty="0">
              <a:solidFill>
                <a:schemeClr val="bg2">
                  <a:lumMod val="75000"/>
                </a:schemeClr>
              </a:solidFill>
            </a:endParaRPr>
          </a:p>
        </p:txBody>
      </p:sp>
      <p:pic>
        <p:nvPicPr>
          <p:cNvPr id="13" name="Immagine 12">
            <a:extLst>
              <a:ext uri="{FF2B5EF4-FFF2-40B4-BE49-F238E27FC236}">
                <a16:creationId xmlns:a16="http://schemas.microsoft.com/office/drawing/2014/main" id="{B624EE4E-109C-257C-21A2-8496DEB60F52}"/>
              </a:ext>
            </a:extLst>
          </p:cNvPr>
          <p:cNvPicPr>
            <a:picLocks noChangeAspect="1"/>
          </p:cNvPicPr>
          <p:nvPr/>
        </p:nvPicPr>
        <p:blipFill>
          <a:blip r:embed="rId3">
            <a:extLst>
              <a:ext uri="{28A0092B-C50C-407E-A947-70E740481C1C}">
                <a14:useLocalDpi xmlns:a14="http://schemas.microsoft.com/office/drawing/2010/main" val="0"/>
              </a:ext>
            </a:extLst>
          </a:blip>
          <a:srcRect t="3142" b="54133"/>
          <a:stretch>
            <a:fillRect/>
          </a:stretch>
        </p:blipFill>
        <p:spPr>
          <a:xfrm>
            <a:off x="2073143" y="3255403"/>
            <a:ext cx="9486662" cy="2867600"/>
          </a:xfrm>
          <a:prstGeom prst="rect">
            <a:avLst/>
          </a:prstGeom>
        </p:spPr>
      </p:pic>
      <p:cxnSp>
        <p:nvCxnSpPr>
          <p:cNvPr id="7" name="Connettore 2 6">
            <a:extLst>
              <a:ext uri="{FF2B5EF4-FFF2-40B4-BE49-F238E27FC236}">
                <a16:creationId xmlns:a16="http://schemas.microsoft.com/office/drawing/2014/main" id="{790F006A-8410-244E-F5CB-7C5DD488167F}"/>
              </a:ext>
            </a:extLst>
          </p:cNvPr>
          <p:cNvCxnSpPr>
            <a:cxnSpLocks/>
          </p:cNvCxnSpPr>
          <p:nvPr/>
        </p:nvCxnSpPr>
        <p:spPr>
          <a:xfrm>
            <a:off x="4027990" y="1701478"/>
            <a:ext cx="1157468" cy="1553924"/>
          </a:xfrm>
          <a:prstGeom prst="straightConnector1">
            <a:avLst/>
          </a:prstGeom>
          <a:ln w="7620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9" name="CasellaDiTesto 18">
            <a:extLst>
              <a:ext uri="{FF2B5EF4-FFF2-40B4-BE49-F238E27FC236}">
                <a16:creationId xmlns:a16="http://schemas.microsoft.com/office/drawing/2014/main" id="{532E223E-C4FF-8602-4F5D-88218F63AEC0}"/>
              </a:ext>
            </a:extLst>
          </p:cNvPr>
          <p:cNvSpPr txBox="1"/>
          <p:nvPr/>
        </p:nvSpPr>
        <p:spPr>
          <a:xfrm>
            <a:off x="2071869" y="6123003"/>
            <a:ext cx="6227178" cy="338554"/>
          </a:xfrm>
          <a:prstGeom prst="rect">
            <a:avLst/>
          </a:prstGeom>
          <a:noFill/>
        </p:spPr>
        <p:txBody>
          <a:bodyPr wrap="square">
            <a:spAutoFit/>
          </a:bodyPr>
          <a:lstStyle/>
          <a:p>
            <a:r>
              <a:rPr lang="it-IT" sz="1600" dirty="0">
                <a:solidFill>
                  <a:schemeClr val="bg2">
                    <a:lumMod val="75000"/>
                  </a:schemeClr>
                </a:solidFill>
              </a:rPr>
              <a:t>Lato Sud (</a:t>
            </a:r>
            <a:r>
              <a:rPr lang="it-IT" sz="1600" dirty="0" err="1">
                <a:solidFill>
                  <a:schemeClr val="bg2">
                    <a:lumMod val="75000"/>
                  </a:schemeClr>
                </a:solidFill>
              </a:rPr>
              <a:t>partic</a:t>
            </a:r>
            <a:r>
              <a:rPr lang="it-IT" sz="1600" dirty="0">
                <a:solidFill>
                  <a:schemeClr val="bg2">
                    <a:lumMod val="75000"/>
                  </a:schemeClr>
                </a:solidFill>
              </a:rPr>
              <a:t>.)</a:t>
            </a:r>
          </a:p>
        </p:txBody>
      </p:sp>
    </p:spTree>
    <p:extLst>
      <p:ext uri="{BB962C8B-B14F-4D97-AF65-F5344CB8AC3E}">
        <p14:creationId xmlns:p14="http://schemas.microsoft.com/office/powerpoint/2010/main" val="39911691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DEABBD24-55C7-C790-15AC-8127D3604B2C}"/>
              </a:ext>
            </a:extLst>
          </p:cNvPr>
          <p:cNvSpPr txBox="1"/>
          <p:nvPr/>
        </p:nvSpPr>
        <p:spPr>
          <a:xfrm>
            <a:off x="0" y="728260"/>
            <a:ext cx="12192000" cy="2800767"/>
          </a:xfrm>
          <a:prstGeom prst="rect">
            <a:avLst/>
          </a:prstGeom>
          <a:noFill/>
        </p:spPr>
        <p:txBody>
          <a:bodyPr wrap="square" rtlCol="0">
            <a:spAutoFit/>
          </a:bodyPr>
          <a:lstStyle/>
          <a:p>
            <a:r>
              <a:rPr lang="it-IT" sz="2200" b="1" dirty="0" err="1">
                <a:solidFill>
                  <a:schemeClr val="accent2"/>
                </a:solidFill>
                <a:latin typeface="+mj-lt"/>
              </a:rPr>
              <a:t>Cic</a:t>
            </a:r>
            <a:r>
              <a:rPr lang="it-IT" sz="2200" b="1" dirty="0">
                <a:solidFill>
                  <a:schemeClr val="accent2"/>
                </a:solidFill>
                <a:latin typeface="+mj-lt"/>
              </a:rPr>
              <a:t>. </a:t>
            </a:r>
            <a:r>
              <a:rPr lang="it-IT" sz="2200" b="1" i="1" dirty="0">
                <a:solidFill>
                  <a:schemeClr val="accent2"/>
                </a:solidFill>
                <a:latin typeface="+mj-lt"/>
              </a:rPr>
              <a:t>De natura </a:t>
            </a:r>
            <a:r>
              <a:rPr lang="it-IT" sz="2200" b="1" i="1" dirty="0" err="1">
                <a:solidFill>
                  <a:schemeClr val="accent2"/>
                </a:solidFill>
                <a:latin typeface="+mj-lt"/>
              </a:rPr>
              <a:t>deorum</a:t>
            </a:r>
            <a:r>
              <a:rPr lang="it-IT" sz="2200" b="1" dirty="0">
                <a:solidFill>
                  <a:schemeClr val="accent2"/>
                </a:solidFill>
                <a:latin typeface="+mj-lt"/>
              </a:rPr>
              <a:t> II 71 (44 </a:t>
            </a:r>
            <a:r>
              <a:rPr lang="it-IT" sz="2200" b="1" dirty="0" err="1">
                <a:solidFill>
                  <a:schemeClr val="accent2"/>
                </a:solidFill>
                <a:latin typeface="+mj-lt"/>
              </a:rPr>
              <a:t>a.e.v</a:t>
            </a:r>
            <a:r>
              <a:rPr lang="it-IT" sz="2200" b="1" dirty="0">
                <a:solidFill>
                  <a:schemeClr val="accent2"/>
                </a:solidFill>
                <a:latin typeface="+mj-lt"/>
              </a:rPr>
              <a:t>.):</a:t>
            </a:r>
          </a:p>
          <a:p>
            <a:pPr algn="just"/>
            <a:r>
              <a:rPr lang="it-IT" altLang="it-IT" sz="2200" dirty="0">
                <a:solidFill>
                  <a:schemeClr val="bg1"/>
                </a:solidFill>
              </a:rPr>
              <a:t>«Dobbiamo rispettare e </a:t>
            </a:r>
            <a:r>
              <a:rPr lang="it-IT" altLang="it-IT" sz="2200" i="1" dirty="0">
                <a:solidFill>
                  <a:schemeClr val="bg1"/>
                </a:solidFill>
              </a:rPr>
              <a:t>colere</a:t>
            </a:r>
            <a:r>
              <a:rPr lang="it-IT" altLang="it-IT" sz="2200" dirty="0">
                <a:solidFill>
                  <a:schemeClr val="bg1"/>
                </a:solidFill>
              </a:rPr>
              <a:t> queste divinità».</a:t>
            </a:r>
            <a:endParaRPr kumimoji="0" lang="la-Latn" altLang="it-IT" sz="2200" b="0" u="none" strike="noStrike" cap="none" normalizeH="0" baseline="0" dirty="0">
              <a:ln>
                <a:noFill/>
              </a:ln>
              <a:solidFill>
                <a:schemeClr val="bg1"/>
              </a:solidFill>
              <a:effectLst/>
            </a:endParaRPr>
          </a:p>
          <a:p>
            <a:endParaRPr lang="it-IT" sz="2200" dirty="0">
              <a:solidFill>
                <a:schemeClr val="bg1"/>
              </a:solidFill>
            </a:endParaRPr>
          </a:p>
          <a:p>
            <a:pPr algn="just"/>
            <a:r>
              <a:rPr lang="it-IT" sz="2200" b="1" dirty="0">
                <a:solidFill>
                  <a:schemeClr val="accent2"/>
                </a:solidFill>
                <a:latin typeface="+mj-lt"/>
              </a:rPr>
              <a:t>Simmaco </a:t>
            </a:r>
            <a:r>
              <a:rPr lang="it-IT" sz="2200" b="1" i="1" dirty="0">
                <a:solidFill>
                  <a:schemeClr val="accent2"/>
                </a:solidFill>
                <a:latin typeface="+mj-lt"/>
              </a:rPr>
              <a:t>Ep.</a:t>
            </a:r>
            <a:r>
              <a:rPr lang="it-IT" sz="2200" b="1" dirty="0">
                <a:solidFill>
                  <a:schemeClr val="accent2"/>
                </a:solidFill>
                <a:latin typeface="+mj-lt"/>
              </a:rPr>
              <a:t> I 46, 2 (378 ca.):</a:t>
            </a:r>
          </a:p>
          <a:p>
            <a:pPr algn="just"/>
            <a:r>
              <a:rPr lang="it-IT" sz="2200" dirty="0">
                <a:solidFill>
                  <a:schemeClr val="bg1"/>
                </a:solidFill>
              </a:rPr>
              <a:t>«La benevolenza degli esseri superiori, se non è mantenuta con il </a:t>
            </a:r>
            <a:r>
              <a:rPr lang="it-IT" sz="2200" i="1" dirty="0" err="1">
                <a:solidFill>
                  <a:schemeClr val="bg1"/>
                </a:solidFill>
              </a:rPr>
              <a:t>cultus</a:t>
            </a:r>
            <a:r>
              <a:rPr lang="it-IT" sz="2200" dirty="0">
                <a:solidFill>
                  <a:schemeClr val="bg1"/>
                </a:solidFill>
              </a:rPr>
              <a:t>, si perde».</a:t>
            </a:r>
          </a:p>
          <a:p>
            <a:pPr algn="just"/>
            <a:endParaRPr lang="it-IT" sz="2200" dirty="0">
              <a:solidFill>
                <a:schemeClr val="bg1"/>
              </a:solidFill>
            </a:endParaRPr>
          </a:p>
          <a:p>
            <a:pPr algn="just"/>
            <a:r>
              <a:rPr lang="it-IT" sz="2200" dirty="0">
                <a:solidFill>
                  <a:schemeClr val="accent2"/>
                </a:solidFill>
                <a:sym typeface="Wingdings" panose="05000000000000000000" pitchFamily="2" charset="2"/>
              </a:rPr>
              <a:t></a:t>
            </a:r>
            <a:r>
              <a:rPr lang="it-IT" sz="2200" i="1" dirty="0" err="1">
                <a:solidFill>
                  <a:schemeClr val="bg1"/>
                </a:solidFill>
              </a:rPr>
              <a:t>Cultus</a:t>
            </a:r>
            <a:r>
              <a:rPr lang="it-IT" sz="2200" i="1" dirty="0">
                <a:solidFill>
                  <a:schemeClr val="bg1"/>
                </a:solidFill>
              </a:rPr>
              <a:t> </a:t>
            </a:r>
            <a:r>
              <a:rPr lang="it-IT" sz="2200" i="1" dirty="0" err="1">
                <a:solidFill>
                  <a:schemeClr val="bg1"/>
                </a:solidFill>
              </a:rPr>
              <a:t>deorum</a:t>
            </a:r>
            <a:r>
              <a:rPr lang="it-IT" sz="2200" dirty="0">
                <a:solidFill>
                  <a:schemeClr val="bg1"/>
                </a:solidFill>
              </a:rPr>
              <a:t> come «prendersi cura», «mostrare attenzione e rispetto» verso gli dèi attraverso </a:t>
            </a:r>
            <a:r>
              <a:rPr lang="it-IT" sz="2200">
                <a:solidFill>
                  <a:schemeClr val="bg1"/>
                </a:solidFill>
              </a:rPr>
              <a:t>i riti</a:t>
            </a:r>
            <a:endParaRPr lang="it-IT" sz="2200" dirty="0">
              <a:solidFill>
                <a:schemeClr val="bg1"/>
              </a:solidFill>
            </a:endParaRPr>
          </a:p>
        </p:txBody>
      </p:sp>
      <p:cxnSp>
        <p:nvCxnSpPr>
          <p:cNvPr id="4" name="Connettore diritto 3">
            <a:extLst>
              <a:ext uri="{FF2B5EF4-FFF2-40B4-BE49-F238E27FC236}">
                <a16:creationId xmlns:a16="http://schemas.microsoft.com/office/drawing/2014/main" id="{D10520A9-8454-C763-701A-C4A1B233F3DD}"/>
              </a:ext>
            </a:extLst>
          </p:cNvPr>
          <p:cNvCxnSpPr>
            <a:cxnSpLocks/>
          </p:cNvCxnSpPr>
          <p:nvPr/>
        </p:nvCxnSpPr>
        <p:spPr>
          <a:xfrm flipH="1">
            <a:off x="-123930" y="477054"/>
            <a:ext cx="12439859" cy="0"/>
          </a:xfrm>
          <a:prstGeom prst="line">
            <a:avLst/>
          </a:prstGeom>
        </p:spPr>
        <p:style>
          <a:lnRef idx="2">
            <a:schemeClr val="accent2"/>
          </a:lnRef>
          <a:fillRef idx="0">
            <a:schemeClr val="accent2"/>
          </a:fillRef>
          <a:effectRef idx="1">
            <a:schemeClr val="accent2"/>
          </a:effectRef>
          <a:fontRef idx="minor">
            <a:schemeClr val="tx1"/>
          </a:fontRef>
        </p:style>
      </p:cxnSp>
      <p:sp>
        <p:nvSpPr>
          <p:cNvPr id="8" name="CasellaDiTesto 7">
            <a:extLst>
              <a:ext uri="{FF2B5EF4-FFF2-40B4-BE49-F238E27FC236}">
                <a16:creationId xmlns:a16="http://schemas.microsoft.com/office/drawing/2014/main" id="{DD373F46-9191-6033-FD4E-55B527800311}"/>
              </a:ext>
            </a:extLst>
          </p:cNvPr>
          <p:cNvSpPr txBox="1"/>
          <p:nvPr/>
        </p:nvSpPr>
        <p:spPr>
          <a:xfrm>
            <a:off x="0" y="0"/>
            <a:ext cx="12192000" cy="477054"/>
          </a:xfrm>
          <a:prstGeom prst="rect">
            <a:avLst/>
          </a:prstGeom>
          <a:noFill/>
        </p:spPr>
        <p:txBody>
          <a:bodyPr wrap="square">
            <a:spAutoFit/>
          </a:bodyPr>
          <a:lstStyle/>
          <a:p>
            <a:pPr algn="ctr"/>
            <a:r>
              <a:rPr lang="it-IT" sz="2500" i="1" dirty="0" err="1">
                <a:solidFill>
                  <a:schemeClr val="bg1"/>
                </a:solidFill>
                <a:latin typeface="+mj-lt"/>
              </a:rPr>
              <a:t>Cultus</a:t>
            </a:r>
            <a:r>
              <a:rPr lang="it-IT" sz="2500" i="1" dirty="0">
                <a:solidFill>
                  <a:schemeClr val="bg1"/>
                </a:solidFill>
                <a:latin typeface="+mj-lt"/>
              </a:rPr>
              <a:t> </a:t>
            </a:r>
            <a:r>
              <a:rPr lang="it-IT" sz="2500" i="1" dirty="0" err="1">
                <a:solidFill>
                  <a:schemeClr val="bg1"/>
                </a:solidFill>
                <a:latin typeface="+mj-lt"/>
              </a:rPr>
              <a:t>deorum</a:t>
            </a:r>
            <a:endParaRPr lang="it-IT" sz="2500" i="1" dirty="0">
              <a:solidFill>
                <a:schemeClr val="bg1"/>
              </a:solidFill>
              <a:latin typeface="+mj-lt"/>
            </a:endParaRPr>
          </a:p>
        </p:txBody>
      </p:sp>
    </p:spTree>
    <p:extLst>
      <p:ext uri="{BB962C8B-B14F-4D97-AF65-F5344CB8AC3E}">
        <p14:creationId xmlns:p14="http://schemas.microsoft.com/office/powerpoint/2010/main" val="16928239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0894BCA6-D4E9-D192-6277-2316BC0F5CF3}"/>
            </a:ext>
          </a:extLst>
        </p:cNvPr>
        <p:cNvGrpSpPr/>
        <p:nvPr/>
      </p:nvGrpSpPr>
      <p:grpSpPr>
        <a:xfrm>
          <a:off x="0" y="0"/>
          <a:ext cx="0" cy="0"/>
          <a:chOff x="0" y="0"/>
          <a:chExt cx="0" cy="0"/>
        </a:xfrm>
      </p:grpSpPr>
      <p:pic>
        <p:nvPicPr>
          <p:cNvPr id="9" name="Immagine 8">
            <a:extLst>
              <a:ext uri="{FF2B5EF4-FFF2-40B4-BE49-F238E27FC236}">
                <a16:creationId xmlns:a16="http://schemas.microsoft.com/office/drawing/2014/main" id="{C20A4CA5-3DC3-1331-E6A1-7477528995F0}"/>
              </a:ext>
            </a:extLst>
          </p:cNvPr>
          <p:cNvPicPr>
            <a:picLocks noChangeAspect="1"/>
          </p:cNvPicPr>
          <p:nvPr/>
        </p:nvPicPr>
        <p:blipFill>
          <a:blip r:embed="rId2"/>
          <a:stretch>
            <a:fillRect/>
          </a:stretch>
        </p:blipFill>
        <p:spPr>
          <a:xfrm>
            <a:off x="7557706" y="33490"/>
            <a:ext cx="4187986" cy="3269210"/>
          </a:xfrm>
          <a:prstGeom prst="rect">
            <a:avLst/>
          </a:prstGeom>
        </p:spPr>
      </p:pic>
      <p:pic>
        <p:nvPicPr>
          <p:cNvPr id="11" name="Immagine 10">
            <a:extLst>
              <a:ext uri="{FF2B5EF4-FFF2-40B4-BE49-F238E27FC236}">
                <a16:creationId xmlns:a16="http://schemas.microsoft.com/office/drawing/2014/main" id="{4765417F-906E-F7FC-C7DA-0A3321E3CF48}"/>
              </a:ext>
            </a:extLst>
          </p:cNvPr>
          <p:cNvPicPr>
            <a:picLocks noChangeAspect="1"/>
          </p:cNvPicPr>
          <p:nvPr/>
        </p:nvPicPr>
        <p:blipFill>
          <a:blip r:embed="rId3"/>
          <a:stretch>
            <a:fillRect/>
          </a:stretch>
        </p:blipFill>
        <p:spPr>
          <a:xfrm>
            <a:off x="854616" y="3283998"/>
            <a:ext cx="4493208" cy="3287912"/>
          </a:xfrm>
          <a:prstGeom prst="rect">
            <a:avLst/>
          </a:prstGeom>
        </p:spPr>
      </p:pic>
      <p:pic>
        <p:nvPicPr>
          <p:cNvPr id="13" name="Immagine 12">
            <a:extLst>
              <a:ext uri="{FF2B5EF4-FFF2-40B4-BE49-F238E27FC236}">
                <a16:creationId xmlns:a16="http://schemas.microsoft.com/office/drawing/2014/main" id="{AE57A7B0-C9D2-5B90-DDE1-0B5B4E28EBC3}"/>
              </a:ext>
            </a:extLst>
          </p:cNvPr>
          <p:cNvPicPr>
            <a:picLocks noChangeAspect="1"/>
          </p:cNvPicPr>
          <p:nvPr/>
        </p:nvPicPr>
        <p:blipFill>
          <a:blip r:embed="rId4"/>
          <a:stretch>
            <a:fillRect/>
          </a:stretch>
        </p:blipFill>
        <p:spPr>
          <a:xfrm>
            <a:off x="7161740" y="3302700"/>
            <a:ext cx="5030260" cy="3269210"/>
          </a:xfrm>
          <a:prstGeom prst="rect">
            <a:avLst/>
          </a:prstGeom>
        </p:spPr>
      </p:pic>
      <p:pic>
        <p:nvPicPr>
          <p:cNvPr id="15" name="Immagine 14">
            <a:extLst>
              <a:ext uri="{FF2B5EF4-FFF2-40B4-BE49-F238E27FC236}">
                <a16:creationId xmlns:a16="http://schemas.microsoft.com/office/drawing/2014/main" id="{98EFE1C4-2CD9-6D4F-A9E6-7FAFDC407B98}"/>
              </a:ext>
            </a:extLst>
          </p:cNvPr>
          <p:cNvPicPr>
            <a:picLocks noChangeAspect="1"/>
          </p:cNvPicPr>
          <p:nvPr/>
        </p:nvPicPr>
        <p:blipFill>
          <a:blip r:embed="rId5"/>
          <a:stretch>
            <a:fillRect/>
          </a:stretch>
        </p:blipFill>
        <p:spPr>
          <a:xfrm>
            <a:off x="403534" y="1"/>
            <a:ext cx="5395372" cy="3429000"/>
          </a:xfrm>
          <a:prstGeom prst="rect">
            <a:avLst/>
          </a:prstGeom>
        </p:spPr>
      </p:pic>
      <p:sp>
        <p:nvSpPr>
          <p:cNvPr id="17" name="CasellaDiTesto 16">
            <a:extLst>
              <a:ext uri="{FF2B5EF4-FFF2-40B4-BE49-F238E27FC236}">
                <a16:creationId xmlns:a16="http://schemas.microsoft.com/office/drawing/2014/main" id="{094D20FD-929E-0023-F12B-F715D2DC5B5A}"/>
              </a:ext>
            </a:extLst>
          </p:cNvPr>
          <p:cNvSpPr txBox="1"/>
          <p:nvPr/>
        </p:nvSpPr>
        <p:spPr>
          <a:xfrm>
            <a:off x="2672080" y="6571910"/>
            <a:ext cx="8300720" cy="338554"/>
          </a:xfrm>
          <a:prstGeom prst="rect">
            <a:avLst/>
          </a:prstGeom>
          <a:noFill/>
        </p:spPr>
        <p:txBody>
          <a:bodyPr wrap="square">
            <a:spAutoFit/>
          </a:bodyPr>
          <a:lstStyle/>
          <a:p>
            <a:r>
              <a:rPr lang="it-IT" sz="1600" dirty="0">
                <a:solidFill>
                  <a:schemeClr val="bg2">
                    <a:lumMod val="75000"/>
                  </a:schemeClr>
                </a:solidFill>
              </a:rPr>
              <a:t>Tesoro di Bosco Reale, coppa con trionfo di Tiberio e sacrificio(I s.), Musée </a:t>
            </a:r>
            <a:r>
              <a:rPr lang="it-IT" sz="1600" dirty="0" err="1">
                <a:solidFill>
                  <a:schemeClr val="bg2">
                    <a:lumMod val="75000"/>
                  </a:schemeClr>
                </a:solidFill>
              </a:rPr>
              <a:t>du</a:t>
            </a:r>
            <a:r>
              <a:rPr lang="it-IT" sz="1600" dirty="0">
                <a:solidFill>
                  <a:schemeClr val="bg2">
                    <a:lumMod val="75000"/>
                  </a:schemeClr>
                </a:solidFill>
              </a:rPr>
              <a:t> Louvre, Paris</a:t>
            </a:r>
          </a:p>
        </p:txBody>
      </p:sp>
    </p:spTree>
    <p:extLst>
      <p:ext uri="{BB962C8B-B14F-4D97-AF65-F5344CB8AC3E}">
        <p14:creationId xmlns:p14="http://schemas.microsoft.com/office/powerpoint/2010/main" val="16681219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2" name="Picture 4" descr="Le mystère Mithra. Plongée au cœur d'un culte romain - Musée Saint-Raymond">
            <a:extLst>
              <a:ext uri="{FF2B5EF4-FFF2-40B4-BE49-F238E27FC236}">
                <a16:creationId xmlns:a16="http://schemas.microsoft.com/office/drawing/2014/main" id="{2C0A41E4-559C-7CC7-406B-9AE0D890634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364" t="5400" r="15670" b="5558"/>
          <a:stretch/>
        </p:blipFill>
        <p:spPr bwMode="auto">
          <a:xfrm>
            <a:off x="7311345" y="2332717"/>
            <a:ext cx="2828671" cy="365212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6BB160D0-56C0-6224-F38F-72F939105A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1979" y="2332719"/>
            <a:ext cx="2489702" cy="3652128"/>
          </a:xfrm>
          <a:prstGeom prst="rect">
            <a:avLst/>
          </a:prstGeom>
          <a:noFill/>
          <a:extLst>
            <a:ext uri="{909E8E84-426E-40DD-AFC4-6F175D3DCCD1}">
              <a14:hiddenFill xmlns:a14="http://schemas.microsoft.com/office/drawing/2010/main">
                <a:solidFill>
                  <a:srgbClr val="FFFFFF"/>
                </a:solidFill>
              </a14:hiddenFill>
            </a:ext>
          </a:extLst>
        </p:spPr>
      </p:pic>
      <p:sp>
        <p:nvSpPr>
          <p:cNvPr id="7" name="CasellaDiTesto 6">
            <a:extLst>
              <a:ext uri="{FF2B5EF4-FFF2-40B4-BE49-F238E27FC236}">
                <a16:creationId xmlns:a16="http://schemas.microsoft.com/office/drawing/2014/main" id="{3F849347-52C1-A6F2-A459-CDF5EFFDA790}"/>
              </a:ext>
            </a:extLst>
          </p:cNvPr>
          <p:cNvSpPr txBox="1"/>
          <p:nvPr/>
        </p:nvSpPr>
        <p:spPr>
          <a:xfrm>
            <a:off x="6705600" y="487680"/>
            <a:ext cx="5486400" cy="1708160"/>
          </a:xfrm>
          <a:prstGeom prst="rect">
            <a:avLst/>
          </a:prstGeom>
          <a:noFill/>
        </p:spPr>
        <p:txBody>
          <a:bodyPr wrap="square">
            <a:spAutoFit/>
          </a:bodyPr>
          <a:lstStyle/>
          <a:p>
            <a:r>
              <a:rPr lang="it-IT" sz="2100" dirty="0">
                <a:solidFill>
                  <a:schemeClr val="bg1"/>
                </a:solidFill>
              </a:rPr>
              <a:t>L. Bricault, R. </a:t>
            </a:r>
            <a:r>
              <a:rPr lang="it-IT" sz="2100" dirty="0" err="1">
                <a:solidFill>
                  <a:schemeClr val="bg1"/>
                </a:solidFill>
              </a:rPr>
              <a:t>Veymiers</a:t>
            </a:r>
            <a:r>
              <a:rPr lang="it-IT" sz="2100" dirty="0">
                <a:solidFill>
                  <a:schemeClr val="bg1"/>
                </a:solidFill>
              </a:rPr>
              <a:t> et N. Amoroso (</a:t>
            </a:r>
            <a:r>
              <a:rPr lang="it-IT" sz="2100" dirty="0" err="1">
                <a:solidFill>
                  <a:schemeClr val="bg1"/>
                </a:solidFill>
              </a:rPr>
              <a:t>éd</a:t>
            </a:r>
            <a:r>
              <a:rPr lang="it-IT" sz="2100" dirty="0">
                <a:solidFill>
                  <a:schemeClr val="bg1"/>
                </a:solidFill>
              </a:rPr>
              <a:t>.),</a:t>
            </a:r>
            <a:r>
              <a:rPr lang="fr-FR" sz="2100" i="1" dirty="0">
                <a:solidFill>
                  <a:schemeClr val="bg1"/>
                </a:solidFill>
              </a:rPr>
              <a:t> Le mystère Mithra. Plongée au cœur d’un culte romain</a:t>
            </a:r>
            <a:r>
              <a:rPr lang="fr-FR" sz="2100" dirty="0">
                <a:solidFill>
                  <a:schemeClr val="bg1"/>
                </a:solidFill>
              </a:rPr>
              <a:t>, </a:t>
            </a:r>
            <a:r>
              <a:rPr lang="it-IT" sz="2100" dirty="0" err="1">
                <a:solidFill>
                  <a:schemeClr val="bg1"/>
                </a:solidFill>
              </a:rPr>
              <a:t>avec</a:t>
            </a:r>
            <a:r>
              <a:rPr lang="it-IT" sz="2100" dirty="0">
                <a:solidFill>
                  <a:schemeClr val="bg1"/>
                </a:solidFill>
              </a:rPr>
              <a:t> la </a:t>
            </a:r>
            <a:r>
              <a:rPr lang="it-IT" sz="2100" dirty="0" err="1">
                <a:solidFill>
                  <a:schemeClr val="bg1"/>
                </a:solidFill>
              </a:rPr>
              <a:t>collaboration</a:t>
            </a:r>
            <a:r>
              <a:rPr lang="it-IT" sz="2100" dirty="0">
                <a:solidFill>
                  <a:schemeClr val="bg1"/>
                </a:solidFill>
              </a:rPr>
              <a:t> de L. Barthet, M. </a:t>
            </a:r>
            <a:r>
              <a:rPr lang="it-IT" sz="2100" dirty="0" err="1">
                <a:solidFill>
                  <a:schemeClr val="bg1"/>
                </a:solidFill>
              </a:rPr>
              <a:t>Bekas</a:t>
            </a:r>
            <a:r>
              <a:rPr lang="it-IT" sz="2100" dirty="0">
                <a:solidFill>
                  <a:schemeClr val="bg1"/>
                </a:solidFill>
              </a:rPr>
              <a:t>, P. </a:t>
            </a:r>
            <a:r>
              <a:rPr lang="it-IT" sz="2100" dirty="0" err="1">
                <a:solidFill>
                  <a:schemeClr val="bg1"/>
                </a:solidFill>
              </a:rPr>
              <a:t>Capus</a:t>
            </a:r>
            <a:r>
              <a:rPr lang="it-IT" sz="2100" dirty="0">
                <a:solidFill>
                  <a:schemeClr val="bg1"/>
                </a:solidFill>
              </a:rPr>
              <a:t>,  A. </a:t>
            </a:r>
            <a:r>
              <a:rPr lang="it-IT" sz="2100" dirty="0" err="1">
                <a:solidFill>
                  <a:schemeClr val="bg1"/>
                </a:solidFill>
              </a:rPr>
              <a:t>Dardenay</a:t>
            </a:r>
            <a:r>
              <a:rPr lang="it-IT" sz="2100" dirty="0">
                <a:solidFill>
                  <a:schemeClr val="bg1"/>
                </a:solidFill>
              </a:rPr>
              <a:t>, W. David et C. Wenzel, Toulouse 2021</a:t>
            </a:r>
          </a:p>
        </p:txBody>
      </p:sp>
      <p:sp>
        <p:nvSpPr>
          <p:cNvPr id="8" name="CasellaDiTesto 7">
            <a:extLst>
              <a:ext uri="{FF2B5EF4-FFF2-40B4-BE49-F238E27FC236}">
                <a16:creationId xmlns:a16="http://schemas.microsoft.com/office/drawing/2014/main" id="{0E9DDE87-00C5-C8FE-7758-94C9D25A125D}"/>
              </a:ext>
            </a:extLst>
          </p:cNvPr>
          <p:cNvSpPr txBox="1"/>
          <p:nvPr/>
        </p:nvSpPr>
        <p:spPr>
          <a:xfrm>
            <a:off x="223521" y="487680"/>
            <a:ext cx="4450080" cy="1708160"/>
          </a:xfrm>
          <a:prstGeom prst="rect">
            <a:avLst/>
          </a:prstGeom>
          <a:noFill/>
        </p:spPr>
        <p:txBody>
          <a:bodyPr wrap="square" rtlCol="0">
            <a:spAutoFit/>
          </a:bodyPr>
          <a:lstStyle/>
          <a:p>
            <a:r>
              <a:rPr lang="it-IT" sz="2100" dirty="0">
                <a:solidFill>
                  <a:schemeClr val="bg1"/>
                </a:solidFill>
              </a:rPr>
              <a:t>F. </a:t>
            </a:r>
            <a:r>
              <a:rPr lang="it-IT" sz="2100" dirty="0" err="1">
                <a:solidFill>
                  <a:schemeClr val="bg1"/>
                </a:solidFill>
              </a:rPr>
              <a:t>Prescendi</a:t>
            </a:r>
            <a:r>
              <a:rPr lang="it-IT" sz="2100" dirty="0">
                <a:solidFill>
                  <a:schemeClr val="bg1"/>
                </a:solidFill>
              </a:rPr>
              <a:t>,</a:t>
            </a:r>
            <a:r>
              <a:rPr lang="it-IT" sz="2100" i="1" dirty="0">
                <a:solidFill>
                  <a:schemeClr val="bg1"/>
                </a:solidFill>
              </a:rPr>
              <a:t> La tauroctonia mitriaca</a:t>
            </a:r>
            <a:r>
              <a:rPr lang="it-IT" sz="2100" dirty="0">
                <a:solidFill>
                  <a:schemeClr val="bg1"/>
                </a:solidFill>
              </a:rPr>
              <a:t>, in C. Bonnet, E. Sanzi (a cura di), </a:t>
            </a:r>
            <a:r>
              <a:rPr lang="it-IT" sz="2100" i="1" dirty="0">
                <a:solidFill>
                  <a:schemeClr val="bg1"/>
                </a:solidFill>
              </a:rPr>
              <a:t>Roma, la città degli dèi. La capitale dell’Impero come laboratorio religioso</a:t>
            </a:r>
            <a:r>
              <a:rPr lang="it-IT" sz="2100" dirty="0">
                <a:solidFill>
                  <a:schemeClr val="bg1"/>
                </a:solidFill>
              </a:rPr>
              <a:t>, Roma 2018, pp. 281-296</a:t>
            </a:r>
          </a:p>
        </p:txBody>
      </p:sp>
      <p:cxnSp>
        <p:nvCxnSpPr>
          <p:cNvPr id="2" name="Connettore diritto 1">
            <a:extLst>
              <a:ext uri="{FF2B5EF4-FFF2-40B4-BE49-F238E27FC236}">
                <a16:creationId xmlns:a16="http://schemas.microsoft.com/office/drawing/2014/main" id="{BB14B787-2F91-C38B-6647-4A60044212AB}"/>
              </a:ext>
            </a:extLst>
          </p:cNvPr>
          <p:cNvCxnSpPr>
            <a:cxnSpLocks/>
          </p:cNvCxnSpPr>
          <p:nvPr/>
        </p:nvCxnSpPr>
        <p:spPr>
          <a:xfrm flipH="1">
            <a:off x="-123930" y="477054"/>
            <a:ext cx="12439859"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4" name="Connettore diritto 3">
            <a:extLst>
              <a:ext uri="{FF2B5EF4-FFF2-40B4-BE49-F238E27FC236}">
                <a16:creationId xmlns:a16="http://schemas.microsoft.com/office/drawing/2014/main" id="{891563F3-9A15-DE5D-3633-4400CFB7B7B9}"/>
              </a:ext>
            </a:extLst>
          </p:cNvPr>
          <p:cNvCxnSpPr>
            <a:cxnSpLocks/>
          </p:cNvCxnSpPr>
          <p:nvPr/>
        </p:nvCxnSpPr>
        <p:spPr>
          <a:xfrm flipH="1">
            <a:off x="-123930" y="6197134"/>
            <a:ext cx="12439859" cy="0"/>
          </a:xfrm>
          <a:prstGeom prst="line">
            <a:avLst/>
          </a:prstGeom>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98985937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5FA86787-07B2-8F26-5852-8C70431FFAAD}"/>
            </a:ext>
          </a:extLst>
        </p:cNvPr>
        <p:cNvGrpSpPr/>
        <p:nvPr/>
      </p:nvGrpSpPr>
      <p:grpSpPr>
        <a:xfrm>
          <a:off x="0" y="0"/>
          <a:ext cx="0" cy="0"/>
          <a:chOff x="0" y="0"/>
          <a:chExt cx="0" cy="0"/>
        </a:xfrm>
      </p:grpSpPr>
      <p:sp>
        <p:nvSpPr>
          <p:cNvPr id="2" name="CasellaDiTesto 1">
            <a:extLst>
              <a:ext uri="{FF2B5EF4-FFF2-40B4-BE49-F238E27FC236}">
                <a16:creationId xmlns:a16="http://schemas.microsoft.com/office/drawing/2014/main" id="{7D2A10A9-76F7-812A-CAAC-8E1A04567BA7}"/>
              </a:ext>
            </a:extLst>
          </p:cNvPr>
          <p:cNvSpPr txBox="1"/>
          <p:nvPr/>
        </p:nvSpPr>
        <p:spPr>
          <a:xfrm>
            <a:off x="0" y="0"/>
            <a:ext cx="12192000" cy="477054"/>
          </a:xfrm>
          <a:prstGeom prst="rect">
            <a:avLst/>
          </a:prstGeom>
          <a:noFill/>
        </p:spPr>
        <p:txBody>
          <a:bodyPr wrap="square" rtlCol="0">
            <a:spAutoFit/>
          </a:bodyPr>
          <a:lstStyle/>
          <a:p>
            <a:pPr algn="ctr"/>
            <a:r>
              <a:rPr lang="it-IT" sz="2500" dirty="0">
                <a:solidFill>
                  <a:schemeClr val="bg1"/>
                </a:solidFill>
                <a:latin typeface="+mj-lt"/>
              </a:rPr>
              <a:t>I Romani, il sacrificio e la violenza: occultamento o irrilevanza?</a:t>
            </a:r>
          </a:p>
        </p:txBody>
      </p:sp>
      <p:cxnSp>
        <p:nvCxnSpPr>
          <p:cNvPr id="4" name="Connettore diritto 3">
            <a:extLst>
              <a:ext uri="{FF2B5EF4-FFF2-40B4-BE49-F238E27FC236}">
                <a16:creationId xmlns:a16="http://schemas.microsoft.com/office/drawing/2014/main" id="{D07DE6C8-E39C-80F4-3267-27B7230F1641}"/>
              </a:ext>
            </a:extLst>
          </p:cNvPr>
          <p:cNvCxnSpPr>
            <a:cxnSpLocks/>
          </p:cNvCxnSpPr>
          <p:nvPr/>
        </p:nvCxnSpPr>
        <p:spPr>
          <a:xfrm flipH="1">
            <a:off x="-123930" y="477054"/>
            <a:ext cx="12439859" cy="0"/>
          </a:xfrm>
          <a:prstGeom prst="line">
            <a:avLst/>
          </a:prstGeom>
        </p:spPr>
        <p:style>
          <a:lnRef idx="2">
            <a:schemeClr val="accent2"/>
          </a:lnRef>
          <a:fillRef idx="0">
            <a:schemeClr val="accent2"/>
          </a:fillRef>
          <a:effectRef idx="1">
            <a:schemeClr val="accent2"/>
          </a:effectRef>
          <a:fontRef idx="minor">
            <a:schemeClr val="tx1"/>
          </a:fontRef>
        </p:style>
      </p:cxnSp>
      <p:sp>
        <p:nvSpPr>
          <p:cNvPr id="3" name="CasellaDiTesto 2">
            <a:extLst>
              <a:ext uri="{FF2B5EF4-FFF2-40B4-BE49-F238E27FC236}">
                <a16:creationId xmlns:a16="http://schemas.microsoft.com/office/drawing/2014/main" id="{9D69940B-098A-1C07-D511-3E49AB817858}"/>
              </a:ext>
            </a:extLst>
          </p:cNvPr>
          <p:cNvSpPr txBox="1"/>
          <p:nvPr/>
        </p:nvSpPr>
        <p:spPr>
          <a:xfrm>
            <a:off x="7283534" y="5826865"/>
            <a:ext cx="4735746" cy="830997"/>
          </a:xfrm>
          <a:prstGeom prst="rect">
            <a:avLst/>
          </a:prstGeom>
          <a:noFill/>
        </p:spPr>
        <p:txBody>
          <a:bodyPr wrap="square" rtlCol="0">
            <a:spAutoFit/>
          </a:bodyPr>
          <a:lstStyle/>
          <a:p>
            <a:r>
              <a:rPr lang="it-IT" sz="1600" dirty="0">
                <a:solidFill>
                  <a:schemeClr val="bg2">
                    <a:lumMod val="75000"/>
                  </a:schemeClr>
                </a:solidFill>
              </a:rPr>
              <a:t>Mitra uccide il toro (fine II-inizi III s.), Museo Nazionale Romano – Terme di Diocleziano (Roma) (S. Stefano Rotondo, Roma)</a:t>
            </a:r>
          </a:p>
        </p:txBody>
      </p:sp>
      <p:pic>
        <p:nvPicPr>
          <p:cNvPr id="7" name="Immagine 6">
            <a:extLst>
              <a:ext uri="{FF2B5EF4-FFF2-40B4-BE49-F238E27FC236}">
                <a16:creationId xmlns:a16="http://schemas.microsoft.com/office/drawing/2014/main" id="{CE99C94E-94E2-8A2F-7305-0A554F3ECD39}"/>
              </a:ext>
            </a:extLst>
          </p:cNvPr>
          <p:cNvPicPr>
            <a:picLocks noChangeAspect="1"/>
          </p:cNvPicPr>
          <p:nvPr/>
        </p:nvPicPr>
        <p:blipFill>
          <a:blip r:embed="rId2"/>
          <a:stretch>
            <a:fillRect/>
          </a:stretch>
        </p:blipFill>
        <p:spPr>
          <a:xfrm>
            <a:off x="454164" y="1082891"/>
            <a:ext cx="4544201" cy="4418556"/>
          </a:xfrm>
          <a:prstGeom prst="rect">
            <a:avLst/>
          </a:prstGeom>
        </p:spPr>
      </p:pic>
      <p:sp>
        <p:nvSpPr>
          <p:cNvPr id="11" name="CasellaDiTesto 10">
            <a:extLst>
              <a:ext uri="{FF2B5EF4-FFF2-40B4-BE49-F238E27FC236}">
                <a16:creationId xmlns:a16="http://schemas.microsoft.com/office/drawing/2014/main" id="{47F360BB-6A3A-F7C1-E146-6C8E6509E415}"/>
              </a:ext>
            </a:extLst>
          </p:cNvPr>
          <p:cNvSpPr txBox="1"/>
          <p:nvPr/>
        </p:nvSpPr>
        <p:spPr>
          <a:xfrm>
            <a:off x="454164" y="5826865"/>
            <a:ext cx="4735746" cy="338554"/>
          </a:xfrm>
          <a:prstGeom prst="rect">
            <a:avLst/>
          </a:prstGeom>
          <a:noFill/>
        </p:spPr>
        <p:txBody>
          <a:bodyPr wrap="square">
            <a:spAutoFit/>
          </a:bodyPr>
          <a:lstStyle/>
          <a:p>
            <a:pPr algn="l">
              <a:spcBef>
                <a:spcPts val="1500"/>
              </a:spcBef>
              <a:spcAft>
                <a:spcPts val="750"/>
              </a:spcAft>
              <a:buNone/>
            </a:pPr>
            <a:r>
              <a:rPr lang="en-US" sz="1600" b="0" i="1" dirty="0">
                <a:solidFill>
                  <a:schemeClr val="bg2">
                    <a:lumMod val="75000"/>
                  </a:schemeClr>
                </a:solidFill>
                <a:effectLst/>
              </a:rPr>
              <a:t>RIC</a:t>
            </a:r>
            <a:r>
              <a:rPr lang="en-US" sz="1600" b="0" i="0" dirty="0">
                <a:solidFill>
                  <a:schemeClr val="bg2">
                    <a:lumMod val="75000"/>
                  </a:schemeClr>
                </a:solidFill>
                <a:effectLst/>
              </a:rPr>
              <a:t> I</a:t>
            </a:r>
            <a:r>
              <a:rPr lang="en-US" sz="1600" b="0" i="0" baseline="30000" dirty="0">
                <a:solidFill>
                  <a:schemeClr val="bg2">
                    <a:lumMod val="75000"/>
                  </a:schemeClr>
                </a:solidFill>
                <a:effectLst/>
              </a:rPr>
              <a:t>2</a:t>
            </a:r>
            <a:r>
              <a:rPr lang="en-US" sz="1600" b="0" i="0" dirty="0">
                <a:solidFill>
                  <a:schemeClr val="bg2">
                    <a:lumMod val="75000"/>
                  </a:schemeClr>
                </a:solidFill>
                <a:effectLst/>
              </a:rPr>
              <a:t> Augustus 514 (aureus 19-18 </a:t>
            </a:r>
            <a:r>
              <a:rPr lang="en-US" sz="1600" b="0" i="0" dirty="0" err="1">
                <a:solidFill>
                  <a:schemeClr val="bg2">
                    <a:lumMod val="75000"/>
                  </a:schemeClr>
                </a:solidFill>
                <a:effectLst/>
              </a:rPr>
              <a:t>a.e.v.</a:t>
            </a:r>
            <a:r>
              <a:rPr lang="en-US" sz="1600" b="0" i="0" dirty="0">
                <a:solidFill>
                  <a:schemeClr val="bg2">
                    <a:lumMod val="75000"/>
                  </a:schemeClr>
                </a:solidFill>
                <a:effectLst/>
              </a:rPr>
              <a:t>, verso)</a:t>
            </a:r>
          </a:p>
        </p:txBody>
      </p:sp>
      <p:pic>
        <p:nvPicPr>
          <p:cNvPr id="6" name="Immagine 5">
            <a:extLst>
              <a:ext uri="{FF2B5EF4-FFF2-40B4-BE49-F238E27FC236}">
                <a16:creationId xmlns:a16="http://schemas.microsoft.com/office/drawing/2014/main" id="{09616F97-974B-9DFE-9C6D-05A56DC17B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2231" y="1582520"/>
            <a:ext cx="6377049" cy="3692959"/>
          </a:xfrm>
          <a:prstGeom prst="rect">
            <a:avLst/>
          </a:prstGeom>
        </p:spPr>
      </p:pic>
    </p:spTree>
    <p:extLst>
      <p:ext uri="{BB962C8B-B14F-4D97-AF65-F5344CB8AC3E}">
        <p14:creationId xmlns:p14="http://schemas.microsoft.com/office/powerpoint/2010/main" val="24072268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E33916ED-7F20-C3CB-9C90-19128E1068A0}"/>
            </a:ext>
          </a:extLst>
        </p:cNvPr>
        <p:cNvGrpSpPr/>
        <p:nvPr/>
      </p:nvGrpSpPr>
      <p:grpSpPr>
        <a:xfrm>
          <a:off x="0" y="0"/>
          <a:ext cx="0" cy="0"/>
          <a:chOff x="0" y="0"/>
          <a:chExt cx="0" cy="0"/>
        </a:xfrm>
      </p:grpSpPr>
      <p:sp>
        <p:nvSpPr>
          <p:cNvPr id="2" name="CasellaDiTesto 1">
            <a:extLst>
              <a:ext uri="{FF2B5EF4-FFF2-40B4-BE49-F238E27FC236}">
                <a16:creationId xmlns:a16="http://schemas.microsoft.com/office/drawing/2014/main" id="{26DB3972-2D48-0B89-0734-DB03B2D71FA0}"/>
              </a:ext>
            </a:extLst>
          </p:cNvPr>
          <p:cNvSpPr txBox="1"/>
          <p:nvPr/>
        </p:nvSpPr>
        <p:spPr>
          <a:xfrm>
            <a:off x="0" y="0"/>
            <a:ext cx="12192000" cy="477054"/>
          </a:xfrm>
          <a:prstGeom prst="rect">
            <a:avLst/>
          </a:prstGeom>
          <a:noFill/>
        </p:spPr>
        <p:txBody>
          <a:bodyPr wrap="square" rtlCol="0">
            <a:spAutoFit/>
          </a:bodyPr>
          <a:lstStyle/>
          <a:p>
            <a:pPr algn="ctr"/>
            <a:r>
              <a:rPr lang="it-IT" sz="2500" dirty="0">
                <a:solidFill>
                  <a:schemeClr val="bg1"/>
                </a:solidFill>
                <a:latin typeface="+mj-lt"/>
              </a:rPr>
              <a:t>I Romani, il sacrificio e la violenza: occultamento o irrilevanza?</a:t>
            </a:r>
          </a:p>
        </p:txBody>
      </p:sp>
      <p:cxnSp>
        <p:nvCxnSpPr>
          <p:cNvPr id="4" name="Connettore diritto 3">
            <a:extLst>
              <a:ext uri="{FF2B5EF4-FFF2-40B4-BE49-F238E27FC236}">
                <a16:creationId xmlns:a16="http://schemas.microsoft.com/office/drawing/2014/main" id="{D245A328-A7BA-D53F-AE83-95E3B109EC15}"/>
              </a:ext>
            </a:extLst>
          </p:cNvPr>
          <p:cNvCxnSpPr>
            <a:cxnSpLocks/>
          </p:cNvCxnSpPr>
          <p:nvPr/>
        </p:nvCxnSpPr>
        <p:spPr>
          <a:xfrm flipH="1">
            <a:off x="-123930" y="477054"/>
            <a:ext cx="12439859" cy="0"/>
          </a:xfrm>
          <a:prstGeom prst="line">
            <a:avLst/>
          </a:prstGeom>
        </p:spPr>
        <p:style>
          <a:lnRef idx="2">
            <a:schemeClr val="accent2"/>
          </a:lnRef>
          <a:fillRef idx="0">
            <a:schemeClr val="accent2"/>
          </a:fillRef>
          <a:effectRef idx="1">
            <a:schemeClr val="accent2"/>
          </a:effectRef>
          <a:fontRef idx="minor">
            <a:schemeClr val="tx1"/>
          </a:fontRef>
        </p:style>
      </p:cxnSp>
      <p:pic>
        <p:nvPicPr>
          <p:cNvPr id="5" name="Immagine 4">
            <a:extLst>
              <a:ext uri="{FF2B5EF4-FFF2-40B4-BE49-F238E27FC236}">
                <a16:creationId xmlns:a16="http://schemas.microsoft.com/office/drawing/2014/main" id="{87F1F18B-8C56-A8D6-838B-1DBFEA240469}"/>
              </a:ext>
            </a:extLst>
          </p:cNvPr>
          <p:cNvPicPr>
            <a:picLocks noChangeAspect="1"/>
          </p:cNvPicPr>
          <p:nvPr/>
        </p:nvPicPr>
        <p:blipFill>
          <a:blip r:embed="rId2"/>
          <a:stretch>
            <a:fillRect/>
          </a:stretch>
        </p:blipFill>
        <p:spPr>
          <a:xfrm>
            <a:off x="5648526" y="1270000"/>
            <a:ext cx="2992553" cy="2992553"/>
          </a:xfrm>
          <a:prstGeom prst="rect">
            <a:avLst/>
          </a:prstGeom>
        </p:spPr>
      </p:pic>
      <p:sp>
        <p:nvSpPr>
          <p:cNvPr id="7" name="CasellaDiTesto 6">
            <a:extLst>
              <a:ext uri="{FF2B5EF4-FFF2-40B4-BE49-F238E27FC236}">
                <a16:creationId xmlns:a16="http://schemas.microsoft.com/office/drawing/2014/main" id="{16F952F3-5E0F-6F5A-C656-726AAE4993B9}"/>
              </a:ext>
            </a:extLst>
          </p:cNvPr>
          <p:cNvSpPr txBox="1"/>
          <p:nvPr/>
        </p:nvSpPr>
        <p:spPr>
          <a:xfrm>
            <a:off x="5780606" y="4354479"/>
            <a:ext cx="3012440" cy="584775"/>
          </a:xfrm>
          <a:prstGeom prst="rect">
            <a:avLst/>
          </a:prstGeom>
          <a:noFill/>
        </p:spPr>
        <p:txBody>
          <a:bodyPr wrap="square">
            <a:spAutoFit/>
          </a:bodyPr>
          <a:lstStyle/>
          <a:p>
            <a:r>
              <a:rPr lang="it-IT" sz="1600" i="1" dirty="0">
                <a:solidFill>
                  <a:schemeClr val="bg2">
                    <a:lumMod val="75000"/>
                  </a:schemeClr>
                </a:solidFill>
              </a:rPr>
              <a:t>RIC</a:t>
            </a:r>
            <a:r>
              <a:rPr lang="it-IT" sz="1600" dirty="0">
                <a:solidFill>
                  <a:schemeClr val="bg2">
                    <a:lumMod val="75000"/>
                  </a:schemeClr>
                </a:solidFill>
              </a:rPr>
              <a:t> VIII </a:t>
            </a:r>
            <a:r>
              <a:rPr lang="it-IT" sz="1600" dirty="0" err="1">
                <a:solidFill>
                  <a:schemeClr val="bg2">
                    <a:lumMod val="75000"/>
                  </a:schemeClr>
                </a:solidFill>
              </a:rPr>
              <a:t>Sirmium</a:t>
            </a:r>
            <a:r>
              <a:rPr lang="it-IT" sz="1600" dirty="0">
                <a:solidFill>
                  <a:schemeClr val="bg2">
                    <a:lumMod val="75000"/>
                  </a:schemeClr>
                </a:solidFill>
              </a:rPr>
              <a:t> 94 (</a:t>
            </a:r>
            <a:r>
              <a:rPr lang="it-IT" sz="1600" i="1" dirty="0" err="1">
                <a:solidFill>
                  <a:schemeClr val="bg2">
                    <a:lumMod val="75000"/>
                  </a:schemeClr>
                </a:solidFill>
              </a:rPr>
              <a:t>solidus</a:t>
            </a:r>
            <a:r>
              <a:rPr lang="it-IT" sz="1600" i="1" dirty="0">
                <a:solidFill>
                  <a:schemeClr val="bg2">
                    <a:lumMod val="75000"/>
                  </a:schemeClr>
                </a:solidFill>
              </a:rPr>
              <a:t> </a:t>
            </a:r>
            <a:r>
              <a:rPr lang="it-IT" sz="1600" dirty="0">
                <a:solidFill>
                  <a:schemeClr val="bg2">
                    <a:lumMod val="75000"/>
                  </a:schemeClr>
                </a:solidFill>
              </a:rPr>
              <a:t>361-363, verso)</a:t>
            </a:r>
          </a:p>
        </p:txBody>
      </p:sp>
      <p:pic>
        <p:nvPicPr>
          <p:cNvPr id="9" name="Immagine 8">
            <a:extLst>
              <a:ext uri="{FF2B5EF4-FFF2-40B4-BE49-F238E27FC236}">
                <a16:creationId xmlns:a16="http://schemas.microsoft.com/office/drawing/2014/main" id="{3F3B39BD-C7A3-4703-B13D-AF2C131FF1B9}"/>
              </a:ext>
            </a:extLst>
          </p:cNvPr>
          <p:cNvPicPr>
            <a:picLocks noChangeAspect="1"/>
          </p:cNvPicPr>
          <p:nvPr/>
        </p:nvPicPr>
        <p:blipFill>
          <a:blip r:embed="rId3"/>
          <a:stretch>
            <a:fillRect/>
          </a:stretch>
        </p:blipFill>
        <p:spPr>
          <a:xfrm>
            <a:off x="8879840" y="1270000"/>
            <a:ext cx="3045055" cy="2992554"/>
          </a:xfrm>
          <a:prstGeom prst="rect">
            <a:avLst/>
          </a:prstGeom>
        </p:spPr>
      </p:pic>
      <p:sp>
        <p:nvSpPr>
          <p:cNvPr id="12" name="CasellaDiTesto 11">
            <a:extLst>
              <a:ext uri="{FF2B5EF4-FFF2-40B4-BE49-F238E27FC236}">
                <a16:creationId xmlns:a16="http://schemas.microsoft.com/office/drawing/2014/main" id="{F930CFAB-8EA8-D6D5-C074-D4148B7445C5}"/>
              </a:ext>
            </a:extLst>
          </p:cNvPr>
          <p:cNvSpPr txBox="1"/>
          <p:nvPr/>
        </p:nvSpPr>
        <p:spPr>
          <a:xfrm>
            <a:off x="8981440" y="4354479"/>
            <a:ext cx="3190674" cy="584775"/>
          </a:xfrm>
          <a:prstGeom prst="rect">
            <a:avLst/>
          </a:prstGeom>
          <a:noFill/>
        </p:spPr>
        <p:txBody>
          <a:bodyPr wrap="square">
            <a:spAutoFit/>
          </a:bodyPr>
          <a:lstStyle/>
          <a:p>
            <a:r>
              <a:rPr lang="it-IT" sz="1600" i="1" dirty="0">
                <a:solidFill>
                  <a:schemeClr val="bg2">
                    <a:lumMod val="75000"/>
                  </a:schemeClr>
                </a:solidFill>
              </a:rPr>
              <a:t>RIC</a:t>
            </a:r>
            <a:r>
              <a:rPr lang="it-IT" sz="1600" dirty="0">
                <a:solidFill>
                  <a:schemeClr val="bg2">
                    <a:lumMod val="75000"/>
                  </a:schemeClr>
                </a:solidFill>
              </a:rPr>
              <a:t> VIII </a:t>
            </a:r>
            <a:r>
              <a:rPr lang="it-IT" sz="1600" dirty="0" err="1">
                <a:solidFill>
                  <a:schemeClr val="bg2">
                    <a:lumMod val="75000"/>
                  </a:schemeClr>
                </a:solidFill>
              </a:rPr>
              <a:t>Constantinople</a:t>
            </a:r>
            <a:r>
              <a:rPr lang="it-IT" sz="1600" dirty="0">
                <a:solidFill>
                  <a:schemeClr val="bg2">
                    <a:lumMod val="75000"/>
                  </a:schemeClr>
                </a:solidFill>
              </a:rPr>
              <a:t> 157 (</a:t>
            </a:r>
            <a:r>
              <a:rPr lang="it-IT" sz="1600" i="1" dirty="0" err="1">
                <a:solidFill>
                  <a:schemeClr val="bg2">
                    <a:lumMod val="75000"/>
                  </a:schemeClr>
                </a:solidFill>
              </a:rPr>
              <a:t>solidus</a:t>
            </a:r>
            <a:r>
              <a:rPr lang="it-IT" sz="1600" dirty="0">
                <a:solidFill>
                  <a:schemeClr val="bg2">
                    <a:lumMod val="75000"/>
                  </a:schemeClr>
                </a:solidFill>
              </a:rPr>
              <a:t> 361-363, verso)</a:t>
            </a:r>
          </a:p>
        </p:txBody>
      </p:sp>
      <p:pic>
        <p:nvPicPr>
          <p:cNvPr id="14" name="Immagine 13">
            <a:extLst>
              <a:ext uri="{FF2B5EF4-FFF2-40B4-BE49-F238E27FC236}">
                <a16:creationId xmlns:a16="http://schemas.microsoft.com/office/drawing/2014/main" id="{900AF749-F28B-EA87-A3A1-1CEBE55A7569}"/>
              </a:ext>
            </a:extLst>
          </p:cNvPr>
          <p:cNvPicPr>
            <a:picLocks noChangeAspect="1"/>
          </p:cNvPicPr>
          <p:nvPr/>
        </p:nvPicPr>
        <p:blipFill>
          <a:blip r:embed="rId4">
            <a:extLst>
              <a:ext uri="{28A0092B-C50C-407E-A947-70E740481C1C}">
                <a14:useLocalDpi xmlns:a14="http://schemas.microsoft.com/office/drawing/2010/main" val="0"/>
              </a:ext>
            </a:extLst>
          </a:blip>
          <a:srcRect l="35506" t="5909" r="28892" b="11342"/>
          <a:stretch>
            <a:fillRect/>
          </a:stretch>
        </p:blipFill>
        <p:spPr>
          <a:xfrm>
            <a:off x="214132" y="761325"/>
            <a:ext cx="4340506" cy="5023412"/>
          </a:xfrm>
          <a:prstGeom prst="rect">
            <a:avLst/>
          </a:prstGeom>
        </p:spPr>
      </p:pic>
      <p:sp>
        <p:nvSpPr>
          <p:cNvPr id="16" name="CasellaDiTesto 15">
            <a:extLst>
              <a:ext uri="{FF2B5EF4-FFF2-40B4-BE49-F238E27FC236}">
                <a16:creationId xmlns:a16="http://schemas.microsoft.com/office/drawing/2014/main" id="{7E544CBF-8594-C034-EC9B-BD4A11B58637}"/>
              </a:ext>
            </a:extLst>
          </p:cNvPr>
          <p:cNvSpPr txBox="1"/>
          <p:nvPr/>
        </p:nvSpPr>
        <p:spPr>
          <a:xfrm>
            <a:off x="111760" y="5796087"/>
            <a:ext cx="4340506" cy="338554"/>
          </a:xfrm>
          <a:prstGeom prst="rect">
            <a:avLst/>
          </a:prstGeom>
          <a:noFill/>
        </p:spPr>
        <p:txBody>
          <a:bodyPr wrap="square">
            <a:spAutoFit/>
          </a:bodyPr>
          <a:lstStyle/>
          <a:p>
            <a:r>
              <a:rPr lang="it-IT" sz="1600" dirty="0">
                <a:solidFill>
                  <a:schemeClr val="bg2">
                    <a:lumMod val="75000"/>
                  </a:schemeClr>
                </a:solidFill>
              </a:rPr>
              <a:t>Rilievo dalla Colonna traiana (63, </a:t>
            </a:r>
            <a:r>
              <a:rPr lang="it-IT" sz="1600" dirty="0" err="1">
                <a:solidFill>
                  <a:schemeClr val="bg2">
                    <a:lumMod val="75000"/>
                  </a:schemeClr>
                </a:solidFill>
              </a:rPr>
              <a:t>partic</a:t>
            </a:r>
            <a:r>
              <a:rPr lang="it-IT" sz="1600" dirty="0">
                <a:solidFill>
                  <a:schemeClr val="bg2">
                    <a:lumMod val="75000"/>
                  </a:schemeClr>
                </a:solidFill>
              </a:rPr>
              <a:t>.)</a:t>
            </a:r>
          </a:p>
        </p:txBody>
      </p:sp>
    </p:spTree>
    <p:extLst>
      <p:ext uri="{BB962C8B-B14F-4D97-AF65-F5344CB8AC3E}">
        <p14:creationId xmlns:p14="http://schemas.microsoft.com/office/powerpoint/2010/main" val="21593240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261B8EF-8ABF-94B3-9E43-6D3AC0C31B53}"/>
            </a:ext>
          </a:extLst>
        </p:cNvPr>
        <p:cNvGrpSpPr/>
        <p:nvPr/>
      </p:nvGrpSpPr>
      <p:grpSpPr>
        <a:xfrm>
          <a:off x="0" y="0"/>
          <a:ext cx="0" cy="0"/>
          <a:chOff x="0" y="0"/>
          <a:chExt cx="0" cy="0"/>
        </a:xfrm>
      </p:grpSpPr>
      <p:sp>
        <p:nvSpPr>
          <p:cNvPr id="2" name="CasellaDiTesto 1">
            <a:extLst>
              <a:ext uri="{FF2B5EF4-FFF2-40B4-BE49-F238E27FC236}">
                <a16:creationId xmlns:a16="http://schemas.microsoft.com/office/drawing/2014/main" id="{3C181B3A-7B57-93F9-CCA0-7413DF3C8B04}"/>
              </a:ext>
            </a:extLst>
          </p:cNvPr>
          <p:cNvSpPr txBox="1"/>
          <p:nvPr/>
        </p:nvSpPr>
        <p:spPr>
          <a:xfrm>
            <a:off x="0" y="0"/>
            <a:ext cx="12192000" cy="477054"/>
          </a:xfrm>
          <a:prstGeom prst="rect">
            <a:avLst/>
          </a:prstGeom>
          <a:noFill/>
        </p:spPr>
        <p:txBody>
          <a:bodyPr wrap="square" rtlCol="0">
            <a:spAutoFit/>
          </a:bodyPr>
          <a:lstStyle/>
          <a:p>
            <a:pPr algn="ctr"/>
            <a:r>
              <a:rPr lang="it-IT" sz="2500" dirty="0">
                <a:solidFill>
                  <a:schemeClr val="bg1"/>
                </a:solidFill>
                <a:latin typeface="+mj-lt"/>
              </a:rPr>
              <a:t>I Romani, il sacrificio e la violenza: occultamento o irrilevanza?</a:t>
            </a:r>
          </a:p>
        </p:txBody>
      </p:sp>
      <p:cxnSp>
        <p:nvCxnSpPr>
          <p:cNvPr id="4" name="Connettore diritto 3">
            <a:extLst>
              <a:ext uri="{FF2B5EF4-FFF2-40B4-BE49-F238E27FC236}">
                <a16:creationId xmlns:a16="http://schemas.microsoft.com/office/drawing/2014/main" id="{A4729562-C92B-3E78-72B9-12DB725918B5}"/>
              </a:ext>
            </a:extLst>
          </p:cNvPr>
          <p:cNvCxnSpPr>
            <a:cxnSpLocks/>
          </p:cNvCxnSpPr>
          <p:nvPr/>
        </p:nvCxnSpPr>
        <p:spPr>
          <a:xfrm flipH="1">
            <a:off x="-123930" y="477054"/>
            <a:ext cx="12439859" cy="0"/>
          </a:xfrm>
          <a:prstGeom prst="line">
            <a:avLst/>
          </a:prstGeom>
        </p:spPr>
        <p:style>
          <a:lnRef idx="2">
            <a:schemeClr val="accent2"/>
          </a:lnRef>
          <a:fillRef idx="0">
            <a:schemeClr val="accent2"/>
          </a:fillRef>
          <a:effectRef idx="1">
            <a:schemeClr val="accent2"/>
          </a:effectRef>
          <a:fontRef idx="minor">
            <a:schemeClr val="tx1"/>
          </a:fontRef>
        </p:style>
      </p:cxnSp>
      <p:pic>
        <p:nvPicPr>
          <p:cNvPr id="11" name="Immagine 10">
            <a:extLst>
              <a:ext uri="{FF2B5EF4-FFF2-40B4-BE49-F238E27FC236}">
                <a16:creationId xmlns:a16="http://schemas.microsoft.com/office/drawing/2014/main" id="{55A64E62-01D8-A42A-8C0C-8D2BE6F5CA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5920" y="1073455"/>
            <a:ext cx="5293360" cy="4711090"/>
          </a:xfrm>
          <a:prstGeom prst="rect">
            <a:avLst/>
          </a:prstGeom>
        </p:spPr>
      </p:pic>
      <p:pic>
        <p:nvPicPr>
          <p:cNvPr id="13" name="Immagine 12">
            <a:extLst>
              <a:ext uri="{FF2B5EF4-FFF2-40B4-BE49-F238E27FC236}">
                <a16:creationId xmlns:a16="http://schemas.microsoft.com/office/drawing/2014/main" id="{E02D990E-0F1A-3189-F926-0FDA85524BDB}"/>
              </a:ext>
            </a:extLst>
          </p:cNvPr>
          <p:cNvPicPr>
            <a:picLocks noChangeAspect="1"/>
          </p:cNvPicPr>
          <p:nvPr/>
        </p:nvPicPr>
        <p:blipFill>
          <a:blip r:embed="rId3">
            <a:extLst>
              <a:ext uri="{28A0092B-C50C-407E-A947-70E740481C1C}">
                <a14:useLocalDpi xmlns:a14="http://schemas.microsoft.com/office/drawing/2010/main" val="0"/>
              </a:ext>
            </a:extLst>
          </a:blip>
          <a:srcRect l="2305" t="5178" r="25111" b="5629"/>
          <a:stretch>
            <a:fillRect/>
          </a:stretch>
        </p:blipFill>
        <p:spPr>
          <a:xfrm>
            <a:off x="6266476" y="1073454"/>
            <a:ext cx="4929283" cy="4711090"/>
          </a:xfrm>
          <a:prstGeom prst="rect">
            <a:avLst/>
          </a:prstGeom>
        </p:spPr>
      </p:pic>
      <p:sp>
        <p:nvSpPr>
          <p:cNvPr id="15" name="CasellaDiTesto 14">
            <a:extLst>
              <a:ext uri="{FF2B5EF4-FFF2-40B4-BE49-F238E27FC236}">
                <a16:creationId xmlns:a16="http://schemas.microsoft.com/office/drawing/2014/main" id="{B85923ED-B90B-B0AE-CF9D-517431F2AC19}"/>
              </a:ext>
            </a:extLst>
          </p:cNvPr>
          <p:cNvSpPr txBox="1"/>
          <p:nvPr/>
        </p:nvSpPr>
        <p:spPr>
          <a:xfrm>
            <a:off x="375920" y="5784544"/>
            <a:ext cx="5293360" cy="584775"/>
          </a:xfrm>
          <a:prstGeom prst="rect">
            <a:avLst/>
          </a:prstGeom>
          <a:noFill/>
        </p:spPr>
        <p:txBody>
          <a:bodyPr wrap="square">
            <a:spAutoFit/>
          </a:bodyPr>
          <a:lstStyle/>
          <a:p>
            <a:r>
              <a:rPr lang="it-IT" sz="1600" dirty="0">
                <a:solidFill>
                  <a:schemeClr val="bg2">
                    <a:lumMod val="75000"/>
                  </a:schemeClr>
                </a:solidFill>
              </a:rPr>
              <a:t>Tesoro di Bosco Reale, coppa con trionfo di Tiberio e sacrificio (I s.), Musée </a:t>
            </a:r>
            <a:r>
              <a:rPr lang="it-IT" sz="1600" dirty="0" err="1">
                <a:solidFill>
                  <a:schemeClr val="bg2">
                    <a:lumMod val="75000"/>
                  </a:schemeClr>
                </a:solidFill>
              </a:rPr>
              <a:t>du</a:t>
            </a:r>
            <a:r>
              <a:rPr lang="it-IT" sz="1600" dirty="0">
                <a:solidFill>
                  <a:schemeClr val="bg2">
                    <a:lumMod val="75000"/>
                  </a:schemeClr>
                </a:solidFill>
              </a:rPr>
              <a:t> Louvre, Paris (</a:t>
            </a:r>
            <a:r>
              <a:rPr lang="it-IT" sz="1600" dirty="0" err="1">
                <a:solidFill>
                  <a:schemeClr val="bg2">
                    <a:lumMod val="75000"/>
                  </a:schemeClr>
                </a:solidFill>
              </a:rPr>
              <a:t>partic</a:t>
            </a:r>
            <a:r>
              <a:rPr lang="it-IT" sz="1600" dirty="0">
                <a:solidFill>
                  <a:schemeClr val="bg2">
                    <a:lumMod val="75000"/>
                  </a:schemeClr>
                </a:solidFill>
              </a:rPr>
              <a:t>.)</a:t>
            </a:r>
          </a:p>
        </p:txBody>
      </p:sp>
      <p:sp>
        <p:nvSpPr>
          <p:cNvPr id="17" name="CasellaDiTesto 16">
            <a:extLst>
              <a:ext uri="{FF2B5EF4-FFF2-40B4-BE49-F238E27FC236}">
                <a16:creationId xmlns:a16="http://schemas.microsoft.com/office/drawing/2014/main" id="{88528293-692F-0351-BB2D-7ED4DF4ED35F}"/>
              </a:ext>
            </a:extLst>
          </p:cNvPr>
          <p:cNvSpPr txBox="1"/>
          <p:nvPr/>
        </p:nvSpPr>
        <p:spPr>
          <a:xfrm>
            <a:off x="6192520" y="5784544"/>
            <a:ext cx="5115560" cy="338554"/>
          </a:xfrm>
          <a:prstGeom prst="rect">
            <a:avLst/>
          </a:prstGeom>
          <a:noFill/>
        </p:spPr>
        <p:txBody>
          <a:bodyPr wrap="square">
            <a:spAutoFit/>
          </a:bodyPr>
          <a:lstStyle/>
          <a:p>
            <a:r>
              <a:rPr lang="it-IT" sz="1600" dirty="0">
                <a:solidFill>
                  <a:schemeClr val="bg2">
                    <a:lumMod val="75000"/>
                  </a:schemeClr>
                </a:solidFill>
              </a:rPr>
              <a:t>Colonna di Marco Aurelio (fine II s.), Roma (</a:t>
            </a:r>
            <a:r>
              <a:rPr lang="it-IT" sz="1600" dirty="0" err="1">
                <a:solidFill>
                  <a:schemeClr val="bg2">
                    <a:lumMod val="75000"/>
                  </a:schemeClr>
                </a:solidFill>
              </a:rPr>
              <a:t>partic</a:t>
            </a:r>
            <a:r>
              <a:rPr lang="it-IT" sz="1600" dirty="0">
                <a:solidFill>
                  <a:schemeClr val="bg2">
                    <a:lumMod val="75000"/>
                  </a:schemeClr>
                </a:solidFill>
              </a:rPr>
              <a:t>.)</a:t>
            </a:r>
          </a:p>
        </p:txBody>
      </p:sp>
    </p:spTree>
    <p:extLst>
      <p:ext uri="{BB962C8B-B14F-4D97-AF65-F5344CB8AC3E}">
        <p14:creationId xmlns:p14="http://schemas.microsoft.com/office/powerpoint/2010/main" val="5689402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E6C69CA-0525-AA05-1C4E-F4ADB1B9D4AD}"/>
            </a:ext>
          </a:extLst>
        </p:cNvPr>
        <p:cNvGrpSpPr/>
        <p:nvPr/>
      </p:nvGrpSpPr>
      <p:grpSpPr>
        <a:xfrm>
          <a:off x="0" y="0"/>
          <a:ext cx="0" cy="0"/>
          <a:chOff x="0" y="0"/>
          <a:chExt cx="0" cy="0"/>
        </a:xfrm>
      </p:grpSpPr>
      <p:sp>
        <p:nvSpPr>
          <p:cNvPr id="2" name="CasellaDiTesto 1">
            <a:extLst>
              <a:ext uri="{FF2B5EF4-FFF2-40B4-BE49-F238E27FC236}">
                <a16:creationId xmlns:a16="http://schemas.microsoft.com/office/drawing/2014/main" id="{CD06D2B1-7AE2-671E-704C-5BBD5FC9F3E6}"/>
              </a:ext>
            </a:extLst>
          </p:cNvPr>
          <p:cNvSpPr txBox="1"/>
          <p:nvPr/>
        </p:nvSpPr>
        <p:spPr>
          <a:xfrm>
            <a:off x="0" y="0"/>
            <a:ext cx="12192000" cy="477054"/>
          </a:xfrm>
          <a:prstGeom prst="rect">
            <a:avLst/>
          </a:prstGeom>
          <a:noFill/>
        </p:spPr>
        <p:txBody>
          <a:bodyPr wrap="square" rtlCol="0">
            <a:spAutoFit/>
          </a:bodyPr>
          <a:lstStyle/>
          <a:p>
            <a:pPr algn="ctr"/>
            <a:r>
              <a:rPr lang="it-IT" sz="2500" dirty="0">
                <a:solidFill>
                  <a:schemeClr val="bg1"/>
                </a:solidFill>
                <a:latin typeface="+mj-lt"/>
              </a:rPr>
              <a:t>I Romani, il sacrificio e la violenza: occultamento o irrilevanza?</a:t>
            </a:r>
          </a:p>
        </p:txBody>
      </p:sp>
      <p:cxnSp>
        <p:nvCxnSpPr>
          <p:cNvPr id="4" name="Connettore diritto 3">
            <a:extLst>
              <a:ext uri="{FF2B5EF4-FFF2-40B4-BE49-F238E27FC236}">
                <a16:creationId xmlns:a16="http://schemas.microsoft.com/office/drawing/2014/main" id="{E3E7C00E-2A34-C1B9-11BE-32D2D386E1BC}"/>
              </a:ext>
            </a:extLst>
          </p:cNvPr>
          <p:cNvCxnSpPr>
            <a:cxnSpLocks/>
          </p:cNvCxnSpPr>
          <p:nvPr/>
        </p:nvCxnSpPr>
        <p:spPr>
          <a:xfrm flipH="1">
            <a:off x="-123930" y="477054"/>
            <a:ext cx="12439859" cy="0"/>
          </a:xfrm>
          <a:prstGeom prst="line">
            <a:avLst/>
          </a:prstGeom>
        </p:spPr>
        <p:style>
          <a:lnRef idx="2">
            <a:schemeClr val="accent2"/>
          </a:lnRef>
          <a:fillRef idx="0">
            <a:schemeClr val="accent2"/>
          </a:fillRef>
          <a:effectRef idx="1">
            <a:schemeClr val="accent2"/>
          </a:effectRef>
          <a:fontRef idx="minor">
            <a:schemeClr val="tx1"/>
          </a:fontRef>
        </p:style>
      </p:cxnSp>
      <p:pic>
        <p:nvPicPr>
          <p:cNvPr id="3" name="Immagine 2">
            <a:extLst>
              <a:ext uri="{FF2B5EF4-FFF2-40B4-BE49-F238E27FC236}">
                <a16:creationId xmlns:a16="http://schemas.microsoft.com/office/drawing/2014/main" id="{405238BE-248E-D65C-692A-6B23099628A8}"/>
              </a:ext>
            </a:extLst>
          </p:cNvPr>
          <p:cNvPicPr>
            <a:picLocks noChangeAspect="1"/>
          </p:cNvPicPr>
          <p:nvPr/>
        </p:nvPicPr>
        <p:blipFill>
          <a:blip r:embed="rId2">
            <a:extLst>
              <a:ext uri="{28A0092B-C50C-407E-A947-70E740481C1C}">
                <a14:useLocalDpi xmlns:a14="http://schemas.microsoft.com/office/drawing/2010/main" val="0"/>
              </a:ext>
            </a:extLst>
          </a:blip>
          <a:srcRect l="3282" t="1872" r="2128" b="3852"/>
          <a:stretch>
            <a:fillRect/>
          </a:stretch>
        </p:blipFill>
        <p:spPr>
          <a:xfrm>
            <a:off x="119217" y="954108"/>
            <a:ext cx="7235409" cy="4522132"/>
          </a:xfrm>
          <a:prstGeom prst="rect">
            <a:avLst/>
          </a:prstGeom>
        </p:spPr>
      </p:pic>
      <p:sp>
        <p:nvSpPr>
          <p:cNvPr id="10" name="CasellaDiTesto 9">
            <a:extLst>
              <a:ext uri="{FF2B5EF4-FFF2-40B4-BE49-F238E27FC236}">
                <a16:creationId xmlns:a16="http://schemas.microsoft.com/office/drawing/2014/main" id="{BDBC2C33-75E8-BEE2-39F8-E4DB21CC8569}"/>
              </a:ext>
            </a:extLst>
          </p:cNvPr>
          <p:cNvSpPr txBox="1"/>
          <p:nvPr/>
        </p:nvSpPr>
        <p:spPr>
          <a:xfrm>
            <a:off x="0" y="5927459"/>
            <a:ext cx="6227178" cy="338554"/>
          </a:xfrm>
          <a:prstGeom prst="rect">
            <a:avLst/>
          </a:prstGeom>
          <a:noFill/>
        </p:spPr>
        <p:txBody>
          <a:bodyPr wrap="square">
            <a:spAutoFit/>
          </a:bodyPr>
          <a:lstStyle/>
          <a:p>
            <a:r>
              <a:rPr lang="it-IT" sz="1600" dirty="0">
                <a:solidFill>
                  <a:schemeClr val="bg2">
                    <a:lumMod val="75000"/>
                  </a:schemeClr>
                </a:solidFill>
              </a:rPr>
              <a:t>Rilievo dalla Colonna traiana (72)</a:t>
            </a:r>
          </a:p>
        </p:txBody>
      </p:sp>
      <p:pic>
        <p:nvPicPr>
          <p:cNvPr id="6" name="Immagine 5">
            <a:extLst>
              <a:ext uri="{FF2B5EF4-FFF2-40B4-BE49-F238E27FC236}">
                <a16:creationId xmlns:a16="http://schemas.microsoft.com/office/drawing/2014/main" id="{B5BDDD67-3134-D565-20E6-8A82D8EBE8A6}"/>
              </a:ext>
            </a:extLst>
          </p:cNvPr>
          <p:cNvPicPr>
            <a:picLocks noChangeAspect="1"/>
          </p:cNvPicPr>
          <p:nvPr/>
        </p:nvPicPr>
        <p:blipFill>
          <a:blip r:embed="rId3"/>
          <a:stretch>
            <a:fillRect/>
          </a:stretch>
        </p:blipFill>
        <p:spPr>
          <a:xfrm>
            <a:off x="7919814" y="1302823"/>
            <a:ext cx="4152969" cy="4000693"/>
          </a:xfrm>
          <a:prstGeom prst="rect">
            <a:avLst/>
          </a:prstGeom>
        </p:spPr>
      </p:pic>
      <p:sp>
        <p:nvSpPr>
          <p:cNvPr id="12" name="CasellaDiTesto 11">
            <a:extLst>
              <a:ext uri="{FF2B5EF4-FFF2-40B4-BE49-F238E27FC236}">
                <a16:creationId xmlns:a16="http://schemas.microsoft.com/office/drawing/2014/main" id="{87FD6E9A-0E8A-1E4F-8927-3EFC3105B17E}"/>
              </a:ext>
            </a:extLst>
          </p:cNvPr>
          <p:cNvSpPr txBox="1"/>
          <p:nvPr/>
        </p:nvSpPr>
        <p:spPr>
          <a:xfrm>
            <a:off x="7769329" y="5927459"/>
            <a:ext cx="4546600" cy="338554"/>
          </a:xfrm>
          <a:prstGeom prst="rect">
            <a:avLst/>
          </a:prstGeom>
          <a:noFill/>
        </p:spPr>
        <p:txBody>
          <a:bodyPr wrap="square">
            <a:spAutoFit/>
          </a:bodyPr>
          <a:lstStyle/>
          <a:p>
            <a:r>
              <a:rPr lang="it-IT" sz="1600" i="1" dirty="0">
                <a:solidFill>
                  <a:schemeClr val="bg2">
                    <a:lumMod val="75000"/>
                  </a:schemeClr>
                </a:solidFill>
              </a:rPr>
              <a:t>RIC</a:t>
            </a:r>
            <a:r>
              <a:rPr lang="it-IT" sz="1600" dirty="0">
                <a:solidFill>
                  <a:schemeClr val="bg2">
                    <a:lumMod val="75000"/>
                  </a:schemeClr>
                </a:solidFill>
              </a:rPr>
              <a:t> VIII </a:t>
            </a:r>
            <a:r>
              <a:rPr lang="it-IT" sz="1600" dirty="0" err="1">
                <a:solidFill>
                  <a:schemeClr val="bg2">
                    <a:lumMod val="75000"/>
                  </a:schemeClr>
                </a:solidFill>
              </a:rPr>
              <a:t>Thessalonica</a:t>
            </a:r>
            <a:r>
              <a:rPr lang="it-IT" sz="1600" dirty="0">
                <a:solidFill>
                  <a:schemeClr val="bg2">
                    <a:lumMod val="75000"/>
                  </a:schemeClr>
                </a:solidFill>
              </a:rPr>
              <a:t> 35 (</a:t>
            </a:r>
            <a:r>
              <a:rPr lang="it-IT" sz="1600" dirty="0" err="1">
                <a:solidFill>
                  <a:schemeClr val="bg2">
                    <a:lumMod val="75000"/>
                  </a:schemeClr>
                </a:solidFill>
              </a:rPr>
              <a:t>solidus</a:t>
            </a:r>
            <a:r>
              <a:rPr lang="it-IT" sz="1600" dirty="0">
                <a:solidFill>
                  <a:schemeClr val="bg2">
                    <a:lumMod val="75000"/>
                  </a:schemeClr>
                </a:solidFill>
              </a:rPr>
              <a:t> 337-340, verso)</a:t>
            </a:r>
          </a:p>
        </p:txBody>
      </p:sp>
    </p:spTree>
    <p:extLst>
      <p:ext uri="{BB962C8B-B14F-4D97-AF65-F5344CB8AC3E}">
        <p14:creationId xmlns:p14="http://schemas.microsoft.com/office/powerpoint/2010/main" val="181544619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7E25FD71-2DF4-7B68-A7EA-18BD357E6B3F}"/>
            </a:ext>
          </a:extLst>
        </p:cNvPr>
        <p:cNvGrpSpPr/>
        <p:nvPr/>
      </p:nvGrpSpPr>
      <p:grpSpPr>
        <a:xfrm>
          <a:off x="0" y="0"/>
          <a:ext cx="0" cy="0"/>
          <a:chOff x="0" y="0"/>
          <a:chExt cx="0" cy="0"/>
        </a:xfrm>
      </p:grpSpPr>
      <p:pic>
        <p:nvPicPr>
          <p:cNvPr id="7" name="Immagine 6">
            <a:extLst>
              <a:ext uri="{FF2B5EF4-FFF2-40B4-BE49-F238E27FC236}">
                <a16:creationId xmlns:a16="http://schemas.microsoft.com/office/drawing/2014/main" id="{E0BFF5CE-907C-C1C7-FCD1-F3E6953F74C5}"/>
              </a:ext>
            </a:extLst>
          </p:cNvPr>
          <p:cNvPicPr>
            <a:picLocks noChangeAspect="1"/>
          </p:cNvPicPr>
          <p:nvPr/>
        </p:nvPicPr>
        <p:blipFill>
          <a:blip r:embed="rId2">
            <a:extLst>
              <a:ext uri="{28A0092B-C50C-407E-A947-70E740481C1C}">
                <a14:useLocalDpi xmlns:a14="http://schemas.microsoft.com/office/drawing/2010/main" val="0"/>
              </a:ext>
            </a:extLst>
          </a:blip>
          <a:srcRect l="1111" t="10815" r="15361" b="27704"/>
          <a:stretch>
            <a:fillRect/>
          </a:stretch>
        </p:blipFill>
        <p:spPr>
          <a:xfrm>
            <a:off x="2792211" y="0"/>
            <a:ext cx="6607578" cy="3647633"/>
          </a:xfrm>
          <a:prstGeom prst="rect">
            <a:avLst/>
          </a:prstGeom>
        </p:spPr>
      </p:pic>
      <p:pic>
        <p:nvPicPr>
          <p:cNvPr id="5" name="Immagine 4">
            <a:extLst>
              <a:ext uri="{FF2B5EF4-FFF2-40B4-BE49-F238E27FC236}">
                <a16:creationId xmlns:a16="http://schemas.microsoft.com/office/drawing/2014/main" id="{7B4A8D20-3EC8-7BDC-B2F0-B41C11C414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3960" y="3686034"/>
            <a:ext cx="9784080" cy="3171966"/>
          </a:xfrm>
          <a:prstGeom prst="rect">
            <a:avLst/>
          </a:prstGeom>
        </p:spPr>
      </p:pic>
      <p:sp>
        <p:nvSpPr>
          <p:cNvPr id="8" name="CasellaDiTesto 7">
            <a:extLst>
              <a:ext uri="{FF2B5EF4-FFF2-40B4-BE49-F238E27FC236}">
                <a16:creationId xmlns:a16="http://schemas.microsoft.com/office/drawing/2014/main" id="{D7926FBC-0054-DF11-986C-ADC0479E6EEE}"/>
              </a:ext>
            </a:extLst>
          </p:cNvPr>
          <p:cNvSpPr txBox="1"/>
          <p:nvPr/>
        </p:nvSpPr>
        <p:spPr>
          <a:xfrm>
            <a:off x="9399789" y="3062858"/>
            <a:ext cx="2792211" cy="584775"/>
          </a:xfrm>
          <a:prstGeom prst="rect">
            <a:avLst/>
          </a:prstGeom>
          <a:noFill/>
        </p:spPr>
        <p:txBody>
          <a:bodyPr wrap="square" rtlCol="0">
            <a:spAutoFit/>
          </a:bodyPr>
          <a:lstStyle/>
          <a:p>
            <a:r>
              <a:rPr lang="it-IT" sz="1600" dirty="0">
                <a:solidFill>
                  <a:schemeClr val="bg2">
                    <a:lumMod val="75000"/>
                  </a:schemeClr>
                </a:solidFill>
              </a:rPr>
              <a:t>Tempio della caserma dei vigili di Ostia (II-III s.)</a:t>
            </a:r>
          </a:p>
        </p:txBody>
      </p:sp>
    </p:spTree>
    <p:extLst>
      <p:ext uri="{BB962C8B-B14F-4D97-AF65-F5344CB8AC3E}">
        <p14:creationId xmlns:p14="http://schemas.microsoft.com/office/powerpoint/2010/main" val="134151432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AAF01B20-9104-1392-FE6B-BDC5149032FB}"/>
            </a:ext>
          </a:extLst>
        </p:cNvPr>
        <p:cNvGrpSpPr/>
        <p:nvPr/>
      </p:nvGrpSpPr>
      <p:grpSpPr>
        <a:xfrm>
          <a:off x="0" y="0"/>
          <a:ext cx="0" cy="0"/>
          <a:chOff x="0" y="0"/>
          <a:chExt cx="0" cy="0"/>
        </a:xfrm>
      </p:grpSpPr>
      <p:sp>
        <p:nvSpPr>
          <p:cNvPr id="2" name="CasellaDiTesto 1">
            <a:extLst>
              <a:ext uri="{FF2B5EF4-FFF2-40B4-BE49-F238E27FC236}">
                <a16:creationId xmlns:a16="http://schemas.microsoft.com/office/drawing/2014/main" id="{E91EBAFF-4118-B86C-B71D-4BBDB355F160}"/>
              </a:ext>
            </a:extLst>
          </p:cNvPr>
          <p:cNvSpPr txBox="1"/>
          <p:nvPr/>
        </p:nvSpPr>
        <p:spPr>
          <a:xfrm>
            <a:off x="0" y="0"/>
            <a:ext cx="12192000" cy="477054"/>
          </a:xfrm>
          <a:prstGeom prst="rect">
            <a:avLst/>
          </a:prstGeom>
          <a:noFill/>
        </p:spPr>
        <p:txBody>
          <a:bodyPr wrap="square" rtlCol="0">
            <a:spAutoFit/>
          </a:bodyPr>
          <a:lstStyle/>
          <a:p>
            <a:pPr algn="ctr"/>
            <a:r>
              <a:rPr lang="it-IT" sz="2500" dirty="0">
                <a:solidFill>
                  <a:schemeClr val="bg1"/>
                </a:solidFill>
                <a:latin typeface="+mj-lt"/>
              </a:rPr>
              <a:t>I Romani e il sacrificio: fare * credere</a:t>
            </a:r>
          </a:p>
        </p:txBody>
      </p:sp>
      <p:cxnSp>
        <p:nvCxnSpPr>
          <p:cNvPr id="4" name="Connettore diritto 3">
            <a:extLst>
              <a:ext uri="{FF2B5EF4-FFF2-40B4-BE49-F238E27FC236}">
                <a16:creationId xmlns:a16="http://schemas.microsoft.com/office/drawing/2014/main" id="{AAE90867-B64A-1409-E090-BB96D406CEC6}"/>
              </a:ext>
            </a:extLst>
          </p:cNvPr>
          <p:cNvCxnSpPr>
            <a:cxnSpLocks/>
          </p:cNvCxnSpPr>
          <p:nvPr/>
        </p:nvCxnSpPr>
        <p:spPr>
          <a:xfrm flipH="1">
            <a:off x="-123930" y="477054"/>
            <a:ext cx="12439859" cy="0"/>
          </a:xfrm>
          <a:prstGeom prst="line">
            <a:avLst/>
          </a:prstGeom>
        </p:spPr>
        <p:style>
          <a:lnRef idx="2">
            <a:schemeClr val="accent2"/>
          </a:lnRef>
          <a:fillRef idx="0">
            <a:schemeClr val="accent2"/>
          </a:fillRef>
          <a:effectRef idx="1">
            <a:schemeClr val="accent2"/>
          </a:effectRef>
          <a:fontRef idx="minor">
            <a:schemeClr val="tx1"/>
          </a:fontRef>
        </p:style>
      </p:cxnSp>
      <p:sp>
        <p:nvSpPr>
          <p:cNvPr id="7" name="CasellaDiTesto 6">
            <a:extLst>
              <a:ext uri="{FF2B5EF4-FFF2-40B4-BE49-F238E27FC236}">
                <a16:creationId xmlns:a16="http://schemas.microsoft.com/office/drawing/2014/main" id="{DA3E5195-C7F2-D0C0-7E64-30EDE4F7026E}"/>
              </a:ext>
            </a:extLst>
          </p:cNvPr>
          <p:cNvSpPr txBox="1"/>
          <p:nvPr/>
        </p:nvSpPr>
        <p:spPr>
          <a:xfrm>
            <a:off x="1" y="619760"/>
            <a:ext cx="11927839" cy="5847755"/>
          </a:xfrm>
          <a:prstGeom prst="rect">
            <a:avLst/>
          </a:prstGeom>
          <a:noFill/>
        </p:spPr>
        <p:txBody>
          <a:bodyPr wrap="square" rtlCol="0">
            <a:spAutoFit/>
          </a:bodyPr>
          <a:lstStyle/>
          <a:p>
            <a:pPr algn="just"/>
            <a:r>
              <a:rPr lang="it-IT" sz="2200" b="1" dirty="0">
                <a:solidFill>
                  <a:schemeClr val="accent2"/>
                </a:solidFill>
              </a:rPr>
              <a:t>Ortoprassi – ortodossia</a:t>
            </a:r>
          </a:p>
          <a:p>
            <a:pPr algn="just"/>
            <a:endParaRPr lang="it-IT" sz="2200" b="1" dirty="0">
              <a:solidFill>
                <a:schemeClr val="accent2"/>
              </a:solidFill>
            </a:endParaRPr>
          </a:p>
          <a:p>
            <a:r>
              <a:rPr lang="it-IT" sz="2200" b="1" dirty="0">
                <a:solidFill>
                  <a:schemeClr val="accent2"/>
                </a:solidFill>
              </a:rPr>
              <a:t>Arnobio, </a:t>
            </a:r>
            <a:r>
              <a:rPr lang="it-IT" sz="2200" b="1" i="1" dirty="0">
                <a:solidFill>
                  <a:schemeClr val="accent2"/>
                </a:solidFill>
              </a:rPr>
              <a:t>Nat.</a:t>
            </a:r>
            <a:r>
              <a:rPr lang="it-IT" sz="2200" b="1" dirty="0">
                <a:solidFill>
                  <a:schemeClr val="accent2"/>
                </a:solidFill>
              </a:rPr>
              <a:t> VII 14, 1 (III-IV s.):</a:t>
            </a:r>
          </a:p>
          <a:p>
            <a:pPr algn="just"/>
            <a:r>
              <a:rPr lang="it-IT" sz="2200" dirty="0">
                <a:solidFill>
                  <a:schemeClr val="bg1"/>
                </a:solidFill>
              </a:rPr>
              <a:t>Ma io giudico che sia pressoché un insulto, se non un vero e proprio insulto, ritenere che la divinità (</a:t>
            </a:r>
            <a:r>
              <a:rPr lang="it-IT" sz="2200" i="1" dirty="0">
                <a:solidFill>
                  <a:schemeClr val="bg1"/>
                </a:solidFill>
              </a:rPr>
              <a:t>deus</a:t>
            </a:r>
            <a:r>
              <a:rPr lang="it-IT" sz="2200" dirty="0">
                <a:solidFill>
                  <a:schemeClr val="bg1"/>
                </a:solidFill>
              </a:rPr>
              <a:t>) sia onorata dall’essere umano e sia magnificata, «ingrandita» (</a:t>
            </a:r>
            <a:r>
              <a:rPr lang="it-IT" sz="2200" i="1" dirty="0" err="1">
                <a:solidFill>
                  <a:schemeClr val="bg1"/>
                </a:solidFill>
              </a:rPr>
              <a:t>mactari</a:t>
            </a:r>
            <a:r>
              <a:rPr lang="it-IT" sz="2200" dirty="0">
                <a:solidFill>
                  <a:schemeClr val="bg1"/>
                </a:solidFill>
              </a:rPr>
              <a:t>) dall’offerta di un qualche dono.</a:t>
            </a:r>
          </a:p>
          <a:p>
            <a:pPr algn="just"/>
            <a:endParaRPr lang="it-IT" sz="2200" dirty="0">
              <a:solidFill>
                <a:schemeClr val="bg1"/>
              </a:solidFill>
            </a:endParaRPr>
          </a:p>
          <a:p>
            <a:pPr algn="just"/>
            <a:r>
              <a:rPr lang="it-IT" sz="2200" b="1" dirty="0">
                <a:solidFill>
                  <a:schemeClr val="accent2"/>
                </a:solidFill>
              </a:rPr>
              <a:t>Arnobio, </a:t>
            </a:r>
            <a:r>
              <a:rPr lang="it-IT" sz="2200" b="1" i="1" dirty="0">
                <a:solidFill>
                  <a:schemeClr val="accent2"/>
                </a:solidFill>
              </a:rPr>
              <a:t>Nat.</a:t>
            </a:r>
            <a:r>
              <a:rPr lang="it-IT" sz="2200" b="1" dirty="0">
                <a:solidFill>
                  <a:schemeClr val="accent2"/>
                </a:solidFill>
              </a:rPr>
              <a:t> VII 29, 1; 5-6; 30, 3:</a:t>
            </a:r>
          </a:p>
          <a:p>
            <a:pPr algn="just"/>
            <a:r>
              <a:rPr lang="it-IT" sz="2200" dirty="0">
                <a:solidFill>
                  <a:schemeClr val="bg1"/>
                </a:solidFill>
              </a:rPr>
              <a:t>All’incenso si accompagna il vino, […] per quale ragione [il vino] si versa sopra l’incenso? […] I corpi delle potenze divine (</a:t>
            </a:r>
            <a:r>
              <a:rPr lang="it-IT" sz="2200" i="1" dirty="0" err="1">
                <a:solidFill>
                  <a:schemeClr val="bg1"/>
                </a:solidFill>
              </a:rPr>
              <a:t>numinum</a:t>
            </a:r>
            <a:r>
              <a:rPr lang="it-IT" sz="2200" i="1" dirty="0">
                <a:solidFill>
                  <a:schemeClr val="bg1"/>
                </a:solidFill>
              </a:rPr>
              <a:t> corpora</a:t>
            </a:r>
            <a:r>
              <a:rPr lang="it-IT" sz="2200" dirty="0">
                <a:solidFill>
                  <a:schemeClr val="bg1"/>
                </a:solidFill>
              </a:rPr>
              <a:t>) provano una sete ardente e bisogna lenire la loro gola secca con una qualche bevanda? È loro usanza, come per noi mortali, di inframezzare i pasti con delle bevande? E così loro, allo stesso modo, dopo un sostanzioso pasto a base di torte, focacce e animali squartati, si ubriacano di vino e lo riprendono di continuo, affinché il cibo sia ammorbidito e si decomponga più facilmente? […] Si può infliggere alle divinità un insulto peggiore, credere che diverranno bendisposti dopo aver accettato del vino, o ritenere che essi prendano per un grande onore che voi gettiate e versiate delle gocce di poco vino su dei carboni ardenti?</a:t>
            </a:r>
          </a:p>
        </p:txBody>
      </p:sp>
    </p:spTree>
    <p:extLst>
      <p:ext uri="{BB962C8B-B14F-4D97-AF65-F5344CB8AC3E}">
        <p14:creationId xmlns:p14="http://schemas.microsoft.com/office/powerpoint/2010/main" val="26004242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747ACC48-48C7-6E15-F76F-1F40A5E0F50B}"/>
            </a:ext>
          </a:extLst>
        </p:cNvPr>
        <p:cNvGrpSpPr/>
        <p:nvPr/>
      </p:nvGrpSpPr>
      <p:grpSpPr>
        <a:xfrm>
          <a:off x="0" y="0"/>
          <a:ext cx="0" cy="0"/>
          <a:chOff x="0" y="0"/>
          <a:chExt cx="0" cy="0"/>
        </a:xfrm>
      </p:grpSpPr>
      <p:sp>
        <p:nvSpPr>
          <p:cNvPr id="2" name="CasellaDiTesto 1">
            <a:extLst>
              <a:ext uri="{FF2B5EF4-FFF2-40B4-BE49-F238E27FC236}">
                <a16:creationId xmlns:a16="http://schemas.microsoft.com/office/drawing/2014/main" id="{98BFC37D-5FA9-1932-4570-9B12345FF00B}"/>
              </a:ext>
            </a:extLst>
          </p:cNvPr>
          <p:cNvSpPr txBox="1"/>
          <p:nvPr/>
        </p:nvSpPr>
        <p:spPr>
          <a:xfrm>
            <a:off x="0" y="0"/>
            <a:ext cx="12192000" cy="477054"/>
          </a:xfrm>
          <a:prstGeom prst="rect">
            <a:avLst/>
          </a:prstGeom>
          <a:noFill/>
        </p:spPr>
        <p:txBody>
          <a:bodyPr wrap="square" rtlCol="0">
            <a:spAutoFit/>
          </a:bodyPr>
          <a:lstStyle/>
          <a:p>
            <a:pPr algn="ctr"/>
            <a:r>
              <a:rPr lang="it-IT" sz="2500" dirty="0">
                <a:solidFill>
                  <a:schemeClr val="bg1"/>
                </a:solidFill>
                <a:latin typeface="+mj-lt"/>
              </a:rPr>
              <a:t>I Romani e il sacrificio: fare * credere</a:t>
            </a:r>
          </a:p>
        </p:txBody>
      </p:sp>
      <p:cxnSp>
        <p:nvCxnSpPr>
          <p:cNvPr id="4" name="Connettore diritto 3">
            <a:extLst>
              <a:ext uri="{FF2B5EF4-FFF2-40B4-BE49-F238E27FC236}">
                <a16:creationId xmlns:a16="http://schemas.microsoft.com/office/drawing/2014/main" id="{160E0159-E8A5-2514-34F4-8F3E2B4587DF}"/>
              </a:ext>
            </a:extLst>
          </p:cNvPr>
          <p:cNvCxnSpPr>
            <a:cxnSpLocks/>
          </p:cNvCxnSpPr>
          <p:nvPr/>
        </p:nvCxnSpPr>
        <p:spPr>
          <a:xfrm flipH="1">
            <a:off x="-123930" y="477054"/>
            <a:ext cx="12439859" cy="0"/>
          </a:xfrm>
          <a:prstGeom prst="line">
            <a:avLst/>
          </a:prstGeom>
        </p:spPr>
        <p:style>
          <a:lnRef idx="2">
            <a:schemeClr val="accent2"/>
          </a:lnRef>
          <a:fillRef idx="0">
            <a:schemeClr val="accent2"/>
          </a:fillRef>
          <a:effectRef idx="1">
            <a:schemeClr val="accent2"/>
          </a:effectRef>
          <a:fontRef idx="minor">
            <a:schemeClr val="tx1"/>
          </a:fontRef>
        </p:style>
      </p:cxnSp>
      <p:sp>
        <p:nvSpPr>
          <p:cNvPr id="7" name="CasellaDiTesto 6">
            <a:extLst>
              <a:ext uri="{FF2B5EF4-FFF2-40B4-BE49-F238E27FC236}">
                <a16:creationId xmlns:a16="http://schemas.microsoft.com/office/drawing/2014/main" id="{A96693A3-1D6E-1452-6B32-1B9B9A610399}"/>
              </a:ext>
            </a:extLst>
          </p:cNvPr>
          <p:cNvSpPr txBox="1"/>
          <p:nvPr/>
        </p:nvSpPr>
        <p:spPr>
          <a:xfrm>
            <a:off x="121920" y="619760"/>
            <a:ext cx="11846560" cy="4493538"/>
          </a:xfrm>
          <a:prstGeom prst="rect">
            <a:avLst/>
          </a:prstGeom>
          <a:noFill/>
        </p:spPr>
        <p:txBody>
          <a:bodyPr wrap="square" rtlCol="0">
            <a:spAutoFit/>
          </a:bodyPr>
          <a:lstStyle/>
          <a:p>
            <a:pPr algn="just"/>
            <a:r>
              <a:rPr lang="fr-FR" sz="2200" dirty="0">
                <a:solidFill>
                  <a:schemeClr val="bg1"/>
                </a:solidFill>
              </a:rPr>
              <a:t>«</a:t>
            </a:r>
            <a:r>
              <a:rPr lang="it-IT" sz="2200" noProof="0" dirty="0">
                <a:solidFill>
                  <a:schemeClr val="bg1"/>
                </a:solidFill>
              </a:rPr>
              <a:t>Influenzati dai pregiudizi protestanti dei padri fondatori delle scienze dell’Antichità contro il ritualismo cattolico (i «pagani» antichi ossessionati dai rituali erano considerati come gli antecedenti diretti dei cattolici romani moderni), queste discipline […], di fatto, finirono per sostanzialmente</a:t>
            </a:r>
            <a:r>
              <a:rPr lang="it-IT" sz="2200" dirty="0">
                <a:solidFill>
                  <a:schemeClr val="bg1"/>
                </a:solidFill>
              </a:rPr>
              <a:t> limitare ai soli cristiani ogni forma di autentica «fede» in senso cognitivo o emozionale. La distinzione tra il fatto di </a:t>
            </a:r>
            <a:r>
              <a:rPr lang="it-IT" sz="2200" i="1" dirty="0">
                <a:solidFill>
                  <a:schemeClr val="bg1"/>
                </a:solidFill>
              </a:rPr>
              <a:t>credere che</a:t>
            </a:r>
            <a:r>
              <a:rPr lang="it-IT" sz="2200" dirty="0">
                <a:solidFill>
                  <a:schemeClr val="bg1"/>
                </a:solidFill>
              </a:rPr>
              <a:t> […] e il fatto di </a:t>
            </a:r>
            <a:r>
              <a:rPr lang="it-IT" sz="2200" i="1" dirty="0">
                <a:solidFill>
                  <a:schemeClr val="bg1"/>
                </a:solidFill>
              </a:rPr>
              <a:t>credere in</a:t>
            </a:r>
            <a:r>
              <a:rPr lang="it-IT" sz="2200" dirty="0">
                <a:solidFill>
                  <a:schemeClr val="bg1"/>
                </a:solidFill>
              </a:rPr>
              <a:t> […] è stata ignorata, o considerata come inapplicabile ai mondi greco-romani precedenti al cristianesimo, dando luogo a un’immagine delle religioni dell’Antichità che espellono – per l’appunto – ogni dimensione cognitiva o emozionale. […] Si potrebbe dire che i «pagani» sono stati reimmaginati come degli «zombi filosofici», dei robot senza cervello, incapaci di avere una qualunque forma di pensiero meta-cognitivo (vale a dire, incapaci di pensare i loro propri pensieri), condannati a eseguire delle </a:t>
            </a:r>
            <a:r>
              <a:rPr lang="it-IT" sz="2200" i="1" dirty="0">
                <a:solidFill>
                  <a:schemeClr val="bg1"/>
                </a:solidFill>
              </a:rPr>
              <a:t>performances</a:t>
            </a:r>
            <a:r>
              <a:rPr lang="it-IT" sz="2200" dirty="0">
                <a:solidFill>
                  <a:schemeClr val="bg1"/>
                </a:solidFill>
              </a:rPr>
              <a:t> rituali senza significato reale né riflessione interna». </a:t>
            </a:r>
            <a:r>
              <a:rPr lang="it-IT" sz="2200" dirty="0">
                <a:solidFill>
                  <a:schemeClr val="accent2"/>
                </a:solidFill>
              </a:rPr>
              <a:t>(L. Ambasciano, </a:t>
            </a:r>
            <a:r>
              <a:rPr lang="it-IT" sz="2200" i="1" dirty="0">
                <a:solidFill>
                  <a:schemeClr val="accent2"/>
                </a:solidFill>
              </a:rPr>
              <a:t>La </a:t>
            </a:r>
            <a:r>
              <a:rPr lang="it-IT" sz="2200" i="1" dirty="0" err="1">
                <a:solidFill>
                  <a:schemeClr val="accent2"/>
                </a:solidFill>
              </a:rPr>
              <a:t>révolution</a:t>
            </a:r>
            <a:r>
              <a:rPr lang="it-IT" sz="2200" i="1" dirty="0">
                <a:solidFill>
                  <a:schemeClr val="accent2"/>
                </a:solidFill>
              </a:rPr>
              <a:t> </a:t>
            </a:r>
            <a:r>
              <a:rPr lang="it-IT" sz="2200" i="1" dirty="0" err="1">
                <a:solidFill>
                  <a:schemeClr val="accent2"/>
                </a:solidFill>
              </a:rPr>
              <a:t>trahie</a:t>
            </a:r>
            <a:r>
              <a:rPr lang="it-IT" sz="2200" i="1" dirty="0">
                <a:solidFill>
                  <a:schemeClr val="accent2"/>
                </a:solidFill>
              </a:rPr>
              <a:t>, </a:t>
            </a:r>
            <a:r>
              <a:rPr lang="it-IT" sz="2200" i="1" dirty="0" err="1">
                <a:solidFill>
                  <a:schemeClr val="accent2"/>
                </a:solidFill>
              </a:rPr>
              <a:t>ou</a:t>
            </a:r>
            <a:r>
              <a:rPr lang="it-IT" sz="2200" i="1" dirty="0">
                <a:solidFill>
                  <a:schemeClr val="accent2"/>
                </a:solidFill>
              </a:rPr>
              <a:t> </a:t>
            </a:r>
            <a:r>
              <a:rPr lang="it-IT" sz="2200" i="1" dirty="0" err="1">
                <a:solidFill>
                  <a:schemeClr val="accent2"/>
                </a:solidFill>
              </a:rPr>
              <a:t>comment</a:t>
            </a:r>
            <a:r>
              <a:rPr lang="it-IT" sz="2200" i="1" dirty="0">
                <a:solidFill>
                  <a:schemeClr val="accent2"/>
                </a:solidFill>
              </a:rPr>
              <a:t> la Science cognitive de la </a:t>
            </a:r>
            <a:r>
              <a:rPr lang="it-IT" sz="2200" i="1" dirty="0" err="1">
                <a:solidFill>
                  <a:schemeClr val="accent2"/>
                </a:solidFill>
              </a:rPr>
              <a:t>religion</a:t>
            </a:r>
            <a:r>
              <a:rPr lang="it-IT" sz="2200" i="1" dirty="0">
                <a:solidFill>
                  <a:schemeClr val="accent2"/>
                </a:solidFill>
              </a:rPr>
              <a:t> a </a:t>
            </a:r>
            <a:r>
              <a:rPr lang="it-IT" sz="2200" i="1" dirty="0" err="1">
                <a:solidFill>
                  <a:schemeClr val="accent2"/>
                </a:solidFill>
              </a:rPr>
              <a:t>oublié</a:t>
            </a:r>
            <a:r>
              <a:rPr lang="it-IT" sz="2200" i="1" dirty="0">
                <a:solidFill>
                  <a:schemeClr val="accent2"/>
                </a:solidFill>
              </a:rPr>
              <a:t> l’histoire : </a:t>
            </a:r>
            <a:r>
              <a:rPr lang="it-IT" sz="2200" i="1" dirty="0" err="1">
                <a:solidFill>
                  <a:schemeClr val="accent2"/>
                </a:solidFill>
              </a:rPr>
              <a:t>Plaidoyer</a:t>
            </a:r>
            <a:r>
              <a:rPr lang="it-IT" sz="2200" i="1" dirty="0">
                <a:solidFill>
                  <a:schemeClr val="accent2"/>
                </a:solidFill>
              </a:rPr>
              <a:t> pour une </a:t>
            </a:r>
            <a:r>
              <a:rPr lang="it-IT" sz="2200" i="1" dirty="0" err="1">
                <a:solidFill>
                  <a:schemeClr val="accent2"/>
                </a:solidFill>
              </a:rPr>
              <a:t>véritable</a:t>
            </a:r>
            <a:r>
              <a:rPr lang="it-IT" sz="2200" i="1" dirty="0">
                <a:solidFill>
                  <a:schemeClr val="accent2"/>
                </a:solidFill>
              </a:rPr>
              <a:t> </a:t>
            </a:r>
            <a:r>
              <a:rPr lang="it-IT" sz="2200" i="1" dirty="0" err="1">
                <a:solidFill>
                  <a:schemeClr val="accent2"/>
                </a:solidFill>
              </a:rPr>
              <a:t>historiographie</a:t>
            </a:r>
            <a:r>
              <a:rPr lang="it-IT" sz="2200" i="1" dirty="0">
                <a:solidFill>
                  <a:schemeClr val="accent2"/>
                </a:solidFill>
              </a:rPr>
              <a:t> cognitive</a:t>
            </a:r>
            <a:r>
              <a:rPr lang="it-IT" sz="2200" dirty="0">
                <a:solidFill>
                  <a:schemeClr val="accent2"/>
                </a:solidFill>
              </a:rPr>
              <a:t>, «Asdiwal» 20 (2025), p. 70. Trad. DC)</a:t>
            </a:r>
          </a:p>
        </p:txBody>
      </p:sp>
    </p:spTree>
    <p:extLst>
      <p:ext uri="{BB962C8B-B14F-4D97-AF65-F5344CB8AC3E}">
        <p14:creationId xmlns:p14="http://schemas.microsoft.com/office/powerpoint/2010/main" val="426230075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21B2F061-89DB-D48A-350D-3CF44D77F903}"/>
            </a:ext>
          </a:extLst>
        </p:cNvPr>
        <p:cNvGrpSpPr/>
        <p:nvPr/>
      </p:nvGrpSpPr>
      <p:grpSpPr>
        <a:xfrm>
          <a:off x="0" y="0"/>
          <a:ext cx="0" cy="0"/>
          <a:chOff x="0" y="0"/>
          <a:chExt cx="0" cy="0"/>
        </a:xfrm>
      </p:grpSpPr>
      <p:sp>
        <p:nvSpPr>
          <p:cNvPr id="2" name="CasellaDiTesto 1">
            <a:extLst>
              <a:ext uri="{FF2B5EF4-FFF2-40B4-BE49-F238E27FC236}">
                <a16:creationId xmlns:a16="http://schemas.microsoft.com/office/drawing/2014/main" id="{52BEC7FE-3177-20E1-5C52-F2B2506D7B82}"/>
              </a:ext>
            </a:extLst>
          </p:cNvPr>
          <p:cNvSpPr txBox="1"/>
          <p:nvPr/>
        </p:nvSpPr>
        <p:spPr>
          <a:xfrm>
            <a:off x="0" y="0"/>
            <a:ext cx="12192000" cy="477054"/>
          </a:xfrm>
          <a:prstGeom prst="rect">
            <a:avLst/>
          </a:prstGeom>
          <a:noFill/>
        </p:spPr>
        <p:txBody>
          <a:bodyPr wrap="square" rtlCol="0">
            <a:spAutoFit/>
          </a:bodyPr>
          <a:lstStyle/>
          <a:p>
            <a:pPr algn="ctr"/>
            <a:r>
              <a:rPr lang="it-IT" sz="2500" dirty="0">
                <a:solidFill>
                  <a:schemeClr val="bg1"/>
                </a:solidFill>
                <a:latin typeface="+mj-lt"/>
              </a:rPr>
              <a:t>I Romani e il sacrificio: fare * credere</a:t>
            </a:r>
          </a:p>
        </p:txBody>
      </p:sp>
      <p:cxnSp>
        <p:nvCxnSpPr>
          <p:cNvPr id="4" name="Connettore diritto 3">
            <a:extLst>
              <a:ext uri="{FF2B5EF4-FFF2-40B4-BE49-F238E27FC236}">
                <a16:creationId xmlns:a16="http://schemas.microsoft.com/office/drawing/2014/main" id="{9B90334B-5C21-7129-2B08-718785F4EE8E}"/>
              </a:ext>
            </a:extLst>
          </p:cNvPr>
          <p:cNvCxnSpPr>
            <a:cxnSpLocks/>
          </p:cNvCxnSpPr>
          <p:nvPr/>
        </p:nvCxnSpPr>
        <p:spPr>
          <a:xfrm flipH="1">
            <a:off x="-123930" y="477054"/>
            <a:ext cx="12439859" cy="0"/>
          </a:xfrm>
          <a:prstGeom prst="line">
            <a:avLst/>
          </a:prstGeom>
        </p:spPr>
        <p:style>
          <a:lnRef idx="2">
            <a:schemeClr val="accent2"/>
          </a:lnRef>
          <a:fillRef idx="0">
            <a:schemeClr val="accent2"/>
          </a:fillRef>
          <a:effectRef idx="1">
            <a:schemeClr val="accent2"/>
          </a:effectRef>
          <a:fontRef idx="minor">
            <a:schemeClr val="tx1"/>
          </a:fontRef>
        </p:style>
      </p:cxnSp>
      <p:sp>
        <p:nvSpPr>
          <p:cNvPr id="7" name="CasellaDiTesto 6">
            <a:extLst>
              <a:ext uri="{FF2B5EF4-FFF2-40B4-BE49-F238E27FC236}">
                <a16:creationId xmlns:a16="http://schemas.microsoft.com/office/drawing/2014/main" id="{F1219E13-1567-0082-BD17-C159ECBEF3D2}"/>
              </a:ext>
            </a:extLst>
          </p:cNvPr>
          <p:cNvSpPr txBox="1"/>
          <p:nvPr/>
        </p:nvSpPr>
        <p:spPr>
          <a:xfrm>
            <a:off x="1" y="619760"/>
            <a:ext cx="11927839" cy="6186309"/>
          </a:xfrm>
          <a:prstGeom prst="rect">
            <a:avLst/>
          </a:prstGeom>
          <a:noFill/>
        </p:spPr>
        <p:txBody>
          <a:bodyPr wrap="square" rtlCol="0">
            <a:spAutoFit/>
          </a:bodyPr>
          <a:lstStyle/>
          <a:p>
            <a:pPr algn="just"/>
            <a:r>
              <a:rPr lang="it-IT" sz="2200" b="1" dirty="0">
                <a:solidFill>
                  <a:schemeClr val="accent2"/>
                </a:solidFill>
              </a:rPr>
              <a:t>Ortoprassi – ortodossia</a:t>
            </a:r>
          </a:p>
          <a:p>
            <a:pPr algn="just"/>
            <a:endParaRPr lang="it-IT" sz="2200" b="1" dirty="0">
              <a:solidFill>
                <a:schemeClr val="accent2"/>
              </a:solidFill>
            </a:endParaRPr>
          </a:p>
          <a:p>
            <a:pPr marL="342900" indent="-342900" algn="just">
              <a:buFont typeface="Arial" panose="020B0604020202020204" pitchFamily="34" charset="0"/>
              <a:buChar char="•"/>
            </a:pPr>
            <a:r>
              <a:rPr lang="it-IT" sz="2200" dirty="0">
                <a:solidFill>
                  <a:schemeClr val="bg1"/>
                </a:solidFill>
              </a:rPr>
              <a:t>Gesti rituali come «enunciati teologici codificati»: gesti la cui pragmatica esprime determinate credenze circa l’esistenza, la gerarchia, l’efficacia delle divinità (etc.).  </a:t>
            </a:r>
            <a:r>
              <a:rPr lang="it-IT" sz="2200" dirty="0">
                <a:solidFill>
                  <a:schemeClr val="accent2"/>
                </a:solidFill>
              </a:rPr>
              <a:t>(J. Scheid, </a:t>
            </a:r>
            <a:r>
              <a:rPr lang="it-IT" sz="2200" i="1" dirty="0">
                <a:solidFill>
                  <a:schemeClr val="accent2"/>
                </a:solidFill>
              </a:rPr>
              <a:t>Quando fare è credere. I riti sacrificali dei Romani</a:t>
            </a:r>
            <a:r>
              <a:rPr lang="it-IT" sz="2200" dirty="0">
                <a:solidFill>
                  <a:schemeClr val="accent2"/>
                </a:solidFill>
              </a:rPr>
              <a:t>, Roma-Bari 2011, ed. or. Paris 2005)</a:t>
            </a:r>
          </a:p>
          <a:p>
            <a:pPr algn="just"/>
            <a:endParaRPr lang="it-IT" sz="2200" dirty="0">
              <a:solidFill>
                <a:schemeClr val="bg1"/>
              </a:solidFill>
            </a:endParaRPr>
          </a:p>
          <a:p>
            <a:pPr marL="342900" indent="-342900" algn="just">
              <a:buFont typeface="Arial" panose="020B0604020202020204" pitchFamily="34" charset="0"/>
              <a:buChar char="•"/>
            </a:pPr>
            <a:r>
              <a:rPr lang="it-IT" sz="2200" dirty="0">
                <a:solidFill>
                  <a:schemeClr val="bg1"/>
                </a:solidFill>
              </a:rPr>
              <a:t>Religione «individuale» e «vissuta»: «religione è intesa come uno spettro di esperienze, azioni, credenze e forme di comunicazione che ruotano attorno alla comunicazione umana con agenti sovrumani […]. Simboli materiali, forme elaborate di rappresentazione e ritualizzazione sono chiamati a garantire il successo della comunicazione con questi interlocutori». </a:t>
            </a:r>
            <a:r>
              <a:rPr lang="it-IT" sz="2200" dirty="0">
                <a:solidFill>
                  <a:schemeClr val="accent2"/>
                </a:solidFill>
              </a:rPr>
              <a:t>(J. </a:t>
            </a:r>
            <a:r>
              <a:rPr lang="it-IT" sz="2200" dirty="0" err="1">
                <a:solidFill>
                  <a:schemeClr val="accent2"/>
                </a:solidFill>
              </a:rPr>
              <a:t>Rüpke</a:t>
            </a:r>
            <a:r>
              <a:rPr lang="it-IT" sz="2200" dirty="0">
                <a:solidFill>
                  <a:schemeClr val="accent2"/>
                </a:solidFill>
              </a:rPr>
              <a:t>; I. </a:t>
            </a:r>
            <a:r>
              <a:rPr lang="it-IT" sz="2200" dirty="0" err="1">
                <a:solidFill>
                  <a:schemeClr val="accent2"/>
                </a:solidFill>
              </a:rPr>
              <a:t>Gencheva</a:t>
            </a:r>
            <a:r>
              <a:rPr lang="it-IT" sz="2200" dirty="0">
                <a:solidFill>
                  <a:schemeClr val="accent2"/>
                </a:solidFill>
              </a:rPr>
              <a:t>-Mikami, </a:t>
            </a:r>
            <a:r>
              <a:rPr lang="it-IT" sz="2200" i="1" dirty="0" err="1">
                <a:solidFill>
                  <a:schemeClr val="accent2"/>
                </a:solidFill>
              </a:rPr>
              <a:t>Teaching</a:t>
            </a:r>
            <a:r>
              <a:rPr lang="it-IT" sz="2200" i="1" dirty="0">
                <a:solidFill>
                  <a:schemeClr val="accent2"/>
                </a:solidFill>
              </a:rPr>
              <a:t> Ancient </a:t>
            </a:r>
            <a:r>
              <a:rPr lang="it-IT" sz="2200" i="1" dirty="0" err="1">
                <a:solidFill>
                  <a:schemeClr val="accent2"/>
                </a:solidFill>
              </a:rPr>
              <a:t>Mediterranean</a:t>
            </a:r>
            <a:r>
              <a:rPr lang="it-IT" sz="2200" i="1" dirty="0">
                <a:solidFill>
                  <a:schemeClr val="accent2"/>
                </a:solidFill>
              </a:rPr>
              <a:t> </a:t>
            </a:r>
            <a:r>
              <a:rPr lang="it-IT" sz="2200" i="1" dirty="0" err="1">
                <a:solidFill>
                  <a:schemeClr val="accent2"/>
                </a:solidFill>
              </a:rPr>
              <a:t>Religion</a:t>
            </a:r>
            <a:r>
              <a:rPr lang="it-IT" sz="2200" i="1" dirty="0">
                <a:solidFill>
                  <a:schemeClr val="accent2"/>
                </a:solidFill>
              </a:rPr>
              <a:t> in and with the Help of Japan</a:t>
            </a:r>
            <a:r>
              <a:rPr lang="it-IT" sz="2200" dirty="0">
                <a:solidFill>
                  <a:schemeClr val="accent2"/>
                </a:solidFill>
              </a:rPr>
              <a:t>, «Asdiwal» 20 (2025), p. 119. Trad. DC)</a:t>
            </a:r>
          </a:p>
          <a:p>
            <a:pPr marL="342900" indent="-342900" algn="just">
              <a:buFont typeface="Arial" panose="020B0604020202020204" pitchFamily="34" charset="0"/>
              <a:buChar char="•"/>
            </a:pPr>
            <a:endParaRPr lang="it-IT" sz="2200" dirty="0">
              <a:solidFill>
                <a:schemeClr val="accent2"/>
              </a:solidFill>
            </a:endParaRPr>
          </a:p>
          <a:p>
            <a:pPr marL="342900" indent="-342900" algn="just">
              <a:buFont typeface="Arial" panose="020B0604020202020204" pitchFamily="34" charset="0"/>
              <a:buChar char="•"/>
            </a:pPr>
            <a:r>
              <a:rPr lang="it-IT" sz="2200" dirty="0">
                <a:solidFill>
                  <a:schemeClr val="bg1"/>
                </a:solidFill>
              </a:rPr>
              <a:t>«Un diffusissimo approccio storico-religioso, per cui religione, fede e credenza sono quasi sinonimi». </a:t>
            </a:r>
            <a:r>
              <a:rPr lang="it-IT" sz="2200" dirty="0">
                <a:solidFill>
                  <a:schemeClr val="accent2"/>
                </a:solidFill>
              </a:rPr>
              <a:t>(D. Sabbatucci, </a:t>
            </a:r>
            <a:r>
              <a:rPr lang="it-IT" sz="2200" i="1" dirty="0">
                <a:solidFill>
                  <a:schemeClr val="accent2"/>
                </a:solidFill>
              </a:rPr>
              <a:t>La prospettiva storico-religiosa</a:t>
            </a:r>
            <a:r>
              <a:rPr lang="it-IT" sz="2200" dirty="0">
                <a:solidFill>
                  <a:schemeClr val="accent2"/>
                </a:solidFill>
              </a:rPr>
              <a:t>, Roma 2000, p. 8)</a:t>
            </a:r>
          </a:p>
          <a:p>
            <a:pPr algn="just"/>
            <a:r>
              <a:rPr lang="it-IT" sz="2200" dirty="0">
                <a:solidFill>
                  <a:schemeClr val="bg1"/>
                </a:solidFill>
              </a:rPr>
              <a:t>	«Credere è un concetto generico e niente affatto specificamente religioso: si possono 	credere cose del tutto profane». </a:t>
            </a:r>
            <a:r>
              <a:rPr lang="it-IT" sz="2200" dirty="0">
                <a:solidFill>
                  <a:schemeClr val="accent2"/>
                </a:solidFill>
              </a:rPr>
              <a:t>(A. </a:t>
            </a:r>
            <a:r>
              <a:rPr lang="it-IT" sz="2200" dirty="0" err="1">
                <a:solidFill>
                  <a:schemeClr val="accent2"/>
                </a:solidFill>
              </a:rPr>
              <a:t>Brelich</a:t>
            </a:r>
            <a:r>
              <a:rPr lang="it-IT" sz="2200" dirty="0">
                <a:solidFill>
                  <a:schemeClr val="accent2"/>
                </a:solidFill>
              </a:rPr>
              <a:t>, </a:t>
            </a:r>
            <a:r>
              <a:rPr lang="it-IT" sz="2200" i="1" dirty="0">
                <a:solidFill>
                  <a:schemeClr val="accent2"/>
                </a:solidFill>
              </a:rPr>
              <a:t>Introduzione alla storia delle religioni</a:t>
            </a:r>
            <a:r>
              <a:rPr lang="it-IT" sz="2200" dirty="0">
                <a:solidFill>
                  <a:schemeClr val="accent2"/>
                </a:solidFill>
              </a:rPr>
              <a:t>, Roma 	1966, p. 6)</a:t>
            </a:r>
          </a:p>
        </p:txBody>
      </p:sp>
    </p:spTree>
    <p:extLst>
      <p:ext uri="{BB962C8B-B14F-4D97-AF65-F5344CB8AC3E}">
        <p14:creationId xmlns:p14="http://schemas.microsoft.com/office/powerpoint/2010/main" val="15974230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8FEBB70A-E7BC-0AEF-5B40-8DE683D21C37}"/>
            </a:ext>
          </a:extLst>
        </p:cNvPr>
        <p:cNvGrpSpPr/>
        <p:nvPr/>
      </p:nvGrpSpPr>
      <p:grpSpPr>
        <a:xfrm>
          <a:off x="0" y="0"/>
          <a:ext cx="0" cy="0"/>
          <a:chOff x="0" y="0"/>
          <a:chExt cx="0" cy="0"/>
        </a:xfrm>
      </p:grpSpPr>
      <p:sp>
        <p:nvSpPr>
          <p:cNvPr id="2" name="CasellaDiTesto 1">
            <a:extLst>
              <a:ext uri="{FF2B5EF4-FFF2-40B4-BE49-F238E27FC236}">
                <a16:creationId xmlns:a16="http://schemas.microsoft.com/office/drawing/2014/main" id="{383F7EFB-0B56-5EE6-B041-00B8625B27E8}"/>
              </a:ext>
            </a:extLst>
          </p:cNvPr>
          <p:cNvSpPr txBox="1"/>
          <p:nvPr/>
        </p:nvSpPr>
        <p:spPr>
          <a:xfrm>
            <a:off x="0" y="728260"/>
            <a:ext cx="12192000" cy="4832092"/>
          </a:xfrm>
          <a:prstGeom prst="rect">
            <a:avLst/>
          </a:prstGeom>
          <a:noFill/>
        </p:spPr>
        <p:txBody>
          <a:bodyPr wrap="square" rtlCol="0">
            <a:spAutoFit/>
          </a:bodyPr>
          <a:lstStyle/>
          <a:p>
            <a:pPr algn="just"/>
            <a:r>
              <a:rPr lang="it-IT" sz="2200" b="1" dirty="0" err="1">
                <a:solidFill>
                  <a:schemeClr val="accent2"/>
                </a:solidFill>
              </a:rPr>
              <a:t>Cic</a:t>
            </a:r>
            <a:r>
              <a:rPr lang="it-IT" sz="2200" b="1" dirty="0">
                <a:solidFill>
                  <a:schemeClr val="accent2"/>
                </a:solidFill>
              </a:rPr>
              <a:t>. </a:t>
            </a:r>
            <a:r>
              <a:rPr lang="it-IT" sz="2200" b="1" i="1" dirty="0">
                <a:solidFill>
                  <a:schemeClr val="accent2"/>
                </a:solidFill>
              </a:rPr>
              <a:t>De natura </a:t>
            </a:r>
            <a:r>
              <a:rPr lang="it-IT" sz="2200" b="1" i="1" dirty="0" err="1">
                <a:solidFill>
                  <a:schemeClr val="accent2"/>
                </a:solidFill>
              </a:rPr>
              <a:t>deorum</a:t>
            </a:r>
            <a:r>
              <a:rPr lang="it-IT" sz="2200" b="1" dirty="0">
                <a:solidFill>
                  <a:schemeClr val="accent2"/>
                </a:solidFill>
              </a:rPr>
              <a:t> II 71-72:</a:t>
            </a:r>
            <a:endParaRPr lang="it-IT" sz="2200" dirty="0">
              <a:solidFill>
                <a:schemeClr val="bg1"/>
              </a:solidFill>
            </a:endParaRPr>
          </a:p>
          <a:p>
            <a:pPr algn="just"/>
            <a:r>
              <a:rPr lang="it-IT" sz="2200" dirty="0">
                <a:solidFill>
                  <a:schemeClr val="bg1"/>
                </a:solidFill>
              </a:rPr>
              <a:t>[…] anche i nostri antenati distinsero la </a:t>
            </a:r>
            <a:r>
              <a:rPr lang="it-IT" sz="2200" i="1" dirty="0" err="1">
                <a:solidFill>
                  <a:schemeClr val="bg1"/>
                </a:solidFill>
              </a:rPr>
              <a:t>superstitio</a:t>
            </a:r>
            <a:r>
              <a:rPr lang="it-IT" sz="2200" i="1" dirty="0">
                <a:solidFill>
                  <a:schemeClr val="bg1"/>
                </a:solidFill>
              </a:rPr>
              <a:t> </a:t>
            </a:r>
            <a:r>
              <a:rPr lang="it-IT" sz="2200" dirty="0">
                <a:solidFill>
                  <a:schemeClr val="bg1"/>
                </a:solidFill>
              </a:rPr>
              <a:t>dalla </a:t>
            </a:r>
            <a:r>
              <a:rPr lang="it-IT" sz="2200" i="1" dirty="0" err="1">
                <a:solidFill>
                  <a:schemeClr val="bg1"/>
                </a:solidFill>
              </a:rPr>
              <a:t>religio</a:t>
            </a:r>
            <a:r>
              <a:rPr lang="it-IT" sz="2200" dirty="0">
                <a:solidFill>
                  <a:schemeClr val="bg1"/>
                </a:solidFill>
              </a:rPr>
              <a:t>. Infatti quelli che tutto il giorno pregavano e sacrificavano affinché i loro figli sopravvivessero (</a:t>
            </a:r>
            <a:r>
              <a:rPr lang="it-IT" sz="2200" i="1" dirty="0" err="1">
                <a:solidFill>
                  <a:schemeClr val="bg1"/>
                </a:solidFill>
              </a:rPr>
              <a:t>superstites</a:t>
            </a:r>
            <a:r>
              <a:rPr lang="it-IT" sz="2200" i="1" dirty="0">
                <a:solidFill>
                  <a:schemeClr val="bg1"/>
                </a:solidFill>
              </a:rPr>
              <a:t> </a:t>
            </a:r>
            <a:r>
              <a:rPr lang="it-IT" sz="2200" i="1" dirty="0" err="1">
                <a:solidFill>
                  <a:schemeClr val="bg1"/>
                </a:solidFill>
              </a:rPr>
              <a:t>essent</a:t>
            </a:r>
            <a:r>
              <a:rPr lang="it-IT" sz="2200" dirty="0">
                <a:solidFill>
                  <a:schemeClr val="bg1"/>
                </a:solidFill>
              </a:rPr>
              <a:t>), vennero chiamati </a:t>
            </a:r>
            <a:r>
              <a:rPr lang="it-IT" sz="2200" i="1" dirty="0" err="1">
                <a:solidFill>
                  <a:schemeClr val="bg1"/>
                </a:solidFill>
              </a:rPr>
              <a:t>superstitiosi</a:t>
            </a:r>
            <a:r>
              <a:rPr lang="it-IT" sz="2200" dirty="0">
                <a:solidFill>
                  <a:schemeClr val="bg1"/>
                </a:solidFill>
              </a:rPr>
              <a:t>, […]; quelli che invece passavano in rassegna con attenzione – per così dire ripassavano/rileggevano (</a:t>
            </a:r>
            <a:r>
              <a:rPr lang="it-IT" sz="2200" i="1" dirty="0" err="1">
                <a:solidFill>
                  <a:schemeClr val="bg1"/>
                </a:solidFill>
              </a:rPr>
              <a:t>relegere</a:t>
            </a:r>
            <a:r>
              <a:rPr lang="it-IT" sz="2200" dirty="0">
                <a:solidFill>
                  <a:schemeClr val="bg1"/>
                </a:solidFill>
              </a:rPr>
              <a:t>) – tutto ciò che riguarda il </a:t>
            </a:r>
            <a:r>
              <a:rPr lang="it-IT" sz="2200" i="1" dirty="0" err="1">
                <a:solidFill>
                  <a:schemeClr val="bg1"/>
                </a:solidFill>
              </a:rPr>
              <a:t>cultus</a:t>
            </a:r>
            <a:r>
              <a:rPr lang="it-IT" sz="2200" i="1" dirty="0">
                <a:solidFill>
                  <a:schemeClr val="bg1"/>
                </a:solidFill>
              </a:rPr>
              <a:t> </a:t>
            </a:r>
            <a:r>
              <a:rPr lang="it-IT" sz="2200" i="1" dirty="0" err="1">
                <a:solidFill>
                  <a:schemeClr val="bg1"/>
                </a:solidFill>
              </a:rPr>
              <a:t>deorum</a:t>
            </a:r>
            <a:r>
              <a:rPr lang="it-IT" sz="2200" dirty="0">
                <a:solidFill>
                  <a:schemeClr val="bg1"/>
                </a:solidFill>
              </a:rPr>
              <a:t>, vennero chiamati </a:t>
            </a:r>
            <a:r>
              <a:rPr lang="it-IT" sz="2200" i="1" dirty="0">
                <a:solidFill>
                  <a:schemeClr val="bg1"/>
                </a:solidFill>
              </a:rPr>
              <a:t>religiosi</a:t>
            </a:r>
            <a:r>
              <a:rPr lang="it-IT" sz="2200" dirty="0">
                <a:solidFill>
                  <a:schemeClr val="bg1"/>
                </a:solidFill>
              </a:rPr>
              <a:t>. Così </a:t>
            </a:r>
            <a:r>
              <a:rPr lang="it-IT" sz="2200" i="1" dirty="0" err="1">
                <a:solidFill>
                  <a:schemeClr val="bg1"/>
                </a:solidFill>
              </a:rPr>
              <a:t>superstitiosus</a:t>
            </a:r>
            <a:r>
              <a:rPr lang="it-IT" sz="2200" i="1" dirty="0">
                <a:solidFill>
                  <a:schemeClr val="bg1"/>
                </a:solidFill>
              </a:rPr>
              <a:t> </a:t>
            </a:r>
            <a:r>
              <a:rPr lang="it-IT" sz="2200" dirty="0">
                <a:solidFill>
                  <a:schemeClr val="bg1"/>
                </a:solidFill>
              </a:rPr>
              <a:t>e </a:t>
            </a:r>
            <a:r>
              <a:rPr lang="it-IT" sz="2200" i="1" dirty="0" err="1">
                <a:solidFill>
                  <a:schemeClr val="bg1"/>
                </a:solidFill>
              </a:rPr>
              <a:t>religiosus</a:t>
            </a:r>
            <a:r>
              <a:rPr lang="it-IT" sz="2200" i="1" dirty="0">
                <a:solidFill>
                  <a:schemeClr val="bg1"/>
                </a:solidFill>
              </a:rPr>
              <a:t> </a:t>
            </a:r>
            <a:r>
              <a:rPr lang="it-IT" sz="2200" dirty="0">
                <a:solidFill>
                  <a:schemeClr val="bg1"/>
                </a:solidFill>
              </a:rPr>
              <a:t>divennero l’uno nome di un difetto, l’altro nome di un pregio.</a:t>
            </a:r>
          </a:p>
          <a:p>
            <a:pPr algn="just"/>
            <a:endParaRPr lang="it-IT" sz="2200" dirty="0">
              <a:solidFill>
                <a:schemeClr val="bg1"/>
              </a:solidFill>
            </a:endParaRPr>
          </a:p>
          <a:p>
            <a:pPr algn="just"/>
            <a:r>
              <a:rPr lang="it-IT" sz="2200" b="1" dirty="0">
                <a:solidFill>
                  <a:schemeClr val="accent2"/>
                </a:solidFill>
              </a:rPr>
              <a:t>Lattanzio </a:t>
            </a:r>
            <a:r>
              <a:rPr lang="it-IT" sz="2200" b="1" i="1" dirty="0" err="1">
                <a:solidFill>
                  <a:schemeClr val="accent2"/>
                </a:solidFill>
              </a:rPr>
              <a:t>Institutiones</a:t>
            </a:r>
            <a:r>
              <a:rPr lang="it-IT" sz="2200" b="1" i="1" dirty="0">
                <a:solidFill>
                  <a:schemeClr val="accent2"/>
                </a:solidFill>
              </a:rPr>
              <a:t> </a:t>
            </a:r>
            <a:r>
              <a:rPr lang="it-IT" sz="2200" b="1" i="1" dirty="0" err="1">
                <a:solidFill>
                  <a:schemeClr val="accent2"/>
                </a:solidFill>
              </a:rPr>
              <a:t>Divinae</a:t>
            </a:r>
            <a:r>
              <a:rPr lang="it-IT" sz="2200" b="1" i="1" dirty="0">
                <a:solidFill>
                  <a:schemeClr val="accent2"/>
                </a:solidFill>
              </a:rPr>
              <a:t> </a:t>
            </a:r>
            <a:r>
              <a:rPr lang="it-IT" sz="2200" b="1" dirty="0">
                <a:solidFill>
                  <a:schemeClr val="accent2"/>
                </a:solidFill>
              </a:rPr>
              <a:t>IV 28, 2 (inizi IV sec. e.v.):</a:t>
            </a:r>
            <a:r>
              <a:rPr lang="it-IT" sz="2200" dirty="0">
                <a:solidFill>
                  <a:schemeClr val="bg1"/>
                </a:solidFill>
              </a:rPr>
              <a:t> </a:t>
            </a:r>
          </a:p>
          <a:p>
            <a:pPr algn="just"/>
            <a:r>
              <a:rPr lang="it-IT" sz="2200" dirty="0">
                <a:solidFill>
                  <a:schemeClr val="bg1"/>
                </a:solidFill>
              </a:rPr>
              <a:t>Per questo legame di pietà siamo stretti e legati (</a:t>
            </a:r>
            <a:r>
              <a:rPr lang="it-IT" sz="2200" i="1" dirty="0" err="1">
                <a:solidFill>
                  <a:schemeClr val="bg1"/>
                </a:solidFill>
              </a:rPr>
              <a:t>religati</a:t>
            </a:r>
            <a:r>
              <a:rPr lang="it-IT" sz="2200" dirty="0">
                <a:solidFill>
                  <a:schemeClr val="bg1"/>
                </a:solidFill>
              </a:rPr>
              <a:t>) a Dio; da ciò deriva lo stesso nome di </a:t>
            </a:r>
            <a:r>
              <a:rPr lang="it-IT" sz="2200" i="1" dirty="0" err="1">
                <a:solidFill>
                  <a:schemeClr val="bg1"/>
                </a:solidFill>
              </a:rPr>
              <a:t>religio</a:t>
            </a:r>
            <a:r>
              <a:rPr lang="it-IT" sz="2200" dirty="0">
                <a:solidFill>
                  <a:schemeClr val="bg1"/>
                </a:solidFill>
              </a:rPr>
              <a:t>, non da </a:t>
            </a:r>
            <a:r>
              <a:rPr lang="it-IT" sz="2200" i="1" dirty="0" err="1">
                <a:solidFill>
                  <a:schemeClr val="bg1"/>
                </a:solidFill>
              </a:rPr>
              <a:t>relegere</a:t>
            </a:r>
            <a:r>
              <a:rPr lang="it-IT" sz="2200" dirty="0">
                <a:solidFill>
                  <a:schemeClr val="bg1"/>
                </a:solidFill>
              </a:rPr>
              <a:t>, come ha interpretato Cicerone.</a:t>
            </a:r>
          </a:p>
          <a:p>
            <a:pPr algn="just"/>
            <a:endParaRPr lang="it-IT" sz="2200" dirty="0">
              <a:solidFill>
                <a:schemeClr val="bg1"/>
              </a:solidFill>
            </a:endParaRPr>
          </a:p>
          <a:p>
            <a:pPr algn="just"/>
            <a:endParaRPr lang="it-IT" sz="2200" dirty="0">
              <a:solidFill>
                <a:schemeClr val="bg1"/>
              </a:solidFill>
            </a:endParaRPr>
          </a:p>
          <a:p>
            <a:pPr algn="just"/>
            <a:r>
              <a:rPr lang="it-IT" sz="2200" dirty="0">
                <a:solidFill>
                  <a:schemeClr val="accent2"/>
                </a:solidFill>
                <a:sym typeface="Wingdings" panose="05000000000000000000" pitchFamily="2" charset="2"/>
              </a:rPr>
              <a:t></a:t>
            </a:r>
            <a:r>
              <a:rPr lang="it-IT" sz="2200" i="1" dirty="0" err="1">
                <a:solidFill>
                  <a:schemeClr val="bg1"/>
                </a:solidFill>
                <a:sym typeface="Wingdings" panose="05000000000000000000" pitchFamily="2" charset="2"/>
              </a:rPr>
              <a:t>relegere</a:t>
            </a:r>
            <a:r>
              <a:rPr lang="it-IT" sz="2200" i="1" dirty="0">
                <a:solidFill>
                  <a:schemeClr val="bg1"/>
                </a:solidFill>
                <a:sym typeface="Wingdings" panose="05000000000000000000" pitchFamily="2" charset="2"/>
              </a:rPr>
              <a:t> </a:t>
            </a:r>
            <a:r>
              <a:rPr lang="it-IT" sz="2200" dirty="0">
                <a:solidFill>
                  <a:schemeClr val="bg1"/>
                </a:solidFill>
                <a:sym typeface="Wingdings" panose="05000000000000000000" pitchFamily="2" charset="2"/>
              </a:rPr>
              <a:t>come chiave per cogliere i culti antichi in quanto «ortoprassi» (≠ «ortodossia»).</a:t>
            </a:r>
            <a:endParaRPr lang="it-IT" sz="2200" dirty="0">
              <a:solidFill>
                <a:schemeClr val="bg1"/>
              </a:solidFill>
            </a:endParaRPr>
          </a:p>
        </p:txBody>
      </p:sp>
      <p:cxnSp>
        <p:nvCxnSpPr>
          <p:cNvPr id="4" name="Connettore diritto 3">
            <a:extLst>
              <a:ext uri="{FF2B5EF4-FFF2-40B4-BE49-F238E27FC236}">
                <a16:creationId xmlns:a16="http://schemas.microsoft.com/office/drawing/2014/main" id="{44DB7450-82C2-38C5-AFB0-8D61E892C4DE}"/>
              </a:ext>
            </a:extLst>
          </p:cNvPr>
          <p:cNvCxnSpPr>
            <a:cxnSpLocks/>
          </p:cNvCxnSpPr>
          <p:nvPr/>
        </p:nvCxnSpPr>
        <p:spPr>
          <a:xfrm flipH="1">
            <a:off x="-123930" y="477054"/>
            <a:ext cx="12439859" cy="0"/>
          </a:xfrm>
          <a:prstGeom prst="line">
            <a:avLst/>
          </a:prstGeom>
        </p:spPr>
        <p:style>
          <a:lnRef idx="2">
            <a:schemeClr val="accent2"/>
          </a:lnRef>
          <a:fillRef idx="0">
            <a:schemeClr val="accent2"/>
          </a:fillRef>
          <a:effectRef idx="1">
            <a:schemeClr val="accent2"/>
          </a:effectRef>
          <a:fontRef idx="minor">
            <a:schemeClr val="tx1"/>
          </a:fontRef>
        </p:style>
      </p:cxnSp>
      <p:sp>
        <p:nvSpPr>
          <p:cNvPr id="8" name="CasellaDiTesto 7">
            <a:extLst>
              <a:ext uri="{FF2B5EF4-FFF2-40B4-BE49-F238E27FC236}">
                <a16:creationId xmlns:a16="http://schemas.microsoft.com/office/drawing/2014/main" id="{2649C0A1-F167-43DE-6136-7B94AF3D84B4}"/>
              </a:ext>
            </a:extLst>
          </p:cNvPr>
          <p:cNvSpPr txBox="1"/>
          <p:nvPr/>
        </p:nvSpPr>
        <p:spPr>
          <a:xfrm>
            <a:off x="0" y="0"/>
            <a:ext cx="12192000" cy="477054"/>
          </a:xfrm>
          <a:prstGeom prst="rect">
            <a:avLst/>
          </a:prstGeom>
          <a:noFill/>
        </p:spPr>
        <p:txBody>
          <a:bodyPr wrap="square">
            <a:spAutoFit/>
          </a:bodyPr>
          <a:lstStyle/>
          <a:p>
            <a:pPr algn="ctr"/>
            <a:r>
              <a:rPr lang="it-IT" sz="2500" i="1" dirty="0" err="1">
                <a:solidFill>
                  <a:schemeClr val="bg1"/>
                </a:solidFill>
                <a:latin typeface="+mj-lt"/>
              </a:rPr>
              <a:t>Cultus</a:t>
            </a:r>
            <a:r>
              <a:rPr lang="it-IT" sz="2500" i="1" dirty="0">
                <a:solidFill>
                  <a:schemeClr val="bg1"/>
                </a:solidFill>
                <a:latin typeface="+mj-lt"/>
              </a:rPr>
              <a:t> </a:t>
            </a:r>
            <a:r>
              <a:rPr lang="it-IT" sz="2500" i="1" dirty="0" err="1">
                <a:solidFill>
                  <a:schemeClr val="bg1"/>
                </a:solidFill>
                <a:latin typeface="+mj-lt"/>
              </a:rPr>
              <a:t>deorum</a:t>
            </a:r>
            <a:r>
              <a:rPr lang="it-IT" sz="2500" i="1" dirty="0">
                <a:solidFill>
                  <a:schemeClr val="bg1"/>
                </a:solidFill>
                <a:latin typeface="+mj-lt"/>
              </a:rPr>
              <a:t> </a:t>
            </a:r>
            <a:r>
              <a:rPr lang="it-IT" sz="2500" dirty="0">
                <a:solidFill>
                  <a:schemeClr val="bg1"/>
                </a:solidFill>
                <a:latin typeface="+mj-lt"/>
              </a:rPr>
              <a:t>e </a:t>
            </a:r>
            <a:r>
              <a:rPr lang="it-IT" sz="2500" i="1" dirty="0" err="1">
                <a:solidFill>
                  <a:schemeClr val="bg1"/>
                </a:solidFill>
                <a:latin typeface="+mj-lt"/>
              </a:rPr>
              <a:t>religio</a:t>
            </a:r>
            <a:endParaRPr lang="it-IT" sz="2500" i="1" dirty="0">
              <a:solidFill>
                <a:schemeClr val="bg1"/>
              </a:solidFill>
              <a:latin typeface="+mj-lt"/>
            </a:endParaRPr>
          </a:p>
        </p:txBody>
      </p:sp>
    </p:spTree>
    <p:extLst>
      <p:ext uri="{BB962C8B-B14F-4D97-AF65-F5344CB8AC3E}">
        <p14:creationId xmlns:p14="http://schemas.microsoft.com/office/powerpoint/2010/main" val="224892973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0D5E77BC-D2A0-DCD8-CA8A-52295A679E94}"/>
            </a:ext>
          </a:extLst>
        </p:cNvPr>
        <p:cNvGrpSpPr/>
        <p:nvPr/>
      </p:nvGrpSpPr>
      <p:grpSpPr>
        <a:xfrm>
          <a:off x="0" y="0"/>
          <a:ext cx="0" cy="0"/>
          <a:chOff x="0" y="0"/>
          <a:chExt cx="0" cy="0"/>
        </a:xfrm>
      </p:grpSpPr>
      <p:sp>
        <p:nvSpPr>
          <p:cNvPr id="2" name="CasellaDiTesto 1">
            <a:extLst>
              <a:ext uri="{FF2B5EF4-FFF2-40B4-BE49-F238E27FC236}">
                <a16:creationId xmlns:a16="http://schemas.microsoft.com/office/drawing/2014/main" id="{875FF9EB-019A-3012-A767-502479383CBD}"/>
              </a:ext>
            </a:extLst>
          </p:cNvPr>
          <p:cNvSpPr txBox="1"/>
          <p:nvPr/>
        </p:nvSpPr>
        <p:spPr>
          <a:xfrm>
            <a:off x="0" y="0"/>
            <a:ext cx="12192000" cy="477054"/>
          </a:xfrm>
          <a:prstGeom prst="rect">
            <a:avLst/>
          </a:prstGeom>
          <a:noFill/>
        </p:spPr>
        <p:txBody>
          <a:bodyPr wrap="square" rtlCol="0">
            <a:spAutoFit/>
          </a:bodyPr>
          <a:lstStyle/>
          <a:p>
            <a:pPr algn="ctr"/>
            <a:r>
              <a:rPr lang="it-IT" sz="2500" dirty="0">
                <a:solidFill>
                  <a:schemeClr val="bg1"/>
                </a:solidFill>
                <a:latin typeface="+mj-lt"/>
              </a:rPr>
              <a:t>I Romani e il sacrificio: fare * credere</a:t>
            </a:r>
          </a:p>
        </p:txBody>
      </p:sp>
      <p:cxnSp>
        <p:nvCxnSpPr>
          <p:cNvPr id="4" name="Connettore diritto 3">
            <a:extLst>
              <a:ext uri="{FF2B5EF4-FFF2-40B4-BE49-F238E27FC236}">
                <a16:creationId xmlns:a16="http://schemas.microsoft.com/office/drawing/2014/main" id="{B44E66B6-26D2-FCC8-F723-5CC55CE36580}"/>
              </a:ext>
            </a:extLst>
          </p:cNvPr>
          <p:cNvCxnSpPr>
            <a:cxnSpLocks/>
          </p:cNvCxnSpPr>
          <p:nvPr/>
        </p:nvCxnSpPr>
        <p:spPr>
          <a:xfrm flipH="1">
            <a:off x="-123930" y="477054"/>
            <a:ext cx="12439859" cy="0"/>
          </a:xfrm>
          <a:prstGeom prst="line">
            <a:avLst/>
          </a:prstGeom>
        </p:spPr>
        <p:style>
          <a:lnRef idx="2">
            <a:schemeClr val="accent2"/>
          </a:lnRef>
          <a:fillRef idx="0">
            <a:schemeClr val="accent2"/>
          </a:fillRef>
          <a:effectRef idx="1">
            <a:schemeClr val="accent2"/>
          </a:effectRef>
          <a:fontRef idx="minor">
            <a:schemeClr val="tx1"/>
          </a:fontRef>
        </p:style>
      </p:cxnSp>
      <p:sp>
        <p:nvSpPr>
          <p:cNvPr id="7" name="CasellaDiTesto 6">
            <a:extLst>
              <a:ext uri="{FF2B5EF4-FFF2-40B4-BE49-F238E27FC236}">
                <a16:creationId xmlns:a16="http://schemas.microsoft.com/office/drawing/2014/main" id="{D2145ECD-5FE1-F373-05CE-E4525A39A517}"/>
              </a:ext>
            </a:extLst>
          </p:cNvPr>
          <p:cNvSpPr txBox="1"/>
          <p:nvPr/>
        </p:nvSpPr>
        <p:spPr>
          <a:xfrm>
            <a:off x="157479" y="832654"/>
            <a:ext cx="11877040" cy="3477875"/>
          </a:xfrm>
          <a:prstGeom prst="rect">
            <a:avLst/>
          </a:prstGeom>
          <a:noFill/>
        </p:spPr>
        <p:txBody>
          <a:bodyPr wrap="square" rtlCol="0">
            <a:spAutoFit/>
          </a:bodyPr>
          <a:lstStyle/>
          <a:p>
            <a:pPr algn="just"/>
            <a:r>
              <a:rPr lang="it-IT" sz="2200" b="1" dirty="0">
                <a:solidFill>
                  <a:schemeClr val="accent2"/>
                </a:solidFill>
              </a:rPr>
              <a:t>Seneca </a:t>
            </a:r>
            <a:r>
              <a:rPr lang="it-IT" sz="2200" b="1" i="1" dirty="0">
                <a:solidFill>
                  <a:schemeClr val="accent2"/>
                </a:solidFill>
              </a:rPr>
              <a:t>De </a:t>
            </a:r>
            <a:r>
              <a:rPr lang="it-IT" sz="2200" b="1" i="1" dirty="0" err="1">
                <a:solidFill>
                  <a:schemeClr val="accent2"/>
                </a:solidFill>
              </a:rPr>
              <a:t>superstitione</a:t>
            </a:r>
            <a:r>
              <a:rPr lang="it-IT" sz="2200" b="1" dirty="0">
                <a:solidFill>
                  <a:schemeClr val="accent2"/>
                </a:solidFill>
              </a:rPr>
              <a:t> F69 (= Aug. </a:t>
            </a:r>
            <a:r>
              <a:rPr lang="it-IT" sz="2200" b="1" i="1" dirty="0">
                <a:solidFill>
                  <a:schemeClr val="accent2"/>
                </a:solidFill>
              </a:rPr>
              <a:t>De </a:t>
            </a:r>
            <a:r>
              <a:rPr lang="it-IT" sz="2200" b="1" i="1" dirty="0" err="1">
                <a:solidFill>
                  <a:schemeClr val="accent2"/>
                </a:solidFill>
              </a:rPr>
              <a:t>civitate</a:t>
            </a:r>
            <a:r>
              <a:rPr lang="it-IT" sz="2200" b="1" i="1" dirty="0">
                <a:solidFill>
                  <a:schemeClr val="accent2"/>
                </a:solidFill>
              </a:rPr>
              <a:t> dei contra </a:t>
            </a:r>
            <a:r>
              <a:rPr lang="it-IT" sz="2200" b="1" i="1" dirty="0" err="1">
                <a:solidFill>
                  <a:schemeClr val="accent2"/>
                </a:solidFill>
              </a:rPr>
              <a:t>paganos</a:t>
            </a:r>
            <a:r>
              <a:rPr lang="it-IT" sz="2200" b="1" dirty="0">
                <a:solidFill>
                  <a:schemeClr val="accent2"/>
                </a:solidFill>
              </a:rPr>
              <a:t> VI 10) (trad. D. Vottero </a:t>
            </a:r>
            <a:r>
              <a:rPr lang="it-IT" sz="2200" b="1" dirty="0" err="1">
                <a:solidFill>
                  <a:schemeClr val="accent2"/>
                </a:solidFill>
              </a:rPr>
              <a:t>legg</a:t>
            </a:r>
            <a:r>
              <a:rPr lang="it-IT" sz="2200" b="1" dirty="0">
                <a:solidFill>
                  <a:schemeClr val="accent2"/>
                </a:solidFill>
              </a:rPr>
              <a:t>. mod.):</a:t>
            </a:r>
          </a:p>
          <a:p>
            <a:pPr algn="just"/>
            <a:r>
              <a:rPr lang="it-IT" sz="2200" dirty="0">
                <a:solidFill>
                  <a:schemeClr val="bg1"/>
                </a:solidFill>
              </a:rPr>
              <a:t>Ma tu spingiti fin sul Campidoglio: ci sarà da vergognarsi di quella demenza esposta in pubblico e di ciò che una frenesia insensata si attribuisce come un dovere (</a:t>
            </a:r>
            <a:r>
              <a:rPr lang="it-IT" sz="2200" i="1" dirty="0">
                <a:solidFill>
                  <a:schemeClr val="bg1"/>
                </a:solidFill>
              </a:rPr>
              <a:t>offici</a:t>
            </a:r>
            <a:r>
              <a:rPr lang="it-IT" sz="2200" dirty="0">
                <a:solidFill>
                  <a:schemeClr val="bg1"/>
                </a:solidFill>
              </a:rPr>
              <a:t>)</a:t>
            </a:r>
            <a:r>
              <a:rPr lang="it-IT" sz="2200" i="1" dirty="0">
                <a:solidFill>
                  <a:schemeClr val="bg1"/>
                </a:solidFill>
              </a:rPr>
              <a:t>.</a:t>
            </a:r>
            <a:r>
              <a:rPr lang="it-IT" sz="2200" dirty="0">
                <a:solidFill>
                  <a:schemeClr val="bg1"/>
                </a:solidFill>
              </a:rPr>
              <a:t> Uno suggerisce al dio i nomi, un altro annunzia a Giove le ore, uno gli fa da littore, un altro lo massaggia e con l'inutile movimento delle braccia imita i gesti di chi spalma l'unguento. Alcune donne accomodano la pettinatura di Giunone e di Minerva (ritte in piedi, pur essendo lontane dal santuario e non solo dalla statua, muovono le dita come vere acconciatrici) ed altre sorreggono lo specchio; alcuni chiamano gli dèi a comparire come loro avvocati in giudizio all’udienza fissata, altri presentano loro un memoriale scritto con cui li informano del processo in cui sono coinvolti.</a:t>
            </a:r>
          </a:p>
        </p:txBody>
      </p:sp>
    </p:spTree>
    <p:extLst>
      <p:ext uri="{BB962C8B-B14F-4D97-AF65-F5344CB8AC3E}">
        <p14:creationId xmlns:p14="http://schemas.microsoft.com/office/powerpoint/2010/main" val="334778432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7310AA35-93E6-FAF2-BE20-1801BD7647FB}"/>
            </a:ext>
          </a:extLst>
        </p:cNvPr>
        <p:cNvGrpSpPr/>
        <p:nvPr/>
      </p:nvGrpSpPr>
      <p:grpSpPr>
        <a:xfrm>
          <a:off x="0" y="0"/>
          <a:ext cx="0" cy="0"/>
          <a:chOff x="0" y="0"/>
          <a:chExt cx="0" cy="0"/>
        </a:xfrm>
      </p:grpSpPr>
      <p:sp>
        <p:nvSpPr>
          <p:cNvPr id="2" name="CasellaDiTesto 1">
            <a:extLst>
              <a:ext uri="{FF2B5EF4-FFF2-40B4-BE49-F238E27FC236}">
                <a16:creationId xmlns:a16="http://schemas.microsoft.com/office/drawing/2014/main" id="{8377024A-A9E2-F05E-35AA-84C98F694EBF}"/>
              </a:ext>
            </a:extLst>
          </p:cNvPr>
          <p:cNvSpPr txBox="1"/>
          <p:nvPr/>
        </p:nvSpPr>
        <p:spPr>
          <a:xfrm>
            <a:off x="0" y="0"/>
            <a:ext cx="12192000" cy="477054"/>
          </a:xfrm>
          <a:prstGeom prst="rect">
            <a:avLst/>
          </a:prstGeom>
          <a:noFill/>
        </p:spPr>
        <p:txBody>
          <a:bodyPr wrap="square" rtlCol="0">
            <a:spAutoFit/>
          </a:bodyPr>
          <a:lstStyle/>
          <a:p>
            <a:pPr algn="ctr"/>
            <a:r>
              <a:rPr lang="it-IT" sz="2500" dirty="0">
                <a:solidFill>
                  <a:schemeClr val="bg1"/>
                </a:solidFill>
                <a:latin typeface="+mj-lt"/>
              </a:rPr>
              <a:t>I Romani e il sacrificio: fare * credere</a:t>
            </a:r>
          </a:p>
        </p:txBody>
      </p:sp>
      <p:cxnSp>
        <p:nvCxnSpPr>
          <p:cNvPr id="4" name="Connettore diritto 3">
            <a:extLst>
              <a:ext uri="{FF2B5EF4-FFF2-40B4-BE49-F238E27FC236}">
                <a16:creationId xmlns:a16="http://schemas.microsoft.com/office/drawing/2014/main" id="{1F64ABD6-F44A-6359-5CC4-68484389F118}"/>
              </a:ext>
            </a:extLst>
          </p:cNvPr>
          <p:cNvCxnSpPr>
            <a:cxnSpLocks/>
          </p:cNvCxnSpPr>
          <p:nvPr/>
        </p:nvCxnSpPr>
        <p:spPr>
          <a:xfrm flipH="1">
            <a:off x="-123930" y="477054"/>
            <a:ext cx="12439859" cy="0"/>
          </a:xfrm>
          <a:prstGeom prst="line">
            <a:avLst/>
          </a:prstGeom>
        </p:spPr>
        <p:style>
          <a:lnRef idx="2">
            <a:schemeClr val="accent2"/>
          </a:lnRef>
          <a:fillRef idx="0">
            <a:schemeClr val="accent2"/>
          </a:fillRef>
          <a:effectRef idx="1">
            <a:schemeClr val="accent2"/>
          </a:effectRef>
          <a:fontRef idx="minor">
            <a:schemeClr val="tx1"/>
          </a:fontRef>
        </p:style>
      </p:cxnSp>
      <p:sp>
        <p:nvSpPr>
          <p:cNvPr id="7" name="CasellaDiTesto 6">
            <a:extLst>
              <a:ext uri="{FF2B5EF4-FFF2-40B4-BE49-F238E27FC236}">
                <a16:creationId xmlns:a16="http://schemas.microsoft.com/office/drawing/2014/main" id="{FB15E2B6-CE33-8826-42CD-0B8BCAD26253}"/>
              </a:ext>
            </a:extLst>
          </p:cNvPr>
          <p:cNvSpPr txBox="1"/>
          <p:nvPr/>
        </p:nvSpPr>
        <p:spPr>
          <a:xfrm>
            <a:off x="157479" y="954108"/>
            <a:ext cx="11877040" cy="3816429"/>
          </a:xfrm>
          <a:prstGeom prst="rect">
            <a:avLst/>
          </a:prstGeom>
          <a:noFill/>
        </p:spPr>
        <p:txBody>
          <a:bodyPr wrap="square" rtlCol="0">
            <a:spAutoFit/>
          </a:bodyPr>
          <a:lstStyle/>
          <a:p>
            <a:pPr algn="just"/>
            <a:r>
              <a:rPr lang="it-IT" sz="2200" b="1" dirty="0">
                <a:solidFill>
                  <a:schemeClr val="accent2"/>
                </a:solidFill>
              </a:rPr>
              <a:t>Seneca </a:t>
            </a:r>
            <a:r>
              <a:rPr lang="it-IT" sz="2200" b="1" i="1" dirty="0">
                <a:solidFill>
                  <a:schemeClr val="accent2"/>
                </a:solidFill>
              </a:rPr>
              <a:t>De </a:t>
            </a:r>
            <a:r>
              <a:rPr lang="it-IT" sz="2200" b="1" i="1" dirty="0" err="1">
                <a:solidFill>
                  <a:schemeClr val="accent2"/>
                </a:solidFill>
              </a:rPr>
              <a:t>superstitione</a:t>
            </a:r>
            <a:r>
              <a:rPr lang="it-IT" sz="2200" b="1" dirty="0">
                <a:solidFill>
                  <a:schemeClr val="accent2"/>
                </a:solidFill>
              </a:rPr>
              <a:t> F71 (= Aug. </a:t>
            </a:r>
            <a:r>
              <a:rPr lang="it-IT" sz="2200" b="1" i="1" dirty="0">
                <a:solidFill>
                  <a:schemeClr val="accent2"/>
                </a:solidFill>
              </a:rPr>
              <a:t>De </a:t>
            </a:r>
            <a:r>
              <a:rPr lang="it-IT" sz="2200" b="1" i="1" dirty="0" err="1">
                <a:solidFill>
                  <a:schemeClr val="accent2"/>
                </a:solidFill>
              </a:rPr>
              <a:t>civitate</a:t>
            </a:r>
            <a:r>
              <a:rPr lang="it-IT" sz="2200" b="1" i="1" dirty="0">
                <a:solidFill>
                  <a:schemeClr val="accent2"/>
                </a:solidFill>
              </a:rPr>
              <a:t> dei contra </a:t>
            </a:r>
            <a:r>
              <a:rPr lang="it-IT" sz="2200" b="1" i="1" dirty="0" err="1">
                <a:solidFill>
                  <a:schemeClr val="accent2"/>
                </a:solidFill>
              </a:rPr>
              <a:t>paganos</a:t>
            </a:r>
            <a:r>
              <a:rPr lang="it-IT" sz="2200" b="1" dirty="0">
                <a:solidFill>
                  <a:schemeClr val="accent2"/>
                </a:solidFill>
              </a:rPr>
              <a:t> VI 10) (trad. D. Vottero </a:t>
            </a:r>
            <a:r>
              <a:rPr lang="it-IT" sz="2200" b="1" dirty="0" err="1">
                <a:solidFill>
                  <a:schemeClr val="accent2"/>
                </a:solidFill>
              </a:rPr>
              <a:t>legg</a:t>
            </a:r>
            <a:r>
              <a:rPr lang="it-IT" sz="2200" b="1" dirty="0">
                <a:solidFill>
                  <a:schemeClr val="accent2"/>
                </a:solidFill>
              </a:rPr>
              <a:t>. mod.):</a:t>
            </a:r>
          </a:p>
          <a:p>
            <a:pPr algn="just"/>
            <a:r>
              <a:rPr lang="it-IT" sz="2200" dirty="0">
                <a:solidFill>
                  <a:schemeClr val="bg1"/>
                </a:solidFill>
              </a:rPr>
              <a:t>E tutte queste cose il sapiente le osserverà in quanto prescritte dalle leggi (</a:t>
            </a:r>
            <a:r>
              <a:rPr lang="it-IT" sz="2200" i="1" dirty="0" err="1">
                <a:solidFill>
                  <a:schemeClr val="bg1"/>
                </a:solidFill>
              </a:rPr>
              <a:t>legibus</a:t>
            </a:r>
            <a:r>
              <a:rPr lang="it-IT" sz="2200" i="1" dirty="0">
                <a:solidFill>
                  <a:schemeClr val="bg1"/>
                </a:solidFill>
              </a:rPr>
              <a:t> </a:t>
            </a:r>
            <a:r>
              <a:rPr lang="it-IT" sz="2200" i="1" dirty="0" err="1">
                <a:solidFill>
                  <a:schemeClr val="bg1"/>
                </a:solidFill>
              </a:rPr>
              <a:t>iussa</a:t>
            </a:r>
            <a:r>
              <a:rPr lang="it-IT" sz="2200" dirty="0">
                <a:solidFill>
                  <a:schemeClr val="bg1"/>
                </a:solidFill>
              </a:rPr>
              <a:t>)</a:t>
            </a:r>
            <a:r>
              <a:rPr lang="it-IT" sz="2200" i="1" dirty="0">
                <a:solidFill>
                  <a:schemeClr val="bg1"/>
                </a:solidFill>
              </a:rPr>
              <a:t>,</a:t>
            </a:r>
            <a:r>
              <a:rPr lang="it-IT" sz="2200" dirty="0">
                <a:solidFill>
                  <a:schemeClr val="bg1"/>
                </a:solidFill>
              </a:rPr>
              <a:t> non in quanto gradite agli dèi (</a:t>
            </a:r>
            <a:r>
              <a:rPr lang="it-IT" sz="2200" i="1" dirty="0" err="1">
                <a:solidFill>
                  <a:schemeClr val="bg1"/>
                </a:solidFill>
              </a:rPr>
              <a:t>diis</a:t>
            </a:r>
            <a:r>
              <a:rPr lang="it-IT" sz="2200" i="1" dirty="0">
                <a:solidFill>
                  <a:schemeClr val="bg1"/>
                </a:solidFill>
              </a:rPr>
              <a:t> grata</a:t>
            </a:r>
            <a:r>
              <a:rPr lang="it-IT" sz="2200" dirty="0">
                <a:solidFill>
                  <a:schemeClr val="bg1"/>
                </a:solidFill>
              </a:rPr>
              <a:t>).</a:t>
            </a:r>
          </a:p>
          <a:p>
            <a:pPr algn="just"/>
            <a:endParaRPr lang="it-IT" sz="2200" dirty="0">
              <a:solidFill>
                <a:schemeClr val="bg1"/>
              </a:solidFill>
            </a:endParaRPr>
          </a:p>
          <a:p>
            <a:pPr algn="just">
              <a:buNone/>
            </a:pPr>
            <a:r>
              <a:rPr lang="it-IT" sz="2200" b="1" kern="50" dirty="0">
                <a:solidFill>
                  <a:schemeClr val="accent2"/>
                </a:solidFill>
                <a:ea typeface="Times New Roman" panose="02020603050405020304" pitchFamily="18" charset="0"/>
              </a:rPr>
              <a:t>Agostino </a:t>
            </a:r>
            <a:r>
              <a:rPr lang="it-IT" sz="2200" b="1" i="1" kern="50" dirty="0">
                <a:solidFill>
                  <a:schemeClr val="accent2"/>
                </a:solidFill>
                <a:ea typeface="Times New Roman" panose="02020603050405020304" pitchFamily="18" charset="0"/>
              </a:rPr>
              <a:t>Vera </a:t>
            </a:r>
            <a:r>
              <a:rPr lang="it-IT" sz="2200" b="1" i="1" kern="50" dirty="0" err="1">
                <a:solidFill>
                  <a:schemeClr val="accent2"/>
                </a:solidFill>
                <a:ea typeface="Times New Roman" panose="02020603050405020304" pitchFamily="18" charset="0"/>
              </a:rPr>
              <a:t>relig</a:t>
            </a:r>
            <a:r>
              <a:rPr lang="it-IT" sz="2200" b="1" kern="50" dirty="0">
                <a:solidFill>
                  <a:schemeClr val="accent2"/>
                </a:solidFill>
                <a:ea typeface="Times New Roman" panose="02020603050405020304" pitchFamily="18" charset="0"/>
              </a:rPr>
              <a:t>. 1: </a:t>
            </a:r>
          </a:p>
          <a:p>
            <a:pPr algn="just">
              <a:buNone/>
            </a:pPr>
            <a:r>
              <a:rPr lang="it-IT" sz="2200" kern="50" dirty="0">
                <a:solidFill>
                  <a:schemeClr val="bg1"/>
                </a:solidFill>
                <a:ea typeface="Times New Roman" panose="02020603050405020304" pitchFamily="18" charset="0"/>
              </a:rPr>
              <a:t>I loro sapienti, che chiamano filosofi, avevano scuole in disaccordo ma templi comuni (</a:t>
            </a:r>
            <a:r>
              <a:rPr lang="it-IT" sz="2200" i="1" kern="50" dirty="0" err="1">
                <a:solidFill>
                  <a:schemeClr val="bg1"/>
                </a:solidFill>
                <a:ea typeface="Times New Roman" panose="02020603050405020304" pitchFamily="18" charset="0"/>
              </a:rPr>
              <a:t>scholas</a:t>
            </a:r>
            <a:r>
              <a:rPr lang="it-IT" sz="2200" i="1" kern="50" dirty="0">
                <a:solidFill>
                  <a:schemeClr val="bg1"/>
                </a:solidFill>
                <a:ea typeface="Times New Roman" panose="02020603050405020304" pitchFamily="18" charset="0"/>
              </a:rPr>
              <a:t> </a:t>
            </a:r>
            <a:r>
              <a:rPr lang="it-IT" sz="2200" i="1" kern="50" dirty="0" err="1">
                <a:solidFill>
                  <a:schemeClr val="bg1"/>
                </a:solidFill>
                <a:ea typeface="Times New Roman" panose="02020603050405020304" pitchFamily="18" charset="0"/>
              </a:rPr>
              <a:t>habebant</a:t>
            </a:r>
            <a:r>
              <a:rPr lang="it-IT" sz="2200" i="1" kern="50" dirty="0">
                <a:solidFill>
                  <a:schemeClr val="bg1"/>
                </a:solidFill>
                <a:ea typeface="Times New Roman" panose="02020603050405020304" pitchFamily="18" charset="0"/>
              </a:rPr>
              <a:t> </a:t>
            </a:r>
            <a:r>
              <a:rPr lang="it-IT" sz="2200" i="1" kern="50" dirty="0" err="1">
                <a:solidFill>
                  <a:schemeClr val="bg1"/>
                </a:solidFill>
                <a:ea typeface="Times New Roman" panose="02020603050405020304" pitchFamily="18" charset="0"/>
              </a:rPr>
              <a:t>dissentientes</a:t>
            </a:r>
            <a:r>
              <a:rPr lang="it-IT" sz="2200" i="1" kern="50" dirty="0">
                <a:solidFill>
                  <a:schemeClr val="bg1"/>
                </a:solidFill>
                <a:ea typeface="Times New Roman" panose="02020603050405020304" pitchFamily="18" charset="0"/>
              </a:rPr>
              <a:t> et templa </a:t>
            </a:r>
            <a:r>
              <a:rPr lang="it-IT" sz="2200" i="1" kern="50" dirty="0" err="1">
                <a:solidFill>
                  <a:schemeClr val="bg1"/>
                </a:solidFill>
                <a:ea typeface="Times New Roman" panose="02020603050405020304" pitchFamily="18" charset="0"/>
              </a:rPr>
              <a:t>communia</a:t>
            </a:r>
            <a:r>
              <a:rPr lang="it-IT" sz="2200" kern="50" dirty="0">
                <a:solidFill>
                  <a:schemeClr val="bg1"/>
                </a:solidFill>
                <a:ea typeface="Times New Roman" panose="02020603050405020304" pitchFamily="18" charset="0"/>
              </a:rPr>
              <a:t>) e nulla ha impedito a tutti loro, con i loro seguaci che pensavano cose diverse e contrarie, di andare ai riti comuni (</a:t>
            </a:r>
            <a:r>
              <a:rPr lang="it-IT" sz="2200" i="1" kern="50" dirty="0">
                <a:solidFill>
                  <a:schemeClr val="bg1"/>
                </a:solidFill>
                <a:ea typeface="Times New Roman" panose="02020603050405020304" pitchFamily="18" charset="0"/>
              </a:rPr>
              <a:t>ad sacra </a:t>
            </a:r>
            <a:r>
              <a:rPr lang="it-IT" sz="2200" i="1" kern="50" dirty="0" err="1">
                <a:solidFill>
                  <a:schemeClr val="bg1"/>
                </a:solidFill>
                <a:ea typeface="Times New Roman" panose="02020603050405020304" pitchFamily="18" charset="0"/>
              </a:rPr>
              <a:t>communia</a:t>
            </a:r>
            <a:r>
              <a:rPr lang="it-IT" sz="2200" kern="50" dirty="0">
                <a:solidFill>
                  <a:schemeClr val="bg1"/>
                </a:solidFill>
                <a:ea typeface="Times New Roman" panose="02020603050405020304" pitchFamily="18" charset="0"/>
              </a:rPr>
              <a:t>)</a:t>
            </a:r>
            <a:r>
              <a:rPr lang="it-IT" sz="2200" i="1" kern="50" dirty="0">
                <a:solidFill>
                  <a:schemeClr val="bg1"/>
                </a:solidFill>
                <a:ea typeface="Times New Roman" panose="02020603050405020304" pitchFamily="18" charset="0"/>
              </a:rPr>
              <a:t>.</a:t>
            </a:r>
          </a:p>
          <a:p>
            <a:pPr algn="just">
              <a:buNone/>
            </a:pPr>
            <a:endParaRPr lang="it-IT" sz="2200" kern="50" dirty="0">
              <a:solidFill>
                <a:schemeClr val="accent2"/>
              </a:solidFill>
              <a:ea typeface="Times New Roman" panose="02020603050405020304" pitchFamily="18" charset="0"/>
              <a:sym typeface="Wingdings" panose="05000000000000000000" pitchFamily="2" charset="2"/>
            </a:endParaRPr>
          </a:p>
          <a:p>
            <a:pPr algn="just">
              <a:buNone/>
            </a:pPr>
            <a:r>
              <a:rPr lang="it-IT" sz="2200" kern="50" dirty="0">
                <a:solidFill>
                  <a:schemeClr val="accent2"/>
                </a:solidFill>
                <a:ea typeface="Times New Roman" panose="02020603050405020304" pitchFamily="18" charset="0"/>
                <a:sym typeface="Wingdings" panose="05000000000000000000" pitchFamily="2" charset="2"/>
              </a:rPr>
              <a:t></a:t>
            </a:r>
            <a:r>
              <a:rPr lang="it-IT" sz="2200" kern="50" dirty="0">
                <a:solidFill>
                  <a:schemeClr val="bg1"/>
                </a:solidFill>
                <a:ea typeface="Times New Roman" panose="02020603050405020304" pitchFamily="18" charset="0"/>
                <a:sym typeface="Wingdings" panose="05000000000000000000" pitchFamily="2" charset="2"/>
              </a:rPr>
              <a:t>Dissonanza cognitiva? Disonestà? Incoerenza?</a:t>
            </a:r>
            <a:endParaRPr lang="it-IT" sz="2200" dirty="0">
              <a:solidFill>
                <a:schemeClr val="bg1"/>
              </a:solidFill>
            </a:endParaRPr>
          </a:p>
        </p:txBody>
      </p:sp>
    </p:spTree>
    <p:extLst>
      <p:ext uri="{BB962C8B-B14F-4D97-AF65-F5344CB8AC3E}">
        <p14:creationId xmlns:p14="http://schemas.microsoft.com/office/powerpoint/2010/main" val="429338440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15BDDF01-145E-85F1-6C7E-6C3CA623F57D}"/>
            </a:ext>
          </a:extLst>
        </p:cNvPr>
        <p:cNvGrpSpPr/>
        <p:nvPr/>
      </p:nvGrpSpPr>
      <p:grpSpPr>
        <a:xfrm>
          <a:off x="0" y="0"/>
          <a:ext cx="0" cy="0"/>
          <a:chOff x="0" y="0"/>
          <a:chExt cx="0" cy="0"/>
        </a:xfrm>
      </p:grpSpPr>
      <p:sp>
        <p:nvSpPr>
          <p:cNvPr id="2" name="CasellaDiTesto 1">
            <a:extLst>
              <a:ext uri="{FF2B5EF4-FFF2-40B4-BE49-F238E27FC236}">
                <a16:creationId xmlns:a16="http://schemas.microsoft.com/office/drawing/2014/main" id="{33AF8E3F-5B8A-6759-D27C-8C2E76F5C1F4}"/>
              </a:ext>
            </a:extLst>
          </p:cNvPr>
          <p:cNvSpPr txBox="1"/>
          <p:nvPr/>
        </p:nvSpPr>
        <p:spPr>
          <a:xfrm>
            <a:off x="0" y="0"/>
            <a:ext cx="12192000" cy="477054"/>
          </a:xfrm>
          <a:prstGeom prst="rect">
            <a:avLst/>
          </a:prstGeom>
          <a:noFill/>
        </p:spPr>
        <p:txBody>
          <a:bodyPr wrap="square" rtlCol="0">
            <a:spAutoFit/>
          </a:bodyPr>
          <a:lstStyle/>
          <a:p>
            <a:pPr algn="ctr"/>
            <a:r>
              <a:rPr lang="it-IT" sz="2500" dirty="0">
                <a:solidFill>
                  <a:schemeClr val="bg1"/>
                </a:solidFill>
                <a:latin typeface="+mj-lt"/>
              </a:rPr>
              <a:t>I Romani e il sacrificio: fare * credere</a:t>
            </a:r>
          </a:p>
        </p:txBody>
      </p:sp>
      <p:cxnSp>
        <p:nvCxnSpPr>
          <p:cNvPr id="4" name="Connettore diritto 3">
            <a:extLst>
              <a:ext uri="{FF2B5EF4-FFF2-40B4-BE49-F238E27FC236}">
                <a16:creationId xmlns:a16="http://schemas.microsoft.com/office/drawing/2014/main" id="{0AF5CAFC-719D-284C-AB59-316993C47F02}"/>
              </a:ext>
            </a:extLst>
          </p:cNvPr>
          <p:cNvCxnSpPr>
            <a:cxnSpLocks/>
          </p:cNvCxnSpPr>
          <p:nvPr/>
        </p:nvCxnSpPr>
        <p:spPr>
          <a:xfrm flipH="1">
            <a:off x="-123930" y="477054"/>
            <a:ext cx="12439859" cy="0"/>
          </a:xfrm>
          <a:prstGeom prst="line">
            <a:avLst/>
          </a:prstGeom>
        </p:spPr>
        <p:style>
          <a:lnRef idx="2">
            <a:schemeClr val="accent2"/>
          </a:lnRef>
          <a:fillRef idx="0">
            <a:schemeClr val="accent2"/>
          </a:fillRef>
          <a:effectRef idx="1">
            <a:schemeClr val="accent2"/>
          </a:effectRef>
          <a:fontRef idx="minor">
            <a:schemeClr val="tx1"/>
          </a:fontRef>
        </p:style>
      </p:cxnSp>
      <p:sp>
        <p:nvSpPr>
          <p:cNvPr id="7" name="CasellaDiTesto 6">
            <a:extLst>
              <a:ext uri="{FF2B5EF4-FFF2-40B4-BE49-F238E27FC236}">
                <a16:creationId xmlns:a16="http://schemas.microsoft.com/office/drawing/2014/main" id="{A81D5051-93D6-06E1-7F82-27125CA305D7}"/>
              </a:ext>
            </a:extLst>
          </p:cNvPr>
          <p:cNvSpPr txBox="1"/>
          <p:nvPr/>
        </p:nvSpPr>
        <p:spPr>
          <a:xfrm>
            <a:off x="172720" y="883454"/>
            <a:ext cx="11877040" cy="4832092"/>
          </a:xfrm>
          <a:prstGeom prst="rect">
            <a:avLst/>
          </a:prstGeom>
          <a:noFill/>
        </p:spPr>
        <p:txBody>
          <a:bodyPr wrap="square" rtlCol="0">
            <a:spAutoFit/>
          </a:bodyPr>
          <a:lstStyle/>
          <a:p>
            <a:pPr algn="just"/>
            <a:r>
              <a:rPr lang="it-IT" sz="2200" b="1" dirty="0" err="1">
                <a:solidFill>
                  <a:schemeClr val="accent2"/>
                </a:solidFill>
              </a:rPr>
              <a:t>Cic</a:t>
            </a:r>
            <a:r>
              <a:rPr lang="it-IT" sz="2200" b="1" dirty="0">
                <a:solidFill>
                  <a:schemeClr val="accent2"/>
                </a:solidFill>
              </a:rPr>
              <a:t>. </a:t>
            </a:r>
            <a:r>
              <a:rPr lang="it-IT" sz="2200" b="1" i="1" dirty="0">
                <a:solidFill>
                  <a:schemeClr val="accent2"/>
                </a:solidFill>
              </a:rPr>
              <a:t>De natura </a:t>
            </a:r>
            <a:r>
              <a:rPr lang="it-IT" sz="2200" b="1" i="1" dirty="0" err="1">
                <a:solidFill>
                  <a:schemeClr val="accent2"/>
                </a:solidFill>
              </a:rPr>
              <a:t>deorum</a:t>
            </a:r>
            <a:r>
              <a:rPr lang="it-IT" sz="2200" b="1" dirty="0">
                <a:solidFill>
                  <a:schemeClr val="accent2"/>
                </a:solidFill>
              </a:rPr>
              <a:t> III 2:</a:t>
            </a:r>
          </a:p>
          <a:p>
            <a:pPr algn="just"/>
            <a:r>
              <a:rPr lang="it-IT" sz="2200" dirty="0">
                <a:solidFill>
                  <a:schemeClr val="bg1"/>
                </a:solidFill>
              </a:rPr>
              <a:t>«Io in verità sempre difenderò e sempre ho difeso queste cose, e nessun discorso di qualunque sapiente o ignorante mi smuoverà dall’opinione che ho ricevuto dagli antenati (</a:t>
            </a:r>
            <a:r>
              <a:rPr lang="it-IT" sz="2200" i="1" dirty="0">
                <a:solidFill>
                  <a:schemeClr val="bg1"/>
                </a:solidFill>
              </a:rPr>
              <a:t>a </a:t>
            </a:r>
            <a:r>
              <a:rPr lang="it-IT" sz="2200" i="1" dirty="0" err="1">
                <a:solidFill>
                  <a:schemeClr val="bg1"/>
                </a:solidFill>
              </a:rPr>
              <a:t>maioribus</a:t>
            </a:r>
            <a:r>
              <a:rPr lang="it-IT" sz="2200" dirty="0">
                <a:solidFill>
                  <a:schemeClr val="bg1"/>
                </a:solidFill>
              </a:rPr>
              <a:t>) riguardo il culto degli dèi immortali (</a:t>
            </a:r>
            <a:r>
              <a:rPr lang="it-IT" sz="2200" i="1" dirty="0">
                <a:solidFill>
                  <a:schemeClr val="bg1"/>
                </a:solidFill>
              </a:rPr>
              <a:t>de </a:t>
            </a:r>
            <a:r>
              <a:rPr lang="it-IT" sz="2200" i="1" dirty="0" err="1">
                <a:solidFill>
                  <a:schemeClr val="bg1"/>
                </a:solidFill>
              </a:rPr>
              <a:t>cultu</a:t>
            </a:r>
            <a:r>
              <a:rPr lang="it-IT" sz="2200" i="1" dirty="0">
                <a:solidFill>
                  <a:schemeClr val="bg1"/>
                </a:solidFill>
              </a:rPr>
              <a:t> </a:t>
            </a:r>
            <a:r>
              <a:rPr lang="it-IT" sz="2200" i="1" dirty="0" err="1">
                <a:solidFill>
                  <a:schemeClr val="bg1"/>
                </a:solidFill>
              </a:rPr>
              <a:t>deorum</a:t>
            </a:r>
            <a:r>
              <a:rPr lang="it-IT" sz="2200" i="1" dirty="0">
                <a:solidFill>
                  <a:schemeClr val="bg1"/>
                </a:solidFill>
              </a:rPr>
              <a:t> </a:t>
            </a:r>
            <a:r>
              <a:rPr lang="it-IT" sz="2200" i="1" dirty="0" err="1">
                <a:solidFill>
                  <a:schemeClr val="bg1"/>
                </a:solidFill>
              </a:rPr>
              <a:t>immortalium</a:t>
            </a:r>
            <a:r>
              <a:rPr lang="it-IT" sz="2200" dirty="0">
                <a:solidFill>
                  <a:schemeClr val="bg1"/>
                </a:solidFill>
              </a:rPr>
              <a:t>)</a:t>
            </a:r>
            <a:r>
              <a:rPr lang="it-IT" sz="2200" i="1" dirty="0">
                <a:solidFill>
                  <a:schemeClr val="bg1"/>
                </a:solidFill>
              </a:rPr>
              <a:t>.</a:t>
            </a:r>
            <a:r>
              <a:rPr lang="it-IT" sz="2200" dirty="0">
                <a:solidFill>
                  <a:schemeClr val="bg1"/>
                </a:solidFill>
              </a:rPr>
              <a:t> Allorché si tratta di religione (</a:t>
            </a:r>
            <a:r>
              <a:rPr lang="it-IT" sz="2200" i="1" dirty="0" err="1">
                <a:solidFill>
                  <a:schemeClr val="bg1"/>
                </a:solidFill>
              </a:rPr>
              <a:t>religio</a:t>
            </a:r>
            <a:r>
              <a:rPr lang="it-IT" sz="2200" dirty="0">
                <a:solidFill>
                  <a:schemeClr val="bg1"/>
                </a:solidFill>
              </a:rPr>
              <a:t>), io seguo i pontefici massimi T. </a:t>
            </a:r>
            <a:r>
              <a:rPr lang="it-IT" sz="2200" dirty="0" err="1">
                <a:solidFill>
                  <a:schemeClr val="bg1"/>
                </a:solidFill>
              </a:rPr>
              <a:t>Coruncano</a:t>
            </a:r>
            <a:r>
              <a:rPr lang="it-IT" sz="2200" dirty="0">
                <a:solidFill>
                  <a:schemeClr val="bg1"/>
                </a:solidFill>
              </a:rPr>
              <a:t>, P. Scipione, P. Scevola, non Zenone o Cleante o </a:t>
            </a:r>
            <a:r>
              <a:rPr lang="it-IT" sz="2200" dirty="0" err="1">
                <a:solidFill>
                  <a:schemeClr val="bg1"/>
                </a:solidFill>
              </a:rPr>
              <a:t>Crisippo</a:t>
            </a:r>
            <a:r>
              <a:rPr lang="it-IT" sz="2200" dirty="0">
                <a:solidFill>
                  <a:schemeClr val="bg1"/>
                </a:solidFill>
              </a:rPr>
              <a:t>, e ho l’augure C. Lelio […] piuttosto che qualunque capo degli Stoici. E poiché la religione (</a:t>
            </a:r>
            <a:r>
              <a:rPr lang="it-IT" sz="2200" i="1" dirty="0" err="1">
                <a:solidFill>
                  <a:schemeClr val="bg1"/>
                </a:solidFill>
              </a:rPr>
              <a:t>religio</a:t>
            </a:r>
            <a:r>
              <a:rPr lang="it-IT" sz="2200" dirty="0">
                <a:solidFill>
                  <a:schemeClr val="bg1"/>
                </a:solidFill>
              </a:rPr>
              <a:t>) del popolo Romano è divisa in cerimonie e auspici, […], io ritenni che non fosse mai da trascurare nulla di questi culti (</a:t>
            </a:r>
            <a:r>
              <a:rPr lang="it-IT" sz="2200" i="1" dirty="0" err="1">
                <a:solidFill>
                  <a:schemeClr val="bg1"/>
                </a:solidFill>
              </a:rPr>
              <a:t>religiones</a:t>
            </a:r>
            <a:r>
              <a:rPr lang="it-IT" sz="2200" dirty="0">
                <a:solidFill>
                  <a:schemeClr val="bg1"/>
                </a:solidFill>
              </a:rPr>
              <a:t>), e sono convinto che Romolo con gli auspici e Numa con le cerimonie hanno gettato le fondamenta della nostra </a:t>
            </a:r>
            <a:r>
              <a:rPr lang="it-IT" sz="2200" i="1" dirty="0">
                <a:solidFill>
                  <a:schemeClr val="bg1"/>
                </a:solidFill>
              </a:rPr>
              <a:t>civitas</a:t>
            </a:r>
            <a:r>
              <a:rPr lang="it-IT" sz="2200" dirty="0">
                <a:solidFill>
                  <a:schemeClr val="bg1"/>
                </a:solidFill>
              </a:rPr>
              <a:t>, che certamente non avrebbe mai potuto essere tanto grande senza l’aver ottenuto il favore più elevato degli dèi immortali».</a:t>
            </a:r>
          </a:p>
          <a:p>
            <a:pPr algn="just"/>
            <a:endParaRPr lang="it-IT" sz="2200" dirty="0">
              <a:solidFill>
                <a:schemeClr val="bg1"/>
              </a:solidFill>
            </a:endParaRPr>
          </a:p>
          <a:p>
            <a:pPr algn="just">
              <a:buNone/>
            </a:pPr>
            <a:r>
              <a:rPr lang="it-IT" sz="2200" kern="50" dirty="0">
                <a:solidFill>
                  <a:schemeClr val="accent2"/>
                </a:solidFill>
                <a:ea typeface="Times New Roman" panose="02020603050405020304" pitchFamily="18" charset="0"/>
                <a:sym typeface="Wingdings" panose="05000000000000000000" pitchFamily="2" charset="2"/>
              </a:rPr>
              <a:t></a:t>
            </a:r>
            <a:r>
              <a:rPr lang="it-IT" sz="2200" kern="50" dirty="0">
                <a:solidFill>
                  <a:schemeClr val="bg1"/>
                </a:solidFill>
                <a:ea typeface="Times New Roman" panose="02020603050405020304" pitchFamily="18" charset="0"/>
                <a:sym typeface="Wingdings" panose="05000000000000000000" pitchFamily="2" charset="2"/>
              </a:rPr>
              <a:t>affiliazioni dottrinarie, scuole filosofiche, opinioni individuali, convinzioni personali, etc. </a:t>
            </a:r>
          </a:p>
          <a:p>
            <a:pPr algn="ctr">
              <a:buNone/>
            </a:pPr>
            <a:r>
              <a:rPr lang="it-IT" sz="2200" kern="50" dirty="0">
                <a:solidFill>
                  <a:schemeClr val="bg1"/>
                </a:solidFill>
                <a:ea typeface="Times New Roman" panose="02020603050405020304" pitchFamily="18" charset="0"/>
                <a:sym typeface="Wingdings" panose="05000000000000000000" pitchFamily="2" charset="2"/>
              </a:rPr>
              <a:t>≠ appartenenza civica, ruoli istituzionali, doveri politici.</a:t>
            </a:r>
            <a:endParaRPr lang="it-IT" sz="2200" kern="50" dirty="0">
              <a:solidFill>
                <a:schemeClr val="bg1"/>
              </a:solidFill>
              <a:ea typeface="Times New Roman" panose="02020603050405020304" pitchFamily="18" charset="0"/>
            </a:endParaRPr>
          </a:p>
        </p:txBody>
      </p:sp>
    </p:spTree>
    <p:extLst>
      <p:ext uri="{BB962C8B-B14F-4D97-AF65-F5344CB8AC3E}">
        <p14:creationId xmlns:p14="http://schemas.microsoft.com/office/powerpoint/2010/main" val="37281189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2B6E5825-26BD-B292-F3DE-157FB5D06634}"/>
            </a:ext>
          </a:extLst>
        </p:cNvPr>
        <p:cNvGrpSpPr/>
        <p:nvPr/>
      </p:nvGrpSpPr>
      <p:grpSpPr>
        <a:xfrm>
          <a:off x="0" y="0"/>
          <a:ext cx="0" cy="0"/>
          <a:chOff x="0" y="0"/>
          <a:chExt cx="0" cy="0"/>
        </a:xfrm>
      </p:grpSpPr>
      <p:pic>
        <p:nvPicPr>
          <p:cNvPr id="3" name="Immagine 2">
            <a:extLst>
              <a:ext uri="{FF2B5EF4-FFF2-40B4-BE49-F238E27FC236}">
                <a16:creationId xmlns:a16="http://schemas.microsoft.com/office/drawing/2014/main" id="{B3DD6525-B7EB-A095-811D-84481AA8302A}"/>
              </a:ext>
            </a:extLst>
          </p:cNvPr>
          <p:cNvPicPr>
            <a:picLocks noChangeAspect="1"/>
          </p:cNvPicPr>
          <p:nvPr/>
        </p:nvPicPr>
        <p:blipFill>
          <a:blip r:embed="rId2">
            <a:alphaModFix amt="75000"/>
          </a:blip>
          <a:stretch>
            <a:fillRect/>
          </a:stretch>
        </p:blipFill>
        <p:spPr>
          <a:xfrm>
            <a:off x="3728720" y="2900301"/>
            <a:ext cx="2367280" cy="1057397"/>
          </a:xfrm>
          <a:prstGeom prst="rect">
            <a:avLst/>
          </a:prstGeom>
          <a:effectLst>
            <a:softEdge rad="63500"/>
          </a:effectLst>
        </p:spPr>
      </p:pic>
      <p:sp>
        <p:nvSpPr>
          <p:cNvPr id="6" name="CasellaDiTesto 5">
            <a:extLst>
              <a:ext uri="{FF2B5EF4-FFF2-40B4-BE49-F238E27FC236}">
                <a16:creationId xmlns:a16="http://schemas.microsoft.com/office/drawing/2014/main" id="{349D17BF-29F6-8FD9-9D19-64114E11197D}"/>
              </a:ext>
            </a:extLst>
          </p:cNvPr>
          <p:cNvSpPr txBox="1"/>
          <p:nvPr/>
        </p:nvSpPr>
        <p:spPr>
          <a:xfrm>
            <a:off x="6096000" y="2967950"/>
            <a:ext cx="6096000" cy="923330"/>
          </a:xfrm>
          <a:prstGeom prst="rect">
            <a:avLst/>
          </a:prstGeom>
          <a:noFill/>
        </p:spPr>
        <p:txBody>
          <a:bodyPr wrap="square">
            <a:spAutoFit/>
          </a:bodyPr>
          <a:lstStyle/>
          <a:p>
            <a:r>
              <a:rPr lang="it-IT" sz="1800" dirty="0">
                <a:solidFill>
                  <a:schemeClr val="bg1"/>
                </a:solidFill>
              </a:rPr>
              <a:t>Dario Cellamare</a:t>
            </a:r>
          </a:p>
          <a:p>
            <a:r>
              <a:rPr lang="it-IT" sz="1800" dirty="0">
                <a:solidFill>
                  <a:schemeClr val="bg1"/>
                </a:solidFill>
                <a:hlinkClick r:id="rId3"/>
              </a:rPr>
              <a:t>dario.cellamare@unipd.it</a:t>
            </a:r>
            <a:endParaRPr lang="it-IT" sz="1800" dirty="0">
              <a:solidFill>
                <a:schemeClr val="bg1"/>
              </a:solidFill>
            </a:endParaRPr>
          </a:p>
          <a:p>
            <a:r>
              <a:rPr lang="it-IT" sz="1800" dirty="0">
                <a:solidFill>
                  <a:schemeClr val="bg1"/>
                </a:solidFill>
              </a:rPr>
              <a:t>Università degli Studi di Padova</a:t>
            </a:r>
          </a:p>
        </p:txBody>
      </p:sp>
    </p:spTree>
    <p:extLst>
      <p:ext uri="{BB962C8B-B14F-4D97-AF65-F5344CB8AC3E}">
        <p14:creationId xmlns:p14="http://schemas.microsoft.com/office/powerpoint/2010/main" val="35120724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E4FECBD6-9DA2-CC6F-CFA7-68496D5D0CD1}"/>
            </a:ext>
          </a:extLst>
        </p:cNvPr>
        <p:cNvGrpSpPr/>
        <p:nvPr/>
      </p:nvGrpSpPr>
      <p:grpSpPr>
        <a:xfrm>
          <a:off x="0" y="0"/>
          <a:ext cx="0" cy="0"/>
          <a:chOff x="0" y="0"/>
          <a:chExt cx="0" cy="0"/>
        </a:xfrm>
      </p:grpSpPr>
      <p:sp>
        <p:nvSpPr>
          <p:cNvPr id="2" name="CasellaDiTesto 1">
            <a:extLst>
              <a:ext uri="{FF2B5EF4-FFF2-40B4-BE49-F238E27FC236}">
                <a16:creationId xmlns:a16="http://schemas.microsoft.com/office/drawing/2014/main" id="{BE8BCE70-630A-5C62-C11B-7FEE3FE48118}"/>
              </a:ext>
            </a:extLst>
          </p:cNvPr>
          <p:cNvSpPr txBox="1"/>
          <p:nvPr/>
        </p:nvSpPr>
        <p:spPr>
          <a:xfrm>
            <a:off x="0" y="606340"/>
            <a:ext cx="12192000" cy="5463034"/>
          </a:xfrm>
          <a:prstGeom prst="rect">
            <a:avLst/>
          </a:prstGeom>
          <a:noFill/>
        </p:spPr>
        <p:txBody>
          <a:bodyPr wrap="square" rtlCol="0">
            <a:spAutoFit/>
          </a:bodyPr>
          <a:lstStyle/>
          <a:p>
            <a:pPr algn="just"/>
            <a:r>
              <a:rPr lang="it-IT" sz="2200" b="1" dirty="0">
                <a:solidFill>
                  <a:schemeClr val="accent2"/>
                </a:solidFill>
              </a:rPr>
              <a:t>Festo </a:t>
            </a:r>
            <a:r>
              <a:rPr lang="it-IT" sz="2200" b="1" i="1" dirty="0" err="1">
                <a:solidFill>
                  <a:schemeClr val="accent2"/>
                </a:solidFill>
              </a:rPr>
              <a:t>sv</a:t>
            </a:r>
            <a:r>
              <a:rPr lang="it-IT" sz="2200" b="1" i="1" dirty="0">
                <a:solidFill>
                  <a:schemeClr val="accent2"/>
                </a:solidFill>
              </a:rPr>
              <a:t> Publica sacra </a:t>
            </a:r>
            <a:r>
              <a:rPr lang="it-IT" sz="2200" b="1" dirty="0">
                <a:solidFill>
                  <a:schemeClr val="accent2"/>
                </a:solidFill>
              </a:rPr>
              <a:t>(245M):</a:t>
            </a:r>
          </a:p>
          <a:p>
            <a:pPr algn="just"/>
            <a:r>
              <a:rPr lang="it-IT" sz="2200" dirty="0">
                <a:solidFill>
                  <a:schemeClr val="bg1"/>
                </a:solidFill>
              </a:rPr>
              <a:t>Si intende con cerimonie pubbliche quelle che sono compiute a spese pubbliche per conto, in nome e a beneficio del popolo.</a:t>
            </a:r>
          </a:p>
          <a:p>
            <a:pPr algn="just"/>
            <a:endParaRPr lang="it-IT" sz="2200" dirty="0">
              <a:solidFill>
                <a:schemeClr val="bg1"/>
              </a:solidFill>
            </a:endParaRPr>
          </a:p>
          <a:p>
            <a:pPr algn="just"/>
            <a:r>
              <a:rPr lang="it-IT" sz="2200" b="1" dirty="0">
                <a:solidFill>
                  <a:schemeClr val="accent2"/>
                </a:solidFill>
              </a:rPr>
              <a:t>Festo </a:t>
            </a:r>
            <a:r>
              <a:rPr lang="it-IT" sz="2200" b="1" i="1" dirty="0" err="1">
                <a:solidFill>
                  <a:schemeClr val="accent2"/>
                </a:solidFill>
              </a:rPr>
              <a:t>sv</a:t>
            </a:r>
            <a:r>
              <a:rPr lang="it-IT" sz="2200" b="1" i="1" dirty="0">
                <a:solidFill>
                  <a:schemeClr val="accent2"/>
                </a:solidFill>
              </a:rPr>
              <a:t> </a:t>
            </a:r>
            <a:r>
              <a:rPr lang="it-IT" sz="2200" b="1" i="1" dirty="0" err="1">
                <a:solidFill>
                  <a:schemeClr val="accent2"/>
                </a:solidFill>
              </a:rPr>
              <a:t>Privatae</a:t>
            </a:r>
            <a:r>
              <a:rPr lang="it-IT" sz="2200" b="1" i="1" dirty="0">
                <a:solidFill>
                  <a:schemeClr val="accent2"/>
                </a:solidFill>
              </a:rPr>
              <a:t> </a:t>
            </a:r>
            <a:r>
              <a:rPr lang="it-IT" sz="2200" b="1" i="1" dirty="0" err="1">
                <a:solidFill>
                  <a:schemeClr val="accent2"/>
                </a:solidFill>
              </a:rPr>
              <a:t>feriae</a:t>
            </a:r>
            <a:r>
              <a:rPr lang="it-IT" sz="2200" b="1" i="1" dirty="0">
                <a:solidFill>
                  <a:schemeClr val="accent2"/>
                </a:solidFill>
              </a:rPr>
              <a:t> </a:t>
            </a:r>
            <a:r>
              <a:rPr lang="it-IT" sz="2200" b="1" dirty="0">
                <a:solidFill>
                  <a:schemeClr val="accent2"/>
                </a:solidFill>
              </a:rPr>
              <a:t>(242M):</a:t>
            </a:r>
          </a:p>
          <a:p>
            <a:pPr algn="just"/>
            <a:r>
              <a:rPr lang="it-IT" sz="2200" dirty="0">
                <a:solidFill>
                  <a:schemeClr val="bg1"/>
                </a:solidFill>
              </a:rPr>
              <a:t>Si intende con feste private le cerimonie degli individui, come i compleanni […] e le cerimonie funebri.</a:t>
            </a:r>
          </a:p>
          <a:p>
            <a:pPr algn="just"/>
            <a:endParaRPr lang="it-IT" sz="2200" dirty="0">
              <a:solidFill>
                <a:schemeClr val="bg1"/>
              </a:solidFill>
            </a:endParaRPr>
          </a:p>
          <a:p>
            <a:pPr algn="just"/>
            <a:r>
              <a:rPr lang="it-IT" sz="2200" b="1" dirty="0">
                <a:solidFill>
                  <a:schemeClr val="accent2"/>
                </a:solidFill>
              </a:rPr>
              <a:t>Simmaco </a:t>
            </a:r>
            <a:r>
              <a:rPr lang="it-IT" sz="2200" b="1" i="1" dirty="0">
                <a:solidFill>
                  <a:schemeClr val="accent2"/>
                </a:solidFill>
              </a:rPr>
              <a:t>Relatio </a:t>
            </a:r>
            <a:r>
              <a:rPr lang="it-IT" sz="2200" b="1" dirty="0">
                <a:solidFill>
                  <a:schemeClr val="accent2"/>
                </a:solidFill>
              </a:rPr>
              <a:t>III 8-9 (384) (trad. A. Traina mod.):</a:t>
            </a:r>
          </a:p>
          <a:p>
            <a:pPr algn="just"/>
            <a:r>
              <a:rPr lang="it-IT" sz="2200" dirty="0">
                <a:solidFill>
                  <a:schemeClr val="bg1"/>
                </a:solidFill>
              </a:rPr>
              <a:t>Ognuno ha il suo costume (</a:t>
            </a:r>
            <a:r>
              <a:rPr lang="it-IT" sz="2200" i="1" dirty="0">
                <a:solidFill>
                  <a:schemeClr val="bg1"/>
                </a:solidFill>
              </a:rPr>
              <a:t>mos</a:t>
            </a:r>
            <a:r>
              <a:rPr lang="it-IT" sz="2200" dirty="0">
                <a:solidFill>
                  <a:schemeClr val="bg1"/>
                </a:solidFill>
              </a:rPr>
              <a:t>), ognuno ha il suo uso (</a:t>
            </a:r>
            <a:r>
              <a:rPr lang="it-IT" sz="2200" i="1" dirty="0" err="1">
                <a:solidFill>
                  <a:schemeClr val="bg1"/>
                </a:solidFill>
              </a:rPr>
              <a:t>ritus</a:t>
            </a:r>
            <a:r>
              <a:rPr lang="it-IT" sz="2200" dirty="0">
                <a:solidFill>
                  <a:schemeClr val="bg1"/>
                </a:solidFill>
              </a:rPr>
              <a:t>): il piano divino ha assegnato alle città diversi culti (</a:t>
            </a:r>
            <a:r>
              <a:rPr lang="it-IT" sz="2200" i="1" dirty="0" err="1">
                <a:solidFill>
                  <a:schemeClr val="bg1"/>
                </a:solidFill>
              </a:rPr>
              <a:t>cultus</a:t>
            </a:r>
            <a:r>
              <a:rPr lang="it-IT" sz="2200" dirty="0">
                <a:solidFill>
                  <a:schemeClr val="bg1"/>
                </a:solidFill>
              </a:rPr>
              <a:t>) che le custodissero. […] Si aggiungano i benefici che sono per l’essere umano la maggior prova dell’esistenza degli dèi. […] Se poi una lunga durata può dare autorevolezza ai riti (</a:t>
            </a:r>
            <a:r>
              <a:rPr lang="it-IT" sz="2200" i="1" dirty="0" err="1">
                <a:solidFill>
                  <a:schemeClr val="bg1"/>
                </a:solidFill>
              </a:rPr>
              <a:t>religionibus</a:t>
            </a:r>
            <a:r>
              <a:rPr lang="it-IT" sz="2200" dirty="0">
                <a:solidFill>
                  <a:schemeClr val="bg1"/>
                </a:solidFill>
              </a:rPr>
              <a:t>), dovremmo rimanere fedeli a una tradizione secolare e seguire i nostri antenati, che seguirono con successo i loro.</a:t>
            </a:r>
          </a:p>
          <a:p>
            <a:pPr algn="just"/>
            <a:endParaRPr lang="it-IT" dirty="0"/>
          </a:p>
          <a:p>
            <a:pPr algn="just"/>
            <a:endParaRPr lang="it-IT" sz="2300" dirty="0">
              <a:solidFill>
                <a:schemeClr val="bg1"/>
              </a:solidFill>
            </a:endParaRPr>
          </a:p>
        </p:txBody>
      </p:sp>
      <p:cxnSp>
        <p:nvCxnSpPr>
          <p:cNvPr id="4" name="Connettore diritto 3">
            <a:extLst>
              <a:ext uri="{FF2B5EF4-FFF2-40B4-BE49-F238E27FC236}">
                <a16:creationId xmlns:a16="http://schemas.microsoft.com/office/drawing/2014/main" id="{30BD899D-DEE2-1468-5E0C-18014163CBA9}"/>
              </a:ext>
            </a:extLst>
          </p:cNvPr>
          <p:cNvCxnSpPr>
            <a:cxnSpLocks/>
          </p:cNvCxnSpPr>
          <p:nvPr/>
        </p:nvCxnSpPr>
        <p:spPr>
          <a:xfrm flipH="1">
            <a:off x="-123930" y="477054"/>
            <a:ext cx="12439859" cy="0"/>
          </a:xfrm>
          <a:prstGeom prst="line">
            <a:avLst/>
          </a:prstGeom>
        </p:spPr>
        <p:style>
          <a:lnRef idx="2">
            <a:schemeClr val="accent2"/>
          </a:lnRef>
          <a:fillRef idx="0">
            <a:schemeClr val="accent2"/>
          </a:fillRef>
          <a:effectRef idx="1">
            <a:schemeClr val="accent2"/>
          </a:effectRef>
          <a:fontRef idx="minor">
            <a:schemeClr val="tx1"/>
          </a:fontRef>
        </p:style>
      </p:cxnSp>
      <p:sp>
        <p:nvSpPr>
          <p:cNvPr id="8" name="CasellaDiTesto 7">
            <a:extLst>
              <a:ext uri="{FF2B5EF4-FFF2-40B4-BE49-F238E27FC236}">
                <a16:creationId xmlns:a16="http://schemas.microsoft.com/office/drawing/2014/main" id="{19A81888-1CCA-37B9-D77B-E873DEAA90E2}"/>
              </a:ext>
            </a:extLst>
          </p:cNvPr>
          <p:cNvSpPr txBox="1"/>
          <p:nvPr/>
        </p:nvSpPr>
        <p:spPr>
          <a:xfrm>
            <a:off x="0" y="0"/>
            <a:ext cx="12192000" cy="477054"/>
          </a:xfrm>
          <a:prstGeom prst="rect">
            <a:avLst/>
          </a:prstGeom>
          <a:noFill/>
        </p:spPr>
        <p:txBody>
          <a:bodyPr wrap="square">
            <a:spAutoFit/>
          </a:bodyPr>
          <a:lstStyle/>
          <a:p>
            <a:pPr algn="ctr"/>
            <a:r>
              <a:rPr lang="it-IT" sz="2500" dirty="0">
                <a:solidFill>
                  <a:schemeClr val="bg1"/>
                </a:solidFill>
                <a:latin typeface="+mj-lt"/>
              </a:rPr>
              <a:t>Culto pubblico e culto privato</a:t>
            </a:r>
          </a:p>
        </p:txBody>
      </p:sp>
    </p:spTree>
    <p:extLst>
      <p:ext uri="{BB962C8B-B14F-4D97-AF65-F5344CB8AC3E}">
        <p14:creationId xmlns:p14="http://schemas.microsoft.com/office/powerpoint/2010/main" val="6206358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58A144F7-726C-116A-B2B4-5E79FC7A0FDC}"/>
              </a:ext>
            </a:extLst>
          </p:cNvPr>
          <p:cNvSpPr txBox="1"/>
          <p:nvPr/>
        </p:nvSpPr>
        <p:spPr>
          <a:xfrm>
            <a:off x="0" y="0"/>
            <a:ext cx="12192000" cy="477054"/>
          </a:xfrm>
          <a:prstGeom prst="rect">
            <a:avLst/>
          </a:prstGeom>
          <a:noFill/>
        </p:spPr>
        <p:txBody>
          <a:bodyPr wrap="square" rtlCol="0">
            <a:spAutoFit/>
          </a:bodyPr>
          <a:lstStyle/>
          <a:p>
            <a:pPr algn="ctr"/>
            <a:r>
              <a:rPr lang="it-IT" sz="2500" dirty="0">
                <a:solidFill>
                  <a:schemeClr val="bg1"/>
                </a:solidFill>
                <a:latin typeface="+mj-lt"/>
              </a:rPr>
              <a:t>Il sacrificio: </a:t>
            </a:r>
            <a:r>
              <a:rPr lang="it-IT" sz="2500" i="1" dirty="0" err="1">
                <a:solidFill>
                  <a:schemeClr val="bg1"/>
                </a:solidFill>
                <a:latin typeface="+mj-lt"/>
              </a:rPr>
              <a:t>sacrum</a:t>
            </a:r>
            <a:r>
              <a:rPr lang="it-IT" sz="2500" dirty="0">
                <a:solidFill>
                  <a:schemeClr val="bg1"/>
                </a:solidFill>
                <a:latin typeface="+mj-lt"/>
              </a:rPr>
              <a:t> + </a:t>
            </a:r>
            <a:r>
              <a:rPr lang="it-IT" sz="2500" i="1" dirty="0">
                <a:solidFill>
                  <a:schemeClr val="bg1"/>
                </a:solidFill>
                <a:latin typeface="+mj-lt"/>
              </a:rPr>
              <a:t>facere. </a:t>
            </a:r>
            <a:r>
              <a:rPr lang="it-IT" sz="2500" dirty="0">
                <a:solidFill>
                  <a:schemeClr val="bg1"/>
                </a:solidFill>
                <a:latin typeface="+mj-lt"/>
              </a:rPr>
              <a:t>«Compiere il sacro» o «rendere sacro»?</a:t>
            </a:r>
          </a:p>
        </p:txBody>
      </p:sp>
      <p:sp>
        <p:nvSpPr>
          <p:cNvPr id="3" name="CasellaDiTesto 2">
            <a:extLst>
              <a:ext uri="{FF2B5EF4-FFF2-40B4-BE49-F238E27FC236}">
                <a16:creationId xmlns:a16="http://schemas.microsoft.com/office/drawing/2014/main" id="{1B507A6B-98D9-2303-D6E5-8084DEF586FF}"/>
              </a:ext>
            </a:extLst>
          </p:cNvPr>
          <p:cNvSpPr txBox="1"/>
          <p:nvPr/>
        </p:nvSpPr>
        <p:spPr>
          <a:xfrm>
            <a:off x="0" y="477054"/>
            <a:ext cx="12192000" cy="6602257"/>
          </a:xfrm>
          <a:prstGeom prst="rect">
            <a:avLst/>
          </a:prstGeom>
          <a:noFill/>
        </p:spPr>
        <p:txBody>
          <a:bodyPr wrap="square" rtlCol="0">
            <a:spAutoFit/>
          </a:bodyPr>
          <a:lstStyle/>
          <a:p>
            <a:pPr>
              <a:lnSpc>
                <a:spcPct val="125000"/>
              </a:lnSpc>
            </a:pPr>
            <a:r>
              <a:rPr lang="it-IT" sz="2000" b="1" dirty="0">
                <a:solidFill>
                  <a:schemeClr val="accent2"/>
                </a:solidFill>
                <a:sym typeface="Wingdings" panose="05000000000000000000" pitchFamily="2" charset="2"/>
              </a:rPr>
              <a:t>Macrobio </a:t>
            </a:r>
            <a:r>
              <a:rPr lang="it-IT" sz="2000" b="1" i="1" dirty="0">
                <a:solidFill>
                  <a:schemeClr val="accent2"/>
                </a:solidFill>
                <a:sym typeface="Wingdings" panose="05000000000000000000" pitchFamily="2" charset="2"/>
              </a:rPr>
              <a:t>Saturnalia</a:t>
            </a:r>
            <a:r>
              <a:rPr lang="it-IT" sz="2000" b="1" dirty="0">
                <a:solidFill>
                  <a:schemeClr val="accent2"/>
                </a:solidFill>
                <a:sym typeface="Wingdings" panose="05000000000000000000" pitchFamily="2" charset="2"/>
              </a:rPr>
              <a:t> III 3, 2 (IV-V s.):</a:t>
            </a:r>
            <a:endParaRPr lang="it-IT" sz="2000" i="1" dirty="0">
              <a:solidFill>
                <a:schemeClr val="bg1"/>
              </a:solidFill>
            </a:endParaRPr>
          </a:p>
          <a:p>
            <a:pPr>
              <a:lnSpc>
                <a:spcPct val="125000"/>
              </a:lnSpc>
            </a:pPr>
            <a:r>
              <a:rPr lang="it-IT" sz="2200" dirty="0">
                <a:solidFill>
                  <a:schemeClr val="bg1"/>
                </a:solidFill>
              </a:rPr>
              <a:t>«Sacro è, […], ‘qualunque cosa che è considerata delle divinità’».</a:t>
            </a:r>
          </a:p>
          <a:p>
            <a:pPr>
              <a:lnSpc>
                <a:spcPct val="125000"/>
              </a:lnSpc>
            </a:pPr>
            <a:endParaRPr lang="it-IT" sz="500" dirty="0">
              <a:solidFill>
                <a:schemeClr val="bg1"/>
              </a:solidFill>
            </a:endParaRPr>
          </a:p>
          <a:p>
            <a:pPr>
              <a:lnSpc>
                <a:spcPct val="125000"/>
              </a:lnSpc>
            </a:pPr>
            <a:r>
              <a:rPr lang="it-IT" sz="2000" b="1" dirty="0">
                <a:solidFill>
                  <a:schemeClr val="accent2"/>
                </a:solidFill>
              </a:rPr>
              <a:t>Plinio </a:t>
            </a:r>
            <a:r>
              <a:rPr lang="it-IT" sz="2000" b="1" i="1" dirty="0">
                <a:solidFill>
                  <a:schemeClr val="accent2"/>
                </a:solidFill>
              </a:rPr>
              <a:t>Ep.</a:t>
            </a:r>
            <a:r>
              <a:rPr lang="it-IT" sz="2000" b="1" dirty="0">
                <a:solidFill>
                  <a:schemeClr val="accent2"/>
                </a:solidFill>
              </a:rPr>
              <a:t> X 49-50 (inizi II s.) (trad. L. Rusca, E. Faelli):</a:t>
            </a:r>
          </a:p>
          <a:p>
            <a:pPr>
              <a:lnSpc>
                <a:spcPct val="125000"/>
              </a:lnSpc>
            </a:pPr>
            <a:r>
              <a:rPr lang="it-IT" sz="2200" dirty="0">
                <a:solidFill>
                  <a:schemeClr val="bg1"/>
                </a:solidFill>
              </a:rPr>
              <a:t>«Decidi perciò, Sire, se un tempio […] possa essere trasferito, senza violare il culto (</a:t>
            </a:r>
            <a:r>
              <a:rPr lang="it-IT" sz="2200" i="1" dirty="0">
                <a:solidFill>
                  <a:schemeClr val="bg1"/>
                </a:solidFill>
              </a:rPr>
              <a:t>salva religione</a:t>
            </a:r>
            <a:r>
              <a:rPr lang="it-IT" sz="2200" dirty="0">
                <a:solidFill>
                  <a:schemeClr val="bg1"/>
                </a:solidFill>
              </a:rPr>
              <a:t>)».</a:t>
            </a:r>
          </a:p>
          <a:p>
            <a:pPr lvl="1">
              <a:lnSpc>
                <a:spcPct val="125000"/>
              </a:lnSpc>
            </a:pPr>
            <a:r>
              <a:rPr lang="it-IT" sz="2200" dirty="0">
                <a:solidFill>
                  <a:schemeClr val="bg1"/>
                </a:solidFill>
              </a:rPr>
              <a:t>Puoi, mio carissimo Secondo, se la posizione del luogo ti pare lo richieda, trasportare la dimora della Madre degli dèi (</a:t>
            </a:r>
            <a:r>
              <a:rPr lang="it-IT" sz="2200" i="1" dirty="0" err="1">
                <a:solidFill>
                  <a:schemeClr val="bg1"/>
                </a:solidFill>
              </a:rPr>
              <a:t>sedem</a:t>
            </a:r>
            <a:r>
              <a:rPr lang="it-IT" sz="2200" i="1" dirty="0">
                <a:solidFill>
                  <a:schemeClr val="bg1"/>
                </a:solidFill>
              </a:rPr>
              <a:t> </a:t>
            </a:r>
            <a:r>
              <a:rPr lang="it-IT" sz="2200" i="1" dirty="0" err="1">
                <a:solidFill>
                  <a:schemeClr val="bg1"/>
                </a:solidFill>
              </a:rPr>
              <a:t>Matris</a:t>
            </a:r>
            <a:r>
              <a:rPr lang="it-IT" sz="2200" i="1" dirty="0">
                <a:solidFill>
                  <a:schemeClr val="bg1"/>
                </a:solidFill>
              </a:rPr>
              <a:t> </a:t>
            </a:r>
            <a:r>
              <a:rPr lang="it-IT" sz="2200" i="1" dirty="0" err="1">
                <a:solidFill>
                  <a:schemeClr val="bg1"/>
                </a:solidFill>
              </a:rPr>
              <a:t>deum</a:t>
            </a:r>
            <a:r>
              <a:rPr lang="it-IT" sz="2200" dirty="0">
                <a:solidFill>
                  <a:schemeClr val="bg1"/>
                </a:solidFill>
              </a:rPr>
              <a:t>) nel luogo che riterrai più conveniente, senza turbamento del culto (</a:t>
            </a:r>
            <a:r>
              <a:rPr lang="it-IT" sz="2200" i="1" dirty="0">
                <a:solidFill>
                  <a:schemeClr val="bg1"/>
                </a:solidFill>
              </a:rPr>
              <a:t>sine </a:t>
            </a:r>
            <a:r>
              <a:rPr lang="it-IT" sz="2200" i="1" dirty="0" err="1">
                <a:solidFill>
                  <a:schemeClr val="bg1"/>
                </a:solidFill>
              </a:rPr>
              <a:t>sollicitudine</a:t>
            </a:r>
            <a:r>
              <a:rPr lang="it-IT" sz="2200" i="1" dirty="0">
                <a:solidFill>
                  <a:schemeClr val="bg1"/>
                </a:solidFill>
              </a:rPr>
              <a:t> </a:t>
            </a:r>
            <a:r>
              <a:rPr lang="it-IT" sz="2200" i="1" dirty="0" err="1">
                <a:solidFill>
                  <a:schemeClr val="bg1"/>
                </a:solidFill>
              </a:rPr>
              <a:t>religionis</a:t>
            </a:r>
            <a:r>
              <a:rPr lang="it-IT" sz="2200" dirty="0">
                <a:solidFill>
                  <a:schemeClr val="bg1"/>
                </a:solidFill>
              </a:rPr>
              <a:t>); […] il suolo di una città straniera (</a:t>
            </a:r>
            <a:r>
              <a:rPr lang="it-IT" sz="2200" i="1" dirty="0" err="1">
                <a:solidFill>
                  <a:schemeClr val="bg1"/>
                </a:solidFill>
              </a:rPr>
              <a:t>peregrinae</a:t>
            </a:r>
            <a:r>
              <a:rPr lang="it-IT" sz="2200" i="1" dirty="0">
                <a:solidFill>
                  <a:schemeClr val="bg1"/>
                </a:solidFill>
              </a:rPr>
              <a:t> </a:t>
            </a:r>
            <a:r>
              <a:rPr lang="it-IT" sz="2200" i="1" dirty="0" err="1">
                <a:solidFill>
                  <a:schemeClr val="bg1"/>
                </a:solidFill>
              </a:rPr>
              <a:t>ciuitatis</a:t>
            </a:r>
            <a:r>
              <a:rPr lang="it-IT" sz="2200" dirty="0">
                <a:solidFill>
                  <a:schemeClr val="bg1"/>
                </a:solidFill>
              </a:rPr>
              <a:t>) non è suscettibile di dedica come quella che avviene nel nostro diritto (</a:t>
            </a:r>
            <a:r>
              <a:rPr lang="it-IT" sz="2200" i="1" dirty="0">
                <a:solidFill>
                  <a:schemeClr val="bg1"/>
                </a:solidFill>
              </a:rPr>
              <a:t>nostro iure</a:t>
            </a:r>
            <a:r>
              <a:rPr lang="it-IT" sz="2200" dirty="0">
                <a:solidFill>
                  <a:schemeClr val="bg1"/>
                </a:solidFill>
              </a:rPr>
              <a:t>).</a:t>
            </a:r>
          </a:p>
          <a:p>
            <a:pPr>
              <a:lnSpc>
                <a:spcPct val="125000"/>
              </a:lnSpc>
            </a:pPr>
            <a:endParaRPr lang="it-IT" sz="500" dirty="0">
              <a:solidFill>
                <a:schemeClr val="bg1"/>
              </a:solidFill>
            </a:endParaRPr>
          </a:p>
          <a:p>
            <a:pPr>
              <a:lnSpc>
                <a:spcPct val="125000"/>
              </a:lnSpc>
            </a:pPr>
            <a:r>
              <a:rPr lang="it-IT" sz="2000" b="1" dirty="0">
                <a:solidFill>
                  <a:schemeClr val="accent2"/>
                </a:solidFill>
              </a:rPr>
              <a:t>Gaio </a:t>
            </a:r>
            <a:r>
              <a:rPr lang="it-IT" sz="2000" b="1" i="1" dirty="0" err="1">
                <a:solidFill>
                  <a:schemeClr val="accent2"/>
                </a:solidFill>
              </a:rPr>
              <a:t>Institutiones</a:t>
            </a:r>
            <a:r>
              <a:rPr lang="it-IT" sz="2000" b="1" dirty="0">
                <a:solidFill>
                  <a:schemeClr val="accent2"/>
                </a:solidFill>
              </a:rPr>
              <a:t> 2, 7a (seconda metà II s.):</a:t>
            </a:r>
            <a:r>
              <a:rPr lang="it-IT" sz="2000" dirty="0">
                <a:solidFill>
                  <a:schemeClr val="bg1"/>
                </a:solidFill>
              </a:rPr>
              <a:t> </a:t>
            </a:r>
          </a:p>
          <a:p>
            <a:pPr>
              <a:lnSpc>
                <a:spcPct val="125000"/>
              </a:lnSpc>
            </a:pPr>
            <a:r>
              <a:rPr lang="it-IT" sz="2200" dirty="0">
                <a:solidFill>
                  <a:schemeClr val="bg1"/>
                </a:solidFill>
              </a:rPr>
              <a:t>Quello che, nelle province, non è stato consacrato (</a:t>
            </a:r>
            <a:r>
              <a:rPr lang="it-IT" sz="2200" i="1" dirty="0" err="1">
                <a:solidFill>
                  <a:schemeClr val="bg1"/>
                </a:solidFill>
              </a:rPr>
              <a:t>consecratum</a:t>
            </a:r>
            <a:r>
              <a:rPr lang="it-IT" sz="2200" i="1" dirty="0">
                <a:solidFill>
                  <a:schemeClr val="bg1"/>
                </a:solidFill>
              </a:rPr>
              <a:t> est</a:t>
            </a:r>
            <a:r>
              <a:rPr lang="it-IT" sz="2200" dirty="0">
                <a:solidFill>
                  <a:schemeClr val="bg1"/>
                </a:solidFill>
              </a:rPr>
              <a:t>) secondo l’autorità del popolo romano, non è – propriamente parlando – sacro (</a:t>
            </a:r>
            <a:r>
              <a:rPr lang="it-IT" sz="2200" i="1" dirty="0">
                <a:solidFill>
                  <a:schemeClr val="bg1"/>
                </a:solidFill>
              </a:rPr>
              <a:t>proprie </a:t>
            </a:r>
            <a:r>
              <a:rPr lang="it-IT" sz="2200" i="1" dirty="0" err="1">
                <a:solidFill>
                  <a:schemeClr val="bg1"/>
                </a:solidFill>
              </a:rPr>
              <a:t>sacrum</a:t>
            </a:r>
            <a:r>
              <a:rPr lang="it-IT" sz="2200" i="1" dirty="0">
                <a:solidFill>
                  <a:schemeClr val="bg1"/>
                </a:solidFill>
              </a:rPr>
              <a:t> non est</a:t>
            </a:r>
            <a:r>
              <a:rPr lang="it-IT" sz="2200" dirty="0">
                <a:solidFill>
                  <a:schemeClr val="bg1"/>
                </a:solidFill>
              </a:rPr>
              <a:t>), nonostante venga preso per sacro (</a:t>
            </a:r>
            <a:r>
              <a:rPr lang="it-IT" sz="2200" i="1" dirty="0">
                <a:solidFill>
                  <a:schemeClr val="bg1"/>
                </a:solidFill>
              </a:rPr>
              <a:t>pro sacro </a:t>
            </a:r>
            <a:r>
              <a:rPr lang="it-IT" sz="2200" i="1" dirty="0" err="1">
                <a:solidFill>
                  <a:schemeClr val="bg1"/>
                </a:solidFill>
              </a:rPr>
              <a:t>habetur</a:t>
            </a:r>
            <a:r>
              <a:rPr lang="it-IT" sz="2200" dirty="0">
                <a:solidFill>
                  <a:schemeClr val="bg1"/>
                </a:solidFill>
              </a:rPr>
              <a:t>).</a:t>
            </a:r>
          </a:p>
          <a:p>
            <a:pPr>
              <a:lnSpc>
                <a:spcPct val="125000"/>
              </a:lnSpc>
            </a:pPr>
            <a:r>
              <a:rPr lang="it-IT" sz="2000" b="1" dirty="0">
                <a:solidFill>
                  <a:schemeClr val="accent2"/>
                </a:solidFill>
              </a:rPr>
              <a:t>Dione Cassio </a:t>
            </a:r>
            <a:r>
              <a:rPr lang="it-IT" sz="2000" b="1" i="1" dirty="0">
                <a:solidFill>
                  <a:schemeClr val="accent2"/>
                </a:solidFill>
              </a:rPr>
              <a:t>Storia romana</a:t>
            </a:r>
            <a:r>
              <a:rPr lang="it-IT" sz="2000" b="1" dirty="0">
                <a:solidFill>
                  <a:schemeClr val="accent2"/>
                </a:solidFill>
              </a:rPr>
              <a:t> XL 47, 3 (prima metà III s.):</a:t>
            </a:r>
            <a:endParaRPr lang="it-IT" sz="2000" dirty="0">
              <a:solidFill>
                <a:schemeClr val="bg1"/>
              </a:solidFill>
            </a:endParaRPr>
          </a:p>
          <a:p>
            <a:pPr>
              <a:lnSpc>
                <a:spcPct val="125000"/>
              </a:lnSpc>
            </a:pPr>
            <a:r>
              <a:rPr lang="it-IT" sz="2200" dirty="0">
                <a:solidFill>
                  <a:schemeClr val="bg1"/>
                </a:solidFill>
              </a:rPr>
              <a:t>(53 </a:t>
            </a:r>
            <a:r>
              <a:rPr lang="it-IT" sz="2200" dirty="0" err="1">
                <a:solidFill>
                  <a:schemeClr val="bg1"/>
                </a:solidFill>
              </a:rPr>
              <a:t>a.e.v</a:t>
            </a:r>
            <a:r>
              <a:rPr lang="it-IT" sz="2200" dirty="0">
                <a:solidFill>
                  <a:schemeClr val="bg1"/>
                </a:solidFill>
              </a:rPr>
              <a:t>.) il Senato aveva deciso, infatti, di demolire i templi (</a:t>
            </a:r>
            <a:r>
              <a:rPr lang="el-GR" sz="2200" dirty="0">
                <a:solidFill>
                  <a:schemeClr val="bg1"/>
                </a:solidFill>
                <a:latin typeface="Times New Roman" panose="02020603050405020304" pitchFamily="18" charset="0"/>
                <a:cs typeface="Times New Roman" panose="02020603050405020304" pitchFamily="18" charset="0"/>
              </a:rPr>
              <a:t>ναοὺς</a:t>
            </a:r>
            <a:r>
              <a:rPr lang="it-IT" sz="2200" dirty="0">
                <a:solidFill>
                  <a:schemeClr val="bg1"/>
                </a:solidFill>
              </a:rPr>
              <a:t>) di Iside e Serapide che qualcuno aveva costruito a titolo privato (</a:t>
            </a:r>
            <a:r>
              <a:rPr lang="el-GR" sz="2200" dirty="0">
                <a:solidFill>
                  <a:schemeClr val="bg1"/>
                </a:solidFill>
                <a:latin typeface="Times New Roman" panose="02020603050405020304" pitchFamily="18" charset="0"/>
                <a:cs typeface="Times New Roman" panose="02020603050405020304" pitchFamily="18" charset="0"/>
              </a:rPr>
              <a:t>ἰδίᾳ</a:t>
            </a:r>
            <a:r>
              <a:rPr lang="it-IT" sz="2200" dirty="0">
                <a:solidFill>
                  <a:schemeClr val="bg1"/>
                </a:solidFill>
              </a:rPr>
              <a:t>).</a:t>
            </a:r>
          </a:p>
        </p:txBody>
      </p:sp>
      <p:cxnSp>
        <p:nvCxnSpPr>
          <p:cNvPr id="4" name="Connettore diritto 3">
            <a:extLst>
              <a:ext uri="{FF2B5EF4-FFF2-40B4-BE49-F238E27FC236}">
                <a16:creationId xmlns:a16="http://schemas.microsoft.com/office/drawing/2014/main" id="{55DC1021-2449-52A9-D754-BE9D8F9F45A4}"/>
              </a:ext>
            </a:extLst>
          </p:cNvPr>
          <p:cNvCxnSpPr>
            <a:cxnSpLocks/>
          </p:cNvCxnSpPr>
          <p:nvPr/>
        </p:nvCxnSpPr>
        <p:spPr>
          <a:xfrm flipH="1">
            <a:off x="-123930" y="477054"/>
            <a:ext cx="12439859" cy="0"/>
          </a:xfrm>
          <a:prstGeom prst="line">
            <a:avLst/>
          </a:prstGeom>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16344415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6B52094C-E134-AFAD-33EB-B034CBF13644}"/>
            </a:ext>
          </a:extLst>
        </p:cNvPr>
        <p:cNvGrpSpPr/>
        <p:nvPr/>
      </p:nvGrpSpPr>
      <p:grpSpPr>
        <a:xfrm>
          <a:off x="0" y="0"/>
          <a:ext cx="0" cy="0"/>
          <a:chOff x="0" y="0"/>
          <a:chExt cx="0" cy="0"/>
        </a:xfrm>
      </p:grpSpPr>
      <p:sp>
        <p:nvSpPr>
          <p:cNvPr id="2" name="CasellaDiTesto 1">
            <a:extLst>
              <a:ext uri="{FF2B5EF4-FFF2-40B4-BE49-F238E27FC236}">
                <a16:creationId xmlns:a16="http://schemas.microsoft.com/office/drawing/2014/main" id="{C4BD21DA-8544-4ED6-21C4-2D0C0D58E64E}"/>
              </a:ext>
            </a:extLst>
          </p:cNvPr>
          <p:cNvSpPr txBox="1"/>
          <p:nvPr/>
        </p:nvSpPr>
        <p:spPr>
          <a:xfrm>
            <a:off x="0" y="0"/>
            <a:ext cx="12192000" cy="477054"/>
          </a:xfrm>
          <a:prstGeom prst="rect">
            <a:avLst/>
          </a:prstGeom>
          <a:noFill/>
        </p:spPr>
        <p:txBody>
          <a:bodyPr wrap="square" rtlCol="0">
            <a:spAutoFit/>
          </a:bodyPr>
          <a:lstStyle/>
          <a:p>
            <a:pPr algn="ctr"/>
            <a:r>
              <a:rPr lang="it-IT" sz="2500" dirty="0">
                <a:solidFill>
                  <a:schemeClr val="bg1"/>
                </a:solidFill>
                <a:latin typeface="+mj-lt"/>
              </a:rPr>
              <a:t>Il sacrificio: </a:t>
            </a:r>
            <a:r>
              <a:rPr lang="it-IT" sz="2500" i="1" dirty="0" err="1">
                <a:solidFill>
                  <a:schemeClr val="bg1"/>
                </a:solidFill>
                <a:latin typeface="+mj-lt"/>
              </a:rPr>
              <a:t>sacrum</a:t>
            </a:r>
            <a:r>
              <a:rPr lang="it-IT" sz="2500" dirty="0">
                <a:solidFill>
                  <a:schemeClr val="bg1"/>
                </a:solidFill>
                <a:latin typeface="+mj-lt"/>
              </a:rPr>
              <a:t> + </a:t>
            </a:r>
            <a:r>
              <a:rPr lang="it-IT" sz="2500" i="1" dirty="0">
                <a:solidFill>
                  <a:schemeClr val="bg1"/>
                </a:solidFill>
                <a:latin typeface="+mj-lt"/>
              </a:rPr>
              <a:t>facere. </a:t>
            </a:r>
            <a:r>
              <a:rPr lang="it-IT" sz="2500" dirty="0">
                <a:solidFill>
                  <a:schemeClr val="bg1"/>
                </a:solidFill>
                <a:latin typeface="+mj-lt"/>
              </a:rPr>
              <a:t>«Compiere il sacro» o «rendere sacro»?</a:t>
            </a:r>
          </a:p>
        </p:txBody>
      </p:sp>
      <p:sp>
        <p:nvSpPr>
          <p:cNvPr id="3" name="CasellaDiTesto 2">
            <a:extLst>
              <a:ext uri="{FF2B5EF4-FFF2-40B4-BE49-F238E27FC236}">
                <a16:creationId xmlns:a16="http://schemas.microsoft.com/office/drawing/2014/main" id="{4E30D01A-E202-2684-E285-F990785BF314}"/>
              </a:ext>
            </a:extLst>
          </p:cNvPr>
          <p:cNvSpPr txBox="1"/>
          <p:nvPr/>
        </p:nvSpPr>
        <p:spPr>
          <a:xfrm>
            <a:off x="0" y="954108"/>
            <a:ext cx="12192000" cy="3773469"/>
          </a:xfrm>
          <a:prstGeom prst="rect">
            <a:avLst/>
          </a:prstGeom>
          <a:noFill/>
        </p:spPr>
        <p:txBody>
          <a:bodyPr wrap="square" rtlCol="0">
            <a:spAutoFit/>
          </a:bodyPr>
          <a:lstStyle/>
          <a:p>
            <a:pPr>
              <a:lnSpc>
                <a:spcPct val="125000"/>
              </a:lnSpc>
            </a:pPr>
            <a:r>
              <a:rPr lang="it-IT" sz="2400" dirty="0">
                <a:solidFill>
                  <a:schemeClr val="accent2"/>
                </a:solidFill>
                <a:sym typeface="Wingdings" panose="05000000000000000000" pitchFamily="2" charset="2"/>
              </a:rPr>
              <a:t></a:t>
            </a:r>
            <a:r>
              <a:rPr lang="it-IT" sz="2400" dirty="0">
                <a:solidFill>
                  <a:schemeClr val="bg1"/>
                </a:solidFill>
                <a:sym typeface="Wingdings" panose="05000000000000000000" pitchFamily="2" charset="2"/>
              </a:rPr>
              <a:t>Il «sacro» nel mondo romano non è una nozione/realtà metafisica, separata dagli umani, eterna, universale. È «fatto» e «disfatto» dagli esseri umani (i Romani) stessi attraverso procedure stabilite e regolamentate a livello pubblico.</a:t>
            </a:r>
          </a:p>
          <a:p>
            <a:pPr>
              <a:lnSpc>
                <a:spcPct val="125000"/>
              </a:lnSpc>
            </a:pPr>
            <a:endParaRPr lang="it-IT" sz="2400" dirty="0">
              <a:solidFill>
                <a:schemeClr val="bg1"/>
              </a:solidFill>
              <a:sym typeface="Wingdings" panose="05000000000000000000" pitchFamily="2" charset="2"/>
            </a:endParaRPr>
          </a:p>
          <a:p>
            <a:pPr>
              <a:lnSpc>
                <a:spcPct val="125000"/>
              </a:lnSpc>
            </a:pPr>
            <a:r>
              <a:rPr lang="it-IT" sz="2400" dirty="0">
                <a:solidFill>
                  <a:schemeClr val="accent2"/>
                </a:solidFill>
                <a:sym typeface="Wingdings" panose="05000000000000000000" pitchFamily="2" charset="2"/>
              </a:rPr>
              <a:t></a:t>
            </a:r>
            <a:r>
              <a:rPr lang="it-IT" sz="2400" dirty="0">
                <a:solidFill>
                  <a:schemeClr val="bg1"/>
                </a:solidFill>
                <a:sym typeface="Wingdings" panose="05000000000000000000" pitchFamily="2" charset="2"/>
              </a:rPr>
              <a:t>Sacrificio = l’atto attraverso il quale un qualunque oggetto/animale/territorio/persona è reso «sacro», vale a dire passa da una sfera di pertinenza (e proprietà) umana a una sfera di pertinenza (e proprietà) divina.</a:t>
            </a:r>
          </a:p>
          <a:p>
            <a:pPr>
              <a:lnSpc>
                <a:spcPct val="125000"/>
              </a:lnSpc>
            </a:pPr>
            <a:endParaRPr lang="la-Latn" sz="2500" dirty="0">
              <a:solidFill>
                <a:schemeClr val="bg1"/>
              </a:solidFill>
            </a:endParaRPr>
          </a:p>
        </p:txBody>
      </p:sp>
      <p:cxnSp>
        <p:nvCxnSpPr>
          <p:cNvPr id="4" name="Connettore diritto 3">
            <a:extLst>
              <a:ext uri="{FF2B5EF4-FFF2-40B4-BE49-F238E27FC236}">
                <a16:creationId xmlns:a16="http://schemas.microsoft.com/office/drawing/2014/main" id="{34492446-6D29-5E3A-932C-00F86ADC8DC3}"/>
              </a:ext>
            </a:extLst>
          </p:cNvPr>
          <p:cNvCxnSpPr>
            <a:cxnSpLocks/>
          </p:cNvCxnSpPr>
          <p:nvPr/>
        </p:nvCxnSpPr>
        <p:spPr>
          <a:xfrm flipH="1">
            <a:off x="-123930" y="477054"/>
            <a:ext cx="12439859" cy="0"/>
          </a:xfrm>
          <a:prstGeom prst="line">
            <a:avLst/>
          </a:prstGeom>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31260001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3D39F650-AC8F-84E4-20EB-507CD6F623A3}"/>
            </a:ext>
          </a:extLst>
        </p:cNvPr>
        <p:cNvGrpSpPr/>
        <p:nvPr/>
      </p:nvGrpSpPr>
      <p:grpSpPr>
        <a:xfrm>
          <a:off x="0" y="0"/>
          <a:ext cx="0" cy="0"/>
          <a:chOff x="0" y="0"/>
          <a:chExt cx="0" cy="0"/>
        </a:xfrm>
      </p:grpSpPr>
      <p:sp>
        <p:nvSpPr>
          <p:cNvPr id="2" name="CasellaDiTesto 1">
            <a:extLst>
              <a:ext uri="{FF2B5EF4-FFF2-40B4-BE49-F238E27FC236}">
                <a16:creationId xmlns:a16="http://schemas.microsoft.com/office/drawing/2014/main" id="{C0B03ECE-21D5-8CCC-E466-D22C81DA8697}"/>
              </a:ext>
            </a:extLst>
          </p:cNvPr>
          <p:cNvSpPr txBox="1"/>
          <p:nvPr/>
        </p:nvSpPr>
        <p:spPr>
          <a:xfrm>
            <a:off x="0" y="0"/>
            <a:ext cx="12192000" cy="477054"/>
          </a:xfrm>
          <a:prstGeom prst="rect">
            <a:avLst/>
          </a:prstGeom>
          <a:noFill/>
        </p:spPr>
        <p:txBody>
          <a:bodyPr wrap="square" rtlCol="0">
            <a:spAutoFit/>
          </a:bodyPr>
          <a:lstStyle/>
          <a:p>
            <a:pPr algn="ctr"/>
            <a:r>
              <a:rPr lang="it-IT" sz="2500" dirty="0">
                <a:solidFill>
                  <a:schemeClr val="bg1"/>
                </a:solidFill>
                <a:latin typeface="+mj-lt"/>
              </a:rPr>
              <a:t>Il sacrificio tra unità tipologica e varietà di pratiche </a:t>
            </a:r>
          </a:p>
        </p:txBody>
      </p:sp>
      <p:cxnSp>
        <p:nvCxnSpPr>
          <p:cNvPr id="4" name="Connettore diritto 3">
            <a:extLst>
              <a:ext uri="{FF2B5EF4-FFF2-40B4-BE49-F238E27FC236}">
                <a16:creationId xmlns:a16="http://schemas.microsoft.com/office/drawing/2014/main" id="{6E5BA4A0-ED99-798F-058E-CFC5C261295F}"/>
              </a:ext>
            </a:extLst>
          </p:cNvPr>
          <p:cNvCxnSpPr>
            <a:cxnSpLocks/>
          </p:cNvCxnSpPr>
          <p:nvPr/>
        </p:nvCxnSpPr>
        <p:spPr>
          <a:xfrm flipH="1">
            <a:off x="-123930" y="477054"/>
            <a:ext cx="12439859" cy="0"/>
          </a:xfrm>
          <a:prstGeom prst="line">
            <a:avLst/>
          </a:prstGeom>
        </p:spPr>
        <p:style>
          <a:lnRef idx="2">
            <a:schemeClr val="accent2"/>
          </a:lnRef>
          <a:fillRef idx="0">
            <a:schemeClr val="accent2"/>
          </a:fillRef>
          <a:effectRef idx="1">
            <a:schemeClr val="accent2"/>
          </a:effectRef>
          <a:fontRef idx="minor">
            <a:schemeClr val="tx1"/>
          </a:fontRef>
        </p:style>
      </p:cxnSp>
      <p:pic>
        <p:nvPicPr>
          <p:cNvPr id="6" name="Immagine 5">
            <a:extLst>
              <a:ext uri="{FF2B5EF4-FFF2-40B4-BE49-F238E27FC236}">
                <a16:creationId xmlns:a16="http://schemas.microsoft.com/office/drawing/2014/main" id="{8DC8D455-8BDB-AA3D-E85A-5B2AF02B9E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59702" y="573072"/>
            <a:ext cx="2242742" cy="5466208"/>
          </a:xfrm>
          <a:prstGeom prst="rect">
            <a:avLst/>
          </a:prstGeom>
        </p:spPr>
      </p:pic>
      <p:sp>
        <p:nvSpPr>
          <p:cNvPr id="10" name="CasellaDiTesto 9">
            <a:extLst>
              <a:ext uri="{FF2B5EF4-FFF2-40B4-BE49-F238E27FC236}">
                <a16:creationId xmlns:a16="http://schemas.microsoft.com/office/drawing/2014/main" id="{DCA59A80-7368-15FA-6DF2-CEF10782FBF9}"/>
              </a:ext>
            </a:extLst>
          </p:cNvPr>
          <p:cNvSpPr txBox="1"/>
          <p:nvPr/>
        </p:nvSpPr>
        <p:spPr>
          <a:xfrm>
            <a:off x="7769862" y="6027000"/>
            <a:ext cx="2319017" cy="830997"/>
          </a:xfrm>
          <a:prstGeom prst="rect">
            <a:avLst/>
          </a:prstGeom>
          <a:noFill/>
        </p:spPr>
        <p:txBody>
          <a:bodyPr wrap="square">
            <a:spAutoFit/>
          </a:bodyPr>
          <a:lstStyle/>
          <a:p>
            <a:r>
              <a:rPr lang="it-IT" sz="1600" i="1" dirty="0">
                <a:solidFill>
                  <a:schemeClr val="bg2">
                    <a:lumMod val="75000"/>
                  </a:schemeClr>
                </a:solidFill>
              </a:rPr>
              <a:t>Dittico dei </a:t>
            </a:r>
            <a:r>
              <a:rPr lang="it-IT" sz="1600" i="1" dirty="0" err="1">
                <a:solidFill>
                  <a:schemeClr val="bg2">
                    <a:lumMod val="75000"/>
                  </a:schemeClr>
                </a:solidFill>
              </a:rPr>
              <a:t>Simmachi</a:t>
            </a:r>
            <a:r>
              <a:rPr lang="it-IT" sz="1600" dirty="0">
                <a:solidFill>
                  <a:schemeClr val="bg2">
                    <a:lumMod val="75000"/>
                  </a:schemeClr>
                </a:solidFill>
              </a:rPr>
              <a:t> (V sec.), Victoria and Albert Museum, London</a:t>
            </a:r>
          </a:p>
        </p:txBody>
      </p:sp>
      <p:pic>
        <p:nvPicPr>
          <p:cNvPr id="15" name="Image 3" descr="Une image contenant extérieur, groupe&#10;&#10;Description générée automatiquement">
            <a:extLst>
              <a:ext uri="{FF2B5EF4-FFF2-40B4-BE49-F238E27FC236}">
                <a16:creationId xmlns:a16="http://schemas.microsoft.com/office/drawing/2014/main" id="{155542BD-211F-AD57-529A-A9A05C56B29F}"/>
              </a:ext>
            </a:extLst>
          </p:cNvPr>
          <p:cNvPicPr>
            <a:picLocks noChangeAspect="1"/>
          </p:cNvPicPr>
          <p:nvPr/>
        </p:nvPicPr>
        <p:blipFill rotWithShape="1">
          <a:blip r:embed="rId3"/>
          <a:srcRect l="-112" t="1986" r="17965" b="1844"/>
          <a:stretch/>
        </p:blipFill>
        <p:spPr>
          <a:xfrm>
            <a:off x="791200" y="560254"/>
            <a:ext cx="3582680" cy="5466746"/>
          </a:xfrm>
          <a:prstGeom prst="rect">
            <a:avLst/>
          </a:prstGeom>
          <a:effectLst>
            <a:softEdge rad="0"/>
          </a:effectLst>
        </p:spPr>
      </p:pic>
      <p:sp>
        <p:nvSpPr>
          <p:cNvPr id="17" name="CasellaDiTesto 16">
            <a:extLst>
              <a:ext uri="{FF2B5EF4-FFF2-40B4-BE49-F238E27FC236}">
                <a16:creationId xmlns:a16="http://schemas.microsoft.com/office/drawing/2014/main" id="{E2B4ADFD-38A4-41F9-27F0-2FD8F41BDF7F}"/>
              </a:ext>
            </a:extLst>
          </p:cNvPr>
          <p:cNvSpPr txBox="1"/>
          <p:nvPr/>
        </p:nvSpPr>
        <p:spPr>
          <a:xfrm>
            <a:off x="732780" y="6039280"/>
            <a:ext cx="3699520" cy="584775"/>
          </a:xfrm>
          <a:prstGeom prst="rect">
            <a:avLst/>
          </a:prstGeom>
          <a:noFill/>
        </p:spPr>
        <p:txBody>
          <a:bodyPr wrap="square">
            <a:spAutoFit/>
          </a:bodyPr>
          <a:lstStyle/>
          <a:p>
            <a:r>
              <a:rPr lang="it-IT" sz="1600" dirty="0">
                <a:solidFill>
                  <a:schemeClr val="bg2">
                    <a:lumMod val="75000"/>
                  </a:schemeClr>
                </a:solidFill>
              </a:rPr>
              <a:t>Sarcofago di ufficiale romano (II s.), Palazzo Ducale, Mantova</a:t>
            </a:r>
          </a:p>
        </p:txBody>
      </p:sp>
    </p:spTree>
    <p:extLst>
      <p:ext uri="{BB962C8B-B14F-4D97-AF65-F5344CB8AC3E}">
        <p14:creationId xmlns:p14="http://schemas.microsoft.com/office/powerpoint/2010/main" val="2109648586"/>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6397</Words>
  <Application>Microsoft Office PowerPoint</Application>
  <PresentationFormat>Widescreen</PresentationFormat>
  <Paragraphs>331</Paragraphs>
  <Slides>53</Slides>
  <Notes>0</Notes>
  <HiddenSlides>0</HiddenSlides>
  <MMClips>0</MMClips>
  <ScaleCrop>false</ScaleCrop>
  <HeadingPairs>
    <vt:vector size="6" baseType="variant">
      <vt:variant>
        <vt:lpstr>Caratteri utilizzati</vt:lpstr>
      </vt:variant>
      <vt:variant>
        <vt:i4>6</vt:i4>
      </vt:variant>
      <vt:variant>
        <vt:lpstr>Tema</vt:lpstr>
      </vt:variant>
      <vt:variant>
        <vt:i4>1</vt:i4>
      </vt:variant>
      <vt:variant>
        <vt:lpstr>Titoli diapositive</vt:lpstr>
      </vt:variant>
      <vt:variant>
        <vt:i4>53</vt:i4>
      </vt:variant>
    </vt:vector>
  </HeadingPairs>
  <TitlesOfParts>
    <vt:vector size="60" baseType="lpstr">
      <vt:lpstr>Aptos</vt:lpstr>
      <vt:lpstr>Aptos Display</vt:lpstr>
      <vt:lpstr>Arial</vt:lpstr>
      <vt:lpstr>Helvetica Neue</vt:lpstr>
      <vt:lpstr>Times New Roman</vt:lpstr>
      <vt:lpstr>Wingdings</vt:lpstr>
      <vt:lpstr>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Dario Cellamare</dc:creator>
  <cp:lastModifiedBy>Dario Cellamare</cp:lastModifiedBy>
  <cp:revision>100</cp:revision>
  <dcterms:created xsi:type="dcterms:W3CDTF">2026-04-24T14:00:51Z</dcterms:created>
  <dcterms:modified xsi:type="dcterms:W3CDTF">2026-05-13T15:05:05Z</dcterms:modified>
</cp:coreProperties>
</file>