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419" r:id="rId2"/>
    <p:sldId id="381" r:id="rId3"/>
    <p:sldId id="412" r:id="rId4"/>
    <p:sldId id="395" r:id="rId5"/>
    <p:sldId id="413" r:id="rId6"/>
    <p:sldId id="411" r:id="rId7"/>
    <p:sldId id="838" r:id="rId8"/>
    <p:sldId id="839" r:id="rId9"/>
    <p:sldId id="390" r:id="rId10"/>
    <p:sldId id="368" r:id="rId11"/>
    <p:sldId id="376" r:id="rId12"/>
    <p:sldId id="845" r:id="rId13"/>
    <p:sldId id="377" r:id="rId14"/>
    <p:sldId id="409" r:id="rId15"/>
    <p:sldId id="399" r:id="rId1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D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5"/>
    <p:restoredTop sz="93133"/>
  </p:normalViewPr>
  <p:slideViewPr>
    <p:cSldViewPr>
      <p:cViewPr varScale="1">
        <p:scale>
          <a:sx n="113" d="100"/>
          <a:sy n="113" d="100"/>
        </p:scale>
        <p:origin x="156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A517C14-18E4-5644-891A-1369B3BBB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5BCEF12-BEFB-6748-A765-E0584D8264D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B993128-5715-2040-B743-FDD66D3141B8}" type="datetime1">
              <a:rPr lang="it-IT" altLang="it-IT"/>
              <a:pPr>
                <a:defRPr/>
              </a:pPr>
              <a:t>01/03/26</a:t>
            </a:fld>
            <a:endParaRPr lang="it-IT" alt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02B6097F-49E4-7F49-BE24-9880C0E1D6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65CC34A3-98B3-7F4B-B626-D17047CBF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5C696E-46E6-C447-B734-B7D15483B0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1C4455-A1A3-DB4F-8AF6-1A41B0EEFC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BDA48DA-5A39-D54A-8C4B-B09C84763758}" type="slidenum">
              <a:rPr lang="it-IT" altLang="it-IT"/>
              <a:pPr/>
              <a:t>‹#›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T" sz="1600" b="1" dirty="0"/>
              <a:t>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DA48DA-5A39-D54A-8C4B-B09C84763758}" type="slidenum">
              <a:rPr lang="it-IT" altLang="it-IT" smtClean="0"/>
              <a:pPr/>
              <a:t>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38975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813AC-F01A-BAFE-EE27-7772BAB8B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FA920D85-F861-72D7-E547-A8731C8A58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C28A399D-54BC-64AC-3A0E-E98BA2AC37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28BC29F1-7F0C-1793-3F80-CC5EBE6902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384B5C3-ACB8-B141-A501-7B61ADBCB7E0}" type="slidenum">
              <a:rPr lang="it-IT" altLang="it-IT"/>
              <a:pPr/>
              <a:t>12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47579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egnaposto immagine diapositiva 1">
            <a:extLst>
              <a:ext uri="{FF2B5EF4-FFF2-40B4-BE49-F238E27FC236}">
                <a16:creationId xmlns:a16="http://schemas.microsoft.com/office/drawing/2014/main" id="{47E50A97-A7AE-7806-78B1-2A5E42C27A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Segnaposto note 2">
            <a:extLst>
              <a:ext uri="{FF2B5EF4-FFF2-40B4-BE49-F238E27FC236}">
                <a16:creationId xmlns:a16="http://schemas.microsoft.com/office/drawing/2014/main" id="{F0B9A506-63D5-DCAA-8AE8-C0D53CE857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40963" name="Segnaposto numero diapositiva 3">
            <a:extLst>
              <a:ext uri="{FF2B5EF4-FFF2-40B4-BE49-F238E27FC236}">
                <a16:creationId xmlns:a16="http://schemas.microsoft.com/office/drawing/2014/main" id="{02DEF089-54F3-DF7C-BEAE-B3FD88F17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658C066-14C8-B848-8FC7-FDE3E1573DB9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F4C1F8ED-F37F-4739-DBCC-8F1B54D15F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0410F925-788B-A2E7-561C-855CB1E08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7593423C-57AD-F630-D899-8F81980517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EAE96BA-4FB7-144F-87EC-15EA6B98B88E}" type="slidenum">
              <a:rPr lang="it-IT" altLang="it-IT"/>
              <a:pPr/>
              <a:t>14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egnaposto immagine diapositiva 1">
            <a:extLst>
              <a:ext uri="{FF2B5EF4-FFF2-40B4-BE49-F238E27FC236}">
                <a16:creationId xmlns:a16="http://schemas.microsoft.com/office/drawing/2014/main" id="{57472C3D-2F6B-0C3C-7FBD-326CEDDE28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4" name="Segnaposto note 2">
            <a:extLst>
              <a:ext uri="{FF2B5EF4-FFF2-40B4-BE49-F238E27FC236}">
                <a16:creationId xmlns:a16="http://schemas.microsoft.com/office/drawing/2014/main" id="{5FD22678-4A7B-9747-C2A1-6D4DA01BD7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49155" name="Segnaposto numero diapositiva 3">
            <a:extLst>
              <a:ext uri="{FF2B5EF4-FFF2-40B4-BE49-F238E27FC236}">
                <a16:creationId xmlns:a16="http://schemas.microsoft.com/office/drawing/2014/main" id="{A1A0E381-88AF-BF62-B44F-8DB3B683AF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C5122C3-07B7-7749-A8D1-FF33FFE94291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immagine diapositiva 1">
            <a:extLst>
              <a:ext uri="{FF2B5EF4-FFF2-40B4-BE49-F238E27FC236}">
                <a16:creationId xmlns:a16="http://schemas.microsoft.com/office/drawing/2014/main" id="{7AA5CF57-67FB-7152-FD2C-4B870348F5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Segnaposto note 2">
            <a:extLst>
              <a:ext uri="{FF2B5EF4-FFF2-40B4-BE49-F238E27FC236}">
                <a16:creationId xmlns:a16="http://schemas.microsoft.com/office/drawing/2014/main" id="{17EE095E-93C1-B618-A9A1-9C60E79527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16387" name="Segnaposto numero diapositiva 3">
            <a:extLst>
              <a:ext uri="{FF2B5EF4-FFF2-40B4-BE49-F238E27FC236}">
                <a16:creationId xmlns:a16="http://schemas.microsoft.com/office/drawing/2014/main" id="{AC3AEC27-4F4D-4ED8-771A-F42DB97DCD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27382A1-0744-9A45-857D-F30A5CDF4C8A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immagine diapositiva 1">
            <a:extLst>
              <a:ext uri="{FF2B5EF4-FFF2-40B4-BE49-F238E27FC236}">
                <a16:creationId xmlns:a16="http://schemas.microsoft.com/office/drawing/2014/main" id="{07616984-A5A6-F91A-FB46-14399895EA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Segnaposto note 2">
            <a:extLst>
              <a:ext uri="{FF2B5EF4-FFF2-40B4-BE49-F238E27FC236}">
                <a16:creationId xmlns:a16="http://schemas.microsoft.com/office/drawing/2014/main" id="{0B479687-8F42-B9C2-38B8-08EFD08BC4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18435" name="Segnaposto numero diapositiva 3">
            <a:extLst>
              <a:ext uri="{FF2B5EF4-FFF2-40B4-BE49-F238E27FC236}">
                <a16:creationId xmlns:a16="http://schemas.microsoft.com/office/drawing/2014/main" id="{9F99FA04-0A04-770F-C07F-0F4342EB00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A782A2-AA6C-3D4E-BB24-5C5853934342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immagine diapositiva 1">
            <a:extLst>
              <a:ext uri="{FF2B5EF4-FFF2-40B4-BE49-F238E27FC236}">
                <a16:creationId xmlns:a16="http://schemas.microsoft.com/office/drawing/2014/main" id="{27A2FD5B-C20A-08FF-7237-F4319F1C72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Segnaposto note 2">
            <a:extLst>
              <a:ext uri="{FF2B5EF4-FFF2-40B4-BE49-F238E27FC236}">
                <a16:creationId xmlns:a16="http://schemas.microsoft.com/office/drawing/2014/main" id="{BCFA3622-F950-FFE1-76C3-1B81EB8F96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20483" name="Segnaposto numero diapositiva 3">
            <a:extLst>
              <a:ext uri="{FF2B5EF4-FFF2-40B4-BE49-F238E27FC236}">
                <a16:creationId xmlns:a16="http://schemas.microsoft.com/office/drawing/2014/main" id="{8293970B-251E-680C-9C97-28DA7B0892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13BFADD-B2EC-5747-AE96-22267EBC9DCB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>
            <a:extLst>
              <a:ext uri="{FF2B5EF4-FFF2-40B4-BE49-F238E27FC236}">
                <a16:creationId xmlns:a16="http://schemas.microsoft.com/office/drawing/2014/main" id="{3597B3FC-25A3-FD32-E577-FD5A42763A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Segnaposto note 2">
            <a:extLst>
              <a:ext uri="{FF2B5EF4-FFF2-40B4-BE49-F238E27FC236}">
                <a16:creationId xmlns:a16="http://schemas.microsoft.com/office/drawing/2014/main" id="{E2DB80D9-4639-7C3B-768C-CD6AC8430D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22531" name="Segnaposto numero diapositiva 3">
            <a:extLst>
              <a:ext uri="{FF2B5EF4-FFF2-40B4-BE49-F238E27FC236}">
                <a16:creationId xmlns:a16="http://schemas.microsoft.com/office/drawing/2014/main" id="{477262F9-CB60-DCDD-06EC-9653399F3A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AA4B602-6504-8F47-9ABF-D23D3FB88355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BE6218DF-1C30-3100-0BC5-1D232AE4E3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8291E561-18E9-A5BF-246F-56DEA2CB7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1963A262-8498-032D-6C10-FF33CD9EB9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E4D05E-B0D6-5147-8BBD-532A869D74A2}" type="slidenum">
              <a:rPr lang="it-IT" altLang="it-IT"/>
              <a:pPr/>
              <a:t>6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FEB50D61-26E3-5653-B128-D98CE22BB8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2D825850-66CD-5997-46C6-C252E39FD1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3F9F63BB-5F3B-23F2-46D6-6BC41AF0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71ECAD1-5C22-6C46-91B4-B47197F0CD7C}" type="slidenum">
              <a:rPr lang="it-IT" altLang="it-IT"/>
              <a:pPr/>
              <a:t>9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8A94FE0C-A63E-8CCC-0C8A-D1389AB39A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BF1632F9-C784-C694-626C-68B9C3A89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8A2CEDEC-03B7-2C2C-184B-DD56350840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747FA0C-FAE7-7F45-8D67-3579468AB0C5}" type="slidenum">
              <a:rPr lang="it-IT" altLang="it-IT"/>
              <a:pPr/>
              <a:t>10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4092CB7A-C272-228A-DFF6-F357CCBD69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A9309305-A78F-B8B9-E508-90419EA3B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5D143DD3-8C3E-FC11-944C-BEEFF2FCE6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384B5C3-ACB8-B141-A501-7B61ADBCB7E0}" type="slidenum">
              <a:rPr lang="it-IT" altLang="it-IT"/>
              <a:pPr/>
              <a:t>11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573D8-CA90-5E54-E297-AB2090FFC8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283F5F-B46D-50D7-3C8B-F83F1ABF0E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38ABE-EAF0-16BD-DE81-0563B6C063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44404-CF4A-D54F-B46B-F712477C5086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73530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1A35CC-0278-D1B0-1B45-A387297850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B378E5-7CB9-9701-A9B2-575CA1F24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7C6999-06E7-FBAC-F31E-6698C9334D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2412F-F75E-EF48-9066-E13FFA6C4264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9575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E45FF7-DA37-74A5-0258-02AAD75924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162F9A-73A4-9B17-7AD9-146738ADA1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08DDC1-3C57-B668-1EAA-84F17668E9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A1E998-943D-B143-AAD2-50435FD00C34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3600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29A988-BCDB-1E82-225A-FA04B97B8D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F82692-A07B-6694-E763-70F19F447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6511F4-8474-D282-132D-7A9C101868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FDCB30-9249-4E46-9359-8316BC553C7A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954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8C9D2F-2E84-D57F-0A56-9E4C6C76CA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B90506-B524-3E9F-407C-5E493851E8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58B31E-C96F-9696-2B34-D6C3C98649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9A14C-AE53-0349-80EC-DFCBEE21500B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2088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2BBB1A-1244-050A-E1C0-E4D7C2FA94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05B63A-1E55-294B-83F2-9C12FE5862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40D616-EEDE-37F3-F90B-0EF6D37553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5D7C0-A30F-0046-89A1-BF7525C1A450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5233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B255CA0-7630-9154-1752-61DFA94B56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2585D0B-A98D-5D9B-CF7C-1261D0E1C5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A180015-DAEC-F084-5C36-3F4D422FD1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E02303-FAED-B041-8E03-EA432ECF8A49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8815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D38580-C485-9608-ACF2-B777D48BA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E3A64C-ADC8-21B4-9154-BD200A55CE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F24B0E-7E92-4056-3F09-99614B43CD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BB4BC-FA91-B442-8C1E-E4A7CD7CF9D2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488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56E31F4-1ADA-FC0A-6E9C-0B607487FE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50D20CC-4D42-A973-B4FB-81211127E5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770441-6A71-12B6-3348-1B8A66C72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DBB3C-ADFC-C944-8AA8-2E0C1E5BE571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7456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B12378-ED07-53A0-AA4C-E34E1F61E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135B62-CFB0-5B07-4F04-932FEFE8E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DABC47-4D76-1CA8-009E-F655D2E13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807A3-A141-6D44-88C5-D85BAC1DA873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5027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01EC49-B71A-7109-5BFB-6D8ED4D710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93DEF6-B25B-619C-95B0-C10A803FFF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035DEB-DF89-A2AC-FD7C-6D08D9C2AE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4C9E54-A5B9-1646-9BEE-BA8674551A7D}" type="slidenum">
              <a:rPr lang="it-IT" altLang="it-IT"/>
              <a:pPr/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8960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A89AC8C-F28E-0664-8FBA-3589A8B36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3FDDD01-9A09-58DA-65D7-B9CFF5499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4B1ED5B-AB1B-294D-B544-AEA211C8995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B86412-E014-544A-939D-750C437700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7D0CE6-CF83-0A42-96E4-6C6F5BE78A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C769084-EFBD-4A4E-A121-30EC3814997F}" type="slidenum">
              <a:rPr lang="it-IT" altLang="it-IT"/>
              <a:pPr/>
              <a:t>‹#›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Arial" pitchFamily="-106" charset="0"/>
          <a:cs typeface="Arial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765F6D4C-90DE-16C8-A040-92D2A9DA3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D41AAD0-C72B-6FAF-49F9-D01E21A29E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>
            <a:extLst>
              <a:ext uri="{FF2B5EF4-FFF2-40B4-BE49-F238E27FC236}">
                <a16:creationId xmlns:a16="http://schemas.microsoft.com/office/drawing/2014/main" id="{B131D157-F6B2-A604-F3B7-91CDE87BE4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1490" y="0"/>
            <a:ext cx="8229600" cy="1143000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Testi di riferimento</a:t>
            </a:r>
            <a:endParaRPr lang="it-IT" altLang="it-IT" dirty="0">
              <a:solidFill>
                <a:srgbClr val="FF0000"/>
              </a:solidFill>
              <a:latin typeface="Baskerville Old Face" panose="02020602080505020303" pitchFamily="18" charset="77"/>
            </a:endParaRPr>
          </a:p>
        </p:txBody>
      </p:sp>
      <p:sp>
        <p:nvSpPr>
          <p:cNvPr id="17411" name="Segnaposto contenuto 2">
            <a:extLst>
              <a:ext uri="{FF2B5EF4-FFF2-40B4-BE49-F238E27FC236}">
                <a16:creationId xmlns:a16="http://schemas.microsoft.com/office/drawing/2014/main" id="{72698137-C780-4644-85C4-484644AAC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143000"/>
            <a:ext cx="8229600" cy="5166320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6 e 9 CFU: </a:t>
            </a:r>
            <a:endParaRPr lang="it-IT" sz="2800" dirty="0">
              <a:latin typeface="Baskerville Old Face" panose="02020602080505020303" pitchFamily="18" charset="77"/>
            </a:endParaRPr>
          </a:p>
          <a:p>
            <a:pPr marL="514350" indent="-514350" algn="just">
              <a:buFontTx/>
              <a:buAutoNum type="arabicParenR"/>
              <a:defRPr/>
            </a:pPr>
            <a:r>
              <a:rPr lang="it-IT" sz="2800" dirty="0">
                <a:latin typeface="Baskerville Old Face" panose="02020602080505020303" pitchFamily="18" charset="77"/>
              </a:rPr>
              <a:t>Appunti dalle lezioni e letture distribuite durante il corso.</a:t>
            </a:r>
          </a:p>
          <a:p>
            <a:pPr marL="0" indent="0" algn="just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6 e 9 CFU: </a:t>
            </a:r>
          </a:p>
          <a:p>
            <a:pPr marL="0" indent="0" algn="just">
              <a:buFontTx/>
              <a:buNone/>
            </a:pPr>
            <a:r>
              <a:rPr lang="it-IT" altLang="it-IT" sz="2800" dirty="0">
                <a:latin typeface="Baskerville Old Face" panose="02020602080505020303" pitchFamily="18" charset="77"/>
              </a:rPr>
              <a:t>2) All’interno di G. Filoramo, M. Massenzio, M. </a:t>
            </a:r>
            <a:r>
              <a:rPr lang="it-IT" altLang="it-IT" sz="2800" dirty="0" err="1">
                <a:latin typeface="Baskerville Old Face" panose="02020602080505020303" pitchFamily="18" charset="77"/>
              </a:rPr>
              <a:t>Raveri</a:t>
            </a:r>
            <a:r>
              <a:rPr lang="it-IT" altLang="it-IT" sz="2800" dirty="0">
                <a:latin typeface="Baskerville Old Face" panose="02020602080505020303" pitchFamily="18" charset="77"/>
              </a:rPr>
              <a:t>, P. Scarpi (a cura di),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Manuale di storia delle religioni, </a:t>
            </a:r>
            <a:r>
              <a:rPr lang="it-IT" altLang="it-IT" sz="2800" dirty="0">
                <a:latin typeface="Baskerville Old Face" panose="02020602080505020303" pitchFamily="18" charset="77"/>
              </a:rPr>
              <a:t>Laterza, Roma-Bari </a:t>
            </a:r>
          </a:p>
          <a:p>
            <a:pPr marL="0" indent="0" algn="just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TUTTI</a:t>
            </a:r>
            <a:r>
              <a:rPr lang="it-IT" altLang="it-IT" sz="2800" dirty="0">
                <a:latin typeface="Baskerville Old Face" panose="02020602080505020303" pitchFamily="18" charset="77"/>
              </a:rPr>
              <a:t>: M. Massenzio,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Storia delle religioni e antropologia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439-549; potranno poi scegliere all’interno del Manuale tra i tre percorsi indicati:</a:t>
            </a:r>
          </a:p>
          <a:p>
            <a:pPr marL="514350" indent="-514350" algn="just">
              <a:buFontTx/>
              <a:buAutoNum type="arabicParenR"/>
              <a:defRPr/>
            </a:pPr>
            <a:endParaRPr lang="it-IT" dirty="0">
              <a:latin typeface="Baskerville Old Face" panose="02020602080505020303" pitchFamily="18" charset="7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>
            <a:extLst>
              <a:ext uri="{FF2B5EF4-FFF2-40B4-BE49-F238E27FC236}">
                <a16:creationId xmlns:a16="http://schemas.microsoft.com/office/drawing/2014/main" id="{7A45DD17-9F10-DF22-D17B-8D904C5F47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r>
              <a:rPr lang="it-IT" altLang="it-IT" b="1">
                <a:solidFill>
                  <a:srgbClr val="FF0000"/>
                </a:solidFill>
                <a:latin typeface="Baskerville Old Face" panose="02020602080505020303" pitchFamily="18" charset="77"/>
              </a:rPr>
              <a:t>Testi di riferimento</a:t>
            </a:r>
            <a:endParaRPr lang="it-IT" altLang="it-IT">
              <a:latin typeface="Baskerville Old Face" panose="02020602080505020303" pitchFamily="18" charset="77"/>
            </a:endParaRPr>
          </a:p>
        </p:txBody>
      </p:sp>
      <p:sp>
        <p:nvSpPr>
          <p:cNvPr id="35842" name="Segnaposto contenuto 2">
            <a:extLst>
              <a:ext uri="{FF2B5EF4-FFF2-40B4-BE49-F238E27FC236}">
                <a16:creationId xmlns:a16="http://schemas.microsoft.com/office/drawing/2014/main" id="{5CBF0D80-54FF-7FBB-5DA0-62ACD4C98B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765174"/>
            <a:ext cx="8229600" cy="5616153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6 CFU: </a:t>
            </a:r>
          </a:p>
          <a:p>
            <a:pPr marL="0" indent="0" algn="ctr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A SCELTA </a:t>
            </a:r>
            <a:r>
              <a:rPr lang="it-IT" altLang="it-IT" sz="2800" b="1" dirty="0">
                <a:latin typeface="Baskerville Old Face" panose="02020602080505020303" pitchFamily="18" charset="77"/>
              </a:rPr>
              <a:t>➥</a:t>
            </a:r>
            <a:r>
              <a:rPr lang="it-IT" altLang="it-IT" sz="2800" dirty="0">
                <a:latin typeface="Baskerville Old Face" panose="02020602080505020303" pitchFamily="18" charset="77"/>
              </a:rPr>
              <a:t>: </a:t>
            </a: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1</a:t>
            </a:r>
            <a:r>
              <a:rPr lang="it-IT" altLang="it-IT" sz="2800" dirty="0">
                <a:latin typeface="Baskerville Old Face" panose="02020602080505020303" pitchFamily="18" charset="77"/>
              </a:rPr>
              <a:t> percorso tra i tre seguenti</a:t>
            </a:r>
          </a:p>
          <a:p>
            <a:pPr marL="0" indent="0" algn="ctr">
              <a:buFontTx/>
              <a:buNone/>
            </a:pPr>
            <a:endParaRPr lang="it-IT" altLang="it-IT" sz="2800" dirty="0">
              <a:latin typeface="Baskerville Old Face" panose="02020602080505020303" pitchFamily="18" charset="77"/>
            </a:endParaRPr>
          </a:p>
          <a:p>
            <a:pPr marL="0" indent="0" algn="just">
              <a:buFontTx/>
              <a:buAutoNum type="arabicParenR"/>
            </a:pPr>
            <a:r>
              <a:rPr lang="it-IT" altLang="it-IT" sz="2800" dirty="0">
                <a:latin typeface="Baskerville Old Face" panose="02020602080505020303" pitchFamily="18" charset="77"/>
              </a:rPr>
              <a:t>P. Scarpi,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Le religioni del mondo antico: i politeismi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5-157 </a:t>
            </a:r>
          </a:p>
          <a:p>
            <a:pPr marL="0" indent="0" algn="just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o</a:t>
            </a:r>
          </a:p>
          <a:p>
            <a:pPr marL="0" indent="0" algn="just">
              <a:buFontTx/>
              <a:buNone/>
            </a:pPr>
            <a:r>
              <a:rPr lang="it-IT" altLang="it-IT" sz="2800" dirty="0">
                <a:latin typeface="Baskerville Old Face" panose="02020602080505020303" pitchFamily="18" charset="77"/>
              </a:rPr>
              <a:t>2) G. Filoramo,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Le religioni di salvezza: monoteismi e dualismi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161-287 </a:t>
            </a:r>
          </a:p>
          <a:p>
            <a:pPr marL="0" indent="0" algn="just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o</a:t>
            </a:r>
          </a:p>
          <a:p>
            <a:pPr marL="0" indent="0" algn="just">
              <a:buFontTx/>
              <a:buNone/>
            </a:pPr>
            <a:r>
              <a:rPr lang="it-IT" altLang="it-IT" sz="2800" dirty="0">
                <a:latin typeface="Baskerville Old Face" panose="02020602080505020303" pitchFamily="18" charset="77"/>
              </a:rPr>
              <a:t>3)M. </a:t>
            </a:r>
            <a:r>
              <a:rPr lang="it-IT" altLang="it-IT" sz="2800" dirty="0" err="1">
                <a:latin typeface="Baskerville Old Face" panose="02020602080505020303" pitchFamily="18" charset="77"/>
              </a:rPr>
              <a:t>Raveri</a:t>
            </a:r>
            <a:r>
              <a:rPr lang="it-IT" altLang="it-IT" sz="2800" dirty="0">
                <a:latin typeface="Baskerville Old Face" panose="02020602080505020303" pitchFamily="18" charset="77"/>
              </a:rPr>
              <a:t>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Le vie di liberazione e di immortalità: India ed Estremo Oriente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291-436 	</a:t>
            </a:r>
          </a:p>
          <a:p>
            <a:pPr marL="0" indent="0" algn="just">
              <a:buFontTx/>
              <a:buNone/>
            </a:pPr>
            <a:endParaRPr lang="it-IT" altLang="it-IT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0B4F7-6F04-9A49-81AC-58CE3BD0A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>
            <a:extLst>
              <a:ext uri="{FF2B5EF4-FFF2-40B4-BE49-F238E27FC236}">
                <a16:creationId xmlns:a16="http://schemas.microsoft.com/office/drawing/2014/main" id="{21ED22B8-CB8E-E52F-61B4-916BCE534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Testi di riferimento</a:t>
            </a:r>
            <a:endParaRPr lang="it-IT" altLang="it-IT" dirty="0">
              <a:latin typeface="Baskerville Old Face" panose="02020602080505020303" pitchFamily="18" charset="77"/>
            </a:endParaRPr>
          </a:p>
        </p:txBody>
      </p:sp>
      <p:sp>
        <p:nvSpPr>
          <p:cNvPr id="35842" name="Segnaposto contenuto 2">
            <a:extLst>
              <a:ext uri="{FF2B5EF4-FFF2-40B4-BE49-F238E27FC236}">
                <a16:creationId xmlns:a16="http://schemas.microsoft.com/office/drawing/2014/main" id="{50AADFD9-C2D3-2733-8B91-8A080EB417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765174"/>
            <a:ext cx="8229600" cy="5688161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9 CFU</a:t>
            </a: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: </a:t>
            </a:r>
          </a:p>
          <a:p>
            <a:pPr marL="0" indent="0" algn="ctr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A SCELTA </a:t>
            </a:r>
            <a:r>
              <a:rPr lang="it-IT" altLang="it-IT" sz="2800" b="1" dirty="0">
                <a:latin typeface="Baskerville Old Face" panose="02020602080505020303" pitchFamily="18" charset="77"/>
              </a:rPr>
              <a:t>➥</a:t>
            </a:r>
            <a:r>
              <a:rPr lang="it-IT" altLang="it-IT" sz="2800" dirty="0">
                <a:latin typeface="Baskerville Old Face" panose="02020602080505020303" pitchFamily="18" charset="77"/>
              </a:rPr>
              <a:t>: </a:t>
            </a:r>
            <a:r>
              <a:rPr lang="it-IT" altLang="it-IT" sz="2800" b="1" dirty="0">
                <a:latin typeface="Baskerville Old Face" panose="02020602080505020303" pitchFamily="18" charset="77"/>
              </a:rPr>
              <a:t>2</a:t>
            </a:r>
            <a:r>
              <a:rPr lang="it-IT" altLang="it-IT" sz="2800" dirty="0">
                <a:latin typeface="Baskerville Old Face" panose="02020602080505020303" pitchFamily="18" charset="77"/>
              </a:rPr>
              <a:t> percorsi tra i tre seguenti</a:t>
            </a:r>
          </a:p>
          <a:p>
            <a:pPr marL="0" indent="0" algn="ctr">
              <a:buFontTx/>
              <a:buNone/>
            </a:pPr>
            <a:endParaRPr lang="it-IT" altLang="it-IT" sz="2800" dirty="0">
              <a:latin typeface="Baskerville Old Face" panose="02020602080505020303" pitchFamily="18" charset="77"/>
            </a:endParaRPr>
          </a:p>
          <a:p>
            <a:pPr marL="0" indent="0" algn="just">
              <a:buFontTx/>
              <a:buAutoNum type="arabicParenR"/>
            </a:pPr>
            <a:r>
              <a:rPr lang="it-IT" altLang="it-IT" sz="2800" dirty="0">
                <a:latin typeface="Baskerville Old Face" panose="02020602080505020303" pitchFamily="18" charset="77"/>
              </a:rPr>
              <a:t>P. Scarpi,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Le religioni del mondo antico: i politeismi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5-157 </a:t>
            </a:r>
          </a:p>
          <a:p>
            <a:pPr marL="0" indent="0" algn="just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o</a:t>
            </a:r>
          </a:p>
          <a:p>
            <a:pPr marL="0" indent="0" algn="just">
              <a:buFontTx/>
              <a:buNone/>
            </a:pPr>
            <a:r>
              <a:rPr lang="it-IT" altLang="it-IT" sz="2800" dirty="0">
                <a:latin typeface="Baskerville Old Face" panose="02020602080505020303" pitchFamily="18" charset="77"/>
              </a:rPr>
              <a:t>2) G. Filoramo,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Le religioni di salvezza: monoteismi e dualismi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161-287 </a:t>
            </a:r>
          </a:p>
          <a:p>
            <a:pPr marL="0" indent="0" algn="just">
              <a:buFontTx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o</a:t>
            </a:r>
          </a:p>
          <a:p>
            <a:pPr marL="0" indent="0" algn="just">
              <a:buFontTx/>
              <a:buNone/>
            </a:pPr>
            <a:r>
              <a:rPr lang="it-IT" altLang="it-IT" sz="2800" dirty="0">
                <a:latin typeface="Baskerville Old Face" panose="02020602080505020303" pitchFamily="18" charset="77"/>
              </a:rPr>
              <a:t>3)M. </a:t>
            </a:r>
            <a:r>
              <a:rPr lang="it-IT" altLang="it-IT" sz="2800" dirty="0" err="1">
                <a:latin typeface="Baskerville Old Face" panose="02020602080505020303" pitchFamily="18" charset="77"/>
              </a:rPr>
              <a:t>Raveri</a:t>
            </a:r>
            <a:r>
              <a:rPr lang="it-IT" altLang="it-IT" sz="2800" dirty="0">
                <a:latin typeface="Baskerville Old Face" panose="02020602080505020303" pitchFamily="18" charset="77"/>
              </a:rPr>
              <a:t>, </a:t>
            </a:r>
            <a:r>
              <a:rPr lang="it-IT" altLang="it-IT" sz="2800" i="1" dirty="0">
                <a:latin typeface="Baskerville Old Face" panose="02020602080505020303" pitchFamily="18" charset="77"/>
              </a:rPr>
              <a:t>Le vie di liberazione e di immortalità: India ed Estremo Oriente</a:t>
            </a:r>
            <a:r>
              <a:rPr lang="it-IT" altLang="it-IT" sz="2800" dirty="0">
                <a:latin typeface="Baskerville Old Face" panose="02020602080505020303" pitchFamily="18" charset="77"/>
              </a:rPr>
              <a:t>, pp. 291-436 	</a:t>
            </a:r>
          </a:p>
          <a:p>
            <a:pPr marL="0" indent="0" algn="just">
              <a:buFontTx/>
              <a:buNone/>
            </a:pPr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3725785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egnaposto contenuto 2">
            <a:extLst>
              <a:ext uri="{FF2B5EF4-FFF2-40B4-BE49-F238E27FC236}">
                <a16:creationId xmlns:a16="http://schemas.microsoft.com/office/drawing/2014/main" id="{A2CA26A6-F75F-9A43-BDCF-A8E5366A2C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  <a:defRPr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e 9 CFU</a:t>
            </a:r>
            <a:endParaRPr lang="it-IT" alt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it-IT" alt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Si aggiungerà poi un testo a scelta tra i seguenti: </a:t>
            </a:r>
          </a:p>
          <a:p>
            <a:pPr marL="0" indent="0" algn="just">
              <a:buFontTx/>
              <a:buNone/>
              <a:defRPr/>
            </a:pP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1.</a:t>
            </a:r>
            <a:r>
              <a:rPr lang="it-IT" alt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latin typeface="Baskerville Old Face" panose="02020602080505020303" pitchFamily="18" charset="77"/>
              </a:rPr>
              <a:t>M. </a:t>
            </a:r>
            <a:r>
              <a:rPr lang="it-IT" altLang="it-IT" sz="2400" dirty="0" err="1">
                <a:latin typeface="Baskerville Old Face" panose="02020602080505020303" pitchFamily="18" charset="77"/>
              </a:rPr>
              <a:t>Detienne</a:t>
            </a:r>
            <a:r>
              <a:rPr lang="it-IT" altLang="it-IT" sz="2400" dirty="0">
                <a:latin typeface="Baskerville Old Face" panose="02020602080505020303" pitchFamily="18" charset="77"/>
              </a:rPr>
              <a:t>, </a:t>
            </a:r>
            <a:r>
              <a:rPr lang="it-IT" altLang="it-IT" sz="2400" i="1" dirty="0">
                <a:latin typeface="Baskerville Old Face" panose="02020602080505020303" pitchFamily="18" charset="77"/>
              </a:rPr>
              <a:t>L’invenzione della mitologia</a:t>
            </a:r>
            <a:r>
              <a:rPr lang="it-IT" altLang="it-IT" sz="2400" dirty="0">
                <a:latin typeface="Baskerville Old Face" panose="02020602080505020303" pitchFamily="18" charset="77"/>
              </a:rPr>
              <a:t>, Bollati Boringhieri, Torino.</a:t>
            </a:r>
          </a:p>
          <a:p>
            <a:pPr marL="0" indent="0" algn="just">
              <a:buNone/>
              <a:defRPr/>
            </a:pPr>
            <a:r>
              <a:rPr lang="it-IT" altLang="it-IT" sz="2400" dirty="0">
                <a:latin typeface="Baskerville Old Face" panose="02020602080505020303" pitchFamily="18" charset="77"/>
              </a:rPr>
              <a:t>2. </a:t>
            </a: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S. </a:t>
            </a:r>
            <a:r>
              <a:rPr lang="it-IT" sz="2400" dirty="0" err="1">
                <a:latin typeface="Baskerville Old Face" panose="02020602080505020303" pitchFamily="18" charset="77"/>
                <a:cs typeface="Times New Roman" panose="02020603050405020304" pitchFamily="18" charset="0"/>
              </a:rPr>
              <a:t>Gruzinski</a:t>
            </a: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, </a:t>
            </a:r>
            <a:r>
              <a:rPr lang="it-IT" sz="2400" i="1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La macchina del tempo. Quando l'Europa ha iniziato a scrivere la storia del mondo</a:t>
            </a: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, trad. </a:t>
            </a:r>
            <a:r>
              <a:rPr lang="it-IT" sz="2400" dirty="0" err="1">
                <a:latin typeface="Baskerville Old Face" panose="02020602080505020303" pitchFamily="18" charset="77"/>
                <a:cs typeface="Times New Roman" panose="02020603050405020304" pitchFamily="18" charset="0"/>
              </a:rPr>
              <a:t>it</a:t>
            </a: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., Raffaello Cortina Editore, Milano.</a:t>
            </a:r>
          </a:p>
          <a:p>
            <a:pPr marL="0" indent="0" algn="just">
              <a:buNone/>
              <a:defRPr/>
            </a:pP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3. E. De Martino, </a:t>
            </a:r>
            <a:r>
              <a:rPr lang="it-IT" sz="2400" i="1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La storia velata. Crisi e riscatto della presenza</a:t>
            </a:r>
            <a:r>
              <a:rPr 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. Testi scelti e curati da M. Massenzio, Einaudi, Torino.</a:t>
            </a:r>
          </a:p>
          <a:p>
            <a:pPr marL="0" indent="0" algn="just">
              <a:buNone/>
              <a:defRPr/>
            </a:pPr>
            <a:r>
              <a:rPr lang="it-IT" altLang="it-IT" sz="2400" dirty="0">
                <a:latin typeface="Baskerville Old Face" panose="02020602080505020303" pitchFamily="18" charset="77"/>
                <a:cs typeface="Times New Roman" panose="02020603050405020304" pitchFamily="18" charset="0"/>
              </a:rPr>
              <a:t>4.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Philippe Borgeaud, Francesca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Prescendi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, </a:t>
            </a:r>
            <a:r>
              <a:rPr lang="en-GB" sz="2400" b="0" i="1" u="none" strike="noStrike" dirty="0" err="1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Religioni</a:t>
            </a:r>
            <a:r>
              <a:rPr lang="en-GB" sz="2400" b="0" i="1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 </a:t>
            </a:r>
            <a:r>
              <a:rPr lang="en-GB" sz="2400" b="0" i="1" u="none" strike="noStrike" dirty="0" err="1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antiche</a:t>
            </a:r>
            <a:r>
              <a:rPr lang="en-GB" sz="2400" b="0" i="1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. </a:t>
            </a:r>
            <a:r>
              <a:rPr lang="en-GB" sz="2400" b="0" i="1" u="none" strike="noStrike" dirty="0" err="1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Un’introduzione</a:t>
            </a:r>
            <a:r>
              <a:rPr lang="en-GB" sz="2400" b="0" i="1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 </a:t>
            </a:r>
            <a:r>
              <a:rPr lang="en-GB" sz="2400" b="0" i="1" u="none" strike="noStrike" dirty="0" err="1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comparata</a:t>
            </a:r>
            <a:r>
              <a:rPr lang="en-GB" sz="2400" dirty="0">
                <a:solidFill>
                  <a:srgbClr val="000000"/>
                </a:solidFill>
                <a:latin typeface="Baskerville Old Face" panose="02020602080505020303" pitchFamily="18" charset="77"/>
                <a:cs typeface="Times New Roman" panose="02020603050405020304" pitchFamily="18" charset="0"/>
              </a:rPr>
              <a:t>,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77"/>
                <a:cs typeface="Times New Roman" panose="02020603050405020304" pitchFamily="18" charset="0"/>
              </a:rPr>
              <a:t> Carocci, Roma</a:t>
            </a:r>
            <a:r>
              <a:rPr lang="en-GB" sz="2400" dirty="0">
                <a:solidFill>
                  <a:srgbClr val="000000"/>
                </a:solidFill>
                <a:latin typeface="Baskerville Old Face" panose="02020602080505020303" pitchFamily="18" charset="77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FontTx/>
              <a:buNone/>
              <a:defRPr/>
            </a:pPr>
            <a:endParaRPr lang="it-IT" altLang="it-IT" sz="2800" dirty="0">
              <a:latin typeface="Times New Roman" panose="02020603050405020304" pitchFamily="18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7917C7B-B331-CDAB-412F-5378B6359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812"/>
            <a:ext cx="8229600" cy="778098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Testi di riferimento</a:t>
            </a:r>
            <a:endParaRPr lang="it-IT" altLang="it-IT" dirty="0">
              <a:latin typeface="Baskerville Old Face" panose="02020602080505020303" pitchFamily="18" charset="7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olo 1">
            <a:extLst>
              <a:ext uri="{FF2B5EF4-FFF2-40B4-BE49-F238E27FC236}">
                <a16:creationId xmlns:a16="http://schemas.microsoft.com/office/drawing/2014/main" id="{2AE97FDF-54BD-08DD-F6C0-C06D4AEC8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>
                <a:latin typeface="Baskerville Old Face" panose="02020602080505020303" pitchFamily="18" charset="77"/>
              </a:rPr>
              <a:t>Moodle</a:t>
            </a:r>
          </a:p>
        </p:txBody>
      </p:sp>
      <p:sp>
        <p:nvSpPr>
          <p:cNvPr id="46082" name="Segnaposto contenuto 2">
            <a:extLst>
              <a:ext uri="{FF2B5EF4-FFF2-40B4-BE49-F238E27FC236}">
                <a16:creationId xmlns:a16="http://schemas.microsoft.com/office/drawing/2014/main" id="{A431E3BE-72E2-A366-63C9-7B5E0120E6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it-IT" altLang="it-IT"/>
          </a:p>
          <a:p>
            <a:r>
              <a:rPr lang="it-IT" altLang="it-IT" sz="3600" b="1">
                <a:solidFill>
                  <a:srgbClr val="FF0000"/>
                </a:solidFill>
                <a:latin typeface="Baskerville Old Face" panose="02020602080505020303" pitchFamily="18" charset="77"/>
              </a:rPr>
              <a:t>Nessuna chiave </a:t>
            </a:r>
            <a:r>
              <a:rPr lang="it-IT" altLang="it-IT" sz="3600">
                <a:latin typeface="Baskerville Old Face" panose="02020602080505020303" pitchFamily="18" charset="77"/>
              </a:rPr>
              <a:t>(al momento).</a:t>
            </a:r>
            <a:endParaRPr lang="it-IT" altLang="it-IT" sz="3600" b="1">
              <a:solidFill>
                <a:srgbClr val="FF0000"/>
              </a:solidFill>
              <a:latin typeface="Baskerville Old Face" panose="02020602080505020303" pitchFamily="18" charset="7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olo 1">
            <a:extLst>
              <a:ext uri="{FF2B5EF4-FFF2-40B4-BE49-F238E27FC236}">
                <a16:creationId xmlns:a16="http://schemas.microsoft.com/office/drawing/2014/main" id="{D72C0ED8-EE9F-1F50-9BAB-D4263D5FE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>
                <a:latin typeface="Baskerville Old Face" panose="02020602080505020303" pitchFamily="18" charset="77"/>
              </a:rPr>
              <a:t>Ricevimento</a:t>
            </a:r>
          </a:p>
        </p:txBody>
      </p:sp>
      <p:sp>
        <p:nvSpPr>
          <p:cNvPr id="48130" name="Segnaposto contenuto 2">
            <a:extLst>
              <a:ext uri="{FF2B5EF4-FFF2-40B4-BE49-F238E27FC236}">
                <a16:creationId xmlns:a16="http://schemas.microsoft.com/office/drawing/2014/main" id="{CC4888F8-5922-ABD3-92F0-3F34DBA573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it-IT" altLang="it-IT" dirty="0"/>
          </a:p>
          <a:p>
            <a:endParaRPr lang="it-IT" altLang="it-IT" dirty="0"/>
          </a:p>
          <a:p>
            <a:r>
              <a:rPr lang="it-IT" altLang="it-IT" sz="3600" dirty="0">
                <a:latin typeface="Baskerville Old Face" panose="02020602080505020303" pitchFamily="18" charset="77"/>
              </a:rPr>
              <a:t>Mercoledì pomeriggio dalle 15 alle 17.</a:t>
            </a:r>
          </a:p>
          <a:p>
            <a:r>
              <a:rPr lang="it-IT" altLang="it-IT" sz="3600" dirty="0">
                <a:latin typeface="Baskerville Old Face" panose="02020602080505020303" pitchFamily="18" charset="77"/>
              </a:rPr>
              <a:t>Studio-Palazzo Liviano (II piano).</a:t>
            </a:r>
          </a:p>
          <a:p>
            <a:endParaRPr lang="it-IT" alt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E0E3"/>
            </a:gs>
            <a:gs pos="55000">
              <a:srgbClr val="009999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>
            <a:extLst>
              <a:ext uri="{FF2B5EF4-FFF2-40B4-BE49-F238E27FC236}">
                <a16:creationId xmlns:a16="http://schemas.microsoft.com/office/drawing/2014/main" id="{0AF0A47C-FC24-7D47-B260-687C83996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268413"/>
            <a:ext cx="8151813" cy="3938587"/>
          </a:xfrm>
          <a:gradFill>
            <a:gsLst>
              <a:gs pos="0">
                <a:schemeClr val="accent1"/>
              </a:gs>
              <a:gs pos="55000">
                <a:schemeClr val="hlink"/>
              </a:gs>
            </a:gsLst>
            <a:lin ang="5400000" scaled="1"/>
          </a:gradFill>
        </p:spPr>
        <p:txBody>
          <a:bodyPr/>
          <a:lstStyle/>
          <a:p>
            <a:pPr>
              <a:defRPr/>
            </a:pPr>
            <a:r>
              <a:rPr lang="it-IT" altLang="it-IT" sz="4800" dirty="0">
                <a:solidFill>
                  <a:srgbClr val="FF0000"/>
                </a:solidFill>
                <a:latin typeface="Baskerville Old Face" panose="02020602080505020303" pitchFamily="18" charset="77"/>
              </a:rPr>
              <a:t>STORIA DELLE RELIGIONI</a:t>
            </a:r>
            <a:br>
              <a:rPr lang="it-IT" altLang="it-IT" sz="4800" dirty="0">
                <a:solidFill>
                  <a:srgbClr val="FF0000"/>
                </a:solidFill>
                <a:latin typeface="Baskerville Old Face" panose="02020602080505020303" pitchFamily="18" charset="77"/>
              </a:rPr>
            </a:br>
            <a:r>
              <a:rPr lang="it-IT" altLang="it-IT" sz="4800" dirty="0">
                <a:solidFill>
                  <a:schemeClr val="tx1"/>
                </a:solidFill>
                <a:latin typeface="Baskerville Old Face" panose="02020602080505020303" pitchFamily="18" charset="77"/>
              </a:rPr>
              <a:t>2025-2026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>
            <a:extLst>
              <a:ext uri="{FF2B5EF4-FFF2-40B4-BE49-F238E27FC236}">
                <a16:creationId xmlns:a16="http://schemas.microsoft.com/office/drawing/2014/main" id="{130B23B5-27B7-6B1B-F1D9-978EA3A17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CONTENUTI</a:t>
            </a:r>
            <a:endParaRPr lang="it-IT" altLang="it-IT" dirty="0">
              <a:latin typeface="Baskerville Old Face" panose="02020602080505020303" pitchFamily="18" charset="77"/>
            </a:endParaRPr>
          </a:p>
        </p:txBody>
      </p:sp>
      <p:sp>
        <p:nvSpPr>
          <p:cNvPr id="16387" name="Segnaposto contenuto 2">
            <a:extLst>
              <a:ext uri="{FF2B5EF4-FFF2-40B4-BE49-F238E27FC236}">
                <a16:creationId xmlns:a16="http://schemas.microsoft.com/office/drawing/2014/main" id="{6F43E918-6612-F794-8A0E-24603DF10D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algn="just">
              <a:buFontTx/>
              <a:buNone/>
            </a:pPr>
            <a:r>
              <a:rPr lang="it-IT" altLang="it-IT" sz="2800" dirty="0"/>
              <a:t>	</a:t>
            </a:r>
          </a:p>
          <a:p>
            <a:pPr algn="just">
              <a:buFontTx/>
              <a:buNone/>
            </a:pPr>
            <a:r>
              <a:rPr lang="it-IT" altLang="it-IT" sz="3000" dirty="0">
                <a:latin typeface="Baskerville Old Face" panose="02020602080505020303" pitchFamily="18" charset="77"/>
              </a:rPr>
              <a:t>La storia delle religioni si muove su due piani:</a:t>
            </a:r>
          </a:p>
          <a:p>
            <a:pPr algn="just">
              <a:buFontTx/>
              <a:buNone/>
            </a:pPr>
            <a:r>
              <a:rPr lang="it-IT" altLang="it-IT" sz="3000" dirty="0">
                <a:latin typeface="Baskerville Old Face" panose="02020602080505020303" pitchFamily="18" charset="77"/>
              </a:rPr>
              <a:t> 1) da un lato </a:t>
            </a:r>
            <a:r>
              <a:rPr lang="it-IT" altLang="it-IT" sz="30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l’indagine teorica </a:t>
            </a:r>
            <a:r>
              <a:rPr lang="it-IT" altLang="it-IT" sz="3000" dirty="0">
                <a:latin typeface="Baskerville Old Face" panose="02020602080505020303" pitchFamily="18" charset="77"/>
              </a:rPr>
              <a:t>relativa all’oggetto specifico rappresentato dalle religioni; </a:t>
            </a:r>
          </a:p>
          <a:p>
            <a:pPr algn="just">
              <a:buFontTx/>
              <a:buNone/>
            </a:pPr>
            <a:r>
              <a:rPr lang="it-IT" altLang="it-IT" sz="3000" dirty="0">
                <a:latin typeface="Baskerville Old Face" panose="02020602080505020303" pitchFamily="18" charset="77"/>
              </a:rPr>
              <a:t> 2) dall’altro </a:t>
            </a:r>
            <a:r>
              <a:rPr lang="it-IT" altLang="it-IT" sz="30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l’indagine storico-comparativa </a:t>
            </a:r>
            <a:r>
              <a:rPr lang="it-IT" altLang="it-IT" sz="3000" dirty="0">
                <a:latin typeface="Baskerville Old Face" panose="02020602080505020303" pitchFamily="18" charset="77"/>
              </a:rPr>
              <a:t>dei differenti fenomeni religiosi. I due piani d’indagine sono complementari e si condizionano a vicenda</a:t>
            </a:r>
            <a:r>
              <a:rPr lang="it-IT" altLang="it-IT" sz="2800" dirty="0"/>
              <a:t>.</a:t>
            </a:r>
            <a:r>
              <a:rPr lang="it-IT" altLang="it-IT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>
            <a:extLst>
              <a:ext uri="{FF2B5EF4-FFF2-40B4-BE49-F238E27FC236}">
                <a16:creationId xmlns:a16="http://schemas.microsoft.com/office/drawing/2014/main" id="{0D75F71C-611B-4BE5-A17B-EFB9C399BB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it-IT" altLang="it-IT" b="1">
                <a:solidFill>
                  <a:srgbClr val="FF0000"/>
                </a:solidFill>
                <a:latin typeface="Baskerville Old Face" panose="02020602080505020303" pitchFamily="18" charset="77"/>
              </a:rPr>
              <a:t>PROGRAMMA</a:t>
            </a:r>
            <a:endParaRPr lang="it-IT" altLang="it-IT">
              <a:latin typeface="Baskerville Old Face" panose="02020602080505020303" pitchFamily="18" charset="77"/>
            </a:endParaRPr>
          </a:p>
        </p:txBody>
      </p:sp>
      <p:sp>
        <p:nvSpPr>
          <p:cNvPr id="16387" name="Segnaposto contenuto 2">
            <a:extLst>
              <a:ext uri="{FF2B5EF4-FFF2-40B4-BE49-F238E27FC236}">
                <a16:creationId xmlns:a16="http://schemas.microsoft.com/office/drawing/2014/main" id="{2D917099-548A-0C8B-0312-6E4E2E5B52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algn="just">
              <a:buFontTx/>
              <a:buNone/>
            </a:pPr>
            <a:r>
              <a:rPr lang="it-IT" altLang="it-IT" sz="2800" dirty="0"/>
              <a:t>	</a:t>
            </a:r>
            <a:r>
              <a:rPr lang="it-IT" altLang="it-IT" dirty="0">
                <a:latin typeface="Baskerville Old Face" panose="02020602080505020303" pitchFamily="18" charset="77"/>
              </a:rPr>
              <a:t>Il corso intende introdurre allo studio storico-comparativo dei fenomeni religiosi e si struttura in: </a:t>
            </a:r>
          </a:p>
          <a:p>
            <a:pPr algn="just">
              <a:buFontTx/>
              <a:buNone/>
            </a:pPr>
            <a:r>
              <a:rPr lang="it-IT" altLang="it-IT" dirty="0">
                <a:latin typeface="Baskerville Old Face" panose="02020602080505020303" pitchFamily="18" charset="77"/>
              </a:rPr>
              <a:t>	1) Storia della </a:t>
            </a: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religione</a:t>
            </a:r>
            <a:r>
              <a:rPr lang="it-IT" altLang="it-IT" dirty="0">
                <a:latin typeface="Baskerville Old Face" panose="02020602080505020303" pitchFamily="18" charset="77"/>
              </a:rPr>
              <a:t> o storia delle </a:t>
            </a: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religioni</a:t>
            </a:r>
            <a:r>
              <a:rPr lang="it-IT" altLang="it-IT" dirty="0">
                <a:latin typeface="Baskerville Old Face" panose="02020602080505020303" pitchFamily="18" charset="77"/>
              </a:rPr>
              <a:t>? Le ragioni del plurale. </a:t>
            </a:r>
          </a:p>
          <a:p>
            <a:pPr algn="just">
              <a:buFontTx/>
              <a:buNone/>
            </a:pPr>
            <a:r>
              <a:rPr lang="it-IT" altLang="it-IT" dirty="0">
                <a:latin typeface="Baskerville Old Face" panose="02020602080505020303" pitchFamily="18" charset="77"/>
              </a:rPr>
              <a:t>   2) Il </a:t>
            </a: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concetto di religione </a:t>
            </a:r>
            <a:r>
              <a:rPr lang="it-IT" altLang="it-IT" dirty="0">
                <a:latin typeface="Baskerville Old Face" panose="02020602080505020303" pitchFamily="18" charset="77"/>
              </a:rPr>
              <a:t>e la sua </a:t>
            </a: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storicizzazione</a:t>
            </a:r>
            <a:r>
              <a:rPr lang="it-IT" altLang="it-IT" dirty="0">
                <a:latin typeface="Baskerville Old Face" panose="02020602080505020303" pitchFamily="18" charset="77"/>
              </a:rPr>
              <a:t> (in termini di lunga durata: religione/superstizione; religione/idolatria; scienza/magia e religione)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>
            <a:extLst>
              <a:ext uri="{FF2B5EF4-FFF2-40B4-BE49-F238E27FC236}">
                <a16:creationId xmlns:a16="http://schemas.microsoft.com/office/drawing/2014/main" id="{D2AD75F3-E14C-01C3-B502-13B77CE0D3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gradFill rotWithShape="0">
            <a:gsLst>
              <a:gs pos="0">
                <a:schemeClr val="accent1"/>
              </a:gs>
              <a:gs pos="100000">
                <a:schemeClr val="hlink"/>
              </a:gs>
            </a:gsLst>
            <a:lin ang="5400000" scaled="1"/>
          </a:gradFill>
        </p:spPr>
        <p:txBody>
          <a:bodyPr/>
          <a:lstStyle/>
          <a:p>
            <a:r>
              <a:rPr lang="it-IT" altLang="it-IT" b="1">
                <a:solidFill>
                  <a:srgbClr val="FF0000"/>
                </a:solidFill>
                <a:latin typeface="Baskerville Old Face" panose="02020602080505020303" pitchFamily="18" charset="77"/>
              </a:rPr>
              <a:t>PROGRAMMA</a:t>
            </a:r>
            <a:endParaRPr lang="it-IT" altLang="it-IT">
              <a:latin typeface="Baskerville Old Face" panose="02020602080505020303" pitchFamily="18" charset="77"/>
            </a:endParaRPr>
          </a:p>
        </p:txBody>
      </p:sp>
      <p:sp>
        <p:nvSpPr>
          <p:cNvPr id="16387" name="Segnaposto contenuto 2">
            <a:extLst>
              <a:ext uri="{FF2B5EF4-FFF2-40B4-BE49-F238E27FC236}">
                <a16:creationId xmlns:a16="http://schemas.microsoft.com/office/drawing/2014/main" id="{2056E044-9D5E-FF28-CFD6-E83387E217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algn="just">
              <a:buFontTx/>
              <a:buNone/>
            </a:pPr>
            <a:r>
              <a:rPr lang="it-IT" altLang="it-IT" sz="2800" dirty="0"/>
              <a:t>	</a:t>
            </a:r>
          </a:p>
          <a:p>
            <a:pPr algn="just">
              <a:buFontTx/>
              <a:buNone/>
            </a:pPr>
            <a:r>
              <a:rPr lang="it-IT" altLang="it-IT" sz="2800" dirty="0"/>
              <a:t>	</a:t>
            </a:r>
            <a:r>
              <a:rPr lang="it-IT" altLang="it-IT" dirty="0">
                <a:latin typeface="Baskerville Old Face" panose="02020602080505020303" pitchFamily="18" charset="77"/>
              </a:rPr>
              <a:t>3) Presentazione dei principali metodi d’indagine dei fatti religiosi, con particolare attenzione alla prospettiva storico-religiosa. </a:t>
            </a:r>
          </a:p>
          <a:p>
            <a:pPr algn="just">
              <a:buFontTx/>
              <a:buNone/>
            </a:pPr>
            <a:r>
              <a:rPr lang="it-IT" altLang="it-IT" dirty="0">
                <a:latin typeface="Baskerville Old Face" panose="02020602080505020303" pitchFamily="18" charset="77"/>
              </a:rPr>
              <a:t> 	4) Analisi di alcune categorie interpretative: sacro, rito, </a:t>
            </a:r>
            <a:r>
              <a:rPr lang="it-IT" altLang="it-IT" dirty="0" err="1">
                <a:latin typeface="Baskerville Old Face" panose="02020602080505020303" pitchFamily="18" charset="77"/>
              </a:rPr>
              <a:t>etc</a:t>
            </a:r>
            <a:r>
              <a:rPr lang="it-IT" altLang="it-IT" dirty="0">
                <a:latin typeface="Baskerville Old Face" panose="02020602080505020303" pitchFamily="18" charset="77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16F2B5A5-3CBE-0406-C84E-3CFD42C371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>
                <a:solidFill>
                  <a:srgbClr val="FF0000"/>
                </a:solidFill>
                <a:latin typeface="Baskerville Old Face" panose="02020602080505020303" pitchFamily="18" charset="77"/>
              </a:rPr>
              <a:t>PROGRAMMA</a:t>
            </a:r>
            <a:endParaRPr lang="it-IT" altLang="it-IT">
              <a:latin typeface="Baskerville Old Face" panose="02020602080505020303" pitchFamily="18" charset="77"/>
            </a:endParaRPr>
          </a:p>
        </p:txBody>
      </p:sp>
      <p:sp>
        <p:nvSpPr>
          <p:cNvPr id="23553" name="Segnaposto contenuto 2">
            <a:extLst>
              <a:ext uri="{FF2B5EF4-FFF2-40B4-BE49-F238E27FC236}">
                <a16:creationId xmlns:a16="http://schemas.microsoft.com/office/drawing/2014/main" id="{59AE97FD-F437-DB8B-2B29-64B4720740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4133" y="2317926"/>
            <a:ext cx="8229600" cy="4525963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it-IT" altLang="it-IT" dirty="0">
                <a:latin typeface="Baskerville Old Face" panose="02020602080505020303" pitchFamily="18" charset="77"/>
              </a:rPr>
              <a:t>5) L’ultima parte del corso approfondirà il tema del </a:t>
            </a: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«mito»</a:t>
            </a:r>
            <a:r>
              <a:rPr lang="it-IT" altLang="it-IT" dirty="0">
                <a:latin typeface="Baskerville Old Face" panose="02020602080505020303" pitchFamily="18" charset="77"/>
              </a:rPr>
              <a:t> alla luce dell’attuale dibattito storico-religioso e delle sue aperture interdisciplinari.</a:t>
            </a:r>
            <a:endParaRPr lang="it-IT" altLang="it-IT" dirty="0"/>
          </a:p>
          <a:p>
            <a:pPr marL="0" indent="0" algn="ctr">
              <a:buFontTx/>
              <a:buNone/>
            </a:pPr>
            <a:br>
              <a:rPr lang="it-IT" altLang="it-IT" dirty="0"/>
            </a:br>
            <a:r>
              <a:rPr lang="it-IT" altLang="it-IT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>
            <a:extLst>
              <a:ext uri="{FF2B5EF4-FFF2-40B4-BE49-F238E27FC236}">
                <a16:creationId xmlns:a16="http://schemas.microsoft.com/office/drawing/2014/main" id="{E9B799E0-FCE4-58D4-5486-E4F0DF42E6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IT" altLang="en-IT"/>
          </a:p>
        </p:txBody>
      </p:sp>
      <p:sp>
        <p:nvSpPr>
          <p:cNvPr id="74755" name="Content Placeholder 2">
            <a:extLst>
              <a:ext uri="{FF2B5EF4-FFF2-40B4-BE49-F238E27FC236}">
                <a16:creationId xmlns:a16="http://schemas.microsoft.com/office/drawing/2014/main" id="{D5971494-3589-A0B4-EFFF-15C42E821A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03648" y="375444"/>
            <a:ext cx="7992863" cy="6107112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it-IT" altLang="en-IT" sz="3600" b="1" dirty="0">
                <a:solidFill>
                  <a:schemeClr val="bg1"/>
                </a:solidFill>
                <a:latin typeface="Baskerville Old Face" panose="02020602080505020303" pitchFamily="18" charset="77"/>
              </a:rPr>
              <a:t>Dario Cellamare</a:t>
            </a:r>
          </a:p>
          <a:p>
            <a:pPr marL="0" indent="0" algn="ctr">
              <a:buFontTx/>
              <a:buNone/>
            </a:pPr>
            <a:r>
              <a:rPr lang="it-IT" altLang="en-IT" sz="2800" b="1" dirty="0">
                <a:solidFill>
                  <a:schemeClr val="bg1"/>
                </a:solidFill>
                <a:latin typeface="Baskerville Old Face" panose="02020602080505020303" pitchFamily="18" charset="77"/>
              </a:rPr>
              <a:t>Università degli Studi di Padova</a:t>
            </a:r>
          </a:p>
          <a:p>
            <a:pPr marL="0" indent="0" algn="ctr">
              <a:buFontTx/>
              <a:buNone/>
            </a:pPr>
            <a:r>
              <a:rPr lang="it-IT" altLang="en-IT" sz="2400" b="1" dirty="0">
                <a:solidFill>
                  <a:schemeClr val="bg1"/>
                </a:solidFill>
                <a:latin typeface="Baskerville Old Face" panose="02020602080505020303" pitchFamily="18" charset="77"/>
              </a:rPr>
              <a:t>Ciclo di cinque lezioni </a:t>
            </a:r>
          </a:p>
          <a:p>
            <a:pPr marL="0" indent="0" algn="ctr">
              <a:buFontTx/>
              <a:buNone/>
            </a:pPr>
            <a:r>
              <a:rPr lang="it-IT" altLang="en-IT" sz="4000" b="1" i="1" dirty="0" err="1">
                <a:solidFill>
                  <a:srgbClr val="FF0000"/>
                </a:solidFill>
                <a:latin typeface="Baskerville Old Face" panose="02020602080505020303" pitchFamily="18" charset="77"/>
              </a:rPr>
              <a:t>Religio</a:t>
            </a:r>
            <a:r>
              <a:rPr lang="it-IT" altLang="en-IT" sz="4000" b="1" i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 </a:t>
            </a:r>
            <a:r>
              <a:rPr lang="it-IT" altLang="en-IT" sz="4000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a Roma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3C892-7E93-01E8-7E62-B50E356A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dirty="0">
                <a:solidFill>
                  <a:srgbClr val="FF0000"/>
                </a:solidFill>
                <a:latin typeface="Baskerville Old Face" panose="02020602080505020303" pitchFamily="18" charset="77"/>
              </a:rPr>
              <a:t>Seminari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D03BC-3899-799C-0E6B-5B6F81804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IT" dirty="0">
              <a:latin typeface="Baskerville Old Face" panose="02020602080505020303" pitchFamily="18" charset="77"/>
            </a:endParaRPr>
          </a:p>
          <a:p>
            <a:pPr marL="0" indent="0" algn="ctr">
              <a:buNone/>
            </a:pPr>
            <a:r>
              <a:rPr lang="en-IT" dirty="0">
                <a:latin typeface="Baskerville Old Face" panose="02020602080505020303" pitchFamily="18" charset="77"/>
              </a:rPr>
              <a:t>Seminari di Clelia Martínez Maza, Marcello Massenzio, Andrea Cavalletti, Federico Casella.</a:t>
            </a:r>
          </a:p>
        </p:txBody>
      </p:sp>
    </p:spTree>
    <p:extLst>
      <p:ext uri="{BB962C8B-B14F-4D97-AF65-F5344CB8AC3E}">
        <p14:creationId xmlns:p14="http://schemas.microsoft.com/office/powerpoint/2010/main" val="1221021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olo 1">
            <a:extLst>
              <a:ext uri="{FF2B5EF4-FFF2-40B4-BE49-F238E27FC236}">
                <a16:creationId xmlns:a16="http://schemas.microsoft.com/office/drawing/2014/main" id="{3228554E-4E0E-127C-1327-12BF84F00C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</a:b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Modalità di esame</a:t>
            </a:r>
            <a:br>
              <a:rPr lang="it-IT" altLang="it-IT" dirty="0">
                <a:solidFill>
                  <a:srgbClr val="FF0000"/>
                </a:solidFill>
                <a:latin typeface="Baskerville Old Face" panose="02020602080505020303" pitchFamily="18" charset="77"/>
              </a:rPr>
            </a:br>
            <a:endParaRPr lang="it-IT" altLang="it-IT" dirty="0">
              <a:solidFill>
                <a:srgbClr val="FF0000"/>
              </a:solidFill>
              <a:latin typeface="Baskerville Old Face" panose="02020602080505020303" pitchFamily="18" charset="77"/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8E783EF0-4BEE-F70B-0C12-7D8C4B0F45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t-IT" altLang="it-IT" dirty="0"/>
          </a:p>
          <a:p>
            <a:pPr algn="just">
              <a:buFontTx/>
              <a:buNone/>
            </a:pPr>
            <a:r>
              <a:rPr lang="it-IT" altLang="it-IT" dirty="0">
                <a:latin typeface="Baskerville Old Face" panose="02020602080505020303" pitchFamily="18" charset="77"/>
              </a:rPr>
              <a:t>	L’esame si svolgerà in </a:t>
            </a:r>
            <a:r>
              <a:rPr lang="it-IT" altLang="it-IT" b="1" dirty="0">
                <a:solidFill>
                  <a:srgbClr val="FF0000"/>
                </a:solidFill>
                <a:latin typeface="Baskerville Old Face" panose="02020602080505020303" pitchFamily="18" charset="77"/>
              </a:rPr>
              <a:t>forma orale </a:t>
            </a:r>
            <a:r>
              <a:rPr lang="it-IT" altLang="it-IT" dirty="0">
                <a:latin typeface="Baskerville Old Face" panose="02020602080505020303" pitchFamily="18" charset="77"/>
              </a:rPr>
              <a:t>con discussione delle tematiche affrontate nell'ambito delle lezioni e nei testi d’ esame.	</a:t>
            </a:r>
          </a:p>
          <a:p>
            <a:pPr algn="just">
              <a:buFontTx/>
              <a:buNone/>
            </a:pPr>
            <a:endParaRPr lang="it-IT" alt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6296</TotalTime>
  <Words>625</Words>
  <Application>Microsoft Macintosh PowerPoint</Application>
  <PresentationFormat>On-screen Show (4:3)</PresentationFormat>
  <Paragraphs>80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Baskerville Old Face</vt:lpstr>
      <vt:lpstr>Calibri</vt:lpstr>
      <vt:lpstr>Times New Roman</vt:lpstr>
      <vt:lpstr>Struttura predefinita</vt:lpstr>
      <vt:lpstr>PowerPoint Presentation</vt:lpstr>
      <vt:lpstr>STORIA DELLE RELIGIONI 2025-2026</vt:lpstr>
      <vt:lpstr>CONTENUTI</vt:lpstr>
      <vt:lpstr>PROGRAMMA</vt:lpstr>
      <vt:lpstr>PROGRAMMA</vt:lpstr>
      <vt:lpstr>PROGRAMMA</vt:lpstr>
      <vt:lpstr>PowerPoint Presentation</vt:lpstr>
      <vt:lpstr>Seminari</vt:lpstr>
      <vt:lpstr> Modalità di esame </vt:lpstr>
      <vt:lpstr>Testi di riferimento</vt:lpstr>
      <vt:lpstr>Testi di riferimento</vt:lpstr>
      <vt:lpstr>Testi di riferimento</vt:lpstr>
      <vt:lpstr>Testi di riferimento</vt:lpstr>
      <vt:lpstr>Moodle</vt:lpstr>
      <vt:lpstr>Ricevimento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Chiara Cremonesi</dc:creator>
  <cp:lastModifiedBy>Chiara Cremonesi</cp:lastModifiedBy>
  <cp:revision>365</cp:revision>
  <cp:lastPrinted>2013-03-05T18:05:30Z</cp:lastPrinted>
  <dcterms:created xsi:type="dcterms:W3CDTF">2019-02-25T12:05:28Z</dcterms:created>
  <dcterms:modified xsi:type="dcterms:W3CDTF">2026-03-01T19:07:19Z</dcterms:modified>
</cp:coreProperties>
</file>